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56"/>
  </p:notesMasterIdLst>
  <p:handoutMasterIdLst>
    <p:handoutMasterId r:id="rId57"/>
  </p:handoutMasterIdLst>
  <p:sldIdLst>
    <p:sldId id="257" r:id="rId2"/>
    <p:sldId id="259" r:id="rId3"/>
    <p:sldId id="322" r:id="rId4"/>
    <p:sldId id="312" r:id="rId5"/>
    <p:sldId id="313" r:id="rId6"/>
    <p:sldId id="375" r:id="rId7"/>
    <p:sldId id="315" r:id="rId8"/>
    <p:sldId id="316" r:id="rId9"/>
    <p:sldId id="324" r:id="rId10"/>
    <p:sldId id="397" r:id="rId11"/>
    <p:sldId id="294" r:id="rId12"/>
    <p:sldId id="351" r:id="rId13"/>
    <p:sldId id="398" r:id="rId14"/>
    <p:sldId id="289" r:id="rId15"/>
    <p:sldId id="355" r:id="rId16"/>
    <p:sldId id="399" r:id="rId17"/>
    <p:sldId id="293" r:id="rId18"/>
    <p:sldId id="411" r:id="rId19"/>
    <p:sldId id="340" r:id="rId20"/>
    <p:sldId id="263" r:id="rId21"/>
    <p:sldId id="400" r:id="rId22"/>
    <p:sldId id="284" r:id="rId23"/>
    <p:sldId id="403" r:id="rId24"/>
    <p:sldId id="378" r:id="rId25"/>
    <p:sldId id="288" r:id="rId26"/>
    <p:sldId id="267" r:id="rId27"/>
    <p:sldId id="349" r:id="rId28"/>
    <p:sldId id="395" r:id="rId29"/>
    <p:sldId id="296" r:id="rId30"/>
    <p:sldId id="281" r:id="rId31"/>
    <p:sldId id="384" r:id="rId32"/>
    <p:sldId id="369" r:id="rId33"/>
    <p:sldId id="370" r:id="rId34"/>
    <p:sldId id="348" r:id="rId35"/>
    <p:sldId id="368" r:id="rId36"/>
    <p:sldId id="345" r:id="rId37"/>
    <p:sldId id="365" r:id="rId38"/>
    <p:sldId id="401" r:id="rId39"/>
    <p:sldId id="350" r:id="rId40"/>
    <p:sldId id="354" r:id="rId41"/>
    <p:sldId id="412" r:id="rId42"/>
    <p:sldId id="410" r:id="rId43"/>
    <p:sldId id="380" r:id="rId44"/>
    <p:sldId id="406" r:id="rId45"/>
    <p:sldId id="408" r:id="rId46"/>
    <p:sldId id="407" r:id="rId47"/>
    <p:sldId id="413" r:id="rId48"/>
    <p:sldId id="414" r:id="rId49"/>
    <p:sldId id="356" r:id="rId50"/>
    <p:sldId id="377" r:id="rId51"/>
    <p:sldId id="404" r:id="rId52"/>
    <p:sldId id="415" r:id="rId53"/>
    <p:sldId id="364" r:id="rId54"/>
    <p:sldId id="282" r:id="rId55"/>
  </p:sldIdLst>
  <p:sldSz cx="9144000" cy="6858000" type="screen4x3"/>
  <p:notesSz cx="6858000" cy="9296400"/>
  <p:custDataLst>
    <p:tags r:id="rId58"/>
  </p:custDataLst>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C1F"/>
    <a:srgbClr val="C5D8FF"/>
    <a:srgbClr val="9FFBA3"/>
    <a:srgbClr val="F6D6F1"/>
    <a:srgbClr val="CCFF99"/>
    <a:srgbClr val="085EAC"/>
    <a:srgbClr val="DA6708"/>
    <a:srgbClr val="BD4141"/>
    <a:srgbClr val="8000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p:scale>
          <a:sx n="90" d="100"/>
          <a:sy n="90" d="100"/>
        </p:scale>
        <p:origin x="-600"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170"/>
    </p:cViewPr>
  </p:sorterViewPr>
  <p:notesViewPr>
    <p:cSldViewPr>
      <p:cViewPr varScale="1">
        <p:scale>
          <a:sx n="54" d="100"/>
          <a:sy n="54" d="100"/>
        </p:scale>
        <p:origin x="-2334"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52400" y="155575"/>
            <a:ext cx="2971800" cy="463550"/>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lvl1pPr algn="l" defTabSz="923925" eaLnBrk="1" hangingPunct="1">
              <a:defRPr sz="1100"/>
            </a:lvl1pPr>
          </a:lstStyle>
          <a:p>
            <a:r>
              <a:rPr lang="en-US"/>
              <a:t>Observation: The Heart of Assessment</a:t>
            </a:r>
          </a:p>
        </p:txBody>
      </p:sp>
      <p:sp>
        <p:nvSpPr>
          <p:cNvPr id="46083" name="Rectangle 3"/>
          <p:cNvSpPr>
            <a:spLocks noGrp="1" noChangeArrowheads="1"/>
          </p:cNvSpPr>
          <p:nvPr>
            <p:ph type="dt" sz="quarter" idx="1"/>
          </p:nvPr>
        </p:nvSpPr>
        <p:spPr bwMode="auto">
          <a:xfrm>
            <a:off x="3733800" y="155575"/>
            <a:ext cx="2971800" cy="463550"/>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lvl1pPr algn="r" defTabSz="923925" eaLnBrk="1" hangingPunct="1">
              <a:defRPr sz="1100"/>
            </a:lvl1pPr>
          </a:lstStyle>
          <a:p>
            <a:r>
              <a:rPr lang="en-US"/>
              <a:t>DRAFT 10/23/08</a:t>
            </a:r>
          </a:p>
        </p:txBody>
      </p:sp>
      <p:sp>
        <p:nvSpPr>
          <p:cNvPr id="46084" name="Rectangle 4"/>
          <p:cNvSpPr>
            <a:spLocks noGrp="1" noChangeArrowheads="1"/>
          </p:cNvSpPr>
          <p:nvPr>
            <p:ph type="ftr" sz="quarter" idx="2"/>
          </p:nvPr>
        </p:nvSpPr>
        <p:spPr bwMode="auto">
          <a:xfrm>
            <a:off x="152400" y="8677275"/>
            <a:ext cx="2971800" cy="463550"/>
          </a:xfrm>
          <a:prstGeom prst="rect">
            <a:avLst/>
          </a:prstGeom>
          <a:noFill/>
          <a:ln w="9525">
            <a:noFill/>
            <a:miter lim="800000"/>
            <a:headEnd/>
            <a:tailEnd/>
          </a:ln>
        </p:spPr>
        <p:txBody>
          <a:bodyPr vert="horz" wrap="square" lIns="92302" tIns="46151" rIns="92302" bIns="46151" numCol="1" anchor="b" anchorCtr="0" compatLnSpc="1">
            <a:prstTxWarp prst="textNoShape">
              <a:avLst/>
            </a:prstTxWarp>
          </a:bodyPr>
          <a:lstStyle>
            <a:lvl1pPr algn="l" defTabSz="923925" eaLnBrk="1" hangingPunct="1">
              <a:defRPr sz="1100"/>
            </a:lvl1pPr>
          </a:lstStyle>
          <a:p>
            <a:r>
              <a:rPr lang="en-US"/>
              <a:t>Results Matter, Colorado Department of Education</a:t>
            </a:r>
          </a:p>
        </p:txBody>
      </p:sp>
      <p:sp>
        <p:nvSpPr>
          <p:cNvPr id="46085" name="Rectangle 5"/>
          <p:cNvSpPr>
            <a:spLocks noGrp="1" noChangeArrowheads="1"/>
          </p:cNvSpPr>
          <p:nvPr>
            <p:ph type="sldNum" sz="quarter" idx="3"/>
          </p:nvPr>
        </p:nvSpPr>
        <p:spPr bwMode="auto">
          <a:xfrm>
            <a:off x="3733800" y="8677275"/>
            <a:ext cx="2971800" cy="463550"/>
          </a:xfrm>
          <a:prstGeom prst="rect">
            <a:avLst/>
          </a:prstGeom>
          <a:noFill/>
          <a:ln w="9525">
            <a:noFill/>
            <a:miter lim="800000"/>
            <a:headEnd/>
            <a:tailEnd/>
          </a:ln>
        </p:spPr>
        <p:txBody>
          <a:bodyPr vert="horz" wrap="square" lIns="92302" tIns="46151" rIns="92302" bIns="46151" numCol="1" anchor="b" anchorCtr="0" compatLnSpc="1">
            <a:prstTxWarp prst="textNoShape">
              <a:avLst/>
            </a:prstTxWarp>
          </a:bodyPr>
          <a:lstStyle>
            <a:lvl1pPr algn="r" defTabSz="923925" eaLnBrk="1" hangingPunct="1">
              <a:defRPr sz="1100"/>
            </a:lvl1pPr>
          </a:lstStyle>
          <a:p>
            <a:fld id="{BC5FBB56-7DC4-4131-BA32-0D390E82D10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3550"/>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lvl1pPr algn="l" defTabSz="923925" eaLnBrk="1" hangingPunct="1">
              <a:defRPr sz="1200"/>
            </a:lvl1pPr>
          </a:lstStyle>
          <a:p>
            <a:r>
              <a:rPr lang="en-US"/>
              <a:t>Observation: The Heart of Assessment</a:t>
            </a:r>
          </a:p>
        </p:txBody>
      </p:sp>
      <p:sp>
        <p:nvSpPr>
          <p:cNvPr id="11267" name="Rectangle 3"/>
          <p:cNvSpPr>
            <a:spLocks noGrp="1" noChangeArrowheads="1"/>
          </p:cNvSpPr>
          <p:nvPr>
            <p:ph type="dt" idx="1"/>
          </p:nvPr>
        </p:nvSpPr>
        <p:spPr bwMode="auto">
          <a:xfrm>
            <a:off x="3884613" y="0"/>
            <a:ext cx="2971800" cy="463550"/>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lvl1pPr algn="r" defTabSz="923925" eaLnBrk="1" hangingPunct="1">
              <a:defRPr sz="1200"/>
            </a:lvl1pPr>
          </a:lstStyle>
          <a:p>
            <a:r>
              <a:rPr lang="en-US"/>
              <a:t>DRAFT 10/23/08</a:t>
            </a:r>
          </a:p>
        </p:txBody>
      </p:sp>
      <p:sp>
        <p:nvSpPr>
          <p:cNvPr id="57348" name="Rectangle 4"/>
          <p:cNvSpPr>
            <a:spLocks noGrp="1" noRot="1" noChangeAspect="1" noChangeArrowheads="1" noTextEdit="1"/>
          </p:cNvSpPr>
          <p:nvPr>
            <p:ph type="sldImg" idx="2"/>
          </p:nvPr>
        </p:nvSpPr>
        <p:spPr bwMode="auto">
          <a:xfrm>
            <a:off x="1106488" y="698500"/>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1263"/>
            <a:ext cx="5143500" cy="463550"/>
          </a:xfrm>
          <a:prstGeom prst="rect">
            <a:avLst/>
          </a:prstGeom>
          <a:noFill/>
          <a:ln w="9525">
            <a:noFill/>
            <a:miter lim="800000"/>
            <a:headEnd/>
            <a:tailEnd/>
          </a:ln>
        </p:spPr>
        <p:txBody>
          <a:bodyPr vert="horz" wrap="square" lIns="92302" tIns="46151" rIns="92302" bIns="46151" numCol="1" anchor="b" anchorCtr="0" compatLnSpc="1">
            <a:prstTxWarp prst="textNoShape">
              <a:avLst/>
            </a:prstTxWarp>
          </a:bodyPr>
          <a:lstStyle>
            <a:lvl1pPr algn="l" defTabSz="923925" eaLnBrk="1" hangingPunct="1">
              <a:defRPr sz="1200"/>
            </a:lvl1pPr>
          </a:lstStyle>
          <a:p>
            <a:r>
              <a:rPr lang="en-US"/>
              <a:t>Results Matter, Colorado Department of Education</a:t>
            </a:r>
          </a:p>
        </p:txBody>
      </p:sp>
      <p:sp>
        <p:nvSpPr>
          <p:cNvPr id="11271"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p:spPr>
        <p:txBody>
          <a:bodyPr vert="horz" wrap="square" lIns="92302" tIns="46151" rIns="92302" bIns="46151" numCol="1" anchor="b" anchorCtr="0" compatLnSpc="1">
            <a:prstTxWarp prst="textNoShape">
              <a:avLst/>
            </a:prstTxWarp>
          </a:bodyPr>
          <a:lstStyle>
            <a:lvl1pPr algn="r" defTabSz="923925" eaLnBrk="1" hangingPunct="1">
              <a:defRPr sz="1200"/>
            </a:lvl1pPr>
          </a:lstStyle>
          <a:p>
            <a:fld id="{57750981-B151-4026-8565-37FD092932DE}" type="slidenum">
              <a:rPr lang="en-US"/>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p:txBody>
          <a:bodyPr/>
          <a:lstStyle/>
          <a:p>
            <a:r>
              <a:rPr lang="en-US"/>
              <a:t>Observation: The Heart of Assessment</a:t>
            </a:r>
          </a:p>
        </p:txBody>
      </p:sp>
      <p:sp>
        <p:nvSpPr>
          <p:cNvPr id="58371" name="Rectangle 3"/>
          <p:cNvSpPr>
            <a:spLocks noGrp="1" noChangeArrowheads="1"/>
          </p:cNvSpPr>
          <p:nvPr>
            <p:ph type="dt" sz="quarter" idx="1"/>
          </p:nvPr>
        </p:nvSpPr>
        <p:spPr/>
        <p:txBody>
          <a:bodyPr/>
          <a:lstStyle/>
          <a:p>
            <a:r>
              <a:rPr lang="en-US"/>
              <a:t>DRAFT 10/23/08</a:t>
            </a:r>
          </a:p>
        </p:txBody>
      </p:sp>
      <p:sp>
        <p:nvSpPr>
          <p:cNvPr id="58372" name="Rectangle 6"/>
          <p:cNvSpPr>
            <a:spLocks noGrp="1" noChangeArrowheads="1"/>
          </p:cNvSpPr>
          <p:nvPr>
            <p:ph type="ftr" sz="quarter" idx="4"/>
          </p:nvPr>
        </p:nvSpPr>
        <p:spPr/>
        <p:txBody>
          <a:bodyPr/>
          <a:lstStyle/>
          <a:p>
            <a:r>
              <a:rPr lang="en-US"/>
              <a:t>Results Matter, Colorado Department of Education</a:t>
            </a:r>
          </a:p>
        </p:txBody>
      </p:sp>
      <p:sp>
        <p:nvSpPr>
          <p:cNvPr id="58373" name="Rectangle 7"/>
          <p:cNvSpPr>
            <a:spLocks noGrp="1" noChangeArrowheads="1"/>
          </p:cNvSpPr>
          <p:nvPr>
            <p:ph type="sldNum" sz="quarter" idx="5"/>
          </p:nvPr>
        </p:nvSpPr>
        <p:spPr/>
        <p:txBody>
          <a:bodyPr/>
          <a:lstStyle/>
          <a:p>
            <a:fld id="{ADE472EB-4348-445C-8E3A-B8B090274140}" type="slidenum">
              <a:rPr lang="en-US"/>
              <a:pPr/>
              <a:t>1</a:t>
            </a:fld>
            <a:endParaRPr lang="en-US"/>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p:txBody>
          <a:bodyPr/>
          <a:lstStyle/>
          <a:p>
            <a:r>
              <a:rPr lang="en-US"/>
              <a:t>Observation: The Heart of Assessment</a:t>
            </a:r>
          </a:p>
        </p:txBody>
      </p:sp>
      <p:sp>
        <p:nvSpPr>
          <p:cNvPr id="59395" name="Rectangle 3"/>
          <p:cNvSpPr>
            <a:spLocks noGrp="1" noChangeArrowheads="1"/>
          </p:cNvSpPr>
          <p:nvPr>
            <p:ph type="dt" sz="quarter" idx="1"/>
          </p:nvPr>
        </p:nvSpPr>
        <p:spPr/>
        <p:txBody>
          <a:bodyPr/>
          <a:lstStyle/>
          <a:p>
            <a:r>
              <a:rPr lang="en-US"/>
              <a:t>DRAFT 10/23/08</a:t>
            </a:r>
          </a:p>
        </p:txBody>
      </p:sp>
      <p:sp>
        <p:nvSpPr>
          <p:cNvPr id="59396" name="Rectangle 6"/>
          <p:cNvSpPr>
            <a:spLocks noGrp="1" noChangeArrowheads="1"/>
          </p:cNvSpPr>
          <p:nvPr>
            <p:ph type="ftr" sz="quarter" idx="4"/>
          </p:nvPr>
        </p:nvSpPr>
        <p:spPr/>
        <p:txBody>
          <a:bodyPr/>
          <a:lstStyle/>
          <a:p>
            <a:r>
              <a:rPr lang="en-US"/>
              <a:t>Results Matter, Colorado Department of Education</a:t>
            </a:r>
          </a:p>
        </p:txBody>
      </p:sp>
      <p:sp>
        <p:nvSpPr>
          <p:cNvPr id="59397" name="Rectangle 7"/>
          <p:cNvSpPr>
            <a:spLocks noGrp="1" noChangeArrowheads="1"/>
          </p:cNvSpPr>
          <p:nvPr>
            <p:ph type="sldNum" sz="quarter" idx="5"/>
          </p:nvPr>
        </p:nvSpPr>
        <p:spPr/>
        <p:txBody>
          <a:bodyPr/>
          <a:lstStyle/>
          <a:p>
            <a:fld id="{39E01A95-E72B-4BCF-A787-E5A3B7B478A1}" type="slidenum">
              <a:rPr lang="en-US"/>
              <a:pPr/>
              <a:t>20</a:t>
            </a:fld>
            <a:endParaRPr lang="en-US"/>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699"/>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2"/>
          <p:cNvSpPr>
            <a:spLocks noChangeArrowheads="1"/>
          </p:cNvSpPr>
          <p:nvPr userDrawn="1"/>
        </p:nvSpPr>
        <p:spPr bwMode="auto">
          <a:xfrm rot="16200000">
            <a:off x="5143500" y="2857500"/>
            <a:ext cx="3429000" cy="4572000"/>
          </a:xfrm>
          <a:prstGeom prst="rect">
            <a:avLst/>
          </a:prstGeom>
          <a:solidFill>
            <a:srgbClr val="97E3ED"/>
          </a:solidFill>
          <a:ln w="9525">
            <a:noFill/>
            <a:miter lim="800000"/>
            <a:headEnd/>
            <a:tailEnd/>
          </a:ln>
          <a:effectLst/>
        </p:spPr>
        <p:txBody>
          <a:bodyPr wrap="none" anchor="ctr"/>
          <a:lstStyle/>
          <a:p>
            <a:pPr>
              <a:defRPr/>
            </a:pPr>
            <a:endParaRPr lang="en-US"/>
          </a:p>
        </p:txBody>
      </p:sp>
      <p:sp>
        <p:nvSpPr>
          <p:cNvPr id="5" name="Rectangle 23"/>
          <p:cNvSpPr>
            <a:spLocks noChangeArrowheads="1"/>
          </p:cNvSpPr>
          <p:nvPr userDrawn="1"/>
        </p:nvSpPr>
        <p:spPr bwMode="auto">
          <a:xfrm>
            <a:off x="0" y="0"/>
            <a:ext cx="4572000" cy="34290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6" name="Rectangle 24"/>
          <p:cNvSpPr>
            <a:spLocks noChangeArrowheads="1"/>
          </p:cNvSpPr>
          <p:nvPr userDrawn="1"/>
        </p:nvSpPr>
        <p:spPr bwMode="auto">
          <a:xfrm>
            <a:off x="0" y="3429000"/>
            <a:ext cx="4572000" cy="3429000"/>
          </a:xfrm>
          <a:prstGeom prst="rect">
            <a:avLst/>
          </a:prstGeom>
          <a:solidFill>
            <a:srgbClr val="79BEE5"/>
          </a:solidFill>
          <a:ln w="9525">
            <a:noFill/>
            <a:miter lim="800000"/>
            <a:headEnd/>
            <a:tailEnd/>
          </a:ln>
          <a:effectLst/>
        </p:spPr>
        <p:txBody>
          <a:bodyPr wrap="none" anchor="ctr"/>
          <a:lstStyle/>
          <a:p>
            <a:pPr>
              <a:defRPr/>
            </a:pPr>
            <a:endParaRPr lang="en-US"/>
          </a:p>
        </p:txBody>
      </p:sp>
      <p:sp>
        <p:nvSpPr>
          <p:cNvPr id="174085" name="Rectangle 5"/>
          <p:cNvSpPr>
            <a:spLocks noGrp="1" noChangeArrowheads="1"/>
          </p:cNvSpPr>
          <p:nvPr>
            <p:ph type="ctrTitle"/>
          </p:nvPr>
        </p:nvSpPr>
        <p:spPr>
          <a:xfrm>
            <a:off x="228600" y="304800"/>
            <a:ext cx="3810000" cy="1905000"/>
          </a:xfrm>
          <a:ln w="12700"/>
        </p:spPr>
        <p:txBody>
          <a:bodyPr/>
          <a:lstStyle>
            <a:lvl1pPr marL="1588">
              <a:spcBef>
                <a:spcPct val="20000"/>
              </a:spcBef>
              <a:spcAft>
                <a:spcPct val="50000"/>
              </a:spcAft>
              <a:defRPr sz="4000">
                <a:solidFill>
                  <a:srgbClr val="004F76"/>
                </a:solidFill>
                <a:latin typeface="Helvetica" pitchFamily="-48" charset="0"/>
              </a:defRPr>
            </a:lvl1pPr>
          </a:lstStyle>
          <a:p>
            <a:r>
              <a:rPr lang="en-US"/>
              <a:t>Click to edit Master title style</a:t>
            </a:r>
          </a:p>
        </p:txBody>
      </p:sp>
      <p:sp>
        <p:nvSpPr>
          <p:cNvPr id="174086" name="Rectangle 6"/>
          <p:cNvSpPr>
            <a:spLocks noGrp="1" noChangeArrowheads="1"/>
          </p:cNvSpPr>
          <p:nvPr>
            <p:ph type="subTitle" idx="1"/>
          </p:nvPr>
        </p:nvSpPr>
        <p:spPr>
          <a:xfrm>
            <a:off x="228600" y="3657600"/>
            <a:ext cx="3886200" cy="1295400"/>
          </a:xfrm>
          <a:ln w="12700"/>
        </p:spPr>
        <p:txBody>
          <a:bodyPr/>
          <a:lstStyle>
            <a:lvl1pPr marL="0" indent="0">
              <a:buFontTx/>
              <a:buNone/>
              <a:defRPr>
                <a:solidFill>
                  <a:srgbClr val="004F76"/>
                </a:solidFill>
                <a:latin typeface="Helvetica" pitchFamily="-48" charset="0"/>
              </a:defRPr>
            </a:lvl1pPr>
          </a:lstStyle>
          <a:p>
            <a:r>
              <a:rPr lang="en-US"/>
              <a:t>Click to edit Master subtitle style</a:t>
            </a:r>
          </a:p>
        </p:txBody>
      </p:sp>
      <p:sp>
        <p:nvSpPr>
          <p:cNvPr id="7" name="Rectangle 7"/>
          <p:cNvSpPr>
            <a:spLocks noGrp="1" noChangeArrowheads="1"/>
          </p:cNvSpPr>
          <p:nvPr>
            <p:ph type="sldNum" sz="quarter" idx="10"/>
          </p:nvPr>
        </p:nvSpPr>
        <p:spPr>
          <a:xfrm>
            <a:off x="152400" y="6248400"/>
            <a:ext cx="1828800" cy="514350"/>
          </a:xfrm>
        </p:spPr>
        <p:txBody>
          <a:bodyPr/>
          <a:lstStyle>
            <a:lvl1pPr>
              <a:defRPr sz="1400" smtClean="0"/>
            </a:lvl1pPr>
          </a:lstStyle>
          <a:p>
            <a:pPr>
              <a:defRPr/>
            </a:pPr>
            <a:fld id="{22B11DE4-C16E-476E-99DF-FB454DBD05DD}" type="slidenum">
              <a:rPr lang="en-US"/>
              <a:pPr>
                <a:defRPr/>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A92909F6-E14E-47D4-90B9-BD03E8FB2BDB}"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76200"/>
            <a:ext cx="2171700"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362700"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AC7AD0BB-3189-4AD5-8D48-13BCC5C646C7}"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386823C2-0267-4211-B6B9-0851B76E8FBB}"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91469730-B2B9-4F0B-91B7-388F4045F880}"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481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8481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A5B5D995-8922-47FA-9616-DE6175160412}"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5907CA4A-BA40-4556-A22E-E7826EFFF1C8}"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711D6658-5364-4194-B1E4-5A99656CFAB5}"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0EEB1222-A987-490D-9652-1782D05FD2D6}"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880C2E4D-149E-455C-8F12-CA488239D2C5}"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CADA2DFA-426C-4553-91FB-3F4C3E03C892}"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8486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3061" name="Rectangle 5"/>
          <p:cNvSpPr>
            <a:spLocks noChangeArrowheads="1"/>
          </p:cNvSpPr>
          <p:nvPr/>
        </p:nvSpPr>
        <p:spPr bwMode="auto">
          <a:xfrm rot="10800000" flipV="1">
            <a:off x="685800" y="6324600"/>
            <a:ext cx="8458200" cy="533400"/>
          </a:xfrm>
          <a:prstGeom prst="rect">
            <a:avLst/>
          </a:prstGeom>
          <a:solidFill>
            <a:srgbClr val="C6F6CD"/>
          </a:solidFill>
          <a:ln w="9525">
            <a:noFill/>
            <a:miter lim="800000"/>
            <a:headEnd/>
            <a:tailEnd/>
          </a:ln>
          <a:effectLst/>
        </p:spPr>
        <p:txBody>
          <a:bodyPr wrap="none" anchor="ctr"/>
          <a:lstStyle/>
          <a:p>
            <a:pPr>
              <a:defRPr/>
            </a:pPr>
            <a:endParaRPr lang="en-US"/>
          </a:p>
        </p:txBody>
      </p:sp>
      <p:sp>
        <p:nvSpPr>
          <p:cNvPr id="173062" name="Rectangle 6"/>
          <p:cNvSpPr>
            <a:spLocks noChangeArrowheads="1"/>
          </p:cNvSpPr>
          <p:nvPr/>
        </p:nvSpPr>
        <p:spPr bwMode="auto">
          <a:xfrm>
            <a:off x="0" y="6324600"/>
            <a:ext cx="685800" cy="533400"/>
          </a:xfrm>
          <a:prstGeom prst="rect">
            <a:avLst/>
          </a:prstGeom>
          <a:solidFill>
            <a:srgbClr val="79BEE5"/>
          </a:solidFill>
          <a:ln w="9525">
            <a:noFill/>
            <a:miter lim="800000"/>
            <a:headEnd/>
            <a:tailEnd/>
          </a:ln>
          <a:effectLst/>
        </p:spPr>
        <p:txBody>
          <a:bodyPr wrap="none" anchor="ctr"/>
          <a:lstStyle/>
          <a:p>
            <a:pPr>
              <a:defRPr/>
            </a:pPr>
            <a:endParaRPr lang="en-US"/>
          </a:p>
        </p:txBody>
      </p:sp>
      <p:sp>
        <p:nvSpPr>
          <p:cNvPr id="173063" name="Rectangle 7"/>
          <p:cNvSpPr>
            <a:spLocks noGrp="1" noChangeArrowheads="1"/>
          </p:cNvSpPr>
          <p:nvPr>
            <p:ph type="sldNum" sz="quarter" idx="4"/>
          </p:nvPr>
        </p:nvSpPr>
        <p:spPr bwMode="auto">
          <a:xfrm>
            <a:off x="152400" y="6324600"/>
            <a:ext cx="5334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600" smtClean="0"/>
            </a:lvl1pPr>
          </a:lstStyle>
          <a:p>
            <a:pPr>
              <a:defRPr/>
            </a:pPr>
            <a:fld id="{2C9F7772-7402-432D-99FA-00B3B4702FD9}" type="slidenum">
              <a:rPr lang="en-US"/>
              <a:pPr>
                <a:defRPr/>
              </a:pPr>
              <a:t>‹#›</a:t>
            </a:fld>
            <a:endParaRPr lang="en-US"/>
          </a:p>
        </p:txBody>
      </p:sp>
      <p:sp>
        <p:nvSpPr>
          <p:cNvPr id="173069" name="AutoShape 13"/>
          <p:cNvSpPr>
            <a:spLocks noChangeArrowheads="1"/>
          </p:cNvSpPr>
          <p:nvPr userDrawn="1"/>
        </p:nvSpPr>
        <p:spPr bwMode="auto">
          <a:xfrm>
            <a:off x="76200" y="76200"/>
            <a:ext cx="8915400" cy="1066800"/>
          </a:xfrm>
          <a:prstGeom prst="roundRect">
            <a:avLst>
              <a:gd name="adj" fmla="val 16667"/>
            </a:avLst>
          </a:prstGeom>
          <a:solidFill>
            <a:srgbClr val="A2D2EC"/>
          </a:solidFill>
          <a:ln w="9525" algn="ctr">
            <a:noFill/>
            <a:round/>
            <a:headEnd/>
            <a:tailEnd/>
          </a:ln>
          <a:effectLst>
            <a:outerShdw blurRad="50800" dist="38100" dir="15000000" sx="101000" sy="101000" algn="bl" rotWithShape="0">
              <a:prstClr val="black">
                <a:alpha val="37000"/>
              </a:prstClr>
            </a:outerShdw>
          </a:effectLst>
        </p:spPr>
        <p:txBody>
          <a:bodyPr wrap="none" anchor="ctr"/>
          <a:lstStyle/>
          <a:p>
            <a:pPr>
              <a:defRPr/>
            </a:pPr>
            <a:endParaRPr lang="en-US"/>
          </a:p>
        </p:txBody>
      </p:sp>
      <p:sp>
        <p:nvSpPr>
          <p:cNvPr id="1031" name="Rectangle 2"/>
          <p:cNvSpPr>
            <a:spLocks noGrp="1" noChangeArrowheads="1"/>
          </p:cNvSpPr>
          <p:nvPr>
            <p:ph type="title"/>
          </p:nvPr>
        </p:nvSpPr>
        <p:spPr bwMode="auto">
          <a:xfrm>
            <a:off x="152400" y="-76200"/>
            <a:ext cx="8686800" cy="1143000"/>
          </a:xfrm>
          <a:prstGeom prst="rect">
            <a:avLst/>
          </a:prstGeom>
          <a:noFill/>
          <a:ln w="1905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Lst>
  <p:transition spd="med">
    <p:wipe dir="r"/>
  </p:transition>
  <p:timing>
    <p:tnLst>
      <p:par>
        <p:cTn id="1" dur="indefinite" restart="never" nodeType="tmRoot"/>
      </p:par>
    </p:tnLst>
  </p:timing>
  <p:hf hdr="0" ftr="0" dt="0"/>
  <p:txStyles>
    <p:titleStyle>
      <a:lvl1pPr algn="ctr" defTabSz="1023938" rtl="0" eaLnBrk="0" fontAlgn="base" hangingPunct="0">
        <a:spcBef>
          <a:spcPct val="0"/>
        </a:spcBef>
        <a:spcAft>
          <a:spcPct val="0"/>
        </a:spcAft>
        <a:defRPr kumimoji="1" sz="3600">
          <a:solidFill>
            <a:schemeClr val="tx1"/>
          </a:solidFill>
          <a:latin typeface="+mj-lt"/>
          <a:ea typeface="+mj-ea"/>
          <a:cs typeface="+mj-cs"/>
        </a:defRPr>
      </a:lvl1pPr>
      <a:lvl2pPr algn="ctr" defTabSz="1023938" rtl="0" eaLnBrk="0" fontAlgn="base" hangingPunct="0">
        <a:spcBef>
          <a:spcPct val="0"/>
        </a:spcBef>
        <a:spcAft>
          <a:spcPct val="0"/>
        </a:spcAft>
        <a:defRPr kumimoji="1" sz="3600">
          <a:solidFill>
            <a:schemeClr val="tx1"/>
          </a:solidFill>
          <a:latin typeface="Arial" charset="0"/>
        </a:defRPr>
      </a:lvl2pPr>
      <a:lvl3pPr algn="ctr" defTabSz="1023938" rtl="0" eaLnBrk="0" fontAlgn="base" hangingPunct="0">
        <a:spcBef>
          <a:spcPct val="0"/>
        </a:spcBef>
        <a:spcAft>
          <a:spcPct val="0"/>
        </a:spcAft>
        <a:defRPr kumimoji="1" sz="3600">
          <a:solidFill>
            <a:schemeClr val="tx1"/>
          </a:solidFill>
          <a:latin typeface="Arial" charset="0"/>
        </a:defRPr>
      </a:lvl3pPr>
      <a:lvl4pPr algn="ctr" defTabSz="1023938" rtl="0" eaLnBrk="0" fontAlgn="base" hangingPunct="0">
        <a:spcBef>
          <a:spcPct val="0"/>
        </a:spcBef>
        <a:spcAft>
          <a:spcPct val="0"/>
        </a:spcAft>
        <a:defRPr kumimoji="1" sz="3600">
          <a:solidFill>
            <a:schemeClr val="tx1"/>
          </a:solidFill>
          <a:latin typeface="Arial" charset="0"/>
        </a:defRPr>
      </a:lvl4pPr>
      <a:lvl5pPr algn="ctr" defTabSz="1023938" rtl="0" eaLnBrk="0" fontAlgn="base" hangingPunct="0">
        <a:spcBef>
          <a:spcPct val="0"/>
        </a:spcBef>
        <a:spcAft>
          <a:spcPct val="0"/>
        </a:spcAft>
        <a:defRPr kumimoji="1" sz="3600">
          <a:solidFill>
            <a:schemeClr val="tx1"/>
          </a:solidFill>
          <a:latin typeface="Arial" charset="0"/>
        </a:defRPr>
      </a:lvl5pPr>
      <a:lvl6pPr marL="457200" algn="ctr" defTabSz="1023938" rtl="0" eaLnBrk="0" fontAlgn="base" hangingPunct="0">
        <a:spcBef>
          <a:spcPct val="0"/>
        </a:spcBef>
        <a:spcAft>
          <a:spcPct val="0"/>
        </a:spcAft>
        <a:defRPr kumimoji="1" sz="3600">
          <a:solidFill>
            <a:schemeClr val="tx1"/>
          </a:solidFill>
          <a:latin typeface="Arial" charset="0"/>
        </a:defRPr>
      </a:lvl6pPr>
      <a:lvl7pPr marL="914400" algn="ctr" defTabSz="1023938" rtl="0" eaLnBrk="0" fontAlgn="base" hangingPunct="0">
        <a:spcBef>
          <a:spcPct val="0"/>
        </a:spcBef>
        <a:spcAft>
          <a:spcPct val="0"/>
        </a:spcAft>
        <a:defRPr kumimoji="1" sz="3600">
          <a:solidFill>
            <a:schemeClr val="tx1"/>
          </a:solidFill>
          <a:latin typeface="Arial" charset="0"/>
        </a:defRPr>
      </a:lvl7pPr>
      <a:lvl8pPr marL="1371600" algn="ctr" defTabSz="1023938" rtl="0" eaLnBrk="0" fontAlgn="base" hangingPunct="0">
        <a:spcBef>
          <a:spcPct val="0"/>
        </a:spcBef>
        <a:spcAft>
          <a:spcPct val="0"/>
        </a:spcAft>
        <a:defRPr kumimoji="1" sz="3600">
          <a:solidFill>
            <a:schemeClr val="tx1"/>
          </a:solidFill>
          <a:latin typeface="Arial" charset="0"/>
        </a:defRPr>
      </a:lvl8pPr>
      <a:lvl9pPr marL="1828800" algn="ctr" defTabSz="1023938" rtl="0" eaLnBrk="0" fontAlgn="base" hangingPunct="0">
        <a:spcBef>
          <a:spcPct val="0"/>
        </a:spcBef>
        <a:spcAft>
          <a:spcPct val="0"/>
        </a:spcAft>
        <a:defRPr kumimoji="1" sz="3600">
          <a:solidFill>
            <a:schemeClr val="tx1"/>
          </a:solidFill>
          <a:latin typeface="Arial" charset="0"/>
        </a:defRPr>
      </a:lvl9pPr>
    </p:titleStyle>
    <p:bodyStyle>
      <a:lvl1pPr marL="290513" indent="-290513" algn="l" rtl="0" eaLnBrk="0" fontAlgn="base" hangingPunct="0">
        <a:spcBef>
          <a:spcPct val="25000"/>
        </a:spcBef>
        <a:spcAft>
          <a:spcPct val="0"/>
        </a:spcAft>
        <a:buClr>
          <a:srgbClr val="2B4C81"/>
        </a:buClr>
        <a:buChar char="•"/>
        <a:defRPr kumimoji="1" sz="3200">
          <a:solidFill>
            <a:schemeClr val="tx1"/>
          </a:solidFill>
          <a:latin typeface="+mn-lt"/>
          <a:ea typeface="+mn-ea"/>
          <a:cs typeface="+mn-cs"/>
        </a:defRPr>
      </a:lvl1pPr>
      <a:lvl2pPr marL="906463" indent="-390525" algn="l" rtl="0" eaLnBrk="0" fontAlgn="base" hangingPunct="0">
        <a:spcBef>
          <a:spcPct val="25000"/>
        </a:spcBef>
        <a:spcAft>
          <a:spcPct val="0"/>
        </a:spcAft>
        <a:buClr>
          <a:srgbClr val="79BEE5"/>
        </a:buClr>
        <a:buSzPct val="105000"/>
        <a:buFont typeface="Arial" charset="0"/>
        <a:buChar char="–"/>
        <a:defRPr kumimoji="1" sz="2800">
          <a:solidFill>
            <a:schemeClr val="tx1"/>
          </a:solidFill>
          <a:latin typeface="+mn-lt"/>
        </a:defRPr>
      </a:lvl2pPr>
      <a:lvl3pPr marL="1266825" indent="-69850" algn="l" rtl="0" eaLnBrk="0" fontAlgn="base" hangingPunct="0">
        <a:spcBef>
          <a:spcPct val="25000"/>
        </a:spcBef>
        <a:spcAft>
          <a:spcPct val="0"/>
        </a:spcAft>
        <a:buClr>
          <a:schemeClr val="accent2"/>
        </a:buClr>
        <a:buChar char="•"/>
        <a:defRPr kumimoji="1" sz="2400">
          <a:solidFill>
            <a:schemeClr val="tx1"/>
          </a:solidFill>
          <a:latin typeface="+mn-lt"/>
        </a:defRPr>
      </a:lvl3pPr>
      <a:lvl4pPr marL="1609725" indent="-228600" algn="l" rtl="0" eaLnBrk="0" fontAlgn="base" hangingPunct="0">
        <a:spcBef>
          <a:spcPct val="25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5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5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5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5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5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10"/>
          </p:nvPr>
        </p:nvSpPr>
        <p:spPr>
          <a:noFill/>
        </p:spPr>
        <p:txBody>
          <a:bodyPr/>
          <a:lstStyle/>
          <a:p>
            <a:fld id="{A3608328-09AB-4239-8EC2-316F9DD9FD25}" type="slidenum">
              <a:rPr lang="en-US"/>
              <a:pPr/>
              <a:t>1</a:t>
            </a:fld>
            <a:endParaRPr lang="en-US"/>
          </a:p>
        </p:txBody>
      </p:sp>
      <p:sp>
        <p:nvSpPr>
          <p:cNvPr id="3075" name="Rectangle 31"/>
          <p:cNvSpPr>
            <a:spLocks noChangeArrowheads="1"/>
          </p:cNvSpPr>
          <p:nvPr/>
        </p:nvSpPr>
        <p:spPr bwMode="auto">
          <a:xfrm>
            <a:off x="4572000" y="3429000"/>
            <a:ext cx="4572000" cy="3429000"/>
          </a:xfrm>
          <a:prstGeom prst="rect">
            <a:avLst/>
          </a:prstGeom>
          <a:solidFill>
            <a:schemeClr val="bg1"/>
          </a:solidFill>
          <a:ln w="9525" algn="ctr">
            <a:noFill/>
            <a:miter lim="800000"/>
            <a:headEnd/>
            <a:tailEnd/>
          </a:ln>
        </p:spPr>
        <p:txBody>
          <a:bodyPr wrap="none" anchor="ctr"/>
          <a:lstStyle/>
          <a:p>
            <a:endParaRPr lang="en-US"/>
          </a:p>
        </p:txBody>
      </p:sp>
      <p:sp>
        <p:nvSpPr>
          <p:cNvPr id="3076" name="Rectangle 28"/>
          <p:cNvSpPr>
            <a:spLocks noGrp="1" noChangeArrowheads="1"/>
          </p:cNvSpPr>
          <p:nvPr>
            <p:ph type="ctrTitle"/>
          </p:nvPr>
        </p:nvSpPr>
        <p:spPr>
          <a:xfrm>
            <a:off x="228600" y="304800"/>
            <a:ext cx="3810000" cy="2590800"/>
          </a:xfrm>
          <a:ln w="19050"/>
        </p:spPr>
        <p:txBody>
          <a:bodyPr/>
          <a:lstStyle/>
          <a:p>
            <a:r>
              <a:rPr lang="en-US" sz="4400" i="1" smtClean="0"/>
              <a:t>Observation:</a:t>
            </a:r>
            <a:r>
              <a:rPr lang="en-US" sz="4400" smtClean="0"/>
              <a:t/>
            </a:r>
            <a:br>
              <a:rPr lang="en-US" sz="4400" smtClean="0"/>
            </a:br>
            <a:r>
              <a:rPr lang="en-US" smtClean="0"/>
              <a:t>The Heart of Authentic Assessment</a:t>
            </a:r>
          </a:p>
        </p:txBody>
      </p:sp>
      <p:sp>
        <p:nvSpPr>
          <p:cNvPr id="3077" name="Rectangle 29"/>
          <p:cNvSpPr>
            <a:spLocks noGrp="1" noChangeArrowheads="1"/>
          </p:cNvSpPr>
          <p:nvPr>
            <p:ph type="subTitle" idx="1"/>
          </p:nvPr>
        </p:nvSpPr>
        <p:spPr>
          <a:xfrm>
            <a:off x="4953000" y="3657600"/>
            <a:ext cx="3886200" cy="1295400"/>
          </a:xfrm>
          <a:ln w="9525"/>
        </p:spPr>
        <p:txBody>
          <a:bodyPr/>
          <a:lstStyle/>
          <a:p>
            <a:pPr algn="ctr"/>
            <a:r>
              <a:rPr lang="en-US" smtClean="0"/>
              <a:t>Presented by</a:t>
            </a:r>
          </a:p>
        </p:txBody>
      </p:sp>
      <p:pic>
        <p:nvPicPr>
          <p:cNvPr id="3078" name="Picture 21" descr="laughter for ppt"/>
          <p:cNvPicPr>
            <a:picLocks noChangeAspect="1" noChangeArrowheads="1"/>
          </p:cNvPicPr>
          <p:nvPr/>
        </p:nvPicPr>
        <p:blipFill>
          <a:blip r:embed="rId3"/>
          <a:srcRect/>
          <a:stretch>
            <a:fillRect/>
          </a:stretch>
        </p:blipFill>
        <p:spPr bwMode="auto">
          <a:xfrm>
            <a:off x="5105400" y="152400"/>
            <a:ext cx="3505200" cy="3033713"/>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pic>
        <p:nvPicPr>
          <p:cNvPr id="3079" name="Picture 30" descr="RMLogo_CLR"/>
          <p:cNvPicPr>
            <a:picLocks noChangeAspect="1" noChangeArrowheads="1"/>
          </p:cNvPicPr>
          <p:nvPr/>
        </p:nvPicPr>
        <p:blipFill>
          <a:blip r:embed="rId4"/>
          <a:srcRect/>
          <a:stretch>
            <a:fillRect/>
          </a:stretch>
        </p:blipFill>
        <p:spPr bwMode="auto">
          <a:xfrm>
            <a:off x="5410200" y="4373563"/>
            <a:ext cx="2819400" cy="2027237"/>
          </a:xfrm>
          <a:prstGeom prst="rect">
            <a:avLst/>
          </a:prstGeom>
          <a:solidFill>
            <a:schemeClr val="bg1"/>
          </a:solidFill>
          <a:ln w="9525">
            <a:noFill/>
            <a:miter lim="800000"/>
            <a:headEnd/>
            <a:tailEnd/>
          </a:ln>
        </p:spPr>
      </p:pic>
      <p:pic>
        <p:nvPicPr>
          <p:cNvPr id="3080" name="Picture 32" descr="teeter totter 2"/>
          <p:cNvPicPr>
            <a:picLocks noChangeAspect="1" noChangeArrowheads="1"/>
          </p:cNvPicPr>
          <p:nvPr/>
        </p:nvPicPr>
        <p:blipFill>
          <a:blip r:embed="rId5"/>
          <a:srcRect/>
          <a:stretch>
            <a:fillRect/>
          </a:stretch>
        </p:blipFill>
        <p:spPr bwMode="auto">
          <a:xfrm>
            <a:off x="304800" y="3600450"/>
            <a:ext cx="4038600" cy="3028950"/>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28E7AE99-9DCC-4D82-8A54-2EFBCDE7400D}" type="slidenum">
              <a:rPr lang="en-US"/>
              <a:pPr/>
              <a:t>10</a:t>
            </a:fld>
            <a:endParaRPr lang="en-US"/>
          </a:p>
        </p:txBody>
      </p:sp>
      <p:sp>
        <p:nvSpPr>
          <p:cNvPr id="12291" name="Rectangle 2"/>
          <p:cNvSpPr>
            <a:spLocks noGrp="1" noChangeArrowheads="1"/>
          </p:cNvSpPr>
          <p:nvPr>
            <p:ph type="title"/>
          </p:nvPr>
        </p:nvSpPr>
        <p:spPr/>
        <p:txBody>
          <a:bodyPr/>
          <a:lstStyle/>
          <a:p>
            <a:r>
              <a:rPr lang="en-US" sz="3200" smtClean="0"/>
              <a:t>Six Key Practices for Effective Observation </a:t>
            </a:r>
          </a:p>
        </p:txBody>
      </p:sp>
      <p:sp>
        <p:nvSpPr>
          <p:cNvPr id="12292" name="Rectangle 3"/>
          <p:cNvSpPr>
            <a:spLocks noGrp="1" noChangeArrowheads="1"/>
          </p:cNvSpPr>
          <p:nvPr>
            <p:ph type="body" idx="1"/>
          </p:nvPr>
        </p:nvSpPr>
        <p:spPr>
          <a:xfrm>
            <a:off x="685800" y="1447800"/>
            <a:ext cx="7848600" cy="4724400"/>
          </a:xfrm>
        </p:spPr>
        <p:txBody>
          <a:bodyPr/>
          <a:lstStyle/>
          <a:p>
            <a:pPr marL="533400" indent="-533400">
              <a:spcAft>
                <a:spcPct val="55000"/>
              </a:spcAft>
              <a:buFontTx/>
              <a:buAutoNum type="arabicPeriod"/>
            </a:pPr>
            <a:r>
              <a:rPr lang="en-US" sz="2800" smtClean="0"/>
              <a:t>Make observation a routine part of your work</a:t>
            </a:r>
          </a:p>
          <a:p>
            <a:pPr marL="533400" indent="-533400">
              <a:spcAft>
                <a:spcPct val="55000"/>
              </a:spcAft>
              <a:buFontTx/>
              <a:buAutoNum type="arabicPeriod"/>
            </a:pPr>
            <a:r>
              <a:rPr lang="en-US" sz="2800" smtClean="0"/>
              <a:t>Engage families in the observation process</a:t>
            </a:r>
          </a:p>
          <a:p>
            <a:pPr marL="533400" indent="-533400">
              <a:spcAft>
                <a:spcPct val="55000"/>
              </a:spcAft>
              <a:buFontTx/>
              <a:buAutoNum type="arabicPeriod"/>
            </a:pPr>
            <a:r>
              <a:rPr lang="en-US" sz="2800" smtClean="0"/>
              <a:t>Use strategies that match your purposes</a:t>
            </a:r>
          </a:p>
          <a:p>
            <a:pPr marL="533400" indent="-533400">
              <a:spcAft>
                <a:spcPct val="55000"/>
              </a:spcAft>
              <a:buFontTx/>
              <a:buAutoNum type="arabicPeriod"/>
            </a:pPr>
            <a:r>
              <a:rPr lang="en-US" sz="2800" smtClean="0"/>
              <a:t>Observe as objectively as possible</a:t>
            </a:r>
          </a:p>
          <a:p>
            <a:pPr marL="533400" indent="-533400">
              <a:spcAft>
                <a:spcPct val="55000"/>
              </a:spcAft>
              <a:buFontTx/>
              <a:buAutoNum type="arabicPeriod"/>
            </a:pPr>
            <a:r>
              <a:rPr lang="en-US" sz="2800" smtClean="0"/>
              <a:t>Document your observations</a:t>
            </a:r>
          </a:p>
          <a:p>
            <a:pPr marL="533400" indent="-533400">
              <a:spcAft>
                <a:spcPct val="55000"/>
              </a:spcAft>
              <a:buFontTx/>
              <a:buAutoNum type="arabicPeriod"/>
            </a:pPr>
            <a:r>
              <a:rPr lang="en-US" sz="2800" smtClean="0"/>
              <a:t>Reflect on and use your observations</a:t>
            </a:r>
          </a:p>
        </p:txBody>
      </p:sp>
      <p:sp>
        <p:nvSpPr>
          <p:cNvPr id="12293" name="AutoShape 4"/>
          <p:cNvSpPr>
            <a:spLocks noChangeArrowheads="1"/>
          </p:cNvSpPr>
          <p:nvPr/>
        </p:nvSpPr>
        <p:spPr bwMode="auto">
          <a:xfrm>
            <a:off x="533400" y="1371600"/>
            <a:ext cx="8432800" cy="838200"/>
          </a:xfrm>
          <a:prstGeom prst="roundRect">
            <a:avLst>
              <a:gd name="adj" fmla="val 16667"/>
            </a:avLst>
          </a:prstGeom>
          <a:noFill/>
          <a:ln w="76200" algn="ctr">
            <a:solidFill>
              <a:srgbClr val="800000"/>
            </a:solidFill>
            <a:round/>
            <a:headEnd/>
            <a:tailEnd/>
          </a:ln>
        </p:spPr>
        <p:txBody>
          <a:bodyPr wrap="none" anchor="ctr"/>
          <a:lstStyle/>
          <a:p>
            <a:endParaRPr lang="en-US"/>
          </a:p>
        </p:txBody>
      </p:sp>
    </p:spTree>
    <p:custDataLst>
      <p:tags r:id="rId1"/>
    </p:custData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439DC0D8-E76C-4011-BEA3-67E4A3200C4E}" type="slidenum">
              <a:rPr lang="en-US"/>
              <a:pPr/>
              <a:t>11</a:t>
            </a:fld>
            <a:endParaRPr lang="en-US"/>
          </a:p>
        </p:txBody>
      </p:sp>
      <p:sp>
        <p:nvSpPr>
          <p:cNvPr id="13315" name="Rectangle 7"/>
          <p:cNvSpPr>
            <a:spLocks noGrp="1" noChangeArrowheads="1"/>
          </p:cNvSpPr>
          <p:nvPr>
            <p:ph type="title"/>
          </p:nvPr>
        </p:nvSpPr>
        <p:spPr/>
        <p:txBody>
          <a:bodyPr/>
          <a:lstStyle/>
          <a:p>
            <a:r>
              <a:rPr lang="en-US" sz="3200" smtClean="0"/>
              <a:t>Naturalistic observation means observing children…</a:t>
            </a:r>
          </a:p>
        </p:txBody>
      </p:sp>
      <p:sp>
        <p:nvSpPr>
          <p:cNvPr id="13316" name="Rectangle 8"/>
          <p:cNvSpPr>
            <a:spLocks noGrp="1" noChangeArrowheads="1"/>
          </p:cNvSpPr>
          <p:nvPr>
            <p:ph type="body" idx="1"/>
          </p:nvPr>
        </p:nvSpPr>
        <p:spPr>
          <a:xfrm>
            <a:off x="685800" y="1447800"/>
            <a:ext cx="4648200" cy="4171950"/>
          </a:xfrm>
        </p:spPr>
        <p:txBody>
          <a:bodyPr/>
          <a:lstStyle/>
          <a:p>
            <a:r>
              <a:rPr lang="en-US" smtClean="0"/>
              <a:t>as they interact with familiar toys, materials, and people,</a:t>
            </a:r>
          </a:p>
          <a:p>
            <a:r>
              <a:rPr lang="en-US" smtClean="0"/>
              <a:t>in the context of everyday routines, activities, and places, </a:t>
            </a:r>
          </a:p>
          <a:p>
            <a:r>
              <a:rPr lang="en-US" smtClean="0"/>
              <a:t>unobtrusively.</a:t>
            </a:r>
          </a:p>
        </p:txBody>
      </p:sp>
      <p:pic>
        <p:nvPicPr>
          <p:cNvPr id="13317" name="Picture 6" descr="girls in wagonfrom intranetfor ppt"/>
          <p:cNvPicPr>
            <a:picLocks noChangeAspect="1" noChangeArrowheads="1"/>
          </p:cNvPicPr>
          <p:nvPr/>
        </p:nvPicPr>
        <p:blipFill>
          <a:blip r:embed="rId2"/>
          <a:srcRect l="10001"/>
          <a:stretch>
            <a:fillRect/>
          </a:stretch>
        </p:blipFill>
        <p:spPr bwMode="auto">
          <a:xfrm>
            <a:off x="5486400" y="1524000"/>
            <a:ext cx="3451225" cy="2876550"/>
          </a:xfrm>
          <a:prstGeom prst="rect">
            <a:avLst/>
          </a:prstGeom>
          <a:noFill/>
          <a:ln w="19050">
            <a:solidFill>
              <a:schemeClr val="tx1"/>
            </a:solid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0"/>
          </p:nvPr>
        </p:nvSpPr>
        <p:spPr>
          <a:noFill/>
        </p:spPr>
        <p:txBody>
          <a:bodyPr/>
          <a:lstStyle/>
          <a:p>
            <a:fld id="{51719B1F-12CF-4E91-BCC6-E68F617DE9B8}" type="slidenum">
              <a:rPr lang="en-US"/>
              <a:pPr/>
              <a:t>12</a:t>
            </a:fld>
            <a:endParaRPr lang="en-US"/>
          </a:p>
        </p:txBody>
      </p:sp>
      <p:sp>
        <p:nvSpPr>
          <p:cNvPr id="14339" name="Rectangle 2"/>
          <p:cNvSpPr>
            <a:spLocks noGrp="1" noChangeArrowheads="1"/>
          </p:cNvSpPr>
          <p:nvPr>
            <p:ph type="title"/>
          </p:nvPr>
        </p:nvSpPr>
        <p:spPr/>
        <p:txBody>
          <a:bodyPr/>
          <a:lstStyle/>
          <a:p>
            <a:r>
              <a:rPr lang="en-US" smtClean="0"/>
              <a:t>Let’s Watch! </a:t>
            </a:r>
          </a:p>
        </p:txBody>
      </p:sp>
      <p:grpSp>
        <p:nvGrpSpPr>
          <p:cNvPr id="15" name="Group 14"/>
          <p:cNvGrpSpPr/>
          <p:nvPr/>
        </p:nvGrpSpPr>
        <p:grpSpPr>
          <a:xfrm>
            <a:off x="3200400" y="1524000"/>
            <a:ext cx="3505200" cy="4441825"/>
            <a:chOff x="3200400" y="1524000"/>
            <a:chExt cx="3505200" cy="4441825"/>
          </a:xfrm>
        </p:grpSpPr>
        <p:grpSp>
          <p:nvGrpSpPr>
            <p:cNvPr id="16" name="Group 14"/>
            <p:cNvGrpSpPr>
              <a:grpSpLocks/>
            </p:cNvGrpSpPr>
            <p:nvPr/>
          </p:nvGrpSpPr>
          <p:grpSpPr bwMode="auto">
            <a:xfrm>
              <a:off x="3200399" y="1524000"/>
              <a:ext cx="3489326" cy="4441826"/>
              <a:chOff x="2016" y="960"/>
              <a:chExt cx="2198" cy="2798"/>
            </a:xfrm>
          </p:grpSpPr>
          <p:grpSp>
            <p:nvGrpSpPr>
              <p:cNvPr id="18" name="Group 5"/>
              <p:cNvGrpSpPr>
                <a:grpSpLocks/>
              </p:cNvGrpSpPr>
              <p:nvPr/>
            </p:nvGrpSpPr>
            <p:grpSpPr bwMode="auto">
              <a:xfrm>
                <a:off x="2016" y="960"/>
                <a:ext cx="2198" cy="2798"/>
                <a:chOff x="1499" y="832"/>
                <a:chExt cx="3113" cy="3273"/>
              </a:xfrm>
            </p:grpSpPr>
            <p:sp>
              <p:nvSpPr>
                <p:cNvPr id="20" name="Rectangle 6"/>
                <p:cNvSpPr>
                  <a:spLocks noChangeArrowheads="1"/>
                </p:cNvSpPr>
                <p:nvPr/>
              </p:nvSpPr>
              <p:spPr bwMode="auto">
                <a:xfrm>
                  <a:off x="1509" y="869"/>
                  <a:ext cx="3081" cy="2240"/>
                </a:xfrm>
                <a:prstGeom prst="rect">
                  <a:avLst/>
                </a:prstGeom>
                <a:noFill/>
                <a:ln w="101600" algn="ctr">
                  <a:noFill/>
                  <a:miter lim="800000"/>
                  <a:headEnd/>
                  <a:tailEnd/>
                </a:ln>
              </p:spPr>
              <p:txBody>
                <a:bodyPr wrap="none" anchor="ctr"/>
                <a:lstStyle/>
                <a:p>
                  <a:endParaRPr lang="en-US"/>
                </a:p>
              </p:txBody>
            </p:sp>
            <p:sp>
              <p:nvSpPr>
                <p:cNvPr id="21" name="Line 7"/>
                <p:cNvSpPr>
                  <a:spLocks noChangeShapeType="1"/>
                </p:cNvSpPr>
                <p:nvPr/>
              </p:nvSpPr>
              <p:spPr bwMode="auto">
                <a:xfrm flipH="1">
                  <a:off x="3074" y="3136"/>
                  <a:ext cx="0" cy="969"/>
                </a:xfrm>
                <a:prstGeom prst="line">
                  <a:avLst/>
                </a:prstGeom>
                <a:noFill/>
                <a:ln w="101600">
                  <a:solidFill>
                    <a:schemeClr val="tx1"/>
                  </a:solidFill>
                  <a:round/>
                  <a:headEnd/>
                  <a:tailEnd/>
                </a:ln>
              </p:spPr>
              <p:txBody>
                <a:bodyPr anchor="ctr"/>
                <a:lstStyle/>
                <a:p>
                  <a:endParaRPr lang="en-US"/>
                </a:p>
              </p:txBody>
            </p:sp>
            <p:sp>
              <p:nvSpPr>
                <p:cNvPr id="22" name="Line 8"/>
                <p:cNvSpPr>
                  <a:spLocks noChangeShapeType="1"/>
                </p:cNvSpPr>
                <p:nvPr/>
              </p:nvSpPr>
              <p:spPr bwMode="auto">
                <a:xfrm flipH="1">
                  <a:off x="2635" y="3657"/>
                  <a:ext cx="420" cy="393"/>
                </a:xfrm>
                <a:prstGeom prst="line">
                  <a:avLst/>
                </a:prstGeom>
                <a:noFill/>
                <a:ln w="101600">
                  <a:solidFill>
                    <a:schemeClr val="tx1"/>
                  </a:solidFill>
                  <a:round/>
                  <a:headEnd/>
                  <a:tailEnd/>
                </a:ln>
              </p:spPr>
              <p:txBody>
                <a:bodyPr anchor="ctr"/>
                <a:lstStyle/>
                <a:p>
                  <a:endParaRPr lang="en-US"/>
                </a:p>
              </p:txBody>
            </p:sp>
            <p:sp>
              <p:nvSpPr>
                <p:cNvPr id="23" name="Line 9"/>
                <p:cNvSpPr>
                  <a:spLocks noChangeShapeType="1"/>
                </p:cNvSpPr>
                <p:nvPr/>
              </p:nvSpPr>
              <p:spPr bwMode="auto">
                <a:xfrm>
                  <a:off x="3087" y="3653"/>
                  <a:ext cx="420" cy="393"/>
                </a:xfrm>
                <a:prstGeom prst="line">
                  <a:avLst/>
                </a:prstGeom>
                <a:noFill/>
                <a:ln w="101600">
                  <a:solidFill>
                    <a:schemeClr val="tx1"/>
                  </a:solidFill>
                  <a:round/>
                  <a:headEnd/>
                  <a:tailEnd/>
                </a:ln>
              </p:spPr>
              <p:txBody>
                <a:bodyPr anchor="ctr"/>
                <a:lstStyle/>
                <a:p>
                  <a:endParaRPr lang="en-US"/>
                </a:p>
              </p:txBody>
            </p:sp>
            <p:sp>
              <p:nvSpPr>
                <p:cNvPr id="24" name="Line 10"/>
                <p:cNvSpPr>
                  <a:spLocks noChangeShapeType="1"/>
                </p:cNvSpPr>
                <p:nvPr/>
              </p:nvSpPr>
              <p:spPr bwMode="auto">
                <a:xfrm>
                  <a:off x="1499" y="869"/>
                  <a:ext cx="3109" cy="0"/>
                </a:xfrm>
                <a:prstGeom prst="line">
                  <a:avLst/>
                </a:prstGeom>
                <a:noFill/>
                <a:ln w="152400">
                  <a:solidFill>
                    <a:schemeClr val="tx1"/>
                  </a:solidFill>
                  <a:round/>
                  <a:headEnd/>
                  <a:tailEnd/>
                </a:ln>
              </p:spPr>
              <p:txBody>
                <a:bodyPr anchor="ctr"/>
                <a:lstStyle/>
                <a:p>
                  <a:endParaRPr lang="en-US"/>
                </a:p>
              </p:txBody>
            </p:sp>
            <p:sp>
              <p:nvSpPr>
                <p:cNvPr id="25" name="Line 11"/>
                <p:cNvSpPr>
                  <a:spLocks noChangeShapeType="1"/>
                </p:cNvSpPr>
                <p:nvPr/>
              </p:nvSpPr>
              <p:spPr bwMode="auto">
                <a:xfrm>
                  <a:off x="1500" y="832"/>
                  <a:ext cx="0" cy="2304"/>
                </a:xfrm>
                <a:prstGeom prst="line">
                  <a:avLst/>
                </a:prstGeom>
                <a:noFill/>
                <a:ln w="28575">
                  <a:solidFill>
                    <a:schemeClr val="tx1"/>
                  </a:solidFill>
                  <a:round/>
                  <a:headEnd/>
                  <a:tailEnd/>
                </a:ln>
              </p:spPr>
              <p:txBody>
                <a:bodyPr anchor="ctr"/>
                <a:lstStyle/>
                <a:p>
                  <a:endParaRPr lang="en-US"/>
                </a:p>
              </p:txBody>
            </p:sp>
            <p:sp>
              <p:nvSpPr>
                <p:cNvPr id="26" name="Line 12"/>
                <p:cNvSpPr>
                  <a:spLocks noChangeShapeType="1"/>
                </p:cNvSpPr>
                <p:nvPr/>
              </p:nvSpPr>
              <p:spPr bwMode="auto">
                <a:xfrm>
                  <a:off x="4604" y="836"/>
                  <a:ext cx="0" cy="2304"/>
                </a:xfrm>
                <a:prstGeom prst="line">
                  <a:avLst/>
                </a:prstGeom>
                <a:noFill/>
                <a:ln w="28575">
                  <a:solidFill>
                    <a:schemeClr val="tx1"/>
                  </a:solidFill>
                  <a:round/>
                  <a:headEnd/>
                  <a:tailEnd/>
                </a:ln>
              </p:spPr>
              <p:txBody>
                <a:bodyPr anchor="ctr"/>
                <a:lstStyle/>
                <a:p>
                  <a:endParaRPr lang="en-US"/>
                </a:p>
              </p:txBody>
            </p:sp>
            <p:sp>
              <p:nvSpPr>
                <p:cNvPr id="27" name="Line 13"/>
                <p:cNvSpPr>
                  <a:spLocks noChangeShapeType="1"/>
                </p:cNvSpPr>
                <p:nvPr/>
              </p:nvSpPr>
              <p:spPr bwMode="auto">
                <a:xfrm>
                  <a:off x="1503" y="3123"/>
                  <a:ext cx="3109" cy="0"/>
                </a:xfrm>
                <a:prstGeom prst="line">
                  <a:avLst/>
                </a:prstGeom>
                <a:noFill/>
                <a:ln w="76200">
                  <a:solidFill>
                    <a:schemeClr val="tx1"/>
                  </a:solidFill>
                  <a:round/>
                  <a:headEnd/>
                  <a:tailEnd/>
                </a:ln>
              </p:spPr>
              <p:txBody>
                <a:bodyPr anchor="ctr"/>
                <a:lstStyle/>
                <a:p>
                  <a:endParaRPr lang="en-US"/>
                </a:p>
              </p:txBody>
            </p:sp>
          </p:grpSp>
          <p:sp>
            <p:nvSpPr>
              <p:cNvPr id="19" name="Text Box 4"/>
              <p:cNvSpPr txBox="1">
                <a:spLocks noChangeArrowheads="1"/>
              </p:cNvSpPr>
              <p:nvPr/>
            </p:nvSpPr>
            <p:spPr bwMode="auto">
              <a:xfrm>
                <a:off x="2292" y="1312"/>
                <a:ext cx="1626" cy="1403"/>
              </a:xfrm>
              <a:prstGeom prst="rect">
                <a:avLst/>
              </a:prstGeom>
              <a:noFill/>
              <a:ln w="9525" algn="ctr">
                <a:noFill/>
                <a:miter lim="800000"/>
                <a:headEnd/>
                <a:tailEnd/>
              </a:ln>
            </p:spPr>
            <p:txBody>
              <a:bodyPr wrap="none">
                <a:spAutoFit/>
              </a:bodyPr>
              <a:lstStyle/>
              <a:p>
                <a:r>
                  <a:rPr kumimoji="1" lang="en-US" sz="2800">
                    <a:solidFill>
                      <a:srgbClr val="990000"/>
                    </a:solidFill>
                  </a:rPr>
                  <a:t>The Essential</a:t>
                </a:r>
                <a:br>
                  <a:rPr kumimoji="1" lang="en-US" sz="2800">
                    <a:solidFill>
                      <a:srgbClr val="990000"/>
                    </a:solidFill>
                  </a:rPr>
                </a:br>
                <a:r>
                  <a:rPr kumimoji="1" lang="en-US" sz="2800">
                    <a:solidFill>
                      <a:srgbClr val="990000"/>
                    </a:solidFill>
                  </a:rPr>
                  <a:t>Role of</a:t>
                </a:r>
                <a:br>
                  <a:rPr kumimoji="1" lang="en-US" sz="2800">
                    <a:solidFill>
                      <a:srgbClr val="990000"/>
                    </a:solidFill>
                  </a:rPr>
                </a:br>
                <a:r>
                  <a:rPr kumimoji="1" lang="en-US" sz="2800">
                    <a:solidFill>
                      <a:srgbClr val="990000"/>
                    </a:solidFill>
                  </a:rPr>
                  <a:t>Observation</a:t>
                </a:r>
                <a:br>
                  <a:rPr kumimoji="1" lang="en-US" sz="2800">
                    <a:solidFill>
                      <a:srgbClr val="990000"/>
                    </a:solidFill>
                  </a:rPr>
                </a:br>
                <a:r>
                  <a:rPr kumimoji="1" lang="en-US" sz="2800">
                    <a:solidFill>
                      <a:srgbClr val="990000"/>
                    </a:solidFill>
                  </a:rPr>
                  <a:t>and</a:t>
                </a:r>
                <a:br>
                  <a:rPr kumimoji="1" lang="en-US" sz="2800">
                    <a:solidFill>
                      <a:srgbClr val="990000"/>
                    </a:solidFill>
                  </a:rPr>
                </a:br>
                <a:r>
                  <a:rPr kumimoji="1" lang="en-US" sz="2800">
                    <a:solidFill>
                      <a:srgbClr val="990000"/>
                    </a:solidFill>
                  </a:rPr>
                  <a:t>Documentation</a:t>
                </a:r>
              </a:p>
            </p:txBody>
          </p:sp>
        </p:grpSp>
        <p:pic>
          <p:nvPicPr>
            <p:cNvPr id="17" name="Picture 2"/>
            <p:cNvPicPr>
              <a:picLocks noChangeAspect="1" noChangeArrowheads="1"/>
            </p:cNvPicPr>
            <p:nvPr/>
          </p:nvPicPr>
          <p:blipFill>
            <a:blip r:embed="rId2"/>
            <a:srcRect l="13223" t="19339" r="48761" b="27769"/>
            <a:stretch>
              <a:fillRect/>
            </a:stretch>
          </p:blipFill>
          <p:spPr bwMode="auto">
            <a:xfrm>
              <a:off x="3200400" y="1600200"/>
              <a:ext cx="3505200" cy="3048000"/>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0BC2DA44-7C7A-4D56-BC45-A30927A4DA57}" type="slidenum">
              <a:rPr lang="en-US"/>
              <a:pPr/>
              <a:t>13</a:t>
            </a:fld>
            <a:endParaRPr lang="en-US"/>
          </a:p>
        </p:txBody>
      </p:sp>
      <p:sp>
        <p:nvSpPr>
          <p:cNvPr id="15363" name="Rectangle 2"/>
          <p:cNvSpPr>
            <a:spLocks noGrp="1" noChangeArrowheads="1"/>
          </p:cNvSpPr>
          <p:nvPr>
            <p:ph type="title"/>
          </p:nvPr>
        </p:nvSpPr>
        <p:spPr/>
        <p:txBody>
          <a:bodyPr/>
          <a:lstStyle/>
          <a:p>
            <a:r>
              <a:rPr lang="en-US" sz="3200" smtClean="0"/>
              <a:t>Six Key Practices for Effective Observation </a:t>
            </a:r>
          </a:p>
        </p:txBody>
      </p:sp>
      <p:sp>
        <p:nvSpPr>
          <p:cNvPr id="15364" name="Rectangle 3"/>
          <p:cNvSpPr>
            <a:spLocks noGrp="1" noChangeArrowheads="1"/>
          </p:cNvSpPr>
          <p:nvPr>
            <p:ph type="body" idx="1"/>
          </p:nvPr>
        </p:nvSpPr>
        <p:spPr>
          <a:xfrm>
            <a:off x="685800" y="1447800"/>
            <a:ext cx="7848600" cy="4724400"/>
          </a:xfrm>
        </p:spPr>
        <p:txBody>
          <a:bodyPr/>
          <a:lstStyle/>
          <a:p>
            <a:pPr marL="533400" indent="-533400">
              <a:spcAft>
                <a:spcPct val="55000"/>
              </a:spcAft>
              <a:buFontTx/>
              <a:buAutoNum type="arabicPeriod"/>
            </a:pPr>
            <a:r>
              <a:rPr lang="en-US" sz="2800" smtClean="0"/>
              <a:t>Make observation a routine part of your work</a:t>
            </a:r>
          </a:p>
          <a:p>
            <a:pPr marL="533400" indent="-533400">
              <a:spcAft>
                <a:spcPct val="55000"/>
              </a:spcAft>
              <a:buFontTx/>
              <a:buAutoNum type="arabicPeriod"/>
            </a:pPr>
            <a:r>
              <a:rPr lang="en-US" sz="2800" smtClean="0"/>
              <a:t>Engage families in the observation process</a:t>
            </a:r>
          </a:p>
          <a:p>
            <a:pPr marL="533400" indent="-533400">
              <a:spcAft>
                <a:spcPct val="55000"/>
              </a:spcAft>
              <a:buFontTx/>
              <a:buAutoNum type="arabicPeriod"/>
            </a:pPr>
            <a:r>
              <a:rPr lang="en-US" sz="2800" smtClean="0"/>
              <a:t>Use strategies that match your purposes</a:t>
            </a:r>
          </a:p>
          <a:p>
            <a:pPr marL="533400" indent="-533400">
              <a:spcAft>
                <a:spcPct val="55000"/>
              </a:spcAft>
              <a:buFontTx/>
              <a:buAutoNum type="arabicPeriod"/>
            </a:pPr>
            <a:r>
              <a:rPr lang="en-US" sz="2800" smtClean="0"/>
              <a:t>Observe as objectively as possible</a:t>
            </a:r>
          </a:p>
          <a:p>
            <a:pPr marL="533400" indent="-533400">
              <a:spcAft>
                <a:spcPct val="55000"/>
              </a:spcAft>
              <a:buFontTx/>
              <a:buAutoNum type="arabicPeriod"/>
            </a:pPr>
            <a:r>
              <a:rPr lang="en-US" sz="2800" smtClean="0"/>
              <a:t>Document your observations</a:t>
            </a:r>
          </a:p>
          <a:p>
            <a:pPr marL="533400" indent="-533400">
              <a:spcAft>
                <a:spcPct val="55000"/>
              </a:spcAft>
              <a:buFontTx/>
              <a:buAutoNum type="arabicPeriod"/>
            </a:pPr>
            <a:r>
              <a:rPr lang="en-US" sz="2800" smtClean="0"/>
              <a:t>Reflect on and use your observations</a:t>
            </a:r>
          </a:p>
        </p:txBody>
      </p:sp>
      <p:sp>
        <p:nvSpPr>
          <p:cNvPr id="15365" name="AutoShape 4"/>
          <p:cNvSpPr>
            <a:spLocks noChangeArrowheads="1"/>
          </p:cNvSpPr>
          <p:nvPr/>
        </p:nvSpPr>
        <p:spPr bwMode="auto">
          <a:xfrm>
            <a:off x="533400" y="2057400"/>
            <a:ext cx="8432800" cy="838200"/>
          </a:xfrm>
          <a:prstGeom prst="roundRect">
            <a:avLst>
              <a:gd name="adj" fmla="val 16667"/>
            </a:avLst>
          </a:prstGeom>
          <a:noFill/>
          <a:ln w="76200" algn="ctr">
            <a:solidFill>
              <a:srgbClr val="800000"/>
            </a:solidFill>
            <a:round/>
            <a:headEnd/>
            <a:tailEnd/>
          </a:ln>
        </p:spPr>
        <p:txBody>
          <a:bodyPr wrap="none" anchor="ctr"/>
          <a:lstStyle/>
          <a:p>
            <a:endParaRPr lang="en-US"/>
          </a:p>
        </p:txBody>
      </p:sp>
    </p:spTree>
    <p:custDataLst>
      <p:tags r:id="rId1"/>
    </p:custData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5B698BE0-1E6C-40C6-AB91-E2432B8CFFFC}" type="slidenum">
              <a:rPr lang="en-US"/>
              <a:pPr/>
              <a:t>14</a:t>
            </a:fld>
            <a:endParaRPr lang="en-US"/>
          </a:p>
        </p:txBody>
      </p:sp>
      <p:sp>
        <p:nvSpPr>
          <p:cNvPr id="16387" name="Rectangle 6"/>
          <p:cNvSpPr>
            <a:spLocks noGrp="1" noChangeArrowheads="1"/>
          </p:cNvSpPr>
          <p:nvPr>
            <p:ph type="title"/>
          </p:nvPr>
        </p:nvSpPr>
        <p:spPr/>
        <p:txBody>
          <a:bodyPr/>
          <a:lstStyle/>
          <a:p>
            <a:r>
              <a:rPr lang="en-US" smtClean="0"/>
              <a:t>Be open to learning from families</a:t>
            </a:r>
          </a:p>
        </p:txBody>
      </p:sp>
      <p:sp>
        <p:nvSpPr>
          <p:cNvPr id="16388" name="Rectangle 7"/>
          <p:cNvSpPr>
            <a:spLocks noGrp="1" noChangeArrowheads="1"/>
          </p:cNvSpPr>
          <p:nvPr>
            <p:ph type="body" idx="1"/>
          </p:nvPr>
        </p:nvSpPr>
        <p:spPr>
          <a:xfrm>
            <a:off x="1066800" y="1447800"/>
            <a:ext cx="4343400" cy="4953000"/>
          </a:xfrm>
        </p:spPr>
        <p:txBody>
          <a:bodyPr/>
          <a:lstStyle/>
          <a:p>
            <a:r>
              <a:rPr lang="en-US" sz="2800" smtClean="0"/>
              <a:t>When families share their observations, we develop a more complete and accurate picture of the child</a:t>
            </a:r>
          </a:p>
          <a:p>
            <a:r>
              <a:rPr lang="en-US" sz="2800" smtClean="0"/>
              <a:t>Let families know that you value their observations and participation in ongoing authentic assessment</a:t>
            </a:r>
          </a:p>
        </p:txBody>
      </p:sp>
      <p:pic>
        <p:nvPicPr>
          <p:cNvPr id="16389" name="Picture 8"/>
          <p:cNvPicPr>
            <a:picLocks noChangeAspect="1" noChangeArrowheads="1"/>
          </p:cNvPicPr>
          <p:nvPr/>
        </p:nvPicPr>
        <p:blipFill>
          <a:blip r:embed="rId2"/>
          <a:srcRect/>
          <a:stretch>
            <a:fillRect/>
          </a:stretch>
        </p:blipFill>
        <p:spPr bwMode="auto">
          <a:xfrm>
            <a:off x="5715000" y="1447800"/>
            <a:ext cx="3200400" cy="19748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FEA0CA91-54C7-4DE2-9D5F-8B7BDADB1764}" type="slidenum">
              <a:rPr lang="en-US"/>
              <a:pPr/>
              <a:t>15</a:t>
            </a:fld>
            <a:endParaRPr lang="en-US"/>
          </a:p>
        </p:txBody>
      </p:sp>
      <p:sp>
        <p:nvSpPr>
          <p:cNvPr id="17411" name="Rectangle 2"/>
          <p:cNvSpPr>
            <a:spLocks noGrp="1" noChangeArrowheads="1"/>
          </p:cNvSpPr>
          <p:nvPr>
            <p:ph type="title"/>
          </p:nvPr>
        </p:nvSpPr>
        <p:spPr/>
        <p:txBody>
          <a:bodyPr/>
          <a:lstStyle/>
          <a:p>
            <a:r>
              <a:rPr lang="en-US" sz="3200" smtClean="0"/>
              <a:t>Examples of ways to create opportunities for families to share their observations</a:t>
            </a:r>
          </a:p>
        </p:txBody>
      </p:sp>
      <p:sp>
        <p:nvSpPr>
          <p:cNvPr id="17412" name="Rectangle 3"/>
          <p:cNvSpPr>
            <a:spLocks noGrp="1" noChangeArrowheads="1"/>
          </p:cNvSpPr>
          <p:nvPr>
            <p:ph type="body" idx="1"/>
          </p:nvPr>
        </p:nvSpPr>
        <p:spPr>
          <a:xfrm>
            <a:off x="1066800" y="1447800"/>
            <a:ext cx="7543800" cy="4953000"/>
          </a:xfrm>
        </p:spPr>
        <p:txBody>
          <a:bodyPr/>
          <a:lstStyle/>
          <a:p>
            <a:r>
              <a:rPr lang="en-US" sz="2800" dirty="0" smtClean="0"/>
              <a:t>Give families concrete examples </a:t>
            </a:r>
            <a:br>
              <a:rPr lang="en-US" sz="2800" dirty="0" smtClean="0"/>
            </a:br>
            <a:r>
              <a:rPr lang="en-US" sz="2800" dirty="0" smtClean="0"/>
              <a:t>of the kinds of information you </a:t>
            </a:r>
            <a:br>
              <a:rPr lang="en-US" sz="2800" dirty="0" smtClean="0"/>
            </a:br>
            <a:r>
              <a:rPr lang="en-US" sz="2800" dirty="0" smtClean="0"/>
              <a:t>would like them to share</a:t>
            </a:r>
          </a:p>
          <a:p>
            <a:r>
              <a:rPr lang="en-US" sz="2800" dirty="0" smtClean="0"/>
              <a:t>Make portfolios accessible to </a:t>
            </a:r>
            <a:br>
              <a:rPr lang="en-US" sz="2800" dirty="0" smtClean="0"/>
            </a:br>
            <a:r>
              <a:rPr lang="en-US" sz="2800" dirty="0" smtClean="0"/>
              <a:t>families and invite them to contribute</a:t>
            </a:r>
          </a:p>
          <a:p>
            <a:r>
              <a:rPr lang="en-US" sz="2800" dirty="0" smtClean="0"/>
              <a:t>Place a basket at sign-in for families to drop off photos and notes for the teachers</a:t>
            </a:r>
          </a:p>
        </p:txBody>
      </p:sp>
      <p:pic>
        <p:nvPicPr>
          <p:cNvPr id="17413" name="Picture 4" descr="Family 18"/>
          <p:cNvPicPr>
            <a:picLocks noChangeAspect="1" noChangeArrowheads="1"/>
          </p:cNvPicPr>
          <p:nvPr/>
        </p:nvPicPr>
        <p:blipFill>
          <a:blip r:embed="rId2"/>
          <a:srcRect/>
          <a:stretch>
            <a:fillRect/>
          </a:stretch>
        </p:blipFill>
        <p:spPr bwMode="auto">
          <a:xfrm>
            <a:off x="6858000" y="914400"/>
            <a:ext cx="1998663" cy="2057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C91AEAC5-E351-4E55-8FFC-84CFEA65600E}" type="slidenum">
              <a:rPr lang="en-US"/>
              <a:pPr/>
              <a:t>16</a:t>
            </a:fld>
            <a:endParaRPr lang="en-US"/>
          </a:p>
        </p:txBody>
      </p:sp>
      <p:sp>
        <p:nvSpPr>
          <p:cNvPr id="18435" name="Rectangle 2"/>
          <p:cNvSpPr>
            <a:spLocks noGrp="1" noChangeArrowheads="1"/>
          </p:cNvSpPr>
          <p:nvPr>
            <p:ph type="title"/>
          </p:nvPr>
        </p:nvSpPr>
        <p:spPr/>
        <p:txBody>
          <a:bodyPr/>
          <a:lstStyle/>
          <a:p>
            <a:r>
              <a:rPr lang="en-US" sz="3200" smtClean="0"/>
              <a:t>Six Key Practices for Effective Observation </a:t>
            </a:r>
          </a:p>
        </p:txBody>
      </p:sp>
      <p:sp>
        <p:nvSpPr>
          <p:cNvPr id="18436" name="Rectangle 3"/>
          <p:cNvSpPr>
            <a:spLocks noGrp="1" noChangeArrowheads="1"/>
          </p:cNvSpPr>
          <p:nvPr>
            <p:ph type="body" idx="1"/>
          </p:nvPr>
        </p:nvSpPr>
        <p:spPr>
          <a:xfrm>
            <a:off x="685800" y="1447800"/>
            <a:ext cx="7848600" cy="4724400"/>
          </a:xfrm>
        </p:spPr>
        <p:txBody>
          <a:bodyPr/>
          <a:lstStyle/>
          <a:p>
            <a:pPr marL="533400" indent="-533400">
              <a:spcAft>
                <a:spcPct val="55000"/>
              </a:spcAft>
              <a:buFontTx/>
              <a:buAutoNum type="arabicPeriod"/>
            </a:pPr>
            <a:r>
              <a:rPr lang="en-US" sz="2800" smtClean="0"/>
              <a:t>Make observation a routine part of your work</a:t>
            </a:r>
          </a:p>
          <a:p>
            <a:pPr marL="533400" indent="-533400">
              <a:spcAft>
                <a:spcPct val="55000"/>
              </a:spcAft>
              <a:buFontTx/>
              <a:buAutoNum type="arabicPeriod"/>
            </a:pPr>
            <a:r>
              <a:rPr lang="en-US" sz="2800" smtClean="0"/>
              <a:t>Engage families in the observation process</a:t>
            </a:r>
          </a:p>
          <a:p>
            <a:pPr marL="533400" indent="-533400">
              <a:spcAft>
                <a:spcPct val="55000"/>
              </a:spcAft>
              <a:buFontTx/>
              <a:buAutoNum type="arabicPeriod"/>
            </a:pPr>
            <a:r>
              <a:rPr lang="en-US" sz="2800" smtClean="0"/>
              <a:t>Use strategies that match your purposes</a:t>
            </a:r>
          </a:p>
          <a:p>
            <a:pPr marL="533400" indent="-533400">
              <a:spcAft>
                <a:spcPct val="55000"/>
              </a:spcAft>
              <a:buFontTx/>
              <a:buAutoNum type="arabicPeriod"/>
            </a:pPr>
            <a:r>
              <a:rPr lang="en-US" sz="2800" smtClean="0"/>
              <a:t>Observe as objectively as possible</a:t>
            </a:r>
          </a:p>
          <a:p>
            <a:pPr marL="533400" indent="-533400">
              <a:spcAft>
                <a:spcPct val="55000"/>
              </a:spcAft>
              <a:buFontTx/>
              <a:buAutoNum type="arabicPeriod"/>
            </a:pPr>
            <a:r>
              <a:rPr lang="en-US" sz="2800" smtClean="0"/>
              <a:t>Document your observations</a:t>
            </a:r>
          </a:p>
          <a:p>
            <a:pPr marL="533400" indent="-533400">
              <a:spcAft>
                <a:spcPct val="55000"/>
              </a:spcAft>
              <a:buFontTx/>
              <a:buAutoNum type="arabicPeriod"/>
            </a:pPr>
            <a:r>
              <a:rPr lang="en-US" sz="2800" smtClean="0"/>
              <a:t>Reflect on and use your observations</a:t>
            </a:r>
          </a:p>
        </p:txBody>
      </p:sp>
      <p:sp>
        <p:nvSpPr>
          <p:cNvPr id="18437" name="AutoShape 4"/>
          <p:cNvSpPr>
            <a:spLocks noChangeArrowheads="1"/>
          </p:cNvSpPr>
          <p:nvPr/>
        </p:nvSpPr>
        <p:spPr bwMode="auto">
          <a:xfrm>
            <a:off x="533400" y="2819400"/>
            <a:ext cx="8432800" cy="838200"/>
          </a:xfrm>
          <a:prstGeom prst="roundRect">
            <a:avLst>
              <a:gd name="adj" fmla="val 16667"/>
            </a:avLst>
          </a:prstGeom>
          <a:noFill/>
          <a:ln w="76200" algn="ctr">
            <a:solidFill>
              <a:srgbClr val="800000"/>
            </a:solidFill>
            <a:round/>
            <a:headEnd/>
            <a:tailEnd/>
          </a:ln>
        </p:spPr>
        <p:txBody>
          <a:bodyPr wrap="none" anchor="ctr"/>
          <a:lstStyle/>
          <a:p>
            <a:endParaRPr lang="en-US"/>
          </a:p>
        </p:txBody>
      </p:sp>
    </p:spTree>
    <p:custDataLst>
      <p:tags r:id="rId1"/>
    </p:custData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DD8684B5-BDF6-4E6B-B93C-91B75B80959A}" type="slidenum">
              <a:rPr lang="en-US"/>
              <a:pPr/>
              <a:t>17</a:t>
            </a:fld>
            <a:endParaRPr lang="en-US"/>
          </a:p>
        </p:txBody>
      </p:sp>
      <p:sp>
        <p:nvSpPr>
          <p:cNvPr id="19459" name="Rectangle 15"/>
          <p:cNvSpPr>
            <a:spLocks noGrp="1" noChangeArrowheads="1"/>
          </p:cNvSpPr>
          <p:nvPr>
            <p:ph type="title"/>
          </p:nvPr>
        </p:nvSpPr>
        <p:spPr/>
        <p:txBody>
          <a:bodyPr/>
          <a:lstStyle/>
          <a:p>
            <a:r>
              <a:rPr lang="en-US" smtClean="0"/>
              <a:t>Observation might help you …</a:t>
            </a:r>
          </a:p>
        </p:txBody>
      </p:sp>
      <p:sp>
        <p:nvSpPr>
          <p:cNvPr id="19460" name="Rectangle 16"/>
          <p:cNvSpPr>
            <a:spLocks noGrp="1" noChangeArrowheads="1"/>
          </p:cNvSpPr>
          <p:nvPr>
            <p:ph type="body" idx="1"/>
          </p:nvPr>
        </p:nvSpPr>
        <p:spPr>
          <a:xfrm>
            <a:off x="685800" y="1447800"/>
            <a:ext cx="4572000" cy="4953000"/>
          </a:xfrm>
        </p:spPr>
        <p:txBody>
          <a:bodyPr/>
          <a:lstStyle/>
          <a:p>
            <a:pPr>
              <a:lnSpc>
                <a:spcPct val="90000"/>
              </a:lnSpc>
              <a:spcAft>
                <a:spcPts val="600"/>
              </a:spcAft>
            </a:pPr>
            <a:r>
              <a:rPr lang="en-US" sz="2400" dirty="0" smtClean="0"/>
              <a:t>Plan curricula and learning activities</a:t>
            </a:r>
          </a:p>
          <a:p>
            <a:pPr>
              <a:lnSpc>
                <a:spcPct val="90000"/>
              </a:lnSpc>
              <a:spcAft>
                <a:spcPts val="600"/>
              </a:spcAft>
            </a:pPr>
            <a:r>
              <a:rPr lang="en-US" sz="2400" dirty="0" smtClean="0"/>
              <a:t>Document children's progress</a:t>
            </a:r>
          </a:p>
          <a:p>
            <a:pPr>
              <a:lnSpc>
                <a:spcPct val="90000"/>
              </a:lnSpc>
              <a:spcAft>
                <a:spcPts val="600"/>
              </a:spcAft>
            </a:pPr>
            <a:r>
              <a:rPr lang="en-US" sz="2400" dirty="0" smtClean="0"/>
              <a:t>Share information with families</a:t>
            </a:r>
          </a:p>
          <a:p>
            <a:pPr>
              <a:lnSpc>
                <a:spcPct val="90000"/>
              </a:lnSpc>
              <a:spcAft>
                <a:spcPts val="600"/>
              </a:spcAft>
            </a:pPr>
            <a:r>
              <a:rPr lang="en-US" sz="2400" dirty="0" smtClean="0"/>
              <a:t>Complete an assessment instrument</a:t>
            </a:r>
          </a:p>
          <a:p>
            <a:pPr>
              <a:lnSpc>
                <a:spcPct val="90000"/>
              </a:lnSpc>
              <a:spcAft>
                <a:spcPts val="600"/>
              </a:spcAft>
            </a:pPr>
            <a:r>
              <a:rPr lang="en-US" sz="2400" dirty="0" smtClean="0"/>
              <a:t>Let children know that you value their work </a:t>
            </a:r>
          </a:p>
          <a:p>
            <a:pPr>
              <a:lnSpc>
                <a:spcPct val="90000"/>
              </a:lnSpc>
              <a:spcAft>
                <a:spcPts val="600"/>
              </a:spcAft>
            </a:pPr>
            <a:r>
              <a:rPr lang="en-US" sz="2400" dirty="0" smtClean="0"/>
              <a:t>Share the good work of your program with the community</a:t>
            </a:r>
          </a:p>
          <a:p>
            <a:pPr>
              <a:lnSpc>
                <a:spcPct val="90000"/>
              </a:lnSpc>
            </a:pPr>
            <a:endParaRPr lang="en-US" sz="2400" dirty="0" smtClean="0"/>
          </a:p>
          <a:p>
            <a:pPr>
              <a:lnSpc>
                <a:spcPct val="90000"/>
              </a:lnSpc>
            </a:pPr>
            <a:endParaRPr lang="en-US" sz="2400" dirty="0" smtClean="0"/>
          </a:p>
        </p:txBody>
      </p:sp>
      <p:pic>
        <p:nvPicPr>
          <p:cNvPr id="19461" name="Picture 14" descr="IMG_0339"/>
          <p:cNvPicPr>
            <a:picLocks noChangeAspect="1" noChangeArrowheads="1"/>
          </p:cNvPicPr>
          <p:nvPr/>
        </p:nvPicPr>
        <p:blipFill>
          <a:blip r:embed="rId2"/>
          <a:srcRect/>
          <a:stretch>
            <a:fillRect/>
          </a:stretch>
        </p:blipFill>
        <p:spPr bwMode="auto">
          <a:xfrm>
            <a:off x="5486400" y="1447800"/>
            <a:ext cx="3429000" cy="2571750"/>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Rectangle 11"/>
          <p:cNvSpPr>
            <a:spLocks noChangeArrowheads="1"/>
          </p:cNvSpPr>
          <p:nvPr/>
        </p:nvSpPr>
        <p:spPr bwMode="auto">
          <a:xfrm>
            <a:off x="7696200" y="1600200"/>
            <a:ext cx="5181600" cy="1143000"/>
          </a:xfrm>
          <a:prstGeom prst="rect">
            <a:avLst/>
          </a:prstGeom>
          <a:noFill/>
          <a:ln w="19050">
            <a:noFill/>
            <a:miter lim="800000"/>
            <a:headEnd/>
            <a:tailEnd/>
          </a:ln>
        </p:spPr>
        <p:txBody>
          <a:bodyPr anchor="b"/>
          <a:lstStyle/>
          <a:p>
            <a:pPr defTabSz="1023938"/>
            <a:endParaRPr kumimoji="1" lang="en-US" sz="2800" b="1" dirty="0"/>
          </a:p>
        </p:txBody>
      </p:sp>
      <p:graphicFrame>
        <p:nvGraphicFramePr>
          <p:cNvPr id="13" name="Table 12"/>
          <p:cNvGraphicFramePr>
            <a:graphicFrameLocks noGrp="1"/>
          </p:cNvGraphicFramePr>
          <p:nvPr/>
        </p:nvGraphicFramePr>
        <p:xfrm>
          <a:off x="381000" y="1280160"/>
          <a:ext cx="8534400" cy="4709160"/>
        </p:xfrm>
        <a:graphic>
          <a:graphicData uri="http://schemas.openxmlformats.org/drawingml/2006/table">
            <a:tbl>
              <a:tblPr firstRow="1" bandRow="1">
                <a:tableStyleId>{5C22544A-7EE6-4342-B048-85BDC9FD1C3A}</a:tableStyleId>
              </a:tblPr>
              <a:tblGrid>
                <a:gridCol w="3733800"/>
                <a:gridCol w="4800600"/>
              </a:tblGrid>
              <a:tr h="472440">
                <a:tc>
                  <a:txBody>
                    <a:bodyPr/>
                    <a:lstStyle/>
                    <a:p>
                      <a:pPr algn="ctr"/>
                      <a:r>
                        <a:rPr lang="en-US" sz="2400" b="1" dirty="0" smtClean="0">
                          <a:effectLst>
                            <a:outerShdw blurRad="38100" dist="38100" dir="2700000" algn="tl">
                              <a:srgbClr val="000000">
                                <a:alpha val="43137"/>
                              </a:srgbClr>
                            </a:outerShdw>
                          </a:effectLst>
                        </a:rPr>
                        <a:t>Purpose of Observation</a:t>
                      </a:r>
                      <a:endParaRPr lang="en-US" sz="2400" dirty="0">
                        <a:effectLst>
                          <a:outerShdw blurRad="38100" dist="38100" dir="2700000" algn="tl">
                            <a:srgbClr val="000000">
                              <a:alpha val="43137"/>
                            </a:srgbClr>
                          </a:outerShdw>
                        </a:effectLst>
                      </a:endParaRPr>
                    </a:p>
                  </a:txBody>
                  <a:tcPr>
                    <a:solidFill>
                      <a:schemeClr val="accent5">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sz="2400" b="1" dirty="0" smtClean="0">
                          <a:effectLst>
                            <a:outerShdw blurRad="38100" dist="38100" dir="2700000" algn="tl">
                              <a:srgbClr val="000000">
                                <a:alpha val="43137"/>
                              </a:srgbClr>
                            </a:outerShdw>
                          </a:effectLst>
                        </a:rPr>
                        <a:t>Ways You</a:t>
                      </a:r>
                      <a:r>
                        <a:rPr kumimoji="1" lang="en-US" sz="2400" b="1" baseline="0" dirty="0" smtClean="0">
                          <a:effectLst>
                            <a:outerShdw blurRad="38100" dist="38100" dir="2700000" algn="tl">
                              <a:srgbClr val="000000">
                                <a:alpha val="43137"/>
                              </a:srgbClr>
                            </a:outerShdw>
                          </a:effectLst>
                        </a:rPr>
                        <a:t> </a:t>
                      </a:r>
                      <a:r>
                        <a:rPr kumimoji="1" lang="en-US" sz="2400" b="1" dirty="0" smtClean="0">
                          <a:effectLst>
                            <a:outerShdw blurRad="38100" dist="38100" dir="2700000" algn="tl">
                              <a:srgbClr val="000000">
                                <a:alpha val="43137"/>
                              </a:srgbClr>
                            </a:outerShdw>
                          </a:effectLst>
                        </a:rPr>
                        <a:t>Might Observe</a:t>
                      </a:r>
                    </a:p>
                  </a:txBody>
                  <a:tcPr>
                    <a:solidFill>
                      <a:schemeClr val="accent5">
                        <a:lumMod val="2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Plan curriculum and teaching strategies</a:t>
                      </a:r>
                    </a:p>
                    <a:p>
                      <a:endParaRPr lang="en-US" sz="2000" dirty="0"/>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2000" dirty="0" smtClean="0"/>
                        <a:t>You might observe children participating in activities and jot down ideas for new activities and changes in the environment</a:t>
                      </a:r>
                    </a:p>
                  </a:txBody>
                  <a:tcPr>
                    <a:solidFill>
                      <a:schemeClr val="accent1">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2000" dirty="0" smtClean="0"/>
                        <a:t>Measure and describe children's progress</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2000" dirty="0" smtClean="0"/>
                        <a:t>You might have an item in mind from a particular assessment tool and watch for children to demonstrate their level of mastery</a:t>
                      </a:r>
                    </a:p>
                    <a:p>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2000" dirty="0" smtClean="0"/>
                        <a:t>Inform families about their children's learning</a:t>
                      </a:r>
                    </a:p>
                    <a:p>
                      <a:endParaRPr lang="en-US" sz="2000" dirty="0"/>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2000" dirty="0" smtClean="0"/>
                        <a:t>You might look for a specific aspect of a child’s learning that the parents told you is of interest</a:t>
                      </a:r>
                    </a:p>
                    <a:p>
                      <a:endParaRPr lang="en-US" sz="2000" dirty="0"/>
                    </a:p>
                  </a:txBody>
                  <a:tcPr>
                    <a:solidFill>
                      <a:schemeClr val="accent1">
                        <a:lumMod val="60000"/>
                        <a:lumOff val="40000"/>
                      </a:schemeClr>
                    </a:solidFill>
                  </a:tcPr>
                </a:tc>
              </a:tr>
            </a:tbl>
          </a:graphicData>
        </a:graphic>
      </p:graphicFrame>
      <p:sp>
        <p:nvSpPr>
          <p:cNvPr id="14" name="Title 13"/>
          <p:cNvSpPr>
            <a:spLocks noGrp="1"/>
          </p:cNvSpPr>
          <p:nvPr>
            <p:ph type="title"/>
          </p:nvPr>
        </p:nvSpPr>
        <p:spPr/>
        <p:txBody>
          <a:bodyPr/>
          <a:lstStyle/>
          <a:p>
            <a:r>
              <a:rPr lang="en-US" sz="3200" dirty="0" smtClean="0"/>
              <a:t>Examples of how purposes should influence how you go about observing</a:t>
            </a:r>
            <a:endParaRPr lang="en-US" sz="3200" dirty="0"/>
          </a:p>
        </p:txBody>
      </p:sp>
      <p:sp>
        <p:nvSpPr>
          <p:cNvPr id="5" name="Slide Number Placeholder 4"/>
          <p:cNvSpPr>
            <a:spLocks noGrp="1"/>
          </p:cNvSpPr>
          <p:nvPr>
            <p:ph type="sldNum" sz="quarter" idx="10"/>
          </p:nvPr>
        </p:nvSpPr>
        <p:spPr/>
        <p:txBody>
          <a:bodyPr/>
          <a:lstStyle/>
          <a:p>
            <a:pPr>
              <a:defRPr/>
            </a:pPr>
            <a:fld id="{711D6658-5364-4194-B1E4-5A99656CFAB5}" type="slidenum">
              <a:rPr lang="en-US" smtClean="0"/>
              <a:pPr>
                <a:defRPr/>
              </a:pPr>
              <a:t>18</a:t>
            </a:fld>
            <a:endParaRPr lang="en-US"/>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0"/>
          </p:nvPr>
        </p:nvSpPr>
        <p:spPr>
          <a:noFill/>
        </p:spPr>
        <p:txBody>
          <a:bodyPr/>
          <a:lstStyle/>
          <a:p>
            <a:fld id="{9243C73E-7648-447D-9AE1-8FDA23CD5BA2}" type="slidenum">
              <a:rPr lang="en-US"/>
              <a:pPr/>
              <a:t>19</a:t>
            </a:fld>
            <a:endParaRPr lang="en-US"/>
          </a:p>
        </p:txBody>
      </p:sp>
      <p:sp>
        <p:nvSpPr>
          <p:cNvPr id="21507" name="Rectangle 4"/>
          <p:cNvSpPr>
            <a:spLocks noGrp="1" noChangeArrowheads="1"/>
          </p:cNvSpPr>
          <p:nvPr>
            <p:ph type="title"/>
          </p:nvPr>
        </p:nvSpPr>
        <p:spPr/>
        <p:txBody>
          <a:bodyPr/>
          <a:lstStyle/>
          <a:p>
            <a:r>
              <a:rPr lang="en-US" sz="3200" smtClean="0"/>
              <a:t>Observation might be planned or spontaneous</a:t>
            </a:r>
          </a:p>
        </p:txBody>
      </p:sp>
      <p:sp>
        <p:nvSpPr>
          <p:cNvPr id="187397" name="Rectangle 5"/>
          <p:cNvSpPr>
            <a:spLocks noGrp="1" noChangeArrowheads="1"/>
          </p:cNvSpPr>
          <p:nvPr>
            <p:ph type="body" sz="half" idx="1"/>
          </p:nvPr>
        </p:nvSpPr>
        <p:spPr>
          <a:xfrm>
            <a:off x="457200" y="1447800"/>
            <a:ext cx="3844925" cy="4171950"/>
          </a:xfrm>
          <a:solidFill>
            <a:srgbClr val="046C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a:buFontTx/>
              <a:buNone/>
              <a:defRPr/>
            </a:pPr>
            <a:r>
              <a:rPr lang="en-US" b="1" smtClean="0">
                <a:solidFill>
                  <a:schemeClr val="bg1"/>
                </a:solidFill>
                <a:effectLst>
                  <a:outerShdw blurRad="38100" dist="38100" dir="2700000" algn="tl">
                    <a:srgbClr val="000000"/>
                  </a:outerShdw>
                </a:effectLst>
              </a:rPr>
              <a:t>Planned</a:t>
            </a:r>
          </a:p>
          <a:p>
            <a:pPr marL="0" indent="0">
              <a:buFontTx/>
              <a:buNone/>
              <a:defRPr/>
            </a:pPr>
            <a:r>
              <a:rPr lang="en-US" smtClean="0">
                <a:solidFill>
                  <a:schemeClr val="bg1"/>
                </a:solidFill>
                <a:effectLst>
                  <a:outerShdw blurRad="38100" dist="38100" dir="2700000" algn="tl">
                    <a:srgbClr val="000000"/>
                  </a:outerShdw>
                </a:effectLst>
              </a:rPr>
              <a:t>Sometimes we intentionally plan our observations for specific purposes. When we do this, we might plan how, when, and where we will observe </a:t>
            </a:r>
          </a:p>
        </p:txBody>
      </p:sp>
      <p:sp>
        <p:nvSpPr>
          <p:cNvPr id="187398" name="Rectangle 6"/>
          <p:cNvSpPr>
            <a:spLocks noGrp="1" noChangeArrowheads="1"/>
          </p:cNvSpPr>
          <p:nvPr>
            <p:ph type="body" sz="half" idx="2"/>
          </p:nvPr>
        </p:nvSpPr>
        <p:spPr>
          <a:xfrm>
            <a:off x="4914900" y="1447800"/>
            <a:ext cx="4000500" cy="4171950"/>
          </a:xfrm>
          <a:solidFill>
            <a:srgbClr val="00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a:buFontTx/>
              <a:buNone/>
              <a:defRPr/>
            </a:pPr>
            <a:r>
              <a:rPr lang="en-US" b="1" dirty="0" smtClean="0">
                <a:solidFill>
                  <a:schemeClr val="bg1"/>
                </a:solidFill>
                <a:effectLst>
                  <a:outerShdw blurRad="38100" dist="38100" dir="2700000" algn="tl">
                    <a:srgbClr val="000000"/>
                  </a:outerShdw>
                </a:effectLst>
              </a:rPr>
              <a:t>Spontaneous</a:t>
            </a:r>
          </a:p>
          <a:p>
            <a:pPr marL="0" indent="0">
              <a:buFontTx/>
              <a:buNone/>
              <a:defRPr/>
            </a:pPr>
            <a:r>
              <a:rPr lang="en-US" dirty="0" smtClean="0">
                <a:solidFill>
                  <a:schemeClr val="bg1"/>
                </a:solidFill>
                <a:effectLst>
                  <a:outerShdw blurRad="38100" dist="38100" dir="2700000" algn="tl">
                    <a:srgbClr val="000000"/>
                  </a:outerShdw>
                </a:effectLst>
              </a:rPr>
              <a:t>Other times, we observe spontaneously in response to something that is happening in the classroom that we want to capture and learn about</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54CAA035-A90A-4CFD-8B4B-5F18D34F618A}" type="slidenum">
              <a:rPr lang="en-US"/>
              <a:pPr/>
              <a:t>2</a:t>
            </a:fld>
            <a:endParaRPr lang="en-US"/>
          </a:p>
        </p:txBody>
      </p:sp>
      <p:sp>
        <p:nvSpPr>
          <p:cNvPr id="4099" name="Rectangle 10"/>
          <p:cNvSpPr>
            <a:spLocks noGrp="1" noChangeArrowheads="1"/>
          </p:cNvSpPr>
          <p:nvPr>
            <p:ph type="title"/>
          </p:nvPr>
        </p:nvSpPr>
        <p:spPr/>
        <p:txBody>
          <a:bodyPr/>
          <a:lstStyle/>
          <a:p>
            <a:r>
              <a:rPr lang="en-US" smtClean="0"/>
              <a:t>Overall Goals for this Session</a:t>
            </a:r>
          </a:p>
        </p:txBody>
      </p:sp>
      <p:sp>
        <p:nvSpPr>
          <p:cNvPr id="4100" name="Rectangle 11"/>
          <p:cNvSpPr>
            <a:spLocks noGrp="1" noChangeArrowheads="1"/>
          </p:cNvSpPr>
          <p:nvPr>
            <p:ph type="body" idx="1"/>
          </p:nvPr>
        </p:nvSpPr>
        <p:spPr>
          <a:xfrm>
            <a:off x="1066800" y="1447800"/>
            <a:ext cx="7772400" cy="4724400"/>
          </a:xfrm>
        </p:spPr>
        <p:txBody>
          <a:bodyPr/>
          <a:lstStyle/>
          <a:p>
            <a:pPr marL="0" indent="0">
              <a:buFontTx/>
              <a:buNone/>
            </a:pPr>
            <a:r>
              <a:rPr lang="en-US" dirty="0" smtClean="0">
                <a:solidFill>
                  <a:srgbClr val="006699"/>
                </a:solidFill>
              </a:rPr>
              <a:t>To enhance your observation skills by increasing your understanding of</a:t>
            </a:r>
            <a:r>
              <a:rPr lang="en-US" b="1" dirty="0" smtClean="0">
                <a:solidFill>
                  <a:srgbClr val="006699"/>
                </a:solidFill>
              </a:rPr>
              <a:t>:</a:t>
            </a:r>
          </a:p>
          <a:p>
            <a:pPr lvl="1"/>
            <a:r>
              <a:rPr lang="en-US" dirty="0" smtClean="0"/>
              <a:t>Authentic assessment</a:t>
            </a:r>
          </a:p>
          <a:p>
            <a:pPr lvl="1"/>
            <a:r>
              <a:rPr lang="en-US" dirty="0" smtClean="0"/>
              <a:t>The essential role of observation in authentic assessment</a:t>
            </a:r>
          </a:p>
          <a:p>
            <a:pPr lvl="1"/>
            <a:r>
              <a:rPr lang="en-US" dirty="0" smtClean="0"/>
              <a:t>Key practices for effectively observing young children  </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2530" name="Picture 5"/>
          <p:cNvPicPr>
            <a:picLocks noGrp="1" noChangeAspect="1" noChangeArrowheads="1"/>
          </p:cNvPicPr>
          <p:nvPr>
            <p:ph idx="4294967295"/>
          </p:nvPr>
        </p:nvPicPr>
        <p:blipFill>
          <a:blip r:embed="rId3"/>
          <a:srcRect/>
          <a:stretch>
            <a:fillRect/>
          </a:stretch>
        </p:blipFill>
        <p:spPr>
          <a:xfrm>
            <a:off x="352425" y="230188"/>
            <a:ext cx="8534400" cy="6394450"/>
          </a:xfrm>
          <a:noFill/>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FBF6BDE7-D3CF-4FE7-AFD3-298E95A1CD51}" type="slidenum">
              <a:rPr lang="en-US"/>
              <a:pPr/>
              <a:t>21</a:t>
            </a:fld>
            <a:endParaRPr lang="en-US"/>
          </a:p>
        </p:txBody>
      </p:sp>
      <p:sp>
        <p:nvSpPr>
          <p:cNvPr id="23555" name="Rectangle 2"/>
          <p:cNvSpPr>
            <a:spLocks noGrp="1" noChangeArrowheads="1"/>
          </p:cNvSpPr>
          <p:nvPr>
            <p:ph type="title"/>
          </p:nvPr>
        </p:nvSpPr>
        <p:spPr/>
        <p:txBody>
          <a:bodyPr/>
          <a:lstStyle/>
          <a:p>
            <a:r>
              <a:rPr lang="en-US" sz="3200" smtClean="0"/>
              <a:t>Six Key Practices for Effective Observation </a:t>
            </a:r>
          </a:p>
        </p:txBody>
      </p:sp>
      <p:sp>
        <p:nvSpPr>
          <p:cNvPr id="23556" name="Rectangle 3"/>
          <p:cNvSpPr>
            <a:spLocks noGrp="1" noChangeArrowheads="1"/>
          </p:cNvSpPr>
          <p:nvPr>
            <p:ph type="body" idx="1"/>
          </p:nvPr>
        </p:nvSpPr>
        <p:spPr>
          <a:xfrm>
            <a:off x="685800" y="1447800"/>
            <a:ext cx="7848600" cy="4724400"/>
          </a:xfrm>
        </p:spPr>
        <p:txBody>
          <a:bodyPr/>
          <a:lstStyle/>
          <a:p>
            <a:pPr marL="533400" indent="-533400">
              <a:spcAft>
                <a:spcPct val="55000"/>
              </a:spcAft>
              <a:buFontTx/>
              <a:buAutoNum type="arabicPeriod"/>
            </a:pPr>
            <a:r>
              <a:rPr lang="en-US" sz="2800" smtClean="0"/>
              <a:t>Make observation a routine part of your work</a:t>
            </a:r>
          </a:p>
          <a:p>
            <a:pPr marL="533400" indent="-533400">
              <a:spcAft>
                <a:spcPct val="55000"/>
              </a:spcAft>
              <a:buFontTx/>
              <a:buAutoNum type="arabicPeriod"/>
            </a:pPr>
            <a:r>
              <a:rPr lang="en-US" sz="2800" smtClean="0"/>
              <a:t>Engage families in the observation process</a:t>
            </a:r>
          </a:p>
          <a:p>
            <a:pPr marL="533400" indent="-533400">
              <a:spcAft>
                <a:spcPct val="55000"/>
              </a:spcAft>
              <a:buFontTx/>
              <a:buAutoNum type="arabicPeriod"/>
            </a:pPr>
            <a:r>
              <a:rPr lang="en-US" sz="2800" smtClean="0"/>
              <a:t>Use strategies that match your purposes</a:t>
            </a:r>
          </a:p>
          <a:p>
            <a:pPr marL="533400" indent="-533400">
              <a:spcAft>
                <a:spcPct val="55000"/>
              </a:spcAft>
              <a:buFontTx/>
              <a:buAutoNum type="arabicPeriod"/>
            </a:pPr>
            <a:r>
              <a:rPr lang="en-US" sz="2800" smtClean="0"/>
              <a:t>Observe as objectively as possible</a:t>
            </a:r>
          </a:p>
          <a:p>
            <a:pPr marL="533400" indent="-533400">
              <a:spcAft>
                <a:spcPct val="55000"/>
              </a:spcAft>
              <a:buFontTx/>
              <a:buAutoNum type="arabicPeriod"/>
            </a:pPr>
            <a:r>
              <a:rPr lang="en-US" sz="2800" smtClean="0"/>
              <a:t>Document your observations</a:t>
            </a:r>
          </a:p>
          <a:p>
            <a:pPr marL="533400" indent="-533400">
              <a:spcAft>
                <a:spcPct val="55000"/>
              </a:spcAft>
              <a:buFontTx/>
              <a:buAutoNum type="arabicPeriod"/>
            </a:pPr>
            <a:r>
              <a:rPr lang="en-US" sz="2800" smtClean="0"/>
              <a:t>Reflect on and use your observations</a:t>
            </a:r>
          </a:p>
        </p:txBody>
      </p:sp>
      <p:sp>
        <p:nvSpPr>
          <p:cNvPr id="23557" name="AutoShape 4"/>
          <p:cNvSpPr>
            <a:spLocks noChangeArrowheads="1"/>
          </p:cNvSpPr>
          <p:nvPr/>
        </p:nvSpPr>
        <p:spPr bwMode="auto">
          <a:xfrm>
            <a:off x="533400" y="3581400"/>
            <a:ext cx="8432800" cy="838200"/>
          </a:xfrm>
          <a:prstGeom prst="roundRect">
            <a:avLst>
              <a:gd name="adj" fmla="val 16667"/>
            </a:avLst>
          </a:prstGeom>
          <a:noFill/>
          <a:ln w="76200" algn="ctr">
            <a:solidFill>
              <a:srgbClr val="800000"/>
            </a:solidFill>
            <a:round/>
            <a:headEnd/>
            <a:tailEnd/>
          </a:ln>
        </p:spPr>
        <p:txBody>
          <a:bodyPr wrap="none" anchor="ctr"/>
          <a:lstStyle/>
          <a:p>
            <a:endParaRPr lang="en-US"/>
          </a:p>
        </p:txBody>
      </p:sp>
    </p:spTree>
    <p:custDataLst>
      <p:tags r:id="rId1"/>
    </p:custData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6699"/>
        </a:solid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954088" y="1476375"/>
            <a:ext cx="7331075" cy="3657600"/>
          </a:xfr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nSpc>
                <a:spcPct val="80000"/>
              </a:lnSpc>
            </a:pPr>
            <a:endParaRPr lang="en-US" sz="2400" smtClean="0"/>
          </a:p>
          <a:p>
            <a:pPr marL="0" indent="0" algn="ctr">
              <a:lnSpc>
                <a:spcPct val="80000"/>
              </a:lnSpc>
              <a:buFontTx/>
              <a:buNone/>
            </a:pPr>
            <a:r>
              <a:rPr lang="en-US" sz="2800" smtClean="0"/>
              <a:t>No two people will see the same child in identical ways. Two open and honest teachers can be asked to observe the same child. What they see and the interpretation they make will depend on what they decide to look for and on their own particular perspectives.</a:t>
            </a:r>
          </a:p>
          <a:p>
            <a:pPr marL="0" indent="0" algn="ctr">
              <a:lnSpc>
                <a:spcPct val="80000"/>
              </a:lnSpc>
              <a:spcBef>
                <a:spcPct val="55000"/>
              </a:spcBef>
              <a:buFontTx/>
              <a:buNone/>
            </a:pPr>
            <a:r>
              <a:rPr lang="en-US" sz="2800" smtClean="0"/>
              <a:t>(Martin, S., </a:t>
            </a:r>
            <a:r>
              <a:rPr lang="en-US" sz="2800" i="1" smtClean="0"/>
              <a:t>Take a Look</a:t>
            </a:r>
            <a:r>
              <a:rPr lang="en-US" sz="2800" smtClean="0"/>
              <a:t>, 2007)</a:t>
            </a:r>
            <a:endParaRPr lang="en-US" sz="2400" smtClean="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0"/>
          </p:nvPr>
        </p:nvSpPr>
        <p:spPr>
          <a:noFill/>
        </p:spPr>
        <p:txBody>
          <a:bodyPr/>
          <a:lstStyle/>
          <a:p>
            <a:fld id="{A411B954-62BD-4372-A55F-A8E55399A9B6}" type="slidenum">
              <a:rPr lang="en-US"/>
              <a:pPr/>
              <a:t>23</a:t>
            </a:fld>
            <a:endParaRPr lang="en-US"/>
          </a:p>
        </p:txBody>
      </p:sp>
      <p:sp>
        <p:nvSpPr>
          <p:cNvPr id="25603" name="Rectangle 4"/>
          <p:cNvSpPr>
            <a:spLocks noGrp="1" noChangeArrowheads="1"/>
          </p:cNvSpPr>
          <p:nvPr>
            <p:ph type="title"/>
          </p:nvPr>
        </p:nvSpPr>
        <p:spPr/>
        <p:txBody>
          <a:bodyPr/>
          <a:lstStyle/>
          <a:p>
            <a:r>
              <a:rPr lang="en-US" dirty="0" smtClean="0"/>
              <a:t>Objective vs. Subjective Descriptions </a:t>
            </a:r>
          </a:p>
        </p:txBody>
      </p:sp>
      <p:sp>
        <p:nvSpPr>
          <p:cNvPr id="25604" name="Rectangle 5"/>
          <p:cNvSpPr>
            <a:spLocks noGrp="1" noChangeArrowheads="1"/>
          </p:cNvSpPr>
          <p:nvPr>
            <p:ph type="body" sz="half" idx="1"/>
          </p:nvPr>
        </p:nvSpPr>
        <p:spPr>
          <a:xfrm>
            <a:off x="399144" y="1306284"/>
            <a:ext cx="4038600" cy="4876800"/>
          </a:xfrm>
          <a:solidFill>
            <a:srgbClr val="66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a:buFontTx/>
              <a:buNone/>
            </a:pPr>
            <a:r>
              <a:rPr lang="en-US" b="1" dirty="0" smtClean="0"/>
              <a:t>Objective</a:t>
            </a:r>
          </a:p>
          <a:p>
            <a:pPr marL="231775" indent="0">
              <a:buFontTx/>
              <a:buNone/>
            </a:pPr>
            <a:r>
              <a:rPr lang="en-US" sz="2400" dirty="0" smtClean="0"/>
              <a:t>Descriptions of your observations provide the facts and details with as little interpretation as possible</a:t>
            </a:r>
          </a:p>
          <a:p>
            <a:pPr marL="231775" indent="0">
              <a:buFontTx/>
              <a:buNone/>
            </a:pPr>
            <a:r>
              <a:rPr lang="en-US" sz="2400" b="1" dirty="0" smtClean="0"/>
              <a:t>Example</a:t>
            </a:r>
            <a:r>
              <a:rPr lang="en-US" sz="2400" dirty="0" smtClean="0"/>
              <a:t>: There was a crowd of about 50 people in front of the museum</a:t>
            </a:r>
          </a:p>
        </p:txBody>
      </p:sp>
      <p:sp>
        <p:nvSpPr>
          <p:cNvPr id="25605" name="Rectangle 6"/>
          <p:cNvSpPr>
            <a:spLocks noGrp="1" noChangeArrowheads="1"/>
          </p:cNvSpPr>
          <p:nvPr>
            <p:ph type="body" sz="half" idx="2"/>
          </p:nvPr>
        </p:nvSpPr>
        <p:spPr>
          <a:xfrm>
            <a:off x="4666344" y="1306284"/>
            <a:ext cx="4038600" cy="4876800"/>
          </a:xfr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a:buFontTx/>
              <a:buNone/>
            </a:pPr>
            <a:r>
              <a:rPr lang="en-US" b="1" dirty="0" smtClean="0"/>
              <a:t>Subjective</a:t>
            </a:r>
          </a:p>
          <a:p>
            <a:pPr marL="231775" indent="0">
              <a:buNone/>
            </a:pPr>
            <a:r>
              <a:rPr lang="en-US" sz="2400" dirty="0" smtClean="0"/>
              <a:t>Descriptions of your observations are influenced by your opinions, past personal experiences, and background</a:t>
            </a:r>
          </a:p>
          <a:p>
            <a:pPr marL="231775" indent="0">
              <a:buNone/>
            </a:pPr>
            <a:r>
              <a:rPr lang="en-US" sz="2400" b="1" dirty="0" smtClean="0"/>
              <a:t>Example</a:t>
            </a:r>
            <a:r>
              <a:rPr lang="en-US" sz="2400" dirty="0" smtClean="0"/>
              <a:t>: There was </a:t>
            </a:r>
            <a:r>
              <a:rPr lang="en-US" sz="2400" smtClean="0"/>
              <a:t>an </a:t>
            </a:r>
            <a:r>
              <a:rPr lang="en-US" sz="2400" smtClean="0"/>
              <a:t>impatient </a:t>
            </a:r>
            <a:r>
              <a:rPr lang="en-US" sz="2400" dirty="0" smtClean="0"/>
              <a:t>crowd of about 50 people waiting endlessly to enter the museum</a:t>
            </a:r>
          </a:p>
          <a:p>
            <a:pPr marL="0" indent="0">
              <a:buNone/>
            </a:pPr>
            <a:endParaRPr lang="en-US" dirty="0" smtClean="0"/>
          </a:p>
          <a:p>
            <a:pPr marL="0" indent="0">
              <a:buFontTx/>
              <a:buNone/>
            </a:pPr>
            <a:endParaRPr lang="en-US" dirty="0" smtClean="0"/>
          </a:p>
        </p:txBody>
      </p:sp>
    </p:spTree>
    <p:custDataLst>
      <p:tags r:id="rId1"/>
    </p:custData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F9F4BA1D-60E7-44D6-AC7B-BEEC75BE29D4}" type="slidenum">
              <a:rPr lang="en-US"/>
              <a:pPr/>
              <a:t>24</a:t>
            </a:fld>
            <a:endParaRPr lang="en-US"/>
          </a:p>
        </p:txBody>
      </p:sp>
      <p:sp>
        <p:nvSpPr>
          <p:cNvPr id="26627" name="Rectangle 10"/>
          <p:cNvSpPr>
            <a:spLocks noGrp="1" noChangeArrowheads="1"/>
          </p:cNvSpPr>
          <p:nvPr>
            <p:ph type="title"/>
          </p:nvPr>
        </p:nvSpPr>
        <p:spPr/>
        <p:txBody>
          <a:bodyPr/>
          <a:lstStyle/>
          <a:p>
            <a:r>
              <a:rPr lang="en-US" sz="3000" dirty="0" smtClean="0"/>
              <a:t>Are these descriptions objective or subjective?</a:t>
            </a:r>
          </a:p>
        </p:txBody>
      </p:sp>
      <p:sp>
        <p:nvSpPr>
          <p:cNvPr id="26628" name="Rectangle 11"/>
          <p:cNvSpPr>
            <a:spLocks noGrp="1" noChangeArrowheads="1"/>
          </p:cNvSpPr>
          <p:nvPr>
            <p:ph type="body" idx="1"/>
          </p:nvPr>
        </p:nvSpPr>
        <p:spPr>
          <a:xfrm>
            <a:off x="457200" y="1447800"/>
            <a:ext cx="8077200" cy="4876800"/>
          </a:xfrm>
        </p:spPr>
        <p:txBody>
          <a:bodyPr/>
          <a:lstStyle/>
          <a:p>
            <a:pPr marL="609600" indent="-609600">
              <a:lnSpc>
                <a:spcPct val="80000"/>
              </a:lnSpc>
              <a:spcBef>
                <a:spcPts val="1200"/>
              </a:spcBef>
              <a:spcAft>
                <a:spcPts val="1200"/>
              </a:spcAft>
              <a:buFontTx/>
              <a:buAutoNum type="arabicPeriod"/>
            </a:pPr>
            <a:r>
              <a:rPr lang="en-US" sz="2800" dirty="0" smtClean="0"/>
              <a:t>Sarah puts dishes on table for the bear and the doll and says "you...one...you...one... ME!"</a:t>
            </a:r>
          </a:p>
          <a:p>
            <a:pPr marL="609600" indent="-609600">
              <a:lnSpc>
                <a:spcPct val="80000"/>
              </a:lnSpc>
              <a:spcBef>
                <a:spcPts val="1200"/>
              </a:spcBef>
              <a:spcAft>
                <a:spcPts val="1200"/>
              </a:spcAft>
              <a:buFontTx/>
              <a:buAutoNum type="arabicPeriod"/>
            </a:pPr>
            <a:r>
              <a:rPr lang="en-US" sz="2800" dirty="0" err="1" smtClean="0"/>
              <a:t>Tanaya</a:t>
            </a:r>
            <a:r>
              <a:rPr lang="en-US" sz="2800" dirty="0" smtClean="0"/>
              <a:t> sets the table, probably imitating how it happens at home.</a:t>
            </a:r>
          </a:p>
          <a:p>
            <a:pPr marL="609600" indent="-609600">
              <a:lnSpc>
                <a:spcPct val="80000"/>
              </a:lnSpc>
              <a:spcBef>
                <a:spcPts val="1200"/>
              </a:spcBef>
              <a:spcAft>
                <a:spcPts val="1200"/>
              </a:spcAft>
              <a:buFontTx/>
              <a:buAutoNum type="arabicPeriod"/>
            </a:pPr>
            <a:r>
              <a:rPr lang="en-US" sz="2800" dirty="0" smtClean="0"/>
              <a:t>Zack has been crying because he misses his mom and is afraid she won’t come back.  He clings to his blanket for comfort.</a:t>
            </a:r>
          </a:p>
          <a:p>
            <a:pPr marL="609600" indent="-609600">
              <a:lnSpc>
                <a:spcPct val="80000"/>
              </a:lnSpc>
              <a:spcBef>
                <a:spcPts val="1200"/>
              </a:spcBef>
              <a:spcAft>
                <a:spcPts val="1200"/>
              </a:spcAft>
              <a:buFontTx/>
              <a:buAutoNum type="arabicPeriod"/>
            </a:pPr>
            <a:r>
              <a:rPr lang="en-US" sz="2800" dirty="0" smtClean="0"/>
              <a:t>Luis kisses his mom goodbye and smiles. He cries after the preschool door closes and then crawls on Ms. S's lap.</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00E13D87-BC8D-4DD7-8E4F-BB38F4D13F67}" type="slidenum">
              <a:rPr lang="en-US"/>
              <a:pPr/>
              <a:t>25</a:t>
            </a:fld>
            <a:endParaRPr lang="en-US"/>
          </a:p>
        </p:txBody>
      </p:sp>
      <p:sp>
        <p:nvSpPr>
          <p:cNvPr id="27651" name="Rectangle 10"/>
          <p:cNvSpPr>
            <a:spLocks noGrp="1" noChangeArrowheads="1"/>
          </p:cNvSpPr>
          <p:nvPr>
            <p:ph type="title"/>
          </p:nvPr>
        </p:nvSpPr>
        <p:spPr/>
        <p:txBody>
          <a:bodyPr/>
          <a:lstStyle/>
          <a:p>
            <a:r>
              <a:rPr lang="en-US" sz="3200" smtClean="0"/>
              <a:t>When we reflect on our descriptions we need to remember that…</a:t>
            </a:r>
          </a:p>
        </p:txBody>
      </p:sp>
      <p:sp>
        <p:nvSpPr>
          <p:cNvPr id="27652" name="Rectangle 11"/>
          <p:cNvSpPr>
            <a:spLocks noGrp="1" noChangeArrowheads="1"/>
          </p:cNvSpPr>
          <p:nvPr>
            <p:ph type="body" idx="1"/>
          </p:nvPr>
        </p:nvSpPr>
        <p:spPr>
          <a:xfrm>
            <a:off x="304800" y="1371600"/>
            <a:ext cx="5181600" cy="4800600"/>
          </a:xfrm>
        </p:spPr>
        <p:txBody>
          <a:bodyPr/>
          <a:lstStyle/>
          <a:p>
            <a:pPr>
              <a:lnSpc>
                <a:spcPct val="90000"/>
              </a:lnSpc>
              <a:spcBef>
                <a:spcPct val="55000"/>
              </a:spcBef>
              <a:spcAft>
                <a:spcPct val="30000"/>
              </a:spcAft>
            </a:pPr>
            <a:r>
              <a:rPr lang="en-US" sz="2800" dirty="0" smtClean="0"/>
              <a:t>We observed the child at only one point in time and we need to avoid jumping to conclusions</a:t>
            </a:r>
          </a:p>
          <a:p>
            <a:pPr>
              <a:lnSpc>
                <a:spcPct val="90000"/>
              </a:lnSpc>
              <a:spcBef>
                <a:spcPct val="55000"/>
              </a:spcBef>
              <a:spcAft>
                <a:spcPct val="30000"/>
              </a:spcAft>
            </a:pPr>
            <a:r>
              <a:rPr lang="en-US" sz="2800" dirty="0" smtClean="0"/>
              <a:t>We each have our own “filters” (values, beliefs, or feelings) that sometimes cloud how we interpret our observations</a:t>
            </a:r>
          </a:p>
        </p:txBody>
      </p:sp>
      <p:pic>
        <p:nvPicPr>
          <p:cNvPr id="27653" name="Picture 12" descr="puzzle 1"/>
          <p:cNvPicPr>
            <a:picLocks noChangeAspect="1" noChangeArrowheads="1"/>
          </p:cNvPicPr>
          <p:nvPr/>
        </p:nvPicPr>
        <p:blipFill>
          <a:blip r:embed="rId2"/>
          <a:srcRect/>
          <a:stretch>
            <a:fillRect/>
          </a:stretch>
        </p:blipFill>
        <p:spPr bwMode="auto">
          <a:xfrm>
            <a:off x="5943600" y="1524000"/>
            <a:ext cx="2971800" cy="2951163"/>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10"/>
          </p:nvPr>
        </p:nvSpPr>
        <p:spPr>
          <a:noFill/>
        </p:spPr>
        <p:txBody>
          <a:bodyPr/>
          <a:lstStyle/>
          <a:p>
            <a:fld id="{39C1F57C-C034-47D4-BECA-57BFEBA722AE}" type="slidenum">
              <a:rPr lang="en-US"/>
              <a:pPr/>
              <a:t>26</a:t>
            </a:fld>
            <a:endParaRPr lang="en-US"/>
          </a:p>
        </p:txBody>
      </p:sp>
      <p:sp>
        <p:nvSpPr>
          <p:cNvPr id="28675" name="Rectangle 16"/>
          <p:cNvSpPr>
            <a:spLocks noGrp="1" noChangeArrowheads="1"/>
          </p:cNvSpPr>
          <p:nvPr>
            <p:ph type="ctrTitle"/>
          </p:nvPr>
        </p:nvSpPr>
        <p:spPr>
          <a:ln w="19050"/>
        </p:spPr>
        <p:txBody>
          <a:bodyPr/>
          <a:lstStyle/>
          <a:p>
            <a:r>
              <a:rPr lang="en-US" smtClean="0"/>
              <a:t>Observation</a:t>
            </a:r>
            <a:br>
              <a:rPr lang="en-US" smtClean="0"/>
            </a:br>
            <a:r>
              <a:rPr lang="en-US" smtClean="0"/>
              <a:t>Practice 1</a:t>
            </a:r>
          </a:p>
        </p:txBody>
      </p:sp>
      <p:sp>
        <p:nvSpPr>
          <p:cNvPr id="28676" name="Rectangle 17"/>
          <p:cNvSpPr>
            <a:spLocks noGrp="1" noChangeArrowheads="1"/>
          </p:cNvSpPr>
          <p:nvPr>
            <p:ph type="subTitle" idx="1"/>
          </p:nvPr>
        </p:nvSpPr>
        <p:spPr>
          <a:ln w="9525"/>
        </p:spPr>
        <p:txBody>
          <a:bodyPr/>
          <a:lstStyle/>
          <a:p>
            <a:endParaRPr lang="en-US" smtClean="0"/>
          </a:p>
          <a:p>
            <a:endParaRPr lang="en-US" smtClean="0"/>
          </a:p>
        </p:txBody>
      </p:sp>
      <p:sp>
        <p:nvSpPr>
          <p:cNvPr id="28677" name="Text Box 27"/>
          <p:cNvSpPr txBox="1">
            <a:spLocks noChangeArrowheads="1"/>
          </p:cNvSpPr>
          <p:nvPr/>
        </p:nvSpPr>
        <p:spPr bwMode="auto">
          <a:xfrm>
            <a:off x="4816475" y="2667000"/>
            <a:ext cx="2659063" cy="457200"/>
          </a:xfrm>
          <a:prstGeom prst="rect">
            <a:avLst/>
          </a:prstGeom>
          <a:noFill/>
          <a:ln w="9525" algn="ctr">
            <a:noFill/>
            <a:miter lim="800000"/>
            <a:headEnd/>
            <a:tailEnd/>
          </a:ln>
        </p:spPr>
        <p:txBody>
          <a:bodyPr wrap="none">
            <a:spAutoFit/>
          </a:bodyPr>
          <a:lstStyle/>
          <a:p>
            <a:r>
              <a:rPr lang="en-US"/>
              <a:t>Henry at Mealtime</a:t>
            </a:r>
          </a:p>
        </p:txBody>
      </p:sp>
      <p:grpSp>
        <p:nvGrpSpPr>
          <p:cNvPr id="28678" name="Group 29"/>
          <p:cNvGrpSpPr>
            <a:grpSpLocks/>
          </p:cNvGrpSpPr>
          <p:nvPr/>
        </p:nvGrpSpPr>
        <p:grpSpPr bwMode="auto">
          <a:xfrm>
            <a:off x="4876800" y="1905000"/>
            <a:ext cx="3505200" cy="4038600"/>
            <a:chOff x="2640" y="1056"/>
            <a:chExt cx="2208" cy="2544"/>
          </a:xfrm>
        </p:grpSpPr>
        <p:grpSp>
          <p:nvGrpSpPr>
            <p:cNvPr id="28679" name="Group 18"/>
            <p:cNvGrpSpPr>
              <a:grpSpLocks/>
            </p:cNvGrpSpPr>
            <p:nvPr/>
          </p:nvGrpSpPr>
          <p:grpSpPr bwMode="auto">
            <a:xfrm>
              <a:off x="2640" y="1056"/>
              <a:ext cx="2208" cy="2544"/>
              <a:chOff x="1499" y="832"/>
              <a:chExt cx="3113" cy="3273"/>
            </a:xfrm>
          </p:grpSpPr>
          <p:sp>
            <p:nvSpPr>
              <p:cNvPr id="28681" name="Rectangle 19"/>
              <p:cNvSpPr>
                <a:spLocks noChangeArrowheads="1"/>
              </p:cNvSpPr>
              <p:nvPr/>
            </p:nvSpPr>
            <p:spPr bwMode="auto">
              <a:xfrm>
                <a:off x="1509" y="869"/>
                <a:ext cx="3081" cy="2240"/>
              </a:xfrm>
              <a:prstGeom prst="rect">
                <a:avLst/>
              </a:prstGeom>
              <a:solidFill>
                <a:srgbClr val="DDDDDD"/>
              </a:solidFill>
              <a:ln w="101600" algn="ctr">
                <a:noFill/>
                <a:miter lim="800000"/>
                <a:headEnd/>
                <a:tailEnd/>
              </a:ln>
            </p:spPr>
            <p:txBody>
              <a:bodyPr wrap="none" anchor="ctr"/>
              <a:lstStyle/>
              <a:p>
                <a:endParaRPr lang="en-US"/>
              </a:p>
            </p:txBody>
          </p:sp>
          <p:sp>
            <p:nvSpPr>
              <p:cNvPr id="28682" name="Line 20"/>
              <p:cNvSpPr>
                <a:spLocks noChangeShapeType="1"/>
              </p:cNvSpPr>
              <p:nvPr/>
            </p:nvSpPr>
            <p:spPr bwMode="auto">
              <a:xfrm flipH="1">
                <a:off x="3074" y="3136"/>
                <a:ext cx="0" cy="969"/>
              </a:xfrm>
              <a:prstGeom prst="line">
                <a:avLst/>
              </a:prstGeom>
              <a:noFill/>
              <a:ln w="101600">
                <a:solidFill>
                  <a:schemeClr val="tx1"/>
                </a:solidFill>
                <a:round/>
                <a:headEnd/>
                <a:tailEnd/>
              </a:ln>
            </p:spPr>
            <p:txBody>
              <a:bodyPr anchor="ctr"/>
              <a:lstStyle/>
              <a:p>
                <a:endParaRPr lang="en-US"/>
              </a:p>
            </p:txBody>
          </p:sp>
          <p:sp>
            <p:nvSpPr>
              <p:cNvPr id="28683" name="Line 21"/>
              <p:cNvSpPr>
                <a:spLocks noChangeShapeType="1"/>
              </p:cNvSpPr>
              <p:nvPr/>
            </p:nvSpPr>
            <p:spPr bwMode="auto">
              <a:xfrm flipH="1">
                <a:off x="2635" y="3657"/>
                <a:ext cx="420" cy="393"/>
              </a:xfrm>
              <a:prstGeom prst="line">
                <a:avLst/>
              </a:prstGeom>
              <a:noFill/>
              <a:ln w="101600">
                <a:solidFill>
                  <a:schemeClr val="tx1"/>
                </a:solidFill>
                <a:round/>
                <a:headEnd/>
                <a:tailEnd/>
              </a:ln>
            </p:spPr>
            <p:txBody>
              <a:bodyPr anchor="ctr"/>
              <a:lstStyle/>
              <a:p>
                <a:endParaRPr lang="en-US"/>
              </a:p>
            </p:txBody>
          </p:sp>
          <p:sp>
            <p:nvSpPr>
              <p:cNvPr id="28684" name="Line 22"/>
              <p:cNvSpPr>
                <a:spLocks noChangeShapeType="1"/>
              </p:cNvSpPr>
              <p:nvPr/>
            </p:nvSpPr>
            <p:spPr bwMode="auto">
              <a:xfrm>
                <a:off x="3087" y="3653"/>
                <a:ext cx="420" cy="393"/>
              </a:xfrm>
              <a:prstGeom prst="line">
                <a:avLst/>
              </a:prstGeom>
              <a:noFill/>
              <a:ln w="101600">
                <a:solidFill>
                  <a:schemeClr val="tx1"/>
                </a:solidFill>
                <a:round/>
                <a:headEnd/>
                <a:tailEnd/>
              </a:ln>
            </p:spPr>
            <p:txBody>
              <a:bodyPr anchor="ctr"/>
              <a:lstStyle/>
              <a:p>
                <a:endParaRPr lang="en-US"/>
              </a:p>
            </p:txBody>
          </p:sp>
          <p:sp>
            <p:nvSpPr>
              <p:cNvPr id="28685" name="Line 23"/>
              <p:cNvSpPr>
                <a:spLocks noChangeShapeType="1"/>
              </p:cNvSpPr>
              <p:nvPr/>
            </p:nvSpPr>
            <p:spPr bwMode="auto">
              <a:xfrm>
                <a:off x="1499" y="869"/>
                <a:ext cx="3109" cy="0"/>
              </a:xfrm>
              <a:prstGeom prst="line">
                <a:avLst/>
              </a:prstGeom>
              <a:noFill/>
              <a:ln w="152400">
                <a:solidFill>
                  <a:schemeClr val="tx1"/>
                </a:solidFill>
                <a:round/>
                <a:headEnd/>
                <a:tailEnd/>
              </a:ln>
            </p:spPr>
            <p:txBody>
              <a:bodyPr anchor="ctr"/>
              <a:lstStyle/>
              <a:p>
                <a:endParaRPr lang="en-US"/>
              </a:p>
            </p:txBody>
          </p:sp>
          <p:sp>
            <p:nvSpPr>
              <p:cNvPr id="28686" name="Line 24"/>
              <p:cNvSpPr>
                <a:spLocks noChangeShapeType="1"/>
              </p:cNvSpPr>
              <p:nvPr/>
            </p:nvSpPr>
            <p:spPr bwMode="auto">
              <a:xfrm>
                <a:off x="1500" y="832"/>
                <a:ext cx="0" cy="2304"/>
              </a:xfrm>
              <a:prstGeom prst="line">
                <a:avLst/>
              </a:prstGeom>
              <a:noFill/>
              <a:ln w="28575">
                <a:solidFill>
                  <a:schemeClr val="tx1"/>
                </a:solidFill>
                <a:round/>
                <a:headEnd/>
                <a:tailEnd/>
              </a:ln>
            </p:spPr>
            <p:txBody>
              <a:bodyPr anchor="ctr"/>
              <a:lstStyle/>
              <a:p>
                <a:endParaRPr lang="en-US"/>
              </a:p>
            </p:txBody>
          </p:sp>
          <p:sp>
            <p:nvSpPr>
              <p:cNvPr id="28687" name="Line 25"/>
              <p:cNvSpPr>
                <a:spLocks noChangeShapeType="1"/>
              </p:cNvSpPr>
              <p:nvPr/>
            </p:nvSpPr>
            <p:spPr bwMode="auto">
              <a:xfrm>
                <a:off x="4604" y="836"/>
                <a:ext cx="0" cy="2304"/>
              </a:xfrm>
              <a:prstGeom prst="line">
                <a:avLst/>
              </a:prstGeom>
              <a:noFill/>
              <a:ln w="28575">
                <a:solidFill>
                  <a:schemeClr val="tx1"/>
                </a:solidFill>
                <a:round/>
                <a:headEnd/>
                <a:tailEnd/>
              </a:ln>
            </p:spPr>
            <p:txBody>
              <a:bodyPr anchor="ctr"/>
              <a:lstStyle/>
              <a:p>
                <a:endParaRPr lang="en-US"/>
              </a:p>
            </p:txBody>
          </p:sp>
          <p:sp>
            <p:nvSpPr>
              <p:cNvPr id="28688" name="Line 26"/>
              <p:cNvSpPr>
                <a:spLocks noChangeShapeType="1"/>
              </p:cNvSpPr>
              <p:nvPr/>
            </p:nvSpPr>
            <p:spPr bwMode="auto">
              <a:xfrm>
                <a:off x="1503" y="3123"/>
                <a:ext cx="3109" cy="0"/>
              </a:xfrm>
              <a:prstGeom prst="line">
                <a:avLst/>
              </a:prstGeom>
              <a:noFill/>
              <a:ln w="76200">
                <a:solidFill>
                  <a:schemeClr val="tx1"/>
                </a:solidFill>
                <a:round/>
                <a:headEnd/>
                <a:tailEnd/>
              </a:ln>
            </p:spPr>
            <p:txBody>
              <a:bodyPr anchor="ctr"/>
              <a:lstStyle/>
              <a:p>
                <a:endParaRPr lang="en-US"/>
              </a:p>
            </p:txBody>
          </p:sp>
        </p:grpSp>
        <p:pic>
          <p:nvPicPr>
            <p:cNvPr id="28680" name="Picture 28" descr="Henry"/>
            <p:cNvPicPr>
              <a:picLocks noChangeAspect="1" noChangeArrowheads="1"/>
            </p:cNvPicPr>
            <p:nvPr/>
          </p:nvPicPr>
          <p:blipFill>
            <a:blip r:embed="rId2"/>
            <a:srcRect l="10001" r="3999"/>
            <a:stretch>
              <a:fillRect/>
            </a:stretch>
          </p:blipFill>
          <p:spPr bwMode="auto">
            <a:xfrm>
              <a:off x="2640" y="1104"/>
              <a:ext cx="2208" cy="1712"/>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5EC7674B-B7C3-4ED9-9824-8AE6037539C4}" type="slidenum">
              <a:rPr lang="en-US"/>
              <a:pPr/>
              <a:t>27</a:t>
            </a:fld>
            <a:endParaRPr lang="en-US"/>
          </a:p>
        </p:txBody>
      </p:sp>
      <p:sp>
        <p:nvSpPr>
          <p:cNvPr id="29699" name="Rectangle 4"/>
          <p:cNvSpPr>
            <a:spLocks noGrp="1" noChangeArrowheads="1"/>
          </p:cNvSpPr>
          <p:nvPr>
            <p:ph type="title"/>
          </p:nvPr>
        </p:nvSpPr>
        <p:spPr/>
        <p:txBody>
          <a:bodyPr/>
          <a:lstStyle/>
          <a:p>
            <a:r>
              <a:rPr lang="en-US" smtClean="0"/>
              <a:t>Observe Henry</a:t>
            </a:r>
          </a:p>
        </p:txBody>
      </p:sp>
      <p:sp>
        <p:nvSpPr>
          <p:cNvPr id="29700" name="Rectangle 5"/>
          <p:cNvSpPr>
            <a:spLocks noGrp="1" noChangeArrowheads="1"/>
          </p:cNvSpPr>
          <p:nvPr>
            <p:ph type="body" idx="1"/>
          </p:nvPr>
        </p:nvSpPr>
        <p:spPr>
          <a:xfrm>
            <a:off x="685800" y="1447800"/>
            <a:ext cx="5232400" cy="4171950"/>
          </a:xfrm>
        </p:spPr>
        <p:txBody>
          <a:bodyPr/>
          <a:lstStyle/>
          <a:p>
            <a:pPr marL="0" indent="0" defTabSz="566738">
              <a:buFontTx/>
              <a:buNone/>
            </a:pPr>
            <a:r>
              <a:rPr lang="en-US" b="1" smtClean="0">
                <a:solidFill>
                  <a:srgbClr val="2A3B82"/>
                </a:solidFill>
              </a:rPr>
              <a:t>As you observe Henry:</a:t>
            </a:r>
          </a:p>
          <a:p>
            <a:pPr marL="682625" lvl="1" indent="-398463" defTabSz="566738"/>
            <a:r>
              <a:rPr lang="en-US" smtClean="0"/>
              <a:t>Jot down your descriptions of what you see and hear him do</a:t>
            </a:r>
          </a:p>
          <a:p>
            <a:pPr marL="682625" lvl="1" indent="-398463" defTabSz="566738"/>
            <a:r>
              <a:rPr lang="en-US" smtClean="0"/>
              <a:t>Avoid making interpretations</a:t>
            </a:r>
          </a:p>
        </p:txBody>
      </p:sp>
      <p:pic>
        <p:nvPicPr>
          <p:cNvPr id="29701" name="Picture 6" descr="Henry"/>
          <p:cNvPicPr>
            <a:picLocks noChangeAspect="1" noChangeArrowheads="1"/>
          </p:cNvPicPr>
          <p:nvPr/>
        </p:nvPicPr>
        <p:blipFill>
          <a:blip r:embed="rId2"/>
          <a:srcRect l="50999" r="3999" b="14999"/>
          <a:stretch>
            <a:fillRect/>
          </a:stretch>
        </p:blipFill>
        <p:spPr bwMode="auto">
          <a:xfrm>
            <a:off x="6313488" y="1447800"/>
            <a:ext cx="2241550" cy="2819400"/>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F68D94EB-8C16-44E4-B2BF-5FD653517D80}" type="slidenum">
              <a:rPr lang="en-US"/>
              <a:pPr/>
              <a:t>28</a:t>
            </a:fld>
            <a:endParaRPr lang="en-US"/>
          </a:p>
        </p:txBody>
      </p:sp>
      <p:sp>
        <p:nvSpPr>
          <p:cNvPr id="30723" name="Rectangle 5"/>
          <p:cNvSpPr>
            <a:spLocks noGrp="1" noChangeArrowheads="1"/>
          </p:cNvSpPr>
          <p:nvPr>
            <p:ph type="title"/>
          </p:nvPr>
        </p:nvSpPr>
        <p:spPr/>
        <p:txBody>
          <a:bodyPr/>
          <a:lstStyle/>
          <a:p>
            <a:r>
              <a:rPr lang="en-US" sz="3200" smtClean="0"/>
              <a:t>Six Key Practices for Effective Observation </a:t>
            </a:r>
          </a:p>
        </p:txBody>
      </p:sp>
      <p:sp>
        <p:nvSpPr>
          <p:cNvPr id="30724" name="Rectangle 6"/>
          <p:cNvSpPr>
            <a:spLocks noGrp="1" noChangeArrowheads="1"/>
          </p:cNvSpPr>
          <p:nvPr>
            <p:ph type="body" idx="1"/>
          </p:nvPr>
        </p:nvSpPr>
        <p:spPr>
          <a:xfrm>
            <a:off x="685800" y="1447800"/>
            <a:ext cx="7848600" cy="4724400"/>
          </a:xfrm>
        </p:spPr>
        <p:txBody>
          <a:bodyPr/>
          <a:lstStyle/>
          <a:p>
            <a:pPr marL="533400" indent="-533400">
              <a:spcAft>
                <a:spcPct val="55000"/>
              </a:spcAft>
              <a:buFontTx/>
              <a:buAutoNum type="arabicPeriod"/>
            </a:pPr>
            <a:r>
              <a:rPr lang="en-US" sz="2800" smtClean="0"/>
              <a:t>Make observation a routine part of your work</a:t>
            </a:r>
          </a:p>
          <a:p>
            <a:pPr marL="533400" indent="-533400">
              <a:spcAft>
                <a:spcPct val="55000"/>
              </a:spcAft>
              <a:buFontTx/>
              <a:buAutoNum type="arabicPeriod"/>
            </a:pPr>
            <a:r>
              <a:rPr lang="en-US" sz="2800" smtClean="0"/>
              <a:t>Engage families in the observation process</a:t>
            </a:r>
          </a:p>
          <a:p>
            <a:pPr marL="533400" indent="-533400">
              <a:spcAft>
                <a:spcPct val="55000"/>
              </a:spcAft>
              <a:buFontTx/>
              <a:buAutoNum type="arabicPeriod"/>
            </a:pPr>
            <a:r>
              <a:rPr lang="en-US" sz="2800" smtClean="0"/>
              <a:t>Use strategies that match your purposes</a:t>
            </a:r>
          </a:p>
          <a:p>
            <a:pPr marL="533400" indent="-533400">
              <a:spcAft>
                <a:spcPct val="55000"/>
              </a:spcAft>
              <a:buFontTx/>
              <a:buAutoNum type="arabicPeriod"/>
            </a:pPr>
            <a:r>
              <a:rPr lang="en-US" sz="2800" smtClean="0"/>
              <a:t>Observe as objectively as possible</a:t>
            </a:r>
          </a:p>
          <a:p>
            <a:pPr marL="533400" indent="-533400">
              <a:spcAft>
                <a:spcPct val="55000"/>
              </a:spcAft>
              <a:buFontTx/>
              <a:buAutoNum type="arabicPeriod"/>
            </a:pPr>
            <a:r>
              <a:rPr lang="en-US" sz="2800" smtClean="0"/>
              <a:t>Document your observations</a:t>
            </a:r>
          </a:p>
          <a:p>
            <a:pPr marL="533400" indent="-533400">
              <a:spcAft>
                <a:spcPct val="55000"/>
              </a:spcAft>
              <a:buFontTx/>
              <a:buAutoNum type="arabicPeriod"/>
            </a:pPr>
            <a:r>
              <a:rPr lang="en-US" sz="2800" smtClean="0"/>
              <a:t>Reflect on and use your observations</a:t>
            </a:r>
          </a:p>
        </p:txBody>
      </p:sp>
      <p:sp>
        <p:nvSpPr>
          <p:cNvPr id="30725" name="AutoShape 4"/>
          <p:cNvSpPr>
            <a:spLocks noChangeArrowheads="1"/>
          </p:cNvSpPr>
          <p:nvPr/>
        </p:nvSpPr>
        <p:spPr bwMode="auto">
          <a:xfrm>
            <a:off x="533400" y="4343400"/>
            <a:ext cx="8432800" cy="838200"/>
          </a:xfrm>
          <a:prstGeom prst="roundRect">
            <a:avLst>
              <a:gd name="adj" fmla="val 16667"/>
            </a:avLst>
          </a:prstGeom>
          <a:noFill/>
          <a:ln w="76200" algn="ctr">
            <a:solidFill>
              <a:srgbClr val="800000"/>
            </a:solidFill>
            <a:round/>
            <a:headEnd/>
            <a:tailEnd/>
          </a:ln>
        </p:spPr>
        <p:txBody>
          <a:bodyPr wrap="none" anchor="ctr"/>
          <a:lstStyle/>
          <a:p>
            <a:endParaRPr lang="en-US"/>
          </a:p>
        </p:txBody>
      </p:sp>
    </p:spTree>
    <p:custDataLst>
      <p:tags r:id="rId1"/>
    </p:custData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3155C38F-CDF4-41E2-886F-727248D9E4A4}" type="slidenum">
              <a:rPr lang="en-US"/>
              <a:pPr/>
              <a:t>29</a:t>
            </a:fld>
            <a:endParaRPr lang="en-US"/>
          </a:p>
        </p:txBody>
      </p:sp>
      <p:sp>
        <p:nvSpPr>
          <p:cNvPr id="31747" name="Rectangle 9"/>
          <p:cNvSpPr>
            <a:spLocks noGrp="1" noChangeArrowheads="1"/>
          </p:cNvSpPr>
          <p:nvPr>
            <p:ph type="title"/>
          </p:nvPr>
        </p:nvSpPr>
        <p:spPr/>
        <p:txBody>
          <a:bodyPr/>
          <a:lstStyle/>
          <a:p>
            <a:r>
              <a:rPr lang="en-US" sz="3200" smtClean="0"/>
              <a:t>Examples of ways to document your observations</a:t>
            </a:r>
          </a:p>
        </p:txBody>
      </p:sp>
      <p:sp>
        <p:nvSpPr>
          <p:cNvPr id="31748" name="Rectangle 10"/>
          <p:cNvSpPr>
            <a:spLocks noGrp="1" noChangeArrowheads="1"/>
          </p:cNvSpPr>
          <p:nvPr>
            <p:ph type="body" idx="1"/>
          </p:nvPr>
        </p:nvSpPr>
        <p:spPr>
          <a:xfrm>
            <a:off x="685800" y="1447800"/>
            <a:ext cx="4648200" cy="4171950"/>
          </a:xfrm>
        </p:spPr>
        <p:txBody>
          <a:bodyPr/>
          <a:lstStyle/>
          <a:p>
            <a:r>
              <a:rPr lang="en-US" smtClean="0"/>
              <a:t>Observation notes</a:t>
            </a:r>
          </a:p>
          <a:p>
            <a:r>
              <a:rPr lang="en-US" smtClean="0"/>
              <a:t>Work samples</a:t>
            </a:r>
          </a:p>
          <a:p>
            <a:r>
              <a:rPr lang="en-US" smtClean="0"/>
              <a:t>Photographs, video, </a:t>
            </a:r>
            <a:br>
              <a:rPr lang="en-US" smtClean="0"/>
            </a:br>
            <a:r>
              <a:rPr lang="en-US" smtClean="0"/>
              <a:t>and audio recordings</a:t>
            </a:r>
          </a:p>
          <a:p>
            <a:r>
              <a:rPr lang="en-US" smtClean="0"/>
              <a:t>Portfolios (traditional and online)</a:t>
            </a:r>
          </a:p>
          <a:p>
            <a:endParaRPr lang="en-US" smtClean="0"/>
          </a:p>
        </p:txBody>
      </p:sp>
      <p:pic>
        <p:nvPicPr>
          <p:cNvPr id="31749" name="Picture 8" descr="IMG_0336 copy"/>
          <p:cNvPicPr>
            <a:picLocks noChangeAspect="1" noChangeArrowheads="1"/>
          </p:cNvPicPr>
          <p:nvPr/>
        </p:nvPicPr>
        <p:blipFill>
          <a:blip r:embed="rId2">
            <a:lum bright="4000"/>
          </a:blip>
          <a:srcRect/>
          <a:stretch>
            <a:fillRect/>
          </a:stretch>
        </p:blipFill>
        <p:spPr bwMode="auto">
          <a:xfrm>
            <a:off x="5715000" y="1524000"/>
            <a:ext cx="3073400" cy="2813050"/>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10"/>
          </p:nvPr>
        </p:nvSpPr>
        <p:spPr>
          <a:noFill/>
        </p:spPr>
        <p:txBody>
          <a:bodyPr/>
          <a:lstStyle/>
          <a:p>
            <a:fld id="{932E3854-5AC6-41C9-8830-16F1F06F56D5}" type="slidenum">
              <a:rPr lang="en-US"/>
              <a:pPr/>
              <a:t>3</a:t>
            </a:fld>
            <a:endParaRPr lang="en-US"/>
          </a:p>
        </p:txBody>
      </p:sp>
      <p:sp>
        <p:nvSpPr>
          <p:cNvPr id="5123" name="Rectangle 11"/>
          <p:cNvSpPr>
            <a:spLocks noGrp="1" noChangeArrowheads="1"/>
          </p:cNvSpPr>
          <p:nvPr>
            <p:ph type="ctrTitle"/>
          </p:nvPr>
        </p:nvSpPr>
        <p:spPr>
          <a:ln w="19050"/>
        </p:spPr>
        <p:txBody>
          <a:bodyPr/>
          <a:lstStyle/>
          <a:p>
            <a:r>
              <a:rPr lang="en-US" smtClean="0"/>
              <a:t>What is</a:t>
            </a:r>
            <a:br>
              <a:rPr lang="en-US" smtClean="0"/>
            </a:br>
            <a:r>
              <a:rPr lang="en-US" smtClean="0"/>
              <a:t>Authentic Assessment?</a:t>
            </a:r>
          </a:p>
        </p:txBody>
      </p:sp>
      <p:sp>
        <p:nvSpPr>
          <p:cNvPr id="5124" name="Rectangle 12"/>
          <p:cNvSpPr>
            <a:spLocks noGrp="1" noChangeArrowheads="1"/>
          </p:cNvSpPr>
          <p:nvPr>
            <p:ph type="subTitle" idx="1"/>
          </p:nvPr>
        </p:nvSpPr>
        <p:spPr>
          <a:ln w="9525"/>
        </p:spPr>
        <p:txBody>
          <a:bodyPr/>
          <a:lstStyle/>
          <a:p>
            <a:endParaRPr lang="en-US" smtClean="0"/>
          </a:p>
        </p:txBody>
      </p:sp>
      <p:pic>
        <p:nvPicPr>
          <p:cNvPr id="5125" name="Picture 13" descr="teeter totter"/>
          <p:cNvPicPr>
            <a:picLocks noChangeAspect="1" noChangeArrowheads="1"/>
          </p:cNvPicPr>
          <p:nvPr/>
        </p:nvPicPr>
        <p:blipFill>
          <a:blip r:embed="rId2"/>
          <a:srcRect/>
          <a:stretch>
            <a:fillRect/>
          </a:stretch>
        </p:blipFill>
        <p:spPr bwMode="auto">
          <a:xfrm>
            <a:off x="4737100" y="3556000"/>
            <a:ext cx="4267200" cy="3200400"/>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F1DA9B79-D0FE-4947-A4D7-BC6CDDF47282}" type="slidenum">
              <a:rPr lang="en-US"/>
              <a:pPr/>
              <a:t>30</a:t>
            </a:fld>
            <a:endParaRPr lang="en-US"/>
          </a:p>
        </p:txBody>
      </p:sp>
      <p:sp>
        <p:nvSpPr>
          <p:cNvPr id="32771" name="Rectangle 12"/>
          <p:cNvSpPr>
            <a:spLocks noGrp="1" noChangeArrowheads="1"/>
          </p:cNvSpPr>
          <p:nvPr>
            <p:ph type="title"/>
          </p:nvPr>
        </p:nvSpPr>
        <p:spPr/>
        <p:txBody>
          <a:bodyPr/>
          <a:lstStyle/>
          <a:p>
            <a:r>
              <a:rPr lang="en-US" smtClean="0"/>
              <a:t>Writing Effective Observation Notes </a:t>
            </a:r>
          </a:p>
        </p:txBody>
      </p:sp>
      <p:sp>
        <p:nvSpPr>
          <p:cNvPr id="32772" name="Rectangle 13"/>
          <p:cNvSpPr>
            <a:spLocks noGrp="1" noChangeArrowheads="1"/>
          </p:cNvSpPr>
          <p:nvPr>
            <p:ph type="body" idx="1"/>
          </p:nvPr>
        </p:nvSpPr>
        <p:spPr>
          <a:xfrm>
            <a:off x="228600" y="1295400"/>
            <a:ext cx="7391400" cy="4800600"/>
          </a:xfrm>
        </p:spPr>
        <p:txBody>
          <a:bodyPr/>
          <a:lstStyle/>
          <a:p>
            <a:pPr marL="2463800" indent="-2463800">
              <a:lnSpc>
                <a:spcPct val="80000"/>
              </a:lnSpc>
              <a:spcAft>
                <a:spcPct val="15000"/>
              </a:spcAft>
              <a:buFontTx/>
              <a:buNone/>
            </a:pPr>
            <a:r>
              <a:rPr lang="en-US" sz="2800" b="1" smtClean="0">
                <a:solidFill>
                  <a:srgbClr val="008000"/>
                </a:solidFill>
              </a:rPr>
              <a:t>Be Factual:</a:t>
            </a:r>
            <a:r>
              <a:rPr lang="en-US" sz="2800" smtClean="0"/>
              <a:t> 	Describe only what </a:t>
            </a:r>
            <a:br>
              <a:rPr lang="en-US" sz="2800" smtClean="0"/>
            </a:br>
            <a:r>
              <a:rPr lang="en-US" sz="2800" smtClean="0"/>
              <a:t>actually happened</a:t>
            </a:r>
          </a:p>
          <a:p>
            <a:pPr marL="2463800" indent="-2463800">
              <a:lnSpc>
                <a:spcPct val="80000"/>
              </a:lnSpc>
              <a:spcAft>
                <a:spcPct val="15000"/>
              </a:spcAft>
              <a:buFontTx/>
              <a:buNone/>
            </a:pPr>
            <a:endParaRPr lang="en-US" sz="2800" b="1" smtClean="0">
              <a:solidFill>
                <a:srgbClr val="008000"/>
              </a:solidFill>
            </a:endParaRPr>
          </a:p>
          <a:p>
            <a:pPr marL="2463800" indent="-2463800">
              <a:lnSpc>
                <a:spcPct val="80000"/>
              </a:lnSpc>
              <a:spcAft>
                <a:spcPct val="15000"/>
              </a:spcAft>
              <a:buFontTx/>
              <a:buNone/>
            </a:pPr>
            <a:r>
              <a:rPr lang="en-US" sz="2800" b="1" smtClean="0">
                <a:solidFill>
                  <a:srgbClr val="008000"/>
                </a:solidFill>
              </a:rPr>
              <a:t>Be Brief:</a:t>
            </a:r>
            <a:r>
              <a:rPr lang="en-US" sz="2800" smtClean="0"/>
              <a:t> 	Keep it short, but provide enough detail that you will be able to remember and understand what happened </a:t>
            </a:r>
          </a:p>
          <a:p>
            <a:pPr marL="2463800" indent="-2463800">
              <a:lnSpc>
                <a:spcPct val="80000"/>
              </a:lnSpc>
              <a:spcAft>
                <a:spcPct val="15000"/>
              </a:spcAft>
              <a:buFontTx/>
              <a:buNone/>
            </a:pPr>
            <a:endParaRPr lang="en-US" sz="2800" b="1" smtClean="0">
              <a:solidFill>
                <a:srgbClr val="008000"/>
              </a:solidFill>
            </a:endParaRPr>
          </a:p>
          <a:p>
            <a:pPr marL="2463800" indent="-2463800">
              <a:lnSpc>
                <a:spcPct val="80000"/>
              </a:lnSpc>
              <a:spcAft>
                <a:spcPct val="15000"/>
              </a:spcAft>
              <a:buFontTx/>
              <a:buNone/>
            </a:pPr>
            <a:r>
              <a:rPr lang="en-US" sz="2800" b="1" smtClean="0">
                <a:solidFill>
                  <a:srgbClr val="008000"/>
                </a:solidFill>
              </a:rPr>
              <a:t>Be Relevant:</a:t>
            </a:r>
            <a:r>
              <a:rPr lang="en-US" sz="2800" smtClean="0"/>
              <a:t> 	Include key details such as direct quotes and information about the context</a:t>
            </a:r>
          </a:p>
          <a:p>
            <a:pPr marL="2463800" indent="-2463800">
              <a:lnSpc>
                <a:spcPct val="80000"/>
              </a:lnSpc>
            </a:pPr>
            <a:endParaRPr lang="en-US" sz="2800" smtClean="0"/>
          </a:p>
          <a:p>
            <a:pPr marL="2463800" indent="-2463800">
              <a:lnSpc>
                <a:spcPct val="80000"/>
              </a:lnSpc>
            </a:pPr>
            <a:endParaRPr lang="en-US" sz="2800" smtClean="0"/>
          </a:p>
        </p:txBody>
      </p:sp>
      <p:pic>
        <p:nvPicPr>
          <p:cNvPr id="32773" name="Picture 8" descr="E:\Documents and Settings\Tara Mclaughlin\Local Settings\Temporary Internet Files\Content.IE5\F6AU9JQO\MCj04242300000[1].wmf"/>
          <p:cNvPicPr>
            <a:picLocks noChangeAspect="1" noChangeArrowheads="1"/>
          </p:cNvPicPr>
          <p:nvPr/>
        </p:nvPicPr>
        <p:blipFill>
          <a:blip r:embed="rId2"/>
          <a:srcRect/>
          <a:stretch>
            <a:fillRect/>
          </a:stretch>
        </p:blipFill>
        <p:spPr bwMode="auto">
          <a:xfrm>
            <a:off x="7527925" y="838200"/>
            <a:ext cx="1616075" cy="2057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0"/>
          </p:nvPr>
        </p:nvSpPr>
        <p:spPr>
          <a:noFill/>
        </p:spPr>
        <p:txBody>
          <a:bodyPr/>
          <a:lstStyle/>
          <a:p>
            <a:fld id="{540C1C3C-94B5-4FD8-B961-847449B985D2}" type="slidenum">
              <a:rPr lang="en-US"/>
              <a:pPr/>
              <a:t>31</a:t>
            </a:fld>
            <a:endParaRPr lang="en-US"/>
          </a:p>
        </p:txBody>
      </p:sp>
      <p:sp>
        <p:nvSpPr>
          <p:cNvPr id="33795" name="Rectangle 4"/>
          <p:cNvSpPr>
            <a:spLocks noGrp="1" noChangeArrowheads="1"/>
          </p:cNvSpPr>
          <p:nvPr>
            <p:ph type="title"/>
          </p:nvPr>
        </p:nvSpPr>
        <p:spPr/>
        <p:txBody>
          <a:bodyPr/>
          <a:lstStyle/>
          <a:p>
            <a:r>
              <a:rPr lang="en-US" smtClean="0"/>
              <a:t>Examples of Observation Notes for Henry</a:t>
            </a:r>
          </a:p>
        </p:txBody>
      </p:sp>
      <p:pic>
        <p:nvPicPr>
          <p:cNvPr id="33796" name="Picture 20" descr="Picture2"/>
          <p:cNvPicPr>
            <a:picLocks noChangeAspect="1" noChangeArrowheads="1"/>
          </p:cNvPicPr>
          <p:nvPr/>
        </p:nvPicPr>
        <p:blipFill>
          <a:blip r:embed="rId3"/>
          <a:srcRect/>
          <a:stretch>
            <a:fillRect/>
          </a:stretch>
        </p:blipFill>
        <p:spPr bwMode="auto">
          <a:xfrm>
            <a:off x="152400" y="1219200"/>
            <a:ext cx="8766175" cy="5029200"/>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a:noFill/>
        </p:spPr>
        <p:txBody>
          <a:bodyPr/>
          <a:lstStyle/>
          <a:p>
            <a:fld id="{601A250F-AC97-4CAD-BEF5-789CE7805638}" type="slidenum">
              <a:rPr lang="en-US"/>
              <a:pPr/>
              <a:t>32</a:t>
            </a:fld>
            <a:endParaRPr lang="en-US"/>
          </a:p>
        </p:txBody>
      </p:sp>
      <p:sp>
        <p:nvSpPr>
          <p:cNvPr id="34819" name="Rectangle 7"/>
          <p:cNvSpPr>
            <a:spLocks noGrp="1" noChangeArrowheads="1"/>
          </p:cNvSpPr>
          <p:nvPr>
            <p:ph type="title"/>
          </p:nvPr>
        </p:nvSpPr>
        <p:spPr/>
        <p:txBody>
          <a:bodyPr/>
          <a:lstStyle/>
          <a:p>
            <a:r>
              <a:rPr lang="en-US" smtClean="0"/>
              <a:t>Work Samples</a:t>
            </a:r>
          </a:p>
        </p:txBody>
      </p:sp>
      <p:pic>
        <p:nvPicPr>
          <p:cNvPr id="34820" name="Picture 6" descr="Zaniya 1-31-08 painting"/>
          <p:cNvPicPr>
            <a:picLocks noChangeAspect="1" noChangeArrowheads="1"/>
          </p:cNvPicPr>
          <p:nvPr/>
        </p:nvPicPr>
        <p:blipFill>
          <a:blip r:embed="rId2"/>
          <a:srcRect/>
          <a:stretch>
            <a:fillRect/>
          </a:stretch>
        </p:blipFill>
        <p:spPr bwMode="auto">
          <a:xfrm>
            <a:off x="1524000" y="1295400"/>
            <a:ext cx="6248400" cy="4784725"/>
          </a:xfrm>
          <a:prstGeom prst="rect">
            <a:avLst/>
          </a:prstGeom>
          <a:noFill/>
          <a:ln w="9525">
            <a:solidFill>
              <a:schemeClr val="tx1"/>
            </a:solid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0"/>
          </p:nvPr>
        </p:nvSpPr>
        <p:spPr>
          <a:noFill/>
        </p:spPr>
        <p:txBody>
          <a:bodyPr/>
          <a:lstStyle/>
          <a:p>
            <a:fld id="{D7EC8234-39DB-4C98-B438-79FD3E730539}" type="slidenum">
              <a:rPr lang="en-US"/>
              <a:pPr/>
              <a:t>33</a:t>
            </a:fld>
            <a:endParaRPr lang="en-US"/>
          </a:p>
        </p:txBody>
      </p:sp>
      <p:sp>
        <p:nvSpPr>
          <p:cNvPr id="35843" name="Rectangle 2"/>
          <p:cNvSpPr>
            <a:spLocks noGrp="1" noChangeArrowheads="1"/>
          </p:cNvSpPr>
          <p:nvPr>
            <p:ph type="title"/>
          </p:nvPr>
        </p:nvSpPr>
        <p:spPr/>
        <p:txBody>
          <a:bodyPr/>
          <a:lstStyle/>
          <a:p>
            <a:r>
              <a:rPr lang="en-US" smtClean="0"/>
              <a:t>Photographs</a:t>
            </a:r>
          </a:p>
        </p:txBody>
      </p:sp>
      <p:pic>
        <p:nvPicPr>
          <p:cNvPr id="35844" name="Picture 5" descr="Zaniya 1-31-08"/>
          <p:cNvPicPr>
            <a:picLocks noChangeAspect="1" noChangeArrowheads="1"/>
          </p:cNvPicPr>
          <p:nvPr/>
        </p:nvPicPr>
        <p:blipFill>
          <a:blip r:embed="rId2"/>
          <a:srcRect l="999" r="999"/>
          <a:stretch>
            <a:fillRect/>
          </a:stretch>
        </p:blipFill>
        <p:spPr bwMode="auto">
          <a:xfrm>
            <a:off x="1447800" y="1524000"/>
            <a:ext cx="6346825" cy="4318000"/>
          </a:xfrm>
          <a:prstGeom prst="rect">
            <a:avLst/>
          </a:prstGeom>
          <a:noFill/>
          <a:ln w="12700">
            <a:solidFill>
              <a:schemeClr val="tx1"/>
            </a:solid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0"/>
          </p:nvPr>
        </p:nvSpPr>
        <p:spPr>
          <a:noFill/>
        </p:spPr>
        <p:txBody>
          <a:bodyPr/>
          <a:lstStyle/>
          <a:p>
            <a:fld id="{F69E7100-456C-4D23-A9A9-C8BFD2BBEA26}" type="slidenum">
              <a:rPr lang="en-US"/>
              <a:pPr/>
              <a:t>34</a:t>
            </a:fld>
            <a:endParaRPr lang="en-US"/>
          </a:p>
        </p:txBody>
      </p:sp>
      <p:sp>
        <p:nvSpPr>
          <p:cNvPr id="36867" name="Rectangle 2"/>
          <p:cNvSpPr>
            <a:spLocks noGrp="1" noChangeArrowheads="1"/>
          </p:cNvSpPr>
          <p:nvPr>
            <p:ph type="title"/>
          </p:nvPr>
        </p:nvSpPr>
        <p:spPr/>
        <p:txBody>
          <a:bodyPr/>
          <a:lstStyle/>
          <a:p>
            <a:r>
              <a:rPr lang="en-US" smtClean="0"/>
              <a:t>Traditional Portfolios</a:t>
            </a:r>
          </a:p>
        </p:txBody>
      </p:sp>
      <p:pic>
        <p:nvPicPr>
          <p:cNvPr id="5" name="Picture 4" descr="Used for Module 1.jpg"/>
          <p:cNvPicPr>
            <a:picLocks noChangeAspect="1"/>
          </p:cNvPicPr>
          <p:nvPr/>
        </p:nvPicPr>
        <p:blipFill>
          <a:blip r:embed="rId2"/>
          <a:stretch>
            <a:fillRect/>
          </a:stretch>
        </p:blipFill>
        <p:spPr>
          <a:xfrm>
            <a:off x="914400" y="1295400"/>
            <a:ext cx="7391400" cy="4876271"/>
          </a:xfrm>
          <a:prstGeom prst="rect">
            <a:avLst/>
          </a:prstGeom>
          <a:ln>
            <a:solidFill>
              <a:schemeClr val="tx1"/>
            </a:solidFill>
          </a:ln>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0"/>
          </p:nvPr>
        </p:nvSpPr>
        <p:spPr>
          <a:noFill/>
        </p:spPr>
        <p:txBody>
          <a:bodyPr/>
          <a:lstStyle/>
          <a:p>
            <a:fld id="{0570FE2A-FBB5-4C73-A9C6-F8B39E02BE56}" type="slidenum">
              <a:rPr lang="en-US"/>
              <a:pPr/>
              <a:t>35</a:t>
            </a:fld>
            <a:endParaRPr lang="en-US"/>
          </a:p>
        </p:txBody>
      </p:sp>
      <p:sp>
        <p:nvSpPr>
          <p:cNvPr id="37891" name="Rectangle 5"/>
          <p:cNvSpPr>
            <a:spLocks noGrp="1" noChangeArrowheads="1"/>
          </p:cNvSpPr>
          <p:nvPr>
            <p:ph type="title"/>
          </p:nvPr>
        </p:nvSpPr>
        <p:spPr/>
        <p:txBody>
          <a:bodyPr/>
          <a:lstStyle/>
          <a:p>
            <a:r>
              <a:rPr lang="en-US" smtClean="0"/>
              <a:t>Online Portfolios (e.g. CC.net)</a:t>
            </a:r>
          </a:p>
        </p:txBody>
      </p:sp>
      <p:pic>
        <p:nvPicPr>
          <p:cNvPr id="37892" name="Picture 4"/>
          <p:cNvPicPr>
            <a:picLocks noChangeAspect="1" noChangeArrowheads="1"/>
          </p:cNvPicPr>
          <p:nvPr/>
        </p:nvPicPr>
        <p:blipFill>
          <a:blip r:embed="rId2"/>
          <a:srcRect t="11252" r="2812" b="8751"/>
          <a:stretch>
            <a:fillRect/>
          </a:stretch>
        </p:blipFill>
        <p:spPr bwMode="auto">
          <a:xfrm>
            <a:off x="914400" y="1447800"/>
            <a:ext cx="7467600" cy="4611688"/>
          </a:xfrm>
          <a:prstGeom prst="rect">
            <a:avLst/>
          </a:prstGeom>
          <a:noFill/>
          <a:ln w="9525" algn="ctr">
            <a:solidFill>
              <a:schemeClr val="tx1"/>
            </a:solidFill>
            <a:miter lim="800000"/>
            <a:headEnd/>
            <a:tailEnd/>
          </a:ln>
          <a:effectLst>
            <a:glow rad="228600">
              <a:schemeClr val="accent4">
                <a:satMod val="175000"/>
                <a:alpha val="40000"/>
              </a:schemeClr>
            </a:glow>
          </a:effectLst>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10"/>
          </p:nvPr>
        </p:nvSpPr>
        <p:spPr>
          <a:noFill/>
        </p:spPr>
        <p:txBody>
          <a:bodyPr/>
          <a:lstStyle/>
          <a:p>
            <a:fld id="{A81A627D-F3C7-40DB-99BE-5B1D28CEC7D9}" type="slidenum">
              <a:rPr lang="en-US"/>
              <a:pPr/>
              <a:t>36</a:t>
            </a:fld>
            <a:endParaRPr lang="en-US"/>
          </a:p>
        </p:txBody>
      </p:sp>
      <p:sp>
        <p:nvSpPr>
          <p:cNvPr id="38915" name="Rectangle 2"/>
          <p:cNvSpPr>
            <a:spLocks noGrp="1" noChangeArrowheads="1"/>
          </p:cNvSpPr>
          <p:nvPr>
            <p:ph type="ctrTitle"/>
          </p:nvPr>
        </p:nvSpPr>
        <p:spPr>
          <a:ln w="19050"/>
        </p:spPr>
        <p:txBody>
          <a:bodyPr/>
          <a:lstStyle/>
          <a:p>
            <a:r>
              <a:rPr lang="en-US" smtClean="0"/>
              <a:t>Observation</a:t>
            </a:r>
            <a:br>
              <a:rPr lang="en-US" smtClean="0"/>
            </a:br>
            <a:r>
              <a:rPr lang="en-US" smtClean="0"/>
              <a:t>Practice 2</a:t>
            </a:r>
          </a:p>
        </p:txBody>
      </p:sp>
      <p:sp>
        <p:nvSpPr>
          <p:cNvPr id="38916" name="Rectangle 3"/>
          <p:cNvSpPr>
            <a:spLocks noGrp="1" noChangeArrowheads="1"/>
          </p:cNvSpPr>
          <p:nvPr>
            <p:ph type="subTitle" idx="1"/>
          </p:nvPr>
        </p:nvSpPr>
        <p:spPr>
          <a:ln w="9525"/>
        </p:spPr>
        <p:txBody>
          <a:bodyPr/>
          <a:lstStyle/>
          <a:p>
            <a:endParaRPr lang="en-US" smtClean="0"/>
          </a:p>
          <a:p>
            <a:endParaRPr lang="en-US" smtClean="0"/>
          </a:p>
        </p:txBody>
      </p:sp>
      <p:sp>
        <p:nvSpPr>
          <p:cNvPr id="38917" name="Text Box 15"/>
          <p:cNvSpPr txBox="1">
            <a:spLocks noChangeArrowheads="1"/>
          </p:cNvSpPr>
          <p:nvPr/>
        </p:nvSpPr>
        <p:spPr bwMode="auto">
          <a:xfrm>
            <a:off x="5741988" y="2667000"/>
            <a:ext cx="812800" cy="457200"/>
          </a:xfrm>
          <a:prstGeom prst="rect">
            <a:avLst/>
          </a:prstGeom>
          <a:noFill/>
          <a:ln w="9525" algn="ctr">
            <a:noFill/>
            <a:miter lim="800000"/>
            <a:headEnd/>
            <a:tailEnd/>
          </a:ln>
        </p:spPr>
        <p:txBody>
          <a:bodyPr wrap="none">
            <a:spAutoFit/>
          </a:bodyPr>
          <a:lstStyle/>
          <a:p>
            <a:r>
              <a:rPr lang="en-US"/>
              <a:t>Caul</a:t>
            </a:r>
          </a:p>
        </p:txBody>
      </p:sp>
      <p:grpSp>
        <p:nvGrpSpPr>
          <p:cNvPr id="38918" name="Group 17"/>
          <p:cNvGrpSpPr>
            <a:grpSpLocks/>
          </p:cNvGrpSpPr>
          <p:nvPr/>
        </p:nvGrpSpPr>
        <p:grpSpPr bwMode="auto">
          <a:xfrm>
            <a:off x="5156200" y="1828800"/>
            <a:ext cx="3454400" cy="4343400"/>
            <a:chOff x="2688" y="1056"/>
            <a:chExt cx="2176" cy="2736"/>
          </a:xfrm>
        </p:grpSpPr>
        <p:grpSp>
          <p:nvGrpSpPr>
            <p:cNvPr id="38919" name="Group 6"/>
            <p:cNvGrpSpPr>
              <a:grpSpLocks/>
            </p:cNvGrpSpPr>
            <p:nvPr/>
          </p:nvGrpSpPr>
          <p:grpSpPr bwMode="auto">
            <a:xfrm>
              <a:off x="2688" y="1056"/>
              <a:ext cx="2160" cy="2736"/>
              <a:chOff x="1499" y="832"/>
              <a:chExt cx="3113" cy="3273"/>
            </a:xfrm>
          </p:grpSpPr>
          <p:sp>
            <p:nvSpPr>
              <p:cNvPr id="38921" name="Rectangle 7"/>
              <p:cNvSpPr>
                <a:spLocks noChangeArrowheads="1"/>
              </p:cNvSpPr>
              <p:nvPr/>
            </p:nvSpPr>
            <p:spPr bwMode="auto">
              <a:xfrm>
                <a:off x="1509" y="869"/>
                <a:ext cx="3081" cy="2240"/>
              </a:xfrm>
              <a:prstGeom prst="rect">
                <a:avLst/>
              </a:prstGeom>
              <a:solidFill>
                <a:schemeClr val="bg1"/>
              </a:solidFill>
              <a:ln w="101600" algn="ctr">
                <a:noFill/>
                <a:miter lim="800000"/>
                <a:headEnd/>
                <a:tailEnd/>
              </a:ln>
            </p:spPr>
            <p:txBody>
              <a:bodyPr wrap="none" anchor="ctr"/>
              <a:lstStyle/>
              <a:p>
                <a:endParaRPr lang="en-US"/>
              </a:p>
            </p:txBody>
          </p:sp>
          <p:sp>
            <p:nvSpPr>
              <p:cNvPr id="38922" name="Line 8"/>
              <p:cNvSpPr>
                <a:spLocks noChangeShapeType="1"/>
              </p:cNvSpPr>
              <p:nvPr/>
            </p:nvSpPr>
            <p:spPr bwMode="auto">
              <a:xfrm flipH="1">
                <a:off x="3074" y="3136"/>
                <a:ext cx="0" cy="969"/>
              </a:xfrm>
              <a:prstGeom prst="line">
                <a:avLst/>
              </a:prstGeom>
              <a:noFill/>
              <a:ln w="101600">
                <a:solidFill>
                  <a:schemeClr val="tx1"/>
                </a:solidFill>
                <a:round/>
                <a:headEnd/>
                <a:tailEnd/>
              </a:ln>
            </p:spPr>
            <p:txBody>
              <a:bodyPr anchor="ctr"/>
              <a:lstStyle/>
              <a:p>
                <a:endParaRPr lang="en-US"/>
              </a:p>
            </p:txBody>
          </p:sp>
          <p:sp>
            <p:nvSpPr>
              <p:cNvPr id="38923" name="Line 9"/>
              <p:cNvSpPr>
                <a:spLocks noChangeShapeType="1"/>
              </p:cNvSpPr>
              <p:nvPr/>
            </p:nvSpPr>
            <p:spPr bwMode="auto">
              <a:xfrm flipH="1">
                <a:off x="2635" y="3657"/>
                <a:ext cx="420" cy="393"/>
              </a:xfrm>
              <a:prstGeom prst="line">
                <a:avLst/>
              </a:prstGeom>
              <a:noFill/>
              <a:ln w="101600">
                <a:solidFill>
                  <a:schemeClr val="tx1"/>
                </a:solidFill>
                <a:round/>
                <a:headEnd/>
                <a:tailEnd/>
              </a:ln>
            </p:spPr>
            <p:txBody>
              <a:bodyPr anchor="ctr"/>
              <a:lstStyle/>
              <a:p>
                <a:endParaRPr lang="en-US"/>
              </a:p>
            </p:txBody>
          </p:sp>
          <p:sp>
            <p:nvSpPr>
              <p:cNvPr id="38924" name="Line 10"/>
              <p:cNvSpPr>
                <a:spLocks noChangeShapeType="1"/>
              </p:cNvSpPr>
              <p:nvPr/>
            </p:nvSpPr>
            <p:spPr bwMode="auto">
              <a:xfrm>
                <a:off x="3087" y="3653"/>
                <a:ext cx="420" cy="393"/>
              </a:xfrm>
              <a:prstGeom prst="line">
                <a:avLst/>
              </a:prstGeom>
              <a:noFill/>
              <a:ln w="101600">
                <a:solidFill>
                  <a:schemeClr val="tx1"/>
                </a:solidFill>
                <a:round/>
                <a:headEnd/>
                <a:tailEnd/>
              </a:ln>
            </p:spPr>
            <p:txBody>
              <a:bodyPr anchor="ctr"/>
              <a:lstStyle/>
              <a:p>
                <a:endParaRPr lang="en-US"/>
              </a:p>
            </p:txBody>
          </p:sp>
          <p:sp>
            <p:nvSpPr>
              <p:cNvPr id="38925" name="Line 11"/>
              <p:cNvSpPr>
                <a:spLocks noChangeShapeType="1"/>
              </p:cNvSpPr>
              <p:nvPr/>
            </p:nvSpPr>
            <p:spPr bwMode="auto">
              <a:xfrm>
                <a:off x="1499" y="869"/>
                <a:ext cx="3109" cy="0"/>
              </a:xfrm>
              <a:prstGeom prst="line">
                <a:avLst/>
              </a:prstGeom>
              <a:noFill/>
              <a:ln w="152400">
                <a:solidFill>
                  <a:schemeClr val="tx1"/>
                </a:solidFill>
                <a:round/>
                <a:headEnd/>
                <a:tailEnd/>
              </a:ln>
            </p:spPr>
            <p:txBody>
              <a:bodyPr anchor="ctr"/>
              <a:lstStyle/>
              <a:p>
                <a:endParaRPr lang="en-US"/>
              </a:p>
            </p:txBody>
          </p:sp>
          <p:sp>
            <p:nvSpPr>
              <p:cNvPr id="38926" name="Line 12"/>
              <p:cNvSpPr>
                <a:spLocks noChangeShapeType="1"/>
              </p:cNvSpPr>
              <p:nvPr/>
            </p:nvSpPr>
            <p:spPr bwMode="auto">
              <a:xfrm>
                <a:off x="1500" y="832"/>
                <a:ext cx="0" cy="2304"/>
              </a:xfrm>
              <a:prstGeom prst="line">
                <a:avLst/>
              </a:prstGeom>
              <a:noFill/>
              <a:ln w="28575">
                <a:solidFill>
                  <a:schemeClr val="tx1"/>
                </a:solidFill>
                <a:round/>
                <a:headEnd/>
                <a:tailEnd/>
              </a:ln>
            </p:spPr>
            <p:txBody>
              <a:bodyPr anchor="ctr"/>
              <a:lstStyle/>
              <a:p>
                <a:endParaRPr lang="en-US"/>
              </a:p>
            </p:txBody>
          </p:sp>
          <p:sp>
            <p:nvSpPr>
              <p:cNvPr id="38927" name="Line 13"/>
              <p:cNvSpPr>
                <a:spLocks noChangeShapeType="1"/>
              </p:cNvSpPr>
              <p:nvPr/>
            </p:nvSpPr>
            <p:spPr bwMode="auto">
              <a:xfrm>
                <a:off x="4604" y="836"/>
                <a:ext cx="0" cy="2304"/>
              </a:xfrm>
              <a:prstGeom prst="line">
                <a:avLst/>
              </a:prstGeom>
              <a:noFill/>
              <a:ln w="28575">
                <a:solidFill>
                  <a:schemeClr val="tx1"/>
                </a:solidFill>
                <a:round/>
                <a:headEnd/>
                <a:tailEnd/>
              </a:ln>
            </p:spPr>
            <p:txBody>
              <a:bodyPr anchor="ctr"/>
              <a:lstStyle/>
              <a:p>
                <a:endParaRPr lang="en-US"/>
              </a:p>
            </p:txBody>
          </p:sp>
          <p:sp>
            <p:nvSpPr>
              <p:cNvPr id="38928" name="Line 14"/>
              <p:cNvSpPr>
                <a:spLocks noChangeShapeType="1"/>
              </p:cNvSpPr>
              <p:nvPr/>
            </p:nvSpPr>
            <p:spPr bwMode="auto">
              <a:xfrm>
                <a:off x="1503" y="3123"/>
                <a:ext cx="3109" cy="0"/>
              </a:xfrm>
              <a:prstGeom prst="line">
                <a:avLst/>
              </a:prstGeom>
              <a:noFill/>
              <a:ln w="76200">
                <a:solidFill>
                  <a:schemeClr val="tx1"/>
                </a:solidFill>
                <a:round/>
                <a:headEnd/>
                <a:tailEnd/>
              </a:ln>
            </p:spPr>
            <p:txBody>
              <a:bodyPr anchor="ctr"/>
              <a:lstStyle/>
              <a:p>
                <a:endParaRPr lang="en-US"/>
              </a:p>
            </p:txBody>
          </p:sp>
        </p:grpSp>
        <p:pic>
          <p:nvPicPr>
            <p:cNvPr id="38920" name="Picture 16" descr="Caul"/>
            <p:cNvPicPr>
              <a:picLocks noChangeAspect="1" noChangeArrowheads="1"/>
            </p:cNvPicPr>
            <p:nvPr/>
          </p:nvPicPr>
          <p:blipFill>
            <a:blip r:embed="rId2"/>
            <a:srcRect l="10001" r="10001"/>
            <a:stretch>
              <a:fillRect/>
            </a:stretch>
          </p:blipFill>
          <p:spPr bwMode="auto">
            <a:xfrm>
              <a:off x="2688" y="1136"/>
              <a:ext cx="2176" cy="1840"/>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58707EA2-5924-40FD-92F0-99CC7EFE3831}" type="slidenum">
              <a:rPr lang="en-US"/>
              <a:pPr/>
              <a:t>37</a:t>
            </a:fld>
            <a:endParaRPr lang="en-US"/>
          </a:p>
        </p:txBody>
      </p:sp>
      <p:sp>
        <p:nvSpPr>
          <p:cNvPr id="39939" name="Rectangle 4"/>
          <p:cNvSpPr>
            <a:spLocks noGrp="1" noChangeArrowheads="1"/>
          </p:cNvSpPr>
          <p:nvPr>
            <p:ph type="title"/>
          </p:nvPr>
        </p:nvSpPr>
        <p:spPr/>
        <p:txBody>
          <a:bodyPr/>
          <a:lstStyle/>
          <a:p>
            <a:r>
              <a:rPr lang="en-US" smtClean="0"/>
              <a:t>Observing Caul </a:t>
            </a:r>
          </a:p>
        </p:txBody>
      </p:sp>
      <p:sp>
        <p:nvSpPr>
          <p:cNvPr id="39940" name="Rectangle 5"/>
          <p:cNvSpPr>
            <a:spLocks noGrp="1" noChangeArrowheads="1"/>
          </p:cNvSpPr>
          <p:nvPr>
            <p:ph type="body" idx="1"/>
          </p:nvPr>
        </p:nvSpPr>
        <p:spPr>
          <a:xfrm>
            <a:off x="457200" y="1371600"/>
            <a:ext cx="7543800" cy="4953000"/>
          </a:xfrm>
        </p:spPr>
        <p:txBody>
          <a:bodyPr/>
          <a:lstStyle/>
          <a:p>
            <a:pPr marL="0" indent="0" defTabSz="623888">
              <a:lnSpc>
                <a:spcPct val="90000"/>
              </a:lnSpc>
              <a:spcBef>
                <a:spcPts val="1200"/>
              </a:spcBef>
              <a:buFontTx/>
              <a:buNone/>
            </a:pPr>
            <a:r>
              <a:rPr lang="en-US" sz="2800" b="1" dirty="0" smtClean="0">
                <a:solidFill>
                  <a:srgbClr val="2A3B82"/>
                </a:solidFill>
              </a:rPr>
              <a:t>Remember to be objective</a:t>
            </a:r>
          </a:p>
          <a:p>
            <a:pPr marL="0" indent="0" defTabSz="623888">
              <a:lnSpc>
                <a:spcPct val="90000"/>
              </a:lnSpc>
              <a:spcBef>
                <a:spcPts val="1200"/>
              </a:spcBef>
              <a:buFontTx/>
              <a:buNone/>
            </a:pPr>
            <a:r>
              <a:rPr lang="en-US" sz="2800" b="1" dirty="0" smtClean="0">
                <a:solidFill>
                  <a:srgbClr val="2A3B82"/>
                </a:solidFill>
              </a:rPr>
              <a:t>Write your notes in ways that are:</a:t>
            </a:r>
            <a:endParaRPr lang="en-US" sz="2400" dirty="0" smtClean="0"/>
          </a:p>
          <a:p>
            <a:pPr marL="630238" lvl="1" defTabSz="623888">
              <a:lnSpc>
                <a:spcPct val="90000"/>
              </a:lnSpc>
            </a:pPr>
            <a:r>
              <a:rPr lang="en-US" sz="2400" dirty="0" smtClean="0"/>
              <a:t>Factual</a:t>
            </a:r>
          </a:p>
          <a:p>
            <a:pPr marL="630238" lvl="1" defTabSz="623888">
              <a:lnSpc>
                <a:spcPct val="90000"/>
              </a:lnSpc>
            </a:pPr>
            <a:r>
              <a:rPr lang="en-US" sz="2400" dirty="0" smtClean="0"/>
              <a:t>Brief</a:t>
            </a:r>
          </a:p>
          <a:p>
            <a:pPr marL="630238" lvl="1" defTabSz="623888">
              <a:lnSpc>
                <a:spcPct val="90000"/>
              </a:lnSpc>
            </a:pPr>
            <a:r>
              <a:rPr lang="en-US" sz="2400" dirty="0" smtClean="0"/>
              <a:t>Relevant</a:t>
            </a:r>
          </a:p>
          <a:p>
            <a:pPr marL="0" lvl="1" indent="7938" defTabSz="623888">
              <a:lnSpc>
                <a:spcPct val="90000"/>
              </a:lnSpc>
              <a:spcBef>
                <a:spcPts val="1200"/>
              </a:spcBef>
              <a:buNone/>
            </a:pPr>
            <a:r>
              <a:rPr lang="en-US" sz="2800" b="1" dirty="0" smtClean="0">
                <a:solidFill>
                  <a:srgbClr val="2A3B82"/>
                </a:solidFill>
              </a:rPr>
              <a:t>Keep in mind the purpose of this observation:</a:t>
            </a:r>
          </a:p>
          <a:p>
            <a:pPr marL="630238" lvl="1" defTabSz="623888">
              <a:lnSpc>
                <a:spcPct val="90000"/>
              </a:lnSpc>
            </a:pPr>
            <a:r>
              <a:rPr lang="en-US" sz="2400" dirty="0" smtClean="0"/>
              <a:t>You are observing </a:t>
            </a:r>
            <a:r>
              <a:rPr lang="en-US" sz="2400" dirty="0" err="1" smtClean="0"/>
              <a:t>Caul</a:t>
            </a:r>
            <a:r>
              <a:rPr lang="en-US" sz="2400" dirty="0" smtClean="0"/>
              <a:t> to gather information to share with his parents at an upcoming </a:t>
            </a:r>
            <a:br>
              <a:rPr lang="en-US" sz="2400" dirty="0" smtClean="0"/>
            </a:br>
            <a:r>
              <a:rPr lang="en-US" sz="2400" dirty="0" smtClean="0"/>
              <a:t>parent-teacher conference</a:t>
            </a:r>
            <a:r>
              <a:rPr lang="en-US" sz="2400" b="1" dirty="0" smtClean="0">
                <a:solidFill>
                  <a:srgbClr val="2A3B82"/>
                </a:solidFill>
              </a:rPr>
              <a:t> </a:t>
            </a:r>
          </a:p>
        </p:txBody>
      </p:sp>
      <p:pic>
        <p:nvPicPr>
          <p:cNvPr id="39941" name="Picture 6" descr="Caul"/>
          <p:cNvPicPr>
            <a:picLocks noChangeAspect="1" noChangeArrowheads="1"/>
          </p:cNvPicPr>
          <p:nvPr/>
        </p:nvPicPr>
        <p:blipFill>
          <a:blip r:embed="rId2"/>
          <a:srcRect l="30000" r="23000" b="12000"/>
          <a:stretch>
            <a:fillRect/>
          </a:stretch>
        </p:blipFill>
        <p:spPr bwMode="auto">
          <a:xfrm>
            <a:off x="6677025" y="990600"/>
            <a:ext cx="1985963" cy="2514600"/>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B4AF66A9-DC78-4D05-AB68-C04C87AC283C}" type="slidenum">
              <a:rPr lang="en-US"/>
              <a:pPr/>
              <a:t>38</a:t>
            </a:fld>
            <a:endParaRPr lang="en-US"/>
          </a:p>
        </p:txBody>
      </p:sp>
      <p:sp>
        <p:nvSpPr>
          <p:cNvPr id="40963" name="Rectangle 2"/>
          <p:cNvSpPr>
            <a:spLocks noGrp="1" noChangeArrowheads="1"/>
          </p:cNvSpPr>
          <p:nvPr>
            <p:ph type="title"/>
          </p:nvPr>
        </p:nvSpPr>
        <p:spPr/>
        <p:txBody>
          <a:bodyPr/>
          <a:lstStyle/>
          <a:p>
            <a:r>
              <a:rPr lang="en-US" sz="3200" smtClean="0"/>
              <a:t>Six Key Practices for Effective Observation </a:t>
            </a:r>
          </a:p>
        </p:txBody>
      </p:sp>
      <p:sp>
        <p:nvSpPr>
          <p:cNvPr id="40964" name="Rectangle 3"/>
          <p:cNvSpPr>
            <a:spLocks noGrp="1" noChangeArrowheads="1"/>
          </p:cNvSpPr>
          <p:nvPr>
            <p:ph type="body" idx="1"/>
          </p:nvPr>
        </p:nvSpPr>
        <p:spPr>
          <a:xfrm>
            <a:off x="685800" y="1447800"/>
            <a:ext cx="7848600" cy="4724400"/>
          </a:xfrm>
        </p:spPr>
        <p:txBody>
          <a:bodyPr/>
          <a:lstStyle/>
          <a:p>
            <a:pPr marL="533400" indent="-533400">
              <a:spcAft>
                <a:spcPct val="55000"/>
              </a:spcAft>
              <a:buFontTx/>
              <a:buAutoNum type="arabicPeriod"/>
            </a:pPr>
            <a:r>
              <a:rPr lang="en-US" sz="2800" smtClean="0"/>
              <a:t>Make observation a routine part of your work</a:t>
            </a:r>
          </a:p>
          <a:p>
            <a:pPr marL="533400" indent="-533400">
              <a:spcAft>
                <a:spcPct val="55000"/>
              </a:spcAft>
              <a:buFontTx/>
              <a:buAutoNum type="arabicPeriod"/>
            </a:pPr>
            <a:r>
              <a:rPr lang="en-US" sz="2800" smtClean="0"/>
              <a:t>Engage families in the observation process</a:t>
            </a:r>
          </a:p>
          <a:p>
            <a:pPr marL="533400" indent="-533400">
              <a:spcAft>
                <a:spcPct val="55000"/>
              </a:spcAft>
              <a:buFontTx/>
              <a:buAutoNum type="arabicPeriod"/>
            </a:pPr>
            <a:r>
              <a:rPr lang="en-US" sz="2800" smtClean="0"/>
              <a:t>Use strategies that match your purposes</a:t>
            </a:r>
          </a:p>
          <a:p>
            <a:pPr marL="533400" indent="-533400">
              <a:spcAft>
                <a:spcPct val="55000"/>
              </a:spcAft>
              <a:buFontTx/>
              <a:buAutoNum type="arabicPeriod"/>
            </a:pPr>
            <a:r>
              <a:rPr lang="en-US" sz="2800" smtClean="0"/>
              <a:t>Observe as objectively as possible</a:t>
            </a:r>
          </a:p>
          <a:p>
            <a:pPr marL="533400" indent="-533400">
              <a:spcAft>
                <a:spcPct val="55000"/>
              </a:spcAft>
              <a:buFontTx/>
              <a:buAutoNum type="arabicPeriod"/>
            </a:pPr>
            <a:r>
              <a:rPr lang="en-US" sz="2800" smtClean="0"/>
              <a:t>Document your observations</a:t>
            </a:r>
          </a:p>
          <a:p>
            <a:pPr marL="533400" indent="-533400">
              <a:spcAft>
                <a:spcPct val="55000"/>
              </a:spcAft>
              <a:buFontTx/>
              <a:buAutoNum type="arabicPeriod"/>
            </a:pPr>
            <a:r>
              <a:rPr lang="en-US" sz="2800" smtClean="0"/>
              <a:t>Reflect on and use your observations</a:t>
            </a:r>
          </a:p>
        </p:txBody>
      </p:sp>
      <p:sp>
        <p:nvSpPr>
          <p:cNvPr id="40965" name="AutoShape 4"/>
          <p:cNvSpPr>
            <a:spLocks noChangeArrowheads="1"/>
          </p:cNvSpPr>
          <p:nvPr/>
        </p:nvSpPr>
        <p:spPr bwMode="auto">
          <a:xfrm>
            <a:off x="533400" y="5105400"/>
            <a:ext cx="8432800" cy="838200"/>
          </a:xfrm>
          <a:prstGeom prst="roundRect">
            <a:avLst>
              <a:gd name="adj" fmla="val 16667"/>
            </a:avLst>
          </a:prstGeom>
          <a:noFill/>
          <a:ln w="76200" algn="ctr">
            <a:solidFill>
              <a:srgbClr val="800000"/>
            </a:solidFill>
            <a:round/>
            <a:headEnd/>
            <a:tailEnd/>
          </a:ln>
        </p:spPr>
        <p:txBody>
          <a:bodyPr wrap="none" anchor="ctr"/>
          <a:lstStyle/>
          <a:p>
            <a:endParaRPr lang="en-US"/>
          </a:p>
        </p:txBody>
      </p:sp>
    </p:spTree>
    <p:custDataLst>
      <p:tags r:id="rId1"/>
    </p:custData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0"/>
          </p:nvPr>
        </p:nvSpPr>
        <p:spPr>
          <a:noFill/>
        </p:spPr>
        <p:txBody>
          <a:bodyPr/>
          <a:lstStyle/>
          <a:p>
            <a:fld id="{451ECB1E-7FB3-4F73-B119-3F4BFF558631}" type="slidenum">
              <a:rPr lang="en-US"/>
              <a:pPr/>
              <a:t>39</a:t>
            </a:fld>
            <a:endParaRPr lang="en-US"/>
          </a:p>
        </p:txBody>
      </p:sp>
      <p:sp>
        <p:nvSpPr>
          <p:cNvPr id="41987" name="Rectangle 2"/>
          <p:cNvSpPr>
            <a:spLocks noGrp="1" noChangeArrowheads="1"/>
          </p:cNvSpPr>
          <p:nvPr>
            <p:ph type="title"/>
          </p:nvPr>
        </p:nvSpPr>
        <p:spPr/>
        <p:txBody>
          <a:bodyPr/>
          <a:lstStyle/>
          <a:p>
            <a:r>
              <a:rPr lang="en-US" smtClean="0"/>
              <a:t>Let’s Watch! </a:t>
            </a:r>
          </a:p>
        </p:txBody>
      </p:sp>
      <p:grpSp>
        <p:nvGrpSpPr>
          <p:cNvPr id="15" name="Group 14"/>
          <p:cNvGrpSpPr/>
          <p:nvPr/>
        </p:nvGrpSpPr>
        <p:grpSpPr>
          <a:xfrm>
            <a:off x="2960914" y="1524000"/>
            <a:ext cx="3505200" cy="4441825"/>
            <a:chOff x="2960914" y="1524000"/>
            <a:chExt cx="3505200" cy="4441825"/>
          </a:xfrm>
        </p:grpSpPr>
        <p:grpSp>
          <p:nvGrpSpPr>
            <p:cNvPr id="16" name="Group 14"/>
            <p:cNvGrpSpPr>
              <a:grpSpLocks/>
            </p:cNvGrpSpPr>
            <p:nvPr/>
          </p:nvGrpSpPr>
          <p:grpSpPr bwMode="auto">
            <a:xfrm>
              <a:off x="2971799" y="1524000"/>
              <a:ext cx="3489326" cy="4441826"/>
              <a:chOff x="2016" y="960"/>
              <a:chExt cx="2198" cy="2798"/>
            </a:xfrm>
          </p:grpSpPr>
          <p:grpSp>
            <p:nvGrpSpPr>
              <p:cNvPr id="18" name="Group 5"/>
              <p:cNvGrpSpPr>
                <a:grpSpLocks/>
              </p:cNvGrpSpPr>
              <p:nvPr/>
            </p:nvGrpSpPr>
            <p:grpSpPr bwMode="auto">
              <a:xfrm>
                <a:off x="2016" y="960"/>
                <a:ext cx="2198" cy="2798"/>
                <a:chOff x="1499" y="832"/>
                <a:chExt cx="3113" cy="3273"/>
              </a:xfrm>
            </p:grpSpPr>
            <p:sp>
              <p:nvSpPr>
                <p:cNvPr id="20" name="Rectangle 6"/>
                <p:cNvSpPr>
                  <a:spLocks noChangeArrowheads="1"/>
                </p:cNvSpPr>
                <p:nvPr/>
              </p:nvSpPr>
              <p:spPr bwMode="auto">
                <a:xfrm>
                  <a:off x="1509" y="869"/>
                  <a:ext cx="3081" cy="2240"/>
                </a:xfrm>
                <a:prstGeom prst="rect">
                  <a:avLst/>
                </a:prstGeom>
                <a:noFill/>
                <a:ln w="101600" algn="ctr">
                  <a:noFill/>
                  <a:miter lim="800000"/>
                  <a:headEnd/>
                  <a:tailEnd/>
                </a:ln>
              </p:spPr>
              <p:txBody>
                <a:bodyPr wrap="none" anchor="ctr"/>
                <a:lstStyle/>
                <a:p>
                  <a:endParaRPr lang="en-US"/>
                </a:p>
              </p:txBody>
            </p:sp>
            <p:sp>
              <p:nvSpPr>
                <p:cNvPr id="21" name="Line 7"/>
                <p:cNvSpPr>
                  <a:spLocks noChangeShapeType="1"/>
                </p:cNvSpPr>
                <p:nvPr/>
              </p:nvSpPr>
              <p:spPr bwMode="auto">
                <a:xfrm flipH="1">
                  <a:off x="3074" y="3136"/>
                  <a:ext cx="0" cy="969"/>
                </a:xfrm>
                <a:prstGeom prst="line">
                  <a:avLst/>
                </a:prstGeom>
                <a:noFill/>
                <a:ln w="101600">
                  <a:solidFill>
                    <a:schemeClr val="tx1"/>
                  </a:solidFill>
                  <a:round/>
                  <a:headEnd/>
                  <a:tailEnd/>
                </a:ln>
              </p:spPr>
              <p:txBody>
                <a:bodyPr anchor="ctr"/>
                <a:lstStyle/>
                <a:p>
                  <a:endParaRPr lang="en-US"/>
                </a:p>
              </p:txBody>
            </p:sp>
            <p:sp>
              <p:nvSpPr>
                <p:cNvPr id="22" name="Line 8"/>
                <p:cNvSpPr>
                  <a:spLocks noChangeShapeType="1"/>
                </p:cNvSpPr>
                <p:nvPr/>
              </p:nvSpPr>
              <p:spPr bwMode="auto">
                <a:xfrm flipH="1">
                  <a:off x="2635" y="3657"/>
                  <a:ext cx="420" cy="393"/>
                </a:xfrm>
                <a:prstGeom prst="line">
                  <a:avLst/>
                </a:prstGeom>
                <a:noFill/>
                <a:ln w="101600">
                  <a:solidFill>
                    <a:schemeClr val="tx1"/>
                  </a:solidFill>
                  <a:round/>
                  <a:headEnd/>
                  <a:tailEnd/>
                </a:ln>
              </p:spPr>
              <p:txBody>
                <a:bodyPr anchor="ctr"/>
                <a:lstStyle/>
                <a:p>
                  <a:endParaRPr lang="en-US"/>
                </a:p>
              </p:txBody>
            </p:sp>
            <p:sp>
              <p:nvSpPr>
                <p:cNvPr id="23" name="Line 9"/>
                <p:cNvSpPr>
                  <a:spLocks noChangeShapeType="1"/>
                </p:cNvSpPr>
                <p:nvPr/>
              </p:nvSpPr>
              <p:spPr bwMode="auto">
                <a:xfrm>
                  <a:off x="3087" y="3653"/>
                  <a:ext cx="420" cy="393"/>
                </a:xfrm>
                <a:prstGeom prst="line">
                  <a:avLst/>
                </a:prstGeom>
                <a:noFill/>
                <a:ln w="101600">
                  <a:solidFill>
                    <a:schemeClr val="tx1"/>
                  </a:solidFill>
                  <a:round/>
                  <a:headEnd/>
                  <a:tailEnd/>
                </a:ln>
              </p:spPr>
              <p:txBody>
                <a:bodyPr anchor="ctr"/>
                <a:lstStyle/>
                <a:p>
                  <a:endParaRPr lang="en-US"/>
                </a:p>
              </p:txBody>
            </p:sp>
            <p:sp>
              <p:nvSpPr>
                <p:cNvPr id="24" name="Line 10"/>
                <p:cNvSpPr>
                  <a:spLocks noChangeShapeType="1"/>
                </p:cNvSpPr>
                <p:nvPr/>
              </p:nvSpPr>
              <p:spPr bwMode="auto">
                <a:xfrm>
                  <a:off x="1499" y="869"/>
                  <a:ext cx="3109" cy="0"/>
                </a:xfrm>
                <a:prstGeom prst="line">
                  <a:avLst/>
                </a:prstGeom>
                <a:noFill/>
                <a:ln w="152400">
                  <a:solidFill>
                    <a:schemeClr val="tx1"/>
                  </a:solidFill>
                  <a:round/>
                  <a:headEnd/>
                  <a:tailEnd/>
                </a:ln>
              </p:spPr>
              <p:txBody>
                <a:bodyPr anchor="ctr"/>
                <a:lstStyle/>
                <a:p>
                  <a:endParaRPr lang="en-US"/>
                </a:p>
              </p:txBody>
            </p:sp>
            <p:sp>
              <p:nvSpPr>
                <p:cNvPr id="25" name="Line 11"/>
                <p:cNvSpPr>
                  <a:spLocks noChangeShapeType="1"/>
                </p:cNvSpPr>
                <p:nvPr/>
              </p:nvSpPr>
              <p:spPr bwMode="auto">
                <a:xfrm>
                  <a:off x="1500" y="832"/>
                  <a:ext cx="0" cy="2304"/>
                </a:xfrm>
                <a:prstGeom prst="line">
                  <a:avLst/>
                </a:prstGeom>
                <a:noFill/>
                <a:ln w="28575">
                  <a:solidFill>
                    <a:schemeClr val="tx1"/>
                  </a:solidFill>
                  <a:round/>
                  <a:headEnd/>
                  <a:tailEnd/>
                </a:ln>
              </p:spPr>
              <p:txBody>
                <a:bodyPr anchor="ctr"/>
                <a:lstStyle/>
                <a:p>
                  <a:endParaRPr lang="en-US"/>
                </a:p>
              </p:txBody>
            </p:sp>
            <p:sp>
              <p:nvSpPr>
                <p:cNvPr id="26" name="Line 12"/>
                <p:cNvSpPr>
                  <a:spLocks noChangeShapeType="1"/>
                </p:cNvSpPr>
                <p:nvPr/>
              </p:nvSpPr>
              <p:spPr bwMode="auto">
                <a:xfrm>
                  <a:off x="4604" y="836"/>
                  <a:ext cx="0" cy="2304"/>
                </a:xfrm>
                <a:prstGeom prst="line">
                  <a:avLst/>
                </a:prstGeom>
                <a:noFill/>
                <a:ln w="28575">
                  <a:solidFill>
                    <a:schemeClr val="tx1"/>
                  </a:solidFill>
                  <a:round/>
                  <a:headEnd/>
                  <a:tailEnd/>
                </a:ln>
              </p:spPr>
              <p:txBody>
                <a:bodyPr anchor="ctr"/>
                <a:lstStyle/>
                <a:p>
                  <a:endParaRPr lang="en-US"/>
                </a:p>
              </p:txBody>
            </p:sp>
            <p:sp>
              <p:nvSpPr>
                <p:cNvPr id="27" name="Line 13"/>
                <p:cNvSpPr>
                  <a:spLocks noChangeShapeType="1"/>
                </p:cNvSpPr>
                <p:nvPr/>
              </p:nvSpPr>
              <p:spPr bwMode="auto">
                <a:xfrm>
                  <a:off x="1503" y="3123"/>
                  <a:ext cx="3109" cy="0"/>
                </a:xfrm>
                <a:prstGeom prst="line">
                  <a:avLst/>
                </a:prstGeom>
                <a:noFill/>
                <a:ln w="76200">
                  <a:solidFill>
                    <a:schemeClr val="tx1"/>
                  </a:solidFill>
                  <a:round/>
                  <a:headEnd/>
                  <a:tailEnd/>
                </a:ln>
              </p:spPr>
              <p:txBody>
                <a:bodyPr anchor="ctr"/>
                <a:lstStyle/>
                <a:p>
                  <a:endParaRPr lang="en-US"/>
                </a:p>
              </p:txBody>
            </p:sp>
          </p:grpSp>
          <p:sp>
            <p:nvSpPr>
              <p:cNvPr id="19" name="Text Box 4"/>
              <p:cNvSpPr txBox="1">
                <a:spLocks noChangeArrowheads="1"/>
              </p:cNvSpPr>
              <p:nvPr/>
            </p:nvSpPr>
            <p:spPr bwMode="auto">
              <a:xfrm>
                <a:off x="2064" y="1392"/>
                <a:ext cx="2064" cy="979"/>
              </a:xfrm>
              <a:prstGeom prst="rect">
                <a:avLst/>
              </a:prstGeom>
              <a:noFill/>
              <a:ln w="9525" algn="ctr">
                <a:noFill/>
                <a:miter lim="800000"/>
                <a:headEnd/>
                <a:tailEnd/>
              </a:ln>
            </p:spPr>
            <p:txBody>
              <a:bodyPr>
                <a:spAutoFit/>
              </a:bodyPr>
              <a:lstStyle/>
              <a:p>
                <a:r>
                  <a:rPr kumimoji="1" lang="en-US" sz="3200">
                    <a:solidFill>
                      <a:srgbClr val="990000"/>
                    </a:solidFill>
                  </a:rPr>
                  <a:t>Linking Documentation to Curriculum</a:t>
                </a:r>
              </a:p>
            </p:txBody>
          </p:sp>
        </p:grpSp>
        <p:pic>
          <p:nvPicPr>
            <p:cNvPr id="17" name="Picture 2"/>
            <p:cNvPicPr>
              <a:picLocks noChangeAspect="1" noChangeArrowheads="1"/>
            </p:cNvPicPr>
            <p:nvPr/>
          </p:nvPicPr>
          <p:blipFill>
            <a:blip r:embed="rId2"/>
            <a:srcRect l="5654" t="5106" r="56600" b="43452"/>
            <a:stretch>
              <a:fillRect/>
            </a:stretch>
          </p:blipFill>
          <p:spPr bwMode="auto">
            <a:xfrm>
              <a:off x="2960914" y="1634834"/>
              <a:ext cx="3505200" cy="2985655"/>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417C10A1-4094-4640-A6DA-CAACDCB4CB02}" type="slidenum">
              <a:rPr lang="en-US"/>
              <a:pPr/>
              <a:t>4</a:t>
            </a:fld>
            <a:endParaRPr lang="en-US"/>
          </a:p>
        </p:txBody>
      </p:sp>
      <p:sp>
        <p:nvSpPr>
          <p:cNvPr id="6147" name="Rectangle 4"/>
          <p:cNvSpPr>
            <a:spLocks noGrp="1" noChangeArrowheads="1"/>
          </p:cNvSpPr>
          <p:nvPr>
            <p:ph type="title"/>
          </p:nvPr>
        </p:nvSpPr>
        <p:spPr>
          <a:xfrm>
            <a:off x="152400" y="-152400"/>
            <a:ext cx="8763000" cy="1143000"/>
          </a:xfrm>
        </p:spPr>
        <p:txBody>
          <a:bodyPr/>
          <a:lstStyle/>
          <a:p>
            <a:r>
              <a:rPr lang="en-US" sz="3200" smtClean="0"/>
              <a:t>Do We </a:t>
            </a:r>
            <a:r>
              <a:rPr lang="en-US" sz="3200" i="1" u="sng" smtClean="0"/>
              <a:t>Really</a:t>
            </a:r>
            <a:r>
              <a:rPr lang="en-US" sz="3200" smtClean="0"/>
              <a:t> Want to Test Young Children?</a:t>
            </a:r>
          </a:p>
        </p:txBody>
      </p:sp>
      <p:sp>
        <p:nvSpPr>
          <p:cNvPr id="6148" name="Rectangle 5"/>
          <p:cNvSpPr>
            <a:spLocks noGrp="1" noChangeArrowheads="1"/>
          </p:cNvSpPr>
          <p:nvPr>
            <p:ph type="body" idx="1"/>
          </p:nvPr>
        </p:nvSpPr>
        <p:spPr>
          <a:xfrm>
            <a:off x="1066800" y="1447800"/>
            <a:ext cx="7324725" cy="4724400"/>
          </a:xfrm>
        </p:spPr>
        <p:txBody>
          <a:bodyPr/>
          <a:lstStyle/>
          <a:p>
            <a:pPr marL="0" indent="0">
              <a:lnSpc>
                <a:spcPct val="90000"/>
              </a:lnSpc>
              <a:buFontTx/>
              <a:buNone/>
            </a:pPr>
            <a:r>
              <a:rPr lang="en-US" sz="2800" smtClean="0"/>
              <a:t>There is widespread concern about the use of high pressure methods of testing or assessing young children</a:t>
            </a:r>
          </a:p>
          <a:p>
            <a:pPr marL="0" indent="0">
              <a:lnSpc>
                <a:spcPct val="90000"/>
              </a:lnSpc>
              <a:spcBef>
                <a:spcPct val="65000"/>
              </a:spcBef>
              <a:buFontTx/>
              <a:buNone/>
            </a:pPr>
            <a:r>
              <a:rPr lang="en-US" sz="2800" b="1" smtClean="0">
                <a:solidFill>
                  <a:srgbClr val="006699"/>
                </a:solidFill>
              </a:rPr>
              <a:t>Example:</a:t>
            </a:r>
          </a:p>
          <a:p>
            <a:pPr marL="0" indent="0">
              <a:lnSpc>
                <a:spcPct val="90000"/>
              </a:lnSpc>
              <a:buFontTx/>
              <a:buNone/>
            </a:pPr>
            <a:r>
              <a:rPr lang="en-US" sz="2800" smtClean="0"/>
              <a:t>An unknown adult pulls a child out of her familiar environment, sits her down at a table, and “quizzes” her on specific bits of knowledge or skill </a:t>
            </a:r>
            <a:r>
              <a:rPr lang="en-US" sz="2800" i="1" u="sng" smtClean="0"/>
              <a:t>and expects to see this child at her best</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p>
            <a:fld id="{AE8F13A0-4F73-4F48-ADCD-C787E63A91E9}" type="slidenum">
              <a:rPr lang="en-US"/>
              <a:pPr/>
              <a:t>40</a:t>
            </a:fld>
            <a:endParaRPr lang="en-US"/>
          </a:p>
        </p:txBody>
      </p:sp>
      <p:sp>
        <p:nvSpPr>
          <p:cNvPr id="43011" name="Rectangle 2"/>
          <p:cNvSpPr>
            <a:spLocks noGrp="1" noChangeArrowheads="1"/>
          </p:cNvSpPr>
          <p:nvPr>
            <p:ph type="title"/>
          </p:nvPr>
        </p:nvSpPr>
        <p:spPr/>
        <p:txBody>
          <a:bodyPr/>
          <a:lstStyle/>
          <a:p>
            <a:r>
              <a:rPr lang="en-US" dirty="0" smtClean="0"/>
              <a:t>Observation helps us…</a:t>
            </a:r>
          </a:p>
        </p:txBody>
      </p:sp>
      <p:sp>
        <p:nvSpPr>
          <p:cNvPr id="43012" name="Rectangle 3"/>
          <p:cNvSpPr>
            <a:spLocks noGrp="1" noChangeArrowheads="1"/>
          </p:cNvSpPr>
          <p:nvPr>
            <p:ph type="body" idx="1"/>
          </p:nvPr>
        </p:nvSpPr>
        <p:spPr>
          <a:xfrm>
            <a:off x="381000" y="1371600"/>
            <a:ext cx="7848600" cy="4724400"/>
          </a:xfrm>
        </p:spPr>
        <p:txBody>
          <a:bodyPr/>
          <a:lstStyle/>
          <a:p>
            <a:pPr>
              <a:buFontTx/>
              <a:buNone/>
            </a:pPr>
            <a:r>
              <a:rPr lang="en-US" sz="2800" b="1" dirty="0" smtClean="0">
                <a:solidFill>
                  <a:srgbClr val="2A3B82"/>
                </a:solidFill>
              </a:rPr>
              <a:t>Understand individual children's…</a:t>
            </a:r>
          </a:p>
          <a:p>
            <a:r>
              <a:rPr lang="en-US" sz="2800" dirty="0" smtClean="0"/>
              <a:t>Interests</a:t>
            </a:r>
          </a:p>
          <a:p>
            <a:r>
              <a:rPr lang="en-US" sz="2800" dirty="0" smtClean="0"/>
              <a:t>Strengths</a:t>
            </a:r>
          </a:p>
          <a:p>
            <a:r>
              <a:rPr lang="en-US" sz="2800" dirty="0" smtClean="0"/>
              <a:t>Challenges</a:t>
            </a:r>
          </a:p>
          <a:p>
            <a:pPr>
              <a:buFontTx/>
              <a:buNone/>
            </a:pPr>
            <a:r>
              <a:rPr lang="en-US" sz="2800" b="1" dirty="0" smtClean="0">
                <a:solidFill>
                  <a:srgbClr val="2A3B82"/>
                </a:solidFill>
              </a:rPr>
              <a:t>Plan…</a:t>
            </a:r>
          </a:p>
          <a:p>
            <a:r>
              <a:rPr lang="en-US" sz="2800" dirty="0" smtClean="0"/>
              <a:t>The kinds of activities and</a:t>
            </a:r>
            <a:br>
              <a:rPr lang="en-US" sz="2800" dirty="0" smtClean="0"/>
            </a:br>
            <a:r>
              <a:rPr lang="en-US" sz="2800" dirty="0" smtClean="0"/>
              <a:t>materials to provide</a:t>
            </a:r>
          </a:p>
          <a:p>
            <a:r>
              <a:rPr lang="en-US" sz="2800" dirty="0" smtClean="0"/>
              <a:t>When and how to rotate activities</a:t>
            </a:r>
          </a:p>
          <a:p>
            <a:r>
              <a:rPr lang="en-US" sz="2800" dirty="0" smtClean="0"/>
              <a:t>How to expand on activities</a:t>
            </a:r>
          </a:p>
          <a:p>
            <a:endParaRPr lang="en-US" sz="2800" dirty="0" smtClean="0"/>
          </a:p>
        </p:txBody>
      </p:sp>
      <p:pic>
        <p:nvPicPr>
          <p:cNvPr id="43013" name="Picture 5" descr="pull wagon"/>
          <p:cNvPicPr>
            <a:picLocks noChangeAspect="1" noChangeArrowheads="1"/>
          </p:cNvPicPr>
          <p:nvPr/>
        </p:nvPicPr>
        <p:blipFill>
          <a:blip r:embed="rId2"/>
          <a:srcRect t="22806" r="31200"/>
          <a:stretch>
            <a:fillRect/>
          </a:stretch>
        </p:blipFill>
        <p:spPr bwMode="auto">
          <a:xfrm>
            <a:off x="5867400" y="1981200"/>
            <a:ext cx="2971800" cy="2455863"/>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bwMode="auto">
          <a:xfrm>
            <a:off x="1295400" y="1752600"/>
            <a:ext cx="6248400" cy="4343400"/>
          </a:xfrm>
          <a:prstGeom prst="ellipse">
            <a:avLst/>
          </a:prstGeom>
          <a:noFill/>
          <a:ln w="28575" cap="flat" cmpd="sng" algn="ctr">
            <a:solidFill>
              <a:srgbClr val="085EA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85800" y="6172200"/>
            <a:ext cx="8458200" cy="685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4034" name="Slide Number Placeholder 3"/>
          <p:cNvSpPr>
            <a:spLocks noGrp="1"/>
          </p:cNvSpPr>
          <p:nvPr>
            <p:ph type="sldNum" sz="quarter" idx="10"/>
          </p:nvPr>
        </p:nvSpPr>
        <p:spPr>
          <a:noFill/>
        </p:spPr>
        <p:txBody>
          <a:bodyPr/>
          <a:lstStyle/>
          <a:p>
            <a:fld id="{3595A1DF-1404-48DE-96CC-0D5BB682E6AA}" type="slidenum">
              <a:rPr lang="en-US"/>
              <a:pPr/>
              <a:t>41</a:t>
            </a:fld>
            <a:endParaRPr lang="en-US" dirty="0"/>
          </a:p>
        </p:txBody>
      </p:sp>
      <p:sp>
        <p:nvSpPr>
          <p:cNvPr id="44035" name="Rectangle 4"/>
          <p:cNvSpPr>
            <a:spLocks noGrp="1" noChangeArrowheads="1"/>
          </p:cNvSpPr>
          <p:nvPr>
            <p:ph type="title" idx="4294967295"/>
          </p:nvPr>
        </p:nvSpPr>
        <p:spPr>
          <a:xfrm>
            <a:off x="0" y="-76200"/>
            <a:ext cx="8686800" cy="1143000"/>
          </a:xfrm>
          <a:effectLst/>
        </p:spPr>
        <p:txBody>
          <a:bodyPr/>
          <a:lstStyle/>
          <a:p>
            <a:r>
              <a:rPr lang="en-US" sz="2800" smtClean="0"/>
              <a:t>We might use information we gain from ongoing observation to…</a:t>
            </a:r>
          </a:p>
        </p:txBody>
      </p:sp>
      <p:pic>
        <p:nvPicPr>
          <p:cNvPr id="44037" name="Picture 6" descr="duck duck"/>
          <p:cNvPicPr>
            <a:picLocks noChangeAspect="1" noChangeArrowheads="1"/>
          </p:cNvPicPr>
          <p:nvPr/>
        </p:nvPicPr>
        <p:blipFill>
          <a:blip r:embed="rId2"/>
          <a:srcRect r="3125" b="12500"/>
          <a:stretch>
            <a:fillRect/>
          </a:stretch>
        </p:blipFill>
        <p:spPr bwMode="auto">
          <a:xfrm>
            <a:off x="3352800" y="3124200"/>
            <a:ext cx="2362200" cy="1600200"/>
          </a:xfrm>
          <a:prstGeom prst="rect">
            <a:avLst/>
          </a:prstGeom>
          <a:noFill/>
          <a:ln w="9525">
            <a:noFill/>
            <a:miter lim="800000"/>
            <a:headEnd/>
            <a:tailEnd/>
          </a:ln>
          <a:effectLst/>
        </p:spPr>
      </p:pic>
      <p:sp>
        <p:nvSpPr>
          <p:cNvPr id="8" name="Rounded Rectangle 7"/>
          <p:cNvSpPr/>
          <p:nvPr/>
        </p:nvSpPr>
        <p:spPr bwMode="auto">
          <a:xfrm>
            <a:off x="3429000" y="1295400"/>
            <a:ext cx="2057400" cy="1295400"/>
          </a:xfrm>
          <a:prstGeom prst="roundRect">
            <a:avLst/>
          </a:prstGeom>
          <a:solidFill>
            <a:srgbClr val="085EA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15888" lvl="0"/>
            <a:r>
              <a:rPr lang="en-US" sz="1600" dirty="0" smtClean="0">
                <a:solidFill>
                  <a:schemeClr val="bg1"/>
                </a:solidFill>
                <a:effectLst>
                  <a:outerShdw blurRad="38100" dist="38100" dir="2700000" algn="tl">
                    <a:srgbClr val="000000">
                      <a:alpha val="43137"/>
                    </a:srgbClr>
                  </a:outerShdw>
                </a:effectLst>
              </a:rPr>
              <a:t>Plan curricula and </a:t>
            </a:r>
          </a:p>
          <a:p>
            <a:pPr marL="115888" lvl="0"/>
            <a:r>
              <a:rPr lang="en-US" sz="1600" dirty="0" smtClean="0">
                <a:solidFill>
                  <a:schemeClr val="bg1"/>
                </a:solidFill>
                <a:effectLst>
                  <a:outerShdw blurRad="38100" dist="38100" dir="2700000" algn="tl">
                    <a:srgbClr val="000000">
                      <a:alpha val="43137"/>
                    </a:srgbClr>
                  </a:outerShdw>
                </a:effectLst>
              </a:rPr>
              <a:t>learning activities</a:t>
            </a:r>
            <a:endParaRPr lang="en-US" sz="1600" dirty="0">
              <a:solidFill>
                <a:schemeClr val="bg1"/>
              </a:solidFill>
              <a:effectLst>
                <a:outerShdw blurRad="38100" dist="38100" dir="2700000" algn="tl">
                  <a:srgbClr val="000000">
                    <a:alpha val="43137"/>
                  </a:srgbClr>
                </a:outerShdw>
              </a:effectLst>
            </a:endParaRPr>
          </a:p>
        </p:txBody>
      </p:sp>
      <p:sp>
        <p:nvSpPr>
          <p:cNvPr id="9" name="Rounded Rectangle 8"/>
          <p:cNvSpPr/>
          <p:nvPr/>
        </p:nvSpPr>
        <p:spPr bwMode="auto">
          <a:xfrm>
            <a:off x="6324600" y="1905000"/>
            <a:ext cx="2057400" cy="1295400"/>
          </a:xfrm>
          <a:prstGeom prst="roundRect">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r>
              <a:rPr lang="en-US" sz="1600" dirty="0" smtClean="0">
                <a:solidFill>
                  <a:schemeClr val="bg1"/>
                </a:solidFill>
                <a:effectLst>
                  <a:outerShdw blurRad="38100" dist="38100" dir="2700000" algn="tl">
                    <a:srgbClr val="000000">
                      <a:alpha val="43137"/>
                    </a:srgbClr>
                  </a:outerShdw>
                </a:effectLst>
              </a:rPr>
              <a:t>Document children's </a:t>
            </a:r>
          </a:p>
          <a:p>
            <a:pPr lvl="0"/>
            <a:r>
              <a:rPr lang="en-US" sz="1600" dirty="0" smtClean="0">
                <a:solidFill>
                  <a:schemeClr val="bg1"/>
                </a:solidFill>
                <a:effectLst>
                  <a:outerShdw blurRad="38100" dist="38100" dir="2700000" algn="tl">
                    <a:srgbClr val="000000">
                      <a:alpha val="43137"/>
                    </a:srgbClr>
                  </a:outerShdw>
                </a:effectLst>
              </a:rPr>
              <a:t>progress</a:t>
            </a:r>
            <a:endParaRPr lang="en-US" sz="1600" dirty="0">
              <a:solidFill>
                <a:schemeClr val="bg1"/>
              </a:solidFill>
              <a:effectLst>
                <a:outerShdw blurRad="38100" dist="38100" dir="2700000" algn="tl">
                  <a:srgbClr val="000000">
                    <a:alpha val="43137"/>
                  </a:srgbClr>
                </a:outerShdw>
              </a:effectLst>
            </a:endParaRPr>
          </a:p>
        </p:txBody>
      </p:sp>
      <p:sp>
        <p:nvSpPr>
          <p:cNvPr id="10" name="Rounded Rectangle 9"/>
          <p:cNvSpPr/>
          <p:nvPr/>
        </p:nvSpPr>
        <p:spPr bwMode="auto">
          <a:xfrm>
            <a:off x="6477000" y="3886200"/>
            <a:ext cx="2057400" cy="1295400"/>
          </a:xfrm>
          <a:prstGeom prst="roundRect">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r>
              <a:rPr lang="en-US" sz="1600" dirty="0" smtClean="0">
                <a:solidFill>
                  <a:schemeClr val="bg1"/>
                </a:solidFill>
                <a:effectLst>
                  <a:outerShdw blurRad="38100" dist="38100" dir="2700000" algn="tl">
                    <a:srgbClr val="000000">
                      <a:alpha val="43137"/>
                    </a:srgbClr>
                  </a:outerShdw>
                </a:effectLst>
              </a:rPr>
              <a:t>Share information </a:t>
            </a:r>
          </a:p>
          <a:p>
            <a:pPr lvl="0"/>
            <a:r>
              <a:rPr lang="en-US" sz="1600" dirty="0" smtClean="0">
                <a:solidFill>
                  <a:schemeClr val="bg1"/>
                </a:solidFill>
                <a:effectLst>
                  <a:outerShdw blurRad="38100" dist="38100" dir="2700000" algn="tl">
                    <a:srgbClr val="000000">
                      <a:alpha val="43137"/>
                    </a:srgbClr>
                  </a:outerShdw>
                </a:effectLst>
              </a:rPr>
              <a:t>with families</a:t>
            </a:r>
            <a:endParaRPr lang="en-US" sz="1600" dirty="0">
              <a:solidFill>
                <a:schemeClr val="bg1"/>
              </a:solidFill>
              <a:effectLst>
                <a:outerShdw blurRad="38100" dist="38100" dir="2700000" algn="tl">
                  <a:srgbClr val="000000">
                    <a:alpha val="43137"/>
                  </a:srgbClr>
                </a:outerShdw>
              </a:effectLst>
            </a:endParaRPr>
          </a:p>
        </p:txBody>
      </p:sp>
      <p:sp>
        <p:nvSpPr>
          <p:cNvPr id="11" name="Rounded Rectangle 10"/>
          <p:cNvSpPr/>
          <p:nvPr/>
        </p:nvSpPr>
        <p:spPr bwMode="auto">
          <a:xfrm>
            <a:off x="3505200" y="5257800"/>
            <a:ext cx="2057400" cy="1295400"/>
          </a:xfrm>
          <a:prstGeom prst="roundRect">
            <a:avLst/>
          </a:prstGeom>
          <a:solidFill>
            <a:srgbClr val="8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r>
              <a:rPr lang="en-US" sz="1600" dirty="0" smtClean="0">
                <a:solidFill>
                  <a:schemeClr val="bg1"/>
                </a:solidFill>
                <a:effectLst>
                  <a:outerShdw blurRad="38100" dist="38100" dir="2700000" algn="tl">
                    <a:srgbClr val="000000">
                      <a:alpha val="43137"/>
                    </a:srgbClr>
                  </a:outerShdw>
                </a:effectLst>
              </a:rPr>
              <a:t>Complete an </a:t>
            </a:r>
          </a:p>
          <a:p>
            <a:pPr lvl="0"/>
            <a:r>
              <a:rPr lang="en-US" sz="1600" dirty="0" smtClean="0">
                <a:solidFill>
                  <a:schemeClr val="bg1"/>
                </a:solidFill>
                <a:effectLst>
                  <a:outerShdw blurRad="38100" dist="38100" dir="2700000" algn="tl">
                    <a:srgbClr val="000000">
                      <a:alpha val="43137"/>
                    </a:srgbClr>
                  </a:outerShdw>
                </a:effectLst>
              </a:rPr>
              <a:t>assessment</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instrument</a:t>
            </a:r>
            <a:endParaRPr lang="en-US" sz="1600" dirty="0">
              <a:solidFill>
                <a:schemeClr val="bg1"/>
              </a:solidFill>
              <a:effectLst>
                <a:outerShdw blurRad="38100" dist="38100" dir="2700000" algn="tl">
                  <a:srgbClr val="000000">
                    <a:alpha val="43137"/>
                  </a:srgbClr>
                </a:outerShdw>
              </a:effectLst>
            </a:endParaRPr>
          </a:p>
        </p:txBody>
      </p:sp>
      <p:sp>
        <p:nvSpPr>
          <p:cNvPr id="12" name="Rounded Rectangle 11"/>
          <p:cNvSpPr/>
          <p:nvPr/>
        </p:nvSpPr>
        <p:spPr bwMode="auto">
          <a:xfrm>
            <a:off x="685800" y="4191000"/>
            <a:ext cx="2057400" cy="1295400"/>
          </a:xfrm>
          <a:prstGeom prst="roundRect">
            <a:avLst/>
          </a:prstGeom>
          <a:solidFill>
            <a:srgbClr val="BD414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r>
              <a:rPr lang="en-US" sz="1600" dirty="0" smtClean="0">
                <a:solidFill>
                  <a:schemeClr val="bg1"/>
                </a:solidFill>
                <a:effectLst>
                  <a:outerShdw blurRad="38100" dist="38100" dir="2700000" algn="tl">
                    <a:srgbClr val="000000">
                      <a:alpha val="43137"/>
                    </a:srgbClr>
                  </a:outerShdw>
                </a:effectLst>
              </a:rPr>
              <a:t>Let children</a:t>
            </a:r>
          </a:p>
          <a:p>
            <a:pPr lvl="0"/>
            <a:r>
              <a:rPr lang="en-US" sz="1600" dirty="0" smtClean="0">
                <a:solidFill>
                  <a:schemeClr val="bg1"/>
                </a:solidFill>
                <a:effectLst>
                  <a:outerShdw blurRad="38100" dist="38100" dir="2700000" algn="tl">
                    <a:srgbClr val="000000">
                      <a:alpha val="43137"/>
                    </a:srgbClr>
                  </a:outerShdw>
                </a:effectLst>
              </a:rPr>
              <a:t>know that we</a:t>
            </a:r>
          </a:p>
          <a:p>
            <a:pPr lvl="0"/>
            <a:r>
              <a:rPr lang="en-US" sz="1600" dirty="0" smtClean="0">
                <a:solidFill>
                  <a:schemeClr val="bg1"/>
                </a:solidFill>
                <a:effectLst>
                  <a:outerShdw blurRad="38100" dist="38100" dir="2700000" algn="tl">
                    <a:srgbClr val="000000">
                      <a:alpha val="43137"/>
                    </a:srgbClr>
                  </a:outerShdw>
                </a:effectLst>
              </a:rPr>
              <a:t>value their work </a:t>
            </a:r>
            <a:endParaRPr lang="en-US" sz="1600" dirty="0">
              <a:solidFill>
                <a:schemeClr val="bg1"/>
              </a:solidFill>
              <a:effectLst>
                <a:outerShdw blurRad="38100" dist="38100" dir="2700000" algn="tl">
                  <a:srgbClr val="000000">
                    <a:alpha val="43137"/>
                  </a:srgbClr>
                </a:outerShdw>
              </a:effectLst>
            </a:endParaRPr>
          </a:p>
        </p:txBody>
      </p:sp>
      <p:sp>
        <p:nvSpPr>
          <p:cNvPr id="13" name="Rounded Rectangle 12"/>
          <p:cNvSpPr/>
          <p:nvPr/>
        </p:nvSpPr>
        <p:spPr bwMode="auto">
          <a:xfrm>
            <a:off x="609600" y="1905000"/>
            <a:ext cx="2057400" cy="1295400"/>
          </a:xfrm>
          <a:prstGeom prst="roundRect">
            <a:avLst/>
          </a:prstGeom>
          <a:solidFill>
            <a:srgbClr val="DA670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a:r>
              <a:rPr lang="en-US" sz="1600" dirty="0" smtClean="0">
                <a:solidFill>
                  <a:schemeClr val="bg1"/>
                </a:solidFill>
                <a:effectLst>
                  <a:outerShdw blurRad="38100" dist="38100" dir="2700000" algn="tl">
                    <a:srgbClr val="000000">
                      <a:alpha val="43137"/>
                    </a:srgbClr>
                  </a:outerShdw>
                </a:effectLst>
              </a:rPr>
              <a:t>Share the good</a:t>
            </a:r>
          </a:p>
          <a:p>
            <a:pPr lvl="0"/>
            <a:r>
              <a:rPr lang="en-US" sz="1600" dirty="0" smtClean="0">
                <a:solidFill>
                  <a:schemeClr val="bg1"/>
                </a:solidFill>
                <a:effectLst>
                  <a:outerShdw blurRad="38100" dist="38100" dir="2700000" algn="tl">
                    <a:srgbClr val="000000">
                      <a:alpha val="43137"/>
                    </a:srgbClr>
                  </a:outerShdw>
                </a:effectLst>
              </a:rPr>
              <a:t>work of our</a:t>
            </a:r>
          </a:p>
          <a:p>
            <a:pPr lvl="0"/>
            <a:r>
              <a:rPr lang="en-US" sz="1600" dirty="0" smtClean="0">
                <a:solidFill>
                  <a:schemeClr val="bg1"/>
                </a:solidFill>
                <a:effectLst>
                  <a:outerShdw blurRad="38100" dist="38100" dir="2700000" algn="tl">
                    <a:srgbClr val="000000">
                      <a:alpha val="43137"/>
                    </a:srgbClr>
                  </a:outerShdw>
                </a:effectLst>
              </a:rPr>
              <a:t>program with</a:t>
            </a:r>
          </a:p>
          <a:p>
            <a:pPr lvl="0"/>
            <a:r>
              <a:rPr lang="en-US" sz="1600" dirty="0" smtClean="0">
                <a:solidFill>
                  <a:schemeClr val="bg1"/>
                </a:solidFill>
                <a:effectLst>
                  <a:outerShdw blurRad="38100" dist="38100" dir="2700000" algn="tl">
                    <a:srgbClr val="000000">
                      <a:alpha val="43137"/>
                    </a:srgbClr>
                  </a:outerShdw>
                </a:effectLst>
              </a:rPr>
              <a:t>the community</a:t>
            </a:r>
            <a:endParaRPr lang="en-US" sz="1600" dirty="0">
              <a:solidFill>
                <a:schemeClr val="bg1"/>
              </a:solidFill>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143000" y="1519238"/>
            <a:ext cx="7010400" cy="4424362"/>
            <a:chOff x="768" y="765"/>
            <a:chExt cx="4416" cy="2787"/>
          </a:xfrm>
        </p:grpSpPr>
        <p:sp>
          <p:nvSpPr>
            <p:cNvPr id="45060" name="AutoShape 9"/>
            <p:cNvSpPr>
              <a:spLocks noChangeArrowheads="1"/>
            </p:cNvSpPr>
            <p:nvPr/>
          </p:nvSpPr>
          <p:spPr bwMode="auto">
            <a:xfrm rot="5400000">
              <a:off x="4008" y="1317"/>
              <a:ext cx="480" cy="624"/>
            </a:xfrm>
            <a:custGeom>
              <a:avLst/>
              <a:gdLst>
                <a:gd name="T0" fmla="*/ 336 w 21600"/>
                <a:gd name="T1" fmla="*/ 0 h 21600"/>
                <a:gd name="T2" fmla="*/ 336 w 21600"/>
                <a:gd name="T3" fmla="*/ 351 h 21600"/>
                <a:gd name="T4" fmla="*/ 72 w 21600"/>
                <a:gd name="T5" fmla="*/ 624 h 21600"/>
                <a:gd name="T6" fmla="*/ 480 w 21600"/>
                <a:gd name="T7" fmla="*/ 176 h 21600"/>
                <a:gd name="T8" fmla="*/ 17694720 60000 65536"/>
                <a:gd name="T9" fmla="*/ 5898240 60000 65536"/>
                <a:gd name="T10" fmla="*/ 5898240 60000 65536"/>
                <a:gd name="T11" fmla="*/ 0 60000 65536"/>
                <a:gd name="T12" fmla="*/ 12420 w 21600"/>
                <a:gd name="T13" fmla="*/ 2908 h 21600"/>
                <a:gd name="T14" fmla="*/ 18225 w 21600"/>
                <a:gd name="T15" fmla="*/ 924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800000"/>
            </a:solidFill>
            <a:ln w="9525" algn="ctr">
              <a:noFill/>
              <a:miter lim="800000"/>
              <a:headEnd/>
              <a:tailEnd/>
            </a:ln>
          </p:spPr>
          <p:txBody>
            <a:bodyPr wrap="none" anchor="ctr"/>
            <a:lstStyle/>
            <a:p>
              <a:endParaRPr lang="en-US"/>
            </a:p>
          </p:txBody>
        </p:sp>
        <p:sp>
          <p:nvSpPr>
            <p:cNvPr id="45061" name="AutoShape 11"/>
            <p:cNvSpPr>
              <a:spLocks noChangeArrowheads="1"/>
            </p:cNvSpPr>
            <p:nvPr/>
          </p:nvSpPr>
          <p:spPr bwMode="auto">
            <a:xfrm>
              <a:off x="1392" y="1341"/>
              <a:ext cx="480" cy="624"/>
            </a:xfrm>
            <a:custGeom>
              <a:avLst/>
              <a:gdLst>
                <a:gd name="T0" fmla="*/ 336 w 21600"/>
                <a:gd name="T1" fmla="*/ 0 h 21600"/>
                <a:gd name="T2" fmla="*/ 336 w 21600"/>
                <a:gd name="T3" fmla="*/ 351 h 21600"/>
                <a:gd name="T4" fmla="*/ 72 w 21600"/>
                <a:gd name="T5" fmla="*/ 624 h 21600"/>
                <a:gd name="T6" fmla="*/ 480 w 21600"/>
                <a:gd name="T7" fmla="*/ 176 h 21600"/>
                <a:gd name="T8" fmla="*/ 17694720 60000 65536"/>
                <a:gd name="T9" fmla="*/ 5898240 60000 65536"/>
                <a:gd name="T10" fmla="*/ 5898240 60000 65536"/>
                <a:gd name="T11" fmla="*/ 0 60000 65536"/>
                <a:gd name="T12" fmla="*/ 12420 w 21600"/>
                <a:gd name="T13" fmla="*/ 2908 h 21600"/>
                <a:gd name="T14" fmla="*/ 18225 w 21600"/>
                <a:gd name="T15" fmla="*/ 924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800000"/>
            </a:solidFill>
            <a:ln w="9525" algn="ctr">
              <a:noFill/>
              <a:miter lim="800000"/>
              <a:headEnd/>
              <a:tailEnd/>
            </a:ln>
          </p:spPr>
          <p:txBody>
            <a:bodyPr wrap="none" anchor="ctr"/>
            <a:lstStyle/>
            <a:p>
              <a:endParaRPr lang="en-US"/>
            </a:p>
          </p:txBody>
        </p:sp>
        <p:sp>
          <p:nvSpPr>
            <p:cNvPr id="45062" name="AutoShape 14"/>
            <p:cNvSpPr>
              <a:spLocks noChangeArrowheads="1"/>
            </p:cNvSpPr>
            <p:nvPr/>
          </p:nvSpPr>
          <p:spPr bwMode="auto">
            <a:xfrm rot="2902176" flipH="1" flipV="1">
              <a:off x="2635" y="2882"/>
              <a:ext cx="627" cy="713"/>
            </a:xfrm>
            <a:custGeom>
              <a:avLst/>
              <a:gdLst>
                <a:gd name="T0" fmla="*/ 439 w 21600"/>
                <a:gd name="T1" fmla="*/ 0 h 21600"/>
                <a:gd name="T2" fmla="*/ 439 w 21600"/>
                <a:gd name="T3" fmla="*/ 401 h 21600"/>
                <a:gd name="T4" fmla="*/ 94 w 21600"/>
                <a:gd name="T5" fmla="*/ 713 h 21600"/>
                <a:gd name="T6" fmla="*/ 627 w 21600"/>
                <a:gd name="T7" fmla="*/ 201 h 21600"/>
                <a:gd name="T8" fmla="*/ 17694720 60000 65536"/>
                <a:gd name="T9" fmla="*/ 5898240 60000 65536"/>
                <a:gd name="T10" fmla="*/ 5898240 60000 65536"/>
                <a:gd name="T11" fmla="*/ 0 60000 65536"/>
                <a:gd name="T12" fmla="*/ 12436 w 21600"/>
                <a:gd name="T13" fmla="*/ 2908 h 21600"/>
                <a:gd name="T14" fmla="*/ 18224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800000"/>
            </a:solidFill>
            <a:ln w="9525" algn="ctr">
              <a:noFill/>
              <a:miter lim="800000"/>
              <a:headEnd/>
              <a:tailEnd/>
            </a:ln>
          </p:spPr>
          <p:txBody>
            <a:bodyPr wrap="none" anchor="ctr"/>
            <a:lstStyle/>
            <a:p>
              <a:endParaRPr lang="en-US"/>
            </a:p>
          </p:txBody>
        </p:sp>
        <p:sp>
          <p:nvSpPr>
            <p:cNvPr id="244753" name="AutoShape 17"/>
            <p:cNvSpPr>
              <a:spLocks noChangeArrowheads="1"/>
            </p:cNvSpPr>
            <p:nvPr/>
          </p:nvSpPr>
          <p:spPr bwMode="auto">
            <a:xfrm>
              <a:off x="2208" y="765"/>
              <a:ext cx="1536" cy="1104"/>
            </a:xfrm>
            <a:prstGeom prst="roundRect">
              <a:avLst>
                <a:gd name="adj" fmla="val 16667"/>
              </a:avLst>
            </a:prstGeom>
            <a:solidFill>
              <a:srgbClr val="659BBF"/>
            </a:solidFill>
            <a:ln w="9525" algn="ctr">
              <a:noFill/>
              <a:round/>
              <a:headEnd/>
              <a:tailEnd/>
            </a:ln>
            <a:effectLst/>
          </p:spPr>
          <p:txBody>
            <a:bodyPr wrap="none" anchor="ctr"/>
            <a:lstStyle/>
            <a:p>
              <a:pPr>
                <a:defRPr/>
              </a:pPr>
              <a:r>
                <a:rPr lang="en-US" sz="3200" b="1" dirty="0"/>
                <a:t>Observe/</a:t>
              </a:r>
            </a:p>
            <a:p>
              <a:pPr>
                <a:defRPr/>
              </a:pPr>
              <a:r>
                <a:rPr lang="en-US" sz="3200" b="1" dirty="0"/>
                <a:t>Document</a:t>
              </a:r>
            </a:p>
          </p:txBody>
        </p:sp>
        <p:sp>
          <p:nvSpPr>
            <p:cNvPr id="45064" name="AutoShape 19"/>
            <p:cNvSpPr>
              <a:spLocks noChangeArrowheads="1"/>
            </p:cNvSpPr>
            <p:nvPr/>
          </p:nvSpPr>
          <p:spPr bwMode="auto">
            <a:xfrm>
              <a:off x="3648" y="2061"/>
              <a:ext cx="1536" cy="1104"/>
            </a:xfrm>
            <a:prstGeom prst="roundRect">
              <a:avLst>
                <a:gd name="adj" fmla="val 16667"/>
              </a:avLst>
            </a:prstGeom>
            <a:solidFill>
              <a:srgbClr val="FFE36D"/>
            </a:solidFill>
            <a:ln w="9525" algn="ctr">
              <a:noFill/>
              <a:round/>
              <a:headEnd/>
              <a:tailEnd/>
            </a:ln>
          </p:spPr>
          <p:txBody>
            <a:bodyPr wrap="none" anchor="ctr"/>
            <a:lstStyle/>
            <a:p>
              <a:r>
                <a:rPr lang="en-US" sz="3200" b="1"/>
                <a:t>Reflect</a:t>
              </a:r>
            </a:p>
          </p:txBody>
        </p:sp>
        <p:sp>
          <p:nvSpPr>
            <p:cNvPr id="244756" name="AutoShape 20"/>
            <p:cNvSpPr>
              <a:spLocks noChangeArrowheads="1"/>
            </p:cNvSpPr>
            <p:nvPr/>
          </p:nvSpPr>
          <p:spPr bwMode="auto">
            <a:xfrm>
              <a:off x="768" y="2061"/>
              <a:ext cx="1536" cy="1104"/>
            </a:xfrm>
            <a:prstGeom prst="roundRect">
              <a:avLst>
                <a:gd name="adj" fmla="val 16667"/>
              </a:avLst>
            </a:prstGeom>
            <a:solidFill>
              <a:srgbClr val="0EBE7B"/>
            </a:solidFill>
            <a:ln w="9525" algn="ctr">
              <a:noFill/>
              <a:round/>
              <a:headEnd/>
              <a:tailEnd/>
            </a:ln>
            <a:effectLst/>
          </p:spPr>
          <p:txBody>
            <a:bodyPr wrap="none" anchor="ctr"/>
            <a:lstStyle/>
            <a:p>
              <a:pPr>
                <a:defRPr/>
              </a:pPr>
              <a:r>
                <a:rPr lang="en-US" sz="3200" b="1" dirty="0"/>
                <a:t>Act</a:t>
              </a:r>
            </a:p>
          </p:txBody>
        </p:sp>
      </p:grpSp>
      <p:sp>
        <p:nvSpPr>
          <p:cNvPr id="45059" name="Rectangle 22"/>
          <p:cNvSpPr>
            <a:spLocks noGrp="1" noChangeArrowheads="1"/>
          </p:cNvSpPr>
          <p:nvPr>
            <p:ph type="title"/>
          </p:nvPr>
        </p:nvSpPr>
        <p:spPr>
          <a:xfrm>
            <a:off x="0" y="152400"/>
            <a:ext cx="9144000" cy="685800"/>
          </a:xfrm>
        </p:spPr>
        <p:txBody>
          <a:bodyPr/>
          <a:lstStyle/>
          <a:p>
            <a:r>
              <a:rPr lang="en-US" smtClean="0"/>
              <a:t>A Process  for Reflection and Action</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3962400" y="685800"/>
            <a:ext cx="4800600" cy="5638800"/>
          </a:xfrm>
          <a:noFill/>
          <a:ln w="76200">
            <a:solidFill>
              <a:srgbClr val="659BBF"/>
            </a:solidFill>
          </a:ln>
          <a:effectLst/>
        </p:spPr>
        <p:txBody>
          <a:bodyPr/>
          <a:lstStyle/>
          <a:p>
            <a:pPr marL="0" indent="0" algn="ctr" defTabSz="685800">
              <a:lnSpc>
                <a:spcPct val="90000"/>
              </a:lnSpc>
              <a:buFontTx/>
              <a:buNone/>
            </a:pPr>
            <a:r>
              <a:rPr lang="en-US" b="1" dirty="0" smtClean="0"/>
              <a:t>Observe/Document</a:t>
            </a:r>
          </a:p>
          <a:p>
            <a:pPr marL="0" indent="0" defTabSz="685800">
              <a:lnSpc>
                <a:spcPct val="90000"/>
              </a:lnSpc>
              <a:buFontTx/>
              <a:buNone/>
            </a:pPr>
            <a:r>
              <a:rPr lang="en-US" sz="2800" dirty="0" smtClean="0"/>
              <a:t>We document what we observe as objectively as possible:</a:t>
            </a:r>
            <a:r>
              <a:rPr lang="en-US" dirty="0" smtClean="0"/>
              <a:t> </a:t>
            </a:r>
          </a:p>
          <a:p>
            <a:pPr marL="852488" lvl="1" defTabSz="685800">
              <a:lnSpc>
                <a:spcPct val="90000"/>
              </a:lnSpc>
            </a:pPr>
            <a:r>
              <a:rPr lang="en-US" sz="2400" dirty="0" smtClean="0"/>
              <a:t>We note the things that we actually see and hear, </a:t>
            </a:r>
          </a:p>
          <a:p>
            <a:pPr marL="852488" lvl="1" defTabSz="685800">
              <a:lnSpc>
                <a:spcPct val="90000"/>
              </a:lnSpc>
            </a:pPr>
            <a:r>
              <a:rPr lang="en-US" sz="2400" dirty="0" smtClean="0"/>
              <a:t>We focus on facts,</a:t>
            </a:r>
          </a:p>
          <a:p>
            <a:pPr marL="852488" lvl="1" defTabSz="685800">
              <a:lnSpc>
                <a:spcPct val="90000"/>
              </a:lnSpc>
            </a:pPr>
            <a:r>
              <a:rPr lang="en-US" sz="2400" dirty="0" smtClean="0"/>
              <a:t>We try to remain nonjudgmental, and	</a:t>
            </a:r>
          </a:p>
          <a:p>
            <a:pPr marL="852488" lvl="1" defTabSz="685800">
              <a:lnSpc>
                <a:spcPct val="90000"/>
              </a:lnSpc>
            </a:pPr>
            <a:r>
              <a:rPr lang="en-US" sz="2400" dirty="0" smtClean="0"/>
              <a:t>We avoid being subjective; we guard against allowing our personal views, values, feelings, or background to influence what we note.</a:t>
            </a:r>
          </a:p>
        </p:txBody>
      </p:sp>
      <p:pic>
        <p:nvPicPr>
          <p:cNvPr id="72" name="Picture 71" descr="ORA process.png"/>
          <p:cNvPicPr>
            <a:picLocks noChangeAspect="1"/>
          </p:cNvPicPr>
          <p:nvPr/>
        </p:nvPicPr>
        <p:blipFill>
          <a:blip r:embed="rId3"/>
          <a:srcRect l="-4980" t="-4000" r="-4563" b="-4000"/>
          <a:stretch>
            <a:fillRect/>
          </a:stretch>
        </p:blipFill>
        <p:spPr>
          <a:xfrm>
            <a:off x="228600" y="685800"/>
            <a:ext cx="3476978" cy="2133600"/>
          </a:xfrm>
          <a:prstGeom prst="rect">
            <a:avLst/>
          </a:prstGeom>
          <a:ln>
            <a:solidFill>
              <a:schemeClr val="tx1"/>
            </a:solidFill>
          </a:ln>
        </p:spPr>
      </p:pic>
    </p:spTree>
    <p:custDataLst>
      <p:tags r:id="rId1"/>
    </p:custData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3962400" y="685800"/>
            <a:ext cx="4800600" cy="5638800"/>
          </a:xfrm>
          <a:noFill/>
          <a:ln w="76200">
            <a:solidFill>
              <a:srgbClr val="FFCC00"/>
            </a:solidFill>
          </a:ln>
        </p:spPr>
        <p:txBody>
          <a:bodyPr/>
          <a:lstStyle/>
          <a:p>
            <a:pPr marL="0" indent="0" algn="ctr" defTabSz="685800">
              <a:buFontTx/>
              <a:buNone/>
            </a:pPr>
            <a:r>
              <a:rPr lang="en-US" b="1" smtClean="0"/>
              <a:t>Reflect</a:t>
            </a:r>
          </a:p>
          <a:p>
            <a:pPr marL="0" indent="0" defTabSz="685800">
              <a:buFontTx/>
              <a:buNone/>
            </a:pPr>
            <a:r>
              <a:rPr lang="en-US" smtClean="0"/>
              <a:t>Once we document our observations:</a:t>
            </a:r>
          </a:p>
          <a:p>
            <a:pPr marL="852488" lvl="1" defTabSz="685800">
              <a:buClr>
                <a:srgbClr val="663300"/>
              </a:buClr>
            </a:pPr>
            <a:r>
              <a:rPr lang="en-US" smtClean="0"/>
              <a:t>We pause and reflect on what we observed to make meaning of what we have, and </a:t>
            </a:r>
          </a:p>
          <a:p>
            <a:pPr marL="852488" lvl="1" defTabSz="685800">
              <a:buClr>
                <a:srgbClr val="663300"/>
              </a:buClr>
            </a:pPr>
            <a:r>
              <a:rPr lang="en-US" smtClean="0"/>
              <a:t>We put our observations in context of other things we know about the child.</a:t>
            </a:r>
          </a:p>
        </p:txBody>
      </p:sp>
      <p:pic>
        <p:nvPicPr>
          <p:cNvPr id="5" name="Picture 4" descr="ORA process.png"/>
          <p:cNvPicPr>
            <a:picLocks noChangeAspect="1"/>
          </p:cNvPicPr>
          <p:nvPr/>
        </p:nvPicPr>
        <p:blipFill>
          <a:blip r:embed="rId3"/>
          <a:srcRect l="-4980" t="-4000" r="-4563" b="-4000"/>
          <a:stretch>
            <a:fillRect/>
          </a:stretch>
        </p:blipFill>
        <p:spPr>
          <a:xfrm>
            <a:off x="228600" y="685800"/>
            <a:ext cx="3476978" cy="2133600"/>
          </a:xfrm>
          <a:prstGeom prst="rect">
            <a:avLst/>
          </a:prstGeom>
          <a:ln>
            <a:solidFill>
              <a:schemeClr val="tx1"/>
            </a:solidFill>
          </a:ln>
        </p:spPr>
      </p:pic>
    </p:spTree>
    <p:custDataLst>
      <p:tags r:id="rId1"/>
    </p:custData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FE51C63A-3361-462A-BF21-2AB5CD724006}" type="slidenum">
              <a:rPr lang="en-US"/>
              <a:pPr/>
              <a:t>45</a:t>
            </a:fld>
            <a:endParaRPr lang="en-US"/>
          </a:p>
        </p:txBody>
      </p:sp>
      <p:sp>
        <p:nvSpPr>
          <p:cNvPr id="48131" name="Rectangle 6"/>
          <p:cNvSpPr>
            <a:spLocks noGrp="1" noChangeArrowheads="1"/>
          </p:cNvSpPr>
          <p:nvPr>
            <p:ph type="title"/>
          </p:nvPr>
        </p:nvSpPr>
        <p:spPr/>
        <p:txBody>
          <a:bodyPr/>
          <a:lstStyle/>
          <a:p>
            <a:r>
              <a:rPr lang="en-US" sz="3200" dirty="0" smtClean="0"/>
              <a:t>	Sample Questions to Guide Reflection </a:t>
            </a:r>
          </a:p>
        </p:txBody>
      </p:sp>
      <p:sp>
        <p:nvSpPr>
          <p:cNvPr id="48132" name="Rectangle 7"/>
          <p:cNvSpPr>
            <a:spLocks noGrp="1" noChangeArrowheads="1"/>
          </p:cNvSpPr>
          <p:nvPr>
            <p:ph type="body" idx="1"/>
          </p:nvPr>
        </p:nvSpPr>
        <p:spPr>
          <a:xfrm>
            <a:off x="685800" y="1447800"/>
            <a:ext cx="7848600" cy="4800600"/>
          </a:xfrm>
        </p:spPr>
        <p:txBody>
          <a:bodyPr/>
          <a:lstStyle/>
          <a:p>
            <a:r>
              <a:rPr lang="en-US" sz="2800" smtClean="0"/>
              <a:t>What was my purpose for observing?</a:t>
            </a:r>
          </a:p>
          <a:p>
            <a:r>
              <a:rPr lang="en-US" sz="2800" smtClean="0"/>
              <a:t>What similarities or patterns do I notice?</a:t>
            </a:r>
          </a:p>
          <a:p>
            <a:r>
              <a:rPr lang="en-US" sz="2800" smtClean="0"/>
              <a:t>What do these observations seem to suggest?</a:t>
            </a:r>
          </a:p>
          <a:p>
            <a:r>
              <a:rPr lang="en-US" sz="2800" smtClean="0"/>
              <a:t>What else might be going on?</a:t>
            </a:r>
          </a:p>
          <a:p>
            <a:r>
              <a:rPr lang="en-US" sz="2800" smtClean="0"/>
              <a:t>What else do I want to observe or find out?</a:t>
            </a:r>
          </a:p>
          <a:p>
            <a:r>
              <a:rPr lang="en-US" sz="2800" smtClean="0"/>
              <a:t>How does this observation fit with other things that I know about the child from previous observations?</a:t>
            </a:r>
          </a:p>
          <a:p>
            <a:r>
              <a:rPr lang="en-US" sz="2800" smtClean="0"/>
              <a:t>How will I document my interpretations?</a:t>
            </a:r>
          </a:p>
          <a:p>
            <a:endParaRPr lang="en-US" sz="2800" smtClean="0"/>
          </a:p>
        </p:txBody>
      </p:sp>
    </p:spTree>
    <p:custDataLst>
      <p:tags r:id="rId1"/>
    </p:custData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3962400" y="685800"/>
            <a:ext cx="4800600" cy="4267200"/>
          </a:xfrm>
          <a:noFill/>
          <a:ln w="76200">
            <a:solidFill>
              <a:srgbClr val="046C1F"/>
            </a:solidFill>
          </a:ln>
        </p:spPr>
        <p:txBody>
          <a:bodyPr/>
          <a:lstStyle/>
          <a:p>
            <a:pPr marL="0" indent="0" algn="ctr" defTabSz="685800">
              <a:buFontTx/>
              <a:buNone/>
            </a:pPr>
            <a:r>
              <a:rPr lang="en-US" b="1" smtClean="0"/>
              <a:t>Act</a:t>
            </a:r>
          </a:p>
          <a:p>
            <a:pPr marL="0" indent="0" defTabSz="685800">
              <a:lnSpc>
                <a:spcPct val="90000"/>
              </a:lnSpc>
              <a:buFontTx/>
              <a:buNone/>
            </a:pPr>
            <a:r>
              <a:rPr lang="en-US" sz="2800" smtClean="0"/>
              <a:t>Once we reflect on our observations, we decide what actions to take.</a:t>
            </a:r>
            <a:r>
              <a:rPr lang="en-US" sz="2000" smtClean="0"/>
              <a:t>  </a:t>
            </a:r>
            <a:r>
              <a:rPr lang="en-US" sz="2800" smtClean="0"/>
              <a:t>For instance, we might decide: </a:t>
            </a:r>
          </a:p>
          <a:p>
            <a:pPr marL="852488" lvl="1" defTabSz="685800">
              <a:lnSpc>
                <a:spcPct val="90000"/>
              </a:lnSpc>
              <a:buClr>
                <a:srgbClr val="046C1F"/>
              </a:buClr>
            </a:pPr>
            <a:r>
              <a:rPr lang="en-US" sz="2400" smtClean="0"/>
              <a:t>To do more observations, </a:t>
            </a:r>
          </a:p>
          <a:p>
            <a:pPr marL="852488" lvl="1" defTabSz="685800">
              <a:lnSpc>
                <a:spcPct val="90000"/>
              </a:lnSpc>
              <a:buClr>
                <a:srgbClr val="046C1F"/>
              </a:buClr>
            </a:pPr>
            <a:r>
              <a:rPr lang="en-US" sz="2400" smtClean="0"/>
              <a:t>To rate an item on an assessment system, or</a:t>
            </a:r>
          </a:p>
          <a:p>
            <a:pPr marL="852488" lvl="1" defTabSz="685800">
              <a:lnSpc>
                <a:spcPct val="90000"/>
              </a:lnSpc>
              <a:buClr>
                <a:srgbClr val="046C1F"/>
              </a:buClr>
            </a:pPr>
            <a:r>
              <a:rPr lang="en-US" sz="2400" smtClean="0"/>
              <a:t>Ways we want to individualize our teaching</a:t>
            </a:r>
            <a:r>
              <a:rPr lang="en-US" sz="2000" smtClean="0"/>
              <a:t>.</a:t>
            </a:r>
          </a:p>
        </p:txBody>
      </p:sp>
      <p:pic>
        <p:nvPicPr>
          <p:cNvPr id="5" name="Picture 4" descr="ORA process.png"/>
          <p:cNvPicPr>
            <a:picLocks noChangeAspect="1"/>
          </p:cNvPicPr>
          <p:nvPr/>
        </p:nvPicPr>
        <p:blipFill>
          <a:blip r:embed="rId3"/>
          <a:srcRect l="-4980" t="-4000" r="-4563" b="-4000"/>
          <a:stretch>
            <a:fillRect/>
          </a:stretch>
        </p:blipFill>
        <p:spPr>
          <a:xfrm>
            <a:off x="228600" y="685800"/>
            <a:ext cx="3476978" cy="2133600"/>
          </a:xfrm>
          <a:prstGeom prst="rect">
            <a:avLst/>
          </a:prstGeom>
          <a:ln>
            <a:solidFill>
              <a:schemeClr val="tx1"/>
            </a:solidFill>
          </a:ln>
        </p:spPr>
      </p:pic>
    </p:spTree>
    <p:custDataLst>
      <p:tags r:id="rId1"/>
    </p:custData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Example 1 of Observe/Reflect/Act</a:t>
            </a:r>
          </a:p>
        </p:txBody>
      </p:sp>
      <p:sp>
        <p:nvSpPr>
          <p:cNvPr id="50178" name="Slide Number Placeholder 3"/>
          <p:cNvSpPr>
            <a:spLocks noGrp="1"/>
          </p:cNvSpPr>
          <p:nvPr>
            <p:ph type="sldNum" sz="quarter" idx="10"/>
          </p:nvPr>
        </p:nvSpPr>
        <p:spPr>
          <a:noFill/>
        </p:spPr>
        <p:txBody>
          <a:bodyPr/>
          <a:lstStyle/>
          <a:p>
            <a:fld id="{3ADF8DED-D019-4F67-BB89-7BD7B355221D}" type="slidenum">
              <a:rPr lang="en-US"/>
              <a:pPr/>
              <a:t>47</a:t>
            </a:fld>
            <a:endParaRPr lang="en-US"/>
          </a:p>
        </p:txBody>
      </p:sp>
      <p:graphicFrame>
        <p:nvGraphicFramePr>
          <p:cNvPr id="7" name="Table 6"/>
          <p:cNvGraphicFramePr>
            <a:graphicFrameLocks noGrp="1"/>
          </p:cNvGraphicFramePr>
          <p:nvPr/>
        </p:nvGraphicFramePr>
        <p:xfrm>
          <a:off x="228600" y="1371600"/>
          <a:ext cx="8610600" cy="4702145"/>
        </p:xfrm>
        <a:graphic>
          <a:graphicData uri="http://schemas.openxmlformats.org/drawingml/2006/table">
            <a:tbl>
              <a:tblPr firstRow="1" bandRow="1">
                <a:tableStyleId>{5C22544A-7EE6-4342-B048-85BDC9FD1C3A}</a:tableStyleId>
              </a:tblPr>
              <a:tblGrid>
                <a:gridCol w="8610600"/>
              </a:tblGrid>
              <a:tr h="1064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85EAC"/>
                          </a:solidFill>
                        </a:rPr>
                        <a:t>I observed: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Henry sometimes scoops macaroni independently with the spoon in his left hand and at other times uses his right hand for assistance. </a:t>
                      </a:r>
                    </a:p>
                  </a:txBody>
                  <a:tcPr>
                    <a:solidFill>
                      <a:srgbClr val="C5D8FF"/>
                    </a:solidFill>
                  </a:tcPr>
                </a:tc>
              </a:tr>
              <a:tr h="2022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85EAC"/>
                          </a:solidFill>
                        </a:rPr>
                        <a:t>I reflected:</a:t>
                      </a:r>
                      <a:r>
                        <a:rPr lang="en-US" sz="2000" dirty="0" smtClean="0">
                          <a:solidFill>
                            <a:srgbClr val="085EAC"/>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What is affecting Henry’s ability to spoon the macaroni independently with one hand? Has he been demonstrating this skill long enough that I should expect him to be using it consistently? Should I do something to encourage his consistent and independent use of this skill or should I just wait for it to happen naturally?</a:t>
                      </a:r>
                    </a:p>
                  </a:txBody>
                  <a:tcPr>
                    <a:solidFill>
                      <a:schemeClr val="accent2">
                        <a:lumMod val="40000"/>
                        <a:lumOff val="60000"/>
                      </a:schemeClr>
                    </a:solidFill>
                  </a:tcPr>
                </a:tc>
              </a:tr>
              <a:tr h="1536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85EAC"/>
                          </a:solidFill>
                        </a:rPr>
                        <a:t>I acted: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When needed, I’ll remind Henry to position his plate close to him so it will be easier to use his spoon independently. I’ll continue to observe to see if this helps.</a:t>
                      </a:r>
                    </a:p>
                    <a:p>
                      <a:endParaRPr lang="en-US" sz="2000" dirty="0">
                        <a:solidFill>
                          <a:schemeClr val="tx1"/>
                        </a:solidFill>
                      </a:endParaRPr>
                    </a:p>
                  </a:txBody>
                  <a:tcPr>
                    <a:solidFill>
                      <a:srgbClr val="9FFBA3"/>
                    </a:solidFill>
                  </a:tcPr>
                </a:tc>
              </a:tr>
            </a:tbl>
          </a:graphicData>
        </a:graphic>
      </p:graphicFrame>
    </p:spTree>
    <p:custDataLst>
      <p:tags r:id="rId1"/>
    </p:custData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dirty="0" smtClean="0"/>
              <a:t>Example 2 of Observe/Reflect/Act</a:t>
            </a:r>
          </a:p>
        </p:txBody>
      </p:sp>
      <p:sp>
        <p:nvSpPr>
          <p:cNvPr id="51202" name="Slide Number Placeholder 3"/>
          <p:cNvSpPr>
            <a:spLocks noGrp="1"/>
          </p:cNvSpPr>
          <p:nvPr>
            <p:ph type="sldNum" sz="quarter" idx="10"/>
          </p:nvPr>
        </p:nvSpPr>
        <p:spPr>
          <a:noFill/>
        </p:spPr>
        <p:txBody>
          <a:bodyPr/>
          <a:lstStyle/>
          <a:p>
            <a:fld id="{38754809-1DFE-481D-84E6-BB576D54ABC9}" type="slidenum">
              <a:rPr lang="en-US"/>
              <a:pPr/>
              <a:t>48</a:t>
            </a:fld>
            <a:endParaRPr lang="en-US"/>
          </a:p>
        </p:txBody>
      </p:sp>
      <p:graphicFrame>
        <p:nvGraphicFramePr>
          <p:cNvPr id="7" name="Table 6"/>
          <p:cNvGraphicFramePr>
            <a:graphicFrameLocks noGrp="1"/>
          </p:cNvGraphicFramePr>
          <p:nvPr/>
        </p:nvGraphicFramePr>
        <p:xfrm>
          <a:off x="304800" y="1447800"/>
          <a:ext cx="8458200" cy="4467497"/>
        </p:xfrm>
        <a:graphic>
          <a:graphicData uri="http://schemas.openxmlformats.org/drawingml/2006/table">
            <a:tbl>
              <a:tblPr firstRow="1" bandRow="1">
                <a:tableStyleId>{5C22544A-7EE6-4342-B048-85BDC9FD1C3A}</a:tableStyleId>
              </a:tblPr>
              <a:tblGrid>
                <a:gridCol w="8458200"/>
              </a:tblGrid>
              <a:tr h="1064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85EAC"/>
                          </a:solidFill>
                        </a:rPr>
                        <a:t>I observed: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Henry takes turns communicating with </a:t>
                      </a:r>
                      <a:r>
                        <a:rPr lang="en-US" sz="2000" b="0" dirty="0" err="1" smtClean="0">
                          <a:solidFill>
                            <a:schemeClr val="tx1"/>
                          </a:solidFill>
                        </a:rPr>
                        <a:t>Teagan</a:t>
                      </a:r>
                      <a:r>
                        <a:rPr lang="en-US" sz="2000" b="0" dirty="0" smtClean="0">
                          <a:solidFill>
                            <a:schemeClr val="tx1"/>
                          </a:solidFill>
                        </a:rPr>
                        <a:t>, using finger pointing and eye contact. He made sounds when pointing, but I couldn’t tell if these were words.</a:t>
                      </a:r>
                    </a:p>
                  </a:txBody>
                  <a:tcPr>
                    <a:solidFill>
                      <a:srgbClr val="C5D8FF"/>
                    </a:solidFill>
                  </a:tcPr>
                </a:tc>
              </a:tr>
              <a:tr h="1620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85EAC"/>
                          </a:solidFill>
                        </a:rPr>
                        <a:t>I reflected:</a:t>
                      </a:r>
                      <a:r>
                        <a:rPr lang="en-US" sz="2000" dirty="0" smtClean="0">
                          <a:solidFill>
                            <a:srgbClr val="085EAC"/>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In</a:t>
                      </a:r>
                      <a:r>
                        <a:rPr lang="en-US" sz="2000" baseline="0" dirty="0" smtClean="0"/>
                        <a:t> what ways do</a:t>
                      </a:r>
                      <a:r>
                        <a:rPr lang="en-US" sz="2000" dirty="0" smtClean="0"/>
                        <a:t>es Henry communicate differently with different people or during other activities? Have I observed Henry’s communication often enough in different settings to have a good understanding of his skills?</a:t>
                      </a:r>
                      <a:endParaRPr lang="en-US" sz="2000" dirty="0" smtClean="0">
                        <a:solidFill>
                          <a:schemeClr val="tx1"/>
                        </a:solidFill>
                      </a:endParaRPr>
                    </a:p>
                  </a:txBody>
                  <a:tcPr>
                    <a:solidFill>
                      <a:schemeClr val="accent2">
                        <a:lumMod val="40000"/>
                        <a:lumOff val="60000"/>
                      </a:schemeClr>
                    </a:solidFill>
                  </a:tcPr>
                </a:tc>
              </a:tr>
              <a:tr h="1536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85EAC"/>
                          </a:solidFill>
                        </a:rPr>
                        <a:t>I acted: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 will make additional observations of Henry, at different times of the day, in different activities, and with adults as well as other children.</a:t>
                      </a:r>
                      <a:endParaRPr lang="en-US" sz="2000" dirty="0">
                        <a:solidFill>
                          <a:schemeClr val="tx1"/>
                        </a:solidFill>
                      </a:endParaRPr>
                    </a:p>
                  </a:txBody>
                  <a:tcPr>
                    <a:solidFill>
                      <a:srgbClr val="9FFBA3"/>
                    </a:solidFill>
                  </a:tcPr>
                </a:tc>
              </a:tr>
            </a:tbl>
          </a:graphicData>
        </a:graphic>
      </p:graphicFrame>
    </p:spTree>
    <p:custDataLst>
      <p:tags r:id="rId1"/>
    </p:custData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10"/>
          </p:nvPr>
        </p:nvSpPr>
        <p:spPr>
          <a:noFill/>
        </p:spPr>
        <p:txBody>
          <a:bodyPr/>
          <a:lstStyle/>
          <a:p>
            <a:fld id="{E831C82E-E423-4292-990D-F15FB87E5E48}" type="slidenum">
              <a:rPr lang="en-US"/>
              <a:pPr/>
              <a:t>49</a:t>
            </a:fld>
            <a:endParaRPr lang="en-US"/>
          </a:p>
        </p:txBody>
      </p:sp>
      <p:sp>
        <p:nvSpPr>
          <p:cNvPr id="52227" name="Rectangle 2"/>
          <p:cNvSpPr>
            <a:spLocks noGrp="1" noChangeArrowheads="1"/>
          </p:cNvSpPr>
          <p:nvPr>
            <p:ph type="ctrTitle"/>
          </p:nvPr>
        </p:nvSpPr>
        <p:spPr>
          <a:ln w="19050"/>
        </p:spPr>
        <p:txBody>
          <a:bodyPr/>
          <a:lstStyle/>
          <a:p>
            <a:r>
              <a:rPr lang="en-US" smtClean="0"/>
              <a:t>Observation</a:t>
            </a:r>
            <a:br>
              <a:rPr lang="en-US" smtClean="0"/>
            </a:br>
            <a:r>
              <a:rPr lang="en-US" smtClean="0"/>
              <a:t>Practice 3</a:t>
            </a:r>
          </a:p>
        </p:txBody>
      </p:sp>
      <p:sp>
        <p:nvSpPr>
          <p:cNvPr id="52228" name="Rectangle 3"/>
          <p:cNvSpPr>
            <a:spLocks noGrp="1" noChangeArrowheads="1"/>
          </p:cNvSpPr>
          <p:nvPr>
            <p:ph type="subTitle" idx="1"/>
          </p:nvPr>
        </p:nvSpPr>
        <p:spPr>
          <a:ln w="9525"/>
        </p:spPr>
        <p:txBody>
          <a:bodyPr/>
          <a:lstStyle/>
          <a:p>
            <a:endParaRPr lang="en-US" smtClean="0"/>
          </a:p>
          <a:p>
            <a:endParaRPr lang="en-US" smtClean="0"/>
          </a:p>
        </p:txBody>
      </p:sp>
      <p:grpSp>
        <p:nvGrpSpPr>
          <p:cNvPr id="52229" name="Group 15"/>
          <p:cNvGrpSpPr>
            <a:grpSpLocks/>
          </p:cNvGrpSpPr>
          <p:nvPr/>
        </p:nvGrpSpPr>
        <p:grpSpPr bwMode="auto">
          <a:xfrm>
            <a:off x="5105400" y="1981200"/>
            <a:ext cx="3489325" cy="4343400"/>
            <a:chOff x="2016" y="960"/>
            <a:chExt cx="2198" cy="2736"/>
          </a:xfrm>
        </p:grpSpPr>
        <p:grpSp>
          <p:nvGrpSpPr>
            <p:cNvPr id="52230" name="Group 6"/>
            <p:cNvGrpSpPr>
              <a:grpSpLocks/>
            </p:cNvGrpSpPr>
            <p:nvPr/>
          </p:nvGrpSpPr>
          <p:grpSpPr bwMode="auto">
            <a:xfrm>
              <a:off x="2016" y="960"/>
              <a:ext cx="2198" cy="2736"/>
              <a:chOff x="1499" y="832"/>
              <a:chExt cx="3113" cy="3273"/>
            </a:xfrm>
          </p:grpSpPr>
          <p:sp>
            <p:nvSpPr>
              <p:cNvPr id="52232" name="Rectangle 7"/>
              <p:cNvSpPr>
                <a:spLocks noChangeArrowheads="1"/>
              </p:cNvSpPr>
              <p:nvPr/>
            </p:nvSpPr>
            <p:spPr bwMode="auto">
              <a:xfrm>
                <a:off x="1509" y="869"/>
                <a:ext cx="3081" cy="2240"/>
              </a:xfrm>
              <a:prstGeom prst="rect">
                <a:avLst/>
              </a:prstGeom>
              <a:solidFill>
                <a:srgbClr val="DDDDDD"/>
              </a:solidFill>
              <a:ln w="101600" algn="ctr">
                <a:noFill/>
                <a:miter lim="800000"/>
                <a:headEnd/>
                <a:tailEnd/>
              </a:ln>
            </p:spPr>
            <p:txBody>
              <a:bodyPr wrap="none" anchor="ctr"/>
              <a:lstStyle/>
              <a:p>
                <a:endParaRPr lang="en-US"/>
              </a:p>
            </p:txBody>
          </p:sp>
          <p:sp>
            <p:nvSpPr>
              <p:cNvPr id="52233" name="Line 8"/>
              <p:cNvSpPr>
                <a:spLocks noChangeShapeType="1"/>
              </p:cNvSpPr>
              <p:nvPr/>
            </p:nvSpPr>
            <p:spPr bwMode="auto">
              <a:xfrm flipH="1">
                <a:off x="3074" y="3136"/>
                <a:ext cx="0" cy="969"/>
              </a:xfrm>
              <a:prstGeom prst="line">
                <a:avLst/>
              </a:prstGeom>
              <a:noFill/>
              <a:ln w="101600">
                <a:solidFill>
                  <a:schemeClr val="tx1"/>
                </a:solidFill>
                <a:round/>
                <a:headEnd/>
                <a:tailEnd/>
              </a:ln>
            </p:spPr>
            <p:txBody>
              <a:bodyPr anchor="ctr"/>
              <a:lstStyle/>
              <a:p>
                <a:endParaRPr lang="en-US"/>
              </a:p>
            </p:txBody>
          </p:sp>
          <p:sp>
            <p:nvSpPr>
              <p:cNvPr id="52234" name="Line 9"/>
              <p:cNvSpPr>
                <a:spLocks noChangeShapeType="1"/>
              </p:cNvSpPr>
              <p:nvPr/>
            </p:nvSpPr>
            <p:spPr bwMode="auto">
              <a:xfrm flipH="1">
                <a:off x="2635" y="3657"/>
                <a:ext cx="420" cy="393"/>
              </a:xfrm>
              <a:prstGeom prst="line">
                <a:avLst/>
              </a:prstGeom>
              <a:noFill/>
              <a:ln w="101600">
                <a:solidFill>
                  <a:schemeClr val="tx1"/>
                </a:solidFill>
                <a:round/>
                <a:headEnd/>
                <a:tailEnd/>
              </a:ln>
            </p:spPr>
            <p:txBody>
              <a:bodyPr anchor="ctr"/>
              <a:lstStyle/>
              <a:p>
                <a:endParaRPr lang="en-US"/>
              </a:p>
            </p:txBody>
          </p:sp>
          <p:sp>
            <p:nvSpPr>
              <p:cNvPr id="52235" name="Line 10"/>
              <p:cNvSpPr>
                <a:spLocks noChangeShapeType="1"/>
              </p:cNvSpPr>
              <p:nvPr/>
            </p:nvSpPr>
            <p:spPr bwMode="auto">
              <a:xfrm>
                <a:off x="3087" y="3653"/>
                <a:ext cx="420" cy="393"/>
              </a:xfrm>
              <a:prstGeom prst="line">
                <a:avLst/>
              </a:prstGeom>
              <a:noFill/>
              <a:ln w="101600">
                <a:solidFill>
                  <a:schemeClr val="tx1"/>
                </a:solidFill>
                <a:round/>
                <a:headEnd/>
                <a:tailEnd/>
              </a:ln>
            </p:spPr>
            <p:txBody>
              <a:bodyPr anchor="ctr"/>
              <a:lstStyle/>
              <a:p>
                <a:endParaRPr lang="en-US"/>
              </a:p>
            </p:txBody>
          </p:sp>
          <p:sp>
            <p:nvSpPr>
              <p:cNvPr id="52236" name="Line 11"/>
              <p:cNvSpPr>
                <a:spLocks noChangeShapeType="1"/>
              </p:cNvSpPr>
              <p:nvPr/>
            </p:nvSpPr>
            <p:spPr bwMode="auto">
              <a:xfrm>
                <a:off x="1499" y="869"/>
                <a:ext cx="3109" cy="0"/>
              </a:xfrm>
              <a:prstGeom prst="line">
                <a:avLst/>
              </a:prstGeom>
              <a:noFill/>
              <a:ln w="152400">
                <a:solidFill>
                  <a:schemeClr val="tx1"/>
                </a:solidFill>
                <a:round/>
                <a:headEnd/>
                <a:tailEnd/>
              </a:ln>
            </p:spPr>
            <p:txBody>
              <a:bodyPr anchor="ctr"/>
              <a:lstStyle/>
              <a:p>
                <a:endParaRPr lang="en-US"/>
              </a:p>
            </p:txBody>
          </p:sp>
          <p:sp>
            <p:nvSpPr>
              <p:cNvPr id="52237" name="Line 12"/>
              <p:cNvSpPr>
                <a:spLocks noChangeShapeType="1"/>
              </p:cNvSpPr>
              <p:nvPr/>
            </p:nvSpPr>
            <p:spPr bwMode="auto">
              <a:xfrm>
                <a:off x="1500" y="832"/>
                <a:ext cx="0" cy="2304"/>
              </a:xfrm>
              <a:prstGeom prst="line">
                <a:avLst/>
              </a:prstGeom>
              <a:noFill/>
              <a:ln w="28575">
                <a:solidFill>
                  <a:schemeClr val="tx1"/>
                </a:solidFill>
                <a:round/>
                <a:headEnd/>
                <a:tailEnd/>
              </a:ln>
            </p:spPr>
            <p:txBody>
              <a:bodyPr anchor="ctr"/>
              <a:lstStyle/>
              <a:p>
                <a:endParaRPr lang="en-US"/>
              </a:p>
            </p:txBody>
          </p:sp>
          <p:sp>
            <p:nvSpPr>
              <p:cNvPr id="52238" name="Line 13"/>
              <p:cNvSpPr>
                <a:spLocks noChangeShapeType="1"/>
              </p:cNvSpPr>
              <p:nvPr/>
            </p:nvSpPr>
            <p:spPr bwMode="auto">
              <a:xfrm>
                <a:off x="4604" y="836"/>
                <a:ext cx="0" cy="2304"/>
              </a:xfrm>
              <a:prstGeom prst="line">
                <a:avLst/>
              </a:prstGeom>
              <a:noFill/>
              <a:ln w="28575">
                <a:solidFill>
                  <a:schemeClr val="tx1"/>
                </a:solidFill>
                <a:round/>
                <a:headEnd/>
                <a:tailEnd/>
              </a:ln>
            </p:spPr>
            <p:txBody>
              <a:bodyPr anchor="ctr"/>
              <a:lstStyle/>
              <a:p>
                <a:endParaRPr lang="en-US"/>
              </a:p>
            </p:txBody>
          </p:sp>
          <p:sp>
            <p:nvSpPr>
              <p:cNvPr id="52239" name="Line 14"/>
              <p:cNvSpPr>
                <a:spLocks noChangeShapeType="1"/>
              </p:cNvSpPr>
              <p:nvPr/>
            </p:nvSpPr>
            <p:spPr bwMode="auto">
              <a:xfrm>
                <a:off x="1503" y="3123"/>
                <a:ext cx="3109" cy="0"/>
              </a:xfrm>
              <a:prstGeom prst="line">
                <a:avLst/>
              </a:prstGeom>
              <a:noFill/>
              <a:ln w="76200">
                <a:solidFill>
                  <a:schemeClr val="tx1"/>
                </a:solidFill>
                <a:round/>
                <a:headEnd/>
                <a:tailEnd/>
              </a:ln>
            </p:spPr>
            <p:txBody>
              <a:bodyPr anchor="ctr"/>
              <a:lstStyle/>
              <a:p>
                <a:endParaRPr lang="en-US"/>
              </a:p>
            </p:txBody>
          </p:sp>
        </p:grpSp>
        <p:pic>
          <p:nvPicPr>
            <p:cNvPr id="52231" name="Picture 5" descr="kaleb still"/>
            <p:cNvPicPr>
              <a:picLocks noChangeAspect="1" noChangeArrowheads="1"/>
            </p:cNvPicPr>
            <p:nvPr/>
          </p:nvPicPr>
          <p:blipFill>
            <a:blip r:embed="rId2">
              <a:lum bright="16000"/>
            </a:blip>
            <a:srcRect r="20000"/>
            <a:stretch>
              <a:fillRect/>
            </a:stretch>
          </p:blipFill>
          <p:spPr bwMode="auto">
            <a:xfrm>
              <a:off x="2016" y="1056"/>
              <a:ext cx="2160" cy="1801"/>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8311BC1E-37C2-4AA0-AE8B-C7345647E8E0}" type="slidenum">
              <a:rPr lang="en-US"/>
              <a:pPr/>
              <a:t>5</a:t>
            </a:fld>
            <a:endParaRPr lang="en-US"/>
          </a:p>
        </p:txBody>
      </p:sp>
      <p:sp>
        <p:nvSpPr>
          <p:cNvPr id="7171" name="Rectangle 4"/>
          <p:cNvSpPr>
            <a:spLocks noGrp="1" noChangeArrowheads="1"/>
          </p:cNvSpPr>
          <p:nvPr>
            <p:ph type="title"/>
          </p:nvPr>
        </p:nvSpPr>
        <p:spPr/>
        <p:txBody>
          <a:bodyPr/>
          <a:lstStyle/>
          <a:p>
            <a:r>
              <a:rPr lang="en-US" smtClean="0"/>
              <a:t>Authentic Assessment…</a:t>
            </a:r>
          </a:p>
        </p:txBody>
      </p:sp>
      <p:sp>
        <p:nvSpPr>
          <p:cNvPr id="7172" name="Rectangle 5"/>
          <p:cNvSpPr>
            <a:spLocks noGrp="1" noChangeArrowheads="1"/>
          </p:cNvSpPr>
          <p:nvPr>
            <p:ph type="body" idx="1"/>
          </p:nvPr>
        </p:nvSpPr>
        <p:spPr>
          <a:xfrm>
            <a:off x="685800" y="1447800"/>
            <a:ext cx="5073650" cy="4171950"/>
          </a:xfrm>
        </p:spPr>
        <p:txBody>
          <a:bodyPr/>
          <a:lstStyle/>
          <a:p>
            <a:r>
              <a:rPr lang="en-US" sz="3000" smtClean="0"/>
              <a:t>Is an approach that is natural and non-threatening to children </a:t>
            </a:r>
          </a:p>
          <a:p>
            <a:r>
              <a:rPr lang="en-US" sz="3000" smtClean="0"/>
              <a:t>Gives us a more realistic understanding of what young children know and can do in their everyday lives</a:t>
            </a:r>
          </a:p>
        </p:txBody>
      </p:sp>
      <p:pic>
        <p:nvPicPr>
          <p:cNvPr id="7173" name="Picture 6" descr="big smile"/>
          <p:cNvPicPr>
            <a:picLocks noChangeAspect="1" noChangeArrowheads="1"/>
          </p:cNvPicPr>
          <p:nvPr/>
        </p:nvPicPr>
        <p:blipFill>
          <a:blip r:embed="rId2"/>
          <a:srcRect/>
          <a:stretch>
            <a:fillRect/>
          </a:stretch>
        </p:blipFill>
        <p:spPr bwMode="auto">
          <a:xfrm>
            <a:off x="6019800" y="1447800"/>
            <a:ext cx="2857500" cy="2895600"/>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p>
            <a:fld id="{C746926D-4BF5-447A-8C48-4BACAC743AE6}" type="slidenum">
              <a:rPr lang="en-US"/>
              <a:pPr/>
              <a:t>50</a:t>
            </a:fld>
            <a:endParaRPr lang="en-US"/>
          </a:p>
        </p:txBody>
      </p:sp>
      <p:sp>
        <p:nvSpPr>
          <p:cNvPr id="53251" name="Rectangle 2"/>
          <p:cNvSpPr>
            <a:spLocks noGrp="1" noChangeArrowheads="1"/>
          </p:cNvSpPr>
          <p:nvPr>
            <p:ph type="title"/>
          </p:nvPr>
        </p:nvSpPr>
        <p:spPr/>
        <p:txBody>
          <a:bodyPr/>
          <a:lstStyle/>
          <a:p>
            <a:r>
              <a:rPr lang="en-US" smtClean="0"/>
              <a:t>Observing Kaleb </a:t>
            </a:r>
          </a:p>
        </p:txBody>
      </p:sp>
      <p:sp>
        <p:nvSpPr>
          <p:cNvPr id="53252" name="Rectangle 3"/>
          <p:cNvSpPr>
            <a:spLocks noGrp="1" noChangeArrowheads="1"/>
          </p:cNvSpPr>
          <p:nvPr>
            <p:ph type="body" idx="1"/>
          </p:nvPr>
        </p:nvSpPr>
        <p:spPr>
          <a:xfrm>
            <a:off x="685800" y="1447800"/>
            <a:ext cx="8458200" cy="4724400"/>
          </a:xfrm>
          <a:solidFill>
            <a:schemeClr val="bg1"/>
          </a:solidFill>
        </p:spPr>
        <p:txBody>
          <a:bodyPr/>
          <a:lstStyle/>
          <a:p>
            <a:pPr marL="0" indent="0" defTabSz="623888">
              <a:lnSpc>
                <a:spcPct val="90000"/>
              </a:lnSpc>
              <a:spcBef>
                <a:spcPts val="1200"/>
              </a:spcBef>
              <a:buFontTx/>
              <a:buNone/>
            </a:pPr>
            <a:r>
              <a:rPr lang="en-US" sz="2800" b="1" dirty="0" smtClean="0">
                <a:solidFill>
                  <a:srgbClr val="2A3B82"/>
                </a:solidFill>
              </a:rPr>
              <a:t>Remember to be objective</a:t>
            </a:r>
          </a:p>
          <a:p>
            <a:pPr marL="0" indent="0" defTabSz="623888">
              <a:lnSpc>
                <a:spcPct val="90000"/>
              </a:lnSpc>
              <a:spcBef>
                <a:spcPts val="1200"/>
              </a:spcBef>
              <a:buFontTx/>
              <a:buNone/>
            </a:pPr>
            <a:r>
              <a:rPr lang="en-US" sz="2800" b="1" dirty="0" smtClean="0">
                <a:solidFill>
                  <a:srgbClr val="2A3B82"/>
                </a:solidFill>
              </a:rPr>
              <a:t>Write your notes in ways that are:</a:t>
            </a:r>
            <a:endParaRPr lang="en-US" sz="2400" dirty="0" smtClean="0"/>
          </a:p>
          <a:p>
            <a:pPr marL="630238" lvl="1" defTabSz="623888">
              <a:lnSpc>
                <a:spcPct val="90000"/>
              </a:lnSpc>
            </a:pPr>
            <a:r>
              <a:rPr lang="en-US" sz="2400" dirty="0" smtClean="0"/>
              <a:t>Factual</a:t>
            </a:r>
          </a:p>
          <a:p>
            <a:pPr marL="630238" lvl="1" defTabSz="623888">
              <a:lnSpc>
                <a:spcPct val="90000"/>
              </a:lnSpc>
            </a:pPr>
            <a:r>
              <a:rPr lang="en-US" sz="2400" dirty="0" smtClean="0"/>
              <a:t>Brief</a:t>
            </a:r>
          </a:p>
          <a:p>
            <a:pPr marL="630238" lvl="1" defTabSz="623888">
              <a:lnSpc>
                <a:spcPct val="90000"/>
              </a:lnSpc>
            </a:pPr>
            <a:r>
              <a:rPr lang="en-US" sz="2400" dirty="0" smtClean="0"/>
              <a:t>Relevant</a:t>
            </a:r>
          </a:p>
          <a:p>
            <a:pPr marL="0" lvl="1" indent="7938" defTabSz="623888">
              <a:lnSpc>
                <a:spcPct val="90000"/>
              </a:lnSpc>
              <a:spcBef>
                <a:spcPts val="1200"/>
              </a:spcBef>
              <a:buNone/>
            </a:pPr>
            <a:r>
              <a:rPr lang="en-US" b="1" dirty="0" smtClean="0">
                <a:solidFill>
                  <a:srgbClr val="2A3B82"/>
                </a:solidFill>
              </a:rPr>
              <a:t>Keep in mind the purpose of this observation:</a:t>
            </a:r>
          </a:p>
          <a:p>
            <a:pPr marL="514350" lvl="1" defTabSz="798513">
              <a:lnSpc>
                <a:spcPct val="90000"/>
              </a:lnSpc>
            </a:pPr>
            <a:r>
              <a:rPr lang="en-US" sz="2400" dirty="0" err="1" smtClean="0"/>
              <a:t>Kaleb’s</a:t>
            </a:r>
            <a:r>
              <a:rPr lang="en-US" sz="2400" dirty="0" smtClean="0"/>
              <a:t> physical therapist asked you to give her a good idea about </a:t>
            </a:r>
            <a:r>
              <a:rPr lang="en-US" sz="2400" dirty="0" err="1" smtClean="0"/>
              <a:t>Kaleb’s</a:t>
            </a:r>
            <a:r>
              <a:rPr lang="en-US" sz="2400" dirty="0" smtClean="0"/>
              <a:t> skills as he moves about and uses </a:t>
            </a:r>
            <a:br>
              <a:rPr lang="en-US" sz="2400" dirty="0" smtClean="0"/>
            </a:br>
            <a:r>
              <a:rPr lang="en-US" sz="2400" dirty="0" smtClean="0"/>
              <a:t>various pieces of equipment on the playground</a:t>
            </a:r>
            <a:endParaRPr lang="en-US" sz="2400" b="1" dirty="0" smtClean="0">
              <a:solidFill>
                <a:srgbClr val="2A3B82"/>
              </a:solidFill>
            </a:endParaRPr>
          </a:p>
        </p:txBody>
      </p:sp>
      <p:pic>
        <p:nvPicPr>
          <p:cNvPr id="53253" name="Picture 4" descr="kaleb still"/>
          <p:cNvPicPr>
            <a:picLocks noChangeAspect="1" noChangeArrowheads="1"/>
          </p:cNvPicPr>
          <p:nvPr/>
        </p:nvPicPr>
        <p:blipFill>
          <a:blip r:embed="rId2">
            <a:lum bright="16000"/>
          </a:blip>
          <a:srcRect l="3999" r="39000"/>
          <a:stretch>
            <a:fillRect/>
          </a:stretch>
        </p:blipFill>
        <p:spPr bwMode="auto">
          <a:xfrm>
            <a:off x="6705600" y="990600"/>
            <a:ext cx="2214563" cy="2590800"/>
          </a:xfrm>
          <a:prstGeom prst="rect">
            <a:avLst/>
          </a:prstGeom>
          <a:noFill/>
          <a:ln w="9525">
            <a:solidFill>
              <a:schemeClr val="tx1"/>
            </a:solid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11F40E2C-6E3E-482F-AF62-05D5CE1B3E16}" type="slidenum">
              <a:rPr lang="en-US"/>
              <a:pPr/>
              <a:t>51</a:t>
            </a:fld>
            <a:endParaRPr lang="en-US"/>
          </a:p>
        </p:txBody>
      </p:sp>
      <p:sp>
        <p:nvSpPr>
          <p:cNvPr id="54275" name="Rectangle 2"/>
          <p:cNvSpPr>
            <a:spLocks noGrp="1" noChangeArrowheads="1"/>
          </p:cNvSpPr>
          <p:nvPr>
            <p:ph type="title"/>
          </p:nvPr>
        </p:nvSpPr>
        <p:spPr/>
        <p:txBody>
          <a:bodyPr/>
          <a:lstStyle/>
          <a:p>
            <a:r>
              <a:rPr lang="en-US" sz="3200" b="1" dirty="0" smtClean="0">
                <a:solidFill>
                  <a:srgbClr val="003366"/>
                </a:solidFill>
              </a:rPr>
              <a:t>In Summary:</a:t>
            </a:r>
            <a:r>
              <a:rPr lang="en-US" sz="3200" dirty="0" smtClean="0">
                <a:solidFill>
                  <a:srgbClr val="003366"/>
                </a:solidFill>
              </a:rPr>
              <a:t/>
            </a:r>
            <a:br>
              <a:rPr lang="en-US" sz="3200" dirty="0" smtClean="0">
                <a:solidFill>
                  <a:srgbClr val="003366"/>
                </a:solidFill>
              </a:rPr>
            </a:br>
            <a:r>
              <a:rPr lang="en-US" sz="3200" dirty="0" smtClean="0"/>
              <a:t>Six Key Practices for Effective Observation </a:t>
            </a:r>
          </a:p>
        </p:txBody>
      </p:sp>
      <p:sp>
        <p:nvSpPr>
          <p:cNvPr id="54276" name="Rectangle 3"/>
          <p:cNvSpPr>
            <a:spLocks noGrp="1" noChangeArrowheads="1"/>
          </p:cNvSpPr>
          <p:nvPr>
            <p:ph type="body" idx="1"/>
          </p:nvPr>
        </p:nvSpPr>
        <p:spPr>
          <a:xfrm>
            <a:off x="685800" y="1447800"/>
            <a:ext cx="7848600" cy="4724400"/>
          </a:xfrm>
        </p:spPr>
        <p:txBody>
          <a:bodyPr/>
          <a:lstStyle/>
          <a:p>
            <a:pPr marL="533400" indent="-533400">
              <a:spcAft>
                <a:spcPct val="55000"/>
              </a:spcAft>
              <a:buFontTx/>
              <a:buAutoNum type="arabicPeriod"/>
            </a:pPr>
            <a:r>
              <a:rPr lang="en-US" sz="2800" smtClean="0"/>
              <a:t>Make observation a routine part of your work</a:t>
            </a:r>
          </a:p>
          <a:p>
            <a:pPr marL="533400" indent="-533400">
              <a:spcAft>
                <a:spcPct val="55000"/>
              </a:spcAft>
              <a:buFontTx/>
              <a:buAutoNum type="arabicPeriod"/>
            </a:pPr>
            <a:r>
              <a:rPr lang="en-US" sz="2800" smtClean="0"/>
              <a:t>Engage families in the observation process</a:t>
            </a:r>
          </a:p>
          <a:p>
            <a:pPr marL="533400" indent="-533400">
              <a:spcAft>
                <a:spcPct val="55000"/>
              </a:spcAft>
              <a:buFontTx/>
              <a:buAutoNum type="arabicPeriod"/>
            </a:pPr>
            <a:r>
              <a:rPr lang="en-US" sz="2800" smtClean="0"/>
              <a:t>Use strategies that match your purposes</a:t>
            </a:r>
          </a:p>
          <a:p>
            <a:pPr marL="533400" indent="-533400">
              <a:spcAft>
                <a:spcPct val="55000"/>
              </a:spcAft>
              <a:buFontTx/>
              <a:buAutoNum type="arabicPeriod"/>
            </a:pPr>
            <a:r>
              <a:rPr lang="en-US" sz="2800" smtClean="0"/>
              <a:t>Observe as objectively as possible</a:t>
            </a:r>
          </a:p>
          <a:p>
            <a:pPr marL="533400" indent="-533400">
              <a:spcAft>
                <a:spcPct val="55000"/>
              </a:spcAft>
              <a:buFontTx/>
              <a:buAutoNum type="arabicPeriod"/>
            </a:pPr>
            <a:r>
              <a:rPr lang="en-US" sz="2800" smtClean="0"/>
              <a:t>Document your observations</a:t>
            </a:r>
          </a:p>
          <a:p>
            <a:pPr marL="533400" indent="-533400">
              <a:spcAft>
                <a:spcPct val="55000"/>
              </a:spcAft>
              <a:buFontTx/>
              <a:buAutoNum type="arabicPeriod"/>
            </a:pPr>
            <a:r>
              <a:rPr lang="en-US" sz="2800" smtClean="0"/>
              <a:t>Reflect on and use your observations</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Set,…</a:t>
            </a:r>
            <a:endParaRPr lang="en-US" dirty="0"/>
          </a:p>
        </p:txBody>
      </p:sp>
      <p:sp>
        <p:nvSpPr>
          <p:cNvPr id="4" name="Slide Number Placeholder 3"/>
          <p:cNvSpPr>
            <a:spLocks noGrp="1"/>
          </p:cNvSpPr>
          <p:nvPr>
            <p:ph type="sldNum" sz="quarter" idx="10"/>
          </p:nvPr>
        </p:nvSpPr>
        <p:spPr/>
        <p:txBody>
          <a:bodyPr/>
          <a:lstStyle/>
          <a:p>
            <a:pPr>
              <a:defRPr/>
            </a:pPr>
            <a:fld id="{386823C2-0267-4211-B6B9-0851B76E8FBB}" type="slidenum">
              <a:rPr lang="en-US" smtClean="0"/>
              <a:pPr>
                <a:defRPr/>
              </a:pPr>
              <a:t>52</a:t>
            </a:fld>
            <a:endParaRPr lang="en-US"/>
          </a:p>
        </p:txBody>
      </p:sp>
      <p:pic>
        <p:nvPicPr>
          <p:cNvPr id="8" name="Picture 7" descr="planning.jpg"/>
          <p:cNvPicPr>
            <a:picLocks noChangeAspect="1"/>
          </p:cNvPicPr>
          <p:nvPr/>
        </p:nvPicPr>
        <p:blipFill>
          <a:blip r:embed="rId2"/>
          <a:stretch>
            <a:fillRect/>
          </a:stretch>
        </p:blipFill>
        <p:spPr>
          <a:xfrm>
            <a:off x="1295400" y="1219200"/>
            <a:ext cx="6595401" cy="4953000"/>
          </a:xfrm>
          <a:prstGeom prst="rect">
            <a:avLst/>
          </a:prstGeom>
        </p:spPr>
      </p:pic>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p:cNvSpPr>
            <a:spLocks noGrp="1"/>
          </p:cNvSpPr>
          <p:nvPr>
            <p:ph type="sldNum" sz="quarter" idx="10"/>
          </p:nvPr>
        </p:nvSpPr>
        <p:spPr>
          <a:noFill/>
        </p:spPr>
        <p:txBody>
          <a:bodyPr/>
          <a:lstStyle/>
          <a:p>
            <a:fld id="{152EA7A7-E1FE-4D9D-84A9-C07F6A0DB1A2}" type="slidenum">
              <a:rPr lang="en-US"/>
              <a:pPr/>
              <a:t>53</a:t>
            </a:fld>
            <a:endParaRPr lang="en-US"/>
          </a:p>
        </p:txBody>
      </p:sp>
      <p:sp>
        <p:nvSpPr>
          <p:cNvPr id="55299" name="Rectangle 2"/>
          <p:cNvSpPr>
            <a:spLocks noGrp="1" noChangeArrowheads="1"/>
          </p:cNvSpPr>
          <p:nvPr>
            <p:ph type="title"/>
          </p:nvPr>
        </p:nvSpPr>
        <p:spPr/>
        <p:txBody>
          <a:bodyPr/>
          <a:lstStyle/>
          <a:p>
            <a:r>
              <a:rPr lang="en-US" smtClean="0"/>
              <a:t>Let’s Watch! </a:t>
            </a:r>
          </a:p>
        </p:txBody>
      </p:sp>
      <p:grpSp>
        <p:nvGrpSpPr>
          <p:cNvPr id="19" name="Group 18"/>
          <p:cNvGrpSpPr/>
          <p:nvPr/>
        </p:nvGrpSpPr>
        <p:grpSpPr>
          <a:xfrm>
            <a:off x="3200400" y="1524000"/>
            <a:ext cx="3489325" cy="4441825"/>
            <a:chOff x="3200400" y="1524000"/>
            <a:chExt cx="3489325" cy="4441825"/>
          </a:xfrm>
        </p:grpSpPr>
        <p:grpSp>
          <p:nvGrpSpPr>
            <p:cNvPr id="55300" name="Group 14"/>
            <p:cNvGrpSpPr>
              <a:grpSpLocks/>
            </p:cNvGrpSpPr>
            <p:nvPr/>
          </p:nvGrpSpPr>
          <p:grpSpPr bwMode="auto">
            <a:xfrm>
              <a:off x="3200400" y="1524000"/>
              <a:ext cx="3489325" cy="4441825"/>
              <a:chOff x="2016" y="960"/>
              <a:chExt cx="2198" cy="2798"/>
            </a:xfrm>
          </p:grpSpPr>
          <p:grpSp>
            <p:nvGrpSpPr>
              <p:cNvPr id="55301" name="Group 5"/>
              <p:cNvGrpSpPr>
                <a:grpSpLocks/>
              </p:cNvGrpSpPr>
              <p:nvPr/>
            </p:nvGrpSpPr>
            <p:grpSpPr bwMode="auto">
              <a:xfrm>
                <a:off x="2016" y="960"/>
                <a:ext cx="2198" cy="2798"/>
                <a:chOff x="1499" y="832"/>
                <a:chExt cx="3113" cy="3273"/>
              </a:xfrm>
            </p:grpSpPr>
            <p:sp>
              <p:nvSpPr>
                <p:cNvPr id="55303" name="Rectangle 6"/>
                <p:cNvSpPr>
                  <a:spLocks noChangeArrowheads="1"/>
                </p:cNvSpPr>
                <p:nvPr/>
              </p:nvSpPr>
              <p:spPr bwMode="auto">
                <a:xfrm>
                  <a:off x="1509" y="869"/>
                  <a:ext cx="3081" cy="2240"/>
                </a:xfrm>
                <a:prstGeom prst="rect">
                  <a:avLst/>
                </a:prstGeom>
                <a:noFill/>
                <a:ln w="101600" algn="ctr">
                  <a:noFill/>
                  <a:miter lim="800000"/>
                  <a:headEnd/>
                  <a:tailEnd/>
                </a:ln>
              </p:spPr>
              <p:txBody>
                <a:bodyPr wrap="none" anchor="ctr"/>
                <a:lstStyle/>
                <a:p>
                  <a:endParaRPr lang="en-US"/>
                </a:p>
              </p:txBody>
            </p:sp>
            <p:sp>
              <p:nvSpPr>
                <p:cNvPr id="55304" name="Line 7"/>
                <p:cNvSpPr>
                  <a:spLocks noChangeShapeType="1"/>
                </p:cNvSpPr>
                <p:nvPr/>
              </p:nvSpPr>
              <p:spPr bwMode="auto">
                <a:xfrm flipH="1">
                  <a:off x="3074" y="3136"/>
                  <a:ext cx="0" cy="969"/>
                </a:xfrm>
                <a:prstGeom prst="line">
                  <a:avLst/>
                </a:prstGeom>
                <a:noFill/>
                <a:ln w="101600">
                  <a:solidFill>
                    <a:schemeClr val="tx1"/>
                  </a:solidFill>
                  <a:round/>
                  <a:headEnd/>
                  <a:tailEnd/>
                </a:ln>
              </p:spPr>
              <p:txBody>
                <a:bodyPr anchor="ctr"/>
                <a:lstStyle/>
                <a:p>
                  <a:endParaRPr lang="en-US"/>
                </a:p>
              </p:txBody>
            </p:sp>
            <p:sp>
              <p:nvSpPr>
                <p:cNvPr id="55305" name="Line 8"/>
                <p:cNvSpPr>
                  <a:spLocks noChangeShapeType="1"/>
                </p:cNvSpPr>
                <p:nvPr/>
              </p:nvSpPr>
              <p:spPr bwMode="auto">
                <a:xfrm flipH="1">
                  <a:off x="2635" y="3657"/>
                  <a:ext cx="420" cy="393"/>
                </a:xfrm>
                <a:prstGeom prst="line">
                  <a:avLst/>
                </a:prstGeom>
                <a:noFill/>
                <a:ln w="101600">
                  <a:solidFill>
                    <a:schemeClr val="tx1"/>
                  </a:solidFill>
                  <a:round/>
                  <a:headEnd/>
                  <a:tailEnd/>
                </a:ln>
              </p:spPr>
              <p:txBody>
                <a:bodyPr anchor="ctr"/>
                <a:lstStyle/>
                <a:p>
                  <a:endParaRPr lang="en-US"/>
                </a:p>
              </p:txBody>
            </p:sp>
            <p:sp>
              <p:nvSpPr>
                <p:cNvPr id="55306" name="Line 9"/>
                <p:cNvSpPr>
                  <a:spLocks noChangeShapeType="1"/>
                </p:cNvSpPr>
                <p:nvPr/>
              </p:nvSpPr>
              <p:spPr bwMode="auto">
                <a:xfrm>
                  <a:off x="3087" y="3653"/>
                  <a:ext cx="420" cy="393"/>
                </a:xfrm>
                <a:prstGeom prst="line">
                  <a:avLst/>
                </a:prstGeom>
                <a:noFill/>
                <a:ln w="101600">
                  <a:solidFill>
                    <a:schemeClr val="tx1"/>
                  </a:solidFill>
                  <a:round/>
                  <a:headEnd/>
                  <a:tailEnd/>
                </a:ln>
              </p:spPr>
              <p:txBody>
                <a:bodyPr anchor="ctr"/>
                <a:lstStyle/>
                <a:p>
                  <a:endParaRPr lang="en-US"/>
                </a:p>
              </p:txBody>
            </p:sp>
            <p:sp>
              <p:nvSpPr>
                <p:cNvPr id="55307" name="Line 10"/>
                <p:cNvSpPr>
                  <a:spLocks noChangeShapeType="1"/>
                </p:cNvSpPr>
                <p:nvPr/>
              </p:nvSpPr>
              <p:spPr bwMode="auto">
                <a:xfrm>
                  <a:off x="1499" y="869"/>
                  <a:ext cx="3109" cy="0"/>
                </a:xfrm>
                <a:prstGeom prst="line">
                  <a:avLst/>
                </a:prstGeom>
                <a:noFill/>
                <a:ln w="152400">
                  <a:solidFill>
                    <a:schemeClr val="tx1"/>
                  </a:solidFill>
                  <a:round/>
                  <a:headEnd/>
                  <a:tailEnd/>
                </a:ln>
              </p:spPr>
              <p:txBody>
                <a:bodyPr anchor="ctr"/>
                <a:lstStyle/>
                <a:p>
                  <a:endParaRPr lang="en-US"/>
                </a:p>
              </p:txBody>
            </p:sp>
            <p:sp>
              <p:nvSpPr>
                <p:cNvPr id="55308" name="Line 11"/>
                <p:cNvSpPr>
                  <a:spLocks noChangeShapeType="1"/>
                </p:cNvSpPr>
                <p:nvPr/>
              </p:nvSpPr>
              <p:spPr bwMode="auto">
                <a:xfrm>
                  <a:off x="1500" y="832"/>
                  <a:ext cx="0" cy="2304"/>
                </a:xfrm>
                <a:prstGeom prst="line">
                  <a:avLst/>
                </a:prstGeom>
                <a:noFill/>
                <a:ln w="28575">
                  <a:solidFill>
                    <a:schemeClr val="tx1"/>
                  </a:solidFill>
                  <a:round/>
                  <a:headEnd/>
                  <a:tailEnd/>
                </a:ln>
              </p:spPr>
              <p:txBody>
                <a:bodyPr anchor="ctr"/>
                <a:lstStyle/>
                <a:p>
                  <a:endParaRPr lang="en-US"/>
                </a:p>
              </p:txBody>
            </p:sp>
            <p:sp>
              <p:nvSpPr>
                <p:cNvPr id="55309" name="Line 12"/>
                <p:cNvSpPr>
                  <a:spLocks noChangeShapeType="1"/>
                </p:cNvSpPr>
                <p:nvPr/>
              </p:nvSpPr>
              <p:spPr bwMode="auto">
                <a:xfrm>
                  <a:off x="4604" y="836"/>
                  <a:ext cx="0" cy="2304"/>
                </a:xfrm>
                <a:prstGeom prst="line">
                  <a:avLst/>
                </a:prstGeom>
                <a:noFill/>
                <a:ln w="28575">
                  <a:solidFill>
                    <a:schemeClr val="tx1"/>
                  </a:solidFill>
                  <a:round/>
                  <a:headEnd/>
                  <a:tailEnd/>
                </a:ln>
              </p:spPr>
              <p:txBody>
                <a:bodyPr anchor="ctr"/>
                <a:lstStyle/>
                <a:p>
                  <a:endParaRPr lang="en-US"/>
                </a:p>
              </p:txBody>
            </p:sp>
            <p:sp>
              <p:nvSpPr>
                <p:cNvPr id="55310" name="Line 13"/>
                <p:cNvSpPr>
                  <a:spLocks noChangeShapeType="1"/>
                </p:cNvSpPr>
                <p:nvPr/>
              </p:nvSpPr>
              <p:spPr bwMode="auto">
                <a:xfrm>
                  <a:off x="1503" y="3123"/>
                  <a:ext cx="3109" cy="0"/>
                </a:xfrm>
                <a:prstGeom prst="line">
                  <a:avLst/>
                </a:prstGeom>
                <a:noFill/>
                <a:ln w="76200">
                  <a:solidFill>
                    <a:schemeClr val="tx1"/>
                  </a:solidFill>
                  <a:round/>
                  <a:headEnd/>
                  <a:tailEnd/>
                </a:ln>
              </p:spPr>
              <p:txBody>
                <a:bodyPr anchor="ctr"/>
                <a:lstStyle/>
                <a:p>
                  <a:endParaRPr lang="en-US"/>
                </a:p>
              </p:txBody>
            </p:sp>
          </p:grpSp>
          <p:sp>
            <p:nvSpPr>
              <p:cNvPr id="55302" name="Text Box 4"/>
              <p:cNvSpPr txBox="1">
                <a:spLocks noChangeArrowheads="1"/>
              </p:cNvSpPr>
              <p:nvPr/>
            </p:nvSpPr>
            <p:spPr bwMode="auto">
              <a:xfrm>
                <a:off x="2064" y="1296"/>
                <a:ext cx="2112" cy="1096"/>
              </a:xfrm>
              <a:prstGeom prst="rect">
                <a:avLst/>
              </a:prstGeom>
              <a:noFill/>
              <a:ln w="9525" algn="ctr">
                <a:noFill/>
                <a:miter lim="800000"/>
                <a:headEnd/>
                <a:tailEnd/>
              </a:ln>
            </p:spPr>
            <p:txBody>
              <a:bodyPr>
                <a:spAutoFit/>
              </a:bodyPr>
              <a:lstStyle/>
              <a:p>
                <a:r>
                  <a:rPr kumimoji="1" lang="en-US" sz="3600">
                    <a:solidFill>
                      <a:srgbClr val="990000"/>
                    </a:solidFill>
                  </a:rPr>
                  <a:t>So Many</a:t>
                </a:r>
                <a:br>
                  <a:rPr kumimoji="1" lang="en-US" sz="3600">
                    <a:solidFill>
                      <a:srgbClr val="990000"/>
                    </a:solidFill>
                  </a:rPr>
                </a:br>
                <a:r>
                  <a:rPr kumimoji="1" lang="en-US" sz="3600">
                    <a:solidFill>
                      <a:srgbClr val="990000"/>
                    </a:solidFill>
                  </a:rPr>
                  <a:t>Ways to</a:t>
                </a:r>
                <a:br>
                  <a:rPr kumimoji="1" lang="en-US" sz="3600">
                    <a:solidFill>
                      <a:srgbClr val="990000"/>
                    </a:solidFill>
                  </a:rPr>
                </a:br>
                <a:r>
                  <a:rPr kumimoji="1" lang="en-US" sz="3600">
                    <a:solidFill>
                      <a:srgbClr val="990000"/>
                    </a:solidFill>
                  </a:rPr>
                  <a:t>Learn</a:t>
                </a:r>
              </a:p>
            </p:txBody>
          </p:sp>
        </p:grpSp>
        <p:pic>
          <p:nvPicPr>
            <p:cNvPr id="18" name="Picture 2"/>
            <p:cNvPicPr>
              <a:picLocks noChangeAspect="1" noChangeArrowheads="1"/>
            </p:cNvPicPr>
            <p:nvPr/>
          </p:nvPicPr>
          <p:blipFill>
            <a:blip r:embed="rId2" cstate="print"/>
            <a:srcRect l="9948" t="4444" r="11667" b="65306"/>
            <a:stretch>
              <a:fillRect/>
            </a:stretch>
          </p:blipFill>
          <p:spPr bwMode="auto">
            <a:xfrm>
              <a:off x="3200400" y="3776332"/>
              <a:ext cx="3475182" cy="838200"/>
            </a:xfrm>
            <a:prstGeom prst="rect">
              <a:avLst/>
            </a:prstGeom>
            <a:noFill/>
            <a:ln w="9525">
              <a:noFill/>
              <a:miter lim="800000"/>
              <a:headEnd/>
              <a:tailEnd/>
            </a:ln>
          </p:spPr>
        </p:pic>
        <p:pic>
          <p:nvPicPr>
            <p:cNvPr id="1026" name="Picture 2"/>
            <p:cNvPicPr>
              <a:picLocks noChangeAspect="1" noChangeArrowheads="1"/>
            </p:cNvPicPr>
            <p:nvPr/>
          </p:nvPicPr>
          <p:blipFill>
            <a:blip r:embed="rId2" cstate="print"/>
            <a:srcRect l="9948" t="4444" r="11667" b="4806"/>
            <a:stretch>
              <a:fillRect/>
            </a:stretch>
          </p:blipFill>
          <p:spPr bwMode="auto">
            <a:xfrm>
              <a:off x="3200400" y="1524000"/>
              <a:ext cx="3475182" cy="2514600"/>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10"/>
          </p:nvPr>
        </p:nvSpPr>
        <p:spPr>
          <a:noFill/>
        </p:spPr>
        <p:txBody>
          <a:bodyPr/>
          <a:lstStyle/>
          <a:p>
            <a:fld id="{557A3FFC-FF46-43E2-8438-A8F97ACEC0BD}" type="slidenum">
              <a:rPr lang="en-US"/>
              <a:pPr/>
              <a:t>54</a:t>
            </a:fld>
            <a:endParaRPr lang="en-US"/>
          </a:p>
        </p:txBody>
      </p:sp>
      <p:sp>
        <p:nvSpPr>
          <p:cNvPr id="56323" name="Rectangle 6"/>
          <p:cNvSpPr>
            <a:spLocks noGrp="1" noChangeArrowheads="1"/>
          </p:cNvSpPr>
          <p:nvPr>
            <p:ph type="ctrTitle"/>
          </p:nvPr>
        </p:nvSpPr>
        <p:spPr>
          <a:xfrm>
            <a:off x="304800" y="990600"/>
            <a:ext cx="3810000" cy="1219200"/>
          </a:xfrm>
          <a:ln w="19050"/>
        </p:spPr>
        <p:txBody>
          <a:bodyPr/>
          <a:lstStyle/>
          <a:p>
            <a:r>
              <a:rPr lang="en-US" sz="4800" dirty="0" smtClean="0"/>
              <a:t>Thank</a:t>
            </a:r>
            <a:br>
              <a:rPr lang="en-US" sz="4800" dirty="0" smtClean="0"/>
            </a:br>
            <a:r>
              <a:rPr lang="en-US" sz="4800" dirty="0" smtClean="0"/>
              <a:t>You!</a:t>
            </a:r>
          </a:p>
        </p:txBody>
      </p:sp>
      <p:pic>
        <p:nvPicPr>
          <p:cNvPr id="56325" name="Picture 5" descr="huge smile"/>
          <p:cNvPicPr>
            <a:picLocks noChangeAspect="1" noChangeArrowheads="1"/>
          </p:cNvPicPr>
          <p:nvPr/>
        </p:nvPicPr>
        <p:blipFill>
          <a:blip r:embed="rId2"/>
          <a:srcRect/>
          <a:stretch>
            <a:fillRect/>
          </a:stretch>
        </p:blipFill>
        <p:spPr bwMode="auto">
          <a:xfrm>
            <a:off x="5638800" y="381000"/>
            <a:ext cx="2895600" cy="2539134"/>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sp>
        <p:nvSpPr>
          <p:cNvPr id="6" name="Rectangle 3"/>
          <p:cNvSpPr txBox="1">
            <a:spLocks noChangeArrowheads="1"/>
          </p:cNvSpPr>
          <p:nvPr/>
        </p:nvSpPr>
        <p:spPr bwMode="auto">
          <a:xfrm>
            <a:off x="4572000" y="3429000"/>
            <a:ext cx="4572000" cy="3429000"/>
          </a:xfrm>
          <a:prstGeom prst="rect">
            <a:avLst/>
          </a:prstGeom>
          <a:solidFill>
            <a:schemeClr val="bg1"/>
          </a:solidFill>
          <a:ln w="2857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5000"/>
              </a:spcBef>
              <a:spcAft>
                <a:spcPct val="0"/>
              </a:spcAft>
              <a:buClr>
                <a:srgbClr val="2B4C81"/>
              </a:buClr>
              <a:buSzTx/>
              <a:buFontTx/>
              <a:buNone/>
              <a:tabLst/>
              <a:defRPr/>
            </a:pPr>
            <a:r>
              <a:rPr kumimoji="1" lang="en-US" b="0" i="0" u="none" strike="noStrike" kern="0" cap="none" spc="0" normalizeH="0" baseline="0" noProof="0" dirty="0" smtClean="0">
                <a:ln>
                  <a:noFill/>
                </a:ln>
                <a:solidFill>
                  <a:srgbClr val="004F76"/>
                </a:solidFill>
                <a:effectLst/>
                <a:uLnTx/>
                <a:uFillTx/>
                <a:latin typeface="Helvetica" pitchFamily="-48" charset="0"/>
                <a:ea typeface="+mn-ea"/>
                <a:cs typeface="+mn-cs"/>
              </a:rPr>
              <a:t>Results Matter – Colorado</a:t>
            </a:r>
          </a:p>
          <a:p>
            <a:pPr marL="0" marR="0" lvl="0" indent="0" algn="ctr" defTabSz="914400" rtl="0" eaLnBrk="0" fontAlgn="base" latinLnBrk="0" hangingPunct="0">
              <a:lnSpc>
                <a:spcPct val="100000"/>
              </a:lnSpc>
              <a:spcBef>
                <a:spcPct val="25000"/>
              </a:spcBef>
              <a:spcAft>
                <a:spcPct val="0"/>
              </a:spcAft>
              <a:buClr>
                <a:srgbClr val="2B4C81"/>
              </a:buClr>
              <a:buSzTx/>
              <a:buFontTx/>
              <a:buNone/>
              <a:tabLst/>
              <a:defRPr/>
            </a:pPr>
            <a:r>
              <a:rPr kumimoji="1" lang="en-US" b="0" i="0" u="none" strike="noStrike" kern="0" cap="none" spc="0" normalizeH="0" baseline="0" noProof="0" dirty="0" smtClean="0">
                <a:ln>
                  <a:noFill/>
                </a:ln>
                <a:solidFill>
                  <a:srgbClr val="004F76"/>
                </a:solidFill>
                <a:effectLst/>
                <a:uLnTx/>
                <a:uFillTx/>
                <a:latin typeface="Helvetica" pitchFamily="-48" charset="0"/>
                <a:ea typeface="+mn-ea"/>
                <a:cs typeface="+mn-cs"/>
              </a:rPr>
              <a:t>Colorado Department of Education</a:t>
            </a:r>
          </a:p>
        </p:txBody>
      </p:sp>
      <p:pic>
        <p:nvPicPr>
          <p:cNvPr id="8" name="Picture 30" descr="RMLogo_CLR"/>
          <p:cNvPicPr>
            <a:picLocks noChangeAspect="1" noChangeArrowheads="1"/>
          </p:cNvPicPr>
          <p:nvPr/>
        </p:nvPicPr>
        <p:blipFill>
          <a:blip r:embed="rId3"/>
          <a:srcRect/>
          <a:stretch>
            <a:fillRect/>
          </a:stretch>
        </p:blipFill>
        <p:spPr bwMode="auto">
          <a:xfrm>
            <a:off x="5486400" y="4724400"/>
            <a:ext cx="2819400" cy="2027237"/>
          </a:xfrm>
          <a:prstGeom prst="rect">
            <a:avLst/>
          </a:prstGeom>
          <a:solidFill>
            <a:schemeClr val="bg1"/>
          </a:solid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a:noFill/>
        </p:spPr>
        <p:txBody>
          <a:bodyPr/>
          <a:lstStyle/>
          <a:p>
            <a:fld id="{47B40B0C-89E8-413F-8544-410DEA915D1B}" type="slidenum">
              <a:rPr lang="en-US"/>
              <a:pPr/>
              <a:t>6</a:t>
            </a:fld>
            <a:endParaRPr lang="en-US"/>
          </a:p>
        </p:txBody>
      </p:sp>
      <p:sp>
        <p:nvSpPr>
          <p:cNvPr id="8195" name="Rectangle 2"/>
          <p:cNvSpPr>
            <a:spLocks noGrp="1" noChangeArrowheads="1"/>
          </p:cNvSpPr>
          <p:nvPr>
            <p:ph type="title"/>
          </p:nvPr>
        </p:nvSpPr>
        <p:spPr/>
        <p:txBody>
          <a:bodyPr/>
          <a:lstStyle/>
          <a:p>
            <a:r>
              <a:rPr lang="en-US" smtClean="0"/>
              <a:t>Let’s Watch! </a:t>
            </a:r>
          </a:p>
        </p:txBody>
      </p:sp>
      <p:grpSp>
        <p:nvGrpSpPr>
          <p:cNvPr id="28" name="Group 27"/>
          <p:cNvGrpSpPr/>
          <p:nvPr/>
        </p:nvGrpSpPr>
        <p:grpSpPr>
          <a:xfrm>
            <a:off x="3200400" y="1447800"/>
            <a:ext cx="3489325" cy="4518025"/>
            <a:chOff x="3200400" y="1447800"/>
            <a:chExt cx="3489325" cy="4518025"/>
          </a:xfrm>
        </p:grpSpPr>
        <p:grpSp>
          <p:nvGrpSpPr>
            <p:cNvPr id="29" name="Group 15"/>
            <p:cNvGrpSpPr>
              <a:grpSpLocks/>
            </p:cNvGrpSpPr>
            <p:nvPr/>
          </p:nvGrpSpPr>
          <p:grpSpPr bwMode="auto">
            <a:xfrm>
              <a:off x="3200399" y="1447798"/>
              <a:ext cx="3489326" cy="4518023"/>
              <a:chOff x="2016" y="960"/>
              <a:chExt cx="2198" cy="2798"/>
            </a:xfrm>
          </p:grpSpPr>
          <p:grpSp>
            <p:nvGrpSpPr>
              <p:cNvPr id="31" name="Group 5"/>
              <p:cNvGrpSpPr>
                <a:grpSpLocks/>
              </p:cNvGrpSpPr>
              <p:nvPr/>
            </p:nvGrpSpPr>
            <p:grpSpPr bwMode="auto">
              <a:xfrm>
                <a:off x="2016" y="960"/>
                <a:ext cx="2198" cy="2798"/>
                <a:chOff x="1499" y="832"/>
                <a:chExt cx="3113" cy="3273"/>
              </a:xfrm>
            </p:grpSpPr>
            <p:sp>
              <p:nvSpPr>
                <p:cNvPr id="33" name="Rectangle 6"/>
                <p:cNvSpPr>
                  <a:spLocks noChangeArrowheads="1"/>
                </p:cNvSpPr>
                <p:nvPr/>
              </p:nvSpPr>
              <p:spPr bwMode="auto">
                <a:xfrm>
                  <a:off x="1509" y="869"/>
                  <a:ext cx="3081" cy="2240"/>
                </a:xfrm>
                <a:prstGeom prst="rect">
                  <a:avLst/>
                </a:prstGeom>
                <a:noFill/>
                <a:ln w="101600" algn="ctr">
                  <a:noFill/>
                  <a:miter lim="800000"/>
                  <a:headEnd/>
                  <a:tailEnd/>
                </a:ln>
              </p:spPr>
              <p:txBody>
                <a:bodyPr wrap="none" anchor="ctr"/>
                <a:lstStyle/>
                <a:p>
                  <a:endParaRPr lang="en-US"/>
                </a:p>
              </p:txBody>
            </p:sp>
            <p:sp>
              <p:nvSpPr>
                <p:cNvPr id="34" name="Line 7"/>
                <p:cNvSpPr>
                  <a:spLocks noChangeShapeType="1"/>
                </p:cNvSpPr>
                <p:nvPr/>
              </p:nvSpPr>
              <p:spPr bwMode="auto">
                <a:xfrm flipH="1">
                  <a:off x="3074" y="3136"/>
                  <a:ext cx="0" cy="969"/>
                </a:xfrm>
                <a:prstGeom prst="line">
                  <a:avLst/>
                </a:prstGeom>
                <a:noFill/>
                <a:ln w="101600">
                  <a:solidFill>
                    <a:schemeClr val="tx1"/>
                  </a:solidFill>
                  <a:round/>
                  <a:headEnd/>
                  <a:tailEnd/>
                </a:ln>
              </p:spPr>
              <p:txBody>
                <a:bodyPr anchor="ctr"/>
                <a:lstStyle/>
                <a:p>
                  <a:endParaRPr lang="en-US"/>
                </a:p>
              </p:txBody>
            </p:sp>
            <p:sp>
              <p:nvSpPr>
                <p:cNvPr id="35" name="Line 8"/>
                <p:cNvSpPr>
                  <a:spLocks noChangeShapeType="1"/>
                </p:cNvSpPr>
                <p:nvPr/>
              </p:nvSpPr>
              <p:spPr bwMode="auto">
                <a:xfrm flipH="1">
                  <a:off x="2635" y="3657"/>
                  <a:ext cx="420" cy="393"/>
                </a:xfrm>
                <a:prstGeom prst="line">
                  <a:avLst/>
                </a:prstGeom>
                <a:noFill/>
                <a:ln w="101600">
                  <a:solidFill>
                    <a:schemeClr val="tx1"/>
                  </a:solidFill>
                  <a:round/>
                  <a:headEnd/>
                  <a:tailEnd/>
                </a:ln>
              </p:spPr>
              <p:txBody>
                <a:bodyPr anchor="ctr"/>
                <a:lstStyle/>
                <a:p>
                  <a:endParaRPr lang="en-US"/>
                </a:p>
              </p:txBody>
            </p:sp>
            <p:sp>
              <p:nvSpPr>
                <p:cNvPr id="36" name="Line 9"/>
                <p:cNvSpPr>
                  <a:spLocks noChangeShapeType="1"/>
                </p:cNvSpPr>
                <p:nvPr/>
              </p:nvSpPr>
              <p:spPr bwMode="auto">
                <a:xfrm>
                  <a:off x="3087" y="3653"/>
                  <a:ext cx="420" cy="393"/>
                </a:xfrm>
                <a:prstGeom prst="line">
                  <a:avLst/>
                </a:prstGeom>
                <a:noFill/>
                <a:ln w="101600">
                  <a:solidFill>
                    <a:schemeClr val="tx1"/>
                  </a:solidFill>
                  <a:round/>
                  <a:headEnd/>
                  <a:tailEnd/>
                </a:ln>
              </p:spPr>
              <p:txBody>
                <a:bodyPr anchor="ctr"/>
                <a:lstStyle/>
                <a:p>
                  <a:endParaRPr lang="en-US"/>
                </a:p>
              </p:txBody>
            </p:sp>
            <p:sp>
              <p:nvSpPr>
                <p:cNvPr id="37" name="Line 10"/>
                <p:cNvSpPr>
                  <a:spLocks noChangeShapeType="1"/>
                </p:cNvSpPr>
                <p:nvPr/>
              </p:nvSpPr>
              <p:spPr bwMode="auto">
                <a:xfrm>
                  <a:off x="1499" y="869"/>
                  <a:ext cx="3109" cy="0"/>
                </a:xfrm>
                <a:prstGeom prst="line">
                  <a:avLst/>
                </a:prstGeom>
                <a:noFill/>
                <a:ln w="152400">
                  <a:solidFill>
                    <a:schemeClr val="tx1"/>
                  </a:solidFill>
                  <a:round/>
                  <a:headEnd/>
                  <a:tailEnd/>
                </a:ln>
              </p:spPr>
              <p:txBody>
                <a:bodyPr anchor="ctr"/>
                <a:lstStyle/>
                <a:p>
                  <a:endParaRPr lang="en-US"/>
                </a:p>
              </p:txBody>
            </p:sp>
            <p:sp>
              <p:nvSpPr>
                <p:cNvPr id="38" name="Line 11"/>
                <p:cNvSpPr>
                  <a:spLocks noChangeShapeType="1"/>
                </p:cNvSpPr>
                <p:nvPr/>
              </p:nvSpPr>
              <p:spPr bwMode="auto">
                <a:xfrm>
                  <a:off x="1500" y="832"/>
                  <a:ext cx="0" cy="2304"/>
                </a:xfrm>
                <a:prstGeom prst="line">
                  <a:avLst/>
                </a:prstGeom>
                <a:noFill/>
                <a:ln w="28575">
                  <a:solidFill>
                    <a:schemeClr val="tx1"/>
                  </a:solidFill>
                  <a:round/>
                  <a:headEnd/>
                  <a:tailEnd/>
                </a:ln>
              </p:spPr>
              <p:txBody>
                <a:bodyPr anchor="ctr"/>
                <a:lstStyle/>
                <a:p>
                  <a:endParaRPr lang="en-US"/>
                </a:p>
              </p:txBody>
            </p:sp>
            <p:sp>
              <p:nvSpPr>
                <p:cNvPr id="39" name="Line 12"/>
                <p:cNvSpPr>
                  <a:spLocks noChangeShapeType="1"/>
                </p:cNvSpPr>
                <p:nvPr/>
              </p:nvSpPr>
              <p:spPr bwMode="auto">
                <a:xfrm>
                  <a:off x="4604" y="836"/>
                  <a:ext cx="0" cy="2304"/>
                </a:xfrm>
                <a:prstGeom prst="line">
                  <a:avLst/>
                </a:prstGeom>
                <a:noFill/>
                <a:ln w="28575">
                  <a:solidFill>
                    <a:schemeClr val="tx1"/>
                  </a:solidFill>
                  <a:round/>
                  <a:headEnd/>
                  <a:tailEnd/>
                </a:ln>
              </p:spPr>
              <p:txBody>
                <a:bodyPr anchor="ctr"/>
                <a:lstStyle/>
                <a:p>
                  <a:endParaRPr lang="en-US"/>
                </a:p>
              </p:txBody>
            </p:sp>
            <p:sp>
              <p:nvSpPr>
                <p:cNvPr id="40" name="Line 13"/>
                <p:cNvSpPr>
                  <a:spLocks noChangeShapeType="1"/>
                </p:cNvSpPr>
                <p:nvPr/>
              </p:nvSpPr>
              <p:spPr bwMode="auto">
                <a:xfrm>
                  <a:off x="1503" y="3123"/>
                  <a:ext cx="3109" cy="0"/>
                </a:xfrm>
                <a:prstGeom prst="line">
                  <a:avLst/>
                </a:prstGeom>
                <a:noFill/>
                <a:ln w="76200">
                  <a:solidFill>
                    <a:schemeClr val="tx1"/>
                  </a:solidFill>
                  <a:round/>
                  <a:headEnd/>
                  <a:tailEnd/>
                </a:ln>
              </p:spPr>
              <p:txBody>
                <a:bodyPr anchor="ctr"/>
                <a:lstStyle/>
                <a:p>
                  <a:endParaRPr lang="en-US"/>
                </a:p>
              </p:txBody>
            </p:sp>
          </p:grpSp>
          <p:sp>
            <p:nvSpPr>
              <p:cNvPr id="32" name="Text Box 14"/>
              <p:cNvSpPr txBox="1">
                <a:spLocks noChangeArrowheads="1"/>
              </p:cNvSpPr>
              <p:nvPr/>
            </p:nvSpPr>
            <p:spPr bwMode="auto">
              <a:xfrm>
                <a:off x="2160" y="1421"/>
                <a:ext cx="1872" cy="979"/>
              </a:xfrm>
              <a:prstGeom prst="rect">
                <a:avLst/>
              </a:prstGeom>
              <a:noFill/>
              <a:ln w="9525" algn="ctr">
                <a:noFill/>
                <a:miter lim="800000"/>
                <a:headEnd/>
                <a:tailEnd/>
              </a:ln>
            </p:spPr>
            <p:txBody>
              <a:bodyPr>
                <a:spAutoFit/>
              </a:bodyPr>
              <a:lstStyle/>
              <a:p>
                <a:r>
                  <a:rPr kumimoji="1" lang="en-US" sz="3200">
                    <a:solidFill>
                      <a:srgbClr val="990000"/>
                    </a:solidFill>
                  </a:rPr>
                  <a:t>What is</a:t>
                </a:r>
              </a:p>
              <a:p>
                <a:r>
                  <a:rPr kumimoji="1" lang="en-US" sz="3200">
                    <a:solidFill>
                      <a:srgbClr val="990000"/>
                    </a:solidFill>
                  </a:rPr>
                  <a:t>Authentic</a:t>
                </a:r>
              </a:p>
              <a:p>
                <a:r>
                  <a:rPr kumimoji="1" lang="en-US" sz="3200">
                    <a:solidFill>
                      <a:srgbClr val="990000"/>
                    </a:solidFill>
                  </a:rPr>
                  <a:t>Assessment?</a:t>
                </a:r>
              </a:p>
            </p:txBody>
          </p:sp>
        </p:grpSp>
        <p:pic>
          <p:nvPicPr>
            <p:cNvPr id="30" name="Picture 2"/>
            <p:cNvPicPr>
              <a:picLocks noChangeAspect="1" noChangeArrowheads="1"/>
            </p:cNvPicPr>
            <p:nvPr/>
          </p:nvPicPr>
          <p:blipFill>
            <a:blip r:embed="rId2"/>
            <a:srcRect l="31323" t="6222" r="13079" b="3790"/>
            <a:stretch>
              <a:fillRect/>
            </a:stretch>
          </p:blipFill>
          <p:spPr bwMode="auto">
            <a:xfrm>
              <a:off x="3495675" y="1600200"/>
              <a:ext cx="2881532" cy="2914879"/>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129662B4-029D-40AE-98AE-981837FD0694}" type="slidenum">
              <a:rPr lang="en-US"/>
              <a:pPr/>
              <a:t>7</a:t>
            </a:fld>
            <a:endParaRPr lang="en-US"/>
          </a:p>
        </p:txBody>
      </p:sp>
      <p:sp>
        <p:nvSpPr>
          <p:cNvPr id="9219" name="Rectangle 2"/>
          <p:cNvSpPr>
            <a:spLocks noGrp="1" noChangeArrowheads="1"/>
          </p:cNvSpPr>
          <p:nvPr>
            <p:ph type="title"/>
          </p:nvPr>
        </p:nvSpPr>
        <p:spPr/>
        <p:txBody>
          <a:bodyPr/>
          <a:lstStyle/>
          <a:p>
            <a:r>
              <a:rPr lang="en-US" smtClean="0"/>
              <a:t>Authentic Assessment…</a:t>
            </a:r>
          </a:p>
        </p:txBody>
      </p:sp>
      <p:sp>
        <p:nvSpPr>
          <p:cNvPr id="9220" name="Rectangle 3"/>
          <p:cNvSpPr>
            <a:spLocks noGrp="1" noChangeArrowheads="1"/>
          </p:cNvSpPr>
          <p:nvPr>
            <p:ph type="body" idx="1"/>
          </p:nvPr>
        </p:nvSpPr>
        <p:spPr>
          <a:xfrm>
            <a:off x="685800" y="1447800"/>
            <a:ext cx="7924800" cy="4876800"/>
          </a:xfrm>
          <a:solidFill>
            <a:schemeClr val="bg1"/>
          </a:solidFill>
        </p:spPr>
        <p:txBody>
          <a:bodyPr/>
          <a:lstStyle/>
          <a:p>
            <a:pPr marL="2286000" indent="-2222500">
              <a:lnSpc>
                <a:spcPct val="80000"/>
              </a:lnSpc>
              <a:spcBef>
                <a:spcPct val="0"/>
              </a:spcBef>
              <a:spcAft>
                <a:spcPct val="60000"/>
              </a:spcAft>
              <a:buFontTx/>
              <a:buNone/>
            </a:pPr>
            <a:r>
              <a:rPr lang="en-US" altLang="ko-KR" sz="2400" b="1" dirty="0" smtClean="0">
                <a:solidFill>
                  <a:srgbClr val="008000"/>
                </a:solidFill>
                <a:ea typeface="굴림" charset="-127"/>
              </a:rPr>
              <a:t>Ongoing:</a:t>
            </a:r>
            <a:r>
              <a:rPr lang="en-US" altLang="ko-KR" sz="2400" b="1" dirty="0" smtClean="0">
                <a:ea typeface="굴림" charset="-127"/>
              </a:rPr>
              <a:t> 	</a:t>
            </a:r>
            <a:r>
              <a:rPr lang="en-US" altLang="ko-KR" sz="2400" dirty="0" smtClean="0">
                <a:ea typeface="굴림" charset="-127"/>
              </a:rPr>
              <a:t>Is a natural part of what teachers do every day </a:t>
            </a:r>
          </a:p>
          <a:p>
            <a:pPr marL="2286000" indent="-2222500">
              <a:lnSpc>
                <a:spcPct val="80000"/>
              </a:lnSpc>
              <a:spcBef>
                <a:spcPct val="0"/>
              </a:spcBef>
              <a:spcAft>
                <a:spcPct val="60000"/>
              </a:spcAft>
              <a:buFontTx/>
              <a:buNone/>
            </a:pPr>
            <a:r>
              <a:rPr lang="en-US" altLang="ko-KR" sz="2400" b="1" dirty="0" smtClean="0">
                <a:solidFill>
                  <a:srgbClr val="057126"/>
                </a:solidFill>
                <a:ea typeface="굴림" charset="-127"/>
              </a:rPr>
              <a:t>W</a:t>
            </a:r>
            <a:r>
              <a:rPr lang="en-US" altLang="ko-KR" sz="2400" b="1" dirty="0" smtClean="0">
                <a:solidFill>
                  <a:srgbClr val="008000"/>
                </a:solidFill>
                <a:ea typeface="굴림" charset="-127"/>
              </a:rPr>
              <a:t>hole child</a:t>
            </a:r>
            <a:r>
              <a:rPr lang="en-US" altLang="ko-KR" sz="2400" dirty="0" smtClean="0">
                <a:solidFill>
                  <a:srgbClr val="008000"/>
                </a:solidFill>
                <a:ea typeface="굴림" charset="-127"/>
              </a:rPr>
              <a:t>: 	</a:t>
            </a:r>
            <a:r>
              <a:rPr lang="en-US" altLang="ko-KR" sz="2400" dirty="0" smtClean="0">
                <a:ea typeface="굴림" charset="-127"/>
              </a:rPr>
              <a:t>Helps us observe all areas of a child’s growth and development</a:t>
            </a:r>
            <a:r>
              <a:rPr lang="en-US" altLang="ko-KR" sz="2400" b="1" dirty="0" smtClean="0">
                <a:ea typeface="굴림" charset="-127"/>
              </a:rPr>
              <a:t> </a:t>
            </a:r>
          </a:p>
          <a:p>
            <a:pPr marL="2286000" indent="-2222500">
              <a:lnSpc>
                <a:spcPct val="80000"/>
              </a:lnSpc>
              <a:spcBef>
                <a:spcPct val="0"/>
              </a:spcBef>
              <a:spcAft>
                <a:spcPct val="60000"/>
              </a:spcAft>
              <a:buFontTx/>
              <a:buNone/>
            </a:pPr>
            <a:r>
              <a:rPr lang="en-US" altLang="ko-KR" sz="2400" b="1" dirty="0" smtClean="0">
                <a:solidFill>
                  <a:srgbClr val="008000"/>
                </a:solidFill>
                <a:ea typeface="굴림" charset="-127"/>
              </a:rPr>
              <a:t>Naturalistic:</a:t>
            </a:r>
            <a:r>
              <a:rPr lang="en-US" altLang="ko-KR" sz="2400" b="1" dirty="0" smtClean="0">
                <a:ea typeface="굴림" charset="-127"/>
              </a:rPr>
              <a:t> 	</a:t>
            </a:r>
            <a:r>
              <a:rPr lang="en-US" altLang="ko-KR" sz="2400" dirty="0" smtClean="0">
                <a:ea typeface="굴림" charset="-127"/>
              </a:rPr>
              <a:t>Occurs as a child interacts with </a:t>
            </a:r>
            <a:r>
              <a:rPr lang="en-US" sz="2400" dirty="0" smtClean="0"/>
              <a:t>familiar materials, people and activities</a:t>
            </a:r>
            <a:endParaRPr lang="en-US" altLang="ko-KR" sz="2400" dirty="0" smtClean="0">
              <a:ea typeface="굴림" charset="-127"/>
            </a:endParaRPr>
          </a:p>
          <a:p>
            <a:pPr marL="2286000" indent="-2222500">
              <a:lnSpc>
                <a:spcPct val="80000"/>
              </a:lnSpc>
              <a:spcBef>
                <a:spcPct val="0"/>
              </a:spcBef>
              <a:spcAft>
                <a:spcPct val="60000"/>
              </a:spcAft>
              <a:buFontTx/>
              <a:buNone/>
            </a:pPr>
            <a:endParaRPr lang="en-US" altLang="ko-KR" sz="2400" b="1" dirty="0" smtClean="0">
              <a:solidFill>
                <a:srgbClr val="008000"/>
              </a:solidFill>
              <a:ea typeface="굴림" charset="-127"/>
            </a:endParaRPr>
          </a:p>
          <a:p>
            <a:pPr marL="2286000" indent="-2222500">
              <a:lnSpc>
                <a:spcPct val="80000"/>
              </a:lnSpc>
              <a:spcBef>
                <a:spcPct val="0"/>
              </a:spcBef>
              <a:spcAft>
                <a:spcPct val="60000"/>
              </a:spcAft>
              <a:buFontTx/>
              <a:buNone/>
            </a:pPr>
            <a:r>
              <a:rPr lang="en-US" altLang="ko-KR" sz="2400" b="1" dirty="0" smtClean="0">
                <a:solidFill>
                  <a:srgbClr val="008000"/>
                </a:solidFill>
                <a:ea typeface="굴림" charset="-127"/>
              </a:rPr>
              <a:t>perspectives:	</a:t>
            </a:r>
            <a:r>
              <a:rPr lang="en-US" altLang="ko-KR" sz="2400" dirty="0" smtClean="0">
                <a:ea typeface="굴림" charset="-127"/>
              </a:rPr>
              <a:t>Uses information from a variety of sources </a:t>
            </a:r>
            <a:endParaRPr lang="en-US" altLang="ko-KR" sz="2400" b="1" dirty="0" smtClean="0">
              <a:solidFill>
                <a:srgbClr val="008000"/>
              </a:solidFill>
              <a:ea typeface="굴림" charset="-127"/>
            </a:endParaRPr>
          </a:p>
          <a:p>
            <a:pPr marL="2286000" indent="-2222500">
              <a:lnSpc>
                <a:spcPct val="80000"/>
              </a:lnSpc>
              <a:spcBef>
                <a:spcPct val="0"/>
              </a:spcBef>
              <a:spcAft>
                <a:spcPct val="60000"/>
              </a:spcAft>
              <a:buFontTx/>
              <a:buNone/>
            </a:pPr>
            <a:r>
              <a:rPr lang="en-US" altLang="ko-KR" sz="2400" b="1" dirty="0" smtClean="0">
                <a:solidFill>
                  <a:srgbClr val="008000"/>
                </a:solidFill>
                <a:ea typeface="굴림" charset="-127"/>
              </a:rPr>
              <a:t>Useful:</a:t>
            </a:r>
            <a:r>
              <a:rPr lang="en-US" altLang="ko-KR" sz="2400" b="1" dirty="0" smtClean="0">
                <a:ea typeface="굴림" charset="-127"/>
              </a:rPr>
              <a:t> 	</a:t>
            </a:r>
            <a:r>
              <a:rPr lang="en-US" altLang="ko-KR" sz="2400" dirty="0" smtClean="0">
                <a:ea typeface="굴림" charset="-127"/>
              </a:rPr>
              <a:t>Helps teachers plan, measure progress, work with families and individualize curriculum</a:t>
            </a:r>
            <a:endParaRPr lang="en-US" sz="2400" dirty="0" smtClean="0">
              <a:ea typeface="굴림" charset="-127"/>
            </a:endParaRPr>
          </a:p>
        </p:txBody>
      </p:sp>
      <p:sp>
        <p:nvSpPr>
          <p:cNvPr id="9221" name="Text Box 5"/>
          <p:cNvSpPr txBox="1">
            <a:spLocks noChangeArrowheads="1"/>
          </p:cNvSpPr>
          <p:nvPr/>
        </p:nvSpPr>
        <p:spPr bwMode="auto">
          <a:xfrm>
            <a:off x="762000" y="3962400"/>
            <a:ext cx="1333500" cy="457200"/>
          </a:xfrm>
          <a:prstGeom prst="rect">
            <a:avLst/>
          </a:prstGeom>
          <a:noFill/>
          <a:ln w="9525" algn="ctr">
            <a:noFill/>
            <a:miter lim="800000"/>
            <a:headEnd/>
            <a:tailEnd/>
          </a:ln>
        </p:spPr>
        <p:txBody>
          <a:bodyPr wrap="none">
            <a:spAutoFit/>
          </a:bodyPr>
          <a:lstStyle/>
          <a:p>
            <a:r>
              <a:rPr kumimoji="1" lang="en-US" altLang="ko-KR" b="1">
                <a:solidFill>
                  <a:srgbClr val="008000"/>
                </a:solidFill>
                <a:ea typeface="굴림" charset="-127"/>
              </a:rPr>
              <a:t>Multiple</a:t>
            </a:r>
            <a:endParaRPr kumimoji="1" lang="en-US" b="1">
              <a:solidFill>
                <a:srgbClr val="008000"/>
              </a:solidFill>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6699"/>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381000" y="1752600"/>
            <a:ext cx="8458200" cy="2438400"/>
          </a:xfrm>
          <a:solidFill>
            <a:srgbClr val="FFFF00"/>
          </a:solidFill>
        </p:spPr>
        <p:txBody>
          <a:bodyPr/>
          <a:lstStyle/>
          <a:p>
            <a:pPr marL="0" indent="0" algn="ctr">
              <a:buFontTx/>
              <a:buNone/>
            </a:pPr>
            <a:r>
              <a:rPr lang="en-US" sz="3600" smtClean="0"/>
              <a:t>Ongoing </a:t>
            </a:r>
            <a:r>
              <a:rPr lang="en-US" sz="3600" b="1" u="sng" smtClean="0">
                <a:solidFill>
                  <a:srgbClr val="993300"/>
                </a:solidFill>
              </a:rPr>
              <a:t>observation</a:t>
            </a:r>
            <a:r>
              <a:rPr lang="en-US" sz="3600" smtClean="0"/>
              <a:t> of children</a:t>
            </a:r>
            <a:br>
              <a:rPr lang="en-US" sz="3600" smtClean="0"/>
            </a:br>
            <a:r>
              <a:rPr lang="en-US" sz="3600" smtClean="0"/>
              <a:t>in their everyday routines and activities</a:t>
            </a:r>
            <a:br>
              <a:rPr lang="en-US" sz="3600" smtClean="0"/>
            </a:br>
            <a:r>
              <a:rPr lang="en-US" sz="3600" smtClean="0"/>
              <a:t>is at the heart of</a:t>
            </a:r>
            <a:br>
              <a:rPr lang="en-US" sz="3600" smtClean="0"/>
            </a:br>
            <a:r>
              <a:rPr lang="en-US" sz="3600" smtClean="0"/>
              <a:t>authentic assessment</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10"/>
          </p:nvPr>
        </p:nvSpPr>
        <p:spPr>
          <a:noFill/>
        </p:spPr>
        <p:txBody>
          <a:bodyPr/>
          <a:lstStyle/>
          <a:p>
            <a:fld id="{89B48E9F-6060-4A56-B954-FE1D57182036}" type="slidenum">
              <a:rPr lang="en-US"/>
              <a:pPr/>
              <a:t>9</a:t>
            </a:fld>
            <a:endParaRPr lang="en-US"/>
          </a:p>
        </p:txBody>
      </p:sp>
      <p:sp>
        <p:nvSpPr>
          <p:cNvPr id="11267" name="Rectangle 9"/>
          <p:cNvSpPr>
            <a:spLocks noGrp="1" noChangeArrowheads="1"/>
          </p:cNvSpPr>
          <p:nvPr>
            <p:ph type="ctrTitle"/>
          </p:nvPr>
        </p:nvSpPr>
        <p:spPr>
          <a:ln w="19050"/>
        </p:spPr>
        <p:txBody>
          <a:bodyPr/>
          <a:lstStyle/>
          <a:p>
            <a:r>
              <a:rPr lang="en-US" smtClean="0"/>
              <a:t>Key Practices</a:t>
            </a:r>
            <a:br>
              <a:rPr lang="en-US" smtClean="0"/>
            </a:br>
            <a:r>
              <a:rPr lang="en-US" smtClean="0"/>
              <a:t>for Effective Observation</a:t>
            </a:r>
          </a:p>
        </p:txBody>
      </p:sp>
      <p:sp>
        <p:nvSpPr>
          <p:cNvPr id="11268" name="Rectangle 10"/>
          <p:cNvSpPr>
            <a:spLocks noGrp="1" noChangeArrowheads="1"/>
          </p:cNvSpPr>
          <p:nvPr>
            <p:ph type="subTitle" idx="1"/>
          </p:nvPr>
        </p:nvSpPr>
        <p:spPr>
          <a:ln w="9525"/>
        </p:spPr>
        <p:txBody>
          <a:bodyPr/>
          <a:lstStyle/>
          <a:p>
            <a:endParaRPr lang="en-US" smtClean="0"/>
          </a:p>
        </p:txBody>
      </p:sp>
      <p:pic>
        <p:nvPicPr>
          <p:cNvPr id="11269" name="Picture 6" descr="painting"/>
          <p:cNvPicPr>
            <a:picLocks noChangeAspect="1" noChangeArrowheads="1"/>
          </p:cNvPicPr>
          <p:nvPr/>
        </p:nvPicPr>
        <p:blipFill>
          <a:blip r:embed="rId2"/>
          <a:srcRect/>
          <a:stretch>
            <a:fillRect/>
          </a:stretch>
        </p:blipFill>
        <p:spPr bwMode="auto">
          <a:xfrm>
            <a:off x="4724400" y="3562350"/>
            <a:ext cx="4191000" cy="3143250"/>
          </a:xfrm>
          <a:prstGeom prst="rect">
            <a:avLst/>
          </a:prstGeom>
          <a:noFill/>
          <a:ln w="9525">
            <a:noFill/>
            <a:miter lim="800000"/>
            <a:headEnd/>
            <a:tailEnd/>
          </a:ln>
          <a:effectLst>
            <a:outerShdw blurRad="50800" dist="76200" dir="19200000" sx="101000" sy="101000" algn="bl" rotWithShape="0">
              <a:prstClr val="black">
                <a:alpha val="38000"/>
              </a:prstClr>
            </a:outerShdw>
          </a:effectLst>
        </p:spPr>
      </p:pic>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3f307b09-b48d-42c2-8935-9783e4bd19c5"/>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8c2c507-5aa7-4985-90f7-941f9bef5469"/>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effdd22d-44d8-4317-8908-0b3078050256"/>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debbcfcc-a31a-4d11-8c34-b989b32a765d"/>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877efe47-0710-4b82-8d78-35c38162ba11"/>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caddc853-ca79-4a8a-89c1-a0f02e466e51"/>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2677aa54-2918-47a8-a70a-c7172d12549d"/>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83a067ab-6735-435c-b321-10d731051969"/>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280481d6-156c-4f89-b18f-10574bdb6005"/>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41ea92d-a5ee-406e-afdd-558c8e8bfc59"/>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c1f30d1c-c3ce-4508-8ed5-2b528d2b85b8"/>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62f8a867-3d6e-4e33-a832-e400b39fd03e"/>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3da7c547-3945-4ef5-84cb-bb4accfb46b9"/>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e7790b39-4b89-4035-b556-71accbfec3a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e99e3f51-cf52-4d2d-8020-89639a4504be"/>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0d9e8757-778a-4db4-a879-582370f4fca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6a0fbce2-6ce9-405d-90b4-86ac3adf10a4"/>
</p:tagLst>
</file>

<file path=ppt/theme/theme1.xml><?xml version="1.0" encoding="utf-8"?>
<a:theme xmlns:a="http://schemas.openxmlformats.org/drawingml/2006/main" name="Contemporary Portrait">
  <a:themeElements>
    <a:clrScheme name="Contemporary Portrait 8">
      <a:dk1>
        <a:srgbClr val="000000"/>
      </a:dk1>
      <a:lt1>
        <a:srgbClr val="FFFFFF"/>
      </a:lt1>
      <a:dk2>
        <a:srgbClr val="3333CC"/>
      </a:dk2>
      <a:lt2>
        <a:srgbClr val="000000"/>
      </a:lt2>
      <a:accent1>
        <a:srgbClr val="6699FF"/>
      </a:accent1>
      <a:accent2>
        <a:srgbClr val="FFCC00"/>
      </a:accent2>
      <a:accent3>
        <a:srgbClr val="FFFFFF"/>
      </a:accent3>
      <a:accent4>
        <a:srgbClr val="000000"/>
      </a:accent4>
      <a:accent5>
        <a:srgbClr val="B8CAFF"/>
      </a:accent5>
      <a:accent6>
        <a:srgbClr val="E7B900"/>
      </a:accent6>
      <a:hlink>
        <a:srgbClr val="669900"/>
      </a:hlink>
      <a:folHlink>
        <a:srgbClr val="99CC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66"/>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66"/>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5">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6">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7">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
      <a:clrScheme name="Contemporary Portrait 8">
        <a:dk1>
          <a:srgbClr val="000000"/>
        </a:dk1>
        <a:lt1>
          <a:srgbClr val="FFFFFF"/>
        </a:lt1>
        <a:dk2>
          <a:srgbClr val="3333CC"/>
        </a:dk2>
        <a:lt2>
          <a:srgbClr val="000000"/>
        </a:lt2>
        <a:accent1>
          <a:srgbClr val="6699FF"/>
        </a:accent1>
        <a:accent2>
          <a:srgbClr val="FFCC00"/>
        </a:accent2>
        <a:accent3>
          <a:srgbClr val="FFFFFF"/>
        </a:accent3>
        <a:accent4>
          <a:srgbClr val="000000"/>
        </a:accent4>
        <a:accent5>
          <a:srgbClr val="B8CAFF"/>
        </a:accent5>
        <a:accent6>
          <a:srgbClr val="E7B900"/>
        </a:accent6>
        <a:hlink>
          <a:srgbClr val="6699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7580</TotalTime>
  <Words>1744</Words>
  <Application>Microsoft Office PowerPoint</Application>
  <PresentationFormat>On-screen Show (4:3)</PresentationFormat>
  <Paragraphs>301</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Contemporary Portrait</vt:lpstr>
      <vt:lpstr>Observation: The Heart of Authentic Assessment</vt:lpstr>
      <vt:lpstr>Overall Goals for this Session</vt:lpstr>
      <vt:lpstr>What is Authentic Assessment?</vt:lpstr>
      <vt:lpstr>Do We Really Want to Test Young Children?</vt:lpstr>
      <vt:lpstr>Authentic Assessment…</vt:lpstr>
      <vt:lpstr>Let’s Watch! </vt:lpstr>
      <vt:lpstr>Authentic Assessment…</vt:lpstr>
      <vt:lpstr>Slide 8</vt:lpstr>
      <vt:lpstr>Key Practices for Effective Observation</vt:lpstr>
      <vt:lpstr>Six Key Practices for Effective Observation </vt:lpstr>
      <vt:lpstr>Naturalistic observation means observing children…</vt:lpstr>
      <vt:lpstr>Let’s Watch! </vt:lpstr>
      <vt:lpstr>Six Key Practices for Effective Observation </vt:lpstr>
      <vt:lpstr>Be open to learning from families</vt:lpstr>
      <vt:lpstr>Examples of ways to create opportunities for families to share their observations</vt:lpstr>
      <vt:lpstr>Six Key Practices for Effective Observation </vt:lpstr>
      <vt:lpstr>Observation might help you …</vt:lpstr>
      <vt:lpstr>Examples of how purposes should influence how you go about observing</vt:lpstr>
      <vt:lpstr>Observation might be planned or spontaneous</vt:lpstr>
      <vt:lpstr>Slide 20</vt:lpstr>
      <vt:lpstr>Six Key Practices for Effective Observation </vt:lpstr>
      <vt:lpstr>Slide 22</vt:lpstr>
      <vt:lpstr>Objective vs. Subjective Descriptions </vt:lpstr>
      <vt:lpstr>Are these descriptions objective or subjective?</vt:lpstr>
      <vt:lpstr>When we reflect on our descriptions we need to remember that…</vt:lpstr>
      <vt:lpstr>Observation Practice 1</vt:lpstr>
      <vt:lpstr>Observe Henry</vt:lpstr>
      <vt:lpstr>Six Key Practices for Effective Observation </vt:lpstr>
      <vt:lpstr>Examples of ways to document your observations</vt:lpstr>
      <vt:lpstr>Writing Effective Observation Notes </vt:lpstr>
      <vt:lpstr>Examples of Observation Notes for Henry</vt:lpstr>
      <vt:lpstr>Work Samples</vt:lpstr>
      <vt:lpstr>Photographs</vt:lpstr>
      <vt:lpstr>Traditional Portfolios</vt:lpstr>
      <vt:lpstr>Online Portfolios (e.g. CC.net)</vt:lpstr>
      <vt:lpstr>Observation Practice 2</vt:lpstr>
      <vt:lpstr>Observing Caul </vt:lpstr>
      <vt:lpstr>Six Key Practices for Effective Observation </vt:lpstr>
      <vt:lpstr>Let’s Watch! </vt:lpstr>
      <vt:lpstr>Observation helps us…</vt:lpstr>
      <vt:lpstr>We might use information we gain from ongoing observation to…</vt:lpstr>
      <vt:lpstr>A Process  for Reflection and Action</vt:lpstr>
      <vt:lpstr>Slide 43</vt:lpstr>
      <vt:lpstr>Slide 44</vt:lpstr>
      <vt:lpstr> Sample Questions to Guide Reflection </vt:lpstr>
      <vt:lpstr>Slide 46</vt:lpstr>
      <vt:lpstr>Example 1 of Observe/Reflect/Act</vt:lpstr>
      <vt:lpstr>Example 2 of Observe/Reflect/Act</vt:lpstr>
      <vt:lpstr>Observation Practice 3</vt:lpstr>
      <vt:lpstr>Observing Kaleb </vt:lpstr>
      <vt:lpstr>In Summary: Six Key Practices for Effective Observation </vt:lpstr>
      <vt:lpstr>Ready, Set,…</vt:lpstr>
      <vt:lpstr>Let’s Watch! </vt:lpstr>
      <vt:lpstr>Thank You!</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Matter </dc:title>
  <dc:creator>Barb</dc:creator>
  <cp:lastModifiedBy>boyer_m</cp:lastModifiedBy>
  <cp:revision>332</cp:revision>
  <dcterms:created xsi:type="dcterms:W3CDTF">2006-04-03T18:10:50Z</dcterms:created>
  <dcterms:modified xsi:type="dcterms:W3CDTF">2009-08-19T17:10:18Z</dcterms:modified>
</cp:coreProperties>
</file>