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13"/>
  </p:notesMasterIdLst>
  <p:handoutMasterIdLst>
    <p:handoutMasterId r:id="rId14"/>
  </p:handoutMasterIdLst>
  <p:sldIdLst>
    <p:sldId id="260" r:id="rId3"/>
    <p:sldId id="261"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70505" autoAdjust="0"/>
  </p:normalViewPr>
  <p:slideViewPr>
    <p:cSldViewPr>
      <p:cViewPr varScale="1">
        <p:scale>
          <a:sx n="51" d="100"/>
          <a:sy n="51"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5C8C7B-018D-4B7E-AE68-D169511E2119}" type="datetimeFigureOut">
              <a:rPr lang="en-US" smtClean="0"/>
              <a:pPr/>
              <a:t>9/23/2011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6B67D3-D91D-4CD5-9BE7-59332DB1F9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9DF7C-9889-4CFE-A86F-27C8E0BCAB8B}" type="datetimeFigureOut">
              <a:rPr lang="en-US" smtClean="0"/>
              <a:pPr/>
              <a:t>9/23/2011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902AE6-2EBE-49CC-B144-0C439A1DAF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to</a:t>
            </a:r>
            <a:r>
              <a:rPr lang="en-US" baseline="0" dirty="0" smtClean="0"/>
              <a:t> this recorded PowerPoint overview of Senate Bill 191, Ensuring Quality Instruction through Educator Effectiveness.</a:t>
            </a:r>
            <a:endParaRPr lang="en-US" dirty="0"/>
          </a:p>
        </p:txBody>
      </p:sp>
      <p:sp>
        <p:nvSpPr>
          <p:cNvPr id="4" name="Slide Number Placeholder 3"/>
          <p:cNvSpPr>
            <a:spLocks noGrp="1"/>
          </p:cNvSpPr>
          <p:nvPr>
            <p:ph type="sldNum" sz="quarter" idx="10"/>
          </p:nvPr>
        </p:nvSpPr>
        <p:spPr/>
        <p:txBody>
          <a:bodyPr/>
          <a:lstStyle/>
          <a:p>
            <a:fld id="{B2902AE6-2EBE-49CC-B144-0C439A1DAF0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Like teachers, many of the items from the last slide also apply </a:t>
            </a:r>
            <a:r>
              <a:rPr lang="en-US" dirty="0" smtClean="0"/>
              <a:t>to principals, however, </a:t>
            </a:r>
            <a:r>
              <a:rPr lang="en-US" dirty="0" smtClean="0"/>
              <a:t>the student </a:t>
            </a:r>
            <a:r>
              <a:rPr lang="en-US" smtClean="0"/>
              <a:t>growth standard for </a:t>
            </a:r>
            <a:r>
              <a:rPr lang="en-US" dirty="0" smtClean="0"/>
              <a:t>Principals must include achievement and academic growth for students enrolled in the school, and measured by the State Summative as well as the Colorado Growth Model.  </a:t>
            </a:r>
          </a:p>
          <a:p>
            <a:pPr eaLnBrk="1" hangingPunct="1">
              <a:spcBef>
                <a:spcPct val="0"/>
              </a:spcBef>
            </a:pPr>
            <a:r>
              <a:rPr lang="en-US" dirty="0" smtClean="0"/>
              <a:t>Additionally, the number and percentage of licensed personnel in the principal’s school that are rated as effective or highly effective, and the number and percentage of licensed personnel in the school who are rated ineffective but are improving in effectiveness.</a:t>
            </a:r>
          </a:p>
          <a:p>
            <a:endParaRPr lang="en-US" dirty="0" smtClean="0"/>
          </a:p>
          <a:p>
            <a:r>
              <a:rPr lang="en-US" dirty="0" smtClean="0"/>
              <a:t>This concludes this presentation, thank you for your interest.</a:t>
            </a: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40B556-1BB5-4D9A-A008-BFA60E9FA25A}" type="slidenum">
              <a:rPr lang="en-US" smtClean="0"/>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resource will provide descriptions of these major elements of Senate Bill 191.</a:t>
            </a:r>
          </a:p>
          <a:p>
            <a:endParaRPr lang="en-US" smtClean="0"/>
          </a:p>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41EBD3-4E29-4C15-87F5-C043931C3826}"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SB 191 was enacted to create a system to evaluate licensed personnel in Colorado and improve the overall quality of education in Colorado.</a:t>
            </a:r>
          </a:p>
          <a:p>
            <a:pPr eaLnBrk="1" hangingPunct="1">
              <a:spcBef>
                <a:spcPct val="0"/>
              </a:spcBef>
            </a:pPr>
            <a:r>
              <a:rPr lang="en-US" smtClean="0"/>
              <a:t>Once evaluations are based on educator’s effectiveness, they will provide a basis for making decisions related to hiring, compensation, promotion, assignment, professional development, earning and retaining non-probationary status, and non-renewal of contracts.</a:t>
            </a:r>
          </a:p>
          <a:p>
            <a:pPr eaLnBrk="1" hangingPunct="1">
              <a:spcBef>
                <a:spcPct val="0"/>
              </a:spcBef>
            </a:pPr>
            <a:r>
              <a:rPr lang="en-US" smtClean="0"/>
              <a:t>Also, to ensure that educator’s evaluations are based on the impact they have on the growth of their students.</a:t>
            </a:r>
          </a:p>
          <a:p>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8B8DDA-2FFC-48FA-8244-55AE6B006CD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are several critical elements within Senate Bill 191, including: </a:t>
            </a:r>
          </a:p>
          <a:p>
            <a:pPr eaLnBrk="1" hangingPunct="1">
              <a:spcBef>
                <a:spcPct val="0"/>
              </a:spcBef>
            </a:pPr>
            <a:r>
              <a:rPr lang="en-US" smtClean="0"/>
              <a:t>A statewide definition of effective teachers and principals</a:t>
            </a:r>
          </a:p>
          <a:p>
            <a:pPr eaLnBrk="1" hangingPunct="1">
              <a:spcBef>
                <a:spcPct val="0"/>
              </a:spcBef>
            </a:pPr>
            <a:r>
              <a:rPr lang="en-US" smtClean="0"/>
              <a:t>Student growth must account for at least 50% of an educator’s annual evaluation</a:t>
            </a:r>
          </a:p>
          <a:p>
            <a:pPr eaLnBrk="1" hangingPunct="1">
              <a:spcBef>
                <a:spcPct val="0"/>
              </a:spcBef>
            </a:pPr>
            <a:r>
              <a:rPr lang="en-US" smtClean="0"/>
              <a:t>Prohibits forced placement of teachers</a:t>
            </a:r>
          </a:p>
          <a:p>
            <a:pPr eaLnBrk="1" hangingPunct="1">
              <a:spcBef>
                <a:spcPct val="0"/>
              </a:spcBef>
            </a:pPr>
            <a:r>
              <a:rPr lang="en-US" smtClean="0"/>
              <a:t>Allows for non-probationary status to become “portable”: portability is the ability for a non-probationary teacher to move to another district and retain their status.</a:t>
            </a:r>
          </a:p>
          <a:p>
            <a:pPr eaLnBrk="1" hangingPunct="1">
              <a:spcBef>
                <a:spcPct val="0"/>
              </a:spcBef>
            </a:pPr>
            <a:r>
              <a:rPr lang="en-US" smtClean="0"/>
              <a:t>Requires annual evaluations for all educators including principals, and non-probationary teachers.</a:t>
            </a:r>
          </a:p>
          <a:p>
            <a:pPr eaLnBrk="1" hangingPunct="1">
              <a:spcBef>
                <a:spcPct val="0"/>
              </a:spcBef>
            </a:pPr>
            <a:r>
              <a:rPr lang="en-US" smtClean="0"/>
              <a:t>Changes the earning of non-probationary status from length of employment to demonstrated effectiveness</a:t>
            </a:r>
          </a:p>
          <a:p>
            <a:pPr eaLnBrk="1" hangingPunct="1">
              <a:spcBef>
                <a:spcPct val="0"/>
              </a:spcBef>
            </a:pPr>
            <a:r>
              <a:rPr lang="en-US" smtClean="0"/>
              <a:t>Includes a provision that non-probationary status may be lost based on an educator’s demonstrated ineffectiveness in two consecutive years.</a:t>
            </a:r>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0194F0-E42E-4D9A-811F-3C27D142AB5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State Board must promulgate rules for SB 191 implementation.  In March of 2011, the State Council for Educator Effectiveness presented recommendations and a report to the State Board that included definitions of effectiveness and quality standards for principals and teachers, as well as guidelines for implementing a new evaluation system that is standards based.</a:t>
            </a:r>
          </a:p>
          <a:p>
            <a:pPr eaLnBrk="1" hangingPunct="1">
              <a:spcBef>
                <a:spcPct val="0"/>
              </a:spcBef>
            </a:pPr>
            <a:r>
              <a:rPr lang="en-US" smtClean="0"/>
              <a:t>In June of 2011, the State Board began the formal rulemaking process in which there are public hearings, draft versions of rules, and feedback is collected from interested parties in writing.</a:t>
            </a:r>
          </a:p>
          <a:p>
            <a:pPr eaLnBrk="1" hangingPunct="1">
              <a:spcBef>
                <a:spcPct val="0"/>
              </a:spcBef>
            </a:pPr>
            <a:r>
              <a:rPr lang="en-US" smtClean="0"/>
              <a:t>In November of 2011, the State Board votes to adopt rules that school districts will use to guide their efforts at a local level.</a:t>
            </a:r>
          </a:p>
          <a:p>
            <a:pPr eaLnBrk="1" hangingPunct="1">
              <a:spcBef>
                <a:spcPct val="0"/>
              </a:spcBef>
            </a:pPr>
            <a:r>
              <a:rPr lang="en-US" smtClean="0"/>
              <a:t>SB 191 rules, once promulgated in November 2011, will be sent to the General Assembly where they will review the promulgated rules and either approve, or repeal aspects of the promulgated rules by February 2012.  If the General Assembly repeals any aspects of the promulgated rules, the State Board must promulgate emergency rules and re-submit them to the General Assembly for further review in May of 2012.</a:t>
            </a:r>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CD6791-CCBB-4EC1-8DAE-A15795BA34EC}"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timeline for implementing the provisions for SB 191 include the following:</a:t>
            </a:r>
          </a:p>
          <a:p>
            <a:pPr eaLnBrk="1" hangingPunct="1">
              <a:spcBef>
                <a:spcPct val="0"/>
              </a:spcBef>
            </a:pPr>
            <a:r>
              <a:rPr lang="en-US" smtClean="0"/>
              <a:t>In the 11/12 school year Districts and BOCES will develop evaluation systems that are based on Quality Standards, the CDE Resource Bank will include assessments, processes, tools, and policies that Districts and BOCES may use to develop their own evaluation system.  Also in the 11/12 school year, the tools and rubrics for the CDE Model System for evaluating principals will be tested.</a:t>
            </a:r>
          </a:p>
          <a:p>
            <a:pPr eaLnBrk="1" hangingPunct="1">
              <a:spcBef>
                <a:spcPct val="0"/>
              </a:spcBef>
            </a:pPr>
            <a:r>
              <a:rPr lang="en-US" smtClean="0"/>
              <a:t>In the 12/13 school year, the CDE Model System that is based on quality standards will be piloted.  During the 12/13 school year the principal system will be piloted and the Model System for Teachers will be tested.</a:t>
            </a:r>
          </a:p>
          <a:p>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B22782-9AC8-47F6-955B-8011E966A7E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the 13/14 school year, the CDE Model Evaluation System will be implemented statewide, educators will be evaluated based on quality standards, and this is the first year where an educator’s effectiveness rating will count towards the earning or loss of non-probationary status.</a:t>
            </a:r>
          </a:p>
          <a:p>
            <a:pPr eaLnBrk="1" hangingPunct="1">
              <a:spcBef>
                <a:spcPct val="0"/>
              </a:spcBef>
            </a:pPr>
            <a:r>
              <a:rPr lang="en-US" smtClean="0"/>
              <a:t>Finally, in the 2014/15 school year and beyond, the CDE Model Evaluation System will be finalized on a statewide basis, educators continue to be evaluated based on standards, and demonstrated effectiveness will be considered in the acquisition or loss of non-probationary status.</a:t>
            </a:r>
          </a:p>
          <a:p>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FD47FD-2378-4F02-97F2-FD4F4EBE31F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Requirements that went into effect during Fall of 2010:</a:t>
            </a:r>
          </a:p>
          <a:p>
            <a:pPr eaLnBrk="1" hangingPunct="1">
              <a:spcBef>
                <a:spcPct val="0"/>
              </a:spcBef>
            </a:pPr>
            <a:r>
              <a:rPr lang="en-US" smtClean="0"/>
              <a:t>Probationary Teachers MUST receive at least TWO documented observations and a written evaluation report EACH academic year.  Probationary teachers must receive the written evaluation at least two weeks before the last class day of the school year.</a:t>
            </a:r>
          </a:p>
          <a:p>
            <a:pPr eaLnBrk="1" hangingPunct="1">
              <a:spcBef>
                <a:spcPct val="0"/>
              </a:spcBef>
            </a:pPr>
            <a:endParaRPr lang="en-US" smtClean="0"/>
          </a:p>
          <a:p>
            <a:pPr eaLnBrk="1" hangingPunct="1">
              <a:spcBef>
                <a:spcPct val="0"/>
              </a:spcBef>
            </a:pPr>
            <a:r>
              <a:rPr lang="en-US" smtClean="0"/>
              <a:t>Persons conducting evaluations of licensed personnel must have a principal or administrator license, or be a designee of a person with such a license AND has received education and training in conducting an evaluation that results in the designee being able to make fair, professional, and credible evaluations.  CDE is given authority to approve the training for designated evaluators.</a:t>
            </a:r>
          </a:p>
          <a:p>
            <a:pPr eaLnBrk="1" hangingPunct="1">
              <a:spcBef>
                <a:spcPct val="0"/>
              </a:spcBef>
            </a:pPr>
            <a:endParaRPr lang="en-US" smtClean="0"/>
          </a:p>
          <a:p>
            <a:pPr eaLnBrk="1" hangingPunct="1">
              <a:spcBef>
                <a:spcPct val="0"/>
              </a:spcBef>
            </a:pPr>
            <a:r>
              <a:rPr lang="en-US" smtClean="0"/>
              <a:t>Educators whose performance is deemed to be “unsatisfactory,” must be given notice of deficiencies, and a remediation plan to correct the deficiencies must be developed collaboratively by the district with the educator, and must include professional development activities that are intended to result in a “satisfactory” rating on his/her next performance evaluation.</a:t>
            </a:r>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3969A7-B8CA-46FD-9089-82A512147A0A}"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Beginning in the 2013/14 school year all districts will be required to have evaluation systems in place that are in accordance with the adopted State Board rules for evaluation systems including all educators being evaluated using multiple fair, transparent, timely, rigorous, and valid methods.  </a:t>
            </a:r>
          </a:p>
          <a:p>
            <a:pPr eaLnBrk="1" hangingPunct="1">
              <a:spcBef>
                <a:spcPct val="0"/>
              </a:spcBef>
            </a:pPr>
            <a:endParaRPr lang="en-US" smtClean="0"/>
          </a:p>
          <a:p>
            <a:pPr eaLnBrk="1" hangingPunct="1">
              <a:spcBef>
                <a:spcPct val="0"/>
              </a:spcBef>
            </a:pPr>
            <a:r>
              <a:rPr lang="en-US" smtClean="0"/>
              <a:t>One of the quality standards for both principal and teacher groups is related to student academic growth,  for teachers, such growth must take into account diverse student factors, be consistent with the academic growth percentiles using the Colorado Growth Model, and may include interim assessments that are comparable across classrooms and aligned to the Colorado Academic Standards.  The Student Growth standard must include “multiple measures.”</a:t>
            </a:r>
          </a:p>
          <a:p>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55C709-4B69-42EE-A843-CE7912A9E188}"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44" name="Picture 20" descr="PPTemplate3"/>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7224" name="Picture 8" descr="cdelogo2"/>
          <p:cNvPicPr>
            <a:picLocks noChangeAspect="1" noChangeArrowheads="1"/>
          </p:cNvPicPr>
          <p:nvPr userDrawn="1"/>
        </p:nvPicPr>
        <p:blipFill>
          <a:blip r:embed="rId13" cstate="print"/>
          <a:srcRect/>
          <a:stretch>
            <a:fillRect/>
          </a:stretch>
        </p:blipFill>
        <p:spPr bwMode="auto">
          <a:xfrm>
            <a:off x="8229600" y="6210300"/>
            <a:ext cx="739775" cy="279400"/>
          </a:xfrm>
          <a:prstGeom prst="rect">
            <a:avLst/>
          </a:prstGeom>
          <a:noFill/>
        </p:spPr>
      </p:pic>
      <p:sp>
        <p:nvSpPr>
          <p:cNvPr id="137225" name="Text Box 9"/>
          <p:cNvSpPr txBox="1">
            <a:spLocks noChangeArrowheads="1"/>
          </p:cNvSpPr>
          <p:nvPr userDrawn="1"/>
        </p:nvSpPr>
        <p:spPr bwMode="auto">
          <a:xfrm>
            <a:off x="6991350" y="6477000"/>
            <a:ext cx="2076450" cy="228600"/>
          </a:xfrm>
          <a:prstGeom prst="rect">
            <a:avLst/>
          </a:prstGeom>
          <a:noFill/>
          <a:ln w="9525">
            <a:noFill/>
            <a:miter lim="800000"/>
            <a:headEnd/>
            <a:tailEnd/>
          </a:ln>
          <a:effectLst/>
        </p:spPr>
        <p:txBody>
          <a:bodyPr wrap="none">
            <a:spAutoFit/>
          </a:bodyPr>
          <a:lstStyle/>
          <a:p>
            <a:r>
              <a:rPr lang="en-US" sz="900" b="1"/>
              <a:t>Colorado Department of Education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838200" y="2057400"/>
            <a:ext cx="7467600" cy="2308324"/>
          </a:xfrm>
          <a:prstGeom prst="rect">
            <a:avLst/>
          </a:prstGeom>
          <a:noFill/>
          <a:ln w="9525">
            <a:noFill/>
            <a:miter lim="800000"/>
            <a:headEnd/>
            <a:tailEnd/>
          </a:ln>
        </p:spPr>
        <p:txBody>
          <a:bodyPr>
            <a:spAutoFit/>
          </a:bodyPr>
          <a:lstStyle/>
          <a:p>
            <a:pPr algn="ctr"/>
            <a:r>
              <a:rPr lang="en-US" sz="4400" dirty="0" smtClean="0">
                <a:latin typeface="Verdana" pitchFamily="34" charset="0"/>
              </a:rPr>
              <a:t>Overview of SB 191</a:t>
            </a:r>
            <a:endParaRPr lang="en-US" sz="4400" dirty="0">
              <a:latin typeface="Verdana" pitchFamily="34" charset="0"/>
            </a:endParaRPr>
          </a:p>
          <a:p>
            <a:pPr algn="ctr"/>
            <a:r>
              <a:rPr lang="en-US" dirty="0" smtClean="0">
                <a:latin typeface="Verdana" pitchFamily="34" charset="0"/>
              </a:rPr>
              <a:t>Ensuring Quality Instruction through Educator Effectiveness</a:t>
            </a:r>
          </a:p>
          <a:p>
            <a:pPr algn="ctr"/>
            <a:endParaRPr lang="en-US" dirty="0" smtClean="0">
              <a:latin typeface="Verdana" pitchFamily="34" charset="0"/>
            </a:endParaRPr>
          </a:p>
          <a:p>
            <a:pPr algn="ctr"/>
            <a:endParaRPr lang="en-US" dirty="0" smtClean="0">
              <a:latin typeface="Verdana" pitchFamily="34" charset="0"/>
            </a:endParaRPr>
          </a:p>
          <a:p>
            <a:pPr algn="ctr"/>
            <a:endParaRPr lang="en-US" dirty="0">
              <a:latin typeface="Verdana" pitchFamily="34" charset="0"/>
            </a:endParaRPr>
          </a:p>
          <a:p>
            <a:pPr algn="ctr"/>
            <a:r>
              <a:rPr lang="en-US" sz="1400" dirty="0">
                <a:latin typeface="Verdana" pitchFamily="34" charset="0"/>
              </a:rPr>
              <a:t>Colorado Department of Education</a:t>
            </a:r>
          </a:p>
          <a:p>
            <a:pPr algn="ctr"/>
            <a:r>
              <a:rPr lang="en-US" sz="1400" i="1" dirty="0" smtClean="0">
                <a:latin typeface="Verdana" pitchFamily="34" charset="0"/>
              </a:rPr>
              <a:t>Updated: July 2011</a:t>
            </a:r>
            <a:endParaRPr lang="en-US" sz="1400" i="1" dirty="0">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609600"/>
            <a:ext cx="8229600" cy="914400"/>
          </a:xfrm>
          <a:noFill/>
          <a:ln>
            <a:miter lim="800000"/>
            <a:headEnd/>
            <a:tailEnd/>
          </a:ln>
        </p:spPr>
        <p:txBody>
          <a:bodyPr vert="horz" wrap="square" lIns="91440" tIns="45720" rIns="91440" bIns="45720" numCol="1" anchor="t" anchorCtr="0" compatLnSpc="1">
            <a:prstTxWarp prst="textNoShape">
              <a:avLst/>
            </a:prstTxWarp>
          </a:bodyPr>
          <a:lstStyle/>
          <a:p>
            <a:r>
              <a:rPr lang="en-US" sz="2600" b="1" smtClean="0"/>
              <a:t>Requirements for Principal Evaluations </a:t>
            </a:r>
            <a:br>
              <a:rPr lang="en-US" sz="2600" b="1" smtClean="0"/>
            </a:br>
            <a:r>
              <a:rPr lang="en-US" sz="2600" b="1" smtClean="0"/>
              <a:t>Effective as Early as 2013-14</a:t>
            </a:r>
            <a:endParaRPr lang="en-US" sz="2600" smtClean="0"/>
          </a:p>
        </p:txBody>
      </p:sp>
      <p:sp>
        <p:nvSpPr>
          <p:cNvPr id="31747" name="Content Placeholder 2"/>
          <p:cNvSpPr>
            <a:spLocks noGrp="1"/>
          </p:cNvSpPr>
          <p:nvPr>
            <p:ph idx="1"/>
          </p:nvPr>
        </p:nvSpPr>
        <p:spPr bwMode="auto">
          <a:xfrm>
            <a:off x="457200" y="1676400"/>
            <a:ext cx="8229600" cy="4449763"/>
          </a:xfrm>
          <a:noFill/>
          <a:ln>
            <a:miter lim="800000"/>
            <a:headEnd/>
            <a:tailEnd/>
          </a:ln>
        </p:spPr>
        <p:txBody>
          <a:bodyPr vert="horz" wrap="square" lIns="91440" tIns="45720" rIns="91440" bIns="45720" numCol="1" anchor="t" anchorCtr="0" compatLnSpc="1">
            <a:prstTxWarp prst="textNoShape">
              <a:avLst/>
            </a:prstTxWarp>
          </a:bodyPr>
          <a:lstStyle/>
          <a:p>
            <a:endParaRPr lang="en-US" sz="1600" smtClean="0"/>
          </a:p>
          <a:p>
            <a:r>
              <a:rPr lang="en-US" sz="1600" smtClean="0"/>
              <a:t>Standards must ensure that every principal is evaluated using </a:t>
            </a:r>
            <a:r>
              <a:rPr lang="en-US" sz="1600" b="1" i="1" u="sng" smtClean="0"/>
              <a:t>multiple, fair, transparent, timely, rigorous and valid methods</a:t>
            </a:r>
            <a:r>
              <a:rPr lang="en-US" sz="1600" smtClean="0"/>
              <a:t>.  </a:t>
            </a:r>
          </a:p>
          <a:p>
            <a:endParaRPr lang="en-US" sz="1600" smtClean="0"/>
          </a:p>
          <a:p>
            <a:r>
              <a:rPr lang="en-US" sz="1600" smtClean="0"/>
              <a:t>One of the standards for measuring principal performance must require that at least 50 percent of the evaluation is determined by the </a:t>
            </a:r>
            <a:r>
              <a:rPr lang="en-US" sz="1600" b="1" i="1" u="sng" smtClean="0"/>
              <a:t>academic growth</a:t>
            </a:r>
            <a:r>
              <a:rPr lang="en-US" sz="1600" b="1" i="1" smtClean="0"/>
              <a:t> </a:t>
            </a:r>
            <a:r>
              <a:rPr lang="en-US" sz="1600" smtClean="0"/>
              <a:t>of the students enrolled in the principal’s school.  Quality standards must include:</a:t>
            </a:r>
          </a:p>
          <a:p>
            <a:endParaRPr lang="en-US" sz="800" smtClean="0"/>
          </a:p>
          <a:p>
            <a:pPr lvl="1"/>
            <a:r>
              <a:rPr lang="en-US" sz="1400" smtClean="0"/>
              <a:t>Achievement and academic growth for students enrolled in the principal’s school, as measured by the Colorado Growth Model; and</a:t>
            </a:r>
          </a:p>
          <a:p>
            <a:pPr lvl="1"/>
            <a:endParaRPr lang="en-US" sz="500" smtClean="0"/>
          </a:p>
          <a:p>
            <a:pPr lvl="1"/>
            <a:r>
              <a:rPr lang="en-US" sz="1400" smtClean="0"/>
              <a:t>The number and percentage of licensed personnel in the principal’s school who are rated as effective or highly effective; and</a:t>
            </a:r>
          </a:p>
          <a:p>
            <a:pPr lvl="1"/>
            <a:endParaRPr lang="en-US" sz="500" smtClean="0"/>
          </a:p>
          <a:p>
            <a:pPr lvl="1"/>
            <a:r>
              <a:rPr lang="en-US" sz="1400" smtClean="0"/>
              <a:t>The number and percentage of licensed personnel in the principal’s school who are rated as ineffective but are improving in effectiveness. </a:t>
            </a:r>
          </a:p>
          <a:p>
            <a:pPr lvl="1"/>
            <a:endParaRPr lang="en-US" sz="1200" smtClean="0"/>
          </a:p>
          <a:p>
            <a:pPr lvl="1"/>
            <a:endParaRPr lang="en-US" sz="1200" smtClean="0"/>
          </a:p>
          <a:p>
            <a:pPr lvl="1"/>
            <a:endParaRPr lang="en-US" sz="1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457200" y="609600"/>
            <a:ext cx="8229600" cy="808038"/>
          </a:xfrm>
          <a:noFill/>
          <a:ln>
            <a:miter lim="800000"/>
            <a:headEnd/>
            <a:tailEnd/>
          </a:ln>
        </p:spPr>
        <p:txBody>
          <a:bodyPr vert="horz" wrap="square" lIns="91440" tIns="45720" rIns="91440" bIns="45720" numCol="1" anchor="t" anchorCtr="0" compatLnSpc="1">
            <a:prstTxWarp prst="textNoShape">
              <a:avLst/>
            </a:prstTxWarp>
          </a:bodyPr>
          <a:lstStyle/>
          <a:p>
            <a:r>
              <a:rPr lang="en-US" sz="2800" b="1" smtClean="0"/>
              <a:t>Table of Contents</a:t>
            </a:r>
          </a:p>
        </p:txBody>
      </p:sp>
      <p:sp>
        <p:nvSpPr>
          <p:cNvPr id="23555" name="Content Placeholder 2"/>
          <p:cNvSpPr>
            <a:spLocks noGrp="1"/>
          </p:cNvSpPr>
          <p:nvPr>
            <p:ph idx="1"/>
          </p:nvPr>
        </p:nvSpPr>
        <p:spPr bwMode="auto">
          <a:xfrm>
            <a:off x="457200" y="1371600"/>
            <a:ext cx="8229600" cy="4754563"/>
          </a:xfrm>
          <a:noFill/>
          <a:ln>
            <a:miter lim="800000"/>
            <a:headEnd/>
            <a:tailEnd/>
          </a:ln>
        </p:spPr>
        <p:txBody>
          <a:bodyPr vert="horz" wrap="square" lIns="91440" tIns="45720" rIns="91440" bIns="45720" numCol="1" anchor="t" anchorCtr="0" compatLnSpc="1">
            <a:prstTxWarp prst="textNoShape">
              <a:avLst/>
            </a:prstTxWarp>
          </a:bodyPr>
          <a:lstStyle/>
          <a:p>
            <a:r>
              <a:rPr lang="en-US" sz="1800" smtClean="0"/>
              <a:t>Purposes of Senate Bill 10-191</a:t>
            </a:r>
          </a:p>
          <a:p>
            <a:endParaRPr lang="en-US" sz="800" smtClean="0"/>
          </a:p>
          <a:p>
            <a:r>
              <a:rPr lang="en-US" sz="1800" smtClean="0"/>
              <a:t>Critical Effects of Senate Bill 10-191</a:t>
            </a:r>
          </a:p>
          <a:p>
            <a:endParaRPr lang="en-US" sz="800" smtClean="0"/>
          </a:p>
          <a:p>
            <a:r>
              <a:rPr lang="en-US" sz="1800" smtClean="0"/>
              <a:t>Timeline for Promulgation of New Regulations Concerning Performance Evaluation Systems</a:t>
            </a:r>
          </a:p>
          <a:p>
            <a:endParaRPr lang="en-US" sz="800" smtClean="0"/>
          </a:p>
          <a:p>
            <a:r>
              <a:rPr lang="en-US" sz="1800" smtClean="0"/>
              <a:t>Timeline for Implementation of New Requirements for Personnel Evaluation Systems</a:t>
            </a:r>
          </a:p>
          <a:p>
            <a:endParaRPr lang="en-US" sz="800" smtClean="0"/>
          </a:p>
          <a:p>
            <a:r>
              <a:rPr lang="en-US" sz="1800" smtClean="0"/>
              <a:t>New Requirements for Personnel Evaluation Systems in 2010-11</a:t>
            </a:r>
          </a:p>
          <a:p>
            <a:endParaRPr lang="en-US" sz="800" smtClean="0"/>
          </a:p>
          <a:p>
            <a:r>
              <a:rPr lang="en-US" sz="1800" smtClean="0"/>
              <a:t>Requirements for Teacher Evaluations Effective as Early as 2013-14</a:t>
            </a:r>
          </a:p>
          <a:p>
            <a:pPr>
              <a:buFontTx/>
              <a:buNone/>
            </a:pPr>
            <a:endParaRPr lang="en-US" sz="800" smtClean="0"/>
          </a:p>
          <a:p>
            <a:r>
              <a:rPr lang="en-US" sz="1800" smtClean="0"/>
              <a:t>Requirements for Principal Evaluations Effective as Early as 2013-14</a:t>
            </a:r>
          </a:p>
          <a:p>
            <a:pPr>
              <a:buFontTx/>
              <a:buNone/>
            </a:pPr>
            <a:endParaRPr lang="en-US" sz="1800" smtClean="0"/>
          </a:p>
          <a:p>
            <a:endParaRPr lang="en-US" sz="1800" smtClean="0"/>
          </a:p>
          <a:p>
            <a:endParaRPr lang="en-US" sz="1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457200" y="685800"/>
            <a:ext cx="8229600" cy="731838"/>
          </a:xfrm>
          <a:noFill/>
          <a:ln>
            <a:miter lim="800000"/>
            <a:headEnd/>
            <a:tailEnd/>
          </a:ln>
        </p:spPr>
        <p:txBody>
          <a:bodyPr vert="horz" wrap="square" lIns="91440" tIns="45720" rIns="91440" bIns="45720" numCol="1" anchor="t" anchorCtr="0" compatLnSpc="1">
            <a:prstTxWarp prst="textNoShape">
              <a:avLst/>
            </a:prstTxWarp>
          </a:bodyPr>
          <a:lstStyle/>
          <a:p>
            <a:r>
              <a:rPr lang="en-US" sz="2800" b="1" smtClean="0"/>
              <a:t>Purposes of S.B. 10-191</a:t>
            </a:r>
          </a:p>
        </p:txBody>
      </p:sp>
      <p:sp>
        <p:nvSpPr>
          <p:cNvPr id="24579"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1800" smtClean="0"/>
              <a:t>Emphasize that a system to evaluate the effectiveness of licensed personnel is crucial to improving the quality of education in Colorado.</a:t>
            </a:r>
          </a:p>
          <a:p>
            <a:endParaRPr lang="en-US" sz="1800" smtClean="0"/>
          </a:p>
          <a:p>
            <a:r>
              <a:rPr lang="en-US" sz="1800" smtClean="0"/>
              <a:t>Ensure that one of the purposes of evaluation is to provide a basis for making decisions in the areas of hiring, compensation, promotion, assignment, professional development, earning and retaining non-probationary status, and nonrenewal of contract.</a:t>
            </a:r>
          </a:p>
          <a:p>
            <a:endParaRPr lang="en-US" sz="1800" smtClean="0"/>
          </a:p>
          <a:p>
            <a:r>
              <a:rPr lang="en-US" sz="1800" smtClean="0"/>
              <a:t>Ensure that educators are evaluated in significant part based on the impact they have on the growth of their students.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xfrm>
            <a:off x="457200" y="533400"/>
            <a:ext cx="8229600" cy="884238"/>
          </a:xfrm>
          <a:noFill/>
          <a:ln>
            <a:miter lim="800000"/>
            <a:headEnd/>
            <a:tailEnd/>
          </a:ln>
        </p:spPr>
        <p:txBody>
          <a:bodyPr vert="horz" wrap="square" lIns="91440" tIns="45720" rIns="91440" bIns="45720" numCol="1" anchor="t" anchorCtr="0" compatLnSpc="1">
            <a:prstTxWarp prst="textNoShape">
              <a:avLst/>
            </a:prstTxWarp>
          </a:bodyPr>
          <a:lstStyle/>
          <a:p>
            <a:r>
              <a:rPr lang="en-US" sz="2800" b="1" smtClean="0"/>
              <a:t>Critical Effects of S.B. 10-191</a:t>
            </a:r>
          </a:p>
        </p:txBody>
      </p:sp>
      <p:sp>
        <p:nvSpPr>
          <p:cNvPr id="25603" name="Content Placeholder 2"/>
          <p:cNvSpPr>
            <a:spLocks noGrp="1"/>
          </p:cNvSpPr>
          <p:nvPr>
            <p:ph idx="1"/>
          </p:nvPr>
        </p:nvSpPr>
        <p:spPr bwMode="auto">
          <a:xfrm>
            <a:off x="457200" y="1219200"/>
            <a:ext cx="8229600" cy="4906963"/>
          </a:xfrm>
          <a:noFill/>
          <a:ln>
            <a:miter lim="800000"/>
            <a:headEnd/>
            <a:tailEnd/>
          </a:ln>
        </p:spPr>
        <p:txBody>
          <a:bodyPr vert="horz" wrap="square" lIns="91440" tIns="45720" rIns="91440" bIns="45720" numCol="1" anchor="t" anchorCtr="0" compatLnSpc="1">
            <a:prstTxWarp prst="textNoShape">
              <a:avLst/>
            </a:prstTxWarp>
          </a:bodyPr>
          <a:lstStyle/>
          <a:p>
            <a:r>
              <a:rPr lang="en-US" sz="1800" smtClean="0"/>
              <a:t>Requires statewide minimum standards for what it means to be an “effective” teacher or principal</a:t>
            </a:r>
          </a:p>
          <a:p>
            <a:endParaRPr lang="en-US" sz="500" smtClean="0"/>
          </a:p>
          <a:p>
            <a:r>
              <a:rPr lang="en-US" sz="1800" smtClean="0"/>
              <a:t>Requires that all teachers and principals be evaluated at least 50 percent on the academic growth of their students</a:t>
            </a:r>
          </a:p>
          <a:p>
            <a:endParaRPr lang="en-US" sz="500" smtClean="0"/>
          </a:p>
          <a:p>
            <a:r>
              <a:rPr lang="en-US" sz="1800" smtClean="0"/>
              <a:t>Prohibits forced placement of teachers</a:t>
            </a:r>
          </a:p>
          <a:p>
            <a:endParaRPr lang="en-US" sz="500" smtClean="0"/>
          </a:p>
          <a:p>
            <a:r>
              <a:rPr lang="en-US" sz="1800" smtClean="0"/>
              <a:t>Makes non-probationary status “portable”</a:t>
            </a:r>
          </a:p>
          <a:p>
            <a:endParaRPr lang="en-US" sz="500" smtClean="0"/>
          </a:p>
          <a:p>
            <a:r>
              <a:rPr lang="en-US" sz="1800" smtClean="0"/>
              <a:t>Requires annual evaluation of all teachers and principals</a:t>
            </a:r>
          </a:p>
          <a:p>
            <a:endParaRPr lang="en-US" sz="500" smtClean="0"/>
          </a:p>
          <a:p>
            <a:r>
              <a:rPr lang="en-US" sz="1800" smtClean="0"/>
              <a:t>Changes non-probationary status from one that is earned based upon years of service to one that is earned based upon three consecutive years of demonstrated effectiveness</a:t>
            </a:r>
          </a:p>
          <a:p>
            <a:endParaRPr lang="en-US" sz="500" smtClean="0"/>
          </a:p>
          <a:p>
            <a:r>
              <a:rPr lang="en-US" sz="1800" smtClean="0"/>
              <a:t>Provides that non-probationary status may be lost based upon consecutive years of ineffectiveness.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457200"/>
            <a:ext cx="8229600" cy="1066800"/>
          </a:xfrm>
          <a:noFill/>
          <a:ln>
            <a:miter lim="800000"/>
            <a:headEnd/>
            <a:tailEnd/>
          </a:ln>
        </p:spPr>
        <p:txBody>
          <a:bodyPr vert="horz" wrap="square" lIns="91440" tIns="45720" rIns="91440" bIns="45720" numCol="1" anchor="t" anchorCtr="0" compatLnSpc="1">
            <a:prstTxWarp prst="textNoShape">
              <a:avLst/>
            </a:prstTxWarp>
          </a:bodyPr>
          <a:lstStyle/>
          <a:p>
            <a:r>
              <a:rPr lang="en-US" sz="2800" b="1" smtClean="0">
                <a:solidFill>
                  <a:schemeClr val="tx1"/>
                </a:solidFill>
              </a:rPr>
              <a:t>Timeline for Promulgation of New Regulations Concerning Performance Evaluation Systems</a:t>
            </a:r>
          </a:p>
        </p:txBody>
      </p:sp>
      <p:sp>
        <p:nvSpPr>
          <p:cNvPr id="26627" name="Content Placeholder 2"/>
          <p:cNvSpPr>
            <a:spLocks noGrp="1"/>
          </p:cNvSpPr>
          <p:nvPr>
            <p:ph idx="1"/>
          </p:nvPr>
        </p:nvSpPr>
        <p:spPr bwMode="auto">
          <a:xfrm>
            <a:off x="304800" y="1447800"/>
            <a:ext cx="8229600" cy="4373563"/>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1600" b="1" u="sng" smtClean="0"/>
              <a:t>March 2011:</a:t>
            </a:r>
            <a:r>
              <a:rPr lang="en-US" sz="1600" smtClean="0"/>
              <a:t>	State Council makes recommendations on several items, including:</a:t>
            </a:r>
          </a:p>
          <a:p>
            <a:pPr>
              <a:buFontTx/>
              <a:buNone/>
            </a:pPr>
            <a:r>
              <a:rPr lang="en-US" sz="1600" smtClean="0"/>
              <a:t>			* definitions of principal and teacher effectiveness;</a:t>
            </a:r>
          </a:p>
          <a:p>
            <a:pPr>
              <a:buFontTx/>
              <a:buNone/>
            </a:pPr>
            <a:r>
              <a:rPr lang="en-US" sz="1600" smtClean="0"/>
              <a:t>			* quality standards for evaluating effectiveness; and </a:t>
            </a:r>
          </a:p>
          <a:p>
            <a:pPr>
              <a:buFontTx/>
              <a:buNone/>
            </a:pPr>
            <a:r>
              <a:rPr lang="en-US" sz="1600" smtClean="0"/>
              <a:t>			* guidelines for implementation of an educator evaluation system 		   based on quality standards.</a:t>
            </a:r>
          </a:p>
          <a:p>
            <a:pPr>
              <a:buFontTx/>
              <a:buNone/>
            </a:pPr>
            <a:endParaRPr lang="en-US" sz="1600" smtClean="0"/>
          </a:p>
          <a:p>
            <a:pPr>
              <a:buFontTx/>
              <a:buNone/>
            </a:pPr>
            <a:r>
              <a:rPr lang="en-US" sz="1600" b="1" u="sng" smtClean="0"/>
              <a:t>June 2011:</a:t>
            </a:r>
            <a:r>
              <a:rPr lang="en-US" sz="1600" smtClean="0"/>
              <a:t>	State Board begins rulemaking process.</a:t>
            </a:r>
          </a:p>
          <a:p>
            <a:pPr>
              <a:buFontTx/>
              <a:buNone/>
            </a:pPr>
            <a:endParaRPr lang="en-US" sz="1600" smtClean="0"/>
          </a:p>
          <a:p>
            <a:pPr>
              <a:buFontTx/>
              <a:buNone/>
            </a:pPr>
            <a:r>
              <a:rPr lang="en-US" sz="1600" b="1" u="sng" smtClean="0"/>
              <a:t>November 2011:</a:t>
            </a:r>
            <a:r>
              <a:rPr lang="en-US" sz="1600" smtClean="0"/>
              <a:t>	State Board votes to adopt rules.</a:t>
            </a:r>
          </a:p>
          <a:p>
            <a:pPr>
              <a:buFontTx/>
              <a:buNone/>
            </a:pPr>
            <a:endParaRPr lang="en-US" sz="1600" smtClean="0"/>
          </a:p>
          <a:p>
            <a:pPr>
              <a:buFontTx/>
              <a:buNone/>
            </a:pPr>
            <a:r>
              <a:rPr lang="en-US" sz="1600" b="1" u="sng" smtClean="0"/>
              <a:t>February 2012:</a:t>
            </a:r>
            <a:r>
              <a:rPr lang="en-US" sz="1600" smtClean="0"/>
              <a:t>	General Assembly reviews rules and either approves or repeals 		provisions.</a:t>
            </a:r>
          </a:p>
          <a:p>
            <a:pPr>
              <a:buFontTx/>
              <a:buNone/>
            </a:pPr>
            <a:endParaRPr lang="en-US" sz="1600" smtClean="0"/>
          </a:p>
          <a:p>
            <a:pPr>
              <a:buFontTx/>
              <a:buNone/>
            </a:pPr>
            <a:r>
              <a:rPr lang="en-US" sz="1600" b="1" u="sng" smtClean="0"/>
              <a:t>May 2012:</a:t>
            </a:r>
            <a:r>
              <a:rPr lang="en-US" sz="1600" smtClean="0"/>
              <a:t>	For any provisions that are repealed by the General Assembly, State 		Board promulgates emergency rules and re-submits to General 		Assembly for review.</a:t>
            </a:r>
          </a:p>
          <a:p>
            <a:pPr>
              <a:buFontTx/>
              <a:buNone/>
            </a:pPr>
            <a:endParaRPr lang="en-US" sz="1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457200" y="457200"/>
            <a:ext cx="8229600" cy="990600"/>
          </a:xfrm>
          <a:noFill/>
          <a:ln>
            <a:miter lim="800000"/>
            <a:headEnd/>
            <a:tailEnd/>
          </a:ln>
        </p:spPr>
        <p:txBody>
          <a:bodyPr vert="horz" wrap="square" lIns="91440" tIns="45720" rIns="91440" bIns="45720" numCol="1" anchor="t" anchorCtr="0" compatLnSpc="1">
            <a:prstTxWarp prst="textNoShape">
              <a:avLst/>
            </a:prstTxWarp>
          </a:bodyPr>
          <a:lstStyle/>
          <a:p>
            <a:r>
              <a:rPr lang="en-US" sz="2600" b="1" smtClean="0"/>
              <a:t>Timeline for Implementation of New Requirements for Personnel Evaluation Systems</a:t>
            </a:r>
          </a:p>
        </p:txBody>
      </p:sp>
      <p:sp>
        <p:nvSpPr>
          <p:cNvPr id="27651"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1600" b="1" u="sng" smtClean="0"/>
              <a:t>2010-11:	</a:t>
            </a:r>
          </a:p>
          <a:p>
            <a:r>
              <a:rPr lang="en-US" sz="1600" smtClean="0"/>
              <a:t>Districts should review personnel evaluation systems to ensure compliance with current statutory requirements and prepare for implementation of additional requirements.</a:t>
            </a:r>
          </a:p>
          <a:p>
            <a:r>
              <a:rPr lang="en-US" sz="1600" smtClean="0"/>
              <a:t>CDE will gather information about current evaluation systems and begin to develop resource bank based on best-practices.  </a:t>
            </a:r>
          </a:p>
          <a:p>
            <a:pPr>
              <a:buFontTx/>
              <a:buNone/>
            </a:pPr>
            <a:endParaRPr lang="en-US" sz="800" smtClean="0"/>
          </a:p>
          <a:p>
            <a:pPr>
              <a:buFontTx/>
              <a:buNone/>
            </a:pPr>
            <a:r>
              <a:rPr lang="en-US" sz="1600" b="1" u="sng" smtClean="0"/>
              <a:t>2011-12:	</a:t>
            </a:r>
          </a:p>
          <a:p>
            <a:r>
              <a:rPr lang="en-US" sz="1600" smtClean="0"/>
              <a:t>CDE will work with districts and BOCES to assist with development of performance evaluation systems that are based on quality standards.</a:t>
            </a:r>
          </a:p>
          <a:p>
            <a:r>
              <a:rPr lang="en-US" sz="1600" smtClean="0"/>
              <a:t>CDE will make available a resource bank that identifies assessments, processes, tools and policies that a district or BOCES may use to develop their evaluation system.</a:t>
            </a:r>
          </a:p>
          <a:p>
            <a:endParaRPr lang="en-US" sz="800" smtClean="0"/>
          </a:p>
          <a:p>
            <a:pPr>
              <a:buFontTx/>
              <a:buNone/>
            </a:pPr>
            <a:r>
              <a:rPr lang="en-US" sz="1600" b="1" u="sng" smtClean="0"/>
              <a:t>2012-13:	</a:t>
            </a:r>
          </a:p>
          <a:p>
            <a:r>
              <a:rPr lang="en-US" sz="1600" smtClean="0"/>
              <a:t>New performance evaluation system based on quality standards will be piloted as recommended by State Council.</a:t>
            </a:r>
          </a:p>
          <a:p>
            <a:pPr>
              <a:buFontTx/>
              <a:buNone/>
            </a:pPr>
            <a:endParaRPr lang="en-US" sz="1600" smtClean="0"/>
          </a:p>
          <a:p>
            <a:pPr>
              <a:buFontTx/>
              <a:buNone/>
            </a:pPr>
            <a:endParaRPr lang="en-US" sz="1600" smtClean="0"/>
          </a:p>
          <a:p>
            <a:pPr>
              <a:buFontTx/>
              <a:buNone/>
            </a:pPr>
            <a:r>
              <a:rPr lang="en-US" smtClean="0"/>
              <a:t>	</a:t>
            </a:r>
          </a:p>
          <a:p>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457200" y="457200"/>
            <a:ext cx="8229600" cy="960438"/>
          </a:xfrm>
          <a:noFill/>
          <a:ln>
            <a:miter lim="800000"/>
            <a:headEnd/>
            <a:tailEnd/>
          </a:ln>
        </p:spPr>
        <p:txBody>
          <a:bodyPr vert="horz" wrap="square" lIns="91440" tIns="45720" rIns="91440" bIns="45720" numCol="1" anchor="t" anchorCtr="0" compatLnSpc="1">
            <a:prstTxWarp prst="textNoShape">
              <a:avLst/>
            </a:prstTxWarp>
          </a:bodyPr>
          <a:lstStyle/>
          <a:p>
            <a:r>
              <a:rPr lang="en-US" sz="2600" b="1" smtClean="0"/>
              <a:t>Timeline for Implementation of New Requirements for Personnel Evaluation Systems, cont.</a:t>
            </a:r>
          </a:p>
        </p:txBody>
      </p:sp>
      <p:sp>
        <p:nvSpPr>
          <p:cNvPr id="28675"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1600" b="1" u="sng" smtClean="0"/>
              <a:t>2013-14:	</a:t>
            </a:r>
          </a:p>
          <a:p>
            <a:r>
              <a:rPr lang="en-US" sz="1600" smtClean="0"/>
              <a:t>New performance evaluation system based on quality standards will be implemented statewide in the manner recommended by the State Council.</a:t>
            </a:r>
          </a:p>
          <a:p>
            <a:r>
              <a:rPr lang="en-US" sz="1600" smtClean="0"/>
              <a:t>Teachers will be evaluated based on quality standards.</a:t>
            </a:r>
          </a:p>
          <a:p>
            <a:r>
              <a:rPr lang="en-US" sz="1600" smtClean="0"/>
              <a:t>Demonstrated effectiveness or ineffectiveness will </a:t>
            </a:r>
            <a:r>
              <a:rPr lang="en-US" sz="1600" i="1" u="sng" smtClean="0"/>
              <a:t>begin</a:t>
            </a:r>
            <a:r>
              <a:rPr lang="en-US" sz="1600" smtClean="0"/>
              <a:t> to be considered in the acquisition of probationary or non-probationary status.</a:t>
            </a:r>
          </a:p>
          <a:p>
            <a:pPr>
              <a:buFontTx/>
              <a:buNone/>
            </a:pPr>
            <a:endParaRPr lang="en-US" sz="1600" smtClean="0"/>
          </a:p>
          <a:p>
            <a:pPr>
              <a:buFontTx/>
              <a:buNone/>
            </a:pPr>
            <a:r>
              <a:rPr lang="en-US" sz="1600" b="1" u="sng" smtClean="0"/>
              <a:t>2014-15:	</a:t>
            </a:r>
          </a:p>
          <a:p>
            <a:r>
              <a:rPr lang="en-US" sz="1600" smtClean="0"/>
              <a:t>New performance evaluation system based on quality standards will be finalized on a statewide basis.  </a:t>
            </a:r>
          </a:p>
          <a:p>
            <a:r>
              <a:rPr lang="en-US" sz="1600" smtClean="0"/>
              <a:t>Teachers will continue to be evaluated based on quality standards.</a:t>
            </a:r>
          </a:p>
          <a:p>
            <a:r>
              <a:rPr lang="en-US" sz="1600" smtClean="0"/>
              <a:t>Demonstrated effectiveness or ineffectiveness will be considered in the acquisition or loss of probationary or non-probationary status.</a:t>
            </a:r>
          </a:p>
          <a:p>
            <a:pPr>
              <a:buFontTx/>
              <a:buNone/>
            </a:pPr>
            <a:endParaRPr lang="en-US" sz="16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457200" y="457200"/>
            <a:ext cx="8229600" cy="960438"/>
          </a:xfrm>
          <a:noFill/>
          <a:ln>
            <a:miter lim="800000"/>
            <a:headEnd/>
            <a:tailEnd/>
          </a:ln>
        </p:spPr>
        <p:txBody>
          <a:bodyPr vert="horz" wrap="square" lIns="91440" tIns="45720" rIns="91440" bIns="45720" numCol="1" anchor="t" anchorCtr="0" compatLnSpc="1">
            <a:prstTxWarp prst="textNoShape">
              <a:avLst/>
            </a:prstTxWarp>
          </a:bodyPr>
          <a:lstStyle/>
          <a:p>
            <a:r>
              <a:rPr lang="en-US" sz="2600" b="1" smtClean="0"/>
              <a:t>New Requirements for Personnel </a:t>
            </a:r>
            <a:br>
              <a:rPr lang="en-US" sz="2600" b="1" smtClean="0"/>
            </a:br>
            <a:r>
              <a:rPr lang="en-US" sz="2600" b="1" smtClean="0"/>
              <a:t>Evaluation Systems in 2010-11</a:t>
            </a:r>
            <a:endParaRPr lang="en-US" sz="2600" smtClean="0"/>
          </a:p>
        </p:txBody>
      </p:sp>
      <p:sp>
        <p:nvSpPr>
          <p:cNvPr id="29699" name="Content Placeholder 2"/>
          <p:cNvSpPr>
            <a:spLocks noGrp="1"/>
          </p:cNvSpPr>
          <p:nvPr>
            <p:ph idx="1"/>
          </p:nvPr>
        </p:nvSpPr>
        <p:spPr bwMode="auto">
          <a:xfrm>
            <a:off x="457200" y="1447800"/>
            <a:ext cx="8229600" cy="4678363"/>
          </a:xfrm>
          <a:noFill/>
          <a:ln>
            <a:miter lim="800000"/>
            <a:headEnd/>
            <a:tailEnd/>
          </a:ln>
        </p:spPr>
        <p:txBody>
          <a:bodyPr vert="horz" wrap="square" lIns="91440" tIns="45720" rIns="91440" bIns="45720" numCol="1" anchor="t" anchorCtr="0" compatLnSpc="1">
            <a:prstTxWarp prst="textNoShape">
              <a:avLst/>
            </a:prstTxWarp>
          </a:bodyPr>
          <a:lstStyle/>
          <a:p>
            <a:r>
              <a:rPr lang="en-US" sz="1600" smtClean="0"/>
              <a:t>Probationary teachers must receive at least two documented observations and one evaluation that result in a written evaluation report each academic year </a:t>
            </a:r>
            <a:r>
              <a:rPr lang="en-US" sz="1600" b="1" i="1" u="sng" smtClean="0"/>
              <a:t>and must receive the written evaluation at least two weeks before the last class day of the school year</a:t>
            </a:r>
            <a:r>
              <a:rPr lang="en-US" sz="1600" b="1" u="sng" smtClean="0"/>
              <a:t>.</a:t>
            </a:r>
          </a:p>
          <a:p>
            <a:endParaRPr lang="en-US" sz="500" smtClean="0"/>
          </a:p>
          <a:p>
            <a:endParaRPr lang="en-US" sz="500" i="1" smtClean="0"/>
          </a:p>
          <a:p>
            <a:r>
              <a:rPr lang="en-US" sz="1600" smtClean="0"/>
              <a:t>No person shall be responsible for the evaluation of licensed personnel unless the person has a principal or administrator license </a:t>
            </a:r>
            <a:r>
              <a:rPr lang="en-US" sz="1600" b="1" i="1" u="sng" smtClean="0"/>
              <a:t>or is a designee of a person with a principal or administrator license</a:t>
            </a:r>
            <a:r>
              <a:rPr lang="en-US" sz="1600" smtClean="0"/>
              <a:t> and has received education and training, in evaluation skills, approved by CDE that will enable him or her to make fair, professional, and credible evaluations. </a:t>
            </a:r>
          </a:p>
          <a:p>
            <a:endParaRPr lang="en-US" sz="500" smtClean="0"/>
          </a:p>
          <a:p>
            <a:r>
              <a:rPr lang="en-US" sz="1600" smtClean="0"/>
              <a:t>A teacher or principal whose performance is deemed to be “unsatisfactory” must be given notice of deficiencies.  A remediation plan to correct the deficiencies must be developed by the district and the teacher or principal </a:t>
            </a:r>
            <a:r>
              <a:rPr lang="en-US" sz="1600" b="1" i="1" u="sng" smtClean="0"/>
              <a:t>and must include professional development opportunities that are intended to help the teacher or principal to achieve an effective rating in his or her next performance evaluation.</a:t>
            </a:r>
            <a:r>
              <a:rPr lang="en-US" sz="1600" b="1" u="sng"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457200" y="457200"/>
            <a:ext cx="8229600" cy="990600"/>
          </a:xfrm>
          <a:noFill/>
          <a:ln>
            <a:miter lim="800000"/>
            <a:headEnd/>
            <a:tailEnd/>
          </a:ln>
        </p:spPr>
        <p:txBody>
          <a:bodyPr vert="horz" wrap="square" lIns="91440" tIns="45720" rIns="91440" bIns="45720" numCol="1" anchor="t" anchorCtr="0" compatLnSpc="1">
            <a:prstTxWarp prst="textNoShape">
              <a:avLst/>
            </a:prstTxWarp>
          </a:bodyPr>
          <a:lstStyle/>
          <a:p>
            <a:r>
              <a:rPr lang="en-US" sz="2600" b="1" smtClean="0"/>
              <a:t>Requirements for Teacher Evaluations </a:t>
            </a:r>
            <a:br>
              <a:rPr lang="en-US" sz="2600" b="1" smtClean="0"/>
            </a:br>
            <a:r>
              <a:rPr lang="en-US" sz="2600" b="1" smtClean="0"/>
              <a:t>Effective as Early as 2013-14</a:t>
            </a:r>
            <a:endParaRPr lang="en-US" sz="2600" smtClean="0"/>
          </a:p>
        </p:txBody>
      </p:sp>
      <p:sp>
        <p:nvSpPr>
          <p:cNvPr id="3" name="Content Placeholder 2"/>
          <p:cNvSpPr>
            <a:spLocks noGrp="1"/>
          </p:cNvSpPr>
          <p:nvPr>
            <p:ph idx="1"/>
          </p:nvPr>
        </p:nvSpPr>
        <p:spPr>
          <a:xfrm>
            <a:off x="457200" y="1676400"/>
            <a:ext cx="8229600" cy="4449763"/>
          </a:xfrm>
        </p:spPr>
        <p:txBody>
          <a:bodyPr/>
          <a:lstStyle/>
          <a:p>
            <a:pPr>
              <a:defRPr/>
            </a:pPr>
            <a:r>
              <a:rPr lang="en-US" sz="1600" dirty="0" smtClean="0"/>
              <a:t>Standards must ensure that every teacher is evaluated using </a:t>
            </a:r>
            <a:r>
              <a:rPr lang="en-US" sz="1600" b="1" i="1" u="sng" dirty="0" smtClean="0"/>
              <a:t>multiple, fair, transparent, timely, rigorous and valid methods</a:t>
            </a:r>
            <a:r>
              <a:rPr lang="en-US" sz="1600" dirty="0" smtClean="0"/>
              <a:t>.  </a:t>
            </a:r>
          </a:p>
          <a:p>
            <a:pPr marL="0" indent="0">
              <a:buFontTx/>
              <a:buNone/>
              <a:defRPr/>
            </a:pPr>
            <a:endParaRPr lang="en-US" sz="1600" dirty="0" smtClean="0"/>
          </a:p>
          <a:p>
            <a:pPr>
              <a:defRPr/>
            </a:pPr>
            <a:r>
              <a:rPr lang="en-US" sz="1600" dirty="0" smtClean="0"/>
              <a:t>One of the standards for measuring teacher performance must require that at least 50 percent of the evaluation is determined by the </a:t>
            </a:r>
            <a:r>
              <a:rPr lang="en-US" sz="1600" b="1" i="1" u="sng" dirty="0" smtClean="0"/>
              <a:t>academic growth</a:t>
            </a:r>
            <a:r>
              <a:rPr lang="en-US" sz="1600" dirty="0" smtClean="0"/>
              <a:t> of the teacher’s students.</a:t>
            </a:r>
          </a:p>
          <a:p>
            <a:pPr lvl="1">
              <a:defRPr/>
            </a:pPr>
            <a:r>
              <a:rPr lang="en-US" sz="1400" dirty="0" smtClean="0"/>
              <a:t>Expectations of student academic growth </a:t>
            </a:r>
            <a:r>
              <a:rPr lang="en-US" sz="1400" b="1" i="1" dirty="0" smtClean="0"/>
              <a:t>must take into consideration diverse factors</a:t>
            </a:r>
            <a:r>
              <a:rPr lang="en-US" sz="1400" dirty="0" smtClean="0"/>
              <a:t>, including but not limited to special education, student mobility, and high-risk student populations.</a:t>
            </a:r>
          </a:p>
          <a:p>
            <a:pPr lvl="1">
              <a:defRPr/>
            </a:pPr>
            <a:endParaRPr lang="en-US" sz="800" dirty="0" smtClean="0"/>
          </a:p>
          <a:p>
            <a:pPr lvl="1">
              <a:defRPr/>
            </a:pPr>
            <a:r>
              <a:rPr lang="en-US" sz="1400" dirty="0" smtClean="0"/>
              <a:t>Measures of student academic growth must be consistent with the calculation of student academic growth percentiles using the </a:t>
            </a:r>
            <a:r>
              <a:rPr lang="en-US" sz="1400" b="1" i="1" dirty="0" smtClean="0"/>
              <a:t>Colorado Growth Model</a:t>
            </a:r>
            <a:r>
              <a:rPr lang="en-US" sz="1400" dirty="0" smtClean="0"/>
              <a:t>.</a:t>
            </a:r>
          </a:p>
          <a:p>
            <a:pPr lvl="1">
              <a:defRPr/>
            </a:pPr>
            <a:endParaRPr lang="en-US" sz="800" dirty="0" smtClean="0"/>
          </a:p>
          <a:p>
            <a:pPr lvl="1">
              <a:defRPr/>
            </a:pPr>
            <a:r>
              <a:rPr lang="en-US" sz="1400" dirty="0" smtClean="0"/>
              <a:t>Measures of student academic growth </a:t>
            </a:r>
            <a:r>
              <a:rPr lang="en-US" sz="1400" b="1" i="1" dirty="0" smtClean="0"/>
              <a:t>may include interim assessments </a:t>
            </a:r>
            <a:r>
              <a:rPr lang="en-US" sz="1400" dirty="0" smtClean="0"/>
              <a:t>that are rigorous and comparable across classrooms and are aligned with the state model content standards.</a:t>
            </a:r>
          </a:p>
          <a:p>
            <a:pPr lvl="1">
              <a:buFontTx/>
              <a:buNone/>
              <a:defRPr/>
            </a:pPr>
            <a:endParaRPr lang="en-US" sz="1400" dirty="0" smtClean="0"/>
          </a:p>
          <a:p>
            <a:pPr>
              <a:buFontTx/>
              <a:buNone/>
              <a:defRPr/>
            </a:pPr>
            <a:endParaRPr lang="en-US" sz="500" dirty="0" smtClean="0"/>
          </a:p>
          <a:p>
            <a:pPr marL="342900" lvl="1" indent="-342900">
              <a:buFontTx/>
              <a:buChar char="•"/>
              <a:defRPr/>
            </a:pPr>
            <a:r>
              <a:rPr lang="en-US" sz="1600" dirty="0" smtClean="0"/>
              <a:t>Standards still must include </a:t>
            </a:r>
            <a:r>
              <a:rPr lang="en-US" sz="1600" b="1" i="1" u="sng" dirty="0" smtClean="0"/>
              <a:t>“multiple measures”</a:t>
            </a:r>
            <a:r>
              <a:rPr lang="en-US" sz="1600" dirty="0" smtClean="0"/>
              <a:t> of student performance.</a:t>
            </a:r>
          </a:p>
          <a:p>
            <a:pPr>
              <a:defRPr/>
            </a:pPr>
            <a:endParaRPr lang="en-US" sz="1600" dirty="0" smtClean="0"/>
          </a:p>
          <a:p>
            <a:pPr>
              <a:defRPr/>
            </a:pPr>
            <a:endParaRPr lang="en-US" sz="1600" dirty="0" smtClean="0"/>
          </a:p>
          <a:p>
            <a:pPr lvl="1">
              <a:buFontTx/>
              <a:buNone/>
              <a:defRPr/>
            </a:pPr>
            <a:endParaRPr lang="en-US" sz="1200" dirty="0" smtClean="0"/>
          </a:p>
          <a:p>
            <a:pPr lvl="1">
              <a:defRPr/>
            </a:pPr>
            <a:endParaRPr lang="en-US" sz="1200" dirty="0" smtClean="0"/>
          </a:p>
          <a:p>
            <a:pPr lvl="1">
              <a:defRPr/>
            </a:pPr>
            <a:endParaRPr lang="en-US" sz="1200"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5446</TotalTime>
  <Words>1802</Words>
  <Application>Microsoft Office PowerPoint</Application>
  <PresentationFormat>On-screen Show (4:3)</PresentationFormat>
  <Paragraphs>158</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Slide 1</vt:lpstr>
      <vt:lpstr>Table of Contents</vt:lpstr>
      <vt:lpstr>Purposes of S.B. 10-191</vt:lpstr>
      <vt:lpstr>Critical Effects of S.B. 10-191</vt:lpstr>
      <vt:lpstr>Timeline for Promulgation of New Regulations Concerning Performance Evaluation Systems</vt:lpstr>
      <vt:lpstr>Timeline for Implementation of New Requirements for Personnel Evaluation Systems</vt:lpstr>
      <vt:lpstr>Timeline for Implementation of New Requirements for Personnel Evaluation Systems, cont.</vt:lpstr>
      <vt:lpstr>New Requirements for Personnel  Evaluation Systems in 2010-11</vt:lpstr>
      <vt:lpstr>Requirements for Teacher Evaluations  Effective as Early as 2013-14</vt:lpstr>
      <vt:lpstr>Requirements for Principal Evaluations  Effective as Early as 2013-14</vt:lpstr>
    </vt:vector>
  </TitlesOfParts>
  <Company>CDE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johnstone_m</dc:creator>
  <cp:lastModifiedBy>king_t</cp:lastModifiedBy>
  <cp:revision>556</cp:revision>
  <dcterms:created xsi:type="dcterms:W3CDTF">2008-02-01T16:20:01Z</dcterms:created>
  <dcterms:modified xsi:type="dcterms:W3CDTF">2011-09-23T17:36:17Z</dcterms:modified>
</cp:coreProperties>
</file>