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69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4680" autoAdjust="0"/>
  </p:normalViewPr>
  <p:slideViewPr>
    <p:cSldViewPr snapToGrid="0" snapToObjects="1">
      <p:cViewPr>
        <p:scale>
          <a:sx n="70" d="100"/>
          <a:sy n="70" d="100"/>
        </p:scale>
        <p:origin x="-4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88599F-8FCE-FF45-AF86-3751BC8E3ECA}" type="datetime1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30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26568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1076960"/>
            <a:ext cx="1676400" cy="1056640"/>
          </a:xfrm>
        </p:spPr>
        <p:txBody>
          <a:bodyPr anchor="b"/>
          <a:lstStyle>
            <a:lvl1pPr algn="l">
              <a:defRPr sz="20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785F55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7767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944562"/>
            <a:ext cx="1675660" cy="1033590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>
                <a:solidFill>
                  <a:srgbClr val="355D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894080"/>
            <a:ext cx="1675660" cy="108407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9352" y="985520"/>
            <a:ext cx="1675660" cy="992632"/>
          </a:xfrm>
        </p:spPr>
        <p:txBody>
          <a:bodyPr anchor="b"/>
          <a:lstStyle>
            <a:lvl1pPr algn="l">
              <a:defRPr sz="20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87248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63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9" name="Picture 8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/>
            </a:lvl1pPr>
            <a:lvl2pPr marL="548640" indent="-182880">
              <a:buFont typeface="Wingdings" charset="2"/>
              <a:buChar char="§"/>
              <a:defRPr/>
            </a:lvl2pPr>
            <a:lvl3pPr marL="822960" indent="-182880">
              <a:buFont typeface="Wingdings" charset="2"/>
              <a:buChar char="§"/>
              <a:defRPr/>
            </a:lvl3pPr>
            <a:lvl4pPr marL="1097280" indent="-182880">
              <a:buFont typeface="Wingdings" charset="2"/>
              <a:buChar char="§"/>
              <a:defRPr/>
            </a:lvl4pPr>
            <a:lvl5pPr marL="1280160" indent="-18288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/>
                <a:cs typeface="Book Antiqu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CDE LOGO TES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90919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159" y="172243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159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0485" y="172243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785F5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048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060" y="22321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1096962"/>
            <a:ext cx="1675660" cy="1033590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26568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1107440"/>
            <a:ext cx="1676400" cy="1026160"/>
          </a:xfrm>
        </p:spPr>
        <p:txBody>
          <a:bodyPr anchor="b"/>
          <a:lstStyle>
            <a:lvl1pPr algn="l">
              <a:defRPr sz="20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13" name="Picture 12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CDE LOGO TEST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3" r:id="rId12"/>
    <p:sldLayoutId id="2147483672" r:id="rId13"/>
  </p:sldLayoutIdLst>
  <p:transition spd="slow"/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Palatino Linotype"/>
          <a:ea typeface="+mj-ea"/>
          <a:cs typeface="Palatino Linotype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000" kern="1200" spc="15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18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16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3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4" y="296456"/>
            <a:ext cx="8341851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latin typeface="Century Schoolbook" pitchFamily="18" charset="0"/>
              </a:rPr>
              <a:t>Foster Care Education: </a:t>
            </a:r>
          </a:p>
          <a:p>
            <a:r>
              <a:rPr lang="en-US" sz="2800" b="1" dirty="0">
                <a:latin typeface="Century Schoolbook" pitchFamily="18" charset="0"/>
              </a:rPr>
              <a:t>Improving Educational </a:t>
            </a:r>
            <a:endParaRPr lang="en-US" sz="2800" b="1" dirty="0" smtClean="0">
              <a:latin typeface="Century Schoolbook" pitchFamily="18" charset="0"/>
            </a:endParaRPr>
          </a:p>
          <a:p>
            <a:r>
              <a:rPr lang="en-US" sz="2800" b="1" dirty="0" smtClean="0">
                <a:latin typeface="Century Schoolbook" pitchFamily="18" charset="0"/>
              </a:rPr>
              <a:t>Outcomes </a:t>
            </a:r>
            <a:r>
              <a:rPr lang="en-US" sz="2800" b="1" dirty="0">
                <a:latin typeface="Century Schoolbook" pitchFamily="18" charset="0"/>
              </a:rPr>
              <a:t>for Children and Youth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104014" y="5062870"/>
            <a:ext cx="480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Century Schoolbook" pitchFamily="18" charset="0"/>
              </a:rPr>
              <a:t>Sheree Conyers</a:t>
            </a:r>
          </a:p>
          <a:p>
            <a:pPr eaLnBrk="1" hangingPunct="1"/>
            <a:r>
              <a:rPr lang="en-US" dirty="0">
                <a:latin typeface="Century Schoolbook" pitchFamily="18" charset="0"/>
              </a:rPr>
              <a:t>State Coordinator of Foster Care Education</a:t>
            </a:r>
          </a:p>
          <a:p>
            <a:pPr eaLnBrk="1" hangingPunct="1"/>
            <a:r>
              <a:rPr lang="en-US" dirty="0">
                <a:latin typeface="Century Schoolbook" pitchFamily="18" charset="0"/>
              </a:rPr>
              <a:t>Colorado Department of Education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7664" y="1749161"/>
            <a:ext cx="4220161" cy="317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7325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entury Schoolbook" pitchFamily="18" charset="0"/>
              </a:rPr>
              <a:t>School Stability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3384" y="1691322"/>
            <a:ext cx="3505200" cy="4505325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Stay in same school if in best interest of students.</a:t>
            </a:r>
          </a:p>
          <a:p>
            <a:pPr eaLnBrk="1" hangingPunct="1"/>
            <a:endParaRPr lang="en-US" sz="2000" b="1" dirty="0" smtClean="0">
              <a:latin typeface="Century Schoolbook" pitchFamily="18" charset="0"/>
            </a:endParaRPr>
          </a:p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If moving schools is in best interests, immediate and appropriate enrollment in a new school, with all educational records provided to new school. 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942764" y="1743075"/>
            <a:ext cx="3819496" cy="19256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When a child’s residence changes, there is often pressure to move the child to a new school.</a:t>
            </a: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583019" y="6007395"/>
            <a:ext cx="33793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latin typeface="Century Schoolbook" pitchFamily="18" charset="0"/>
              </a:rPr>
              <a:t>Source: </a:t>
            </a:r>
            <a:r>
              <a:rPr lang="en-US" sz="1200" dirty="0" smtClean="0">
                <a:latin typeface="Century Schoolbook" pitchFamily="18" charset="0"/>
              </a:rPr>
              <a:t> www.americanbar.org</a:t>
            </a:r>
            <a:endParaRPr lang="en-US" sz="1200" dirty="0">
              <a:latin typeface="Century Schoolbook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560"/>
          <a:stretch/>
        </p:blipFill>
        <p:spPr>
          <a:xfrm>
            <a:off x="3748584" y="3415721"/>
            <a:ext cx="4126173" cy="286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7357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380999" y="1787857"/>
            <a:ext cx="6797724" cy="4353636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Ensures proper school placement, transfer, and enrollment of foster children.</a:t>
            </a:r>
          </a:p>
          <a:p>
            <a:pPr eaLnBrk="1" hangingPunct="1"/>
            <a:endParaRPr lang="en-US" sz="2000" b="1" dirty="0" smtClean="0">
              <a:latin typeface="Century Schoolbook" pitchFamily="18" charset="0"/>
            </a:endParaRPr>
          </a:p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The bill requires the sending school transfer the school records to the receiving school within 5 days. The receiving school must enroll the student within 5 days of receiving the records. </a:t>
            </a:r>
          </a:p>
          <a:p>
            <a:pPr eaLnBrk="1" hangingPunct="1"/>
            <a:endParaRPr lang="en-US" sz="2000" b="1" dirty="0" smtClean="0">
              <a:latin typeface="Century Schoolbook" pitchFamily="18" charset="0"/>
            </a:endParaRPr>
          </a:p>
          <a:p>
            <a:pPr eaLnBrk="1" hangingPunct="1"/>
            <a:r>
              <a:rPr lang="en-US" sz="2000" b="1" dirty="0" smtClean="0">
                <a:latin typeface="Century Schoolbook" pitchFamily="18" charset="0"/>
              </a:rPr>
              <a:t>The liaisons work with all parties to ensure a foster child remains in an educational situation that promotes stability</a:t>
            </a:r>
            <a:r>
              <a:rPr lang="en-US" sz="2000" dirty="0" smtClean="0">
                <a:latin typeface="Century Schoolbook" pitchFamily="18" charset="0"/>
              </a:rPr>
              <a:t>. </a:t>
            </a:r>
          </a:p>
          <a:p>
            <a:pPr eaLnBrk="1" hangingPunct="1"/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6663"/>
            <a:ext cx="8381260" cy="12682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Century Schoolbook" pitchFamily="18" charset="0"/>
              </a:rPr>
              <a:t>Colorado School District Child Welfare </a:t>
            </a:r>
            <a:r>
              <a:rPr lang="en-US" b="1" dirty="0" smtClean="0">
                <a:latin typeface="Century Schoolbook" pitchFamily="18" charset="0"/>
              </a:rPr>
              <a:t>Education Liaisons</a:t>
            </a:r>
            <a:r>
              <a:rPr lang="en-US" sz="2400" b="1" dirty="0" smtClean="0">
                <a:latin typeface="Century Schoolbook" pitchFamily="18" charset="0"/>
              </a:rPr>
              <a:t/>
            </a:r>
            <a:br>
              <a:rPr lang="en-US" sz="2400" b="1" dirty="0" smtClean="0">
                <a:latin typeface="Century Schoolbook" pitchFamily="18" charset="0"/>
              </a:rPr>
            </a:br>
            <a:r>
              <a:rPr lang="en-US" sz="2400" b="1" dirty="0">
                <a:latin typeface="Century Schoolbook" pitchFamily="18" charset="0"/>
              </a:rPr>
              <a:t> </a:t>
            </a:r>
            <a:r>
              <a:rPr lang="en-US" sz="2400" b="1" dirty="0" smtClean="0">
                <a:latin typeface="Century Schoolbook" pitchFamily="18" charset="0"/>
              </a:rPr>
              <a:t>                         House Bills 08-1019 and 1274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28"/>
          <a:stretch/>
        </p:blipFill>
        <p:spPr>
          <a:xfrm>
            <a:off x="6909403" y="4738980"/>
            <a:ext cx="20486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91702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entury Schoolbook" pitchFamily="18" charset="0"/>
              </a:rPr>
              <a:t>Colorado School District Child Welfare Education Liaisons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258101" y="1992573"/>
            <a:ext cx="4708479" cy="3916907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entury Schoolbook" pitchFamily="18" charset="0"/>
              </a:rPr>
              <a:t>Designated by each school district and state Charter School Institute </a:t>
            </a:r>
          </a:p>
          <a:p>
            <a:pPr eaLnBrk="1" hangingPunct="1"/>
            <a:endParaRPr lang="en-US" sz="2400" dirty="0" smtClean="0">
              <a:latin typeface="Century Schoolbook" pitchFamily="18" charset="0"/>
            </a:endParaRPr>
          </a:p>
          <a:p>
            <a:pPr eaLnBrk="1" hangingPunct="1"/>
            <a:r>
              <a:rPr lang="en-US" sz="2400" dirty="0" smtClean="0">
                <a:latin typeface="Century Schoolbook" pitchFamily="18" charset="0"/>
              </a:rPr>
              <a:t>Go to </a:t>
            </a:r>
            <a:r>
              <a:rPr lang="en-US" sz="2400" b="1" u="sng" dirty="0" smtClean="0">
                <a:solidFill>
                  <a:schemeClr val="tx1"/>
                </a:solidFill>
                <a:latin typeface="Century Schoolbook" pitchFamily="18" charset="0"/>
              </a:rPr>
              <a:t>ww.cde.state.co.us</a:t>
            </a:r>
            <a:r>
              <a:rPr lang="en-US" sz="2400" dirty="0" smtClean="0">
                <a:latin typeface="Century Schoolbook" pitchFamily="18" charset="0"/>
              </a:rPr>
              <a:t> for a map of the Child Welfare Education Liaisons for each school district.</a:t>
            </a:r>
          </a:p>
          <a:p>
            <a:pPr marL="45720" indent="0" eaLnBrk="1" hangingPunct="1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343" y="2624491"/>
            <a:ext cx="3459281" cy="22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10050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Sheree Conyers, State Coordinator</a:t>
            </a:r>
            <a:endParaRPr lang="en-US" sz="2400" b="1" dirty="0">
              <a:latin typeface="Century Schoolbook" pitchFamily="18" charset="0"/>
            </a:endParaRPr>
          </a:p>
          <a:p>
            <a:pPr marL="45720" indent="0">
              <a:buNone/>
            </a:pPr>
            <a:endParaRPr lang="en-US" sz="2400" b="1" dirty="0" smtClean="0">
              <a:latin typeface="Century Schoolbook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Foster </a:t>
            </a:r>
            <a:r>
              <a:rPr lang="en-US" sz="2400" b="1" dirty="0">
                <a:latin typeface="Century Schoolbook" pitchFamily="18" charset="0"/>
              </a:rPr>
              <a:t>Care Education: </a:t>
            </a:r>
            <a:r>
              <a:rPr lang="en-US" sz="2400" b="1" dirty="0" smtClean="0">
                <a:latin typeface="Century Schoolbook" pitchFamily="18" charset="0"/>
              </a:rPr>
              <a:t>Improving </a:t>
            </a:r>
            <a:r>
              <a:rPr lang="en-US" sz="2400" b="1" dirty="0">
                <a:latin typeface="Century Schoolbook" pitchFamily="18" charset="0"/>
              </a:rPr>
              <a:t>Educational Outcomes for </a:t>
            </a:r>
            <a:endParaRPr lang="en-US" sz="2400" b="1" dirty="0" smtClean="0">
              <a:latin typeface="Century Schoolbook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Children </a:t>
            </a:r>
            <a:r>
              <a:rPr lang="en-US" sz="2400" b="1" dirty="0">
                <a:latin typeface="Century Schoolbook" pitchFamily="18" charset="0"/>
              </a:rPr>
              <a:t>and </a:t>
            </a:r>
            <a:r>
              <a:rPr lang="en-US" sz="2400" b="1" dirty="0" smtClean="0">
                <a:latin typeface="Century Schoolbook" pitchFamily="18" charset="0"/>
              </a:rPr>
              <a:t>Youth</a:t>
            </a:r>
          </a:p>
          <a:p>
            <a:pPr marL="45720" indent="0">
              <a:buNone/>
            </a:pPr>
            <a:endParaRPr lang="en-US" sz="2400" b="1" dirty="0" smtClean="0">
              <a:latin typeface="Century Schoolbook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Phone 303-561-2192</a:t>
            </a:r>
            <a:endParaRPr lang="en-US" sz="2400" b="1" dirty="0">
              <a:latin typeface="Century Schoolbook" pitchFamily="18" charset="0"/>
            </a:endParaRPr>
          </a:p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Cell 303-501-4031</a:t>
            </a:r>
          </a:p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Email </a:t>
            </a:r>
            <a:r>
              <a:rPr lang="en-US" sz="2400" b="1" u="sng" dirty="0">
                <a:latin typeface="Century Schoolbook" pitchFamily="18" charset="0"/>
              </a:rPr>
              <a:t>Conyers_S@cde.state.co.us</a:t>
            </a:r>
          </a:p>
          <a:p>
            <a:pPr marL="45720" indent="0">
              <a:buNone/>
            </a:pPr>
            <a:r>
              <a:rPr lang="en-US" sz="2400" b="1" dirty="0">
                <a:latin typeface="Century Schoolbook" pitchFamily="18" charset="0"/>
              </a:rPr>
              <a:t>Website: </a:t>
            </a:r>
            <a:r>
              <a:rPr lang="en-US" sz="2400" b="1" u="sng" dirty="0">
                <a:latin typeface="Century Schoolbook" pitchFamily="18" charset="0"/>
              </a:rPr>
              <a:t>www.cde.state.us.co</a:t>
            </a:r>
          </a:p>
          <a:p>
            <a:pPr marL="45720" indent="0">
              <a:buNone/>
            </a:pPr>
            <a:endParaRPr lang="en-US" sz="2400" b="1" dirty="0" smtClean="0">
              <a:latin typeface="Century Schoolbook" pitchFamily="18" charset="0"/>
            </a:endParaRPr>
          </a:p>
          <a:p>
            <a:pPr marL="45720" indent="0">
              <a:buNone/>
            </a:pPr>
            <a:endParaRPr lang="en-US" sz="2400" b="1" dirty="0">
              <a:latin typeface="Century Schoolbook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itchFamily="18" charset="0"/>
              </a:rPr>
              <a:t>Contact Information</a:t>
            </a:r>
            <a:endParaRPr lang="en-US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8022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Schoolbook" pitchFamily="18" charset="0"/>
              </a:rPr>
              <a:t>Proud Sponsors</a:t>
            </a:r>
            <a:endParaRPr lang="en-US" dirty="0">
              <a:latin typeface="Century Schoolbook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666998"/>
            <a:ext cx="2437281" cy="1076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4254" y="1666998"/>
            <a:ext cx="1978925" cy="1054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3997" y="1666998"/>
            <a:ext cx="2497601" cy="1076202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2847" y="2992549"/>
            <a:ext cx="6410870" cy="323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62568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US" sz="3200" b="1" dirty="0">
                <a:solidFill>
                  <a:srgbClr val="C00000"/>
                </a:solidFill>
                <a:latin typeface="Century Schoolbook" pitchFamily="18" charset="0"/>
                <a:ea typeface="+mn-ea"/>
                <a:cs typeface="+mn-cs"/>
              </a:rPr>
              <a:t>Sense of Urgency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620973" y="1734610"/>
            <a:ext cx="607695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latin typeface="Century Schoolbook" pitchFamily="18" charset="0"/>
              </a:rPr>
              <a:t>National </a:t>
            </a:r>
            <a:r>
              <a:rPr lang="en-US" sz="2400" dirty="0">
                <a:latin typeface="Century Schoolbook" pitchFamily="18" charset="0"/>
              </a:rPr>
              <a:t>research shows that children in foster care are</a:t>
            </a:r>
            <a:r>
              <a:rPr lang="en-US" sz="2400" dirty="0" smtClean="0">
                <a:latin typeface="Century Schoolbook" pitchFamily="18" charset="0"/>
              </a:rPr>
              <a:t>:</a:t>
            </a:r>
            <a:endParaRPr lang="en-US" sz="2000" dirty="0">
              <a:latin typeface="+mn-lt"/>
            </a:endParaRPr>
          </a:p>
          <a:p>
            <a:pPr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7223" y="2332513"/>
            <a:ext cx="48722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at high-risk of dropping out of school 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are unlikely to attend and graduate from </a:t>
            </a:r>
            <a:r>
              <a:rPr lang="en-US" sz="2400" dirty="0" smtClean="0">
                <a:latin typeface="Century Schoolbook" pitchFamily="18" charset="0"/>
              </a:rPr>
              <a:t>college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h</a:t>
            </a:r>
            <a:r>
              <a:rPr lang="en-US" sz="2400" dirty="0" smtClean="0">
                <a:latin typeface="Century Schoolbook" pitchFamily="18" charset="0"/>
              </a:rPr>
              <a:t>igher rates of suicide, homelessness, unemployment and teen pregnancy</a:t>
            </a:r>
            <a:endParaRPr lang="en-US" sz="2400" dirty="0">
              <a:latin typeface="Century Schoolbook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355" y="3743140"/>
            <a:ext cx="3322093" cy="249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0254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Century Schoolbook" pitchFamily="18" charset="0"/>
              </a:rPr>
              <a:t>National Facts and Figures</a:t>
            </a:r>
            <a:endParaRPr lang="en-US" b="1" dirty="0">
              <a:latin typeface="Century Schoolboo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676400"/>
            <a:ext cx="47551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Century Schoolbook" pitchFamily="18" charset="0"/>
              </a:rPr>
              <a:t>Less than </a:t>
            </a:r>
            <a:r>
              <a:rPr lang="en-US" sz="2000" b="1" u="sng" dirty="0">
                <a:latin typeface="Century Schoolbook" pitchFamily="18" charset="0"/>
              </a:rPr>
              <a:t>70% </a:t>
            </a:r>
            <a:r>
              <a:rPr lang="en-US" sz="2000" dirty="0">
                <a:latin typeface="Century Schoolbook" pitchFamily="18" charset="0"/>
              </a:rPr>
              <a:t>of youth in foster care finish high school before leaving care.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000" dirty="0">
              <a:latin typeface="Century Schoolbook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Century Schoolbook" pitchFamily="18" charset="0"/>
              </a:rPr>
              <a:t>Children and youth in out-of-home care experience </a:t>
            </a:r>
            <a:r>
              <a:rPr lang="en-US" sz="2000" b="1" u="sng" dirty="0">
                <a:latin typeface="Century Schoolbook" pitchFamily="18" charset="0"/>
              </a:rPr>
              <a:t>1 or 2 </a:t>
            </a:r>
            <a:r>
              <a:rPr lang="en-US" sz="2000" dirty="0">
                <a:latin typeface="Century Schoolbook" pitchFamily="18" charset="0"/>
              </a:rPr>
              <a:t>placement changes per year on average.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000" dirty="0">
              <a:latin typeface="Century Schoolbook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Century Schoolbook" pitchFamily="18" charset="0"/>
              </a:rPr>
              <a:t>Students in foster care score </a:t>
            </a:r>
            <a:r>
              <a:rPr lang="en-US" sz="2000" b="1" u="sng" dirty="0">
                <a:latin typeface="Century Schoolbook" pitchFamily="18" charset="0"/>
              </a:rPr>
              <a:t>16 to 20 </a:t>
            </a:r>
            <a:r>
              <a:rPr lang="en-US" sz="2000" dirty="0">
                <a:latin typeface="Century Schoolbook" pitchFamily="18" charset="0"/>
              </a:rPr>
              <a:t>percentile points below others in statewide standardized </a:t>
            </a:r>
            <a:r>
              <a:rPr lang="en-US" sz="2000" dirty="0" smtClean="0">
                <a:latin typeface="Century Schoolbook" pitchFamily="18" charset="0"/>
              </a:rPr>
              <a:t>tests.</a:t>
            </a:r>
            <a:endParaRPr lang="en-US" sz="2000" dirty="0">
              <a:latin typeface="Century Schoolboo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5761038"/>
            <a:ext cx="3922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Century Schoolbook" pitchFamily="18" charset="0"/>
              </a:rPr>
              <a:t>Sources: </a:t>
            </a:r>
          </a:p>
          <a:p>
            <a:pPr>
              <a:defRPr/>
            </a:pPr>
            <a:r>
              <a:rPr lang="en-US" sz="1200" b="1" dirty="0" smtClean="0">
                <a:latin typeface="Century Schoolbook" pitchFamily="18" charset="0"/>
              </a:rPr>
              <a:t>www.caseyfamilyservices.org www.wsipp.wa.gov</a:t>
            </a:r>
            <a:endParaRPr lang="en-US" sz="1200" dirty="0">
              <a:latin typeface="Century Schoolbook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2081" y="2355069"/>
            <a:ext cx="3000179" cy="212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78872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entury Schoolbook" pitchFamily="18" charset="0"/>
              </a:rPr>
              <a:t>Why It Matters?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1754372"/>
            <a:ext cx="4343400" cy="4417828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200" b="1" dirty="0" smtClean="0">
                <a:latin typeface="Century Schoolbook" pitchFamily="18" charset="0"/>
              </a:rPr>
              <a:t>Positive school experiences create: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latin typeface="Century Schoolbook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latin typeface="Century Schoolbook" pitchFamily="18" charset="0"/>
              </a:rPr>
              <a:t>	• all around child well being;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b="1" dirty="0" smtClean="0">
              <a:latin typeface="Century Schoolbook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latin typeface="Century Schoolbook" pitchFamily="18" charset="0"/>
              </a:rPr>
              <a:t>	• children who are successful in school and in life; 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b="1" dirty="0" smtClean="0">
              <a:latin typeface="Century Schoolbook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latin typeface="Century Schoolbook" pitchFamily="18" charset="0"/>
              </a:rPr>
              <a:t>	• increase their chances for personal fulfillment and self-sufficiency.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pic>
        <p:nvPicPr>
          <p:cNvPr id="11268" name="Content Placeholder 4" descr="Education is future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90461" y="2819400"/>
            <a:ext cx="3221038" cy="2297113"/>
          </a:xfrm>
        </p:spPr>
      </p:pic>
    </p:spTree>
    <p:extLst>
      <p:ext uri="{BB962C8B-B14F-4D97-AF65-F5344CB8AC3E}">
        <p14:creationId xmlns:p14="http://schemas.microsoft.com/office/powerpoint/2010/main" xmlns="" val="28755111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b="1" dirty="0" smtClean="0">
                <a:latin typeface="Century Schoolbook" pitchFamily="18" charset="0"/>
              </a:rPr>
              <a:t>The program is </a:t>
            </a:r>
            <a:r>
              <a:rPr lang="en-US" sz="2400" b="1" dirty="0">
                <a:latin typeface="Century Schoolbook" pitchFamily="18" charset="0"/>
              </a:rPr>
              <a:t>dedicated to ensuring that students in foster care are successful. </a:t>
            </a:r>
            <a:endParaRPr lang="en-US" sz="2400" b="1" dirty="0" smtClean="0">
              <a:latin typeface="Century Schoolbook" pitchFamily="18" charset="0"/>
            </a:endParaRPr>
          </a:p>
          <a:p>
            <a:pPr marL="0" indent="0">
              <a:buNone/>
              <a:defRPr/>
            </a:pPr>
            <a:endParaRPr lang="en-US" sz="2400" b="1" dirty="0" smtClean="0">
              <a:latin typeface="Century Schoolbook" pitchFamily="18" charset="0"/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latin typeface="Century Schoolbook" pitchFamily="18" charset="0"/>
              </a:rPr>
              <a:t>This </a:t>
            </a:r>
            <a:r>
              <a:rPr lang="en-US" sz="2400" b="1" dirty="0">
                <a:latin typeface="Century Schoolbook" pitchFamily="18" charset="0"/>
              </a:rPr>
              <a:t>includes: </a:t>
            </a:r>
            <a:endParaRPr lang="en-US" sz="2400" b="1" dirty="0" smtClean="0">
              <a:latin typeface="Century Schoolbook" pitchFamily="18" charset="0"/>
            </a:endParaRPr>
          </a:p>
          <a:p>
            <a:r>
              <a:rPr lang="en-US" sz="2400" b="1" dirty="0" smtClean="0">
                <a:latin typeface="Century Schoolbook" pitchFamily="18" charset="0"/>
              </a:rPr>
              <a:t>Course completion</a:t>
            </a:r>
            <a:endParaRPr lang="en-US" sz="2400" b="1" dirty="0">
              <a:latin typeface="Century Schoolbook" pitchFamily="18" charset="0"/>
            </a:endParaRPr>
          </a:p>
          <a:p>
            <a:r>
              <a:rPr lang="en-US" sz="2400" b="1" dirty="0" smtClean="0">
                <a:latin typeface="Century Schoolbook" pitchFamily="18" charset="0"/>
              </a:rPr>
              <a:t>Advancement </a:t>
            </a:r>
            <a:r>
              <a:rPr lang="en-US" sz="2400" b="1" dirty="0">
                <a:latin typeface="Century Schoolbook" pitchFamily="18" charset="0"/>
              </a:rPr>
              <a:t>to the next grade</a:t>
            </a:r>
          </a:p>
          <a:p>
            <a:r>
              <a:rPr lang="en-US" sz="2400" b="1" dirty="0" smtClean="0">
                <a:latin typeface="Century Schoolbook" pitchFamily="18" charset="0"/>
              </a:rPr>
              <a:t>Accrual of </a:t>
            </a:r>
            <a:r>
              <a:rPr lang="en-US" sz="2400" b="1" dirty="0">
                <a:latin typeface="Century Schoolbook" pitchFamily="18" charset="0"/>
              </a:rPr>
              <a:t>credits for graduation</a:t>
            </a:r>
          </a:p>
          <a:p>
            <a:r>
              <a:rPr lang="en-US" sz="2400" b="1" dirty="0" smtClean="0">
                <a:latin typeface="Century Schoolbook" pitchFamily="18" charset="0"/>
              </a:rPr>
              <a:t>A </a:t>
            </a:r>
            <a:r>
              <a:rPr lang="en-US" sz="2400" b="1" dirty="0">
                <a:latin typeface="Century Schoolbook" pitchFamily="18" charset="0"/>
              </a:rPr>
              <a:t>pathway to postsecondary readiness</a:t>
            </a:r>
          </a:p>
          <a:p>
            <a:pPr marL="45720" indent="0">
              <a:buNone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Century Schoolbook" pitchFamily="18" charset="0"/>
              </a:rPr>
              <a:t>Purpose</a:t>
            </a:r>
            <a:endParaRPr lang="en-US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080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72069" y="1790036"/>
            <a:ext cx="7698474" cy="994107"/>
          </a:xfrm>
        </p:spPr>
        <p:txBody>
          <a:bodyPr/>
          <a:lstStyle/>
          <a:p>
            <a:pPr marL="45720" indent="0">
              <a:buNone/>
            </a:pPr>
            <a:r>
              <a:rPr lang="en-US" sz="2400" b="1" dirty="0" smtClean="0">
                <a:latin typeface="Century Schoolbook" pitchFamily="18" charset="0"/>
              </a:rPr>
              <a:t>The </a:t>
            </a:r>
            <a:r>
              <a:rPr lang="en-US" sz="2400" b="1" dirty="0">
                <a:latin typeface="Century Schoolbook" pitchFamily="18" charset="0"/>
              </a:rPr>
              <a:t>program is designed to work with </a:t>
            </a:r>
            <a:r>
              <a:rPr lang="en-US" sz="2400" b="1" dirty="0" smtClean="0">
                <a:latin typeface="Century Schoolbook" pitchFamily="18" charset="0"/>
              </a:rPr>
              <a:t>school districts to…</a:t>
            </a:r>
          </a:p>
          <a:p>
            <a:pPr marL="45720" indent="0">
              <a:buNone/>
            </a:pPr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Schoolbook" pitchFamily="18" charset="0"/>
              </a:rPr>
              <a:t>Action</a:t>
            </a:r>
            <a:endParaRPr lang="en-US" b="1" dirty="0">
              <a:latin typeface="Century Schoolbook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253" y="3155667"/>
            <a:ext cx="2949053" cy="2190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53135" y="2870559"/>
            <a:ext cx="51319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b="1" dirty="0">
                <a:latin typeface="Century Schoolbook" pitchFamily="18" charset="0"/>
              </a:rPr>
              <a:t>Increase</a:t>
            </a:r>
            <a:r>
              <a:rPr lang="en-US" sz="2000" dirty="0">
                <a:latin typeface="Century Schoolbook" pitchFamily="18" charset="0"/>
              </a:rPr>
              <a:t> learning </a:t>
            </a:r>
            <a:r>
              <a:rPr lang="en-US" sz="2000" dirty="0" smtClean="0">
                <a:latin typeface="Century Schoolbook" pitchFamily="18" charset="0"/>
              </a:rPr>
              <a:t>supports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000" dirty="0" smtClean="0">
              <a:latin typeface="Century Schoolboo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Century Schoolbook" pitchFamily="18" charset="0"/>
              </a:rPr>
              <a:t>Implemen</a:t>
            </a:r>
            <a:r>
              <a:rPr lang="en-US" sz="2000" dirty="0" smtClean="0">
                <a:latin typeface="Century Schoolbook" pitchFamily="18" charset="0"/>
              </a:rPr>
              <a:t>t </a:t>
            </a:r>
            <a:r>
              <a:rPr lang="en-US" sz="2000" dirty="0">
                <a:latin typeface="Century Schoolbook" pitchFamily="18" charset="0"/>
              </a:rPr>
              <a:t>effective </a:t>
            </a:r>
            <a:r>
              <a:rPr lang="en-US" sz="2000" dirty="0" smtClean="0">
                <a:latin typeface="Century Schoolbook" pitchFamily="18" charset="0"/>
              </a:rPr>
              <a:t>strategies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000" b="1" dirty="0" smtClean="0">
              <a:latin typeface="Century Schoolboo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Century Schoolbook" pitchFamily="18" charset="0"/>
              </a:rPr>
              <a:t>Strengthen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>
                <a:latin typeface="Century Schoolbook" pitchFamily="18" charset="0"/>
              </a:rPr>
              <a:t>partnerships with child welfare and community agencies </a:t>
            </a:r>
            <a:endParaRPr lang="en-US" sz="2000" dirty="0" smtClean="0">
              <a:latin typeface="Century Schoolboo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2000" b="1" dirty="0" smtClean="0">
              <a:latin typeface="Century Schoolboo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b="1" dirty="0" smtClean="0">
                <a:latin typeface="Century Schoolbook" pitchFamily="18" charset="0"/>
              </a:rPr>
              <a:t>Coordinate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>
                <a:latin typeface="Century Schoolbook" pitchFamily="18" charset="0"/>
              </a:rPr>
              <a:t>educational transition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2712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Century Schoolbook" pitchFamily="18" charset="0"/>
              </a:rPr>
              <a:t>Our Framework for </a:t>
            </a:r>
            <a:r>
              <a:rPr lang="en-US" b="1" dirty="0" smtClean="0">
                <a:latin typeface="Century Schoolbook" pitchFamily="18" charset="0"/>
              </a:rPr>
              <a:t>Success </a:t>
            </a:r>
            <a:endParaRPr lang="en-US" dirty="0">
              <a:latin typeface="Century Schoolboo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40740" y="1905000"/>
            <a:ext cx="36030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Laws and Legislation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>
              <a:latin typeface="Century Schoolbook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Dedicated Resources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>
              <a:latin typeface="Century Schoolbook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latin typeface="Century Schoolbook" pitchFamily="18" charset="0"/>
              </a:rPr>
              <a:t>Coordinated Efforts and Response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2400" dirty="0">
              <a:latin typeface="Century Schoolbook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entury Schoolbook" pitchFamily="18" charset="0"/>
              </a:rPr>
              <a:t>Improving Educational Supports</a:t>
            </a:r>
            <a:endParaRPr lang="en-US" sz="2400" dirty="0">
              <a:latin typeface="Century Schoolbook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426" y="1905000"/>
            <a:ext cx="4724795" cy="362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96934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6"/>
          <p:cNvSpPr>
            <a:spLocks noGrp="1"/>
          </p:cNvSpPr>
          <p:nvPr>
            <p:ph sz="half" idx="1"/>
          </p:nvPr>
        </p:nvSpPr>
        <p:spPr>
          <a:xfrm>
            <a:off x="391158" y="1719072"/>
            <a:ext cx="7947624" cy="86035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entury Schoolbook" pitchFamily="18" charset="0"/>
              </a:rPr>
              <a:t>Sweeping legislation that affects many areas of child welfare law and school stability!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latin typeface="Century Schoolbook" pitchFamily="18" charset="0"/>
              </a:rPr>
              <a:t>Fostering Connections Act </a:t>
            </a:r>
            <a:br>
              <a:rPr lang="en-US" sz="3100" b="1" dirty="0" smtClean="0">
                <a:latin typeface="Century Schoolbook" pitchFamily="18" charset="0"/>
              </a:rPr>
            </a:br>
            <a:r>
              <a:rPr lang="en-US" sz="3100" b="1" dirty="0" smtClean="0">
                <a:latin typeface="Century Schoolbook" pitchFamily="18" charset="0"/>
              </a:rPr>
              <a:t>of 2008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848" y="2579427"/>
            <a:ext cx="4839270" cy="398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3341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CDE Color Scheme FINAL">
      <a:dk1>
        <a:srgbClr val="000000"/>
      </a:dk1>
      <a:lt1>
        <a:sysClr val="window" lastClr="FFFFFF"/>
      </a:lt1>
      <a:dk2>
        <a:srgbClr val="785F55"/>
      </a:dk2>
      <a:lt2>
        <a:srgbClr val="EFE7D5"/>
      </a:lt2>
      <a:accent1>
        <a:srgbClr val="95B6D2"/>
      </a:accent1>
      <a:accent2>
        <a:srgbClr val="FAAB67"/>
      </a:accent2>
      <a:accent3>
        <a:srgbClr val="ABC178"/>
      </a:accent3>
      <a:accent4>
        <a:srgbClr val="71769D"/>
      </a:accent4>
      <a:accent5>
        <a:srgbClr val="7BA79D"/>
      </a:accent5>
      <a:accent6>
        <a:srgbClr val="8C8C96"/>
      </a:accent6>
      <a:hlink>
        <a:srgbClr val="DD8047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8132</TotalTime>
  <Words>422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CDE THEME</vt:lpstr>
      <vt:lpstr>Slide 1</vt:lpstr>
      <vt:lpstr>Proud Sponsors</vt:lpstr>
      <vt:lpstr>Sense of Urgency</vt:lpstr>
      <vt:lpstr>National Facts and Figures</vt:lpstr>
      <vt:lpstr>Why It Matters?  </vt:lpstr>
      <vt:lpstr>Purpose</vt:lpstr>
      <vt:lpstr>Action</vt:lpstr>
      <vt:lpstr>Our Framework for Success </vt:lpstr>
      <vt:lpstr>Fostering Connections Act  of 2008  </vt:lpstr>
      <vt:lpstr>School Stability</vt:lpstr>
      <vt:lpstr>Colorado School District Child Welfare Education Liaisons                           House Bills 08-1019 and 1274</vt:lpstr>
      <vt:lpstr>Colorado School District Child Welfare Education Liaisons</vt:lpstr>
      <vt:lpstr>Contact Information</vt:lpstr>
    </vt:vector>
  </TitlesOfParts>
  <Company>Colorado State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carrillo_erin</cp:lastModifiedBy>
  <cp:revision>102</cp:revision>
  <cp:lastPrinted>2012-08-20T17:42:27Z</cp:lastPrinted>
  <dcterms:created xsi:type="dcterms:W3CDTF">2012-07-16T02:29:43Z</dcterms:created>
  <dcterms:modified xsi:type="dcterms:W3CDTF">2013-02-19T17:04:11Z</dcterms:modified>
</cp:coreProperties>
</file>