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9" r:id="rId5"/>
    <p:sldId id="278" r:id="rId6"/>
    <p:sldId id="261" r:id="rId7"/>
    <p:sldId id="263" r:id="rId8"/>
    <p:sldId id="264" r:id="rId9"/>
    <p:sldId id="272" r:id="rId10"/>
    <p:sldId id="273" r:id="rId11"/>
    <p:sldId id="274" r:id="rId12"/>
    <p:sldId id="275" r:id="rId13"/>
    <p:sldId id="266" r:id="rId14"/>
    <p:sldId id="267" r:id="rId15"/>
    <p:sldId id="280" r:id="rId16"/>
    <p:sldId id="268" r:id="rId17"/>
    <p:sldId id="269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D2F8923-0A73-4FBC-8BD2-1FF2C8812DB1}" type="datetimeFigureOut">
              <a:rPr lang="en-US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DF48A4B-13DB-4A9F-B6D6-37CD4CEB2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9D0AA7-EBF6-4947-8687-3BB1EBE7CDC7}" type="datetimeFigureOut">
              <a:rPr lang="en-US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07271F-815D-4E79-A8E4-41644947B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133434-7894-4483-8CB1-4439D4EC8A0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78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900" i="1" smtClean="0">
                <a:latin typeface="Charcoal" charset="0"/>
              </a:rPr>
              <a:t>The National PTA has identified School Decision Making and Advocacy as one of the 6 key standards for parent engagement in school.  </a:t>
            </a:r>
          </a:p>
          <a:p>
            <a:pPr eaLnBrk="1" hangingPunct="1">
              <a:spcBef>
                <a:spcPct val="0"/>
              </a:spcBef>
            </a:pPr>
            <a:r>
              <a:rPr lang="en-US" sz="900" smtClean="0">
                <a:latin typeface="Charcoal" charset="0"/>
              </a:rPr>
              <a:t>Use the descriptions below to explain the meaning of each standard and encourage brief discussion (3-5 minutes).</a:t>
            </a:r>
          </a:p>
          <a:p>
            <a:pPr eaLnBrk="1" hangingPunct="1">
              <a:spcBef>
                <a:spcPct val="0"/>
              </a:spcBef>
            </a:pPr>
            <a:r>
              <a:rPr lang="en-US" sz="900" i="1" smtClean="0">
                <a:latin typeface="Charcoal" charset="0"/>
              </a:rPr>
              <a:t>Let’s think about how each PTA standard fits with the  new family engagement paradigm: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Standard 1	</a:t>
            </a:r>
            <a:r>
              <a:rPr lang="en-US" sz="800" b="1" smtClean="0"/>
              <a:t>Communication</a:t>
            </a:r>
            <a:endParaRPr lang="en-US" sz="800" smtClean="0"/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Communication between home and school is regular, two-way, and meaningful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Standard 2	</a:t>
            </a:r>
            <a:r>
              <a:rPr lang="en-US" sz="800" b="1" smtClean="0"/>
              <a:t>Parenting Skills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Parenting skills are promoted and supported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Standard 3	</a:t>
            </a:r>
            <a:r>
              <a:rPr lang="en-US" sz="800" b="1" smtClean="0"/>
              <a:t>Student Learning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Parents play an integral role in assisting student learning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Standard 4	</a:t>
            </a:r>
            <a:r>
              <a:rPr lang="en-US" sz="800" b="1" smtClean="0"/>
              <a:t>Volunteering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Parents are welcome in the school, and their support and assistance are sought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Standard 5	</a:t>
            </a:r>
            <a:r>
              <a:rPr lang="en-US" sz="800" b="1" smtClean="0"/>
              <a:t>School Decision Making and Advocacy</a:t>
            </a:r>
            <a:endParaRPr lang="en-US" sz="800" smtClean="0"/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Parents are full partners in the decisions that affect children and families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Standard 6	</a:t>
            </a:r>
            <a:r>
              <a:rPr lang="en-US" sz="800" b="1" smtClean="0"/>
              <a:t>Collaborating with Community</a:t>
            </a:r>
            <a:endParaRPr lang="en-US" sz="800" smtClean="0"/>
          </a:p>
          <a:p>
            <a:pPr lvl="1" eaLnBrk="1" hangingPunct="1">
              <a:spcBef>
                <a:spcPct val="0"/>
              </a:spcBef>
            </a:pPr>
            <a:r>
              <a:rPr lang="en-US" sz="800" smtClean="0"/>
              <a:t>Community resources are used to strengthen schools, families, and student learning</a:t>
            </a:r>
          </a:p>
          <a:p>
            <a:pPr eaLnBrk="1" hangingPunct="1">
              <a:spcBef>
                <a:spcPct val="0"/>
              </a:spcBef>
            </a:pPr>
            <a:endParaRPr lang="en-US" sz="9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046CFEA-1353-43D6-939E-17C8F6C46893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2595A93-EDBE-4085-B9E2-74829BC62C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773A17-E36F-4FA8-8F0C-769C030CE5E3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BCD61A-1844-455A-8723-B1B3D340D6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4B9AAE-8AF8-41AE-B2A3-1AF15F50F54D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FA5C7D-4F79-4649-9B72-B121DE81B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68DAE4-B904-4B6E-8896-073D459EE20A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572758-A260-49CC-86A8-2CD962FA12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C2575B-9D13-41A7-966E-351CD81FF8EC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FA59C1-7E0F-4711-83C2-45BCDEF6B6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EFD26F-1F06-414A-98D3-BBB9C9747063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1383CF-26B7-4B88-A860-12EBFC8E99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A47605-4E5A-46FC-95E5-F2CBC67BDB62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534D3D-CADC-4708-A30D-76A3DBB43D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455866-7854-4CE8-A7A5-3942545D24C1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4EF84E-AB16-4B2C-8842-7E4717AB15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887DED-5D6B-4125-9E65-F6B2AB6F50FB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163ED6-EDD2-4514-A981-082CD69077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AA6A89C-59FF-46AC-9798-26F41C54AE77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463160-4DE7-4634-9447-83461C4FB3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6C1B39A-A00C-4736-B064-807D4E8ED029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CC7255-6055-4E2D-B584-9A3AF8DA54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F22849-8F42-40D1-8B08-EE8AA2D72B12}" type="datetimeFigureOut">
              <a:rPr lang="en-US" smtClean="0"/>
              <a:pPr>
                <a:defRPr/>
              </a:pPr>
              <a:t>11/28/2012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878002-996C-4322-979A-7F9284A00F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ez_j@cde.state.co.us" TargetMode="External"/><Relationship Id="rId2" Type="http://schemas.openxmlformats.org/officeDocument/2006/relationships/hyperlink" Target="mailto:wakefield_c@cde.state.co.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cott@coparentcoalition.org" TargetMode="External"/><Relationship Id="rId4" Type="http://schemas.openxmlformats.org/officeDocument/2006/relationships/hyperlink" Target="mailto:knoelhendrick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e.state.co.us/cdeprevention/download/pdf/FamilyInvolvementReport_2008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Engaging Parents</a:t>
            </a:r>
            <a:br>
              <a:rPr lang="en-US" dirty="0" smtClean="0"/>
            </a:br>
            <a:r>
              <a:rPr lang="en-US" dirty="0" smtClean="0"/>
              <a:t> of At Risk Youth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Expelled and At Risk Student Services (EARSS)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4" name="Picture 5" descr="j04008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2400"/>
            <a:ext cx="2941638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Make it clear that the school/program has an open door policy.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Start early with parents by establishing a positive and partnering relationship 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EARSS Staff Examples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Parents and staff recognized that a good relationship with the school was critical to a child’s success.</a:t>
            </a:r>
          </a:p>
          <a:p>
            <a:pPr eaLnBrk="1" hangingPunct="1"/>
            <a:r>
              <a:rPr lang="en-US" smtClean="0"/>
              <a:t>If one person at the school connected with the family, the parents were engaged, satisfied and felt heard.</a:t>
            </a: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Relationships are Key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• Balance between “good” and “bad” news home is important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Provide early communication about issues before problems escalate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Communicate through weekly reports, emails and phone calls, initiated by either parents or school staff</a:t>
            </a: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EARSS Parents and Staff Agree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5000"/>
              </a:spcBef>
            </a:pPr>
            <a:r>
              <a:rPr lang="en-US" b="1" dirty="0" smtClean="0">
                <a:latin typeface="Arial" charset="0"/>
              </a:rPr>
              <a:t>Positive Behavior Support parent trainings in Mesa 51 School District</a:t>
            </a:r>
          </a:p>
          <a:p>
            <a:pPr eaLnBrk="1" hangingPunct="1">
              <a:spcBef>
                <a:spcPct val="25000"/>
              </a:spcBef>
            </a:pPr>
            <a:endParaRPr lang="en-US" b="1" dirty="0" smtClean="0">
              <a:latin typeface="Arial" charset="0"/>
            </a:endParaRPr>
          </a:p>
          <a:p>
            <a:pPr eaLnBrk="1" hangingPunct="1">
              <a:spcBef>
                <a:spcPct val="25000"/>
              </a:spcBef>
            </a:pPr>
            <a:r>
              <a:rPr lang="en-US" b="1" dirty="0" smtClean="0">
                <a:latin typeface="Arial" charset="0"/>
              </a:rPr>
              <a:t>Aggression Replacement Training Parent Empowerment in Douglas County School District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from EARSS Sites</a:t>
            </a:r>
            <a:br>
              <a:rPr lang="en-US" sz="3200" smtClean="0"/>
            </a:br>
            <a:r>
              <a:rPr lang="en-US" sz="3200" b="1" u="sng" smtClean="0">
                <a:solidFill>
                  <a:srgbClr val="003399"/>
                </a:solidFill>
              </a:rPr>
              <a:t>Type 4 - LEARNING AT HOME</a:t>
            </a:r>
            <a:endParaRPr lang="en-US" sz="32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5000"/>
              </a:spcBef>
            </a:pPr>
            <a:r>
              <a:rPr lang="en-US" b="1" dirty="0" smtClean="0">
                <a:latin typeface="Arial" charset="0"/>
              </a:rPr>
              <a:t>Parents from Denver EARSS sites involved in Family Leadership Training Institute </a:t>
            </a:r>
          </a:p>
          <a:p>
            <a:pPr eaLnBrk="1" hangingPunct="1">
              <a:spcBef>
                <a:spcPct val="25000"/>
              </a:spcBef>
            </a:pPr>
            <a:r>
              <a:rPr lang="en-US" b="1" dirty="0" smtClean="0">
                <a:latin typeface="Arial" charset="0"/>
              </a:rPr>
              <a:t>Denver parents involved in Parent Leadership Training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b="1" dirty="0" smtClean="0">
              <a:solidFill>
                <a:srgbClr val="003399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from EARSS Sites</a:t>
            </a:r>
            <a:br>
              <a:rPr lang="en-US" sz="3200" smtClean="0"/>
            </a:br>
            <a:r>
              <a:rPr lang="en-US" sz="3200" b="1" u="sng" smtClean="0">
                <a:solidFill>
                  <a:srgbClr val="003399"/>
                </a:solidFill>
              </a:rPr>
              <a:t>Type 5 - DECISION MAKING</a:t>
            </a: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82</a:t>
            </a:r>
            <a:r>
              <a:rPr lang="en-US" dirty="0" smtClean="0"/>
              <a:t>% of participants report improvement in their ability to be agents of change for their children.</a:t>
            </a:r>
          </a:p>
          <a:p>
            <a:r>
              <a:rPr lang="en-US" dirty="0" smtClean="0"/>
              <a:t>79% report improved self-confidence</a:t>
            </a:r>
          </a:p>
          <a:p>
            <a:r>
              <a:rPr lang="en-US" dirty="0" smtClean="0"/>
              <a:t>70% report being able to work with professionals in their communities</a:t>
            </a:r>
          </a:p>
          <a:p>
            <a:r>
              <a:rPr lang="en-US" dirty="0" smtClean="0"/>
              <a:t>81% report they can have a role in changing their communities.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Outcomes for Parents after FLTI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5000"/>
              </a:spcBef>
            </a:pPr>
            <a:r>
              <a:rPr lang="en-US" b="1" smtClean="0">
                <a:latin typeface="Arial" charset="0"/>
              </a:rPr>
              <a:t>Casastart programs in Centennial, South Costilla and Adams 12</a:t>
            </a:r>
          </a:p>
          <a:p>
            <a:pPr eaLnBrk="1" hangingPunct="1">
              <a:spcBef>
                <a:spcPct val="25000"/>
              </a:spcBef>
            </a:pPr>
            <a:r>
              <a:rPr lang="en-US" b="1" smtClean="0">
                <a:latin typeface="Arial" charset="0"/>
              </a:rPr>
              <a:t>Wraparound services in Mapleton</a:t>
            </a:r>
          </a:p>
          <a:p>
            <a:pPr eaLnBrk="1" hangingPunct="1">
              <a:spcBef>
                <a:spcPct val="25000"/>
              </a:spcBef>
            </a:pPr>
            <a:r>
              <a:rPr lang="en-US" b="1" smtClean="0">
                <a:latin typeface="Arial" charset="0"/>
              </a:rPr>
              <a:t>Restorative Justice family conferencing in Denver, St. Vrain and Alamosa</a:t>
            </a:r>
            <a:endParaRPr lang="en-US" smtClean="0">
              <a:latin typeface="Arial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from Colorado Schools</a:t>
            </a:r>
            <a:br>
              <a:rPr lang="en-US" sz="3200" smtClean="0"/>
            </a:br>
            <a:r>
              <a:rPr lang="en-US" sz="3200" b="1" u="sng" smtClean="0">
                <a:solidFill>
                  <a:srgbClr val="003399"/>
                </a:solidFill>
              </a:rPr>
              <a:t>Type 6 – Community Collaboration</a:t>
            </a:r>
            <a:endParaRPr lang="en-US" sz="32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z="3600" smtClean="0"/>
              <a:t>Home environment that encourages learning</a:t>
            </a:r>
          </a:p>
          <a:p>
            <a:pPr lvl="1" eaLnBrk="1" hangingPunct="1"/>
            <a:r>
              <a:rPr lang="en-US" sz="3600" smtClean="0"/>
              <a:t>High and realistic expectations of parents</a:t>
            </a:r>
          </a:p>
          <a:p>
            <a:pPr lvl="1" eaLnBrk="1" hangingPunct="1"/>
            <a:r>
              <a:rPr lang="en-US" sz="3600" smtClean="0"/>
              <a:t>Family members involved in their children’s education at school </a:t>
            </a:r>
          </a:p>
          <a:p>
            <a:pPr lvl="1" eaLnBrk="1" hangingPunct="1">
              <a:spcBef>
                <a:spcPct val="25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en-US" sz="3600" smtClean="0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hlink"/>
                </a:solidFill>
              </a:rPr>
              <a:t>Strongest Predictors of School Success: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99"/>
                </a:solidFill>
              </a:rPr>
              <a:t>Cindy Wakefield </a:t>
            </a:r>
            <a:r>
              <a:rPr lang="en-US" b="1" dirty="0" smtClean="0">
                <a:solidFill>
                  <a:srgbClr val="003399"/>
                </a:solidFill>
                <a:hlinkClick r:id="rId2"/>
              </a:rPr>
              <a:t>wakefield_c@cde.state.co.us</a:t>
            </a:r>
            <a:endParaRPr lang="en-US" b="1" dirty="0" smtClean="0">
              <a:solidFill>
                <a:srgbClr val="003399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003399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99"/>
                </a:solidFill>
              </a:rPr>
              <a:t>Judith Martinez </a:t>
            </a:r>
            <a:r>
              <a:rPr lang="en-US" b="1" dirty="0" smtClean="0">
                <a:solidFill>
                  <a:srgbClr val="003399"/>
                </a:solidFill>
                <a:hlinkClick r:id="rId3"/>
              </a:rPr>
              <a:t>Martinez_j@cde.state.co.us</a:t>
            </a:r>
            <a:endParaRPr lang="en-US" b="1" dirty="0" smtClean="0">
              <a:solidFill>
                <a:srgbClr val="003399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rgbClr val="003399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99"/>
                </a:solidFill>
              </a:rPr>
              <a:t>Knoel Hendrick </a:t>
            </a:r>
            <a:r>
              <a:rPr lang="en-US" b="1" dirty="0" smtClean="0">
                <a:hlinkClick r:id="rId4"/>
              </a:rPr>
              <a:t>knoelhendrick@gmail.com</a:t>
            </a:r>
            <a:endParaRPr lang="en-US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99"/>
                </a:solidFill>
              </a:rPr>
              <a:t>    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99"/>
                </a:solidFill>
              </a:rPr>
              <a:t>Scott </a:t>
            </a:r>
            <a:r>
              <a:rPr lang="en-US" b="1" smtClean="0">
                <a:solidFill>
                  <a:srgbClr val="003399"/>
                </a:solidFill>
              </a:rPr>
              <a:t>Filippini</a:t>
            </a:r>
            <a:r>
              <a:rPr lang="en-US" b="1" dirty="0" smtClean="0">
                <a:solidFill>
                  <a:srgbClr val="003399"/>
                </a:solidFill>
              </a:rPr>
              <a:t> </a:t>
            </a:r>
            <a:r>
              <a:rPr lang="en-US" b="1" dirty="0" smtClean="0">
                <a:solidFill>
                  <a:srgbClr val="003399"/>
                </a:solidFill>
                <a:hlinkClick r:id="rId5"/>
              </a:rPr>
              <a:t>Scott@coparentcoalition.org</a:t>
            </a:r>
            <a:endParaRPr lang="en-US" b="1" dirty="0" smtClean="0">
              <a:solidFill>
                <a:srgbClr val="003399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99"/>
                </a:solidFill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003399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003399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003399"/>
              </a:solidFill>
            </a:endParaRPr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Knoel Hendrick – Family Leadership Training Institute</a:t>
            </a:r>
          </a:p>
          <a:p>
            <a:pPr eaLnBrk="1" hangingPunct="1"/>
            <a:r>
              <a:rPr lang="en-US" dirty="0" smtClean="0"/>
              <a:t>Scott </a:t>
            </a:r>
            <a:r>
              <a:rPr lang="en-US" dirty="0" err="1" smtClean="0"/>
              <a:t>Filippini</a:t>
            </a:r>
            <a:r>
              <a:rPr lang="en-US" dirty="0" smtClean="0"/>
              <a:t> – Statewide Parent Coalition</a:t>
            </a:r>
          </a:p>
          <a:p>
            <a:pPr eaLnBrk="1" hangingPunct="1"/>
            <a:r>
              <a:rPr lang="en-US" dirty="0" smtClean="0"/>
              <a:t>Heather MacGillivary – Factum Research</a:t>
            </a:r>
          </a:p>
          <a:p>
            <a:pPr eaLnBrk="1" hangingPunct="1"/>
            <a:r>
              <a:rPr lang="en-US" dirty="0" smtClean="0"/>
              <a:t>Gretchen Mann – Evaluator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EARSS Partners</a:t>
            </a:r>
          </a:p>
        </p:txBody>
      </p:sp>
      <p:pic>
        <p:nvPicPr>
          <p:cNvPr id="4" name="Picture 27" descr="MPj04118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733800"/>
            <a:ext cx="19827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i="1" dirty="0" smtClean="0"/>
              <a:t>A study with parent focus groups and staff interviews was conducted at EARSS sites by: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i="1" dirty="0" smtClean="0"/>
              <a:t>Heather MacGillivary &amp; Gretchen Mann, formerly of the National Center for School Engagement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 </a:t>
            </a:r>
            <a:r>
              <a:rPr lang="en-US" i="1" dirty="0" smtClean="0">
                <a:hlinkClick r:id="rId2"/>
              </a:rPr>
              <a:t>http://www.cde.state.co.us/cdeprevention/download/pdf/FamilyInvolvementReport_2008.pdf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February 2008 Study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Parents want informal self-help groups, as well as parenting workshops</a:t>
            </a:r>
          </a:p>
          <a:p>
            <a:pPr eaLnBrk="1" hangingPunct="1"/>
            <a:r>
              <a:rPr lang="en-US" smtClean="0"/>
              <a:t>Parents want to help with fun events</a:t>
            </a:r>
          </a:p>
          <a:p>
            <a:pPr eaLnBrk="1" hangingPunct="1"/>
            <a:r>
              <a:rPr lang="en-US" smtClean="0"/>
              <a:t>Parents need access to community resources to help with basics and school supplies</a:t>
            </a:r>
          </a:p>
          <a:p>
            <a:pPr eaLnBrk="1" hangingPunct="1"/>
            <a:r>
              <a:rPr lang="en-US" smtClean="0"/>
              <a:t>Provide food, childcare to increase attendance at conferences and workshops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Advice from EARSS Parents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 staff to let go of the students’ past and give students and their parents a fresh start</a:t>
            </a:r>
          </a:p>
          <a:p>
            <a:pPr eaLnBrk="1" hangingPunct="1"/>
            <a:r>
              <a:rPr lang="en-US" smtClean="0"/>
              <a:t>Convey to parents that staff care about their child’s success, no matter what challenges they are facing</a:t>
            </a:r>
          </a:p>
          <a:p>
            <a:pPr eaLnBrk="1" hangingPunct="1"/>
            <a:r>
              <a:rPr lang="en-US" smtClean="0"/>
              <a:t>Coach staff to present a balanced picture to parents about their child’s current school experience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Key Advice from EARSS Staff Members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19100" y="1454150"/>
            <a:ext cx="8382000" cy="4154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>
              <a:spcBef>
                <a:spcPct val="15000"/>
              </a:spcBef>
              <a:spcAft>
                <a:spcPct val="15000"/>
              </a:spcAft>
              <a:buFontTx/>
              <a:buAutoNum type="arabicPlain"/>
            </a:pPr>
            <a:r>
              <a:rPr lang="en-US" sz="3200" b="1">
                <a:latin typeface="Charcoal" charset="0"/>
              </a:rPr>
              <a:t>Parenting</a:t>
            </a:r>
          </a:p>
          <a:p>
            <a:pPr marL="914400" lvl="1" indent="-457200">
              <a:spcBef>
                <a:spcPct val="15000"/>
              </a:spcBef>
              <a:spcAft>
                <a:spcPct val="15000"/>
              </a:spcAft>
              <a:buFontTx/>
              <a:buAutoNum type="arabicPlain"/>
            </a:pPr>
            <a:r>
              <a:rPr lang="en-US" sz="3200" b="1">
                <a:latin typeface="Charcoal" charset="0"/>
              </a:rPr>
              <a:t>Communication</a:t>
            </a:r>
          </a:p>
          <a:p>
            <a:pPr marL="914400" lvl="1" indent="-457200">
              <a:spcBef>
                <a:spcPct val="15000"/>
              </a:spcBef>
              <a:spcAft>
                <a:spcPct val="15000"/>
              </a:spcAft>
              <a:buFontTx/>
              <a:buAutoNum type="arabicPlain"/>
            </a:pPr>
            <a:r>
              <a:rPr lang="en-US" sz="3200" b="1">
                <a:latin typeface="Charcoal" charset="0"/>
              </a:rPr>
              <a:t>Volunteering</a:t>
            </a:r>
          </a:p>
          <a:p>
            <a:pPr marL="914400" lvl="1" indent="-457200">
              <a:spcBef>
                <a:spcPct val="15000"/>
              </a:spcBef>
              <a:spcAft>
                <a:spcPct val="15000"/>
              </a:spcAft>
              <a:buFontTx/>
              <a:buAutoNum type="arabicPlain"/>
            </a:pPr>
            <a:r>
              <a:rPr lang="en-US" sz="3200" b="1">
                <a:latin typeface="Charcoal" charset="0"/>
              </a:rPr>
              <a:t>Learning at Home</a:t>
            </a:r>
          </a:p>
          <a:p>
            <a:pPr marL="914400" lvl="1" indent="-457200">
              <a:spcBef>
                <a:spcPct val="15000"/>
              </a:spcBef>
              <a:spcAft>
                <a:spcPct val="15000"/>
              </a:spcAft>
              <a:buFontTx/>
              <a:buAutoNum type="arabicPlain"/>
            </a:pPr>
            <a:r>
              <a:rPr lang="en-US" sz="3200" b="1">
                <a:latin typeface="Charcoal" charset="0"/>
              </a:rPr>
              <a:t>Decision Making</a:t>
            </a:r>
          </a:p>
          <a:p>
            <a:pPr marL="914400" lvl="1" indent="-457200">
              <a:spcBef>
                <a:spcPct val="15000"/>
              </a:spcBef>
              <a:spcAft>
                <a:spcPct val="15000"/>
              </a:spcAft>
              <a:buFontTx/>
              <a:buAutoNum type="arabicPlain"/>
            </a:pPr>
            <a:r>
              <a:rPr lang="en-US" sz="3200" b="1">
                <a:latin typeface="Charcoal" charset="0"/>
              </a:rPr>
              <a:t>Community Collaboration</a:t>
            </a:r>
          </a:p>
          <a:p>
            <a:pPr marL="914400" lvl="1" indent="-457200">
              <a:spcBef>
                <a:spcPct val="10000"/>
              </a:spcBef>
              <a:spcAft>
                <a:spcPct val="10000"/>
              </a:spcAft>
            </a:pPr>
            <a:endParaRPr lang="en-US" sz="2000" b="1" i="1">
              <a:latin typeface="Charcoal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28650" y="304800"/>
            <a:ext cx="7677150" cy="1127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400" b="1">
                <a:solidFill>
                  <a:srgbClr val="003399"/>
                </a:solidFill>
                <a:latin typeface="Verdana" pitchFamily="34" charset="0"/>
              </a:rPr>
              <a:t>Epstein’s </a:t>
            </a:r>
          </a:p>
          <a:p>
            <a:pPr algn="ctr"/>
            <a:r>
              <a:rPr lang="en-US" sz="3400" b="1">
                <a:solidFill>
                  <a:srgbClr val="003399"/>
                </a:solidFill>
                <a:latin typeface="Verdana" pitchFamily="34" charset="0"/>
              </a:rPr>
              <a:t>6</a:t>
            </a:r>
            <a:r>
              <a:rPr lang="en-US" sz="3400" b="1" u="sng">
                <a:solidFill>
                  <a:srgbClr val="003399"/>
                </a:solidFill>
                <a:latin typeface="Verdana" pitchFamily="34" charset="0"/>
              </a:rPr>
              <a:t> Types of Parent Involvement</a:t>
            </a:r>
            <a:endParaRPr lang="en-US" sz="3400" b="1">
              <a:solidFill>
                <a:srgbClr val="003399"/>
              </a:solidFill>
              <a:latin typeface="Verdana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981200"/>
            <a:ext cx="12954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Love and Logic, Nurturing Parent in Cripple Creek and ACE Charter in Denver Public Schools</a:t>
            </a:r>
          </a:p>
          <a:p>
            <a:pPr eaLnBrk="1" hangingPunct="1"/>
            <a:r>
              <a:rPr lang="en-US" dirty="0" smtClean="0"/>
              <a:t> Strengthening Families, Los Padres y Las Madres in Holyoke</a:t>
            </a:r>
          </a:p>
          <a:p>
            <a:pPr eaLnBrk="1" hangingPunct="1"/>
            <a:r>
              <a:rPr lang="en-US" dirty="0" smtClean="0"/>
              <a:t>Family Liaisons and home visits in Aurora, Boulder and St. </a:t>
            </a:r>
            <a:r>
              <a:rPr lang="en-US" dirty="0" err="1" smtClean="0"/>
              <a:t>Vrain</a:t>
            </a:r>
            <a:r>
              <a:rPr lang="en-US" dirty="0" smtClean="0"/>
              <a:t> school districts</a:t>
            </a:r>
          </a:p>
          <a:p>
            <a:pPr eaLnBrk="1" hangingPunct="1"/>
            <a:endParaRPr lang="en-US" b="1" u="sng" dirty="0" smtClean="0">
              <a:solidFill>
                <a:srgbClr val="003399"/>
              </a:solidFill>
            </a:endParaRPr>
          </a:p>
          <a:p>
            <a:pPr eaLnBrk="1" hangingPunct="1"/>
            <a:endParaRPr lang="en-US" b="1" u="sng" dirty="0" smtClean="0">
              <a:solidFill>
                <a:srgbClr val="003399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Examples from EARSS sites</a:t>
            </a:r>
            <a:br>
              <a:rPr lang="en-US" sz="3600" smtClean="0"/>
            </a:br>
            <a:r>
              <a:rPr lang="en-US" sz="3600" b="1" u="sng" smtClean="0">
                <a:solidFill>
                  <a:srgbClr val="003399"/>
                </a:solidFill>
              </a:rPr>
              <a:t>Type 1 – PARENTING</a:t>
            </a:r>
            <a:endParaRPr lang="en-US" sz="3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b="1" u="sng" smtClean="0">
              <a:solidFill>
                <a:srgbClr val="003399"/>
              </a:solidFill>
            </a:endParaRPr>
          </a:p>
          <a:p>
            <a:pPr eaLnBrk="1" hangingPunct="1"/>
            <a:r>
              <a:rPr lang="en-US" smtClean="0"/>
              <a:t>Parents were coached to initiate action to build a positive relationship with teachers in Adams 12</a:t>
            </a:r>
          </a:p>
          <a:p>
            <a:pPr eaLnBrk="1" hangingPunct="1"/>
            <a:r>
              <a:rPr lang="en-US" smtClean="0"/>
              <a:t>Each parent has one key person at the school or program, to talk with and trust in Littleton</a:t>
            </a:r>
            <a:endParaRPr lang="en-US" b="1" u="sng" smtClean="0">
              <a:solidFill>
                <a:srgbClr val="003399"/>
              </a:solidFill>
            </a:endParaRPr>
          </a:p>
          <a:p>
            <a:pPr eaLnBrk="1" hangingPunct="1"/>
            <a:endParaRPr lang="en-US" b="1" u="sng" smtClean="0">
              <a:solidFill>
                <a:srgbClr val="003399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Examples from EARSS Sites</a:t>
            </a:r>
            <a:br>
              <a:rPr lang="en-US" sz="3600" smtClean="0"/>
            </a:br>
            <a:r>
              <a:rPr lang="en-US" sz="3600" b="1" u="sng" smtClean="0">
                <a:solidFill>
                  <a:srgbClr val="003399"/>
                </a:solidFill>
              </a:rPr>
              <a:t>Type 2 – COMMUNICATION</a:t>
            </a:r>
            <a:endParaRPr lang="en-US" sz="36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  One parent described how she bonded with the school social worker regarding her son’s challenges. 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    Instead of a blaming environment, the social worker expressed empathy and a shared commitment to positive behavior change</a:t>
            </a:r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EARSS Parents’ Examples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273</TotalTime>
  <Words>662</Words>
  <Application>Microsoft Office PowerPoint</Application>
  <PresentationFormat>On-screen Show (4:3)</PresentationFormat>
  <Paragraphs>98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Engaging Parents  of At Risk Youth</vt:lpstr>
      <vt:lpstr>EARSS Partners</vt:lpstr>
      <vt:lpstr>February 2008 Study</vt:lpstr>
      <vt:lpstr>Key Advice from EARSS Parents</vt:lpstr>
      <vt:lpstr>Key Advice from EARSS Staff Members</vt:lpstr>
      <vt:lpstr>Slide 6</vt:lpstr>
      <vt:lpstr>Examples from EARSS sites Type 1 – PARENTING</vt:lpstr>
      <vt:lpstr>Examples from EARSS Sites Type 2 – COMMUNICATION</vt:lpstr>
      <vt:lpstr>EARSS Parents’ Examples</vt:lpstr>
      <vt:lpstr>EARSS Staff Examples</vt:lpstr>
      <vt:lpstr>Relationships are Key</vt:lpstr>
      <vt:lpstr>EARSS Parents and Staff Agree</vt:lpstr>
      <vt:lpstr>Examples from EARSS Sites Type 4 - LEARNING AT HOME</vt:lpstr>
      <vt:lpstr>Examples from EARSS Sites Type 5 - DECISION MAKING</vt:lpstr>
      <vt:lpstr>Outcomes for Parents after FLTI</vt:lpstr>
      <vt:lpstr>Examples from Colorado Schools Type 6 – Community Collaboration</vt:lpstr>
      <vt:lpstr>Strongest Predictors of School Success:</vt:lpstr>
      <vt:lpstr> </vt:lpstr>
    </vt:vector>
  </TitlesOfParts>
  <Company>CDE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Parents of At Risk Youth</dc:title>
  <dc:creator>wakefield_c</dc:creator>
  <cp:lastModifiedBy>carrillo_erin</cp:lastModifiedBy>
  <cp:revision>68</cp:revision>
  <dcterms:created xsi:type="dcterms:W3CDTF">2010-01-08T21:53:24Z</dcterms:created>
  <dcterms:modified xsi:type="dcterms:W3CDTF">2012-11-29T04:11:17Z</dcterms:modified>
</cp:coreProperties>
</file>