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0"/>
  </p:notesMasterIdLst>
  <p:handoutMasterIdLst>
    <p:handoutMasterId r:id="rId51"/>
  </p:handoutMasterIdLst>
  <p:sldIdLst>
    <p:sldId id="560" r:id="rId2"/>
    <p:sldId id="562" r:id="rId3"/>
    <p:sldId id="563" r:id="rId4"/>
    <p:sldId id="564" r:id="rId5"/>
    <p:sldId id="565" r:id="rId6"/>
    <p:sldId id="566" r:id="rId7"/>
    <p:sldId id="567" r:id="rId8"/>
    <p:sldId id="568" r:id="rId9"/>
    <p:sldId id="569" r:id="rId10"/>
    <p:sldId id="570" r:id="rId11"/>
    <p:sldId id="571" r:id="rId12"/>
    <p:sldId id="572" r:id="rId13"/>
    <p:sldId id="573" r:id="rId14"/>
    <p:sldId id="574" r:id="rId15"/>
    <p:sldId id="575" r:id="rId16"/>
    <p:sldId id="576" r:id="rId17"/>
    <p:sldId id="543" r:id="rId18"/>
    <p:sldId id="579" r:id="rId19"/>
    <p:sldId id="439" r:id="rId20"/>
    <p:sldId id="545" r:id="rId21"/>
    <p:sldId id="546" r:id="rId22"/>
    <p:sldId id="447" r:id="rId23"/>
    <p:sldId id="547" r:id="rId24"/>
    <p:sldId id="548" r:id="rId25"/>
    <p:sldId id="549" r:id="rId26"/>
    <p:sldId id="556" r:id="rId27"/>
    <p:sldId id="581" r:id="rId28"/>
    <p:sldId id="449" r:id="rId29"/>
    <p:sldId id="582" r:id="rId30"/>
    <p:sldId id="553" r:id="rId31"/>
    <p:sldId id="482" r:id="rId32"/>
    <p:sldId id="533" r:id="rId33"/>
    <p:sldId id="421" r:id="rId34"/>
    <p:sldId id="491" r:id="rId35"/>
    <p:sldId id="458" r:id="rId36"/>
    <p:sldId id="459" r:id="rId37"/>
    <p:sldId id="423" r:id="rId38"/>
    <p:sldId id="424" r:id="rId39"/>
    <p:sldId id="426" r:id="rId40"/>
    <p:sldId id="427" r:id="rId41"/>
    <p:sldId id="428" r:id="rId42"/>
    <p:sldId id="431" r:id="rId43"/>
    <p:sldId id="432" r:id="rId44"/>
    <p:sldId id="433" r:id="rId45"/>
    <p:sldId id="483" r:id="rId46"/>
    <p:sldId id="436" r:id="rId47"/>
    <p:sldId id="516" r:id="rId48"/>
    <p:sldId id="517" r:id="rId49"/>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77" autoAdjust="0"/>
    <p:restoredTop sz="72504" autoAdjust="0"/>
  </p:normalViewPr>
  <p:slideViewPr>
    <p:cSldViewPr snapToGrid="0" snapToObjects="1">
      <p:cViewPr>
        <p:scale>
          <a:sx n="65" d="100"/>
          <a:sy n="65" d="100"/>
        </p:scale>
        <p:origin x="-2472" y="-108"/>
      </p:cViewPr>
      <p:guideLst>
        <p:guide orient="horz" pos="2160"/>
        <p:guide pos="2880"/>
      </p:guideLst>
    </p:cSldViewPr>
  </p:slideViewPr>
  <p:outlineViewPr>
    <p:cViewPr>
      <p:scale>
        <a:sx n="33" d="100"/>
        <a:sy n="33" d="100"/>
      </p:scale>
      <p:origin x="0" y="8340"/>
    </p:cViewPr>
  </p:outlineViewPr>
  <p:notesTextViewPr>
    <p:cViewPr>
      <p:scale>
        <a:sx n="100" d="100"/>
        <a:sy n="100" d="100"/>
      </p:scale>
      <p:origin x="0" y="0"/>
    </p:cViewPr>
  </p:notesTextViewPr>
  <p:sorterViewPr>
    <p:cViewPr>
      <p:scale>
        <a:sx n="77" d="100"/>
        <a:sy n="77" d="100"/>
      </p:scale>
      <p:origin x="0" y="0"/>
    </p:cViewPr>
  </p:sorterViewPr>
  <p:notesViewPr>
    <p:cSldViewPr snapToGrid="0" snapToObjects="1">
      <p:cViewPr varScale="1">
        <p:scale>
          <a:sx n="50" d="100"/>
          <a:sy n="50" d="100"/>
        </p:scale>
        <p:origin x="-2712" y="-84"/>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B7374A4-5F80-49F3-99AE-4E5D14B842F6}" type="datetime1">
              <a:rPr lang="en-US"/>
              <a:pPr>
                <a:defRPr/>
              </a:pPr>
              <a:t>4/12/2013</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1ED68ED-DD7E-4416-BAFB-F19A7E11F48B}" type="slidenum">
              <a:rPr lang="en-US"/>
              <a:pPr>
                <a:defRPr/>
              </a:pPr>
              <a:t>‹#›</a:t>
            </a:fld>
            <a:endParaRPr lang="en-US"/>
          </a:p>
        </p:txBody>
      </p:sp>
    </p:spTree>
    <p:extLst>
      <p:ext uri="{BB962C8B-B14F-4D97-AF65-F5344CB8AC3E}">
        <p14:creationId xmlns:p14="http://schemas.microsoft.com/office/powerpoint/2010/main" val="2181987344"/>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6CB3C28-2903-4BB6-977E-677766CE887E}" type="datetime1">
              <a:rPr lang="en-US"/>
              <a:pPr>
                <a:defRPr/>
              </a:pPr>
              <a:t>4/12/2013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1118033-A2F4-4874-97AF-8A96B12BF14E}" type="slidenum">
              <a:rPr lang="en-US"/>
              <a:pPr>
                <a:defRPr/>
              </a:pPr>
              <a:t>‹#›</a:t>
            </a:fld>
            <a:endParaRPr lang="en-US"/>
          </a:p>
        </p:txBody>
      </p:sp>
    </p:spTree>
    <p:extLst>
      <p:ext uri="{BB962C8B-B14F-4D97-AF65-F5344CB8AC3E}">
        <p14:creationId xmlns:p14="http://schemas.microsoft.com/office/powerpoint/2010/main" val="4162946836"/>
      </p:ext>
    </p:extLst>
  </p:cSld>
  <p:clrMap bg1="lt1" tx1="dk1" bg2="lt2" tx2="dk2" accent1="accent1" accent2="accent2" accent3="accent3" accent4="accent4" accent5="accent5" accent6="accent6" hlink="hlink" folHlink="folHlink"/>
  <p:hf/>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Header Placeholder 3"/>
          <p:cNvSpPr>
            <a:spLocks noGrp="1"/>
          </p:cNvSpPr>
          <p:nvPr>
            <p:ph type="hdr" sz="quarter"/>
          </p:nvPr>
        </p:nvSpPr>
        <p:spPr/>
        <p:txBody>
          <a:bodyPr/>
          <a:lstStyle/>
          <a:p>
            <a:pPr>
              <a:defRPr/>
            </a:pPr>
            <a:endParaRPr lang="en-US" dirty="0"/>
          </a:p>
        </p:txBody>
      </p:sp>
      <p:sp>
        <p:nvSpPr>
          <p:cNvPr id="5" name="Date Placeholder 4"/>
          <p:cNvSpPr>
            <a:spLocks noGrp="1"/>
          </p:cNvSpPr>
          <p:nvPr>
            <p:ph type="dt" sz="quarter" idx="1"/>
          </p:nvPr>
        </p:nvSpPr>
        <p:spPr/>
        <p:txBody>
          <a:bodyPr/>
          <a:lstStyle/>
          <a:p>
            <a:pPr>
              <a:defRPr/>
            </a:pPr>
            <a:fld id="{11138AB4-D1AB-4219-94BC-30CCECD56F57}" type="datetime1">
              <a:rPr lang="en-US" smtClean="0"/>
              <a:pPr>
                <a:defRPr/>
              </a:pPr>
              <a:t>4/12/2013</a:t>
            </a:fld>
            <a:endParaRPr lang="en-US" dirty="0"/>
          </a:p>
        </p:txBody>
      </p:sp>
      <p:sp>
        <p:nvSpPr>
          <p:cNvPr id="6" name="Footer Placeholder 5"/>
          <p:cNvSpPr>
            <a:spLocks noGrp="1"/>
          </p:cNvSpPr>
          <p:nvPr>
            <p:ph type="ftr" sz="quarter" idx="4"/>
          </p:nvPr>
        </p:nvSpPr>
        <p:spPr/>
        <p:txBody>
          <a:bodyPr/>
          <a:lstStyle/>
          <a:p>
            <a:pPr>
              <a:defRPr/>
            </a:pPr>
            <a:endParaRPr lang="en-US" dirty="0"/>
          </a:p>
        </p:txBody>
      </p:sp>
      <p:sp>
        <p:nvSpPr>
          <p:cNvPr id="7" name="Slide Number Placeholder 6"/>
          <p:cNvSpPr>
            <a:spLocks noGrp="1"/>
          </p:cNvSpPr>
          <p:nvPr>
            <p:ph type="sldNum" sz="quarter" idx="5"/>
          </p:nvPr>
        </p:nvSpPr>
        <p:spPr/>
        <p:txBody>
          <a:bodyPr/>
          <a:lstStyle/>
          <a:p>
            <a:pPr>
              <a:defRPr/>
            </a:pPr>
            <a:fld id="{8177FD13-4162-44C7-918A-6DCFEFB939F0}"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marL="365125" lvl="1" indent="0">
              <a:buFont typeface="Wingdings" pitchFamily="2" charset="2"/>
              <a:buNone/>
            </a:pPr>
            <a:endParaRPr lang="en-US" dirty="0" smtClean="0"/>
          </a:p>
        </p:txBody>
      </p:sp>
      <p:sp>
        <p:nvSpPr>
          <p:cNvPr id="4" name="Header Placeholder 3"/>
          <p:cNvSpPr>
            <a:spLocks noGrp="1"/>
          </p:cNvSpPr>
          <p:nvPr>
            <p:ph type="hdr" sz="quarter"/>
          </p:nvPr>
        </p:nvSpPr>
        <p:spPr/>
        <p:txBody>
          <a:bodyPr/>
          <a:lstStyle/>
          <a:p>
            <a:pPr>
              <a:defRPr/>
            </a:pPr>
            <a:endParaRPr lang="en-US"/>
          </a:p>
        </p:txBody>
      </p:sp>
      <p:sp>
        <p:nvSpPr>
          <p:cNvPr id="5" name="Date Placeholder 4"/>
          <p:cNvSpPr>
            <a:spLocks noGrp="1"/>
          </p:cNvSpPr>
          <p:nvPr>
            <p:ph type="dt" sz="quarter" idx="1"/>
          </p:nvPr>
        </p:nvSpPr>
        <p:spPr/>
        <p:txBody>
          <a:bodyPr/>
          <a:lstStyle/>
          <a:p>
            <a:pPr>
              <a:defRPr/>
            </a:pPr>
            <a:fld id="{D8163394-7795-43EF-8A60-1BFF9FA21877}" type="datetime1">
              <a:rPr lang="en-US" smtClean="0"/>
              <a:pPr>
                <a:defRPr/>
              </a:pPr>
              <a:t>4/12/2013</a:t>
            </a:fld>
            <a:endParaRPr lang="en-US"/>
          </a:p>
        </p:txBody>
      </p:sp>
      <p:sp>
        <p:nvSpPr>
          <p:cNvPr id="6" name="Footer Placeholder 5"/>
          <p:cNvSpPr>
            <a:spLocks noGrp="1"/>
          </p:cNvSpPr>
          <p:nvPr>
            <p:ph type="ftr" sz="quarter" idx="4"/>
          </p:nvPr>
        </p:nvSpPr>
        <p:spPr/>
        <p:txBody>
          <a:bodyPr/>
          <a:lstStyle/>
          <a:p>
            <a:pPr>
              <a:defRPr/>
            </a:pPr>
            <a:endParaRPr lang="en-US"/>
          </a:p>
        </p:txBody>
      </p:sp>
      <p:sp>
        <p:nvSpPr>
          <p:cNvPr id="7" name="Slide Number Placeholder 6"/>
          <p:cNvSpPr>
            <a:spLocks noGrp="1"/>
          </p:cNvSpPr>
          <p:nvPr>
            <p:ph type="sldNum" sz="quarter" idx="5"/>
          </p:nvPr>
        </p:nvSpPr>
        <p:spPr/>
        <p:txBody>
          <a:bodyPr/>
          <a:lstStyle/>
          <a:p>
            <a:pPr>
              <a:defRPr/>
            </a:pPr>
            <a:fld id="{D238C5FD-9929-4819-8FCF-54BB85CA280B}" type="slidenum">
              <a:rPr lang="en-US" smtClean="0"/>
              <a:pPr>
                <a:defRPr/>
              </a:pPr>
              <a:t>22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When we switch</a:t>
            </a:r>
            <a:r>
              <a:rPr lang="en-US" baseline="0" dirty="0" smtClean="0"/>
              <a:t> to the IEP Interchange, there will be a few additional fields.  Students attending programs will be reported at that program via a 4 digit code and not through a program exception as done in the past.  Additionally, eligibility and services will also be collected for each individual path in addition to the most recent determination as you have reported in the past.   </a:t>
            </a:r>
            <a:endParaRPr lang="en-US" dirty="0" smtClean="0"/>
          </a:p>
          <a:p>
            <a:endParaRPr lang="en-US"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D6CB3C28-2903-4BB6-977E-677766CE887E}" type="datetime1">
              <a:rPr lang="en-US" smtClean="0"/>
              <a:pPr>
                <a:defRPr/>
              </a:pPr>
              <a:t>4/12/2013</a:t>
            </a:fld>
            <a:endParaRPr lang="en-US"/>
          </a:p>
        </p:txBody>
      </p:sp>
      <p:sp>
        <p:nvSpPr>
          <p:cNvPr id="6" name="Footer Placeholder 5"/>
          <p:cNvSpPr>
            <a:spLocks noGrp="1"/>
          </p:cNvSpPr>
          <p:nvPr>
            <p:ph type="ftr" sz="quarter" idx="12"/>
          </p:nvPr>
        </p:nvSpPr>
        <p:spPr/>
        <p:txBody>
          <a:bodyPr/>
          <a:lstStyle/>
          <a:p>
            <a:pPr>
              <a:defRPr/>
            </a:pPr>
            <a:endParaRPr lang="en-US"/>
          </a:p>
        </p:txBody>
      </p:sp>
      <p:sp>
        <p:nvSpPr>
          <p:cNvPr id="7" name="Slide Number Placeholder 6"/>
          <p:cNvSpPr>
            <a:spLocks noGrp="1"/>
          </p:cNvSpPr>
          <p:nvPr>
            <p:ph type="sldNum" sz="quarter" idx="13"/>
          </p:nvPr>
        </p:nvSpPr>
        <p:spPr/>
        <p:txBody>
          <a:bodyPr/>
          <a:lstStyle/>
          <a:p>
            <a:pPr>
              <a:defRPr/>
            </a:pPr>
            <a:fld id="{31118033-A2F4-4874-97AF-8A96B12BF14E}" type="slidenum">
              <a:rPr lang="en-US" smtClean="0"/>
              <a:pPr>
                <a:defRPr/>
              </a:pPr>
              <a:t>24</a:t>
            </a:fld>
            <a:endParaRPr lang="en-US"/>
          </a:p>
        </p:txBody>
      </p:sp>
    </p:spTree>
    <p:extLst>
      <p:ext uri="{BB962C8B-B14F-4D97-AF65-F5344CB8AC3E}">
        <p14:creationId xmlns:p14="http://schemas.microsoft.com/office/powerpoint/2010/main" val="26336452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Header Placeholder 3"/>
          <p:cNvSpPr>
            <a:spLocks noGrp="1"/>
          </p:cNvSpPr>
          <p:nvPr>
            <p:ph type="hdr" sz="quarter"/>
          </p:nvPr>
        </p:nvSpPr>
        <p:spPr/>
        <p:txBody>
          <a:bodyPr/>
          <a:lstStyle/>
          <a:p>
            <a:pPr>
              <a:defRPr/>
            </a:pPr>
            <a:endParaRPr lang="en-US"/>
          </a:p>
        </p:txBody>
      </p:sp>
      <p:sp>
        <p:nvSpPr>
          <p:cNvPr id="5" name="Date Placeholder 4"/>
          <p:cNvSpPr>
            <a:spLocks noGrp="1"/>
          </p:cNvSpPr>
          <p:nvPr>
            <p:ph type="dt" sz="quarter" idx="1"/>
          </p:nvPr>
        </p:nvSpPr>
        <p:spPr/>
        <p:txBody>
          <a:bodyPr/>
          <a:lstStyle/>
          <a:p>
            <a:pPr>
              <a:defRPr/>
            </a:pPr>
            <a:fld id="{24B0662E-DFA3-4D9A-AFC1-C3E8BE5A04B5}" type="datetime1">
              <a:rPr lang="en-US" smtClean="0"/>
              <a:pPr>
                <a:defRPr/>
              </a:pPr>
              <a:t>4/12/2013</a:t>
            </a:fld>
            <a:endParaRPr lang="en-US"/>
          </a:p>
        </p:txBody>
      </p:sp>
      <p:sp>
        <p:nvSpPr>
          <p:cNvPr id="6" name="Footer Placeholder 5"/>
          <p:cNvSpPr>
            <a:spLocks noGrp="1"/>
          </p:cNvSpPr>
          <p:nvPr>
            <p:ph type="ftr" sz="quarter" idx="4"/>
          </p:nvPr>
        </p:nvSpPr>
        <p:spPr/>
        <p:txBody>
          <a:bodyPr/>
          <a:lstStyle/>
          <a:p>
            <a:pPr>
              <a:defRPr/>
            </a:pPr>
            <a:endParaRPr lang="en-US"/>
          </a:p>
        </p:txBody>
      </p:sp>
      <p:sp>
        <p:nvSpPr>
          <p:cNvPr id="7" name="Slide Number Placeholder 6"/>
          <p:cNvSpPr>
            <a:spLocks noGrp="1"/>
          </p:cNvSpPr>
          <p:nvPr>
            <p:ph type="sldNum" sz="quarter" idx="5"/>
          </p:nvPr>
        </p:nvSpPr>
        <p:spPr/>
        <p:txBody>
          <a:bodyPr/>
          <a:lstStyle/>
          <a:p>
            <a:pPr>
              <a:defRPr/>
            </a:pPr>
            <a:fld id="{293AA9A6-428D-403C-8F2C-1A36E95EFB3E}" type="slidenum">
              <a:rPr lang="en-US" smtClean="0"/>
              <a:pPr>
                <a:defRPr/>
              </a:pPr>
              <a:t>36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6A60DA4-FB7F-4782-B682-F50A49B81650}" type="slidenum">
              <a:rPr lang="en-US" smtClean="0"/>
              <a:pPr>
                <a:defRPr/>
              </a:pPr>
              <a:t>39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EA903DB-1C16-4A7F-86B3-B20C3056B242}" type="slidenum">
              <a:rPr lang="en-US" smtClean="0">
                <a:latin typeface="Arial" charset="0"/>
              </a:rPr>
              <a:pPr fontAlgn="base">
                <a:spcBef>
                  <a:spcPct val="0"/>
                </a:spcBef>
                <a:spcAft>
                  <a:spcPct val="0"/>
                </a:spcAft>
              </a:pPr>
              <a:t>40</a:t>
            </a:fld>
            <a:endParaRPr lang="en-US"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F289875-F0C5-4662-9C2C-A0DBFBA93A96}" type="slidenum">
              <a:rPr lang="en-US" smtClean="0">
                <a:latin typeface="Arial" charset="0"/>
              </a:rPr>
              <a:pPr fontAlgn="base">
                <a:spcBef>
                  <a:spcPct val="0"/>
                </a:spcBef>
                <a:spcAft>
                  <a:spcPct val="0"/>
                </a:spcAft>
              </a:pPr>
              <a:t>41</a:t>
            </a:fld>
            <a:endParaRPr lang="en-US"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39B7562-45E4-4FF2-A28E-CA962324D5C1}" type="slidenum">
              <a:rPr lang="en-US" smtClean="0">
                <a:latin typeface="Arial" charset="0"/>
              </a:rPr>
              <a:pPr fontAlgn="base">
                <a:spcBef>
                  <a:spcPct val="0"/>
                </a:spcBef>
                <a:spcAft>
                  <a:spcPct val="0"/>
                </a:spcAft>
              </a:pPr>
              <a:t>42</a:t>
            </a:fld>
            <a:endParaRPr lang="en-US"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FE2EB31-7BDB-46B4-B627-D867A43C119D}" type="slidenum">
              <a:rPr lang="en-US" smtClean="0">
                <a:latin typeface="Arial" charset="0"/>
              </a:rPr>
              <a:pPr fontAlgn="base">
                <a:spcBef>
                  <a:spcPct val="0"/>
                </a:spcBef>
                <a:spcAft>
                  <a:spcPct val="0"/>
                </a:spcAft>
              </a:pPr>
              <a:t>43</a:t>
            </a:fld>
            <a:endParaRPr lang="en-US"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EA3541-4ABD-4677-AADA-5FF29387DD34}" type="slidenum">
              <a:rPr lang="en-US" smtClean="0">
                <a:latin typeface="Arial" charset="0"/>
              </a:rPr>
              <a:pPr fontAlgn="base">
                <a:spcBef>
                  <a:spcPct val="0"/>
                </a:spcBef>
                <a:spcAft>
                  <a:spcPct val="0"/>
                </a:spcAft>
              </a:pPr>
              <a:t>44</a:t>
            </a:fld>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defTabSz="906463"/>
            <a:endParaRPr lang="en-US" dirty="0" smtClean="0"/>
          </a:p>
        </p:txBody>
      </p:sp>
      <p:sp>
        <p:nvSpPr>
          <p:cNvPr id="1802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E84EDB7-19E3-4862-9F79-1D39B072F463}" type="slidenum">
              <a:rPr lang="en-US" smtClean="0">
                <a:ea typeface="ＭＳ Ｐゴシック" pitchFamily="34" charset="-128"/>
              </a:rPr>
              <a:pPr>
                <a:defRPr/>
              </a:pPr>
              <a:t>3</a:t>
            </a:fld>
            <a:endParaRPr lang="en-US"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ABCDA3-5022-4DF6-AF3D-4D35859170B9}" type="slidenum">
              <a:rPr lang="en-US" smtClean="0">
                <a:latin typeface="Arial" charset="0"/>
              </a:rPr>
              <a:pPr fontAlgn="base">
                <a:spcBef>
                  <a:spcPct val="0"/>
                </a:spcBef>
                <a:spcAft>
                  <a:spcPct val="0"/>
                </a:spcAft>
              </a:pPr>
              <a:t>5</a:t>
            </a:fld>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D6CB3C28-2903-4BB6-977E-677766CE887E}" type="datetime1">
              <a:rPr lang="en-US" smtClean="0"/>
              <a:pPr>
                <a:defRPr/>
              </a:pPr>
              <a:t>4/12/2013</a:t>
            </a:fld>
            <a:endParaRPr lang="en-US"/>
          </a:p>
        </p:txBody>
      </p:sp>
      <p:sp>
        <p:nvSpPr>
          <p:cNvPr id="6" name="Footer Placeholder 5"/>
          <p:cNvSpPr>
            <a:spLocks noGrp="1"/>
          </p:cNvSpPr>
          <p:nvPr>
            <p:ph type="ftr" sz="quarter" idx="12"/>
          </p:nvPr>
        </p:nvSpPr>
        <p:spPr/>
        <p:txBody>
          <a:bodyPr/>
          <a:lstStyle/>
          <a:p>
            <a:pPr>
              <a:defRPr/>
            </a:pPr>
            <a:endParaRPr lang="en-US"/>
          </a:p>
        </p:txBody>
      </p:sp>
      <p:sp>
        <p:nvSpPr>
          <p:cNvPr id="7" name="Slide Number Placeholder 6"/>
          <p:cNvSpPr>
            <a:spLocks noGrp="1"/>
          </p:cNvSpPr>
          <p:nvPr>
            <p:ph type="sldNum" sz="quarter" idx="13"/>
          </p:nvPr>
        </p:nvSpPr>
        <p:spPr/>
        <p:txBody>
          <a:bodyPr/>
          <a:lstStyle/>
          <a:p>
            <a:pPr>
              <a:defRPr/>
            </a:pPr>
            <a:fld id="{31118033-A2F4-4874-97AF-8A96B12BF14E}" type="slidenum">
              <a:rPr lang="en-US" smtClean="0"/>
              <a:pPr>
                <a:defRPr/>
              </a:pPr>
              <a:t>8</a:t>
            </a:fld>
            <a:endParaRPr lang="en-US"/>
          </a:p>
        </p:txBody>
      </p:sp>
    </p:spTree>
    <p:extLst>
      <p:ext uri="{BB962C8B-B14F-4D97-AF65-F5344CB8AC3E}">
        <p14:creationId xmlns:p14="http://schemas.microsoft.com/office/powerpoint/2010/main" val="378838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5CB688C-214B-4663-A847-30D585B35D73}" type="slidenum">
              <a:rPr lang="en-US" smtClean="0">
                <a:latin typeface="Arial" charset="0"/>
              </a:rPr>
              <a:pPr fontAlgn="base">
                <a:spcBef>
                  <a:spcPct val="0"/>
                </a:spcBef>
                <a:spcAft>
                  <a:spcPct val="0"/>
                </a:spcAft>
              </a:pPr>
              <a:t>10</a:t>
            </a:fld>
            <a:endParaRPr 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6C05E41-C181-4E51-B3E4-501FA126025A}" type="slidenum">
              <a:rPr lang="en-US" smtClean="0">
                <a:latin typeface="Arial" charset="0"/>
              </a:rPr>
              <a:pPr fontAlgn="base">
                <a:spcBef>
                  <a:spcPct val="0"/>
                </a:spcBef>
                <a:spcAft>
                  <a:spcPct val="0"/>
                </a:spcAft>
              </a:pPr>
              <a:t>11</a:t>
            </a:fld>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marL="547688" lvl="1" indent="-182563">
              <a:buFont typeface="Wingdings" pitchFamily="2" charset="2"/>
              <a:buChar char="§"/>
            </a:pPr>
            <a:r>
              <a:rPr lang="en-US" smtClean="0"/>
              <a:t>Student is a combination of Student End of Year and Student October</a:t>
            </a:r>
          </a:p>
          <a:p>
            <a:pPr marL="547688" lvl="1" indent="-182563">
              <a:buFont typeface="Wingdings" pitchFamily="2" charset="2"/>
              <a:buChar char="§"/>
            </a:pPr>
            <a:r>
              <a:rPr lang="en-US" smtClean="0"/>
              <a:t>File layout is more similar to Student End of Year</a:t>
            </a:r>
          </a:p>
          <a:p>
            <a:pPr marL="547688" lvl="1" indent="-182563">
              <a:buFont typeface="Wingdings" pitchFamily="2" charset="2"/>
              <a:buChar char="§"/>
            </a:pPr>
            <a:r>
              <a:rPr lang="en-US" smtClean="0"/>
              <a:t>Common format</a:t>
            </a:r>
          </a:p>
          <a:p>
            <a:pPr marL="822325" lvl="2" indent="-182563">
              <a:buFont typeface="Wingdings" pitchFamily="2" charset="2"/>
              <a:buChar char="§"/>
            </a:pPr>
            <a:r>
              <a:rPr lang="en-US" smtClean="0"/>
              <a:t>Simplifies changes to the system.</a:t>
            </a:r>
          </a:p>
          <a:p>
            <a:pPr marL="547688" lvl="1" indent="-182563">
              <a:buFont typeface="Wingdings" pitchFamily="2" charset="2"/>
              <a:buChar char="§"/>
            </a:pPr>
            <a:r>
              <a:rPr lang="en-US" smtClean="0"/>
              <a:t>Each collection is a snapshot from a common interchange(s).</a:t>
            </a:r>
          </a:p>
          <a:p>
            <a:endParaRPr lang="en-US" smtClean="0"/>
          </a:p>
        </p:txBody>
      </p:sp>
      <p:sp>
        <p:nvSpPr>
          <p:cNvPr id="4" name="Header Placeholder 3"/>
          <p:cNvSpPr>
            <a:spLocks noGrp="1"/>
          </p:cNvSpPr>
          <p:nvPr>
            <p:ph type="hdr" sz="quarter"/>
          </p:nvPr>
        </p:nvSpPr>
        <p:spPr/>
        <p:txBody>
          <a:bodyPr/>
          <a:lstStyle/>
          <a:p>
            <a:pPr>
              <a:defRPr/>
            </a:pPr>
            <a:endParaRPr lang="en-US"/>
          </a:p>
        </p:txBody>
      </p:sp>
      <p:sp>
        <p:nvSpPr>
          <p:cNvPr id="5" name="Date Placeholder 4"/>
          <p:cNvSpPr>
            <a:spLocks noGrp="1"/>
          </p:cNvSpPr>
          <p:nvPr>
            <p:ph type="dt" sz="quarter" idx="1"/>
          </p:nvPr>
        </p:nvSpPr>
        <p:spPr/>
        <p:txBody>
          <a:bodyPr/>
          <a:lstStyle/>
          <a:p>
            <a:pPr>
              <a:defRPr/>
            </a:pPr>
            <a:fld id="{D8163394-7795-43EF-8A60-1BFF9FA21877}" type="datetime1">
              <a:rPr lang="en-US" smtClean="0"/>
              <a:pPr>
                <a:defRPr/>
              </a:pPr>
              <a:t>4/12/2013</a:t>
            </a:fld>
            <a:endParaRPr lang="en-US"/>
          </a:p>
        </p:txBody>
      </p:sp>
      <p:sp>
        <p:nvSpPr>
          <p:cNvPr id="6" name="Footer Placeholder 5"/>
          <p:cNvSpPr>
            <a:spLocks noGrp="1"/>
          </p:cNvSpPr>
          <p:nvPr>
            <p:ph type="ftr" sz="quarter" idx="4"/>
          </p:nvPr>
        </p:nvSpPr>
        <p:spPr/>
        <p:txBody>
          <a:bodyPr/>
          <a:lstStyle/>
          <a:p>
            <a:pPr>
              <a:defRPr/>
            </a:pPr>
            <a:endParaRPr lang="en-US"/>
          </a:p>
        </p:txBody>
      </p:sp>
      <p:sp>
        <p:nvSpPr>
          <p:cNvPr id="7" name="Slide Number Placeholder 6"/>
          <p:cNvSpPr>
            <a:spLocks noGrp="1"/>
          </p:cNvSpPr>
          <p:nvPr>
            <p:ph type="sldNum" sz="quarter" idx="5"/>
          </p:nvPr>
        </p:nvSpPr>
        <p:spPr/>
        <p:txBody>
          <a:bodyPr/>
          <a:lstStyle/>
          <a:p>
            <a:pPr>
              <a:defRPr/>
            </a:pPr>
            <a:fld id="{F3FEF565-6E8E-485B-AF4C-823689F8D450}" type="slidenum">
              <a:rPr lang="en-US" smtClean="0"/>
              <a:pPr>
                <a:defRPr/>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lvl="1">
              <a:defRPr/>
            </a:pPr>
            <a:r>
              <a:rPr lang="en-US" dirty="0" smtClean="0"/>
              <a:t>Staff is combination of Special Education December Count and Human Resources</a:t>
            </a:r>
          </a:p>
          <a:p>
            <a:pPr lvl="1">
              <a:defRPr/>
            </a:pPr>
            <a:r>
              <a:rPr lang="en-US" dirty="0" smtClean="0"/>
              <a:t>File Layout similar with additional evaluation fields to meet new legislation</a:t>
            </a:r>
          </a:p>
          <a:p>
            <a:pPr marL="547688" lvl="1" indent="-182563">
              <a:buFont typeface="Wingdings" pitchFamily="2" charset="2"/>
              <a:buChar char="§"/>
              <a:defRPr/>
            </a:pPr>
            <a:r>
              <a:rPr lang="en-US" dirty="0" smtClean="0"/>
              <a:t>Each collection is a snapshot from a common interchange</a:t>
            </a:r>
          </a:p>
          <a:p>
            <a:pPr>
              <a:defRPr/>
            </a:pPr>
            <a:endParaRPr lang="en-US" dirty="0"/>
          </a:p>
        </p:txBody>
      </p:sp>
      <p:sp>
        <p:nvSpPr>
          <p:cNvPr id="4" name="Header Placeholder 3"/>
          <p:cNvSpPr>
            <a:spLocks noGrp="1"/>
          </p:cNvSpPr>
          <p:nvPr>
            <p:ph type="hdr" sz="quarter"/>
          </p:nvPr>
        </p:nvSpPr>
        <p:spPr/>
        <p:txBody>
          <a:bodyPr/>
          <a:lstStyle/>
          <a:p>
            <a:pPr>
              <a:defRPr/>
            </a:pPr>
            <a:endParaRPr lang="en-US"/>
          </a:p>
        </p:txBody>
      </p:sp>
      <p:sp>
        <p:nvSpPr>
          <p:cNvPr id="5" name="Date Placeholder 4"/>
          <p:cNvSpPr>
            <a:spLocks noGrp="1"/>
          </p:cNvSpPr>
          <p:nvPr>
            <p:ph type="dt" sz="quarter" idx="1"/>
          </p:nvPr>
        </p:nvSpPr>
        <p:spPr/>
        <p:txBody>
          <a:bodyPr/>
          <a:lstStyle/>
          <a:p>
            <a:pPr>
              <a:defRPr/>
            </a:pPr>
            <a:fld id="{D8163394-7795-43EF-8A60-1BFF9FA21877}" type="datetime1">
              <a:rPr lang="en-US" smtClean="0"/>
              <a:pPr>
                <a:defRPr/>
              </a:pPr>
              <a:t>4/12/2013</a:t>
            </a:fld>
            <a:endParaRPr lang="en-US"/>
          </a:p>
        </p:txBody>
      </p:sp>
      <p:sp>
        <p:nvSpPr>
          <p:cNvPr id="6" name="Footer Placeholder 5"/>
          <p:cNvSpPr>
            <a:spLocks noGrp="1"/>
          </p:cNvSpPr>
          <p:nvPr>
            <p:ph type="ftr" sz="quarter" idx="4"/>
          </p:nvPr>
        </p:nvSpPr>
        <p:spPr/>
        <p:txBody>
          <a:bodyPr/>
          <a:lstStyle/>
          <a:p>
            <a:pPr>
              <a:defRPr/>
            </a:pPr>
            <a:endParaRPr lang="en-US"/>
          </a:p>
        </p:txBody>
      </p:sp>
      <p:sp>
        <p:nvSpPr>
          <p:cNvPr id="7" name="Slide Number Placeholder 6"/>
          <p:cNvSpPr>
            <a:spLocks noGrp="1"/>
          </p:cNvSpPr>
          <p:nvPr>
            <p:ph type="sldNum" sz="quarter" idx="5"/>
          </p:nvPr>
        </p:nvSpPr>
        <p:spPr/>
        <p:txBody>
          <a:bodyPr/>
          <a:lstStyle/>
          <a:p>
            <a:pPr>
              <a:defRPr/>
            </a:pPr>
            <a:fld id="{5F683DB1-CBCA-4502-BC04-60748112C8D8}" type="slidenum">
              <a:rPr lang="en-US" smtClean="0"/>
              <a:pPr>
                <a:defRPr/>
              </a:pPr>
              <a:t>16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marL="547688" lvl="1" indent="-182563">
              <a:buFont typeface="Wingdings" pitchFamily="2" charset="2"/>
              <a:buChar char="§"/>
            </a:pPr>
            <a:r>
              <a:rPr lang="en-US" dirty="0" smtClean="0"/>
              <a:t>2013-2014: Special Education students discipline reported</a:t>
            </a:r>
          </a:p>
          <a:p>
            <a:pPr marL="547688" lvl="1" indent="-182563">
              <a:buFont typeface="Wingdings" pitchFamily="2" charset="2"/>
              <a:buChar char="§"/>
            </a:pPr>
            <a:r>
              <a:rPr lang="en-US" dirty="0" smtClean="0"/>
              <a:t>2014-2015: All students discipline reported at the student level</a:t>
            </a:r>
          </a:p>
          <a:p>
            <a:pPr marL="547688" lvl="1" indent="-182563">
              <a:buFont typeface="Wingdings" pitchFamily="2" charset="2"/>
              <a:buChar char="§"/>
            </a:pPr>
            <a:r>
              <a:rPr lang="en-US" dirty="0" smtClean="0"/>
              <a:t>2013-2014:</a:t>
            </a:r>
            <a:r>
              <a:rPr lang="en-US" baseline="0" dirty="0" smtClean="0"/>
              <a:t> </a:t>
            </a:r>
            <a:r>
              <a:rPr lang="en-US" dirty="0" smtClean="0"/>
              <a:t>File </a:t>
            </a:r>
            <a:r>
              <a:rPr lang="en-US" dirty="0" smtClean="0"/>
              <a:t>Format already set to meet both Special Education Discipline and Safety and Discipline Indicators (SDI) requirements</a:t>
            </a:r>
          </a:p>
          <a:p>
            <a:endParaRPr lang="en-US" dirty="0" smtClean="0"/>
          </a:p>
        </p:txBody>
      </p:sp>
      <p:sp>
        <p:nvSpPr>
          <p:cNvPr id="4" name="Header Placeholder 3"/>
          <p:cNvSpPr>
            <a:spLocks noGrp="1"/>
          </p:cNvSpPr>
          <p:nvPr>
            <p:ph type="hdr" sz="quarter"/>
          </p:nvPr>
        </p:nvSpPr>
        <p:spPr/>
        <p:txBody>
          <a:bodyPr/>
          <a:lstStyle/>
          <a:p>
            <a:pPr>
              <a:defRPr/>
            </a:pPr>
            <a:endParaRPr lang="en-US" dirty="0"/>
          </a:p>
        </p:txBody>
      </p:sp>
      <p:sp>
        <p:nvSpPr>
          <p:cNvPr id="5" name="Date Placeholder 4"/>
          <p:cNvSpPr>
            <a:spLocks noGrp="1"/>
          </p:cNvSpPr>
          <p:nvPr>
            <p:ph type="dt" sz="quarter" idx="1"/>
          </p:nvPr>
        </p:nvSpPr>
        <p:spPr/>
        <p:txBody>
          <a:bodyPr/>
          <a:lstStyle/>
          <a:p>
            <a:pPr>
              <a:defRPr/>
            </a:pPr>
            <a:fld id="{8D96BE51-8EE2-4FA2-896E-451FA1286215}" type="datetime1">
              <a:rPr lang="en-US" smtClean="0"/>
              <a:pPr>
                <a:defRPr/>
              </a:pPr>
              <a:t>4/12/2013</a:t>
            </a:fld>
            <a:endParaRPr lang="en-US" dirty="0"/>
          </a:p>
        </p:txBody>
      </p:sp>
      <p:sp>
        <p:nvSpPr>
          <p:cNvPr id="6" name="Footer Placeholder 5"/>
          <p:cNvSpPr>
            <a:spLocks noGrp="1"/>
          </p:cNvSpPr>
          <p:nvPr>
            <p:ph type="ftr" sz="quarter" idx="4"/>
          </p:nvPr>
        </p:nvSpPr>
        <p:spPr/>
        <p:txBody>
          <a:bodyPr/>
          <a:lstStyle/>
          <a:p>
            <a:pPr>
              <a:defRPr/>
            </a:pPr>
            <a:endParaRPr lang="en-US" dirty="0"/>
          </a:p>
        </p:txBody>
      </p:sp>
      <p:sp>
        <p:nvSpPr>
          <p:cNvPr id="7" name="Slide Number Placeholder 6"/>
          <p:cNvSpPr>
            <a:spLocks noGrp="1"/>
          </p:cNvSpPr>
          <p:nvPr>
            <p:ph type="sldNum" sz="quarter" idx="5"/>
          </p:nvPr>
        </p:nvSpPr>
        <p:spPr/>
        <p:txBody>
          <a:bodyPr/>
          <a:lstStyle/>
          <a:p>
            <a:pPr>
              <a:defRPr/>
            </a:pPr>
            <a:fld id="{B7972E60-C736-4830-8F0A-60B93C73F4C8}" type="slidenum">
              <a:rPr lang="en-US" smtClean="0"/>
              <a:pPr>
                <a:defRPr/>
              </a:pPr>
              <a:t>19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3" name="Picture 5" descr="CDE LOGO TEST.png"/>
          <p:cNvPicPr>
            <a:picLocks noChangeAspect="1"/>
          </p:cNvPicPr>
          <p:nvPr userDrawn="1"/>
        </p:nvPicPr>
        <p:blipFill>
          <a:blip r:embed="rId3" cstate="print"/>
          <a:srcRect/>
          <a:stretch>
            <a:fillRect/>
          </a:stretch>
        </p:blipFill>
        <p:spPr bwMode="auto">
          <a:xfrm>
            <a:off x="6138863" y="6018213"/>
            <a:ext cx="2584450" cy="407987"/>
          </a:xfrm>
          <a:prstGeom prst="rect">
            <a:avLst/>
          </a:prstGeom>
          <a:noFill/>
          <a:ln w="9525">
            <a:noFill/>
            <a:miter lim="800000"/>
            <a:headEnd/>
            <a:tailEnd/>
          </a:ln>
        </p:spPr>
      </p:pic>
      <p:sp>
        <p:nvSpPr>
          <p:cNvPr id="11" name="Title 11"/>
          <p:cNvSpPr>
            <a:spLocks noGrp="1"/>
          </p:cNvSpPr>
          <p:nvPr>
            <p:ph type="title"/>
          </p:nvPr>
        </p:nvSpPr>
        <p:spPr>
          <a:xfrm>
            <a:off x="380999" y="2190750"/>
            <a:ext cx="8341851" cy="1645920"/>
          </a:xfrm>
        </p:spPr>
        <p:txBody>
          <a:bodyPr/>
          <a:lstStyle>
            <a:lvl1pPr algn="ctr">
              <a:defRPr sz="4000" spc="150" baseline="0">
                <a:solidFill>
                  <a:schemeClr val="accent1">
                    <a:lumMod val="50000"/>
                  </a:schemeClr>
                </a:solidFill>
              </a:defRPr>
            </a:lvl1pPr>
          </a:lstStyle>
          <a:p>
            <a:r>
              <a:rPr lang="en-US" dirty="0" smtClean="0"/>
              <a:t>Click to edit Master title style</a:t>
            </a:r>
            <a:endParaRPr lang="en-US" dirty="0"/>
          </a:p>
        </p:txBody>
      </p:sp>
      <p:sp>
        <p:nvSpPr>
          <p:cNvPr id="4" name="Footer Placeholder 6"/>
          <p:cNvSpPr>
            <a:spLocks noGrp="1"/>
          </p:cNvSpPr>
          <p:nvPr>
            <p:ph type="ftr" sz="quarter" idx="10"/>
          </p:nvPr>
        </p:nvSpPr>
        <p:spPr/>
        <p:txBody>
          <a:bodyPr/>
          <a:lstStyle>
            <a:lvl1pPr algn="l" fontAlgn="auto">
              <a:spcBef>
                <a:spcPts val="0"/>
              </a:spcBef>
              <a:spcAft>
                <a:spcPts val="0"/>
              </a:spcAft>
              <a:defRPr sz="1100" b="1">
                <a:solidFill>
                  <a:srgbClr val="45454C"/>
                </a:solidFill>
                <a:latin typeface="+mn-lt"/>
              </a:defRPr>
            </a:lvl1pPr>
          </a:lstStyle>
          <a:p>
            <a:pPr>
              <a:defRPr/>
            </a:pPr>
            <a:fld id="{39FFBE6D-7E20-4BDC-BF8C-6747CEC02E6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lgn="l">
              <a:defRPr b="0">
                <a:latin typeface="Palatino Linotype" pitchFamily="18" charset="0"/>
                <a:cs typeface="Palatino Linotype" pitchFamily="18" charset="0"/>
              </a:defRPr>
            </a:lvl1pPr>
          </a:lstStyle>
          <a:p>
            <a:r>
              <a:rPr lang="en-US" dirty="0" smtClean="0"/>
              <a:t>Click to edit Master title style</a:t>
            </a:r>
            <a:endParaRPr lang="en-US" dirty="0"/>
          </a:p>
        </p:txBody>
      </p:sp>
      <p:sp>
        <p:nvSpPr>
          <p:cNvPr id="4" name="Footer Placeholder 6"/>
          <p:cNvSpPr>
            <a:spLocks noGrp="1"/>
          </p:cNvSpPr>
          <p:nvPr>
            <p:ph type="ftr" sz="quarter" idx="10"/>
          </p:nvPr>
        </p:nvSpPr>
        <p:spPr/>
        <p:txBody>
          <a:bodyPr/>
          <a:lstStyle>
            <a:lvl1pPr algn="l">
              <a:defRPr sz="1000">
                <a:solidFill>
                  <a:srgbClr val="45454C"/>
                </a:solidFill>
              </a:defRPr>
            </a:lvl1pPr>
          </a:lstStyle>
          <a:p>
            <a:pPr>
              <a:defRPr/>
            </a:pPr>
            <a:fld id="{E8961815-ECD1-4DED-ACF2-3FB9DA90E33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3" name="Footer Placeholder 4"/>
          <p:cNvSpPr>
            <a:spLocks noGrp="1"/>
          </p:cNvSpPr>
          <p:nvPr>
            <p:ph type="ftr" sz="quarter" idx="10"/>
          </p:nvPr>
        </p:nvSpPr>
        <p:spPr>
          <a:xfrm>
            <a:off x="381000" y="6356350"/>
            <a:ext cx="3352800" cy="274638"/>
          </a:xfrm>
        </p:spPr>
        <p:txBody>
          <a:bodyPr/>
          <a:lstStyle>
            <a:lvl1pPr algn="l">
              <a:defRPr sz="1100">
                <a:solidFill>
                  <a:srgbClr val="45454C"/>
                </a:solidFill>
              </a:defRPr>
            </a:lvl1pPr>
          </a:lstStyle>
          <a:p>
            <a:pPr>
              <a:defRPr/>
            </a:pPr>
            <a:fld id="{C8C00344-A297-48B9-BC95-6E679031FAA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600"/>
            <a:ext cx="8382000" cy="10541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719263"/>
            <a:ext cx="8407400" cy="4406900"/>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28" name="Picture 12" descr="CDE LOGO TEST.png"/>
          <p:cNvPicPr>
            <a:picLocks noChangeAspect="1"/>
          </p:cNvPicPr>
          <p:nvPr/>
        </p:nvPicPr>
        <p:blipFill>
          <a:blip r:embed="rId6" cstate="print"/>
          <a:srcRect/>
          <a:stretch>
            <a:fillRect/>
          </a:stretch>
        </p:blipFill>
        <p:spPr bwMode="auto">
          <a:xfrm>
            <a:off x="6203950" y="6223000"/>
            <a:ext cx="2584450" cy="407988"/>
          </a:xfrm>
          <a:prstGeom prst="rect">
            <a:avLst/>
          </a:prstGeom>
          <a:noFill/>
          <a:ln w="9525">
            <a:noFill/>
            <a:miter lim="800000"/>
            <a:headEnd/>
            <a:tailEnd/>
          </a:ln>
        </p:spPr>
      </p:pic>
      <p:sp>
        <p:nvSpPr>
          <p:cNvPr id="7" name="Footer Placeholder 6"/>
          <p:cNvSpPr>
            <a:spLocks noGrp="1"/>
          </p:cNvSpPr>
          <p:nvPr>
            <p:ph type="ftr" sz="quarter" idx="3"/>
          </p:nvPr>
        </p:nvSpPr>
        <p:spPr>
          <a:xfrm>
            <a:off x="381000" y="6265863"/>
            <a:ext cx="2895600" cy="365125"/>
          </a:xfrm>
          <a:prstGeom prst="rect">
            <a:avLst/>
          </a:prstGeom>
        </p:spPr>
        <p:txBody>
          <a:bodyPr vert="horz" lIns="91440" tIns="45720" rIns="91440" bIns="45720" rtlCol="0" anchor="ctr">
            <a:noAutofit/>
          </a:bodyPr>
          <a:lstStyle>
            <a:lvl1pPr algn="l" fontAlgn="auto">
              <a:spcBef>
                <a:spcPts val="0"/>
              </a:spcBef>
              <a:spcAft>
                <a:spcPts val="0"/>
              </a:spcAft>
              <a:defRPr sz="1100" b="1">
                <a:solidFill>
                  <a:srgbClr val="45454C"/>
                </a:solidFill>
                <a:latin typeface="+mn-lt"/>
              </a:defRPr>
            </a:lvl1pPr>
          </a:lstStyle>
          <a:p>
            <a:pPr>
              <a:defRPr/>
            </a:pPr>
            <a:fld id="{BF57D84D-7D10-40D2-86E4-68EB2834AAAE}" type="slidenum">
              <a:rPr lang="en-US"/>
              <a:pPr>
                <a:defRPr/>
              </a:pPr>
              <a:t>‹#›</a:t>
            </a:fld>
            <a:endParaRPr lang="en-US" dirty="0"/>
          </a:p>
        </p:txBody>
      </p:sp>
      <p:cxnSp>
        <p:nvCxnSpPr>
          <p:cNvPr id="6" name="Straight Connector 5"/>
          <p:cNvCxnSpPr/>
          <p:nvPr userDrawn="1"/>
        </p:nvCxnSpPr>
        <p:spPr>
          <a:xfrm>
            <a:off x="398463" y="1349375"/>
            <a:ext cx="8364537" cy="0"/>
          </a:xfrm>
          <a:prstGeom prst="line">
            <a:avLst/>
          </a:prstGeom>
          <a:ln w="190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75" r:id="rId1"/>
    <p:sldLayoutId id="2147484176" r:id="rId2"/>
    <p:sldLayoutId id="2147484177" r:id="rId3"/>
  </p:sldLayoutIdLst>
  <p:hf hdr="0"/>
  <p:txStyles>
    <p:titleStyle>
      <a:lvl1pPr algn="l" rtl="0" eaLnBrk="0" fontAlgn="base" hangingPunct="0">
        <a:spcBef>
          <a:spcPct val="0"/>
        </a:spcBef>
        <a:spcAft>
          <a:spcPct val="0"/>
        </a:spcAft>
        <a:defRPr sz="3600" kern="1200" spc="200">
          <a:solidFill>
            <a:schemeClr val="bg1"/>
          </a:solidFill>
          <a:latin typeface="Palatino Linotype"/>
          <a:ea typeface="Palatino Linotype" pitchFamily="18" charset="0"/>
          <a:cs typeface="Palatino Linotype"/>
        </a:defRPr>
      </a:lvl1pPr>
      <a:lvl2pPr algn="l" rtl="0" eaLnBrk="0" fontAlgn="base" hangingPunct="0">
        <a:spcBef>
          <a:spcPct val="0"/>
        </a:spcBef>
        <a:spcAft>
          <a:spcPct val="0"/>
        </a:spcAft>
        <a:defRPr sz="3600">
          <a:solidFill>
            <a:schemeClr val="bg1"/>
          </a:solidFill>
          <a:latin typeface="Palatino Linotype" pitchFamily="18" charset="0"/>
          <a:ea typeface="Palatino Linotype" pitchFamily="18" charset="0"/>
          <a:cs typeface="Palatino Linotype" pitchFamily="18" charset="0"/>
        </a:defRPr>
      </a:lvl2pPr>
      <a:lvl3pPr algn="l" rtl="0" eaLnBrk="0" fontAlgn="base" hangingPunct="0">
        <a:spcBef>
          <a:spcPct val="0"/>
        </a:spcBef>
        <a:spcAft>
          <a:spcPct val="0"/>
        </a:spcAft>
        <a:defRPr sz="3600">
          <a:solidFill>
            <a:schemeClr val="bg1"/>
          </a:solidFill>
          <a:latin typeface="Palatino Linotype" pitchFamily="18" charset="0"/>
          <a:ea typeface="Palatino Linotype" pitchFamily="18" charset="0"/>
          <a:cs typeface="Palatino Linotype" pitchFamily="18" charset="0"/>
        </a:defRPr>
      </a:lvl3pPr>
      <a:lvl4pPr algn="l" rtl="0" eaLnBrk="0" fontAlgn="base" hangingPunct="0">
        <a:spcBef>
          <a:spcPct val="0"/>
        </a:spcBef>
        <a:spcAft>
          <a:spcPct val="0"/>
        </a:spcAft>
        <a:defRPr sz="3600">
          <a:solidFill>
            <a:schemeClr val="bg1"/>
          </a:solidFill>
          <a:latin typeface="Palatino Linotype" pitchFamily="18" charset="0"/>
          <a:ea typeface="Palatino Linotype" pitchFamily="18" charset="0"/>
          <a:cs typeface="Palatino Linotype" pitchFamily="18" charset="0"/>
        </a:defRPr>
      </a:lvl4pPr>
      <a:lvl5pPr algn="l" rtl="0" eaLnBrk="0" fontAlgn="base" hangingPunct="0">
        <a:spcBef>
          <a:spcPct val="0"/>
        </a:spcBef>
        <a:spcAft>
          <a:spcPct val="0"/>
        </a:spcAft>
        <a:defRPr sz="3600">
          <a:solidFill>
            <a:schemeClr val="bg1"/>
          </a:solidFill>
          <a:latin typeface="Palatino Linotype" pitchFamily="18" charset="0"/>
          <a:ea typeface="Palatino Linotype" pitchFamily="18" charset="0"/>
          <a:cs typeface="Palatino Linotype" pitchFamily="18" charset="0"/>
        </a:defRPr>
      </a:lvl5pPr>
      <a:lvl6pPr marL="457200" algn="ctr" rtl="0" fontAlgn="base">
        <a:spcBef>
          <a:spcPct val="0"/>
        </a:spcBef>
        <a:spcAft>
          <a:spcPct val="0"/>
        </a:spcAft>
        <a:defRPr sz="3600">
          <a:solidFill>
            <a:schemeClr val="bg1"/>
          </a:solidFill>
          <a:latin typeface="Palatino Linotype" pitchFamily="18" charset="0"/>
          <a:ea typeface="Palatino Linotype" pitchFamily="18" charset="0"/>
          <a:cs typeface="Palatino Linotype" pitchFamily="18" charset="0"/>
        </a:defRPr>
      </a:lvl6pPr>
      <a:lvl7pPr marL="914400" algn="ctr" rtl="0" fontAlgn="base">
        <a:spcBef>
          <a:spcPct val="0"/>
        </a:spcBef>
        <a:spcAft>
          <a:spcPct val="0"/>
        </a:spcAft>
        <a:defRPr sz="3600">
          <a:solidFill>
            <a:schemeClr val="bg1"/>
          </a:solidFill>
          <a:latin typeface="Palatino Linotype" pitchFamily="18" charset="0"/>
          <a:ea typeface="Palatino Linotype" pitchFamily="18" charset="0"/>
          <a:cs typeface="Palatino Linotype" pitchFamily="18" charset="0"/>
        </a:defRPr>
      </a:lvl7pPr>
      <a:lvl8pPr marL="1371600" algn="ctr" rtl="0" fontAlgn="base">
        <a:spcBef>
          <a:spcPct val="0"/>
        </a:spcBef>
        <a:spcAft>
          <a:spcPct val="0"/>
        </a:spcAft>
        <a:defRPr sz="3600">
          <a:solidFill>
            <a:schemeClr val="bg1"/>
          </a:solidFill>
          <a:latin typeface="Palatino Linotype" pitchFamily="18" charset="0"/>
          <a:ea typeface="Palatino Linotype" pitchFamily="18" charset="0"/>
          <a:cs typeface="Palatino Linotype" pitchFamily="18" charset="0"/>
        </a:defRPr>
      </a:lvl8pPr>
      <a:lvl9pPr marL="1828800" algn="ctr" rtl="0" fontAlgn="base">
        <a:spcBef>
          <a:spcPct val="0"/>
        </a:spcBef>
        <a:spcAft>
          <a:spcPct val="0"/>
        </a:spcAft>
        <a:defRPr sz="3600">
          <a:solidFill>
            <a:schemeClr val="bg1"/>
          </a:solidFill>
          <a:latin typeface="Palatino Linotype" pitchFamily="18" charset="0"/>
          <a:ea typeface="Palatino Linotype" pitchFamily="18" charset="0"/>
          <a:cs typeface="Palatino Linotype" pitchFamily="18" charset="0"/>
        </a:defRPr>
      </a:lvl9pPr>
    </p:titleStyle>
    <p:bodyStyle>
      <a:lvl1pPr marL="501650" indent="-457200" algn="l" rtl="0" eaLnBrk="0" fontAlgn="base" hangingPunct="0">
        <a:spcBef>
          <a:spcPct val="20000"/>
        </a:spcBef>
        <a:spcAft>
          <a:spcPct val="0"/>
        </a:spcAft>
        <a:buClr>
          <a:schemeClr val="accent1"/>
        </a:buClr>
        <a:buSzPct val="110000"/>
        <a:buFont typeface="Wingdings" pitchFamily="2" charset="2"/>
        <a:buChar char="§"/>
        <a:defRPr sz="2400" b="1" kern="1200" spc="150">
          <a:solidFill>
            <a:srgbClr val="45454C"/>
          </a:solidFill>
          <a:latin typeface="+mn-lt"/>
          <a:ea typeface="+mn-ea"/>
          <a:cs typeface="+mn-cs"/>
        </a:defRPr>
      </a:lvl1pPr>
      <a:lvl2pPr marL="822325" indent="-457200" algn="l" rtl="0" eaLnBrk="0" fontAlgn="base" hangingPunct="0">
        <a:spcBef>
          <a:spcPct val="20000"/>
        </a:spcBef>
        <a:spcAft>
          <a:spcPct val="0"/>
        </a:spcAft>
        <a:buClr>
          <a:schemeClr val="accent2"/>
        </a:buClr>
        <a:buSzPct val="110000"/>
        <a:buFont typeface="Wingdings" pitchFamily="2" charset="2"/>
        <a:buChar char="§"/>
        <a:defRPr sz="2200" kern="1200" spc="100">
          <a:solidFill>
            <a:srgbClr val="45454C"/>
          </a:solidFill>
          <a:latin typeface="+mn-lt"/>
          <a:ea typeface="+mn-ea"/>
          <a:cs typeface="+mn-cs"/>
        </a:defRPr>
      </a:lvl2pPr>
      <a:lvl3pPr marL="925513" indent="-285750" algn="l" rtl="0" eaLnBrk="0" fontAlgn="base" hangingPunct="0">
        <a:spcBef>
          <a:spcPct val="20000"/>
        </a:spcBef>
        <a:spcAft>
          <a:spcPct val="0"/>
        </a:spcAft>
        <a:buClr>
          <a:srgbClr val="ABC178"/>
        </a:buClr>
        <a:buSzPct val="110000"/>
        <a:buFont typeface="Wingdings" pitchFamily="2" charset="2"/>
        <a:buChar char="§"/>
        <a:defRPr sz="2000" kern="1200" spc="100">
          <a:solidFill>
            <a:srgbClr val="45454C"/>
          </a:solidFill>
          <a:latin typeface="+mn-lt"/>
          <a:ea typeface="+mn-ea"/>
          <a:cs typeface="+mn-cs"/>
        </a:defRPr>
      </a:lvl3pPr>
      <a:lvl4pPr marL="1200150" indent="-285750" algn="l" rtl="0" eaLnBrk="0" fontAlgn="base" hangingPunct="0">
        <a:spcBef>
          <a:spcPct val="20000"/>
        </a:spcBef>
        <a:spcAft>
          <a:spcPct val="0"/>
        </a:spcAft>
        <a:buClr>
          <a:srgbClr val="71769D"/>
        </a:buClr>
        <a:buSzPct val="110000"/>
        <a:buFont typeface="Wingdings" pitchFamily="2" charset="2"/>
        <a:buChar char="§"/>
        <a:defRPr kern="1200">
          <a:solidFill>
            <a:srgbClr val="45454C"/>
          </a:solidFill>
          <a:latin typeface="+mn-lt"/>
          <a:ea typeface="+mn-ea"/>
          <a:cs typeface="+mn-cs"/>
        </a:defRPr>
      </a:lvl4pPr>
      <a:lvl5pPr marL="1382713" indent="-285750" algn="l" rtl="0" eaLnBrk="0" fontAlgn="base" hangingPunct="0">
        <a:spcBef>
          <a:spcPct val="20000"/>
        </a:spcBef>
        <a:spcAft>
          <a:spcPct val="0"/>
        </a:spcAft>
        <a:buClr>
          <a:srgbClr val="8C8C96"/>
        </a:buClr>
        <a:buSzPct val="110000"/>
        <a:buFont typeface="Wingdings" pitchFamily="2" charset="2"/>
        <a:buChar char="§"/>
        <a:defRPr sz="1600" kern="1200" spc="100">
          <a:solidFill>
            <a:srgbClr val="45454C"/>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Ford-Sajovetz_H@cde.state.co.u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mailto:smith_kevin@cde.state.co.u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mailto:Severson_a@cde.state.co.u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mailto:Gleason_k@cde.state.co.u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mailto:Baca_k@cde.state.co.u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mailto:Heitman_l@cde.state.co.us" TargetMode="External"/><Relationship Id="rId5" Type="http://schemas.openxmlformats.org/officeDocument/2006/relationships/hyperlink" Target="mailto:Gleason_k@cde.state.co.us" TargetMode="External"/><Relationship Id="rId4" Type="http://schemas.openxmlformats.org/officeDocument/2006/relationships/hyperlink" Target="mailto:Bolger_o@cde.state.co.u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cde.state.co.us/rise/ADEReplacement-Development.as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mailto:datapipeline.support@cde.state.co.u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cdeapps.cde.state.co.us/index.html"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44.xml.rels><?xml version="1.0" encoding="UTF-8" standalone="yes"?>
<Relationships xmlns="http://schemas.openxmlformats.org/package/2006/relationships"><Relationship Id="rId3" Type="http://schemas.openxmlformats.org/officeDocument/2006/relationships/hyperlink" Target="https://cdeapps.cde.state.co.us/index.html"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cdeapps.cde.state.co.us/faqs.html" TargetMode="External"/><Relationship Id="rId2" Type="http://schemas.openxmlformats.org/officeDocument/2006/relationships/hyperlink" Target="http://www.cde.state.co.us/rise/ADEReplacement.asp" TargetMode="External"/><Relationship Id="rId1" Type="http://schemas.openxmlformats.org/officeDocument/2006/relationships/slideLayout" Target="../slideLayouts/slideLayout3.xml"/><Relationship Id="rId4" Type="http://schemas.openxmlformats.org/officeDocument/2006/relationships/image" Target="../media/image9.wmf"/></Relationships>
</file>

<file path=ppt/slides/_rels/slide47.xml.rels><?xml version="1.0" encoding="UTF-8" standalone="yes"?>
<Relationships xmlns="http://schemas.openxmlformats.org/package/2006/relationships"><Relationship Id="rId3" Type="http://schemas.openxmlformats.org/officeDocument/2006/relationships/hyperlink" Target="mailto:millikin_c@cde.state.co.us" TargetMode="External"/><Relationship Id="rId2" Type="http://schemas.openxmlformats.org/officeDocument/2006/relationships/hyperlink" Target="mailto:bradley_l@cde.state.co.us" TargetMode="External"/><Relationship Id="rId1" Type="http://schemas.openxmlformats.org/officeDocument/2006/relationships/slideLayout" Target="../slideLayouts/slideLayout2.xml"/><Relationship Id="rId4" Type="http://schemas.openxmlformats.org/officeDocument/2006/relationships/hyperlink" Target="mailto:petro_j@cde.state.co.us"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mailto:heitman_l@cde.state.co.us" TargetMode="External"/><Relationship Id="rId3" Type="http://schemas.openxmlformats.org/officeDocument/2006/relationships/hyperlink" Target="mailto:ford-sajovetz_h@cde.state.co.us" TargetMode="External"/><Relationship Id="rId7" Type="http://schemas.openxmlformats.org/officeDocument/2006/relationships/hyperlink" Target="mailto:gleason_k@cde.state.co.us" TargetMode="External"/><Relationship Id="rId2" Type="http://schemas.openxmlformats.org/officeDocument/2006/relationships/hyperlink" Target="mailto:smith_kevin@cde.state.co.us" TargetMode="External"/><Relationship Id="rId1" Type="http://schemas.openxmlformats.org/officeDocument/2006/relationships/slideLayout" Target="../slideLayouts/slideLayout2.xml"/><Relationship Id="rId6" Type="http://schemas.openxmlformats.org/officeDocument/2006/relationships/hyperlink" Target="mailto:puccetti_d@cde.state.co.us" TargetMode="External"/><Relationship Id="rId11" Type="http://schemas.openxmlformats.org/officeDocument/2006/relationships/hyperlink" Target="mailto:datapipeline.support@cde.state.co.us" TargetMode="External"/><Relationship Id="rId5" Type="http://schemas.openxmlformats.org/officeDocument/2006/relationships/hyperlink" Target="mailto:st.hilaire_d@cde.state.co.us" TargetMode="External"/><Relationship Id="rId10" Type="http://schemas.openxmlformats.org/officeDocument/2006/relationships/hyperlink" Target="mailto:vargas_s@cde.state.co.us" TargetMode="External"/><Relationship Id="rId4" Type="http://schemas.openxmlformats.org/officeDocument/2006/relationships/hyperlink" Target="mailto:severson_a@cde.state.co.us" TargetMode="External"/><Relationship Id="rId9" Type="http://schemas.openxmlformats.org/officeDocument/2006/relationships/hyperlink" Target="mailto:baca_k@cde.state.co.u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190750"/>
            <a:ext cx="8342313" cy="1646238"/>
          </a:xfrm>
        </p:spPr>
        <p:txBody>
          <a:bodyPr/>
          <a:lstStyle/>
          <a:p>
            <a:pPr>
              <a:defRPr/>
            </a:pPr>
            <a:r>
              <a:rPr lang="en-US" dirty="0" smtClean="0"/>
              <a:t/>
            </a:r>
            <a:br>
              <a:rPr lang="en-US" dirty="0" smtClean="0"/>
            </a:br>
            <a:r>
              <a:rPr lang="en-US" b="1" dirty="0" smtClean="0"/>
              <a:t>Special Education Data Pipeline </a:t>
            </a:r>
            <a:r>
              <a:rPr lang="en-US" dirty="0" smtClean="0"/>
              <a:t/>
            </a:r>
            <a:br>
              <a:rPr lang="en-US" dirty="0" smtClean="0"/>
            </a:br>
            <a:r>
              <a:rPr lang="en-US" dirty="0" smtClean="0"/>
              <a:t/>
            </a:r>
            <a:br>
              <a:rPr lang="en-US" dirty="0" smtClean="0"/>
            </a:br>
            <a:r>
              <a:rPr lang="en-US" dirty="0" smtClean="0"/>
              <a:t>April 11</a:t>
            </a:r>
            <a:r>
              <a:rPr lang="en-US" baseline="30000" dirty="0" smtClean="0"/>
              <a:t>th</a:t>
            </a:r>
            <a:r>
              <a:rPr lang="en-US" dirty="0" smtClean="0"/>
              <a:t>, 2013</a:t>
            </a:r>
            <a:endParaRPr lang="en-US" dirty="0"/>
          </a:p>
        </p:txBody>
      </p:sp>
      <p:sp>
        <p:nvSpPr>
          <p:cNvPr id="4" name="Footer Placeholder 3"/>
          <p:cNvSpPr>
            <a:spLocks noGrp="1"/>
          </p:cNvSpPr>
          <p:nvPr>
            <p:ph type="ftr" sz="quarter" idx="10"/>
          </p:nvPr>
        </p:nvSpPr>
        <p:spPr/>
        <p:txBody>
          <a:bodyPr/>
          <a:lstStyle/>
          <a:p>
            <a:pPr>
              <a:defRPr/>
            </a:pPr>
            <a:fld id="{6DC62C93-6E48-498F-A1EA-BD8738B0390E}"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bwMode="auto">
          <a:xfrm>
            <a:off x="457200" y="290513"/>
            <a:ext cx="8229600" cy="928687"/>
          </a:xfrm>
          <a:extLst/>
        </p:spPr>
        <p:txBody>
          <a:bodyPr wrap="square" numCol="1" anchor="t" anchorCtr="0" compatLnSpc="1">
            <a:prstTxWarp prst="textNoShape">
              <a:avLst/>
            </a:prstTxWarp>
          </a:bodyPr>
          <a:lstStyle/>
          <a:p>
            <a:pPr eaLnBrk="1" fontAlgn="auto" hangingPunct="1">
              <a:spcAft>
                <a:spcPts val="0"/>
              </a:spcAft>
              <a:defRPr/>
            </a:pPr>
            <a:r>
              <a:rPr lang="en-US" dirty="0" smtClean="0">
                <a:ea typeface="+mj-ea"/>
              </a:rPr>
              <a:t>Interchanges</a:t>
            </a:r>
          </a:p>
        </p:txBody>
      </p:sp>
      <p:sp>
        <p:nvSpPr>
          <p:cNvPr id="17411" name="Content Placeholder 2"/>
          <p:cNvSpPr>
            <a:spLocks noGrp="1"/>
          </p:cNvSpPr>
          <p:nvPr>
            <p:ph idx="1"/>
          </p:nvPr>
        </p:nvSpPr>
        <p:spPr bwMode="auto">
          <a:xfrm>
            <a:off x="457200" y="1600200"/>
            <a:ext cx="8229600" cy="5060950"/>
          </a:xfrm>
          <a:noFill/>
        </p:spPr>
        <p:txBody>
          <a:bodyPr wrap="square" numCol="1" anchor="t" anchorCtr="0" compatLnSpc="1">
            <a:prstTxWarp prst="textNoShape">
              <a:avLst/>
            </a:prstTxWarp>
          </a:bodyPr>
          <a:lstStyle/>
          <a:p>
            <a:pPr marL="273050" eaLnBrk="1" hangingPunct="1">
              <a:buFont typeface="Wingdings" pitchFamily="2" charset="2"/>
              <a:buChar char="§"/>
            </a:pPr>
            <a:r>
              <a:rPr lang="en-US" dirty="0" smtClean="0"/>
              <a:t>Data sent to CDE from district’s system</a:t>
            </a:r>
          </a:p>
          <a:p>
            <a:pPr marL="547688" lvl="1" indent="-182563" eaLnBrk="1" hangingPunct="1">
              <a:buFont typeface="Wingdings" pitchFamily="2" charset="2"/>
              <a:buChar char="§"/>
            </a:pPr>
            <a:r>
              <a:rPr lang="en-US" sz="2000" dirty="0" smtClean="0"/>
              <a:t>Submit at any frequency</a:t>
            </a:r>
            <a:endParaRPr lang="en-US" sz="1800" dirty="0" smtClean="0"/>
          </a:p>
          <a:p>
            <a:pPr marL="547688" lvl="1" indent="-182563" eaLnBrk="1" hangingPunct="1">
              <a:buFont typeface="Wingdings" pitchFamily="2" charset="2"/>
              <a:buChar char="§"/>
            </a:pPr>
            <a:r>
              <a:rPr lang="en-US" sz="2000" dirty="0" smtClean="0"/>
              <a:t>Submit with flat file or Web services (in development)</a:t>
            </a:r>
            <a:endParaRPr lang="en-US" sz="1800" dirty="0" smtClean="0">
              <a:solidFill>
                <a:srgbClr val="FF0000"/>
              </a:solidFill>
            </a:endParaRPr>
          </a:p>
          <a:p>
            <a:pPr marL="273050" eaLnBrk="1" hangingPunct="1">
              <a:buFont typeface="Wingdings" pitchFamily="2" charset="2"/>
              <a:buChar char="§"/>
            </a:pPr>
            <a:r>
              <a:rPr lang="en-US" dirty="0" smtClean="0"/>
              <a:t>Based on common data rather than reporting requirements</a:t>
            </a:r>
          </a:p>
          <a:p>
            <a:pPr marL="547688" lvl="1" indent="-182563" eaLnBrk="1" hangingPunct="1">
              <a:buFont typeface="Wingdings" pitchFamily="2" charset="2"/>
              <a:buChar char="§"/>
            </a:pPr>
            <a:r>
              <a:rPr lang="en-US" sz="2000" dirty="0" smtClean="0"/>
              <a:t>Student</a:t>
            </a:r>
            <a:endParaRPr lang="en-US" sz="1600" dirty="0" smtClean="0"/>
          </a:p>
          <a:p>
            <a:pPr marL="547688" lvl="1" indent="-182563" eaLnBrk="1" hangingPunct="1">
              <a:buFont typeface="Wingdings" pitchFamily="2" charset="2"/>
              <a:buChar char="§"/>
            </a:pPr>
            <a:r>
              <a:rPr lang="en-US" sz="2000" dirty="0" smtClean="0"/>
              <a:t>Staff</a:t>
            </a:r>
          </a:p>
          <a:p>
            <a:pPr marL="547688" lvl="1" indent="-182563" eaLnBrk="1" hangingPunct="1">
              <a:buFont typeface="Wingdings" pitchFamily="2" charset="2"/>
              <a:buChar char="§"/>
            </a:pPr>
            <a:r>
              <a:rPr lang="en-US" sz="2000" dirty="0" smtClean="0"/>
              <a:t>Special Education IEP</a:t>
            </a:r>
          </a:p>
          <a:p>
            <a:pPr marL="547688" lvl="1" indent="-182563" eaLnBrk="1" hangingPunct="1">
              <a:buFont typeface="Wingdings" pitchFamily="2" charset="2"/>
              <a:buChar char="§"/>
            </a:pPr>
            <a:r>
              <a:rPr lang="en-US" sz="2000" dirty="0" smtClean="0"/>
              <a:t>Discipline</a:t>
            </a:r>
          </a:p>
          <a:p>
            <a:pPr marL="273050" eaLnBrk="1" hangingPunct="1">
              <a:buFontTx/>
              <a:buNone/>
            </a:pPr>
            <a:endParaRPr lang="en-US" sz="1600" dirty="0" smtClean="0"/>
          </a:p>
          <a:p>
            <a:pPr marL="273050" eaLnBrk="1" hangingPunct="1">
              <a:buFontTx/>
              <a:buNone/>
            </a:pPr>
            <a:endParaRPr lang="en-US" sz="1600" dirty="0" smtClean="0"/>
          </a:p>
          <a:p>
            <a:pPr marL="273050" eaLnBrk="1" hangingPunct="1">
              <a:buFont typeface="Wingdings" pitchFamily="2" charset="2"/>
              <a:buChar char="§"/>
            </a:pPr>
            <a:endParaRPr lang="en-US" dirty="0" smtClean="0"/>
          </a:p>
          <a:p>
            <a:pPr marL="273050" eaLnBrk="1" hangingPunct="1">
              <a:buFont typeface="Wingdings" pitchFamily="2" charset="2"/>
              <a:buChar char="§"/>
            </a:pPr>
            <a:endParaRPr lang="en-US" dirty="0" smtClean="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bwMode="auto">
          <a:xfrm>
            <a:off x="457200" y="290513"/>
            <a:ext cx="8229600" cy="928687"/>
          </a:xfrm>
          <a:extLst/>
        </p:spPr>
        <p:txBody>
          <a:bodyPr wrap="square" numCol="1" anchor="t" anchorCtr="0" compatLnSpc="1">
            <a:prstTxWarp prst="textNoShape">
              <a:avLst/>
            </a:prstTxWarp>
          </a:bodyPr>
          <a:lstStyle/>
          <a:p>
            <a:pPr eaLnBrk="1" fontAlgn="auto" hangingPunct="1">
              <a:spcAft>
                <a:spcPts val="0"/>
              </a:spcAft>
              <a:defRPr/>
            </a:pPr>
            <a:r>
              <a:rPr lang="en-US" dirty="0" smtClean="0">
                <a:ea typeface="+mj-ea"/>
              </a:rPr>
              <a:t>Interchanges</a:t>
            </a:r>
          </a:p>
        </p:txBody>
      </p:sp>
      <p:graphicFrame>
        <p:nvGraphicFramePr>
          <p:cNvPr id="4" name="Table 3"/>
          <p:cNvGraphicFramePr>
            <a:graphicFrameLocks noGrp="1"/>
          </p:cNvGraphicFramePr>
          <p:nvPr>
            <p:extLst>
              <p:ext uri="{D42A27DB-BD31-4B8C-83A1-F6EECF244321}">
                <p14:modId xmlns:p14="http://schemas.microsoft.com/office/powerpoint/2010/main" val="456337964"/>
              </p:ext>
            </p:extLst>
          </p:nvPr>
        </p:nvGraphicFramePr>
        <p:xfrm>
          <a:off x="457200" y="1869142"/>
          <a:ext cx="8229600" cy="4320083"/>
        </p:xfrm>
        <a:graphic>
          <a:graphicData uri="http://schemas.openxmlformats.org/drawingml/2006/table">
            <a:tbl>
              <a:tblPr/>
              <a:tblGrid>
                <a:gridCol w="1676400"/>
                <a:gridCol w="2960914"/>
                <a:gridCol w="3592286"/>
              </a:tblGrid>
              <a:tr h="331003">
                <a:tc>
                  <a:txBody>
                    <a:bodyPr/>
                    <a:lstStyle/>
                    <a:p>
                      <a:pPr marL="0" marR="0">
                        <a:lnSpc>
                          <a:spcPct val="115000"/>
                        </a:lnSpc>
                        <a:spcBef>
                          <a:spcPts val="0"/>
                        </a:spcBef>
                        <a:spcAft>
                          <a:spcPts val="0"/>
                        </a:spcAft>
                      </a:pPr>
                      <a:r>
                        <a:rPr lang="en-US" sz="1800" b="1" dirty="0">
                          <a:latin typeface="Calibri"/>
                          <a:ea typeface="Calibri"/>
                          <a:cs typeface="Times New Roman"/>
                        </a:rPr>
                        <a:t>Interchange </a:t>
                      </a:r>
                      <a:endParaRPr lang="en-US" sz="1800" dirty="0">
                        <a:latin typeface="Calibri"/>
                        <a:ea typeface="Calibri"/>
                        <a:cs typeface="Times New Roman"/>
                      </a:endParaRPr>
                    </a:p>
                  </a:txBody>
                  <a:tcPr marL="41413" marR="41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nSpc>
                          <a:spcPct val="115000"/>
                        </a:lnSpc>
                        <a:spcBef>
                          <a:spcPts val="0"/>
                        </a:spcBef>
                        <a:spcAft>
                          <a:spcPts val="0"/>
                        </a:spcAft>
                      </a:pPr>
                      <a:r>
                        <a:rPr lang="en-US" sz="1800" b="1" dirty="0" smtClean="0">
                          <a:latin typeface="Calibri"/>
                          <a:ea typeface="Calibri"/>
                          <a:cs typeface="Times New Roman"/>
                        </a:rPr>
                        <a:t>Files</a:t>
                      </a:r>
                      <a:r>
                        <a:rPr lang="en-US" sz="1800" b="1" baseline="0" dirty="0" smtClean="0">
                          <a:latin typeface="Calibri"/>
                          <a:ea typeface="Calibri"/>
                          <a:cs typeface="Times New Roman"/>
                        </a:rPr>
                        <a:t> Required</a:t>
                      </a:r>
                      <a:endParaRPr lang="en-US" sz="1800" b="1" dirty="0">
                        <a:latin typeface="Calibri"/>
                        <a:ea typeface="Calibri"/>
                        <a:cs typeface="Times New Roman"/>
                      </a:endParaRPr>
                    </a:p>
                  </a:txBody>
                  <a:tcPr marL="41413" marR="41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nSpc>
                          <a:spcPct val="115000"/>
                        </a:lnSpc>
                        <a:spcBef>
                          <a:spcPts val="0"/>
                        </a:spcBef>
                        <a:spcAft>
                          <a:spcPts val="0"/>
                        </a:spcAft>
                      </a:pPr>
                      <a:r>
                        <a:rPr lang="en-US" sz="1800" b="1" dirty="0">
                          <a:latin typeface="Calibri"/>
                          <a:ea typeface="Calibri"/>
                          <a:cs typeface="Times New Roman"/>
                        </a:rPr>
                        <a:t>Collections Represented </a:t>
                      </a:r>
                    </a:p>
                  </a:txBody>
                  <a:tcPr marL="41413" marR="41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1439146">
                <a:tc>
                  <a:txBody>
                    <a:bodyPr/>
                    <a:lstStyle/>
                    <a:p>
                      <a:pPr marL="457200" marR="0" indent="-457200">
                        <a:lnSpc>
                          <a:spcPct val="100000"/>
                        </a:lnSpc>
                        <a:spcBef>
                          <a:spcPts val="0"/>
                        </a:spcBef>
                        <a:spcAft>
                          <a:spcPts val="0"/>
                        </a:spcAft>
                      </a:pPr>
                      <a:r>
                        <a:rPr lang="en-US" sz="1800" dirty="0">
                          <a:latin typeface="Calibri"/>
                          <a:ea typeface="Calibri"/>
                          <a:cs typeface="Times New Roman"/>
                        </a:rPr>
                        <a:t>Student &amp; </a:t>
                      </a:r>
                      <a:r>
                        <a:rPr lang="en-US" sz="1800" dirty="0" smtClean="0">
                          <a:latin typeface="Calibri"/>
                          <a:ea typeface="Calibri"/>
                          <a:cs typeface="Times New Roman"/>
                        </a:rPr>
                        <a:t>Enrollment</a:t>
                      </a:r>
                      <a:endParaRPr lang="en-US" sz="1800" dirty="0">
                        <a:latin typeface="Calibri"/>
                        <a:ea typeface="Calibri"/>
                        <a:cs typeface="Times New Roman"/>
                      </a:endParaRPr>
                    </a:p>
                  </a:txBody>
                  <a:tcPr marL="41413" marR="41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800" dirty="0" smtClean="0">
                          <a:latin typeface="Calibri"/>
                          <a:ea typeface="Calibri"/>
                          <a:cs typeface="Times New Roman"/>
                        </a:rPr>
                        <a:t>Student</a:t>
                      </a:r>
                    </a:p>
                    <a:p>
                      <a:pPr marL="0" marR="0">
                        <a:lnSpc>
                          <a:spcPct val="100000"/>
                        </a:lnSpc>
                        <a:spcBef>
                          <a:spcPts val="0"/>
                        </a:spcBef>
                        <a:spcAft>
                          <a:spcPts val="0"/>
                        </a:spcAft>
                      </a:pPr>
                      <a:r>
                        <a:rPr lang="en-US" sz="1800" dirty="0" smtClean="0">
                          <a:latin typeface="Calibri"/>
                          <a:ea typeface="Calibri"/>
                          <a:cs typeface="Times New Roman"/>
                        </a:rPr>
                        <a:t>Student</a:t>
                      </a:r>
                      <a:r>
                        <a:rPr lang="en-US" sz="1800" baseline="0" dirty="0" smtClean="0">
                          <a:latin typeface="Calibri"/>
                          <a:ea typeface="Calibri"/>
                          <a:cs typeface="Times New Roman"/>
                        </a:rPr>
                        <a:t> School Association</a:t>
                      </a:r>
                    </a:p>
                    <a:p>
                      <a:pPr marL="457200" marR="0" indent="-457200">
                        <a:lnSpc>
                          <a:spcPct val="100000"/>
                        </a:lnSpc>
                        <a:spcBef>
                          <a:spcPts val="0"/>
                        </a:spcBef>
                        <a:spcAft>
                          <a:spcPts val="0"/>
                        </a:spcAft>
                      </a:pPr>
                      <a:r>
                        <a:rPr lang="en-US" sz="1800" baseline="0" dirty="0" smtClean="0">
                          <a:latin typeface="Calibri"/>
                          <a:ea typeface="Calibri"/>
                          <a:cs typeface="Times New Roman"/>
                        </a:rPr>
                        <a:t>Advanced Course Completion</a:t>
                      </a:r>
                      <a:endParaRPr lang="en-US" sz="1800" dirty="0">
                        <a:latin typeface="Calibri"/>
                        <a:ea typeface="Calibri"/>
                        <a:cs typeface="Times New Roman"/>
                      </a:endParaRPr>
                    </a:p>
                  </a:txBody>
                  <a:tcPr marL="41413" marR="41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800" dirty="0" smtClean="0">
                          <a:latin typeface="Calibri"/>
                          <a:ea typeface="Calibri"/>
                          <a:cs typeface="Times New Roman"/>
                        </a:rPr>
                        <a:t>Student </a:t>
                      </a:r>
                      <a:r>
                        <a:rPr lang="en-US" sz="1800" dirty="0">
                          <a:latin typeface="Calibri"/>
                          <a:ea typeface="Calibri"/>
                          <a:cs typeface="Times New Roman"/>
                        </a:rPr>
                        <a:t>End of Year</a:t>
                      </a:r>
                    </a:p>
                    <a:p>
                      <a:pPr marL="457200" marR="0" indent="-457200">
                        <a:lnSpc>
                          <a:spcPct val="100000"/>
                        </a:lnSpc>
                        <a:spcBef>
                          <a:spcPts val="0"/>
                        </a:spcBef>
                        <a:spcAft>
                          <a:spcPts val="0"/>
                        </a:spcAft>
                      </a:pPr>
                      <a:r>
                        <a:rPr lang="en-US" sz="1800" dirty="0">
                          <a:latin typeface="Calibri"/>
                          <a:ea typeface="Calibri"/>
                          <a:cs typeface="Times New Roman"/>
                        </a:rPr>
                        <a:t>Special Education December Count (student)</a:t>
                      </a:r>
                    </a:p>
                    <a:p>
                      <a:pPr marL="0" marR="0">
                        <a:lnSpc>
                          <a:spcPct val="100000"/>
                        </a:lnSpc>
                        <a:spcBef>
                          <a:spcPts val="0"/>
                        </a:spcBef>
                        <a:spcAft>
                          <a:spcPts val="0"/>
                        </a:spcAft>
                      </a:pPr>
                      <a:r>
                        <a:rPr lang="en-US" sz="1800" dirty="0">
                          <a:latin typeface="Calibri"/>
                          <a:ea typeface="Calibri"/>
                          <a:cs typeface="Times New Roman"/>
                        </a:rPr>
                        <a:t>Special Education End of </a:t>
                      </a:r>
                      <a:r>
                        <a:rPr lang="en-US" sz="1800" dirty="0" smtClean="0">
                          <a:latin typeface="Calibri"/>
                          <a:ea typeface="Calibri"/>
                          <a:cs typeface="Times New Roman"/>
                        </a:rPr>
                        <a:t>Year</a:t>
                      </a:r>
                    </a:p>
                    <a:p>
                      <a:pPr marL="0" marR="0">
                        <a:lnSpc>
                          <a:spcPct val="100000"/>
                        </a:lnSpc>
                        <a:spcBef>
                          <a:spcPts val="0"/>
                        </a:spcBef>
                        <a:spcAft>
                          <a:spcPts val="0"/>
                        </a:spcAft>
                      </a:pPr>
                      <a:r>
                        <a:rPr lang="en-US" sz="1800" dirty="0" smtClean="0">
                          <a:latin typeface="Calibri"/>
                          <a:ea typeface="Calibri"/>
                          <a:cs typeface="Times New Roman"/>
                        </a:rPr>
                        <a:t>Discipline</a:t>
                      </a:r>
                      <a:endParaRPr lang="en-US" sz="1800" dirty="0">
                        <a:latin typeface="Calibri"/>
                        <a:ea typeface="Calibri"/>
                        <a:cs typeface="Times New Roman"/>
                      </a:endParaRPr>
                    </a:p>
                  </a:txBody>
                  <a:tcPr marL="41413" marR="41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5658">
                <a:tc>
                  <a:txBody>
                    <a:bodyPr/>
                    <a:lstStyle/>
                    <a:p>
                      <a:pPr marL="0" marR="0">
                        <a:lnSpc>
                          <a:spcPct val="100000"/>
                        </a:lnSpc>
                        <a:spcBef>
                          <a:spcPts val="0"/>
                        </a:spcBef>
                        <a:spcAft>
                          <a:spcPts val="0"/>
                        </a:spcAft>
                      </a:pPr>
                      <a:r>
                        <a:rPr lang="en-US" sz="1800" dirty="0">
                          <a:latin typeface="Calibri"/>
                          <a:ea typeface="Calibri"/>
                          <a:cs typeface="Times New Roman"/>
                        </a:rPr>
                        <a:t>Staff &amp; </a:t>
                      </a:r>
                      <a:r>
                        <a:rPr lang="en-US" sz="1800" dirty="0" smtClean="0">
                          <a:latin typeface="Calibri"/>
                          <a:ea typeface="Calibri"/>
                          <a:cs typeface="Times New Roman"/>
                        </a:rPr>
                        <a:t>Assignments</a:t>
                      </a:r>
                      <a:endParaRPr lang="en-US" sz="1800" dirty="0">
                        <a:latin typeface="Calibri"/>
                        <a:ea typeface="Calibri"/>
                        <a:cs typeface="Times New Roman"/>
                      </a:endParaRPr>
                    </a:p>
                  </a:txBody>
                  <a:tcPr marL="41413" marR="41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800" dirty="0" smtClean="0">
                          <a:latin typeface="Calibri"/>
                          <a:ea typeface="Calibri"/>
                          <a:cs typeface="Times New Roman"/>
                        </a:rPr>
                        <a:t>Staff</a:t>
                      </a:r>
                    </a:p>
                    <a:p>
                      <a:pPr marL="0" marR="0">
                        <a:lnSpc>
                          <a:spcPct val="100000"/>
                        </a:lnSpc>
                        <a:spcBef>
                          <a:spcPts val="0"/>
                        </a:spcBef>
                        <a:spcAft>
                          <a:spcPts val="0"/>
                        </a:spcAft>
                      </a:pPr>
                      <a:r>
                        <a:rPr lang="en-US" sz="1800" dirty="0" smtClean="0">
                          <a:latin typeface="Calibri"/>
                          <a:ea typeface="Calibri"/>
                          <a:cs typeface="Times New Roman"/>
                        </a:rPr>
                        <a:t>Staff Assignment Association</a:t>
                      </a:r>
                      <a:endParaRPr lang="en-US" sz="1800" dirty="0">
                        <a:latin typeface="Calibri"/>
                        <a:ea typeface="Calibri"/>
                        <a:cs typeface="Times New Roman"/>
                      </a:endParaRPr>
                    </a:p>
                  </a:txBody>
                  <a:tcPr marL="41413" marR="41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indent="-457200">
                        <a:lnSpc>
                          <a:spcPct val="100000"/>
                        </a:lnSpc>
                        <a:spcBef>
                          <a:spcPts val="0"/>
                        </a:spcBef>
                        <a:spcAft>
                          <a:spcPts val="0"/>
                        </a:spcAft>
                      </a:pPr>
                      <a:r>
                        <a:rPr lang="en-US" sz="1800" dirty="0" smtClean="0">
                          <a:latin typeface="Calibri"/>
                          <a:ea typeface="Calibri"/>
                          <a:cs typeface="Times New Roman"/>
                        </a:rPr>
                        <a:t>Special </a:t>
                      </a:r>
                      <a:r>
                        <a:rPr lang="en-US" sz="1800" dirty="0">
                          <a:latin typeface="Calibri"/>
                          <a:ea typeface="Calibri"/>
                          <a:cs typeface="Times New Roman"/>
                        </a:rPr>
                        <a:t>Education December Count (staff)</a:t>
                      </a:r>
                    </a:p>
                  </a:txBody>
                  <a:tcPr marL="41413" marR="41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5658">
                <a:tc>
                  <a:txBody>
                    <a:bodyPr/>
                    <a:lstStyle/>
                    <a:p>
                      <a:pPr marL="0" marR="0">
                        <a:lnSpc>
                          <a:spcPct val="100000"/>
                        </a:lnSpc>
                        <a:spcBef>
                          <a:spcPts val="0"/>
                        </a:spcBef>
                        <a:spcAft>
                          <a:spcPts val="0"/>
                        </a:spcAft>
                      </a:pPr>
                      <a:r>
                        <a:rPr lang="en-US" sz="1800" dirty="0" smtClean="0">
                          <a:solidFill>
                            <a:schemeClr val="tx1"/>
                          </a:solidFill>
                          <a:latin typeface="Calibri"/>
                          <a:ea typeface="Calibri"/>
                          <a:cs typeface="Times New Roman"/>
                        </a:rPr>
                        <a:t>Discipline </a:t>
                      </a:r>
                      <a:endParaRPr lang="en-US" sz="1800" dirty="0">
                        <a:solidFill>
                          <a:schemeClr val="tx1"/>
                        </a:solidFill>
                        <a:latin typeface="Calibri"/>
                        <a:ea typeface="Calibri"/>
                        <a:cs typeface="Times New Roman"/>
                      </a:endParaRPr>
                    </a:p>
                  </a:txBody>
                  <a:tcPr marL="41413" marR="41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800" dirty="0" smtClean="0">
                          <a:solidFill>
                            <a:schemeClr val="tx1"/>
                          </a:solidFill>
                          <a:latin typeface="Calibri"/>
                          <a:ea typeface="Calibri"/>
                          <a:cs typeface="Times New Roman"/>
                        </a:rPr>
                        <a:t>Discipline</a:t>
                      </a:r>
                      <a:r>
                        <a:rPr lang="en-US" sz="1800" baseline="0" dirty="0" smtClean="0">
                          <a:solidFill>
                            <a:schemeClr val="tx1"/>
                          </a:solidFill>
                          <a:latin typeface="Calibri"/>
                          <a:ea typeface="Calibri"/>
                          <a:cs typeface="Times New Roman"/>
                        </a:rPr>
                        <a:t> Incident</a:t>
                      </a:r>
                    </a:p>
                    <a:p>
                      <a:pPr marL="0" marR="0">
                        <a:lnSpc>
                          <a:spcPct val="100000"/>
                        </a:lnSpc>
                        <a:spcBef>
                          <a:spcPts val="0"/>
                        </a:spcBef>
                        <a:spcAft>
                          <a:spcPts val="0"/>
                        </a:spcAft>
                      </a:pPr>
                      <a:r>
                        <a:rPr lang="en-US" sz="1800" baseline="0" dirty="0" smtClean="0">
                          <a:solidFill>
                            <a:schemeClr val="tx1"/>
                          </a:solidFill>
                          <a:latin typeface="Calibri"/>
                          <a:ea typeface="Calibri"/>
                          <a:cs typeface="Times New Roman"/>
                        </a:rPr>
                        <a:t>Discipline Action</a:t>
                      </a:r>
                    </a:p>
                  </a:txBody>
                  <a:tcPr marL="41413" marR="41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800" dirty="0" smtClean="0">
                          <a:solidFill>
                            <a:schemeClr val="tx1"/>
                          </a:solidFill>
                          <a:latin typeface="Calibri"/>
                          <a:ea typeface="Calibri"/>
                          <a:cs typeface="Times New Roman"/>
                        </a:rPr>
                        <a:t>Special </a:t>
                      </a:r>
                      <a:r>
                        <a:rPr lang="en-US" sz="1800" dirty="0">
                          <a:solidFill>
                            <a:schemeClr val="tx1"/>
                          </a:solidFill>
                          <a:latin typeface="Calibri"/>
                          <a:ea typeface="Calibri"/>
                          <a:cs typeface="Times New Roman"/>
                        </a:rPr>
                        <a:t>Education </a:t>
                      </a:r>
                      <a:r>
                        <a:rPr lang="en-US" sz="1800" dirty="0" smtClean="0">
                          <a:solidFill>
                            <a:schemeClr val="tx1"/>
                          </a:solidFill>
                          <a:latin typeface="Calibri"/>
                          <a:ea typeface="Calibri"/>
                          <a:cs typeface="Times New Roman"/>
                        </a:rPr>
                        <a:t>Discipline</a:t>
                      </a:r>
                    </a:p>
                    <a:p>
                      <a:pPr marL="0" marR="0">
                        <a:lnSpc>
                          <a:spcPct val="100000"/>
                        </a:lnSpc>
                        <a:spcBef>
                          <a:spcPts val="0"/>
                        </a:spcBef>
                        <a:spcAft>
                          <a:spcPts val="0"/>
                        </a:spcAft>
                      </a:pPr>
                      <a:r>
                        <a:rPr lang="en-US" sz="1800" dirty="0" smtClean="0">
                          <a:solidFill>
                            <a:schemeClr val="tx1"/>
                          </a:solidFill>
                          <a:latin typeface="Calibri"/>
                          <a:ea typeface="Calibri"/>
                          <a:cs typeface="Times New Roman"/>
                        </a:rPr>
                        <a:t>Safety</a:t>
                      </a:r>
                      <a:r>
                        <a:rPr lang="en-US" sz="1800" baseline="0" dirty="0" smtClean="0">
                          <a:solidFill>
                            <a:schemeClr val="tx1"/>
                          </a:solidFill>
                          <a:latin typeface="Calibri"/>
                          <a:ea typeface="Calibri"/>
                          <a:cs typeface="Times New Roman"/>
                        </a:rPr>
                        <a:t> and Discipline Indicator</a:t>
                      </a:r>
                      <a:r>
                        <a:rPr lang="en-US" sz="1800" dirty="0" smtClean="0">
                          <a:solidFill>
                            <a:schemeClr val="tx1"/>
                          </a:solidFill>
                          <a:latin typeface="Calibri"/>
                          <a:ea typeface="Calibri"/>
                          <a:cs typeface="Times New Roman"/>
                        </a:rPr>
                        <a:t> (2014-15)</a:t>
                      </a:r>
                      <a:endParaRPr lang="en-US" sz="1800" dirty="0">
                        <a:solidFill>
                          <a:schemeClr val="tx1"/>
                        </a:solidFill>
                        <a:latin typeface="Calibri"/>
                        <a:ea typeface="Calibri"/>
                        <a:cs typeface="Times New Roman"/>
                      </a:endParaRPr>
                    </a:p>
                  </a:txBody>
                  <a:tcPr marL="41413" marR="41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1316">
                <a:tc>
                  <a:txBody>
                    <a:bodyPr/>
                    <a:lstStyle/>
                    <a:p>
                      <a:pPr marL="0" marR="0">
                        <a:lnSpc>
                          <a:spcPct val="100000"/>
                        </a:lnSpc>
                        <a:spcBef>
                          <a:spcPts val="0"/>
                        </a:spcBef>
                        <a:spcAft>
                          <a:spcPts val="0"/>
                        </a:spcAft>
                      </a:pPr>
                      <a:r>
                        <a:rPr lang="en-US" sz="1800" dirty="0">
                          <a:latin typeface="Calibri"/>
                          <a:ea typeface="Calibri"/>
                          <a:cs typeface="Times New Roman"/>
                        </a:rPr>
                        <a:t>Special Education </a:t>
                      </a:r>
                      <a:r>
                        <a:rPr lang="en-US" sz="1800" dirty="0" smtClean="0">
                          <a:latin typeface="Calibri"/>
                          <a:ea typeface="Calibri"/>
                          <a:cs typeface="Times New Roman"/>
                        </a:rPr>
                        <a:t>IEP</a:t>
                      </a:r>
                      <a:endParaRPr lang="en-US" sz="1800" dirty="0">
                        <a:latin typeface="Calibri"/>
                        <a:ea typeface="Calibri"/>
                        <a:cs typeface="Times New Roman"/>
                      </a:endParaRPr>
                    </a:p>
                  </a:txBody>
                  <a:tcPr marL="41413" marR="41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800" dirty="0" smtClean="0">
                          <a:latin typeface="Calibri"/>
                          <a:ea typeface="Calibri"/>
                          <a:cs typeface="Times New Roman"/>
                        </a:rPr>
                        <a:t>Special Education Child</a:t>
                      </a:r>
                    </a:p>
                    <a:p>
                      <a:pPr marL="339725" marR="0" indent="-339725">
                        <a:lnSpc>
                          <a:spcPct val="100000"/>
                        </a:lnSpc>
                        <a:spcBef>
                          <a:spcPts val="0"/>
                        </a:spcBef>
                        <a:spcAft>
                          <a:spcPts val="0"/>
                        </a:spcAft>
                      </a:pPr>
                      <a:r>
                        <a:rPr lang="en-US" sz="1800" baseline="0" dirty="0" smtClean="0">
                          <a:latin typeface="Calibri"/>
                          <a:ea typeface="Calibri"/>
                          <a:cs typeface="Times New Roman"/>
                        </a:rPr>
                        <a:t>Student Special Education Participation</a:t>
                      </a:r>
                    </a:p>
                    <a:p>
                      <a:pPr marL="0" marR="0">
                        <a:lnSpc>
                          <a:spcPct val="100000"/>
                        </a:lnSpc>
                        <a:spcBef>
                          <a:spcPts val="0"/>
                        </a:spcBef>
                        <a:spcAft>
                          <a:spcPts val="0"/>
                        </a:spcAft>
                      </a:pPr>
                      <a:r>
                        <a:rPr lang="en-US" sz="1800" baseline="0" dirty="0" smtClean="0">
                          <a:latin typeface="Calibri"/>
                          <a:ea typeface="Calibri"/>
                          <a:cs typeface="Times New Roman"/>
                        </a:rPr>
                        <a:t>Student Parent Association</a:t>
                      </a:r>
                      <a:endParaRPr lang="en-US" sz="1800" dirty="0">
                        <a:latin typeface="Calibri"/>
                        <a:ea typeface="Calibri"/>
                        <a:cs typeface="Times New Roman"/>
                      </a:endParaRPr>
                    </a:p>
                  </a:txBody>
                  <a:tcPr marL="41413" marR="41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indent="-457200">
                        <a:lnSpc>
                          <a:spcPct val="100000"/>
                        </a:lnSpc>
                        <a:spcBef>
                          <a:spcPts val="0"/>
                        </a:spcBef>
                        <a:spcAft>
                          <a:spcPts val="0"/>
                        </a:spcAft>
                      </a:pPr>
                      <a:r>
                        <a:rPr lang="en-US" sz="1800" dirty="0">
                          <a:latin typeface="Calibri"/>
                          <a:ea typeface="Calibri"/>
                          <a:cs typeface="Times New Roman"/>
                        </a:rPr>
                        <a:t>Special Education December Count (student)</a:t>
                      </a:r>
                    </a:p>
                    <a:p>
                      <a:pPr marL="0" marR="0">
                        <a:lnSpc>
                          <a:spcPct val="100000"/>
                        </a:lnSpc>
                        <a:spcBef>
                          <a:spcPts val="0"/>
                        </a:spcBef>
                        <a:spcAft>
                          <a:spcPts val="0"/>
                        </a:spcAft>
                      </a:pPr>
                      <a:r>
                        <a:rPr lang="en-US" sz="1800" dirty="0">
                          <a:latin typeface="Calibri"/>
                          <a:ea typeface="Calibri"/>
                          <a:cs typeface="Times New Roman"/>
                        </a:rPr>
                        <a:t>Special Education End of </a:t>
                      </a:r>
                      <a:r>
                        <a:rPr lang="en-US" sz="1800" dirty="0" smtClean="0">
                          <a:latin typeface="Calibri"/>
                          <a:ea typeface="Calibri"/>
                          <a:cs typeface="Times New Roman"/>
                        </a:rPr>
                        <a:t>Year</a:t>
                      </a:r>
                    </a:p>
                    <a:p>
                      <a:pPr marL="0" marR="0">
                        <a:lnSpc>
                          <a:spcPct val="100000"/>
                        </a:lnSpc>
                        <a:spcBef>
                          <a:spcPts val="0"/>
                        </a:spcBef>
                        <a:spcAft>
                          <a:spcPts val="0"/>
                        </a:spcAft>
                      </a:pPr>
                      <a:r>
                        <a:rPr lang="en-US" sz="1800" dirty="0" smtClean="0">
                          <a:latin typeface="Calibri"/>
                          <a:ea typeface="Calibri"/>
                          <a:cs typeface="Times New Roman"/>
                        </a:rPr>
                        <a:t>Special</a:t>
                      </a:r>
                      <a:r>
                        <a:rPr lang="en-US" sz="1800" baseline="0" dirty="0" smtClean="0">
                          <a:latin typeface="Calibri"/>
                          <a:ea typeface="Calibri"/>
                          <a:cs typeface="Times New Roman"/>
                        </a:rPr>
                        <a:t> Education Discipline</a:t>
                      </a:r>
                      <a:endParaRPr lang="en-US" sz="1800" dirty="0">
                        <a:latin typeface="Calibri"/>
                        <a:ea typeface="Calibri"/>
                        <a:cs typeface="Times New Roman"/>
                      </a:endParaRPr>
                    </a:p>
                  </a:txBody>
                  <a:tcPr marL="41413" marR="41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bwMode="auto"/>
        <p:txBody>
          <a:bodyPr wrap="square" numCol="1" anchor="t" anchorCtr="0" compatLnSpc="1">
            <a:prstTxWarp prst="textNoShape">
              <a:avLst/>
            </a:prstTxWarp>
          </a:bodyPr>
          <a:lstStyle/>
          <a:p>
            <a:pPr marL="273050">
              <a:buFont typeface="Wingdings" pitchFamily="2" charset="2"/>
              <a:buChar char="§"/>
            </a:pPr>
            <a:r>
              <a:rPr lang="en-US" dirty="0" smtClean="0"/>
              <a:t>3 files</a:t>
            </a:r>
          </a:p>
          <a:p>
            <a:pPr marL="547688" lvl="1" indent="-182563">
              <a:buFont typeface="Wingdings" pitchFamily="2" charset="2"/>
              <a:buChar char="§"/>
            </a:pPr>
            <a:r>
              <a:rPr lang="en-US" dirty="0" smtClean="0"/>
              <a:t>Student Demographics</a:t>
            </a:r>
          </a:p>
          <a:p>
            <a:pPr marL="547688" lvl="1" indent="-182563">
              <a:buFont typeface="Wingdings" pitchFamily="2" charset="2"/>
              <a:buChar char="§"/>
            </a:pPr>
            <a:r>
              <a:rPr lang="en-US" dirty="0" smtClean="0"/>
              <a:t>School Association </a:t>
            </a:r>
          </a:p>
          <a:p>
            <a:pPr marL="547688" lvl="1" indent="-182563">
              <a:buFont typeface="Wingdings" pitchFamily="2" charset="2"/>
              <a:buChar char="§"/>
            </a:pPr>
            <a:r>
              <a:rPr lang="en-US" dirty="0" smtClean="0"/>
              <a:t>Advanced Course Completion</a:t>
            </a:r>
          </a:p>
          <a:p>
            <a:pPr marL="547688" lvl="1" indent="-182563">
              <a:buFont typeface="Wingdings" pitchFamily="2" charset="2"/>
              <a:buChar char="§"/>
            </a:pPr>
            <a:endParaRPr lang="en-US" dirty="0" smtClean="0"/>
          </a:p>
          <a:p>
            <a:pPr marL="273050">
              <a:buFont typeface="Wingdings" pitchFamily="2" charset="2"/>
              <a:buChar char="§"/>
            </a:pPr>
            <a:r>
              <a:rPr lang="en-US" dirty="0" smtClean="0"/>
              <a:t>Contact information</a:t>
            </a:r>
          </a:p>
          <a:p>
            <a:pPr marL="547688" lvl="1" indent="-182563">
              <a:buFont typeface="Wingdings" pitchFamily="2" charset="2"/>
              <a:buChar char="§"/>
            </a:pPr>
            <a:r>
              <a:rPr lang="en-US" dirty="0" smtClean="0"/>
              <a:t>Heather Ford-Sajovetz </a:t>
            </a:r>
          </a:p>
          <a:p>
            <a:pPr marL="822325" lvl="2" indent="-182563">
              <a:buFont typeface="Wingdings" pitchFamily="2" charset="2"/>
              <a:buChar char="§"/>
            </a:pPr>
            <a:r>
              <a:rPr lang="en-US" dirty="0" smtClean="0">
                <a:hlinkClick r:id="rId3"/>
              </a:rPr>
              <a:t>Ford-Sajovetz_H@cde.state.co.us</a:t>
            </a:r>
            <a:endParaRPr lang="en-US" dirty="0" smtClean="0"/>
          </a:p>
          <a:p>
            <a:pPr marL="822325" lvl="2" indent="-182563">
              <a:buFont typeface="Wingdings" pitchFamily="2" charset="2"/>
              <a:buChar char="§"/>
            </a:pPr>
            <a:r>
              <a:rPr lang="en-US" dirty="0" smtClean="0"/>
              <a:t>303-866-6755</a:t>
            </a:r>
          </a:p>
          <a:p>
            <a:pPr marL="547688" lvl="1" indent="-182563">
              <a:buFont typeface="Wingdings" pitchFamily="2" charset="2"/>
              <a:buChar char="§"/>
            </a:pPr>
            <a:r>
              <a:rPr lang="en-US" dirty="0" smtClean="0"/>
              <a:t>Kevin Smith </a:t>
            </a:r>
          </a:p>
          <a:p>
            <a:pPr marL="822325" lvl="2" indent="-182563">
              <a:buFont typeface="Wingdings" pitchFamily="2" charset="2"/>
              <a:buChar char="§"/>
            </a:pPr>
            <a:r>
              <a:rPr lang="en-US" dirty="0" smtClean="0">
                <a:hlinkClick r:id="rId4"/>
              </a:rPr>
              <a:t>smith_kevin@cde.state.co.us</a:t>
            </a:r>
            <a:endParaRPr lang="en-US" dirty="0" smtClean="0"/>
          </a:p>
          <a:p>
            <a:pPr marL="822325" lvl="2" indent="-182563">
              <a:buFont typeface="Wingdings" pitchFamily="2" charset="2"/>
              <a:buChar char="§"/>
            </a:pPr>
            <a:r>
              <a:rPr lang="en-US" dirty="0" smtClean="0"/>
              <a:t>303-866-6723</a:t>
            </a:r>
          </a:p>
        </p:txBody>
      </p:sp>
      <p:sp>
        <p:nvSpPr>
          <p:cNvPr id="2" name="Title 1"/>
          <p:cNvSpPr>
            <a:spLocks noGrp="1"/>
          </p:cNvSpPr>
          <p:nvPr>
            <p:ph type="title"/>
          </p:nvPr>
        </p:nvSpPr>
        <p:spPr/>
        <p:txBody>
          <a:bodyPr/>
          <a:lstStyle/>
          <a:p>
            <a:pPr>
              <a:defRPr/>
            </a:pPr>
            <a:r>
              <a:rPr lang="en-US" dirty="0" smtClean="0"/>
              <a:t>Student &amp; Enrollment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fld id="{C8C00344-A297-48B9-BC95-6E679031FAAE}" type="slidenum">
              <a:rPr lang="en-US" smtClean="0"/>
              <a:pPr>
                <a:defRPr/>
              </a:pPr>
              <a:t>13</a:t>
            </a:fld>
            <a:endParaRPr lang="en-US" dirty="0"/>
          </a:p>
        </p:txBody>
      </p:sp>
      <p:sp>
        <p:nvSpPr>
          <p:cNvPr id="4" name="Title 1"/>
          <p:cNvSpPr txBox="1">
            <a:spLocks/>
          </p:cNvSpPr>
          <p:nvPr/>
        </p:nvSpPr>
        <p:spPr>
          <a:xfrm>
            <a:off x="381000" y="355600"/>
            <a:ext cx="8382000" cy="1054100"/>
          </a:xfrm>
          <a:prstGeom prst="rect">
            <a:avLst/>
          </a:prstGeom>
        </p:spPr>
        <p:txBody>
          <a:bodyPr vert="horz" lIns="91440" tIns="45720" rIns="91440" bIns="45720" rtlCol="0" anchor="ctr">
            <a:no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200" normalizeH="0" baseline="0" noProof="0" dirty="0" smtClean="0">
                <a:ln>
                  <a:noFill/>
                </a:ln>
                <a:solidFill>
                  <a:schemeClr val="bg1"/>
                </a:solidFill>
                <a:effectLst/>
                <a:uLnTx/>
                <a:uFillTx/>
                <a:latin typeface="Palatino Linotype"/>
                <a:ea typeface="Palatino Linotype" pitchFamily="18" charset="0"/>
                <a:cs typeface="Palatino Linotype"/>
              </a:rPr>
              <a:t>Student &amp; Enrollment</a:t>
            </a:r>
          </a:p>
        </p:txBody>
      </p:sp>
      <p:graphicFrame>
        <p:nvGraphicFramePr>
          <p:cNvPr id="8" name="Table 7"/>
          <p:cNvGraphicFramePr>
            <a:graphicFrameLocks noGrp="1"/>
          </p:cNvGraphicFramePr>
          <p:nvPr>
            <p:extLst>
              <p:ext uri="{D42A27DB-BD31-4B8C-83A1-F6EECF244321}">
                <p14:modId xmlns:p14="http://schemas.microsoft.com/office/powerpoint/2010/main" val="2217823013"/>
              </p:ext>
            </p:extLst>
          </p:nvPr>
        </p:nvGraphicFramePr>
        <p:xfrm>
          <a:off x="381000" y="1698171"/>
          <a:ext cx="8153400" cy="4430485"/>
        </p:xfrm>
        <a:graphic>
          <a:graphicData uri="http://schemas.openxmlformats.org/drawingml/2006/table">
            <a:tbl>
              <a:tblPr firstRow="1" bandRow="1">
                <a:tableStyleId>{5C22544A-7EE6-4342-B048-85BDC9FD1C3A}</a:tableStyleId>
              </a:tblPr>
              <a:tblGrid>
                <a:gridCol w="2038350"/>
                <a:gridCol w="2038350"/>
                <a:gridCol w="2038350"/>
                <a:gridCol w="2038350"/>
              </a:tblGrid>
              <a:tr h="390779">
                <a:tc gridSpan="4">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800" spc="200" dirty="0" smtClean="0">
                          <a:solidFill>
                            <a:schemeClr val="bg1"/>
                          </a:solidFill>
                          <a:latin typeface="Palatino Linotype"/>
                          <a:ea typeface="Palatino Linotype" pitchFamily="18" charset="0"/>
                          <a:cs typeface="Palatino Linotype"/>
                        </a:rPr>
                        <a:t>Student Demographics File</a:t>
                      </a:r>
                      <a:endParaRPr kumimoji="0" lang="en-US" sz="1800" b="0" i="0" u="none" strike="noStrike" kern="1200" cap="none" spc="200" normalizeH="0" baseline="0" noProof="0" dirty="0">
                        <a:ln>
                          <a:noFill/>
                        </a:ln>
                        <a:solidFill>
                          <a:schemeClr val="bg1"/>
                        </a:solidFill>
                        <a:effectLst/>
                        <a:uLnTx/>
                        <a:uFillTx/>
                        <a:latin typeface="Palatino Linotype"/>
                        <a:ea typeface="Palatino Linotype" pitchFamily="18" charset="0"/>
                        <a:cs typeface="Palatino Linotype"/>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90779">
                <a:tc>
                  <a:txBody>
                    <a:bodyPr/>
                    <a:lstStyle/>
                    <a:p>
                      <a:pPr algn="l" fontAlgn="t"/>
                      <a:r>
                        <a:rPr lang="en-US" sz="1000" b="0" i="0" u="none" strike="noStrike" dirty="0">
                          <a:solidFill>
                            <a:srgbClr val="000000"/>
                          </a:solidFill>
                          <a:latin typeface="Arial"/>
                        </a:rPr>
                        <a:t>School District/BOCES Code</a:t>
                      </a:r>
                    </a:p>
                  </a:txBody>
                  <a:tcPr marL="9525" marR="9525" marT="9525" marB="0"/>
                </a:tc>
                <a:tc>
                  <a:txBody>
                    <a:bodyPr/>
                    <a:lstStyle/>
                    <a:p>
                      <a:pPr algn="l" fontAlgn="t"/>
                      <a:r>
                        <a:rPr lang="en-US" sz="1000" b="0" i="0" u="none" strike="noStrike" dirty="0">
                          <a:solidFill>
                            <a:srgbClr val="000000"/>
                          </a:solidFill>
                          <a:latin typeface="Arial"/>
                        </a:rPr>
                        <a:t>Student's Address State</a:t>
                      </a:r>
                    </a:p>
                  </a:txBody>
                  <a:tcPr marL="9525" marR="9525" marT="9525" marB="0"/>
                </a:tc>
                <a:tc>
                  <a:txBody>
                    <a:bodyPr/>
                    <a:lstStyle/>
                    <a:p>
                      <a:pPr algn="l" fontAlgn="t"/>
                      <a:r>
                        <a:rPr lang="en-US" sz="1000" b="0" i="0" u="none" strike="noStrike" dirty="0">
                          <a:solidFill>
                            <a:srgbClr val="000000"/>
                          </a:solidFill>
                          <a:latin typeface="Arial"/>
                        </a:rPr>
                        <a:t>Student's Race:  Native Hawaiian or Other Pacific Islander</a:t>
                      </a:r>
                    </a:p>
                  </a:txBody>
                  <a:tcPr marL="9525" marR="9525" marT="9525" marB="0"/>
                </a:tc>
                <a:tc>
                  <a:txBody>
                    <a:bodyPr/>
                    <a:lstStyle/>
                    <a:p>
                      <a:pPr algn="l" fontAlgn="t"/>
                      <a:r>
                        <a:rPr lang="en-US" sz="1000" b="0" i="0" u="none" strike="noStrike" dirty="0">
                          <a:solidFill>
                            <a:srgbClr val="000000"/>
                          </a:solidFill>
                          <a:latin typeface="Arial"/>
                        </a:rPr>
                        <a:t>Primary Nighttime Residence</a:t>
                      </a:r>
                    </a:p>
                  </a:txBody>
                  <a:tcPr marL="9525" marR="9525" marT="9525" marB="0"/>
                </a:tc>
              </a:tr>
              <a:tr h="390779">
                <a:tc>
                  <a:txBody>
                    <a:bodyPr/>
                    <a:lstStyle/>
                    <a:p>
                      <a:pPr algn="l" fontAlgn="t"/>
                      <a:r>
                        <a:rPr lang="en-US" sz="1000" b="0" i="0" u="none" strike="noStrike" dirty="0">
                          <a:solidFill>
                            <a:srgbClr val="000000"/>
                          </a:solidFill>
                          <a:latin typeface="Arial"/>
                        </a:rPr>
                        <a:t>Student's State ID (SASID)</a:t>
                      </a:r>
                    </a:p>
                  </a:txBody>
                  <a:tcPr marL="9525" marR="9525" marT="9525" marB="0"/>
                </a:tc>
                <a:tc>
                  <a:txBody>
                    <a:bodyPr/>
                    <a:lstStyle/>
                    <a:p>
                      <a:pPr algn="l" fontAlgn="t"/>
                      <a:r>
                        <a:rPr lang="en-US" sz="1000" b="0" i="0" u="none" strike="noStrike" dirty="0">
                          <a:solidFill>
                            <a:srgbClr val="000000"/>
                          </a:solidFill>
                          <a:latin typeface="Arial"/>
                        </a:rPr>
                        <a:t>Student's Address Zip</a:t>
                      </a:r>
                    </a:p>
                  </a:txBody>
                  <a:tcPr marL="9525" marR="9525" marT="9525" marB="0"/>
                </a:tc>
                <a:tc>
                  <a:txBody>
                    <a:bodyPr/>
                    <a:lstStyle/>
                    <a:p>
                      <a:pPr algn="l" fontAlgn="t"/>
                      <a:r>
                        <a:rPr lang="en-US" sz="1000" b="0" i="0" u="none" strike="noStrike" dirty="0">
                          <a:solidFill>
                            <a:srgbClr val="000000"/>
                          </a:solidFill>
                          <a:latin typeface="Arial"/>
                        </a:rPr>
                        <a:t>Free/Reduced Lunch Eligible</a:t>
                      </a:r>
                    </a:p>
                  </a:txBody>
                  <a:tcPr marL="9525" marR="9525" marT="9525" marB="0"/>
                </a:tc>
                <a:tc>
                  <a:txBody>
                    <a:bodyPr/>
                    <a:lstStyle/>
                    <a:p>
                      <a:pPr algn="l" fontAlgn="t"/>
                      <a:r>
                        <a:rPr lang="en-US" sz="1000" b="0" i="0" u="none" strike="noStrike" dirty="0">
                          <a:solidFill>
                            <a:srgbClr val="000000"/>
                          </a:solidFill>
                          <a:latin typeface="Arial"/>
                        </a:rPr>
                        <a:t>Language Proficiency</a:t>
                      </a:r>
                    </a:p>
                  </a:txBody>
                  <a:tcPr marL="9525" marR="9525" marT="9525" marB="0"/>
                </a:tc>
              </a:tr>
              <a:tr h="390779">
                <a:tc>
                  <a:txBody>
                    <a:bodyPr/>
                    <a:lstStyle/>
                    <a:p>
                      <a:pPr algn="l" fontAlgn="t"/>
                      <a:r>
                        <a:rPr lang="en-US" sz="1000" b="0" i="0" u="none" strike="noStrike" dirty="0">
                          <a:solidFill>
                            <a:srgbClr val="000000"/>
                          </a:solidFill>
                          <a:latin typeface="Arial"/>
                        </a:rPr>
                        <a:t>Local ID (LASID)</a:t>
                      </a:r>
                    </a:p>
                  </a:txBody>
                  <a:tcPr marL="9525" marR="9525" marT="9525" marB="0"/>
                </a:tc>
                <a:tc>
                  <a:txBody>
                    <a:bodyPr/>
                    <a:lstStyle/>
                    <a:p>
                      <a:pPr algn="l" fontAlgn="t"/>
                      <a:r>
                        <a:rPr lang="en-US" sz="1000" b="0" i="0" u="none" strike="noStrike" dirty="0">
                          <a:solidFill>
                            <a:srgbClr val="000000"/>
                          </a:solidFill>
                          <a:latin typeface="Arial"/>
                        </a:rPr>
                        <a:t>Student's Primary Telephone Number</a:t>
                      </a:r>
                    </a:p>
                  </a:txBody>
                  <a:tcPr marL="9525" marR="9525" marT="9525" marB="0"/>
                </a:tc>
                <a:tc>
                  <a:txBody>
                    <a:bodyPr/>
                    <a:lstStyle/>
                    <a:p>
                      <a:pPr algn="l" fontAlgn="t"/>
                      <a:r>
                        <a:rPr lang="en-US" sz="1000" b="0" i="0" u="none" strike="noStrike" dirty="0">
                          <a:solidFill>
                            <a:srgbClr val="000000"/>
                          </a:solidFill>
                          <a:latin typeface="Arial"/>
                        </a:rPr>
                        <a:t>Section 504 Handicapped</a:t>
                      </a:r>
                    </a:p>
                  </a:txBody>
                  <a:tcPr marL="9525" marR="9525" marT="9525" marB="0"/>
                </a:tc>
                <a:tc>
                  <a:txBody>
                    <a:bodyPr/>
                    <a:lstStyle/>
                    <a:p>
                      <a:pPr algn="l" fontAlgn="t"/>
                      <a:r>
                        <a:rPr lang="en-US" sz="1000" b="0" i="0" u="none" strike="noStrike" dirty="0">
                          <a:solidFill>
                            <a:srgbClr val="000000"/>
                          </a:solidFill>
                          <a:latin typeface="Arial"/>
                        </a:rPr>
                        <a:t>Bilingual</a:t>
                      </a:r>
                    </a:p>
                  </a:txBody>
                  <a:tcPr marL="9525" marR="9525" marT="9525" marB="0"/>
                </a:tc>
              </a:tr>
              <a:tr h="390779">
                <a:tc>
                  <a:txBody>
                    <a:bodyPr/>
                    <a:lstStyle/>
                    <a:p>
                      <a:pPr algn="l" fontAlgn="t"/>
                      <a:r>
                        <a:rPr lang="en-US" sz="1000" b="0" i="0" u="none" strike="noStrike" dirty="0">
                          <a:solidFill>
                            <a:srgbClr val="000000"/>
                          </a:solidFill>
                          <a:latin typeface="Arial"/>
                        </a:rPr>
                        <a:t>Student's First Name</a:t>
                      </a:r>
                    </a:p>
                  </a:txBody>
                  <a:tcPr marL="9525" marR="9525" marT="9525" marB="0"/>
                </a:tc>
                <a:tc>
                  <a:txBody>
                    <a:bodyPr/>
                    <a:lstStyle/>
                    <a:p>
                      <a:pPr algn="l" fontAlgn="t"/>
                      <a:r>
                        <a:rPr lang="en-US" sz="1000" b="0" i="0" u="none" strike="noStrike" dirty="0">
                          <a:solidFill>
                            <a:srgbClr val="000000"/>
                          </a:solidFill>
                          <a:latin typeface="Arial"/>
                        </a:rPr>
                        <a:t>Student's Secondary Telephone Number</a:t>
                      </a:r>
                    </a:p>
                  </a:txBody>
                  <a:tcPr marL="9525" marR="9525" marT="9525" marB="0"/>
                </a:tc>
                <a:tc>
                  <a:txBody>
                    <a:bodyPr/>
                    <a:lstStyle/>
                    <a:p>
                      <a:pPr algn="l" fontAlgn="t"/>
                      <a:r>
                        <a:rPr lang="en-US" sz="1000" b="0" i="0" u="none" strike="noStrike" dirty="0">
                          <a:solidFill>
                            <a:srgbClr val="000000"/>
                          </a:solidFill>
                          <a:latin typeface="Arial"/>
                        </a:rPr>
                        <a:t>Migrant</a:t>
                      </a:r>
                    </a:p>
                  </a:txBody>
                  <a:tcPr marL="9525" marR="9525" marT="9525" marB="0"/>
                </a:tc>
                <a:tc>
                  <a:txBody>
                    <a:bodyPr/>
                    <a:lstStyle/>
                    <a:p>
                      <a:pPr algn="l" fontAlgn="t"/>
                      <a:r>
                        <a:rPr lang="en-US" sz="1000" b="0" i="0" u="none" strike="noStrike" dirty="0">
                          <a:solidFill>
                            <a:srgbClr val="000000"/>
                          </a:solidFill>
                          <a:latin typeface="Arial"/>
                        </a:rPr>
                        <a:t>ESL Status</a:t>
                      </a:r>
                    </a:p>
                  </a:txBody>
                  <a:tcPr marL="9525" marR="9525" marT="9525" marB="0"/>
                </a:tc>
              </a:tr>
              <a:tr h="390779">
                <a:tc>
                  <a:txBody>
                    <a:bodyPr/>
                    <a:lstStyle/>
                    <a:p>
                      <a:pPr algn="l" fontAlgn="t"/>
                      <a:r>
                        <a:rPr lang="en-US" sz="1000" b="0" i="0" u="none" strike="noStrike" dirty="0">
                          <a:solidFill>
                            <a:srgbClr val="000000"/>
                          </a:solidFill>
                          <a:latin typeface="Arial"/>
                        </a:rPr>
                        <a:t>Student's Middle Name</a:t>
                      </a:r>
                    </a:p>
                  </a:txBody>
                  <a:tcPr marL="9525" marR="9525" marT="9525" marB="0"/>
                </a:tc>
                <a:tc>
                  <a:txBody>
                    <a:bodyPr/>
                    <a:lstStyle/>
                    <a:p>
                      <a:pPr algn="l" fontAlgn="t"/>
                      <a:r>
                        <a:rPr lang="en-US" sz="1000" b="0" i="0" u="none" strike="noStrike" dirty="0">
                          <a:solidFill>
                            <a:srgbClr val="000000"/>
                          </a:solidFill>
                          <a:latin typeface="Arial"/>
                        </a:rPr>
                        <a:t>Student's Email Address</a:t>
                      </a:r>
                    </a:p>
                  </a:txBody>
                  <a:tcPr marL="9525" marR="9525" marT="9525" marB="0"/>
                </a:tc>
                <a:tc>
                  <a:txBody>
                    <a:bodyPr/>
                    <a:lstStyle/>
                    <a:p>
                      <a:pPr algn="l" fontAlgn="t"/>
                      <a:r>
                        <a:rPr lang="en-US" sz="1000" b="0" i="0" u="none" strike="noStrike" dirty="0">
                          <a:solidFill>
                            <a:srgbClr val="000000"/>
                          </a:solidFill>
                          <a:latin typeface="Arial"/>
                        </a:rPr>
                        <a:t>Immigrant</a:t>
                      </a:r>
                    </a:p>
                  </a:txBody>
                  <a:tcPr marL="9525" marR="9525" marT="9525" marB="0"/>
                </a:tc>
                <a:tc>
                  <a:txBody>
                    <a:bodyPr/>
                    <a:lstStyle/>
                    <a:p>
                      <a:pPr algn="l" fontAlgn="t"/>
                      <a:r>
                        <a:rPr lang="en-US" sz="1000" b="0" i="0" u="none" strike="noStrike" dirty="0">
                          <a:solidFill>
                            <a:srgbClr val="000000"/>
                          </a:solidFill>
                          <a:latin typeface="Arial"/>
                        </a:rPr>
                        <a:t>Special Education Transition</a:t>
                      </a:r>
                    </a:p>
                  </a:txBody>
                  <a:tcPr marL="9525" marR="9525" marT="9525" marB="0"/>
                </a:tc>
              </a:tr>
              <a:tr h="390779">
                <a:tc>
                  <a:txBody>
                    <a:bodyPr/>
                    <a:lstStyle/>
                    <a:p>
                      <a:pPr algn="l" fontAlgn="t"/>
                      <a:r>
                        <a:rPr lang="en-US" sz="1000" b="0" i="0" u="none" strike="noStrike" dirty="0">
                          <a:solidFill>
                            <a:srgbClr val="000000"/>
                          </a:solidFill>
                          <a:latin typeface="Arial"/>
                        </a:rPr>
                        <a:t>Student's Last Name</a:t>
                      </a:r>
                    </a:p>
                  </a:txBody>
                  <a:tcPr marL="9525" marR="9525" marT="9525" marB="0"/>
                </a:tc>
                <a:tc>
                  <a:txBody>
                    <a:bodyPr/>
                    <a:lstStyle/>
                    <a:p>
                      <a:pPr algn="l" fontAlgn="t"/>
                      <a:r>
                        <a:rPr lang="en-US" sz="1000" b="0" i="0" u="none" strike="noStrike" dirty="0">
                          <a:solidFill>
                            <a:srgbClr val="000000"/>
                          </a:solidFill>
                          <a:latin typeface="Arial"/>
                        </a:rPr>
                        <a:t>Student's Ethnicity: Hispanic or Latino </a:t>
                      </a:r>
                    </a:p>
                  </a:txBody>
                  <a:tcPr marL="9525" marR="9525" marT="9525" marB="0"/>
                </a:tc>
                <a:tc>
                  <a:txBody>
                    <a:bodyPr/>
                    <a:lstStyle/>
                    <a:p>
                      <a:pPr algn="l" fontAlgn="t"/>
                      <a:r>
                        <a:rPr lang="en-US" sz="1000" b="0" i="0" u="none" strike="noStrike" dirty="0">
                          <a:solidFill>
                            <a:srgbClr val="000000"/>
                          </a:solidFill>
                          <a:latin typeface="Arial"/>
                        </a:rPr>
                        <a:t>Refugee</a:t>
                      </a:r>
                    </a:p>
                  </a:txBody>
                  <a:tcPr marL="9525" marR="9525" marT="9525" marB="0"/>
                </a:tc>
                <a:tc>
                  <a:txBody>
                    <a:bodyPr/>
                    <a:lstStyle/>
                    <a:p>
                      <a:pPr algn="l" fontAlgn="t"/>
                      <a:r>
                        <a:rPr lang="en-US" sz="1000" b="0" i="0" u="none" strike="noStrike" dirty="0" err="1">
                          <a:solidFill>
                            <a:srgbClr val="000000"/>
                          </a:solidFill>
                          <a:latin typeface="Arial"/>
                        </a:rPr>
                        <a:t>CoAlt</a:t>
                      </a:r>
                      <a:r>
                        <a:rPr lang="en-US" sz="1000" b="0" i="0" u="none" strike="noStrike" dirty="0">
                          <a:solidFill>
                            <a:srgbClr val="000000"/>
                          </a:solidFill>
                          <a:latin typeface="Arial"/>
                        </a:rPr>
                        <a:t> Assessment Participant</a:t>
                      </a:r>
                    </a:p>
                  </a:txBody>
                  <a:tcPr marL="9525" marR="9525" marT="9525" marB="0"/>
                </a:tc>
              </a:tr>
              <a:tr h="390779">
                <a:tc>
                  <a:txBody>
                    <a:bodyPr/>
                    <a:lstStyle/>
                    <a:p>
                      <a:pPr algn="l" fontAlgn="t"/>
                      <a:r>
                        <a:rPr lang="en-US" sz="1000" b="0" i="0" u="none" strike="noStrike" dirty="0">
                          <a:solidFill>
                            <a:srgbClr val="000000"/>
                          </a:solidFill>
                          <a:latin typeface="Arial"/>
                        </a:rPr>
                        <a:t>Student's Gender</a:t>
                      </a:r>
                    </a:p>
                  </a:txBody>
                  <a:tcPr marL="9525" marR="9525" marT="9525" marB="0"/>
                </a:tc>
                <a:tc>
                  <a:txBody>
                    <a:bodyPr/>
                    <a:lstStyle/>
                    <a:p>
                      <a:pPr algn="l" fontAlgn="t"/>
                      <a:r>
                        <a:rPr lang="en-US" sz="1000" b="0" i="0" u="none" strike="noStrike" dirty="0">
                          <a:solidFill>
                            <a:srgbClr val="000000"/>
                          </a:solidFill>
                          <a:latin typeface="Arial"/>
                        </a:rPr>
                        <a:t>Student's Race:  American Indian or Alaska Native</a:t>
                      </a:r>
                    </a:p>
                  </a:txBody>
                  <a:tcPr marL="9525" marR="9525" marT="9525" marB="0"/>
                </a:tc>
                <a:tc>
                  <a:txBody>
                    <a:bodyPr/>
                    <a:lstStyle/>
                    <a:p>
                      <a:pPr algn="l" fontAlgn="t"/>
                      <a:r>
                        <a:rPr lang="en-US" sz="1000" b="0" i="0" u="none" strike="noStrike" dirty="0">
                          <a:solidFill>
                            <a:srgbClr val="000000"/>
                          </a:solidFill>
                          <a:latin typeface="Arial"/>
                        </a:rPr>
                        <a:t>Language Background</a:t>
                      </a:r>
                    </a:p>
                  </a:txBody>
                  <a:tcPr marL="9525" marR="9525" marT="9525" marB="0"/>
                </a:tc>
                <a:tc>
                  <a:txBody>
                    <a:bodyPr/>
                    <a:lstStyle/>
                    <a:p>
                      <a:pPr algn="l" fontAlgn="t"/>
                      <a:r>
                        <a:rPr lang="en-US" sz="1000" b="0" i="0" u="none" strike="noStrike" dirty="0">
                          <a:solidFill>
                            <a:srgbClr val="000000"/>
                          </a:solidFill>
                          <a:latin typeface="Arial"/>
                        </a:rPr>
                        <a:t>Registered Homeschooled</a:t>
                      </a:r>
                    </a:p>
                  </a:txBody>
                  <a:tcPr marL="9525" marR="9525" marT="9525" marB="0"/>
                </a:tc>
              </a:tr>
              <a:tr h="390779">
                <a:tc>
                  <a:txBody>
                    <a:bodyPr/>
                    <a:lstStyle/>
                    <a:p>
                      <a:pPr algn="l" fontAlgn="t"/>
                      <a:r>
                        <a:rPr lang="en-US" sz="1000" b="0" i="0" u="none" strike="noStrike" dirty="0">
                          <a:solidFill>
                            <a:srgbClr val="000000"/>
                          </a:solidFill>
                          <a:latin typeface="Arial"/>
                        </a:rPr>
                        <a:t>Student's Date of Birth</a:t>
                      </a:r>
                    </a:p>
                  </a:txBody>
                  <a:tcPr marL="9525" marR="9525" marT="9525" marB="0"/>
                </a:tc>
                <a:tc>
                  <a:txBody>
                    <a:bodyPr/>
                    <a:lstStyle/>
                    <a:p>
                      <a:pPr algn="l" fontAlgn="t"/>
                      <a:r>
                        <a:rPr lang="en-US" sz="1000" b="0" i="0" u="none" strike="noStrike" dirty="0">
                          <a:solidFill>
                            <a:srgbClr val="000000"/>
                          </a:solidFill>
                          <a:latin typeface="Arial"/>
                        </a:rPr>
                        <a:t>Student's Race:  Asian</a:t>
                      </a:r>
                    </a:p>
                  </a:txBody>
                  <a:tcPr marL="9525" marR="9525" marT="9525" marB="0"/>
                </a:tc>
                <a:tc>
                  <a:txBody>
                    <a:bodyPr/>
                    <a:lstStyle/>
                    <a:p>
                      <a:pPr algn="l" fontAlgn="t"/>
                      <a:r>
                        <a:rPr lang="en-US" sz="1000" b="0" i="0" u="none" strike="noStrike" dirty="0">
                          <a:solidFill>
                            <a:srgbClr val="000000"/>
                          </a:solidFill>
                          <a:latin typeface="Arial"/>
                        </a:rPr>
                        <a:t>Primary Disability</a:t>
                      </a:r>
                    </a:p>
                  </a:txBody>
                  <a:tcPr marL="9525" marR="9525" marT="9525" marB="0"/>
                </a:tc>
                <a:tc>
                  <a:txBody>
                    <a:bodyPr/>
                    <a:lstStyle/>
                    <a:p>
                      <a:pPr algn="l" fontAlgn="t"/>
                      <a:r>
                        <a:rPr lang="en-US" sz="1000" b="0" i="0" u="none" strike="noStrike" dirty="0">
                          <a:solidFill>
                            <a:srgbClr val="000000"/>
                          </a:solidFill>
                          <a:latin typeface="Arial"/>
                        </a:rPr>
                        <a:t>Adjustment Justification Code</a:t>
                      </a:r>
                    </a:p>
                  </a:txBody>
                  <a:tcPr marL="9525" marR="9525" marT="9525" marB="0"/>
                </a:tc>
              </a:tr>
              <a:tr h="522695">
                <a:tc>
                  <a:txBody>
                    <a:bodyPr/>
                    <a:lstStyle/>
                    <a:p>
                      <a:pPr algn="l" fontAlgn="t"/>
                      <a:r>
                        <a:rPr lang="en-US" sz="1000" b="0" i="0" u="none" strike="noStrike" dirty="0">
                          <a:solidFill>
                            <a:srgbClr val="000000"/>
                          </a:solidFill>
                          <a:latin typeface="Arial"/>
                        </a:rPr>
                        <a:t>Student's Address</a:t>
                      </a:r>
                    </a:p>
                  </a:txBody>
                  <a:tcPr marL="9525" marR="9525" marT="9525" marB="0"/>
                </a:tc>
                <a:tc>
                  <a:txBody>
                    <a:bodyPr/>
                    <a:lstStyle/>
                    <a:p>
                      <a:pPr algn="l" fontAlgn="t"/>
                      <a:r>
                        <a:rPr lang="en-US" sz="1000" b="0" i="0" u="none" strike="noStrike" dirty="0">
                          <a:solidFill>
                            <a:srgbClr val="000000"/>
                          </a:solidFill>
                          <a:latin typeface="Arial"/>
                        </a:rPr>
                        <a:t>Student's Race:  Black or African American</a:t>
                      </a:r>
                    </a:p>
                  </a:txBody>
                  <a:tcPr marL="9525" marR="9525" marT="9525" marB="0"/>
                </a:tc>
                <a:tc>
                  <a:txBody>
                    <a:bodyPr/>
                    <a:lstStyle/>
                    <a:p>
                      <a:pPr algn="l" fontAlgn="t"/>
                      <a:r>
                        <a:rPr lang="en-US" sz="1000" b="0" i="0" u="none" strike="noStrike" dirty="0">
                          <a:solidFill>
                            <a:srgbClr val="000000"/>
                          </a:solidFill>
                          <a:latin typeface="Arial"/>
                        </a:rPr>
                        <a:t>Attends District Funded GED Program</a:t>
                      </a:r>
                    </a:p>
                  </a:txBody>
                  <a:tcPr marL="9525" marR="9525" marT="9525" marB="0"/>
                </a:tc>
                <a:tc>
                  <a:txBody>
                    <a:bodyPr/>
                    <a:lstStyle/>
                    <a:p>
                      <a:endParaRPr lang="en-US" dirty="0"/>
                    </a:p>
                  </a:txBody>
                  <a:tcPr/>
                </a:tc>
              </a:tr>
              <a:tr h="390779">
                <a:tc>
                  <a:txBody>
                    <a:bodyPr/>
                    <a:lstStyle/>
                    <a:p>
                      <a:pPr algn="l" fontAlgn="t"/>
                      <a:r>
                        <a:rPr lang="en-US" sz="1000" b="0" i="0" u="none" strike="noStrike" dirty="0">
                          <a:solidFill>
                            <a:srgbClr val="000000"/>
                          </a:solidFill>
                          <a:latin typeface="Arial"/>
                        </a:rPr>
                        <a:t>Student's Address City</a:t>
                      </a:r>
                    </a:p>
                  </a:txBody>
                  <a:tcPr marL="9525" marR="9525" marT="9525" marB="0"/>
                </a:tc>
                <a:tc>
                  <a:txBody>
                    <a:bodyPr/>
                    <a:lstStyle/>
                    <a:p>
                      <a:pPr algn="l" fontAlgn="t"/>
                      <a:r>
                        <a:rPr lang="en-US" sz="1000" b="0" i="0" u="none" strike="noStrike" dirty="0">
                          <a:solidFill>
                            <a:srgbClr val="000000"/>
                          </a:solidFill>
                          <a:latin typeface="Arial"/>
                        </a:rPr>
                        <a:t>Student's Race:  White</a:t>
                      </a:r>
                    </a:p>
                  </a:txBody>
                  <a:tcPr marL="9525" marR="9525" marT="9525" marB="0"/>
                </a:tc>
                <a:tc>
                  <a:txBody>
                    <a:bodyPr/>
                    <a:lstStyle/>
                    <a:p>
                      <a:pPr algn="l" fontAlgn="t"/>
                      <a:r>
                        <a:rPr lang="en-US" sz="1000" b="0" i="0" u="none" strike="noStrike" dirty="0">
                          <a:solidFill>
                            <a:srgbClr val="000000"/>
                          </a:solidFill>
                          <a:latin typeface="Arial"/>
                        </a:rPr>
                        <a:t>Homeless</a:t>
                      </a:r>
                    </a:p>
                  </a:txBody>
                  <a:tcPr marL="9525" marR="9525" marT="9525" marB="0"/>
                </a:tc>
                <a:tc>
                  <a:txBody>
                    <a:bodyPr/>
                    <a:lstStyle/>
                    <a:p>
                      <a:endParaRPr lang="en-US"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fld id="{C8C00344-A297-48B9-BC95-6E679031FAAE}" type="slidenum">
              <a:rPr lang="en-US" smtClean="0"/>
              <a:pPr>
                <a:defRPr/>
              </a:pPr>
              <a:t>14</a:t>
            </a:fld>
            <a:endParaRPr lang="en-US" dirty="0"/>
          </a:p>
        </p:txBody>
      </p:sp>
      <p:sp>
        <p:nvSpPr>
          <p:cNvPr id="4" name="Title 1"/>
          <p:cNvSpPr txBox="1">
            <a:spLocks/>
          </p:cNvSpPr>
          <p:nvPr/>
        </p:nvSpPr>
        <p:spPr>
          <a:xfrm>
            <a:off x="381000" y="355600"/>
            <a:ext cx="8382000" cy="1054100"/>
          </a:xfrm>
          <a:prstGeom prst="rect">
            <a:avLst/>
          </a:prstGeom>
        </p:spPr>
        <p:txBody>
          <a:bodyPr vert="horz" lIns="91440" tIns="45720" rIns="91440" bIns="45720" rtlCol="0" anchor="ctr">
            <a:no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200" normalizeH="0" baseline="0" noProof="0" dirty="0" smtClean="0">
                <a:ln>
                  <a:noFill/>
                </a:ln>
                <a:solidFill>
                  <a:schemeClr val="bg1"/>
                </a:solidFill>
                <a:effectLst/>
                <a:uLnTx/>
                <a:uFillTx/>
                <a:latin typeface="Palatino Linotype"/>
                <a:ea typeface="Palatino Linotype" pitchFamily="18" charset="0"/>
                <a:cs typeface="Palatino Linotype"/>
              </a:rPr>
              <a:t>Student &amp; Enrollment</a:t>
            </a:r>
          </a:p>
        </p:txBody>
      </p:sp>
      <p:graphicFrame>
        <p:nvGraphicFramePr>
          <p:cNvPr id="8" name="Table 7"/>
          <p:cNvGraphicFramePr>
            <a:graphicFrameLocks noGrp="1"/>
          </p:cNvGraphicFramePr>
          <p:nvPr>
            <p:extLst>
              <p:ext uri="{D42A27DB-BD31-4B8C-83A1-F6EECF244321}">
                <p14:modId xmlns:p14="http://schemas.microsoft.com/office/powerpoint/2010/main" val="4240836003"/>
              </p:ext>
            </p:extLst>
          </p:nvPr>
        </p:nvGraphicFramePr>
        <p:xfrm>
          <a:off x="141515" y="1709057"/>
          <a:ext cx="8436429" cy="4463142"/>
        </p:xfrm>
        <a:graphic>
          <a:graphicData uri="http://schemas.openxmlformats.org/drawingml/2006/table">
            <a:tbl>
              <a:tblPr firstRow="1" bandRow="1">
                <a:tableStyleId>{5C22544A-7EE6-4342-B048-85BDC9FD1C3A}</a:tableStyleId>
              </a:tblPr>
              <a:tblGrid>
                <a:gridCol w="2634343"/>
                <a:gridCol w="3069772"/>
                <a:gridCol w="2732314"/>
              </a:tblGrid>
              <a:tr h="399023">
                <a:tc gridSpan="3">
                  <a:txBody>
                    <a:bodyPr/>
                    <a:lstStyle/>
                    <a:p>
                      <a:pPr lvl="0" algn="ctr" eaLnBrk="0" hangingPunct="0">
                        <a:defRPr/>
                      </a:pPr>
                      <a:r>
                        <a:rPr lang="en-US" sz="1800" dirty="0" smtClean="0">
                          <a:solidFill>
                            <a:schemeClr val="bg1"/>
                          </a:solidFill>
                        </a:rPr>
                        <a:t>School Association File</a:t>
                      </a:r>
                      <a:endParaRPr kumimoji="0" lang="en-US" sz="1800" b="0" i="0" u="none" strike="noStrike" kern="1200" cap="none" spc="200" normalizeH="0" baseline="0" noProof="0" dirty="0">
                        <a:ln>
                          <a:noFill/>
                        </a:ln>
                        <a:solidFill>
                          <a:schemeClr val="bg1"/>
                        </a:solidFill>
                        <a:effectLst/>
                        <a:uLnTx/>
                        <a:uFillTx/>
                        <a:latin typeface="Palatino Linotype"/>
                        <a:ea typeface="Palatino Linotype" pitchFamily="18" charset="0"/>
                        <a:cs typeface="Palatino Linotype"/>
                      </a:endParaRPr>
                    </a:p>
                  </a:txBody>
                  <a:tcPr/>
                </a:tc>
                <a:tc hMerge="1">
                  <a:txBody>
                    <a:bodyPr/>
                    <a:lstStyle/>
                    <a:p>
                      <a:endParaRPr lang="en-US" dirty="0"/>
                    </a:p>
                  </a:txBody>
                  <a:tcPr/>
                </a:tc>
                <a:tc hMerge="1">
                  <a:txBody>
                    <a:bodyPr/>
                    <a:lstStyle/>
                    <a:p>
                      <a:endParaRPr lang="en-US" dirty="0"/>
                    </a:p>
                  </a:txBody>
                  <a:tcPr/>
                </a:tc>
              </a:tr>
              <a:tr h="399023">
                <a:tc>
                  <a:txBody>
                    <a:bodyPr/>
                    <a:lstStyle/>
                    <a:p>
                      <a:pPr algn="l" fontAlgn="t"/>
                      <a:r>
                        <a:rPr lang="en-US" sz="1000" b="0" i="0" u="none" strike="noStrike">
                          <a:solidFill>
                            <a:srgbClr val="000000"/>
                          </a:solidFill>
                          <a:latin typeface="Arial"/>
                        </a:rPr>
                        <a:t>School District/BOCES Code</a:t>
                      </a:r>
                    </a:p>
                  </a:txBody>
                  <a:tcPr marL="9525" marR="9525" marT="9525" marB="0"/>
                </a:tc>
                <a:tc>
                  <a:txBody>
                    <a:bodyPr/>
                    <a:lstStyle/>
                    <a:p>
                      <a:pPr algn="l" fontAlgn="t"/>
                      <a:r>
                        <a:rPr lang="en-US" sz="1000" b="0" i="0" u="none" strike="noStrike">
                          <a:solidFill>
                            <a:srgbClr val="000000"/>
                          </a:solidFill>
                          <a:latin typeface="Arial"/>
                        </a:rPr>
                        <a:t>Exit Withdraw Date</a:t>
                      </a:r>
                    </a:p>
                  </a:txBody>
                  <a:tcPr marL="9525" marR="9525" marT="9525" marB="0"/>
                </a:tc>
                <a:tc>
                  <a:txBody>
                    <a:bodyPr/>
                    <a:lstStyle/>
                    <a:p>
                      <a:pPr algn="l" fontAlgn="t"/>
                      <a:r>
                        <a:rPr lang="en-US" sz="1000" b="0" i="0" u="none" strike="noStrike">
                          <a:solidFill>
                            <a:srgbClr val="000000"/>
                          </a:solidFill>
                          <a:latin typeface="Arial"/>
                        </a:rPr>
                        <a:t>Colorado Continuously</a:t>
                      </a:r>
                    </a:p>
                  </a:txBody>
                  <a:tcPr marL="9525" marR="9525" marT="9525" marB="0"/>
                </a:tc>
              </a:tr>
              <a:tr h="399023">
                <a:tc>
                  <a:txBody>
                    <a:bodyPr/>
                    <a:lstStyle/>
                    <a:p>
                      <a:pPr algn="l" fontAlgn="t"/>
                      <a:r>
                        <a:rPr lang="en-US" sz="1000" b="0" i="0" u="none" strike="noStrike">
                          <a:solidFill>
                            <a:srgbClr val="000000"/>
                          </a:solidFill>
                          <a:latin typeface="Arial"/>
                        </a:rPr>
                        <a:t>Student's State ID (SASID)</a:t>
                      </a:r>
                    </a:p>
                  </a:txBody>
                  <a:tcPr marL="9525" marR="9525" marT="9525" marB="0"/>
                </a:tc>
                <a:tc>
                  <a:txBody>
                    <a:bodyPr/>
                    <a:lstStyle/>
                    <a:p>
                      <a:pPr algn="l" fontAlgn="t"/>
                      <a:r>
                        <a:rPr lang="en-US" sz="1000" b="0" i="0" u="none" strike="noStrike">
                          <a:solidFill>
                            <a:srgbClr val="000000"/>
                          </a:solidFill>
                          <a:latin typeface="Arial"/>
                        </a:rPr>
                        <a:t>Exit Withdraw Type</a:t>
                      </a:r>
                    </a:p>
                  </a:txBody>
                  <a:tcPr marL="9525" marR="9525" marT="9525" marB="0"/>
                </a:tc>
                <a:tc>
                  <a:txBody>
                    <a:bodyPr/>
                    <a:lstStyle/>
                    <a:p>
                      <a:pPr algn="l" fontAlgn="t"/>
                      <a:r>
                        <a:rPr lang="en-US" sz="1000" b="0" i="0" u="none" strike="noStrike">
                          <a:solidFill>
                            <a:srgbClr val="000000"/>
                          </a:solidFill>
                          <a:latin typeface="Arial"/>
                        </a:rPr>
                        <a:t>Continuous in District</a:t>
                      </a:r>
                    </a:p>
                  </a:txBody>
                  <a:tcPr marL="9525" marR="9525" marT="9525" marB="0"/>
                </a:tc>
              </a:tr>
              <a:tr h="399023">
                <a:tc>
                  <a:txBody>
                    <a:bodyPr/>
                    <a:lstStyle/>
                    <a:p>
                      <a:pPr algn="l" fontAlgn="t"/>
                      <a:r>
                        <a:rPr lang="en-US" sz="1000" b="0" i="0" u="none" strike="noStrike">
                          <a:solidFill>
                            <a:srgbClr val="000000"/>
                          </a:solidFill>
                          <a:latin typeface="Arial"/>
                        </a:rPr>
                        <a:t>School Code</a:t>
                      </a:r>
                    </a:p>
                  </a:txBody>
                  <a:tcPr marL="9525" marR="9525" marT="9525" marB="0"/>
                </a:tc>
                <a:tc>
                  <a:txBody>
                    <a:bodyPr/>
                    <a:lstStyle/>
                    <a:p>
                      <a:pPr algn="l" fontAlgn="t"/>
                      <a:r>
                        <a:rPr lang="en-US" sz="1000" b="0" i="0" u="none" strike="noStrike">
                          <a:solidFill>
                            <a:srgbClr val="000000"/>
                          </a:solidFill>
                          <a:latin typeface="Arial"/>
                        </a:rPr>
                        <a:t>Retention Code</a:t>
                      </a:r>
                    </a:p>
                  </a:txBody>
                  <a:tcPr marL="9525" marR="9525" marT="9525" marB="0"/>
                </a:tc>
                <a:tc>
                  <a:txBody>
                    <a:bodyPr/>
                    <a:lstStyle/>
                    <a:p>
                      <a:pPr algn="l" fontAlgn="t"/>
                      <a:r>
                        <a:rPr lang="en-US" sz="1000" b="0" i="0" u="none" strike="noStrike">
                          <a:solidFill>
                            <a:srgbClr val="000000"/>
                          </a:solidFill>
                          <a:latin typeface="Arial"/>
                        </a:rPr>
                        <a:t>Continuous in School</a:t>
                      </a:r>
                    </a:p>
                  </a:txBody>
                  <a:tcPr marL="9525" marR="9525" marT="9525" marB="0"/>
                </a:tc>
              </a:tr>
              <a:tr h="399023">
                <a:tc>
                  <a:txBody>
                    <a:bodyPr/>
                    <a:lstStyle/>
                    <a:p>
                      <a:pPr algn="l" fontAlgn="t"/>
                      <a:r>
                        <a:rPr lang="en-US" sz="1000" b="0" i="0" u="none" strike="noStrike">
                          <a:solidFill>
                            <a:srgbClr val="000000"/>
                          </a:solidFill>
                          <a:latin typeface="Arial"/>
                        </a:rPr>
                        <a:t>Student's First Name</a:t>
                      </a:r>
                    </a:p>
                  </a:txBody>
                  <a:tcPr marL="9525" marR="9525" marT="9525" marB="0"/>
                </a:tc>
                <a:tc>
                  <a:txBody>
                    <a:bodyPr/>
                    <a:lstStyle/>
                    <a:p>
                      <a:pPr algn="l" fontAlgn="t"/>
                      <a:r>
                        <a:rPr lang="en-US" sz="1000" b="0" i="0" u="none" strike="noStrike">
                          <a:solidFill>
                            <a:srgbClr val="000000"/>
                          </a:solidFill>
                          <a:latin typeface="Arial"/>
                        </a:rPr>
                        <a:t>Pupil's Attendance Information</a:t>
                      </a:r>
                    </a:p>
                  </a:txBody>
                  <a:tcPr marL="9525" marR="9525" marT="9525" marB="0"/>
                </a:tc>
                <a:tc>
                  <a:txBody>
                    <a:bodyPr/>
                    <a:lstStyle/>
                    <a:p>
                      <a:pPr algn="l" fontAlgn="t"/>
                      <a:r>
                        <a:rPr lang="en-US" sz="1000" b="0" i="0" u="none" strike="noStrike">
                          <a:solidFill>
                            <a:srgbClr val="000000"/>
                          </a:solidFill>
                          <a:latin typeface="Arial"/>
                        </a:rPr>
                        <a:t>Date Most Recently Enrolled in U.S.</a:t>
                      </a:r>
                    </a:p>
                  </a:txBody>
                  <a:tcPr marL="9525" marR="9525" marT="9525" marB="0"/>
                </a:tc>
              </a:tr>
              <a:tr h="399023">
                <a:tc>
                  <a:txBody>
                    <a:bodyPr/>
                    <a:lstStyle/>
                    <a:p>
                      <a:pPr algn="l" fontAlgn="t"/>
                      <a:r>
                        <a:rPr lang="en-US" sz="1000" b="0" i="0" u="none" strike="noStrike">
                          <a:solidFill>
                            <a:srgbClr val="000000"/>
                          </a:solidFill>
                          <a:latin typeface="Arial"/>
                        </a:rPr>
                        <a:t>Student's Last Name</a:t>
                      </a:r>
                    </a:p>
                  </a:txBody>
                  <a:tcPr marL="9525" marR="9525" marT="9525" marB="0"/>
                </a:tc>
                <a:tc>
                  <a:txBody>
                    <a:bodyPr/>
                    <a:lstStyle/>
                    <a:p>
                      <a:pPr algn="l" fontAlgn="t"/>
                      <a:r>
                        <a:rPr lang="en-US" sz="1000" b="0" i="0" u="none" strike="noStrike">
                          <a:solidFill>
                            <a:srgbClr val="000000"/>
                          </a:solidFill>
                          <a:latin typeface="Arial"/>
                        </a:rPr>
                        <a:t>County Code of Residence for Joint School Districts</a:t>
                      </a:r>
                    </a:p>
                  </a:txBody>
                  <a:tcPr marL="9525" marR="9525" marT="9525" marB="0"/>
                </a:tc>
                <a:tc>
                  <a:txBody>
                    <a:bodyPr/>
                    <a:lstStyle/>
                    <a:p>
                      <a:pPr algn="l" fontAlgn="t"/>
                      <a:r>
                        <a:rPr lang="en-US" sz="1000" b="0" i="0" u="none" strike="noStrike">
                          <a:solidFill>
                            <a:srgbClr val="000000"/>
                          </a:solidFill>
                          <a:latin typeface="Arial"/>
                        </a:rPr>
                        <a:t>Primary School</a:t>
                      </a:r>
                    </a:p>
                  </a:txBody>
                  <a:tcPr marL="9525" marR="9525" marT="9525" marB="0"/>
                </a:tc>
              </a:tr>
              <a:tr h="338213">
                <a:tc>
                  <a:txBody>
                    <a:bodyPr/>
                    <a:lstStyle/>
                    <a:p>
                      <a:pPr algn="l" fontAlgn="t"/>
                      <a:r>
                        <a:rPr lang="en-US" sz="1000" b="0" i="0" u="none" strike="noStrike">
                          <a:solidFill>
                            <a:srgbClr val="000000"/>
                          </a:solidFill>
                          <a:latin typeface="Arial"/>
                        </a:rPr>
                        <a:t>Student's Gender</a:t>
                      </a:r>
                    </a:p>
                  </a:txBody>
                  <a:tcPr marL="9525" marR="9525" marT="9525" marB="0"/>
                </a:tc>
                <a:tc>
                  <a:txBody>
                    <a:bodyPr/>
                    <a:lstStyle/>
                    <a:p>
                      <a:pPr algn="l" fontAlgn="t"/>
                      <a:r>
                        <a:rPr lang="en-US" sz="1000" b="0" i="0" u="none" strike="noStrike">
                          <a:solidFill>
                            <a:srgbClr val="000000"/>
                          </a:solidFill>
                          <a:latin typeface="Arial"/>
                        </a:rPr>
                        <a:t>District of Parent's Residence for Non-Residence Students</a:t>
                      </a:r>
                    </a:p>
                  </a:txBody>
                  <a:tcPr marL="9525" marR="9525" marT="9525" marB="0"/>
                </a:tc>
                <a:tc>
                  <a:txBody>
                    <a:bodyPr/>
                    <a:lstStyle/>
                    <a:p>
                      <a:pPr algn="l" fontAlgn="t"/>
                      <a:r>
                        <a:rPr lang="en-US" sz="1000" b="0" i="0" u="none" strike="noStrike">
                          <a:solidFill>
                            <a:srgbClr val="000000"/>
                          </a:solidFill>
                          <a:latin typeface="Arial"/>
                        </a:rPr>
                        <a:t>Independent Study</a:t>
                      </a:r>
                    </a:p>
                  </a:txBody>
                  <a:tcPr marL="9525" marR="9525" marT="9525" marB="0"/>
                </a:tc>
              </a:tr>
              <a:tr h="399023">
                <a:tc>
                  <a:txBody>
                    <a:bodyPr/>
                    <a:lstStyle/>
                    <a:p>
                      <a:pPr algn="l" fontAlgn="t"/>
                      <a:r>
                        <a:rPr lang="en-US" sz="1000" b="0" i="0" u="none" strike="noStrike">
                          <a:solidFill>
                            <a:srgbClr val="000000"/>
                          </a:solidFill>
                          <a:latin typeface="Arial"/>
                        </a:rPr>
                        <a:t>Student's Date of Birth</a:t>
                      </a:r>
                    </a:p>
                  </a:txBody>
                  <a:tcPr marL="9525" marR="9525" marT="9525" marB="0"/>
                </a:tc>
                <a:tc>
                  <a:txBody>
                    <a:bodyPr/>
                    <a:lstStyle/>
                    <a:p>
                      <a:pPr algn="l" fontAlgn="t"/>
                      <a:r>
                        <a:rPr lang="en-US" sz="1000" b="0" i="0" u="none" strike="noStrike">
                          <a:solidFill>
                            <a:srgbClr val="000000"/>
                          </a:solidFill>
                          <a:latin typeface="Arial"/>
                        </a:rPr>
                        <a:t>Country of Parent's Residence for Non-Residence Students</a:t>
                      </a:r>
                    </a:p>
                  </a:txBody>
                  <a:tcPr marL="9525" marR="9525" marT="9525" marB="0"/>
                </a:tc>
                <a:tc>
                  <a:txBody>
                    <a:bodyPr/>
                    <a:lstStyle/>
                    <a:p>
                      <a:pPr algn="l" fontAlgn="t"/>
                      <a:r>
                        <a:rPr lang="en-US" sz="1000" b="0" i="0" u="none" strike="noStrike">
                          <a:solidFill>
                            <a:srgbClr val="000000"/>
                          </a:solidFill>
                          <a:latin typeface="Arial"/>
                        </a:rPr>
                        <a:t>Expelled Education</a:t>
                      </a:r>
                    </a:p>
                  </a:txBody>
                  <a:tcPr marL="9525" marR="9525" marT="9525" marB="0"/>
                </a:tc>
              </a:tr>
              <a:tr h="399023">
                <a:tc>
                  <a:txBody>
                    <a:bodyPr/>
                    <a:lstStyle/>
                    <a:p>
                      <a:pPr algn="l" fontAlgn="t"/>
                      <a:r>
                        <a:rPr lang="en-US" sz="1000" b="0" i="0" u="none" strike="noStrike">
                          <a:solidFill>
                            <a:srgbClr val="000000"/>
                          </a:solidFill>
                          <a:latin typeface="Arial"/>
                        </a:rPr>
                        <a:t>Entry Date</a:t>
                      </a:r>
                    </a:p>
                  </a:txBody>
                  <a:tcPr marL="9525" marR="9525" marT="9525" marB="0"/>
                </a:tc>
                <a:tc>
                  <a:txBody>
                    <a:bodyPr/>
                    <a:lstStyle/>
                    <a:p>
                      <a:pPr algn="l" fontAlgn="t"/>
                      <a:r>
                        <a:rPr lang="en-US" sz="1000" b="0" i="0" u="none" strike="noStrike">
                          <a:solidFill>
                            <a:srgbClr val="000000"/>
                          </a:solidFill>
                          <a:latin typeface="Arial"/>
                        </a:rPr>
                        <a:t>State of Parent's Residence for Non-Residence Students</a:t>
                      </a:r>
                    </a:p>
                  </a:txBody>
                  <a:tcPr marL="9525" marR="9525" marT="9525" marB="0"/>
                </a:tc>
                <a:tc>
                  <a:txBody>
                    <a:bodyPr/>
                    <a:lstStyle/>
                    <a:p>
                      <a:pPr algn="l" fontAlgn="t"/>
                      <a:r>
                        <a:rPr lang="en-US" sz="1000" b="0" i="0" u="none" strike="noStrike">
                          <a:solidFill>
                            <a:srgbClr val="000000"/>
                          </a:solidFill>
                          <a:latin typeface="Arial"/>
                        </a:rPr>
                        <a:t>Gifted and Talented</a:t>
                      </a:r>
                    </a:p>
                  </a:txBody>
                  <a:tcPr marL="9525" marR="9525" marT="9525" marB="0"/>
                </a:tc>
              </a:tr>
              <a:tr h="533722">
                <a:tc>
                  <a:txBody>
                    <a:bodyPr/>
                    <a:lstStyle/>
                    <a:p>
                      <a:pPr algn="l" fontAlgn="t"/>
                      <a:r>
                        <a:rPr lang="en-US" sz="1000" b="0" i="0" u="none" strike="noStrike">
                          <a:solidFill>
                            <a:srgbClr val="000000"/>
                          </a:solidFill>
                          <a:latin typeface="Arial"/>
                        </a:rPr>
                        <a:t>Grade Level</a:t>
                      </a:r>
                    </a:p>
                  </a:txBody>
                  <a:tcPr marL="9525" marR="9525" marT="9525" marB="0"/>
                </a:tc>
                <a:tc>
                  <a:txBody>
                    <a:bodyPr/>
                    <a:lstStyle/>
                    <a:p>
                      <a:pPr algn="l" fontAlgn="t"/>
                      <a:r>
                        <a:rPr lang="en-US" sz="1000" b="0" i="0" u="none" strike="noStrike">
                          <a:solidFill>
                            <a:srgbClr val="000000"/>
                          </a:solidFill>
                          <a:latin typeface="Arial"/>
                        </a:rPr>
                        <a:t>Public School Finance Funding Status</a:t>
                      </a:r>
                    </a:p>
                  </a:txBody>
                  <a:tcPr marL="9525" marR="9525" marT="9525" marB="0"/>
                </a:tc>
                <a:tc>
                  <a:txBody>
                    <a:bodyPr/>
                    <a:lstStyle/>
                    <a:p>
                      <a:pPr algn="l" fontAlgn="t"/>
                      <a:endParaRPr lang="en-US" sz="1000" b="0" i="0" u="none" strike="noStrike" dirty="0">
                        <a:solidFill>
                          <a:srgbClr val="000000"/>
                        </a:solidFill>
                        <a:latin typeface="Arial"/>
                      </a:endParaRPr>
                    </a:p>
                  </a:txBody>
                  <a:tcPr marL="9525" marR="9525" marT="9525" marB="0"/>
                </a:tc>
              </a:tr>
              <a:tr h="399023">
                <a:tc>
                  <a:txBody>
                    <a:bodyPr/>
                    <a:lstStyle/>
                    <a:p>
                      <a:pPr algn="l" fontAlgn="t"/>
                      <a:r>
                        <a:rPr lang="en-US" sz="1000" b="0" i="0" u="none" strike="noStrike" dirty="0">
                          <a:solidFill>
                            <a:srgbClr val="000000"/>
                          </a:solidFill>
                          <a:latin typeface="Arial"/>
                        </a:rPr>
                        <a:t>Entry Type</a:t>
                      </a:r>
                    </a:p>
                  </a:txBody>
                  <a:tcPr marL="9525" marR="9525" marT="9525" marB="0"/>
                </a:tc>
                <a:tc>
                  <a:txBody>
                    <a:bodyPr/>
                    <a:lstStyle/>
                    <a:p>
                      <a:pPr algn="l" fontAlgn="t"/>
                      <a:r>
                        <a:rPr lang="en-US" sz="1000" b="0" i="0" u="none" strike="noStrike" dirty="0">
                          <a:solidFill>
                            <a:srgbClr val="000000"/>
                          </a:solidFill>
                          <a:latin typeface="Arial"/>
                        </a:rPr>
                        <a:t>Contractual Agreement with Third Party Educators/Programs</a:t>
                      </a:r>
                    </a:p>
                  </a:txBody>
                  <a:tcPr marL="9525" marR="9525" marT="9525" marB="0"/>
                </a:tc>
                <a:tc>
                  <a:txBody>
                    <a:bodyPr/>
                    <a:lstStyle/>
                    <a:p>
                      <a:pPr algn="l" fontAlgn="t"/>
                      <a:endParaRPr lang="en-US" sz="1000" b="0" i="0" u="none" strike="noStrike" dirty="0">
                        <a:solidFill>
                          <a:srgbClr val="000000"/>
                        </a:solidFill>
                        <a:latin typeface="Arial"/>
                      </a:endParaRPr>
                    </a:p>
                  </a:txBody>
                  <a:tcPr marL="9525" marR="9525" marT="9525" marB="0"/>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fld id="{C8C00344-A297-48B9-BC95-6E679031FAAE}" type="slidenum">
              <a:rPr lang="en-US" smtClean="0"/>
              <a:pPr>
                <a:defRPr/>
              </a:pPr>
              <a:t>15</a:t>
            </a:fld>
            <a:endParaRPr lang="en-US" dirty="0"/>
          </a:p>
        </p:txBody>
      </p:sp>
      <p:sp>
        <p:nvSpPr>
          <p:cNvPr id="4" name="Title 1"/>
          <p:cNvSpPr txBox="1">
            <a:spLocks/>
          </p:cNvSpPr>
          <p:nvPr/>
        </p:nvSpPr>
        <p:spPr>
          <a:xfrm>
            <a:off x="381000" y="355600"/>
            <a:ext cx="8382000" cy="1054100"/>
          </a:xfrm>
          <a:prstGeom prst="rect">
            <a:avLst/>
          </a:prstGeom>
        </p:spPr>
        <p:txBody>
          <a:bodyPr vert="horz" lIns="91440" tIns="45720" rIns="91440" bIns="45720" rtlCol="0" anchor="ctr">
            <a:no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200" normalizeH="0" baseline="0" noProof="0" dirty="0" smtClean="0">
                <a:ln>
                  <a:noFill/>
                </a:ln>
                <a:solidFill>
                  <a:schemeClr val="bg1"/>
                </a:solidFill>
                <a:effectLst/>
                <a:uLnTx/>
                <a:uFillTx/>
                <a:latin typeface="Palatino Linotype"/>
                <a:ea typeface="Palatino Linotype" pitchFamily="18" charset="0"/>
                <a:cs typeface="Palatino Linotype"/>
              </a:rPr>
              <a:t>Student &amp; Enrollment</a:t>
            </a:r>
          </a:p>
        </p:txBody>
      </p:sp>
      <p:graphicFrame>
        <p:nvGraphicFramePr>
          <p:cNvPr id="8" name="Table 7"/>
          <p:cNvGraphicFramePr>
            <a:graphicFrameLocks noGrp="1"/>
          </p:cNvGraphicFramePr>
          <p:nvPr>
            <p:extLst>
              <p:ext uri="{D42A27DB-BD31-4B8C-83A1-F6EECF244321}">
                <p14:modId xmlns:p14="http://schemas.microsoft.com/office/powerpoint/2010/main" val="2701737390"/>
              </p:ext>
            </p:extLst>
          </p:nvPr>
        </p:nvGraphicFramePr>
        <p:xfrm>
          <a:off x="381000" y="1796142"/>
          <a:ext cx="8447315" cy="4357833"/>
        </p:xfrm>
        <a:graphic>
          <a:graphicData uri="http://schemas.openxmlformats.org/drawingml/2006/table">
            <a:tbl>
              <a:tblPr firstRow="1" bandRow="1">
                <a:tableStyleId>{5C22544A-7EE6-4342-B048-85BDC9FD1C3A}</a:tableStyleId>
              </a:tblPr>
              <a:tblGrid>
                <a:gridCol w="2645229"/>
                <a:gridCol w="3069772"/>
                <a:gridCol w="2732314"/>
              </a:tblGrid>
              <a:tr h="318671">
                <a:tc gridSpan="3">
                  <a:txBody>
                    <a:bodyPr/>
                    <a:lstStyle/>
                    <a:p>
                      <a:pPr lvl="0" algn="ctr" eaLnBrk="0" hangingPunct="0">
                        <a:defRPr/>
                      </a:pPr>
                      <a:r>
                        <a:rPr lang="en-US" sz="1800" dirty="0" smtClean="0">
                          <a:solidFill>
                            <a:schemeClr val="bg1"/>
                          </a:solidFill>
                        </a:rPr>
                        <a:t>Advanced Course Completion File</a:t>
                      </a:r>
                      <a:endParaRPr kumimoji="0" lang="en-US" sz="1800" b="0" i="0" u="none" strike="noStrike" kern="1200" cap="none" spc="200" normalizeH="0" baseline="0" noProof="0" dirty="0">
                        <a:ln>
                          <a:noFill/>
                        </a:ln>
                        <a:solidFill>
                          <a:schemeClr val="bg1"/>
                        </a:solidFill>
                        <a:effectLst/>
                        <a:uLnTx/>
                        <a:uFillTx/>
                        <a:latin typeface="Palatino Linotype"/>
                        <a:ea typeface="Palatino Linotype" pitchFamily="18" charset="0"/>
                        <a:cs typeface="Palatino Linotype"/>
                      </a:endParaRPr>
                    </a:p>
                  </a:txBody>
                  <a:tcPr/>
                </a:tc>
                <a:tc hMerge="1">
                  <a:txBody>
                    <a:bodyPr/>
                    <a:lstStyle/>
                    <a:p>
                      <a:endParaRPr lang="en-US" dirty="0"/>
                    </a:p>
                  </a:txBody>
                  <a:tcPr/>
                </a:tc>
                <a:tc hMerge="1">
                  <a:txBody>
                    <a:bodyPr/>
                    <a:lstStyle/>
                    <a:p>
                      <a:endParaRPr lang="en-US" dirty="0"/>
                    </a:p>
                  </a:txBody>
                  <a:tcPr/>
                </a:tc>
              </a:tr>
              <a:tr h="427528">
                <a:tc>
                  <a:txBody>
                    <a:bodyPr/>
                    <a:lstStyle/>
                    <a:p>
                      <a:pPr algn="l" fontAlgn="t"/>
                      <a:r>
                        <a:rPr lang="en-US" sz="1000" b="0" i="0" u="none" strike="noStrike">
                          <a:solidFill>
                            <a:srgbClr val="000000"/>
                          </a:solidFill>
                          <a:latin typeface="Arial"/>
                        </a:rPr>
                        <a:t>School District/BOCES Code</a:t>
                      </a:r>
                    </a:p>
                  </a:txBody>
                  <a:tcPr marL="9525" marR="9525" marT="9525" marB="0"/>
                </a:tc>
                <a:tc>
                  <a:txBody>
                    <a:bodyPr/>
                    <a:lstStyle/>
                    <a:p>
                      <a:pPr algn="l" fontAlgn="t"/>
                      <a:r>
                        <a:rPr lang="en-US" sz="1000" b="0" i="0" u="none" strike="noStrike" dirty="0">
                          <a:solidFill>
                            <a:srgbClr val="000000"/>
                          </a:solidFill>
                          <a:latin typeface="Arial"/>
                        </a:rPr>
                        <a:t>Advanced Placement Course 3</a:t>
                      </a:r>
                    </a:p>
                  </a:txBody>
                  <a:tcPr marL="9525" marR="9525" marT="9525" marB="0"/>
                </a:tc>
                <a:tc>
                  <a:txBody>
                    <a:bodyPr/>
                    <a:lstStyle/>
                    <a:p>
                      <a:pPr algn="l" fontAlgn="t"/>
                      <a:r>
                        <a:rPr lang="en-US" sz="1000" b="0" i="0" u="none" strike="noStrike" dirty="0">
                          <a:solidFill>
                            <a:srgbClr val="000000"/>
                          </a:solidFill>
                          <a:latin typeface="Arial"/>
                        </a:rPr>
                        <a:t>Post Secondary Institution Semester 1A</a:t>
                      </a:r>
                    </a:p>
                  </a:txBody>
                  <a:tcPr marL="9525" marR="9525" marT="9525" marB="0"/>
                </a:tc>
              </a:tr>
              <a:tr h="427528">
                <a:tc>
                  <a:txBody>
                    <a:bodyPr/>
                    <a:lstStyle/>
                    <a:p>
                      <a:pPr algn="l" fontAlgn="t"/>
                      <a:r>
                        <a:rPr lang="en-US" sz="1000" b="0" i="0" u="none" strike="noStrike">
                          <a:solidFill>
                            <a:srgbClr val="000000"/>
                          </a:solidFill>
                          <a:latin typeface="Arial"/>
                        </a:rPr>
                        <a:t>Student's State ID (SASID)</a:t>
                      </a:r>
                    </a:p>
                  </a:txBody>
                  <a:tcPr marL="9525" marR="9525" marT="9525" marB="0"/>
                </a:tc>
                <a:tc>
                  <a:txBody>
                    <a:bodyPr/>
                    <a:lstStyle/>
                    <a:p>
                      <a:pPr algn="l" fontAlgn="t"/>
                      <a:r>
                        <a:rPr lang="en-US" sz="1000" b="0" i="0" u="none" strike="noStrike" dirty="0">
                          <a:solidFill>
                            <a:srgbClr val="000000"/>
                          </a:solidFill>
                          <a:latin typeface="Arial"/>
                        </a:rPr>
                        <a:t>Advanced Placement Course 4</a:t>
                      </a:r>
                    </a:p>
                  </a:txBody>
                  <a:tcPr marL="9525" marR="9525" marT="9525" marB="0"/>
                </a:tc>
                <a:tc>
                  <a:txBody>
                    <a:bodyPr/>
                    <a:lstStyle/>
                    <a:p>
                      <a:pPr algn="l" fontAlgn="t"/>
                      <a:r>
                        <a:rPr lang="en-US" sz="1000" b="0" i="0" u="none" strike="noStrike" dirty="0">
                          <a:solidFill>
                            <a:srgbClr val="000000"/>
                          </a:solidFill>
                          <a:latin typeface="Arial"/>
                        </a:rPr>
                        <a:t>Post Secondary Program Semester 1B</a:t>
                      </a:r>
                    </a:p>
                  </a:txBody>
                  <a:tcPr marL="9525" marR="9525" marT="9525" marB="0"/>
                </a:tc>
              </a:tr>
              <a:tr h="427528">
                <a:tc>
                  <a:txBody>
                    <a:bodyPr/>
                    <a:lstStyle/>
                    <a:p>
                      <a:pPr algn="l" fontAlgn="t"/>
                      <a:r>
                        <a:rPr lang="en-US" sz="1000" b="0" i="0" u="none" strike="noStrike">
                          <a:solidFill>
                            <a:srgbClr val="000000"/>
                          </a:solidFill>
                          <a:latin typeface="Arial"/>
                        </a:rPr>
                        <a:t>School Code</a:t>
                      </a:r>
                    </a:p>
                  </a:txBody>
                  <a:tcPr marL="9525" marR="9525" marT="9525" marB="0"/>
                </a:tc>
                <a:tc>
                  <a:txBody>
                    <a:bodyPr/>
                    <a:lstStyle/>
                    <a:p>
                      <a:pPr algn="l" fontAlgn="t"/>
                      <a:r>
                        <a:rPr lang="en-US" sz="1000" b="0" i="0" u="none" strike="noStrike" dirty="0">
                          <a:solidFill>
                            <a:srgbClr val="000000"/>
                          </a:solidFill>
                          <a:latin typeface="Arial"/>
                        </a:rPr>
                        <a:t>Advanced Placement Course 5</a:t>
                      </a:r>
                    </a:p>
                  </a:txBody>
                  <a:tcPr marL="9525" marR="9525" marT="9525" marB="0"/>
                </a:tc>
                <a:tc>
                  <a:txBody>
                    <a:bodyPr/>
                    <a:lstStyle/>
                    <a:p>
                      <a:pPr algn="l" fontAlgn="t"/>
                      <a:r>
                        <a:rPr lang="en-US" sz="1000" b="0" i="0" u="none" strike="noStrike" dirty="0">
                          <a:solidFill>
                            <a:srgbClr val="000000"/>
                          </a:solidFill>
                          <a:latin typeface="Arial"/>
                        </a:rPr>
                        <a:t>Post Secondary Institution Semester 1B</a:t>
                      </a:r>
                    </a:p>
                  </a:txBody>
                  <a:tcPr marL="9525" marR="9525" marT="9525" marB="0"/>
                </a:tc>
              </a:tr>
              <a:tr h="427528">
                <a:tc>
                  <a:txBody>
                    <a:bodyPr/>
                    <a:lstStyle/>
                    <a:p>
                      <a:pPr algn="l" fontAlgn="t"/>
                      <a:r>
                        <a:rPr lang="en-US" sz="1000" b="0" i="0" u="none" strike="noStrike">
                          <a:solidFill>
                            <a:srgbClr val="000000"/>
                          </a:solidFill>
                          <a:latin typeface="Arial"/>
                        </a:rPr>
                        <a:t>Student's First Name</a:t>
                      </a:r>
                    </a:p>
                  </a:txBody>
                  <a:tcPr marL="9525" marR="9525" marT="9525" marB="0"/>
                </a:tc>
                <a:tc>
                  <a:txBody>
                    <a:bodyPr/>
                    <a:lstStyle/>
                    <a:p>
                      <a:pPr algn="l" fontAlgn="t"/>
                      <a:r>
                        <a:rPr lang="en-US" sz="1000" b="0" i="0" u="none" strike="noStrike" dirty="0">
                          <a:solidFill>
                            <a:srgbClr val="000000"/>
                          </a:solidFill>
                          <a:latin typeface="Arial"/>
                        </a:rPr>
                        <a:t>Advanced Placement Course 6</a:t>
                      </a:r>
                    </a:p>
                  </a:txBody>
                  <a:tcPr marL="9525" marR="9525" marT="9525" marB="0"/>
                </a:tc>
                <a:tc>
                  <a:txBody>
                    <a:bodyPr/>
                    <a:lstStyle/>
                    <a:p>
                      <a:pPr algn="l" fontAlgn="t"/>
                      <a:r>
                        <a:rPr lang="en-US" sz="1000" b="0" i="0" u="none" strike="noStrike" dirty="0">
                          <a:solidFill>
                            <a:srgbClr val="000000"/>
                          </a:solidFill>
                          <a:latin typeface="Arial"/>
                        </a:rPr>
                        <a:t>Post Secondary Program Semester 2A</a:t>
                      </a:r>
                    </a:p>
                  </a:txBody>
                  <a:tcPr marL="9525" marR="9525" marT="9525" marB="0"/>
                </a:tc>
              </a:tr>
              <a:tr h="427528">
                <a:tc>
                  <a:txBody>
                    <a:bodyPr/>
                    <a:lstStyle/>
                    <a:p>
                      <a:pPr algn="l" fontAlgn="t"/>
                      <a:r>
                        <a:rPr lang="en-US" sz="1000" b="0" i="0" u="none" strike="noStrike">
                          <a:solidFill>
                            <a:srgbClr val="000000"/>
                          </a:solidFill>
                          <a:latin typeface="Arial"/>
                        </a:rPr>
                        <a:t>Student's Last Name</a:t>
                      </a:r>
                    </a:p>
                  </a:txBody>
                  <a:tcPr marL="9525" marR="9525" marT="9525" marB="0"/>
                </a:tc>
                <a:tc>
                  <a:txBody>
                    <a:bodyPr/>
                    <a:lstStyle/>
                    <a:p>
                      <a:pPr algn="l" fontAlgn="t"/>
                      <a:r>
                        <a:rPr lang="en-US" sz="1000" b="0" i="0" u="none" strike="noStrike" dirty="0">
                          <a:solidFill>
                            <a:srgbClr val="000000"/>
                          </a:solidFill>
                          <a:latin typeface="Arial"/>
                        </a:rPr>
                        <a:t>Advanced Placement Course 7</a:t>
                      </a:r>
                    </a:p>
                  </a:txBody>
                  <a:tcPr marL="9525" marR="9525" marT="9525" marB="0"/>
                </a:tc>
                <a:tc>
                  <a:txBody>
                    <a:bodyPr/>
                    <a:lstStyle/>
                    <a:p>
                      <a:pPr algn="l" fontAlgn="t"/>
                      <a:r>
                        <a:rPr lang="en-US" sz="1000" b="0" i="0" u="none" strike="noStrike" dirty="0">
                          <a:solidFill>
                            <a:srgbClr val="000000"/>
                          </a:solidFill>
                          <a:latin typeface="Arial"/>
                        </a:rPr>
                        <a:t>Post Secondary Institution Semester 2A</a:t>
                      </a:r>
                    </a:p>
                  </a:txBody>
                  <a:tcPr marL="9525" marR="9525" marT="9525" marB="0"/>
                </a:tc>
              </a:tr>
              <a:tr h="427528">
                <a:tc>
                  <a:txBody>
                    <a:bodyPr/>
                    <a:lstStyle/>
                    <a:p>
                      <a:pPr algn="l" fontAlgn="t"/>
                      <a:r>
                        <a:rPr lang="en-US" sz="1000" b="0" i="0" u="none" strike="noStrike">
                          <a:solidFill>
                            <a:srgbClr val="000000"/>
                          </a:solidFill>
                          <a:latin typeface="Arial"/>
                        </a:rPr>
                        <a:t>Student's Gender</a:t>
                      </a:r>
                    </a:p>
                  </a:txBody>
                  <a:tcPr marL="9525" marR="9525" marT="9525" marB="0"/>
                </a:tc>
                <a:tc>
                  <a:txBody>
                    <a:bodyPr/>
                    <a:lstStyle/>
                    <a:p>
                      <a:pPr algn="l" fontAlgn="t"/>
                      <a:r>
                        <a:rPr lang="en-US" sz="1000" b="0" i="0" u="none" strike="noStrike" dirty="0">
                          <a:solidFill>
                            <a:srgbClr val="000000"/>
                          </a:solidFill>
                          <a:latin typeface="Arial"/>
                        </a:rPr>
                        <a:t>Advanced Placement Course 8</a:t>
                      </a:r>
                    </a:p>
                  </a:txBody>
                  <a:tcPr marL="9525" marR="9525" marT="9525" marB="0"/>
                </a:tc>
                <a:tc>
                  <a:txBody>
                    <a:bodyPr/>
                    <a:lstStyle/>
                    <a:p>
                      <a:pPr algn="l" fontAlgn="t"/>
                      <a:r>
                        <a:rPr lang="en-US" sz="1000" b="0" i="0" u="none" strike="noStrike" dirty="0">
                          <a:solidFill>
                            <a:srgbClr val="000000"/>
                          </a:solidFill>
                          <a:latin typeface="Arial"/>
                        </a:rPr>
                        <a:t>Post Secondary Program Semester 2B</a:t>
                      </a:r>
                    </a:p>
                  </a:txBody>
                  <a:tcPr marL="9525" marR="9525" marT="9525" marB="0"/>
                </a:tc>
              </a:tr>
              <a:tr h="427528">
                <a:tc>
                  <a:txBody>
                    <a:bodyPr/>
                    <a:lstStyle/>
                    <a:p>
                      <a:pPr algn="l" fontAlgn="t"/>
                      <a:r>
                        <a:rPr lang="en-US" sz="1000" b="0" i="0" u="none" strike="noStrike">
                          <a:solidFill>
                            <a:srgbClr val="000000"/>
                          </a:solidFill>
                          <a:latin typeface="Arial"/>
                        </a:rPr>
                        <a:t>Student's Date of Birth</a:t>
                      </a:r>
                    </a:p>
                  </a:txBody>
                  <a:tcPr marL="9525" marR="9525" marT="9525" marB="0"/>
                </a:tc>
                <a:tc>
                  <a:txBody>
                    <a:bodyPr/>
                    <a:lstStyle/>
                    <a:p>
                      <a:pPr algn="l" fontAlgn="t"/>
                      <a:r>
                        <a:rPr lang="en-US" sz="1000" b="0" i="0" u="none" strike="noStrike" dirty="0">
                          <a:solidFill>
                            <a:srgbClr val="000000"/>
                          </a:solidFill>
                          <a:latin typeface="Arial"/>
                        </a:rPr>
                        <a:t>Advanced Placement Course 9</a:t>
                      </a:r>
                    </a:p>
                  </a:txBody>
                  <a:tcPr marL="9525" marR="9525" marT="9525" marB="0"/>
                </a:tc>
                <a:tc>
                  <a:txBody>
                    <a:bodyPr/>
                    <a:lstStyle/>
                    <a:p>
                      <a:pPr algn="l" fontAlgn="t"/>
                      <a:r>
                        <a:rPr lang="en-US" sz="1000" b="0" i="0" u="none" strike="noStrike" dirty="0">
                          <a:solidFill>
                            <a:srgbClr val="000000"/>
                          </a:solidFill>
                          <a:latin typeface="Arial"/>
                        </a:rPr>
                        <a:t>Post Secondary Institution Semester 2B</a:t>
                      </a:r>
                    </a:p>
                  </a:txBody>
                  <a:tcPr marL="9525" marR="9525" marT="9525" marB="0"/>
                </a:tc>
              </a:tr>
              <a:tr h="427528">
                <a:tc>
                  <a:txBody>
                    <a:bodyPr/>
                    <a:lstStyle/>
                    <a:p>
                      <a:pPr algn="l" fontAlgn="t"/>
                      <a:r>
                        <a:rPr lang="en-US" sz="1000" b="0" i="0" u="none" strike="noStrike" dirty="0">
                          <a:solidFill>
                            <a:srgbClr val="000000"/>
                          </a:solidFill>
                          <a:latin typeface="Arial"/>
                        </a:rPr>
                        <a:t>Advanced Placement Course 1</a:t>
                      </a:r>
                    </a:p>
                  </a:txBody>
                  <a:tcPr marL="9525" marR="9525" marT="9525" marB="0"/>
                </a:tc>
                <a:tc>
                  <a:txBody>
                    <a:bodyPr/>
                    <a:lstStyle/>
                    <a:p>
                      <a:pPr algn="l" fontAlgn="t"/>
                      <a:r>
                        <a:rPr lang="en-US" sz="1000" b="0" i="0" u="none" strike="noStrike" dirty="0">
                          <a:solidFill>
                            <a:srgbClr val="000000"/>
                          </a:solidFill>
                          <a:latin typeface="Arial"/>
                        </a:rPr>
                        <a:t>Advanced Placement Course 10</a:t>
                      </a:r>
                    </a:p>
                  </a:txBody>
                  <a:tcPr marL="9525" marR="9525" marT="9525" marB="0"/>
                </a:tc>
                <a:tc>
                  <a:txBody>
                    <a:bodyPr/>
                    <a:lstStyle/>
                    <a:p>
                      <a:endParaRPr lang="en-US"/>
                    </a:p>
                  </a:txBody>
                  <a:tcPr marL="9525" marR="9525" marT="9525" marB="0"/>
                </a:tc>
              </a:tr>
              <a:tr h="571849">
                <a:tc>
                  <a:txBody>
                    <a:bodyPr/>
                    <a:lstStyle/>
                    <a:p>
                      <a:pPr algn="l" fontAlgn="t"/>
                      <a:r>
                        <a:rPr lang="en-US" sz="1000" b="0" i="0" u="none" strike="noStrike" dirty="0">
                          <a:solidFill>
                            <a:srgbClr val="000000"/>
                          </a:solidFill>
                          <a:latin typeface="Arial"/>
                        </a:rPr>
                        <a:t>Advanced Placement Course 2</a:t>
                      </a:r>
                    </a:p>
                  </a:txBody>
                  <a:tcPr marL="9525" marR="9525" marT="9525" marB="0"/>
                </a:tc>
                <a:tc>
                  <a:txBody>
                    <a:bodyPr/>
                    <a:lstStyle/>
                    <a:p>
                      <a:pPr algn="l" fontAlgn="t"/>
                      <a:r>
                        <a:rPr lang="en-US" sz="1000" b="0" i="0" u="none" strike="noStrike" dirty="0">
                          <a:solidFill>
                            <a:srgbClr val="000000"/>
                          </a:solidFill>
                          <a:latin typeface="Arial"/>
                        </a:rPr>
                        <a:t>Post Secondary Program Semester 1A</a:t>
                      </a:r>
                    </a:p>
                  </a:txBody>
                  <a:tcPr marL="9525" marR="9525" marT="9525" marB="0"/>
                </a:tc>
                <a:tc>
                  <a:txBody>
                    <a:bodyPr/>
                    <a:lstStyle/>
                    <a:p>
                      <a:endParaRPr lang="en-US" dirty="0"/>
                    </a:p>
                  </a:txBody>
                  <a:tcPr marL="9525" marR="9525" marT="9525" marB="0"/>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idx="1"/>
          </p:nvPr>
        </p:nvSpPr>
        <p:spPr bwMode="auto"/>
        <p:txBody>
          <a:bodyPr wrap="square" numCol="1" anchor="t" anchorCtr="0" compatLnSpc="1">
            <a:prstTxWarp prst="textNoShape">
              <a:avLst/>
            </a:prstTxWarp>
          </a:bodyPr>
          <a:lstStyle/>
          <a:p>
            <a:pPr marL="273050">
              <a:buFont typeface="Wingdings" pitchFamily="2" charset="2"/>
              <a:buChar char="§"/>
            </a:pPr>
            <a:r>
              <a:rPr lang="en-US" smtClean="0"/>
              <a:t>2 Files</a:t>
            </a:r>
          </a:p>
          <a:p>
            <a:pPr marL="547688" lvl="1" indent="-182563">
              <a:buFont typeface="Wingdings" pitchFamily="2" charset="2"/>
              <a:buChar char="§"/>
            </a:pPr>
            <a:r>
              <a:rPr lang="en-US" smtClean="0"/>
              <a:t>Staff Profile</a:t>
            </a:r>
          </a:p>
          <a:p>
            <a:pPr marL="547688" lvl="1" indent="-182563">
              <a:buFont typeface="Wingdings" pitchFamily="2" charset="2"/>
              <a:buChar char="§"/>
            </a:pPr>
            <a:r>
              <a:rPr lang="en-US" smtClean="0"/>
              <a:t>Staff Assignment Association</a:t>
            </a:r>
          </a:p>
          <a:p>
            <a:pPr marL="547688" lvl="1" indent="-182563">
              <a:buFont typeface="Wingdings" pitchFamily="2" charset="2"/>
              <a:buChar char="§"/>
            </a:pPr>
            <a:endParaRPr lang="en-US" smtClean="0"/>
          </a:p>
          <a:p>
            <a:pPr marL="273050">
              <a:buFont typeface="Wingdings" pitchFamily="2" charset="2"/>
              <a:buChar char="§"/>
            </a:pPr>
            <a:r>
              <a:rPr lang="en-US" smtClean="0"/>
              <a:t>Contact</a:t>
            </a:r>
          </a:p>
          <a:p>
            <a:pPr marL="547688" lvl="1" indent="-182563">
              <a:buFont typeface="Wingdings" pitchFamily="2" charset="2"/>
              <a:buChar char="§"/>
            </a:pPr>
            <a:r>
              <a:rPr lang="en-US" smtClean="0"/>
              <a:t>Annette Severson</a:t>
            </a:r>
          </a:p>
          <a:p>
            <a:pPr marL="822325" lvl="2" indent="-182563">
              <a:buFont typeface="Wingdings" pitchFamily="2" charset="2"/>
              <a:buChar char="§"/>
            </a:pPr>
            <a:r>
              <a:rPr lang="en-US" smtClean="0">
                <a:hlinkClick r:id="rId3"/>
              </a:rPr>
              <a:t>Severson_a@cde.state.co.us</a:t>
            </a:r>
            <a:endParaRPr lang="en-US" smtClean="0"/>
          </a:p>
          <a:p>
            <a:pPr marL="822325" lvl="2" indent="-182563">
              <a:buFont typeface="Wingdings" pitchFamily="2" charset="2"/>
              <a:buChar char="§"/>
            </a:pPr>
            <a:r>
              <a:rPr lang="en-US" smtClean="0"/>
              <a:t>(303) 866-6824</a:t>
            </a:r>
          </a:p>
          <a:p>
            <a:pPr marL="822325" lvl="2" indent="-182563">
              <a:buFont typeface="Wingdings" pitchFamily="2" charset="2"/>
              <a:buChar char="§"/>
            </a:pPr>
            <a:endParaRPr lang="en-US" smtClean="0"/>
          </a:p>
        </p:txBody>
      </p:sp>
      <p:sp>
        <p:nvSpPr>
          <p:cNvPr id="3" name="Title 2"/>
          <p:cNvSpPr>
            <a:spLocks noGrp="1"/>
          </p:cNvSpPr>
          <p:nvPr>
            <p:ph type="title"/>
          </p:nvPr>
        </p:nvSpPr>
        <p:spPr/>
        <p:txBody>
          <a:bodyPr/>
          <a:lstStyle/>
          <a:p>
            <a:pPr>
              <a:defRPr/>
            </a:pPr>
            <a:r>
              <a:rPr lang="en-US" dirty="0" smtClean="0"/>
              <a:t>Staff Interchange </a:t>
            </a:r>
            <a:endParaRPr lang="en-US" dirty="0"/>
          </a:p>
        </p:txBody>
      </p:sp>
      <p:sp>
        <p:nvSpPr>
          <p:cNvPr id="4" name="Footer Placeholder 3"/>
          <p:cNvSpPr>
            <a:spLocks noGrp="1"/>
          </p:cNvSpPr>
          <p:nvPr>
            <p:ph type="ftr" sz="quarter" idx="10"/>
          </p:nvPr>
        </p:nvSpPr>
        <p:spPr/>
        <p:txBody>
          <a:bodyPr/>
          <a:lstStyle/>
          <a:p>
            <a:pPr>
              <a:defRPr/>
            </a:pPr>
            <a:fld id="{D31C8FCA-E970-48F2-8B7A-E753C411CBF7}"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fld id="{C8C00344-A297-48B9-BC95-6E679031FAAE}" type="slidenum">
              <a:rPr lang="en-US" smtClean="0"/>
              <a:pPr>
                <a:defRPr/>
              </a:pPr>
              <a:t>17</a:t>
            </a:fld>
            <a:endParaRPr lang="en-US" dirty="0"/>
          </a:p>
        </p:txBody>
      </p:sp>
      <p:sp>
        <p:nvSpPr>
          <p:cNvPr id="4" name="Title 1"/>
          <p:cNvSpPr txBox="1">
            <a:spLocks/>
          </p:cNvSpPr>
          <p:nvPr/>
        </p:nvSpPr>
        <p:spPr>
          <a:xfrm>
            <a:off x="381000" y="355600"/>
            <a:ext cx="8382000" cy="1054100"/>
          </a:xfrm>
          <a:prstGeom prst="rect">
            <a:avLst/>
          </a:prstGeom>
        </p:spPr>
        <p:txBody>
          <a:bodyPr vert="horz" lIns="91440" tIns="45720" rIns="91440" bIns="45720" rtlCol="0" anchor="ctr">
            <a:no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200" normalizeH="0" baseline="0" noProof="0" dirty="0" smtClean="0">
                <a:ln>
                  <a:noFill/>
                </a:ln>
                <a:solidFill>
                  <a:schemeClr val="bg1"/>
                </a:solidFill>
                <a:effectLst/>
                <a:uLnTx/>
                <a:uFillTx/>
                <a:latin typeface="Palatino Linotype"/>
                <a:ea typeface="Palatino Linotype" pitchFamily="18" charset="0"/>
                <a:cs typeface="Palatino Linotype"/>
              </a:rPr>
              <a:t>Staff Interchange</a:t>
            </a:r>
          </a:p>
        </p:txBody>
      </p:sp>
      <p:graphicFrame>
        <p:nvGraphicFramePr>
          <p:cNvPr id="5" name="Table 4"/>
          <p:cNvGraphicFramePr>
            <a:graphicFrameLocks noGrp="1"/>
          </p:cNvGraphicFramePr>
          <p:nvPr>
            <p:extLst>
              <p:ext uri="{D42A27DB-BD31-4B8C-83A1-F6EECF244321}">
                <p14:modId xmlns:p14="http://schemas.microsoft.com/office/powerpoint/2010/main" val="838229881"/>
              </p:ext>
            </p:extLst>
          </p:nvPr>
        </p:nvGraphicFramePr>
        <p:xfrm>
          <a:off x="348343" y="1687286"/>
          <a:ext cx="8621485" cy="4961681"/>
        </p:xfrm>
        <a:graphic>
          <a:graphicData uri="http://schemas.openxmlformats.org/drawingml/2006/table">
            <a:tbl>
              <a:tblPr firstRow="1" bandRow="1">
                <a:tableStyleId>{5C22544A-7EE6-4342-B048-85BDC9FD1C3A}</a:tableStyleId>
              </a:tblPr>
              <a:tblGrid>
                <a:gridCol w="1382486"/>
                <a:gridCol w="1828800"/>
                <a:gridCol w="1974667"/>
                <a:gridCol w="1717766"/>
                <a:gridCol w="1717766"/>
              </a:tblGrid>
              <a:tr h="351023">
                <a:tc gridSpan="5">
                  <a:txBody>
                    <a:bodyPr/>
                    <a:lstStyle/>
                    <a:p>
                      <a:pPr algn="ctr"/>
                      <a:r>
                        <a:rPr lang="en-US" sz="2000" dirty="0" smtClean="0">
                          <a:latin typeface="+mj-lt"/>
                        </a:rPr>
                        <a:t>Staff Profile File</a:t>
                      </a:r>
                      <a:endParaRPr lang="en-US" sz="2000" dirty="0">
                        <a:latin typeface="+mj-lt"/>
                      </a:endParaRPr>
                    </a:p>
                  </a:txBody>
                  <a:tcPr marL="9525" marR="9525" marT="9525" marB="0"/>
                </a:tc>
                <a:tc hMerge="1">
                  <a:txBody>
                    <a:bodyPr/>
                    <a:lstStyle/>
                    <a:p>
                      <a:pPr lvl="0" algn="ctr" eaLnBrk="0" hangingPunct="0">
                        <a:defRPr/>
                      </a:pPr>
                      <a:endParaRPr kumimoji="0" lang="en-US" sz="3600" b="0" i="0" u="none" strike="noStrike" kern="1200" cap="none" spc="200" normalizeH="0" baseline="0" noProof="0" dirty="0">
                        <a:ln>
                          <a:noFill/>
                        </a:ln>
                        <a:solidFill>
                          <a:schemeClr val="bg1"/>
                        </a:solidFill>
                        <a:effectLst/>
                        <a:uLnTx/>
                        <a:uFillTx/>
                        <a:latin typeface="Palatino Linotype"/>
                        <a:ea typeface="Palatino Linotype" pitchFamily="18" charset="0"/>
                        <a:cs typeface="Palatino Linotype"/>
                      </a:endParaRPr>
                    </a:p>
                  </a:txBody>
                  <a:tcPr marL="9525" marR="9525" marT="9525" marB="0"/>
                </a:tc>
                <a:tc hMerge="1">
                  <a:txBody>
                    <a:bodyPr/>
                    <a:lstStyle/>
                    <a:p>
                      <a:pPr lvl="0" algn="ctr" eaLnBrk="0" hangingPunct="0">
                        <a:defRPr/>
                      </a:pPr>
                      <a:endParaRPr kumimoji="0" lang="en-US" sz="3600" b="0" i="0" u="none" strike="noStrike" kern="1200" cap="none" spc="200" normalizeH="0" baseline="0" noProof="0" dirty="0">
                        <a:ln>
                          <a:noFill/>
                        </a:ln>
                        <a:solidFill>
                          <a:schemeClr val="bg1"/>
                        </a:solidFill>
                        <a:effectLst/>
                        <a:uLnTx/>
                        <a:uFillTx/>
                        <a:latin typeface="Palatino Linotype"/>
                        <a:ea typeface="Palatino Linotype" pitchFamily="18" charset="0"/>
                        <a:cs typeface="Palatino Linotype"/>
                      </a:endParaRPr>
                    </a:p>
                  </a:txBody>
                  <a:tcPr marL="9525" marR="9525" marT="9525" marB="0"/>
                </a:tc>
                <a:tc hMerge="1">
                  <a:txBody>
                    <a:bodyPr/>
                    <a:lstStyle/>
                    <a:p>
                      <a:pPr lvl="0" algn="ctr" eaLnBrk="0" hangingPunct="0">
                        <a:defRPr/>
                      </a:pPr>
                      <a:endParaRPr kumimoji="0" lang="en-US" sz="3600" b="0" i="0" u="none" strike="noStrike" kern="1200" cap="none" spc="200" normalizeH="0" baseline="0" noProof="0" dirty="0">
                        <a:ln>
                          <a:noFill/>
                        </a:ln>
                        <a:solidFill>
                          <a:schemeClr val="bg1"/>
                        </a:solidFill>
                        <a:effectLst/>
                        <a:uLnTx/>
                        <a:uFillTx/>
                        <a:latin typeface="Palatino Linotype"/>
                        <a:ea typeface="Palatino Linotype" pitchFamily="18" charset="0"/>
                        <a:cs typeface="Palatino Linotype"/>
                      </a:endParaRPr>
                    </a:p>
                  </a:txBody>
                  <a:tcPr marL="9525" marR="9525" marT="9525" marB="0"/>
                </a:tc>
                <a:tc hMerge="1">
                  <a:txBody>
                    <a:bodyPr/>
                    <a:lstStyle/>
                    <a:p>
                      <a:pPr lvl="0" algn="ctr" eaLnBrk="0" hangingPunct="0">
                        <a:defRPr/>
                      </a:pPr>
                      <a:endParaRPr kumimoji="0" lang="en-US" sz="3600" b="0" i="0" u="none" strike="noStrike" kern="1200" cap="none" spc="200" normalizeH="0" baseline="0" noProof="0" dirty="0">
                        <a:ln>
                          <a:noFill/>
                        </a:ln>
                        <a:solidFill>
                          <a:schemeClr val="bg1"/>
                        </a:solidFill>
                        <a:effectLst/>
                        <a:uLnTx/>
                        <a:uFillTx/>
                        <a:latin typeface="Palatino Linotype"/>
                        <a:ea typeface="Palatino Linotype" pitchFamily="18" charset="0"/>
                        <a:cs typeface="Palatino Linotype"/>
                      </a:endParaRPr>
                    </a:p>
                  </a:txBody>
                  <a:tcPr marL="9525" marR="9525" marT="9525" marB="0"/>
                </a:tc>
              </a:tr>
              <a:tr h="351023">
                <a:tc>
                  <a:txBody>
                    <a:bodyPr/>
                    <a:lstStyle/>
                    <a:p>
                      <a:pPr algn="l" fontAlgn="t"/>
                      <a:r>
                        <a:rPr lang="en-US" sz="1000" b="0" i="0" u="none" strike="noStrike" dirty="0">
                          <a:solidFill>
                            <a:srgbClr val="000000"/>
                          </a:solidFill>
                          <a:latin typeface="+mj-lt"/>
                        </a:rPr>
                        <a:t>Admin Unit/SOP Code</a:t>
                      </a:r>
                    </a:p>
                  </a:txBody>
                  <a:tcPr marL="9525" marR="9525" marT="9525" marB="0"/>
                </a:tc>
                <a:tc>
                  <a:txBody>
                    <a:bodyPr/>
                    <a:lstStyle/>
                    <a:p>
                      <a:pPr algn="l" fontAlgn="t"/>
                      <a:r>
                        <a:rPr lang="en-US" sz="1000" b="0" i="0" u="none" strike="noStrike" dirty="0">
                          <a:solidFill>
                            <a:srgbClr val="000000"/>
                          </a:solidFill>
                          <a:latin typeface="+mj-lt"/>
                        </a:rPr>
                        <a:t>Staff's Race:  American Indian or Alaska Native</a:t>
                      </a:r>
                    </a:p>
                  </a:txBody>
                  <a:tcPr marL="9525" marR="9525" marT="9525" marB="0"/>
                </a:tc>
                <a:tc>
                  <a:txBody>
                    <a:bodyPr/>
                    <a:lstStyle/>
                    <a:p>
                      <a:pPr algn="l" fontAlgn="t"/>
                      <a:r>
                        <a:rPr lang="en-US" sz="1000" b="0" i="0" u="none" strike="noStrike" dirty="0">
                          <a:solidFill>
                            <a:srgbClr val="000000"/>
                          </a:solidFill>
                          <a:latin typeface="+mj-lt"/>
                        </a:rPr>
                        <a:t>Years of Prior Pre/K-12 Teaching Experience Out-of-State</a:t>
                      </a:r>
                    </a:p>
                  </a:txBody>
                  <a:tcPr marL="9525" marR="9525" marT="9525" marB="0"/>
                </a:tc>
                <a:tc>
                  <a:txBody>
                    <a:bodyPr/>
                    <a:lstStyle/>
                    <a:p>
                      <a:pPr algn="l" fontAlgn="t"/>
                      <a:r>
                        <a:rPr lang="en-US" sz="1000" b="0" i="0" u="none" strike="noStrike">
                          <a:solidFill>
                            <a:srgbClr val="000000"/>
                          </a:solidFill>
                          <a:latin typeface="+mj-lt"/>
                        </a:rPr>
                        <a:t>Subject Area of Degree 3</a:t>
                      </a:r>
                    </a:p>
                  </a:txBody>
                  <a:tcPr marL="9525" marR="9525" marT="9525" marB="0"/>
                </a:tc>
                <a:tc>
                  <a:txBody>
                    <a:bodyPr/>
                    <a:lstStyle/>
                    <a:p>
                      <a:pPr algn="l" fontAlgn="t"/>
                      <a:r>
                        <a:rPr lang="en-US" sz="1000" b="0" i="0" u="none" strike="noStrike">
                          <a:solidFill>
                            <a:srgbClr val="000000"/>
                          </a:solidFill>
                          <a:latin typeface="+mj-lt"/>
                        </a:rPr>
                        <a:t>Teacher Quality Standard 4: Reflect on Practice</a:t>
                      </a:r>
                    </a:p>
                  </a:txBody>
                  <a:tcPr marL="9525" marR="9525" marT="9525" marB="0"/>
                </a:tc>
              </a:tr>
              <a:tr h="351023">
                <a:tc>
                  <a:txBody>
                    <a:bodyPr/>
                    <a:lstStyle/>
                    <a:p>
                      <a:pPr algn="l" fontAlgn="t"/>
                      <a:r>
                        <a:rPr lang="en-US" sz="1000" b="0" i="0" u="none" strike="noStrike" dirty="0">
                          <a:solidFill>
                            <a:srgbClr val="000000"/>
                          </a:solidFill>
                          <a:latin typeface="+mj-lt"/>
                        </a:rPr>
                        <a:t>School District/BOCES Code</a:t>
                      </a:r>
                    </a:p>
                  </a:txBody>
                  <a:tcPr marL="9525" marR="9525" marT="9525" marB="0"/>
                </a:tc>
                <a:tc>
                  <a:txBody>
                    <a:bodyPr/>
                    <a:lstStyle/>
                    <a:p>
                      <a:pPr algn="l" fontAlgn="t"/>
                      <a:r>
                        <a:rPr lang="en-US" sz="1000" b="0" i="0" u="none" strike="noStrike" dirty="0">
                          <a:solidFill>
                            <a:srgbClr val="000000"/>
                          </a:solidFill>
                          <a:latin typeface="+mj-lt"/>
                        </a:rPr>
                        <a:t>Staff's Race:  Asian</a:t>
                      </a:r>
                    </a:p>
                  </a:txBody>
                  <a:tcPr marL="9525" marR="9525" marT="9525" marB="0"/>
                </a:tc>
                <a:tc>
                  <a:txBody>
                    <a:bodyPr/>
                    <a:lstStyle/>
                    <a:p>
                      <a:pPr algn="l" fontAlgn="t"/>
                      <a:r>
                        <a:rPr lang="en-US" sz="1000" b="0" i="0" u="none" strike="noStrike">
                          <a:solidFill>
                            <a:srgbClr val="000000"/>
                          </a:solidFill>
                          <a:latin typeface="+mj-lt"/>
                        </a:rPr>
                        <a:t>Years of Prior Pre/K-12 Education Experience In-State</a:t>
                      </a:r>
                    </a:p>
                  </a:txBody>
                  <a:tcPr marL="9525" marR="9525" marT="9525" marB="0"/>
                </a:tc>
                <a:tc>
                  <a:txBody>
                    <a:bodyPr/>
                    <a:lstStyle/>
                    <a:p>
                      <a:pPr algn="l" fontAlgn="t"/>
                      <a:r>
                        <a:rPr lang="en-US" sz="1000" b="0" i="0" u="none" strike="noStrike">
                          <a:solidFill>
                            <a:srgbClr val="000000"/>
                          </a:solidFill>
                          <a:latin typeface="+mj-lt"/>
                        </a:rPr>
                        <a:t>Subject Area of Degree 4</a:t>
                      </a:r>
                    </a:p>
                  </a:txBody>
                  <a:tcPr marL="9525" marR="9525" marT="9525" marB="0"/>
                </a:tc>
                <a:tc>
                  <a:txBody>
                    <a:bodyPr/>
                    <a:lstStyle/>
                    <a:p>
                      <a:pPr algn="l" fontAlgn="t"/>
                      <a:r>
                        <a:rPr lang="en-US" sz="1000" b="0" i="0" u="none" strike="noStrike">
                          <a:solidFill>
                            <a:srgbClr val="000000"/>
                          </a:solidFill>
                          <a:latin typeface="+mj-lt"/>
                        </a:rPr>
                        <a:t>Teacher Quality Standard 5: Demonstrate Leadership</a:t>
                      </a:r>
                    </a:p>
                  </a:txBody>
                  <a:tcPr marL="9525" marR="9525" marT="9525" marB="0"/>
                </a:tc>
              </a:tr>
              <a:tr h="351023">
                <a:tc>
                  <a:txBody>
                    <a:bodyPr/>
                    <a:lstStyle/>
                    <a:p>
                      <a:pPr algn="l" fontAlgn="t"/>
                      <a:r>
                        <a:rPr lang="en-US" sz="1000" b="0" i="0" u="none" strike="noStrike" dirty="0">
                          <a:solidFill>
                            <a:srgbClr val="000000"/>
                          </a:solidFill>
                          <a:latin typeface="+mj-lt"/>
                        </a:rPr>
                        <a:t>Social Security Number</a:t>
                      </a:r>
                    </a:p>
                  </a:txBody>
                  <a:tcPr marL="9525" marR="9525" marT="9525" marB="0"/>
                </a:tc>
                <a:tc>
                  <a:txBody>
                    <a:bodyPr/>
                    <a:lstStyle/>
                    <a:p>
                      <a:pPr algn="l" fontAlgn="t"/>
                      <a:r>
                        <a:rPr lang="en-US" sz="1000" b="0" i="0" u="none" strike="noStrike" dirty="0">
                          <a:solidFill>
                            <a:srgbClr val="000000"/>
                          </a:solidFill>
                          <a:latin typeface="+mj-lt"/>
                        </a:rPr>
                        <a:t>Staff's Race:  Black or African American</a:t>
                      </a:r>
                    </a:p>
                  </a:txBody>
                  <a:tcPr marL="9525" marR="9525" marT="9525" marB="0"/>
                </a:tc>
                <a:tc>
                  <a:txBody>
                    <a:bodyPr/>
                    <a:lstStyle/>
                    <a:p>
                      <a:pPr algn="l" fontAlgn="t"/>
                      <a:r>
                        <a:rPr lang="en-US" sz="1000" b="0" i="0" u="none" strike="noStrike">
                          <a:solidFill>
                            <a:srgbClr val="000000"/>
                          </a:solidFill>
                          <a:latin typeface="+mj-lt"/>
                        </a:rPr>
                        <a:t>Years of Prior Pre/K-12 Education Experience Out-of-State</a:t>
                      </a:r>
                    </a:p>
                  </a:txBody>
                  <a:tcPr marL="9525" marR="9525" marT="9525" marB="0"/>
                </a:tc>
                <a:tc>
                  <a:txBody>
                    <a:bodyPr/>
                    <a:lstStyle/>
                    <a:p>
                      <a:pPr algn="l" fontAlgn="t"/>
                      <a:r>
                        <a:rPr lang="en-US" sz="1000" b="0" i="0" u="none" strike="noStrike">
                          <a:solidFill>
                            <a:srgbClr val="000000"/>
                          </a:solidFill>
                          <a:latin typeface="+mj-lt"/>
                        </a:rPr>
                        <a:t>Subject Area of Degree 5</a:t>
                      </a:r>
                    </a:p>
                  </a:txBody>
                  <a:tcPr marL="9525" marR="9525" marT="9525" marB="0"/>
                </a:tc>
                <a:tc>
                  <a:txBody>
                    <a:bodyPr/>
                    <a:lstStyle/>
                    <a:p>
                      <a:pPr algn="l" fontAlgn="t"/>
                      <a:r>
                        <a:rPr lang="en-US" sz="1000" b="0" i="0" u="none" strike="noStrike">
                          <a:solidFill>
                            <a:srgbClr val="000000"/>
                          </a:solidFill>
                          <a:latin typeface="+mj-lt"/>
                        </a:rPr>
                        <a:t>Teacher Quality Standard 6: Student Growth</a:t>
                      </a:r>
                    </a:p>
                  </a:txBody>
                  <a:tcPr marL="9525" marR="9525" marT="9525" marB="0"/>
                </a:tc>
              </a:tr>
              <a:tr h="448744">
                <a:tc>
                  <a:txBody>
                    <a:bodyPr/>
                    <a:lstStyle/>
                    <a:p>
                      <a:pPr algn="l" fontAlgn="t"/>
                      <a:r>
                        <a:rPr lang="en-US" sz="1000" b="0" i="0" u="none" strike="noStrike" dirty="0">
                          <a:solidFill>
                            <a:srgbClr val="000000"/>
                          </a:solidFill>
                          <a:latin typeface="+mj-lt"/>
                        </a:rPr>
                        <a:t>EDID</a:t>
                      </a:r>
                    </a:p>
                  </a:txBody>
                  <a:tcPr marL="9525" marR="9525" marT="9525" marB="0"/>
                </a:tc>
                <a:tc>
                  <a:txBody>
                    <a:bodyPr/>
                    <a:lstStyle/>
                    <a:p>
                      <a:pPr algn="l" fontAlgn="t"/>
                      <a:r>
                        <a:rPr lang="en-US" sz="1000" b="0" i="0" u="none" strike="noStrike" dirty="0">
                          <a:solidFill>
                            <a:srgbClr val="000000"/>
                          </a:solidFill>
                          <a:latin typeface="+mj-lt"/>
                        </a:rPr>
                        <a:t>Staff's Race:  White</a:t>
                      </a:r>
                    </a:p>
                  </a:txBody>
                  <a:tcPr marL="9525" marR="9525" marT="9525" marB="0"/>
                </a:tc>
                <a:tc>
                  <a:txBody>
                    <a:bodyPr/>
                    <a:lstStyle/>
                    <a:p>
                      <a:pPr algn="l" fontAlgn="t"/>
                      <a:r>
                        <a:rPr lang="en-US" sz="1000" b="0" i="0" u="none" strike="noStrike">
                          <a:solidFill>
                            <a:srgbClr val="000000"/>
                          </a:solidFill>
                          <a:latin typeface="+mj-lt"/>
                        </a:rPr>
                        <a:t>Years Principal at any school </a:t>
                      </a:r>
                    </a:p>
                  </a:txBody>
                  <a:tcPr marL="9525" marR="9525" marT="9525" marB="0"/>
                </a:tc>
                <a:tc>
                  <a:txBody>
                    <a:bodyPr/>
                    <a:lstStyle/>
                    <a:p>
                      <a:pPr algn="l" fontAlgn="t"/>
                      <a:r>
                        <a:rPr lang="en-US" sz="1000" b="0" i="0" u="none" strike="noStrike">
                          <a:solidFill>
                            <a:srgbClr val="000000"/>
                          </a:solidFill>
                          <a:latin typeface="+mj-lt"/>
                        </a:rPr>
                        <a:t>Passed Paraprofessional Test</a:t>
                      </a:r>
                    </a:p>
                  </a:txBody>
                  <a:tcPr marL="9525" marR="9525" marT="9525" marB="0"/>
                </a:tc>
                <a:tc>
                  <a:txBody>
                    <a:bodyPr/>
                    <a:lstStyle/>
                    <a:p>
                      <a:pPr algn="l" fontAlgn="t"/>
                      <a:r>
                        <a:rPr lang="en-US" sz="1000" b="0" i="0" u="none" strike="noStrike">
                          <a:solidFill>
                            <a:srgbClr val="000000"/>
                          </a:solidFill>
                          <a:latin typeface="+mj-lt"/>
                        </a:rPr>
                        <a:t>Performance Ratings Principal Overall Performance Rating</a:t>
                      </a:r>
                    </a:p>
                  </a:txBody>
                  <a:tcPr marL="9525" marR="9525" marT="9525" marB="0"/>
                </a:tc>
              </a:tr>
              <a:tr h="595272">
                <a:tc>
                  <a:txBody>
                    <a:bodyPr/>
                    <a:lstStyle/>
                    <a:p>
                      <a:pPr algn="l" fontAlgn="t"/>
                      <a:r>
                        <a:rPr lang="en-US" sz="1000" b="0" i="0" u="none" strike="noStrike" dirty="0">
                          <a:solidFill>
                            <a:srgbClr val="000000"/>
                          </a:solidFill>
                          <a:latin typeface="+mj-lt"/>
                        </a:rPr>
                        <a:t>Staff's First Name</a:t>
                      </a:r>
                    </a:p>
                  </a:txBody>
                  <a:tcPr marL="9525" marR="9525" marT="9525" marB="0"/>
                </a:tc>
                <a:tc>
                  <a:txBody>
                    <a:bodyPr/>
                    <a:lstStyle/>
                    <a:p>
                      <a:pPr algn="l" fontAlgn="t"/>
                      <a:r>
                        <a:rPr lang="en-US" sz="1000" b="0" i="0" u="none" strike="noStrike" dirty="0">
                          <a:solidFill>
                            <a:srgbClr val="000000"/>
                          </a:solidFill>
                          <a:latin typeface="+mj-lt"/>
                        </a:rPr>
                        <a:t>Staff's Race:  Native Hawaiian or Other Pacific Islander</a:t>
                      </a:r>
                    </a:p>
                  </a:txBody>
                  <a:tcPr marL="9525" marR="9525" marT="9525" marB="0"/>
                </a:tc>
                <a:tc>
                  <a:txBody>
                    <a:bodyPr/>
                    <a:lstStyle/>
                    <a:p>
                      <a:pPr algn="l" fontAlgn="t"/>
                      <a:r>
                        <a:rPr lang="en-US" sz="1000" b="0" i="0" u="none" strike="noStrike">
                          <a:solidFill>
                            <a:srgbClr val="000000"/>
                          </a:solidFill>
                          <a:latin typeface="+mj-lt"/>
                        </a:rPr>
                        <a:t>Teacher Probationary Status </a:t>
                      </a:r>
                    </a:p>
                  </a:txBody>
                  <a:tcPr marL="9525" marR="9525" marT="9525" marB="0"/>
                </a:tc>
                <a:tc>
                  <a:txBody>
                    <a:bodyPr/>
                    <a:lstStyle/>
                    <a:p>
                      <a:pPr algn="l" fontAlgn="t"/>
                      <a:r>
                        <a:rPr lang="en-US" sz="1000" b="0" i="0" u="none" strike="noStrike">
                          <a:solidFill>
                            <a:srgbClr val="000000"/>
                          </a:solidFill>
                          <a:latin typeface="+mj-lt"/>
                        </a:rPr>
                        <a:t>Passed NCLB HQ Approved Out Of State Elementary Or Early Childhood Core Content Test</a:t>
                      </a:r>
                    </a:p>
                  </a:txBody>
                  <a:tcPr marL="9525" marR="9525" marT="9525" marB="0"/>
                </a:tc>
                <a:tc>
                  <a:txBody>
                    <a:bodyPr/>
                    <a:lstStyle/>
                    <a:p>
                      <a:pPr algn="l" fontAlgn="t"/>
                      <a:r>
                        <a:rPr lang="en-US" sz="1000" b="0" i="0" u="none" strike="noStrike">
                          <a:solidFill>
                            <a:srgbClr val="000000"/>
                          </a:solidFill>
                          <a:latin typeface="+mj-lt"/>
                        </a:rPr>
                        <a:t>Principal Quality Standard 1: Stategic Leadership</a:t>
                      </a:r>
                    </a:p>
                  </a:txBody>
                  <a:tcPr marL="9525" marR="9525" marT="9525" marB="0"/>
                </a:tc>
              </a:tr>
              <a:tr h="448744">
                <a:tc>
                  <a:txBody>
                    <a:bodyPr/>
                    <a:lstStyle/>
                    <a:p>
                      <a:pPr algn="l" fontAlgn="t"/>
                      <a:r>
                        <a:rPr lang="en-US" sz="1000" b="0" i="0" u="none" strike="noStrike" dirty="0">
                          <a:solidFill>
                            <a:srgbClr val="000000"/>
                          </a:solidFill>
                          <a:latin typeface="+mj-lt"/>
                        </a:rPr>
                        <a:t>Staff's Middle Name</a:t>
                      </a:r>
                    </a:p>
                  </a:txBody>
                  <a:tcPr marL="9525" marR="9525" marT="9525" marB="0"/>
                </a:tc>
                <a:tc>
                  <a:txBody>
                    <a:bodyPr/>
                    <a:lstStyle/>
                    <a:p>
                      <a:pPr algn="l" fontAlgn="t"/>
                      <a:r>
                        <a:rPr lang="en-US" sz="1000" b="0" i="0" u="none" strike="noStrike" dirty="0">
                          <a:solidFill>
                            <a:srgbClr val="000000"/>
                          </a:solidFill>
                          <a:latin typeface="+mj-lt"/>
                        </a:rPr>
                        <a:t>Staff's District of Residence</a:t>
                      </a:r>
                    </a:p>
                  </a:txBody>
                  <a:tcPr marL="9525" marR="9525" marT="9525" marB="0"/>
                </a:tc>
                <a:tc>
                  <a:txBody>
                    <a:bodyPr/>
                    <a:lstStyle/>
                    <a:p>
                      <a:pPr algn="l" fontAlgn="t"/>
                      <a:r>
                        <a:rPr lang="en-US" sz="1000" b="0" i="0" u="none" strike="noStrike">
                          <a:solidFill>
                            <a:srgbClr val="000000"/>
                          </a:solidFill>
                          <a:latin typeface="+mj-lt"/>
                        </a:rPr>
                        <a:t>Highest Level of Education Completed</a:t>
                      </a:r>
                    </a:p>
                  </a:txBody>
                  <a:tcPr marL="9525" marR="9525" marT="9525" marB="0"/>
                </a:tc>
                <a:tc>
                  <a:txBody>
                    <a:bodyPr/>
                    <a:lstStyle/>
                    <a:p>
                      <a:pPr algn="l" fontAlgn="t"/>
                      <a:r>
                        <a:rPr lang="en-US" sz="1000" b="0" i="0" u="none" strike="noStrike">
                          <a:solidFill>
                            <a:srgbClr val="000000"/>
                          </a:solidFill>
                          <a:latin typeface="+mj-lt"/>
                        </a:rPr>
                        <a:t>State Approved Content Test Adminstered (outside of Colorado)</a:t>
                      </a:r>
                    </a:p>
                  </a:txBody>
                  <a:tcPr marL="9525" marR="9525" marT="9525" marB="0"/>
                </a:tc>
                <a:tc>
                  <a:txBody>
                    <a:bodyPr/>
                    <a:lstStyle/>
                    <a:p>
                      <a:pPr algn="l" fontAlgn="t"/>
                      <a:r>
                        <a:rPr lang="en-US" sz="1000" b="0" i="0" u="none" strike="noStrike">
                          <a:solidFill>
                            <a:srgbClr val="000000"/>
                          </a:solidFill>
                          <a:latin typeface="+mj-lt"/>
                        </a:rPr>
                        <a:t>Principal Quality Standard 2: Instructional Leadership</a:t>
                      </a:r>
                    </a:p>
                  </a:txBody>
                  <a:tcPr marL="9525" marR="9525" marT="9525" marB="0"/>
                </a:tc>
              </a:tr>
              <a:tr h="595272">
                <a:tc>
                  <a:txBody>
                    <a:bodyPr/>
                    <a:lstStyle/>
                    <a:p>
                      <a:pPr algn="l" fontAlgn="t"/>
                      <a:r>
                        <a:rPr lang="en-US" sz="1000" b="0" i="0" u="none" strike="noStrike" dirty="0">
                          <a:solidFill>
                            <a:srgbClr val="000000"/>
                          </a:solidFill>
                          <a:latin typeface="+mj-lt"/>
                        </a:rPr>
                        <a:t>Staff's Last Name</a:t>
                      </a:r>
                    </a:p>
                  </a:txBody>
                  <a:tcPr marL="9525" marR="9525" marT="9525" marB="0"/>
                </a:tc>
                <a:tc>
                  <a:txBody>
                    <a:bodyPr/>
                    <a:lstStyle/>
                    <a:p>
                      <a:pPr algn="l" fontAlgn="t"/>
                      <a:r>
                        <a:rPr lang="en-US" sz="1000" b="0" i="0" u="none" strike="noStrike" dirty="0">
                          <a:solidFill>
                            <a:srgbClr val="000000"/>
                          </a:solidFill>
                          <a:latin typeface="+mj-lt"/>
                        </a:rPr>
                        <a:t>Beginning (start) Date at School District</a:t>
                      </a:r>
                    </a:p>
                  </a:txBody>
                  <a:tcPr marL="9525" marR="9525" marT="9525" marB="0"/>
                </a:tc>
                <a:tc>
                  <a:txBody>
                    <a:bodyPr/>
                    <a:lstStyle/>
                    <a:p>
                      <a:pPr algn="l" fontAlgn="t"/>
                      <a:r>
                        <a:rPr lang="en-US" sz="1000" b="0" i="0" u="none" strike="noStrike">
                          <a:solidFill>
                            <a:srgbClr val="000000"/>
                          </a:solidFill>
                          <a:latin typeface="+mj-lt"/>
                        </a:rPr>
                        <a:t>Institution Code of Degree</a:t>
                      </a:r>
                    </a:p>
                  </a:txBody>
                  <a:tcPr marL="9525" marR="9525" marT="9525" marB="0"/>
                </a:tc>
                <a:tc>
                  <a:txBody>
                    <a:bodyPr/>
                    <a:lstStyle/>
                    <a:p>
                      <a:pPr algn="l" fontAlgn="t"/>
                      <a:r>
                        <a:rPr lang="en-US" sz="1000" b="0" i="0" u="none" strike="noStrike">
                          <a:solidFill>
                            <a:srgbClr val="000000"/>
                          </a:solidFill>
                          <a:latin typeface="+mj-lt"/>
                        </a:rPr>
                        <a:t>Teacher or Other Licensed Personnel Overall Performance Evaluation Rating</a:t>
                      </a:r>
                    </a:p>
                  </a:txBody>
                  <a:tcPr marL="9525" marR="9525" marT="9525" marB="0"/>
                </a:tc>
                <a:tc>
                  <a:txBody>
                    <a:bodyPr/>
                    <a:lstStyle/>
                    <a:p>
                      <a:pPr algn="l" fontAlgn="t"/>
                      <a:r>
                        <a:rPr lang="en-US" sz="1000" b="0" i="0" u="none" strike="noStrike">
                          <a:solidFill>
                            <a:srgbClr val="000000"/>
                          </a:solidFill>
                          <a:latin typeface="+mj-lt"/>
                        </a:rPr>
                        <a:t>Principal Quality Standard 3: Culture</a:t>
                      </a:r>
                    </a:p>
                  </a:txBody>
                  <a:tcPr marL="9525" marR="9525" marT="9525" marB="0"/>
                </a:tc>
              </a:tr>
              <a:tr h="398507">
                <a:tc>
                  <a:txBody>
                    <a:bodyPr/>
                    <a:lstStyle/>
                    <a:p>
                      <a:pPr algn="l" fontAlgn="t"/>
                      <a:r>
                        <a:rPr lang="en-US" sz="1000" b="0" i="0" u="none" strike="noStrike" dirty="0">
                          <a:solidFill>
                            <a:srgbClr val="000000"/>
                          </a:solidFill>
                          <a:latin typeface="+mj-lt"/>
                        </a:rPr>
                        <a:t>Staff's Gender</a:t>
                      </a:r>
                    </a:p>
                  </a:txBody>
                  <a:tcPr marL="9525" marR="9525" marT="9525" marB="0"/>
                </a:tc>
                <a:tc>
                  <a:txBody>
                    <a:bodyPr/>
                    <a:lstStyle/>
                    <a:p>
                      <a:pPr algn="l" fontAlgn="t"/>
                      <a:r>
                        <a:rPr lang="en-US" sz="1000" b="0" i="0" u="none" strike="noStrike" dirty="0">
                          <a:solidFill>
                            <a:srgbClr val="000000"/>
                          </a:solidFill>
                          <a:latin typeface="+mj-lt"/>
                        </a:rPr>
                        <a:t>Ending (end) Date at School District</a:t>
                      </a:r>
                    </a:p>
                  </a:txBody>
                  <a:tcPr marL="9525" marR="9525" marT="9525" marB="0"/>
                </a:tc>
                <a:tc>
                  <a:txBody>
                    <a:bodyPr/>
                    <a:lstStyle/>
                    <a:p>
                      <a:pPr algn="l" fontAlgn="t"/>
                      <a:r>
                        <a:rPr lang="en-US" sz="1000" b="0" i="0" u="none" strike="noStrike">
                          <a:solidFill>
                            <a:srgbClr val="000000"/>
                          </a:solidFill>
                          <a:latin typeface="+mj-lt"/>
                        </a:rPr>
                        <a:t>State Code of Degree</a:t>
                      </a:r>
                    </a:p>
                  </a:txBody>
                  <a:tcPr marL="9525" marR="9525" marT="9525" marB="0"/>
                </a:tc>
                <a:tc>
                  <a:txBody>
                    <a:bodyPr/>
                    <a:lstStyle/>
                    <a:p>
                      <a:pPr algn="l" fontAlgn="t"/>
                      <a:r>
                        <a:rPr lang="en-US" sz="1000" b="0" i="0" u="none" strike="noStrike">
                          <a:solidFill>
                            <a:srgbClr val="000000"/>
                          </a:solidFill>
                          <a:latin typeface="+mj-lt"/>
                        </a:rPr>
                        <a:t>Teacher Quality Standard 1: Knowledge of Content</a:t>
                      </a:r>
                    </a:p>
                  </a:txBody>
                  <a:tcPr marL="9525" marR="9525" marT="9525" marB="0"/>
                </a:tc>
                <a:tc>
                  <a:txBody>
                    <a:bodyPr/>
                    <a:lstStyle/>
                    <a:p>
                      <a:pPr algn="l" fontAlgn="t"/>
                      <a:r>
                        <a:rPr lang="en-US" sz="1000" b="0" i="0" u="none" strike="noStrike">
                          <a:solidFill>
                            <a:srgbClr val="000000"/>
                          </a:solidFill>
                          <a:latin typeface="+mj-lt"/>
                        </a:rPr>
                        <a:t>Principal Quality Standard 4: Human Resource Leadership</a:t>
                      </a:r>
                    </a:p>
                  </a:txBody>
                  <a:tcPr marL="9525" marR="9525" marT="9525" marB="0"/>
                </a:tc>
              </a:tr>
              <a:tr h="351023">
                <a:tc>
                  <a:txBody>
                    <a:bodyPr/>
                    <a:lstStyle/>
                    <a:p>
                      <a:pPr algn="l" fontAlgn="t"/>
                      <a:r>
                        <a:rPr lang="en-US" sz="1000" b="0" i="0" u="none" strike="noStrike" dirty="0">
                          <a:solidFill>
                            <a:srgbClr val="000000"/>
                          </a:solidFill>
                          <a:latin typeface="+mj-lt"/>
                        </a:rPr>
                        <a:t>Staff's Date of Birth</a:t>
                      </a:r>
                    </a:p>
                  </a:txBody>
                  <a:tcPr marL="9525" marR="9525" marT="9525" marB="0"/>
                </a:tc>
                <a:tc>
                  <a:txBody>
                    <a:bodyPr/>
                    <a:lstStyle/>
                    <a:p>
                      <a:pPr algn="l" fontAlgn="t"/>
                      <a:r>
                        <a:rPr lang="en-US" sz="1000" b="0" i="0" u="none" strike="noStrike" dirty="0">
                          <a:solidFill>
                            <a:srgbClr val="000000"/>
                          </a:solidFill>
                          <a:latin typeface="+mj-lt"/>
                        </a:rPr>
                        <a:t>Reason for Exiting District/Admin Unit</a:t>
                      </a:r>
                    </a:p>
                  </a:txBody>
                  <a:tcPr marL="9525" marR="9525" marT="9525" marB="0"/>
                </a:tc>
                <a:tc>
                  <a:txBody>
                    <a:bodyPr/>
                    <a:lstStyle/>
                    <a:p>
                      <a:pPr algn="l" fontAlgn="t"/>
                      <a:r>
                        <a:rPr lang="en-US" sz="1000" b="0" i="0" u="none" strike="noStrike">
                          <a:solidFill>
                            <a:srgbClr val="000000"/>
                          </a:solidFill>
                          <a:latin typeface="+mj-lt"/>
                        </a:rPr>
                        <a:t>Subject Area of Degree 1</a:t>
                      </a:r>
                    </a:p>
                  </a:txBody>
                  <a:tcPr marL="9525" marR="9525" marT="9525" marB="0"/>
                </a:tc>
                <a:tc>
                  <a:txBody>
                    <a:bodyPr/>
                    <a:lstStyle/>
                    <a:p>
                      <a:pPr algn="l" fontAlgn="t"/>
                      <a:r>
                        <a:rPr lang="en-US" sz="1000" b="0" i="0" u="none" strike="noStrike">
                          <a:solidFill>
                            <a:srgbClr val="000000"/>
                          </a:solidFill>
                          <a:latin typeface="+mj-lt"/>
                        </a:rPr>
                        <a:t>Teacher Quality Standard 2: Establish Environment</a:t>
                      </a:r>
                    </a:p>
                  </a:txBody>
                  <a:tcPr marL="9525" marR="9525" marT="9525" marB="0"/>
                </a:tc>
                <a:tc>
                  <a:txBody>
                    <a:bodyPr/>
                    <a:lstStyle/>
                    <a:p>
                      <a:pPr algn="l" fontAlgn="t"/>
                      <a:r>
                        <a:rPr lang="en-US" sz="1000" b="0" i="0" u="none" strike="noStrike">
                          <a:solidFill>
                            <a:srgbClr val="000000"/>
                          </a:solidFill>
                          <a:latin typeface="+mj-lt"/>
                        </a:rPr>
                        <a:t>Principal Quality Standard 5: Management Leadership</a:t>
                      </a:r>
                    </a:p>
                  </a:txBody>
                  <a:tcPr marL="9525" marR="9525" marT="9525" marB="0"/>
                </a:tc>
              </a:tr>
              <a:tr h="351023">
                <a:tc>
                  <a:txBody>
                    <a:bodyPr/>
                    <a:lstStyle/>
                    <a:p>
                      <a:pPr algn="l" fontAlgn="t"/>
                      <a:r>
                        <a:rPr lang="en-US" sz="1000" b="0" i="0" u="none" strike="noStrike" dirty="0">
                          <a:solidFill>
                            <a:srgbClr val="000000"/>
                          </a:solidFill>
                          <a:latin typeface="+mj-lt"/>
                        </a:rPr>
                        <a:t>Staff's Ethnicity: Hispanic or Latino </a:t>
                      </a:r>
                    </a:p>
                  </a:txBody>
                  <a:tcPr marL="9525" marR="9525" marT="9525" marB="0"/>
                </a:tc>
                <a:tc>
                  <a:txBody>
                    <a:bodyPr/>
                    <a:lstStyle/>
                    <a:p>
                      <a:pPr algn="l" fontAlgn="t"/>
                      <a:r>
                        <a:rPr lang="en-US" sz="1000" b="0" i="0" u="none" strike="noStrike" dirty="0">
                          <a:solidFill>
                            <a:srgbClr val="000000"/>
                          </a:solidFill>
                          <a:latin typeface="+mj-lt"/>
                        </a:rPr>
                        <a:t>Years of Prior Pre/K-12 Teaching Experience In-State</a:t>
                      </a:r>
                    </a:p>
                  </a:txBody>
                  <a:tcPr marL="9525" marR="9525" marT="9525" marB="0"/>
                </a:tc>
                <a:tc>
                  <a:txBody>
                    <a:bodyPr/>
                    <a:lstStyle/>
                    <a:p>
                      <a:pPr algn="l" fontAlgn="t"/>
                      <a:r>
                        <a:rPr lang="en-US" sz="1000" b="0" i="0" u="none" strike="noStrike" dirty="0">
                          <a:solidFill>
                            <a:srgbClr val="000000"/>
                          </a:solidFill>
                          <a:latin typeface="+mj-lt"/>
                        </a:rPr>
                        <a:t>Subject Area of Degree 2</a:t>
                      </a:r>
                    </a:p>
                  </a:txBody>
                  <a:tcPr marL="9525" marR="9525" marT="9525" marB="0"/>
                </a:tc>
                <a:tc>
                  <a:txBody>
                    <a:bodyPr/>
                    <a:lstStyle/>
                    <a:p>
                      <a:pPr algn="l" fontAlgn="t"/>
                      <a:r>
                        <a:rPr lang="en-US" sz="1000" b="0" i="0" u="none" strike="noStrike">
                          <a:solidFill>
                            <a:srgbClr val="000000"/>
                          </a:solidFill>
                          <a:latin typeface="+mj-lt"/>
                        </a:rPr>
                        <a:t>Teacher Quality Standard 3: Faciliate Learning</a:t>
                      </a:r>
                    </a:p>
                  </a:txBody>
                  <a:tcPr marL="9525" marR="9525" marT="9525" marB="0"/>
                </a:tc>
                <a:tc>
                  <a:txBody>
                    <a:bodyPr/>
                    <a:lstStyle/>
                    <a:p>
                      <a:pPr algn="l" fontAlgn="t"/>
                      <a:r>
                        <a:rPr lang="en-US" sz="1000" b="0" i="0" u="none" strike="noStrike">
                          <a:solidFill>
                            <a:srgbClr val="000000"/>
                          </a:solidFill>
                          <a:latin typeface="+mj-lt"/>
                        </a:rPr>
                        <a:t>Principal Quality Standard 6: External Development</a:t>
                      </a:r>
                    </a:p>
                  </a:txBody>
                  <a:tcPr marL="9525" marR="9525" marT="9525" marB="0"/>
                </a:tc>
              </a:tr>
              <a:tr h="351023">
                <a:tc>
                  <a:txBody>
                    <a:bodyPr/>
                    <a:lstStyle/>
                    <a:p>
                      <a:pPr algn="l" fontAlgn="t"/>
                      <a:endParaRPr lang="en-US" sz="1000" b="0" i="0" u="none" strike="noStrike" dirty="0">
                        <a:solidFill>
                          <a:srgbClr val="000000"/>
                        </a:solidFill>
                        <a:latin typeface="+mj-lt"/>
                      </a:endParaRPr>
                    </a:p>
                  </a:txBody>
                  <a:tcPr marL="9525" marR="9525" marT="9525" marB="0"/>
                </a:tc>
                <a:tc>
                  <a:txBody>
                    <a:bodyPr/>
                    <a:lstStyle/>
                    <a:p>
                      <a:pPr algn="l" fontAlgn="t"/>
                      <a:endParaRPr lang="en-US" sz="1000" b="0" i="0" u="none" strike="noStrike" dirty="0">
                        <a:solidFill>
                          <a:srgbClr val="000000"/>
                        </a:solidFill>
                        <a:latin typeface="+mj-lt"/>
                      </a:endParaRPr>
                    </a:p>
                  </a:txBody>
                  <a:tcPr marL="9525" marR="9525" marT="9525" marB="0"/>
                </a:tc>
                <a:tc>
                  <a:txBody>
                    <a:bodyPr/>
                    <a:lstStyle/>
                    <a:p>
                      <a:endParaRPr lang="en-US" sz="1000" dirty="0">
                        <a:latin typeface="+mj-lt"/>
                      </a:endParaRPr>
                    </a:p>
                  </a:txBody>
                  <a:tcPr marL="9525" marR="9525" marT="9525" marB="0"/>
                </a:tc>
                <a:tc>
                  <a:txBody>
                    <a:bodyPr/>
                    <a:lstStyle/>
                    <a:p>
                      <a:pPr algn="l" fontAlgn="t"/>
                      <a:endParaRPr lang="en-US" sz="1000" b="0" i="0" u="none" strike="noStrike" dirty="0">
                        <a:solidFill>
                          <a:srgbClr val="000000"/>
                        </a:solidFill>
                        <a:latin typeface="+mj-lt"/>
                      </a:endParaRPr>
                    </a:p>
                  </a:txBody>
                  <a:tcPr marL="9525" marR="9525" marT="9525" marB="0"/>
                </a:tc>
                <a:tc>
                  <a:txBody>
                    <a:bodyPr/>
                    <a:lstStyle/>
                    <a:p>
                      <a:pPr algn="l" fontAlgn="t"/>
                      <a:r>
                        <a:rPr lang="en-US" sz="1000" b="0" i="0" u="none" strike="noStrike" dirty="0">
                          <a:solidFill>
                            <a:srgbClr val="000000"/>
                          </a:solidFill>
                          <a:latin typeface="+mj-lt"/>
                        </a:rPr>
                        <a:t>Principal Quality Standard 7: Student Growth</a:t>
                      </a:r>
                    </a:p>
                  </a:txBody>
                  <a:tcPr marL="9525" marR="9525" marT="9525" marB="0"/>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fld id="{C8C00344-A297-48B9-BC95-6E679031FAAE}" type="slidenum">
              <a:rPr lang="en-US" smtClean="0"/>
              <a:pPr>
                <a:defRPr/>
              </a:pPr>
              <a:t>18</a:t>
            </a:fld>
            <a:endParaRPr lang="en-US" dirty="0"/>
          </a:p>
        </p:txBody>
      </p:sp>
      <p:sp>
        <p:nvSpPr>
          <p:cNvPr id="5" name="Title 1"/>
          <p:cNvSpPr txBox="1">
            <a:spLocks/>
          </p:cNvSpPr>
          <p:nvPr/>
        </p:nvSpPr>
        <p:spPr>
          <a:xfrm>
            <a:off x="381000" y="355600"/>
            <a:ext cx="8382000" cy="1054100"/>
          </a:xfrm>
          <a:prstGeom prst="rect">
            <a:avLst/>
          </a:prstGeom>
        </p:spPr>
        <p:txBody>
          <a:bodyPr vert="horz" lIns="91440" tIns="45720" rIns="91440" bIns="45720" rtlCol="0" anchor="ctr">
            <a:no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200" normalizeH="0" baseline="0" noProof="0" dirty="0" smtClean="0">
                <a:ln>
                  <a:noFill/>
                </a:ln>
                <a:solidFill>
                  <a:schemeClr val="bg1"/>
                </a:solidFill>
                <a:effectLst/>
                <a:uLnTx/>
                <a:uFillTx/>
                <a:latin typeface="Palatino Linotype"/>
                <a:ea typeface="Palatino Linotype" pitchFamily="18" charset="0"/>
                <a:cs typeface="Palatino Linotype"/>
              </a:rPr>
              <a:t>Staff Interchange</a:t>
            </a:r>
          </a:p>
        </p:txBody>
      </p:sp>
      <p:graphicFrame>
        <p:nvGraphicFramePr>
          <p:cNvPr id="6" name="Table 5"/>
          <p:cNvGraphicFramePr>
            <a:graphicFrameLocks noGrp="1"/>
          </p:cNvGraphicFramePr>
          <p:nvPr>
            <p:extLst>
              <p:ext uri="{D42A27DB-BD31-4B8C-83A1-F6EECF244321}">
                <p14:modId xmlns:p14="http://schemas.microsoft.com/office/powerpoint/2010/main" val="4011172969"/>
              </p:ext>
            </p:extLst>
          </p:nvPr>
        </p:nvGraphicFramePr>
        <p:xfrm>
          <a:off x="381000" y="1698171"/>
          <a:ext cx="8153400" cy="4430485"/>
        </p:xfrm>
        <a:graphic>
          <a:graphicData uri="http://schemas.openxmlformats.org/drawingml/2006/table">
            <a:tbl>
              <a:tblPr firstRow="1" bandRow="1">
                <a:tableStyleId>{5C22544A-7EE6-4342-B048-85BDC9FD1C3A}</a:tableStyleId>
              </a:tblPr>
              <a:tblGrid>
                <a:gridCol w="2038350"/>
                <a:gridCol w="2038350"/>
                <a:gridCol w="2038350"/>
                <a:gridCol w="2038350"/>
              </a:tblGrid>
              <a:tr h="390779">
                <a:tc gridSpan="4">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800" spc="200" dirty="0" smtClean="0">
                          <a:solidFill>
                            <a:schemeClr val="bg1"/>
                          </a:solidFill>
                          <a:latin typeface="+mj-lt"/>
                          <a:ea typeface="Palatino Linotype" pitchFamily="18" charset="0"/>
                          <a:cs typeface="Palatino Linotype"/>
                        </a:rPr>
                        <a:t>Staff Association File</a:t>
                      </a:r>
                      <a:endParaRPr kumimoji="0" lang="en-US" sz="1800" b="0" i="0" u="none" strike="noStrike" kern="1200" cap="none" spc="200" normalizeH="0" baseline="0" noProof="0" dirty="0">
                        <a:ln>
                          <a:noFill/>
                        </a:ln>
                        <a:solidFill>
                          <a:schemeClr val="bg1"/>
                        </a:solidFill>
                        <a:effectLst/>
                        <a:uLnTx/>
                        <a:uFillTx/>
                        <a:latin typeface="+mj-lt"/>
                        <a:ea typeface="Palatino Linotype" pitchFamily="18" charset="0"/>
                        <a:cs typeface="Palatino Linotype"/>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90779">
                <a:tc>
                  <a:txBody>
                    <a:bodyPr/>
                    <a:lstStyle/>
                    <a:p>
                      <a:pPr algn="l" fontAlgn="t"/>
                      <a:r>
                        <a:rPr lang="en-US" sz="1000" b="0" i="0" u="none" strike="noStrike">
                          <a:solidFill>
                            <a:srgbClr val="000000"/>
                          </a:solidFill>
                          <a:latin typeface="Arial"/>
                        </a:rPr>
                        <a:t>Admin Unit/SOP Code</a:t>
                      </a:r>
                    </a:p>
                  </a:txBody>
                  <a:tcPr marL="9525" marR="9525" marT="9525" marB="0"/>
                </a:tc>
                <a:tc>
                  <a:txBody>
                    <a:bodyPr/>
                    <a:lstStyle/>
                    <a:p>
                      <a:pPr algn="l" fontAlgn="t"/>
                      <a:r>
                        <a:rPr lang="en-US" sz="1000" b="0" i="0" u="none" strike="noStrike">
                          <a:solidFill>
                            <a:srgbClr val="000000"/>
                          </a:solidFill>
                          <a:latin typeface="Arial"/>
                        </a:rPr>
                        <a:t>Job Classification Code</a:t>
                      </a:r>
                    </a:p>
                  </a:txBody>
                  <a:tcPr marL="9525" marR="9525" marT="9525" marB="0"/>
                </a:tc>
                <a:tc>
                  <a:txBody>
                    <a:bodyPr/>
                    <a:lstStyle/>
                    <a:p>
                      <a:pPr algn="l" fontAlgn="t"/>
                      <a:r>
                        <a:rPr lang="en-US" sz="1000" b="0" i="0" u="none" strike="noStrike">
                          <a:solidFill>
                            <a:srgbClr val="000000"/>
                          </a:solidFill>
                          <a:latin typeface="Arial"/>
                        </a:rPr>
                        <a:t>Grant/Project Funding Source</a:t>
                      </a:r>
                    </a:p>
                  </a:txBody>
                  <a:tcPr marL="9525" marR="9525" marT="9525" marB="0"/>
                </a:tc>
                <a:tc>
                  <a:txBody>
                    <a:bodyPr/>
                    <a:lstStyle/>
                    <a:p>
                      <a:pPr algn="l" fontAlgn="t"/>
                      <a:r>
                        <a:rPr lang="en-US" sz="1000" b="0" i="0" u="none" strike="noStrike">
                          <a:solidFill>
                            <a:srgbClr val="000000"/>
                          </a:solidFill>
                          <a:latin typeface="Arial"/>
                        </a:rPr>
                        <a:t>Grade Level - 6th</a:t>
                      </a:r>
                    </a:p>
                  </a:txBody>
                  <a:tcPr marL="9525" marR="9525" marT="9525" marB="0"/>
                </a:tc>
              </a:tr>
              <a:tr h="390779">
                <a:tc>
                  <a:txBody>
                    <a:bodyPr/>
                    <a:lstStyle/>
                    <a:p>
                      <a:pPr algn="l" fontAlgn="t"/>
                      <a:r>
                        <a:rPr lang="en-US" sz="1000" b="0" i="0" u="none" strike="noStrike">
                          <a:solidFill>
                            <a:srgbClr val="000000"/>
                          </a:solidFill>
                          <a:latin typeface="Arial"/>
                        </a:rPr>
                        <a:t>School District/BOCES Code</a:t>
                      </a:r>
                    </a:p>
                  </a:txBody>
                  <a:tcPr marL="9525" marR="9525" marT="9525" marB="0"/>
                </a:tc>
                <a:tc>
                  <a:txBody>
                    <a:bodyPr/>
                    <a:lstStyle/>
                    <a:p>
                      <a:pPr algn="l" fontAlgn="t"/>
                      <a:r>
                        <a:rPr lang="en-US" sz="1000" b="0" i="0" u="none" strike="noStrike">
                          <a:solidFill>
                            <a:srgbClr val="000000"/>
                          </a:solidFill>
                          <a:latin typeface="Arial"/>
                        </a:rPr>
                        <a:t>Start Date</a:t>
                      </a:r>
                    </a:p>
                  </a:txBody>
                  <a:tcPr marL="9525" marR="9525" marT="9525" marB="0"/>
                </a:tc>
                <a:tc>
                  <a:txBody>
                    <a:bodyPr/>
                    <a:lstStyle/>
                    <a:p>
                      <a:pPr algn="l" fontAlgn="t"/>
                      <a:r>
                        <a:rPr lang="en-US" sz="1000" b="0" i="0" u="none" strike="noStrike">
                          <a:solidFill>
                            <a:srgbClr val="000000"/>
                          </a:solidFill>
                          <a:latin typeface="Arial"/>
                        </a:rPr>
                        <a:t>Years Principal at this school </a:t>
                      </a:r>
                    </a:p>
                  </a:txBody>
                  <a:tcPr marL="9525" marR="9525" marT="9525" marB="0"/>
                </a:tc>
                <a:tc>
                  <a:txBody>
                    <a:bodyPr/>
                    <a:lstStyle/>
                    <a:p>
                      <a:pPr algn="l" fontAlgn="t"/>
                      <a:r>
                        <a:rPr lang="en-US" sz="1000" b="0" i="0" u="none" strike="noStrike">
                          <a:solidFill>
                            <a:srgbClr val="000000"/>
                          </a:solidFill>
                          <a:latin typeface="Arial"/>
                        </a:rPr>
                        <a:t>Grade Level - 7th</a:t>
                      </a:r>
                    </a:p>
                  </a:txBody>
                  <a:tcPr marL="9525" marR="9525" marT="9525" marB="0"/>
                </a:tc>
              </a:tr>
              <a:tr h="390779">
                <a:tc>
                  <a:txBody>
                    <a:bodyPr/>
                    <a:lstStyle/>
                    <a:p>
                      <a:pPr algn="l" fontAlgn="t"/>
                      <a:r>
                        <a:rPr lang="en-US" sz="1000" b="0" i="0" u="none" strike="noStrike">
                          <a:solidFill>
                            <a:srgbClr val="000000"/>
                          </a:solidFill>
                          <a:latin typeface="Arial"/>
                        </a:rPr>
                        <a:t>Special Education Assignment Flag</a:t>
                      </a:r>
                    </a:p>
                  </a:txBody>
                  <a:tcPr marL="9525" marR="9525" marT="9525" marB="0"/>
                </a:tc>
                <a:tc>
                  <a:txBody>
                    <a:bodyPr/>
                    <a:lstStyle/>
                    <a:p>
                      <a:pPr algn="l" fontAlgn="t"/>
                      <a:r>
                        <a:rPr lang="en-US" sz="1000" b="0" i="0" u="none" strike="noStrike">
                          <a:solidFill>
                            <a:srgbClr val="000000"/>
                          </a:solidFill>
                          <a:latin typeface="Arial"/>
                        </a:rPr>
                        <a:t>End Date</a:t>
                      </a:r>
                    </a:p>
                  </a:txBody>
                  <a:tcPr marL="9525" marR="9525" marT="9525" marB="0"/>
                </a:tc>
                <a:tc>
                  <a:txBody>
                    <a:bodyPr/>
                    <a:lstStyle/>
                    <a:p>
                      <a:pPr algn="l" fontAlgn="t"/>
                      <a:r>
                        <a:rPr lang="en-US" sz="1000" b="0" i="0" u="none" strike="noStrike">
                          <a:solidFill>
                            <a:srgbClr val="000000"/>
                          </a:solidFill>
                          <a:latin typeface="Arial"/>
                        </a:rPr>
                        <a:t>Grade Level - Infant </a:t>
                      </a:r>
                    </a:p>
                  </a:txBody>
                  <a:tcPr marL="9525" marR="9525" marT="9525" marB="0"/>
                </a:tc>
                <a:tc>
                  <a:txBody>
                    <a:bodyPr/>
                    <a:lstStyle/>
                    <a:p>
                      <a:pPr algn="l" fontAlgn="t"/>
                      <a:r>
                        <a:rPr lang="en-US" sz="1000" b="0" i="0" u="none" strike="noStrike">
                          <a:solidFill>
                            <a:srgbClr val="000000"/>
                          </a:solidFill>
                          <a:latin typeface="Arial"/>
                        </a:rPr>
                        <a:t>Grade Level - 8th</a:t>
                      </a:r>
                    </a:p>
                  </a:txBody>
                  <a:tcPr marL="9525" marR="9525" marT="9525" marB="0"/>
                </a:tc>
              </a:tr>
              <a:tr h="390779">
                <a:tc>
                  <a:txBody>
                    <a:bodyPr/>
                    <a:lstStyle/>
                    <a:p>
                      <a:pPr algn="l" fontAlgn="t"/>
                      <a:r>
                        <a:rPr lang="en-US" sz="1000" b="0" i="0" u="none" strike="noStrike">
                          <a:solidFill>
                            <a:srgbClr val="000000"/>
                          </a:solidFill>
                          <a:latin typeface="Arial"/>
                        </a:rPr>
                        <a:t>EDID</a:t>
                      </a:r>
                    </a:p>
                  </a:txBody>
                  <a:tcPr marL="9525" marR="9525" marT="9525" marB="0"/>
                </a:tc>
                <a:tc>
                  <a:txBody>
                    <a:bodyPr/>
                    <a:lstStyle/>
                    <a:p>
                      <a:pPr algn="l" fontAlgn="t"/>
                      <a:r>
                        <a:rPr lang="en-US" sz="1000" b="0" i="0" u="none" strike="noStrike">
                          <a:solidFill>
                            <a:srgbClr val="000000"/>
                          </a:solidFill>
                          <a:latin typeface="Arial"/>
                        </a:rPr>
                        <a:t>Employment Status Code</a:t>
                      </a:r>
                    </a:p>
                  </a:txBody>
                  <a:tcPr marL="9525" marR="9525" marT="9525" marB="0"/>
                </a:tc>
                <a:tc>
                  <a:txBody>
                    <a:bodyPr/>
                    <a:lstStyle/>
                    <a:p>
                      <a:pPr algn="l" fontAlgn="t"/>
                      <a:r>
                        <a:rPr lang="en-US" sz="1000" b="0" i="0" u="none" strike="noStrike">
                          <a:solidFill>
                            <a:srgbClr val="000000"/>
                          </a:solidFill>
                          <a:latin typeface="Arial"/>
                        </a:rPr>
                        <a:t>Grade Level - PreK</a:t>
                      </a:r>
                    </a:p>
                  </a:txBody>
                  <a:tcPr marL="9525" marR="9525" marT="9525" marB="0"/>
                </a:tc>
                <a:tc>
                  <a:txBody>
                    <a:bodyPr/>
                    <a:lstStyle/>
                    <a:p>
                      <a:pPr algn="l" fontAlgn="t"/>
                      <a:r>
                        <a:rPr lang="en-US" sz="1000" b="0" i="0" u="none" strike="noStrike">
                          <a:solidFill>
                            <a:srgbClr val="000000"/>
                          </a:solidFill>
                          <a:latin typeface="Arial"/>
                        </a:rPr>
                        <a:t>Grade Level - 9th</a:t>
                      </a:r>
                    </a:p>
                  </a:txBody>
                  <a:tcPr marL="9525" marR="9525" marT="9525" marB="0"/>
                </a:tc>
              </a:tr>
              <a:tr h="390779">
                <a:tc>
                  <a:txBody>
                    <a:bodyPr/>
                    <a:lstStyle/>
                    <a:p>
                      <a:pPr algn="l" fontAlgn="t"/>
                      <a:r>
                        <a:rPr lang="en-US" sz="1000" b="0" i="0" u="none" strike="noStrike">
                          <a:solidFill>
                            <a:srgbClr val="000000"/>
                          </a:solidFill>
                          <a:latin typeface="Arial"/>
                        </a:rPr>
                        <a:t>Staff's First Name</a:t>
                      </a:r>
                    </a:p>
                  </a:txBody>
                  <a:tcPr marL="9525" marR="9525" marT="9525" marB="0"/>
                </a:tc>
                <a:tc>
                  <a:txBody>
                    <a:bodyPr/>
                    <a:lstStyle/>
                    <a:p>
                      <a:pPr algn="l" fontAlgn="t"/>
                      <a:r>
                        <a:rPr lang="en-US" sz="1000" b="0" i="0" u="none" strike="noStrike">
                          <a:solidFill>
                            <a:srgbClr val="000000"/>
                          </a:solidFill>
                          <a:latin typeface="Arial"/>
                        </a:rPr>
                        <a:t>Number of Contract Days</a:t>
                      </a:r>
                    </a:p>
                  </a:txBody>
                  <a:tcPr marL="9525" marR="9525" marT="9525" marB="0"/>
                </a:tc>
                <a:tc>
                  <a:txBody>
                    <a:bodyPr/>
                    <a:lstStyle/>
                    <a:p>
                      <a:pPr algn="l" fontAlgn="t"/>
                      <a:r>
                        <a:rPr lang="en-US" sz="1000" b="0" i="0" u="none" strike="noStrike">
                          <a:solidFill>
                            <a:srgbClr val="000000"/>
                          </a:solidFill>
                          <a:latin typeface="Arial"/>
                        </a:rPr>
                        <a:t>Grade Level - K</a:t>
                      </a:r>
                    </a:p>
                  </a:txBody>
                  <a:tcPr marL="9525" marR="9525" marT="9525" marB="0"/>
                </a:tc>
                <a:tc>
                  <a:txBody>
                    <a:bodyPr/>
                    <a:lstStyle/>
                    <a:p>
                      <a:pPr algn="l" fontAlgn="t"/>
                      <a:r>
                        <a:rPr lang="en-US" sz="1000" b="0" i="0" u="none" strike="noStrike">
                          <a:solidFill>
                            <a:srgbClr val="000000"/>
                          </a:solidFill>
                          <a:latin typeface="Arial"/>
                        </a:rPr>
                        <a:t>Grade Level - 10th</a:t>
                      </a:r>
                    </a:p>
                  </a:txBody>
                  <a:tcPr marL="9525" marR="9525" marT="9525" marB="0"/>
                </a:tc>
              </a:tr>
              <a:tr h="390779">
                <a:tc>
                  <a:txBody>
                    <a:bodyPr/>
                    <a:lstStyle/>
                    <a:p>
                      <a:pPr algn="l" fontAlgn="t"/>
                      <a:r>
                        <a:rPr lang="en-US" sz="1000" b="0" i="0" u="none" strike="noStrike">
                          <a:solidFill>
                            <a:srgbClr val="000000"/>
                          </a:solidFill>
                          <a:latin typeface="Arial"/>
                        </a:rPr>
                        <a:t>Staff's Last Name</a:t>
                      </a:r>
                    </a:p>
                  </a:txBody>
                  <a:tcPr marL="9525" marR="9525" marT="9525" marB="0"/>
                </a:tc>
                <a:tc>
                  <a:txBody>
                    <a:bodyPr/>
                    <a:lstStyle/>
                    <a:p>
                      <a:pPr algn="l" fontAlgn="t"/>
                      <a:r>
                        <a:rPr lang="en-US" sz="1000" b="0" i="0" u="none" strike="noStrike">
                          <a:solidFill>
                            <a:srgbClr val="000000"/>
                          </a:solidFill>
                          <a:latin typeface="Arial"/>
                        </a:rPr>
                        <a:t>Hours Worked per Day</a:t>
                      </a:r>
                    </a:p>
                  </a:txBody>
                  <a:tcPr marL="9525" marR="9525" marT="9525" marB="0"/>
                </a:tc>
                <a:tc>
                  <a:txBody>
                    <a:bodyPr/>
                    <a:lstStyle/>
                    <a:p>
                      <a:pPr algn="l" fontAlgn="t"/>
                      <a:r>
                        <a:rPr lang="en-US" sz="1000" b="0" i="0" u="none" strike="noStrike">
                          <a:solidFill>
                            <a:srgbClr val="000000"/>
                          </a:solidFill>
                          <a:latin typeface="Arial"/>
                        </a:rPr>
                        <a:t>Grade Level - 1st</a:t>
                      </a:r>
                    </a:p>
                  </a:txBody>
                  <a:tcPr marL="9525" marR="9525" marT="9525" marB="0"/>
                </a:tc>
                <a:tc>
                  <a:txBody>
                    <a:bodyPr/>
                    <a:lstStyle/>
                    <a:p>
                      <a:pPr algn="l" fontAlgn="t"/>
                      <a:r>
                        <a:rPr lang="en-US" sz="1000" b="0" i="0" u="none" strike="noStrike">
                          <a:solidFill>
                            <a:srgbClr val="000000"/>
                          </a:solidFill>
                          <a:latin typeface="Arial"/>
                        </a:rPr>
                        <a:t>Grade Level - 11th</a:t>
                      </a:r>
                    </a:p>
                  </a:txBody>
                  <a:tcPr marL="9525" marR="9525" marT="9525" marB="0"/>
                </a:tc>
              </a:tr>
              <a:tr h="390779">
                <a:tc>
                  <a:txBody>
                    <a:bodyPr/>
                    <a:lstStyle/>
                    <a:p>
                      <a:pPr algn="l" fontAlgn="t"/>
                      <a:r>
                        <a:rPr lang="en-US" sz="1000" b="0" i="0" u="none" strike="noStrike">
                          <a:solidFill>
                            <a:srgbClr val="000000"/>
                          </a:solidFill>
                          <a:latin typeface="Arial"/>
                        </a:rPr>
                        <a:t>Staff's Gender</a:t>
                      </a:r>
                    </a:p>
                  </a:txBody>
                  <a:tcPr marL="9525" marR="9525" marT="9525" marB="0"/>
                </a:tc>
                <a:tc>
                  <a:txBody>
                    <a:bodyPr/>
                    <a:lstStyle/>
                    <a:p>
                      <a:pPr algn="l" fontAlgn="t"/>
                      <a:r>
                        <a:rPr lang="en-US" sz="1000" b="0" i="0" u="none" strike="noStrike">
                          <a:solidFill>
                            <a:srgbClr val="000000"/>
                          </a:solidFill>
                          <a:latin typeface="Arial"/>
                        </a:rPr>
                        <a:t>Hourly Rate of Pay</a:t>
                      </a:r>
                    </a:p>
                  </a:txBody>
                  <a:tcPr marL="9525" marR="9525" marT="9525" marB="0"/>
                </a:tc>
                <a:tc>
                  <a:txBody>
                    <a:bodyPr/>
                    <a:lstStyle/>
                    <a:p>
                      <a:pPr algn="l" fontAlgn="t"/>
                      <a:r>
                        <a:rPr lang="en-US" sz="1000" b="0" i="0" u="none" strike="noStrike">
                          <a:solidFill>
                            <a:srgbClr val="000000"/>
                          </a:solidFill>
                          <a:latin typeface="Arial"/>
                        </a:rPr>
                        <a:t>Grade Level - 2nd</a:t>
                      </a:r>
                    </a:p>
                  </a:txBody>
                  <a:tcPr marL="9525" marR="9525" marT="9525" marB="0"/>
                </a:tc>
                <a:tc>
                  <a:txBody>
                    <a:bodyPr/>
                    <a:lstStyle/>
                    <a:p>
                      <a:pPr algn="l" fontAlgn="t"/>
                      <a:r>
                        <a:rPr lang="en-US" sz="1000" b="0" i="0" u="none" strike="noStrike">
                          <a:solidFill>
                            <a:srgbClr val="000000"/>
                          </a:solidFill>
                          <a:latin typeface="Arial"/>
                        </a:rPr>
                        <a:t>Grade Level - 12th</a:t>
                      </a:r>
                    </a:p>
                  </a:txBody>
                  <a:tcPr marL="9525" marR="9525" marT="9525" marB="0"/>
                </a:tc>
              </a:tr>
              <a:tr h="390779">
                <a:tc>
                  <a:txBody>
                    <a:bodyPr/>
                    <a:lstStyle/>
                    <a:p>
                      <a:pPr algn="l" fontAlgn="t"/>
                      <a:r>
                        <a:rPr lang="en-US" sz="1000" b="0" i="0" u="none" strike="noStrike">
                          <a:solidFill>
                            <a:srgbClr val="000000"/>
                          </a:solidFill>
                          <a:latin typeface="Arial"/>
                        </a:rPr>
                        <a:t>Staff's Date of Birth</a:t>
                      </a:r>
                    </a:p>
                  </a:txBody>
                  <a:tcPr marL="9525" marR="9525" marT="9525" marB="0"/>
                </a:tc>
                <a:tc>
                  <a:txBody>
                    <a:bodyPr/>
                    <a:lstStyle/>
                    <a:p>
                      <a:pPr algn="l" fontAlgn="t"/>
                      <a:r>
                        <a:rPr lang="en-US" sz="1000" b="0" i="0" u="none" strike="noStrike">
                          <a:solidFill>
                            <a:srgbClr val="000000"/>
                          </a:solidFill>
                          <a:latin typeface="Arial"/>
                        </a:rPr>
                        <a:t>Base Salary or Wage</a:t>
                      </a:r>
                    </a:p>
                  </a:txBody>
                  <a:tcPr marL="9525" marR="9525" marT="9525" marB="0"/>
                </a:tc>
                <a:tc>
                  <a:txBody>
                    <a:bodyPr/>
                    <a:lstStyle/>
                    <a:p>
                      <a:pPr algn="l" fontAlgn="t"/>
                      <a:r>
                        <a:rPr lang="en-US" sz="1000" b="0" i="0" u="none" strike="noStrike">
                          <a:solidFill>
                            <a:srgbClr val="000000"/>
                          </a:solidFill>
                          <a:latin typeface="Arial"/>
                        </a:rPr>
                        <a:t>Grade Level - 3rd</a:t>
                      </a:r>
                    </a:p>
                  </a:txBody>
                  <a:tcPr marL="9525" marR="9525" marT="9525" marB="0"/>
                </a:tc>
                <a:tc>
                  <a:txBody>
                    <a:bodyPr/>
                    <a:lstStyle/>
                    <a:p>
                      <a:pPr algn="l" fontAlgn="t"/>
                      <a:r>
                        <a:rPr lang="en-US" sz="1000" b="0" i="0" u="none" strike="noStrike">
                          <a:solidFill>
                            <a:srgbClr val="000000"/>
                          </a:solidFill>
                          <a:latin typeface="Arial"/>
                        </a:rPr>
                        <a:t>24 Semester Hours Of Content Coursework In Teaching Area</a:t>
                      </a:r>
                    </a:p>
                  </a:txBody>
                  <a:tcPr marL="9525" marR="9525" marT="9525" marB="0"/>
                </a:tc>
              </a:tr>
              <a:tr h="522695">
                <a:tc>
                  <a:txBody>
                    <a:bodyPr/>
                    <a:lstStyle/>
                    <a:p>
                      <a:pPr algn="l" fontAlgn="t"/>
                      <a:r>
                        <a:rPr lang="en-US" sz="1000" b="0" i="0" u="none" strike="noStrike">
                          <a:solidFill>
                            <a:srgbClr val="000000"/>
                          </a:solidFill>
                          <a:latin typeface="Arial"/>
                        </a:rPr>
                        <a:t>School Code</a:t>
                      </a:r>
                    </a:p>
                  </a:txBody>
                  <a:tcPr marL="9525" marR="9525" marT="9525" marB="0"/>
                </a:tc>
                <a:tc>
                  <a:txBody>
                    <a:bodyPr/>
                    <a:lstStyle/>
                    <a:p>
                      <a:pPr algn="l" fontAlgn="t"/>
                      <a:r>
                        <a:rPr lang="en-US" sz="1000" b="0" i="0" u="none" strike="noStrike" dirty="0">
                          <a:solidFill>
                            <a:srgbClr val="000000"/>
                          </a:solidFill>
                          <a:latin typeface="Arial"/>
                        </a:rPr>
                        <a:t>Teaching Subject Area</a:t>
                      </a:r>
                    </a:p>
                  </a:txBody>
                  <a:tcPr marL="9525" marR="9525" marT="9525" marB="0"/>
                </a:tc>
                <a:tc>
                  <a:txBody>
                    <a:bodyPr/>
                    <a:lstStyle/>
                    <a:p>
                      <a:pPr algn="l" fontAlgn="t"/>
                      <a:r>
                        <a:rPr lang="en-US" sz="1000" b="0" i="0" u="none" strike="noStrike">
                          <a:solidFill>
                            <a:srgbClr val="000000"/>
                          </a:solidFill>
                          <a:latin typeface="Arial"/>
                        </a:rPr>
                        <a:t>Grade Level - 4th</a:t>
                      </a:r>
                    </a:p>
                  </a:txBody>
                  <a:tcPr marL="9525" marR="9525" marT="9525" marB="0"/>
                </a:tc>
                <a:tc>
                  <a:txBody>
                    <a:bodyPr/>
                    <a:lstStyle/>
                    <a:p>
                      <a:pPr algn="l" fontAlgn="t"/>
                      <a:r>
                        <a:rPr lang="en-US" sz="1000" b="0" i="0" u="none" strike="noStrike">
                          <a:solidFill>
                            <a:srgbClr val="000000"/>
                          </a:solidFill>
                          <a:latin typeface="Arial"/>
                        </a:rPr>
                        <a:t>Number of Classes Taught in Subject</a:t>
                      </a:r>
                    </a:p>
                  </a:txBody>
                  <a:tcPr marL="9525" marR="9525" marT="9525" marB="0"/>
                </a:tc>
              </a:tr>
              <a:tr h="390779">
                <a:tc>
                  <a:txBody>
                    <a:bodyPr/>
                    <a:lstStyle/>
                    <a:p>
                      <a:pPr algn="l" fontAlgn="t"/>
                      <a:r>
                        <a:rPr lang="en-US" sz="1000" b="0" i="0" u="none" strike="noStrike" dirty="0">
                          <a:solidFill>
                            <a:srgbClr val="000000"/>
                          </a:solidFill>
                          <a:latin typeface="Arial"/>
                        </a:rPr>
                        <a:t>SPED Staff Program Code</a:t>
                      </a:r>
                    </a:p>
                  </a:txBody>
                  <a:tcPr marL="9525" marR="9525" marT="9525" marB="0"/>
                </a:tc>
                <a:tc>
                  <a:txBody>
                    <a:bodyPr/>
                    <a:lstStyle/>
                    <a:p>
                      <a:pPr algn="l" fontAlgn="t"/>
                      <a:r>
                        <a:rPr lang="en-US" sz="1000" b="0" i="0" u="none" strike="noStrike" dirty="0">
                          <a:solidFill>
                            <a:srgbClr val="000000"/>
                          </a:solidFill>
                          <a:latin typeface="Arial"/>
                        </a:rPr>
                        <a:t>Administrator/Instructional Area</a:t>
                      </a:r>
                    </a:p>
                  </a:txBody>
                  <a:tcPr marL="9525" marR="9525" marT="9525" marB="0"/>
                </a:tc>
                <a:tc>
                  <a:txBody>
                    <a:bodyPr/>
                    <a:lstStyle/>
                    <a:p>
                      <a:pPr algn="l" fontAlgn="t"/>
                      <a:r>
                        <a:rPr lang="en-US" sz="1000" b="0" i="0" u="none" strike="noStrike" dirty="0">
                          <a:solidFill>
                            <a:srgbClr val="000000"/>
                          </a:solidFill>
                          <a:latin typeface="Arial"/>
                        </a:rPr>
                        <a:t>Grade Level - 5th</a:t>
                      </a:r>
                    </a:p>
                  </a:txBody>
                  <a:tcPr marL="9525" marR="9525" marT="9525" marB="0"/>
                </a:tc>
                <a:tc>
                  <a:txBody>
                    <a:bodyPr/>
                    <a:lstStyle/>
                    <a:p>
                      <a:pPr algn="l" fontAlgn="t"/>
                      <a:endParaRPr lang="en-US" sz="1000" b="0" i="0" u="none" strike="noStrike" dirty="0">
                        <a:solidFill>
                          <a:srgbClr val="000000"/>
                        </a:solidFill>
                        <a:latin typeface="Arial"/>
                      </a:endParaRPr>
                    </a:p>
                  </a:txBody>
                  <a:tcPr marL="9525" marR="9525" marT="9525" marB="0"/>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p:cNvSpPr>
            <a:spLocks noGrp="1"/>
          </p:cNvSpPr>
          <p:nvPr>
            <p:ph idx="1"/>
          </p:nvPr>
        </p:nvSpPr>
        <p:spPr bwMode="auto"/>
        <p:txBody>
          <a:bodyPr wrap="square" numCol="1" anchor="t" anchorCtr="0" compatLnSpc="1">
            <a:prstTxWarp prst="textNoShape">
              <a:avLst/>
            </a:prstTxWarp>
          </a:bodyPr>
          <a:lstStyle/>
          <a:p>
            <a:pPr marL="273050">
              <a:buFont typeface="Wingdings" pitchFamily="2" charset="2"/>
              <a:buChar char="§"/>
            </a:pPr>
            <a:r>
              <a:rPr lang="en-US" smtClean="0"/>
              <a:t>2 Files</a:t>
            </a:r>
          </a:p>
          <a:p>
            <a:pPr marL="547688" lvl="1" indent="-182563">
              <a:buFont typeface="Wingdings" pitchFamily="2" charset="2"/>
              <a:buChar char="§"/>
            </a:pPr>
            <a:r>
              <a:rPr lang="en-US" smtClean="0"/>
              <a:t>Discipline Incident</a:t>
            </a:r>
          </a:p>
          <a:p>
            <a:pPr marL="547688" lvl="1" indent="-182563">
              <a:buFont typeface="Wingdings" pitchFamily="2" charset="2"/>
              <a:buChar char="§"/>
            </a:pPr>
            <a:r>
              <a:rPr lang="en-US" smtClean="0"/>
              <a:t>Discipline Action</a:t>
            </a:r>
          </a:p>
          <a:p>
            <a:pPr marL="547688" lvl="1" indent="-182563">
              <a:buFont typeface="Wingdings" pitchFamily="2" charset="2"/>
              <a:buChar char="§"/>
            </a:pPr>
            <a:endParaRPr lang="en-US" smtClean="0"/>
          </a:p>
          <a:p>
            <a:pPr marL="273050">
              <a:buFont typeface="Wingdings" pitchFamily="2" charset="2"/>
              <a:buChar char="§"/>
            </a:pPr>
            <a:r>
              <a:rPr lang="en-US" smtClean="0"/>
              <a:t>Contact</a:t>
            </a:r>
          </a:p>
          <a:p>
            <a:pPr marL="547688" lvl="1" indent="-182563">
              <a:buFont typeface="Wingdings" pitchFamily="2" charset="2"/>
              <a:buChar char="§"/>
            </a:pPr>
            <a:r>
              <a:rPr lang="en-US" smtClean="0"/>
              <a:t>Kristi Gleason</a:t>
            </a:r>
          </a:p>
          <a:p>
            <a:pPr marL="822325" lvl="2" indent="-182563">
              <a:buFont typeface="Wingdings" pitchFamily="2" charset="2"/>
              <a:buChar char="§"/>
            </a:pPr>
            <a:r>
              <a:rPr lang="en-US" smtClean="0">
                <a:hlinkClick r:id="rId3"/>
              </a:rPr>
              <a:t>Gleason_k@cde.state.co.us</a:t>
            </a:r>
            <a:endParaRPr lang="en-US" smtClean="0"/>
          </a:p>
          <a:p>
            <a:pPr marL="822325" lvl="2" indent="-182563">
              <a:buFont typeface="Wingdings" pitchFamily="2" charset="2"/>
              <a:buChar char="§"/>
            </a:pPr>
            <a:r>
              <a:rPr lang="en-US" smtClean="0"/>
              <a:t>(303) 866-4620</a:t>
            </a:r>
          </a:p>
        </p:txBody>
      </p:sp>
      <p:sp>
        <p:nvSpPr>
          <p:cNvPr id="3" name="Title 2"/>
          <p:cNvSpPr>
            <a:spLocks noGrp="1"/>
          </p:cNvSpPr>
          <p:nvPr>
            <p:ph type="title"/>
          </p:nvPr>
        </p:nvSpPr>
        <p:spPr/>
        <p:txBody>
          <a:bodyPr/>
          <a:lstStyle/>
          <a:p>
            <a:pPr>
              <a:defRPr/>
            </a:pPr>
            <a:r>
              <a:rPr lang="en-US" dirty="0" smtClean="0"/>
              <a:t>Discipline Interchange</a:t>
            </a:r>
            <a:endParaRPr lang="en-US" dirty="0"/>
          </a:p>
        </p:txBody>
      </p:sp>
      <p:sp>
        <p:nvSpPr>
          <p:cNvPr id="4" name="Footer Placeholder 3"/>
          <p:cNvSpPr>
            <a:spLocks noGrp="1"/>
          </p:cNvSpPr>
          <p:nvPr>
            <p:ph type="ftr" sz="quarter" idx="10"/>
          </p:nvPr>
        </p:nvSpPr>
        <p:spPr/>
        <p:txBody>
          <a:bodyPr/>
          <a:lstStyle/>
          <a:p>
            <a:pPr>
              <a:defRPr/>
            </a:pPr>
            <a:fld id="{F7B18413-781C-4361-BBC5-3BD3B7B8C106}"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bwMode="auto">
          <a:xfrm>
            <a:off x="355600" y="1868488"/>
            <a:ext cx="8407400" cy="4641850"/>
          </a:xfrm>
        </p:spPr>
        <p:txBody>
          <a:bodyPr wrap="square" numCol="1" anchor="t" anchorCtr="0" compatLnSpc="1">
            <a:prstTxWarp prst="textNoShape">
              <a:avLst/>
            </a:prstTxWarp>
          </a:bodyPr>
          <a:lstStyle/>
          <a:p>
            <a:pPr marL="273050">
              <a:buFont typeface="Wingdings" pitchFamily="2" charset="2"/>
              <a:buChar char="§"/>
            </a:pPr>
            <a:r>
              <a:rPr lang="en-US" sz="1800" dirty="0" smtClean="0"/>
              <a:t>Data Pipeline Project</a:t>
            </a:r>
          </a:p>
          <a:p>
            <a:pPr marL="546100" lvl="1" indent="-182563">
              <a:buFont typeface="Wingdings" pitchFamily="2" charset="2"/>
              <a:buChar char="§"/>
            </a:pPr>
            <a:r>
              <a:rPr lang="en-US" sz="1800" dirty="0" smtClean="0"/>
              <a:t>Overview</a:t>
            </a:r>
          </a:p>
          <a:p>
            <a:pPr marL="546100" lvl="1" indent="-182563">
              <a:buFont typeface="Wingdings" pitchFamily="2" charset="2"/>
              <a:buChar char="§"/>
            </a:pPr>
            <a:r>
              <a:rPr lang="en-US" sz="1800" dirty="0" smtClean="0"/>
              <a:t>Collection Submission Process</a:t>
            </a:r>
          </a:p>
          <a:p>
            <a:pPr marL="546100" lvl="1" indent="-182563">
              <a:buFont typeface="Wingdings" pitchFamily="2" charset="2"/>
              <a:buChar char="§"/>
            </a:pPr>
            <a:r>
              <a:rPr lang="en-US" sz="1800" dirty="0" smtClean="0"/>
              <a:t>Glossary of Terms</a:t>
            </a:r>
          </a:p>
          <a:p>
            <a:pPr marL="273050">
              <a:buFont typeface="Wingdings" pitchFamily="2" charset="2"/>
              <a:buChar char="§"/>
            </a:pPr>
            <a:r>
              <a:rPr lang="en-US" sz="1800" dirty="0" smtClean="0"/>
              <a:t>How to Prepare</a:t>
            </a:r>
          </a:p>
          <a:p>
            <a:pPr marL="546100" lvl="1" indent="-182563">
              <a:buFont typeface="Wingdings" pitchFamily="2" charset="2"/>
              <a:buChar char="§"/>
            </a:pPr>
            <a:r>
              <a:rPr lang="en-US" sz="1800" dirty="0" smtClean="0"/>
              <a:t>Review the file layouts</a:t>
            </a:r>
          </a:p>
          <a:p>
            <a:pPr marL="546100" lvl="1" indent="-182563">
              <a:buFont typeface="Wingdings" pitchFamily="2" charset="2"/>
              <a:buChar char="§"/>
            </a:pPr>
            <a:r>
              <a:rPr lang="en-US" sz="1800" dirty="0" smtClean="0"/>
              <a:t>Pilot, Pilot, Pilot</a:t>
            </a:r>
          </a:p>
          <a:p>
            <a:pPr marL="546100" lvl="1" indent="-182563">
              <a:buFont typeface="Wingdings" pitchFamily="2" charset="2"/>
              <a:buChar char="§"/>
            </a:pPr>
            <a:r>
              <a:rPr lang="en-US" sz="1800" dirty="0" smtClean="0"/>
              <a:t>Familiarize yourself with the new roles within Data Pipeline</a:t>
            </a:r>
          </a:p>
          <a:p>
            <a:pPr marL="546100" lvl="1" indent="-182563">
              <a:buFont typeface="Wingdings" pitchFamily="2" charset="2"/>
              <a:buChar char="§"/>
            </a:pPr>
            <a:r>
              <a:rPr lang="en-US" sz="1800" dirty="0" smtClean="0"/>
              <a:t>Review internal processes</a:t>
            </a:r>
          </a:p>
          <a:p>
            <a:pPr marL="273050">
              <a:buFont typeface="Wingdings" pitchFamily="2" charset="2"/>
              <a:buChar char="§"/>
            </a:pPr>
            <a:r>
              <a:rPr lang="en-US" sz="1800" dirty="0" smtClean="0"/>
              <a:t>Status Update</a:t>
            </a:r>
          </a:p>
          <a:p>
            <a:pPr marL="546100" lvl="1" indent="-182563">
              <a:buFont typeface="Wingdings" pitchFamily="2" charset="2"/>
              <a:buChar char="§"/>
            </a:pPr>
            <a:r>
              <a:rPr lang="en-US" sz="1800" dirty="0" smtClean="0"/>
              <a:t>Where we are today</a:t>
            </a:r>
          </a:p>
          <a:p>
            <a:pPr marL="273050">
              <a:buFont typeface="Wingdings" pitchFamily="2" charset="2"/>
              <a:buChar char="§"/>
            </a:pPr>
            <a:r>
              <a:rPr lang="en-US" sz="1800" dirty="0" smtClean="0"/>
              <a:t>ESSU Statewide Data Management System and the IEP Interchange</a:t>
            </a:r>
          </a:p>
          <a:p>
            <a:pPr marL="273050">
              <a:buFont typeface="Wingdings" pitchFamily="2" charset="2"/>
              <a:buChar char="§"/>
            </a:pPr>
            <a:r>
              <a:rPr lang="en-US" sz="1800" dirty="0" smtClean="0"/>
              <a:t>OIM (</a:t>
            </a:r>
            <a:r>
              <a:rPr lang="en-US" sz="1800" dirty="0" err="1" smtClean="0"/>
              <a:t>IdM</a:t>
            </a:r>
            <a:r>
              <a:rPr lang="en-US" sz="1800" dirty="0" smtClean="0"/>
              <a:t>)</a:t>
            </a:r>
          </a:p>
          <a:p>
            <a:pPr marL="546100" lvl="1" indent="-182563">
              <a:buFont typeface="Wingdings" pitchFamily="2" charset="2"/>
              <a:buChar char="§"/>
            </a:pPr>
            <a:endParaRPr lang="en-US" sz="1600" dirty="0" smtClean="0"/>
          </a:p>
        </p:txBody>
      </p:sp>
      <p:sp>
        <p:nvSpPr>
          <p:cNvPr id="2" name="Title 1"/>
          <p:cNvSpPr>
            <a:spLocks noGrp="1"/>
          </p:cNvSpPr>
          <p:nvPr>
            <p:ph type="title"/>
          </p:nvPr>
        </p:nvSpPr>
        <p:spPr/>
        <p:txBody>
          <a:bodyPr/>
          <a:lstStyle/>
          <a:p>
            <a:pPr>
              <a:defRPr/>
            </a:pPr>
            <a:r>
              <a:rPr lang="en-US" dirty="0" smtClean="0"/>
              <a:t>Topics for Discussion</a:t>
            </a:r>
            <a:endParaRPr lang="en-US" dirty="0"/>
          </a:p>
        </p:txBody>
      </p:sp>
      <p:cxnSp>
        <p:nvCxnSpPr>
          <p:cNvPr id="4" name="Straight Connector 3"/>
          <p:cNvCxnSpPr/>
          <p:nvPr/>
        </p:nvCxnSpPr>
        <p:spPr>
          <a:xfrm>
            <a:off x="398463" y="1349375"/>
            <a:ext cx="8364537" cy="0"/>
          </a:xfrm>
          <a:prstGeom prst="line">
            <a:avLst/>
          </a:prstGeom>
          <a:ln w="190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250371" y="6219031"/>
            <a:ext cx="3352800" cy="274638"/>
          </a:xfrm>
        </p:spPr>
        <p:txBody>
          <a:bodyPr/>
          <a:lstStyle/>
          <a:p>
            <a:pPr>
              <a:defRPr/>
            </a:pPr>
            <a:fld id="{C8C00344-A297-48B9-BC95-6E679031FAAE}" type="slidenum">
              <a:rPr lang="en-US" smtClean="0"/>
              <a:pPr>
                <a:defRPr/>
              </a:pPr>
              <a:t>20</a:t>
            </a:fld>
            <a:endParaRPr lang="en-US" dirty="0"/>
          </a:p>
        </p:txBody>
      </p:sp>
      <p:sp>
        <p:nvSpPr>
          <p:cNvPr id="4" name="Title 1"/>
          <p:cNvSpPr txBox="1">
            <a:spLocks/>
          </p:cNvSpPr>
          <p:nvPr/>
        </p:nvSpPr>
        <p:spPr>
          <a:xfrm>
            <a:off x="381000" y="355600"/>
            <a:ext cx="8382000" cy="1054100"/>
          </a:xfrm>
          <a:prstGeom prst="rect">
            <a:avLst/>
          </a:prstGeom>
        </p:spPr>
        <p:txBody>
          <a:bodyPr vert="horz" lIns="91440" tIns="45720" rIns="91440" bIns="45720" rtlCol="0" anchor="ctr">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3600" spc="200" dirty="0" smtClean="0">
                <a:solidFill>
                  <a:schemeClr val="bg1"/>
                </a:solidFill>
                <a:latin typeface="Palatino Linotype"/>
                <a:ea typeface="Palatino Linotype" pitchFamily="18" charset="0"/>
                <a:cs typeface="Palatino Linotype"/>
              </a:rPr>
              <a:t>Discipline</a:t>
            </a:r>
            <a:r>
              <a:rPr kumimoji="0" lang="en-US" sz="3600" b="0" i="0" u="none" strike="noStrike" kern="1200" cap="none" spc="200" normalizeH="0" baseline="0" noProof="0" dirty="0" smtClean="0">
                <a:ln>
                  <a:noFill/>
                </a:ln>
                <a:solidFill>
                  <a:schemeClr val="bg1"/>
                </a:solidFill>
                <a:effectLst/>
                <a:uLnTx/>
                <a:uFillTx/>
                <a:latin typeface="Palatino Linotype"/>
                <a:ea typeface="Palatino Linotype" pitchFamily="18" charset="0"/>
                <a:cs typeface="Palatino Linotype"/>
              </a:rPr>
              <a:t> Interchange</a:t>
            </a:r>
            <a:endParaRPr kumimoji="0" lang="en-US" sz="3600" b="0" i="0" u="none" strike="noStrike" kern="1200" cap="none" spc="200" normalizeH="0" baseline="0" noProof="0" dirty="0">
              <a:ln>
                <a:noFill/>
              </a:ln>
              <a:solidFill>
                <a:schemeClr val="bg1"/>
              </a:solidFill>
              <a:effectLst/>
              <a:uLnTx/>
              <a:uFillTx/>
              <a:latin typeface="Palatino Linotype"/>
              <a:ea typeface="Palatino Linotype" pitchFamily="18" charset="0"/>
              <a:cs typeface="Palatino Linotype"/>
            </a:endParaRPr>
          </a:p>
        </p:txBody>
      </p:sp>
      <p:graphicFrame>
        <p:nvGraphicFramePr>
          <p:cNvPr id="5" name="Table 4"/>
          <p:cNvGraphicFramePr>
            <a:graphicFrameLocks noGrp="1"/>
          </p:cNvGraphicFramePr>
          <p:nvPr>
            <p:extLst>
              <p:ext uri="{D42A27DB-BD31-4B8C-83A1-F6EECF244321}">
                <p14:modId xmlns:p14="http://schemas.microsoft.com/office/powerpoint/2010/main" val="2700599212"/>
              </p:ext>
            </p:extLst>
          </p:nvPr>
        </p:nvGraphicFramePr>
        <p:xfrm>
          <a:off x="1075765" y="1694326"/>
          <a:ext cx="7194176" cy="4278254"/>
        </p:xfrm>
        <a:graphic>
          <a:graphicData uri="http://schemas.openxmlformats.org/drawingml/2006/table">
            <a:tbl>
              <a:tblPr firstRow="1" bandRow="1">
                <a:tableStyleId>{5C22544A-7EE6-4342-B048-85BDC9FD1C3A}</a:tableStyleId>
              </a:tblPr>
              <a:tblGrid>
                <a:gridCol w="7194176"/>
              </a:tblGrid>
              <a:tr h="419072">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000" spc="200" dirty="0" smtClean="0">
                          <a:solidFill>
                            <a:schemeClr val="bg1"/>
                          </a:solidFill>
                          <a:latin typeface="+mj-lt"/>
                          <a:ea typeface="Palatino Linotype" pitchFamily="18" charset="0"/>
                          <a:cs typeface="Palatino Linotype"/>
                        </a:rPr>
                        <a:t>Discipline Incident File</a:t>
                      </a:r>
                      <a:endParaRPr kumimoji="0" lang="en-US" sz="2000" b="0" i="0" u="none" strike="noStrike" kern="1200" cap="none" spc="200" normalizeH="0" baseline="0" noProof="0" dirty="0">
                        <a:ln>
                          <a:noFill/>
                        </a:ln>
                        <a:solidFill>
                          <a:schemeClr val="bg1"/>
                        </a:solidFill>
                        <a:effectLst/>
                        <a:uLnTx/>
                        <a:uFillTx/>
                        <a:latin typeface="+mj-lt"/>
                        <a:ea typeface="Palatino Linotype" pitchFamily="18" charset="0"/>
                        <a:cs typeface="Palatino Linotype"/>
                      </a:endParaRPr>
                    </a:p>
                  </a:txBody>
                  <a:tcPr/>
                </a:tc>
              </a:tr>
              <a:tr h="413296">
                <a:tc>
                  <a:txBody>
                    <a:bodyPr/>
                    <a:lstStyle/>
                    <a:p>
                      <a:pPr algn="l" fontAlgn="t"/>
                      <a:r>
                        <a:rPr lang="en-US" sz="1800" b="0" i="0" u="none" strike="noStrike" dirty="0">
                          <a:solidFill>
                            <a:srgbClr val="000000"/>
                          </a:solidFill>
                          <a:latin typeface="+mj-lt"/>
                        </a:rPr>
                        <a:t>Admin Unit/SOP Code</a:t>
                      </a:r>
                    </a:p>
                  </a:txBody>
                  <a:tcPr marL="9525" marR="9525" marT="9525" marB="0"/>
                </a:tc>
              </a:tr>
              <a:tr h="413296">
                <a:tc>
                  <a:txBody>
                    <a:bodyPr/>
                    <a:lstStyle/>
                    <a:p>
                      <a:pPr algn="l" fontAlgn="t"/>
                      <a:r>
                        <a:rPr lang="en-US" sz="1800" b="0" i="0" u="none" strike="noStrike">
                          <a:solidFill>
                            <a:srgbClr val="000000"/>
                          </a:solidFill>
                          <a:latin typeface="+mj-lt"/>
                        </a:rPr>
                        <a:t>School District/BOCES Code</a:t>
                      </a:r>
                    </a:p>
                  </a:txBody>
                  <a:tcPr marL="9525" marR="9525" marT="9525" marB="0"/>
                </a:tc>
              </a:tr>
              <a:tr h="413296">
                <a:tc>
                  <a:txBody>
                    <a:bodyPr/>
                    <a:lstStyle/>
                    <a:p>
                      <a:pPr algn="l" fontAlgn="t"/>
                      <a:r>
                        <a:rPr lang="en-US" sz="1800" b="0" i="0" u="none" strike="noStrike">
                          <a:solidFill>
                            <a:srgbClr val="000000"/>
                          </a:solidFill>
                          <a:latin typeface="+mj-lt"/>
                        </a:rPr>
                        <a:t>School Code</a:t>
                      </a:r>
                    </a:p>
                  </a:txBody>
                  <a:tcPr marL="9525" marR="9525" marT="9525" marB="0"/>
                </a:tc>
              </a:tr>
              <a:tr h="413296">
                <a:tc>
                  <a:txBody>
                    <a:bodyPr/>
                    <a:lstStyle/>
                    <a:p>
                      <a:pPr algn="l" fontAlgn="t"/>
                      <a:r>
                        <a:rPr lang="en-US" sz="1800" b="0" i="0" u="none" strike="noStrike">
                          <a:solidFill>
                            <a:srgbClr val="000000"/>
                          </a:solidFill>
                          <a:latin typeface="+mj-lt"/>
                        </a:rPr>
                        <a:t>Incident Identifier</a:t>
                      </a:r>
                    </a:p>
                  </a:txBody>
                  <a:tcPr marL="9525" marR="9525" marT="9525" marB="0"/>
                </a:tc>
              </a:tr>
              <a:tr h="413296">
                <a:tc>
                  <a:txBody>
                    <a:bodyPr/>
                    <a:lstStyle/>
                    <a:p>
                      <a:pPr algn="l" fontAlgn="t"/>
                      <a:r>
                        <a:rPr lang="en-US" sz="1800" b="0" i="0" u="none" strike="noStrike">
                          <a:solidFill>
                            <a:srgbClr val="000000"/>
                          </a:solidFill>
                          <a:latin typeface="+mj-lt"/>
                        </a:rPr>
                        <a:t>Date of Incident</a:t>
                      </a:r>
                    </a:p>
                  </a:txBody>
                  <a:tcPr marL="9525" marR="9525" marT="9525" marB="0"/>
                </a:tc>
              </a:tr>
              <a:tr h="413296">
                <a:tc>
                  <a:txBody>
                    <a:bodyPr/>
                    <a:lstStyle/>
                    <a:p>
                      <a:pPr algn="l" fontAlgn="t"/>
                      <a:r>
                        <a:rPr lang="en-US" sz="1800" b="0" i="0" u="none" strike="noStrike">
                          <a:solidFill>
                            <a:srgbClr val="000000"/>
                          </a:solidFill>
                          <a:latin typeface="+mj-lt"/>
                        </a:rPr>
                        <a:t>Behaviors</a:t>
                      </a:r>
                    </a:p>
                  </a:txBody>
                  <a:tcPr marL="9525" marR="9525" marT="9525" marB="0"/>
                </a:tc>
              </a:tr>
              <a:tr h="413296">
                <a:tc>
                  <a:txBody>
                    <a:bodyPr/>
                    <a:lstStyle/>
                    <a:p>
                      <a:pPr algn="l" fontAlgn="t"/>
                      <a:r>
                        <a:rPr lang="en-US" sz="1800" b="0" i="0" u="none" strike="noStrike">
                          <a:solidFill>
                            <a:srgbClr val="000000"/>
                          </a:solidFill>
                          <a:latin typeface="+mj-lt"/>
                        </a:rPr>
                        <a:t>Weapons</a:t>
                      </a:r>
                    </a:p>
                  </a:txBody>
                  <a:tcPr marL="9525" marR="9525" marT="9525" marB="0"/>
                </a:tc>
              </a:tr>
              <a:tr h="413296">
                <a:tc>
                  <a:txBody>
                    <a:bodyPr/>
                    <a:lstStyle/>
                    <a:p>
                      <a:pPr algn="l" fontAlgn="t"/>
                      <a:r>
                        <a:rPr lang="en-US" sz="1800" b="0" i="0" u="none" strike="noStrike">
                          <a:solidFill>
                            <a:srgbClr val="000000"/>
                          </a:solidFill>
                          <a:latin typeface="+mj-lt"/>
                        </a:rPr>
                        <a:t>Reported to Law Enforcement</a:t>
                      </a:r>
                    </a:p>
                  </a:txBody>
                  <a:tcPr marL="9525" marR="9525" marT="9525" marB="0"/>
                </a:tc>
              </a:tr>
              <a:tr h="552814">
                <a:tc>
                  <a:txBody>
                    <a:bodyPr/>
                    <a:lstStyle/>
                    <a:p>
                      <a:pPr algn="l" fontAlgn="t"/>
                      <a:r>
                        <a:rPr lang="en-US" sz="1800" b="0" i="0" u="none" strike="noStrike" dirty="0">
                          <a:solidFill>
                            <a:srgbClr val="000000"/>
                          </a:solidFill>
                          <a:latin typeface="+mj-lt"/>
                        </a:rPr>
                        <a:t>Serious Bodily Injury</a:t>
                      </a:r>
                    </a:p>
                  </a:txBody>
                  <a:tcPr marL="9525" marR="9525" marT="9525" marB="0"/>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fld id="{C8C00344-A297-48B9-BC95-6E679031FAAE}" type="slidenum">
              <a:rPr lang="en-US" smtClean="0"/>
              <a:pPr>
                <a:defRPr/>
              </a:pPr>
              <a:t>21</a:t>
            </a:fld>
            <a:endParaRPr lang="en-US" dirty="0"/>
          </a:p>
        </p:txBody>
      </p:sp>
      <p:sp>
        <p:nvSpPr>
          <p:cNvPr id="5" name="Title 1"/>
          <p:cNvSpPr txBox="1">
            <a:spLocks/>
          </p:cNvSpPr>
          <p:nvPr/>
        </p:nvSpPr>
        <p:spPr>
          <a:xfrm>
            <a:off x="381000" y="355600"/>
            <a:ext cx="8382000" cy="1054100"/>
          </a:xfrm>
          <a:prstGeom prst="rect">
            <a:avLst/>
          </a:prstGeom>
        </p:spPr>
        <p:txBody>
          <a:bodyPr vert="horz" lIns="91440" tIns="45720" rIns="91440" bIns="45720" rtlCol="0" anchor="ctr">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3600" spc="200" dirty="0" smtClean="0">
                <a:solidFill>
                  <a:schemeClr val="bg1"/>
                </a:solidFill>
                <a:latin typeface="Palatino Linotype"/>
                <a:ea typeface="Palatino Linotype" pitchFamily="18" charset="0"/>
                <a:cs typeface="Palatino Linotype"/>
              </a:rPr>
              <a:t>Discipline</a:t>
            </a:r>
            <a:r>
              <a:rPr kumimoji="0" lang="en-US" sz="3600" b="0" i="0" u="none" strike="noStrike" kern="1200" cap="none" spc="200" normalizeH="0" baseline="0" noProof="0" dirty="0" smtClean="0">
                <a:ln>
                  <a:noFill/>
                </a:ln>
                <a:solidFill>
                  <a:schemeClr val="bg1"/>
                </a:solidFill>
                <a:effectLst/>
                <a:uLnTx/>
                <a:uFillTx/>
                <a:latin typeface="Palatino Linotype"/>
                <a:ea typeface="Palatino Linotype" pitchFamily="18" charset="0"/>
                <a:cs typeface="Palatino Linotype"/>
              </a:rPr>
              <a:t> Interchange </a:t>
            </a:r>
            <a:endParaRPr kumimoji="0" lang="en-US" sz="3600" b="0" i="0" u="none" strike="noStrike" kern="1200" cap="none" spc="200" normalizeH="0" baseline="0" noProof="0" dirty="0">
              <a:ln>
                <a:noFill/>
              </a:ln>
              <a:solidFill>
                <a:schemeClr val="bg1"/>
              </a:solidFill>
              <a:effectLst/>
              <a:uLnTx/>
              <a:uFillTx/>
              <a:latin typeface="Palatino Linotype"/>
              <a:ea typeface="Palatino Linotype" pitchFamily="18" charset="0"/>
              <a:cs typeface="Palatino Linotype"/>
            </a:endParaRPr>
          </a:p>
        </p:txBody>
      </p:sp>
      <p:graphicFrame>
        <p:nvGraphicFramePr>
          <p:cNvPr id="6" name="Table 5"/>
          <p:cNvGraphicFramePr>
            <a:graphicFrameLocks noGrp="1"/>
          </p:cNvGraphicFramePr>
          <p:nvPr>
            <p:extLst>
              <p:ext uri="{D42A27DB-BD31-4B8C-83A1-F6EECF244321}">
                <p14:modId xmlns:p14="http://schemas.microsoft.com/office/powerpoint/2010/main" val="2591916164"/>
              </p:ext>
            </p:extLst>
          </p:nvPr>
        </p:nvGraphicFramePr>
        <p:xfrm>
          <a:off x="1012370" y="1752600"/>
          <a:ext cx="6574973" cy="4429554"/>
        </p:xfrm>
        <a:graphic>
          <a:graphicData uri="http://schemas.openxmlformats.org/drawingml/2006/table">
            <a:tbl>
              <a:tblPr firstRow="1" bandRow="1">
                <a:tableStyleId>{5C22544A-7EE6-4342-B048-85BDC9FD1C3A}</a:tableStyleId>
              </a:tblPr>
              <a:tblGrid>
                <a:gridCol w="2937971"/>
                <a:gridCol w="3637002"/>
              </a:tblGrid>
              <a:tr h="353633">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000" spc="200" dirty="0" smtClean="0">
                          <a:solidFill>
                            <a:schemeClr val="bg1"/>
                          </a:solidFill>
                          <a:latin typeface="Palatino Linotype"/>
                          <a:ea typeface="Palatino Linotype" pitchFamily="18" charset="0"/>
                          <a:cs typeface="Palatino Linotype"/>
                        </a:rPr>
                        <a:t>Discipline Action File</a:t>
                      </a:r>
                      <a:endParaRPr kumimoji="0" lang="en-US" sz="2000" b="0" i="0" u="none" strike="noStrike" kern="1200" cap="none" spc="200" normalizeH="0" baseline="0" noProof="0" dirty="0">
                        <a:ln>
                          <a:noFill/>
                        </a:ln>
                        <a:solidFill>
                          <a:schemeClr val="bg1"/>
                        </a:solidFill>
                        <a:effectLst/>
                        <a:uLnTx/>
                        <a:uFillTx/>
                        <a:latin typeface="Palatino Linotype"/>
                        <a:ea typeface="Palatino Linotype" pitchFamily="18" charset="0"/>
                        <a:cs typeface="Palatino Linotype"/>
                      </a:endParaRPr>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200" normalizeH="0" baseline="0" noProof="0" dirty="0">
                        <a:ln>
                          <a:noFill/>
                        </a:ln>
                        <a:solidFill>
                          <a:schemeClr val="bg1"/>
                        </a:solidFill>
                        <a:effectLst/>
                        <a:uLnTx/>
                        <a:uFillTx/>
                        <a:latin typeface="Palatino Linotype"/>
                        <a:ea typeface="Palatino Linotype" pitchFamily="18" charset="0"/>
                        <a:cs typeface="Palatino Linotype"/>
                      </a:endParaRPr>
                    </a:p>
                  </a:txBody>
                  <a:tcPr/>
                </a:tc>
              </a:tr>
              <a:tr h="377823">
                <a:tc>
                  <a:txBody>
                    <a:bodyPr/>
                    <a:lstStyle/>
                    <a:p>
                      <a:pPr algn="l" fontAlgn="t"/>
                      <a:r>
                        <a:rPr lang="en-US" sz="1200" b="0" i="0" u="none" strike="noStrike" dirty="0">
                          <a:solidFill>
                            <a:srgbClr val="000000"/>
                          </a:solidFill>
                          <a:latin typeface="+mj-lt"/>
                        </a:rPr>
                        <a:t>Admin Unit/SOP Code</a:t>
                      </a:r>
                    </a:p>
                  </a:txBody>
                  <a:tcPr marL="9525" marR="9525" marT="9525" marB="0"/>
                </a:tc>
                <a:tc>
                  <a:txBody>
                    <a:bodyPr/>
                    <a:lstStyle/>
                    <a:p>
                      <a:pPr algn="l" fontAlgn="t"/>
                      <a:r>
                        <a:rPr lang="en-US" sz="1200" b="0" i="0" u="none" strike="noStrike" dirty="0">
                          <a:solidFill>
                            <a:srgbClr val="000000"/>
                          </a:solidFill>
                          <a:latin typeface="+mj-lt"/>
                        </a:rPr>
                        <a:t>Disciplines</a:t>
                      </a:r>
                    </a:p>
                  </a:txBody>
                  <a:tcPr marL="9525" marR="9525" marT="9525" marB="0"/>
                </a:tc>
              </a:tr>
              <a:tr h="377823">
                <a:tc>
                  <a:txBody>
                    <a:bodyPr/>
                    <a:lstStyle/>
                    <a:p>
                      <a:pPr algn="l" fontAlgn="t"/>
                      <a:r>
                        <a:rPr lang="en-US" sz="1200" b="0" i="0" u="none" strike="noStrike">
                          <a:solidFill>
                            <a:srgbClr val="000000"/>
                          </a:solidFill>
                          <a:latin typeface="+mj-lt"/>
                        </a:rPr>
                        <a:t>School District/BOCES Code</a:t>
                      </a:r>
                    </a:p>
                  </a:txBody>
                  <a:tcPr marL="9525" marR="9525" marT="9525" marB="0"/>
                </a:tc>
                <a:tc>
                  <a:txBody>
                    <a:bodyPr/>
                    <a:lstStyle/>
                    <a:p>
                      <a:pPr algn="l" fontAlgn="t"/>
                      <a:r>
                        <a:rPr lang="en-US" sz="1200" b="0" i="0" u="none" strike="noStrike">
                          <a:solidFill>
                            <a:srgbClr val="000000"/>
                          </a:solidFill>
                          <a:latin typeface="+mj-lt"/>
                        </a:rPr>
                        <a:t>Discipline Start Date</a:t>
                      </a:r>
                    </a:p>
                  </a:txBody>
                  <a:tcPr marL="9525" marR="9525" marT="9525" marB="0"/>
                </a:tc>
              </a:tr>
              <a:tr h="377823">
                <a:tc>
                  <a:txBody>
                    <a:bodyPr/>
                    <a:lstStyle/>
                    <a:p>
                      <a:pPr algn="l" fontAlgn="t"/>
                      <a:r>
                        <a:rPr lang="en-US" sz="1200" b="0" i="0" u="none" strike="noStrike">
                          <a:solidFill>
                            <a:srgbClr val="000000"/>
                          </a:solidFill>
                          <a:latin typeface="+mj-lt"/>
                        </a:rPr>
                        <a:t>School Code</a:t>
                      </a:r>
                    </a:p>
                  </a:txBody>
                  <a:tcPr marL="9525" marR="9525" marT="9525" marB="0"/>
                </a:tc>
                <a:tc>
                  <a:txBody>
                    <a:bodyPr/>
                    <a:lstStyle/>
                    <a:p>
                      <a:pPr algn="l" fontAlgn="t"/>
                      <a:r>
                        <a:rPr lang="en-US" sz="1200" b="0" i="0" u="none" strike="noStrike">
                          <a:solidFill>
                            <a:srgbClr val="000000"/>
                          </a:solidFill>
                          <a:latin typeface="+mj-lt"/>
                        </a:rPr>
                        <a:t>Discipline Action Length</a:t>
                      </a:r>
                    </a:p>
                  </a:txBody>
                  <a:tcPr marL="9525" marR="9525" marT="9525" marB="0"/>
                </a:tc>
              </a:tr>
              <a:tr h="377823">
                <a:tc>
                  <a:txBody>
                    <a:bodyPr/>
                    <a:lstStyle/>
                    <a:p>
                      <a:pPr algn="l" fontAlgn="t"/>
                      <a:r>
                        <a:rPr lang="en-US" sz="1200" b="0" i="0" u="none" strike="noStrike">
                          <a:solidFill>
                            <a:srgbClr val="000000"/>
                          </a:solidFill>
                          <a:latin typeface="+mj-lt"/>
                        </a:rPr>
                        <a:t>Incident Identifier</a:t>
                      </a:r>
                    </a:p>
                  </a:txBody>
                  <a:tcPr marL="9525" marR="9525" marT="9525" marB="0"/>
                </a:tc>
                <a:tc>
                  <a:txBody>
                    <a:bodyPr/>
                    <a:lstStyle/>
                    <a:p>
                      <a:pPr algn="l" fontAlgn="t"/>
                      <a:r>
                        <a:rPr lang="en-US" sz="1200" b="0" i="0" u="none" strike="noStrike">
                          <a:solidFill>
                            <a:srgbClr val="000000"/>
                          </a:solidFill>
                          <a:latin typeface="+mj-lt"/>
                        </a:rPr>
                        <a:t>Special Education Removal Type</a:t>
                      </a:r>
                    </a:p>
                  </a:txBody>
                  <a:tcPr marL="9525" marR="9525" marT="9525" marB="0"/>
                </a:tc>
              </a:tr>
              <a:tr h="377823">
                <a:tc>
                  <a:txBody>
                    <a:bodyPr/>
                    <a:lstStyle/>
                    <a:p>
                      <a:pPr algn="l" fontAlgn="t"/>
                      <a:r>
                        <a:rPr lang="en-US" sz="1200" b="0" i="0" u="none" strike="noStrike">
                          <a:solidFill>
                            <a:srgbClr val="000000"/>
                          </a:solidFill>
                          <a:latin typeface="+mj-lt"/>
                        </a:rPr>
                        <a:t>Student's State ID (SASID)</a:t>
                      </a:r>
                    </a:p>
                  </a:txBody>
                  <a:tcPr marL="9525" marR="9525" marT="9525" marB="0"/>
                </a:tc>
                <a:tc>
                  <a:txBody>
                    <a:bodyPr/>
                    <a:lstStyle/>
                    <a:p>
                      <a:pPr algn="l" fontAlgn="t"/>
                      <a:r>
                        <a:rPr lang="en-US" sz="1200" b="0" i="0" u="none" strike="noStrike">
                          <a:solidFill>
                            <a:srgbClr val="000000"/>
                          </a:solidFill>
                          <a:latin typeface="+mj-lt"/>
                        </a:rPr>
                        <a:t>Special Education Removal Reason</a:t>
                      </a:r>
                    </a:p>
                  </a:txBody>
                  <a:tcPr marL="9525" marR="9525" marT="9525" marB="0"/>
                </a:tc>
              </a:tr>
              <a:tr h="377823">
                <a:tc>
                  <a:txBody>
                    <a:bodyPr/>
                    <a:lstStyle/>
                    <a:p>
                      <a:pPr algn="l" fontAlgn="t"/>
                      <a:r>
                        <a:rPr lang="en-US" sz="1200" b="0" i="0" u="none" strike="noStrike">
                          <a:solidFill>
                            <a:srgbClr val="000000"/>
                          </a:solidFill>
                          <a:latin typeface="+mj-lt"/>
                        </a:rPr>
                        <a:t>Student's First Name</a:t>
                      </a:r>
                    </a:p>
                  </a:txBody>
                  <a:tcPr marL="9525" marR="9525" marT="9525" marB="0"/>
                </a:tc>
                <a:tc>
                  <a:txBody>
                    <a:bodyPr/>
                    <a:lstStyle/>
                    <a:p>
                      <a:pPr algn="l" fontAlgn="t"/>
                      <a:r>
                        <a:rPr lang="en-US" sz="1200" b="0" i="0" u="none" strike="noStrike">
                          <a:solidFill>
                            <a:srgbClr val="000000"/>
                          </a:solidFill>
                          <a:latin typeface="+mj-lt"/>
                        </a:rPr>
                        <a:t>Received Education Services During Explusion</a:t>
                      </a:r>
                    </a:p>
                  </a:txBody>
                  <a:tcPr marL="9525" marR="9525" marT="9525" marB="0"/>
                </a:tc>
              </a:tr>
              <a:tr h="377823">
                <a:tc>
                  <a:txBody>
                    <a:bodyPr/>
                    <a:lstStyle/>
                    <a:p>
                      <a:pPr algn="l" fontAlgn="t"/>
                      <a:r>
                        <a:rPr lang="en-US" sz="1200" b="0" i="0" u="none" strike="noStrike">
                          <a:solidFill>
                            <a:srgbClr val="000000"/>
                          </a:solidFill>
                          <a:latin typeface="+mj-lt"/>
                        </a:rPr>
                        <a:t>Student's Last Name</a:t>
                      </a:r>
                    </a:p>
                  </a:txBody>
                  <a:tcPr marL="9525" marR="9525" marT="9525" marB="0"/>
                </a:tc>
                <a:tc>
                  <a:txBody>
                    <a:bodyPr/>
                    <a:lstStyle/>
                    <a:p>
                      <a:pPr algn="l" fontAlgn="t"/>
                      <a:r>
                        <a:rPr lang="en-US" sz="1200" b="0" i="0" u="none" strike="noStrike">
                          <a:solidFill>
                            <a:srgbClr val="000000"/>
                          </a:solidFill>
                          <a:latin typeface="+mj-lt"/>
                        </a:rPr>
                        <a:t>Habitually Disruptive Student</a:t>
                      </a:r>
                    </a:p>
                  </a:txBody>
                  <a:tcPr marL="9525" marR="9525" marT="9525" marB="0"/>
                </a:tc>
              </a:tr>
              <a:tr h="377823">
                <a:tc>
                  <a:txBody>
                    <a:bodyPr/>
                    <a:lstStyle/>
                    <a:p>
                      <a:pPr algn="l" fontAlgn="t"/>
                      <a:r>
                        <a:rPr lang="en-US" sz="1200" b="0" i="0" u="none" strike="noStrike">
                          <a:solidFill>
                            <a:srgbClr val="000000"/>
                          </a:solidFill>
                          <a:latin typeface="+mj-lt"/>
                        </a:rPr>
                        <a:t>Student's Gender</a:t>
                      </a:r>
                    </a:p>
                  </a:txBody>
                  <a:tcPr marL="9525" marR="9525" marT="9525" marB="0"/>
                </a:tc>
                <a:tc>
                  <a:txBody>
                    <a:bodyPr/>
                    <a:lstStyle/>
                    <a:p>
                      <a:pPr algn="l" fontAlgn="t"/>
                      <a:r>
                        <a:rPr lang="en-US" sz="1200" b="0" i="0" u="none" strike="noStrike">
                          <a:solidFill>
                            <a:srgbClr val="000000"/>
                          </a:solidFill>
                          <a:latin typeface="+mj-lt"/>
                        </a:rPr>
                        <a:t>Referred to Alternative School or Program</a:t>
                      </a:r>
                    </a:p>
                  </a:txBody>
                  <a:tcPr marL="9525" marR="9525" marT="9525" marB="0"/>
                </a:tc>
              </a:tr>
              <a:tr h="505365">
                <a:tc>
                  <a:txBody>
                    <a:bodyPr/>
                    <a:lstStyle/>
                    <a:p>
                      <a:pPr algn="l" fontAlgn="t"/>
                      <a:r>
                        <a:rPr lang="en-US" sz="1200" b="0" i="0" u="none" strike="noStrike">
                          <a:solidFill>
                            <a:srgbClr val="000000"/>
                          </a:solidFill>
                          <a:latin typeface="+mj-lt"/>
                        </a:rPr>
                        <a:t>Student's Date of Birth</a:t>
                      </a:r>
                    </a:p>
                  </a:txBody>
                  <a:tcPr marL="9525" marR="9525" marT="9525" marB="0"/>
                </a:tc>
                <a:tc>
                  <a:txBody>
                    <a:bodyPr/>
                    <a:lstStyle/>
                    <a:p>
                      <a:pPr algn="l" fontAlgn="t"/>
                      <a:r>
                        <a:rPr lang="en-US" sz="1200" b="0" i="0" u="none" strike="noStrike" dirty="0">
                          <a:solidFill>
                            <a:srgbClr val="000000"/>
                          </a:solidFill>
                          <a:latin typeface="+mj-lt"/>
                        </a:rPr>
                        <a:t>Special Education Action Flag</a:t>
                      </a:r>
                    </a:p>
                  </a:txBody>
                  <a:tcPr marL="9525" marR="9525" marT="9525" marB="0"/>
                </a:tc>
              </a:tr>
              <a:tr h="505365">
                <a:tc>
                  <a:txBody>
                    <a:bodyPr/>
                    <a:lstStyle/>
                    <a:p>
                      <a:pPr algn="l" fontAlgn="t"/>
                      <a:r>
                        <a:rPr lang="en-US" sz="1200" b="0" i="0" u="none" strike="noStrike" dirty="0">
                          <a:solidFill>
                            <a:srgbClr val="000000"/>
                          </a:solidFill>
                          <a:latin typeface="+mj-lt"/>
                        </a:rPr>
                        <a:t>Discipline Action Identifier</a:t>
                      </a:r>
                    </a:p>
                  </a:txBody>
                  <a:tcPr marL="9525" marR="9525" marT="9525" marB="0"/>
                </a:tc>
                <a:tc>
                  <a:txBody>
                    <a:bodyPr/>
                    <a:lstStyle/>
                    <a:p>
                      <a:pPr algn="l" fontAlgn="t"/>
                      <a:endParaRPr lang="en-US" sz="1200" b="0" i="0" u="none" strike="noStrike" dirty="0">
                        <a:solidFill>
                          <a:srgbClr val="000000"/>
                        </a:solidFill>
                        <a:latin typeface="+mj-lt"/>
                      </a:endParaRPr>
                    </a:p>
                  </a:txBody>
                  <a:tcPr marL="9525" marR="9525" marT="9525" marB="0"/>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bwMode="auto"/>
        <p:txBody>
          <a:bodyPr wrap="square" numCol="1" anchor="t" anchorCtr="0" compatLnSpc="1">
            <a:prstTxWarp prst="textNoShape">
              <a:avLst/>
            </a:prstTxWarp>
          </a:bodyPr>
          <a:lstStyle/>
          <a:p>
            <a:pPr marL="273050">
              <a:buFont typeface="Wingdings" pitchFamily="2" charset="2"/>
              <a:buChar char="§"/>
            </a:pPr>
            <a:r>
              <a:rPr lang="en-US" dirty="0" smtClean="0"/>
              <a:t>3 Files </a:t>
            </a:r>
          </a:p>
          <a:p>
            <a:pPr marL="547688" lvl="1" indent="-182563">
              <a:buFont typeface="Wingdings" pitchFamily="2" charset="2"/>
              <a:buChar char="§"/>
            </a:pPr>
            <a:r>
              <a:rPr lang="en-US" dirty="0" smtClean="0"/>
              <a:t>Special Education Child</a:t>
            </a:r>
          </a:p>
          <a:p>
            <a:pPr marL="822008" lvl="2" indent="-182563">
              <a:buFont typeface="Wingdings" pitchFamily="2" charset="2"/>
              <a:buChar char="§"/>
            </a:pPr>
            <a:r>
              <a:rPr lang="en-US" dirty="0"/>
              <a:t>Special </a:t>
            </a:r>
            <a:r>
              <a:rPr lang="en-US" dirty="0" smtClean="0"/>
              <a:t>ed.</a:t>
            </a:r>
            <a:r>
              <a:rPr lang="en-US" dirty="0" smtClean="0"/>
              <a:t> </a:t>
            </a:r>
            <a:r>
              <a:rPr lang="en-US" dirty="0"/>
              <a:t>student demographic info (</a:t>
            </a:r>
            <a:r>
              <a:rPr lang="en-US" dirty="0" smtClean="0"/>
              <a:t>Facility, Part C, PPPS, SOPs)</a:t>
            </a:r>
          </a:p>
          <a:p>
            <a:pPr marL="547688" lvl="1" indent="-182563">
              <a:buFont typeface="Wingdings" pitchFamily="2" charset="2"/>
              <a:buChar char="§"/>
            </a:pPr>
            <a:r>
              <a:rPr lang="en-US" dirty="0" smtClean="0"/>
              <a:t>Student Special Education Participation</a:t>
            </a:r>
          </a:p>
          <a:p>
            <a:pPr marL="822008" lvl="2" indent="-182563">
              <a:buFont typeface="Wingdings" pitchFamily="2" charset="2"/>
              <a:buChar char="§"/>
            </a:pPr>
            <a:r>
              <a:rPr lang="en-US" dirty="0"/>
              <a:t>Program and participation data</a:t>
            </a:r>
            <a:endParaRPr lang="en-US" dirty="0" smtClean="0"/>
          </a:p>
          <a:p>
            <a:pPr marL="547688" lvl="1" indent="-182563">
              <a:buFont typeface="Wingdings" pitchFamily="2" charset="2"/>
              <a:buChar char="§"/>
            </a:pPr>
            <a:r>
              <a:rPr lang="en-US" dirty="0" smtClean="0"/>
              <a:t>Student Parent Association</a:t>
            </a:r>
          </a:p>
          <a:p>
            <a:pPr marL="822008" lvl="2" indent="-182563">
              <a:buFont typeface="Wingdings" pitchFamily="2" charset="2"/>
              <a:buChar char="§"/>
            </a:pPr>
            <a:r>
              <a:rPr lang="en-US" dirty="0"/>
              <a:t>Parent or guardian contact information</a:t>
            </a:r>
            <a:endParaRPr lang="en-US" dirty="0" smtClean="0"/>
          </a:p>
          <a:p>
            <a:pPr marL="822008" lvl="2" indent="-182563">
              <a:buFont typeface="Wingdings" pitchFamily="2" charset="2"/>
              <a:buChar char="§"/>
            </a:pPr>
            <a:endParaRPr lang="en-US" dirty="0" smtClean="0"/>
          </a:p>
          <a:p>
            <a:pPr marL="547688" lvl="1" indent="-182563">
              <a:buFont typeface="Wingdings" pitchFamily="2" charset="2"/>
              <a:buChar char="§"/>
            </a:pPr>
            <a:endParaRPr lang="en-US" dirty="0" smtClean="0"/>
          </a:p>
          <a:p>
            <a:pPr marL="547688" lvl="1" indent="-182563">
              <a:buFont typeface="Wingdings" pitchFamily="2" charset="2"/>
              <a:buChar char="§"/>
            </a:pPr>
            <a:endParaRPr lang="en-US" sz="1000" dirty="0" smtClean="0"/>
          </a:p>
          <a:p>
            <a:pPr marL="273050">
              <a:buFont typeface="Wingdings" pitchFamily="2" charset="2"/>
              <a:buChar char="§"/>
            </a:pPr>
            <a:r>
              <a:rPr lang="en-US" dirty="0" smtClean="0"/>
              <a:t>Contacts</a:t>
            </a:r>
          </a:p>
          <a:p>
            <a:pPr marL="273050">
              <a:buFont typeface="Wingdings" pitchFamily="2" charset="2"/>
              <a:buNone/>
            </a:pPr>
            <a:endParaRPr lang="en-US" dirty="0" smtClean="0"/>
          </a:p>
        </p:txBody>
      </p:sp>
      <p:sp>
        <p:nvSpPr>
          <p:cNvPr id="3" name="Title 2"/>
          <p:cNvSpPr>
            <a:spLocks noGrp="1"/>
          </p:cNvSpPr>
          <p:nvPr>
            <p:ph type="title"/>
          </p:nvPr>
        </p:nvSpPr>
        <p:spPr/>
        <p:txBody>
          <a:bodyPr/>
          <a:lstStyle/>
          <a:p>
            <a:pPr>
              <a:defRPr/>
            </a:pPr>
            <a:r>
              <a:rPr lang="en-US" dirty="0" smtClean="0"/>
              <a:t>Special Education IEP Interchange</a:t>
            </a:r>
            <a:endParaRPr lang="en-US" dirty="0"/>
          </a:p>
        </p:txBody>
      </p:sp>
      <p:sp>
        <p:nvSpPr>
          <p:cNvPr id="4" name="Footer Placeholder 3"/>
          <p:cNvSpPr>
            <a:spLocks noGrp="1"/>
          </p:cNvSpPr>
          <p:nvPr>
            <p:ph type="ftr" sz="quarter" idx="10"/>
          </p:nvPr>
        </p:nvSpPr>
        <p:spPr/>
        <p:txBody>
          <a:bodyPr/>
          <a:lstStyle/>
          <a:p>
            <a:pPr>
              <a:defRPr/>
            </a:pPr>
            <a:fld id="{44CD6921-1762-4D1E-8C99-1B0F8E28876F}" type="slidenum">
              <a:rPr lang="en-US" smtClean="0"/>
              <a:pPr>
                <a:defRPr/>
              </a:pPr>
              <a:t>22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3622968"/>
              </p:ext>
            </p:extLst>
          </p:nvPr>
        </p:nvGraphicFramePr>
        <p:xfrm>
          <a:off x="381000" y="4572841"/>
          <a:ext cx="8567057" cy="1355997"/>
        </p:xfrm>
        <a:graphic>
          <a:graphicData uri="http://schemas.openxmlformats.org/drawingml/2006/table">
            <a:tbl>
              <a:tblPr firstRow="1" bandRow="1">
                <a:tableStyleId>{5C22544A-7EE6-4342-B048-85BDC9FD1C3A}</a:tableStyleId>
              </a:tblPr>
              <a:tblGrid>
                <a:gridCol w="2141764"/>
                <a:gridCol w="2101488"/>
                <a:gridCol w="2182041"/>
                <a:gridCol w="2141764"/>
              </a:tblGrid>
              <a:tr h="614317">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Kathy Baca</a:t>
                      </a:r>
                      <a:endParaRPr lang="en-US" sz="1600" dirty="0"/>
                    </a:p>
                  </a:txBody>
                  <a:tcPr/>
                </a:tc>
                <a:tc>
                  <a:txBody>
                    <a:bodyPr/>
                    <a:lstStyle/>
                    <a:p>
                      <a:r>
                        <a:rPr lang="en-US" sz="1600" dirty="0" smtClean="0"/>
                        <a:t>Orla Bolger</a:t>
                      </a:r>
                      <a:endParaRPr lang="en-US" sz="1600" dirty="0"/>
                    </a:p>
                  </a:txBody>
                  <a:tcPr/>
                </a:tc>
                <a:tc>
                  <a:txBody>
                    <a:bodyPr/>
                    <a:lstStyle/>
                    <a:p>
                      <a:r>
                        <a:rPr lang="en-US" sz="1600" dirty="0" smtClean="0"/>
                        <a:t>Kristi</a:t>
                      </a:r>
                      <a:r>
                        <a:rPr lang="en-US" sz="1600" baseline="0" dirty="0" smtClean="0"/>
                        <a:t> Gleason</a:t>
                      </a:r>
                      <a:endParaRPr lang="en-US" sz="1600" dirty="0"/>
                    </a:p>
                  </a:txBody>
                  <a:tcPr/>
                </a:tc>
                <a:tc>
                  <a:txBody>
                    <a:bodyPr/>
                    <a:lstStyle/>
                    <a:p>
                      <a:r>
                        <a:rPr lang="en-US" sz="1600" dirty="0" smtClean="0"/>
                        <a:t>Lindsey Heitman </a:t>
                      </a:r>
                      <a:endParaRPr lang="en-US" sz="1600" dirty="0"/>
                    </a:p>
                  </a:txBody>
                  <a:tcPr/>
                </a:tc>
              </a:tr>
              <a:tr h="370840">
                <a:tc>
                  <a:txBody>
                    <a:bodyPr/>
                    <a:lstStyle/>
                    <a:p>
                      <a:r>
                        <a:rPr lang="en-US" sz="1300" dirty="0" smtClean="0">
                          <a:hlinkClick r:id="rId3"/>
                        </a:rPr>
                        <a:t>baca_k@cde.state.co.us</a:t>
                      </a:r>
                      <a:endParaRPr lang="en-US" sz="1300" dirty="0"/>
                    </a:p>
                  </a:txBody>
                  <a:tcPr/>
                </a:tc>
                <a:tc>
                  <a:txBody>
                    <a:bodyPr/>
                    <a:lstStyle/>
                    <a:p>
                      <a:r>
                        <a:rPr lang="en-US" sz="1300" dirty="0" smtClean="0">
                          <a:hlinkClick r:id="rId4"/>
                        </a:rPr>
                        <a:t>bolger_o@cde.state.co.us</a:t>
                      </a:r>
                      <a:endParaRPr lang="en-US" sz="1300" dirty="0"/>
                    </a:p>
                  </a:txBody>
                  <a:tcPr/>
                </a:tc>
                <a:tc>
                  <a:txBody>
                    <a:bodyPr/>
                    <a:lstStyle/>
                    <a:p>
                      <a:r>
                        <a:rPr lang="en-US" sz="1300" dirty="0" smtClean="0">
                          <a:hlinkClick r:id="rId5"/>
                        </a:rPr>
                        <a:t>gleason_k@cde.state.co.us</a:t>
                      </a:r>
                      <a:endParaRPr lang="en-US" sz="1300" dirty="0"/>
                    </a:p>
                  </a:txBody>
                  <a:tcPr/>
                </a:tc>
                <a:tc>
                  <a:txBody>
                    <a:bodyPr/>
                    <a:lstStyle/>
                    <a:p>
                      <a:r>
                        <a:rPr lang="en-US" sz="1300" dirty="0" smtClean="0">
                          <a:hlinkClick r:id="rId6"/>
                        </a:rPr>
                        <a:t>heitman_l@cde.state.co.us</a:t>
                      </a:r>
                      <a:r>
                        <a:rPr lang="en-US" sz="1300" dirty="0" smtClean="0"/>
                        <a:t> </a:t>
                      </a:r>
                      <a:endParaRPr lang="en-US" sz="1300" dirty="0"/>
                    </a:p>
                  </a:txBody>
                  <a:tcPr/>
                </a:tc>
              </a:tr>
              <a:tr h="370840">
                <a:tc>
                  <a:txBody>
                    <a:bodyPr/>
                    <a:lstStyle/>
                    <a:p>
                      <a:r>
                        <a:rPr lang="en-US" sz="1600" dirty="0" smtClean="0"/>
                        <a:t>(303)</a:t>
                      </a:r>
                      <a:r>
                        <a:rPr lang="en-US" sz="1600" baseline="0" dirty="0" smtClean="0"/>
                        <a:t> 866-6989</a:t>
                      </a:r>
                      <a:endParaRPr lang="en-US" sz="1600" dirty="0"/>
                    </a:p>
                  </a:txBody>
                  <a:tcPr/>
                </a:tc>
                <a:tc>
                  <a:txBody>
                    <a:bodyPr/>
                    <a:lstStyle/>
                    <a:p>
                      <a:r>
                        <a:rPr lang="en-US" sz="1600" dirty="0" smtClean="0"/>
                        <a:t>(303) 866-6896</a:t>
                      </a:r>
                      <a:endParaRPr lang="en-US" sz="1600" dirty="0"/>
                    </a:p>
                  </a:txBody>
                  <a:tcPr/>
                </a:tc>
                <a:tc>
                  <a:txBody>
                    <a:bodyPr/>
                    <a:lstStyle/>
                    <a:p>
                      <a:r>
                        <a:rPr lang="en-US" sz="1600" dirty="0" smtClean="0"/>
                        <a:t>(303)</a:t>
                      </a:r>
                      <a:r>
                        <a:rPr lang="en-US" sz="1600" baseline="0" dirty="0" smtClean="0"/>
                        <a:t> 866-4620</a:t>
                      </a:r>
                      <a:endParaRPr lang="en-US" sz="1600" dirty="0"/>
                    </a:p>
                  </a:txBody>
                  <a:tcPr/>
                </a:tc>
                <a:tc>
                  <a:txBody>
                    <a:bodyPr/>
                    <a:lstStyle/>
                    <a:p>
                      <a:r>
                        <a:rPr lang="en-US" sz="1600" dirty="0" smtClean="0"/>
                        <a:t>(303) 866-5759</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89611"/>
            <a:ext cx="8382000" cy="1054100"/>
          </a:xfrm>
        </p:spPr>
        <p:txBody>
          <a:bodyPr/>
          <a:lstStyle/>
          <a:p>
            <a:pPr algn="ctr"/>
            <a:r>
              <a:rPr lang="en-US" dirty="0" smtClean="0">
                <a:solidFill>
                  <a:schemeClr val="tx1"/>
                </a:solidFill>
              </a:rPr>
              <a:t>Special Education Child</a:t>
            </a:r>
            <a:endParaRPr lang="en-US" dirty="0">
              <a:solidFill>
                <a:schemeClr val="tx1"/>
              </a:solidFill>
            </a:endParaRPr>
          </a:p>
        </p:txBody>
      </p:sp>
      <p:sp>
        <p:nvSpPr>
          <p:cNvPr id="3" name="Footer Placeholder 2"/>
          <p:cNvSpPr>
            <a:spLocks noGrp="1"/>
          </p:cNvSpPr>
          <p:nvPr>
            <p:ph type="ftr" sz="quarter" idx="10"/>
          </p:nvPr>
        </p:nvSpPr>
        <p:spPr/>
        <p:txBody>
          <a:bodyPr/>
          <a:lstStyle/>
          <a:p>
            <a:pPr>
              <a:defRPr/>
            </a:pPr>
            <a:fld id="{C8C00344-A297-48B9-BC95-6E679031FAAE}" type="slidenum">
              <a:rPr lang="en-US" smtClean="0"/>
              <a:pPr>
                <a:defRPr/>
              </a:pPr>
              <a:t>23</a:t>
            </a:fld>
            <a:endParaRPr lang="en-US" dirty="0"/>
          </a:p>
        </p:txBody>
      </p:sp>
      <p:sp>
        <p:nvSpPr>
          <p:cNvPr id="5" name="Title 2"/>
          <p:cNvSpPr txBox="1">
            <a:spLocks/>
          </p:cNvSpPr>
          <p:nvPr/>
        </p:nvSpPr>
        <p:spPr>
          <a:xfrm>
            <a:off x="381000" y="355600"/>
            <a:ext cx="8382000" cy="1054100"/>
          </a:xfrm>
          <a:prstGeom prst="rect">
            <a:avLst/>
          </a:prstGeom>
        </p:spPr>
        <p:txBody>
          <a:bodyPr vert="horz" lIns="91440" tIns="45720" rIns="91440" bIns="45720" rtlCol="0" anchor="ctr">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200" normalizeH="0" baseline="0" noProof="0" dirty="0" smtClean="0">
                <a:ln>
                  <a:noFill/>
                </a:ln>
                <a:solidFill>
                  <a:schemeClr val="bg1"/>
                </a:solidFill>
                <a:effectLst/>
                <a:uLnTx/>
                <a:uFillTx/>
                <a:latin typeface="Palatino Linotype"/>
                <a:ea typeface="Palatino Linotype" pitchFamily="18" charset="0"/>
                <a:cs typeface="Palatino Linotype"/>
              </a:rPr>
              <a:t>Special Education IEP Interchange</a:t>
            </a:r>
            <a:endParaRPr kumimoji="0" lang="en-US" sz="3600" b="0" i="0" u="none" strike="noStrike" kern="1200" cap="none" spc="200" normalizeH="0" baseline="0" noProof="0" dirty="0">
              <a:ln>
                <a:noFill/>
              </a:ln>
              <a:solidFill>
                <a:schemeClr val="bg1"/>
              </a:solidFill>
              <a:effectLst/>
              <a:uLnTx/>
              <a:uFillTx/>
              <a:latin typeface="Palatino Linotype"/>
              <a:ea typeface="Palatino Linotype" pitchFamily="18" charset="0"/>
              <a:cs typeface="Palatino Linotype"/>
            </a:endParaRPr>
          </a:p>
        </p:txBody>
      </p:sp>
      <p:graphicFrame>
        <p:nvGraphicFramePr>
          <p:cNvPr id="6" name="Table 5"/>
          <p:cNvGraphicFramePr>
            <a:graphicFrameLocks noGrp="1"/>
          </p:cNvGraphicFramePr>
          <p:nvPr>
            <p:extLst>
              <p:ext uri="{D42A27DB-BD31-4B8C-83A1-F6EECF244321}">
                <p14:modId xmlns:p14="http://schemas.microsoft.com/office/powerpoint/2010/main" val="3523819994"/>
              </p:ext>
            </p:extLst>
          </p:nvPr>
        </p:nvGraphicFramePr>
        <p:xfrm>
          <a:off x="381000" y="1796142"/>
          <a:ext cx="8447315" cy="4388313"/>
        </p:xfrm>
        <a:graphic>
          <a:graphicData uri="http://schemas.openxmlformats.org/drawingml/2006/table">
            <a:tbl>
              <a:tblPr firstRow="1" bandRow="1">
                <a:tableStyleId>{5C22544A-7EE6-4342-B048-85BDC9FD1C3A}</a:tableStyleId>
              </a:tblPr>
              <a:tblGrid>
                <a:gridCol w="2645229"/>
                <a:gridCol w="3069772"/>
                <a:gridCol w="2732314"/>
              </a:tblGrid>
              <a:tr h="318671">
                <a:tc gridSpan="3">
                  <a:txBody>
                    <a:bodyPr/>
                    <a:lstStyle/>
                    <a:p>
                      <a:pPr lvl="0" algn="ctr" eaLnBrk="0" hangingPunct="0">
                        <a:defRPr/>
                      </a:pPr>
                      <a:r>
                        <a:rPr kumimoji="0" lang="en-US" sz="2000" b="1" i="0" u="none" strike="noStrike" kern="1200" cap="none" spc="0" normalizeH="0" baseline="0" noProof="0" dirty="0" smtClean="0">
                          <a:ln>
                            <a:noFill/>
                          </a:ln>
                          <a:solidFill>
                            <a:schemeClr val="bg1"/>
                          </a:solidFill>
                          <a:effectLst/>
                          <a:uLnTx/>
                          <a:uFillTx/>
                          <a:latin typeface="+mn-lt"/>
                          <a:ea typeface="+mn-ea"/>
                          <a:cs typeface="+mn-cs"/>
                        </a:rPr>
                        <a:t>Special Education Child File</a:t>
                      </a:r>
                      <a:endParaRPr kumimoji="0" lang="en-US" sz="2000" b="0" i="0" u="none" strike="noStrike" kern="1200" cap="none" spc="200" normalizeH="0" baseline="0" noProof="0" dirty="0">
                        <a:ln>
                          <a:noFill/>
                        </a:ln>
                        <a:solidFill>
                          <a:schemeClr val="bg1"/>
                        </a:solidFill>
                        <a:effectLst/>
                        <a:uLnTx/>
                        <a:uFillTx/>
                        <a:latin typeface="Palatino Linotype"/>
                        <a:ea typeface="Palatino Linotype" pitchFamily="18" charset="0"/>
                        <a:cs typeface="Palatino Linotype"/>
                      </a:endParaRPr>
                    </a:p>
                  </a:txBody>
                  <a:tcPr/>
                </a:tc>
                <a:tc hMerge="1">
                  <a:txBody>
                    <a:bodyPr/>
                    <a:lstStyle/>
                    <a:p>
                      <a:endParaRPr lang="en-US" dirty="0"/>
                    </a:p>
                  </a:txBody>
                  <a:tcPr/>
                </a:tc>
                <a:tc hMerge="1">
                  <a:txBody>
                    <a:bodyPr/>
                    <a:lstStyle/>
                    <a:p>
                      <a:endParaRPr lang="en-US" dirty="0"/>
                    </a:p>
                  </a:txBody>
                  <a:tcPr/>
                </a:tc>
              </a:tr>
              <a:tr h="427528">
                <a:tc>
                  <a:txBody>
                    <a:bodyPr/>
                    <a:lstStyle/>
                    <a:p>
                      <a:pPr algn="l" fontAlgn="t"/>
                      <a:r>
                        <a:rPr lang="en-US" sz="1100" b="0" i="0" u="none" strike="noStrike">
                          <a:solidFill>
                            <a:srgbClr val="000000"/>
                          </a:solidFill>
                          <a:latin typeface="+mj-lt"/>
                        </a:rPr>
                        <a:t>Admin Unit/SOP Code</a:t>
                      </a:r>
                    </a:p>
                  </a:txBody>
                  <a:tcPr marL="9525" marR="9525" marT="9525" marB="0"/>
                </a:tc>
                <a:tc>
                  <a:txBody>
                    <a:bodyPr/>
                    <a:lstStyle/>
                    <a:p>
                      <a:pPr algn="l" fontAlgn="t"/>
                      <a:r>
                        <a:rPr lang="en-US" sz="1100" b="0" i="0" u="none" strike="noStrike">
                          <a:solidFill>
                            <a:srgbClr val="000000"/>
                          </a:solidFill>
                          <a:latin typeface="+mj-lt"/>
                        </a:rPr>
                        <a:t>Student's Race:  American Indian or Alaska Native</a:t>
                      </a:r>
                    </a:p>
                  </a:txBody>
                  <a:tcPr marL="9525" marR="9525" marT="9525" marB="0"/>
                </a:tc>
                <a:tc>
                  <a:txBody>
                    <a:bodyPr/>
                    <a:lstStyle/>
                    <a:p>
                      <a:pPr algn="l" fontAlgn="t"/>
                      <a:r>
                        <a:rPr lang="en-US" sz="1100" b="0" i="0" u="none" strike="noStrike">
                          <a:solidFill>
                            <a:srgbClr val="000000"/>
                          </a:solidFill>
                          <a:latin typeface="+mj-lt"/>
                        </a:rPr>
                        <a:t>Student's Address City</a:t>
                      </a:r>
                    </a:p>
                  </a:txBody>
                  <a:tcPr marL="9525" marR="9525" marT="9525" marB="0"/>
                </a:tc>
              </a:tr>
              <a:tr h="427528">
                <a:tc>
                  <a:txBody>
                    <a:bodyPr/>
                    <a:lstStyle/>
                    <a:p>
                      <a:pPr algn="l" fontAlgn="t"/>
                      <a:r>
                        <a:rPr lang="en-US" sz="1100" b="0" i="0" u="none" strike="noStrike">
                          <a:solidFill>
                            <a:srgbClr val="000000"/>
                          </a:solidFill>
                          <a:latin typeface="+mj-lt"/>
                        </a:rPr>
                        <a:t>Student's State ID (SASID)</a:t>
                      </a:r>
                    </a:p>
                  </a:txBody>
                  <a:tcPr marL="9525" marR="9525" marT="9525" marB="0"/>
                </a:tc>
                <a:tc>
                  <a:txBody>
                    <a:bodyPr/>
                    <a:lstStyle/>
                    <a:p>
                      <a:pPr algn="l" fontAlgn="t"/>
                      <a:r>
                        <a:rPr lang="en-US" sz="1100" b="0" i="0" u="none" strike="noStrike">
                          <a:solidFill>
                            <a:srgbClr val="000000"/>
                          </a:solidFill>
                          <a:latin typeface="+mj-lt"/>
                        </a:rPr>
                        <a:t>Student's Race:  Asian</a:t>
                      </a:r>
                    </a:p>
                  </a:txBody>
                  <a:tcPr marL="9525" marR="9525" marT="9525" marB="0"/>
                </a:tc>
                <a:tc>
                  <a:txBody>
                    <a:bodyPr/>
                    <a:lstStyle/>
                    <a:p>
                      <a:pPr algn="l" fontAlgn="t"/>
                      <a:r>
                        <a:rPr lang="en-US" sz="1100" b="0" i="0" u="none" strike="noStrike">
                          <a:solidFill>
                            <a:srgbClr val="000000"/>
                          </a:solidFill>
                          <a:latin typeface="+mj-lt"/>
                        </a:rPr>
                        <a:t>Student's Address State</a:t>
                      </a:r>
                    </a:p>
                  </a:txBody>
                  <a:tcPr marL="9525" marR="9525" marT="9525" marB="0"/>
                </a:tc>
              </a:tr>
              <a:tr h="427528">
                <a:tc>
                  <a:txBody>
                    <a:bodyPr/>
                    <a:lstStyle/>
                    <a:p>
                      <a:pPr algn="l" fontAlgn="t"/>
                      <a:r>
                        <a:rPr lang="en-US" sz="1100" b="0" i="0" u="none" strike="noStrike">
                          <a:solidFill>
                            <a:srgbClr val="000000"/>
                          </a:solidFill>
                          <a:latin typeface="+mj-lt"/>
                        </a:rPr>
                        <a:t>Local ID (LASID)</a:t>
                      </a:r>
                    </a:p>
                  </a:txBody>
                  <a:tcPr marL="9525" marR="9525" marT="9525" marB="0"/>
                </a:tc>
                <a:tc>
                  <a:txBody>
                    <a:bodyPr/>
                    <a:lstStyle/>
                    <a:p>
                      <a:pPr algn="l" fontAlgn="t"/>
                      <a:r>
                        <a:rPr lang="en-US" sz="1100" b="0" i="0" u="none" strike="noStrike">
                          <a:solidFill>
                            <a:srgbClr val="000000"/>
                          </a:solidFill>
                          <a:latin typeface="+mj-lt"/>
                        </a:rPr>
                        <a:t>Student's Race:  Black or African American</a:t>
                      </a:r>
                    </a:p>
                  </a:txBody>
                  <a:tcPr marL="9525" marR="9525" marT="9525" marB="0"/>
                </a:tc>
                <a:tc>
                  <a:txBody>
                    <a:bodyPr/>
                    <a:lstStyle/>
                    <a:p>
                      <a:pPr algn="l" fontAlgn="t"/>
                      <a:r>
                        <a:rPr lang="en-US" sz="1100" b="0" i="0" u="none" strike="noStrike">
                          <a:solidFill>
                            <a:srgbClr val="000000"/>
                          </a:solidFill>
                          <a:latin typeface="+mj-lt"/>
                        </a:rPr>
                        <a:t>Student's Address Zip</a:t>
                      </a:r>
                    </a:p>
                  </a:txBody>
                  <a:tcPr marL="9525" marR="9525" marT="9525" marB="0"/>
                </a:tc>
              </a:tr>
              <a:tr h="427528">
                <a:tc>
                  <a:txBody>
                    <a:bodyPr/>
                    <a:lstStyle/>
                    <a:p>
                      <a:pPr algn="l" fontAlgn="t"/>
                      <a:r>
                        <a:rPr lang="en-US" sz="1100" b="0" i="0" u="none" strike="noStrike">
                          <a:solidFill>
                            <a:srgbClr val="000000"/>
                          </a:solidFill>
                          <a:latin typeface="+mj-lt"/>
                        </a:rPr>
                        <a:t>Student's First Name</a:t>
                      </a:r>
                    </a:p>
                  </a:txBody>
                  <a:tcPr marL="9525" marR="9525" marT="9525" marB="0"/>
                </a:tc>
                <a:tc>
                  <a:txBody>
                    <a:bodyPr/>
                    <a:lstStyle/>
                    <a:p>
                      <a:pPr algn="l" fontAlgn="t"/>
                      <a:r>
                        <a:rPr lang="en-US" sz="1100" b="0" i="0" u="none" strike="noStrike">
                          <a:solidFill>
                            <a:srgbClr val="000000"/>
                          </a:solidFill>
                          <a:latin typeface="+mj-lt"/>
                        </a:rPr>
                        <a:t>Student's Race:  White</a:t>
                      </a:r>
                    </a:p>
                  </a:txBody>
                  <a:tcPr marL="9525" marR="9525" marT="9525" marB="0"/>
                </a:tc>
                <a:tc>
                  <a:txBody>
                    <a:bodyPr/>
                    <a:lstStyle/>
                    <a:p>
                      <a:pPr algn="l" fontAlgn="t"/>
                      <a:r>
                        <a:rPr lang="en-US" sz="1100" b="0" i="0" u="none" strike="noStrike">
                          <a:solidFill>
                            <a:srgbClr val="000000"/>
                          </a:solidFill>
                          <a:latin typeface="+mj-lt"/>
                        </a:rPr>
                        <a:t>Student's Primary Telephone Number</a:t>
                      </a:r>
                    </a:p>
                  </a:txBody>
                  <a:tcPr marL="9525" marR="9525" marT="9525" marB="0"/>
                </a:tc>
              </a:tr>
              <a:tr h="427528">
                <a:tc>
                  <a:txBody>
                    <a:bodyPr/>
                    <a:lstStyle/>
                    <a:p>
                      <a:pPr algn="l" fontAlgn="t"/>
                      <a:r>
                        <a:rPr lang="en-US" sz="1100" b="0" i="0" u="none" strike="noStrike">
                          <a:solidFill>
                            <a:srgbClr val="000000"/>
                          </a:solidFill>
                          <a:latin typeface="+mj-lt"/>
                        </a:rPr>
                        <a:t>Student's Middle Name</a:t>
                      </a:r>
                    </a:p>
                  </a:txBody>
                  <a:tcPr marL="9525" marR="9525" marT="9525" marB="0"/>
                </a:tc>
                <a:tc>
                  <a:txBody>
                    <a:bodyPr/>
                    <a:lstStyle/>
                    <a:p>
                      <a:pPr algn="l" fontAlgn="t"/>
                      <a:r>
                        <a:rPr lang="en-US" sz="1100" b="0" i="0" u="none" strike="noStrike">
                          <a:solidFill>
                            <a:srgbClr val="000000"/>
                          </a:solidFill>
                          <a:latin typeface="+mj-lt"/>
                        </a:rPr>
                        <a:t>Student's Race:  Native Hawaiian or Other Pacific Islander</a:t>
                      </a:r>
                    </a:p>
                  </a:txBody>
                  <a:tcPr marL="9525" marR="9525" marT="9525" marB="0"/>
                </a:tc>
                <a:tc>
                  <a:txBody>
                    <a:bodyPr/>
                    <a:lstStyle/>
                    <a:p>
                      <a:pPr algn="l" fontAlgn="t"/>
                      <a:r>
                        <a:rPr lang="en-US" sz="1100" b="0" i="0" u="none" strike="noStrike">
                          <a:solidFill>
                            <a:srgbClr val="000000"/>
                          </a:solidFill>
                          <a:latin typeface="+mj-lt"/>
                        </a:rPr>
                        <a:t>Student's Secondary Telephone Number</a:t>
                      </a:r>
                    </a:p>
                  </a:txBody>
                  <a:tcPr marL="9525" marR="9525" marT="9525" marB="0"/>
                </a:tc>
              </a:tr>
              <a:tr h="427528">
                <a:tc>
                  <a:txBody>
                    <a:bodyPr/>
                    <a:lstStyle/>
                    <a:p>
                      <a:pPr algn="l" fontAlgn="t"/>
                      <a:r>
                        <a:rPr lang="en-US" sz="1100" b="0" i="0" u="none" strike="noStrike">
                          <a:solidFill>
                            <a:srgbClr val="000000"/>
                          </a:solidFill>
                          <a:latin typeface="+mj-lt"/>
                        </a:rPr>
                        <a:t>Student's Last Name</a:t>
                      </a:r>
                    </a:p>
                  </a:txBody>
                  <a:tcPr marL="9525" marR="9525" marT="9525" marB="0"/>
                </a:tc>
                <a:tc>
                  <a:txBody>
                    <a:bodyPr/>
                    <a:lstStyle/>
                    <a:p>
                      <a:pPr algn="l" fontAlgn="t"/>
                      <a:r>
                        <a:rPr lang="en-US" sz="1100" b="0" i="0" u="none" strike="noStrike">
                          <a:solidFill>
                            <a:srgbClr val="000000"/>
                          </a:solidFill>
                          <a:latin typeface="+mj-lt"/>
                        </a:rPr>
                        <a:t>Grade Level</a:t>
                      </a:r>
                    </a:p>
                  </a:txBody>
                  <a:tcPr marL="9525" marR="9525" marT="9525" marB="0"/>
                </a:tc>
                <a:tc>
                  <a:txBody>
                    <a:bodyPr/>
                    <a:lstStyle/>
                    <a:p>
                      <a:pPr algn="l" fontAlgn="t"/>
                      <a:r>
                        <a:rPr lang="en-US" sz="1100" b="0" i="0" u="none" strike="noStrike">
                          <a:solidFill>
                            <a:srgbClr val="000000"/>
                          </a:solidFill>
                          <a:latin typeface="+mj-lt"/>
                        </a:rPr>
                        <a:t>Student's Email Address</a:t>
                      </a:r>
                    </a:p>
                  </a:txBody>
                  <a:tcPr marL="9525" marR="9525" marT="9525" marB="0"/>
                </a:tc>
              </a:tr>
              <a:tr h="427528">
                <a:tc>
                  <a:txBody>
                    <a:bodyPr/>
                    <a:lstStyle/>
                    <a:p>
                      <a:pPr algn="l" fontAlgn="t"/>
                      <a:r>
                        <a:rPr lang="en-US" sz="1100" b="0" i="0" u="none" strike="noStrike">
                          <a:solidFill>
                            <a:srgbClr val="000000"/>
                          </a:solidFill>
                          <a:latin typeface="+mj-lt"/>
                        </a:rPr>
                        <a:t>Student's Gender</a:t>
                      </a:r>
                    </a:p>
                  </a:txBody>
                  <a:tcPr marL="9525" marR="9525" marT="9525" marB="0"/>
                </a:tc>
                <a:tc>
                  <a:txBody>
                    <a:bodyPr/>
                    <a:lstStyle/>
                    <a:p>
                      <a:pPr algn="l" fontAlgn="t"/>
                      <a:r>
                        <a:rPr lang="en-US" sz="1100" b="0" i="0" u="none" strike="noStrike">
                          <a:solidFill>
                            <a:srgbClr val="000000"/>
                          </a:solidFill>
                          <a:latin typeface="+mj-lt"/>
                        </a:rPr>
                        <a:t>Student's District of Residence</a:t>
                      </a:r>
                    </a:p>
                  </a:txBody>
                  <a:tcPr marL="9525" marR="9525" marT="9525" marB="0"/>
                </a:tc>
                <a:tc>
                  <a:txBody>
                    <a:bodyPr/>
                    <a:lstStyle/>
                    <a:p>
                      <a:pPr algn="l" fontAlgn="t"/>
                      <a:endParaRPr lang="en-US" sz="1100" b="0" i="0" u="none" strike="noStrike" dirty="0">
                        <a:solidFill>
                          <a:srgbClr val="000000"/>
                        </a:solidFill>
                        <a:latin typeface="+mj-lt"/>
                      </a:endParaRPr>
                    </a:p>
                  </a:txBody>
                  <a:tcPr marL="9525" marR="9525" marT="9525" marB="0"/>
                </a:tc>
              </a:tr>
              <a:tr h="427528">
                <a:tc>
                  <a:txBody>
                    <a:bodyPr/>
                    <a:lstStyle/>
                    <a:p>
                      <a:pPr algn="l" fontAlgn="t"/>
                      <a:r>
                        <a:rPr lang="en-US" sz="1100" b="0" i="0" u="none" strike="noStrike">
                          <a:solidFill>
                            <a:srgbClr val="000000"/>
                          </a:solidFill>
                          <a:latin typeface="+mj-lt"/>
                        </a:rPr>
                        <a:t>Student's Date of Birth</a:t>
                      </a:r>
                    </a:p>
                  </a:txBody>
                  <a:tcPr marL="9525" marR="9525" marT="9525" marB="0"/>
                </a:tc>
                <a:tc>
                  <a:txBody>
                    <a:bodyPr/>
                    <a:lstStyle/>
                    <a:p>
                      <a:pPr algn="l" fontAlgn="t"/>
                      <a:r>
                        <a:rPr lang="en-US" sz="1100" b="0" i="0" u="none" strike="noStrike">
                          <a:solidFill>
                            <a:srgbClr val="000000"/>
                          </a:solidFill>
                          <a:latin typeface="+mj-lt"/>
                        </a:rPr>
                        <a:t>State of Parent's Residence for Non-Residence Students</a:t>
                      </a:r>
                    </a:p>
                  </a:txBody>
                  <a:tcPr marL="9525" marR="9525" marT="9525" marB="0"/>
                </a:tc>
                <a:tc>
                  <a:txBody>
                    <a:bodyPr/>
                    <a:lstStyle/>
                    <a:p>
                      <a:endParaRPr lang="en-US" sz="1100">
                        <a:latin typeface="+mj-lt"/>
                      </a:endParaRPr>
                    </a:p>
                  </a:txBody>
                  <a:tcPr marL="9525" marR="9525" marT="9525" marB="0"/>
                </a:tc>
              </a:tr>
              <a:tr h="571849">
                <a:tc>
                  <a:txBody>
                    <a:bodyPr/>
                    <a:lstStyle/>
                    <a:p>
                      <a:pPr algn="l" fontAlgn="t"/>
                      <a:r>
                        <a:rPr lang="en-US" sz="1100" b="0" i="0" u="none" strike="noStrike" dirty="0">
                          <a:solidFill>
                            <a:srgbClr val="000000"/>
                          </a:solidFill>
                          <a:latin typeface="+mj-lt"/>
                        </a:rPr>
                        <a:t>ELL Status</a:t>
                      </a:r>
                    </a:p>
                  </a:txBody>
                  <a:tcPr marL="9525" marR="9525" marT="9525" marB="0"/>
                </a:tc>
                <a:tc>
                  <a:txBody>
                    <a:bodyPr/>
                    <a:lstStyle/>
                    <a:p>
                      <a:pPr algn="l" fontAlgn="t"/>
                      <a:r>
                        <a:rPr lang="en-US" sz="1100" b="0" i="0" u="none" strike="noStrike" dirty="0">
                          <a:solidFill>
                            <a:srgbClr val="000000"/>
                          </a:solidFill>
                          <a:latin typeface="+mj-lt"/>
                        </a:rPr>
                        <a:t>District of Parent's Residence for Non-Residence Students</a:t>
                      </a:r>
                    </a:p>
                  </a:txBody>
                  <a:tcPr marL="9525" marR="9525" marT="9525" marB="0"/>
                </a:tc>
                <a:tc>
                  <a:txBody>
                    <a:bodyPr/>
                    <a:lstStyle/>
                    <a:p>
                      <a:endParaRPr lang="en-US" sz="1100" dirty="0">
                        <a:latin typeface="+mj-lt"/>
                      </a:endParaRPr>
                    </a:p>
                  </a:txBody>
                  <a:tcPr marL="9525" marR="9525" marT="9525" marB="0"/>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fld id="{C8C00344-A297-48B9-BC95-6E679031FAAE}" type="slidenum">
              <a:rPr lang="en-US" smtClean="0"/>
              <a:pPr>
                <a:defRPr/>
              </a:pPr>
              <a:t>24</a:t>
            </a:fld>
            <a:endParaRPr lang="en-US" dirty="0"/>
          </a:p>
        </p:txBody>
      </p:sp>
      <p:sp>
        <p:nvSpPr>
          <p:cNvPr id="5" name="Title 2"/>
          <p:cNvSpPr txBox="1">
            <a:spLocks/>
          </p:cNvSpPr>
          <p:nvPr/>
        </p:nvSpPr>
        <p:spPr>
          <a:xfrm>
            <a:off x="381000" y="355600"/>
            <a:ext cx="8382000" cy="1054100"/>
          </a:xfrm>
          <a:prstGeom prst="rect">
            <a:avLst/>
          </a:prstGeom>
        </p:spPr>
        <p:txBody>
          <a:bodyPr vert="horz" lIns="91440" tIns="45720" rIns="91440" bIns="45720" rtlCol="0" anchor="ctr">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200" normalizeH="0" baseline="0" noProof="0" dirty="0" smtClean="0">
                <a:ln>
                  <a:noFill/>
                </a:ln>
                <a:solidFill>
                  <a:schemeClr val="bg1"/>
                </a:solidFill>
                <a:effectLst/>
                <a:uLnTx/>
                <a:uFillTx/>
                <a:latin typeface="Palatino Linotype"/>
                <a:ea typeface="Palatino Linotype" pitchFamily="18" charset="0"/>
                <a:cs typeface="Palatino Linotype"/>
              </a:rPr>
              <a:t>Special Education IEP Interchange</a:t>
            </a:r>
            <a:endParaRPr kumimoji="0" lang="en-US" sz="3600" b="0" i="0" u="none" strike="noStrike" kern="1200" cap="none" spc="200" normalizeH="0" baseline="0" noProof="0" dirty="0">
              <a:ln>
                <a:noFill/>
              </a:ln>
              <a:solidFill>
                <a:schemeClr val="bg1"/>
              </a:solidFill>
              <a:effectLst/>
              <a:uLnTx/>
              <a:uFillTx/>
              <a:latin typeface="Palatino Linotype"/>
              <a:ea typeface="Palatino Linotype" pitchFamily="18" charset="0"/>
              <a:cs typeface="Palatino Linotype"/>
            </a:endParaRPr>
          </a:p>
        </p:txBody>
      </p:sp>
      <p:graphicFrame>
        <p:nvGraphicFramePr>
          <p:cNvPr id="6" name="Table 5"/>
          <p:cNvGraphicFramePr>
            <a:graphicFrameLocks noGrp="1"/>
          </p:cNvGraphicFramePr>
          <p:nvPr>
            <p:extLst>
              <p:ext uri="{D42A27DB-BD31-4B8C-83A1-F6EECF244321}">
                <p14:modId xmlns:p14="http://schemas.microsoft.com/office/powerpoint/2010/main" val="3343235855"/>
              </p:ext>
            </p:extLst>
          </p:nvPr>
        </p:nvGraphicFramePr>
        <p:xfrm>
          <a:off x="348343" y="1687286"/>
          <a:ext cx="8526716" cy="4958028"/>
        </p:xfrm>
        <a:graphic>
          <a:graphicData uri="http://schemas.openxmlformats.org/drawingml/2006/table">
            <a:tbl>
              <a:tblPr firstRow="1" bandRow="1">
                <a:tableStyleId>{5C22544A-7EE6-4342-B048-85BDC9FD1C3A}</a:tableStyleId>
              </a:tblPr>
              <a:tblGrid>
                <a:gridCol w="1382486"/>
                <a:gridCol w="1828800"/>
                <a:gridCol w="1974667"/>
                <a:gridCol w="1717766"/>
                <a:gridCol w="1622997"/>
              </a:tblGrid>
              <a:tr h="351023">
                <a:tc gridSpan="5">
                  <a:txBody>
                    <a:bodyPr/>
                    <a:lstStyle/>
                    <a:p>
                      <a:pPr algn="ctr"/>
                      <a:r>
                        <a:rPr lang="en-US" sz="2000" dirty="0" smtClean="0"/>
                        <a:t>Student Special</a:t>
                      </a:r>
                      <a:r>
                        <a:rPr lang="en-US" sz="2000" baseline="0" dirty="0" smtClean="0"/>
                        <a:t> Education Participation File</a:t>
                      </a:r>
                      <a:endParaRPr lang="en-US" sz="2000" dirty="0"/>
                    </a:p>
                  </a:txBody>
                  <a:tcPr marL="9525" marR="9525" marT="9525" marB="0"/>
                </a:tc>
                <a:tc hMerge="1">
                  <a:txBody>
                    <a:bodyPr/>
                    <a:lstStyle/>
                    <a:p>
                      <a:pPr lvl="0" algn="ctr" eaLnBrk="0" hangingPunct="0">
                        <a:defRPr/>
                      </a:pPr>
                      <a:endParaRPr kumimoji="0" lang="en-US" sz="3600" b="0" i="0" u="none" strike="noStrike" kern="1200" cap="none" spc="200" normalizeH="0" baseline="0" noProof="0" dirty="0">
                        <a:ln>
                          <a:noFill/>
                        </a:ln>
                        <a:solidFill>
                          <a:schemeClr val="bg1"/>
                        </a:solidFill>
                        <a:effectLst/>
                        <a:uLnTx/>
                        <a:uFillTx/>
                        <a:latin typeface="Palatino Linotype"/>
                        <a:ea typeface="Palatino Linotype" pitchFamily="18" charset="0"/>
                        <a:cs typeface="Palatino Linotype"/>
                      </a:endParaRPr>
                    </a:p>
                  </a:txBody>
                  <a:tcPr marL="9525" marR="9525" marT="9525" marB="0"/>
                </a:tc>
                <a:tc hMerge="1">
                  <a:txBody>
                    <a:bodyPr/>
                    <a:lstStyle/>
                    <a:p>
                      <a:pPr lvl="0" algn="ctr" eaLnBrk="0" hangingPunct="0">
                        <a:defRPr/>
                      </a:pPr>
                      <a:endParaRPr kumimoji="0" lang="en-US" sz="3600" b="0" i="0" u="none" strike="noStrike" kern="1200" cap="none" spc="200" normalizeH="0" baseline="0" noProof="0" dirty="0">
                        <a:ln>
                          <a:noFill/>
                        </a:ln>
                        <a:solidFill>
                          <a:schemeClr val="bg1"/>
                        </a:solidFill>
                        <a:effectLst/>
                        <a:uLnTx/>
                        <a:uFillTx/>
                        <a:latin typeface="Palatino Linotype"/>
                        <a:ea typeface="Palatino Linotype" pitchFamily="18" charset="0"/>
                        <a:cs typeface="Palatino Linotype"/>
                      </a:endParaRPr>
                    </a:p>
                  </a:txBody>
                  <a:tcPr marL="9525" marR="9525" marT="9525" marB="0"/>
                </a:tc>
                <a:tc hMerge="1">
                  <a:txBody>
                    <a:bodyPr/>
                    <a:lstStyle/>
                    <a:p>
                      <a:pPr lvl="0" algn="ctr" eaLnBrk="0" hangingPunct="0">
                        <a:defRPr/>
                      </a:pPr>
                      <a:endParaRPr kumimoji="0" lang="en-US" sz="3600" b="0" i="0" u="none" strike="noStrike" kern="1200" cap="none" spc="200" normalizeH="0" baseline="0" noProof="0" dirty="0">
                        <a:ln>
                          <a:noFill/>
                        </a:ln>
                        <a:solidFill>
                          <a:schemeClr val="bg1"/>
                        </a:solidFill>
                        <a:effectLst/>
                        <a:uLnTx/>
                        <a:uFillTx/>
                        <a:latin typeface="Palatino Linotype"/>
                        <a:ea typeface="Palatino Linotype" pitchFamily="18" charset="0"/>
                        <a:cs typeface="Palatino Linotype"/>
                      </a:endParaRPr>
                    </a:p>
                  </a:txBody>
                  <a:tcPr marL="9525" marR="9525" marT="9525" marB="0"/>
                </a:tc>
                <a:tc hMerge="1">
                  <a:txBody>
                    <a:bodyPr/>
                    <a:lstStyle/>
                    <a:p>
                      <a:pPr lvl="0" algn="ctr" eaLnBrk="0" hangingPunct="0">
                        <a:defRPr/>
                      </a:pPr>
                      <a:endParaRPr kumimoji="0" lang="en-US" sz="3600" b="0" i="0" u="none" strike="noStrike" kern="1200" cap="none" spc="200" normalizeH="0" baseline="0" noProof="0" dirty="0">
                        <a:ln>
                          <a:noFill/>
                        </a:ln>
                        <a:solidFill>
                          <a:schemeClr val="bg1"/>
                        </a:solidFill>
                        <a:effectLst/>
                        <a:uLnTx/>
                        <a:uFillTx/>
                        <a:latin typeface="Palatino Linotype"/>
                        <a:ea typeface="Palatino Linotype" pitchFamily="18" charset="0"/>
                        <a:cs typeface="Palatino Linotype"/>
                      </a:endParaRPr>
                    </a:p>
                  </a:txBody>
                  <a:tcPr marL="9525" marR="9525" marT="9525" marB="0"/>
                </a:tc>
              </a:tr>
              <a:tr h="351023">
                <a:tc>
                  <a:txBody>
                    <a:bodyPr/>
                    <a:lstStyle/>
                    <a:p>
                      <a:pPr algn="l" fontAlgn="t"/>
                      <a:r>
                        <a:rPr lang="en-US" sz="1000" b="0" i="0" u="none" strike="noStrike" dirty="0">
                          <a:solidFill>
                            <a:srgbClr val="000000"/>
                          </a:solidFill>
                          <a:latin typeface="+mj-lt"/>
                        </a:rPr>
                        <a:t>Admin Unit/SOP Code</a:t>
                      </a:r>
                    </a:p>
                  </a:txBody>
                  <a:tcPr marL="0" marR="0" marT="0" marB="0"/>
                </a:tc>
                <a:tc>
                  <a:txBody>
                    <a:bodyPr/>
                    <a:lstStyle/>
                    <a:p>
                      <a:pPr algn="l" fontAlgn="t"/>
                      <a:r>
                        <a:rPr lang="en-US" sz="1000" b="0" i="0" u="none" strike="noStrike" dirty="0">
                          <a:solidFill>
                            <a:srgbClr val="000000"/>
                          </a:solidFill>
                          <a:latin typeface="+mj-lt"/>
                        </a:rPr>
                        <a:t>Pupil's Attendance Information</a:t>
                      </a:r>
                    </a:p>
                  </a:txBody>
                  <a:tcPr marL="0" marR="0" marT="0" marB="0"/>
                </a:tc>
                <a:tc>
                  <a:txBody>
                    <a:bodyPr/>
                    <a:lstStyle/>
                    <a:p>
                      <a:pPr algn="l" fontAlgn="t"/>
                      <a:r>
                        <a:rPr lang="en-US" sz="1000" b="0" i="0" u="none" strike="noStrike">
                          <a:solidFill>
                            <a:srgbClr val="000000"/>
                          </a:solidFill>
                          <a:latin typeface="+mj-lt"/>
                        </a:rPr>
                        <a:t>Secondary Service Provider EDID 3</a:t>
                      </a:r>
                    </a:p>
                  </a:txBody>
                  <a:tcPr marL="0" marR="0" marT="0" marB="0"/>
                </a:tc>
                <a:tc>
                  <a:txBody>
                    <a:bodyPr/>
                    <a:lstStyle/>
                    <a:p>
                      <a:pPr algn="l" fontAlgn="t"/>
                      <a:r>
                        <a:rPr lang="en-US" sz="1000" b="0" i="0" u="none" strike="noStrike">
                          <a:solidFill>
                            <a:srgbClr val="000000"/>
                          </a:solidFill>
                          <a:latin typeface="+mj-lt"/>
                        </a:rPr>
                        <a:t>Reason for Delay in Completing Evaluation Part C</a:t>
                      </a:r>
                    </a:p>
                  </a:txBody>
                  <a:tcPr marL="0" marR="0" marT="0" marB="0"/>
                </a:tc>
                <a:tc>
                  <a:txBody>
                    <a:bodyPr/>
                    <a:lstStyle/>
                    <a:p>
                      <a:pPr algn="l" fontAlgn="t"/>
                      <a:r>
                        <a:rPr lang="en-US" sz="1000" b="0" i="0" u="none" strike="noStrike">
                          <a:solidFill>
                            <a:srgbClr val="000000"/>
                          </a:solidFill>
                          <a:latin typeface="+mj-lt"/>
                        </a:rPr>
                        <a:t>Reason for Delay in IEP Implementation C to B</a:t>
                      </a:r>
                    </a:p>
                  </a:txBody>
                  <a:tcPr marL="0" marR="0" marT="0" marB="0"/>
                </a:tc>
              </a:tr>
              <a:tr h="351023">
                <a:tc>
                  <a:txBody>
                    <a:bodyPr/>
                    <a:lstStyle/>
                    <a:p>
                      <a:pPr algn="l" fontAlgn="t"/>
                      <a:r>
                        <a:rPr lang="en-US" sz="1000" b="0" i="0" u="none" strike="noStrike" dirty="0">
                          <a:solidFill>
                            <a:srgbClr val="000000"/>
                          </a:solidFill>
                          <a:latin typeface="+mj-lt"/>
                        </a:rPr>
                        <a:t>Student's State ID (SASID)</a:t>
                      </a:r>
                    </a:p>
                  </a:txBody>
                  <a:tcPr marL="0" marR="0" marT="0" marB="0"/>
                </a:tc>
                <a:tc>
                  <a:txBody>
                    <a:bodyPr/>
                    <a:lstStyle/>
                    <a:p>
                      <a:pPr algn="l" fontAlgn="t"/>
                      <a:r>
                        <a:rPr lang="en-US" sz="1000" b="0" i="0" u="none" strike="noStrike" dirty="0">
                          <a:solidFill>
                            <a:srgbClr val="000000"/>
                          </a:solidFill>
                          <a:latin typeface="+mj-lt"/>
                        </a:rPr>
                        <a:t>State of Attendance</a:t>
                      </a:r>
                    </a:p>
                  </a:txBody>
                  <a:tcPr marL="0" marR="0" marT="0" marB="0"/>
                </a:tc>
                <a:tc>
                  <a:txBody>
                    <a:bodyPr/>
                    <a:lstStyle/>
                    <a:p>
                      <a:pPr algn="l" fontAlgn="t"/>
                      <a:r>
                        <a:rPr lang="en-US" sz="1000" b="0" i="0" u="none" strike="noStrike">
                          <a:solidFill>
                            <a:srgbClr val="000000"/>
                          </a:solidFill>
                          <a:latin typeface="+mj-lt"/>
                        </a:rPr>
                        <a:t>Secondary Service Provider EDID 4</a:t>
                      </a:r>
                    </a:p>
                  </a:txBody>
                  <a:tcPr marL="0" marR="0" marT="0" marB="0"/>
                </a:tc>
                <a:tc>
                  <a:txBody>
                    <a:bodyPr/>
                    <a:lstStyle/>
                    <a:p>
                      <a:pPr algn="l" fontAlgn="t"/>
                      <a:r>
                        <a:rPr lang="en-US" sz="1000" b="0" i="0" u="none" strike="noStrike" dirty="0">
                          <a:solidFill>
                            <a:srgbClr val="FF0000"/>
                          </a:solidFill>
                          <a:latin typeface="+mj-lt"/>
                        </a:rPr>
                        <a:t>Eligibility and Services Path 1</a:t>
                      </a:r>
                    </a:p>
                  </a:txBody>
                  <a:tcPr marL="0" marR="0" marT="0" marB="0"/>
                </a:tc>
                <a:tc>
                  <a:txBody>
                    <a:bodyPr/>
                    <a:lstStyle/>
                    <a:p>
                      <a:pPr algn="l" fontAlgn="t"/>
                      <a:r>
                        <a:rPr lang="en-US" sz="1000" b="0" i="0" u="none" strike="noStrike" dirty="0">
                          <a:solidFill>
                            <a:srgbClr val="FF0000"/>
                          </a:solidFill>
                          <a:latin typeface="+mj-lt"/>
                        </a:rPr>
                        <a:t>Eligibility and Services Path 2</a:t>
                      </a:r>
                    </a:p>
                  </a:txBody>
                  <a:tcPr marL="0" marR="0" marT="0" marB="0"/>
                </a:tc>
              </a:tr>
              <a:tr h="351023">
                <a:tc>
                  <a:txBody>
                    <a:bodyPr/>
                    <a:lstStyle/>
                    <a:p>
                      <a:pPr algn="l" fontAlgn="t"/>
                      <a:r>
                        <a:rPr lang="en-US" sz="1000" b="0" i="0" u="none" strike="noStrike">
                          <a:solidFill>
                            <a:srgbClr val="000000"/>
                          </a:solidFill>
                          <a:latin typeface="+mj-lt"/>
                        </a:rPr>
                        <a:t>Local ID (LASID)</a:t>
                      </a:r>
                    </a:p>
                  </a:txBody>
                  <a:tcPr marL="0" marR="0" marT="0" marB="0"/>
                </a:tc>
                <a:tc>
                  <a:txBody>
                    <a:bodyPr/>
                    <a:lstStyle/>
                    <a:p>
                      <a:pPr algn="l" fontAlgn="t"/>
                      <a:r>
                        <a:rPr lang="en-US" sz="1000" b="0" i="0" u="none" strike="noStrike" dirty="0">
                          <a:solidFill>
                            <a:srgbClr val="000000"/>
                          </a:solidFill>
                          <a:latin typeface="+mj-lt"/>
                        </a:rPr>
                        <a:t>Educational Orphan</a:t>
                      </a:r>
                    </a:p>
                  </a:txBody>
                  <a:tcPr marL="0" marR="0" marT="0" marB="0"/>
                </a:tc>
                <a:tc>
                  <a:txBody>
                    <a:bodyPr/>
                    <a:lstStyle/>
                    <a:p>
                      <a:pPr algn="l" fontAlgn="t"/>
                      <a:r>
                        <a:rPr lang="en-US" sz="1000" b="0" i="0" u="none" strike="noStrike">
                          <a:solidFill>
                            <a:srgbClr val="000000"/>
                          </a:solidFill>
                          <a:latin typeface="+mj-lt"/>
                        </a:rPr>
                        <a:t>Hours of Special Education Services per Week</a:t>
                      </a:r>
                    </a:p>
                  </a:txBody>
                  <a:tcPr marL="0" marR="0" marT="0" marB="0"/>
                </a:tc>
                <a:tc>
                  <a:txBody>
                    <a:bodyPr/>
                    <a:lstStyle/>
                    <a:p>
                      <a:pPr algn="l" fontAlgn="t"/>
                      <a:r>
                        <a:rPr lang="en-US" sz="1000" b="0" i="0" u="none" strike="noStrike">
                          <a:solidFill>
                            <a:srgbClr val="000000"/>
                          </a:solidFill>
                          <a:latin typeface="+mj-lt"/>
                        </a:rPr>
                        <a:t>Date Child is Referred to the Part C System</a:t>
                      </a:r>
                    </a:p>
                  </a:txBody>
                  <a:tcPr marL="0" marR="0" marT="0" marB="0"/>
                </a:tc>
                <a:tc>
                  <a:txBody>
                    <a:bodyPr/>
                    <a:lstStyle/>
                    <a:p>
                      <a:pPr algn="l" fontAlgn="t"/>
                      <a:r>
                        <a:rPr lang="en-US" sz="1000" b="0" i="0" u="none" strike="noStrike">
                          <a:solidFill>
                            <a:srgbClr val="000000"/>
                          </a:solidFill>
                          <a:latin typeface="+mj-lt"/>
                        </a:rPr>
                        <a:t>Date of Parental Consent to Evaluate Part B</a:t>
                      </a:r>
                    </a:p>
                  </a:txBody>
                  <a:tcPr marL="0" marR="0" marT="0" marB="0"/>
                </a:tc>
              </a:tr>
              <a:tr h="448744">
                <a:tc>
                  <a:txBody>
                    <a:bodyPr/>
                    <a:lstStyle/>
                    <a:p>
                      <a:pPr algn="l" fontAlgn="t"/>
                      <a:r>
                        <a:rPr lang="en-US" sz="1000" b="0" i="0" u="none" strike="noStrike">
                          <a:solidFill>
                            <a:srgbClr val="000000"/>
                          </a:solidFill>
                          <a:latin typeface="+mj-lt"/>
                        </a:rPr>
                        <a:t>Student's First Name</a:t>
                      </a:r>
                    </a:p>
                  </a:txBody>
                  <a:tcPr marL="0" marR="0" marT="0" marB="0"/>
                </a:tc>
                <a:tc>
                  <a:txBody>
                    <a:bodyPr/>
                    <a:lstStyle/>
                    <a:p>
                      <a:pPr algn="l" fontAlgn="t"/>
                      <a:r>
                        <a:rPr lang="en-US" sz="1000" b="0" i="0" u="none" strike="noStrike" dirty="0">
                          <a:solidFill>
                            <a:srgbClr val="000000"/>
                          </a:solidFill>
                          <a:latin typeface="+mj-lt"/>
                        </a:rPr>
                        <a:t>Parentally Placed in a Private School</a:t>
                      </a:r>
                    </a:p>
                  </a:txBody>
                  <a:tcPr marL="0" marR="0" marT="0" marB="0"/>
                </a:tc>
                <a:tc>
                  <a:txBody>
                    <a:bodyPr/>
                    <a:lstStyle/>
                    <a:p>
                      <a:pPr algn="l" fontAlgn="t"/>
                      <a:r>
                        <a:rPr lang="en-US" sz="1000" b="0" i="0" u="none" strike="noStrike" dirty="0">
                          <a:solidFill>
                            <a:srgbClr val="000000"/>
                          </a:solidFill>
                          <a:latin typeface="+mj-lt"/>
                        </a:rPr>
                        <a:t>Total School Hours per Week</a:t>
                      </a:r>
                    </a:p>
                  </a:txBody>
                  <a:tcPr marL="0" marR="0" marT="0" marB="0"/>
                </a:tc>
                <a:tc>
                  <a:txBody>
                    <a:bodyPr/>
                    <a:lstStyle/>
                    <a:p>
                      <a:pPr algn="l" fontAlgn="t"/>
                      <a:r>
                        <a:rPr lang="en-US" sz="1000" b="0" i="0" u="none" strike="noStrike">
                          <a:solidFill>
                            <a:srgbClr val="000000"/>
                          </a:solidFill>
                          <a:latin typeface="+mj-lt"/>
                        </a:rPr>
                        <a:t>Date Child is Found Eligible for Part C Services</a:t>
                      </a:r>
                    </a:p>
                  </a:txBody>
                  <a:tcPr marL="0" marR="0" marT="0" marB="0"/>
                </a:tc>
                <a:tc>
                  <a:txBody>
                    <a:bodyPr/>
                    <a:lstStyle/>
                    <a:p>
                      <a:pPr algn="l" fontAlgn="t"/>
                      <a:r>
                        <a:rPr lang="en-US" sz="1000" b="0" i="0" u="none" strike="noStrike">
                          <a:solidFill>
                            <a:srgbClr val="000000"/>
                          </a:solidFill>
                          <a:latin typeface="+mj-lt"/>
                        </a:rPr>
                        <a:t>Date Evaluation Completed Part B</a:t>
                      </a:r>
                    </a:p>
                  </a:txBody>
                  <a:tcPr marL="0" marR="0" marT="0" marB="0"/>
                </a:tc>
              </a:tr>
              <a:tr h="595272">
                <a:tc>
                  <a:txBody>
                    <a:bodyPr/>
                    <a:lstStyle/>
                    <a:p>
                      <a:pPr algn="l" fontAlgn="t"/>
                      <a:r>
                        <a:rPr lang="en-US" sz="1000" b="0" i="0" u="none" strike="noStrike">
                          <a:solidFill>
                            <a:srgbClr val="000000"/>
                          </a:solidFill>
                          <a:latin typeface="+mj-lt"/>
                        </a:rPr>
                        <a:t>Student's Last Name</a:t>
                      </a:r>
                    </a:p>
                  </a:txBody>
                  <a:tcPr marL="0" marR="0" marT="0" marB="0"/>
                </a:tc>
                <a:tc>
                  <a:txBody>
                    <a:bodyPr/>
                    <a:lstStyle/>
                    <a:p>
                      <a:pPr algn="l" fontAlgn="t"/>
                      <a:r>
                        <a:rPr lang="en-US" sz="1000" b="0" i="0" u="none" strike="noStrike">
                          <a:solidFill>
                            <a:srgbClr val="000000"/>
                          </a:solidFill>
                          <a:latin typeface="+mj-lt"/>
                        </a:rPr>
                        <a:t>Special Education Funding Status</a:t>
                      </a:r>
                    </a:p>
                  </a:txBody>
                  <a:tcPr marL="0" marR="0" marT="0" marB="0"/>
                </a:tc>
                <a:tc>
                  <a:txBody>
                    <a:bodyPr/>
                    <a:lstStyle/>
                    <a:p>
                      <a:pPr algn="l" fontAlgn="t"/>
                      <a:r>
                        <a:rPr lang="en-US" sz="1000" b="0" i="0" u="none" strike="noStrike" dirty="0">
                          <a:solidFill>
                            <a:srgbClr val="000000"/>
                          </a:solidFill>
                          <a:latin typeface="+mj-lt"/>
                        </a:rPr>
                        <a:t>Extended School Year Services</a:t>
                      </a:r>
                    </a:p>
                  </a:txBody>
                  <a:tcPr marL="0" marR="0" marT="0" marB="0"/>
                </a:tc>
                <a:tc>
                  <a:txBody>
                    <a:bodyPr/>
                    <a:lstStyle/>
                    <a:p>
                      <a:pPr algn="l" fontAlgn="t"/>
                      <a:r>
                        <a:rPr lang="en-US" sz="1000" b="0" i="0" u="none" strike="noStrike">
                          <a:solidFill>
                            <a:srgbClr val="000000"/>
                          </a:solidFill>
                          <a:latin typeface="+mj-lt"/>
                        </a:rPr>
                        <a:t>Date of Referral to Administrative Unit from the Local Community Centered Board</a:t>
                      </a:r>
                    </a:p>
                  </a:txBody>
                  <a:tcPr marL="0" marR="0" marT="0" marB="0"/>
                </a:tc>
                <a:tc>
                  <a:txBody>
                    <a:bodyPr/>
                    <a:lstStyle/>
                    <a:p>
                      <a:pPr algn="l" fontAlgn="t"/>
                      <a:r>
                        <a:rPr lang="en-US" sz="1000" b="0" i="0" u="none" strike="noStrike">
                          <a:solidFill>
                            <a:srgbClr val="000000"/>
                          </a:solidFill>
                          <a:latin typeface="+mj-lt"/>
                        </a:rPr>
                        <a:t>Reason for Delay in Completing the Evaluation Part B</a:t>
                      </a:r>
                    </a:p>
                  </a:txBody>
                  <a:tcPr marL="0" marR="0" marT="0" marB="0"/>
                </a:tc>
              </a:tr>
              <a:tr h="448744">
                <a:tc>
                  <a:txBody>
                    <a:bodyPr/>
                    <a:lstStyle/>
                    <a:p>
                      <a:pPr algn="l" fontAlgn="t"/>
                      <a:r>
                        <a:rPr lang="en-US" sz="1000" b="0" i="0" u="none" strike="noStrike">
                          <a:solidFill>
                            <a:srgbClr val="000000"/>
                          </a:solidFill>
                          <a:latin typeface="+mj-lt"/>
                        </a:rPr>
                        <a:t>Student's Gender</a:t>
                      </a:r>
                    </a:p>
                  </a:txBody>
                  <a:tcPr marL="0" marR="0" marT="0" marB="0"/>
                </a:tc>
                <a:tc>
                  <a:txBody>
                    <a:bodyPr/>
                    <a:lstStyle/>
                    <a:p>
                      <a:pPr algn="l" fontAlgn="t"/>
                      <a:r>
                        <a:rPr lang="en-US" sz="1000" b="0" i="0" u="none" strike="noStrike" dirty="0">
                          <a:solidFill>
                            <a:srgbClr val="FF0000"/>
                          </a:solidFill>
                          <a:latin typeface="+mj-lt"/>
                        </a:rPr>
                        <a:t>Date of Entry to Special Education</a:t>
                      </a:r>
                    </a:p>
                  </a:txBody>
                  <a:tcPr marL="0" marR="0" marT="0" marB="0"/>
                </a:tc>
                <a:tc>
                  <a:txBody>
                    <a:bodyPr/>
                    <a:lstStyle/>
                    <a:p>
                      <a:pPr algn="l" fontAlgn="t"/>
                      <a:r>
                        <a:rPr lang="en-US" sz="1000" b="0" i="0" u="none" strike="noStrike" dirty="0">
                          <a:solidFill>
                            <a:srgbClr val="000000"/>
                          </a:solidFill>
                          <a:latin typeface="+mj-lt"/>
                        </a:rPr>
                        <a:t>Basis of Exit</a:t>
                      </a:r>
                    </a:p>
                  </a:txBody>
                  <a:tcPr marL="0" marR="0" marT="0" marB="0"/>
                </a:tc>
                <a:tc>
                  <a:txBody>
                    <a:bodyPr/>
                    <a:lstStyle/>
                    <a:p>
                      <a:pPr algn="l" fontAlgn="t"/>
                      <a:r>
                        <a:rPr lang="en-US" sz="1000" b="0" i="0" u="none" strike="noStrike" dirty="0">
                          <a:solidFill>
                            <a:srgbClr val="000000"/>
                          </a:solidFill>
                          <a:latin typeface="+mj-lt"/>
                        </a:rPr>
                        <a:t>Date of Parental Consent to Evaluate C to B</a:t>
                      </a:r>
                    </a:p>
                  </a:txBody>
                  <a:tcPr marL="0" marR="0" marT="0" marB="0"/>
                </a:tc>
                <a:tc>
                  <a:txBody>
                    <a:bodyPr/>
                    <a:lstStyle/>
                    <a:p>
                      <a:pPr algn="l" fontAlgn="t"/>
                      <a:r>
                        <a:rPr lang="en-US" sz="1000" b="0" i="0" u="none" strike="noStrike">
                          <a:solidFill>
                            <a:srgbClr val="000000"/>
                          </a:solidFill>
                          <a:latin typeface="+mj-lt"/>
                        </a:rPr>
                        <a:t>Date of Initial Eligibility Meeting Part B</a:t>
                      </a:r>
                    </a:p>
                  </a:txBody>
                  <a:tcPr marL="0" marR="0" marT="0" marB="0"/>
                </a:tc>
              </a:tr>
              <a:tr h="595272">
                <a:tc>
                  <a:txBody>
                    <a:bodyPr/>
                    <a:lstStyle/>
                    <a:p>
                      <a:pPr algn="l" fontAlgn="t"/>
                      <a:r>
                        <a:rPr lang="en-US" sz="1000" b="0" i="0" u="none" strike="noStrike">
                          <a:solidFill>
                            <a:srgbClr val="000000"/>
                          </a:solidFill>
                          <a:latin typeface="+mj-lt"/>
                        </a:rPr>
                        <a:t>Student's Date of Birth</a:t>
                      </a:r>
                    </a:p>
                  </a:txBody>
                  <a:tcPr marL="0" marR="0" marT="0" marB="0"/>
                </a:tc>
                <a:tc>
                  <a:txBody>
                    <a:bodyPr/>
                    <a:lstStyle/>
                    <a:p>
                      <a:pPr algn="l" fontAlgn="t"/>
                      <a:r>
                        <a:rPr lang="en-US" sz="1000" b="0" i="0" u="none" strike="noStrike">
                          <a:solidFill>
                            <a:srgbClr val="000000"/>
                          </a:solidFill>
                          <a:latin typeface="+mj-lt"/>
                        </a:rPr>
                        <a:t>Date of Exit from Special Education</a:t>
                      </a:r>
                    </a:p>
                  </a:txBody>
                  <a:tcPr marL="0" marR="0" marT="0" marB="0"/>
                </a:tc>
                <a:tc>
                  <a:txBody>
                    <a:bodyPr/>
                    <a:lstStyle/>
                    <a:p>
                      <a:pPr algn="l" fontAlgn="t"/>
                      <a:r>
                        <a:rPr lang="en-US" sz="1000" b="0" i="0" u="none" strike="noStrike">
                          <a:solidFill>
                            <a:srgbClr val="000000"/>
                          </a:solidFill>
                          <a:latin typeface="+mj-lt"/>
                        </a:rPr>
                        <a:t>Special Education/Part C Referral</a:t>
                      </a:r>
                    </a:p>
                  </a:txBody>
                  <a:tcPr marL="0" marR="0" marT="0" marB="0"/>
                </a:tc>
                <a:tc>
                  <a:txBody>
                    <a:bodyPr/>
                    <a:lstStyle/>
                    <a:p>
                      <a:pPr algn="l" fontAlgn="t"/>
                      <a:r>
                        <a:rPr lang="en-US" sz="1000" b="0" i="0" u="none" strike="noStrike" dirty="0">
                          <a:solidFill>
                            <a:srgbClr val="000000"/>
                          </a:solidFill>
                          <a:latin typeface="+mj-lt"/>
                        </a:rPr>
                        <a:t>Date Evaluation Completed C to B</a:t>
                      </a:r>
                    </a:p>
                  </a:txBody>
                  <a:tcPr marL="0" marR="0" marT="0" marB="0"/>
                </a:tc>
                <a:tc>
                  <a:txBody>
                    <a:bodyPr/>
                    <a:lstStyle/>
                    <a:p>
                      <a:pPr algn="l" fontAlgn="t"/>
                      <a:r>
                        <a:rPr lang="en-US" sz="1000" b="0" i="0" u="none" strike="noStrike">
                          <a:solidFill>
                            <a:srgbClr val="000000"/>
                          </a:solidFill>
                          <a:latin typeface="+mj-lt"/>
                        </a:rPr>
                        <a:t>Date Initial IEP was Finalized Part B</a:t>
                      </a:r>
                    </a:p>
                  </a:txBody>
                  <a:tcPr marL="0" marR="0" marT="0" marB="0"/>
                </a:tc>
              </a:tr>
              <a:tr h="398507">
                <a:tc>
                  <a:txBody>
                    <a:bodyPr/>
                    <a:lstStyle/>
                    <a:p>
                      <a:pPr algn="l" fontAlgn="t"/>
                      <a:r>
                        <a:rPr lang="en-US" sz="1000" b="0" i="0" u="none" strike="noStrike">
                          <a:solidFill>
                            <a:srgbClr val="000000"/>
                          </a:solidFill>
                          <a:latin typeface="+mj-lt"/>
                        </a:rPr>
                        <a:t>Primary Disability</a:t>
                      </a:r>
                    </a:p>
                  </a:txBody>
                  <a:tcPr marL="0" marR="0" marT="0" marB="0"/>
                </a:tc>
                <a:tc>
                  <a:txBody>
                    <a:bodyPr/>
                    <a:lstStyle/>
                    <a:p>
                      <a:pPr algn="l" fontAlgn="t"/>
                      <a:r>
                        <a:rPr lang="en-US" sz="1000" b="0" i="0" u="none" strike="noStrike">
                          <a:solidFill>
                            <a:srgbClr val="000000"/>
                          </a:solidFill>
                          <a:latin typeface="+mj-lt"/>
                        </a:rPr>
                        <a:t>Educational Environment</a:t>
                      </a:r>
                    </a:p>
                  </a:txBody>
                  <a:tcPr marL="0" marR="0" marT="0" marB="0"/>
                </a:tc>
                <a:tc>
                  <a:txBody>
                    <a:bodyPr/>
                    <a:lstStyle/>
                    <a:p>
                      <a:pPr algn="l" fontAlgn="t"/>
                      <a:r>
                        <a:rPr lang="en-US" sz="1000" b="0" i="0" u="none" strike="noStrike">
                          <a:solidFill>
                            <a:srgbClr val="000000"/>
                          </a:solidFill>
                          <a:latin typeface="+mj-lt"/>
                        </a:rPr>
                        <a:t>Current Eligibility and Services</a:t>
                      </a:r>
                    </a:p>
                  </a:txBody>
                  <a:tcPr marL="0" marR="0" marT="0" marB="0"/>
                </a:tc>
                <a:tc>
                  <a:txBody>
                    <a:bodyPr/>
                    <a:lstStyle/>
                    <a:p>
                      <a:pPr algn="l" fontAlgn="t"/>
                      <a:r>
                        <a:rPr lang="en-US" sz="1000" b="0" i="0" u="none" strike="noStrike" dirty="0">
                          <a:solidFill>
                            <a:srgbClr val="000000"/>
                          </a:solidFill>
                          <a:latin typeface="+mj-lt"/>
                        </a:rPr>
                        <a:t>Reason for Delay in Completing Evaluation C to B</a:t>
                      </a:r>
                    </a:p>
                  </a:txBody>
                  <a:tcPr marL="0" marR="0" marT="0" marB="0"/>
                </a:tc>
                <a:tc>
                  <a:txBody>
                    <a:bodyPr/>
                    <a:lstStyle/>
                    <a:p>
                      <a:pPr algn="l" fontAlgn="t"/>
                      <a:r>
                        <a:rPr lang="en-US" sz="1000" b="0" i="0" u="none" strike="noStrike" dirty="0">
                          <a:solidFill>
                            <a:srgbClr val="000000"/>
                          </a:solidFill>
                          <a:latin typeface="+mj-lt"/>
                        </a:rPr>
                        <a:t>Reason for Delay in Finalizing the Initial IEP Part B</a:t>
                      </a:r>
                    </a:p>
                  </a:txBody>
                  <a:tcPr marL="0" marR="0" marT="0" marB="0"/>
                </a:tc>
              </a:tr>
              <a:tr h="351023">
                <a:tc>
                  <a:txBody>
                    <a:bodyPr/>
                    <a:lstStyle/>
                    <a:p>
                      <a:pPr algn="l" fontAlgn="t"/>
                      <a:r>
                        <a:rPr lang="en-US" sz="1000" b="0" i="0" u="none" strike="noStrike">
                          <a:solidFill>
                            <a:srgbClr val="000000"/>
                          </a:solidFill>
                          <a:latin typeface="+mj-lt"/>
                        </a:rPr>
                        <a:t>School Code</a:t>
                      </a:r>
                    </a:p>
                  </a:txBody>
                  <a:tcPr marL="0" marR="0" marT="0" marB="0"/>
                </a:tc>
                <a:tc>
                  <a:txBody>
                    <a:bodyPr/>
                    <a:lstStyle/>
                    <a:p>
                      <a:pPr algn="l" fontAlgn="t"/>
                      <a:r>
                        <a:rPr lang="en-US" sz="1000" b="0" i="0" u="none" strike="noStrike">
                          <a:solidFill>
                            <a:srgbClr val="000000"/>
                          </a:solidFill>
                          <a:latin typeface="+mj-lt"/>
                        </a:rPr>
                        <a:t>Primary Service Provider's EDID</a:t>
                      </a:r>
                    </a:p>
                  </a:txBody>
                  <a:tcPr marL="0" marR="0" marT="0" marB="0"/>
                </a:tc>
                <a:tc>
                  <a:txBody>
                    <a:bodyPr/>
                    <a:lstStyle/>
                    <a:p>
                      <a:pPr algn="l" fontAlgn="t"/>
                      <a:r>
                        <a:rPr lang="en-US" sz="1000" b="0" i="0" u="none" strike="noStrike">
                          <a:solidFill>
                            <a:srgbClr val="000000"/>
                          </a:solidFill>
                          <a:latin typeface="+mj-lt"/>
                        </a:rPr>
                        <a:t>Date Referred for Part C Evaluation</a:t>
                      </a:r>
                    </a:p>
                  </a:txBody>
                  <a:tcPr marL="0" marR="0" marT="0" marB="0"/>
                </a:tc>
                <a:tc>
                  <a:txBody>
                    <a:bodyPr/>
                    <a:lstStyle/>
                    <a:p>
                      <a:pPr algn="l" fontAlgn="t"/>
                      <a:r>
                        <a:rPr lang="en-US" sz="1000" b="0" i="0" u="none" strike="noStrike" dirty="0">
                          <a:solidFill>
                            <a:srgbClr val="000000"/>
                          </a:solidFill>
                          <a:latin typeface="+mj-lt"/>
                        </a:rPr>
                        <a:t>Date of Initial Eligibility Meeting C to B</a:t>
                      </a:r>
                    </a:p>
                  </a:txBody>
                  <a:tcPr marL="0" marR="0" marT="0" marB="0"/>
                </a:tc>
                <a:tc>
                  <a:txBody>
                    <a:bodyPr/>
                    <a:lstStyle/>
                    <a:p>
                      <a:pPr algn="l" fontAlgn="t"/>
                      <a:r>
                        <a:rPr lang="en-US" sz="1000" b="0" i="0" u="none" strike="noStrike" dirty="0">
                          <a:solidFill>
                            <a:srgbClr val="000000"/>
                          </a:solidFill>
                          <a:latin typeface="+mj-lt"/>
                        </a:rPr>
                        <a:t>Date IEP was Implemented Part B</a:t>
                      </a:r>
                    </a:p>
                  </a:txBody>
                  <a:tcPr marL="0" marR="0" marT="0" marB="0"/>
                </a:tc>
              </a:tr>
              <a:tr h="351023">
                <a:tc>
                  <a:txBody>
                    <a:bodyPr/>
                    <a:lstStyle/>
                    <a:p>
                      <a:pPr algn="l" fontAlgn="t"/>
                      <a:r>
                        <a:rPr lang="en-US" sz="1000" b="0" i="0" u="none" strike="noStrike" dirty="0">
                          <a:solidFill>
                            <a:srgbClr val="FF0000"/>
                          </a:solidFill>
                          <a:latin typeface="+mj-lt"/>
                        </a:rPr>
                        <a:t>Program Code</a:t>
                      </a:r>
                    </a:p>
                  </a:txBody>
                  <a:tcPr marL="0" marR="0" marT="0" marB="0"/>
                </a:tc>
                <a:tc>
                  <a:txBody>
                    <a:bodyPr/>
                    <a:lstStyle/>
                    <a:p>
                      <a:pPr algn="l" fontAlgn="t"/>
                      <a:r>
                        <a:rPr lang="en-US" sz="1000" b="0" i="0" u="none" strike="noStrike">
                          <a:solidFill>
                            <a:srgbClr val="000000"/>
                          </a:solidFill>
                          <a:latin typeface="+mj-lt"/>
                        </a:rPr>
                        <a:t>Secondary Service Provider EDID 1</a:t>
                      </a:r>
                    </a:p>
                  </a:txBody>
                  <a:tcPr marL="0" marR="0" marT="0" marB="0"/>
                </a:tc>
                <a:tc>
                  <a:txBody>
                    <a:bodyPr/>
                    <a:lstStyle/>
                    <a:p>
                      <a:pPr algn="l" fontAlgn="t"/>
                      <a:r>
                        <a:rPr lang="en-US" sz="1000" b="0" i="0" u="none" strike="noStrike">
                          <a:solidFill>
                            <a:srgbClr val="000000"/>
                          </a:solidFill>
                          <a:latin typeface="+mj-lt"/>
                        </a:rPr>
                        <a:t>Date of Parental Consent To Evaluate Part C</a:t>
                      </a:r>
                    </a:p>
                  </a:txBody>
                  <a:tcPr marL="0" marR="0" marT="0" marB="0"/>
                </a:tc>
                <a:tc>
                  <a:txBody>
                    <a:bodyPr/>
                    <a:lstStyle/>
                    <a:p>
                      <a:pPr algn="l" fontAlgn="t"/>
                      <a:r>
                        <a:rPr lang="en-US" sz="1000" b="0" i="0" u="none" strike="noStrike">
                          <a:solidFill>
                            <a:srgbClr val="000000"/>
                          </a:solidFill>
                          <a:latin typeface="+mj-lt"/>
                        </a:rPr>
                        <a:t>Reason for Delay in Initial Eligibility Meeting C to B</a:t>
                      </a:r>
                    </a:p>
                  </a:txBody>
                  <a:tcPr marL="0" marR="0" marT="0" marB="0"/>
                </a:tc>
                <a:tc>
                  <a:txBody>
                    <a:bodyPr/>
                    <a:lstStyle/>
                    <a:p>
                      <a:pPr algn="l" fontAlgn="t"/>
                      <a:r>
                        <a:rPr lang="en-US" sz="1000" b="0" i="0" u="none" strike="noStrike" dirty="0">
                          <a:solidFill>
                            <a:srgbClr val="000000"/>
                          </a:solidFill>
                          <a:latin typeface="+mj-lt"/>
                        </a:rPr>
                        <a:t>Reason the IEP was Never Implemented Part B</a:t>
                      </a:r>
                    </a:p>
                  </a:txBody>
                  <a:tcPr marL="0" marR="0" marT="0" marB="0"/>
                </a:tc>
              </a:tr>
              <a:tr h="351023">
                <a:tc>
                  <a:txBody>
                    <a:bodyPr/>
                    <a:lstStyle/>
                    <a:p>
                      <a:pPr algn="l" fontAlgn="t"/>
                      <a:r>
                        <a:rPr lang="en-US" sz="1000" b="0" i="0" u="none" strike="noStrike" dirty="0">
                          <a:solidFill>
                            <a:srgbClr val="000000"/>
                          </a:solidFill>
                          <a:latin typeface="+mj-lt"/>
                        </a:rPr>
                        <a:t>District of Attendance</a:t>
                      </a:r>
                    </a:p>
                  </a:txBody>
                  <a:tcPr marL="0" marR="0" marT="0" marB="0"/>
                </a:tc>
                <a:tc>
                  <a:txBody>
                    <a:bodyPr/>
                    <a:lstStyle/>
                    <a:p>
                      <a:pPr algn="l" fontAlgn="t"/>
                      <a:r>
                        <a:rPr lang="en-US" sz="1000" b="0" i="0" u="none" strike="noStrike" dirty="0">
                          <a:solidFill>
                            <a:srgbClr val="000000"/>
                          </a:solidFill>
                          <a:latin typeface="+mj-lt"/>
                        </a:rPr>
                        <a:t>Secondary Service Provider EDID 2</a:t>
                      </a:r>
                    </a:p>
                  </a:txBody>
                  <a:tcPr marL="0" marR="0" marT="0" marB="0"/>
                </a:tc>
                <a:tc>
                  <a:txBody>
                    <a:bodyPr/>
                    <a:lstStyle/>
                    <a:p>
                      <a:pPr algn="l" fontAlgn="t"/>
                      <a:r>
                        <a:rPr lang="en-US" sz="1000" b="0" i="0" u="none" strike="noStrike" dirty="0">
                          <a:solidFill>
                            <a:srgbClr val="000000"/>
                          </a:solidFill>
                          <a:latin typeface="+mj-lt"/>
                        </a:rPr>
                        <a:t>Date Evaluation Completed Part C</a:t>
                      </a:r>
                    </a:p>
                  </a:txBody>
                  <a:tcPr marL="0" marR="0" marT="0" marB="0"/>
                </a:tc>
                <a:tc>
                  <a:txBody>
                    <a:bodyPr/>
                    <a:lstStyle/>
                    <a:p>
                      <a:pPr algn="l" fontAlgn="t"/>
                      <a:r>
                        <a:rPr lang="en-US" sz="1000" b="0" i="0" u="none" strike="noStrike" dirty="0">
                          <a:solidFill>
                            <a:srgbClr val="000000"/>
                          </a:solidFill>
                          <a:latin typeface="+mj-lt"/>
                        </a:rPr>
                        <a:t>Date IEP was Implemented C to B</a:t>
                      </a:r>
                    </a:p>
                  </a:txBody>
                  <a:tcPr marL="0" marR="0" marT="0" marB="0"/>
                </a:tc>
                <a:tc>
                  <a:txBody>
                    <a:bodyPr/>
                    <a:lstStyle/>
                    <a:p>
                      <a:pPr algn="l" fontAlgn="t"/>
                      <a:r>
                        <a:rPr lang="en-US" sz="1000" b="0" i="0" u="none" strike="noStrike" dirty="0">
                          <a:solidFill>
                            <a:srgbClr val="FF0000"/>
                          </a:solidFill>
                          <a:latin typeface="+mj-lt"/>
                        </a:rPr>
                        <a:t>Eligibility and Services Path 3</a:t>
                      </a:r>
                    </a:p>
                  </a:txBody>
                  <a:tcPr marL="0" marR="0" marT="0" marB="0"/>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fld id="{C8C00344-A297-48B9-BC95-6E679031FAAE}" type="slidenum">
              <a:rPr lang="en-US" smtClean="0"/>
              <a:pPr>
                <a:defRPr/>
              </a:pPr>
              <a:t>25</a:t>
            </a:fld>
            <a:endParaRPr lang="en-US" dirty="0"/>
          </a:p>
        </p:txBody>
      </p:sp>
      <p:sp>
        <p:nvSpPr>
          <p:cNvPr id="5" name="Title 2"/>
          <p:cNvSpPr txBox="1">
            <a:spLocks/>
          </p:cNvSpPr>
          <p:nvPr/>
        </p:nvSpPr>
        <p:spPr>
          <a:xfrm>
            <a:off x="381000" y="355600"/>
            <a:ext cx="8382000" cy="1054100"/>
          </a:xfrm>
          <a:prstGeom prst="rect">
            <a:avLst/>
          </a:prstGeom>
        </p:spPr>
        <p:txBody>
          <a:bodyPr vert="horz" lIns="91440" tIns="45720" rIns="91440" bIns="45720" rtlCol="0" anchor="ctr">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200" normalizeH="0" baseline="0" noProof="0" dirty="0" smtClean="0">
                <a:ln>
                  <a:noFill/>
                </a:ln>
                <a:solidFill>
                  <a:schemeClr val="bg1"/>
                </a:solidFill>
                <a:effectLst/>
                <a:uLnTx/>
                <a:uFillTx/>
                <a:latin typeface="Palatino Linotype"/>
                <a:ea typeface="Palatino Linotype" pitchFamily="18" charset="0"/>
                <a:cs typeface="Palatino Linotype"/>
              </a:rPr>
              <a:t>Special Education IEP Interchange</a:t>
            </a:r>
            <a:endParaRPr kumimoji="0" lang="en-US" sz="3600" b="0" i="0" u="none" strike="noStrike" kern="1200" cap="none" spc="200" normalizeH="0" baseline="0" noProof="0" dirty="0">
              <a:ln>
                <a:noFill/>
              </a:ln>
              <a:solidFill>
                <a:schemeClr val="bg1"/>
              </a:solidFill>
              <a:effectLst/>
              <a:uLnTx/>
              <a:uFillTx/>
              <a:latin typeface="Palatino Linotype"/>
              <a:ea typeface="Palatino Linotype" pitchFamily="18" charset="0"/>
              <a:cs typeface="Palatino Linotype"/>
            </a:endParaRPr>
          </a:p>
        </p:txBody>
      </p:sp>
      <p:graphicFrame>
        <p:nvGraphicFramePr>
          <p:cNvPr id="7" name="Table 6"/>
          <p:cNvGraphicFramePr>
            <a:graphicFrameLocks noGrp="1"/>
          </p:cNvGraphicFramePr>
          <p:nvPr>
            <p:extLst>
              <p:ext uri="{D42A27DB-BD31-4B8C-83A1-F6EECF244321}">
                <p14:modId xmlns:p14="http://schemas.microsoft.com/office/powerpoint/2010/main" val="3520365091"/>
              </p:ext>
            </p:extLst>
          </p:nvPr>
        </p:nvGraphicFramePr>
        <p:xfrm>
          <a:off x="1012370" y="1752600"/>
          <a:ext cx="6574973" cy="4399074"/>
        </p:xfrm>
        <a:graphic>
          <a:graphicData uri="http://schemas.openxmlformats.org/drawingml/2006/table">
            <a:tbl>
              <a:tblPr firstRow="1" bandRow="1">
                <a:tableStyleId>{5C22544A-7EE6-4342-B048-85BDC9FD1C3A}</a:tableStyleId>
              </a:tblPr>
              <a:tblGrid>
                <a:gridCol w="2937971"/>
                <a:gridCol w="3637002"/>
              </a:tblGrid>
              <a:tr h="353633">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800" spc="200" dirty="0" smtClean="0">
                          <a:solidFill>
                            <a:schemeClr val="bg1"/>
                          </a:solidFill>
                          <a:latin typeface="+mj-lt"/>
                          <a:ea typeface="Palatino Linotype" pitchFamily="18" charset="0"/>
                          <a:cs typeface="Palatino Linotype"/>
                        </a:rPr>
                        <a:t>Student Parent Association File</a:t>
                      </a:r>
                      <a:endParaRPr kumimoji="0" lang="en-US" sz="1800" b="0" i="0" u="none" strike="noStrike" kern="1200" cap="none" spc="200" normalizeH="0" baseline="0" noProof="0" dirty="0">
                        <a:ln>
                          <a:noFill/>
                        </a:ln>
                        <a:solidFill>
                          <a:schemeClr val="bg1"/>
                        </a:solidFill>
                        <a:effectLst/>
                        <a:uLnTx/>
                        <a:uFillTx/>
                        <a:latin typeface="+mj-lt"/>
                        <a:ea typeface="Palatino Linotype" pitchFamily="18" charset="0"/>
                        <a:cs typeface="Palatino Linotype"/>
                      </a:endParaRPr>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200" normalizeH="0" baseline="0" noProof="0" dirty="0">
                        <a:ln>
                          <a:noFill/>
                        </a:ln>
                        <a:solidFill>
                          <a:schemeClr val="bg1"/>
                        </a:solidFill>
                        <a:effectLst/>
                        <a:uLnTx/>
                        <a:uFillTx/>
                        <a:latin typeface="Palatino Linotype"/>
                        <a:ea typeface="Palatino Linotype" pitchFamily="18" charset="0"/>
                        <a:cs typeface="Palatino Linotype"/>
                      </a:endParaRPr>
                    </a:p>
                  </a:txBody>
                  <a:tcPr/>
                </a:tc>
              </a:tr>
              <a:tr h="377823">
                <a:tc>
                  <a:txBody>
                    <a:bodyPr/>
                    <a:lstStyle/>
                    <a:p>
                      <a:pPr algn="l" fontAlgn="t"/>
                      <a:r>
                        <a:rPr lang="en-US" sz="1400" b="0" i="0" u="none" strike="noStrike">
                          <a:solidFill>
                            <a:srgbClr val="000000"/>
                          </a:solidFill>
                          <a:latin typeface="+mj-lt"/>
                        </a:rPr>
                        <a:t>Admin Unit/SOP Code</a:t>
                      </a:r>
                    </a:p>
                  </a:txBody>
                  <a:tcPr marL="0" marR="0" marT="0" marB="0"/>
                </a:tc>
                <a:tc>
                  <a:txBody>
                    <a:bodyPr/>
                    <a:lstStyle/>
                    <a:p>
                      <a:pPr algn="l" fontAlgn="t"/>
                      <a:r>
                        <a:rPr lang="en-US" sz="1400" b="0" i="0" u="none" strike="noStrike">
                          <a:solidFill>
                            <a:srgbClr val="000000"/>
                          </a:solidFill>
                          <a:latin typeface="+mj-lt"/>
                        </a:rPr>
                        <a:t>Adult Contact's Middle Name</a:t>
                      </a:r>
                    </a:p>
                  </a:txBody>
                  <a:tcPr marL="0" marR="0" marT="0" marB="0"/>
                </a:tc>
              </a:tr>
              <a:tr h="377823">
                <a:tc>
                  <a:txBody>
                    <a:bodyPr/>
                    <a:lstStyle/>
                    <a:p>
                      <a:pPr algn="l" fontAlgn="t"/>
                      <a:r>
                        <a:rPr lang="en-US" sz="1400" b="0" i="0" u="none" strike="noStrike">
                          <a:solidFill>
                            <a:srgbClr val="000000"/>
                          </a:solidFill>
                          <a:latin typeface="+mj-lt"/>
                        </a:rPr>
                        <a:t>Student's State ID (SASID)</a:t>
                      </a:r>
                    </a:p>
                  </a:txBody>
                  <a:tcPr marL="0" marR="0" marT="0" marB="0"/>
                </a:tc>
                <a:tc>
                  <a:txBody>
                    <a:bodyPr/>
                    <a:lstStyle/>
                    <a:p>
                      <a:pPr algn="l" fontAlgn="t"/>
                      <a:r>
                        <a:rPr lang="en-US" sz="1400" b="0" i="0" u="none" strike="noStrike">
                          <a:solidFill>
                            <a:srgbClr val="000000"/>
                          </a:solidFill>
                          <a:latin typeface="+mj-lt"/>
                        </a:rPr>
                        <a:t>Adult Contact's Last Name</a:t>
                      </a:r>
                    </a:p>
                  </a:txBody>
                  <a:tcPr marL="0" marR="0" marT="0" marB="0"/>
                </a:tc>
              </a:tr>
              <a:tr h="377823">
                <a:tc>
                  <a:txBody>
                    <a:bodyPr/>
                    <a:lstStyle/>
                    <a:p>
                      <a:pPr algn="l" fontAlgn="t"/>
                      <a:r>
                        <a:rPr lang="en-US" sz="1400" b="0" i="0" u="none" strike="noStrike">
                          <a:solidFill>
                            <a:srgbClr val="000000"/>
                          </a:solidFill>
                          <a:latin typeface="+mj-lt"/>
                        </a:rPr>
                        <a:t>Local ID (LASID)</a:t>
                      </a:r>
                    </a:p>
                  </a:txBody>
                  <a:tcPr marL="0" marR="0" marT="0" marB="0"/>
                </a:tc>
                <a:tc>
                  <a:txBody>
                    <a:bodyPr/>
                    <a:lstStyle/>
                    <a:p>
                      <a:pPr algn="l" fontAlgn="t"/>
                      <a:r>
                        <a:rPr lang="en-US" sz="1400" b="0" i="0" u="none" strike="noStrike">
                          <a:solidFill>
                            <a:srgbClr val="000000"/>
                          </a:solidFill>
                          <a:latin typeface="+mj-lt"/>
                        </a:rPr>
                        <a:t>Adult Contact's Address</a:t>
                      </a:r>
                    </a:p>
                  </a:txBody>
                  <a:tcPr marL="0" marR="0" marT="0" marB="0"/>
                </a:tc>
              </a:tr>
              <a:tr h="377823">
                <a:tc>
                  <a:txBody>
                    <a:bodyPr/>
                    <a:lstStyle/>
                    <a:p>
                      <a:pPr algn="l" fontAlgn="t"/>
                      <a:r>
                        <a:rPr lang="en-US" sz="1400" b="0" i="0" u="none" strike="noStrike">
                          <a:solidFill>
                            <a:srgbClr val="000000"/>
                          </a:solidFill>
                          <a:latin typeface="+mj-lt"/>
                        </a:rPr>
                        <a:t>Student's First Name</a:t>
                      </a:r>
                    </a:p>
                  </a:txBody>
                  <a:tcPr marL="0" marR="0" marT="0" marB="0"/>
                </a:tc>
                <a:tc>
                  <a:txBody>
                    <a:bodyPr/>
                    <a:lstStyle/>
                    <a:p>
                      <a:pPr algn="l" fontAlgn="t"/>
                      <a:r>
                        <a:rPr lang="en-US" sz="1400" b="0" i="0" u="none" strike="noStrike">
                          <a:solidFill>
                            <a:srgbClr val="000000"/>
                          </a:solidFill>
                          <a:latin typeface="+mj-lt"/>
                        </a:rPr>
                        <a:t>Adult Contact's Address City</a:t>
                      </a:r>
                    </a:p>
                  </a:txBody>
                  <a:tcPr marL="0" marR="0" marT="0" marB="0"/>
                </a:tc>
              </a:tr>
              <a:tr h="377823">
                <a:tc>
                  <a:txBody>
                    <a:bodyPr/>
                    <a:lstStyle/>
                    <a:p>
                      <a:pPr algn="l" fontAlgn="t"/>
                      <a:r>
                        <a:rPr lang="en-US" sz="1400" b="0" i="0" u="none" strike="noStrike">
                          <a:solidFill>
                            <a:srgbClr val="000000"/>
                          </a:solidFill>
                          <a:latin typeface="+mj-lt"/>
                        </a:rPr>
                        <a:t>Student's Last Name</a:t>
                      </a:r>
                    </a:p>
                  </a:txBody>
                  <a:tcPr marL="0" marR="0" marT="0" marB="0"/>
                </a:tc>
                <a:tc>
                  <a:txBody>
                    <a:bodyPr/>
                    <a:lstStyle/>
                    <a:p>
                      <a:pPr algn="l" fontAlgn="t"/>
                      <a:r>
                        <a:rPr lang="en-US" sz="1400" b="0" i="0" u="none" strike="noStrike">
                          <a:solidFill>
                            <a:srgbClr val="000000"/>
                          </a:solidFill>
                          <a:latin typeface="+mj-lt"/>
                        </a:rPr>
                        <a:t>Adult Contact's Address State</a:t>
                      </a:r>
                    </a:p>
                  </a:txBody>
                  <a:tcPr marL="0" marR="0" marT="0" marB="0"/>
                </a:tc>
              </a:tr>
              <a:tr h="377823">
                <a:tc>
                  <a:txBody>
                    <a:bodyPr/>
                    <a:lstStyle/>
                    <a:p>
                      <a:pPr algn="l" fontAlgn="t"/>
                      <a:r>
                        <a:rPr lang="en-US" sz="1400" b="0" i="0" u="none" strike="noStrike">
                          <a:solidFill>
                            <a:srgbClr val="000000"/>
                          </a:solidFill>
                          <a:latin typeface="+mj-lt"/>
                        </a:rPr>
                        <a:t>Student's Gender</a:t>
                      </a:r>
                    </a:p>
                  </a:txBody>
                  <a:tcPr marL="0" marR="0" marT="0" marB="0"/>
                </a:tc>
                <a:tc>
                  <a:txBody>
                    <a:bodyPr/>
                    <a:lstStyle/>
                    <a:p>
                      <a:pPr algn="l" fontAlgn="t"/>
                      <a:r>
                        <a:rPr lang="en-US" sz="1400" b="0" i="0" u="none" strike="noStrike">
                          <a:solidFill>
                            <a:srgbClr val="000000"/>
                          </a:solidFill>
                          <a:latin typeface="+mj-lt"/>
                        </a:rPr>
                        <a:t>Adult Contact's Address Zip</a:t>
                      </a:r>
                    </a:p>
                  </a:txBody>
                  <a:tcPr marL="0" marR="0" marT="0" marB="0"/>
                </a:tc>
              </a:tr>
              <a:tr h="377823">
                <a:tc>
                  <a:txBody>
                    <a:bodyPr/>
                    <a:lstStyle/>
                    <a:p>
                      <a:pPr algn="l" fontAlgn="t"/>
                      <a:r>
                        <a:rPr lang="en-US" sz="1400" b="0" i="0" u="none" strike="noStrike">
                          <a:solidFill>
                            <a:srgbClr val="000000"/>
                          </a:solidFill>
                          <a:latin typeface="+mj-lt"/>
                        </a:rPr>
                        <a:t>Student's Date of Birth</a:t>
                      </a:r>
                    </a:p>
                  </a:txBody>
                  <a:tcPr marL="0" marR="0" marT="0" marB="0"/>
                </a:tc>
                <a:tc>
                  <a:txBody>
                    <a:bodyPr/>
                    <a:lstStyle/>
                    <a:p>
                      <a:pPr algn="l" fontAlgn="t"/>
                      <a:r>
                        <a:rPr lang="en-US" sz="1400" b="0" i="0" u="none" strike="noStrike">
                          <a:solidFill>
                            <a:srgbClr val="000000"/>
                          </a:solidFill>
                          <a:latin typeface="+mj-lt"/>
                        </a:rPr>
                        <a:t>Adult Contact's Primary Telephone Number</a:t>
                      </a:r>
                    </a:p>
                  </a:txBody>
                  <a:tcPr marL="0" marR="0" marT="0" marB="0"/>
                </a:tc>
              </a:tr>
              <a:tr h="377823">
                <a:tc>
                  <a:txBody>
                    <a:bodyPr/>
                    <a:lstStyle/>
                    <a:p>
                      <a:pPr algn="l" fontAlgn="t"/>
                      <a:r>
                        <a:rPr lang="en-US" sz="1400" b="0" i="0" u="none" strike="noStrike">
                          <a:solidFill>
                            <a:srgbClr val="000000"/>
                          </a:solidFill>
                          <a:latin typeface="+mj-lt"/>
                        </a:rPr>
                        <a:t>Primary Contact Status</a:t>
                      </a:r>
                    </a:p>
                  </a:txBody>
                  <a:tcPr marL="0" marR="0" marT="0" marB="0"/>
                </a:tc>
                <a:tc>
                  <a:txBody>
                    <a:bodyPr/>
                    <a:lstStyle/>
                    <a:p>
                      <a:pPr algn="l" fontAlgn="t"/>
                      <a:r>
                        <a:rPr lang="en-US" sz="1400" b="0" i="0" u="none" strike="noStrike">
                          <a:solidFill>
                            <a:srgbClr val="000000"/>
                          </a:solidFill>
                          <a:latin typeface="+mj-lt"/>
                        </a:rPr>
                        <a:t>Adult Contact's Secondary Telephone Number</a:t>
                      </a:r>
                    </a:p>
                  </a:txBody>
                  <a:tcPr marL="0" marR="0" marT="0" marB="0"/>
                </a:tc>
              </a:tr>
              <a:tr h="505365">
                <a:tc>
                  <a:txBody>
                    <a:bodyPr/>
                    <a:lstStyle/>
                    <a:p>
                      <a:pPr algn="l" fontAlgn="t"/>
                      <a:r>
                        <a:rPr lang="en-US" sz="1400" b="0" i="0" u="none" strike="noStrike">
                          <a:solidFill>
                            <a:srgbClr val="000000"/>
                          </a:solidFill>
                          <a:latin typeface="+mj-lt"/>
                        </a:rPr>
                        <a:t>Adult Contact ID</a:t>
                      </a:r>
                    </a:p>
                  </a:txBody>
                  <a:tcPr marL="0" marR="0" marT="0" marB="0"/>
                </a:tc>
                <a:tc>
                  <a:txBody>
                    <a:bodyPr/>
                    <a:lstStyle/>
                    <a:p>
                      <a:pPr algn="l" fontAlgn="t"/>
                      <a:r>
                        <a:rPr lang="en-US" sz="1400" b="0" i="0" u="none" strike="noStrike">
                          <a:solidFill>
                            <a:srgbClr val="000000"/>
                          </a:solidFill>
                          <a:latin typeface="+mj-lt"/>
                        </a:rPr>
                        <a:t>Adult Contact's Email Address</a:t>
                      </a:r>
                    </a:p>
                  </a:txBody>
                  <a:tcPr marL="0" marR="0" marT="0" marB="0"/>
                </a:tc>
              </a:tr>
              <a:tr h="505365">
                <a:tc>
                  <a:txBody>
                    <a:bodyPr/>
                    <a:lstStyle/>
                    <a:p>
                      <a:pPr algn="l" fontAlgn="t"/>
                      <a:r>
                        <a:rPr lang="en-US" sz="1400" b="0" i="0" u="none" strike="noStrike" dirty="0">
                          <a:solidFill>
                            <a:srgbClr val="000000"/>
                          </a:solidFill>
                          <a:latin typeface="+mj-lt"/>
                        </a:rPr>
                        <a:t>Adult Contact's First Name</a:t>
                      </a:r>
                    </a:p>
                  </a:txBody>
                  <a:tcPr marL="0" marR="0" marT="0" marB="0"/>
                </a:tc>
                <a:tc>
                  <a:txBody>
                    <a:bodyPr/>
                    <a:lstStyle/>
                    <a:p>
                      <a:pPr algn="l" fontAlgn="t"/>
                      <a:endParaRPr lang="en-US" sz="1400" b="0" i="0" u="none" strike="noStrike" dirty="0">
                        <a:solidFill>
                          <a:srgbClr val="000000"/>
                        </a:solidFill>
                        <a:latin typeface="+mj-lt"/>
                      </a:endParaRPr>
                    </a:p>
                  </a:txBody>
                  <a:tcPr marL="0" marR="0" marT="0" marB="0"/>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smtClean="0"/>
              <a:t>Special Education </a:t>
            </a:r>
            <a:r>
              <a:rPr lang="en-US" smtClean="0"/>
              <a:t>data flow</a:t>
            </a:r>
            <a:endParaRPr lang="en-US"/>
          </a:p>
        </p:txBody>
      </p:sp>
      <p:sp>
        <p:nvSpPr>
          <p:cNvPr id="4" name="Footer Placeholder 3"/>
          <p:cNvSpPr>
            <a:spLocks noGrp="1"/>
          </p:cNvSpPr>
          <p:nvPr>
            <p:ph type="ftr" sz="quarter" idx="10"/>
          </p:nvPr>
        </p:nvSpPr>
        <p:spPr/>
        <p:txBody>
          <a:bodyPr/>
          <a:lstStyle/>
          <a:p>
            <a:pPr>
              <a:defRPr/>
            </a:pPr>
            <a:fld id="{FF982E1E-8C83-4BD2-ADEF-4DB6532FBF44}" type="slidenum">
              <a:rPr lang="en-US" sz="1100" smtClean="0"/>
              <a:pPr>
                <a:defRPr/>
              </a:pPr>
              <a:t>26</a:t>
            </a:fld>
            <a:endParaRPr lang="en-US" sz="1100" dirty="0"/>
          </a:p>
        </p:txBody>
      </p:sp>
      <p:sp>
        <p:nvSpPr>
          <p:cNvPr id="21508" name="Content Placeholder 5"/>
          <p:cNvSpPr>
            <a:spLocks noGrp="1"/>
          </p:cNvSpPr>
          <p:nvPr>
            <p:ph idx="1"/>
          </p:nvPr>
        </p:nvSpPr>
        <p:spPr bwMode="auto"/>
        <p:txBody>
          <a:bodyPr wrap="square" numCol="1" anchor="t" anchorCtr="0" compatLnSpc="1">
            <a:prstTxWarp prst="textNoShape">
              <a:avLst/>
            </a:prstTxWarp>
          </a:bodyPr>
          <a:lstStyle/>
          <a:p>
            <a:pPr lvl="1">
              <a:defRPr/>
            </a:pPr>
            <a:r>
              <a:rPr lang="en-US" dirty="0" smtClean="0"/>
              <a:t>Data </a:t>
            </a:r>
            <a:r>
              <a:rPr lang="en-US" dirty="0"/>
              <a:t>uploaded to the IEP Interchange through the ESSU Statewide Data Management System.  (Single sign-on)</a:t>
            </a:r>
          </a:p>
          <a:p>
            <a:pPr marL="365760" lvl="1" indent="0">
              <a:buNone/>
              <a:defRPr/>
            </a:pPr>
            <a:r>
              <a:rPr lang="en-US" dirty="0"/>
              <a:t>	-</a:t>
            </a:r>
            <a:r>
              <a:rPr lang="en-US" dirty="0" smtClean="0"/>
              <a:t>Level </a:t>
            </a:r>
            <a:r>
              <a:rPr lang="en-US" dirty="0"/>
              <a:t>1 errors at the IEP Interchange  (</a:t>
            </a:r>
            <a:r>
              <a:rPr lang="en-US" dirty="0" smtClean="0"/>
              <a:t>corrections can be </a:t>
            </a:r>
            <a:r>
              <a:rPr lang="en-US" dirty="0"/>
              <a:t>made </a:t>
            </a:r>
            <a:r>
              <a:rPr lang="en-US" dirty="0" smtClean="0"/>
              <a:t>at the Interchange but we encourage you to update your source system)</a:t>
            </a:r>
            <a:endParaRPr lang="en-US" dirty="0"/>
          </a:p>
          <a:p>
            <a:pPr marL="365760" lvl="1" indent="0">
              <a:buNone/>
              <a:defRPr/>
            </a:pPr>
            <a:r>
              <a:rPr lang="en-US" dirty="0"/>
              <a:t>    </a:t>
            </a:r>
            <a:r>
              <a:rPr lang="en-US" dirty="0" smtClean="0"/>
              <a:t>     -Level </a:t>
            </a:r>
            <a:r>
              <a:rPr lang="en-US" dirty="0"/>
              <a:t>2 errors at the Snapshot  </a:t>
            </a:r>
            <a:r>
              <a:rPr lang="en-US" dirty="0" smtClean="0"/>
              <a:t>(corrections cannot be made here, must be done at Interchange and then updated in source system)</a:t>
            </a:r>
          </a:p>
          <a:p>
            <a:pPr lvl="1">
              <a:defRPr/>
            </a:pPr>
            <a:endParaRPr lang="en-US" dirty="0"/>
          </a:p>
          <a:p>
            <a:pPr marL="365760" lvl="1" indent="0">
              <a:buFont typeface="Wingdings" charset="2"/>
              <a:buNone/>
              <a:defRPr/>
            </a:pPr>
            <a:endParaRPr lang="en-US" dirty="0"/>
          </a:p>
          <a:p>
            <a:pPr marL="44450" indent="0">
              <a:buFont typeface="Wingdings" charset="2"/>
              <a:buNone/>
              <a:defRPr/>
            </a:pPr>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defRPr/>
            </a:pPr>
            <a:r>
              <a:rPr lang="en-US" dirty="0" smtClean="0"/>
              <a:t>Special Education IEP Interchange </a:t>
            </a:r>
            <a:br>
              <a:rPr lang="en-US" dirty="0" smtClean="0"/>
            </a:br>
            <a:r>
              <a:rPr lang="en-US" dirty="0" smtClean="0"/>
              <a:t>Workflow</a:t>
            </a:r>
            <a:endParaRPr lang="en-US" dirty="0"/>
          </a:p>
        </p:txBody>
      </p:sp>
      <p:sp>
        <p:nvSpPr>
          <p:cNvPr id="4" name="Footer Placeholder 3"/>
          <p:cNvSpPr>
            <a:spLocks noGrp="1"/>
          </p:cNvSpPr>
          <p:nvPr>
            <p:ph type="ftr" sz="quarter" idx="10"/>
          </p:nvPr>
        </p:nvSpPr>
        <p:spPr/>
        <p:txBody>
          <a:bodyPr/>
          <a:lstStyle/>
          <a:p>
            <a:pPr>
              <a:defRPr/>
            </a:pPr>
            <a:fld id="{A1C32E4A-ECB1-420D-A606-37C4BAA932C5}" type="slidenum">
              <a:rPr lang="en-US" smtClean="0"/>
              <a:pPr>
                <a:defRPr/>
              </a:pPr>
              <a:t>27</a:t>
            </a:fld>
            <a:endParaRPr lang="en-US" dirty="0"/>
          </a:p>
        </p:txBody>
      </p:sp>
      <p:sp>
        <p:nvSpPr>
          <p:cNvPr id="33796" name="TextBox 5"/>
          <p:cNvSpPr txBox="1">
            <a:spLocks noChangeArrowheads="1"/>
          </p:cNvSpPr>
          <p:nvPr/>
        </p:nvSpPr>
        <p:spPr bwMode="auto">
          <a:xfrm>
            <a:off x="1080429" y="1841499"/>
            <a:ext cx="1276035" cy="1277273"/>
          </a:xfrm>
          <a:prstGeom prst="rect">
            <a:avLst/>
          </a:prstGeom>
          <a:solidFill>
            <a:schemeClr val="accent2">
              <a:lumMod val="60000"/>
              <a:lumOff val="40000"/>
            </a:schemeClr>
          </a:solidFill>
          <a:ln w="9525">
            <a:solidFill>
              <a:schemeClr val="tx1"/>
            </a:solidFill>
            <a:miter lim="800000"/>
            <a:headEnd/>
            <a:tailEnd/>
          </a:ln>
        </p:spPr>
        <p:txBody>
          <a:bodyPr wrap="square">
            <a:spAutoFit/>
          </a:bodyPr>
          <a:lstStyle/>
          <a:p>
            <a:r>
              <a:rPr lang="en-US" sz="1100" dirty="0" smtClean="0">
                <a:latin typeface="+mn-lt"/>
              </a:rPr>
              <a:t>AUs participating in the state project will click on Gather data, review error validations and Submit</a:t>
            </a:r>
          </a:p>
          <a:p>
            <a:endParaRPr lang="en-US" sz="1100" dirty="0" smtClean="0">
              <a:latin typeface="+mn-lt"/>
            </a:endParaRPr>
          </a:p>
        </p:txBody>
      </p:sp>
      <p:sp>
        <p:nvSpPr>
          <p:cNvPr id="17" name="Diamond 16"/>
          <p:cNvSpPr/>
          <p:nvPr/>
        </p:nvSpPr>
        <p:spPr>
          <a:xfrm>
            <a:off x="2747963" y="5248275"/>
            <a:ext cx="1971675" cy="731838"/>
          </a:xfrm>
          <a:prstGeom prst="diamond">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smtClean="0">
                <a:solidFill>
                  <a:schemeClr val="tx1"/>
                </a:solidFill>
                <a:latin typeface="+mj-lt"/>
              </a:rPr>
              <a:t>Snapshot:</a:t>
            </a:r>
          </a:p>
          <a:p>
            <a:pPr algn="ctr">
              <a:defRPr/>
            </a:pPr>
            <a:r>
              <a:rPr lang="en-US" sz="1100" dirty="0" smtClean="0">
                <a:solidFill>
                  <a:schemeClr val="tx1"/>
                </a:solidFill>
                <a:latin typeface="+mj-lt"/>
              </a:rPr>
              <a:t>Level II Data Validations</a:t>
            </a:r>
            <a:endParaRPr lang="en-US" sz="1100" dirty="0">
              <a:solidFill>
                <a:schemeClr val="tx1"/>
              </a:solidFill>
              <a:latin typeface="+mj-lt"/>
            </a:endParaRPr>
          </a:p>
        </p:txBody>
      </p:sp>
      <p:sp>
        <p:nvSpPr>
          <p:cNvPr id="22" name="TextBox 21"/>
          <p:cNvSpPr txBox="1">
            <a:spLocks noChangeAspect="1"/>
          </p:cNvSpPr>
          <p:nvPr/>
        </p:nvSpPr>
        <p:spPr>
          <a:xfrm>
            <a:off x="2789238" y="1847850"/>
            <a:ext cx="1812925" cy="600164"/>
          </a:xfrm>
          <a:prstGeom prst="rect">
            <a:avLst/>
          </a:prstGeom>
          <a:solidFill>
            <a:srgbClr val="92D050"/>
          </a:solidFill>
          <a:ln>
            <a:solidFill>
              <a:schemeClr val="tx1"/>
            </a:solidFill>
          </a:ln>
        </p:spPr>
        <p:txBody>
          <a:bodyPr>
            <a:spAutoFit/>
          </a:bodyPr>
          <a:lstStyle/>
          <a:p>
            <a:pPr>
              <a:defRPr/>
            </a:pPr>
            <a:r>
              <a:rPr lang="en-US" sz="1100" dirty="0">
                <a:latin typeface="+mj-lt"/>
              </a:rPr>
              <a:t>AUs </a:t>
            </a:r>
            <a:r>
              <a:rPr lang="en-US" sz="1100" dirty="0" smtClean="0">
                <a:latin typeface="+mj-lt"/>
              </a:rPr>
              <a:t>view data errors, return to the IEP Interchange and correct data and resubmit</a:t>
            </a:r>
            <a:endParaRPr lang="en-US" sz="1100" dirty="0">
              <a:latin typeface="+mj-lt"/>
            </a:endParaRPr>
          </a:p>
        </p:txBody>
      </p:sp>
      <p:sp>
        <p:nvSpPr>
          <p:cNvPr id="23" name="TextBox 22"/>
          <p:cNvSpPr txBox="1">
            <a:spLocks noChangeAspect="1"/>
          </p:cNvSpPr>
          <p:nvPr/>
        </p:nvSpPr>
        <p:spPr>
          <a:xfrm>
            <a:off x="6569075" y="5499100"/>
            <a:ext cx="2193925" cy="307975"/>
          </a:xfrm>
          <a:prstGeom prst="rect">
            <a:avLst/>
          </a:prstGeom>
          <a:solidFill>
            <a:schemeClr val="bg1"/>
          </a:solidFill>
          <a:ln>
            <a:solidFill>
              <a:schemeClr val="tx1"/>
            </a:solidFill>
          </a:ln>
        </p:spPr>
        <p:txBody>
          <a:bodyPr>
            <a:spAutoFit/>
          </a:bodyPr>
          <a:lstStyle/>
          <a:p>
            <a:pPr algn="ctr">
              <a:defRPr/>
            </a:pPr>
            <a:r>
              <a:rPr lang="en-US" sz="1400" dirty="0">
                <a:latin typeface="+mj-lt"/>
              </a:rPr>
              <a:t>Done</a:t>
            </a:r>
          </a:p>
        </p:txBody>
      </p:sp>
      <p:sp>
        <p:nvSpPr>
          <p:cNvPr id="25" name="TextBox 24"/>
          <p:cNvSpPr txBox="1"/>
          <p:nvPr/>
        </p:nvSpPr>
        <p:spPr>
          <a:xfrm>
            <a:off x="5094288" y="1841500"/>
            <a:ext cx="3265487" cy="4031873"/>
          </a:xfrm>
          <a:prstGeom prst="rect">
            <a:avLst/>
          </a:prstGeom>
          <a:noFill/>
        </p:spPr>
        <p:txBody>
          <a:bodyPr>
            <a:spAutoFit/>
          </a:bodyPr>
          <a:lstStyle/>
          <a:p>
            <a:pPr>
              <a:buFont typeface="Arial" pitchFamily="34" charset="0"/>
              <a:buChar char="•"/>
              <a:defRPr/>
            </a:pPr>
            <a:r>
              <a:rPr lang="en-US" sz="1400" dirty="0">
                <a:latin typeface="+mj-lt"/>
              </a:rPr>
              <a:t>AUs enter data into </a:t>
            </a:r>
            <a:r>
              <a:rPr lang="en-US" sz="1400" dirty="0" smtClean="0">
                <a:latin typeface="+mj-lt"/>
              </a:rPr>
              <a:t>the IEP Interchange </a:t>
            </a:r>
          </a:p>
          <a:p>
            <a:pPr lvl="1">
              <a:buFont typeface="Arial" pitchFamily="34" charset="0"/>
              <a:buChar char="•"/>
              <a:defRPr/>
            </a:pPr>
            <a:r>
              <a:rPr lang="en-US" sz="1400" dirty="0" smtClean="0">
                <a:latin typeface="+mj-lt"/>
              </a:rPr>
              <a:t>AUs participating in the state project will submit electronically via command</a:t>
            </a:r>
          </a:p>
          <a:p>
            <a:pPr lvl="1">
              <a:buFont typeface="Arial" pitchFamily="34" charset="0"/>
              <a:buChar char="•"/>
              <a:defRPr/>
            </a:pPr>
            <a:r>
              <a:rPr lang="en-US" sz="1400" dirty="0" smtClean="0">
                <a:latin typeface="+mj-lt"/>
              </a:rPr>
              <a:t>AUs not participating in the state project will upload files</a:t>
            </a:r>
          </a:p>
          <a:p>
            <a:pPr>
              <a:buFont typeface="Arial" pitchFamily="34" charset="0"/>
              <a:buChar char="•"/>
              <a:defRPr/>
            </a:pPr>
            <a:r>
              <a:rPr lang="en-US" sz="1400" dirty="0" smtClean="0">
                <a:latin typeface="+mj-lt"/>
              </a:rPr>
              <a:t>Data format is checked; Level 1 edits are run; and, email notifications are sent re: errors</a:t>
            </a:r>
            <a:endParaRPr lang="en-US" sz="1400" dirty="0">
              <a:latin typeface="+mj-lt"/>
            </a:endParaRPr>
          </a:p>
          <a:p>
            <a:pPr>
              <a:buFont typeface="Arial" pitchFamily="34" charset="0"/>
              <a:buChar char="•"/>
              <a:defRPr/>
            </a:pPr>
            <a:r>
              <a:rPr lang="en-US" sz="1400" dirty="0" smtClean="0">
                <a:latin typeface="+mj-lt"/>
              </a:rPr>
              <a:t>IEP Interchange is scheduled to upload to main Pipeline on a regular schedule based on load capability  (15 minutes)</a:t>
            </a:r>
            <a:endParaRPr lang="en-US" sz="1400" dirty="0">
              <a:latin typeface="+mj-lt"/>
            </a:endParaRPr>
          </a:p>
          <a:p>
            <a:pPr>
              <a:buFont typeface="Arial" pitchFamily="34" charset="0"/>
              <a:buChar char="•"/>
              <a:defRPr/>
            </a:pPr>
            <a:r>
              <a:rPr lang="en-US" sz="1400" dirty="0">
                <a:latin typeface="+mj-lt"/>
              </a:rPr>
              <a:t>Pipeline </a:t>
            </a:r>
            <a:r>
              <a:rPr lang="en-US" sz="1400" dirty="0" smtClean="0">
                <a:latin typeface="+mj-lt"/>
              </a:rPr>
              <a:t>processes </a:t>
            </a:r>
            <a:r>
              <a:rPr lang="en-US" sz="1400" dirty="0">
                <a:latin typeface="+mj-lt"/>
              </a:rPr>
              <a:t>the </a:t>
            </a:r>
            <a:r>
              <a:rPr lang="en-US" sz="1400" dirty="0" smtClean="0">
                <a:latin typeface="+mj-lt"/>
              </a:rPr>
              <a:t>file</a:t>
            </a:r>
            <a:r>
              <a:rPr lang="en-US" sz="1400" dirty="0">
                <a:latin typeface="+mj-lt"/>
              </a:rPr>
              <a:t>, including business rule validation</a:t>
            </a:r>
          </a:p>
          <a:p>
            <a:pPr>
              <a:buFont typeface="Arial" pitchFamily="34" charset="0"/>
              <a:buChar char="•"/>
              <a:defRPr/>
            </a:pPr>
            <a:r>
              <a:rPr lang="en-US" sz="1400" dirty="0" smtClean="0">
                <a:latin typeface="+mj-lt"/>
              </a:rPr>
              <a:t>Errors </a:t>
            </a:r>
            <a:r>
              <a:rPr lang="en-US" sz="1400" dirty="0">
                <a:latin typeface="+mj-lt"/>
              </a:rPr>
              <a:t>are corrected </a:t>
            </a:r>
            <a:r>
              <a:rPr lang="en-US" sz="1400" dirty="0" smtClean="0">
                <a:latin typeface="+mj-lt"/>
              </a:rPr>
              <a:t>at the local level and files are resubmitted to the IEP Interchange</a:t>
            </a:r>
            <a:endParaRPr lang="en-US" sz="1400" dirty="0">
              <a:latin typeface="+mj-lt"/>
            </a:endParaRPr>
          </a:p>
          <a:p>
            <a:pPr>
              <a:buFont typeface="Arial" pitchFamily="34" charset="0"/>
              <a:buChar char="•"/>
              <a:defRPr/>
            </a:pPr>
            <a:endParaRPr lang="en-US" dirty="0"/>
          </a:p>
        </p:txBody>
      </p:sp>
      <p:sp>
        <p:nvSpPr>
          <p:cNvPr id="28" name="TextBox 27"/>
          <p:cNvSpPr txBox="1">
            <a:spLocks noChangeAspect="1"/>
          </p:cNvSpPr>
          <p:nvPr/>
        </p:nvSpPr>
        <p:spPr>
          <a:xfrm>
            <a:off x="173966" y="1841500"/>
            <a:ext cx="906463" cy="1277273"/>
          </a:xfrm>
          <a:prstGeom prst="rect">
            <a:avLst/>
          </a:prstGeom>
          <a:solidFill>
            <a:srgbClr val="92D050"/>
          </a:solidFill>
          <a:ln>
            <a:solidFill>
              <a:schemeClr val="tx1"/>
            </a:solidFill>
          </a:ln>
        </p:spPr>
        <p:txBody>
          <a:bodyPr wrap="square">
            <a:spAutoFit/>
          </a:bodyPr>
          <a:lstStyle/>
          <a:p>
            <a:pPr>
              <a:defRPr/>
            </a:pPr>
            <a:r>
              <a:rPr lang="en-US" sz="1100" dirty="0">
                <a:latin typeface="+mj-lt"/>
              </a:rPr>
              <a:t>AUs </a:t>
            </a:r>
            <a:r>
              <a:rPr lang="en-US" sz="1100" dirty="0" smtClean="0">
                <a:latin typeface="+mj-lt"/>
              </a:rPr>
              <a:t>enter the IEP Interchange and Upload file(s).  </a:t>
            </a:r>
          </a:p>
          <a:p>
            <a:pPr>
              <a:defRPr/>
            </a:pPr>
            <a:endParaRPr lang="en-US" sz="1100" dirty="0">
              <a:latin typeface="+mj-lt"/>
            </a:endParaRPr>
          </a:p>
          <a:p>
            <a:pPr>
              <a:defRPr/>
            </a:pPr>
            <a:endParaRPr lang="en-US" sz="1100" dirty="0">
              <a:latin typeface="+mj-lt"/>
            </a:endParaRPr>
          </a:p>
        </p:txBody>
      </p:sp>
      <p:sp>
        <p:nvSpPr>
          <p:cNvPr id="29" name="TextBox 28"/>
          <p:cNvSpPr txBox="1">
            <a:spLocks noChangeAspect="1"/>
          </p:cNvSpPr>
          <p:nvPr/>
        </p:nvSpPr>
        <p:spPr>
          <a:xfrm>
            <a:off x="381000" y="4761374"/>
            <a:ext cx="1812925" cy="1107996"/>
          </a:xfrm>
          <a:prstGeom prst="rect">
            <a:avLst/>
          </a:prstGeom>
          <a:solidFill>
            <a:srgbClr val="92D050"/>
          </a:solidFill>
          <a:ln>
            <a:solidFill>
              <a:schemeClr val="tx1"/>
            </a:solidFill>
          </a:ln>
        </p:spPr>
        <p:txBody>
          <a:bodyPr>
            <a:spAutoFit/>
          </a:bodyPr>
          <a:lstStyle/>
          <a:p>
            <a:pPr>
              <a:defRPr/>
            </a:pPr>
            <a:r>
              <a:rPr lang="en-US" sz="1100" dirty="0" smtClean="0">
                <a:latin typeface="+mj-lt"/>
              </a:rPr>
              <a:t>Data file from IEP Interchange will be uploaded to Pipeline on a regular schedule (15 minutes or less based on load capability)</a:t>
            </a:r>
            <a:endParaRPr lang="en-US" sz="1100" dirty="0">
              <a:latin typeface="+mj-lt"/>
            </a:endParaRPr>
          </a:p>
        </p:txBody>
      </p:sp>
      <p:sp>
        <p:nvSpPr>
          <p:cNvPr id="31" name="TextBox 30"/>
          <p:cNvSpPr txBox="1">
            <a:spLocks noChangeAspect="1"/>
          </p:cNvSpPr>
          <p:nvPr/>
        </p:nvSpPr>
        <p:spPr>
          <a:xfrm>
            <a:off x="361949" y="3487737"/>
            <a:ext cx="1812925" cy="769441"/>
          </a:xfrm>
          <a:prstGeom prst="rect">
            <a:avLst/>
          </a:prstGeom>
          <a:solidFill>
            <a:srgbClr val="92D050"/>
          </a:solidFill>
          <a:ln>
            <a:solidFill>
              <a:schemeClr val="tx1"/>
            </a:solidFill>
          </a:ln>
        </p:spPr>
        <p:txBody>
          <a:bodyPr>
            <a:spAutoFit/>
          </a:bodyPr>
          <a:lstStyle/>
          <a:p>
            <a:pPr>
              <a:defRPr/>
            </a:pPr>
            <a:r>
              <a:rPr lang="en-US" sz="1100" dirty="0">
                <a:latin typeface="+mj-lt"/>
              </a:rPr>
              <a:t>AUs view </a:t>
            </a:r>
            <a:r>
              <a:rPr lang="en-US" sz="1100" dirty="0" smtClean="0">
                <a:latin typeface="+mj-lt"/>
              </a:rPr>
              <a:t>Level 1 error validation reports and </a:t>
            </a:r>
            <a:r>
              <a:rPr lang="en-US" sz="1100" dirty="0">
                <a:latin typeface="+mj-lt"/>
              </a:rPr>
              <a:t>correct </a:t>
            </a:r>
            <a:r>
              <a:rPr lang="en-US" sz="1100" dirty="0" smtClean="0">
                <a:latin typeface="+mj-lt"/>
              </a:rPr>
              <a:t>data and then edit records or resubmit file</a:t>
            </a:r>
            <a:endParaRPr lang="en-US" sz="1100" dirty="0">
              <a:latin typeface="+mj-lt"/>
            </a:endParaRPr>
          </a:p>
        </p:txBody>
      </p:sp>
      <p:cxnSp>
        <p:nvCxnSpPr>
          <p:cNvPr id="37" name="Straight Arrow Connector 36"/>
          <p:cNvCxnSpPr/>
          <p:nvPr/>
        </p:nvCxnSpPr>
        <p:spPr>
          <a:xfrm flipH="1">
            <a:off x="1260475" y="4260647"/>
            <a:ext cx="7938" cy="50072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1262061" y="3152775"/>
            <a:ext cx="6350" cy="3349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2193925" y="5653088"/>
            <a:ext cx="438150" cy="0"/>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H="1">
            <a:off x="2356465" y="2211388"/>
            <a:ext cx="432774" cy="3185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4835525" y="5653088"/>
            <a:ext cx="508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5343525" y="5545138"/>
            <a:ext cx="485775" cy="261937"/>
          </a:xfrm>
          <a:prstGeom prst="rect">
            <a:avLst/>
          </a:prstGeom>
          <a:noFill/>
        </p:spPr>
        <p:txBody>
          <a:bodyPr>
            <a:spAutoFit/>
          </a:bodyPr>
          <a:lstStyle/>
          <a:p>
            <a:pPr>
              <a:defRPr/>
            </a:pPr>
            <a:r>
              <a:rPr lang="en-US" sz="1100" dirty="0">
                <a:latin typeface="+mj-lt"/>
              </a:rPr>
              <a:t>No</a:t>
            </a:r>
          </a:p>
        </p:txBody>
      </p:sp>
      <p:cxnSp>
        <p:nvCxnSpPr>
          <p:cNvPr id="50" name="Straight Arrow Connector 49"/>
          <p:cNvCxnSpPr/>
          <p:nvPr/>
        </p:nvCxnSpPr>
        <p:spPr>
          <a:xfrm>
            <a:off x="5829300" y="5653088"/>
            <a:ext cx="508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3448050" y="3741738"/>
            <a:ext cx="706438" cy="261937"/>
          </a:xfrm>
          <a:prstGeom prst="rect">
            <a:avLst/>
          </a:prstGeom>
          <a:noFill/>
        </p:spPr>
        <p:txBody>
          <a:bodyPr>
            <a:spAutoFit/>
          </a:bodyPr>
          <a:lstStyle/>
          <a:p>
            <a:pPr algn="ctr">
              <a:defRPr/>
            </a:pPr>
            <a:r>
              <a:rPr lang="en-US" sz="1100" dirty="0">
                <a:latin typeface="+mj-lt"/>
              </a:rPr>
              <a:t>Yes</a:t>
            </a:r>
          </a:p>
        </p:txBody>
      </p:sp>
      <p:cxnSp>
        <p:nvCxnSpPr>
          <p:cNvPr id="53" name="Straight Arrow Connector 52"/>
          <p:cNvCxnSpPr/>
          <p:nvPr/>
        </p:nvCxnSpPr>
        <p:spPr>
          <a:xfrm flipV="1">
            <a:off x="3733800" y="2428658"/>
            <a:ext cx="0" cy="124619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V="1">
            <a:off x="3733800" y="4003675"/>
            <a:ext cx="0" cy="113107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23019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bwMode="auto"/>
        <p:txBody>
          <a:bodyPr wrap="square" numCol="1" anchor="t" anchorCtr="0" compatLnSpc="1">
            <a:prstTxWarp prst="textNoShape">
              <a:avLst/>
            </a:prstTxWarp>
          </a:bodyPr>
          <a:lstStyle/>
          <a:p>
            <a:pPr marL="273050">
              <a:buFont typeface="Wingdings" pitchFamily="2" charset="2"/>
              <a:buChar char="§"/>
            </a:pPr>
            <a:r>
              <a:rPr lang="en-US" dirty="0" smtClean="0"/>
              <a:t>Snapshot data taken directly from Interchanges</a:t>
            </a:r>
          </a:p>
          <a:p>
            <a:pPr marL="273050">
              <a:buFont typeface="Wingdings" pitchFamily="2" charset="2"/>
              <a:buChar char="§"/>
            </a:pPr>
            <a:endParaRPr lang="en-US" dirty="0" smtClean="0"/>
          </a:p>
          <a:p>
            <a:pPr marL="273050">
              <a:buFont typeface="Wingdings" pitchFamily="2" charset="2"/>
              <a:buChar char="§"/>
            </a:pPr>
            <a:r>
              <a:rPr lang="en-US" dirty="0" smtClean="0"/>
              <a:t>Corrections to Snapshot data </a:t>
            </a:r>
          </a:p>
          <a:p>
            <a:pPr marL="547688" lvl="1" indent="-182563">
              <a:buFont typeface="Wingdings" pitchFamily="2" charset="2"/>
              <a:buChar char="§"/>
            </a:pPr>
            <a:r>
              <a:rPr lang="en-US" dirty="0" smtClean="0"/>
              <a:t>Made in the source Interchange file(s)</a:t>
            </a:r>
          </a:p>
          <a:p>
            <a:pPr marL="547688" lvl="1" indent="-182563">
              <a:buFont typeface="Wingdings" pitchFamily="2" charset="2"/>
              <a:buChar char="§"/>
            </a:pPr>
            <a:r>
              <a:rPr lang="en-US" dirty="0" smtClean="0"/>
              <a:t>Interchange File(s) resubmitted</a:t>
            </a:r>
          </a:p>
          <a:p>
            <a:pPr marL="547688" lvl="1" indent="-182563">
              <a:buFont typeface="Wingdings" pitchFamily="2" charset="2"/>
              <a:buChar char="§"/>
            </a:pPr>
            <a:r>
              <a:rPr lang="en-US" dirty="0" smtClean="0"/>
              <a:t>Snapshot created again</a:t>
            </a:r>
          </a:p>
          <a:p>
            <a:pPr marL="547688" lvl="1" indent="-182563">
              <a:buFont typeface="Wingdings" pitchFamily="2" charset="2"/>
              <a:buChar char="§"/>
            </a:pPr>
            <a:endParaRPr lang="en-US" dirty="0" smtClean="0"/>
          </a:p>
          <a:p>
            <a:pPr marL="273050">
              <a:buFont typeface="Wingdings" pitchFamily="2" charset="2"/>
              <a:buChar char="§"/>
            </a:pPr>
            <a:r>
              <a:rPr lang="en-US" dirty="0" smtClean="0"/>
              <a:t>Snapshots represent a ‘point-in-time’ of the data</a:t>
            </a:r>
          </a:p>
          <a:p>
            <a:pPr marL="273050">
              <a:buFont typeface="Wingdings" pitchFamily="2" charset="2"/>
              <a:buChar char="§"/>
            </a:pPr>
            <a:endParaRPr lang="en-US" dirty="0" smtClean="0"/>
          </a:p>
          <a:p>
            <a:pPr marL="273050">
              <a:buFont typeface="Wingdings" pitchFamily="2" charset="2"/>
              <a:buChar char="§"/>
            </a:pPr>
            <a:endParaRPr lang="en-US" dirty="0" smtClean="0"/>
          </a:p>
        </p:txBody>
      </p:sp>
      <p:sp>
        <p:nvSpPr>
          <p:cNvPr id="3" name="Title 2"/>
          <p:cNvSpPr>
            <a:spLocks noGrp="1"/>
          </p:cNvSpPr>
          <p:nvPr>
            <p:ph type="title"/>
          </p:nvPr>
        </p:nvSpPr>
        <p:spPr/>
        <p:txBody>
          <a:bodyPr/>
          <a:lstStyle/>
          <a:p>
            <a:pPr>
              <a:defRPr/>
            </a:pPr>
            <a:r>
              <a:rPr lang="en-US" dirty="0" smtClean="0"/>
              <a:t>Snapshots</a:t>
            </a:r>
            <a:endParaRPr lang="en-US" dirty="0"/>
          </a:p>
        </p:txBody>
      </p:sp>
      <p:sp>
        <p:nvSpPr>
          <p:cNvPr id="4" name="Footer Placeholder 3"/>
          <p:cNvSpPr>
            <a:spLocks noGrp="1"/>
          </p:cNvSpPr>
          <p:nvPr>
            <p:ph type="ftr" sz="quarter" idx="10"/>
          </p:nvPr>
        </p:nvSpPr>
        <p:spPr/>
        <p:txBody>
          <a:bodyPr/>
          <a:lstStyle/>
          <a:p>
            <a:pPr>
              <a:defRPr/>
            </a:pPr>
            <a:fld id="{38B47263-77D5-4192-95D3-CD3E523E5265}" type="slidenum">
              <a:rPr lang="en-US" smtClean="0"/>
              <a:pPr>
                <a:defRPr/>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2"/>
              </a:rPr>
              <a:t>http://www.cde.state.co.us/rise/ADEReplacement-Development.asp</a:t>
            </a:r>
            <a:endParaRPr lang="en-US" dirty="0"/>
          </a:p>
        </p:txBody>
      </p:sp>
      <p:sp>
        <p:nvSpPr>
          <p:cNvPr id="3" name="Title 2"/>
          <p:cNvSpPr>
            <a:spLocks noGrp="1"/>
          </p:cNvSpPr>
          <p:nvPr>
            <p:ph type="title"/>
          </p:nvPr>
        </p:nvSpPr>
        <p:spPr/>
        <p:txBody>
          <a:bodyPr/>
          <a:lstStyle/>
          <a:p>
            <a:r>
              <a:rPr lang="en-US" dirty="0" smtClean="0"/>
              <a:t>File Relationships</a:t>
            </a:r>
            <a:endParaRPr lang="en-US" dirty="0"/>
          </a:p>
        </p:txBody>
      </p:sp>
      <p:sp>
        <p:nvSpPr>
          <p:cNvPr id="4" name="Footer Placeholder 3"/>
          <p:cNvSpPr>
            <a:spLocks noGrp="1"/>
          </p:cNvSpPr>
          <p:nvPr>
            <p:ph type="ftr" sz="quarter" idx="10"/>
          </p:nvPr>
        </p:nvSpPr>
        <p:spPr/>
        <p:txBody>
          <a:bodyPr/>
          <a:lstStyle/>
          <a:p>
            <a:pPr>
              <a:defRPr/>
            </a:pPr>
            <a:fld id="{E8961815-ECD1-4DED-ACF2-3FB9DA90E339}" type="slidenum">
              <a:rPr lang="en-US" smtClean="0"/>
              <a:pPr>
                <a:defRPr/>
              </a:pPr>
              <a:t>29</a:t>
            </a:fld>
            <a:endParaRPr lang="en-US" dirty="0"/>
          </a:p>
        </p:txBody>
      </p:sp>
    </p:spTree>
    <p:extLst>
      <p:ext uri="{BB962C8B-B14F-4D97-AF65-F5344CB8AC3E}">
        <p14:creationId xmlns:p14="http://schemas.microsoft.com/office/powerpoint/2010/main" val="1318203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7"/>
          <p:cNvSpPr>
            <a:spLocks noGrp="1"/>
          </p:cNvSpPr>
          <p:nvPr>
            <p:ph idx="1"/>
          </p:nvPr>
        </p:nvSpPr>
        <p:spPr bwMode="auto"/>
        <p:txBody>
          <a:bodyPr wrap="square" numCol="1" anchor="t" anchorCtr="0" compatLnSpc="1">
            <a:prstTxWarp prst="textNoShape">
              <a:avLst/>
            </a:prstTxWarp>
          </a:bodyPr>
          <a:lstStyle/>
          <a:p>
            <a:pPr marL="273050">
              <a:buFont typeface="Wingdings" pitchFamily="2" charset="2"/>
              <a:buChar char="§"/>
            </a:pPr>
            <a:endParaRPr lang="en-US" smtClean="0"/>
          </a:p>
        </p:txBody>
      </p:sp>
      <p:sp>
        <p:nvSpPr>
          <p:cNvPr id="120834" name="Title 1"/>
          <p:cNvSpPr>
            <a:spLocks noGrp="1"/>
          </p:cNvSpPr>
          <p:nvPr>
            <p:ph type="title"/>
          </p:nvPr>
        </p:nvSpPr>
        <p:spPr/>
        <p:txBody>
          <a:bodyPr/>
          <a:lstStyle/>
          <a:p>
            <a:pPr>
              <a:defRPr/>
            </a:pPr>
            <a:r>
              <a:rPr lang="en-US" dirty="0" smtClean="0"/>
              <a:t>Data Pipeline - Project Overview</a:t>
            </a:r>
          </a:p>
        </p:txBody>
      </p:sp>
      <p:cxnSp>
        <p:nvCxnSpPr>
          <p:cNvPr id="11" name="Straight Connector 10"/>
          <p:cNvCxnSpPr/>
          <p:nvPr/>
        </p:nvCxnSpPr>
        <p:spPr>
          <a:xfrm>
            <a:off x="398463" y="1349375"/>
            <a:ext cx="8364537" cy="0"/>
          </a:xfrm>
          <a:prstGeom prst="line">
            <a:avLst/>
          </a:prstGeom>
          <a:ln w="190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9221" name="Picture 2" descr="http://www.cde.state.co.us/rise/ADERep1.gif"/>
          <p:cNvPicPr>
            <a:picLocks noChangeAspect="1" noChangeArrowheads="1"/>
          </p:cNvPicPr>
          <p:nvPr/>
        </p:nvPicPr>
        <p:blipFill>
          <a:blip r:embed="rId3" cstate="print"/>
          <a:srcRect/>
          <a:stretch>
            <a:fillRect/>
          </a:stretch>
        </p:blipFill>
        <p:spPr bwMode="auto">
          <a:xfrm>
            <a:off x="238125" y="1662113"/>
            <a:ext cx="8524875" cy="4524375"/>
          </a:xfrm>
          <a:prstGeom prst="rect">
            <a:avLst/>
          </a:prstGeom>
          <a:noFill/>
          <a:ln w="9525">
            <a:noFill/>
            <a:miter lim="800000"/>
            <a:headEnd/>
            <a:tailEnd/>
          </a:ln>
        </p:spPr>
      </p:pic>
      <p:sp>
        <p:nvSpPr>
          <p:cNvPr id="6" name="Left Arrow 5"/>
          <p:cNvSpPr/>
          <p:nvPr/>
        </p:nvSpPr>
        <p:spPr>
          <a:xfrm rot="19497074">
            <a:off x="1329232" y="2698558"/>
            <a:ext cx="2052190" cy="1279135"/>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Update</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Know Data Pipeline Before 2013-14</a:t>
            </a:r>
            <a:endParaRPr lang="en-US" dirty="0"/>
          </a:p>
        </p:txBody>
      </p:sp>
      <p:graphicFrame>
        <p:nvGraphicFramePr>
          <p:cNvPr id="4" name="Table 3"/>
          <p:cNvGraphicFramePr>
            <a:graphicFrameLocks noGrp="1"/>
          </p:cNvGraphicFramePr>
          <p:nvPr/>
        </p:nvGraphicFramePr>
        <p:xfrm>
          <a:off x="282575" y="1789113"/>
          <a:ext cx="8480456" cy="4049487"/>
        </p:xfrm>
        <a:graphic>
          <a:graphicData uri="http://schemas.openxmlformats.org/drawingml/2006/table">
            <a:tbl>
              <a:tblPr firstRow="1" bandRow="1">
                <a:tableStyleId>{5C22544A-7EE6-4342-B048-85BDC9FD1C3A}</a:tableStyleId>
              </a:tblPr>
              <a:tblGrid>
                <a:gridCol w="1029789"/>
                <a:gridCol w="1345474"/>
                <a:gridCol w="1378616"/>
                <a:gridCol w="998824"/>
                <a:gridCol w="1117359"/>
                <a:gridCol w="864648"/>
                <a:gridCol w="846103"/>
                <a:gridCol w="899643"/>
              </a:tblGrid>
              <a:tr h="652036">
                <a:tc gridSpan="8">
                  <a:txBody>
                    <a:bodyPr/>
                    <a:lstStyle/>
                    <a:p>
                      <a:pPr algn="ctr"/>
                      <a:r>
                        <a:rPr lang="en-US" sz="2400" dirty="0" smtClean="0">
                          <a:solidFill>
                            <a:schemeClr val="bg1"/>
                          </a:solidFill>
                        </a:rPr>
                        <a:t>PHASE</a:t>
                      </a:r>
                      <a:r>
                        <a:rPr lang="en-US" sz="2400" baseline="0" dirty="0" smtClean="0">
                          <a:solidFill>
                            <a:schemeClr val="bg1"/>
                          </a:solidFill>
                        </a:rPr>
                        <a:t> 1 PILOT</a:t>
                      </a:r>
                      <a:endParaRPr lang="en-US" sz="2400" dirty="0">
                        <a:solidFill>
                          <a:schemeClr val="bg1"/>
                        </a:solidFill>
                      </a:endParaRPr>
                    </a:p>
                  </a:txBody>
                  <a:tcPr/>
                </a:tc>
                <a:tc hMerge="1">
                  <a:txBody>
                    <a:bodyPr/>
                    <a:lstStyle/>
                    <a:p>
                      <a:pPr algn="ctr"/>
                      <a:endParaRPr lang="en-US" sz="1400" dirty="0"/>
                    </a:p>
                  </a:txBody>
                  <a:tcPr/>
                </a:tc>
                <a:tc hMerge="1">
                  <a:txBody>
                    <a:bodyPr/>
                    <a:lstStyle/>
                    <a:p>
                      <a:pPr algn="ctr"/>
                      <a:endParaRPr lang="en-US" sz="1400" dirty="0"/>
                    </a:p>
                  </a:txBody>
                  <a:tcPr/>
                </a:tc>
                <a:tc hMerge="1">
                  <a:txBody>
                    <a:bodyPr/>
                    <a:lstStyle/>
                    <a:p>
                      <a:pPr algn="ctr"/>
                      <a:endParaRPr lang="en-US" sz="1400" dirty="0"/>
                    </a:p>
                  </a:txBody>
                  <a:tcPr/>
                </a:tc>
                <a:tc hMerge="1">
                  <a:txBody>
                    <a:bodyPr/>
                    <a:lstStyle/>
                    <a:p>
                      <a:pPr algn="ctr"/>
                      <a:endParaRPr lang="en-US" sz="1400" dirty="0"/>
                    </a:p>
                  </a:txBody>
                  <a:tcPr/>
                </a:tc>
                <a:tc hMerge="1">
                  <a:txBody>
                    <a:bodyPr/>
                    <a:lstStyle/>
                    <a:p>
                      <a:pPr algn="ctr"/>
                      <a:endParaRPr lang="en-US" sz="1400" dirty="0"/>
                    </a:p>
                  </a:txBody>
                  <a:tcPr/>
                </a:tc>
                <a:tc hMerge="1">
                  <a:txBody>
                    <a:bodyPr/>
                    <a:lstStyle/>
                    <a:p>
                      <a:endParaRPr lang="en-US"/>
                    </a:p>
                  </a:txBody>
                  <a:tcPr/>
                </a:tc>
                <a:tc hMerge="1">
                  <a:txBody>
                    <a:bodyPr/>
                    <a:lstStyle/>
                    <a:p>
                      <a:endParaRPr lang="en-US"/>
                    </a:p>
                  </a:txBody>
                  <a:tcPr/>
                </a:tc>
              </a:tr>
              <a:tr h="823624">
                <a:tc>
                  <a:txBody>
                    <a:bodyPr/>
                    <a:lstStyle/>
                    <a:p>
                      <a:pPr algn="ctr"/>
                      <a:r>
                        <a:rPr lang="en-US" sz="1400" b="1" dirty="0" smtClean="0">
                          <a:solidFill>
                            <a:schemeClr val="tx1"/>
                          </a:solidFill>
                        </a:rPr>
                        <a:t>ACTIVITY</a:t>
                      </a:r>
                      <a:endParaRPr lang="en-US" sz="1400" b="1" dirty="0">
                        <a:solidFill>
                          <a:schemeClr val="tx1"/>
                        </a:solidFill>
                      </a:endParaRPr>
                    </a:p>
                  </a:txBody>
                  <a:tcPr/>
                </a:tc>
                <a:tc>
                  <a:txBody>
                    <a:bodyPr/>
                    <a:lstStyle/>
                    <a:p>
                      <a:pPr algn="ctr"/>
                      <a:r>
                        <a:rPr lang="en-US" sz="1400" b="1" dirty="0" smtClean="0">
                          <a:solidFill>
                            <a:schemeClr val="tx1"/>
                          </a:solidFill>
                        </a:rPr>
                        <a:t>REQUIREMENT GATHERING</a:t>
                      </a:r>
                      <a:endParaRPr lang="en-US" sz="1400" b="1" dirty="0">
                        <a:solidFill>
                          <a:schemeClr val="tx1"/>
                        </a:solidFill>
                      </a:endParaRPr>
                    </a:p>
                  </a:txBody>
                  <a:tcPr/>
                </a:tc>
                <a:tc>
                  <a:txBody>
                    <a:bodyPr/>
                    <a:lstStyle/>
                    <a:p>
                      <a:pPr algn="ctr"/>
                      <a:r>
                        <a:rPr lang="en-US" sz="1400" b="1" dirty="0" smtClean="0">
                          <a:solidFill>
                            <a:schemeClr val="tx1"/>
                          </a:solidFill>
                        </a:rPr>
                        <a:t>DEVELOPMENT</a:t>
                      </a:r>
                      <a:endParaRPr lang="en-US" sz="1400" b="1" dirty="0">
                        <a:solidFill>
                          <a:schemeClr val="tx1"/>
                        </a:solidFill>
                      </a:endParaRPr>
                    </a:p>
                  </a:txBody>
                  <a:tcPr/>
                </a:tc>
                <a:tc>
                  <a:txBody>
                    <a:bodyPr/>
                    <a:lstStyle/>
                    <a:p>
                      <a:pPr algn="ctr"/>
                      <a:r>
                        <a:rPr lang="en-US" sz="1400" b="1" dirty="0" smtClean="0">
                          <a:solidFill>
                            <a:schemeClr val="tx1"/>
                          </a:solidFill>
                        </a:rPr>
                        <a:t>TESTING</a:t>
                      </a:r>
                      <a:endParaRPr lang="en-US" sz="1400" b="1" dirty="0">
                        <a:solidFill>
                          <a:schemeClr val="tx1"/>
                        </a:solidFill>
                      </a:endParaRPr>
                    </a:p>
                  </a:txBody>
                  <a:tcPr/>
                </a:tc>
                <a:tc>
                  <a:txBody>
                    <a:bodyPr/>
                    <a:lstStyle/>
                    <a:p>
                      <a:pPr algn="ctr"/>
                      <a:r>
                        <a:rPr lang="en-US" sz="1400" b="1" dirty="0" smtClean="0">
                          <a:solidFill>
                            <a:schemeClr val="tx1"/>
                          </a:solidFill>
                        </a:rPr>
                        <a:t>Training Pilot Districts</a:t>
                      </a:r>
                      <a:endParaRPr lang="en-US" sz="1400" b="1" dirty="0">
                        <a:solidFill>
                          <a:schemeClr val="tx1"/>
                        </a:solidFill>
                      </a:endParaRPr>
                    </a:p>
                  </a:txBody>
                  <a:tcPr/>
                </a:tc>
                <a:tc gridSpan="3">
                  <a:txBody>
                    <a:bodyPr/>
                    <a:lstStyle/>
                    <a:p>
                      <a:pPr algn="ctr"/>
                      <a:r>
                        <a:rPr lang="en-US" sz="1400" b="1" dirty="0" smtClean="0">
                          <a:solidFill>
                            <a:schemeClr val="tx1"/>
                          </a:solidFill>
                        </a:rPr>
                        <a:t>Pilot</a:t>
                      </a:r>
                      <a:endParaRPr lang="en-US" sz="1400" b="1" dirty="0">
                        <a:solidFill>
                          <a:schemeClr val="tx1"/>
                        </a:solidFill>
                      </a:endParaRPr>
                    </a:p>
                  </a:txBody>
                  <a:tcPr/>
                </a:tc>
                <a:tc hMerge="1">
                  <a:txBody>
                    <a:bodyPr/>
                    <a:lstStyle/>
                    <a:p>
                      <a:endParaRPr lang="en-US"/>
                    </a:p>
                  </a:txBody>
                  <a:tcPr/>
                </a:tc>
                <a:tc hMerge="1">
                  <a:txBody>
                    <a:bodyPr/>
                    <a:lstStyle/>
                    <a:p>
                      <a:endParaRPr lang="en-US"/>
                    </a:p>
                  </a:txBody>
                  <a:tcPr/>
                </a:tc>
              </a:tr>
              <a:tr h="583401">
                <a:tc>
                  <a:txBody>
                    <a:bodyPr/>
                    <a:lstStyle/>
                    <a:p>
                      <a:pPr algn="ctr"/>
                      <a:r>
                        <a:rPr lang="en-US" sz="1400" b="1" dirty="0" smtClean="0"/>
                        <a:t>Collections/Snapshots</a:t>
                      </a:r>
                      <a:endParaRPr lang="en-US" sz="1400" b="1" dirty="0"/>
                    </a:p>
                  </a:txBody>
                  <a:tcPr/>
                </a:tc>
                <a:tc>
                  <a:txBody>
                    <a:bodyPr/>
                    <a:lstStyle/>
                    <a:p>
                      <a:pPr algn="ctr"/>
                      <a:r>
                        <a:rPr lang="en-US" sz="1400" b="1" dirty="0" smtClean="0"/>
                        <a:t>Status</a:t>
                      </a:r>
                      <a:endParaRPr lang="en-US" sz="1400" b="1" dirty="0"/>
                    </a:p>
                  </a:txBody>
                  <a:tcPr/>
                </a:tc>
                <a:tc>
                  <a:txBody>
                    <a:bodyPr/>
                    <a:lstStyle/>
                    <a:p>
                      <a:pPr algn="ctr"/>
                      <a:r>
                        <a:rPr lang="en-US" sz="1400" b="1" dirty="0" smtClean="0"/>
                        <a:t>Status</a:t>
                      </a:r>
                      <a:endParaRPr lang="en-US" sz="1400" b="1" dirty="0"/>
                    </a:p>
                  </a:txBody>
                  <a:tcPr/>
                </a:tc>
                <a:tc>
                  <a:txBody>
                    <a:bodyPr/>
                    <a:lstStyle/>
                    <a:p>
                      <a:pPr algn="ctr"/>
                      <a:r>
                        <a:rPr lang="en-US" sz="1400" b="1" dirty="0" smtClean="0"/>
                        <a:t>Status</a:t>
                      </a:r>
                      <a:endParaRPr lang="en-US" sz="1400" b="1" dirty="0"/>
                    </a:p>
                  </a:txBody>
                  <a:tcPr/>
                </a:tc>
                <a:tc>
                  <a:txBody>
                    <a:bodyPr/>
                    <a:lstStyle/>
                    <a:p>
                      <a:pPr algn="ctr"/>
                      <a:r>
                        <a:rPr lang="en-US" sz="1400" b="1" dirty="0" smtClean="0"/>
                        <a:t>Start</a:t>
                      </a:r>
                      <a:endParaRPr lang="en-US" sz="1400" b="1" dirty="0"/>
                    </a:p>
                  </a:txBody>
                  <a:tcPr/>
                </a:tc>
                <a:tc>
                  <a:txBody>
                    <a:bodyPr/>
                    <a:lstStyle/>
                    <a:p>
                      <a:pPr algn="ctr"/>
                      <a:r>
                        <a:rPr lang="en-US" sz="1400" b="1" dirty="0" smtClean="0"/>
                        <a:t>Start</a:t>
                      </a:r>
                      <a:endParaRPr lang="en-US" sz="1400" b="1" dirty="0"/>
                    </a:p>
                  </a:txBody>
                  <a:tcPr/>
                </a:tc>
                <a:tc>
                  <a:txBody>
                    <a:bodyPr/>
                    <a:lstStyle/>
                    <a:p>
                      <a:pPr algn="ctr"/>
                      <a:r>
                        <a:rPr lang="en-US" sz="1400" b="1" dirty="0" smtClean="0"/>
                        <a:t>End</a:t>
                      </a:r>
                      <a:endParaRPr lang="en-US" sz="1400" b="1" dirty="0"/>
                    </a:p>
                  </a:txBody>
                  <a:tcPr/>
                </a:tc>
                <a:tc>
                  <a:txBody>
                    <a:bodyPr/>
                    <a:lstStyle/>
                    <a:p>
                      <a:pPr algn="ctr"/>
                      <a:r>
                        <a:rPr lang="en-US" sz="1400" b="1" dirty="0" smtClean="0"/>
                        <a:t>Status</a:t>
                      </a:r>
                      <a:endParaRPr lang="en-US" sz="1400" b="1" dirty="0"/>
                    </a:p>
                  </a:txBody>
                  <a:tcPr/>
                </a:tc>
              </a:tr>
              <a:tr h="583401">
                <a:tc>
                  <a:txBody>
                    <a:bodyPr/>
                    <a:lstStyle/>
                    <a:p>
                      <a:pPr algn="l"/>
                      <a:r>
                        <a:rPr lang="en-US" sz="1400" dirty="0" smtClean="0"/>
                        <a:t>SPED Discipline</a:t>
                      </a:r>
                      <a:endParaRPr lang="en-US" sz="1400" dirty="0"/>
                    </a:p>
                  </a:txBody>
                  <a:tcPr/>
                </a:tc>
                <a:tc>
                  <a:txBody>
                    <a:bodyPr/>
                    <a:lstStyle/>
                    <a:p>
                      <a:pPr algn="ctr"/>
                      <a:r>
                        <a:rPr lang="en-US" sz="1400" dirty="0" smtClean="0"/>
                        <a:t>Completed</a:t>
                      </a:r>
                      <a:endParaRPr lang="en-US" sz="1400" dirty="0"/>
                    </a:p>
                  </a:txBody>
                  <a:tcPr/>
                </a:tc>
                <a:tc>
                  <a:txBody>
                    <a:bodyPr/>
                    <a:lstStyle/>
                    <a:p>
                      <a:pPr algn="ctr"/>
                      <a:r>
                        <a:rPr lang="en-US" sz="1400" dirty="0" smtClean="0"/>
                        <a:t>In Progress</a:t>
                      </a:r>
                      <a:endParaRPr lang="en-US" sz="1400" dirty="0"/>
                    </a:p>
                  </a:txBody>
                  <a:tcPr/>
                </a:tc>
                <a:tc>
                  <a:txBody>
                    <a:bodyPr/>
                    <a:lstStyle/>
                    <a:p>
                      <a:pPr algn="ctr"/>
                      <a:r>
                        <a:rPr lang="en-US" sz="1400" dirty="0" smtClean="0"/>
                        <a:t>Not Started</a:t>
                      </a:r>
                      <a:endParaRPr lang="en-US" sz="1400" dirty="0"/>
                    </a:p>
                  </a:txBody>
                  <a:tcPr/>
                </a:tc>
                <a:tc>
                  <a:txBody>
                    <a:bodyPr/>
                    <a:lstStyle/>
                    <a:p>
                      <a:pPr algn="ctr"/>
                      <a:r>
                        <a:rPr lang="en-US" sz="1400" dirty="0" smtClean="0"/>
                        <a:t>05/06/2013</a:t>
                      </a:r>
                      <a:endParaRPr lang="en-US" sz="1400" dirty="0"/>
                    </a:p>
                  </a:txBody>
                  <a:tcPr/>
                </a:tc>
                <a:tc>
                  <a:txBody>
                    <a:bodyPr/>
                    <a:lstStyle/>
                    <a:p>
                      <a:pPr algn="ctr"/>
                      <a:r>
                        <a:rPr lang="en-US" sz="1400" dirty="0" smtClean="0"/>
                        <a:t>05/07</a:t>
                      </a:r>
                      <a:endParaRPr lang="en-US" sz="1400" dirty="0"/>
                    </a:p>
                  </a:txBody>
                  <a:tcPr/>
                </a:tc>
                <a:tc>
                  <a:txBody>
                    <a:bodyPr/>
                    <a:lstStyle/>
                    <a:p>
                      <a:pPr algn="ctr"/>
                      <a:r>
                        <a:rPr lang="en-US" sz="1400" dirty="0" smtClean="0"/>
                        <a:t>05/21</a:t>
                      </a:r>
                      <a:endParaRPr lang="en-US" sz="1400" dirty="0"/>
                    </a:p>
                  </a:txBody>
                  <a:tcPr/>
                </a:tc>
                <a:tc>
                  <a:txBody>
                    <a:bodyPr/>
                    <a:lstStyle/>
                    <a:p>
                      <a:pPr algn="ctr"/>
                      <a:r>
                        <a:rPr lang="en-US" sz="1400" dirty="0" smtClean="0"/>
                        <a:t>Not Started</a:t>
                      </a:r>
                      <a:endParaRPr lang="en-US" sz="1400" dirty="0"/>
                    </a:p>
                  </a:txBody>
                  <a:tcPr/>
                </a:tc>
              </a:tr>
              <a:tr h="823624">
                <a:tc>
                  <a:txBody>
                    <a:bodyPr/>
                    <a:lstStyle/>
                    <a:p>
                      <a:pPr algn="l"/>
                      <a:r>
                        <a:rPr lang="en-US" sz="1400" dirty="0" smtClean="0"/>
                        <a:t>SPED</a:t>
                      </a:r>
                      <a:r>
                        <a:rPr lang="en-US" sz="1400" baseline="0" dirty="0" smtClean="0"/>
                        <a:t> December Count</a:t>
                      </a:r>
                      <a:endParaRPr lang="en-US" sz="1400" dirty="0"/>
                    </a:p>
                  </a:txBody>
                  <a:tcPr/>
                </a:tc>
                <a:tc>
                  <a:txBody>
                    <a:bodyPr/>
                    <a:lstStyle/>
                    <a:p>
                      <a:pPr algn="ctr"/>
                      <a:r>
                        <a:rPr lang="en-US" sz="1400" dirty="0" smtClean="0"/>
                        <a:t>In Progress</a:t>
                      </a:r>
                      <a:endParaRPr lang="en-US" sz="1400" dirty="0"/>
                    </a:p>
                  </a:txBody>
                  <a:tcPr/>
                </a:tc>
                <a:tc>
                  <a:txBody>
                    <a:bodyPr/>
                    <a:lstStyle/>
                    <a:p>
                      <a:pPr algn="ctr"/>
                      <a:r>
                        <a:rPr lang="en-US" sz="1400" dirty="0" smtClean="0"/>
                        <a:t>In Progress</a:t>
                      </a:r>
                      <a:endParaRPr lang="en-US" sz="1400" dirty="0"/>
                    </a:p>
                  </a:txBody>
                  <a:tcPr/>
                </a:tc>
                <a:tc>
                  <a:txBody>
                    <a:bodyPr/>
                    <a:lstStyle/>
                    <a:p>
                      <a:pPr algn="ctr"/>
                      <a:r>
                        <a:rPr lang="en-US" sz="1400" dirty="0" smtClean="0"/>
                        <a:t>Not Started</a:t>
                      </a:r>
                      <a:endParaRPr lang="en-US" sz="1400" dirty="0"/>
                    </a:p>
                  </a:txBody>
                  <a:tcPr/>
                </a:tc>
                <a:tc>
                  <a:txBody>
                    <a:bodyPr/>
                    <a:lstStyle/>
                    <a:p>
                      <a:pPr algn="ctr"/>
                      <a:r>
                        <a:rPr lang="en-US" sz="1400" dirty="0" smtClean="0"/>
                        <a:t>05/22/2013</a:t>
                      </a:r>
                      <a:endParaRPr lang="en-US" sz="1400" dirty="0"/>
                    </a:p>
                  </a:txBody>
                  <a:tcPr/>
                </a:tc>
                <a:tc>
                  <a:txBody>
                    <a:bodyPr/>
                    <a:lstStyle/>
                    <a:p>
                      <a:pPr algn="ctr"/>
                      <a:r>
                        <a:rPr lang="en-US" sz="1400" dirty="0" smtClean="0"/>
                        <a:t>05/22</a:t>
                      </a:r>
                      <a:endParaRPr lang="en-US" sz="1400" dirty="0"/>
                    </a:p>
                  </a:txBody>
                  <a:tcPr/>
                </a:tc>
                <a:tc>
                  <a:txBody>
                    <a:bodyPr/>
                    <a:lstStyle/>
                    <a:p>
                      <a:pPr algn="ctr"/>
                      <a:r>
                        <a:rPr lang="en-US" sz="1400" dirty="0" smtClean="0"/>
                        <a:t>06/11</a:t>
                      </a:r>
                      <a:endParaRPr lang="en-US" sz="1400" dirty="0"/>
                    </a:p>
                  </a:txBody>
                  <a:tcPr/>
                </a:tc>
                <a:tc>
                  <a:txBody>
                    <a:bodyPr/>
                    <a:lstStyle/>
                    <a:p>
                      <a:pPr algn="ctr"/>
                      <a:r>
                        <a:rPr lang="en-US" sz="1400" dirty="0" smtClean="0"/>
                        <a:t>Not Started</a:t>
                      </a:r>
                      <a:endParaRPr lang="en-US" sz="1400" dirty="0"/>
                    </a:p>
                  </a:txBody>
                  <a:tcPr/>
                </a:tc>
              </a:tr>
              <a:tr h="5834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SPED</a:t>
                      </a:r>
                      <a:r>
                        <a:rPr lang="en-US" sz="1400" baseline="0" dirty="0" smtClean="0"/>
                        <a:t> EOY</a:t>
                      </a:r>
                      <a:endParaRPr lang="en-US" sz="1400" dirty="0" smtClean="0"/>
                    </a:p>
                    <a:p>
                      <a:pPr algn="l"/>
                      <a:endParaRPr lang="en-US" sz="1400" dirty="0"/>
                    </a:p>
                  </a:txBody>
                  <a:tcPr/>
                </a:tc>
                <a:tc>
                  <a:txBody>
                    <a:bodyPr/>
                    <a:lstStyle/>
                    <a:p>
                      <a:pPr algn="ctr"/>
                      <a:r>
                        <a:rPr lang="en-US" sz="1400" dirty="0" smtClean="0"/>
                        <a:t>Completed</a:t>
                      </a:r>
                      <a:endParaRPr lang="en-US" sz="1400" dirty="0"/>
                    </a:p>
                  </a:txBody>
                  <a:tcPr/>
                </a:tc>
                <a:tc>
                  <a:txBody>
                    <a:bodyPr/>
                    <a:lstStyle/>
                    <a:p>
                      <a:pPr algn="ctr"/>
                      <a:r>
                        <a:rPr lang="en-US" sz="1400" dirty="0" smtClean="0"/>
                        <a:t>In Progress</a:t>
                      </a:r>
                      <a:endParaRPr lang="en-US" sz="1400" dirty="0"/>
                    </a:p>
                  </a:txBody>
                  <a:tcPr/>
                </a:tc>
                <a:tc>
                  <a:txBody>
                    <a:bodyPr/>
                    <a:lstStyle/>
                    <a:p>
                      <a:pPr algn="ctr"/>
                      <a:r>
                        <a:rPr lang="en-US" sz="1400" dirty="0" smtClean="0"/>
                        <a:t>In Progress</a:t>
                      </a:r>
                      <a:endParaRPr lang="en-US" sz="1400" dirty="0"/>
                    </a:p>
                  </a:txBody>
                  <a:tcPr/>
                </a:tc>
                <a:tc>
                  <a:txBody>
                    <a:bodyPr/>
                    <a:lstStyle/>
                    <a:p>
                      <a:pPr algn="ctr"/>
                      <a:r>
                        <a:rPr lang="en-US" sz="1400" dirty="0" smtClean="0"/>
                        <a:t>06/23/2013</a:t>
                      </a:r>
                      <a:endParaRPr lang="en-US" sz="1400" dirty="0"/>
                    </a:p>
                  </a:txBody>
                  <a:tcPr/>
                </a:tc>
                <a:tc>
                  <a:txBody>
                    <a:bodyPr/>
                    <a:lstStyle/>
                    <a:p>
                      <a:pPr algn="ctr"/>
                      <a:r>
                        <a:rPr lang="en-US" sz="1400" dirty="0" smtClean="0"/>
                        <a:t>06/24</a:t>
                      </a:r>
                      <a:endParaRPr lang="en-US" sz="1400" dirty="0"/>
                    </a:p>
                  </a:txBody>
                  <a:tcPr/>
                </a:tc>
                <a:tc>
                  <a:txBody>
                    <a:bodyPr/>
                    <a:lstStyle/>
                    <a:p>
                      <a:pPr algn="ctr"/>
                      <a:r>
                        <a:rPr lang="en-US" sz="1400" dirty="0" smtClean="0"/>
                        <a:t>07/05</a:t>
                      </a:r>
                      <a:endParaRPr lang="en-US" sz="1400" dirty="0"/>
                    </a:p>
                  </a:txBody>
                  <a:tcPr/>
                </a:tc>
                <a:tc>
                  <a:txBody>
                    <a:bodyPr/>
                    <a:lstStyle/>
                    <a:p>
                      <a:pPr algn="ctr"/>
                      <a:r>
                        <a:rPr lang="en-US" sz="1400" dirty="0" smtClean="0"/>
                        <a:t>Not Started</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defRPr/>
            </a:pPr>
            <a:r>
              <a:rPr lang="en-US" dirty="0" smtClean="0"/>
              <a:t>Special Education Discipline          *</a:t>
            </a:r>
            <a:r>
              <a:rPr lang="en-US" dirty="0"/>
              <a:t>Note: all dates tentative!!</a:t>
            </a:r>
            <a:endParaRPr lang="en-US" dirty="0" smtClean="0"/>
          </a:p>
          <a:p>
            <a:pPr lvl="2">
              <a:defRPr/>
            </a:pPr>
            <a:r>
              <a:rPr lang="en-US" dirty="0" smtClean="0"/>
              <a:t>Pilot Phase I                May 2013</a:t>
            </a:r>
          </a:p>
          <a:p>
            <a:pPr lvl="2">
              <a:defRPr/>
            </a:pPr>
            <a:r>
              <a:rPr lang="en-US" dirty="0" smtClean="0"/>
              <a:t>Pilot Phase II               July/Aug./Sept. 2013 </a:t>
            </a:r>
          </a:p>
          <a:p>
            <a:pPr marL="640080" lvl="2" indent="0">
              <a:buFont typeface="Wingdings" charset="2"/>
              <a:buNone/>
              <a:defRPr/>
            </a:pPr>
            <a:endParaRPr lang="en-US" dirty="0" smtClean="0"/>
          </a:p>
          <a:p>
            <a:pPr lvl="1">
              <a:defRPr/>
            </a:pPr>
            <a:r>
              <a:rPr lang="en-US" dirty="0" smtClean="0"/>
              <a:t>Special Education December Count                       </a:t>
            </a:r>
          </a:p>
          <a:p>
            <a:pPr lvl="2">
              <a:defRPr/>
            </a:pPr>
            <a:r>
              <a:rPr lang="en-US" dirty="0" smtClean="0"/>
              <a:t>Pilot Phase I                May 2013</a:t>
            </a:r>
          </a:p>
          <a:p>
            <a:pPr lvl="2">
              <a:defRPr/>
            </a:pPr>
            <a:r>
              <a:rPr lang="en-US" dirty="0" smtClean="0"/>
              <a:t>Pilot Phase </a:t>
            </a:r>
            <a:r>
              <a:rPr lang="en-US" dirty="0"/>
              <a:t>II               </a:t>
            </a:r>
            <a:r>
              <a:rPr lang="en-US" dirty="0" smtClean="0"/>
              <a:t>July/Aug./Sept. 2013</a:t>
            </a:r>
          </a:p>
          <a:p>
            <a:pPr marL="365760" lvl="1" indent="0">
              <a:buClr>
                <a:srgbClr val="FAAB67"/>
              </a:buClr>
              <a:buFont typeface="Wingdings" charset="2"/>
              <a:buNone/>
              <a:defRPr/>
            </a:pPr>
            <a:endParaRPr lang="en-US" dirty="0" smtClean="0"/>
          </a:p>
          <a:p>
            <a:pPr lvl="1">
              <a:buClr>
                <a:srgbClr val="FAAB67"/>
              </a:buClr>
              <a:defRPr/>
            </a:pPr>
            <a:r>
              <a:rPr lang="en-US" dirty="0" smtClean="0"/>
              <a:t>Special </a:t>
            </a:r>
            <a:r>
              <a:rPr lang="en-US" dirty="0"/>
              <a:t>Education </a:t>
            </a:r>
            <a:r>
              <a:rPr lang="en-US" dirty="0" smtClean="0"/>
              <a:t>End of Year </a:t>
            </a:r>
            <a:endParaRPr lang="en-US" dirty="0"/>
          </a:p>
          <a:p>
            <a:pPr lvl="2">
              <a:defRPr/>
            </a:pPr>
            <a:r>
              <a:rPr lang="en-US" dirty="0" smtClean="0"/>
              <a:t>Pilot Phase </a:t>
            </a:r>
            <a:r>
              <a:rPr lang="en-US" dirty="0"/>
              <a:t>I                </a:t>
            </a:r>
            <a:r>
              <a:rPr lang="en-US" dirty="0" smtClean="0"/>
              <a:t>June </a:t>
            </a:r>
            <a:r>
              <a:rPr lang="en-US" dirty="0"/>
              <a:t>2013</a:t>
            </a:r>
          </a:p>
          <a:p>
            <a:pPr lvl="2">
              <a:defRPr/>
            </a:pPr>
            <a:r>
              <a:rPr lang="en-US" dirty="0" smtClean="0"/>
              <a:t>Pilot Phase </a:t>
            </a:r>
            <a:r>
              <a:rPr lang="en-US" dirty="0"/>
              <a:t>II               </a:t>
            </a:r>
            <a:r>
              <a:rPr lang="en-US" dirty="0" smtClean="0"/>
              <a:t>July/Aug./Sept. </a:t>
            </a:r>
            <a:r>
              <a:rPr lang="en-US" dirty="0"/>
              <a:t>2013</a:t>
            </a:r>
          </a:p>
          <a:p>
            <a:pPr marL="640080" lvl="2" indent="0">
              <a:buFont typeface="Wingdings" charset="2"/>
              <a:buNone/>
              <a:defRPr/>
            </a:pPr>
            <a:endParaRPr lang="en-US" dirty="0" smtClean="0"/>
          </a:p>
          <a:p>
            <a:pPr marL="365760" lvl="1" indent="0">
              <a:buFont typeface="Wingdings" charset="2"/>
              <a:buNone/>
              <a:defRPr/>
            </a:pPr>
            <a:r>
              <a:rPr lang="en-US" dirty="0" smtClean="0"/>
              <a:t> </a:t>
            </a:r>
          </a:p>
          <a:p>
            <a:pPr marL="365760" lvl="1" indent="0">
              <a:buFont typeface="Wingdings" charset="2"/>
              <a:buNone/>
              <a:defRPr/>
            </a:pPr>
            <a:endParaRPr lang="en-US" dirty="0"/>
          </a:p>
        </p:txBody>
      </p:sp>
      <p:sp>
        <p:nvSpPr>
          <p:cNvPr id="3" name="Title 2"/>
          <p:cNvSpPr>
            <a:spLocks noGrp="1"/>
          </p:cNvSpPr>
          <p:nvPr>
            <p:ph type="title"/>
          </p:nvPr>
        </p:nvSpPr>
        <p:spPr/>
        <p:txBody>
          <a:bodyPr/>
          <a:lstStyle/>
          <a:p>
            <a:pPr>
              <a:defRPr/>
            </a:pPr>
            <a:r>
              <a:rPr lang="en-US" dirty="0" smtClean="0"/>
              <a:t>Special Education Pilot Dates</a:t>
            </a:r>
            <a:endParaRPr lang="en-US" dirty="0"/>
          </a:p>
        </p:txBody>
      </p:sp>
      <p:sp>
        <p:nvSpPr>
          <p:cNvPr id="4" name="Footer Placeholder 3"/>
          <p:cNvSpPr>
            <a:spLocks noGrp="1"/>
          </p:cNvSpPr>
          <p:nvPr>
            <p:ph type="ftr" sz="quarter" idx="10"/>
          </p:nvPr>
        </p:nvSpPr>
        <p:spPr/>
        <p:txBody>
          <a:bodyPr/>
          <a:lstStyle/>
          <a:p>
            <a:pPr>
              <a:defRPr/>
            </a:pPr>
            <a:fld id="{A6C85F89-327A-42B1-833D-6E5A5FC057B1}" type="slidenum">
              <a:rPr lang="en-US" sz="1100" smtClean="0"/>
              <a:pPr>
                <a:defRPr/>
              </a:pPr>
              <a:t>32</a:t>
            </a:fld>
            <a:endParaRPr lang="en-US" sz="1100" dirty="0"/>
          </a:p>
        </p:txBody>
      </p:sp>
      <p:sp>
        <p:nvSpPr>
          <p:cNvPr id="5" name="Right Arrow 4"/>
          <p:cNvSpPr/>
          <p:nvPr/>
        </p:nvSpPr>
        <p:spPr>
          <a:xfrm>
            <a:off x="2709863" y="2314575"/>
            <a:ext cx="695325" cy="460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5606" name="Picture 2"/>
          <p:cNvPicPr>
            <a:picLocks noChangeAspect="1" noChangeArrowheads="1"/>
          </p:cNvPicPr>
          <p:nvPr/>
        </p:nvPicPr>
        <p:blipFill>
          <a:blip r:embed="rId2" cstate="print"/>
          <a:srcRect/>
          <a:stretch>
            <a:fillRect/>
          </a:stretch>
        </p:blipFill>
        <p:spPr bwMode="auto">
          <a:xfrm>
            <a:off x="2709863" y="2633663"/>
            <a:ext cx="719137" cy="96837"/>
          </a:xfrm>
          <a:prstGeom prst="rect">
            <a:avLst/>
          </a:prstGeom>
          <a:noFill/>
          <a:ln w="9525">
            <a:noFill/>
            <a:miter lim="800000"/>
            <a:headEnd/>
            <a:tailEnd/>
          </a:ln>
        </p:spPr>
      </p:pic>
      <p:pic>
        <p:nvPicPr>
          <p:cNvPr id="25607" name="Picture 3"/>
          <p:cNvPicPr>
            <a:picLocks noChangeAspect="1" noChangeArrowheads="1"/>
          </p:cNvPicPr>
          <p:nvPr/>
        </p:nvPicPr>
        <p:blipFill>
          <a:blip r:embed="rId2" cstate="print"/>
          <a:srcRect/>
          <a:stretch>
            <a:fillRect/>
          </a:stretch>
        </p:blipFill>
        <p:spPr bwMode="auto">
          <a:xfrm>
            <a:off x="2709863" y="3775075"/>
            <a:ext cx="719137" cy="96838"/>
          </a:xfrm>
          <a:prstGeom prst="rect">
            <a:avLst/>
          </a:prstGeom>
          <a:noFill/>
          <a:ln w="9525">
            <a:noFill/>
            <a:miter lim="800000"/>
            <a:headEnd/>
            <a:tailEnd/>
          </a:ln>
        </p:spPr>
      </p:pic>
      <p:pic>
        <p:nvPicPr>
          <p:cNvPr id="25608" name="Picture 4"/>
          <p:cNvPicPr>
            <a:picLocks noChangeAspect="1" noChangeArrowheads="1"/>
          </p:cNvPicPr>
          <p:nvPr/>
        </p:nvPicPr>
        <p:blipFill>
          <a:blip r:embed="rId2" cstate="print"/>
          <a:srcRect/>
          <a:stretch>
            <a:fillRect/>
          </a:stretch>
        </p:blipFill>
        <p:spPr bwMode="auto">
          <a:xfrm>
            <a:off x="2709863" y="4102100"/>
            <a:ext cx="719137" cy="96838"/>
          </a:xfrm>
          <a:prstGeom prst="rect">
            <a:avLst/>
          </a:prstGeom>
          <a:noFill/>
          <a:ln w="9525">
            <a:noFill/>
            <a:miter lim="800000"/>
            <a:headEnd/>
            <a:tailEnd/>
          </a:ln>
        </p:spPr>
      </p:pic>
      <p:pic>
        <p:nvPicPr>
          <p:cNvPr id="25609" name="Picture 3"/>
          <p:cNvPicPr>
            <a:picLocks noChangeAspect="1" noChangeArrowheads="1"/>
          </p:cNvPicPr>
          <p:nvPr/>
        </p:nvPicPr>
        <p:blipFill>
          <a:blip r:embed="rId2" cstate="print"/>
          <a:srcRect/>
          <a:stretch>
            <a:fillRect/>
          </a:stretch>
        </p:blipFill>
        <p:spPr bwMode="auto">
          <a:xfrm>
            <a:off x="2709863" y="5283200"/>
            <a:ext cx="719137" cy="96838"/>
          </a:xfrm>
          <a:prstGeom prst="rect">
            <a:avLst/>
          </a:prstGeom>
          <a:noFill/>
          <a:ln w="9525">
            <a:noFill/>
            <a:miter lim="800000"/>
            <a:headEnd/>
            <a:tailEnd/>
          </a:ln>
        </p:spPr>
      </p:pic>
      <p:pic>
        <p:nvPicPr>
          <p:cNvPr id="25610" name="Picture 3"/>
          <p:cNvPicPr>
            <a:picLocks noChangeAspect="1" noChangeArrowheads="1"/>
          </p:cNvPicPr>
          <p:nvPr/>
        </p:nvPicPr>
        <p:blipFill>
          <a:blip r:embed="rId2" cstate="print"/>
          <a:srcRect/>
          <a:stretch>
            <a:fillRect/>
          </a:stretch>
        </p:blipFill>
        <p:spPr bwMode="auto">
          <a:xfrm>
            <a:off x="2709863" y="5675313"/>
            <a:ext cx="719137" cy="968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Content Placeholder 1"/>
          <p:cNvSpPr>
            <a:spLocks noGrp="1"/>
          </p:cNvSpPr>
          <p:nvPr>
            <p:ph idx="1"/>
          </p:nvPr>
        </p:nvSpPr>
        <p:spPr bwMode="auto">
          <a:xfrm>
            <a:off x="355600" y="1719263"/>
            <a:ext cx="8407400" cy="4406900"/>
          </a:xfrm>
        </p:spPr>
        <p:txBody>
          <a:bodyPr wrap="square" numCol="1" anchor="t" anchorCtr="0" compatLnSpc="1">
            <a:prstTxWarp prst="textNoShape">
              <a:avLst/>
            </a:prstTxWarp>
          </a:bodyPr>
          <a:lstStyle/>
          <a:p>
            <a:pPr marL="273050">
              <a:buFont typeface="Wingdings" pitchFamily="2" charset="2"/>
              <a:buChar char="§"/>
              <a:defRPr/>
            </a:pPr>
            <a:r>
              <a:rPr lang="en-US" dirty="0" smtClean="0"/>
              <a:t>Work Structure of Data Pipeline 	</a:t>
            </a:r>
          </a:p>
          <a:p>
            <a:pPr marL="547688" lvl="1" indent="-182563">
              <a:spcBef>
                <a:spcPct val="0"/>
              </a:spcBef>
              <a:buFont typeface="Wingdings" pitchFamily="2" charset="2"/>
              <a:buChar char="§"/>
              <a:defRPr/>
            </a:pPr>
            <a:r>
              <a:rPr lang="en-US" dirty="0" smtClean="0"/>
              <a:t>Determine individuals responsible for each submission</a:t>
            </a:r>
          </a:p>
          <a:p>
            <a:pPr marL="547688" lvl="1" indent="-182563">
              <a:spcBef>
                <a:spcPct val="0"/>
              </a:spcBef>
              <a:buFont typeface="Wingdings" pitchFamily="2" charset="2"/>
              <a:buChar char="§"/>
              <a:defRPr/>
            </a:pPr>
            <a:r>
              <a:rPr lang="en-US" dirty="0" smtClean="0"/>
              <a:t>Interchanges provide data for more than one snapshot</a:t>
            </a:r>
          </a:p>
          <a:p>
            <a:pPr marL="822325" lvl="2" indent="-182563">
              <a:spcBef>
                <a:spcPct val="0"/>
              </a:spcBef>
              <a:buFont typeface="Wingdings" pitchFamily="2" charset="2"/>
              <a:buChar char="§"/>
              <a:defRPr/>
            </a:pPr>
            <a:r>
              <a:rPr lang="en-US" dirty="0" smtClean="0"/>
              <a:t>Same individuals</a:t>
            </a:r>
          </a:p>
          <a:p>
            <a:pPr marL="822325" lvl="2" indent="-182563">
              <a:spcBef>
                <a:spcPct val="0"/>
              </a:spcBef>
              <a:buFont typeface="Wingdings" pitchFamily="2" charset="2"/>
              <a:buChar char="§"/>
              <a:defRPr/>
            </a:pPr>
            <a:r>
              <a:rPr lang="en-US" dirty="0" smtClean="0"/>
              <a:t>Different</a:t>
            </a:r>
          </a:p>
          <a:p>
            <a:pPr marL="822325" lvl="2" indent="-182563">
              <a:spcBef>
                <a:spcPct val="0"/>
              </a:spcBef>
              <a:buFont typeface="Wingdings" pitchFamily="2" charset="2"/>
              <a:buChar char="§"/>
              <a:defRPr/>
            </a:pPr>
            <a:r>
              <a:rPr lang="en-US" dirty="0" smtClean="0"/>
              <a:t>Collaboration</a:t>
            </a:r>
          </a:p>
          <a:p>
            <a:pPr marL="547688" lvl="1" indent="-182563">
              <a:spcBef>
                <a:spcPct val="0"/>
              </a:spcBef>
              <a:buFont typeface="Wingdings" pitchFamily="2" charset="2"/>
              <a:buChar char="§"/>
              <a:defRPr/>
            </a:pPr>
            <a:r>
              <a:rPr lang="en-US" dirty="0" smtClean="0"/>
              <a:t>Authoritative source for data</a:t>
            </a:r>
          </a:p>
          <a:p>
            <a:pPr marL="822325" lvl="2" indent="-182563">
              <a:spcBef>
                <a:spcPct val="0"/>
              </a:spcBef>
              <a:buFont typeface="Wingdings" pitchFamily="2" charset="2"/>
              <a:buChar char="§"/>
              <a:defRPr/>
            </a:pPr>
            <a:r>
              <a:rPr lang="en-US" dirty="0" smtClean="0"/>
              <a:t>Which system will provide the finalized data?  </a:t>
            </a:r>
          </a:p>
          <a:p>
            <a:pPr marL="822325" lvl="2" indent="-182563">
              <a:spcBef>
                <a:spcPct val="0"/>
              </a:spcBef>
              <a:buFont typeface="Wingdings" pitchFamily="2" charset="2"/>
              <a:buChar char="§"/>
              <a:defRPr/>
            </a:pPr>
            <a:r>
              <a:rPr lang="en-US" dirty="0" smtClean="0"/>
              <a:t>Only provide data one time- if multiple sources, select the best</a:t>
            </a:r>
          </a:p>
          <a:p>
            <a:pPr marL="547688" lvl="1" indent="-182563">
              <a:spcBef>
                <a:spcPct val="0"/>
              </a:spcBef>
              <a:buFont typeface="Wingdings" pitchFamily="2" charset="2"/>
              <a:buChar char="§"/>
              <a:defRPr/>
            </a:pPr>
            <a:r>
              <a:rPr lang="en-US" dirty="0" smtClean="0"/>
              <a:t>Ensure file naming convention in place</a:t>
            </a:r>
          </a:p>
          <a:p>
            <a:pPr marL="822325" lvl="2" indent="-182563">
              <a:spcBef>
                <a:spcPct val="0"/>
              </a:spcBef>
              <a:buFont typeface="Wingdings" pitchFamily="2" charset="2"/>
              <a:buChar char="§"/>
              <a:defRPr/>
            </a:pPr>
            <a:r>
              <a:rPr lang="en-US" dirty="0" smtClean="0"/>
              <a:t>ADE used file type + district code + version number</a:t>
            </a:r>
          </a:p>
          <a:p>
            <a:pPr marL="548005" lvl="1" indent="-182563">
              <a:spcBef>
                <a:spcPct val="0"/>
              </a:spcBef>
              <a:buFont typeface="Wingdings" pitchFamily="2" charset="2"/>
              <a:buChar char="§"/>
              <a:defRPr/>
            </a:pPr>
            <a:r>
              <a:rPr lang="en-US" dirty="0" smtClean="0"/>
              <a:t>File location management</a:t>
            </a:r>
          </a:p>
          <a:p>
            <a:pPr marL="547688" lvl="1" indent="-182563">
              <a:spcBef>
                <a:spcPct val="0"/>
              </a:spcBef>
              <a:buFont typeface="Wingdings" pitchFamily="2" charset="2"/>
              <a:buChar char="§"/>
              <a:defRPr/>
            </a:pPr>
            <a:r>
              <a:rPr lang="en-US" dirty="0" smtClean="0"/>
              <a:t>Determine  which snapshots, periodic and year round submissions will be piloted</a:t>
            </a:r>
          </a:p>
        </p:txBody>
      </p:sp>
      <p:sp>
        <p:nvSpPr>
          <p:cNvPr id="3" name="Title 2"/>
          <p:cNvSpPr>
            <a:spLocks noGrp="1"/>
          </p:cNvSpPr>
          <p:nvPr>
            <p:ph type="title"/>
          </p:nvPr>
        </p:nvSpPr>
        <p:spPr/>
        <p:txBody>
          <a:bodyPr/>
          <a:lstStyle/>
          <a:p>
            <a:pPr>
              <a:defRPr/>
            </a:pPr>
            <a:r>
              <a:rPr lang="en-US" dirty="0" smtClean="0"/>
              <a:t>Communicate Internally</a:t>
            </a:r>
            <a:endParaRPr lang="en-US" dirty="0"/>
          </a:p>
        </p:txBody>
      </p:sp>
      <p:sp>
        <p:nvSpPr>
          <p:cNvPr id="4" name="Footer Placeholder 3"/>
          <p:cNvSpPr>
            <a:spLocks noGrp="1"/>
          </p:cNvSpPr>
          <p:nvPr>
            <p:ph type="ftr" sz="quarter" idx="10"/>
          </p:nvPr>
        </p:nvSpPr>
        <p:spPr/>
        <p:txBody>
          <a:bodyPr/>
          <a:lstStyle/>
          <a:p>
            <a:pPr>
              <a:defRPr/>
            </a:pPr>
            <a:fld id="{AE9B94A7-7B2B-474F-B319-7678C3C976C2}" type="slidenum">
              <a:rPr lang="en-US" smtClean="0"/>
              <a:pPr>
                <a:defRPr/>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263"/>
            <a:ext cx="8407400" cy="4681537"/>
          </a:xfrm>
        </p:spPr>
        <p:txBody>
          <a:bodyPr/>
          <a:lstStyle/>
          <a:p>
            <a:pPr>
              <a:defRPr/>
            </a:pPr>
            <a:r>
              <a:rPr lang="en-US" b="0" dirty="0" smtClean="0"/>
              <a:t>Manner in which data flows within the Pipeline will increase the need for external communication between Districts, Administrative Units (AUs), and BOCES</a:t>
            </a:r>
          </a:p>
          <a:p>
            <a:pPr>
              <a:defRPr/>
            </a:pPr>
            <a:r>
              <a:rPr lang="en-US" b="0" dirty="0" smtClean="0"/>
              <a:t>It will be up to AUs and Districts to determine who should submit their SPED data files </a:t>
            </a:r>
          </a:p>
          <a:p>
            <a:pPr>
              <a:defRPr/>
            </a:pPr>
            <a:r>
              <a:rPr lang="en-US" b="0" dirty="0" smtClean="0"/>
              <a:t>AUs will still be accountable for all SPED data reported and thus will need to work closely with their District counterparts to be sure accurate data is reported  </a:t>
            </a:r>
          </a:p>
          <a:p>
            <a:pPr marL="45720" indent="0">
              <a:buFont typeface="Wingdings" charset="2"/>
              <a:buNone/>
              <a:defRPr/>
            </a:pPr>
            <a:endParaRPr lang="en-US" dirty="0" smtClean="0"/>
          </a:p>
          <a:p>
            <a:pPr>
              <a:defRPr/>
            </a:pPr>
            <a:endParaRPr lang="en-US" sz="2000" dirty="0" smtClean="0"/>
          </a:p>
          <a:p>
            <a:pPr marL="45720" indent="0">
              <a:buFont typeface="Wingdings" charset="2"/>
              <a:buNone/>
              <a:defRPr/>
            </a:pPr>
            <a:endParaRPr lang="en-US" sz="2000" dirty="0"/>
          </a:p>
          <a:p>
            <a:pPr marL="45720" indent="0">
              <a:buFont typeface="Wingdings" charset="2"/>
              <a:buNone/>
              <a:defRPr/>
            </a:pPr>
            <a:r>
              <a:rPr lang="en-US" sz="2000" dirty="0"/>
              <a:t> </a:t>
            </a:r>
          </a:p>
          <a:p>
            <a:pPr>
              <a:defRPr/>
            </a:pPr>
            <a:endParaRPr lang="en-US" sz="2000" dirty="0"/>
          </a:p>
        </p:txBody>
      </p:sp>
      <p:sp>
        <p:nvSpPr>
          <p:cNvPr id="3" name="Title 2"/>
          <p:cNvSpPr>
            <a:spLocks noGrp="1"/>
          </p:cNvSpPr>
          <p:nvPr>
            <p:ph type="title"/>
          </p:nvPr>
        </p:nvSpPr>
        <p:spPr/>
        <p:txBody>
          <a:bodyPr/>
          <a:lstStyle/>
          <a:p>
            <a:pPr>
              <a:defRPr/>
            </a:pPr>
            <a:r>
              <a:rPr lang="en-US" dirty="0" smtClean="0"/>
              <a:t>External Communications for SPED</a:t>
            </a:r>
            <a:endParaRPr lang="en-US" dirty="0"/>
          </a:p>
        </p:txBody>
      </p:sp>
      <p:sp>
        <p:nvSpPr>
          <p:cNvPr id="4" name="Footer Placeholder 3"/>
          <p:cNvSpPr>
            <a:spLocks noGrp="1"/>
          </p:cNvSpPr>
          <p:nvPr>
            <p:ph type="ftr" sz="quarter" idx="10"/>
          </p:nvPr>
        </p:nvSpPr>
        <p:spPr/>
        <p:txBody>
          <a:bodyPr/>
          <a:lstStyle/>
          <a:p>
            <a:pPr>
              <a:defRPr/>
            </a:pPr>
            <a:fld id="{FF69FF52-3DC7-4877-863C-B65C28E43D0C}" type="slidenum">
              <a:rPr lang="en-US" smtClean="0"/>
              <a:pPr>
                <a:defRPr/>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en-US" dirty="0" smtClean="0"/>
              <a:t>Interchange User roles:</a:t>
            </a:r>
          </a:p>
          <a:p>
            <a:pPr lvl="1">
              <a:defRPr/>
            </a:pPr>
            <a:r>
              <a:rPr lang="en-US" b="1" dirty="0" smtClean="0"/>
              <a:t>LEA </a:t>
            </a:r>
            <a:r>
              <a:rPr lang="en-US" b="1" dirty="0"/>
              <a:t>Viewer</a:t>
            </a:r>
            <a:r>
              <a:rPr lang="en-US" dirty="0"/>
              <a:t>:  able to view data.  Read only </a:t>
            </a:r>
            <a:r>
              <a:rPr lang="en-US" dirty="0" smtClean="0"/>
              <a:t>access  </a:t>
            </a:r>
            <a:endParaRPr lang="en-US" dirty="0"/>
          </a:p>
          <a:p>
            <a:pPr lvl="1">
              <a:defRPr/>
            </a:pPr>
            <a:r>
              <a:rPr lang="en-US" b="1" dirty="0" smtClean="0"/>
              <a:t>LEA User</a:t>
            </a:r>
            <a:r>
              <a:rPr lang="en-US" dirty="0" smtClean="0"/>
              <a:t>:  able to upload, edit, and submit data to Interchange </a:t>
            </a:r>
          </a:p>
          <a:p>
            <a:pPr>
              <a:defRPr/>
            </a:pPr>
            <a:r>
              <a:rPr lang="en-US" dirty="0" smtClean="0"/>
              <a:t>Snapshot User roles:</a:t>
            </a:r>
          </a:p>
          <a:p>
            <a:pPr lvl="1">
              <a:defRPr/>
            </a:pPr>
            <a:r>
              <a:rPr lang="en-US" b="1" dirty="0"/>
              <a:t>LEA Viewer</a:t>
            </a:r>
            <a:r>
              <a:rPr lang="en-US" dirty="0"/>
              <a:t>: able to view data. Read only access </a:t>
            </a:r>
            <a:endParaRPr lang="en-US" dirty="0" smtClean="0"/>
          </a:p>
          <a:p>
            <a:pPr lvl="1">
              <a:defRPr/>
            </a:pPr>
            <a:r>
              <a:rPr lang="en-US" b="1" dirty="0" smtClean="0"/>
              <a:t>LEA User</a:t>
            </a:r>
            <a:r>
              <a:rPr lang="en-US" dirty="0" smtClean="0"/>
              <a:t>: can create and update snapshots   </a:t>
            </a:r>
          </a:p>
          <a:p>
            <a:pPr lvl="1">
              <a:defRPr/>
            </a:pPr>
            <a:r>
              <a:rPr lang="en-US" b="1" dirty="0" smtClean="0"/>
              <a:t>LEA Approver</a:t>
            </a:r>
            <a:r>
              <a:rPr lang="en-US" dirty="0" smtClean="0"/>
              <a:t>:  has same permissions of the LEA User role AND able to provide final sign-off of data  </a:t>
            </a:r>
          </a:p>
          <a:p>
            <a:pPr lvl="1">
              <a:buFont typeface="Wingdings" charset="2"/>
              <a:buNone/>
              <a:defRPr/>
            </a:pPr>
            <a:endParaRPr lang="en-US" dirty="0" smtClean="0"/>
          </a:p>
          <a:p>
            <a:pPr lvl="1">
              <a:defRPr/>
            </a:pPr>
            <a:endParaRPr lang="en-US" dirty="0"/>
          </a:p>
          <a:p>
            <a:pPr lvl="1">
              <a:defRPr/>
            </a:pPr>
            <a:endParaRPr lang="en-US" dirty="0"/>
          </a:p>
          <a:p>
            <a:pPr marL="365760" lvl="1" indent="0">
              <a:buFont typeface="Wingdings" charset="2"/>
              <a:buNone/>
              <a:defRPr/>
            </a:pPr>
            <a:r>
              <a:rPr lang="en-US" dirty="0" smtClean="0"/>
              <a:t> </a:t>
            </a:r>
          </a:p>
          <a:p>
            <a:pPr>
              <a:defRPr/>
            </a:pPr>
            <a:endParaRPr lang="en-US" dirty="0"/>
          </a:p>
        </p:txBody>
      </p:sp>
      <p:sp>
        <p:nvSpPr>
          <p:cNvPr id="3" name="Title 2"/>
          <p:cNvSpPr>
            <a:spLocks noGrp="1"/>
          </p:cNvSpPr>
          <p:nvPr>
            <p:ph type="title"/>
          </p:nvPr>
        </p:nvSpPr>
        <p:spPr/>
        <p:txBody>
          <a:bodyPr/>
          <a:lstStyle/>
          <a:p>
            <a:pPr>
              <a:defRPr/>
            </a:pPr>
            <a:r>
              <a:rPr lang="en-US" dirty="0" smtClean="0"/>
              <a:t>User roles within Data Pipeline</a:t>
            </a:r>
            <a:endParaRPr lang="en-US" dirty="0"/>
          </a:p>
        </p:txBody>
      </p:sp>
      <p:sp>
        <p:nvSpPr>
          <p:cNvPr id="4" name="Footer Placeholder 3"/>
          <p:cNvSpPr>
            <a:spLocks noGrp="1"/>
          </p:cNvSpPr>
          <p:nvPr>
            <p:ph type="ftr" sz="quarter" idx="10"/>
          </p:nvPr>
        </p:nvSpPr>
        <p:spPr/>
        <p:txBody>
          <a:bodyPr/>
          <a:lstStyle/>
          <a:p>
            <a:pPr>
              <a:defRPr/>
            </a:pPr>
            <a:fld id="{EC5C3A23-B14B-4CFB-B86E-63CF0898F1C7}" type="slidenum">
              <a:rPr lang="en-US" smtClean="0"/>
              <a:pPr>
                <a:defRPr/>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Content Placeholder 1"/>
          <p:cNvSpPr>
            <a:spLocks noGrp="1"/>
          </p:cNvSpPr>
          <p:nvPr>
            <p:ph idx="1"/>
          </p:nvPr>
        </p:nvSpPr>
        <p:spPr bwMode="auto"/>
        <p:txBody>
          <a:bodyPr wrap="square" numCol="1" anchor="t" anchorCtr="0" compatLnSpc="1">
            <a:prstTxWarp prst="textNoShape">
              <a:avLst/>
            </a:prstTxWarp>
          </a:bodyPr>
          <a:lstStyle/>
          <a:p>
            <a:pPr marL="365760" lvl="1" indent="0">
              <a:buFont typeface="Wingdings" charset="2"/>
              <a:buNone/>
              <a:defRPr/>
            </a:pPr>
            <a:endParaRPr lang="en-US" dirty="0" smtClean="0"/>
          </a:p>
          <a:p>
            <a:pPr>
              <a:defRPr/>
            </a:pPr>
            <a:r>
              <a:rPr lang="en-US" dirty="0" smtClean="0"/>
              <a:t>Individuals may have only </a:t>
            </a:r>
            <a:r>
              <a:rPr lang="en-US" dirty="0"/>
              <a:t>one role per dataset (interchanges or snapshots</a:t>
            </a:r>
            <a:r>
              <a:rPr lang="en-US" dirty="0" smtClean="0"/>
              <a:t>).</a:t>
            </a:r>
            <a:endParaRPr lang="en-US" dirty="0"/>
          </a:p>
          <a:p>
            <a:pPr>
              <a:defRPr/>
            </a:pPr>
            <a:r>
              <a:rPr lang="en-US" dirty="0" smtClean="0"/>
              <a:t>Individuals </a:t>
            </a:r>
            <a:r>
              <a:rPr lang="en-US" dirty="0"/>
              <a:t>may have access to multiple datasets.  </a:t>
            </a:r>
          </a:p>
          <a:p>
            <a:pPr marL="547370" lvl="1">
              <a:buFont typeface="Wingdings" pitchFamily="2" charset="2"/>
              <a:buChar char="§"/>
              <a:defRPr/>
            </a:pPr>
            <a:r>
              <a:rPr lang="en-US" dirty="0" smtClean="0"/>
              <a:t>Example :  An individual needs user access to the Student Interchange and Student October Snapshot.  </a:t>
            </a:r>
          </a:p>
          <a:p>
            <a:pPr marL="821690" lvl="2">
              <a:buFont typeface="Wingdings" pitchFamily="2" charset="2"/>
              <a:buChar char="§"/>
              <a:defRPr/>
            </a:pPr>
            <a:r>
              <a:rPr lang="en-US" dirty="0" smtClean="0"/>
              <a:t>User roles: </a:t>
            </a:r>
          </a:p>
          <a:p>
            <a:pPr marL="1096010" lvl="3">
              <a:buFont typeface="Wingdings" pitchFamily="2" charset="2"/>
              <a:buChar char="§"/>
              <a:defRPr/>
            </a:pPr>
            <a:r>
              <a:rPr lang="en-US" dirty="0" smtClean="0"/>
              <a:t>PIPELINE-XXXX-STD-LEAUSER</a:t>
            </a:r>
          </a:p>
          <a:p>
            <a:pPr marL="1096010" lvl="3">
              <a:buFont typeface="Wingdings" pitchFamily="2" charset="2"/>
              <a:buChar char="§"/>
              <a:defRPr/>
            </a:pPr>
            <a:r>
              <a:rPr lang="en-US" dirty="0" smtClean="0"/>
              <a:t>PIPELINE-XXXX-OCT-LEAUSER (not able to sign off on data) </a:t>
            </a:r>
          </a:p>
        </p:txBody>
      </p:sp>
      <p:sp>
        <p:nvSpPr>
          <p:cNvPr id="3" name="Title 2"/>
          <p:cNvSpPr>
            <a:spLocks noGrp="1"/>
          </p:cNvSpPr>
          <p:nvPr>
            <p:ph type="title"/>
          </p:nvPr>
        </p:nvSpPr>
        <p:spPr/>
        <p:txBody>
          <a:bodyPr/>
          <a:lstStyle/>
          <a:p>
            <a:pPr>
              <a:defRPr/>
            </a:pPr>
            <a:r>
              <a:rPr lang="en-US" dirty="0" smtClean="0"/>
              <a:t>User roles continued</a:t>
            </a:r>
            <a:endParaRPr lang="en-US" dirty="0"/>
          </a:p>
        </p:txBody>
      </p:sp>
      <p:sp>
        <p:nvSpPr>
          <p:cNvPr id="4" name="Footer Placeholder 3"/>
          <p:cNvSpPr>
            <a:spLocks noGrp="1"/>
          </p:cNvSpPr>
          <p:nvPr>
            <p:ph type="ftr" sz="quarter" idx="10"/>
          </p:nvPr>
        </p:nvSpPr>
        <p:spPr/>
        <p:txBody>
          <a:bodyPr/>
          <a:lstStyle/>
          <a:p>
            <a:pPr>
              <a:defRPr/>
            </a:pPr>
            <a:fld id="{9A38F90F-CA83-4F32-BB13-477FBF1DA9BC}" type="slidenum">
              <a:rPr lang="en-US" smtClean="0"/>
              <a:pPr>
                <a:defRPr/>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98463" y="1349375"/>
            <a:ext cx="8364537" cy="0"/>
          </a:xfrm>
          <a:prstGeom prst="line">
            <a:avLst/>
          </a:prstGeom>
          <a:ln w="190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8915" name="Content Placeholder 2"/>
          <p:cNvSpPr>
            <a:spLocks noGrp="1"/>
          </p:cNvSpPr>
          <p:nvPr>
            <p:ph idx="1"/>
          </p:nvPr>
        </p:nvSpPr>
        <p:spPr bwMode="auto"/>
        <p:txBody>
          <a:bodyPr wrap="square" numCol="1" anchor="t" anchorCtr="0" compatLnSpc="1">
            <a:prstTxWarp prst="textNoShape">
              <a:avLst/>
            </a:prstTxWarp>
          </a:bodyPr>
          <a:lstStyle/>
          <a:p>
            <a:pPr marL="273050">
              <a:buFont typeface="Wingdings" pitchFamily="2" charset="2"/>
              <a:buChar char="§"/>
            </a:pPr>
            <a:r>
              <a:rPr lang="en-US" smtClean="0"/>
              <a:t>In advance of the 2013-14  implementation, take the opportunity to:</a:t>
            </a:r>
          </a:p>
          <a:p>
            <a:pPr marL="547688" lvl="1" indent="-182563">
              <a:buFont typeface="Wingdings" pitchFamily="2" charset="2"/>
              <a:buChar char="§"/>
            </a:pPr>
            <a:r>
              <a:rPr lang="en-US" smtClean="0"/>
              <a:t>Participate in Pilots</a:t>
            </a:r>
          </a:p>
          <a:p>
            <a:pPr marL="547688" lvl="1" indent="-182563">
              <a:buFont typeface="Wingdings" pitchFamily="2" charset="2"/>
              <a:buChar char="§"/>
            </a:pPr>
            <a:r>
              <a:rPr lang="en-US" smtClean="0"/>
              <a:t>Become familiar with the system</a:t>
            </a:r>
          </a:p>
          <a:p>
            <a:pPr marL="547688" lvl="1" indent="-182563">
              <a:buFont typeface="Wingdings" pitchFamily="2" charset="2"/>
              <a:buChar char="§"/>
            </a:pPr>
            <a:r>
              <a:rPr lang="en-US" smtClean="0"/>
              <a:t>Prepare files for the Data Pipeline</a:t>
            </a:r>
          </a:p>
          <a:p>
            <a:pPr marL="547688" lvl="1" indent="-182563">
              <a:buFont typeface="Wingdings" pitchFamily="2" charset="2"/>
              <a:buChar char="§"/>
            </a:pPr>
            <a:r>
              <a:rPr lang="en-US" smtClean="0"/>
              <a:t>Specify authoritative data sources</a:t>
            </a:r>
          </a:p>
          <a:p>
            <a:pPr marL="547688" lvl="1" indent="-182563">
              <a:buFont typeface="Wingdings" pitchFamily="2" charset="2"/>
              <a:buChar char="§"/>
            </a:pPr>
            <a:r>
              <a:rPr lang="en-US" smtClean="0"/>
              <a:t>Discover collaboration needs</a:t>
            </a:r>
          </a:p>
          <a:p>
            <a:pPr marL="547688" lvl="1" indent="-182563">
              <a:buFont typeface="Wingdings" pitchFamily="2" charset="2"/>
              <a:buChar char="§"/>
            </a:pPr>
            <a:r>
              <a:rPr lang="en-US" smtClean="0"/>
              <a:t>Resolve issues related to missing data</a:t>
            </a:r>
          </a:p>
          <a:p>
            <a:pPr marL="547688" lvl="1" indent="-182563">
              <a:buFont typeface="Wingdings" pitchFamily="2" charset="2"/>
              <a:buChar char="§"/>
            </a:pPr>
            <a:endParaRPr lang="en-US" smtClean="0"/>
          </a:p>
          <a:p>
            <a:pPr marL="547688" lvl="1" indent="-182563">
              <a:buFont typeface="Wingdings" pitchFamily="2" charset="2"/>
              <a:buChar char="§"/>
            </a:pPr>
            <a:endParaRPr lang="en-US" smtClean="0"/>
          </a:p>
          <a:p>
            <a:pPr marL="273050">
              <a:buFont typeface="Wingdings" pitchFamily="2" charset="2"/>
              <a:buChar char="§"/>
            </a:pPr>
            <a:endParaRPr lang="en-US" smtClean="0"/>
          </a:p>
          <a:p>
            <a:pPr marL="273050">
              <a:buFont typeface="Wingdings" pitchFamily="2" charset="2"/>
              <a:buChar char="§"/>
            </a:pPr>
            <a:endParaRPr lang="en-US" smtClean="0"/>
          </a:p>
          <a:p>
            <a:pPr marL="273050">
              <a:buFont typeface="Wingdings" pitchFamily="2" charset="2"/>
              <a:buChar char="§"/>
            </a:pPr>
            <a:endParaRPr lang="en-US" smtClean="0"/>
          </a:p>
        </p:txBody>
      </p:sp>
      <p:sp>
        <p:nvSpPr>
          <p:cNvPr id="16" name="Title 15"/>
          <p:cNvSpPr>
            <a:spLocks noGrp="1"/>
          </p:cNvSpPr>
          <p:nvPr>
            <p:ph type="title"/>
          </p:nvPr>
        </p:nvSpPr>
        <p:spPr/>
        <p:txBody>
          <a:bodyPr/>
          <a:lstStyle/>
          <a:p>
            <a:pPr>
              <a:defRPr/>
            </a:pPr>
            <a:r>
              <a:rPr lang="en-US" dirty="0" smtClean="0"/>
              <a:t>Participate in Hands-On Experience</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98463" y="1349375"/>
            <a:ext cx="8364537" cy="0"/>
          </a:xfrm>
          <a:prstGeom prst="line">
            <a:avLst/>
          </a:prstGeom>
          <a:ln w="190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9939" name="Content Placeholder 2"/>
          <p:cNvSpPr>
            <a:spLocks noGrp="1"/>
          </p:cNvSpPr>
          <p:nvPr>
            <p:ph idx="1"/>
          </p:nvPr>
        </p:nvSpPr>
        <p:spPr bwMode="auto"/>
        <p:txBody>
          <a:bodyPr wrap="square" numCol="1" anchor="t" anchorCtr="0" compatLnSpc="1">
            <a:prstTxWarp prst="textNoShape">
              <a:avLst/>
            </a:prstTxWarp>
          </a:bodyPr>
          <a:lstStyle/>
          <a:p>
            <a:pPr marL="273050">
              <a:buFont typeface="Wingdings" pitchFamily="2" charset="2"/>
              <a:buChar char="§"/>
            </a:pPr>
            <a:r>
              <a:rPr lang="en-US" b="0" dirty="0" smtClean="0"/>
              <a:t>Self Assessment tool aligned with curriculum Rubric</a:t>
            </a:r>
          </a:p>
          <a:p>
            <a:pPr marL="273050">
              <a:buFont typeface="Wingdings" pitchFamily="2" charset="2"/>
              <a:buChar char="§"/>
            </a:pPr>
            <a:r>
              <a:rPr lang="en-US" b="0" dirty="0" smtClean="0"/>
              <a:t>Includes Essential Indicators to help identify areas of risk in transition to Data Pipeline</a:t>
            </a:r>
          </a:p>
          <a:p>
            <a:pPr marL="273050">
              <a:buFont typeface="Wingdings" pitchFamily="2" charset="2"/>
              <a:buChar char="§"/>
            </a:pPr>
            <a:r>
              <a:rPr lang="en-US" b="0" dirty="0" smtClean="0"/>
              <a:t>Essential Indicators are scored in terms of Operational Measures to identify fundamental capabilities and challenges.</a:t>
            </a:r>
          </a:p>
          <a:p>
            <a:pPr marL="273050">
              <a:buFont typeface="Wingdings" pitchFamily="2" charset="2"/>
              <a:buChar char="§"/>
            </a:pPr>
            <a:r>
              <a:rPr lang="en-US" b="0" dirty="0" smtClean="0"/>
              <a:t> Essential Indicators are scored in terms of priority and cost to the LEA to help with transition and continued improvement planning</a:t>
            </a:r>
          </a:p>
          <a:p>
            <a:pPr marL="822325" lvl="2" indent="-182563">
              <a:buFont typeface="Wingdings" pitchFamily="2" charset="2"/>
              <a:buChar char="§"/>
            </a:pPr>
            <a:endParaRPr lang="en-US" dirty="0" smtClean="0"/>
          </a:p>
          <a:p>
            <a:pPr marL="273050">
              <a:buFont typeface="Wingdings" pitchFamily="2" charset="2"/>
              <a:buChar char="§"/>
            </a:pPr>
            <a:endParaRPr lang="en-US" dirty="0" smtClean="0"/>
          </a:p>
          <a:p>
            <a:pPr marL="273050">
              <a:buFont typeface="Wingdings" pitchFamily="2" charset="2"/>
              <a:buChar char="§"/>
            </a:pPr>
            <a:endParaRPr lang="en-US" dirty="0" smtClean="0"/>
          </a:p>
          <a:p>
            <a:pPr marL="273050">
              <a:buFont typeface="Wingdings" pitchFamily="2" charset="2"/>
              <a:buChar char="§"/>
            </a:pPr>
            <a:endParaRPr lang="en-US" dirty="0" smtClean="0"/>
          </a:p>
          <a:p>
            <a:pPr marL="273050">
              <a:buFont typeface="Wingdings" pitchFamily="2" charset="2"/>
              <a:buChar char="§"/>
            </a:pPr>
            <a:endParaRPr lang="en-US" dirty="0" smtClean="0"/>
          </a:p>
        </p:txBody>
      </p:sp>
      <p:sp>
        <p:nvSpPr>
          <p:cNvPr id="6" name="Title 5"/>
          <p:cNvSpPr>
            <a:spLocks noGrp="1"/>
          </p:cNvSpPr>
          <p:nvPr>
            <p:ph type="title"/>
          </p:nvPr>
        </p:nvSpPr>
        <p:spPr/>
        <p:txBody>
          <a:bodyPr/>
          <a:lstStyle/>
          <a:p>
            <a:pPr>
              <a:defRPr/>
            </a:pPr>
            <a:r>
              <a:rPr lang="en-US" dirty="0" smtClean="0"/>
              <a:t>Transition Readiness Assessment</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90750"/>
            <a:ext cx="8342313" cy="1646238"/>
          </a:xfrm>
        </p:spPr>
        <p:txBody>
          <a:bodyPr/>
          <a:lstStyle/>
          <a:p>
            <a:pPr>
              <a:defRPr/>
            </a:pPr>
            <a:r>
              <a:rPr lang="en-US" smtClean="0"/>
              <a:t>Oracle’s Identity Management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212410401"/>
              </p:ext>
            </p:extLst>
          </p:nvPr>
        </p:nvGraphicFramePr>
        <p:xfrm>
          <a:off x="381000" y="1719261"/>
          <a:ext cx="8407400" cy="4571440"/>
        </p:xfrm>
        <a:graphic>
          <a:graphicData uri="http://schemas.openxmlformats.org/drawingml/2006/table">
            <a:tbl>
              <a:tblPr firstRow="1" bandRow="1">
                <a:tableStyleId>{5C22544A-7EE6-4342-B048-85BDC9FD1C3A}</a:tableStyleId>
              </a:tblPr>
              <a:tblGrid>
                <a:gridCol w="2026024"/>
                <a:gridCol w="6381376"/>
              </a:tblGrid>
              <a:tr h="419743">
                <a:tc>
                  <a:txBody>
                    <a:bodyPr/>
                    <a:lstStyle/>
                    <a:p>
                      <a:r>
                        <a:rPr lang="en-US" sz="1300" b="0" dirty="0" smtClean="0">
                          <a:solidFill>
                            <a:schemeClr val="tx1"/>
                          </a:solidFill>
                        </a:rPr>
                        <a:t>Term</a:t>
                      </a:r>
                      <a:endParaRPr lang="en-US" sz="1300" b="0" dirty="0">
                        <a:solidFill>
                          <a:schemeClr val="tx1"/>
                        </a:solidFill>
                      </a:endParaRPr>
                    </a:p>
                  </a:txBody>
                  <a:tcPr/>
                </a:tc>
                <a:tc>
                  <a:txBody>
                    <a:bodyPr/>
                    <a:lstStyle/>
                    <a:p>
                      <a:r>
                        <a:rPr lang="en-US" sz="1300" b="0" dirty="0" smtClean="0">
                          <a:solidFill>
                            <a:schemeClr val="tx1"/>
                          </a:solidFill>
                        </a:rPr>
                        <a:t>Definition</a:t>
                      </a:r>
                      <a:endParaRPr lang="en-US" sz="1300" b="0" dirty="0">
                        <a:solidFill>
                          <a:schemeClr val="tx1"/>
                        </a:solidFill>
                      </a:endParaRPr>
                    </a:p>
                  </a:txBody>
                  <a:tcPr/>
                </a:tc>
              </a:tr>
              <a:tr h="517491">
                <a:tc>
                  <a:txBody>
                    <a:bodyPr/>
                    <a:lstStyle/>
                    <a:p>
                      <a:r>
                        <a:rPr lang="en-US" sz="1300" b="0" dirty="0" err="1" smtClean="0">
                          <a:solidFill>
                            <a:schemeClr val="tx1"/>
                          </a:solidFill>
                        </a:rPr>
                        <a:t>Cognos</a:t>
                      </a:r>
                      <a:r>
                        <a:rPr lang="en-US" sz="1300" b="0" dirty="0" smtClean="0">
                          <a:solidFill>
                            <a:schemeClr val="tx1"/>
                          </a:solidFill>
                        </a:rPr>
                        <a:t> </a:t>
                      </a:r>
                      <a:endParaRPr lang="en-US" sz="1300" b="0" dirty="0">
                        <a:solidFill>
                          <a:schemeClr val="tx1"/>
                        </a:solidFill>
                      </a:endParaRPr>
                    </a:p>
                  </a:txBody>
                  <a:tcPr/>
                </a:tc>
                <a:tc>
                  <a:txBody>
                    <a:bodyPr/>
                    <a:lstStyle/>
                    <a:p>
                      <a:r>
                        <a:rPr lang="en-US" sz="1300" b="0" dirty="0" smtClean="0">
                          <a:solidFill>
                            <a:schemeClr val="tx1"/>
                          </a:solidFill>
                        </a:rPr>
                        <a:t>A type of report in which the user can view</a:t>
                      </a:r>
                      <a:r>
                        <a:rPr lang="en-US" sz="1300" b="0" baseline="0" dirty="0" smtClean="0">
                          <a:solidFill>
                            <a:schemeClr val="tx1"/>
                          </a:solidFill>
                        </a:rPr>
                        <a:t> applicable reports that are formatted in a user friendly environment</a:t>
                      </a:r>
                      <a:endParaRPr lang="en-US" sz="1300" b="0" dirty="0">
                        <a:solidFill>
                          <a:schemeClr val="tx1"/>
                        </a:solidFill>
                      </a:endParaRPr>
                    </a:p>
                  </a:txBody>
                  <a:tcPr/>
                </a:tc>
              </a:tr>
              <a:tr h="517491">
                <a:tc>
                  <a:txBody>
                    <a:bodyPr/>
                    <a:lstStyle/>
                    <a:p>
                      <a:r>
                        <a:rPr lang="en-US" sz="1300" dirty="0" smtClean="0"/>
                        <a:t>Data Pipeline</a:t>
                      </a:r>
                      <a:endParaRPr lang="en-US" sz="1300" dirty="0"/>
                    </a:p>
                  </a:txBody>
                  <a:tcPr/>
                </a:tc>
                <a:tc>
                  <a:txBody>
                    <a:bodyPr/>
                    <a:lstStyle/>
                    <a:p>
                      <a:r>
                        <a:rPr lang="en-US" sz="1300" dirty="0" smtClean="0"/>
                        <a:t>Is a streamlined approach to efficiently move required education information</a:t>
                      </a:r>
                      <a:r>
                        <a:rPr lang="en-US" sz="1300" baseline="0" dirty="0" smtClean="0"/>
                        <a:t> from school districts to the CDE. </a:t>
                      </a:r>
                      <a:endParaRPr lang="en-US" sz="1300" dirty="0"/>
                    </a:p>
                  </a:txBody>
                  <a:tcPr/>
                </a:tc>
              </a:tr>
              <a:tr h="550849">
                <a:tc>
                  <a:txBody>
                    <a:bodyPr/>
                    <a:lstStyle/>
                    <a:p>
                      <a:r>
                        <a:rPr lang="en-US" sz="1300" dirty="0" smtClean="0"/>
                        <a:t>ESSU Statewide </a:t>
                      </a:r>
                    </a:p>
                    <a:p>
                      <a:r>
                        <a:rPr lang="en-US" sz="1300" dirty="0" smtClean="0"/>
                        <a:t>Data Management System</a:t>
                      </a:r>
                      <a:endParaRPr lang="en-US" sz="1300" dirty="0"/>
                    </a:p>
                  </a:txBody>
                  <a:tcPr/>
                </a:tc>
                <a:tc>
                  <a:txBody>
                    <a:bodyPr/>
                    <a:lstStyle/>
                    <a:p>
                      <a:r>
                        <a:rPr lang="en-US" sz="1300" dirty="0" smtClean="0"/>
                        <a:t>IEP</a:t>
                      </a:r>
                      <a:r>
                        <a:rPr lang="en-US" sz="1300" baseline="0" dirty="0" smtClean="0"/>
                        <a:t> Interchange</a:t>
                      </a:r>
                      <a:endParaRPr lang="en-US" sz="1300" dirty="0"/>
                    </a:p>
                  </a:txBody>
                  <a:tcPr/>
                </a:tc>
              </a:tr>
              <a:tr h="517491">
                <a:tc>
                  <a:txBody>
                    <a:bodyPr/>
                    <a:lstStyle/>
                    <a:p>
                      <a:r>
                        <a:rPr lang="en-US" sz="1300" dirty="0" smtClean="0"/>
                        <a:t>Interchange</a:t>
                      </a:r>
                      <a:endParaRPr lang="en-US" sz="1300" dirty="0"/>
                    </a:p>
                  </a:txBody>
                  <a:tcPr/>
                </a:tc>
                <a:tc>
                  <a:txBody>
                    <a:bodyPr/>
                    <a:lstStyle/>
                    <a:p>
                      <a:r>
                        <a:rPr lang="en-US" sz="1300" dirty="0" smtClean="0"/>
                        <a:t>The method</a:t>
                      </a:r>
                      <a:r>
                        <a:rPr lang="en-US" sz="1300" baseline="0" dirty="0" smtClean="0"/>
                        <a:t> of providing data to CDE in which  LEA’s may choose from multiple formats to submit data transaction throughout the year.  </a:t>
                      </a:r>
                      <a:endParaRPr lang="en-US" sz="1300" dirty="0"/>
                    </a:p>
                  </a:txBody>
                  <a:tcPr/>
                </a:tc>
              </a:tr>
              <a:tr h="419743">
                <a:tc>
                  <a:txBody>
                    <a:bodyPr/>
                    <a:lstStyle/>
                    <a:p>
                      <a:r>
                        <a:rPr lang="en-US" sz="1300" dirty="0" smtClean="0"/>
                        <a:t>LAM</a:t>
                      </a:r>
                      <a:endParaRPr lang="en-US" sz="1300" dirty="0"/>
                    </a:p>
                  </a:txBody>
                  <a:tcPr/>
                </a:tc>
                <a:tc>
                  <a:txBody>
                    <a:bodyPr/>
                    <a:lstStyle/>
                    <a:p>
                      <a:r>
                        <a:rPr lang="en-US" sz="1300" dirty="0" smtClean="0"/>
                        <a:t>Local Access</a:t>
                      </a:r>
                      <a:r>
                        <a:rPr lang="en-US" sz="1300" baseline="0" dirty="0" smtClean="0"/>
                        <a:t> Manager</a:t>
                      </a:r>
                      <a:endParaRPr lang="en-US" sz="1300" dirty="0"/>
                    </a:p>
                  </a:txBody>
                  <a:tcPr/>
                </a:tc>
              </a:tr>
              <a:tr h="419743">
                <a:tc>
                  <a:txBody>
                    <a:bodyPr/>
                    <a:lstStyle/>
                    <a:p>
                      <a:r>
                        <a:rPr lang="en-US" sz="1300" dirty="0" smtClean="0"/>
                        <a:t>LEA</a:t>
                      </a:r>
                      <a:endParaRPr lang="en-US" sz="1300" dirty="0"/>
                    </a:p>
                  </a:txBody>
                  <a:tcPr/>
                </a:tc>
                <a:tc>
                  <a:txBody>
                    <a:bodyPr/>
                    <a:lstStyle/>
                    <a:p>
                      <a:r>
                        <a:rPr lang="en-US" sz="1300" dirty="0" smtClean="0"/>
                        <a:t>Local Education Agencies</a:t>
                      </a:r>
                      <a:endParaRPr lang="en-US" sz="1300" dirty="0"/>
                    </a:p>
                  </a:txBody>
                  <a:tcPr/>
                </a:tc>
              </a:tr>
              <a:tr h="517491">
                <a:tc>
                  <a:txBody>
                    <a:bodyPr/>
                    <a:lstStyle/>
                    <a:p>
                      <a:r>
                        <a:rPr lang="en-US" sz="1300" dirty="0" smtClean="0"/>
                        <a:t>OIM</a:t>
                      </a:r>
                      <a:endParaRPr lang="en-US" sz="1300" dirty="0"/>
                    </a:p>
                  </a:txBody>
                  <a:tcPr/>
                </a:tc>
                <a:tc>
                  <a:txBody>
                    <a:bodyPr/>
                    <a:lstStyle/>
                    <a:p>
                      <a:r>
                        <a:rPr lang="en-US" sz="1300" dirty="0" smtClean="0"/>
                        <a:t>Oracle Identity</a:t>
                      </a:r>
                      <a:r>
                        <a:rPr lang="en-US" sz="1300" baseline="0" dirty="0" smtClean="0"/>
                        <a:t> Management.  A single sign on system, allowing the user to navigate between the applications without entering user ID information a second time. </a:t>
                      </a:r>
                      <a:endParaRPr lang="en-US" sz="1300" dirty="0"/>
                    </a:p>
                  </a:txBody>
                  <a:tcPr/>
                </a:tc>
              </a:tr>
              <a:tr h="691398">
                <a:tc>
                  <a:txBody>
                    <a:bodyPr/>
                    <a:lstStyle/>
                    <a:p>
                      <a:r>
                        <a:rPr lang="en-US" sz="1300" dirty="0" smtClean="0"/>
                        <a:t>Snapshot</a:t>
                      </a:r>
                      <a:endParaRPr lang="en-US" sz="1300" dirty="0"/>
                    </a:p>
                  </a:txBody>
                  <a:tcPr/>
                </a:tc>
                <a:tc>
                  <a:txBody>
                    <a:bodyPr/>
                    <a:lstStyle/>
                    <a:p>
                      <a:r>
                        <a:rPr lang="en-US" sz="1300" dirty="0" smtClean="0"/>
                        <a:t>A date in time when data is pulled from the appropriate interchanges, validated by additional business rules, and approval given that signifies</a:t>
                      </a:r>
                      <a:r>
                        <a:rPr lang="en-US" sz="1300" baseline="0" dirty="0" smtClean="0"/>
                        <a:t> it was accurately reported for a specific point in time by an LEA</a:t>
                      </a:r>
                      <a:endParaRPr lang="en-US" sz="1300" dirty="0"/>
                    </a:p>
                  </a:txBody>
                  <a:tcPr/>
                </a:tc>
              </a:tr>
            </a:tbl>
          </a:graphicData>
        </a:graphic>
      </p:graphicFrame>
      <p:sp>
        <p:nvSpPr>
          <p:cNvPr id="3" name="Title 2"/>
          <p:cNvSpPr>
            <a:spLocks noGrp="1"/>
          </p:cNvSpPr>
          <p:nvPr>
            <p:ph type="title"/>
          </p:nvPr>
        </p:nvSpPr>
        <p:spPr/>
        <p:txBody>
          <a:bodyPr/>
          <a:lstStyle/>
          <a:p>
            <a:pPr>
              <a:defRPr/>
            </a:pPr>
            <a:r>
              <a:rPr lang="en-US" dirty="0" smtClean="0"/>
              <a:t>Glossary of Terms</a:t>
            </a:r>
            <a:endParaRPr lang="en-US" dirty="0"/>
          </a:p>
        </p:txBody>
      </p:sp>
      <p:sp>
        <p:nvSpPr>
          <p:cNvPr id="4" name="Footer Placeholder 3"/>
          <p:cNvSpPr>
            <a:spLocks noGrp="1"/>
          </p:cNvSpPr>
          <p:nvPr>
            <p:ph type="ftr" sz="quarter" idx="10"/>
          </p:nvPr>
        </p:nvSpPr>
        <p:spPr/>
        <p:txBody>
          <a:bodyPr/>
          <a:lstStyle/>
          <a:p>
            <a:pPr>
              <a:defRPr/>
            </a:pPr>
            <a:fld id="{9B35FCC5-948E-4E4C-8A42-E20143524255}" type="slidenum">
              <a:rPr lang="en-US" smtClean="0"/>
              <a:pPr>
                <a:defRPr/>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1"/>
          </p:nvPr>
        </p:nvSpPr>
        <p:spPr bwMode="auto"/>
        <p:txBody>
          <a:bodyPr wrap="square" numCol="1" anchor="t" anchorCtr="0" compatLnSpc="1">
            <a:prstTxWarp prst="textNoShape">
              <a:avLst/>
            </a:prstTxWarp>
          </a:bodyPr>
          <a:lstStyle/>
          <a:p>
            <a:pPr marL="273050">
              <a:buFont typeface="Wingdings" pitchFamily="2" charset="2"/>
              <a:buChar char="§"/>
            </a:pPr>
            <a:r>
              <a:rPr lang="en-US" smtClean="0"/>
              <a:t>Single sign-on for State systems</a:t>
            </a:r>
          </a:p>
          <a:p>
            <a:pPr marL="273050">
              <a:buFont typeface="Wingdings" pitchFamily="2" charset="2"/>
              <a:buChar char="§"/>
            </a:pPr>
            <a:r>
              <a:rPr lang="en-US" smtClean="0"/>
              <a:t>Set up permissions for users</a:t>
            </a:r>
          </a:p>
          <a:p>
            <a:pPr marL="273050">
              <a:buFont typeface="Wingdings" pitchFamily="2" charset="2"/>
              <a:buChar char="§"/>
            </a:pPr>
            <a:r>
              <a:rPr lang="en-US" smtClean="0"/>
              <a:t>Provide access to applications (CEDAR, CAESAR, Growth Model, Course Codes, etc.)</a:t>
            </a:r>
          </a:p>
          <a:p>
            <a:pPr marL="273050">
              <a:buFont typeface="Wingdings" pitchFamily="2" charset="2"/>
              <a:buChar char="§"/>
            </a:pPr>
            <a:r>
              <a:rPr lang="en-US" smtClean="0"/>
              <a:t>Districts maintain logins </a:t>
            </a:r>
          </a:p>
          <a:p>
            <a:pPr marL="273050">
              <a:buFont typeface="Wingdings" pitchFamily="2" charset="2"/>
              <a:buChar char="§"/>
            </a:pPr>
            <a:r>
              <a:rPr lang="en-US" smtClean="0"/>
              <a:t>Districts assign access to State systems</a:t>
            </a:r>
          </a:p>
          <a:p>
            <a:pPr marL="273050">
              <a:buFont typeface="Wingdings" pitchFamily="2" charset="2"/>
              <a:buChar char="§"/>
            </a:pPr>
            <a:endParaRPr lang="en-US" smtClean="0"/>
          </a:p>
        </p:txBody>
      </p:sp>
      <p:sp>
        <p:nvSpPr>
          <p:cNvPr id="75778" name="Title 1"/>
          <p:cNvSpPr>
            <a:spLocks noGrp="1"/>
          </p:cNvSpPr>
          <p:nvPr>
            <p:ph type="title"/>
          </p:nvPr>
        </p:nvSpPr>
        <p:spPr/>
        <p:txBody>
          <a:bodyPr/>
          <a:lstStyle/>
          <a:p>
            <a:pPr>
              <a:defRPr/>
            </a:pPr>
            <a:r>
              <a:rPr lang="en-US" smtClean="0"/>
              <a:t>What is Oracle’s Identity Management?</a:t>
            </a:r>
            <a:endParaRPr lang="en-US" dirty="0" smtClean="0"/>
          </a:p>
        </p:txBody>
      </p:sp>
      <p:cxnSp>
        <p:nvCxnSpPr>
          <p:cNvPr id="4" name="Straight Connector 3"/>
          <p:cNvCxnSpPr/>
          <p:nvPr/>
        </p:nvCxnSpPr>
        <p:spPr>
          <a:xfrm>
            <a:off x="398463" y="1349375"/>
            <a:ext cx="8364537" cy="0"/>
          </a:xfrm>
          <a:prstGeom prst="line">
            <a:avLst/>
          </a:prstGeom>
          <a:ln w="190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Content Placeholder 6"/>
          <p:cNvSpPr>
            <a:spLocks noGrp="1"/>
          </p:cNvSpPr>
          <p:nvPr>
            <p:ph idx="1"/>
          </p:nvPr>
        </p:nvSpPr>
        <p:spPr bwMode="auto"/>
        <p:txBody>
          <a:bodyPr wrap="square" numCol="1" anchor="t" anchorCtr="0" compatLnSpc="1">
            <a:prstTxWarp prst="textNoShape">
              <a:avLst/>
            </a:prstTxWarp>
          </a:bodyPr>
          <a:lstStyle/>
          <a:p>
            <a:pPr marL="273050">
              <a:buFont typeface="Wingdings" pitchFamily="2" charset="2"/>
              <a:buChar char="§"/>
              <a:defRPr/>
            </a:pPr>
            <a:r>
              <a:rPr lang="en-US" dirty="0" smtClean="0"/>
              <a:t>Districts control logins</a:t>
            </a:r>
          </a:p>
          <a:p>
            <a:pPr marL="273050">
              <a:buFont typeface="Wingdings" pitchFamily="2" charset="2"/>
              <a:buChar char="§"/>
              <a:defRPr/>
            </a:pPr>
            <a:r>
              <a:rPr lang="en-US" dirty="0" smtClean="0"/>
              <a:t>Single sign on for the State</a:t>
            </a:r>
          </a:p>
          <a:p>
            <a:pPr marL="273050">
              <a:buFont typeface="Wingdings" pitchFamily="2" charset="2"/>
              <a:buChar char="§"/>
              <a:defRPr/>
            </a:pPr>
            <a:r>
              <a:rPr lang="en-US" dirty="0" smtClean="0"/>
              <a:t>User controls the password</a:t>
            </a:r>
          </a:p>
          <a:p>
            <a:pPr marL="547370" lvl="1">
              <a:buFont typeface="Wingdings" pitchFamily="2" charset="2"/>
              <a:buChar char="§"/>
              <a:defRPr/>
            </a:pPr>
            <a:r>
              <a:rPr lang="en-US" dirty="0" smtClean="0"/>
              <a:t>CDE cannot identify your password or make changes</a:t>
            </a:r>
          </a:p>
          <a:p>
            <a:pPr marL="273050">
              <a:buFont typeface="Wingdings" pitchFamily="2" charset="2"/>
              <a:buChar char="§"/>
              <a:defRPr/>
            </a:pPr>
            <a:r>
              <a:rPr lang="en-US" dirty="0" smtClean="0"/>
              <a:t>Multiple users can access a single system</a:t>
            </a:r>
          </a:p>
          <a:p>
            <a:pPr marL="273050">
              <a:buFont typeface="Wingdings" pitchFamily="2" charset="2"/>
              <a:buChar char="§"/>
              <a:defRPr/>
            </a:pPr>
            <a:r>
              <a:rPr lang="en-US" dirty="0" smtClean="0"/>
              <a:t>Users have different levels of access </a:t>
            </a:r>
          </a:p>
          <a:p>
            <a:pPr marL="547688" lvl="1" indent="-182563">
              <a:spcBef>
                <a:spcPct val="0"/>
              </a:spcBef>
              <a:buFont typeface="Wingdings" pitchFamily="2" charset="2"/>
              <a:buChar char="§"/>
              <a:defRPr/>
            </a:pPr>
            <a:r>
              <a:rPr lang="en-US" dirty="0" smtClean="0"/>
              <a:t>View</a:t>
            </a:r>
          </a:p>
          <a:p>
            <a:pPr marL="547688" lvl="1" indent="-182563">
              <a:spcBef>
                <a:spcPct val="0"/>
              </a:spcBef>
              <a:buFont typeface="Wingdings" pitchFamily="2" charset="2"/>
              <a:buChar char="§"/>
              <a:defRPr/>
            </a:pPr>
            <a:r>
              <a:rPr lang="en-US" dirty="0" smtClean="0"/>
              <a:t>Create snapshot</a:t>
            </a:r>
          </a:p>
          <a:p>
            <a:pPr marL="547688" lvl="1" indent="-182563">
              <a:spcBef>
                <a:spcPct val="0"/>
              </a:spcBef>
              <a:buFont typeface="Wingdings" pitchFamily="2" charset="2"/>
              <a:buChar char="§"/>
              <a:defRPr/>
            </a:pPr>
            <a:r>
              <a:rPr lang="en-US" dirty="0" smtClean="0"/>
              <a:t>Approve snapshot</a:t>
            </a:r>
          </a:p>
          <a:p>
            <a:pPr marL="273368" indent="-182563">
              <a:spcBef>
                <a:spcPct val="0"/>
              </a:spcBef>
              <a:buFont typeface="Wingdings" pitchFamily="2" charset="2"/>
              <a:buChar char="§"/>
              <a:defRPr/>
            </a:pPr>
            <a:r>
              <a:rPr lang="en-US" dirty="0" smtClean="0"/>
              <a:t>All future applications use Identity Management</a:t>
            </a:r>
          </a:p>
          <a:p>
            <a:pPr marL="273050">
              <a:buFont typeface="Wingdings" pitchFamily="2" charset="2"/>
              <a:buChar char="§"/>
              <a:defRPr/>
            </a:pPr>
            <a:endParaRPr lang="en-US" dirty="0" smtClean="0"/>
          </a:p>
        </p:txBody>
      </p:sp>
      <p:sp>
        <p:nvSpPr>
          <p:cNvPr id="62466" name="Title 1"/>
          <p:cNvSpPr>
            <a:spLocks noGrp="1"/>
          </p:cNvSpPr>
          <p:nvPr>
            <p:ph type="title"/>
          </p:nvPr>
        </p:nvSpPr>
        <p:spPr/>
        <p:txBody>
          <a:bodyPr/>
          <a:lstStyle/>
          <a:p>
            <a:pPr>
              <a:defRPr/>
            </a:pPr>
            <a:r>
              <a:rPr lang="en-US" smtClean="0"/>
              <a:t>How will Identity Management help me?</a:t>
            </a:r>
            <a:endParaRPr lang="en-US" dirty="0" smtClean="0"/>
          </a:p>
        </p:txBody>
      </p:sp>
      <p:cxnSp>
        <p:nvCxnSpPr>
          <p:cNvPr id="6" name="Straight Connector 5"/>
          <p:cNvCxnSpPr/>
          <p:nvPr/>
        </p:nvCxnSpPr>
        <p:spPr>
          <a:xfrm>
            <a:off x="398463" y="1349375"/>
            <a:ext cx="8364537" cy="0"/>
          </a:xfrm>
          <a:prstGeom prst="line">
            <a:avLst/>
          </a:prstGeom>
          <a:ln w="190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Content Placeholder 2"/>
          <p:cNvSpPr>
            <a:spLocks noGrp="1"/>
          </p:cNvSpPr>
          <p:nvPr>
            <p:ph idx="1"/>
          </p:nvPr>
        </p:nvSpPr>
        <p:spPr bwMode="auto"/>
        <p:txBody>
          <a:bodyPr wrap="square" numCol="1" anchor="t" anchorCtr="0" compatLnSpc="1">
            <a:prstTxWarp prst="textNoShape">
              <a:avLst/>
            </a:prstTxWarp>
          </a:bodyPr>
          <a:lstStyle/>
          <a:p>
            <a:pPr marL="273050">
              <a:buFont typeface="Wingdings" pitchFamily="2" charset="2"/>
              <a:buChar char="§"/>
              <a:defRPr/>
            </a:pPr>
            <a:r>
              <a:rPr lang="en-US" dirty="0" smtClean="0"/>
              <a:t>Request access from Local Access Manager</a:t>
            </a:r>
          </a:p>
          <a:p>
            <a:pPr marL="547370" lvl="1">
              <a:buFont typeface="Wingdings" pitchFamily="2" charset="2"/>
              <a:buChar char="§"/>
              <a:defRPr/>
            </a:pPr>
            <a:r>
              <a:rPr lang="en-US" dirty="0" smtClean="0"/>
              <a:t>Email</a:t>
            </a:r>
          </a:p>
          <a:p>
            <a:pPr marL="547370" lvl="1">
              <a:buFont typeface="Wingdings" pitchFamily="2" charset="2"/>
              <a:buChar char="§"/>
              <a:defRPr/>
            </a:pPr>
            <a:r>
              <a:rPr lang="en-US" dirty="0" smtClean="0"/>
              <a:t>Call</a:t>
            </a:r>
          </a:p>
          <a:p>
            <a:pPr marL="547370" lvl="1">
              <a:buFont typeface="Wingdings" pitchFamily="2" charset="2"/>
              <a:buChar char="§"/>
              <a:defRPr/>
            </a:pPr>
            <a:r>
              <a:rPr lang="en-US" dirty="0" smtClean="0"/>
              <a:t>Personal visit</a:t>
            </a:r>
          </a:p>
          <a:p>
            <a:pPr marL="44450" indent="0">
              <a:buFont typeface="Wingdings" charset="2"/>
              <a:buNone/>
              <a:defRPr/>
            </a:pPr>
            <a:endParaRPr lang="en-US" dirty="0" smtClean="0"/>
          </a:p>
          <a:p>
            <a:pPr marL="273050">
              <a:buFont typeface="Wingdings" pitchFamily="2" charset="2"/>
              <a:buChar char="§"/>
              <a:defRPr/>
            </a:pPr>
            <a:r>
              <a:rPr lang="en-US" dirty="0" smtClean="0"/>
              <a:t>Who is my LAM?  </a:t>
            </a:r>
          </a:p>
          <a:p>
            <a:pPr marL="547370" lvl="1">
              <a:buFont typeface="Wingdings" pitchFamily="2" charset="2"/>
              <a:buChar char="§"/>
              <a:defRPr/>
            </a:pPr>
            <a:r>
              <a:rPr lang="en-US" dirty="0" smtClean="0"/>
              <a:t>Superintendent is the ultimate administrator</a:t>
            </a:r>
          </a:p>
          <a:p>
            <a:pPr marL="547370" lvl="1">
              <a:buFont typeface="Wingdings" pitchFamily="2" charset="2"/>
              <a:buChar char="§"/>
              <a:defRPr/>
            </a:pPr>
            <a:r>
              <a:rPr lang="en-US" dirty="0" smtClean="0"/>
              <a:t>Email request </a:t>
            </a:r>
            <a:r>
              <a:rPr lang="en-US" dirty="0" smtClean="0">
                <a:hlinkClick r:id="rId3"/>
              </a:rPr>
              <a:t>datapipeline.support@cde.state.co.us</a:t>
            </a:r>
            <a:r>
              <a:rPr lang="en-US" dirty="0" smtClean="0"/>
              <a:t> for LAM</a:t>
            </a:r>
          </a:p>
          <a:p>
            <a:pPr marL="547370" lvl="1">
              <a:buFont typeface="Wingdings" pitchFamily="2" charset="2"/>
              <a:buChar char="§"/>
              <a:defRPr/>
            </a:pPr>
            <a:r>
              <a:rPr lang="en-US" dirty="0" smtClean="0"/>
              <a:t>Receive URL to access list of Local Access Managers</a:t>
            </a:r>
          </a:p>
          <a:p>
            <a:pPr marL="547688" lvl="1" indent="-182563">
              <a:buFont typeface="Wingdings" pitchFamily="2" charset="2"/>
              <a:buChar char="§"/>
              <a:defRPr/>
            </a:pPr>
            <a:endParaRPr lang="en-US" dirty="0" smtClean="0"/>
          </a:p>
        </p:txBody>
      </p:sp>
      <p:sp>
        <p:nvSpPr>
          <p:cNvPr id="62466" name="Title 1"/>
          <p:cNvSpPr>
            <a:spLocks noGrp="1"/>
          </p:cNvSpPr>
          <p:nvPr>
            <p:ph type="title"/>
          </p:nvPr>
        </p:nvSpPr>
        <p:spPr/>
        <p:txBody>
          <a:bodyPr/>
          <a:lstStyle/>
          <a:p>
            <a:pPr>
              <a:defRPr/>
            </a:pPr>
            <a:r>
              <a:rPr lang="en-US" dirty="0" smtClean="0"/>
              <a:t>How do I find my district LAM?</a:t>
            </a:r>
          </a:p>
        </p:txBody>
      </p:sp>
      <p:cxnSp>
        <p:nvCxnSpPr>
          <p:cNvPr id="4" name="Straight Connector 3"/>
          <p:cNvCxnSpPr/>
          <p:nvPr/>
        </p:nvCxnSpPr>
        <p:spPr>
          <a:xfrm>
            <a:off x="398463" y="1349375"/>
            <a:ext cx="8364537" cy="0"/>
          </a:xfrm>
          <a:prstGeom prst="line">
            <a:avLst/>
          </a:prstGeom>
          <a:ln w="190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pPr>
              <a:defRPr/>
            </a:pPr>
            <a:r>
              <a:rPr lang="en-US" dirty="0" smtClean="0"/>
              <a:t>Service Request from LAM</a:t>
            </a:r>
          </a:p>
        </p:txBody>
      </p:sp>
      <p:sp>
        <p:nvSpPr>
          <p:cNvPr id="70659" name="Content Placeholder 2"/>
          <p:cNvSpPr>
            <a:spLocks noGrp="1"/>
          </p:cNvSpPr>
          <p:nvPr>
            <p:ph idx="4294967295"/>
          </p:nvPr>
        </p:nvSpPr>
        <p:spPr bwMode="auto">
          <a:xfrm>
            <a:off x="5419725" y="1552575"/>
            <a:ext cx="3724275" cy="5038725"/>
          </a:xfrm>
          <a:extLst/>
        </p:spPr>
        <p:txBody>
          <a:bodyPr wrap="square" numCol="1" anchor="t" anchorCtr="0" compatLnSpc="1">
            <a:prstTxWarp prst="textNoShape">
              <a:avLst/>
            </a:prstTxWarp>
          </a:bodyPr>
          <a:lstStyle/>
          <a:p>
            <a:pPr lvl="1">
              <a:buFontTx/>
              <a:buNone/>
              <a:defRPr/>
            </a:pPr>
            <a:endParaRPr lang="en-US" sz="2400" dirty="0" smtClean="0"/>
          </a:p>
          <a:p>
            <a:pPr>
              <a:defRPr/>
            </a:pPr>
            <a:r>
              <a:rPr lang="en-US" dirty="0" smtClean="0"/>
              <a:t>Follow the link to:</a:t>
            </a:r>
          </a:p>
          <a:p>
            <a:pPr lvl="1">
              <a:defRPr/>
            </a:pPr>
            <a:r>
              <a:rPr lang="en-US" dirty="0" smtClean="0">
                <a:hlinkClick r:id="rId3"/>
              </a:rPr>
              <a:t>https</a:t>
            </a:r>
            <a:r>
              <a:rPr lang="en-US" dirty="0">
                <a:hlinkClick r:id="rId3"/>
              </a:rPr>
              <a:t>://</a:t>
            </a:r>
            <a:r>
              <a:rPr lang="en-US" dirty="0" smtClean="0">
                <a:hlinkClick r:id="rId3"/>
              </a:rPr>
              <a:t>cdeapps.cde.state.co.us/index.html</a:t>
            </a:r>
            <a:endParaRPr lang="en-US" dirty="0"/>
          </a:p>
          <a:p>
            <a:pPr>
              <a:defRPr/>
            </a:pPr>
            <a:r>
              <a:rPr lang="en-US" dirty="0" smtClean="0"/>
              <a:t>Look for ‘Request for Assistance’ on left hand side</a:t>
            </a:r>
          </a:p>
          <a:p>
            <a:pPr>
              <a:defRPr/>
            </a:pPr>
            <a:r>
              <a:rPr lang="en-US" dirty="0" smtClean="0"/>
              <a:t>Complete the form</a:t>
            </a:r>
          </a:p>
          <a:p>
            <a:pPr lvl="1">
              <a:defRPr/>
            </a:pPr>
            <a:r>
              <a:rPr lang="en-US" dirty="0" smtClean="0"/>
              <a:t>Do I have an account?</a:t>
            </a:r>
          </a:p>
          <a:p>
            <a:pPr lvl="1">
              <a:defRPr/>
            </a:pPr>
            <a:r>
              <a:rPr lang="en-US" dirty="0" smtClean="0"/>
              <a:t>Reset password?</a:t>
            </a:r>
          </a:p>
          <a:p>
            <a:pPr>
              <a:defRPr/>
            </a:pPr>
            <a:endParaRPr lang="en-US" sz="2800" dirty="0" smtClean="0"/>
          </a:p>
          <a:p>
            <a:pPr lvl="1">
              <a:defRPr/>
            </a:pPr>
            <a:endParaRPr lang="en-US" sz="2400" dirty="0" smtClean="0"/>
          </a:p>
        </p:txBody>
      </p:sp>
      <p:pic>
        <p:nvPicPr>
          <p:cNvPr id="46084" name="Picture 3"/>
          <p:cNvPicPr>
            <a:picLocks noChangeAspect="1" noChangeArrowheads="1"/>
          </p:cNvPicPr>
          <p:nvPr/>
        </p:nvPicPr>
        <p:blipFill>
          <a:blip r:embed="rId4" cstate="print"/>
          <a:srcRect/>
          <a:stretch>
            <a:fillRect/>
          </a:stretch>
        </p:blipFill>
        <p:spPr bwMode="auto">
          <a:xfrm>
            <a:off x="0" y="1676400"/>
            <a:ext cx="5419725" cy="5029200"/>
          </a:xfrm>
          <a:prstGeom prst="rect">
            <a:avLst/>
          </a:prstGeom>
          <a:noFill/>
          <a:ln w="9525">
            <a:noFill/>
            <a:miter lim="800000"/>
            <a:headEnd/>
            <a:tailEnd/>
          </a:ln>
        </p:spPr>
      </p:pic>
      <p:cxnSp>
        <p:nvCxnSpPr>
          <p:cNvPr id="5" name="Straight Connector 4"/>
          <p:cNvCxnSpPr/>
          <p:nvPr/>
        </p:nvCxnSpPr>
        <p:spPr>
          <a:xfrm>
            <a:off x="398463" y="1349375"/>
            <a:ext cx="8364537" cy="0"/>
          </a:xfrm>
          <a:prstGeom prst="line">
            <a:avLst/>
          </a:prstGeom>
          <a:ln w="190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pPr>
              <a:defRPr/>
            </a:pPr>
            <a:r>
              <a:rPr lang="en-US" dirty="0" smtClean="0"/>
              <a:t>Resetting your password</a:t>
            </a:r>
          </a:p>
        </p:txBody>
      </p:sp>
      <p:sp>
        <p:nvSpPr>
          <p:cNvPr id="70659" name="Content Placeholder 2"/>
          <p:cNvSpPr>
            <a:spLocks noGrp="1"/>
          </p:cNvSpPr>
          <p:nvPr>
            <p:ph idx="4294967295"/>
          </p:nvPr>
        </p:nvSpPr>
        <p:spPr bwMode="auto">
          <a:xfrm>
            <a:off x="5876925" y="1524000"/>
            <a:ext cx="3267075" cy="4686300"/>
          </a:xfrm>
          <a:extLst/>
        </p:spPr>
        <p:txBody>
          <a:bodyPr wrap="square" numCol="1" anchor="t" anchorCtr="0" compatLnSpc="1">
            <a:prstTxWarp prst="textNoShape">
              <a:avLst/>
            </a:prstTxWarp>
          </a:bodyPr>
          <a:lstStyle/>
          <a:p>
            <a:pPr>
              <a:defRPr/>
            </a:pPr>
            <a:r>
              <a:rPr lang="en-US" dirty="0" smtClean="0"/>
              <a:t>Follow the link to: </a:t>
            </a:r>
          </a:p>
          <a:p>
            <a:pPr lvl="1">
              <a:defRPr/>
            </a:pPr>
            <a:r>
              <a:rPr lang="en-US" sz="1800" dirty="0" smtClean="0">
                <a:hlinkClick r:id="rId3"/>
              </a:rPr>
              <a:t>https</a:t>
            </a:r>
            <a:r>
              <a:rPr lang="en-US" sz="1800" dirty="0">
                <a:hlinkClick r:id="rId3"/>
              </a:rPr>
              <a:t>://</a:t>
            </a:r>
            <a:r>
              <a:rPr lang="en-US" sz="1800" dirty="0" smtClean="0">
                <a:hlinkClick r:id="rId3"/>
              </a:rPr>
              <a:t>cdeapps.cde.state.co.us/index.html</a:t>
            </a:r>
            <a:endParaRPr lang="en-US" sz="1800" dirty="0"/>
          </a:p>
          <a:p>
            <a:pPr>
              <a:defRPr/>
            </a:pPr>
            <a:r>
              <a:rPr lang="en-US" dirty="0" smtClean="0"/>
              <a:t>Click on an application on the left hand side.</a:t>
            </a:r>
          </a:p>
          <a:p>
            <a:pPr>
              <a:defRPr/>
            </a:pPr>
            <a:r>
              <a:rPr lang="en-US" dirty="0" smtClean="0"/>
              <a:t>Your username is your email</a:t>
            </a:r>
          </a:p>
          <a:p>
            <a:pPr>
              <a:defRPr/>
            </a:pPr>
            <a:r>
              <a:rPr lang="en-US" dirty="0" smtClean="0"/>
              <a:t>Forgot my password</a:t>
            </a:r>
          </a:p>
          <a:p>
            <a:pPr lvl="1">
              <a:defRPr/>
            </a:pPr>
            <a:endParaRPr lang="en-US" sz="2400" dirty="0" smtClean="0"/>
          </a:p>
        </p:txBody>
      </p:sp>
      <p:pic>
        <p:nvPicPr>
          <p:cNvPr id="47108" name="Picture 3"/>
          <p:cNvPicPr>
            <a:picLocks noChangeAspect="1" noChangeArrowheads="1"/>
          </p:cNvPicPr>
          <p:nvPr/>
        </p:nvPicPr>
        <p:blipFill>
          <a:blip r:embed="rId4" cstate="print"/>
          <a:srcRect/>
          <a:stretch>
            <a:fillRect/>
          </a:stretch>
        </p:blipFill>
        <p:spPr bwMode="auto">
          <a:xfrm>
            <a:off x="0" y="1638300"/>
            <a:ext cx="5876925" cy="5181600"/>
          </a:xfrm>
          <a:prstGeom prst="rect">
            <a:avLst/>
          </a:prstGeom>
          <a:noFill/>
          <a:ln w="9525">
            <a:noFill/>
            <a:miter lim="800000"/>
            <a:headEnd/>
            <a:tailEnd/>
          </a:ln>
        </p:spPr>
      </p:pic>
      <p:cxnSp>
        <p:nvCxnSpPr>
          <p:cNvPr id="5" name="Straight Connector 4"/>
          <p:cNvCxnSpPr/>
          <p:nvPr/>
        </p:nvCxnSpPr>
        <p:spPr>
          <a:xfrm>
            <a:off x="398463" y="1349375"/>
            <a:ext cx="8364537" cy="0"/>
          </a:xfrm>
          <a:prstGeom prst="line">
            <a:avLst/>
          </a:prstGeom>
          <a:ln w="190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Technical Assistance Efforts Increasing</a:t>
            </a:r>
            <a:endParaRPr lang="en-US" dirty="0"/>
          </a:p>
        </p:txBody>
      </p:sp>
      <p:sp>
        <p:nvSpPr>
          <p:cNvPr id="3" name="Content Placeholder 2"/>
          <p:cNvSpPr>
            <a:spLocks noGrp="1"/>
          </p:cNvSpPr>
          <p:nvPr>
            <p:ph idx="1"/>
          </p:nvPr>
        </p:nvSpPr>
        <p:spPr/>
        <p:txBody>
          <a:bodyPr/>
          <a:lstStyle/>
          <a:p>
            <a:pPr>
              <a:defRPr/>
            </a:pPr>
            <a:endParaRPr lang="en-US" sz="2800" dirty="0" smtClean="0"/>
          </a:p>
          <a:p>
            <a:pPr>
              <a:defRPr/>
            </a:pPr>
            <a:r>
              <a:rPr lang="en-US" sz="2800" dirty="0" smtClean="0"/>
              <a:t>Town Halls on high interest topics</a:t>
            </a:r>
          </a:p>
          <a:p>
            <a:pPr>
              <a:defRPr/>
            </a:pPr>
            <a:r>
              <a:rPr lang="en-US" sz="2800" dirty="0" smtClean="0"/>
              <a:t>Submission specific webinars</a:t>
            </a:r>
          </a:p>
          <a:p>
            <a:pPr>
              <a:defRPr/>
            </a:pPr>
            <a:r>
              <a:rPr lang="en-US" sz="2800" dirty="0" smtClean="0"/>
              <a:t>Special Education Specific Webinars</a:t>
            </a:r>
          </a:p>
          <a:p>
            <a:pPr>
              <a:defRPr/>
            </a:pPr>
            <a:r>
              <a:rPr lang="en-US" sz="2800" dirty="0" smtClean="0"/>
              <a:t>Process change webinars</a:t>
            </a:r>
          </a:p>
          <a:p>
            <a:pPr>
              <a:defRPr/>
            </a:pPr>
            <a:r>
              <a:rPr lang="en-US" sz="2800" dirty="0" smtClean="0"/>
              <a:t>Special Education Regional Trainings (Fall 2013) </a:t>
            </a:r>
          </a:p>
          <a:p>
            <a:pPr>
              <a:defRPr/>
            </a:pPr>
            <a:r>
              <a:rPr lang="en-US" sz="2800" dirty="0" smtClean="0"/>
              <a:t>Self Assessment</a:t>
            </a:r>
          </a:p>
          <a:p>
            <a:pPr>
              <a:defRPr/>
            </a:pPr>
            <a:r>
              <a:rPr lang="en-US" sz="2800" dirty="0" smtClean="0"/>
              <a:t>datapipeline.support@cde.state.co.us </a:t>
            </a:r>
          </a:p>
          <a:p>
            <a:pPr marL="0" indent="0">
              <a:buFont typeface="Wingdings" charset="2"/>
              <a:buNone/>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smtClean="0"/>
              <a:t>Resources</a:t>
            </a:r>
            <a:endParaRPr lang="en-US" dirty="0"/>
          </a:p>
        </p:txBody>
      </p:sp>
      <p:sp>
        <p:nvSpPr>
          <p:cNvPr id="2" name="Footer Placeholder 1"/>
          <p:cNvSpPr>
            <a:spLocks noGrp="1"/>
          </p:cNvSpPr>
          <p:nvPr>
            <p:ph type="ftr" sz="quarter" idx="10"/>
          </p:nvPr>
        </p:nvSpPr>
        <p:spPr/>
        <p:txBody>
          <a:bodyPr/>
          <a:lstStyle/>
          <a:p>
            <a:pPr>
              <a:defRPr/>
            </a:pPr>
            <a:fld id="{1226736C-B4BF-41D9-A423-64B615613FDC}" type="slidenum">
              <a:rPr lang="en-US" smtClean="0"/>
              <a:pPr>
                <a:defRPr/>
              </a:pPr>
              <a:t>46</a:t>
            </a:fld>
            <a:endParaRPr lang="en-US" dirty="0" smtClean="0"/>
          </a:p>
        </p:txBody>
      </p:sp>
      <p:sp>
        <p:nvSpPr>
          <p:cNvPr id="5" name="TextBox 4"/>
          <p:cNvSpPr txBox="1"/>
          <p:nvPr/>
        </p:nvSpPr>
        <p:spPr>
          <a:xfrm rot="10800000" flipV="1">
            <a:off x="617538" y="1604963"/>
            <a:ext cx="7932737" cy="5538787"/>
          </a:xfrm>
          <a:prstGeom prst="rect">
            <a:avLst/>
          </a:prstGeom>
          <a:noFill/>
        </p:spPr>
        <p:txBody>
          <a:bodyPr>
            <a:spAutoFit/>
          </a:bodyPr>
          <a:lstStyle/>
          <a:p>
            <a:pPr>
              <a:defRPr/>
            </a:pPr>
            <a:r>
              <a:rPr lang="en-US" sz="1600" dirty="0">
                <a:latin typeface="+mn-lt"/>
              </a:rPr>
              <a:t>Data Pipeline Website </a:t>
            </a:r>
          </a:p>
          <a:p>
            <a:pPr lvl="1">
              <a:buFont typeface="Wingdings" pitchFamily="2" charset="2"/>
              <a:buChar char="v"/>
              <a:defRPr/>
            </a:pPr>
            <a:r>
              <a:rPr lang="en-US" sz="1600" dirty="0">
                <a:latin typeface="+mn-lt"/>
              </a:rPr>
              <a:t>Information on Interchanges, Snapshots, Year-Round Collections, Periodic Collections, Trainings, Resources, FAQ’s and Contacts</a:t>
            </a:r>
          </a:p>
          <a:p>
            <a:pPr lvl="1">
              <a:buFont typeface="Wingdings" pitchFamily="2" charset="2"/>
              <a:buChar char="v"/>
              <a:defRPr/>
            </a:pPr>
            <a:r>
              <a:rPr lang="en-US" sz="1600" dirty="0">
                <a:latin typeface="+mn-lt"/>
              </a:rPr>
              <a:t>File Layouts</a:t>
            </a:r>
          </a:p>
          <a:p>
            <a:pPr lvl="1">
              <a:buFont typeface="Wingdings" pitchFamily="2" charset="2"/>
              <a:buChar char="v"/>
              <a:defRPr/>
            </a:pPr>
            <a:r>
              <a:rPr lang="en-US" sz="1600" dirty="0">
                <a:latin typeface="+mn-lt"/>
              </a:rPr>
              <a:t>Recorded Webinars and Training Tutorials</a:t>
            </a:r>
          </a:p>
          <a:p>
            <a:pPr lvl="1">
              <a:defRPr/>
            </a:pPr>
            <a:endParaRPr lang="en-US" sz="1600" dirty="0">
              <a:latin typeface="+mn-lt"/>
            </a:endParaRPr>
          </a:p>
          <a:p>
            <a:pPr>
              <a:defRPr/>
            </a:pPr>
            <a:r>
              <a:rPr lang="en-US" sz="1600" dirty="0">
                <a:latin typeface="+mn-lt"/>
              </a:rPr>
              <a:t>Data Pipeline Project ADE Replacement Website 	</a:t>
            </a:r>
            <a:r>
              <a:rPr lang="en-US" sz="1600" dirty="0">
                <a:latin typeface="+mn-lt"/>
                <a:hlinkClick r:id="rId2"/>
              </a:rPr>
              <a:t>http://www.cde.state.co.us/rise/ADEReplacement.asp</a:t>
            </a:r>
            <a:endParaRPr lang="en-US" sz="1600" dirty="0">
              <a:latin typeface="+mn-lt"/>
            </a:endParaRPr>
          </a:p>
          <a:p>
            <a:pPr lvl="1">
              <a:buFont typeface="Wingdings" pitchFamily="2" charset="2"/>
              <a:buChar char="v"/>
              <a:defRPr/>
            </a:pPr>
            <a:r>
              <a:rPr lang="en-US" sz="1600" dirty="0">
                <a:latin typeface="+mn-lt"/>
              </a:rPr>
              <a:t>Details on the Data Pipeline Project</a:t>
            </a:r>
          </a:p>
          <a:p>
            <a:pPr lvl="1">
              <a:buFont typeface="Wingdings" pitchFamily="2" charset="2"/>
              <a:buChar char="v"/>
              <a:defRPr/>
            </a:pPr>
            <a:r>
              <a:rPr lang="en-US" sz="1600" dirty="0">
                <a:latin typeface="+mn-lt"/>
              </a:rPr>
              <a:t>Timelines</a:t>
            </a:r>
          </a:p>
          <a:p>
            <a:pPr lvl="1">
              <a:buFont typeface="Wingdings" pitchFamily="2" charset="2"/>
              <a:buChar char="v"/>
              <a:defRPr/>
            </a:pPr>
            <a:r>
              <a:rPr lang="en-US" sz="1600" dirty="0">
                <a:latin typeface="+mn-lt"/>
              </a:rPr>
              <a:t>Pilot participation</a:t>
            </a:r>
          </a:p>
          <a:p>
            <a:pPr lvl="1">
              <a:buFont typeface="Wingdings" pitchFamily="2" charset="2"/>
              <a:buChar char="v"/>
              <a:defRPr/>
            </a:pPr>
            <a:r>
              <a:rPr lang="en-US" sz="1600" dirty="0">
                <a:latin typeface="+mn-lt"/>
              </a:rPr>
              <a:t>Definitions and Terminology</a:t>
            </a:r>
          </a:p>
          <a:p>
            <a:pPr lvl="1">
              <a:buFont typeface="Wingdings" pitchFamily="2" charset="2"/>
              <a:buChar char="v"/>
              <a:defRPr/>
            </a:pPr>
            <a:r>
              <a:rPr lang="en-US" sz="1600" dirty="0">
                <a:latin typeface="+mn-lt"/>
              </a:rPr>
              <a:t>Get to Know Pipeline Activity</a:t>
            </a:r>
          </a:p>
          <a:p>
            <a:pPr lvl="1">
              <a:defRPr/>
            </a:pPr>
            <a:endParaRPr lang="en-US" sz="1600" dirty="0">
              <a:latin typeface="+mn-lt"/>
            </a:endParaRPr>
          </a:p>
          <a:p>
            <a:pPr>
              <a:defRPr/>
            </a:pPr>
            <a:r>
              <a:rPr lang="en-US" sz="1600" dirty="0">
                <a:latin typeface="+mn-lt"/>
              </a:rPr>
              <a:t>IDM Website  </a:t>
            </a:r>
            <a:r>
              <a:rPr lang="en-US" sz="1600" dirty="0">
                <a:latin typeface="+mn-lt"/>
                <a:hlinkClick r:id="rId3"/>
              </a:rPr>
              <a:t>https://cdeapps.cde.state.co.us/faqs.html</a:t>
            </a:r>
            <a:r>
              <a:rPr lang="en-US" sz="1600" dirty="0">
                <a:latin typeface="+mn-lt"/>
              </a:rPr>
              <a:t> </a:t>
            </a:r>
          </a:p>
          <a:p>
            <a:pPr lvl="1">
              <a:buFont typeface="Wingdings" pitchFamily="2" charset="2"/>
              <a:buChar char="v"/>
              <a:defRPr/>
            </a:pPr>
            <a:r>
              <a:rPr lang="en-US" sz="1600" dirty="0">
                <a:latin typeface="+mn-lt"/>
              </a:rPr>
              <a:t>What is Identity Management</a:t>
            </a:r>
          </a:p>
          <a:p>
            <a:pPr lvl="1">
              <a:buFont typeface="Wingdings" pitchFamily="2" charset="2"/>
              <a:buChar char="v"/>
              <a:defRPr/>
            </a:pPr>
            <a:r>
              <a:rPr lang="en-US" sz="1600" dirty="0">
                <a:latin typeface="+mn-lt"/>
              </a:rPr>
              <a:t>FAQ’s</a:t>
            </a:r>
          </a:p>
          <a:p>
            <a:pPr lvl="1">
              <a:buFont typeface="Wingdings" pitchFamily="2" charset="2"/>
              <a:buChar char="v"/>
              <a:defRPr/>
            </a:pPr>
            <a:r>
              <a:rPr lang="en-US" sz="1600" dirty="0">
                <a:latin typeface="+mn-lt"/>
              </a:rPr>
              <a:t>User Policy</a:t>
            </a:r>
          </a:p>
          <a:p>
            <a:pPr lvl="1">
              <a:buFont typeface="Wingdings" pitchFamily="2" charset="2"/>
              <a:buChar char="v"/>
              <a:defRPr/>
            </a:pPr>
            <a:r>
              <a:rPr lang="en-US" sz="1600" dirty="0">
                <a:latin typeface="+mn-lt"/>
              </a:rPr>
              <a:t>IDM Videos</a:t>
            </a:r>
          </a:p>
          <a:p>
            <a:pPr lvl="1">
              <a:buFont typeface="Wingdings" pitchFamily="2" charset="2"/>
              <a:buChar char="v"/>
              <a:defRPr/>
            </a:pPr>
            <a:endParaRPr lang="en-US" sz="1400" dirty="0"/>
          </a:p>
          <a:p>
            <a:pPr>
              <a:defRPr/>
            </a:pPr>
            <a:endParaRPr lang="en-US" dirty="0"/>
          </a:p>
          <a:p>
            <a:pPr>
              <a:defRPr/>
            </a:pPr>
            <a:endParaRPr lang="en-US" dirty="0"/>
          </a:p>
        </p:txBody>
      </p:sp>
      <p:pic>
        <p:nvPicPr>
          <p:cNvPr id="49157" name="Picture 4" descr="C:\Documents and Settings\puccetti_d\Local Settings\Temporary Internet Files\Content.IE5\DWUN015X\MC900104876[1].wmf"/>
          <p:cNvPicPr>
            <a:picLocks noChangeAspect="1" noChangeArrowheads="1"/>
          </p:cNvPicPr>
          <p:nvPr/>
        </p:nvPicPr>
        <p:blipFill>
          <a:blip r:embed="rId4" cstate="print"/>
          <a:srcRect/>
          <a:stretch>
            <a:fillRect/>
          </a:stretch>
        </p:blipFill>
        <p:spPr bwMode="auto">
          <a:xfrm rot="-840000">
            <a:off x="549275" y="2378075"/>
            <a:ext cx="647700" cy="411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bwMode="auto">
          <a:xfrm>
            <a:off x="381000" y="2124075"/>
            <a:ext cx="8407400" cy="4406900"/>
          </a:xfrm>
        </p:spPr>
        <p:txBody>
          <a:bodyPr wrap="square" numCol="1" anchor="t" anchorCtr="0" compatLnSpc="1">
            <a:prstTxWarp prst="textNoShape">
              <a:avLst/>
            </a:prstTxWarp>
          </a:bodyPr>
          <a:lstStyle/>
          <a:p>
            <a:pPr marL="273050">
              <a:buFont typeface="Wingdings" pitchFamily="2" charset="2"/>
              <a:buChar char="§"/>
              <a:defRPr/>
            </a:pPr>
            <a:r>
              <a:rPr lang="en-US" sz="2000" dirty="0" smtClean="0"/>
              <a:t>Project Manager for Data Pipeline:</a:t>
            </a:r>
          </a:p>
          <a:p>
            <a:pPr marL="547688" lvl="1" indent="-182563">
              <a:buFont typeface="Wingdings" pitchFamily="2" charset="2"/>
              <a:buChar char="§"/>
              <a:defRPr/>
            </a:pPr>
            <a:r>
              <a:rPr lang="en-US" sz="2000" dirty="0" smtClean="0"/>
              <a:t>Lisa Bradley (303) 866-4902  </a:t>
            </a:r>
            <a:r>
              <a:rPr lang="en-US" sz="2000" dirty="0" smtClean="0">
                <a:hlinkClick r:id="rId2"/>
              </a:rPr>
              <a:t>bradley_l@cde.state.co.us</a:t>
            </a:r>
            <a:endParaRPr lang="en-US" sz="2000" dirty="0" smtClean="0"/>
          </a:p>
          <a:p>
            <a:pPr marL="547688" lvl="1" indent="-182563">
              <a:buFont typeface="Wingdings" pitchFamily="2" charset="2"/>
              <a:buChar char="§"/>
              <a:defRPr/>
            </a:pPr>
            <a:endParaRPr lang="en-US" sz="2000" dirty="0" smtClean="0"/>
          </a:p>
          <a:p>
            <a:pPr marL="273050">
              <a:buFont typeface="Wingdings" pitchFamily="2" charset="2"/>
              <a:buChar char="§"/>
              <a:defRPr/>
            </a:pPr>
            <a:r>
              <a:rPr lang="en-US" sz="2000" dirty="0" smtClean="0"/>
              <a:t>Project Manager for ESSU Statewide Data Management System </a:t>
            </a:r>
          </a:p>
          <a:p>
            <a:pPr marL="547370" lvl="1">
              <a:buFont typeface="Wingdings" pitchFamily="2" charset="2"/>
              <a:buChar char="§"/>
              <a:defRPr/>
            </a:pPr>
            <a:r>
              <a:rPr lang="en-US" sz="1800" dirty="0" smtClean="0"/>
              <a:t>Cindy Millikin (303) 866-6619 </a:t>
            </a:r>
            <a:r>
              <a:rPr lang="en-US" sz="1800" dirty="0" smtClean="0">
                <a:hlinkClick r:id="rId3"/>
              </a:rPr>
              <a:t>millikin_c@cde.state.co.us</a:t>
            </a:r>
            <a:r>
              <a:rPr lang="en-US" sz="1800" dirty="0" smtClean="0"/>
              <a:t> </a:t>
            </a:r>
          </a:p>
          <a:p>
            <a:pPr marL="547370" lvl="1">
              <a:buFont typeface="Wingdings" pitchFamily="2" charset="2"/>
              <a:buChar char="§"/>
              <a:defRPr/>
            </a:pPr>
            <a:endParaRPr lang="en-US" sz="1800" dirty="0" smtClean="0"/>
          </a:p>
          <a:p>
            <a:pPr marL="273050">
              <a:buFont typeface="Wingdings" pitchFamily="2" charset="2"/>
              <a:buChar char="§"/>
              <a:defRPr/>
            </a:pPr>
            <a:r>
              <a:rPr lang="en-US" sz="2000" dirty="0" smtClean="0"/>
              <a:t>Director of Data Services </a:t>
            </a:r>
          </a:p>
          <a:p>
            <a:pPr marL="547370" lvl="1">
              <a:buFont typeface="Wingdings" pitchFamily="2" charset="2"/>
              <a:buChar char="§"/>
              <a:defRPr/>
            </a:pPr>
            <a:r>
              <a:rPr lang="en-US" sz="1800" dirty="0" smtClean="0"/>
              <a:t>Jan Rose Petro (303) 866-6838 </a:t>
            </a:r>
            <a:r>
              <a:rPr lang="en-US" sz="1800" dirty="0" smtClean="0">
                <a:hlinkClick r:id="rId4"/>
              </a:rPr>
              <a:t>petro_j@cde.state.co.us</a:t>
            </a:r>
            <a:r>
              <a:rPr lang="en-US" sz="1800" dirty="0" smtClean="0"/>
              <a:t> </a:t>
            </a:r>
          </a:p>
          <a:p>
            <a:pPr marL="273050">
              <a:buFont typeface="Wingdings" pitchFamily="2" charset="2"/>
              <a:buChar char="§"/>
              <a:defRPr/>
            </a:pPr>
            <a:endParaRPr lang="en-US" dirty="0" smtClean="0"/>
          </a:p>
        </p:txBody>
      </p:sp>
      <p:sp>
        <p:nvSpPr>
          <p:cNvPr id="2" name="Title 1"/>
          <p:cNvSpPr>
            <a:spLocks noGrp="1"/>
          </p:cNvSpPr>
          <p:nvPr>
            <p:ph type="title"/>
          </p:nvPr>
        </p:nvSpPr>
        <p:spPr/>
        <p:txBody>
          <a:bodyPr/>
          <a:lstStyle/>
          <a:p>
            <a:pPr>
              <a:defRPr/>
            </a:pPr>
            <a:r>
              <a:rPr lang="en-US" dirty="0" smtClean="0"/>
              <a:t>Who Are We?</a:t>
            </a:r>
            <a:endParaRPr lang="en-US" dirty="0"/>
          </a:p>
        </p:txBody>
      </p:sp>
      <p:cxnSp>
        <p:nvCxnSpPr>
          <p:cNvPr id="4" name="Straight Connector 3"/>
          <p:cNvCxnSpPr/>
          <p:nvPr/>
        </p:nvCxnSpPr>
        <p:spPr>
          <a:xfrm>
            <a:off x="398463" y="1349375"/>
            <a:ext cx="8364537" cy="0"/>
          </a:xfrm>
          <a:prstGeom prst="line">
            <a:avLst/>
          </a:prstGeom>
          <a:ln w="190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p:cNvSpPr>
            <a:spLocks noGrp="1"/>
          </p:cNvSpPr>
          <p:nvPr>
            <p:ph idx="1"/>
          </p:nvPr>
        </p:nvSpPr>
        <p:spPr bwMode="auto"/>
        <p:txBody>
          <a:bodyPr wrap="square" numCol="1" anchor="t" anchorCtr="0" compatLnSpc="1">
            <a:prstTxWarp prst="textNoShape">
              <a:avLst/>
            </a:prstTxWarp>
          </a:bodyPr>
          <a:lstStyle/>
          <a:p>
            <a:pPr marL="273050">
              <a:buFont typeface="Wingdings" pitchFamily="2" charset="2"/>
              <a:buChar char="§"/>
            </a:pPr>
            <a:r>
              <a:rPr lang="en-US" sz="1500" smtClean="0"/>
              <a:t>Data Services Unit: </a:t>
            </a:r>
          </a:p>
          <a:p>
            <a:pPr marL="547688" lvl="1" indent="-182563">
              <a:buFont typeface="Wingdings" pitchFamily="2" charset="2"/>
              <a:buChar char="§"/>
            </a:pPr>
            <a:r>
              <a:rPr lang="en-US" sz="1500" smtClean="0"/>
              <a:t>Kevin Smith (Student October/Student Interchange) (303) 866-6723  </a:t>
            </a:r>
            <a:r>
              <a:rPr lang="en-US" sz="1500" smtClean="0">
                <a:hlinkClick r:id="rId2"/>
              </a:rPr>
              <a:t>smith_kevin@cde.state.co.us</a:t>
            </a:r>
            <a:endParaRPr lang="en-US" sz="1500" smtClean="0"/>
          </a:p>
          <a:p>
            <a:pPr marL="547688" lvl="1" indent="-182563">
              <a:buFont typeface="Wingdings" pitchFamily="2" charset="2"/>
              <a:buChar char="§"/>
            </a:pPr>
            <a:r>
              <a:rPr lang="en-US" sz="1500" smtClean="0"/>
              <a:t>Heather Ford-Sajovetz (Student End of Year) (303) 866-6755 </a:t>
            </a:r>
            <a:r>
              <a:rPr lang="en-US" sz="1500" smtClean="0">
                <a:hlinkClick r:id="rId3"/>
              </a:rPr>
              <a:t>ford-sajovetz_h@cde.state.co.us</a:t>
            </a:r>
            <a:endParaRPr lang="en-US" sz="1500" smtClean="0"/>
          </a:p>
          <a:p>
            <a:pPr marL="547688" lvl="1" indent="-182563">
              <a:buFont typeface="Wingdings" pitchFamily="2" charset="2"/>
              <a:buChar char="§"/>
            </a:pPr>
            <a:r>
              <a:rPr lang="en-US" sz="1500" smtClean="0"/>
              <a:t>Annette Severson (Student Discipline and HR/Staff Interchange) (303) 866-6824  </a:t>
            </a:r>
            <a:r>
              <a:rPr lang="en-US" sz="1500" smtClean="0">
                <a:hlinkClick r:id="rId4"/>
              </a:rPr>
              <a:t>severson_a@cde.state.co.us</a:t>
            </a:r>
            <a:endParaRPr lang="en-US" sz="1500" smtClean="0"/>
          </a:p>
          <a:p>
            <a:pPr marL="547688" lvl="1" indent="-182563">
              <a:buFont typeface="Wingdings" pitchFamily="2" charset="2"/>
              <a:buChar char="§"/>
            </a:pPr>
            <a:r>
              <a:rPr lang="en-US" sz="1500" smtClean="0"/>
              <a:t>Dennis St. Hilaire (Directory and Report Card March) (303) 866-6840 </a:t>
            </a:r>
            <a:r>
              <a:rPr lang="en-US" sz="1500" smtClean="0">
                <a:hlinkClick r:id="rId5"/>
              </a:rPr>
              <a:t>st.hilaire_d@cde.state.co.us</a:t>
            </a:r>
            <a:endParaRPr lang="en-US" sz="1500" smtClean="0"/>
          </a:p>
          <a:p>
            <a:pPr marL="547688" lvl="1" indent="-182563">
              <a:buFont typeface="Wingdings" pitchFamily="2" charset="2"/>
              <a:buChar char="§"/>
            </a:pPr>
            <a:r>
              <a:rPr lang="en-US" sz="1500" smtClean="0"/>
              <a:t>Debbie Puccetti (RITS/EDIS) (303) 866-697 </a:t>
            </a:r>
            <a:r>
              <a:rPr lang="en-US" sz="1500" smtClean="0">
                <a:hlinkClick r:id="rId6"/>
              </a:rPr>
              <a:t>puccetti_d@cde.state.co.us</a:t>
            </a:r>
            <a:r>
              <a:rPr lang="en-US" sz="1500" smtClean="0"/>
              <a:t> </a:t>
            </a:r>
          </a:p>
          <a:p>
            <a:pPr marL="547688" lvl="1" indent="-182563">
              <a:buFont typeface="Wingdings" pitchFamily="2" charset="2"/>
              <a:buChar char="§"/>
            </a:pPr>
            <a:r>
              <a:rPr lang="en-US" sz="1500" smtClean="0"/>
              <a:t>Kristi Gleason (December Count/SPED Interchange/Student Discipline) (303) 866-4620 </a:t>
            </a:r>
            <a:r>
              <a:rPr lang="en-US" sz="1500" smtClean="0">
                <a:hlinkClick r:id="rId7"/>
              </a:rPr>
              <a:t>gleason_k@cde.state.co.us</a:t>
            </a:r>
            <a:r>
              <a:rPr lang="en-US" sz="1500" smtClean="0"/>
              <a:t> </a:t>
            </a:r>
          </a:p>
          <a:p>
            <a:pPr marL="547688" lvl="1" indent="-182563">
              <a:buFont typeface="Wingdings" pitchFamily="2" charset="2"/>
              <a:buChar char="§"/>
            </a:pPr>
            <a:r>
              <a:rPr lang="en-US" sz="1500" smtClean="0"/>
              <a:t>Lindsey Heitman (SPED End of Year) (303) 866-5759 </a:t>
            </a:r>
            <a:r>
              <a:rPr lang="en-US" sz="1500" smtClean="0">
                <a:hlinkClick r:id="rId8"/>
              </a:rPr>
              <a:t>heitman_l@cde.state.co.us</a:t>
            </a:r>
            <a:r>
              <a:rPr lang="en-US" sz="1500" smtClean="0"/>
              <a:t> </a:t>
            </a:r>
          </a:p>
          <a:p>
            <a:pPr marL="273050">
              <a:buFont typeface="Wingdings" pitchFamily="2" charset="2"/>
              <a:buChar char="§"/>
            </a:pPr>
            <a:endParaRPr lang="en-US" sz="1500" smtClean="0"/>
          </a:p>
          <a:p>
            <a:pPr marL="273050">
              <a:buFont typeface="Wingdings" pitchFamily="2" charset="2"/>
              <a:buChar char="§"/>
            </a:pPr>
            <a:r>
              <a:rPr lang="en-US" sz="1500" smtClean="0"/>
              <a:t>Exceptional Student Services Unit</a:t>
            </a:r>
          </a:p>
          <a:p>
            <a:pPr marL="547688" lvl="1" indent="-182563">
              <a:buFont typeface="Wingdings" pitchFamily="2" charset="2"/>
              <a:buChar char="§"/>
            </a:pPr>
            <a:r>
              <a:rPr lang="en-US" sz="1500" smtClean="0"/>
              <a:t>Kathy Baca  (303) 866-6989 </a:t>
            </a:r>
            <a:r>
              <a:rPr lang="en-US" sz="1500" smtClean="0">
                <a:hlinkClick r:id="rId9"/>
              </a:rPr>
              <a:t>baca_k@cde.state.co.us</a:t>
            </a:r>
            <a:r>
              <a:rPr lang="en-US" sz="1500" smtClean="0"/>
              <a:t> </a:t>
            </a:r>
          </a:p>
          <a:p>
            <a:pPr marL="547688" lvl="1" indent="-182563">
              <a:buFont typeface="Wingdings" pitchFamily="2" charset="2"/>
              <a:buChar char="§"/>
            </a:pPr>
            <a:r>
              <a:rPr lang="en-US" sz="1500" smtClean="0"/>
              <a:t>Orla Bolger (303) 866-6896 </a:t>
            </a:r>
            <a:r>
              <a:rPr lang="en-US" sz="1500" smtClean="0">
                <a:hlinkClick r:id="rId3"/>
              </a:rPr>
              <a:t>bolger_o@cde.state.co.us</a:t>
            </a:r>
            <a:endParaRPr lang="en-US" sz="1500" smtClean="0"/>
          </a:p>
          <a:p>
            <a:pPr marL="547688" lvl="1" indent="-182563">
              <a:buFont typeface="Wingdings" pitchFamily="2" charset="2"/>
              <a:buChar char="§"/>
            </a:pPr>
            <a:r>
              <a:rPr lang="en-US" sz="1500" smtClean="0"/>
              <a:t>Melissa Chaffin (303) 866-6819 </a:t>
            </a:r>
            <a:r>
              <a:rPr lang="en-US" sz="1500" smtClean="0">
                <a:hlinkClick r:id="rId2"/>
              </a:rPr>
              <a:t>chaffin_m@cde.state.co.us</a:t>
            </a:r>
            <a:endParaRPr lang="en-US" sz="1500" smtClean="0"/>
          </a:p>
          <a:p>
            <a:pPr marL="547688" lvl="1" indent="-182563">
              <a:buFont typeface="Wingdings" pitchFamily="2" charset="2"/>
              <a:buChar char="§"/>
            </a:pPr>
            <a:r>
              <a:rPr lang="en-US" sz="1500" smtClean="0"/>
              <a:t>Sonia Vargas (303) 866-6649  </a:t>
            </a:r>
            <a:r>
              <a:rPr lang="en-US" sz="1500" smtClean="0">
                <a:hlinkClick r:id="rId10"/>
              </a:rPr>
              <a:t>vargas_s@cde.state.co.us</a:t>
            </a:r>
            <a:r>
              <a:rPr lang="en-US" sz="1500" smtClean="0"/>
              <a:t> </a:t>
            </a:r>
          </a:p>
          <a:p>
            <a:pPr marL="273050">
              <a:buFont typeface="Wingdings" pitchFamily="2" charset="2"/>
              <a:buChar char="§"/>
            </a:pPr>
            <a:endParaRPr lang="en-US" sz="1500" smtClean="0"/>
          </a:p>
          <a:p>
            <a:pPr marL="273050">
              <a:buFont typeface="Wingdings" pitchFamily="2" charset="2"/>
              <a:buChar char="§"/>
            </a:pPr>
            <a:r>
              <a:rPr lang="en-US" sz="1800" smtClean="0"/>
              <a:t> </a:t>
            </a:r>
            <a:r>
              <a:rPr lang="en-US" sz="2000" smtClean="0">
                <a:hlinkClick r:id="rId11"/>
              </a:rPr>
              <a:t>datapipeline.support@cde.state.co.us</a:t>
            </a:r>
            <a:r>
              <a:rPr lang="en-US" sz="2000" smtClean="0"/>
              <a:t> </a:t>
            </a:r>
          </a:p>
          <a:p>
            <a:pPr marL="273050">
              <a:buFont typeface="Wingdings" pitchFamily="2" charset="2"/>
              <a:buChar char="§"/>
            </a:pPr>
            <a:endParaRPr lang="en-US" smtClean="0"/>
          </a:p>
        </p:txBody>
      </p:sp>
      <p:sp>
        <p:nvSpPr>
          <p:cNvPr id="2" name="Title 1"/>
          <p:cNvSpPr>
            <a:spLocks noGrp="1"/>
          </p:cNvSpPr>
          <p:nvPr>
            <p:ph type="title"/>
          </p:nvPr>
        </p:nvSpPr>
        <p:spPr/>
        <p:txBody>
          <a:bodyPr/>
          <a:lstStyle/>
          <a:p>
            <a:pPr>
              <a:defRPr/>
            </a:pPr>
            <a:r>
              <a:rPr lang="en-US" dirty="0" smtClean="0"/>
              <a:t>Who Are We?</a:t>
            </a:r>
            <a:endParaRPr lang="en-US" dirty="0"/>
          </a:p>
        </p:txBody>
      </p:sp>
      <p:cxnSp>
        <p:nvCxnSpPr>
          <p:cNvPr id="4" name="Straight Connector 3"/>
          <p:cNvCxnSpPr/>
          <p:nvPr/>
        </p:nvCxnSpPr>
        <p:spPr>
          <a:xfrm>
            <a:off x="398463" y="1349375"/>
            <a:ext cx="8364537" cy="0"/>
          </a:xfrm>
          <a:prstGeom prst="line">
            <a:avLst/>
          </a:prstGeom>
          <a:ln w="190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bwMode="auto">
          <a:xfrm>
            <a:off x="457200" y="1600200"/>
            <a:ext cx="8229600" cy="5060950"/>
          </a:xfrm>
          <a:noFill/>
        </p:spPr>
        <p:txBody>
          <a:bodyPr wrap="square" numCol="1" anchor="t" anchorCtr="0" compatLnSpc="1">
            <a:prstTxWarp prst="textNoShape">
              <a:avLst/>
            </a:prstTxWarp>
          </a:bodyPr>
          <a:lstStyle/>
          <a:p>
            <a:pPr marL="273050" eaLnBrk="1" hangingPunct="1">
              <a:buFont typeface="Wingdings" pitchFamily="2" charset="2"/>
              <a:buChar char="§"/>
            </a:pPr>
            <a:r>
              <a:rPr lang="en-US" dirty="0" smtClean="0"/>
              <a:t>Current Process - ADE</a:t>
            </a:r>
          </a:p>
          <a:p>
            <a:pPr marL="547688" lvl="1" indent="-182563" eaLnBrk="1" hangingPunct="1">
              <a:buFont typeface="Wingdings" pitchFamily="2" charset="2"/>
              <a:buChar char="§"/>
            </a:pPr>
            <a:r>
              <a:rPr lang="en-US" sz="1800" dirty="0" smtClean="0"/>
              <a:t>Point-in-time</a:t>
            </a:r>
          </a:p>
          <a:p>
            <a:pPr marL="822325" lvl="2" indent="-182563" eaLnBrk="1" hangingPunct="1">
              <a:buFont typeface="Wingdings" pitchFamily="2" charset="2"/>
              <a:buChar char="§"/>
            </a:pPr>
            <a:r>
              <a:rPr lang="en-US" sz="1800" dirty="0" smtClean="0"/>
              <a:t>Level 1 &amp; 2 edits – collection specific</a:t>
            </a:r>
          </a:p>
          <a:p>
            <a:pPr marL="547688" lvl="1" indent="-182563" eaLnBrk="1" hangingPunct="1">
              <a:buFont typeface="Wingdings" pitchFamily="2" charset="2"/>
              <a:buChar char="§"/>
            </a:pPr>
            <a:r>
              <a:rPr lang="en-US" sz="1800" dirty="0" smtClean="0"/>
              <a:t>Text files only</a:t>
            </a:r>
          </a:p>
          <a:p>
            <a:pPr marL="547688" lvl="1" indent="-182563" eaLnBrk="1" hangingPunct="1">
              <a:buFont typeface="Wingdings" pitchFamily="2" charset="2"/>
              <a:buChar char="§"/>
            </a:pPr>
            <a:r>
              <a:rPr lang="en-US" sz="1800" dirty="0" smtClean="0"/>
              <a:t>Each collection has a collection owner</a:t>
            </a:r>
          </a:p>
          <a:p>
            <a:pPr marL="273050" eaLnBrk="1" hangingPunct="1">
              <a:buFont typeface="Wingdings" pitchFamily="2" charset="2"/>
              <a:buChar char="§"/>
            </a:pPr>
            <a:r>
              <a:rPr lang="en-US" dirty="0" smtClean="0"/>
              <a:t>New Process – Data Pipeline</a:t>
            </a:r>
          </a:p>
          <a:p>
            <a:pPr marL="547688" lvl="1" indent="-182563" eaLnBrk="1" hangingPunct="1">
              <a:buFont typeface="Wingdings" pitchFamily="2" charset="2"/>
              <a:buChar char="§"/>
            </a:pPr>
            <a:r>
              <a:rPr lang="en-US" sz="1800" dirty="0" smtClean="0"/>
              <a:t>Interchanges rather than collections</a:t>
            </a:r>
          </a:p>
          <a:p>
            <a:pPr marL="822325" lvl="2" indent="-182563" eaLnBrk="1" hangingPunct="1">
              <a:buFont typeface="Wingdings" pitchFamily="2" charset="2"/>
              <a:buChar char="§"/>
            </a:pPr>
            <a:r>
              <a:rPr lang="en-US" sz="1800" dirty="0" smtClean="0"/>
              <a:t>Ed-</a:t>
            </a:r>
            <a:r>
              <a:rPr lang="en-US" sz="1800" dirty="0" err="1" smtClean="0"/>
              <a:t>Fi</a:t>
            </a:r>
            <a:r>
              <a:rPr lang="en-US" sz="1800" dirty="0" smtClean="0"/>
              <a:t> data model (national standard)</a:t>
            </a:r>
          </a:p>
          <a:p>
            <a:pPr marL="822325" lvl="2" indent="-182563" eaLnBrk="1" hangingPunct="1">
              <a:buFont typeface="Wingdings" pitchFamily="2" charset="2"/>
              <a:buChar char="§"/>
            </a:pPr>
            <a:r>
              <a:rPr lang="en-US" sz="1800" dirty="0" smtClean="0"/>
              <a:t>Level 1 business rules</a:t>
            </a:r>
          </a:p>
          <a:p>
            <a:pPr marL="822325" lvl="2" indent="-182563" eaLnBrk="1" hangingPunct="1">
              <a:buFont typeface="Wingdings" pitchFamily="2" charset="2"/>
              <a:buChar char="§"/>
            </a:pPr>
            <a:r>
              <a:rPr lang="en-US" sz="1800" dirty="0" smtClean="0"/>
              <a:t>Submission options</a:t>
            </a:r>
          </a:p>
          <a:p>
            <a:pPr marL="1096963" lvl="3" indent="-182563" eaLnBrk="1" hangingPunct="1">
              <a:buFont typeface="Wingdings" pitchFamily="2" charset="2"/>
              <a:buChar char="§"/>
            </a:pPr>
            <a:r>
              <a:rPr lang="en-US" dirty="0" smtClean="0"/>
              <a:t>Interchange specific</a:t>
            </a:r>
          </a:p>
          <a:p>
            <a:pPr marL="547688" lvl="1" indent="-182563" eaLnBrk="1" hangingPunct="1">
              <a:buFont typeface="Wingdings" pitchFamily="2" charset="2"/>
              <a:buChar char="§"/>
            </a:pPr>
            <a:r>
              <a:rPr lang="en-US" sz="1800" dirty="0" smtClean="0"/>
              <a:t>Snapshots</a:t>
            </a:r>
          </a:p>
          <a:p>
            <a:pPr marL="822325" lvl="2" indent="-182563" eaLnBrk="1" hangingPunct="1">
              <a:buFont typeface="Wingdings" pitchFamily="2" charset="2"/>
              <a:buChar char="§"/>
            </a:pPr>
            <a:r>
              <a:rPr lang="en-US" sz="1800" dirty="0" smtClean="0"/>
              <a:t>Pulls data from interchanges</a:t>
            </a:r>
          </a:p>
          <a:p>
            <a:pPr marL="822325" lvl="2" indent="-182563" eaLnBrk="1" hangingPunct="1">
              <a:buFont typeface="Wingdings" pitchFamily="2" charset="2"/>
              <a:buChar char="§"/>
            </a:pPr>
            <a:r>
              <a:rPr lang="en-US" sz="1800" dirty="0" smtClean="0"/>
              <a:t>Level 2 business rules</a:t>
            </a:r>
          </a:p>
          <a:p>
            <a:pPr marL="273050" eaLnBrk="1" hangingPunct="1">
              <a:buFontTx/>
              <a:buNone/>
            </a:pPr>
            <a:endParaRPr lang="en-US" sz="1600" dirty="0" smtClean="0"/>
          </a:p>
          <a:p>
            <a:pPr marL="273050" eaLnBrk="1" hangingPunct="1">
              <a:buFontTx/>
              <a:buNone/>
            </a:pPr>
            <a:endParaRPr lang="en-US" sz="1600" dirty="0" smtClean="0"/>
          </a:p>
          <a:p>
            <a:pPr marL="273050" eaLnBrk="1" hangingPunct="1">
              <a:buFont typeface="Wingdings" pitchFamily="2" charset="2"/>
              <a:buChar char="§"/>
            </a:pPr>
            <a:endParaRPr lang="en-US" dirty="0" smtClean="0"/>
          </a:p>
          <a:p>
            <a:pPr marL="273050" eaLnBrk="1" hangingPunct="1">
              <a:buFont typeface="Wingdings" pitchFamily="2" charset="2"/>
              <a:buChar char="§"/>
            </a:pPr>
            <a:endParaRPr lang="en-US" dirty="0" smtClean="0"/>
          </a:p>
        </p:txBody>
      </p:sp>
      <p:sp>
        <p:nvSpPr>
          <p:cNvPr id="98306" name="Title 1"/>
          <p:cNvSpPr>
            <a:spLocks noGrp="1"/>
          </p:cNvSpPr>
          <p:nvPr>
            <p:ph type="title"/>
          </p:nvPr>
        </p:nvSpPr>
        <p:spPr bwMode="auto">
          <a:extLst/>
        </p:spPr>
        <p:txBody>
          <a:bodyPr wrap="square" numCol="1" anchor="t" anchorCtr="0" compatLnSpc="1">
            <a:prstTxWarp prst="textNoShape">
              <a:avLst/>
            </a:prstTxWarp>
          </a:bodyPr>
          <a:lstStyle/>
          <a:p>
            <a:pPr eaLnBrk="1" fontAlgn="auto" hangingPunct="1">
              <a:spcAft>
                <a:spcPts val="0"/>
              </a:spcAft>
              <a:defRPr/>
            </a:pPr>
            <a:r>
              <a:rPr lang="en-US" dirty="0" smtClean="0">
                <a:ea typeface="+mj-ea"/>
              </a:rPr>
              <a:t>Collection Submission Process</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81000" y="2190750"/>
            <a:ext cx="8342313" cy="1646238"/>
          </a:xfrm>
        </p:spPr>
        <p:txBody>
          <a:bodyPr/>
          <a:lstStyle/>
          <a:p>
            <a:pPr>
              <a:defRPr/>
            </a:pPr>
            <a:r>
              <a:rPr lang="en-US" dirty="0" smtClean="0"/>
              <a:t>Data Pipeline – How to Prepare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bwMode="auto"/>
        <p:txBody>
          <a:bodyPr wrap="square" numCol="1" anchor="t" anchorCtr="0" compatLnSpc="1">
            <a:prstTxWarp prst="textNoShape">
              <a:avLst/>
            </a:prstTxWarp>
          </a:bodyPr>
          <a:lstStyle/>
          <a:p>
            <a:pPr marL="273050">
              <a:buFont typeface="Wingdings" pitchFamily="2" charset="2"/>
              <a:buChar char="§"/>
            </a:pPr>
            <a:r>
              <a:rPr lang="en-US" b="0" dirty="0" smtClean="0"/>
              <a:t>Speak with vendors, business owners and IT staff</a:t>
            </a:r>
          </a:p>
          <a:p>
            <a:pPr marL="273050">
              <a:buFont typeface="Wingdings" pitchFamily="2" charset="2"/>
              <a:buChar char="§"/>
            </a:pPr>
            <a:r>
              <a:rPr lang="en-US" b="0" dirty="0" smtClean="0"/>
              <a:t>Communicate within your local education agency (LEA)</a:t>
            </a:r>
          </a:p>
          <a:p>
            <a:pPr marL="273050">
              <a:buFont typeface="Wingdings" pitchFamily="2" charset="2"/>
              <a:buChar char="§"/>
            </a:pPr>
            <a:r>
              <a:rPr lang="en-US" b="0" dirty="0" smtClean="0"/>
              <a:t>Communicate beyond your LEA  </a:t>
            </a:r>
          </a:p>
          <a:p>
            <a:pPr marL="273050">
              <a:buFont typeface="Wingdings" pitchFamily="2" charset="2"/>
              <a:buChar char="§"/>
            </a:pPr>
            <a:r>
              <a:rPr lang="en-US" b="0" dirty="0" smtClean="0"/>
              <a:t>Determine your role</a:t>
            </a:r>
          </a:p>
          <a:p>
            <a:pPr marL="273050">
              <a:buFont typeface="Wingdings" pitchFamily="2" charset="2"/>
              <a:buChar char="§"/>
            </a:pPr>
            <a:r>
              <a:rPr lang="en-US" b="0" dirty="0" smtClean="0"/>
              <a:t>Get involved in pilots</a:t>
            </a:r>
          </a:p>
          <a:p>
            <a:pPr marL="273050">
              <a:buFont typeface="Wingdings" pitchFamily="2" charset="2"/>
              <a:buChar char="§"/>
            </a:pPr>
            <a:r>
              <a:rPr lang="en-US" b="0" dirty="0" smtClean="0"/>
              <a:t>Tune in to Town Halls</a:t>
            </a:r>
          </a:p>
          <a:p>
            <a:pPr marL="273050">
              <a:buFont typeface="Wingdings" pitchFamily="2" charset="2"/>
              <a:buChar char="§"/>
            </a:pPr>
            <a:r>
              <a:rPr lang="en-US" b="0" dirty="0" smtClean="0"/>
              <a:t>Attend training webinars</a:t>
            </a:r>
          </a:p>
          <a:p>
            <a:pPr marL="273050">
              <a:buFont typeface="Wingdings" pitchFamily="2" charset="2"/>
              <a:buChar char="§"/>
            </a:pPr>
            <a:r>
              <a:rPr lang="en-US" b="0" dirty="0" smtClean="0"/>
              <a:t>Complete the self assessment  </a:t>
            </a:r>
          </a:p>
          <a:p>
            <a:pPr marL="273050">
              <a:buFont typeface="Wingdings" pitchFamily="2" charset="2"/>
              <a:buChar char="§"/>
            </a:pPr>
            <a:r>
              <a:rPr lang="en-US" b="0" dirty="0" smtClean="0"/>
              <a:t>Access the online curriculum</a:t>
            </a:r>
          </a:p>
          <a:p>
            <a:pPr marL="273050">
              <a:buFont typeface="Wingdings" pitchFamily="2" charset="2"/>
              <a:buChar char="§"/>
            </a:pPr>
            <a:r>
              <a:rPr lang="en-US" b="0" dirty="0" smtClean="0"/>
              <a:t>Check updates on the ADE replacement web site</a:t>
            </a:r>
          </a:p>
          <a:p>
            <a:pPr marL="273050">
              <a:buFont typeface="Wingdings" pitchFamily="2" charset="2"/>
              <a:buChar char="§"/>
            </a:pPr>
            <a:endParaRPr lang="en-US" dirty="0" smtClean="0"/>
          </a:p>
        </p:txBody>
      </p:sp>
      <p:sp>
        <p:nvSpPr>
          <p:cNvPr id="3" name="Title 2"/>
          <p:cNvSpPr>
            <a:spLocks noGrp="1"/>
          </p:cNvSpPr>
          <p:nvPr>
            <p:ph type="title"/>
          </p:nvPr>
        </p:nvSpPr>
        <p:spPr/>
        <p:txBody>
          <a:bodyPr/>
          <a:lstStyle/>
          <a:p>
            <a:pPr>
              <a:defRPr/>
            </a:pPr>
            <a:r>
              <a:rPr lang="en-US" dirty="0" smtClean="0"/>
              <a:t>Data Pipeline – How to Prepare</a:t>
            </a:r>
            <a:endParaRPr lang="en-US" dirty="0"/>
          </a:p>
        </p:txBody>
      </p:sp>
      <p:sp>
        <p:nvSpPr>
          <p:cNvPr id="4" name="Footer Placeholder 3"/>
          <p:cNvSpPr>
            <a:spLocks noGrp="1"/>
          </p:cNvSpPr>
          <p:nvPr>
            <p:ph type="ftr" sz="quarter" idx="10"/>
          </p:nvPr>
        </p:nvSpPr>
        <p:spPr/>
        <p:txBody>
          <a:bodyPr/>
          <a:lstStyle/>
          <a:p>
            <a:pPr>
              <a:defRPr/>
            </a:pPr>
            <a:fld id="{66718904-128B-4087-BAFD-D79978E12448}"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bwMode="auto"/>
        <p:txBody>
          <a:bodyPr wrap="square" numCol="1" anchor="t" anchorCtr="0" compatLnSpc="1">
            <a:prstTxWarp prst="textNoShape">
              <a:avLst/>
            </a:prstTxWarp>
          </a:bodyPr>
          <a:lstStyle/>
          <a:p>
            <a:pPr marL="273050">
              <a:buFont typeface="Wingdings" pitchFamily="2" charset="2"/>
              <a:buChar char="§"/>
            </a:pPr>
            <a:r>
              <a:rPr lang="en-US" dirty="0" smtClean="0"/>
              <a:t>For each interchange</a:t>
            </a:r>
          </a:p>
          <a:p>
            <a:pPr marL="547688" lvl="1" indent="-182563">
              <a:buFont typeface="Wingdings" pitchFamily="2" charset="2"/>
              <a:buChar char="§"/>
            </a:pPr>
            <a:r>
              <a:rPr lang="en-US" dirty="0" smtClean="0"/>
              <a:t>Determine how file will be created</a:t>
            </a:r>
          </a:p>
          <a:p>
            <a:pPr marL="822325" lvl="2" indent="-182563">
              <a:buFont typeface="Wingdings" pitchFamily="2" charset="2"/>
              <a:buChar char="§"/>
            </a:pPr>
            <a:r>
              <a:rPr lang="en-US" dirty="0" smtClean="0"/>
              <a:t>Vendor product generates</a:t>
            </a:r>
          </a:p>
          <a:p>
            <a:pPr marL="822325" lvl="2" indent="-182563">
              <a:buFont typeface="Wingdings" pitchFamily="2" charset="2"/>
              <a:buChar char="§"/>
            </a:pPr>
            <a:r>
              <a:rPr lang="en-US" dirty="0" smtClean="0"/>
              <a:t>IT pulls</a:t>
            </a:r>
          </a:p>
          <a:p>
            <a:pPr marL="822325" lvl="2" indent="-182563">
              <a:buFont typeface="Wingdings" pitchFamily="2" charset="2"/>
              <a:buChar char="§"/>
            </a:pPr>
            <a:r>
              <a:rPr lang="en-US" dirty="0" smtClean="0"/>
              <a:t>Self-created</a:t>
            </a:r>
          </a:p>
          <a:p>
            <a:pPr marL="822325" lvl="2" indent="-182563">
              <a:buFont typeface="Wingdings" pitchFamily="2" charset="2"/>
              <a:buChar char="§"/>
            </a:pPr>
            <a:r>
              <a:rPr lang="en-US" dirty="0" smtClean="0"/>
              <a:t>Template</a:t>
            </a:r>
          </a:p>
          <a:p>
            <a:pPr marL="547688" lvl="1" indent="-182563">
              <a:buFont typeface="Wingdings" pitchFamily="2" charset="2"/>
              <a:buChar char="§"/>
            </a:pPr>
            <a:r>
              <a:rPr lang="en-US" dirty="0" smtClean="0"/>
              <a:t>Is there any additional information that must be pulled in?</a:t>
            </a:r>
          </a:p>
          <a:p>
            <a:pPr marL="822325" lvl="2" indent="-182563">
              <a:buFont typeface="Wingdings" pitchFamily="2" charset="2"/>
              <a:buChar char="§"/>
            </a:pPr>
            <a:r>
              <a:rPr lang="en-US" dirty="0" smtClean="0"/>
              <a:t>Who has it?</a:t>
            </a:r>
          </a:p>
          <a:p>
            <a:pPr marL="822325" lvl="2" indent="-182563">
              <a:buFont typeface="Wingdings" pitchFamily="2" charset="2"/>
              <a:buChar char="§"/>
            </a:pPr>
            <a:r>
              <a:rPr lang="en-US" dirty="0" smtClean="0"/>
              <a:t>How will you get it?</a:t>
            </a:r>
          </a:p>
          <a:p>
            <a:pPr marL="822325" lvl="2" indent="-182563">
              <a:buFont typeface="Wingdings" pitchFamily="2" charset="2"/>
              <a:buChar char="§"/>
            </a:pPr>
            <a:r>
              <a:rPr lang="en-US" dirty="0" smtClean="0"/>
              <a:t>Who will ensure it is placed into the file?</a:t>
            </a:r>
          </a:p>
        </p:txBody>
      </p:sp>
      <p:sp>
        <p:nvSpPr>
          <p:cNvPr id="3" name="Title 2"/>
          <p:cNvSpPr>
            <a:spLocks noGrp="1"/>
          </p:cNvSpPr>
          <p:nvPr>
            <p:ph type="title"/>
          </p:nvPr>
        </p:nvSpPr>
        <p:spPr/>
        <p:txBody>
          <a:bodyPr/>
          <a:lstStyle/>
          <a:p>
            <a:pPr>
              <a:defRPr/>
            </a:pPr>
            <a:r>
              <a:rPr lang="en-US" dirty="0" smtClean="0"/>
              <a:t>Data Pipeline – Work with Vendors</a:t>
            </a:r>
            <a:endParaRPr lang="en-US" dirty="0"/>
          </a:p>
        </p:txBody>
      </p:sp>
      <p:sp>
        <p:nvSpPr>
          <p:cNvPr id="4" name="Footer Placeholder 3"/>
          <p:cNvSpPr>
            <a:spLocks noGrp="1"/>
          </p:cNvSpPr>
          <p:nvPr>
            <p:ph type="ftr" sz="quarter" idx="10"/>
          </p:nvPr>
        </p:nvSpPr>
        <p:spPr/>
        <p:txBody>
          <a:bodyPr/>
          <a:lstStyle/>
          <a:p>
            <a:pPr>
              <a:defRPr/>
            </a:pPr>
            <a:fld id="{1DAEA9A9-5C0D-4098-8466-6AF5B25A3EB4}"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bwMode="auto"/>
        <p:txBody>
          <a:bodyPr wrap="square" numCol="1" anchor="t" anchorCtr="0" compatLnSpc="1">
            <a:prstTxWarp prst="textNoShape">
              <a:avLst/>
            </a:prstTxWarp>
          </a:bodyPr>
          <a:lstStyle/>
          <a:p>
            <a:pPr marL="273050">
              <a:buFont typeface="Wingdings" pitchFamily="2" charset="2"/>
              <a:buChar char="§"/>
            </a:pPr>
            <a:r>
              <a:rPr lang="en-US" b="0" dirty="0" smtClean="0"/>
              <a:t>Alpine</a:t>
            </a:r>
          </a:p>
          <a:p>
            <a:pPr marL="273050">
              <a:buFont typeface="Wingdings" pitchFamily="2" charset="2"/>
              <a:buChar char="§"/>
            </a:pPr>
            <a:r>
              <a:rPr lang="en-US" b="0" dirty="0" err="1" smtClean="0"/>
              <a:t>Edupoint</a:t>
            </a:r>
            <a:endParaRPr lang="en-US" b="0" dirty="0" smtClean="0"/>
          </a:p>
          <a:p>
            <a:pPr marL="273050">
              <a:buFont typeface="Wingdings" pitchFamily="2" charset="2"/>
              <a:buChar char="§"/>
            </a:pPr>
            <a:r>
              <a:rPr lang="en-US" b="0" dirty="0" smtClean="0"/>
              <a:t>Go </a:t>
            </a:r>
            <a:r>
              <a:rPr lang="en-US" b="0" dirty="0" err="1" smtClean="0"/>
              <a:t>Edustar</a:t>
            </a:r>
            <a:endParaRPr lang="en-US" b="0" dirty="0" smtClean="0"/>
          </a:p>
          <a:p>
            <a:pPr marL="273050">
              <a:buFont typeface="Wingdings" pitchFamily="2" charset="2"/>
              <a:buChar char="§"/>
            </a:pPr>
            <a:r>
              <a:rPr lang="en-US" b="0" dirty="0" smtClean="0"/>
              <a:t>Harris School Solutions</a:t>
            </a:r>
          </a:p>
          <a:p>
            <a:pPr marL="273050">
              <a:buFont typeface="Wingdings" pitchFamily="2" charset="2"/>
              <a:buChar char="§"/>
            </a:pPr>
            <a:r>
              <a:rPr lang="en-US" b="0" dirty="0" smtClean="0"/>
              <a:t>Infinite Campus</a:t>
            </a:r>
          </a:p>
          <a:p>
            <a:pPr marL="273050">
              <a:buFont typeface="Wingdings" pitchFamily="2" charset="2"/>
              <a:buChar char="§"/>
            </a:pPr>
            <a:r>
              <a:rPr lang="en-US" b="0" dirty="0" smtClean="0"/>
              <a:t>Pearson</a:t>
            </a:r>
          </a:p>
          <a:p>
            <a:pPr marL="273050">
              <a:buFont typeface="Wingdings" pitchFamily="2" charset="2"/>
              <a:buChar char="§"/>
            </a:pPr>
            <a:r>
              <a:rPr lang="en-US" b="0" dirty="0" smtClean="0"/>
              <a:t>Power School</a:t>
            </a:r>
          </a:p>
          <a:p>
            <a:pPr marL="273050">
              <a:buFont typeface="Wingdings" pitchFamily="2" charset="2"/>
              <a:buChar char="§"/>
            </a:pPr>
            <a:r>
              <a:rPr lang="fr-FR" b="0" dirty="0" smtClean="0"/>
              <a:t>Tyler Technologies (</a:t>
            </a:r>
            <a:r>
              <a:rPr lang="fr-FR" b="0" dirty="0" err="1" smtClean="0"/>
              <a:t>Formerly</a:t>
            </a:r>
            <a:r>
              <a:rPr lang="fr-FR" b="0" dirty="0" smtClean="0"/>
              <a:t> </a:t>
            </a:r>
            <a:r>
              <a:rPr lang="fr-FR" b="0" dirty="0" err="1" smtClean="0"/>
              <a:t>Infinite</a:t>
            </a:r>
            <a:r>
              <a:rPr lang="fr-FR" b="0" dirty="0" smtClean="0"/>
              <a:t> Visions) </a:t>
            </a:r>
          </a:p>
          <a:p>
            <a:pPr marL="273050">
              <a:buFont typeface="Wingdings" pitchFamily="2" charset="2"/>
              <a:buChar char="§"/>
            </a:pPr>
            <a:r>
              <a:rPr lang="en-US" b="0" dirty="0" smtClean="0"/>
              <a:t>Specialized Data Systems </a:t>
            </a:r>
          </a:p>
          <a:p>
            <a:pPr marL="273050">
              <a:buFont typeface="Wingdings" pitchFamily="2" charset="2"/>
              <a:buChar char="§"/>
            </a:pPr>
            <a:r>
              <a:rPr lang="en-US" b="0" dirty="0" err="1" smtClean="0"/>
              <a:t>Weidenhammer</a:t>
            </a:r>
            <a:endParaRPr lang="en-US" b="0" dirty="0" smtClean="0"/>
          </a:p>
          <a:p>
            <a:pPr marL="273050">
              <a:buFont typeface="Wingdings" pitchFamily="2" charset="2"/>
              <a:buChar char="§"/>
            </a:pPr>
            <a:endParaRPr lang="en-US" dirty="0" smtClean="0"/>
          </a:p>
        </p:txBody>
      </p:sp>
      <p:sp>
        <p:nvSpPr>
          <p:cNvPr id="3" name="Title 2"/>
          <p:cNvSpPr>
            <a:spLocks noGrp="1"/>
          </p:cNvSpPr>
          <p:nvPr>
            <p:ph type="title"/>
          </p:nvPr>
        </p:nvSpPr>
        <p:spPr/>
        <p:txBody>
          <a:bodyPr/>
          <a:lstStyle/>
          <a:p>
            <a:pPr>
              <a:defRPr/>
            </a:pPr>
            <a:r>
              <a:rPr lang="en-US" dirty="0" smtClean="0"/>
              <a:t>Vendors Contacted </a:t>
            </a:r>
            <a:endParaRPr lang="en-US" dirty="0"/>
          </a:p>
        </p:txBody>
      </p:sp>
      <p:sp>
        <p:nvSpPr>
          <p:cNvPr id="4" name="Footer Placeholder 3"/>
          <p:cNvSpPr>
            <a:spLocks noGrp="1"/>
          </p:cNvSpPr>
          <p:nvPr>
            <p:ph type="ftr" sz="quarter" idx="10"/>
          </p:nvPr>
        </p:nvSpPr>
        <p:spPr/>
        <p:txBody>
          <a:bodyPr/>
          <a:lstStyle/>
          <a:p>
            <a:pPr>
              <a:defRPr/>
            </a:pPr>
            <a:fld id="{F89A61A5-6CFD-46C7-A4D2-709CDAFC42A6}"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CDE Color Scheme FINAL">
      <a:dk1>
        <a:srgbClr val="000000"/>
      </a:dk1>
      <a:lt1>
        <a:sysClr val="window" lastClr="FFFFFF"/>
      </a:lt1>
      <a:dk2>
        <a:srgbClr val="785F55"/>
      </a:dk2>
      <a:lt2>
        <a:srgbClr val="EFE7D5"/>
      </a:lt2>
      <a:accent1>
        <a:srgbClr val="95B6D2"/>
      </a:accent1>
      <a:accent2>
        <a:srgbClr val="FAAB67"/>
      </a:accent2>
      <a:accent3>
        <a:srgbClr val="ABC178"/>
      </a:accent3>
      <a:accent4>
        <a:srgbClr val="71769D"/>
      </a:accent4>
      <a:accent5>
        <a:srgbClr val="7BA79D"/>
      </a:accent5>
      <a:accent6>
        <a:srgbClr val="8C8C96"/>
      </a:accent6>
      <a:hlink>
        <a:srgbClr val="DD8047"/>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16935</TotalTime>
  <Words>3421</Words>
  <Application>Microsoft Office PowerPoint</Application>
  <PresentationFormat>On-screen Show (4:3)</PresentationFormat>
  <Paragraphs>821</Paragraphs>
  <Slides>48</Slides>
  <Notes>18</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CDE THEME</vt:lpstr>
      <vt:lpstr> Special Education Data Pipeline   April 11th, 2013</vt:lpstr>
      <vt:lpstr>Topics for Discussion</vt:lpstr>
      <vt:lpstr>Data Pipeline - Project Overview</vt:lpstr>
      <vt:lpstr>Glossary of Terms</vt:lpstr>
      <vt:lpstr>Collection Submission Process</vt:lpstr>
      <vt:lpstr>Data Pipeline – How to Prepare</vt:lpstr>
      <vt:lpstr>Data Pipeline – How to Prepare</vt:lpstr>
      <vt:lpstr>Data Pipeline – Work with Vendors</vt:lpstr>
      <vt:lpstr>Vendors Contacted </vt:lpstr>
      <vt:lpstr>Interchanges</vt:lpstr>
      <vt:lpstr>Interchanges</vt:lpstr>
      <vt:lpstr>Student &amp; Enrollment</vt:lpstr>
      <vt:lpstr>PowerPoint Presentation</vt:lpstr>
      <vt:lpstr>PowerPoint Presentation</vt:lpstr>
      <vt:lpstr>PowerPoint Presentation</vt:lpstr>
      <vt:lpstr>Staff Interchange </vt:lpstr>
      <vt:lpstr>PowerPoint Presentation</vt:lpstr>
      <vt:lpstr>PowerPoint Presentation</vt:lpstr>
      <vt:lpstr>Discipline Interchange</vt:lpstr>
      <vt:lpstr>PowerPoint Presentation</vt:lpstr>
      <vt:lpstr>PowerPoint Presentation</vt:lpstr>
      <vt:lpstr>Special Education IEP Interchange</vt:lpstr>
      <vt:lpstr>Special Education Child</vt:lpstr>
      <vt:lpstr>PowerPoint Presentation</vt:lpstr>
      <vt:lpstr>PowerPoint Presentation</vt:lpstr>
      <vt:lpstr>Special Education data flow</vt:lpstr>
      <vt:lpstr>Special Education IEP Interchange  Workflow</vt:lpstr>
      <vt:lpstr>Snapshots</vt:lpstr>
      <vt:lpstr>File Relationships</vt:lpstr>
      <vt:lpstr>Status Update</vt:lpstr>
      <vt:lpstr>Know Data Pipeline Before 2013-14</vt:lpstr>
      <vt:lpstr>Special Education Pilot Dates</vt:lpstr>
      <vt:lpstr>Communicate Internally</vt:lpstr>
      <vt:lpstr>External Communications for SPED</vt:lpstr>
      <vt:lpstr>User roles within Data Pipeline</vt:lpstr>
      <vt:lpstr>User roles continued</vt:lpstr>
      <vt:lpstr>Participate in Hands-On Experience</vt:lpstr>
      <vt:lpstr>Transition Readiness Assessment</vt:lpstr>
      <vt:lpstr>Oracle’s Identity Management</vt:lpstr>
      <vt:lpstr>What is Oracle’s Identity Management?</vt:lpstr>
      <vt:lpstr>How will Identity Management help me?</vt:lpstr>
      <vt:lpstr>How do I find my district LAM?</vt:lpstr>
      <vt:lpstr>Service Request from LAM</vt:lpstr>
      <vt:lpstr>Resetting your password</vt:lpstr>
      <vt:lpstr>Technical Assistance Efforts Increasing</vt:lpstr>
      <vt:lpstr>Resources</vt:lpstr>
      <vt:lpstr>Who Are We?</vt:lpstr>
      <vt:lpstr>Who Are We?</vt:lpstr>
    </vt:vector>
  </TitlesOfParts>
  <Company>Colorado State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Heitman, Lindsey</cp:lastModifiedBy>
  <cp:revision>486</cp:revision>
  <cp:lastPrinted>2013-02-05T22:49:10Z</cp:lastPrinted>
  <dcterms:created xsi:type="dcterms:W3CDTF">2012-07-16T02:29:43Z</dcterms:created>
  <dcterms:modified xsi:type="dcterms:W3CDTF">2013-04-12T17:47:43Z</dcterms:modified>
</cp:coreProperties>
</file>