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6600"/>
    <a:srgbClr val="6699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2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0B43B4-E70D-4322-BD8D-ACD8373212AC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91A6F2-6669-4BFE-A2C5-0CDEE57ADC2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7421165-83FB-4E11-8A6C-7BC1FDC46981}" type="slidenum">
              <a:rPr lang="en-US"/>
              <a:pPr/>
              <a:t>1</a:t>
            </a:fld>
            <a:endParaRPr lang="en-US"/>
          </a:p>
        </p:txBody>
      </p:sp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Through the use of ongoing student-focused assessment educators can help students understand the skills needed for post-school environments and prepare them for further education, employment, and independent living.  </a:t>
            </a:r>
          </a:p>
          <a:p>
            <a:endParaRPr lang="en-US" b="1" dirty="0" smtClean="0"/>
          </a:p>
          <a:p>
            <a:r>
              <a:rPr lang="en-US" b="1" dirty="0" smtClean="0"/>
              <a:t>TRANSITION CONTINUUM</a:t>
            </a:r>
            <a:endParaRPr lang="en-US" dirty="0"/>
          </a:p>
          <a:p>
            <a:r>
              <a:rPr lang="en-US" dirty="0"/>
              <a:t>The intent of transition is to gradually move students from activities that are initiated </a:t>
            </a:r>
            <a:r>
              <a:rPr lang="en-US" dirty="0" smtClean="0"/>
              <a:t>early in </a:t>
            </a:r>
            <a:r>
              <a:rPr lang="en-US" dirty="0"/>
              <a:t>the awareness process</a:t>
            </a:r>
          </a:p>
          <a:p>
            <a:r>
              <a:rPr lang="en-US" dirty="0"/>
              <a:t>through the continuum of exploration and preparation and finally into career placement and/or </a:t>
            </a:r>
            <a:r>
              <a:rPr lang="en-US" dirty="0" smtClean="0"/>
              <a:t>continuing education.</a:t>
            </a:r>
            <a:endParaRPr lang="en-US" dirty="0"/>
          </a:p>
          <a:p>
            <a:r>
              <a:rPr lang="en-US" dirty="0"/>
              <a:t>Career placement and continuing education are the responsibility of adult service agencies. The arrow designates the usual time for</a:t>
            </a:r>
          </a:p>
          <a:p>
            <a:r>
              <a:rPr lang="en-US" dirty="0"/>
              <a:t>students to begin formal linkages with the appropriate agencies. Each student should have opportunities for career awareness,</a:t>
            </a:r>
          </a:p>
          <a:p>
            <a:r>
              <a:rPr lang="en-US" dirty="0"/>
              <a:t>exploration, preparation and agency linkages. The activities and agencies listed are only suggestions </a:t>
            </a:r>
            <a:r>
              <a:rPr lang="en-US" dirty="0" smtClean="0"/>
              <a:t>and we</a:t>
            </a:r>
            <a:r>
              <a:rPr lang="en-US" baseline="0" dirty="0" smtClean="0"/>
              <a:t> will get into these opportunities a little more in depth. </a:t>
            </a:r>
            <a:endParaRPr lang="en-US" dirty="0"/>
          </a:p>
          <a:p>
            <a:endParaRPr lang="en-US" dirty="0"/>
          </a:p>
          <a:p>
            <a:r>
              <a:rPr lang="en-US" dirty="0"/>
              <a:t>Based on IEP ea individual based on individual’s </a:t>
            </a:r>
            <a:r>
              <a:rPr lang="en-US" dirty="0" smtClean="0"/>
              <a:t>abilities, interests,</a:t>
            </a:r>
            <a:r>
              <a:rPr lang="en-US" baseline="0" dirty="0" smtClean="0"/>
              <a:t> and skills </a:t>
            </a:r>
            <a:r>
              <a:rPr lang="en-US" dirty="0" smtClean="0"/>
              <a:t>there</a:t>
            </a:r>
            <a:r>
              <a:rPr lang="en-US" baseline="0" dirty="0" smtClean="0"/>
              <a:t> are</a:t>
            </a:r>
            <a:r>
              <a:rPr lang="en-US" dirty="0" smtClean="0"/>
              <a:t> </a:t>
            </a:r>
            <a:r>
              <a:rPr lang="en-US" dirty="0"/>
              <a:t>different opportunities</a:t>
            </a:r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FF833A-418D-4C55-A748-7E203314BF73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327999-6594-4545-B707-2EADF0BC2B0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1" name="Rectangle 21"/>
          <p:cNvSpPr>
            <a:spLocks noChangeArrowheads="1"/>
          </p:cNvSpPr>
          <p:nvPr/>
        </p:nvSpPr>
        <p:spPr bwMode="auto">
          <a:xfrm>
            <a:off x="0" y="1019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30742" name="Text Box 22"/>
          <p:cNvSpPr txBox="1">
            <a:spLocks noChangeArrowheads="1"/>
          </p:cNvSpPr>
          <p:nvPr/>
        </p:nvSpPr>
        <p:spPr bwMode="auto">
          <a:xfrm>
            <a:off x="228600" y="1524000"/>
            <a:ext cx="8639175" cy="4724400"/>
          </a:xfrm>
          <a:prstGeom prst="rect">
            <a:avLst/>
          </a:prstGeom>
          <a:solidFill>
            <a:srgbClr val="FFFFFF"/>
          </a:solidFill>
          <a:ln w="19050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en-US" sz="900" b="1" i="0" u="none" strike="noStrike" cap="none" normalizeH="0" baseline="0" dirty="0" smtClean="0">
              <a:ln>
                <a:noFill/>
              </a:ln>
              <a:solidFill>
                <a:srgbClr val="0000FF"/>
              </a:solidFill>
              <a:effectLst/>
              <a:latin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Communication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	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 </a:t>
            </a:r>
            <a:r>
              <a:rPr lang="en-US" sz="1400" b="1" dirty="0" smtClean="0">
                <a:solidFill>
                  <a:srgbClr val="4F6228"/>
                </a:solidFill>
                <a:latin typeface="Calibri" pitchFamily="34" charset="0"/>
              </a:rPr>
              <a:t>C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areer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clusters	         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</a:rPr>
              <a:t>ACE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	</a:t>
            </a:r>
            <a:r>
              <a:rPr lang="en-US" sz="1400" b="1" dirty="0" smtClean="0">
                <a:latin typeface="Times New Roman" pitchFamily="18" charset="0"/>
              </a:rPr>
              <a:t>             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C00000"/>
                </a:solidFill>
                <a:effectLst/>
                <a:latin typeface="Calibri" pitchFamily="34" charset="0"/>
              </a:rPr>
              <a:t>Voc Rehab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Times New Roman" pitchFamily="18" charset="0"/>
              </a:rPr>
              <a:t>						</a:t>
            </a:r>
            <a:r>
              <a:rPr lang="en-US" sz="1200" b="1" dirty="0" smtClean="0">
                <a:solidFill>
                  <a:srgbClr val="4F6228"/>
                </a:solidFill>
              </a:rPr>
              <a:t>                                 </a:t>
            </a:r>
            <a:r>
              <a:rPr lang="en-US" sz="1200" b="1" dirty="0" smtClean="0">
                <a:solidFill>
                  <a:srgbClr val="4F6228"/>
                </a:solidFill>
              </a:rPr>
              <a:t>	      </a:t>
            </a: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Times New Roman" pitchFamily="18" charset="0"/>
              </a:rPr>
              <a:t>-</a:t>
            </a: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</a:rPr>
              <a:t>-----------</a:t>
            </a:r>
            <a:r>
              <a:rPr kumimoji="0" lang="en-US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</a:rPr>
              <a:t>SWAP-</a:t>
            </a:r>
            <a:r>
              <a:rPr kumimoji="0" lang="en-US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</a:rPr>
              <a:t>------</a:t>
            </a:r>
            <a:br>
              <a:rPr kumimoji="0" lang="en-US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Times New Roman" pitchFamily="18" charset="0"/>
              </a:rPr>
            </a:b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Self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Awareness	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Mentorships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	</a:t>
            </a:r>
            <a:r>
              <a:rPr lang="en-US" sz="1400" b="1" dirty="0" smtClean="0">
                <a:solidFill>
                  <a:srgbClr val="4F6228"/>
                </a:solidFill>
                <a:latin typeface="Calibri" pitchFamily="34" charset="0"/>
              </a:rPr>
              <a:t>            </a:t>
            </a:r>
            <a:r>
              <a:rPr lang="en-US" sz="1400" b="1" dirty="0" smtClean="0">
                <a:solidFill>
                  <a:srgbClr val="000000"/>
                </a:solidFill>
                <a:latin typeface="Calibri" pitchFamily="34" charset="0"/>
              </a:rPr>
              <a:t>Voc Ed </a:t>
            </a:r>
            <a:r>
              <a:rPr lang="en-US" sz="1400" b="1" dirty="0" smtClean="0">
                <a:solidFill>
                  <a:srgbClr val="4F6228"/>
                </a:solidFill>
                <a:latin typeface="Calibri" pitchFamily="34" charset="0"/>
              </a:rPr>
              <a:t>	     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C00000"/>
                </a:solidFill>
                <a:effectLst/>
                <a:latin typeface="Calibri" pitchFamily="34" charset="0"/>
              </a:rPr>
              <a:t>Independent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C00000"/>
                </a:solidFill>
                <a:effectLst/>
                <a:latin typeface="Calibri" pitchFamily="34" charset="0"/>
              </a:rPr>
              <a:t> Living Centers</a:t>
            </a:r>
            <a:endParaRPr kumimoji="0" lang="en-US" sz="1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alibri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en-US" sz="300" b="1" i="0" u="none" strike="noStrike" cap="none" normalizeH="0" baseline="0" dirty="0" smtClean="0">
              <a:ln>
                <a:noFill/>
              </a:ln>
              <a:solidFill>
                <a:srgbClr val="0000FF"/>
              </a:solidFill>
              <a:effectLst/>
              <a:latin typeface="Calibri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In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school jobs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</a:rPr>
              <a:t>	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</a:rPr>
              <a:t>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Postsecondary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information</a:t>
            </a:r>
            <a:r>
              <a:rPr lang="en-US" sz="1400" b="1" dirty="0">
                <a:solidFill>
                  <a:srgbClr val="4F6228"/>
                </a:solidFill>
                <a:latin typeface="Calibri" pitchFamily="34" charset="0"/>
              </a:rPr>
              <a:t> </a:t>
            </a:r>
            <a:r>
              <a:rPr lang="en-US" sz="1400" b="1" dirty="0" smtClean="0">
                <a:solidFill>
                  <a:srgbClr val="4F6228"/>
                </a:solidFill>
                <a:latin typeface="Calibri" pitchFamily="34" charset="0"/>
              </a:rPr>
              <a:t>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</a:rPr>
              <a:t>Work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</a:rPr>
              <a:t>Study (WES)</a:t>
            </a:r>
            <a:r>
              <a:rPr lang="en-US" sz="1400" b="1" dirty="0" smtClean="0">
                <a:solidFill>
                  <a:srgbClr val="000000"/>
                </a:solidFill>
                <a:latin typeface="Calibri" pitchFamily="34" charset="0"/>
              </a:rPr>
              <a:t>         </a:t>
            </a:r>
            <a:r>
              <a:rPr lang="en-US" sz="1400" b="1" dirty="0" smtClean="0">
                <a:solidFill>
                  <a:srgbClr val="000000"/>
                </a:solidFill>
                <a:latin typeface="Calibri" pitchFamily="34" charset="0"/>
              </a:rPr>
              <a:t> 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C00000"/>
                </a:solidFill>
                <a:effectLst/>
                <a:latin typeface="Calibri" pitchFamily="34" charset="0"/>
              </a:rPr>
              <a:t>Community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C00000"/>
                </a:solidFill>
                <a:effectLst/>
                <a:latin typeface="Calibri" pitchFamily="34" charset="0"/>
              </a:rPr>
              <a:t>Center Board (CCBs)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endParaRPr kumimoji="0" lang="en-US" sz="300" b="1" i="0" u="none" strike="noStrike" cap="none" normalizeH="0" baseline="0" dirty="0" smtClean="0">
              <a:ln>
                <a:noFill/>
              </a:ln>
              <a:solidFill>
                <a:srgbClr val="0000FF"/>
              </a:solidFill>
              <a:effectLst/>
              <a:latin typeface="Calibri" pitchFamily="34" charset="0"/>
            </a:endParaRPr>
          </a:p>
          <a:p>
            <a:pPr lvl="0">
              <a:spcAft>
                <a:spcPts val="1000"/>
              </a:spcAft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Self-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determination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</a:rPr>
              <a:t>	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</a:rPr>
              <a:t>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Work-based experiences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        </a:t>
            </a:r>
            <a:r>
              <a:rPr lang="en-US" sz="1400" b="1" dirty="0" smtClean="0">
                <a:solidFill>
                  <a:srgbClr val="000000"/>
                </a:solidFill>
                <a:latin typeface="Calibri" pitchFamily="34" charset="0"/>
              </a:rPr>
              <a:t>Apprenticeships</a:t>
            </a:r>
            <a:r>
              <a:rPr lang="en-US" sz="1400" b="1" dirty="0" smtClean="0">
                <a:solidFill>
                  <a:srgbClr val="000000"/>
                </a:solidFill>
                <a:latin typeface="Times New Roman" pitchFamily="18" charset="0"/>
              </a:rPr>
              <a:t>     </a:t>
            </a:r>
            <a:r>
              <a:rPr lang="en-US" sz="1400" b="1" dirty="0" smtClean="0">
                <a:solidFill>
                  <a:srgbClr val="C00000"/>
                </a:solidFill>
                <a:latin typeface="Calibri" pitchFamily="34" charset="0"/>
              </a:rPr>
              <a:t> 	Postsecondary Ed</a:t>
            </a:r>
            <a:r>
              <a:rPr lang="en-US" sz="300" b="1" dirty="0" smtClean="0">
                <a:solidFill>
                  <a:srgbClr val="0000FF"/>
                </a:solidFill>
              </a:rPr>
              <a:t>				</a:t>
            </a:r>
            <a:endParaRPr lang="en-US" sz="1400" b="1" dirty="0" smtClean="0">
              <a:solidFill>
                <a:srgbClr val="0000FF"/>
              </a:solidFill>
              <a:latin typeface="Times New Roman" pitchFamily="18" charset="0"/>
            </a:endParaRPr>
          </a:p>
          <a:p>
            <a:pPr lvl="0">
              <a:spcAft>
                <a:spcPts val="1000"/>
              </a:spcAft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Self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-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Advocacy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</a:rPr>
              <a:t>	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</a:rPr>
              <a:t>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Job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shadows	</a:t>
            </a:r>
            <a:r>
              <a:rPr lang="en-US" sz="1400" b="1" dirty="0">
                <a:solidFill>
                  <a:srgbClr val="4F6228"/>
                </a:solidFill>
                <a:latin typeface="Calibri" pitchFamily="34" charset="0"/>
              </a:rPr>
              <a:t> </a:t>
            </a:r>
            <a:r>
              <a:rPr lang="en-US" sz="1400" b="1" dirty="0" smtClean="0">
                <a:solidFill>
                  <a:srgbClr val="4F6228"/>
                </a:solidFill>
                <a:latin typeface="Calibri" pitchFamily="34" charset="0"/>
              </a:rPr>
              <a:t>       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</a:rPr>
              <a:t>Postsecondary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Calibri" pitchFamily="34" charset="0"/>
              </a:rPr>
              <a:t>Strategies</a:t>
            </a:r>
            <a:r>
              <a:rPr lang="en-US" sz="1400" b="1" dirty="0" smtClean="0">
                <a:solidFill>
                  <a:srgbClr val="4F6228"/>
                </a:solidFill>
              </a:rPr>
              <a:t>                 </a:t>
            </a:r>
            <a:r>
              <a:rPr lang="en-US" sz="1400" b="1" dirty="0" smtClean="0">
                <a:solidFill>
                  <a:srgbClr val="4F6228"/>
                </a:solidFill>
              </a:rPr>
              <a:t>    </a:t>
            </a:r>
            <a:r>
              <a:rPr lang="en-US" sz="1400" b="1" dirty="0" smtClean="0">
                <a:solidFill>
                  <a:srgbClr val="C00000"/>
                </a:solidFill>
                <a:latin typeface="Calibri" pitchFamily="34" charset="0"/>
              </a:rPr>
              <a:t>Mental Health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Times New Roman" pitchFamily="18" charset="0"/>
              </a:rPr>
              <a:t>	</a:t>
            </a:r>
            <a:r>
              <a:rPr kumimoji="0" lang="en-US" sz="3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Times New Roman" pitchFamily="18" charset="0"/>
              </a:rPr>
              <a:t>						</a:t>
            </a:r>
            <a:r>
              <a:rPr kumimoji="0" lang="en-US" sz="3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   		</a:t>
            </a:r>
            <a:endParaRPr kumimoji="0" lang="en-US" sz="1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Times New Roman" pitchFamily="18" charset="0"/>
            </a:endParaRPr>
          </a:p>
          <a:p>
            <a:pPr lvl="0">
              <a:spcAft>
                <a:spcPts val="0"/>
              </a:spcAft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Volunteer opportunities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	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 Career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Assessment</a:t>
            </a:r>
            <a:r>
              <a:rPr lang="en-US" sz="1400" b="1" dirty="0" smtClean="0">
                <a:solidFill>
                  <a:srgbClr val="4F6228"/>
                </a:solidFill>
                <a:latin typeface="Calibri" pitchFamily="34" charset="0"/>
              </a:rPr>
              <a:t>s</a:t>
            </a:r>
            <a:r>
              <a:rPr lang="en-US" sz="1400" b="1" dirty="0" smtClean="0">
                <a:solidFill>
                  <a:srgbClr val="4F6228"/>
                </a:solidFill>
                <a:latin typeface="Calibri" pitchFamily="34" charset="0"/>
              </a:rPr>
              <a:t>	            </a:t>
            </a:r>
            <a:r>
              <a:rPr lang="en-US" sz="1400" b="1" dirty="0" smtClean="0">
                <a:solidFill>
                  <a:srgbClr val="000000"/>
                </a:solidFill>
                <a:latin typeface="Calibri" pitchFamily="34" charset="0"/>
              </a:rPr>
              <a:t>Internships</a:t>
            </a:r>
            <a:r>
              <a:rPr lang="en-US" sz="1400" b="1" dirty="0" smtClean="0">
                <a:solidFill>
                  <a:srgbClr val="000000"/>
                </a:solidFill>
                <a:latin typeface="Calibri" pitchFamily="34" charset="0"/>
              </a:rPr>
              <a:t>		</a:t>
            </a:r>
            <a:r>
              <a:rPr lang="en-US" sz="1400" b="1" dirty="0" smtClean="0">
                <a:solidFill>
                  <a:srgbClr val="000000"/>
                </a:solidFill>
                <a:latin typeface="Calibri" pitchFamily="34" charset="0"/>
              </a:rPr>
              <a:t>                  </a:t>
            </a:r>
            <a:r>
              <a:rPr lang="en-US" sz="1400" b="1" dirty="0" smtClean="0">
                <a:solidFill>
                  <a:srgbClr val="C00000"/>
                </a:solidFill>
                <a:latin typeface="Calibri" pitchFamily="34" charset="0"/>
              </a:rPr>
              <a:t>SSI</a:t>
            </a:r>
            <a:endParaRPr kumimoji="0" lang="en-US" sz="1400" b="1" i="0" u="none" strike="noStrike" cap="none" normalizeH="0" baseline="0" dirty="0" smtClean="0">
              <a:ln>
                <a:noFill/>
              </a:ln>
              <a:solidFill>
                <a:srgbClr val="0000FF"/>
              </a:solidFill>
              <a:effectLst/>
              <a:latin typeface="Calibri" pitchFamily="34" charset="0"/>
            </a:endParaRPr>
          </a:p>
          <a:p>
            <a:pPr lvl="0">
              <a:spcAft>
                <a:spcPts val="0"/>
              </a:spcAft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	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Times New Roman" pitchFamily="18" charset="0"/>
              </a:rPr>
              <a:t>	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C00000"/>
                </a:solidFill>
                <a:effectLst/>
                <a:latin typeface="Times New Roman" pitchFamily="18" charset="0"/>
              </a:rPr>
              <a:t>							</a:t>
            </a:r>
            <a:endParaRPr kumimoji="0" lang="en-US" sz="1400" b="1" i="0" u="none" strike="noStrike" cap="none" normalizeH="0" baseline="0" dirty="0" smtClean="0">
              <a:ln>
                <a:noFill/>
              </a:ln>
              <a:solidFill>
                <a:srgbClr val="C00000"/>
              </a:solidFill>
              <a:effectLst/>
              <a:latin typeface="Calibri" pitchFamily="34" charset="0"/>
            </a:endParaRPr>
          </a:p>
          <a:p>
            <a:pPr lvl="0">
              <a:spcAft>
                <a:spcPts val="0"/>
              </a:spcAft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Career Speakers</a:t>
            </a:r>
            <a:r>
              <a:rPr lang="en-US" sz="1400" b="1" dirty="0">
                <a:solidFill>
                  <a:srgbClr val="0000FF"/>
                </a:solidFill>
              </a:rPr>
              <a:t> </a:t>
            </a:r>
            <a:r>
              <a:rPr lang="en-US" sz="1400" b="1" dirty="0" smtClean="0">
                <a:solidFill>
                  <a:srgbClr val="0000FF"/>
                </a:solidFill>
              </a:rPr>
              <a:t>       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</a:rPr>
              <a:t>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</a:rPr>
              <a:t>   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Career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alibri" pitchFamily="34" charset="0"/>
              </a:rPr>
              <a:t>counseling	</a:t>
            </a:r>
            <a:r>
              <a:rPr lang="en-US" sz="1400" b="1" dirty="0" smtClean="0">
                <a:solidFill>
                  <a:srgbClr val="4F6228"/>
                </a:solidFill>
                <a:latin typeface="Calibri" pitchFamily="34" charset="0"/>
              </a:rPr>
              <a:t>            </a:t>
            </a:r>
            <a:r>
              <a:rPr lang="en-US" sz="1400" b="1" dirty="0" smtClean="0">
                <a:solidFill>
                  <a:srgbClr val="000000"/>
                </a:solidFill>
                <a:latin typeface="Calibri" pitchFamily="34" charset="0"/>
              </a:rPr>
              <a:t>Area vocational school		</a:t>
            </a:r>
            <a:r>
              <a:rPr lang="en-US" sz="1400" b="1" dirty="0" smtClean="0">
                <a:solidFill>
                  <a:srgbClr val="C00000"/>
                </a:solidFill>
                <a:latin typeface="Calibri" pitchFamily="34" charset="0"/>
              </a:rPr>
              <a:t>Job Service</a:t>
            </a:r>
            <a:endParaRPr lang="en-US" sz="1400" b="1" dirty="0" smtClean="0">
              <a:solidFill>
                <a:srgbClr val="C00000"/>
              </a:solidFill>
              <a:latin typeface="Calibri" pitchFamily="34" charset="0"/>
            </a:endParaRPr>
          </a:p>
          <a:p>
            <a:pPr lvl="3">
              <a:spcAft>
                <a:spcPts val="0"/>
              </a:spcAft>
            </a:pPr>
            <a:r>
              <a:rPr lang="en-US" sz="1400" b="1" dirty="0" smtClean="0">
                <a:solidFill>
                  <a:srgbClr val="000000"/>
                </a:solidFill>
                <a:latin typeface="Calibri" pitchFamily="34" charset="0"/>
              </a:rPr>
              <a:t>                                                                                   </a:t>
            </a:r>
            <a:endParaRPr kumimoji="0" lang="en-US" sz="1400" b="1" i="0" u="none" strike="noStrike" cap="none" normalizeH="0" baseline="0" dirty="0" smtClean="0">
              <a:ln>
                <a:noFill/>
              </a:ln>
              <a:solidFill>
                <a:srgbClr val="0000FF"/>
              </a:solidFill>
              <a:effectLst/>
              <a:latin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Service Learning	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336600"/>
                </a:solidFill>
                <a:effectLst/>
                <a:latin typeface="Calibri" pitchFamily="34" charset="0"/>
              </a:rPr>
              <a:t>    Electives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		             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effectLst/>
                <a:latin typeface="Calibri" pitchFamily="34" charset="0"/>
              </a:rPr>
              <a:t>In-depth Work-based experiences</a:t>
            </a:r>
            <a:endParaRPr kumimoji="0" lang="en-US" sz="1400" b="1" i="0" u="none" strike="noStrike" cap="none" normalizeH="0" baseline="0" dirty="0" smtClean="0">
              <a:ln>
                <a:noFill/>
              </a:ln>
              <a:effectLst/>
              <a:latin typeface="Calibri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400" b="1" dirty="0" smtClean="0">
              <a:solidFill>
                <a:srgbClr val="0000FF"/>
              </a:solidFill>
              <a:latin typeface="Calibri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Field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Trips		   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336600"/>
                </a:solidFill>
                <a:effectLst/>
                <a:latin typeface="Calibri" pitchFamily="34" charset="0"/>
              </a:rPr>
              <a:t> Clubs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		             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effectLst/>
                <a:latin typeface="Calibri" pitchFamily="34" charset="0"/>
              </a:rPr>
              <a:t>ACT Prep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400" b="1" baseline="0" dirty="0" smtClean="0">
              <a:solidFill>
                <a:srgbClr val="0000FF"/>
              </a:solidFill>
              <a:latin typeface="Calibri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College in Colorado			             </a:t>
            </a:r>
            <a:r>
              <a:rPr kumimoji="0" lang="en-US" sz="1400" b="1" i="0" u="none" strike="noStrike" cap="none" normalizeH="0" dirty="0" smtClean="0">
                <a:ln>
                  <a:noFill/>
                </a:ln>
                <a:effectLst/>
                <a:latin typeface="Calibri" pitchFamily="34" charset="0"/>
              </a:rPr>
              <a:t>Concurrent enrollment</a:t>
            </a:r>
            <a:endParaRPr kumimoji="0" lang="en-US" sz="1400" b="1" i="0" u="none" strike="noStrike" cap="none" normalizeH="0" baseline="0" dirty="0" smtClean="0">
              <a:ln>
                <a:noFill/>
              </a:ln>
              <a:effectLst/>
              <a:latin typeface="Calibri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400" b="1" dirty="0" smtClean="0">
              <a:solidFill>
                <a:srgbClr val="0000FF"/>
              </a:solidFill>
              <a:latin typeface="Calibri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Calibri" pitchFamily="34" charset="0"/>
              </a:rPr>
              <a:t>    </a:t>
            </a:r>
            <a:r>
              <a:rPr kumimoji="0" lang="en-US" sz="1400" b="1" i="0" u="none" strike="noStrike" cap="none" normalizeH="0" baseline="0" dirty="0" smtClean="0">
                <a:ln>
                  <a:noFill/>
                </a:ln>
                <a:solidFill>
                  <a:srgbClr val="0000FF"/>
                </a:solidFill>
                <a:effectLst/>
                <a:latin typeface="Times New Roman" pitchFamily="18" charset="0"/>
              </a:rPr>
              <a:t>			</a:t>
            </a:r>
            <a:endParaRPr kumimoji="0" lang="en-US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30743" name="AutoShape 23"/>
          <p:cNvCxnSpPr>
            <a:cxnSpLocks noChangeShapeType="1"/>
          </p:cNvCxnSpPr>
          <p:nvPr/>
        </p:nvCxnSpPr>
        <p:spPr bwMode="auto">
          <a:xfrm rot="16200000" flipH="1">
            <a:off x="4000500" y="2400300"/>
            <a:ext cx="4876800" cy="3124200"/>
          </a:xfrm>
          <a:prstGeom prst="straightConnector1">
            <a:avLst/>
          </a:prstGeom>
          <a:noFill/>
          <a:ln w="9525">
            <a:solidFill>
              <a:srgbClr val="FF0000"/>
            </a:solidFill>
            <a:prstDash val="dash"/>
            <a:round/>
            <a:headEnd/>
            <a:tailEnd type="triangle" w="med" len="med"/>
          </a:ln>
        </p:spPr>
      </p:cxnSp>
      <p:sp>
        <p:nvSpPr>
          <p:cNvPr id="35" name="TextBox 34"/>
          <p:cNvSpPr txBox="1"/>
          <p:nvPr/>
        </p:nvSpPr>
        <p:spPr>
          <a:xfrm>
            <a:off x="0" y="381000"/>
            <a:ext cx="9144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sz="600" b="1" dirty="0" smtClean="0"/>
          </a:p>
          <a:p>
            <a:pPr algn="ctr"/>
            <a:r>
              <a:rPr lang="en-US" sz="2800" b="1" dirty="0" smtClean="0"/>
              <a:t>TRANSITION CONTINUUM</a:t>
            </a:r>
          </a:p>
          <a:p>
            <a:pPr algn="ctr"/>
            <a:endParaRPr lang="en-US" sz="900" b="1" dirty="0" smtClean="0"/>
          </a:p>
          <a:p>
            <a:pPr algn="ctr"/>
            <a:r>
              <a:rPr lang="en-US" sz="1700" dirty="0" smtClean="0"/>
              <a:t>    </a:t>
            </a:r>
            <a:r>
              <a:rPr lang="en-US" sz="1700" b="1" dirty="0" smtClean="0"/>
              <a:t>Awareness                  Exploration  	    Preparation              </a:t>
            </a:r>
            <a:r>
              <a:rPr lang="en-US" sz="1600" b="1" dirty="0" smtClean="0"/>
              <a:t>Career Placement/Continuing </a:t>
            </a:r>
            <a:r>
              <a:rPr lang="en-US" sz="1600" b="1" dirty="0" smtClean="0"/>
              <a:t>Ed (PSG) </a:t>
            </a:r>
            <a:endParaRPr lang="en-US" sz="1700" b="1" dirty="0"/>
          </a:p>
        </p:txBody>
      </p:sp>
      <p:cxnSp>
        <p:nvCxnSpPr>
          <p:cNvPr id="38" name="Straight Arrow Connector 37"/>
          <p:cNvCxnSpPr/>
          <p:nvPr/>
        </p:nvCxnSpPr>
        <p:spPr bwMode="auto">
          <a:xfrm>
            <a:off x="1447800" y="1219200"/>
            <a:ext cx="685800" cy="158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0" name="Straight Arrow Connector 39"/>
          <p:cNvCxnSpPr/>
          <p:nvPr/>
        </p:nvCxnSpPr>
        <p:spPr bwMode="auto">
          <a:xfrm>
            <a:off x="3352800" y="1219200"/>
            <a:ext cx="609600" cy="158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42" name="Straight Arrow Connector 41"/>
          <p:cNvCxnSpPr/>
          <p:nvPr/>
        </p:nvCxnSpPr>
        <p:spPr bwMode="auto">
          <a:xfrm>
            <a:off x="5181600" y="1219200"/>
            <a:ext cx="533400" cy="158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46" name="TextBox 45"/>
          <p:cNvSpPr txBox="1"/>
          <p:nvPr/>
        </p:nvSpPr>
        <p:spPr>
          <a:xfrm>
            <a:off x="152400" y="6400800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/>
              <a:t>   Age 15  </a:t>
            </a:r>
            <a:endParaRPr lang="en-US" sz="1200" b="1" dirty="0"/>
          </a:p>
        </p:txBody>
      </p:sp>
      <p:sp>
        <p:nvSpPr>
          <p:cNvPr id="47" name="TextBox 46"/>
          <p:cNvSpPr txBox="1"/>
          <p:nvPr/>
        </p:nvSpPr>
        <p:spPr>
          <a:xfrm>
            <a:off x="6705600" y="6396335"/>
            <a:ext cx="2438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    Exit from High School                (diploma or age 21)</a:t>
            </a:r>
            <a:endParaRPr lang="en-US" sz="12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174</Words>
  <Application>Microsoft Office PowerPoint</Application>
  <PresentationFormat>On-screen Show (4:3)</PresentationFormat>
  <Paragraphs>35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CDE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oliver_k</dc:creator>
  <cp:lastModifiedBy>oliver_k</cp:lastModifiedBy>
  <cp:revision>4</cp:revision>
  <dcterms:created xsi:type="dcterms:W3CDTF">2010-01-06T20:05:03Z</dcterms:created>
  <dcterms:modified xsi:type="dcterms:W3CDTF">2010-06-15T21:54:02Z</dcterms:modified>
</cp:coreProperties>
</file>

<file path=docProps/thumbnail.jpeg>
</file>