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9" r:id="rId2"/>
    <p:sldId id="260" r:id="rId3"/>
    <p:sldId id="266" r:id="rId4"/>
    <p:sldId id="261" r:id="rId5"/>
    <p:sldId id="265" r:id="rId6"/>
    <p:sldId id="268" r:id="rId7"/>
    <p:sldId id="267" r:id="rId8"/>
    <p:sldId id="264"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92" autoAdjust="0"/>
    <p:restoredTop sz="95017" autoAdjust="0"/>
  </p:normalViewPr>
  <p:slideViewPr>
    <p:cSldViewPr snapToGrid="0" snapToObjects="1">
      <p:cViewPr>
        <p:scale>
          <a:sx n="90" d="100"/>
          <a:sy n="90" d="100"/>
        </p:scale>
        <p:origin x="-342" y="216"/>
      </p:cViewPr>
      <p:guideLst>
        <p:guide orient="horz" pos="2160"/>
        <p:guide pos="2880"/>
      </p:guideLst>
    </p:cSldViewPr>
  </p:slideViewPr>
  <p:outlineViewPr>
    <p:cViewPr>
      <p:scale>
        <a:sx n="33" d="100"/>
        <a:sy n="33" d="100"/>
      </p:scale>
      <p:origin x="0" y="57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EC664B4-81F1-E24F-90AF-27DC019489E9}" type="datetime1">
              <a:rPr lang="en-US" smtClean="0"/>
              <a:pPr/>
              <a:t>4/30/2013</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2EABA64B-06F0-2A40-A38F-AA9E1DC38B75}" type="slidenum">
              <a:rPr lang="en-US" smtClean="0"/>
              <a:pPr/>
              <a:t>‹#›</a:t>
            </a:fld>
            <a:endParaRPr lang="en-US"/>
          </a:p>
        </p:txBody>
      </p:sp>
    </p:spTree>
    <p:extLst>
      <p:ext uri="{BB962C8B-B14F-4D97-AF65-F5344CB8AC3E}">
        <p14:creationId xmlns=""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DF7F1863-8423-8E48-8D02-88636C918AC7}" type="datetime1">
              <a:rPr lang="en-US" smtClean="0"/>
              <a:pPr/>
              <a:t>4/30/2013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3F7242FB-F25E-544B-B72F-E0B5A499AB48}" type="slidenum">
              <a:rPr lang="en-US" smtClean="0"/>
              <a:pPr/>
              <a:t>‹#›</a:t>
            </a:fld>
            <a:endParaRPr lang="en-US"/>
          </a:p>
        </p:txBody>
      </p:sp>
    </p:spTree>
    <p:extLst>
      <p:ext uri="{BB962C8B-B14F-4D97-AF65-F5344CB8AC3E}">
        <p14:creationId xmlns=""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b="1" dirty="0" smtClean="0">
                <a:latin typeface="Calibri" charset="0"/>
              </a:rPr>
              <a:t>Note to Speaker….we are leaving these foundational CDE slides in the slide deck in the event that you want to reference them.</a:t>
            </a:r>
          </a:p>
          <a:p>
            <a:pPr eaLnBrk="1" hangingPunct="1">
              <a:spcBef>
                <a:spcPct val="0"/>
              </a:spcBef>
            </a:pPr>
            <a:endParaRPr lang="en-US" dirty="0" smtClean="0">
              <a:latin typeface="Calibri" charset="0"/>
            </a:endParaRP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We</a:t>
            </a:r>
            <a:r>
              <a:rPr lang="ja-JP" altLang="en-US" dirty="0" smtClean="0">
                <a:latin typeface="Calibri" charset="0"/>
              </a:rPr>
              <a:t>’</a:t>
            </a:r>
            <a:r>
              <a:rPr lang="en-US" dirty="0" smtClean="0">
                <a:latin typeface="Calibri" charset="0"/>
              </a:rPr>
              <a:t>re going to start today with some very basic information to help put our work into context.   Let</a:t>
            </a:r>
            <a:r>
              <a:rPr lang="ja-JP" altLang="en-US" dirty="0" smtClean="0">
                <a:latin typeface="Calibri" charset="0"/>
              </a:rPr>
              <a:t>’</a:t>
            </a:r>
            <a:r>
              <a:rPr lang="en-US" dirty="0" smtClean="0">
                <a:latin typeface="Calibri" charset="0"/>
              </a:rPr>
              <a:t>s start with – </a:t>
            </a:r>
            <a:r>
              <a:rPr lang="ja-JP" altLang="en-US" dirty="0" smtClean="0">
                <a:latin typeface="Calibri" charset="0"/>
              </a:rPr>
              <a:t>“</a:t>
            </a:r>
            <a:r>
              <a:rPr lang="en-US" dirty="0" smtClean="0">
                <a:latin typeface="Calibri" charset="0"/>
              </a:rPr>
              <a:t>What is CDE and what do you do?</a:t>
            </a:r>
            <a:r>
              <a:rPr lang="ja-JP" altLang="en-US" dirty="0" smtClean="0">
                <a:latin typeface="Calibri" charset="0"/>
              </a:rPr>
              <a:t>”</a:t>
            </a:r>
            <a:r>
              <a:rPr lang="en-US" dirty="0" smtClean="0">
                <a:latin typeface="Calibri" charset="0"/>
              </a:rPr>
              <a:t>  </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To answer that, we have to look no farther than our Mission and Vision statements.  While you all can read exactly what our Vision and Mission statements are, let</a:t>
            </a:r>
            <a:r>
              <a:rPr lang="ja-JP" altLang="en-US" dirty="0" smtClean="0">
                <a:latin typeface="Calibri" charset="0"/>
              </a:rPr>
              <a:t>’</a:t>
            </a:r>
            <a:r>
              <a:rPr lang="en-US" dirty="0" smtClean="0">
                <a:latin typeface="Calibri" charset="0"/>
              </a:rPr>
              <a:t>s boil it down to its most basic meaning.  </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First, with our vision statement we</a:t>
            </a:r>
            <a:r>
              <a:rPr lang="ja-JP" altLang="en-US" dirty="0" smtClean="0">
                <a:latin typeface="Calibri" charset="0"/>
              </a:rPr>
              <a:t>’</a:t>
            </a:r>
            <a:r>
              <a:rPr lang="en-US" dirty="0" smtClean="0">
                <a:latin typeface="Calibri" charset="0"/>
              </a:rPr>
              <a:t>re telling you about our ultimate goal for why CDE does what it does. We</a:t>
            </a:r>
            <a:r>
              <a:rPr lang="ja-JP" altLang="en-US" dirty="0" smtClean="0">
                <a:latin typeface="Calibri" charset="0"/>
              </a:rPr>
              <a:t>’</a:t>
            </a:r>
            <a:r>
              <a:rPr lang="en-US" dirty="0" smtClean="0">
                <a:latin typeface="Calibri" charset="0"/>
              </a:rPr>
              <a:t>re doing our work so all kids are fully prepared after they leave school.</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Our mission tells you what we</a:t>
            </a:r>
            <a:r>
              <a:rPr lang="ja-JP" altLang="en-US" dirty="0" smtClean="0">
                <a:latin typeface="Calibri" charset="0"/>
              </a:rPr>
              <a:t>’</a:t>
            </a:r>
            <a:r>
              <a:rPr lang="en-US" dirty="0" smtClean="0">
                <a:latin typeface="Calibri" charset="0"/>
              </a:rPr>
              <a:t>re about and in this statement we</a:t>
            </a:r>
            <a:r>
              <a:rPr lang="ja-JP" altLang="en-US" dirty="0" smtClean="0">
                <a:latin typeface="Calibri" charset="0"/>
              </a:rPr>
              <a:t>’</a:t>
            </a:r>
            <a:r>
              <a:rPr lang="en-US" dirty="0" smtClean="0">
                <a:latin typeface="Calibri" charset="0"/>
              </a:rPr>
              <a:t>re essentially explaining that we</a:t>
            </a:r>
            <a:r>
              <a:rPr lang="ja-JP" altLang="en-US" dirty="0" smtClean="0">
                <a:latin typeface="Calibri" charset="0"/>
              </a:rPr>
              <a:t>’</a:t>
            </a:r>
            <a:r>
              <a:rPr lang="en-US" dirty="0" smtClean="0">
                <a:latin typeface="Calibri" charset="0"/>
              </a:rPr>
              <a:t>re the </a:t>
            </a:r>
            <a:r>
              <a:rPr lang="ja-JP" altLang="en-US" dirty="0" smtClean="0">
                <a:latin typeface="Calibri" charset="0"/>
              </a:rPr>
              <a:t>“</a:t>
            </a:r>
            <a:r>
              <a:rPr lang="en-US" dirty="0" smtClean="0">
                <a:latin typeface="Calibri" charset="0"/>
              </a:rPr>
              <a:t>official</a:t>
            </a:r>
            <a:r>
              <a:rPr lang="ja-JP" altLang="en-US" dirty="0" smtClean="0">
                <a:latin typeface="Calibri" charset="0"/>
              </a:rPr>
              <a:t>”</a:t>
            </a:r>
            <a:r>
              <a:rPr lang="en-US" dirty="0" smtClean="0">
                <a:latin typeface="Calibri" charset="0"/>
              </a:rPr>
              <a:t> state level support of schools and what you do for kids.  (That</a:t>
            </a:r>
            <a:r>
              <a:rPr lang="ja-JP" altLang="en-US" dirty="0" smtClean="0">
                <a:latin typeface="Calibri" charset="0"/>
              </a:rPr>
              <a:t>’</a:t>
            </a:r>
            <a:r>
              <a:rPr lang="en-US" dirty="0" smtClean="0">
                <a:latin typeface="Calibri" charset="0"/>
              </a:rPr>
              <a:t>s the broadest explanation of CDE.)</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Those are laymen explanations for what is CDE and why we do what we do.  Those encompass the biggest and most basic picture of what CDE is.</a:t>
            </a:r>
            <a:endParaRPr lang="en-US" dirty="0">
              <a:latin typeface="Calibri" charset="0"/>
            </a:endParaRPr>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pPr/>
              <a:t>4/30/2013</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pPr/>
              <a:t>2</a:t>
            </a:fld>
            <a:endParaRPr lang="en-US"/>
          </a:p>
        </p:txBody>
      </p:sp>
    </p:spTree>
    <p:extLst>
      <p:ext uri="{BB962C8B-B14F-4D97-AF65-F5344CB8AC3E}">
        <p14:creationId xmlns="" xmlns:p14="http://schemas.microsoft.com/office/powerpoint/2010/main" val="3007047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b="1" dirty="0" smtClean="0">
                <a:latin typeface="Calibri" charset="0"/>
              </a:rPr>
              <a:t>Note to Speaker….we are leaving these foundational CDE slides in the slide deck in the event that you want to reference them.</a:t>
            </a:r>
          </a:p>
          <a:p>
            <a:pPr eaLnBrk="1" hangingPunct="1">
              <a:spcBef>
                <a:spcPct val="0"/>
              </a:spcBef>
            </a:pPr>
            <a:endParaRPr lang="en-US" dirty="0" smtClean="0">
              <a:latin typeface="Calibri" charset="0"/>
            </a:endParaRP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We</a:t>
            </a:r>
            <a:r>
              <a:rPr lang="ja-JP" altLang="en-US" dirty="0" smtClean="0">
                <a:latin typeface="Calibri" charset="0"/>
              </a:rPr>
              <a:t>’</a:t>
            </a:r>
            <a:r>
              <a:rPr lang="en-US" dirty="0" smtClean="0">
                <a:latin typeface="Calibri" charset="0"/>
              </a:rPr>
              <a:t>re going to start today with some very basic information to help put our work into context.   Let</a:t>
            </a:r>
            <a:r>
              <a:rPr lang="ja-JP" altLang="en-US" dirty="0" smtClean="0">
                <a:latin typeface="Calibri" charset="0"/>
              </a:rPr>
              <a:t>’</a:t>
            </a:r>
            <a:r>
              <a:rPr lang="en-US" dirty="0" smtClean="0">
                <a:latin typeface="Calibri" charset="0"/>
              </a:rPr>
              <a:t>s start with – </a:t>
            </a:r>
            <a:r>
              <a:rPr lang="ja-JP" altLang="en-US" dirty="0" smtClean="0">
                <a:latin typeface="Calibri" charset="0"/>
              </a:rPr>
              <a:t>“</a:t>
            </a:r>
            <a:r>
              <a:rPr lang="en-US" dirty="0" smtClean="0">
                <a:latin typeface="Calibri" charset="0"/>
              </a:rPr>
              <a:t>What is CDE and what do you do?</a:t>
            </a:r>
            <a:r>
              <a:rPr lang="ja-JP" altLang="en-US" dirty="0" smtClean="0">
                <a:latin typeface="Calibri" charset="0"/>
              </a:rPr>
              <a:t>”</a:t>
            </a:r>
            <a:r>
              <a:rPr lang="en-US" dirty="0" smtClean="0">
                <a:latin typeface="Calibri" charset="0"/>
              </a:rPr>
              <a:t>  </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To answer that, we have to look no farther than our Mission and Vision statements.  While you all can read exactly what our Vision and Mission statements are, let</a:t>
            </a:r>
            <a:r>
              <a:rPr lang="ja-JP" altLang="en-US" dirty="0" smtClean="0">
                <a:latin typeface="Calibri" charset="0"/>
              </a:rPr>
              <a:t>’</a:t>
            </a:r>
            <a:r>
              <a:rPr lang="en-US" dirty="0" smtClean="0">
                <a:latin typeface="Calibri" charset="0"/>
              </a:rPr>
              <a:t>s boil it down to its most basic meaning.  </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First, with our vision statement we</a:t>
            </a:r>
            <a:r>
              <a:rPr lang="ja-JP" altLang="en-US" dirty="0" smtClean="0">
                <a:latin typeface="Calibri" charset="0"/>
              </a:rPr>
              <a:t>’</a:t>
            </a:r>
            <a:r>
              <a:rPr lang="en-US" dirty="0" smtClean="0">
                <a:latin typeface="Calibri" charset="0"/>
              </a:rPr>
              <a:t>re telling you about our ultimate goal for why CDE does what it does. We</a:t>
            </a:r>
            <a:r>
              <a:rPr lang="ja-JP" altLang="en-US" dirty="0" smtClean="0">
                <a:latin typeface="Calibri" charset="0"/>
              </a:rPr>
              <a:t>’</a:t>
            </a:r>
            <a:r>
              <a:rPr lang="en-US" dirty="0" smtClean="0">
                <a:latin typeface="Calibri" charset="0"/>
              </a:rPr>
              <a:t>re doing our work so all kids are fully prepared after they leave school.</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Our mission tells you what we</a:t>
            </a:r>
            <a:r>
              <a:rPr lang="ja-JP" altLang="en-US" dirty="0" smtClean="0">
                <a:latin typeface="Calibri" charset="0"/>
              </a:rPr>
              <a:t>’</a:t>
            </a:r>
            <a:r>
              <a:rPr lang="en-US" dirty="0" smtClean="0">
                <a:latin typeface="Calibri" charset="0"/>
              </a:rPr>
              <a:t>re about and in this statement we</a:t>
            </a:r>
            <a:r>
              <a:rPr lang="ja-JP" altLang="en-US" dirty="0" smtClean="0">
                <a:latin typeface="Calibri" charset="0"/>
              </a:rPr>
              <a:t>’</a:t>
            </a:r>
            <a:r>
              <a:rPr lang="en-US" dirty="0" smtClean="0">
                <a:latin typeface="Calibri" charset="0"/>
              </a:rPr>
              <a:t>re essentially explaining that we</a:t>
            </a:r>
            <a:r>
              <a:rPr lang="ja-JP" altLang="en-US" dirty="0" smtClean="0">
                <a:latin typeface="Calibri" charset="0"/>
              </a:rPr>
              <a:t>’</a:t>
            </a:r>
            <a:r>
              <a:rPr lang="en-US" dirty="0" smtClean="0">
                <a:latin typeface="Calibri" charset="0"/>
              </a:rPr>
              <a:t>re the </a:t>
            </a:r>
            <a:r>
              <a:rPr lang="ja-JP" altLang="en-US" dirty="0" smtClean="0">
                <a:latin typeface="Calibri" charset="0"/>
              </a:rPr>
              <a:t>“</a:t>
            </a:r>
            <a:r>
              <a:rPr lang="en-US" dirty="0" smtClean="0">
                <a:latin typeface="Calibri" charset="0"/>
              </a:rPr>
              <a:t>official</a:t>
            </a:r>
            <a:r>
              <a:rPr lang="ja-JP" altLang="en-US" dirty="0" smtClean="0">
                <a:latin typeface="Calibri" charset="0"/>
              </a:rPr>
              <a:t>”</a:t>
            </a:r>
            <a:r>
              <a:rPr lang="en-US" dirty="0" smtClean="0">
                <a:latin typeface="Calibri" charset="0"/>
              </a:rPr>
              <a:t> state level support of schools and what you do for kids.  (That</a:t>
            </a:r>
            <a:r>
              <a:rPr lang="ja-JP" altLang="en-US" dirty="0" smtClean="0">
                <a:latin typeface="Calibri" charset="0"/>
              </a:rPr>
              <a:t>’</a:t>
            </a:r>
            <a:r>
              <a:rPr lang="en-US" dirty="0" smtClean="0">
                <a:latin typeface="Calibri" charset="0"/>
              </a:rPr>
              <a:t>s the broadest explanation of CDE.)</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Those are laymen explanations for what is CDE and why we do what we do.  Those encompass the biggest and most basic picture of what CDE is.</a:t>
            </a:r>
            <a:endParaRPr lang="en-US" dirty="0">
              <a:latin typeface="Calibri" charset="0"/>
            </a:endParaRPr>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pPr/>
              <a:t>4/30/2013</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pPr/>
              <a:t>3</a:t>
            </a:fld>
            <a:endParaRPr lang="en-US"/>
          </a:p>
        </p:txBody>
      </p:sp>
    </p:spTree>
    <p:extLst>
      <p:ext uri="{BB962C8B-B14F-4D97-AF65-F5344CB8AC3E}">
        <p14:creationId xmlns="" xmlns:p14="http://schemas.microsoft.com/office/powerpoint/2010/main" val="3007047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latin typeface="Calibri" charset="0"/>
              </a:rPr>
              <a:t>CDE is prioritizing their work through focused goals at the student level, the educator level, the school and district level, and finally, the state level.</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Let</a:t>
            </a:r>
            <a:r>
              <a:rPr lang="ja-JP" altLang="en-US" dirty="0" smtClean="0">
                <a:latin typeface="Calibri" charset="0"/>
              </a:rPr>
              <a:t>’</a:t>
            </a:r>
            <a:r>
              <a:rPr lang="en-US" dirty="0" smtClean="0">
                <a:latin typeface="Calibri" charset="0"/>
              </a:rPr>
              <a:t>s look at CDE as the state education agency. CDE has a strategic plan, all work happening in the organization must be linked to the strategic plan and progress is reported monthly. More than ever, CDE is committed to becoming more of a SUPPORT arm than purely a compliance driven organization.</a:t>
            </a:r>
          </a:p>
          <a:p>
            <a:pPr eaLnBrk="1" hangingPunct="1">
              <a:spcBef>
                <a:spcPct val="0"/>
              </a:spcBef>
            </a:pPr>
            <a:r>
              <a:rPr lang="en-US" dirty="0" smtClean="0">
                <a:latin typeface="Calibri" charset="0"/>
              </a:rPr>
              <a:t> </a:t>
            </a:r>
          </a:p>
          <a:p>
            <a:pPr eaLnBrk="1" hangingPunct="1">
              <a:spcBef>
                <a:spcPct val="0"/>
              </a:spcBef>
            </a:pPr>
            <a:r>
              <a:rPr lang="en-US" dirty="0" smtClean="0">
                <a:latin typeface="Calibri" charset="0"/>
              </a:rPr>
              <a:t>At the school/district level, CDE is supporting districts in the UIP process and working closely with districts and schools to ensure that priority and turnaround schools get the assistance they need to become high-functioning buildings for all the kids they serve. </a:t>
            </a:r>
          </a:p>
          <a:p>
            <a:pPr eaLnBrk="1" hangingPunct="1">
              <a:spcBef>
                <a:spcPct val="0"/>
              </a:spcBef>
            </a:pPr>
            <a:r>
              <a:rPr lang="en-US" dirty="0" smtClean="0">
                <a:latin typeface="Calibri" charset="0"/>
              </a:rPr>
              <a:t> </a:t>
            </a:r>
          </a:p>
          <a:p>
            <a:pPr eaLnBrk="1" hangingPunct="1">
              <a:spcBef>
                <a:spcPct val="0"/>
              </a:spcBef>
            </a:pPr>
            <a:r>
              <a:rPr lang="en-US" dirty="0" smtClean="0">
                <a:latin typeface="Calibri" charset="0"/>
              </a:rPr>
              <a:t>And, at the Educator level, CDE recognizes how complex the teacher and principal roles are and, as they work on implementation of the new educator evaluation requirements, they are focused on supporting educators every step of the way. We know that having great teachers and excellent school leaders are the most important school-based factors in student achievement and CDE is working with educators from across the state to build a Model Evaluation System that is based on professional growth and meaningful feedback for all educators. </a:t>
            </a:r>
          </a:p>
          <a:p>
            <a:pPr eaLnBrk="1" hangingPunct="1">
              <a:spcBef>
                <a:spcPct val="0"/>
              </a:spcBef>
            </a:pPr>
            <a:r>
              <a:rPr lang="en-US" dirty="0" smtClean="0">
                <a:latin typeface="Calibri" charset="0"/>
              </a:rPr>
              <a:t> </a:t>
            </a:r>
          </a:p>
          <a:p>
            <a:pPr eaLnBrk="1" hangingPunct="1">
              <a:spcBef>
                <a:spcPct val="0"/>
              </a:spcBef>
            </a:pPr>
            <a:r>
              <a:rPr lang="en-US" dirty="0" smtClean="0">
                <a:latin typeface="Calibri" charset="0"/>
              </a:rPr>
              <a:t>At the student level, CDE is supporting districts as they implement the new Colorado Academic Standards… building tools and resources for educators which help to simplify implementation and ensure success with students. CDE also works carefully with districts with RTI, interventions and IEP</a:t>
            </a:r>
            <a:r>
              <a:rPr lang="ja-JP" altLang="en-US" dirty="0" smtClean="0">
                <a:latin typeface="Calibri" charset="0"/>
              </a:rPr>
              <a:t>’</a:t>
            </a:r>
            <a:r>
              <a:rPr lang="en-US" dirty="0" smtClean="0">
                <a:latin typeface="Calibri" charset="0"/>
              </a:rPr>
              <a:t>s.</a:t>
            </a:r>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pPr/>
              <a:t>4/30/2013</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pPr/>
              <a:t>4</a:t>
            </a:fld>
            <a:endParaRPr lang="en-US"/>
          </a:p>
        </p:txBody>
      </p:sp>
    </p:spTree>
    <p:extLst>
      <p:ext uri="{BB962C8B-B14F-4D97-AF65-F5344CB8AC3E}">
        <p14:creationId xmlns="" xmlns:p14="http://schemas.microsoft.com/office/powerpoint/2010/main" val="37732625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3412607"/>
            <a:ext cx="8341851" cy="1645920"/>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itle 11"/>
          <p:cNvSpPr>
            <a:spLocks noGrp="1"/>
          </p:cNvSpPr>
          <p:nvPr>
            <p:ph type="title"/>
          </p:nvPr>
        </p:nvSpPr>
        <p:spPr>
          <a:xfrm>
            <a:off x="380999" y="1507668"/>
            <a:ext cx="8341851" cy="1645920"/>
          </a:xfrm>
        </p:spPr>
        <p:txBody>
          <a:bodyPr/>
          <a:lstStyle>
            <a:lvl1pPr algn="ctr">
              <a:defRPr sz="4200" spc="150" baseline="0">
                <a:solidFill>
                  <a:schemeClr val="accent1">
                    <a:lumMod val="50000"/>
                  </a:schemeClr>
                </a:solidFill>
              </a:defRPr>
            </a:lvl1pPr>
          </a:lstStyle>
          <a:p>
            <a:r>
              <a:rPr lang="en-US" dirty="0" smtClean="0"/>
              <a:t>Click to edit Master title style</a:t>
            </a:r>
            <a:endParaRPr lang="en-US" dirty="0"/>
          </a:p>
        </p:txBody>
      </p:sp>
      <p:pic>
        <p:nvPicPr>
          <p:cNvPr id="12" name="Picture 11" descr="CDE LOGO TEST.pn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138318" y="6018062"/>
            <a:ext cx="2584532" cy="408405"/>
          </a:xfrm>
          <a:prstGeom prst="rect">
            <a:avLst/>
          </a:prstGeom>
        </p:spPr>
      </p:pic>
      <p:sp>
        <p:nvSpPr>
          <p:cNvPr id="3" name="Text Placeholder 2"/>
          <p:cNvSpPr>
            <a:spLocks noGrp="1"/>
          </p:cNvSpPr>
          <p:nvPr>
            <p:ph type="body" sz="quarter" idx="10" hasCustomPrompt="1"/>
          </p:nvPr>
        </p:nvSpPr>
        <p:spPr>
          <a:xfrm>
            <a:off x="381000" y="6018213"/>
            <a:ext cx="4110038" cy="407987"/>
          </a:xfrm>
        </p:spPr>
        <p:txBody>
          <a:bodyPr/>
          <a:lstStyle>
            <a:lvl1pPr marL="45720" indent="0">
              <a:buFontTx/>
              <a:buNone/>
              <a:defRPr sz="1600" b="0" spc="0">
                <a:solidFill>
                  <a:schemeClr val="accent6">
                    <a:lumMod val="50000"/>
                  </a:schemeClr>
                </a:solidFill>
              </a:defRPr>
            </a:lvl1pPr>
          </a:lstStyle>
          <a:p>
            <a:pPr lvl="0"/>
            <a:r>
              <a:rPr lang="en-US" dirty="0" smtClean="0"/>
              <a:t>Month Day Year</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13" name="Picture 12" descr="CDE LOGO TEST.pn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4121560" y="6222265"/>
            <a:ext cx="2584532" cy="408405"/>
          </a:xfrm>
          <a:prstGeom prst="rect">
            <a:avLst/>
          </a:prstGeom>
        </p:spPr>
      </p:pic>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8" name="Picture 7" descr="CDE LOGO TEST.pn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204360" y="6222265"/>
            <a:ext cx="2584532" cy="408405"/>
          </a:xfrm>
          <a:prstGeom prst="rect">
            <a:avLst/>
          </a:prstGeom>
        </p:spPr>
      </p:pic>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1" spc="0">
                <a:solidFill>
                  <a:schemeClr val="accent6">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smtClean="0"/>
              <a:t>Click to edit Master title style</a:t>
            </a:r>
            <a:endParaRPr lang="en-US" dirty="0"/>
          </a:p>
        </p:txBody>
      </p:sp>
    </p:spTree>
    <p:extLst>
      <p:ext uri="{BB962C8B-B14F-4D97-AF65-F5344CB8AC3E}">
        <p14:creationId xmlns=""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with Caption Lef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8" name="Picture 7" descr="CDE LOGO TEST.pn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204360" y="6222265"/>
            <a:ext cx="2584532" cy="408405"/>
          </a:xfrm>
          <a:prstGeom prst="rect">
            <a:avLst/>
          </a:prstGeom>
        </p:spPr>
      </p:pic>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smtClean="0"/>
              <a:t>Click to edit Master title style</a:t>
            </a:r>
            <a:endParaRPr lang="en-US" dirty="0"/>
          </a:p>
        </p:txBody>
      </p:sp>
    </p:spTree>
    <p:extLst>
      <p:ext uri="{BB962C8B-B14F-4D97-AF65-F5344CB8AC3E}">
        <p14:creationId xmlns=""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blipFill rotWithShape="1">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p:cNvSpPr>
            <a:spLocks noGrp="1"/>
          </p:cNvSpPr>
          <p:nvPr>
            <p:ph type="pic" idx="1"/>
          </p:nvPr>
        </p:nvSpPr>
        <p:spPr>
          <a:xfrm>
            <a:off x="2213286" y="304800"/>
            <a:ext cx="6625914" cy="587248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8" name="Footer Placeholder 4"/>
          <p:cNvSpPr>
            <a:spLocks noGrp="1"/>
          </p:cNvSpPr>
          <p:nvPr>
            <p:ph type="ftr" sz="quarter" idx="3"/>
          </p:nvPr>
        </p:nvSpPr>
        <p:spPr>
          <a:xfrm>
            <a:off x="157479" y="6356350"/>
            <a:ext cx="18064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9" name="Picture 8" descr="CDE LOGO TEST.pn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204360" y="6222265"/>
            <a:ext cx="2584532" cy="408405"/>
          </a:xfrm>
          <a:prstGeom prst="rect">
            <a:avLst/>
          </a:prstGeom>
        </p:spPr>
      </p:pic>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chemeClr val="accent6">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chemeClr val="accent6">
                    <a:lumMod val="50000"/>
                  </a:schemeClr>
                </a:solidFill>
              </a:defRPr>
            </a:lvl1pPr>
          </a:lstStyle>
          <a:p>
            <a:r>
              <a:rPr lang="en-US" dirty="0" smtClean="0"/>
              <a:t>Click to edit Master title style</a:t>
            </a:r>
            <a:endParaRPr lang="en-US" dirty="0"/>
          </a:p>
        </p:txBody>
      </p:sp>
    </p:spTree>
    <p:extLst>
      <p:ext uri="{BB962C8B-B14F-4D97-AF65-F5344CB8AC3E}">
        <p14:creationId xmlns=""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a:latin typeface="Book Antiqua"/>
                <a:cs typeface="Book Antiqua"/>
              </a:defRPr>
            </a:lvl1pPr>
          </a:lstStyle>
          <a:p>
            <a:r>
              <a:rPr lang="en-US" dirty="0"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lumMod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smtClean="0"/>
              <a:t>Click to edit Master title style</a:t>
            </a:r>
            <a:endParaRPr lang="en-US" dirty="0"/>
          </a:p>
        </p:txBody>
      </p:sp>
      <p:pic>
        <p:nvPicPr>
          <p:cNvPr id="5" name="Picture 4" descr="CDE LOGO TEST.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204360" y="6222265"/>
            <a:ext cx="2584532" cy="408405"/>
          </a:xfrm>
          <a:prstGeom prst="rect">
            <a:avLst/>
          </a:prstGeom>
        </p:spPr>
      </p:pic>
    </p:spTree>
    <p:extLst>
      <p:ext uri="{BB962C8B-B14F-4D97-AF65-F5344CB8AC3E}">
        <p14:creationId xmlns=""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 xmlns:p14="http://schemas.microsoft.com/office/powerpoint/2010/main" val="383029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 xmlns:p14="http://schemas.microsoft.com/office/powerpoint/2010/main" val="2696168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cstate="print"/>
          <a:stretch>
            <a:fillRect/>
          </a:stretch>
        </a:blipFill>
        <a:effectLst/>
      </p:bgPr>
    </p:bg>
    <p:spTree>
      <p:nvGrpSpPr>
        <p:cNvPr id="1" name=""/>
        <p:cNvGrpSpPr/>
        <p:nvPr/>
      </p:nvGrpSpPr>
      <p:grpSpPr>
        <a:xfrm>
          <a:off x="0" y="0"/>
          <a:ext cx="0" cy="0"/>
          <a:chOff x="0" y="0"/>
          <a:chExt cx="0" cy="0"/>
        </a:xfrm>
      </p:grpSpPr>
      <p:pic>
        <p:nvPicPr>
          <p:cNvPr id="4" name="Picture 3" descr="CDE LOGO TEST.pn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204360" y="6222265"/>
            <a:ext cx="2584532" cy="408405"/>
          </a:xfrm>
          <a:prstGeom prst="rect">
            <a:avLst/>
          </a:prstGeom>
        </p:spPr>
      </p:pic>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smtClean="0"/>
              <a:t>Click to edit Master title style</a:t>
            </a:r>
            <a:endParaRPr lang="en-US" dirty="0"/>
          </a:p>
        </p:txBody>
      </p:sp>
      <p:pic>
        <p:nvPicPr>
          <p:cNvPr id="8" name="Picture 7" descr="CDE LOGO TEST.pn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4121560" y="6222265"/>
            <a:ext cx="2584532" cy="408405"/>
          </a:xfrm>
          <a:prstGeom prst="rect">
            <a:avLst/>
          </a:prstGeom>
        </p:spPr>
      </p:pic>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1" spc="0">
                <a:solidFill>
                  <a:srgbClr val="45454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cstate="prin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3" name="Picture 12" descr="CDE LOGO TEST.png"/>
          <p:cNvPicPr>
            <a:picLocks noChangeAspect="1"/>
          </p:cNvPicPr>
          <p:nvPr/>
        </p:nvPicPr>
        <p:blipFill>
          <a:blip r:embed="rId16" cstate="print">
            <a:extLst>
              <a:ext uri="{28A0092B-C50C-407E-A947-70E740481C1C}">
                <a14:useLocalDpi xmlns="" xmlns:a14="http://schemas.microsoft.com/office/drawing/2010/main" val="0"/>
              </a:ext>
            </a:extLst>
          </a:blip>
          <a:stretch>
            <a:fillRect/>
          </a:stretch>
        </p:blipFill>
        <p:spPr>
          <a:xfrm>
            <a:off x="6204360" y="6222265"/>
            <a:ext cx="2584532" cy="408405"/>
          </a:xfrm>
          <a:prstGeom prst="rect">
            <a:avLst/>
          </a:prstGeom>
        </p:spPr>
      </p:pic>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64" r:id="rId4"/>
    <p:sldLayoutId id="2147483666" r:id="rId5"/>
    <p:sldLayoutId id="2147483676" r:id="rId6"/>
    <p:sldLayoutId id="2147483677" r:id="rId7"/>
    <p:sldLayoutId id="2147483667" r:id="rId8"/>
    <p:sldLayoutId id="2147483668" r:id="rId9"/>
    <p:sldLayoutId id="2147483669" r:id="rId10"/>
    <p:sldLayoutId id="2147483670" r:id="rId11"/>
    <p:sldLayoutId id="2147483673" r:id="rId12"/>
    <p:sldLayoutId id="2147483672" r:id="rId13"/>
  </p:sldLayoutIdLst>
  <p:hf hdr="0"/>
  <p:txStyles>
    <p:titleStyle>
      <a:lvl1pPr algn="ctr" defTabSz="914400" rtl="0" eaLnBrk="1" latinLnBrk="0" hangingPunct="1">
        <a:spcBef>
          <a:spcPct val="0"/>
        </a:spcBef>
        <a:buNone/>
        <a:defRPr sz="3600" kern="1200" cap="none" spc="200" baseline="0">
          <a:ln>
            <a:noFill/>
          </a:ln>
          <a:solidFill>
            <a:schemeClr val="bg1"/>
          </a:solidFill>
          <a:effectLst/>
          <a:latin typeface="Palatino Linotype"/>
          <a:ea typeface="+mj-ea"/>
          <a:cs typeface="Palatino Linotype"/>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chemeClr val="accent6">
              <a:lumMod val="50000"/>
            </a:schemeClr>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chemeClr val="accent6">
              <a:lumMod val="50000"/>
            </a:schemeClr>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chemeClr val="accent6">
              <a:lumMod val="50000"/>
            </a:schemeClr>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chemeClr val="accent6">
              <a:lumMod val="50000"/>
            </a:schemeClr>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chemeClr val="accent6">
              <a:lumMod val="50000"/>
            </a:schemeClr>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mailto:Graham_v@cde.state.co.us" TargetMode="External"/><Relationship Id="rId7" Type="http://schemas.openxmlformats.org/officeDocument/2006/relationships/hyperlink" Target="mailto:Ferris_d@cde.state.co.us" TargetMode="External"/><Relationship Id="rId2" Type="http://schemas.openxmlformats.org/officeDocument/2006/relationships/hyperlink" Target="mailto:Goldsby_b@cde.state.co.us" TargetMode="External"/><Relationship Id="rId1" Type="http://schemas.openxmlformats.org/officeDocument/2006/relationships/slideLayout" Target="../slideLayouts/slideLayout5.xml"/><Relationship Id="rId6" Type="http://schemas.openxmlformats.org/officeDocument/2006/relationships/hyperlink" Target="mailto:Brodie_t@cde.state.co.us" TargetMode="External"/><Relationship Id="rId5" Type="http://schemas.openxmlformats.org/officeDocument/2006/relationships/hyperlink" Target="mailto:Boylan_k@cde.state.co.us" TargetMode="External"/><Relationship Id="rId4" Type="http://schemas.openxmlformats.org/officeDocument/2006/relationships/hyperlink" Target="mailto:Rossini_l@cde.state.co.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Tuesday, April 30, 2013</a:t>
            </a:r>
          </a:p>
          <a:p>
            <a:r>
              <a:rPr lang="en-US" dirty="0" smtClean="0"/>
              <a:t>3:00 to 4:30 p.m.</a:t>
            </a:r>
            <a:endParaRPr lang="en-US" dirty="0"/>
          </a:p>
        </p:txBody>
      </p:sp>
      <p:sp>
        <p:nvSpPr>
          <p:cNvPr id="3" name="Title 2"/>
          <p:cNvSpPr>
            <a:spLocks noGrp="1"/>
          </p:cNvSpPr>
          <p:nvPr>
            <p:ph type="title"/>
          </p:nvPr>
        </p:nvSpPr>
        <p:spPr/>
        <p:txBody>
          <a:bodyPr/>
          <a:lstStyle/>
          <a:p>
            <a:r>
              <a:rPr lang="en-US" dirty="0" smtClean="0"/>
              <a:t>IDEA Part B and Preschool Federal Application Process</a:t>
            </a:r>
            <a:endParaRPr lang="en-US" dirty="0"/>
          </a:p>
        </p:txBody>
      </p:sp>
      <p:sp>
        <p:nvSpPr>
          <p:cNvPr id="4" name="Text Placeholder 3"/>
          <p:cNvSpPr>
            <a:spLocks noGrp="1"/>
          </p:cNvSpPr>
          <p:nvPr>
            <p:ph type="body" sz="quarter" idx="10"/>
          </p:nvPr>
        </p:nvSpPr>
        <p:spPr/>
        <p:txBody>
          <a:bodyPr/>
          <a:lstStyle/>
          <a:p>
            <a:endParaRPr lang="en-US" dirty="0"/>
          </a:p>
        </p:txBody>
      </p:sp>
    </p:spTree>
    <p:extLst>
      <p:ext uri="{BB962C8B-B14F-4D97-AF65-F5344CB8AC3E}">
        <p14:creationId xmlns="" xmlns:p14="http://schemas.microsoft.com/office/powerpoint/2010/main" val="3109531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Together We Can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a:t>
            </a:fld>
            <a:endParaRPr lang="en-US" dirty="0" smtClean="0"/>
          </a:p>
        </p:txBody>
      </p:sp>
      <p:pic>
        <p:nvPicPr>
          <p:cNvPr id="5" name="Picture 4" descr="Globe-02.jpg"/>
          <p:cNvPicPr>
            <a:picLocks noChangeAspect="1"/>
          </p:cNvPicPr>
          <p:nvPr/>
        </p:nvPicPr>
        <p:blipFill>
          <a:blip r:embed="rId3" cstate="email">
            <a:duotone>
              <a:schemeClr val="bg2">
                <a:shade val="45000"/>
                <a:satMod val="135000"/>
              </a:schemeClr>
              <a:prstClr val="white"/>
            </a:duotone>
            <a:alphaModFix amt="33000"/>
            <a:extLst>
              <a:ext uri="{BEBA8EAE-BF5A-486C-A8C5-ECC9F3942E4B}">
                <a14:imgProps xmlns="" xmlns:a14="http://schemas.microsoft.com/office/drawing/2010/main">
                  <a14:imgLayer r:embed="rId4">
                    <a14:imgEffect>
                      <a14:backgroundRemoval t="5302" b="89912" l="3952" r="97097">
                        <a14:foregroundMark x1="10726" y1="3535" x2="10726" y2="3535"/>
                        <a14:foregroundMark x1="4032" y1="3240" x2="4032" y2="3240"/>
                        <a14:foregroundMark x1="25484" y1="589" x2="25484" y2="589"/>
                      </a14:backgroundRemoval>
                    </a14:imgEffect>
                  </a14:imgLayer>
                </a14:imgProps>
              </a:ext>
              <a:ext uri="{28A0092B-C50C-407E-A947-70E740481C1C}">
                <a14:useLocalDpi xmlns="" xmlns:a14="http://schemas.microsoft.com/office/drawing/2010/main" val="0"/>
              </a:ext>
            </a:extLst>
          </a:blip>
          <a:stretch>
            <a:fillRect/>
          </a:stretch>
        </p:blipFill>
        <p:spPr>
          <a:xfrm>
            <a:off x="2113280" y="1509615"/>
            <a:ext cx="4754880" cy="5207360"/>
          </a:xfrm>
          <a:prstGeom prst="rect">
            <a:avLst/>
          </a:prstGeom>
          <a:noFill/>
        </p:spPr>
      </p:pic>
      <p:sp>
        <p:nvSpPr>
          <p:cNvPr id="6" name="Content Placeholder 1"/>
          <p:cNvSpPr>
            <a:spLocks noGrp="1"/>
          </p:cNvSpPr>
          <p:nvPr>
            <p:ph idx="1"/>
          </p:nvPr>
        </p:nvSpPr>
        <p:spPr>
          <a:xfrm>
            <a:off x="1366779" y="2009239"/>
            <a:ext cx="6244155" cy="4407408"/>
          </a:xfrm>
        </p:spPr>
        <p:txBody>
          <a:bodyPr/>
          <a:lstStyle/>
          <a:p>
            <a:pPr marL="0" indent="0" algn="ctr">
              <a:spcBef>
                <a:spcPts val="1200"/>
              </a:spcBef>
              <a:buNone/>
            </a:pPr>
            <a:r>
              <a:rPr lang="en-US" sz="2800" b="1" dirty="0">
                <a:solidFill>
                  <a:schemeClr val="accent1">
                    <a:lumMod val="50000"/>
                  </a:schemeClr>
                </a:solidFill>
              </a:rPr>
              <a:t>Vision</a:t>
            </a:r>
          </a:p>
          <a:p>
            <a:pPr marL="0" indent="0" algn="ctr">
              <a:spcBef>
                <a:spcPts val="1200"/>
              </a:spcBef>
              <a:buNone/>
            </a:pPr>
            <a:r>
              <a:rPr lang="en-US" sz="2000" b="0" spc="0" dirty="0"/>
              <a:t>All students in Colorado will become educated and productive citizens capable of succeeding in a globally competitive workforce.</a:t>
            </a:r>
          </a:p>
          <a:p>
            <a:pPr marL="0" indent="0" algn="ctr">
              <a:spcBef>
                <a:spcPts val="1200"/>
              </a:spcBef>
              <a:buNone/>
            </a:pPr>
            <a:endParaRPr lang="en-US" dirty="0">
              <a:solidFill>
                <a:schemeClr val="accent4">
                  <a:lumMod val="75000"/>
                </a:schemeClr>
              </a:solidFill>
            </a:endParaRPr>
          </a:p>
          <a:p>
            <a:pPr marL="0" indent="0" algn="ctr">
              <a:spcBef>
                <a:spcPts val="1200"/>
              </a:spcBef>
              <a:buNone/>
            </a:pPr>
            <a:r>
              <a:rPr lang="en-US" sz="2800" b="1" dirty="0">
                <a:solidFill>
                  <a:schemeClr val="accent1">
                    <a:lumMod val="50000"/>
                  </a:schemeClr>
                </a:solidFill>
              </a:rPr>
              <a:t>Mission</a:t>
            </a:r>
          </a:p>
          <a:p>
            <a:pPr marL="0" indent="0" algn="ctr">
              <a:spcBef>
                <a:spcPts val="1200"/>
              </a:spcBef>
              <a:buNone/>
            </a:pPr>
            <a:r>
              <a:rPr lang="en-US" sz="2000" b="0" spc="0" dirty="0">
                <a:solidFill>
                  <a:srgbClr val="45454C"/>
                </a:solidFill>
              </a:rPr>
              <a:t>The mission of CDE is to shape, support, and safeguard a statewide education system that prepares </a:t>
            </a:r>
            <a:r>
              <a:rPr lang="en-US" sz="2000" b="0" spc="0" dirty="0" smtClean="0">
                <a:solidFill>
                  <a:srgbClr val="45454C"/>
                </a:solidFill>
              </a:rPr>
              <a:t>all students </a:t>
            </a:r>
            <a:br>
              <a:rPr lang="en-US" sz="2000" b="0" spc="0" dirty="0" smtClean="0">
                <a:solidFill>
                  <a:srgbClr val="45454C"/>
                </a:solidFill>
              </a:rPr>
            </a:br>
            <a:r>
              <a:rPr lang="en-US" sz="2000" b="0" spc="0" dirty="0" smtClean="0">
                <a:solidFill>
                  <a:srgbClr val="45454C"/>
                </a:solidFill>
              </a:rPr>
              <a:t>for </a:t>
            </a:r>
            <a:r>
              <a:rPr lang="en-US" sz="2000" b="0" spc="0" dirty="0">
                <a:solidFill>
                  <a:srgbClr val="45454C"/>
                </a:solidFill>
              </a:rPr>
              <a:t>success in a globally competitive world.  </a:t>
            </a:r>
          </a:p>
          <a:p>
            <a:endParaRPr lang="en-US" dirty="0"/>
          </a:p>
        </p:txBody>
      </p:sp>
    </p:spTree>
    <p:extLst>
      <p:ext uri="{BB962C8B-B14F-4D97-AF65-F5344CB8AC3E}">
        <p14:creationId xmlns="" xmlns:p14="http://schemas.microsoft.com/office/powerpoint/2010/main" val="79047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Together We Can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a:t>
            </a:fld>
            <a:endParaRPr lang="en-US" dirty="0" smtClean="0"/>
          </a:p>
        </p:txBody>
      </p:sp>
      <p:pic>
        <p:nvPicPr>
          <p:cNvPr id="5" name="Picture 4" descr="Globe-02.jpg"/>
          <p:cNvPicPr>
            <a:picLocks noChangeAspect="1"/>
          </p:cNvPicPr>
          <p:nvPr/>
        </p:nvPicPr>
        <p:blipFill>
          <a:blip r:embed="rId3" cstate="email">
            <a:duotone>
              <a:schemeClr val="bg2">
                <a:shade val="45000"/>
                <a:satMod val="135000"/>
              </a:schemeClr>
              <a:prstClr val="white"/>
            </a:duotone>
            <a:alphaModFix amt="33000"/>
            <a:extLst>
              <a:ext uri="{BEBA8EAE-BF5A-486C-A8C5-ECC9F3942E4B}">
                <a14:imgProps xmlns="" xmlns:a14="http://schemas.microsoft.com/office/drawing/2010/main">
                  <a14:imgLayer r:embed="rId4">
                    <a14:imgEffect>
                      <a14:backgroundRemoval t="5302" b="89912" l="3952" r="97097">
                        <a14:foregroundMark x1="10726" y1="3535" x2="10726" y2="3535"/>
                        <a14:foregroundMark x1="4032" y1="3240" x2="4032" y2="3240"/>
                        <a14:foregroundMark x1="25484" y1="589" x2="25484" y2="589"/>
                      </a14:backgroundRemoval>
                    </a14:imgEffect>
                  </a14:imgLayer>
                </a14:imgProps>
              </a:ext>
              <a:ext uri="{28A0092B-C50C-407E-A947-70E740481C1C}">
                <a14:useLocalDpi xmlns="" xmlns:a14="http://schemas.microsoft.com/office/drawing/2010/main" val="0"/>
              </a:ext>
            </a:extLst>
          </a:blip>
          <a:stretch>
            <a:fillRect/>
          </a:stretch>
        </p:blipFill>
        <p:spPr>
          <a:xfrm>
            <a:off x="2113280" y="1509615"/>
            <a:ext cx="4754880" cy="5207360"/>
          </a:xfrm>
          <a:prstGeom prst="rect">
            <a:avLst/>
          </a:prstGeom>
          <a:noFill/>
        </p:spPr>
      </p:pic>
      <p:sp>
        <p:nvSpPr>
          <p:cNvPr id="6" name="Content Placeholder 1"/>
          <p:cNvSpPr>
            <a:spLocks noGrp="1"/>
          </p:cNvSpPr>
          <p:nvPr>
            <p:ph idx="1"/>
          </p:nvPr>
        </p:nvSpPr>
        <p:spPr>
          <a:xfrm>
            <a:off x="1366779" y="1858137"/>
            <a:ext cx="6244155" cy="4407408"/>
          </a:xfrm>
        </p:spPr>
        <p:txBody>
          <a:bodyPr/>
          <a:lstStyle/>
          <a:p>
            <a:pPr marL="0" indent="0" algn="ctr">
              <a:spcBef>
                <a:spcPts val="1200"/>
              </a:spcBef>
              <a:buNone/>
            </a:pPr>
            <a:r>
              <a:rPr lang="en-US" sz="2800" b="1" dirty="0" smtClean="0">
                <a:solidFill>
                  <a:schemeClr val="accent1">
                    <a:lumMod val="50000"/>
                  </a:schemeClr>
                </a:solidFill>
              </a:rPr>
              <a:t>ESSU Vision</a:t>
            </a:r>
          </a:p>
          <a:p>
            <a:pPr marL="0" indent="0" algn="ctr">
              <a:spcBef>
                <a:spcPts val="1200"/>
              </a:spcBef>
              <a:buNone/>
            </a:pPr>
            <a:r>
              <a:rPr lang="en-US" sz="1800" dirty="0" smtClean="0">
                <a:solidFill>
                  <a:schemeClr val="tx1"/>
                </a:solidFill>
              </a:rPr>
              <a:t>All students with exceptionalities are prepared for continued learning and pursuit of post-school opportunities.</a:t>
            </a:r>
          </a:p>
          <a:p>
            <a:pPr marL="0" indent="0" algn="ctr">
              <a:spcBef>
                <a:spcPts val="1200"/>
              </a:spcBef>
              <a:buNone/>
            </a:pPr>
            <a:r>
              <a:rPr lang="en-US" sz="1200" dirty="0" smtClean="0"/>
              <a:t>In Colorado, “exceptional student” refers to students Pre-K through 21 with any condition defined as a disability under IDEA 2004 and students identified as gifted and talented in ECEA, regardless of the setting in which served.</a:t>
            </a:r>
            <a:endParaRPr lang="en-US" sz="2000" dirty="0" smtClean="0">
              <a:solidFill>
                <a:schemeClr val="tx1"/>
              </a:solidFill>
            </a:endParaRPr>
          </a:p>
          <a:p>
            <a:pPr marL="0" indent="0" algn="ctr">
              <a:spcBef>
                <a:spcPts val="1200"/>
              </a:spcBef>
              <a:buNone/>
            </a:pPr>
            <a:r>
              <a:rPr lang="en-US" sz="2800" dirty="0" smtClean="0">
                <a:solidFill>
                  <a:schemeClr val="accent1">
                    <a:lumMod val="50000"/>
                  </a:schemeClr>
                </a:solidFill>
              </a:rPr>
              <a:t>ESSU Mission</a:t>
            </a:r>
            <a:endParaRPr lang="en-US" sz="2800" b="1" dirty="0">
              <a:solidFill>
                <a:schemeClr val="accent1">
                  <a:lumMod val="50000"/>
                </a:schemeClr>
              </a:solidFill>
            </a:endParaRPr>
          </a:p>
          <a:p>
            <a:pPr marL="0" indent="0" algn="ctr">
              <a:spcBef>
                <a:spcPts val="1200"/>
              </a:spcBef>
              <a:buNone/>
            </a:pPr>
            <a:r>
              <a:rPr lang="en-US" sz="1800" dirty="0" smtClean="0">
                <a:solidFill>
                  <a:schemeClr val="tx1"/>
                </a:solidFill>
              </a:rPr>
              <a:t>The Exceptional Student Services Unit provides leadership, professional development, and guidance to build the capacity and effectiveness of Colorado educational systems in meeting the academic, social-emotional, and independent living needs of students with exceptionalities -- leading to enhanced achievement and post-school outcomes.</a:t>
            </a:r>
          </a:p>
          <a:p>
            <a:pPr marL="0" indent="0" algn="ctr">
              <a:spcBef>
                <a:spcPts val="1200"/>
              </a:spcBef>
              <a:buNone/>
            </a:pPr>
            <a:endParaRPr lang="en-US" dirty="0">
              <a:solidFill>
                <a:schemeClr val="accent4">
                  <a:lumMod val="75000"/>
                </a:schemeClr>
              </a:solidFill>
            </a:endParaRPr>
          </a:p>
          <a:p>
            <a:pPr marL="0" indent="0" algn="ctr">
              <a:spcBef>
                <a:spcPts val="1200"/>
              </a:spcBef>
              <a:buNone/>
            </a:pPr>
            <a:r>
              <a:rPr lang="en-US" sz="2000" b="0" spc="0" dirty="0" smtClean="0">
                <a:solidFill>
                  <a:srgbClr val="45454C"/>
                </a:solidFill>
              </a:rPr>
              <a:t> </a:t>
            </a:r>
          </a:p>
          <a:p>
            <a:pPr marL="0" indent="0" algn="ctr">
              <a:spcBef>
                <a:spcPts val="1200"/>
              </a:spcBef>
              <a:buNone/>
            </a:pPr>
            <a:r>
              <a:rPr lang="en-US" sz="2000" b="0" spc="0" dirty="0" smtClean="0">
                <a:solidFill>
                  <a:srgbClr val="45454C"/>
                </a:solidFill>
              </a:rPr>
              <a:t>  </a:t>
            </a:r>
            <a:endParaRPr lang="en-US" sz="2000" b="0" spc="0" dirty="0">
              <a:solidFill>
                <a:srgbClr val="45454C"/>
              </a:solidFill>
            </a:endParaRPr>
          </a:p>
          <a:p>
            <a:endParaRPr lang="en-US" dirty="0"/>
          </a:p>
        </p:txBody>
      </p:sp>
    </p:spTree>
    <p:extLst>
      <p:ext uri="{BB962C8B-B14F-4D97-AF65-F5344CB8AC3E}">
        <p14:creationId xmlns="" xmlns:p14="http://schemas.microsoft.com/office/powerpoint/2010/main" val="79047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4"/>
          <p:cNvSpPr txBox="1">
            <a:spLocks/>
          </p:cNvSpPr>
          <p:nvPr/>
        </p:nvSpPr>
        <p:spPr>
          <a:xfrm>
            <a:off x="1907032" y="401147"/>
            <a:ext cx="7043928" cy="5848187"/>
          </a:xfrm>
          <a:prstGeom prst="rect">
            <a:avLst/>
          </a:prstGeom>
        </p:spPr>
        <p:txBody>
          <a:bodyPr>
            <a:noAutofit/>
          </a:bodyPr>
          <a:lstStyle>
            <a:lvl1pPr marL="274320" indent="-228600" algn="l" defTabSz="914400" rtl="0" eaLnBrk="1" latinLnBrk="0" hangingPunct="1">
              <a:spcBef>
                <a:spcPct val="20000"/>
              </a:spcBef>
              <a:buClr>
                <a:schemeClr val="accent1"/>
              </a:buClr>
              <a:buSzPct val="110000"/>
              <a:buFont typeface="Wingdings"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nSpc>
                <a:spcPct val="90000"/>
              </a:lnSpc>
              <a:buNone/>
            </a:pPr>
            <a:r>
              <a:rPr lang="en-US" b="1" spc="0" dirty="0">
                <a:solidFill>
                  <a:schemeClr val="accent1">
                    <a:lumMod val="75000"/>
                  </a:schemeClr>
                </a:solidFill>
              </a:rPr>
              <a:t>Successful students</a:t>
            </a:r>
          </a:p>
          <a:p>
            <a:pPr marL="45720" lvl="0" indent="0">
              <a:lnSpc>
                <a:spcPct val="90000"/>
              </a:lnSpc>
              <a:buNone/>
            </a:pPr>
            <a:r>
              <a:rPr lang="en-US" sz="1500" b="1" spc="0" dirty="0">
                <a:solidFill>
                  <a:srgbClr val="45454C"/>
                </a:solidFill>
              </a:rPr>
              <a:t>Prepare students to thrive in their education and in a globally competitive workforce.</a:t>
            </a:r>
            <a:endParaRPr lang="en-US" sz="1500" spc="0" dirty="0">
              <a:solidFill>
                <a:srgbClr val="45454C"/>
              </a:solidFill>
            </a:endParaRPr>
          </a:p>
          <a:p>
            <a:pPr>
              <a:lnSpc>
                <a:spcPct val="90000"/>
              </a:lnSpc>
            </a:pPr>
            <a:r>
              <a:rPr lang="en-US" sz="1300" spc="0" dirty="0">
                <a:solidFill>
                  <a:srgbClr val="45454C"/>
                </a:solidFill>
              </a:rPr>
              <a:t>Ensure every student is on track to graduate postsecondary </a:t>
            </a:r>
            <a:r>
              <a:rPr lang="en-US" sz="1300" spc="0" dirty="0" smtClean="0">
                <a:solidFill>
                  <a:srgbClr val="45454C"/>
                </a:solidFill>
              </a:rPr>
              <a:t>and </a:t>
            </a:r>
            <a:r>
              <a:rPr lang="en-US" sz="1300" spc="0" dirty="0">
                <a:solidFill>
                  <a:srgbClr val="45454C"/>
                </a:solidFill>
              </a:rPr>
              <a:t>workforce ready.</a:t>
            </a:r>
          </a:p>
          <a:p>
            <a:pPr>
              <a:lnSpc>
                <a:spcPct val="90000"/>
              </a:lnSpc>
            </a:pPr>
            <a:r>
              <a:rPr lang="en-US" sz="1300" spc="0" dirty="0">
                <a:solidFill>
                  <a:srgbClr val="45454C"/>
                </a:solidFill>
              </a:rPr>
              <a:t>Increase achievement for all students and close achievement gaps.</a:t>
            </a:r>
          </a:p>
          <a:p>
            <a:pPr>
              <a:lnSpc>
                <a:spcPct val="90000"/>
              </a:lnSpc>
            </a:pPr>
            <a:r>
              <a:rPr lang="en-US" sz="1300" spc="0" dirty="0">
                <a:solidFill>
                  <a:srgbClr val="45454C"/>
                </a:solidFill>
              </a:rPr>
              <a:t>Ensure students graduate ready for success in postsecondary education and the workforce.</a:t>
            </a:r>
          </a:p>
          <a:p>
            <a:pPr>
              <a:lnSpc>
                <a:spcPct val="90000"/>
              </a:lnSpc>
            </a:pPr>
            <a:r>
              <a:rPr lang="en-US" sz="1300" spc="0" dirty="0">
                <a:solidFill>
                  <a:srgbClr val="45454C"/>
                </a:solidFill>
              </a:rPr>
              <a:t>Increase national and international competitiveness for all students</a:t>
            </a:r>
            <a:r>
              <a:rPr lang="en-US" sz="1300" spc="0" dirty="0" smtClean="0">
                <a:solidFill>
                  <a:srgbClr val="45454C"/>
                </a:solidFill>
              </a:rPr>
              <a:t>.</a:t>
            </a:r>
          </a:p>
          <a:p>
            <a:pPr marL="45720" indent="0">
              <a:lnSpc>
                <a:spcPct val="90000"/>
              </a:lnSpc>
              <a:buNone/>
            </a:pPr>
            <a:endParaRPr lang="en-US" sz="800" b="1" spc="0" dirty="0" smtClean="0">
              <a:solidFill>
                <a:sysClr val="windowText" lastClr="000000">
                  <a:hueOff val="0"/>
                  <a:satOff val="0"/>
                  <a:lumOff val="0"/>
                  <a:alphaOff val="0"/>
                </a:sysClr>
              </a:solidFill>
            </a:endParaRPr>
          </a:p>
          <a:p>
            <a:pPr marL="45720" indent="0">
              <a:lnSpc>
                <a:spcPct val="90000"/>
              </a:lnSpc>
              <a:buNone/>
            </a:pPr>
            <a:r>
              <a:rPr lang="en-US" b="1" spc="0" dirty="0" smtClean="0">
                <a:solidFill>
                  <a:schemeClr val="accent3"/>
                </a:solidFill>
              </a:rPr>
              <a:t>Great </a:t>
            </a:r>
            <a:r>
              <a:rPr lang="en-US" b="1" spc="0" dirty="0">
                <a:solidFill>
                  <a:schemeClr val="accent3"/>
                </a:solidFill>
              </a:rPr>
              <a:t>teachers and leaders</a:t>
            </a:r>
          </a:p>
          <a:p>
            <a:pPr marL="45720" lvl="0" indent="0">
              <a:lnSpc>
                <a:spcPct val="90000"/>
              </a:lnSpc>
              <a:buNone/>
            </a:pPr>
            <a:r>
              <a:rPr lang="en-US" sz="1500" b="1" spc="0" dirty="0">
                <a:solidFill>
                  <a:srgbClr val="45454C"/>
                </a:solidFill>
              </a:rPr>
              <a:t>Ensure effective educators for every student and effective leaders </a:t>
            </a:r>
            <a:r>
              <a:rPr lang="en-US" sz="1500" b="1" spc="0" dirty="0" smtClean="0">
                <a:solidFill>
                  <a:srgbClr val="45454C"/>
                </a:solidFill>
              </a:rPr>
              <a:t/>
            </a:r>
            <a:br>
              <a:rPr lang="en-US" sz="1500" b="1" spc="0" dirty="0" smtClean="0">
                <a:solidFill>
                  <a:srgbClr val="45454C"/>
                </a:solidFill>
              </a:rPr>
            </a:br>
            <a:r>
              <a:rPr lang="en-US" sz="1500" b="1" spc="0" dirty="0" smtClean="0">
                <a:solidFill>
                  <a:srgbClr val="45454C"/>
                </a:solidFill>
              </a:rPr>
              <a:t>for </a:t>
            </a:r>
            <a:r>
              <a:rPr lang="en-US" sz="1500" b="1" spc="0" dirty="0">
                <a:solidFill>
                  <a:srgbClr val="45454C"/>
                </a:solidFill>
              </a:rPr>
              <a:t>every school and district.</a:t>
            </a:r>
            <a:endParaRPr lang="en-US" sz="1500" spc="0" dirty="0">
              <a:solidFill>
                <a:srgbClr val="45454C"/>
              </a:solidFill>
            </a:endParaRPr>
          </a:p>
          <a:p>
            <a:pPr>
              <a:lnSpc>
                <a:spcPct val="90000"/>
              </a:lnSpc>
            </a:pPr>
            <a:r>
              <a:rPr lang="en-US" sz="1300" spc="0" dirty="0">
                <a:solidFill>
                  <a:srgbClr val="45454C"/>
                </a:solidFill>
              </a:rPr>
              <a:t>Increase and support the effectiveness of all educators.</a:t>
            </a:r>
          </a:p>
          <a:p>
            <a:pPr>
              <a:lnSpc>
                <a:spcPct val="90000"/>
              </a:lnSpc>
            </a:pPr>
            <a:r>
              <a:rPr lang="en-US" sz="1300" spc="0" dirty="0">
                <a:solidFill>
                  <a:srgbClr val="45454C"/>
                </a:solidFill>
              </a:rPr>
              <a:t>Optimize the preparation, retention, and effectiveness </a:t>
            </a:r>
            <a:r>
              <a:rPr lang="en-US" sz="1300" spc="0" dirty="0" smtClean="0">
                <a:solidFill>
                  <a:srgbClr val="45454C"/>
                </a:solidFill>
              </a:rPr>
              <a:t>of </a:t>
            </a:r>
            <a:r>
              <a:rPr lang="en-US" sz="1300" spc="0" dirty="0">
                <a:solidFill>
                  <a:srgbClr val="45454C"/>
                </a:solidFill>
              </a:rPr>
              <a:t>new educators.</a:t>
            </a:r>
          </a:p>
          <a:p>
            <a:pPr>
              <a:lnSpc>
                <a:spcPct val="90000"/>
              </a:lnSpc>
            </a:pPr>
            <a:r>
              <a:rPr lang="en-US" sz="1300" spc="0" dirty="0">
                <a:solidFill>
                  <a:srgbClr val="45454C"/>
                </a:solidFill>
              </a:rPr>
              <a:t>Eliminate the educator equity gap.</a:t>
            </a:r>
          </a:p>
          <a:p>
            <a:pPr>
              <a:lnSpc>
                <a:spcPct val="90000"/>
              </a:lnSpc>
            </a:pPr>
            <a:endParaRPr lang="en-US" sz="800" spc="0" dirty="0">
              <a:solidFill>
                <a:sysClr val="windowText" lastClr="000000">
                  <a:hueOff val="0"/>
                  <a:satOff val="0"/>
                  <a:lumOff val="0"/>
                  <a:alphaOff val="0"/>
                </a:sysClr>
              </a:solidFill>
            </a:endParaRPr>
          </a:p>
          <a:p>
            <a:pPr marL="45720" indent="0">
              <a:lnSpc>
                <a:spcPct val="90000"/>
              </a:lnSpc>
              <a:buNone/>
            </a:pPr>
            <a:r>
              <a:rPr lang="en-US" b="1" spc="0" dirty="0">
                <a:solidFill>
                  <a:schemeClr val="accent2"/>
                </a:solidFill>
              </a:rPr>
              <a:t>Outstanding schools and districts</a:t>
            </a:r>
          </a:p>
          <a:p>
            <a:pPr marL="45720" lvl="0" indent="0">
              <a:lnSpc>
                <a:spcPct val="90000"/>
              </a:lnSpc>
              <a:buNone/>
            </a:pPr>
            <a:r>
              <a:rPr lang="en-US" sz="1500" b="1" spc="0" dirty="0">
                <a:solidFill>
                  <a:srgbClr val="45454C"/>
                </a:solidFill>
              </a:rPr>
              <a:t>Build the capacity of schools and districts to meet the needs of </a:t>
            </a:r>
            <a:r>
              <a:rPr lang="en-US" sz="1500" b="1" spc="0" dirty="0" smtClean="0">
                <a:solidFill>
                  <a:srgbClr val="45454C"/>
                </a:solidFill>
              </a:rPr>
              <a:t/>
            </a:r>
            <a:br>
              <a:rPr lang="en-US" sz="1500" b="1" spc="0" dirty="0" smtClean="0">
                <a:solidFill>
                  <a:srgbClr val="45454C"/>
                </a:solidFill>
              </a:rPr>
            </a:br>
            <a:r>
              <a:rPr lang="en-US" sz="1500" b="1" spc="0" dirty="0" smtClean="0">
                <a:solidFill>
                  <a:srgbClr val="45454C"/>
                </a:solidFill>
              </a:rPr>
              <a:t>Colorado </a:t>
            </a:r>
            <a:r>
              <a:rPr lang="en-US" sz="1500" b="1" spc="0" dirty="0">
                <a:solidFill>
                  <a:srgbClr val="45454C"/>
                </a:solidFill>
              </a:rPr>
              <a:t>students </a:t>
            </a:r>
            <a:r>
              <a:rPr lang="en-US" sz="1500" b="1" spc="0" dirty="0" smtClean="0">
                <a:solidFill>
                  <a:srgbClr val="45454C"/>
                </a:solidFill>
              </a:rPr>
              <a:t>and </a:t>
            </a:r>
            <a:r>
              <a:rPr lang="en-US" sz="1500" b="1" spc="0" dirty="0">
                <a:solidFill>
                  <a:srgbClr val="45454C"/>
                </a:solidFill>
              </a:rPr>
              <a:t>their families.</a:t>
            </a:r>
            <a:endParaRPr lang="en-US" sz="1500" spc="0" dirty="0">
              <a:solidFill>
                <a:srgbClr val="45454C"/>
              </a:solidFill>
            </a:endParaRPr>
          </a:p>
          <a:p>
            <a:pPr>
              <a:lnSpc>
                <a:spcPct val="90000"/>
              </a:lnSpc>
            </a:pPr>
            <a:r>
              <a:rPr lang="en-US" sz="1300" spc="0" dirty="0">
                <a:solidFill>
                  <a:srgbClr val="45454C"/>
                </a:solidFill>
              </a:rPr>
              <a:t>Increase school and district performance</a:t>
            </a:r>
            <a:r>
              <a:rPr lang="en-US" sz="1300" spc="0" dirty="0" smtClean="0">
                <a:solidFill>
                  <a:srgbClr val="45454C"/>
                </a:solidFill>
              </a:rPr>
              <a:t>.</a:t>
            </a:r>
          </a:p>
          <a:p>
            <a:pPr>
              <a:lnSpc>
                <a:spcPct val="90000"/>
              </a:lnSpc>
            </a:pPr>
            <a:r>
              <a:rPr lang="en-US" sz="1300" spc="0" dirty="0">
                <a:solidFill>
                  <a:srgbClr val="45454C"/>
                </a:solidFill>
              </a:rPr>
              <a:t>Turnaround the state’s lowest performing districts and schools.</a:t>
            </a:r>
          </a:p>
          <a:p>
            <a:pPr>
              <a:lnSpc>
                <a:spcPct val="90000"/>
              </a:lnSpc>
            </a:pPr>
            <a:r>
              <a:rPr lang="en-US" sz="1300" spc="0" dirty="0" smtClean="0">
                <a:solidFill>
                  <a:srgbClr val="45454C"/>
                </a:solidFill>
              </a:rPr>
              <a:t>Foster </a:t>
            </a:r>
            <a:r>
              <a:rPr lang="en-US" sz="1300" spc="0" dirty="0">
                <a:solidFill>
                  <a:srgbClr val="45454C"/>
                </a:solidFill>
              </a:rPr>
              <a:t>innovation and expand access to a rich array </a:t>
            </a:r>
            <a:r>
              <a:rPr lang="en-US" sz="1300" spc="0" dirty="0" smtClean="0">
                <a:solidFill>
                  <a:srgbClr val="45454C"/>
                </a:solidFill>
              </a:rPr>
              <a:t>of </a:t>
            </a:r>
            <a:r>
              <a:rPr lang="en-US" sz="1300" spc="0" dirty="0">
                <a:solidFill>
                  <a:srgbClr val="45454C"/>
                </a:solidFill>
              </a:rPr>
              <a:t>high quality school choices for students.   </a:t>
            </a:r>
          </a:p>
          <a:p>
            <a:pPr>
              <a:lnSpc>
                <a:spcPct val="90000"/>
              </a:lnSpc>
            </a:pPr>
            <a:endParaRPr lang="en-US" sz="800" spc="0" dirty="0">
              <a:solidFill>
                <a:sysClr val="windowText" lastClr="000000">
                  <a:hueOff val="0"/>
                  <a:satOff val="0"/>
                  <a:lumOff val="0"/>
                  <a:alphaOff val="0"/>
                </a:sysClr>
              </a:solidFill>
            </a:endParaRPr>
          </a:p>
          <a:p>
            <a:pPr marL="45720" indent="0">
              <a:lnSpc>
                <a:spcPct val="90000"/>
              </a:lnSpc>
              <a:buNone/>
            </a:pPr>
            <a:r>
              <a:rPr lang="en-US" b="1" spc="0" dirty="0">
                <a:solidFill>
                  <a:schemeClr val="accent1">
                    <a:lumMod val="50000"/>
                  </a:schemeClr>
                </a:solidFill>
              </a:rPr>
              <a:t>Best education system in the nation</a:t>
            </a:r>
          </a:p>
          <a:p>
            <a:pPr marL="45720" lvl="0" indent="0">
              <a:lnSpc>
                <a:spcPct val="90000"/>
              </a:lnSpc>
              <a:buNone/>
            </a:pPr>
            <a:r>
              <a:rPr lang="en-US" sz="1500" b="1" spc="0" dirty="0">
                <a:solidFill>
                  <a:srgbClr val="45454C"/>
                </a:solidFill>
              </a:rPr>
              <a:t>Build the best education system in the nation. </a:t>
            </a:r>
            <a:endParaRPr lang="en-US" sz="1500" spc="0" dirty="0">
              <a:solidFill>
                <a:srgbClr val="45454C"/>
              </a:solidFill>
            </a:endParaRPr>
          </a:p>
          <a:p>
            <a:pPr>
              <a:lnSpc>
                <a:spcPct val="90000"/>
              </a:lnSpc>
            </a:pPr>
            <a:r>
              <a:rPr lang="en-US" sz="1300" spc="0" dirty="0">
                <a:solidFill>
                  <a:srgbClr val="45454C"/>
                </a:solidFill>
              </a:rPr>
              <a:t>Lead the nation in policy, innovation, and positive </a:t>
            </a:r>
            <a:r>
              <a:rPr lang="en-US" sz="1300" spc="0" dirty="0" smtClean="0">
                <a:solidFill>
                  <a:srgbClr val="45454C"/>
                </a:solidFill>
              </a:rPr>
              <a:t>outcomes for </a:t>
            </a:r>
            <a:r>
              <a:rPr lang="en-US" sz="1300" spc="0" dirty="0">
                <a:solidFill>
                  <a:srgbClr val="45454C"/>
                </a:solidFill>
              </a:rPr>
              <a:t>students.</a:t>
            </a:r>
          </a:p>
          <a:p>
            <a:pPr>
              <a:lnSpc>
                <a:spcPct val="90000"/>
              </a:lnSpc>
            </a:pPr>
            <a:r>
              <a:rPr lang="en-US" sz="1300" spc="0" dirty="0">
                <a:solidFill>
                  <a:srgbClr val="45454C"/>
                </a:solidFill>
              </a:rPr>
              <a:t>Operate with excellence, efficiency, and effectiveness to </a:t>
            </a:r>
            <a:r>
              <a:rPr lang="en-US" sz="1300" spc="0" dirty="0" smtClean="0">
                <a:solidFill>
                  <a:srgbClr val="45454C"/>
                </a:solidFill>
              </a:rPr>
              <a:t>become </a:t>
            </a:r>
            <a:r>
              <a:rPr lang="en-US" sz="1300" spc="0" dirty="0">
                <a:solidFill>
                  <a:srgbClr val="45454C"/>
                </a:solidFill>
              </a:rPr>
              <a:t>the best SEA in the nation.</a:t>
            </a:r>
          </a:p>
          <a:p>
            <a:pPr>
              <a:lnSpc>
                <a:spcPct val="90000"/>
              </a:lnSpc>
            </a:pPr>
            <a:r>
              <a:rPr lang="en-US" sz="1300" spc="0" dirty="0">
                <a:solidFill>
                  <a:srgbClr val="45454C"/>
                </a:solidFill>
              </a:rPr>
              <a:t>Attract and retain outstanding talent to CDE.   </a:t>
            </a:r>
          </a:p>
          <a:p>
            <a:pPr>
              <a:lnSpc>
                <a:spcPct val="90000"/>
              </a:lnSpc>
            </a:pPr>
            <a:endParaRPr lang="en-US" sz="2400" spc="0" dirty="0">
              <a:solidFill>
                <a:sysClr val="windowText" lastClr="000000">
                  <a:hueOff val="0"/>
                  <a:satOff val="0"/>
                  <a:lumOff val="0"/>
                  <a:alphaOff val="0"/>
                </a:sysClr>
              </a:solidFill>
            </a:endParaRPr>
          </a:p>
          <a:p>
            <a:pPr>
              <a:lnSpc>
                <a:spcPct val="90000"/>
              </a:lnSpc>
            </a:pPr>
            <a:endParaRPr lang="en-US" sz="2400" spc="0" dirty="0"/>
          </a:p>
          <a:p>
            <a:pPr marL="45720" indent="0">
              <a:lnSpc>
                <a:spcPct val="90000"/>
              </a:lnSpc>
              <a:buNone/>
            </a:pPr>
            <a:endParaRPr lang="en-US" sz="2400" spc="0" dirty="0">
              <a:solidFill>
                <a:srgbClr val="000000"/>
              </a:solidFill>
            </a:endParaRPr>
          </a:p>
        </p:txBody>
      </p:sp>
      <p:sp>
        <p:nvSpPr>
          <p:cNvPr id="4" name="Title 3"/>
          <p:cNvSpPr txBox="1">
            <a:spLocks/>
          </p:cNvSpPr>
          <p:nvPr/>
        </p:nvSpPr>
        <p:spPr>
          <a:xfrm>
            <a:off x="250004" y="199426"/>
            <a:ext cx="1574866" cy="610006"/>
          </a:xfrm>
          <a:prstGeom prst="rect">
            <a:avLst/>
          </a:prstGeom>
        </p:spPr>
        <p:txBody>
          <a:bodyPr/>
          <a:lstStyle>
            <a:lvl1pPr algn="ctr" defTabSz="914400" rtl="0" eaLnBrk="1" latinLnBrk="0" hangingPunct="1">
              <a:spcBef>
                <a:spcPct val="0"/>
              </a:spcBef>
              <a:buNone/>
              <a:defRPr sz="3200" kern="1200" cap="none" spc="200" baseline="0">
                <a:ln>
                  <a:noFill/>
                </a:ln>
                <a:solidFill>
                  <a:schemeClr val="bg1"/>
                </a:solidFill>
                <a:effectLst/>
                <a:latin typeface="Palatino Linotype"/>
                <a:ea typeface="+mj-ea"/>
                <a:cs typeface="Palatino Linotype"/>
              </a:defRPr>
            </a:lvl1pPr>
          </a:lstStyle>
          <a:p>
            <a:r>
              <a:rPr lang="en-US" dirty="0" smtClean="0">
                <a:solidFill>
                  <a:schemeClr val="accent6">
                    <a:lumMod val="50000"/>
                  </a:schemeClr>
                </a:solidFill>
              </a:rPr>
              <a:t>Goals</a:t>
            </a:r>
            <a:r>
              <a:rPr lang="en-US" dirty="0" smtClean="0">
                <a:solidFill>
                  <a:schemeClr val="tx1"/>
                </a:solidFill>
              </a:rPr>
              <a:t> </a:t>
            </a:r>
            <a:endParaRPr lang="en-US" dirty="0">
              <a:solidFill>
                <a:schemeClr val="tx1"/>
              </a:solidFill>
            </a:endParaRPr>
          </a:p>
        </p:txBody>
      </p:sp>
      <p:grpSp>
        <p:nvGrpSpPr>
          <p:cNvPr id="5" name="Group 4"/>
          <p:cNvGrpSpPr/>
          <p:nvPr/>
        </p:nvGrpSpPr>
        <p:grpSpPr>
          <a:xfrm>
            <a:off x="202318" y="834833"/>
            <a:ext cx="1673352" cy="5415278"/>
            <a:chOff x="202318" y="809432"/>
            <a:chExt cx="1673352" cy="5415278"/>
          </a:xfrm>
        </p:grpSpPr>
        <p:sp>
          <p:nvSpPr>
            <p:cNvPr id="6" name="Pentagon 5"/>
            <p:cNvSpPr>
              <a:spLocks noChangeArrowheads="1"/>
            </p:cNvSpPr>
            <p:nvPr/>
          </p:nvSpPr>
          <p:spPr bwMode="auto">
            <a:xfrm rot="16200000">
              <a:off x="119470" y="1015085"/>
              <a:ext cx="1833705" cy="1422399"/>
            </a:xfrm>
            <a:prstGeom prst="homePlate">
              <a:avLst>
                <a:gd name="adj" fmla="val 31099"/>
              </a:avLst>
            </a:prstGeom>
            <a:solidFill>
              <a:schemeClr val="accent1"/>
            </a:solidFill>
            <a:ln>
              <a:noFill/>
            </a:ln>
            <a:effectLst>
              <a:outerShdw blurRad="31750" dist="25400" dir="15660052" rotWithShape="0">
                <a:srgbClr val="000000">
                  <a:alpha val="50000"/>
                </a:srgbClr>
              </a:outerShdw>
            </a:effectLst>
            <a:extLst/>
          </p:spPr>
          <p:txBody>
            <a:bodyPr anchor="ctr"/>
            <a:lstStyle/>
            <a:p>
              <a:pPr algn="ctr">
                <a:defRPr/>
              </a:pPr>
              <a:endParaRPr lang="en-US" b="1" dirty="0">
                <a:solidFill>
                  <a:schemeClr val="accent1">
                    <a:lumMod val="50000"/>
                  </a:schemeClr>
                </a:solidFill>
                <a:latin typeface="+mn-lt"/>
                <a:ea typeface="+mn-ea"/>
                <a:cs typeface="+mn-cs"/>
              </a:endParaRPr>
            </a:p>
          </p:txBody>
        </p:sp>
        <p:sp>
          <p:nvSpPr>
            <p:cNvPr id="7" name="Pentagon 6"/>
            <p:cNvSpPr>
              <a:spLocks noChangeArrowheads="1"/>
            </p:cNvSpPr>
            <p:nvPr/>
          </p:nvSpPr>
          <p:spPr bwMode="auto">
            <a:xfrm rot="16200000">
              <a:off x="14660" y="2368435"/>
              <a:ext cx="2043328" cy="1422400"/>
            </a:xfrm>
            <a:prstGeom prst="homePlate">
              <a:avLst>
                <a:gd name="adj" fmla="val 31099"/>
              </a:avLst>
            </a:prstGeom>
            <a:solidFill>
              <a:schemeClr val="accent3"/>
            </a:solidFill>
            <a:ln>
              <a:noFill/>
            </a:ln>
            <a:effectLst>
              <a:outerShdw blurRad="31750" dist="25400" dir="15660052" rotWithShape="0">
                <a:srgbClr val="000000">
                  <a:alpha val="50000"/>
                </a:srgbClr>
              </a:outerShdw>
            </a:effectLst>
            <a:extLst/>
          </p:spPr>
          <p:txBody>
            <a:bodyPr anchor="ctr"/>
            <a:lstStyle/>
            <a:p>
              <a:pPr algn="ctr">
                <a:defRPr/>
              </a:pPr>
              <a:endParaRPr lang="en-US" b="1" dirty="0">
                <a:solidFill>
                  <a:schemeClr val="accent1">
                    <a:lumMod val="50000"/>
                  </a:schemeClr>
                </a:solidFill>
                <a:latin typeface="+mn-lt"/>
                <a:ea typeface="+mn-ea"/>
                <a:cs typeface="+mn-cs"/>
              </a:endParaRPr>
            </a:p>
          </p:txBody>
        </p:sp>
        <p:sp>
          <p:nvSpPr>
            <p:cNvPr id="8" name="Pentagon 7"/>
            <p:cNvSpPr>
              <a:spLocks noChangeArrowheads="1"/>
            </p:cNvSpPr>
            <p:nvPr/>
          </p:nvSpPr>
          <p:spPr bwMode="auto">
            <a:xfrm rot="16200000">
              <a:off x="34976" y="3700537"/>
              <a:ext cx="2002691" cy="1422399"/>
            </a:xfrm>
            <a:prstGeom prst="homePlate">
              <a:avLst>
                <a:gd name="adj" fmla="val 31099"/>
              </a:avLst>
            </a:prstGeom>
            <a:solidFill>
              <a:schemeClr val="accent2"/>
            </a:solidFill>
            <a:ln>
              <a:noFill/>
            </a:ln>
            <a:effectLst>
              <a:outerShdw blurRad="31750" dist="25400" dir="15660052" rotWithShape="0">
                <a:srgbClr val="000000">
                  <a:alpha val="50000"/>
                </a:srgbClr>
              </a:outerShdw>
            </a:effectLst>
            <a:extLst/>
          </p:spPr>
          <p:txBody>
            <a:bodyPr anchor="ctr"/>
            <a:lstStyle/>
            <a:p>
              <a:pPr algn="ctr">
                <a:defRPr/>
              </a:pPr>
              <a:endParaRPr lang="en-US" b="1" dirty="0">
                <a:solidFill>
                  <a:schemeClr val="accent1">
                    <a:lumMod val="50000"/>
                  </a:schemeClr>
                </a:solidFill>
                <a:latin typeface="+mn-lt"/>
                <a:ea typeface="+mn-ea"/>
                <a:cs typeface="+mn-cs"/>
              </a:endParaRPr>
            </a:p>
          </p:txBody>
        </p:sp>
        <p:sp>
          <p:nvSpPr>
            <p:cNvPr id="9" name="Pentagon 8"/>
            <p:cNvSpPr>
              <a:spLocks noChangeArrowheads="1"/>
            </p:cNvSpPr>
            <p:nvPr/>
          </p:nvSpPr>
          <p:spPr bwMode="auto">
            <a:xfrm rot="16200000">
              <a:off x="335867" y="4813056"/>
              <a:ext cx="1400909" cy="1422399"/>
            </a:xfrm>
            <a:prstGeom prst="homePlate">
              <a:avLst>
                <a:gd name="adj" fmla="val 31093"/>
              </a:avLst>
            </a:prstGeom>
            <a:solidFill>
              <a:schemeClr val="accent1">
                <a:lumMod val="75000"/>
              </a:schemeClr>
            </a:solidFill>
            <a:ln>
              <a:noFill/>
            </a:ln>
            <a:effectLst>
              <a:outerShdw blurRad="31750" dist="25400" dir="15660052" rotWithShape="0">
                <a:srgbClr val="000000">
                  <a:alpha val="50000"/>
                </a:srgbClr>
              </a:outerShdw>
            </a:effectLst>
          </p:spPr>
          <p:txBody>
            <a:bodyPr anchor="ctr"/>
            <a:lstStyle/>
            <a:p>
              <a:pPr algn="ctr">
                <a:defRPr/>
              </a:pPr>
              <a:endParaRPr lang="en-US" b="1" dirty="0">
                <a:solidFill>
                  <a:schemeClr val="accent1">
                    <a:lumMod val="50000"/>
                  </a:schemeClr>
                </a:solidFill>
                <a:latin typeface="+mn-lt"/>
                <a:ea typeface="+mn-ea"/>
                <a:cs typeface="+mn-cs"/>
              </a:endParaRPr>
            </a:p>
          </p:txBody>
        </p:sp>
        <p:sp>
          <p:nvSpPr>
            <p:cNvPr id="10" name="Text Placeholder 5"/>
            <p:cNvSpPr txBox="1">
              <a:spLocks/>
            </p:cNvSpPr>
            <p:nvPr/>
          </p:nvSpPr>
          <p:spPr>
            <a:xfrm>
              <a:off x="202318" y="1262895"/>
              <a:ext cx="1673352" cy="400403"/>
            </a:xfrm>
            <a:prstGeom prst="rect">
              <a:avLst/>
            </a:prstGeom>
          </p:spPr>
          <p:txBody>
            <a:bodyPr>
              <a:noAutofit/>
            </a:bodyPr>
            <a:lstStyle>
              <a:lvl1pPr marL="274320" indent="-228600" algn="l" defTabSz="914400" rtl="0" eaLnBrk="1" latinLnBrk="0" hangingPunct="1">
                <a:spcBef>
                  <a:spcPct val="20000"/>
                </a:spcBef>
                <a:buClr>
                  <a:schemeClr val="accent1"/>
                </a:buClr>
                <a:buSzPct val="110000"/>
                <a:buFont typeface="Wingdings"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ctr">
                <a:buNone/>
              </a:pPr>
              <a:r>
                <a:rPr lang="en-US" sz="2200" b="1" spc="0" dirty="0" smtClean="0">
                  <a:solidFill>
                    <a:srgbClr val="45454C"/>
                  </a:solidFill>
                </a:rPr>
                <a:t>Students</a:t>
              </a:r>
              <a:endParaRPr lang="en-US" sz="2200" b="1" spc="0" dirty="0">
                <a:solidFill>
                  <a:srgbClr val="45454C"/>
                </a:solidFill>
              </a:endParaRPr>
            </a:p>
          </p:txBody>
        </p:sp>
        <p:sp>
          <p:nvSpPr>
            <p:cNvPr id="11" name="Text Placeholder 5"/>
            <p:cNvSpPr txBox="1">
              <a:spLocks/>
            </p:cNvSpPr>
            <p:nvPr/>
          </p:nvSpPr>
          <p:spPr>
            <a:xfrm>
              <a:off x="202318" y="2633338"/>
              <a:ext cx="1673352" cy="400403"/>
            </a:xfrm>
            <a:prstGeom prst="rect">
              <a:avLst/>
            </a:prstGeom>
          </p:spPr>
          <p:txBody>
            <a:bodyPr vert="horz" lIns="91440" tIns="0" rIns="91440" bIns="45720" rtlCol="0">
              <a:noAutofit/>
            </a:bodyPr>
            <a:lstStyle>
              <a:lvl1pPr marL="0" indent="0" algn="l" defTabSz="914400" rtl="0" eaLnBrk="1" latinLnBrk="0" hangingPunct="1">
                <a:spcBef>
                  <a:spcPct val="20000"/>
                </a:spcBef>
                <a:buClr>
                  <a:schemeClr val="accent1"/>
                </a:buClr>
                <a:buFont typeface="Wingdings 2" pitchFamily="18" charset="2"/>
                <a:buNone/>
                <a:defRPr sz="1400" kern="1200" spc="150" baseline="0">
                  <a:solidFill>
                    <a:srgbClr val="FFFFFF"/>
                  </a:solidFill>
                  <a:latin typeface="+mn-lt"/>
                  <a:ea typeface="+mn-ea"/>
                  <a:cs typeface="+mn-cs"/>
                </a:defRPr>
              </a:lvl1pPr>
              <a:lvl2pPr marL="457200" indent="0" algn="l" defTabSz="914400" rtl="0" eaLnBrk="1" latinLnBrk="0" hangingPunct="1">
                <a:spcBef>
                  <a:spcPct val="20000"/>
                </a:spcBef>
                <a:buClr>
                  <a:schemeClr val="accent2"/>
                </a:buClr>
                <a:buFont typeface="Wingdings" pitchFamily="2" charset="2"/>
                <a:buNone/>
                <a:defRPr sz="1200" kern="1200" spc="100" baseline="0">
                  <a:solidFill>
                    <a:schemeClr val="tx2"/>
                  </a:solidFill>
                  <a:latin typeface="+mn-lt"/>
                  <a:ea typeface="+mn-ea"/>
                  <a:cs typeface="+mn-cs"/>
                </a:defRPr>
              </a:lvl2pPr>
              <a:lvl3pPr marL="914400" indent="0" algn="l" defTabSz="914400" rtl="0" eaLnBrk="1" latinLnBrk="0" hangingPunct="1">
                <a:spcBef>
                  <a:spcPct val="20000"/>
                </a:spcBef>
                <a:buClr>
                  <a:schemeClr val="accent3"/>
                </a:buClr>
                <a:buFont typeface="Wingdings" pitchFamily="2" charset="2"/>
                <a:buNone/>
                <a:defRPr sz="1000" kern="1200" spc="100" baseline="0">
                  <a:solidFill>
                    <a:schemeClr val="tx2"/>
                  </a:solidFill>
                  <a:latin typeface="+mn-lt"/>
                  <a:ea typeface="+mn-ea"/>
                  <a:cs typeface="+mn-cs"/>
                </a:defRPr>
              </a:lvl3pPr>
              <a:lvl4pPr marL="1371600" indent="0" algn="l" defTabSz="914400" rtl="0" eaLnBrk="1" latinLnBrk="0" hangingPunct="1">
                <a:spcBef>
                  <a:spcPct val="20000"/>
                </a:spcBef>
                <a:buClr>
                  <a:schemeClr val="accent4"/>
                </a:buClr>
                <a:buFont typeface="Wingdings" pitchFamily="2" charset="2"/>
                <a:buNone/>
                <a:defRPr sz="900" kern="1200">
                  <a:solidFill>
                    <a:schemeClr val="tx2"/>
                  </a:solidFill>
                  <a:latin typeface="+mn-lt"/>
                  <a:ea typeface="+mn-ea"/>
                  <a:cs typeface="+mn-cs"/>
                </a:defRPr>
              </a:lvl4pPr>
              <a:lvl5pPr marL="1828800" indent="0" algn="l" defTabSz="914400" rtl="0" eaLnBrk="1" latinLnBrk="0" hangingPunct="1">
                <a:spcBef>
                  <a:spcPct val="20000"/>
                </a:spcBef>
                <a:buClr>
                  <a:schemeClr val="accent6"/>
                </a:buClr>
                <a:buFont typeface="Wingdings" pitchFamily="2" charset="2"/>
                <a:buNone/>
                <a:defRPr sz="900" kern="1200" spc="100" baseline="0">
                  <a:solidFill>
                    <a:schemeClr val="tx2"/>
                  </a:solidFill>
                  <a:latin typeface="+mn-lt"/>
                  <a:ea typeface="+mn-ea"/>
                  <a:cs typeface="+mn-cs"/>
                </a:defRPr>
              </a:lvl5pPr>
              <a:lvl6pPr marL="2286000" indent="0" algn="l" defTabSz="914400" rtl="0" eaLnBrk="1" latinLnBrk="0" hangingPunct="1">
                <a:spcBef>
                  <a:spcPct val="20000"/>
                </a:spcBef>
                <a:buClr>
                  <a:schemeClr val="accent1"/>
                </a:buClr>
                <a:buFont typeface="Wingdings" pitchFamily="2" charset="2"/>
                <a:buNone/>
                <a:defRPr sz="900" kern="1200">
                  <a:solidFill>
                    <a:schemeClr val="tx2"/>
                  </a:solidFill>
                  <a:latin typeface="+mn-lt"/>
                  <a:ea typeface="+mn-ea"/>
                  <a:cs typeface="+mn-cs"/>
                </a:defRPr>
              </a:lvl6pPr>
              <a:lvl7pPr marL="2743200" indent="0" algn="l" defTabSz="914400" rtl="0" eaLnBrk="1" latinLnBrk="0" hangingPunct="1">
                <a:spcBef>
                  <a:spcPct val="20000"/>
                </a:spcBef>
                <a:buClr>
                  <a:schemeClr val="accent2"/>
                </a:buClr>
                <a:buFont typeface="Wingdings" pitchFamily="2" charset="2"/>
                <a:buNone/>
                <a:defRPr sz="900" kern="1200">
                  <a:solidFill>
                    <a:schemeClr val="tx2"/>
                  </a:solidFill>
                  <a:latin typeface="+mn-lt"/>
                  <a:ea typeface="+mn-ea"/>
                  <a:cs typeface="+mn-cs"/>
                </a:defRPr>
              </a:lvl7pPr>
              <a:lvl8pPr marL="3200400" indent="0" algn="l" defTabSz="914400" rtl="0" eaLnBrk="1" latinLnBrk="0" hangingPunct="1">
                <a:spcBef>
                  <a:spcPct val="20000"/>
                </a:spcBef>
                <a:buClr>
                  <a:schemeClr val="accent3"/>
                </a:buClr>
                <a:buFont typeface="Wingdings" pitchFamily="2" charset="2"/>
                <a:buNone/>
                <a:defRPr sz="900" kern="1200">
                  <a:solidFill>
                    <a:schemeClr val="tx2"/>
                  </a:solidFill>
                  <a:latin typeface="+mn-lt"/>
                  <a:ea typeface="+mn-ea"/>
                  <a:cs typeface="+mn-cs"/>
                </a:defRPr>
              </a:lvl8pPr>
              <a:lvl9pPr marL="3657600" indent="0" algn="l" defTabSz="914400" rtl="0" eaLnBrk="1" latinLnBrk="0" hangingPunct="1">
                <a:spcBef>
                  <a:spcPct val="20000"/>
                </a:spcBef>
                <a:buClr>
                  <a:schemeClr val="accent5"/>
                </a:buClr>
                <a:buFont typeface="Wingdings" pitchFamily="2" charset="2"/>
                <a:buNone/>
                <a:defRPr sz="900" kern="1200">
                  <a:solidFill>
                    <a:schemeClr val="tx2"/>
                  </a:solidFill>
                  <a:latin typeface="+mn-lt"/>
                  <a:ea typeface="+mn-ea"/>
                  <a:cs typeface="+mn-cs"/>
                </a:defRPr>
              </a:lvl9pPr>
            </a:lstStyle>
            <a:p>
              <a:pPr marL="45720" algn="ctr">
                <a:buSzPct val="110000"/>
              </a:pPr>
              <a:r>
                <a:rPr lang="en-US" sz="2200" b="1" spc="0" dirty="0">
                  <a:solidFill>
                    <a:srgbClr val="45454C"/>
                  </a:solidFill>
                </a:rPr>
                <a:t>Educators</a:t>
              </a:r>
            </a:p>
          </p:txBody>
        </p:sp>
        <p:sp>
          <p:nvSpPr>
            <p:cNvPr id="12" name="Text Placeholder 5"/>
            <p:cNvSpPr txBox="1">
              <a:spLocks/>
            </p:cNvSpPr>
            <p:nvPr/>
          </p:nvSpPr>
          <p:spPr>
            <a:xfrm>
              <a:off x="202318" y="3884961"/>
              <a:ext cx="1673352" cy="799947"/>
            </a:xfrm>
            <a:prstGeom prst="rect">
              <a:avLst/>
            </a:prstGeom>
          </p:spPr>
          <p:txBody>
            <a:bodyPr vert="horz" lIns="91440" tIns="0" rIns="91440" bIns="45720" rtlCol="0">
              <a:noAutofit/>
            </a:bodyPr>
            <a:lstStyle>
              <a:lvl1pPr marL="0" indent="0" algn="l" defTabSz="914400" rtl="0" eaLnBrk="1" latinLnBrk="0" hangingPunct="1">
                <a:spcBef>
                  <a:spcPct val="20000"/>
                </a:spcBef>
                <a:buClr>
                  <a:schemeClr val="accent1"/>
                </a:buClr>
                <a:buFont typeface="Wingdings 2" pitchFamily="18" charset="2"/>
                <a:buNone/>
                <a:defRPr sz="1400" kern="1200" spc="150" baseline="0">
                  <a:solidFill>
                    <a:srgbClr val="FFFFFF"/>
                  </a:solidFill>
                  <a:latin typeface="+mn-lt"/>
                  <a:ea typeface="+mn-ea"/>
                  <a:cs typeface="+mn-cs"/>
                </a:defRPr>
              </a:lvl1pPr>
              <a:lvl2pPr marL="457200" indent="0" algn="l" defTabSz="914400" rtl="0" eaLnBrk="1" latinLnBrk="0" hangingPunct="1">
                <a:spcBef>
                  <a:spcPct val="20000"/>
                </a:spcBef>
                <a:buClr>
                  <a:schemeClr val="accent2"/>
                </a:buClr>
                <a:buFont typeface="Wingdings" pitchFamily="2" charset="2"/>
                <a:buNone/>
                <a:defRPr sz="1200" kern="1200" spc="100" baseline="0">
                  <a:solidFill>
                    <a:schemeClr val="tx2"/>
                  </a:solidFill>
                  <a:latin typeface="+mn-lt"/>
                  <a:ea typeface="+mn-ea"/>
                  <a:cs typeface="+mn-cs"/>
                </a:defRPr>
              </a:lvl2pPr>
              <a:lvl3pPr marL="914400" indent="0" algn="l" defTabSz="914400" rtl="0" eaLnBrk="1" latinLnBrk="0" hangingPunct="1">
                <a:spcBef>
                  <a:spcPct val="20000"/>
                </a:spcBef>
                <a:buClr>
                  <a:schemeClr val="accent3"/>
                </a:buClr>
                <a:buFont typeface="Wingdings" pitchFamily="2" charset="2"/>
                <a:buNone/>
                <a:defRPr sz="1000" kern="1200" spc="100" baseline="0">
                  <a:solidFill>
                    <a:schemeClr val="tx2"/>
                  </a:solidFill>
                  <a:latin typeface="+mn-lt"/>
                  <a:ea typeface="+mn-ea"/>
                  <a:cs typeface="+mn-cs"/>
                </a:defRPr>
              </a:lvl3pPr>
              <a:lvl4pPr marL="1371600" indent="0" algn="l" defTabSz="914400" rtl="0" eaLnBrk="1" latinLnBrk="0" hangingPunct="1">
                <a:spcBef>
                  <a:spcPct val="20000"/>
                </a:spcBef>
                <a:buClr>
                  <a:schemeClr val="accent4"/>
                </a:buClr>
                <a:buFont typeface="Wingdings" pitchFamily="2" charset="2"/>
                <a:buNone/>
                <a:defRPr sz="900" kern="1200">
                  <a:solidFill>
                    <a:schemeClr val="tx2"/>
                  </a:solidFill>
                  <a:latin typeface="+mn-lt"/>
                  <a:ea typeface="+mn-ea"/>
                  <a:cs typeface="+mn-cs"/>
                </a:defRPr>
              </a:lvl4pPr>
              <a:lvl5pPr marL="1828800" indent="0" algn="l" defTabSz="914400" rtl="0" eaLnBrk="1" latinLnBrk="0" hangingPunct="1">
                <a:spcBef>
                  <a:spcPct val="20000"/>
                </a:spcBef>
                <a:buClr>
                  <a:schemeClr val="accent6"/>
                </a:buClr>
                <a:buFont typeface="Wingdings" pitchFamily="2" charset="2"/>
                <a:buNone/>
                <a:defRPr sz="900" kern="1200" spc="100" baseline="0">
                  <a:solidFill>
                    <a:schemeClr val="tx2"/>
                  </a:solidFill>
                  <a:latin typeface="+mn-lt"/>
                  <a:ea typeface="+mn-ea"/>
                  <a:cs typeface="+mn-cs"/>
                </a:defRPr>
              </a:lvl5pPr>
              <a:lvl6pPr marL="2286000" indent="0" algn="l" defTabSz="914400" rtl="0" eaLnBrk="1" latinLnBrk="0" hangingPunct="1">
                <a:spcBef>
                  <a:spcPct val="20000"/>
                </a:spcBef>
                <a:buClr>
                  <a:schemeClr val="accent1"/>
                </a:buClr>
                <a:buFont typeface="Wingdings" pitchFamily="2" charset="2"/>
                <a:buNone/>
                <a:defRPr sz="900" kern="1200">
                  <a:solidFill>
                    <a:schemeClr val="tx2"/>
                  </a:solidFill>
                  <a:latin typeface="+mn-lt"/>
                  <a:ea typeface="+mn-ea"/>
                  <a:cs typeface="+mn-cs"/>
                </a:defRPr>
              </a:lvl6pPr>
              <a:lvl7pPr marL="2743200" indent="0" algn="l" defTabSz="914400" rtl="0" eaLnBrk="1" latinLnBrk="0" hangingPunct="1">
                <a:spcBef>
                  <a:spcPct val="20000"/>
                </a:spcBef>
                <a:buClr>
                  <a:schemeClr val="accent2"/>
                </a:buClr>
                <a:buFont typeface="Wingdings" pitchFamily="2" charset="2"/>
                <a:buNone/>
                <a:defRPr sz="900" kern="1200">
                  <a:solidFill>
                    <a:schemeClr val="tx2"/>
                  </a:solidFill>
                  <a:latin typeface="+mn-lt"/>
                  <a:ea typeface="+mn-ea"/>
                  <a:cs typeface="+mn-cs"/>
                </a:defRPr>
              </a:lvl7pPr>
              <a:lvl8pPr marL="3200400" indent="0" algn="l" defTabSz="914400" rtl="0" eaLnBrk="1" latinLnBrk="0" hangingPunct="1">
                <a:spcBef>
                  <a:spcPct val="20000"/>
                </a:spcBef>
                <a:buClr>
                  <a:schemeClr val="accent3"/>
                </a:buClr>
                <a:buFont typeface="Wingdings" pitchFamily="2" charset="2"/>
                <a:buNone/>
                <a:defRPr sz="900" kern="1200">
                  <a:solidFill>
                    <a:schemeClr val="tx2"/>
                  </a:solidFill>
                  <a:latin typeface="+mn-lt"/>
                  <a:ea typeface="+mn-ea"/>
                  <a:cs typeface="+mn-cs"/>
                </a:defRPr>
              </a:lvl8pPr>
              <a:lvl9pPr marL="3657600" indent="0" algn="l" defTabSz="914400" rtl="0" eaLnBrk="1" latinLnBrk="0" hangingPunct="1">
                <a:spcBef>
                  <a:spcPct val="20000"/>
                </a:spcBef>
                <a:buClr>
                  <a:schemeClr val="accent5"/>
                </a:buClr>
                <a:buFont typeface="Wingdings" pitchFamily="2" charset="2"/>
                <a:buNone/>
                <a:defRPr sz="900" kern="1200">
                  <a:solidFill>
                    <a:schemeClr val="tx2"/>
                  </a:solidFill>
                  <a:latin typeface="+mn-lt"/>
                  <a:ea typeface="+mn-ea"/>
                  <a:cs typeface="+mn-cs"/>
                </a:defRPr>
              </a:lvl9pPr>
            </a:lstStyle>
            <a:p>
              <a:pPr marL="45720" algn="ctr">
                <a:buSzPct val="110000"/>
              </a:pPr>
              <a:r>
                <a:rPr lang="en-US" sz="2200" b="1" spc="0" dirty="0" smtClean="0">
                  <a:solidFill>
                    <a:srgbClr val="45454C"/>
                  </a:solidFill>
                </a:rPr>
                <a:t>Schools/ </a:t>
              </a:r>
              <a:r>
                <a:rPr lang="en-US" sz="2200" b="1" spc="0" dirty="0">
                  <a:solidFill>
                    <a:srgbClr val="45454C"/>
                  </a:solidFill>
                </a:rPr>
                <a:t>Districts</a:t>
              </a:r>
            </a:p>
          </p:txBody>
        </p:sp>
        <p:sp>
          <p:nvSpPr>
            <p:cNvPr id="13" name="Text Placeholder 5"/>
            <p:cNvSpPr txBox="1">
              <a:spLocks/>
            </p:cNvSpPr>
            <p:nvPr/>
          </p:nvSpPr>
          <p:spPr>
            <a:xfrm>
              <a:off x="202318" y="5143548"/>
              <a:ext cx="1673352" cy="400403"/>
            </a:xfrm>
            <a:prstGeom prst="rect">
              <a:avLst/>
            </a:prstGeom>
          </p:spPr>
          <p:txBody>
            <a:bodyPr vert="horz" lIns="91440" tIns="0" rIns="91440" bIns="45720" rtlCol="0">
              <a:noAutofit/>
            </a:bodyPr>
            <a:lstStyle>
              <a:lvl1pPr marL="0" indent="0" algn="l" defTabSz="914400" rtl="0" eaLnBrk="1" latinLnBrk="0" hangingPunct="1">
                <a:spcBef>
                  <a:spcPct val="20000"/>
                </a:spcBef>
                <a:buClr>
                  <a:schemeClr val="accent1"/>
                </a:buClr>
                <a:buFont typeface="Wingdings 2" pitchFamily="18" charset="2"/>
                <a:buNone/>
                <a:defRPr sz="1400" kern="1200" spc="150" baseline="0">
                  <a:solidFill>
                    <a:srgbClr val="FFFFFF"/>
                  </a:solidFill>
                  <a:latin typeface="+mn-lt"/>
                  <a:ea typeface="+mn-ea"/>
                  <a:cs typeface="+mn-cs"/>
                </a:defRPr>
              </a:lvl1pPr>
              <a:lvl2pPr marL="457200" indent="0" algn="l" defTabSz="914400" rtl="0" eaLnBrk="1" latinLnBrk="0" hangingPunct="1">
                <a:spcBef>
                  <a:spcPct val="20000"/>
                </a:spcBef>
                <a:buClr>
                  <a:schemeClr val="accent2"/>
                </a:buClr>
                <a:buFont typeface="Wingdings" pitchFamily="2" charset="2"/>
                <a:buNone/>
                <a:defRPr sz="1200" kern="1200" spc="100" baseline="0">
                  <a:solidFill>
                    <a:schemeClr val="tx2"/>
                  </a:solidFill>
                  <a:latin typeface="+mn-lt"/>
                  <a:ea typeface="+mn-ea"/>
                  <a:cs typeface="+mn-cs"/>
                </a:defRPr>
              </a:lvl2pPr>
              <a:lvl3pPr marL="914400" indent="0" algn="l" defTabSz="914400" rtl="0" eaLnBrk="1" latinLnBrk="0" hangingPunct="1">
                <a:spcBef>
                  <a:spcPct val="20000"/>
                </a:spcBef>
                <a:buClr>
                  <a:schemeClr val="accent3"/>
                </a:buClr>
                <a:buFont typeface="Wingdings" pitchFamily="2" charset="2"/>
                <a:buNone/>
                <a:defRPr sz="1000" kern="1200" spc="100" baseline="0">
                  <a:solidFill>
                    <a:schemeClr val="tx2"/>
                  </a:solidFill>
                  <a:latin typeface="+mn-lt"/>
                  <a:ea typeface="+mn-ea"/>
                  <a:cs typeface="+mn-cs"/>
                </a:defRPr>
              </a:lvl3pPr>
              <a:lvl4pPr marL="1371600" indent="0" algn="l" defTabSz="914400" rtl="0" eaLnBrk="1" latinLnBrk="0" hangingPunct="1">
                <a:spcBef>
                  <a:spcPct val="20000"/>
                </a:spcBef>
                <a:buClr>
                  <a:schemeClr val="accent4"/>
                </a:buClr>
                <a:buFont typeface="Wingdings" pitchFamily="2" charset="2"/>
                <a:buNone/>
                <a:defRPr sz="900" kern="1200">
                  <a:solidFill>
                    <a:schemeClr val="tx2"/>
                  </a:solidFill>
                  <a:latin typeface="+mn-lt"/>
                  <a:ea typeface="+mn-ea"/>
                  <a:cs typeface="+mn-cs"/>
                </a:defRPr>
              </a:lvl4pPr>
              <a:lvl5pPr marL="1828800" indent="0" algn="l" defTabSz="914400" rtl="0" eaLnBrk="1" latinLnBrk="0" hangingPunct="1">
                <a:spcBef>
                  <a:spcPct val="20000"/>
                </a:spcBef>
                <a:buClr>
                  <a:schemeClr val="accent6"/>
                </a:buClr>
                <a:buFont typeface="Wingdings" pitchFamily="2" charset="2"/>
                <a:buNone/>
                <a:defRPr sz="900" kern="1200" spc="100" baseline="0">
                  <a:solidFill>
                    <a:schemeClr val="tx2"/>
                  </a:solidFill>
                  <a:latin typeface="+mn-lt"/>
                  <a:ea typeface="+mn-ea"/>
                  <a:cs typeface="+mn-cs"/>
                </a:defRPr>
              </a:lvl5pPr>
              <a:lvl6pPr marL="2286000" indent="0" algn="l" defTabSz="914400" rtl="0" eaLnBrk="1" latinLnBrk="0" hangingPunct="1">
                <a:spcBef>
                  <a:spcPct val="20000"/>
                </a:spcBef>
                <a:buClr>
                  <a:schemeClr val="accent1"/>
                </a:buClr>
                <a:buFont typeface="Wingdings" pitchFamily="2" charset="2"/>
                <a:buNone/>
                <a:defRPr sz="900" kern="1200">
                  <a:solidFill>
                    <a:schemeClr val="tx2"/>
                  </a:solidFill>
                  <a:latin typeface="+mn-lt"/>
                  <a:ea typeface="+mn-ea"/>
                  <a:cs typeface="+mn-cs"/>
                </a:defRPr>
              </a:lvl6pPr>
              <a:lvl7pPr marL="2743200" indent="0" algn="l" defTabSz="914400" rtl="0" eaLnBrk="1" latinLnBrk="0" hangingPunct="1">
                <a:spcBef>
                  <a:spcPct val="20000"/>
                </a:spcBef>
                <a:buClr>
                  <a:schemeClr val="accent2"/>
                </a:buClr>
                <a:buFont typeface="Wingdings" pitchFamily="2" charset="2"/>
                <a:buNone/>
                <a:defRPr sz="900" kern="1200">
                  <a:solidFill>
                    <a:schemeClr val="tx2"/>
                  </a:solidFill>
                  <a:latin typeface="+mn-lt"/>
                  <a:ea typeface="+mn-ea"/>
                  <a:cs typeface="+mn-cs"/>
                </a:defRPr>
              </a:lvl7pPr>
              <a:lvl8pPr marL="3200400" indent="0" algn="l" defTabSz="914400" rtl="0" eaLnBrk="1" latinLnBrk="0" hangingPunct="1">
                <a:spcBef>
                  <a:spcPct val="20000"/>
                </a:spcBef>
                <a:buClr>
                  <a:schemeClr val="accent3"/>
                </a:buClr>
                <a:buFont typeface="Wingdings" pitchFamily="2" charset="2"/>
                <a:buNone/>
                <a:defRPr sz="900" kern="1200">
                  <a:solidFill>
                    <a:schemeClr val="tx2"/>
                  </a:solidFill>
                  <a:latin typeface="+mn-lt"/>
                  <a:ea typeface="+mn-ea"/>
                  <a:cs typeface="+mn-cs"/>
                </a:defRPr>
              </a:lvl8pPr>
              <a:lvl9pPr marL="3657600" indent="0" algn="l" defTabSz="914400" rtl="0" eaLnBrk="1" latinLnBrk="0" hangingPunct="1">
                <a:spcBef>
                  <a:spcPct val="20000"/>
                </a:spcBef>
                <a:buClr>
                  <a:schemeClr val="accent5"/>
                </a:buClr>
                <a:buFont typeface="Wingdings" pitchFamily="2" charset="2"/>
                <a:buNone/>
                <a:defRPr sz="900" kern="1200">
                  <a:solidFill>
                    <a:schemeClr val="tx2"/>
                  </a:solidFill>
                  <a:latin typeface="+mn-lt"/>
                  <a:ea typeface="+mn-ea"/>
                  <a:cs typeface="+mn-cs"/>
                </a:defRPr>
              </a:lvl9pPr>
            </a:lstStyle>
            <a:p>
              <a:pPr marL="45720" algn="ctr">
                <a:buSzPct val="110000"/>
              </a:pPr>
              <a:r>
                <a:rPr lang="en-US" sz="2200" b="1" spc="0" dirty="0">
                  <a:solidFill>
                    <a:srgbClr val="45454C"/>
                  </a:solidFill>
                </a:rPr>
                <a:t>State</a:t>
              </a:r>
            </a:p>
          </p:txBody>
        </p:sp>
      </p:grpSp>
      <p:sp>
        <p:nvSpPr>
          <p:cNvPr id="14" name="Footer Placeholder 3"/>
          <p:cNvSpPr txBox="1">
            <a:spLocks/>
          </p:cNvSpPr>
          <p:nvPr/>
        </p:nvSpPr>
        <p:spPr>
          <a:xfrm>
            <a:off x="380999" y="6265545"/>
            <a:ext cx="28956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100" b="1" kern="1200">
                <a:solidFill>
                  <a:srgbClr val="45454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57A2F4E-5D54-B04B-91BD-7E78EE1FE9FD}" type="slidenum">
              <a:rPr lang="en-US" smtClean="0"/>
              <a:pPr/>
              <a:t>4</a:t>
            </a:fld>
            <a:endParaRPr lang="en-US" dirty="0" smtClean="0"/>
          </a:p>
        </p:txBody>
      </p:sp>
    </p:spTree>
    <p:extLst>
      <p:ext uri="{BB962C8B-B14F-4D97-AF65-F5344CB8AC3E}">
        <p14:creationId xmlns="" xmlns:p14="http://schemas.microsoft.com/office/powerpoint/2010/main" val="3991959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20112" y="2009552"/>
            <a:ext cx="8341851" cy="1093027"/>
          </a:xfrm>
        </p:spPr>
        <p:txBody>
          <a:bodyPr/>
          <a:lstStyle/>
          <a:p>
            <a:endParaRPr lang="en-US" dirty="0" smtClean="0"/>
          </a:p>
          <a:p>
            <a:pPr algn="l"/>
            <a:endParaRPr lang="en-US" dirty="0" smtClean="0"/>
          </a:p>
        </p:txBody>
      </p:sp>
      <p:sp>
        <p:nvSpPr>
          <p:cNvPr id="3" name="Title 2"/>
          <p:cNvSpPr>
            <a:spLocks noGrp="1"/>
          </p:cNvSpPr>
          <p:nvPr>
            <p:ph type="title"/>
          </p:nvPr>
        </p:nvSpPr>
        <p:spPr>
          <a:xfrm>
            <a:off x="850605" y="659219"/>
            <a:ext cx="7389628" cy="570408"/>
          </a:xfrm>
        </p:spPr>
        <p:txBody>
          <a:bodyPr/>
          <a:lstStyle/>
          <a:p>
            <a:r>
              <a:rPr lang="en-US" dirty="0" smtClean="0"/>
              <a:t>Federal Application Tabs</a:t>
            </a:r>
            <a:endParaRPr lang="en-US" dirty="0"/>
          </a:p>
        </p:txBody>
      </p:sp>
      <p:sp>
        <p:nvSpPr>
          <p:cNvPr id="5" name="TextBox 4"/>
          <p:cNvSpPr txBox="1"/>
          <p:nvPr/>
        </p:nvSpPr>
        <p:spPr>
          <a:xfrm>
            <a:off x="850605" y="1229627"/>
            <a:ext cx="7389628" cy="4893647"/>
          </a:xfrm>
          <a:prstGeom prst="rect">
            <a:avLst/>
          </a:prstGeom>
          <a:noFill/>
        </p:spPr>
        <p:txBody>
          <a:bodyPr wrap="square" rtlCol="0">
            <a:spAutoFit/>
          </a:bodyPr>
          <a:lstStyle/>
          <a:p>
            <a:pPr>
              <a:buFont typeface="Arial" pitchFamily="34" charset="0"/>
              <a:buChar char="•"/>
            </a:pPr>
            <a:r>
              <a:rPr lang="en-US" sz="2400" dirty="0" smtClean="0"/>
              <a:t>Instructions</a:t>
            </a:r>
          </a:p>
          <a:p>
            <a:pPr>
              <a:buFont typeface="Arial" pitchFamily="34" charset="0"/>
              <a:buChar char="•"/>
            </a:pPr>
            <a:r>
              <a:rPr lang="en-US" sz="2400" dirty="0" smtClean="0"/>
              <a:t>Certification</a:t>
            </a:r>
          </a:p>
          <a:p>
            <a:pPr>
              <a:buFont typeface="Arial" pitchFamily="34" charset="0"/>
              <a:buChar char="•"/>
            </a:pPr>
            <a:r>
              <a:rPr lang="en-US" sz="2400" dirty="0" smtClean="0"/>
              <a:t>GEPA</a:t>
            </a:r>
          </a:p>
          <a:p>
            <a:pPr>
              <a:buFont typeface="Arial" pitchFamily="34" charset="0"/>
              <a:buChar char="•"/>
            </a:pPr>
            <a:r>
              <a:rPr lang="en-US" sz="2400" dirty="0" smtClean="0"/>
              <a:t>Project A – SPED </a:t>
            </a:r>
            <a:r>
              <a:rPr lang="en-US" sz="2400" dirty="0" err="1" smtClean="0"/>
              <a:t>Svcs_Part</a:t>
            </a:r>
            <a:r>
              <a:rPr lang="en-US" sz="2400" dirty="0" smtClean="0"/>
              <a:t> B</a:t>
            </a:r>
          </a:p>
          <a:p>
            <a:pPr>
              <a:buFont typeface="Arial" pitchFamily="34" charset="0"/>
              <a:buChar char="•"/>
            </a:pPr>
            <a:r>
              <a:rPr lang="en-US" sz="2400" dirty="0" smtClean="0"/>
              <a:t>Project B – </a:t>
            </a:r>
            <a:r>
              <a:rPr lang="en-US" sz="2400" dirty="0" err="1" smtClean="0"/>
              <a:t>ESY_Part</a:t>
            </a:r>
            <a:r>
              <a:rPr lang="en-US" sz="2400" dirty="0" smtClean="0"/>
              <a:t> B</a:t>
            </a:r>
          </a:p>
          <a:p>
            <a:pPr>
              <a:buFont typeface="Arial" pitchFamily="34" charset="0"/>
              <a:buChar char="•"/>
            </a:pPr>
            <a:r>
              <a:rPr lang="en-US" sz="2400" dirty="0" smtClean="0"/>
              <a:t>Project C – Charter </a:t>
            </a:r>
            <a:r>
              <a:rPr lang="en-US" sz="2400" dirty="0" err="1" smtClean="0"/>
              <a:t>School_PartB</a:t>
            </a:r>
            <a:endParaRPr lang="en-US" sz="2400" dirty="0" smtClean="0"/>
          </a:p>
          <a:p>
            <a:pPr>
              <a:buFont typeface="Arial" pitchFamily="34" charset="0"/>
              <a:buChar char="•"/>
            </a:pPr>
            <a:r>
              <a:rPr lang="en-US" sz="2400" dirty="0" smtClean="0"/>
              <a:t>Project D – </a:t>
            </a:r>
            <a:r>
              <a:rPr lang="en-US" sz="2400" dirty="0" err="1" smtClean="0"/>
              <a:t>EIS_Part</a:t>
            </a:r>
            <a:r>
              <a:rPr lang="en-US" sz="2400" dirty="0" smtClean="0"/>
              <a:t> B</a:t>
            </a:r>
          </a:p>
          <a:p>
            <a:pPr>
              <a:buFont typeface="Arial" pitchFamily="34" charset="0"/>
              <a:buChar char="•"/>
            </a:pPr>
            <a:r>
              <a:rPr lang="en-US" sz="2400" dirty="0" smtClean="0"/>
              <a:t>Project E – </a:t>
            </a:r>
            <a:r>
              <a:rPr lang="en-US" sz="2400" dirty="0" err="1" smtClean="0"/>
              <a:t>Schoolwide_Part</a:t>
            </a:r>
            <a:r>
              <a:rPr lang="en-US" sz="2400" dirty="0" smtClean="0"/>
              <a:t> B</a:t>
            </a:r>
          </a:p>
          <a:p>
            <a:pPr>
              <a:buFont typeface="Arial" pitchFamily="34" charset="0"/>
              <a:buChar char="•"/>
            </a:pPr>
            <a:r>
              <a:rPr lang="en-US" sz="2400" dirty="0" smtClean="0"/>
              <a:t>Project F – Private _Part B</a:t>
            </a:r>
          </a:p>
          <a:p>
            <a:pPr>
              <a:buFont typeface="Arial" pitchFamily="34" charset="0"/>
              <a:buChar char="•"/>
            </a:pPr>
            <a:r>
              <a:rPr lang="en-US" sz="2400" dirty="0" smtClean="0"/>
              <a:t>Project A – SPED </a:t>
            </a:r>
            <a:r>
              <a:rPr lang="en-US" sz="2400" dirty="0" err="1" smtClean="0"/>
              <a:t>Svcs_Preschool</a:t>
            </a:r>
            <a:endParaRPr lang="en-US" sz="2400" dirty="0" smtClean="0"/>
          </a:p>
          <a:p>
            <a:pPr>
              <a:buFont typeface="Arial" pitchFamily="34" charset="0"/>
              <a:buChar char="•"/>
            </a:pPr>
            <a:r>
              <a:rPr lang="en-US" sz="2400" dirty="0" smtClean="0"/>
              <a:t>Project B – </a:t>
            </a:r>
            <a:r>
              <a:rPr lang="en-US" sz="2400" dirty="0" err="1" smtClean="0"/>
              <a:t>ESY_Preschool</a:t>
            </a:r>
            <a:endParaRPr lang="en-US" sz="2400" dirty="0" smtClean="0"/>
          </a:p>
          <a:p>
            <a:pPr>
              <a:buFont typeface="Arial" pitchFamily="34" charset="0"/>
              <a:buChar char="•"/>
            </a:pPr>
            <a:r>
              <a:rPr lang="en-US" sz="2400" dirty="0" smtClean="0"/>
              <a:t>Allowable Costs</a:t>
            </a:r>
          </a:p>
          <a:p>
            <a:pPr>
              <a:buFont typeface="Arial" pitchFamily="34" charset="0"/>
              <a:buChar char="•"/>
            </a:pPr>
            <a:r>
              <a:rPr lang="en-US" sz="2400" dirty="0" smtClean="0"/>
              <a:t>Narrative 3-Year Cycle Schedule</a:t>
            </a:r>
            <a:endParaRPr lang="en-US" sz="2400" dirty="0"/>
          </a:p>
        </p:txBody>
      </p:sp>
    </p:spTree>
    <p:extLst>
      <p:ext uri="{BB962C8B-B14F-4D97-AF65-F5344CB8AC3E}">
        <p14:creationId xmlns="" xmlns:p14="http://schemas.microsoft.com/office/powerpoint/2010/main" val="3109531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20112" y="2009552"/>
            <a:ext cx="8341851" cy="1093027"/>
          </a:xfrm>
        </p:spPr>
        <p:txBody>
          <a:bodyPr/>
          <a:lstStyle/>
          <a:p>
            <a:endParaRPr lang="en-US" dirty="0" smtClean="0"/>
          </a:p>
          <a:p>
            <a:pPr algn="l"/>
            <a:endParaRPr lang="en-US" dirty="0" smtClean="0"/>
          </a:p>
        </p:txBody>
      </p:sp>
      <p:sp>
        <p:nvSpPr>
          <p:cNvPr id="3" name="Title 2"/>
          <p:cNvSpPr>
            <a:spLocks noGrp="1"/>
          </p:cNvSpPr>
          <p:nvPr>
            <p:ph type="title"/>
          </p:nvPr>
        </p:nvSpPr>
        <p:spPr>
          <a:xfrm>
            <a:off x="499730" y="659219"/>
            <a:ext cx="7995684" cy="570408"/>
          </a:xfrm>
        </p:spPr>
        <p:txBody>
          <a:bodyPr/>
          <a:lstStyle/>
          <a:p>
            <a:r>
              <a:rPr lang="en-US" dirty="0" smtClean="0"/>
              <a:t>Staff Reporting Overview</a:t>
            </a:r>
            <a:endParaRPr lang="en-US" dirty="0"/>
          </a:p>
        </p:txBody>
      </p:sp>
      <p:sp>
        <p:nvSpPr>
          <p:cNvPr id="5" name="TextBox 4"/>
          <p:cNvSpPr txBox="1"/>
          <p:nvPr/>
        </p:nvSpPr>
        <p:spPr>
          <a:xfrm>
            <a:off x="850605" y="1763751"/>
            <a:ext cx="7389628" cy="2677656"/>
          </a:xfrm>
          <a:prstGeom prst="rect">
            <a:avLst/>
          </a:prstGeom>
          <a:noFill/>
        </p:spPr>
        <p:txBody>
          <a:bodyPr wrap="square" rtlCol="0">
            <a:spAutoFit/>
          </a:bodyPr>
          <a:lstStyle/>
          <a:p>
            <a:pPr>
              <a:buFont typeface="Arial" pitchFamily="34" charset="0"/>
              <a:buChar char="•"/>
            </a:pPr>
            <a:r>
              <a:rPr lang="en-US" sz="2800" dirty="0" smtClean="0"/>
              <a:t>Principal Level Codes</a:t>
            </a:r>
          </a:p>
          <a:p>
            <a:pPr>
              <a:buFont typeface="Arial" pitchFamily="34" charset="0"/>
              <a:buChar char="•"/>
            </a:pPr>
            <a:r>
              <a:rPr lang="en-US" sz="2800" dirty="0" smtClean="0"/>
              <a:t>Employment Status Codes</a:t>
            </a:r>
          </a:p>
          <a:p>
            <a:pPr>
              <a:buFont typeface="Arial" pitchFamily="34" charset="0"/>
              <a:buChar char="•"/>
            </a:pPr>
            <a:r>
              <a:rPr lang="en-US" sz="2800" dirty="0" smtClean="0"/>
              <a:t>Job Classification Codes</a:t>
            </a:r>
          </a:p>
          <a:p>
            <a:pPr>
              <a:buFont typeface="Arial" pitchFamily="34" charset="0"/>
              <a:buChar char="•"/>
            </a:pPr>
            <a:r>
              <a:rPr lang="en-US" sz="2800" dirty="0" smtClean="0"/>
              <a:t>Job Classification Definitions</a:t>
            </a:r>
          </a:p>
          <a:p>
            <a:pPr>
              <a:buFont typeface="Arial" pitchFamily="34" charset="0"/>
              <a:buChar char="•"/>
            </a:pPr>
            <a:r>
              <a:rPr lang="en-US" sz="2800" dirty="0" smtClean="0"/>
              <a:t>Teaching Subject Codes</a:t>
            </a:r>
          </a:p>
          <a:p>
            <a:pPr>
              <a:buFont typeface="Arial" pitchFamily="34" charset="0"/>
              <a:buChar char="•"/>
            </a:pPr>
            <a:r>
              <a:rPr lang="en-US" sz="2800" dirty="0" smtClean="0"/>
              <a:t>Administrator/Instructional Area Codes</a:t>
            </a:r>
          </a:p>
        </p:txBody>
      </p:sp>
    </p:spTree>
    <p:extLst>
      <p:ext uri="{BB962C8B-B14F-4D97-AF65-F5344CB8AC3E}">
        <p14:creationId xmlns="" xmlns:p14="http://schemas.microsoft.com/office/powerpoint/2010/main" val="3109531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Lines</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7</a:t>
            </a:fld>
            <a:endParaRPr lang="en-US" dirty="0" smtClean="0"/>
          </a:p>
        </p:txBody>
      </p:sp>
      <p:sp>
        <p:nvSpPr>
          <p:cNvPr id="4" name="TextBox 3"/>
          <p:cNvSpPr txBox="1"/>
          <p:nvPr/>
        </p:nvSpPr>
        <p:spPr>
          <a:xfrm>
            <a:off x="381000" y="1945758"/>
            <a:ext cx="8220740" cy="3970318"/>
          </a:xfrm>
          <a:prstGeom prst="rect">
            <a:avLst/>
          </a:prstGeom>
          <a:noFill/>
        </p:spPr>
        <p:txBody>
          <a:bodyPr wrap="square" rtlCol="0">
            <a:spAutoFit/>
          </a:bodyPr>
          <a:lstStyle/>
          <a:p>
            <a:pPr algn="ctr"/>
            <a:r>
              <a:rPr lang="en-US" dirty="0" smtClean="0"/>
              <a:t>Federal Application Narratives and Amendments Due          	         Monday, June 3, 2013</a:t>
            </a:r>
          </a:p>
          <a:p>
            <a:pPr algn="ctr"/>
            <a:r>
              <a:rPr lang="en-US" dirty="0" smtClean="0"/>
              <a:t>Federal Application Budgets Due			           Friday, June 28, 2013</a:t>
            </a:r>
          </a:p>
          <a:p>
            <a:pPr algn="ctr"/>
            <a:endParaRPr lang="en-US" dirty="0" smtClean="0"/>
          </a:p>
          <a:p>
            <a:pPr algn="ctr"/>
            <a:r>
              <a:rPr lang="en-US" dirty="0" smtClean="0"/>
              <a:t>Performance Reports Due				           Monday, July 1, 2013</a:t>
            </a:r>
          </a:p>
          <a:p>
            <a:pPr algn="ctr"/>
            <a:endParaRPr lang="en-US" dirty="0" smtClean="0"/>
          </a:p>
          <a:p>
            <a:pPr algn="ctr"/>
            <a:r>
              <a:rPr lang="en-US" dirty="0" smtClean="0"/>
              <a:t>EOY Expenditure Report Open			           Monday, July 1, 2013</a:t>
            </a:r>
          </a:p>
          <a:p>
            <a:pPr algn="ctr"/>
            <a:r>
              <a:rPr lang="en-US" dirty="0" smtClean="0"/>
              <a:t>EOY Expenditure Report Due</a:t>
            </a:r>
            <a:r>
              <a:rPr lang="en-US" smtClean="0"/>
              <a:t>	</a:t>
            </a:r>
            <a:r>
              <a:rPr lang="en-US" dirty="0" smtClean="0"/>
              <a:t>		                Monday, September 9</a:t>
            </a:r>
            <a:r>
              <a:rPr lang="en-US" smtClean="0"/>
              <a:t>, 2013 EOY </a:t>
            </a:r>
            <a:r>
              <a:rPr lang="en-US" dirty="0" smtClean="0"/>
              <a:t>Request for Funds Form Due</a:t>
            </a:r>
            <a:r>
              <a:rPr lang="en-US" smtClean="0"/>
              <a:t>	                 </a:t>
            </a:r>
            <a:r>
              <a:rPr lang="en-US" dirty="0" smtClean="0"/>
              <a:t>	             Monday, September 16</a:t>
            </a:r>
            <a:r>
              <a:rPr lang="en-US" smtClean="0"/>
              <a:t>, 2013</a:t>
            </a:r>
          </a:p>
          <a:p>
            <a:pPr algn="ctr"/>
            <a:endParaRPr lang="en-US" dirty="0" smtClean="0"/>
          </a:p>
          <a:p>
            <a:pPr algn="ctr"/>
            <a:r>
              <a:rPr lang="en-US" dirty="0" smtClean="0"/>
              <a:t>1</a:t>
            </a:r>
            <a:r>
              <a:rPr lang="en-US" baseline="30000" dirty="0" smtClean="0"/>
              <a:t>st</a:t>
            </a:r>
            <a:r>
              <a:rPr lang="en-US" dirty="0" smtClean="0"/>
              <a:t> Narrative Amendment Due                                                Monday, September 30, 2013</a:t>
            </a:r>
          </a:p>
          <a:p>
            <a:pPr algn="ctr"/>
            <a:r>
              <a:rPr lang="en-US" dirty="0" smtClean="0"/>
              <a:t>Budget Revision #1 Window 			                           November 4-15, 2013</a:t>
            </a:r>
          </a:p>
          <a:p>
            <a:pPr algn="ctr"/>
            <a:r>
              <a:rPr lang="en-US" dirty="0" smtClean="0"/>
              <a:t>2</a:t>
            </a:r>
            <a:r>
              <a:rPr lang="en-US" baseline="30000" dirty="0" smtClean="0"/>
              <a:t>nd</a:t>
            </a:r>
            <a:r>
              <a:rPr lang="en-US" dirty="0" smtClean="0"/>
              <a:t> Narrative Amendment Due		                        Monday, March 3,2014              Budget Revision #2 Window	                          		               March 17-28, 2014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Contacts</a:t>
            </a:r>
            <a:endParaRPr lang="en-US" dirty="0"/>
          </a:p>
        </p:txBody>
      </p:sp>
      <p:sp>
        <p:nvSpPr>
          <p:cNvPr id="2" name="Footer Placeholder 1"/>
          <p:cNvSpPr>
            <a:spLocks noGrp="1"/>
          </p:cNvSpPr>
          <p:nvPr>
            <p:ph type="ftr" sz="quarter" idx="3"/>
          </p:nvPr>
        </p:nvSpPr>
        <p:spPr/>
        <p:txBody>
          <a:bodyPr/>
          <a:lstStyle/>
          <a:p>
            <a:fld id="{757A2F4E-5D54-B04B-91BD-7E78EE1FE9FD}" type="slidenum">
              <a:rPr lang="en-US" smtClean="0"/>
              <a:pPr/>
              <a:t>8</a:t>
            </a:fld>
            <a:endParaRPr lang="en-US" dirty="0" smtClean="0"/>
          </a:p>
        </p:txBody>
      </p:sp>
      <p:sp>
        <p:nvSpPr>
          <p:cNvPr id="4" name="TextBox 3"/>
          <p:cNvSpPr txBox="1"/>
          <p:nvPr/>
        </p:nvSpPr>
        <p:spPr>
          <a:xfrm>
            <a:off x="531628" y="1690577"/>
            <a:ext cx="7974419" cy="4801314"/>
          </a:xfrm>
          <a:prstGeom prst="rect">
            <a:avLst/>
          </a:prstGeom>
          <a:noFill/>
        </p:spPr>
        <p:txBody>
          <a:bodyPr wrap="square" rtlCol="0">
            <a:spAutoFit/>
          </a:bodyPr>
          <a:lstStyle/>
          <a:p>
            <a:r>
              <a:rPr lang="en-US" dirty="0" smtClean="0"/>
              <a:t>Barbara Goldsby – Director of Finance and Operations, ESSU</a:t>
            </a:r>
          </a:p>
          <a:p>
            <a:r>
              <a:rPr lang="en-US" dirty="0" smtClean="0">
                <a:hlinkClick r:id="rId2"/>
              </a:rPr>
              <a:t>Goldsby_b@cde.state.co.us</a:t>
            </a:r>
            <a:r>
              <a:rPr lang="en-US" dirty="0" smtClean="0"/>
              <a:t> 		(303) 866-6695</a:t>
            </a:r>
          </a:p>
          <a:p>
            <a:endParaRPr lang="en-US" dirty="0" smtClean="0"/>
          </a:p>
          <a:p>
            <a:r>
              <a:rPr lang="en-US" dirty="0" smtClean="0"/>
              <a:t>Vicki Graham – Fiscal Supervisor, ESSU</a:t>
            </a:r>
          </a:p>
          <a:p>
            <a:r>
              <a:rPr lang="en-US" dirty="0" smtClean="0">
                <a:hlinkClick r:id="rId3"/>
              </a:rPr>
              <a:t>Graham_v@cde.state.co.us</a:t>
            </a:r>
            <a:r>
              <a:rPr lang="en-US" dirty="0" smtClean="0"/>
              <a:t> 		(303) 866-6442</a:t>
            </a:r>
          </a:p>
          <a:p>
            <a:endParaRPr lang="en-US" dirty="0" smtClean="0"/>
          </a:p>
          <a:p>
            <a:r>
              <a:rPr lang="en-US" dirty="0" smtClean="0"/>
              <a:t>Lauren Rossini– Licensure and Personnel Specialist, ESSU</a:t>
            </a:r>
          </a:p>
          <a:p>
            <a:r>
              <a:rPr lang="en-US" dirty="0" smtClean="0">
                <a:hlinkClick r:id="rId4"/>
              </a:rPr>
              <a:t>Rossini_l@cde.state.co.us</a:t>
            </a:r>
            <a:r>
              <a:rPr lang="en-US" dirty="0" smtClean="0"/>
              <a:t>		(303) 866-6688</a:t>
            </a:r>
          </a:p>
          <a:p>
            <a:endParaRPr lang="en-US" dirty="0" smtClean="0"/>
          </a:p>
          <a:p>
            <a:r>
              <a:rPr lang="en-US" dirty="0" smtClean="0"/>
              <a:t>Kim Boylan – Project Support Specialist, ESSU</a:t>
            </a:r>
          </a:p>
          <a:p>
            <a:r>
              <a:rPr lang="en-US" dirty="0" smtClean="0">
                <a:hlinkClick r:id="rId5"/>
              </a:rPr>
              <a:t>Boylan_k@cde.state.co.us</a:t>
            </a:r>
            <a:r>
              <a:rPr lang="en-US" dirty="0" smtClean="0"/>
              <a:t>		(303) 866-6690</a:t>
            </a:r>
          </a:p>
          <a:p>
            <a:endParaRPr lang="en-US" dirty="0" smtClean="0"/>
          </a:p>
          <a:p>
            <a:r>
              <a:rPr lang="en-US" dirty="0" smtClean="0"/>
              <a:t>Tiffany Brodie – Grants Fiscal Analyst, Grants Fiscal Management</a:t>
            </a:r>
          </a:p>
          <a:p>
            <a:r>
              <a:rPr lang="en-US" dirty="0" smtClean="0">
                <a:hlinkClick r:id="rId6"/>
              </a:rPr>
              <a:t>Brodie_t@cde.state.co.us</a:t>
            </a:r>
            <a:r>
              <a:rPr lang="en-US" dirty="0" smtClean="0"/>
              <a:t>		(303) 866-6129</a:t>
            </a:r>
          </a:p>
          <a:p>
            <a:endParaRPr lang="en-US" dirty="0" smtClean="0"/>
          </a:p>
          <a:p>
            <a:r>
              <a:rPr lang="en-US" dirty="0" smtClean="0"/>
              <a:t>David Ferris – Grants Fiscal Analyst, Grants Fiscal Management</a:t>
            </a:r>
          </a:p>
          <a:p>
            <a:r>
              <a:rPr lang="en-US" dirty="0" smtClean="0">
                <a:hlinkClick r:id="rId7"/>
              </a:rPr>
              <a:t>Ferris_d@cde.state.co.us</a:t>
            </a:r>
            <a:r>
              <a:rPr lang="en-US" dirty="0" smtClean="0"/>
              <a:t>		(303) 866-6911</a:t>
            </a:r>
            <a:endParaRPr lang="en-US" dirty="0"/>
          </a:p>
        </p:txBody>
      </p:sp>
    </p:spTree>
    <p:extLst>
      <p:ext uri="{BB962C8B-B14F-4D97-AF65-F5344CB8AC3E}">
        <p14:creationId xmlns="" xmlns:p14="http://schemas.microsoft.com/office/powerpoint/2010/main" val="35514535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CDE Color Scheme FINAL">
      <a:dk1>
        <a:srgbClr val="000000"/>
      </a:dk1>
      <a:lt1>
        <a:sysClr val="window" lastClr="FFFFFF"/>
      </a:lt1>
      <a:dk2>
        <a:srgbClr val="785F55"/>
      </a:dk2>
      <a:lt2>
        <a:srgbClr val="EFE7D5"/>
      </a:lt2>
      <a:accent1>
        <a:srgbClr val="95B6D2"/>
      </a:accent1>
      <a:accent2>
        <a:srgbClr val="FAAB67"/>
      </a:accent2>
      <a:accent3>
        <a:srgbClr val="ABC178"/>
      </a:accent3>
      <a:accent4>
        <a:srgbClr val="71769D"/>
      </a:accent4>
      <a:accent5>
        <a:srgbClr val="7BA79D"/>
      </a:accent5>
      <a:accent6>
        <a:srgbClr val="8C8C96"/>
      </a:accent6>
      <a:hlink>
        <a:srgbClr val="DD8047"/>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CDE THEME.thmx</Template>
  <TotalTime>8401</TotalTime>
  <Words>894</Words>
  <Application>Microsoft Office PowerPoint</Application>
  <PresentationFormat>On-screen Show (4:3)</PresentationFormat>
  <Paragraphs>143</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CDE THEME</vt:lpstr>
      <vt:lpstr>IDEA Part B and Preschool Federal Application Process</vt:lpstr>
      <vt:lpstr>Together We Can</vt:lpstr>
      <vt:lpstr>Together We Can</vt:lpstr>
      <vt:lpstr>Slide 4</vt:lpstr>
      <vt:lpstr>Federal Application Tabs</vt:lpstr>
      <vt:lpstr>Staff Reporting Overview</vt:lpstr>
      <vt:lpstr>Time Lines</vt:lpstr>
      <vt:lpstr>Contacts</vt:lpstr>
    </vt:vector>
  </TitlesOfParts>
  <Company>Colorado State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hubbard_k</cp:lastModifiedBy>
  <cp:revision>140</cp:revision>
  <cp:lastPrinted>2012-08-20T17:42:27Z</cp:lastPrinted>
  <dcterms:created xsi:type="dcterms:W3CDTF">2012-07-16T02:29:43Z</dcterms:created>
  <dcterms:modified xsi:type="dcterms:W3CDTF">2013-04-30T22:13:30Z</dcterms:modified>
</cp:coreProperties>
</file>