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325" r:id="rId2"/>
    <p:sldId id="375" r:id="rId3"/>
    <p:sldId id="376" r:id="rId4"/>
    <p:sldId id="377" r:id="rId5"/>
    <p:sldId id="378" r:id="rId6"/>
    <p:sldId id="334" r:id="rId7"/>
    <p:sldId id="379" r:id="rId8"/>
    <p:sldId id="326" r:id="rId9"/>
    <p:sldId id="335" r:id="rId10"/>
    <p:sldId id="336" r:id="rId11"/>
    <p:sldId id="337" r:id="rId12"/>
    <p:sldId id="338" r:id="rId13"/>
    <p:sldId id="339" r:id="rId14"/>
    <p:sldId id="340" r:id="rId15"/>
    <p:sldId id="328" r:id="rId16"/>
    <p:sldId id="341" r:id="rId17"/>
    <p:sldId id="343" r:id="rId18"/>
    <p:sldId id="345" r:id="rId19"/>
    <p:sldId id="347" r:id="rId20"/>
    <p:sldId id="348" r:id="rId21"/>
    <p:sldId id="349" r:id="rId22"/>
    <p:sldId id="373" r:id="rId23"/>
    <p:sldId id="350" r:id="rId24"/>
    <p:sldId id="352" r:id="rId25"/>
    <p:sldId id="374" r:id="rId26"/>
    <p:sldId id="358" r:id="rId27"/>
    <p:sldId id="366" r:id="rId28"/>
    <p:sldId id="365" r:id="rId29"/>
    <p:sldId id="357" r:id="rId30"/>
    <p:sldId id="356" r:id="rId31"/>
    <p:sldId id="361" r:id="rId32"/>
  </p:sldIdLst>
  <p:sldSz cx="9144000" cy="6858000" type="screen4x3"/>
  <p:notesSz cx="7023100" cy="93091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1" autoAdjust="0"/>
    <p:restoredTop sz="86443" autoAdjust="0"/>
  </p:normalViewPr>
  <p:slideViewPr>
    <p:cSldViewPr>
      <p:cViewPr varScale="1">
        <p:scale>
          <a:sx n="98" d="100"/>
          <a:sy n="98" d="100"/>
        </p:scale>
        <p:origin x="-12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212"/>
          </a:xfrm>
          <a:prstGeom prst="rect">
            <a:avLst/>
          </a:prstGeom>
        </p:spPr>
        <p:txBody>
          <a:bodyPr vert="horz" lIns="93479" tIns="46740" rIns="93479" bIns="46740" rtlCol="0"/>
          <a:lstStyle>
            <a:lvl1pPr algn="l">
              <a:defRPr sz="1200"/>
            </a:lvl1pPr>
          </a:lstStyle>
          <a:p>
            <a:endParaRPr lang="en-US" dirty="0"/>
          </a:p>
        </p:txBody>
      </p:sp>
      <p:sp>
        <p:nvSpPr>
          <p:cNvPr id="3" name="Date Placeholder 2"/>
          <p:cNvSpPr>
            <a:spLocks noGrp="1"/>
          </p:cNvSpPr>
          <p:nvPr>
            <p:ph type="dt" sz="quarter" idx="1"/>
          </p:nvPr>
        </p:nvSpPr>
        <p:spPr>
          <a:xfrm>
            <a:off x="3978132" y="1"/>
            <a:ext cx="3043343" cy="465212"/>
          </a:xfrm>
          <a:prstGeom prst="rect">
            <a:avLst/>
          </a:prstGeom>
        </p:spPr>
        <p:txBody>
          <a:bodyPr vert="horz" lIns="93479" tIns="46740" rIns="93479" bIns="46740" rtlCol="0"/>
          <a:lstStyle>
            <a:lvl1pPr algn="r">
              <a:defRPr sz="1200"/>
            </a:lvl1pPr>
          </a:lstStyle>
          <a:p>
            <a:fld id="{4E2625E4-A6F1-4DDC-8F76-272DD32C059D}" type="datetimeFigureOut">
              <a:rPr lang="en-US" smtClean="0"/>
              <a:pPr/>
              <a:t>3/28/2013</a:t>
            </a:fld>
            <a:endParaRPr lang="en-US" dirty="0"/>
          </a:p>
        </p:txBody>
      </p:sp>
      <p:sp>
        <p:nvSpPr>
          <p:cNvPr id="4" name="Footer Placeholder 3"/>
          <p:cNvSpPr>
            <a:spLocks noGrp="1"/>
          </p:cNvSpPr>
          <p:nvPr>
            <p:ph type="ftr" sz="quarter" idx="2"/>
          </p:nvPr>
        </p:nvSpPr>
        <p:spPr>
          <a:xfrm>
            <a:off x="0" y="8842267"/>
            <a:ext cx="3043343" cy="465211"/>
          </a:xfrm>
          <a:prstGeom prst="rect">
            <a:avLst/>
          </a:prstGeom>
        </p:spPr>
        <p:txBody>
          <a:bodyPr vert="horz" lIns="93479" tIns="46740" rIns="93479" bIns="4674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267"/>
            <a:ext cx="3043343" cy="465211"/>
          </a:xfrm>
          <a:prstGeom prst="rect">
            <a:avLst/>
          </a:prstGeom>
        </p:spPr>
        <p:txBody>
          <a:bodyPr vert="horz" lIns="93479" tIns="46740" rIns="93479" bIns="46740" rtlCol="0" anchor="b"/>
          <a:lstStyle>
            <a:lvl1pPr algn="r">
              <a:defRPr sz="1200"/>
            </a:lvl1pPr>
          </a:lstStyle>
          <a:p>
            <a:fld id="{95E49A2F-BD05-49FE-9F58-06FD2A467B9E}" type="slidenum">
              <a:rPr lang="en-US" smtClean="0"/>
              <a:pPr/>
              <a:t>‹#›</a:t>
            </a:fld>
            <a:endParaRPr lang="en-US" dirty="0"/>
          </a:p>
        </p:txBody>
      </p:sp>
    </p:spTree>
    <p:extLst>
      <p:ext uri="{BB962C8B-B14F-4D97-AF65-F5344CB8AC3E}">
        <p14:creationId xmlns:p14="http://schemas.microsoft.com/office/powerpoint/2010/main" xmlns="" val="324388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479" tIns="46740" rIns="93479" bIns="46740" rtlCol="0"/>
          <a:lstStyle>
            <a:lvl1pPr algn="l">
              <a:defRPr sz="1200"/>
            </a:lvl1pPr>
          </a:lstStyle>
          <a:p>
            <a:endParaRPr lang="en-US" dirty="0"/>
          </a:p>
        </p:txBody>
      </p:sp>
      <p:sp>
        <p:nvSpPr>
          <p:cNvPr id="3" name="Date Placeholder 2"/>
          <p:cNvSpPr>
            <a:spLocks noGrp="1"/>
          </p:cNvSpPr>
          <p:nvPr>
            <p:ph type="dt" idx="1"/>
          </p:nvPr>
        </p:nvSpPr>
        <p:spPr>
          <a:xfrm>
            <a:off x="3978132" y="1"/>
            <a:ext cx="3043343" cy="465455"/>
          </a:xfrm>
          <a:prstGeom prst="rect">
            <a:avLst/>
          </a:prstGeom>
        </p:spPr>
        <p:txBody>
          <a:bodyPr vert="horz" lIns="93479" tIns="46740" rIns="93479" bIns="46740" rtlCol="0"/>
          <a:lstStyle>
            <a:lvl1pPr algn="r">
              <a:defRPr sz="1200"/>
            </a:lvl1pPr>
          </a:lstStyle>
          <a:p>
            <a:fld id="{9DAA1301-7705-4D1C-9182-8FE411DA6574}" type="datetimeFigureOut">
              <a:rPr lang="en-US" smtClean="0"/>
              <a:pPr/>
              <a:t>3/28/2013</a:t>
            </a:fld>
            <a:endParaRPr lang="en-US"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479" tIns="46740" rIns="93479" bIns="46740" rtlCol="0" anchor="ctr"/>
          <a:lstStyle/>
          <a:p>
            <a:endParaRPr lang="en-US" dirty="0"/>
          </a:p>
        </p:txBody>
      </p:sp>
      <p:sp>
        <p:nvSpPr>
          <p:cNvPr id="5" name="Notes Placeholder 4"/>
          <p:cNvSpPr>
            <a:spLocks noGrp="1"/>
          </p:cNvSpPr>
          <p:nvPr>
            <p:ph type="body" sz="quarter" idx="3"/>
          </p:nvPr>
        </p:nvSpPr>
        <p:spPr>
          <a:xfrm>
            <a:off x="702310" y="4421822"/>
            <a:ext cx="5618480" cy="4189095"/>
          </a:xfrm>
          <a:prstGeom prst="rect">
            <a:avLst/>
          </a:prstGeom>
        </p:spPr>
        <p:txBody>
          <a:bodyPr vert="horz" lIns="93479" tIns="46740" rIns="93479" bIns="467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479" tIns="46740" rIns="93479" bIns="467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479" tIns="46740" rIns="93479" bIns="46740" rtlCol="0" anchor="b"/>
          <a:lstStyle>
            <a:lvl1pPr algn="r">
              <a:defRPr sz="1200"/>
            </a:lvl1pPr>
          </a:lstStyle>
          <a:p>
            <a:fld id="{3D522B3C-A739-4197-959E-533CFCDA3733}" type="slidenum">
              <a:rPr lang="en-US" smtClean="0"/>
              <a:pPr/>
              <a:t>‹#›</a:t>
            </a:fld>
            <a:endParaRPr lang="en-US" dirty="0"/>
          </a:p>
        </p:txBody>
      </p:sp>
    </p:spTree>
    <p:extLst>
      <p:ext uri="{BB962C8B-B14F-4D97-AF65-F5344CB8AC3E}">
        <p14:creationId xmlns:p14="http://schemas.microsoft.com/office/powerpoint/2010/main" xmlns="" val="1584685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eamnutrition.usda.gov/Resources/foodbuyinguid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242FB-F25E-544B-B72F-E0B5A499AB48}" type="slidenum">
              <a:rPr lang="en-US" smtClean="0">
                <a:solidFill>
                  <a:prstClr val="black"/>
                </a:solidFill>
              </a:rPr>
              <a:pPr/>
              <a:t>1</a:t>
            </a:fld>
            <a:endParaRPr lang="en-US" dirty="0">
              <a:solidFill>
                <a:prstClr val="black"/>
              </a:solidFill>
            </a:endParaRPr>
          </a:p>
        </p:txBody>
      </p:sp>
      <p:sp>
        <p:nvSpPr>
          <p:cNvPr id="5" name="Date Placeholder 4"/>
          <p:cNvSpPr>
            <a:spLocks noGrp="1"/>
          </p:cNvSpPr>
          <p:nvPr>
            <p:ph type="dt" idx="11"/>
          </p:nvPr>
        </p:nvSpPr>
        <p:spPr/>
        <p:txBody>
          <a:bodyPr/>
          <a:lstStyle/>
          <a:p>
            <a:fld id="{4588599F-8FCE-FF45-AF86-3751BC8E3ECA}" type="datetime1">
              <a:rPr lang="en-US" smtClean="0">
                <a:solidFill>
                  <a:prstClr val="black"/>
                </a:solidFill>
              </a:rPr>
              <a:pPr/>
              <a:t>3/28/2013</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Header Placeholder 6"/>
          <p:cNvSpPr>
            <a:spLocks noGrp="1"/>
          </p:cNvSpPr>
          <p:nvPr>
            <p:ph type="hdr" sz="quarter" idx="13"/>
          </p:nvPr>
        </p:nvSpPr>
        <p:spPr/>
        <p:txBody>
          <a:bodyPr/>
          <a:lstStyle/>
          <a:p>
            <a:endParaRPr lang="en-US" dirty="0">
              <a:solidFill>
                <a:prstClr val="black"/>
              </a:solidFill>
            </a:endParaRPr>
          </a:p>
        </p:txBody>
      </p:sp>
    </p:spTree>
    <p:extLst>
      <p:ext uri="{BB962C8B-B14F-4D97-AF65-F5344CB8AC3E}">
        <p14:creationId xmlns:p14="http://schemas.microsoft.com/office/powerpoint/2010/main" xmlns="" val="4187304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smtClean="0"/>
              <a:t>One serving of milk is 8 ounces.</a:t>
            </a:r>
          </a:p>
          <a:p>
            <a:pPr defTabSz="934791">
              <a:defRPr/>
            </a:pPr>
            <a:r>
              <a:rPr lang="en-US" dirty="0" smtClean="0"/>
              <a:t>One</a:t>
            </a:r>
            <a:r>
              <a:rPr lang="en-US" baseline="0" dirty="0" smtClean="0"/>
              <a:t> serving of vegetable or fruit is ¾ cup total.</a:t>
            </a:r>
          </a:p>
          <a:p>
            <a:pPr defTabSz="934791">
              <a:defRPr/>
            </a:pPr>
            <a:r>
              <a:rPr lang="en-US" baseline="0" dirty="0" smtClean="0"/>
              <a:t>Additional meal pattern information is located on page 9 of the 2013 Nutrition Guidance for Sponsors.</a:t>
            </a:r>
            <a:endParaRPr lang="en-US" dirty="0" smtClean="0"/>
          </a:p>
          <a:p>
            <a:pPr defTabSz="934791">
              <a:defRPr/>
            </a:pPr>
            <a:endParaRPr lang="en-US" baseline="0" dirty="0" smtClean="0"/>
          </a:p>
          <a:p>
            <a:pPr defTabSz="934791">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13</a:t>
            </a:fld>
            <a:endParaRPr lang="en-US" dirty="0"/>
          </a:p>
        </p:txBody>
      </p:sp>
    </p:spTree>
    <p:extLst>
      <p:ext uri="{BB962C8B-B14F-4D97-AF65-F5344CB8AC3E}">
        <p14:creationId xmlns:p14="http://schemas.microsoft.com/office/powerpoint/2010/main" xmlns="" val="1836056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522B3C-A739-4197-959E-533CFCDA3733}" type="slidenum">
              <a:rPr lang="en-US" smtClean="0"/>
              <a:pPr/>
              <a:t>14</a:t>
            </a:fld>
            <a:endParaRPr lang="en-US" dirty="0"/>
          </a:p>
        </p:txBody>
      </p:sp>
    </p:spTree>
    <p:extLst>
      <p:ext uri="{BB962C8B-B14F-4D97-AF65-F5344CB8AC3E}">
        <p14:creationId xmlns:p14="http://schemas.microsoft.com/office/powerpoint/2010/main" xmlns="" val="3637880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a:t>Please note that OVS is not required, but is at the option of the sponsor as indicated on the application. </a:t>
            </a:r>
            <a:r>
              <a:rPr lang="en-US" dirty="0" smtClean="0"/>
              <a:t> </a:t>
            </a:r>
          </a:p>
          <a:p>
            <a:pPr defTabSz="934791">
              <a:defRPr/>
            </a:pPr>
            <a:r>
              <a:rPr lang="en-US" dirty="0" smtClean="0"/>
              <a:t>For </a:t>
            </a:r>
            <a:r>
              <a:rPr lang="en-US" dirty="0"/>
              <a:t>more information see page 44 in the 2013 Administrative Guidance for Sponsors manual.</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15</a:t>
            </a:fld>
            <a:endParaRPr lang="en-US" dirty="0"/>
          </a:p>
        </p:txBody>
      </p:sp>
    </p:spTree>
    <p:extLst>
      <p:ext uri="{BB962C8B-B14F-4D97-AF65-F5344CB8AC3E}">
        <p14:creationId xmlns:p14="http://schemas.microsoft.com/office/powerpoint/2010/main" xmlns="" val="3537646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OVS, </a:t>
            </a:r>
            <a:r>
              <a:rPr lang="en-US" baseline="0" dirty="0" smtClean="0"/>
              <a:t>the fruit/vegetable </a:t>
            </a:r>
            <a:r>
              <a:rPr lang="en-US" baseline="0" dirty="0" smtClean="0"/>
              <a:t>are linked together to total the ¾ cup requirement. If a child refuses one of the fruit/vegetable, it counts as 2 declined items. If you do a unitized meal, </a:t>
            </a:r>
            <a:r>
              <a:rPr lang="en-US" baseline="0" dirty="0" smtClean="0"/>
              <a:t>you can </a:t>
            </a:r>
            <a:r>
              <a:rPr lang="en-US" baseline="0" dirty="0" smtClean="0"/>
              <a:t>have a sharing table or you </a:t>
            </a:r>
            <a:r>
              <a:rPr lang="en-US" dirty="0" smtClean="0"/>
              <a:t>may use </a:t>
            </a:r>
            <a:r>
              <a:rPr lang="en-US" dirty="0" smtClean="0"/>
              <a:t>OVS</a:t>
            </a:r>
            <a:r>
              <a:rPr lang="en-US" baseline="0" dirty="0" smtClean="0"/>
              <a:t> (A child</a:t>
            </a:r>
            <a:r>
              <a:rPr lang="en-US" dirty="0" smtClean="0"/>
              <a:t> </a:t>
            </a:r>
            <a:r>
              <a:rPr lang="en-US" dirty="0" smtClean="0"/>
              <a:t>may only refuse one item at breakfast and up to two of the food items offered at lunch or supper</a:t>
            </a:r>
            <a:r>
              <a:rPr lang="en-US" dirty="0" smtClean="0"/>
              <a:t>.)</a:t>
            </a:r>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16</a:t>
            </a:fld>
            <a:endParaRPr lang="en-US" dirty="0"/>
          </a:p>
        </p:txBody>
      </p:sp>
    </p:spTree>
    <p:extLst>
      <p:ext uri="{BB962C8B-B14F-4D97-AF65-F5344CB8AC3E}">
        <p14:creationId xmlns:p14="http://schemas.microsoft.com/office/powerpoint/2010/main" xmlns="" val="337534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4791">
              <a:defRPr/>
            </a:pPr>
            <a:r>
              <a:rPr lang="en-US" sz="2000" dirty="0">
                <a:solidFill>
                  <a:srgbClr val="2F2B20"/>
                </a:solidFill>
                <a:latin typeface="Arial" pitchFamily="34" charset="0"/>
                <a:cs typeface="Arial" pitchFamily="34" charset="0"/>
              </a:rPr>
              <a:t>2013 Nutrition Guide p. 14; </a:t>
            </a:r>
            <a:r>
              <a:rPr lang="en-US" sz="2000" dirty="0">
                <a:solidFill>
                  <a:srgbClr val="2F2B20"/>
                </a:solidFill>
              </a:rPr>
              <a:t>Enriched breads, cereals, pasta , Whole-grain breads, cereal, and pasta </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17</a:t>
            </a:fld>
            <a:endParaRPr lang="en-US" dirty="0"/>
          </a:p>
        </p:txBody>
      </p:sp>
    </p:spTree>
    <p:extLst>
      <p:ext uri="{BB962C8B-B14F-4D97-AF65-F5344CB8AC3E}">
        <p14:creationId xmlns:p14="http://schemas.microsoft.com/office/powerpoint/2010/main" xmlns="" val="3060264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a:cs typeface="Arial" pitchFamily="34" charset="0"/>
              </a:rPr>
              <a:t>2013 Nutrition Guide p.11; </a:t>
            </a:r>
            <a:r>
              <a:rPr lang="en-US" dirty="0"/>
              <a:t>Meat, fish, poultry, and eggs, Cheese, Dry beans and peas (Can also count as a vegetable, but not in the same meal.) </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18</a:t>
            </a:fld>
            <a:endParaRPr lang="en-US" dirty="0"/>
          </a:p>
        </p:txBody>
      </p:sp>
    </p:spTree>
    <p:extLst>
      <p:ext uri="{BB962C8B-B14F-4D97-AF65-F5344CB8AC3E}">
        <p14:creationId xmlns:p14="http://schemas.microsoft.com/office/powerpoint/2010/main" xmlns="" val="3527662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a:solidFill>
                  <a:srgbClr val="2F2B20"/>
                </a:solidFill>
                <a:latin typeface="Arial" pitchFamily="34" charset="0"/>
                <a:cs typeface="Arial" pitchFamily="34" charset="0"/>
              </a:rPr>
              <a:t>2013 Nutrition Guide p.12 </a:t>
            </a:r>
            <a:r>
              <a:rPr lang="en-US" dirty="0">
                <a:solidFill>
                  <a:srgbClr val="2F2B20"/>
                </a:solidFill>
              </a:rPr>
              <a:t>Vegetables (dark green, deep yellow, starchy, other), Dry beans and peas (can also count as a meat alternate, but not in the same meal.)</a:t>
            </a:r>
          </a:p>
          <a:p>
            <a:pPr defTabSz="934791">
              <a:defRPr/>
            </a:pPr>
            <a:r>
              <a:rPr lang="en-US" dirty="0">
                <a:solidFill>
                  <a:srgbClr val="2F2B20"/>
                </a:solidFill>
              </a:rPr>
              <a:t>Use a different combination of two or more servings of fruits and/or vegetables for lunch. Include various forms such as raw or cooked, fresh, frozen, canned in juices, or dried.</a:t>
            </a:r>
          </a:p>
          <a:p>
            <a:pPr defTabSz="934791">
              <a:defRPr/>
            </a:pPr>
            <a:endParaRPr lang="en-US" dirty="0">
              <a:solidFill>
                <a:srgbClr val="2F2B20"/>
              </a:solidFill>
            </a:endParaRP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19</a:t>
            </a:fld>
            <a:endParaRPr lang="en-US" dirty="0"/>
          </a:p>
        </p:txBody>
      </p:sp>
    </p:spTree>
    <p:extLst>
      <p:ext uri="{BB962C8B-B14F-4D97-AF65-F5344CB8AC3E}">
        <p14:creationId xmlns:p14="http://schemas.microsoft.com/office/powerpoint/2010/main" xmlns="" val="1311885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a:solidFill>
                  <a:srgbClr val="2F2B20"/>
                </a:solidFill>
                <a:latin typeface="Arial" pitchFamily="34" charset="0"/>
                <a:cs typeface="Arial" pitchFamily="34" charset="0"/>
              </a:rPr>
              <a:t>2013 Nutrition Guide p.13; </a:t>
            </a:r>
            <a:r>
              <a:rPr lang="en-US" dirty="0">
                <a:solidFill>
                  <a:srgbClr val="2F2B20"/>
                </a:solidFill>
              </a:rPr>
              <a:t>Citrus fruits, melon, berries, and other fruit.</a:t>
            </a:r>
          </a:p>
          <a:p>
            <a:pPr defTabSz="934791">
              <a:defRPr/>
            </a:pPr>
            <a:r>
              <a:rPr lang="en-US" dirty="0">
                <a:solidFill>
                  <a:srgbClr val="2F2B20"/>
                </a:solidFill>
              </a:rPr>
              <a:t>Juice drinks with at least 50-percent-strength juice may be used for snack and lunch, but children must be served double the volume of these drinks to meet the requirement.</a:t>
            </a:r>
          </a:p>
          <a:p>
            <a:pPr defTabSz="934791">
              <a:defRPr/>
            </a:pPr>
            <a:endParaRPr lang="en-US" dirty="0">
              <a:solidFill>
                <a:srgbClr val="2F2B20"/>
              </a:solidFill>
            </a:endParaRP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20</a:t>
            </a:fld>
            <a:endParaRPr lang="en-US" dirty="0"/>
          </a:p>
        </p:txBody>
      </p:sp>
    </p:spTree>
    <p:extLst>
      <p:ext uri="{BB962C8B-B14F-4D97-AF65-F5344CB8AC3E}">
        <p14:creationId xmlns:p14="http://schemas.microsoft.com/office/powerpoint/2010/main" xmlns="" val="245400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a:solidFill>
                  <a:srgbClr val="2F2B20"/>
                </a:solidFill>
                <a:latin typeface="Arial" pitchFamily="34" charset="0"/>
                <a:cs typeface="Arial" pitchFamily="34" charset="0"/>
              </a:rPr>
              <a:t>2013 Nutrition Guide </a:t>
            </a:r>
            <a:r>
              <a:rPr lang="en-US" dirty="0" smtClean="0">
                <a:solidFill>
                  <a:srgbClr val="2F2B20"/>
                </a:solidFill>
                <a:latin typeface="Arial" pitchFamily="34" charset="0"/>
                <a:cs typeface="Arial" pitchFamily="34" charset="0"/>
              </a:rPr>
              <a:t>p.15.</a:t>
            </a:r>
            <a:r>
              <a:rPr lang="en-US" baseline="0" dirty="0" smtClean="0">
                <a:solidFill>
                  <a:srgbClr val="2F2B20"/>
                </a:solidFill>
                <a:latin typeface="Arial" pitchFamily="34" charset="0"/>
                <a:cs typeface="Arial" pitchFamily="34" charset="0"/>
              </a:rPr>
              <a:t> Low fat white, skim flavored milk. Shelf stable milk still tastes better cold.</a:t>
            </a:r>
            <a:endParaRPr lang="en-US" dirty="0">
              <a:solidFill>
                <a:srgbClr val="2F2B20"/>
              </a:solidFill>
            </a:endParaRP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21</a:t>
            </a:fld>
            <a:endParaRPr lang="en-US" dirty="0"/>
          </a:p>
        </p:txBody>
      </p:sp>
    </p:spTree>
    <p:extLst>
      <p:ext uri="{BB962C8B-B14F-4D97-AF65-F5344CB8AC3E}">
        <p14:creationId xmlns:p14="http://schemas.microsoft.com/office/powerpoint/2010/main" xmlns="" val="408366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 menu contains</a:t>
            </a:r>
            <a:r>
              <a:rPr lang="en-US" baseline="0" dirty="0" smtClean="0"/>
              <a:t> a lot of these items, you may want to revise your menu.</a:t>
            </a:r>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itchFamily="34" charset="0"/>
                <a:cs typeface="Arial" pitchFamily="34" charset="0"/>
              </a:rPr>
              <a:t>2013 Nutrition Guide p.20 </a:t>
            </a:r>
            <a:r>
              <a:rPr lang="en-US" b="0" dirty="0" smtClean="0"/>
              <a:t>Summer Food Service Program sponsors can use the </a:t>
            </a:r>
            <a:r>
              <a:rPr lang="en-US" b="0" i="1" dirty="0" smtClean="0"/>
              <a:t>Food Buying Guide for Child Nutrition Programs</a:t>
            </a:r>
            <a:r>
              <a:rPr lang="en-US" b="0" dirty="0" smtClean="0"/>
              <a:t> located on internet at: </a:t>
            </a:r>
            <a:r>
              <a:rPr lang="en-US" u="sng" dirty="0" smtClean="0">
                <a:hlinkClick r:id="rId3"/>
              </a:rPr>
              <a:t>http://teamnutrition.usda.gov/Resources/foodbuyinguide.html</a:t>
            </a:r>
          </a:p>
          <a:p>
            <a:r>
              <a:rPr lang="en-US" dirty="0" smtClean="0"/>
              <a:t>SFSP Memorandum #6-2012; Additional Foods in the Summer Food Service Program. </a:t>
            </a:r>
          </a:p>
          <a:p>
            <a:pPr marL="46740" hangingPunct="0"/>
            <a:r>
              <a:rPr lang="en-US" dirty="0">
                <a:solidFill>
                  <a:srgbClr val="7030A0"/>
                </a:solidFill>
              </a:rPr>
              <a:t>Condiments served with a creditable food are exempt from this restriction.</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23</a:t>
            </a:fld>
            <a:endParaRPr lang="en-US" dirty="0"/>
          </a:p>
        </p:txBody>
      </p:sp>
    </p:spTree>
    <p:extLst>
      <p:ext uri="{BB962C8B-B14F-4D97-AF65-F5344CB8AC3E}">
        <p14:creationId xmlns:p14="http://schemas.microsoft.com/office/powerpoint/2010/main" xmlns="" val="4224545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Summer Menu Checklist on page 26 in the </a:t>
            </a:r>
            <a:r>
              <a:rPr lang="en-US" b="0" dirty="0" smtClean="0">
                <a:latin typeface="Arial" pitchFamily="34" charset="0"/>
                <a:cs typeface="Arial" pitchFamily="34" charset="0"/>
              </a:rPr>
              <a:t>2013 Nutrition Guide.</a:t>
            </a:r>
          </a:p>
          <a:p>
            <a:pPr defTabSz="934791">
              <a:defRPr/>
            </a:pPr>
            <a:r>
              <a:rPr lang="en-US" b="0" dirty="0" smtClean="0">
                <a:latin typeface="Arial" pitchFamily="34" charset="0"/>
                <a:cs typeface="Arial" pitchFamily="34" charset="0"/>
              </a:rPr>
              <a:t>See sample summer menus on pages</a:t>
            </a:r>
            <a:r>
              <a:rPr lang="en-US" b="0" baseline="0" dirty="0" smtClean="0">
                <a:latin typeface="Arial" pitchFamily="34" charset="0"/>
                <a:cs typeface="Arial" pitchFamily="34" charset="0"/>
              </a:rPr>
              <a:t> 27-29 in the </a:t>
            </a:r>
            <a:r>
              <a:rPr lang="en-US" b="0" dirty="0" smtClean="0">
                <a:latin typeface="Arial" pitchFamily="34" charset="0"/>
                <a:cs typeface="Arial" pitchFamily="34" charset="0"/>
              </a:rPr>
              <a:t>2013 Nutrition Guide.</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24</a:t>
            </a:fld>
            <a:endParaRPr lang="en-US" dirty="0"/>
          </a:p>
        </p:txBody>
      </p:sp>
    </p:spTree>
    <p:extLst>
      <p:ext uri="{BB962C8B-B14F-4D97-AF65-F5344CB8AC3E}">
        <p14:creationId xmlns:p14="http://schemas.microsoft.com/office/powerpoint/2010/main" xmlns="" val="4073095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522B3C-A739-4197-959E-533CFCDA3733}" type="slidenum">
              <a:rPr lang="en-US" smtClean="0"/>
              <a:pPr/>
              <a:t>26</a:t>
            </a:fld>
            <a:endParaRPr lang="en-US" dirty="0"/>
          </a:p>
        </p:txBody>
      </p:sp>
    </p:spTree>
    <p:extLst>
      <p:ext uri="{BB962C8B-B14F-4D97-AF65-F5344CB8AC3E}">
        <p14:creationId xmlns:p14="http://schemas.microsoft.com/office/powerpoint/2010/main" xmlns="" val="663539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Kids are </a:t>
            </a:r>
            <a:r>
              <a:rPr lang="en-US" baseline="0" dirty="0" smtClean="0"/>
              <a:t>more willing to eat different foods if they are named in a fun way.</a:t>
            </a:r>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27</a:t>
            </a:fld>
            <a:endParaRPr lang="en-US" dirty="0"/>
          </a:p>
        </p:txBody>
      </p:sp>
    </p:spTree>
    <p:extLst>
      <p:ext uri="{BB962C8B-B14F-4D97-AF65-F5344CB8AC3E}">
        <p14:creationId xmlns:p14="http://schemas.microsoft.com/office/powerpoint/2010/main" xmlns="" val="2142372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smtClean="0"/>
              <a:t>See page 38-41 on ways to jazz up your meals in the </a:t>
            </a:r>
            <a:r>
              <a:rPr lang="en-US" b="0" baseline="0" dirty="0" smtClean="0">
                <a:latin typeface="Arial" pitchFamily="34" charset="0"/>
                <a:cs typeface="Arial" pitchFamily="34" charset="0"/>
              </a:rPr>
              <a:t>in the </a:t>
            </a:r>
            <a:r>
              <a:rPr lang="en-US" b="0" dirty="0" smtClean="0">
                <a:latin typeface="Arial" pitchFamily="34" charset="0"/>
                <a:cs typeface="Arial" pitchFamily="34" charset="0"/>
              </a:rPr>
              <a:t>2013 Nutrition Guide. Jack</a:t>
            </a:r>
            <a:r>
              <a:rPr lang="en-US" b="0" baseline="0" dirty="0" smtClean="0">
                <a:latin typeface="Arial" pitchFamily="34" charset="0"/>
                <a:cs typeface="Arial" pitchFamily="34" charset="0"/>
              </a:rPr>
              <a:t> cheese burger, crispy fries, fresh apple, cold milk</a:t>
            </a:r>
            <a:r>
              <a:rPr lang="en-US" b="0" baseline="0" dirty="0" smtClean="0">
                <a:latin typeface="+mn-lt"/>
                <a:cs typeface="+mn-cs"/>
              </a:rPr>
              <a:t>. </a:t>
            </a:r>
            <a:endParaRPr lang="en-US"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D522B3C-A739-4197-959E-533CFCDA3733}" type="slidenum">
              <a:rPr lang="en-US" smtClean="0"/>
              <a:pPr/>
              <a:t>28</a:t>
            </a:fld>
            <a:endParaRPr lang="en-US" dirty="0"/>
          </a:p>
        </p:txBody>
      </p:sp>
    </p:spTree>
    <p:extLst>
      <p:ext uri="{BB962C8B-B14F-4D97-AF65-F5344CB8AC3E}">
        <p14:creationId xmlns:p14="http://schemas.microsoft.com/office/powerpoint/2010/main" xmlns="" val="1806944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522B3C-A739-4197-959E-533CFCDA3733}" type="slidenum">
              <a:rPr lang="en-US" smtClean="0"/>
              <a:pPr/>
              <a:t>29</a:t>
            </a:fld>
            <a:endParaRPr lang="en-US" dirty="0"/>
          </a:p>
        </p:txBody>
      </p:sp>
    </p:spTree>
    <p:extLst>
      <p:ext uri="{BB962C8B-B14F-4D97-AF65-F5344CB8AC3E}">
        <p14:creationId xmlns:p14="http://schemas.microsoft.com/office/powerpoint/2010/main" xmlns="" val="4245671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smtClean="0"/>
              <a:t>For a list of nutrition activities see page 34-36 of the </a:t>
            </a:r>
            <a:r>
              <a:rPr lang="en-US" b="0" dirty="0" smtClean="0">
                <a:latin typeface="Arial" pitchFamily="34" charset="0"/>
                <a:cs typeface="Arial" pitchFamily="34" charset="0"/>
              </a:rPr>
              <a:t>2013 Nutrition Guide.</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30</a:t>
            </a:fld>
            <a:endParaRPr lang="en-US" dirty="0"/>
          </a:p>
        </p:txBody>
      </p:sp>
    </p:spTree>
    <p:extLst>
      <p:ext uri="{BB962C8B-B14F-4D97-AF65-F5344CB8AC3E}">
        <p14:creationId xmlns:p14="http://schemas.microsoft.com/office/powerpoint/2010/main" xmlns="" val="1887922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522B3C-A739-4197-959E-533CFCDA3733}" type="slidenum">
              <a:rPr lang="en-US" smtClean="0"/>
              <a:pPr/>
              <a:t>31</a:t>
            </a:fld>
            <a:endParaRPr lang="en-US" dirty="0"/>
          </a:p>
        </p:txBody>
      </p:sp>
    </p:spTree>
    <p:extLst>
      <p:ext uri="{BB962C8B-B14F-4D97-AF65-F5344CB8AC3E}">
        <p14:creationId xmlns:p14="http://schemas.microsoft.com/office/powerpoint/2010/main" xmlns="" val="232123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a:t>Meal patterns ensure that children receive well-balanced meals and establish the minimum portions for each meal component that must be served to each child in order for the participating sponsor to receive reimbursement for a meal.</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6</a:t>
            </a:fld>
            <a:endParaRPr lang="en-US" dirty="0"/>
          </a:p>
        </p:txBody>
      </p:sp>
    </p:spTree>
    <p:extLst>
      <p:ext uri="{BB962C8B-B14F-4D97-AF65-F5344CB8AC3E}">
        <p14:creationId xmlns:p14="http://schemas.microsoft.com/office/powerpoint/2010/main" xmlns="" val="284138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http://www.fns.usda.gov/tn/resources/foodbuyingguide.html</a:t>
            </a:r>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4791">
              <a:defRPr/>
            </a:pPr>
            <a:r>
              <a:rPr lang="en-US" sz="2000" dirty="0">
                <a:solidFill>
                  <a:srgbClr val="7030A0"/>
                </a:solidFill>
              </a:rPr>
              <a:t>Indicate your commodity request on the sponsor application</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8</a:t>
            </a:fld>
            <a:endParaRPr lang="en-US" dirty="0"/>
          </a:p>
        </p:txBody>
      </p:sp>
    </p:spTree>
    <p:extLst>
      <p:ext uri="{BB962C8B-B14F-4D97-AF65-F5344CB8AC3E}">
        <p14:creationId xmlns:p14="http://schemas.microsoft.com/office/powerpoint/2010/main" xmlns="" val="260962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sponsors post their summer</a:t>
            </a:r>
            <a:r>
              <a:rPr lang="en-US" baseline="0" dirty="0" smtClean="0"/>
              <a:t> menus on their </a:t>
            </a:r>
            <a:r>
              <a:rPr lang="en-US" baseline="0" dirty="0" smtClean="0"/>
              <a:t>websites- get ideas from others!</a:t>
            </a:r>
          </a:p>
          <a:p>
            <a:r>
              <a:rPr lang="en-US" baseline="0" dirty="0" smtClean="0"/>
              <a:t> </a:t>
            </a:r>
            <a:r>
              <a:rPr lang="en-US" baseline="0" dirty="0" smtClean="0"/>
              <a:t>Know how much the meals are going to cost </a:t>
            </a:r>
            <a:r>
              <a:rPr lang="en-US" baseline="0" dirty="0" smtClean="0"/>
              <a:t>you and plan your budget </a:t>
            </a:r>
            <a:r>
              <a:rPr lang="en-US" baseline="0" dirty="0" smtClean="0"/>
              <a:t>accordingly. </a:t>
            </a:r>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9</a:t>
            </a:fld>
            <a:endParaRPr lang="en-US" dirty="0"/>
          </a:p>
        </p:txBody>
      </p:sp>
    </p:spTree>
    <p:extLst>
      <p:ext uri="{BB962C8B-B14F-4D97-AF65-F5344CB8AC3E}">
        <p14:creationId xmlns:p14="http://schemas.microsoft.com/office/powerpoint/2010/main" xmlns="" val="408363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Colorado</a:t>
            </a:r>
            <a:r>
              <a:rPr lang="en-US" baseline="0" dirty="0" smtClean="0"/>
              <a:t> does not require production records in the SFSP.</a:t>
            </a:r>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10</a:t>
            </a:fld>
            <a:endParaRPr lang="en-US" dirty="0"/>
          </a:p>
        </p:txBody>
      </p:sp>
    </p:spTree>
    <p:extLst>
      <p:ext uri="{BB962C8B-B14F-4D97-AF65-F5344CB8AC3E}">
        <p14:creationId xmlns:p14="http://schemas.microsoft.com/office/powerpoint/2010/main" xmlns="" val="340703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791">
              <a:defRPr/>
            </a:pPr>
            <a:r>
              <a:rPr lang="en-US" dirty="0" smtClean="0">
                <a:latin typeface="Arial" pitchFamily="34" charset="0"/>
                <a:cs typeface="Arial" pitchFamily="34" charset="0"/>
              </a:rPr>
              <a:t>Sponsors serving meals that are prepared in schools may, with prior State agency approval, as indicated on their</a:t>
            </a:r>
            <a:r>
              <a:rPr lang="en-US" baseline="0" dirty="0" smtClean="0">
                <a:latin typeface="Arial" pitchFamily="34" charset="0"/>
                <a:cs typeface="Arial" pitchFamily="34" charset="0"/>
              </a:rPr>
              <a:t> application </a:t>
            </a:r>
            <a:r>
              <a:rPr lang="en-US" dirty="0" smtClean="0">
                <a:latin typeface="Arial" pitchFamily="34" charset="0"/>
                <a:cs typeface="Arial" pitchFamily="34" charset="0"/>
              </a:rPr>
              <a:t>use the meal requirements of those programs instead of the SFSP meal patterns. </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11</a:t>
            </a:fld>
            <a:endParaRPr lang="en-US" dirty="0"/>
          </a:p>
        </p:txBody>
      </p:sp>
    </p:spTree>
    <p:extLst>
      <p:ext uri="{BB962C8B-B14F-4D97-AF65-F5344CB8AC3E}">
        <p14:creationId xmlns:p14="http://schemas.microsoft.com/office/powerpoint/2010/main" xmlns="" val="223975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serving of milk is 8 ounces.</a:t>
            </a:r>
          </a:p>
          <a:p>
            <a:r>
              <a:rPr lang="en-US" dirty="0" smtClean="0"/>
              <a:t>One</a:t>
            </a:r>
            <a:r>
              <a:rPr lang="en-US" baseline="0" dirty="0" smtClean="0"/>
              <a:t> serving of vegetable or fruit is ½ cup.  Only juice that is 100% juice meets the ½ cup requirement.</a:t>
            </a:r>
          </a:p>
          <a:p>
            <a:r>
              <a:rPr lang="en-US" baseline="0" dirty="0" smtClean="0"/>
              <a:t>Additional meal pattern information is located on page 9 of the 2013 Nutrition Guidance for Sponsors (tab 2).</a:t>
            </a:r>
          </a:p>
          <a:p>
            <a:endParaRPr lang="en-US" dirty="0"/>
          </a:p>
        </p:txBody>
      </p:sp>
      <p:sp>
        <p:nvSpPr>
          <p:cNvPr id="4" name="Slide Number Placeholder 3"/>
          <p:cNvSpPr>
            <a:spLocks noGrp="1"/>
          </p:cNvSpPr>
          <p:nvPr>
            <p:ph type="sldNum" sz="quarter" idx="10"/>
          </p:nvPr>
        </p:nvSpPr>
        <p:spPr/>
        <p:txBody>
          <a:bodyPr/>
          <a:lstStyle/>
          <a:p>
            <a:fld id="{3D522B3C-A739-4197-959E-533CFCDA3733}" type="slidenum">
              <a:rPr lang="en-US" smtClean="0"/>
              <a:pPr/>
              <a:t>12</a:t>
            </a:fld>
            <a:endParaRPr lang="en-US" dirty="0"/>
          </a:p>
        </p:txBody>
      </p:sp>
    </p:spTree>
    <p:extLst>
      <p:ext uri="{BB962C8B-B14F-4D97-AF65-F5344CB8AC3E}">
        <p14:creationId xmlns:p14="http://schemas.microsoft.com/office/powerpoint/2010/main" xmlns="" val="2460236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3412607"/>
            <a:ext cx="8341851" cy="1645920"/>
          </a:xfrm>
        </p:spPr>
        <p:txBody>
          <a:bodyPr anchor="ctr"/>
          <a:lstStyle>
            <a:lvl1pPr marL="0" indent="0" algn="ctr">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1507668"/>
            <a:ext cx="8341851" cy="1645920"/>
          </a:xfrm>
        </p:spPr>
        <p:txBody>
          <a:bodyPr/>
          <a:lstStyle>
            <a:lvl1pPr algn="ctr">
              <a:defRPr sz="4200" spc="150" baseline="0">
                <a:solidFill>
                  <a:schemeClr val="accent4">
                    <a:lumMod val="50000"/>
                  </a:schemeClr>
                </a:solidFill>
              </a:defRPr>
            </a:lvl1pPr>
          </a:lstStyle>
          <a:p>
            <a:r>
              <a:rPr lang="en-US" dirty="0" smtClean="0"/>
              <a:t>Click to edit Master title style</a:t>
            </a:r>
            <a:endParaRPr lang="en-US" dirty="0"/>
          </a:p>
        </p:txBody>
      </p:sp>
      <p:pic>
        <p:nvPicPr>
          <p:cNvPr id="12" name="Picture 11" descr="CDE LOGO TEST.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6138318" y="6018062"/>
            <a:ext cx="2584532" cy="40840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a:lvl1pPr>
            <a:lvl2pPr marL="548640" indent="-182880">
              <a:buFont typeface="Wingdings" charset="2"/>
              <a:buChar char="§"/>
              <a:defRPr/>
            </a:lvl2pPr>
            <a:lvl3pPr marL="822960" indent="-182880">
              <a:buFont typeface="Wingdings" charset="2"/>
              <a:buChar char="§"/>
              <a:defRPr/>
            </a:lvl3pPr>
            <a:lvl4pPr marL="1097280" indent="-182880">
              <a:buFont typeface="Wingdings" charset="2"/>
              <a:buChar char="§"/>
              <a:defRPr/>
            </a:lvl4pPr>
            <a:lvl5pPr marL="1280160" indent="-182880">
              <a:buFont typeface="Wingdings"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a:latin typeface="Book Antiqua"/>
                <a:cs typeface="Book Antiqua"/>
              </a:defRPr>
            </a:lvl1pPr>
          </a:lstStyle>
          <a:p>
            <a:r>
              <a:rPr lang="en-US"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smtClean="0">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4" name="Picture 3" descr="CDE LOGO TEST.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6204360" y="6222265"/>
            <a:ext cx="2584532" cy="408405"/>
          </a:xfrm>
          <a:prstGeom prst="rect">
            <a:avLst/>
          </a:prstGeom>
        </p:spPr>
      </p:pic>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cSld name="Picture with Capti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7162800" y="2265680"/>
            <a:ext cx="1676400" cy="2971800"/>
          </a:xfrm>
        </p:spPr>
        <p:txBody>
          <a:bodyPr tIns="0"/>
          <a:lstStyle>
            <a:lvl1pPr marL="0" indent="0">
              <a:buNone/>
              <a:defRPr sz="1400">
                <a:solidFill>
                  <a:schemeClr val="accent5">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itle 9"/>
          <p:cNvSpPr>
            <a:spLocks noGrp="1"/>
          </p:cNvSpPr>
          <p:nvPr>
            <p:ph type="title"/>
          </p:nvPr>
        </p:nvSpPr>
        <p:spPr>
          <a:xfrm>
            <a:off x="7162800" y="1107440"/>
            <a:ext cx="1676400" cy="1026160"/>
          </a:xfrm>
        </p:spPr>
        <p:txBody>
          <a:bodyPr anchor="b"/>
          <a:lstStyle>
            <a:lvl1pPr algn="l">
              <a:defRPr sz="2000" spc="150" baseline="0">
                <a:solidFill>
                  <a:schemeClr val="tx1"/>
                </a:solidFill>
              </a:defRPr>
            </a:lvl1pPr>
          </a:lstStyle>
          <a:p>
            <a:r>
              <a:rPr lang="en-US" dirty="0" smtClean="0"/>
              <a:t>Click to edit Master title style</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bg2"/>
                </a:solidFill>
              </a:defRPr>
            </a:lvl1pPr>
          </a:lstStyle>
          <a:p>
            <a:endParaRPr lang="en-US" dirty="0" smtClean="0">
              <a:solidFill>
                <a:srgbClr val="785F55"/>
              </a:solidFill>
            </a:endParaRPr>
          </a:p>
        </p:txBody>
      </p:sp>
      <p:pic>
        <p:nvPicPr>
          <p:cNvPr id="13" name="Picture 12" descr="CDE LOGO TEST.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4121560" y="6222265"/>
            <a:ext cx="2584532" cy="40840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1159" y="1722438"/>
            <a:ext cx="4040188" cy="639762"/>
          </a:xfrm>
        </p:spPr>
        <p:txBody>
          <a:bodyPr anchor="b"/>
          <a:lstStyle>
            <a:lvl1pPr marL="0" indent="0" algn="l">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1159"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0485" y="1722438"/>
            <a:ext cx="4041775" cy="639762"/>
          </a:xfrm>
        </p:spPr>
        <p:txBody>
          <a:bodyPr anchor="b"/>
          <a:lstStyle>
            <a:lvl1pPr marL="0" indent="0" algn="l">
              <a:buNone/>
              <a:defRPr sz="2400" b="1">
                <a:solidFill>
                  <a:srgbClr val="785F5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048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Footer Placeholder 4"/>
          <p:cNvSpPr>
            <a:spLocks noGrp="1"/>
          </p:cNvSpPr>
          <p:nvPr>
            <p:ph type="ftr" sz="quarter" idx="10"/>
          </p:nvPr>
        </p:nvSpPr>
        <p:spPr>
          <a:xfrm>
            <a:off x="38099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894080"/>
            <a:ext cx="1675660" cy="1084072"/>
          </a:xfrm>
        </p:spPr>
        <p:txBody>
          <a:bodyPr anchor="b"/>
          <a:lstStyle>
            <a:lvl1pPr algn="l">
              <a:defRPr sz="2000" spc="150" baseline="0"/>
            </a:lvl1p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pic>
        <p:nvPicPr>
          <p:cNvPr id="8" name="Picture 7" descr="CDE LOGO TEST.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xmlns="" val="291158561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Picture with Caption Le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blipFill rotWithShape="1">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 Placeholder 3"/>
          <p:cNvSpPr>
            <a:spLocks noGrp="1"/>
          </p:cNvSpPr>
          <p:nvPr>
            <p:ph type="body" sz="half" idx="2"/>
          </p:nvPr>
        </p:nvSpPr>
        <p:spPr>
          <a:xfrm>
            <a:off x="1493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149352" y="985520"/>
            <a:ext cx="1675660" cy="992632"/>
          </a:xfrm>
        </p:spPr>
        <p:txBody>
          <a:bodyPr anchor="b"/>
          <a:lstStyle>
            <a:lvl1pPr algn="l">
              <a:defRPr sz="2000" spc="150" baseline="0">
                <a:solidFill>
                  <a:schemeClr val="bg1"/>
                </a:solidFil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2213286" y="304800"/>
            <a:ext cx="6625914" cy="587248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199639" y="6356350"/>
            <a:ext cx="3352800" cy="274320"/>
          </a:xfrm>
          <a:prstGeom prst="rect">
            <a:avLst/>
          </a:prstGeom>
        </p:spPr>
        <p:txBody>
          <a:bodyPr vert="horz" lIns="91440" tIns="45720" rIns="91440" bIns="45720" rtlCol="0" anchor="ctr"/>
          <a:lstStyle>
            <a:lvl1pPr algn="l">
              <a:defRPr sz="1100">
                <a:solidFill>
                  <a:schemeClr val="tx2"/>
                </a:solidFill>
              </a:defRPr>
            </a:lvl1pPr>
          </a:lstStyle>
          <a:p>
            <a:endParaRPr lang="en-US" dirty="0" smtClean="0">
              <a:solidFill>
                <a:srgbClr val="785F55"/>
              </a:solidFill>
            </a:endParaRPr>
          </a:p>
        </p:txBody>
      </p:sp>
      <p:pic>
        <p:nvPicPr>
          <p:cNvPr id="9" name="Picture 8" descr="CDE LOGO TEST.png"/>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6204360" y="6222265"/>
            <a:ext cx="2584532" cy="408405"/>
          </a:xfrm>
          <a:prstGeom prst="rect">
            <a:avLst/>
          </a:prstGeom>
        </p:spPr>
      </p:pic>
    </p:spTree>
    <p:extLst>
      <p:ext uri="{BB962C8B-B14F-4D97-AF65-F5344CB8AC3E}">
        <p14:creationId xmlns:p14="http://schemas.microsoft.com/office/powerpoint/2010/main" xmlns="" val="284549143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p>
            <a:endParaRPr lang="en-US" dirty="0" smtClean="0">
              <a:solidFill>
                <a:srgbClr val="000000">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CDE LOGO TEST.png"/>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6204360" y="6222265"/>
            <a:ext cx="2584532" cy="408405"/>
          </a:xfrm>
          <a:prstGeom prst="rect">
            <a:avLst/>
          </a:prstGeom>
        </p:spPr>
      </p:pic>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000">
                <a:solidFill>
                  <a:schemeClr val="tx1">
                    <a:tint val="75000"/>
                  </a:schemeClr>
                </a:solidFill>
              </a:defRPr>
            </a:lvl1pPr>
          </a:lstStyle>
          <a:p>
            <a:endParaRPr lang="en-US" dirty="0" smtClean="0">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1" r:id="rId6"/>
    <p:sldLayoutId id="2147483692" r:id="rId7"/>
    <p:sldLayoutId id="2147483693" r:id="rId8"/>
  </p:sldLayoutIdLst>
  <p:hf hdr="0"/>
  <p:txStyles>
    <p:titleStyle>
      <a:lvl1pPr algn="ctr" defTabSz="914400" rtl="0" eaLnBrk="1" latinLnBrk="0" hangingPunct="1">
        <a:spcBef>
          <a:spcPct val="0"/>
        </a:spcBef>
        <a:buNone/>
        <a:defRPr sz="3200" kern="1200" cap="none" spc="200" baseline="0">
          <a:ln>
            <a:noFill/>
          </a:ln>
          <a:solidFill>
            <a:schemeClr val="bg1"/>
          </a:solidFill>
          <a:effectLst/>
          <a:latin typeface="Palatino Linotype"/>
          <a:ea typeface="+mj-ea"/>
          <a:cs typeface="Palatino Linotype"/>
        </a:defRPr>
      </a:lvl1pPr>
    </p:titleStyle>
    <p:bodyStyle>
      <a:lvl1pPr marL="274320" indent="-228600" algn="l" defTabSz="914400" rtl="0" eaLnBrk="1" latinLnBrk="0" hangingPunct="1">
        <a:spcBef>
          <a:spcPct val="20000"/>
        </a:spcBef>
        <a:buClr>
          <a:schemeClr val="accent1"/>
        </a:buClr>
        <a:buSzPct val="110000"/>
        <a:buFont typeface="Wingdings"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SzPct val="110000"/>
        <a:buFont typeface="Wingdings"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SzPct val="110000"/>
        <a:buFont typeface="Wingdings"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SzPct val="110000"/>
        <a:buFont typeface="Wingdings"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SzPct val="110000"/>
        <a:buFont typeface="Wingdings"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hyperlink" Target="http://www.nfsmi.org/DocumentSearch.aspx?type=advance&amp;title=&amp;number=&amp;keywords=&amp;from=&amp;to=&amp;category=&amp;subject=18&amp;audience=0&amp;course=0&amp;media=0&amp;language=0"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Mr2ySNl85vg"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PEbt_r4pKRA"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fns.usda.gov/tn/resources/foodbuyingguide.html"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p:cNvSpPr>
            <a:spLocks noGrp="1"/>
          </p:cNvSpPr>
          <p:nvPr>
            <p:ph type="body" idx="1"/>
          </p:nvPr>
        </p:nvSpPr>
        <p:spPr>
          <a:xfrm>
            <a:off x="380999" y="4191000"/>
            <a:ext cx="8341851" cy="1251043"/>
          </a:xfrm>
        </p:spPr>
        <p:txBody>
          <a:bodyPr/>
          <a:lstStyle/>
          <a:p>
            <a:r>
              <a:rPr lang="en-US" dirty="0" smtClean="0"/>
              <a:t>Office of School Nutrition</a:t>
            </a:r>
            <a:endParaRPr lang="en-US" dirty="0"/>
          </a:p>
        </p:txBody>
      </p:sp>
      <p:sp>
        <p:nvSpPr>
          <p:cNvPr id="42" name="Title 41"/>
          <p:cNvSpPr>
            <a:spLocks noGrp="1"/>
          </p:cNvSpPr>
          <p:nvPr>
            <p:ph type="title"/>
          </p:nvPr>
        </p:nvSpPr>
        <p:spPr>
          <a:xfrm>
            <a:off x="380999" y="914400"/>
            <a:ext cx="8341851" cy="1905000"/>
          </a:xfrm>
        </p:spPr>
        <p:txBody>
          <a:bodyPr/>
          <a:lstStyle/>
          <a:p>
            <a:r>
              <a:rPr lang="en-US" dirty="0" smtClean="0">
                <a:latin typeface="Arial" pitchFamily="34" charset="0"/>
                <a:cs typeface="Arial" pitchFamily="34" charset="0"/>
              </a:rPr>
              <a:t>Food Safety &amp; </a:t>
            </a:r>
            <a:br>
              <a:rPr lang="en-US" dirty="0" smtClean="0">
                <a:latin typeface="Arial" pitchFamily="34" charset="0"/>
                <a:cs typeface="Arial" pitchFamily="34" charset="0"/>
              </a:rPr>
            </a:br>
            <a:r>
              <a:rPr lang="en-US" dirty="0" smtClean="0">
                <a:latin typeface="Arial" pitchFamily="34" charset="0"/>
                <a:cs typeface="Arial" pitchFamily="34" charset="0"/>
              </a:rPr>
              <a:t>Menu </a:t>
            </a:r>
            <a:r>
              <a:rPr lang="en-US" dirty="0">
                <a:latin typeface="Arial" pitchFamily="34" charset="0"/>
                <a:cs typeface="Arial" pitchFamily="34" charset="0"/>
              </a:rPr>
              <a:t>Planning </a:t>
            </a:r>
            <a:r>
              <a:rPr lang="en-US" dirty="0"/>
              <a:t/>
            </a:r>
            <a:br>
              <a:rPr lang="en-US" dirty="0"/>
            </a:br>
            <a:endParaRPr lang="en-US" dirty="0"/>
          </a:p>
        </p:txBody>
      </p:sp>
      <p:pic>
        <p:nvPicPr>
          <p:cNvPr id="4" name="Picture 2" descr="ICON"/>
          <p:cNvPicPr>
            <a:picLocks noChangeAspect="1" noChangeArrowheads="1"/>
          </p:cNvPicPr>
          <p:nvPr/>
        </p:nvPicPr>
        <p:blipFill>
          <a:blip r:embed="rId3" cstate="print"/>
          <a:srcRect/>
          <a:stretch>
            <a:fillRect/>
          </a:stretch>
        </p:blipFill>
        <p:spPr bwMode="auto">
          <a:xfrm>
            <a:off x="3484419" y="2438400"/>
            <a:ext cx="1981200" cy="2013044"/>
          </a:xfrm>
          <a:prstGeom prst="rect">
            <a:avLst/>
          </a:prstGeom>
          <a:noFill/>
          <a:ln w="9525">
            <a:noFill/>
            <a:miter lim="800000"/>
            <a:headEnd/>
            <a:tailEnd/>
          </a:ln>
        </p:spPr>
      </p:pic>
    </p:spTree>
    <p:extLst>
      <p:ext uri="{BB962C8B-B14F-4D97-AF65-F5344CB8AC3E}">
        <p14:creationId xmlns:p14="http://schemas.microsoft.com/office/powerpoint/2010/main" xmlns="" val="212732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380999" y="2133599"/>
            <a:ext cx="8407893" cy="3992879"/>
          </a:xfrm>
        </p:spPr>
        <p:txBody>
          <a:bodyPr/>
          <a:lstStyle/>
          <a:p>
            <a:r>
              <a:rPr lang="en-US" sz="2400" dirty="0" smtClean="0">
                <a:solidFill>
                  <a:schemeClr val="tx1"/>
                </a:solidFill>
                <a:latin typeface="+mj-lt"/>
                <a:cs typeface="Arial" pitchFamily="34" charset="0"/>
              </a:rPr>
              <a:t>Menus are required for all SFSP meals served</a:t>
            </a:r>
          </a:p>
          <a:p>
            <a:pPr lvl="1"/>
            <a:r>
              <a:rPr lang="en-US" sz="2000" dirty="0" smtClean="0">
                <a:solidFill>
                  <a:schemeClr val="tx1"/>
                </a:solidFill>
                <a:latin typeface="+mj-lt"/>
                <a:cs typeface="Arial" pitchFamily="34" charset="0"/>
              </a:rPr>
              <a:t>Breakfast, lunch, supper, snack</a:t>
            </a:r>
          </a:p>
          <a:p>
            <a:r>
              <a:rPr lang="en-US" sz="2200" dirty="0" smtClean="0">
                <a:solidFill>
                  <a:schemeClr val="tx1"/>
                </a:solidFill>
                <a:latin typeface="+mj-lt"/>
                <a:cs typeface="Arial" pitchFamily="34" charset="0"/>
              </a:rPr>
              <a:t>Be specific, no assorted fruit or fresh vegetables</a:t>
            </a:r>
          </a:p>
          <a:p>
            <a:r>
              <a:rPr lang="en-US" sz="2200" dirty="0" smtClean="0">
                <a:solidFill>
                  <a:schemeClr val="tx1"/>
                </a:solidFill>
                <a:latin typeface="+mj-lt"/>
                <a:cs typeface="Arial" pitchFamily="34" charset="0"/>
              </a:rPr>
              <a:t>Record all menu changes</a:t>
            </a:r>
          </a:p>
          <a:p>
            <a:r>
              <a:rPr lang="en-US" sz="2200" dirty="0" smtClean="0">
                <a:solidFill>
                  <a:schemeClr val="tx1"/>
                </a:solidFill>
                <a:latin typeface="+mj-lt"/>
                <a:cs typeface="Arial" pitchFamily="34" charset="0"/>
              </a:rPr>
              <a:t>Document all menu items; inventory, receiving list, invoice, etc.</a:t>
            </a:r>
          </a:p>
          <a:p>
            <a:pPr marL="365760" lvl="1" indent="0">
              <a:buNone/>
            </a:pPr>
            <a:endParaRPr lang="en-US" dirty="0">
              <a:latin typeface="Arial" pitchFamily="34" charset="0"/>
              <a:cs typeface="Arial" pitchFamily="34" charset="0"/>
            </a:endParaRPr>
          </a:p>
          <a:p>
            <a:pPr marL="365760" lvl="1" indent="0">
              <a:buNone/>
            </a:pPr>
            <a:endParaRPr lang="en-US" dirty="0"/>
          </a:p>
        </p:txBody>
      </p:sp>
      <p:sp>
        <p:nvSpPr>
          <p:cNvPr id="5" name="Title 4"/>
          <p:cNvSpPr>
            <a:spLocks noGrp="1"/>
          </p:cNvSpPr>
          <p:nvPr>
            <p:ph type="title"/>
          </p:nvPr>
        </p:nvSpPr>
        <p:spPr/>
        <p:txBody>
          <a:bodyPr/>
          <a:lstStyle/>
          <a:p>
            <a:r>
              <a:rPr lang="en-US" dirty="0" smtClean="0"/>
              <a:t>Create Menus For All Meals</a:t>
            </a:r>
            <a:endParaRPr lang="en-US" dirty="0"/>
          </a:p>
        </p:txBody>
      </p:sp>
    </p:spTree>
    <p:extLst>
      <p:ext uri="{BB962C8B-B14F-4D97-AF65-F5344CB8AC3E}">
        <p14:creationId xmlns:p14="http://schemas.microsoft.com/office/powerpoint/2010/main" xmlns="" val="2693337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057399"/>
            <a:ext cx="8407893" cy="4069079"/>
          </a:xfrm>
        </p:spPr>
        <p:txBody>
          <a:bodyPr/>
          <a:lstStyle/>
          <a:p>
            <a:r>
              <a:rPr lang="en-US" dirty="0">
                <a:solidFill>
                  <a:schemeClr val="tx1"/>
                </a:solidFill>
                <a:latin typeface="+mj-lt"/>
                <a:cs typeface="Arial" pitchFamily="34" charset="0"/>
              </a:rPr>
              <a:t>If </a:t>
            </a:r>
            <a:r>
              <a:rPr lang="en-US" dirty="0" smtClean="0">
                <a:solidFill>
                  <a:schemeClr val="tx1"/>
                </a:solidFill>
                <a:latin typeface="+mj-lt"/>
                <a:cs typeface="Arial" pitchFamily="34" charset="0"/>
              </a:rPr>
              <a:t>you </a:t>
            </a:r>
            <a:r>
              <a:rPr lang="en-US" u="sng" dirty="0">
                <a:solidFill>
                  <a:schemeClr val="tx1"/>
                </a:solidFill>
                <a:latin typeface="+mj-lt"/>
                <a:cs typeface="Arial" pitchFamily="34" charset="0"/>
              </a:rPr>
              <a:t>Do Not </a:t>
            </a:r>
            <a:r>
              <a:rPr lang="en-US" dirty="0">
                <a:solidFill>
                  <a:schemeClr val="tx1"/>
                </a:solidFill>
                <a:latin typeface="+mj-lt"/>
                <a:cs typeface="Arial" pitchFamily="34" charset="0"/>
              </a:rPr>
              <a:t>Participate in the SBP or the NSLP; You </a:t>
            </a:r>
            <a:r>
              <a:rPr lang="en-US" u="sng" dirty="0">
                <a:solidFill>
                  <a:schemeClr val="tx1"/>
                </a:solidFill>
                <a:latin typeface="+mj-lt"/>
                <a:cs typeface="Arial" pitchFamily="34" charset="0"/>
              </a:rPr>
              <a:t>must</a:t>
            </a:r>
            <a:r>
              <a:rPr lang="en-US" dirty="0">
                <a:solidFill>
                  <a:schemeClr val="tx1"/>
                </a:solidFill>
                <a:latin typeface="+mj-lt"/>
                <a:cs typeface="Arial" pitchFamily="34" charset="0"/>
              </a:rPr>
              <a:t> follow the Summer Food Service Program Meal Pattern </a:t>
            </a:r>
            <a:r>
              <a:rPr lang="en-US" dirty="0" smtClean="0">
                <a:solidFill>
                  <a:schemeClr val="tx1"/>
                </a:solidFill>
                <a:latin typeface="+mj-lt"/>
                <a:cs typeface="Arial" pitchFamily="34" charset="0"/>
              </a:rPr>
              <a:t>Requirements</a:t>
            </a:r>
            <a:endParaRPr lang="en-US" dirty="0">
              <a:solidFill>
                <a:schemeClr val="tx1"/>
              </a:solidFill>
              <a:latin typeface="+mj-lt"/>
              <a:cs typeface="Arial" pitchFamily="34" charset="0"/>
            </a:endParaRPr>
          </a:p>
          <a:p>
            <a:pPr marL="114300" indent="0">
              <a:buNone/>
            </a:pPr>
            <a:endParaRPr lang="en-US" dirty="0">
              <a:solidFill>
                <a:schemeClr val="tx1"/>
              </a:solidFill>
              <a:latin typeface="+mj-lt"/>
              <a:cs typeface="Arial" pitchFamily="34" charset="0"/>
            </a:endParaRPr>
          </a:p>
          <a:p>
            <a:r>
              <a:rPr lang="en-US" dirty="0">
                <a:solidFill>
                  <a:schemeClr val="tx1"/>
                </a:solidFill>
                <a:latin typeface="+mj-lt"/>
                <a:cs typeface="Arial" pitchFamily="34" charset="0"/>
              </a:rPr>
              <a:t>If </a:t>
            </a:r>
            <a:r>
              <a:rPr lang="en-US" dirty="0" smtClean="0">
                <a:solidFill>
                  <a:schemeClr val="tx1"/>
                </a:solidFill>
                <a:latin typeface="+mj-lt"/>
                <a:cs typeface="Arial" pitchFamily="34" charset="0"/>
              </a:rPr>
              <a:t>you </a:t>
            </a:r>
            <a:r>
              <a:rPr lang="en-US" u="sng" dirty="0">
                <a:solidFill>
                  <a:schemeClr val="tx1"/>
                </a:solidFill>
                <a:latin typeface="+mj-lt"/>
                <a:cs typeface="Arial" pitchFamily="34" charset="0"/>
              </a:rPr>
              <a:t>Do</a:t>
            </a:r>
            <a:r>
              <a:rPr lang="en-US" dirty="0">
                <a:solidFill>
                  <a:schemeClr val="tx1"/>
                </a:solidFill>
                <a:latin typeface="+mj-lt"/>
                <a:cs typeface="Arial" pitchFamily="34" charset="0"/>
              </a:rPr>
              <a:t> Participate in the SBP or the NSLP;  Sponsors serving meals that are prepared in schools </a:t>
            </a:r>
            <a:r>
              <a:rPr lang="en-US" dirty="0" smtClean="0">
                <a:solidFill>
                  <a:schemeClr val="tx1"/>
                </a:solidFill>
                <a:latin typeface="+mj-lt"/>
                <a:cs typeface="Arial" pitchFamily="34" charset="0"/>
              </a:rPr>
              <a:t>may </a:t>
            </a:r>
            <a:r>
              <a:rPr lang="en-US" dirty="0">
                <a:solidFill>
                  <a:schemeClr val="tx1"/>
                </a:solidFill>
                <a:latin typeface="+mj-lt"/>
                <a:cs typeface="Arial" pitchFamily="34" charset="0"/>
              </a:rPr>
              <a:t>use the meal requirements of those programs instead of the SFSP meal </a:t>
            </a:r>
            <a:r>
              <a:rPr lang="en-US" dirty="0" smtClean="0">
                <a:solidFill>
                  <a:schemeClr val="tx1"/>
                </a:solidFill>
                <a:latin typeface="+mj-lt"/>
                <a:cs typeface="Arial" pitchFamily="34" charset="0"/>
              </a:rPr>
              <a:t>patterns </a:t>
            </a:r>
            <a:endParaRPr lang="en-US" dirty="0">
              <a:solidFill>
                <a:schemeClr val="tx1"/>
              </a:solidFill>
              <a:latin typeface="+mj-lt"/>
              <a:cs typeface="Arial" pitchFamily="34" charset="0"/>
            </a:endParaRPr>
          </a:p>
          <a:p>
            <a:pPr marL="45720" indent="0">
              <a:buNone/>
            </a:pPr>
            <a:endParaRPr lang="en-US" dirty="0"/>
          </a:p>
        </p:txBody>
      </p:sp>
      <p:sp>
        <p:nvSpPr>
          <p:cNvPr id="3" name="Title 2"/>
          <p:cNvSpPr>
            <a:spLocks noGrp="1"/>
          </p:cNvSpPr>
          <p:nvPr>
            <p:ph type="title"/>
          </p:nvPr>
        </p:nvSpPr>
        <p:spPr/>
        <p:txBody>
          <a:bodyPr/>
          <a:lstStyle/>
          <a:p>
            <a:r>
              <a:rPr lang="en-US" sz="4000" dirty="0">
                <a:latin typeface="+mj-lt"/>
                <a:cs typeface="Arial" pitchFamily="34" charset="0"/>
              </a:rPr>
              <a:t>Which Meal Pattern Do I Use? </a:t>
            </a:r>
            <a:endParaRPr lang="en-US" sz="4000" dirty="0">
              <a:latin typeface="+mj-lt"/>
            </a:endParaRPr>
          </a:p>
        </p:txBody>
      </p:sp>
    </p:spTree>
    <p:extLst>
      <p:ext uri="{BB962C8B-B14F-4D97-AF65-F5344CB8AC3E}">
        <p14:creationId xmlns:p14="http://schemas.microsoft.com/office/powerpoint/2010/main" xmlns="" val="44572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BEBA8EAE-BF5A-486C-A8C5-ECC9F3942E4B}">
                <a14:imgProps xmlns:a14="http://schemas.microsoft.com/office/drawing/2010/main" xmlns="">
                  <a14:imgLayer r:embed="rId4">
                    <a14:imgEffect>
                      <a14:artisticGlass/>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5" name="Footer Placeholder 3"/>
          <p:cNvSpPr>
            <a:spLocks noGrp="1"/>
          </p:cNvSpPr>
          <p:nvPr>
            <p:ph type="body" sz="half" idx="2"/>
          </p:nvPr>
        </p:nvSpPr>
        <p:spPr>
          <a:xfrm>
            <a:off x="2057400" y="1752600"/>
            <a:ext cx="6629400" cy="3733800"/>
          </a:xfrm>
        </p:spPr>
        <p:txBody>
          <a:bodyPr/>
          <a:lstStyle/>
          <a:p>
            <a:pPr marL="342900" indent="-228600">
              <a:buClr>
                <a:srgbClr val="A9A57C"/>
              </a:buClr>
              <a:buSzTx/>
              <a:buFont typeface="Arial" pitchFamily="34" charset="0"/>
              <a:buChar char="•"/>
            </a:pPr>
            <a:r>
              <a:rPr lang="en-US" sz="2200" spc="0" dirty="0">
                <a:solidFill>
                  <a:srgbClr val="2F2B20"/>
                </a:solidFill>
                <a:latin typeface="+mj-lt"/>
                <a:cs typeface="Arial" pitchFamily="34" charset="0"/>
              </a:rPr>
              <a:t>One serving of milk</a:t>
            </a:r>
          </a:p>
          <a:p>
            <a:pPr marL="342900" indent="-228600">
              <a:buClr>
                <a:srgbClr val="A9A57C"/>
              </a:buClr>
              <a:buSzTx/>
              <a:buFont typeface="Arial" pitchFamily="34" charset="0"/>
              <a:buChar char="•"/>
            </a:pPr>
            <a:r>
              <a:rPr lang="en-US" sz="2200" spc="0" dirty="0">
                <a:solidFill>
                  <a:srgbClr val="2F2B20"/>
                </a:solidFill>
                <a:latin typeface="+mj-lt"/>
                <a:cs typeface="Arial" pitchFamily="34" charset="0"/>
              </a:rPr>
              <a:t>One serving of a vegetable or fruit or </a:t>
            </a:r>
            <a:r>
              <a:rPr lang="en-US" sz="2200" spc="0" dirty="0" smtClean="0">
                <a:solidFill>
                  <a:srgbClr val="2F2B20"/>
                </a:solidFill>
                <a:latin typeface="+mj-lt"/>
                <a:cs typeface="Arial" pitchFamily="34" charset="0"/>
              </a:rPr>
              <a:t>100% juice</a:t>
            </a:r>
            <a:endParaRPr lang="en-US" sz="2200" spc="0" dirty="0">
              <a:solidFill>
                <a:srgbClr val="2F2B20"/>
              </a:solidFill>
              <a:latin typeface="+mj-lt"/>
              <a:cs typeface="Arial" pitchFamily="34" charset="0"/>
            </a:endParaRPr>
          </a:p>
          <a:p>
            <a:pPr marL="342900" indent="-228600">
              <a:buClr>
                <a:srgbClr val="A9A57C"/>
              </a:buClr>
              <a:buSzTx/>
              <a:buFont typeface="Arial" pitchFamily="34" charset="0"/>
              <a:buChar char="•"/>
            </a:pPr>
            <a:r>
              <a:rPr lang="en-US" sz="2200" spc="0" dirty="0">
                <a:solidFill>
                  <a:srgbClr val="2F2B20"/>
                </a:solidFill>
                <a:latin typeface="+mj-lt"/>
                <a:cs typeface="Arial" pitchFamily="34" charset="0"/>
              </a:rPr>
              <a:t>One serving of grain or bread</a:t>
            </a:r>
          </a:p>
          <a:p>
            <a:pPr marL="342900" indent="-228600">
              <a:buClr>
                <a:srgbClr val="A9A57C"/>
              </a:buClr>
              <a:buSzTx/>
              <a:buFont typeface="Arial" pitchFamily="34" charset="0"/>
              <a:buChar char="•"/>
            </a:pPr>
            <a:r>
              <a:rPr lang="en-US" sz="2200" spc="0" dirty="0">
                <a:solidFill>
                  <a:srgbClr val="2F2B20"/>
                </a:solidFill>
                <a:latin typeface="+mj-lt"/>
                <a:cs typeface="Arial" pitchFamily="34" charset="0"/>
              </a:rPr>
              <a:t>A meat or meat alternate is optional</a:t>
            </a:r>
          </a:p>
          <a:p>
            <a:endParaRPr lang="en-US" sz="2000" dirty="0">
              <a:solidFill>
                <a:schemeClr val="tx1"/>
              </a:solidFill>
            </a:endParaRPr>
          </a:p>
        </p:txBody>
      </p:sp>
      <p:sp>
        <p:nvSpPr>
          <p:cNvPr id="3" name="Title 2"/>
          <p:cNvSpPr>
            <a:spLocks noGrp="1"/>
          </p:cNvSpPr>
          <p:nvPr>
            <p:ph type="title"/>
          </p:nvPr>
        </p:nvSpPr>
        <p:spPr>
          <a:xfrm>
            <a:off x="0" y="533400"/>
            <a:ext cx="1981200" cy="2133600"/>
          </a:xfrm>
        </p:spPr>
        <p:txBody>
          <a:bodyPr/>
          <a:lstStyle/>
          <a:p>
            <a:r>
              <a:rPr lang="en-US" sz="2800" dirty="0">
                <a:latin typeface="+mj-lt"/>
                <a:cs typeface="Arial" pitchFamily="34" charset="0"/>
              </a:rPr>
              <a:t>SFSP Breakfast Meal Pattern</a:t>
            </a:r>
            <a:endParaRPr lang="en-US" sz="2800" dirty="0">
              <a:latin typeface="+mj-lt"/>
            </a:endParaRPr>
          </a:p>
        </p:txBody>
      </p:sp>
      <p:pic>
        <p:nvPicPr>
          <p:cNvPr id="6" name="Picture 5" descr="C:\Documents and Settings\harlow_c\Local Settings\Temporary Internet Files\Content.IE5\L8659PEK\MP900438697[1].jpg"/>
          <p:cNvPicPr>
            <a:picLocks noChangeAspect="1" noChangeArrowheads="1"/>
          </p:cNvPicPr>
          <p:nvPr/>
        </p:nvPicPr>
        <p:blipFill>
          <a:blip r:embed="rId5" cstate="print"/>
          <a:srcRect/>
          <a:stretch>
            <a:fillRect/>
          </a:stretch>
        </p:blipFill>
        <p:spPr bwMode="auto">
          <a:xfrm>
            <a:off x="0" y="2819400"/>
            <a:ext cx="1927932" cy="2900184"/>
          </a:xfrm>
          <a:prstGeom prst="rect">
            <a:avLst/>
          </a:prstGeom>
          <a:noFill/>
        </p:spPr>
      </p:pic>
    </p:spTree>
    <p:extLst>
      <p:ext uri="{BB962C8B-B14F-4D97-AF65-F5344CB8AC3E}">
        <p14:creationId xmlns:p14="http://schemas.microsoft.com/office/powerpoint/2010/main" xmlns="" val="1778398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514600" y="1371600"/>
            <a:ext cx="5334000" cy="3810000"/>
          </a:xfrm>
        </p:spPr>
        <p:txBody>
          <a:bodyPr/>
          <a:lstStyle/>
          <a:p>
            <a:pPr marL="342900" lvl="0" indent="-228600">
              <a:buClr>
                <a:srgbClr val="A9A57C"/>
              </a:buClr>
              <a:buSzTx/>
              <a:buFont typeface="Arial" pitchFamily="34" charset="0"/>
              <a:buChar char="•"/>
            </a:pPr>
            <a:r>
              <a:rPr lang="en-US" sz="2200" spc="0" dirty="0" smtClean="0">
                <a:solidFill>
                  <a:srgbClr val="2F2B20"/>
                </a:solidFill>
                <a:latin typeface="+mj-lt"/>
                <a:cs typeface="Arial" pitchFamily="34" charset="0"/>
              </a:rPr>
              <a:t>One serving of milk</a:t>
            </a:r>
          </a:p>
          <a:p>
            <a:pPr marL="342900" lvl="0" indent="-228600">
              <a:buClr>
                <a:srgbClr val="A9A57C"/>
              </a:buClr>
              <a:buSzTx/>
              <a:buFont typeface="Arial" pitchFamily="34" charset="0"/>
              <a:buChar char="•"/>
            </a:pPr>
            <a:r>
              <a:rPr lang="en-US" sz="2200" spc="0" dirty="0" smtClean="0">
                <a:solidFill>
                  <a:srgbClr val="2F2B20"/>
                </a:solidFill>
                <a:latin typeface="+mj-lt"/>
                <a:cs typeface="Arial" pitchFamily="34" charset="0"/>
              </a:rPr>
              <a:t>Two or more servings of vegetable and/or fruits</a:t>
            </a:r>
          </a:p>
          <a:p>
            <a:pPr marL="342900" lvl="0" indent="-228600">
              <a:buClr>
                <a:srgbClr val="A9A57C"/>
              </a:buClr>
              <a:buSzTx/>
              <a:buFont typeface="Arial" pitchFamily="34" charset="0"/>
              <a:buChar char="•"/>
            </a:pPr>
            <a:r>
              <a:rPr lang="en-US" sz="2200" spc="0" dirty="0" smtClean="0">
                <a:solidFill>
                  <a:srgbClr val="2F2B20"/>
                </a:solidFill>
                <a:latin typeface="+mj-lt"/>
                <a:cs typeface="Arial" pitchFamily="34" charset="0"/>
              </a:rPr>
              <a:t>One serving of grain or bread</a:t>
            </a:r>
          </a:p>
          <a:p>
            <a:pPr marL="342900" lvl="0" indent="-228600">
              <a:buClr>
                <a:srgbClr val="A9A57C"/>
              </a:buClr>
              <a:buSzTx/>
              <a:buFont typeface="Arial" pitchFamily="34" charset="0"/>
              <a:buChar char="•"/>
            </a:pPr>
            <a:r>
              <a:rPr lang="en-US" sz="2200" spc="0" dirty="0" smtClean="0">
                <a:solidFill>
                  <a:srgbClr val="2F2B20"/>
                </a:solidFill>
                <a:latin typeface="+mj-lt"/>
                <a:cs typeface="Arial" pitchFamily="34" charset="0"/>
              </a:rPr>
              <a:t>One serving of meat or meat alternate</a:t>
            </a:r>
          </a:p>
          <a:p>
            <a:endParaRPr lang="en-US" dirty="0"/>
          </a:p>
        </p:txBody>
      </p:sp>
      <p:sp>
        <p:nvSpPr>
          <p:cNvPr id="3" name="Title 2"/>
          <p:cNvSpPr>
            <a:spLocks noGrp="1"/>
          </p:cNvSpPr>
          <p:nvPr>
            <p:ph type="title"/>
          </p:nvPr>
        </p:nvSpPr>
        <p:spPr>
          <a:xfrm>
            <a:off x="0" y="985520"/>
            <a:ext cx="1905000" cy="1833880"/>
          </a:xfrm>
        </p:spPr>
        <p:txBody>
          <a:bodyPr/>
          <a:lstStyle/>
          <a:p>
            <a:r>
              <a:rPr lang="en-US" sz="2800" dirty="0" smtClean="0">
                <a:latin typeface="+mj-lt"/>
                <a:cs typeface="Arial" pitchFamily="34" charset="0"/>
              </a:rPr>
              <a:t>SFSP Lunch and Supper Pattern</a:t>
            </a:r>
            <a:endParaRPr lang="en-US" sz="2800" dirty="0">
              <a:latin typeface="+mj-lt"/>
            </a:endParaRPr>
          </a:p>
        </p:txBody>
      </p:sp>
      <p:pic>
        <p:nvPicPr>
          <p:cNvPr id="41990" name="Picture 6" descr="C:\Documents and Settings\moen_a\Local Settings\Temporary Internet Files\Content.IE5\4RCEKQ5Q\MP900448453[1].jpg"/>
          <p:cNvPicPr>
            <a:picLocks noChangeAspect="1" noChangeArrowheads="1"/>
          </p:cNvPicPr>
          <p:nvPr/>
        </p:nvPicPr>
        <p:blipFill>
          <a:blip r:embed="rId4" cstate="print"/>
          <a:srcRect/>
          <a:stretch>
            <a:fillRect/>
          </a:stretch>
        </p:blipFill>
        <p:spPr bwMode="auto">
          <a:xfrm>
            <a:off x="5181600" y="3505200"/>
            <a:ext cx="3657600" cy="2438400"/>
          </a:xfrm>
          <a:prstGeom prst="rect">
            <a:avLst/>
          </a:prstGeom>
          <a:noFill/>
        </p:spPr>
      </p:pic>
    </p:spTree>
    <p:extLst>
      <p:ext uri="{BB962C8B-B14F-4D97-AF65-F5344CB8AC3E}">
        <p14:creationId xmlns:p14="http://schemas.microsoft.com/office/powerpoint/2010/main" xmlns="" val="2142030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extLst>
              <a:ext uri="{BEBA8EAE-BF5A-486C-A8C5-ECC9F3942E4B}">
                <a14:imgProps xmlns:a14="http://schemas.microsoft.com/office/drawing/2010/main" xmlns="">
                  <a14:imgLayer r:embed="rId4">
                    <a14:imgEffect>
                      <a14:artisticGlass/>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438400" y="1219200"/>
            <a:ext cx="6324600" cy="2816352"/>
          </a:xfrm>
        </p:spPr>
        <p:txBody>
          <a:bodyPr/>
          <a:lstStyle/>
          <a:p>
            <a:pPr marL="342900" lvl="0" indent="-228600">
              <a:buClr>
                <a:srgbClr val="A9A57C"/>
              </a:buClr>
              <a:buSzTx/>
              <a:buFont typeface="Arial" pitchFamily="34" charset="0"/>
              <a:buChar char="•"/>
            </a:pPr>
            <a:r>
              <a:rPr lang="en-US" sz="2200" spc="0" dirty="0">
                <a:solidFill>
                  <a:srgbClr val="2F2B20"/>
                </a:solidFill>
                <a:latin typeface="+mj-lt"/>
                <a:cs typeface="Arial" pitchFamily="34" charset="0"/>
              </a:rPr>
              <a:t>For a snack to be a reimbursable meal it must contain two food items</a:t>
            </a:r>
          </a:p>
          <a:p>
            <a:pPr marL="342900" lvl="0" indent="-228600">
              <a:buClr>
                <a:srgbClr val="A9A57C"/>
              </a:buClr>
              <a:buSzTx/>
              <a:buFont typeface="Arial" pitchFamily="34" charset="0"/>
              <a:buChar char="•"/>
            </a:pPr>
            <a:r>
              <a:rPr lang="en-US" sz="2200" spc="0" dirty="0">
                <a:solidFill>
                  <a:srgbClr val="2F2B20"/>
                </a:solidFill>
                <a:latin typeface="+mj-lt"/>
                <a:cs typeface="Arial" pitchFamily="34" charset="0"/>
              </a:rPr>
              <a:t>Each item must be from a different food component</a:t>
            </a:r>
          </a:p>
          <a:p>
            <a:pPr marL="342900" lvl="0" indent="-228600">
              <a:buClr>
                <a:srgbClr val="A9A57C"/>
              </a:buClr>
              <a:buSzTx/>
              <a:buFont typeface="Arial" pitchFamily="34" charset="0"/>
              <a:buChar char="•"/>
            </a:pPr>
            <a:r>
              <a:rPr lang="en-US" sz="2200" spc="0" dirty="0">
                <a:solidFill>
                  <a:srgbClr val="2F2B20"/>
                </a:solidFill>
                <a:latin typeface="+mj-lt"/>
                <a:cs typeface="Arial" pitchFamily="34" charset="0"/>
              </a:rPr>
              <a:t>However, juice cannot be served when milk is served as the only other component</a:t>
            </a:r>
          </a:p>
          <a:p>
            <a:endParaRPr lang="en-US" dirty="0"/>
          </a:p>
        </p:txBody>
      </p:sp>
      <p:sp>
        <p:nvSpPr>
          <p:cNvPr id="3" name="Title 2"/>
          <p:cNvSpPr>
            <a:spLocks noGrp="1"/>
          </p:cNvSpPr>
          <p:nvPr>
            <p:ph type="title"/>
          </p:nvPr>
        </p:nvSpPr>
        <p:spPr>
          <a:xfrm>
            <a:off x="149352" y="457200"/>
            <a:ext cx="1675660" cy="2590800"/>
          </a:xfrm>
        </p:spPr>
        <p:txBody>
          <a:bodyPr/>
          <a:lstStyle/>
          <a:p>
            <a:r>
              <a:rPr lang="en-US" sz="2800" dirty="0">
                <a:latin typeface="+mj-lt"/>
                <a:cs typeface="Arial" pitchFamily="34" charset="0"/>
              </a:rPr>
              <a:t>SFSP Snack Meal Pattern</a:t>
            </a:r>
            <a:endParaRPr lang="en-US" sz="2800" dirty="0">
              <a:latin typeface="+mj-lt"/>
            </a:endParaRPr>
          </a:p>
        </p:txBody>
      </p:sp>
      <p:pic>
        <p:nvPicPr>
          <p:cNvPr id="5" name="Picture 2" descr="C:\Documents and Settings\Administrator\Desktop\healthy food snacks.bmp"/>
          <p:cNvPicPr>
            <a:picLocks noChangeAspect="1" noChangeArrowheads="1"/>
          </p:cNvPicPr>
          <p:nvPr/>
        </p:nvPicPr>
        <p:blipFill>
          <a:blip r:embed="rId5" cstate="print"/>
          <a:srcRect/>
          <a:stretch>
            <a:fillRect/>
          </a:stretch>
        </p:blipFill>
        <p:spPr bwMode="auto">
          <a:xfrm>
            <a:off x="2438400" y="3581400"/>
            <a:ext cx="4038600" cy="2286000"/>
          </a:xfrm>
          <a:prstGeom prst="rect">
            <a:avLst/>
          </a:prstGeom>
          <a:noFill/>
        </p:spPr>
      </p:pic>
    </p:spTree>
    <p:extLst>
      <p:ext uri="{BB962C8B-B14F-4D97-AF65-F5344CB8AC3E}">
        <p14:creationId xmlns:p14="http://schemas.microsoft.com/office/powerpoint/2010/main" xmlns="" val="1943116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xmlns="" val="3740772445"/>
              </p:ext>
            </p:extLst>
          </p:nvPr>
        </p:nvGraphicFramePr>
        <p:xfrm>
          <a:off x="281814" y="274814"/>
          <a:ext cx="8599711" cy="6003571"/>
        </p:xfrm>
        <a:graphic>
          <a:graphicData uri="http://schemas.openxmlformats.org/drawingml/2006/table">
            <a:tbl>
              <a:tblPr firstRow="1" bandRow="1">
                <a:tableStyleId>{5C22544A-7EE6-4342-B048-85BDC9FD1C3A}</a:tableStyleId>
              </a:tblPr>
              <a:tblGrid>
                <a:gridCol w="1902097"/>
                <a:gridCol w="6697614"/>
              </a:tblGrid>
              <a:tr h="1305187">
                <a:tc>
                  <a:txBody>
                    <a:bodyPr/>
                    <a:lstStyle/>
                    <a:p>
                      <a:pPr algn="l"/>
                      <a:r>
                        <a:rPr lang="en-US" sz="2400" dirty="0" smtClean="0">
                          <a:solidFill>
                            <a:schemeClr val="tx1"/>
                          </a:solidFill>
                        </a:rPr>
                        <a:t>Offer Versus Serve</a:t>
                      </a:r>
                      <a:endParaRPr lang="en-US" sz="2400" b="1" i="0" cap="none" dirty="0">
                        <a:solidFill>
                          <a:schemeClr val="tx1"/>
                        </a:solidFill>
                        <a:effectLst/>
                        <a:latin typeface="Palatino Linotype"/>
                        <a:cs typeface="Palatino Linotype"/>
                      </a:endParaRPr>
                    </a:p>
                  </a:txBody>
                  <a:tcPr marL="127509" marR="127509" marT="63754" marB="63754" anchor="ctr">
                    <a:lnL w="12700" cmpd="sng">
                      <a:noFill/>
                    </a:lnL>
                    <a:lnR w="12700" cmpd="sng">
                      <a:noFill/>
                    </a:lnR>
                    <a:lnT w="12700" cmpd="sng">
                      <a:noFill/>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When choosing OVS in the SFSP, the following rules apply:</a:t>
                      </a:r>
                    </a:p>
                    <a:p>
                      <a:pPr algn="l"/>
                      <a:endParaRPr lang="en-US" sz="1600" b="1" dirty="0">
                        <a:solidFill>
                          <a:schemeClr val="tx1"/>
                        </a:solidFill>
                        <a:latin typeface="+mn-lt"/>
                        <a:cs typeface="Arial" pitchFamily="34" charset="0"/>
                      </a:endParaRPr>
                    </a:p>
                  </a:txBody>
                  <a:tcPr marL="127509" marR="127509" marT="63754" marB="63754">
                    <a:lnL w="12700" cmpd="sng">
                      <a:noFill/>
                    </a:lnL>
                    <a:lnR w="12700" cmpd="sng">
                      <a:noFill/>
                    </a:lnR>
                    <a:lnT w="12700" cmpd="sng">
                      <a:noFill/>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noFill/>
                  </a:tcPr>
                </a:tc>
              </a:tr>
              <a:tr h="1092892">
                <a:tc gridSpan="2">
                  <a:txBody>
                    <a:bodyPr/>
                    <a:lstStyle/>
                    <a:p>
                      <a:pPr lvl="0"/>
                      <a:r>
                        <a:rPr lang="en-US" sz="1600" dirty="0" smtClean="0"/>
                        <a:t>Schools electing to use OVS must use the options relevant to their menu planning approach. </a:t>
                      </a:r>
                    </a:p>
                  </a:txBody>
                  <a:tcPr marL="1828800"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76000">
                          <a:schemeClr val="accent1">
                            <a:lumMod val="60000"/>
                            <a:lumOff val="40000"/>
                          </a:schemeClr>
                        </a:gs>
                        <a:gs pos="100000">
                          <a:schemeClr val="bg2"/>
                        </a:gs>
                      </a:gsLst>
                      <a:lin ang="0" scaled="1"/>
                      <a:tileRect/>
                    </a:gradFill>
                  </a:tcPr>
                </a:tc>
                <a:tc hMerge="1">
                  <a:txBody>
                    <a:bodyPr/>
                    <a:lstStyle/>
                    <a:p>
                      <a:endParaRPr lang="en-US" sz="1600" kern="1200" dirty="0">
                        <a:solidFill>
                          <a:schemeClr val="accent1">
                            <a:lumMod val="75000"/>
                          </a:schemeClr>
                        </a:solidFill>
                        <a:latin typeface="+mn-lt"/>
                        <a:ea typeface="+mn-ea"/>
                        <a:cs typeface="Arial" pitchFamily="34" charset="0"/>
                      </a:endParaRPr>
                    </a:p>
                  </a:txBody>
                  <a:tcPr marL="127509" marR="127509" marT="63754" marB="63754">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43000">
                          <a:schemeClr val="bg2"/>
                        </a:gs>
                        <a:gs pos="100000">
                          <a:schemeClr val="accent1"/>
                        </a:gs>
                      </a:gsLst>
                      <a:lin ang="5520000" scaled="0"/>
                      <a:tileRect/>
                    </a:gradFill>
                  </a:tcPr>
                </a:tc>
              </a:tr>
              <a:tr h="111008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Other SFSP sponsors wishing to use OVS must follow the OVS requirements for the SFSP food-based menu planning approach.  </a:t>
                      </a:r>
                    </a:p>
                    <a:p>
                      <a:pPr algn="l"/>
                      <a:endParaRPr lang="en-US" sz="1600" dirty="0">
                        <a:solidFill>
                          <a:srgbClr val="526442"/>
                        </a:solidFill>
                        <a:latin typeface="+mn-lt"/>
                        <a:cs typeface="Arial" pitchFamily="34" charset="0"/>
                      </a:endParaRPr>
                    </a:p>
                  </a:txBody>
                  <a:tcPr marL="1828800"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75000">
                          <a:schemeClr val="accent3">
                            <a:lumMod val="60000"/>
                            <a:lumOff val="40000"/>
                          </a:schemeClr>
                        </a:gs>
                        <a:gs pos="100000">
                          <a:schemeClr val="bg2"/>
                        </a:gs>
                      </a:gsLst>
                      <a:lin ang="0" scaled="0"/>
                      <a:tileRect/>
                    </a:gradFill>
                  </a:tcPr>
                </a:tc>
                <a:tc hMerge="1">
                  <a:txBody>
                    <a:bodyPr/>
                    <a:lstStyle/>
                    <a:p>
                      <a:endParaRPr lang="en-US" sz="1600" dirty="0">
                        <a:solidFill>
                          <a:schemeClr val="accent3">
                            <a:lumMod val="75000"/>
                          </a:schemeClr>
                        </a:solidFill>
                        <a:latin typeface="+mn-lt"/>
                        <a:cs typeface="Arial" pitchFamily="34" charset="0"/>
                      </a:endParaRPr>
                    </a:p>
                  </a:txBody>
                  <a:tcPr marL="127509" marR="127509" marT="63754" marB="63754">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46000">
                          <a:schemeClr val="bg2"/>
                        </a:gs>
                        <a:gs pos="100000">
                          <a:schemeClr val="accent3">
                            <a:lumMod val="75000"/>
                          </a:schemeClr>
                        </a:gs>
                      </a:gsLst>
                      <a:lin ang="6000000" scaled="0"/>
                      <a:tileRect/>
                    </a:gradFill>
                  </a:tcPr>
                </a:tc>
              </a:tr>
              <a:tr h="1105022">
                <a:tc gridSpan="2">
                  <a:txBody>
                    <a:bodyPr/>
                    <a:lstStyle/>
                    <a:p>
                      <a:pPr marL="0" lvl="0" algn="l" defTabSz="914400" rtl="0" eaLnBrk="1" latinLnBrk="0" hangingPunct="1"/>
                      <a:r>
                        <a:rPr lang="en-US" sz="1600" kern="1200" dirty="0" smtClean="0">
                          <a:solidFill>
                            <a:schemeClr val="dk1"/>
                          </a:solidFill>
                          <a:latin typeface="+mn-lt"/>
                          <a:ea typeface="+mn-ea"/>
                          <a:cs typeface="+mn-cs"/>
                        </a:rPr>
                        <a:t>When relying on the SFSP food-based menu planning approach;</a:t>
                      </a:r>
                    </a:p>
                    <a:p>
                      <a:pPr marL="0" lvl="1" algn="l" defTabSz="914400" rtl="0" eaLnBrk="1" latinLnBrk="0" hangingPunct="1"/>
                      <a:r>
                        <a:rPr lang="en-US" sz="1600" kern="1200" dirty="0" smtClean="0">
                          <a:solidFill>
                            <a:schemeClr val="dk1"/>
                          </a:solidFill>
                          <a:latin typeface="+mn-lt"/>
                          <a:ea typeface="+mn-ea"/>
                          <a:cs typeface="+mn-cs"/>
                        </a:rPr>
                        <a:t>a child may decline only one food item offered at breakfast</a:t>
                      </a:r>
                    </a:p>
                    <a:p>
                      <a:pPr marL="0" lvl="1" algn="l" defTabSz="914400" rtl="0" eaLnBrk="1" latinLnBrk="0" hangingPunct="1"/>
                      <a:r>
                        <a:rPr lang="en-US" sz="1600" kern="1200" dirty="0" smtClean="0">
                          <a:solidFill>
                            <a:schemeClr val="dk1"/>
                          </a:solidFill>
                          <a:latin typeface="+mn-lt"/>
                          <a:ea typeface="+mn-ea"/>
                          <a:cs typeface="+mn-cs"/>
                        </a:rPr>
                        <a:t>and up to two of the food items offered at lunch or supper.</a:t>
                      </a:r>
                    </a:p>
                    <a:p>
                      <a:pPr marL="0" algn="l" defTabSz="914400" rtl="0" eaLnBrk="1" latinLnBrk="0" hangingPunct="1"/>
                      <a:endParaRPr lang="en-US" sz="1600" kern="1200" dirty="0">
                        <a:solidFill>
                          <a:schemeClr val="dk1"/>
                        </a:solidFill>
                        <a:latin typeface="+mn-lt"/>
                        <a:ea typeface="+mn-ea"/>
                        <a:cs typeface="+mn-cs"/>
                      </a:endParaRPr>
                    </a:p>
                  </a:txBody>
                  <a:tcPr marL="1828800"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2">
                            <a:lumMod val="60000"/>
                            <a:lumOff val="40000"/>
                          </a:schemeClr>
                        </a:gs>
                        <a:gs pos="100000">
                          <a:schemeClr val="bg2"/>
                        </a:gs>
                      </a:gsLst>
                      <a:lin ang="0" scaled="1"/>
                      <a:tileRect/>
                    </a:gradFill>
                  </a:tcPr>
                </a:tc>
                <a:tc hMerge="1">
                  <a:txBody>
                    <a:bodyPr/>
                    <a:lstStyle/>
                    <a:p>
                      <a:endParaRPr lang="en-US" sz="1600" dirty="0">
                        <a:solidFill>
                          <a:schemeClr val="accent2">
                            <a:lumMod val="75000"/>
                          </a:schemeClr>
                        </a:solidFill>
                        <a:latin typeface="+mn-lt"/>
                        <a:cs typeface="Arial" pitchFamily="34" charset="0"/>
                      </a:endParaRPr>
                    </a:p>
                  </a:txBody>
                  <a:tcPr marL="127509" marR="127509" marT="63754" marB="63754">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49000">
                          <a:schemeClr val="bg2"/>
                        </a:gs>
                        <a:gs pos="100000">
                          <a:schemeClr val="accent2">
                            <a:lumMod val="75000"/>
                          </a:schemeClr>
                        </a:gs>
                      </a:gsLst>
                      <a:lin ang="6000000" scaled="0"/>
                      <a:tileRect/>
                    </a:gradFill>
                  </a:tcPr>
                </a:tc>
              </a:tr>
              <a:tr h="110502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latin typeface="+mn-lt"/>
                          <a:ea typeface="+mn-ea"/>
                          <a:cs typeface="+mn-cs"/>
                        </a:rPr>
                        <a:t>Sponsors must offer a complete meal to SFSP participants (i.e., all required food items/components must be offered and children must not be urged to decline components).</a:t>
                      </a:r>
                    </a:p>
                    <a:p>
                      <a:pPr marL="0" lvl="0" algn="l" defTabSz="914400" rtl="0" eaLnBrk="1" latinLnBrk="0" hangingPunct="1"/>
                      <a:endParaRPr lang="en-US" sz="1600" kern="1200" dirty="0">
                        <a:solidFill>
                          <a:schemeClr val="dk1"/>
                        </a:solidFill>
                        <a:latin typeface="+mn-lt"/>
                        <a:ea typeface="+mn-ea"/>
                        <a:cs typeface="+mn-cs"/>
                      </a:endParaRPr>
                    </a:p>
                  </a:txBody>
                  <a:tcPr marL="1828800" marR="127509" marT="63754" marB="63754" anchor="ctr">
                    <a:lnL w="12700" cmpd="sng">
                      <a:noFill/>
                    </a:lnL>
                    <a:lnR w="12700" cmpd="sng">
                      <a:noFill/>
                    </a:lnR>
                    <a:lnT w="12700" cap="flat" cmpd="sng" algn="ctr">
                      <a:solidFill>
                        <a:srgbClr val="775F55"/>
                      </a:solidFill>
                      <a:prstDash val="solid"/>
                      <a:round/>
                      <a:headEnd type="none" w="med" len="med"/>
                      <a:tailEnd type="none" w="med" len="med"/>
                    </a:lnT>
                    <a:lnB w="12700" cap="flat" cmpd="sng" algn="ctr">
                      <a:solidFill>
                        <a:srgbClr val="775F55"/>
                      </a:solid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4">
                            <a:lumMod val="60000"/>
                            <a:lumOff val="40000"/>
                          </a:schemeClr>
                        </a:gs>
                        <a:gs pos="100000">
                          <a:schemeClr val="bg2"/>
                        </a:gs>
                      </a:gsLst>
                      <a:lin ang="0" scaled="1"/>
                      <a:tileRect/>
                    </a:gradFill>
                  </a:tcPr>
                </a:tc>
                <a:tc hMerge="1">
                  <a:txBody>
                    <a:bodyPr/>
                    <a:lstStyle/>
                    <a:p>
                      <a:endParaRPr lang="en-US"/>
                    </a:p>
                  </a:txBody>
                  <a:tcPr/>
                </a:tc>
              </a:tr>
            </a:tbl>
          </a:graphicData>
        </a:graphic>
      </p:graphicFrame>
      <p:sp>
        <p:nvSpPr>
          <p:cNvPr id="8" name="Pentagon 7"/>
          <p:cNvSpPr/>
          <p:nvPr/>
        </p:nvSpPr>
        <p:spPr>
          <a:xfrm>
            <a:off x="284681" y="1889760"/>
            <a:ext cx="1580473" cy="1097280"/>
          </a:xfrm>
          <a:prstGeom prst="homePlate">
            <a:avLst>
              <a:gd name="adj" fmla="val 31094"/>
            </a:avLst>
          </a:prstGeom>
          <a:solidFill>
            <a:schemeClr val="bg2"/>
          </a:solidFill>
          <a:ln>
            <a:noFill/>
          </a:ln>
          <a:effectLst>
            <a:outerShdw blurRad="31750" dist="25400" dir="36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95B6D2">
                  <a:lumMod val="50000"/>
                </a:srgbClr>
              </a:solidFill>
            </a:endParaRPr>
          </a:p>
        </p:txBody>
      </p:sp>
      <p:sp>
        <p:nvSpPr>
          <p:cNvPr id="9" name="Pentagon 8"/>
          <p:cNvSpPr/>
          <p:nvPr/>
        </p:nvSpPr>
        <p:spPr>
          <a:xfrm>
            <a:off x="284683" y="2987040"/>
            <a:ext cx="1580473" cy="1097280"/>
          </a:xfrm>
          <a:prstGeom prst="homePlate">
            <a:avLst>
              <a:gd name="adj" fmla="val 30034"/>
            </a:avLst>
          </a:prstGeom>
          <a:solidFill>
            <a:schemeClr val="bg2"/>
          </a:solidFill>
          <a:ln>
            <a:noFill/>
          </a:ln>
          <a:effectLst>
            <a:outerShdw blurRad="31750" dist="25400" dir="36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7BA79D">
                  <a:lumMod val="50000"/>
                </a:srgbClr>
              </a:solidFill>
            </a:endParaRPr>
          </a:p>
        </p:txBody>
      </p:sp>
      <p:sp>
        <p:nvSpPr>
          <p:cNvPr id="10" name="Pentagon 9"/>
          <p:cNvSpPr/>
          <p:nvPr/>
        </p:nvSpPr>
        <p:spPr>
          <a:xfrm>
            <a:off x="284682" y="4084320"/>
            <a:ext cx="1580473" cy="1097280"/>
          </a:xfrm>
          <a:prstGeom prst="homePlate">
            <a:avLst>
              <a:gd name="adj" fmla="val 29728"/>
            </a:avLst>
          </a:prstGeom>
          <a:solidFill>
            <a:schemeClr val="bg2"/>
          </a:solidFill>
          <a:ln>
            <a:noFill/>
          </a:ln>
          <a:effectLst>
            <a:outerShdw blurRad="31750" dist="25400" dir="36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smtClean="0">
              <a:solidFill>
                <a:srgbClr val="FAAB67">
                  <a:lumMod val="50000"/>
                </a:srgbClr>
              </a:solidFill>
            </a:endParaRPr>
          </a:p>
        </p:txBody>
      </p:sp>
      <p:sp>
        <p:nvSpPr>
          <p:cNvPr id="6" name="Pentagon 5"/>
          <p:cNvSpPr/>
          <p:nvPr/>
        </p:nvSpPr>
        <p:spPr>
          <a:xfrm>
            <a:off x="284683" y="5181600"/>
            <a:ext cx="1580473" cy="1097280"/>
          </a:xfrm>
          <a:prstGeom prst="homePlate">
            <a:avLst>
              <a:gd name="adj" fmla="val 30034"/>
            </a:avLst>
          </a:prstGeom>
          <a:solidFill>
            <a:schemeClr val="bg2"/>
          </a:solidFill>
          <a:ln>
            <a:noFill/>
          </a:ln>
          <a:effectLst>
            <a:outerShdw blurRad="31750" dist="25400" dir="360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solidFill>
                <a:srgbClr val="7BA79D">
                  <a:lumMod val="50000"/>
                </a:srgbClr>
              </a:solidFill>
            </a:endParaRPr>
          </a:p>
        </p:txBody>
      </p:sp>
    </p:spTree>
    <p:extLst>
      <p:ext uri="{BB962C8B-B14F-4D97-AF65-F5344CB8AC3E}">
        <p14:creationId xmlns:p14="http://schemas.microsoft.com/office/powerpoint/2010/main" xmlns="" val="2116850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2209800"/>
            <a:ext cx="8407893" cy="3916678"/>
          </a:xfrm>
        </p:spPr>
        <p:txBody>
          <a:bodyPr/>
          <a:lstStyle/>
          <a:p>
            <a:pPr lvl="0"/>
            <a:r>
              <a:rPr lang="en-US" dirty="0">
                <a:solidFill>
                  <a:schemeClr val="tx1"/>
                </a:solidFill>
              </a:rPr>
              <a:t>OVS may be implemented for breakfast, lunches, or suppers </a:t>
            </a:r>
            <a:r>
              <a:rPr lang="en-US" dirty="0" smtClean="0">
                <a:solidFill>
                  <a:schemeClr val="tx1"/>
                </a:solidFill>
              </a:rPr>
              <a:t>only</a:t>
            </a:r>
          </a:p>
          <a:p>
            <a:pPr marL="45720" lvl="0" indent="0">
              <a:buNone/>
            </a:pPr>
            <a:r>
              <a:rPr lang="en-US" dirty="0" smtClean="0">
                <a:solidFill>
                  <a:schemeClr val="tx1"/>
                </a:solidFill>
              </a:rPr>
              <a:t> </a:t>
            </a:r>
            <a:endParaRPr lang="en-US" dirty="0">
              <a:solidFill>
                <a:schemeClr val="tx1"/>
              </a:solidFill>
            </a:endParaRPr>
          </a:p>
          <a:p>
            <a:pPr lvl="0"/>
            <a:r>
              <a:rPr lang="en-US" b="1" dirty="0" smtClean="0">
                <a:solidFill>
                  <a:schemeClr val="tx1"/>
                </a:solidFill>
              </a:rPr>
              <a:t>No</a:t>
            </a:r>
            <a:r>
              <a:rPr lang="en-US" dirty="0" smtClean="0">
                <a:solidFill>
                  <a:schemeClr val="tx1"/>
                </a:solidFill>
              </a:rPr>
              <a:t> </a:t>
            </a:r>
            <a:r>
              <a:rPr lang="en-US" dirty="0">
                <a:solidFill>
                  <a:schemeClr val="tx1"/>
                </a:solidFill>
              </a:rPr>
              <a:t>OVS for snacks, as snacks only contain two </a:t>
            </a:r>
            <a:r>
              <a:rPr lang="en-US" dirty="0" smtClean="0">
                <a:solidFill>
                  <a:schemeClr val="tx1"/>
                </a:solidFill>
              </a:rPr>
              <a:t>components </a:t>
            </a:r>
          </a:p>
          <a:p>
            <a:pPr marL="45720" lvl="0" indent="0">
              <a:buNone/>
            </a:pPr>
            <a:endParaRPr lang="en-US" dirty="0">
              <a:solidFill>
                <a:schemeClr val="tx1"/>
              </a:solidFill>
            </a:endParaRPr>
          </a:p>
          <a:p>
            <a:pPr lvl="0"/>
            <a:r>
              <a:rPr lang="en-US" dirty="0">
                <a:solidFill>
                  <a:schemeClr val="tx1"/>
                </a:solidFill>
              </a:rPr>
              <a:t> Sites using unitized meals may use </a:t>
            </a:r>
            <a:r>
              <a:rPr lang="en-US" dirty="0" smtClean="0">
                <a:solidFill>
                  <a:schemeClr val="tx1"/>
                </a:solidFill>
              </a:rPr>
              <a:t>OVS</a:t>
            </a:r>
            <a:endParaRPr lang="en-US" dirty="0">
              <a:solidFill>
                <a:schemeClr val="tx1"/>
              </a:solidFill>
            </a:endParaRPr>
          </a:p>
          <a:p>
            <a:pPr marL="45720" indent="0">
              <a:buNone/>
            </a:pPr>
            <a:endParaRPr lang="en-US" dirty="0"/>
          </a:p>
        </p:txBody>
      </p:sp>
      <p:sp>
        <p:nvSpPr>
          <p:cNvPr id="3" name="Title 2"/>
          <p:cNvSpPr>
            <a:spLocks noGrp="1"/>
          </p:cNvSpPr>
          <p:nvPr>
            <p:ph type="title"/>
          </p:nvPr>
        </p:nvSpPr>
        <p:spPr/>
        <p:txBody>
          <a:bodyPr/>
          <a:lstStyle/>
          <a:p>
            <a:r>
              <a:rPr lang="en-US" sz="4000" dirty="0">
                <a:latin typeface="+mj-lt"/>
              </a:rPr>
              <a:t>Offer Versus Serve</a:t>
            </a:r>
          </a:p>
        </p:txBody>
      </p:sp>
    </p:spTree>
    <p:extLst>
      <p:ext uri="{BB962C8B-B14F-4D97-AF65-F5344CB8AC3E}">
        <p14:creationId xmlns:p14="http://schemas.microsoft.com/office/powerpoint/2010/main" xmlns="" val="1808698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09800" y="914400"/>
            <a:ext cx="6705600" cy="5257800"/>
          </a:xfrm>
        </p:spPr>
        <p:txBody>
          <a:bodyPr/>
          <a:lstStyle/>
          <a:p>
            <a:pPr marL="685800" marR="0" hangingPunct="0">
              <a:spcBef>
                <a:spcPts val="0"/>
              </a:spcBef>
              <a:spcAft>
                <a:spcPts val="0"/>
              </a:spcAft>
              <a:tabLst>
                <a:tab pos="228600" algn="l"/>
                <a:tab pos="480060" algn="l"/>
                <a:tab pos="685800" algn="l"/>
                <a:tab pos="914400" algn="l"/>
                <a:tab pos="1341120" algn="l"/>
                <a:tab pos="1466850" algn="l"/>
                <a:tab pos="1634490" algn="l"/>
                <a:tab pos="1760220" algn="l"/>
                <a:tab pos="1885950" algn="l"/>
                <a:tab pos="2011680" algn="l"/>
              </a:tabLst>
            </a:pPr>
            <a:r>
              <a:rPr lang="en-US" sz="2000" b="1" dirty="0">
                <a:solidFill>
                  <a:schemeClr val="tx1"/>
                </a:solidFill>
                <a:latin typeface="+mj-lt"/>
                <a:ea typeface="Times New Roman"/>
                <a:cs typeface="Times New Roman"/>
              </a:rPr>
              <a:t>Menu Ideas to Increase Variety</a:t>
            </a:r>
            <a:endParaRPr lang="en-US" sz="2000" dirty="0">
              <a:solidFill>
                <a:schemeClr val="tx1"/>
              </a:solidFill>
              <a:latin typeface="+mj-lt"/>
              <a:ea typeface="Times New Roman"/>
              <a:cs typeface="Times New Roman"/>
            </a:endParaRPr>
          </a:p>
          <a:p>
            <a:pPr marL="685800" marR="0" hangingPunct="0">
              <a:spcBef>
                <a:spcPts val="0"/>
              </a:spcBef>
              <a:spcAft>
                <a:spcPts val="0"/>
              </a:spcAft>
              <a:tabLst>
                <a:tab pos="228600" algn="l"/>
                <a:tab pos="480060" algn="l"/>
                <a:tab pos="685800" algn="l"/>
                <a:tab pos="914400" algn="l"/>
                <a:tab pos="1341120" algn="l"/>
                <a:tab pos="1466850" algn="l"/>
                <a:tab pos="1634490" algn="l"/>
                <a:tab pos="1760220" algn="l"/>
                <a:tab pos="1885950" algn="l"/>
                <a:tab pos="2011680" algn="l"/>
              </a:tabLst>
            </a:pPr>
            <a:r>
              <a:rPr lang="en-US" dirty="0">
                <a:solidFill>
                  <a:schemeClr val="tx1"/>
                </a:solidFill>
                <a:latin typeface="Times New Roman"/>
                <a:ea typeface="Times New Roman"/>
                <a:cs typeface="Times New Roman"/>
              </a:rPr>
              <a:t> </a:t>
            </a:r>
            <a:endParaRPr lang="en-US" dirty="0">
              <a:solidFill>
                <a:schemeClr val="tx1"/>
              </a:solidFill>
              <a:latin typeface="CG Times"/>
              <a:ea typeface="Times New Roman"/>
              <a:cs typeface="Times New Roman"/>
            </a:endParaRPr>
          </a:p>
          <a:p>
            <a:pPr marL="342900" marR="0" lvl="0" indent="-342900" hangingPunct="0">
              <a:spcBef>
                <a:spcPts val="0"/>
              </a:spcBef>
              <a:spcAft>
                <a:spcPts val="0"/>
              </a:spcAft>
              <a:buFont typeface="Symbol"/>
              <a:buChar char=""/>
              <a:tabLst>
                <a:tab pos="971550" algn="l"/>
                <a:tab pos="1341120" algn="l"/>
                <a:tab pos="1760220" algn="l"/>
              </a:tabLst>
            </a:pPr>
            <a:r>
              <a:rPr lang="en-US" sz="2000" dirty="0">
                <a:solidFill>
                  <a:schemeClr val="tx1"/>
                </a:solidFill>
                <a:latin typeface="+mj-lt"/>
                <a:ea typeface="Times New Roman"/>
                <a:cs typeface="Times New Roman"/>
              </a:rPr>
              <a:t>Use a variety of breads </a:t>
            </a:r>
            <a:r>
              <a:rPr lang="en-US" sz="2000" dirty="0" smtClean="0">
                <a:solidFill>
                  <a:schemeClr val="tx1"/>
                </a:solidFill>
                <a:latin typeface="+mj-lt"/>
                <a:ea typeface="Times New Roman"/>
                <a:cs typeface="Times New Roman"/>
              </a:rPr>
              <a:t>such </a:t>
            </a:r>
            <a:r>
              <a:rPr lang="en-US" sz="2000" dirty="0">
                <a:solidFill>
                  <a:schemeClr val="tx1"/>
                </a:solidFill>
                <a:latin typeface="+mj-lt"/>
                <a:ea typeface="Times New Roman"/>
                <a:cs typeface="Times New Roman"/>
              </a:rPr>
              <a:t>as pita pockets, pizza crust, focaccia </a:t>
            </a:r>
            <a:r>
              <a:rPr lang="en-US" sz="2000" dirty="0" smtClean="0">
                <a:solidFill>
                  <a:schemeClr val="tx1"/>
                </a:solidFill>
                <a:latin typeface="+mj-lt"/>
                <a:ea typeface="Times New Roman"/>
                <a:cs typeface="Times New Roman"/>
              </a:rPr>
              <a:t>bread, bagels</a:t>
            </a:r>
            <a:r>
              <a:rPr lang="en-US" sz="2000" dirty="0">
                <a:solidFill>
                  <a:schemeClr val="tx1"/>
                </a:solidFill>
                <a:latin typeface="+mj-lt"/>
                <a:ea typeface="Times New Roman"/>
                <a:cs typeface="Times New Roman"/>
              </a:rPr>
              <a:t>, corn bread, tortillas, and English </a:t>
            </a:r>
            <a:r>
              <a:rPr lang="en-US" sz="2000" dirty="0" smtClean="0">
                <a:solidFill>
                  <a:schemeClr val="tx1"/>
                </a:solidFill>
                <a:latin typeface="+mj-lt"/>
                <a:ea typeface="Times New Roman"/>
                <a:cs typeface="Times New Roman"/>
              </a:rPr>
              <a:t>muffins</a:t>
            </a:r>
            <a:endParaRPr lang="en-US" sz="2000" dirty="0">
              <a:solidFill>
                <a:schemeClr val="tx1"/>
              </a:solidFill>
              <a:latin typeface="+mj-lt"/>
              <a:ea typeface="Times New Roman"/>
              <a:cs typeface="Times New Roman"/>
            </a:endParaRPr>
          </a:p>
          <a:p>
            <a:pPr marL="342900" marR="0" lvl="0" indent="-342900" hangingPunct="0">
              <a:spcBef>
                <a:spcPts val="0"/>
              </a:spcBef>
              <a:spcAft>
                <a:spcPts val="0"/>
              </a:spcAft>
              <a:buFont typeface="Symbol"/>
              <a:buChar char=""/>
              <a:tabLst>
                <a:tab pos="971550" algn="l"/>
                <a:tab pos="1341120" algn="l"/>
                <a:tab pos="1371600" algn="l"/>
                <a:tab pos="1760220" algn="l"/>
              </a:tabLst>
            </a:pPr>
            <a:r>
              <a:rPr lang="en-US" sz="2000" dirty="0" smtClean="0">
                <a:solidFill>
                  <a:schemeClr val="tx1"/>
                </a:solidFill>
                <a:latin typeface="+mj-lt"/>
                <a:ea typeface="Times New Roman"/>
                <a:cs typeface="Times New Roman"/>
              </a:rPr>
              <a:t>Substitute </a:t>
            </a:r>
            <a:r>
              <a:rPr lang="en-US" sz="2000" dirty="0">
                <a:solidFill>
                  <a:schemeClr val="tx1"/>
                </a:solidFill>
                <a:latin typeface="+mj-lt"/>
                <a:ea typeface="Times New Roman"/>
                <a:cs typeface="Times New Roman"/>
              </a:rPr>
              <a:t>unsweetened, whole-grain ready-to-eat cereal for croutons in a salad or in place of crackers with </a:t>
            </a:r>
            <a:r>
              <a:rPr lang="en-US" sz="2000" dirty="0" smtClean="0">
                <a:solidFill>
                  <a:schemeClr val="tx1"/>
                </a:solidFill>
                <a:latin typeface="+mj-lt"/>
                <a:ea typeface="Times New Roman"/>
                <a:cs typeface="Times New Roman"/>
              </a:rPr>
              <a:t>soup </a:t>
            </a:r>
            <a:endParaRPr lang="en-US" sz="2000" dirty="0">
              <a:solidFill>
                <a:schemeClr val="tx1"/>
              </a:solidFill>
              <a:latin typeface="+mj-lt"/>
              <a:ea typeface="Times New Roman"/>
              <a:cs typeface="Times New Roman"/>
            </a:endParaRPr>
          </a:p>
          <a:p>
            <a:pPr marL="342900" marR="0" lvl="0" indent="-342900" hangingPunct="0">
              <a:spcBef>
                <a:spcPts val="0"/>
              </a:spcBef>
              <a:spcAft>
                <a:spcPts val="0"/>
              </a:spcAft>
              <a:buFont typeface="Symbol"/>
              <a:buChar char=""/>
              <a:tabLst>
                <a:tab pos="971550" algn="l"/>
                <a:tab pos="1341120" algn="l"/>
                <a:tab pos="1760220" algn="l"/>
              </a:tabLst>
            </a:pPr>
            <a:r>
              <a:rPr lang="en-US" sz="2000" dirty="0" smtClean="0">
                <a:solidFill>
                  <a:schemeClr val="tx1"/>
                </a:solidFill>
                <a:latin typeface="+mj-lt"/>
                <a:ea typeface="Times New Roman"/>
                <a:cs typeface="Times New Roman"/>
              </a:rPr>
              <a:t>Try </a:t>
            </a:r>
            <a:r>
              <a:rPr lang="en-US" sz="2000" dirty="0">
                <a:solidFill>
                  <a:schemeClr val="tx1"/>
                </a:solidFill>
                <a:latin typeface="+mj-lt"/>
                <a:ea typeface="Times New Roman"/>
                <a:cs typeface="Times New Roman"/>
              </a:rPr>
              <a:t>brown rice or whole-wheat </a:t>
            </a:r>
            <a:r>
              <a:rPr lang="en-US" sz="2000" dirty="0" smtClean="0">
                <a:solidFill>
                  <a:schemeClr val="tx1"/>
                </a:solidFill>
                <a:latin typeface="+mj-lt"/>
                <a:ea typeface="Times New Roman"/>
                <a:cs typeface="Times New Roman"/>
              </a:rPr>
              <a:t>pasta</a:t>
            </a:r>
          </a:p>
          <a:p>
            <a:pPr marL="342900" marR="0" lvl="0" indent="-342900" hangingPunct="0">
              <a:spcBef>
                <a:spcPts val="0"/>
              </a:spcBef>
              <a:spcAft>
                <a:spcPts val="0"/>
              </a:spcAft>
              <a:buFont typeface="Symbol"/>
              <a:buChar char=""/>
              <a:tabLst>
                <a:tab pos="971550" algn="l"/>
                <a:tab pos="1341120" algn="l"/>
                <a:tab pos="1760220" algn="l"/>
              </a:tabLst>
            </a:pPr>
            <a:r>
              <a:rPr lang="en-US" sz="2000" dirty="0" smtClean="0">
                <a:solidFill>
                  <a:schemeClr val="tx1"/>
                </a:solidFill>
                <a:latin typeface="+mj-lt"/>
                <a:ea typeface="Times New Roman"/>
                <a:cs typeface="Times New Roman"/>
              </a:rPr>
              <a:t>Add </a:t>
            </a:r>
            <a:r>
              <a:rPr lang="en-US" sz="2000" dirty="0">
                <a:solidFill>
                  <a:schemeClr val="tx1"/>
                </a:solidFill>
                <a:latin typeface="+mj-lt"/>
                <a:ea typeface="Times New Roman"/>
                <a:cs typeface="Times New Roman"/>
              </a:rPr>
              <a:t>whole-grain flour or oatmeal when making </a:t>
            </a:r>
            <a:r>
              <a:rPr lang="en-US" sz="2000" dirty="0" smtClean="0">
                <a:solidFill>
                  <a:schemeClr val="tx1"/>
                </a:solidFill>
                <a:latin typeface="+mj-lt"/>
                <a:ea typeface="Times New Roman"/>
                <a:cs typeface="Times New Roman"/>
              </a:rPr>
              <a:t>cookies</a:t>
            </a:r>
            <a:endParaRPr lang="en-US" sz="2000" dirty="0">
              <a:solidFill>
                <a:schemeClr val="tx1"/>
              </a:solidFill>
              <a:latin typeface="+mj-lt"/>
              <a:ea typeface="Times New Roman"/>
              <a:cs typeface="Times New Roman"/>
            </a:endParaRPr>
          </a:p>
          <a:p>
            <a:pPr marL="342900" marR="0" lvl="0" indent="-342900" hangingPunct="0">
              <a:spcBef>
                <a:spcPts val="0"/>
              </a:spcBef>
              <a:spcAft>
                <a:spcPts val="0"/>
              </a:spcAft>
              <a:buFont typeface="Symbol"/>
              <a:buChar char=""/>
              <a:tabLst>
                <a:tab pos="971550" algn="l"/>
                <a:tab pos="1341120" algn="l"/>
                <a:tab pos="1760220" algn="l"/>
              </a:tabLst>
            </a:pPr>
            <a:r>
              <a:rPr lang="en-US" sz="2000" dirty="0">
                <a:solidFill>
                  <a:schemeClr val="tx1"/>
                </a:solidFill>
                <a:latin typeface="+mj-lt"/>
                <a:ea typeface="Times New Roman"/>
                <a:cs typeface="Times New Roman"/>
              </a:rPr>
              <a:t>Use whole grains in mixed dishes, such as barley in vegetable soup or stews and bulgur wheat in casseroles or a </a:t>
            </a:r>
            <a:r>
              <a:rPr lang="en-US" sz="2000" dirty="0" smtClean="0">
                <a:solidFill>
                  <a:schemeClr val="tx1"/>
                </a:solidFill>
                <a:latin typeface="+mj-lt"/>
                <a:ea typeface="Times New Roman"/>
                <a:cs typeface="Times New Roman"/>
              </a:rPr>
              <a:t>stir-fry </a:t>
            </a:r>
            <a:endParaRPr lang="en-US" sz="2000" dirty="0">
              <a:solidFill>
                <a:schemeClr val="tx1"/>
              </a:solidFill>
              <a:latin typeface="+mj-lt"/>
              <a:ea typeface="Times New Roman"/>
              <a:cs typeface="Times New Roman"/>
            </a:endParaRPr>
          </a:p>
          <a:p>
            <a:pPr marL="685800" marR="0" hangingPunct="0">
              <a:spcBef>
                <a:spcPts val="0"/>
              </a:spcBef>
              <a:spcAft>
                <a:spcPts val="0"/>
              </a:spcAft>
              <a:tabLst>
                <a:tab pos="228600" algn="l"/>
                <a:tab pos="480060" algn="l"/>
                <a:tab pos="685800" algn="l"/>
                <a:tab pos="914400" algn="l"/>
                <a:tab pos="1341120" algn="l"/>
                <a:tab pos="1466850" algn="l"/>
                <a:tab pos="1634490" algn="l"/>
                <a:tab pos="1760220" algn="l"/>
                <a:tab pos="1885950" algn="l"/>
                <a:tab pos="2011680" algn="l"/>
              </a:tabLst>
            </a:pPr>
            <a:r>
              <a:rPr lang="en-US" sz="2000" dirty="0">
                <a:solidFill>
                  <a:schemeClr val="tx1"/>
                </a:solidFill>
                <a:latin typeface="+mj-lt"/>
                <a:ea typeface="Times New Roman"/>
                <a:cs typeface="Times New Roman"/>
              </a:rPr>
              <a:t> </a:t>
            </a:r>
          </a:p>
          <a:p>
            <a:endParaRPr lang="en-US" dirty="0"/>
          </a:p>
        </p:txBody>
      </p:sp>
      <p:sp>
        <p:nvSpPr>
          <p:cNvPr id="3" name="Title 2"/>
          <p:cNvSpPr>
            <a:spLocks noGrp="1"/>
          </p:cNvSpPr>
          <p:nvPr>
            <p:ph type="title"/>
          </p:nvPr>
        </p:nvSpPr>
        <p:spPr>
          <a:xfrm>
            <a:off x="0" y="762000"/>
            <a:ext cx="2133600" cy="1447800"/>
          </a:xfrm>
        </p:spPr>
        <p:txBody>
          <a:bodyPr/>
          <a:lstStyle/>
          <a:p>
            <a:r>
              <a:rPr lang="en-US" dirty="0">
                <a:latin typeface="Arial" pitchFamily="34" charset="0"/>
                <a:cs typeface="Arial" pitchFamily="34" charset="0"/>
              </a:rPr>
              <a:t>Grains/Breads </a:t>
            </a:r>
            <a:endParaRPr lang="en-US" dirty="0"/>
          </a:p>
        </p:txBody>
      </p:sp>
      <p:pic>
        <p:nvPicPr>
          <p:cNvPr id="6" name="Picture 4" descr="C:\Users\harlow_c\AppData\Local\Microsoft\Windows\Temporary Internet Files\Content.IE5\O53YJW4O\MP90017795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895600"/>
            <a:ext cx="1981200" cy="29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3249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286000" y="685800"/>
            <a:ext cx="6553200" cy="5334000"/>
          </a:xfrm>
        </p:spPr>
        <p:txBody>
          <a:bodyPr/>
          <a:lstStyle/>
          <a:p>
            <a:pPr marL="685800" hangingPunct="0">
              <a:spcBef>
                <a:spcPts val="0"/>
              </a:spcBef>
              <a:tabLst>
                <a:tab pos="228600" algn="l"/>
                <a:tab pos="480060" algn="l"/>
                <a:tab pos="685800" algn="l"/>
                <a:tab pos="914400" algn="l"/>
                <a:tab pos="1341120" algn="l"/>
                <a:tab pos="1466850" algn="l"/>
                <a:tab pos="1634490" algn="l"/>
                <a:tab pos="1760220" algn="l"/>
                <a:tab pos="1885950" algn="l"/>
                <a:tab pos="2011680" algn="l"/>
              </a:tabLst>
            </a:pPr>
            <a:r>
              <a:rPr lang="en-US" sz="2000" b="1" dirty="0">
                <a:solidFill>
                  <a:schemeClr val="tx1"/>
                </a:solidFill>
                <a:latin typeface="+mj-lt"/>
                <a:ea typeface="Times New Roman"/>
                <a:cs typeface="Times New Roman"/>
              </a:rPr>
              <a:t>Menu Ideas to Increase Variety</a:t>
            </a:r>
          </a:p>
          <a:p>
            <a:endParaRPr lang="en-US" sz="2000" dirty="0">
              <a:solidFill>
                <a:schemeClr val="tx1"/>
              </a:solidFill>
              <a:latin typeface="+mj-lt"/>
            </a:endParaRPr>
          </a:p>
          <a:p>
            <a:pPr marL="285750" indent="-285750" hangingPunct="0">
              <a:spcBef>
                <a:spcPts val="0"/>
              </a:spcBef>
              <a:buFont typeface="Arial" pitchFamily="34" charset="0"/>
              <a:buChar char="•"/>
            </a:pPr>
            <a:r>
              <a:rPr lang="en-US" sz="2000" dirty="0" smtClean="0">
                <a:solidFill>
                  <a:schemeClr val="tx1"/>
                </a:solidFill>
                <a:latin typeface="+mj-lt"/>
                <a:ea typeface="Times New Roman"/>
                <a:cs typeface="Times New Roman"/>
              </a:rPr>
              <a:t>Try </a:t>
            </a:r>
            <a:r>
              <a:rPr lang="en-US" sz="2000" dirty="0">
                <a:solidFill>
                  <a:schemeClr val="tx1"/>
                </a:solidFill>
                <a:latin typeface="+mj-lt"/>
                <a:ea typeface="Times New Roman"/>
                <a:cs typeface="Times New Roman"/>
              </a:rPr>
              <a:t>whole-grain pita bread sandwiches or </a:t>
            </a:r>
            <a:r>
              <a:rPr lang="en-US" sz="2000" dirty="0" smtClean="0">
                <a:solidFill>
                  <a:schemeClr val="tx1"/>
                </a:solidFill>
                <a:latin typeface="+mj-lt"/>
                <a:ea typeface="Times New Roman"/>
                <a:cs typeface="Times New Roman"/>
              </a:rPr>
              <a:t>pita pockets </a:t>
            </a:r>
            <a:r>
              <a:rPr lang="en-US" sz="2000" dirty="0">
                <a:solidFill>
                  <a:schemeClr val="tx1"/>
                </a:solidFill>
                <a:latin typeface="+mj-lt"/>
                <a:ea typeface="Times New Roman"/>
                <a:cs typeface="Times New Roman"/>
              </a:rPr>
              <a:t>stuffed </a:t>
            </a:r>
            <a:r>
              <a:rPr lang="en-US" sz="2000" dirty="0" smtClean="0">
                <a:solidFill>
                  <a:schemeClr val="tx1"/>
                </a:solidFill>
                <a:latin typeface="+mj-lt"/>
                <a:ea typeface="Times New Roman"/>
                <a:cs typeface="Times New Roman"/>
              </a:rPr>
              <a:t>with </a:t>
            </a:r>
            <a:r>
              <a:rPr lang="en-US" sz="2000" dirty="0">
                <a:solidFill>
                  <a:schemeClr val="tx1"/>
                </a:solidFill>
                <a:latin typeface="+mj-lt"/>
                <a:ea typeface="Times New Roman"/>
                <a:cs typeface="Times New Roman"/>
              </a:rPr>
              <a:t>tuna, lettuce, and tomato, or chicken </a:t>
            </a:r>
            <a:r>
              <a:rPr lang="en-US" sz="2000" dirty="0" smtClean="0">
                <a:solidFill>
                  <a:schemeClr val="tx1"/>
                </a:solidFill>
                <a:latin typeface="+mj-lt"/>
                <a:ea typeface="Times New Roman"/>
                <a:cs typeface="Times New Roman"/>
              </a:rPr>
              <a:t>salad</a:t>
            </a:r>
            <a:endParaRPr lang="en-US" sz="2000" dirty="0">
              <a:solidFill>
                <a:schemeClr val="tx1"/>
              </a:solidFill>
              <a:latin typeface="+mj-lt"/>
              <a:ea typeface="Times New Roman"/>
              <a:cs typeface="Times New Roman"/>
            </a:endParaRPr>
          </a:p>
          <a:p>
            <a:pPr marL="285750" indent="-285750" hangingPunct="0">
              <a:spcBef>
                <a:spcPts val="0"/>
              </a:spcBef>
              <a:buFont typeface="Arial" pitchFamily="34" charset="0"/>
              <a:buChar char="•"/>
            </a:pPr>
            <a:r>
              <a:rPr lang="en-US" sz="2000" dirty="0" smtClean="0">
                <a:solidFill>
                  <a:schemeClr val="tx1"/>
                </a:solidFill>
                <a:latin typeface="+mj-lt"/>
                <a:ea typeface="Times New Roman"/>
                <a:cs typeface="Times New Roman"/>
              </a:rPr>
              <a:t>Make </a:t>
            </a:r>
            <a:r>
              <a:rPr lang="en-US" sz="2000" dirty="0">
                <a:solidFill>
                  <a:schemeClr val="tx1"/>
                </a:solidFill>
                <a:latin typeface="+mj-lt"/>
                <a:ea typeface="Times New Roman"/>
                <a:cs typeface="Times New Roman"/>
              </a:rPr>
              <a:t>a vegetarian whole-grain pita pocket with favorite </a:t>
            </a:r>
            <a:r>
              <a:rPr lang="en-US" sz="2000" dirty="0" smtClean="0">
                <a:solidFill>
                  <a:schemeClr val="tx1"/>
                </a:solidFill>
                <a:latin typeface="+mj-lt"/>
                <a:ea typeface="Times New Roman"/>
                <a:cs typeface="Times New Roman"/>
              </a:rPr>
              <a:t>veggies</a:t>
            </a:r>
            <a:r>
              <a:rPr lang="en-US" sz="2000" dirty="0">
                <a:solidFill>
                  <a:schemeClr val="tx1"/>
                </a:solidFill>
                <a:latin typeface="+mj-lt"/>
                <a:ea typeface="Times New Roman"/>
                <a:cs typeface="Times New Roman"/>
              </a:rPr>
              <a:t>, chickpeas, and plain </a:t>
            </a:r>
            <a:r>
              <a:rPr lang="en-US" sz="2000" dirty="0" smtClean="0">
                <a:solidFill>
                  <a:schemeClr val="tx1"/>
                </a:solidFill>
                <a:latin typeface="+mj-lt"/>
                <a:ea typeface="Times New Roman"/>
                <a:cs typeface="Times New Roman"/>
              </a:rPr>
              <a:t>yogurt</a:t>
            </a:r>
            <a:endParaRPr lang="en-US" sz="2000" dirty="0">
              <a:solidFill>
                <a:schemeClr val="tx1"/>
              </a:solidFill>
              <a:latin typeface="+mj-lt"/>
              <a:ea typeface="Times New Roman"/>
              <a:cs typeface="Times New Roman"/>
            </a:endParaRPr>
          </a:p>
          <a:p>
            <a:pPr marL="285750" indent="-285750" hangingPunct="0">
              <a:spcBef>
                <a:spcPts val="0"/>
              </a:spcBef>
              <a:buFont typeface="Arial" pitchFamily="34" charset="0"/>
              <a:buChar char="•"/>
            </a:pPr>
            <a:r>
              <a:rPr lang="en-US" sz="2000" dirty="0" smtClean="0">
                <a:solidFill>
                  <a:schemeClr val="tx1"/>
                </a:solidFill>
                <a:latin typeface="+mj-lt"/>
                <a:ea typeface="Times New Roman"/>
                <a:cs typeface="Times New Roman"/>
              </a:rPr>
              <a:t>Serve </a:t>
            </a:r>
            <a:r>
              <a:rPr lang="en-US" sz="2000" dirty="0">
                <a:solidFill>
                  <a:schemeClr val="tx1"/>
                </a:solidFill>
                <a:latin typeface="+mj-lt"/>
                <a:ea typeface="Times New Roman"/>
                <a:cs typeface="Times New Roman"/>
              </a:rPr>
              <a:t>peanut butter with apple chunks on whole wheat </a:t>
            </a:r>
            <a:r>
              <a:rPr lang="en-US" sz="2000" dirty="0" smtClean="0">
                <a:solidFill>
                  <a:schemeClr val="tx1"/>
                </a:solidFill>
                <a:latin typeface="+mj-lt"/>
                <a:ea typeface="Times New Roman"/>
                <a:cs typeface="Times New Roman"/>
              </a:rPr>
              <a:t>bread</a:t>
            </a:r>
            <a:endParaRPr lang="en-US" sz="2000" dirty="0">
              <a:solidFill>
                <a:schemeClr val="tx1"/>
              </a:solidFill>
              <a:latin typeface="+mj-lt"/>
              <a:ea typeface="Times New Roman"/>
              <a:cs typeface="Times New Roman"/>
            </a:endParaRPr>
          </a:p>
          <a:p>
            <a:pPr marL="285750" indent="-285750" hangingPunct="0">
              <a:spcBef>
                <a:spcPts val="0"/>
              </a:spcBef>
              <a:buFont typeface="Arial" pitchFamily="34" charset="0"/>
              <a:buChar char="•"/>
            </a:pPr>
            <a:r>
              <a:rPr lang="en-US" sz="2000" dirty="0" smtClean="0">
                <a:solidFill>
                  <a:schemeClr val="tx1"/>
                </a:solidFill>
                <a:latin typeface="+mj-lt"/>
                <a:ea typeface="Times New Roman"/>
                <a:cs typeface="Times New Roman"/>
              </a:rPr>
              <a:t>Serve </a:t>
            </a:r>
            <a:r>
              <a:rPr lang="en-US" sz="2000" dirty="0">
                <a:solidFill>
                  <a:schemeClr val="tx1"/>
                </a:solidFill>
                <a:latin typeface="+mj-lt"/>
                <a:ea typeface="Times New Roman"/>
                <a:cs typeface="Times New Roman"/>
              </a:rPr>
              <a:t>lean meats, skinless poultry, and lower fat </a:t>
            </a:r>
            <a:r>
              <a:rPr lang="en-US" sz="2000" dirty="0" smtClean="0">
                <a:solidFill>
                  <a:schemeClr val="tx1"/>
                </a:solidFill>
                <a:latin typeface="+mj-lt"/>
                <a:ea typeface="Times New Roman"/>
                <a:cs typeface="Times New Roman"/>
              </a:rPr>
              <a:t>cheeses</a:t>
            </a:r>
            <a:endParaRPr lang="en-US" sz="2000" dirty="0">
              <a:solidFill>
                <a:schemeClr val="tx1"/>
              </a:solidFill>
              <a:latin typeface="+mj-lt"/>
              <a:ea typeface="Times New Roman"/>
              <a:cs typeface="Times New Roman"/>
            </a:endParaRPr>
          </a:p>
          <a:p>
            <a:pPr marL="285750" indent="-285750" hangingPunct="0">
              <a:spcBef>
                <a:spcPts val="0"/>
              </a:spcBef>
              <a:buFont typeface="Arial" pitchFamily="34" charset="0"/>
              <a:buChar char="•"/>
            </a:pPr>
            <a:r>
              <a:rPr lang="en-US" sz="2000" dirty="0" smtClean="0">
                <a:solidFill>
                  <a:schemeClr val="tx1"/>
                </a:solidFill>
                <a:latin typeface="+mj-lt"/>
                <a:ea typeface="Times New Roman"/>
                <a:cs typeface="Times New Roman"/>
              </a:rPr>
              <a:t>Mix </a:t>
            </a:r>
            <a:r>
              <a:rPr lang="en-US" sz="2000" dirty="0">
                <a:solidFill>
                  <a:schemeClr val="tx1"/>
                </a:solidFill>
                <a:latin typeface="+mj-lt"/>
                <a:ea typeface="Times New Roman"/>
                <a:cs typeface="Times New Roman"/>
              </a:rPr>
              <a:t>ground beef with ground turkey for hamburgers or taco </a:t>
            </a:r>
            <a:r>
              <a:rPr lang="en-US" sz="2000" dirty="0" smtClean="0">
                <a:solidFill>
                  <a:schemeClr val="tx1"/>
                </a:solidFill>
                <a:latin typeface="+mj-lt"/>
                <a:ea typeface="Times New Roman"/>
                <a:cs typeface="Times New Roman"/>
              </a:rPr>
              <a:t>filling</a:t>
            </a:r>
            <a:endParaRPr lang="en-US" sz="2000" dirty="0">
              <a:solidFill>
                <a:schemeClr val="tx1"/>
              </a:solidFill>
              <a:latin typeface="+mj-lt"/>
              <a:ea typeface="Times New Roman"/>
              <a:cs typeface="Times New Roman"/>
            </a:endParaRPr>
          </a:p>
          <a:p>
            <a:pPr marL="285750" indent="-285750" hangingPunct="0">
              <a:spcBef>
                <a:spcPts val="0"/>
              </a:spcBef>
              <a:buFont typeface="Arial" pitchFamily="34" charset="0"/>
              <a:buChar char="•"/>
            </a:pPr>
            <a:r>
              <a:rPr lang="en-US" sz="2000" dirty="0" smtClean="0">
                <a:solidFill>
                  <a:schemeClr val="tx1"/>
                </a:solidFill>
                <a:latin typeface="+mj-lt"/>
                <a:ea typeface="Times New Roman"/>
                <a:cs typeface="Times New Roman"/>
              </a:rPr>
              <a:t>Make </a:t>
            </a:r>
            <a:r>
              <a:rPr lang="en-US" sz="2000" dirty="0">
                <a:solidFill>
                  <a:schemeClr val="tx1"/>
                </a:solidFill>
                <a:latin typeface="+mj-lt"/>
                <a:ea typeface="Times New Roman"/>
                <a:cs typeface="Times New Roman"/>
              </a:rPr>
              <a:t>a whole-grain submarine sandwich with roast turkey or ham and </a:t>
            </a:r>
            <a:r>
              <a:rPr lang="en-US" sz="2000" dirty="0" smtClean="0">
                <a:solidFill>
                  <a:schemeClr val="tx1"/>
                </a:solidFill>
                <a:latin typeface="+mj-lt"/>
                <a:ea typeface="Times New Roman"/>
                <a:cs typeface="Times New Roman"/>
              </a:rPr>
              <a:t>cheese</a:t>
            </a:r>
            <a:endParaRPr lang="en-US" sz="2000" dirty="0">
              <a:solidFill>
                <a:schemeClr val="tx1"/>
              </a:solidFill>
              <a:latin typeface="+mj-lt"/>
              <a:ea typeface="Times New Roman"/>
              <a:cs typeface="Times New Roman"/>
            </a:endParaRPr>
          </a:p>
          <a:p>
            <a:pPr marL="285750" indent="-285750" hangingPunct="0">
              <a:spcBef>
                <a:spcPts val="0"/>
              </a:spcBef>
              <a:buFont typeface="Arial" pitchFamily="34" charset="0"/>
              <a:buChar char="•"/>
            </a:pPr>
            <a:r>
              <a:rPr lang="en-US" sz="2000" dirty="0" smtClean="0">
                <a:solidFill>
                  <a:schemeClr val="tx1"/>
                </a:solidFill>
                <a:latin typeface="+mj-lt"/>
                <a:ea typeface="Times New Roman"/>
                <a:cs typeface="Times New Roman"/>
              </a:rPr>
              <a:t>Try </a:t>
            </a:r>
            <a:r>
              <a:rPr lang="en-US" sz="2000" dirty="0">
                <a:solidFill>
                  <a:schemeClr val="tx1"/>
                </a:solidFill>
                <a:latin typeface="+mj-lt"/>
                <a:ea typeface="Times New Roman"/>
                <a:cs typeface="Times New Roman"/>
              </a:rPr>
              <a:t>lentils or navy beans in a </a:t>
            </a:r>
            <a:r>
              <a:rPr lang="en-US" sz="2000" dirty="0" smtClean="0">
                <a:solidFill>
                  <a:schemeClr val="tx1"/>
                </a:solidFill>
                <a:latin typeface="+mj-lt"/>
                <a:ea typeface="Times New Roman"/>
                <a:cs typeface="Times New Roman"/>
              </a:rPr>
              <a:t>soup</a:t>
            </a:r>
            <a:endParaRPr lang="en-US" sz="2000" dirty="0">
              <a:solidFill>
                <a:schemeClr val="tx1"/>
              </a:solidFill>
              <a:latin typeface="+mj-lt"/>
              <a:ea typeface="Times New Roman"/>
              <a:cs typeface="Times New Roman"/>
            </a:endParaRPr>
          </a:p>
          <a:p>
            <a:pPr hangingPunct="0">
              <a:spcBef>
                <a:spcPts val="0"/>
              </a:spcBef>
            </a:pPr>
            <a:endParaRPr lang="en-US" sz="1800" dirty="0">
              <a:solidFill>
                <a:schemeClr val="tx1"/>
              </a:solidFill>
              <a:latin typeface="+mj-lt"/>
              <a:ea typeface="Times New Roman"/>
              <a:cs typeface="Times New Roman"/>
            </a:endParaRPr>
          </a:p>
        </p:txBody>
      </p:sp>
      <p:sp>
        <p:nvSpPr>
          <p:cNvPr id="3" name="Title 2"/>
          <p:cNvSpPr>
            <a:spLocks noGrp="1"/>
          </p:cNvSpPr>
          <p:nvPr>
            <p:ph type="title"/>
          </p:nvPr>
        </p:nvSpPr>
        <p:spPr>
          <a:xfrm>
            <a:off x="0" y="838200"/>
            <a:ext cx="2362200" cy="1084072"/>
          </a:xfrm>
        </p:spPr>
        <p:txBody>
          <a:bodyPr/>
          <a:lstStyle/>
          <a:p>
            <a:r>
              <a:rPr lang="en-US" sz="2900" dirty="0" smtClean="0">
                <a:latin typeface="+mj-lt"/>
              </a:rPr>
              <a:t>Meat/Meat </a:t>
            </a:r>
            <a:r>
              <a:rPr lang="en-US" sz="2900" dirty="0">
                <a:latin typeface="+mj-lt"/>
              </a:rPr>
              <a:t>Alternate</a:t>
            </a:r>
          </a:p>
        </p:txBody>
      </p:sp>
      <p:pic>
        <p:nvPicPr>
          <p:cNvPr id="5" name="Picture 5" descr="C:\Users\harlow_c\AppData\Local\Microsoft\Windows\Temporary Internet Files\Content.IE5\B5275EKI\MP90040886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27" y="2590800"/>
            <a:ext cx="1981200" cy="198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61042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85520"/>
            <a:ext cx="2286000" cy="992632"/>
          </a:xfrm>
        </p:spPr>
        <p:txBody>
          <a:bodyPr/>
          <a:lstStyle/>
          <a:p>
            <a:r>
              <a:rPr lang="en-US" sz="3000" dirty="0">
                <a:latin typeface="+mj-lt"/>
              </a:rPr>
              <a:t>Vegetables</a:t>
            </a:r>
          </a:p>
        </p:txBody>
      </p:sp>
      <p:pic>
        <p:nvPicPr>
          <p:cNvPr id="6" name="Picture 2" descr="C:\Documents and Settings\harlow_c\Local Settings\Temporary Internet Files\Content.IE5\VQMT37LF\MP900430944[1].jpg"/>
          <p:cNvPicPr>
            <a:picLocks noChangeAspect="1" noChangeArrowheads="1"/>
          </p:cNvPicPr>
          <p:nvPr/>
        </p:nvPicPr>
        <p:blipFill>
          <a:blip r:embed="rId3" cstate="print"/>
          <a:srcRect/>
          <a:stretch>
            <a:fillRect/>
          </a:stretch>
        </p:blipFill>
        <p:spPr bwMode="auto">
          <a:xfrm>
            <a:off x="0" y="3124200"/>
            <a:ext cx="1942505" cy="1981200"/>
          </a:xfrm>
          <a:prstGeom prst="rect">
            <a:avLst/>
          </a:prstGeom>
          <a:noFill/>
        </p:spPr>
      </p:pic>
      <p:sp>
        <p:nvSpPr>
          <p:cNvPr id="5" name="Rectangle 4"/>
          <p:cNvSpPr/>
          <p:nvPr/>
        </p:nvSpPr>
        <p:spPr>
          <a:xfrm>
            <a:off x="2286000" y="990600"/>
            <a:ext cx="6477000" cy="3447098"/>
          </a:xfrm>
          <a:prstGeom prst="rect">
            <a:avLst/>
          </a:prstGeom>
        </p:spPr>
        <p:txBody>
          <a:bodyPr wrap="square">
            <a:spAutoFit/>
          </a:bodyPr>
          <a:lstStyle/>
          <a:p>
            <a:pPr marL="685800" hangingPunct="0">
              <a:buClr>
                <a:schemeClr val="accent1"/>
              </a:buClr>
              <a:buSzPct val="110000"/>
              <a:tabLst>
                <a:tab pos="228600" algn="l"/>
                <a:tab pos="480060" algn="l"/>
                <a:tab pos="685800" algn="l"/>
                <a:tab pos="914400" algn="l"/>
                <a:tab pos="1341120" algn="l"/>
                <a:tab pos="1466850" algn="l"/>
                <a:tab pos="1634490" algn="l"/>
                <a:tab pos="1760220" algn="l"/>
                <a:tab pos="1885950" algn="l"/>
                <a:tab pos="2011680" algn="l"/>
              </a:tabLst>
            </a:pPr>
            <a:r>
              <a:rPr lang="en-US" sz="2000" b="1" spc="150" dirty="0">
                <a:latin typeface="+mj-lt"/>
                <a:ea typeface="Times New Roman"/>
                <a:cs typeface="Times New Roman"/>
              </a:rPr>
              <a:t>Menu Ideas to Increase Variety</a:t>
            </a:r>
          </a:p>
          <a:p>
            <a:pPr hangingPunct="0"/>
            <a:r>
              <a:rPr lang="en-US" sz="2000" dirty="0">
                <a:latin typeface="+mj-lt"/>
              </a:rPr>
              <a:t> </a:t>
            </a:r>
          </a:p>
          <a:p>
            <a:pPr marL="285750" lvl="0" indent="-285750" hangingPunct="0">
              <a:buClr>
                <a:schemeClr val="accent1"/>
              </a:buClr>
              <a:buSzPct val="110000"/>
              <a:buFont typeface="Arial" pitchFamily="34" charset="0"/>
              <a:buChar char="•"/>
            </a:pPr>
            <a:r>
              <a:rPr lang="en-US" sz="2000" spc="150" dirty="0">
                <a:latin typeface="+mj-lt"/>
                <a:ea typeface="Times New Roman"/>
                <a:cs typeface="Times New Roman"/>
              </a:rPr>
              <a:t>Top baked potatoes with broccoli and </a:t>
            </a:r>
            <a:r>
              <a:rPr lang="en-US" sz="2000" spc="150" dirty="0" smtClean="0">
                <a:latin typeface="+mj-lt"/>
                <a:ea typeface="Times New Roman"/>
                <a:cs typeface="Times New Roman"/>
              </a:rPr>
              <a:t>cheese</a:t>
            </a:r>
            <a:endParaRPr lang="en-US" sz="2000" spc="150" dirty="0">
              <a:latin typeface="+mj-lt"/>
              <a:ea typeface="Times New Roman"/>
              <a:cs typeface="Times New Roman"/>
            </a:endParaRPr>
          </a:p>
          <a:p>
            <a:pPr marL="285750" lvl="0" indent="-285750" hangingPunct="0">
              <a:buClr>
                <a:schemeClr val="accent1"/>
              </a:buClr>
              <a:buSzPct val="110000"/>
              <a:buFont typeface="Arial" pitchFamily="34" charset="0"/>
              <a:buChar char="•"/>
            </a:pPr>
            <a:r>
              <a:rPr lang="en-US" sz="2000" spc="150" dirty="0">
                <a:latin typeface="+mj-lt"/>
                <a:ea typeface="Times New Roman"/>
                <a:cs typeface="Times New Roman"/>
              </a:rPr>
              <a:t>Dip raw carrots and cauliflower in </a:t>
            </a:r>
            <a:r>
              <a:rPr lang="en-US" sz="2000" spc="150" dirty="0" smtClean="0">
                <a:latin typeface="+mj-lt"/>
                <a:ea typeface="Times New Roman"/>
                <a:cs typeface="Times New Roman"/>
              </a:rPr>
              <a:t>low-fat/fat-free </a:t>
            </a:r>
            <a:r>
              <a:rPr lang="en-US" sz="2000" spc="150" dirty="0">
                <a:latin typeface="+mj-lt"/>
                <a:ea typeface="Times New Roman"/>
                <a:cs typeface="Times New Roman"/>
              </a:rPr>
              <a:t>yogurt dip or </a:t>
            </a:r>
            <a:r>
              <a:rPr lang="en-US" sz="2000" spc="150" dirty="0" smtClean="0">
                <a:latin typeface="+mj-lt"/>
                <a:ea typeface="Times New Roman"/>
                <a:cs typeface="Times New Roman"/>
              </a:rPr>
              <a:t>low-fat/fat-free </a:t>
            </a:r>
            <a:r>
              <a:rPr lang="en-US" sz="2000" spc="150" dirty="0">
                <a:latin typeface="+mj-lt"/>
                <a:ea typeface="Times New Roman"/>
                <a:cs typeface="Times New Roman"/>
              </a:rPr>
              <a:t>salad </a:t>
            </a:r>
            <a:r>
              <a:rPr lang="en-US" sz="2000" spc="150" dirty="0" smtClean="0">
                <a:latin typeface="+mj-lt"/>
                <a:ea typeface="Times New Roman"/>
                <a:cs typeface="Times New Roman"/>
              </a:rPr>
              <a:t>dressing</a:t>
            </a:r>
            <a:endParaRPr lang="en-US" sz="2000" spc="150" dirty="0">
              <a:latin typeface="+mj-lt"/>
              <a:ea typeface="Times New Roman"/>
              <a:cs typeface="Times New Roman"/>
            </a:endParaRPr>
          </a:p>
          <a:p>
            <a:pPr marL="285750" lvl="0" indent="-285750" hangingPunct="0">
              <a:buClr>
                <a:schemeClr val="accent1"/>
              </a:buClr>
              <a:buSzPct val="110000"/>
              <a:buFont typeface="Arial" pitchFamily="34" charset="0"/>
              <a:buChar char="•"/>
            </a:pPr>
            <a:r>
              <a:rPr lang="en-US" sz="2000" spc="150" dirty="0">
                <a:latin typeface="+mj-lt"/>
                <a:ea typeface="Times New Roman"/>
                <a:cs typeface="Times New Roman"/>
              </a:rPr>
              <a:t>Encourage children to try vegetables such as eggplant, yellow squash, turnips, and spaghetti </a:t>
            </a:r>
            <a:r>
              <a:rPr lang="en-US" sz="2000" spc="150" dirty="0" smtClean="0">
                <a:latin typeface="+mj-lt"/>
                <a:ea typeface="Times New Roman"/>
                <a:cs typeface="Times New Roman"/>
              </a:rPr>
              <a:t>squash</a:t>
            </a:r>
            <a:endParaRPr lang="en-US" sz="2000" spc="150" dirty="0">
              <a:latin typeface="+mj-lt"/>
              <a:ea typeface="Times New Roman"/>
              <a:cs typeface="Times New Roman"/>
            </a:endParaRPr>
          </a:p>
          <a:p>
            <a:pPr marL="285750" lvl="0" indent="-285750" hangingPunct="0">
              <a:buClr>
                <a:schemeClr val="accent1"/>
              </a:buClr>
              <a:buSzPct val="110000"/>
              <a:buFont typeface="Arial" pitchFamily="34" charset="0"/>
              <a:buChar char="•"/>
            </a:pPr>
            <a:r>
              <a:rPr lang="en-US" sz="2000" spc="150" dirty="0">
                <a:latin typeface="+mj-lt"/>
                <a:ea typeface="Times New Roman"/>
                <a:cs typeface="Times New Roman"/>
              </a:rPr>
              <a:t>Use spinach and other greens for </a:t>
            </a:r>
            <a:r>
              <a:rPr lang="en-US" sz="2000" spc="150" dirty="0" smtClean="0">
                <a:latin typeface="+mj-lt"/>
                <a:ea typeface="Times New Roman"/>
                <a:cs typeface="Times New Roman"/>
              </a:rPr>
              <a:t>salads</a:t>
            </a:r>
            <a:endParaRPr lang="en-US" sz="2000" spc="150" dirty="0">
              <a:latin typeface="+mj-lt"/>
              <a:ea typeface="Times New Roman"/>
              <a:cs typeface="Times New Roman"/>
            </a:endParaRPr>
          </a:p>
          <a:p>
            <a:pPr marL="285750" lvl="0" indent="-285750" hangingPunct="0">
              <a:buClr>
                <a:schemeClr val="accent1"/>
              </a:buClr>
              <a:buSzPct val="110000"/>
              <a:buFont typeface="Arial" pitchFamily="34" charset="0"/>
              <a:buChar char="•"/>
            </a:pPr>
            <a:r>
              <a:rPr lang="en-US" sz="2000" spc="150" dirty="0">
                <a:latin typeface="+mj-lt"/>
                <a:ea typeface="Times New Roman"/>
                <a:cs typeface="Times New Roman"/>
              </a:rPr>
              <a:t>Serve seasonal fresh </a:t>
            </a:r>
            <a:r>
              <a:rPr lang="en-US" sz="2000" spc="150" dirty="0" smtClean="0">
                <a:latin typeface="+mj-lt"/>
                <a:ea typeface="Times New Roman"/>
                <a:cs typeface="Times New Roman"/>
              </a:rPr>
              <a:t>vegetables</a:t>
            </a:r>
            <a:endParaRPr lang="en-US" sz="2000" spc="150" dirty="0">
              <a:latin typeface="+mj-lt"/>
              <a:ea typeface="Times New Roman"/>
              <a:cs typeface="Times New Roman"/>
            </a:endParaRPr>
          </a:p>
          <a:p>
            <a:pPr hangingPunct="0">
              <a:buClr>
                <a:schemeClr val="accent1"/>
              </a:buClr>
              <a:buSzPct val="110000"/>
            </a:pPr>
            <a:endParaRPr lang="en-US" spc="150" dirty="0">
              <a:latin typeface="Times New Roman"/>
              <a:ea typeface="Times New Roman"/>
              <a:cs typeface="Times New Roman"/>
            </a:endParaRPr>
          </a:p>
        </p:txBody>
      </p:sp>
    </p:spTree>
    <p:extLst>
      <p:ext uri="{BB962C8B-B14F-4D97-AF65-F5344CB8AC3E}">
        <p14:creationId xmlns:p14="http://schemas.microsoft.com/office/powerpoint/2010/main" xmlns="" val="1901617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Food Safety Basics</a:t>
            </a:r>
            <a:endParaRPr lang="en-US" sz="4000" dirty="0">
              <a:latin typeface="+mj-lt"/>
            </a:endParaRPr>
          </a:p>
        </p:txBody>
      </p:sp>
      <p:sp>
        <p:nvSpPr>
          <p:cNvPr id="3" name="Text Placeholder 2"/>
          <p:cNvSpPr>
            <a:spLocks noGrp="1"/>
          </p:cNvSpPr>
          <p:nvPr>
            <p:ph type="body" idx="1"/>
          </p:nvPr>
        </p:nvSpPr>
        <p:spPr>
          <a:xfrm>
            <a:off x="380999" y="1719071"/>
            <a:ext cx="5410201" cy="4407408"/>
          </a:xfrm>
        </p:spPr>
        <p:txBody>
          <a:bodyPr/>
          <a:lstStyle/>
          <a:p>
            <a:r>
              <a:rPr lang="en-US" dirty="0" smtClean="0">
                <a:solidFill>
                  <a:schemeClr val="tx1"/>
                </a:solidFill>
              </a:rPr>
              <a:t>Employee Hygiene</a:t>
            </a:r>
          </a:p>
          <a:p>
            <a:pPr lvl="1"/>
            <a:r>
              <a:rPr lang="en-US" sz="2000" dirty="0" smtClean="0">
                <a:solidFill>
                  <a:schemeClr val="tx1"/>
                </a:solidFill>
              </a:rPr>
              <a:t>Hand Washing</a:t>
            </a:r>
          </a:p>
          <a:p>
            <a:pPr lvl="1"/>
            <a:r>
              <a:rPr lang="en-US" sz="2000" dirty="0" smtClean="0">
                <a:solidFill>
                  <a:schemeClr val="tx1"/>
                </a:solidFill>
              </a:rPr>
              <a:t>Attire/Jewelry/Hair/Fingernails</a:t>
            </a:r>
          </a:p>
          <a:p>
            <a:pPr lvl="1"/>
            <a:r>
              <a:rPr lang="en-US" sz="2000" dirty="0" smtClean="0">
                <a:solidFill>
                  <a:schemeClr val="tx1"/>
                </a:solidFill>
              </a:rPr>
              <a:t>Tasting Foods</a:t>
            </a:r>
          </a:p>
          <a:p>
            <a:r>
              <a:rPr lang="en-US" dirty="0" smtClean="0">
                <a:solidFill>
                  <a:schemeClr val="tx1"/>
                </a:solidFill>
              </a:rPr>
              <a:t>Sanitation/Cleaning</a:t>
            </a:r>
          </a:p>
          <a:p>
            <a:pPr lvl="1"/>
            <a:r>
              <a:rPr lang="en-US" sz="2000" dirty="0" smtClean="0">
                <a:solidFill>
                  <a:schemeClr val="tx1"/>
                </a:solidFill>
              </a:rPr>
              <a:t>Cross Contamination</a:t>
            </a:r>
          </a:p>
          <a:p>
            <a:r>
              <a:rPr lang="en-US" dirty="0" smtClean="0">
                <a:solidFill>
                  <a:schemeClr val="tx1"/>
                </a:solidFill>
              </a:rPr>
              <a:t>Temperature Control</a:t>
            </a:r>
          </a:p>
          <a:p>
            <a:pPr lvl="1"/>
            <a:r>
              <a:rPr lang="en-US" sz="2000" dirty="0" smtClean="0">
                <a:solidFill>
                  <a:schemeClr val="tx1"/>
                </a:solidFill>
              </a:rPr>
              <a:t>Temperature Danger Zone</a:t>
            </a:r>
          </a:p>
        </p:txBody>
      </p:sp>
      <p:sp>
        <p:nvSpPr>
          <p:cNvPr id="4" name="Footer Placeholder 3"/>
          <p:cNvSpPr>
            <a:spLocks noGrp="1"/>
          </p:cNvSpPr>
          <p:nvPr>
            <p:ph type="ftr" sz="quarter" idx="10"/>
          </p:nvPr>
        </p:nvSpPr>
        <p:spPr/>
        <p:txBody>
          <a:bodyPr/>
          <a:lstStyle/>
          <a:p>
            <a:endParaRPr lang="en-US" dirty="0" smtClean="0">
              <a:solidFill>
                <a:srgbClr val="000000">
                  <a:tint val="75000"/>
                </a:srgbClr>
              </a:solidFill>
            </a:endParaRPr>
          </a:p>
        </p:txBody>
      </p:sp>
      <p:pic>
        <p:nvPicPr>
          <p:cNvPr id="1026" name="Picture 2" descr="http://sas.byu.edu/training/images/thinksafety.png"/>
          <p:cNvPicPr>
            <a:picLocks noChangeAspect="1" noChangeArrowheads="1"/>
          </p:cNvPicPr>
          <p:nvPr/>
        </p:nvPicPr>
        <p:blipFill>
          <a:blip r:embed="rId2" cstate="print"/>
          <a:srcRect/>
          <a:stretch>
            <a:fillRect/>
          </a:stretch>
        </p:blipFill>
        <p:spPr bwMode="auto">
          <a:xfrm>
            <a:off x="4724400" y="2895600"/>
            <a:ext cx="3524250" cy="10287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latin typeface="+mj-lt"/>
              </a:rPr>
              <a:t>Fruit</a:t>
            </a:r>
          </a:p>
        </p:txBody>
      </p:sp>
      <p:pic>
        <p:nvPicPr>
          <p:cNvPr id="5" name="Picture 4" descr="C:\Documents and Settings\harlow_c\Local Settings\Temporary Internet Files\Content.IE5\L8659PEK\MP900438787[1].jpg"/>
          <p:cNvPicPr>
            <a:picLocks noChangeAspect="1" noChangeArrowheads="1"/>
          </p:cNvPicPr>
          <p:nvPr/>
        </p:nvPicPr>
        <p:blipFill>
          <a:blip r:embed="rId3" cstate="print"/>
          <a:srcRect/>
          <a:stretch>
            <a:fillRect/>
          </a:stretch>
        </p:blipFill>
        <p:spPr bwMode="auto">
          <a:xfrm>
            <a:off x="0" y="4714875"/>
            <a:ext cx="3200400" cy="2143125"/>
          </a:xfrm>
          <a:prstGeom prst="rect">
            <a:avLst/>
          </a:prstGeom>
          <a:noFill/>
        </p:spPr>
      </p:pic>
      <p:sp>
        <p:nvSpPr>
          <p:cNvPr id="7" name="Rectangle 6"/>
          <p:cNvSpPr/>
          <p:nvPr/>
        </p:nvSpPr>
        <p:spPr>
          <a:xfrm>
            <a:off x="2286000" y="1263920"/>
            <a:ext cx="6477000" cy="3785652"/>
          </a:xfrm>
          <a:prstGeom prst="rect">
            <a:avLst/>
          </a:prstGeom>
        </p:spPr>
        <p:txBody>
          <a:bodyPr wrap="square">
            <a:spAutoFit/>
          </a:bodyPr>
          <a:lstStyle/>
          <a:p>
            <a:pPr marL="685800" hangingPunct="0">
              <a:buClr>
                <a:schemeClr val="accent1"/>
              </a:buClr>
              <a:buSzPct val="110000"/>
              <a:tabLst>
                <a:tab pos="228600" algn="l"/>
                <a:tab pos="480060" algn="l"/>
                <a:tab pos="685800" algn="l"/>
                <a:tab pos="914400" algn="l"/>
                <a:tab pos="1341120" algn="l"/>
                <a:tab pos="1466850" algn="l"/>
                <a:tab pos="1634490" algn="l"/>
                <a:tab pos="1760220" algn="l"/>
                <a:tab pos="1885950" algn="l"/>
                <a:tab pos="2011680" algn="l"/>
              </a:tabLst>
            </a:pPr>
            <a:r>
              <a:rPr lang="en-US" sz="2000" b="1" spc="150" dirty="0">
                <a:latin typeface="+mj-lt"/>
                <a:ea typeface="Times New Roman"/>
                <a:cs typeface="Times New Roman"/>
              </a:rPr>
              <a:t>Menu Ideas to Increase Variety</a:t>
            </a:r>
          </a:p>
          <a:p>
            <a:pPr hangingPunct="0"/>
            <a:r>
              <a:rPr lang="en-US" sz="2000" dirty="0">
                <a:latin typeface="+mj-lt"/>
              </a:rPr>
              <a:t> </a:t>
            </a:r>
          </a:p>
          <a:p>
            <a:pPr marL="285750" lvl="0" indent="-285750" hangingPunct="0">
              <a:buFont typeface="Arial" pitchFamily="34" charset="0"/>
              <a:buChar char="•"/>
            </a:pPr>
            <a:r>
              <a:rPr lang="en-US" sz="2000" dirty="0">
                <a:latin typeface="+mj-lt"/>
              </a:rPr>
              <a:t>Serve fresh, ripe fruits when they are in season, such as cantaloupe, peaches, watermelon, strawberries, plums, pears, and grape </a:t>
            </a:r>
            <a:r>
              <a:rPr lang="en-US" sz="2000" dirty="0" smtClean="0">
                <a:latin typeface="+mj-lt"/>
              </a:rPr>
              <a:t>halves</a:t>
            </a:r>
            <a:endParaRPr lang="en-US" sz="2000" dirty="0">
              <a:latin typeface="+mj-lt"/>
            </a:endParaRPr>
          </a:p>
          <a:p>
            <a:pPr marL="285750" lvl="0" indent="-285750" hangingPunct="0">
              <a:buFont typeface="Arial" pitchFamily="34" charset="0"/>
              <a:buChar char="•"/>
            </a:pPr>
            <a:r>
              <a:rPr lang="en-US" sz="2000" dirty="0">
                <a:latin typeface="+mj-lt"/>
              </a:rPr>
              <a:t>Offer canned fruits packed in light syrup or in natural </a:t>
            </a:r>
            <a:r>
              <a:rPr lang="en-US" sz="2000" dirty="0" smtClean="0">
                <a:latin typeface="+mj-lt"/>
              </a:rPr>
              <a:t>juices</a:t>
            </a:r>
            <a:endParaRPr lang="en-US" sz="2000" dirty="0">
              <a:latin typeface="+mj-lt"/>
            </a:endParaRPr>
          </a:p>
          <a:p>
            <a:pPr marL="285750" lvl="0" indent="-285750" hangingPunct="0">
              <a:buFont typeface="Arial" pitchFamily="34" charset="0"/>
              <a:buChar char="•"/>
            </a:pPr>
            <a:r>
              <a:rPr lang="en-US" sz="2000" dirty="0">
                <a:latin typeface="+mj-lt"/>
              </a:rPr>
              <a:t>Buy frozen mixed fruit and add fresh banana </a:t>
            </a:r>
            <a:r>
              <a:rPr lang="en-US" sz="2000" dirty="0" smtClean="0">
                <a:latin typeface="+mj-lt"/>
              </a:rPr>
              <a:t>slices</a:t>
            </a:r>
            <a:endParaRPr lang="en-US" sz="2000" dirty="0">
              <a:latin typeface="+mj-lt"/>
            </a:endParaRPr>
          </a:p>
          <a:p>
            <a:pPr marL="285750" lvl="0" indent="-285750" hangingPunct="0">
              <a:buFont typeface="Arial" pitchFamily="34" charset="0"/>
              <a:buChar char="•"/>
            </a:pPr>
            <a:r>
              <a:rPr lang="en-US" sz="2000" dirty="0">
                <a:latin typeface="+mj-lt"/>
              </a:rPr>
              <a:t>Choose a fruit to top a dessert like pudding or </a:t>
            </a:r>
            <a:r>
              <a:rPr lang="en-US" sz="2000" dirty="0" smtClean="0">
                <a:latin typeface="+mj-lt"/>
              </a:rPr>
              <a:t>gelatin</a:t>
            </a:r>
            <a:endParaRPr lang="en-US" sz="2000" dirty="0">
              <a:latin typeface="+mj-lt"/>
            </a:endParaRPr>
          </a:p>
          <a:p>
            <a:pPr marL="285750" lvl="0" indent="-285750" hangingPunct="0">
              <a:buFont typeface="Arial" pitchFamily="34" charset="0"/>
              <a:buChar char="•"/>
            </a:pPr>
            <a:r>
              <a:rPr lang="en-US" sz="2000" dirty="0">
                <a:latin typeface="+mj-lt"/>
              </a:rPr>
              <a:t>Try using an orange glaze on chicken </a:t>
            </a:r>
            <a:r>
              <a:rPr lang="en-US" sz="2000" dirty="0" smtClean="0">
                <a:latin typeface="+mj-lt"/>
              </a:rPr>
              <a:t>breasts</a:t>
            </a:r>
            <a:endParaRPr lang="en-US" sz="2000" dirty="0">
              <a:latin typeface="+mj-lt"/>
            </a:endParaRPr>
          </a:p>
          <a:p>
            <a:pPr marL="285750" lvl="0" indent="-285750" hangingPunct="0">
              <a:buFont typeface="Arial" pitchFamily="34" charset="0"/>
              <a:buChar char="•"/>
            </a:pPr>
            <a:r>
              <a:rPr lang="en-US" sz="2000" dirty="0">
                <a:latin typeface="+mj-lt"/>
              </a:rPr>
              <a:t>Introduce unfamiliar fruits such as kiwi, papaya, mango, apricots, dates, and </a:t>
            </a:r>
            <a:r>
              <a:rPr lang="en-US" sz="2000" dirty="0" smtClean="0">
                <a:latin typeface="+mj-lt"/>
              </a:rPr>
              <a:t>figs</a:t>
            </a:r>
            <a:endParaRPr lang="en-US" sz="2000" dirty="0">
              <a:latin typeface="+mj-lt"/>
            </a:endParaRPr>
          </a:p>
        </p:txBody>
      </p:sp>
    </p:spTree>
    <p:extLst>
      <p:ext uri="{BB962C8B-B14F-4D97-AF65-F5344CB8AC3E}">
        <p14:creationId xmlns:p14="http://schemas.microsoft.com/office/powerpoint/2010/main" xmlns="" val="1636856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800" dirty="0" smtClean="0">
                <a:latin typeface="+mj-lt"/>
              </a:rPr>
              <a:t>Milk</a:t>
            </a:r>
            <a:endParaRPr lang="en-US" sz="3800" dirty="0">
              <a:latin typeface="+mj-lt"/>
            </a:endParaRPr>
          </a:p>
        </p:txBody>
      </p:sp>
      <p:pic>
        <p:nvPicPr>
          <p:cNvPr id="7" name="Picture 3" descr="C:\Documents and Settings\harlow_c\Local Settings\Temporary Internet Files\Content.IE5\0XJINQFZ\MP900448438[1].jpg"/>
          <p:cNvPicPr>
            <a:picLocks noChangeAspect="1" noChangeArrowheads="1"/>
          </p:cNvPicPr>
          <p:nvPr/>
        </p:nvPicPr>
        <p:blipFill>
          <a:blip r:embed="rId3" cstate="print"/>
          <a:srcRect/>
          <a:stretch>
            <a:fillRect/>
          </a:stretch>
        </p:blipFill>
        <p:spPr bwMode="auto">
          <a:xfrm>
            <a:off x="3048000" y="3962400"/>
            <a:ext cx="3276600" cy="2339376"/>
          </a:xfrm>
          <a:prstGeom prst="rect">
            <a:avLst/>
          </a:prstGeom>
          <a:noFill/>
        </p:spPr>
      </p:pic>
      <p:sp>
        <p:nvSpPr>
          <p:cNvPr id="6" name="Rectangle 5"/>
          <p:cNvSpPr/>
          <p:nvPr/>
        </p:nvSpPr>
        <p:spPr>
          <a:xfrm>
            <a:off x="2286000" y="457201"/>
            <a:ext cx="6553200" cy="2831544"/>
          </a:xfrm>
          <a:prstGeom prst="rect">
            <a:avLst/>
          </a:prstGeom>
        </p:spPr>
        <p:txBody>
          <a:bodyPr wrap="square">
            <a:spAutoFit/>
          </a:bodyPr>
          <a:lstStyle/>
          <a:p>
            <a:pPr marL="685800" hangingPunct="0">
              <a:buClr>
                <a:schemeClr val="accent1"/>
              </a:buClr>
              <a:buSzPct val="110000"/>
              <a:tabLst>
                <a:tab pos="228600" algn="l"/>
                <a:tab pos="480060" algn="l"/>
                <a:tab pos="685800" algn="l"/>
                <a:tab pos="914400" algn="l"/>
                <a:tab pos="1341120" algn="l"/>
                <a:tab pos="1466850" algn="l"/>
                <a:tab pos="1634490" algn="l"/>
                <a:tab pos="1760220" algn="l"/>
                <a:tab pos="1885950" algn="l"/>
                <a:tab pos="2011680" algn="l"/>
              </a:tabLst>
            </a:pPr>
            <a:r>
              <a:rPr lang="en-US" sz="2000" b="1" spc="150" dirty="0">
                <a:latin typeface="+mj-lt"/>
                <a:ea typeface="Times New Roman"/>
                <a:cs typeface="Times New Roman"/>
              </a:rPr>
              <a:t>Menu Ideas to Increase Variety</a:t>
            </a:r>
          </a:p>
          <a:p>
            <a:pPr hangingPunct="0"/>
            <a:r>
              <a:rPr lang="en-US" sz="2000" dirty="0">
                <a:latin typeface="+mj-lt"/>
              </a:rPr>
              <a:t> </a:t>
            </a:r>
          </a:p>
          <a:p>
            <a:pPr marL="285750" lvl="0" indent="-285750" hangingPunct="0">
              <a:buFont typeface="Arial" pitchFamily="34" charset="0"/>
              <a:buChar char="•"/>
            </a:pPr>
            <a:r>
              <a:rPr lang="en-US" sz="2000" dirty="0">
                <a:latin typeface="+mj-lt"/>
              </a:rPr>
              <a:t>Offer only whole milk to children between the ages of </a:t>
            </a:r>
            <a:r>
              <a:rPr lang="en-US" sz="2000" dirty="0" smtClean="0">
                <a:latin typeface="+mj-lt"/>
              </a:rPr>
              <a:t>1-2</a:t>
            </a:r>
          </a:p>
          <a:p>
            <a:pPr marL="285750" lvl="0" indent="-285750" hangingPunct="0">
              <a:buFont typeface="Arial" pitchFamily="34" charset="0"/>
              <a:buChar char="•"/>
            </a:pPr>
            <a:r>
              <a:rPr lang="en-US" sz="2000" dirty="0" smtClean="0">
                <a:latin typeface="+mj-lt"/>
              </a:rPr>
              <a:t>Only </a:t>
            </a:r>
            <a:r>
              <a:rPr lang="en-US" sz="2000" dirty="0">
                <a:latin typeface="+mj-lt"/>
              </a:rPr>
              <a:t>offer fat-free or low-fat milk to children ages 2 and </a:t>
            </a:r>
            <a:r>
              <a:rPr lang="en-US" sz="2000" dirty="0" smtClean="0">
                <a:latin typeface="+mj-lt"/>
              </a:rPr>
              <a:t>above</a:t>
            </a:r>
            <a:endParaRPr lang="en-US" sz="2000" dirty="0">
              <a:latin typeface="+mj-lt"/>
            </a:endParaRPr>
          </a:p>
          <a:p>
            <a:pPr marL="285750" lvl="0" indent="-285750" hangingPunct="0">
              <a:buFont typeface="Arial" pitchFamily="34" charset="0"/>
              <a:buChar char="•"/>
            </a:pPr>
            <a:r>
              <a:rPr lang="en-US" sz="2000" dirty="0" smtClean="0">
                <a:latin typeface="+mj-lt"/>
              </a:rPr>
              <a:t>For </a:t>
            </a:r>
            <a:r>
              <a:rPr lang="en-US" sz="2000" dirty="0">
                <a:latin typeface="+mj-lt"/>
              </a:rPr>
              <a:t>children who require it, serve alternative types of milk (a </a:t>
            </a:r>
            <a:r>
              <a:rPr lang="en-US" sz="2000" dirty="0" smtClean="0">
                <a:latin typeface="+mj-lt"/>
              </a:rPr>
              <a:t>lactose-free or lactose-reduced) </a:t>
            </a:r>
            <a:r>
              <a:rPr lang="en-US" sz="2000" dirty="0">
                <a:latin typeface="+mj-lt"/>
              </a:rPr>
              <a:t>if </a:t>
            </a:r>
            <a:r>
              <a:rPr lang="en-US" sz="2000" dirty="0" smtClean="0">
                <a:latin typeface="+mj-lt"/>
              </a:rPr>
              <a:t>available </a:t>
            </a:r>
            <a:endParaRPr lang="en-US" sz="2000" dirty="0">
              <a:latin typeface="+mj-lt"/>
            </a:endParaRPr>
          </a:p>
          <a:p>
            <a:pPr marL="285750" lvl="0" indent="-285750" hangingPunct="0">
              <a:buFont typeface="Arial" pitchFamily="34" charset="0"/>
              <a:buChar char="•"/>
            </a:pPr>
            <a:r>
              <a:rPr lang="en-US" sz="2000" dirty="0">
                <a:latin typeface="+mj-lt"/>
              </a:rPr>
              <a:t>Try shelf-stable (UHT or ultra high temperature) </a:t>
            </a:r>
            <a:r>
              <a:rPr lang="en-US" sz="2000" dirty="0" smtClean="0">
                <a:latin typeface="+mj-lt"/>
              </a:rPr>
              <a:t>milk</a:t>
            </a:r>
            <a:endParaRPr lang="en-US" sz="2000" dirty="0">
              <a:latin typeface="+mj-lt"/>
            </a:endParaRPr>
          </a:p>
          <a:p>
            <a:pPr hangingPunct="0"/>
            <a:r>
              <a:rPr lang="en-US" dirty="0"/>
              <a:t> </a:t>
            </a:r>
          </a:p>
        </p:txBody>
      </p:sp>
    </p:spTree>
    <p:extLst>
      <p:ext uri="{BB962C8B-B14F-4D97-AF65-F5344CB8AC3E}">
        <p14:creationId xmlns:p14="http://schemas.microsoft.com/office/powerpoint/2010/main" xmlns="" val="86947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Choking Risks</a:t>
            </a:r>
            <a:r>
              <a:rPr lang="en-US" dirty="0" smtClean="0"/>
              <a:t/>
            </a:r>
            <a:br>
              <a:rPr lang="en-US" dirty="0" smtClean="0"/>
            </a:br>
            <a:r>
              <a:rPr lang="en-US" sz="2800" dirty="0" smtClean="0">
                <a:latin typeface="+mj-lt"/>
              </a:rPr>
              <a:t>Foods that may cause choking in young children include:</a:t>
            </a:r>
            <a:endParaRPr lang="en-US" sz="2800" dirty="0">
              <a:latin typeface="+mj-lt"/>
            </a:endParaRPr>
          </a:p>
        </p:txBody>
      </p:sp>
      <p:pic>
        <p:nvPicPr>
          <p:cNvPr id="5" name="Picture 2" descr="C:\Users\harlow_c\AppData\Local\Microsoft\Windows\Temporary Internet Files\Content.IE5\O53YJW4O\MC900431529[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29000" y="4495800"/>
            <a:ext cx="1752314" cy="17523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Placeholder 1"/>
          <p:cNvSpPr>
            <a:spLocks noGrp="1"/>
          </p:cNvSpPr>
          <p:nvPr>
            <p:ph type="body" idx="1"/>
          </p:nvPr>
        </p:nvSpPr>
        <p:spPr>
          <a:xfrm>
            <a:off x="380999" y="1981199"/>
            <a:ext cx="8407893" cy="4145279"/>
          </a:xfrm>
        </p:spPr>
        <p:txBody>
          <a:bodyPr numCol="2"/>
          <a:lstStyle/>
          <a:p>
            <a:pPr marL="640080" lvl="1" indent="-228600">
              <a:buClr>
                <a:srgbClr val="9CBEBD"/>
              </a:buClr>
              <a:buSzTx/>
              <a:buFont typeface="Arial" pitchFamily="34" charset="0"/>
              <a:buChar char="•"/>
            </a:pPr>
            <a:r>
              <a:rPr lang="en-US" sz="2000" spc="0" dirty="0" smtClean="0">
                <a:solidFill>
                  <a:srgbClr val="2F2B20"/>
                </a:solidFill>
              </a:rPr>
              <a:t>Hot </a:t>
            </a:r>
            <a:r>
              <a:rPr lang="en-US" sz="2000" spc="0" dirty="0">
                <a:solidFill>
                  <a:srgbClr val="2F2B20"/>
                </a:solidFill>
              </a:rPr>
              <a:t>dogs </a:t>
            </a:r>
          </a:p>
          <a:p>
            <a:pPr marL="640080" lvl="1" indent="-228600">
              <a:buClr>
                <a:srgbClr val="9CBEBD"/>
              </a:buClr>
              <a:buSzTx/>
              <a:buFont typeface="Arial" pitchFamily="34" charset="0"/>
              <a:buChar char="•"/>
            </a:pPr>
            <a:r>
              <a:rPr lang="en-US" sz="2000" spc="0" dirty="0">
                <a:solidFill>
                  <a:srgbClr val="2F2B20"/>
                </a:solidFill>
              </a:rPr>
              <a:t>Nuts and seeds </a:t>
            </a:r>
          </a:p>
          <a:p>
            <a:pPr marL="640080" lvl="1" indent="-228600">
              <a:buClr>
                <a:srgbClr val="9CBEBD"/>
              </a:buClr>
              <a:buSzTx/>
              <a:buFont typeface="Arial" pitchFamily="34" charset="0"/>
              <a:buChar char="•"/>
            </a:pPr>
            <a:r>
              <a:rPr lang="en-US" sz="2000" spc="0" dirty="0">
                <a:solidFill>
                  <a:srgbClr val="2F2B20"/>
                </a:solidFill>
              </a:rPr>
              <a:t>Raw carrots</a:t>
            </a:r>
          </a:p>
          <a:p>
            <a:pPr marL="640080" lvl="1" indent="-228600">
              <a:buClr>
                <a:srgbClr val="9CBEBD"/>
              </a:buClr>
              <a:buSzTx/>
              <a:buFont typeface="Arial" pitchFamily="34" charset="0"/>
              <a:buChar char="•"/>
            </a:pPr>
            <a:r>
              <a:rPr lang="en-US" sz="2000" spc="0" dirty="0">
                <a:solidFill>
                  <a:srgbClr val="2F2B20"/>
                </a:solidFill>
              </a:rPr>
              <a:t>Raisins </a:t>
            </a:r>
          </a:p>
          <a:p>
            <a:pPr marL="640080" lvl="1" indent="-228600">
              <a:buClr>
                <a:srgbClr val="9CBEBD"/>
              </a:buClr>
              <a:buSzTx/>
              <a:buFont typeface="Arial" pitchFamily="34" charset="0"/>
              <a:buChar char="•"/>
            </a:pPr>
            <a:r>
              <a:rPr lang="en-US" sz="2000" spc="0" dirty="0">
                <a:solidFill>
                  <a:srgbClr val="2F2B20"/>
                </a:solidFill>
              </a:rPr>
              <a:t>Chunks of meat </a:t>
            </a:r>
          </a:p>
          <a:p>
            <a:pPr marL="640080" lvl="1" indent="-228600">
              <a:buClr>
                <a:srgbClr val="9CBEBD"/>
              </a:buClr>
              <a:buSzTx/>
              <a:buFont typeface="Arial" pitchFamily="34" charset="0"/>
              <a:buChar char="•"/>
            </a:pPr>
            <a:r>
              <a:rPr lang="en-US" sz="2000" spc="0" dirty="0">
                <a:solidFill>
                  <a:srgbClr val="2F2B20"/>
                </a:solidFill>
              </a:rPr>
              <a:t>Peanut butter </a:t>
            </a:r>
            <a:r>
              <a:rPr lang="en-US" sz="2000" spc="0" dirty="0" smtClean="0">
                <a:solidFill>
                  <a:srgbClr val="2F2B20"/>
                </a:solidFill>
              </a:rPr>
              <a:t>(spoonful)</a:t>
            </a:r>
            <a:endParaRPr lang="en-US" sz="2000" spc="0" dirty="0">
              <a:solidFill>
                <a:srgbClr val="2F2B20"/>
              </a:solidFill>
            </a:endParaRPr>
          </a:p>
          <a:p>
            <a:pPr marL="640080" lvl="1" indent="-228600">
              <a:buClr>
                <a:srgbClr val="9CBEBD"/>
              </a:buClr>
              <a:buSzTx/>
              <a:buFont typeface="Arial" pitchFamily="34" charset="0"/>
              <a:buChar char="•"/>
            </a:pPr>
            <a:r>
              <a:rPr lang="en-US" sz="2000" spc="0" dirty="0">
                <a:solidFill>
                  <a:srgbClr val="2F2B20"/>
                </a:solidFill>
              </a:rPr>
              <a:t>Whole </a:t>
            </a:r>
            <a:r>
              <a:rPr lang="en-US" sz="2000" spc="0" dirty="0" smtClean="0">
                <a:solidFill>
                  <a:srgbClr val="2F2B20"/>
                </a:solidFill>
              </a:rPr>
              <a:t>grapes</a:t>
            </a:r>
          </a:p>
          <a:p>
            <a:pPr marL="640080" lvl="1" indent="-228600">
              <a:buClr>
                <a:srgbClr val="9CBEBD"/>
              </a:buClr>
              <a:buSzTx/>
              <a:buFont typeface="Arial" pitchFamily="34" charset="0"/>
              <a:buChar char="•"/>
            </a:pPr>
            <a:r>
              <a:rPr lang="en-US" sz="2000" spc="0" dirty="0" smtClean="0">
                <a:solidFill>
                  <a:srgbClr val="2F2B20"/>
                </a:solidFill>
              </a:rPr>
              <a:t>Marshmallows</a:t>
            </a:r>
          </a:p>
          <a:p>
            <a:pPr marL="640080" lvl="1" indent="-228600">
              <a:buClr>
                <a:srgbClr val="9CBEBD"/>
              </a:buClr>
              <a:buSzTx/>
              <a:buFont typeface="Arial" pitchFamily="34" charset="0"/>
              <a:buChar char="•"/>
            </a:pPr>
            <a:endParaRPr lang="en-US" sz="1900" spc="0" dirty="0" smtClean="0">
              <a:solidFill>
                <a:srgbClr val="2F2B20"/>
              </a:solidFill>
            </a:endParaRPr>
          </a:p>
          <a:p>
            <a:pPr marL="640080" lvl="1" indent="-228600">
              <a:buClr>
                <a:srgbClr val="9CBEBD"/>
              </a:buClr>
              <a:buSzTx/>
              <a:buFont typeface="Arial" pitchFamily="34" charset="0"/>
              <a:buChar char="•"/>
            </a:pPr>
            <a:endParaRPr lang="en-US" sz="1900" spc="0" dirty="0" smtClean="0">
              <a:solidFill>
                <a:srgbClr val="2F2B20"/>
              </a:solidFill>
            </a:endParaRPr>
          </a:p>
          <a:p>
            <a:pPr marL="640080" lvl="1" indent="-228600">
              <a:buClr>
                <a:srgbClr val="9CBEBD"/>
              </a:buClr>
              <a:buSzTx/>
              <a:buNone/>
            </a:pPr>
            <a:endParaRPr lang="en-US" sz="1900" spc="0" dirty="0" smtClean="0">
              <a:solidFill>
                <a:srgbClr val="2F2B20"/>
              </a:solidFill>
            </a:endParaRPr>
          </a:p>
          <a:p>
            <a:pPr marL="640080" lvl="1" indent="-228600">
              <a:buClr>
                <a:srgbClr val="9CBEBD"/>
              </a:buClr>
              <a:buSzTx/>
              <a:buFont typeface="Arial" pitchFamily="34" charset="0"/>
              <a:buChar char="•"/>
            </a:pPr>
            <a:r>
              <a:rPr lang="en-US" sz="2000" spc="0" dirty="0" smtClean="0">
                <a:solidFill>
                  <a:srgbClr val="2F2B20"/>
                </a:solidFill>
              </a:rPr>
              <a:t>Round or hard candy </a:t>
            </a:r>
            <a:endParaRPr lang="en-US" sz="2000" spc="0" dirty="0">
              <a:solidFill>
                <a:srgbClr val="2F2B20"/>
              </a:solidFill>
            </a:endParaRPr>
          </a:p>
          <a:p>
            <a:pPr marL="640080" lvl="1" indent="-228600">
              <a:buClr>
                <a:srgbClr val="9CBEBD"/>
              </a:buClr>
              <a:buSzTx/>
              <a:buFont typeface="Arial" pitchFamily="34" charset="0"/>
              <a:buChar char="•"/>
            </a:pPr>
            <a:r>
              <a:rPr lang="en-US" sz="2000" spc="0" dirty="0">
                <a:solidFill>
                  <a:srgbClr val="2F2B20"/>
                </a:solidFill>
              </a:rPr>
              <a:t>Chips </a:t>
            </a:r>
          </a:p>
          <a:p>
            <a:pPr marL="640080" lvl="1" indent="-228600">
              <a:buClr>
                <a:srgbClr val="9CBEBD"/>
              </a:buClr>
              <a:buSzTx/>
              <a:buFont typeface="Arial" pitchFamily="34" charset="0"/>
              <a:buChar char="•"/>
            </a:pPr>
            <a:r>
              <a:rPr lang="en-US" sz="2000" spc="0" dirty="0">
                <a:solidFill>
                  <a:srgbClr val="2F2B20"/>
                </a:solidFill>
              </a:rPr>
              <a:t>Popcorn </a:t>
            </a:r>
          </a:p>
          <a:p>
            <a:pPr marL="640080" lvl="1" indent="-228600">
              <a:buClr>
                <a:srgbClr val="9CBEBD"/>
              </a:buClr>
              <a:buSzTx/>
              <a:buFont typeface="Arial" pitchFamily="34" charset="0"/>
              <a:buChar char="•"/>
            </a:pPr>
            <a:r>
              <a:rPr lang="en-US" sz="2000" spc="0" dirty="0">
                <a:solidFill>
                  <a:srgbClr val="2F2B20"/>
                </a:solidFill>
              </a:rPr>
              <a:t>Pretzels</a:t>
            </a:r>
          </a:p>
          <a:p>
            <a:pPr marL="640080" lvl="1" indent="-228600">
              <a:buClr>
                <a:srgbClr val="9CBEBD"/>
              </a:buClr>
              <a:buSzTx/>
              <a:buFont typeface="Arial" pitchFamily="34" charset="0"/>
              <a:buChar char="•"/>
            </a:pPr>
            <a:r>
              <a:rPr lang="en-US" sz="2000" spc="0" dirty="0">
                <a:solidFill>
                  <a:srgbClr val="2F2B20"/>
                </a:solidFill>
              </a:rPr>
              <a:t>Raw celery </a:t>
            </a:r>
          </a:p>
          <a:p>
            <a:pPr marL="640080" lvl="1" indent="-228600">
              <a:buClr>
                <a:srgbClr val="9CBEBD"/>
              </a:buClr>
              <a:buSzTx/>
              <a:buFont typeface="Arial" pitchFamily="34" charset="0"/>
              <a:buChar char="•"/>
            </a:pPr>
            <a:r>
              <a:rPr lang="en-US" sz="2000" spc="0" dirty="0">
                <a:solidFill>
                  <a:srgbClr val="2F2B20"/>
                </a:solidFill>
              </a:rPr>
              <a:t>Cherries with pits </a:t>
            </a:r>
          </a:p>
          <a:p>
            <a:pPr marL="640080" lvl="1" indent="-228600">
              <a:buClr>
                <a:srgbClr val="9CBEBD"/>
              </a:buClr>
              <a:buSzTx/>
              <a:buFont typeface="Arial" pitchFamily="34" charset="0"/>
              <a:buChar char="•"/>
            </a:pPr>
            <a:r>
              <a:rPr lang="en-US" sz="2000" spc="0" dirty="0">
                <a:solidFill>
                  <a:srgbClr val="2F2B20"/>
                </a:solidFill>
              </a:rPr>
              <a:t>Large pieces of fruit with skin</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2285999"/>
            <a:ext cx="8686800" cy="3840479"/>
          </a:xfrm>
        </p:spPr>
        <p:txBody>
          <a:bodyPr/>
          <a:lstStyle/>
          <a:p>
            <a:pPr hangingPunct="0"/>
            <a:r>
              <a:rPr lang="en-US" dirty="0" smtClean="0">
                <a:solidFill>
                  <a:schemeClr val="tx1"/>
                </a:solidFill>
              </a:rPr>
              <a:t>If </a:t>
            </a:r>
            <a:r>
              <a:rPr lang="en-US" dirty="0">
                <a:solidFill>
                  <a:schemeClr val="tx1"/>
                </a:solidFill>
              </a:rPr>
              <a:t>a site chooses to purchase additional food with SFSP funds, the food must be a creditable food under the meal pattern requirements. </a:t>
            </a:r>
            <a:endParaRPr lang="en-US" dirty="0" smtClean="0">
              <a:solidFill>
                <a:schemeClr val="tx1"/>
              </a:solidFill>
            </a:endParaRPr>
          </a:p>
          <a:p>
            <a:pPr hangingPunct="0"/>
            <a:endParaRPr lang="en-US" dirty="0"/>
          </a:p>
          <a:p>
            <a:pPr hangingPunct="0"/>
            <a:endParaRPr lang="en-US" dirty="0" smtClean="0">
              <a:solidFill>
                <a:srgbClr val="7030A0"/>
              </a:solidFill>
            </a:endParaRPr>
          </a:p>
          <a:p>
            <a:endParaRPr lang="en-US" dirty="0"/>
          </a:p>
          <a:p>
            <a:endParaRPr lang="en-US" dirty="0"/>
          </a:p>
        </p:txBody>
      </p:sp>
      <p:sp>
        <p:nvSpPr>
          <p:cNvPr id="3" name="Title 2"/>
          <p:cNvSpPr>
            <a:spLocks noGrp="1"/>
          </p:cNvSpPr>
          <p:nvPr>
            <p:ph type="title"/>
          </p:nvPr>
        </p:nvSpPr>
        <p:spPr/>
        <p:txBody>
          <a:bodyPr/>
          <a:lstStyle/>
          <a:p>
            <a:r>
              <a:rPr lang="en-US" sz="4000" dirty="0">
                <a:latin typeface="+mj-lt"/>
              </a:rPr>
              <a:t>Crediting Foods</a:t>
            </a:r>
          </a:p>
        </p:txBody>
      </p:sp>
    </p:spTree>
    <p:extLst>
      <p:ext uri="{BB962C8B-B14F-4D97-AF65-F5344CB8AC3E}">
        <p14:creationId xmlns:p14="http://schemas.microsoft.com/office/powerpoint/2010/main" xmlns="" val="1985711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latin typeface="+mj-lt"/>
              </a:rPr>
              <a:t>How to </a:t>
            </a:r>
            <a:r>
              <a:rPr lang="en-US" sz="4000" dirty="0" smtClean="0">
                <a:latin typeface="+mj-lt"/>
              </a:rPr>
              <a:t>Plan </a:t>
            </a:r>
            <a:r>
              <a:rPr lang="en-US" sz="4000" dirty="0">
                <a:latin typeface="+mj-lt"/>
              </a:rPr>
              <a:t>a </a:t>
            </a:r>
            <a:r>
              <a:rPr lang="en-US" sz="4000" dirty="0" smtClean="0">
                <a:latin typeface="+mj-lt"/>
              </a:rPr>
              <a:t>Summer </a:t>
            </a:r>
            <a:r>
              <a:rPr lang="en-US" sz="4000" dirty="0">
                <a:latin typeface="+mj-lt"/>
              </a:rPr>
              <a:t>L</a:t>
            </a:r>
            <a:r>
              <a:rPr lang="en-US" sz="4000" dirty="0" smtClean="0">
                <a:latin typeface="+mj-lt"/>
              </a:rPr>
              <a:t>unch </a:t>
            </a:r>
            <a:r>
              <a:rPr lang="en-US" sz="4000" dirty="0">
                <a:latin typeface="+mj-lt"/>
              </a:rPr>
              <a:t>M</a:t>
            </a:r>
            <a:r>
              <a:rPr lang="en-US" sz="4000" dirty="0" smtClean="0">
                <a:latin typeface="+mj-lt"/>
              </a:rPr>
              <a:t>enu</a:t>
            </a:r>
            <a:endParaRPr lang="en-US" sz="4000" dirty="0">
              <a:latin typeface="+mj-lt"/>
            </a:endParaRPr>
          </a:p>
        </p:txBody>
      </p:sp>
      <p:sp>
        <p:nvSpPr>
          <p:cNvPr id="2" name="Text Placeholder 1"/>
          <p:cNvSpPr>
            <a:spLocks noGrp="1"/>
          </p:cNvSpPr>
          <p:nvPr>
            <p:ph type="body" idx="1"/>
          </p:nvPr>
        </p:nvSpPr>
        <p:spPr>
          <a:xfrm>
            <a:off x="380999" y="1981199"/>
            <a:ext cx="8407893" cy="4145279"/>
          </a:xfrm>
        </p:spPr>
        <p:txBody>
          <a:bodyPr/>
          <a:lstStyle/>
          <a:p>
            <a:pPr marL="571500" indent="-457200" algn="l" hangingPunct="0">
              <a:buFont typeface="+mj-lt"/>
              <a:buAutoNum type="arabicPeriod"/>
            </a:pPr>
            <a:r>
              <a:rPr lang="en-US" dirty="0">
                <a:solidFill>
                  <a:schemeClr val="tx1"/>
                </a:solidFill>
              </a:rPr>
              <a:t>Begin with the main dish or entree: </a:t>
            </a:r>
            <a:endParaRPr lang="en-US" dirty="0" smtClean="0">
              <a:solidFill>
                <a:schemeClr val="tx1"/>
              </a:solidFill>
            </a:endParaRPr>
          </a:p>
          <a:p>
            <a:pPr marL="1303020" lvl="2" indent="-457200" hangingPunct="0">
              <a:buNone/>
            </a:pPr>
            <a:r>
              <a:rPr lang="en-US" sz="1800" dirty="0" smtClean="0">
                <a:solidFill>
                  <a:schemeClr val="tx1"/>
                </a:solidFill>
              </a:rPr>
              <a:t>consider </a:t>
            </a:r>
            <a:r>
              <a:rPr lang="en-US" sz="1800" dirty="0">
                <a:solidFill>
                  <a:schemeClr val="tx1"/>
                </a:solidFill>
              </a:rPr>
              <a:t>a source of protein from the meat or meat alternate </a:t>
            </a:r>
            <a:r>
              <a:rPr lang="en-US" sz="1800" dirty="0" smtClean="0">
                <a:solidFill>
                  <a:schemeClr val="tx1"/>
                </a:solidFill>
              </a:rPr>
              <a:t>group.</a:t>
            </a:r>
          </a:p>
          <a:p>
            <a:pPr marL="1303020" lvl="2" indent="-457200" hangingPunct="0">
              <a:buNone/>
            </a:pPr>
            <a:r>
              <a:rPr lang="en-US" sz="1800" dirty="0" smtClean="0">
                <a:solidFill>
                  <a:schemeClr val="tx1"/>
                </a:solidFill>
              </a:rPr>
              <a:t>Sometimes</a:t>
            </a:r>
            <a:r>
              <a:rPr lang="en-US" sz="1800" dirty="0">
                <a:solidFill>
                  <a:schemeClr val="tx1"/>
                </a:solidFill>
              </a:rPr>
              <a:t>, grains, vegetables, or fruits may be part of the main dish, </a:t>
            </a:r>
            <a:endParaRPr lang="en-US" sz="1800" dirty="0" smtClean="0">
              <a:solidFill>
                <a:schemeClr val="tx1"/>
              </a:solidFill>
            </a:endParaRPr>
          </a:p>
          <a:p>
            <a:pPr marL="1303020" lvl="2" indent="-457200" hangingPunct="0">
              <a:buNone/>
            </a:pPr>
            <a:r>
              <a:rPr lang="en-US" sz="1800" dirty="0" smtClean="0">
                <a:solidFill>
                  <a:schemeClr val="tx1"/>
                </a:solidFill>
              </a:rPr>
              <a:t>such </a:t>
            </a:r>
            <a:r>
              <a:rPr lang="en-US" sz="1800" dirty="0">
                <a:solidFill>
                  <a:schemeClr val="tx1"/>
                </a:solidFill>
              </a:rPr>
              <a:t>as a taco, burrito, or chef's </a:t>
            </a:r>
            <a:r>
              <a:rPr lang="en-US" sz="1800" dirty="0" smtClean="0">
                <a:solidFill>
                  <a:schemeClr val="tx1"/>
                </a:solidFill>
              </a:rPr>
              <a:t>salad </a:t>
            </a:r>
            <a:endParaRPr lang="en-US" sz="1800" dirty="0">
              <a:solidFill>
                <a:schemeClr val="tx1"/>
              </a:solidFill>
            </a:endParaRPr>
          </a:p>
          <a:p>
            <a:pPr marL="571500" indent="-457200" algn="l" hangingPunct="0">
              <a:buFont typeface="+mj-lt"/>
              <a:buAutoNum type="arabicPeriod"/>
            </a:pPr>
            <a:r>
              <a:rPr lang="en-US" dirty="0">
                <a:solidFill>
                  <a:schemeClr val="tx1"/>
                </a:solidFill>
              </a:rPr>
              <a:t>Choose a combination of a fruit and a vegetable that go </a:t>
            </a:r>
            <a:r>
              <a:rPr lang="en-US" dirty="0" smtClean="0">
                <a:solidFill>
                  <a:schemeClr val="tx1"/>
                </a:solidFill>
              </a:rPr>
              <a:t>together </a:t>
            </a:r>
            <a:endParaRPr lang="en-US" dirty="0">
              <a:solidFill>
                <a:schemeClr val="tx1"/>
              </a:solidFill>
            </a:endParaRPr>
          </a:p>
          <a:p>
            <a:pPr marL="571500" indent="-457200" algn="l" hangingPunct="0">
              <a:buFont typeface="+mj-lt"/>
              <a:buAutoNum type="arabicPeriod"/>
            </a:pPr>
            <a:r>
              <a:rPr lang="en-US" dirty="0">
                <a:solidFill>
                  <a:schemeClr val="tx1"/>
                </a:solidFill>
              </a:rPr>
              <a:t>Include whole-grain bread that is rich in </a:t>
            </a:r>
            <a:r>
              <a:rPr lang="en-US" dirty="0" smtClean="0">
                <a:solidFill>
                  <a:schemeClr val="tx1"/>
                </a:solidFill>
              </a:rPr>
              <a:t>fiber  </a:t>
            </a:r>
            <a:endParaRPr lang="en-US" dirty="0">
              <a:solidFill>
                <a:schemeClr val="tx1"/>
              </a:solidFill>
            </a:endParaRPr>
          </a:p>
          <a:p>
            <a:pPr marL="571500" indent="-457200" algn="l" hangingPunct="0">
              <a:buFont typeface="+mj-lt"/>
              <a:buAutoNum type="arabicPeriod"/>
            </a:pPr>
            <a:r>
              <a:rPr lang="en-US" dirty="0">
                <a:solidFill>
                  <a:schemeClr val="tx1"/>
                </a:solidFill>
              </a:rPr>
              <a:t>Add low-fat or fat-free milk as the </a:t>
            </a:r>
            <a:r>
              <a:rPr lang="en-US" dirty="0" smtClean="0">
                <a:solidFill>
                  <a:schemeClr val="tx1"/>
                </a:solidFill>
              </a:rPr>
              <a:t>beverage</a:t>
            </a:r>
          </a:p>
          <a:p>
            <a:pPr marL="571500" indent="-457200" algn="l" hangingPunct="0">
              <a:buFont typeface="+mj-lt"/>
              <a:buAutoNum type="arabicPeriod"/>
            </a:pPr>
            <a:endParaRPr lang="en-US" dirty="0"/>
          </a:p>
          <a:p>
            <a:pPr marL="114300" algn="l" hangingPunct="0"/>
            <a:endParaRPr lang="en-US" dirty="0" smtClean="0"/>
          </a:p>
          <a:p>
            <a:pPr marL="571500" indent="-457200" algn="l" hangingPunct="0">
              <a:buFont typeface="+mj-lt"/>
              <a:buAutoNum type="arabicPeriod"/>
            </a:pPr>
            <a:endParaRPr lang="en-US" dirty="0"/>
          </a:p>
          <a:p>
            <a:pPr marL="114300" algn="l" hangingPunct="0"/>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781800" y="4038600"/>
            <a:ext cx="2011680" cy="1828800"/>
          </a:xfrm>
          <a:prstGeom prst="rect">
            <a:avLst/>
          </a:prstGeom>
        </p:spPr>
      </p:pic>
    </p:spTree>
    <p:extLst>
      <p:ext uri="{BB962C8B-B14F-4D97-AF65-F5344CB8AC3E}">
        <p14:creationId xmlns:p14="http://schemas.microsoft.com/office/powerpoint/2010/main" xmlns="" val="935777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Minimize Sodium</a:t>
            </a:r>
            <a:endParaRPr lang="en-US" sz="4000" dirty="0">
              <a:latin typeface="+mj-lt"/>
            </a:endParaRPr>
          </a:p>
        </p:txBody>
      </p:sp>
      <p:sp>
        <p:nvSpPr>
          <p:cNvPr id="3" name="Text Placeholder 2"/>
          <p:cNvSpPr>
            <a:spLocks noGrp="1"/>
          </p:cNvSpPr>
          <p:nvPr>
            <p:ph type="body" idx="1"/>
          </p:nvPr>
        </p:nvSpPr>
        <p:spPr>
          <a:xfrm>
            <a:off x="380999" y="2133599"/>
            <a:ext cx="8407893" cy="3992879"/>
          </a:xfrm>
        </p:spPr>
        <p:txBody>
          <a:bodyPr/>
          <a:lstStyle/>
          <a:p>
            <a:r>
              <a:rPr lang="en-US" dirty="0" smtClean="0">
                <a:solidFill>
                  <a:schemeClr val="tx1"/>
                </a:solidFill>
              </a:rPr>
              <a:t>No extra salt</a:t>
            </a:r>
          </a:p>
          <a:p>
            <a:r>
              <a:rPr lang="en-US" dirty="0" smtClean="0">
                <a:solidFill>
                  <a:schemeClr val="tx1"/>
                </a:solidFill>
              </a:rPr>
              <a:t>Less processed foods</a:t>
            </a:r>
          </a:p>
          <a:p>
            <a:r>
              <a:rPr lang="en-US" dirty="0" smtClean="0">
                <a:solidFill>
                  <a:schemeClr val="tx1"/>
                </a:solidFill>
              </a:rPr>
              <a:t>Make from scratch when possible</a:t>
            </a:r>
          </a:p>
          <a:p>
            <a:r>
              <a:rPr lang="en-US" dirty="0" smtClean="0">
                <a:solidFill>
                  <a:schemeClr val="tx1"/>
                </a:solidFill>
              </a:rPr>
              <a:t>Substitute fresh items for processed items</a:t>
            </a:r>
            <a:endParaRPr lang="en-US" dirty="0">
              <a:solidFill>
                <a:schemeClr val="tx1"/>
              </a:solidFill>
            </a:endParaRPr>
          </a:p>
        </p:txBody>
      </p:sp>
      <p:sp>
        <p:nvSpPr>
          <p:cNvPr id="4" name="Footer Placeholder 3"/>
          <p:cNvSpPr>
            <a:spLocks noGrp="1"/>
          </p:cNvSpPr>
          <p:nvPr>
            <p:ph type="ftr" sz="quarter" idx="10"/>
          </p:nvPr>
        </p:nvSpPr>
        <p:spPr/>
        <p:txBody>
          <a:bodyPr/>
          <a:lstStyle/>
          <a:p>
            <a:endParaRPr lang="en-US" dirty="0" smtClean="0">
              <a:solidFill>
                <a:srgbClr val="000000">
                  <a:tint val="75000"/>
                </a:srgbClr>
              </a:solidFill>
            </a:endParaRPr>
          </a:p>
        </p:txBody>
      </p:sp>
      <p:pic>
        <p:nvPicPr>
          <p:cNvPr id="71682" name="Picture 2" descr="C:\Documents and Settings\moen_a\Local Settings\Temporary Internet Files\Content.IE5\F9TA2TAV\MP900314310[1].jpg"/>
          <p:cNvPicPr>
            <a:picLocks noChangeAspect="1" noChangeArrowheads="1"/>
          </p:cNvPicPr>
          <p:nvPr/>
        </p:nvPicPr>
        <p:blipFill>
          <a:blip r:embed="rId2" cstate="print"/>
          <a:srcRect l="50000" b="2381"/>
          <a:stretch>
            <a:fillRect/>
          </a:stretch>
        </p:blipFill>
        <p:spPr bwMode="auto">
          <a:xfrm>
            <a:off x="6248400" y="2514600"/>
            <a:ext cx="1828800" cy="31242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81199"/>
            <a:ext cx="8407893" cy="4145279"/>
          </a:xfrm>
        </p:spPr>
        <p:txBody>
          <a:bodyPr/>
          <a:lstStyle/>
          <a:p>
            <a:r>
              <a:rPr lang="en-US" dirty="0">
                <a:solidFill>
                  <a:schemeClr val="tx1"/>
                </a:solidFill>
                <a:latin typeface="+mj-lt"/>
                <a:cs typeface="Arial" pitchFamily="34" charset="0"/>
              </a:rPr>
              <a:t>Reduce the amount of sugar in recipes</a:t>
            </a:r>
          </a:p>
          <a:p>
            <a:r>
              <a:rPr lang="en-US" dirty="0">
                <a:solidFill>
                  <a:schemeClr val="tx1"/>
                </a:solidFill>
                <a:latin typeface="+mj-lt"/>
                <a:cs typeface="Arial" pitchFamily="34" charset="0"/>
              </a:rPr>
              <a:t>Purchase fruit packed in it’s own juice</a:t>
            </a:r>
          </a:p>
          <a:p>
            <a:endParaRPr lang="en-US" dirty="0"/>
          </a:p>
        </p:txBody>
      </p:sp>
      <p:sp>
        <p:nvSpPr>
          <p:cNvPr id="3" name="Title 2"/>
          <p:cNvSpPr>
            <a:spLocks noGrp="1"/>
          </p:cNvSpPr>
          <p:nvPr>
            <p:ph type="title"/>
          </p:nvPr>
        </p:nvSpPr>
        <p:spPr/>
        <p:txBody>
          <a:bodyPr/>
          <a:lstStyle/>
          <a:p>
            <a:r>
              <a:rPr lang="en-US" sz="4000" dirty="0" smtClean="0">
                <a:latin typeface="+mj-lt"/>
                <a:cs typeface="Arial" pitchFamily="34" charset="0"/>
              </a:rPr>
              <a:t>Minimize </a:t>
            </a:r>
            <a:r>
              <a:rPr lang="en-US" sz="4000" dirty="0">
                <a:latin typeface="+mj-lt"/>
                <a:cs typeface="Arial" pitchFamily="34" charset="0"/>
              </a:rPr>
              <a:t>Sugars</a:t>
            </a:r>
            <a:endParaRPr lang="en-US" sz="4000" dirty="0">
              <a:latin typeface="+mj-lt"/>
            </a:endParaRPr>
          </a:p>
        </p:txBody>
      </p:sp>
      <p:pic>
        <p:nvPicPr>
          <p:cNvPr id="6" name="Picture 2" descr="C:\Users\harlow_c\AppData\Local\Microsoft\Windows\Temporary Internet Files\Content.IE5\GUDWGBBK\MP900448504[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044537"/>
            <a:ext cx="5715000" cy="3810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8599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latin typeface="+mj-lt"/>
                <a:cs typeface="Arial" pitchFamily="34" charset="0"/>
              </a:rPr>
              <a:t>Is Your Menu Boring?</a:t>
            </a:r>
            <a:endParaRPr lang="en-US" sz="4000" dirty="0">
              <a:latin typeface="+mj-lt"/>
            </a:endParaRPr>
          </a:p>
        </p:txBody>
      </p:sp>
      <p:sp>
        <p:nvSpPr>
          <p:cNvPr id="3" name="Content Placeholder 2"/>
          <p:cNvSpPr>
            <a:spLocks noGrp="1"/>
          </p:cNvSpPr>
          <p:nvPr>
            <p:ph sz="half" idx="4294967295"/>
          </p:nvPr>
        </p:nvSpPr>
        <p:spPr>
          <a:xfrm>
            <a:off x="228600" y="1828800"/>
            <a:ext cx="4257675" cy="3916363"/>
          </a:xfrm>
          <a:prstGeom prst="rect">
            <a:avLst/>
          </a:prstGeom>
        </p:spPr>
        <p:txBody>
          <a:bodyPr/>
          <a:lstStyle/>
          <a:p>
            <a:pPr marL="548640" lvl="2" indent="-274320">
              <a:buClr>
                <a:schemeClr val="accent3"/>
              </a:buClr>
              <a:buSzPct val="95000"/>
            </a:pPr>
            <a:r>
              <a:rPr lang="en-US" sz="2400" dirty="0">
                <a:solidFill>
                  <a:schemeClr val="tx1"/>
                </a:solidFill>
                <a:latin typeface="+mj-lt"/>
                <a:cs typeface="Arial" pitchFamily="34" charset="0"/>
              </a:rPr>
              <a:t>Use sensory </a:t>
            </a:r>
            <a:r>
              <a:rPr lang="en-US" sz="2400" dirty="0" smtClean="0">
                <a:solidFill>
                  <a:schemeClr val="tx1"/>
                </a:solidFill>
                <a:latin typeface="+mj-lt"/>
                <a:cs typeface="Arial" pitchFamily="34" charset="0"/>
              </a:rPr>
              <a:t>words</a:t>
            </a:r>
            <a:r>
              <a:rPr lang="en-US" sz="2400" dirty="0" smtClean="0">
                <a:solidFill>
                  <a:schemeClr val="tx1"/>
                </a:solidFill>
                <a:latin typeface="Arial" pitchFamily="34" charset="0"/>
                <a:cs typeface="Arial" pitchFamily="34" charset="0"/>
              </a:rPr>
              <a:t>:</a:t>
            </a:r>
          </a:p>
          <a:p>
            <a:pPr marL="822960" lvl="3" indent="-274320">
              <a:buClr>
                <a:schemeClr val="accent3"/>
              </a:buClr>
              <a:buSzPct val="95000"/>
            </a:pPr>
            <a:r>
              <a:rPr lang="en-US" sz="2000" dirty="0" smtClean="0">
                <a:solidFill>
                  <a:schemeClr val="tx1"/>
                </a:solidFill>
                <a:latin typeface="+mj-lt"/>
                <a:cs typeface="Arial" pitchFamily="34" charset="0"/>
              </a:rPr>
              <a:t>Crunchy</a:t>
            </a:r>
          </a:p>
          <a:p>
            <a:pPr marL="822960" lvl="3" indent="-274320">
              <a:buClr>
                <a:schemeClr val="accent3"/>
              </a:buClr>
              <a:buSzPct val="95000"/>
            </a:pPr>
            <a:r>
              <a:rPr lang="en-US" sz="2000" dirty="0" smtClean="0">
                <a:solidFill>
                  <a:schemeClr val="tx1"/>
                </a:solidFill>
                <a:latin typeface="+mj-lt"/>
                <a:cs typeface="Arial" pitchFamily="34" charset="0"/>
              </a:rPr>
              <a:t>Tart</a:t>
            </a:r>
          </a:p>
          <a:p>
            <a:pPr marL="822960" lvl="3" indent="-274320">
              <a:buClr>
                <a:schemeClr val="accent3"/>
              </a:buClr>
              <a:buSzPct val="95000"/>
            </a:pPr>
            <a:r>
              <a:rPr lang="en-US" sz="2000" dirty="0" smtClean="0">
                <a:solidFill>
                  <a:schemeClr val="tx1"/>
                </a:solidFill>
                <a:latin typeface="+mj-lt"/>
                <a:cs typeface="Arial" pitchFamily="34" charset="0"/>
              </a:rPr>
              <a:t>Juicy</a:t>
            </a:r>
            <a:endParaRPr lang="en-US" sz="2000" dirty="0">
              <a:solidFill>
                <a:schemeClr val="tx1"/>
              </a:solidFill>
              <a:latin typeface="+mj-lt"/>
              <a:cs typeface="Arial" pitchFamily="34" charset="0"/>
            </a:endParaRPr>
          </a:p>
          <a:p>
            <a:pPr marL="548640" lvl="2" indent="-274320">
              <a:buClr>
                <a:schemeClr val="accent3"/>
              </a:buClr>
              <a:buSzPct val="95000"/>
            </a:pPr>
            <a:r>
              <a:rPr lang="en-US" sz="2400" dirty="0" smtClean="0">
                <a:solidFill>
                  <a:schemeClr val="tx1"/>
                </a:solidFill>
                <a:latin typeface="+mj-lt"/>
                <a:cs typeface="Arial" pitchFamily="34" charset="0"/>
              </a:rPr>
              <a:t>Use exciting </a:t>
            </a:r>
            <a:r>
              <a:rPr lang="en-US" sz="2400" dirty="0">
                <a:solidFill>
                  <a:schemeClr val="tx1"/>
                </a:solidFill>
                <a:latin typeface="+mj-lt"/>
                <a:cs typeface="Arial" pitchFamily="34" charset="0"/>
              </a:rPr>
              <a:t>&amp; fun </a:t>
            </a:r>
            <a:r>
              <a:rPr lang="en-US" sz="2400" dirty="0" smtClean="0">
                <a:solidFill>
                  <a:schemeClr val="tx1"/>
                </a:solidFill>
                <a:latin typeface="+mj-lt"/>
                <a:cs typeface="Arial" pitchFamily="34" charset="0"/>
              </a:rPr>
              <a:t>names</a:t>
            </a:r>
            <a:r>
              <a:rPr lang="en-US" sz="2000" dirty="0" smtClean="0">
                <a:solidFill>
                  <a:schemeClr val="tx1"/>
                </a:solidFill>
                <a:latin typeface="Arial" pitchFamily="34" charset="0"/>
                <a:cs typeface="Arial" pitchFamily="34" charset="0"/>
              </a:rPr>
              <a:t>:</a:t>
            </a:r>
          </a:p>
          <a:p>
            <a:pPr marL="822960" lvl="3" indent="-274320">
              <a:buClr>
                <a:schemeClr val="accent3"/>
              </a:buClr>
              <a:buSzPct val="95000"/>
            </a:pPr>
            <a:r>
              <a:rPr lang="en-US" sz="2000" dirty="0" smtClean="0">
                <a:solidFill>
                  <a:schemeClr val="tx1"/>
                </a:solidFill>
                <a:latin typeface="+mj-lt"/>
                <a:cs typeface="Arial" pitchFamily="34" charset="0"/>
              </a:rPr>
              <a:t>P</a:t>
            </a:r>
            <a:r>
              <a:rPr lang="en-US" sz="2000" i="1" dirty="0" smtClean="0">
                <a:solidFill>
                  <a:schemeClr val="tx1"/>
                </a:solidFill>
                <a:latin typeface="+mj-lt"/>
                <a:cs typeface="Arial" pitchFamily="34" charset="0"/>
              </a:rPr>
              <a:t>eachy</a:t>
            </a:r>
          </a:p>
          <a:p>
            <a:pPr marL="822960" lvl="3" indent="-274320">
              <a:buClr>
                <a:schemeClr val="accent3"/>
              </a:buClr>
              <a:buSzPct val="95000"/>
            </a:pPr>
            <a:r>
              <a:rPr lang="en-US" sz="2000" dirty="0" smtClean="0">
                <a:solidFill>
                  <a:schemeClr val="tx1"/>
                </a:solidFill>
                <a:latin typeface="+mj-lt"/>
                <a:cs typeface="Arial" pitchFamily="34" charset="0"/>
              </a:rPr>
              <a:t>S</a:t>
            </a:r>
            <a:r>
              <a:rPr lang="en-US" sz="2000" i="1" dirty="0" smtClean="0">
                <a:solidFill>
                  <a:schemeClr val="tx1"/>
                </a:solidFill>
                <a:latin typeface="+mj-lt"/>
                <a:cs typeface="Arial" pitchFamily="34" charset="0"/>
              </a:rPr>
              <a:t>chool Spirit </a:t>
            </a:r>
            <a:r>
              <a:rPr lang="en-US" sz="2000" dirty="0" smtClean="0">
                <a:solidFill>
                  <a:schemeClr val="tx1"/>
                </a:solidFill>
                <a:latin typeface="+mj-lt"/>
                <a:cs typeface="Arial" pitchFamily="34" charset="0"/>
              </a:rPr>
              <a:t>Salad Bar</a:t>
            </a:r>
          </a:p>
          <a:p>
            <a:pPr marL="822960" lvl="3" indent="-274320">
              <a:buClr>
                <a:schemeClr val="accent3"/>
              </a:buClr>
              <a:buSzPct val="95000"/>
            </a:pPr>
            <a:r>
              <a:rPr lang="en-US" sz="2000" dirty="0" smtClean="0">
                <a:solidFill>
                  <a:schemeClr val="tx1"/>
                </a:solidFill>
                <a:latin typeface="+mj-lt"/>
                <a:cs typeface="Arial" pitchFamily="34" charset="0"/>
              </a:rPr>
              <a:t>S</a:t>
            </a:r>
            <a:r>
              <a:rPr lang="en-US" sz="2000" i="1" dirty="0" smtClean="0">
                <a:solidFill>
                  <a:schemeClr val="tx1"/>
                </a:solidFill>
                <a:latin typeface="+mj-lt"/>
                <a:cs typeface="Arial" pitchFamily="34" charset="0"/>
              </a:rPr>
              <a:t>o Lettuce Get Together </a:t>
            </a:r>
            <a:r>
              <a:rPr lang="en-US" sz="2000" dirty="0" smtClean="0">
                <a:solidFill>
                  <a:schemeClr val="tx1"/>
                </a:solidFill>
                <a:latin typeface="+mj-lt"/>
                <a:cs typeface="Arial" pitchFamily="34" charset="0"/>
              </a:rPr>
              <a:t>Salad Bar </a:t>
            </a:r>
          </a:p>
          <a:p>
            <a:pPr marL="822960" lvl="3" indent="-274320">
              <a:buClr>
                <a:schemeClr val="accent3"/>
              </a:buClr>
              <a:buSzPct val="95000"/>
            </a:pPr>
            <a:r>
              <a:rPr lang="en-US" sz="2000" i="1" dirty="0" smtClean="0">
                <a:solidFill>
                  <a:schemeClr val="tx1"/>
                </a:solidFill>
                <a:latin typeface="+mj-lt"/>
                <a:cs typeface="Arial" pitchFamily="34" charset="0"/>
              </a:rPr>
              <a:t>Silly Sliced </a:t>
            </a:r>
            <a:r>
              <a:rPr lang="en-US" sz="2000" dirty="0" smtClean="0">
                <a:solidFill>
                  <a:schemeClr val="tx1"/>
                </a:solidFill>
                <a:latin typeface="+mj-lt"/>
                <a:cs typeface="Arial" pitchFamily="34" charset="0"/>
              </a:rPr>
              <a:t>Peaches</a:t>
            </a:r>
            <a:endParaRPr lang="en-US" sz="2000" dirty="0">
              <a:solidFill>
                <a:schemeClr val="tx1"/>
              </a:solidFill>
              <a:latin typeface="+mj-lt"/>
              <a:cs typeface="Arial" pitchFamily="34" charset="0"/>
            </a:endParaRPr>
          </a:p>
          <a:p>
            <a:endParaRPr lang="en-US" dirty="0"/>
          </a:p>
        </p:txBody>
      </p:sp>
      <p:sp>
        <p:nvSpPr>
          <p:cNvPr id="5" name="Content Placeholder 4"/>
          <p:cNvSpPr>
            <a:spLocks noGrp="1"/>
          </p:cNvSpPr>
          <p:nvPr>
            <p:ph sz="quarter" idx="4294967295"/>
          </p:nvPr>
        </p:nvSpPr>
        <p:spPr>
          <a:xfrm>
            <a:off x="4495800" y="1828800"/>
            <a:ext cx="4495800" cy="4343400"/>
          </a:xfrm>
          <a:prstGeom prst="rect">
            <a:avLst/>
          </a:prstGeom>
        </p:spPr>
        <p:txBody>
          <a:bodyPr/>
          <a:lstStyle/>
          <a:p>
            <a:pPr marL="548640" lvl="2" indent="-274320">
              <a:buClr>
                <a:schemeClr val="accent3"/>
              </a:buClr>
              <a:buSzPct val="95000"/>
            </a:pPr>
            <a:r>
              <a:rPr lang="en-US" sz="2400" dirty="0">
                <a:solidFill>
                  <a:schemeClr val="tx1"/>
                </a:solidFill>
                <a:latin typeface="+mj-lt"/>
                <a:cs typeface="Arial" pitchFamily="34" charset="0"/>
              </a:rPr>
              <a:t>Color the names of menu </a:t>
            </a:r>
            <a:r>
              <a:rPr lang="en-US" sz="2400" dirty="0" smtClean="0">
                <a:solidFill>
                  <a:schemeClr val="tx1"/>
                </a:solidFill>
                <a:latin typeface="+mj-lt"/>
                <a:cs typeface="Arial" pitchFamily="34" charset="0"/>
              </a:rPr>
              <a:t>items  </a:t>
            </a:r>
          </a:p>
          <a:p>
            <a:pPr marL="822960" lvl="3" indent="-274320">
              <a:buClr>
                <a:schemeClr val="accent3"/>
              </a:buClr>
              <a:buSzPct val="95000"/>
            </a:pPr>
            <a:r>
              <a:rPr lang="en-US" sz="2000" i="1" dirty="0" smtClean="0">
                <a:solidFill>
                  <a:schemeClr val="tx1"/>
                </a:solidFill>
                <a:latin typeface="+mj-lt"/>
                <a:cs typeface="Arial" pitchFamily="34" charset="0"/>
              </a:rPr>
              <a:t>Fire </a:t>
            </a:r>
            <a:r>
              <a:rPr lang="en-US" sz="2000" i="1" dirty="0">
                <a:solidFill>
                  <a:schemeClr val="tx1"/>
                </a:solidFill>
                <a:latin typeface="+mj-lt"/>
                <a:cs typeface="Arial" pitchFamily="34" charset="0"/>
              </a:rPr>
              <a:t>Engine Red</a:t>
            </a:r>
            <a:r>
              <a:rPr lang="en-US" sz="2000" dirty="0">
                <a:solidFill>
                  <a:schemeClr val="tx1"/>
                </a:solidFill>
                <a:latin typeface="+mj-lt"/>
                <a:cs typeface="Arial" pitchFamily="34" charset="0"/>
              </a:rPr>
              <a:t> </a:t>
            </a:r>
            <a:r>
              <a:rPr lang="en-US" sz="2000" dirty="0" smtClean="0">
                <a:solidFill>
                  <a:schemeClr val="tx1"/>
                </a:solidFill>
                <a:latin typeface="+mj-lt"/>
                <a:cs typeface="Arial" pitchFamily="34" charset="0"/>
              </a:rPr>
              <a:t>Tomatoes</a:t>
            </a:r>
          </a:p>
          <a:p>
            <a:pPr marL="822960" lvl="3" indent="-274320">
              <a:buClr>
                <a:schemeClr val="accent3"/>
              </a:buClr>
              <a:buSzPct val="95000"/>
            </a:pPr>
            <a:r>
              <a:rPr lang="en-US" sz="2000" i="1" dirty="0" smtClean="0">
                <a:solidFill>
                  <a:schemeClr val="tx1"/>
                </a:solidFill>
                <a:latin typeface="+mj-lt"/>
                <a:cs typeface="Arial" pitchFamily="34" charset="0"/>
              </a:rPr>
              <a:t>Sunny </a:t>
            </a:r>
            <a:r>
              <a:rPr lang="en-US" sz="2000" i="1" dirty="0">
                <a:solidFill>
                  <a:schemeClr val="tx1"/>
                </a:solidFill>
                <a:latin typeface="+mj-lt"/>
                <a:cs typeface="Arial" pitchFamily="34" charset="0"/>
              </a:rPr>
              <a:t>Yellow </a:t>
            </a:r>
            <a:r>
              <a:rPr lang="en-US" sz="2000" dirty="0" smtClean="0">
                <a:solidFill>
                  <a:schemeClr val="tx1"/>
                </a:solidFill>
                <a:latin typeface="+mj-lt"/>
                <a:cs typeface="Arial" pitchFamily="34" charset="0"/>
              </a:rPr>
              <a:t>Bananas </a:t>
            </a:r>
          </a:p>
          <a:p>
            <a:pPr marL="822960" lvl="3" indent="-274320">
              <a:buClr>
                <a:schemeClr val="accent3"/>
              </a:buClr>
              <a:buSzPct val="95000"/>
            </a:pPr>
            <a:r>
              <a:rPr lang="en-US" sz="2000" i="1" dirty="0" smtClean="0">
                <a:solidFill>
                  <a:schemeClr val="tx1"/>
                </a:solidFill>
                <a:latin typeface="+mj-lt"/>
                <a:cs typeface="Arial" pitchFamily="34" charset="0"/>
              </a:rPr>
              <a:t>Garden Green </a:t>
            </a:r>
            <a:r>
              <a:rPr lang="en-US" sz="2000" dirty="0" smtClean="0">
                <a:solidFill>
                  <a:schemeClr val="tx1"/>
                </a:solidFill>
                <a:latin typeface="+mj-lt"/>
                <a:cs typeface="Arial" pitchFamily="34" charset="0"/>
              </a:rPr>
              <a:t>Salad</a:t>
            </a:r>
            <a:endParaRPr lang="en-US" sz="2000" dirty="0">
              <a:solidFill>
                <a:schemeClr val="tx1"/>
              </a:solidFill>
              <a:latin typeface="+mj-lt"/>
              <a:cs typeface="Arial" pitchFamily="34" charset="0"/>
            </a:endParaRPr>
          </a:p>
          <a:p>
            <a:pPr marL="548640" lvl="2" indent="-274320">
              <a:buClr>
                <a:schemeClr val="accent3"/>
              </a:buClr>
              <a:buSzPct val="95000"/>
            </a:pPr>
            <a:r>
              <a:rPr lang="en-US" sz="2400" dirty="0">
                <a:solidFill>
                  <a:schemeClr val="tx1"/>
                </a:solidFill>
                <a:latin typeface="+mj-lt"/>
                <a:cs typeface="Arial" pitchFamily="34" charset="0"/>
              </a:rPr>
              <a:t>Choose a </a:t>
            </a:r>
            <a:r>
              <a:rPr lang="en-US" sz="2400" dirty="0" smtClean="0">
                <a:solidFill>
                  <a:schemeClr val="tx1"/>
                </a:solidFill>
                <a:latin typeface="+mj-lt"/>
                <a:cs typeface="Arial" pitchFamily="34" charset="0"/>
              </a:rPr>
              <a:t>theme</a:t>
            </a:r>
          </a:p>
          <a:p>
            <a:pPr marL="822960" lvl="3" indent="-274320">
              <a:buClr>
                <a:schemeClr val="accent3"/>
              </a:buClr>
              <a:buSzPct val="95000"/>
            </a:pPr>
            <a:r>
              <a:rPr lang="en-US" sz="2000" dirty="0" smtClean="0">
                <a:solidFill>
                  <a:schemeClr val="tx1"/>
                </a:solidFill>
                <a:latin typeface="+mj-lt"/>
                <a:cs typeface="Arial" pitchFamily="34" charset="0"/>
              </a:rPr>
              <a:t>Holidays </a:t>
            </a:r>
            <a:r>
              <a:rPr lang="en-US" sz="2000" dirty="0">
                <a:solidFill>
                  <a:schemeClr val="tx1"/>
                </a:solidFill>
                <a:latin typeface="+mj-lt"/>
                <a:cs typeface="Arial" pitchFamily="34" charset="0"/>
              </a:rPr>
              <a:t>– Fourth of </a:t>
            </a:r>
            <a:r>
              <a:rPr lang="en-US" sz="2000" dirty="0" smtClean="0">
                <a:solidFill>
                  <a:schemeClr val="tx1"/>
                </a:solidFill>
                <a:latin typeface="+mj-lt"/>
                <a:cs typeface="Arial" pitchFamily="34" charset="0"/>
              </a:rPr>
              <a:t>July</a:t>
            </a:r>
          </a:p>
          <a:p>
            <a:pPr marL="822960" lvl="3" indent="-274320">
              <a:buClr>
                <a:schemeClr val="accent3"/>
              </a:buClr>
              <a:buSzPct val="95000"/>
            </a:pPr>
            <a:r>
              <a:rPr lang="en-US" sz="2000" dirty="0" smtClean="0">
                <a:solidFill>
                  <a:schemeClr val="tx1"/>
                </a:solidFill>
                <a:latin typeface="+mj-lt"/>
                <a:cs typeface="Arial" pitchFamily="34" charset="0"/>
              </a:rPr>
              <a:t>Events </a:t>
            </a:r>
            <a:r>
              <a:rPr lang="en-US" sz="2000" dirty="0">
                <a:solidFill>
                  <a:schemeClr val="tx1"/>
                </a:solidFill>
                <a:latin typeface="+mj-lt"/>
                <a:cs typeface="Arial" pitchFamily="34" charset="0"/>
              </a:rPr>
              <a:t>– </a:t>
            </a:r>
            <a:r>
              <a:rPr lang="en-US" sz="2000" dirty="0" smtClean="0">
                <a:solidFill>
                  <a:schemeClr val="tx1"/>
                </a:solidFill>
                <a:latin typeface="+mj-lt"/>
                <a:cs typeface="Arial" pitchFamily="34" charset="0"/>
              </a:rPr>
              <a:t>Football &amp; Baseball</a:t>
            </a:r>
          </a:p>
          <a:p>
            <a:pPr marL="822960" lvl="3" indent="-274320">
              <a:buClr>
                <a:schemeClr val="accent3"/>
              </a:buClr>
              <a:buSzPct val="95000"/>
            </a:pPr>
            <a:r>
              <a:rPr lang="en-US" sz="2000" dirty="0" smtClean="0">
                <a:solidFill>
                  <a:schemeClr val="tx1"/>
                </a:solidFill>
                <a:latin typeface="+mj-lt"/>
                <a:cs typeface="Arial" pitchFamily="34" charset="0"/>
              </a:rPr>
              <a:t>Ethnic </a:t>
            </a:r>
            <a:r>
              <a:rPr lang="en-US" sz="2000" dirty="0">
                <a:solidFill>
                  <a:schemeClr val="tx1"/>
                </a:solidFill>
                <a:latin typeface="+mj-lt"/>
                <a:cs typeface="Arial" pitchFamily="34" charset="0"/>
              </a:rPr>
              <a:t>F</a:t>
            </a:r>
            <a:r>
              <a:rPr lang="en-US" sz="2000" dirty="0" smtClean="0">
                <a:solidFill>
                  <a:schemeClr val="tx1"/>
                </a:solidFill>
                <a:latin typeface="+mj-lt"/>
                <a:cs typeface="Arial" pitchFamily="34" charset="0"/>
              </a:rPr>
              <a:t>oods </a:t>
            </a:r>
            <a:r>
              <a:rPr lang="en-US" sz="2000" dirty="0">
                <a:solidFill>
                  <a:schemeClr val="tx1"/>
                </a:solidFill>
                <a:latin typeface="+mj-lt"/>
                <a:cs typeface="Arial" pitchFamily="34" charset="0"/>
              </a:rPr>
              <a:t>– from Mexico, Spain, or Ireland, etc.</a:t>
            </a:r>
          </a:p>
          <a:p>
            <a:endParaRPr lang="en-US" dirty="0"/>
          </a:p>
        </p:txBody>
      </p:sp>
    </p:spTree>
    <p:extLst>
      <p:ext uri="{BB962C8B-B14F-4D97-AF65-F5344CB8AC3E}">
        <p14:creationId xmlns:p14="http://schemas.microsoft.com/office/powerpoint/2010/main" xmlns="" val="2748075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981199"/>
            <a:ext cx="8407893" cy="4145279"/>
          </a:xfrm>
        </p:spPr>
        <p:txBody>
          <a:bodyPr/>
          <a:lstStyle/>
          <a:p>
            <a:r>
              <a:rPr lang="en-US" sz="2500" dirty="0">
                <a:solidFill>
                  <a:schemeClr val="tx1"/>
                </a:solidFill>
                <a:latin typeface="+mj-lt"/>
                <a:cs typeface="Arial" pitchFamily="34" charset="0"/>
              </a:rPr>
              <a:t>What </a:t>
            </a:r>
            <a:r>
              <a:rPr lang="en-US" sz="2500" dirty="0" smtClean="0">
                <a:solidFill>
                  <a:schemeClr val="tx1"/>
                </a:solidFill>
                <a:latin typeface="+mj-lt"/>
                <a:cs typeface="Arial" pitchFamily="34" charset="0"/>
              </a:rPr>
              <a:t>descriptive words would </a:t>
            </a:r>
            <a:r>
              <a:rPr lang="en-US" sz="2500" dirty="0">
                <a:solidFill>
                  <a:schemeClr val="tx1"/>
                </a:solidFill>
                <a:latin typeface="+mj-lt"/>
                <a:cs typeface="Arial" pitchFamily="34" charset="0"/>
              </a:rPr>
              <a:t>you add to this menu?</a:t>
            </a:r>
          </a:p>
          <a:p>
            <a:endParaRPr lang="en-US" dirty="0">
              <a:solidFill>
                <a:schemeClr val="tx1"/>
              </a:solidFill>
              <a:latin typeface="+mj-lt"/>
              <a:cs typeface="Arial" pitchFamily="34" charset="0"/>
            </a:endParaRPr>
          </a:p>
          <a:p>
            <a:pPr lvl="2"/>
            <a:r>
              <a:rPr lang="en-US" sz="2000" dirty="0">
                <a:solidFill>
                  <a:schemeClr val="tx1"/>
                </a:solidFill>
                <a:latin typeface="+mj-lt"/>
                <a:cs typeface="Arial" pitchFamily="34" charset="0"/>
              </a:rPr>
              <a:t>Cheeseburger on bun</a:t>
            </a:r>
          </a:p>
          <a:p>
            <a:pPr lvl="2"/>
            <a:r>
              <a:rPr lang="en-US" sz="2000" dirty="0">
                <a:solidFill>
                  <a:schemeClr val="tx1"/>
                </a:solidFill>
                <a:latin typeface="+mj-lt"/>
                <a:cs typeface="Arial" pitchFamily="34" charset="0"/>
              </a:rPr>
              <a:t>Lettuce/Tomato/Pickle</a:t>
            </a:r>
          </a:p>
          <a:p>
            <a:pPr lvl="2"/>
            <a:r>
              <a:rPr lang="en-US" sz="2000" dirty="0" smtClean="0">
                <a:solidFill>
                  <a:schemeClr val="tx1"/>
                </a:solidFill>
                <a:latin typeface="+mj-lt"/>
                <a:cs typeface="Arial" pitchFamily="34" charset="0"/>
              </a:rPr>
              <a:t>French fries</a:t>
            </a:r>
            <a:endParaRPr lang="en-US" sz="2000" dirty="0">
              <a:solidFill>
                <a:schemeClr val="tx1"/>
              </a:solidFill>
              <a:latin typeface="+mj-lt"/>
              <a:cs typeface="Arial" pitchFamily="34" charset="0"/>
            </a:endParaRPr>
          </a:p>
          <a:p>
            <a:pPr lvl="2"/>
            <a:r>
              <a:rPr lang="en-US" sz="2000" dirty="0">
                <a:solidFill>
                  <a:schemeClr val="tx1"/>
                </a:solidFill>
                <a:latin typeface="+mj-lt"/>
                <a:cs typeface="Arial" pitchFamily="34" charset="0"/>
              </a:rPr>
              <a:t>Apple</a:t>
            </a:r>
          </a:p>
          <a:p>
            <a:pPr lvl="2"/>
            <a:r>
              <a:rPr lang="en-US" sz="2000" dirty="0">
                <a:solidFill>
                  <a:schemeClr val="tx1"/>
                </a:solidFill>
                <a:latin typeface="+mj-lt"/>
                <a:cs typeface="Arial" pitchFamily="34" charset="0"/>
              </a:rPr>
              <a:t>Milk</a:t>
            </a:r>
          </a:p>
        </p:txBody>
      </p:sp>
      <p:sp>
        <p:nvSpPr>
          <p:cNvPr id="3" name="Title 2"/>
          <p:cNvSpPr>
            <a:spLocks noGrp="1"/>
          </p:cNvSpPr>
          <p:nvPr>
            <p:ph type="title"/>
          </p:nvPr>
        </p:nvSpPr>
        <p:spPr/>
        <p:txBody>
          <a:bodyPr/>
          <a:lstStyle/>
          <a:p>
            <a:r>
              <a:rPr lang="en-US" sz="4000" dirty="0">
                <a:latin typeface="+mj-lt"/>
                <a:cs typeface="Arial" pitchFamily="34" charset="0"/>
              </a:rPr>
              <a:t>Jazz Up Your Menus</a:t>
            </a:r>
            <a:endParaRPr lang="en-US" sz="4000" dirty="0">
              <a:latin typeface="+mj-lt"/>
            </a:endParaRPr>
          </a:p>
        </p:txBody>
      </p:sp>
      <p:pic>
        <p:nvPicPr>
          <p:cNvPr id="5" name="Picture 2" descr="C:\Users\harlow_c\AppData\Local\Microsoft\Windows\Temporary Internet Files\Content.IE5\GUDWGBBK\MP900427640[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24400" y="2590800"/>
            <a:ext cx="3581400" cy="3581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94686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533400"/>
            <a:ext cx="8341851" cy="1219200"/>
          </a:xfrm>
        </p:spPr>
        <p:txBody>
          <a:bodyPr/>
          <a:lstStyle/>
          <a:p>
            <a:r>
              <a:rPr lang="en-US" sz="4000" dirty="0">
                <a:latin typeface="+mj-lt"/>
              </a:rPr>
              <a:t>Denver Public Schools SFSP kick off</a:t>
            </a:r>
          </a:p>
        </p:txBody>
      </p:sp>
      <p:pic>
        <p:nvPicPr>
          <p:cNvPr id="4" name="Picture 2" descr="C:\Documents and Settings\harlow_c\My Documents\SFSP\SFSP 2010\DPS Summer Kickoff\Eagleton 2.JPG"/>
          <p:cNvPicPr>
            <a:picLocks noGrp="1" noChangeAspect="1" noChangeArrowheads="1"/>
          </p:cNvPicPr>
          <p:nvPr>
            <p:ph idx="1"/>
          </p:nvPr>
        </p:nvPicPr>
        <p:blipFill>
          <a:blip r:embed="rId3" cstate="print"/>
          <a:stretch>
            <a:fillRect/>
          </a:stretch>
        </p:blipFill>
        <p:spPr bwMode="auto">
          <a:xfrm>
            <a:off x="1600200" y="1600200"/>
            <a:ext cx="6019800" cy="4514850"/>
          </a:xfrm>
          <a:prstGeom prst="rect">
            <a:avLst/>
          </a:prstGeom>
          <a:noFill/>
        </p:spPr>
      </p:pic>
    </p:spTree>
    <p:extLst>
      <p:ext uri="{BB962C8B-B14F-4D97-AF65-F5344CB8AC3E}">
        <p14:creationId xmlns:p14="http://schemas.microsoft.com/office/powerpoint/2010/main" xmlns="" val="1410107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Employee Hygiene</a:t>
            </a:r>
            <a:endParaRPr lang="en-US" sz="4000" dirty="0">
              <a:latin typeface="+mj-lt"/>
            </a:endParaRPr>
          </a:p>
        </p:txBody>
      </p:sp>
      <p:sp>
        <p:nvSpPr>
          <p:cNvPr id="3" name="Text Placeholder 2"/>
          <p:cNvSpPr>
            <a:spLocks noGrp="1"/>
          </p:cNvSpPr>
          <p:nvPr>
            <p:ph type="body" idx="1"/>
          </p:nvPr>
        </p:nvSpPr>
        <p:spPr/>
        <p:txBody>
          <a:bodyPr/>
          <a:lstStyle/>
          <a:p>
            <a:r>
              <a:rPr lang="en-US" dirty="0" smtClean="0">
                <a:solidFill>
                  <a:schemeClr val="tx1"/>
                </a:solidFill>
              </a:rPr>
              <a:t>“Hand washing is the single most important means of preventing the spread of infection.” –CDC</a:t>
            </a:r>
          </a:p>
          <a:p>
            <a:r>
              <a:rPr lang="en-US" dirty="0" smtClean="0">
                <a:solidFill>
                  <a:schemeClr val="tx1"/>
                </a:solidFill>
              </a:rPr>
              <a:t>Wear a clean apron when preparing food</a:t>
            </a:r>
          </a:p>
          <a:p>
            <a:r>
              <a:rPr lang="en-US" dirty="0" smtClean="0">
                <a:solidFill>
                  <a:schemeClr val="tx1"/>
                </a:solidFill>
              </a:rPr>
              <a:t>Hair should always be restrained</a:t>
            </a:r>
          </a:p>
          <a:p>
            <a:r>
              <a:rPr lang="en-US" dirty="0" smtClean="0">
                <a:solidFill>
                  <a:schemeClr val="tx1"/>
                </a:solidFill>
              </a:rPr>
              <a:t>No artificial nails or nail polish should be worn</a:t>
            </a:r>
          </a:p>
          <a:p>
            <a:r>
              <a:rPr lang="en-US" dirty="0" smtClean="0">
                <a:solidFill>
                  <a:schemeClr val="tx1"/>
                </a:solidFill>
              </a:rPr>
              <a:t>When hands are bandaged, wear single-use gloves to cover the bandage</a:t>
            </a:r>
          </a:p>
          <a:p>
            <a:r>
              <a:rPr lang="en-US" dirty="0" smtClean="0">
                <a:solidFill>
                  <a:schemeClr val="tx1"/>
                </a:solidFill>
              </a:rPr>
              <a:t>Never reuse a bowl or spoon already used for tasting</a:t>
            </a:r>
            <a:endParaRPr lang="en-US" dirty="0">
              <a:solidFill>
                <a:schemeClr val="tx1"/>
              </a:solidFill>
            </a:endParaRPr>
          </a:p>
        </p:txBody>
      </p:sp>
      <p:sp>
        <p:nvSpPr>
          <p:cNvPr id="4" name="Footer Placeholder 3"/>
          <p:cNvSpPr>
            <a:spLocks noGrp="1"/>
          </p:cNvSpPr>
          <p:nvPr>
            <p:ph type="ftr" sz="quarter" idx="10"/>
          </p:nvPr>
        </p:nvSpPr>
        <p:spPr/>
        <p:txBody>
          <a:bodyPr/>
          <a:lstStyle/>
          <a:p>
            <a:endParaRPr lang="en-US" dirty="0" smtClean="0">
              <a:solidFill>
                <a:srgbClr val="000000">
                  <a:tint val="75000"/>
                </a:srgb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429000"/>
            <a:ext cx="8382000" cy="707886"/>
          </a:xfrm>
          <a:prstGeom prst="rect">
            <a:avLst/>
          </a:prstGeom>
        </p:spPr>
        <p:txBody>
          <a:bodyPr wrap="square">
            <a:spAutoFit/>
          </a:bodyPr>
          <a:lstStyle/>
          <a:p>
            <a:pPr algn="ctr"/>
            <a:r>
              <a:rPr lang="en-US" sz="4000" b="1" dirty="0" smtClean="0"/>
              <a:t>Create </a:t>
            </a:r>
            <a:r>
              <a:rPr lang="en-US" sz="4000" b="1" dirty="0"/>
              <a:t>Happy </a:t>
            </a:r>
            <a:r>
              <a:rPr lang="en-US" sz="4000" b="1" dirty="0" smtClean="0"/>
              <a:t>Times</a:t>
            </a:r>
            <a:endParaRPr lang="en-US" sz="4000" dirty="0">
              <a:latin typeface="Palatino Linotype"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4572000" cy="3429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0"/>
            <a:ext cx="4572000" cy="3429000"/>
          </a:xfrm>
          <a:prstGeom prst="rect">
            <a:avLst/>
          </a:prstGeom>
        </p:spPr>
      </p:pic>
      <p:sp>
        <p:nvSpPr>
          <p:cNvPr id="6" name="Rectangle 5"/>
          <p:cNvSpPr/>
          <p:nvPr/>
        </p:nvSpPr>
        <p:spPr>
          <a:xfrm>
            <a:off x="1905000" y="4114800"/>
            <a:ext cx="5334000" cy="2000548"/>
          </a:xfrm>
          <a:prstGeom prst="rect">
            <a:avLst/>
          </a:prstGeom>
        </p:spPr>
        <p:txBody>
          <a:bodyPr wrap="square">
            <a:spAutoFit/>
          </a:bodyPr>
          <a:lstStyle/>
          <a:p>
            <a:pPr algn="ctr"/>
            <a:r>
              <a:rPr lang="en-US" sz="2400" b="1" dirty="0" smtClean="0">
                <a:latin typeface="+mj-lt"/>
              </a:rPr>
              <a:t>To Create a Happy </a:t>
            </a:r>
            <a:r>
              <a:rPr lang="en-US" sz="2400" b="1" dirty="0">
                <a:latin typeface="+mj-lt"/>
              </a:rPr>
              <a:t>Eating </a:t>
            </a:r>
            <a:r>
              <a:rPr lang="en-US" sz="2400" b="1" dirty="0" smtClean="0">
                <a:latin typeface="+mj-lt"/>
              </a:rPr>
              <a:t>Environment:</a:t>
            </a:r>
          </a:p>
          <a:p>
            <a:pPr marL="285750" indent="-285750">
              <a:buFont typeface="Arial" pitchFamily="34" charset="0"/>
              <a:buChar char="•"/>
            </a:pPr>
            <a:r>
              <a:rPr lang="en-US" sz="2000" dirty="0" smtClean="0">
                <a:latin typeface="+mj-lt"/>
                <a:cs typeface="Arial" pitchFamily="34" charset="0"/>
              </a:rPr>
              <a:t>Make meal time a happy time</a:t>
            </a:r>
          </a:p>
          <a:p>
            <a:pPr marL="285750" indent="-285750">
              <a:buFont typeface="Arial" pitchFamily="34" charset="0"/>
              <a:buChar char="•"/>
            </a:pPr>
            <a:r>
              <a:rPr lang="en-US" sz="2000" dirty="0" smtClean="0">
                <a:latin typeface="+mj-lt"/>
                <a:cs typeface="Arial" pitchFamily="34" charset="0"/>
              </a:rPr>
              <a:t>Consider the physical environment</a:t>
            </a:r>
          </a:p>
          <a:p>
            <a:pPr marL="285750" indent="-285750">
              <a:buFont typeface="Arial" pitchFamily="34" charset="0"/>
              <a:buChar char="•"/>
            </a:pPr>
            <a:r>
              <a:rPr lang="en-US" sz="2000" dirty="0" smtClean="0">
                <a:latin typeface="+mj-lt"/>
                <a:cs typeface="Arial" pitchFamily="34" charset="0"/>
              </a:rPr>
              <a:t>Create a healthy atmosphere</a:t>
            </a:r>
          </a:p>
          <a:p>
            <a:pPr marL="285750" indent="-285750">
              <a:buFont typeface="Arial" pitchFamily="34" charset="0"/>
              <a:buChar char="•"/>
            </a:pPr>
            <a:r>
              <a:rPr lang="en-US" sz="2000" dirty="0" smtClean="0">
                <a:latin typeface="+mj-lt"/>
                <a:cs typeface="Arial" pitchFamily="34" charset="0"/>
              </a:rPr>
              <a:t>Provide nutrition education</a:t>
            </a:r>
          </a:p>
          <a:p>
            <a:pPr marL="285750" indent="-285750">
              <a:buFont typeface="Arial" pitchFamily="34" charset="0"/>
              <a:buChar char="•"/>
            </a:pPr>
            <a:r>
              <a:rPr lang="en-US" sz="2000" dirty="0" smtClean="0">
                <a:latin typeface="+mj-lt"/>
                <a:cs typeface="Arial" pitchFamily="34" charset="0"/>
              </a:rPr>
              <a:t>Promote nutrition education activities</a:t>
            </a:r>
          </a:p>
        </p:txBody>
      </p:sp>
    </p:spTree>
    <p:extLst>
      <p:ext uri="{BB962C8B-B14F-4D97-AF65-F5344CB8AC3E}">
        <p14:creationId xmlns:p14="http://schemas.microsoft.com/office/powerpoint/2010/main" xmlns="" val="23990604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itchFamily="34" charset="0"/>
                <a:cs typeface="Arial" pitchFamily="34" charset="0"/>
              </a:rPr>
              <a:t>Resource For </a:t>
            </a:r>
            <a:r>
              <a:rPr lang="en-US" dirty="0">
                <a:latin typeface="Arial" pitchFamily="34" charset="0"/>
                <a:cs typeface="Arial" pitchFamily="34" charset="0"/>
              </a:rPr>
              <a:t>Menu Ideas</a:t>
            </a:r>
            <a:endParaRPr lang="en-US" dirty="0"/>
          </a:p>
        </p:txBody>
      </p:sp>
      <p:sp>
        <p:nvSpPr>
          <p:cNvPr id="7" name="Rectangle 6"/>
          <p:cNvSpPr/>
          <p:nvPr/>
        </p:nvSpPr>
        <p:spPr>
          <a:xfrm>
            <a:off x="1752600" y="2514600"/>
            <a:ext cx="5791200" cy="2689967"/>
          </a:xfrm>
          <a:prstGeom prst="rect">
            <a:avLst/>
          </a:prstGeom>
        </p:spPr>
        <p:txBody>
          <a:bodyPr wrap="square">
            <a:spAutoFit/>
          </a:bodyPr>
          <a:lstStyle/>
          <a:p>
            <a:pPr marL="342900" marR="0" lvl="0" indent="-228600" algn="ctr" defTabSz="914400" eaLnBrk="1" fontAlgn="auto" latinLnBrk="0" hangingPunct="1">
              <a:lnSpc>
                <a:spcPct val="100000"/>
              </a:lnSpc>
              <a:spcBef>
                <a:spcPct val="20000"/>
              </a:spcBef>
              <a:spcAft>
                <a:spcPts val="0"/>
              </a:spcAft>
              <a:buClr>
                <a:srgbClr val="A9A57C"/>
              </a:buClr>
              <a:buSzTx/>
              <a:buFontTx/>
              <a:buNone/>
              <a:tabLst/>
              <a:defRPr/>
            </a:pPr>
            <a:r>
              <a:rPr kumimoji="0" lang="en-US" sz="2800" b="0" i="0" u="none" strike="noStrike" kern="0" cap="none" spc="0" normalizeH="0" baseline="0" noProof="0" dirty="0" smtClean="0">
                <a:ln>
                  <a:noFill/>
                </a:ln>
                <a:solidFill>
                  <a:srgbClr val="2F2B20"/>
                </a:solidFill>
                <a:effectLst/>
                <a:uLnTx/>
                <a:uFillTx/>
              </a:rPr>
              <a:t>Cooks for Kids Season one - NFSMI </a:t>
            </a:r>
            <a:r>
              <a:rPr kumimoji="0" lang="en-US" sz="2200" b="0" i="0" u="none" strike="noStrike" kern="0" cap="none" spc="0" normalizeH="0" baseline="0" noProof="0" dirty="0" smtClean="0">
                <a:ln>
                  <a:noFill/>
                </a:ln>
                <a:solidFill>
                  <a:srgbClr val="2F2B20"/>
                </a:solidFill>
                <a:effectLst/>
                <a:uLnTx/>
                <a:uFillTx/>
                <a:hlinkClick r:id="rId3"/>
              </a:rPr>
              <a:t>http://www.nfsmi.org/DocumentSearch.aspx?type=advance&amp;title=&amp;number=&amp;keywords=&amp;from=&amp;to=&amp;category=&amp;subject=18&amp;audience=0&amp;course=0&amp;media=0&amp;language=0</a:t>
            </a:r>
            <a:r>
              <a:rPr kumimoji="0" lang="en-US" sz="2200" b="0" i="0" u="none" strike="noStrike" kern="0" cap="none" spc="0" normalizeH="0" baseline="0" noProof="0" dirty="0" smtClean="0">
                <a:ln>
                  <a:noFill/>
                </a:ln>
                <a:solidFill>
                  <a:srgbClr val="2F2B20"/>
                </a:solidFill>
                <a:effectLst/>
                <a:uLnTx/>
                <a:uFillTx/>
              </a:rPr>
              <a:t> </a:t>
            </a:r>
          </a:p>
          <a:p>
            <a:pPr marL="342900" marR="0" lvl="0" indent="-228600" defTabSz="914400" eaLnBrk="1" fontAlgn="auto" latinLnBrk="0" hangingPunct="1">
              <a:lnSpc>
                <a:spcPct val="100000"/>
              </a:lnSpc>
              <a:spcBef>
                <a:spcPct val="20000"/>
              </a:spcBef>
              <a:spcAft>
                <a:spcPts val="0"/>
              </a:spcAft>
              <a:buClr>
                <a:srgbClr val="A9A57C"/>
              </a:buClr>
              <a:buSzTx/>
              <a:buFontTx/>
              <a:buNone/>
              <a:tabLst/>
              <a:defRPr/>
            </a:pPr>
            <a:endParaRPr lang="en-US" sz="2200" kern="0" dirty="0">
              <a:solidFill>
                <a:srgbClr val="2F2B20"/>
              </a:solidFill>
            </a:endParaRPr>
          </a:p>
          <a:p>
            <a:pPr marL="342900" marR="0" lvl="0" indent="-228600" defTabSz="914400" eaLnBrk="1" fontAlgn="auto" latinLnBrk="0" hangingPunct="1">
              <a:lnSpc>
                <a:spcPct val="100000"/>
              </a:lnSpc>
              <a:spcBef>
                <a:spcPct val="20000"/>
              </a:spcBef>
              <a:spcAft>
                <a:spcPts val="0"/>
              </a:spcAft>
              <a:buClr>
                <a:srgbClr val="A9A57C"/>
              </a:buClr>
              <a:buSzTx/>
              <a:buFontTx/>
              <a:buNone/>
              <a:tabLst/>
              <a:defRPr/>
            </a:pPr>
            <a:endParaRPr kumimoji="0" lang="en-US" sz="2200" b="0" i="0" u="none" strike="noStrike" kern="0" cap="none" spc="0" normalizeH="0" baseline="0" noProof="0" dirty="0" smtClean="0">
              <a:ln>
                <a:noFill/>
              </a:ln>
              <a:solidFill>
                <a:srgbClr val="2F2B20"/>
              </a:solidFill>
              <a:effectLst/>
              <a:uLnTx/>
              <a:uFillTx/>
            </a:endParaRPr>
          </a:p>
        </p:txBody>
      </p:sp>
    </p:spTree>
    <p:extLst>
      <p:ext uri="{BB962C8B-B14F-4D97-AF65-F5344CB8AC3E}">
        <p14:creationId xmlns:p14="http://schemas.microsoft.com/office/powerpoint/2010/main" xmlns="" val="1413222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Sanitation/Cleaning</a:t>
            </a:r>
            <a:endParaRPr lang="en-US" sz="4000" dirty="0">
              <a:latin typeface="+mj-lt"/>
            </a:endParaRPr>
          </a:p>
        </p:txBody>
      </p:sp>
      <p:sp>
        <p:nvSpPr>
          <p:cNvPr id="3" name="Text Placeholder 2"/>
          <p:cNvSpPr>
            <a:spLocks noGrp="1"/>
          </p:cNvSpPr>
          <p:nvPr>
            <p:ph type="body" idx="1"/>
          </p:nvPr>
        </p:nvSpPr>
        <p:spPr/>
        <p:txBody>
          <a:bodyPr/>
          <a:lstStyle/>
          <a:p>
            <a:r>
              <a:rPr lang="en-US" dirty="0" smtClean="0">
                <a:solidFill>
                  <a:schemeClr val="tx1"/>
                </a:solidFill>
              </a:rPr>
              <a:t>All surfaces that come into contact with food must be </a:t>
            </a:r>
            <a:r>
              <a:rPr lang="en-US" dirty="0" smtClean="0">
                <a:solidFill>
                  <a:schemeClr val="tx1"/>
                </a:solidFill>
                <a:hlinkClick r:id="rId2"/>
              </a:rPr>
              <a:t>cleaned</a:t>
            </a:r>
            <a:r>
              <a:rPr lang="en-US" dirty="0" smtClean="0">
                <a:solidFill>
                  <a:schemeClr val="tx1"/>
                </a:solidFill>
              </a:rPr>
              <a:t> and sanitized. This includes:</a:t>
            </a:r>
          </a:p>
          <a:p>
            <a:pPr lvl="1"/>
            <a:r>
              <a:rPr lang="en-US" dirty="0" smtClean="0">
                <a:solidFill>
                  <a:schemeClr val="tx1"/>
                </a:solidFill>
              </a:rPr>
              <a:t>Service line</a:t>
            </a:r>
          </a:p>
          <a:p>
            <a:pPr lvl="1"/>
            <a:r>
              <a:rPr lang="en-US" dirty="0" smtClean="0">
                <a:solidFill>
                  <a:schemeClr val="tx1"/>
                </a:solidFill>
              </a:rPr>
              <a:t>Serving station</a:t>
            </a:r>
          </a:p>
          <a:p>
            <a:pPr lvl="1"/>
            <a:r>
              <a:rPr lang="en-US" dirty="0" smtClean="0">
                <a:solidFill>
                  <a:schemeClr val="tx1"/>
                </a:solidFill>
              </a:rPr>
              <a:t>Dishes</a:t>
            </a:r>
          </a:p>
          <a:p>
            <a:pPr lvl="1"/>
            <a:r>
              <a:rPr lang="en-US" dirty="0" smtClean="0">
                <a:solidFill>
                  <a:schemeClr val="tx1"/>
                </a:solidFill>
              </a:rPr>
              <a:t>Utensils</a:t>
            </a:r>
          </a:p>
          <a:p>
            <a:pPr lvl="1"/>
            <a:r>
              <a:rPr lang="en-US" dirty="0" smtClean="0">
                <a:solidFill>
                  <a:schemeClr val="tx1"/>
                </a:solidFill>
              </a:rPr>
              <a:t>Measuring devices</a:t>
            </a:r>
          </a:p>
          <a:p>
            <a:pPr lvl="1"/>
            <a:r>
              <a:rPr lang="en-US" dirty="0" smtClean="0">
                <a:solidFill>
                  <a:schemeClr val="tx1"/>
                </a:solidFill>
              </a:rPr>
              <a:t>Cooking pots</a:t>
            </a:r>
          </a:p>
          <a:p>
            <a:pPr lvl="1"/>
            <a:r>
              <a:rPr lang="en-US" dirty="0" smtClean="0">
                <a:solidFill>
                  <a:schemeClr val="tx1"/>
                </a:solidFill>
              </a:rPr>
              <a:t>Equipment</a:t>
            </a:r>
          </a:p>
          <a:p>
            <a:r>
              <a:rPr lang="en-US" dirty="0" smtClean="0">
                <a:solidFill>
                  <a:schemeClr val="tx1"/>
                </a:solidFill>
              </a:rPr>
              <a:t>Avoid Cross Contamination</a:t>
            </a:r>
          </a:p>
          <a:p>
            <a:pPr lvl="1"/>
            <a:r>
              <a:rPr lang="en-US" dirty="0" smtClean="0">
                <a:solidFill>
                  <a:schemeClr val="tx1"/>
                </a:solidFill>
              </a:rPr>
              <a:t>Separate raw, cooked, and ready-to-eat foods</a:t>
            </a:r>
          </a:p>
          <a:p>
            <a:pPr lvl="1"/>
            <a:r>
              <a:rPr lang="en-US" dirty="0" smtClean="0">
                <a:solidFill>
                  <a:schemeClr val="tx1"/>
                </a:solidFill>
              </a:rPr>
              <a:t>Separate unwashed from washed produce</a:t>
            </a:r>
          </a:p>
          <a:p>
            <a:pPr lvl="1"/>
            <a:r>
              <a:rPr lang="en-US" dirty="0" smtClean="0">
                <a:solidFill>
                  <a:schemeClr val="tx1"/>
                </a:solidFill>
              </a:rPr>
              <a:t>Store chemicals away from food supply areas</a:t>
            </a:r>
          </a:p>
          <a:p>
            <a:pPr lvl="1">
              <a:buNone/>
            </a:pPr>
            <a:endParaRPr lang="en-US" dirty="0" smtClean="0"/>
          </a:p>
          <a:p>
            <a:pPr lv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Control</a:t>
            </a:r>
            <a:endParaRPr lang="en-US" dirty="0"/>
          </a:p>
        </p:txBody>
      </p:sp>
      <p:sp>
        <p:nvSpPr>
          <p:cNvPr id="3" name="Text Placeholder 2"/>
          <p:cNvSpPr>
            <a:spLocks noGrp="1"/>
          </p:cNvSpPr>
          <p:nvPr>
            <p:ph type="body" idx="1"/>
          </p:nvPr>
        </p:nvSpPr>
        <p:spPr/>
        <p:txBody>
          <a:bodyPr/>
          <a:lstStyle/>
          <a:p>
            <a:r>
              <a:rPr lang="en-US" dirty="0" smtClean="0">
                <a:solidFill>
                  <a:schemeClr val="tx1"/>
                </a:solidFill>
              </a:rPr>
              <a:t>Keep hot foods hot and cold foods </a:t>
            </a:r>
            <a:r>
              <a:rPr lang="en-US" dirty="0" smtClean="0">
                <a:solidFill>
                  <a:schemeClr val="tx1"/>
                </a:solidFill>
                <a:hlinkClick r:id="rId3"/>
              </a:rPr>
              <a:t>cold</a:t>
            </a:r>
            <a:endParaRPr lang="en-US" dirty="0" smtClean="0">
              <a:solidFill>
                <a:schemeClr val="tx1"/>
              </a:solidFill>
            </a:endParaRPr>
          </a:p>
          <a:p>
            <a:r>
              <a:rPr lang="en-US" dirty="0" smtClean="0">
                <a:solidFill>
                  <a:schemeClr val="tx1"/>
                </a:solidFill>
              </a:rPr>
              <a:t>Proper time and temperatures must be followed for cooking, holding, cooling and reheating foods</a:t>
            </a:r>
          </a:p>
          <a:p>
            <a:r>
              <a:rPr lang="en-US" dirty="0" smtClean="0">
                <a:solidFill>
                  <a:schemeClr val="tx1"/>
                </a:solidFill>
              </a:rPr>
              <a:t>Check temperatures with appropriate thermometers</a:t>
            </a:r>
          </a:p>
          <a:p>
            <a:pPr>
              <a:buNone/>
            </a:pPr>
            <a:endParaRPr lang="en-US" dirty="0">
              <a:solidFill>
                <a:schemeClr val="tx1"/>
              </a:solidFill>
            </a:endParaRPr>
          </a:p>
        </p:txBody>
      </p:sp>
      <p:sp>
        <p:nvSpPr>
          <p:cNvPr id="4" name="Footer Placeholder 3"/>
          <p:cNvSpPr>
            <a:spLocks noGrp="1"/>
          </p:cNvSpPr>
          <p:nvPr>
            <p:ph type="ftr" sz="quarter" idx="10"/>
          </p:nvPr>
        </p:nvSpPr>
        <p:spPr/>
        <p:txBody>
          <a:bodyPr/>
          <a:lstStyle/>
          <a:p>
            <a:endParaRPr lang="en-US" dirty="0" smtClean="0">
              <a:solidFill>
                <a:srgbClr val="000000">
                  <a:tint val="75000"/>
                </a:srgbClr>
              </a:solidFill>
            </a:endParaRPr>
          </a:p>
        </p:txBody>
      </p:sp>
      <p:pic>
        <p:nvPicPr>
          <p:cNvPr id="64514" name="Picture 2" descr="http://pubs.ext.vt.edu/FST/FST-9/L_IMG_food_safety_2.jpg"/>
          <p:cNvPicPr>
            <a:picLocks noChangeAspect="1" noChangeArrowheads="1"/>
          </p:cNvPicPr>
          <p:nvPr/>
        </p:nvPicPr>
        <p:blipFill>
          <a:blip r:embed="rId4" cstate="print"/>
          <a:srcRect/>
          <a:stretch>
            <a:fillRect/>
          </a:stretch>
        </p:blipFill>
        <p:spPr bwMode="auto">
          <a:xfrm>
            <a:off x="3505200" y="3274314"/>
            <a:ext cx="1676400" cy="291693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33400"/>
            <a:ext cx="2057400" cy="1828800"/>
          </a:xfrm>
        </p:spPr>
        <p:txBody>
          <a:bodyPr/>
          <a:lstStyle/>
          <a:p>
            <a:r>
              <a:rPr lang="en-US" sz="2800" dirty="0">
                <a:latin typeface="+mj-lt"/>
                <a:cs typeface="Arial" pitchFamily="34" charset="0"/>
              </a:rPr>
              <a:t>Importance of Menu Planning</a:t>
            </a:r>
            <a:endParaRPr lang="en-US" sz="2800" dirty="0">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590800"/>
            <a:ext cx="2090737" cy="2157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209800" y="1763760"/>
            <a:ext cx="6781800" cy="2308324"/>
          </a:xfrm>
          <a:prstGeom prst="rect">
            <a:avLst/>
          </a:prstGeom>
        </p:spPr>
        <p:txBody>
          <a:bodyPr wrap="square">
            <a:spAutoFit/>
          </a:bodyPr>
          <a:lstStyle/>
          <a:p>
            <a:r>
              <a:rPr lang="en-US" sz="2400" dirty="0"/>
              <a:t>The goal of the Summer Food Service Program (SFSP) is to serve nutritious breakfasts, lunches, suppers, and snacks to </a:t>
            </a:r>
            <a:r>
              <a:rPr lang="en-US" sz="2400" dirty="0" smtClean="0"/>
              <a:t>children </a:t>
            </a:r>
          </a:p>
          <a:p>
            <a:endParaRPr lang="en-US" sz="2400" dirty="0"/>
          </a:p>
          <a:p>
            <a:r>
              <a:rPr lang="en-US" sz="2400" dirty="0" smtClean="0"/>
              <a:t> </a:t>
            </a:r>
            <a:r>
              <a:rPr lang="en-US" sz="2400" dirty="0"/>
              <a:t>All meals served must meet meal pattern </a:t>
            </a:r>
            <a:r>
              <a:rPr lang="en-US" sz="2400" dirty="0" smtClean="0"/>
              <a:t>requirements </a:t>
            </a:r>
            <a:endParaRPr lang="en-US" sz="2400" dirty="0"/>
          </a:p>
        </p:txBody>
      </p:sp>
    </p:spTree>
    <p:extLst>
      <p:ext uri="{BB962C8B-B14F-4D97-AF65-F5344CB8AC3E}">
        <p14:creationId xmlns:p14="http://schemas.microsoft.com/office/powerpoint/2010/main" xmlns="" val="780675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rPr>
              <a:t>Food Buying Guide</a:t>
            </a:r>
            <a:endParaRPr lang="en-US" sz="4000" dirty="0">
              <a:latin typeface="+mj-lt"/>
            </a:endParaRPr>
          </a:p>
        </p:txBody>
      </p:sp>
      <p:sp>
        <p:nvSpPr>
          <p:cNvPr id="3" name="Text Placeholder 2"/>
          <p:cNvSpPr>
            <a:spLocks noGrp="1"/>
          </p:cNvSpPr>
          <p:nvPr>
            <p:ph type="body" idx="1"/>
          </p:nvPr>
        </p:nvSpPr>
        <p:spPr/>
        <p:txBody>
          <a:bodyPr/>
          <a:lstStyle/>
          <a:p>
            <a:pPr algn="ctr">
              <a:buNone/>
            </a:pPr>
            <a:endParaRPr lang="en-US" dirty="0" smtClean="0">
              <a:hlinkClick r:id="rId3"/>
            </a:endParaRPr>
          </a:p>
          <a:p>
            <a:pPr algn="ctr">
              <a:buNone/>
            </a:pPr>
            <a:r>
              <a:rPr lang="en-US" sz="2400" dirty="0" smtClean="0">
                <a:hlinkClick r:id="rId3"/>
              </a:rPr>
              <a:t>USDA Food Buying Guide</a:t>
            </a:r>
            <a:endParaRPr lang="en-US" sz="2400" dirty="0"/>
          </a:p>
        </p:txBody>
      </p:sp>
      <p:sp>
        <p:nvSpPr>
          <p:cNvPr id="4" name="Footer Placeholder 3"/>
          <p:cNvSpPr>
            <a:spLocks noGrp="1"/>
          </p:cNvSpPr>
          <p:nvPr>
            <p:ph type="ftr" sz="quarter" idx="10"/>
          </p:nvPr>
        </p:nvSpPr>
        <p:spPr/>
        <p:txBody>
          <a:bodyPr/>
          <a:lstStyle/>
          <a:p>
            <a:endParaRPr lang="en-US" dirty="0" smtClean="0">
              <a:solidFill>
                <a:srgbClr val="000000">
                  <a:tint val="75000"/>
                </a:srgbClr>
              </a:solidFill>
            </a:endParaRPr>
          </a:p>
        </p:txBody>
      </p:sp>
      <p:sp>
        <p:nvSpPr>
          <p:cNvPr id="5" name="TextBox 4"/>
          <p:cNvSpPr txBox="1"/>
          <p:nvPr/>
        </p:nvSpPr>
        <p:spPr>
          <a:xfrm>
            <a:off x="914400" y="3429000"/>
            <a:ext cx="7467600" cy="1200329"/>
          </a:xfrm>
          <a:prstGeom prst="rect">
            <a:avLst/>
          </a:prstGeom>
          <a:noFill/>
        </p:spPr>
        <p:txBody>
          <a:bodyPr wrap="square" rtlCol="0">
            <a:spAutoFit/>
          </a:bodyPr>
          <a:lstStyle/>
          <a:p>
            <a:r>
              <a:rPr lang="en-US" dirty="0" smtClean="0"/>
              <a:t>The Food Buying Guide for Child Nutrition Programs has all of the current information in one manual to help you 1) buy the right amount of food and the appropriate type of food for your program(s), and 2) determine the specific contribution each food makes toward the meal pattern requirements.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
          <p:cNvSpPr>
            <a:spLocks noGrp="1"/>
          </p:cNvSpPr>
          <p:nvPr>
            <p:ph idx="1"/>
          </p:nvPr>
        </p:nvSpPr>
        <p:spPr>
          <a:xfrm>
            <a:off x="381000" y="2057400"/>
            <a:ext cx="8381999" cy="4359247"/>
          </a:xfrm>
        </p:spPr>
        <p:txBody>
          <a:bodyPr/>
          <a:lstStyle/>
          <a:p>
            <a:pPr lvl="0"/>
            <a:r>
              <a:rPr lang="en-US" sz="2400" dirty="0">
                <a:solidFill>
                  <a:schemeClr val="tx1"/>
                </a:solidFill>
                <a:latin typeface="+mj-lt"/>
              </a:rPr>
              <a:t>Sponsors eligible to </a:t>
            </a:r>
            <a:r>
              <a:rPr lang="en-US" sz="2400" dirty="0" smtClean="0">
                <a:solidFill>
                  <a:schemeClr val="tx1"/>
                </a:solidFill>
                <a:latin typeface="+mj-lt"/>
              </a:rPr>
              <a:t>receive foods </a:t>
            </a:r>
            <a:r>
              <a:rPr lang="en-US" sz="2400" dirty="0">
                <a:solidFill>
                  <a:schemeClr val="tx1"/>
                </a:solidFill>
                <a:latin typeface="+mj-lt"/>
              </a:rPr>
              <a:t>(commodities) under the 	SFSP include</a:t>
            </a:r>
            <a:r>
              <a:rPr lang="en-US" sz="2400" dirty="0" smtClean="0">
                <a:solidFill>
                  <a:schemeClr val="tx1"/>
                </a:solidFill>
                <a:latin typeface="+mj-lt"/>
              </a:rPr>
              <a:t>:</a:t>
            </a:r>
          </a:p>
          <a:p>
            <a:pPr lvl="1"/>
            <a:r>
              <a:rPr lang="en-US" sz="2000" dirty="0" smtClean="0">
                <a:solidFill>
                  <a:schemeClr val="tx1"/>
                </a:solidFill>
              </a:rPr>
              <a:t>sponsors </a:t>
            </a:r>
            <a:r>
              <a:rPr lang="en-US" sz="2000" dirty="0">
                <a:solidFill>
                  <a:schemeClr val="tx1"/>
                </a:solidFill>
              </a:rPr>
              <a:t>preparing meals onsite or at a central </a:t>
            </a:r>
            <a:r>
              <a:rPr lang="en-US" sz="2000" dirty="0" smtClean="0">
                <a:solidFill>
                  <a:schemeClr val="tx1"/>
                </a:solidFill>
              </a:rPr>
              <a:t>kitchen</a:t>
            </a:r>
          </a:p>
          <a:p>
            <a:pPr lvl="1"/>
            <a:r>
              <a:rPr lang="en-US" sz="2000" dirty="0" smtClean="0">
                <a:solidFill>
                  <a:schemeClr val="tx1"/>
                </a:solidFill>
              </a:rPr>
              <a:t>sponsors </a:t>
            </a:r>
            <a:r>
              <a:rPr lang="en-US" sz="2000" dirty="0">
                <a:solidFill>
                  <a:schemeClr val="tx1"/>
                </a:solidFill>
              </a:rPr>
              <a:t>purchasing meals from a school food authority that participates in the </a:t>
            </a:r>
            <a:r>
              <a:rPr lang="en-US" sz="2000" dirty="0" smtClean="0">
                <a:solidFill>
                  <a:schemeClr val="tx1"/>
                </a:solidFill>
              </a:rPr>
              <a:t>NSLP</a:t>
            </a:r>
          </a:p>
          <a:p>
            <a:pPr lvl="1"/>
            <a:r>
              <a:rPr lang="en-US" sz="2000" dirty="0" smtClean="0">
                <a:solidFill>
                  <a:schemeClr val="tx1"/>
                </a:solidFill>
              </a:rPr>
              <a:t>SFA </a:t>
            </a:r>
            <a:r>
              <a:rPr lang="en-US" sz="2000" dirty="0">
                <a:solidFill>
                  <a:schemeClr val="tx1"/>
                </a:solidFill>
              </a:rPr>
              <a:t>sponsors that procure their SFSP meals from the same food service management company that competitively provided their most recent NSLP and/or SBP </a:t>
            </a:r>
            <a:r>
              <a:rPr lang="en-US" sz="2000" dirty="0" smtClean="0">
                <a:solidFill>
                  <a:schemeClr val="tx1"/>
                </a:solidFill>
              </a:rPr>
              <a:t>meals </a:t>
            </a:r>
            <a:endParaRPr lang="en-US" sz="2200" dirty="0">
              <a:solidFill>
                <a:schemeClr val="tx1"/>
              </a:solidFill>
            </a:endParaRPr>
          </a:p>
          <a:p>
            <a:pPr marL="114300" indent="0">
              <a:buNone/>
            </a:pPr>
            <a:endParaRPr lang="en-US" b="1" dirty="0"/>
          </a:p>
          <a:p>
            <a:pPr marL="45720" indent="0">
              <a:buNone/>
            </a:pPr>
            <a:endParaRPr lang="en-US" dirty="0"/>
          </a:p>
        </p:txBody>
      </p:sp>
      <p:sp>
        <p:nvSpPr>
          <p:cNvPr id="21" name="Title 2"/>
          <p:cNvSpPr>
            <a:spLocks noGrp="1"/>
          </p:cNvSpPr>
          <p:nvPr>
            <p:ph type="title"/>
          </p:nvPr>
        </p:nvSpPr>
        <p:spPr>
          <a:xfrm>
            <a:off x="1905000" y="152401"/>
            <a:ext cx="7086600" cy="1447800"/>
          </a:xfrm>
        </p:spPr>
        <p:txBody>
          <a:bodyPr/>
          <a:lstStyle/>
          <a:p>
            <a:r>
              <a:rPr lang="en-US" sz="4000" dirty="0" smtClean="0">
                <a:latin typeface="+mj-lt"/>
              </a:rPr>
              <a:t>USDA Foods (commodities)</a:t>
            </a:r>
            <a:endParaRPr lang="en-US" sz="4000" spc="280" dirty="0">
              <a:latin typeface="+mj-lt"/>
            </a:endParaRPr>
          </a:p>
        </p:txBody>
      </p:sp>
      <p:pic>
        <p:nvPicPr>
          <p:cNvPr id="2052" name="Picture 4" descr="USDA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52400"/>
            <a:ext cx="1600200" cy="14001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9240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pitchFamily="34" charset="0"/>
                <a:cs typeface="Arial" pitchFamily="34" charset="0"/>
              </a:rPr>
              <a:t>Menu Planning Considerations</a:t>
            </a:r>
            <a:endParaRPr lang="en-US" dirty="0"/>
          </a:p>
        </p:txBody>
      </p:sp>
      <p:sp>
        <p:nvSpPr>
          <p:cNvPr id="3" name="Text Placeholder 2"/>
          <p:cNvSpPr>
            <a:spLocks noGrp="1"/>
          </p:cNvSpPr>
          <p:nvPr>
            <p:ph type="body" idx="1"/>
          </p:nvPr>
        </p:nvSpPr>
        <p:spPr>
          <a:xfrm>
            <a:off x="380999" y="2209799"/>
            <a:ext cx="8407893" cy="3916679"/>
          </a:xfrm>
        </p:spPr>
        <p:txBody>
          <a:bodyPr/>
          <a:lstStyle/>
          <a:p>
            <a:pPr marL="285750" indent="-285750">
              <a:buFont typeface="Arial" pitchFamily="34" charset="0"/>
              <a:buChar char="•"/>
            </a:pPr>
            <a:r>
              <a:rPr lang="en-US" sz="2000" dirty="0" smtClean="0">
                <a:solidFill>
                  <a:schemeClr val="tx1"/>
                </a:solidFill>
                <a:cs typeface="Arial" pitchFamily="34" charset="0"/>
              </a:rPr>
              <a:t>Be practical</a:t>
            </a:r>
            <a:endParaRPr lang="en-US" sz="2000" dirty="0">
              <a:solidFill>
                <a:schemeClr val="tx1"/>
              </a:solidFill>
              <a:cs typeface="Arial" pitchFamily="34" charset="0"/>
            </a:endParaRPr>
          </a:p>
          <a:p>
            <a:pPr marL="285750" indent="-285750">
              <a:buFont typeface="Arial" pitchFamily="34" charset="0"/>
              <a:buChar char="•"/>
            </a:pPr>
            <a:r>
              <a:rPr lang="en-US" sz="2000" dirty="0" smtClean="0">
                <a:solidFill>
                  <a:schemeClr val="tx1"/>
                </a:solidFill>
                <a:cs typeface="Arial" pitchFamily="34" charset="0"/>
              </a:rPr>
              <a:t>Cycle menus</a:t>
            </a:r>
            <a:endParaRPr lang="en-US" sz="2000" dirty="0">
              <a:solidFill>
                <a:schemeClr val="tx1"/>
              </a:solidFill>
              <a:cs typeface="Arial" pitchFamily="34" charset="0"/>
            </a:endParaRPr>
          </a:p>
          <a:p>
            <a:pPr marL="285750" indent="-285750">
              <a:buFont typeface="Arial" pitchFamily="34" charset="0"/>
              <a:buChar char="•"/>
            </a:pPr>
            <a:r>
              <a:rPr lang="en-US" sz="2000" dirty="0" smtClean="0">
                <a:solidFill>
                  <a:schemeClr val="tx1"/>
                </a:solidFill>
                <a:cs typeface="Arial" pitchFamily="34" charset="0"/>
              </a:rPr>
              <a:t>Calculate serving sizes and costs</a:t>
            </a:r>
          </a:p>
          <a:p>
            <a:pPr marL="285750" indent="-285750">
              <a:buFont typeface="Arial" pitchFamily="34" charset="0"/>
              <a:buChar char="•"/>
            </a:pPr>
            <a:r>
              <a:rPr lang="en-US" sz="2000" dirty="0" smtClean="0">
                <a:solidFill>
                  <a:schemeClr val="tx1"/>
                </a:solidFill>
                <a:cs typeface="Arial" pitchFamily="34" charset="0"/>
              </a:rPr>
              <a:t>Check the budget</a:t>
            </a:r>
          </a:p>
          <a:p>
            <a:pPr marL="285750" indent="-285750">
              <a:buFont typeface="Arial" pitchFamily="34" charset="0"/>
              <a:buChar char="•"/>
            </a:pPr>
            <a:r>
              <a:rPr lang="en-US" sz="2000" dirty="0" smtClean="0">
                <a:solidFill>
                  <a:schemeClr val="tx1"/>
                </a:solidFill>
                <a:cs typeface="Arial" pitchFamily="34" charset="0"/>
              </a:rPr>
              <a:t>Check the inventory</a:t>
            </a:r>
          </a:p>
          <a:p>
            <a:pPr marL="285750" indent="-285750">
              <a:buFont typeface="Arial" pitchFamily="34" charset="0"/>
              <a:buChar char="•"/>
            </a:pPr>
            <a:r>
              <a:rPr lang="en-US" sz="2000" dirty="0" smtClean="0">
                <a:solidFill>
                  <a:schemeClr val="tx1"/>
                </a:solidFill>
                <a:cs typeface="Arial" pitchFamily="34" charset="0"/>
              </a:rPr>
              <a:t>Check labor and equipment</a:t>
            </a:r>
          </a:p>
          <a:p>
            <a:pPr marL="285750" indent="-285750">
              <a:buFont typeface="Arial" pitchFamily="34" charset="0"/>
              <a:buChar char="•"/>
            </a:pPr>
            <a:endParaRPr lang="en-US" sz="2000" dirty="0">
              <a:cs typeface="Arial" pitchFamily="34" charset="0"/>
            </a:endParaRPr>
          </a:p>
          <a:p>
            <a:endParaRPr lang="en-US" dirty="0"/>
          </a:p>
        </p:txBody>
      </p:sp>
      <p:pic>
        <p:nvPicPr>
          <p:cNvPr id="1026" name="Picture 2" descr="C:\Documents and Settings\moen_a\Local Settings\Temporary Internet Files\Content.IE5\QQ8YVFHN\MP900448464[1].jpg"/>
          <p:cNvPicPr>
            <a:picLocks noChangeAspect="1" noChangeArrowheads="1"/>
          </p:cNvPicPr>
          <p:nvPr/>
        </p:nvPicPr>
        <p:blipFill>
          <a:blip r:embed="rId3" cstate="print"/>
          <a:srcRect/>
          <a:stretch>
            <a:fillRect/>
          </a:stretch>
        </p:blipFill>
        <p:spPr bwMode="auto">
          <a:xfrm>
            <a:off x="5638800" y="2133600"/>
            <a:ext cx="2133600" cy="3200400"/>
          </a:xfrm>
          <a:prstGeom prst="rect">
            <a:avLst/>
          </a:prstGeom>
          <a:noFill/>
        </p:spPr>
      </p:pic>
    </p:spTree>
    <p:extLst>
      <p:ext uri="{BB962C8B-B14F-4D97-AF65-F5344CB8AC3E}">
        <p14:creationId xmlns:p14="http://schemas.microsoft.com/office/powerpoint/2010/main" xmlns="" val="50838962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0.2296"/>
  <p:tag name="PPTVERSION" val="12"/>
  <p:tag name="TPOS" val="2"/>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Custom 1">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ysClr val="window" lastClr="FFFFFF"/>
    </a:lt1>
    <a:dk2>
      <a:srgbClr val="785F55"/>
    </a:dk2>
    <a:lt2>
      <a:srgbClr val="EFE7D5"/>
    </a:lt2>
    <a:accent1>
      <a:srgbClr val="95B6D2"/>
    </a:accent1>
    <a:accent2>
      <a:srgbClr val="FAAB67"/>
    </a:accent2>
    <a:accent3>
      <a:srgbClr val="ABC178"/>
    </a:accent3>
    <a:accent4>
      <a:srgbClr val="71769D"/>
    </a:accent4>
    <a:accent5>
      <a:srgbClr val="7BA79D"/>
    </a:accent5>
    <a:accent6>
      <a:srgbClr val="8C8C96"/>
    </a:accent6>
    <a:hlink>
      <a:srgbClr val="DD8047"/>
    </a:hlink>
    <a:folHlink>
      <a:srgbClr val="18375D"/>
    </a:folHlink>
  </a:clrScheme>
</a:themeOverride>
</file>

<file path=docProps/app.xml><?xml version="1.0" encoding="utf-8"?>
<Properties xmlns="http://schemas.openxmlformats.org/officeDocument/2006/extended-properties" xmlns:vt="http://schemas.openxmlformats.org/officeDocument/2006/docPropsVTypes">
  <Template/>
  <TotalTime>2445</TotalTime>
  <Words>1829</Words>
  <Application>Microsoft Office PowerPoint</Application>
  <PresentationFormat>On-screen Show (4:3)</PresentationFormat>
  <Paragraphs>278</Paragraphs>
  <Slides>31</Slides>
  <Notes>27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CDE THEME</vt:lpstr>
      <vt:lpstr>Food Safety &amp;  Menu Planning  </vt:lpstr>
      <vt:lpstr>Food Safety Basics</vt:lpstr>
      <vt:lpstr>Employee Hygiene</vt:lpstr>
      <vt:lpstr>Sanitation/Cleaning</vt:lpstr>
      <vt:lpstr>Temperature Control</vt:lpstr>
      <vt:lpstr>Importance of Menu Planning</vt:lpstr>
      <vt:lpstr>Food Buying Guide</vt:lpstr>
      <vt:lpstr>USDA Foods (commodities)</vt:lpstr>
      <vt:lpstr>Menu Planning Considerations</vt:lpstr>
      <vt:lpstr>Create Menus For All Meals</vt:lpstr>
      <vt:lpstr>Which Meal Pattern Do I Use? </vt:lpstr>
      <vt:lpstr>SFSP Breakfast Meal Pattern</vt:lpstr>
      <vt:lpstr>SFSP Lunch and Supper Pattern</vt:lpstr>
      <vt:lpstr>SFSP Snack Meal Pattern</vt:lpstr>
      <vt:lpstr>Slide 15</vt:lpstr>
      <vt:lpstr>Offer Versus Serve</vt:lpstr>
      <vt:lpstr>Grains/Breads </vt:lpstr>
      <vt:lpstr>Meat/Meat Alternate</vt:lpstr>
      <vt:lpstr>Vegetables</vt:lpstr>
      <vt:lpstr>Fruit</vt:lpstr>
      <vt:lpstr>Milk</vt:lpstr>
      <vt:lpstr>Choking Risks Foods that may cause choking in young children include:</vt:lpstr>
      <vt:lpstr>Crediting Foods</vt:lpstr>
      <vt:lpstr>How to Plan a Summer Lunch Menu</vt:lpstr>
      <vt:lpstr>Minimize Sodium</vt:lpstr>
      <vt:lpstr>Minimize Sugars</vt:lpstr>
      <vt:lpstr>Is Your Menu Boring?</vt:lpstr>
      <vt:lpstr>Jazz Up Your Menus</vt:lpstr>
      <vt:lpstr>Denver Public Schools SFSP kick off</vt:lpstr>
      <vt:lpstr>Slide 30</vt:lpstr>
      <vt:lpstr>Resource For Menu Ideas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Planning for the Summer Food Service Program</dc:title>
  <dc:creator>Harlow, Connie</dc:creator>
  <cp:lastModifiedBy>moen_a</cp:lastModifiedBy>
  <cp:revision>296</cp:revision>
  <cp:lastPrinted>2013-02-14T23:04:41Z</cp:lastPrinted>
  <dcterms:created xsi:type="dcterms:W3CDTF">2010-12-22T18:47:17Z</dcterms:created>
  <dcterms:modified xsi:type="dcterms:W3CDTF">2013-03-28T15:12:48Z</dcterms:modified>
</cp:coreProperties>
</file>