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3"/>
  </p:notesMasterIdLst>
  <p:sldIdLst>
    <p:sldId id="257" r:id="rId3"/>
    <p:sldId id="302" r:id="rId4"/>
    <p:sldId id="296" r:id="rId5"/>
    <p:sldId id="303" r:id="rId6"/>
    <p:sldId id="304" r:id="rId7"/>
    <p:sldId id="305" r:id="rId8"/>
    <p:sldId id="297" r:id="rId9"/>
    <p:sldId id="258" r:id="rId10"/>
    <p:sldId id="294" r:id="rId11"/>
    <p:sldId id="30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419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49" autoAdjust="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itchFamily="66" charset="0"/>
              </a:defRPr>
            </a:lvl1pPr>
          </a:lstStyle>
          <a:p>
            <a:fld id="{C94EF18C-ADAD-4DF7-8E26-F3E30164A2A0}" type="datetimeFigureOut">
              <a:rPr lang="en-US" smtClean="0"/>
              <a:pPr/>
              <a:t>7/24/2012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itchFamily="66" charset="0"/>
              </a:defRPr>
            </a:lvl1pPr>
          </a:lstStyle>
          <a:p>
            <a:fld id="{64C7DDD5-72EF-4B2C-93A0-62BEB1206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246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8D14338-CCE1-4B84-A64D-D29E5E67921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Look at handout.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The new lunch meal pattern requires daily and weekly amounts of all 5 components based on three different grade levels.  Grains and meat/meat alternates also have minimum and maximum ranges that must be adhered to.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2504CC-07F3-4821-8314-1ECDCBC7CC4D}" type="slidenum">
              <a:rPr lang="en-US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Look at handout.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The new lunch meal pattern requires daily and weekly amounts of all 5 components based on three different grade levels.  Grains and meat/meat alternates also have minimum and maximum ranges that must be adhered to.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2504CC-07F3-4821-8314-1ECDCBC7CC4D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omic Sans MS" pitchFamily="66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omic Sans MS" pitchFamily="66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omic Sans MS" pitchFamily="66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omic Sans MS" pitchFamily="66" charset="0"/>
              </a:defRPr>
            </a:lvl1pPr>
            <a:lvl2pPr>
              <a:defRPr sz="2400">
                <a:latin typeface="Comic Sans MS" pitchFamily="66" charset="0"/>
              </a:defRPr>
            </a:lvl2pPr>
            <a:lvl3pPr>
              <a:defRPr sz="2000">
                <a:latin typeface="Comic Sans MS" pitchFamily="66" charset="0"/>
              </a:defRPr>
            </a:lvl3pPr>
            <a:lvl4pPr>
              <a:defRPr sz="1800">
                <a:latin typeface="Comic Sans MS" pitchFamily="66" charset="0"/>
              </a:defRPr>
            </a:lvl4pPr>
            <a:lvl5pPr>
              <a:defRPr sz="18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omic Sans MS" pitchFamily="66" charset="0"/>
              </a:defRPr>
            </a:lvl1pPr>
            <a:lvl2pPr>
              <a:defRPr sz="2400">
                <a:latin typeface="Comic Sans MS" pitchFamily="66" charset="0"/>
              </a:defRPr>
            </a:lvl2pPr>
            <a:lvl3pPr>
              <a:defRPr sz="2000">
                <a:latin typeface="Comic Sans MS" pitchFamily="66" charset="0"/>
              </a:defRPr>
            </a:lvl3pPr>
            <a:lvl4pPr>
              <a:defRPr sz="1800">
                <a:latin typeface="Comic Sans MS" pitchFamily="66" charset="0"/>
              </a:defRPr>
            </a:lvl4pPr>
            <a:lvl5pPr>
              <a:defRPr sz="18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mic Sans MS" pitchFamily="66" charset="0"/>
              </a:defRPr>
            </a:lvl1pPr>
            <a:lvl2pPr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600">
                <a:latin typeface="Comic Sans MS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mic Sans MS" pitchFamily="66" charset="0"/>
              </a:defRPr>
            </a:lvl1pPr>
            <a:lvl2pPr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600">
                <a:latin typeface="Comic Sans MS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omic Sans MS" pitchFamily="66" charset="0"/>
              </a:defRPr>
            </a:lvl1pPr>
            <a:lvl2pPr>
              <a:defRPr sz="2800">
                <a:latin typeface="Comic Sans MS" pitchFamily="66" charset="0"/>
              </a:defRPr>
            </a:lvl2pPr>
            <a:lvl3pPr>
              <a:defRPr sz="2400">
                <a:latin typeface="Comic Sans MS" pitchFamily="66" charset="0"/>
              </a:defRPr>
            </a:lvl3pPr>
            <a:lvl4pPr>
              <a:defRPr sz="2000">
                <a:latin typeface="Comic Sans MS" pitchFamily="66" charset="0"/>
              </a:defRPr>
            </a:lvl4pPr>
            <a:lvl5pPr>
              <a:defRPr sz="2000">
                <a:latin typeface="Comic Sans MS" pitchFamily="66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omic Sans MS" pitchFamily="66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omic Sans MS" pitchFamily="66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omic Sans MS" pitchFamily="66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omic Sans MS" pitchFamily="66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omic Sans MS" pitchFamily="66" charset="0"/>
              </a:defRPr>
            </a:lvl1pPr>
            <a:lvl2pPr>
              <a:defRPr sz="2400">
                <a:latin typeface="Comic Sans MS" pitchFamily="66" charset="0"/>
              </a:defRPr>
            </a:lvl2pPr>
            <a:lvl3pPr>
              <a:defRPr sz="2000">
                <a:latin typeface="Comic Sans MS" pitchFamily="66" charset="0"/>
              </a:defRPr>
            </a:lvl3pPr>
            <a:lvl4pPr>
              <a:defRPr sz="1800">
                <a:latin typeface="Comic Sans MS" pitchFamily="66" charset="0"/>
              </a:defRPr>
            </a:lvl4pPr>
            <a:lvl5pPr>
              <a:defRPr sz="18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omic Sans MS" pitchFamily="66" charset="0"/>
              </a:defRPr>
            </a:lvl1pPr>
            <a:lvl2pPr>
              <a:defRPr sz="2400">
                <a:latin typeface="Comic Sans MS" pitchFamily="66" charset="0"/>
              </a:defRPr>
            </a:lvl2pPr>
            <a:lvl3pPr>
              <a:defRPr sz="2000">
                <a:latin typeface="Comic Sans MS" pitchFamily="66" charset="0"/>
              </a:defRPr>
            </a:lvl3pPr>
            <a:lvl4pPr>
              <a:defRPr sz="1800">
                <a:latin typeface="Comic Sans MS" pitchFamily="66" charset="0"/>
              </a:defRPr>
            </a:lvl4pPr>
            <a:lvl5pPr>
              <a:defRPr sz="18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mic Sans MS" pitchFamily="66" charset="0"/>
              </a:defRPr>
            </a:lvl1pPr>
            <a:lvl2pPr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600">
                <a:latin typeface="Comic Sans MS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mic Sans MS" pitchFamily="66" charset="0"/>
              </a:defRPr>
            </a:lvl1pPr>
            <a:lvl2pPr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600">
                <a:latin typeface="Comic Sans MS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omic Sans MS" pitchFamily="66" charset="0"/>
              </a:defRPr>
            </a:lvl1pPr>
            <a:lvl2pPr>
              <a:defRPr sz="2800">
                <a:latin typeface="Comic Sans MS" pitchFamily="66" charset="0"/>
              </a:defRPr>
            </a:lvl2pPr>
            <a:lvl3pPr>
              <a:defRPr sz="2400">
                <a:latin typeface="Comic Sans MS" pitchFamily="66" charset="0"/>
              </a:defRPr>
            </a:lvl3pPr>
            <a:lvl4pPr>
              <a:defRPr sz="2000">
                <a:latin typeface="Comic Sans MS" pitchFamily="66" charset="0"/>
              </a:defRPr>
            </a:lvl4pPr>
            <a:lvl5pPr>
              <a:defRPr sz="2000">
                <a:latin typeface="Comic Sans MS" pitchFamily="66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omic Sans MS" pitchFamily="66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omic Sans MS" pitchFamily="66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omic Sans MS" pitchFamily="66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PPTemplate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4" name="Picture 8" descr="cdelogo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6210300"/>
            <a:ext cx="739775" cy="279400"/>
          </a:xfrm>
          <a:prstGeom prst="rect">
            <a:avLst/>
          </a:prstGeom>
          <a:noFill/>
        </p:spPr>
      </p:pic>
      <p:sp>
        <p:nvSpPr>
          <p:cNvPr id="137225" name="Text Box 9"/>
          <p:cNvSpPr txBox="1">
            <a:spLocks noChangeArrowheads="1"/>
          </p:cNvSpPr>
          <p:nvPr userDrawn="1"/>
        </p:nvSpPr>
        <p:spPr bwMode="auto">
          <a:xfrm>
            <a:off x="6991350" y="6477000"/>
            <a:ext cx="21114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dirty="0">
                <a:latin typeface="Comic Sans MS" pitchFamily="66" charset="0"/>
              </a:rPr>
              <a:t>Colorado Department of Education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http://www.fns.usda.gov/tn/Resources/foodbuyingguide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fbg.nfsmi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457200"/>
            <a:ext cx="8534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solidFill>
                  <a:srgbClr val="010000"/>
                </a:solidFill>
                <a:latin typeface="Calibri" pitchFamily="34" charset="0"/>
              </a:rPr>
              <a:t>Using the Food Buying Guide to Calculate </a:t>
            </a:r>
            <a:br>
              <a:rPr lang="en-US" sz="2800" dirty="0" smtClean="0">
                <a:solidFill>
                  <a:srgbClr val="010000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rgbClr val="010000"/>
                </a:solidFill>
                <a:latin typeface="Calibri" pitchFamily="34" charset="0"/>
              </a:rPr>
              <a:t>Purchase Quantities &amp; Meal Component Contributions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334000"/>
            <a:ext cx="8382000" cy="838200"/>
          </a:xfrm>
        </p:spPr>
        <p:txBody>
          <a:bodyPr anchor="ctr"/>
          <a:lstStyle/>
          <a:p>
            <a:pPr eaLnBrk="1" hangingPunct="1"/>
            <a:r>
              <a:rPr lang="en-US" sz="2400" u="sng" dirty="0" smtClean="0">
                <a:solidFill>
                  <a:srgbClr val="010000"/>
                </a:solidFill>
                <a:latin typeface="Calibri" pitchFamily="34" charset="0"/>
                <a:hlinkClick r:id="rId4"/>
              </a:rPr>
              <a:t>http://www.fns.usda.gov/tn/Resources/foodbuyingguide.html</a:t>
            </a:r>
            <a:endParaRPr lang="en-US" sz="2400" u="sng" dirty="0" smtClean="0">
              <a:solidFill>
                <a:srgbClr val="010000"/>
              </a:solidFill>
              <a:latin typeface="Calibri" pitchFamily="34" charset="0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743200" y="1752600"/>
          <a:ext cx="3159125" cy="3733800"/>
        </p:xfrm>
        <a:graphic>
          <a:graphicData uri="http://schemas.openxmlformats.org/presentationml/2006/ole">
            <p:oleObj spid="_x0000_s142360" name="Clip" r:id="rId5" imgW="2600000" imgH="316190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56388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Vegetable Subgroup</a:t>
            </a:r>
            <a:br>
              <a:rPr lang="en-US" sz="3600" dirty="0" smtClean="0">
                <a:latin typeface="Calibri" pitchFamily="34" charset="0"/>
                <a:ea typeface="ＭＳ Ｐゴシック" pitchFamily="34" charset="-128"/>
              </a:rPr>
            </a:b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Component Requirements</a:t>
            </a:r>
          </a:p>
        </p:txBody>
      </p:sp>
      <p:pic>
        <p:nvPicPr>
          <p:cNvPr id="5" name="Picture 5" descr="myplate_bl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00"/>
            <a:ext cx="192786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900737"/>
              </p:ext>
            </p:extLst>
          </p:nvPr>
        </p:nvGraphicFramePr>
        <p:xfrm>
          <a:off x="457200" y="2667000"/>
          <a:ext cx="8229600" cy="260032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K-5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6-8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9-12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Dark Green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½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½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½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Red/Orange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¾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¾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 ¼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Beans/Peas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½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½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½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Starchy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½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½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½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Other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½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½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¾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Additional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 ½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14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0762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Starchy Vegetable Example: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/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-How do you use the Food Buying Guide to determine how much corn on the cob to purchase to provide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seventy-five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½ cup portions of corn (starchy vegetable component)?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8915400" cy="380999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Step 1:</a:t>
            </a:r>
            <a:r>
              <a:rPr lang="en-US" sz="2000" dirty="0" smtClean="0">
                <a:latin typeface="Calibri" pitchFamily="34" charset="0"/>
              </a:rPr>
              <a:t> Locate a menu item in the appropriate section of the Food Buying Guide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8915400" cy="7620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Example: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C</a:t>
            </a:r>
            <a:r>
              <a:rPr lang="en-US" sz="2000" dirty="0" smtClean="0">
                <a:latin typeface="Calibri" pitchFamily="34" charset="0"/>
              </a:rPr>
              <a:t>orn on the cob is located in Column 1 in the Vegetable section of the Food Buying Guide 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 </a:t>
            </a:r>
          </a:p>
        </p:txBody>
      </p:sp>
      <p:pic>
        <p:nvPicPr>
          <p:cNvPr id="9" name="Picture 8" descr="Screen Shot 2012-07-22 at 5.47.1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895600"/>
            <a:ext cx="6694062" cy="1074821"/>
          </a:xfrm>
          <a:prstGeom prst="rect">
            <a:avLst/>
          </a:prstGeom>
        </p:spPr>
      </p:pic>
      <p:pic>
        <p:nvPicPr>
          <p:cNvPr id="4" name="Picture 3" descr="Screen Shot 2012-07-22 at 6.27.40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011" y="3965818"/>
            <a:ext cx="6701589" cy="2130182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1143000" y="3124200"/>
            <a:ext cx="1219200" cy="2971800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57150" cmpd="sng"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0762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Starchy Vegetable Example: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/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-How do you use the Food Buying Guide to determine how much corn on the cob to purchase to provide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seventy-five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½ cup portions of corn (starchy vegetable component)?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8686800" cy="380999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Step 2:</a:t>
            </a:r>
            <a:r>
              <a:rPr lang="en-US" sz="2000" dirty="0" smtClean="0">
                <a:latin typeface="Calibri" pitchFamily="34" charset="0"/>
              </a:rPr>
              <a:t> Locate the appropriate Serving </a:t>
            </a: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dirty="0" smtClean="0">
                <a:latin typeface="Calibri" pitchFamily="34" charset="0"/>
              </a:rPr>
              <a:t>ize per Meal </a:t>
            </a:r>
            <a:r>
              <a:rPr lang="en-US" sz="2000" dirty="0">
                <a:latin typeface="Calibri" pitchFamily="34" charset="0"/>
              </a:rPr>
              <a:t>C</a:t>
            </a:r>
            <a:r>
              <a:rPr lang="en-US" sz="2000" dirty="0" smtClean="0">
                <a:latin typeface="Calibri" pitchFamily="34" charset="0"/>
              </a:rPr>
              <a:t>ontribution (Column 4)</a:t>
            </a:r>
          </a:p>
        </p:txBody>
      </p:sp>
      <p:pic>
        <p:nvPicPr>
          <p:cNvPr id="7" name="Picture 6" descr="Screen Shot 2012-07-22 at 5.47.1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124200"/>
            <a:ext cx="9017000" cy="1447800"/>
          </a:xfrm>
          <a:prstGeom prst="rect">
            <a:avLst/>
          </a:prstGeom>
        </p:spPr>
      </p:pic>
      <p:pic>
        <p:nvPicPr>
          <p:cNvPr id="8" name="Picture 7" descr="Screen Shot 2012-07-22 at 5.47.54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4572000"/>
            <a:ext cx="9029700" cy="14859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763000" cy="6858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Example:</a:t>
            </a:r>
            <a:r>
              <a:rPr lang="en-US" sz="2000" dirty="0" smtClean="0">
                <a:latin typeface="Calibri" pitchFamily="34" charset="0"/>
              </a:rPr>
              <a:t> Our desired portion size is a ½ cup portion of corn on the cob</a:t>
            </a:r>
          </a:p>
        </p:txBody>
      </p:sp>
      <p:sp>
        <p:nvSpPr>
          <p:cNvPr id="13" name="Frame 12"/>
          <p:cNvSpPr/>
          <p:nvPr/>
        </p:nvSpPr>
        <p:spPr>
          <a:xfrm>
            <a:off x="3810000" y="3447716"/>
            <a:ext cx="2133600" cy="2572084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57150" cmpd="sng"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0762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Starchy Vegetable Example: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/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-How do you use the Food Buying Guide to determine how much corn on the cob to purchase to provide 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eventy-five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½ cup portions of corn (starchy vegetable component)?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8763000" cy="380999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Step </a:t>
            </a:r>
            <a:r>
              <a:rPr lang="en-US" sz="2000" b="1" dirty="0">
                <a:latin typeface="Calibri" pitchFamily="34" charset="0"/>
              </a:rPr>
              <a:t>3</a:t>
            </a:r>
            <a:r>
              <a:rPr lang="en-US" sz="2000" b="1" dirty="0" smtClean="0">
                <a:latin typeface="Calibri" pitchFamily="34" charset="0"/>
              </a:rPr>
              <a:t>:</a:t>
            </a:r>
            <a:r>
              <a:rPr lang="en-US" sz="2000" dirty="0" smtClean="0">
                <a:latin typeface="Calibri" pitchFamily="34" charset="0"/>
              </a:rPr>
              <a:t> Based on Serving Size per Meal Contribution (Column 4) determine the appropriate food to purchase in Column 1 (Food As Purchased, AP)</a:t>
            </a:r>
          </a:p>
        </p:txBody>
      </p:sp>
      <p:pic>
        <p:nvPicPr>
          <p:cNvPr id="7" name="Picture 6" descr="Screen Shot 2012-07-22 at 5.47.1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124200"/>
            <a:ext cx="9017000" cy="1447800"/>
          </a:xfrm>
          <a:prstGeom prst="rect">
            <a:avLst/>
          </a:prstGeom>
        </p:spPr>
      </p:pic>
      <p:pic>
        <p:nvPicPr>
          <p:cNvPr id="8" name="Picture 7" descr="Screen Shot 2012-07-22 at 5.47.54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4572000"/>
            <a:ext cx="9029700" cy="14859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86000"/>
            <a:ext cx="8763000" cy="6858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Example:</a:t>
            </a:r>
            <a:r>
              <a:rPr lang="en-US" sz="2000" dirty="0" smtClean="0">
                <a:latin typeface="Calibri" pitchFamily="34" charset="0"/>
              </a:rPr>
              <a:t> Based on a ½ cup serving size in Column </a:t>
            </a:r>
            <a:r>
              <a:rPr lang="en-US" sz="2000" dirty="0" smtClean="0">
                <a:latin typeface="Calibri" pitchFamily="34" charset="0"/>
              </a:rPr>
              <a:t>4, </a:t>
            </a:r>
            <a:r>
              <a:rPr lang="en-US" sz="2000" dirty="0" smtClean="0">
                <a:latin typeface="Calibri" pitchFamily="34" charset="0"/>
              </a:rPr>
              <a:t>you would need to purchase 5-1/4-inch ear (medium) frozen corn on the cob</a:t>
            </a:r>
          </a:p>
        </p:txBody>
      </p:sp>
      <p:sp>
        <p:nvSpPr>
          <p:cNvPr id="13" name="Frame 12"/>
          <p:cNvSpPr/>
          <p:nvPr/>
        </p:nvSpPr>
        <p:spPr>
          <a:xfrm>
            <a:off x="76200" y="4572000"/>
            <a:ext cx="1600200" cy="1505284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57150" cmpd="sng"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810000" y="4572000"/>
            <a:ext cx="2133600" cy="1505284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57150" cmpd="sng"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9" idx="1"/>
          </p:cNvCxnSpPr>
          <p:nvPr/>
        </p:nvCxnSpPr>
        <p:spPr>
          <a:xfrm flipH="1">
            <a:off x="1828800" y="5324642"/>
            <a:ext cx="1981200" cy="935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8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0762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Starchy Vegetable Example: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/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-How do you use the Food Buying Guide to determine how much corn on the cob to purchase to provide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seventy-five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½ cup portions of corn (starchy vegetable component)?</a:t>
            </a:r>
            <a:b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</a:br>
            <a:endParaRPr lang="en-US" sz="1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8763000" cy="380999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Step 4:</a:t>
            </a:r>
            <a:r>
              <a:rPr lang="en-US" sz="2000" dirty="0" smtClean="0">
                <a:latin typeface="Calibri" pitchFamily="34" charset="0"/>
              </a:rPr>
              <a:t> Calculate Exact Quantity by taking the desired number of servings divided by Servings Per Purchase Unit, EP (Column 3):  Servings / EP = Exact Quantity</a:t>
            </a:r>
          </a:p>
        </p:txBody>
      </p:sp>
      <p:pic>
        <p:nvPicPr>
          <p:cNvPr id="7" name="Picture 6" descr="Screen Shot 2012-07-22 at 5.47.1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124200"/>
            <a:ext cx="9017000" cy="1447800"/>
          </a:xfrm>
          <a:prstGeom prst="rect">
            <a:avLst/>
          </a:prstGeom>
        </p:spPr>
      </p:pic>
      <p:pic>
        <p:nvPicPr>
          <p:cNvPr id="8" name="Picture 7" descr="Screen Shot 2012-07-22 at 5.47.54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4572000"/>
            <a:ext cx="9029700" cy="14859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200"/>
            <a:ext cx="8763000" cy="4572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Example: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75 servings / 2.44 (EP) = 30.74 </a:t>
            </a:r>
            <a:r>
              <a:rPr lang="en-US" sz="2000" dirty="0" err="1" smtClean="0">
                <a:latin typeface="Calibri" pitchFamily="34" charset="0"/>
              </a:rPr>
              <a:t>lbs</a:t>
            </a:r>
            <a:r>
              <a:rPr lang="en-US" sz="2000" dirty="0" smtClean="0">
                <a:latin typeface="Calibri" pitchFamily="34" charset="0"/>
              </a:rPr>
              <a:t> (Exact Quantity) </a:t>
            </a:r>
          </a:p>
        </p:txBody>
      </p:sp>
      <p:sp>
        <p:nvSpPr>
          <p:cNvPr id="13" name="Frame 12"/>
          <p:cNvSpPr/>
          <p:nvPr/>
        </p:nvSpPr>
        <p:spPr>
          <a:xfrm>
            <a:off x="2743200" y="3505200"/>
            <a:ext cx="1066800" cy="2572084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57150" cmpd="sng"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3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0762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Starchy Vegetable Example: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/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-How do you use the Food Buying Guide to determine how much corn on the cob to purchase to provide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seventy-five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½ cup portions of corn (starchy vegetable component)?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8763000" cy="380999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Step </a:t>
            </a:r>
            <a:r>
              <a:rPr lang="en-US" sz="2000" b="1" dirty="0">
                <a:latin typeface="Calibri" pitchFamily="34" charset="0"/>
              </a:rPr>
              <a:t>5</a:t>
            </a:r>
            <a:r>
              <a:rPr lang="en-US" sz="2000" b="1" dirty="0" smtClean="0">
                <a:latin typeface="Calibri" pitchFamily="34" charset="0"/>
              </a:rPr>
              <a:t>:</a:t>
            </a:r>
            <a:r>
              <a:rPr lang="en-US" sz="2000" dirty="0" smtClean="0">
                <a:latin typeface="Calibri" pitchFamily="34" charset="0"/>
              </a:rPr>
              <a:t> Calculate Purchase Quantity by taking the desired number of servings multiplied by the Purchase </a:t>
            </a: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dirty="0" smtClean="0">
                <a:latin typeface="Calibri" pitchFamily="34" charset="0"/>
              </a:rPr>
              <a:t>nits for 100 servings (Column 5) / 100</a:t>
            </a:r>
          </a:p>
        </p:txBody>
      </p:sp>
      <p:pic>
        <p:nvPicPr>
          <p:cNvPr id="7" name="Picture 6" descr="Screen Shot 2012-07-22 at 5.47.1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124200"/>
            <a:ext cx="9017000" cy="1447800"/>
          </a:xfrm>
          <a:prstGeom prst="rect">
            <a:avLst/>
          </a:prstGeom>
        </p:spPr>
      </p:pic>
      <p:pic>
        <p:nvPicPr>
          <p:cNvPr id="8" name="Picture 7" descr="Screen Shot 2012-07-22 at 5.47.54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4572000"/>
            <a:ext cx="9029700" cy="14859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200"/>
            <a:ext cx="8763000" cy="5334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Example: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(75 servings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x 41.0) / 100 </a:t>
            </a:r>
            <a:r>
              <a:rPr lang="en-US" sz="2000" dirty="0">
                <a:latin typeface="Calibri" pitchFamily="34" charset="0"/>
              </a:rPr>
              <a:t>= </a:t>
            </a:r>
            <a:r>
              <a:rPr lang="en-US" sz="2000" dirty="0" smtClean="0">
                <a:latin typeface="Calibri" pitchFamily="34" charset="0"/>
              </a:rPr>
              <a:t>30.75 </a:t>
            </a:r>
            <a:r>
              <a:rPr lang="en-US" sz="2000" dirty="0" err="1">
                <a:latin typeface="Calibri" pitchFamily="34" charset="0"/>
              </a:rPr>
              <a:t>lbs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(Purchase </a:t>
            </a:r>
            <a:r>
              <a:rPr lang="en-US" sz="2000" dirty="0">
                <a:latin typeface="Calibri" pitchFamily="34" charset="0"/>
              </a:rPr>
              <a:t>Quantity) </a:t>
            </a:r>
          </a:p>
        </p:txBody>
      </p:sp>
      <p:sp>
        <p:nvSpPr>
          <p:cNvPr id="9" name="Frame 8"/>
          <p:cNvSpPr/>
          <p:nvPr/>
        </p:nvSpPr>
        <p:spPr>
          <a:xfrm>
            <a:off x="5943600" y="3505200"/>
            <a:ext cx="990600" cy="2572084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57150" cmpd="sng"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2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dirty="0" smtClean="0">
                <a:latin typeface="Calibri" pitchFamily="34" charset="0"/>
              </a:rPr>
              <a:t/>
            </a:r>
            <a:br>
              <a:rPr lang="en-US" sz="1800" dirty="0" smtClean="0">
                <a:latin typeface="Calibri" pitchFamily="34" charset="0"/>
              </a:rPr>
            </a:br>
            <a:endParaRPr lang="en-US" sz="1800" dirty="0"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57200"/>
            <a:ext cx="8229600" cy="102076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Starchy Vegetable Example: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/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-How do you use the Food Buying Guide to determine how much corn on the cob to purchase to provide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seventy-five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½ cup portions of corn (starchy vegetable component)?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8763000" cy="380999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Solution:</a:t>
            </a:r>
            <a:r>
              <a:rPr lang="en-US" sz="2000" dirty="0" smtClean="0">
                <a:latin typeface="Calibri" pitchFamily="34" charset="0"/>
              </a:rPr>
              <a:t> Use calculated Purchase Quantity to purchase desired amount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763000" cy="7620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Example:</a:t>
            </a:r>
            <a:r>
              <a:rPr lang="en-US" sz="2000" dirty="0" smtClean="0">
                <a:latin typeface="Calibri" pitchFamily="34" charset="0"/>
              </a:rPr>
              <a:t> Use calculated Purchase Quantity of </a:t>
            </a:r>
            <a:r>
              <a:rPr lang="en-US" sz="2000" b="1" dirty="0" smtClean="0">
                <a:latin typeface="Calibri" pitchFamily="34" charset="0"/>
              </a:rPr>
              <a:t>30.75 lbs</a:t>
            </a:r>
            <a:r>
              <a:rPr lang="en-US" sz="2000" dirty="0" smtClean="0">
                <a:latin typeface="Calibri" pitchFamily="34" charset="0"/>
              </a:rPr>
              <a:t> to purchase the correct amount of corn on the cob (5 -1/4-inch) for </a:t>
            </a:r>
            <a:r>
              <a:rPr lang="en-US" sz="2000" dirty="0" smtClean="0">
                <a:latin typeface="Calibri" pitchFamily="34" charset="0"/>
              </a:rPr>
              <a:t>seventy-five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½ cup servings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 </a:t>
            </a:r>
          </a:p>
        </p:txBody>
      </p:sp>
      <p:pic>
        <p:nvPicPr>
          <p:cNvPr id="9" name="Picture 5" descr="myplate_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6060" y="3186546"/>
            <a:ext cx="2948940" cy="268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Food Buying Guide Calculator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2209800" y="5562600"/>
            <a:ext cx="45720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" pitchFamily="34" charset="0"/>
                <a:hlinkClick r:id="rId2"/>
              </a:rPr>
              <a:t>http://fbg.nfsmi.org/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" name="Picture 2" descr="Screen Shot 2012-07-22 at 7.24.1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828800"/>
            <a:ext cx="4636169" cy="358273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9144000" cy="380999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latin typeface="Calibri" pitchFamily="34" charset="0"/>
              </a:rPr>
              <a:t>This helpful online resource will do the calculations for you!</a:t>
            </a:r>
            <a:endParaRPr 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56388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Lunch Meal Pattern </a:t>
            </a:r>
            <a:br>
              <a:rPr lang="en-US" sz="3600" dirty="0" smtClean="0">
                <a:latin typeface="Calibri" pitchFamily="34" charset="0"/>
                <a:ea typeface="ＭＳ Ｐゴシック" pitchFamily="34" charset="-128"/>
              </a:rPr>
            </a:b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Component Requirements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6872034"/>
              </p:ext>
            </p:extLst>
          </p:nvPr>
        </p:nvGraphicFramePr>
        <p:xfrm>
          <a:off x="381000" y="2514600"/>
          <a:ext cx="8229600" cy="2942877"/>
        </p:xfrm>
        <a:graphic>
          <a:graphicData uri="http://schemas.openxmlformats.org/drawingml/2006/table">
            <a:tbl>
              <a:tblPr/>
              <a:tblGrid>
                <a:gridCol w="20574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1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ＭＳ Ｐゴシック" pitchFamily="-110" charset="-128"/>
                        <a:cs typeface="Calibri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K-5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6-8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9-12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pitchFamily="-110" charset="-128"/>
                        <a:cs typeface="Calibri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Daily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Weekly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Daily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Weekly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Daily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Weekly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640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19C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Meat/Meat Alternates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19C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1 oz  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19C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8-10 oz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19C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1 oz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19C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9-10 oz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19C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2 oz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19C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10-12 oz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446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Grains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1 oz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8-9 oz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1 oz  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8-10 oz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2 oz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10-12 oz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71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Fruits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 ½ c 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 2 ½ 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½ c 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2 ½ 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1 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5 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71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Vegetables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 ¾ c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3 ¾ 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¾ c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3 ¾ 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1 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5 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71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Dairy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1 c   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5 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1 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5 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1 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/>
                          <a:ea typeface="ＭＳ Ｐゴシック" pitchFamily="-110" charset="-128"/>
                          <a:cs typeface="Calibri"/>
                        </a:rPr>
                        <a:t>5 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 descr="myplate_bl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00"/>
            <a:ext cx="192786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529</Words>
  <Application>Microsoft Office PowerPoint</Application>
  <PresentationFormat>On-screen Show (4:3)</PresentationFormat>
  <Paragraphs>106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Default Design</vt:lpstr>
      <vt:lpstr>Custom Design</vt:lpstr>
      <vt:lpstr>Clip</vt:lpstr>
      <vt:lpstr>Using the Food Buying Guide to Calculate  Purchase Quantities &amp; Meal Component Contributions</vt:lpstr>
      <vt:lpstr>Starchy Vegetable Example: -How do you use the Food Buying Guide to determine how much corn on the cob to purchase to provide seventy-five ½ cup portions of corn (starchy vegetable component)?</vt:lpstr>
      <vt:lpstr>Starchy Vegetable Example: -How do you use the Food Buying Guide to determine how much corn on the cob to purchase to provide seventy-five ½ cup portions of corn (starchy vegetable component)?</vt:lpstr>
      <vt:lpstr>Starchy Vegetable Example: -How do you use the Food Buying Guide to determine how much corn on the cob to purchase to provide seventy-five ½ cup portions of corn (starchy vegetable component)?</vt:lpstr>
      <vt:lpstr>Starchy Vegetable Example: -How do you use the Food Buying Guide to determine how much corn on the cob to purchase to provide seventy-five ½ cup portions of corn (starchy vegetable component)? </vt:lpstr>
      <vt:lpstr>Starchy Vegetable Example: -How do you use the Food Buying Guide to determine how much corn on the cob to purchase to provide seventy-five ½ cup portions of corn (starchy vegetable component)?</vt:lpstr>
      <vt:lpstr> </vt:lpstr>
      <vt:lpstr>Food Buying Guide Calculator</vt:lpstr>
      <vt:lpstr>Lunch Meal Pattern  Component Requirements</vt:lpstr>
      <vt:lpstr>Vegetable Subgroup Component Requirements</vt:lpstr>
    </vt:vector>
  </TitlesOfParts>
  <Company>CDE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johnstone_m</dc:creator>
  <cp:lastModifiedBy>hucknall_l</cp:lastModifiedBy>
  <cp:revision>69</cp:revision>
  <cp:lastPrinted>2012-07-22T22:41:51Z</cp:lastPrinted>
  <dcterms:created xsi:type="dcterms:W3CDTF">2008-02-01T16:20:01Z</dcterms:created>
  <dcterms:modified xsi:type="dcterms:W3CDTF">2012-07-24T15:11:44Z</dcterms:modified>
</cp:coreProperties>
</file>