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259" r:id="rId2"/>
    <p:sldId id="273" r:id="rId3"/>
    <p:sldId id="260" r:id="rId4"/>
    <p:sldId id="261" r:id="rId5"/>
    <p:sldId id="274" r:id="rId6"/>
    <p:sldId id="327" r:id="rId7"/>
    <p:sldId id="262" r:id="rId8"/>
    <p:sldId id="263" r:id="rId9"/>
    <p:sldId id="321" r:id="rId10"/>
    <p:sldId id="322" r:id="rId11"/>
    <p:sldId id="324" r:id="rId12"/>
    <p:sldId id="301" r:id="rId13"/>
    <p:sldId id="303" r:id="rId14"/>
    <p:sldId id="304" r:id="rId15"/>
    <p:sldId id="305" r:id="rId16"/>
    <p:sldId id="310" r:id="rId17"/>
    <p:sldId id="306" r:id="rId18"/>
    <p:sldId id="307" r:id="rId19"/>
    <p:sldId id="320" r:id="rId20"/>
    <p:sldId id="265" r:id="rId21"/>
    <p:sldId id="266" r:id="rId22"/>
    <p:sldId id="269" r:id="rId23"/>
    <p:sldId id="268" r:id="rId24"/>
    <p:sldId id="270" r:id="rId25"/>
    <p:sldId id="311" r:id="rId26"/>
    <p:sldId id="312" r:id="rId27"/>
    <p:sldId id="313" r:id="rId28"/>
    <p:sldId id="308" r:id="rId29"/>
    <p:sldId id="318" r:id="rId30"/>
    <p:sldId id="271" r:id="rId31"/>
    <p:sldId id="300" r:id="rId32"/>
    <p:sldId id="325" r:id="rId33"/>
    <p:sldId id="275" r:id="rId34"/>
    <p:sldId id="319" r:id="rId35"/>
    <p:sldId id="283" r:id="rId36"/>
    <p:sldId id="293" r:id="rId37"/>
    <p:sldId id="287" r:id="rId38"/>
    <p:sldId id="288" r:id="rId39"/>
    <p:sldId id="290" r:id="rId40"/>
    <p:sldId id="289" r:id="rId41"/>
    <p:sldId id="291" r:id="rId42"/>
    <p:sldId id="292" r:id="rId43"/>
    <p:sldId id="295" r:id="rId44"/>
    <p:sldId id="296" r:id="rId45"/>
    <p:sldId id="297" r:id="rId46"/>
    <p:sldId id="298" r:id="rId47"/>
    <p:sldId id="323" r:id="rId48"/>
    <p:sldId id="316" r:id="rId49"/>
    <p:sldId id="314" r:id="rId50"/>
    <p:sldId id="32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1" autoAdjust="0"/>
    <p:restoredTop sz="96807" autoAdjust="0"/>
  </p:normalViewPr>
  <p:slideViewPr>
    <p:cSldViewPr snapToGrid="0" snapToObjects="1">
      <p:cViewPr>
        <p:scale>
          <a:sx n="85" d="100"/>
          <a:sy n="85" d="100"/>
        </p:scale>
        <p:origin x="-4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pPr/>
              <a:t>2/27/2013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pPr/>
              <a:t>‹#›</a:t>
            </a:fld>
            <a:endParaRPr lang="en-US"/>
          </a:p>
        </p:txBody>
      </p:sp>
    </p:spTree>
    <p:extLst>
      <p:ext uri="{BB962C8B-B14F-4D97-AF65-F5344CB8AC3E}">
        <p14:creationId xmlns=""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pPr/>
              <a:t>‹#›</a:t>
            </a:fld>
            <a:endParaRPr lang="en-US"/>
          </a:p>
        </p:txBody>
      </p:sp>
    </p:spTree>
    <p:extLst>
      <p:ext uri="{BB962C8B-B14F-4D97-AF65-F5344CB8AC3E}">
        <p14:creationId xmlns=""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mailto:Riley_b@cde.state.co.us"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mailto:Riley_b@cde.state.co.u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Session Overview</a:t>
            </a:r>
            <a:endParaRPr lang="en-US" sz="1200" b="1" dirty="0" smtClean="0"/>
          </a:p>
          <a:p>
            <a:endParaRPr lang="en-US" sz="1200" b="0" dirty="0" smtClean="0"/>
          </a:p>
          <a:p>
            <a:r>
              <a:rPr lang="en-US" sz="1200" b="0" dirty="0" smtClean="0"/>
              <a:t>The topics we</a:t>
            </a:r>
            <a:r>
              <a:rPr lang="en-US" sz="1200" b="0" baseline="0" dirty="0" smtClean="0"/>
              <a:t> will be covering today include:</a:t>
            </a:r>
          </a:p>
          <a:p>
            <a:endParaRPr lang="en-US" sz="1200" b="0" baseline="0" dirty="0" smtClean="0"/>
          </a:p>
          <a:p>
            <a:r>
              <a:rPr lang="en-US" sz="1200" b="0" dirty="0" smtClean="0"/>
              <a:t>-Colorado Certification Update</a:t>
            </a:r>
            <a:endParaRPr lang="en-US" sz="100" b="0" dirty="0" smtClean="0"/>
          </a:p>
          <a:p>
            <a:r>
              <a:rPr lang="en-US" sz="1200" b="0" dirty="0" smtClean="0"/>
              <a:t>-The CDE OSN Internal Approval Process</a:t>
            </a:r>
            <a:endParaRPr lang="en-US" sz="100" b="0" dirty="0" smtClean="0"/>
          </a:p>
          <a:p>
            <a:r>
              <a:rPr lang="en-US" sz="1200" b="0" dirty="0" smtClean="0"/>
              <a:t>-6-Cent Reimbursement &amp; The Claim System</a:t>
            </a:r>
            <a:endParaRPr lang="en-US" sz="100" b="0" dirty="0" smtClean="0"/>
          </a:p>
          <a:p>
            <a:r>
              <a:rPr lang="en-US" sz="1200" b="0" dirty="0" smtClean="0"/>
              <a:t>-The Validation Review Process</a:t>
            </a:r>
            <a:endParaRPr lang="en-US" sz="100" b="0" dirty="0" smtClean="0"/>
          </a:p>
          <a:p>
            <a:r>
              <a:rPr lang="en-US" sz="1200" b="0" dirty="0" smtClean="0"/>
              <a:t>-Validation Review Panel Discussion </a:t>
            </a:r>
          </a:p>
          <a:p>
            <a:pPr lvl="1">
              <a:buFont typeface="Arial" pitchFamily="34" charset="0"/>
              <a:buChar char="•"/>
            </a:pPr>
            <a:r>
              <a:rPr lang="en-US" sz="1200" b="0" dirty="0" smtClean="0"/>
              <a:t>with representatives</a:t>
            </a:r>
            <a:r>
              <a:rPr lang="en-US" sz="1200" b="0" baseline="0" dirty="0" smtClean="0"/>
              <a:t> from 3 School Districts who have completed Certification and a Validation review </a:t>
            </a:r>
          </a:p>
          <a:p>
            <a:pPr lvl="1">
              <a:buFont typeface="Arial" pitchFamily="34" charset="0"/>
              <a:buChar char="•"/>
            </a:pPr>
            <a:r>
              <a:rPr lang="en-US" sz="1200" b="0" baseline="0" dirty="0" smtClean="0"/>
              <a:t>and a CDE OSN Senior Consultant who has conducted several Validation reviews, Jennifer Otey</a:t>
            </a:r>
          </a:p>
          <a:p>
            <a:pPr lvl="0">
              <a:buFontTx/>
              <a:buNone/>
            </a:pPr>
            <a:endParaRPr lang="en-US" sz="1200" b="0" baseline="0" dirty="0" smtClean="0"/>
          </a:p>
          <a:p>
            <a:pPr lvl="0">
              <a:buFontTx/>
              <a:buNone/>
            </a:pPr>
            <a:r>
              <a:rPr lang="en-US" sz="1200" b="0" baseline="0" dirty="0" smtClean="0"/>
              <a:t>We will have plenty of time for your questions throughout the session, so please ask!</a:t>
            </a:r>
          </a:p>
          <a:p>
            <a:pPr lvl="0">
              <a:buFontTx/>
              <a:buNone/>
            </a:pPr>
            <a:endParaRPr lang="en-US" sz="1200" b="0"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6-Cent Reimbursement</a:t>
            </a:r>
            <a:endParaRPr lang="en-US" dirty="0" smtClean="0"/>
          </a:p>
          <a:p>
            <a:endParaRPr lang="en-US" dirty="0" smtClean="0"/>
          </a:p>
          <a:p>
            <a:r>
              <a:rPr lang="en-US" dirty="0" smtClean="0"/>
              <a:t>Scenario 1: Claims for the month of October have already been submitted in the claim system and paid.</a:t>
            </a:r>
          </a:p>
          <a:p>
            <a:endParaRPr lang="en-US" sz="1100" dirty="0" smtClean="0"/>
          </a:p>
          <a:p>
            <a:r>
              <a:rPr lang="en-US" sz="1200" dirty="0" smtClean="0"/>
              <a:t>The October claim will be revised* at the time of Certification so that the additional 6 cents will be applied for each lunch meal. This additional amount will be sent out in a separate check the next time CDE pays claims (which is usually about every two weeks). For each subsequent month, as the 6 cents is now turned on, the additional 6 cents will automatically be included in the reimbursement rates for each lunch meal. </a:t>
            </a:r>
          </a:p>
          <a:p>
            <a:endParaRPr lang="en-US" sz="1100" dirty="0" smtClean="0"/>
          </a:p>
          <a:p>
            <a:r>
              <a:rPr lang="en-US" sz="1200" i="1" dirty="0" smtClean="0"/>
              <a:t>*CDE will be responsible for revising most paid claims. Some SFAs will be responsible for these revisions. If applicable, CDE will notify the SFA and provide detailed instructions.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6-Cent Reimbursement</a:t>
            </a:r>
            <a:endParaRPr lang="en-US" dirty="0" smtClean="0"/>
          </a:p>
          <a:p>
            <a:endParaRPr lang="en-US" dirty="0" smtClean="0"/>
          </a:p>
          <a:p>
            <a:r>
              <a:rPr lang="en-US" dirty="0" smtClean="0"/>
              <a:t>Scenario 2: Claims for the month of October have not been submitted in the claim system.</a:t>
            </a:r>
          </a:p>
          <a:p>
            <a:pPr>
              <a:buNone/>
            </a:pPr>
            <a:endParaRPr lang="en-US" dirty="0" smtClean="0"/>
          </a:p>
          <a:p>
            <a:r>
              <a:rPr lang="en-US" sz="1200" dirty="0" smtClean="0"/>
              <a:t>At the time of Certification, the 6 cents will be turned on by CDE. For this example month (October) and all subsequent months, the 6 cents will automatically be included in the reimbursement rates for each lunch meal. No revisions to claims will need to be made.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dirty="0" smtClean="0"/>
              <a:t>Once an SFA is certified, how can the SFA confirm that the 6 cents has been applied?</a:t>
            </a:r>
          </a:p>
          <a:p>
            <a:pPr algn="l"/>
            <a:endParaRPr lang="en-US" sz="1200" b="1" dirty="0" smtClean="0"/>
          </a:p>
          <a:p>
            <a:pPr algn="l"/>
            <a:r>
              <a:rPr lang="en-US" sz="1200" dirty="0" smtClean="0">
                <a:latin typeface="+mn-lt"/>
              </a:rPr>
              <a:t>An approved claim system user will need to log into the claim system.</a:t>
            </a:r>
          </a:p>
          <a:p>
            <a:pPr algn="l"/>
            <a:endParaRPr lang="en-US" sz="1200" b="1" dirty="0" smtClean="0">
              <a:latin typeface="+mn-lt"/>
            </a:endParaRPr>
          </a:p>
          <a:p>
            <a:r>
              <a:rPr lang="en-US" dirty="0" smtClean="0"/>
              <a:t>From the main screen, go to:</a:t>
            </a:r>
          </a:p>
          <a:p>
            <a:pPr marL="285750" lvl="0" indent="-285750">
              <a:buFont typeface="Wingdings" charset="2"/>
              <a:buChar char="Ø"/>
            </a:pPr>
            <a:r>
              <a:rPr lang="en-US" dirty="0" smtClean="0"/>
              <a:t>Claims</a:t>
            </a:r>
          </a:p>
          <a:p>
            <a:pPr marL="285750" lvl="0" indent="-285750">
              <a:buFont typeface="Wingdings" charset="2"/>
              <a:buChar char="Ø"/>
            </a:pPr>
            <a:r>
              <a:rPr lang="en-US" dirty="0" smtClean="0"/>
              <a:t>Claim – SNP</a:t>
            </a:r>
          </a:p>
          <a:p>
            <a:pPr marL="285750" lvl="0" indent="-285750">
              <a:buFont typeface="Wingdings" charset="2"/>
              <a:buChar char="Ø"/>
            </a:pPr>
            <a:r>
              <a:rPr lang="en-US" dirty="0" smtClean="0"/>
              <a:t>One of the months</a:t>
            </a:r>
          </a:p>
          <a:p>
            <a:pPr marL="285750" lvl="0" indent="-285750">
              <a:buFont typeface="Wingdings" charset="2"/>
              <a:buChar char="Ø"/>
            </a:pPr>
            <a:r>
              <a:rPr lang="en-US" dirty="0" smtClean="0"/>
              <a:t>Summary</a:t>
            </a:r>
          </a:p>
          <a:p>
            <a:pPr algn="l"/>
            <a:endParaRPr lang="en-US" sz="1200" b="1"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Claim System</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Meal Pattern Compliance Dashboard</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6-Cent Reimbursement Update</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Lunch Meals Reimbursed with the Additional 6 Cents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October: 5,199,366</a:t>
            </a:r>
          </a:p>
          <a:p>
            <a:r>
              <a:rPr lang="en-US" sz="1200" kern="1200" dirty="0" smtClean="0">
                <a:solidFill>
                  <a:schemeClr val="tx1"/>
                </a:solidFill>
                <a:latin typeface="+mn-lt"/>
                <a:ea typeface="+mn-ea"/>
                <a:cs typeface="+mn-cs"/>
              </a:rPr>
              <a:t>November: 4,580,139</a:t>
            </a:r>
          </a:p>
          <a:p>
            <a:r>
              <a:rPr lang="en-US" sz="1200" kern="1200" dirty="0" smtClean="0">
                <a:solidFill>
                  <a:schemeClr val="tx1"/>
                </a:solidFill>
                <a:latin typeface="+mn-lt"/>
                <a:ea typeface="+mn-ea"/>
                <a:cs typeface="+mn-cs"/>
              </a:rPr>
              <a:t>December: 5,079,438</a:t>
            </a:r>
          </a:p>
          <a:p>
            <a:r>
              <a:rPr lang="en-US" sz="1200" kern="1200" dirty="0" smtClean="0">
                <a:solidFill>
                  <a:schemeClr val="tx1"/>
                </a:solidFill>
                <a:latin typeface="+mn-lt"/>
                <a:ea typeface="+mn-ea"/>
                <a:cs typeface="+mn-cs"/>
              </a:rPr>
              <a:t>January: 4,675,626</a:t>
            </a:r>
          </a:p>
          <a:p>
            <a:r>
              <a:rPr lang="en-US" sz="1200" b="1" kern="1200" dirty="0" smtClean="0">
                <a:solidFill>
                  <a:schemeClr val="tx1"/>
                </a:solidFill>
                <a:latin typeface="+mn-lt"/>
                <a:ea typeface="+mn-ea"/>
                <a:cs typeface="+mn-cs"/>
              </a:rPr>
              <a:t>Total: 19,534,569</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Total Amount of Additional 6 Cents Reimbursed: $1,172,074.14</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Per month additional 6-cent reimbursements have ranged from $7.38 to $45,166.02.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of 2/19/13</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Validation Reviews: </a:t>
            </a:r>
            <a:r>
              <a:rPr lang="en-US" b="1" dirty="0" smtClean="0">
                <a:solidFill>
                  <a:schemeClr val="tx1"/>
                </a:solidFill>
              </a:rPr>
              <a:t>Purpose</a:t>
            </a:r>
          </a:p>
          <a:p>
            <a:endParaRPr lang="en-US" dirty="0" smtClean="0">
              <a:solidFill>
                <a:schemeClr val="tx1"/>
              </a:solidFill>
            </a:endParaRPr>
          </a:p>
          <a:p>
            <a:r>
              <a:rPr lang="en-US" dirty="0" smtClean="0">
                <a:solidFill>
                  <a:schemeClr val="tx1"/>
                </a:solidFill>
              </a:rPr>
              <a:t>The purpose of the Validation review is to affirm that a certified (or about to be certified) SFA has been meeting and continues to meet the updated meal patterns from the time of Certification.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20</a:t>
            </a:fld>
            <a:endParaRPr lang="en-US"/>
          </a:p>
        </p:txBody>
      </p:sp>
    </p:spTree>
    <p:extLst>
      <p:ext uri="{BB962C8B-B14F-4D97-AF65-F5344CB8AC3E}">
        <p14:creationId xmlns="" xmlns:p14="http://schemas.microsoft.com/office/powerpoint/2010/main" val="338405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r>
              <a:rPr lang="en-US" b="1" dirty="0" smtClean="0"/>
              <a:t>Validation Reviews: </a:t>
            </a:r>
            <a:r>
              <a:rPr lang="en-US" b="1" dirty="0" smtClean="0">
                <a:solidFill>
                  <a:schemeClr val="tx1"/>
                </a:solidFill>
              </a:rPr>
              <a:t>Meal Observation &amp; Documentation</a:t>
            </a:r>
          </a:p>
          <a:p>
            <a:pPr marL="45720" indent="0"/>
            <a:endParaRPr lang="en-US" dirty="0" smtClean="0">
              <a:solidFill>
                <a:schemeClr val="tx1"/>
              </a:solidFill>
            </a:endParaRPr>
          </a:p>
          <a:p>
            <a:pPr marL="45720" indent="0"/>
            <a:r>
              <a:rPr lang="en-US" dirty="0" smtClean="0">
                <a:solidFill>
                  <a:schemeClr val="tx1"/>
                </a:solidFill>
              </a:rPr>
              <a:t>The Validation review ensures that the meal service at the time of the review is consistent with the Certification documentation submitted by the SFA.</a:t>
            </a:r>
          </a:p>
          <a:p>
            <a:pPr marL="45720" indent="0"/>
            <a:endParaRPr lang="en-US" dirty="0" smtClean="0">
              <a:solidFill>
                <a:schemeClr val="tx1"/>
              </a:solidFill>
            </a:endParaRPr>
          </a:p>
          <a:p>
            <a:pPr marL="45720" indent="0"/>
            <a:r>
              <a:rPr lang="en-US" dirty="0" smtClean="0">
                <a:solidFill>
                  <a:schemeClr val="tx1"/>
                </a:solidFill>
              </a:rPr>
              <a:t>Meal service will be observed for all menu types submitted for Certification.</a:t>
            </a:r>
          </a:p>
          <a:p>
            <a:pPr marL="45720" indent="0"/>
            <a:endParaRPr lang="en-US" dirty="0" smtClean="0">
              <a:solidFill>
                <a:schemeClr val="tx1"/>
              </a:solidFill>
            </a:endParaRPr>
          </a:p>
          <a:p>
            <a:pPr marL="4572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Documentation will be reviewed for all menu types submitted for Certification.</a:t>
            </a:r>
            <a:endParaRPr lang="en-US" dirty="0" smtClean="0"/>
          </a:p>
          <a:p>
            <a:pPr marL="45720" indent="0"/>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r>
              <a:rPr lang="en-US" b="1" dirty="0" smtClean="0"/>
              <a:t>Validation Reviews:</a:t>
            </a:r>
            <a:r>
              <a:rPr lang="en-US" b="1" baseline="0" dirty="0" smtClean="0"/>
              <a:t> </a:t>
            </a:r>
            <a:r>
              <a:rPr lang="en-US" b="1" dirty="0" smtClean="0"/>
              <a:t>CDE OSN Process</a:t>
            </a:r>
            <a:endParaRPr lang="en-US" b="1" dirty="0" smtClean="0">
              <a:solidFill>
                <a:schemeClr val="tx1"/>
              </a:solidFill>
            </a:endParaRPr>
          </a:p>
          <a:p>
            <a:pPr marL="45720" indent="0"/>
            <a:endParaRPr lang="en-US" b="0" dirty="0" smtClean="0">
              <a:solidFill>
                <a:schemeClr val="tx1"/>
              </a:solidFill>
            </a:endParaRPr>
          </a:p>
          <a:p>
            <a:pPr marL="45720" indent="0">
              <a:buFont typeface="Arial" pitchFamily="34" charset="0"/>
              <a:buChar char="•"/>
            </a:pPr>
            <a:r>
              <a:rPr lang="en-US" b="0" dirty="0" smtClean="0">
                <a:solidFill>
                  <a:schemeClr val="tx1"/>
                </a:solidFill>
              </a:rPr>
              <a:t>The CDE OSN must conduct Validation reviews of 25% of all certified SFAs by June 30, 2013.</a:t>
            </a:r>
          </a:p>
          <a:p>
            <a:pPr marL="45720" indent="0">
              <a:buFont typeface="Arial" pitchFamily="34" charset="0"/>
              <a:buChar char="•"/>
            </a:pPr>
            <a:r>
              <a:rPr lang="en-US" b="0" dirty="0" smtClean="0">
                <a:solidFill>
                  <a:schemeClr val="tx1"/>
                </a:solidFill>
              </a:rPr>
              <a:t>The CDE OSN will complete 46 Validation reviews.</a:t>
            </a:r>
          </a:p>
          <a:p>
            <a:pPr marL="45720" indent="0">
              <a:buFont typeface="Arial" pitchFamily="34" charset="0"/>
              <a:buChar char="•"/>
            </a:pPr>
            <a:r>
              <a:rPr lang="en-US" b="0" dirty="0" smtClean="0">
                <a:solidFill>
                  <a:schemeClr val="tx1"/>
                </a:solidFill>
              </a:rPr>
              <a:t>SFAs are randomly selected from a pool of candidates.</a:t>
            </a:r>
          </a:p>
          <a:p>
            <a:pPr marL="320040" lvl="1" indent="0">
              <a:buFont typeface="Arial" pitchFamily="34" charset="0"/>
              <a:buChar char="•"/>
            </a:pPr>
            <a:r>
              <a:rPr lang="en-US" b="0" dirty="0" smtClean="0">
                <a:solidFill>
                  <a:schemeClr val="tx1"/>
                </a:solidFill>
              </a:rPr>
              <a:t>Once certified (or close to Certification, meaning Certification documents have been submitted and have been approved by the first of two consultants), an SFA is entered into a pool.</a:t>
            </a:r>
          </a:p>
          <a:p>
            <a:pPr marL="320040" lvl="1" indent="0">
              <a:buFont typeface="Arial" pitchFamily="34" charset="0"/>
              <a:buChar char="•"/>
            </a:pPr>
            <a:r>
              <a:rPr lang="en-US" dirty="0" smtClean="0">
                <a:solidFill>
                  <a:schemeClr val="tx1"/>
                </a:solidFill>
              </a:rPr>
              <a:t>All SFAs remain in this pool until the CDE OSN has conducted all 46 Validation reviews.</a:t>
            </a:r>
          </a:p>
          <a:p>
            <a:pPr marL="45720" indent="0">
              <a:buFont typeface="Arial" pitchFamily="34" charset="0"/>
              <a:buChar char="•"/>
            </a:pPr>
            <a:r>
              <a:rPr lang="en-US" b="0" dirty="0" smtClean="0">
                <a:solidFill>
                  <a:schemeClr val="tx1"/>
                </a:solidFill>
              </a:rPr>
              <a:t>If chosen, an SFA will be contacted by a CDE OSN consultant at least three weeks before the Validation review is to be conducted.</a:t>
            </a:r>
            <a:endParaRPr lang="en-US" b="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Validation Reviews:</a:t>
            </a:r>
            <a:r>
              <a:rPr lang="en-US" b="1" baseline="0" dirty="0" smtClean="0"/>
              <a:t> </a:t>
            </a:r>
            <a:r>
              <a:rPr lang="en-US" b="1" dirty="0" smtClean="0"/>
              <a:t>CDE OSN Process</a:t>
            </a:r>
          </a:p>
          <a:p>
            <a:endParaRPr lang="en-US" b="1" dirty="0" smtClean="0"/>
          </a:p>
          <a:p>
            <a:pPr>
              <a:buFont typeface="Arial" pitchFamily="34" charset="0"/>
              <a:buChar char="•"/>
            </a:pPr>
            <a:r>
              <a:rPr lang="en-US" sz="1200" b="0" dirty="0" smtClean="0">
                <a:solidFill>
                  <a:schemeClr val="tx1"/>
                </a:solidFill>
              </a:rPr>
              <a:t>CDE OSN consultants will review menu production records for the certified week and the week we are conducting the review. </a:t>
            </a:r>
          </a:p>
          <a:p>
            <a:pPr>
              <a:buFont typeface="Arial" pitchFamily="34" charset="0"/>
              <a:buChar char="•"/>
            </a:pPr>
            <a:r>
              <a:rPr lang="en-US" sz="1200" b="0" dirty="0" smtClean="0">
                <a:solidFill>
                  <a:schemeClr val="tx1"/>
                </a:solidFill>
              </a:rPr>
              <a:t>Consultants will observe meal service for all of the distinct menus types submitted for Certification.  </a:t>
            </a:r>
          </a:p>
          <a:p>
            <a:pPr>
              <a:buFont typeface="Arial" pitchFamily="34" charset="0"/>
              <a:buChar char="•"/>
            </a:pPr>
            <a:r>
              <a:rPr lang="en-US" sz="1200" b="0" dirty="0" smtClean="0">
                <a:solidFill>
                  <a:schemeClr val="tx1"/>
                </a:solidFill>
              </a:rPr>
              <a:t>When a consultant notifies an SFA, she will provide notice of which schools will be observed and when.  </a:t>
            </a:r>
          </a:p>
          <a:p>
            <a:pPr>
              <a:buFont typeface="Arial" pitchFamily="34" charset="0"/>
              <a:buChar char="•"/>
            </a:pPr>
            <a:r>
              <a:rPr lang="en-US" sz="1200" b="0" dirty="0" smtClean="0">
                <a:solidFill>
                  <a:schemeClr val="tx1"/>
                </a:solidFill>
              </a:rPr>
              <a:t>Our office is attempting to conduct these reviews as efficiently as possible so that we are at a district for a maximum of only a few days.</a:t>
            </a:r>
          </a:p>
          <a:p>
            <a:pPr>
              <a:buFont typeface="Arial" pitchFamily="34" charset="0"/>
              <a:buChar char="•"/>
            </a:pPr>
            <a:r>
              <a:rPr lang="en-US" sz="1200" b="0" dirty="0" smtClean="0">
                <a:solidFill>
                  <a:schemeClr val="tx1"/>
                </a:solidFill>
              </a:rPr>
              <a:t>Please visit our website for additional information and resources related to Validation reviews: </a:t>
            </a:r>
          </a:p>
          <a:p>
            <a:pPr>
              <a:buFont typeface="Arial" pitchFamily="34" charset="0"/>
              <a:buChar char="•"/>
            </a:pPr>
            <a:r>
              <a:rPr lang="en-US" sz="1200" b="0" u="sng" dirty="0" smtClean="0">
                <a:solidFill>
                  <a:schemeClr val="tx1"/>
                </a:solidFill>
                <a:hlinkClick r:id="rId3"/>
              </a:rPr>
              <a:t>http://www.cde.state.co.us/cdenutritran/nutriCertification.htm. </a:t>
            </a:r>
            <a:endParaRPr lang="en-US" sz="1200" dirty="0" smtClean="0"/>
          </a:p>
          <a:p>
            <a:endParaRPr lang="en-US"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Validation Reviews:</a:t>
            </a:r>
            <a:r>
              <a:rPr lang="en-US" b="1" baseline="0" dirty="0" smtClean="0"/>
              <a:t> </a:t>
            </a:r>
            <a:r>
              <a:rPr lang="en-US" b="1" dirty="0" smtClean="0"/>
              <a:t>CDE OSN Webpage</a:t>
            </a:r>
          </a:p>
          <a:p>
            <a:endParaRPr lang="en-US" dirty="0" smtClean="0"/>
          </a:p>
          <a:p>
            <a:r>
              <a:rPr lang="en-US" dirty="0" smtClean="0"/>
              <a:t>Information</a:t>
            </a:r>
            <a:r>
              <a:rPr lang="en-US" baseline="0" dirty="0" smtClean="0"/>
              <a:t> and resources are available on the CDE OSN website, so that there are no surprises when we arrive for the review, and so we can provide as little interruption as possible!</a:t>
            </a:r>
          </a:p>
          <a:p>
            <a:endParaRPr lang="en-US" baseline="0" dirty="0" smtClean="0"/>
          </a:p>
          <a:p>
            <a:r>
              <a:rPr lang="en-US" baseline="0" dirty="0" smtClean="0"/>
              <a:t>Also, we don’t want there to be any surprises for you!</a:t>
            </a:r>
          </a:p>
          <a:p>
            <a:endParaRPr lang="en-US" baseline="0" dirty="0" smtClean="0"/>
          </a:p>
          <a:p>
            <a:r>
              <a:rPr lang="en-US" baseline="0" dirty="0" smtClean="0"/>
              <a:t>Please review the following resources on the CDE OSN website:</a:t>
            </a:r>
          </a:p>
          <a:p>
            <a:endParaRPr lang="en-US" baseline="0" dirty="0" smtClean="0"/>
          </a:p>
          <a:p>
            <a:pPr>
              <a:buFont typeface="Arial" pitchFamily="34" charset="0"/>
              <a:buChar char="•"/>
            </a:pPr>
            <a:r>
              <a:rPr lang="en-US" baseline="0" dirty="0" smtClean="0"/>
              <a:t>SFA Validation Materials Checklist</a:t>
            </a:r>
          </a:p>
          <a:p>
            <a:pPr>
              <a:buFont typeface="Arial" pitchFamily="34" charset="0"/>
              <a:buChar char="•"/>
            </a:pPr>
            <a:r>
              <a:rPr lang="en-US" baseline="0" dirty="0" smtClean="0"/>
              <a:t>Lunch Validation Review Questions</a:t>
            </a:r>
          </a:p>
          <a:p>
            <a:pPr>
              <a:buFont typeface="Arial" pitchFamily="34" charset="0"/>
              <a:buChar char="•"/>
            </a:pPr>
            <a:r>
              <a:rPr lang="en-US" baseline="0" dirty="0" smtClean="0"/>
              <a:t>Breakfast Validation Review Questions</a:t>
            </a:r>
          </a:p>
          <a:p>
            <a:pPr>
              <a:buFont typeface="Arial" pitchFamily="34" charset="0"/>
              <a:buChar char="•"/>
            </a:pPr>
            <a:r>
              <a:rPr lang="en-US" baseline="0" dirty="0" smtClean="0"/>
              <a:t>USDA Validation Review Memo SP 40-2012</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24</a:t>
            </a:fld>
            <a:endParaRPr lang="en-US"/>
          </a:p>
        </p:txBody>
      </p:sp>
    </p:spTree>
    <p:extLst>
      <p:ext uri="{BB962C8B-B14F-4D97-AF65-F5344CB8AC3E}">
        <p14:creationId xmlns="" xmlns:p14="http://schemas.microsoft.com/office/powerpoint/2010/main" val="426855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Certification Update</a:t>
            </a:r>
          </a:p>
          <a:p>
            <a:endParaRPr lang="en-US" sz="1200" b="1" dirty="0" smtClean="0"/>
          </a:p>
          <a:p>
            <a:r>
              <a:rPr lang="en-US" sz="1200" b="1" dirty="0" smtClean="0"/>
              <a:t>Colorado update as of February 19, 2013:</a:t>
            </a:r>
          </a:p>
          <a:p>
            <a:pPr lvl="1"/>
            <a:r>
              <a:rPr lang="en-US" sz="1200" dirty="0" smtClean="0"/>
              <a:t>Submitted – 145/184 (79%) </a:t>
            </a:r>
          </a:p>
          <a:p>
            <a:pPr lvl="1"/>
            <a:r>
              <a:rPr lang="en-US" sz="1200" dirty="0" smtClean="0"/>
              <a:t>Approved – 102/145 (50%)</a:t>
            </a:r>
          </a:p>
          <a:p>
            <a:pPr lvl="2"/>
            <a:r>
              <a:rPr lang="en-US" sz="1200" dirty="0" smtClean="0"/>
              <a:t>Under Review – 43</a:t>
            </a:r>
          </a:p>
          <a:p>
            <a:pPr lvl="1"/>
            <a:r>
              <a:rPr lang="en-US" sz="1200" dirty="0" smtClean="0"/>
              <a:t>Validated – 16/46 </a:t>
            </a:r>
          </a:p>
          <a:p>
            <a:pPr marL="365760" lvl="1" indent="0">
              <a:buNone/>
            </a:pPr>
            <a:endParaRPr lang="en-US" sz="1200" dirty="0" smtClean="0"/>
          </a:p>
          <a:p>
            <a:r>
              <a:rPr lang="en-US" sz="1200" b="1" i="0" dirty="0" smtClean="0"/>
              <a:t>CDE OSN Goal!</a:t>
            </a:r>
          </a:p>
          <a:p>
            <a:pPr lvl="1"/>
            <a:r>
              <a:rPr lang="en-US" sz="1200" dirty="0" smtClean="0"/>
              <a:t>Have all Colorado SFAs Certified by the end of SY 2012-13</a:t>
            </a:r>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a:t>
            </a:fld>
            <a:endParaRPr lang="en-US"/>
          </a:p>
        </p:txBody>
      </p:sp>
    </p:spTree>
    <p:extLst>
      <p:ext uri="{BB962C8B-B14F-4D97-AF65-F5344CB8AC3E}">
        <p14:creationId xmlns="" xmlns:p14="http://schemas.microsoft.com/office/powerpoint/2010/main" val="20556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 indent="0"/>
            <a:r>
              <a:rPr lang="en-US" sz="1200" b="1" dirty="0" smtClean="0"/>
              <a:t>SFA Validation Materials Checklist</a:t>
            </a:r>
          </a:p>
          <a:p>
            <a:pPr marL="45720" indent="0"/>
            <a:endParaRPr lang="en-US" sz="1200" dirty="0" smtClean="0"/>
          </a:p>
          <a:p>
            <a:pPr marL="45720" indent="0">
              <a:buFont typeface="Arial" pitchFamily="34" charset="0"/>
              <a:buChar char="•"/>
            </a:pPr>
            <a:r>
              <a:rPr lang="en-US" sz="1200" dirty="0" smtClean="0"/>
              <a:t>Menus</a:t>
            </a:r>
          </a:p>
          <a:p>
            <a:pPr marL="45720" indent="0">
              <a:buFont typeface="Arial" pitchFamily="34" charset="0"/>
              <a:buChar char="•"/>
            </a:pPr>
            <a:r>
              <a:rPr lang="en-US" sz="1200" dirty="0" smtClean="0"/>
              <a:t>Completed production records for breakfast &amp; lunch</a:t>
            </a:r>
          </a:p>
          <a:p>
            <a:pPr marL="45720" indent="0">
              <a:buFont typeface="Arial" pitchFamily="34" charset="0"/>
              <a:buChar char="•"/>
            </a:pPr>
            <a:r>
              <a:rPr lang="en-US" sz="1200" dirty="0" smtClean="0"/>
              <a:t>Recipes for all menu items on production records</a:t>
            </a:r>
          </a:p>
          <a:p>
            <a:pPr marL="45720" indent="0">
              <a:buFont typeface="Arial" pitchFamily="34" charset="0"/>
              <a:buChar char="•"/>
            </a:pPr>
            <a:r>
              <a:rPr lang="en-US" sz="1200" dirty="0" smtClean="0"/>
              <a:t>Nutrition Facts labels, CN labels or manufacturers’ specifications</a:t>
            </a:r>
          </a:p>
          <a:p>
            <a:pPr marL="45720" indent="0"/>
            <a:endParaRPr lang="en-US" sz="1200" dirty="0" smtClean="0"/>
          </a:p>
          <a:p>
            <a:r>
              <a:rPr lang="en-US" sz="1200" dirty="0" smtClean="0"/>
              <a:t>All documents are required for: </a:t>
            </a:r>
          </a:p>
          <a:p>
            <a:pPr marL="617220" lvl="1" indent="-342900">
              <a:buFont typeface="Arial" pitchFamily="34" charset="0"/>
              <a:buChar char="•"/>
            </a:pPr>
            <a:r>
              <a:rPr lang="en-US" sz="1200" dirty="0" smtClean="0"/>
              <a:t>The week being reviewed  </a:t>
            </a:r>
          </a:p>
          <a:p>
            <a:pPr marL="617220" lvl="1" indent="-342900">
              <a:buFont typeface="Arial" pitchFamily="34" charset="0"/>
              <a:buChar char="•"/>
            </a:pPr>
            <a:r>
              <a:rPr lang="en-US" sz="1200" dirty="0" smtClean="0"/>
              <a:t>The certified week</a:t>
            </a:r>
          </a:p>
          <a:p>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t>Lunch Validation Review Questions</a:t>
            </a:r>
          </a:p>
          <a:p>
            <a:endParaRPr lang="en-US" sz="1200" dirty="0" smtClean="0"/>
          </a:p>
          <a:p>
            <a:r>
              <a:rPr lang="en-US" sz="1200" dirty="0" smtClean="0"/>
              <a:t>Meal Observation </a:t>
            </a:r>
          </a:p>
          <a:p>
            <a:pPr lvl="1"/>
            <a:r>
              <a:rPr lang="en-US" sz="1200" dirty="0" smtClean="0"/>
              <a:t>Serving Line/Offer vs. Serve</a:t>
            </a:r>
          </a:p>
          <a:p>
            <a:pPr lvl="1"/>
            <a:r>
              <a:rPr lang="en-US" sz="1200" dirty="0" smtClean="0"/>
              <a:t>Meal Components</a:t>
            </a:r>
          </a:p>
          <a:p>
            <a:pPr lvl="1"/>
            <a:r>
              <a:rPr lang="en-US" sz="1200" dirty="0" smtClean="0"/>
              <a:t>Food Preparation</a:t>
            </a:r>
          </a:p>
          <a:p>
            <a:pPr lvl="1"/>
            <a:r>
              <a:rPr lang="en-US" sz="1200" dirty="0" smtClean="0"/>
              <a:t>Point of Service</a:t>
            </a:r>
          </a:p>
          <a:p>
            <a:pPr lvl="1"/>
            <a:endParaRPr lang="en-US" sz="1200" dirty="0" smtClean="0"/>
          </a:p>
          <a:p>
            <a:r>
              <a:rPr lang="en-US" sz="1200" dirty="0" smtClean="0"/>
              <a:t>Meal Documentation</a:t>
            </a:r>
          </a:p>
          <a:p>
            <a:pPr lvl="1"/>
            <a:r>
              <a:rPr lang="en-US" sz="1200" dirty="0" smtClean="0"/>
              <a:t>Production Records</a:t>
            </a:r>
          </a:p>
          <a:p>
            <a:pPr lvl="1"/>
            <a:r>
              <a:rPr lang="en-US" sz="1200" dirty="0" smtClean="0"/>
              <a:t>Daily/Weekly Requirements</a:t>
            </a:r>
          </a:p>
          <a:p>
            <a:pPr lvl="2"/>
            <a:r>
              <a:rPr lang="en-US" sz="1200" dirty="0" smtClean="0"/>
              <a:t>Meat/Meat Alternate</a:t>
            </a:r>
          </a:p>
          <a:p>
            <a:pPr lvl="2"/>
            <a:r>
              <a:rPr lang="en-US" sz="1200" dirty="0" smtClean="0"/>
              <a:t>Grains</a:t>
            </a:r>
          </a:p>
          <a:p>
            <a:pPr lvl="2"/>
            <a:r>
              <a:rPr lang="en-US" sz="1200" dirty="0" smtClean="0"/>
              <a:t>Fruit</a:t>
            </a:r>
          </a:p>
          <a:p>
            <a:pPr lvl="2"/>
            <a:r>
              <a:rPr lang="en-US" sz="1200" dirty="0" smtClean="0"/>
              <a:t>Vegetables</a:t>
            </a:r>
          </a:p>
          <a:p>
            <a:pPr lvl="2"/>
            <a:r>
              <a:rPr lang="en-US" sz="1200" dirty="0" smtClean="0"/>
              <a:t>Milk</a:t>
            </a:r>
          </a:p>
          <a:p>
            <a:pPr lvl="2"/>
            <a:endParaRPr lang="en-US" sz="1200" dirty="0" smtClean="0"/>
          </a:p>
          <a:p>
            <a:r>
              <a:rPr lang="en-US" sz="1200" dirty="0" smtClean="0"/>
              <a:t>Certification Documentation</a:t>
            </a:r>
          </a:p>
          <a:p>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Breakfast Validation Review Questions</a:t>
            </a:r>
          </a:p>
          <a:p>
            <a:endParaRPr lang="en-US" dirty="0" smtClean="0"/>
          </a:p>
          <a:p>
            <a:r>
              <a:rPr lang="en-US" dirty="0" smtClean="0"/>
              <a:t>Meal Observation </a:t>
            </a:r>
          </a:p>
          <a:p>
            <a:pPr lvl="1"/>
            <a:r>
              <a:rPr lang="en-US" dirty="0" smtClean="0"/>
              <a:t>Serving Line/Offer vs. Serve</a:t>
            </a:r>
          </a:p>
          <a:p>
            <a:pPr lvl="1"/>
            <a:r>
              <a:rPr lang="en-US" dirty="0" smtClean="0"/>
              <a:t>Meal Components</a:t>
            </a:r>
          </a:p>
          <a:p>
            <a:pPr lvl="1"/>
            <a:r>
              <a:rPr lang="en-US" dirty="0" smtClean="0"/>
              <a:t>Food Preparation</a:t>
            </a:r>
          </a:p>
          <a:p>
            <a:pPr lvl="1"/>
            <a:r>
              <a:rPr lang="en-US" dirty="0" smtClean="0"/>
              <a:t>Point of Service</a:t>
            </a:r>
          </a:p>
          <a:p>
            <a:pPr lvl="1"/>
            <a:endParaRPr lang="en-US" dirty="0" smtClean="0"/>
          </a:p>
          <a:p>
            <a:r>
              <a:rPr lang="en-US" dirty="0" smtClean="0"/>
              <a:t>Meal Documentation</a:t>
            </a:r>
          </a:p>
          <a:p>
            <a:pPr lvl="1"/>
            <a:r>
              <a:rPr lang="en-US" dirty="0" smtClean="0"/>
              <a:t>Production Records</a:t>
            </a:r>
          </a:p>
          <a:p>
            <a:pPr lvl="2"/>
            <a:r>
              <a:rPr lang="en-US" dirty="0" smtClean="0"/>
              <a:t>Grains and/or Meat/Meat Alternate</a:t>
            </a:r>
          </a:p>
          <a:p>
            <a:pPr lvl="2"/>
            <a:r>
              <a:rPr lang="en-US" dirty="0" smtClean="0"/>
              <a:t>Fruit/Vegetable/Juice</a:t>
            </a:r>
          </a:p>
          <a:p>
            <a:pPr lvl="2"/>
            <a:r>
              <a:rPr lang="en-US" dirty="0" smtClean="0"/>
              <a:t>Milk</a:t>
            </a:r>
          </a:p>
          <a:p>
            <a:pPr lvl="2"/>
            <a:endParaRPr lang="en-US" dirty="0" smtClean="0"/>
          </a:p>
          <a:p>
            <a:r>
              <a:rPr lang="en-US" dirty="0" smtClean="0"/>
              <a:t>Certification Documentation</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27</a:t>
            </a:fld>
            <a:endParaRPr lang="en-US"/>
          </a:p>
        </p:txBody>
      </p:sp>
    </p:spTree>
    <p:extLst>
      <p:ext uri="{BB962C8B-B14F-4D97-AF65-F5344CB8AC3E}">
        <p14:creationId xmlns="" xmlns:p14="http://schemas.microsoft.com/office/powerpoint/2010/main" val="166748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What is required from an SFA if there are findings during the Validation review?</a:t>
            </a:r>
            <a:endParaRPr lang="en-US" b="1" dirty="0" smtClean="0"/>
          </a:p>
          <a:p>
            <a:endParaRPr lang="en-US" dirty="0" smtClean="0"/>
          </a:p>
          <a:p>
            <a:r>
              <a:rPr lang="en-US" dirty="0" smtClean="0"/>
              <a:t>The CDE OSN will provide technical assistance as needed.</a:t>
            </a:r>
          </a:p>
          <a:p>
            <a:pPr>
              <a:buNone/>
            </a:pPr>
            <a:endParaRPr lang="en-US" sz="900" dirty="0" smtClean="0"/>
          </a:p>
          <a:p>
            <a:r>
              <a:rPr lang="en-US" dirty="0" smtClean="0"/>
              <a:t>A question that is answered “no” on the validation checklist does not automatically mean that fiscal action is required.</a:t>
            </a:r>
          </a:p>
          <a:p>
            <a:pPr>
              <a:buNone/>
            </a:pPr>
            <a:endParaRPr lang="en-US" sz="900" dirty="0" smtClean="0"/>
          </a:p>
          <a:p>
            <a:r>
              <a:rPr lang="en-US" dirty="0" smtClean="0"/>
              <a:t>If corrective action occurs immediately, or within a reasonable time period after the review, the SFA may continue to earn the 6 cents.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Happens if an SFA Can’t be Validated?</a:t>
            </a:r>
          </a:p>
          <a:p>
            <a:endParaRPr lang="en-US" dirty="0" smtClean="0"/>
          </a:p>
          <a:p>
            <a:r>
              <a:rPr lang="en-US" dirty="0" smtClean="0"/>
              <a:t>The CDE OSN will assess whether corrective action can occur immediately as well as the longevity and severity of the problem to determine of the recovery of funds is appropriate.</a:t>
            </a:r>
          </a:p>
          <a:p>
            <a:endParaRPr lang="en-US" sz="800" dirty="0" smtClean="0"/>
          </a:p>
          <a:p>
            <a:r>
              <a:rPr lang="en-US" dirty="0" smtClean="0"/>
              <a:t>The CDE OSN is never required to recover previously paid 6 cents reimbursements.  </a:t>
            </a:r>
            <a:r>
              <a:rPr lang="en-US" i="1" dirty="0" smtClean="0"/>
              <a:t>This course of action is only appropriate in circumstances or clearly egregious or willful noncompliance by an SFA.</a:t>
            </a:r>
          </a:p>
          <a:p>
            <a:endParaRPr lang="en-US" sz="800" dirty="0" smtClean="0"/>
          </a:p>
          <a:p>
            <a:r>
              <a:rPr lang="en-US" dirty="0" smtClean="0"/>
              <a:t>If the 6 cents is turned off, an SFA would only need to provide appropriate documentation the problems identified have been fixed.  The SFA would not need to reapply for Certification.</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Validated SFAs </a:t>
            </a:r>
            <a:r>
              <a:rPr lang="en-US" dirty="0" smtClean="0"/>
              <a:t/>
            </a:r>
            <a:br>
              <a:rPr lang="en-US" dirty="0" smtClean="0"/>
            </a:br>
            <a:r>
              <a:rPr lang="en-US" sz="1200" dirty="0" smtClean="0"/>
              <a:t>(January – February, 2013)</a:t>
            </a:r>
          </a:p>
          <a:p>
            <a:endParaRPr lang="en-US" sz="1200" dirty="0" smtClean="0"/>
          </a:p>
          <a:p>
            <a:r>
              <a:rPr lang="en-US" dirty="0" smtClean="0"/>
              <a:t>Lake County – 10/17/12</a:t>
            </a:r>
          </a:p>
          <a:p>
            <a:r>
              <a:rPr lang="en-US" dirty="0" smtClean="0"/>
              <a:t>Denver Family Crisis Center (RCCI) – 10/27/12</a:t>
            </a:r>
          </a:p>
          <a:p>
            <a:r>
              <a:rPr lang="en-US" dirty="0" smtClean="0"/>
              <a:t>Cherry Creek – 1/8/13</a:t>
            </a:r>
          </a:p>
          <a:p>
            <a:r>
              <a:rPr lang="en-US" dirty="0" smtClean="0"/>
              <a:t>Agate – 1/10/13</a:t>
            </a:r>
          </a:p>
          <a:p>
            <a:r>
              <a:rPr lang="en-US" dirty="0" smtClean="0"/>
              <a:t>Eaton – 1/9/13</a:t>
            </a:r>
          </a:p>
          <a:p>
            <a:r>
              <a:rPr lang="en-US" dirty="0" smtClean="0"/>
              <a:t>Windsor – 1/23/13</a:t>
            </a:r>
          </a:p>
          <a:p>
            <a:r>
              <a:rPr lang="en-US" dirty="0" smtClean="0"/>
              <a:t>Fremont – 1/17/13</a:t>
            </a:r>
          </a:p>
          <a:p>
            <a:r>
              <a:rPr lang="en-US" dirty="0" smtClean="0"/>
              <a:t>Douglas County – 1/30/13</a:t>
            </a:r>
          </a:p>
          <a:p>
            <a:r>
              <a:rPr lang="en-US" dirty="0" smtClean="0"/>
              <a:t>Sheridan – 1/17/13</a:t>
            </a:r>
          </a:p>
          <a:p>
            <a:r>
              <a:rPr lang="en-US" dirty="0" smtClean="0"/>
              <a:t>Durango – 1/23/13</a:t>
            </a:r>
          </a:p>
          <a:p>
            <a:r>
              <a:rPr lang="en-US" dirty="0" smtClean="0"/>
              <a:t>Weld RE-1 – 1/22/13</a:t>
            </a:r>
          </a:p>
          <a:p>
            <a:r>
              <a:rPr lang="en-US" dirty="0" smtClean="0"/>
              <a:t>Summit – 1/30/13</a:t>
            </a:r>
          </a:p>
          <a:p>
            <a:r>
              <a:rPr lang="en-US" dirty="0" err="1" smtClean="0"/>
              <a:t>DeBeque</a:t>
            </a:r>
            <a:r>
              <a:rPr lang="en-US" dirty="0" smtClean="0"/>
              <a:t> – 2/7/13</a:t>
            </a:r>
          </a:p>
          <a:p>
            <a:r>
              <a:rPr lang="en-US" dirty="0" smtClean="0"/>
              <a:t>Delta – 2/6/13</a:t>
            </a:r>
          </a:p>
          <a:p>
            <a:r>
              <a:rPr lang="en-US" dirty="0" smtClean="0"/>
              <a:t>Mapleton – 2/4/13</a:t>
            </a:r>
          </a:p>
          <a:p>
            <a:r>
              <a:rPr lang="en-US" dirty="0" smtClean="0"/>
              <a:t>Brush – 2/6/13</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SFAs Scheduled for a Validation Review</a:t>
            </a:r>
          </a:p>
          <a:p>
            <a:endParaRPr lang="en-US" b="1" dirty="0" smtClean="0"/>
          </a:p>
          <a:p>
            <a:r>
              <a:rPr lang="en-US" dirty="0" smtClean="0"/>
              <a:t>February</a:t>
            </a:r>
          </a:p>
          <a:p>
            <a:pPr lvl="1"/>
            <a:r>
              <a:rPr lang="en-US" dirty="0" smtClean="0"/>
              <a:t>Westminster 50 – 2/28/13</a:t>
            </a:r>
          </a:p>
          <a:p>
            <a:pPr lvl="1"/>
            <a:r>
              <a:rPr lang="en-US" dirty="0" smtClean="0"/>
              <a:t>Fort Morgan – 2/26/13</a:t>
            </a:r>
          </a:p>
          <a:p>
            <a:pPr lvl="1"/>
            <a:r>
              <a:rPr lang="en-US" dirty="0" smtClean="0"/>
              <a:t>Alamosa – 2/27/13</a:t>
            </a:r>
          </a:p>
          <a:p>
            <a:pPr lvl="1"/>
            <a:r>
              <a:rPr lang="en-US" dirty="0" smtClean="0"/>
              <a:t>North Conejos – 2/28/13</a:t>
            </a:r>
          </a:p>
          <a:p>
            <a:pPr lvl="1"/>
            <a:r>
              <a:rPr lang="en-US" dirty="0" smtClean="0"/>
              <a:t>Sanford – 2/28/13</a:t>
            </a:r>
          </a:p>
          <a:p>
            <a:pPr lvl="1"/>
            <a:endParaRPr lang="en-US" dirty="0" smtClean="0"/>
          </a:p>
          <a:p>
            <a:r>
              <a:rPr lang="en-US" dirty="0" smtClean="0"/>
              <a:t>March</a:t>
            </a:r>
          </a:p>
          <a:p>
            <a:pPr lvl="1"/>
            <a:r>
              <a:rPr lang="en-US" dirty="0" smtClean="0"/>
              <a:t>12 SFAs will be randomly selected</a:t>
            </a:r>
          </a:p>
          <a:p>
            <a:endParaRPr lang="en-US" dirty="0" smtClean="0"/>
          </a:p>
          <a:p>
            <a:r>
              <a:rPr lang="en-US" dirty="0" smtClean="0"/>
              <a:t>April</a:t>
            </a:r>
          </a:p>
          <a:p>
            <a:pPr lvl="1"/>
            <a:r>
              <a:rPr lang="en-US" dirty="0" smtClean="0"/>
              <a:t>12 SFAs will be randomly selected</a:t>
            </a:r>
          </a:p>
          <a:p>
            <a:pPr lvl="0"/>
            <a:endParaRPr lang="en-US" dirty="0" smtClean="0"/>
          </a:p>
          <a:p>
            <a:endParaRPr lang="en-US"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Validation Review Panel</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Laura Stoneman – Food Service Director of</a:t>
            </a:r>
            <a:r>
              <a:rPr lang="en-US" sz="1200" kern="1200" baseline="0" dirty="0" smtClean="0">
                <a:solidFill>
                  <a:schemeClr val="tx1"/>
                </a:solidFill>
                <a:effectLst/>
                <a:latin typeface="+mn-lt"/>
                <a:ea typeface="+mn-ea"/>
                <a:cs typeface="+mn-cs"/>
              </a:rPr>
              <a:t> Nutrition Services</a:t>
            </a:r>
            <a:r>
              <a:rPr lang="en-US" sz="1200" kern="1200" dirty="0" smtClean="0">
                <a:solidFill>
                  <a:schemeClr val="tx1"/>
                </a:solidFill>
                <a:effectLst/>
                <a:latin typeface="+mn-lt"/>
                <a:ea typeface="+mn-ea"/>
                <a:cs typeface="+mn-cs"/>
              </a:rPr>
              <a:t> at Windsor</a:t>
            </a:r>
            <a:r>
              <a:rPr lang="en-US" sz="1200" kern="1200" baseline="0" dirty="0" smtClean="0">
                <a:solidFill>
                  <a:schemeClr val="tx1"/>
                </a:solidFill>
                <a:effectLst/>
                <a:latin typeface="+mn-lt"/>
                <a:ea typeface="+mn-ea"/>
                <a:cs typeface="+mn-cs"/>
              </a:rPr>
              <a:t> School District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Joella</a:t>
            </a:r>
            <a:r>
              <a:rPr lang="en-US" sz="1200" kern="1200" dirty="0" smtClean="0">
                <a:solidFill>
                  <a:schemeClr val="tx1"/>
                </a:solidFill>
                <a:effectLst/>
                <a:latin typeface="+mn-lt"/>
                <a:ea typeface="+mn-ea"/>
                <a:cs typeface="+mn-cs"/>
              </a:rPr>
              <a:t> Carron – Nutrition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Director at Mapleton School District</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Joella</a:t>
            </a:r>
            <a:r>
              <a:rPr lang="en-US" sz="1200" kern="1200" dirty="0" smtClean="0">
                <a:solidFill>
                  <a:schemeClr val="tx1"/>
                </a:solidFill>
                <a:effectLst/>
                <a:latin typeface="+mn-lt"/>
                <a:ea typeface="+mn-ea"/>
                <a:cs typeface="+mn-cs"/>
              </a:rPr>
              <a:t> got her start in school food service by accident 25 years ago.  She agreed to help out in the kitchen at the parochial school where her sons were attending by covering the one and only staff member’s position while she was out caring for her father.  In exchange, they agreed to waive the tuition.  Thus beginning her school nutrition education and love for the industry.</a:t>
            </a:r>
          </a:p>
          <a:p>
            <a:r>
              <a:rPr lang="en-US" sz="1200" kern="1200" dirty="0" smtClean="0">
                <a:solidFill>
                  <a:schemeClr val="tx1"/>
                </a:solidFill>
                <a:effectLst/>
                <a:latin typeface="+mn-lt"/>
                <a:ea typeface="+mn-ea"/>
                <a:cs typeface="+mn-cs"/>
              </a:rPr>
              <a:t>From there </a:t>
            </a:r>
            <a:r>
              <a:rPr lang="en-US" sz="1200" kern="1200" dirty="0" err="1" smtClean="0">
                <a:solidFill>
                  <a:schemeClr val="tx1"/>
                </a:solidFill>
                <a:effectLst/>
                <a:latin typeface="+mn-lt"/>
                <a:ea typeface="+mn-ea"/>
                <a:cs typeface="+mn-cs"/>
              </a:rPr>
              <a:t>Joella</a:t>
            </a:r>
            <a:r>
              <a:rPr lang="en-US" sz="1200" kern="1200" dirty="0" smtClean="0">
                <a:solidFill>
                  <a:schemeClr val="tx1"/>
                </a:solidFill>
                <a:effectLst/>
                <a:latin typeface="+mn-lt"/>
                <a:ea typeface="+mn-ea"/>
                <a:cs typeface="+mn-cs"/>
              </a:rPr>
              <a:t> went on to work for Jefferson County School district, CDE, CSI, and is currently the Nutrition Director for Mapleton Public Schools.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Susan Anderson – Dietitian at Douglas County School District</a:t>
            </a:r>
          </a:p>
          <a:p>
            <a:r>
              <a:rPr lang="en-US" sz="1200" kern="1200" dirty="0" smtClean="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33</a:t>
            </a:fld>
            <a:endParaRPr lang="en-US"/>
          </a:p>
        </p:txBody>
      </p:sp>
    </p:spTree>
    <p:extLst>
      <p:ext uri="{BB962C8B-B14F-4D97-AF65-F5344CB8AC3E}">
        <p14:creationId xmlns="" xmlns:p14="http://schemas.microsoft.com/office/powerpoint/2010/main" val="276536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smtClean="0"/>
              <a:t>Validation Review Questions</a:t>
            </a:r>
          </a:p>
          <a:p>
            <a:pPr>
              <a:buNone/>
            </a:pPr>
            <a:endParaRPr lang="en-US" sz="1200" b="1" dirty="0" smtClean="0">
              <a:solidFill>
                <a:schemeClr val="tx1"/>
              </a:solidFill>
            </a:endParaRPr>
          </a:p>
          <a:p>
            <a:pPr>
              <a:buNone/>
            </a:pPr>
            <a:r>
              <a:rPr lang="en-US" sz="1200" b="0" dirty="0" smtClean="0">
                <a:solidFill>
                  <a:schemeClr val="tx1"/>
                </a:solidFill>
              </a:rPr>
              <a:t>1. How and when were you notified that you were selected for a Validation review?</a:t>
            </a:r>
          </a:p>
          <a:p>
            <a:pPr>
              <a:buNone/>
            </a:pPr>
            <a:r>
              <a:rPr lang="en-US" sz="1200" b="0" dirty="0" smtClean="0">
                <a:solidFill>
                  <a:schemeClr val="tx1"/>
                </a:solidFill>
              </a:rPr>
              <a:t>2. How did you prepare for the Validation review once you were notified?</a:t>
            </a:r>
          </a:p>
          <a:p>
            <a:pPr>
              <a:buNone/>
            </a:pPr>
            <a:r>
              <a:rPr lang="en-US" sz="1200" b="0" dirty="0" smtClean="0">
                <a:solidFill>
                  <a:schemeClr val="tx1"/>
                </a:solidFill>
              </a:rPr>
              <a:t>3. How did you organize the materials required for the Validation review?</a:t>
            </a:r>
          </a:p>
          <a:p>
            <a:pPr>
              <a:buNone/>
            </a:pPr>
            <a:r>
              <a:rPr lang="en-US" sz="1200" b="0" dirty="0" smtClean="0">
                <a:solidFill>
                  <a:schemeClr val="tx1"/>
                </a:solidFill>
              </a:rPr>
              <a:t>4. What was the day of the Validation review like for you and your staff?</a:t>
            </a:r>
          </a:p>
          <a:p>
            <a:pPr>
              <a:buNone/>
            </a:pPr>
            <a:r>
              <a:rPr lang="en-US" sz="1200" b="0" dirty="0" smtClean="0">
                <a:solidFill>
                  <a:schemeClr val="tx1"/>
                </a:solidFill>
              </a:rPr>
              <a:t>5. What key things were noticed by the CDE OSN during the Validation review?</a:t>
            </a:r>
          </a:p>
          <a:p>
            <a:pPr>
              <a:buNone/>
            </a:pPr>
            <a:r>
              <a:rPr lang="en-US" sz="1200" b="0" dirty="0" smtClean="0">
                <a:solidFill>
                  <a:schemeClr val="tx1"/>
                </a:solidFill>
              </a:rPr>
              <a:t>6. What did you learn during the Validation review process?</a:t>
            </a:r>
          </a:p>
          <a:p>
            <a:pPr>
              <a:buNone/>
            </a:pPr>
            <a:r>
              <a:rPr lang="en-US" sz="1200" b="0" dirty="0" smtClean="0">
                <a:solidFill>
                  <a:schemeClr val="tx1"/>
                </a:solidFill>
              </a:rPr>
              <a:t>7. What advice do you have for other SFAs based on your experience?</a:t>
            </a:r>
          </a:p>
          <a:p>
            <a:pPr>
              <a:buNone/>
            </a:pPr>
            <a:r>
              <a:rPr lang="en-US" sz="1200" b="0" dirty="0" smtClean="0">
                <a:solidFill>
                  <a:schemeClr val="tx1"/>
                </a:solidFill>
              </a:rPr>
              <a:t>8. What tools did you and your staff use to ensure you were meeting the new meal patterns? </a:t>
            </a:r>
          </a:p>
          <a:p>
            <a:pPr>
              <a:buNone/>
            </a:pPr>
            <a:r>
              <a:rPr lang="en-US" sz="1200" b="0" dirty="0" smtClean="0">
                <a:solidFill>
                  <a:schemeClr val="tx1"/>
                </a:solidFill>
              </a:rPr>
              <a:t>9. Can you share some Certification best practices?</a:t>
            </a:r>
            <a:endParaRPr lang="en-US" sz="1200" b="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34</a:t>
            </a:fld>
            <a:endParaRPr lang="en-US"/>
          </a:p>
        </p:txBody>
      </p:sp>
    </p:spTree>
    <p:extLst>
      <p:ext uri="{BB962C8B-B14F-4D97-AF65-F5344CB8AC3E}">
        <p14:creationId xmlns="" xmlns:p14="http://schemas.microsoft.com/office/powerpoint/2010/main" val="276536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35</a:t>
            </a:fld>
            <a:endParaRPr lang="en-US"/>
          </a:p>
        </p:txBody>
      </p:sp>
    </p:spTree>
    <p:extLst>
      <p:ext uri="{BB962C8B-B14F-4D97-AF65-F5344CB8AC3E}">
        <p14:creationId xmlns="" xmlns:p14="http://schemas.microsoft.com/office/powerpoint/2010/main" val="110807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Certification Technical Assistance Workshops</a:t>
            </a:r>
          </a:p>
          <a:p>
            <a:endParaRPr lang="en-US" dirty="0" smtClean="0"/>
          </a:p>
          <a:p>
            <a:pPr>
              <a:buFont typeface="Arial" pitchFamily="34" charset="0"/>
              <a:buChar char="•"/>
            </a:pPr>
            <a:r>
              <a:rPr lang="en-US" dirty="0" smtClean="0"/>
              <a:t>The CDE OSN has offered 15</a:t>
            </a:r>
            <a:r>
              <a:rPr lang="en-US" baseline="0" dirty="0" smtClean="0"/>
              <a:t> small group (close to one-on-one) 8-hour Certification Technical Assistance Workshops since September 2012</a:t>
            </a:r>
          </a:p>
          <a:p>
            <a:pPr>
              <a:buFont typeface="Arial" pitchFamily="34" charset="0"/>
              <a:buChar char="•"/>
            </a:pPr>
            <a:r>
              <a:rPr lang="en-US" baseline="0" dirty="0" smtClean="0"/>
              <a:t>About 80 SFAs have attended, and of those, most have already submitted and the SFAs that haven’t are very close to being finished.</a:t>
            </a:r>
          </a:p>
          <a:p>
            <a:pPr>
              <a:buFont typeface="Arial" pitchFamily="34" charset="0"/>
              <a:buChar char="•"/>
            </a:pPr>
            <a:r>
              <a:rPr lang="en-US" baseline="0" dirty="0" smtClean="0"/>
              <a:t>We have received positive feedback, and want to provide as much assistance as possible to the Colorado SFAs, so we plan to offer additional Certification workshops in March and April.</a:t>
            </a:r>
          </a:p>
          <a:p>
            <a:pPr>
              <a:buFont typeface="Arial" pitchFamily="34" charset="0"/>
              <a:buChar char="•"/>
            </a:pPr>
            <a:endParaRPr lang="en-US" baseline="0" dirty="0" smtClean="0"/>
          </a:p>
          <a:p>
            <a:r>
              <a:rPr lang="en-US" dirty="0" smtClean="0"/>
              <a:t>Additional Certification Workshops: </a:t>
            </a:r>
          </a:p>
          <a:p>
            <a:pPr lvl="1"/>
            <a:r>
              <a:rPr lang="en-US" dirty="0" smtClean="0"/>
              <a:t>March 8: Denver – CDE OSN office</a:t>
            </a:r>
          </a:p>
          <a:p>
            <a:pPr lvl="1"/>
            <a:r>
              <a:rPr lang="en-US" dirty="0" smtClean="0"/>
              <a:t>March 28: Denver – CDE OSN office</a:t>
            </a:r>
          </a:p>
          <a:p>
            <a:pPr lvl="1"/>
            <a:r>
              <a:rPr lang="en-US" dirty="0" smtClean="0"/>
              <a:t>March 28: Lamar</a:t>
            </a:r>
          </a:p>
          <a:p>
            <a:pPr lvl="1"/>
            <a:r>
              <a:rPr lang="en-US" dirty="0" smtClean="0"/>
              <a:t>The week of April 22 - 26: Trinidad (tentative date and location)</a:t>
            </a:r>
            <a:endParaRPr lang="en-US" baseline="0" dirty="0" smtClean="0"/>
          </a:p>
          <a:p>
            <a:endParaRPr lang="en-US" baseline="0" dirty="0" smtClean="0"/>
          </a:p>
          <a:p>
            <a:r>
              <a:rPr lang="en-US" baseline="0" dirty="0" smtClean="0"/>
              <a:t>The benefits of the workshop include:</a:t>
            </a:r>
          </a:p>
          <a:p>
            <a:pPr>
              <a:buFont typeface="Arial" pitchFamily="34" charset="0"/>
              <a:buChar char="•"/>
            </a:pPr>
            <a:r>
              <a:rPr lang="en-US" baseline="0" dirty="0" smtClean="0"/>
              <a:t>One-on-one assistance with the Certification Worksheets</a:t>
            </a:r>
          </a:p>
          <a:p>
            <a:pPr>
              <a:buFont typeface="Arial" pitchFamily="34" charset="0"/>
              <a:buChar char="•"/>
            </a:pPr>
            <a:r>
              <a:rPr lang="en-US" baseline="0" dirty="0" smtClean="0"/>
              <a:t>Time away from your usual distractions to devote time to Certification</a:t>
            </a:r>
            <a:endParaRPr lang="en-US" dirty="0" smtClean="0"/>
          </a:p>
          <a:p>
            <a:pPr lvl="1">
              <a:buNone/>
            </a:pPr>
            <a:endParaRPr lang="en-US" sz="1600" dirty="0" smtClean="0"/>
          </a:p>
          <a:p>
            <a:r>
              <a:rPr lang="en-US" dirty="0" smtClean="0"/>
              <a:t>Do you still need to be certified or know someone who does? </a:t>
            </a:r>
          </a:p>
          <a:p>
            <a:pPr lvl="1"/>
            <a:r>
              <a:rPr lang="en-US" dirty="0" smtClean="0"/>
              <a:t>Contact the CDE OSN ASAP</a:t>
            </a:r>
          </a:p>
          <a:p>
            <a:pPr lvl="1"/>
            <a:r>
              <a:rPr lang="en-US" dirty="0" smtClean="0"/>
              <a:t>Sign up for a scheduled workshop</a:t>
            </a:r>
            <a:r>
              <a:rPr lang="en-US" baseline="0" dirty="0" smtClean="0"/>
              <a:t> or</a:t>
            </a:r>
            <a:endParaRPr lang="en-US" dirty="0" smtClean="0"/>
          </a:p>
          <a:p>
            <a:pPr lvl="1"/>
            <a:r>
              <a:rPr lang="en-US" dirty="0" smtClean="0"/>
              <a:t>Schedule a consultant to visit for one-on-one assistance</a:t>
            </a:r>
          </a:p>
          <a:p>
            <a:pPr lvl="1"/>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*Please provide your feedback if these dates</a:t>
            </a:r>
            <a:r>
              <a:rPr lang="en-US" baseline="0" dirty="0" smtClean="0"/>
              <a:t> and locations won’t work for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CDE OSN hopes to have all Colorado SFAs certified by the end of SY 2012-13</a:t>
            </a:r>
            <a:endParaRPr lang="en-US" dirty="0" smtClean="0"/>
          </a:p>
          <a:p>
            <a:pPr lvl="1"/>
            <a:endParaRPr lang="en-US"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1"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36</a:t>
            </a:fld>
            <a:endParaRPr lang="en-US"/>
          </a:p>
        </p:txBody>
      </p:sp>
    </p:spTree>
    <p:extLst>
      <p:ext uri="{BB962C8B-B14F-4D97-AF65-F5344CB8AC3E}">
        <p14:creationId xmlns="" xmlns:p14="http://schemas.microsoft.com/office/powerpoint/2010/main" val="183408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b="1"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37</a:t>
            </a:fld>
            <a:endParaRPr lang="en-US"/>
          </a:p>
        </p:txBody>
      </p:sp>
    </p:spTree>
    <p:extLst>
      <p:ext uri="{BB962C8B-B14F-4D97-AF65-F5344CB8AC3E}">
        <p14:creationId xmlns="" xmlns:p14="http://schemas.microsoft.com/office/powerpoint/2010/main" val="38974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38</a:t>
            </a:fld>
            <a:endParaRPr lang="en-US"/>
          </a:p>
        </p:txBody>
      </p:sp>
    </p:spTree>
    <p:extLst>
      <p:ext uri="{BB962C8B-B14F-4D97-AF65-F5344CB8AC3E}">
        <p14:creationId xmlns="" xmlns:p14="http://schemas.microsoft.com/office/powerpoint/2010/main" val="3197749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b="1" kern="1200" dirty="0" smtClean="0">
                <a:solidFill>
                  <a:schemeClr val="tx1"/>
                </a:solidFill>
                <a:latin typeface="+mn-lt"/>
                <a:ea typeface="+mn-ea"/>
                <a:cs typeface="+mn-cs"/>
              </a:rPr>
              <a:t>5.</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39</a:t>
            </a:fld>
            <a:endParaRPr lang="en-US"/>
          </a:p>
        </p:txBody>
      </p:sp>
    </p:spTree>
    <p:extLst>
      <p:ext uri="{BB962C8B-B14F-4D97-AF65-F5344CB8AC3E}">
        <p14:creationId xmlns="" xmlns:p14="http://schemas.microsoft.com/office/powerpoint/2010/main" val="1608071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b="1" kern="1200" dirty="0" smtClean="0">
                <a:solidFill>
                  <a:schemeClr val="tx1"/>
                </a:solidFill>
                <a:latin typeface="+mn-lt"/>
                <a:ea typeface="+mn-ea"/>
                <a:cs typeface="+mn-cs"/>
              </a:rPr>
              <a:t>6.</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40</a:t>
            </a:fld>
            <a:endParaRPr lang="en-US"/>
          </a:p>
        </p:txBody>
      </p:sp>
    </p:spTree>
    <p:extLst>
      <p:ext uri="{BB962C8B-B14F-4D97-AF65-F5344CB8AC3E}">
        <p14:creationId xmlns="" xmlns:p14="http://schemas.microsoft.com/office/powerpoint/2010/main" val="173829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b="1" kern="1200" dirty="0" smtClean="0">
                <a:solidFill>
                  <a:schemeClr val="tx1"/>
                </a:solidFill>
                <a:latin typeface="+mn-lt"/>
                <a:ea typeface="+mn-ea"/>
                <a:cs typeface="+mn-cs"/>
              </a:rPr>
              <a:t>7.</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advice do you have for other SFAs based on your experience?</a:t>
            </a:r>
          </a:p>
          <a:p>
            <a:r>
              <a:rPr lang="en-US" sz="1200" kern="1200" dirty="0" smtClean="0">
                <a:solidFill>
                  <a:schemeClr val="tx1"/>
                </a:solidFill>
                <a:latin typeface="+mn-lt"/>
                <a:ea typeface="+mn-ea"/>
                <a:cs typeface="+mn-cs"/>
              </a:rPr>
              <a:t>8.</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tools did you and your staff use to ensure you were meeting the new meal patterns? </a:t>
            </a: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you share some Certification best practices?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41</a:t>
            </a:fld>
            <a:endParaRPr lang="en-US"/>
          </a:p>
        </p:txBody>
      </p:sp>
    </p:spTree>
    <p:extLst>
      <p:ext uri="{BB962C8B-B14F-4D97-AF65-F5344CB8AC3E}">
        <p14:creationId xmlns="" xmlns:p14="http://schemas.microsoft.com/office/powerpoint/2010/main" val="817163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How and when were you notified that you were selected for a Validation review?</a:t>
            </a:r>
          </a:p>
          <a:p>
            <a:r>
              <a:rPr lang="en-US" sz="1200" b="0" kern="1200" dirty="0" smtClean="0">
                <a:solidFill>
                  <a:schemeClr val="tx1"/>
                </a:solidFill>
                <a:latin typeface="+mn-lt"/>
                <a:ea typeface="+mn-ea"/>
                <a:cs typeface="+mn-cs"/>
              </a:rPr>
              <a:t>2. How did you prepare for the Validation review once you were notified?</a:t>
            </a:r>
          </a:p>
          <a:p>
            <a:r>
              <a:rPr lang="en-US" sz="1200" kern="1200" dirty="0" smtClean="0">
                <a:solidFill>
                  <a:schemeClr val="tx1"/>
                </a:solidFill>
                <a:latin typeface="+mn-lt"/>
                <a:ea typeface="+mn-ea"/>
                <a:cs typeface="+mn-cs"/>
              </a:rPr>
              <a:t>3. How did you organize the materials required for the Validation review?</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was the day of the Validation review like for you and your staff?</a:t>
            </a:r>
          </a:p>
          <a:p>
            <a:r>
              <a:rPr lang="en-US" sz="1200" kern="1200" dirty="0" smtClean="0">
                <a:solidFill>
                  <a:schemeClr val="tx1"/>
                </a:solidFill>
                <a:latin typeface="+mn-lt"/>
                <a:ea typeface="+mn-ea"/>
                <a:cs typeface="+mn-cs"/>
              </a:rPr>
              <a:t>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key things were noticed by the CDE OSN during the Validation review?</a:t>
            </a:r>
          </a:p>
          <a:p>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did you learn during the Validation review process?</a:t>
            </a:r>
          </a:p>
          <a:p>
            <a:r>
              <a:rPr lang="en-US" sz="1200" kern="1200" dirty="0" smtClean="0">
                <a:solidFill>
                  <a:schemeClr val="tx1"/>
                </a:solidFill>
                <a:latin typeface="+mn-lt"/>
                <a:ea typeface="+mn-ea"/>
                <a:cs typeface="+mn-cs"/>
              </a:rPr>
              <a:t>7.</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advice do you have for other SFAs based on your experience?</a:t>
            </a:r>
          </a:p>
          <a:p>
            <a:r>
              <a:rPr lang="en-US" sz="1200" b="1" kern="1200" dirty="0" smtClean="0">
                <a:solidFill>
                  <a:schemeClr val="tx1"/>
                </a:solidFill>
                <a:latin typeface="+mn-lt"/>
                <a:ea typeface="+mn-ea"/>
                <a:cs typeface="+mn-cs"/>
              </a:rPr>
              <a:t>8.</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tools did you and your staff use to ensure you were meeting the new meal patterns? </a:t>
            </a:r>
          </a:p>
          <a:p>
            <a:r>
              <a:rPr lang="en-US" sz="1200" b="1" kern="1200" dirty="0" smtClean="0">
                <a:solidFill>
                  <a:schemeClr val="tx1"/>
                </a:solidFill>
                <a:latin typeface="+mn-lt"/>
                <a:ea typeface="+mn-ea"/>
                <a:cs typeface="+mn-cs"/>
              </a:rPr>
              <a:t>9.</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Can you share some Certification best practices?</a:t>
            </a:r>
            <a:endParaRPr lang="en-US"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42</a:t>
            </a:fld>
            <a:endParaRPr lang="en-US"/>
          </a:p>
        </p:txBody>
      </p:sp>
    </p:spTree>
    <p:extLst>
      <p:ext uri="{BB962C8B-B14F-4D97-AF65-F5344CB8AC3E}">
        <p14:creationId xmlns="" xmlns:p14="http://schemas.microsoft.com/office/powerpoint/2010/main" val="1515978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Validation Review Advice for SFAs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Prepare! </a:t>
            </a:r>
          </a:p>
          <a:p>
            <a:pPr>
              <a:buFont typeface="Arial" pitchFamily="34" charset="0"/>
              <a:buChar char="•"/>
            </a:pPr>
            <a:r>
              <a:rPr lang="en-US" sz="1200" kern="1200" dirty="0" smtClean="0">
                <a:solidFill>
                  <a:schemeClr val="tx1"/>
                </a:solidFill>
                <a:latin typeface="+mn-lt"/>
                <a:ea typeface="+mn-ea"/>
                <a:cs typeface="+mn-cs"/>
              </a:rPr>
              <a:t>Send in ahead of time OR have available &amp; well organized</a:t>
            </a:r>
          </a:p>
          <a:p>
            <a:pPr lvl="1">
              <a:buFont typeface="Arial" pitchFamily="34" charset="0"/>
              <a:buChar char="•"/>
            </a:pPr>
            <a:r>
              <a:rPr lang="en-US" sz="1200" kern="1200" dirty="0" smtClean="0">
                <a:solidFill>
                  <a:schemeClr val="tx1"/>
                </a:solidFill>
                <a:latin typeface="+mn-lt"/>
                <a:ea typeface="+mn-ea"/>
                <a:cs typeface="+mn-cs"/>
              </a:rPr>
              <a:t>Production Records</a:t>
            </a:r>
          </a:p>
          <a:p>
            <a:pPr lvl="1">
              <a:buFont typeface="Arial" pitchFamily="34" charset="0"/>
              <a:buChar char="•"/>
            </a:pPr>
            <a:r>
              <a:rPr lang="en-US" sz="1200" kern="1200" dirty="0" smtClean="0">
                <a:solidFill>
                  <a:schemeClr val="tx1"/>
                </a:solidFill>
                <a:latin typeface="+mn-lt"/>
                <a:ea typeface="+mn-ea"/>
                <a:cs typeface="+mn-cs"/>
              </a:rPr>
              <a:t>Recipes</a:t>
            </a:r>
          </a:p>
          <a:p>
            <a:pPr lvl="1">
              <a:buFont typeface="Arial" pitchFamily="34" charset="0"/>
              <a:buChar char="•"/>
            </a:pPr>
            <a:r>
              <a:rPr lang="en-US" sz="1200" kern="1200" dirty="0" smtClean="0">
                <a:solidFill>
                  <a:schemeClr val="tx1"/>
                </a:solidFill>
                <a:latin typeface="+mn-lt"/>
                <a:ea typeface="+mn-ea"/>
                <a:cs typeface="+mn-cs"/>
              </a:rPr>
              <a:t>CN labels, labels, and manufacturers’ specs</a:t>
            </a:r>
          </a:p>
          <a:p>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Have staff available who are knowledgeable about Certification documents</a:t>
            </a:r>
          </a:p>
          <a:p>
            <a:pPr lvl="1">
              <a:buFont typeface="Arial" pitchFamily="34" charset="0"/>
              <a:buChar char="•"/>
            </a:pPr>
            <a:r>
              <a:rPr lang="en-US" sz="1200" kern="1200" dirty="0" smtClean="0">
                <a:solidFill>
                  <a:schemeClr val="tx1"/>
                </a:solidFill>
                <a:latin typeface="+mn-lt"/>
                <a:ea typeface="+mn-ea"/>
                <a:cs typeface="+mn-cs"/>
              </a:rPr>
              <a:t>Component contributions</a:t>
            </a:r>
          </a:p>
          <a:p>
            <a:pPr lvl="1">
              <a:buFont typeface="Arial" pitchFamily="34" charset="0"/>
              <a:buChar char="•"/>
            </a:pPr>
            <a:r>
              <a:rPr lang="en-US" sz="1200" kern="1200" dirty="0" smtClean="0">
                <a:solidFill>
                  <a:schemeClr val="tx1"/>
                </a:solidFill>
                <a:latin typeface="+mn-lt"/>
                <a:ea typeface="+mn-ea"/>
                <a:cs typeface="+mn-cs"/>
              </a:rPr>
              <a:t>Nutrient information</a:t>
            </a:r>
          </a:p>
          <a:p>
            <a:pPr lvl="1">
              <a:buFont typeface="Arial" pitchFamily="34" charset="0"/>
              <a:buChar char="•"/>
            </a:pPr>
            <a:r>
              <a:rPr lang="en-US" sz="1200" kern="1200" dirty="0" smtClean="0">
                <a:solidFill>
                  <a:schemeClr val="tx1"/>
                </a:solidFill>
                <a:latin typeface="+mn-lt"/>
                <a:ea typeface="+mn-ea"/>
                <a:cs typeface="+mn-cs"/>
              </a:rPr>
              <a:t>Portion sizes</a:t>
            </a:r>
          </a:p>
          <a:p>
            <a:pPr lvl="1">
              <a:buFont typeface="Arial" pitchFamily="34" charset="0"/>
              <a:buNone/>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Communicate between food service director and schools</a:t>
            </a:r>
          </a:p>
          <a:p>
            <a:pPr>
              <a:buFont typeface="Arial" pitchFamily="34" charset="0"/>
              <a:buChar char="•"/>
            </a:pPr>
            <a:r>
              <a:rPr lang="en-US" sz="1200" kern="1200" dirty="0" smtClean="0">
                <a:solidFill>
                  <a:schemeClr val="tx1"/>
                </a:solidFill>
                <a:latin typeface="+mn-lt"/>
                <a:ea typeface="+mn-ea"/>
                <a:cs typeface="+mn-cs"/>
              </a:rPr>
              <a:t>Promote following of recipes in the schools</a:t>
            </a:r>
          </a:p>
          <a:p>
            <a:pPr>
              <a:buFont typeface="Arial" pitchFamily="34" charset="0"/>
              <a:buChar char="•"/>
            </a:pPr>
            <a:r>
              <a:rPr lang="en-US" sz="1200" kern="1200" dirty="0" smtClean="0">
                <a:solidFill>
                  <a:schemeClr val="tx1"/>
                </a:solidFill>
                <a:latin typeface="+mn-lt"/>
                <a:ea typeface="+mn-ea"/>
                <a:cs typeface="+mn-cs"/>
              </a:rPr>
              <a:t>Follow menus / be careful with substitutions</a:t>
            </a:r>
          </a:p>
          <a:p>
            <a:pPr>
              <a:buFont typeface="Arial" pitchFamily="34" charset="0"/>
              <a:buChar char="•"/>
            </a:pPr>
            <a:r>
              <a:rPr lang="en-US" sz="1200" kern="1200" dirty="0" smtClean="0">
                <a:solidFill>
                  <a:schemeClr val="tx1"/>
                </a:solidFill>
                <a:latin typeface="+mn-lt"/>
                <a:ea typeface="+mn-ea"/>
                <a:cs typeface="+mn-cs"/>
              </a:rPr>
              <a:t>Know your scoop sizes</a:t>
            </a:r>
          </a:p>
          <a:p>
            <a:pPr>
              <a:buFont typeface="Arial" pitchFamily="34" charset="0"/>
              <a:buChar char="•"/>
            </a:pPr>
            <a:r>
              <a:rPr lang="en-US" sz="1200" kern="1200" dirty="0" smtClean="0">
                <a:solidFill>
                  <a:schemeClr val="tx1"/>
                </a:solidFill>
                <a:latin typeface="+mn-lt"/>
                <a:ea typeface="+mn-ea"/>
                <a:cs typeface="+mn-cs"/>
              </a:rPr>
              <a:t>Subgroups need to be available to all</a:t>
            </a:r>
          </a:p>
          <a:p>
            <a:pPr>
              <a:buFont typeface="Arial" pitchFamily="34" charset="0"/>
              <a:buChar char="•"/>
            </a:pPr>
            <a:r>
              <a:rPr lang="en-US" sz="1200" kern="1200" dirty="0" smtClean="0">
                <a:solidFill>
                  <a:schemeClr val="tx1"/>
                </a:solidFill>
                <a:latin typeface="+mn-lt"/>
                <a:ea typeface="+mn-ea"/>
                <a:cs typeface="+mn-cs"/>
              </a:rPr>
              <a:t>Encourage kitchen staff to be comfortable during the review</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47</a:t>
            </a:fld>
            <a:endParaRPr lang="en-US"/>
          </a:p>
        </p:txBody>
      </p:sp>
    </p:spTree>
    <p:extLst>
      <p:ext uri="{BB962C8B-B14F-4D97-AF65-F5344CB8AC3E}">
        <p14:creationId xmlns="" xmlns:p14="http://schemas.microsoft.com/office/powerpoint/2010/main" val="276536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Validation Review</a:t>
            </a:r>
            <a:r>
              <a:rPr lang="en-US" sz="1200" b="1" baseline="0" dirty="0" smtClean="0"/>
              <a:t> </a:t>
            </a:r>
            <a:r>
              <a:rPr lang="en-US" sz="1200" b="1" dirty="0" smtClean="0"/>
              <a:t>Questions?</a:t>
            </a:r>
          </a:p>
          <a:p>
            <a:endParaRPr lang="en-US" sz="1200" dirty="0" smtClean="0"/>
          </a:p>
          <a:p>
            <a:r>
              <a:rPr lang="en-US" sz="1200" b="0" dirty="0" smtClean="0">
                <a:solidFill>
                  <a:schemeClr val="tx1"/>
                </a:solidFill>
              </a:rPr>
              <a:t>Please visit our website for additional information and resources related to Validation reviews:</a:t>
            </a:r>
          </a:p>
          <a:p>
            <a:pPr marL="45720" indent="0">
              <a:buNone/>
            </a:pPr>
            <a:r>
              <a:rPr lang="en-US" sz="1200" b="0" dirty="0" smtClean="0">
                <a:solidFill>
                  <a:schemeClr val="tx1"/>
                </a:solidFill>
              </a:rPr>
              <a:t>	 </a:t>
            </a:r>
            <a:r>
              <a:rPr lang="en-US" sz="1200" b="0" u="sng" dirty="0" smtClean="0">
                <a:solidFill>
                  <a:schemeClr val="tx1"/>
                </a:solidFill>
                <a:hlinkClick r:id="rId3"/>
              </a:rPr>
              <a:t>http://www.cde.state.co.us/cdenutritran/nutriCertification.htm. </a:t>
            </a:r>
            <a:endParaRPr lang="en-US" sz="1200" dirty="0" smtClean="0"/>
          </a:p>
          <a:p>
            <a:endParaRPr lang="en-US" sz="1200" dirty="0" smtClean="0"/>
          </a:p>
          <a:p>
            <a:r>
              <a:rPr lang="en-US" sz="1200" b="0" dirty="0" smtClean="0">
                <a:solidFill>
                  <a:schemeClr val="tx1"/>
                </a:solidFill>
              </a:rPr>
              <a:t>If you have any other questions about Validation reviews, </a:t>
            </a:r>
          </a:p>
          <a:p>
            <a:r>
              <a:rPr lang="en-US" sz="1200" b="0" dirty="0" smtClean="0">
                <a:solidFill>
                  <a:schemeClr val="tx1"/>
                </a:solidFill>
              </a:rPr>
              <a:t>Please contact:</a:t>
            </a:r>
          </a:p>
          <a:p>
            <a:pPr lvl="1"/>
            <a:r>
              <a:rPr lang="en-US" sz="1200" b="0" dirty="0" smtClean="0">
                <a:solidFill>
                  <a:schemeClr val="tx1"/>
                </a:solidFill>
              </a:rPr>
              <a:t>Brehan Riley</a:t>
            </a:r>
          </a:p>
          <a:p>
            <a:pPr lvl="1"/>
            <a:r>
              <a:rPr lang="en-US" sz="1200" b="0" dirty="0" smtClean="0">
                <a:solidFill>
                  <a:schemeClr val="tx1"/>
                </a:solidFill>
                <a:hlinkClick r:id="rId4"/>
              </a:rPr>
              <a:t>Riley_b@cde.state.co.us</a:t>
            </a:r>
            <a:endParaRPr lang="en-US" sz="1200" b="0" dirty="0" smtClean="0">
              <a:solidFill>
                <a:schemeClr val="tx1"/>
              </a:solidFill>
            </a:endParaRPr>
          </a:p>
          <a:p>
            <a:pPr lvl="1"/>
            <a:r>
              <a:rPr lang="en-US" sz="1200" b="0" dirty="0" smtClean="0">
                <a:solidFill>
                  <a:schemeClr val="tx1"/>
                </a:solidFill>
              </a:rPr>
              <a:t>303-866-6299 </a:t>
            </a:r>
            <a:endParaRPr lang="en-US" sz="1200" b="0" u="sng" dirty="0" smtClean="0">
              <a:solidFill>
                <a:srgbClr val="000090"/>
              </a:solidFill>
              <a:hlinkClick r:id="rId3"/>
            </a:endParaRPr>
          </a:p>
          <a:p>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48</a:t>
            </a:fld>
            <a:endParaRPr lang="en-US"/>
          </a:p>
        </p:txBody>
      </p:sp>
    </p:spTree>
    <p:extLst>
      <p:ext uri="{BB962C8B-B14F-4D97-AF65-F5344CB8AC3E}">
        <p14:creationId xmlns="" xmlns:p14="http://schemas.microsoft.com/office/powerpoint/2010/main" val="602551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rPr>
              <a:t>Certification Questions?</a:t>
            </a:r>
          </a:p>
          <a:p>
            <a:endParaRPr lang="en-US" sz="1200" b="0" dirty="0" smtClean="0">
              <a:solidFill>
                <a:schemeClr val="tx1"/>
              </a:solidFill>
            </a:endParaRPr>
          </a:p>
          <a:p>
            <a:r>
              <a:rPr lang="en-US" sz="1200" b="0" dirty="0" smtClean="0">
                <a:solidFill>
                  <a:schemeClr val="tx1"/>
                </a:solidFill>
              </a:rPr>
              <a:t>Please visit our website for additional information and resources related to Certification:</a:t>
            </a:r>
          </a:p>
          <a:p>
            <a:pPr marL="45720" indent="0">
              <a:buNone/>
            </a:pPr>
            <a:r>
              <a:rPr lang="en-US" sz="1200" b="0" dirty="0" smtClean="0">
                <a:solidFill>
                  <a:schemeClr val="tx1"/>
                </a:solidFill>
              </a:rPr>
              <a:t>	 </a:t>
            </a:r>
            <a:r>
              <a:rPr lang="en-US" sz="1200" b="0" u="sng" dirty="0" smtClean="0">
                <a:solidFill>
                  <a:schemeClr val="tx1"/>
                </a:solidFill>
                <a:hlinkClick r:id="rId3"/>
              </a:rPr>
              <a:t>http://www.cde.state.co.us/cdenutritran/nutriCertification.htm. </a:t>
            </a:r>
            <a:endParaRPr lang="en-US" sz="1200" dirty="0" smtClean="0"/>
          </a:p>
          <a:p>
            <a:endParaRPr lang="en-US" sz="1200" dirty="0" smtClean="0"/>
          </a:p>
          <a:p>
            <a:r>
              <a:rPr lang="en-US" sz="1200" b="0" dirty="0" smtClean="0">
                <a:solidFill>
                  <a:schemeClr val="tx1"/>
                </a:solidFill>
              </a:rPr>
              <a:t>If you have any other questions about Certification,         </a:t>
            </a:r>
          </a:p>
          <a:p>
            <a:r>
              <a:rPr lang="en-US" sz="1200" b="0" dirty="0" smtClean="0">
                <a:solidFill>
                  <a:schemeClr val="tx1"/>
                </a:solidFill>
              </a:rPr>
              <a:t>Please contact:</a:t>
            </a:r>
          </a:p>
          <a:p>
            <a:pPr lvl="1"/>
            <a:r>
              <a:rPr lang="en-US" sz="1200" b="0" dirty="0" smtClean="0">
                <a:solidFill>
                  <a:schemeClr val="tx1"/>
                </a:solidFill>
              </a:rPr>
              <a:t>Katie Jackson</a:t>
            </a:r>
          </a:p>
          <a:p>
            <a:pPr lvl="1"/>
            <a:r>
              <a:rPr lang="en-US" sz="1200" dirty="0" smtClean="0">
                <a:solidFill>
                  <a:schemeClr val="tx1"/>
                </a:solidFill>
                <a:hlinkClick r:id="rId4"/>
              </a:rPr>
              <a:t>Jackson_k</a:t>
            </a:r>
            <a:r>
              <a:rPr lang="en-US" sz="1200" b="0" dirty="0" smtClean="0">
                <a:solidFill>
                  <a:schemeClr val="tx1"/>
                </a:solidFill>
                <a:hlinkClick r:id="rId4"/>
              </a:rPr>
              <a:t>@cde.state.co.us</a:t>
            </a:r>
            <a:endParaRPr lang="en-US" sz="1200" b="0" dirty="0" smtClean="0">
              <a:solidFill>
                <a:schemeClr val="tx1"/>
              </a:solidFill>
            </a:endParaRPr>
          </a:p>
          <a:p>
            <a:pPr lvl="1"/>
            <a:r>
              <a:rPr lang="en-US" sz="1200" b="0" dirty="0" smtClean="0">
                <a:solidFill>
                  <a:schemeClr val="tx1"/>
                </a:solidFill>
              </a:rPr>
              <a:t>303-866-6759 </a:t>
            </a:r>
            <a:endParaRPr lang="en-US" sz="1200" b="0" u="sng" dirty="0" smtClean="0">
              <a:solidFill>
                <a:srgbClr val="000090"/>
              </a:solidFill>
              <a:hlinkClick r:id="rId3"/>
            </a:endParaRPr>
          </a:p>
          <a:p>
            <a:endParaRPr lang="en-US" sz="120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49</a:t>
            </a:fld>
            <a:endParaRPr lang="en-US"/>
          </a:p>
        </p:txBody>
      </p:sp>
    </p:spTree>
    <p:extLst>
      <p:ext uri="{BB962C8B-B14F-4D97-AF65-F5344CB8AC3E}">
        <p14:creationId xmlns="" xmlns:p14="http://schemas.microsoft.com/office/powerpoint/2010/main" val="6025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CDE OSN Certification Webpage</a:t>
            </a:r>
          </a:p>
          <a:p>
            <a:endParaRPr lang="en-US" dirty="0" smtClean="0"/>
          </a:p>
          <a:p>
            <a:r>
              <a:rPr lang="en-US" dirty="0" smtClean="0"/>
              <a:t>Visit the CDE OSN Certification webpage for resources and information about Certification and Validation Reviews</a:t>
            </a:r>
          </a:p>
          <a:p>
            <a:r>
              <a:rPr lang="en-US" dirty="0" smtClean="0"/>
              <a:t> </a:t>
            </a:r>
          </a:p>
          <a:p>
            <a:r>
              <a:rPr lang="en-US" dirty="0" smtClean="0"/>
              <a:t>Some of the resources and</a:t>
            </a:r>
            <a:r>
              <a:rPr lang="en-US" baseline="0" dirty="0" smtClean="0"/>
              <a:t> information that can be found on the webpage include:</a:t>
            </a:r>
          </a:p>
          <a:p>
            <a:pPr>
              <a:buFont typeface="Arial" pitchFamily="34" charset="0"/>
              <a:buChar char="•"/>
            </a:pPr>
            <a:r>
              <a:rPr lang="en-US" baseline="0" dirty="0" smtClean="0"/>
              <a:t>Regional technical assistance classes</a:t>
            </a:r>
            <a:endParaRPr lang="en-US" baseline="0" dirty="0"/>
          </a:p>
          <a:p>
            <a:pPr>
              <a:buFont typeface="Arial" pitchFamily="34" charset="0"/>
              <a:buChar char="•"/>
            </a:pPr>
            <a:r>
              <a:rPr lang="en-US" baseline="0" dirty="0" smtClean="0"/>
              <a:t>Validation review materials</a:t>
            </a:r>
          </a:p>
          <a:p>
            <a:pPr>
              <a:buFont typeface="Arial" pitchFamily="34" charset="0"/>
              <a:buChar char="•"/>
            </a:pPr>
            <a:r>
              <a:rPr lang="en-US" baseline="0" dirty="0" smtClean="0"/>
              <a:t>Certification online training</a:t>
            </a:r>
          </a:p>
          <a:p>
            <a:pPr>
              <a:buFont typeface="Arial" pitchFamily="34" charset="0"/>
              <a:buChar char="•"/>
            </a:pPr>
            <a:r>
              <a:rPr lang="en-US" baseline="0" dirty="0" smtClean="0"/>
              <a:t>Certification workshop materials</a:t>
            </a:r>
          </a:p>
          <a:p>
            <a:r>
              <a:rPr lang="en-US" baseline="0" dirty="0" smtClean="0"/>
              <a:t>	Fact sheet</a:t>
            </a:r>
          </a:p>
          <a:p>
            <a:r>
              <a:rPr lang="en-US" baseline="0" dirty="0" smtClean="0"/>
              <a:t>	Submission checklist</a:t>
            </a:r>
          </a:p>
          <a:p>
            <a:r>
              <a:rPr lang="en-US" baseline="0" dirty="0" smtClean="0"/>
              <a:t>	Sample menu and forms</a:t>
            </a:r>
          </a:p>
          <a:p>
            <a:r>
              <a:rPr lang="en-US" baseline="0" dirty="0" smtClean="0"/>
              <a:t>	Claim system fact sheet</a:t>
            </a:r>
          </a:p>
          <a:p>
            <a:pPr>
              <a:buFont typeface="Arial" pitchFamily="34" charset="0"/>
              <a:buChar char="•"/>
            </a:pPr>
            <a:r>
              <a:rPr lang="en-US" baseline="0" dirty="0" smtClean="0"/>
              <a:t>Certification Resources</a:t>
            </a:r>
          </a:p>
          <a:p>
            <a:r>
              <a:rPr lang="en-US" baseline="0" dirty="0" smtClean="0"/>
              <a:t>	Food Weights and approximate equivalents in measure</a:t>
            </a:r>
          </a:p>
          <a:p>
            <a:r>
              <a:rPr lang="en-US" baseline="0" dirty="0" smtClean="0"/>
              <a:t>	CDE FAQ</a:t>
            </a:r>
          </a:p>
          <a:p>
            <a:r>
              <a:rPr lang="en-US" baseline="0" dirty="0" smtClean="0"/>
              <a:t>	Food Buying Guide</a:t>
            </a:r>
          </a:p>
          <a:p>
            <a:r>
              <a:rPr lang="en-US" baseline="0" dirty="0" smtClean="0"/>
              <a:t>	Grains</a:t>
            </a:r>
          </a:p>
          <a:p>
            <a:r>
              <a:rPr lang="en-US" baseline="0" dirty="0" smtClean="0"/>
              <a:t>	</a:t>
            </a:r>
            <a:r>
              <a:rPr lang="en-US" baseline="0" dirty="0" err="1" smtClean="0"/>
              <a:t>SuperTracker</a:t>
            </a:r>
            <a:endParaRPr lang="en-US" baseline="0" dirty="0" smtClean="0"/>
          </a:p>
          <a:p>
            <a:r>
              <a:rPr lang="en-US" baseline="0" dirty="0" smtClean="0"/>
              <a:t>	Vegetable Subgroups </a:t>
            </a:r>
          </a:p>
          <a:p>
            <a:pPr>
              <a:buFont typeface="Arial" pitchFamily="34" charset="0"/>
              <a:buChar char="•"/>
            </a:pPr>
            <a:r>
              <a:rPr lang="en-US" baseline="0" dirty="0" smtClean="0"/>
              <a:t>CDE OSN Emails</a:t>
            </a:r>
          </a:p>
          <a:p>
            <a:pPr>
              <a:buFont typeface="Arial" pitchFamily="34" charset="0"/>
              <a:buChar char="•"/>
            </a:pPr>
            <a:r>
              <a:rPr lang="en-US" baseline="0" dirty="0" smtClean="0"/>
              <a:t>6-Cent Certification Webcasts</a:t>
            </a:r>
          </a:p>
          <a:p>
            <a:pPr>
              <a:buFont typeface="Arial" pitchFamily="34" charset="0"/>
              <a:buChar char="•"/>
            </a:pPr>
            <a:r>
              <a:rPr lang="en-US" baseline="0" dirty="0" smtClean="0"/>
              <a:t>USDA Q&amp;A’s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5</a:t>
            </a:fld>
            <a:endParaRPr lang="en-US"/>
          </a:p>
        </p:txBody>
      </p:sp>
    </p:spTree>
    <p:extLst>
      <p:ext uri="{BB962C8B-B14F-4D97-AF65-F5344CB8AC3E}">
        <p14:creationId xmlns="" xmlns:p14="http://schemas.microsoft.com/office/powerpoint/2010/main" val="157328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b="1" dirty="0" smtClean="0"/>
              <a:t>CDE OSN Approval Process</a:t>
            </a:r>
            <a:endParaRPr lang="en-US" b="1" dirty="0" smtClean="0">
              <a:solidFill>
                <a:schemeClr val="tx1"/>
              </a:solidFill>
            </a:endParaRPr>
          </a:p>
          <a:p>
            <a:pPr>
              <a:buFont typeface="Arial" pitchFamily="34" charset="0"/>
              <a:buChar char="•"/>
            </a:pPr>
            <a:endParaRPr lang="en-US" dirty="0" smtClean="0">
              <a:solidFill>
                <a:schemeClr val="tx1"/>
              </a:solidFill>
            </a:endParaRPr>
          </a:p>
          <a:p>
            <a:pPr>
              <a:buFont typeface="Arial" pitchFamily="34" charset="0"/>
              <a:buChar char="•"/>
            </a:pPr>
            <a:r>
              <a:rPr lang="en-US" dirty="0" smtClean="0">
                <a:solidFill>
                  <a:schemeClr val="tx1"/>
                </a:solidFill>
              </a:rPr>
              <a:t>Within 1 week from when the</a:t>
            </a:r>
            <a:r>
              <a:rPr lang="en-US" baseline="0" dirty="0" smtClean="0">
                <a:solidFill>
                  <a:schemeClr val="tx1"/>
                </a:solidFill>
              </a:rPr>
              <a:t> flash drive is received at our office</a:t>
            </a:r>
            <a:r>
              <a:rPr lang="en-US" dirty="0" smtClean="0">
                <a:solidFill>
                  <a:schemeClr val="tx1"/>
                </a:solidFill>
              </a:rPr>
              <a:t>: </a:t>
            </a:r>
          </a:p>
          <a:p>
            <a:pPr lvl="1">
              <a:buFont typeface="Arial" pitchFamily="34" charset="0"/>
              <a:buChar char="•"/>
            </a:pPr>
            <a:r>
              <a:rPr lang="en-US" dirty="0" smtClean="0">
                <a:solidFill>
                  <a:schemeClr val="tx1"/>
                </a:solidFill>
              </a:rPr>
              <a:t>Initial screen</a:t>
            </a:r>
            <a:r>
              <a:rPr lang="en-US" baseline="0" dirty="0" smtClean="0">
                <a:solidFill>
                  <a:schemeClr val="tx1"/>
                </a:solidFill>
              </a:rPr>
              <a:t> </a:t>
            </a:r>
            <a:r>
              <a:rPr lang="en-US" dirty="0" smtClean="0">
                <a:solidFill>
                  <a:schemeClr val="tx1"/>
                </a:solidFill>
              </a:rPr>
              <a:t>to ensure the</a:t>
            </a:r>
            <a:r>
              <a:rPr lang="en-US" baseline="0" dirty="0" smtClean="0">
                <a:solidFill>
                  <a:schemeClr val="tx1"/>
                </a:solidFill>
              </a:rPr>
              <a:t> submission is complete</a:t>
            </a:r>
          </a:p>
          <a:p>
            <a:pPr lvl="1">
              <a:buFont typeface="Arial" pitchFamily="34" charset="0"/>
              <a:buChar char="•"/>
            </a:pPr>
            <a:r>
              <a:rPr lang="en-US" baseline="0" dirty="0" smtClean="0">
                <a:solidFill>
                  <a:schemeClr val="tx1"/>
                </a:solidFill>
              </a:rPr>
              <a:t>The CDE OSN will e</a:t>
            </a:r>
            <a:r>
              <a:rPr lang="en-US" dirty="0" smtClean="0">
                <a:solidFill>
                  <a:schemeClr val="tx1"/>
                </a:solidFill>
              </a:rPr>
              <a:t>mail the SFA certification contact a notification of receipt, and ask for any missing information</a:t>
            </a:r>
          </a:p>
          <a:p>
            <a:pPr lvl="1">
              <a:buFont typeface="Arial" pitchFamily="34" charset="0"/>
              <a:buChar char="•"/>
            </a:pPr>
            <a:r>
              <a:rPr lang="en-US" dirty="0" smtClean="0">
                <a:solidFill>
                  <a:schemeClr val="tx1"/>
                </a:solidFill>
              </a:rPr>
              <a:t>*</a:t>
            </a:r>
            <a:r>
              <a:rPr lang="en-US" i="1" dirty="0" smtClean="0">
                <a:solidFill>
                  <a:schemeClr val="tx1"/>
                </a:solidFill>
              </a:rPr>
              <a:t>An email</a:t>
            </a:r>
            <a:r>
              <a:rPr lang="en-US" i="1" baseline="0" dirty="0" smtClean="0">
                <a:solidFill>
                  <a:schemeClr val="tx1"/>
                </a:solidFill>
              </a:rPr>
              <a:t> may not be sent if the flash drive was submitted directly to a CDE OSN consultant at a technical assistance workshop</a:t>
            </a:r>
            <a:endParaRPr lang="en-US" i="1" dirty="0" smtClean="0">
              <a:solidFill>
                <a:schemeClr val="tx1"/>
              </a:solidFill>
            </a:endParaRPr>
          </a:p>
          <a:p>
            <a:pPr lvl="1">
              <a:buFont typeface="Arial" pitchFamily="34" charset="0"/>
              <a:buChar char="•"/>
            </a:pPr>
            <a:r>
              <a:rPr lang="en-US" dirty="0" smtClean="0">
                <a:solidFill>
                  <a:schemeClr val="tx1"/>
                </a:solidFill>
              </a:rPr>
              <a:t>Completed</a:t>
            </a:r>
            <a:r>
              <a:rPr lang="en-US" baseline="0" dirty="0" smtClean="0">
                <a:solidFill>
                  <a:schemeClr val="tx1"/>
                </a:solidFill>
              </a:rPr>
              <a:t> submission </a:t>
            </a:r>
            <a:r>
              <a:rPr lang="en-US" dirty="0" smtClean="0">
                <a:solidFill>
                  <a:schemeClr val="tx1"/>
                </a:solidFill>
              </a:rPr>
              <a:t>will be assigned to the first reviewer</a:t>
            </a:r>
          </a:p>
          <a:p>
            <a:pPr lvl="0">
              <a:buFont typeface="Arial" pitchFamily="34" charset="0"/>
              <a:buChar char="•"/>
            </a:pPr>
            <a:r>
              <a:rPr lang="en-US" dirty="0" smtClean="0">
                <a:solidFill>
                  <a:schemeClr val="tx1"/>
                </a:solidFill>
              </a:rPr>
              <a:t>2-4 Weeks:  1</a:t>
            </a:r>
            <a:r>
              <a:rPr lang="en-US" baseline="30000" dirty="0" smtClean="0">
                <a:solidFill>
                  <a:schemeClr val="tx1"/>
                </a:solidFill>
              </a:rPr>
              <a:t>st</a:t>
            </a:r>
            <a:r>
              <a:rPr lang="en-US" dirty="0" smtClean="0">
                <a:solidFill>
                  <a:schemeClr val="tx1"/>
                </a:solidFill>
              </a:rPr>
              <a:t> review, clarification, follow-up, menu adjustments – in-depth analysis</a:t>
            </a:r>
          </a:p>
          <a:p>
            <a:pPr lvl="1">
              <a:buFont typeface="Arial" pitchFamily="34" charset="0"/>
              <a:buChar char="•"/>
            </a:pPr>
            <a:r>
              <a:rPr lang="en-US" dirty="0" smtClean="0">
                <a:solidFill>
                  <a:schemeClr val="tx1"/>
                </a:solidFill>
              </a:rPr>
              <a:t>The</a:t>
            </a:r>
            <a:r>
              <a:rPr lang="en-US" baseline="0" dirty="0" smtClean="0">
                <a:solidFill>
                  <a:schemeClr val="tx1"/>
                </a:solidFill>
              </a:rPr>
              <a:t> CDE OSN consultants will work with you to get your menus in compliance</a:t>
            </a:r>
            <a:endParaRPr lang="en-US" dirty="0" smtClean="0">
              <a:solidFill>
                <a:schemeClr val="tx1"/>
              </a:solidFill>
            </a:endParaRPr>
          </a:p>
          <a:p>
            <a:pPr>
              <a:buFont typeface="Arial" pitchFamily="34" charset="0"/>
              <a:buChar char="•"/>
            </a:pPr>
            <a:r>
              <a:rPr lang="en-US" dirty="0" smtClean="0">
                <a:solidFill>
                  <a:schemeClr val="tx1"/>
                </a:solidFill>
              </a:rPr>
              <a:t>2-4 Weeks:  2</a:t>
            </a:r>
            <a:r>
              <a:rPr lang="en-US" baseline="30000" dirty="0" smtClean="0">
                <a:solidFill>
                  <a:schemeClr val="tx1"/>
                </a:solidFill>
              </a:rPr>
              <a:t>nd</a:t>
            </a:r>
            <a:r>
              <a:rPr lang="en-US" dirty="0" smtClean="0">
                <a:solidFill>
                  <a:schemeClr val="tx1"/>
                </a:solidFill>
              </a:rPr>
              <a:t> review (for consistency), finalized documents uploaded to claim system</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solidFill>
                  <a:schemeClr val="tx1"/>
                </a:solidFill>
              </a:rPr>
              <a:t>60 Days (Max): Approval letter emailed to SFA &amp; 6-cents turned on</a:t>
            </a:r>
            <a:r>
              <a:rPr lang="en-US" baseline="0" dirty="0" smtClean="0">
                <a:solidFill>
                  <a:schemeClr val="tx1"/>
                </a:solidFill>
              </a:rPr>
              <a:t> i</a:t>
            </a:r>
            <a:r>
              <a:rPr lang="en-US" sz="1200" kern="1200" dirty="0" smtClean="0">
                <a:solidFill>
                  <a:schemeClr val="tx1"/>
                </a:solidFill>
                <a:effectLst/>
                <a:latin typeface="+mn-lt"/>
                <a:ea typeface="+mn-ea"/>
                <a:cs typeface="+mn-cs"/>
              </a:rPr>
              <a:t>nstructions for claim system</a:t>
            </a:r>
          </a:p>
          <a:p>
            <a:pPr lvl="0">
              <a:buFont typeface="Arial" pitchFamily="34" charset="0"/>
              <a:buChar char="•"/>
            </a:pPr>
            <a:r>
              <a:rPr lang="en-US" sz="1200" kern="1200" dirty="0" smtClean="0">
                <a:solidFill>
                  <a:schemeClr val="tx1"/>
                </a:solidFill>
                <a:effectLst/>
                <a:latin typeface="+mn-lt"/>
                <a:ea typeface="+mn-ea"/>
                <a:cs typeface="+mn-cs"/>
              </a:rPr>
              <a:t>6-cent reimbursement begins the first of the month that an SFA has been certified of being compliant with the current meal pattern requirements</a:t>
            </a:r>
          </a:p>
          <a:p>
            <a:pPr lvl="0"/>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Thank you for your patience!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latin typeface="+mn-lt"/>
                <a:ea typeface="+mn-ea"/>
                <a:cs typeface="+mn-cs"/>
              </a:rPr>
              <a:t>Thanks to all the hard</a:t>
            </a:r>
            <a:r>
              <a:rPr lang="en-US" sz="1200" kern="1200" baseline="0" dirty="0" smtClean="0">
                <a:solidFill>
                  <a:schemeClr val="tx1"/>
                </a:solidFill>
                <a:latin typeface="+mn-lt"/>
                <a:ea typeface="+mn-ea"/>
                <a:cs typeface="+mn-cs"/>
              </a:rPr>
              <a:t> work of many of the Colorado SFAs o</a:t>
            </a:r>
            <a:r>
              <a:rPr lang="en-US" sz="1200" kern="1200" dirty="0" smtClean="0">
                <a:solidFill>
                  <a:schemeClr val="tx1"/>
                </a:solidFill>
                <a:latin typeface="+mn-lt"/>
                <a:ea typeface="+mn-ea"/>
                <a:cs typeface="+mn-cs"/>
              </a:rPr>
              <a:t>ur office is processing</a:t>
            </a:r>
            <a:r>
              <a:rPr lang="en-US" sz="1200" kern="1200" baseline="0" dirty="0" smtClean="0">
                <a:solidFill>
                  <a:schemeClr val="tx1"/>
                </a:solidFill>
                <a:latin typeface="+mn-lt"/>
                <a:ea typeface="+mn-ea"/>
                <a:cs typeface="+mn-cs"/>
              </a:rPr>
              <a:t> 145 Certification Submissions (currently 43).  W</a:t>
            </a:r>
            <a:r>
              <a:rPr lang="en-US" sz="1200" kern="1200" dirty="0" smtClean="0">
                <a:solidFill>
                  <a:schemeClr val="tx1"/>
                </a:solidFill>
                <a:latin typeface="+mn-lt"/>
                <a:ea typeface="+mn-ea"/>
                <a:cs typeface="+mn-cs"/>
              </a:rPr>
              <a:t>e are working as quickly,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also as carefully,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possible to get them all approved. USDA</a:t>
            </a:r>
            <a:r>
              <a:rPr lang="en-US" sz="1200" kern="1200" baseline="0" dirty="0" smtClean="0">
                <a:solidFill>
                  <a:schemeClr val="tx1"/>
                </a:solidFill>
                <a:latin typeface="+mn-lt"/>
                <a:ea typeface="+mn-ea"/>
                <a:cs typeface="+mn-cs"/>
              </a:rPr>
              <a:t> r</a:t>
            </a:r>
            <a:r>
              <a:rPr lang="en-US" sz="1200" kern="1200" dirty="0" smtClean="0">
                <a:solidFill>
                  <a:schemeClr val="tx1"/>
                </a:solidFill>
                <a:latin typeface="+mn-lt"/>
                <a:ea typeface="+mn-ea"/>
                <a:cs typeface="+mn-cs"/>
              </a:rPr>
              <a:t>egulations state that we have up to 60 days to approve an SFA’s Certification after we have received all required materials. So, we appreciate your patience as we are working to approve everyone by the 60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day—or earlier, if possible.</a:t>
            </a:r>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7</a:t>
            </a:fld>
            <a:endParaRPr lang="en-US"/>
          </a:p>
        </p:txBody>
      </p:sp>
    </p:spTree>
    <p:extLst>
      <p:ext uri="{BB962C8B-B14F-4D97-AF65-F5344CB8AC3E}">
        <p14:creationId xmlns="" xmlns:p14="http://schemas.microsoft.com/office/powerpoint/2010/main" val="330985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Happens After an SFA is Certified?</a:t>
            </a:r>
          </a:p>
          <a:p>
            <a:endParaRPr lang="en-US" dirty="0" smtClean="0"/>
          </a:p>
          <a:p>
            <a:pPr>
              <a:buFont typeface="Arial" pitchFamily="34" charset="0"/>
              <a:buChar char="•"/>
            </a:pPr>
            <a:r>
              <a:rPr lang="en-US" dirty="0" smtClean="0"/>
              <a:t>6-Cents is “turned on” starting in the month that materials were submitted.</a:t>
            </a:r>
          </a:p>
          <a:p>
            <a:pPr>
              <a:buFont typeface="Arial" pitchFamily="34" charset="0"/>
              <a:buChar char="•"/>
            </a:pPr>
            <a:r>
              <a:rPr lang="en-US" dirty="0" smtClean="0"/>
              <a:t>SFA attests they will remain in compliance with the updated meal patterns.</a:t>
            </a:r>
          </a:p>
          <a:p>
            <a:pPr>
              <a:buFont typeface="Arial" pitchFamily="34" charset="0"/>
              <a:buChar char="•"/>
            </a:pPr>
            <a:r>
              <a:rPr lang="en-US" dirty="0" smtClean="0"/>
              <a:t>SFA maintains compliance with current meal patterns for each school year.</a:t>
            </a:r>
          </a:p>
          <a:p>
            <a:pPr>
              <a:buFont typeface="Arial" pitchFamily="34" charset="0"/>
              <a:buChar char="•"/>
            </a:pPr>
            <a:r>
              <a:rPr lang="en-US" dirty="0" smtClean="0"/>
              <a:t>Look for additional guidance from the CDE OSN on the updates to the lunch and breakfast meal patterns.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Meal Pattern Implementation Timeline</a:t>
            </a:r>
          </a:p>
          <a:p>
            <a:endParaRPr lang="en-US" b="1" dirty="0" smtClean="0"/>
          </a:p>
          <a:p>
            <a:r>
              <a:rPr lang="en-US" dirty="0" smtClean="0"/>
              <a:t>SY 2013-14</a:t>
            </a:r>
          </a:p>
          <a:p>
            <a:pPr lvl="1"/>
            <a:r>
              <a:rPr lang="en-US" dirty="0" smtClean="0"/>
              <a:t>Breakfast</a:t>
            </a:r>
          </a:p>
          <a:p>
            <a:pPr lvl="2"/>
            <a:r>
              <a:rPr lang="en-US" dirty="0" smtClean="0"/>
              <a:t>Half of grains must be whole grain rich</a:t>
            </a:r>
          </a:p>
          <a:p>
            <a:pPr lvl="2"/>
            <a:r>
              <a:rPr lang="en-US" dirty="0" smtClean="0"/>
              <a:t>Offer weekly grains ranges</a:t>
            </a:r>
          </a:p>
          <a:p>
            <a:pPr lvl="2"/>
            <a:r>
              <a:rPr lang="en-US" dirty="0" smtClean="0"/>
              <a:t>Calorie ranges</a:t>
            </a:r>
          </a:p>
          <a:p>
            <a:pPr lvl="2"/>
            <a:r>
              <a:rPr lang="en-US" dirty="0" smtClean="0"/>
              <a:t>Zero grams of trans fat per portion</a:t>
            </a:r>
          </a:p>
          <a:p>
            <a:pPr lvl="2"/>
            <a:r>
              <a:rPr lang="en-US" dirty="0" smtClean="0"/>
              <a:t>Food Based Menu Planning </a:t>
            </a:r>
          </a:p>
          <a:p>
            <a:pPr lvl="2"/>
            <a:r>
              <a:rPr lang="en-US" dirty="0" smtClean="0"/>
              <a:t>Established age/grade groups: K-5, 6-8, 9-12</a:t>
            </a:r>
          </a:p>
          <a:p>
            <a:pPr lvl="2"/>
            <a:r>
              <a:rPr lang="en-US" dirty="0" smtClean="0"/>
              <a:t>3-year administrative review cycle</a:t>
            </a:r>
          </a:p>
          <a:p>
            <a:pPr lvl="2"/>
            <a:r>
              <a:rPr lang="en-US" dirty="0" smtClean="0"/>
              <a:t>Weighted nutrient analysis on 1 week of menus</a:t>
            </a:r>
          </a:p>
          <a:p>
            <a:pPr lvl="1"/>
            <a:r>
              <a:rPr lang="en-US" dirty="0" smtClean="0"/>
              <a:t>Lunch</a:t>
            </a:r>
          </a:p>
          <a:p>
            <a:pPr lvl="2"/>
            <a:r>
              <a:rPr lang="en-US" dirty="0" smtClean="0"/>
              <a:t>3-year administrative review cycle</a:t>
            </a:r>
          </a:p>
          <a:p>
            <a:endParaRPr lang="en-US"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Meal Pattern Implementation Timeline</a:t>
            </a:r>
          </a:p>
          <a:p>
            <a:endParaRPr lang="en-US" b="1" dirty="0" smtClean="0"/>
          </a:p>
          <a:p>
            <a:r>
              <a:rPr lang="en-US" dirty="0" smtClean="0"/>
              <a:t>SY 2014-15</a:t>
            </a:r>
          </a:p>
          <a:p>
            <a:pPr lvl="1"/>
            <a:r>
              <a:rPr lang="en-US" dirty="0" smtClean="0"/>
              <a:t>Breakfast</a:t>
            </a:r>
          </a:p>
          <a:p>
            <a:pPr lvl="2"/>
            <a:r>
              <a:rPr lang="en-US" dirty="0" smtClean="0"/>
              <a:t>Fruit quantity increase to 5 cups/week (minimum 1 cup/day)</a:t>
            </a:r>
          </a:p>
          <a:p>
            <a:pPr lvl="2"/>
            <a:r>
              <a:rPr lang="en-US" dirty="0" smtClean="0"/>
              <a:t>All grains must be whole grain rich</a:t>
            </a:r>
          </a:p>
          <a:p>
            <a:pPr lvl="2"/>
            <a:r>
              <a:rPr lang="en-US" dirty="0" smtClean="0"/>
              <a:t>Sodium Target 1</a:t>
            </a:r>
          </a:p>
          <a:p>
            <a:pPr lvl="2"/>
            <a:r>
              <a:rPr lang="en-US" dirty="0" smtClean="0"/>
              <a:t>Reimbursable meals must contain a fruit or vegetable (1/2 cup minimum)</a:t>
            </a:r>
          </a:p>
          <a:p>
            <a:pPr lvl="2">
              <a:buNone/>
            </a:pPr>
            <a:endParaRPr lang="en-US" dirty="0" smtClean="0"/>
          </a:p>
          <a:p>
            <a:pPr lvl="1"/>
            <a:r>
              <a:rPr lang="en-US" dirty="0" smtClean="0"/>
              <a:t>Lunch</a:t>
            </a:r>
          </a:p>
          <a:p>
            <a:pPr lvl="2"/>
            <a:r>
              <a:rPr lang="en-US" dirty="0" smtClean="0"/>
              <a:t>All grains must be whole grain rich</a:t>
            </a:r>
          </a:p>
          <a:p>
            <a:pPr lvl="2"/>
            <a:r>
              <a:rPr lang="en-US" dirty="0" smtClean="0"/>
              <a:t>Sodium Target 1</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6-Cent Reimbursement</a:t>
            </a:r>
            <a:br>
              <a:rPr lang="en-US" sz="1200" b="1" dirty="0" smtClean="0"/>
            </a:br>
            <a:r>
              <a:rPr lang="en-US" sz="1200" b="1" dirty="0" smtClean="0"/>
              <a:t>How is the 6-Cents “Turned On?”</a:t>
            </a:r>
          </a:p>
          <a:p>
            <a:endParaRPr lang="en-US" sz="1200" b="1" dirty="0" smtClean="0"/>
          </a:p>
          <a:p>
            <a:r>
              <a:rPr lang="en-US" sz="1200" dirty="0" smtClean="0"/>
              <a:t>The additional 6 cents per lunch meal will be applied beginning with the month for which an SFA’s menus are certified.</a:t>
            </a:r>
          </a:p>
          <a:p>
            <a:pPr>
              <a:buNone/>
            </a:pPr>
            <a:endParaRPr lang="en-US" sz="1200" dirty="0" smtClean="0"/>
          </a:p>
          <a:p>
            <a:r>
              <a:rPr lang="en-US" sz="1200" i="1" dirty="0" smtClean="0"/>
              <a:t>Example:</a:t>
            </a:r>
          </a:p>
          <a:p>
            <a:pPr lvl="1"/>
            <a:r>
              <a:rPr lang="en-US" sz="1200" i="1" dirty="0" smtClean="0"/>
              <a:t>An SFA submits menus for one week in the month of October. </a:t>
            </a:r>
          </a:p>
          <a:p>
            <a:pPr lvl="1"/>
            <a:r>
              <a:rPr lang="en-US" sz="1200" i="1" dirty="0" smtClean="0"/>
              <a:t>CDE certifies the SFA in mid-November.</a:t>
            </a:r>
          </a:p>
          <a:p>
            <a:pPr lvl="1"/>
            <a:endParaRPr lang="en-US" sz="1200" i="1" dirty="0" smtClean="0"/>
          </a:p>
          <a:p>
            <a:r>
              <a:rPr lang="en-US" sz="1200" i="1" dirty="0" smtClean="0"/>
              <a:t>2 Possible Scenarios</a:t>
            </a:r>
            <a:endParaRPr lang="en-US" sz="1200"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2/27/2013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mailto:Riley_b@cde.state.co.u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de.state.co.us/cdenutritran/nutriCertification.ht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mailto:Riley_b@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Katie Jackson &amp; Jennifer Otey</a:t>
            </a:r>
          </a:p>
          <a:p>
            <a:r>
              <a:rPr lang="en-US" dirty="0" smtClean="0"/>
              <a:t>Colorado Department of Education </a:t>
            </a:r>
          </a:p>
          <a:p>
            <a:r>
              <a:rPr lang="en-US" dirty="0" smtClean="0"/>
              <a:t>Office of School Nutrition</a:t>
            </a:r>
            <a:endParaRPr lang="en-US" dirty="0"/>
          </a:p>
        </p:txBody>
      </p:sp>
      <p:sp>
        <p:nvSpPr>
          <p:cNvPr id="3" name="Title 2"/>
          <p:cNvSpPr>
            <a:spLocks noGrp="1"/>
          </p:cNvSpPr>
          <p:nvPr>
            <p:ph type="title"/>
          </p:nvPr>
        </p:nvSpPr>
        <p:spPr/>
        <p:txBody>
          <a:bodyPr/>
          <a:lstStyle/>
          <a:p>
            <a:r>
              <a:rPr lang="en-US" dirty="0" smtClean="0"/>
              <a:t>The Certification &amp; </a:t>
            </a:r>
            <a:br>
              <a:rPr lang="en-US" dirty="0" smtClean="0"/>
            </a:br>
            <a:r>
              <a:rPr lang="en-US" dirty="0" smtClean="0"/>
              <a:t>Validation Review Process</a:t>
            </a:r>
            <a:endParaRPr lang="en-US" dirty="0"/>
          </a:p>
        </p:txBody>
      </p:sp>
      <p:sp>
        <p:nvSpPr>
          <p:cNvPr id="4" name="Text Placeholder 3"/>
          <p:cNvSpPr>
            <a:spLocks noGrp="1"/>
          </p:cNvSpPr>
          <p:nvPr>
            <p:ph type="body" sz="quarter" idx="10"/>
          </p:nvPr>
        </p:nvSpPr>
        <p:spPr/>
        <p:txBody>
          <a:bodyPr/>
          <a:lstStyle/>
          <a:p>
            <a:r>
              <a:rPr lang="en-US" dirty="0" smtClean="0"/>
              <a:t>February 21, 2013</a:t>
            </a:r>
            <a:endParaRPr lang="en-US" dirty="0"/>
          </a:p>
        </p:txBody>
      </p:sp>
    </p:spTree>
    <p:extLst>
      <p:ext uri="{BB962C8B-B14F-4D97-AF65-F5344CB8AC3E}">
        <p14:creationId xmlns=""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dirty="0" smtClean="0"/>
              <a:t>SY 2014-15</a:t>
            </a:r>
          </a:p>
          <a:p>
            <a:pPr lvl="1"/>
            <a:r>
              <a:rPr lang="en-US" dirty="0" smtClean="0"/>
              <a:t>Breakfast</a:t>
            </a:r>
          </a:p>
          <a:p>
            <a:pPr lvl="2"/>
            <a:r>
              <a:rPr lang="en-US" dirty="0" smtClean="0"/>
              <a:t>Fruit quantity increase to 5 cups/week (minimum 1 cup/day)</a:t>
            </a:r>
          </a:p>
          <a:p>
            <a:pPr lvl="2"/>
            <a:r>
              <a:rPr lang="en-US" dirty="0" smtClean="0"/>
              <a:t>All grains must be whole grain rich</a:t>
            </a:r>
          </a:p>
          <a:p>
            <a:pPr lvl="2"/>
            <a:r>
              <a:rPr lang="en-US" dirty="0" smtClean="0"/>
              <a:t>Sodium Target 1</a:t>
            </a:r>
          </a:p>
          <a:p>
            <a:pPr lvl="2"/>
            <a:r>
              <a:rPr lang="en-US" dirty="0" smtClean="0"/>
              <a:t>Reimbursable meals must contain a fruit or vegetable                           (1/2 cup minimum)</a:t>
            </a:r>
          </a:p>
          <a:p>
            <a:pPr lvl="2">
              <a:buNone/>
            </a:pPr>
            <a:endParaRPr lang="en-US" dirty="0" smtClean="0"/>
          </a:p>
          <a:p>
            <a:pPr lvl="1"/>
            <a:r>
              <a:rPr lang="en-US" dirty="0" smtClean="0"/>
              <a:t>Lunch</a:t>
            </a:r>
          </a:p>
          <a:p>
            <a:pPr lvl="2"/>
            <a:r>
              <a:rPr lang="en-US" dirty="0" smtClean="0"/>
              <a:t>All grains must be whole grain rich</a:t>
            </a:r>
          </a:p>
          <a:p>
            <a:pPr lvl="2"/>
            <a:r>
              <a:rPr lang="en-US" dirty="0" smtClean="0"/>
              <a:t>Sodium Target 1</a:t>
            </a:r>
          </a:p>
          <a:p>
            <a:pPr lvl="2">
              <a:buNone/>
            </a:pPr>
            <a:endParaRPr lang="en-US" dirty="0" smtClean="0"/>
          </a:p>
        </p:txBody>
      </p:sp>
      <p:sp>
        <p:nvSpPr>
          <p:cNvPr id="3" name="Title 2"/>
          <p:cNvSpPr>
            <a:spLocks noGrp="1"/>
          </p:cNvSpPr>
          <p:nvPr>
            <p:ph type="title"/>
          </p:nvPr>
        </p:nvSpPr>
        <p:spPr/>
        <p:txBody>
          <a:bodyPr/>
          <a:lstStyle/>
          <a:p>
            <a:r>
              <a:rPr lang="en-US" dirty="0" smtClean="0"/>
              <a:t>Meal Pattern </a:t>
            </a:r>
            <a:br>
              <a:rPr lang="en-US" dirty="0" smtClean="0"/>
            </a:br>
            <a:r>
              <a:rPr lang="en-US" dirty="0" smtClean="0"/>
              <a:t>Implementation Timeline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6-Cent Reimbursement &amp; The Claim System</a:t>
            </a: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11</a:t>
            </a:fld>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additional 6 cents per lunch meal will be applied beginning with the month for which an SFA’s menus are certified.</a:t>
            </a:r>
          </a:p>
          <a:p>
            <a:pPr>
              <a:buNone/>
            </a:pPr>
            <a:endParaRPr lang="en-US" dirty="0" smtClean="0"/>
          </a:p>
          <a:p>
            <a:r>
              <a:rPr lang="en-US" i="1" dirty="0" smtClean="0"/>
              <a:t>Example:</a:t>
            </a:r>
          </a:p>
          <a:p>
            <a:pPr lvl="1"/>
            <a:r>
              <a:rPr lang="en-US" sz="2600" i="1" dirty="0" smtClean="0"/>
              <a:t>An SFA submits menus for one week in the month of October. </a:t>
            </a:r>
            <a:endParaRPr lang="en-US" sz="2600" i="1" dirty="0"/>
          </a:p>
          <a:p>
            <a:pPr lvl="1"/>
            <a:r>
              <a:rPr lang="en-US" sz="2400" i="1" dirty="0" smtClean="0"/>
              <a:t>CDE certifies the SFA in mid-November.</a:t>
            </a:r>
          </a:p>
          <a:p>
            <a:pPr lvl="1"/>
            <a:endParaRPr lang="en-US" sz="1100" i="1" dirty="0"/>
          </a:p>
          <a:p>
            <a:r>
              <a:rPr lang="en-US" i="1" dirty="0" smtClean="0"/>
              <a:t>2 Possible Scenarios</a:t>
            </a:r>
          </a:p>
        </p:txBody>
      </p:sp>
      <p:sp>
        <p:nvSpPr>
          <p:cNvPr id="3" name="Title 2"/>
          <p:cNvSpPr>
            <a:spLocks noGrp="1"/>
          </p:cNvSpPr>
          <p:nvPr>
            <p:ph type="title"/>
          </p:nvPr>
        </p:nvSpPr>
        <p:spPr/>
        <p:txBody>
          <a:bodyPr/>
          <a:lstStyle/>
          <a:p>
            <a:r>
              <a:rPr lang="en-US" dirty="0" smtClean="0"/>
              <a:t>6-Cent Reimbursement</a:t>
            </a:r>
            <a:br>
              <a:rPr lang="en-US" dirty="0" smtClean="0"/>
            </a:br>
            <a:r>
              <a:rPr lang="en-US" dirty="0" smtClean="0"/>
              <a:t>How is the 6-Cents “Turned 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dirty="0" smtClean="0"/>
              <a:t>Scenario 1: Claims for the month of October have already been submitted in the claim system and paid.</a:t>
            </a:r>
          </a:p>
          <a:p>
            <a:endParaRPr lang="en-US" sz="1800" dirty="0" smtClean="0"/>
          </a:p>
          <a:p>
            <a:r>
              <a:rPr lang="en-US" sz="2000" dirty="0" smtClean="0"/>
              <a:t>The October claim will be revised* at the time of Certification so that the additional 6 cents will be applied for each lunch meal. This additional amount will be sent out in a separate check the next time CDE pays claims (which is usually about every two weeks). For each subsequent month, as the 6 cents is now turned on, the additional 6 cents will automatically be included in the reimbursement rates for each lunch meal. </a:t>
            </a:r>
          </a:p>
          <a:p>
            <a:endParaRPr lang="en-US" sz="1800" dirty="0" smtClean="0"/>
          </a:p>
          <a:p>
            <a:r>
              <a:rPr lang="en-US" sz="2000" i="1" dirty="0" smtClean="0"/>
              <a:t>*CDE will be responsible for revising most paid claims. Some SFAs will be responsible for these revisions. If applicable, CDE will notify the SFA and provide detailed instructions.</a:t>
            </a:r>
          </a:p>
          <a:p>
            <a:endParaRPr lang="en-US" dirty="0"/>
          </a:p>
        </p:txBody>
      </p:sp>
      <p:sp>
        <p:nvSpPr>
          <p:cNvPr id="3" name="Title 2"/>
          <p:cNvSpPr>
            <a:spLocks noGrp="1"/>
          </p:cNvSpPr>
          <p:nvPr>
            <p:ph type="title"/>
          </p:nvPr>
        </p:nvSpPr>
        <p:spPr/>
        <p:txBody>
          <a:bodyPr/>
          <a:lstStyle/>
          <a:p>
            <a:r>
              <a:rPr lang="en-US" dirty="0" smtClean="0"/>
              <a:t>6-Cent Reimbursement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Scenario 2: Claims for the month of October have not been submitted in the claim system.</a:t>
            </a:r>
          </a:p>
          <a:p>
            <a:pPr>
              <a:buNone/>
            </a:pPr>
            <a:endParaRPr lang="en-US" dirty="0" smtClean="0"/>
          </a:p>
          <a:p>
            <a:r>
              <a:rPr lang="en-US" sz="2000" dirty="0" smtClean="0"/>
              <a:t>At the time of Certification, the 6 cents will be turned on by CDE. For this example month (October) and all subsequent months, the 6 cents will automatically be included in the reimbursement rates for each lunch meal. No revisions to claims will need to be made.</a:t>
            </a:r>
          </a:p>
          <a:p>
            <a:pPr>
              <a:buNone/>
            </a:pPr>
            <a:endParaRPr lang="en-US" dirty="0"/>
          </a:p>
        </p:txBody>
      </p:sp>
      <p:sp>
        <p:nvSpPr>
          <p:cNvPr id="3" name="Title 2"/>
          <p:cNvSpPr>
            <a:spLocks noGrp="1"/>
          </p:cNvSpPr>
          <p:nvPr>
            <p:ph type="title"/>
          </p:nvPr>
        </p:nvSpPr>
        <p:spPr/>
        <p:txBody>
          <a:bodyPr/>
          <a:lstStyle/>
          <a:p>
            <a:r>
              <a:rPr lang="en-US" dirty="0" smtClean="0"/>
              <a:t>6-Cent Reimbursement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
        <p:nvSpPr>
          <p:cNvPr id="6" name="Text Placeholder 5"/>
          <p:cNvSpPr>
            <a:spLocks noGrp="1"/>
          </p:cNvSpPr>
          <p:nvPr>
            <p:ph type="body" idx="10"/>
          </p:nvPr>
        </p:nvSpPr>
        <p:spPr>
          <a:xfrm>
            <a:off x="2199639" y="304800"/>
            <a:ext cx="6589252" cy="1028700"/>
          </a:xfrm>
        </p:spPr>
        <p:txBody>
          <a:bodyPr>
            <a:normAutofit fontScale="62500" lnSpcReduction="20000"/>
          </a:bodyPr>
          <a:lstStyle/>
          <a:p>
            <a:endParaRPr lang="en-US" dirty="0" smtClean="0"/>
          </a:p>
          <a:p>
            <a:pPr algn="ctr"/>
            <a:r>
              <a:rPr lang="en-US" sz="3400" dirty="0" smtClean="0"/>
              <a:t>Once an SFA is certified, how can the SFA </a:t>
            </a:r>
          </a:p>
          <a:p>
            <a:pPr algn="ctr"/>
            <a:r>
              <a:rPr lang="en-US" sz="3400" dirty="0" smtClean="0"/>
              <a:t>confirm that the 6 cents has been applied?</a:t>
            </a:r>
          </a:p>
          <a:p>
            <a:endParaRPr lang="en-US" dirty="0"/>
          </a:p>
        </p:txBody>
      </p:sp>
      <p:sp>
        <p:nvSpPr>
          <p:cNvPr id="5" name="Text Placeholder 4"/>
          <p:cNvSpPr>
            <a:spLocks noGrp="1"/>
          </p:cNvSpPr>
          <p:nvPr>
            <p:ph type="body" sz="half" idx="2"/>
          </p:nvPr>
        </p:nvSpPr>
        <p:spPr>
          <a:xfrm>
            <a:off x="60548" y="3539998"/>
            <a:ext cx="1910820" cy="2816352"/>
          </a:xfrm>
        </p:spPr>
        <p:txBody>
          <a:bodyPr/>
          <a:lstStyle/>
          <a:p>
            <a:r>
              <a:rPr lang="en-US" dirty="0" smtClean="0"/>
              <a:t>From the main screen, go to:</a:t>
            </a:r>
          </a:p>
          <a:p>
            <a:pPr marL="285750" lvl="0" indent="-285750">
              <a:buFont typeface="Wingdings" charset="2"/>
              <a:buChar char="Ø"/>
            </a:pPr>
            <a:r>
              <a:rPr lang="en-US" dirty="0" smtClean="0"/>
              <a:t>Claims</a:t>
            </a:r>
          </a:p>
          <a:p>
            <a:pPr marL="285750" lvl="0" indent="-285750">
              <a:buFont typeface="Wingdings" charset="2"/>
              <a:buChar char="Ø"/>
            </a:pPr>
            <a:r>
              <a:rPr lang="en-US" dirty="0" smtClean="0"/>
              <a:t>Claim – SNP</a:t>
            </a:r>
          </a:p>
          <a:p>
            <a:pPr marL="285750" lvl="0" indent="-285750">
              <a:buFont typeface="Wingdings" charset="2"/>
              <a:buChar char="Ø"/>
            </a:pPr>
            <a:r>
              <a:rPr lang="en-US" dirty="0" smtClean="0"/>
              <a:t>One of the months</a:t>
            </a:r>
          </a:p>
          <a:p>
            <a:pPr marL="285750" lvl="0" indent="-285750">
              <a:buFont typeface="Wingdings" charset="2"/>
              <a:buChar char="Ø"/>
            </a:pPr>
            <a:r>
              <a:rPr lang="en-US" dirty="0" smtClean="0"/>
              <a:t>Summary</a:t>
            </a:r>
          </a:p>
        </p:txBody>
      </p:sp>
      <p:sp>
        <p:nvSpPr>
          <p:cNvPr id="3" name="Title 2"/>
          <p:cNvSpPr>
            <a:spLocks noGrp="1"/>
          </p:cNvSpPr>
          <p:nvPr>
            <p:ph type="title"/>
          </p:nvPr>
        </p:nvSpPr>
        <p:spPr>
          <a:xfrm>
            <a:off x="57912" y="1651378"/>
            <a:ext cx="1913456" cy="1549021"/>
          </a:xfrm>
        </p:spPr>
        <p:txBody>
          <a:bodyPr/>
          <a:lstStyle/>
          <a:p>
            <a:r>
              <a:rPr lang="en-US" sz="1800" dirty="0" smtClean="0">
                <a:latin typeface="+mn-lt"/>
              </a:rPr>
              <a:t>An approved claim system user will need to log into the claim system.</a:t>
            </a:r>
            <a:endParaRPr lang="en-US" sz="1800" dirty="0">
              <a:latin typeface="+mn-lt"/>
            </a:endParaRPr>
          </a:p>
        </p:txBody>
      </p:sp>
      <p:pic>
        <p:nvPicPr>
          <p:cNvPr id="8" name="Picture 7"/>
          <p:cNvPicPr/>
          <p:nvPr/>
        </p:nvPicPr>
        <p:blipFill>
          <a:blip r:embed="rId3" cstate="print"/>
          <a:srcRect l="19551" t="25086" r="21314" b="28454"/>
          <a:stretch>
            <a:fillRect/>
          </a:stretch>
        </p:blipFill>
        <p:spPr bwMode="auto">
          <a:xfrm>
            <a:off x="2324417" y="1885950"/>
            <a:ext cx="6209983" cy="3981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5" name="Text Placeholder 4"/>
          <p:cNvSpPr>
            <a:spLocks noGrp="1"/>
          </p:cNvSpPr>
          <p:nvPr>
            <p:ph type="body" sz="half" idx="2"/>
          </p:nvPr>
        </p:nvSpPr>
        <p:spPr>
          <a:xfrm>
            <a:off x="2636" y="1653141"/>
            <a:ext cx="1910820" cy="977573"/>
          </a:xfrm>
        </p:spPr>
        <p:txBody>
          <a:bodyPr/>
          <a:lstStyle/>
          <a:p>
            <a:r>
              <a:rPr lang="en-US" dirty="0" smtClean="0"/>
              <a:t>Meal Pattern Compliance Dashboard</a:t>
            </a:r>
          </a:p>
        </p:txBody>
      </p:sp>
      <p:sp>
        <p:nvSpPr>
          <p:cNvPr id="3" name="Title 2"/>
          <p:cNvSpPr>
            <a:spLocks noGrp="1"/>
          </p:cNvSpPr>
          <p:nvPr>
            <p:ph type="title"/>
          </p:nvPr>
        </p:nvSpPr>
        <p:spPr>
          <a:xfrm>
            <a:off x="0" y="438150"/>
            <a:ext cx="1913456" cy="968829"/>
          </a:xfrm>
        </p:spPr>
        <p:txBody>
          <a:bodyPr/>
          <a:lstStyle/>
          <a:p>
            <a:r>
              <a:rPr lang="en-US" sz="3200" dirty="0" smtClean="0"/>
              <a:t>Claim </a:t>
            </a:r>
            <a:br>
              <a:rPr lang="en-US" sz="3200" dirty="0" smtClean="0"/>
            </a:br>
            <a:r>
              <a:rPr lang="en-US" sz="3200" dirty="0" smtClean="0"/>
              <a:t>System</a:t>
            </a:r>
            <a:endParaRPr lang="en-US" sz="3200" dirty="0"/>
          </a:p>
        </p:txBody>
      </p:sp>
      <p:pic>
        <p:nvPicPr>
          <p:cNvPr id="7" name="Picture 6" descr="Screen Shot 2013-02-17 at 6.10.51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7018" y="438150"/>
            <a:ext cx="6869982" cy="5524499"/>
          </a:xfrm>
          <a:prstGeom prst="rect">
            <a:avLst/>
          </a:prstGeom>
        </p:spPr>
      </p:pic>
    </p:spTree>
    <p:extLst>
      <p:ext uri="{BB962C8B-B14F-4D97-AF65-F5344CB8AC3E}">
        <p14:creationId xmlns="" xmlns:p14="http://schemas.microsoft.com/office/powerpoint/2010/main" val="98405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sz="2200" dirty="0" smtClean="0"/>
              <a:t>Lunch Meals Reimbursed with the Additional 6 Cents</a:t>
            </a:r>
          </a:p>
          <a:p>
            <a:pPr lvl="1"/>
            <a:r>
              <a:rPr lang="en-US" sz="2000" dirty="0" smtClean="0"/>
              <a:t>October: 5,199,366</a:t>
            </a:r>
          </a:p>
          <a:p>
            <a:pPr lvl="1"/>
            <a:r>
              <a:rPr lang="en-US" sz="2000" dirty="0" smtClean="0"/>
              <a:t>November: 4,580,139</a:t>
            </a:r>
          </a:p>
          <a:p>
            <a:pPr lvl="1"/>
            <a:r>
              <a:rPr lang="en-US" sz="2000" dirty="0" smtClean="0"/>
              <a:t>December: 5,079,438</a:t>
            </a:r>
          </a:p>
          <a:p>
            <a:pPr lvl="1"/>
            <a:r>
              <a:rPr lang="en-US" sz="2000" dirty="0" smtClean="0"/>
              <a:t>January: 4,675,626</a:t>
            </a:r>
          </a:p>
          <a:p>
            <a:pPr lvl="1"/>
            <a:r>
              <a:rPr lang="en-US" sz="2400" b="1" dirty="0" smtClean="0"/>
              <a:t>Total: 19,534,569</a:t>
            </a:r>
          </a:p>
          <a:p>
            <a:pPr lvl="1">
              <a:buNone/>
            </a:pPr>
            <a:endParaRPr lang="en-US" sz="800" b="1" dirty="0" smtClean="0"/>
          </a:p>
          <a:p>
            <a:r>
              <a:rPr lang="en-US" sz="2200" dirty="0" smtClean="0"/>
              <a:t>Total Amount of Additional 6 Cents Reimbursed: </a:t>
            </a:r>
          </a:p>
          <a:p>
            <a:pPr lvl="1"/>
            <a:r>
              <a:rPr lang="en-US" sz="2000" dirty="0" smtClean="0"/>
              <a:t>$1,172,074.14</a:t>
            </a:r>
          </a:p>
          <a:p>
            <a:pPr lvl="1">
              <a:buNone/>
            </a:pPr>
            <a:endParaRPr lang="en-US" sz="800" dirty="0" smtClean="0"/>
          </a:p>
          <a:p>
            <a:r>
              <a:rPr lang="en-US" sz="2200" dirty="0" smtClean="0"/>
              <a:t>Per month additional 6-cent reimbursements</a:t>
            </a:r>
            <a:r>
              <a:rPr lang="en-US" dirty="0" smtClean="0"/>
              <a:t> </a:t>
            </a:r>
          </a:p>
          <a:p>
            <a:pPr lvl="1"/>
            <a:r>
              <a:rPr lang="en-US" sz="2000" dirty="0" smtClean="0"/>
              <a:t>Have ranged from $7.38 to $45,166.02</a:t>
            </a:r>
          </a:p>
          <a:p>
            <a:pPr lvl="1">
              <a:buNone/>
            </a:pPr>
            <a:endParaRPr lang="en-US" sz="1800" dirty="0" smtClean="0"/>
          </a:p>
          <a:p>
            <a:pPr lvl="3">
              <a:buNone/>
            </a:pPr>
            <a:r>
              <a:rPr lang="en-US" i="1" dirty="0" smtClean="0"/>
              <a:t>			(Current data as of 2/19/13)</a:t>
            </a:r>
            <a:endParaRPr lang="en-US" i="1" dirty="0"/>
          </a:p>
        </p:txBody>
      </p:sp>
      <p:sp>
        <p:nvSpPr>
          <p:cNvPr id="3" name="Title 2"/>
          <p:cNvSpPr>
            <a:spLocks noGrp="1"/>
          </p:cNvSpPr>
          <p:nvPr>
            <p:ph type="title"/>
          </p:nvPr>
        </p:nvSpPr>
        <p:spPr/>
        <p:txBody>
          <a:bodyPr/>
          <a:lstStyle/>
          <a:p>
            <a:r>
              <a:rPr lang="en-US" dirty="0" smtClean="0"/>
              <a:t>6-Cent Reimbursement Update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r>
              <a:rPr lang="en-US" dirty="0" smtClean="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Questions?</a:t>
            </a:r>
            <a:endParaRPr lang="en-US" sz="6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18</a:t>
            </a:fld>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Validation </a:t>
            </a:r>
          </a:p>
          <a:p>
            <a:r>
              <a:rPr lang="en-US" sz="6000" dirty="0" smtClean="0">
                <a:solidFill>
                  <a:schemeClr val="bg1"/>
                </a:solidFill>
              </a:rPr>
              <a:t>Reviews</a:t>
            </a:r>
            <a:endParaRPr lang="en-US" sz="6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19</a:t>
            </a:fld>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71471"/>
            <a:ext cx="8407893" cy="4038262"/>
          </a:xfrm>
        </p:spPr>
        <p:txBody>
          <a:bodyPr/>
          <a:lstStyle/>
          <a:p>
            <a:endParaRPr lang="en-US" sz="800" b="0" dirty="0" smtClean="0"/>
          </a:p>
          <a:p>
            <a:r>
              <a:rPr lang="en-US" sz="3200" b="0" dirty="0" smtClean="0"/>
              <a:t>Colorado Certification Update</a:t>
            </a:r>
          </a:p>
          <a:p>
            <a:endParaRPr lang="en-US" sz="800" b="0" dirty="0" smtClean="0"/>
          </a:p>
          <a:p>
            <a:r>
              <a:rPr lang="en-US" sz="3200" b="0" dirty="0" smtClean="0"/>
              <a:t>The CDE OSN Internal Approval Process</a:t>
            </a:r>
          </a:p>
          <a:p>
            <a:endParaRPr lang="en-US" sz="800" b="0" dirty="0" smtClean="0"/>
          </a:p>
          <a:p>
            <a:r>
              <a:rPr lang="en-US" sz="3200" b="0" dirty="0" smtClean="0"/>
              <a:t>6-Cent Reimbursement &amp; the Claim System</a:t>
            </a:r>
          </a:p>
          <a:p>
            <a:endParaRPr lang="en-US" sz="800" b="0" dirty="0" smtClean="0"/>
          </a:p>
          <a:p>
            <a:r>
              <a:rPr lang="en-US" sz="3200" b="0" dirty="0" smtClean="0"/>
              <a:t>The Validation Review Process</a:t>
            </a:r>
            <a:endParaRPr lang="en-US" sz="800" b="0" dirty="0" smtClean="0"/>
          </a:p>
          <a:p>
            <a:endParaRPr lang="en-US" sz="800" b="0" dirty="0" smtClean="0"/>
          </a:p>
          <a:p>
            <a:r>
              <a:rPr lang="en-US" sz="3200" b="0" dirty="0" smtClean="0"/>
              <a:t>Validation Review Panel Discussion</a:t>
            </a:r>
            <a:endParaRPr lang="en-US" sz="3200" b="0" dirty="0"/>
          </a:p>
        </p:txBody>
      </p:sp>
      <p:sp>
        <p:nvSpPr>
          <p:cNvPr id="3" name="Title 2"/>
          <p:cNvSpPr>
            <a:spLocks noGrp="1"/>
          </p:cNvSpPr>
          <p:nvPr>
            <p:ph type="title"/>
          </p:nvPr>
        </p:nvSpPr>
        <p:spPr/>
        <p:txBody>
          <a:bodyPr/>
          <a:lstStyle/>
          <a:p>
            <a:r>
              <a:rPr lang="en-US" dirty="0" smtClean="0"/>
              <a:t>Session Overview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solidFill>
                <a:schemeClr val="tx1"/>
              </a:solidFill>
            </a:endParaRPr>
          </a:p>
          <a:p>
            <a:pPr marL="45720" indent="0"/>
            <a:endParaRPr lang="en-US" dirty="0" smtClean="0">
              <a:solidFill>
                <a:schemeClr val="tx1"/>
              </a:solidFill>
            </a:endParaRPr>
          </a:p>
          <a:p>
            <a:pPr marL="45720" indent="0"/>
            <a:endParaRPr lang="en-US" dirty="0" smtClean="0">
              <a:solidFill>
                <a:schemeClr val="tx1"/>
              </a:solidFill>
            </a:endParaRPr>
          </a:p>
          <a:p>
            <a:pPr marL="45720" indent="0"/>
            <a:r>
              <a:rPr lang="en-US" dirty="0" smtClean="0">
                <a:solidFill>
                  <a:schemeClr val="tx1"/>
                </a:solidFill>
              </a:rPr>
              <a:t>The purpose of the Validation review is to affirm that a certified (or about to be certified) SFA has been meeting and continues to meet the updated meal patterns from the time of Certification.</a:t>
            </a:r>
            <a:endParaRPr lang="en-US" dirty="0"/>
          </a:p>
        </p:txBody>
      </p:sp>
      <p:sp>
        <p:nvSpPr>
          <p:cNvPr id="3" name="Title 2"/>
          <p:cNvSpPr>
            <a:spLocks noGrp="1"/>
          </p:cNvSpPr>
          <p:nvPr>
            <p:ph type="title"/>
          </p:nvPr>
        </p:nvSpPr>
        <p:spPr/>
        <p:txBody>
          <a:bodyPr/>
          <a:lstStyle/>
          <a:p>
            <a:r>
              <a:rPr lang="en-US" dirty="0" smtClean="0"/>
              <a:t>Validation Reviews: </a:t>
            </a:r>
            <a:br>
              <a:rPr lang="en-US" dirty="0" smtClean="0"/>
            </a:br>
            <a:r>
              <a:rPr lang="en-US" dirty="0" smtClean="0"/>
              <a:t>Purpose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solidFill>
                <a:schemeClr val="tx1"/>
              </a:solidFill>
            </a:endParaRPr>
          </a:p>
          <a:p>
            <a:pPr marL="45720" indent="0"/>
            <a:r>
              <a:rPr lang="en-US" dirty="0" smtClean="0">
                <a:solidFill>
                  <a:schemeClr val="tx1"/>
                </a:solidFill>
              </a:rPr>
              <a:t> The Validation review ensures that the meal service at the time of the review is consistent with the Certification documentation submitted by the SFA.</a:t>
            </a:r>
          </a:p>
          <a:p>
            <a:pPr marL="45720" indent="0"/>
            <a:endParaRPr lang="en-US" dirty="0" smtClean="0">
              <a:solidFill>
                <a:schemeClr val="tx1"/>
              </a:solidFill>
            </a:endParaRPr>
          </a:p>
          <a:p>
            <a:pPr marL="45720" indent="0"/>
            <a:r>
              <a:rPr lang="en-US" dirty="0" smtClean="0">
                <a:solidFill>
                  <a:schemeClr val="tx1"/>
                </a:solidFill>
              </a:rPr>
              <a:t> Meal service will be observed for all menu types submitted for Certification.</a:t>
            </a:r>
          </a:p>
          <a:p>
            <a:pPr marL="45720" indent="0"/>
            <a:endParaRPr lang="en-US" dirty="0" smtClean="0">
              <a:solidFill>
                <a:schemeClr val="tx1"/>
              </a:solidFill>
            </a:endParaRPr>
          </a:p>
          <a:p>
            <a:pPr marL="45720" indent="0"/>
            <a:r>
              <a:rPr lang="en-US" dirty="0" smtClean="0">
                <a:solidFill>
                  <a:schemeClr val="tx1"/>
                </a:solidFill>
              </a:rPr>
              <a:t>Documentation will be reviewed for all menu types submitted for Certification.</a:t>
            </a:r>
            <a:endParaRPr lang="en-US" dirty="0" smtClean="0"/>
          </a:p>
        </p:txBody>
      </p:sp>
      <p:sp>
        <p:nvSpPr>
          <p:cNvPr id="3" name="Title 2"/>
          <p:cNvSpPr>
            <a:spLocks noGrp="1"/>
          </p:cNvSpPr>
          <p:nvPr>
            <p:ph type="title"/>
          </p:nvPr>
        </p:nvSpPr>
        <p:spPr/>
        <p:txBody>
          <a:bodyPr/>
          <a:lstStyle/>
          <a:p>
            <a:r>
              <a:rPr lang="en-US" dirty="0" smtClean="0"/>
              <a:t>Validation Reviews:</a:t>
            </a:r>
            <a:br>
              <a:rPr lang="en-US" dirty="0" smtClean="0"/>
            </a:br>
            <a:r>
              <a:rPr lang="en-US" dirty="0" smtClean="0"/>
              <a:t>Meal Observation &amp; Documentation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62254"/>
            <a:ext cx="8407893" cy="4546474"/>
          </a:xfrm>
        </p:spPr>
        <p:txBody>
          <a:bodyPr/>
          <a:lstStyle/>
          <a:p>
            <a:pPr marL="45720" indent="0"/>
            <a:r>
              <a:rPr lang="en-US" dirty="0" smtClean="0">
                <a:solidFill>
                  <a:schemeClr val="tx1"/>
                </a:solidFill>
              </a:rPr>
              <a:t> </a:t>
            </a:r>
            <a:r>
              <a:rPr lang="en-US" b="0" dirty="0" smtClean="0">
                <a:solidFill>
                  <a:schemeClr val="tx1"/>
                </a:solidFill>
              </a:rPr>
              <a:t>The CDE OSN must conduct Validation reviews of 25% of all            certified SFAs by June 30, 2013.</a:t>
            </a:r>
          </a:p>
          <a:p>
            <a:pPr marL="45720" indent="0">
              <a:buNone/>
            </a:pPr>
            <a:endParaRPr lang="en-US" sz="1000" b="0" dirty="0" smtClean="0">
              <a:solidFill>
                <a:schemeClr val="tx1"/>
              </a:solidFill>
            </a:endParaRPr>
          </a:p>
          <a:p>
            <a:pPr marL="45720" indent="0"/>
            <a:r>
              <a:rPr lang="en-US" b="0" dirty="0" smtClean="0">
                <a:solidFill>
                  <a:schemeClr val="tx1"/>
                </a:solidFill>
              </a:rPr>
              <a:t>The CDE OSN will complete 46 Validation reviews.</a:t>
            </a:r>
          </a:p>
          <a:p>
            <a:pPr marL="45720" indent="0">
              <a:buNone/>
            </a:pPr>
            <a:endParaRPr lang="en-US" sz="1000" b="0" dirty="0" smtClean="0">
              <a:solidFill>
                <a:schemeClr val="tx1"/>
              </a:solidFill>
            </a:endParaRPr>
          </a:p>
          <a:p>
            <a:pPr marL="45720" indent="0"/>
            <a:r>
              <a:rPr lang="en-US" b="0" dirty="0" smtClean="0">
                <a:solidFill>
                  <a:schemeClr val="tx1"/>
                </a:solidFill>
              </a:rPr>
              <a:t>SFAs are randomly selected from a pool of candidates.</a:t>
            </a:r>
          </a:p>
          <a:p>
            <a:pPr marL="320040" lvl="1" indent="0"/>
            <a:r>
              <a:rPr lang="en-US" sz="2000" b="0" dirty="0" smtClean="0">
                <a:solidFill>
                  <a:schemeClr val="tx1"/>
                </a:solidFill>
              </a:rPr>
              <a:t>Once certified (or close to Certification</a:t>
            </a:r>
            <a:r>
              <a:rPr lang="en-US" sz="2000" dirty="0" smtClean="0">
                <a:solidFill>
                  <a:schemeClr val="tx1"/>
                </a:solidFill>
              </a:rPr>
              <a:t>)</a:t>
            </a:r>
            <a:r>
              <a:rPr lang="en-US" sz="2000" b="0" dirty="0" smtClean="0">
                <a:solidFill>
                  <a:schemeClr val="tx1"/>
                </a:solidFill>
              </a:rPr>
              <a:t>, an SFA is entered into a pool.</a:t>
            </a:r>
          </a:p>
          <a:p>
            <a:pPr marL="320040" lvl="1" indent="0"/>
            <a:r>
              <a:rPr lang="en-US" sz="2000" dirty="0" smtClean="0">
                <a:solidFill>
                  <a:schemeClr val="tx1"/>
                </a:solidFill>
              </a:rPr>
              <a:t>All SFAs remain in this pool until the CDE OSN has conducted all 46 Validation reviews.</a:t>
            </a:r>
          </a:p>
          <a:p>
            <a:pPr marL="320040" lvl="1" indent="0">
              <a:buNone/>
            </a:pPr>
            <a:endParaRPr lang="en-US" sz="1000" dirty="0" smtClean="0">
              <a:solidFill>
                <a:schemeClr val="tx1"/>
              </a:solidFill>
            </a:endParaRPr>
          </a:p>
          <a:p>
            <a:pPr marL="45720" indent="0"/>
            <a:r>
              <a:rPr lang="en-US" b="0" dirty="0" smtClean="0">
                <a:solidFill>
                  <a:schemeClr val="tx1"/>
                </a:solidFill>
              </a:rPr>
              <a:t>If chosen, an SFA will be contacted by a CDE OSN consultant at least three weeks before the Validation review is to be conducted.</a:t>
            </a:r>
            <a:endParaRPr lang="en-US" b="0" dirty="0"/>
          </a:p>
        </p:txBody>
      </p:sp>
      <p:sp>
        <p:nvSpPr>
          <p:cNvPr id="3" name="Title 2"/>
          <p:cNvSpPr>
            <a:spLocks noGrp="1"/>
          </p:cNvSpPr>
          <p:nvPr>
            <p:ph type="title"/>
          </p:nvPr>
        </p:nvSpPr>
        <p:spPr/>
        <p:txBody>
          <a:bodyPr/>
          <a:lstStyle/>
          <a:p>
            <a:r>
              <a:rPr lang="en-US" dirty="0" smtClean="0"/>
              <a:t>Validation Reviews:</a:t>
            </a:r>
            <a:br>
              <a:rPr lang="en-US" dirty="0" smtClean="0"/>
            </a:br>
            <a:r>
              <a:rPr lang="en-US" dirty="0" smtClean="0"/>
              <a:t>CDE OSN Process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19611"/>
            <a:ext cx="8407893" cy="4811059"/>
          </a:xfrm>
        </p:spPr>
        <p:txBody>
          <a:bodyPr/>
          <a:lstStyle/>
          <a:p>
            <a:r>
              <a:rPr lang="en-US" sz="2000" b="0" dirty="0" smtClean="0">
                <a:solidFill>
                  <a:schemeClr val="tx1"/>
                </a:solidFill>
              </a:rPr>
              <a:t>CDE OSN consultants will review menu production records for the certified week and the week we are conducting the review. </a:t>
            </a:r>
          </a:p>
          <a:p>
            <a:endParaRPr lang="en-US" sz="800" b="0" dirty="0" smtClean="0">
              <a:solidFill>
                <a:schemeClr val="tx1"/>
              </a:solidFill>
            </a:endParaRPr>
          </a:p>
          <a:p>
            <a:r>
              <a:rPr lang="en-US" sz="2000" b="0" dirty="0" smtClean="0">
                <a:solidFill>
                  <a:schemeClr val="tx1"/>
                </a:solidFill>
              </a:rPr>
              <a:t>Consultants will observe meal service for all of the distinct menus types submitted for Certification.  </a:t>
            </a:r>
          </a:p>
          <a:p>
            <a:endParaRPr lang="en-US" sz="800" b="0" dirty="0" smtClean="0">
              <a:solidFill>
                <a:schemeClr val="tx1"/>
              </a:solidFill>
            </a:endParaRPr>
          </a:p>
          <a:p>
            <a:r>
              <a:rPr lang="en-US" sz="2000" b="0" dirty="0" smtClean="0">
                <a:solidFill>
                  <a:schemeClr val="tx1"/>
                </a:solidFill>
              </a:rPr>
              <a:t>When a consultant notifies an SFA, she will provide notice of which schools will be observed and when.</a:t>
            </a:r>
          </a:p>
          <a:p>
            <a:endParaRPr lang="en-US" sz="800" b="0" dirty="0" smtClean="0">
              <a:solidFill>
                <a:schemeClr val="tx1"/>
              </a:solidFill>
            </a:endParaRPr>
          </a:p>
          <a:p>
            <a:r>
              <a:rPr lang="en-US" sz="2000" b="0" dirty="0" smtClean="0">
                <a:solidFill>
                  <a:schemeClr val="tx1"/>
                </a:solidFill>
              </a:rPr>
              <a:t>Our office is attempting to conduct these reviews as efficiently as possible so that we are at a district for a maximum of only a few days.</a:t>
            </a:r>
          </a:p>
          <a:p>
            <a:endParaRPr lang="en-US" sz="800" b="0" dirty="0" smtClean="0">
              <a:solidFill>
                <a:schemeClr val="tx1"/>
              </a:solidFill>
            </a:endParaRPr>
          </a:p>
          <a:p>
            <a:r>
              <a:rPr lang="en-US" sz="2000" b="0" dirty="0" smtClean="0">
                <a:solidFill>
                  <a:schemeClr val="tx1"/>
                </a:solidFill>
              </a:rPr>
              <a:t>Please visit our website for additional information and resources related to Validation reviews: </a:t>
            </a:r>
          </a:p>
          <a:p>
            <a:endParaRPr lang="en-US" sz="800" b="0" dirty="0" smtClean="0">
              <a:solidFill>
                <a:schemeClr val="tx1"/>
              </a:solidFill>
            </a:endParaRPr>
          </a:p>
          <a:p>
            <a:r>
              <a:rPr lang="en-US" sz="2000" b="0" u="sng" dirty="0" smtClean="0">
                <a:solidFill>
                  <a:schemeClr val="tx1"/>
                </a:solidFill>
                <a:hlinkClick r:id="rId3"/>
              </a:rPr>
              <a:t>http://www.cde.state.co.us/cdenutritran/nutriCertification.htm. </a:t>
            </a:r>
            <a:endParaRPr lang="en-US" sz="2000" dirty="0" smtClean="0"/>
          </a:p>
          <a:p>
            <a:pPr marL="45720" indent="0">
              <a:buNone/>
            </a:pPr>
            <a:endParaRPr lang="en-US" dirty="0"/>
          </a:p>
        </p:txBody>
      </p:sp>
      <p:sp>
        <p:nvSpPr>
          <p:cNvPr id="3" name="Title 2"/>
          <p:cNvSpPr>
            <a:spLocks noGrp="1"/>
          </p:cNvSpPr>
          <p:nvPr>
            <p:ph type="title"/>
          </p:nvPr>
        </p:nvSpPr>
        <p:spPr/>
        <p:txBody>
          <a:bodyPr/>
          <a:lstStyle/>
          <a:p>
            <a:r>
              <a:rPr lang="en-US" dirty="0" smtClean="0"/>
              <a:t>Validation Reviews:</a:t>
            </a:r>
            <a:br>
              <a:rPr lang="en-US" dirty="0" smtClean="0"/>
            </a:br>
            <a:r>
              <a:rPr lang="en-US" dirty="0" smtClean="0"/>
              <a:t>CDE OSN Process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Validation Reviews:</a:t>
            </a:r>
            <a:br>
              <a:rPr lang="en-US" dirty="0" smtClean="0"/>
            </a:br>
            <a:r>
              <a:rPr lang="en-US" dirty="0" smtClean="0"/>
              <a:t>CDE OSN Webpage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pic>
        <p:nvPicPr>
          <p:cNvPr id="6" name="Picture 5" descr="Screen Shot 2013-02-17 at 6.26.26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506369"/>
            <a:ext cx="9144000" cy="2581968"/>
          </a:xfrm>
          <a:prstGeom prst="rect">
            <a:avLst/>
          </a:prstGeom>
        </p:spPr>
      </p:pic>
      <p:pic>
        <p:nvPicPr>
          <p:cNvPr id="8" name="Picture 7" descr="Screen Shot 2013-02-17 at 6.31.31 P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632155"/>
            <a:ext cx="9144000" cy="18605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73043"/>
            <a:ext cx="8407893" cy="4407408"/>
          </a:xfrm>
        </p:spPr>
        <p:txBody>
          <a:bodyPr/>
          <a:lstStyle/>
          <a:p>
            <a:pPr marL="45720" indent="0"/>
            <a:r>
              <a:rPr lang="en-US" dirty="0" smtClean="0"/>
              <a:t> Menus for each menu type for breakfast &amp; lunch</a:t>
            </a:r>
          </a:p>
          <a:p>
            <a:pPr marL="45720" indent="0">
              <a:buNone/>
            </a:pPr>
            <a:endParaRPr lang="en-US" sz="1000" dirty="0" smtClean="0"/>
          </a:p>
          <a:p>
            <a:pPr marL="45720" indent="0"/>
            <a:r>
              <a:rPr lang="en-US" dirty="0" smtClean="0"/>
              <a:t> Completed production records for breakfast &amp; lunch</a:t>
            </a:r>
          </a:p>
          <a:p>
            <a:pPr marL="45720" indent="0">
              <a:buNone/>
            </a:pPr>
            <a:endParaRPr lang="en-US" sz="1000" dirty="0" smtClean="0"/>
          </a:p>
          <a:p>
            <a:pPr marL="45720" indent="0"/>
            <a:r>
              <a:rPr lang="en-US" dirty="0" smtClean="0"/>
              <a:t> Recipes for all menu items on production records</a:t>
            </a:r>
          </a:p>
          <a:p>
            <a:pPr marL="45720" indent="0"/>
            <a:endParaRPr lang="en-US" sz="1000" dirty="0" smtClean="0"/>
          </a:p>
          <a:p>
            <a:pPr marL="45720" indent="0"/>
            <a:r>
              <a:rPr lang="en-US" dirty="0" smtClean="0"/>
              <a:t> Nutrition Facts labels, CN labels or manufacturers’ specifications</a:t>
            </a:r>
          </a:p>
          <a:p>
            <a:pPr marL="45720" indent="0">
              <a:buNone/>
            </a:pPr>
            <a:endParaRPr lang="en-US" sz="2000" dirty="0" smtClean="0"/>
          </a:p>
          <a:p>
            <a:r>
              <a:rPr lang="en-US" dirty="0" smtClean="0"/>
              <a:t>All documents are required for: </a:t>
            </a:r>
          </a:p>
          <a:p>
            <a:pPr marL="617220" lvl="1" indent="-342900"/>
            <a:r>
              <a:rPr lang="en-US" dirty="0" smtClean="0"/>
              <a:t>The week being reviewed  </a:t>
            </a:r>
          </a:p>
          <a:p>
            <a:pPr marL="617220" lvl="1" indent="-342900"/>
            <a:r>
              <a:rPr lang="en-US" dirty="0" smtClean="0"/>
              <a:t>The certified week</a:t>
            </a:r>
          </a:p>
          <a:p>
            <a:pPr marL="320040" lvl="1" indent="0"/>
            <a:endParaRPr lang="en-US" dirty="0" smtClean="0"/>
          </a:p>
        </p:txBody>
      </p:sp>
      <p:sp>
        <p:nvSpPr>
          <p:cNvPr id="3" name="Title 2"/>
          <p:cNvSpPr>
            <a:spLocks noGrp="1"/>
          </p:cNvSpPr>
          <p:nvPr>
            <p:ph type="title"/>
          </p:nvPr>
        </p:nvSpPr>
        <p:spPr/>
        <p:txBody>
          <a:bodyPr/>
          <a:lstStyle/>
          <a:p>
            <a:r>
              <a:rPr lang="en-US" dirty="0" smtClean="0"/>
              <a:t>SFA Validation Materials Checklist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spTree>
    <p:extLst>
      <p:ext uri="{BB962C8B-B14F-4D97-AF65-F5344CB8AC3E}">
        <p14:creationId xmlns="" xmlns:p14="http://schemas.microsoft.com/office/powerpoint/2010/main" val="404978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sz="2000" dirty="0" smtClean="0"/>
              <a:t>Meal Observation </a:t>
            </a:r>
          </a:p>
          <a:p>
            <a:pPr lvl="1"/>
            <a:r>
              <a:rPr lang="en-US" sz="1800" dirty="0" smtClean="0"/>
              <a:t>Serving Line/Offer vs. Serve</a:t>
            </a:r>
          </a:p>
          <a:p>
            <a:pPr lvl="1"/>
            <a:r>
              <a:rPr lang="en-US" sz="1800" dirty="0" smtClean="0"/>
              <a:t>Meal Components</a:t>
            </a:r>
          </a:p>
          <a:p>
            <a:pPr lvl="1"/>
            <a:r>
              <a:rPr lang="en-US" sz="1800" dirty="0" smtClean="0"/>
              <a:t>Food Preparation</a:t>
            </a:r>
          </a:p>
          <a:p>
            <a:pPr lvl="1"/>
            <a:r>
              <a:rPr lang="en-US" sz="1800" dirty="0" smtClean="0"/>
              <a:t>Point of Service</a:t>
            </a:r>
          </a:p>
          <a:p>
            <a:r>
              <a:rPr lang="en-US" sz="2000" dirty="0" smtClean="0"/>
              <a:t>Meal Documentation</a:t>
            </a:r>
          </a:p>
          <a:p>
            <a:pPr lvl="1"/>
            <a:r>
              <a:rPr lang="en-US" sz="1800" dirty="0" smtClean="0"/>
              <a:t>Production Records</a:t>
            </a:r>
          </a:p>
          <a:p>
            <a:pPr lvl="1"/>
            <a:r>
              <a:rPr lang="en-US" sz="1800" dirty="0" smtClean="0"/>
              <a:t>Daily/Weekly Requirements</a:t>
            </a:r>
          </a:p>
          <a:p>
            <a:pPr lvl="2"/>
            <a:r>
              <a:rPr lang="en-US" sz="1600" dirty="0" smtClean="0"/>
              <a:t>Meat/Meat Alternate</a:t>
            </a:r>
          </a:p>
          <a:p>
            <a:pPr lvl="2"/>
            <a:r>
              <a:rPr lang="en-US" sz="1600" dirty="0" smtClean="0"/>
              <a:t>Grains</a:t>
            </a:r>
          </a:p>
          <a:p>
            <a:pPr lvl="2"/>
            <a:r>
              <a:rPr lang="en-US" sz="1600" dirty="0" smtClean="0"/>
              <a:t>Fruit</a:t>
            </a:r>
          </a:p>
          <a:p>
            <a:pPr lvl="2"/>
            <a:r>
              <a:rPr lang="en-US" sz="1600" dirty="0" smtClean="0"/>
              <a:t>Vegetables</a:t>
            </a:r>
          </a:p>
          <a:p>
            <a:pPr lvl="2"/>
            <a:r>
              <a:rPr lang="en-US" sz="1600" dirty="0" smtClean="0"/>
              <a:t>Milk</a:t>
            </a:r>
          </a:p>
          <a:p>
            <a:r>
              <a:rPr lang="en-US" sz="2000" dirty="0" smtClean="0"/>
              <a:t>Certification Documentation</a:t>
            </a:r>
          </a:p>
          <a:p>
            <a:pPr marL="45720" indent="0">
              <a:buNone/>
            </a:pPr>
            <a:endParaRPr lang="en-US" dirty="0"/>
          </a:p>
        </p:txBody>
      </p:sp>
      <p:sp>
        <p:nvSpPr>
          <p:cNvPr id="3" name="Title 2"/>
          <p:cNvSpPr>
            <a:spLocks noGrp="1"/>
          </p:cNvSpPr>
          <p:nvPr>
            <p:ph type="title"/>
          </p:nvPr>
        </p:nvSpPr>
        <p:spPr/>
        <p:txBody>
          <a:bodyPr/>
          <a:lstStyle/>
          <a:p>
            <a:r>
              <a:rPr lang="en-US" dirty="0" smtClean="0"/>
              <a:t>Lunch </a:t>
            </a:r>
            <a:br>
              <a:rPr lang="en-US" dirty="0" smtClean="0"/>
            </a:br>
            <a:r>
              <a:rPr lang="en-US" dirty="0" smtClean="0"/>
              <a:t>Validation Review 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spTree>
    <p:extLst>
      <p:ext uri="{BB962C8B-B14F-4D97-AF65-F5344CB8AC3E}">
        <p14:creationId xmlns="" xmlns:p14="http://schemas.microsoft.com/office/powerpoint/2010/main" val="4049781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dirty="0" smtClean="0"/>
              <a:t>Meal Observation </a:t>
            </a:r>
          </a:p>
          <a:p>
            <a:pPr lvl="1"/>
            <a:r>
              <a:rPr lang="en-US" dirty="0" smtClean="0"/>
              <a:t>Serving Line/Offer vs. Serve</a:t>
            </a:r>
            <a:endParaRPr lang="en-US" dirty="0"/>
          </a:p>
          <a:p>
            <a:pPr lvl="1"/>
            <a:r>
              <a:rPr lang="en-US" dirty="0" smtClean="0"/>
              <a:t>Meal Components</a:t>
            </a:r>
          </a:p>
          <a:p>
            <a:pPr lvl="1"/>
            <a:r>
              <a:rPr lang="en-US" dirty="0" smtClean="0"/>
              <a:t>Food Preparation</a:t>
            </a:r>
          </a:p>
          <a:p>
            <a:pPr lvl="1"/>
            <a:r>
              <a:rPr lang="en-US" dirty="0" smtClean="0"/>
              <a:t>Point of Service</a:t>
            </a:r>
            <a:endParaRPr lang="en-US" dirty="0"/>
          </a:p>
          <a:p>
            <a:r>
              <a:rPr lang="en-US" dirty="0" smtClean="0"/>
              <a:t>Meal Documentation</a:t>
            </a:r>
          </a:p>
          <a:p>
            <a:pPr lvl="1"/>
            <a:r>
              <a:rPr lang="en-US" dirty="0" smtClean="0"/>
              <a:t>Production Records</a:t>
            </a:r>
          </a:p>
          <a:p>
            <a:pPr lvl="2"/>
            <a:r>
              <a:rPr lang="en-US" dirty="0" smtClean="0"/>
              <a:t>Grains and/or Meat/Meat Alternate</a:t>
            </a:r>
          </a:p>
          <a:p>
            <a:pPr lvl="2"/>
            <a:r>
              <a:rPr lang="en-US" dirty="0" smtClean="0"/>
              <a:t>Fruit/Vegetable/Juice</a:t>
            </a:r>
          </a:p>
          <a:p>
            <a:pPr lvl="2"/>
            <a:r>
              <a:rPr lang="en-US" dirty="0" smtClean="0"/>
              <a:t>Milk</a:t>
            </a:r>
          </a:p>
          <a:p>
            <a:r>
              <a:rPr lang="en-US" dirty="0" smtClean="0"/>
              <a:t>Certification Documentation</a:t>
            </a:r>
            <a:endParaRPr lang="en-US" dirty="0"/>
          </a:p>
        </p:txBody>
      </p:sp>
      <p:sp>
        <p:nvSpPr>
          <p:cNvPr id="3" name="Title 2"/>
          <p:cNvSpPr>
            <a:spLocks noGrp="1"/>
          </p:cNvSpPr>
          <p:nvPr>
            <p:ph type="title"/>
          </p:nvPr>
        </p:nvSpPr>
        <p:spPr/>
        <p:txBody>
          <a:bodyPr/>
          <a:lstStyle/>
          <a:p>
            <a:r>
              <a:rPr lang="en-US" dirty="0" smtClean="0"/>
              <a:t>Breakfast </a:t>
            </a:r>
            <a:br>
              <a:rPr lang="en-US" dirty="0" smtClean="0"/>
            </a:br>
            <a:r>
              <a:rPr lang="en-US" dirty="0" smtClean="0"/>
              <a:t>Validation Review 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spTree>
    <p:extLst>
      <p:ext uri="{BB962C8B-B14F-4D97-AF65-F5344CB8AC3E}">
        <p14:creationId xmlns="" xmlns:p14="http://schemas.microsoft.com/office/powerpoint/2010/main" val="408178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109356"/>
            <a:ext cx="8407893" cy="4407408"/>
          </a:xfrm>
        </p:spPr>
        <p:txBody>
          <a:bodyPr/>
          <a:lstStyle/>
          <a:p>
            <a:r>
              <a:rPr lang="en-US" dirty="0" smtClean="0"/>
              <a:t>The CDE OSN will provide technical assistance as needed.</a:t>
            </a:r>
          </a:p>
          <a:p>
            <a:pPr>
              <a:buNone/>
            </a:pPr>
            <a:endParaRPr lang="en-US" dirty="0" smtClean="0"/>
          </a:p>
          <a:p>
            <a:r>
              <a:rPr lang="en-US" dirty="0" smtClean="0"/>
              <a:t>A question that is answered “no” on the validation checklist does not automatically mean that fiscal action is required.</a:t>
            </a:r>
          </a:p>
          <a:p>
            <a:pPr>
              <a:buNone/>
            </a:pPr>
            <a:endParaRPr lang="en-US" dirty="0" smtClean="0"/>
          </a:p>
          <a:p>
            <a:r>
              <a:rPr lang="en-US" dirty="0" smtClean="0"/>
              <a:t>If corrective action occurs immediately or within a reasonable time period as agreed upon between the state agency and SFA, the SFA may continue to earn the additional 6 cents.</a:t>
            </a:r>
          </a:p>
          <a:p>
            <a:pPr>
              <a:buNone/>
            </a:pPr>
            <a:endParaRPr lang="en-US" dirty="0"/>
          </a:p>
        </p:txBody>
      </p:sp>
      <p:sp>
        <p:nvSpPr>
          <p:cNvPr id="3" name="Title 2"/>
          <p:cNvSpPr>
            <a:spLocks noGrp="1"/>
          </p:cNvSpPr>
          <p:nvPr>
            <p:ph type="title"/>
          </p:nvPr>
        </p:nvSpPr>
        <p:spPr>
          <a:xfrm>
            <a:off x="381000" y="191069"/>
            <a:ext cx="8381260" cy="1219172"/>
          </a:xfrm>
        </p:spPr>
        <p:txBody>
          <a:bodyPr/>
          <a:lstStyle/>
          <a:p>
            <a:r>
              <a:rPr lang="en-US" sz="2800" dirty="0" smtClean="0"/>
              <a:t>What is required from an SFA </a:t>
            </a:r>
            <a:br>
              <a:rPr lang="en-US" sz="2800" dirty="0" smtClean="0"/>
            </a:br>
            <a:r>
              <a:rPr lang="en-US" sz="2800" dirty="0" smtClean="0"/>
              <a:t>if there are findings during </a:t>
            </a:r>
            <a:br>
              <a:rPr lang="en-US" sz="2800" dirty="0" smtClean="0"/>
            </a:br>
            <a:r>
              <a:rPr lang="en-US" sz="2800" dirty="0" smtClean="0"/>
              <a:t>the Validation review?</a:t>
            </a:r>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1732"/>
            <a:ext cx="8407893" cy="4407408"/>
          </a:xfrm>
        </p:spPr>
        <p:txBody>
          <a:bodyPr/>
          <a:lstStyle/>
          <a:p>
            <a:r>
              <a:rPr lang="en-US" dirty="0" smtClean="0"/>
              <a:t>The CDE OSN will assess the longevity and severity of the problem to determine if the recovery of funds is appropriate.</a:t>
            </a:r>
          </a:p>
          <a:p>
            <a:pPr>
              <a:buNone/>
            </a:pPr>
            <a:endParaRPr lang="en-US" sz="1600" dirty="0" smtClean="0"/>
          </a:p>
          <a:p>
            <a:r>
              <a:rPr lang="en-US" dirty="0" smtClean="0"/>
              <a:t>The CDE OSN is never required to recover previously paid 6 cents reimbursements.  </a:t>
            </a:r>
            <a:r>
              <a:rPr lang="en-US" i="1" dirty="0" smtClean="0"/>
              <a:t>This course of action is only appropriate in circumstances of clearly egregious or willful noncompliance by an SFA.</a:t>
            </a:r>
          </a:p>
          <a:p>
            <a:pPr>
              <a:buNone/>
            </a:pPr>
            <a:endParaRPr lang="en-US" sz="1600" dirty="0" smtClean="0"/>
          </a:p>
          <a:p>
            <a:r>
              <a:rPr lang="en-US" dirty="0" smtClean="0"/>
              <a:t>If the 6 cents is turned off, an SFA would only need to provide appropriate documentation  that the problems identified have been fixed.  The SFA would not need to reapply for Certification.</a:t>
            </a:r>
            <a:endParaRPr lang="en-US" dirty="0"/>
          </a:p>
        </p:txBody>
      </p:sp>
      <p:sp>
        <p:nvSpPr>
          <p:cNvPr id="3" name="Title 2"/>
          <p:cNvSpPr>
            <a:spLocks noGrp="1"/>
          </p:cNvSpPr>
          <p:nvPr>
            <p:ph type="title"/>
          </p:nvPr>
        </p:nvSpPr>
        <p:spPr/>
        <p:txBody>
          <a:bodyPr/>
          <a:lstStyle/>
          <a:p>
            <a:r>
              <a:rPr lang="en-US" dirty="0" smtClean="0"/>
              <a:t>What Happens if an SFA </a:t>
            </a:r>
            <a:br>
              <a:rPr lang="en-US" dirty="0" smtClean="0"/>
            </a:br>
            <a:r>
              <a:rPr lang="en-US" dirty="0" smtClean="0"/>
              <a:t>Can’t be Validated?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Colorado update as of February 19, 2013:</a:t>
            </a:r>
          </a:p>
          <a:p>
            <a:pPr lvl="1"/>
            <a:r>
              <a:rPr lang="en-US" sz="2400" dirty="0" smtClean="0"/>
              <a:t>Submitted – 145/184 (79%) </a:t>
            </a:r>
          </a:p>
          <a:p>
            <a:pPr lvl="1"/>
            <a:r>
              <a:rPr lang="en-US" sz="2400" dirty="0" smtClean="0"/>
              <a:t>Approved – 102/145 (55%)</a:t>
            </a:r>
          </a:p>
          <a:p>
            <a:pPr lvl="2"/>
            <a:r>
              <a:rPr lang="en-US" dirty="0" smtClean="0"/>
              <a:t>Under Review – 43</a:t>
            </a:r>
          </a:p>
          <a:p>
            <a:pPr lvl="1"/>
            <a:r>
              <a:rPr lang="en-US" sz="2400" dirty="0" smtClean="0"/>
              <a:t>Validated – 16/46 </a:t>
            </a:r>
          </a:p>
          <a:p>
            <a:pPr marL="365760" lvl="1" indent="0">
              <a:buNone/>
            </a:pPr>
            <a:endParaRPr lang="en-US" dirty="0"/>
          </a:p>
          <a:p>
            <a:r>
              <a:rPr lang="en-US" sz="3000" b="1" dirty="0" smtClean="0"/>
              <a:t>CDE OSN Goal!</a:t>
            </a:r>
            <a:endParaRPr lang="en-US" b="1" dirty="0" smtClean="0"/>
          </a:p>
          <a:p>
            <a:pPr lvl="1"/>
            <a:r>
              <a:rPr lang="en-US" sz="2400" dirty="0" smtClean="0"/>
              <a:t>Have all Colorado SFAs Certified by the end of SY 2012-13</a:t>
            </a:r>
          </a:p>
          <a:p>
            <a:pPr>
              <a:buNone/>
            </a:pPr>
            <a:endParaRPr lang="en-US" dirty="0"/>
          </a:p>
        </p:txBody>
      </p:sp>
      <p:sp>
        <p:nvSpPr>
          <p:cNvPr id="3" name="Title 2"/>
          <p:cNvSpPr>
            <a:spLocks noGrp="1"/>
          </p:cNvSpPr>
          <p:nvPr>
            <p:ph type="title"/>
          </p:nvPr>
        </p:nvSpPr>
        <p:spPr/>
        <p:txBody>
          <a:bodyPr/>
          <a:lstStyle/>
          <a:p>
            <a:r>
              <a:rPr lang="en-US" dirty="0" smtClean="0"/>
              <a:t>Certification Update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 xmlns:p14="http://schemas.microsoft.com/office/powerpoint/2010/main" val="2945129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82880" y="1942092"/>
            <a:ext cx="4038600" cy="4407408"/>
          </a:xfrm>
        </p:spPr>
        <p:txBody>
          <a:bodyPr/>
          <a:lstStyle/>
          <a:p>
            <a:r>
              <a:rPr lang="en-US" dirty="0" smtClean="0"/>
              <a:t>Lake County</a:t>
            </a:r>
          </a:p>
          <a:p>
            <a:r>
              <a:rPr lang="en-US" dirty="0" smtClean="0"/>
              <a:t>Denver Family Crisis Center (RCCI)</a:t>
            </a:r>
          </a:p>
          <a:p>
            <a:r>
              <a:rPr lang="en-US" dirty="0" smtClean="0"/>
              <a:t>Cherry Creek</a:t>
            </a:r>
          </a:p>
          <a:p>
            <a:r>
              <a:rPr lang="en-US" dirty="0" smtClean="0"/>
              <a:t>Agate</a:t>
            </a:r>
          </a:p>
          <a:p>
            <a:r>
              <a:rPr lang="en-US" dirty="0" smtClean="0"/>
              <a:t>Eaton</a:t>
            </a:r>
          </a:p>
          <a:p>
            <a:r>
              <a:rPr lang="en-US" dirty="0" smtClean="0"/>
              <a:t>Windsor</a:t>
            </a:r>
          </a:p>
          <a:p>
            <a:r>
              <a:rPr lang="en-US" dirty="0" smtClean="0"/>
              <a:t>Fremont</a:t>
            </a:r>
          </a:p>
          <a:p>
            <a:r>
              <a:rPr lang="en-US" dirty="0" smtClean="0"/>
              <a:t>Douglas County</a:t>
            </a:r>
          </a:p>
          <a:p>
            <a:endParaRPr lang="en-US" sz="1600" dirty="0"/>
          </a:p>
        </p:txBody>
      </p:sp>
      <p:sp>
        <p:nvSpPr>
          <p:cNvPr id="6" name="Content Placeholder 5"/>
          <p:cNvSpPr>
            <a:spLocks noGrp="1"/>
          </p:cNvSpPr>
          <p:nvPr>
            <p:ph sz="half" idx="2"/>
          </p:nvPr>
        </p:nvSpPr>
        <p:spPr>
          <a:xfrm>
            <a:off x="5147398" y="1942092"/>
            <a:ext cx="4038600" cy="4407408"/>
          </a:xfrm>
        </p:spPr>
        <p:txBody>
          <a:bodyPr/>
          <a:lstStyle/>
          <a:p>
            <a:r>
              <a:rPr lang="en-US" dirty="0" smtClean="0"/>
              <a:t>Sheridan</a:t>
            </a:r>
          </a:p>
          <a:p>
            <a:r>
              <a:rPr lang="en-US" dirty="0" smtClean="0"/>
              <a:t>Durango</a:t>
            </a:r>
          </a:p>
          <a:p>
            <a:r>
              <a:rPr lang="en-US" dirty="0" smtClean="0"/>
              <a:t>Weld RE-1</a:t>
            </a:r>
          </a:p>
          <a:p>
            <a:r>
              <a:rPr lang="en-US" dirty="0" smtClean="0"/>
              <a:t>Summit</a:t>
            </a:r>
          </a:p>
          <a:p>
            <a:r>
              <a:rPr lang="en-US" dirty="0" err="1" smtClean="0"/>
              <a:t>DeBeque</a:t>
            </a:r>
            <a:endParaRPr lang="en-US" dirty="0" smtClean="0"/>
          </a:p>
          <a:p>
            <a:r>
              <a:rPr lang="en-US" dirty="0" smtClean="0"/>
              <a:t>Delta</a:t>
            </a:r>
          </a:p>
          <a:p>
            <a:r>
              <a:rPr lang="en-US" dirty="0" smtClean="0"/>
              <a:t>Mapleton</a:t>
            </a:r>
          </a:p>
          <a:p>
            <a:r>
              <a:rPr lang="en-US" dirty="0" smtClean="0"/>
              <a:t>Brush</a:t>
            </a:r>
          </a:p>
        </p:txBody>
      </p:sp>
      <p:sp>
        <p:nvSpPr>
          <p:cNvPr id="3" name="Title 2"/>
          <p:cNvSpPr>
            <a:spLocks noGrp="1"/>
          </p:cNvSpPr>
          <p:nvPr>
            <p:ph type="title"/>
          </p:nvPr>
        </p:nvSpPr>
        <p:spPr/>
        <p:txBody>
          <a:bodyPr/>
          <a:lstStyle/>
          <a:p>
            <a:r>
              <a:rPr lang="en-US" dirty="0" smtClean="0"/>
              <a:t>Validated SFAs </a:t>
            </a:r>
            <a:br>
              <a:rPr lang="en-US" dirty="0" smtClean="0"/>
            </a:br>
            <a:r>
              <a:rPr lang="en-US" sz="2400" dirty="0" smtClean="0"/>
              <a:t>(January – February, 2013)</a:t>
            </a: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15888" y="2247407"/>
            <a:ext cx="4038600" cy="3489606"/>
          </a:xfrm>
        </p:spPr>
        <p:txBody>
          <a:bodyPr/>
          <a:lstStyle/>
          <a:p>
            <a:r>
              <a:rPr lang="en-US" sz="2800" dirty="0" smtClean="0"/>
              <a:t>February</a:t>
            </a:r>
          </a:p>
          <a:p>
            <a:pPr lvl="1"/>
            <a:r>
              <a:rPr lang="en-US" sz="2400" dirty="0" smtClean="0"/>
              <a:t>Westminster 50</a:t>
            </a:r>
          </a:p>
          <a:p>
            <a:pPr lvl="1"/>
            <a:r>
              <a:rPr lang="en-US" sz="2400" dirty="0" smtClean="0"/>
              <a:t>Fort Morgan</a:t>
            </a:r>
          </a:p>
          <a:p>
            <a:pPr lvl="1"/>
            <a:r>
              <a:rPr lang="en-US" sz="2400" dirty="0" smtClean="0"/>
              <a:t>Alamosa</a:t>
            </a:r>
          </a:p>
          <a:p>
            <a:pPr lvl="1"/>
            <a:r>
              <a:rPr lang="en-US" sz="2400" dirty="0" smtClean="0"/>
              <a:t>North Conejos</a:t>
            </a:r>
          </a:p>
          <a:p>
            <a:pPr lvl="1"/>
            <a:r>
              <a:rPr lang="en-US" sz="2400" dirty="0" smtClean="0"/>
              <a:t>Sanford</a:t>
            </a:r>
          </a:p>
          <a:p>
            <a:endParaRPr lang="en-US" sz="1600" dirty="0"/>
          </a:p>
        </p:txBody>
      </p:sp>
      <p:sp>
        <p:nvSpPr>
          <p:cNvPr id="6" name="Content Placeholder 5"/>
          <p:cNvSpPr>
            <a:spLocks noGrp="1"/>
          </p:cNvSpPr>
          <p:nvPr>
            <p:ph sz="half" idx="2"/>
          </p:nvPr>
        </p:nvSpPr>
        <p:spPr>
          <a:xfrm>
            <a:off x="4456036" y="2247407"/>
            <a:ext cx="4038600" cy="3489606"/>
          </a:xfrm>
        </p:spPr>
        <p:txBody>
          <a:bodyPr/>
          <a:lstStyle/>
          <a:p>
            <a:r>
              <a:rPr lang="en-US" sz="2800" dirty="0" smtClean="0"/>
              <a:t>March</a:t>
            </a:r>
          </a:p>
          <a:p>
            <a:pPr lvl="1"/>
            <a:r>
              <a:rPr lang="en-US" sz="2400" dirty="0" smtClean="0"/>
              <a:t>12 SFAs will be randomly selected</a:t>
            </a:r>
          </a:p>
          <a:p>
            <a:pPr lvl="1">
              <a:buNone/>
            </a:pPr>
            <a:endParaRPr lang="en-US" sz="1800" dirty="0" smtClean="0"/>
          </a:p>
          <a:p>
            <a:r>
              <a:rPr lang="en-US" sz="2800" dirty="0" smtClean="0"/>
              <a:t>April</a:t>
            </a:r>
          </a:p>
          <a:p>
            <a:pPr lvl="1"/>
            <a:r>
              <a:rPr lang="en-US" sz="2400" dirty="0" smtClean="0"/>
              <a:t>12 SFAs will be randomly selected</a:t>
            </a:r>
          </a:p>
        </p:txBody>
      </p:sp>
      <p:sp>
        <p:nvSpPr>
          <p:cNvPr id="3" name="Title 2"/>
          <p:cNvSpPr>
            <a:spLocks noGrp="1"/>
          </p:cNvSpPr>
          <p:nvPr>
            <p:ph type="title"/>
          </p:nvPr>
        </p:nvSpPr>
        <p:spPr/>
        <p:txBody>
          <a:bodyPr/>
          <a:lstStyle/>
          <a:p>
            <a:r>
              <a:rPr lang="en-US" dirty="0" smtClean="0"/>
              <a:t>SFAs Scheduled for a </a:t>
            </a:r>
            <a:br>
              <a:rPr lang="en-US" dirty="0" smtClean="0"/>
            </a:br>
            <a:r>
              <a:rPr lang="en-US" dirty="0" smtClean="0"/>
              <a:t>Validation Review</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Validation Review </a:t>
            </a:r>
          </a:p>
          <a:p>
            <a:r>
              <a:rPr lang="en-US" sz="6000" dirty="0" smtClean="0">
                <a:solidFill>
                  <a:schemeClr val="bg1"/>
                </a:solidFill>
              </a:rPr>
              <a:t>Panel</a:t>
            </a:r>
            <a:endParaRPr lang="en-US" sz="6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32</a:t>
            </a:fld>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0999" y="1719070"/>
            <a:ext cx="8407893" cy="4715183"/>
          </a:xfrm>
        </p:spPr>
        <p:txBody>
          <a:bodyPr/>
          <a:lstStyle/>
          <a:p>
            <a:pPr lvl="0"/>
            <a:r>
              <a:rPr lang="en-US" dirty="0" smtClean="0"/>
              <a:t>Laura Stoneman – Windsor School District RE-4</a:t>
            </a:r>
          </a:p>
          <a:p>
            <a:pPr lvl="2"/>
            <a:r>
              <a:rPr lang="en-US" sz="1800" i="1" dirty="0" smtClean="0"/>
              <a:t>Certified:  January 18, 2013</a:t>
            </a:r>
          </a:p>
          <a:p>
            <a:pPr lvl="2"/>
            <a:r>
              <a:rPr lang="en-US" sz="1800" i="1" dirty="0" smtClean="0"/>
              <a:t>Validated:  January 23-24, 2013</a:t>
            </a:r>
          </a:p>
          <a:p>
            <a:pPr lvl="2">
              <a:buNone/>
            </a:pPr>
            <a:endParaRPr lang="en-US" sz="800" i="1" dirty="0" smtClean="0"/>
          </a:p>
          <a:p>
            <a:pPr lvl="0"/>
            <a:r>
              <a:rPr lang="en-US" dirty="0" smtClean="0"/>
              <a:t>Joella Carron – Mapleton School District 1</a:t>
            </a:r>
          </a:p>
          <a:p>
            <a:pPr lvl="2"/>
            <a:r>
              <a:rPr lang="en-US" sz="1800" i="1" dirty="0" smtClean="0"/>
              <a:t>Certified:  December 3, 2012</a:t>
            </a:r>
          </a:p>
          <a:p>
            <a:pPr lvl="2"/>
            <a:r>
              <a:rPr lang="en-US" sz="1800" i="1" dirty="0" smtClean="0"/>
              <a:t>Validated:  February 4, 2013</a:t>
            </a:r>
          </a:p>
          <a:p>
            <a:pPr lvl="2">
              <a:buNone/>
            </a:pPr>
            <a:endParaRPr lang="en-US" sz="800" i="1" dirty="0" smtClean="0"/>
          </a:p>
          <a:p>
            <a:pPr lvl="0"/>
            <a:r>
              <a:rPr lang="en-US" dirty="0" smtClean="0"/>
              <a:t>Sue Anderson – Douglas County School District RE-1</a:t>
            </a:r>
          </a:p>
          <a:p>
            <a:pPr lvl="2"/>
            <a:r>
              <a:rPr lang="en-US" sz="1800" i="1" dirty="0" smtClean="0"/>
              <a:t>Certified:  January 4, 2013</a:t>
            </a:r>
          </a:p>
          <a:p>
            <a:pPr lvl="2"/>
            <a:r>
              <a:rPr lang="en-US" sz="1800" i="1" dirty="0" smtClean="0"/>
              <a:t>Validated:  January 30, 2013</a:t>
            </a:r>
          </a:p>
          <a:p>
            <a:pPr lvl="2">
              <a:buNone/>
            </a:pPr>
            <a:endParaRPr lang="en-US" sz="800" i="1" dirty="0" smtClean="0"/>
          </a:p>
          <a:p>
            <a:pPr lvl="0"/>
            <a:r>
              <a:rPr lang="en-US" dirty="0" smtClean="0"/>
              <a:t>Jennifer Otey – CDE Office of School Nutrition</a:t>
            </a:r>
          </a:p>
          <a:p>
            <a:pPr lvl="2"/>
            <a:r>
              <a:rPr lang="en-US" sz="1800" i="1" dirty="0" smtClean="0"/>
              <a:t>Conducted/Assisted with 4 Validation reviews so far</a:t>
            </a:r>
          </a:p>
        </p:txBody>
      </p:sp>
      <p:sp>
        <p:nvSpPr>
          <p:cNvPr id="7" name="Title 6"/>
          <p:cNvSpPr>
            <a:spLocks noGrp="1"/>
          </p:cNvSpPr>
          <p:nvPr>
            <p:ph type="title"/>
          </p:nvPr>
        </p:nvSpPr>
        <p:spPr/>
        <p:txBody>
          <a:bodyPr/>
          <a:lstStyle/>
          <a:p>
            <a:r>
              <a:rPr lang="en-US" dirty="0" smtClean="0"/>
              <a:t>Validation Review Panel</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33</a:t>
            </a:fld>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502920" indent="-457200">
              <a:buNone/>
            </a:pPr>
            <a:r>
              <a:rPr lang="en-US" sz="2000" b="0" dirty="0" smtClean="0">
                <a:solidFill>
                  <a:schemeClr val="tx1"/>
                </a:solidFill>
              </a:rPr>
              <a:t>1. How and when were you notified that you were selected for a Validation review?</a:t>
            </a:r>
          </a:p>
          <a:p>
            <a:pPr>
              <a:buNone/>
            </a:pPr>
            <a:r>
              <a:rPr lang="en-US" sz="2000" b="0" dirty="0" smtClean="0">
                <a:solidFill>
                  <a:schemeClr val="tx1"/>
                </a:solidFill>
              </a:rPr>
              <a:t>2. How did you prepare for the Validation review once you were notified?</a:t>
            </a:r>
          </a:p>
          <a:p>
            <a:pPr>
              <a:buNone/>
            </a:pPr>
            <a:r>
              <a:rPr lang="en-US" sz="2000" b="0" dirty="0" smtClean="0">
                <a:solidFill>
                  <a:schemeClr val="tx1"/>
                </a:solidFill>
              </a:rPr>
              <a:t>3. How did you organize the materials required for the Validation review?</a:t>
            </a:r>
          </a:p>
          <a:p>
            <a:pPr>
              <a:buNone/>
            </a:pPr>
            <a:r>
              <a:rPr lang="en-US" sz="2000" b="0" dirty="0" smtClean="0">
                <a:solidFill>
                  <a:schemeClr val="tx1"/>
                </a:solidFill>
              </a:rPr>
              <a:t>4. What was the day of the Validation review like for you and your staff?</a:t>
            </a:r>
          </a:p>
          <a:p>
            <a:pPr>
              <a:buNone/>
            </a:pPr>
            <a:r>
              <a:rPr lang="en-US" sz="2000" b="0" dirty="0" smtClean="0">
                <a:solidFill>
                  <a:schemeClr val="tx1"/>
                </a:solidFill>
              </a:rPr>
              <a:t>5. What key things were noticed by the CDE OSN during the Validation review?</a:t>
            </a:r>
          </a:p>
          <a:p>
            <a:pPr>
              <a:buNone/>
            </a:pPr>
            <a:r>
              <a:rPr lang="en-US" sz="2000" b="0" dirty="0" smtClean="0">
                <a:solidFill>
                  <a:schemeClr val="tx1"/>
                </a:solidFill>
              </a:rPr>
              <a:t>6. What did you learn during the Validation review process?</a:t>
            </a:r>
          </a:p>
          <a:p>
            <a:pPr>
              <a:buNone/>
            </a:pPr>
            <a:r>
              <a:rPr lang="en-US" sz="2000" b="0" dirty="0" smtClean="0">
                <a:solidFill>
                  <a:schemeClr val="tx1"/>
                </a:solidFill>
              </a:rPr>
              <a:t>7. What advice do you have for other SFAs based on your experience?</a:t>
            </a:r>
          </a:p>
          <a:p>
            <a:pPr>
              <a:buNone/>
            </a:pPr>
            <a:r>
              <a:rPr lang="en-US" sz="2000" b="0" dirty="0" smtClean="0">
                <a:solidFill>
                  <a:schemeClr val="tx1"/>
                </a:solidFill>
              </a:rPr>
              <a:t>8. What tools did you and your staff use to ensure you were meeting the new   meal patterns? </a:t>
            </a:r>
          </a:p>
          <a:p>
            <a:pPr>
              <a:buNone/>
            </a:pPr>
            <a:r>
              <a:rPr lang="en-US" sz="2000" b="0" dirty="0" smtClean="0">
                <a:solidFill>
                  <a:schemeClr val="tx1"/>
                </a:solidFill>
              </a:rPr>
              <a:t>9. Can you share some Certification best practices?</a:t>
            </a:r>
            <a:endParaRPr lang="en-US" sz="2000" b="0" dirty="0" smtClean="0"/>
          </a:p>
          <a:p>
            <a:pPr lvl="0">
              <a:buNone/>
            </a:pPr>
            <a:endParaRPr lang="en-US" sz="1800" b="0" i="1" dirty="0" smtClean="0"/>
          </a:p>
        </p:txBody>
      </p:sp>
      <p:sp>
        <p:nvSpPr>
          <p:cNvPr id="7" name="Title 6"/>
          <p:cNvSpPr>
            <a:spLocks noGrp="1"/>
          </p:cNvSpPr>
          <p:nvPr>
            <p:ph type="title"/>
          </p:nvPr>
        </p:nvSpPr>
        <p:spPr/>
        <p:txBody>
          <a:bodyPr/>
          <a:lstStyle/>
          <a:p>
            <a:r>
              <a:rPr lang="en-US" dirty="0" smtClean="0"/>
              <a:t>Validation Review Questions</a:t>
            </a:r>
            <a:endParaRPr lang="en-US" dirty="0"/>
          </a:p>
        </p:txBody>
      </p:sp>
      <p:sp>
        <p:nvSpPr>
          <p:cNvPr id="5" name="Footer Placeholder 4"/>
          <p:cNvSpPr>
            <a:spLocks noGrp="1"/>
          </p:cNvSpPr>
          <p:nvPr>
            <p:ph type="ftr" sz="quarter" idx="3"/>
          </p:nvPr>
        </p:nvSpPr>
        <p:spPr/>
        <p:txBody>
          <a:bodyPr/>
          <a:lstStyle/>
          <a:p>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How and when were you notified that you were selected for a Validation review?</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35</a:t>
            </a:fld>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How did you prepare for </a:t>
            </a:r>
          </a:p>
          <a:p>
            <a:r>
              <a:rPr lang="en-US" sz="4000" dirty="0" smtClean="0">
                <a:solidFill>
                  <a:schemeClr val="bg1"/>
                </a:solidFill>
              </a:rPr>
              <a:t>the Validation review </a:t>
            </a:r>
          </a:p>
          <a:p>
            <a:r>
              <a:rPr lang="en-US" sz="4000" dirty="0" smtClean="0">
                <a:solidFill>
                  <a:schemeClr val="bg1"/>
                </a:solidFill>
              </a:rPr>
              <a:t>once you were notified?</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36</a:t>
            </a:fld>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How did you organize the materials required for the Validation review?</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37</a:t>
            </a:fld>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What was the day of the Validation review like for you and your staff?</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38</a:t>
            </a:fld>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What key things were noticed by the CDE OSN </a:t>
            </a:r>
            <a:r>
              <a:rPr lang="en-US" sz="4000" smtClean="0">
                <a:solidFill>
                  <a:schemeClr val="bg1"/>
                </a:solidFill>
              </a:rPr>
              <a:t>during </a:t>
            </a:r>
          </a:p>
          <a:p>
            <a:r>
              <a:rPr lang="en-US" sz="4000" smtClean="0">
                <a:solidFill>
                  <a:schemeClr val="bg1"/>
                </a:solidFill>
              </a:rPr>
              <a:t>the </a:t>
            </a:r>
            <a:r>
              <a:rPr lang="en-US" sz="4000" dirty="0" smtClean="0">
                <a:solidFill>
                  <a:schemeClr val="bg1"/>
                </a:solidFill>
              </a:rPr>
              <a:t>Validation review?</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39</a:t>
            </a:fld>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546474"/>
          </a:xfrm>
        </p:spPr>
        <p:txBody>
          <a:bodyPr/>
          <a:lstStyle/>
          <a:p>
            <a:r>
              <a:rPr lang="en-US" dirty="0" smtClean="0"/>
              <a:t>Additional Certification </a:t>
            </a:r>
            <a:r>
              <a:rPr lang="en-US" dirty="0"/>
              <a:t>W</a:t>
            </a:r>
            <a:r>
              <a:rPr lang="en-US" dirty="0" smtClean="0"/>
              <a:t>orkshops: </a:t>
            </a:r>
          </a:p>
          <a:p>
            <a:pPr lvl="1"/>
            <a:r>
              <a:rPr lang="en-US" dirty="0" smtClean="0"/>
              <a:t>Friday March 8: Denver – CDE OSN office</a:t>
            </a:r>
          </a:p>
          <a:p>
            <a:pPr lvl="1"/>
            <a:r>
              <a:rPr lang="en-US" dirty="0" smtClean="0"/>
              <a:t>Thursday March 28: Denver – CDE OSN office</a:t>
            </a:r>
          </a:p>
          <a:p>
            <a:pPr lvl="1"/>
            <a:r>
              <a:rPr lang="en-US" dirty="0" smtClean="0"/>
              <a:t>Thursday March 28: Lamar</a:t>
            </a:r>
          </a:p>
          <a:p>
            <a:pPr lvl="1"/>
            <a:r>
              <a:rPr lang="en-US" dirty="0" smtClean="0"/>
              <a:t>The week of April 22 - 26: Trinidad (tentative date &amp; location)</a:t>
            </a:r>
          </a:p>
          <a:p>
            <a:pPr lvl="1">
              <a:buNone/>
            </a:pPr>
            <a:endParaRPr lang="en-US" sz="1600" dirty="0" smtClean="0"/>
          </a:p>
          <a:p>
            <a:r>
              <a:rPr lang="en-US" dirty="0" smtClean="0"/>
              <a:t>Do you still need to be Certified? </a:t>
            </a:r>
          </a:p>
          <a:p>
            <a:pPr lvl="1"/>
            <a:r>
              <a:rPr lang="en-US" dirty="0" smtClean="0"/>
              <a:t>Contact the CDE OSN! </a:t>
            </a:r>
          </a:p>
          <a:p>
            <a:pPr lvl="2"/>
            <a:r>
              <a:rPr lang="en-US" i="1" dirty="0" smtClean="0"/>
              <a:t>Stacey Macklin:  303-866-6661</a:t>
            </a:r>
          </a:p>
          <a:p>
            <a:pPr lvl="1"/>
            <a:r>
              <a:rPr lang="en-US" dirty="0" smtClean="0"/>
              <a:t>Sign up for a scheduled Certification workshop</a:t>
            </a:r>
          </a:p>
          <a:p>
            <a:pPr lvl="1"/>
            <a:r>
              <a:rPr lang="en-US" dirty="0"/>
              <a:t>S</a:t>
            </a:r>
            <a:r>
              <a:rPr lang="en-US" dirty="0" smtClean="0"/>
              <a:t>chedule a consultant to visit for one-on-one assistance</a:t>
            </a:r>
          </a:p>
          <a:p>
            <a:endParaRPr lang="en-US" dirty="0"/>
          </a:p>
        </p:txBody>
      </p:sp>
      <p:sp>
        <p:nvSpPr>
          <p:cNvPr id="3" name="Title 2"/>
          <p:cNvSpPr>
            <a:spLocks noGrp="1"/>
          </p:cNvSpPr>
          <p:nvPr>
            <p:ph type="title"/>
          </p:nvPr>
        </p:nvSpPr>
        <p:spPr/>
        <p:txBody>
          <a:bodyPr/>
          <a:lstStyle/>
          <a:p>
            <a:r>
              <a:rPr lang="en-US" dirty="0" smtClean="0"/>
              <a:t>Certification </a:t>
            </a:r>
            <a:br>
              <a:rPr lang="en-US" dirty="0" smtClean="0"/>
            </a:br>
            <a:r>
              <a:rPr lang="en-US" dirty="0" smtClean="0"/>
              <a:t>Technical Assistance Workshops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What did you learn during the Validation review process?</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40</a:t>
            </a:fld>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4000" dirty="0" smtClean="0">
                <a:solidFill>
                  <a:schemeClr val="bg1"/>
                </a:solidFill>
              </a:rPr>
              <a:t>What advice do you have for other SFAs based on your experience?</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41</a:t>
            </a:fld>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818707"/>
            <a:ext cx="8341851" cy="4922873"/>
          </a:xfrm>
        </p:spPr>
        <p:txBody>
          <a:bodyPr>
            <a:normAutofit/>
          </a:bodyPr>
          <a:lstStyle/>
          <a:p>
            <a:r>
              <a:rPr lang="en-US" sz="4000" dirty="0" smtClean="0">
                <a:solidFill>
                  <a:schemeClr val="bg1"/>
                </a:solidFill>
              </a:rPr>
              <a:t>What tools did you and your staff use to ensure you were meeting the new meal patterns?</a:t>
            </a:r>
          </a:p>
          <a:p>
            <a:endParaRPr lang="en-US" sz="4000" dirty="0" smtClean="0">
              <a:solidFill>
                <a:schemeClr val="bg1"/>
              </a:solidFill>
            </a:endParaRPr>
          </a:p>
          <a:p>
            <a:r>
              <a:rPr lang="en-US" sz="4000" dirty="0" smtClean="0">
                <a:solidFill>
                  <a:schemeClr val="bg1"/>
                </a:solidFill>
              </a:rPr>
              <a:t>Can you share some Certification best practices?</a:t>
            </a:r>
            <a:endParaRPr lang="en-US" sz="4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42</a:t>
            </a:fld>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Salad Bar Recipe Sheet</a:t>
            </a:r>
            <a:r>
              <a:rPr lang="en-US" dirty="0" smtClean="0"/>
              <a:t/>
            </a:r>
            <a:br>
              <a:rPr lang="en-US" dirty="0" smtClean="0"/>
            </a:br>
            <a:r>
              <a:rPr lang="en-US" sz="1800" dirty="0" smtClean="0"/>
              <a:t>Windsor Weld RE-4 School District</a:t>
            </a:r>
            <a:endParaRPr lang="en-US" sz="1800" dirty="0"/>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graphicFrame>
        <p:nvGraphicFramePr>
          <p:cNvPr id="6" name="Table 5"/>
          <p:cNvGraphicFramePr>
            <a:graphicFrameLocks noGrp="1"/>
          </p:cNvGraphicFramePr>
          <p:nvPr/>
        </p:nvGraphicFramePr>
        <p:xfrm>
          <a:off x="1003004" y="1860693"/>
          <a:ext cx="7194698" cy="4338088"/>
        </p:xfrm>
        <a:graphic>
          <a:graphicData uri="http://schemas.openxmlformats.org/drawingml/2006/table">
            <a:tbl>
              <a:tblPr/>
              <a:tblGrid>
                <a:gridCol w="843373"/>
                <a:gridCol w="1457681"/>
                <a:gridCol w="989141"/>
                <a:gridCol w="832961"/>
                <a:gridCol w="937081"/>
                <a:gridCol w="2134461"/>
              </a:tblGrid>
              <a:tr h="642678">
                <a:tc>
                  <a:txBody>
                    <a:bodyPr/>
                    <a:lstStyle/>
                    <a:p>
                      <a:pPr marL="0" marR="0">
                        <a:lnSpc>
                          <a:spcPct val="115000"/>
                        </a:lnSpc>
                        <a:spcBef>
                          <a:spcPts val="0"/>
                        </a:spcBef>
                        <a:spcAft>
                          <a:spcPts val="0"/>
                        </a:spcAft>
                      </a:pPr>
                      <a:r>
                        <a:rPr lang="en-US" sz="800" b="1">
                          <a:latin typeface="Calibri"/>
                          <a:ea typeface="Calibri"/>
                          <a:cs typeface="Times New Roman"/>
                        </a:rPr>
                        <a:t>Ingredient #</a:t>
                      </a: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latin typeface="Calibri"/>
                          <a:ea typeface="Calibri"/>
                          <a:cs typeface="Times New Roman"/>
                        </a:rPr>
                        <a:t>Grams in ½ cup</a:t>
                      </a:r>
                      <a:endParaRPr lang="en-US" sz="800">
                        <a:latin typeface="Calibri"/>
                        <a:ea typeface="Calibri"/>
                        <a:cs typeface="Times New Roman"/>
                      </a:endParaRPr>
                    </a:p>
                    <a:p>
                      <a:pPr marL="0" marR="0">
                        <a:lnSpc>
                          <a:spcPct val="115000"/>
                        </a:lnSpc>
                        <a:spcBef>
                          <a:spcPts val="0"/>
                        </a:spcBef>
                        <a:spcAft>
                          <a:spcPts val="0"/>
                        </a:spcAft>
                      </a:pPr>
                      <a:r>
                        <a:rPr lang="en-US" sz="800" b="1">
                          <a:latin typeface="Calibri"/>
                          <a:ea typeface="Calibri"/>
                          <a:cs typeface="Times New Roman"/>
                        </a:rPr>
                        <a:t>1 pound=454g</a:t>
                      </a:r>
                      <a:endParaRPr lang="en-US" sz="800">
                        <a:latin typeface="Calibri"/>
                        <a:ea typeface="Calibri"/>
                        <a:cs typeface="Times New Roman"/>
                      </a:endParaRPr>
                    </a:p>
                    <a:p>
                      <a:pPr marL="0" marR="0">
                        <a:lnSpc>
                          <a:spcPct val="115000"/>
                        </a:lnSpc>
                        <a:spcBef>
                          <a:spcPts val="0"/>
                        </a:spcBef>
                        <a:spcAft>
                          <a:spcPts val="0"/>
                        </a:spcAft>
                      </a:pPr>
                      <a:r>
                        <a:rPr lang="en-US" sz="800" b="1">
                          <a:latin typeface="Calibri"/>
                          <a:ea typeface="Calibri"/>
                          <a:cs typeface="Times New Roman"/>
                        </a:rPr>
                        <a:t>(g)</a:t>
                      </a: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latin typeface="Calibri"/>
                          <a:ea typeface="Calibri"/>
                          <a:cs typeface="Times New Roman"/>
                        </a:rPr>
                        <a:t>Amount For 50 servings</a:t>
                      </a:r>
                      <a:endParaRPr lang="en-US" sz="800">
                        <a:latin typeface="Calibri"/>
                        <a:ea typeface="Calibri"/>
                        <a:cs typeface="Times New Roman"/>
                      </a:endParaRPr>
                    </a:p>
                    <a:p>
                      <a:pPr marL="0" marR="0">
                        <a:lnSpc>
                          <a:spcPct val="115000"/>
                        </a:lnSpc>
                        <a:spcBef>
                          <a:spcPts val="0"/>
                        </a:spcBef>
                        <a:spcAft>
                          <a:spcPts val="0"/>
                        </a:spcAft>
                      </a:pPr>
                      <a:r>
                        <a:rPr lang="en-US" sz="800" b="1">
                          <a:latin typeface="Calibri"/>
                          <a:ea typeface="Calibri"/>
                          <a:cs typeface="Times New Roman"/>
                        </a:rPr>
                        <a:t>(pounds)</a:t>
                      </a: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latin typeface="Calibri"/>
                          <a:ea typeface="Calibri"/>
                          <a:cs typeface="Times New Roman"/>
                        </a:rPr>
                        <a:t>% of kids who take item</a:t>
                      </a: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latin typeface="Calibri"/>
                          <a:ea typeface="Calibri"/>
                          <a:cs typeface="Times New Roman"/>
                        </a:rPr>
                        <a:t>Amount Needed</a:t>
                      </a:r>
                      <a:endParaRPr lang="en-US" sz="800">
                        <a:latin typeface="Calibri"/>
                        <a:ea typeface="Calibri"/>
                        <a:cs typeface="Times New Roman"/>
                      </a:endParaRPr>
                    </a:p>
                    <a:p>
                      <a:pPr marL="0" marR="0">
                        <a:lnSpc>
                          <a:spcPct val="115000"/>
                        </a:lnSpc>
                        <a:spcBef>
                          <a:spcPts val="0"/>
                        </a:spcBef>
                        <a:spcAft>
                          <a:spcPts val="0"/>
                        </a:spcAft>
                      </a:pPr>
                      <a:r>
                        <a:rPr lang="en-US" sz="800" b="1">
                          <a:latin typeface="Calibri"/>
                          <a:ea typeface="Calibri"/>
                          <a:cs typeface="Times New Roman"/>
                        </a:rPr>
                        <a:t>(Amount For 50 servings)*( % of kids who take item)</a:t>
                      </a:r>
                      <a:endParaRPr lang="en-US" sz="800">
                        <a:latin typeface="Calibri"/>
                        <a:ea typeface="Calibri"/>
                        <a:cs typeface="Times New Roman"/>
                      </a:endParaRPr>
                    </a:p>
                    <a:p>
                      <a:pPr marL="0" marR="0">
                        <a:lnSpc>
                          <a:spcPct val="115000"/>
                        </a:lnSpc>
                        <a:spcBef>
                          <a:spcPts val="0"/>
                        </a:spcBef>
                        <a:spcAft>
                          <a:spcPts val="0"/>
                        </a:spcAft>
                      </a:pPr>
                      <a:r>
                        <a:rPr lang="en-US" sz="800" b="1">
                          <a:latin typeface="Calibri"/>
                          <a:ea typeface="Calibri"/>
                          <a:cs typeface="Times New Roman"/>
                        </a:rPr>
                        <a:t>Rounded up to nearest .25 pound</a:t>
                      </a: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40">
                <a:tc>
                  <a:txBody>
                    <a:bodyPr/>
                    <a:lstStyle/>
                    <a:p>
                      <a:pPr marL="0" marR="0">
                        <a:lnSpc>
                          <a:spcPct val="115000"/>
                        </a:lnSpc>
                        <a:spcBef>
                          <a:spcPts val="0"/>
                        </a:spcBef>
                        <a:spcAft>
                          <a:spcPts val="0"/>
                        </a:spcAft>
                      </a:pPr>
                      <a:r>
                        <a:rPr lang="en-US" sz="800">
                          <a:latin typeface="Calibri"/>
                          <a:ea typeface="Calibri"/>
                          <a:cs typeface="Times New Roman"/>
                        </a:rPr>
                        <a:t>011251</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Lettuce, COS OR Romaine,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cup= 47g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5.2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1.25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011252</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Lettuce, Iceberg,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cup= 72g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8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011457</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Spinach,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cup= 30g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3.3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011205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Cucumber w/peel,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52 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5.72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011740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Broccoli, Florets,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44g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4.85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1.25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011135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Cauliflower,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50g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5.5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011529</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Tomatoes, Red, Ripe,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90g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9.9</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40">
                <a:tc>
                  <a:txBody>
                    <a:bodyPr/>
                    <a:lstStyle/>
                    <a:p>
                      <a:pPr marL="0" marR="0">
                        <a:lnSpc>
                          <a:spcPct val="115000"/>
                        </a:lnSpc>
                        <a:spcBef>
                          <a:spcPts val="0"/>
                        </a:spcBef>
                        <a:spcAft>
                          <a:spcPts val="0"/>
                        </a:spcAft>
                      </a:pPr>
                      <a:r>
                        <a:rPr lang="en-US" sz="800">
                          <a:latin typeface="Calibri"/>
                          <a:ea typeface="Calibri"/>
                          <a:cs typeface="Times New Roman"/>
                        </a:rPr>
                        <a:t>011333</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Peppers, Sweet, Green,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74.5g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8.2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011960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Carrots, Baby,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56g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6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3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011260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Mushrooms,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35g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3.9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4 oz</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011143</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Celery,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50.5g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6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011282</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Onions,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71g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7.8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4 oz</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011429</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Radishes, Raw</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58g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6.4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4 oz</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900601</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Peas, Frozen</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72g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7.9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R000947</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Fruit Bar, Fresh</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 (1/2 cup servings)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R001064</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Fruit, Assorted, Canned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50%</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25 (1/2 cup servings)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000801</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Beans, Garbanzo, Canned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120g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13.2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340">
                <a:tc>
                  <a:txBody>
                    <a:bodyPr/>
                    <a:lstStyle/>
                    <a:p>
                      <a:pPr marL="0" marR="0">
                        <a:lnSpc>
                          <a:spcPct val="115000"/>
                        </a:lnSpc>
                        <a:spcBef>
                          <a:spcPts val="0"/>
                        </a:spcBef>
                        <a:spcAft>
                          <a:spcPts val="0"/>
                        </a:spcAft>
                      </a:pPr>
                      <a:r>
                        <a:rPr lang="en-US" sz="800">
                          <a:latin typeface="Calibri"/>
                          <a:ea typeface="Calibri"/>
                          <a:cs typeface="Times New Roman"/>
                        </a:rPr>
                        <a:t>169115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Beans, Kidney, All Types Canned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131g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14.4 </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7.5%</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pound</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900124</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Ranch Dressing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1 serving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70">
                <a:tc>
                  <a:txBody>
                    <a:bodyPr/>
                    <a:lstStyle/>
                    <a:p>
                      <a:pPr marL="0" marR="0">
                        <a:lnSpc>
                          <a:spcPct val="115000"/>
                        </a:lnSpc>
                        <a:spcBef>
                          <a:spcPts val="0"/>
                        </a:spcBef>
                        <a:spcAft>
                          <a:spcPts val="0"/>
                        </a:spcAft>
                      </a:pPr>
                      <a:r>
                        <a:rPr lang="en-US" sz="800">
                          <a:latin typeface="Calibri"/>
                          <a:ea typeface="Calibri"/>
                          <a:cs typeface="Times New Roman"/>
                        </a:rPr>
                        <a:t>990129</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latin typeface="Calibri"/>
                          <a:ea typeface="Calibri"/>
                          <a:cs typeface="Times New Roman"/>
                        </a:rPr>
                        <a:t>Ketchup, Hunts</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800">
                        <a:latin typeface="Calibri"/>
                        <a:ea typeface="Calibri"/>
                        <a:cs typeface="Times New Roman"/>
                      </a:endParaRP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latin typeface="Calibri"/>
                          <a:ea typeface="Calibri"/>
                          <a:cs typeface="Times New Roman"/>
                        </a:rPr>
                        <a:t>1 serving</a:t>
                      </a:r>
                    </a:p>
                  </a:txBody>
                  <a:tcPr marL="52932" marR="52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Elementary/ Middle School Vegetable Menu</a:t>
            </a:r>
            <a:br>
              <a:rPr lang="en-US" sz="2800" dirty="0" smtClean="0"/>
            </a:br>
            <a:r>
              <a:rPr lang="en-US" sz="1800" dirty="0" smtClean="0"/>
              <a:t>Windsor Weld RE-4 School District</a:t>
            </a:r>
            <a:r>
              <a:rPr lang="en-US" dirty="0" smtClean="0"/>
              <a:t/>
            </a:r>
            <a:br>
              <a:rPr lang="en-US" dirty="0" smtClean="0"/>
            </a:b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44</a:t>
            </a:fld>
            <a:endParaRPr lang="en-US" dirty="0" smtClean="0"/>
          </a:p>
        </p:txBody>
      </p:sp>
      <p:graphicFrame>
        <p:nvGraphicFramePr>
          <p:cNvPr id="4" name="Table 3"/>
          <p:cNvGraphicFramePr>
            <a:graphicFrameLocks noGrp="1"/>
          </p:cNvGraphicFramePr>
          <p:nvPr/>
        </p:nvGraphicFramePr>
        <p:xfrm>
          <a:off x="1020727" y="1669312"/>
          <a:ext cx="7070650" cy="4626075"/>
        </p:xfrm>
        <a:graphic>
          <a:graphicData uri="http://schemas.openxmlformats.org/drawingml/2006/table">
            <a:tbl>
              <a:tblPr/>
              <a:tblGrid>
                <a:gridCol w="1110532"/>
                <a:gridCol w="1117705"/>
                <a:gridCol w="985695"/>
                <a:gridCol w="1250740"/>
                <a:gridCol w="1353334"/>
                <a:gridCol w="1252644"/>
              </a:tblGrid>
              <a:tr h="725077">
                <a:tc>
                  <a:txBody>
                    <a:bodyPr/>
                    <a:lstStyle/>
                    <a:p>
                      <a:pPr marL="0" marR="0" algn="l">
                        <a:lnSpc>
                          <a:spcPct val="115000"/>
                        </a:lnSpc>
                        <a:spcBef>
                          <a:spcPts val="0"/>
                        </a:spcBef>
                        <a:spcAft>
                          <a:spcPts val="0"/>
                        </a:spcAft>
                      </a:pPr>
                      <a:endParaRPr lang="en-US" sz="8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latin typeface="Cambria"/>
                          <a:ea typeface="Times New Roman"/>
                          <a:cs typeface="Times New Roman"/>
                        </a:rPr>
                        <a:t>Vegetable</a:t>
                      </a:r>
                      <a:endParaRPr lang="en-US" sz="12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latin typeface="Cambria"/>
                          <a:ea typeface="Times New Roman"/>
                          <a:cs typeface="Times New Roman"/>
                        </a:rPr>
                        <a:t>Serving Size</a:t>
                      </a:r>
                      <a:endParaRPr lang="en-US" sz="12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latin typeface="Cambria"/>
                          <a:ea typeface="Times New Roman"/>
                          <a:cs typeface="Times New Roman"/>
                        </a:rPr>
                        <a:t>Contribution</a:t>
                      </a:r>
                      <a:endParaRPr lang="en-US" sz="12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Cambria"/>
                          <a:ea typeface="Times New Roman"/>
                          <a:cs typeface="Times New Roman"/>
                        </a:rPr>
                        <a:t>Type of Vegetable</a:t>
                      </a:r>
                      <a:endParaRPr lang="en-US" sz="1200" dirty="0">
                        <a:latin typeface="Calibri"/>
                        <a:ea typeface="Calibri"/>
                        <a:cs typeface="Times New Roman"/>
                      </a:endParaRPr>
                    </a:p>
                    <a:p>
                      <a:pPr marL="0" marR="0" algn="ctr">
                        <a:lnSpc>
                          <a:spcPct val="115000"/>
                        </a:lnSpc>
                        <a:spcBef>
                          <a:spcPts val="0"/>
                        </a:spcBef>
                        <a:spcAft>
                          <a:spcPts val="0"/>
                        </a:spcAft>
                      </a:pPr>
                      <a:r>
                        <a:rPr lang="en-US" sz="600" b="1" dirty="0">
                          <a:latin typeface="Cambria"/>
                          <a:ea typeface="Times New Roman"/>
                          <a:cs typeface="Times New Roman"/>
                        </a:rPr>
                        <a:t>(</a:t>
                      </a:r>
                      <a:r>
                        <a:rPr lang="en-US" sz="600" b="1" dirty="0">
                          <a:solidFill>
                            <a:srgbClr val="4F6228"/>
                          </a:solidFill>
                          <a:latin typeface="Cambria"/>
                          <a:ea typeface="Times New Roman"/>
                          <a:cs typeface="Times New Roman"/>
                        </a:rPr>
                        <a:t>Dark Green ½c, </a:t>
                      </a:r>
                      <a:r>
                        <a:rPr lang="en-US" sz="600" b="1" dirty="0">
                          <a:solidFill>
                            <a:srgbClr val="C00000"/>
                          </a:solidFill>
                          <a:latin typeface="Cambria"/>
                          <a:ea typeface="Times New Roman"/>
                          <a:cs typeface="Times New Roman"/>
                        </a:rPr>
                        <a:t>Red/Orange ¾c,</a:t>
                      </a:r>
                      <a:r>
                        <a:rPr lang="en-US" sz="600" b="1" dirty="0">
                          <a:latin typeface="Cambria"/>
                          <a:ea typeface="Times New Roman"/>
                          <a:cs typeface="Times New Roman"/>
                        </a:rPr>
                        <a:t> </a:t>
                      </a:r>
                      <a:r>
                        <a:rPr lang="en-US" sz="600" b="1" dirty="0">
                          <a:solidFill>
                            <a:srgbClr val="365F91"/>
                          </a:solidFill>
                          <a:latin typeface="Cambria"/>
                          <a:ea typeface="Times New Roman"/>
                          <a:cs typeface="Times New Roman"/>
                        </a:rPr>
                        <a:t>Beans/Peas/Legumes ½c,</a:t>
                      </a:r>
                      <a:r>
                        <a:rPr lang="en-US" sz="600" b="1" dirty="0">
                          <a:latin typeface="Cambria"/>
                          <a:ea typeface="Times New Roman"/>
                          <a:cs typeface="Times New Roman"/>
                        </a:rPr>
                        <a:t> </a:t>
                      </a:r>
                      <a:r>
                        <a:rPr lang="en-US" sz="600" b="1" dirty="0">
                          <a:solidFill>
                            <a:srgbClr val="E36C0A"/>
                          </a:solidFill>
                          <a:latin typeface="Cambria"/>
                          <a:ea typeface="Times New Roman"/>
                          <a:cs typeface="Times New Roman"/>
                        </a:rPr>
                        <a:t>Starchy ½ c,</a:t>
                      </a:r>
                      <a:r>
                        <a:rPr lang="en-US" sz="600" b="1" dirty="0">
                          <a:latin typeface="Cambria"/>
                          <a:ea typeface="Times New Roman"/>
                          <a:cs typeface="Times New Roman"/>
                        </a:rPr>
                        <a:t> Other ½c, Additional 1 c)</a:t>
                      </a:r>
                      <a:endParaRPr lang="en-US" sz="6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800" dirty="0">
                        <a:latin typeface="Calibri"/>
                        <a:ea typeface="Calibri"/>
                        <a:cs typeface="Times New Roman"/>
                      </a:endParaRPr>
                    </a:p>
                    <a:p>
                      <a:pPr marL="0" marR="0" algn="ctr">
                        <a:lnSpc>
                          <a:spcPct val="115000"/>
                        </a:lnSpc>
                        <a:spcBef>
                          <a:spcPts val="0"/>
                        </a:spcBef>
                        <a:spcAft>
                          <a:spcPts val="0"/>
                        </a:spcAft>
                      </a:pPr>
                      <a:r>
                        <a:rPr lang="en-US" sz="1200" b="1" dirty="0">
                          <a:latin typeface="Cambria"/>
                          <a:ea typeface="Times New Roman"/>
                          <a:cs typeface="Times New Roman"/>
                        </a:rPr>
                        <a:t>Type of Vegetable Contribution</a:t>
                      </a:r>
                      <a:endParaRPr lang="en-US" sz="12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126347">
                <a:tc>
                  <a:txBody>
                    <a:bodyPr/>
                    <a:lstStyle/>
                    <a:p>
                      <a:pPr marL="0" marR="0" algn="l">
                        <a:lnSpc>
                          <a:spcPct val="115000"/>
                        </a:lnSpc>
                        <a:spcBef>
                          <a:spcPts val="0"/>
                        </a:spcBef>
                        <a:spcAft>
                          <a:spcPts val="0"/>
                        </a:spcAft>
                      </a:pPr>
                      <a:r>
                        <a:rPr lang="en-US" sz="800" b="1">
                          <a:latin typeface="Calibri"/>
                          <a:ea typeface="Times New Roman"/>
                          <a:cs typeface="Calibri"/>
                        </a:rPr>
                        <a:t>Monday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Sweet Potato Fries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C00000"/>
                          </a:solidFill>
                          <a:latin typeface="Calibri"/>
                          <a:ea typeface="Calibri"/>
                          <a:cs typeface="Calibri"/>
                        </a:rPr>
                        <a:t>Red/Orange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C00000"/>
                          </a:solidFill>
                          <a:latin typeface="Calibri"/>
                          <a:ea typeface="Calibri"/>
                          <a:cs typeface="Times New Roman"/>
                        </a:rPr>
                        <a:t>½ c R/O</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443729">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Salad Bar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 Lettuce/Spinach </a:t>
                      </a:r>
                      <a:r>
                        <a:rPr lang="en-US" sz="800" i="1">
                          <a:latin typeface="Calibri"/>
                          <a:ea typeface="Calibri"/>
                          <a:cs typeface="Calibri"/>
                        </a:rPr>
                        <a:t>OR</a:t>
                      </a:r>
                      <a:r>
                        <a:rPr lang="en-US" sz="800">
                          <a:latin typeface="Calibri"/>
                          <a:ea typeface="Calibri"/>
                          <a:cs typeface="Calibri"/>
                        </a:rPr>
                        <a:t> ¼ Cup other veggie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 </a:t>
                      </a:r>
                      <a:r>
                        <a:rPr lang="en-US" sz="800">
                          <a:solidFill>
                            <a:srgbClr val="C00000"/>
                          </a:solidFill>
                          <a:latin typeface="Calibri"/>
                          <a:ea typeface="Calibri"/>
                          <a:cs typeface="Calibri"/>
                        </a:rPr>
                        <a:t>Red/Orange</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365F91"/>
                          </a:solidFill>
                          <a:latin typeface="Calibri"/>
                          <a:ea typeface="Calibri"/>
                          <a:cs typeface="Calibri"/>
                        </a:rPr>
                        <a:t>Beans/Peas/Legumes</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Times New Roman"/>
                        </a:rPr>
                        <a:t>¼ c Additional</a:t>
                      </a: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63089">
                <a:tc>
                  <a:txBody>
                    <a:bodyPr/>
                    <a:lstStyle/>
                    <a:p>
                      <a:pPr marL="0" marR="0" algn="l">
                        <a:lnSpc>
                          <a:spcPct val="115000"/>
                        </a:lnSpc>
                        <a:spcBef>
                          <a:spcPts val="0"/>
                        </a:spcBef>
                        <a:spcAft>
                          <a:spcPts val="0"/>
                        </a:spcAft>
                      </a:pPr>
                      <a:r>
                        <a:rPr lang="en-US" sz="800" b="1">
                          <a:latin typeface="Calibri"/>
                          <a:ea typeface="Times New Roman"/>
                          <a:cs typeface="Calibri"/>
                        </a:rPr>
                        <a:t>Tuesday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Salad Bar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 Lettuce/Spinach </a:t>
                      </a:r>
                      <a:r>
                        <a:rPr lang="en-US" sz="800" i="1">
                          <a:latin typeface="Calibri"/>
                          <a:ea typeface="Calibri"/>
                          <a:cs typeface="Calibri"/>
                        </a:rPr>
                        <a:t>PLUS </a:t>
                      </a:r>
                      <a:r>
                        <a:rPr lang="en-US" sz="800">
                          <a:latin typeface="Calibri"/>
                          <a:ea typeface="Calibri"/>
                          <a:cs typeface="Calibri"/>
                        </a:rPr>
                        <a:t>¼ Cup other </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365F91"/>
                          </a:solidFill>
                          <a:latin typeface="Calibri"/>
                          <a:ea typeface="Calibri"/>
                          <a:cs typeface="Calibri"/>
                        </a:rPr>
                        <a:t>Garbanzo/Kidney Beans!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 </a:t>
                      </a:r>
                      <a:r>
                        <a:rPr lang="en-US" sz="800">
                          <a:solidFill>
                            <a:srgbClr val="C00000"/>
                          </a:solidFill>
                          <a:latin typeface="Calibri"/>
                          <a:ea typeface="Calibri"/>
                          <a:cs typeface="Calibri"/>
                        </a:rPr>
                        <a:t>Red/Orange</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365F91"/>
                          </a:solidFill>
                          <a:latin typeface="Calibri"/>
                          <a:ea typeface="Calibri"/>
                          <a:cs typeface="Calibri"/>
                        </a:rPr>
                        <a:t>Beans/Peas/Legumes</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Times New Roman"/>
                        </a:rPr>
                        <a:t>¼ c Additional</a:t>
                      </a:r>
                    </a:p>
                    <a:p>
                      <a:pPr marL="0" marR="0" algn="l">
                        <a:lnSpc>
                          <a:spcPct val="115000"/>
                        </a:lnSpc>
                        <a:spcBef>
                          <a:spcPts val="0"/>
                        </a:spcBef>
                        <a:spcAft>
                          <a:spcPts val="0"/>
                        </a:spcAft>
                      </a:pPr>
                      <a:r>
                        <a:rPr lang="en-US" sz="800">
                          <a:solidFill>
                            <a:srgbClr val="365F91"/>
                          </a:solidFill>
                          <a:latin typeface="Calibri"/>
                          <a:ea typeface="Calibri"/>
                          <a:cs typeface="Times New Roman"/>
                        </a:rPr>
                        <a:t>¼ c B/P/L</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26347">
                <a:tc>
                  <a:txBody>
                    <a:bodyPr/>
                    <a:lstStyle/>
                    <a:p>
                      <a:pPr marL="0" marR="0" algn="l">
                        <a:lnSpc>
                          <a:spcPct val="115000"/>
                        </a:lnSpc>
                        <a:spcBef>
                          <a:spcPts val="0"/>
                        </a:spcBef>
                        <a:spcAft>
                          <a:spcPts val="0"/>
                        </a:spcAft>
                      </a:pPr>
                      <a:r>
                        <a:rPr lang="en-US" sz="800" b="1">
                          <a:latin typeface="Calibri"/>
                          <a:ea typeface="Times New Roman"/>
                          <a:cs typeface="Calibri"/>
                        </a:rPr>
                        <a:t>Wednesday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Herbed Vegetables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Times New Roman"/>
                        </a:rPr>
                        <a:t>½ c DG</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443729">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Salad Bar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 Lettuce/Spinach </a:t>
                      </a:r>
                      <a:r>
                        <a:rPr lang="en-US" sz="800" i="1">
                          <a:latin typeface="Calibri"/>
                          <a:ea typeface="Calibri"/>
                          <a:cs typeface="Calibri"/>
                        </a:rPr>
                        <a:t>OR</a:t>
                      </a:r>
                      <a:r>
                        <a:rPr lang="en-US" sz="800">
                          <a:latin typeface="Calibri"/>
                          <a:ea typeface="Calibri"/>
                          <a:cs typeface="Calibri"/>
                        </a:rPr>
                        <a:t> ¼ Cup other veggie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 </a:t>
                      </a:r>
                      <a:r>
                        <a:rPr lang="en-US" sz="800">
                          <a:solidFill>
                            <a:srgbClr val="C00000"/>
                          </a:solidFill>
                          <a:latin typeface="Calibri"/>
                          <a:ea typeface="Calibri"/>
                          <a:cs typeface="Calibri"/>
                        </a:rPr>
                        <a:t>Red/Orange</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365F91"/>
                          </a:solidFill>
                          <a:latin typeface="Calibri"/>
                          <a:ea typeface="Calibri"/>
                          <a:cs typeface="Calibri"/>
                        </a:rPr>
                        <a:t>Beans/Peas/Legumes</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dirty="0">
                          <a:latin typeface="Calibri"/>
                          <a:ea typeface="Calibri"/>
                          <a:cs typeface="Times New Roman"/>
                        </a:rPr>
                        <a:t>¼ c Additional</a:t>
                      </a: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26347">
                <a:tc>
                  <a:txBody>
                    <a:bodyPr/>
                    <a:lstStyle/>
                    <a:p>
                      <a:pPr marL="0" marR="0" algn="l">
                        <a:lnSpc>
                          <a:spcPct val="115000"/>
                        </a:lnSpc>
                        <a:spcBef>
                          <a:spcPts val="0"/>
                        </a:spcBef>
                        <a:spcAft>
                          <a:spcPts val="0"/>
                        </a:spcAft>
                      </a:pPr>
                      <a:r>
                        <a:rPr lang="en-US" sz="800" b="1">
                          <a:latin typeface="Calibri"/>
                          <a:ea typeface="Times New Roman"/>
                          <a:cs typeface="Calibri"/>
                        </a:rPr>
                        <a:t>Thursday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Fiesta Corn</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E36C0A"/>
                          </a:solidFill>
                          <a:latin typeface="Calibri"/>
                          <a:ea typeface="Calibri"/>
                          <a:cs typeface="Times New Roman"/>
                        </a:rPr>
                        <a:t>½ c 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54661">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Salad Bar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 Lettuce/Spinach </a:t>
                      </a:r>
                      <a:r>
                        <a:rPr lang="en-US" sz="800" i="1">
                          <a:latin typeface="Calibri"/>
                          <a:ea typeface="Calibri"/>
                          <a:cs typeface="Calibri"/>
                        </a:rPr>
                        <a:t>OR</a:t>
                      </a:r>
                      <a:r>
                        <a:rPr lang="en-US" sz="800">
                          <a:latin typeface="Calibri"/>
                          <a:ea typeface="Calibri"/>
                          <a:cs typeface="Calibri"/>
                        </a:rPr>
                        <a:t> ¼ Cup other veggie</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C00000"/>
                          </a:solidFill>
                          <a:latin typeface="Calibri"/>
                          <a:ea typeface="Calibri"/>
                          <a:cs typeface="Calibri"/>
                        </a:rPr>
                        <a:t>Carrots!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 </a:t>
                      </a:r>
                      <a:r>
                        <a:rPr lang="en-US" sz="800">
                          <a:solidFill>
                            <a:srgbClr val="C00000"/>
                          </a:solidFill>
                          <a:latin typeface="Calibri"/>
                          <a:ea typeface="Calibri"/>
                          <a:cs typeface="Calibri"/>
                        </a:rPr>
                        <a:t>Red/Orange</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365F91"/>
                          </a:solidFill>
                          <a:latin typeface="Calibri"/>
                          <a:ea typeface="Calibri"/>
                          <a:cs typeface="Calibri"/>
                        </a:rPr>
                        <a:t>Beans/Peas/Legumes </a:t>
                      </a: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C00000"/>
                          </a:solidFill>
                          <a:latin typeface="Calibri"/>
                          <a:ea typeface="Calibri"/>
                          <a:cs typeface="Times New Roman"/>
                        </a:rPr>
                        <a:t>1/8 c R/O</a:t>
                      </a:r>
                      <a:endParaRPr lang="en-US" sz="800">
                        <a:latin typeface="Calibri"/>
                        <a:ea typeface="Calibri"/>
                        <a:cs typeface="Times New Roman"/>
                      </a:endParaRPr>
                    </a:p>
                    <a:p>
                      <a:pPr marL="0" marR="0" algn="l">
                        <a:lnSpc>
                          <a:spcPct val="115000"/>
                        </a:lnSpc>
                        <a:spcBef>
                          <a:spcPts val="0"/>
                        </a:spcBef>
                        <a:spcAft>
                          <a:spcPts val="0"/>
                        </a:spcAft>
                      </a:pPr>
                      <a:r>
                        <a:rPr lang="en-US" sz="800">
                          <a:latin typeface="Calibri"/>
                          <a:ea typeface="Calibri"/>
                          <a:cs typeface="Times New Roman"/>
                        </a:rPr>
                        <a:t>1/8 c Additional</a:t>
                      </a: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34186">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Pinto Beans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365F91"/>
                          </a:solidFill>
                          <a:latin typeface="Calibri"/>
                          <a:ea typeface="Calibri"/>
                          <a:cs typeface="Calibri"/>
                        </a:rPr>
                        <a:t>Beans/Peas/Legumes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365F91"/>
                          </a:solidFill>
                          <a:latin typeface="Calibri"/>
                          <a:ea typeface="Calibri"/>
                          <a:cs typeface="Times New Roman"/>
                        </a:rPr>
                        <a:t>¼ c B/P/L</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26347">
                <a:tc>
                  <a:txBody>
                    <a:bodyPr/>
                    <a:lstStyle/>
                    <a:p>
                      <a:pPr marL="0" marR="0" algn="l">
                        <a:lnSpc>
                          <a:spcPct val="115000"/>
                        </a:lnSpc>
                        <a:spcBef>
                          <a:spcPts val="0"/>
                        </a:spcBef>
                        <a:spcAft>
                          <a:spcPts val="0"/>
                        </a:spcAft>
                      </a:pPr>
                      <a:r>
                        <a:rPr lang="en-US" sz="800" b="1">
                          <a:latin typeface="Calibri"/>
                          <a:ea typeface="Times New Roman"/>
                          <a:cs typeface="Calibri"/>
                        </a:rPr>
                        <a:t>Friday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Roasted Zucchini</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½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Other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Times New Roman"/>
                        </a:rPr>
                        <a:t>½ c Other</a:t>
                      </a: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443729">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Salad Bar</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½ Cup Lettuce/Spinach </a:t>
                      </a:r>
                      <a:r>
                        <a:rPr lang="en-US" sz="800" i="1">
                          <a:latin typeface="Calibri"/>
                          <a:ea typeface="Calibri"/>
                          <a:cs typeface="Calibri"/>
                        </a:rPr>
                        <a:t>OR</a:t>
                      </a:r>
                      <a:r>
                        <a:rPr lang="en-US" sz="800">
                          <a:latin typeface="Calibri"/>
                          <a:ea typeface="Calibri"/>
                          <a:cs typeface="Calibri"/>
                        </a:rPr>
                        <a:t> ¼ Cup other veggie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Calibri"/>
                        </a:rPr>
                        <a:t>¼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4F6228"/>
                          </a:solidFill>
                          <a:latin typeface="Calibri"/>
                          <a:ea typeface="Calibri"/>
                          <a:cs typeface="Calibri"/>
                        </a:rPr>
                        <a:t>Dark Green </a:t>
                      </a:r>
                      <a:r>
                        <a:rPr lang="en-US" sz="800">
                          <a:solidFill>
                            <a:srgbClr val="C00000"/>
                          </a:solidFill>
                          <a:latin typeface="Calibri"/>
                          <a:ea typeface="Calibri"/>
                          <a:cs typeface="Calibri"/>
                        </a:rPr>
                        <a:t>Red/Orange </a:t>
                      </a:r>
                      <a:r>
                        <a:rPr lang="en-US" sz="800">
                          <a:solidFill>
                            <a:srgbClr val="365F91"/>
                          </a:solidFill>
                          <a:latin typeface="Calibri"/>
                          <a:ea typeface="Calibri"/>
                          <a:cs typeface="Calibri"/>
                        </a:rPr>
                        <a:t>Beans/Peas/Legumes</a:t>
                      </a:r>
                      <a:endParaRPr lang="en-US" sz="800">
                        <a:latin typeface="Calibri"/>
                        <a:ea typeface="Calibri"/>
                        <a:cs typeface="Times New Roman"/>
                      </a:endParaRPr>
                    </a:p>
                    <a:p>
                      <a:pPr marL="0" marR="0" algn="l">
                        <a:lnSpc>
                          <a:spcPct val="115000"/>
                        </a:lnSpc>
                        <a:spcBef>
                          <a:spcPts val="0"/>
                        </a:spcBef>
                        <a:spcAft>
                          <a:spcPts val="0"/>
                        </a:spcAft>
                      </a:pPr>
                      <a:r>
                        <a:rPr lang="en-US" sz="800">
                          <a:solidFill>
                            <a:srgbClr val="E36C0A"/>
                          </a:solidFill>
                          <a:latin typeface="Calibri"/>
                          <a:ea typeface="Calibri"/>
                          <a:cs typeface="Calibri"/>
                        </a:rPr>
                        <a:t>Starchy</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Calibri"/>
                          <a:cs typeface="Times New Roman"/>
                        </a:rPr>
                        <a:t>¼ c Additional</a:t>
                      </a: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34186">
                <a:tc>
                  <a:txBody>
                    <a:bodyPr/>
                    <a:lstStyle/>
                    <a:p>
                      <a:pPr marL="0" marR="0" algn="l">
                        <a:lnSpc>
                          <a:spcPct val="115000"/>
                        </a:lnSpc>
                        <a:spcBef>
                          <a:spcPts val="0"/>
                        </a:spcBef>
                        <a:spcAft>
                          <a:spcPts val="0"/>
                        </a:spcAft>
                      </a:pP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Marinara Sauce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2 oz</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latin typeface="Calibri"/>
                          <a:ea typeface="Calibri"/>
                          <a:cs typeface="Calibri"/>
                        </a:rPr>
                        <a:t>1/8 Cup</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C00000"/>
                          </a:solidFill>
                          <a:latin typeface="Calibri"/>
                          <a:ea typeface="Calibri"/>
                          <a:cs typeface="Calibri"/>
                        </a:rPr>
                        <a:t>Red/Orange</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marL="0" marR="0" algn="l">
                        <a:lnSpc>
                          <a:spcPct val="115000"/>
                        </a:lnSpc>
                        <a:spcBef>
                          <a:spcPts val="0"/>
                        </a:spcBef>
                        <a:spcAft>
                          <a:spcPts val="0"/>
                        </a:spcAft>
                      </a:pPr>
                      <a:r>
                        <a:rPr lang="en-US" sz="800">
                          <a:solidFill>
                            <a:srgbClr val="C00000"/>
                          </a:solidFill>
                          <a:latin typeface="Calibri"/>
                          <a:ea typeface="Calibri"/>
                          <a:cs typeface="Times New Roman"/>
                        </a:rPr>
                        <a:t>1/8 c R/O</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394718">
                <a:tc>
                  <a:txBody>
                    <a:bodyPr/>
                    <a:lstStyle/>
                    <a:p>
                      <a:pPr marL="0" marR="0" algn="l">
                        <a:lnSpc>
                          <a:spcPct val="115000"/>
                        </a:lnSpc>
                        <a:spcBef>
                          <a:spcPts val="0"/>
                        </a:spcBef>
                        <a:spcAft>
                          <a:spcPts val="0"/>
                        </a:spcAft>
                      </a:pPr>
                      <a:r>
                        <a:rPr lang="en-US" sz="800" b="1">
                          <a:latin typeface="Cambria"/>
                          <a:ea typeface="Times New Roman"/>
                          <a:cs typeface="Calibri"/>
                        </a:rPr>
                        <a:t>Totals</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Calibri"/>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a:latin typeface="Calibri"/>
                        <a:ea typeface="Calibri"/>
                        <a:cs typeface="Calibri"/>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Calibri"/>
                          <a:cs typeface="Calibri"/>
                        </a:rPr>
                        <a:t>3 7/8 Cups</a:t>
                      </a:r>
                      <a:endParaRPr lang="en-US" sz="8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a:latin typeface="Calibri"/>
                          <a:ea typeface="Calibri"/>
                          <a:cs typeface="Calibri"/>
                        </a:rPr>
                        <a:t>½ c DG, ¾ c R/O, ½ c B/P/L, ½ c S, ½ c Other, 1 1/8 Additional</a:t>
                      </a:r>
                      <a:endParaRPr lang="en-US" sz="80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latin typeface="Calibri"/>
                          <a:ea typeface="Calibri"/>
                          <a:cs typeface="Times New Roman"/>
                        </a:rPr>
                        <a:t>Meets All Requirements</a:t>
                      </a:r>
                      <a:endParaRPr lang="en-US" sz="800" dirty="0">
                        <a:latin typeface="Calibri"/>
                        <a:ea typeface="Calibri"/>
                        <a:cs typeface="Times New Roman"/>
                      </a:endParaRPr>
                    </a:p>
                  </a:txBody>
                  <a:tcPr marL="47189" marR="47189"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0"/>
            <a:ext cx="8381260" cy="1274774"/>
          </a:xfrm>
        </p:spPr>
        <p:txBody>
          <a:bodyPr/>
          <a:lstStyle/>
          <a:p>
            <a:r>
              <a:rPr lang="en-US" sz="2800" dirty="0" smtClean="0"/>
              <a:t>Elementary School Menu </a:t>
            </a:r>
            <a:br>
              <a:rPr lang="en-US" sz="2800" dirty="0" smtClean="0"/>
            </a:br>
            <a:r>
              <a:rPr lang="en-US" sz="2800" dirty="0" smtClean="0"/>
              <a:t>Meat/Meat Alternatives &amp; Grains</a:t>
            </a:r>
            <a:r>
              <a:rPr lang="en-US" sz="2400" dirty="0" smtClean="0"/>
              <a:t/>
            </a:r>
            <a:br>
              <a:rPr lang="en-US" sz="2400" dirty="0" smtClean="0"/>
            </a:br>
            <a:r>
              <a:rPr lang="en-US" sz="1800" dirty="0" smtClean="0"/>
              <a:t>Windsor Weld RE-4 School District</a:t>
            </a:r>
            <a:br>
              <a:rPr lang="en-US" sz="1800" dirty="0" smtClean="0"/>
            </a:br>
            <a:endParaRPr lang="en-US" sz="1800" dirty="0"/>
          </a:p>
        </p:txBody>
      </p:sp>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graphicFrame>
        <p:nvGraphicFramePr>
          <p:cNvPr id="4" name="Table 3"/>
          <p:cNvGraphicFramePr>
            <a:graphicFrameLocks noGrp="1"/>
          </p:cNvGraphicFramePr>
          <p:nvPr/>
        </p:nvGraphicFramePr>
        <p:xfrm>
          <a:off x="1141229" y="1825788"/>
          <a:ext cx="6982045" cy="4362363"/>
        </p:xfrm>
        <a:graphic>
          <a:graphicData uri="http://schemas.openxmlformats.org/drawingml/2006/table">
            <a:tbl>
              <a:tblPr/>
              <a:tblGrid>
                <a:gridCol w="1396303"/>
                <a:gridCol w="1396303"/>
                <a:gridCol w="1396303"/>
                <a:gridCol w="1396303"/>
                <a:gridCol w="1396833"/>
              </a:tblGrid>
              <a:tr h="758671">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mbria"/>
                          <a:ea typeface="Times New Roman"/>
                          <a:cs typeface="Times New Roman"/>
                        </a:rPr>
                        <a:t>Entrée &amp; Sides</a:t>
                      </a:r>
                      <a:endParaRPr lang="en-US" sz="105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mbria"/>
                          <a:ea typeface="Times New Roman"/>
                          <a:cs typeface="Times New Roman"/>
                        </a:rPr>
                        <a:t>Serving Size</a:t>
                      </a:r>
                      <a:endParaRPr lang="en-US" sz="105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mbria"/>
                          <a:ea typeface="Times New Roman"/>
                          <a:cs typeface="Times New Roman"/>
                        </a:rPr>
                        <a:t>Meat/Meat Alternative Contribution</a:t>
                      </a:r>
                      <a:endParaRPr lang="en-US" sz="1050" dirty="0">
                        <a:latin typeface="Calibri"/>
                        <a:ea typeface="Calibri"/>
                        <a:cs typeface="Times New Roman"/>
                      </a:endParaRPr>
                    </a:p>
                    <a:p>
                      <a:pPr marL="0" marR="0" algn="ctr">
                        <a:lnSpc>
                          <a:spcPct val="115000"/>
                        </a:lnSpc>
                        <a:spcBef>
                          <a:spcPts val="0"/>
                        </a:spcBef>
                        <a:spcAft>
                          <a:spcPts val="0"/>
                        </a:spcAft>
                      </a:pPr>
                      <a:r>
                        <a:rPr lang="en-US" sz="1050" b="1" dirty="0">
                          <a:latin typeface="Cambria"/>
                          <a:ea typeface="Times New Roman"/>
                          <a:cs typeface="Times New Roman"/>
                        </a:rPr>
                        <a:t>8-10 oz </a:t>
                      </a:r>
                      <a:r>
                        <a:rPr lang="en-US" sz="1050" b="1" dirty="0" err="1">
                          <a:latin typeface="Cambria"/>
                          <a:ea typeface="Times New Roman"/>
                          <a:cs typeface="Times New Roman"/>
                        </a:rPr>
                        <a:t>eq</a:t>
                      </a:r>
                      <a:endParaRPr lang="en-US" sz="105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latin typeface="Cambria"/>
                          <a:ea typeface="Times New Roman"/>
                          <a:cs typeface="Times New Roman"/>
                        </a:rPr>
                        <a:t>Grain Contribution</a:t>
                      </a:r>
                      <a:endParaRPr lang="en-US" sz="1050" dirty="0">
                        <a:latin typeface="Calibri"/>
                        <a:ea typeface="Calibri"/>
                        <a:cs typeface="Times New Roman"/>
                      </a:endParaRPr>
                    </a:p>
                    <a:p>
                      <a:pPr marL="0" marR="0" algn="ctr">
                        <a:lnSpc>
                          <a:spcPct val="115000"/>
                        </a:lnSpc>
                        <a:spcBef>
                          <a:spcPts val="0"/>
                        </a:spcBef>
                        <a:spcAft>
                          <a:spcPts val="0"/>
                        </a:spcAft>
                      </a:pPr>
                      <a:r>
                        <a:rPr lang="en-US" sz="1050" b="1" dirty="0">
                          <a:latin typeface="Cambria"/>
                          <a:ea typeface="Times New Roman"/>
                          <a:cs typeface="Times New Roman"/>
                        </a:rPr>
                        <a:t>8-9 oz </a:t>
                      </a:r>
                      <a:r>
                        <a:rPr lang="en-US" sz="1050" b="1" dirty="0" err="1">
                          <a:latin typeface="Cambria"/>
                          <a:ea typeface="Times New Roman"/>
                          <a:cs typeface="Times New Roman"/>
                        </a:rPr>
                        <a:t>eq</a:t>
                      </a:r>
                      <a:endParaRPr lang="en-US" sz="105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8575"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r>
                        <a:rPr lang="en-US" sz="900" b="1">
                          <a:latin typeface="Cambria"/>
                          <a:ea typeface="Times New Roman"/>
                          <a:cs typeface="Times New Roman"/>
                        </a:rPr>
                        <a:t>Monday</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Burger w/WG Bun</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 sandwich</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8575"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79336">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Smuckers Uncrustables (PB&amp;J)</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2.8 oz OR 1 sandwich</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1.25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Cheese Stick</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 stick</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89668">
                <a:tc>
                  <a:txBody>
                    <a:bodyPr/>
                    <a:lstStyle/>
                    <a:p>
                      <a:pPr marL="0" marR="0">
                        <a:lnSpc>
                          <a:spcPct val="115000"/>
                        </a:lnSpc>
                        <a:spcBef>
                          <a:spcPts val="0"/>
                        </a:spcBef>
                        <a:spcAft>
                          <a:spcPts val="0"/>
                        </a:spcAft>
                      </a:pPr>
                      <a:r>
                        <a:rPr lang="en-US" sz="900" b="1">
                          <a:latin typeface="Cambria"/>
                          <a:ea typeface="Times New Roman"/>
                          <a:cs typeface="Times New Roman"/>
                        </a:rPr>
                        <a:t>Tuesday</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Teryaki Chicken</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 oz</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Yogurt and Seeds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Brown Rice</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WW Roll/Corn Muffins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 roll/muffin</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379336">
                <a:tc>
                  <a:txBody>
                    <a:bodyPr/>
                    <a:lstStyle/>
                    <a:p>
                      <a:pPr marL="0" marR="0">
                        <a:lnSpc>
                          <a:spcPct val="115000"/>
                        </a:lnSpc>
                        <a:spcBef>
                          <a:spcPts val="0"/>
                        </a:spcBef>
                        <a:spcAft>
                          <a:spcPts val="0"/>
                        </a:spcAft>
                      </a:pPr>
                      <a:r>
                        <a:rPr lang="en-US" sz="900" b="1">
                          <a:latin typeface="Cambria"/>
                          <a:ea typeface="Times New Roman"/>
                          <a:cs typeface="Times New Roman"/>
                        </a:rPr>
                        <a:t>Wednesday</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Spaghetti and Meatballs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 cooked spaghetti with 5 meatballs (3 oz)</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1.25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Turkey and Cheese Sub</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 sandwich</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1.75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89668">
                <a:tc>
                  <a:txBody>
                    <a:bodyPr/>
                    <a:lstStyle/>
                    <a:p>
                      <a:pPr marL="0" marR="0">
                        <a:lnSpc>
                          <a:spcPct val="115000"/>
                        </a:lnSpc>
                        <a:spcBef>
                          <a:spcPts val="0"/>
                        </a:spcBef>
                        <a:spcAft>
                          <a:spcPts val="0"/>
                        </a:spcAft>
                      </a:pPr>
                      <a:r>
                        <a:rPr lang="en-US" sz="900" b="1">
                          <a:latin typeface="Cambria"/>
                          <a:ea typeface="Times New Roman"/>
                          <a:cs typeface="Times New Roman"/>
                        </a:rPr>
                        <a:t>Thursday</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Chicken Soft Tacos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 taco</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1.75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79336">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Smuckers Uncrustables (PB&amp;J)</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2.8 oz OR 1 sandwich</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1.25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Cheese Stick</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 stick</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89668">
                <a:tc>
                  <a:txBody>
                    <a:bodyPr/>
                    <a:lstStyle/>
                    <a:p>
                      <a:pPr marL="0" marR="0">
                        <a:lnSpc>
                          <a:spcPct val="115000"/>
                        </a:lnSpc>
                        <a:spcBef>
                          <a:spcPts val="0"/>
                        </a:spcBef>
                        <a:spcAft>
                          <a:spcPts val="0"/>
                        </a:spcAft>
                      </a:pPr>
                      <a:r>
                        <a:rPr lang="en-US" sz="900" b="1">
                          <a:latin typeface="Cambria"/>
                          <a:ea typeface="Times New Roman"/>
                          <a:cs typeface="Times New Roman"/>
                        </a:rPr>
                        <a:t>Friday</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Pizza Dippers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2 sticks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1.25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1.5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r h="189668">
                <a:tc>
                  <a:txBody>
                    <a:bodyPr/>
                    <a:lstStyle/>
                    <a:p>
                      <a:pPr marL="0" marR="0">
                        <a:lnSpc>
                          <a:spcPct val="115000"/>
                        </a:lnSpc>
                        <a:spcBef>
                          <a:spcPts val="0"/>
                        </a:spcBef>
                        <a:spcAft>
                          <a:spcPts val="0"/>
                        </a:spcAft>
                      </a:pP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Turkey and Cheese Sub</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 sandwich</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1.75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79336">
                <a:tc>
                  <a:txBody>
                    <a:bodyPr/>
                    <a:lstStyle/>
                    <a:p>
                      <a:pPr marL="0" marR="0">
                        <a:lnSpc>
                          <a:spcPct val="115000"/>
                        </a:lnSpc>
                        <a:spcBef>
                          <a:spcPts val="0"/>
                        </a:spcBef>
                        <a:spcAft>
                          <a:spcPts val="0"/>
                        </a:spcAft>
                      </a:pPr>
                      <a:r>
                        <a:rPr lang="en-US" sz="900" b="1" u="sng">
                          <a:latin typeface="Cambria"/>
                          <a:ea typeface="Times New Roman"/>
                          <a:cs typeface="Times New Roman"/>
                        </a:rPr>
                        <a:t>Totals</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endParaRPr lang="en-US" sz="9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a:latin typeface="Calibri"/>
                          <a:ea typeface="Calibri"/>
                          <a:cs typeface="Times New Roman"/>
                        </a:rPr>
                        <a:t>Main: 10</a:t>
                      </a:r>
                      <a:endParaRPr lang="en-US" sz="800">
                        <a:latin typeface="Calibri"/>
                        <a:ea typeface="Calibri"/>
                        <a:cs typeface="Times New Roman"/>
                      </a:endParaRPr>
                    </a:p>
                    <a:p>
                      <a:pPr marL="0" marR="0">
                        <a:lnSpc>
                          <a:spcPct val="115000"/>
                        </a:lnSpc>
                        <a:spcBef>
                          <a:spcPts val="0"/>
                        </a:spcBef>
                        <a:spcAft>
                          <a:spcPts val="0"/>
                        </a:spcAft>
                      </a:pPr>
                      <a:r>
                        <a:rPr lang="en-US" sz="900">
                          <a:latin typeface="Calibri"/>
                          <a:ea typeface="Calibri"/>
                          <a:cs typeface="Times New Roman"/>
                        </a:rPr>
                        <a:t>Alt:8.5</a:t>
                      </a:r>
                      <a:endParaRPr lang="en-US" sz="80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marL="0" marR="0">
                        <a:lnSpc>
                          <a:spcPct val="115000"/>
                        </a:lnSpc>
                        <a:spcBef>
                          <a:spcPts val="0"/>
                        </a:spcBef>
                        <a:spcAft>
                          <a:spcPts val="0"/>
                        </a:spcAft>
                      </a:pPr>
                      <a:r>
                        <a:rPr lang="en-US" sz="900" dirty="0">
                          <a:latin typeface="Calibri"/>
                          <a:ea typeface="Calibri"/>
                          <a:cs typeface="Times New Roman"/>
                        </a:rPr>
                        <a:t>Main: 8.75</a:t>
                      </a:r>
                      <a:endParaRPr lang="en-US" sz="800" dirty="0">
                        <a:latin typeface="Calibri"/>
                        <a:ea typeface="Calibri"/>
                        <a:cs typeface="Times New Roman"/>
                      </a:endParaRPr>
                    </a:p>
                    <a:p>
                      <a:pPr marL="0" marR="0">
                        <a:lnSpc>
                          <a:spcPct val="115000"/>
                        </a:lnSpc>
                        <a:spcBef>
                          <a:spcPts val="0"/>
                        </a:spcBef>
                        <a:spcAft>
                          <a:spcPts val="0"/>
                        </a:spcAft>
                      </a:pPr>
                      <a:r>
                        <a:rPr lang="en-US" sz="900" dirty="0">
                          <a:latin typeface="Calibri"/>
                          <a:ea typeface="Calibri"/>
                          <a:cs typeface="Times New Roman"/>
                        </a:rPr>
                        <a:t>Alt:8</a:t>
                      </a:r>
                      <a:endParaRPr lang="en-US" sz="800" dirty="0">
                        <a:latin typeface="Calibri"/>
                        <a:ea typeface="Calibri"/>
                        <a:cs typeface="Times New Roman"/>
                      </a:endParaRPr>
                    </a:p>
                  </a:txBody>
                  <a:tcPr marL="49967" marR="49967"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46</a:t>
            </a:fld>
            <a:endParaRPr lang="en-US" dirty="0" smtClean="0"/>
          </a:p>
        </p:txBody>
      </p:sp>
      <p:sp>
        <p:nvSpPr>
          <p:cNvPr id="9" name="Text Placeholder 8"/>
          <p:cNvSpPr>
            <a:spLocks noGrp="1"/>
          </p:cNvSpPr>
          <p:nvPr>
            <p:ph type="body" sz="half" idx="2"/>
          </p:nvPr>
        </p:nvSpPr>
        <p:spPr>
          <a:xfrm>
            <a:off x="60220" y="1605619"/>
            <a:ext cx="1910820" cy="2816352"/>
          </a:xfrm>
        </p:spPr>
        <p:txBody>
          <a:bodyPr/>
          <a:lstStyle/>
          <a:p>
            <a:r>
              <a:rPr lang="en-US" dirty="0" smtClean="0"/>
              <a:t>Windsor</a:t>
            </a:r>
          </a:p>
          <a:p>
            <a:r>
              <a:rPr lang="en-US" dirty="0" smtClean="0"/>
              <a:t>Weld RE-4</a:t>
            </a:r>
          </a:p>
          <a:p>
            <a:r>
              <a:rPr lang="en-US" dirty="0" smtClean="0"/>
              <a:t>School District</a:t>
            </a:r>
            <a:endParaRPr lang="en-US" dirty="0"/>
          </a:p>
        </p:txBody>
      </p:sp>
      <p:sp>
        <p:nvSpPr>
          <p:cNvPr id="8" name="Title 7"/>
          <p:cNvSpPr>
            <a:spLocks noGrp="1"/>
          </p:cNvSpPr>
          <p:nvPr>
            <p:ph type="title"/>
          </p:nvPr>
        </p:nvSpPr>
        <p:spPr>
          <a:xfrm>
            <a:off x="60220" y="297707"/>
            <a:ext cx="1913456" cy="1033590"/>
          </a:xfrm>
        </p:spPr>
        <p:txBody>
          <a:bodyPr/>
          <a:lstStyle/>
          <a:p>
            <a:r>
              <a:rPr lang="en-US" sz="2800" dirty="0" smtClean="0"/>
              <a:t>Salad Bar </a:t>
            </a:r>
            <a:br>
              <a:rPr lang="en-US" sz="2800" dirty="0" smtClean="0"/>
            </a:br>
            <a:r>
              <a:rPr lang="en-US" sz="2800" dirty="0" smtClean="0"/>
              <a:t>Tool</a:t>
            </a:r>
            <a:endParaRPr lang="en-US" sz="2800" dirty="0"/>
          </a:p>
        </p:txBody>
      </p:sp>
      <p:graphicFrame>
        <p:nvGraphicFramePr>
          <p:cNvPr id="10" name="Table 9"/>
          <p:cNvGraphicFramePr>
            <a:graphicFrameLocks noGrp="1"/>
          </p:cNvGraphicFramePr>
          <p:nvPr/>
        </p:nvGraphicFramePr>
        <p:xfrm>
          <a:off x="2339163" y="297707"/>
          <a:ext cx="4348717" cy="6058641"/>
        </p:xfrm>
        <a:graphic>
          <a:graphicData uri="http://schemas.openxmlformats.org/drawingml/2006/table">
            <a:tbl>
              <a:tblPr/>
              <a:tblGrid>
                <a:gridCol w="1046308"/>
                <a:gridCol w="1027234"/>
                <a:gridCol w="1039496"/>
                <a:gridCol w="1235679"/>
              </a:tblGrid>
              <a:tr h="879671">
                <a:tc>
                  <a:txBody>
                    <a:bodyPr/>
                    <a:lstStyle/>
                    <a:p>
                      <a:pPr marL="0" marR="0">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latin typeface="Calibri"/>
                          <a:ea typeface="Calibri"/>
                          <a:cs typeface="Times New Roman"/>
                        </a:rPr>
                        <a:t>Vegetable</a:t>
                      </a:r>
                      <a:endParaRPr lang="en-US" sz="12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latin typeface="Calibri"/>
                          <a:ea typeface="Calibri"/>
                          <a:cs typeface="Times New Roman"/>
                        </a:rPr>
                        <a:t>Serving Size</a:t>
                      </a:r>
                      <a:endParaRPr lang="en-US" sz="12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Calibri"/>
                          <a:ea typeface="Calibri"/>
                          <a:cs typeface="Times New Roman"/>
                        </a:rPr>
                        <a:t/>
                      </a:r>
                      <a:br>
                        <a:rPr lang="en-US" sz="1200" b="1" dirty="0">
                          <a:latin typeface="Calibri"/>
                          <a:ea typeface="Calibri"/>
                          <a:cs typeface="Times New Roman"/>
                        </a:rPr>
                      </a:br>
                      <a:r>
                        <a:rPr lang="en-US" sz="1200" b="1" dirty="0" smtClean="0">
                          <a:latin typeface="Calibri"/>
                          <a:ea typeface="Calibri"/>
                          <a:cs typeface="Times New Roman"/>
                        </a:rPr>
                        <a:t>Contribution</a:t>
                      </a:r>
                      <a:endParaRPr lang="en-US" sz="12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b="1" dirty="0" smtClean="0">
                        <a:latin typeface="Calibri"/>
                        <a:ea typeface="Calibri"/>
                        <a:cs typeface="Times New Roman"/>
                      </a:endParaRPr>
                    </a:p>
                    <a:p>
                      <a:pPr marL="0" marR="0" algn="ctr">
                        <a:lnSpc>
                          <a:spcPct val="115000"/>
                        </a:lnSpc>
                        <a:spcBef>
                          <a:spcPts val="0"/>
                        </a:spcBef>
                        <a:spcAft>
                          <a:spcPts val="0"/>
                        </a:spcAft>
                      </a:pPr>
                      <a:r>
                        <a:rPr lang="en-US" sz="1200" b="1" dirty="0" smtClean="0">
                          <a:latin typeface="Calibri"/>
                          <a:ea typeface="Calibri"/>
                          <a:cs typeface="Times New Roman"/>
                        </a:rPr>
                        <a:t>Type </a:t>
                      </a:r>
                      <a:r>
                        <a:rPr lang="en-US" sz="1200" b="1" dirty="0">
                          <a:latin typeface="Calibri"/>
                          <a:ea typeface="Calibri"/>
                          <a:cs typeface="Times New Roman"/>
                        </a:rPr>
                        <a:t>of Vegetable</a:t>
                      </a:r>
                      <a:endParaRPr lang="en-US" sz="1200" dirty="0">
                        <a:latin typeface="Calibri"/>
                        <a:ea typeface="Calibri"/>
                        <a:cs typeface="Times New Roman"/>
                      </a:endParaRPr>
                    </a:p>
                    <a:p>
                      <a:pPr marL="0" marR="0" algn="ctr">
                        <a:lnSpc>
                          <a:spcPct val="115000"/>
                        </a:lnSpc>
                        <a:spcBef>
                          <a:spcPts val="0"/>
                        </a:spcBef>
                        <a:spcAft>
                          <a:spcPts val="0"/>
                        </a:spcAft>
                      </a:pPr>
                      <a:r>
                        <a:rPr lang="en-US" sz="700" b="1" dirty="0">
                          <a:latin typeface="Calibri"/>
                          <a:ea typeface="Calibri"/>
                          <a:cs typeface="Times New Roman"/>
                        </a:rPr>
                        <a:t>(</a:t>
                      </a:r>
                      <a:r>
                        <a:rPr lang="en-US" sz="700" b="1" dirty="0">
                          <a:solidFill>
                            <a:srgbClr val="4F6228"/>
                          </a:solidFill>
                          <a:latin typeface="Calibri"/>
                          <a:ea typeface="Calibri"/>
                          <a:cs typeface="Times New Roman"/>
                        </a:rPr>
                        <a:t>Dark Green</a:t>
                      </a:r>
                      <a:r>
                        <a:rPr lang="en-US" sz="700" b="1" dirty="0">
                          <a:latin typeface="Calibri"/>
                          <a:ea typeface="Calibri"/>
                          <a:cs typeface="Times New Roman"/>
                        </a:rPr>
                        <a:t>, </a:t>
                      </a:r>
                      <a:r>
                        <a:rPr lang="en-US" sz="700" b="1" dirty="0">
                          <a:solidFill>
                            <a:srgbClr val="C00000"/>
                          </a:solidFill>
                          <a:latin typeface="Calibri"/>
                          <a:ea typeface="Calibri"/>
                          <a:cs typeface="Times New Roman"/>
                        </a:rPr>
                        <a:t>Red/Orange</a:t>
                      </a:r>
                      <a:r>
                        <a:rPr lang="en-US" sz="700" b="1" dirty="0">
                          <a:latin typeface="Calibri"/>
                          <a:ea typeface="Calibri"/>
                          <a:cs typeface="Times New Roman"/>
                        </a:rPr>
                        <a:t>, </a:t>
                      </a:r>
                      <a:r>
                        <a:rPr lang="en-US" sz="700" b="1" dirty="0">
                          <a:solidFill>
                            <a:srgbClr val="365F91"/>
                          </a:solidFill>
                          <a:latin typeface="Calibri"/>
                          <a:ea typeface="Calibri"/>
                          <a:cs typeface="Times New Roman"/>
                        </a:rPr>
                        <a:t>Beans/Peas/Legumes</a:t>
                      </a:r>
                      <a:r>
                        <a:rPr lang="en-US" sz="700" b="1" dirty="0">
                          <a:latin typeface="Calibri"/>
                          <a:ea typeface="Calibri"/>
                          <a:cs typeface="Times New Roman"/>
                        </a:rPr>
                        <a:t>, </a:t>
                      </a:r>
                      <a:r>
                        <a:rPr lang="en-US" sz="700" b="1" dirty="0">
                          <a:solidFill>
                            <a:srgbClr val="E36C0A"/>
                          </a:solidFill>
                          <a:latin typeface="Calibri"/>
                          <a:ea typeface="Calibri"/>
                          <a:cs typeface="Times New Roman"/>
                        </a:rPr>
                        <a:t>Starchy</a:t>
                      </a:r>
                      <a:r>
                        <a:rPr lang="en-US" sz="700" b="1" dirty="0">
                          <a:latin typeface="Calibri"/>
                          <a:ea typeface="Calibri"/>
                          <a:cs typeface="Times New Roman"/>
                        </a:rPr>
                        <a:t>, other)</a:t>
                      </a:r>
                      <a:endParaRPr lang="en-US" sz="6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Baby Carrots (Raw)</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p>
                      <a:pPr marL="0" marR="0">
                        <a:lnSpc>
                          <a:spcPct val="115000"/>
                        </a:lnSpc>
                        <a:spcBef>
                          <a:spcPts val="0"/>
                        </a:spcBef>
                        <a:spcAft>
                          <a:spcPts val="0"/>
                        </a:spcAft>
                      </a:pPr>
                      <a:r>
                        <a:rPr lang="en-US" sz="900" i="1" dirty="0">
                          <a:latin typeface="Calibri"/>
                          <a:ea typeface="Calibri"/>
                          <a:cs typeface="Times New Roman"/>
                        </a:rPr>
                        <a:t>(6 carrots)</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C00000"/>
                          </a:solidFill>
                          <a:latin typeface="Calibri"/>
                          <a:ea typeface="Calibri"/>
                          <a:cs typeface="Times New Roman"/>
                        </a:rPr>
                        <a:t>Red/Orange</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Broccoli</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p>
                      <a:pPr marL="0" marR="0">
                        <a:lnSpc>
                          <a:spcPct val="115000"/>
                        </a:lnSpc>
                        <a:spcBef>
                          <a:spcPts val="0"/>
                        </a:spcBef>
                        <a:spcAft>
                          <a:spcPts val="0"/>
                        </a:spcAft>
                      </a:pPr>
                      <a:r>
                        <a:rPr lang="en-US" sz="900" i="1" dirty="0">
                          <a:latin typeface="Calibri"/>
                          <a:ea typeface="Calibri"/>
                          <a:cs typeface="Times New Roman"/>
                        </a:rPr>
                        <a:t>(5 florets)</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4F6228"/>
                          </a:solidFill>
                          <a:latin typeface="Calibri"/>
                          <a:ea typeface="Calibri"/>
                          <a:cs typeface="Times New Roman"/>
                        </a:rPr>
                        <a:t>Dark Green</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Cauliflower</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 </a:t>
                      </a:r>
                    </a:p>
                    <a:p>
                      <a:pPr marL="0" marR="0">
                        <a:lnSpc>
                          <a:spcPct val="115000"/>
                        </a:lnSpc>
                        <a:spcBef>
                          <a:spcPts val="0"/>
                        </a:spcBef>
                        <a:spcAft>
                          <a:spcPts val="0"/>
                        </a:spcAft>
                      </a:pPr>
                      <a:r>
                        <a:rPr lang="en-US" sz="900" i="1" dirty="0">
                          <a:latin typeface="Calibri"/>
                          <a:ea typeface="Calibri"/>
                          <a:cs typeface="Times New Roman"/>
                        </a:rPr>
                        <a:t>(5 florets)</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Celery (raw)</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p>
                      <a:pPr marL="0" marR="0">
                        <a:lnSpc>
                          <a:spcPct val="115000"/>
                        </a:lnSpc>
                        <a:spcBef>
                          <a:spcPts val="0"/>
                        </a:spcBef>
                        <a:spcAft>
                          <a:spcPts val="0"/>
                        </a:spcAft>
                      </a:pPr>
                      <a:r>
                        <a:rPr lang="en-US" sz="900" i="1" dirty="0">
                          <a:latin typeface="Calibri"/>
                          <a:ea typeface="Calibri"/>
                          <a:cs typeface="Times New Roman"/>
                        </a:rPr>
                        <a:t>(3 large sticks)</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Cherry Tomatoes</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p>
                      <a:pPr marL="0" marR="0">
                        <a:lnSpc>
                          <a:spcPct val="115000"/>
                        </a:lnSpc>
                        <a:spcBef>
                          <a:spcPts val="0"/>
                        </a:spcBef>
                        <a:spcAft>
                          <a:spcPts val="0"/>
                        </a:spcAft>
                      </a:pPr>
                      <a:r>
                        <a:rPr lang="en-US" sz="900" i="1">
                          <a:latin typeface="Calibri"/>
                          <a:ea typeface="Calibri"/>
                          <a:cs typeface="Times New Roman"/>
                        </a:rPr>
                        <a:t>(6 tomatoes)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 </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C00000"/>
                          </a:solidFill>
                          <a:latin typeface="Calibri"/>
                          <a:ea typeface="Calibri"/>
                          <a:cs typeface="Times New Roman"/>
                        </a:rPr>
                        <a:t>Red/Orange</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Cucumber</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p>
                      <a:pPr marL="0" marR="0">
                        <a:lnSpc>
                          <a:spcPct val="115000"/>
                        </a:lnSpc>
                        <a:spcBef>
                          <a:spcPts val="0"/>
                        </a:spcBef>
                        <a:spcAft>
                          <a:spcPts val="0"/>
                        </a:spcAft>
                      </a:pPr>
                      <a:r>
                        <a:rPr lang="en-US" sz="900" i="1">
                          <a:latin typeface="Calibri"/>
                          <a:ea typeface="Calibri"/>
                          <a:cs typeface="Times New Roman"/>
                        </a:rPr>
                        <a:t>(10 slices)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Garbanzo Beans</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365F91"/>
                          </a:solidFill>
                          <a:latin typeface="Calibri"/>
                          <a:ea typeface="Calibri"/>
                          <a:cs typeface="Times New Roman"/>
                        </a:rPr>
                        <a:t>Beans/Peas/Legumes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Green Peppers</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p>
                      <a:pPr marL="0" marR="0">
                        <a:lnSpc>
                          <a:spcPct val="115000"/>
                        </a:lnSpc>
                        <a:spcBef>
                          <a:spcPts val="0"/>
                        </a:spcBef>
                        <a:spcAft>
                          <a:spcPts val="0"/>
                        </a:spcAft>
                      </a:pPr>
                      <a:r>
                        <a:rPr lang="en-US" sz="900" i="1">
                          <a:latin typeface="Calibri"/>
                          <a:ea typeface="Calibri"/>
                          <a:cs typeface="Times New Roman"/>
                        </a:rPr>
                        <a:t>(6 small strips)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Iceberg Lettuce</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4F6228"/>
                          </a:solidFill>
                          <a:latin typeface="Calibri"/>
                          <a:ea typeface="Calibri"/>
                          <a:cs typeface="Times New Roman"/>
                        </a:rPr>
                        <a:t>Dark Green</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Kidney Beans</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365F91"/>
                          </a:solidFill>
                          <a:latin typeface="Calibri"/>
                          <a:ea typeface="Calibri"/>
                          <a:cs typeface="Times New Roman"/>
                        </a:rPr>
                        <a:t>Beans/Peas/Legumes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852">
                <a:tc>
                  <a:txBody>
                    <a:bodyPr/>
                    <a:lstStyle/>
                    <a:p>
                      <a:pPr marL="0" marR="0">
                        <a:lnSpc>
                          <a:spcPct val="115000"/>
                        </a:lnSpc>
                        <a:spcBef>
                          <a:spcPts val="0"/>
                        </a:spcBef>
                        <a:spcAft>
                          <a:spcPts val="0"/>
                        </a:spcAft>
                      </a:pPr>
                      <a:r>
                        <a:rPr lang="en-US" sz="1000" b="1" dirty="0">
                          <a:latin typeface="Calibri"/>
                          <a:ea typeface="Calibri"/>
                          <a:cs typeface="Times New Roman"/>
                        </a:rPr>
                        <a:t>Mushrooms</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p>
                      <a:pPr marL="0" marR="0">
                        <a:lnSpc>
                          <a:spcPct val="115000"/>
                        </a:lnSpc>
                        <a:spcBef>
                          <a:spcPts val="0"/>
                        </a:spcBef>
                        <a:spcAft>
                          <a:spcPts val="0"/>
                        </a:spcAft>
                      </a:pPr>
                      <a:r>
                        <a:rPr lang="en-US" sz="900" i="1">
                          <a:latin typeface="Calibri"/>
                          <a:ea typeface="Calibri"/>
                          <a:cs typeface="Times New Roman"/>
                        </a:rPr>
                        <a:t>(1 handful OR 2 whole large mushrooms)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Onions (Raw/sliced)</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p>
                      <a:pPr marL="0" marR="0">
                        <a:lnSpc>
                          <a:spcPct val="115000"/>
                        </a:lnSpc>
                        <a:spcBef>
                          <a:spcPts val="0"/>
                        </a:spcBef>
                        <a:spcAft>
                          <a:spcPts val="0"/>
                        </a:spcAft>
                      </a:pPr>
                      <a:r>
                        <a:rPr lang="en-US" sz="900" i="1">
                          <a:latin typeface="Calibri"/>
                          <a:ea typeface="Calibri"/>
                          <a:cs typeface="Times New Roman"/>
                        </a:rPr>
                        <a:t>(2 slices)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Peas (frozen)</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 or 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½ Cup or 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E36C0A"/>
                          </a:solidFill>
                          <a:latin typeface="Calibri"/>
                          <a:ea typeface="Calibri"/>
                          <a:cs typeface="Times New Roman"/>
                        </a:rPr>
                        <a:t>Starchy</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926">
                <a:tc>
                  <a:txBody>
                    <a:bodyPr/>
                    <a:lstStyle/>
                    <a:p>
                      <a:pPr marL="0" marR="0">
                        <a:lnSpc>
                          <a:spcPct val="115000"/>
                        </a:lnSpc>
                        <a:spcBef>
                          <a:spcPts val="0"/>
                        </a:spcBef>
                        <a:spcAft>
                          <a:spcPts val="0"/>
                        </a:spcAft>
                      </a:pPr>
                      <a:r>
                        <a:rPr lang="en-US" sz="1000" b="1" dirty="0">
                          <a:latin typeface="Calibri"/>
                          <a:ea typeface="Calibri"/>
                          <a:cs typeface="Times New Roman"/>
                        </a:rPr>
                        <a:t>Radishes (Raw)</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 sliced </a:t>
                      </a:r>
                    </a:p>
                    <a:p>
                      <a:pPr marL="0" marR="0">
                        <a:lnSpc>
                          <a:spcPct val="115000"/>
                        </a:lnSpc>
                        <a:spcBef>
                          <a:spcPts val="0"/>
                        </a:spcBef>
                        <a:spcAft>
                          <a:spcPts val="0"/>
                        </a:spcAft>
                      </a:pPr>
                      <a:r>
                        <a:rPr lang="en-US" sz="900" i="1">
                          <a:latin typeface="Calibri"/>
                          <a:ea typeface="Calibri"/>
                          <a:cs typeface="Times New Roman"/>
                        </a:rPr>
                        <a:t>(7 small radishes)</a:t>
                      </a:r>
                      <a:endParaRPr lang="en-US" sz="90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¼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other</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Romaine Lettuce</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4F6228"/>
                          </a:solidFill>
                          <a:latin typeface="Calibri"/>
                          <a:ea typeface="Calibri"/>
                          <a:cs typeface="Times New Roman"/>
                        </a:rPr>
                        <a:t>Dark Green</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964">
                <a:tc>
                  <a:txBody>
                    <a:bodyPr/>
                    <a:lstStyle/>
                    <a:p>
                      <a:pPr marL="0" marR="0">
                        <a:lnSpc>
                          <a:spcPct val="115000"/>
                        </a:lnSpc>
                        <a:spcBef>
                          <a:spcPts val="0"/>
                        </a:spcBef>
                        <a:spcAft>
                          <a:spcPts val="0"/>
                        </a:spcAft>
                      </a:pPr>
                      <a:r>
                        <a:rPr lang="en-US" sz="1000" b="1" dirty="0">
                          <a:latin typeface="Calibri"/>
                          <a:ea typeface="Calibri"/>
                          <a:cs typeface="Times New Roman"/>
                        </a:rPr>
                        <a:t>Spinach (Raw)</a:t>
                      </a:r>
                      <a:endParaRPr lang="en-US" sz="10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1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½ Cup</a:t>
                      </a: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4F6228"/>
                          </a:solidFill>
                          <a:latin typeface="Calibri"/>
                          <a:ea typeface="Calibri"/>
                          <a:cs typeface="Times New Roman"/>
                        </a:rPr>
                        <a:t>Dark Green</a:t>
                      </a:r>
                      <a:endParaRPr lang="en-US" sz="900" dirty="0">
                        <a:latin typeface="Calibri"/>
                        <a:ea typeface="Calibri"/>
                        <a:cs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0999" y="1719070"/>
            <a:ext cx="8407893" cy="4911599"/>
          </a:xfrm>
        </p:spPr>
        <p:txBody>
          <a:bodyPr/>
          <a:lstStyle/>
          <a:p>
            <a:r>
              <a:rPr lang="en-US" sz="1800" dirty="0" smtClean="0"/>
              <a:t>Prepare! </a:t>
            </a:r>
          </a:p>
          <a:p>
            <a:pPr lvl="1"/>
            <a:r>
              <a:rPr lang="en-US" sz="1600" dirty="0" smtClean="0"/>
              <a:t>Send in ahead of time OR have available &amp; well organized </a:t>
            </a:r>
          </a:p>
          <a:p>
            <a:pPr lvl="2"/>
            <a:r>
              <a:rPr lang="en-US" sz="1400" dirty="0" smtClean="0"/>
              <a:t>Production Records</a:t>
            </a:r>
          </a:p>
          <a:p>
            <a:pPr lvl="2"/>
            <a:r>
              <a:rPr lang="en-US" sz="1400" dirty="0" smtClean="0"/>
              <a:t>Recipes</a:t>
            </a:r>
          </a:p>
          <a:p>
            <a:pPr lvl="2"/>
            <a:r>
              <a:rPr lang="en-US" sz="1400" dirty="0" smtClean="0"/>
              <a:t>CN labels, labels, and manufacturers’ specifications</a:t>
            </a:r>
          </a:p>
          <a:p>
            <a:r>
              <a:rPr lang="en-US" sz="1800" dirty="0" smtClean="0"/>
              <a:t>Have staff available who are knowledgeable about Certification documents</a:t>
            </a:r>
          </a:p>
          <a:p>
            <a:pPr lvl="1"/>
            <a:r>
              <a:rPr lang="en-US" sz="1600" dirty="0" smtClean="0"/>
              <a:t>Component contributions</a:t>
            </a:r>
          </a:p>
          <a:p>
            <a:pPr lvl="1"/>
            <a:r>
              <a:rPr lang="en-US" sz="1600" dirty="0" smtClean="0"/>
              <a:t>Nutrient information</a:t>
            </a:r>
          </a:p>
          <a:p>
            <a:pPr lvl="1"/>
            <a:r>
              <a:rPr lang="en-US" sz="1600" dirty="0" smtClean="0"/>
              <a:t>Portion sizes</a:t>
            </a:r>
          </a:p>
          <a:p>
            <a:r>
              <a:rPr lang="en-US" sz="1800" dirty="0" smtClean="0"/>
              <a:t>Communicate between food service director and schools</a:t>
            </a:r>
          </a:p>
          <a:p>
            <a:r>
              <a:rPr lang="en-US" sz="1800" dirty="0" smtClean="0"/>
              <a:t>Promote following of recipes in the schools</a:t>
            </a:r>
          </a:p>
          <a:p>
            <a:r>
              <a:rPr lang="en-US" sz="1800" dirty="0" smtClean="0"/>
              <a:t>Follow menus / be careful with substitutions</a:t>
            </a:r>
          </a:p>
          <a:p>
            <a:r>
              <a:rPr lang="en-US" sz="1800" dirty="0" smtClean="0"/>
              <a:t>Know your scoop sizes</a:t>
            </a:r>
          </a:p>
          <a:p>
            <a:r>
              <a:rPr lang="en-US" sz="1800" dirty="0" smtClean="0"/>
              <a:t>Subgroups need to be available to all</a:t>
            </a:r>
          </a:p>
          <a:p>
            <a:r>
              <a:rPr lang="en-US" sz="1800" dirty="0" smtClean="0"/>
              <a:t>Encourage kitchen staff to be comfortable during the review</a:t>
            </a:r>
          </a:p>
          <a:p>
            <a:pPr lvl="0"/>
            <a:endParaRPr lang="en-US" i="1" dirty="0" smtClean="0"/>
          </a:p>
        </p:txBody>
      </p:sp>
      <p:sp>
        <p:nvSpPr>
          <p:cNvPr id="7" name="Title 6"/>
          <p:cNvSpPr>
            <a:spLocks noGrp="1"/>
          </p:cNvSpPr>
          <p:nvPr>
            <p:ph type="title"/>
          </p:nvPr>
        </p:nvSpPr>
        <p:spPr/>
        <p:txBody>
          <a:bodyPr/>
          <a:lstStyle/>
          <a:p>
            <a:r>
              <a:rPr lang="en-US" dirty="0" smtClean="0"/>
              <a:t>Validation Review Advice for SFAs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47</a:t>
            </a:fld>
            <a:endParaRPr lang="en-US" dirty="0" smtClean="0"/>
          </a:p>
        </p:txBody>
      </p:sp>
    </p:spTree>
    <p:extLst>
      <p:ext uri="{BB962C8B-B14F-4D97-AF65-F5344CB8AC3E}">
        <p14:creationId xmlns="" xmlns:p14="http://schemas.microsoft.com/office/powerpoint/2010/main" val="3580897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0998" y="1942606"/>
            <a:ext cx="8381261" cy="4108943"/>
          </a:xfrm>
        </p:spPr>
        <p:txBody>
          <a:bodyPr/>
          <a:lstStyle/>
          <a:p>
            <a:r>
              <a:rPr lang="en-US" b="0" dirty="0" smtClean="0">
                <a:solidFill>
                  <a:schemeClr val="tx1"/>
                </a:solidFill>
              </a:rPr>
              <a:t>Please </a:t>
            </a:r>
            <a:r>
              <a:rPr lang="en-US" b="0" dirty="0">
                <a:solidFill>
                  <a:schemeClr val="tx1"/>
                </a:solidFill>
              </a:rPr>
              <a:t>visit our website for additional information and resources related to Validation reviews</a:t>
            </a:r>
            <a:r>
              <a:rPr lang="en-US" b="0" dirty="0" smtClean="0">
                <a:solidFill>
                  <a:schemeClr val="tx1"/>
                </a:solidFill>
              </a:rPr>
              <a:t>:</a:t>
            </a:r>
          </a:p>
          <a:p>
            <a:pPr marL="45720" indent="0">
              <a:buNone/>
            </a:pPr>
            <a:r>
              <a:rPr lang="en-US" b="0" dirty="0">
                <a:solidFill>
                  <a:schemeClr val="tx1"/>
                </a:solidFill>
              </a:rPr>
              <a:t>	</a:t>
            </a:r>
            <a:r>
              <a:rPr lang="en-US" b="0" dirty="0" smtClean="0">
                <a:solidFill>
                  <a:schemeClr val="tx1"/>
                </a:solidFill>
              </a:rPr>
              <a:t> </a:t>
            </a:r>
            <a:r>
              <a:rPr lang="en-US" sz="1800" b="0" u="sng" dirty="0">
                <a:solidFill>
                  <a:schemeClr val="tx1"/>
                </a:solidFill>
                <a:hlinkClick r:id="rId3"/>
              </a:rPr>
              <a:t>http://www.cde.state.co.us/cdenutritran/nutriCertification.htm. </a:t>
            </a:r>
            <a:endParaRPr lang="en-US" sz="1800" dirty="0"/>
          </a:p>
          <a:p>
            <a:endParaRPr lang="en-US" dirty="0" smtClean="0"/>
          </a:p>
          <a:p>
            <a:r>
              <a:rPr lang="en-US" b="0" dirty="0" smtClean="0">
                <a:solidFill>
                  <a:schemeClr val="tx1"/>
                </a:solidFill>
              </a:rPr>
              <a:t>If you have any other questions about Validation reviews, Please contact:</a:t>
            </a:r>
          </a:p>
          <a:p>
            <a:pPr lvl="1"/>
            <a:r>
              <a:rPr lang="en-US" b="0" dirty="0" err="1" smtClean="0">
                <a:solidFill>
                  <a:schemeClr val="tx1"/>
                </a:solidFill>
              </a:rPr>
              <a:t>Brehan</a:t>
            </a:r>
            <a:r>
              <a:rPr lang="en-US" b="0" dirty="0" smtClean="0">
                <a:solidFill>
                  <a:schemeClr val="tx1"/>
                </a:solidFill>
              </a:rPr>
              <a:t> Riley</a:t>
            </a:r>
          </a:p>
          <a:p>
            <a:pPr lvl="1"/>
            <a:r>
              <a:rPr lang="en-US" b="0" dirty="0" smtClean="0">
                <a:solidFill>
                  <a:schemeClr val="tx1"/>
                </a:solidFill>
                <a:hlinkClick r:id="rId4"/>
              </a:rPr>
              <a:t>Riley_b@cde.state.co.us</a:t>
            </a:r>
            <a:endParaRPr lang="en-US" b="0" dirty="0" smtClean="0">
              <a:solidFill>
                <a:schemeClr val="tx1"/>
              </a:solidFill>
            </a:endParaRPr>
          </a:p>
          <a:p>
            <a:pPr lvl="1"/>
            <a:r>
              <a:rPr lang="en-US" b="0" dirty="0" smtClean="0">
                <a:solidFill>
                  <a:schemeClr val="tx1"/>
                </a:solidFill>
              </a:rPr>
              <a:t>303-866-6299 </a:t>
            </a:r>
            <a:endParaRPr lang="en-US" b="0" u="sng" dirty="0">
              <a:solidFill>
                <a:srgbClr val="000090"/>
              </a:solidFill>
              <a:hlinkClick r:id="rId3"/>
            </a:endParaRPr>
          </a:p>
        </p:txBody>
      </p:sp>
      <p:sp>
        <p:nvSpPr>
          <p:cNvPr id="3" name="Title 2"/>
          <p:cNvSpPr>
            <a:spLocks noGrp="1"/>
          </p:cNvSpPr>
          <p:nvPr>
            <p:ph type="title"/>
          </p:nvPr>
        </p:nvSpPr>
        <p:spPr/>
        <p:txBody>
          <a:bodyPr/>
          <a:lstStyle/>
          <a:p>
            <a:r>
              <a:rPr lang="en-US" dirty="0" smtClean="0"/>
              <a:t>Validation Review</a:t>
            </a:r>
            <a:br>
              <a:rPr lang="en-US" dirty="0" smtClean="0"/>
            </a:br>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spTree>
    <p:extLst>
      <p:ext uri="{BB962C8B-B14F-4D97-AF65-F5344CB8AC3E}">
        <p14:creationId xmlns="" xmlns:p14="http://schemas.microsoft.com/office/powerpoint/2010/main" val="3124637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0998" y="1942606"/>
            <a:ext cx="8381261" cy="4108943"/>
          </a:xfrm>
        </p:spPr>
        <p:txBody>
          <a:bodyPr/>
          <a:lstStyle/>
          <a:p>
            <a:r>
              <a:rPr lang="en-US" b="0" dirty="0" smtClean="0">
                <a:solidFill>
                  <a:schemeClr val="tx1"/>
                </a:solidFill>
              </a:rPr>
              <a:t>Please </a:t>
            </a:r>
            <a:r>
              <a:rPr lang="en-US" b="0" dirty="0">
                <a:solidFill>
                  <a:schemeClr val="tx1"/>
                </a:solidFill>
              </a:rPr>
              <a:t>visit our website for additional information and resources related to </a:t>
            </a:r>
            <a:r>
              <a:rPr lang="en-US" b="0" dirty="0" smtClean="0">
                <a:solidFill>
                  <a:schemeClr val="tx1"/>
                </a:solidFill>
              </a:rPr>
              <a:t>Certification:</a:t>
            </a:r>
          </a:p>
          <a:p>
            <a:pPr marL="45720" indent="0">
              <a:buNone/>
            </a:pPr>
            <a:r>
              <a:rPr lang="en-US" b="0" dirty="0">
                <a:solidFill>
                  <a:schemeClr val="tx1"/>
                </a:solidFill>
              </a:rPr>
              <a:t>	</a:t>
            </a:r>
            <a:r>
              <a:rPr lang="en-US" b="0" dirty="0" smtClean="0">
                <a:solidFill>
                  <a:schemeClr val="tx1"/>
                </a:solidFill>
              </a:rPr>
              <a:t> </a:t>
            </a:r>
            <a:r>
              <a:rPr lang="en-US" sz="1800" b="0" u="sng" dirty="0">
                <a:solidFill>
                  <a:schemeClr val="tx1"/>
                </a:solidFill>
                <a:hlinkClick r:id="rId3"/>
              </a:rPr>
              <a:t>http://www.cde.state.co.us/cdenutritran/nutriCertification.htm. </a:t>
            </a:r>
            <a:endParaRPr lang="en-US" sz="1800" dirty="0"/>
          </a:p>
          <a:p>
            <a:endParaRPr lang="en-US" dirty="0" smtClean="0"/>
          </a:p>
          <a:p>
            <a:r>
              <a:rPr lang="en-US" b="0" dirty="0" smtClean="0">
                <a:solidFill>
                  <a:schemeClr val="tx1"/>
                </a:solidFill>
              </a:rPr>
              <a:t>If you have any other questions about Certification,         Please contact:</a:t>
            </a:r>
          </a:p>
          <a:p>
            <a:pPr lvl="1"/>
            <a:r>
              <a:rPr lang="en-US" b="0" dirty="0" smtClean="0">
                <a:solidFill>
                  <a:schemeClr val="tx1"/>
                </a:solidFill>
              </a:rPr>
              <a:t>Katie Jackson</a:t>
            </a:r>
          </a:p>
          <a:p>
            <a:pPr lvl="1"/>
            <a:r>
              <a:rPr lang="en-US" dirty="0" smtClean="0">
                <a:solidFill>
                  <a:schemeClr val="tx1"/>
                </a:solidFill>
                <a:hlinkClick r:id="rId4"/>
              </a:rPr>
              <a:t>Jackson_k</a:t>
            </a:r>
            <a:r>
              <a:rPr lang="en-US" b="0" dirty="0" smtClean="0">
                <a:solidFill>
                  <a:schemeClr val="tx1"/>
                </a:solidFill>
                <a:hlinkClick r:id="rId4"/>
              </a:rPr>
              <a:t>@cde.state.co.us</a:t>
            </a:r>
            <a:endParaRPr lang="en-US" b="0" dirty="0" smtClean="0">
              <a:solidFill>
                <a:schemeClr val="tx1"/>
              </a:solidFill>
            </a:endParaRPr>
          </a:p>
          <a:p>
            <a:pPr lvl="1"/>
            <a:r>
              <a:rPr lang="en-US" b="0" dirty="0" smtClean="0">
                <a:solidFill>
                  <a:schemeClr val="tx1"/>
                </a:solidFill>
              </a:rPr>
              <a:t>303-866-6759 </a:t>
            </a:r>
            <a:endParaRPr lang="en-US" b="0" u="sng" dirty="0">
              <a:solidFill>
                <a:srgbClr val="000090"/>
              </a:solidFill>
              <a:hlinkClick r:id="rId3"/>
            </a:endParaRPr>
          </a:p>
        </p:txBody>
      </p:sp>
      <p:sp>
        <p:nvSpPr>
          <p:cNvPr id="3" name="Title 2"/>
          <p:cNvSpPr>
            <a:spLocks noGrp="1"/>
          </p:cNvSpPr>
          <p:nvPr>
            <p:ph type="title"/>
          </p:nvPr>
        </p:nvSpPr>
        <p:spPr/>
        <p:txBody>
          <a:bodyPr/>
          <a:lstStyle/>
          <a:p>
            <a:r>
              <a:rPr lang="en-US" dirty="0" smtClean="0"/>
              <a:t>Certification</a:t>
            </a:r>
            <a:br>
              <a:rPr lang="en-US" dirty="0" smtClean="0"/>
            </a:br>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49</a:t>
            </a:fld>
            <a:endParaRPr lang="en-US" dirty="0" smtClean="0"/>
          </a:p>
        </p:txBody>
      </p:sp>
    </p:spTree>
    <p:extLst>
      <p:ext uri="{BB962C8B-B14F-4D97-AF65-F5344CB8AC3E}">
        <p14:creationId xmlns="" xmlns:p14="http://schemas.microsoft.com/office/powerpoint/2010/main" val="312463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CDE OSN Certification Webpage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pic>
        <p:nvPicPr>
          <p:cNvPr id="5" name="Picture 4" descr="Screen Shot 2013-02-17 at 5.53.59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4092" y="1637296"/>
            <a:ext cx="7783286" cy="452487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Thank You!</a:t>
            </a:r>
            <a:endParaRPr lang="en-US" sz="6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50</a:t>
            </a:fld>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1339702"/>
            <a:ext cx="8341851" cy="3718826"/>
          </a:xfrm>
        </p:spPr>
        <p:txBody>
          <a:bodyPr>
            <a:normAutofit/>
          </a:bodyPr>
          <a:lstStyle/>
          <a:p>
            <a:r>
              <a:rPr lang="en-US" sz="6000" dirty="0" smtClean="0">
                <a:solidFill>
                  <a:schemeClr val="bg1"/>
                </a:solidFill>
              </a:rPr>
              <a:t>CDE OSN Certification Approval Process</a:t>
            </a:r>
            <a:endParaRPr lang="en-US" sz="6000" dirty="0">
              <a:solidFill>
                <a:schemeClr val="bg1"/>
              </a:solidFill>
            </a:endParaRPr>
          </a:p>
        </p:txBody>
      </p:sp>
      <p:sp>
        <p:nvSpPr>
          <p:cNvPr id="4" name="Footer Placeholder 3"/>
          <p:cNvSpPr>
            <a:spLocks noGrp="1"/>
          </p:cNvSpPr>
          <p:nvPr>
            <p:ph type="ftr" sz="quarter" idx="4294967295"/>
          </p:nvPr>
        </p:nvSpPr>
        <p:spPr>
          <a:xfrm>
            <a:off x="0" y="6265863"/>
            <a:ext cx="2895600" cy="365125"/>
          </a:xfrm>
        </p:spPr>
        <p:txBody>
          <a:bodyPr/>
          <a:lstStyle/>
          <a:p>
            <a:fld id="{757A2F4E-5D54-B04B-91BD-7E78EE1FE9FD}" type="slidenum">
              <a:rPr lang="en-US" smtClean="0"/>
              <a:pPr/>
              <a:t>6</a:t>
            </a:fld>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81261" cy="4546474"/>
          </a:xfrm>
        </p:spPr>
        <p:txBody>
          <a:bodyPr/>
          <a:lstStyle/>
          <a:p>
            <a:pPr marL="45720" indent="0">
              <a:buNone/>
            </a:pPr>
            <a:endParaRPr lang="en-US" sz="1000" dirty="0" smtClean="0"/>
          </a:p>
          <a:p>
            <a:r>
              <a:rPr lang="en-US" dirty="0" smtClean="0">
                <a:solidFill>
                  <a:schemeClr val="tx1"/>
                </a:solidFill>
              </a:rPr>
              <a:t>1 Week: </a:t>
            </a:r>
            <a:r>
              <a:rPr lang="en-US" b="0" dirty="0">
                <a:solidFill>
                  <a:schemeClr val="tx1"/>
                </a:solidFill>
              </a:rPr>
              <a:t>Initial screen </a:t>
            </a:r>
            <a:r>
              <a:rPr lang="en-US" b="0" dirty="0" smtClean="0">
                <a:solidFill>
                  <a:schemeClr val="tx1"/>
                </a:solidFill>
              </a:rPr>
              <a:t>&amp; email notification</a:t>
            </a:r>
          </a:p>
          <a:p>
            <a:pPr lvl="2"/>
            <a:r>
              <a:rPr lang="en-US" dirty="0" smtClean="0">
                <a:solidFill>
                  <a:schemeClr val="tx1"/>
                </a:solidFill>
              </a:rPr>
              <a:t>Completed submission assigned to the first reviewer</a:t>
            </a:r>
          </a:p>
          <a:p>
            <a:pPr lvl="2">
              <a:buNone/>
            </a:pPr>
            <a:endParaRPr lang="en-US" sz="800" dirty="0" smtClean="0">
              <a:solidFill>
                <a:schemeClr val="tx1"/>
              </a:solidFill>
            </a:endParaRPr>
          </a:p>
          <a:p>
            <a:pPr lvl="0"/>
            <a:r>
              <a:rPr lang="en-US" dirty="0">
                <a:solidFill>
                  <a:schemeClr val="tx1"/>
                </a:solidFill>
              </a:rPr>
              <a:t>2-4 Weeks:  </a:t>
            </a:r>
            <a:r>
              <a:rPr lang="en-US" b="0" dirty="0">
                <a:solidFill>
                  <a:schemeClr val="tx1"/>
                </a:solidFill>
              </a:rPr>
              <a:t>1</a:t>
            </a:r>
            <a:r>
              <a:rPr lang="en-US" b="0" baseline="30000" dirty="0">
                <a:solidFill>
                  <a:schemeClr val="tx1"/>
                </a:solidFill>
              </a:rPr>
              <a:t>st</a:t>
            </a:r>
            <a:r>
              <a:rPr lang="en-US" b="0" dirty="0">
                <a:solidFill>
                  <a:schemeClr val="tx1"/>
                </a:solidFill>
              </a:rPr>
              <a:t> </a:t>
            </a:r>
            <a:r>
              <a:rPr lang="en-US" b="0" dirty="0" smtClean="0">
                <a:solidFill>
                  <a:schemeClr val="tx1"/>
                </a:solidFill>
              </a:rPr>
              <a:t>review</a:t>
            </a:r>
            <a:r>
              <a:rPr lang="en-US" b="0" dirty="0">
                <a:solidFill>
                  <a:schemeClr val="tx1"/>
                </a:solidFill>
              </a:rPr>
              <a:t>, clarification, follow-up, menu </a:t>
            </a:r>
            <a:r>
              <a:rPr lang="en-US" b="0" dirty="0" smtClean="0">
                <a:solidFill>
                  <a:schemeClr val="tx1"/>
                </a:solidFill>
              </a:rPr>
              <a:t>adjustments</a:t>
            </a:r>
          </a:p>
          <a:p>
            <a:pPr lvl="0">
              <a:buNone/>
            </a:pPr>
            <a:endParaRPr lang="en-US" sz="800" b="0" dirty="0" smtClean="0">
              <a:solidFill>
                <a:schemeClr val="tx1"/>
              </a:solidFill>
            </a:endParaRPr>
          </a:p>
          <a:p>
            <a:r>
              <a:rPr lang="en-US" dirty="0" smtClean="0">
                <a:solidFill>
                  <a:schemeClr val="tx1"/>
                </a:solidFill>
              </a:rPr>
              <a:t>2-4 </a:t>
            </a:r>
            <a:r>
              <a:rPr lang="en-US" dirty="0">
                <a:solidFill>
                  <a:schemeClr val="tx1"/>
                </a:solidFill>
              </a:rPr>
              <a:t>Weeks:  </a:t>
            </a:r>
            <a:r>
              <a:rPr lang="en-US" b="0" dirty="0">
                <a:solidFill>
                  <a:schemeClr val="tx1"/>
                </a:solidFill>
              </a:rPr>
              <a:t>2</a:t>
            </a:r>
            <a:r>
              <a:rPr lang="en-US" b="0" baseline="30000" dirty="0">
                <a:solidFill>
                  <a:schemeClr val="tx1"/>
                </a:solidFill>
              </a:rPr>
              <a:t>nd</a:t>
            </a:r>
            <a:r>
              <a:rPr lang="en-US" b="0" dirty="0">
                <a:solidFill>
                  <a:schemeClr val="tx1"/>
                </a:solidFill>
              </a:rPr>
              <a:t> </a:t>
            </a:r>
            <a:r>
              <a:rPr lang="en-US" b="0" dirty="0" smtClean="0">
                <a:solidFill>
                  <a:schemeClr val="tx1"/>
                </a:solidFill>
              </a:rPr>
              <a:t>review, </a:t>
            </a:r>
            <a:r>
              <a:rPr lang="en-US" b="0" dirty="0">
                <a:solidFill>
                  <a:schemeClr val="tx1"/>
                </a:solidFill>
              </a:rPr>
              <a:t>documents uploaded to claim </a:t>
            </a:r>
            <a:r>
              <a:rPr lang="en-US" b="0" dirty="0" smtClean="0">
                <a:solidFill>
                  <a:schemeClr val="tx1"/>
                </a:solidFill>
              </a:rPr>
              <a:t>system</a:t>
            </a:r>
          </a:p>
          <a:p>
            <a:pPr>
              <a:buNone/>
            </a:pPr>
            <a:endParaRPr lang="en-US" sz="800" b="0" dirty="0" smtClean="0">
              <a:solidFill>
                <a:schemeClr val="tx1"/>
              </a:solidFill>
            </a:endParaRPr>
          </a:p>
          <a:p>
            <a:pPr lvl="0"/>
            <a:r>
              <a:rPr lang="en-US" dirty="0">
                <a:solidFill>
                  <a:schemeClr val="tx1"/>
                </a:solidFill>
              </a:rPr>
              <a:t>60 </a:t>
            </a:r>
            <a:r>
              <a:rPr lang="en-US" dirty="0" smtClean="0">
                <a:solidFill>
                  <a:schemeClr val="tx1"/>
                </a:solidFill>
              </a:rPr>
              <a:t>Days (Max): </a:t>
            </a:r>
            <a:r>
              <a:rPr lang="en-US" b="0" dirty="0" smtClean="0">
                <a:solidFill>
                  <a:schemeClr val="tx1"/>
                </a:solidFill>
              </a:rPr>
              <a:t>6-cents “turned on” &amp; approval letter emailed to SFA certification contact</a:t>
            </a:r>
          </a:p>
          <a:p>
            <a:pPr lvl="0">
              <a:buNone/>
            </a:pPr>
            <a:endParaRPr lang="en-US" sz="800" b="0" dirty="0" smtClean="0">
              <a:solidFill>
                <a:schemeClr val="tx1"/>
              </a:solidFill>
            </a:endParaRPr>
          </a:p>
          <a:p>
            <a:pPr lvl="0">
              <a:buNone/>
            </a:pPr>
            <a:endParaRPr lang="en-US" sz="800" b="0" dirty="0" smtClean="0">
              <a:solidFill>
                <a:schemeClr val="tx1"/>
              </a:solidFill>
            </a:endParaRPr>
          </a:p>
          <a:p>
            <a:pPr lvl="0"/>
            <a:r>
              <a:rPr lang="en-US" dirty="0" smtClean="0">
                <a:solidFill>
                  <a:schemeClr val="tx1"/>
                </a:solidFill>
              </a:rPr>
              <a:t>Thank </a:t>
            </a:r>
            <a:r>
              <a:rPr lang="en-US" dirty="0">
                <a:solidFill>
                  <a:schemeClr val="tx1"/>
                </a:solidFill>
              </a:rPr>
              <a:t>you for </a:t>
            </a:r>
            <a:r>
              <a:rPr lang="en-US" dirty="0" smtClean="0">
                <a:solidFill>
                  <a:schemeClr val="tx1"/>
                </a:solidFill>
              </a:rPr>
              <a:t>your patience! </a:t>
            </a:r>
            <a:r>
              <a:rPr lang="en-US" dirty="0" smtClean="0">
                <a:solidFill>
                  <a:schemeClr val="tx1"/>
                </a:solidFill>
                <a:sym typeface="Wingdings" pitchFamily="2" charset="2"/>
              </a:rPr>
              <a:t></a:t>
            </a:r>
            <a:endParaRPr lang="en-US" dirty="0">
              <a:solidFill>
                <a:schemeClr val="tx1"/>
              </a:solidFill>
            </a:endParaRPr>
          </a:p>
          <a:p>
            <a:pPr lvl="0"/>
            <a:endParaRPr lang="en-US" dirty="0">
              <a:solidFill>
                <a:schemeClr val="tx1"/>
              </a:solidFill>
            </a:endParaRPr>
          </a:p>
          <a:p>
            <a:endParaRPr lang="en-US" dirty="0">
              <a:solidFill>
                <a:schemeClr val="tx1"/>
              </a:solidFill>
            </a:endParaRPr>
          </a:p>
          <a:p>
            <a:pPr lvl="0"/>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CDE OSN Approval Process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58137"/>
            <a:ext cx="8407893" cy="4407408"/>
          </a:xfrm>
        </p:spPr>
        <p:txBody>
          <a:bodyPr/>
          <a:lstStyle/>
          <a:p>
            <a:r>
              <a:rPr lang="en-US" dirty="0" smtClean="0"/>
              <a:t>6-Cents is “turned on” starting in the month that materials were submitted.</a:t>
            </a:r>
          </a:p>
          <a:p>
            <a:pPr>
              <a:buNone/>
            </a:pPr>
            <a:endParaRPr lang="en-US" sz="1000" dirty="0" smtClean="0"/>
          </a:p>
          <a:p>
            <a:r>
              <a:rPr lang="en-US" dirty="0" smtClean="0"/>
              <a:t>SFA attests they will remain in compliance with the updated meal patterns.</a:t>
            </a:r>
          </a:p>
          <a:p>
            <a:pPr>
              <a:buNone/>
            </a:pPr>
            <a:endParaRPr lang="en-US" sz="1000" dirty="0" smtClean="0"/>
          </a:p>
          <a:p>
            <a:r>
              <a:rPr lang="en-US" dirty="0" smtClean="0"/>
              <a:t>SFA maintains compliance with current meal patterns for each school year.</a:t>
            </a:r>
          </a:p>
          <a:p>
            <a:endParaRPr lang="en-US" sz="1000" dirty="0" smtClean="0"/>
          </a:p>
          <a:p>
            <a:r>
              <a:rPr lang="en-US" dirty="0" smtClean="0"/>
              <a:t>Look for additional guidance from the CDE OSN on the updates to the lunch and breakfast meal patterns.</a:t>
            </a:r>
            <a:endParaRPr lang="en-US" dirty="0"/>
          </a:p>
        </p:txBody>
      </p:sp>
      <p:sp>
        <p:nvSpPr>
          <p:cNvPr id="3" name="Title 2"/>
          <p:cNvSpPr>
            <a:spLocks noGrp="1"/>
          </p:cNvSpPr>
          <p:nvPr>
            <p:ph type="title"/>
          </p:nvPr>
        </p:nvSpPr>
        <p:spPr/>
        <p:txBody>
          <a:bodyPr/>
          <a:lstStyle/>
          <a:p>
            <a:r>
              <a:rPr lang="en-US" dirty="0" smtClean="0"/>
              <a:t>What Happens After </a:t>
            </a:r>
            <a:br>
              <a:rPr lang="en-US" dirty="0" smtClean="0"/>
            </a:br>
            <a:r>
              <a:rPr lang="en-US" dirty="0" smtClean="0"/>
              <a:t>an SFA is Certified?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1599"/>
          </a:xfrm>
        </p:spPr>
        <p:txBody>
          <a:bodyPr/>
          <a:lstStyle/>
          <a:p>
            <a:r>
              <a:rPr lang="en-US" dirty="0" smtClean="0"/>
              <a:t>SY 2013-14</a:t>
            </a:r>
          </a:p>
          <a:p>
            <a:pPr lvl="1"/>
            <a:r>
              <a:rPr lang="en-US" dirty="0" smtClean="0"/>
              <a:t>Breakfast</a:t>
            </a:r>
          </a:p>
          <a:p>
            <a:pPr lvl="2"/>
            <a:r>
              <a:rPr lang="en-US" dirty="0" smtClean="0"/>
              <a:t>Half of grains must be whole grain rich</a:t>
            </a:r>
          </a:p>
          <a:p>
            <a:pPr lvl="2"/>
            <a:r>
              <a:rPr lang="en-US" dirty="0" smtClean="0"/>
              <a:t>Offer weekly grains ranges</a:t>
            </a:r>
          </a:p>
          <a:p>
            <a:pPr lvl="2"/>
            <a:r>
              <a:rPr lang="en-US" dirty="0" smtClean="0"/>
              <a:t>Calorie ranges</a:t>
            </a:r>
          </a:p>
          <a:p>
            <a:pPr lvl="2"/>
            <a:r>
              <a:rPr lang="en-US" dirty="0" smtClean="0"/>
              <a:t>Zero grams of trans fat per portion</a:t>
            </a:r>
          </a:p>
          <a:p>
            <a:pPr lvl="2"/>
            <a:r>
              <a:rPr lang="en-US" dirty="0" smtClean="0"/>
              <a:t>Food Based Menu Planning </a:t>
            </a:r>
          </a:p>
          <a:p>
            <a:pPr lvl="2"/>
            <a:r>
              <a:rPr lang="en-US" dirty="0" smtClean="0"/>
              <a:t>Established age/grade groups: K-5, 6-8, 9-12</a:t>
            </a:r>
          </a:p>
          <a:p>
            <a:pPr lvl="2"/>
            <a:r>
              <a:rPr lang="en-US" dirty="0" smtClean="0"/>
              <a:t>3-year administrative review cycle</a:t>
            </a:r>
          </a:p>
          <a:p>
            <a:pPr lvl="2"/>
            <a:r>
              <a:rPr lang="en-US" dirty="0" smtClean="0"/>
              <a:t>Weighted nutrient analysis on 1 week of menus</a:t>
            </a:r>
          </a:p>
          <a:p>
            <a:pPr lvl="1"/>
            <a:r>
              <a:rPr lang="en-US" dirty="0" smtClean="0"/>
              <a:t>Lunch</a:t>
            </a:r>
          </a:p>
          <a:p>
            <a:pPr lvl="2"/>
            <a:r>
              <a:rPr lang="en-US" dirty="0" smtClean="0"/>
              <a:t>3-year administrative review cycle</a:t>
            </a:r>
          </a:p>
          <a:p>
            <a:pPr lvl="2">
              <a:buNone/>
            </a:pPr>
            <a:endParaRPr lang="en-US" dirty="0" smtClean="0"/>
          </a:p>
        </p:txBody>
      </p:sp>
      <p:sp>
        <p:nvSpPr>
          <p:cNvPr id="3" name="Title 2"/>
          <p:cNvSpPr>
            <a:spLocks noGrp="1"/>
          </p:cNvSpPr>
          <p:nvPr>
            <p:ph type="title"/>
          </p:nvPr>
        </p:nvSpPr>
        <p:spPr/>
        <p:txBody>
          <a:bodyPr/>
          <a:lstStyle/>
          <a:p>
            <a:r>
              <a:rPr lang="en-US" dirty="0" smtClean="0"/>
              <a:t>Meal Pattern </a:t>
            </a:r>
            <a:br>
              <a:rPr lang="en-US" dirty="0" smtClean="0"/>
            </a:br>
            <a:r>
              <a:rPr lang="en-US" dirty="0" smtClean="0"/>
              <a:t>Implementation Timeline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8919</TotalTime>
  <Words>5898</Words>
  <Application>Microsoft Office PowerPoint</Application>
  <PresentationFormat>On-screen Show (4:3)</PresentationFormat>
  <Paragraphs>1238</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CDE THEME</vt:lpstr>
      <vt:lpstr>The Certification &amp;  Validation Review Process</vt:lpstr>
      <vt:lpstr>Session Overview</vt:lpstr>
      <vt:lpstr>Certification Update</vt:lpstr>
      <vt:lpstr>Certification  Technical Assistance Workshops</vt:lpstr>
      <vt:lpstr>CDE OSN Certification Webpage</vt:lpstr>
      <vt:lpstr>Slide 6</vt:lpstr>
      <vt:lpstr>CDE OSN Approval Process</vt:lpstr>
      <vt:lpstr>What Happens After  an SFA is Certified?</vt:lpstr>
      <vt:lpstr>Meal Pattern  Implementation Timeline</vt:lpstr>
      <vt:lpstr>Meal Pattern  Implementation Timeline</vt:lpstr>
      <vt:lpstr>Slide 11</vt:lpstr>
      <vt:lpstr>6-Cent Reimbursement How is the 6-Cents “Turned On?”</vt:lpstr>
      <vt:lpstr>6-Cent Reimbursement</vt:lpstr>
      <vt:lpstr>6-Cent Reimbursement</vt:lpstr>
      <vt:lpstr>An approved claim system user will need to log into the claim system.</vt:lpstr>
      <vt:lpstr>Claim  System</vt:lpstr>
      <vt:lpstr>6-Cent Reimbursement Update</vt:lpstr>
      <vt:lpstr>Slide 18</vt:lpstr>
      <vt:lpstr>Slide 19</vt:lpstr>
      <vt:lpstr>Validation Reviews:  Purpose</vt:lpstr>
      <vt:lpstr>Validation Reviews: Meal Observation &amp; Documentation</vt:lpstr>
      <vt:lpstr>Validation Reviews: CDE OSN Process</vt:lpstr>
      <vt:lpstr>Validation Reviews: CDE OSN Process</vt:lpstr>
      <vt:lpstr>Validation Reviews: CDE OSN Webpage</vt:lpstr>
      <vt:lpstr>SFA Validation Materials Checklist</vt:lpstr>
      <vt:lpstr>Lunch  Validation Review Questions</vt:lpstr>
      <vt:lpstr>Breakfast  Validation Review Questions</vt:lpstr>
      <vt:lpstr>What is required from an SFA  if there are findings during  the Validation review?</vt:lpstr>
      <vt:lpstr>What Happens if an SFA  Can’t be Validated?</vt:lpstr>
      <vt:lpstr>Validated SFAs  (January – February, 2013)</vt:lpstr>
      <vt:lpstr>SFAs Scheduled for a  Validation Review</vt:lpstr>
      <vt:lpstr>Slide 32</vt:lpstr>
      <vt:lpstr>Validation Review Panel</vt:lpstr>
      <vt:lpstr>Validation Review Questions</vt:lpstr>
      <vt:lpstr>Slide 35</vt:lpstr>
      <vt:lpstr>Slide 36</vt:lpstr>
      <vt:lpstr>Slide 37</vt:lpstr>
      <vt:lpstr>Slide 38</vt:lpstr>
      <vt:lpstr>Slide 39</vt:lpstr>
      <vt:lpstr>Slide 40</vt:lpstr>
      <vt:lpstr>Slide 41</vt:lpstr>
      <vt:lpstr>Slide 42</vt:lpstr>
      <vt:lpstr>Salad Bar Recipe Sheet Windsor Weld RE-4 School District</vt:lpstr>
      <vt:lpstr> Elementary/ Middle School Vegetable Menu Windsor Weld RE-4 School District </vt:lpstr>
      <vt:lpstr>Elementary School Menu  Meat/Meat Alternatives &amp; Grains Windsor Weld RE-4 School District </vt:lpstr>
      <vt:lpstr>Salad Bar  Tool</vt:lpstr>
      <vt:lpstr>Validation Review Advice for SFAs</vt:lpstr>
      <vt:lpstr>Validation Review Questions?</vt:lpstr>
      <vt:lpstr>Certification Questions?</vt:lpstr>
      <vt:lpstr>Slide 50</vt:lpstr>
    </vt:vector>
  </TitlesOfParts>
  <Company>Colorado State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Jackson_K</cp:lastModifiedBy>
  <cp:revision>194</cp:revision>
  <cp:lastPrinted>2012-08-20T17:42:27Z</cp:lastPrinted>
  <dcterms:created xsi:type="dcterms:W3CDTF">2012-07-16T02:29:43Z</dcterms:created>
  <dcterms:modified xsi:type="dcterms:W3CDTF">2013-02-27T23:02:32Z</dcterms:modified>
</cp:coreProperties>
</file>