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74" r:id="rId3"/>
    <p:sldId id="257" r:id="rId4"/>
    <p:sldId id="263" r:id="rId5"/>
    <p:sldId id="288" r:id="rId6"/>
    <p:sldId id="289" r:id="rId7"/>
    <p:sldId id="277" r:id="rId8"/>
    <p:sldId id="279" r:id="rId9"/>
    <p:sldId id="286" r:id="rId10"/>
    <p:sldId id="292" r:id="rId11"/>
    <p:sldId id="293" r:id="rId12"/>
    <p:sldId id="294" r:id="rId13"/>
    <p:sldId id="295" r:id="rId14"/>
    <p:sldId id="291" r:id="rId15"/>
    <p:sldId id="260" r:id="rId16"/>
    <p:sldId id="261" r:id="rId17"/>
    <p:sldId id="302" r:id="rId18"/>
    <p:sldId id="297" r:id="rId19"/>
    <p:sldId id="303" r:id="rId20"/>
    <p:sldId id="298" r:id="rId21"/>
    <p:sldId id="259" r:id="rId22"/>
    <p:sldId id="300" r:id="rId23"/>
    <p:sldId id="301" r:id="rId24"/>
    <p:sldId id="299"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96" autoAdjust="0"/>
    <p:restoredTop sz="92027" autoAdjust="0"/>
  </p:normalViewPr>
  <p:slideViewPr>
    <p:cSldViewPr>
      <p:cViewPr>
        <p:scale>
          <a:sx n="94" d="100"/>
          <a:sy n="94" d="100"/>
        </p:scale>
        <p:origin x="-486" y="-2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89DFD462-A414-48DE-8860-473E62EA0BC5}" type="datetimeFigureOut">
              <a:rPr lang="en-US"/>
              <a:pPr>
                <a:defRPr/>
              </a:pPr>
              <a:t>3/8/2013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69DC7D29-4D8F-4718-A9CF-77C33F5E6FB0}" type="slidenum">
              <a:rPr lang="en-US"/>
              <a:pPr>
                <a:defRPr/>
              </a:pPr>
              <a:t>‹#›</a:t>
            </a:fld>
            <a:endParaRPr lang="en-US"/>
          </a:p>
        </p:txBody>
      </p:sp>
    </p:spTree>
    <p:extLst>
      <p:ext uri="{BB962C8B-B14F-4D97-AF65-F5344CB8AC3E}">
        <p14:creationId xmlns:p14="http://schemas.microsoft.com/office/powerpoint/2010/main" xmlns="" val="20976929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rtl="0" fontAlgn="base">
      <a:spcBef>
        <a:spcPct val="30000"/>
      </a:spcBef>
      <a:spcAft>
        <a:spcPct val="0"/>
      </a:spcAft>
      <a:defRPr sz="1200" kern="1200">
        <a:solidFill>
          <a:schemeClr val="tx1"/>
        </a:solidFill>
        <a:latin typeface="+mn-lt"/>
        <a:ea typeface="ＭＳ Ｐゴシック" pitchFamily="-72"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72"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72"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9DC7D29-4D8F-4718-A9CF-77C33F5E6FB0}" type="slidenum">
              <a:rPr lang="en-US" smtClean="0"/>
              <a:pPr>
                <a:defRPr/>
              </a:pPr>
              <a:t>1</a:t>
            </a:fld>
            <a:endParaRPr lang="en-US"/>
          </a:p>
        </p:txBody>
      </p:sp>
    </p:spTree>
    <p:extLst>
      <p:ext uri="{BB962C8B-B14F-4D97-AF65-F5344CB8AC3E}">
        <p14:creationId xmlns:p14="http://schemas.microsoft.com/office/powerpoint/2010/main" xmlns="" val="3035761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9DC7D29-4D8F-4718-A9CF-77C33F5E6FB0}" type="slidenum">
              <a:rPr lang="en-US" smtClean="0"/>
              <a:pPr>
                <a:defRPr/>
              </a:pPr>
              <a:t>10</a:t>
            </a:fld>
            <a:endParaRPr lang="en-US"/>
          </a:p>
        </p:txBody>
      </p:sp>
    </p:spTree>
    <p:extLst>
      <p:ext uri="{BB962C8B-B14F-4D97-AF65-F5344CB8AC3E}">
        <p14:creationId xmlns:p14="http://schemas.microsoft.com/office/powerpoint/2010/main" xmlns="" val="2485593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9DC7D29-4D8F-4718-A9CF-77C33F5E6FB0}" type="slidenum">
              <a:rPr lang="en-US" smtClean="0"/>
              <a:pPr>
                <a:defRPr/>
              </a:pPr>
              <a:t>11</a:t>
            </a:fld>
            <a:endParaRPr lang="en-US"/>
          </a:p>
        </p:txBody>
      </p:sp>
    </p:spTree>
    <p:extLst>
      <p:ext uri="{BB962C8B-B14F-4D97-AF65-F5344CB8AC3E}">
        <p14:creationId xmlns:p14="http://schemas.microsoft.com/office/powerpoint/2010/main" xmlns="" val="150756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9DC7D29-4D8F-4718-A9CF-77C33F5E6FB0}" type="slidenum">
              <a:rPr lang="en-US" smtClean="0"/>
              <a:pPr>
                <a:defRPr/>
              </a:pPr>
              <a:t>12</a:t>
            </a:fld>
            <a:endParaRPr lang="en-US"/>
          </a:p>
        </p:txBody>
      </p:sp>
    </p:spTree>
    <p:extLst>
      <p:ext uri="{BB962C8B-B14F-4D97-AF65-F5344CB8AC3E}">
        <p14:creationId xmlns:p14="http://schemas.microsoft.com/office/powerpoint/2010/main" xmlns="" val="721108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9DC7D29-4D8F-4718-A9CF-77C33F5E6FB0}" type="slidenum">
              <a:rPr lang="en-US" smtClean="0"/>
              <a:pPr>
                <a:defRPr/>
              </a:pPr>
              <a:t>13</a:t>
            </a:fld>
            <a:endParaRPr lang="en-US"/>
          </a:p>
        </p:txBody>
      </p:sp>
    </p:spTree>
    <p:extLst>
      <p:ext uri="{BB962C8B-B14F-4D97-AF65-F5344CB8AC3E}">
        <p14:creationId xmlns:p14="http://schemas.microsoft.com/office/powerpoint/2010/main" xmlns="" val="2830987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9DC7D29-4D8F-4718-A9CF-77C33F5E6FB0}" type="slidenum">
              <a:rPr lang="en-US" smtClean="0"/>
              <a:pPr>
                <a:defRPr/>
              </a:pPr>
              <a:t>14</a:t>
            </a:fld>
            <a:endParaRPr lang="en-US"/>
          </a:p>
        </p:txBody>
      </p:sp>
    </p:spTree>
    <p:extLst>
      <p:ext uri="{BB962C8B-B14F-4D97-AF65-F5344CB8AC3E}">
        <p14:creationId xmlns:p14="http://schemas.microsoft.com/office/powerpoint/2010/main" xmlns="" val="2753379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our ideal</a:t>
            </a:r>
            <a:r>
              <a:rPr lang="en-US" baseline="0" dirty="0" smtClean="0"/>
              <a:t> condiment cart.  Black Forest, being our newest school, is the only school with this set-up.  At each of your schools, please envision this look and try to accomplish this standard in your space.  Use the supervisor team to help you.  Some schools will have more of a challenge then others.  Schools that come to mind are three model schools (Belleview, Timberline, Canyon Creek) and Holly Ridge.  For these schools, please talk with your supervisor about your condiment cart and plan.</a:t>
            </a:r>
            <a:endParaRPr lang="en-US" dirty="0"/>
          </a:p>
        </p:txBody>
      </p:sp>
      <p:sp>
        <p:nvSpPr>
          <p:cNvPr id="4" name="Slide Number Placeholder 3"/>
          <p:cNvSpPr>
            <a:spLocks noGrp="1"/>
          </p:cNvSpPr>
          <p:nvPr>
            <p:ph type="sldNum" sz="quarter" idx="10"/>
          </p:nvPr>
        </p:nvSpPr>
        <p:spPr/>
        <p:txBody>
          <a:bodyPr/>
          <a:lstStyle/>
          <a:p>
            <a:pPr>
              <a:defRPr/>
            </a:pPr>
            <a:fld id="{69DC7D29-4D8F-4718-A9CF-77C33F5E6FB0}" type="slidenum">
              <a:rPr lang="en-US" smtClean="0"/>
              <a:pPr>
                <a:defRPr/>
              </a:pPr>
              <a:t>15</a:t>
            </a:fld>
            <a:endParaRPr lang="en-US"/>
          </a:p>
        </p:txBody>
      </p:sp>
    </p:spTree>
    <p:extLst>
      <p:ext uri="{BB962C8B-B14F-4D97-AF65-F5344CB8AC3E}">
        <p14:creationId xmlns:p14="http://schemas.microsoft.com/office/powerpoint/2010/main" xmlns="" val="1185237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to show standards for any condiment cart:  silverware in stainless holders with handles facing up, pan or crock for black pepper packets, napkins in dispensers to minimize waste, ketchup and mustard in pumps.  </a:t>
            </a:r>
            <a:endParaRPr lang="en-US" dirty="0"/>
          </a:p>
        </p:txBody>
      </p:sp>
      <p:sp>
        <p:nvSpPr>
          <p:cNvPr id="4" name="Slide Number Placeholder 3"/>
          <p:cNvSpPr>
            <a:spLocks noGrp="1"/>
          </p:cNvSpPr>
          <p:nvPr>
            <p:ph type="sldNum" sz="quarter" idx="10"/>
          </p:nvPr>
        </p:nvSpPr>
        <p:spPr/>
        <p:txBody>
          <a:bodyPr/>
          <a:lstStyle/>
          <a:p>
            <a:pPr>
              <a:defRPr/>
            </a:pPr>
            <a:fld id="{69DC7D29-4D8F-4718-A9CF-77C33F5E6FB0}" type="slidenum">
              <a:rPr lang="en-US" smtClean="0"/>
              <a:pPr>
                <a:defRPr/>
              </a:pPr>
              <a:t>16</a:t>
            </a:fld>
            <a:endParaRPr lang="en-US"/>
          </a:p>
        </p:txBody>
      </p:sp>
    </p:spTree>
    <p:extLst>
      <p:ext uri="{BB962C8B-B14F-4D97-AF65-F5344CB8AC3E}">
        <p14:creationId xmlns:p14="http://schemas.microsoft.com/office/powerpoint/2010/main" xmlns="" val="1029155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 can easily meet the standards using </a:t>
            </a:r>
            <a:r>
              <a:rPr lang="en-US" baseline="0" dirty="0" err="1" smtClean="0"/>
              <a:t>Cambro</a:t>
            </a:r>
            <a:r>
              <a:rPr lang="en-US" baseline="0" dirty="0" smtClean="0"/>
              <a:t> Salad Bars, a table or counter space. </a:t>
            </a:r>
            <a:endParaRPr lang="en-US" dirty="0"/>
          </a:p>
        </p:txBody>
      </p:sp>
      <p:sp>
        <p:nvSpPr>
          <p:cNvPr id="4" name="Slide Number Placeholder 3"/>
          <p:cNvSpPr>
            <a:spLocks noGrp="1"/>
          </p:cNvSpPr>
          <p:nvPr>
            <p:ph type="sldNum" sz="quarter" idx="10"/>
          </p:nvPr>
        </p:nvSpPr>
        <p:spPr/>
        <p:txBody>
          <a:bodyPr/>
          <a:lstStyle/>
          <a:p>
            <a:pPr>
              <a:defRPr/>
            </a:pPr>
            <a:fld id="{69DC7D29-4D8F-4718-A9CF-77C33F5E6FB0}" type="slidenum">
              <a:rPr lang="en-US" smtClean="0"/>
              <a:pPr>
                <a:defRPr/>
              </a:pPr>
              <a:t>17</a:t>
            </a:fld>
            <a:endParaRPr lang="en-US"/>
          </a:p>
        </p:txBody>
      </p:sp>
    </p:spTree>
    <p:extLst>
      <p:ext uri="{BB962C8B-B14F-4D97-AF65-F5344CB8AC3E}">
        <p14:creationId xmlns:p14="http://schemas.microsoft.com/office/powerpoint/2010/main" xmlns="" val="962866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9DC7D29-4D8F-4718-A9CF-77C33F5E6FB0}" type="slidenum">
              <a:rPr lang="en-US" smtClean="0"/>
              <a:pPr>
                <a:defRPr/>
              </a:pPr>
              <a:t>18</a:t>
            </a:fld>
            <a:endParaRPr lang="en-US"/>
          </a:p>
        </p:txBody>
      </p:sp>
    </p:spTree>
    <p:extLst>
      <p:ext uri="{BB962C8B-B14F-4D97-AF65-F5344CB8AC3E}">
        <p14:creationId xmlns:p14="http://schemas.microsoft.com/office/powerpoint/2010/main" xmlns="" val="2840768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goal is to switch to a Heinz product and pump in the future.  Until that point we have a standard to portion hot sauce in a squeeze bottle.  The key is that bottle must be labeled. </a:t>
            </a:r>
            <a:endParaRPr lang="en-US" dirty="0"/>
          </a:p>
        </p:txBody>
      </p:sp>
      <p:sp>
        <p:nvSpPr>
          <p:cNvPr id="4" name="Slide Number Placeholder 3"/>
          <p:cNvSpPr>
            <a:spLocks noGrp="1"/>
          </p:cNvSpPr>
          <p:nvPr>
            <p:ph type="sldNum" sz="quarter" idx="10"/>
          </p:nvPr>
        </p:nvSpPr>
        <p:spPr/>
        <p:txBody>
          <a:bodyPr/>
          <a:lstStyle/>
          <a:p>
            <a:pPr>
              <a:defRPr/>
            </a:pPr>
            <a:fld id="{69DC7D29-4D8F-4718-A9CF-77C33F5E6FB0}" type="slidenum">
              <a:rPr lang="en-US" smtClean="0"/>
              <a:pPr>
                <a:defRPr/>
              </a:pPr>
              <a:t>19</a:t>
            </a:fld>
            <a:endParaRPr lang="en-US"/>
          </a:p>
        </p:txBody>
      </p:sp>
    </p:spTree>
    <p:extLst>
      <p:ext uri="{BB962C8B-B14F-4D97-AF65-F5344CB8AC3E}">
        <p14:creationId xmlns:p14="http://schemas.microsoft.com/office/powerpoint/2010/main" xmlns="" val="2943945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9DC7D29-4D8F-4718-A9CF-77C33F5E6FB0}" type="slidenum">
              <a:rPr lang="en-US" smtClean="0"/>
              <a:pPr>
                <a:defRPr/>
              </a:pPr>
              <a:t>2</a:t>
            </a:fld>
            <a:endParaRPr lang="en-US"/>
          </a:p>
        </p:txBody>
      </p:sp>
    </p:spTree>
    <p:extLst>
      <p:ext uri="{BB962C8B-B14F-4D97-AF65-F5344CB8AC3E}">
        <p14:creationId xmlns:p14="http://schemas.microsoft.com/office/powerpoint/2010/main" xmlns="" val="3459790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Standards:</a:t>
            </a:r>
            <a:r>
              <a:rPr lang="en-US" baseline="0" dirty="0" smtClean="0"/>
              <a:t> </a:t>
            </a:r>
          </a:p>
          <a:p>
            <a:pPr marL="171450" indent="-171450">
              <a:buFont typeface="Arial" pitchFamily="34" charset="0"/>
              <a:buChar char="•"/>
            </a:pPr>
            <a:r>
              <a:rPr lang="en-US" baseline="0" dirty="0" smtClean="0"/>
              <a:t>Napkins- our napkin spec and holder has not yet been finalized.  Therefore it is okay to use the same procedure for putting napkins out that you used last year.  Do not order a holder until notified by leadership.</a:t>
            </a:r>
          </a:p>
          <a:p>
            <a:pPr marL="171450" indent="-171450">
              <a:buFont typeface="Arial" pitchFamily="34" charset="0"/>
              <a:buChar char="•"/>
            </a:pPr>
            <a:r>
              <a:rPr lang="en-US" baseline="0" dirty="0" smtClean="0"/>
              <a:t>Flatware-stainless cylinders are CCSD standard.  They are more expensive.  Knowing this, please plan to replace slowly throughout the school year.  White or black can be used until you are able to transition to the standard.</a:t>
            </a:r>
          </a:p>
          <a:p>
            <a:pPr marL="171450" indent="-171450">
              <a:buFont typeface="Arial" pitchFamily="34" charset="0"/>
              <a:buChar char="•"/>
            </a:pPr>
            <a:r>
              <a:rPr lang="en-US" baseline="0" dirty="0" smtClean="0"/>
              <a:t>Black Pepper- because so many condiments are unable to be used due to calorie, sodium or fat requirements; black pepper is a great way to allow students the choice to flavor food further.  Please use a crock style container to place these packets in.</a:t>
            </a:r>
          </a:p>
          <a:p>
            <a:pPr marL="171450" indent="-171450">
              <a:buFont typeface="Arial" pitchFamily="34" charset="0"/>
              <a:buChar char="•"/>
            </a:pPr>
            <a:r>
              <a:rPr lang="en-US" baseline="0" dirty="0" smtClean="0"/>
              <a:t>Pump- We will now purchase ketchup and mustard in </a:t>
            </a:r>
            <a:r>
              <a:rPr lang="en-US" baseline="0" dirty="0" err="1" smtClean="0"/>
              <a:t>cryovac</a:t>
            </a:r>
            <a:r>
              <a:rPr lang="en-US" baseline="0" dirty="0" smtClean="0"/>
              <a:t> bags and place them in the Heinz pump dispensers.  We will train on this in a few minutes.</a:t>
            </a:r>
          </a:p>
          <a:p>
            <a:pPr marL="171450" indent="-171450">
              <a:buFont typeface="Arial" pitchFamily="34" charset="0"/>
              <a:buChar char="•"/>
            </a:pPr>
            <a:r>
              <a:rPr lang="en-US" baseline="0" dirty="0" smtClean="0"/>
              <a:t>Signage- 1 pump = 1 serving gets posted on the condiment cart, 1 dressing comes with 1 veggie sign goes on the sneeze guard above your vegetable tray, limit 2 goes on your food box or basket you keep the dressing packets in at the register. </a:t>
            </a:r>
          </a:p>
          <a:p>
            <a:pPr marL="171450" indent="-171450">
              <a:buFont typeface="Arial" pitchFamily="34" charset="0"/>
              <a:buChar char="•"/>
            </a:pPr>
            <a:r>
              <a:rPr lang="en-US" baseline="0" dirty="0" smtClean="0"/>
              <a:t>BLUE- must use blue tape only, no masking tape.  No tape should be seen from the customers point of view, remove before washing.</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69DC7D29-4D8F-4718-A9CF-77C33F5E6FB0}" type="slidenum">
              <a:rPr lang="en-US" smtClean="0"/>
              <a:pPr>
                <a:defRPr/>
              </a:pPr>
              <a:t>20</a:t>
            </a:fld>
            <a:endParaRPr lang="en-US"/>
          </a:p>
        </p:txBody>
      </p:sp>
    </p:spTree>
    <p:extLst>
      <p:ext uri="{BB962C8B-B14F-4D97-AF65-F5344CB8AC3E}">
        <p14:creationId xmlns:p14="http://schemas.microsoft.com/office/powerpoint/2010/main" xmlns="" val="3754095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Old Products:</a:t>
            </a:r>
            <a:r>
              <a:rPr lang="en-US" u="none" baseline="0" dirty="0" smtClean="0"/>
              <a:t>  In an effort to reduce food waste, we will start the school year and phase into being 100% compliant with the standards of our new condiment program.  This is because we will need to use up our old stock of products.  </a:t>
            </a:r>
          </a:p>
          <a:p>
            <a:pPr marL="171450" indent="-171450">
              <a:buFont typeface="Arial" pitchFamily="34" charset="0"/>
              <a:buChar char="•"/>
            </a:pPr>
            <a:r>
              <a:rPr lang="en-US" u="none" baseline="0" dirty="0" smtClean="0"/>
              <a:t>Taco Bell Sauce: use with burrito until your stock is used up.  Then, change to the picante sauce.</a:t>
            </a:r>
          </a:p>
          <a:p>
            <a:pPr marL="171450" indent="-171450">
              <a:buFont typeface="Arial" pitchFamily="34" charset="0"/>
              <a:buChar char="•"/>
            </a:pPr>
            <a:r>
              <a:rPr lang="en-US" u="none" baseline="0" dirty="0" smtClean="0"/>
              <a:t>Soy and Teriyaki Sauce: if you have 3 gallon or less, pick break and spoil the item, open and discard the product. Call supervisor to schedule a pick up if you have full cases.</a:t>
            </a:r>
          </a:p>
          <a:p>
            <a:pPr marL="171450" indent="-171450">
              <a:buFont typeface="Arial" pitchFamily="34" charset="0"/>
              <a:buChar char="•"/>
            </a:pPr>
            <a:r>
              <a:rPr lang="en-US" u="none" baseline="0" dirty="0" smtClean="0"/>
              <a:t>Syrup and BBQ sauce: please portion in 2oz portion cups to use up on BFL and Chicken Nugget days, then begin ordering individual cups.</a:t>
            </a:r>
          </a:p>
          <a:p>
            <a:pPr marL="171450" indent="-171450">
              <a:buFont typeface="Arial" pitchFamily="34" charset="0"/>
              <a:buChar char="•"/>
            </a:pPr>
            <a:r>
              <a:rPr lang="en-US" u="none" baseline="0" dirty="0" smtClean="0"/>
              <a:t>Ketchup and Mustard:</a:t>
            </a:r>
          </a:p>
          <a:p>
            <a:pPr marL="171450" indent="-171450">
              <a:buFont typeface="Arial" pitchFamily="34" charset="0"/>
              <a:buChar char="•"/>
            </a:pPr>
            <a:r>
              <a:rPr lang="en-US" u="none" baseline="0" dirty="0" smtClean="0"/>
              <a:t>#10  or gallon jugs- use pump lid and pump for service, keep original lid for storage overnight.  Date with day opened, must discard if not used up in 7days.</a:t>
            </a:r>
          </a:p>
          <a:p>
            <a:pPr marL="171450" indent="-171450">
              <a:buFont typeface="Arial" pitchFamily="34" charset="0"/>
              <a:buChar char="•"/>
            </a:pPr>
            <a:r>
              <a:rPr lang="en-US" u="none" baseline="0" dirty="0" smtClean="0"/>
              <a:t>#10 can- use pump lid and pump for 1</a:t>
            </a:r>
            <a:r>
              <a:rPr lang="en-US" u="none" baseline="30000" dirty="0" smtClean="0"/>
              <a:t>st</a:t>
            </a:r>
            <a:r>
              <a:rPr lang="en-US" u="none" baseline="0" dirty="0" smtClean="0"/>
              <a:t> service, transfer leftover product to a crock or drip cut, use drip cut first the following day and then open next #10 can.  Drip cuts must be labeled with name of product.</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u="sng" dirty="0" smtClean="0"/>
              <a:t>Cafeteria: </a:t>
            </a:r>
            <a:r>
              <a:rPr lang="en-US" dirty="0" smtClean="0"/>
              <a:t>Hot water and microwaves</a:t>
            </a:r>
            <a:r>
              <a:rPr lang="en-US" baseline="0" dirty="0" smtClean="0"/>
              <a:t> are a customer service tool for the school to use for home lunch students.  Knowing this we should not be purchasing these items or using our carts to place them on. Furthermore, we are asking that unless directly asked by your principal, we do not automatically fill and put the hot water out in the cafeteria. There are many reasons for reducing this practice, work with your supervisor on how to handle this.</a:t>
            </a:r>
            <a:endParaRPr lang="en-US" dirty="0" smtClean="0"/>
          </a:p>
          <a:p>
            <a:pPr marL="171450" indent="-171450">
              <a:buFont typeface="Arial" pitchFamily="34" charset="0"/>
              <a:buChar char="•"/>
            </a:pPr>
            <a:endParaRPr lang="en-US" u="none" baseline="0" dirty="0" smtClean="0"/>
          </a:p>
          <a:p>
            <a:r>
              <a:rPr lang="en-US" u="none" baseline="0" dirty="0" smtClean="0"/>
              <a:t>	 </a:t>
            </a:r>
            <a:endParaRPr lang="en-US" u="sng" dirty="0"/>
          </a:p>
        </p:txBody>
      </p:sp>
      <p:sp>
        <p:nvSpPr>
          <p:cNvPr id="4" name="Slide Number Placeholder 3"/>
          <p:cNvSpPr>
            <a:spLocks noGrp="1"/>
          </p:cNvSpPr>
          <p:nvPr>
            <p:ph type="sldNum" sz="quarter" idx="10"/>
          </p:nvPr>
        </p:nvSpPr>
        <p:spPr/>
        <p:txBody>
          <a:bodyPr/>
          <a:lstStyle/>
          <a:p>
            <a:pPr>
              <a:defRPr/>
            </a:pPr>
            <a:fld id="{69DC7D29-4D8F-4718-A9CF-77C33F5E6FB0}" type="slidenum">
              <a:rPr lang="en-US" smtClean="0"/>
              <a:pPr>
                <a:defRPr/>
              </a:pPr>
              <a:t>21</a:t>
            </a:fld>
            <a:endParaRPr lang="en-US"/>
          </a:p>
        </p:txBody>
      </p:sp>
    </p:spTree>
    <p:extLst>
      <p:ext uri="{BB962C8B-B14F-4D97-AF65-F5344CB8AC3E}">
        <p14:creationId xmlns:p14="http://schemas.microsoft.com/office/powerpoint/2010/main" xmlns="" val="3461388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Cryovac</a:t>
            </a:r>
            <a:r>
              <a:rPr lang="en-US" dirty="0" smtClean="0"/>
              <a:t> bag, Heinz dispenser and Server dispenser (Example: Black Forest or future schools selected to have condiment carts</a:t>
            </a:r>
            <a:r>
              <a:rPr lang="en-US" baseline="0" dirty="0" smtClean="0"/>
              <a:t> designed</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69DC7D29-4D8F-4718-A9CF-77C33F5E6FB0}" type="slidenum">
              <a:rPr lang="en-US" smtClean="0"/>
              <a:pPr>
                <a:defRPr/>
              </a:pPr>
              <a:t>22</a:t>
            </a:fld>
            <a:endParaRPr lang="en-US"/>
          </a:p>
        </p:txBody>
      </p:sp>
    </p:spTree>
    <p:extLst>
      <p:ext uri="{BB962C8B-B14F-4D97-AF65-F5344CB8AC3E}">
        <p14:creationId xmlns:p14="http://schemas.microsoft.com/office/powerpoint/2010/main" xmlns="" val="634042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Turn it over to Heinz Rep</a:t>
            </a:r>
            <a:endParaRPr lang="en-US" dirty="0"/>
          </a:p>
        </p:txBody>
      </p:sp>
      <p:sp>
        <p:nvSpPr>
          <p:cNvPr id="4" name="Slide Number Placeholder 3"/>
          <p:cNvSpPr>
            <a:spLocks noGrp="1"/>
          </p:cNvSpPr>
          <p:nvPr>
            <p:ph type="sldNum" sz="quarter" idx="10"/>
          </p:nvPr>
        </p:nvSpPr>
        <p:spPr/>
        <p:txBody>
          <a:bodyPr/>
          <a:lstStyle/>
          <a:p>
            <a:pPr>
              <a:defRPr/>
            </a:pPr>
            <a:fld id="{69DC7D29-4D8F-4718-A9CF-77C33F5E6FB0}" type="slidenum">
              <a:rPr lang="en-US" smtClean="0"/>
              <a:pPr>
                <a:defRPr/>
              </a:pPr>
              <a:t>23</a:t>
            </a:fld>
            <a:endParaRPr lang="en-US"/>
          </a:p>
        </p:txBody>
      </p:sp>
    </p:spTree>
    <p:extLst>
      <p:ext uri="{BB962C8B-B14F-4D97-AF65-F5344CB8AC3E}">
        <p14:creationId xmlns:p14="http://schemas.microsoft.com/office/powerpoint/2010/main" xmlns="" val="2507837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9DC7D29-4D8F-4718-A9CF-77C33F5E6FB0}" type="slidenum">
              <a:rPr lang="en-US" smtClean="0"/>
              <a:pPr>
                <a:defRPr/>
              </a:pPr>
              <a:t>24</a:t>
            </a:fld>
            <a:endParaRPr lang="en-US"/>
          </a:p>
        </p:txBody>
      </p:sp>
    </p:spTree>
    <p:extLst>
      <p:ext uri="{BB962C8B-B14F-4D97-AF65-F5344CB8AC3E}">
        <p14:creationId xmlns:p14="http://schemas.microsoft.com/office/powerpoint/2010/main" xmlns="" val="3495360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9DC7D29-4D8F-4718-A9CF-77C33F5E6FB0}" type="slidenum">
              <a:rPr lang="en-US" smtClean="0"/>
              <a:pPr>
                <a:defRPr/>
              </a:pPr>
              <a:t>3</a:t>
            </a:fld>
            <a:endParaRPr lang="en-US"/>
          </a:p>
        </p:txBody>
      </p:sp>
    </p:spTree>
    <p:extLst>
      <p:ext uri="{BB962C8B-B14F-4D97-AF65-F5344CB8AC3E}">
        <p14:creationId xmlns:p14="http://schemas.microsoft.com/office/powerpoint/2010/main" xmlns="" val="1781663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clear food boxes come in many different sizes</a:t>
            </a:r>
            <a:r>
              <a:rPr lang="en-US" baseline="0" dirty="0" smtClean="0"/>
              <a:t> and shapes.  Work with Dolly to order the correct size.</a:t>
            </a:r>
            <a:endParaRPr lang="en-US" dirty="0"/>
          </a:p>
        </p:txBody>
      </p:sp>
      <p:sp>
        <p:nvSpPr>
          <p:cNvPr id="4" name="Slide Number Placeholder 3"/>
          <p:cNvSpPr>
            <a:spLocks noGrp="1"/>
          </p:cNvSpPr>
          <p:nvPr>
            <p:ph type="sldNum" sz="quarter" idx="10"/>
          </p:nvPr>
        </p:nvSpPr>
        <p:spPr/>
        <p:txBody>
          <a:bodyPr/>
          <a:lstStyle/>
          <a:p>
            <a:pPr>
              <a:defRPr/>
            </a:pPr>
            <a:fld id="{69DC7D29-4D8F-4718-A9CF-77C33F5E6FB0}" type="slidenum">
              <a:rPr lang="en-US" smtClean="0"/>
              <a:pPr>
                <a:defRPr/>
              </a:pPr>
              <a:t>4</a:t>
            </a:fld>
            <a:endParaRPr lang="en-US"/>
          </a:p>
        </p:txBody>
      </p:sp>
    </p:spTree>
    <p:extLst>
      <p:ext uri="{BB962C8B-B14F-4D97-AF65-F5344CB8AC3E}">
        <p14:creationId xmlns:p14="http://schemas.microsoft.com/office/powerpoint/2010/main" xmlns="" val="1133834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students want extra portions of picante sauce, can purchase a la carte</a:t>
            </a:r>
          </a:p>
          <a:p>
            <a:endParaRPr lang="en-US" baseline="0" dirty="0" smtClean="0"/>
          </a:p>
          <a:p>
            <a:r>
              <a:rPr lang="en-US" baseline="0" dirty="0" smtClean="0"/>
              <a:t>When forecasting think about how many will actually select the condiment with the entrée.  Many students will not, but some will.  A lesson learned from year rounds is not to forecast 200 omelet and 200 picante sauce.  </a:t>
            </a:r>
          </a:p>
          <a:p>
            <a:endParaRPr lang="en-US" baseline="0" dirty="0" smtClean="0"/>
          </a:p>
          <a:p>
            <a:r>
              <a:rPr lang="en-US" baseline="0" dirty="0" smtClean="0"/>
              <a:t>FYI-the cold crock does need to be froze for 8 </a:t>
            </a:r>
            <a:r>
              <a:rPr lang="en-US" baseline="0" dirty="0" err="1" smtClean="0"/>
              <a:t>hrs</a:t>
            </a:r>
            <a:r>
              <a:rPr lang="en-US" baseline="0" dirty="0" smtClean="0"/>
              <a:t> before each use.  </a:t>
            </a:r>
            <a:endParaRPr lang="en-US" dirty="0"/>
          </a:p>
        </p:txBody>
      </p:sp>
      <p:sp>
        <p:nvSpPr>
          <p:cNvPr id="4" name="Slide Number Placeholder 3"/>
          <p:cNvSpPr>
            <a:spLocks noGrp="1"/>
          </p:cNvSpPr>
          <p:nvPr>
            <p:ph type="sldNum" sz="quarter" idx="10"/>
          </p:nvPr>
        </p:nvSpPr>
        <p:spPr/>
        <p:txBody>
          <a:bodyPr/>
          <a:lstStyle/>
          <a:p>
            <a:pPr>
              <a:defRPr/>
            </a:pPr>
            <a:fld id="{69DC7D29-4D8F-4718-A9CF-77C33F5E6FB0}" type="slidenum">
              <a:rPr lang="en-US" smtClean="0"/>
              <a:pPr>
                <a:defRPr/>
              </a:pPr>
              <a:t>5</a:t>
            </a:fld>
            <a:endParaRPr lang="en-US"/>
          </a:p>
        </p:txBody>
      </p:sp>
    </p:spTree>
    <p:extLst>
      <p:ext uri="{BB962C8B-B14F-4D97-AF65-F5344CB8AC3E}">
        <p14:creationId xmlns:p14="http://schemas.microsoft.com/office/powerpoint/2010/main" xmlns="" val="2864341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9DC7D29-4D8F-4718-A9CF-77C33F5E6FB0}" type="slidenum">
              <a:rPr lang="en-US" smtClean="0"/>
              <a:pPr>
                <a:defRPr/>
              </a:pPr>
              <a:t>6</a:t>
            </a:fld>
            <a:endParaRPr lang="en-US"/>
          </a:p>
        </p:txBody>
      </p:sp>
    </p:spTree>
    <p:extLst>
      <p:ext uri="{BB962C8B-B14F-4D97-AF65-F5344CB8AC3E}">
        <p14:creationId xmlns:p14="http://schemas.microsoft.com/office/powerpoint/2010/main" xmlns="" val="2976058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9DC7D29-4D8F-4718-A9CF-77C33F5E6FB0}" type="slidenum">
              <a:rPr lang="en-US" smtClean="0"/>
              <a:pPr>
                <a:defRPr/>
              </a:pPr>
              <a:t>7</a:t>
            </a:fld>
            <a:endParaRPr lang="en-US"/>
          </a:p>
        </p:txBody>
      </p:sp>
    </p:spTree>
    <p:extLst>
      <p:ext uri="{BB962C8B-B14F-4D97-AF65-F5344CB8AC3E}">
        <p14:creationId xmlns:p14="http://schemas.microsoft.com/office/powerpoint/2010/main" xmlns="" val="3253105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choose all</a:t>
            </a:r>
            <a:r>
              <a:rPr lang="en-US" baseline="0" dirty="0" smtClean="0"/>
              <a:t> or just some flavors to sell.</a:t>
            </a:r>
          </a:p>
          <a:p>
            <a:endParaRPr lang="en-US" baseline="0" dirty="0" smtClean="0"/>
          </a:p>
          <a:p>
            <a:r>
              <a:rPr lang="en-US" baseline="0" dirty="0" smtClean="0"/>
              <a:t>Review with secondary's the disposable black oval bowls.  A sleeve of each should be at your schools when you arrive back.  These are surplus items we found when cleaning out the warehouse.  This is a great place to utilize those until they are gone.  We can’t reorder!  Change to food boxes when supply is gone.</a:t>
            </a:r>
            <a:endParaRPr lang="en-US" dirty="0"/>
          </a:p>
        </p:txBody>
      </p:sp>
      <p:sp>
        <p:nvSpPr>
          <p:cNvPr id="4" name="Slide Number Placeholder 3"/>
          <p:cNvSpPr>
            <a:spLocks noGrp="1"/>
          </p:cNvSpPr>
          <p:nvPr>
            <p:ph type="sldNum" sz="quarter" idx="10"/>
          </p:nvPr>
        </p:nvSpPr>
        <p:spPr/>
        <p:txBody>
          <a:bodyPr/>
          <a:lstStyle/>
          <a:p>
            <a:pPr>
              <a:defRPr/>
            </a:pPr>
            <a:fld id="{69DC7D29-4D8F-4718-A9CF-77C33F5E6FB0}" type="slidenum">
              <a:rPr lang="en-US" smtClean="0"/>
              <a:pPr>
                <a:defRPr/>
              </a:pPr>
              <a:t>8</a:t>
            </a:fld>
            <a:endParaRPr lang="en-US"/>
          </a:p>
        </p:txBody>
      </p:sp>
    </p:spTree>
    <p:extLst>
      <p:ext uri="{BB962C8B-B14F-4D97-AF65-F5344CB8AC3E}">
        <p14:creationId xmlns:p14="http://schemas.microsoft.com/office/powerpoint/2010/main" xmlns="" val="4272932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9DC7D29-4D8F-4718-A9CF-77C33F5E6FB0}" type="slidenum">
              <a:rPr lang="en-US" smtClean="0"/>
              <a:pPr>
                <a:defRPr/>
              </a:pPr>
              <a:t>9</a:t>
            </a:fld>
            <a:endParaRPr lang="en-US"/>
          </a:p>
        </p:txBody>
      </p:sp>
    </p:spTree>
    <p:extLst>
      <p:ext uri="{BB962C8B-B14F-4D97-AF65-F5344CB8AC3E}">
        <p14:creationId xmlns:p14="http://schemas.microsoft.com/office/powerpoint/2010/main" xmlns="" val="466309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13"/>
          <p:cNvPicPr>
            <a:picLocks noChangeAspect="1"/>
          </p:cNvPicPr>
          <p:nvPr userDrawn="1"/>
        </p:nvPicPr>
        <p:blipFill>
          <a:blip r:embed="rId2" cstate="print"/>
          <a:srcRect/>
          <a:stretch>
            <a:fillRect/>
          </a:stretch>
        </p:blipFill>
        <p:spPr bwMode="auto">
          <a:xfrm>
            <a:off x="3848100" y="4038600"/>
            <a:ext cx="1447800" cy="2362200"/>
          </a:xfrm>
          <a:prstGeom prst="rect">
            <a:avLst/>
          </a:prstGeom>
          <a:noFill/>
          <a:ln w="9525">
            <a:noFill/>
            <a:miter lim="800000"/>
            <a:headEnd/>
            <a:tailEnd/>
          </a:ln>
        </p:spPr>
      </p:pic>
      <p:sp>
        <p:nvSpPr>
          <p:cNvPr id="9" name="Subtitle 8"/>
          <p:cNvSpPr>
            <a:spLocks noGrp="1"/>
          </p:cNvSpPr>
          <p:nvPr>
            <p:ph type="subTitle" idx="1"/>
          </p:nvPr>
        </p:nvSpPr>
        <p:spPr>
          <a:xfrm>
            <a:off x="1295400" y="3200400"/>
            <a:ext cx="6400800" cy="5334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a:xfrm>
            <a:off x="4267200" y="6253163"/>
            <a:ext cx="457200" cy="457200"/>
          </a:xfrm>
        </p:spPr>
        <p:txBody>
          <a:bodyPr/>
          <a:lstStyle>
            <a:lvl1pPr>
              <a:defRPr/>
            </a:lvl1pPr>
          </a:lstStyle>
          <a:p>
            <a:pPr>
              <a:defRPr/>
            </a:pPr>
            <a:fld id="{73C9249D-8DEF-4DE5-B08D-B55DF35268C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2"/>
          <p:cNvSpPr>
            <a:spLocks noGrp="1"/>
          </p:cNvSpPr>
          <p:nvPr>
            <p:ph type="sldNum" sz="quarter" idx="10"/>
          </p:nvPr>
        </p:nvSpPr>
        <p:spPr>
          <a:ln/>
        </p:spPr>
        <p:txBody>
          <a:bodyPr/>
          <a:lstStyle>
            <a:lvl1pPr>
              <a:defRPr/>
            </a:lvl1pPr>
          </a:lstStyle>
          <a:p>
            <a:pPr>
              <a:defRPr/>
            </a:pPr>
            <a:fld id="{15FEDDCF-44AF-4AB8-98BB-EF4F7C4ECC2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2"/>
          </p:nvPr>
        </p:nvSpPr>
        <p:spPr>
          <a:xfrm>
            <a:off x="4933950" y="1447800"/>
            <a:ext cx="374904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2"/>
          <p:cNvSpPr>
            <a:spLocks noGrp="1"/>
          </p:cNvSpPr>
          <p:nvPr>
            <p:ph type="sldNum" sz="quarter" idx="10"/>
          </p:nvPr>
        </p:nvSpPr>
        <p:spPr>
          <a:ln/>
        </p:spPr>
        <p:txBody>
          <a:bodyPr/>
          <a:lstStyle>
            <a:lvl1pPr>
              <a:defRPr/>
            </a:lvl1pPr>
          </a:lstStyle>
          <a:p>
            <a:pPr>
              <a:defRPr/>
            </a:pPr>
            <a:fld id="{70760CB8-432B-4076-B447-2686E555CD7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314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314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22"/>
          <p:cNvSpPr>
            <a:spLocks noGrp="1"/>
          </p:cNvSpPr>
          <p:nvPr>
            <p:ph type="sldNum" sz="quarter" idx="10"/>
          </p:nvPr>
        </p:nvSpPr>
        <p:spPr>
          <a:ln/>
        </p:spPr>
        <p:txBody>
          <a:bodyPr/>
          <a:lstStyle>
            <a:lvl1pPr>
              <a:defRPr/>
            </a:lvl1pPr>
          </a:lstStyle>
          <a:p>
            <a:pPr>
              <a:defRPr/>
            </a:pPr>
            <a:fld id="{D935EDC1-387D-4E01-B6AD-EB95A322CBE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2"/>
          <p:cNvSpPr>
            <a:spLocks noGrp="1"/>
          </p:cNvSpPr>
          <p:nvPr>
            <p:ph type="sldNum" sz="quarter" idx="10"/>
          </p:nvPr>
        </p:nvSpPr>
        <p:spPr>
          <a:ln/>
        </p:spPr>
        <p:txBody>
          <a:bodyPr/>
          <a:lstStyle>
            <a:lvl1pPr>
              <a:defRPr/>
            </a:lvl1pPr>
          </a:lstStyle>
          <a:p>
            <a:pPr>
              <a:defRPr/>
            </a:pPr>
            <a:fld id="{4554DA60-6149-4CB2-B7B0-48409719152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2"/>
          <p:cNvSpPr>
            <a:spLocks noGrp="1"/>
          </p:cNvSpPr>
          <p:nvPr>
            <p:ph type="sldNum" sz="quarter" idx="10"/>
          </p:nvPr>
        </p:nvSpPr>
        <p:spPr>
          <a:ln/>
        </p:spPr>
        <p:txBody>
          <a:bodyPr/>
          <a:lstStyle>
            <a:lvl1pPr>
              <a:defRPr/>
            </a:lvl1pPr>
          </a:lstStyle>
          <a:p>
            <a:pPr>
              <a:defRPr/>
            </a:pPr>
            <a:fld id="{9A90E74B-A850-4AC5-AB08-D90E2158B18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2"/>
          <p:cNvSpPr>
            <a:spLocks noGrp="1"/>
          </p:cNvSpPr>
          <p:nvPr>
            <p:ph type="sldNum" sz="quarter" idx="10"/>
          </p:nvPr>
        </p:nvSpPr>
        <p:spPr>
          <a:ln/>
        </p:spPr>
        <p:txBody>
          <a:bodyPr/>
          <a:lstStyle>
            <a:lvl1pPr>
              <a:defRPr/>
            </a:lvl1pPr>
          </a:lstStyle>
          <a:p>
            <a:pPr>
              <a:defRPr/>
            </a:pPr>
            <a:fld id="{5936EB22-6CBE-4BF3-AE9E-10575EB3382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2"/>
          <p:cNvSpPr>
            <a:spLocks noGrp="1"/>
          </p:cNvSpPr>
          <p:nvPr>
            <p:ph type="sldNum" sz="quarter" idx="10"/>
          </p:nvPr>
        </p:nvSpPr>
        <p:spPr>
          <a:ln/>
        </p:spPr>
        <p:txBody>
          <a:bodyPr/>
          <a:lstStyle>
            <a:lvl1pPr>
              <a:defRPr/>
            </a:lvl1pPr>
          </a:lstStyle>
          <a:p>
            <a:pPr>
              <a:defRPr/>
            </a:pPr>
            <a:fld id="{2896855E-804F-440B-978D-2DF4429C4A6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447800"/>
            <a:ext cx="38100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447800"/>
            <a:ext cx="38100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4267200" y="6253163"/>
            <a:ext cx="457200" cy="457200"/>
          </a:xfrm>
        </p:spPr>
        <p:txBody>
          <a:bodyPr/>
          <a:lstStyle>
            <a:lvl1pPr>
              <a:defRPr/>
            </a:lvl1pPr>
          </a:lstStyle>
          <a:p>
            <a:pPr>
              <a:defRPr/>
            </a:pPr>
            <a:fld id="{D2BAB3EF-EC41-4B61-B4B0-EBB833B8819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tx2"/>
          </a:fgClr>
          <a:bgClr>
            <a:schemeClr val="bg1"/>
          </a:bgClr>
        </a:patt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7"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a:t>Click to edit Master title style</a:t>
            </a:r>
          </a:p>
        </p:txBody>
      </p:sp>
      <p:sp>
        <p:nvSpPr>
          <p:cNvPr id="1028" name="Text Placeholder 12"/>
          <p:cNvSpPr>
            <a:spLocks noGrp="1"/>
          </p:cNvSpPr>
          <p:nvPr>
            <p:ph type="body" idx="1"/>
          </p:nvPr>
        </p:nvSpPr>
        <p:spPr bwMode="auto">
          <a:xfrm>
            <a:off x="914400" y="1447800"/>
            <a:ext cx="77724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lide Number Placeholder 22"/>
          <p:cNvSpPr>
            <a:spLocks noGrp="1"/>
          </p:cNvSpPr>
          <p:nvPr>
            <p:ph type="sldNum" sz="quarter" idx="4"/>
          </p:nvPr>
        </p:nvSpPr>
        <p:spPr>
          <a:xfrm>
            <a:off x="4267200" y="6253163"/>
            <a:ext cx="457200" cy="457200"/>
          </a:xfrm>
          <a:prstGeom prst="ellipse">
            <a:avLst/>
          </a:prstGeom>
          <a:solidFill>
            <a:schemeClr val="accent5"/>
          </a:solidFill>
          <a:ln>
            <a:noFill/>
          </a:ln>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E61AB5BD-49EA-448F-BD48-076B793D3F2A}" type="slidenum">
              <a:rPr lang="en-US"/>
              <a:pPr>
                <a:defRPr/>
              </a:pPr>
              <a:t>‹#›</a:t>
            </a:fld>
            <a:endParaRPr lang="en-US" dirty="0"/>
          </a:p>
        </p:txBody>
      </p:sp>
      <p:pic>
        <p:nvPicPr>
          <p:cNvPr id="1030" name="Picture 1"/>
          <p:cNvPicPr>
            <a:picLocks noChangeAspect="1"/>
          </p:cNvPicPr>
          <p:nvPr userDrawn="1"/>
        </p:nvPicPr>
        <p:blipFill>
          <a:blip r:embed="rId12" cstate="print"/>
          <a:srcRect/>
          <a:stretch>
            <a:fillRect/>
          </a:stretch>
        </p:blipFill>
        <p:spPr bwMode="auto">
          <a:xfrm>
            <a:off x="8153400" y="5819775"/>
            <a:ext cx="731838" cy="885825"/>
          </a:xfrm>
          <a:prstGeom prst="rect">
            <a:avLst/>
          </a:prstGeom>
          <a:noFill/>
          <a:ln w="9525">
            <a:noFill/>
            <a:miter lim="800000"/>
            <a:headEnd/>
            <a:tailEnd/>
          </a:ln>
        </p:spPr>
      </p:pic>
      <p:pic>
        <p:nvPicPr>
          <p:cNvPr id="1031" name="Picture 4"/>
          <p:cNvPicPr>
            <a:picLocks noChangeAspect="1"/>
          </p:cNvPicPr>
          <p:nvPr userDrawn="1"/>
        </p:nvPicPr>
        <p:blipFill>
          <a:blip r:embed="rId13" cstate="print"/>
          <a:srcRect/>
          <a:stretch>
            <a:fillRect/>
          </a:stretch>
        </p:blipFill>
        <p:spPr bwMode="auto">
          <a:xfrm>
            <a:off x="196850" y="6280150"/>
            <a:ext cx="1676400" cy="4254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1" r:id="rId1"/>
    <p:sldLayoutId id="2147483668" r:id="rId2"/>
    <p:sldLayoutId id="2147483667" r:id="rId3"/>
    <p:sldLayoutId id="2147483666" r:id="rId4"/>
    <p:sldLayoutId id="2147483665" r:id="rId5"/>
    <p:sldLayoutId id="2147483664" r:id="rId6"/>
    <p:sldLayoutId id="2147483663" r:id="rId7"/>
    <p:sldLayoutId id="2147483662" r:id="rId8"/>
    <p:sldLayoutId id="2147483669" r:id="rId9"/>
    <p:sldLayoutId id="2147483670" r:id="rId10"/>
  </p:sldLayoutIdLst>
  <p:hf hdr="0" ftr="0" dt="0"/>
  <p:txStyles>
    <p:titleStyle>
      <a:lvl1pPr algn="l" rtl="0" fontAlgn="base">
        <a:spcBef>
          <a:spcPct val="0"/>
        </a:spcBef>
        <a:spcAft>
          <a:spcPct val="0"/>
        </a:spcAft>
        <a:defRPr sz="4000" kern="1200">
          <a:solidFill>
            <a:schemeClr val="tx2"/>
          </a:solidFill>
          <a:latin typeface="+mj-lt"/>
          <a:ea typeface="ＭＳ Ｐゴシック" pitchFamily="-72" charset="-128"/>
          <a:cs typeface="ＭＳ Ｐゴシック" pitchFamily="-72" charset="-128"/>
        </a:defRPr>
      </a:lvl1pPr>
      <a:lvl2pPr algn="l" rtl="0" fontAlgn="base">
        <a:spcBef>
          <a:spcPct val="0"/>
        </a:spcBef>
        <a:spcAft>
          <a:spcPct val="0"/>
        </a:spcAft>
        <a:defRPr sz="4000">
          <a:solidFill>
            <a:schemeClr val="tx2"/>
          </a:solidFill>
          <a:latin typeface="Arial Narrow" pitchFamily="-72" charset="0"/>
          <a:ea typeface="ＭＳ Ｐゴシック" pitchFamily="-72" charset="-128"/>
          <a:cs typeface="ＭＳ Ｐゴシック" pitchFamily="-72" charset="-128"/>
        </a:defRPr>
      </a:lvl2pPr>
      <a:lvl3pPr algn="l" rtl="0" fontAlgn="base">
        <a:spcBef>
          <a:spcPct val="0"/>
        </a:spcBef>
        <a:spcAft>
          <a:spcPct val="0"/>
        </a:spcAft>
        <a:defRPr sz="4000">
          <a:solidFill>
            <a:schemeClr val="tx2"/>
          </a:solidFill>
          <a:latin typeface="Arial Narrow" pitchFamily="-72" charset="0"/>
          <a:ea typeface="ＭＳ Ｐゴシック" pitchFamily="-72" charset="-128"/>
          <a:cs typeface="ＭＳ Ｐゴシック" pitchFamily="-72" charset="-128"/>
        </a:defRPr>
      </a:lvl3pPr>
      <a:lvl4pPr algn="l" rtl="0" fontAlgn="base">
        <a:spcBef>
          <a:spcPct val="0"/>
        </a:spcBef>
        <a:spcAft>
          <a:spcPct val="0"/>
        </a:spcAft>
        <a:defRPr sz="4000">
          <a:solidFill>
            <a:schemeClr val="tx2"/>
          </a:solidFill>
          <a:latin typeface="Arial Narrow" pitchFamily="-72" charset="0"/>
          <a:ea typeface="ＭＳ Ｐゴシック" pitchFamily="-72" charset="-128"/>
          <a:cs typeface="ＭＳ Ｐゴシック" pitchFamily="-72" charset="-128"/>
        </a:defRPr>
      </a:lvl4pPr>
      <a:lvl5pPr algn="l" rtl="0" fontAlgn="base">
        <a:spcBef>
          <a:spcPct val="0"/>
        </a:spcBef>
        <a:spcAft>
          <a:spcPct val="0"/>
        </a:spcAft>
        <a:defRPr sz="4000">
          <a:solidFill>
            <a:schemeClr val="tx2"/>
          </a:solidFill>
          <a:latin typeface="Arial Narrow" pitchFamily="-72" charset="0"/>
          <a:ea typeface="ＭＳ Ｐゴシック" pitchFamily="-72" charset="-128"/>
          <a:cs typeface="ＭＳ Ｐゴシック" pitchFamily="-72" charset="-128"/>
        </a:defRPr>
      </a:lvl5pPr>
      <a:lvl6pPr marL="457200" algn="l" rtl="0" fontAlgn="base">
        <a:spcBef>
          <a:spcPct val="0"/>
        </a:spcBef>
        <a:spcAft>
          <a:spcPct val="0"/>
        </a:spcAft>
        <a:defRPr sz="4000">
          <a:solidFill>
            <a:schemeClr val="tx2"/>
          </a:solidFill>
          <a:latin typeface="Arial Narrow" pitchFamily="-72" charset="0"/>
          <a:ea typeface="ＭＳ Ｐゴシック" pitchFamily="-72" charset="-128"/>
          <a:cs typeface="ＭＳ Ｐゴシック" pitchFamily="-72" charset="-128"/>
        </a:defRPr>
      </a:lvl6pPr>
      <a:lvl7pPr marL="914400" algn="l" rtl="0" fontAlgn="base">
        <a:spcBef>
          <a:spcPct val="0"/>
        </a:spcBef>
        <a:spcAft>
          <a:spcPct val="0"/>
        </a:spcAft>
        <a:defRPr sz="4000">
          <a:solidFill>
            <a:schemeClr val="tx2"/>
          </a:solidFill>
          <a:latin typeface="Arial Narrow" pitchFamily="-72" charset="0"/>
          <a:ea typeface="ＭＳ Ｐゴシック" pitchFamily="-72" charset="-128"/>
          <a:cs typeface="ＭＳ Ｐゴシック" pitchFamily="-72" charset="-128"/>
        </a:defRPr>
      </a:lvl7pPr>
      <a:lvl8pPr marL="1371600" algn="l" rtl="0" fontAlgn="base">
        <a:spcBef>
          <a:spcPct val="0"/>
        </a:spcBef>
        <a:spcAft>
          <a:spcPct val="0"/>
        </a:spcAft>
        <a:defRPr sz="4000">
          <a:solidFill>
            <a:schemeClr val="tx2"/>
          </a:solidFill>
          <a:latin typeface="Arial Narrow" pitchFamily="-72" charset="0"/>
          <a:ea typeface="ＭＳ Ｐゴシック" pitchFamily="-72" charset="-128"/>
          <a:cs typeface="ＭＳ Ｐゴシック" pitchFamily="-72" charset="-128"/>
        </a:defRPr>
      </a:lvl8pPr>
      <a:lvl9pPr marL="1828800" algn="l" rtl="0" fontAlgn="base">
        <a:spcBef>
          <a:spcPct val="0"/>
        </a:spcBef>
        <a:spcAft>
          <a:spcPct val="0"/>
        </a:spcAft>
        <a:defRPr sz="4000">
          <a:solidFill>
            <a:schemeClr val="tx2"/>
          </a:solidFill>
          <a:latin typeface="Arial Narrow" pitchFamily="-72" charset="0"/>
          <a:ea typeface="ＭＳ Ｐゴシック" pitchFamily="-72" charset="-128"/>
          <a:cs typeface="ＭＳ Ｐゴシック" pitchFamily="-72" charset="-128"/>
        </a:defRPr>
      </a:lvl9pPr>
    </p:titleStyle>
    <p:bodyStyle>
      <a:lvl1pPr marL="273050" indent="-273050" algn="l" rtl="0" fontAlgn="base">
        <a:spcBef>
          <a:spcPts val="575"/>
        </a:spcBef>
        <a:spcAft>
          <a:spcPct val="0"/>
        </a:spcAft>
        <a:buClr>
          <a:schemeClr val="accent1"/>
        </a:buClr>
        <a:buSzPct val="85000"/>
        <a:buFont typeface="Wingdings 2" pitchFamily="-72" charset="2"/>
        <a:buChar char=""/>
        <a:defRPr sz="2600" kern="1200">
          <a:solidFill>
            <a:schemeClr val="tx1"/>
          </a:solidFill>
          <a:latin typeface="+mn-lt"/>
          <a:ea typeface="ＭＳ Ｐゴシック" pitchFamily="-72" charset="-128"/>
          <a:cs typeface="ＭＳ Ｐゴシック" pitchFamily="-72" charset="-128"/>
        </a:defRPr>
      </a:lvl1pPr>
      <a:lvl2pPr marL="547688" indent="-228600" algn="l" rtl="0" fontAlgn="base">
        <a:spcBef>
          <a:spcPts val="375"/>
        </a:spcBef>
        <a:spcAft>
          <a:spcPct val="0"/>
        </a:spcAft>
        <a:buClr>
          <a:schemeClr val="accent2"/>
        </a:buClr>
        <a:buSzPct val="85000"/>
        <a:buFont typeface="Wingdings 2" pitchFamily="-72" charset="2"/>
        <a:buChar char=""/>
        <a:defRPr sz="2400" kern="1200">
          <a:solidFill>
            <a:schemeClr val="tx1"/>
          </a:solidFill>
          <a:latin typeface="+mn-lt"/>
          <a:ea typeface="ＭＳ Ｐゴシック" pitchFamily="-72" charset="-128"/>
          <a:cs typeface="+mn-cs"/>
        </a:defRPr>
      </a:lvl2pPr>
      <a:lvl3pPr marL="822325" indent="-228600" algn="l" rtl="0" fontAlgn="base">
        <a:spcBef>
          <a:spcPts val="375"/>
        </a:spcBef>
        <a:spcAft>
          <a:spcPct val="0"/>
        </a:spcAft>
        <a:buClr>
          <a:srgbClr val="CDABAD"/>
        </a:buClr>
        <a:buSzPct val="85000"/>
        <a:buFont typeface="Wingdings 2" pitchFamily="-72" charset="2"/>
        <a:buChar char=""/>
        <a:defRPr sz="2000" kern="1200">
          <a:solidFill>
            <a:schemeClr val="tx1"/>
          </a:solidFill>
          <a:latin typeface="+mn-lt"/>
          <a:ea typeface="ＭＳ Ｐゴシック" pitchFamily="-72" charset="-128"/>
          <a:cs typeface="+mn-cs"/>
        </a:defRPr>
      </a:lvl3pPr>
      <a:lvl4pPr marL="1096963" indent="-228600" algn="l" rtl="0" fontAlgn="base">
        <a:spcBef>
          <a:spcPts val="375"/>
        </a:spcBef>
        <a:spcAft>
          <a:spcPct val="0"/>
        </a:spcAft>
        <a:buClr>
          <a:srgbClr val="4760A9"/>
        </a:buClr>
        <a:buSzPct val="80000"/>
        <a:buFont typeface="Wingdings 2" pitchFamily="-72" charset="2"/>
        <a:buChar char=""/>
        <a:defRPr sz="2000" kern="1200">
          <a:solidFill>
            <a:schemeClr val="tx1"/>
          </a:solidFill>
          <a:latin typeface="+mn-lt"/>
          <a:ea typeface="ＭＳ Ｐゴシック" pitchFamily="-72" charset="-128"/>
          <a:cs typeface="+mn-cs"/>
        </a:defRPr>
      </a:lvl4pPr>
      <a:lvl5pPr marL="1371600" indent="-228600" algn="l" rtl="0" fontAlgn="base">
        <a:spcBef>
          <a:spcPts val="375"/>
        </a:spcBef>
        <a:spcAft>
          <a:spcPct val="0"/>
        </a:spcAft>
        <a:buClr>
          <a:srgbClr val="4760A9"/>
        </a:buClr>
        <a:buChar char="o"/>
        <a:defRPr sz="2000" kern="1200">
          <a:solidFill>
            <a:schemeClr val="tx1"/>
          </a:solidFill>
          <a:latin typeface="+mn-lt"/>
          <a:ea typeface="ＭＳ Ｐゴシック" pitchFamily="-72"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hyperlink" Target="http://www.heinzdispensercare.com/"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13.gif"/></Relationships>
</file>

<file path=ppt/slides/_rels/slide2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ubtitle 2"/>
          <p:cNvSpPr>
            <a:spLocks noGrp="1"/>
          </p:cNvSpPr>
          <p:nvPr>
            <p:ph type="subTitle" idx="1"/>
          </p:nvPr>
        </p:nvSpPr>
        <p:spPr/>
        <p:txBody>
          <a:bodyPr/>
          <a:lstStyle/>
          <a:p>
            <a:r>
              <a:rPr lang="en-US" dirty="0" smtClean="0"/>
              <a:t>All Employee Summer Training</a:t>
            </a:r>
          </a:p>
        </p:txBody>
      </p:sp>
      <p:sp>
        <p:nvSpPr>
          <p:cNvPr id="14338" name="Title 1"/>
          <p:cNvSpPr>
            <a:spLocks noGrp="1"/>
          </p:cNvSpPr>
          <p:nvPr>
            <p:ph type="ctrTitle"/>
          </p:nvPr>
        </p:nvSpPr>
        <p:spPr>
          <a:xfrm>
            <a:off x="457200" y="1506538"/>
            <a:ext cx="8229600" cy="1470025"/>
          </a:xfrm>
        </p:spPr>
        <p:txBody>
          <a:bodyPr/>
          <a:lstStyle/>
          <a:p>
            <a:r>
              <a:rPr dirty="0" smtClean="0"/>
              <a:t>Condiments</a:t>
            </a:r>
            <a:br>
              <a:rPr dirty="0" smtClean="0"/>
            </a:br>
            <a:r>
              <a:rPr dirty="0" smtClean="0"/>
              <a:t>2012-13 School Year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t>Lunch Condiment Item</a:t>
            </a:r>
          </a:p>
        </p:txBody>
      </p:sp>
      <p:sp>
        <p:nvSpPr>
          <p:cNvPr id="3" name="Slide Number Placeholder 2"/>
          <p:cNvSpPr txBox="1">
            <a:spLocks noGrp="1"/>
          </p:cNvSpPr>
          <p:nvPr/>
        </p:nvSpPr>
        <p:spPr>
          <a:xfrm>
            <a:off x="4267200" y="6253163"/>
            <a:ext cx="457200" cy="457200"/>
          </a:xfrm>
          <a:prstGeom prst="ellipse">
            <a:avLst/>
          </a:prstGeom>
          <a:solidFill>
            <a:schemeClr val="accent5"/>
          </a:solidFill>
        </p:spPr>
        <p:txBody>
          <a:bodyPr wrap="none" lIns="0" tIns="0" rIns="0" bIns="0" anchor="ctr" anchorCtr="1"/>
          <a:lstStyle/>
          <a:p>
            <a:pPr algn="ctr" fontAlgn="auto">
              <a:spcBef>
                <a:spcPts val="0"/>
              </a:spcBef>
              <a:spcAft>
                <a:spcPts val="0"/>
              </a:spcAft>
              <a:defRPr/>
            </a:pPr>
            <a:fld id="{B0FAC282-CA1A-4188-96E7-B25B6AED4B7E}" type="slidenum">
              <a:rPr lang="en-US" sz="1400">
                <a:solidFill>
                  <a:srgbClr val="FFFFFF"/>
                </a:solidFill>
                <a:latin typeface="+mj-lt"/>
                <a:ea typeface="+mj-ea"/>
                <a:cs typeface="+mj-cs"/>
              </a:rPr>
              <a:pPr algn="ctr" fontAlgn="auto">
                <a:spcBef>
                  <a:spcPts val="0"/>
                </a:spcBef>
                <a:spcAft>
                  <a:spcPts val="0"/>
                </a:spcAft>
                <a:defRPr/>
              </a:pPr>
              <a:t>10</a:t>
            </a:fld>
            <a:endParaRPr lang="en-US" sz="1400" dirty="0">
              <a:solidFill>
                <a:srgbClr val="FFFFFF"/>
              </a:solidFill>
              <a:latin typeface="+mj-lt"/>
              <a:ea typeface="+mj-ea"/>
              <a:cs typeface="+mj-cs"/>
            </a:endParaRPr>
          </a:p>
        </p:txBody>
      </p:sp>
      <p:sp>
        <p:nvSpPr>
          <p:cNvPr id="63492" name="Rectangle 4"/>
          <p:cNvSpPr>
            <a:spLocks noGrp="1"/>
          </p:cNvSpPr>
          <p:nvPr>
            <p:ph type="body" idx="1"/>
          </p:nvPr>
        </p:nvSpPr>
        <p:spPr/>
        <p:txBody>
          <a:bodyPr/>
          <a:lstStyle/>
          <a:p>
            <a:r>
              <a:rPr lang="en-US" sz="3000" dirty="0"/>
              <a:t>Marinara Sauce, bulk</a:t>
            </a:r>
            <a:endParaRPr lang="en-US" dirty="0"/>
          </a:p>
          <a:p>
            <a:pPr lvl="1"/>
            <a:r>
              <a:rPr lang="en-US" dirty="0"/>
              <a:t>When: </a:t>
            </a:r>
          </a:p>
          <a:p>
            <a:pPr lvl="2"/>
            <a:r>
              <a:rPr lang="en-US" sz="2400" dirty="0"/>
              <a:t>Served with cheese stuffed breadsticks and breaded mozzarella sticks</a:t>
            </a:r>
          </a:p>
          <a:p>
            <a:pPr lvl="1"/>
            <a:r>
              <a:rPr lang="en-US" dirty="0"/>
              <a:t>What: </a:t>
            </a:r>
          </a:p>
          <a:p>
            <a:pPr lvl="2"/>
            <a:r>
              <a:rPr lang="en-US" sz="2400" dirty="0" smtClean="0"/>
              <a:t>Serve out of hot well, into 2 oz. portion cup</a:t>
            </a:r>
          </a:p>
          <a:p>
            <a:pPr lvl="2"/>
            <a:endParaRPr lang="en-US" sz="2400" dirty="0"/>
          </a:p>
          <a:p>
            <a:pPr lvl="1"/>
            <a:r>
              <a:rPr lang="en-US" dirty="0"/>
              <a:t>Storage- discard after service</a:t>
            </a:r>
            <a:endParaRPr lang="en-US"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t>Lunch Condiment Item</a:t>
            </a:r>
          </a:p>
        </p:txBody>
      </p:sp>
      <p:sp>
        <p:nvSpPr>
          <p:cNvPr id="3" name="Slide Number Placeholder 2"/>
          <p:cNvSpPr txBox="1">
            <a:spLocks noGrp="1"/>
          </p:cNvSpPr>
          <p:nvPr/>
        </p:nvSpPr>
        <p:spPr>
          <a:xfrm>
            <a:off x="4267200" y="6253163"/>
            <a:ext cx="457200" cy="457200"/>
          </a:xfrm>
          <a:prstGeom prst="ellipse">
            <a:avLst/>
          </a:prstGeom>
          <a:solidFill>
            <a:schemeClr val="accent5"/>
          </a:solidFill>
        </p:spPr>
        <p:txBody>
          <a:bodyPr wrap="none" lIns="0" tIns="0" rIns="0" bIns="0" anchor="ctr" anchorCtr="1"/>
          <a:lstStyle/>
          <a:p>
            <a:pPr algn="ctr" fontAlgn="auto">
              <a:spcBef>
                <a:spcPts val="0"/>
              </a:spcBef>
              <a:spcAft>
                <a:spcPts val="0"/>
              </a:spcAft>
              <a:defRPr/>
            </a:pPr>
            <a:fld id="{3D1D0AE4-D979-4F1E-B426-6FFD726C47AF}" type="slidenum">
              <a:rPr lang="en-US" sz="1400">
                <a:solidFill>
                  <a:srgbClr val="FFFFFF"/>
                </a:solidFill>
                <a:latin typeface="+mj-lt"/>
                <a:ea typeface="+mj-ea"/>
                <a:cs typeface="+mj-cs"/>
              </a:rPr>
              <a:pPr algn="ctr" fontAlgn="auto">
                <a:spcBef>
                  <a:spcPts val="0"/>
                </a:spcBef>
                <a:spcAft>
                  <a:spcPts val="0"/>
                </a:spcAft>
                <a:defRPr/>
              </a:pPr>
              <a:t>11</a:t>
            </a:fld>
            <a:endParaRPr lang="en-US" sz="1400" dirty="0">
              <a:solidFill>
                <a:srgbClr val="FFFFFF"/>
              </a:solidFill>
              <a:latin typeface="+mj-lt"/>
              <a:ea typeface="+mj-ea"/>
              <a:cs typeface="+mj-cs"/>
            </a:endParaRPr>
          </a:p>
        </p:txBody>
      </p:sp>
      <p:sp>
        <p:nvSpPr>
          <p:cNvPr id="64516" name="Rectangle 4"/>
          <p:cNvSpPr>
            <a:spLocks noGrp="1"/>
          </p:cNvSpPr>
          <p:nvPr>
            <p:ph type="body" idx="1"/>
          </p:nvPr>
        </p:nvSpPr>
        <p:spPr/>
        <p:txBody>
          <a:bodyPr/>
          <a:lstStyle/>
          <a:p>
            <a:pPr>
              <a:lnSpc>
                <a:spcPct val="90000"/>
              </a:lnSpc>
            </a:pPr>
            <a:r>
              <a:rPr lang="en-US" sz="2900" dirty="0"/>
              <a:t>Picante Sauce, bulk</a:t>
            </a:r>
          </a:p>
          <a:p>
            <a:pPr lvl="1">
              <a:lnSpc>
                <a:spcPct val="90000"/>
              </a:lnSpc>
            </a:pPr>
            <a:r>
              <a:rPr lang="en-US" sz="2800" dirty="0"/>
              <a:t>When: </a:t>
            </a:r>
          </a:p>
          <a:p>
            <a:pPr lvl="2">
              <a:lnSpc>
                <a:spcPct val="90000"/>
              </a:lnSpc>
            </a:pPr>
            <a:r>
              <a:rPr lang="en-US" sz="2400" dirty="0"/>
              <a:t>Served with burritos, tacos, </a:t>
            </a:r>
            <a:r>
              <a:rPr lang="en-US" sz="2400" dirty="0" smtClean="0"/>
              <a:t>nachos</a:t>
            </a:r>
            <a:endParaRPr lang="en-US" sz="2400" dirty="0"/>
          </a:p>
          <a:p>
            <a:pPr lvl="1">
              <a:lnSpc>
                <a:spcPct val="90000"/>
              </a:lnSpc>
            </a:pPr>
            <a:r>
              <a:rPr lang="en-US" sz="2800" dirty="0"/>
              <a:t>What: </a:t>
            </a:r>
          </a:p>
          <a:p>
            <a:pPr lvl="2">
              <a:lnSpc>
                <a:spcPct val="90000"/>
              </a:lnSpc>
            </a:pPr>
            <a:r>
              <a:rPr lang="en-US" sz="2400" dirty="0" smtClean="0"/>
              <a:t>2oz. </a:t>
            </a:r>
            <a:r>
              <a:rPr lang="en-US" sz="2400" dirty="0"/>
              <a:t>portion cup with lid</a:t>
            </a:r>
          </a:p>
          <a:p>
            <a:pPr lvl="2">
              <a:lnSpc>
                <a:spcPct val="90000"/>
              </a:lnSpc>
            </a:pPr>
            <a:r>
              <a:rPr lang="en-US" sz="2400" dirty="0"/>
              <a:t>1 portion cup per entrée purchased</a:t>
            </a:r>
          </a:p>
          <a:p>
            <a:pPr lvl="1">
              <a:lnSpc>
                <a:spcPct val="90000"/>
              </a:lnSpc>
            </a:pPr>
            <a:r>
              <a:rPr lang="en-US" sz="2800" dirty="0"/>
              <a:t>Where:</a:t>
            </a:r>
          </a:p>
          <a:p>
            <a:pPr lvl="2">
              <a:lnSpc>
                <a:spcPct val="90000"/>
              </a:lnSpc>
            </a:pPr>
            <a:r>
              <a:rPr lang="en-US" sz="2400" dirty="0"/>
              <a:t>On line in cold crock next to entrée with “picante sauce” sign</a:t>
            </a:r>
          </a:p>
          <a:p>
            <a:pPr lvl="2">
              <a:lnSpc>
                <a:spcPct val="90000"/>
              </a:lnSpc>
            </a:pPr>
            <a:r>
              <a:rPr lang="en-US" sz="2400" dirty="0"/>
              <a:t>Storage- refrigerate after opening</a:t>
            </a:r>
          </a:p>
          <a:p>
            <a:pPr lvl="3">
              <a:lnSpc>
                <a:spcPct val="90000"/>
              </a:lnSpc>
            </a:pPr>
            <a:r>
              <a:rPr lang="en-US" sz="2400" dirty="0"/>
              <a:t>Portion cups: temp after service, if &lt;41 F label/date/refrigerate up to 3 days.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t>Lunch Condiment Item</a:t>
            </a:r>
          </a:p>
        </p:txBody>
      </p:sp>
      <p:sp>
        <p:nvSpPr>
          <p:cNvPr id="3" name="Slide Number Placeholder 2"/>
          <p:cNvSpPr txBox="1">
            <a:spLocks noGrp="1"/>
          </p:cNvSpPr>
          <p:nvPr/>
        </p:nvSpPr>
        <p:spPr>
          <a:xfrm>
            <a:off x="4267200" y="6253163"/>
            <a:ext cx="457200" cy="457200"/>
          </a:xfrm>
          <a:prstGeom prst="ellipse">
            <a:avLst/>
          </a:prstGeom>
          <a:solidFill>
            <a:schemeClr val="accent5"/>
          </a:solidFill>
        </p:spPr>
        <p:txBody>
          <a:bodyPr wrap="none" lIns="0" tIns="0" rIns="0" bIns="0" anchor="ctr" anchorCtr="1"/>
          <a:lstStyle/>
          <a:p>
            <a:pPr algn="ctr" fontAlgn="auto">
              <a:spcBef>
                <a:spcPts val="0"/>
              </a:spcBef>
              <a:spcAft>
                <a:spcPts val="0"/>
              </a:spcAft>
              <a:defRPr/>
            </a:pPr>
            <a:fld id="{D8300937-5676-41FD-BB04-6433406C905A}" type="slidenum">
              <a:rPr lang="en-US" sz="1400">
                <a:solidFill>
                  <a:srgbClr val="FFFFFF"/>
                </a:solidFill>
                <a:latin typeface="+mj-lt"/>
                <a:ea typeface="+mj-ea"/>
                <a:cs typeface="+mj-cs"/>
              </a:rPr>
              <a:pPr algn="ctr" fontAlgn="auto">
                <a:spcBef>
                  <a:spcPts val="0"/>
                </a:spcBef>
                <a:spcAft>
                  <a:spcPts val="0"/>
                </a:spcAft>
                <a:defRPr/>
              </a:pPr>
              <a:t>12</a:t>
            </a:fld>
            <a:endParaRPr lang="en-US" sz="1400" dirty="0">
              <a:solidFill>
                <a:srgbClr val="FFFFFF"/>
              </a:solidFill>
              <a:latin typeface="+mj-lt"/>
              <a:ea typeface="+mj-ea"/>
              <a:cs typeface="+mj-cs"/>
            </a:endParaRPr>
          </a:p>
        </p:txBody>
      </p:sp>
      <p:sp>
        <p:nvSpPr>
          <p:cNvPr id="65540" name="Rectangle 4"/>
          <p:cNvSpPr>
            <a:spLocks noGrp="1"/>
          </p:cNvSpPr>
          <p:nvPr>
            <p:ph type="body" idx="1"/>
          </p:nvPr>
        </p:nvSpPr>
        <p:spPr/>
        <p:txBody>
          <a:bodyPr/>
          <a:lstStyle/>
          <a:p>
            <a:pPr>
              <a:lnSpc>
                <a:spcPct val="90000"/>
              </a:lnSpc>
            </a:pPr>
            <a:r>
              <a:rPr lang="en-US" sz="2900" dirty="0"/>
              <a:t>Mayonnaise, individual packets</a:t>
            </a:r>
          </a:p>
          <a:p>
            <a:pPr lvl="1">
              <a:lnSpc>
                <a:spcPct val="90000"/>
              </a:lnSpc>
            </a:pPr>
            <a:r>
              <a:rPr lang="en-US" sz="2800" dirty="0"/>
              <a:t>When: </a:t>
            </a:r>
          </a:p>
          <a:p>
            <a:pPr lvl="2">
              <a:lnSpc>
                <a:spcPct val="90000"/>
              </a:lnSpc>
            </a:pPr>
            <a:r>
              <a:rPr lang="en-US" sz="2400" dirty="0"/>
              <a:t>Served with chicken sandwich, hamburger, cheeseburger, deluxe </a:t>
            </a:r>
            <a:r>
              <a:rPr lang="en-US" sz="2400" dirty="0" smtClean="0"/>
              <a:t>sub</a:t>
            </a:r>
          </a:p>
          <a:p>
            <a:pPr lvl="2">
              <a:lnSpc>
                <a:spcPct val="90000"/>
              </a:lnSpc>
            </a:pPr>
            <a:r>
              <a:rPr lang="en-US" sz="2400" dirty="0" smtClean="0"/>
              <a:t>Daily for secondary's on sandwich line</a:t>
            </a:r>
            <a:endParaRPr lang="en-US" sz="2400" dirty="0"/>
          </a:p>
          <a:p>
            <a:pPr lvl="1">
              <a:lnSpc>
                <a:spcPct val="90000"/>
              </a:lnSpc>
            </a:pPr>
            <a:r>
              <a:rPr lang="en-US" sz="2800" dirty="0"/>
              <a:t>What: </a:t>
            </a:r>
          </a:p>
          <a:p>
            <a:pPr lvl="2">
              <a:lnSpc>
                <a:spcPct val="90000"/>
              </a:lnSpc>
            </a:pPr>
            <a:r>
              <a:rPr lang="en-US" sz="2400" dirty="0"/>
              <a:t>1 each</a:t>
            </a:r>
          </a:p>
          <a:p>
            <a:pPr lvl="1">
              <a:lnSpc>
                <a:spcPct val="90000"/>
              </a:lnSpc>
            </a:pPr>
            <a:r>
              <a:rPr lang="en-US" sz="2800" dirty="0"/>
              <a:t>Where:</a:t>
            </a:r>
          </a:p>
          <a:p>
            <a:pPr lvl="2">
              <a:lnSpc>
                <a:spcPct val="90000"/>
              </a:lnSpc>
            </a:pPr>
            <a:r>
              <a:rPr lang="en-US" sz="2400" dirty="0"/>
              <a:t>On line next to entrée in clear food box</a:t>
            </a:r>
          </a:p>
          <a:p>
            <a:pPr lvl="2">
              <a:lnSpc>
                <a:spcPct val="90000"/>
              </a:lnSpc>
            </a:pPr>
            <a:r>
              <a:rPr lang="en-US" sz="2400" dirty="0"/>
              <a:t>Storage- shelf stable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t>Lunch Condiment Item</a:t>
            </a:r>
          </a:p>
        </p:txBody>
      </p:sp>
      <p:sp>
        <p:nvSpPr>
          <p:cNvPr id="3" name="Slide Number Placeholder 2"/>
          <p:cNvSpPr txBox="1">
            <a:spLocks noGrp="1"/>
          </p:cNvSpPr>
          <p:nvPr/>
        </p:nvSpPr>
        <p:spPr>
          <a:xfrm>
            <a:off x="4267200" y="6253163"/>
            <a:ext cx="457200" cy="457200"/>
          </a:xfrm>
          <a:prstGeom prst="ellipse">
            <a:avLst/>
          </a:prstGeom>
          <a:solidFill>
            <a:schemeClr val="accent5"/>
          </a:solidFill>
        </p:spPr>
        <p:txBody>
          <a:bodyPr wrap="none" lIns="0" tIns="0" rIns="0" bIns="0" anchor="ctr" anchorCtr="1"/>
          <a:lstStyle/>
          <a:p>
            <a:pPr algn="ctr" fontAlgn="auto">
              <a:spcBef>
                <a:spcPts val="0"/>
              </a:spcBef>
              <a:spcAft>
                <a:spcPts val="0"/>
              </a:spcAft>
              <a:defRPr/>
            </a:pPr>
            <a:fld id="{76E1CBB0-C279-49EA-96CB-B1714C9ABDE9}" type="slidenum">
              <a:rPr lang="en-US" sz="1400">
                <a:solidFill>
                  <a:srgbClr val="FFFFFF"/>
                </a:solidFill>
                <a:latin typeface="+mj-lt"/>
                <a:ea typeface="+mj-ea"/>
                <a:cs typeface="+mj-cs"/>
              </a:rPr>
              <a:pPr algn="ctr" fontAlgn="auto">
                <a:spcBef>
                  <a:spcPts val="0"/>
                </a:spcBef>
                <a:spcAft>
                  <a:spcPts val="0"/>
                </a:spcAft>
                <a:defRPr/>
              </a:pPr>
              <a:t>13</a:t>
            </a:fld>
            <a:endParaRPr lang="en-US" sz="1400" dirty="0">
              <a:solidFill>
                <a:srgbClr val="FFFFFF"/>
              </a:solidFill>
              <a:latin typeface="+mj-lt"/>
              <a:ea typeface="+mj-ea"/>
              <a:cs typeface="+mj-cs"/>
            </a:endParaRPr>
          </a:p>
        </p:txBody>
      </p:sp>
      <p:sp>
        <p:nvSpPr>
          <p:cNvPr id="66564" name="Rectangle 4"/>
          <p:cNvSpPr>
            <a:spLocks noGrp="1"/>
          </p:cNvSpPr>
          <p:nvPr>
            <p:ph type="body" idx="1"/>
          </p:nvPr>
        </p:nvSpPr>
        <p:spPr/>
        <p:txBody>
          <a:bodyPr/>
          <a:lstStyle/>
          <a:p>
            <a:pPr>
              <a:lnSpc>
                <a:spcPct val="90000"/>
              </a:lnSpc>
            </a:pPr>
            <a:r>
              <a:rPr lang="en-US" sz="2900" dirty="0"/>
              <a:t>Syrup, individual </a:t>
            </a:r>
            <a:r>
              <a:rPr lang="en-US" sz="2900" dirty="0" smtClean="0"/>
              <a:t>cups (Elementary ONLY)</a:t>
            </a:r>
            <a:endParaRPr lang="en-US" sz="2900" dirty="0"/>
          </a:p>
          <a:p>
            <a:pPr lvl="1">
              <a:lnSpc>
                <a:spcPct val="90000"/>
              </a:lnSpc>
            </a:pPr>
            <a:endParaRPr lang="en-US" sz="2800" dirty="0" smtClean="0"/>
          </a:p>
          <a:p>
            <a:pPr lvl="1">
              <a:lnSpc>
                <a:spcPct val="90000"/>
              </a:lnSpc>
            </a:pPr>
            <a:r>
              <a:rPr lang="en-US" sz="2800" dirty="0" smtClean="0"/>
              <a:t>When</a:t>
            </a:r>
            <a:r>
              <a:rPr lang="en-US" sz="2800" dirty="0"/>
              <a:t>: </a:t>
            </a:r>
          </a:p>
          <a:p>
            <a:pPr lvl="2">
              <a:lnSpc>
                <a:spcPct val="90000"/>
              </a:lnSpc>
            </a:pPr>
            <a:r>
              <a:rPr lang="en-US" sz="2400" dirty="0"/>
              <a:t>Served with French Toast Sticks (Breakfast for Lunch)</a:t>
            </a:r>
          </a:p>
          <a:p>
            <a:pPr lvl="1">
              <a:lnSpc>
                <a:spcPct val="90000"/>
              </a:lnSpc>
            </a:pPr>
            <a:r>
              <a:rPr lang="en-US" sz="2800" dirty="0"/>
              <a:t>What: </a:t>
            </a:r>
          </a:p>
          <a:p>
            <a:pPr lvl="2">
              <a:lnSpc>
                <a:spcPct val="90000"/>
              </a:lnSpc>
            </a:pPr>
            <a:r>
              <a:rPr lang="en-US" sz="2400" dirty="0"/>
              <a:t>1 each</a:t>
            </a:r>
          </a:p>
          <a:p>
            <a:pPr lvl="1">
              <a:lnSpc>
                <a:spcPct val="90000"/>
              </a:lnSpc>
            </a:pPr>
            <a:r>
              <a:rPr lang="en-US" sz="2800" dirty="0"/>
              <a:t>Where:</a:t>
            </a:r>
          </a:p>
          <a:p>
            <a:pPr lvl="2">
              <a:lnSpc>
                <a:spcPct val="90000"/>
              </a:lnSpc>
            </a:pPr>
            <a:r>
              <a:rPr lang="en-US" sz="2400" dirty="0"/>
              <a:t>On tray with entree</a:t>
            </a:r>
          </a:p>
          <a:p>
            <a:pPr lvl="2">
              <a:lnSpc>
                <a:spcPct val="90000"/>
              </a:lnSpc>
            </a:pPr>
            <a:r>
              <a:rPr lang="en-US" sz="2400" dirty="0"/>
              <a:t>Storage- shelf stable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p:txBody>
          <a:bodyPr/>
          <a:lstStyle/>
          <a:p>
            <a:r>
              <a:rPr lang="en-US"/>
              <a:t>Extra Portions</a:t>
            </a:r>
          </a:p>
        </p:txBody>
      </p:sp>
      <p:sp>
        <p:nvSpPr>
          <p:cNvPr id="57347" name="Rectangle 3"/>
          <p:cNvSpPr>
            <a:spLocks noGrp="1"/>
          </p:cNvSpPr>
          <p:nvPr>
            <p:ph type="body" idx="1"/>
          </p:nvPr>
        </p:nvSpPr>
        <p:spPr/>
        <p:txBody>
          <a:bodyPr/>
          <a:lstStyle/>
          <a:p>
            <a:r>
              <a:rPr lang="en-US" dirty="0" smtClean="0"/>
              <a:t>All condiments are offered but don’t have to be served or taken by a student.  Allows students choice.</a:t>
            </a:r>
            <a:endParaRPr lang="en-US" dirty="0"/>
          </a:p>
          <a:p>
            <a:endParaRPr lang="en-US" dirty="0" smtClean="0"/>
          </a:p>
          <a:p>
            <a:r>
              <a:rPr lang="en-US" dirty="0" smtClean="0"/>
              <a:t>Extra amounts or condiments may </a:t>
            </a:r>
            <a:r>
              <a:rPr lang="en-US" dirty="0"/>
              <a:t>be purchased per a la carte price </a:t>
            </a:r>
            <a:r>
              <a:rPr lang="en-US" dirty="0" smtClean="0"/>
              <a:t>list.</a:t>
            </a:r>
          </a:p>
          <a:p>
            <a:pPr lvl="1"/>
            <a:r>
              <a:rPr lang="en-US" dirty="0" smtClean="0"/>
              <a:t>Pre-portion </a:t>
            </a:r>
            <a:r>
              <a:rPr lang="en-US" dirty="0" err="1" smtClean="0"/>
              <a:t>cup’d</a:t>
            </a:r>
            <a:r>
              <a:rPr lang="en-US" dirty="0" smtClean="0"/>
              <a:t> dressings are not sold a la carte, only packets</a:t>
            </a:r>
          </a:p>
          <a:p>
            <a:pPr marL="0" indent="0">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Content Placeholder 4"/>
          <p:cNvPicPr>
            <a:picLocks noGrp="1" noChangeAspect="1"/>
          </p:cNvPicPr>
          <p:nvPr>
            <p:ph sz="quarter" idx="1"/>
          </p:nvPr>
        </p:nvPicPr>
        <p:blipFill>
          <a:blip r:embed="rId3" cstate="print"/>
          <a:srcRect/>
          <a:stretch>
            <a:fillRect/>
          </a:stretch>
        </p:blipFill>
        <p:spPr>
          <a:xfrm>
            <a:off x="804863" y="1600200"/>
            <a:ext cx="7500937" cy="4219575"/>
          </a:xfrm>
        </p:spPr>
      </p:pic>
      <p:sp>
        <p:nvSpPr>
          <p:cNvPr id="37890" name="Title 1"/>
          <p:cNvSpPr>
            <a:spLocks noGrp="1"/>
          </p:cNvSpPr>
          <p:nvPr>
            <p:ph type="title"/>
          </p:nvPr>
        </p:nvSpPr>
        <p:spPr/>
        <p:txBody>
          <a:bodyPr/>
          <a:lstStyle/>
          <a:p>
            <a:pPr algn="ctr"/>
            <a:r>
              <a:rPr lang="en-US" smtClean="0"/>
              <a:t>Introducing THE CONDIMENT CART</a:t>
            </a:r>
          </a:p>
        </p:txBody>
      </p:sp>
      <p:sp>
        <p:nvSpPr>
          <p:cNvPr id="3" name="Slide Number Placeholder 2"/>
          <p:cNvSpPr>
            <a:spLocks noGrp="1"/>
          </p:cNvSpPr>
          <p:nvPr>
            <p:ph type="sldNum" sz="quarter" idx="10"/>
          </p:nvPr>
        </p:nvSpPr>
        <p:spPr/>
        <p:txBody>
          <a:bodyPr/>
          <a:lstStyle/>
          <a:p>
            <a:pPr>
              <a:defRPr/>
            </a:pPr>
            <a:fld id="{0166E6DE-D001-422B-BB4C-575B83551A8C}" type="slidenum">
              <a:rPr lang="en-US"/>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smtClean="0"/>
              <a:t>Condiment Cart: Top View</a:t>
            </a:r>
          </a:p>
        </p:txBody>
      </p:sp>
      <p:sp>
        <p:nvSpPr>
          <p:cNvPr id="3" name="Slide Number Placeholder 2"/>
          <p:cNvSpPr>
            <a:spLocks noGrp="1"/>
          </p:cNvSpPr>
          <p:nvPr>
            <p:ph type="sldNum" sz="quarter" idx="10"/>
          </p:nvPr>
        </p:nvSpPr>
        <p:spPr/>
        <p:txBody>
          <a:bodyPr/>
          <a:lstStyle/>
          <a:p>
            <a:pPr>
              <a:defRPr/>
            </a:pPr>
            <a:fld id="{8AC112BA-DDEE-4034-ACB3-288BC94A0A82}" type="slidenum">
              <a:rPr lang="en-US"/>
              <a:pPr>
                <a:defRPr/>
              </a:pPr>
              <a:t>16</a:t>
            </a:fld>
            <a:endParaRPr lang="en-US" dirty="0"/>
          </a:p>
        </p:txBody>
      </p:sp>
      <p:pic>
        <p:nvPicPr>
          <p:cNvPr id="38915" name="Content Placeholder 4"/>
          <p:cNvPicPr>
            <a:picLocks noGrp="1" noChangeAspect="1"/>
          </p:cNvPicPr>
          <p:nvPr>
            <p:ph sz="quarter" idx="1"/>
          </p:nvPr>
        </p:nvPicPr>
        <p:blipFill>
          <a:blip r:embed="rId3" cstate="print"/>
          <a:srcRect/>
          <a:stretch>
            <a:fillRect/>
          </a:stretch>
        </p:blipFill>
        <p:spPr>
          <a:xfrm>
            <a:off x="1211263" y="1447800"/>
            <a:ext cx="7178675" cy="40386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Condiment Cart</a:t>
            </a:r>
            <a:endParaRPr lang="en-US" dirty="0"/>
          </a:p>
        </p:txBody>
      </p:sp>
      <p:sp>
        <p:nvSpPr>
          <p:cNvPr id="6" name="Text Placeholder 5"/>
          <p:cNvSpPr>
            <a:spLocks noGrp="1"/>
          </p:cNvSpPr>
          <p:nvPr>
            <p:ph type="body" sz="half" idx="1"/>
          </p:nvPr>
        </p:nvSpPr>
        <p:spPr/>
        <p:txBody>
          <a:bodyPr/>
          <a:lstStyle/>
          <a:p>
            <a:endParaRPr lang="en-US" dirty="0" smtClean="0"/>
          </a:p>
          <a:p>
            <a:endParaRPr lang="en-US" dirty="0"/>
          </a:p>
          <a:p>
            <a:r>
              <a:rPr lang="en-US" dirty="0" err="1" smtClean="0"/>
              <a:t>Cambro</a:t>
            </a:r>
            <a:r>
              <a:rPr lang="en-US" dirty="0" smtClean="0"/>
              <a:t> Salad Bar</a:t>
            </a:r>
          </a:p>
          <a:p>
            <a:endParaRPr lang="en-US" dirty="0"/>
          </a:p>
          <a:p>
            <a:r>
              <a:rPr lang="en-US" dirty="0" smtClean="0"/>
              <a:t>Table or Counter</a:t>
            </a:r>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5004048" y="1916832"/>
            <a:ext cx="2882900" cy="2882900"/>
          </a:xfrm>
        </p:spPr>
      </p:pic>
      <p:sp>
        <p:nvSpPr>
          <p:cNvPr id="4" name="Slide Number Placeholder 3"/>
          <p:cNvSpPr>
            <a:spLocks noGrp="1"/>
          </p:cNvSpPr>
          <p:nvPr>
            <p:ph type="sldNum" sz="quarter" idx="10"/>
          </p:nvPr>
        </p:nvSpPr>
        <p:spPr/>
        <p:txBody>
          <a:bodyPr/>
          <a:lstStyle/>
          <a:p>
            <a:pPr>
              <a:defRPr/>
            </a:pPr>
            <a:fld id="{15FEDDCF-44AF-4AB8-98BB-EF4F7C4ECC22}" type="slidenum">
              <a:rPr lang="en-US" smtClean="0"/>
              <a:pPr>
                <a:defRPr/>
              </a:pPr>
              <a:t>17</a:t>
            </a:fld>
            <a:endParaRPr lang="en-US" dirty="0"/>
          </a:p>
        </p:txBody>
      </p:sp>
    </p:spTree>
    <p:extLst>
      <p:ext uri="{BB962C8B-B14F-4D97-AF65-F5344CB8AC3E}">
        <p14:creationId xmlns:p14="http://schemas.microsoft.com/office/powerpoint/2010/main" xmlns="" val="2477210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idx="4294967295"/>
          </p:nvPr>
        </p:nvSpPr>
        <p:spPr/>
        <p:txBody>
          <a:bodyPr/>
          <a:lstStyle/>
          <a:p>
            <a:r>
              <a:rPr lang="en-US" dirty="0" smtClean="0"/>
              <a:t>Condiment Cart or Counter Standards</a:t>
            </a:r>
          </a:p>
        </p:txBody>
      </p:sp>
      <p:sp>
        <p:nvSpPr>
          <p:cNvPr id="3" name="Slide Number Placeholder 2"/>
          <p:cNvSpPr txBox="1">
            <a:spLocks noGrp="1"/>
          </p:cNvSpPr>
          <p:nvPr/>
        </p:nvSpPr>
        <p:spPr>
          <a:xfrm>
            <a:off x="4267200" y="6253163"/>
            <a:ext cx="457200" cy="457200"/>
          </a:xfrm>
          <a:prstGeom prst="ellipse">
            <a:avLst/>
          </a:prstGeom>
          <a:solidFill>
            <a:schemeClr val="accent5"/>
          </a:solidFill>
        </p:spPr>
        <p:txBody>
          <a:bodyPr wrap="none" lIns="0" tIns="0" rIns="0" bIns="0" anchor="ctr" anchorCtr="1"/>
          <a:lstStyle/>
          <a:p>
            <a:pPr algn="ctr" fontAlgn="auto">
              <a:spcBef>
                <a:spcPts val="0"/>
              </a:spcBef>
              <a:spcAft>
                <a:spcPts val="0"/>
              </a:spcAft>
              <a:defRPr/>
            </a:pPr>
            <a:fld id="{6A65CC5B-203B-4D12-A8C8-306C7399C69F}" type="slidenum">
              <a:rPr lang="en-US" sz="1400">
                <a:solidFill>
                  <a:srgbClr val="FFFFFF"/>
                </a:solidFill>
                <a:latin typeface="+mj-lt"/>
                <a:ea typeface="+mj-ea"/>
                <a:cs typeface="+mj-cs"/>
              </a:rPr>
              <a:pPr algn="ctr" fontAlgn="auto">
                <a:spcBef>
                  <a:spcPts val="0"/>
                </a:spcBef>
                <a:spcAft>
                  <a:spcPts val="0"/>
                </a:spcAft>
                <a:defRPr/>
              </a:pPr>
              <a:t>18</a:t>
            </a:fld>
            <a:endParaRPr lang="en-US" sz="1400" dirty="0">
              <a:solidFill>
                <a:srgbClr val="FFFFFF"/>
              </a:solidFill>
              <a:latin typeface="+mj-lt"/>
              <a:ea typeface="+mj-ea"/>
              <a:cs typeface="+mj-cs"/>
            </a:endParaRPr>
          </a:p>
        </p:txBody>
      </p:sp>
      <p:sp>
        <p:nvSpPr>
          <p:cNvPr id="68612" name="Content Placeholder 3"/>
          <p:cNvSpPr>
            <a:spLocks noGrp="1"/>
          </p:cNvSpPr>
          <p:nvPr>
            <p:ph sz="quarter" idx="4294967295"/>
          </p:nvPr>
        </p:nvSpPr>
        <p:spPr/>
        <p:txBody>
          <a:bodyPr/>
          <a:lstStyle/>
          <a:p>
            <a:r>
              <a:rPr lang="en-US" dirty="0" smtClean="0"/>
              <a:t>What Products:</a:t>
            </a:r>
          </a:p>
          <a:p>
            <a:pPr lvl="1"/>
            <a:r>
              <a:rPr lang="en-US" dirty="0" smtClean="0"/>
              <a:t>Ketchup</a:t>
            </a:r>
          </a:p>
          <a:p>
            <a:pPr lvl="1"/>
            <a:r>
              <a:rPr lang="en-US" dirty="0" smtClean="0"/>
              <a:t>Mustard</a:t>
            </a:r>
          </a:p>
          <a:p>
            <a:pPr lvl="1"/>
            <a:r>
              <a:rPr lang="en-US" dirty="0" smtClean="0"/>
              <a:t>Black Pepper Packets</a:t>
            </a:r>
          </a:p>
          <a:p>
            <a:r>
              <a:rPr lang="en-US" dirty="0" smtClean="0"/>
              <a:t>When: </a:t>
            </a:r>
          </a:p>
          <a:p>
            <a:pPr lvl="1"/>
            <a:r>
              <a:rPr lang="en-US" u="sng" dirty="0" smtClean="0"/>
              <a:t>Breakfast: </a:t>
            </a:r>
            <a:r>
              <a:rPr lang="en-US" dirty="0" smtClean="0"/>
              <a:t>no Mustard, Ketchup on days egg products are served only, black pepper daily</a:t>
            </a:r>
          </a:p>
          <a:p>
            <a:pPr lvl="1"/>
            <a:r>
              <a:rPr lang="en-US" u="sng" dirty="0" smtClean="0"/>
              <a:t>Lunch: </a:t>
            </a:r>
            <a:r>
              <a:rPr lang="en-US" dirty="0" smtClean="0"/>
              <a:t>all products offered daily</a:t>
            </a:r>
          </a:p>
          <a:p>
            <a:r>
              <a:rPr lang="en-US" dirty="0" smtClean="0"/>
              <a:t>Where: on cart or table with sign “1 pump = 1 serving”</a:t>
            </a:r>
          </a:p>
          <a:p>
            <a:pPr lvl="2"/>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56176" y="2132856"/>
            <a:ext cx="2857500" cy="2857500"/>
          </a:xfrm>
          <a:prstGeom prst="rect">
            <a:avLst/>
          </a:prstGeom>
        </p:spPr>
      </p:pic>
      <p:sp>
        <p:nvSpPr>
          <p:cNvPr id="2" name="Title 1"/>
          <p:cNvSpPr>
            <a:spLocks noGrp="1"/>
          </p:cNvSpPr>
          <p:nvPr>
            <p:ph type="title"/>
          </p:nvPr>
        </p:nvSpPr>
        <p:spPr/>
        <p:txBody>
          <a:bodyPr/>
          <a:lstStyle/>
          <a:p>
            <a:r>
              <a:rPr lang="en-US" dirty="0" smtClean="0"/>
              <a:t>Hot Sauce</a:t>
            </a:r>
            <a:endParaRPr lang="en-US" dirty="0"/>
          </a:p>
        </p:txBody>
      </p:sp>
      <p:sp>
        <p:nvSpPr>
          <p:cNvPr id="3" name="Content Placeholder 2"/>
          <p:cNvSpPr>
            <a:spLocks noGrp="1"/>
          </p:cNvSpPr>
          <p:nvPr>
            <p:ph sz="quarter" idx="1"/>
          </p:nvPr>
        </p:nvSpPr>
        <p:spPr>
          <a:xfrm>
            <a:off x="899592" y="1542306"/>
            <a:ext cx="7772400" cy="4038600"/>
          </a:xfrm>
        </p:spPr>
        <p:txBody>
          <a:bodyPr/>
          <a:lstStyle/>
          <a:p>
            <a:r>
              <a:rPr lang="en-US" dirty="0" smtClean="0"/>
              <a:t>All levels can have the option to offer hot sauce daily </a:t>
            </a:r>
          </a:p>
          <a:p>
            <a:pPr marL="0" indent="0">
              <a:buNone/>
            </a:pPr>
            <a:endParaRPr lang="en-US" dirty="0" smtClean="0"/>
          </a:p>
          <a:p>
            <a:r>
              <a:rPr lang="en-US" dirty="0" smtClean="0"/>
              <a:t>In transition</a:t>
            </a:r>
          </a:p>
          <a:p>
            <a:endParaRPr lang="en-US" dirty="0" smtClean="0"/>
          </a:p>
          <a:p>
            <a:r>
              <a:rPr lang="en-US" dirty="0" smtClean="0"/>
              <a:t>Until further notice:</a:t>
            </a:r>
          </a:p>
          <a:p>
            <a:pPr lvl="2"/>
            <a:r>
              <a:rPr lang="en-US" dirty="0" smtClean="0"/>
              <a:t>Purchase hot sauce in bulk jug</a:t>
            </a:r>
          </a:p>
          <a:p>
            <a:pPr lvl="2"/>
            <a:r>
              <a:rPr lang="en-US" dirty="0" smtClean="0"/>
              <a:t>Portion in squeeze bottle(s) for service</a:t>
            </a:r>
          </a:p>
          <a:p>
            <a:pPr lvl="3"/>
            <a:r>
              <a:rPr lang="en-US" dirty="0" smtClean="0"/>
              <a:t>Order red bottle (pictured here)</a:t>
            </a:r>
          </a:p>
          <a:p>
            <a:pPr lvl="3"/>
            <a:r>
              <a:rPr lang="en-US" dirty="0" smtClean="0"/>
              <a:t>Can use clear bottle with laminated signs until hot sauce squeeze bottle received. </a:t>
            </a:r>
          </a:p>
          <a:p>
            <a:pPr marL="319088" lvl="1" indent="0">
              <a:buNone/>
            </a:pPr>
            <a:endParaRPr lang="en-US" dirty="0" smtClean="0"/>
          </a:p>
        </p:txBody>
      </p:sp>
      <p:sp>
        <p:nvSpPr>
          <p:cNvPr id="4" name="Slide Number Placeholder 3"/>
          <p:cNvSpPr>
            <a:spLocks noGrp="1"/>
          </p:cNvSpPr>
          <p:nvPr>
            <p:ph type="sldNum" sz="quarter" idx="10"/>
          </p:nvPr>
        </p:nvSpPr>
        <p:spPr/>
        <p:txBody>
          <a:bodyPr/>
          <a:lstStyle/>
          <a:p>
            <a:pPr>
              <a:defRPr/>
            </a:pPr>
            <a:fld id="{15FEDDCF-44AF-4AB8-98BB-EF4F7C4ECC22}" type="slidenum">
              <a:rPr lang="en-US" smtClean="0"/>
              <a:pPr>
                <a:defRPr/>
              </a:pPr>
              <a:t>19</a:t>
            </a:fld>
            <a:endParaRPr lang="en-US" dirty="0"/>
          </a:p>
        </p:txBody>
      </p:sp>
    </p:spTree>
    <p:extLst>
      <p:ext uri="{BB962C8B-B14F-4D97-AF65-F5344CB8AC3E}">
        <p14:creationId xmlns:p14="http://schemas.microsoft.com/office/powerpoint/2010/main" xmlns="" val="3736199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smtClean="0"/>
              <a:t>Agenda</a:t>
            </a:r>
          </a:p>
        </p:txBody>
      </p:sp>
      <p:sp>
        <p:nvSpPr>
          <p:cNvPr id="3" name="Slide Number Placeholder 2"/>
          <p:cNvSpPr>
            <a:spLocks noGrp="1"/>
          </p:cNvSpPr>
          <p:nvPr>
            <p:ph type="sldNum" sz="quarter" idx="10"/>
          </p:nvPr>
        </p:nvSpPr>
        <p:spPr/>
        <p:txBody>
          <a:bodyPr/>
          <a:lstStyle/>
          <a:p>
            <a:pPr>
              <a:defRPr/>
            </a:pPr>
            <a:fld id="{7A2E0149-22F1-4316-ABC2-71A46BB1AC33}" type="slidenum">
              <a:rPr lang="en-US"/>
              <a:pPr>
                <a:defRPr/>
              </a:pPr>
              <a:t>2</a:t>
            </a:fld>
            <a:endParaRPr lang="en-US" dirty="0"/>
          </a:p>
        </p:txBody>
      </p:sp>
      <p:sp>
        <p:nvSpPr>
          <p:cNvPr id="4" name="Content Placeholder 3"/>
          <p:cNvSpPr>
            <a:spLocks noGrp="1"/>
          </p:cNvSpPr>
          <p:nvPr>
            <p:ph sz="quarter" idx="1"/>
          </p:nvPr>
        </p:nvSpPr>
        <p:spPr>
          <a:xfrm>
            <a:off x="838200" y="1219200"/>
            <a:ext cx="7772400" cy="4343400"/>
          </a:xfrm>
        </p:spPr>
        <p:txBody>
          <a:bodyPr>
            <a:normAutofit/>
          </a:bodyPr>
          <a:lstStyle/>
          <a:p>
            <a:pPr>
              <a:lnSpc>
                <a:spcPct val="90000"/>
              </a:lnSpc>
              <a:buFont typeface="Times" pitchFamily="-72" charset="0"/>
              <a:buNone/>
            </a:pPr>
            <a:endParaRPr lang="en-US" dirty="0" smtClean="0"/>
          </a:p>
          <a:p>
            <a:pPr>
              <a:lnSpc>
                <a:spcPct val="90000"/>
              </a:lnSpc>
            </a:pPr>
            <a:r>
              <a:rPr lang="en-US" dirty="0" smtClean="0"/>
              <a:t>Definitions and Why?</a:t>
            </a:r>
          </a:p>
          <a:p>
            <a:pPr>
              <a:lnSpc>
                <a:spcPct val="90000"/>
              </a:lnSpc>
            </a:pPr>
            <a:r>
              <a:rPr lang="en-US" dirty="0" smtClean="0"/>
              <a:t>Breakfast Condiments</a:t>
            </a:r>
          </a:p>
          <a:p>
            <a:pPr>
              <a:lnSpc>
                <a:spcPct val="90000"/>
              </a:lnSpc>
            </a:pPr>
            <a:r>
              <a:rPr lang="en-US" dirty="0" smtClean="0"/>
              <a:t>Lunch Condiments</a:t>
            </a:r>
          </a:p>
          <a:p>
            <a:pPr>
              <a:lnSpc>
                <a:spcPct val="90000"/>
              </a:lnSpc>
            </a:pPr>
            <a:r>
              <a:rPr lang="en-US" dirty="0" smtClean="0"/>
              <a:t>Condiment Cart and Display Standards</a:t>
            </a:r>
          </a:p>
          <a:p>
            <a:pPr>
              <a:lnSpc>
                <a:spcPct val="90000"/>
              </a:lnSpc>
            </a:pPr>
            <a:r>
              <a:rPr lang="en-US" dirty="0" smtClean="0"/>
              <a:t>Using up “old products” and Cafeteria Guidelines</a:t>
            </a:r>
          </a:p>
          <a:p>
            <a:pPr>
              <a:lnSpc>
                <a:spcPct val="90000"/>
              </a:lnSpc>
            </a:pPr>
            <a:r>
              <a:rPr lang="en-US" dirty="0" smtClean="0"/>
              <a:t>Heinz Training</a:t>
            </a:r>
          </a:p>
          <a:p>
            <a:pPr lvl="1">
              <a:lnSpc>
                <a:spcPct val="90000"/>
              </a:lnSpc>
            </a:pPr>
            <a:endParaRPr lang="en-US" dirty="0" smtClean="0"/>
          </a:p>
          <a:p>
            <a:pPr>
              <a:lnSpc>
                <a:spcPct val="90000"/>
              </a:lnSpc>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7" name="Picture 5" descr="Holder"/>
          <p:cNvPicPr>
            <a:picLocks noGrp="1" noChangeAspect="1" noChangeArrowheads="1"/>
          </p:cNvPicPr>
          <p:nvPr>
            <p:ph sz="half" idx="2"/>
          </p:nvPr>
        </p:nvPicPr>
        <p:blipFill>
          <a:blip r:embed="rId3" cstate="print"/>
          <a:srcRect/>
          <a:stretch>
            <a:fillRect/>
          </a:stretch>
        </p:blipFill>
        <p:spPr>
          <a:xfrm>
            <a:off x="5181600" y="1371600"/>
            <a:ext cx="3810000" cy="3741738"/>
          </a:xfrm>
        </p:spPr>
      </p:pic>
      <p:sp>
        <p:nvSpPr>
          <p:cNvPr id="69634" name="Title 1"/>
          <p:cNvSpPr>
            <a:spLocks noGrp="1"/>
          </p:cNvSpPr>
          <p:nvPr>
            <p:ph type="title"/>
          </p:nvPr>
        </p:nvSpPr>
        <p:spPr/>
        <p:txBody>
          <a:bodyPr/>
          <a:lstStyle/>
          <a:p>
            <a:r>
              <a:rPr lang="en-US" dirty="0" smtClean="0"/>
              <a:t>Other Standards/Display</a:t>
            </a:r>
          </a:p>
        </p:txBody>
      </p:sp>
      <p:sp>
        <p:nvSpPr>
          <p:cNvPr id="3" name="Slide Number Placeholder 2"/>
          <p:cNvSpPr txBox="1">
            <a:spLocks noGrp="1"/>
          </p:cNvSpPr>
          <p:nvPr/>
        </p:nvSpPr>
        <p:spPr>
          <a:xfrm>
            <a:off x="4267200" y="6253163"/>
            <a:ext cx="457200" cy="457200"/>
          </a:xfrm>
          <a:prstGeom prst="ellipse">
            <a:avLst/>
          </a:prstGeom>
          <a:solidFill>
            <a:schemeClr val="accent5"/>
          </a:solidFill>
        </p:spPr>
        <p:txBody>
          <a:bodyPr wrap="none" lIns="0" tIns="0" rIns="0" bIns="0" anchor="ctr" anchorCtr="1"/>
          <a:lstStyle/>
          <a:p>
            <a:pPr algn="ctr" fontAlgn="auto">
              <a:spcBef>
                <a:spcPts val="0"/>
              </a:spcBef>
              <a:spcAft>
                <a:spcPts val="0"/>
              </a:spcAft>
              <a:defRPr/>
            </a:pPr>
            <a:fld id="{235EE438-3F85-4BFA-B7F9-A7DB6373CD46}" type="slidenum">
              <a:rPr lang="en-US" sz="1400">
                <a:solidFill>
                  <a:srgbClr val="FFFFFF"/>
                </a:solidFill>
                <a:latin typeface="+mj-lt"/>
                <a:ea typeface="+mj-ea"/>
                <a:cs typeface="+mj-cs"/>
              </a:rPr>
              <a:pPr algn="ctr" fontAlgn="auto">
                <a:spcBef>
                  <a:spcPts val="0"/>
                </a:spcBef>
                <a:spcAft>
                  <a:spcPts val="0"/>
                </a:spcAft>
                <a:defRPr/>
              </a:pPr>
              <a:t>20</a:t>
            </a:fld>
            <a:endParaRPr lang="en-US" sz="1400" dirty="0">
              <a:solidFill>
                <a:srgbClr val="FFFFFF"/>
              </a:solidFill>
              <a:latin typeface="+mj-lt"/>
              <a:ea typeface="+mj-ea"/>
              <a:cs typeface="+mj-cs"/>
            </a:endParaRPr>
          </a:p>
        </p:txBody>
      </p:sp>
      <p:sp>
        <p:nvSpPr>
          <p:cNvPr id="69636" name="Rectangle 4"/>
          <p:cNvSpPr>
            <a:spLocks noGrp="1"/>
          </p:cNvSpPr>
          <p:nvPr>
            <p:ph type="body" sz="half" idx="1"/>
          </p:nvPr>
        </p:nvSpPr>
        <p:spPr>
          <a:xfrm>
            <a:off x="1066800" y="1447800"/>
            <a:ext cx="6457528" cy="4357464"/>
          </a:xfrm>
        </p:spPr>
        <p:txBody>
          <a:bodyPr/>
          <a:lstStyle/>
          <a:p>
            <a:r>
              <a:rPr lang="en-US" sz="2200" dirty="0" smtClean="0"/>
              <a:t>Standards</a:t>
            </a:r>
          </a:p>
          <a:p>
            <a:pPr lvl="1"/>
            <a:r>
              <a:rPr lang="en-US" sz="2000" dirty="0" smtClean="0"/>
              <a:t>Napkins </a:t>
            </a:r>
            <a:r>
              <a:rPr lang="en-US" sz="2000" dirty="0"/>
              <a:t>in </a:t>
            </a:r>
            <a:r>
              <a:rPr lang="en-US" sz="2000" dirty="0" smtClean="0"/>
              <a:t>holder (TBD)</a:t>
            </a:r>
            <a:endParaRPr lang="en-US" sz="2000" dirty="0"/>
          </a:p>
          <a:p>
            <a:pPr lvl="1"/>
            <a:r>
              <a:rPr lang="en-US" sz="2000" dirty="0"/>
              <a:t>Flatware in stainless cylinder in </a:t>
            </a:r>
            <a:r>
              <a:rPr lang="en-US" sz="2000" dirty="0" smtClean="0"/>
              <a:t>holder</a:t>
            </a:r>
            <a:endParaRPr lang="en-US" sz="2000" dirty="0"/>
          </a:p>
          <a:p>
            <a:pPr lvl="1"/>
            <a:r>
              <a:rPr lang="en-US" sz="2000" dirty="0"/>
              <a:t>Black pepper in crock</a:t>
            </a:r>
          </a:p>
          <a:p>
            <a:pPr lvl="1"/>
            <a:r>
              <a:rPr lang="en-US" sz="2000" dirty="0" smtClean="0"/>
              <a:t>Ketchup/Mustard pumps</a:t>
            </a:r>
          </a:p>
          <a:p>
            <a:pPr lvl="1"/>
            <a:r>
              <a:rPr lang="en-US" sz="2000" dirty="0" smtClean="0"/>
              <a:t>No </a:t>
            </a:r>
            <a:r>
              <a:rPr lang="en-US" sz="2000" dirty="0"/>
              <a:t>drip </a:t>
            </a:r>
            <a:r>
              <a:rPr lang="en-US" sz="2000" dirty="0" smtClean="0"/>
              <a:t>cuts or </a:t>
            </a:r>
            <a:r>
              <a:rPr lang="en-US" sz="2000" dirty="0" err="1" smtClean="0"/>
              <a:t>Insulice</a:t>
            </a:r>
            <a:endParaRPr lang="en-US" sz="2000" dirty="0" smtClean="0"/>
          </a:p>
          <a:p>
            <a:pPr lvl="1"/>
            <a:r>
              <a:rPr lang="en-US" sz="2000" dirty="0" smtClean="0"/>
              <a:t>Signage: </a:t>
            </a:r>
          </a:p>
          <a:p>
            <a:pPr lvl="2"/>
            <a:r>
              <a:rPr lang="en-US" sz="1600" dirty="0" smtClean="0"/>
              <a:t>1 pump = 1 serving</a:t>
            </a:r>
          </a:p>
          <a:p>
            <a:pPr lvl="2"/>
            <a:r>
              <a:rPr lang="en-US" sz="1600" dirty="0" smtClean="0"/>
              <a:t>1 dressing comes with 1 veggie</a:t>
            </a:r>
          </a:p>
          <a:p>
            <a:pPr lvl="2"/>
            <a:r>
              <a:rPr lang="en-US" sz="1600" dirty="0" smtClean="0"/>
              <a:t>Limit 2</a:t>
            </a:r>
          </a:p>
          <a:p>
            <a:pPr lvl="1"/>
            <a:r>
              <a:rPr lang="en-US" sz="2000" dirty="0"/>
              <a:t>BLUE painters tape only, no tape on serving line or condiment cart, remove before wash</a:t>
            </a:r>
          </a:p>
          <a:p>
            <a:pPr lvl="1"/>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dirty="0" smtClean="0"/>
              <a:t>“Old Products</a:t>
            </a:r>
            <a:r>
              <a:rPr lang="en-US" dirty="0"/>
              <a:t>” </a:t>
            </a:r>
            <a:r>
              <a:rPr lang="en-US" dirty="0" smtClean="0"/>
              <a:t>and Cafeteria Guidelines</a:t>
            </a:r>
          </a:p>
        </p:txBody>
      </p:sp>
      <p:sp>
        <p:nvSpPr>
          <p:cNvPr id="3" name="Slide Number Placeholder 2"/>
          <p:cNvSpPr>
            <a:spLocks noGrp="1"/>
          </p:cNvSpPr>
          <p:nvPr>
            <p:ph type="sldNum" sz="quarter" idx="10"/>
          </p:nvPr>
        </p:nvSpPr>
        <p:spPr/>
        <p:txBody>
          <a:bodyPr/>
          <a:lstStyle/>
          <a:p>
            <a:pPr>
              <a:defRPr/>
            </a:pPr>
            <a:fld id="{2A66492A-D3AF-4FD7-B5A3-0142BA898950}" type="slidenum">
              <a:rPr lang="en-US"/>
              <a:pPr>
                <a:defRPr/>
              </a:pPr>
              <a:t>21</a:t>
            </a:fld>
            <a:endParaRPr lang="en-US" dirty="0"/>
          </a:p>
        </p:txBody>
      </p:sp>
      <p:sp>
        <p:nvSpPr>
          <p:cNvPr id="39939" name="Content Placeholder 3"/>
          <p:cNvSpPr>
            <a:spLocks noGrp="1"/>
          </p:cNvSpPr>
          <p:nvPr>
            <p:ph sz="quarter" idx="1"/>
          </p:nvPr>
        </p:nvSpPr>
        <p:spPr/>
        <p:txBody>
          <a:bodyPr/>
          <a:lstStyle/>
          <a:p>
            <a:r>
              <a:rPr lang="en-US" u="sng" dirty="0"/>
              <a:t>Old Products</a:t>
            </a:r>
            <a:endParaRPr lang="en-US" dirty="0"/>
          </a:p>
          <a:p>
            <a:pPr marL="37931725" lvl="1" indent="-37474525">
              <a:buNone/>
            </a:pPr>
            <a:r>
              <a:rPr lang="en-US" sz="2200" dirty="0"/>
              <a:t>Taco Bell Sauce</a:t>
            </a:r>
          </a:p>
          <a:p>
            <a:pPr marL="37931725" lvl="1" indent="-37474525">
              <a:buNone/>
            </a:pPr>
            <a:r>
              <a:rPr lang="en-US" sz="2200" dirty="0"/>
              <a:t>Soy and Teriyaki Sauce</a:t>
            </a:r>
          </a:p>
          <a:p>
            <a:pPr marL="37931725" lvl="1" indent="-37474525">
              <a:buNone/>
            </a:pPr>
            <a:r>
              <a:rPr lang="en-US" sz="2200" dirty="0"/>
              <a:t>Bulk Syrup and BBQ</a:t>
            </a:r>
          </a:p>
          <a:p>
            <a:pPr marL="37931725" lvl="1" indent="-37474525">
              <a:buNone/>
            </a:pPr>
            <a:r>
              <a:rPr lang="en-US" sz="2200" dirty="0"/>
              <a:t>Ketchup and Mustard </a:t>
            </a:r>
          </a:p>
          <a:p>
            <a:r>
              <a:rPr lang="en-US" u="sng" dirty="0" smtClean="0"/>
              <a:t>Cafeteria</a:t>
            </a:r>
            <a:r>
              <a:rPr lang="en-US" dirty="0" smtClean="0"/>
              <a:t> hot water and microwave</a:t>
            </a:r>
          </a:p>
          <a:p>
            <a:endParaRPr lang="en-US" dirty="0"/>
          </a:p>
          <a:p>
            <a:pPr marL="37931725" lvl="1" indent="-37474525">
              <a:buNone/>
            </a:pPr>
            <a:endParaRPr lang="en-US" sz="2200" dirty="0" smtClean="0"/>
          </a:p>
          <a:p>
            <a:pPr marL="37931725" lvl="1" indent="-37474525">
              <a:buNone/>
            </a:pPr>
            <a:r>
              <a:rPr lang="en-US" sz="2200" dirty="0"/>
              <a:t>	</a:t>
            </a:r>
          </a:p>
          <a:p>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Condiment Pumps</a:t>
            </a:r>
            <a:endParaRPr lang="en-US" dirty="0"/>
          </a:p>
        </p:txBody>
      </p:sp>
      <p:pic>
        <p:nvPicPr>
          <p:cNvPr id="5" name="Content Placeholder 4"/>
          <p:cNvPicPr>
            <a:picLocks noGrp="1" noChangeAspect="1"/>
          </p:cNvPicPr>
          <p:nvPr>
            <p:ph sz="quarter" idx="1"/>
          </p:nvPr>
        </p:nvPicPr>
        <p:blipFill>
          <a:blip r:embed="rId3" cstate="print">
            <a:extLst>
              <a:ext uri="{28A0092B-C50C-407E-A947-70E740481C1C}">
                <a14:useLocalDpi xmlns:a14="http://schemas.microsoft.com/office/drawing/2010/main" xmlns="" val="0"/>
              </a:ext>
            </a:extLst>
          </a:blip>
          <a:stretch>
            <a:fillRect/>
          </a:stretch>
        </p:blipFill>
        <p:spPr>
          <a:xfrm>
            <a:off x="1115616" y="2204864"/>
            <a:ext cx="1743075" cy="2428875"/>
          </a:xfrm>
        </p:spPr>
      </p:pic>
      <p:sp>
        <p:nvSpPr>
          <p:cNvPr id="4" name="Slide Number Placeholder 3"/>
          <p:cNvSpPr>
            <a:spLocks noGrp="1"/>
          </p:cNvSpPr>
          <p:nvPr>
            <p:ph type="sldNum" sz="quarter" idx="10"/>
          </p:nvPr>
        </p:nvSpPr>
        <p:spPr/>
        <p:txBody>
          <a:bodyPr/>
          <a:lstStyle/>
          <a:p>
            <a:pPr>
              <a:defRPr/>
            </a:pPr>
            <a:fld id="{15FEDDCF-44AF-4AB8-98BB-EF4F7C4ECC22}" type="slidenum">
              <a:rPr lang="en-US" smtClean="0"/>
              <a:pPr>
                <a:defRPr/>
              </a:pPr>
              <a:t>22</a:t>
            </a:fld>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79912" y="2204864"/>
            <a:ext cx="2162175" cy="219075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16216" y="1916831"/>
            <a:ext cx="2133600" cy="2543175"/>
          </a:xfrm>
          <a:prstGeom prst="rect">
            <a:avLst/>
          </a:prstGeom>
        </p:spPr>
      </p:pic>
    </p:spTree>
    <p:extLst>
      <p:ext uri="{BB962C8B-B14F-4D97-AF65-F5344CB8AC3E}">
        <p14:creationId xmlns:p14="http://schemas.microsoft.com/office/powerpoint/2010/main" xmlns="" val="1406773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Condiment Products and Pump Assembly Training</a:t>
            </a:r>
            <a:endParaRPr lang="en-US" dirty="0"/>
          </a:p>
        </p:txBody>
      </p:sp>
      <p:sp>
        <p:nvSpPr>
          <p:cNvPr id="6" name="Text Placeholder 5"/>
          <p:cNvSpPr>
            <a:spLocks noGrp="1"/>
          </p:cNvSpPr>
          <p:nvPr>
            <p:ph type="body" sz="half" idx="1"/>
          </p:nvPr>
        </p:nvSpPr>
        <p:spPr>
          <a:xfrm>
            <a:off x="914400" y="1447800"/>
            <a:ext cx="5889848" cy="4038600"/>
          </a:xfrm>
        </p:spPr>
        <p:txBody>
          <a:bodyPr/>
          <a:lstStyle/>
          <a:p>
            <a:r>
              <a:rPr lang="en-US" dirty="0" smtClean="0"/>
              <a:t>Products</a:t>
            </a:r>
          </a:p>
          <a:p>
            <a:r>
              <a:rPr lang="en-US" dirty="0" smtClean="0"/>
              <a:t>Pumps</a:t>
            </a:r>
          </a:p>
          <a:p>
            <a:pPr lvl="1"/>
            <a:r>
              <a:rPr lang="en-US" dirty="0" smtClean="0"/>
              <a:t>Bags</a:t>
            </a:r>
          </a:p>
          <a:p>
            <a:pPr lvl="1"/>
            <a:r>
              <a:rPr lang="en-US" dirty="0" smtClean="0"/>
              <a:t>Load</a:t>
            </a:r>
          </a:p>
          <a:p>
            <a:pPr lvl="1"/>
            <a:r>
              <a:rPr lang="en-US" dirty="0" smtClean="0"/>
              <a:t>Storage-14 days</a:t>
            </a:r>
          </a:p>
          <a:p>
            <a:pPr lvl="1"/>
            <a:r>
              <a:rPr lang="en-US" dirty="0" smtClean="0"/>
              <a:t>Cleaning</a:t>
            </a:r>
          </a:p>
          <a:p>
            <a:endParaRPr lang="en-US" dirty="0" smtClean="0"/>
          </a:p>
          <a:p>
            <a:r>
              <a:rPr lang="en-US" dirty="0" smtClean="0"/>
              <a:t>Website Training Video</a:t>
            </a:r>
          </a:p>
          <a:p>
            <a:pPr marL="0" indent="0">
              <a:buNone/>
            </a:pPr>
            <a:r>
              <a:rPr lang="en-US" sz="2800" u="sng" dirty="0" smtClean="0">
                <a:hlinkClick r:id="rId3"/>
              </a:rPr>
              <a:t>www.heinzdispensercare.com</a:t>
            </a:r>
            <a:endParaRPr lang="en-US" sz="2800" dirty="0"/>
          </a:p>
          <a:p>
            <a:pPr lvl="1"/>
            <a:endParaRPr lang="en-US" dirty="0"/>
          </a:p>
        </p:txBody>
      </p:sp>
      <p:pic>
        <p:nvPicPr>
          <p:cNvPr id="5" name="Content Placeholder 4"/>
          <p:cNvPicPr>
            <a:picLocks noGrp="1" noChangeAspect="1"/>
          </p:cNvPicPr>
          <p:nvPr>
            <p:ph sz="half" idx="2"/>
          </p:nvPr>
        </p:nvPicPr>
        <p:blipFill>
          <a:blip r:embed="rId4" cstate="print">
            <a:extLst>
              <a:ext uri="{28A0092B-C50C-407E-A947-70E740481C1C}">
                <a14:useLocalDpi xmlns:a14="http://schemas.microsoft.com/office/drawing/2010/main" xmlns="" val="0"/>
              </a:ext>
            </a:extLst>
          </a:blip>
          <a:stretch>
            <a:fillRect/>
          </a:stretch>
        </p:blipFill>
        <p:spPr>
          <a:xfrm>
            <a:off x="7524328" y="332656"/>
            <a:ext cx="1190625" cy="666750"/>
          </a:xfrm>
        </p:spPr>
      </p:pic>
      <p:sp>
        <p:nvSpPr>
          <p:cNvPr id="4" name="Slide Number Placeholder 3"/>
          <p:cNvSpPr>
            <a:spLocks noGrp="1"/>
          </p:cNvSpPr>
          <p:nvPr>
            <p:ph type="sldNum" sz="quarter" idx="10"/>
          </p:nvPr>
        </p:nvSpPr>
        <p:spPr/>
        <p:txBody>
          <a:bodyPr/>
          <a:lstStyle/>
          <a:p>
            <a:pPr>
              <a:defRPr/>
            </a:pPr>
            <a:fld id="{15FEDDCF-44AF-4AB8-98BB-EF4F7C4ECC22}" type="slidenum">
              <a:rPr lang="en-US" smtClean="0"/>
              <a:pPr>
                <a:defRPr/>
              </a:pPr>
              <a:t>23</a:t>
            </a:fld>
            <a:endParaRPr lang="en-US" dirty="0"/>
          </a:p>
        </p:txBody>
      </p:sp>
    </p:spTree>
    <p:extLst>
      <p:ext uri="{BB962C8B-B14F-4D97-AF65-F5344CB8AC3E}">
        <p14:creationId xmlns:p14="http://schemas.microsoft.com/office/powerpoint/2010/main" xmlns="" val="881843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ctrTitle"/>
          </p:nvPr>
        </p:nvSpPr>
        <p:spPr>
          <a:xfrm>
            <a:off x="685800" y="2286000"/>
            <a:ext cx="7772400" cy="1143000"/>
          </a:xfrm>
        </p:spPr>
        <p:txBody>
          <a:bodyPr/>
          <a:lstStyle/>
          <a:p>
            <a:pPr algn="ctr"/>
            <a:r>
              <a:rPr lang="en-US" dirty="0" smtClean="0"/>
              <a:t>Questions? </a:t>
            </a:r>
          </a:p>
        </p:txBody>
      </p:sp>
      <p:sp>
        <p:nvSpPr>
          <p:cNvPr id="3" name="Slide Number Placeholder 2"/>
          <p:cNvSpPr txBox="1">
            <a:spLocks noGrp="1"/>
          </p:cNvSpPr>
          <p:nvPr/>
        </p:nvSpPr>
        <p:spPr>
          <a:xfrm>
            <a:off x="4267200" y="6253163"/>
            <a:ext cx="457200" cy="457200"/>
          </a:xfrm>
          <a:prstGeom prst="ellipse">
            <a:avLst/>
          </a:prstGeom>
          <a:solidFill>
            <a:schemeClr val="accent5"/>
          </a:solidFill>
        </p:spPr>
        <p:txBody>
          <a:bodyPr wrap="none" lIns="0" tIns="0" rIns="0" bIns="0" anchor="ctr" anchorCtr="1"/>
          <a:lstStyle/>
          <a:p>
            <a:pPr algn="ctr" fontAlgn="auto">
              <a:spcBef>
                <a:spcPts val="0"/>
              </a:spcBef>
              <a:spcAft>
                <a:spcPts val="0"/>
              </a:spcAft>
              <a:defRPr/>
            </a:pPr>
            <a:fld id="{B3E3BFC4-D9E3-4077-8B92-468201D1F933}" type="slidenum">
              <a:rPr lang="en-US" sz="1400">
                <a:solidFill>
                  <a:srgbClr val="FFFFFF"/>
                </a:solidFill>
                <a:latin typeface="+mj-lt"/>
                <a:ea typeface="+mj-ea"/>
                <a:cs typeface="+mj-cs"/>
              </a:rPr>
              <a:pPr algn="ctr" fontAlgn="auto">
                <a:spcBef>
                  <a:spcPts val="0"/>
                </a:spcBef>
                <a:spcAft>
                  <a:spcPts val="0"/>
                </a:spcAft>
                <a:defRPr/>
              </a:pPr>
              <a:t>24</a:t>
            </a:fld>
            <a:endParaRPr lang="en-US" sz="1400" dirty="0">
              <a:solidFill>
                <a:srgbClr val="FFFFFF"/>
              </a:solidFill>
              <a:latin typeface="+mj-lt"/>
              <a:ea typeface="+mj-ea"/>
              <a:cs typeface="+mj-cs"/>
            </a:endParaRPr>
          </a:p>
        </p:txBody>
      </p:sp>
      <p:sp>
        <p:nvSpPr>
          <p:cNvPr id="70660" name="Placeholder 4"/>
          <p:cNvSpPr>
            <a:spLocks noGrp="1"/>
          </p:cNvSpPr>
          <p:nvPr>
            <p:ph type="subTitle" idx="1"/>
          </p:nvPr>
        </p:nvSpPr>
        <p:spPr/>
        <p:txBody>
          <a:bodyPr/>
          <a:lstStyle/>
          <a:p>
            <a:endParaRPr lang="en-US"/>
          </a:p>
        </p:txBody>
      </p:sp>
      <p:pic>
        <p:nvPicPr>
          <p:cNvPr id="1026" name="Picture 2" descr="C:\Users\mbrandt3\AppData\Local\Microsoft\Windows\Temporary Internet Files\Content.IE5\YWFKE18K\MC900078711[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6136" y="1124744"/>
            <a:ext cx="1622066" cy="393430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dirty="0" smtClean="0"/>
              <a:t>Definitions and Why?</a:t>
            </a:r>
          </a:p>
        </p:txBody>
      </p:sp>
      <p:sp>
        <p:nvSpPr>
          <p:cNvPr id="16386" name="Content Placeholder 2"/>
          <p:cNvSpPr>
            <a:spLocks noGrp="1"/>
          </p:cNvSpPr>
          <p:nvPr>
            <p:ph sz="quarter" idx="1"/>
          </p:nvPr>
        </p:nvSpPr>
        <p:spPr/>
        <p:txBody>
          <a:bodyPr/>
          <a:lstStyle/>
          <a:p>
            <a:r>
              <a:rPr lang="en-US" dirty="0" smtClean="0"/>
              <a:t>Condiments = </a:t>
            </a:r>
          </a:p>
          <a:p>
            <a:pPr lvl="1"/>
            <a:r>
              <a:rPr lang="en-US" sz="2200" dirty="0" smtClean="0"/>
              <a:t>Ketchup, mustard, mayo, picante, </a:t>
            </a:r>
            <a:r>
              <a:rPr lang="en-US" sz="2200" dirty="0" err="1" smtClean="0"/>
              <a:t>bbq</a:t>
            </a:r>
            <a:r>
              <a:rPr lang="en-US" sz="2200" dirty="0" smtClean="0"/>
              <a:t>, dressing, pepper, jelly, etc..</a:t>
            </a:r>
          </a:p>
          <a:p>
            <a:pPr lvl="1"/>
            <a:r>
              <a:rPr lang="en-US" sz="2200" dirty="0" smtClean="0"/>
              <a:t>NOT: sandwich or taco accompaniments (lettuce, pickle, tomato, </a:t>
            </a:r>
            <a:r>
              <a:rPr lang="en-US" sz="2200" dirty="0" err="1" smtClean="0"/>
              <a:t>etc</a:t>
            </a:r>
            <a:r>
              <a:rPr lang="en-US" sz="2200" dirty="0" smtClean="0"/>
              <a:t>)</a:t>
            </a:r>
          </a:p>
          <a:p>
            <a:pPr marL="0" indent="0">
              <a:buNone/>
            </a:pPr>
            <a:endParaRPr lang="en-US" dirty="0" smtClean="0"/>
          </a:p>
          <a:p>
            <a:r>
              <a:rPr lang="en-US" dirty="0" smtClean="0"/>
              <a:t>Why Change Needed?</a:t>
            </a:r>
          </a:p>
          <a:p>
            <a:pPr lvl="1"/>
            <a:r>
              <a:rPr lang="en-US" sz="2200" dirty="0" smtClean="0"/>
              <a:t>New Regulations</a:t>
            </a:r>
          </a:p>
          <a:p>
            <a:pPr lvl="1"/>
            <a:r>
              <a:rPr lang="en-US" sz="2200" dirty="0" smtClean="0"/>
              <a:t>Cost Control</a:t>
            </a:r>
            <a:endParaRPr lang="en-US" dirty="0" smtClean="0"/>
          </a:p>
          <a:p>
            <a:pPr lvl="1"/>
            <a:r>
              <a:rPr lang="en-US" sz="2200" dirty="0" smtClean="0"/>
              <a:t>Modeling Moderation</a:t>
            </a:r>
          </a:p>
          <a:p>
            <a:pPr lvl="2"/>
            <a:r>
              <a:rPr lang="en-US" dirty="0" smtClean="0"/>
              <a:t>“All foods work into a balanced diet”</a:t>
            </a:r>
          </a:p>
          <a:p>
            <a:pPr lvl="2"/>
            <a:r>
              <a:rPr lang="en-US" dirty="0" smtClean="0"/>
              <a:t>Portion control</a:t>
            </a:r>
          </a:p>
        </p:txBody>
      </p:sp>
      <p:sp>
        <p:nvSpPr>
          <p:cNvPr id="4" name="Slide Number Placeholder 3"/>
          <p:cNvSpPr>
            <a:spLocks noGrp="1"/>
          </p:cNvSpPr>
          <p:nvPr>
            <p:ph type="sldNum" sz="quarter" idx="10"/>
          </p:nvPr>
        </p:nvSpPr>
        <p:spPr/>
        <p:txBody>
          <a:bodyPr/>
          <a:lstStyle/>
          <a:p>
            <a:pPr>
              <a:defRPr/>
            </a:pPr>
            <a:fld id="{2ADF00F7-767B-486E-9262-34AF0E511102}" type="slidenum">
              <a:rPr lang="en-US"/>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t>Breakfast Condiment Item</a:t>
            </a:r>
          </a:p>
        </p:txBody>
      </p:sp>
      <p:sp>
        <p:nvSpPr>
          <p:cNvPr id="3" name="Slide Number Placeholder 2"/>
          <p:cNvSpPr>
            <a:spLocks noGrp="1"/>
          </p:cNvSpPr>
          <p:nvPr>
            <p:ph type="sldNum" sz="quarter" idx="10"/>
          </p:nvPr>
        </p:nvSpPr>
        <p:spPr/>
        <p:txBody>
          <a:bodyPr/>
          <a:lstStyle/>
          <a:p>
            <a:pPr>
              <a:defRPr/>
            </a:pPr>
            <a:fld id="{A1A17638-6284-44BB-B5CC-FC08BACAEADB}" type="slidenum">
              <a:rPr lang="en-US"/>
              <a:pPr>
                <a:defRPr/>
              </a:pPr>
              <a:t>4</a:t>
            </a:fld>
            <a:endParaRPr lang="en-US" dirty="0"/>
          </a:p>
        </p:txBody>
      </p:sp>
      <p:sp>
        <p:nvSpPr>
          <p:cNvPr id="17411" name="Content Placeholder 3"/>
          <p:cNvSpPr>
            <a:spLocks noGrp="1"/>
          </p:cNvSpPr>
          <p:nvPr>
            <p:ph sz="quarter" idx="1"/>
          </p:nvPr>
        </p:nvSpPr>
        <p:spPr/>
        <p:txBody>
          <a:bodyPr/>
          <a:lstStyle/>
          <a:p>
            <a:r>
              <a:rPr lang="en-US" dirty="0" smtClean="0"/>
              <a:t>Jelly, individual cups</a:t>
            </a:r>
          </a:p>
          <a:p>
            <a:pPr lvl="1"/>
            <a:r>
              <a:rPr lang="en-US" dirty="0" smtClean="0"/>
              <a:t>When: </a:t>
            </a:r>
          </a:p>
          <a:p>
            <a:pPr lvl="2"/>
            <a:r>
              <a:rPr lang="en-US" dirty="0" smtClean="0"/>
              <a:t>Served with toast and bagel</a:t>
            </a:r>
          </a:p>
          <a:p>
            <a:pPr lvl="1"/>
            <a:r>
              <a:rPr lang="en-US" dirty="0" smtClean="0"/>
              <a:t>What: </a:t>
            </a:r>
          </a:p>
          <a:p>
            <a:pPr lvl="2"/>
            <a:r>
              <a:rPr lang="en-US" dirty="0" smtClean="0"/>
              <a:t>1 each per slice of toast or whole bagel</a:t>
            </a:r>
          </a:p>
          <a:p>
            <a:pPr lvl="1"/>
            <a:r>
              <a:rPr lang="en-US" dirty="0" smtClean="0"/>
              <a:t>Where:</a:t>
            </a:r>
          </a:p>
          <a:p>
            <a:pPr lvl="2"/>
            <a:r>
              <a:rPr lang="en-US" dirty="0" smtClean="0"/>
              <a:t>On line next to toast or bagel</a:t>
            </a:r>
          </a:p>
          <a:p>
            <a:pPr lvl="2"/>
            <a:r>
              <a:rPr lang="en-US" dirty="0" smtClean="0"/>
              <a:t>On black tray with item or in clear food box next to item</a:t>
            </a:r>
          </a:p>
          <a:p>
            <a:pPr lvl="1"/>
            <a:r>
              <a:rPr lang="en-US" dirty="0" smtClean="0"/>
              <a:t>Storage-shelf stable </a:t>
            </a:r>
          </a:p>
          <a:p>
            <a:pPr lvl="1"/>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t>Breakfast Condiment Item</a:t>
            </a:r>
          </a:p>
        </p:txBody>
      </p:sp>
      <p:sp>
        <p:nvSpPr>
          <p:cNvPr id="3" name="Slide Number Placeholder 2"/>
          <p:cNvSpPr>
            <a:spLocks noGrp="1"/>
          </p:cNvSpPr>
          <p:nvPr>
            <p:ph type="sldNum" sz="quarter" idx="10"/>
          </p:nvPr>
        </p:nvSpPr>
        <p:spPr/>
        <p:txBody>
          <a:bodyPr/>
          <a:lstStyle/>
          <a:p>
            <a:pPr>
              <a:defRPr/>
            </a:pPr>
            <a:fld id="{B9848155-A286-45DE-A825-D879237C23C9}" type="slidenum">
              <a:rPr lang="en-US"/>
              <a:pPr>
                <a:defRPr/>
              </a:pPr>
              <a:t>5</a:t>
            </a:fld>
            <a:endParaRPr lang="en-US" dirty="0"/>
          </a:p>
        </p:txBody>
      </p:sp>
      <p:sp>
        <p:nvSpPr>
          <p:cNvPr id="4" name="Content Placeholder 3"/>
          <p:cNvSpPr>
            <a:spLocks noGrp="1"/>
          </p:cNvSpPr>
          <p:nvPr>
            <p:ph sz="quarter" idx="1"/>
          </p:nvPr>
        </p:nvSpPr>
        <p:spPr/>
        <p:txBody>
          <a:bodyPr>
            <a:normAutofit/>
          </a:bodyPr>
          <a:lstStyle/>
          <a:p>
            <a:pPr>
              <a:lnSpc>
                <a:spcPct val="90000"/>
              </a:lnSpc>
            </a:pPr>
            <a:r>
              <a:rPr lang="en-US" dirty="0" smtClean="0"/>
              <a:t>Picante Sauce, bulk</a:t>
            </a:r>
          </a:p>
          <a:p>
            <a:pPr lvl="1">
              <a:lnSpc>
                <a:spcPct val="90000"/>
              </a:lnSpc>
            </a:pPr>
            <a:r>
              <a:rPr lang="en-US" dirty="0" smtClean="0"/>
              <a:t>When: </a:t>
            </a:r>
          </a:p>
          <a:p>
            <a:pPr lvl="2">
              <a:lnSpc>
                <a:spcPct val="90000"/>
              </a:lnSpc>
            </a:pPr>
            <a:r>
              <a:rPr lang="en-US" dirty="0" smtClean="0"/>
              <a:t>Served with omelet, breakfast pocket, breakfast burrito</a:t>
            </a:r>
          </a:p>
          <a:p>
            <a:pPr lvl="1">
              <a:lnSpc>
                <a:spcPct val="90000"/>
              </a:lnSpc>
            </a:pPr>
            <a:r>
              <a:rPr lang="en-US" dirty="0" smtClean="0"/>
              <a:t>What: </a:t>
            </a:r>
          </a:p>
          <a:p>
            <a:pPr lvl="2">
              <a:lnSpc>
                <a:spcPct val="90000"/>
              </a:lnSpc>
            </a:pPr>
            <a:r>
              <a:rPr lang="en-US" dirty="0" smtClean="0"/>
              <a:t>2oz. portion cup with lid</a:t>
            </a:r>
          </a:p>
          <a:p>
            <a:pPr lvl="2">
              <a:lnSpc>
                <a:spcPct val="90000"/>
              </a:lnSpc>
            </a:pPr>
            <a:r>
              <a:rPr lang="en-US" dirty="0" smtClean="0"/>
              <a:t>Allowed 1 portion cup per entrée purchased</a:t>
            </a:r>
          </a:p>
          <a:p>
            <a:pPr lvl="1">
              <a:lnSpc>
                <a:spcPct val="90000"/>
              </a:lnSpc>
            </a:pPr>
            <a:r>
              <a:rPr lang="en-US" dirty="0" smtClean="0"/>
              <a:t>Where:</a:t>
            </a:r>
          </a:p>
          <a:p>
            <a:pPr lvl="2">
              <a:lnSpc>
                <a:spcPct val="90000"/>
              </a:lnSpc>
            </a:pPr>
            <a:r>
              <a:rPr lang="en-US" dirty="0" smtClean="0"/>
              <a:t>On line in cold crock next to entrée with “picante sauce” sign</a:t>
            </a:r>
          </a:p>
          <a:p>
            <a:pPr lvl="2">
              <a:lnSpc>
                <a:spcPct val="90000"/>
              </a:lnSpc>
            </a:pPr>
            <a:r>
              <a:rPr lang="en-US" dirty="0" smtClean="0"/>
              <a:t>Storage- refrigerate after opening</a:t>
            </a:r>
          </a:p>
          <a:p>
            <a:pPr lvl="3">
              <a:lnSpc>
                <a:spcPct val="90000"/>
              </a:lnSpc>
            </a:pPr>
            <a:r>
              <a:rPr lang="en-US" dirty="0" smtClean="0"/>
              <a:t>Portion cups: temp after service, if &lt;41 F label/date/refrigerate up to 3 days.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t>Breakfast Condiment Item</a:t>
            </a:r>
          </a:p>
        </p:txBody>
      </p:sp>
      <p:sp>
        <p:nvSpPr>
          <p:cNvPr id="3" name="Slide Number Placeholder 2"/>
          <p:cNvSpPr>
            <a:spLocks noGrp="1"/>
          </p:cNvSpPr>
          <p:nvPr>
            <p:ph type="sldNum" sz="quarter" idx="10"/>
          </p:nvPr>
        </p:nvSpPr>
        <p:spPr/>
        <p:txBody>
          <a:bodyPr/>
          <a:lstStyle/>
          <a:p>
            <a:pPr>
              <a:defRPr/>
            </a:pPr>
            <a:fld id="{4BA590F8-CF5D-42B9-AE14-2F0859EDF77B}" type="slidenum">
              <a:rPr lang="en-US"/>
              <a:pPr>
                <a:defRPr/>
              </a:pPr>
              <a:t>6</a:t>
            </a:fld>
            <a:endParaRPr lang="en-US" dirty="0"/>
          </a:p>
        </p:txBody>
      </p:sp>
      <p:sp>
        <p:nvSpPr>
          <p:cNvPr id="19459" name="Content Placeholder 3"/>
          <p:cNvSpPr>
            <a:spLocks noGrp="1"/>
          </p:cNvSpPr>
          <p:nvPr>
            <p:ph sz="quarter" idx="1"/>
          </p:nvPr>
        </p:nvSpPr>
        <p:spPr/>
        <p:txBody>
          <a:bodyPr/>
          <a:lstStyle/>
          <a:p>
            <a:r>
              <a:rPr lang="en-US" smtClean="0"/>
              <a:t>Cream Cheese, Plain, individual cups</a:t>
            </a:r>
          </a:p>
          <a:p>
            <a:pPr lvl="1"/>
            <a:r>
              <a:rPr lang="en-US" smtClean="0"/>
              <a:t>When: </a:t>
            </a:r>
          </a:p>
          <a:p>
            <a:pPr lvl="2"/>
            <a:r>
              <a:rPr lang="en-US" smtClean="0"/>
              <a:t>Served with bagel</a:t>
            </a:r>
          </a:p>
          <a:p>
            <a:pPr lvl="1"/>
            <a:r>
              <a:rPr lang="en-US" smtClean="0"/>
              <a:t>What: </a:t>
            </a:r>
          </a:p>
          <a:p>
            <a:pPr lvl="2"/>
            <a:r>
              <a:rPr lang="en-US" smtClean="0"/>
              <a:t>1 each per whole bagel</a:t>
            </a:r>
          </a:p>
          <a:p>
            <a:pPr lvl="1"/>
            <a:r>
              <a:rPr lang="en-US" smtClean="0"/>
              <a:t>Where:</a:t>
            </a:r>
          </a:p>
          <a:p>
            <a:pPr lvl="2"/>
            <a:r>
              <a:rPr lang="en-US" smtClean="0"/>
              <a:t>On line next to bagel</a:t>
            </a:r>
          </a:p>
          <a:p>
            <a:pPr lvl="2"/>
            <a:r>
              <a:rPr lang="en-US" smtClean="0"/>
              <a:t>In cold crock on line next to item with “cream cheese” sign</a:t>
            </a:r>
          </a:p>
          <a:p>
            <a:pPr lvl="1"/>
            <a:r>
              <a:rPr lang="en-US" smtClean="0"/>
              <a:t>Storage: refrigerate </a:t>
            </a:r>
          </a:p>
          <a:p>
            <a:pPr lvl="1"/>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t>Lunch Condiment Items</a:t>
            </a:r>
          </a:p>
        </p:txBody>
      </p:sp>
      <p:sp>
        <p:nvSpPr>
          <p:cNvPr id="3" name="Slide Number Placeholder 2"/>
          <p:cNvSpPr>
            <a:spLocks noGrp="1"/>
          </p:cNvSpPr>
          <p:nvPr>
            <p:ph type="sldNum" sz="quarter" idx="10"/>
          </p:nvPr>
        </p:nvSpPr>
        <p:spPr/>
        <p:txBody>
          <a:bodyPr/>
          <a:lstStyle/>
          <a:p>
            <a:pPr>
              <a:defRPr/>
            </a:pPr>
            <a:fld id="{5415CC1E-0AAB-4608-AC1D-6D4D82B92904}" type="slidenum">
              <a:rPr lang="en-US"/>
              <a:pPr>
                <a:defRPr/>
              </a:pPr>
              <a:t>7</a:t>
            </a:fld>
            <a:endParaRPr lang="en-US" dirty="0"/>
          </a:p>
        </p:txBody>
      </p:sp>
      <p:sp>
        <p:nvSpPr>
          <p:cNvPr id="25604" name="Rectangle 4"/>
          <p:cNvSpPr>
            <a:spLocks noGrp="1"/>
          </p:cNvSpPr>
          <p:nvPr>
            <p:ph type="body" sz="half" idx="4294967295"/>
          </p:nvPr>
        </p:nvSpPr>
        <p:spPr>
          <a:xfrm>
            <a:off x="914400" y="1447800"/>
            <a:ext cx="4809728" cy="4038600"/>
          </a:xfrm>
        </p:spPr>
        <p:txBody>
          <a:bodyPr/>
          <a:lstStyle/>
          <a:p>
            <a:r>
              <a:rPr lang="en-US" sz="2200" dirty="0"/>
              <a:t>Bulk Dressings-</a:t>
            </a:r>
          </a:p>
          <a:p>
            <a:pPr lvl="1"/>
            <a:r>
              <a:rPr lang="en-US" sz="2000" dirty="0"/>
              <a:t>Creamy Caesar (Caesar Salad) </a:t>
            </a:r>
          </a:p>
          <a:p>
            <a:pPr lvl="1"/>
            <a:r>
              <a:rPr lang="en-US" sz="2000" dirty="0"/>
              <a:t>Asian Sesame (Oriental Salad)</a:t>
            </a:r>
          </a:p>
          <a:p>
            <a:pPr lvl="1"/>
            <a:r>
              <a:rPr lang="en-US" sz="2000" dirty="0"/>
              <a:t>Balsamic (Spinach Strawberry Salad)</a:t>
            </a:r>
          </a:p>
          <a:p>
            <a:pPr lvl="1"/>
            <a:endParaRPr lang="en-US" sz="2000" dirty="0"/>
          </a:p>
          <a:p>
            <a:pPr lvl="1"/>
            <a:r>
              <a:rPr lang="en-US" sz="2000" dirty="0"/>
              <a:t>Italian (Chef Salad)</a:t>
            </a:r>
          </a:p>
          <a:p>
            <a:pPr lvl="1"/>
            <a:r>
              <a:rPr lang="en-US" sz="2000" dirty="0"/>
              <a:t>Ranch (Chef Salad)</a:t>
            </a:r>
          </a:p>
          <a:p>
            <a:pPr lvl="1"/>
            <a:r>
              <a:rPr lang="en-US" sz="2000" dirty="0"/>
              <a:t>Honey Mustard (Chef Salad)</a:t>
            </a:r>
          </a:p>
          <a:p>
            <a:pPr lvl="1"/>
            <a:endParaRPr lang="en-US" sz="2000" dirty="0"/>
          </a:p>
          <a:p>
            <a:pPr lvl="1"/>
            <a:r>
              <a:rPr lang="en-US" sz="2000" dirty="0"/>
              <a:t>Cold Veggie Side</a:t>
            </a:r>
          </a:p>
          <a:p>
            <a:pPr lvl="2"/>
            <a:r>
              <a:rPr lang="en-US" sz="1800" dirty="0"/>
              <a:t>Can use </a:t>
            </a:r>
            <a:r>
              <a:rPr lang="en-US" sz="1800" dirty="0" smtClean="0"/>
              <a:t>bulk Ranch</a:t>
            </a:r>
            <a:r>
              <a:rPr lang="en-US" sz="1800" dirty="0"/>
              <a:t>, Italian, Honey </a:t>
            </a:r>
            <a:r>
              <a:rPr lang="en-US" sz="1800" dirty="0" smtClean="0"/>
              <a:t>Mustard.  Vary qty. of each based on demand.</a:t>
            </a:r>
          </a:p>
          <a:p>
            <a:pPr lvl="2"/>
            <a:r>
              <a:rPr lang="en-US" sz="1800" dirty="0" smtClean="0"/>
              <a:t>In 1 oz. portion cup, only to pair with veggie side (packets are only dressing sold a la carte) </a:t>
            </a:r>
            <a:endParaRPr lang="en-US" sz="1800" dirty="0"/>
          </a:p>
        </p:txBody>
      </p:sp>
      <p:sp>
        <p:nvSpPr>
          <p:cNvPr id="25605" name="Rectangle 5"/>
          <p:cNvSpPr>
            <a:spLocks noGrp="1"/>
          </p:cNvSpPr>
          <p:nvPr>
            <p:ph type="body" sz="half" idx="4294967295"/>
          </p:nvPr>
        </p:nvSpPr>
        <p:spPr>
          <a:xfrm>
            <a:off x="5105400" y="1600200"/>
            <a:ext cx="3810000" cy="3200400"/>
          </a:xfrm>
          <a:noFill/>
          <a:ln>
            <a:solidFill>
              <a:schemeClr val="tx1"/>
            </a:solidFill>
          </a:ln>
        </p:spPr>
        <p:txBody>
          <a:bodyPr/>
          <a:lstStyle/>
          <a:p>
            <a:pPr>
              <a:lnSpc>
                <a:spcPct val="90000"/>
              </a:lnSpc>
            </a:pPr>
            <a:r>
              <a:rPr lang="en-US" sz="2200" u="sng" dirty="0"/>
              <a:t>Standards:</a:t>
            </a:r>
            <a:r>
              <a:rPr lang="en-US" sz="2200" dirty="0"/>
              <a:t> </a:t>
            </a:r>
          </a:p>
          <a:p>
            <a:pPr lvl="1">
              <a:lnSpc>
                <a:spcPct val="90000"/>
              </a:lnSpc>
            </a:pPr>
            <a:r>
              <a:rPr lang="en-US" sz="2000" dirty="0"/>
              <a:t>1 </a:t>
            </a:r>
            <a:r>
              <a:rPr lang="en-US" sz="2000" dirty="0" smtClean="0"/>
              <a:t>oz. </a:t>
            </a:r>
            <a:r>
              <a:rPr lang="en-US" sz="2000" dirty="0"/>
              <a:t>portioned into cup with lid</a:t>
            </a:r>
          </a:p>
          <a:p>
            <a:pPr lvl="1">
              <a:lnSpc>
                <a:spcPct val="90000"/>
              </a:lnSpc>
            </a:pPr>
            <a:r>
              <a:rPr lang="en-US" sz="2000" dirty="0"/>
              <a:t>Serve in salad container and on cold veggie tray</a:t>
            </a:r>
          </a:p>
          <a:p>
            <a:pPr lvl="1">
              <a:lnSpc>
                <a:spcPct val="90000"/>
              </a:lnSpc>
            </a:pPr>
            <a:r>
              <a:rPr lang="en-US" sz="2000" dirty="0"/>
              <a:t>Use “may take 1 with cold veggie side” sign</a:t>
            </a:r>
          </a:p>
          <a:p>
            <a:pPr lvl="1">
              <a:lnSpc>
                <a:spcPct val="90000"/>
              </a:lnSpc>
            </a:pPr>
            <a:r>
              <a:rPr lang="en-US" sz="2000" dirty="0"/>
              <a:t>Portion cups = temp after service, if &lt;41 F label/date/refrigerate for up to 3 days.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mtClean="0"/>
              <a:t>Lunch Condiment Items</a:t>
            </a:r>
          </a:p>
        </p:txBody>
      </p:sp>
      <p:sp>
        <p:nvSpPr>
          <p:cNvPr id="3" name="Slide Number Placeholder 2"/>
          <p:cNvSpPr>
            <a:spLocks noGrp="1"/>
          </p:cNvSpPr>
          <p:nvPr>
            <p:ph type="sldNum" sz="quarter" idx="10"/>
          </p:nvPr>
        </p:nvSpPr>
        <p:spPr/>
        <p:txBody>
          <a:bodyPr/>
          <a:lstStyle/>
          <a:p>
            <a:pPr>
              <a:defRPr/>
            </a:pPr>
            <a:fld id="{2F18E85C-50B7-4C79-A774-B17350981E9F}" type="slidenum">
              <a:rPr lang="en-US"/>
              <a:pPr>
                <a:defRPr/>
              </a:pPr>
              <a:t>8</a:t>
            </a:fld>
            <a:endParaRPr lang="en-US" dirty="0"/>
          </a:p>
        </p:txBody>
      </p:sp>
      <p:sp>
        <p:nvSpPr>
          <p:cNvPr id="28676" name="Rectangle 4"/>
          <p:cNvSpPr>
            <a:spLocks noGrp="1"/>
          </p:cNvSpPr>
          <p:nvPr>
            <p:ph type="body" sz="half" idx="4294967295"/>
          </p:nvPr>
        </p:nvSpPr>
        <p:spPr>
          <a:xfrm>
            <a:off x="914400" y="1447800"/>
            <a:ext cx="3810000" cy="4038600"/>
          </a:xfrm>
        </p:spPr>
        <p:txBody>
          <a:bodyPr/>
          <a:lstStyle/>
          <a:p>
            <a:endParaRPr lang="en-US" sz="2200"/>
          </a:p>
          <a:p>
            <a:endParaRPr lang="en-US" sz="2200"/>
          </a:p>
          <a:p>
            <a:endParaRPr lang="en-US" sz="2200"/>
          </a:p>
          <a:p>
            <a:r>
              <a:rPr lang="en-US" sz="2400"/>
              <a:t>Dressing Packets- A la Carte</a:t>
            </a:r>
          </a:p>
          <a:p>
            <a:pPr lvl="1"/>
            <a:r>
              <a:rPr lang="en-US"/>
              <a:t>Italian</a:t>
            </a:r>
          </a:p>
          <a:p>
            <a:pPr lvl="1"/>
            <a:r>
              <a:rPr lang="en-US"/>
              <a:t>Ranch</a:t>
            </a:r>
          </a:p>
          <a:p>
            <a:pPr lvl="1"/>
            <a:r>
              <a:rPr lang="en-US"/>
              <a:t>Honey Mustard</a:t>
            </a:r>
            <a:endParaRPr lang="en-US" sz="2000"/>
          </a:p>
        </p:txBody>
      </p:sp>
      <p:sp>
        <p:nvSpPr>
          <p:cNvPr id="28677" name="Rectangle 5"/>
          <p:cNvSpPr>
            <a:spLocks noGrp="1"/>
          </p:cNvSpPr>
          <p:nvPr>
            <p:ph type="body" sz="half" idx="4294967295"/>
          </p:nvPr>
        </p:nvSpPr>
        <p:spPr>
          <a:xfrm>
            <a:off x="4876800" y="1447800"/>
            <a:ext cx="3810000" cy="4038600"/>
          </a:xfrm>
          <a:noFill/>
          <a:ln>
            <a:solidFill>
              <a:schemeClr val="tx1"/>
            </a:solidFill>
          </a:ln>
        </p:spPr>
        <p:txBody>
          <a:bodyPr/>
          <a:lstStyle/>
          <a:p>
            <a:r>
              <a:rPr lang="en-US" sz="2200" dirty="0"/>
              <a:t>Solution for those students who want dressing for other items not </a:t>
            </a:r>
            <a:r>
              <a:rPr lang="en-US" sz="2200" dirty="0" err="1"/>
              <a:t>menu’d</a:t>
            </a:r>
            <a:r>
              <a:rPr lang="en-US" sz="2200" dirty="0"/>
              <a:t> with a dressing or additional portions</a:t>
            </a:r>
          </a:p>
          <a:p>
            <a:r>
              <a:rPr lang="en-US" sz="2200" dirty="0"/>
              <a:t>A la Carte only</a:t>
            </a:r>
          </a:p>
          <a:p>
            <a:r>
              <a:rPr lang="en-US" sz="2200" dirty="0"/>
              <a:t>Charge a la carte price</a:t>
            </a:r>
          </a:p>
          <a:p>
            <a:r>
              <a:rPr lang="en-US" sz="2200" dirty="0" smtClean="0"/>
              <a:t>Place at </a:t>
            </a:r>
            <a:r>
              <a:rPr lang="en-US" sz="2200" dirty="0"/>
              <a:t>register in clear food box with “limit 2” sign</a:t>
            </a:r>
          </a:p>
          <a:p>
            <a:r>
              <a:rPr lang="en-US" sz="2200" dirty="0" smtClean="0"/>
              <a:t>Shelf stable packets</a:t>
            </a:r>
            <a:endParaRPr lang="en-US" sz="2200" dirty="0"/>
          </a:p>
          <a:p>
            <a:pPr>
              <a:buFont typeface="Wingdings 2" pitchFamily="-72" charset="2"/>
              <a:buNone/>
            </a:pPr>
            <a:endParaRPr lang="en-US" sz="2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t>Lunch Condiment Item</a:t>
            </a:r>
          </a:p>
        </p:txBody>
      </p:sp>
      <p:sp>
        <p:nvSpPr>
          <p:cNvPr id="3" name="Slide Number Placeholder 2"/>
          <p:cNvSpPr>
            <a:spLocks noGrp="1"/>
          </p:cNvSpPr>
          <p:nvPr>
            <p:ph type="sldNum" sz="quarter" idx="10"/>
          </p:nvPr>
        </p:nvSpPr>
        <p:spPr/>
        <p:txBody>
          <a:bodyPr/>
          <a:lstStyle/>
          <a:p>
            <a:pPr>
              <a:defRPr/>
            </a:pPr>
            <a:fld id="{76FE65D5-9DEF-4D42-B281-31F31076DD6A}" type="slidenum">
              <a:rPr lang="en-US"/>
              <a:pPr>
                <a:defRPr/>
              </a:pPr>
              <a:t>9</a:t>
            </a:fld>
            <a:endParaRPr lang="en-US" dirty="0"/>
          </a:p>
        </p:txBody>
      </p:sp>
      <p:sp>
        <p:nvSpPr>
          <p:cNvPr id="29700" name="Rectangle 4"/>
          <p:cNvSpPr>
            <a:spLocks noGrp="1"/>
          </p:cNvSpPr>
          <p:nvPr>
            <p:ph type="body" idx="4294967295"/>
          </p:nvPr>
        </p:nvSpPr>
        <p:spPr/>
        <p:txBody>
          <a:bodyPr/>
          <a:lstStyle/>
          <a:p>
            <a:r>
              <a:rPr lang="en-US" sz="3000" dirty="0"/>
              <a:t>BBQ </a:t>
            </a:r>
            <a:r>
              <a:rPr lang="en-US" sz="3000" dirty="0" smtClean="0"/>
              <a:t>Sauce, individual cups</a:t>
            </a:r>
            <a:endParaRPr lang="en-US" dirty="0"/>
          </a:p>
          <a:p>
            <a:pPr lvl="1"/>
            <a:r>
              <a:rPr lang="en-US" dirty="0"/>
              <a:t>When: </a:t>
            </a:r>
          </a:p>
          <a:p>
            <a:pPr lvl="2"/>
            <a:r>
              <a:rPr lang="en-US" sz="2400" dirty="0"/>
              <a:t>Served with chicken nuggets</a:t>
            </a:r>
          </a:p>
          <a:p>
            <a:pPr lvl="1"/>
            <a:r>
              <a:rPr lang="en-US" dirty="0"/>
              <a:t>What: </a:t>
            </a:r>
          </a:p>
          <a:p>
            <a:pPr lvl="2"/>
            <a:r>
              <a:rPr lang="en-US" sz="2400" dirty="0"/>
              <a:t> </a:t>
            </a:r>
            <a:r>
              <a:rPr lang="en-US" sz="2400" dirty="0" smtClean="0"/>
              <a:t>purchased pre-portioned, 1 each </a:t>
            </a:r>
            <a:endParaRPr lang="en-US" sz="2400" dirty="0"/>
          </a:p>
          <a:p>
            <a:pPr lvl="1"/>
            <a:r>
              <a:rPr lang="en-US" dirty="0"/>
              <a:t>Where:</a:t>
            </a:r>
          </a:p>
          <a:p>
            <a:pPr lvl="2"/>
            <a:r>
              <a:rPr lang="en-US" sz="2400" dirty="0"/>
              <a:t>On line next to entrée in clear food box</a:t>
            </a:r>
          </a:p>
          <a:p>
            <a:pPr lvl="1"/>
            <a:r>
              <a:rPr lang="en-US" dirty="0"/>
              <a:t>Storage- shelf stable</a:t>
            </a:r>
            <a:endParaRPr lang="en-US" sz="32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FNS Template 052112">
      <a:dk1>
        <a:sysClr val="windowText" lastClr="000000"/>
      </a:dk1>
      <a:lt1>
        <a:sysClr val="window" lastClr="FFFFFF"/>
      </a:lt1>
      <a:dk2>
        <a:srgbClr val="4760A9"/>
      </a:dk2>
      <a:lt2>
        <a:srgbClr val="EEECE1"/>
      </a:lt2>
      <a:accent1>
        <a:srgbClr val="9F1832"/>
      </a:accent1>
      <a:accent2>
        <a:srgbClr val="824998"/>
      </a:accent2>
      <a:accent3>
        <a:srgbClr val="4760A9"/>
      </a:accent3>
      <a:accent4>
        <a:srgbClr val="8064A2"/>
      </a:accent4>
      <a:accent5>
        <a:srgbClr val="F79646"/>
      </a:accent5>
      <a:accent6>
        <a:srgbClr val="4BACC6"/>
      </a:accent6>
      <a:hlink>
        <a:srgbClr val="0000FF"/>
      </a:hlink>
      <a:folHlink>
        <a:srgbClr val="800080"/>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518</TotalTime>
  <Words>1918</Words>
  <Application>Microsoft Office PowerPoint</Application>
  <PresentationFormat>On-screen Show (4:3)</PresentationFormat>
  <Paragraphs>275</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Equity</vt:lpstr>
      <vt:lpstr>Condiments 2012-13 School Year</vt:lpstr>
      <vt:lpstr>Agenda</vt:lpstr>
      <vt:lpstr>Definitions and Why?</vt:lpstr>
      <vt:lpstr>Breakfast Condiment Item</vt:lpstr>
      <vt:lpstr>Breakfast Condiment Item</vt:lpstr>
      <vt:lpstr>Breakfast Condiment Item</vt:lpstr>
      <vt:lpstr>Lunch Condiment Items</vt:lpstr>
      <vt:lpstr>Lunch Condiment Items</vt:lpstr>
      <vt:lpstr>Lunch Condiment Item</vt:lpstr>
      <vt:lpstr>Lunch Condiment Item</vt:lpstr>
      <vt:lpstr>Lunch Condiment Item</vt:lpstr>
      <vt:lpstr>Lunch Condiment Item</vt:lpstr>
      <vt:lpstr>Lunch Condiment Item</vt:lpstr>
      <vt:lpstr>Extra Portions</vt:lpstr>
      <vt:lpstr>Introducing THE CONDIMENT CART</vt:lpstr>
      <vt:lpstr>Condiment Cart: Top View</vt:lpstr>
      <vt:lpstr>Other Condiment Cart</vt:lpstr>
      <vt:lpstr>Condiment Cart or Counter Standards</vt:lpstr>
      <vt:lpstr>Hot Sauce</vt:lpstr>
      <vt:lpstr>Other Standards/Display</vt:lpstr>
      <vt:lpstr>“Old Products” and Cafeteria Guidelines</vt:lpstr>
      <vt:lpstr>Condiment Pumps</vt:lpstr>
      <vt:lpstr>Condiment Products and Pump Assembly Training</vt:lpstr>
      <vt:lpstr>Questions?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Macklin_S</cp:lastModifiedBy>
  <cp:revision>42</cp:revision>
  <cp:lastPrinted>2012-07-25T20:17:58Z</cp:lastPrinted>
  <dcterms:created xsi:type="dcterms:W3CDTF">2012-05-21T15:24:15Z</dcterms:created>
  <dcterms:modified xsi:type="dcterms:W3CDTF">2013-03-08T22:45:11Z</dcterms:modified>
</cp:coreProperties>
</file>