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0"/>
  </p:notesMasterIdLst>
  <p:handoutMasterIdLst>
    <p:handoutMasterId r:id="rId21"/>
  </p:handoutMasterIdLst>
  <p:sldIdLst>
    <p:sldId id="256" r:id="rId3"/>
    <p:sldId id="257" r:id="rId4"/>
    <p:sldId id="258" r:id="rId5"/>
    <p:sldId id="259" r:id="rId6"/>
    <p:sldId id="260" r:id="rId7"/>
    <p:sldId id="261" r:id="rId8"/>
    <p:sldId id="263" r:id="rId9"/>
    <p:sldId id="262" r:id="rId10"/>
    <p:sldId id="264" r:id="rId11"/>
    <p:sldId id="278" r:id="rId12"/>
    <p:sldId id="268" r:id="rId13"/>
    <p:sldId id="274" r:id="rId14"/>
    <p:sldId id="276" r:id="rId15"/>
    <p:sldId id="275" r:id="rId16"/>
    <p:sldId id="265" r:id="rId17"/>
    <p:sldId id="267" r:id="rId18"/>
    <p:sldId id="272" r:id="rId19"/>
  </p:sldIdLst>
  <p:sldSz cx="9144000" cy="6858000" type="screen4x3"/>
  <p:notesSz cx="6858000" cy="9144000"/>
  <p:custDataLst>
    <p:tags r:id="rId22"/>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300" y="-1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681DDBD1-E287-474F-8892-FA8CC116616C}" type="datetimeFigureOut">
              <a:rPr lang="en-US"/>
              <a:pPr>
                <a:defRPr/>
              </a:pPr>
              <a:t>6/22/2011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CD009F7A-991D-44CF-A479-7DD66540EB6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2D1A15B-5CB9-45E2-B08C-4507ED3837E4}" type="datetimeFigureOut">
              <a:rPr lang="en-US"/>
              <a:pPr>
                <a:defRPr/>
              </a:pPr>
              <a:t>6/22/2011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DBBA885-007F-4024-AAEA-A50D2958038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5D3004D-4FF0-4976-A73C-D7930779DA72}"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can be a link to the CDE main page, the PSFU website, SchoolView, etc.</a:t>
            </a:r>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0D6381-EF10-40B3-A488-470A04C323C4}"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6ECFE5A-A79C-4879-8A9E-3EAA84B8D0FB}"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26C7F3-A1ED-4DCD-BDC4-866CCC61FAF5}"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CA2120-57F7-4DE1-BC16-EFDF40F16792}"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69791A-D0EB-4B97-B1DB-AD9D12632738}"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Minimum requirements</a:t>
            </a:r>
          </a:p>
        </p:txBody>
      </p:sp>
      <p:sp>
        <p:nvSpPr>
          <p:cNvPr id="4" name="Slide Number Placeholder 3"/>
          <p:cNvSpPr>
            <a:spLocks noGrp="1"/>
          </p:cNvSpPr>
          <p:nvPr>
            <p:ph type="sldNum" sz="quarter" idx="5"/>
          </p:nvPr>
        </p:nvSpPr>
        <p:spPr/>
        <p:txBody>
          <a:bodyPr/>
          <a:lstStyle/>
          <a:p>
            <a:pPr>
              <a:defRPr/>
            </a:pPr>
            <a:fld id="{B1C514F0-C284-4E82-8F13-A82E6851C7EC}"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CF6F95-6EA3-4798-95A2-04E8B3BA3BF9}"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B7D7411-59A7-490E-8AD2-A4227080487A}"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9CAB22E-CD4B-4583-AFCB-0F4D5C1D7978}"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559D757B-CB67-4215-B552-7887F40FAF5A}"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27C461-A7D2-4551-A4DE-480FC8C0E267}"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9DB07AF-CCA9-44B2-B999-F8497802E2C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17BD05-695E-4AAB-94A5-D3B0ED1493F6}"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614AD4B-5C95-4D55-BA34-7AA896847E6F}"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Three years of information is to be maintained on-line</a:t>
            </a:r>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2DEA63-28C2-44FD-8F58-15D956607C2A}"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0" descr="PPTemplate3"/>
          <p:cNvPicPr>
            <a:picLocks noChangeAspect="1" noChangeArrowheads="1"/>
          </p:cNvPicPr>
          <p:nvPr/>
        </p:nvPicPr>
        <p:blipFill>
          <a:blip r:embed="rId14"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8" descr="cdelogo2"/>
          <p:cNvPicPr>
            <a:picLocks noChangeAspect="1" noChangeArrowheads="1"/>
          </p:cNvPicPr>
          <p:nvPr/>
        </p:nvPicPr>
        <p:blipFill>
          <a:blip r:embed="rId13" cstate="print"/>
          <a:srcRect/>
          <a:stretch>
            <a:fillRect/>
          </a:stretch>
        </p:blipFill>
        <p:spPr bwMode="auto">
          <a:xfrm>
            <a:off x="8229600" y="6210300"/>
            <a:ext cx="739775" cy="279400"/>
          </a:xfrm>
          <a:prstGeom prst="rect">
            <a:avLst/>
          </a:prstGeom>
          <a:noFill/>
          <a:ln w="9525">
            <a:noFill/>
            <a:miter lim="800000"/>
            <a:headEnd/>
            <a:tailEnd/>
          </a:ln>
        </p:spPr>
      </p:pic>
      <p:sp>
        <p:nvSpPr>
          <p:cNvPr id="137225" name="Text Box 9"/>
          <p:cNvSpPr txBox="1">
            <a:spLocks noChangeArrowheads="1"/>
          </p:cNvSpPr>
          <p:nvPr/>
        </p:nvSpPr>
        <p:spPr bwMode="auto">
          <a:xfrm>
            <a:off x="6991350" y="6477000"/>
            <a:ext cx="2076450" cy="228600"/>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sz="900" b="1">
                <a:latin typeface="+mn-lt"/>
              </a:rPr>
              <a:t>Colorado Department of Education</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www.cde.state.co.us/cdefinance/sfFinancialTransparency.ht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de.state.co.us/cdefinance/FinancialReportingFY2010-11.htm"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adams12.org/en/financial_accountability/financial_transparency"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theacademy.schoolfusion.us/modules/cms/pages.phtml?pageid=190055&amp;sessionid=77b05791a32ce20b8d05724e3cf5283e&amp;sessionid=77b05791a32ce20b8d05724e3cf5283e" TargetMode="External"/><Relationship Id="rId4" Type="http://schemas.openxmlformats.org/officeDocument/2006/relationships/hyperlink" Target="http://www.d11.org/transparency/"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685800" y="762000"/>
            <a:ext cx="7772400" cy="4114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solidFill>
                  <a:schemeClr val="accent1">
                    <a:lumMod val="50000"/>
                  </a:schemeClr>
                </a:solidFill>
              </a:rPr>
              <a:t>Article 44 of Title 22, C.R.S.</a:t>
            </a:r>
            <a:br>
              <a:rPr lang="en-US" sz="4000" b="1" dirty="0" smtClean="0">
                <a:solidFill>
                  <a:schemeClr val="accent1">
                    <a:lumMod val="50000"/>
                  </a:schemeClr>
                </a:solidFill>
              </a:rPr>
            </a:br>
            <a:r>
              <a:rPr lang="en-US" sz="4000" b="1" dirty="0" smtClean="0">
                <a:solidFill>
                  <a:schemeClr val="accent1">
                    <a:lumMod val="50000"/>
                  </a:schemeClr>
                </a:solidFill>
              </a:rPr>
              <a:t>Part 3</a:t>
            </a:r>
            <a:r>
              <a:rPr lang="en-US" sz="4800" dirty="0" smtClean="0"/>
              <a:t/>
            </a:r>
            <a:br>
              <a:rPr lang="en-US" sz="4800" dirty="0" smtClean="0"/>
            </a:br>
            <a:r>
              <a:rPr lang="en-US" sz="1800" dirty="0" smtClean="0"/>
              <a:t/>
            </a:r>
            <a:br>
              <a:rPr lang="en-US" sz="1800" dirty="0" smtClean="0"/>
            </a:br>
            <a:r>
              <a:rPr lang="en-US" sz="5400" b="1" dirty="0" smtClean="0">
                <a:solidFill>
                  <a:schemeClr val="tx1"/>
                </a:solidFill>
              </a:rPr>
              <a:t>Public School Financial Transparency Act </a:t>
            </a:r>
            <a:r>
              <a:rPr lang="en-US" dirty="0" smtClean="0"/>
              <a:t/>
            </a:r>
            <a:br>
              <a:rPr lang="en-US" dirty="0" smtClean="0"/>
            </a:br>
            <a:r>
              <a:rPr lang="en-US" dirty="0" smtClean="0"/>
              <a:t/>
            </a:r>
            <a:br>
              <a:rPr lang="en-US" dirty="0" smtClean="0"/>
            </a:br>
            <a:endParaRPr lang="en-US" dirty="0" smtClean="0"/>
          </a:p>
        </p:txBody>
      </p:sp>
      <p:sp>
        <p:nvSpPr>
          <p:cNvPr id="4099" name="Subtitle 2"/>
          <p:cNvSpPr>
            <a:spLocks noGrp="1"/>
          </p:cNvSpPr>
          <p:nvPr>
            <p:ph type="subTitle" idx="1"/>
          </p:nvPr>
        </p:nvSpPr>
        <p:spPr bwMode="auto">
          <a:xfrm>
            <a:off x="1371600" y="4953000"/>
            <a:ext cx="64008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1800" dirty="0" smtClean="0"/>
              <a:t>Terry Christensen</a:t>
            </a:r>
          </a:p>
          <a:p>
            <a:pPr eaLnBrk="1" hangingPunct="1"/>
            <a:r>
              <a:rPr lang="en-US" sz="1800" dirty="0" smtClean="0"/>
              <a:t>Senior Consultant</a:t>
            </a:r>
          </a:p>
          <a:p>
            <a:pPr eaLnBrk="1" hangingPunct="1"/>
            <a:r>
              <a:rPr lang="en-US" sz="1800" dirty="0" smtClean="0"/>
              <a:t>Public School Finance Unit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990600"/>
          </a:xfrm>
          <a:ln>
            <a:solidFill>
              <a:schemeClr val="accent5">
                <a:lumMod val="50000"/>
              </a:schemeClr>
            </a:solidFill>
          </a:ln>
        </p:spPr>
        <p:txBody>
          <a:bodyPr/>
          <a:lstStyle/>
          <a:p>
            <a:pPr eaLnBrk="1" hangingPunct="1">
              <a:defRPr/>
            </a:pPr>
            <a:r>
              <a:rPr lang="en-US" sz="4800" b="1" dirty="0" smtClean="0"/>
              <a:t>Financial Transparency Act</a:t>
            </a:r>
            <a:endParaRPr lang="en-US" sz="4800" b="1" dirty="0"/>
          </a:p>
        </p:txBody>
      </p:sp>
      <p:sp>
        <p:nvSpPr>
          <p:cNvPr id="3" name="Content Placeholder 2"/>
          <p:cNvSpPr>
            <a:spLocks noGrp="1"/>
          </p:cNvSpPr>
          <p:nvPr>
            <p:ph idx="1"/>
          </p:nvPr>
        </p:nvSpPr>
        <p:spPr>
          <a:xfrm>
            <a:off x="228600" y="1676400"/>
            <a:ext cx="8686800" cy="4221163"/>
          </a:xfrm>
        </p:spPr>
        <p:txBody>
          <a:bodyPr/>
          <a:lstStyle/>
          <a:p>
            <a:pPr marL="0" indent="0" algn="just" eaLnBrk="1" hangingPunct="1">
              <a:buFontTx/>
              <a:buNone/>
              <a:defRPr/>
            </a:pPr>
            <a:r>
              <a:rPr lang="en-US" sz="4400" dirty="0" smtClean="0"/>
              <a:t>A link shall be provided to CDE’s website or the location information for CDE’s website where a member of the public may access information or reports that are submitted directly to CDE.</a:t>
            </a:r>
            <a:endParaRPr lang="en-US" sz="4000" dirty="0" smtClean="0"/>
          </a:p>
          <a:p>
            <a:pPr algn="just" eaLnBrk="1" hangingPunct="1">
              <a:buFontTx/>
              <a:buNone/>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descr="Financial Transparency.tif"/>
          <p:cNvPicPr>
            <a:picLocks noChangeAspect="1"/>
          </p:cNvPicPr>
          <p:nvPr/>
        </p:nvPicPr>
        <p:blipFill>
          <a:blip r:embed="rId3" cstate="print"/>
          <a:srcRect/>
          <a:stretch>
            <a:fillRect/>
          </a:stretch>
        </p:blipFill>
        <p:spPr bwMode="auto">
          <a:xfrm>
            <a:off x="914400" y="457200"/>
            <a:ext cx="7286625" cy="5257800"/>
          </a:xfrm>
          <a:prstGeom prst="rect">
            <a:avLst/>
          </a:prstGeom>
          <a:noFill/>
          <a:ln w="9525">
            <a:noFill/>
            <a:miter lim="800000"/>
            <a:headEnd/>
            <a:tailEnd/>
          </a:ln>
        </p:spPr>
      </p:pic>
      <p:sp>
        <p:nvSpPr>
          <p:cNvPr id="14339" name="TextBox 2"/>
          <p:cNvSpPr txBox="1">
            <a:spLocks noChangeArrowheads="1"/>
          </p:cNvSpPr>
          <p:nvPr/>
        </p:nvSpPr>
        <p:spPr bwMode="auto">
          <a:xfrm>
            <a:off x="1143000" y="5715000"/>
            <a:ext cx="6934200" cy="369888"/>
          </a:xfrm>
          <a:prstGeom prst="rect">
            <a:avLst/>
          </a:prstGeom>
          <a:noFill/>
          <a:ln w="9525">
            <a:noFill/>
            <a:miter lim="800000"/>
            <a:headEnd/>
            <a:tailEnd/>
          </a:ln>
        </p:spPr>
        <p:txBody>
          <a:bodyPr>
            <a:spAutoFit/>
          </a:bodyPr>
          <a:lstStyle/>
          <a:p>
            <a:pPr algn="ctr"/>
            <a:r>
              <a:rPr lang="en-US">
                <a:hlinkClick r:id="rId4"/>
              </a:rPr>
              <a:t>Website Link</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990600"/>
          </a:xfrm>
          <a:ln>
            <a:solidFill>
              <a:schemeClr val="accent5">
                <a:lumMod val="50000"/>
              </a:schemeClr>
            </a:solidFill>
          </a:ln>
        </p:spPr>
        <p:txBody>
          <a:bodyPr/>
          <a:lstStyle/>
          <a:p>
            <a:pPr eaLnBrk="1" hangingPunct="1">
              <a:defRPr/>
            </a:pPr>
            <a:r>
              <a:rPr lang="en-US" sz="3600" b="1" dirty="0" smtClean="0"/>
              <a:t>Budget – contents – mandatory</a:t>
            </a:r>
            <a:r>
              <a:rPr lang="en-US" sz="3200" b="1" dirty="0" smtClean="0"/>
              <a:t/>
            </a:r>
            <a:br>
              <a:rPr lang="en-US" sz="3200" b="1" dirty="0" smtClean="0"/>
            </a:br>
            <a:r>
              <a:rPr lang="en-US" sz="2400" b="1" dirty="0" smtClean="0"/>
              <a:t>C.R.S. 22-44-105 </a:t>
            </a:r>
            <a:endParaRPr lang="en-US" sz="3200" b="1" dirty="0"/>
          </a:p>
        </p:txBody>
      </p:sp>
      <p:sp>
        <p:nvSpPr>
          <p:cNvPr id="15363" name="Content Placeholder 2"/>
          <p:cNvSpPr>
            <a:spLocks noGrp="1"/>
          </p:cNvSpPr>
          <p:nvPr>
            <p:ph idx="1"/>
          </p:nvPr>
        </p:nvSpPr>
        <p:spPr bwMode="auto">
          <a:xfrm>
            <a:off x="152400" y="1524000"/>
            <a:ext cx="8839200" cy="4495800"/>
          </a:xfrm>
          <a:noFill/>
          <a:ln>
            <a:miter lim="800000"/>
            <a:headEnd/>
            <a:tailEnd/>
          </a:ln>
        </p:spPr>
        <p:txBody>
          <a:bodyPr vert="horz" wrap="square" lIns="91440" tIns="45720" rIns="91440" bIns="45720" numCol="1" anchor="t" anchorCtr="0" compatLnSpc="1">
            <a:prstTxWarp prst="textNoShape">
              <a:avLst/>
            </a:prstTxWarp>
          </a:bodyPr>
          <a:lstStyle/>
          <a:p>
            <a:pPr algn="just">
              <a:lnSpc>
                <a:spcPct val="80000"/>
              </a:lnSpc>
            </a:pPr>
            <a:r>
              <a:rPr lang="en-US" sz="2600" smtClean="0"/>
              <a:t>The budget shall be presented in the format established by the state board of education.</a:t>
            </a:r>
          </a:p>
          <a:p>
            <a:pPr algn="just">
              <a:lnSpc>
                <a:spcPct val="80000"/>
              </a:lnSpc>
              <a:buFont typeface="Wingdings" pitchFamily="2" charset="2"/>
              <a:buNone/>
            </a:pPr>
            <a:endParaRPr lang="en-US" sz="1100" smtClean="0"/>
          </a:p>
          <a:p>
            <a:pPr algn="just">
              <a:lnSpc>
                <a:spcPct val="80000"/>
              </a:lnSpc>
            </a:pPr>
            <a:r>
              <a:rPr lang="en-US" sz="2600" smtClean="0"/>
              <a:t>The budget shall:</a:t>
            </a:r>
          </a:p>
          <a:p>
            <a:pPr algn="just">
              <a:lnSpc>
                <a:spcPct val="80000"/>
              </a:lnSpc>
              <a:buFont typeface="Wingdings" pitchFamily="2" charset="2"/>
              <a:buNone/>
            </a:pPr>
            <a:endParaRPr lang="en-US" sz="1200" smtClean="0"/>
          </a:p>
          <a:p>
            <a:pPr lvl="1" algn="just">
              <a:lnSpc>
                <a:spcPct val="80000"/>
              </a:lnSpc>
            </a:pPr>
            <a:r>
              <a:rPr lang="en-US" sz="2600" smtClean="0"/>
              <a:t>Be presented in a summary format, understandable to layperson.</a:t>
            </a:r>
          </a:p>
          <a:p>
            <a:pPr lvl="1" algn="just">
              <a:lnSpc>
                <a:spcPct val="80000"/>
              </a:lnSpc>
              <a:buFont typeface="Wingdings" pitchFamily="2" charset="2"/>
              <a:buNone/>
            </a:pPr>
            <a:endParaRPr lang="en-US" sz="1200" smtClean="0"/>
          </a:p>
          <a:p>
            <a:pPr lvl="1" algn="just">
              <a:lnSpc>
                <a:spcPct val="80000"/>
              </a:lnSpc>
            </a:pPr>
            <a:r>
              <a:rPr lang="en-US" sz="2600" smtClean="0"/>
              <a:t>Be presented in a summary format that allows for comparisons of revenues and expenditures among school districts by pupil.</a:t>
            </a:r>
          </a:p>
          <a:p>
            <a:pPr lvl="1" algn="just">
              <a:lnSpc>
                <a:spcPct val="80000"/>
              </a:lnSpc>
              <a:buFontTx/>
              <a:buNone/>
            </a:pPr>
            <a:endParaRPr lang="en-US" sz="1200" smtClean="0"/>
          </a:p>
          <a:p>
            <a:pPr lvl="1" algn="just">
              <a:lnSpc>
                <a:spcPct val="80000"/>
              </a:lnSpc>
            </a:pPr>
            <a:r>
              <a:rPr lang="en-US" sz="2600" smtClean="0"/>
              <a:t>Be presented in a format that itemizes expenditures by fund, by pupil.</a:t>
            </a:r>
          </a:p>
          <a:p>
            <a:pPr lvl="1" algn="just">
              <a:lnSpc>
                <a:spcPct val="80000"/>
              </a:lnSpc>
              <a:buFontTx/>
              <a:buNone/>
            </a:pPr>
            <a:endParaRPr lang="en-US" sz="2600" smtClean="0"/>
          </a:p>
          <a:p>
            <a:pPr algn="just" eaLnBrk="1" hangingPunct="1">
              <a:buFontTx/>
              <a:buNone/>
            </a:pP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990600"/>
          </a:xfrm>
          <a:ln>
            <a:solidFill>
              <a:schemeClr val="accent5">
                <a:lumMod val="50000"/>
              </a:schemeClr>
            </a:solidFill>
          </a:ln>
        </p:spPr>
        <p:txBody>
          <a:bodyPr/>
          <a:lstStyle/>
          <a:p>
            <a:pPr eaLnBrk="1" hangingPunct="1">
              <a:defRPr/>
            </a:pPr>
            <a:r>
              <a:rPr lang="en-US" sz="3600" b="1" dirty="0" smtClean="0"/>
              <a:t>Budget – contents – mandatory</a:t>
            </a:r>
            <a:r>
              <a:rPr lang="en-US" sz="3200" b="1" dirty="0" smtClean="0"/>
              <a:t/>
            </a:r>
            <a:br>
              <a:rPr lang="en-US" sz="3200" b="1" dirty="0" smtClean="0"/>
            </a:br>
            <a:r>
              <a:rPr lang="en-US" sz="2400" b="1" dirty="0" smtClean="0"/>
              <a:t>C.R.S. 22-44-105 </a:t>
            </a:r>
            <a:endParaRPr lang="en-US" sz="3200" b="1" dirty="0"/>
          </a:p>
        </p:txBody>
      </p:sp>
      <p:sp>
        <p:nvSpPr>
          <p:cNvPr id="16387" name="Content Placeholder 2"/>
          <p:cNvSpPr>
            <a:spLocks noGrp="1"/>
          </p:cNvSpPr>
          <p:nvPr>
            <p:ph idx="1"/>
          </p:nvPr>
        </p:nvSpPr>
        <p:spPr bwMode="auto">
          <a:xfrm>
            <a:off x="152400" y="1524000"/>
            <a:ext cx="8839200" cy="4572000"/>
          </a:xfrm>
          <a:noFill/>
          <a:ln>
            <a:miter lim="800000"/>
            <a:headEnd/>
            <a:tailEnd/>
          </a:ln>
        </p:spPr>
        <p:txBody>
          <a:bodyPr vert="horz" wrap="square" lIns="91440" tIns="45720" rIns="91440" bIns="45720" numCol="1" anchor="t" anchorCtr="0" compatLnSpc="1">
            <a:prstTxWarp prst="textNoShape">
              <a:avLst/>
            </a:prstTxWarp>
          </a:bodyPr>
          <a:lstStyle/>
          <a:p>
            <a:pPr lvl="1">
              <a:lnSpc>
                <a:spcPct val="90000"/>
              </a:lnSpc>
              <a:buFont typeface="Wingdings" pitchFamily="2" charset="2"/>
              <a:buNone/>
            </a:pPr>
            <a:endParaRPr lang="en-US" sz="100" smtClean="0"/>
          </a:p>
          <a:p>
            <a:pPr lvl="1">
              <a:lnSpc>
                <a:spcPct val="90000"/>
              </a:lnSpc>
            </a:pPr>
            <a:r>
              <a:rPr lang="en-US" sz="2600" smtClean="0"/>
              <a:t>Describe the expenditure </a:t>
            </a:r>
          </a:p>
          <a:p>
            <a:pPr lvl="1">
              <a:lnSpc>
                <a:spcPct val="90000"/>
              </a:lnSpc>
              <a:buFont typeface="Wingdings" pitchFamily="2" charset="2"/>
              <a:buNone/>
            </a:pPr>
            <a:endParaRPr lang="en-US" sz="1200" smtClean="0"/>
          </a:p>
          <a:p>
            <a:pPr lvl="1">
              <a:lnSpc>
                <a:spcPct val="90000"/>
              </a:lnSpc>
            </a:pPr>
            <a:r>
              <a:rPr lang="en-US" sz="2600" smtClean="0"/>
              <a:t>Show amount budgeted for current fiscal year</a:t>
            </a:r>
          </a:p>
          <a:p>
            <a:pPr lvl="1">
              <a:lnSpc>
                <a:spcPct val="90000"/>
              </a:lnSpc>
              <a:buFontTx/>
              <a:buNone/>
            </a:pPr>
            <a:endParaRPr lang="en-US" sz="1200" smtClean="0"/>
          </a:p>
          <a:p>
            <a:pPr lvl="1">
              <a:lnSpc>
                <a:spcPct val="90000"/>
              </a:lnSpc>
            </a:pPr>
            <a:r>
              <a:rPr lang="en-US" sz="2600" smtClean="0"/>
              <a:t>Show the amount estimated to be expended for the current fiscal year</a:t>
            </a:r>
          </a:p>
          <a:p>
            <a:pPr lvl="1">
              <a:lnSpc>
                <a:spcPct val="90000"/>
              </a:lnSpc>
              <a:buFont typeface="Wingdings" pitchFamily="2" charset="2"/>
              <a:buNone/>
            </a:pPr>
            <a:endParaRPr lang="en-US" sz="1200" smtClean="0"/>
          </a:p>
          <a:p>
            <a:pPr lvl="1">
              <a:lnSpc>
                <a:spcPct val="90000"/>
              </a:lnSpc>
            </a:pPr>
            <a:r>
              <a:rPr lang="en-US" sz="2600" smtClean="0"/>
              <a:t>Show amount budgeted for ensuing fiscal year</a:t>
            </a:r>
          </a:p>
          <a:p>
            <a:pPr lvl="1">
              <a:lnSpc>
                <a:spcPct val="90000"/>
              </a:lnSpc>
              <a:buFontTx/>
              <a:buNone/>
            </a:pPr>
            <a:endParaRPr lang="en-US" sz="1200" smtClean="0"/>
          </a:p>
          <a:p>
            <a:pPr lvl="1">
              <a:lnSpc>
                <a:spcPct val="90000"/>
              </a:lnSpc>
            </a:pPr>
            <a:r>
              <a:rPr lang="en-US" sz="2600" smtClean="0"/>
              <a:t>Summarize revenues by revenue source</a:t>
            </a:r>
          </a:p>
          <a:p>
            <a:pPr lvl="1">
              <a:lnSpc>
                <a:spcPct val="90000"/>
              </a:lnSpc>
              <a:buFont typeface="Wingdings" pitchFamily="2" charset="2"/>
              <a:buNone/>
            </a:pPr>
            <a:endParaRPr lang="en-US" sz="1200" smtClean="0"/>
          </a:p>
          <a:p>
            <a:pPr lvl="1">
              <a:lnSpc>
                <a:spcPct val="90000"/>
              </a:lnSpc>
            </a:pPr>
            <a:r>
              <a:rPr lang="en-US" sz="2600" smtClean="0"/>
              <a:t>Summarize expenditures by function (program), fund and object</a:t>
            </a:r>
          </a:p>
          <a:p>
            <a:pPr algn="just" eaLnBrk="1" hangingPunct="1">
              <a:buFontTx/>
              <a:buNone/>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990600"/>
          </a:xfrm>
          <a:ln>
            <a:solidFill>
              <a:schemeClr val="accent5">
                <a:lumMod val="50000"/>
              </a:schemeClr>
            </a:solidFill>
          </a:ln>
        </p:spPr>
        <p:txBody>
          <a:bodyPr/>
          <a:lstStyle/>
          <a:p>
            <a:pPr eaLnBrk="1" hangingPunct="1">
              <a:defRPr/>
            </a:pPr>
            <a:r>
              <a:rPr lang="en-US" sz="3600" b="1" dirty="0" smtClean="0"/>
              <a:t>Budget – contents – mandatory</a:t>
            </a:r>
            <a:r>
              <a:rPr lang="en-US" sz="3200" b="1" dirty="0" smtClean="0"/>
              <a:t/>
            </a:r>
            <a:br>
              <a:rPr lang="en-US" sz="3200" b="1" dirty="0" smtClean="0"/>
            </a:br>
            <a:r>
              <a:rPr lang="en-US" sz="2400" b="1" dirty="0" smtClean="0"/>
              <a:t>C.R.S. 22-44-105 </a:t>
            </a:r>
            <a:endParaRPr lang="en-US" sz="3200" b="1" dirty="0"/>
          </a:p>
        </p:txBody>
      </p:sp>
      <p:sp>
        <p:nvSpPr>
          <p:cNvPr id="17411" name="Content Placeholder 2"/>
          <p:cNvSpPr>
            <a:spLocks noGrp="1"/>
          </p:cNvSpPr>
          <p:nvPr>
            <p:ph idx="1"/>
          </p:nvPr>
        </p:nvSpPr>
        <p:spPr bwMode="auto">
          <a:xfrm>
            <a:off x="152400" y="1676400"/>
            <a:ext cx="8839200" cy="4419600"/>
          </a:xfrm>
          <a:noFill/>
          <a:ln>
            <a:miter lim="800000"/>
            <a:headEnd/>
            <a:tailEnd/>
          </a:ln>
        </p:spPr>
        <p:txBody>
          <a:bodyPr vert="horz" wrap="square" lIns="91440" tIns="45720" rIns="91440" bIns="45720" numCol="1" anchor="t" anchorCtr="0" compatLnSpc="1">
            <a:prstTxWarp prst="textNoShape">
              <a:avLst/>
            </a:prstTxWarp>
          </a:bodyPr>
          <a:lstStyle/>
          <a:p>
            <a:pPr lvl="1">
              <a:lnSpc>
                <a:spcPct val="90000"/>
              </a:lnSpc>
            </a:pPr>
            <a:r>
              <a:rPr lang="en-US" sz="2600" dirty="0" smtClean="0"/>
              <a:t>Include a uniform summary sheet for each fund that details the following:</a:t>
            </a:r>
          </a:p>
          <a:p>
            <a:pPr lvl="1">
              <a:lnSpc>
                <a:spcPct val="90000"/>
              </a:lnSpc>
              <a:buFontTx/>
              <a:buNone/>
            </a:pPr>
            <a:endParaRPr lang="en-US" sz="600" dirty="0" smtClean="0"/>
          </a:p>
          <a:p>
            <a:pPr marL="914400" lvl="2">
              <a:lnSpc>
                <a:spcPct val="90000"/>
              </a:lnSpc>
            </a:pPr>
            <a:r>
              <a:rPr lang="en-US" dirty="0" smtClean="0"/>
              <a:t>Beginning fund balance and estimated ending fund balance</a:t>
            </a:r>
          </a:p>
          <a:p>
            <a:pPr marL="914400" lvl="2">
              <a:lnSpc>
                <a:spcPct val="90000"/>
              </a:lnSpc>
              <a:buFontTx/>
              <a:buNone/>
            </a:pPr>
            <a:endParaRPr lang="en-US" sz="1200" dirty="0" smtClean="0"/>
          </a:p>
          <a:p>
            <a:pPr marL="914400" lvl="2">
              <a:lnSpc>
                <a:spcPct val="90000"/>
              </a:lnSpc>
            </a:pPr>
            <a:r>
              <a:rPr lang="en-US" dirty="0" smtClean="0"/>
              <a:t>Anticipated fund revenue by source</a:t>
            </a:r>
          </a:p>
          <a:p>
            <a:pPr marL="914400" lvl="2">
              <a:lnSpc>
                <a:spcPct val="90000"/>
              </a:lnSpc>
              <a:buFontTx/>
              <a:buNone/>
            </a:pPr>
            <a:endParaRPr lang="en-US" sz="1200" dirty="0" smtClean="0"/>
          </a:p>
          <a:p>
            <a:pPr marL="914400" lvl="2">
              <a:lnSpc>
                <a:spcPct val="90000"/>
              </a:lnSpc>
            </a:pPr>
            <a:r>
              <a:rPr lang="en-US" dirty="0" smtClean="0"/>
              <a:t>Anticipated transfers and allocation to and from the fund</a:t>
            </a:r>
          </a:p>
          <a:p>
            <a:pPr marL="914400" lvl="2">
              <a:lnSpc>
                <a:spcPct val="90000"/>
              </a:lnSpc>
              <a:buFontTx/>
              <a:buNone/>
            </a:pPr>
            <a:endParaRPr lang="en-US" sz="1200" dirty="0" smtClean="0"/>
          </a:p>
          <a:p>
            <a:pPr marL="914400" lvl="2">
              <a:lnSpc>
                <a:spcPct val="90000"/>
              </a:lnSpc>
            </a:pPr>
            <a:r>
              <a:rPr lang="en-US" dirty="0" smtClean="0"/>
              <a:t>Anticipated expenditures by program and object</a:t>
            </a:r>
          </a:p>
          <a:p>
            <a:pPr marL="914400" lvl="2">
              <a:lnSpc>
                <a:spcPct val="90000"/>
              </a:lnSpc>
              <a:buFontTx/>
              <a:buNone/>
            </a:pPr>
            <a:endParaRPr lang="en-US" sz="1200" dirty="0" smtClean="0"/>
          </a:p>
          <a:p>
            <a:pPr marL="914400" lvl="2">
              <a:lnSpc>
                <a:spcPct val="90000"/>
              </a:lnSpc>
            </a:pPr>
            <a:r>
              <a:rPr lang="en-US" dirty="0" smtClean="0"/>
              <a:t>Amount of reserves</a:t>
            </a:r>
          </a:p>
          <a:p>
            <a:pPr marL="914400" lvl="2">
              <a:lnSpc>
                <a:spcPct val="90000"/>
              </a:lnSpc>
            </a:pPr>
            <a:endParaRPr lang="en-US" sz="1000" dirty="0" smtClean="0"/>
          </a:p>
          <a:p>
            <a:pPr marL="0" lvl="2" algn="ctr">
              <a:lnSpc>
                <a:spcPct val="90000"/>
              </a:lnSpc>
              <a:spcBef>
                <a:spcPts val="0"/>
              </a:spcBef>
              <a:buNone/>
            </a:pPr>
            <a:r>
              <a:rPr lang="en-US" sz="1800" b="1" dirty="0" smtClean="0"/>
              <a:t>(The template is currently being updated by CDE and will be post ASAP)</a:t>
            </a:r>
          </a:p>
          <a:p>
            <a:pPr lvl="1">
              <a:lnSpc>
                <a:spcPct val="90000"/>
              </a:lnSpc>
              <a:buFont typeface="Wingdings" pitchFamily="2" charset="2"/>
              <a:buNone/>
            </a:pPr>
            <a:endParaRPr lang="en-US" sz="1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533400"/>
          <a:ext cx="8458200" cy="5516212"/>
        </p:xfrm>
        <a:graphic>
          <a:graphicData uri="http://schemas.openxmlformats.org/drawingml/2006/table">
            <a:tbl>
              <a:tblPr firstRow="1" bandRow="1">
                <a:tableStyleId>{5C22544A-7EE6-4342-B048-85BDC9FD1C3A}</a:tableStyleId>
              </a:tblPr>
              <a:tblGrid>
                <a:gridCol w="1295400"/>
                <a:gridCol w="954560"/>
                <a:gridCol w="986824"/>
                <a:gridCol w="138155"/>
                <a:gridCol w="809196"/>
                <a:gridCol w="1073665"/>
                <a:gridCol w="367098"/>
                <a:gridCol w="775902"/>
                <a:gridCol w="349078"/>
                <a:gridCol w="565322"/>
                <a:gridCol w="559657"/>
                <a:gridCol w="583343"/>
              </a:tblGrid>
              <a:tr h="268357">
                <a:tc gridSpan="12">
                  <a:txBody>
                    <a:bodyPr/>
                    <a:lstStyle/>
                    <a:p>
                      <a:pPr algn="ctr" fontAlgn="b"/>
                      <a:r>
                        <a:rPr lang="en-US" sz="1050" b="0" i="0" u="none" strike="noStrike" dirty="0">
                          <a:solidFill>
                            <a:schemeClr val="tx1"/>
                          </a:solidFill>
                          <a:latin typeface="Arial"/>
                        </a:rPr>
                        <a:t>QUARTERLY FINANCIAL REPORT </a:t>
                      </a:r>
                      <a:r>
                        <a:rPr lang="en-US" sz="1050" b="0" i="0" u="none" strike="noStrike" baseline="0" dirty="0" smtClean="0">
                          <a:solidFill>
                            <a:schemeClr val="tx1"/>
                          </a:solidFill>
                          <a:latin typeface="Arial"/>
                        </a:rPr>
                        <a:t> </a:t>
                      </a:r>
                      <a:r>
                        <a:rPr lang="en-US" sz="1050" b="0" i="0" u="none" strike="noStrike" dirty="0" smtClean="0">
                          <a:solidFill>
                            <a:schemeClr val="tx1"/>
                          </a:solidFill>
                          <a:latin typeface="Arial"/>
                        </a:rPr>
                        <a:t>22-45-102(1</a:t>
                      </a:r>
                      <a:r>
                        <a:rPr lang="en-US" sz="1050" b="0" i="0" u="none" strike="noStrike" dirty="0">
                          <a:solidFill>
                            <a:schemeClr val="tx1"/>
                          </a:solidFill>
                          <a:latin typeface="Arial"/>
                        </a:rPr>
                        <a:t>)(b)(I-IV)</a:t>
                      </a: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10912">
                <a:tc gridSpan="12">
                  <a:txBody>
                    <a:bodyPr/>
                    <a:lstStyle/>
                    <a:p>
                      <a:pPr algn="just" fontAlgn="b"/>
                      <a:r>
                        <a:rPr lang="en-US" sz="1050" b="0" i="0" u="none" strike="noStrike" dirty="0">
                          <a:latin typeface="Arial"/>
                        </a:rPr>
                        <a:t>Statue requires the board of education to review the financial condition of the district at least quarterly during the fiscal year.  The board shall required the appropriate district personnel to submit a financial report covering the fiscal actions involving the general fund and any other funds that the board may request, at least quarterly.</a:t>
                      </a: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8357">
                <a:tc>
                  <a:txBody>
                    <a:bodyPr/>
                    <a:lstStyle/>
                    <a:p>
                      <a:pPr algn="l" fontAlgn="b"/>
                      <a:endParaRPr lang="en-US" sz="600" b="0" i="0" u="none" strike="noStrike">
                        <a:latin typeface="Arial"/>
                      </a:endParaRPr>
                    </a:p>
                  </a:txBody>
                  <a:tcPr marL="0" marR="0" marT="0" marB="0" anchor="b"/>
                </a:tc>
                <a:tc>
                  <a:txBody>
                    <a:bodyPr/>
                    <a:lstStyle/>
                    <a:p>
                      <a:pPr algn="l" fontAlgn="b"/>
                      <a:endParaRPr lang="en-US" sz="600" b="0" i="0" u="none" strike="noStrike">
                        <a:latin typeface="Arial"/>
                      </a:endParaRPr>
                    </a:p>
                  </a:txBody>
                  <a:tcPr marL="0" marR="0" marT="0" marB="0" anchor="b"/>
                </a:tc>
                <a:tc gridSpan="2">
                  <a:txBody>
                    <a:bodyPr/>
                    <a:lstStyle/>
                    <a:p>
                      <a:pPr algn="l" fontAlgn="b"/>
                      <a:endParaRPr lang="en-US" sz="600" b="0" i="0" u="none" strike="noStrike">
                        <a:latin typeface="Arial"/>
                      </a:endParaRPr>
                    </a:p>
                  </a:txBody>
                  <a:tcPr marL="0" marR="0" marT="0" marB="0" anchor="b"/>
                </a:tc>
                <a:tc hMerge="1">
                  <a:txBody>
                    <a:bodyPr/>
                    <a:lstStyle/>
                    <a:p>
                      <a:endParaRPr lang="en-US"/>
                    </a:p>
                  </a:txBody>
                  <a:tcPr/>
                </a:tc>
                <a:tc>
                  <a:txBody>
                    <a:bodyPr/>
                    <a:lstStyle/>
                    <a:p>
                      <a:pPr algn="l" fontAlgn="b"/>
                      <a:endParaRPr lang="en-US" sz="600" b="0" i="0" u="none" strike="noStrike">
                        <a:latin typeface="Arial"/>
                      </a:endParaRPr>
                    </a:p>
                  </a:txBody>
                  <a:tcPr marL="0" marR="0" marT="0" marB="0" anchor="b"/>
                </a:tc>
                <a:tc gridSpan="2">
                  <a:txBody>
                    <a:bodyPr/>
                    <a:lstStyle/>
                    <a:p>
                      <a:pPr algn="l" fontAlgn="b"/>
                      <a:endParaRPr lang="en-US" sz="600" b="0" i="0" u="none" strike="noStrike">
                        <a:latin typeface="Arial"/>
                      </a:endParaRPr>
                    </a:p>
                  </a:txBody>
                  <a:tcPr marL="0" marR="0" marT="0" marB="0" anchor="b"/>
                </a:tc>
                <a:tc hMerge="1">
                  <a:txBody>
                    <a:bodyPr/>
                    <a:lstStyle/>
                    <a:p>
                      <a:endParaRPr lang="en-US"/>
                    </a:p>
                  </a:txBody>
                  <a:tcPr/>
                </a:tc>
                <a:tc gridSpan="2">
                  <a:txBody>
                    <a:bodyPr/>
                    <a:lstStyle/>
                    <a:p>
                      <a:pPr algn="l" fontAlgn="b"/>
                      <a:endParaRPr lang="en-US" sz="600" b="0" i="0" u="none" strike="noStrike">
                        <a:latin typeface="Arial"/>
                      </a:endParaRPr>
                    </a:p>
                  </a:txBody>
                  <a:tcPr marL="0" marR="0" marT="0" marB="0" anchor="b"/>
                </a:tc>
                <a:tc hMerge="1">
                  <a:txBody>
                    <a:bodyPr/>
                    <a:lstStyle/>
                    <a:p>
                      <a:endParaRPr lang="en-US"/>
                    </a:p>
                  </a:txBody>
                  <a:tcPr/>
                </a:tc>
                <a:tc gridSpan="2">
                  <a:txBody>
                    <a:bodyPr/>
                    <a:lstStyle/>
                    <a:p>
                      <a:pPr algn="l" fontAlgn="b"/>
                      <a:endParaRPr lang="en-US" sz="600" b="0" i="0" u="none" strike="noStrike">
                        <a:latin typeface="Arial"/>
                      </a:endParaRPr>
                    </a:p>
                  </a:txBody>
                  <a:tcPr marL="0" marR="0" marT="0" marB="0" anchor="b"/>
                </a:tc>
                <a:tc hMerge="1">
                  <a:txBody>
                    <a:bodyPr/>
                    <a:lstStyle/>
                    <a:p>
                      <a:endParaRPr lang="en-US"/>
                    </a:p>
                  </a:txBody>
                  <a:tcPr/>
                </a:tc>
                <a:tc>
                  <a:txBody>
                    <a:bodyPr/>
                    <a:lstStyle/>
                    <a:p>
                      <a:pPr algn="l" fontAlgn="b"/>
                      <a:endParaRPr lang="en-US" sz="600" b="0" i="0" u="none" strike="noStrike">
                        <a:latin typeface="Arial"/>
                      </a:endParaRPr>
                    </a:p>
                  </a:txBody>
                  <a:tcPr marL="0" marR="0" marT="0" marB="0" anchor="b"/>
                </a:tc>
              </a:tr>
              <a:tr h="268357">
                <a:tc rowSpan="3">
                  <a:txBody>
                    <a:bodyPr/>
                    <a:lstStyle/>
                    <a:p>
                      <a:pPr algn="ctr" fontAlgn="b"/>
                      <a:r>
                        <a:rPr lang="en-US" sz="1100" b="1" i="0" u="none" strike="noStrike">
                          <a:latin typeface="Arial"/>
                        </a:rPr>
                        <a:t>GENERAL FUND</a:t>
                      </a:r>
                    </a:p>
                  </a:txBody>
                  <a:tcPr marL="0" marR="0" marT="0" marB="0" anchor="b"/>
                </a:tc>
                <a:tc gridSpan="4">
                  <a:txBody>
                    <a:bodyPr/>
                    <a:lstStyle/>
                    <a:p>
                      <a:pPr algn="ctr" fontAlgn="b"/>
                      <a:r>
                        <a:rPr lang="en-US" sz="900" b="1" i="0" u="none" strike="noStrike" dirty="0">
                          <a:latin typeface="Arial"/>
                        </a:rPr>
                        <a:t>FY20XX-20XX (Prior Year)</a:t>
                      </a: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algn="ctr" fontAlgn="b"/>
                      <a:r>
                        <a:rPr lang="en-US" sz="900" b="1" i="0" u="none" strike="noStrike" dirty="0">
                          <a:latin typeface="Arial"/>
                        </a:rPr>
                        <a:t>FY20XX-20XX (Current Year)</a:t>
                      </a: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8357">
                <a:tc vMerge="1">
                  <a:txBody>
                    <a:bodyPr/>
                    <a:lstStyle/>
                    <a:p>
                      <a:endParaRPr lang="en-US"/>
                    </a:p>
                  </a:txBody>
                  <a:tcPr/>
                </a:tc>
                <a:tc gridSpan="4">
                  <a:txBody>
                    <a:bodyPr/>
                    <a:lstStyle/>
                    <a:p>
                      <a:pPr algn="ctr" fontAlgn="b"/>
                      <a:r>
                        <a:rPr lang="en-US" sz="900" b="1" i="0" u="none" strike="noStrike">
                          <a:latin typeface="Arial"/>
                        </a:rPr>
                        <a:t>For Period Ending September 30, 20XX</a:t>
                      </a: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algn="ctr" fontAlgn="b"/>
                      <a:r>
                        <a:rPr lang="en-US" sz="900" b="1" i="0" u="none" strike="noStrike" dirty="0">
                          <a:latin typeface="Arial"/>
                        </a:rPr>
                        <a:t>For Period Ending September 30, 20XX</a:t>
                      </a: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1468">
                <a:tc vMerge="1">
                  <a:txBody>
                    <a:bodyPr/>
                    <a:lstStyle/>
                    <a:p>
                      <a:endParaRPr lang="en-US"/>
                    </a:p>
                  </a:txBody>
                  <a:tcPr/>
                </a:tc>
                <a:tc>
                  <a:txBody>
                    <a:bodyPr/>
                    <a:lstStyle/>
                    <a:p>
                      <a:pPr algn="ctr" fontAlgn="b"/>
                      <a:r>
                        <a:rPr lang="en-US" sz="800" b="1" i="0" u="none" strike="noStrike" dirty="0">
                          <a:latin typeface="Arial"/>
                        </a:rPr>
                        <a:t>BUDGET</a:t>
                      </a:r>
                    </a:p>
                  </a:txBody>
                  <a:tcPr marL="0" marR="0" marT="0" marB="0" anchor="b"/>
                </a:tc>
                <a:tc>
                  <a:txBody>
                    <a:bodyPr/>
                    <a:lstStyle/>
                    <a:p>
                      <a:pPr algn="ctr" fontAlgn="b"/>
                      <a:r>
                        <a:rPr lang="en-US" sz="800" b="1" i="0" u="none" strike="noStrike" dirty="0">
                          <a:latin typeface="Arial"/>
                        </a:rPr>
                        <a:t>ACTUAL</a:t>
                      </a:r>
                    </a:p>
                  </a:txBody>
                  <a:tcPr marL="0" marR="0" marT="0" marB="0" anchor="b"/>
                </a:tc>
                <a:tc gridSpan="2">
                  <a:txBody>
                    <a:bodyPr/>
                    <a:lstStyle/>
                    <a:p>
                      <a:pPr algn="ctr" fontAlgn="b"/>
                      <a:r>
                        <a:rPr lang="en-US" sz="800" b="1" i="0" u="none" strike="noStrike" dirty="0">
                          <a:latin typeface="Arial"/>
                        </a:rPr>
                        <a:t>PERCENTAGE OF BUDGET</a:t>
                      </a:r>
                    </a:p>
                  </a:txBody>
                  <a:tcPr marL="0" marR="0" marT="0" marB="0" anchor="b"/>
                </a:tc>
                <a:tc hMerge="1">
                  <a:txBody>
                    <a:bodyPr/>
                    <a:lstStyle/>
                    <a:p>
                      <a:pPr algn="ctr" fontAlgn="b"/>
                      <a:endParaRPr lang="en-US" sz="800" b="1" i="0" u="none" strike="noStrike" dirty="0">
                        <a:latin typeface="Arial"/>
                      </a:endParaRPr>
                    </a:p>
                  </a:txBody>
                  <a:tcPr marL="0" marR="0" marT="0" marB="0" anchor="b"/>
                </a:tc>
                <a:tc>
                  <a:txBody>
                    <a:bodyPr/>
                    <a:lstStyle/>
                    <a:p>
                      <a:pPr algn="ctr" fontAlgn="b"/>
                      <a:r>
                        <a:rPr lang="en-US" sz="800" b="1" i="0" u="none" strike="noStrike" dirty="0">
                          <a:latin typeface="Arial"/>
                        </a:rPr>
                        <a:t>BUDGET</a:t>
                      </a:r>
                    </a:p>
                  </a:txBody>
                  <a:tcPr marL="0" marR="0" marT="0" marB="0" anchor="b"/>
                </a:tc>
                <a:tc gridSpan="2">
                  <a:txBody>
                    <a:bodyPr/>
                    <a:lstStyle/>
                    <a:p>
                      <a:pPr algn="ctr" fontAlgn="b"/>
                      <a:r>
                        <a:rPr lang="en-US" sz="800" b="1" i="0" u="none" strike="noStrike" dirty="0">
                          <a:latin typeface="Arial"/>
                        </a:rPr>
                        <a:t>ACTUAL</a:t>
                      </a:r>
                    </a:p>
                  </a:txBody>
                  <a:tcPr marL="0" marR="0" marT="0" marB="0" anchor="b"/>
                </a:tc>
                <a:tc hMerge="1">
                  <a:txBody>
                    <a:bodyPr/>
                    <a:lstStyle/>
                    <a:p>
                      <a:pPr algn="ctr" fontAlgn="b"/>
                      <a:endParaRPr lang="en-US" sz="800" b="1" i="0" u="none" strike="noStrike" dirty="0">
                        <a:latin typeface="Arial"/>
                      </a:endParaRPr>
                    </a:p>
                  </a:txBody>
                  <a:tcPr marL="0" marR="0" marT="0" marB="0" anchor="b"/>
                </a:tc>
                <a:tc gridSpan="2">
                  <a:txBody>
                    <a:bodyPr/>
                    <a:lstStyle/>
                    <a:p>
                      <a:pPr algn="ctr" fontAlgn="b"/>
                      <a:r>
                        <a:rPr lang="en-US" sz="800" b="1" i="0" u="none" strike="noStrike" dirty="0">
                          <a:latin typeface="Arial"/>
                        </a:rPr>
                        <a:t>PERCENTAGE OF BUDGET</a:t>
                      </a:r>
                    </a:p>
                  </a:txBody>
                  <a:tcPr marL="0" marR="0" marT="0" marB="0" anchor="b"/>
                </a:tc>
                <a:tc hMerge="1">
                  <a:txBody>
                    <a:bodyPr/>
                    <a:lstStyle/>
                    <a:p>
                      <a:pPr algn="ctr" fontAlgn="b"/>
                      <a:endParaRPr lang="en-US" sz="800" b="1" i="0" u="none" strike="noStrike" dirty="0">
                        <a:latin typeface="Arial"/>
                      </a:endParaRPr>
                    </a:p>
                  </a:txBody>
                  <a:tcPr marL="0" marR="0" marT="0" marB="0" anchor="b"/>
                </a:tc>
                <a:tc gridSpan="2">
                  <a:txBody>
                    <a:bodyPr/>
                    <a:lstStyle/>
                    <a:p>
                      <a:pPr algn="ctr" fontAlgn="b"/>
                      <a:r>
                        <a:rPr lang="en-US" sz="800" b="1" i="0" u="none" strike="noStrike" dirty="0">
                          <a:latin typeface="Arial"/>
                        </a:rPr>
                        <a:t>EXPECTED YEAR END BALANCE</a:t>
                      </a:r>
                    </a:p>
                  </a:txBody>
                  <a:tcPr marL="0" marR="0" marT="0" marB="0" anchor="b"/>
                </a:tc>
                <a:tc hMerge="1">
                  <a:txBody>
                    <a:bodyPr/>
                    <a:lstStyle/>
                    <a:p>
                      <a:pPr algn="ctr" fontAlgn="b"/>
                      <a:endParaRPr lang="en-US" sz="800" b="1" i="0" u="none" strike="noStrike" dirty="0">
                        <a:latin typeface="Arial"/>
                      </a:endParaRPr>
                    </a:p>
                  </a:txBody>
                  <a:tcPr marL="0" marR="0" marT="0" marB="0" anchor="b"/>
                </a:tc>
              </a:tr>
              <a:tr h="268357">
                <a:tc>
                  <a:txBody>
                    <a:bodyPr/>
                    <a:lstStyle/>
                    <a:p>
                      <a:pPr algn="l" fontAlgn="b"/>
                      <a:r>
                        <a:rPr lang="en-US" sz="700" b="1" i="0" u="none" strike="noStrike" dirty="0">
                          <a:latin typeface="Arial"/>
                        </a:rPr>
                        <a:t>BEGINNING FUND BALANCE</a:t>
                      </a:r>
                    </a:p>
                  </a:txBody>
                  <a:tcPr marL="0" marR="0" marT="0" marB="0" anchor="b"/>
                </a:tc>
                <a:tc>
                  <a:txBody>
                    <a:bodyPr/>
                    <a:lstStyle/>
                    <a:p>
                      <a:pPr algn="r" fontAlgn="b"/>
                      <a:r>
                        <a:rPr lang="en-US" sz="1000" b="0" i="0" u="none" strike="noStrike" dirty="0">
                          <a:latin typeface="Arial"/>
                        </a:rPr>
                        <a:t>    250,000.00 </a:t>
                      </a:r>
                    </a:p>
                  </a:txBody>
                  <a:tcPr marL="0" marR="0" marT="0" marB="0" anchor="b"/>
                </a:tc>
                <a:tc>
                  <a:txBody>
                    <a:bodyPr/>
                    <a:lstStyle/>
                    <a:p>
                      <a:pPr algn="r" fontAlgn="b"/>
                      <a:r>
                        <a:rPr lang="en-US" sz="1000" b="0" i="0" u="none" strike="noStrike" dirty="0">
                          <a:latin typeface="Arial"/>
                        </a:rPr>
                        <a:t> 250,000.00 </a:t>
                      </a:r>
                    </a:p>
                  </a:txBody>
                  <a:tcPr marL="0" marR="0" marT="0" marB="0" anchor="b"/>
                </a:tc>
                <a:tc gridSpan="2">
                  <a:txBody>
                    <a:bodyPr/>
                    <a:lstStyle/>
                    <a:p>
                      <a:endParaRPr lang="en-US" sz="1000" dirty="0"/>
                    </a:p>
                  </a:txBody>
                  <a:tcPr marL="0" marR="0" marT="0" marB="0" anchor="b"/>
                </a:tc>
                <a:tc hMerge="1">
                  <a:txBody>
                    <a:bodyPr/>
                    <a:lstStyle/>
                    <a:p>
                      <a:pPr algn="r" fontAlgn="b"/>
                      <a:endParaRPr lang="en-US" sz="900" b="0" i="0" u="none" strike="noStrike">
                        <a:latin typeface="Arial"/>
                      </a:endParaRPr>
                    </a:p>
                  </a:txBody>
                  <a:tcPr marL="0" marR="0" marT="0" marB="0" anchor="b"/>
                </a:tc>
                <a:tc>
                  <a:txBody>
                    <a:bodyPr/>
                    <a:lstStyle/>
                    <a:p>
                      <a:pPr algn="r" fontAlgn="b"/>
                      <a:r>
                        <a:rPr lang="en-US" sz="1000" b="0" i="0" u="none" strike="noStrike" dirty="0">
                          <a:latin typeface="Arial"/>
                        </a:rPr>
                        <a:t>        250,000.00 </a:t>
                      </a:r>
                    </a:p>
                  </a:txBody>
                  <a:tcPr marL="0" marR="0" marT="0" marB="0" anchor="b"/>
                </a:tc>
                <a:tc gridSpan="2">
                  <a:txBody>
                    <a:bodyPr/>
                    <a:lstStyle/>
                    <a:p>
                      <a:pPr algn="r" fontAlgn="b"/>
                      <a:r>
                        <a:rPr lang="en-US" sz="1000" b="0" i="0" u="none" strike="noStrike" dirty="0">
                          <a:latin typeface="Arial"/>
                        </a:rPr>
                        <a:t>  260,000.00 </a:t>
                      </a:r>
                    </a:p>
                  </a:txBody>
                  <a:tcPr marL="0" marR="0" marT="0" marB="0" anchor="b"/>
                </a:tc>
                <a:tc hMerge="1">
                  <a:txBody>
                    <a:bodyPr/>
                    <a:lstStyle/>
                    <a:p>
                      <a:pPr algn="r" fontAlgn="b"/>
                      <a:endParaRPr lang="en-US" sz="900" b="0" i="0" u="none" strike="noStrike">
                        <a:latin typeface="Arial"/>
                      </a:endParaRPr>
                    </a:p>
                  </a:txBody>
                  <a:tcPr marL="0" marR="0" marT="0" marB="0" anchor="b"/>
                </a:tc>
                <a:tc gridSpan="2">
                  <a:txBody>
                    <a:bodyPr/>
                    <a:lstStyle/>
                    <a:p>
                      <a:endParaRPr lang="en-US" sz="1000" dirty="0"/>
                    </a:p>
                  </a:txBody>
                  <a:tcPr marL="0" marR="0" marT="0" marB="0" anchor="b"/>
                </a:tc>
                <a:tc hMerge="1">
                  <a:txBody>
                    <a:bodyPr/>
                    <a:lstStyle/>
                    <a:p>
                      <a:pPr algn="r" fontAlgn="b"/>
                      <a:endParaRPr lang="en-US" sz="900" b="0" i="0" u="none" strike="noStrike">
                        <a:latin typeface="Arial"/>
                      </a:endParaRPr>
                    </a:p>
                  </a:txBody>
                  <a:tcPr marL="0" marR="0" marT="0" marB="0" anchor="b"/>
                </a:tc>
                <a:tc gridSpan="2">
                  <a:txBody>
                    <a:bodyPr/>
                    <a:lstStyle/>
                    <a:p>
                      <a:endParaRPr lang="en-US" sz="1000"/>
                    </a:p>
                  </a:txBody>
                  <a:tcPr marL="0" marR="0" marT="0" marB="0" anchor="b"/>
                </a:tc>
                <a:tc hMerge="1">
                  <a:txBody>
                    <a:bodyPr/>
                    <a:lstStyle/>
                    <a:p>
                      <a:pPr algn="r" fontAlgn="b"/>
                      <a:endParaRPr lang="en-US" sz="900" b="0" i="0" u="none" strike="noStrike">
                        <a:latin typeface="Arial"/>
                      </a:endParaRPr>
                    </a:p>
                  </a:txBody>
                  <a:tcPr marL="0" marR="0" marT="0" marB="0" anchor="b"/>
                </a:tc>
              </a:tr>
              <a:tr h="268357">
                <a:tc>
                  <a:txBody>
                    <a:bodyPr/>
                    <a:lstStyle/>
                    <a:p>
                      <a:pPr algn="l" fontAlgn="b"/>
                      <a:r>
                        <a:rPr lang="en-US" sz="700" b="1" i="0" u="none" strike="noStrike" dirty="0">
                          <a:latin typeface="Arial"/>
                        </a:rPr>
                        <a:t>REVENUE</a:t>
                      </a:r>
                    </a:p>
                  </a:txBody>
                  <a:tcPr marL="0" marR="0" marT="0" marB="0" anchor="b"/>
                </a:tc>
                <a:tc>
                  <a:txBody>
                    <a:bodyPr/>
                    <a:lstStyle/>
                    <a:p>
                      <a:pPr algn="r" fontAlgn="b"/>
                      <a:r>
                        <a:rPr lang="en-US" sz="1000" b="0" i="0" u="none" strike="noStrike" dirty="0">
                          <a:latin typeface="Arial"/>
                        </a:rPr>
                        <a:t> 3,000,000.00 </a:t>
                      </a:r>
                    </a:p>
                  </a:txBody>
                  <a:tcPr marL="0" marR="0" marT="0" marB="0" anchor="b"/>
                </a:tc>
                <a:tc>
                  <a:txBody>
                    <a:bodyPr/>
                    <a:lstStyle/>
                    <a:p>
                      <a:pPr algn="r" fontAlgn="b"/>
                      <a:r>
                        <a:rPr lang="en-US" sz="1000" b="0" i="0" u="none" strike="noStrike" dirty="0">
                          <a:latin typeface="Arial"/>
                        </a:rPr>
                        <a:t> 650,000.00 </a:t>
                      </a:r>
                    </a:p>
                  </a:txBody>
                  <a:tcPr marL="0" marR="0" marT="0" marB="0" anchor="b"/>
                </a:tc>
                <a:tc gridSpan="2">
                  <a:txBody>
                    <a:bodyPr/>
                    <a:lstStyle/>
                    <a:p>
                      <a:pPr algn="r" fontAlgn="b"/>
                      <a:r>
                        <a:rPr lang="en-US" sz="1000" b="0" i="0" u="none" strike="noStrike" dirty="0">
                          <a:latin typeface="Arial"/>
                        </a:rPr>
                        <a:t>21.67%</a:t>
                      </a:r>
                    </a:p>
                  </a:txBody>
                  <a:tcPr marL="0" marR="0" marT="0" marB="0" anchor="b"/>
                </a:tc>
                <a:tc hMerge="1">
                  <a:txBody>
                    <a:bodyPr/>
                    <a:lstStyle/>
                    <a:p>
                      <a:pPr algn="r" fontAlgn="b"/>
                      <a:endParaRPr lang="en-US" sz="900" b="0" i="0" u="none" strike="noStrike" dirty="0">
                        <a:latin typeface="Arial"/>
                      </a:endParaRPr>
                    </a:p>
                  </a:txBody>
                  <a:tcPr marL="0" marR="0" marT="0" marB="0" anchor="b"/>
                </a:tc>
                <a:tc>
                  <a:txBody>
                    <a:bodyPr/>
                    <a:lstStyle/>
                    <a:p>
                      <a:pPr algn="r" fontAlgn="b"/>
                      <a:r>
                        <a:rPr lang="en-US" sz="1000" b="0" i="0" u="none" strike="noStrike" dirty="0">
                          <a:latin typeface="Arial"/>
                        </a:rPr>
                        <a:t>     3,120,000.00 </a:t>
                      </a:r>
                    </a:p>
                  </a:txBody>
                  <a:tcPr marL="0" marR="0" marT="0" marB="0" anchor="b"/>
                </a:tc>
                <a:tc gridSpan="2">
                  <a:txBody>
                    <a:bodyPr/>
                    <a:lstStyle/>
                    <a:p>
                      <a:pPr algn="r" fontAlgn="b"/>
                      <a:r>
                        <a:rPr lang="en-US" sz="1000" b="0" i="0" u="none" strike="noStrike">
                          <a:latin typeface="Arial"/>
                        </a:rPr>
                        <a:t>  680,000.00 </a:t>
                      </a:r>
                    </a:p>
                  </a:txBody>
                  <a:tcPr marL="0" marR="0" marT="0" marB="0" anchor="b"/>
                </a:tc>
                <a:tc hMerge="1">
                  <a:txBody>
                    <a:bodyPr/>
                    <a:lstStyle/>
                    <a:p>
                      <a:pPr algn="r" fontAlgn="b"/>
                      <a:endParaRPr lang="en-US" sz="900" b="0" i="0" u="none" strike="noStrike">
                        <a:latin typeface="Arial"/>
                      </a:endParaRPr>
                    </a:p>
                  </a:txBody>
                  <a:tcPr marL="0" marR="0" marT="0" marB="0" anchor="b"/>
                </a:tc>
                <a:tc gridSpan="2">
                  <a:txBody>
                    <a:bodyPr/>
                    <a:lstStyle/>
                    <a:p>
                      <a:pPr algn="r" fontAlgn="b"/>
                      <a:r>
                        <a:rPr lang="en-US" sz="1000" b="0" i="0" u="none" strike="noStrike" dirty="0">
                          <a:latin typeface="Arial"/>
                        </a:rPr>
                        <a:t>21.79%</a:t>
                      </a:r>
                    </a:p>
                  </a:txBody>
                  <a:tcPr marL="0" marR="0" marT="0" marB="0" anchor="b"/>
                </a:tc>
                <a:tc hMerge="1">
                  <a:txBody>
                    <a:bodyPr/>
                    <a:lstStyle/>
                    <a:p>
                      <a:pPr algn="r" fontAlgn="b"/>
                      <a:endParaRPr lang="en-US" sz="900" b="0" i="0" u="none" strike="noStrike">
                        <a:latin typeface="Arial"/>
                      </a:endParaRPr>
                    </a:p>
                  </a:txBody>
                  <a:tcPr marL="0" marR="0" marT="0" marB="0" anchor="b"/>
                </a:tc>
                <a:tc gridSpan="2">
                  <a:txBody>
                    <a:bodyPr/>
                    <a:lstStyle/>
                    <a:p>
                      <a:pPr algn="r" fontAlgn="b"/>
                      <a:r>
                        <a:rPr lang="en-US" sz="1000" b="0" i="0" u="none" strike="noStrike" dirty="0">
                          <a:latin typeface="Arial"/>
                        </a:rPr>
                        <a:t> </a:t>
                      </a:r>
                    </a:p>
                  </a:txBody>
                  <a:tcPr marL="0" marR="0" marT="0" marB="0" anchor="b"/>
                </a:tc>
                <a:tc hMerge="1">
                  <a:txBody>
                    <a:bodyPr/>
                    <a:lstStyle/>
                    <a:p>
                      <a:pPr algn="r" fontAlgn="b"/>
                      <a:endParaRPr lang="en-US" sz="900" b="0" i="0" u="none" strike="noStrike">
                        <a:latin typeface="Arial"/>
                      </a:endParaRPr>
                    </a:p>
                  </a:txBody>
                  <a:tcPr marL="0" marR="0" marT="0" marB="0" anchor="b"/>
                </a:tc>
              </a:tr>
              <a:tr h="268357">
                <a:tc>
                  <a:txBody>
                    <a:bodyPr/>
                    <a:lstStyle/>
                    <a:p>
                      <a:pPr algn="l" fontAlgn="b"/>
                      <a:r>
                        <a:rPr lang="en-US" sz="700" b="1" i="0" u="none" strike="noStrike" dirty="0">
                          <a:latin typeface="Arial"/>
                        </a:rPr>
                        <a:t>EXPENDITURES</a:t>
                      </a:r>
                    </a:p>
                  </a:txBody>
                  <a:tcPr marL="0" marR="0" marT="0" marB="0" anchor="b"/>
                </a:tc>
                <a:tc>
                  <a:txBody>
                    <a:bodyPr/>
                    <a:lstStyle/>
                    <a:p>
                      <a:pPr algn="r" fontAlgn="b"/>
                      <a:r>
                        <a:rPr lang="en-US" sz="1000" b="0" i="0" u="none" strike="noStrike">
                          <a:latin typeface="Arial"/>
                        </a:rPr>
                        <a:t> 3,000,000.00 </a:t>
                      </a:r>
                    </a:p>
                  </a:txBody>
                  <a:tcPr marL="0" marR="0" marT="0" marB="0" anchor="b"/>
                </a:tc>
                <a:tc>
                  <a:txBody>
                    <a:bodyPr/>
                    <a:lstStyle/>
                    <a:p>
                      <a:pPr algn="r" fontAlgn="b"/>
                      <a:r>
                        <a:rPr lang="en-US" sz="1000" b="0" i="0" u="none" strike="noStrike" dirty="0">
                          <a:latin typeface="Arial"/>
                        </a:rPr>
                        <a:t> 750,000.00 </a:t>
                      </a:r>
                    </a:p>
                  </a:txBody>
                  <a:tcPr marL="0" marR="0" marT="0" marB="0" anchor="b"/>
                </a:tc>
                <a:tc gridSpan="2">
                  <a:txBody>
                    <a:bodyPr/>
                    <a:lstStyle/>
                    <a:p>
                      <a:pPr algn="r" fontAlgn="b"/>
                      <a:r>
                        <a:rPr lang="en-US" sz="1000" b="0" i="0" u="none" strike="noStrike" dirty="0">
                          <a:latin typeface="Arial"/>
                        </a:rPr>
                        <a:t>25.00%</a:t>
                      </a:r>
                    </a:p>
                  </a:txBody>
                  <a:tcPr marL="0" marR="0" marT="0" marB="0" anchor="b"/>
                </a:tc>
                <a:tc hMerge="1">
                  <a:txBody>
                    <a:bodyPr/>
                    <a:lstStyle/>
                    <a:p>
                      <a:pPr algn="r" fontAlgn="b"/>
                      <a:endParaRPr lang="en-US" sz="900" b="0" i="0" u="none" strike="noStrike" dirty="0">
                        <a:latin typeface="Arial"/>
                      </a:endParaRPr>
                    </a:p>
                  </a:txBody>
                  <a:tcPr marL="0" marR="0" marT="0" marB="0" anchor="b"/>
                </a:tc>
                <a:tc>
                  <a:txBody>
                    <a:bodyPr/>
                    <a:lstStyle/>
                    <a:p>
                      <a:pPr algn="r" fontAlgn="b"/>
                      <a:r>
                        <a:rPr lang="en-US" sz="1000" b="0" i="0" u="none" strike="noStrike" dirty="0">
                          <a:latin typeface="Arial"/>
                        </a:rPr>
                        <a:t>     3,080,000.00 </a:t>
                      </a:r>
                    </a:p>
                  </a:txBody>
                  <a:tcPr marL="0" marR="0" marT="0" marB="0" anchor="b"/>
                </a:tc>
                <a:tc gridSpan="2">
                  <a:txBody>
                    <a:bodyPr/>
                    <a:lstStyle/>
                    <a:p>
                      <a:pPr algn="r" fontAlgn="b"/>
                      <a:r>
                        <a:rPr lang="en-US" sz="1000" b="0" i="0" u="none" strike="noStrike" dirty="0">
                          <a:latin typeface="Arial"/>
                        </a:rPr>
                        <a:t>  760,000.00 </a:t>
                      </a:r>
                    </a:p>
                  </a:txBody>
                  <a:tcPr marL="0" marR="0" marT="0" marB="0" anchor="b"/>
                </a:tc>
                <a:tc hMerge="1">
                  <a:txBody>
                    <a:bodyPr/>
                    <a:lstStyle/>
                    <a:p>
                      <a:pPr algn="r" fontAlgn="b"/>
                      <a:endParaRPr lang="en-US" sz="900" b="0" i="0" u="none" strike="noStrike" dirty="0">
                        <a:latin typeface="Arial"/>
                      </a:endParaRPr>
                    </a:p>
                  </a:txBody>
                  <a:tcPr marL="0" marR="0" marT="0" marB="0" anchor="b"/>
                </a:tc>
                <a:tc gridSpan="2">
                  <a:txBody>
                    <a:bodyPr/>
                    <a:lstStyle/>
                    <a:p>
                      <a:pPr algn="r" fontAlgn="b"/>
                      <a:r>
                        <a:rPr lang="en-US" sz="1000" b="0" i="0" u="none" strike="noStrike" dirty="0">
                          <a:latin typeface="Arial"/>
                        </a:rPr>
                        <a:t>24.68%</a:t>
                      </a:r>
                    </a:p>
                  </a:txBody>
                  <a:tcPr marL="0" marR="0" marT="0" marB="0" anchor="b"/>
                </a:tc>
                <a:tc hMerge="1">
                  <a:txBody>
                    <a:bodyPr/>
                    <a:lstStyle/>
                    <a:p>
                      <a:pPr algn="r" fontAlgn="b"/>
                      <a:endParaRPr lang="en-US" sz="900" b="0" i="0" u="none" strike="noStrike" dirty="0">
                        <a:latin typeface="Arial"/>
                      </a:endParaRPr>
                    </a:p>
                  </a:txBody>
                  <a:tcPr marL="0" marR="0" marT="0" marB="0" anchor="b"/>
                </a:tc>
                <a:tc gridSpan="2">
                  <a:txBody>
                    <a:bodyPr/>
                    <a:lstStyle/>
                    <a:p>
                      <a:pPr algn="r" fontAlgn="b"/>
                      <a:r>
                        <a:rPr lang="en-US" sz="1000" b="0" i="0" u="none" strike="noStrike" dirty="0">
                          <a:latin typeface="Arial"/>
                        </a:rPr>
                        <a:t> </a:t>
                      </a:r>
                    </a:p>
                  </a:txBody>
                  <a:tcPr marL="0" marR="0" marT="0" marB="0" anchor="b"/>
                </a:tc>
                <a:tc hMerge="1">
                  <a:txBody>
                    <a:bodyPr/>
                    <a:lstStyle/>
                    <a:p>
                      <a:pPr algn="r" fontAlgn="b"/>
                      <a:endParaRPr lang="en-US" sz="900" b="0" i="0" u="none" strike="noStrike" dirty="0">
                        <a:latin typeface="Arial"/>
                      </a:endParaRPr>
                    </a:p>
                  </a:txBody>
                  <a:tcPr marL="0" marR="0" marT="0" marB="0" anchor="b"/>
                </a:tc>
              </a:tr>
              <a:tr h="268357">
                <a:tc>
                  <a:txBody>
                    <a:bodyPr/>
                    <a:lstStyle/>
                    <a:p>
                      <a:pPr algn="l" fontAlgn="b"/>
                      <a:r>
                        <a:rPr lang="en-US" sz="700" b="1" i="0" u="none" strike="noStrike" dirty="0">
                          <a:latin typeface="Arial"/>
                        </a:rPr>
                        <a:t>ENDING FUND BALANCE</a:t>
                      </a:r>
                    </a:p>
                  </a:txBody>
                  <a:tcPr marL="0" marR="0" marT="0" marB="0" anchor="b"/>
                </a:tc>
                <a:tc>
                  <a:txBody>
                    <a:bodyPr/>
                    <a:lstStyle/>
                    <a:p>
                      <a:pPr algn="r" fontAlgn="b"/>
                      <a:r>
                        <a:rPr lang="en-US" sz="1000" b="0" i="0" u="none" strike="noStrike">
                          <a:latin typeface="Arial"/>
                        </a:rPr>
                        <a:t>    250,000.00 </a:t>
                      </a:r>
                    </a:p>
                  </a:txBody>
                  <a:tcPr marL="0" marR="0" marT="0" marB="0" anchor="b"/>
                </a:tc>
                <a:tc>
                  <a:txBody>
                    <a:bodyPr/>
                    <a:lstStyle/>
                    <a:p>
                      <a:pPr algn="r" fontAlgn="b"/>
                      <a:r>
                        <a:rPr lang="en-US" sz="1000" b="0" i="0" u="none" strike="noStrike">
                          <a:latin typeface="Arial"/>
                        </a:rPr>
                        <a:t> 150,000.00 </a:t>
                      </a:r>
                    </a:p>
                  </a:txBody>
                  <a:tcPr marL="0" marR="0" marT="0" marB="0" anchor="b"/>
                </a:tc>
                <a:tc gridSpan="2">
                  <a:txBody>
                    <a:bodyPr/>
                    <a:lstStyle/>
                    <a:p>
                      <a:pPr algn="r" fontAlgn="b"/>
                      <a:r>
                        <a:rPr lang="en-US" sz="1000" b="0" i="0" u="none" strike="noStrike" dirty="0">
                          <a:latin typeface="Arial"/>
                        </a:rPr>
                        <a:t>60.00%</a:t>
                      </a:r>
                    </a:p>
                  </a:txBody>
                  <a:tcPr marL="0" marR="0" marT="0" marB="0" anchor="b"/>
                </a:tc>
                <a:tc hMerge="1">
                  <a:txBody>
                    <a:bodyPr/>
                    <a:lstStyle/>
                    <a:p>
                      <a:pPr algn="r" fontAlgn="b"/>
                      <a:endParaRPr lang="en-US" sz="900" b="0" i="0" u="none" strike="noStrike" dirty="0">
                        <a:latin typeface="Arial"/>
                      </a:endParaRPr>
                    </a:p>
                  </a:txBody>
                  <a:tcPr marL="0" marR="0" marT="0" marB="0" anchor="b"/>
                </a:tc>
                <a:tc>
                  <a:txBody>
                    <a:bodyPr/>
                    <a:lstStyle/>
                    <a:p>
                      <a:pPr algn="r" fontAlgn="b"/>
                      <a:r>
                        <a:rPr lang="en-US" sz="1000" b="0" i="0" u="none" strike="noStrike">
                          <a:latin typeface="Arial"/>
                        </a:rPr>
                        <a:t>        290,000.00 </a:t>
                      </a:r>
                    </a:p>
                  </a:txBody>
                  <a:tcPr marL="0" marR="0" marT="0" marB="0" anchor="b"/>
                </a:tc>
                <a:tc gridSpan="2">
                  <a:txBody>
                    <a:bodyPr/>
                    <a:lstStyle/>
                    <a:p>
                      <a:pPr algn="r" fontAlgn="b"/>
                      <a:r>
                        <a:rPr lang="en-US" sz="1000" b="0" i="0" u="none" strike="noStrike" dirty="0">
                          <a:latin typeface="Arial"/>
                        </a:rPr>
                        <a:t>  180,000.00 </a:t>
                      </a:r>
                    </a:p>
                  </a:txBody>
                  <a:tcPr marL="0" marR="0" marT="0" marB="0" anchor="b"/>
                </a:tc>
                <a:tc hMerge="1">
                  <a:txBody>
                    <a:bodyPr/>
                    <a:lstStyle/>
                    <a:p>
                      <a:pPr algn="r" fontAlgn="b"/>
                      <a:endParaRPr lang="en-US" sz="900" b="0" i="0" u="none" strike="noStrike">
                        <a:latin typeface="Arial"/>
                      </a:endParaRPr>
                    </a:p>
                  </a:txBody>
                  <a:tcPr marL="0" marR="0" marT="0" marB="0" anchor="b"/>
                </a:tc>
                <a:tc gridSpan="2">
                  <a:txBody>
                    <a:bodyPr/>
                    <a:lstStyle/>
                    <a:p>
                      <a:pPr algn="r" fontAlgn="b"/>
                      <a:r>
                        <a:rPr lang="en-US" sz="1000" b="0" i="0" u="none" strike="noStrike" dirty="0">
                          <a:latin typeface="Arial"/>
                        </a:rPr>
                        <a:t>62.07%</a:t>
                      </a:r>
                    </a:p>
                  </a:txBody>
                  <a:tcPr marL="0" marR="0" marT="0" marB="0" anchor="b"/>
                </a:tc>
                <a:tc hMerge="1">
                  <a:txBody>
                    <a:bodyPr/>
                    <a:lstStyle/>
                    <a:p>
                      <a:pPr algn="r" fontAlgn="b"/>
                      <a:endParaRPr lang="en-US" sz="900" b="0" i="0" u="none" strike="noStrike" dirty="0">
                        <a:latin typeface="Arial"/>
                      </a:endParaRPr>
                    </a:p>
                  </a:txBody>
                  <a:tcPr marL="0" marR="0" marT="0" marB="0" anchor="b"/>
                </a:tc>
                <a:tc gridSpan="2">
                  <a:txBody>
                    <a:bodyPr/>
                    <a:lstStyle/>
                    <a:p>
                      <a:pPr algn="r" fontAlgn="b"/>
                      <a:r>
                        <a:rPr lang="en-US" sz="1000" b="0" i="0" u="none" strike="noStrike" dirty="0">
                          <a:solidFill>
                            <a:schemeClr val="tx1"/>
                          </a:solidFill>
                          <a:latin typeface="Arial"/>
                        </a:rPr>
                        <a:t>     300,000.00 </a:t>
                      </a:r>
                    </a:p>
                  </a:txBody>
                  <a:tcPr marL="0" marR="0" marT="0" marB="0" anchor="b"/>
                </a:tc>
                <a:tc hMerge="1">
                  <a:txBody>
                    <a:bodyPr/>
                    <a:lstStyle/>
                    <a:p>
                      <a:pPr algn="r" fontAlgn="b"/>
                      <a:endParaRPr lang="en-US" sz="900" b="1" i="0" u="none" strike="noStrike" dirty="0">
                        <a:solidFill>
                          <a:srgbClr val="993366"/>
                        </a:solidFill>
                        <a:latin typeface="Arial"/>
                      </a:endParaRPr>
                    </a:p>
                  </a:txBody>
                  <a:tcPr marL="0" marR="0" marT="0" marB="0" anchor="b"/>
                </a:tc>
              </a:tr>
              <a:tr h="268357">
                <a:tc>
                  <a:txBody>
                    <a:bodyPr/>
                    <a:lstStyle/>
                    <a:p>
                      <a:pPr algn="l" fontAlgn="b"/>
                      <a:endParaRPr lang="en-US" sz="600" b="0" i="0" u="none" strike="noStrike">
                        <a:latin typeface="Arial"/>
                      </a:endParaRPr>
                    </a:p>
                  </a:txBody>
                  <a:tcPr marL="0" marR="0" marT="0" marB="0" anchor="b"/>
                </a:tc>
                <a:tc>
                  <a:txBody>
                    <a:bodyPr/>
                    <a:lstStyle/>
                    <a:p>
                      <a:pPr algn="r" fontAlgn="b"/>
                      <a:endParaRPr lang="en-US" sz="600" b="0" i="0" u="none" strike="noStrike">
                        <a:latin typeface="Arial"/>
                      </a:endParaRPr>
                    </a:p>
                  </a:txBody>
                  <a:tcPr marL="0" marR="0" marT="0" marB="0" anchor="b"/>
                </a:tc>
                <a:tc>
                  <a:txBody>
                    <a:bodyPr/>
                    <a:lstStyle/>
                    <a:p>
                      <a:pPr algn="r" fontAlgn="b"/>
                      <a:endParaRPr lang="en-US" sz="600" b="0" i="0" u="none" strike="noStrike">
                        <a:latin typeface="Arial"/>
                      </a:endParaRPr>
                    </a:p>
                  </a:txBody>
                  <a:tcPr marL="0" marR="0" marT="0" marB="0" anchor="b"/>
                </a:tc>
                <a:tc gridSpan="2">
                  <a:txBody>
                    <a:bodyPr/>
                    <a:lstStyle/>
                    <a:p>
                      <a:endParaRPr lang="en-US" dirty="0"/>
                    </a:p>
                  </a:txBody>
                  <a:tcPr marL="0" marR="0" marT="0" marB="0" anchor="b"/>
                </a:tc>
                <a:tc hMerge="1">
                  <a:txBody>
                    <a:bodyPr/>
                    <a:lstStyle/>
                    <a:p>
                      <a:pPr algn="r" fontAlgn="b"/>
                      <a:endParaRPr lang="en-US" sz="600" b="0" i="0" u="none" strike="noStrike">
                        <a:latin typeface="Arial"/>
                      </a:endParaRPr>
                    </a:p>
                  </a:txBody>
                  <a:tcPr marL="0" marR="0" marT="0" marB="0" anchor="b"/>
                </a:tc>
                <a:tc>
                  <a:txBody>
                    <a:bodyPr/>
                    <a:lstStyle/>
                    <a:p>
                      <a:pPr algn="r" fontAlgn="b"/>
                      <a:endParaRPr lang="en-US" sz="600" b="0" i="0" u="none" strike="noStrike" dirty="0">
                        <a:latin typeface="Arial"/>
                      </a:endParaRPr>
                    </a:p>
                  </a:txBody>
                  <a:tcPr marL="0" marR="0" marT="0" marB="0" anchor="b"/>
                </a:tc>
                <a:tc gridSpan="2">
                  <a:txBody>
                    <a:bodyPr/>
                    <a:lstStyle/>
                    <a:p>
                      <a:endParaRPr lang="en-US"/>
                    </a:p>
                  </a:txBody>
                  <a:tcPr marL="0" marR="0" marT="0" marB="0" anchor="b"/>
                </a:tc>
                <a:tc hMerge="1">
                  <a:txBody>
                    <a:bodyPr/>
                    <a:lstStyle/>
                    <a:p>
                      <a:pPr algn="r" fontAlgn="b"/>
                      <a:endParaRPr lang="en-US" sz="600" b="0" i="0" u="none" strike="noStrike" dirty="0">
                        <a:latin typeface="Arial"/>
                      </a:endParaRPr>
                    </a:p>
                  </a:txBody>
                  <a:tcPr marL="0" marR="0" marT="0" marB="0" anchor="b"/>
                </a:tc>
                <a:tc gridSpan="2">
                  <a:txBody>
                    <a:bodyPr/>
                    <a:lstStyle/>
                    <a:p>
                      <a:endParaRPr lang="en-US"/>
                    </a:p>
                  </a:txBody>
                  <a:tcPr marL="0" marR="0" marT="0" marB="0" anchor="b"/>
                </a:tc>
                <a:tc hMerge="1">
                  <a:txBody>
                    <a:bodyPr/>
                    <a:lstStyle/>
                    <a:p>
                      <a:pPr algn="r" fontAlgn="b"/>
                      <a:endParaRPr lang="en-US" sz="600" b="0" i="0" u="none" strike="noStrike" dirty="0">
                        <a:latin typeface="Arial"/>
                      </a:endParaRPr>
                    </a:p>
                  </a:txBody>
                  <a:tcPr marL="0" marR="0" marT="0" marB="0" anchor="b"/>
                </a:tc>
                <a:tc gridSpan="2">
                  <a:txBody>
                    <a:bodyPr/>
                    <a:lstStyle/>
                    <a:p>
                      <a:endParaRPr lang="en-US"/>
                    </a:p>
                  </a:txBody>
                  <a:tcPr marL="0" marR="0" marT="0" marB="0" anchor="b"/>
                </a:tc>
                <a:tc hMerge="1">
                  <a:txBody>
                    <a:bodyPr/>
                    <a:lstStyle/>
                    <a:p>
                      <a:pPr algn="r" fontAlgn="b"/>
                      <a:endParaRPr lang="en-US" sz="600" b="0" i="0" u="none" strike="noStrike" dirty="0">
                        <a:latin typeface="Arial"/>
                      </a:endParaRPr>
                    </a:p>
                  </a:txBody>
                  <a:tcPr marL="0" marR="0" marT="0" marB="0" anchor="b"/>
                </a:tc>
              </a:tr>
              <a:tr h="268357">
                <a:tc rowSpan="3">
                  <a:txBody>
                    <a:bodyPr/>
                    <a:lstStyle/>
                    <a:p>
                      <a:pPr algn="ctr" fontAlgn="b"/>
                      <a:r>
                        <a:rPr lang="en-US" sz="1100" b="1" i="0" u="none" strike="noStrike" dirty="0">
                          <a:latin typeface="Arial"/>
                        </a:rPr>
                        <a:t>CAPITAL RESERVE</a:t>
                      </a:r>
                    </a:p>
                  </a:txBody>
                  <a:tcPr marL="0" marR="0" marT="0" marB="0" anchor="b"/>
                </a:tc>
                <a:tc gridSpan="4">
                  <a:txBody>
                    <a:bodyPr/>
                    <a:lstStyle/>
                    <a:p>
                      <a:pPr algn="ctr" fontAlgn="b"/>
                      <a:r>
                        <a:rPr lang="en-US" sz="900" b="1" i="0" u="none" strike="noStrike" dirty="0">
                          <a:latin typeface="Arial"/>
                        </a:rPr>
                        <a:t>FY20XX-20XX (Prior Year)</a:t>
                      </a: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algn="ctr" fontAlgn="b"/>
                      <a:r>
                        <a:rPr lang="en-US" sz="900" b="1" i="0" u="none" strike="noStrike" dirty="0">
                          <a:latin typeface="Arial"/>
                        </a:rPr>
                        <a:t>FY20XX-20XX (Current Year)</a:t>
                      </a: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8357">
                <a:tc vMerge="1">
                  <a:txBody>
                    <a:bodyPr/>
                    <a:lstStyle/>
                    <a:p>
                      <a:endParaRPr lang="en-US"/>
                    </a:p>
                  </a:txBody>
                  <a:tcPr/>
                </a:tc>
                <a:tc gridSpan="4">
                  <a:txBody>
                    <a:bodyPr/>
                    <a:lstStyle/>
                    <a:p>
                      <a:pPr algn="ctr" fontAlgn="b"/>
                      <a:r>
                        <a:rPr lang="en-US" sz="900" b="1" i="0" u="none" strike="noStrike" dirty="0">
                          <a:latin typeface="Arial"/>
                        </a:rPr>
                        <a:t>For Period Ending September 30, 20XX</a:t>
                      </a: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algn="ctr" fontAlgn="b"/>
                      <a:r>
                        <a:rPr lang="en-US" sz="900" b="1" i="0" u="none" strike="noStrike" dirty="0">
                          <a:latin typeface="Arial"/>
                        </a:rPr>
                        <a:t>For Period Ending September 30, 20XX</a:t>
                      </a: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0305">
                <a:tc vMerge="1">
                  <a:txBody>
                    <a:bodyPr/>
                    <a:lstStyle/>
                    <a:p>
                      <a:endParaRPr lang="en-US"/>
                    </a:p>
                  </a:txBody>
                  <a:tcPr/>
                </a:tc>
                <a:tc>
                  <a:txBody>
                    <a:bodyPr/>
                    <a:lstStyle/>
                    <a:p>
                      <a:pPr algn="ctr" fontAlgn="b"/>
                      <a:r>
                        <a:rPr lang="en-US" sz="800" b="1" i="0" u="none" strike="noStrike">
                          <a:latin typeface="Arial"/>
                        </a:rPr>
                        <a:t>BUDGET</a:t>
                      </a:r>
                    </a:p>
                  </a:txBody>
                  <a:tcPr marL="0" marR="0" marT="0" marB="0" anchor="b"/>
                </a:tc>
                <a:tc>
                  <a:txBody>
                    <a:bodyPr/>
                    <a:lstStyle/>
                    <a:p>
                      <a:pPr algn="ctr" fontAlgn="b"/>
                      <a:r>
                        <a:rPr lang="en-US" sz="800" b="1" i="0" u="none" strike="noStrike">
                          <a:latin typeface="Arial"/>
                        </a:rPr>
                        <a:t>ACTUAL</a:t>
                      </a:r>
                    </a:p>
                  </a:txBody>
                  <a:tcPr marL="0" marR="0" marT="0" marB="0" anchor="b"/>
                </a:tc>
                <a:tc gridSpan="2">
                  <a:txBody>
                    <a:bodyPr/>
                    <a:lstStyle/>
                    <a:p>
                      <a:pPr algn="ctr" fontAlgn="b"/>
                      <a:r>
                        <a:rPr lang="en-US" sz="800" b="1" i="0" u="none" strike="noStrike" dirty="0">
                          <a:latin typeface="Arial"/>
                        </a:rPr>
                        <a:t>PERCENTAGE OF BUDGET</a:t>
                      </a:r>
                    </a:p>
                  </a:txBody>
                  <a:tcPr marL="0" marR="0" marT="0" marB="0" anchor="b"/>
                </a:tc>
                <a:tc hMerge="1">
                  <a:txBody>
                    <a:bodyPr/>
                    <a:lstStyle/>
                    <a:p>
                      <a:pPr algn="ctr" fontAlgn="b"/>
                      <a:endParaRPr lang="en-US" sz="800" b="1" i="0" u="none" strike="noStrike">
                        <a:latin typeface="Arial"/>
                      </a:endParaRPr>
                    </a:p>
                  </a:txBody>
                  <a:tcPr marL="0" marR="0" marT="0" marB="0" anchor="b"/>
                </a:tc>
                <a:tc>
                  <a:txBody>
                    <a:bodyPr/>
                    <a:lstStyle/>
                    <a:p>
                      <a:pPr algn="ctr" fontAlgn="b"/>
                      <a:r>
                        <a:rPr lang="en-US" sz="800" b="1" i="0" u="none" strike="noStrike" dirty="0">
                          <a:latin typeface="Arial"/>
                        </a:rPr>
                        <a:t>BUDGET</a:t>
                      </a:r>
                    </a:p>
                  </a:txBody>
                  <a:tcPr marL="0" marR="0" marT="0" marB="0" anchor="b"/>
                </a:tc>
                <a:tc gridSpan="2">
                  <a:txBody>
                    <a:bodyPr/>
                    <a:lstStyle/>
                    <a:p>
                      <a:pPr algn="ctr" fontAlgn="b"/>
                      <a:r>
                        <a:rPr lang="en-US" sz="800" b="1" i="0" u="none" strike="noStrike" dirty="0">
                          <a:latin typeface="Arial"/>
                        </a:rPr>
                        <a:t>ACTUAL</a:t>
                      </a:r>
                    </a:p>
                  </a:txBody>
                  <a:tcPr marL="0" marR="0" marT="0" marB="0" anchor="b"/>
                </a:tc>
                <a:tc hMerge="1">
                  <a:txBody>
                    <a:bodyPr/>
                    <a:lstStyle/>
                    <a:p>
                      <a:pPr algn="ctr" fontAlgn="b"/>
                      <a:endParaRPr lang="en-US" sz="800" b="1" i="0" u="none" strike="noStrike">
                        <a:latin typeface="Arial"/>
                      </a:endParaRPr>
                    </a:p>
                  </a:txBody>
                  <a:tcPr marL="0" marR="0" marT="0" marB="0" anchor="b"/>
                </a:tc>
                <a:tc gridSpan="2">
                  <a:txBody>
                    <a:bodyPr/>
                    <a:lstStyle/>
                    <a:p>
                      <a:pPr algn="ctr" fontAlgn="b"/>
                      <a:r>
                        <a:rPr lang="en-US" sz="800" b="1" i="0" u="none" strike="noStrike" dirty="0">
                          <a:latin typeface="Arial"/>
                        </a:rPr>
                        <a:t>PERCENTAGE OF BUDGET</a:t>
                      </a:r>
                    </a:p>
                  </a:txBody>
                  <a:tcPr marL="0" marR="0" marT="0" marB="0" anchor="b"/>
                </a:tc>
                <a:tc hMerge="1">
                  <a:txBody>
                    <a:bodyPr/>
                    <a:lstStyle/>
                    <a:p>
                      <a:pPr algn="ctr" fontAlgn="b"/>
                      <a:endParaRPr lang="en-US" sz="800" b="1" i="0" u="none" strike="noStrike">
                        <a:latin typeface="Arial"/>
                      </a:endParaRPr>
                    </a:p>
                  </a:txBody>
                  <a:tcPr marL="0" marR="0" marT="0" marB="0" anchor="b"/>
                </a:tc>
                <a:tc gridSpan="2">
                  <a:txBody>
                    <a:bodyPr/>
                    <a:lstStyle/>
                    <a:p>
                      <a:pPr algn="ctr" fontAlgn="b"/>
                      <a:r>
                        <a:rPr lang="en-US" sz="800" b="1" i="0" u="none" strike="noStrike" dirty="0">
                          <a:latin typeface="Arial"/>
                        </a:rPr>
                        <a:t>EXPECTED YEAR END BALANCE</a:t>
                      </a:r>
                    </a:p>
                  </a:txBody>
                  <a:tcPr marL="0" marR="0" marT="0" marB="0" anchor="b"/>
                </a:tc>
                <a:tc hMerge="1">
                  <a:txBody>
                    <a:bodyPr/>
                    <a:lstStyle/>
                    <a:p>
                      <a:pPr algn="ctr" fontAlgn="b"/>
                      <a:endParaRPr lang="en-US" sz="800" b="1" i="0" u="none" strike="noStrike" dirty="0">
                        <a:latin typeface="Arial"/>
                      </a:endParaRPr>
                    </a:p>
                  </a:txBody>
                  <a:tcPr marL="0" marR="0" marT="0" marB="0" anchor="b"/>
                </a:tc>
              </a:tr>
              <a:tr h="268357">
                <a:tc>
                  <a:txBody>
                    <a:bodyPr/>
                    <a:lstStyle/>
                    <a:p>
                      <a:pPr algn="l" fontAlgn="b"/>
                      <a:r>
                        <a:rPr lang="en-US" sz="700" b="1" i="0" u="none" strike="noStrike" dirty="0">
                          <a:latin typeface="Arial"/>
                        </a:rPr>
                        <a:t>BEGINNING FUND BALANCE</a:t>
                      </a:r>
                    </a:p>
                  </a:txBody>
                  <a:tcPr marL="0" marR="0" marT="0" marB="0" anchor="b"/>
                </a:tc>
                <a:tc>
                  <a:txBody>
                    <a:bodyPr/>
                    <a:lstStyle/>
                    <a:p>
                      <a:pPr algn="r" fontAlgn="b"/>
                      <a:r>
                        <a:rPr lang="en-US" sz="1000" b="0" i="0" u="none" strike="noStrike" dirty="0">
                          <a:latin typeface="Arial"/>
                        </a:rPr>
                        <a:t>      10,000.00 </a:t>
                      </a:r>
                    </a:p>
                  </a:txBody>
                  <a:tcPr marL="0" marR="0" marT="0" marB="0" anchor="b"/>
                </a:tc>
                <a:tc>
                  <a:txBody>
                    <a:bodyPr/>
                    <a:lstStyle/>
                    <a:p>
                      <a:pPr algn="r" fontAlgn="b"/>
                      <a:r>
                        <a:rPr lang="en-US" sz="1000" b="0" i="0" u="none" strike="noStrike" dirty="0">
                          <a:latin typeface="Arial"/>
                        </a:rPr>
                        <a:t>   10,000.00 </a:t>
                      </a:r>
                    </a:p>
                  </a:txBody>
                  <a:tcPr marL="0" marR="0" marT="0" marB="0" anchor="b"/>
                </a:tc>
                <a:tc gridSpan="2">
                  <a:txBody>
                    <a:bodyPr/>
                    <a:lstStyle/>
                    <a:p>
                      <a:endParaRPr lang="en-US"/>
                    </a:p>
                  </a:txBody>
                  <a:tcPr marL="0" marR="0" marT="0" marB="0" anchor="b"/>
                </a:tc>
                <a:tc hMerge="1">
                  <a:txBody>
                    <a:bodyPr/>
                    <a:lstStyle/>
                    <a:p>
                      <a:pPr algn="r" fontAlgn="b"/>
                      <a:endParaRPr lang="en-US" sz="1000" b="0" i="0" u="none" strike="noStrike" dirty="0">
                        <a:latin typeface="Arial"/>
                      </a:endParaRPr>
                    </a:p>
                  </a:txBody>
                  <a:tcPr marL="0" marR="0" marT="0" marB="0" anchor="b"/>
                </a:tc>
                <a:tc>
                  <a:txBody>
                    <a:bodyPr/>
                    <a:lstStyle/>
                    <a:p>
                      <a:pPr algn="r" fontAlgn="b"/>
                      <a:r>
                        <a:rPr lang="en-US" sz="1000" b="0" i="0" u="none" strike="noStrike" dirty="0">
                          <a:latin typeface="Arial"/>
                        </a:rPr>
                        <a:t>          11,000.00 </a:t>
                      </a:r>
                    </a:p>
                  </a:txBody>
                  <a:tcPr marL="0" marR="0" marT="0" marB="0" anchor="b"/>
                </a:tc>
                <a:tc gridSpan="2">
                  <a:txBody>
                    <a:bodyPr/>
                    <a:lstStyle/>
                    <a:p>
                      <a:pPr algn="r" fontAlgn="b"/>
                      <a:r>
                        <a:rPr lang="en-US" sz="1000" b="0" i="0" u="none" strike="noStrike" dirty="0">
                          <a:latin typeface="Arial"/>
                        </a:rPr>
                        <a:t>    11,000.00 </a:t>
                      </a:r>
                    </a:p>
                  </a:txBody>
                  <a:tcPr marL="0" marR="0" marT="0" marB="0" anchor="b"/>
                </a:tc>
                <a:tc hMerge="1">
                  <a:txBody>
                    <a:bodyPr/>
                    <a:lstStyle/>
                    <a:p>
                      <a:pPr algn="r" fontAlgn="b"/>
                      <a:endParaRPr lang="en-US" sz="1000" b="0" i="0" u="none" strike="noStrike" dirty="0">
                        <a:latin typeface="Arial"/>
                      </a:endParaRPr>
                    </a:p>
                  </a:txBody>
                  <a:tcPr marL="0" marR="0" marT="0" marB="0" anchor="b"/>
                </a:tc>
                <a:tc gridSpan="2">
                  <a:txBody>
                    <a:bodyPr/>
                    <a:lstStyle/>
                    <a:p>
                      <a:endParaRPr lang="en-US"/>
                    </a:p>
                  </a:txBody>
                  <a:tcPr marL="0" marR="0" marT="0" marB="0" anchor="b"/>
                </a:tc>
                <a:tc hMerge="1">
                  <a:txBody>
                    <a:bodyPr/>
                    <a:lstStyle/>
                    <a:p>
                      <a:pPr algn="r" fontAlgn="b"/>
                      <a:endParaRPr lang="en-US" sz="1000" b="0" i="0" u="none" strike="noStrike" dirty="0">
                        <a:latin typeface="Arial"/>
                      </a:endParaRPr>
                    </a:p>
                  </a:txBody>
                  <a:tcPr marL="0" marR="0" marT="0" marB="0" anchor="b"/>
                </a:tc>
                <a:tc gridSpan="2">
                  <a:txBody>
                    <a:bodyPr/>
                    <a:lstStyle/>
                    <a:p>
                      <a:endParaRPr lang="en-US"/>
                    </a:p>
                  </a:txBody>
                  <a:tcPr marL="0" marR="0" marT="0" marB="0" anchor="b"/>
                </a:tc>
                <a:tc hMerge="1">
                  <a:txBody>
                    <a:bodyPr/>
                    <a:lstStyle/>
                    <a:p>
                      <a:pPr algn="r" fontAlgn="b"/>
                      <a:endParaRPr lang="en-US" sz="1000" b="0" i="0" u="none" strike="noStrike" dirty="0">
                        <a:latin typeface="Arial"/>
                      </a:endParaRPr>
                    </a:p>
                  </a:txBody>
                  <a:tcPr marL="0" marR="0" marT="0" marB="0" anchor="b"/>
                </a:tc>
              </a:tr>
              <a:tr h="268357">
                <a:tc>
                  <a:txBody>
                    <a:bodyPr/>
                    <a:lstStyle/>
                    <a:p>
                      <a:pPr algn="l" fontAlgn="b"/>
                      <a:r>
                        <a:rPr lang="en-US" sz="700" b="1" i="0" u="none" strike="noStrike" dirty="0">
                          <a:latin typeface="Arial"/>
                        </a:rPr>
                        <a:t>REVENUE</a:t>
                      </a:r>
                    </a:p>
                  </a:txBody>
                  <a:tcPr marL="0" marR="0" marT="0" marB="0" anchor="b"/>
                </a:tc>
                <a:tc>
                  <a:txBody>
                    <a:bodyPr/>
                    <a:lstStyle/>
                    <a:p>
                      <a:pPr algn="r" fontAlgn="b"/>
                      <a:r>
                        <a:rPr lang="en-US" sz="1000" b="0" i="0" u="none" strike="noStrike">
                          <a:latin typeface="Arial"/>
                        </a:rPr>
                        <a:t>    131,000.00 </a:t>
                      </a:r>
                    </a:p>
                  </a:txBody>
                  <a:tcPr marL="0" marR="0" marT="0" marB="0" anchor="b"/>
                </a:tc>
                <a:tc>
                  <a:txBody>
                    <a:bodyPr/>
                    <a:lstStyle/>
                    <a:p>
                      <a:pPr algn="r" fontAlgn="b"/>
                      <a:r>
                        <a:rPr lang="en-US" sz="1000" b="0" i="0" u="none" strike="noStrike">
                          <a:latin typeface="Arial"/>
                        </a:rPr>
                        <a:t>   32,751.00 </a:t>
                      </a:r>
                    </a:p>
                  </a:txBody>
                  <a:tcPr marL="0" marR="0" marT="0" marB="0" anchor="b"/>
                </a:tc>
                <a:tc gridSpan="2">
                  <a:txBody>
                    <a:bodyPr/>
                    <a:lstStyle/>
                    <a:p>
                      <a:pPr algn="r" fontAlgn="b"/>
                      <a:r>
                        <a:rPr lang="en-US" sz="1000" b="0" i="0" u="none" strike="noStrike">
                          <a:latin typeface="Arial"/>
                        </a:rPr>
                        <a:t>25.00%</a:t>
                      </a:r>
                    </a:p>
                  </a:txBody>
                  <a:tcPr marL="0" marR="0" marT="0" marB="0" anchor="b"/>
                </a:tc>
                <a:tc hMerge="1">
                  <a:txBody>
                    <a:bodyPr/>
                    <a:lstStyle/>
                    <a:p>
                      <a:pPr algn="r" fontAlgn="b"/>
                      <a:endParaRPr lang="en-US" sz="1000" b="0" i="0" u="none" strike="noStrike">
                        <a:latin typeface="Arial"/>
                      </a:endParaRPr>
                    </a:p>
                  </a:txBody>
                  <a:tcPr marL="0" marR="0" marT="0" marB="0" anchor="b"/>
                </a:tc>
                <a:tc>
                  <a:txBody>
                    <a:bodyPr/>
                    <a:lstStyle/>
                    <a:p>
                      <a:pPr algn="r" fontAlgn="b"/>
                      <a:r>
                        <a:rPr lang="en-US" sz="1000" b="0" i="0" u="none" strike="noStrike" dirty="0">
                          <a:latin typeface="Arial"/>
                        </a:rPr>
                        <a:t>        131,000.00 </a:t>
                      </a:r>
                    </a:p>
                  </a:txBody>
                  <a:tcPr marL="0" marR="0" marT="0" marB="0" anchor="b"/>
                </a:tc>
                <a:tc gridSpan="2">
                  <a:txBody>
                    <a:bodyPr/>
                    <a:lstStyle/>
                    <a:p>
                      <a:pPr algn="r" fontAlgn="b"/>
                      <a:r>
                        <a:rPr lang="en-US" sz="1000" b="0" i="0" u="none" strike="noStrike" dirty="0">
                          <a:latin typeface="Arial"/>
                        </a:rPr>
                        <a:t>    32,751.00 </a:t>
                      </a:r>
                    </a:p>
                  </a:txBody>
                  <a:tcPr marL="0" marR="0" marT="0" marB="0" anchor="b"/>
                </a:tc>
                <a:tc hMerge="1">
                  <a:txBody>
                    <a:bodyPr/>
                    <a:lstStyle/>
                    <a:p>
                      <a:pPr algn="r" fontAlgn="b"/>
                      <a:endParaRPr lang="en-US" sz="1000" b="0" i="0" u="none" strike="noStrike" dirty="0">
                        <a:latin typeface="Arial"/>
                      </a:endParaRPr>
                    </a:p>
                  </a:txBody>
                  <a:tcPr marL="0" marR="0" marT="0" marB="0" anchor="b"/>
                </a:tc>
                <a:tc gridSpan="2">
                  <a:txBody>
                    <a:bodyPr/>
                    <a:lstStyle/>
                    <a:p>
                      <a:pPr algn="r" fontAlgn="b"/>
                      <a:r>
                        <a:rPr lang="en-US" sz="1000" b="0" i="0" u="none" strike="noStrike" dirty="0">
                          <a:latin typeface="Arial"/>
                        </a:rPr>
                        <a:t>25.00%</a:t>
                      </a:r>
                    </a:p>
                  </a:txBody>
                  <a:tcPr marL="0" marR="0" marT="0" marB="0" anchor="b"/>
                </a:tc>
                <a:tc hMerge="1">
                  <a:txBody>
                    <a:bodyPr/>
                    <a:lstStyle/>
                    <a:p>
                      <a:pPr algn="r" fontAlgn="b"/>
                      <a:endParaRPr lang="en-US" sz="1000" b="0" i="0" u="none" strike="noStrike" dirty="0">
                        <a:latin typeface="Arial"/>
                      </a:endParaRPr>
                    </a:p>
                  </a:txBody>
                  <a:tcPr marL="0" marR="0" marT="0" marB="0" anchor="b"/>
                </a:tc>
                <a:tc gridSpan="2">
                  <a:txBody>
                    <a:bodyPr/>
                    <a:lstStyle/>
                    <a:p>
                      <a:endParaRPr lang="en-US"/>
                    </a:p>
                  </a:txBody>
                  <a:tcPr marL="0" marR="0" marT="0" marB="0" anchor="b"/>
                </a:tc>
                <a:tc hMerge="1">
                  <a:txBody>
                    <a:bodyPr/>
                    <a:lstStyle/>
                    <a:p>
                      <a:pPr algn="r" fontAlgn="b"/>
                      <a:endParaRPr lang="en-US" sz="1000" b="0" i="0" u="none" strike="noStrike">
                        <a:latin typeface="Arial"/>
                      </a:endParaRPr>
                    </a:p>
                  </a:txBody>
                  <a:tcPr marL="0" marR="0" marT="0" marB="0" anchor="b"/>
                </a:tc>
              </a:tr>
              <a:tr h="268357">
                <a:tc>
                  <a:txBody>
                    <a:bodyPr/>
                    <a:lstStyle/>
                    <a:p>
                      <a:pPr algn="l" fontAlgn="b"/>
                      <a:r>
                        <a:rPr lang="en-US" sz="700" b="1" i="0" u="none" strike="noStrike" dirty="0">
                          <a:latin typeface="Arial"/>
                        </a:rPr>
                        <a:t>EXPENDITURES</a:t>
                      </a:r>
                    </a:p>
                  </a:txBody>
                  <a:tcPr marL="0" marR="0" marT="0" marB="0" anchor="b"/>
                </a:tc>
                <a:tc>
                  <a:txBody>
                    <a:bodyPr/>
                    <a:lstStyle/>
                    <a:p>
                      <a:pPr algn="r" fontAlgn="b"/>
                      <a:r>
                        <a:rPr lang="en-US" sz="1000" b="0" i="0" u="none" strike="noStrike">
                          <a:latin typeface="Arial"/>
                        </a:rPr>
                        <a:t>    130,000.00 </a:t>
                      </a:r>
                    </a:p>
                  </a:txBody>
                  <a:tcPr marL="0" marR="0" marT="0" marB="0" anchor="b"/>
                </a:tc>
                <a:tc>
                  <a:txBody>
                    <a:bodyPr/>
                    <a:lstStyle/>
                    <a:p>
                      <a:pPr algn="r" fontAlgn="b"/>
                      <a:r>
                        <a:rPr lang="en-US" sz="1000" b="0" i="0" u="none" strike="noStrike">
                          <a:latin typeface="Arial"/>
                        </a:rPr>
                        <a:t>     8,000.00 </a:t>
                      </a:r>
                    </a:p>
                  </a:txBody>
                  <a:tcPr marL="0" marR="0" marT="0" marB="0" anchor="b"/>
                </a:tc>
                <a:tc gridSpan="2">
                  <a:txBody>
                    <a:bodyPr/>
                    <a:lstStyle/>
                    <a:p>
                      <a:pPr algn="r" fontAlgn="b"/>
                      <a:r>
                        <a:rPr lang="en-US" sz="1000" b="0" i="0" u="none" strike="noStrike">
                          <a:latin typeface="Arial"/>
                        </a:rPr>
                        <a:t>6.15%</a:t>
                      </a:r>
                    </a:p>
                  </a:txBody>
                  <a:tcPr marL="0" marR="0" marT="0" marB="0" anchor="b"/>
                </a:tc>
                <a:tc hMerge="1">
                  <a:txBody>
                    <a:bodyPr/>
                    <a:lstStyle/>
                    <a:p>
                      <a:pPr algn="r" fontAlgn="b"/>
                      <a:endParaRPr lang="en-US" sz="1000" b="0" i="0" u="none" strike="noStrike">
                        <a:latin typeface="Arial"/>
                      </a:endParaRPr>
                    </a:p>
                  </a:txBody>
                  <a:tcPr marL="0" marR="0" marT="0" marB="0" anchor="b"/>
                </a:tc>
                <a:tc>
                  <a:txBody>
                    <a:bodyPr/>
                    <a:lstStyle/>
                    <a:p>
                      <a:pPr algn="r" fontAlgn="b"/>
                      <a:r>
                        <a:rPr lang="en-US" sz="1000" b="0" i="0" u="none" strike="noStrike">
                          <a:latin typeface="Arial"/>
                        </a:rPr>
                        <a:t>        133,000.00 </a:t>
                      </a:r>
                    </a:p>
                  </a:txBody>
                  <a:tcPr marL="0" marR="0" marT="0" marB="0" anchor="b"/>
                </a:tc>
                <a:tc gridSpan="2">
                  <a:txBody>
                    <a:bodyPr/>
                    <a:lstStyle/>
                    <a:p>
                      <a:pPr algn="r" fontAlgn="b"/>
                      <a:r>
                        <a:rPr lang="en-US" sz="1000" b="0" i="0" u="none" strike="noStrike" dirty="0">
                          <a:latin typeface="Arial"/>
                        </a:rPr>
                        <a:t>    40,000.00 </a:t>
                      </a:r>
                    </a:p>
                  </a:txBody>
                  <a:tcPr marL="0" marR="0" marT="0" marB="0" anchor="b"/>
                </a:tc>
                <a:tc hMerge="1">
                  <a:txBody>
                    <a:bodyPr/>
                    <a:lstStyle/>
                    <a:p>
                      <a:pPr algn="r" fontAlgn="b"/>
                      <a:endParaRPr lang="en-US" sz="1000" b="0" i="0" u="none" strike="noStrike" dirty="0">
                        <a:latin typeface="Arial"/>
                      </a:endParaRPr>
                    </a:p>
                  </a:txBody>
                  <a:tcPr marL="0" marR="0" marT="0" marB="0" anchor="b"/>
                </a:tc>
                <a:tc gridSpan="2">
                  <a:txBody>
                    <a:bodyPr/>
                    <a:lstStyle/>
                    <a:p>
                      <a:pPr algn="r" fontAlgn="b"/>
                      <a:r>
                        <a:rPr lang="en-US" sz="1000" b="0" i="0" u="none" strike="noStrike" dirty="0">
                          <a:latin typeface="Arial"/>
                        </a:rPr>
                        <a:t>30.08%</a:t>
                      </a:r>
                    </a:p>
                  </a:txBody>
                  <a:tcPr marL="0" marR="0" marT="0" marB="0" anchor="b"/>
                </a:tc>
                <a:tc hMerge="1">
                  <a:txBody>
                    <a:bodyPr/>
                    <a:lstStyle/>
                    <a:p>
                      <a:pPr algn="r" fontAlgn="b"/>
                      <a:endParaRPr lang="en-US" sz="1000" b="0" i="0" u="none" strike="noStrike" dirty="0">
                        <a:latin typeface="Arial"/>
                      </a:endParaRPr>
                    </a:p>
                  </a:txBody>
                  <a:tcPr marL="0" marR="0" marT="0" marB="0" anchor="b"/>
                </a:tc>
                <a:tc gridSpan="2">
                  <a:txBody>
                    <a:bodyPr/>
                    <a:lstStyle/>
                    <a:p>
                      <a:endParaRPr lang="en-US"/>
                    </a:p>
                  </a:txBody>
                  <a:tcPr marL="0" marR="0" marT="0" marB="0" anchor="b"/>
                </a:tc>
                <a:tc hMerge="1">
                  <a:txBody>
                    <a:bodyPr/>
                    <a:lstStyle/>
                    <a:p>
                      <a:pPr algn="r" fontAlgn="b"/>
                      <a:endParaRPr lang="en-US" sz="1000" b="0" i="0" u="none" strike="noStrike" dirty="0">
                        <a:latin typeface="Arial"/>
                      </a:endParaRPr>
                    </a:p>
                  </a:txBody>
                  <a:tcPr marL="0" marR="0" marT="0" marB="0" anchor="b"/>
                </a:tc>
              </a:tr>
              <a:tr h="268357">
                <a:tc>
                  <a:txBody>
                    <a:bodyPr/>
                    <a:lstStyle/>
                    <a:p>
                      <a:pPr algn="l" fontAlgn="b"/>
                      <a:r>
                        <a:rPr lang="en-US" sz="700" b="1" i="0" u="none" strike="noStrike" dirty="0">
                          <a:latin typeface="Arial"/>
                        </a:rPr>
                        <a:t>ENDING FUND BALANCE</a:t>
                      </a:r>
                    </a:p>
                  </a:txBody>
                  <a:tcPr marL="0" marR="0" marT="0" marB="0" anchor="b"/>
                </a:tc>
                <a:tc>
                  <a:txBody>
                    <a:bodyPr/>
                    <a:lstStyle/>
                    <a:p>
                      <a:pPr algn="r" fontAlgn="b"/>
                      <a:r>
                        <a:rPr lang="en-US" sz="1000" b="0" i="0" u="none" strike="noStrike">
                          <a:latin typeface="Arial"/>
                        </a:rPr>
                        <a:t>      11,000.00 </a:t>
                      </a:r>
                    </a:p>
                  </a:txBody>
                  <a:tcPr marL="0" marR="0" marT="0" marB="0" anchor="b"/>
                </a:tc>
                <a:tc>
                  <a:txBody>
                    <a:bodyPr/>
                    <a:lstStyle/>
                    <a:p>
                      <a:pPr algn="r" fontAlgn="b"/>
                      <a:r>
                        <a:rPr lang="en-US" sz="1000" b="0" i="0" u="none" strike="noStrike">
                          <a:latin typeface="Arial"/>
                        </a:rPr>
                        <a:t>   34,751.00 </a:t>
                      </a:r>
                    </a:p>
                  </a:txBody>
                  <a:tcPr marL="0" marR="0" marT="0" marB="0" anchor="b"/>
                </a:tc>
                <a:tc gridSpan="2">
                  <a:txBody>
                    <a:bodyPr/>
                    <a:lstStyle/>
                    <a:p>
                      <a:pPr algn="r" fontAlgn="b"/>
                      <a:r>
                        <a:rPr lang="en-US" sz="1000" b="0" i="0" u="none" strike="noStrike">
                          <a:latin typeface="Arial"/>
                        </a:rPr>
                        <a:t>315.92%</a:t>
                      </a:r>
                    </a:p>
                  </a:txBody>
                  <a:tcPr marL="0" marR="0" marT="0" marB="0" anchor="b"/>
                </a:tc>
                <a:tc hMerge="1">
                  <a:txBody>
                    <a:bodyPr/>
                    <a:lstStyle/>
                    <a:p>
                      <a:pPr algn="r" fontAlgn="b"/>
                      <a:endParaRPr lang="en-US" sz="1000" b="0" i="0" u="none" strike="noStrike">
                        <a:latin typeface="Arial"/>
                      </a:endParaRPr>
                    </a:p>
                  </a:txBody>
                  <a:tcPr marL="0" marR="0" marT="0" marB="0" anchor="b"/>
                </a:tc>
                <a:tc>
                  <a:txBody>
                    <a:bodyPr/>
                    <a:lstStyle/>
                    <a:p>
                      <a:pPr algn="r" fontAlgn="b"/>
                      <a:r>
                        <a:rPr lang="en-US" sz="1000" b="0" i="0" u="none" strike="noStrike">
                          <a:latin typeface="Arial"/>
                        </a:rPr>
                        <a:t>           9,000.00 </a:t>
                      </a:r>
                    </a:p>
                  </a:txBody>
                  <a:tcPr marL="0" marR="0" marT="0" marB="0" anchor="b"/>
                </a:tc>
                <a:tc gridSpan="2">
                  <a:txBody>
                    <a:bodyPr/>
                    <a:lstStyle/>
                    <a:p>
                      <a:pPr algn="r" fontAlgn="b"/>
                      <a:r>
                        <a:rPr lang="en-US" sz="1000" b="0" i="0" u="none" strike="noStrike">
                          <a:latin typeface="Arial"/>
                        </a:rPr>
                        <a:t>      3,751.00 </a:t>
                      </a:r>
                    </a:p>
                  </a:txBody>
                  <a:tcPr marL="0" marR="0" marT="0" marB="0" anchor="b"/>
                </a:tc>
                <a:tc hMerge="1">
                  <a:txBody>
                    <a:bodyPr/>
                    <a:lstStyle/>
                    <a:p>
                      <a:pPr algn="r" fontAlgn="b"/>
                      <a:endParaRPr lang="en-US" sz="1000" b="0" i="0" u="none" strike="noStrike">
                        <a:latin typeface="Arial"/>
                      </a:endParaRPr>
                    </a:p>
                  </a:txBody>
                  <a:tcPr marL="0" marR="0" marT="0" marB="0" anchor="b"/>
                </a:tc>
                <a:tc gridSpan="2">
                  <a:txBody>
                    <a:bodyPr/>
                    <a:lstStyle/>
                    <a:p>
                      <a:pPr algn="r" fontAlgn="b"/>
                      <a:r>
                        <a:rPr lang="en-US" sz="1000" b="0" i="0" u="none" strike="noStrike" dirty="0">
                          <a:latin typeface="Arial"/>
                        </a:rPr>
                        <a:t>41.68%</a:t>
                      </a:r>
                    </a:p>
                  </a:txBody>
                  <a:tcPr marL="0" marR="0" marT="0" marB="0" anchor="b"/>
                </a:tc>
                <a:tc hMerge="1">
                  <a:txBody>
                    <a:bodyPr/>
                    <a:lstStyle/>
                    <a:p>
                      <a:pPr algn="r" fontAlgn="b"/>
                      <a:endParaRPr lang="en-US" sz="1000" b="0" i="0" u="none" strike="noStrike" dirty="0">
                        <a:latin typeface="Arial"/>
                      </a:endParaRPr>
                    </a:p>
                  </a:txBody>
                  <a:tcPr marL="0" marR="0" marT="0" marB="0" anchor="b"/>
                </a:tc>
                <a:tc gridSpan="2">
                  <a:txBody>
                    <a:bodyPr/>
                    <a:lstStyle/>
                    <a:p>
                      <a:pPr algn="r" fontAlgn="b"/>
                      <a:r>
                        <a:rPr lang="en-US" sz="1000" b="0" i="0" u="none" strike="noStrike" dirty="0">
                          <a:latin typeface="Arial"/>
                        </a:rPr>
                        <a:t>         9,000.00 </a:t>
                      </a:r>
                    </a:p>
                  </a:txBody>
                  <a:tcPr marL="0" marR="0" marT="0" marB="0" anchor="b"/>
                </a:tc>
                <a:tc hMerge="1">
                  <a:txBody>
                    <a:bodyPr/>
                    <a:lstStyle/>
                    <a:p>
                      <a:pPr algn="r" fontAlgn="b"/>
                      <a:endParaRPr lang="en-US" sz="1000" b="0" i="0" u="none" strike="noStrike" dirty="0">
                        <a:latin typeface="Arial"/>
                      </a:endParaRPr>
                    </a:p>
                  </a:txBody>
                  <a:tcPr marL="0" marR="0" marT="0" marB="0" anchor="b"/>
                </a:tc>
              </a:tr>
              <a:tr h="268357">
                <a:tc>
                  <a:txBody>
                    <a:bodyPr/>
                    <a:lstStyle/>
                    <a:p>
                      <a:pPr algn="l" fontAlgn="b"/>
                      <a:endParaRPr lang="en-US" sz="600" b="0" i="0" u="none" strike="noStrike">
                        <a:latin typeface="Arial"/>
                      </a:endParaRPr>
                    </a:p>
                  </a:txBody>
                  <a:tcPr marL="0" marR="0" marT="0" marB="0" anchor="b"/>
                </a:tc>
                <a:tc>
                  <a:txBody>
                    <a:bodyPr/>
                    <a:lstStyle/>
                    <a:p>
                      <a:pPr algn="l" fontAlgn="b"/>
                      <a:endParaRPr lang="en-US" sz="1000" b="0" i="0" u="none" strike="noStrike">
                        <a:latin typeface="Arial"/>
                      </a:endParaRPr>
                    </a:p>
                  </a:txBody>
                  <a:tcPr marL="0" marR="0" marT="0" marB="0" anchor="b"/>
                </a:tc>
                <a:tc>
                  <a:txBody>
                    <a:bodyPr/>
                    <a:lstStyle/>
                    <a:p>
                      <a:pPr algn="l" fontAlgn="b"/>
                      <a:endParaRPr lang="en-US" sz="1000" b="0" i="0" u="none" strike="noStrike">
                        <a:latin typeface="Arial"/>
                      </a:endParaRPr>
                    </a:p>
                  </a:txBody>
                  <a:tcPr marL="0" marR="0" marT="0" marB="0" anchor="b"/>
                </a:tc>
                <a:tc gridSpan="2">
                  <a:txBody>
                    <a:bodyPr/>
                    <a:lstStyle/>
                    <a:p>
                      <a:endParaRPr lang="en-US"/>
                    </a:p>
                  </a:txBody>
                  <a:tcPr marL="0" marR="0" marT="0" marB="0" anchor="b"/>
                </a:tc>
                <a:tc hMerge="1">
                  <a:txBody>
                    <a:bodyPr/>
                    <a:lstStyle/>
                    <a:p>
                      <a:pPr algn="l" fontAlgn="b"/>
                      <a:endParaRPr lang="en-US" sz="1000" b="0" i="0" u="none" strike="noStrike">
                        <a:latin typeface="Arial"/>
                      </a:endParaRPr>
                    </a:p>
                  </a:txBody>
                  <a:tcPr marL="0" marR="0" marT="0" marB="0" anchor="b"/>
                </a:tc>
                <a:tc gridSpan="7">
                  <a:txBody>
                    <a:bodyPr/>
                    <a:lstStyle/>
                    <a:p>
                      <a:pPr algn="ctr" fontAlgn="b"/>
                      <a:r>
                        <a:rPr lang="en-US" sz="1000" b="0" i="0" u="none" strike="noStrike" dirty="0">
                          <a:latin typeface="Arial"/>
                        </a:rPr>
                        <a:t>Specific Resolution Needed for Use of Portion of BFB</a:t>
                      </a: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Financial Reporting FY2010-11.jpg"/>
          <p:cNvPicPr>
            <a:picLocks noChangeAspect="1"/>
          </p:cNvPicPr>
          <p:nvPr/>
        </p:nvPicPr>
        <p:blipFill>
          <a:blip r:embed="rId2" cstate="print"/>
          <a:srcRect/>
          <a:stretch>
            <a:fillRect/>
          </a:stretch>
        </p:blipFill>
        <p:spPr bwMode="auto">
          <a:xfrm>
            <a:off x="152400" y="457200"/>
            <a:ext cx="8767763" cy="5486400"/>
          </a:xfrm>
          <a:prstGeom prst="rect">
            <a:avLst/>
          </a:prstGeom>
          <a:noFill/>
          <a:ln w="9525">
            <a:noFill/>
            <a:miter lim="800000"/>
            <a:headEnd/>
            <a:tailEnd/>
          </a:ln>
        </p:spPr>
      </p:pic>
      <p:sp>
        <p:nvSpPr>
          <p:cNvPr id="19459" name="TextBox 3"/>
          <p:cNvSpPr txBox="1">
            <a:spLocks noChangeArrowheads="1"/>
          </p:cNvSpPr>
          <p:nvPr/>
        </p:nvSpPr>
        <p:spPr bwMode="auto">
          <a:xfrm>
            <a:off x="457200" y="5791200"/>
            <a:ext cx="8305800" cy="381000"/>
          </a:xfrm>
          <a:prstGeom prst="rect">
            <a:avLst/>
          </a:prstGeom>
          <a:noFill/>
          <a:ln w="9525">
            <a:noFill/>
            <a:miter lim="800000"/>
            <a:headEnd/>
            <a:tailEnd/>
          </a:ln>
        </p:spPr>
        <p:txBody>
          <a:bodyPr>
            <a:spAutoFit/>
          </a:bodyPr>
          <a:lstStyle/>
          <a:p>
            <a:pPr algn="ctr"/>
            <a:r>
              <a:rPr lang="en-US">
                <a:hlinkClick r:id="rId3"/>
              </a:rPr>
              <a:t>Website Link</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990600"/>
          </a:xfrm>
          <a:ln>
            <a:solidFill>
              <a:schemeClr val="accent5">
                <a:lumMod val="50000"/>
              </a:schemeClr>
            </a:solidFill>
          </a:ln>
        </p:spPr>
        <p:txBody>
          <a:bodyPr/>
          <a:lstStyle/>
          <a:p>
            <a:pPr eaLnBrk="1" hangingPunct="1">
              <a:defRPr/>
            </a:pPr>
            <a:r>
              <a:rPr lang="en-US" sz="4800" b="1" dirty="0" smtClean="0"/>
              <a:t>District Website Links</a:t>
            </a:r>
            <a:endParaRPr lang="en-US" sz="4800" b="1" dirty="0"/>
          </a:p>
        </p:txBody>
      </p:sp>
      <p:sp>
        <p:nvSpPr>
          <p:cNvPr id="3" name="Content Placeholder 2"/>
          <p:cNvSpPr>
            <a:spLocks noGrp="1"/>
          </p:cNvSpPr>
          <p:nvPr>
            <p:ph idx="1"/>
          </p:nvPr>
        </p:nvSpPr>
        <p:spPr>
          <a:xfrm>
            <a:off x="228600" y="1676400"/>
            <a:ext cx="8686800" cy="4221163"/>
          </a:xfrm>
        </p:spPr>
        <p:txBody>
          <a:bodyPr lIns="0" rIns="0"/>
          <a:lstStyle/>
          <a:p>
            <a:pPr algn="just" eaLnBrk="1" hangingPunct="1">
              <a:buFontTx/>
              <a:buNone/>
              <a:defRPr/>
            </a:pPr>
            <a:r>
              <a:rPr lang="en-US" sz="2800" dirty="0" smtClean="0"/>
              <a:t>Adams 12 Five Star</a:t>
            </a:r>
          </a:p>
          <a:p>
            <a:pPr algn="just" eaLnBrk="1" hangingPunct="1">
              <a:buFontTx/>
              <a:buNone/>
              <a:defRPr/>
            </a:pPr>
            <a:r>
              <a:rPr lang="en-US" sz="2800" dirty="0" smtClean="0">
                <a:hlinkClick r:id="rId3"/>
              </a:rPr>
              <a:t>Website</a:t>
            </a:r>
            <a:endParaRPr lang="en-US" sz="2800" dirty="0" smtClean="0"/>
          </a:p>
          <a:p>
            <a:pPr algn="just" eaLnBrk="1" hangingPunct="1">
              <a:buFontTx/>
              <a:buNone/>
              <a:defRPr/>
            </a:pPr>
            <a:r>
              <a:rPr lang="en-US" sz="2800" dirty="0" smtClean="0"/>
              <a:t>Colorado Springs 11</a:t>
            </a:r>
          </a:p>
          <a:p>
            <a:pPr algn="just" eaLnBrk="1" hangingPunct="1">
              <a:buFontTx/>
              <a:buNone/>
              <a:defRPr/>
            </a:pPr>
            <a:r>
              <a:rPr lang="en-US" sz="2800" dirty="0" smtClean="0"/>
              <a:t> </a:t>
            </a:r>
            <a:r>
              <a:rPr lang="en-US" sz="2800" dirty="0" smtClean="0">
                <a:hlinkClick r:id="rId4"/>
              </a:rPr>
              <a:t>Website</a:t>
            </a:r>
            <a:endParaRPr lang="en-US" sz="2800" dirty="0" smtClean="0"/>
          </a:p>
          <a:p>
            <a:pPr algn="just" eaLnBrk="1" hangingPunct="1">
              <a:buFontTx/>
              <a:buNone/>
              <a:defRPr/>
            </a:pPr>
            <a:r>
              <a:rPr lang="en-US" sz="2800" dirty="0" smtClean="0"/>
              <a:t>The Academy of Charter Schools</a:t>
            </a:r>
          </a:p>
          <a:p>
            <a:pPr algn="just" eaLnBrk="1" hangingPunct="1">
              <a:buFontTx/>
              <a:buNone/>
              <a:defRPr/>
            </a:pPr>
            <a:r>
              <a:rPr lang="en-US" sz="2800" dirty="0" smtClean="0">
                <a:hlinkClick r:id="rId5"/>
              </a:rPr>
              <a:t>Website</a:t>
            </a:r>
            <a:endParaRPr lang="en-US" sz="2800" dirty="0" smtClean="0"/>
          </a:p>
          <a:p>
            <a:pPr marL="0" indent="0" algn="just" eaLnBrk="1" hangingPunct="1">
              <a:buFontTx/>
              <a:buNone/>
              <a:defRPr/>
            </a:pPr>
            <a:r>
              <a:rPr lang="en-US" sz="2800" b="1" dirty="0" smtClean="0"/>
              <a:t>Don’t make the page hard to find, it should be no more then 1-2 mouse clicks from the homepage.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990600"/>
          </a:xfrm>
          <a:ln>
            <a:solidFill>
              <a:schemeClr val="accent5">
                <a:lumMod val="50000"/>
              </a:schemeClr>
            </a:solidFill>
          </a:ln>
        </p:spPr>
        <p:txBody>
          <a:bodyPr/>
          <a:lstStyle/>
          <a:p>
            <a:pPr eaLnBrk="1" hangingPunct="1">
              <a:defRPr/>
            </a:pPr>
            <a:r>
              <a:rPr lang="en-US" sz="4800" b="1" dirty="0" smtClean="0"/>
              <a:t>Financial Transparency Act</a:t>
            </a:r>
            <a:endParaRPr lang="en-US" sz="4800" b="1" dirty="0"/>
          </a:p>
        </p:txBody>
      </p:sp>
      <p:sp>
        <p:nvSpPr>
          <p:cNvPr id="3" name="Content Placeholder 2"/>
          <p:cNvSpPr>
            <a:spLocks noGrp="1"/>
          </p:cNvSpPr>
          <p:nvPr>
            <p:ph idx="1"/>
          </p:nvPr>
        </p:nvSpPr>
        <p:spPr>
          <a:xfrm>
            <a:off x="228600" y="1752600"/>
            <a:ext cx="8686800" cy="4221163"/>
          </a:xfrm>
        </p:spPr>
        <p:txBody>
          <a:bodyPr/>
          <a:lstStyle/>
          <a:p>
            <a:pPr marL="0" indent="0" algn="just" eaLnBrk="1" hangingPunct="1">
              <a:buFontTx/>
              <a:buNone/>
              <a:defRPr/>
            </a:pPr>
            <a:r>
              <a:rPr lang="en-US" sz="3600" dirty="0" smtClean="0"/>
              <a:t>With the passage of HB10-1036, The General Assembly enacted the  "Public School Financial Transparency Act", which directs local education providers to post financial information on-line, in a downloadable format, for free public access</a:t>
            </a:r>
            <a:r>
              <a:rPr lang="en-US" dirty="0" smtClean="0"/>
              <a:t>.</a:t>
            </a:r>
          </a:p>
          <a:p>
            <a:pPr algn="just" eaLnBrk="1" hangingPunct="1">
              <a:buFontTx/>
              <a:buNone/>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990600"/>
          </a:xfrm>
          <a:ln>
            <a:solidFill>
              <a:schemeClr val="accent5">
                <a:lumMod val="50000"/>
              </a:schemeClr>
            </a:solidFill>
          </a:ln>
        </p:spPr>
        <p:txBody>
          <a:bodyPr/>
          <a:lstStyle/>
          <a:p>
            <a:pPr eaLnBrk="1" hangingPunct="1">
              <a:defRPr/>
            </a:pPr>
            <a:r>
              <a:rPr lang="en-US" sz="4800" b="1" dirty="0" smtClean="0"/>
              <a:t>Local Education Provider</a:t>
            </a:r>
            <a:endParaRPr lang="en-US" sz="4800" b="1" dirty="0"/>
          </a:p>
        </p:txBody>
      </p:sp>
      <p:sp>
        <p:nvSpPr>
          <p:cNvPr id="3" name="Content Placeholder 2"/>
          <p:cNvSpPr>
            <a:spLocks noGrp="1"/>
          </p:cNvSpPr>
          <p:nvPr>
            <p:ph idx="1"/>
          </p:nvPr>
        </p:nvSpPr>
        <p:spPr>
          <a:xfrm>
            <a:off x="228600" y="1752600"/>
            <a:ext cx="8686800" cy="4221163"/>
          </a:xfrm>
        </p:spPr>
        <p:txBody>
          <a:bodyPr/>
          <a:lstStyle/>
          <a:p>
            <a:pPr marL="457200" indent="457200" algn="just" eaLnBrk="1" hangingPunct="1">
              <a:defRPr/>
            </a:pPr>
            <a:r>
              <a:rPr lang="en-US" sz="4000" dirty="0" smtClean="0"/>
              <a:t>School District</a:t>
            </a:r>
          </a:p>
          <a:p>
            <a:pPr marL="457200" indent="457200" algn="just" eaLnBrk="1" hangingPunct="1">
              <a:defRPr/>
            </a:pPr>
            <a:r>
              <a:rPr lang="en-US" sz="4000" dirty="0" smtClean="0"/>
              <a:t>Board of Cooperative Services</a:t>
            </a:r>
          </a:p>
          <a:p>
            <a:pPr marL="457200" indent="457200" algn="just" eaLnBrk="1" hangingPunct="1">
              <a:defRPr/>
            </a:pPr>
            <a:r>
              <a:rPr lang="en-US" sz="4000" dirty="0" smtClean="0"/>
              <a:t>State Charter School Institute</a:t>
            </a:r>
          </a:p>
          <a:p>
            <a:pPr marL="457200" indent="457200" algn="just" eaLnBrk="1" hangingPunct="1">
              <a:defRPr/>
            </a:pPr>
            <a:r>
              <a:rPr lang="en-US" sz="4000" dirty="0" smtClean="0"/>
              <a:t>District Charter School</a:t>
            </a:r>
          </a:p>
          <a:p>
            <a:pPr marL="457200" indent="457200" algn="just" eaLnBrk="1" hangingPunct="1">
              <a:defRPr/>
            </a:pPr>
            <a:r>
              <a:rPr lang="en-US" sz="4000" dirty="0" smtClean="0"/>
              <a:t>Institute Charter School</a:t>
            </a:r>
            <a:endParaRPr lang="en-US" dirty="0" smtClean="0"/>
          </a:p>
          <a:p>
            <a:pPr algn="just" eaLnBrk="1" hangingPunct="1">
              <a:buFontTx/>
              <a:buNone/>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990600"/>
          </a:xfrm>
          <a:ln>
            <a:solidFill>
              <a:schemeClr val="accent5">
                <a:lumMod val="50000"/>
              </a:schemeClr>
            </a:solidFill>
          </a:ln>
        </p:spPr>
        <p:txBody>
          <a:bodyPr/>
          <a:lstStyle/>
          <a:p>
            <a:pPr eaLnBrk="1" hangingPunct="1">
              <a:defRPr/>
            </a:pPr>
            <a:r>
              <a:rPr lang="en-US" sz="4800" b="1" dirty="0" smtClean="0"/>
              <a:t>Compliance Timeline</a:t>
            </a:r>
            <a:endParaRPr lang="en-US" sz="4800" b="1" dirty="0"/>
          </a:p>
        </p:txBody>
      </p:sp>
      <p:sp>
        <p:nvSpPr>
          <p:cNvPr id="7171" name="Content Placeholder 2"/>
          <p:cNvSpPr>
            <a:spLocks noGrp="1"/>
          </p:cNvSpPr>
          <p:nvPr>
            <p:ph idx="1"/>
          </p:nvPr>
        </p:nvSpPr>
        <p:spPr bwMode="auto">
          <a:xfrm>
            <a:off x="228600" y="1752600"/>
            <a:ext cx="8686800" cy="4221163"/>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buFontTx/>
              <a:buNone/>
            </a:pPr>
            <a:r>
              <a:rPr lang="en-US" sz="3600" b="1" smtClean="0"/>
              <a:t>Commencing July 1, 2010</a:t>
            </a:r>
          </a:p>
          <a:p>
            <a:pPr algn="ctr" eaLnBrk="1" hangingPunct="1">
              <a:buFontTx/>
              <a:buNone/>
            </a:pPr>
            <a:endParaRPr lang="en-US" sz="1100" smtClean="0"/>
          </a:p>
          <a:p>
            <a:pPr eaLnBrk="1" hangingPunct="1"/>
            <a:r>
              <a:rPr lang="en-US" smtClean="0"/>
              <a:t>FY2009-10 and FY2010-11 Annual Budgets</a:t>
            </a:r>
          </a:p>
          <a:p>
            <a:pPr lvl="1" eaLnBrk="1" hangingPunct="1"/>
            <a:r>
              <a:rPr lang="en-US" sz="2400" smtClean="0"/>
              <a:t>District Budget Document</a:t>
            </a:r>
          </a:p>
          <a:p>
            <a:pPr lvl="1" eaLnBrk="1" hangingPunct="1"/>
            <a:r>
              <a:rPr lang="en-US" sz="2400" smtClean="0"/>
              <a:t>Uniform Budget Summary Sheet</a:t>
            </a:r>
          </a:p>
          <a:p>
            <a:pPr eaLnBrk="1" hangingPunct="1"/>
            <a:r>
              <a:rPr lang="en-US" smtClean="0"/>
              <a:t>FY2009-10 Financial Audit</a:t>
            </a:r>
          </a:p>
          <a:p>
            <a:pPr eaLnBrk="1" hangingPunct="1"/>
            <a:r>
              <a:rPr lang="en-US" smtClean="0"/>
              <a:t>Quarterly Financial Statements</a:t>
            </a:r>
          </a:p>
          <a:p>
            <a:pPr eaLnBrk="1" hangingPunct="1"/>
            <a:r>
              <a:rPr lang="en-US" smtClean="0"/>
              <a:t>Salary Schedules or Policies</a:t>
            </a:r>
          </a:p>
          <a:p>
            <a:pPr algn="ctr" eaLnBrk="1" hangingPunct="1">
              <a:buFontTx/>
              <a:buNone/>
            </a:pPr>
            <a:endParaRPr lang="en-US" sz="1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990600"/>
          </a:xfrm>
          <a:ln>
            <a:solidFill>
              <a:schemeClr val="accent5">
                <a:lumMod val="50000"/>
              </a:schemeClr>
            </a:solidFill>
          </a:ln>
        </p:spPr>
        <p:txBody>
          <a:bodyPr/>
          <a:lstStyle/>
          <a:p>
            <a:pPr eaLnBrk="1" hangingPunct="1">
              <a:defRPr/>
            </a:pPr>
            <a:r>
              <a:rPr lang="en-US" sz="4800" b="1" dirty="0" smtClean="0"/>
              <a:t>Compliance Timeline</a:t>
            </a:r>
            <a:endParaRPr lang="en-US" sz="4800" b="1" dirty="0"/>
          </a:p>
        </p:txBody>
      </p:sp>
      <p:sp>
        <p:nvSpPr>
          <p:cNvPr id="8195" name="Content Placeholder 2"/>
          <p:cNvSpPr>
            <a:spLocks noGrp="1"/>
          </p:cNvSpPr>
          <p:nvPr>
            <p:ph idx="1"/>
          </p:nvPr>
        </p:nvSpPr>
        <p:spPr bwMode="auto">
          <a:xfrm>
            <a:off x="228600" y="1752600"/>
            <a:ext cx="8686800" cy="4221163"/>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buFontTx/>
              <a:buNone/>
            </a:pPr>
            <a:r>
              <a:rPr lang="en-US" sz="3600" b="1" smtClean="0"/>
              <a:t>Additionally commencing July 1, 2011</a:t>
            </a:r>
          </a:p>
          <a:p>
            <a:pPr algn="ctr" eaLnBrk="1" hangingPunct="1">
              <a:buFontTx/>
              <a:buNone/>
            </a:pPr>
            <a:endParaRPr lang="en-US" sz="1600" smtClean="0"/>
          </a:p>
          <a:p>
            <a:pPr eaLnBrk="1" hangingPunct="1"/>
            <a:r>
              <a:rPr lang="en-US" smtClean="0"/>
              <a:t>Accounts Payable Check Registers</a:t>
            </a:r>
          </a:p>
          <a:p>
            <a:pPr eaLnBrk="1" hangingPunct="1"/>
            <a:r>
              <a:rPr lang="en-US" smtClean="0"/>
              <a:t>Credit, Debit and Purchase Card Statements</a:t>
            </a:r>
            <a:endParaRPr lang="en-US" sz="1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990600"/>
          </a:xfrm>
          <a:ln>
            <a:solidFill>
              <a:schemeClr val="accent5">
                <a:lumMod val="50000"/>
              </a:schemeClr>
            </a:solidFill>
          </a:ln>
        </p:spPr>
        <p:txBody>
          <a:bodyPr/>
          <a:lstStyle/>
          <a:p>
            <a:pPr eaLnBrk="1" hangingPunct="1">
              <a:defRPr/>
            </a:pPr>
            <a:r>
              <a:rPr lang="en-US" sz="4800" b="1" dirty="0" smtClean="0"/>
              <a:t>Compliance Timeline</a:t>
            </a:r>
            <a:endParaRPr lang="en-US" sz="4800" b="1" dirty="0"/>
          </a:p>
        </p:txBody>
      </p:sp>
      <p:sp>
        <p:nvSpPr>
          <p:cNvPr id="9219" name="Content Placeholder 2"/>
          <p:cNvSpPr>
            <a:spLocks noGrp="1"/>
          </p:cNvSpPr>
          <p:nvPr>
            <p:ph idx="1"/>
          </p:nvPr>
        </p:nvSpPr>
        <p:spPr bwMode="auto">
          <a:xfrm>
            <a:off x="228600" y="1752600"/>
            <a:ext cx="8686800" cy="4221163"/>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buFontTx/>
              <a:buNone/>
            </a:pPr>
            <a:r>
              <a:rPr lang="en-US" sz="3600" b="1" smtClean="0"/>
              <a:t>Additionally commencing July 1, 2012</a:t>
            </a:r>
          </a:p>
          <a:p>
            <a:pPr algn="ctr" eaLnBrk="1" hangingPunct="1">
              <a:buFontTx/>
              <a:buNone/>
            </a:pPr>
            <a:endParaRPr lang="en-US" sz="1600" smtClean="0"/>
          </a:p>
          <a:p>
            <a:pPr eaLnBrk="1" hangingPunct="1"/>
            <a:r>
              <a:rPr lang="en-US" smtClean="0"/>
              <a:t>Investment Performance Reports</a:t>
            </a:r>
            <a:endParaRPr lang="en-US" sz="1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990600"/>
          </a:xfrm>
          <a:ln>
            <a:solidFill>
              <a:schemeClr val="accent5">
                <a:lumMod val="50000"/>
              </a:schemeClr>
            </a:solidFill>
          </a:ln>
        </p:spPr>
        <p:txBody>
          <a:bodyPr/>
          <a:lstStyle/>
          <a:p>
            <a:pPr eaLnBrk="1" hangingPunct="1">
              <a:defRPr/>
            </a:pPr>
            <a:r>
              <a:rPr lang="en-US" sz="4800" b="1" dirty="0" smtClean="0"/>
              <a:t>Compliance Timeline</a:t>
            </a:r>
            <a:endParaRPr lang="en-US" sz="4800" b="1" dirty="0"/>
          </a:p>
        </p:txBody>
      </p:sp>
      <p:sp>
        <p:nvSpPr>
          <p:cNvPr id="10243" name="Content Placeholder 2"/>
          <p:cNvSpPr>
            <a:spLocks noGrp="1"/>
          </p:cNvSpPr>
          <p:nvPr>
            <p:ph idx="1"/>
          </p:nvPr>
        </p:nvSpPr>
        <p:spPr bwMode="auto">
          <a:xfrm>
            <a:off x="228600" y="1752600"/>
            <a:ext cx="8686800" cy="4221163"/>
          </a:xfrm>
          <a:noFill/>
          <a:ln>
            <a:miter lim="800000"/>
            <a:headEnd/>
            <a:tailEnd/>
          </a:ln>
        </p:spPr>
        <p:txBody>
          <a:bodyPr vert="horz" wrap="square" lIns="91440" tIns="45720" rIns="91440" bIns="45720" numCol="1" anchor="t" anchorCtr="0" compatLnSpc="1">
            <a:prstTxWarp prst="textNoShape">
              <a:avLst/>
            </a:prstTxWarp>
          </a:bodyPr>
          <a:lstStyle/>
          <a:p>
            <a:pPr marL="0" indent="0" algn="just" eaLnBrk="1" hangingPunct="1">
              <a:buFontTx/>
              <a:buNone/>
            </a:pPr>
            <a:r>
              <a:rPr lang="en-US" sz="4400" smtClean="0"/>
              <a:t>Each local education provider shall update the information specified within sixty days after the completion or receipt of the applicable report, statement, or document.</a:t>
            </a:r>
            <a:endParaRPr lang="en-US" sz="2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1219200"/>
          </a:xfrm>
          <a:ln>
            <a:solidFill>
              <a:schemeClr val="accent5">
                <a:lumMod val="50000"/>
              </a:schemeClr>
            </a:solidFill>
          </a:ln>
        </p:spPr>
        <p:txBody>
          <a:bodyPr/>
          <a:lstStyle/>
          <a:p>
            <a:pPr eaLnBrk="1" hangingPunct="1">
              <a:defRPr/>
            </a:pPr>
            <a:r>
              <a:rPr lang="en-US" sz="4800" b="1" dirty="0" smtClean="0"/>
              <a:t>Financial Transparency Act</a:t>
            </a:r>
            <a:br>
              <a:rPr lang="en-US" sz="4800" b="1" dirty="0" smtClean="0"/>
            </a:br>
            <a:r>
              <a:rPr lang="en-US" sz="2400" b="1" dirty="0" smtClean="0"/>
              <a:t>22-44-304 (2) C.R.S.</a:t>
            </a:r>
            <a:endParaRPr lang="en-US" sz="4800" b="1" dirty="0"/>
          </a:p>
        </p:txBody>
      </p:sp>
      <p:sp>
        <p:nvSpPr>
          <p:cNvPr id="3" name="Content Placeholder 2"/>
          <p:cNvSpPr>
            <a:spLocks noGrp="1"/>
          </p:cNvSpPr>
          <p:nvPr>
            <p:ph idx="1"/>
          </p:nvPr>
        </p:nvSpPr>
        <p:spPr>
          <a:xfrm>
            <a:off x="228600" y="1676400"/>
            <a:ext cx="8686800" cy="4419600"/>
          </a:xfrm>
        </p:spPr>
        <p:txBody>
          <a:bodyPr/>
          <a:lstStyle/>
          <a:p>
            <a:pPr marL="0" indent="0" algn="just" eaLnBrk="1" hangingPunct="1">
              <a:buFontTx/>
              <a:buNone/>
              <a:defRPr/>
            </a:pPr>
            <a:r>
              <a:rPr lang="en-US" sz="3600" dirty="0" smtClean="0"/>
              <a:t>Nothing shall direct or require a local education provider to post personal information relating to payroll, including but not limited to payroll deductions or contributions, or any other information that is confidential to otherwise protected from public disclosure pursuant to state or federal law.</a:t>
            </a:r>
            <a:endParaRPr lang="en-US" dirty="0" smtClean="0"/>
          </a:p>
          <a:p>
            <a:pPr algn="just" eaLnBrk="1" hangingPunct="1">
              <a:buFontTx/>
              <a:buNone/>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990600"/>
          </a:xfrm>
          <a:ln>
            <a:solidFill>
              <a:schemeClr val="accent5">
                <a:lumMod val="50000"/>
              </a:schemeClr>
            </a:solidFill>
          </a:ln>
        </p:spPr>
        <p:txBody>
          <a:bodyPr/>
          <a:lstStyle/>
          <a:p>
            <a:pPr eaLnBrk="1" hangingPunct="1">
              <a:defRPr/>
            </a:pPr>
            <a:r>
              <a:rPr lang="en-US" sz="4800" b="1" dirty="0" smtClean="0"/>
              <a:t>Financial Transparency Act</a:t>
            </a:r>
            <a:endParaRPr lang="en-US" sz="4800" b="1" dirty="0"/>
          </a:p>
        </p:txBody>
      </p:sp>
      <p:sp>
        <p:nvSpPr>
          <p:cNvPr id="3" name="Content Placeholder 2"/>
          <p:cNvSpPr>
            <a:spLocks noGrp="1"/>
          </p:cNvSpPr>
          <p:nvPr>
            <p:ph idx="1"/>
          </p:nvPr>
        </p:nvSpPr>
        <p:spPr>
          <a:xfrm>
            <a:off x="228600" y="1676400"/>
            <a:ext cx="8686800" cy="4221163"/>
          </a:xfrm>
        </p:spPr>
        <p:txBody>
          <a:bodyPr/>
          <a:lstStyle/>
          <a:p>
            <a:pPr marL="0" indent="0" algn="just" eaLnBrk="1" hangingPunct="1">
              <a:buFontTx/>
              <a:buNone/>
              <a:defRPr/>
            </a:pPr>
            <a:r>
              <a:rPr lang="en-US" sz="4400" dirty="0" smtClean="0"/>
              <a:t>A local educational provider shall maintain the prior two budget years’ financial information on-line until the end of the current budget year. </a:t>
            </a:r>
            <a:endParaRPr lang="en-US" sz="4000" dirty="0" smtClean="0"/>
          </a:p>
          <a:p>
            <a:pPr algn="just" eaLnBrk="1" hangingPunct="1">
              <a:buFontTx/>
              <a:buNone/>
              <a:defRPr/>
            </a:pP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Theme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1291</TotalTime>
  <Words>786</Words>
  <Application>Microsoft Office PowerPoint</Application>
  <PresentationFormat>On-screen Show (4:3)</PresentationFormat>
  <Paragraphs>187</Paragraphs>
  <Slides>17</Slides>
  <Notes>16</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Theme1</vt:lpstr>
      <vt:lpstr>Custom Design</vt:lpstr>
      <vt:lpstr>Article 44 of Title 22, C.R.S. Part 3  Public School Financial Transparency Act   </vt:lpstr>
      <vt:lpstr>Financial Transparency Act</vt:lpstr>
      <vt:lpstr>Local Education Provider</vt:lpstr>
      <vt:lpstr>Compliance Timeline</vt:lpstr>
      <vt:lpstr>Compliance Timeline</vt:lpstr>
      <vt:lpstr>Compliance Timeline</vt:lpstr>
      <vt:lpstr>Compliance Timeline</vt:lpstr>
      <vt:lpstr>Financial Transparency Act 22-44-304 (2) C.R.S.</vt:lpstr>
      <vt:lpstr>Financial Transparency Act</vt:lpstr>
      <vt:lpstr>Financial Transparency Act</vt:lpstr>
      <vt:lpstr>Slide 11</vt:lpstr>
      <vt:lpstr>Budget – contents – mandatory C.R.S. 22-44-105 </vt:lpstr>
      <vt:lpstr>Budget – contents – mandatory C.R.S. 22-44-105 </vt:lpstr>
      <vt:lpstr>Budget – contents – mandatory C.R.S. 22-44-105 </vt:lpstr>
      <vt:lpstr>Slide 15</vt:lpstr>
      <vt:lpstr>Slide 16</vt:lpstr>
      <vt:lpstr>District Website Links</vt:lpstr>
    </vt:vector>
  </TitlesOfParts>
  <Company>CDE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christensen_t</dc:creator>
  <cp:lastModifiedBy>christensen_t</cp:lastModifiedBy>
  <cp:revision>108</cp:revision>
  <dcterms:created xsi:type="dcterms:W3CDTF">2011-05-10T18:20:30Z</dcterms:created>
  <dcterms:modified xsi:type="dcterms:W3CDTF">2011-06-22T20:44:07Z</dcterms:modified>
</cp:coreProperties>
</file>