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69" r:id="rId5"/>
    <p:sldId id="258" r:id="rId6"/>
    <p:sldId id="259" r:id="rId7"/>
    <p:sldId id="260" r:id="rId8"/>
    <p:sldId id="261" r:id="rId9"/>
    <p:sldId id="270" r:id="rId10"/>
    <p:sldId id="271" r:id="rId11"/>
    <p:sldId id="272" r:id="rId12"/>
    <p:sldId id="273" r:id="rId13"/>
    <p:sldId id="274" r:id="rId14"/>
    <p:sldId id="275" r:id="rId15"/>
    <p:sldId id="277" r:id="rId16"/>
    <p:sldId id="276" r:id="rId17"/>
    <p:sldId id="262" r:id="rId18"/>
    <p:sldId id="263" r:id="rId19"/>
    <p:sldId id="264" r:id="rId20"/>
    <p:sldId id="265" r:id="rId21"/>
    <p:sldId id="266" r:id="rId22"/>
    <p:sldId id="26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85885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32376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7733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140457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4991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11981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3125833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91363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83747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20456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8FCD39-53EA-4FB7-B839-B9C807C4A474}"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8013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8FCD39-53EA-4FB7-B839-B9C807C4A474}"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67025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8FCD39-53EA-4FB7-B839-B9C807C4A474}"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63583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FCD39-53EA-4FB7-B839-B9C807C4A474}"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91973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FCD39-53EA-4FB7-B839-B9C807C4A474}"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5447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FCD39-53EA-4FB7-B839-B9C807C4A474}"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74696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FCD39-53EA-4FB7-B839-B9C807C4A474}" type="datetimeFigureOut">
              <a:rPr lang="en-US" smtClean="0"/>
              <a:t>11/1/2019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CD78AD-E25D-4A2A-9415-23FD37B53888}" type="slidenum">
              <a:rPr lang="en-US" smtClean="0"/>
              <a:t>‹#›</a:t>
            </a:fld>
            <a:endParaRPr lang="en-US"/>
          </a:p>
        </p:txBody>
      </p:sp>
    </p:spTree>
    <p:extLst>
      <p:ext uri="{BB962C8B-B14F-4D97-AF65-F5344CB8AC3E}">
        <p14:creationId xmlns:p14="http://schemas.microsoft.com/office/powerpoint/2010/main" val="2923640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cde.state.co.us/datapipel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etlearning.adobeconnect.com/prm08n4n5ca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eachingstrategies.force.com/portal/s/" TargetMode="External"/><Relationship Id="rId2" Type="http://schemas.openxmlformats.org/officeDocument/2006/relationships/hyperlink" Target="mailto:COSupport@teachingstrategie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Steps to Complete the KSR Collection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454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2b: DRDP-K Users: Aggregating Data Manually </a:t>
            </a:r>
            <a:endParaRPr lang="en-US" dirty="0" smtClean="0"/>
          </a:p>
        </p:txBody>
      </p:sp>
      <p:sp>
        <p:nvSpPr>
          <p:cNvPr id="3" name="Content Placeholder 2"/>
          <p:cNvSpPr>
            <a:spLocks noGrp="1"/>
          </p:cNvSpPr>
          <p:nvPr>
            <p:ph idx="1"/>
          </p:nvPr>
        </p:nvSpPr>
        <p:spPr>
          <a:xfrm>
            <a:off x="677334" y="1930400"/>
            <a:ext cx="8596668" cy="3880773"/>
          </a:xfrm>
        </p:spPr>
        <p:txBody>
          <a:bodyPr/>
          <a:lstStyle/>
          <a:p>
            <a:r>
              <a:rPr lang="en-US" dirty="0"/>
              <a:t>Steps:</a:t>
            </a:r>
          </a:p>
          <a:p>
            <a:r>
              <a:rPr lang="en-US" dirty="0" smtClean="0"/>
              <a:t>1. Score </a:t>
            </a:r>
            <a:r>
              <a:rPr lang="en-US" dirty="0"/>
              <a:t>each child according to the Developmental Continuum for Kindergarten.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2779" y="2996594"/>
            <a:ext cx="6791224" cy="3700419"/>
          </a:xfrm>
          <a:prstGeom prst="rect">
            <a:avLst/>
          </a:prstGeom>
          <a:ln>
            <a:solidFill>
              <a:schemeClr val="tx1"/>
            </a:solidFill>
          </a:ln>
        </p:spPr>
      </p:pic>
      <p:grpSp>
        <p:nvGrpSpPr>
          <p:cNvPr id="5" name="Group 4"/>
          <p:cNvGrpSpPr/>
          <p:nvPr/>
        </p:nvGrpSpPr>
        <p:grpSpPr>
          <a:xfrm>
            <a:off x="5364161" y="3618963"/>
            <a:ext cx="985124" cy="877428"/>
            <a:chOff x="3986121" y="3680509"/>
            <a:chExt cx="951080" cy="790832"/>
          </a:xfrm>
        </p:grpSpPr>
        <p:sp>
          <p:nvSpPr>
            <p:cNvPr id="6" name="Rectangle 5"/>
            <p:cNvSpPr/>
            <p:nvPr/>
          </p:nvSpPr>
          <p:spPr>
            <a:xfrm>
              <a:off x="4409980" y="3680509"/>
              <a:ext cx="527221" cy="79083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hevron 6"/>
            <p:cNvSpPr/>
            <p:nvPr/>
          </p:nvSpPr>
          <p:spPr>
            <a:xfrm>
              <a:off x="4421024" y="3900618"/>
              <a:ext cx="109293" cy="9061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4421024" y="4030617"/>
              <a:ext cx="109293" cy="9061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4410586" y="4160616"/>
              <a:ext cx="109293" cy="9061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a:off x="3986121" y="4301832"/>
              <a:ext cx="109293" cy="9061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63341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2b: DRDP-K Users: Aggregating Data Manually </a:t>
            </a:r>
          </a:p>
        </p:txBody>
      </p:sp>
      <p:sp>
        <p:nvSpPr>
          <p:cNvPr id="3" name="Content Placeholder 2"/>
          <p:cNvSpPr>
            <a:spLocks noGrp="1"/>
          </p:cNvSpPr>
          <p:nvPr>
            <p:ph idx="1"/>
          </p:nvPr>
        </p:nvSpPr>
        <p:spPr/>
        <p:txBody>
          <a:bodyPr/>
          <a:lstStyle/>
          <a:p>
            <a:r>
              <a:rPr lang="en-US" dirty="0"/>
              <a:t>2. Sum the number of items in each domain where the child met the “</a:t>
            </a:r>
            <a:r>
              <a:rPr lang="en-US" b="1" dirty="0"/>
              <a:t>Building</a:t>
            </a:r>
            <a:r>
              <a:rPr lang="en-US" dirty="0"/>
              <a:t> </a:t>
            </a:r>
            <a:r>
              <a:rPr lang="en-US" b="1" dirty="0"/>
              <a:t>Later</a:t>
            </a:r>
            <a:r>
              <a:rPr lang="en-US" dirty="0"/>
              <a:t>” point.</a:t>
            </a:r>
          </a:p>
          <a:p>
            <a:r>
              <a:rPr lang="en-US" dirty="0"/>
              <a:t>3. Divide this number by the total number of items in that domain.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90807848"/>
              </p:ext>
            </p:extLst>
          </p:nvPr>
        </p:nvGraphicFramePr>
        <p:xfrm>
          <a:off x="677334" y="3445482"/>
          <a:ext cx="8596668" cy="3096989"/>
        </p:xfrm>
        <a:graphic>
          <a:graphicData uri="http://schemas.openxmlformats.org/drawingml/2006/table">
            <a:tbl>
              <a:tblPr firstRow="1" bandRow="1">
                <a:tableStyleId>{5C22544A-7EE6-4342-B048-85BDC9FD1C3A}</a:tableStyleId>
              </a:tblPr>
              <a:tblGrid>
                <a:gridCol w="2865556"/>
                <a:gridCol w="2865556"/>
                <a:gridCol w="2865556"/>
              </a:tblGrid>
              <a:tr h="442427">
                <a:tc>
                  <a:txBody>
                    <a:bodyPr/>
                    <a:lstStyle/>
                    <a:p>
                      <a:pPr marL="0" marR="0" algn="ctr">
                        <a:spcBef>
                          <a:spcPts val="0"/>
                        </a:spcBef>
                        <a:spcAft>
                          <a:spcPts val="0"/>
                        </a:spcAft>
                      </a:pPr>
                      <a:r>
                        <a:rPr lang="en-US" sz="1100" dirty="0">
                          <a:effectLst/>
                        </a:rPr>
                        <a:t>Domain Name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Domain Items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Total Number of Items in Domain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a:effectLst/>
                        </a:rPr>
                        <a:t>Approaches to Learning- Self Regulation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ATL-REG 1 – ATL-REG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a:effectLst/>
                        </a:rPr>
                        <a:t>Social and Emotional Development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SED 1 – SED 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dirty="0">
                          <a:effectLst/>
                        </a:rPr>
                        <a:t>Language and Literacy (Language Portion)*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LLD 1 – LLD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dirty="0">
                          <a:effectLst/>
                        </a:rPr>
                        <a:t>Language and Literacy (Literacy Portion)*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LLD5 – LLD 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a:effectLst/>
                        </a:rPr>
                        <a:t>Cognition, Including Math and Science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COG 1 – COG 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2427">
                <a:tc>
                  <a:txBody>
                    <a:bodyPr/>
                    <a:lstStyle/>
                    <a:p>
                      <a:pPr marL="0" marR="0">
                        <a:spcBef>
                          <a:spcPts val="0"/>
                        </a:spcBef>
                        <a:spcAft>
                          <a:spcPts val="0"/>
                        </a:spcAft>
                      </a:pPr>
                      <a:r>
                        <a:rPr lang="en-US" sz="1100">
                          <a:effectLst/>
                        </a:rPr>
                        <a:t>Physical Development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PD 1 – PD 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52163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2b: DRDP-K Users: Aggregating Data Manually </a:t>
            </a:r>
          </a:p>
        </p:txBody>
      </p:sp>
      <p:sp>
        <p:nvSpPr>
          <p:cNvPr id="3" name="Content Placeholder 2"/>
          <p:cNvSpPr>
            <a:spLocks noGrp="1"/>
          </p:cNvSpPr>
          <p:nvPr>
            <p:ph idx="1"/>
          </p:nvPr>
        </p:nvSpPr>
        <p:spPr>
          <a:xfrm>
            <a:off x="677334" y="1930401"/>
            <a:ext cx="8596668" cy="4663582"/>
          </a:xfrm>
        </p:spPr>
        <p:txBody>
          <a:bodyPr>
            <a:normAutofit fontScale="92500" lnSpcReduction="10000"/>
          </a:bodyPr>
          <a:lstStyle/>
          <a:p>
            <a:r>
              <a:rPr lang="en-US" dirty="0"/>
              <a:t>4. If the child met the “Building Later” point on the progression for 70% or more of the items in the category, then the child is considered as meeting the benchmark for kindergarten entry expectations for </a:t>
            </a:r>
            <a:r>
              <a:rPr lang="en-US" b="1" i="1" u="sng" dirty="0"/>
              <a:t>state reporting purposes</a:t>
            </a:r>
            <a:r>
              <a:rPr lang="en-US" dirty="0" smtClean="0"/>
              <a:t>.</a:t>
            </a:r>
            <a:endParaRPr lang="en-US" dirty="0"/>
          </a:p>
          <a:p>
            <a:endParaRPr lang="en-US" dirty="0" smtClean="0"/>
          </a:p>
          <a:p>
            <a:r>
              <a:rPr lang="en-US" dirty="0" smtClean="0"/>
              <a:t>5</a:t>
            </a:r>
            <a:r>
              <a:rPr lang="en-US" dirty="0"/>
              <a:t>. Repeat this process for each child for each domain. Then, sum the number of children that met 0 of 6 domains, 1 of 6 domains, etc</a:t>
            </a:r>
            <a:r>
              <a:rPr lang="en-US" dirty="0" smtClean="0"/>
              <a:t>.</a:t>
            </a:r>
          </a:p>
          <a:p>
            <a:endParaRPr lang="en-US" dirty="0" smtClean="0"/>
          </a:p>
          <a:p>
            <a:r>
              <a:rPr lang="en-US" dirty="0" smtClean="0"/>
              <a:t>6</a:t>
            </a:r>
            <a:r>
              <a:rPr lang="en-US" dirty="0"/>
              <a:t>. Report this information in the State Board approved file layout and submit to the state via the Colorado Department of Education’s Data Pipeline during the collection window. </a:t>
            </a:r>
            <a:r>
              <a:rPr lang="en-US" dirty="0" smtClean="0"/>
              <a:t>The file layout and a template for use can be found on the website. </a:t>
            </a:r>
            <a:endParaRPr lang="en-US" dirty="0"/>
          </a:p>
          <a:p>
            <a:endParaRPr lang="en-US" dirty="0"/>
          </a:p>
          <a:p>
            <a:r>
              <a:rPr lang="en-US" dirty="0"/>
              <a:t>NOTE: Please note that demographic information, such as gender, race, ethnicity, and free- and reduced-lunch status must also be tracked for each child </a:t>
            </a:r>
            <a:r>
              <a:rPr lang="en-US" b="1" u="sng" dirty="0"/>
              <a:t>and matched with their category</a:t>
            </a:r>
            <a:r>
              <a:rPr lang="en-US" dirty="0"/>
              <a:t> in the required state reporting format.</a:t>
            </a:r>
          </a:p>
          <a:p>
            <a:endParaRPr lang="en-US" dirty="0"/>
          </a:p>
        </p:txBody>
      </p:sp>
    </p:spTree>
    <p:extLst>
      <p:ext uri="{BB962C8B-B14F-4D97-AF65-F5344CB8AC3E}">
        <p14:creationId xmlns:p14="http://schemas.microsoft.com/office/powerpoint/2010/main" val="2567299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2c: NC-KEA Users: Aggregating Data Manually</a:t>
            </a:r>
            <a:endParaRPr lang="en-US" dirty="0"/>
          </a:p>
        </p:txBody>
      </p:sp>
      <p:sp>
        <p:nvSpPr>
          <p:cNvPr id="3" name="Content Placeholder 2"/>
          <p:cNvSpPr>
            <a:spLocks noGrp="1"/>
          </p:cNvSpPr>
          <p:nvPr>
            <p:ph idx="1"/>
          </p:nvPr>
        </p:nvSpPr>
        <p:spPr/>
        <p:txBody>
          <a:bodyPr/>
          <a:lstStyle/>
          <a:p>
            <a:r>
              <a:rPr lang="en-US" u="sng" dirty="0" smtClean="0"/>
              <a:t>Steps:</a:t>
            </a:r>
          </a:p>
          <a:p>
            <a:r>
              <a:rPr lang="en-US" dirty="0" smtClean="0"/>
              <a:t>1. Score </a:t>
            </a:r>
            <a:r>
              <a:rPr lang="en-US" dirty="0"/>
              <a:t>each student according to the Construct Progressions.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3024376"/>
            <a:ext cx="9175343" cy="3582485"/>
          </a:xfrm>
          <a:prstGeom prst="rect">
            <a:avLst/>
          </a:prstGeom>
          <a:ln w="3175">
            <a:solidFill>
              <a:schemeClr val="tx1"/>
            </a:solidFill>
          </a:ln>
        </p:spPr>
      </p:pic>
    </p:spTree>
    <p:extLst>
      <p:ext uri="{BB962C8B-B14F-4D97-AF65-F5344CB8AC3E}">
        <p14:creationId xmlns:p14="http://schemas.microsoft.com/office/powerpoint/2010/main" val="518379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2c: NC-KEA Users: Aggregating Data Manually</a:t>
            </a:r>
            <a:endParaRPr lang="en-US" dirty="0"/>
          </a:p>
        </p:txBody>
      </p:sp>
      <p:sp>
        <p:nvSpPr>
          <p:cNvPr id="3" name="Content Placeholder 2"/>
          <p:cNvSpPr>
            <a:spLocks noGrp="1"/>
          </p:cNvSpPr>
          <p:nvPr>
            <p:ph idx="1"/>
          </p:nvPr>
        </p:nvSpPr>
        <p:spPr>
          <a:xfrm>
            <a:off x="677334" y="1930400"/>
            <a:ext cx="9110610" cy="4418885"/>
          </a:xfrm>
        </p:spPr>
        <p:txBody>
          <a:bodyPr>
            <a:normAutofit/>
          </a:bodyPr>
          <a:lstStyle/>
          <a:p>
            <a:r>
              <a:rPr lang="en-US" u="sng" dirty="0" smtClean="0"/>
              <a:t>Steps:</a:t>
            </a:r>
          </a:p>
          <a:p>
            <a:r>
              <a:rPr lang="en-US" dirty="0"/>
              <a:t>2. Record the student’s placement on the progression.</a:t>
            </a:r>
          </a:p>
          <a:p>
            <a:endParaRPr lang="en-US" dirty="0"/>
          </a:p>
          <a:p>
            <a:r>
              <a:rPr lang="en-US" dirty="0"/>
              <a:t>3. Compare the student’s placement on the progression to the benchmark for kindergarten entry expectations for </a:t>
            </a:r>
            <a:r>
              <a:rPr lang="en-US" b="1" i="1" dirty="0"/>
              <a:t>state reporting purposes</a:t>
            </a:r>
            <a:r>
              <a:rPr lang="en-US" dirty="0"/>
              <a:t>.</a:t>
            </a:r>
          </a:p>
          <a:p>
            <a:endParaRPr lang="en-US" dirty="0"/>
          </a:p>
          <a:p>
            <a:r>
              <a:rPr lang="en-US" dirty="0"/>
              <a:t>4. Convert the letters to numbers if necessary, and repeat this process for each student for each domain. Then, sum the number of students that met 0 of 6 domains, 1 of 6 domains, etc.</a:t>
            </a:r>
          </a:p>
          <a:p>
            <a:pPr lvl="1"/>
            <a:r>
              <a:rPr lang="en-US" b="1" u="sng" dirty="0" smtClean="0"/>
              <a:t>NOTE:</a:t>
            </a:r>
            <a:r>
              <a:rPr lang="en-US" dirty="0" smtClean="0"/>
              <a:t> Students </a:t>
            </a:r>
            <a:r>
              <a:rPr lang="en-US" dirty="0"/>
              <a:t>must meet the benchmark for all items within a domain in order to be considered as meeting that domain.</a:t>
            </a:r>
          </a:p>
          <a:p>
            <a:endParaRPr lang="en-US" dirty="0"/>
          </a:p>
        </p:txBody>
      </p:sp>
    </p:spTree>
    <p:extLst>
      <p:ext uri="{BB962C8B-B14F-4D97-AF65-F5344CB8AC3E}">
        <p14:creationId xmlns:p14="http://schemas.microsoft.com/office/powerpoint/2010/main" val="3716659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977" y="197476"/>
            <a:ext cx="8596668" cy="1320800"/>
          </a:xfrm>
        </p:spPr>
        <p:txBody>
          <a:bodyPr>
            <a:normAutofit/>
          </a:bodyPr>
          <a:lstStyle/>
          <a:p>
            <a:r>
              <a:rPr lang="en-US" sz="2800" dirty="0"/>
              <a:t>Step 2c: NC-KEA Users: Aggregating Data Manually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0162850"/>
              </p:ext>
            </p:extLst>
          </p:nvPr>
        </p:nvGraphicFramePr>
        <p:xfrm>
          <a:off x="695460" y="746977"/>
          <a:ext cx="8578185" cy="5704493"/>
        </p:xfrm>
        <a:graphic>
          <a:graphicData uri="http://schemas.openxmlformats.org/drawingml/2006/table">
            <a:tbl>
              <a:tblPr firstRow="1" bandRow="1">
                <a:tableStyleId>{5C22544A-7EE6-4342-B048-85BDC9FD1C3A}</a:tableStyleId>
              </a:tblPr>
              <a:tblGrid>
                <a:gridCol w="2859395"/>
                <a:gridCol w="2859395"/>
                <a:gridCol w="2859395"/>
              </a:tblGrid>
              <a:tr h="641183">
                <a:tc>
                  <a:txBody>
                    <a:bodyPr/>
                    <a:lstStyle/>
                    <a:p>
                      <a:pPr algn="ctr"/>
                      <a:r>
                        <a:rPr lang="en-US" dirty="0" smtClean="0"/>
                        <a:t>CAP4K Domain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NC KEA Construct</a:t>
                      </a:r>
                      <a:r>
                        <a:rPr lang="en-US" baseline="0" dirty="0" smtClean="0"/>
                        <a:t> Progression</a:t>
                      </a:r>
                      <a:endParaRPr lang="en-US" dirty="0" smtClean="0"/>
                    </a:p>
                  </a:txBody>
                  <a:tcPr/>
                </a:tc>
                <a:tc>
                  <a:txBody>
                    <a:bodyPr/>
                    <a:lstStyle/>
                    <a:p>
                      <a:r>
                        <a:rPr lang="en-US" dirty="0" smtClean="0"/>
                        <a:t>Rating for Kindergarten</a:t>
                      </a:r>
                      <a:r>
                        <a:rPr lang="en-US" baseline="0" dirty="0" smtClean="0"/>
                        <a:t> Entry Expectations </a:t>
                      </a:r>
                      <a:endParaRPr lang="en-US" dirty="0"/>
                    </a:p>
                  </a:txBody>
                  <a:tcPr/>
                </a:tc>
              </a:tr>
              <a:tr h="371479">
                <a:tc>
                  <a:txBody>
                    <a:bodyPr/>
                    <a:lstStyle/>
                    <a:p>
                      <a:r>
                        <a:rPr lang="en-US" dirty="0" smtClean="0"/>
                        <a:t>Physical</a:t>
                      </a:r>
                      <a:r>
                        <a:rPr lang="en-US" baseline="0" dirty="0" smtClean="0"/>
                        <a:t> Development</a:t>
                      </a:r>
                      <a:endParaRPr lang="en-US" dirty="0"/>
                    </a:p>
                  </a:txBody>
                  <a:tcPr/>
                </a:tc>
                <a:tc>
                  <a:txBody>
                    <a:bodyPr/>
                    <a:lstStyle/>
                    <a:p>
                      <a:r>
                        <a:rPr lang="en-US" dirty="0" smtClean="0"/>
                        <a:t>Crossing</a:t>
                      </a:r>
                      <a:r>
                        <a:rPr lang="en-US" baseline="0" dirty="0" smtClean="0"/>
                        <a:t> Midline</a:t>
                      </a:r>
                      <a:endParaRPr lang="en-US" dirty="0"/>
                    </a:p>
                  </a:txBody>
                  <a:tcPr/>
                </a:tc>
                <a:tc>
                  <a:txBody>
                    <a:bodyPr/>
                    <a:lstStyle/>
                    <a:p>
                      <a:r>
                        <a:rPr lang="en-US" dirty="0" smtClean="0"/>
                        <a:t>C</a:t>
                      </a:r>
                      <a:endParaRPr lang="en-US" dirty="0"/>
                    </a:p>
                  </a:txBody>
                  <a:tcPr/>
                </a:tc>
              </a:tr>
              <a:tr h="641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Physical</a:t>
                      </a:r>
                      <a:r>
                        <a:rPr lang="en-US" baseline="0" dirty="0" smtClean="0"/>
                        <a:t> Development</a:t>
                      </a:r>
                      <a:endParaRPr lang="en-US" dirty="0" smtClean="0"/>
                    </a:p>
                  </a:txBody>
                  <a:tcPr/>
                </a:tc>
                <a:tc>
                  <a:txBody>
                    <a:bodyPr/>
                    <a:lstStyle/>
                    <a:p>
                      <a:r>
                        <a:rPr lang="en-US" dirty="0" smtClean="0"/>
                        <a:t>Fine Motor-Grip</a:t>
                      </a:r>
                      <a:r>
                        <a:rPr lang="en-US" baseline="0" dirty="0" smtClean="0"/>
                        <a:t> and Manipulation</a:t>
                      </a:r>
                      <a:endParaRPr lang="en-US" dirty="0"/>
                    </a:p>
                  </a:txBody>
                  <a:tcPr/>
                </a:tc>
                <a:tc>
                  <a:txBody>
                    <a:bodyPr/>
                    <a:lstStyle/>
                    <a:p>
                      <a:r>
                        <a:rPr lang="en-US" dirty="0" smtClean="0"/>
                        <a:t>D</a:t>
                      </a:r>
                      <a:endParaRPr lang="en-US" dirty="0"/>
                    </a:p>
                  </a:txBody>
                  <a:tcPr/>
                </a:tc>
              </a:tr>
              <a:tr h="641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Physical</a:t>
                      </a:r>
                      <a:r>
                        <a:rPr lang="en-US" baseline="0" dirty="0" smtClean="0"/>
                        <a:t> Development</a:t>
                      </a:r>
                      <a:endParaRPr lang="en-US" dirty="0" smtClean="0"/>
                    </a:p>
                  </a:txBody>
                  <a:tcPr/>
                </a:tc>
                <a:tc>
                  <a:txBody>
                    <a:bodyPr/>
                    <a:lstStyle/>
                    <a:p>
                      <a:r>
                        <a:rPr lang="en-US" dirty="0" smtClean="0"/>
                        <a:t>Fine</a:t>
                      </a:r>
                      <a:r>
                        <a:rPr lang="en-US" baseline="0" dirty="0" smtClean="0"/>
                        <a:t> Motor-Hand Dominance</a:t>
                      </a:r>
                    </a:p>
                  </a:txBody>
                  <a:tcPr/>
                </a:tc>
                <a:tc>
                  <a:txBody>
                    <a:bodyPr/>
                    <a:lstStyle/>
                    <a:p>
                      <a:r>
                        <a:rPr lang="en-US" dirty="0" smtClean="0"/>
                        <a:t>C</a:t>
                      </a:r>
                      <a:endParaRPr lang="en-US" dirty="0"/>
                    </a:p>
                  </a:txBody>
                  <a:tcPr/>
                </a:tc>
              </a:tr>
              <a:tr h="641183">
                <a:tc>
                  <a:txBody>
                    <a:bodyPr/>
                    <a:lstStyle/>
                    <a:p>
                      <a:r>
                        <a:rPr lang="en-US" dirty="0" smtClean="0"/>
                        <a:t>Social Emotional</a:t>
                      </a:r>
                      <a:r>
                        <a:rPr lang="en-US" baseline="0" dirty="0" smtClean="0"/>
                        <a:t> Development</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Emotional Literacy</a:t>
                      </a:r>
                      <a:endParaRPr lang="en-US" sz="1800" kern="1200" dirty="0">
                        <a:solidFill>
                          <a:schemeClr val="dk1"/>
                        </a:solidFill>
                        <a:latin typeface="+mn-lt"/>
                        <a:ea typeface="+mn-ea"/>
                        <a:cs typeface="+mn-cs"/>
                      </a:endParaRPr>
                    </a:p>
                  </a:txBody>
                  <a:tcPr/>
                </a:tc>
                <a:tc>
                  <a:txBody>
                    <a:bodyPr/>
                    <a:lstStyle/>
                    <a:p>
                      <a:r>
                        <a:rPr lang="en-US" dirty="0" smtClean="0"/>
                        <a:t>D</a:t>
                      </a:r>
                      <a:endParaRPr lang="en-US" dirty="0"/>
                    </a:p>
                  </a:txBody>
                  <a:tcPr/>
                </a:tc>
              </a:tr>
              <a:tr h="641183">
                <a:tc>
                  <a:txBody>
                    <a:bodyPr/>
                    <a:lstStyle/>
                    <a:p>
                      <a:r>
                        <a:rPr lang="en-US" dirty="0" smtClean="0"/>
                        <a:t>Language and Comprehension</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Following Directions</a:t>
                      </a:r>
                      <a:endParaRPr lang="en-US" sz="1800" kern="1200" dirty="0">
                        <a:solidFill>
                          <a:schemeClr val="dk1"/>
                        </a:solidFill>
                        <a:latin typeface="+mn-lt"/>
                        <a:ea typeface="+mn-ea"/>
                        <a:cs typeface="+mn-cs"/>
                      </a:endParaRPr>
                    </a:p>
                  </a:txBody>
                  <a:tcPr/>
                </a:tc>
                <a:tc>
                  <a:txBody>
                    <a:bodyPr/>
                    <a:lstStyle/>
                    <a:p>
                      <a:r>
                        <a:rPr lang="en-US" dirty="0" smtClean="0"/>
                        <a:t>G</a:t>
                      </a:r>
                      <a:endParaRPr lang="en-US" dirty="0"/>
                    </a:p>
                  </a:txBody>
                  <a:tcPr/>
                </a:tc>
              </a:tr>
              <a:tr h="641183">
                <a:tc>
                  <a:txBody>
                    <a:bodyPr/>
                    <a:lstStyle/>
                    <a:p>
                      <a:r>
                        <a:rPr lang="en-US" dirty="0" smtClean="0"/>
                        <a:t>Cognition</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Engagement in Self-Selective Activities</a:t>
                      </a:r>
                      <a:endParaRPr lang="en-US" sz="1800" kern="1200" dirty="0">
                        <a:solidFill>
                          <a:schemeClr val="dk1"/>
                        </a:solidFill>
                        <a:latin typeface="+mn-lt"/>
                        <a:ea typeface="+mn-ea"/>
                        <a:cs typeface="+mn-cs"/>
                      </a:endParaRPr>
                    </a:p>
                  </a:txBody>
                  <a:tcPr/>
                </a:tc>
                <a:tc>
                  <a:txBody>
                    <a:bodyPr/>
                    <a:lstStyle/>
                    <a:p>
                      <a:r>
                        <a:rPr lang="en-US" dirty="0" smtClean="0"/>
                        <a:t>C</a:t>
                      </a:r>
                      <a:endParaRPr lang="en-US" dirty="0"/>
                    </a:p>
                  </a:txBody>
                  <a:tcPr/>
                </a:tc>
              </a:tr>
              <a:tr h="371479">
                <a:tc>
                  <a:txBody>
                    <a:bodyPr/>
                    <a:lstStyle/>
                    <a:p>
                      <a:r>
                        <a:rPr lang="en-US" dirty="0" smtClean="0"/>
                        <a:t>Math</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Object Counting</a:t>
                      </a:r>
                      <a:endParaRPr lang="en-US" sz="1800" kern="1200" dirty="0">
                        <a:solidFill>
                          <a:schemeClr val="dk1"/>
                        </a:solidFill>
                        <a:latin typeface="+mn-lt"/>
                        <a:ea typeface="+mn-ea"/>
                        <a:cs typeface="+mn-cs"/>
                      </a:endParaRPr>
                    </a:p>
                  </a:txBody>
                  <a:tcPr/>
                </a:tc>
                <a:tc>
                  <a:txBody>
                    <a:bodyPr/>
                    <a:lstStyle/>
                    <a:p>
                      <a:r>
                        <a:rPr lang="en-US" dirty="0" smtClean="0"/>
                        <a:t>C</a:t>
                      </a:r>
                      <a:endParaRPr lang="en-US" dirty="0"/>
                    </a:p>
                  </a:txBody>
                  <a:tcPr/>
                </a:tc>
              </a:tr>
              <a:tr h="371479">
                <a:tc>
                  <a:txBody>
                    <a:bodyPr/>
                    <a:lstStyle/>
                    <a:p>
                      <a:r>
                        <a:rPr lang="en-US" dirty="0" smtClean="0"/>
                        <a:t>Literacy*</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Book Orientation</a:t>
                      </a:r>
                      <a:endParaRPr lang="en-US" sz="1800" kern="1200" dirty="0">
                        <a:solidFill>
                          <a:schemeClr val="dk1"/>
                        </a:solidFill>
                        <a:latin typeface="+mn-lt"/>
                        <a:ea typeface="+mn-ea"/>
                        <a:cs typeface="+mn-cs"/>
                      </a:endParaRPr>
                    </a:p>
                  </a:txBody>
                  <a:tcPr/>
                </a:tc>
                <a:tc>
                  <a:txBody>
                    <a:bodyPr/>
                    <a:lstStyle/>
                    <a:p>
                      <a:r>
                        <a:rPr lang="en-US" dirty="0" smtClean="0"/>
                        <a:t>D</a:t>
                      </a:r>
                      <a:endParaRPr lang="en-US" dirty="0"/>
                    </a:p>
                  </a:txBody>
                  <a:tcPr/>
                </a:tc>
              </a:tr>
              <a:tr h="371479">
                <a:tc>
                  <a:txBody>
                    <a:bodyPr/>
                    <a:lstStyle/>
                    <a:p>
                      <a:r>
                        <a:rPr lang="en-US" dirty="0" smtClean="0"/>
                        <a:t>Literacy*</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Print Awareness</a:t>
                      </a:r>
                      <a:endParaRPr lang="en-US" sz="1800" kern="1200" dirty="0">
                        <a:solidFill>
                          <a:schemeClr val="dk1"/>
                        </a:solidFill>
                        <a:latin typeface="+mn-lt"/>
                        <a:ea typeface="+mn-ea"/>
                        <a:cs typeface="+mn-cs"/>
                      </a:endParaRPr>
                    </a:p>
                  </a:txBody>
                  <a:tcPr/>
                </a:tc>
                <a:tc>
                  <a:txBody>
                    <a:bodyPr/>
                    <a:lstStyle/>
                    <a:p>
                      <a:r>
                        <a:rPr lang="en-US" dirty="0" smtClean="0"/>
                        <a:t>E</a:t>
                      </a:r>
                      <a:endParaRPr lang="en-US" dirty="0"/>
                    </a:p>
                  </a:txBody>
                  <a:tcPr/>
                </a:tc>
              </a:tr>
              <a:tr h="371479">
                <a:tc>
                  <a:txBody>
                    <a:bodyPr/>
                    <a:lstStyle/>
                    <a:p>
                      <a:r>
                        <a:rPr lang="en-US" dirty="0" smtClean="0"/>
                        <a:t>Literacy*</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Letter Naming</a:t>
                      </a:r>
                      <a:endParaRPr lang="en-US" sz="1800" kern="1200" dirty="0">
                        <a:solidFill>
                          <a:schemeClr val="dk1"/>
                        </a:solidFill>
                        <a:latin typeface="+mn-lt"/>
                        <a:ea typeface="+mn-ea"/>
                        <a:cs typeface="+mn-cs"/>
                      </a:endParaRPr>
                    </a:p>
                  </a:txBody>
                  <a:tcPr/>
                </a:tc>
                <a:tc>
                  <a:txBody>
                    <a:bodyPr/>
                    <a:lstStyle/>
                    <a:p>
                      <a:r>
                        <a:rPr lang="en-US" dirty="0" smtClean="0"/>
                        <a:t>H</a:t>
                      </a:r>
                      <a:endParaRPr lang="en-US" dirty="0"/>
                    </a:p>
                  </a:txBody>
                  <a:tcPr/>
                </a:tc>
              </a:tr>
            </a:tbl>
          </a:graphicData>
        </a:graphic>
      </p:graphicFrame>
    </p:spTree>
    <p:extLst>
      <p:ext uri="{BB962C8B-B14F-4D97-AF65-F5344CB8AC3E}">
        <p14:creationId xmlns:p14="http://schemas.microsoft.com/office/powerpoint/2010/main" val="32419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2c: NC-KEA Users: Aggregating Data Manually</a:t>
            </a:r>
            <a:endParaRPr lang="en-US" dirty="0"/>
          </a:p>
        </p:txBody>
      </p:sp>
      <p:sp>
        <p:nvSpPr>
          <p:cNvPr id="3" name="Content Placeholder 2"/>
          <p:cNvSpPr>
            <a:spLocks noGrp="1"/>
          </p:cNvSpPr>
          <p:nvPr>
            <p:ph idx="1"/>
          </p:nvPr>
        </p:nvSpPr>
        <p:spPr/>
        <p:txBody>
          <a:bodyPr>
            <a:normAutofit fontScale="92500"/>
          </a:bodyPr>
          <a:lstStyle/>
          <a:p>
            <a:r>
              <a:rPr lang="en-US" u="sng" dirty="0" smtClean="0"/>
              <a:t>Steps:</a:t>
            </a:r>
          </a:p>
          <a:p>
            <a:pPr marL="0" indent="0">
              <a:buNone/>
            </a:pPr>
            <a:r>
              <a:rPr lang="en-US" i="1" dirty="0"/>
              <a:t>* Just a reminder that by HB 15-1323, assessments used for the READ Act can be used to inform the literacy domain for school readiness.</a:t>
            </a:r>
          </a:p>
          <a:p>
            <a:pPr marL="0" indent="0">
              <a:buNone/>
            </a:pPr>
            <a:endParaRPr lang="en-US" dirty="0"/>
          </a:p>
          <a:p>
            <a:r>
              <a:rPr lang="en-US" dirty="0"/>
              <a:t>5. Report this information in the State Board approved file layout and submit to the state via the Colorado Department of Education’s Data Pipeline during the collection window. </a:t>
            </a:r>
            <a:r>
              <a:rPr lang="en-US" dirty="0" smtClean="0"/>
              <a:t>The file layout and a template for use can be found on the website.</a:t>
            </a:r>
            <a:endParaRPr lang="en-US" dirty="0"/>
          </a:p>
          <a:p>
            <a:pPr marL="0" indent="0">
              <a:buNone/>
            </a:pPr>
            <a:endParaRPr lang="en-US" dirty="0"/>
          </a:p>
          <a:p>
            <a:r>
              <a:rPr lang="en-US" dirty="0"/>
              <a:t>NOTE: Please note that demographic information, such as gender, race, ethnicity, and free- and reduced-lunch status must also be tracked for each student </a:t>
            </a:r>
            <a:r>
              <a:rPr lang="en-US" b="1" dirty="0"/>
              <a:t>and matched with their category</a:t>
            </a:r>
            <a:r>
              <a:rPr lang="en-US" dirty="0"/>
              <a:t> in the required state reporting format.</a:t>
            </a:r>
          </a:p>
          <a:p>
            <a:endParaRPr lang="en-US" dirty="0"/>
          </a:p>
        </p:txBody>
      </p:sp>
    </p:spTree>
    <p:extLst>
      <p:ext uri="{BB962C8B-B14F-4D97-AF65-F5344CB8AC3E}">
        <p14:creationId xmlns:p14="http://schemas.microsoft.com/office/powerpoint/2010/main" val="251530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36342"/>
            <a:ext cx="8596668" cy="3880773"/>
          </a:xfrm>
        </p:spPr>
        <p:txBody>
          <a:bodyPr>
            <a:normAutofit/>
          </a:bodyPr>
          <a:lstStyle/>
          <a:p>
            <a:r>
              <a:rPr lang="en-US" dirty="0" smtClean="0"/>
              <a:t>Navigate to </a:t>
            </a:r>
            <a:r>
              <a:rPr lang="en-US" dirty="0" smtClean="0">
                <a:hlinkClick r:id="rId2"/>
              </a:rPr>
              <a:t>Data Pipeline</a:t>
            </a:r>
            <a:r>
              <a:rPr lang="en-US" dirty="0" smtClean="0"/>
              <a:t>.</a:t>
            </a:r>
          </a:p>
          <a:p>
            <a:r>
              <a:rPr lang="en-US" dirty="0" smtClean="0"/>
              <a:t>Click on the link under “Single Sign-On”, then choose Data Pipeline, and then log </a:t>
            </a:r>
            <a:r>
              <a:rPr lang="en-US" dirty="0" smtClean="0"/>
              <a:t>in.</a:t>
            </a:r>
          </a:p>
          <a:p>
            <a:r>
              <a:rPr lang="en-US" dirty="0" smtClean="0"/>
              <a:t>Once </a:t>
            </a:r>
            <a:r>
              <a:rPr lang="en-US" dirty="0" smtClean="0"/>
              <a:t>logged in, please select “File Upload” along the left-hand side. Then select “Data File Upload</a:t>
            </a:r>
            <a:r>
              <a:rPr lang="en-US" dirty="0" smtClean="0"/>
              <a:t>”. </a:t>
            </a:r>
            <a:endParaRPr lang="en-US" dirty="0"/>
          </a:p>
          <a:p>
            <a:pPr lvl="1"/>
            <a:r>
              <a:rPr lang="en-US" dirty="0" smtClean="0"/>
              <a:t>If you need help logging in, please contact your local access manager (LAM).</a:t>
            </a:r>
            <a:endParaRPr lang="en-US" dirty="0"/>
          </a:p>
        </p:txBody>
      </p:sp>
      <p:sp>
        <p:nvSpPr>
          <p:cNvPr id="3" name="Title 2"/>
          <p:cNvSpPr>
            <a:spLocks noGrp="1"/>
          </p:cNvSpPr>
          <p:nvPr>
            <p:ph type="title"/>
          </p:nvPr>
        </p:nvSpPr>
        <p:spPr/>
        <p:txBody>
          <a:bodyPr>
            <a:normAutofit/>
          </a:bodyPr>
          <a:lstStyle/>
          <a:p>
            <a:r>
              <a:rPr lang="en-US" sz="3200" dirty="0" smtClean="0"/>
              <a:t>Step 3: Uploading into Data Pipeline (1 of 6)</a:t>
            </a:r>
            <a:endParaRPr lang="en-US" sz="3200" dirty="0"/>
          </a:p>
        </p:txBody>
      </p:sp>
      <p:grpSp>
        <p:nvGrpSpPr>
          <p:cNvPr id="9" name="Group 8"/>
          <p:cNvGrpSpPr/>
          <p:nvPr/>
        </p:nvGrpSpPr>
        <p:grpSpPr>
          <a:xfrm>
            <a:off x="2820474" y="3490175"/>
            <a:ext cx="7167944" cy="3193961"/>
            <a:chOff x="1442434" y="3405516"/>
            <a:chExt cx="6871730" cy="3188877"/>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2434" y="3405516"/>
              <a:ext cx="6871730" cy="3188877"/>
            </a:xfrm>
            <a:prstGeom prst="rect">
              <a:avLst/>
            </a:prstGeom>
            <a:ln>
              <a:solidFill>
                <a:schemeClr val="tx1"/>
              </a:solidFill>
            </a:ln>
          </p:spPr>
        </p:pic>
        <p:sp>
          <p:nvSpPr>
            <p:cNvPr id="8" name="Rectangle 7"/>
            <p:cNvSpPr/>
            <p:nvPr/>
          </p:nvSpPr>
          <p:spPr>
            <a:xfrm>
              <a:off x="4572000" y="4250028"/>
              <a:ext cx="2189408" cy="14295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grpSp>
    </p:spTree>
    <p:extLst>
      <p:ext uri="{BB962C8B-B14F-4D97-AF65-F5344CB8AC3E}">
        <p14:creationId xmlns:p14="http://schemas.microsoft.com/office/powerpoint/2010/main" val="3933012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571223"/>
            <a:ext cx="8596668" cy="4470139"/>
          </a:xfrm>
        </p:spPr>
        <p:txBody>
          <a:bodyPr>
            <a:normAutofit fontScale="92500" lnSpcReduction="20000"/>
          </a:bodyPr>
          <a:lstStyle/>
          <a:p>
            <a:r>
              <a:rPr lang="en-US" dirty="0" smtClean="0"/>
              <a:t>The following screen should appear after selecting “Data File Upload”.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Fill in the drop-down menus and then hit “Submit”. For this collection, please select “School Readiness” for Dataset.</a:t>
            </a:r>
          </a:p>
          <a:p>
            <a:endParaRPr lang="en-US" dirty="0"/>
          </a:p>
          <a:p>
            <a:pPr marL="0" indent="0">
              <a:buNone/>
            </a:pPr>
            <a:endParaRPr lang="en-US" dirty="0" smtClean="0"/>
          </a:p>
          <a:p>
            <a:endParaRPr lang="en-US" dirty="0"/>
          </a:p>
          <a:p>
            <a:endParaRPr lang="en-US" dirty="0" smtClean="0"/>
          </a:p>
        </p:txBody>
      </p:sp>
      <p:sp>
        <p:nvSpPr>
          <p:cNvPr id="3" name="Title 2"/>
          <p:cNvSpPr>
            <a:spLocks noGrp="1"/>
          </p:cNvSpPr>
          <p:nvPr>
            <p:ph type="title"/>
          </p:nvPr>
        </p:nvSpPr>
        <p:spPr/>
        <p:txBody>
          <a:bodyPr>
            <a:normAutofit/>
          </a:bodyPr>
          <a:lstStyle/>
          <a:p>
            <a:r>
              <a:rPr lang="en-US" sz="3200" dirty="0"/>
              <a:t>Step 3: Uploading into Data </a:t>
            </a:r>
            <a:r>
              <a:rPr lang="en-US" sz="3200" dirty="0" smtClean="0"/>
              <a:t>Pipeline (2 of 6)</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9180" y="1930400"/>
            <a:ext cx="3924282" cy="3200657"/>
          </a:xfrm>
          <a:prstGeom prst="rect">
            <a:avLst/>
          </a:prstGeom>
          <a:ln>
            <a:solidFill>
              <a:schemeClr val="tx1"/>
            </a:solidFill>
          </a:ln>
        </p:spPr>
      </p:pic>
    </p:spTree>
    <p:extLst>
      <p:ext uri="{BB962C8B-B14F-4D97-AF65-F5344CB8AC3E}">
        <p14:creationId xmlns:p14="http://schemas.microsoft.com/office/powerpoint/2010/main" val="1760707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will know that your file was “successfully submitted” to Pipeline when you see the following message: </a:t>
            </a:r>
          </a:p>
          <a:p>
            <a:endParaRPr lang="en-US" dirty="0"/>
          </a:p>
          <a:p>
            <a:endParaRPr lang="en-US" dirty="0" smtClean="0"/>
          </a:p>
          <a:p>
            <a:endParaRPr lang="en-US" dirty="0"/>
          </a:p>
          <a:p>
            <a:endParaRPr lang="en-US" dirty="0" smtClean="0"/>
          </a:p>
          <a:p>
            <a:endParaRPr lang="en-US" dirty="0"/>
          </a:p>
          <a:p>
            <a:r>
              <a:rPr lang="en-US" dirty="0" smtClean="0"/>
              <a:t>However, this </a:t>
            </a:r>
            <a:r>
              <a:rPr lang="en-US" u="sng" dirty="0" smtClean="0">
                <a:solidFill>
                  <a:srgbClr val="FF0000"/>
                </a:solidFill>
              </a:rPr>
              <a:t>does not </a:t>
            </a:r>
            <a:r>
              <a:rPr lang="en-US" u="sng" dirty="0" smtClean="0">
                <a:solidFill>
                  <a:srgbClr val="FF0000"/>
                </a:solidFill>
              </a:rPr>
              <a:t>mean</a:t>
            </a:r>
            <a:r>
              <a:rPr lang="en-US" dirty="0"/>
              <a:t> </a:t>
            </a:r>
            <a:r>
              <a:rPr lang="en-US" dirty="0" smtClean="0"/>
              <a:t>that </a:t>
            </a:r>
            <a:r>
              <a:rPr lang="en-US" dirty="0" smtClean="0"/>
              <a:t>you are error-free. This just means that Data Pipeline has accepted your file.</a:t>
            </a:r>
            <a:endParaRPr lang="en-US" dirty="0"/>
          </a:p>
        </p:txBody>
      </p:sp>
      <p:sp>
        <p:nvSpPr>
          <p:cNvPr id="3" name="Title 2"/>
          <p:cNvSpPr>
            <a:spLocks noGrp="1"/>
          </p:cNvSpPr>
          <p:nvPr>
            <p:ph type="title"/>
          </p:nvPr>
        </p:nvSpPr>
        <p:spPr/>
        <p:txBody>
          <a:bodyPr>
            <a:normAutofit/>
          </a:bodyPr>
          <a:lstStyle/>
          <a:p>
            <a:r>
              <a:rPr lang="en-US" sz="3200" dirty="0"/>
              <a:t>Step 3: Uploading into Data </a:t>
            </a:r>
            <a:r>
              <a:rPr lang="en-US" sz="3200" dirty="0" smtClean="0"/>
              <a:t>Pipeline (3 of 6)</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056" y="3037487"/>
            <a:ext cx="8095224" cy="1525724"/>
          </a:xfrm>
          <a:prstGeom prst="rect">
            <a:avLst/>
          </a:prstGeom>
          <a:ln>
            <a:solidFill>
              <a:schemeClr val="tx1"/>
            </a:solidFill>
          </a:ln>
        </p:spPr>
      </p:pic>
    </p:spTree>
    <p:extLst>
      <p:ext uri="{BB962C8B-B14F-4D97-AF65-F5344CB8AC3E}">
        <p14:creationId xmlns:p14="http://schemas.microsoft.com/office/powerpoint/2010/main" val="333341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Complete the KSR Collection</a:t>
            </a:r>
            <a:br>
              <a:rPr lang="en-US" dirty="0" smtClean="0"/>
            </a:br>
            <a:r>
              <a:rPr lang="en-US" dirty="0" smtClean="0"/>
              <a:t>Overview</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Step 1: Selecting Assessment Tool</a:t>
            </a:r>
          </a:p>
          <a:p>
            <a:r>
              <a:rPr lang="en-US" sz="2800" dirty="0" smtClean="0"/>
              <a:t>Step 2: Gathering Data</a:t>
            </a:r>
          </a:p>
          <a:p>
            <a:pPr lvl="1"/>
            <a:r>
              <a:rPr lang="en-US" sz="2800" dirty="0" smtClean="0"/>
              <a:t>Step 2a: GOLD® Users: Obtaining the Colorado Kindergarten Readiness Report</a:t>
            </a:r>
          </a:p>
          <a:p>
            <a:pPr lvl="1"/>
            <a:r>
              <a:rPr lang="en-US" sz="2800" dirty="0" smtClean="0"/>
              <a:t>Step 2b: DRDP-K Users: Aggregating Data Manually</a:t>
            </a:r>
          </a:p>
          <a:p>
            <a:pPr lvl="1"/>
            <a:r>
              <a:rPr lang="en-US" sz="2800" dirty="0" smtClean="0"/>
              <a:t>Step 2c: NC-KEA Users: Aggregating Data Manually</a:t>
            </a:r>
          </a:p>
          <a:p>
            <a:r>
              <a:rPr lang="en-US" sz="2800" dirty="0" smtClean="0"/>
              <a:t>Step 3: Uploading Data to CDE Data Pipeline.</a:t>
            </a:r>
          </a:p>
          <a:p>
            <a:endParaRPr lang="en-US" sz="2800" dirty="0"/>
          </a:p>
          <a:p>
            <a:pPr marL="0" indent="0">
              <a:buNone/>
            </a:pPr>
            <a:r>
              <a:rPr lang="en-US" sz="2800" i="1" dirty="0" smtClean="0"/>
              <a:t>*</a:t>
            </a:r>
            <a:r>
              <a:rPr lang="en-US" sz="2600" i="1" dirty="0" smtClean="0"/>
              <a:t>Please don’t forget to officially submit your data through the Status Dashboard and send in your sign-off sheet!</a:t>
            </a:r>
            <a:endParaRPr lang="en-US" sz="2600" i="1" dirty="0"/>
          </a:p>
        </p:txBody>
      </p:sp>
    </p:spTree>
    <p:extLst>
      <p:ext uri="{BB962C8B-B14F-4D97-AF65-F5344CB8AC3E}">
        <p14:creationId xmlns:p14="http://schemas.microsoft.com/office/powerpoint/2010/main" val="5218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check for errors, please go to either Batch Maintenance or Validation Report. </a:t>
            </a:r>
          </a:p>
          <a:p>
            <a:r>
              <a:rPr lang="en-US" dirty="0" smtClean="0"/>
              <a:t>I am showing the </a:t>
            </a:r>
          </a:p>
          <a:p>
            <a:pPr marL="0" indent="0">
              <a:buNone/>
            </a:pPr>
            <a:r>
              <a:rPr lang="en-US" dirty="0" smtClean="0"/>
              <a:t>Validation Report option below:</a:t>
            </a:r>
          </a:p>
          <a:p>
            <a:endParaRPr lang="en-US" dirty="0"/>
          </a:p>
          <a:p>
            <a:endParaRPr lang="en-US" dirty="0"/>
          </a:p>
        </p:txBody>
      </p:sp>
      <p:sp>
        <p:nvSpPr>
          <p:cNvPr id="3" name="Title 2"/>
          <p:cNvSpPr>
            <a:spLocks noGrp="1"/>
          </p:cNvSpPr>
          <p:nvPr>
            <p:ph type="title"/>
          </p:nvPr>
        </p:nvSpPr>
        <p:spPr/>
        <p:txBody>
          <a:bodyPr>
            <a:normAutofit/>
          </a:bodyPr>
          <a:lstStyle/>
          <a:p>
            <a:r>
              <a:rPr lang="en-US" sz="3200" dirty="0"/>
              <a:t>Step 3: Uploading into Data </a:t>
            </a:r>
            <a:r>
              <a:rPr lang="en-US" sz="3200" dirty="0" smtClean="0"/>
              <a:t>Pipeline (4 of 6)</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4421" y="1670081"/>
            <a:ext cx="2041979" cy="16412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034" y="3682320"/>
            <a:ext cx="8850376" cy="3028076"/>
          </a:xfrm>
          <a:prstGeom prst="rect">
            <a:avLst/>
          </a:prstGeom>
        </p:spPr>
      </p:pic>
      <p:sp>
        <p:nvSpPr>
          <p:cNvPr id="6" name="Rectangle 5"/>
          <p:cNvSpPr/>
          <p:nvPr/>
        </p:nvSpPr>
        <p:spPr>
          <a:xfrm>
            <a:off x="8524421" y="2702518"/>
            <a:ext cx="1854817" cy="4354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967470" y="2702518"/>
            <a:ext cx="1442434" cy="43542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707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2486" y="1347671"/>
            <a:ext cx="7886700" cy="5295996"/>
          </a:xfrm>
        </p:spPr>
        <p:txBody>
          <a:bodyPr/>
          <a:lstStyle/>
          <a:p>
            <a:r>
              <a:rPr lang="en-US" dirty="0" smtClean="0"/>
              <a:t>If you have errors, please work to clean them up.</a:t>
            </a:r>
          </a:p>
          <a:p>
            <a:r>
              <a:rPr lang="en-US" dirty="0" smtClean="0"/>
              <a:t>Once you are error-free, your validation report will show the following: </a:t>
            </a:r>
          </a:p>
          <a:p>
            <a:endParaRPr lang="en-US" dirty="0"/>
          </a:p>
          <a:p>
            <a:endParaRPr lang="en-US" dirty="0" smtClean="0"/>
          </a:p>
          <a:p>
            <a:endParaRPr lang="en-US" dirty="0"/>
          </a:p>
          <a:p>
            <a:endParaRPr lang="en-US" dirty="0" smtClean="0"/>
          </a:p>
          <a:p>
            <a:r>
              <a:rPr lang="en-US" dirty="0" smtClean="0"/>
              <a:t>Once you are error-free, your batch maintenance will show the following: </a:t>
            </a:r>
            <a:endParaRPr lang="en-US" dirty="0"/>
          </a:p>
        </p:txBody>
      </p:sp>
      <p:sp>
        <p:nvSpPr>
          <p:cNvPr id="3" name="Title 2"/>
          <p:cNvSpPr>
            <a:spLocks noGrp="1"/>
          </p:cNvSpPr>
          <p:nvPr>
            <p:ph type="title"/>
          </p:nvPr>
        </p:nvSpPr>
        <p:spPr/>
        <p:txBody>
          <a:bodyPr>
            <a:normAutofit/>
          </a:bodyPr>
          <a:lstStyle/>
          <a:p>
            <a:r>
              <a:rPr lang="en-US" sz="3200" dirty="0"/>
              <a:t>Step 3: Uploading into Data </a:t>
            </a:r>
            <a:r>
              <a:rPr lang="en-US" sz="3200" dirty="0" smtClean="0"/>
              <a:t>Pipeline (5 of 6)</a:t>
            </a:r>
            <a:endParaRPr lang="en-US" sz="32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0196" b="8836"/>
          <a:stretch/>
        </p:blipFill>
        <p:spPr>
          <a:xfrm>
            <a:off x="1009726" y="2220557"/>
            <a:ext cx="6592220" cy="1349829"/>
          </a:xfrm>
          <a:prstGeom prst="rect">
            <a:avLst/>
          </a:prstGeom>
          <a:ln>
            <a:solidFill>
              <a:schemeClr val="tx1"/>
            </a:solidFill>
          </a:ln>
        </p:spPr>
      </p:pic>
      <p:grpSp>
        <p:nvGrpSpPr>
          <p:cNvPr id="8" name="Group 7"/>
          <p:cNvGrpSpPr/>
          <p:nvPr/>
        </p:nvGrpSpPr>
        <p:grpSpPr>
          <a:xfrm>
            <a:off x="2408351" y="4283442"/>
            <a:ext cx="4949371" cy="2360225"/>
            <a:chOff x="3962400" y="4368800"/>
            <a:chExt cx="4949371" cy="2360225"/>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4368800"/>
              <a:ext cx="4949371" cy="2360225"/>
            </a:xfrm>
            <a:prstGeom prst="rect">
              <a:avLst/>
            </a:prstGeom>
            <a:ln>
              <a:solidFill>
                <a:schemeClr val="tx1"/>
              </a:solidFill>
            </a:ln>
          </p:spPr>
        </p:pic>
        <p:sp>
          <p:nvSpPr>
            <p:cNvPr id="6" name="Rectangle 5"/>
            <p:cNvSpPr/>
            <p:nvPr/>
          </p:nvSpPr>
          <p:spPr>
            <a:xfrm>
              <a:off x="7111999" y="6008786"/>
              <a:ext cx="711200" cy="6348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94332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671192"/>
            <a:ext cx="8596668" cy="3880773"/>
          </a:xfrm>
        </p:spPr>
        <p:txBody>
          <a:bodyPr/>
          <a:lstStyle/>
          <a:p>
            <a:r>
              <a:rPr lang="en-US" dirty="0" smtClean="0"/>
              <a:t>Once you are error-free, please don’t forget to:</a:t>
            </a:r>
          </a:p>
          <a:p>
            <a:pPr lvl="1"/>
            <a:r>
              <a:rPr lang="en-US" dirty="0" smtClean="0"/>
              <a:t>Officially submit to CDE</a:t>
            </a:r>
          </a:p>
          <a:p>
            <a:pPr lvl="1"/>
            <a:r>
              <a:rPr lang="en-US" dirty="0" smtClean="0"/>
              <a:t>Send in your sign-off form</a:t>
            </a:r>
            <a:endParaRPr lang="en-US" dirty="0"/>
          </a:p>
          <a:p>
            <a:endParaRPr lang="en-US" dirty="0"/>
          </a:p>
        </p:txBody>
      </p:sp>
      <p:sp>
        <p:nvSpPr>
          <p:cNvPr id="3" name="Title 2"/>
          <p:cNvSpPr>
            <a:spLocks noGrp="1"/>
          </p:cNvSpPr>
          <p:nvPr>
            <p:ph type="title"/>
          </p:nvPr>
        </p:nvSpPr>
        <p:spPr/>
        <p:txBody>
          <a:bodyPr>
            <a:normAutofit/>
          </a:bodyPr>
          <a:lstStyle/>
          <a:p>
            <a:r>
              <a:rPr lang="en-US" sz="3200" dirty="0"/>
              <a:t>Step 3: Uploading into Data </a:t>
            </a:r>
            <a:r>
              <a:rPr lang="en-US" sz="3200" dirty="0" smtClean="0"/>
              <a:t>Pipeline (6 of 6)</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15" y="2974499"/>
            <a:ext cx="7744906" cy="3639058"/>
          </a:xfrm>
          <a:prstGeom prst="rect">
            <a:avLst/>
          </a:prstGeom>
          <a:ln>
            <a:solidFill>
              <a:schemeClr val="tx1"/>
            </a:solidFill>
          </a:ln>
        </p:spPr>
      </p:pic>
      <p:sp>
        <p:nvSpPr>
          <p:cNvPr id="5" name="Rectangle 4"/>
          <p:cNvSpPr/>
          <p:nvPr/>
        </p:nvSpPr>
        <p:spPr>
          <a:xfrm>
            <a:off x="4191562" y="5712647"/>
            <a:ext cx="3410857" cy="7402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7531042">
            <a:off x="5653826" y="4716835"/>
            <a:ext cx="1210614" cy="70833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084133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smtClean="0"/>
              <a:t>Please reach out to Tara Rhodes, P-3 Data Analyst and Kindergarten School Readiness Collection Lead, if you have any questions or concerns.</a:t>
            </a:r>
          </a:p>
          <a:p>
            <a:pPr algn="ctr"/>
            <a:endParaRPr lang="en-US" dirty="0"/>
          </a:p>
          <a:p>
            <a:pPr marL="0" indent="0" algn="ctr">
              <a:buNone/>
            </a:pPr>
            <a:r>
              <a:rPr lang="en-US" dirty="0" smtClean="0"/>
              <a:t>Phone: 303.866.6243</a:t>
            </a:r>
          </a:p>
          <a:p>
            <a:pPr marL="0" indent="0" algn="ctr">
              <a:buNone/>
            </a:pPr>
            <a:r>
              <a:rPr lang="en-US" dirty="0" smtClean="0"/>
              <a:t>Email: Rhodes_t@cde.state.co.us</a:t>
            </a:r>
            <a:endParaRPr lang="en-US" dirty="0"/>
          </a:p>
        </p:txBody>
      </p:sp>
    </p:spTree>
    <p:extLst>
      <p:ext uri="{BB962C8B-B14F-4D97-AF65-F5344CB8AC3E}">
        <p14:creationId xmlns:p14="http://schemas.microsoft.com/office/powerpoint/2010/main" val="393011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1: Selecting Assessment Tool</a:t>
            </a:r>
            <a:endParaRPr lang="en-US" dirty="0"/>
          </a:p>
        </p:txBody>
      </p:sp>
      <p:sp>
        <p:nvSpPr>
          <p:cNvPr id="2" name="Content Placeholder 1"/>
          <p:cNvSpPr>
            <a:spLocks noGrp="1"/>
          </p:cNvSpPr>
          <p:nvPr>
            <p:ph idx="1"/>
          </p:nvPr>
        </p:nvSpPr>
        <p:spPr>
          <a:xfrm>
            <a:off x="677334" y="1560786"/>
            <a:ext cx="9318004" cy="4855779"/>
          </a:xfrm>
        </p:spPr>
        <p:txBody>
          <a:bodyPr>
            <a:normAutofit/>
          </a:bodyPr>
          <a:lstStyle/>
          <a:p>
            <a:pPr marL="0" indent="0">
              <a:buNone/>
            </a:pPr>
            <a:r>
              <a:rPr lang="en-US" dirty="0"/>
              <a:t>Step 1: Please select your assessment tool</a:t>
            </a:r>
          </a:p>
          <a:p>
            <a:pPr lvl="1"/>
            <a:r>
              <a:rPr lang="en-US" dirty="0"/>
              <a:t>This is done in Pipeline under “School Readiness”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lvl="1"/>
            <a:r>
              <a:rPr lang="en-US" dirty="0"/>
              <a:t>Video tutorial (approx. 2 min long) is linked </a:t>
            </a:r>
            <a:r>
              <a:rPr lang="en-US" dirty="0">
                <a:hlinkClick r:id="rId2"/>
              </a:rPr>
              <a:t>here</a:t>
            </a:r>
            <a:endParaRPr lang="en-US" dirty="0"/>
          </a:p>
          <a:p>
            <a:pPr lvl="1"/>
            <a:r>
              <a:rPr lang="en-US" dirty="0"/>
              <a:t>Guide document with screenshots under “File Layout” on the website</a:t>
            </a:r>
          </a:p>
        </p:txBody>
      </p:sp>
      <p:grpSp>
        <p:nvGrpSpPr>
          <p:cNvPr id="4" name="Group 3"/>
          <p:cNvGrpSpPr/>
          <p:nvPr/>
        </p:nvGrpSpPr>
        <p:grpSpPr>
          <a:xfrm>
            <a:off x="1031389" y="2895561"/>
            <a:ext cx="8242613" cy="2064190"/>
            <a:chOff x="510012" y="2375608"/>
            <a:chExt cx="8242613" cy="206419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5033" b="-1"/>
            <a:stretch/>
          </p:blipFill>
          <p:spPr>
            <a:xfrm>
              <a:off x="628650" y="2375608"/>
              <a:ext cx="8123975" cy="2064190"/>
            </a:xfrm>
            <a:prstGeom prst="rect">
              <a:avLst/>
            </a:prstGeom>
            <a:ln w="9525">
              <a:solidFill>
                <a:schemeClr val="tx1"/>
              </a:solidFill>
            </a:ln>
          </p:spPr>
        </p:pic>
        <p:sp>
          <p:nvSpPr>
            <p:cNvPr id="6" name="Rectangle 5"/>
            <p:cNvSpPr/>
            <p:nvPr/>
          </p:nvSpPr>
          <p:spPr>
            <a:xfrm>
              <a:off x="510012" y="3201349"/>
              <a:ext cx="1463931" cy="4127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spTree>
    <p:extLst>
      <p:ext uri="{BB962C8B-B14F-4D97-AF65-F5344CB8AC3E}">
        <p14:creationId xmlns:p14="http://schemas.microsoft.com/office/powerpoint/2010/main" val="101005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Gathering Data</a:t>
            </a:r>
            <a:endParaRPr lang="en-US" dirty="0"/>
          </a:p>
        </p:txBody>
      </p:sp>
      <p:sp>
        <p:nvSpPr>
          <p:cNvPr id="3" name="Content Placeholder 2"/>
          <p:cNvSpPr>
            <a:spLocks noGrp="1"/>
          </p:cNvSpPr>
          <p:nvPr>
            <p:ph idx="1"/>
          </p:nvPr>
        </p:nvSpPr>
        <p:spPr>
          <a:xfrm>
            <a:off x="677333" y="1568161"/>
            <a:ext cx="9342429" cy="5012943"/>
          </a:xfrm>
        </p:spPr>
        <p:txBody>
          <a:bodyPr>
            <a:normAutofit fontScale="92500" lnSpcReduction="10000"/>
          </a:bodyPr>
          <a:lstStyle/>
          <a:p>
            <a:pPr marL="0" indent="0">
              <a:buNone/>
            </a:pPr>
            <a:r>
              <a:rPr lang="en-US" sz="2400" dirty="0" smtClean="0"/>
              <a:t>PLEASE NOTE: </a:t>
            </a:r>
          </a:p>
          <a:p>
            <a:r>
              <a:rPr lang="en-US" sz="2400" b="1" dirty="0" smtClean="0"/>
              <a:t>GOLD® Users:</a:t>
            </a:r>
            <a:r>
              <a:rPr lang="en-US" sz="2400" dirty="0" smtClean="0"/>
              <a:t> Please </a:t>
            </a:r>
            <a:r>
              <a:rPr lang="en-US" sz="2400" dirty="0"/>
              <a:t>follow the instructions for Step 2a </a:t>
            </a:r>
            <a:r>
              <a:rPr lang="en-US" sz="2400" b="1" u="sng" dirty="0"/>
              <a:t>only</a:t>
            </a:r>
            <a:r>
              <a:rPr lang="en-US" sz="2400" dirty="0"/>
              <a:t> and then proceed to Step 3. </a:t>
            </a:r>
            <a:endParaRPr lang="en-US" sz="2400" dirty="0" smtClean="0"/>
          </a:p>
          <a:p>
            <a:endParaRPr lang="en-US" sz="2400" dirty="0" smtClean="0"/>
          </a:p>
          <a:p>
            <a:r>
              <a:rPr lang="en-US" sz="2400" b="1" dirty="0" smtClean="0"/>
              <a:t>DRDP-K Users:</a:t>
            </a:r>
            <a:r>
              <a:rPr lang="en-US" sz="2400" dirty="0" smtClean="0"/>
              <a:t> Please follow Step 2b </a:t>
            </a:r>
            <a:r>
              <a:rPr lang="en-US" sz="2400" b="1" u="sng" dirty="0"/>
              <a:t>only</a:t>
            </a:r>
            <a:r>
              <a:rPr lang="en-US" sz="2400" dirty="0" smtClean="0"/>
              <a:t> and then proceed to Step 3. </a:t>
            </a:r>
          </a:p>
          <a:p>
            <a:endParaRPr lang="en-US" sz="2400" dirty="0" smtClean="0"/>
          </a:p>
          <a:p>
            <a:r>
              <a:rPr lang="en-US" sz="2400" b="1" dirty="0" smtClean="0"/>
              <a:t>North Carolina KEA Users:</a:t>
            </a:r>
            <a:r>
              <a:rPr lang="en-US" sz="2400" dirty="0" smtClean="0"/>
              <a:t> Please follow </a:t>
            </a:r>
            <a:r>
              <a:rPr lang="en-US" sz="2400" dirty="0"/>
              <a:t>Step </a:t>
            </a:r>
            <a:r>
              <a:rPr lang="en-US" sz="2400" dirty="0" smtClean="0"/>
              <a:t>2c </a:t>
            </a:r>
            <a:r>
              <a:rPr lang="en-US" sz="2400" b="1" u="sng" dirty="0"/>
              <a:t>only</a:t>
            </a:r>
            <a:r>
              <a:rPr lang="en-US" sz="2400" dirty="0"/>
              <a:t> and then proceed to Step 3. </a:t>
            </a:r>
          </a:p>
          <a:p>
            <a:endParaRPr lang="en-US" sz="2400" dirty="0" smtClean="0"/>
          </a:p>
          <a:p>
            <a:r>
              <a:rPr lang="en-US" sz="2400" b="1" dirty="0" smtClean="0"/>
              <a:t>COR Users:</a:t>
            </a:r>
            <a:r>
              <a:rPr lang="en-US" sz="2400" dirty="0" smtClean="0"/>
              <a:t> Please follow the assessment protocol and then manually aggregate your data following the later parts of either Steps 2b or 2c, and then proceed to Step 3. </a:t>
            </a:r>
            <a:endParaRPr lang="en-US" sz="2400" dirty="0"/>
          </a:p>
          <a:p>
            <a:endParaRPr lang="en-US" sz="2400" dirty="0"/>
          </a:p>
        </p:txBody>
      </p:sp>
    </p:spTree>
    <p:extLst>
      <p:ext uri="{BB962C8B-B14F-4D97-AF65-F5344CB8AC3E}">
        <p14:creationId xmlns:p14="http://schemas.microsoft.com/office/powerpoint/2010/main" val="74977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Step </a:t>
            </a:r>
            <a:r>
              <a:rPr lang="en-US" dirty="0" smtClean="0"/>
              <a:t>2a: Obtaining </a:t>
            </a:r>
            <a:r>
              <a:rPr lang="en-US" dirty="0" smtClean="0"/>
              <a:t>the Colorado Kindergarten Readiness Report out of GOLD® (1 of 4)</a:t>
            </a:r>
            <a:endParaRPr lang="en-US" dirty="0"/>
          </a:p>
        </p:txBody>
      </p:sp>
      <p:sp>
        <p:nvSpPr>
          <p:cNvPr id="2" name="Content Placeholder 1"/>
          <p:cNvSpPr>
            <a:spLocks noGrp="1"/>
          </p:cNvSpPr>
          <p:nvPr>
            <p:ph idx="1"/>
          </p:nvPr>
        </p:nvSpPr>
        <p:spPr/>
        <p:txBody>
          <a:bodyPr>
            <a:normAutofit/>
          </a:bodyPr>
          <a:lstStyle/>
          <a:p>
            <a:endParaRPr lang="en-US" dirty="0" smtClean="0"/>
          </a:p>
          <a:p>
            <a:r>
              <a:rPr lang="en-US" dirty="0" smtClean="0"/>
              <a:t>Navigate to the Reports area in Teaching Strategies.</a:t>
            </a:r>
          </a:p>
          <a:p>
            <a:endParaRPr lang="en-US" dirty="0" smtClean="0"/>
          </a:p>
          <a:p>
            <a:endParaRPr lang="en-US" dirty="0"/>
          </a:p>
          <a:p>
            <a:endParaRPr lang="en-US" dirty="0" smtClean="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6698" y="3073234"/>
            <a:ext cx="7750629" cy="2447217"/>
          </a:xfrm>
          <a:prstGeom prst="rect">
            <a:avLst/>
          </a:prstGeom>
          <a:ln w="3175">
            <a:solidFill>
              <a:schemeClr val="tx1"/>
            </a:solidFill>
          </a:ln>
        </p:spPr>
      </p:pic>
      <p:sp>
        <p:nvSpPr>
          <p:cNvPr id="7" name="Rectangle 6"/>
          <p:cNvSpPr/>
          <p:nvPr/>
        </p:nvSpPr>
        <p:spPr>
          <a:xfrm>
            <a:off x="5856514" y="3106058"/>
            <a:ext cx="478971" cy="5805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579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Step </a:t>
            </a:r>
            <a:r>
              <a:rPr lang="en-US" dirty="0" smtClean="0"/>
              <a:t>2a: </a:t>
            </a:r>
            <a:r>
              <a:rPr lang="en-US" dirty="0"/>
              <a:t>Obtaining the Colorado Kindergarten Readiness Report out of GOLD® </a:t>
            </a:r>
            <a:r>
              <a:rPr lang="en-US" dirty="0" smtClean="0"/>
              <a:t>(2 </a:t>
            </a:r>
            <a:r>
              <a:rPr lang="en-US" dirty="0"/>
              <a:t>of 4)</a:t>
            </a:r>
          </a:p>
        </p:txBody>
      </p:sp>
      <p:sp>
        <p:nvSpPr>
          <p:cNvPr id="2" name="Content Placeholder 1"/>
          <p:cNvSpPr>
            <a:spLocks noGrp="1"/>
          </p:cNvSpPr>
          <p:nvPr>
            <p:ph idx="1"/>
          </p:nvPr>
        </p:nvSpPr>
        <p:spPr/>
        <p:txBody>
          <a:bodyPr>
            <a:normAutofit fontScale="92500" lnSpcReduction="20000"/>
          </a:bodyPr>
          <a:lstStyle/>
          <a:p>
            <a:r>
              <a:rPr lang="en-US" dirty="0"/>
              <a:t>Scroll to the bottom and find the Colorado Kindergarten Readiness report.</a:t>
            </a:r>
          </a:p>
          <a:p>
            <a:pPr lvl="1"/>
            <a:r>
              <a:rPr lang="en-US" dirty="0"/>
              <a:t>Please note that this report is only available in GOLD® administrator accounts.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Click </a:t>
            </a:r>
            <a:r>
              <a:rPr lang="en-US" dirty="0"/>
              <a:t>on “GO”.</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3241" y="2988050"/>
            <a:ext cx="6160761" cy="3053312"/>
          </a:xfrm>
          <a:prstGeom prst="rect">
            <a:avLst/>
          </a:prstGeom>
          <a:ln w="9525">
            <a:solidFill>
              <a:schemeClr val="tx1"/>
            </a:solidFill>
          </a:ln>
        </p:spPr>
      </p:pic>
      <p:sp>
        <p:nvSpPr>
          <p:cNvPr id="5" name="Rectangle 4"/>
          <p:cNvSpPr/>
          <p:nvPr/>
        </p:nvSpPr>
        <p:spPr>
          <a:xfrm>
            <a:off x="5892801" y="4673601"/>
            <a:ext cx="1770743" cy="12917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2670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Step </a:t>
            </a:r>
            <a:r>
              <a:rPr lang="en-US" dirty="0" smtClean="0"/>
              <a:t>2a: </a:t>
            </a:r>
            <a:r>
              <a:rPr lang="en-US" dirty="0"/>
              <a:t>Obtaining the Colorado Kindergarten Readiness Report out of GOLD® </a:t>
            </a:r>
            <a:r>
              <a:rPr lang="en-US" dirty="0" smtClean="0"/>
              <a:t>(3 </a:t>
            </a:r>
            <a:r>
              <a:rPr lang="en-US" dirty="0"/>
              <a:t>of 4)</a:t>
            </a:r>
          </a:p>
        </p:txBody>
      </p:sp>
      <p:sp>
        <p:nvSpPr>
          <p:cNvPr id="2" name="Content Placeholder 1"/>
          <p:cNvSpPr>
            <a:spLocks noGrp="1"/>
          </p:cNvSpPr>
          <p:nvPr>
            <p:ph idx="1"/>
          </p:nvPr>
        </p:nvSpPr>
        <p:spPr/>
        <p:txBody>
          <a:bodyPr>
            <a:normAutofit lnSpcReduction="10000"/>
          </a:bodyPr>
          <a:lstStyle/>
          <a:p>
            <a:r>
              <a:rPr lang="en-US" dirty="0"/>
              <a:t>Enter sites and make sure to select “School” under “Output”. </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r>
              <a:rPr lang="en-US" dirty="0" smtClean="0"/>
              <a:t>Click </a:t>
            </a:r>
            <a:r>
              <a:rPr lang="en-US" dirty="0"/>
              <a:t>on “Generate”. </a:t>
            </a:r>
          </a:p>
        </p:txBody>
      </p:sp>
      <p:grpSp>
        <p:nvGrpSpPr>
          <p:cNvPr id="9" name="Group 8"/>
          <p:cNvGrpSpPr/>
          <p:nvPr/>
        </p:nvGrpSpPr>
        <p:grpSpPr>
          <a:xfrm>
            <a:off x="3219718" y="2580201"/>
            <a:ext cx="6677318" cy="3196558"/>
            <a:chOff x="769257" y="2130801"/>
            <a:chExt cx="7445344" cy="3486228"/>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398" y="2130801"/>
              <a:ext cx="7285203" cy="3293084"/>
            </a:xfrm>
            <a:prstGeom prst="rect">
              <a:avLst/>
            </a:prstGeom>
            <a:ln w="9525">
              <a:solidFill>
                <a:schemeClr val="tx1"/>
              </a:solidFill>
            </a:ln>
          </p:spPr>
        </p:pic>
        <p:sp>
          <p:nvSpPr>
            <p:cNvPr id="5" name="Rectangle 4"/>
            <p:cNvSpPr/>
            <p:nvPr/>
          </p:nvSpPr>
          <p:spPr>
            <a:xfrm>
              <a:off x="2032482" y="2677885"/>
              <a:ext cx="2815287" cy="7982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9257" y="3280229"/>
              <a:ext cx="962477" cy="9942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545943" y="4818743"/>
              <a:ext cx="1103086" cy="7982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Arrow 10"/>
          <p:cNvSpPr/>
          <p:nvPr/>
        </p:nvSpPr>
        <p:spPr>
          <a:xfrm>
            <a:off x="2033639" y="3882924"/>
            <a:ext cx="628650" cy="38825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0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Step </a:t>
            </a:r>
            <a:r>
              <a:rPr lang="en-US" dirty="0" smtClean="0"/>
              <a:t>2a: </a:t>
            </a:r>
            <a:r>
              <a:rPr lang="en-US" dirty="0"/>
              <a:t>Obtaining the Colorado Kindergarten Readiness Report out of GOLD® </a:t>
            </a:r>
            <a:r>
              <a:rPr lang="en-US" dirty="0" smtClean="0"/>
              <a:t>(4 </a:t>
            </a:r>
            <a:r>
              <a:rPr lang="en-US" dirty="0"/>
              <a:t>of 4)</a:t>
            </a:r>
          </a:p>
        </p:txBody>
      </p:sp>
      <p:sp>
        <p:nvSpPr>
          <p:cNvPr id="2" name="Content Placeholder 1"/>
          <p:cNvSpPr>
            <a:spLocks noGrp="1"/>
          </p:cNvSpPr>
          <p:nvPr>
            <p:ph idx="1"/>
          </p:nvPr>
        </p:nvSpPr>
        <p:spPr/>
        <p:txBody>
          <a:bodyPr>
            <a:normAutofit/>
          </a:bodyPr>
          <a:lstStyle/>
          <a:p>
            <a:r>
              <a:rPr lang="en-US" dirty="0" smtClean="0"/>
              <a:t>Teaching Strategies will take you to the Reports Queue. Next, download the export file.</a:t>
            </a:r>
            <a:endParaRPr lang="en-US" dirty="0"/>
          </a:p>
          <a:p>
            <a:endParaRPr lang="en-US" dirty="0" smtClean="0"/>
          </a:p>
          <a:p>
            <a:endParaRPr lang="en-US" dirty="0"/>
          </a:p>
          <a:p>
            <a:pPr marL="0" indent="0">
              <a:buNone/>
            </a:pPr>
            <a:endParaRPr lang="en-US" dirty="0"/>
          </a:p>
          <a:p>
            <a:pPr marL="0" indent="0">
              <a:buNone/>
            </a:pPr>
            <a:endParaRPr lang="en-US" dirty="0" smtClean="0"/>
          </a:p>
          <a:p>
            <a:r>
              <a:rPr lang="en-US" dirty="0" smtClean="0"/>
              <a:t>Double-click on the file to open it </a:t>
            </a:r>
            <a:r>
              <a:rPr lang="en-US" dirty="0"/>
              <a:t>in Excel and make sure to save as an .</a:t>
            </a:r>
            <a:r>
              <a:rPr lang="en-US" dirty="0" err="1"/>
              <a:t>xlsx</a:t>
            </a:r>
            <a:r>
              <a:rPr lang="en-US" dirty="0"/>
              <a:t> </a:t>
            </a:r>
            <a:r>
              <a:rPr lang="en-US" dirty="0" smtClean="0"/>
              <a:t>extension by doing a “File – Save As”. </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307" t="16606" b="9531"/>
          <a:stretch/>
        </p:blipFill>
        <p:spPr>
          <a:xfrm>
            <a:off x="1956373" y="2946066"/>
            <a:ext cx="7978321" cy="1349830"/>
          </a:xfrm>
          <a:prstGeom prst="rect">
            <a:avLst/>
          </a:prstGeom>
          <a:ln w="9525">
            <a:solidFill>
              <a:schemeClr val="tx1"/>
            </a:solidFill>
          </a:ln>
        </p:spPr>
      </p:pic>
      <p:sp>
        <p:nvSpPr>
          <p:cNvPr id="5" name="Rectangle 4"/>
          <p:cNvSpPr/>
          <p:nvPr/>
        </p:nvSpPr>
        <p:spPr>
          <a:xfrm>
            <a:off x="7049833" y="3669684"/>
            <a:ext cx="2554515" cy="4492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300884" y="5262169"/>
            <a:ext cx="3590232" cy="1509724"/>
            <a:chOff x="2811235" y="2685143"/>
            <a:chExt cx="3590232" cy="1509724"/>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1235" y="2685143"/>
              <a:ext cx="3590232" cy="1509724"/>
            </a:xfrm>
            <a:prstGeom prst="rect">
              <a:avLst/>
            </a:prstGeom>
            <a:ln w="3175">
              <a:solidFill>
                <a:schemeClr val="tx1"/>
              </a:solidFill>
            </a:ln>
          </p:spPr>
        </p:pic>
        <p:sp>
          <p:nvSpPr>
            <p:cNvPr id="8" name="Rectangle 7"/>
            <p:cNvSpPr/>
            <p:nvPr/>
          </p:nvSpPr>
          <p:spPr>
            <a:xfrm>
              <a:off x="3439884" y="2897722"/>
              <a:ext cx="1016001" cy="67279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ight Arrow 8"/>
          <p:cNvSpPr/>
          <p:nvPr/>
        </p:nvSpPr>
        <p:spPr>
          <a:xfrm>
            <a:off x="3489725" y="5748508"/>
            <a:ext cx="628650" cy="38825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111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Colorado Kindergarten Readiness Report</a:t>
            </a:r>
            <a:endParaRPr lang="en-US" dirty="0"/>
          </a:p>
        </p:txBody>
      </p:sp>
      <p:sp>
        <p:nvSpPr>
          <p:cNvPr id="3" name="Content Placeholder 2"/>
          <p:cNvSpPr>
            <a:spLocks noGrp="1"/>
          </p:cNvSpPr>
          <p:nvPr>
            <p:ph idx="1"/>
          </p:nvPr>
        </p:nvSpPr>
        <p:spPr>
          <a:xfrm>
            <a:off x="677334" y="1930400"/>
            <a:ext cx="8596668" cy="4599189"/>
          </a:xfrm>
        </p:spPr>
        <p:txBody>
          <a:bodyPr>
            <a:normAutofit fontScale="92500"/>
          </a:bodyPr>
          <a:lstStyle/>
          <a:p>
            <a:r>
              <a:rPr lang="en-US" dirty="0" smtClean="0"/>
              <a:t>If data are not populating in the Colorado Kindergarten Readiness report, please check the following:</a:t>
            </a:r>
          </a:p>
          <a:p>
            <a:pPr lvl="1"/>
            <a:r>
              <a:rPr lang="en-US" b="1" dirty="0" smtClean="0"/>
              <a:t>Have teachers finalized their data?</a:t>
            </a:r>
            <a:r>
              <a:rPr lang="en-US" dirty="0" smtClean="0"/>
              <a:t> You should see a white checkmark in a green circle on the Checkpoint by Child area if they have.</a:t>
            </a:r>
          </a:p>
          <a:p>
            <a:pPr lvl="1"/>
            <a:r>
              <a:rPr lang="en-US" b="1" dirty="0" smtClean="0"/>
              <a:t>Has it been 24 hours since the data were finalized? </a:t>
            </a:r>
          </a:p>
          <a:p>
            <a:pPr lvl="1"/>
            <a:r>
              <a:rPr lang="en-US" b="1" dirty="0" smtClean="0"/>
              <a:t>Were data entered in the correct checkpoint?</a:t>
            </a:r>
            <a:r>
              <a:rPr lang="en-US" dirty="0" smtClean="0"/>
              <a:t> The report only pulls from the Fall checkpoint, so make sure data are in the correct checkpoint. </a:t>
            </a:r>
            <a:endParaRPr lang="en-US" dirty="0"/>
          </a:p>
          <a:p>
            <a:pPr lvl="1"/>
            <a:r>
              <a:rPr lang="en-US" b="1" dirty="0" smtClean="0"/>
              <a:t>Were data entered in the correct license?</a:t>
            </a:r>
            <a:r>
              <a:rPr lang="en-US" dirty="0" smtClean="0"/>
              <a:t> Sometimes it is difficult to distinguish the preschool side from the kindergarten side. The easiest way is to see if the Colorado Kindergarten Readiness report is in the Reports area. If it is, then you are logged into the Kindergarten side. (The preschool side does not have this report option.)</a:t>
            </a:r>
          </a:p>
          <a:p>
            <a:r>
              <a:rPr lang="en-US" dirty="0" smtClean="0"/>
              <a:t>If none of these work, please reach out to Teaching Strategies or check the support portal:</a:t>
            </a:r>
          </a:p>
          <a:p>
            <a:pPr lvl="1"/>
            <a:r>
              <a:rPr lang="en-US" dirty="0" smtClean="0">
                <a:hlinkClick r:id="rId2"/>
              </a:rPr>
              <a:t>COSupport@teachingstrategies.com</a:t>
            </a:r>
            <a:r>
              <a:rPr lang="en-US" dirty="0"/>
              <a:t>; (844) </a:t>
            </a:r>
            <a:r>
              <a:rPr lang="en-US" dirty="0" smtClean="0"/>
              <a:t>840-4653</a:t>
            </a:r>
          </a:p>
          <a:p>
            <a:pPr lvl="1"/>
            <a:r>
              <a:rPr lang="en-US" dirty="0" smtClean="0"/>
              <a:t>Support Portal: </a:t>
            </a:r>
            <a:r>
              <a:rPr lang="en-US" dirty="0">
                <a:hlinkClick r:id="rId3"/>
              </a:rPr>
              <a:t>https://teachingstrategies.force.com/portal/s/</a:t>
            </a:r>
            <a:endParaRPr lang="en-US" dirty="0"/>
          </a:p>
        </p:txBody>
      </p:sp>
    </p:spTree>
    <p:extLst>
      <p:ext uri="{BB962C8B-B14F-4D97-AF65-F5344CB8AC3E}">
        <p14:creationId xmlns:p14="http://schemas.microsoft.com/office/powerpoint/2010/main" val="25137701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1551</Words>
  <Application>Microsoft Office PowerPoint</Application>
  <PresentationFormat>Widescreen</PresentationFormat>
  <Paragraphs>212</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Steps to Complete the KSR Collection</vt:lpstr>
      <vt:lpstr>Steps to Complete the KSR Collection Overview</vt:lpstr>
      <vt:lpstr>Step 1: Selecting Assessment Tool</vt:lpstr>
      <vt:lpstr>Step 2: Gathering Data</vt:lpstr>
      <vt:lpstr>Step 2a: Obtaining the Colorado Kindergarten Readiness Report out of GOLD® (1 of 4)</vt:lpstr>
      <vt:lpstr>Step 2a: Obtaining the Colorado Kindergarten Readiness Report out of GOLD® (2 of 4)</vt:lpstr>
      <vt:lpstr>Step 2a: Obtaining the Colorado Kindergarten Readiness Report out of GOLD® (3 of 4)</vt:lpstr>
      <vt:lpstr>Step 2a: Obtaining the Colorado Kindergarten Readiness Report out of GOLD® (4 of 4)</vt:lpstr>
      <vt:lpstr>Troubleshooting Colorado Kindergarten Readiness Report</vt:lpstr>
      <vt:lpstr>Step 2b: DRDP-K Users: Aggregating Data Manually </vt:lpstr>
      <vt:lpstr>Step 2b: DRDP-K Users: Aggregating Data Manually </vt:lpstr>
      <vt:lpstr>Step 2b: DRDP-K Users: Aggregating Data Manually </vt:lpstr>
      <vt:lpstr>Step 2c: NC-KEA Users: Aggregating Data Manually</vt:lpstr>
      <vt:lpstr>Step 2c: NC-KEA Users: Aggregating Data Manually</vt:lpstr>
      <vt:lpstr>Step 2c: NC-KEA Users: Aggregating Data Manually</vt:lpstr>
      <vt:lpstr>Step 2c: NC-KEA Users: Aggregating Data Manually</vt:lpstr>
      <vt:lpstr>Step 3: Uploading into Data Pipeline (1 of 6)</vt:lpstr>
      <vt:lpstr>Step 3: Uploading into Data Pipeline (2 of 6)</vt:lpstr>
      <vt:lpstr>Step 3: Uploading into Data Pipeline (3 of 6)</vt:lpstr>
      <vt:lpstr>Step 3: Uploading into Data Pipeline (4 of 6)</vt:lpstr>
      <vt:lpstr>Step 3: Uploading into Data Pipeline (5 of 6)</vt:lpstr>
      <vt:lpstr>Step 3: Uploading into Data Pipeline (6 of 6)</vt:lpstr>
      <vt:lpstr>Thank you!</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to Complete the KSR Collection</dc:title>
  <dc:creator>Rhodes, Tara</dc:creator>
  <cp:lastModifiedBy>Rhodes, Tara</cp:lastModifiedBy>
  <cp:revision>11</cp:revision>
  <dcterms:created xsi:type="dcterms:W3CDTF">2018-12-06T17:21:16Z</dcterms:created>
  <dcterms:modified xsi:type="dcterms:W3CDTF">2019-11-01T21:38:05Z</dcterms:modified>
</cp:coreProperties>
</file>