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61" r:id="rId5"/>
    <p:sldId id="263" r:id="rId6"/>
    <p:sldId id="260" r:id="rId7"/>
    <p:sldId id="264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2" roundtripDataSignature="AMtx7mjHHUogqUD2KRjacU0YtlcmiYAW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530C2EB-F0D2-4D70-A822-26EE3BB2B8DE}">
  <a:tblStyle styleId="{4530C2EB-F0D2-4D70-A822-26EE3BB2B8D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365" autoAdjust="0"/>
  </p:normalViewPr>
  <p:slideViewPr>
    <p:cSldViewPr snapToGrid="0">
      <p:cViewPr varScale="1">
        <p:scale>
          <a:sx n="51" d="100"/>
          <a:sy n="51" d="100"/>
        </p:scale>
        <p:origin x="17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2" Type="http://customschemas.google.com/relationships/presentationmetadata" Target="metadata"/><Relationship Id="rId5" Type="http://schemas.openxmlformats.org/officeDocument/2006/relationships/slide" Target="slides/slide4.xml"/><Relationship Id="rId3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vr-01\users\rhodes_t\School%20Readiness\Collection%20Specific%20Work\2019-2020\Data%20Pulls_Analysis\Analysis\CAP4K_Analysis_Domains_ExcludeWaivers_12.19.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'1.Domain Table (2)'!$B$7</c:f>
              <c:strCache>
                <c:ptCount val="1"/>
                <c:pt idx="0">
                  <c:v>Percentage of Kindergartners Meeting School Readiness Domains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'1.Domain Table (2)'!$B$8:$B$14</c:f>
              <c:strCache>
                <c:ptCount val="7"/>
                <c:pt idx="0">
                  <c:v>Social-Emotional</c:v>
                </c:pt>
                <c:pt idx="1">
                  <c:v>Physical and Motor Development</c:v>
                </c:pt>
                <c:pt idx="2">
                  <c:v>Language</c:v>
                </c:pt>
                <c:pt idx="3">
                  <c:v>Cognition</c:v>
                </c:pt>
                <c:pt idx="4">
                  <c:v>Literacy</c:v>
                </c:pt>
                <c:pt idx="5">
                  <c:v>Math</c:v>
                </c:pt>
                <c:pt idx="6">
                  <c:v>None</c:v>
                </c:pt>
              </c:strCache>
            </c:strRef>
          </c:cat>
          <c:val>
            <c:numRef>
              <c:f>'1.Domain Table (2)'!$E$8:$E$14</c:f>
              <c:numCache>
                <c:formatCode>0.0%</c:formatCode>
                <c:ptCount val="7"/>
                <c:pt idx="0">
                  <c:v>0.94610000000000005</c:v>
                </c:pt>
                <c:pt idx="1">
                  <c:v>0.78359999999999996</c:v>
                </c:pt>
                <c:pt idx="2">
                  <c:v>0.6421</c:v>
                </c:pt>
                <c:pt idx="3">
                  <c:v>0.81230000000000002</c:v>
                </c:pt>
                <c:pt idx="4">
                  <c:v>0.63419999999999999</c:v>
                </c:pt>
                <c:pt idx="5">
                  <c:v>0.4521</c:v>
                </c:pt>
                <c:pt idx="6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D1-4C1F-9C1E-EE581A334C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0088744"/>
        <c:axId val="640085216"/>
      </c:barChart>
      <c:catAx>
        <c:axId val="640088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085216"/>
        <c:crosses val="autoZero"/>
        <c:auto val="1"/>
        <c:lblAlgn val="ctr"/>
        <c:lblOffset val="100"/>
        <c:noMultiLvlLbl val="0"/>
      </c:catAx>
      <c:valAx>
        <c:axId val="640085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0887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2b49a93b1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2b49a93b1_0_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g82b49a93b1_0_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2b49a93b1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2b49a93b1_0_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-Our intention is to work with vendors to accommodate this change. We’ve had initial conversations so far. </a:t>
            </a:r>
            <a:endParaRPr dirty="0"/>
          </a:p>
        </p:txBody>
      </p:sp>
      <p:sp>
        <p:nvSpPr>
          <p:cNvPr id="98" name="Google Shape;98;g82b49a93b1_0_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2173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2b49a93b1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2b49a93b1_0_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-Key:</a:t>
            </a:r>
          </a:p>
          <a:p>
            <a:pPr fontAlgn="base"/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Social-Emotional: SOC</a:t>
            </a:r>
          </a:p>
          <a:p>
            <a:pPr fontAlgn="base"/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Physical and Motor Development: PHYS</a:t>
            </a:r>
          </a:p>
          <a:p>
            <a:pPr fontAlgn="base"/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Language Comprehension: LANG</a:t>
            </a:r>
          </a:p>
          <a:p>
            <a:pPr fontAlgn="base"/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Cognition: COG</a:t>
            </a:r>
          </a:p>
          <a:p>
            <a:pPr fontAlgn="base"/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Literacy: LIT</a:t>
            </a:r>
          </a:p>
          <a:p>
            <a:pPr fontAlgn="base"/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Mathematics: MATH</a:t>
            </a:r>
          </a:p>
        </p:txBody>
      </p:sp>
      <p:sp>
        <p:nvSpPr>
          <p:cNvPr id="98" name="Google Shape;98;g82b49a93b1_0_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37218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0" name="Google Shape;120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6904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0" name="Google Shape;120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1"/>
          <p:cNvSpPr/>
          <p:nvPr/>
        </p:nvSpPr>
        <p:spPr>
          <a:xfrm>
            <a:off x="0" y="4675238"/>
            <a:ext cx="9144000" cy="2182761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00953A">
                  <a:alpha val="48627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51"/>
          <p:cNvSpPr txBox="1">
            <a:spLocks noGrp="1"/>
          </p:cNvSpPr>
          <p:nvPr>
            <p:ph type="ctrTitle"/>
          </p:nvPr>
        </p:nvSpPr>
        <p:spPr>
          <a:xfrm>
            <a:off x="685800" y="3236239"/>
            <a:ext cx="7772400" cy="1216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1"/>
          <p:cNvSpPr txBox="1">
            <a:spLocks noGrp="1"/>
          </p:cNvSpPr>
          <p:nvPr>
            <p:ph type="subTitle" idx="1"/>
          </p:nvPr>
        </p:nvSpPr>
        <p:spPr>
          <a:xfrm>
            <a:off x="685800" y="5073444"/>
            <a:ext cx="7772400" cy="106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7" name="Google Shape;17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65737" y="632706"/>
            <a:ext cx="2821173" cy="17627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Google Shape;18;p51"/>
          <p:cNvCxnSpPr/>
          <p:nvPr/>
        </p:nvCxnSpPr>
        <p:spPr>
          <a:xfrm>
            <a:off x="685800" y="2772696"/>
            <a:ext cx="7801897" cy="0"/>
          </a:xfrm>
          <a:prstGeom prst="straightConnector1">
            <a:avLst/>
          </a:prstGeom>
          <a:noFill/>
          <a:ln w="19050" cap="flat" cmpd="sng">
            <a:solidFill>
              <a:srgbClr val="00953A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" name="Google Shape;19;p51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lank">
  <p:cSld name="3_Blank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6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67"/>
          <p:cNvSpPr txBox="1"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67"/>
          <p:cNvSpPr txBox="1">
            <a:spLocks noGrp="1"/>
          </p:cNvSpPr>
          <p:nvPr>
            <p:ph type="sldNum" idx="12"/>
          </p:nvPr>
        </p:nvSpPr>
        <p:spPr>
          <a:xfrm>
            <a:off x="215697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2"/>
          <p:cNvSpPr txBox="1"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2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8" name="Google Shape;28;p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2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59"/>
          <p:cNvSpPr txBox="1"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9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1" name="Google Shape;41;p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59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3" name="Google Shape;43;p5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19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6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60"/>
          <p:cNvSpPr txBox="1"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0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8" name="Google Shape;48;p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60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0" name="Google Shape;50;p6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19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6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61"/>
          <p:cNvSpPr txBox="1"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1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5" name="Google Shape;55;p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61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7" name="Google Shape;57;p6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19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6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62"/>
          <p:cNvSpPr txBox="1"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62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2" name="Google Shape;62;p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62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4" name="Google Shape;64;p6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19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and Content">
  <p:cSld name="6_Title and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9143997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63"/>
          <p:cNvSpPr txBox="1"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63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9" name="Google Shape;69;p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0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63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1" name="Google Shape;71;p6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19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5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1" name="Google Shape;81;p65"/>
          <p:cNvSpPr txBox="1"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6"/>
          <p:cNvSpPr txBox="1"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0"/>
          <p:cNvSpPr txBox="1">
            <a:spLocks noGrp="1"/>
          </p:cNvSpPr>
          <p:nvPr>
            <p:ph type="sldNum" idx="12"/>
          </p:nvPr>
        </p:nvSpPr>
        <p:spPr>
          <a:xfrm>
            <a:off x="245193" y="63606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9" r:id="rId8"/>
    <p:sldLayoutId id="2147483660" r:id="rId9"/>
    <p:sldLayoutId id="2147483661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hodes_t@cde.state.co.us" TargetMode="External"/><Relationship Id="rId2" Type="http://schemas.openxmlformats.org/officeDocument/2006/relationships/hyperlink" Target="mailto:rogers_m@cde.state.co.us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>
            <a:spLocks noGrp="1"/>
          </p:cNvSpPr>
          <p:nvPr>
            <p:ph type="ctrTitle"/>
          </p:nvPr>
        </p:nvSpPr>
        <p:spPr>
          <a:xfrm>
            <a:off x="685800" y="3236239"/>
            <a:ext cx="7772400" cy="12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b="1" dirty="0"/>
              <a:t>School Readiness Update</a:t>
            </a:r>
            <a:endParaRPr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>
            <a:spLocks noGrp="1"/>
          </p:cNvSpPr>
          <p:nvPr>
            <p:ph type="subTitle" idx="1"/>
          </p:nvPr>
        </p:nvSpPr>
        <p:spPr>
          <a:xfrm>
            <a:off x="685800" y="5073444"/>
            <a:ext cx="7772400" cy="10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May 20, 2020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Megan Prior Rogers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Tara Rhodes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t>1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2b49a93b1_0_14"/>
          <p:cNvSpPr txBox="1">
            <a:spLocks noGrp="1"/>
          </p:cNvSpPr>
          <p:nvPr>
            <p:ph type="title"/>
          </p:nvPr>
        </p:nvSpPr>
        <p:spPr>
          <a:xfrm>
            <a:off x="245193" y="254514"/>
            <a:ext cx="6081900" cy="75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/>
              <a:t>Overview</a:t>
            </a:r>
            <a:endParaRPr sz="2000" b="1" dirty="0"/>
          </a:p>
        </p:txBody>
      </p:sp>
      <p:sp>
        <p:nvSpPr>
          <p:cNvPr id="101" name="Google Shape;101;g82b49a93b1_0_14"/>
          <p:cNvSpPr txBox="1">
            <a:spLocks noGrp="1"/>
          </p:cNvSpPr>
          <p:nvPr>
            <p:ph type="body" idx="1"/>
          </p:nvPr>
        </p:nvSpPr>
        <p:spPr>
          <a:xfrm>
            <a:off x="245200" y="1276925"/>
            <a:ext cx="8588700" cy="5043300"/>
          </a:xfrm>
          <a:prstGeom prst="rect">
            <a:avLst/>
          </a:prstGeom>
        </p:spPr>
        <p:txBody>
          <a:bodyPr spcFirstLastPara="1" wrap="square" lIns="0" tIns="0" rIns="0" bIns="45700" anchor="t" anchorCtr="0">
            <a:noAutofit/>
          </a:bodyPr>
          <a:lstStyle/>
          <a:p>
            <a:pPr marL="800100" indent="-342900"/>
            <a:r>
              <a:rPr lang="en-US" dirty="0"/>
              <a:t>The Colorado State Board of Education voted to change the data reporting for the Kindergarten School Readiness (KSR) data collection on March 11, 2020.</a:t>
            </a:r>
          </a:p>
          <a:p>
            <a:pPr indent="0">
              <a:buNone/>
            </a:pPr>
            <a:endParaRPr lang="en-US" dirty="0"/>
          </a:p>
          <a:p>
            <a:pPr marL="800100" indent="-342900"/>
            <a:r>
              <a:rPr lang="en-US" dirty="0"/>
              <a:t>The Board chose to add named domains to the collection:</a:t>
            </a:r>
          </a:p>
          <a:p>
            <a:pPr marL="1257300" lvl="1" indent="-342900"/>
            <a:r>
              <a:rPr lang="en-US" dirty="0"/>
              <a:t>Social-emotional development</a:t>
            </a:r>
          </a:p>
          <a:p>
            <a:pPr marL="1257300" lvl="1" indent="-342900"/>
            <a:r>
              <a:rPr lang="en-US" dirty="0"/>
              <a:t>Physical and motor development</a:t>
            </a:r>
          </a:p>
          <a:p>
            <a:pPr marL="1257300" lvl="1" indent="-342900"/>
            <a:r>
              <a:rPr lang="en-US" dirty="0"/>
              <a:t>Language</a:t>
            </a:r>
          </a:p>
          <a:p>
            <a:pPr marL="1257300" lvl="1" indent="-342900"/>
            <a:r>
              <a:rPr lang="en-US" dirty="0"/>
              <a:t>Cognition</a:t>
            </a:r>
          </a:p>
          <a:p>
            <a:pPr marL="1257300" lvl="1" indent="-342900"/>
            <a:r>
              <a:rPr lang="en-US" dirty="0"/>
              <a:t>Literacy</a:t>
            </a:r>
          </a:p>
          <a:p>
            <a:pPr marL="1257300" lvl="1" indent="-342900"/>
            <a:r>
              <a:rPr lang="en-US" dirty="0"/>
              <a:t>Mathematics</a:t>
            </a:r>
          </a:p>
          <a:p>
            <a:pPr marL="1257300" lvl="1" indent="-342900"/>
            <a:endParaRPr lang="en-US" dirty="0"/>
          </a:p>
          <a:p>
            <a:pPr marL="800100" indent="-342900"/>
            <a:r>
              <a:rPr lang="en-US" dirty="0"/>
              <a:t>CDE gained approval to implement this change in Fall 2021-2022.</a:t>
            </a:r>
          </a:p>
        </p:txBody>
      </p:sp>
      <p:sp>
        <p:nvSpPr>
          <p:cNvPr id="102" name="Google Shape;102;g82b49a93b1_0_14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dirty="0"/>
              <a:t>Slide </a:t>
            </a:r>
            <a:fld id="{00000000-1234-1234-1234-123412341234}" type="slidenum">
              <a:rPr lang="en-US" smtClean="0"/>
              <a:pPr lvl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2b49a93b1_0_14"/>
          <p:cNvSpPr txBox="1">
            <a:spLocks noGrp="1"/>
          </p:cNvSpPr>
          <p:nvPr>
            <p:ph type="title"/>
          </p:nvPr>
        </p:nvSpPr>
        <p:spPr>
          <a:xfrm>
            <a:off x="245193" y="254514"/>
            <a:ext cx="6858992" cy="75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en-US" sz="3600" b="1" dirty="0"/>
              <a:t>Results of the State Board Decision</a:t>
            </a:r>
            <a:endParaRPr sz="3600" b="1" dirty="0"/>
          </a:p>
        </p:txBody>
      </p:sp>
      <p:sp>
        <p:nvSpPr>
          <p:cNvPr id="101" name="Google Shape;101;g82b49a93b1_0_14"/>
          <p:cNvSpPr txBox="1">
            <a:spLocks noGrp="1"/>
          </p:cNvSpPr>
          <p:nvPr>
            <p:ph type="body" idx="1"/>
          </p:nvPr>
        </p:nvSpPr>
        <p:spPr>
          <a:xfrm>
            <a:off x="245200" y="1276925"/>
            <a:ext cx="8588700" cy="5043300"/>
          </a:xfrm>
          <a:prstGeom prst="rect">
            <a:avLst/>
          </a:prstGeom>
        </p:spPr>
        <p:txBody>
          <a:bodyPr spcFirstLastPara="1" wrap="square" lIns="0" tIns="0" rIns="0" bIns="45700" anchor="t" anchorCtr="0">
            <a:noAutofit/>
          </a:bodyPr>
          <a:lstStyle/>
          <a:p>
            <a:pPr indent="0">
              <a:buNone/>
            </a:pPr>
            <a:r>
              <a:rPr lang="en-US" u="sng" dirty="0"/>
              <a:t>What Will Remain Consistent:</a:t>
            </a:r>
          </a:p>
          <a:p>
            <a:pPr marL="800100" indent="-342900"/>
            <a:r>
              <a:rPr lang="en-US" dirty="0"/>
              <a:t>Teacher involvement </a:t>
            </a:r>
          </a:p>
          <a:p>
            <a:pPr marL="800100" indent="-342900"/>
            <a:r>
              <a:rPr lang="en-US" dirty="0"/>
              <a:t>Data available to districts</a:t>
            </a:r>
          </a:p>
          <a:p>
            <a:pPr marL="800100" indent="-342900"/>
            <a:r>
              <a:rPr lang="en-US" dirty="0"/>
              <a:t>Timelines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u="sng" dirty="0"/>
              <a:t>What Will Change:</a:t>
            </a:r>
          </a:p>
          <a:p>
            <a:pPr marL="800100" indent="-342900"/>
            <a:r>
              <a:rPr lang="en-US" dirty="0"/>
              <a:t>Submission for Data Pipeline</a:t>
            </a:r>
          </a:p>
          <a:p>
            <a:pPr marL="800100" indent="-342900"/>
            <a:r>
              <a:rPr lang="en-US" dirty="0"/>
              <a:t>Reporting of Statewide Results</a:t>
            </a:r>
          </a:p>
          <a:p>
            <a:pPr indent="0">
              <a:buNone/>
            </a:pPr>
            <a:endParaRPr lang="en-US" dirty="0"/>
          </a:p>
          <a:p>
            <a:pPr indent="0" algn="ctr">
              <a:buNone/>
            </a:pPr>
            <a:r>
              <a:rPr lang="en-US" i="1" dirty="0"/>
              <a:t>The intention is to have a better understanding across the state of school readiness to inform policy decisions.</a:t>
            </a:r>
          </a:p>
        </p:txBody>
      </p:sp>
      <p:sp>
        <p:nvSpPr>
          <p:cNvPr id="102" name="Google Shape;102;g82b49a93b1_0_14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dirty="0"/>
              <a:t>Slide </a:t>
            </a:r>
            <a:fld id="{00000000-1234-1234-1234-123412341234}" type="slidenum">
              <a:rPr lang="en-US" smtClean="0"/>
              <a:pPr lvl="0"/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09498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screenshot of the new file template for 2021-2022, providing the named domains.&#10;&#10;Description automatically generated">
            <a:extLst>
              <a:ext uri="{FF2B5EF4-FFF2-40B4-BE49-F238E27FC236}">
                <a16:creationId xmlns:a16="http://schemas.microsoft.com/office/drawing/2014/main" id="{94BDA76C-E396-4D26-90E3-6906F244C3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210213"/>
            <a:ext cx="3829584" cy="290553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102" name="Slide Number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dirty="0"/>
              <a:t>Slide </a:t>
            </a:r>
            <a:fld id="{00000000-1234-1234-1234-123412341234}" type="slidenum">
              <a:rPr lang="en-US" smtClean="0"/>
              <a:pPr lvl="0"/>
              <a:t>4</a:t>
            </a:fld>
            <a:endParaRPr dirty="0"/>
          </a:p>
        </p:txBody>
      </p:sp>
      <p:sp>
        <p:nvSpPr>
          <p:cNvPr id="100" name="Slide Title"/>
          <p:cNvSpPr txBox="1">
            <a:spLocks noGrp="1"/>
          </p:cNvSpPr>
          <p:nvPr>
            <p:ph type="title"/>
          </p:nvPr>
        </p:nvSpPr>
        <p:spPr>
          <a:xfrm>
            <a:off x="245193" y="254514"/>
            <a:ext cx="6081900" cy="75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en-US" sz="3600" b="1" dirty="0"/>
              <a:t>Technical Implications</a:t>
            </a:r>
            <a:endParaRPr sz="3600" b="1" dirty="0"/>
          </a:p>
        </p:txBody>
      </p:sp>
      <p:sp>
        <p:nvSpPr>
          <p:cNvPr id="101" name="Main text box"/>
          <p:cNvSpPr txBox="1">
            <a:spLocks noGrp="1"/>
          </p:cNvSpPr>
          <p:nvPr>
            <p:ph type="body" idx="1"/>
          </p:nvPr>
        </p:nvSpPr>
        <p:spPr>
          <a:xfrm>
            <a:off x="0" y="1276925"/>
            <a:ext cx="9035162" cy="1815203"/>
          </a:xfrm>
          <a:prstGeom prst="rect">
            <a:avLst/>
          </a:prstGeom>
        </p:spPr>
        <p:txBody>
          <a:bodyPr spcFirstLastPara="1" wrap="square" lIns="0" tIns="0" rIns="0" bIns="45700" anchor="t" anchorCtr="0">
            <a:noAutofit/>
          </a:bodyPr>
          <a:lstStyle/>
          <a:p>
            <a:pPr marL="800100" indent="-342900"/>
            <a:r>
              <a:rPr lang="en-US" sz="2200" dirty="0"/>
              <a:t>Through the 2020-2021 school year, the file layout asks for the number of domains in which a student has met the kindergarten school readiness benchmark.</a:t>
            </a:r>
          </a:p>
          <a:p>
            <a:pPr marL="800100" indent="-342900"/>
            <a:r>
              <a:rPr lang="en-US" sz="2200" dirty="0"/>
              <a:t>In 2021-2022, it is anticipated that this will change to the name of the domain. One option is shown below.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8EE1C8-F899-4D08-A366-BC5825AC30C0}"/>
              </a:ext>
            </a:extLst>
          </p:cNvPr>
          <p:cNvSpPr txBox="1"/>
          <p:nvPr/>
        </p:nvSpPr>
        <p:spPr>
          <a:xfrm>
            <a:off x="451347" y="6150361"/>
            <a:ext cx="16369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2020-2021 layout</a:t>
            </a:r>
          </a:p>
        </p:txBody>
      </p:sp>
      <p:pic>
        <p:nvPicPr>
          <p:cNvPr id="5" name="View of Current File Layout" descr="Screenshot of the current file layout that lists the number of domains met.">
            <a:extLst>
              <a:ext uri="{FF2B5EF4-FFF2-40B4-BE49-F238E27FC236}">
                <a16:creationId xmlns:a16="http://schemas.microsoft.com/office/drawing/2014/main" id="{C94E38C5-47B2-43AE-AD7B-068F213F64A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8212" r="21363" b="9234"/>
          <a:stretch/>
        </p:blipFill>
        <p:spPr>
          <a:xfrm>
            <a:off x="451347" y="3210213"/>
            <a:ext cx="3384379" cy="29401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d Box Highlighting the location of the data field that will change in the file layout" descr="A red box that highlights the data field titled, Number Out of Six Domains.">
            <a:extLst>
              <a:ext uri="{FF2B5EF4-FFF2-40B4-BE49-F238E27FC236}">
                <a16:creationId xmlns:a16="http://schemas.microsoft.com/office/drawing/2014/main" id="{D4645A23-9D6C-4AEE-87F9-56526ECB8E1F}"/>
              </a:ext>
            </a:extLst>
          </p:cNvPr>
          <p:cNvSpPr/>
          <p:nvPr/>
        </p:nvSpPr>
        <p:spPr>
          <a:xfrm>
            <a:off x="2269219" y="3265756"/>
            <a:ext cx="1045763" cy="303849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A066F5-7E31-4C01-9B8A-3EFE4CA01BE5}"/>
              </a:ext>
            </a:extLst>
          </p:cNvPr>
          <p:cNvSpPr txBox="1"/>
          <p:nvPr/>
        </p:nvSpPr>
        <p:spPr>
          <a:xfrm>
            <a:off x="4572000" y="6150361"/>
            <a:ext cx="1755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2021-2022 layout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BA8EBD-7B92-455F-B661-6CE76853E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27255" y="3076568"/>
            <a:ext cx="1925307" cy="336601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86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lide Number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dirty="0"/>
              <a:t>Slide </a:t>
            </a:r>
            <a:fld id="{00000000-1234-1234-1234-123412341234}" type="slidenum">
              <a:rPr lang="en-US" smtClean="0"/>
              <a:pPr lvl="0"/>
              <a:t>5</a:t>
            </a:fld>
            <a:endParaRPr dirty="0"/>
          </a:p>
        </p:txBody>
      </p:sp>
      <p:sp>
        <p:nvSpPr>
          <p:cNvPr id="122" name="Slide Title"/>
          <p:cNvSpPr txBox="1">
            <a:spLocks noGrp="1"/>
          </p:cNvSpPr>
          <p:nvPr>
            <p:ph type="title"/>
          </p:nvPr>
        </p:nvSpPr>
        <p:spPr>
          <a:xfrm>
            <a:off x="299530" y="174509"/>
            <a:ext cx="5327650" cy="923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Report Implications</a:t>
            </a:r>
            <a:br>
              <a:rPr lang="en-US" sz="36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(Current View)</a:t>
            </a:r>
            <a:endParaRPr sz="36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30A520-466B-4E37-9F6C-E949F0A4BEE5}"/>
              </a:ext>
            </a:extLst>
          </p:cNvPr>
          <p:cNvSpPr txBox="1"/>
          <p:nvPr/>
        </p:nvSpPr>
        <p:spPr>
          <a:xfrm>
            <a:off x="299530" y="6119241"/>
            <a:ext cx="2992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*Pulled from 2020 CAP4K Report.</a:t>
            </a:r>
          </a:p>
        </p:txBody>
      </p:sp>
      <p:pic>
        <p:nvPicPr>
          <p:cNvPr id="1026" name="Fictionalized Future Graph" descr="This is a graph from the 2020 CAP4K Report.  The bar graph illustrates the trends in the Percentage of Kindergartners Meeting School Readiness Domains.&#10;The data is as follows:&#10;0 Domains Met: 7.8% of Kindergartners&#10;1 Domain Met: 5.7% of Kindergartners&#10;2 Domains Met: 5.2% of Kindergartners&#10;3 Domains Met: 6.6% of Kindergartners&#10;4 Domains Met: 10.7% of Kindergartners&#10;5 Domains Met: 20.7% of Kindergartners&#10;6 Domains Met: 43.5%">
            <a:extLst>
              <a:ext uri="{FF2B5EF4-FFF2-40B4-BE49-F238E27FC236}">
                <a16:creationId xmlns:a16="http://schemas.microsoft.com/office/drawing/2014/main" id="{0A1FB0C9-A9F5-46A8-8CE4-ED0D92400696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31" y="1608479"/>
            <a:ext cx="8498897" cy="4469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" name="Google Shape;123;p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23071" y="1280380"/>
            <a:ext cx="8768400" cy="53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4572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1028700" lvl="1" indent="-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/>
          </a:p>
          <a:p>
            <a:pPr marL="228600" lvl="0" indent="-7620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1589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lide Number"/>
          <p:cNvSpPr txBox="1">
            <a:spLocks noGrp="1"/>
          </p:cNvSpPr>
          <p:nvPr>
            <p:ph type="sldNum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dirty="0"/>
              <a:t>Slide </a:t>
            </a:r>
            <a:fld id="{00000000-1234-1234-1234-123412341234}" type="slidenum">
              <a:rPr lang="en-US" smtClean="0"/>
              <a:pPr lvl="0"/>
              <a:t>6</a:t>
            </a:fld>
            <a:endParaRPr dirty="0"/>
          </a:p>
        </p:txBody>
      </p:sp>
      <p:sp>
        <p:nvSpPr>
          <p:cNvPr id="122" name="Slide Title"/>
          <p:cNvSpPr txBox="1">
            <a:spLocks noGrp="1"/>
          </p:cNvSpPr>
          <p:nvPr>
            <p:ph type="title"/>
          </p:nvPr>
        </p:nvSpPr>
        <p:spPr>
          <a:xfrm>
            <a:off x="299529" y="174509"/>
            <a:ext cx="8464643" cy="10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Report Implications</a:t>
            </a:r>
            <a:br>
              <a:rPr lang="en-US" sz="36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(2021-2022)</a:t>
            </a:r>
            <a:endParaRPr sz="36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84FB9E-BD99-4657-9F6A-E8157ACB7A5F}"/>
              </a:ext>
            </a:extLst>
          </p:cNvPr>
          <p:cNvSpPr txBox="1"/>
          <p:nvPr/>
        </p:nvSpPr>
        <p:spPr>
          <a:xfrm>
            <a:off x="223071" y="6119241"/>
            <a:ext cx="6163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*Graph is representative of fictitious data in the 2022 CAP4K Report.</a:t>
            </a:r>
          </a:p>
        </p:txBody>
      </p:sp>
      <p:graphicFrame>
        <p:nvGraphicFramePr>
          <p:cNvPr id="6" name="Graph" descr="This is a fictionalized bar graph from the future 2022 CAP4K Report.  It displays the new reporting format that will be used in the 2021-2022 school year.  The vertical axis measures the Percentage of Kindergarteners Meeting Expectations in a School Readiness Domain.  The horizontal axis lists the domains of Social-Emotional, Physical and Motor Development, Language, Cognition, Literacy, Math, and None.  The fictionalized data is as follows:  &#10;Social-Emotional: 95% of Kindergarteners Meeting Expectations&#10;Physical and Motor Development: 77% of Kindergarteners Meeting Expectations&#10;Language: 65% of Kindergarteners Meeting Expectations&#10;Cognition: 81% of Kindergarteners Meeting Expectations&#10;Literacy: 64% of Kindergarteners Meeting Expectations&#10;Math: 45% of Kindergarteners Meeting Expectations&#10;None: 3% of Kindergarteners Meeting Expectations">
            <a:extLst>
              <a:ext uri="{FF2B5EF4-FFF2-40B4-BE49-F238E27FC236}">
                <a16:creationId xmlns:a16="http://schemas.microsoft.com/office/drawing/2014/main" id="{67F0A3CF-5419-4FA2-BFB1-1AE160E05EA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8522015"/>
              </p:ext>
            </p:extLst>
          </p:nvPr>
        </p:nvGraphicFramePr>
        <p:xfrm>
          <a:off x="299531" y="1575582"/>
          <a:ext cx="8464642" cy="4501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3" name="Google Shape;123;p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23071" y="1280380"/>
            <a:ext cx="8768400" cy="53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4572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1028700" lvl="1" indent="-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/>
          </a:p>
          <a:p>
            <a:pPr marL="228600" lvl="0" indent="-7620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242D77E-94B2-4379-A7E0-26C64461CF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700" dirty="0"/>
              <a:t>Contact Information:</a:t>
            </a:r>
            <a:br>
              <a:rPr lang="en-US" sz="2700" dirty="0"/>
            </a:br>
            <a:r>
              <a:rPr lang="en-US" sz="2700" dirty="0"/>
              <a:t>Megan Prior Rogers, </a:t>
            </a:r>
            <a:r>
              <a:rPr lang="en-US" sz="2700" dirty="0">
                <a:hlinkClick r:id="rId2"/>
              </a:rPr>
              <a:t>rogers_m@cde.state.co.us</a:t>
            </a:r>
            <a:br>
              <a:rPr lang="en-US" sz="2700" dirty="0"/>
            </a:br>
            <a:r>
              <a:rPr lang="en-US" sz="2700" dirty="0"/>
              <a:t>Tara Rhodes, </a:t>
            </a:r>
            <a:r>
              <a:rPr lang="en-US" sz="2700" dirty="0">
                <a:hlinkClick r:id="rId3"/>
              </a:rPr>
              <a:t>Rhodes_t@cde.state.co.us</a:t>
            </a:r>
            <a:r>
              <a:rPr lang="en-US" sz="27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225198-EE72-473A-9505-8BAA6BD8FC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38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316</Words>
  <Application>Microsoft Office PowerPoint</Application>
  <PresentationFormat>On-screen Show (4:3)</PresentationFormat>
  <Paragraphs>62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School Readiness Update</vt:lpstr>
      <vt:lpstr>Overview</vt:lpstr>
      <vt:lpstr>Results of the State Board Decision</vt:lpstr>
      <vt:lpstr>Technical Implications</vt:lpstr>
      <vt:lpstr>Report Implications (Current View)</vt:lpstr>
      <vt:lpstr>Report Implications (2021-2022)</vt:lpstr>
      <vt:lpstr>Questions?   Contact Information: Megan Prior Rogers, rogers_m@cde.state.co.us Tara Rhodes, Rhodes_t@cde.state.co.us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and Decision Sciences Team Office Hours</dc:title>
  <dc:creator>Ahlstrand, Melissa</dc:creator>
  <cp:lastModifiedBy>Rogers, Megan</cp:lastModifiedBy>
  <cp:revision>21</cp:revision>
  <dcterms:modified xsi:type="dcterms:W3CDTF">2020-05-14T18:02:50Z</dcterms:modified>
</cp:coreProperties>
</file>