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8288000" cy="10287000"/>
  <p:notesSz cx="6858000" cy="9144000"/>
  <p:embeddedFontLst>
    <p:embeddedFont>
      <p:font typeface="Homemade Apple" panose="020B0604020202020204" charset="0"/>
      <p:regular r:id="rId45"/>
    </p:embeddedFont>
    <p:embeddedFont>
      <p:font typeface="Museo Slab 1" panose="020B0604020202020204" charset="0"/>
      <p:regular r:id="rId46"/>
    </p:embeddedFont>
    <p:embeddedFont>
      <p:font typeface="Museo Slab 2" panose="020B0604020202020204" charset="0"/>
      <p:regular r:id="rId47"/>
    </p:embeddedFont>
    <p:embeddedFont>
      <p:font typeface="Open Sans" panose="020B0606030504020204" pitchFamily="34" charset="0"/>
      <p:regular r:id="rId48"/>
    </p:embeddedFont>
    <p:embeddedFont>
      <p:font typeface="Trebuchet MS" panose="020B0603020202020204" pitchFamily="34" charset="0"/>
      <p:regular r:id="rId49"/>
      <p:bold r:id="rId50"/>
      <p:italic r:id="rId51"/>
      <p:boldItalic r:id="rId52"/>
    </p:embeddedFont>
    <p:embeddedFont>
      <p:font typeface="Trebuchet MS Bold" panose="020B0703020202020204" pitchFamily="34" charset="0"/>
      <p:regular r:id="rId53"/>
      <p:bold r:id="rId54"/>
    </p:embeddedFont>
    <p:embeddedFont>
      <p:font typeface="Trebuchet MS Bold Italics" panose="020B0604020202020204" charset="0"/>
      <p:regular r:id="rId55"/>
    </p:embeddedFont>
    <p:embeddedFont>
      <p:font typeface="Trebuchet MS Italics"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71103" autoAdjust="0"/>
  </p:normalViewPr>
  <p:slideViewPr>
    <p:cSldViewPr>
      <p:cViewPr varScale="1">
        <p:scale>
          <a:sx n="53" d="100"/>
          <a:sy n="53" d="100"/>
        </p:scale>
        <p:origin x="1140" y="90"/>
      </p:cViewPr>
      <p:guideLst>
        <p:guide orient="horz" pos="2160"/>
        <p:guide pos="2880"/>
      </p:guideLst>
    </p:cSldViewPr>
  </p:slideViewPr>
  <p:outlineViewPr>
    <p:cViewPr>
      <p:scale>
        <a:sx n="33" d="100"/>
        <a:sy n="33" d="100"/>
      </p:scale>
      <p:origin x="0" y="-12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Brooke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cde.state.co.us/postsecondary/sccg-grant-training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cde.state.co.us/dataprivacyandsecurity" TargetMode="Externa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8" Type="http://schemas.openxmlformats.org/officeDocument/2006/relationships/hyperlink" Target="mailto:peterson_m@cde.state.co.us" TargetMode="External"/><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9.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svg"/><Relationship Id="rId9" Type="http://schemas.openxmlformats.org/officeDocument/2006/relationships/hyperlink" Target="https://www.cde.state.co.us/postsecondary/sccg-training-materials-and-recording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0.sv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2.sv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6.sv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0.sv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attendanceworks.org/resources/self-assessment/" TargetMode="External"/><Relationship Id="rId7" Type="http://schemas.openxmlformats.org/officeDocument/2006/relationships/hyperlink" Target="https://www.cde.state.co.us/site/tlccsurvey/"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cdphe.colorado.gov/hkcs" TargetMode="External"/><Relationship Id="rId5" Type="http://schemas.openxmlformats.org/officeDocument/2006/relationships/hyperlink" Target="https://www.cde.state.co.us/mtss/pbistoolsresources" TargetMode="External"/><Relationship Id="rId4" Type="http://schemas.openxmlformats.org/officeDocument/2006/relationships/hyperlink" Target="https://www.cde.state.co.us/fedprograms/consapp/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docs.google.com/forms/d/e/1FAIpQLSff8vtygTsnG5hMwwZJ1hZeJZ73XJKim4q9rPEgpSBFzDVMVg/viewfor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2.svg"/></Relationships>
</file>

<file path=ppt/slides/_rels/slide3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34.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4.sv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4.sv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6.sv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hyperlink" Target="https://us02web.zoom.us/meeting/register/tZAof-qorzkoG9Sg1GlSjm7CoCBluvDyXYjq#/registration" TargetMode="External"/><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hyperlink" Target="https://hatchingresults.zoom.us/meeting/register/tZIuduytqj0vHNbnhQYjFKxnmuuuHlN9v6XJ#/registratio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cs.google.com/forms/d/e/1FAIpQLSff8vtygTsnG5hMwwZJ1hZeJZ73XJKim4q9rPEgpSBFzDVMVg/viewform"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0.sv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svg"/></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1.png"/><Relationship Id="rId7" Type="http://schemas.openxmlformats.org/officeDocument/2006/relationships/hyperlink" Target="tel:720.916.6488"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41.xml.rels><?xml version="1.0" encoding="UTF-8" standalone="yes"?>
<Relationships xmlns="http://schemas.openxmlformats.org/package/2006/relationships"><Relationship Id="rId8" Type="http://schemas.openxmlformats.org/officeDocument/2006/relationships/hyperlink" Target="https://cdphe.colorado.gov/hkcs" TargetMode="External"/><Relationship Id="rId3" Type="http://schemas.openxmlformats.org/officeDocument/2006/relationships/hyperlink" Target="https://www.attendanceworks.org/resources/self-assessment/" TargetMode="External"/><Relationship Id="rId7" Type="http://schemas.openxmlformats.org/officeDocument/2006/relationships/hyperlink" Target="https://www.cde.state.co.us/site/tlccsurvey/"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s://www.cde.state.co.us/mtss/pbistoolsresources" TargetMode="External"/><Relationship Id="rId5" Type="http://schemas.openxmlformats.org/officeDocument/2006/relationships/hyperlink" Target="https://www.cde.state.co.us/fedprograms/consapp/na" TargetMode="External"/><Relationship Id="rId4" Type="http://schemas.openxmlformats.org/officeDocument/2006/relationships/hyperlink" Target="https://www.cde.state.co.us/dataprivacyandsecurity" TargetMode="External"/><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Front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4" name="TextBox 4"/>
          <p:cNvSpPr txBox="1">
            <a:spLocks noGrp="1"/>
          </p:cNvSpPr>
          <p:nvPr>
            <p:ph type="title" idx="4294967295"/>
          </p:nvPr>
        </p:nvSpPr>
        <p:spPr>
          <a:xfrm>
            <a:off x="4250735" y="3679988"/>
            <a:ext cx="9749659" cy="37311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School Counselor Corps Grant </a:t>
            </a:r>
          </a:p>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Webinar #1</a:t>
            </a:r>
          </a:p>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Needs Assessment</a:t>
            </a:r>
          </a:p>
        </p:txBody>
      </p:sp>
      <p:sp>
        <p:nvSpPr>
          <p:cNvPr id="5" name="Freeform 5">
            <a:extLst>
              <a:ext uri="{C183D7F6-B498-43B3-948B-1728B52AA6E4}">
                <adec:decorative xmlns:adec="http://schemas.microsoft.com/office/drawing/2017/decorative" val="1"/>
              </a:ext>
            </a:extLst>
          </p:cNvPr>
          <p:cNvSpPr/>
          <p:nvPr/>
        </p:nvSpPr>
        <p:spPr>
          <a:xfrm rot="-1851303">
            <a:off x="10629222" y="7212916"/>
            <a:ext cx="4793363" cy="1426167"/>
          </a:xfrm>
          <a:custGeom>
            <a:avLst/>
            <a:gdLst/>
            <a:ahLst/>
            <a:cxnLst/>
            <a:rect l="l" t="t" r="r" b="b"/>
            <a:pathLst>
              <a:path w="4793363" h="1426167">
                <a:moveTo>
                  <a:pt x="0" y="0"/>
                </a:moveTo>
                <a:lnTo>
                  <a:pt x="4793362" y="0"/>
                </a:lnTo>
                <a:lnTo>
                  <a:pt x="4793362" y="1426167"/>
                </a:lnTo>
                <a:lnTo>
                  <a:pt x="0" y="14261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7" name="TextBox 7"/>
          <p:cNvSpPr txBox="1"/>
          <p:nvPr/>
        </p:nvSpPr>
        <p:spPr>
          <a:xfrm rot="-1968341">
            <a:off x="10872836" y="7720010"/>
            <a:ext cx="4331937" cy="469065"/>
          </a:xfrm>
          <a:prstGeom prst="rect">
            <a:avLst/>
          </a:prstGeom>
        </p:spPr>
        <p:txBody>
          <a:bodyPr lIns="0" tIns="0" rIns="0" bIns="0" rtlCol="0" anchor="t">
            <a:spAutoFit/>
          </a:bodyPr>
          <a:lstStyle/>
          <a:p>
            <a:pPr algn="ctr">
              <a:lnSpc>
                <a:spcPts val="3536"/>
              </a:lnSpc>
            </a:pPr>
            <a:r>
              <a:rPr lang="en-US" sz="3400" spc="68" dirty="0">
                <a:solidFill>
                  <a:srgbClr val="000000"/>
                </a:solidFill>
                <a:latin typeface="Homemade Apple"/>
                <a:ea typeface="Homemade Apple"/>
                <a:cs typeface="Homemade Apple"/>
                <a:sym typeface="Homemade Apple"/>
              </a:rPr>
              <a:t>October 2, 2024</a:t>
            </a:r>
          </a:p>
        </p:txBody>
      </p:sp>
      <p:sp>
        <p:nvSpPr>
          <p:cNvPr id="6" name="Freeform 6" descr="CDE Logo"/>
          <p:cNvSpPr/>
          <p:nvPr/>
        </p:nvSpPr>
        <p:spPr>
          <a:xfrm>
            <a:off x="6117334" y="2309322"/>
            <a:ext cx="6016462" cy="1010264"/>
          </a:xfrm>
          <a:custGeom>
            <a:avLst/>
            <a:gdLst/>
            <a:ahLst/>
            <a:cxnLst/>
            <a:rect l="l" t="t" r="r" b="b"/>
            <a:pathLst>
              <a:path w="6016462" h="1010264">
                <a:moveTo>
                  <a:pt x="0" y="0"/>
                </a:moveTo>
                <a:lnTo>
                  <a:pt x="6016461" y="0"/>
                </a:lnTo>
                <a:lnTo>
                  <a:pt x="6016461" y="1010264"/>
                </a:lnTo>
                <a:lnTo>
                  <a:pt x="0" y="1010264"/>
                </a:lnTo>
                <a:lnTo>
                  <a:pt x="0" y="0"/>
                </a:lnTo>
                <a:close/>
              </a:path>
            </a:pathLst>
          </a:custGeom>
          <a:blipFill>
            <a:blip r:embed="rId9"/>
            <a:stretch>
              <a:fillRect/>
            </a:stretch>
          </a:blip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919920"/>
            <a:ext cx="17275536" cy="6981095"/>
            <a:chOff x="0" y="0"/>
            <a:chExt cx="4549935" cy="1838642"/>
          </a:xfrm>
        </p:grpSpPr>
        <p:sp>
          <p:nvSpPr>
            <p:cNvPr id="3" name="Freeform 3">
              <a:extLst>
                <a:ext uri="{C183D7F6-B498-43B3-948B-1728B52AA6E4}">
                  <adec:decorative xmlns:adec="http://schemas.microsoft.com/office/drawing/2017/decorative" val="1"/>
                </a:ext>
              </a:extLst>
            </p:cNvPr>
            <p:cNvSpPr/>
            <p:nvPr/>
          </p:nvSpPr>
          <p:spPr>
            <a:xfrm>
              <a:off x="0" y="0"/>
              <a:ext cx="4549935" cy="1838642"/>
            </a:xfrm>
            <a:custGeom>
              <a:avLst/>
              <a:gdLst/>
              <a:ahLst/>
              <a:cxnLst/>
              <a:rect l="l" t="t" r="r" b="b"/>
              <a:pathLst>
                <a:path w="4549935" h="1838642">
                  <a:moveTo>
                    <a:pt x="0" y="0"/>
                  </a:moveTo>
                  <a:lnTo>
                    <a:pt x="4549935" y="0"/>
                  </a:lnTo>
                  <a:lnTo>
                    <a:pt x="4549935" y="1838642"/>
                  </a:lnTo>
                  <a:lnTo>
                    <a:pt x="0" y="1838642"/>
                  </a:lnTo>
                  <a:close/>
                </a:path>
              </a:pathLst>
            </a:custGeom>
            <a:solidFill>
              <a:srgbClr val="F2F2F2"/>
            </a:solidFill>
          </p:spPr>
          <p:txBody>
            <a:bodyPr/>
            <a:lstStyle/>
            <a:p>
              <a:endParaRPr lang="en-US" dirty="0"/>
            </a:p>
          </p:txBody>
        </p:sp>
        <p:sp>
          <p:nvSpPr>
            <p:cNvPr id="4" name="TextBox 4"/>
            <p:cNvSpPr txBox="1"/>
            <p:nvPr/>
          </p:nvSpPr>
          <p:spPr>
            <a:xfrm>
              <a:off x="0" y="-38100"/>
              <a:ext cx="4549935" cy="1876742"/>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284018"/>
            <a:ext cx="18755051" cy="2301678"/>
            <a:chOff x="0" y="0"/>
            <a:chExt cx="4939602" cy="606203"/>
          </a:xfrm>
        </p:grpSpPr>
        <p:sp>
          <p:nvSpPr>
            <p:cNvPr id="6" name="Freeform 6">
              <a:extLst>
                <a:ext uri="{C183D7F6-B498-43B3-948B-1728B52AA6E4}">
                  <adec:decorative xmlns:adec="http://schemas.microsoft.com/office/drawing/2017/decorative" val="1"/>
                </a:ext>
              </a:extLst>
            </p:cNvPr>
            <p:cNvSpPr/>
            <p:nvPr/>
          </p:nvSpPr>
          <p:spPr>
            <a:xfrm>
              <a:off x="0" y="0"/>
              <a:ext cx="4939602" cy="606203"/>
            </a:xfrm>
            <a:custGeom>
              <a:avLst/>
              <a:gdLst/>
              <a:ahLst/>
              <a:cxnLst/>
              <a:rect l="l" t="t" r="r" b="b"/>
              <a:pathLst>
                <a:path w="4939602" h="606203">
                  <a:moveTo>
                    <a:pt x="0" y="0"/>
                  </a:moveTo>
                  <a:lnTo>
                    <a:pt x="4939602" y="0"/>
                  </a:lnTo>
                  <a:lnTo>
                    <a:pt x="4939602" y="606203"/>
                  </a:lnTo>
                  <a:lnTo>
                    <a:pt x="0" y="606203"/>
                  </a:lnTo>
                  <a:close/>
                </a:path>
              </a:pathLst>
            </a:custGeom>
            <a:solidFill>
              <a:srgbClr val="F2F2F2"/>
            </a:solidFill>
          </p:spPr>
          <p:txBody>
            <a:bodyPr/>
            <a:lstStyle/>
            <a:p>
              <a:endParaRPr lang="en-US" dirty="0"/>
            </a:p>
          </p:txBody>
        </p:sp>
        <p:sp>
          <p:nvSpPr>
            <p:cNvPr id="7" name="TextBox 7"/>
            <p:cNvSpPr txBox="1"/>
            <p:nvPr/>
          </p:nvSpPr>
          <p:spPr>
            <a:xfrm>
              <a:off x="0" y="-38100"/>
              <a:ext cx="4939602" cy="644303"/>
            </a:xfrm>
            <a:prstGeom prst="rect">
              <a:avLst/>
            </a:prstGeom>
          </p:spPr>
          <p:txBody>
            <a:bodyPr lIns="50800" tIns="50800" rIns="50800" bIns="50800" rtlCol="0" anchor="ctr"/>
            <a:lstStyle/>
            <a:p>
              <a:pPr algn="ctr">
                <a:lnSpc>
                  <a:spcPts val="3359"/>
                </a:lnSpc>
              </a:pPr>
              <a:endParaRPr dirty="0"/>
            </a:p>
          </p:txBody>
        </p:sp>
      </p:grpSp>
      <p:sp>
        <p:nvSpPr>
          <p:cNvPr id="10" name="TextBox 10"/>
          <p:cNvSpPr txBox="1">
            <a:spLocks noGrp="1"/>
          </p:cNvSpPr>
          <p:nvPr>
            <p:ph type="title" idx="4294967295"/>
          </p:nvPr>
        </p:nvSpPr>
        <p:spPr>
          <a:xfrm>
            <a:off x="467829" y="420482"/>
            <a:ext cx="15630452" cy="1962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09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Year Report:</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Intentional Data Review Finding Look-Fors</a:t>
            </a:r>
          </a:p>
        </p:txBody>
      </p:sp>
      <p:sp>
        <p:nvSpPr>
          <p:cNvPr id="11" name="TextBox 11"/>
          <p:cNvSpPr txBox="1"/>
          <p:nvPr/>
        </p:nvSpPr>
        <p:spPr>
          <a:xfrm>
            <a:off x="808892" y="3129495"/>
            <a:ext cx="15759767" cy="582967"/>
          </a:xfrm>
          <a:prstGeom prst="rect">
            <a:avLst/>
          </a:prstGeom>
        </p:spPr>
        <p:txBody>
          <a:bodyPr lIns="0" tIns="0" rIns="0" bIns="0" rtlCol="0" anchor="t">
            <a:spAutoFit/>
          </a:bodyPr>
          <a:lstStyle/>
          <a:p>
            <a:pPr algn="l">
              <a:lnSpc>
                <a:spcPts val="4800"/>
              </a:lnSpc>
            </a:pPr>
            <a:r>
              <a:rPr lang="en-US" sz="3200" b="1" dirty="0">
                <a:solidFill>
                  <a:srgbClr val="65503C"/>
                </a:solidFill>
                <a:latin typeface="Trebuchet MS Bold"/>
                <a:ea typeface="Trebuchet MS Bold"/>
                <a:cs typeface="Trebuchet MS Bold"/>
                <a:sym typeface="Trebuchet MS Bold"/>
              </a:rPr>
              <a:t>Question 8: Outline your district and/or school intentional data review findings.</a:t>
            </a:r>
          </a:p>
        </p:txBody>
      </p:sp>
      <p:sp>
        <p:nvSpPr>
          <p:cNvPr id="9" name="TextBox 9"/>
          <p:cNvSpPr txBox="1"/>
          <p:nvPr/>
        </p:nvSpPr>
        <p:spPr>
          <a:xfrm>
            <a:off x="1300472" y="4103862"/>
            <a:ext cx="12228590" cy="3775189"/>
          </a:xfrm>
          <a:prstGeom prst="rect">
            <a:avLst/>
          </a:prstGeom>
        </p:spPr>
        <p:txBody>
          <a:bodyPr lIns="0" tIns="0" rIns="0" bIns="0" rtlCol="0" anchor="t">
            <a:spAutoFit/>
          </a:bodyPr>
          <a:lstStyle/>
          <a:p>
            <a:pPr algn="l">
              <a:lnSpc>
                <a:spcPts val="4349"/>
              </a:lnSpc>
            </a:pPr>
            <a:r>
              <a:rPr lang="en-US" sz="2899" b="1" i="1" dirty="0">
                <a:solidFill>
                  <a:srgbClr val="000000"/>
                </a:solidFill>
                <a:latin typeface="Trebuchet MS Bold Italics"/>
                <a:ea typeface="Trebuchet MS Bold Italics"/>
                <a:cs typeface="Trebuchet MS Bold Italics"/>
                <a:sym typeface="Trebuchet MS Bold Italics"/>
              </a:rPr>
              <a:t>In one to two paragraphs summarize the intentional data review findings.</a:t>
            </a:r>
          </a:p>
          <a:p>
            <a:pPr marL="626109" lvl="1" indent="-313054" algn="l">
              <a:lnSpc>
                <a:spcPts val="4349"/>
              </a:lnSpc>
              <a:buFont typeface="Arial"/>
              <a:buChar char="•"/>
            </a:pPr>
            <a:r>
              <a:rPr lang="en-US" sz="2899" dirty="0">
                <a:solidFill>
                  <a:srgbClr val="000000"/>
                </a:solidFill>
                <a:latin typeface="Trebuchet MS"/>
                <a:ea typeface="Trebuchet MS"/>
                <a:cs typeface="Trebuchet MS"/>
                <a:sym typeface="Trebuchet MS"/>
              </a:rPr>
              <a:t>Responses should illustrate what your team learned from the data review and how your team selected two focus areas. </a:t>
            </a:r>
          </a:p>
          <a:p>
            <a:pPr marL="626109" lvl="1" indent="-313054" algn="l">
              <a:lnSpc>
                <a:spcPts val="4349"/>
              </a:lnSpc>
              <a:buFont typeface="Arial"/>
              <a:buChar char="•"/>
            </a:pPr>
            <a:r>
              <a:rPr lang="en-US" sz="2899" dirty="0">
                <a:solidFill>
                  <a:srgbClr val="000000"/>
                </a:solidFill>
                <a:latin typeface="Trebuchet MS"/>
                <a:ea typeface="Trebuchet MS"/>
                <a:cs typeface="Trebuchet MS"/>
                <a:sym typeface="Trebuchet MS"/>
              </a:rPr>
              <a:t>What data stood out? </a:t>
            </a:r>
          </a:p>
          <a:p>
            <a:pPr marL="626109" lvl="1" indent="-313054" algn="l">
              <a:lnSpc>
                <a:spcPts val="4349"/>
              </a:lnSpc>
              <a:buFont typeface="Arial"/>
              <a:buChar char="•"/>
            </a:pPr>
            <a:r>
              <a:rPr lang="en-US" sz="2899" dirty="0">
                <a:solidFill>
                  <a:srgbClr val="000000"/>
                </a:solidFill>
                <a:latin typeface="Trebuchet MS"/>
                <a:ea typeface="Trebuchet MS"/>
                <a:cs typeface="Trebuchet MS"/>
                <a:sym typeface="Trebuchet MS"/>
              </a:rPr>
              <a:t>Were there gaps in data results? </a:t>
            </a:r>
          </a:p>
          <a:p>
            <a:pPr marL="626109" lvl="1" indent="-313054" algn="l">
              <a:lnSpc>
                <a:spcPts val="4349"/>
              </a:lnSpc>
              <a:buFont typeface="Arial"/>
              <a:buChar char="•"/>
            </a:pPr>
            <a:r>
              <a:rPr lang="en-US" sz="2899" dirty="0">
                <a:solidFill>
                  <a:srgbClr val="000000"/>
                </a:solidFill>
                <a:latin typeface="Trebuchet MS"/>
                <a:ea typeface="Trebuchet MS"/>
                <a:cs typeface="Trebuchet MS"/>
                <a:sym typeface="Trebuchet MS"/>
              </a:rPr>
              <a:t>Was data missing?</a:t>
            </a:r>
          </a:p>
        </p:txBody>
      </p:sp>
      <p:sp>
        <p:nvSpPr>
          <p:cNvPr id="8" name="Freeform 8" descr="CDE Logo"/>
          <p:cNvSpPr/>
          <p:nvPr/>
        </p:nvSpPr>
        <p:spPr>
          <a:xfrm>
            <a:off x="15207064" y="895733"/>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sp>
        <p:nvSpPr>
          <p:cNvPr id="12" name="Freeform 12">
            <a:extLst>
              <a:ext uri="{C183D7F6-B498-43B3-948B-1728B52AA6E4}">
                <adec:decorative xmlns:adec="http://schemas.microsoft.com/office/drawing/2017/decorative" val="1"/>
              </a:ext>
            </a:extLst>
          </p:cNvPr>
          <p:cNvSpPr/>
          <p:nvPr/>
        </p:nvSpPr>
        <p:spPr>
          <a:xfrm flipH="1">
            <a:off x="13823310" y="4550662"/>
            <a:ext cx="3435990" cy="3719610"/>
          </a:xfrm>
          <a:custGeom>
            <a:avLst/>
            <a:gdLst/>
            <a:ahLst/>
            <a:cxnLst/>
            <a:rect l="l" t="t" r="r" b="b"/>
            <a:pathLst>
              <a:path w="3435990" h="3719610">
                <a:moveTo>
                  <a:pt x="3435990" y="0"/>
                </a:moveTo>
                <a:lnTo>
                  <a:pt x="0" y="0"/>
                </a:lnTo>
                <a:lnTo>
                  <a:pt x="0" y="3719610"/>
                </a:lnTo>
                <a:lnTo>
                  <a:pt x="3435990" y="3719610"/>
                </a:lnTo>
                <a:lnTo>
                  <a:pt x="343599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045800"/>
            <a:ext cx="18288000" cy="6831534"/>
            <a:chOff x="0" y="0"/>
            <a:chExt cx="4816593" cy="1799252"/>
          </a:xfrm>
        </p:grpSpPr>
        <p:sp>
          <p:nvSpPr>
            <p:cNvPr id="3" name="Freeform 3">
              <a:extLst>
                <a:ext uri="{C183D7F6-B498-43B3-948B-1728B52AA6E4}">
                  <adec:decorative xmlns:adec="http://schemas.microsoft.com/office/drawing/2017/decorative" val="1"/>
                </a:ext>
              </a:extLst>
            </p:cNvPr>
            <p:cNvSpPr/>
            <p:nvPr/>
          </p:nvSpPr>
          <p:spPr>
            <a:xfrm>
              <a:off x="0" y="0"/>
              <a:ext cx="4816592" cy="1799252"/>
            </a:xfrm>
            <a:custGeom>
              <a:avLst/>
              <a:gdLst/>
              <a:ahLst/>
              <a:cxnLst/>
              <a:rect l="l" t="t" r="r" b="b"/>
              <a:pathLst>
                <a:path w="4816592" h="1799252">
                  <a:moveTo>
                    <a:pt x="0" y="0"/>
                  </a:moveTo>
                  <a:lnTo>
                    <a:pt x="4816592" y="0"/>
                  </a:lnTo>
                  <a:lnTo>
                    <a:pt x="4816592" y="1799252"/>
                  </a:lnTo>
                  <a:lnTo>
                    <a:pt x="0" y="1799252"/>
                  </a:lnTo>
                  <a:close/>
                </a:path>
              </a:pathLst>
            </a:custGeom>
            <a:solidFill>
              <a:srgbClr val="F2F2F2"/>
            </a:solidFill>
          </p:spPr>
          <p:txBody>
            <a:bodyPr/>
            <a:lstStyle/>
            <a:p>
              <a:endParaRPr lang="en-US" dirty="0"/>
            </a:p>
          </p:txBody>
        </p:sp>
        <p:sp>
          <p:nvSpPr>
            <p:cNvPr id="4" name="TextBox 4"/>
            <p:cNvSpPr txBox="1"/>
            <p:nvPr/>
          </p:nvSpPr>
          <p:spPr>
            <a:xfrm>
              <a:off x="0" y="-38100"/>
              <a:ext cx="4816593" cy="1837352"/>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284018"/>
            <a:ext cx="18877582" cy="2301678"/>
            <a:chOff x="0" y="0"/>
            <a:chExt cx="4971873" cy="606203"/>
          </a:xfrm>
        </p:grpSpPr>
        <p:sp>
          <p:nvSpPr>
            <p:cNvPr id="6" name="Freeform 6">
              <a:extLst>
                <a:ext uri="{C183D7F6-B498-43B3-948B-1728B52AA6E4}">
                  <adec:decorative xmlns:adec="http://schemas.microsoft.com/office/drawing/2017/decorative" val="1"/>
                </a:ext>
              </a:extLst>
            </p:cNvPr>
            <p:cNvSpPr/>
            <p:nvPr/>
          </p:nvSpPr>
          <p:spPr>
            <a:xfrm>
              <a:off x="0" y="0"/>
              <a:ext cx="4971874" cy="606203"/>
            </a:xfrm>
            <a:custGeom>
              <a:avLst/>
              <a:gdLst/>
              <a:ahLst/>
              <a:cxnLst/>
              <a:rect l="l" t="t" r="r" b="b"/>
              <a:pathLst>
                <a:path w="4971874" h="606203">
                  <a:moveTo>
                    <a:pt x="0" y="0"/>
                  </a:moveTo>
                  <a:lnTo>
                    <a:pt x="4971874" y="0"/>
                  </a:lnTo>
                  <a:lnTo>
                    <a:pt x="4971874" y="606203"/>
                  </a:lnTo>
                  <a:lnTo>
                    <a:pt x="0" y="606203"/>
                  </a:lnTo>
                  <a:close/>
                </a:path>
              </a:pathLst>
            </a:custGeom>
            <a:solidFill>
              <a:srgbClr val="F2F2F2"/>
            </a:solidFill>
          </p:spPr>
          <p:txBody>
            <a:bodyPr/>
            <a:lstStyle/>
            <a:p>
              <a:endParaRPr lang="en-US" dirty="0"/>
            </a:p>
          </p:txBody>
        </p:sp>
        <p:sp>
          <p:nvSpPr>
            <p:cNvPr id="7" name="TextBox 7"/>
            <p:cNvSpPr txBox="1"/>
            <p:nvPr/>
          </p:nvSpPr>
          <p:spPr>
            <a:xfrm>
              <a:off x="0" y="-38100"/>
              <a:ext cx="4971873" cy="644303"/>
            </a:xfrm>
            <a:prstGeom prst="rect">
              <a:avLst/>
            </a:prstGeom>
          </p:spPr>
          <p:txBody>
            <a:bodyPr lIns="50800" tIns="50800" rIns="50800" bIns="50800" rtlCol="0" anchor="ctr"/>
            <a:lstStyle/>
            <a:p>
              <a:pPr algn="ctr">
                <a:lnSpc>
                  <a:spcPts val="3359"/>
                </a:lnSpc>
              </a:pPr>
              <a:endParaRPr dirty="0"/>
            </a:p>
          </p:txBody>
        </p:sp>
      </p:grpSp>
      <p:sp>
        <p:nvSpPr>
          <p:cNvPr id="9" name="TextBox 9"/>
          <p:cNvSpPr txBox="1">
            <a:spLocks noGrp="1"/>
          </p:cNvSpPr>
          <p:nvPr>
            <p:ph type="title" idx="4294967295"/>
          </p:nvPr>
        </p:nvSpPr>
        <p:spPr>
          <a:xfrm>
            <a:off x="349859" y="389890"/>
            <a:ext cx="15188097" cy="2004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23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Year Report:</a:t>
            </a:r>
          </a:p>
          <a:p>
            <a:pPr marL="0" marR="0" lvl="0" indent="0" algn="l" defTabSz="914400" rtl="0" eaLnBrk="1" fontAlgn="auto" latinLnBrk="0" hangingPunct="1">
              <a:lnSpc>
                <a:spcPts val="66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Intentional Data Review Exemplar I, Part I</a:t>
            </a:r>
          </a:p>
        </p:txBody>
      </p:sp>
      <p:sp>
        <p:nvSpPr>
          <p:cNvPr id="10" name="TextBox 10">
            <a:extLst>
              <a:ext uri="{C183D7F6-B498-43B3-948B-1728B52AA6E4}">
                <adec:decorative xmlns:adec="http://schemas.microsoft.com/office/drawing/2017/decorative" val="0"/>
              </a:ext>
            </a:extLst>
          </p:cNvPr>
          <p:cNvSpPr txBox="1"/>
          <p:nvPr/>
        </p:nvSpPr>
        <p:spPr>
          <a:xfrm>
            <a:off x="300825" y="3053370"/>
            <a:ext cx="17837334" cy="6118523"/>
          </a:xfrm>
          <a:prstGeom prst="rect">
            <a:avLst/>
          </a:prstGeom>
        </p:spPr>
        <p:txBody>
          <a:bodyPr lIns="0" tIns="0" rIns="0" bIns="0" rtlCol="0" anchor="t">
            <a:spAutoFit/>
          </a:bodyPr>
          <a:lstStyle/>
          <a:p>
            <a:pPr algn="l">
              <a:lnSpc>
                <a:spcPts val="5039"/>
              </a:lnSpc>
            </a:pPr>
            <a:r>
              <a:rPr lang="en-US" sz="3599" b="1" dirty="0">
                <a:solidFill>
                  <a:srgbClr val="65503C"/>
                </a:solidFill>
                <a:latin typeface="Trebuchet MS Bold"/>
                <a:ea typeface="Trebuchet MS Bold"/>
                <a:cs typeface="Trebuchet MS Bold"/>
                <a:sym typeface="Trebuchet MS Bold"/>
              </a:rPr>
              <a:t>Aurora Hills Middle School</a:t>
            </a:r>
          </a:p>
          <a:p>
            <a:pPr algn="l">
              <a:lnSpc>
                <a:spcPts val="2659"/>
              </a:lnSpc>
            </a:pPr>
            <a:endParaRPr lang="en-US" sz="3599" b="1" dirty="0">
              <a:solidFill>
                <a:srgbClr val="65503C"/>
              </a:solidFill>
              <a:latin typeface="Trebuchet MS Bold"/>
              <a:ea typeface="Trebuchet MS Bold"/>
              <a:cs typeface="Trebuchet MS Bold"/>
              <a:sym typeface="Trebuchet MS Bold"/>
            </a:endParaRPr>
          </a:p>
          <a:p>
            <a:pPr algn="l">
              <a:lnSpc>
                <a:spcPts val="4059"/>
              </a:lnSpc>
            </a:pPr>
            <a:r>
              <a:rPr lang="en-US" sz="2899" i="1" dirty="0">
                <a:solidFill>
                  <a:srgbClr val="000000"/>
                </a:solidFill>
                <a:latin typeface="Trebuchet MS Italics"/>
                <a:ea typeface="Trebuchet MS Italics"/>
                <a:cs typeface="Trebuchet MS Italics"/>
                <a:sym typeface="Trebuchet MS Italics"/>
              </a:rPr>
              <a:t>"For the intentional data review, we utilized the data from Infinite Campus, </a:t>
            </a:r>
            <a:r>
              <a:rPr lang="en-US" sz="2899" i="1" dirty="0" err="1">
                <a:solidFill>
                  <a:srgbClr val="000000"/>
                </a:solidFill>
                <a:latin typeface="Trebuchet MS Italics"/>
                <a:ea typeface="Trebuchet MS Italics"/>
                <a:cs typeface="Trebuchet MS Italics"/>
                <a:sym typeface="Trebuchet MS Italics"/>
              </a:rPr>
              <a:t>iReady</a:t>
            </a:r>
            <a:r>
              <a:rPr lang="en-US" sz="2899" i="1" dirty="0">
                <a:solidFill>
                  <a:srgbClr val="000000"/>
                </a:solidFill>
                <a:latin typeface="Trebuchet MS Italics"/>
                <a:ea typeface="Trebuchet MS Italics"/>
                <a:cs typeface="Trebuchet MS Italics"/>
                <a:sym typeface="Trebuchet MS Italics"/>
              </a:rPr>
              <a:t>, PBIS Rewards, and Tableau to examine achievement, attendance, and behavior data. We had to work with an administrator to pull the </a:t>
            </a:r>
            <a:r>
              <a:rPr lang="en-US" sz="2899" i="1" dirty="0" err="1">
                <a:solidFill>
                  <a:srgbClr val="000000"/>
                </a:solidFill>
                <a:latin typeface="Trebuchet MS Italics"/>
                <a:ea typeface="Trebuchet MS Italics"/>
                <a:cs typeface="Trebuchet MS Italics"/>
                <a:sym typeface="Trebuchet MS Italics"/>
              </a:rPr>
              <a:t>iReady</a:t>
            </a:r>
            <a:r>
              <a:rPr lang="en-US" sz="2899" i="1" dirty="0">
                <a:solidFill>
                  <a:srgbClr val="000000"/>
                </a:solidFill>
                <a:latin typeface="Trebuchet MS Italics"/>
                <a:ea typeface="Trebuchet MS Italics"/>
                <a:cs typeface="Trebuchet MS Italics"/>
                <a:sym typeface="Trebuchet MS Italics"/>
              </a:rPr>
              <a:t> reports and decided that this information was not as relevant for counselors to utilize. For achievement, we looked at both the “F Report” in Infinite Campus to see how many students had an F in at least one core class during quarters 1, 2, and 3, and we looked at </a:t>
            </a:r>
            <a:r>
              <a:rPr lang="en-US" sz="2899" i="1" dirty="0" err="1">
                <a:solidFill>
                  <a:srgbClr val="000000"/>
                </a:solidFill>
                <a:latin typeface="Trebuchet MS Italics"/>
                <a:ea typeface="Trebuchet MS Italics"/>
                <a:cs typeface="Trebuchet MS Italics"/>
                <a:sym typeface="Trebuchet MS Italics"/>
              </a:rPr>
              <a:t>iReady</a:t>
            </a:r>
            <a:r>
              <a:rPr lang="en-US" sz="2899" i="1" dirty="0">
                <a:solidFill>
                  <a:srgbClr val="000000"/>
                </a:solidFill>
                <a:latin typeface="Trebuchet MS Italics"/>
                <a:ea typeface="Trebuchet MS Italics"/>
                <a:cs typeface="Trebuchet MS Italics"/>
                <a:sym typeface="Trebuchet MS Italics"/>
              </a:rPr>
              <a:t> test scores to see trends and student progress in Math and English learning. It was decided that the </a:t>
            </a:r>
            <a:r>
              <a:rPr lang="en-US" sz="2899" i="1" dirty="0" err="1">
                <a:solidFill>
                  <a:srgbClr val="000000"/>
                </a:solidFill>
                <a:latin typeface="Trebuchet MS Italics"/>
                <a:ea typeface="Trebuchet MS Italics"/>
                <a:cs typeface="Trebuchet MS Italics"/>
                <a:sym typeface="Trebuchet MS Italics"/>
              </a:rPr>
              <a:t>iReady</a:t>
            </a:r>
            <a:r>
              <a:rPr lang="en-US" sz="2899" i="1" dirty="0">
                <a:solidFill>
                  <a:srgbClr val="000000"/>
                </a:solidFill>
                <a:latin typeface="Trebuchet MS Italics"/>
                <a:ea typeface="Trebuchet MS Italics"/>
                <a:cs typeface="Trebuchet MS Italics"/>
                <a:sym typeface="Trebuchet MS Italics"/>
              </a:rPr>
              <a:t> reports were not as relevant as the grades report, so we focused on that. The F Report we pulled showed that ____ % of our students had failed at least one core class (Science, Social Studies, Math, English) in at least one quarter (Quarters 1-3). We decided to only look at the report from Quarters 2 and 3 next and found __% of students had failed at least one core class in at least one of those quarters...”</a:t>
            </a:r>
          </a:p>
        </p:txBody>
      </p:sp>
      <p:sp>
        <p:nvSpPr>
          <p:cNvPr id="8" name="Freeform 8" descr="CDE Logo"/>
          <p:cNvSpPr/>
          <p:nvPr/>
        </p:nvSpPr>
        <p:spPr>
          <a:xfrm>
            <a:off x="15380091" y="6913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045800"/>
            <a:ext cx="18288000" cy="6831534"/>
            <a:chOff x="0" y="0"/>
            <a:chExt cx="4816593" cy="1799252"/>
          </a:xfrm>
        </p:grpSpPr>
        <p:sp>
          <p:nvSpPr>
            <p:cNvPr id="3" name="Freeform 3">
              <a:extLst>
                <a:ext uri="{C183D7F6-B498-43B3-948B-1728B52AA6E4}">
                  <adec:decorative xmlns:adec="http://schemas.microsoft.com/office/drawing/2017/decorative" val="1"/>
                </a:ext>
              </a:extLst>
            </p:cNvPr>
            <p:cNvSpPr/>
            <p:nvPr/>
          </p:nvSpPr>
          <p:spPr>
            <a:xfrm>
              <a:off x="0" y="0"/>
              <a:ext cx="4816592" cy="1799252"/>
            </a:xfrm>
            <a:custGeom>
              <a:avLst/>
              <a:gdLst/>
              <a:ahLst/>
              <a:cxnLst/>
              <a:rect l="l" t="t" r="r" b="b"/>
              <a:pathLst>
                <a:path w="4816592" h="1799252">
                  <a:moveTo>
                    <a:pt x="0" y="0"/>
                  </a:moveTo>
                  <a:lnTo>
                    <a:pt x="4816592" y="0"/>
                  </a:lnTo>
                  <a:lnTo>
                    <a:pt x="4816592" y="1799252"/>
                  </a:lnTo>
                  <a:lnTo>
                    <a:pt x="0" y="1799252"/>
                  </a:lnTo>
                  <a:close/>
                </a:path>
              </a:pathLst>
            </a:custGeom>
            <a:solidFill>
              <a:srgbClr val="F2F2F2"/>
            </a:solidFill>
          </p:spPr>
          <p:txBody>
            <a:bodyPr/>
            <a:lstStyle/>
            <a:p>
              <a:endParaRPr lang="en-US"/>
            </a:p>
          </p:txBody>
        </p:sp>
        <p:sp>
          <p:nvSpPr>
            <p:cNvPr id="4" name="TextBox 4"/>
            <p:cNvSpPr txBox="1"/>
            <p:nvPr/>
          </p:nvSpPr>
          <p:spPr>
            <a:xfrm>
              <a:off x="0" y="-38100"/>
              <a:ext cx="4816593" cy="1837352"/>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284018"/>
            <a:ext cx="18877582" cy="2301678"/>
            <a:chOff x="0" y="0"/>
            <a:chExt cx="4971873" cy="606203"/>
          </a:xfrm>
        </p:grpSpPr>
        <p:sp>
          <p:nvSpPr>
            <p:cNvPr id="6" name="Freeform 6">
              <a:extLst>
                <a:ext uri="{C183D7F6-B498-43B3-948B-1728B52AA6E4}">
                  <adec:decorative xmlns:adec="http://schemas.microsoft.com/office/drawing/2017/decorative" val="1"/>
                </a:ext>
              </a:extLst>
            </p:cNvPr>
            <p:cNvSpPr/>
            <p:nvPr/>
          </p:nvSpPr>
          <p:spPr>
            <a:xfrm>
              <a:off x="0" y="0"/>
              <a:ext cx="4971874" cy="606203"/>
            </a:xfrm>
            <a:custGeom>
              <a:avLst/>
              <a:gdLst/>
              <a:ahLst/>
              <a:cxnLst/>
              <a:rect l="l" t="t" r="r" b="b"/>
              <a:pathLst>
                <a:path w="4971874" h="606203">
                  <a:moveTo>
                    <a:pt x="0" y="0"/>
                  </a:moveTo>
                  <a:lnTo>
                    <a:pt x="4971874" y="0"/>
                  </a:lnTo>
                  <a:lnTo>
                    <a:pt x="4971874" y="606203"/>
                  </a:lnTo>
                  <a:lnTo>
                    <a:pt x="0" y="606203"/>
                  </a:lnTo>
                  <a:close/>
                </a:path>
              </a:pathLst>
            </a:custGeom>
            <a:solidFill>
              <a:srgbClr val="F2F2F2"/>
            </a:solidFill>
          </p:spPr>
          <p:txBody>
            <a:bodyPr/>
            <a:lstStyle/>
            <a:p>
              <a:endParaRPr lang="en-US"/>
            </a:p>
          </p:txBody>
        </p:sp>
        <p:sp>
          <p:nvSpPr>
            <p:cNvPr id="7" name="TextBox 7"/>
            <p:cNvSpPr txBox="1"/>
            <p:nvPr/>
          </p:nvSpPr>
          <p:spPr>
            <a:xfrm>
              <a:off x="0" y="-38100"/>
              <a:ext cx="4971873" cy="644303"/>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349859" y="389890"/>
            <a:ext cx="15188097" cy="2004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23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Year Report:</a:t>
            </a:r>
          </a:p>
          <a:p>
            <a:pPr marL="0" marR="0" lvl="0" indent="0" algn="l" defTabSz="914400" rtl="0" eaLnBrk="1" fontAlgn="auto" latinLnBrk="0" hangingPunct="1">
              <a:lnSpc>
                <a:spcPts val="66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Intentional Data Review Exemplar I, Part II</a:t>
            </a:r>
          </a:p>
        </p:txBody>
      </p:sp>
      <p:sp>
        <p:nvSpPr>
          <p:cNvPr id="10" name="TextBox 10"/>
          <p:cNvSpPr txBox="1"/>
          <p:nvPr/>
        </p:nvSpPr>
        <p:spPr>
          <a:xfrm>
            <a:off x="300825" y="3053370"/>
            <a:ext cx="17837334" cy="6451898"/>
          </a:xfrm>
          <a:prstGeom prst="rect">
            <a:avLst/>
          </a:prstGeom>
        </p:spPr>
        <p:txBody>
          <a:bodyPr lIns="0" tIns="0" rIns="0" bIns="0" rtlCol="0" anchor="t">
            <a:spAutoFit/>
          </a:bodyPr>
          <a:lstStyle/>
          <a:p>
            <a:pPr algn="l">
              <a:lnSpc>
                <a:spcPts val="5039"/>
              </a:lnSpc>
            </a:pPr>
            <a:r>
              <a:rPr lang="en-US" sz="3599" b="1" dirty="0">
                <a:solidFill>
                  <a:srgbClr val="65503C"/>
                </a:solidFill>
                <a:latin typeface="Trebuchet MS Bold"/>
                <a:ea typeface="Trebuchet MS Bold"/>
                <a:cs typeface="Trebuchet MS Bold"/>
                <a:sym typeface="Trebuchet MS Bold"/>
              </a:rPr>
              <a:t>Aurora Hills Middle School</a:t>
            </a:r>
          </a:p>
          <a:p>
            <a:pPr algn="l">
              <a:lnSpc>
                <a:spcPts val="2659"/>
              </a:lnSpc>
            </a:pPr>
            <a:endParaRPr lang="en-US" sz="3599" b="1" dirty="0">
              <a:solidFill>
                <a:srgbClr val="65503C"/>
              </a:solidFill>
              <a:latin typeface="Trebuchet MS Bold"/>
              <a:ea typeface="Trebuchet MS Bold"/>
              <a:cs typeface="Trebuchet MS Bold"/>
              <a:sym typeface="Trebuchet MS Bold"/>
            </a:endParaRPr>
          </a:p>
          <a:p>
            <a:pPr algn="l">
              <a:lnSpc>
                <a:spcPts val="4059"/>
              </a:lnSpc>
            </a:pPr>
            <a:r>
              <a:rPr lang="en-US" sz="2899" dirty="0">
                <a:solidFill>
                  <a:srgbClr val="000000"/>
                </a:solidFill>
                <a:latin typeface="Trebuchet MS"/>
                <a:ea typeface="Trebuchet MS"/>
                <a:cs typeface="Trebuchet MS"/>
                <a:sym typeface="Trebuchet MS"/>
              </a:rPr>
              <a:t>“...</a:t>
            </a:r>
            <a:r>
              <a:rPr lang="en-US" sz="2899" i="1" dirty="0">
                <a:solidFill>
                  <a:srgbClr val="000000"/>
                </a:solidFill>
                <a:latin typeface="Trebuchet MS Italics"/>
                <a:ea typeface="Trebuchet MS Italics"/>
                <a:cs typeface="Trebuchet MS Italics"/>
                <a:sym typeface="Trebuchet MS Italics"/>
              </a:rPr>
              <a:t>For the attendance data we looked at the trends in Tableau through Infinite Campus. We noticed that many of our students are above the federally recommended attendance rate of 90%. We also noticed that __% of our students fell into the moderately chronic absent range meaning their attendance rates fell between 80-89.9% and __% of our students were severely chronically absent meaning their attendance rates falls below 80%. </a:t>
            </a:r>
          </a:p>
          <a:p>
            <a:pPr algn="l">
              <a:lnSpc>
                <a:spcPts val="2659"/>
              </a:lnSpc>
            </a:pPr>
            <a:endParaRPr lang="en-US" sz="2899" i="1" dirty="0">
              <a:solidFill>
                <a:srgbClr val="000000"/>
              </a:solidFill>
              <a:latin typeface="Trebuchet MS Italics"/>
              <a:ea typeface="Trebuchet MS Italics"/>
              <a:cs typeface="Trebuchet MS Italics"/>
              <a:sym typeface="Trebuchet MS Italics"/>
            </a:endParaRPr>
          </a:p>
          <a:p>
            <a:pPr algn="l">
              <a:lnSpc>
                <a:spcPts val="4059"/>
              </a:lnSpc>
            </a:pPr>
            <a:r>
              <a:rPr lang="en-US" sz="2899" i="1" dirty="0">
                <a:solidFill>
                  <a:srgbClr val="000000"/>
                </a:solidFill>
                <a:latin typeface="Trebuchet MS Italics"/>
                <a:ea typeface="Trebuchet MS Italics"/>
                <a:cs typeface="Trebuchet MS Italics"/>
                <a:sym typeface="Trebuchet MS Italics"/>
              </a:rPr>
              <a:t>For our behavior data, we looked at PBIS Rewards, which is the system our school uses for referrals. The referrals are broken into two categories: Major and Minor. Of our referrals, __% were major referrals, and __% were Minor Referrals. Looking at this data, we noticed that the largest portion of the major referrals were for _________. The data did not present clear themes as to when these incidents are happening, as the referrals were mainly put in during a teacher’s planning time or after school."</a:t>
            </a:r>
          </a:p>
        </p:txBody>
      </p:sp>
      <p:sp>
        <p:nvSpPr>
          <p:cNvPr id="8" name="Freeform 8" descr="CDE Logo"/>
          <p:cNvSpPr/>
          <p:nvPr/>
        </p:nvSpPr>
        <p:spPr>
          <a:xfrm>
            <a:off x="15380091" y="6913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913702"/>
            <a:ext cx="17275536" cy="6981095"/>
            <a:chOff x="0" y="0"/>
            <a:chExt cx="4549935" cy="1838642"/>
          </a:xfrm>
        </p:grpSpPr>
        <p:sp>
          <p:nvSpPr>
            <p:cNvPr id="3" name="Freeform 3">
              <a:extLst>
                <a:ext uri="{C183D7F6-B498-43B3-948B-1728B52AA6E4}">
                  <adec:decorative xmlns:adec="http://schemas.microsoft.com/office/drawing/2017/decorative" val="1"/>
                </a:ext>
              </a:extLst>
            </p:cNvPr>
            <p:cNvSpPr/>
            <p:nvPr/>
          </p:nvSpPr>
          <p:spPr>
            <a:xfrm>
              <a:off x="0" y="0"/>
              <a:ext cx="4549935" cy="1838642"/>
            </a:xfrm>
            <a:custGeom>
              <a:avLst/>
              <a:gdLst/>
              <a:ahLst/>
              <a:cxnLst/>
              <a:rect l="l" t="t" r="r" b="b"/>
              <a:pathLst>
                <a:path w="4549935" h="1838642">
                  <a:moveTo>
                    <a:pt x="0" y="0"/>
                  </a:moveTo>
                  <a:lnTo>
                    <a:pt x="4549935" y="0"/>
                  </a:lnTo>
                  <a:lnTo>
                    <a:pt x="4549935" y="1838642"/>
                  </a:lnTo>
                  <a:lnTo>
                    <a:pt x="0" y="1838642"/>
                  </a:lnTo>
                  <a:close/>
                </a:path>
              </a:pathLst>
            </a:custGeom>
            <a:solidFill>
              <a:srgbClr val="F2F2F2"/>
            </a:solidFill>
          </p:spPr>
          <p:txBody>
            <a:bodyPr/>
            <a:lstStyle/>
            <a:p>
              <a:endParaRPr lang="en-US"/>
            </a:p>
          </p:txBody>
        </p:sp>
        <p:sp>
          <p:nvSpPr>
            <p:cNvPr id="4" name="TextBox 4"/>
            <p:cNvSpPr txBox="1"/>
            <p:nvPr/>
          </p:nvSpPr>
          <p:spPr>
            <a:xfrm>
              <a:off x="0" y="-38100"/>
              <a:ext cx="4549935" cy="1876742"/>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284018"/>
            <a:ext cx="17586329" cy="2301678"/>
            <a:chOff x="0" y="0"/>
            <a:chExt cx="4631790" cy="606203"/>
          </a:xfrm>
        </p:grpSpPr>
        <p:sp>
          <p:nvSpPr>
            <p:cNvPr id="6" name="Freeform 6">
              <a:extLst>
                <a:ext uri="{C183D7F6-B498-43B3-948B-1728B52AA6E4}">
                  <adec:decorative xmlns:adec="http://schemas.microsoft.com/office/drawing/2017/decorative" val="1"/>
                </a:ext>
              </a:extLst>
            </p:cNvPr>
            <p:cNvSpPr/>
            <p:nvPr/>
          </p:nvSpPr>
          <p:spPr>
            <a:xfrm>
              <a:off x="0" y="0"/>
              <a:ext cx="4631791" cy="606203"/>
            </a:xfrm>
            <a:custGeom>
              <a:avLst/>
              <a:gdLst/>
              <a:ahLst/>
              <a:cxnLst/>
              <a:rect l="l" t="t" r="r" b="b"/>
              <a:pathLst>
                <a:path w="4631791" h="606203">
                  <a:moveTo>
                    <a:pt x="0" y="0"/>
                  </a:moveTo>
                  <a:lnTo>
                    <a:pt x="4631791" y="0"/>
                  </a:lnTo>
                  <a:lnTo>
                    <a:pt x="4631791" y="606203"/>
                  </a:lnTo>
                  <a:lnTo>
                    <a:pt x="0" y="606203"/>
                  </a:lnTo>
                  <a:close/>
                </a:path>
              </a:pathLst>
            </a:custGeom>
            <a:solidFill>
              <a:srgbClr val="F2F2F2"/>
            </a:solidFill>
          </p:spPr>
          <p:txBody>
            <a:bodyPr/>
            <a:lstStyle/>
            <a:p>
              <a:endParaRPr lang="en-US"/>
            </a:p>
          </p:txBody>
        </p:sp>
        <p:sp>
          <p:nvSpPr>
            <p:cNvPr id="7" name="TextBox 7"/>
            <p:cNvSpPr txBox="1"/>
            <p:nvPr/>
          </p:nvSpPr>
          <p:spPr>
            <a:xfrm>
              <a:off x="0" y="-38100"/>
              <a:ext cx="4631790" cy="644303"/>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467829" y="369663"/>
            <a:ext cx="14362302" cy="20541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7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Year Report:</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Focus Area Look-Fors</a:t>
            </a:r>
          </a:p>
        </p:txBody>
      </p:sp>
      <p:sp>
        <p:nvSpPr>
          <p:cNvPr id="10" name="TextBox 10"/>
          <p:cNvSpPr txBox="1"/>
          <p:nvPr/>
        </p:nvSpPr>
        <p:spPr>
          <a:xfrm>
            <a:off x="990298" y="3259114"/>
            <a:ext cx="16230600" cy="5695950"/>
          </a:xfrm>
          <a:prstGeom prst="rect">
            <a:avLst/>
          </a:prstGeom>
        </p:spPr>
        <p:txBody>
          <a:bodyPr lIns="0" tIns="0" rIns="0" bIns="0" rtlCol="0" anchor="t">
            <a:spAutoFit/>
          </a:bodyPr>
          <a:lstStyle/>
          <a:p>
            <a:pPr algn="l">
              <a:lnSpc>
                <a:spcPts val="4500"/>
              </a:lnSpc>
            </a:pPr>
            <a:r>
              <a:rPr lang="en-US" sz="3000" b="1">
                <a:solidFill>
                  <a:srgbClr val="65503C"/>
                </a:solidFill>
                <a:latin typeface="Trebuchet MS Bold"/>
                <a:ea typeface="Trebuchet MS Bold"/>
                <a:cs typeface="Trebuchet MS Bold"/>
                <a:sym typeface="Trebuchet MS Bold"/>
              </a:rPr>
              <a:t>Question 9: What are the two determined areas of focus based on the intentional data review (check all that apply)? </a:t>
            </a:r>
          </a:p>
          <a:p>
            <a:pPr marL="647702" lvl="1" indent="-323851" algn="l">
              <a:lnSpc>
                <a:spcPts val="4500"/>
              </a:lnSpc>
              <a:buFont typeface="Arial"/>
              <a:buChar char="•"/>
            </a:pPr>
            <a:r>
              <a:rPr lang="en-US" sz="3000" b="1">
                <a:solidFill>
                  <a:srgbClr val="65503C"/>
                </a:solidFill>
                <a:latin typeface="Trebuchet MS Bold"/>
                <a:ea typeface="Trebuchet MS Bold"/>
                <a:cs typeface="Trebuchet MS Bold"/>
                <a:sym typeface="Trebuchet MS Bold"/>
              </a:rPr>
              <a:t>Achievement </a:t>
            </a:r>
          </a:p>
          <a:p>
            <a:pPr marL="647702" lvl="1" indent="-323851" algn="l">
              <a:lnSpc>
                <a:spcPts val="4500"/>
              </a:lnSpc>
              <a:buFont typeface="Arial"/>
              <a:buChar char="•"/>
            </a:pPr>
            <a:r>
              <a:rPr lang="en-US" sz="3000" b="1">
                <a:solidFill>
                  <a:srgbClr val="65503C"/>
                </a:solidFill>
                <a:latin typeface="Trebuchet MS Bold"/>
                <a:ea typeface="Trebuchet MS Bold"/>
                <a:cs typeface="Trebuchet MS Bold"/>
                <a:sym typeface="Trebuchet MS Bold"/>
              </a:rPr>
              <a:t>Attendance </a:t>
            </a:r>
          </a:p>
          <a:p>
            <a:pPr marL="647702" lvl="1" indent="-323851" algn="l">
              <a:lnSpc>
                <a:spcPts val="4500"/>
              </a:lnSpc>
              <a:buFont typeface="Arial"/>
              <a:buChar char="•"/>
            </a:pPr>
            <a:r>
              <a:rPr lang="en-US" sz="3000" b="1">
                <a:solidFill>
                  <a:srgbClr val="65503C"/>
                </a:solidFill>
                <a:latin typeface="Trebuchet MS Bold"/>
                <a:ea typeface="Trebuchet MS Bold"/>
                <a:cs typeface="Trebuchet MS Bold"/>
                <a:sym typeface="Trebuchet MS Bold"/>
              </a:rPr>
              <a:t>Behavior </a:t>
            </a:r>
          </a:p>
          <a:p>
            <a:pPr algn="l">
              <a:lnSpc>
                <a:spcPts val="4500"/>
              </a:lnSpc>
            </a:pPr>
            <a:endParaRPr lang="en-US" sz="3000" b="1">
              <a:solidFill>
                <a:srgbClr val="65503C"/>
              </a:solidFill>
              <a:latin typeface="Trebuchet MS Bold"/>
              <a:ea typeface="Trebuchet MS Bold"/>
              <a:cs typeface="Trebuchet MS Bold"/>
              <a:sym typeface="Trebuchet MS Bold"/>
            </a:endParaRPr>
          </a:p>
          <a:p>
            <a:pPr algn="l">
              <a:lnSpc>
                <a:spcPts val="4500"/>
              </a:lnSpc>
            </a:pPr>
            <a:r>
              <a:rPr lang="en-US" sz="3000" b="1" i="1">
                <a:solidFill>
                  <a:srgbClr val="000000"/>
                </a:solidFill>
                <a:latin typeface="Trebuchet MS Bold Italics"/>
                <a:ea typeface="Trebuchet MS Bold Italics"/>
                <a:cs typeface="Trebuchet MS Bold Italics"/>
                <a:sym typeface="Trebuchet MS Bold Italics"/>
              </a:rPr>
              <a:t>Choose the two areas based on the data reviewed and identified needs.</a:t>
            </a:r>
          </a:p>
          <a:p>
            <a:pPr marL="647702" lvl="1" indent="-323851" algn="l">
              <a:lnSpc>
                <a:spcPts val="4500"/>
              </a:lnSpc>
              <a:buFont typeface="Arial"/>
              <a:buChar char="•"/>
            </a:pPr>
            <a:r>
              <a:rPr lang="en-US" sz="3000">
                <a:solidFill>
                  <a:srgbClr val="000000"/>
                </a:solidFill>
                <a:latin typeface="Trebuchet MS"/>
                <a:ea typeface="Trebuchet MS"/>
                <a:cs typeface="Trebuchet MS"/>
                <a:sym typeface="Trebuchet MS"/>
              </a:rPr>
              <a:t>What do you need to know more about?</a:t>
            </a:r>
          </a:p>
          <a:p>
            <a:pPr marL="647702" lvl="1" indent="-323851" algn="l">
              <a:lnSpc>
                <a:spcPts val="4500"/>
              </a:lnSpc>
              <a:buFont typeface="Arial"/>
              <a:buChar char="•"/>
            </a:pPr>
            <a:r>
              <a:rPr lang="en-US" sz="3000">
                <a:solidFill>
                  <a:srgbClr val="000000"/>
                </a:solidFill>
                <a:latin typeface="Trebuchet MS"/>
                <a:ea typeface="Trebuchet MS"/>
                <a:cs typeface="Trebuchet MS"/>
                <a:sym typeface="Trebuchet MS"/>
              </a:rPr>
              <a:t>What areas can you create SMART goals around?</a:t>
            </a:r>
          </a:p>
          <a:p>
            <a:pPr marL="647702" lvl="1" indent="-323851" algn="l">
              <a:lnSpc>
                <a:spcPts val="4500"/>
              </a:lnSpc>
              <a:buFont typeface="Arial"/>
              <a:buChar char="•"/>
            </a:pPr>
            <a:r>
              <a:rPr lang="en-US" sz="3000">
                <a:solidFill>
                  <a:srgbClr val="000000"/>
                </a:solidFill>
                <a:latin typeface="Trebuchet MS"/>
                <a:ea typeface="Trebuchet MS"/>
                <a:cs typeface="Trebuchet MS"/>
                <a:sym typeface="Trebuchet MS"/>
              </a:rPr>
              <a:t>Can your school counseling program impact the focus areas?</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972882" cy="1541783"/>
            <a:chOff x="0" y="0"/>
            <a:chExt cx="4470224" cy="406066"/>
          </a:xfrm>
        </p:grpSpPr>
        <p:sp>
          <p:nvSpPr>
            <p:cNvPr id="3" name="Freeform 3">
              <a:extLst>
                <a:ext uri="{C183D7F6-B498-43B3-948B-1728B52AA6E4}">
                  <adec:decorative xmlns:adec="http://schemas.microsoft.com/office/drawing/2017/decorative" val="1"/>
                </a:ext>
              </a:extLst>
            </p:cNvPr>
            <p:cNvSpPr/>
            <p:nvPr/>
          </p:nvSpPr>
          <p:spPr>
            <a:xfrm>
              <a:off x="0" y="0"/>
              <a:ext cx="4470224" cy="406066"/>
            </a:xfrm>
            <a:custGeom>
              <a:avLst/>
              <a:gdLst/>
              <a:ahLst/>
              <a:cxnLst/>
              <a:rect l="l" t="t" r="r" b="b"/>
              <a:pathLst>
                <a:path w="4470224" h="406066">
                  <a:moveTo>
                    <a:pt x="0" y="0"/>
                  </a:moveTo>
                  <a:lnTo>
                    <a:pt x="4470224" y="0"/>
                  </a:lnTo>
                  <a:lnTo>
                    <a:pt x="447022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470224"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734495"/>
            <a:ext cx="15915471" cy="9722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Intentional Data Review Check-In</a:t>
            </a:r>
          </a:p>
        </p:txBody>
      </p:sp>
      <p:sp>
        <p:nvSpPr>
          <p:cNvPr id="9" name="Freeform 9" descr="Menti link: https://www.menti.com/alqp7sb6oreh"/>
          <p:cNvSpPr/>
          <p:nvPr/>
        </p:nvSpPr>
        <p:spPr>
          <a:xfrm>
            <a:off x="1431348" y="2663401"/>
            <a:ext cx="12651552" cy="7021611"/>
          </a:xfrm>
          <a:custGeom>
            <a:avLst/>
            <a:gdLst/>
            <a:ahLst/>
            <a:cxnLst/>
            <a:rect l="l" t="t" r="r" b="b"/>
            <a:pathLst>
              <a:path w="12651552" h="7021611">
                <a:moveTo>
                  <a:pt x="0" y="0"/>
                </a:moveTo>
                <a:lnTo>
                  <a:pt x="12651551" y="0"/>
                </a:lnTo>
                <a:lnTo>
                  <a:pt x="12651551" y="7021611"/>
                </a:lnTo>
                <a:lnTo>
                  <a:pt x="0" y="7021611"/>
                </a:lnTo>
                <a:lnTo>
                  <a:pt x="0" y="0"/>
                </a:lnTo>
                <a:close/>
              </a:path>
            </a:pathLst>
          </a:custGeom>
          <a:blipFill>
            <a:blip r:embed="rId3"/>
            <a:stretch>
              <a:fillRect/>
            </a:stretch>
          </a:blipFill>
        </p:spPr>
        <p:txBody>
          <a:bodyPr/>
          <a:lstStyle/>
          <a:p>
            <a:endParaRPr lang="en-US"/>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972882" cy="1541783"/>
            <a:chOff x="0" y="0"/>
            <a:chExt cx="4470224" cy="406066"/>
          </a:xfrm>
        </p:grpSpPr>
        <p:sp>
          <p:nvSpPr>
            <p:cNvPr id="3" name="Freeform 3">
              <a:extLst>
                <a:ext uri="{C183D7F6-B498-43B3-948B-1728B52AA6E4}">
                  <adec:decorative xmlns:adec="http://schemas.microsoft.com/office/drawing/2017/decorative" val="1"/>
                </a:ext>
              </a:extLst>
            </p:cNvPr>
            <p:cNvSpPr/>
            <p:nvPr/>
          </p:nvSpPr>
          <p:spPr>
            <a:xfrm>
              <a:off x="0" y="0"/>
              <a:ext cx="4470224" cy="406066"/>
            </a:xfrm>
            <a:custGeom>
              <a:avLst/>
              <a:gdLst/>
              <a:ahLst/>
              <a:cxnLst/>
              <a:rect l="l" t="t" r="r" b="b"/>
              <a:pathLst>
                <a:path w="4470224" h="406066">
                  <a:moveTo>
                    <a:pt x="0" y="0"/>
                  </a:moveTo>
                  <a:lnTo>
                    <a:pt x="4470224" y="0"/>
                  </a:lnTo>
                  <a:lnTo>
                    <a:pt x="447022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470224"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734495"/>
            <a:ext cx="15915471" cy="9722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School Counseling System</a:t>
            </a:r>
          </a:p>
        </p:txBody>
      </p:sp>
      <p:sp>
        <p:nvSpPr>
          <p:cNvPr id="9" name="Freeform 9">
            <a:extLst>
              <a:ext uri="{C183D7F6-B498-43B3-948B-1728B52AA6E4}">
                <adec:decorative xmlns:adec="http://schemas.microsoft.com/office/drawing/2017/decorative" val="1"/>
              </a:ext>
            </a:extLst>
          </p:cNvPr>
          <p:cNvSpPr/>
          <p:nvPr/>
        </p:nvSpPr>
        <p:spPr>
          <a:xfrm>
            <a:off x="1953460" y="3520574"/>
            <a:ext cx="5250144" cy="4114800"/>
          </a:xfrm>
          <a:custGeom>
            <a:avLst/>
            <a:gdLst/>
            <a:ahLst/>
            <a:cxnLst/>
            <a:rect l="l" t="t" r="r" b="b"/>
            <a:pathLst>
              <a:path w="5250144" h="4114800">
                <a:moveTo>
                  <a:pt x="0" y="0"/>
                </a:moveTo>
                <a:lnTo>
                  <a:pt x="5250144" y="0"/>
                </a:lnTo>
                <a:lnTo>
                  <a:pt x="52501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8425565" y="4025924"/>
            <a:ext cx="8115300" cy="3409950"/>
          </a:xfrm>
          <a:prstGeom prst="rect">
            <a:avLst/>
          </a:prstGeom>
        </p:spPr>
        <p:txBody>
          <a:bodyPr lIns="0" tIns="0" rIns="0" bIns="0" rtlCol="0" anchor="t">
            <a:spAutoFit/>
          </a:bodyPr>
          <a:lstStyle/>
          <a:p>
            <a:pPr marL="647702" lvl="1" indent="-323851" algn="l">
              <a:lnSpc>
                <a:spcPts val="4500"/>
              </a:lnSpc>
              <a:buFont typeface="Arial"/>
              <a:buChar char="•"/>
            </a:pPr>
            <a:r>
              <a:rPr lang="en-US" sz="3000">
                <a:solidFill>
                  <a:srgbClr val="000000"/>
                </a:solidFill>
                <a:latin typeface="Trebuchet MS"/>
                <a:ea typeface="Trebuchet MS"/>
                <a:cs typeface="Trebuchet MS"/>
                <a:sym typeface="Trebuchet MS"/>
              </a:rPr>
              <a:t>SCCG technical assistance, webinars, trainings, and funding will support the school counseling system goals.</a:t>
            </a:r>
          </a:p>
          <a:p>
            <a:pPr algn="l">
              <a:lnSpc>
                <a:spcPts val="4500"/>
              </a:lnSpc>
            </a:pPr>
            <a:endParaRPr lang="en-US" sz="3000">
              <a:solidFill>
                <a:srgbClr val="000000"/>
              </a:solidFill>
              <a:latin typeface="Trebuchet MS"/>
              <a:ea typeface="Trebuchet MS"/>
              <a:cs typeface="Trebuchet MS"/>
              <a:sym typeface="Trebuchet MS"/>
            </a:endParaRPr>
          </a:p>
          <a:p>
            <a:pPr marL="647702" lvl="1" indent="-323851" algn="l">
              <a:lnSpc>
                <a:spcPts val="4500"/>
              </a:lnSpc>
              <a:buFont typeface="Arial"/>
              <a:buChar char="•"/>
            </a:pPr>
            <a:r>
              <a:rPr lang="en-US" sz="3000">
                <a:solidFill>
                  <a:srgbClr val="000000"/>
                </a:solidFill>
                <a:latin typeface="Trebuchet MS"/>
                <a:ea typeface="Trebuchet MS"/>
                <a:cs typeface="Trebuchet MS"/>
                <a:sym typeface="Trebuchet MS"/>
              </a:rPr>
              <a:t>Individual site SMART goals will focus on student outcomes.</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956015" cy="1541783"/>
            <a:chOff x="0" y="0"/>
            <a:chExt cx="4729156" cy="406066"/>
          </a:xfrm>
        </p:grpSpPr>
        <p:sp>
          <p:nvSpPr>
            <p:cNvPr id="3" name="Freeform 3">
              <a:extLst>
                <a:ext uri="{C183D7F6-B498-43B3-948B-1728B52AA6E4}">
                  <adec:decorative xmlns:adec="http://schemas.microsoft.com/office/drawing/2017/decorative" val="1"/>
                </a:ext>
              </a:extLst>
            </p:cNvPr>
            <p:cNvSpPr/>
            <p:nvPr/>
          </p:nvSpPr>
          <p:spPr>
            <a:xfrm>
              <a:off x="0" y="0"/>
              <a:ext cx="4729156" cy="406066"/>
            </a:xfrm>
            <a:custGeom>
              <a:avLst/>
              <a:gdLst/>
              <a:ahLst/>
              <a:cxnLst/>
              <a:rect l="l" t="t" r="r" b="b"/>
              <a:pathLst>
                <a:path w="4729156" h="406066">
                  <a:moveTo>
                    <a:pt x="0" y="0"/>
                  </a:moveTo>
                  <a:lnTo>
                    <a:pt x="4729156" y="0"/>
                  </a:lnTo>
                  <a:lnTo>
                    <a:pt x="4729156"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72915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396624" y="734495"/>
            <a:ext cx="16862676" cy="97226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2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Questions on Intentional Data Review </a:t>
            </a:r>
          </a:p>
        </p:txBody>
      </p:sp>
      <p:grpSp>
        <p:nvGrpSpPr>
          <p:cNvPr id="6" name="Group 6">
            <a:extLst>
              <a:ext uri="{C183D7F6-B498-43B3-948B-1728B52AA6E4}">
                <adec:decorative xmlns:adec="http://schemas.microsoft.com/office/drawing/2017/decorative" val="1"/>
              </a:ext>
            </a:extLst>
          </p:cNvPr>
          <p:cNvGrpSpPr/>
          <p:nvPr/>
        </p:nvGrpSpPr>
        <p:grpSpPr>
          <a:xfrm>
            <a:off x="506232" y="2474311"/>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Freeform 10">
            <a:extLst>
              <a:ext uri="{C183D7F6-B498-43B3-948B-1728B52AA6E4}">
                <adec:decorative xmlns:adec="http://schemas.microsoft.com/office/drawing/2017/decorative" val="1"/>
              </a:ext>
            </a:extLst>
          </p:cNvPr>
          <p:cNvSpPr/>
          <p:nvPr/>
        </p:nvSpPr>
        <p:spPr>
          <a:xfrm>
            <a:off x="6804710" y="3610434"/>
            <a:ext cx="5247648" cy="5168933"/>
          </a:xfrm>
          <a:custGeom>
            <a:avLst/>
            <a:gdLst/>
            <a:ahLst/>
            <a:cxnLst/>
            <a:rect l="l" t="t" r="r" b="b"/>
            <a:pathLst>
              <a:path w="5247648" h="5168933">
                <a:moveTo>
                  <a:pt x="0" y="0"/>
                </a:moveTo>
                <a:lnTo>
                  <a:pt x="5247647" y="0"/>
                </a:lnTo>
                <a:lnTo>
                  <a:pt x="5247647" y="5168933"/>
                </a:lnTo>
                <a:lnTo>
                  <a:pt x="0" y="51689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7848882" cy="1541783"/>
            <a:chOff x="0" y="0"/>
            <a:chExt cx="4700940" cy="406066"/>
          </a:xfrm>
        </p:grpSpPr>
        <p:sp>
          <p:nvSpPr>
            <p:cNvPr id="6" name="Freeform 6">
              <a:extLst>
                <a:ext uri="{C183D7F6-B498-43B3-948B-1728B52AA6E4}">
                  <adec:decorative xmlns:adec="http://schemas.microsoft.com/office/drawing/2017/decorative" val="1"/>
                </a:ext>
              </a:extLst>
            </p:cNvPr>
            <p:cNvSpPr/>
            <p:nvPr/>
          </p:nvSpPr>
          <p:spPr>
            <a:xfrm>
              <a:off x="0" y="0"/>
              <a:ext cx="4700940" cy="406066"/>
            </a:xfrm>
            <a:custGeom>
              <a:avLst/>
              <a:gdLst/>
              <a:ahLst/>
              <a:cxnLst/>
              <a:rect l="l" t="t" r="r" b="b"/>
              <a:pathLst>
                <a:path w="4700940" h="406066">
                  <a:moveTo>
                    <a:pt x="0" y="0"/>
                  </a:moveTo>
                  <a:lnTo>
                    <a:pt x="4700940" y="0"/>
                  </a:lnTo>
                  <a:lnTo>
                    <a:pt x="4700940" y="406066"/>
                  </a:lnTo>
                  <a:lnTo>
                    <a:pt x="0" y="406066"/>
                  </a:lnTo>
                  <a:close/>
                </a:path>
              </a:pathLst>
            </a:custGeom>
            <a:solidFill>
              <a:srgbClr val="F2F2F2"/>
            </a:solidFill>
          </p:spPr>
          <p:txBody>
            <a:bodyPr/>
            <a:lstStyle/>
            <a:p>
              <a:endParaRPr lang="en-US"/>
            </a:p>
          </p:txBody>
        </p:sp>
        <p:sp>
          <p:nvSpPr>
            <p:cNvPr id="7" name="TextBox 7"/>
            <p:cNvSpPr txBox="1"/>
            <p:nvPr/>
          </p:nvSpPr>
          <p:spPr>
            <a:xfrm>
              <a:off x="0" y="-38100"/>
              <a:ext cx="4700940" cy="444166"/>
            </a:xfrm>
            <a:prstGeom prst="rect">
              <a:avLst/>
            </a:prstGeom>
          </p:spPr>
          <p:txBody>
            <a:bodyPr lIns="50800" tIns="50800" rIns="50800" bIns="50800" rtlCol="0" anchor="ctr"/>
            <a:lstStyle/>
            <a:p>
              <a:pPr algn="ctr">
                <a:lnSpc>
                  <a:spcPts val="3359"/>
                </a:lnSpc>
              </a:pPr>
              <a:endParaRPr/>
            </a:p>
          </p:txBody>
        </p:sp>
      </p:grpSp>
      <p:sp>
        <p:nvSpPr>
          <p:cNvPr id="9" name="Freeform 9">
            <a:extLst>
              <a:ext uri="{C183D7F6-B498-43B3-948B-1728B52AA6E4}">
                <adec:decorative xmlns:adec="http://schemas.microsoft.com/office/drawing/2017/decorative" val="1"/>
              </a:ext>
            </a:extLst>
          </p:cNvPr>
          <p:cNvSpPr/>
          <p:nvPr/>
        </p:nvSpPr>
        <p:spPr>
          <a:xfrm>
            <a:off x="1319006" y="4361036"/>
            <a:ext cx="3024378" cy="4114800"/>
          </a:xfrm>
          <a:custGeom>
            <a:avLst/>
            <a:gdLst/>
            <a:ahLst/>
            <a:cxnLst/>
            <a:rect l="l" t="t" r="r" b="b"/>
            <a:pathLst>
              <a:path w="3024378" h="4114800">
                <a:moveTo>
                  <a:pt x="0" y="0"/>
                </a:moveTo>
                <a:lnTo>
                  <a:pt x="3024378" y="0"/>
                </a:lnTo>
                <a:lnTo>
                  <a:pt x="302437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a:extLst>
              <a:ext uri="{C183D7F6-B498-43B3-948B-1728B52AA6E4}">
                <adec:decorative xmlns:adec="http://schemas.microsoft.com/office/drawing/2017/decorative" val="0"/>
              </a:ext>
            </a:extLst>
          </p:cNvPr>
          <p:cNvSpPr txBox="1">
            <a:spLocks noGrp="1"/>
          </p:cNvSpPr>
          <p:nvPr>
            <p:ph type="title" idx="4294967295"/>
          </p:nvPr>
        </p:nvSpPr>
        <p:spPr>
          <a:xfrm>
            <a:off x="467829" y="817075"/>
            <a:ext cx="16271759" cy="9722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Dig Deeper with a Needs Assessment</a:t>
            </a:r>
          </a:p>
        </p:txBody>
      </p:sp>
      <p:sp>
        <p:nvSpPr>
          <p:cNvPr id="13" name="TextBox 13"/>
          <p:cNvSpPr txBox="1"/>
          <p:nvPr/>
        </p:nvSpPr>
        <p:spPr>
          <a:xfrm>
            <a:off x="865698" y="2773338"/>
            <a:ext cx="16556603" cy="976481"/>
          </a:xfrm>
          <a:prstGeom prst="rect">
            <a:avLst/>
          </a:prstGeom>
        </p:spPr>
        <p:txBody>
          <a:bodyPr lIns="0" tIns="0" rIns="0" bIns="0" rtlCol="0" anchor="t">
            <a:spAutoFit/>
          </a:bodyPr>
          <a:lstStyle/>
          <a:p>
            <a:pPr algn="ctr">
              <a:lnSpc>
                <a:spcPts val="3920"/>
              </a:lnSpc>
              <a:spcBef>
                <a:spcPct val="0"/>
              </a:spcBef>
            </a:pPr>
            <a:r>
              <a:rPr lang="en-US" sz="2800" b="1">
                <a:solidFill>
                  <a:srgbClr val="65503C"/>
                </a:solidFill>
                <a:latin typeface="Trebuchet MS Bold"/>
                <a:ea typeface="Trebuchet MS Bold"/>
                <a:cs typeface="Trebuchet MS Bold"/>
                <a:sym typeface="Trebuchet MS Bold"/>
              </a:rPr>
              <a:t>After student needs are determined through the Intentional Data Review and school data analysis </a:t>
            </a:r>
          </a:p>
          <a:p>
            <a:pPr algn="ctr">
              <a:lnSpc>
                <a:spcPts val="3920"/>
              </a:lnSpc>
              <a:spcBef>
                <a:spcPct val="0"/>
              </a:spcBef>
            </a:pPr>
            <a:r>
              <a:rPr lang="en-US" sz="2800" b="1" u="sng">
                <a:solidFill>
                  <a:srgbClr val="65503C"/>
                </a:solidFill>
                <a:latin typeface="Trebuchet MS Bold"/>
                <a:ea typeface="Trebuchet MS Bold"/>
                <a:cs typeface="Trebuchet MS Bold"/>
                <a:sym typeface="Trebuchet MS Bold"/>
              </a:rPr>
              <a:t>gain understanding through the needs assessment.</a:t>
            </a:r>
          </a:p>
        </p:txBody>
      </p:sp>
      <p:sp>
        <p:nvSpPr>
          <p:cNvPr id="14" name="TextBox 14"/>
          <p:cNvSpPr txBox="1"/>
          <p:nvPr/>
        </p:nvSpPr>
        <p:spPr>
          <a:xfrm>
            <a:off x="4138467" y="4205927"/>
            <a:ext cx="12780069" cy="606425"/>
          </a:xfrm>
          <a:prstGeom prst="rect">
            <a:avLst/>
          </a:prstGeom>
        </p:spPr>
        <p:txBody>
          <a:bodyPr lIns="0" tIns="0" rIns="0" bIns="0" rtlCol="0" anchor="t">
            <a:spAutoFit/>
          </a:bodyPr>
          <a:lstStyle/>
          <a:p>
            <a:pPr algn="l">
              <a:lnSpc>
                <a:spcPts val="4899"/>
              </a:lnSpc>
            </a:pPr>
            <a:r>
              <a:rPr lang="en-US" sz="3499" b="1">
                <a:solidFill>
                  <a:srgbClr val="000000"/>
                </a:solidFill>
                <a:latin typeface="Trebuchet MS Bold"/>
                <a:ea typeface="Trebuchet MS Bold"/>
                <a:cs typeface="Trebuchet MS Bold"/>
                <a:sym typeface="Trebuchet MS Bold"/>
              </a:rPr>
              <a:t>Open the ASCA National Model (4th ed.) to pages 37-38.</a:t>
            </a:r>
          </a:p>
        </p:txBody>
      </p:sp>
      <p:sp>
        <p:nvSpPr>
          <p:cNvPr id="11" name="TextBox 11"/>
          <p:cNvSpPr txBox="1"/>
          <p:nvPr/>
        </p:nvSpPr>
        <p:spPr>
          <a:xfrm>
            <a:off x="5515788" y="5003869"/>
            <a:ext cx="11510848" cy="3939920"/>
          </a:xfrm>
          <a:prstGeom prst="rect">
            <a:avLst/>
          </a:prstGeom>
        </p:spPr>
        <p:txBody>
          <a:bodyPr lIns="0" tIns="0" rIns="0" bIns="0" rtlCol="0" anchor="t">
            <a:spAutoFit/>
          </a:bodyPr>
          <a:lstStyle/>
          <a:p>
            <a:pPr marL="582933" lvl="1" indent="-291467" algn="l">
              <a:lnSpc>
                <a:spcPts val="5292"/>
              </a:lnSpc>
              <a:buFont typeface="Arial"/>
              <a:buChar char="•"/>
            </a:pPr>
            <a:r>
              <a:rPr lang="en-US" sz="2700">
                <a:solidFill>
                  <a:srgbClr val="000000"/>
                </a:solidFill>
                <a:latin typeface="Trebuchet MS"/>
                <a:ea typeface="Trebuchet MS"/>
                <a:cs typeface="Trebuchet MS"/>
                <a:sym typeface="Trebuchet MS"/>
              </a:rPr>
              <a:t>Gather background and additional information for context.</a:t>
            </a:r>
          </a:p>
          <a:p>
            <a:pPr marL="582933" lvl="1" indent="-291467" algn="l">
              <a:lnSpc>
                <a:spcPts val="5292"/>
              </a:lnSpc>
              <a:buFont typeface="Arial"/>
              <a:buChar char="•"/>
            </a:pPr>
            <a:r>
              <a:rPr lang="en-US" sz="2700">
                <a:solidFill>
                  <a:srgbClr val="000000"/>
                </a:solidFill>
                <a:latin typeface="Trebuchet MS"/>
                <a:ea typeface="Trebuchet MS"/>
                <a:cs typeface="Trebuchet MS"/>
                <a:sym typeface="Trebuchet MS"/>
              </a:rPr>
              <a:t>Determine contributing factors and targeted interventions.</a:t>
            </a:r>
          </a:p>
          <a:p>
            <a:pPr marL="582933" lvl="1" indent="-291467" algn="l">
              <a:lnSpc>
                <a:spcPts val="5292"/>
              </a:lnSpc>
              <a:buFont typeface="Arial"/>
              <a:buChar char="•"/>
            </a:pPr>
            <a:r>
              <a:rPr lang="en-US" sz="2700">
                <a:solidFill>
                  <a:srgbClr val="000000"/>
                </a:solidFill>
                <a:latin typeface="Trebuchet MS"/>
                <a:ea typeface="Trebuchet MS"/>
                <a:cs typeface="Trebuchet MS"/>
                <a:sym typeface="Trebuchet MS"/>
              </a:rPr>
              <a:t>Provide input from students, staff, and stakeholders.</a:t>
            </a:r>
          </a:p>
          <a:p>
            <a:pPr marL="582933" lvl="1" indent="-291467" algn="l">
              <a:lnSpc>
                <a:spcPts val="5292"/>
              </a:lnSpc>
              <a:buFont typeface="Arial"/>
              <a:buChar char="•"/>
            </a:pPr>
            <a:r>
              <a:rPr lang="en-US" sz="2700">
                <a:solidFill>
                  <a:srgbClr val="000000"/>
                </a:solidFill>
                <a:latin typeface="Trebuchet MS"/>
                <a:ea typeface="Trebuchet MS"/>
                <a:cs typeface="Trebuchet MS"/>
                <a:sym typeface="Trebuchet MS"/>
              </a:rPr>
              <a:t>Share perspectives and subjective experiences.</a:t>
            </a:r>
          </a:p>
          <a:p>
            <a:pPr marL="582933" lvl="1" indent="-291467" algn="l">
              <a:lnSpc>
                <a:spcPts val="5292"/>
              </a:lnSpc>
              <a:buFont typeface="Arial"/>
              <a:buChar char="•"/>
            </a:pPr>
            <a:r>
              <a:rPr lang="en-US" sz="2700">
                <a:solidFill>
                  <a:srgbClr val="000000"/>
                </a:solidFill>
                <a:latin typeface="Trebuchet MS"/>
                <a:ea typeface="Trebuchet MS"/>
                <a:cs typeface="Trebuchet MS"/>
                <a:sym typeface="Trebuchet MS"/>
              </a:rPr>
              <a:t>Assist in developing goals and interventions that directly respond to the identified needs.</a:t>
            </a:r>
          </a:p>
        </p:txBody>
      </p:sp>
      <p:sp>
        <p:nvSpPr>
          <p:cNvPr id="12" name="TextBox 12"/>
          <p:cNvSpPr txBox="1"/>
          <p:nvPr/>
        </p:nvSpPr>
        <p:spPr>
          <a:xfrm>
            <a:off x="1319006" y="8968951"/>
            <a:ext cx="3604989" cy="389180"/>
          </a:xfrm>
          <a:prstGeom prst="rect">
            <a:avLst/>
          </a:prstGeom>
        </p:spPr>
        <p:txBody>
          <a:bodyPr lIns="0" tIns="0" rIns="0" bIns="0" rtlCol="0" anchor="t">
            <a:spAutoFit/>
          </a:bodyPr>
          <a:lstStyle/>
          <a:p>
            <a:pPr algn="ctr">
              <a:lnSpc>
                <a:spcPts val="3220"/>
              </a:lnSpc>
            </a:pPr>
            <a:r>
              <a:rPr lang="en-US" sz="2300">
                <a:solidFill>
                  <a:srgbClr val="040606"/>
                </a:solidFill>
                <a:latin typeface="Open Sans"/>
                <a:ea typeface="Open Sans"/>
                <a:cs typeface="Open Sans"/>
                <a:sym typeface="Open Sans"/>
              </a:rPr>
              <a:t>(ASCA, 2019, pp. 37-38, 42)</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31115"/>
            <a:chOff x="0" y="0"/>
            <a:chExt cx="4549935" cy="1957166"/>
          </a:xfrm>
        </p:grpSpPr>
        <p:sp>
          <p:nvSpPr>
            <p:cNvPr id="3" name="Freeform 3">
              <a:extLst>
                <a:ext uri="{C183D7F6-B498-43B3-948B-1728B52AA6E4}">
                  <adec:decorative xmlns:adec="http://schemas.microsoft.com/office/drawing/2017/decorative" val="1"/>
                </a:ext>
              </a:extLst>
            </p:cNvPr>
            <p:cNvSpPr/>
            <p:nvPr/>
          </p:nvSpPr>
          <p:spPr>
            <a:xfrm>
              <a:off x="0" y="0"/>
              <a:ext cx="4549935" cy="1957166"/>
            </a:xfrm>
            <a:custGeom>
              <a:avLst/>
              <a:gdLst/>
              <a:ahLst/>
              <a:cxnLst/>
              <a:rect l="l" t="t" r="r" b="b"/>
              <a:pathLst>
                <a:path w="4549935" h="1957166">
                  <a:moveTo>
                    <a:pt x="0" y="0"/>
                  </a:moveTo>
                  <a:lnTo>
                    <a:pt x="4549935" y="0"/>
                  </a:lnTo>
                  <a:lnTo>
                    <a:pt x="4549935" y="1957166"/>
                  </a:lnTo>
                  <a:lnTo>
                    <a:pt x="0" y="1957166"/>
                  </a:lnTo>
                  <a:close/>
                </a:path>
              </a:pathLst>
            </a:custGeom>
            <a:solidFill>
              <a:srgbClr val="F2F2F2"/>
            </a:solidFill>
          </p:spPr>
          <p:txBody>
            <a:bodyPr/>
            <a:lstStyle/>
            <a:p>
              <a:endParaRPr lang="en-US" dirty="0"/>
            </a:p>
          </p:txBody>
        </p:sp>
        <p:sp>
          <p:nvSpPr>
            <p:cNvPr id="4" name="TextBox 4"/>
            <p:cNvSpPr txBox="1"/>
            <p:nvPr/>
          </p:nvSpPr>
          <p:spPr>
            <a:xfrm>
              <a:off x="0" y="-38100"/>
              <a:ext cx="4549935" cy="1995266"/>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dirty="0"/>
            </a:p>
          </p:txBody>
        </p:sp>
      </p:grpSp>
      <p:sp>
        <p:nvSpPr>
          <p:cNvPr id="11" name="TextBox 11"/>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 Needs Assessment</a:t>
            </a:r>
          </a:p>
        </p:txBody>
      </p:sp>
      <p:sp>
        <p:nvSpPr>
          <p:cNvPr id="10" name="Freeform 10">
            <a:extLst>
              <a:ext uri="{C183D7F6-B498-43B3-948B-1728B52AA6E4}">
                <adec:decorative xmlns:adec="http://schemas.microsoft.com/office/drawing/2017/decorative" val="1"/>
              </a:ext>
            </a:extLst>
          </p:cNvPr>
          <p:cNvSpPr/>
          <p:nvPr/>
        </p:nvSpPr>
        <p:spPr>
          <a:xfrm>
            <a:off x="1148105" y="3700104"/>
            <a:ext cx="4436442" cy="4114800"/>
          </a:xfrm>
          <a:custGeom>
            <a:avLst/>
            <a:gdLst/>
            <a:ahLst/>
            <a:cxnLst/>
            <a:rect l="l" t="t" r="r" b="b"/>
            <a:pathLst>
              <a:path w="4436442" h="4114800">
                <a:moveTo>
                  <a:pt x="0" y="0"/>
                </a:moveTo>
                <a:lnTo>
                  <a:pt x="4436442" y="0"/>
                </a:lnTo>
                <a:lnTo>
                  <a:pt x="443644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9" name="TextBox 9"/>
          <p:cNvSpPr txBox="1"/>
          <p:nvPr/>
        </p:nvSpPr>
        <p:spPr>
          <a:xfrm>
            <a:off x="6022439" y="2863212"/>
            <a:ext cx="11536972" cy="6286273"/>
          </a:xfrm>
          <a:prstGeom prst="rect">
            <a:avLst/>
          </a:prstGeom>
        </p:spPr>
        <p:txBody>
          <a:bodyPr lIns="0" tIns="0" rIns="0" bIns="0" rtlCol="0" anchor="t">
            <a:spAutoFit/>
          </a:bodyPr>
          <a:lstStyle/>
          <a:p>
            <a:pPr marL="582927" lvl="1" indent="-291463" algn="l">
              <a:lnSpc>
                <a:spcPts val="4049"/>
              </a:lnSpc>
              <a:buFont typeface="Arial"/>
              <a:buChar char="•"/>
            </a:pPr>
            <a:r>
              <a:rPr lang="en-US" sz="2699" b="1" dirty="0">
                <a:solidFill>
                  <a:srgbClr val="000000"/>
                </a:solidFill>
                <a:latin typeface="Trebuchet MS Bold"/>
                <a:ea typeface="Trebuchet MS Bold"/>
                <a:cs typeface="Trebuchet MS Bold"/>
                <a:sym typeface="Trebuchet MS Bold"/>
              </a:rPr>
              <a:t>For the SCCG, you will need to complete and report on one needs assessment per funded site.</a:t>
            </a:r>
          </a:p>
          <a:p>
            <a:pPr marL="1165854" lvl="2" indent="-388618" algn="l">
              <a:lnSpc>
                <a:spcPts val="4049"/>
              </a:lnSpc>
              <a:buFont typeface="Arial"/>
              <a:buChar char="⚬"/>
            </a:pPr>
            <a:r>
              <a:rPr lang="en-US" sz="2699" dirty="0">
                <a:solidFill>
                  <a:srgbClr val="000000"/>
                </a:solidFill>
                <a:latin typeface="Trebuchet MS"/>
                <a:ea typeface="Trebuchet MS"/>
                <a:cs typeface="Trebuchet MS"/>
                <a:sym typeface="Trebuchet MS"/>
              </a:rPr>
              <a:t>Gather supplemental data for 2 focus areas (academic, attendance, behavior).</a:t>
            </a:r>
          </a:p>
          <a:p>
            <a:pPr algn="l">
              <a:lnSpc>
                <a:spcPts val="1799"/>
              </a:lnSpc>
            </a:pPr>
            <a:endParaRPr lang="en-US" sz="2699" dirty="0">
              <a:solidFill>
                <a:srgbClr val="000000"/>
              </a:solidFill>
              <a:latin typeface="Trebuchet MS"/>
              <a:ea typeface="Trebuchet MS"/>
              <a:cs typeface="Trebuchet MS"/>
              <a:sym typeface="Trebuchet MS"/>
            </a:endParaRPr>
          </a:p>
          <a:p>
            <a:pPr marL="582927" lvl="1" indent="-291463" algn="l">
              <a:lnSpc>
                <a:spcPts val="4049"/>
              </a:lnSpc>
              <a:buFont typeface="Arial"/>
              <a:buChar char="•"/>
            </a:pPr>
            <a:r>
              <a:rPr lang="en-US" sz="2699" dirty="0">
                <a:solidFill>
                  <a:srgbClr val="000000"/>
                </a:solidFill>
                <a:latin typeface="Trebuchet MS"/>
                <a:ea typeface="Trebuchet MS"/>
                <a:cs typeface="Trebuchet MS"/>
                <a:sym typeface="Trebuchet MS"/>
              </a:rPr>
              <a:t>A minimum of 3 questions should be asked per identified focus area.</a:t>
            </a:r>
          </a:p>
          <a:p>
            <a:pPr algn="l">
              <a:lnSpc>
                <a:spcPts val="1799"/>
              </a:lnSpc>
            </a:pPr>
            <a:endParaRPr lang="en-US" sz="2699" dirty="0">
              <a:solidFill>
                <a:srgbClr val="000000"/>
              </a:solidFill>
              <a:latin typeface="Trebuchet MS"/>
              <a:ea typeface="Trebuchet MS"/>
              <a:cs typeface="Trebuchet MS"/>
              <a:sym typeface="Trebuchet MS"/>
            </a:endParaRPr>
          </a:p>
          <a:p>
            <a:pPr marL="582927" lvl="1" indent="-291463" algn="l">
              <a:lnSpc>
                <a:spcPts val="4049"/>
              </a:lnSpc>
              <a:buFont typeface="Arial"/>
              <a:buChar char="•"/>
            </a:pPr>
            <a:r>
              <a:rPr lang="en-US" sz="2699" dirty="0">
                <a:solidFill>
                  <a:srgbClr val="000000"/>
                </a:solidFill>
                <a:latin typeface="Trebuchet MS"/>
                <a:ea typeface="Trebuchet MS"/>
                <a:cs typeface="Trebuchet MS"/>
                <a:sym typeface="Trebuchet MS"/>
              </a:rPr>
              <a:t>A minimum of 2 stakeholder groups should be asked questions.</a:t>
            </a:r>
          </a:p>
          <a:p>
            <a:pPr algn="l">
              <a:lnSpc>
                <a:spcPts val="1799"/>
              </a:lnSpc>
            </a:pPr>
            <a:endParaRPr lang="en-US" sz="2699" dirty="0">
              <a:solidFill>
                <a:srgbClr val="000000"/>
              </a:solidFill>
              <a:latin typeface="Trebuchet MS"/>
              <a:ea typeface="Trebuchet MS"/>
              <a:cs typeface="Trebuchet MS"/>
              <a:sym typeface="Trebuchet MS"/>
            </a:endParaRPr>
          </a:p>
          <a:p>
            <a:pPr marL="582927" lvl="1" indent="-291463" algn="l">
              <a:lnSpc>
                <a:spcPts val="4049"/>
              </a:lnSpc>
              <a:buFont typeface="Arial"/>
              <a:buChar char="•"/>
            </a:pPr>
            <a:r>
              <a:rPr lang="en-US" sz="2699" b="1" dirty="0">
                <a:solidFill>
                  <a:srgbClr val="000000"/>
                </a:solidFill>
                <a:latin typeface="Trebuchet MS Bold"/>
                <a:ea typeface="Trebuchet MS Bold"/>
                <a:cs typeface="Trebuchet MS Bold"/>
                <a:sym typeface="Trebuchet MS Bold"/>
              </a:rPr>
              <a:t>Think sustainability:</a:t>
            </a:r>
          </a:p>
          <a:p>
            <a:pPr marL="1165854" lvl="2" indent="-388618" algn="l">
              <a:lnSpc>
                <a:spcPts val="4049"/>
              </a:lnSpc>
              <a:buFont typeface="Arial"/>
              <a:buChar char="⚬"/>
            </a:pPr>
            <a:r>
              <a:rPr lang="en-US" sz="2699" dirty="0">
                <a:solidFill>
                  <a:srgbClr val="000000"/>
                </a:solidFill>
                <a:latin typeface="Trebuchet MS"/>
                <a:ea typeface="Trebuchet MS"/>
                <a:cs typeface="Trebuchet MS"/>
                <a:sym typeface="Trebuchet MS"/>
              </a:rPr>
              <a:t>SCCG School Counselors know how to create and administer a yearly needs assessment</a:t>
            </a:r>
          </a:p>
          <a:p>
            <a:pPr marL="1165854" lvl="2" indent="-388618" algn="l">
              <a:lnSpc>
                <a:spcPts val="4049"/>
              </a:lnSpc>
              <a:buFont typeface="Arial"/>
              <a:buChar char="⚬"/>
            </a:pPr>
            <a:r>
              <a:rPr lang="en-US" sz="2699" dirty="0">
                <a:solidFill>
                  <a:srgbClr val="000000"/>
                </a:solidFill>
                <a:latin typeface="Trebuchet MS"/>
                <a:ea typeface="Trebuchet MS"/>
                <a:cs typeface="Trebuchet MS"/>
                <a:sym typeface="Trebuchet MS"/>
              </a:rPr>
              <a:t>Will all of the data collected be used?</a:t>
            </a:r>
          </a:p>
          <a:p>
            <a:pPr marL="1165854" lvl="2" indent="-388618" algn="l">
              <a:lnSpc>
                <a:spcPts val="4049"/>
              </a:lnSpc>
              <a:buFont typeface="Arial"/>
              <a:buChar char="⚬"/>
            </a:pPr>
            <a:r>
              <a:rPr lang="en-US" sz="2699" dirty="0">
                <a:solidFill>
                  <a:srgbClr val="000000"/>
                </a:solidFill>
                <a:latin typeface="Trebuchet MS"/>
                <a:ea typeface="Trebuchet MS"/>
                <a:cs typeface="Trebuchet MS"/>
                <a:sym typeface="Trebuchet MS"/>
              </a:rPr>
              <a:t>Equity and resources.</a:t>
            </a:r>
          </a:p>
        </p:txBody>
      </p:sp>
      <p:sp>
        <p:nvSpPr>
          <p:cNvPr id="8" name="Freeform 8" descr="CDE Logo"/>
          <p:cNvSpPr/>
          <p:nvPr/>
        </p:nvSpPr>
        <p:spPr>
          <a:xfrm>
            <a:off x="15023110" y="8610361"/>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dirty="0"/>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Common Questions</a:t>
            </a:r>
          </a:p>
        </p:txBody>
      </p:sp>
      <p:sp>
        <p:nvSpPr>
          <p:cNvPr id="10" name="TextBox 10"/>
          <p:cNvSpPr txBox="1"/>
          <p:nvPr/>
        </p:nvSpPr>
        <p:spPr>
          <a:xfrm>
            <a:off x="679072" y="2542646"/>
            <a:ext cx="13939816" cy="7186920"/>
          </a:xfrm>
          <a:prstGeom prst="rect">
            <a:avLst/>
          </a:prstGeom>
        </p:spPr>
        <p:txBody>
          <a:bodyPr lIns="0" tIns="0" rIns="0" bIns="0" rtlCol="0" anchor="t">
            <a:spAutoFit/>
          </a:bodyPr>
          <a:lstStyle/>
          <a:p>
            <a:pPr marL="514722" lvl="1" indent="-257361" algn="l">
              <a:lnSpc>
                <a:spcPts val="3576"/>
              </a:lnSpc>
              <a:buFont typeface="Arial"/>
              <a:buChar char="•"/>
            </a:pPr>
            <a:r>
              <a:rPr lang="en-US" sz="2384" b="1" i="1" dirty="0">
                <a:solidFill>
                  <a:srgbClr val="000000"/>
                </a:solidFill>
                <a:latin typeface="Trebuchet MS Bold Italics"/>
                <a:ea typeface="Trebuchet MS Bold Italics"/>
                <a:cs typeface="Trebuchet MS Bold Italics"/>
                <a:sym typeface="Trebuchet MS Bold Italics"/>
              </a:rPr>
              <a:t>“If we are funded for multiple sites, can I do multiple needs assessments?”</a:t>
            </a:r>
          </a:p>
          <a:p>
            <a:pPr marL="1029444" lvl="2" indent="-343148" algn="l">
              <a:lnSpc>
                <a:spcPts val="3576"/>
              </a:lnSpc>
              <a:buFont typeface="Arial"/>
              <a:buChar char="⚬"/>
            </a:pPr>
            <a:r>
              <a:rPr lang="en-US" sz="2384" dirty="0">
                <a:solidFill>
                  <a:srgbClr val="000000"/>
                </a:solidFill>
                <a:latin typeface="Trebuchet MS"/>
                <a:ea typeface="Trebuchet MS"/>
                <a:cs typeface="Trebuchet MS"/>
                <a:sym typeface="Trebuchet MS"/>
              </a:rPr>
              <a:t>Yes, you may need different needs assessments depending on intentional data findings and chosen focus area</a:t>
            </a:r>
          </a:p>
          <a:p>
            <a:pPr marL="1029444" lvl="2" indent="-343148" algn="l">
              <a:lnSpc>
                <a:spcPts val="3576"/>
              </a:lnSpc>
              <a:buFont typeface="Arial"/>
              <a:buChar char="⚬"/>
            </a:pPr>
            <a:r>
              <a:rPr lang="en-US" sz="2384" dirty="0">
                <a:solidFill>
                  <a:srgbClr val="000000"/>
                </a:solidFill>
                <a:latin typeface="Trebuchet MS"/>
                <a:ea typeface="Trebuchet MS"/>
                <a:cs typeface="Trebuchet MS"/>
                <a:sym typeface="Trebuchet MS"/>
              </a:rPr>
              <a:t>Keep in mind workload and alignment- can you develop an assessment with your team? </a:t>
            </a:r>
          </a:p>
          <a:p>
            <a:pPr algn="l">
              <a:lnSpc>
                <a:spcPts val="1554"/>
              </a:lnSpc>
            </a:pPr>
            <a:endParaRPr lang="en-US" sz="2384" dirty="0">
              <a:solidFill>
                <a:srgbClr val="000000"/>
              </a:solidFill>
              <a:latin typeface="Trebuchet MS"/>
              <a:ea typeface="Trebuchet MS"/>
              <a:cs typeface="Trebuchet MS"/>
              <a:sym typeface="Trebuchet MS"/>
            </a:endParaRPr>
          </a:p>
          <a:p>
            <a:pPr marL="514722" lvl="1" indent="-257361" algn="l">
              <a:lnSpc>
                <a:spcPts val="3576"/>
              </a:lnSpc>
              <a:buFont typeface="Arial"/>
              <a:buChar char="•"/>
            </a:pPr>
            <a:r>
              <a:rPr lang="en-US" sz="2384" b="1" i="1" dirty="0">
                <a:solidFill>
                  <a:srgbClr val="000000"/>
                </a:solidFill>
                <a:latin typeface="Trebuchet MS Bold Italics"/>
                <a:ea typeface="Trebuchet MS Bold Italics"/>
                <a:cs typeface="Trebuchet MS Bold Italics"/>
                <a:sym typeface="Trebuchet MS Bold Italics"/>
              </a:rPr>
              <a:t>“Do I need to align my area of focus to my original application?”</a:t>
            </a:r>
          </a:p>
          <a:p>
            <a:pPr marL="1544166" lvl="3" indent="-386041" algn="l">
              <a:lnSpc>
                <a:spcPts val="3576"/>
              </a:lnSpc>
              <a:buFont typeface="Arial"/>
              <a:buChar char="￭"/>
            </a:pPr>
            <a:r>
              <a:rPr lang="en-US" sz="2384" dirty="0">
                <a:solidFill>
                  <a:srgbClr val="000000"/>
                </a:solidFill>
                <a:latin typeface="Trebuchet MS"/>
                <a:ea typeface="Trebuchet MS"/>
                <a:cs typeface="Trebuchet MS"/>
                <a:sym typeface="Trebuchet MS"/>
              </a:rPr>
              <a:t> No, needs and priorities may have changed since the intentional data review. You can choose to go in a different direction if needed.</a:t>
            </a:r>
          </a:p>
          <a:p>
            <a:pPr algn="l">
              <a:lnSpc>
                <a:spcPts val="1554"/>
              </a:lnSpc>
            </a:pPr>
            <a:endParaRPr lang="en-US" sz="2384" dirty="0">
              <a:solidFill>
                <a:srgbClr val="000000"/>
              </a:solidFill>
              <a:latin typeface="Trebuchet MS"/>
              <a:ea typeface="Trebuchet MS"/>
              <a:cs typeface="Trebuchet MS"/>
              <a:sym typeface="Trebuchet MS"/>
            </a:endParaRPr>
          </a:p>
          <a:p>
            <a:pPr marL="514722" lvl="1" indent="-257361" algn="l">
              <a:lnSpc>
                <a:spcPts val="3576"/>
              </a:lnSpc>
              <a:buFont typeface="Arial"/>
              <a:buChar char="•"/>
            </a:pPr>
            <a:r>
              <a:rPr lang="en-US" sz="2384" b="1" i="1" dirty="0">
                <a:solidFill>
                  <a:srgbClr val="000000"/>
                </a:solidFill>
                <a:latin typeface="Trebuchet MS Bold Italics"/>
                <a:ea typeface="Trebuchet MS Bold Italics"/>
                <a:cs typeface="Trebuchet MS Bold Italics"/>
                <a:sym typeface="Trebuchet MS Bold Italics"/>
              </a:rPr>
              <a:t>“How many questions do I have to include in the needs assessment?”</a:t>
            </a:r>
          </a:p>
          <a:p>
            <a:pPr marL="1029444" lvl="2" indent="-343148" algn="l">
              <a:lnSpc>
                <a:spcPts val="3576"/>
              </a:lnSpc>
              <a:buFont typeface="Arial"/>
              <a:buChar char="⚬"/>
            </a:pPr>
            <a:r>
              <a:rPr lang="en-US" sz="2384" dirty="0">
                <a:solidFill>
                  <a:srgbClr val="000000"/>
                </a:solidFill>
                <a:latin typeface="Trebuchet MS"/>
                <a:ea typeface="Trebuchet MS"/>
                <a:cs typeface="Trebuchet MS"/>
                <a:sym typeface="Trebuchet MS"/>
              </a:rPr>
              <a:t>A minimum of 12 questions should be asked (3 questions per selected focus area, 2 stakeholder groups)</a:t>
            </a:r>
          </a:p>
          <a:p>
            <a:pPr marL="1544166" lvl="3" indent="-386041" algn="l">
              <a:lnSpc>
                <a:spcPts val="3576"/>
              </a:lnSpc>
              <a:buFont typeface="Arial"/>
              <a:buChar char="￭"/>
            </a:pPr>
            <a:r>
              <a:rPr lang="en-US" sz="2384" dirty="0">
                <a:solidFill>
                  <a:srgbClr val="000000"/>
                </a:solidFill>
                <a:latin typeface="Trebuchet MS"/>
                <a:ea typeface="Trebuchet MS"/>
                <a:cs typeface="Trebuchet MS"/>
                <a:sym typeface="Trebuchet MS"/>
              </a:rPr>
              <a:t>Grantees can choose to ask more questions if needed</a:t>
            </a:r>
          </a:p>
          <a:p>
            <a:pPr algn="l">
              <a:lnSpc>
                <a:spcPts val="1554"/>
              </a:lnSpc>
            </a:pPr>
            <a:endParaRPr lang="en-US" sz="2384" dirty="0">
              <a:solidFill>
                <a:srgbClr val="000000"/>
              </a:solidFill>
              <a:latin typeface="Trebuchet MS"/>
              <a:ea typeface="Trebuchet MS"/>
              <a:cs typeface="Trebuchet MS"/>
              <a:sym typeface="Trebuchet MS"/>
            </a:endParaRPr>
          </a:p>
          <a:p>
            <a:pPr marL="514722" lvl="1" indent="-257361" algn="l">
              <a:lnSpc>
                <a:spcPts val="3576"/>
              </a:lnSpc>
              <a:buFont typeface="Arial"/>
              <a:buChar char="•"/>
            </a:pPr>
            <a:r>
              <a:rPr lang="en-US" sz="2384" dirty="0">
                <a:solidFill>
                  <a:srgbClr val="000000"/>
                </a:solidFill>
                <a:latin typeface="Trebuchet MS"/>
                <a:ea typeface="Trebuchet MS"/>
                <a:cs typeface="Trebuchet MS"/>
                <a:sym typeface="Trebuchet MS"/>
              </a:rPr>
              <a:t>“</a:t>
            </a:r>
            <a:r>
              <a:rPr lang="en-US" sz="2384" b="1" i="1" dirty="0">
                <a:solidFill>
                  <a:srgbClr val="000000"/>
                </a:solidFill>
                <a:latin typeface="Trebuchet MS Bold Italics"/>
                <a:ea typeface="Trebuchet MS Bold Italics"/>
                <a:cs typeface="Trebuchet MS Bold Italics"/>
                <a:sym typeface="Trebuchet MS Bold Italics"/>
              </a:rPr>
              <a:t>Can I use questions from other school or district surveys and questionnaires?”</a:t>
            </a:r>
          </a:p>
          <a:p>
            <a:pPr marL="1029444" lvl="2" indent="-343148" algn="l">
              <a:lnSpc>
                <a:spcPts val="3576"/>
              </a:lnSpc>
              <a:buFont typeface="Arial"/>
              <a:buChar char="⚬"/>
            </a:pPr>
            <a:r>
              <a:rPr lang="en-US" sz="2384" dirty="0">
                <a:solidFill>
                  <a:srgbClr val="000000"/>
                </a:solidFill>
                <a:latin typeface="Trebuchet MS"/>
                <a:ea typeface="Trebuchet MS"/>
                <a:cs typeface="Trebuchet MS"/>
                <a:sym typeface="Trebuchet MS"/>
              </a:rPr>
              <a:t>Yes, if your district completes surveys that have applicable questions to your focus areas, please align work as much as possible.</a:t>
            </a:r>
          </a:p>
          <a:p>
            <a:pPr algn="l">
              <a:lnSpc>
                <a:spcPts val="3265"/>
              </a:lnSpc>
            </a:pPr>
            <a:endParaRPr lang="en-US" sz="2384" dirty="0">
              <a:solidFill>
                <a:srgbClr val="000000"/>
              </a:solidFill>
              <a:latin typeface="Trebuchet MS"/>
              <a:ea typeface="Trebuchet MS"/>
              <a:cs typeface="Trebuchet MS"/>
              <a:sym typeface="Trebuchet MS"/>
            </a:endParaRPr>
          </a:p>
        </p:txBody>
      </p:sp>
      <p:sp>
        <p:nvSpPr>
          <p:cNvPr id="11" name="Freeform 11">
            <a:extLst>
              <a:ext uri="{C183D7F6-B498-43B3-948B-1728B52AA6E4}">
                <adec:decorative xmlns:adec="http://schemas.microsoft.com/office/drawing/2017/decorative" val="1"/>
              </a:ext>
            </a:extLst>
          </p:cNvPr>
          <p:cNvSpPr/>
          <p:nvPr/>
        </p:nvSpPr>
        <p:spPr>
          <a:xfrm>
            <a:off x="14455384" y="2723656"/>
            <a:ext cx="3049204" cy="3018712"/>
          </a:xfrm>
          <a:custGeom>
            <a:avLst/>
            <a:gdLst/>
            <a:ahLst/>
            <a:cxnLst/>
            <a:rect l="l" t="t" r="r" b="b"/>
            <a:pathLst>
              <a:path w="3049204" h="3018712">
                <a:moveTo>
                  <a:pt x="0" y="0"/>
                </a:moveTo>
                <a:lnTo>
                  <a:pt x="3049204" y="0"/>
                </a:lnTo>
                <a:lnTo>
                  <a:pt x="3049204" y="3018712"/>
                </a:lnTo>
                <a:lnTo>
                  <a:pt x="0" y="3018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dirty="0"/>
            </a:p>
          </p:txBody>
        </p:sp>
      </p:grpSp>
      <p:sp>
        <p:nvSpPr>
          <p:cNvPr id="5" name="TextBox 5"/>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Before We Begin</a:t>
            </a:r>
          </a:p>
        </p:txBody>
      </p:sp>
      <p:sp>
        <p:nvSpPr>
          <p:cNvPr id="6" name="Freeform 6" descr="Notebook paper"/>
          <p:cNvSpPr/>
          <p:nvPr/>
        </p:nvSpPr>
        <p:spPr>
          <a:xfrm>
            <a:off x="-101911" y="2321929"/>
            <a:ext cx="18247635" cy="8112264"/>
          </a:xfrm>
          <a:custGeom>
            <a:avLst/>
            <a:gdLst/>
            <a:ahLst/>
            <a:cxnLst/>
            <a:rect l="l" t="t" r="r" b="b"/>
            <a:pathLst>
              <a:path w="18247635" h="8112264">
                <a:moveTo>
                  <a:pt x="0" y="0"/>
                </a:moveTo>
                <a:lnTo>
                  <a:pt x="18247635" y="0"/>
                </a:lnTo>
                <a:lnTo>
                  <a:pt x="18247635" y="8112264"/>
                </a:lnTo>
                <a:lnTo>
                  <a:pt x="0" y="8112264"/>
                </a:lnTo>
                <a:lnTo>
                  <a:pt x="0" y="0"/>
                </a:lnTo>
                <a:close/>
              </a:path>
            </a:pathLst>
          </a:custGeom>
          <a:blipFill>
            <a:blip r:embed="rId3"/>
            <a:stretch>
              <a:fillRect t="-5196" b="-3054"/>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2045352" y="3434836"/>
            <a:ext cx="14880515" cy="4373383"/>
            <a:chOff x="0" y="0"/>
            <a:chExt cx="3919148" cy="1151838"/>
          </a:xfrm>
        </p:grpSpPr>
        <p:sp>
          <p:nvSpPr>
            <p:cNvPr id="8" name="Freeform 8">
              <a:extLst>
                <a:ext uri="{C183D7F6-B498-43B3-948B-1728B52AA6E4}">
                  <adec:decorative xmlns:adec="http://schemas.microsoft.com/office/drawing/2017/decorative" val="1"/>
                </a:ext>
              </a:extLst>
            </p:cNvPr>
            <p:cNvSpPr/>
            <p:nvPr/>
          </p:nvSpPr>
          <p:spPr>
            <a:xfrm>
              <a:off x="0" y="0"/>
              <a:ext cx="3919148" cy="1151838"/>
            </a:xfrm>
            <a:custGeom>
              <a:avLst/>
              <a:gdLst/>
              <a:ahLst/>
              <a:cxnLst/>
              <a:rect l="l" t="t" r="r" b="b"/>
              <a:pathLst>
                <a:path w="3919148" h="1151838">
                  <a:moveTo>
                    <a:pt x="0" y="0"/>
                  </a:moveTo>
                  <a:lnTo>
                    <a:pt x="3919148" y="0"/>
                  </a:lnTo>
                  <a:lnTo>
                    <a:pt x="3919148" y="1151838"/>
                  </a:lnTo>
                  <a:lnTo>
                    <a:pt x="0" y="1151838"/>
                  </a:lnTo>
                  <a:close/>
                </a:path>
              </a:pathLst>
            </a:custGeom>
            <a:solidFill>
              <a:srgbClr val="F2F2F2"/>
            </a:solidFill>
          </p:spPr>
          <p:txBody>
            <a:bodyPr/>
            <a:lstStyle/>
            <a:p>
              <a:endParaRPr lang="en-US" dirty="0"/>
            </a:p>
          </p:txBody>
        </p:sp>
        <p:sp>
          <p:nvSpPr>
            <p:cNvPr id="9" name="TextBox 9"/>
            <p:cNvSpPr txBox="1"/>
            <p:nvPr/>
          </p:nvSpPr>
          <p:spPr>
            <a:xfrm>
              <a:off x="0" y="-38100"/>
              <a:ext cx="3919148" cy="1189938"/>
            </a:xfrm>
            <a:prstGeom prst="rect">
              <a:avLst/>
            </a:prstGeom>
          </p:spPr>
          <p:txBody>
            <a:bodyPr lIns="50800" tIns="50800" rIns="50800" bIns="50800" rtlCol="0" anchor="ctr"/>
            <a:lstStyle/>
            <a:p>
              <a:pPr algn="ctr">
                <a:lnSpc>
                  <a:spcPts val="3359"/>
                </a:lnSpc>
              </a:pPr>
              <a:endParaRPr dirty="0"/>
            </a:p>
          </p:txBody>
        </p:sp>
      </p:grpSp>
      <p:sp>
        <p:nvSpPr>
          <p:cNvPr id="10" name="TextBox 10"/>
          <p:cNvSpPr txBox="1"/>
          <p:nvPr/>
        </p:nvSpPr>
        <p:spPr>
          <a:xfrm>
            <a:off x="2391687" y="3640457"/>
            <a:ext cx="14388128" cy="4662542"/>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This training will be recorded.</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Closed-captioning: click the Live Transcript option on your bottom Zoom toolbar, under more.</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Slides and recording will be posted to the </a:t>
            </a:r>
            <a:r>
              <a:rPr lang="en-US" sz="3399" b="1" u="sng" dirty="0">
                <a:solidFill>
                  <a:srgbClr val="0955A1"/>
                </a:solidFill>
                <a:latin typeface="Trebuchet MS Bold"/>
                <a:ea typeface="Trebuchet MS Bold"/>
                <a:cs typeface="Trebuchet MS Bold"/>
                <a:sym typeface="Trebuchet MS Bold"/>
                <a:hlinkClick r:id="rId4" tooltip="https://www.cde.state.co.us/postsecondary/sccg-grant-trainings"/>
              </a:rPr>
              <a:t>Grant Training website</a:t>
            </a:r>
            <a:r>
              <a:rPr lang="en-US" sz="3399" dirty="0">
                <a:solidFill>
                  <a:srgbClr val="000000"/>
                </a:solidFill>
                <a:latin typeface="Trebuchet MS"/>
                <a:ea typeface="Trebuchet MS"/>
                <a:cs typeface="Trebuchet MS"/>
                <a:sym typeface="Trebuchet MS"/>
              </a:rPr>
              <a:t>.</a:t>
            </a:r>
          </a:p>
          <a:p>
            <a:pPr algn="l">
              <a:lnSpc>
                <a:spcPts val="4200"/>
              </a:lnSpc>
            </a:pPr>
            <a:endParaRPr lang="en-US" sz="3399" dirty="0">
              <a:solidFill>
                <a:srgbClr val="000000"/>
              </a:solidFill>
              <a:latin typeface="Trebuchet MS"/>
              <a:ea typeface="Trebuchet MS"/>
              <a:cs typeface="Trebuchet MS"/>
              <a:sym typeface="Trebuchet MS"/>
            </a:endParaRPr>
          </a:p>
          <a:p>
            <a:pPr algn="l">
              <a:lnSpc>
                <a:spcPts val="4200"/>
              </a:lnSpc>
            </a:pPr>
            <a:endParaRPr lang="en-US" sz="3399" dirty="0">
              <a:solidFill>
                <a:srgbClr val="000000"/>
              </a:solidFill>
              <a:latin typeface="Trebuchet MS"/>
              <a:ea typeface="Trebuchet MS"/>
              <a:cs typeface="Trebuchet MS"/>
              <a:sym typeface="Trebuchet MS"/>
            </a:endParaRPr>
          </a:p>
        </p:txBody>
      </p:sp>
      <p:sp>
        <p:nvSpPr>
          <p:cNvPr id="11" name="Freeform 11" descr="CDE Logo"/>
          <p:cNvSpPr/>
          <p:nvPr/>
        </p:nvSpPr>
        <p:spPr>
          <a:xfrm>
            <a:off x="14830131" y="8302999"/>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dirty="0"/>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Before You Begin</a:t>
            </a:r>
          </a:p>
        </p:txBody>
      </p:sp>
      <p:sp>
        <p:nvSpPr>
          <p:cNvPr id="13" name="Freeform 13" descr="Stop sign"/>
          <p:cNvSpPr/>
          <p:nvPr/>
        </p:nvSpPr>
        <p:spPr>
          <a:xfrm>
            <a:off x="1028700" y="3574505"/>
            <a:ext cx="4712949" cy="4712949"/>
          </a:xfrm>
          <a:custGeom>
            <a:avLst/>
            <a:gdLst/>
            <a:ahLst/>
            <a:cxnLst/>
            <a:rect l="l" t="t" r="r" b="b"/>
            <a:pathLst>
              <a:path w="4712949" h="4712949">
                <a:moveTo>
                  <a:pt x="0" y="0"/>
                </a:moveTo>
                <a:lnTo>
                  <a:pt x="4712949" y="0"/>
                </a:lnTo>
                <a:lnTo>
                  <a:pt x="4712949" y="4712949"/>
                </a:lnTo>
                <a:lnTo>
                  <a:pt x="0" y="47129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p:cNvSpPr txBox="1"/>
          <p:nvPr/>
        </p:nvSpPr>
        <p:spPr>
          <a:xfrm>
            <a:off x="3470216" y="2763957"/>
            <a:ext cx="12346823" cy="1154356"/>
          </a:xfrm>
          <a:prstGeom prst="rect">
            <a:avLst/>
          </a:prstGeom>
        </p:spPr>
        <p:txBody>
          <a:bodyPr lIns="0" tIns="0" rIns="0" bIns="0" rtlCol="0" anchor="t">
            <a:spAutoFit/>
          </a:bodyPr>
          <a:lstStyle/>
          <a:p>
            <a:pPr algn="ctr">
              <a:lnSpc>
                <a:spcPts val="4619"/>
              </a:lnSpc>
              <a:spcBef>
                <a:spcPct val="0"/>
              </a:spcBef>
            </a:pPr>
            <a:r>
              <a:rPr lang="en-US" sz="3299" b="1" dirty="0">
                <a:solidFill>
                  <a:srgbClr val="000000"/>
                </a:solidFill>
                <a:latin typeface="Trebuchet MS Bold"/>
                <a:ea typeface="Trebuchet MS Bold"/>
                <a:cs typeface="Trebuchet MS Bold"/>
                <a:sym typeface="Trebuchet MS Bold"/>
              </a:rPr>
              <a:t>Review and ensure that all student data collections follow </a:t>
            </a:r>
          </a:p>
          <a:p>
            <a:pPr algn="ctr">
              <a:lnSpc>
                <a:spcPts val="4619"/>
              </a:lnSpc>
              <a:spcBef>
                <a:spcPct val="0"/>
              </a:spcBef>
            </a:pPr>
            <a:r>
              <a:rPr lang="en-US" sz="3299" b="1" dirty="0">
                <a:solidFill>
                  <a:srgbClr val="000000"/>
                </a:solidFill>
                <a:latin typeface="Trebuchet MS Bold"/>
                <a:ea typeface="Trebuchet MS Bold"/>
                <a:cs typeface="Trebuchet MS Bold"/>
                <a:sym typeface="Trebuchet MS Bold"/>
              </a:rPr>
              <a:t>federal, state, and local policies.</a:t>
            </a:r>
          </a:p>
        </p:txBody>
      </p:sp>
      <p:sp>
        <p:nvSpPr>
          <p:cNvPr id="11" name="TextBox 11"/>
          <p:cNvSpPr txBox="1"/>
          <p:nvPr/>
        </p:nvSpPr>
        <p:spPr>
          <a:xfrm>
            <a:off x="5930402" y="4752666"/>
            <a:ext cx="10995279" cy="2785931"/>
          </a:xfrm>
          <a:prstGeom prst="rect">
            <a:avLst/>
          </a:prstGeom>
        </p:spPr>
        <p:txBody>
          <a:bodyPr lIns="0" tIns="0" rIns="0" bIns="0" rtlCol="0" anchor="t">
            <a:spAutoFit/>
          </a:bodyPr>
          <a:lstStyle/>
          <a:p>
            <a:pPr marL="690877" lvl="1" indent="-345439" algn="l">
              <a:lnSpc>
                <a:spcPts val="4479"/>
              </a:lnSpc>
              <a:buFont typeface="Arial"/>
              <a:buChar char="•"/>
            </a:pPr>
            <a:r>
              <a:rPr lang="en-US" sz="3199" dirty="0">
                <a:solidFill>
                  <a:srgbClr val="000000"/>
                </a:solidFill>
                <a:latin typeface="Trebuchet MS"/>
                <a:ea typeface="Trebuchet MS"/>
                <a:cs typeface="Trebuchet MS"/>
                <a:sym typeface="Trebuchet MS"/>
              </a:rPr>
              <a:t>Examples:</a:t>
            </a:r>
          </a:p>
          <a:p>
            <a:pPr marL="1381755" lvl="2" indent="-460585" algn="l">
              <a:lnSpc>
                <a:spcPts val="4479"/>
              </a:lnSpc>
              <a:buFont typeface="Arial"/>
              <a:buChar char="⚬"/>
            </a:pPr>
            <a:r>
              <a:rPr lang="en-US" sz="3199" dirty="0">
                <a:solidFill>
                  <a:srgbClr val="000000"/>
                </a:solidFill>
                <a:latin typeface="Trebuchet MS"/>
                <a:ea typeface="Trebuchet MS"/>
                <a:cs typeface="Trebuchet MS"/>
                <a:sym typeface="Trebuchet MS"/>
              </a:rPr>
              <a:t>Family Educational Rights Privacy Act (FERPA)</a:t>
            </a:r>
          </a:p>
          <a:p>
            <a:pPr marL="1381755" lvl="2" indent="-460585" algn="l">
              <a:lnSpc>
                <a:spcPts val="4479"/>
              </a:lnSpc>
              <a:buFont typeface="Arial"/>
              <a:buChar char="⚬"/>
            </a:pPr>
            <a:r>
              <a:rPr lang="en-US" sz="3199" dirty="0">
                <a:solidFill>
                  <a:srgbClr val="000000"/>
                </a:solidFill>
                <a:latin typeface="Trebuchet MS"/>
                <a:ea typeface="Trebuchet MS"/>
                <a:cs typeface="Trebuchet MS"/>
                <a:sym typeface="Trebuchet MS"/>
              </a:rPr>
              <a:t>Student Data Transparency and Security Act</a:t>
            </a:r>
          </a:p>
          <a:p>
            <a:pPr marL="1381755" lvl="2" indent="-460585" algn="l">
              <a:lnSpc>
                <a:spcPts val="4479"/>
              </a:lnSpc>
              <a:buFont typeface="Arial"/>
              <a:buChar char="⚬"/>
            </a:pPr>
            <a:r>
              <a:rPr lang="en-US" sz="3199" dirty="0">
                <a:solidFill>
                  <a:srgbClr val="000000"/>
                </a:solidFill>
                <a:latin typeface="Trebuchet MS"/>
                <a:ea typeface="Trebuchet MS"/>
                <a:cs typeface="Trebuchet MS"/>
                <a:sym typeface="Trebuchet MS"/>
              </a:rPr>
              <a:t>Protection of Pupil Rights Amendment (PPRA)</a:t>
            </a:r>
          </a:p>
          <a:p>
            <a:pPr algn="l">
              <a:lnSpc>
                <a:spcPts val="4479"/>
              </a:lnSpc>
            </a:pPr>
            <a:endParaRPr lang="en-US" sz="3199" dirty="0">
              <a:solidFill>
                <a:srgbClr val="000000"/>
              </a:solidFill>
              <a:latin typeface="Trebuchet MS"/>
              <a:ea typeface="Trebuchet MS"/>
              <a:cs typeface="Trebuchet MS"/>
              <a:sym typeface="Trebuchet MS"/>
            </a:endParaRPr>
          </a:p>
        </p:txBody>
      </p:sp>
      <p:sp>
        <p:nvSpPr>
          <p:cNvPr id="12" name="TextBox 12"/>
          <p:cNvSpPr txBox="1"/>
          <p:nvPr/>
        </p:nvSpPr>
        <p:spPr>
          <a:xfrm>
            <a:off x="2864752" y="8535320"/>
            <a:ext cx="11637974" cy="481256"/>
          </a:xfrm>
          <a:prstGeom prst="rect">
            <a:avLst/>
          </a:prstGeom>
        </p:spPr>
        <p:txBody>
          <a:bodyPr lIns="0" tIns="0" rIns="0" bIns="0" rtlCol="0" anchor="t">
            <a:spAutoFit/>
          </a:bodyPr>
          <a:lstStyle/>
          <a:p>
            <a:pPr algn="ctr">
              <a:lnSpc>
                <a:spcPts val="3919"/>
              </a:lnSpc>
              <a:spcBef>
                <a:spcPct val="0"/>
              </a:spcBef>
            </a:pPr>
            <a:r>
              <a:rPr lang="en-US" sz="2799" b="1" dirty="0">
                <a:solidFill>
                  <a:srgbClr val="000000"/>
                </a:solidFill>
                <a:latin typeface="Trebuchet MS Bold"/>
                <a:ea typeface="Trebuchet MS Bold"/>
                <a:cs typeface="Trebuchet MS Bold"/>
                <a:sym typeface="Trebuchet MS Bold"/>
              </a:rPr>
              <a:t>Visit CDE’s 2024 </a:t>
            </a:r>
            <a:r>
              <a:rPr lang="en-US" sz="2799" b="1" u="sng" dirty="0">
                <a:solidFill>
                  <a:srgbClr val="000000"/>
                </a:solidFill>
                <a:latin typeface="Trebuchet MS Bold"/>
                <a:ea typeface="Trebuchet MS Bold"/>
                <a:cs typeface="Trebuchet MS Bold"/>
                <a:sym typeface="Trebuchet MS Bold"/>
                <a:hlinkClick r:id="rId5" tooltip="https://www.cde.state.co.us/dataprivacyandsecurity"/>
              </a:rPr>
              <a:t>Data Privacy and Security page</a:t>
            </a:r>
            <a:r>
              <a:rPr lang="en-US" sz="2799" b="1" dirty="0">
                <a:solidFill>
                  <a:srgbClr val="000000"/>
                </a:solidFill>
                <a:latin typeface="Trebuchet MS Bold"/>
                <a:ea typeface="Trebuchet MS Bold"/>
                <a:cs typeface="Trebuchet MS Bold"/>
                <a:sym typeface="Trebuchet MS Bold"/>
              </a:rPr>
              <a:t> to learn more.</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6"/>
            <a:stretch>
              <a:fillRect/>
            </a:stretch>
          </a:blipFill>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242238"/>
            <a:ext cx="17275536" cy="7592165"/>
            <a:chOff x="0" y="0"/>
            <a:chExt cx="4549935" cy="1999583"/>
          </a:xfrm>
        </p:grpSpPr>
        <p:sp>
          <p:nvSpPr>
            <p:cNvPr id="3" name="Freeform 3">
              <a:extLst>
                <a:ext uri="{C183D7F6-B498-43B3-948B-1728B52AA6E4}">
                  <adec:decorative xmlns:adec="http://schemas.microsoft.com/office/drawing/2017/decorative" val="1"/>
                </a:ext>
              </a:extLst>
            </p:cNvPr>
            <p:cNvSpPr/>
            <p:nvPr/>
          </p:nvSpPr>
          <p:spPr>
            <a:xfrm>
              <a:off x="0" y="0"/>
              <a:ext cx="4549935" cy="1999583"/>
            </a:xfrm>
            <a:custGeom>
              <a:avLst/>
              <a:gdLst/>
              <a:ahLst/>
              <a:cxnLst/>
              <a:rect l="l" t="t" r="r" b="b"/>
              <a:pathLst>
                <a:path w="4549935" h="1999583">
                  <a:moveTo>
                    <a:pt x="0" y="0"/>
                  </a:moveTo>
                  <a:lnTo>
                    <a:pt x="4549935" y="0"/>
                  </a:lnTo>
                  <a:lnTo>
                    <a:pt x="4549935" y="1999583"/>
                  </a:lnTo>
                  <a:lnTo>
                    <a:pt x="0" y="1999583"/>
                  </a:lnTo>
                  <a:close/>
                </a:path>
              </a:pathLst>
            </a:custGeom>
            <a:solidFill>
              <a:srgbClr val="F2F2F2"/>
            </a:solidFill>
          </p:spPr>
          <p:txBody>
            <a:bodyPr/>
            <a:lstStyle/>
            <a:p>
              <a:endParaRPr lang="en-US" dirty="0"/>
            </a:p>
          </p:txBody>
        </p:sp>
        <p:sp>
          <p:nvSpPr>
            <p:cNvPr id="4" name="TextBox 4"/>
            <p:cNvSpPr txBox="1"/>
            <p:nvPr/>
          </p:nvSpPr>
          <p:spPr>
            <a:xfrm>
              <a:off x="0" y="-38100"/>
              <a:ext cx="4549935" cy="2037683"/>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887758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dirty="0"/>
            </a:p>
          </p:txBody>
        </p:sp>
      </p:grpSp>
      <p:sp>
        <p:nvSpPr>
          <p:cNvPr id="9" name="TextBox 9"/>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Data Privacy and Security </a:t>
            </a:r>
          </a:p>
        </p:txBody>
      </p:sp>
      <p:sp>
        <p:nvSpPr>
          <p:cNvPr id="10" name="Freeform 10">
            <a:extLst>
              <a:ext uri="{C183D7F6-B498-43B3-948B-1728B52AA6E4}">
                <adec:decorative xmlns:adec="http://schemas.microsoft.com/office/drawing/2017/decorative" val="1"/>
              </a:ext>
            </a:extLst>
          </p:cNvPr>
          <p:cNvSpPr/>
          <p:nvPr/>
        </p:nvSpPr>
        <p:spPr>
          <a:xfrm>
            <a:off x="1500503" y="2841606"/>
            <a:ext cx="4535365" cy="6248768"/>
          </a:xfrm>
          <a:custGeom>
            <a:avLst/>
            <a:gdLst/>
            <a:ahLst/>
            <a:cxnLst/>
            <a:rect l="l" t="t" r="r" b="b"/>
            <a:pathLst>
              <a:path w="4535365" h="6248768">
                <a:moveTo>
                  <a:pt x="0" y="0"/>
                </a:moveTo>
                <a:lnTo>
                  <a:pt x="4535365" y="0"/>
                </a:lnTo>
                <a:lnTo>
                  <a:pt x="4535365" y="6248767"/>
                </a:lnTo>
                <a:lnTo>
                  <a:pt x="0" y="6248767"/>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11" name="Freeform 11">
            <a:extLst>
              <a:ext uri="{C183D7F6-B498-43B3-948B-1728B52AA6E4}">
                <adec:decorative xmlns:adec="http://schemas.microsoft.com/office/drawing/2017/decorative" val="1"/>
              </a:ext>
            </a:extLst>
          </p:cNvPr>
          <p:cNvSpPr/>
          <p:nvPr/>
        </p:nvSpPr>
        <p:spPr>
          <a:xfrm rot="935914">
            <a:off x="3610973" y="2425424"/>
            <a:ext cx="735530" cy="1198914"/>
          </a:xfrm>
          <a:custGeom>
            <a:avLst/>
            <a:gdLst/>
            <a:ahLst/>
            <a:cxnLst/>
            <a:rect l="l" t="t" r="r" b="b"/>
            <a:pathLst>
              <a:path w="735530" h="1198914">
                <a:moveTo>
                  <a:pt x="0" y="0"/>
                </a:moveTo>
                <a:lnTo>
                  <a:pt x="735530" y="0"/>
                </a:lnTo>
                <a:lnTo>
                  <a:pt x="735530" y="1198914"/>
                </a:lnTo>
                <a:lnTo>
                  <a:pt x="0" y="11989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3" name="TextBox 13"/>
          <p:cNvSpPr txBox="1"/>
          <p:nvPr/>
        </p:nvSpPr>
        <p:spPr>
          <a:xfrm>
            <a:off x="1923998" y="4306181"/>
            <a:ext cx="3688373" cy="606176"/>
          </a:xfrm>
          <a:prstGeom prst="rect">
            <a:avLst/>
          </a:prstGeom>
        </p:spPr>
        <p:txBody>
          <a:bodyPr lIns="0" tIns="0" rIns="0" bIns="0" rtlCol="0" anchor="t">
            <a:spAutoFit/>
          </a:bodyPr>
          <a:lstStyle/>
          <a:p>
            <a:pPr marL="0" lvl="0" indent="0" algn="ctr">
              <a:lnSpc>
                <a:spcPts val="4913"/>
              </a:lnSpc>
            </a:pPr>
            <a:r>
              <a:rPr lang="en-US" sz="3509" dirty="0">
                <a:solidFill>
                  <a:srgbClr val="000000"/>
                </a:solidFill>
                <a:latin typeface="Museo Slab 2"/>
                <a:ea typeface="Museo Slab 2"/>
                <a:cs typeface="Museo Slab 2"/>
                <a:sym typeface="Museo Slab 2"/>
              </a:rPr>
              <a:t>Melissa Peterson</a:t>
            </a:r>
          </a:p>
        </p:txBody>
      </p:sp>
      <p:sp>
        <p:nvSpPr>
          <p:cNvPr id="12" name="Freeform 12" descr="Melissa Peterson headshot"/>
          <p:cNvSpPr/>
          <p:nvPr/>
        </p:nvSpPr>
        <p:spPr>
          <a:xfrm>
            <a:off x="2590800" y="5067300"/>
            <a:ext cx="2775876" cy="2775876"/>
          </a:xfrm>
          <a:custGeom>
            <a:avLst/>
            <a:gdLst/>
            <a:ahLst/>
            <a:cxnLst/>
            <a:rect l="l" t="t" r="r" b="b"/>
            <a:pathLst>
              <a:path w="2775876" h="2775876">
                <a:moveTo>
                  <a:pt x="0" y="0"/>
                </a:moveTo>
                <a:lnTo>
                  <a:pt x="2775876" y="0"/>
                </a:lnTo>
                <a:lnTo>
                  <a:pt x="2775876" y="2775876"/>
                </a:lnTo>
                <a:lnTo>
                  <a:pt x="0" y="2775876"/>
                </a:lnTo>
                <a:lnTo>
                  <a:pt x="0" y="0"/>
                </a:lnTo>
                <a:close/>
              </a:path>
            </a:pathLst>
          </a:custGeom>
          <a:blipFill>
            <a:blip r:embed="rId7"/>
            <a:stretch>
              <a:fillRect/>
            </a:stretch>
          </a:blipFill>
        </p:spPr>
        <p:txBody>
          <a:bodyPr/>
          <a:lstStyle/>
          <a:p>
            <a:endParaRPr lang="en-US" dirty="0"/>
          </a:p>
        </p:txBody>
      </p:sp>
      <p:sp>
        <p:nvSpPr>
          <p:cNvPr id="14" name="TextBox 14"/>
          <p:cNvSpPr txBox="1"/>
          <p:nvPr/>
        </p:nvSpPr>
        <p:spPr>
          <a:xfrm>
            <a:off x="1712249" y="7935735"/>
            <a:ext cx="4111869" cy="896023"/>
          </a:xfrm>
          <a:prstGeom prst="rect">
            <a:avLst/>
          </a:prstGeom>
        </p:spPr>
        <p:txBody>
          <a:bodyPr lIns="0" tIns="0" rIns="0" bIns="0" rtlCol="0" anchor="t">
            <a:spAutoFit/>
          </a:bodyPr>
          <a:lstStyle/>
          <a:p>
            <a:pPr algn="ctr">
              <a:lnSpc>
                <a:spcPts val="3618"/>
              </a:lnSpc>
            </a:pPr>
            <a:r>
              <a:rPr lang="en-US" sz="2206" dirty="0">
                <a:solidFill>
                  <a:srgbClr val="000000"/>
                </a:solidFill>
                <a:latin typeface="Museo Slab 1"/>
                <a:ea typeface="Museo Slab 1"/>
                <a:cs typeface="Museo Slab 1"/>
                <a:sym typeface="Museo Slab 1"/>
              </a:rPr>
              <a:t>Data Privacy Manager </a:t>
            </a:r>
            <a:r>
              <a:rPr lang="en-US" sz="2206" u="sng" dirty="0">
                <a:solidFill>
                  <a:srgbClr val="0955A1"/>
                </a:solidFill>
                <a:latin typeface="Museo Slab 1"/>
                <a:ea typeface="Museo Slab 1"/>
                <a:cs typeface="Museo Slab 1"/>
                <a:sym typeface="Museo Slab 1"/>
                <a:hlinkClick r:id="rId8" tooltip="mailto:peterson_m@cde.state.co.us"/>
              </a:rPr>
              <a:t>peterson_m@cde.state.co.us</a:t>
            </a:r>
          </a:p>
        </p:txBody>
      </p:sp>
      <p:sp>
        <p:nvSpPr>
          <p:cNvPr id="17" name="TextBox 10">
            <a:extLst>
              <a:ext uri="{FF2B5EF4-FFF2-40B4-BE49-F238E27FC236}">
                <a16:creationId xmlns:a16="http://schemas.microsoft.com/office/drawing/2014/main" id="{B32DB6B8-33F6-1A02-123B-E2E7AEB86BB0}"/>
              </a:ext>
            </a:extLst>
          </p:cNvPr>
          <p:cNvSpPr txBox="1"/>
          <p:nvPr/>
        </p:nvSpPr>
        <p:spPr>
          <a:xfrm>
            <a:off x="8610600" y="4290493"/>
            <a:ext cx="2841205" cy="2899192"/>
          </a:xfrm>
          <a:prstGeom prst="rect">
            <a:avLst/>
          </a:prstGeom>
        </p:spPr>
        <p:txBody>
          <a:bodyPr wrap="square" lIns="0" tIns="0" rIns="0" bIns="0" rtlCol="0" anchor="t">
            <a:spAutoFit/>
          </a:bodyPr>
          <a:lstStyle/>
          <a:p>
            <a:pPr algn="r">
              <a:lnSpc>
                <a:spcPts val="4619"/>
              </a:lnSpc>
              <a:spcBef>
                <a:spcPct val="0"/>
              </a:spcBef>
            </a:pPr>
            <a:r>
              <a:rPr lang="en-US" sz="3299" b="1" dirty="0">
                <a:solidFill>
                  <a:srgbClr val="000000"/>
                </a:solidFill>
                <a:latin typeface="Trebuchet MS Bold"/>
                <a:ea typeface="Trebuchet MS Bold"/>
                <a:cs typeface="Trebuchet MS Bold"/>
                <a:sym typeface="Trebuchet MS Bold"/>
                <a:hlinkClick r:id="rId9"/>
              </a:rPr>
              <a:t>Access the handout under the Webinar #1 materials.</a:t>
            </a:r>
            <a:endParaRPr lang="en-US" sz="3299" b="1" dirty="0">
              <a:solidFill>
                <a:srgbClr val="000000"/>
              </a:solidFill>
              <a:latin typeface="Trebuchet MS Bold"/>
              <a:ea typeface="Trebuchet MS Bold"/>
              <a:cs typeface="Trebuchet MS Bold"/>
              <a:sym typeface="Trebuchet MS Bold"/>
            </a:endParaRPr>
          </a:p>
        </p:txBody>
      </p:sp>
      <p:pic>
        <p:nvPicPr>
          <p:cNvPr id="16" name="Picture 15" descr="Protection of Pupil Rights Amendment handout screenshot.">
            <a:extLst>
              <a:ext uri="{FF2B5EF4-FFF2-40B4-BE49-F238E27FC236}">
                <a16:creationId xmlns:a16="http://schemas.microsoft.com/office/drawing/2014/main" id="{AAE126C3-D9D2-AF4B-A9CB-BA6CBAA310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52829" y="2366580"/>
            <a:ext cx="5489511" cy="7198820"/>
          </a:xfrm>
          <a:prstGeom prst="rect">
            <a:avLst/>
          </a:prstGeom>
        </p:spPr>
      </p:pic>
      <p:sp>
        <p:nvSpPr>
          <p:cNvPr id="8" name="Freeform 8" descr="CDE Logo"/>
          <p:cNvSpPr/>
          <p:nvPr/>
        </p:nvSpPr>
        <p:spPr>
          <a:xfrm>
            <a:off x="15290913" y="63863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11"/>
            <a:stretch>
              <a:fillRect/>
            </a:stretch>
          </a:blipFill>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20233"/>
            <a:ext cx="17275536" cy="7398848"/>
            <a:chOff x="0" y="0"/>
            <a:chExt cx="4549935" cy="1948668"/>
          </a:xfrm>
        </p:grpSpPr>
        <p:sp>
          <p:nvSpPr>
            <p:cNvPr id="3" name="Freeform 3">
              <a:extLst>
                <a:ext uri="{C183D7F6-B498-43B3-948B-1728B52AA6E4}">
                  <adec:decorative xmlns:adec="http://schemas.microsoft.com/office/drawing/2017/decorative" val="1"/>
                </a:ext>
              </a:extLst>
            </p:cNvPr>
            <p:cNvSpPr/>
            <p:nvPr/>
          </p:nvSpPr>
          <p:spPr>
            <a:xfrm>
              <a:off x="0" y="0"/>
              <a:ext cx="4549935" cy="1948668"/>
            </a:xfrm>
            <a:custGeom>
              <a:avLst/>
              <a:gdLst/>
              <a:ahLst/>
              <a:cxnLst/>
              <a:rect l="l" t="t" r="r" b="b"/>
              <a:pathLst>
                <a:path w="4549935" h="1948668">
                  <a:moveTo>
                    <a:pt x="0" y="0"/>
                  </a:moveTo>
                  <a:lnTo>
                    <a:pt x="4549935" y="0"/>
                  </a:lnTo>
                  <a:lnTo>
                    <a:pt x="4549935" y="1948668"/>
                  </a:lnTo>
                  <a:lnTo>
                    <a:pt x="0" y="1948668"/>
                  </a:lnTo>
                  <a:close/>
                </a:path>
              </a:pathLst>
            </a:custGeom>
            <a:solidFill>
              <a:srgbClr val="F2F2F2"/>
            </a:solidFill>
          </p:spPr>
          <p:txBody>
            <a:bodyPr/>
            <a:lstStyle/>
            <a:p>
              <a:endParaRPr lang="en-US" dirty="0"/>
            </a:p>
          </p:txBody>
        </p:sp>
        <p:sp>
          <p:nvSpPr>
            <p:cNvPr id="4" name="TextBox 4"/>
            <p:cNvSpPr txBox="1"/>
            <p:nvPr/>
          </p:nvSpPr>
          <p:spPr>
            <a:xfrm>
              <a:off x="0" y="-38100"/>
              <a:ext cx="4549935" cy="1986768"/>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8332948" cy="1541783"/>
            <a:chOff x="0" y="0"/>
            <a:chExt cx="4828431" cy="406066"/>
          </a:xfrm>
        </p:grpSpPr>
        <p:sp>
          <p:nvSpPr>
            <p:cNvPr id="6" name="Freeform 6">
              <a:extLst>
                <a:ext uri="{C183D7F6-B498-43B3-948B-1728B52AA6E4}">
                  <adec:decorative xmlns:adec="http://schemas.microsoft.com/office/drawing/2017/decorative" val="1"/>
                </a:ext>
              </a:extLst>
            </p:cNvPr>
            <p:cNvSpPr/>
            <p:nvPr/>
          </p:nvSpPr>
          <p:spPr>
            <a:xfrm>
              <a:off x="0" y="0"/>
              <a:ext cx="4828431" cy="406066"/>
            </a:xfrm>
            <a:custGeom>
              <a:avLst/>
              <a:gdLst/>
              <a:ahLst/>
              <a:cxnLst/>
              <a:rect l="l" t="t" r="r" b="b"/>
              <a:pathLst>
                <a:path w="4828431" h="406066">
                  <a:moveTo>
                    <a:pt x="0" y="0"/>
                  </a:moveTo>
                  <a:lnTo>
                    <a:pt x="4828431" y="0"/>
                  </a:lnTo>
                  <a:lnTo>
                    <a:pt x="4828431"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828431" cy="444166"/>
            </a:xfrm>
            <a:prstGeom prst="rect">
              <a:avLst/>
            </a:prstGeom>
          </p:spPr>
          <p:txBody>
            <a:bodyPr lIns="50800" tIns="50800" rIns="50800" bIns="50800" rtlCol="0" anchor="ctr"/>
            <a:lstStyle/>
            <a:p>
              <a:pPr algn="ctr">
                <a:lnSpc>
                  <a:spcPts val="3359"/>
                </a:lnSpc>
              </a:pPr>
              <a:endParaRPr dirty="0"/>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Needs Assessment Process I</a:t>
            </a:r>
          </a:p>
        </p:txBody>
      </p:sp>
      <p:sp>
        <p:nvSpPr>
          <p:cNvPr id="10" name="AutoShape 10">
            <a:extLst>
              <a:ext uri="{C183D7F6-B498-43B3-948B-1728B52AA6E4}">
                <adec:decorative xmlns:adec="http://schemas.microsoft.com/office/drawing/2017/decorative" val="1"/>
              </a:ext>
            </a:extLst>
          </p:cNvPr>
          <p:cNvSpPr/>
          <p:nvPr/>
        </p:nvSpPr>
        <p:spPr>
          <a:xfrm>
            <a:off x="6506014" y="2979109"/>
            <a:ext cx="5048169" cy="1065860"/>
          </a:xfrm>
          <a:prstGeom prst="rect">
            <a:avLst/>
          </a:prstGeom>
          <a:solidFill>
            <a:srgbClr val="F3A14B"/>
          </a:solidFill>
        </p:spPr>
        <p:txBody>
          <a:bodyPr/>
          <a:lstStyle/>
          <a:p>
            <a:endParaRPr lang="en-US" dirty="0"/>
          </a:p>
        </p:txBody>
      </p:sp>
      <p:sp>
        <p:nvSpPr>
          <p:cNvPr id="11" name="AutoShape 11">
            <a:extLst>
              <a:ext uri="{C183D7F6-B498-43B3-948B-1728B52AA6E4}">
                <adec:decorative xmlns:adec="http://schemas.microsoft.com/office/drawing/2017/decorative" val="1"/>
              </a:ext>
            </a:extLst>
          </p:cNvPr>
          <p:cNvSpPr/>
          <p:nvPr/>
        </p:nvSpPr>
        <p:spPr>
          <a:xfrm flipV="1">
            <a:off x="9095821" y="4052083"/>
            <a:ext cx="0" cy="520345"/>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22" name="Freeform 22">
            <a:extLst>
              <a:ext uri="{C183D7F6-B498-43B3-948B-1728B52AA6E4}">
                <adec:decorative xmlns:adec="http://schemas.microsoft.com/office/drawing/2017/decorative" val="1"/>
              </a:ext>
            </a:extLst>
          </p:cNvPr>
          <p:cNvSpPr/>
          <p:nvPr/>
        </p:nvSpPr>
        <p:spPr>
          <a:xfrm>
            <a:off x="6872132" y="3212500"/>
            <a:ext cx="703326" cy="683106"/>
          </a:xfrm>
          <a:custGeom>
            <a:avLst/>
            <a:gdLst/>
            <a:ahLst/>
            <a:cxnLst/>
            <a:rect l="l" t="t" r="r" b="b"/>
            <a:pathLst>
              <a:path w="703326" h="683106">
                <a:moveTo>
                  <a:pt x="0" y="0"/>
                </a:moveTo>
                <a:lnTo>
                  <a:pt x="703326" y="0"/>
                </a:lnTo>
                <a:lnTo>
                  <a:pt x="703326" y="683105"/>
                </a:lnTo>
                <a:lnTo>
                  <a:pt x="0" y="6831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2" name="TextBox 12"/>
          <p:cNvSpPr txBox="1"/>
          <p:nvPr/>
        </p:nvSpPr>
        <p:spPr>
          <a:xfrm>
            <a:off x="7575458" y="3101517"/>
            <a:ext cx="3578746" cy="840094"/>
          </a:xfrm>
          <a:prstGeom prst="rect">
            <a:avLst/>
          </a:prstGeom>
        </p:spPr>
        <p:txBody>
          <a:bodyPr lIns="0" tIns="0" rIns="0" bIns="0" rtlCol="0" anchor="t">
            <a:spAutoFit/>
          </a:bodyPr>
          <a:lstStyle/>
          <a:p>
            <a:pPr algn="ctr">
              <a:lnSpc>
                <a:spcPts val="3573"/>
              </a:lnSpc>
            </a:pPr>
            <a:r>
              <a:rPr lang="en-US" sz="3162" dirty="0">
                <a:solidFill>
                  <a:srgbClr val="000000"/>
                </a:solidFill>
                <a:latin typeface="Museo Slab 2"/>
                <a:ea typeface="Museo Slab 2"/>
                <a:cs typeface="Museo Slab 2"/>
                <a:sym typeface="Museo Slab 2"/>
              </a:rPr>
              <a:t>Focus Area: </a:t>
            </a:r>
          </a:p>
          <a:p>
            <a:pPr marL="0" lvl="0" indent="0" algn="ctr">
              <a:lnSpc>
                <a:spcPts val="3089"/>
              </a:lnSpc>
            </a:pPr>
            <a:r>
              <a:rPr lang="en-US" sz="2734" dirty="0">
                <a:solidFill>
                  <a:srgbClr val="000000"/>
                </a:solidFill>
                <a:latin typeface="Museo Slab 2"/>
                <a:ea typeface="Museo Slab 2"/>
                <a:cs typeface="Museo Slab 2"/>
                <a:sym typeface="Museo Slab 2"/>
              </a:rPr>
              <a:t>Attendance</a:t>
            </a:r>
          </a:p>
        </p:txBody>
      </p:sp>
      <p:sp>
        <p:nvSpPr>
          <p:cNvPr id="13" name="AutoShape 13">
            <a:extLst>
              <a:ext uri="{C183D7F6-B498-43B3-948B-1728B52AA6E4}">
                <adec:decorative xmlns:adec="http://schemas.microsoft.com/office/drawing/2017/decorative" val="1"/>
              </a:ext>
            </a:extLst>
          </p:cNvPr>
          <p:cNvSpPr/>
          <p:nvPr/>
        </p:nvSpPr>
        <p:spPr>
          <a:xfrm flipV="1">
            <a:off x="12605061" y="4586715"/>
            <a:ext cx="0" cy="2006928"/>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14" name="AutoShape 14">
            <a:extLst>
              <a:ext uri="{C183D7F6-B498-43B3-948B-1728B52AA6E4}">
                <adec:decorative xmlns:adec="http://schemas.microsoft.com/office/drawing/2017/decorative" val="1"/>
              </a:ext>
            </a:extLst>
          </p:cNvPr>
          <p:cNvSpPr/>
          <p:nvPr/>
        </p:nvSpPr>
        <p:spPr>
          <a:xfrm>
            <a:off x="10940163" y="5005004"/>
            <a:ext cx="3401187" cy="1045980"/>
          </a:xfrm>
          <a:prstGeom prst="rect">
            <a:avLst/>
          </a:prstGeom>
          <a:solidFill>
            <a:srgbClr val="3CC1CC"/>
          </a:solidFill>
        </p:spPr>
        <p:txBody>
          <a:bodyPr/>
          <a:lstStyle/>
          <a:p>
            <a:endParaRPr lang="en-US" dirty="0"/>
          </a:p>
        </p:txBody>
      </p:sp>
      <p:sp>
        <p:nvSpPr>
          <p:cNvPr id="15" name="AutoShape 15">
            <a:extLst>
              <a:ext uri="{C183D7F6-B498-43B3-948B-1728B52AA6E4}">
                <adec:decorative xmlns:adec="http://schemas.microsoft.com/office/drawing/2017/decorative" val="1"/>
              </a:ext>
            </a:extLst>
          </p:cNvPr>
          <p:cNvSpPr/>
          <p:nvPr/>
        </p:nvSpPr>
        <p:spPr>
          <a:xfrm flipV="1">
            <a:off x="5455136" y="4572428"/>
            <a:ext cx="0" cy="1979920"/>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16" name="AutoShape 16">
            <a:extLst>
              <a:ext uri="{C183D7F6-B498-43B3-948B-1728B52AA6E4}">
                <adec:decorative xmlns:adec="http://schemas.microsoft.com/office/drawing/2017/decorative" val="1"/>
              </a:ext>
            </a:extLst>
          </p:cNvPr>
          <p:cNvSpPr/>
          <p:nvPr/>
        </p:nvSpPr>
        <p:spPr>
          <a:xfrm>
            <a:off x="3754543" y="5073677"/>
            <a:ext cx="3401187" cy="1045980"/>
          </a:xfrm>
          <a:prstGeom prst="rect">
            <a:avLst/>
          </a:prstGeom>
          <a:solidFill>
            <a:srgbClr val="3CC1CC"/>
          </a:solidFill>
        </p:spPr>
        <p:txBody>
          <a:bodyPr/>
          <a:lstStyle/>
          <a:p>
            <a:endParaRPr lang="en-US" dirty="0"/>
          </a:p>
        </p:txBody>
      </p:sp>
      <p:sp>
        <p:nvSpPr>
          <p:cNvPr id="17" name="TextBox 17"/>
          <p:cNvSpPr txBox="1"/>
          <p:nvPr/>
        </p:nvSpPr>
        <p:spPr>
          <a:xfrm>
            <a:off x="4283312" y="5173146"/>
            <a:ext cx="2690268" cy="354848"/>
          </a:xfrm>
          <a:prstGeom prst="rect">
            <a:avLst/>
          </a:prstGeom>
        </p:spPr>
        <p:txBody>
          <a:bodyPr lIns="0" tIns="0" rIns="0" bIns="0" rtlCol="0" anchor="t">
            <a:spAutoFit/>
          </a:bodyPr>
          <a:lstStyle/>
          <a:p>
            <a:pPr marL="0" lvl="0" indent="0" algn="l">
              <a:lnSpc>
                <a:spcPts val="2842"/>
              </a:lnSpc>
              <a:spcBef>
                <a:spcPct val="0"/>
              </a:spcBef>
            </a:pPr>
            <a:r>
              <a:rPr lang="en-US" sz="2186" dirty="0">
                <a:solidFill>
                  <a:srgbClr val="000000"/>
                </a:solidFill>
                <a:latin typeface="Museo Slab 2"/>
                <a:ea typeface="Museo Slab 2"/>
                <a:cs typeface="Museo Slab 2"/>
                <a:sym typeface="Museo Slab 2"/>
              </a:rPr>
              <a:t>Stakeholder  1</a:t>
            </a:r>
          </a:p>
        </p:txBody>
      </p:sp>
      <p:sp>
        <p:nvSpPr>
          <p:cNvPr id="18" name="TextBox 18"/>
          <p:cNvSpPr txBox="1"/>
          <p:nvPr/>
        </p:nvSpPr>
        <p:spPr>
          <a:xfrm>
            <a:off x="4699955" y="5644292"/>
            <a:ext cx="1510362" cy="378205"/>
          </a:xfrm>
          <a:prstGeom prst="rect">
            <a:avLst/>
          </a:prstGeom>
        </p:spPr>
        <p:txBody>
          <a:bodyPr lIns="0" tIns="0" rIns="0" bIns="0" rtlCol="0" anchor="t">
            <a:spAutoFit/>
          </a:bodyPr>
          <a:lstStyle/>
          <a:p>
            <a:pPr algn="l">
              <a:lnSpc>
                <a:spcPts val="2826"/>
              </a:lnSpc>
            </a:pPr>
            <a:r>
              <a:rPr lang="en-US" sz="2826" dirty="0">
                <a:solidFill>
                  <a:srgbClr val="000000"/>
                </a:solidFill>
                <a:latin typeface="Museo Slab 2"/>
                <a:ea typeface="Museo Slab 2"/>
                <a:cs typeface="Museo Slab 2"/>
                <a:sym typeface="Museo Slab 2"/>
              </a:rPr>
              <a:t>Teacher </a:t>
            </a:r>
          </a:p>
        </p:txBody>
      </p:sp>
      <p:sp>
        <p:nvSpPr>
          <p:cNvPr id="19" name="AutoShape 19">
            <a:extLst>
              <a:ext uri="{C183D7F6-B498-43B3-948B-1728B52AA6E4}">
                <adec:decorative xmlns:adec="http://schemas.microsoft.com/office/drawing/2017/decorative" val="1"/>
              </a:ext>
            </a:extLst>
          </p:cNvPr>
          <p:cNvSpPr/>
          <p:nvPr/>
        </p:nvSpPr>
        <p:spPr>
          <a:xfrm>
            <a:off x="5469424" y="4586715"/>
            <a:ext cx="7121350" cy="0"/>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20" name="AutoShape 20">
            <a:extLst>
              <a:ext uri="{C183D7F6-B498-43B3-948B-1728B52AA6E4}">
                <adec:decorative xmlns:adec="http://schemas.microsoft.com/office/drawing/2017/decorative" val="1"/>
              </a:ext>
            </a:extLst>
          </p:cNvPr>
          <p:cNvSpPr/>
          <p:nvPr/>
        </p:nvSpPr>
        <p:spPr>
          <a:xfrm>
            <a:off x="1108096" y="6548282"/>
            <a:ext cx="7555409" cy="2873078"/>
          </a:xfrm>
          <a:prstGeom prst="rect">
            <a:avLst/>
          </a:prstGeom>
          <a:solidFill>
            <a:srgbClr val="A3D283"/>
          </a:solidFill>
        </p:spPr>
        <p:txBody>
          <a:bodyPr/>
          <a:lstStyle/>
          <a:p>
            <a:endParaRPr lang="en-US" dirty="0"/>
          </a:p>
        </p:txBody>
      </p:sp>
      <p:sp>
        <p:nvSpPr>
          <p:cNvPr id="21" name="TextBox 21"/>
          <p:cNvSpPr txBox="1"/>
          <p:nvPr/>
        </p:nvSpPr>
        <p:spPr>
          <a:xfrm>
            <a:off x="1289324" y="6622554"/>
            <a:ext cx="4480799" cy="499071"/>
          </a:xfrm>
          <a:prstGeom prst="rect">
            <a:avLst/>
          </a:prstGeom>
        </p:spPr>
        <p:txBody>
          <a:bodyPr lIns="0" tIns="0" rIns="0" bIns="0" rtlCol="0" anchor="t">
            <a:spAutoFit/>
          </a:bodyPr>
          <a:lstStyle/>
          <a:p>
            <a:pPr marL="0" lvl="0" indent="0" algn="l">
              <a:lnSpc>
                <a:spcPts val="3978"/>
              </a:lnSpc>
              <a:spcBef>
                <a:spcPct val="0"/>
              </a:spcBef>
            </a:pPr>
            <a:r>
              <a:rPr lang="en-US" sz="3060" dirty="0">
                <a:solidFill>
                  <a:srgbClr val="000000"/>
                </a:solidFill>
                <a:latin typeface="Museo Slab 2"/>
                <a:ea typeface="Museo Slab 2"/>
                <a:cs typeface="Museo Slab 2"/>
                <a:sym typeface="Museo Slab 2"/>
              </a:rPr>
              <a:t>EXAMPLE QUESTIONS</a:t>
            </a:r>
          </a:p>
        </p:txBody>
      </p:sp>
      <p:sp>
        <p:nvSpPr>
          <p:cNvPr id="23" name="AutoShape 23">
            <a:extLst>
              <a:ext uri="{C183D7F6-B498-43B3-948B-1728B52AA6E4}">
                <adec:decorative xmlns:adec="http://schemas.microsoft.com/office/drawing/2017/decorative" val="1"/>
              </a:ext>
            </a:extLst>
          </p:cNvPr>
          <p:cNvSpPr/>
          <p:nvPr/>
        </p:nvSpPr>
        <p:spPr>
          <a:xfrm>
            <a:off x="9435540" y="6548282"/>
            <a:ext cx="7516561" cy="2873078"/>
          </a:xfrm>
          <a:prstGeom prst="rect">
            <a:avLst/>
          </a:prstGeom>
          <a:solidFill>
            <a:srgbClr val="A3D283"/>
          </a:solidFill>
        </p:spPr>
        <p:txBody>
          <a:bodyPr/>
          <a:lstStyle/>
          <a:p>
            <a:endParaRPr lang="en-US" dirty="0"/>
          </a:p>
        </p:txBody>
      </p:sp>
      <p:sp>
        <p:nvSpPr>
          <p:cNvPr id="25" name="TextBox 25"/>
          <p:cNvSpPr txBox="1"/>
          <p:nvPr/>
        </p:nvSpPr>
        <p:spPr>
          <a:xfrm>
            <a:off x="1162987" y="7311216"/>
            <a:ext cx="7445627" cy="1672739"/>
          </a:xfrm>
          <a:prstGeom prst="rect">
            <a:avLst/>
          </a:prstGeom>
        </p:spPr>
        <p:txBody>
          <a:bodyPr lIns="0" tIns="0" rIns="0" bIns="0" rtlCol="0" anchor="t">
            <a:spAutoFit/>
          </a:bodyPr>
          <a:lstStyle/>
          <a:p>
            <a:pPr marL="518160" lvl="1" indent="-259080" algn="l">
              <a:lnSpc>
                <a:spcPts val="3359"/>
              </a:lnSpc>
              <a:buFont typeface="Arial"/>
              <a:buChar char="•"/>
            </a:pPr>
            <a:r>
              <a:rPr lang="en-US" sz="2400" dirty="0">
                <a:solidFill>
                  <a:srgbClr val="000000"/>
                </a:solidFill>
                <a:latin typeface="Trebuchet MS"/>
                <a:ea typeface="Trebuchet MS"/>
                <a:cs typeface="Trebuchet MS"/>
                <a:sym typeface="Trebuchet MS"/>
              </a:rPr>
              <a:t>What do you do when a student misses class?</a:t>
            </a:r>
          </a:p>
          <a:p>
            <a:pPr marL="518160" lvl="1" indent="-259080" algn="l">
              <a:lnSpc>
                <a:spcPts val="3359"/>
              </a:lnSpc>
              <a:buFont typeface="Arial"/>
              <a:buChar char="•"/>
            </a:pPr>
            <a:r>
              <a:rPr lang="en-US" sz="2400" dirty="0">
                <a:solidFill>
                  <a:srgbClr val="000000"/>
                </a:solidFill>
                <a:latin typeface="Trebuchet MS"/>
                <a:ea typeface="Trebuchet MS"/>
                <a:cs typeface="Trebuchet MS"/>
                <a:sym typeface="Trebuchet MS"/>
              </a:rPr>
              <a:t>What is the makeup work policy for a student that misses class?</a:t>
            </a:r>
          </a:p>
          <a:p>
            <a:pPr marL="518160" lvl="1" indent="-259080" algn="l">
              <a:lnSpc>
                <a:spcPts val="3359"/>
              </a:lnSpc>
              <a:buFont typeface="Arial"/>
              <a:buChar char="•"/>
            </a:pPr>
            <a:r>
              <a:rPr lang="en-US" sz="2400" dirty="0">
                <a:solidFill>
                  <a:srgbClr val="000000"/>
                </a:solidFill>
                <a:latin typeface="Trebuchet MS"/>
                <a:ea typeface="Trebuchet MS"/>
                <a:cs typeface="Trebuchet MS"/>
                <a:sym typeface="Trebuchet MS"/>
              </a:rPr>
              <a:t>What time of day is your class?</a:t>
            </a:r>
          </a:p>
        </p:txBody>
      </p:sp>
      <p:sp>
        <p:nvSpPr>
          <p:cNvPr id="26" name="TextBox 26"/>
          <p:cNvSpPr txBox="1"/>
          <p:nvPr/>
        </p:nvSpPr>
        <p:spPr>
          <a:xfrm>
            <a:off x="11295622" y="5173146"/>
            <a:ext cx="2690268" cy="354848"/>
          </a:xfrm>
          <a:prstGeom prst="rect">
            <a:avLst/>
          </a:prstGeom>
        </p:spPr>
        <p:txBody>
          <a:bodyPr lIns="0" tIns="0" rIns="0" bIns="0" rtlCol="0" anchor="t">
            <a:spAutoFit/>
          </a:bodyPr>
          <a:lstStyle/>
          <a:p>
            <a:pPr marL="0" lvl="0" indent="0" algn="l">
              <a:lnSpc>
                <a:spcPts val="2842"/>
              </a:lnSpc>
              <a:spcBef>
                <a:spcPct val="0"/>
              </a:spcBef>
            </a:pPr>
            <a:r>
              <a:rPr lang="en-US" sz="2186" dirty="0">
                <a:solidFill>
                  <a:srgbClr val="000000"/>
                </a:solidFill>
                <a:latin typeface="Museo Slab 2"/>
                <a:ea typeface="Museo Slab 2"/>
                <a:cs typeface="Museo Slab 2"/>
                <a:sym typeface="Museo Slab 2"/>
              </a:rPr>
              <a:t>Stakeholder  2</a:t>
            </a:r>
          </a:p>
        </p:txBody>
      </p:sp>
      <p:sp>
        <p:nvSpPr>
          <p:cNvPr id="27" name="TextBox 27"/>
          <p:cNvSpPr txBox="1"/>
          <p:nvPr/>
        </p:nvSpPr>
        <p:spPr>
          <a:xfrm>
            <a:off x="11885575" y="5575619"/>
            <a:ext cx="1510362" cy="378205"/>
          </a:xfrm>
          <a:prstGeom prst="rect">
            <a:avLst/>
          </a:prstGeom>
        </p:spPr>
        <p:txBody>
          <a:bodyPr lIns="0" tIns="0" rIns="0" bIns="0" rtlCol="0" anchor="t">
            <a:spAutoFit/>
          </a:bodyPr>
          <a:lstStyle/>
          <a:p>
            <a:pPr algn="l">
              <a:lnSpc>
                <a:spcPts val="2826"/>
              </a:lnSpc>
            </a:pPr>
            <a:r>
              <a:rPr lang="en-US" sz="2826" dirty="0">
                <a:solidFill>
                  <a:srgbClr val="000000"/>
                </a:solidFill>
                <a:latin typeface="Museo Slab 2"/>
                <a:ea typeface="Museo Slab 2"/>
                <a:cs typeface="Museo Slab 2"/>
                <a:sym typeface="Museo Slab 2"/>
              </a:rPr>
              <a:t>Student</a:t>
            </a:r>
          </a:p>
        </p:txBody>
      </p:sp>
      <p:sp>
        <p:nvSpPr>
          <p:cNvPr id="28" name="TextBox 28"/>
          <p:cNvSpPr txBox="1"/>
          <p:nvPr/>
        </p:nvSpPr>
        <p:spPr>
          <a:xfrm>
            <a:off x="9605710" y="6622554"/>
            <a:ext cx="4480799" cy="499071"/>
          </a:xfrm>
          <a:prstGeom prst="rect">
            <a:avLst/>
          </a:prstGeom>
        </p:spPr>
        <p:txBody>
          <a:bodyPr lIns="0" tIns="0" rIns="0" bIns="0" rtlCol="0" anchor="t">
            <a:spAutoFit/>
          </a:bodyPr>
          <a:lstStyle/>
          <a:p>
            <a:pPr marL="0" lvl="0" indent="0" algn="l">
              <a:lnSpc>
                <a:spcPts val="3978"/>
              </a:lnSpc>
              <a:spcBef>
                <a:spcPct val="0"/>
              </a:spcBef>
            </a:pPr>
            <a:r>
              <a:rPr lang="en-US" sz="3060" dirty="0">
                <a:solidFill>
                  <a:srgbClr val="000000"/>
                </a:solidFill>
                <a:latin typeface="Museo Slab 2"/>
                <a:ea typeface="Museo Slab 2"/>
                <a:cs typeface="Museo Slab 2"/>
                <a:sym typeface="Museo Slab 2"/>
              </a:rPr>
              <a:t>EXAMPLE QUESTIONS</a:t>
            </a:r>
          </a:p>
        </p:txBody>
      </p:sp>
      <p:sp>
        <p:nvSpPr>
          <p:cNvPr id="24" name="TextBox 24"/>
          <p:cNvSpPr txBox="1"/>
          <p:nvPr/>
        </p:nvSpPr>
        <p:spPr>
          <a:xfrm>
            <a:off x="9532254" y="7329810"/>
            <a:ext cx="7323133" cy="1269707"/>
          </a:xfrm>
          <a:prstGeom prst="rect">
            <a:avLst/>
          </a:prstGeom>
        </p:spPr>
        <p:txBody>
          <a:bodyPr lIns="0" tIns="0" rIns="0" bIns="0" rtlCol="0" anchor="t">
            <a:spAutoFit/>
          </a:bodyPr>
          <a:lstStyle/>
          <a:p>
            <a:pPr marL="518160" lvl="1" indent="-259080" algn="l">
              <a:lnSpc>
                <a:spcPts val="3359"/>
              </a:lnSpc>
              <a:buFont typeface="Arial"/>
              <a:buChar char="•"/>
            </a:pPr>
            <a:r>
              <a:rPr lang="en-US" sz="2400" dirty="0">
                <a:solidFill>
                  <a:srgbClr val="000000"/>
                </a:solidFill>
                <a:latin typeface="Trebuchet MS"/>
                <a:ea typeface="Trebuchet MS"/>
                <a:cs typeface="Trebuchet MS"/>
                <a:sym typeface="Trebuchet MS"/>
              </a:rPr>
              <a:t>What are the top three reasons you miss school?</a:t>
            </a:r>
          </a:p>
          <a:p>
            <a:pPr marL="518160" lvl="1" indent="-259080" algn="l">
              <a:lnSpc>
                <a:spcPts val="3359"/>
              </a:lnSpc>
              <a:buFont typeface="Arial"/>
              <a:buChar char="•"/>
            </a:pPr>
            <a:r>
              <a:rPr lang="en-US" sz="2400" dirty="0">
                <a:solidFill>
                  <a:srgbClr val="000000"/>
                </a:solidFill>
                <a:latin typeface="Trebuchet MS"/>
                <a:ea typeface="Trebuchet MS"/>
                <a:cs typeface="Trebuchet MS"/>
                <a:sym typeface="Trebuchet MS"/>
              </a:rPr>
              <a:t>What do you enjoy about school?</a:t>
            </a:r>
          </a:p>
          <a:p>
            <a:pPr marL="518160" lvl="1" indent="-259080" algn="l">
              <a:lnSpc>
                <a:spcPts val="3359"/>
              </a:lnSpc>
              <a:buFont typeface="Arial"/>
              <a:buChar char="•"/>
            </a:pPr>
            <a:r>
              <a:rPr lang="en-US" sz="2400" dirty="0">
                <a:solidFill>
                  <a:srgbClr val="000000"/>
                </a:solidFill>
                <a:latin typeface="Trebuchet MS"/>
                <a:ea typeface="Trebuchet MS"/>
                <a:cs typeface="Trebuchet MS"/>
                <a:sym typeface="Trebuchet MS"/>
              </a:rPr>
              <a:t>What happens when you miss school?</a:t>
            </a:r>
          </a:p>
        </p:txBody>
      </p:sp>
      <p:sp>
        <p:nvSpPr>
          <p:cNvPr id="9" name="Freeform 9" descr="CDE Logo"/>
          <p:cNvSpPr/>
          <p:nvPr/>
        </p:nvSpPr>
        <p:spPr>
          <a:xfrm>
            <a:off x="14924508" y="60628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20233"/>
            <a:ext cx="17275536" cy="7398848"/>
            <a:chOff x="0" y="0"/>
            <a:chExt cx="4549935" cy="1948668"/>
          </a:xfrm>
        </p:grpSpPr>
        <p:sp>
          <p:nvSpPr>
            <p:cNvPr id="3" name="Freeform 3">
              <a:extLst>
                <a:ext uri="{C183D7F6-B498-43B3-948B-1728B52AA6E4}">
                  <adec:decorative xmlns:adec="http://schemas.microsoft.com/office/drawing/2017/decorative" val="1"/>
                </a:ext>
              </a:extLst>
            </p:cNvPr>
            <p:cNvSpPr/>
            <p:nvPr/>
          </p:nvSpPr>
          <p:spPr>
            <a:xfrm>
              <a:off x="0" y="0"/>
              <a:ext cx="4549935" cy="1948668"/>
            </a:xfrm>
            <a:custGeom>
              <a:avLst/>
              <a:gdLst/>
              <a:ahLst/>
              <a:cxnLst/>
              <a:rect l="l" t="t" r="r" b="b"/>
              <a:pathLst>
                <a:path w="4549935" h="1948668">
                  <a:moveTo>
                    <a:pt x="0" y="0"/>
                  </a:moveTo>
                  <a:lnTo>
                    <a:pt x="4549935" y="0"/>
                  </a:lnTo>
                  <a:lnTo>
                    <a:pt x="4549935" y="1948668"/>
                  </a:lnTo>
                  <a:lnTo>
                    <a:pt x="0" y="1948668"/>
                  </a:lnTo>
                  <a:close/>
                </a:path>
              </a:pathLst>
            </a:custGeom>
            <a:solidFill>
              <a:srgbClr val="F2F2F2"/>
            </a:solidFill>
          </p:spPr>
          <p:txBody>
            <a:bodyPr/>
            <a:lstStyle/>
            <a:p>
              <a:endParaRPr lang="en-US" dirty="0"/>
            </a:p>
          </p:txBody>
        </p:sp>
        <p:sp>
          <p:nvSpPr>
            <p:cNvPr id="4" name="TextBox 4"/>
            <p:cNvSpPr txBox="1"/>
            <p:nvPr/>
          </p:nvSpPr>
          <p:spPr>
            <a:xfrm>
              <a:off x="0" y="-38100"/>
              <a:ext cx="4549935" cy="1986768"/>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8332948" cy="1541783"/>
            <a:chOff x="0" y="0"/>
            <a:chExt cx="4828431" cy="406066"/>
          </a:xfrm>
        </p:grpSpPr>
        <p:sp>
          <p:nvSpPr>
            <p:cNvPr id="6" name="Freeform 6">
              <a:extLst>
                <a:ext uri="{C183D7F6-B498-43B3-948B-1728B52AA6E4}">
                  <adec:decorative xmlns:adec="http://schemas.microsoft.com/office/drawing/2017/decorative" val="1"/>
                </a:ext>
              </a:extLst>
            </p:cNvPr>
            <p:cNvSpPr/>
            <p:nvPr/>
          </p:nvSpPr>
          <p:spPr>
            <a:xfrm>
              <a:off x="0" y="0"/>
              <a:ext cx="4828431" cy="406066"/>
            </a:xfrm>
            <a:custGeom>
              <a:avLst/>
              <a:gdLst/>
              <a:ahLst/>
              <a:cxnLst/>
              <a:rect l="l" t="t" r="r" b="b"/>
              <a:pathLst>
                <a:path w="4828431" h="406066">
                  <a:moveTo>
                    <a:pt x="0" y="0"/>
                  </a:moveTo>
                  <a:lnTo>
                    <a:pt x="4828431" y="0"/>
                  </a:lnTo>
                  <a:lnTo>
                    <a:pt x="4828431"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828431" cy="444166"/>
            </a:xfrm>
            <a:prstGeom prst="rect">
              <a:avLst/>
            </a:prstGeom>
          </p:spPr>
          <p:txBody>
            <a:bodyPr lIns="50800" tIns="50800" rIns="50800" bIns="50800" rtlCol="0" anchor="ctr"/>
            <a:lstStyle/>
            <a:p>
              <a:pPr algn="ctr">
                <a:lnSpc>
                  <a:spcPts val="3359"/>
                </a:lnSpc>
              </a:pPr>
              <a:endParaRPr dirty="0"/>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Needs Assessment Process II</a:t>
            </a:r>
          </a:p>
        </p:txBody>
      </p:sp>
      <p:sp>
        <p:nvSpPr>
          <p:cNvPr id="10" name="AutoShape 10">
            <a:extLst>
              <a:ext uri="{C183D7F6-B498-43B3-948B-1728B52AA6E4}">
                <adec:decorative xmlns:adec="http://schemas.microsoft.com/office/drawing/2017/decorative" val="1"/>
              </a:ext>
            </a:extLst>
          </p:cNvPr>
          <p:cNvSpPr/>
          <p:nvPr/>
        </p:nvSpPr>
        <p:spPr>
          <a:xfrm>
            <a:off x="6506014" y="2979109"/>
            <a:ext cx="5048169" cy="1065860"/>
          </a:xfrm>
          <a:prstGeom prst="rect">
            <a:avLst/>
          </a:prstGeom>
          <a:solidFill>
            <a:srgbClr val="F8B333"/>
          </a:solidFill>
        </p:spPr>
        <p:txBody>
          <a:bodyPr/>
          <a:lstStyle/>
          <a:p>
            <a:endParaRPr lang="en-US" dirty="0"/>
          </a:p>
        </p:txBody>
      </p:sp>
      <p:sp>
        <p:nvSpPr>
          <p:cNvPr id="11" name="AutoShape 11">
            <a:extLst>
              <a:ext uri="{C183D7F6-B498-43B3-948B-1728B52AA6E4}">
                <adec:decorative xmlns:adec="http://schemas.microsoft.com/office/drawing/2017/decorative" val="1"/>
              </a:ext>
            </a:extLst>
          </p:cNvPr>
          <p:cNvSpPr/>
          <p:nvPr/>
        </p:nvSpPr>
        <p:spPr>
          <a:xfrm flipV="1">
            <a:off x="9095821" y="4052083"/>
            <a:ext cx="0" cy="520345"/>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22" name="Freeform 22">
            <a:extLst>
              <a:ext uri="{C183D7F6-B498-43B3-948B-1728B52AA6E4}">
                <adec:decorative xmlns:adec="http://schemas.microsoft.com/office/drawing/2017/decorative" val="1"/>
              </a:ext>
            </a:extLst>
          </p:cNvPr>
          <p:cNvSpPr/>
          <p:nvPr/>
        </p:nvSpPr>
        <p:spPr>
          <a:xfrm>
            <a:off x="6872132" y="3212500"/>
            <a:ext cx="703326" cy="683106"/>
          </a:xfrm>
          <a:custGeom>
            <a:avLst/>
            <a:gdLst/>
            <a:ahLst/>
            <a:cxnLst/>
            <a:rect l="l" t="t" r="r" b="b"/>
            <a:pathLst>
              <a:path w="703326" h="683106">
                <a:moveTo>
                  <a:pt x="0" y="0"/>
                </a:moveTo>
                <a:lnTo>
                  <a:pt x="703326" y="0"/>
                </a:lnTo>
                <a:lnTo>
                  <a:pt x="703326" y="683105"/>
                </a:lnTo>
                <a:lnTo>
                  <a:pt x="0" y="6831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2" name="TextBox 12"/>
          <p:cNvSpPr txBox="1"/>
          <p:nvPr/>
        </p:nvSpPr>
        <p:spPr>
          <a:xfrm>
            <a:off x="7575458" y="3101517"/>
            <a:ext cx="3578746" cy="840094"/>
          </a:xfrm>
          <a:prstGeom prst="rect">
            <a:avLst/>
          </a:prstGeom>
        </p:spPr>
        <p:txBody>
          <a:bodyPr lIns="0" tIns="0" rIns="0" bIns="0" rtlCol="0" anchor="t">
            <a:spAutoFit/>
          </a:bodyPr>
          <a:lstStyle/>
          <a:p>
            <a:pPr algn="ctr">
              <a:lnSpc>
                <a:spcPts val="3573"/>
              </a:lnSpc>
            </a:pPr>
            <a:r>
              <a:rPr lang="en-US" sz="3162" dirty="0">
                <a:solidFill>
                  <a:srgbClr val="000000"/>
                </a:solidFill>
                <a:latin typeface="Museo Slab 2"/>
                <a:ea typeface="Museo Slab 2"/>
                <a:cs typeface="Museo Slab 2"/>
                <a:sym typeface="Museo Slab 2"/>
              </a:rPr>
              <a:t>Focus Area: </a:t>
            </a:r>
          </a:p>
          <a:p>
            <a:pPr marL="0" lvl="0" indent="0" algn="ctr">
              <a:lnSpc>
                <a:spcPts val="3089"/>
              </a:lnSpc>
            </a:pPr>
            <a:r>
              <a:rPr lang="en-US" sz="2734" dirty="0">
                <a:solidFill>
                  <a:srgbClr val="000000"/>
                </a:solidFill>
                <a:latin typeface="Museo Slab 2"/>
                <a:ea typeface="Museo Slab 2"/>
                <a:cs typeface="Museo Slab 2"/>
                <a:sym typeface="Museo Slab 2"/>
              </a:rPr>
              <a:t>Behavior</a:t>
            </a:r>
          </a:p>
        </p:txBody>
      </p:sp>
      <p:sp>
        <p:nvSpPr>
          <p:cNvPr id="13" name="AutoShape 13">
            <a:extLst>
              <a:ext uri="{C183D7F6-B498-43B3-948B-1728B52AA6E4}">
                <adec:decorative xmlns:adec="http://schemas.microsoft.com/office/drawing/2017/decorative" val="1"/>
              </a:ext>
            </a:extLst>
          </p:cNvPr>
          <p:cNvSpPr/>
          <p:nvPr/>
        </p:nvSpPr>
        <p:spPr>
          <a:xfrm flipV="1">
            <a:off x="12605061" y="4586715"/>
            <a:ext cx="0" cy="2006928"/>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14" name="AutoShape 14">
            <a:extLst>
              <a:ext uri="{C183D7F6-B498-43B3-948B-1728B52AA6E4}">
                <adec:decorative xmlns:adec="http://schemas.microsoft.com/office/drawing/2017/decorative" val="1"/>
              </a:ext>
            </a:extLst>
          </p:cNvPr>
          <p:cNvSpPr/>
          <p:nvPr/>
        </p:nvSpPr>
        <p:spPr>
          <a:xfrm>
            <a:off x="10940163" y="5005004"/>
            <a:ext cx="3401187" cy="1045980"/>
          </a:xfrm>
          <a:prstGeom prst="rect">
            <a:avLst/>
          </a:prstGeom>
          <a:solidFill>
            <a:srgbClr val="3CC1CC"/>
          </a:solidFill>
        </p:spPr>
        <p:txBody>
          <a:bodyPr/>
          <a:lstStyle/>
          <a:p>
            <a:endParaRPr lang="en-US" dirty="0"/>
          </a:p>
        </p:txBody>
      </p:sp>
      <p:sp>
        <p:nvSpPr>
          <p:cNvPr id="15" name="AutoShape 15">
            <a:extLst>
              <a:ext uri="{C183D7F6-B498-43B3-948B-1728B52AA6E4}">
                <adec:decorative xmlns:adec="http://schemas.microsoft.com/office/drawing/2017/decorative" val="1"/>
              </a:ext>
            </a:extLst>
          </p:cNvPr>
          <p:cNvSpPr/>
          <p:nvPr/>
        </p:nvSpPr>
        <p:spPr>
          <a:xfrm flipV="1">
            <a:off x="5455136" y="4572428"/>
            <a:ext cx="0" cy="1979920"/>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16" name="AutoShape 16">
            <a:extLst>
              <a:ext uri="{C183D7F6-B498-43B3-948B-1728B52AA6E4}">
                <adec:decorative xmlns:adec="http://schemas.microsoft.com/office/drawing/2017/decorative" val="1"/>
              </a:ext>
            </a:extLst>
          </p:cNvPr>
          <p:cNvSpPr/>
          <p:nvPr/>
        </p:nvSpPr>
        <p:spPr>
          <a:xfrm>
            <a:off x="3754543" y="5073677"/>
            <a:ext cx="3401187" cy="1045980"/>
          </a:xfrm>
          <a:prstGeom prst="rect">
            <a:avLst/>
          </a:prstGeom>
          <a:solidFill>
            <a:srgbClr val="3CC1CC"/>
          </a:solidFill>
        </p:spPr>
        <p:txBody>
          <a:bodyPr/>
          <a:lstStyle/>
          <a:p>
            <a:endParaRPr lang="en-US" dirty="0"/>
          </a:p>
        </p:txBody>
      </p:sp>
      <p:sp>
        <p:nvSpPr>
          <p:cNvPr id="17" name="TextBox 17"/>
          <p:cNvSpPr txBox="1"/>
          <p:nvPr/>
        </p:nvSpPr>
        <p:spPr>
          <a:xfrm>
            <a:off x="4283312" y="5173146"/>
            <a:ext cx="2690268" cy="354848"/>
          </a:xfrm>
          <a:prstGeom prst="rect">
            <a:avLst/>
          </a:prstGeom>
        </p:spPr>
        <p:txBody>
          <a:bodyPr lIns="0" tIns="0" rIns="0" bIns="0" rtlCol="0" anchor="t">
            <a:spAutoFit/>
          </a:bodyPr>
          <a:lstStyle/>
          <a:p>
            <a:pPr marL="0" lvl="0" indent="0" algn="l">
              <a:lnSpc>
                <a:spcPts val="2842"/>
              </a:lnSpc>
              <a:spcBef>
                <a:spcPct val="0"/>
              </a:spcBef>
            </a:pPr>
            <a:r>
              <a:rPr lang="en-US" sz="2186" dirty="0">
                <a:solidFill>
                  <a:srgbClr val="000000"/>
                </a:solidFill>
                <a:latin typeface="Museo Slab 2"/>
                <a:ea typeface="Museo Slab 2"/>
                <a:cs typeface="Museo Slab 2"/>
                <a:sym typeface="Museo Slab 2"/>
              </a:rPr>
              <a:t>Stakeholder  1</a:t>
            </a:r>
          </a:p>
        </p:txBody>
      </p:sp>
      <p:sp>
        <p:nvSpPr>
          <p:cNvPr id="18" name="TextBox 18"/>
          <p:cNvSpPr txBox="1"/>
          <p:nvPr/>
        </p:nvSpPr>
        <p:spPr>
          <a:xfrm>
            <a:off x="4699955" y="5644292"/>
            <a:ext cx="1510362" cy="378205"/>
          </a:xfrm>
          <a:prstGeom prst="rect">
            <a:avLst/>
          </a:prstGeom>
        </p:spPr>
        <p:txBody>
          <a:bodyPr lIns="0" tIns="0" rIns="0" bIns="0" rtlCol="0" anchor="t">
            <a:spAutoFit/>
          </a:bodyPr>
          <a:lstStyle/>
          <a:p>
            <a:pPr algn="l">
              <a:lnSpc>
                <a:spcPts val="2826"/>
              </a:lnSpc>
            </a:pPr>
            <a:r>
              <a:rPr lang="en-US" sz="2826" dirty="0">
                <a:solidFill>
                  <a:srgbClr val="000000"/>
                </a:solidFill>
                <a:latin typeface="Museo Slab 2"/>
                <a:ea typeface="Museo Slab 2"/>
                <a:cs typeface="Museo Slab 2"/>
                <a:sym typeface="Museo Slab 2"/>
              </a:rPr>
              <a:t>Teacher</a:t>
            </a:r>
          </a:p>
        </p:txBody>
      </p:sp>
      <p:sp>
        <p:nvSpPr>
          <p:cNvPr id="19" name="AutoShape 19">
            <a:extLst>
              <a:ext uri="{C183D7F6-B498-43B3-948B-1728B52AA6E4}">
                <adec:decorative xmlns:adec="http://schemas.microsoft.com/office/drawing/2017/decorative" val="1"/>
              </a:ext>
            </a:extLst>
          </p:cNvPr>
          <p:cNvSpPr/>
          <p:nvPr/>
        </p:nvSpPr>
        <p:spPr>
          <a:xfrm>
            <a:off x="5469424" y="4586715"/>
            <a:ext cx="7121350" cy="0"/>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20" name="AutoShape 20">
            <a:extLst>
              <a:ext uri="{C183D7F6-B498-43B3-948B-1728B52AA6E4}">
                <adec:decorative xmlns:adec="http://schemas.microsoft.com/office/drawing/2017/decorative" val="1"/>
              </a:ext>
            </a:extLst>
          </p:cNvPr>
          <p:cNvSpPr/>
          <p:nvPr/>
        </p:nvSpPr>
        <p:spPr>
          <a:xfrm>
            <a:off x="1108096" y="6548282"/>
            <a:ext cx="7555409" cy="2873078"/>
          </a:xfrm>
          <a:prstGeom prst="rect">
            <a:avLst/>
          </a:prstGeom>
          <a:solidFill>
            <a:srgbClr val="A3D283"/>
          </a:solidFill>
        </p:spPr>
        <p:txBody>
          <a:bodyPr/>
          <a:lstStyle/>
          <a:p>
            <a:endParaRPr lang="en-US" dirty="0"/>
          </a:p>
        </p:txBody>
      </p:sp>
      <p:sp>
        <p:nvSpPr>
          <p:cNvPr id="21" name="TextBox 21"/>
          <p:cNvSpPr txBox="1"/>
          <p:nvPr/>
        </p:nvSpPr>
        <p:spPr>
          <a:xfrm>
            <a:off x="1289324" y="6622554"/>
            <a:ext cx="4480799" cy="499071"/>
          </a:xfrm>
          <a:prstGeom prst="rect">
            <a:avLst/>
          </a:prstGeom>
        </p:spPr>
        <p:txBody>
          <a:bodyPr lIns="0" tIns="0" rIns="0" bIns="0" rtlCol="0" anchor="t">
            <a:spAutoFit/>
          </a:bodyPr>
          <a:lstStyle/>
          <a:p>
            <a:pPr marL="0" lvl="0" indent="0" algn="l">
              <a:lnSpc>
                <a:spcPts val="3978"/>
              </a:lnSpc>
              <a:spcBef>
                <a:spcPct val="0"/>
              </a:spcBef>
            </a:pPr>
            <a:r>
              <a:rPr lang="en-US" sz="3060" dirty="0">
                <a:solidFill>
                  <a:srgbClr val="000000"/>
                </a:solidFill>
                <a:latin typeface="Museo Slab 2"/>
                <a:ea typeface="Museo Slab 2"/>
                <a:cs typeface="Museo Slab 2"/>
                <a:sym typeface="Museo Slab 2"/>
              </a:rPr>
              <a:t>EXAMPLE QUESTIONS</a:t>
            </a:r>
          </a:p>
        </p:txBody>
      </p:sp>
      <p:sp>
        <p:nvSpPr>
          <p:cNvPr id="25" name="TextBox 25"/>
          <p:cNvSpPr txBox="1"/>
          <p:nvPr/>
        </p:nvSpPr>
        <p:spPr>
          <a:xfrm>
            <a:off x="1162987" y="7169250"/>
            <a:ext cx="7445627" cy="1998608"/>
          </a:xfrm>
          <a:prstGeom prst="rect">
            <a:avLst/>
          </a:prstGeom>
        </p:spPr>
        <p:txBody>
          <a:bodyPr lIns="0" tIns="0" rIns="0" bIns="0" rtlCol="0" anchor="t">
            <a:spAutoFit/>
          </a:bodyPr>
          <a:lstStyle/>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What behaviors most often disrupt student learning?</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What interventions have you implemented when a student is disruptive?</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What supports do you need to improve student behavior?</a:t>
            </a:r>
          </a:p>
        </p:txBody>
      </p:sp>
      <p:sp>
        <p:nvSpPr>
          <p:cNvPr id="23" name="AutoShape 23">
            <a:extLst>
              <a:ext uri="{C183D7F6-B498-43B3-948B-1728B52AA6E4}">
                <adec:decorative xmlns:adec="http://schemas.microsoft.com/office/drawing/2017/decorative" val="1"/>
              </a:ext>
            </a:extLst>
          </p:cNvPr>
          <p:cNvSpPr/>
          <p:nvPr/>
        </p:nvSpPr>
        <p:spPr>
          <a:xfrm>
            <a:off x="9435540" y="6548282"/>
            <a:ext cx="7516561" cy="2873078"/>
          </a:xfrm>
          <a:prstGeom prst="rect">
            <a:avLst/>
          </a:prstGeom>
          <a:solidFill>
            <a:srgbClr val="A3D283"/>
          </a:solidFill>
        </p:spPr>
        <p:txBody>
          <a:bodyPr/>
          <a:lstStyle/>
          <a:p>
            <a:endParaRPr lang="en-US" dirty="0"/>
          </a:p>
        </p:txBody>
      </p:sp>
      <p:sp>
        <p:nvSpPr>
          <p:cNvPr id="26" name="TextBox 26"/>
          <p:cNvSpPr txBox="1"/>
          <p:nvPr/>
        </p:nvSpPr>
        <p:spPr>
          <a:xfrm>
            <a:off x="11295622" y="5173146"/>
            <a:ext cx="2690268" cy="354848"/>
          </a:xfrm>
          <a:prstGeom prst="rect">
            <a:avLst/>
          </a:prstGeom>
        </p:spPr>
        <p:txBody>
          <a:bodyPr lIns="0" tIns="0" rIns="0" bIns="0" rtlCol="0" anchor="t">
            <a:spAutoFit/>
          </a:bodyPr>
          <a:lstStyle/>
          <a:p>
            <a:pPr marL="0" lvl="0" indent="0" algn="l">
              <a:lnSpc>
                <a:spcPts val="2842"/>
              </a:lnSpc>
              <a:spcBef>
                <a:spcPct val="0"/>
              </a:spcBef>
            </a:pPr>
            <a:r>
              <a:rPr lang="en-US" sz="2186" dirty="0">
                <a:solidFill>
                  <a:srgbClr val="000000"/>
                </a:solidFill>
                <a:latin typeface="Museo Slab 2"/>
                <a:ea typeface="Museo Slab 2"/>
                <a:cs typeface="Museo Slab 2"/>
                <a:sym typeface="Museo Slab 2"/>
              </a:rPr>
              <a:t>Stakeholder  2</a:t>
            </a:r>
          </a:p>
        </p:txBody>
      </p:sp>
      <p:sp>
        <p:nvSpPr>
          <p:cNvPr id="27" name="TextBox 27"/>
          <p:cNvSpPr txBox="1"/>
          <p:nvPr/>
        </p:nvSpPr>
        <p:spPr>
          <a:xfrm>
            <a:off x="11885575" y="5575619"/>
            <a:ext cx="1510362" cy="378205"/>
          </a:xfrm>
          <a:prstGeom prst="rect">
            <a:avLst/>
          </a:prstGeom>
        </p:spPr>
        <p:txBody>
          <a:bodyPr lIns="0" tIns="0" rIns="0" bIns="0" rtlCol="0" anchor="t">
            <a:spAutoFit/>
          </a:bodyPr>
          <a:lstStyle/>
          <a:p>
            <a:pPr algn="l">
              <a:lnSpc>
                <a:spcPts val="2826"/>
              </a:lnSpc>
            </a:pPr>
            <a:r>
              <a:rPr lang="en-US" sz="2826" dirty="0">
                <a:solidFill>
                  <a:srgbClr val="000000"/>
                </a:solidFill>
                <a:latin typeface="Museo Slab 2"/>
                <a:ea typeface="Museo Slab 2"/>
                <a:cs typeface="Museo Slab 2"/>
                <a:sym typeface="Museo Slab 2"/>
              </a:rPr>
              <a:t>Student</a:t>
            </a:r>
          </a:p>
        </p:txBody>
      </p:sp>
      <p:sp>
        <p:nvSpPr>
          <p:cNvPr id="28" name="TextBox 28"/>
          <p:cNvSpPr txBox="1"/>
          <p:nvPr/>
        </p:nvSpPr>
        <p:spPr>
          <a:xfrm>
            <a:off x="9605710" y="6622554"/>
            <a:ext cx="4480799" cy="499071"/>
          </a:xfrm>
          <a:prstGeom prst="rect">
            <a:avLst/>
          </a:prstGeom>
        </p:spPr>
        <p:txBody>
          <a:bodyPr lIns="0" tIns="0" rIns="0" bIns="0" rtlCol="0" anchor="t">
            <a:spAutoFit/>
          </a:bodyPr>
          <a:lstStyle/>
          <a:p>
            <a:pPr marL="0" lvl="0" indent="0" algn="l">
              <a:lnSpc>
                <a:spcPts val="3978"/>
              </a:lnSpc>
              <a:spcBef>
                <a:spcPct val="0"/>
              </a:spcBef>
            </a:pPr>
            <a:r>
              <a:rPr lang="en-US" sz="3060" dirty="0">
                <a:solidFill>
                  <a:srgbClr val="000000"/>
                </a:solidFill>
                <a:latin typeface="Museo Slab 2"/>
                <a:ea typeface="Museo Slab 2"/>
                <a:cs typeface="Museo Slab 2"/>
                <a:sym typeface="Museo Slab 2"/>
              </a:rPr>
              <a:t>EXAMPLE QUESTIONS</a:t>
            </a:r>
          </a:p>
        </p:txBody>
      </p:sp>
      <p:sp>
        <p:nvSpPr>
          <p:cNvPr id="24" name="TextBox 24"/>
          <p:cNvSpPr txBox="1"/>
          <p:nvPr/>
        </p:nvSpPr>
        <p:spPr>
          <a:xfrm>
            <a:off x="9532254" y="7169250"/>
            <a:ext cx="7323133" cy="1998608"/>
          </a:xfrm>
          <a:prstGeom prst="rect">
            <a:avLst/>
          </a:prstGeom>
        </p:spPr>
        <p:txBody>
          <a:bodyPr lIns="0" tIns="0" rIns="0" bIns="0" rtlCol="0" anchor="t">
            <a:spAutoFit/>
          </a:bodyPr>
          <a:lstStyle/>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How does your school teach you about resolving conflict?</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What happens when you get in trouble at school?</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What helps you calm down when you get upset or angry?</a:t>
            </a:r>
          </a:p>
        </p:txBody>
      </p:sp>
      <p:sp>
        <p:nvSpPr>
          <p:cNvPr id="9" name="Freeform 9" descr="CDE Logo"/>
          <p:cNvSpPr/>
          <p:nvPr/>
        </p:nvSpPr>
        <p:spPr>
          <a:xfrm>
            <a:off x="14924508" y="60628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7598626" cy="1541783"/>
            <a:chOff x="0" y="0"/>
            <a:chExt cx="4635029" cy="406066"/>
          </a:xfrm>
        </p:grpSpPr>
        <p:sp>
          <p:nvSpPr>
            <p:cNvPr id="6" name="Freeform 6">
              <a:extLst>
                <a:ext uri="{C183D7F6-B498-43B3-948B-1728B52AA6E4}">
                  <adec:decorative xmlns:adec="http://schemas.microsoft.com/office/drawing/2017/decorative" val="1"/>
                </a:ext>
              </a:extLst>
            </p:cNvPr>
            <p:cNvSpPr/>
            <p:nvPr/>
          </p:nvSpPr>
          <p:spPr>
            <a:xfrm>
              <a:off x="0" y="0"/>
              <a:ext cx="4635029" cy="406066"/>
            </a:xfrm>
            <a:custGeom>
              <a:avLst/>
              <a:gdLst/>
              <a:ahLst/>
              <a:cxnLst/>
              <a:rect l="l" t="t" r="r" b="b"/>
              <a:pathLst>
                <a:path w="4635029" h="406066">
                  <a:moveTo>
                    <a:pt x="0" y="0"/>
                  </a:moveTo>
                  <a:lnTo>
                    <a:pt x="4635029" y="0"/>
                  </a:lnTo>
                  <a:lnTo>
                    <a:pt x="4635029"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635029" cy="444166"/>
            </a:xfrm>
            <a:prstGeom prst="rect">
              <a:avLst/>
            </a:prstGeom>
          </p:spPr>
          <p:txBody>
            <a:bodyPr lIns="50800" tIns="50800" rIns="50800" bIns="50800" rtlCol="0" anchor="ctr"/>
            <a:lstStyle/>
            <a:p>
              <a:pPr algn="ctr">
                <a:lnSpc>
                  <a:spcPts val="3359"/>
                </a:lnSpc>
              </a:pPr>
              <a:endParaRPr dirty="0"/>
            </a:p>
          </p:txBody>
        </p:sp>
      </p:grpSp>
      <p:sp>
        <p:nvSpPr>
          <p:cNvPr id="8" name="TextBox 8"/>
          <p:cNvSpPr txBox="1">
            <a:spLocks noGrp="1"/>
          </p:cNvSpPr>
          <p:nvPr>
            <p:ph type="title" idx="4294967295"/>
          </p:nvPr>
        </p:nvSpPr>
        <p:spPr>
          <a:xfrm>
            <a:off x="467829" y="701531"/>
            <a:ext cx="1641499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Needs Assessment Steps </a:t>
            </a:r>
          </a:p>
        </p:txBody>
      </p:sp>
      <p:sp>
        <p:nvSpPr>
          <p:cNvPr id="10" name="AutoShape 10">
            <a:extLst>
              <a:ext uri="{C183D7F6-B498-43B3-948B-1728B52AA6E4}">
                <adec:decorative xmlns:adec="http://schemas.microsoft.com/office/drawing/2017/decorative" val="1"/>
              </a:ext>
            </a:extLst>
          </p:cNvPr>
          <p:cNvSpPr/>
          <p:nvPr/>
        </p:nvSpPr>
        <p:spPr>
          <a:xfrm>
            <a:off x="11775352" y="5083036"/>
            <a:ext cx="3222120" cy="1356370"/>
          </a:xfrm>
          <a:prstGeom prst="rect">
            <a:avLst/>
          </a:prstGeom>
          <a:solidFill>
            <a:srgbClr val="825474"/>
          </a:solidFill>
        </p:spPr>
        <p:txBody>
          <a:bodyPr/>
          <a:lstStyle/>
          <a:p>
            <a:endParaRPr lang="en-US" dirty="0"/>
          </a:p>
        </p:txBody>
      </p:sp>
      <p:grpSp>
        <p:nvGrpSpPr>
          <p:cNvPr id="11" name="Group 11">
            <a:extLst>
              <a:ext uri="{C183D7F6-B498-43B3-948B-1728B52AA6E4}">
                <adec:decorative xmlns:adec="http://schemas.microsoft.com/office/drawing/2017/decorative" val="1"/>
              </a:ext>
            </a:extLst>
          </p:cNvPr>
          <p:cNvGrpSpPr/>
          <p:nvPr/>
        </p:nvGrpSpPr>
        <p:grpSpPr>
          <a:xfrm rot="-5400000">
            <a:off x="14864360" y="4935402"/>
            <a:ext cx="1356370" cy="1651638"/>
            <a:chOff x="0" y="0"/>
            <a:chExt cx="2771140" cy="3374390"/>
          </a:xfrm>
        </p:grpSpPr>
        <p:sp>
          <p:nvSpPr>
            <p:cNvPr id="12" name="Freeform 12">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825474"/>
            </a:solidFill>
          </p:spPr>
          <p:txBody>
            <a:bodyPr/>
            <a:lstStyle/>
            <a:p>
              <a:endParaRPr lang="en-US" dirty="0"/>
            </a:p>
          </p:txBody>
        </p:sp>
      </p:grpSp>
      <p:sp>
        <p:nvSpPr>
          <p:cNvPr id="13" name="AutoShape 13">
            <a:extLst>
              <a:ext uri="{C183D7F6-B498-43B3-948B-1728B52AA6E4}">
                <adec:decorative xmlns:adec="http://schemas.microsoft.com/office/drawing/2017/decorative" val="1"/>
              </a:ext>
            </a:extLst>
          </p:cNvPr>
          <p:cNvSpPr/>
          <p:nvPr/>
        </p:nvSpPr>
        <p:spPr>
          <a:xfrm>
            <a:off x="8554122" y="5083036"/>
            <a:ext cx="3222120" cy="1356370"/>
          </a:xfrm>
          <a:prstGeom prst="rect">
            <a:avLst/>
          </a:prstGeom>
          <a:solidFill>
            <a:srgbClr val="46797A"/>
          </a:solidFill>
        </p:spPr>
        <p:txBody>
          <a:bodyPr/>
          <a:lstStyle/>
          <a:p>
            <a:endParaRPr lang="en-US" dirty="0"/>
          </a:p>
        </p:txBody>
      </p:sp>
      <p:grpSp>
        <p:nvGrpSpPr>
          <p:cNvPr id="14" name="Group 14">
            <a:extLst>
              <a:ext uri="{C183D7F6-B498-43B3-948B-1728B52AA6E4}">
                <adec:decorative xmlns:adec="http://schemas.microsoft.com/office/drawing/2017/decorative" val="1"/>
              </a:ext>
            </a:extLst>
          </p:cNvPr>
          <p:cNvGrpSpPr/>
          <p:nvPr/>
        </p:nvGrpSpPr>
        <p:grpSpPr>
          <a:xfrm rot="-5400000">
            <a:off x="11643130" y="4935402"/>
            <a:ext cx="1356370" cy="1651638"/>
            <a:chOff x="0" y="0"/>
            <a:chExt cx="2771140" cy="3374390"/>
          </a:xfrm>
        </p:grpSpPr>
        <p:sp>
          <p:nvSpPr>
            <p:cNvPr id="15" name="Freeform 15">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46797A"/>
            </a:solidFill>
          </p:spPr>
          <p:txBody>
            <a:bodyPr/>
            <a:lstStyle/>
            <a:p>
              <a:endParaRPr lang="en-US" dirty="0"/>
            </a:p>
          </p:txBody>
        </p:sp>
      </p:grpSp>
      <p:sp>
        <p:nvSpPr>
          <p:cNvPr id="16" name="AutoShape 16">
            <a:extLst>
              <a:ext uri="{C183D7F6-B498-43B3-948B-1728B52AA6E4}">
                <adec:decorative xmlns:adec="http://schemas.microsoft.com/office/drawing/2017/decorative" val="1"/>
              </a:ext>
            </a:extLst>
          </p:cNvPr>
          <p:cNvSpPr/>
          <p:nvPr/>
        </p:nvSpPr>
        <p:spPr>
          <a:xfrm>
            <a:off x="4488208" y="5083036"/>
            <a:ext cx="3222120" cy="1356370"/>
          </a:xfrm>
          <a:prstGeom prst="rect">
            <a:avLst/>
          </a:prstGeom>
          <a:solidFill>
            <a:srgbClr val="3CC1CC"/>
          </a:solidFill>
        </p:spPr>
        <p:txBody>
          <a:bodyPr/>
          <a:lstStyle/>
          <a:p>
            <a:endParaRPr lang="en-US" dirty="0"/>
          </a:p>
        </p:txBody>
      </p:sp>
      <p:grpSp>
        <p:nvGrpSpPr>
          <p:cNvPr id="17" name="Group 17">
            <a:extLst>
              <a:ext uri="{C183D7F6-B498-43B3-948B-1728B52AA6E4}">
                <adec:decorative xmlns:adec="http://schemas.microsoft.com/office/drawing/2017/decorative" val="1"/>
              </a:ext>
            </a:extLst>
          </p:cNvPr>
          <p:cNvGrpSpPr/>
          <p:nvPr/>
        </p:nvGrpSpPr>
        <p:grpSpPr>
          <a:xfrm rot="-5400000">
            <a:off x="7577216" y="4935402"/>
            <a:ext cx="1356370" cy="1651638"/>
            <a:chOff x="0" y="0"/>
            <a:chExt cx="2771140" cy="3374390"/>
          </a:xfrm>
        </p:grpSpPr>
        <p:sp>
          <p:nvSpPr>
            <p:cNvPr id="18" name="Freeform 18">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3CC1CC"/>
            </a:solidFill>
          </p:spPr>
          <p:txBody>
            <a:bodyPr/>
            <a:lstStyle/>
            <a:p>
              <a:endParaRPr lang="en-US" dirty="0"/>
            </a:p>
          </p:txBody>
        </p:sp>
      </p:grpSp>
      <p:sp>
        <p:nvSpPr>
          <p:cNvPr id="23" name="AutoShape 23">
            <a:extLst>
              <a:ext uri="{C183D7F6-B498-43B3-948B-1728B52AA6E4}">
                <adec:decorative xmlns:adec="http://schemas.microsoft.com/office/drawing/2017/decorative" val="1"/>
              </a:ext>
            </a:extLst>
          </p:cNvPr>
          <p:cNvSpPr/>
          <p:nvPr/>
        </p:nvSpPr>
        <p:spPr>
          <a:xfrm>
            <a:off x="9350378" y="6249763"/>
            <a:ext cx="0" cy="1067807"/>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sp>
        <p:nvSpPr>
          <p:cNvPr id="27" name="AutoShape 27">
            <a:extLst>
              <a:ext uri="{C183D7F6-B498-43B3-948B-1728B52AA6E4}">
                <adec:decorative xmlns:adec="http://schemas.microsoft.com/office/drawing/2017/decorative" val="1"/>
              </a:ext>
            </a:extLst>
          </p:cNvPr>
          <p:cNvSpPr/>
          <p:nvPr/>
        </p:nvSpPr>
        <p:spPr>
          <a:xfrm>
            <a:off x="5276706" y="4140364"/>
            <a:ext cx="0" cy="1067807"/>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sp>
        <p:nvSpPr>
          <p:cNvPr id="28" name="AutoShape 28">
            <a:extLst>
              <a:ext uri="{C183D7F6-B498-43B3-948B-1728B52AA6E4}">
                <adec:decorative xmlns:adec="http://schemas.microsoft.com/office/drawing/2017/decorative" val="1"/>
              </a:ext>
            </a:extLst>
          </p:cNvPr>
          <p:cNvSpPr/>
          <p:nvPr/>
        </p:nvSpPr>
        <p:spPr>
          <a:xfrm>
            <a:off x="12902621" y="4195961"/>
            <a:ext cx="0" cy="1067807"/>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sp>
        <p:nvSpPr>
          <p:cNvPr id="29" name="AutoShape 29">
            <a:extLst>
              <a:ext uri="{C183D7F6-B498-43B3-948B-1728B52AA6E4}">
                <adec:decorative xmlns:adec="http://schemas.microsoft.com/office/drawing/2017/decorative" val="1"/>
              </a:ext>
            </a:extLst>
          </p:cNvPr>
          <p:cNvSpPr/>
          <p:nvPr/>
        </p:nvSpPr>
        <p:spPr>
          <a:xfrm>
            <a:off x="1308072" y="5083036"/>
            <a:ext cx="2644064" cy="1356370"/>
          </a:xfrm>
          <a:prstGeom prst="rect">
            <a:avLst/>
          </a:prstGeom>
          <a:solidFill>
            <a:srgbClr val="A3D283"/>
          </a:solidFill>
        </p:spPr>
        <p:txBody>
          <a:bodyPr/>
          <a:lstStyle/>
          <a:p>
            <a:endParaRPr lang="en-US" dirty="0"/>
          </a:p>
        </p:txBody>
      </p:sp>
      <p:sp>
        <p:nvSpPr>
          <p:cNvPr id="30" name="AutoShape 30">
            <a:extLst>
              <a:ext uri="{C183D7F6-B498-43B3-948B-1728B52AA6E4}">
                <adec:decorative xmlns:adec="http://schemas.microsoft.com/office/drawing/2017/decorative" val="1"/>
              </a:ext>
            </a:extLst>
          </p:cNvPr>
          <p:cNvSpPr/>
          <p:nvPr/>
        </p:nvSpPr>
        <p:spPr>
          <a:xfrm>
            <a:off x="1602055" y="6249763"/>
            <a:ext cx="0" cy="1067807"/>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grpSp>
        <p:nvGrpSpPr>
          <p:cNvPr id="31" name="Group 31">
            <a:extLst>
              <a:ext uri="{C183D7F6-B498-43B3-948B-1728B52AA6E4}">
                <adec:decorative xmlns:adec="http://schemas.microsoft.com/office/drawing/2017/decorative" val="1"/>
              </a:ext>
            </a:extLst>
          </p:cNvPr>
          <p:cNvGrpSpPr/>
          <p:nvPr/>
        </p:nvGrpSpPr>
        <p:grpSpPr>
          <a:xfrm rot="-5400000">
            <a:off x="3819023" y="4935402"/>
            <a:ext cx="1356370" cy="1651638"/>
            <a:chOff x="0" y="0"/>
            <a:chExt cx="2771140" cy="3374390"/>
          </a:xfrm>
        </p:grpSpPr>
        <p:sp>
          <p:nvSpPr>
            <p:cNvPr id="32" name="Freeform 32">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A3D283"/>
            </a:solidFill>
          </p:spPr>
          <p:txBody>
            <a:bodyPr/>
            <a:lstStyle/>
            <a:p>
              <a:endParaRPr lang="en-US" dirty="0"/>
            </a:p>
          </p:txBody>
        </p:sp>
      </p:grpSp>
      <p:sp>
        <p:nvSpPr>
          <p:cNvPr id="33" name="TextBox 33"/>
          <p:cNvSpPr txBox="1"/>
          <p:nvPr/>
        </p:nvSpPr>
        <p:spPr>
          <a:xfrm>
            <a:off x="1611580" y="5471066"/>
            <a:ext cx="2494123" cy="515442"/>
          </a:xfrm>
          <a:prstGeom prst="rect">
            <a:avLst/>
          </a:prstGeom>
        </p:spPr>
        <p:txBody>
          <a:bodyPr lIns="0" tIns="0" rIns="0" bIns="0" rtlCol="0" anchor="t">
            <a:spAutoFit/>
          </a:bodyPr>
          <a:lstStyle/>
          <a:p>
            <a:pPr marL="0" lvl="0" indent="0" algn="l">
              <a:lnSpc>
                <a:spcPts val="4121"/>
              </a:lnSpc>
              <a:spcBef>
                <a:spcPct val="0"/>
              </a:spcBef>
            </a:pPr>
            <a:r>
              <a:rPr lang="en-US" sz="3170" dirty="0">
                <a:solidFill>
                  <a:srgbClr val="000000"/>
                </a:solidFill>
                <a:latin typeface="Museo Slab 2"/>
                <a:ea typeface="Museo Slab 2"/>
                <a:cs typeface="Museo Slab 2"/>
                <a:sym typeface="Museo Slab 2"/>
              </a:rPr>
              <a:t>TIMELINE</a:t>
            </a:r>
          </a:p>
        </p:txBody>
      </p:sp>
      <p:sp>
        <p:nvSpPr>
          <p:cNvPr id="25" name="TextBox 25"/>
          <p:cNvSpPr txBox="1"/>
          <p:nvPr/>
        </p:nvSpPr>
        <p:spPr>
          <a:xfrm>
            <a:off x="1278956" y="7298520"/>
            <a:ext cx="5615396" cy="1718056"/>
          </a:xfrm>
          <a:prstGeom prst="rect">
            <a:avLst/>
          </a:prstGeom>
        </p:spPr>
        <p:txBody>
          <a:bodyPr lIns="0" tIns="0" rIns="0" bIns="0" rtlCol="0" anchor="t">
            <a:spAutoFit/>
          </a:bodyPr>
          <a:lstStyle/>
          <a:p>
            <a:pPr marL="586768" lvl="1" indent="-293384" algn="l">
              <a:lnSpc>
                <a:spcPts val="3397"/>
              </a:lnSpc>
              <a:buFont typeface="Arial"/>
              <a:buChar char="•"/>
            </a:pPr>
            <a:r>
              <a:rPr lang="en-US" sz="2717" dirty="0">
                <a:solidFill>
                  <a:srgbClr val="000000"/>
                </a:solidFill>
                <a:latin typeface="Trebuchet MS"/>
                <a:ea typeface="Trebuchet MS"/>
                <a:cs typeface="Trebuchet MS"/>
                <a:sym typeface="Trebuchet MS"/>
              </a:rPr>
              <a:t>When?</a:t>
            </a:r>
          </a:p>
          <a:p>
            <a:pPr marL="1173536" lvl="2" indent="-391179" algn="l">
              <a:lnSpc>
                <a:spcPts val="3397"/>
              </a:lnSpc>
              <a:buFont typeface="Arial"/>
              <a:buChar char="⚬"/>
            </a:pPr>
            <a:r>
              <a:rPr lang="en-US" sz="2717" dirty="0">
                <a:solidFill>
                  <a:srgbClr val="000000"/>
                </a:solidFill>
                <a:latin typeface="Trebuchet MS"/>
                <a:ea typeface="Trebuchet MS"/>
                <a:cs typeface="Trebuchet MS"/>
                <a:sym typeface="Trebuchet MS"/>
              </a:rPr>
              <a:t>Confirm dates for process, collection, interpretation, and sharing results.</a:t>
            </a:r>
          </a:p>
        </p:txBody>
      </p:sp>
      <p:sp>
        <p:nvSpPr>
          <p:cNvPr id="19" name="TextBox 19"/>
          <p:cNvSpPr txBox="1"/>
          <p:nvPr/>
        </p:nvSpPr>
        <p:spPr>
          <a:xfrm>
            <a:off x="5441576" y="5471066"/>
            <a:ext cx="3466379" cy="515442"/>
          </a:xfrm>
          <a:prstGeom prst="rect">
            <a:avLst/>
          </a:prstGeom>
        </p:spPr>
        <p:txBody>
          <a:bodyPr lIns="0" tIns="0" rIns="0" bIns="0" rtlCol="0" anchor="t">
            <a:spAutoFit/>
          </a:bodyPr>
          <a:lstStyle/>
          <a:p>
            <a:pPr marL="0" lvl="0" indent="0" algn="l">
              <a:lnSpc>
                <a:spcPts val="4121"/>
              </a:lnSpc>
              <a:spcBef>
                <a:spcPct val="0"/>
              </a:spcBef>
            </a:pPr>
            <a:r>
              <a:rPr lang="en-US" sz="3170" dirty="0">
                <a:solidFill>
                  <a:srgbClr val="000000"/>
                </a:solidFill>
                <a:latin typeface="Museo Slab 2"/>
                <a:ea typeface="Museo Slab 2"/>
                <a:cs typeface="Museo Slab 2"/>
                <a:sym typeface="Museo Slab 2"/>
              </a:rPr>
              <a:t>STAKEHOLDERS </a:t>
            </a:r>
          </a:p>
        </p:txBody>
      </p:sp>
      <p:sp>
        <p:nvSpPr>
          <p:cNvPr id="22" name="TextBox 22"/>
          <p:cNvSpPr txBox="1"/>
          <p:nvPr/>
        </p:nvSpPr>
        <p:spPr>
          <a:xfrm>
            <a:off x="5059129" y="3545713"/>
            <a:ext cx="5106053" cy="1718056"/>
          </a:xfrm>
          <a:prstGeom prst="rect">
            <a:avLst/>
          </a:prstGeom>
        </p:spPr>
        <p:txBody>
          <a:bodyPr lIns="0" tIns="0" rIns="0" bIns="0" rtlCol="0" anchor="t">
            <a:spAutoFit/>
          </a:bodyPr>
          <a:lstStyle/>
          <a:p>
            <a:pPr marL="586768" lvl="1" indent="-293384" algn="l">
              <a:lnSpc>
                <a:spcPts val="3397"/>
              </a:lnSpc>
              <a:buFont typeface="Arial"/>
              <a:buChar char="•"/>
            </a:pPr>
            <a:r>
              <a:rPr lang="en-US" sz="2717" dirty="0">
                <a:solidFill>
                  <a:srgbClr val="000000"/>
                </a:solidFill>
                <a:latin typeface="Trebuchet MS"/>
                <a:ea typeface="Trebuchet MS"/>
                <a:cs typeface="Trebuchet MS"/>
                <a:sym typeface="Trebuchet MS"/>
              </a:rPr>
              <a:t>Who?</a:t>
            </a:r>
          </a:p>
          <a:p>
            <a:pPr marL="1173536" lvl="2" indent="-391179" algn="l">
              <a:lnSpc>
                <a:spcPts val="3397"/>
              </a:lnSpc>
              <a:buFont typeface="Arial"/>
              <a:buChar char="⚬"/>
            </a:pPr>
            <a:r>
              <a:rPr lang="en-US" sz="2717" dirty="0">
                <a:solidFill>
                  <a:srgbClr val="000000"/>
                </a:solidFill>
                <a:latin typeface="Trebuchet MS"/>
                <a:ea typeface="Trebuchet MS"/>
                <a:cs typeface="Trebuchet MS"/>
                <a:sym typeface="Trebuchet MS"/>
              </a:rPr>
              <a:t>Participants, data sharing, and consent.</a:t>
            </a:r>
          </a:p>
          <a:p>
            <a:pPr algn="l">
              <a:lnSpc>
                <a:spcPts val="3397"/>
              </a:lnSpc>
            </a:pPr>
            <a:endParaRPr lang="en-US" sz="2717" dirty="0">
              <a:solidFill>
                <a:srgbClr val="000000"/>
              </a:solidFill>
              <a:latin typeface="Trebuchet MS"/>
              <a:ea typeface="Trebuchet MS"/>
              <a:cs typeface="Trebuchet MS"/>
              <a:sym typeface="Trebuchet MS"/>
            </a:endParaRPr>
          </a:p>
        </p:txBody>
      </p:sp>
      <p:sp>
        <p:nvSpPr>
          <p:cNvPr id="20" name="TextBox 20"/>
          <p:cNvSpPr txBox="1"/>
          <p:nvPr/>
        </p:nvSpPr>
        <p:spPr>
          <a:xfrm>
            <a:off x="9911565" y="5470610"/>
            <a:ext cx="1993271" cy="515442"/>
          </a:xfrm>
          <a:prstGeom prst="rect">
            <a:avLst/>
          </a:prstGeom>
        </p:spPr>
        <p:txBody>
          <a:bodyPr lIns="0" tIns="0" rIns="0" bIns="0" rtlCol="0" anchor="t">
            <a:spAutoFit/>
          </a:bodyPr>
          <a:lstStyle/>
          <a:p>
            <a:pPr marL="0" lvl="0" indent="0" algn="l">
              <a:lnSpc>
                <a:spcPts val="4121"/>
              </a:lnSpc>
              <a:spcBef>
                <a:spcPct val="0"/>
              </a:spcBef>
            </a:pPr>
            <a:r>
              <a:rPr lang="en-US" sz="3170" dirty="0">
                <a:solidFill>
                  <a:srgbClr val="000000"/>
                </a:solidFill>
                <a:latin typeface="Museo Slab 2"/>
                <a:ea typeface="Museo Slab 2"/>
                <a:cs typeface="Museo Slab 2"/>
                <a:sym typeface="Museo Slab 2"/>
              </a:rPr>
              <a:t>METHOD</a:t>
            </a:r>
          </a:p>
        </p:txBody>
      </p:sp>
      <p:sp>
        <p:nvSpPr>
          <p:cNvPr id="24" name="TextBox 24"/>
          <p:cNvSpPr txBox="1"/>
          <p:nvPr/>
        </p:nvSpPr>
        <p:spPr>
          <a:xfrm>
            <a:off x="9040488" y="7430327"/>
            <a:ext cx="4386029" cy="1286608"/>
          </a:xfrm>
          <a:prstGeom prst="rect">
            <a:avLst/>
          </a:prstGeom>
        </p:spPr>
        <p:txBody>
          <a:bodyPr lIns="0" tIns="0" rIns="0" bIns="0" rtlCol="0" anchor="t">
            <a:spAutoFit/>
          </a:bodyPr>
          <a:lstStyle/>
          <a:p>
            <a:pPr marL="586768" lvl="1" indent="-293384" algn="l">
              <a:lnSpc>
                <a:spcPts val="3397"/>
              </a:lnSpc>
              <a:buFont typeface="Arial"/>
              <a:buChar char="•"/>
            </a:pPr>
            <a:r>
              <a:rPr lang="en-US" sz="2717" dirty="0">
                <a:solidFill>
                  <a:srgbClr val="000000"/>
                </a:solidFill>
                <a:latin typeface="Trebuchet MS"/>
                <a:ea typeface="Trebuchet MS"/>
                <a:cs typeface="Trebuchet MS"/>
                <a:sym typeface="Trebuchet MS"/>
              </a:rPr>
              <a:t>How?</a:t>
            </a:r>
          </a:p>
          <a:p>
            <a:pPr marL="1173536" lvl="2" indent="-391179" algn="l">
              <a:lnSpc>
                <a:spcPts val="3397"/>
              </a:lnSpc>
              <a:buFont typeface="Arial"/>
              <a:buChar char="⚬"/>
            </a:pPr>
            <a:r>
              <a:rPr lang="en-US" sz="2717" dirty="0">
                <a:solidFill>
                  <a:srgbClr val="000000"/>
                </a:solidFill>
                <a:latin typeface="Trebuchet MS"/>
                <a:ea typeface="Trebuchet MS"/>
                <a:cs typeface="Trebuchet MS"/>
                <a:sym typeface="Trebuchet MS"/>
              </a:rPr>
              <a:t>Delivery, format, storage.</a:t>
            </a:r>
          </a:p>
        </p:txBody>
      </p:sp>
      <p:sp>
        <p:nvSpPr>
          <p:cNvPr id="21" name="TextBox 21"/>
          <p:cNvSpPr txBox="1"/>
          <p:nvPr/>
        </p:nvSpPr>
        <p:spPr>
          <a:xfrm>
            <a:off x="12754435" y="5225645"/>
            <a:ext cx="3544775" cy="1033052"/>
          </a:xfrm>
          <a:prstGeom prst="rect">
            <a:avLst/>
          </a:prstGeom>
        </p:spPr>
        <p:txBody>
          <a:bodyPr lIns="0" tIns="0" rIns="0" bIns="0" rtlCol="0" anchor="t">
            <a:spAutoFit/>
          </a:bodyPr>
          <a:lstStyle/>
          <a:p>
            <a:pPr marL="0" lvl="0" indent="0" algn="ctr">
              <a:lnSpc>
                <a:spcPts val="4121"/>
              </a:lnSpc>
              <a:spcBef>
                <a:spcPct val="0"/>
              </a:spcBef>
            </a:pPr>
            <a:r>
              <a:rPr lang="en-US" sz="3170" dirty="0">
                <a:solidFill>
                  <a:srgbClr val="000000"/>
                </a:solidFill>
                <a:latin typeface="Museo Slab 2"/>
                <a:ea typeface="Museo Slab 2"/>
                <a:cs typeface="Museo Slab 2"/>
                <a:sym typeface="Museo Slab 2"/>
              </a:rPr>
              <a:t>QUESTIONS  AND DATA</a:t>
            </a:r>
          </a:p>
        </p:txBody>
      </p:sp>
      <p:sp>
        <p:nvSpPr>
          <p:cNvPr id="26" name="TextBox 26"/>
          <p:cNvSpPr txBox="1"/>
          <p:nvPr/>
        </p:nvSpPr>
        <p:spPr>
          <a:xfrm>
            <a:off x="12623015" y="3552128"/>
            <a:ext cx="4386029" cy="1278142"/>
          </a:xfrm>
          <a:prstGeom prst="rect">
            <a:avLst/>
          </a:prstGeom>
        </p:spPr>
        <p:txBody>
          <a:bodyPr lIns="0" tIns="0" rIns="0" bIns="0" rtlCol="0" anchor="t">
            <a:spAutoFit/>
          </a:bodyPr>
          <a:lstStyle/>
          <a:p>
            <a:pPr marL="586768" lvl="1" indent="-293384" algn="l">
              <a:lnSpc>
                <a:spcPts val="3397"/>
              </a:lnSpc>
              <a:buFont typeface="Arial"/>
              <a:buChar char="•"/>
            </a:pPr>
            <a:r>
              <a:rPr lang="en-US" sz="2717" dirty="0">
                <a:solidFill>
                  <a:srgbClr val="000000"/>
                </a:solidFill>
                <a:latin typeface="Trebuchet MS"/>
                <a:ea typeface="Trebuchet MS"/>
                <a:cs typeface="Trebuchet MS"/>
                <a:sym typeface="Trebuchet MS"/>
              </a:rPr>
              <a:t>What?</a:t>
            </a:r>
          </a:p>
          <a:p>
            <a:pPr marL="1173535" lvl="2" indent="-391178" algn="l">
              <a:lnSpc>
                <a:spcPts val="3397"/>
              </a:lnSpc>
              <a:buFont typeface="Arial"/>
              <a:buChar char="⚬"/>
            </a:pPr>
            <a:r>
              <a:rPr lang="en-US" sz="2717" dirty="0">
                <a:solidFill>
                  <a:srgbClr val="000000"/>
                </a:solidFill>
                <a:latin typeface="Trebuchet MS"/>
                <a:ea typeface="Trebuchet MS"/>
                <a:cs typeface="Trebuchet MS"/>
                <a:sym typeface="Trebuchet MS"/>
              </a:rPr>
              <a:t>Types of data and design.</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7601529" cy="1541783"/>
            <a:chOff x="0" y="0"/>
            <a:chExt cx="4635794" cy="406066"/>
          </a:xfrm>
        </p:grpSpPr>
        <p:sp>
          <p:nvSpPr>
            <p:cNvPr id="6" name="Freeform 6">
              <a:extLst>
                <a:ext uri="{C183D7F6-B498-43B3-948B-1728B52AA6E4}">
                  <adec:decorative xmlns:adec="http://schemas.microsoft.com/office/drawing/2017/decorative" val="1"/>
                </a:ext>
              </a:extLst>
            </p:cNvPr>
            <p:cNvSpPr/>
            <p:nvPr/>
          </p:nvSpPr>
          <p:spPr>
            <a:xfrm>
              <a:off x="0" y="0"/>
              <a:ext cx="4635794" cy="406066"/>
            </a:xfrm>
            <a:custGeom>
              <a:avLst/>
              <a:gdLst/>
              <a:ahLst/>
              <a:cxnLst/>
              <a:rect l="l" t="t" r="r" b="b"/>
              <a:pathLst>
                <a:path w="4635794" h="406066">
                  <a:moveTo>
                    <a:pt x="0" y="0"/>
                  </a:moveTo>
                  <a:lnTo>
                    <a:pt x="4635794" y="0"/>
                  </a:lnTo>
                  <a:lnTo>
                    <a:pt x="4635794"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635794" cy="444166"/>
            </a:xfrm>
            <a:prstGeom prst="rect">
              <a:avLst/>
            </a:prstGeom>
          </p:spPr>
          <p:txBody>
            <a:bodyPr lIns="50800" tIns="50800" rIns="50800" bIns="50800" rtlCol="0" anchor="ctr"/>
            <a:lstStyle/>
            <a:p>
              <a:pPr algn="ctr">
                <a:lnSpc>
                  <a:spcPts val="3359"/>
                </a:lnSpc>
              </a:pPr>
              <a:endParaRPr dirty="0"/>
            </a:p>
          </p:txBody>
        </p:sp>
      </p:grpSp>
      <p:sp>
        <p:nvSpPr>
          <p:cNvPr id="8" name="TextBox 8"/>
          <p:cNvSpPr txBox="1">
            <a:spLocks noGrp="1"/>
          </p:cNvSpPr>
          <p:nvPr>
            <p:ph type="title" idx="4294967295"/>
          </p:nvPr>
        </p:nvSpPr>
        <p:spPr>
          <a:xfrm>
            <a:off x="467829" y="772333"/>
            <a:ext cx="14362302" cy="8965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403351" marR="0" lvl="1" indent="-701675" algn="l" defTabSz="914400" rtl="0" eaLnBrk="1" fontAlgn="auto" latinLnBrk="0" hangingPunct="1">
              <a:lnSpc>
                <a:spcPts val="6890"/>
              </a:lnSpc>
              <a:spcBef>
                <a:spcPts val="0"/>
              </a:spcBef>
              <a:spcAft>
                <a:spcPts val="0"/>
              </a:spcAft>
              <a:buClrTx/>
              <a:buSzTx/>
              <a:buFontTx/>
              <a:buAutoNum type="arabicPeriod"/>
              <a:tabLst/>
              <a:defRPr/>
            </a:pPr>
            <a:r>
              <a:rPr kumimoji="0" lang="en-US" sz="6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Create a Timeline</a:t>
            </a:r>
          </a:p>
        </p:txBody>
      </p:sp>
      <p:sp>
        <p:nvSpPr>
          <p:cNvPr id="10" name="TextBox 10"/>
          <p:cNvSpPr txBox="1"/>
          <p:nvPr/>
        </p:nvSpPr>
        <p:spPr>
          <a:xfrm>
            <a:off x="5914880" y="2854932"/>
            <a:ext cx="11581321" cy="6153559"/>
          </a:xfrm>
          <a:prstGeom prst="rect">
            <a:avLst/>
          </a:prstGeom>
        </p:spPr>
        <p:txBody>
          <a:bodyPr lIns="0" tIns="0" rIns="0" bIns="0" rtlCol="0" anchor="t">
            <a:spAutoFit/>
          </a:bodyPr>
          <a:lstStyle/>
          <a:p>
            <a:pPr marL="604519" lvl="1" indent="-302260" algn="l">
              <a:lnSpc>
                <a:spcPts val="4199"/>
              </a:lnSpc>
              <a:buFont typeface="Arial"/>
              <a:buChar char="•"/>
            </a:pPr>
            <a:r>
              <a:rPr lang="en-US" sz="2799" b="1" dirty="0">
                <a:solidFill>
                  <a:srgbClr val="000000"/>
                </a:solidFill>
                <a:latin typeface="Trebuchet MS Bold"/>
                <a:ea typeface="Trebuchet MS Bold"/>
                <a:cs typeface="Trebuchet MS Bold"/>
                <a:sym typeface="Trebuchet MS Bold"/>
              </a:rPr>
              <a:t>When will your team...</a:t>
            </a:r>
          </a:p>
          <a:p>
            <a:pPr marL="1165860" lvl="2" indent="-388620" algn="l">
              <a:lnSpc>
                <a:spcPts val="4050"/>
              </a:lnSpc>
              <a:buFont typeface="Arial"/>
              <a:buChar char="⚬"/>
            </a:pPr>
            <a:r>
              <a:rPr lang="en-US" sz="2700" dirty="0">
                <a:solidFill>
                  <a:srgbClr val="000000"/>
                </a:solidFill>
                <a:latin typeface="Trebuchet MS"/>
                <a:ea typeface="Trebuchet MS"/>
                <a:cs typeface="Trebuchet MS"/>
                <a:sym typeface="Trebuchet MS"/>
              </a:rPr>
              <a:t>Discuss dates to notify stakeholders and gain feedback?</a:t>
            </a:r>
          </a:p>
          <a:p>
            <a:pPr marL="1165860" lvl="2" indent="-388620" algn="l">
              <a:lnSpc>
                <a:spcPts val="4050"/>
              </a:lnSpc>
              <a:buFont typeface="Arial"/>
              <a:buChar char="⚬"/>
            </a:pPr>
            <a:r>
              <a:rPr lang="en-US" sz="2700" dirty="0">
                <a:solidFill>
                  <a:srgbClr val="000000"/>
                </a:solidFill>
                <a:latin typeface="Trebuchet MS"/>
                <a:ea typeface="Trebuchet MS"/>
                <a:cs typeface="Trebuchet MS"/>
                <a:sym typeface="Trebuchet MS"/>
              </a:rPr>
              <a:t>Create questions? Review final assessment?</a:t>
            </a:r>
          </a:p>
          <a:p>
            <a:pPr marL="1165860" lvl="2" indent="-388620" algn="l">
              <a:lnSpc>
                <a:spcPts val="4050"/>
              </a:lnSpc>
              <a:buFont typeface="Arial"/>
              <a:buChar char="⚬"/>
            </a:pPr>
            <a:r>
              <a:rPr lang="en-US" sz="2700" dirty="0">
                <a:solidFill>
                  <a:srgbClr val="000000"/>
                </a:solidFill>
                <a:latin typeface="Trebuchet MS"/>
                <a:ea typeface="Trebuchet MS"/>
                <a:cs typeface="Trebuchet MS"/>
                <a:sym typeface="Trebuchet MS"/>
              </a:rPr>
              <a:t>Confirm federal, state, and local policies are followed?</a:t>
            </a:r>
          </a:p>
          <a:p>
            <a:pPr marL="1165860" lvl="2" indent="-388620" algn="l">
              <a:lnSpc>
                <a:spcPts val="4050"/>
              </a:lnSpc>
              <a:buFont typeface="Arial"/>
              <a:buChar char="⚬"/>
            </a:pPr>
            <a:r>
              <a:rPr lang="en-US" sz="2700" dirty="0">
                <a:solidFill>
                  <a:srgbClr val="000000"/>
                </a:solidFill>
                <a:latin typeface="Trebuchet MS"/>
                <a:ea typeface="Trebuchet MS"/>
                <a:cs typeface="Trebuchet MS"/>
                <a:sym typeface="Trebuchet MS"/>
              </a:rPr>
              <a:t>Inform the community and stakeholders and gain consent to distribute.</a:t>
            </a:r>
          </a:p>
          <a:p>
            <a:pPr marL="1165860" lvl="2" indent="-388620" algn="l">
              <a:lnSpc>
                <a:spcPts val="4050"/>
              </a:lnSpc>
              <a:buFont typeface="Arial"/>
              <a:buChar char="⚬"/>
            </a:pPr>
            <a:r>
              <a:rPr lang="en-US" sz="2700" dirty="0">
                <a:solidFill>
                  <a:srgbClr val="000000"/>
                </a:solidFill>
                <a:latin typeface="Trebuchet MS"/>
                <a:ea typeface="Trebuchet MS"/>
                <a:cs typeface="Trebuchet MS"/>
                <a:sym typeface="Trebuchet MS"/>
              </a:rPr>
              <a:t>Distribute surveys, interviews, questionnaires, etc.?</a:t>
            </a:r>
          </a:p>
          <a:p>
            <a:pPr marL="1748790" lvl="3" indent="-437197" algn="l">
              <a:lnSpc>
                <a:spcPts val="4050"/>
              </a:lnSpc>
              <a:buFont typeface="Arial"/>
              <a:buChar char="￭"/>
            </a:pPr>
            <a:r>
              <a:rPr lang="en-US" sz="2700" dirty="0">
                <a:solidFill>
                  <a:srgbClr val="000000"/>
                </a:solidFill>
                <a:latin typeface="Trebuchet MS"/>
                <a:ea typeface="Trebuchet MS"/>
                <a:cs typeface="Trebuchet MS"/>
                <a:sym typeface="Trebuchet MS"/>
              </a:rPr>
              <a:t>How long will needs assessment occur?</a:t>
            </a:r>
          </a:p>
          <a:p>
            <a:pPr marL="1165860" lvl="2" indent="-388620" algn="l">
              <a:lnSpc>
                <a:spcPts val="4050"/>
              </a:lnSpc>
              <a:buFont typeface="Arial"/>
              <a:buChar char="⚬"/>
            </a:pPr>
            <a:r>
              <a:rPr lang="en-US" sz="2700" dirty="0">
                <a:solidFill>
                  <a:srgbClr val="000000"/>
                </a:solidFill>
                <a:latin typeface="Trebuchet MS"/>
                <a:ea typeface="Trebuchet MS"/>
                <a:cs typeface="Trebuchet MS"/>
                <a:sym typeface="Trebuchet MS"/>
              </a:rPr>
              <a:t>Review and interpret results?</a:t>
            </a:r>
          </a:p>
          <a:p>
            <a:pPr marL="1165860" lvl="2" indent="-388620" algn="l">
              <a:lnSpc>
                <a:spcPts val="4050"/>
              </a:lnSpc>
              <a:buFont typeface="Arial"/>
              <a:buChar char="⚬"/>
            </a:pPr>
            <a:r>
              <a:rPr lang="en-US" sz="2700" dirty="0">
                <a:solidFill>
                  <a:srgbClr val="000000"/>
                </a:solidFill>
                <a:latin typeface="Trebuchet MS"/>
                <a:ea typeface="Trebuchet MS"/>
                <a:cs typeface="Trebuchet MS"/>
                <a:sym typeface="Trebuchet MS"/>
              </a:rPr>
              <a:t>Action plan based on results?</a:t>
            </a:r>
          </a:p>
          <a:p>
            <a:pPr marL="1165860" lvl="2" indent="-388620" algn="l">
              <a:lnSpc>
                <a:spcPts val="4050"/>
              </a:lnSpc>
              <a:buFont typeface="Arial"/>
              <a:buChar char="⚬"/>
            </a:pPr>
            <a:r>
              <a:rPr lang="en-US" sz="2700" dirty="0">
                <a:solidFill>
                  <a:srgbClr val="000000"/>
                </a:solidFill>
                <a:latin typeface="Trebuchet MS"/>
                <a:ea typeface="Trebuchet MS"/>
                <a:cs typeface="Trebuchet MS"/>
                <a:sym typeface="Trebuchet MS"/>
              </a:rPr>
              <a:t>Share results with stakeholders and the community?</a:t>
            </a:r>
          </a:p>
          <a:p>
            <a:pPr marL="1165860" lvl="2" indent="-388620" algn="l">
              <a:lnSpc>
                <a:spcPts val="4050"/>
              </a:lnSpc>
              <a:buFont typeface="Arial"/>
              <a:buChar char="⚬"/>
            </a:pPr>
            <a:r>
              <a:rPr lang="en-US" sz="2700" dirty="0">
                <a:solidFill>
                  <a:srgbClr val="000000"/>
                </a:solidFill>
                <a:latin typeface="Trebuchet MS"/>
                <a:ea typeface="Trebuchet MS"/>
                <a:cs typeface="Trebuchet MS"/>
                <a:sym typeface="Trebuchet MS"/>
              </a:rPr>
              <a:t>Revisit data?</a:t>
            </a:r>
          </a:p>
        </p:txBody>
      </p:sp>
      <p:grpSp>
        <p:nvGrpSpPr>
          <p:cNvPr id="11" name="Group 11">
            <a:extLst>
              <a:ext uri="{C183D7F6-B498-43B3-948B-1728B52AA6E4}">
                <adec:decorative xmlns:adec="http://schemas.microsoft.com/office/drawing/2017/decorative" val="1"/>
              </a:ext>
            </a:extLst>
          </p:cNvPr>
          <p:cNvGrpSpPr/>
          <p:nvPr/>
        </p:nvGrpSpPr>
        <p:grpSpPr>
          <a:xfrm>
            <a:off x="13327021" y="606281"/>
            <a:ext cx="3371056" cy="1138842"/>
            <a:chOff x="0" y="0"/>
            <a:chExt cx="4494741" cy="1518456"/>
          </a:xfrm>
        </p:grpSpPr>
        <p:sp>
          <p:nvSpPr>
            <p:cNvPr id="12" name="AutoShape 12">
              <a:extLst>
                <a:ext uri="{C183D7F6-B498-43B3-948B-1728B52AA6E4}">
                  <adec:decorative xmlns:adec="http://schemas.microsoft.com/office/drawing/2017/decorative" val="1"/>
                </a:ext>
              </a:extLst>
            </p:cNvPr>
            <p:cNvSpPr/>
            <p:nvPr/>
          </p:nvSpPr>
          <p:spPr>
            <a:xfrm>
              <a:off x="0" y="0"/>
              <a:ext cx="2960029" cy="1518456"/>
            </a:xfrm>
            <a:prstGeom prst="rect">
              <a:avLst/>
            </a:prstGeom>
            <a:solidFill>
              <a:srgbClr val="A3D283"/>
            </a:solidFill>
          </p:spPr>
          <p:txBody>
            <a:bodyPr/>
            <a:lstStyle/>
            <a:p>
              <a:endParaRPr lang="en-US" dirty="0"/>
            </a:p>
          </p:txBody>
        </p:sp>
        <p:grpSp>
          <p:nvGrpSpPr>
            <p:cNvPr id="13" name="Group 13"/>
            <p:cNvGrpSpPr/>
            <p:nvPr/>
          </p:nvGrpSpPr>
          <p:grpSpPr>
            <a:xfrm rot="-5400000">
              <a:off x="2811009" y="-165276"/>
              <a:ext cx="1518456" cy="1849008"/>
              <a:chOff x="0" y="0"/>
              <a:chExt cx="2771140" cy="3374390"/>
            </a:xfrm>
          </p:grpSpPr>
          <p:sp>
            <p:nvSpPr>
              <p:cNvPr id="14" name="Freeform 14">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A3D283"/>
              </a:solidFill>
            </p:spPr>
            <p:txBody>
              <a:bodyPr/>
              <a:lstStyle/>
              <a:p>
                <a:endParaRPr lang="en-US" dirty="0"/>
              </a:p>
            </p:txBody>
          </p:sp>
        </p:grpSp>
        <p:sp>
          <p:nvSpPr>
            <p:cNvPr id="15" name="TextBox 15"/>
            <p:cNvSpPr txBox="1"/>
            <p:nvPr/>
          </p:nvSpPr>
          <p:spPr>
            <a:xfrm>
              <a:off x="778066" y="463461"/>
              <a:ext cx="2792171" cy="562959"/>
            </a:xfrm>
            <a:prstGeom prst="rect">
              <a:avLst/>
            </a:prstGeom>
          </p:spPr>
          <p:txBody>
            <a:bodyPr lIns="0" tIns="0" rIns="0" bIns="0" rtlCol="0" anchor="t">
              <a:spAutoFit/>
            </a:bodyPr>
            <a:lstStyle/>
            <a:p>
              <a:pPr marL="0" lvl="0" indent="0" algn="l">
                <a:lnSpc>
                  <a:spcPts val="3460"/>
                </a:lnSpc>
                <a:spcBef>
                  <a:spcPct val="0"/>
                </a:spcBef>
              </a:pPr>
              <a:r>
                <a:rPr lang="en-US" sz="2662" dirty="0">
                  <a:solidFill>
                    <a:srgbClr val="000000"/>
                  </a:solidFill>
                  <a:latin typeface="Museo Slab 2"/>
                  <a:ea typeface="Museo Slab 2"/>
                  <a:cs typeface="Museo Slab 2"/>
                  <a:sym typeface="Museo Slab 2"/>
                </a:rPr>
                <a:t>TIMELINE</a:t>
              </a:r>
            </a:p>
          </p:txBody>
        </p:sp>
      </p:grpSp>
      <p:sp>
        <p:nvSpPr>
          <p:cNvPr id="16" name="Freeform 16">
            <a:extLst>
              <a:ext uri="{C183D7F6-B498-43B3-948B-1728B52AA6E4}">
                <adec:decorative xmlns:adec="http://schemas.microsoft.com/office/drawing/2017/decorative" val="1"/>
              </a:ext>
            </a:extLst>
          </p:cNvPr>
          <p:cNvSpPr/>
          <p:nvPr/>
        </p:nvSpPr>
        <p:spPr>
          <a:xfrm>
            <a:off x="1195390" y="3771376"/>
            <a:ext cx="4383276" cy="4114800"/>
          </a:xfrm>
          <a:custGeom>
            <a:avLst/>
            <a:gdLst/>
            <a:ahLst/>
            <a:cxnLst/>
            <a:rect l="l" t="t" r="r" b="b"/>
            <a:pathLst>
              <a:path w="4383276" h="4114800">
                <a:moveTo>
                  <a:pt x="0" y="0"/>
                </a:moveTo>
                <a:lnTo>
                  <a:pt x="4383275" y="0"/>
                </a:lnTo>
                <a:lnTo>
                  <a:pt x="438327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9" name="Freeform 9" descr="CDE Logo"/>
          <p:cNvSpPr/>
          <p:nvPr/>
        </p:nvSpPr>
        <p:spPr>
          <a:xfrm>
            <a:off x="14959899" y="8607220"/>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7425146" cy="1541783"/>
            <a:chOff x="0" y="0"/>
            <a:chExt cx="4589339" cy="406066"/>
          </a:xfrm>
        </p:grpSpPr>
        <p:sp>
          <p:nvSpPr>
            <p:cNvPr id="6" name="Freeform 6">
              <a:extLst>
                <a:ext uri="{C183D7F6-B498-43B3-948B-1728B52AA6E4}">
                  <adec:decorative xmlns:adec="http://schemas.microsoft.com/office/drawing/2017/decorative" val="1"/>
                </a:ext>
              </a:extLst>
            </p:cNvPr>
            <p:cNvSpPr/>
            <p:nvPr/>
          </p:nvSpPr>
          <p:spPr>
            <a:xfrm>
              <a:off x="0" y="0"/>
              <a:ext cx="4589339" cy="406066"/>
            </a:xfrm>
            <a:custGeom>
              <a:avLst/>
              <a:gdLst/>
              <a:ahLst/>
              <a:cxnLst/>
              <a:rect l="l" t="t" r="r" b="b"/>
              <a:pathLst>
                <a:path w="4589339" h="406066">
                  <a:moveTo>
                    <a:pt x="0" y="0"/>
                  </a:moveTo>
                  <a:lnTo>
                    <a:pt x="4589339" y="0"/>
                  </a:lnTo>
                  <a:lnTo>
                    <a:pt x="4589339"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589339" cy="444166"/>
            </a:xfrm>
            <a:prstGeom prst="rect">
              <a:avLst/>
            </a:prstGeom>
          </p:spPr>
          <p:txBody>
            <a:bodyPr lIns="50800" tIns="50800" rIns="50800" bIns="50800" rtlCol="0" anchor="ctr"/>
            <a:lstStyle/>
            <a:p>
              <a:pPr algn="ctr">
                <a:lnSpc>
                  <a:spcPts val="3359"/>
                </a:lnSpc>
              </a:pPr>
              <a:endParaRPr dirty="0"/>
            </a:p>
          </p:txBody>
        </p:sp>
      </p:grpSp>
      <p:sp>
        <p:nvSpPr>
          <p:cNvPr id="16" name="TextBox 16"/>
          <p:cNvSpPr txBox="1">
            <a:spLocks noGrp="1"/>
          </p:cNvSpPr>
          <p:nvPr>
            <p:ph type="title" idx="4294967295"/>
          </p:nvPr>
        </p:nvSpPr>
        <p:spPr>
          <a:xfrm>
            <a:off x="467829" y="837931"/>
            <a:ext cx="10363093" cy="8965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2. Consider Stakeholders</a:t>
            </a:r>
          </a:p>
        </p:txBody>
      </p:sp>
      <p:sp>
        <p:nvSpPr>
          <p:cNvPr id="9" name="TextBox 9"/>
          <p:cNvSpPr txBox="1"/>
          <p:nvPr/>
        </p:nvSpPr>
        <p:spPr>
          <a:xfrm>
            <a:off x="4652897" y="2914751"/>
            <a:ext cx="13128569" cy="6490335"/>
          </a:xfrm>
          <a:prstGeom prst="rect">
            <a:avLst/>
          </a:prstGeom>
        </p:spPr>
        <p:txBody>
          <a:bodyPr lIns="0" tIns="0" rIns="0" bIns="0" rtlCol="0" anchor="t">
            <a:spAutoFit/>
          </a:bodyPr>
          <a:lstStyle/>
          <a:p>
            <a:pPr marL="518160" lvl="1" indent="-259080" algn="l">
              <a:lnSpc>
                <a:spcPts val="3000"/>
              </a:lnSpc>
              <a:buFont typeface="Arial"/>
              <a:buChar char="•"/>
            </a:pPr>
            <a:r>
              <a:rPr lang="en-US" sz="2400" dirty="0">
                <a:solidFill>
                  <a:srgbClr val="000000"/>
                </a:solidFill>
                <a:latin typeface="Trebuchet MS"/>
                <a:ea typeface="Trebuchet MS"/>
                <a:cs typeface="Trebuchet MS"/>
                <a:sym typeface="Trebuchet MS"/>
              </a:rPr>
              <a:t>What are federal, state, and local policies related to questions and data collection?</a:t>
            </a:r>
          </a:p>
          <a:p>
            <a:pPr marL="1036320" lvl="2" indent="-345440" algn="l">
              <a:lnSpc>
                <a:spcPts val="3000"/>
              </a:lnSpc>
              <a:buFont typeface="Arial"/>
              <a:buChar char="⚬"/>
            </a:pPr>
            <a:r>
              <a:rPr lang="en-US" sz="2400" dirty="0">
                <a:solidFill>
                  <a:srgbClr val="000000"/>
                </a:solidFill>
                <a:latin typeface="Trebuchet MS"/>
                <a:ea typeface="Trebuchet MS"/>
                <a:cs typeface="Trebuchet MS"/>
                <a:sym typeface="Trebuchet MS"/>
              </a:rPr>
              <a:t>Do you need consent to ask questions?</a:t>
            </a:r>
          </a:p>
          <a:p>
            <a:pPr algn="l">
              <a:lnSpc>
                <a:spcPts val="3000"/>
              </a:lnSpc>
            </a:pPr>
            <a:endParaRPr lang="en-US" sz="2400" dirty="0">
              <a:solidFill>
                <a:srgbClr val="000000"/>
              </a:solidFill>
              <a:latin typeface="Trebuchet MS"/>
              <a:ea typeface="Trebuchet MS"/>
              <a:cs typeface="Trebuchet MS"/>
              <a:sym typeface="Trebuchet MS"/>
            </a:endParaRPr>
          </a:p>
          <a:p>
            <a:pPr marL="518160" lvl="1" indent="-259080" algn="l">
              <a:lnSpc>
                <a:spcPts val="3000"/>
              </a:lnSpc>
              <a:buFont typeface="Arial"/>
              <a:buChar char="•"/>
            </a:pPr>
            <a:r>
              <a:rPr lang="en-US" sz="2400" dirty="0">
                <a:solidFill>
                  <a:srgbClr val="000000"/>
                </a:solidFill>
                <a:latin typeface="Trebuchet MS"/>
                <a:ea typeface="Trebuchet MS"/>
                <a:cs typeface="Trebuchet MS"/>
                <a:sym typeface="Trebuchet MS"/>
              </a:rPr>
              <a:t>Engage stakeholders for support, feedback, and permission.</a:t>
            </a:r>
          </a:p>
          <a:p>
            <a:pPr marL="1036320" lvl="2" indent="-345440" algn="l">
              <a:lnSpc>
                <a:spcPts val="3000"/>
              </a:lnSpc>
              <a:buFont typeface="Arial"/>
              <a:buChar char="⚬"/>
            </a:pPr>
            <a:r>
              <a:rPr lang="en-US" sz="2400" dirty="0">
                <a:solidFill>
                  <a:srgbClr val="000000"/>
                </a:solidFill>
                <a:latin typeface="Trebuchet MS"/>
                <a:ea typeface="Trebuchet MS"/>
                <a:cs typeface="Trebuchet MS"/>
                <a:sym typeface="Trebuchet MS"/>
              </a:rPr>
              <a:t>Administrators, school district leadership, school counselors, teachers, families, etc.</a:t>
            </a:r>
          </a:p>
          <a:p>
            <a:pPr algn="l">
              <a:lnSpc>
                <a:spcPts val="3000"/>
              </a:lnSpc>
            </a:pPr>
            <a:endParaRPr lang="en-US" sz="2400" dirty="0">
              <a:solidFill>
                <a:srgbClr val="000000"/>
              </a:solidFill>
              <a:latin typeface="Trebuchet MS"/>
              <a:ea typeface="Trebuchet MS"/>
              <a:cs typeface="Trebuchet MS"/>
              <a:sym typeface="Trebuchet MS"/>
            </a:endParaRPr>
          </a:p>
          <a:p>
            <a:pPr marL="518160" lvl="1" indent="-259080" algn="l">
              <a:lnSpc>
                <a:spcPts val="3000"/>
              </a:lnSpc>
              <a:buFont typeface="Arial"/>
              <a:buChar char="•"/>
            </a:pPr>
            <a:r>
              <a:rPr lang="en-US" sz="2400" dirty="0">
                <a:solidFill>
                  <a:srgbClr val="000000"/>
                </a:solidFill>
                <a:latin typeface="Trebuchet MS"/>
                <a:ea typeface="Trebuchet MS"/>
                <a:cs typeface="Trebuchet MS"/>
                <a:sym typeface="Trebuchet MS"/>
              </a:rPr>
              <a:t>Who are the participants? </a:t>
            </a:r>
          </a:p>
          <a:p>
            <a:pPr marL="1036320" lvl="2" indent="-345440" algn="l">
              <a:lnSpc>
                <a:spcPts val="3000"/>
              </a:lnSpc>
              <a:buFont typeface="Arial"/>
              <a:buChar char="⚬"/>
            </a:pPr>
            <a:r>
              <a:rPr lang="en-US" sz="2400" dirty="0">
                <a:solidFill>
                  <a:srgbClr val="000000"/>
                </a:solidFill>
                <a:latin typeface="Trebuchet MS"/>
                <a:ea typeface="Trebuchet MS"/>
                <a:cs typeface="Trebuchet MS"/>
                <a:sym typeface="Trebuchet MS"/>
              </a:rPr>
              <a:t>Students</a:t>
            </a:r>
          </a:p>
          <a:p>
            <a:pPr marL="1036320" lvl="2" indent="-345440" algn="l">
              <a:lnSpc>
                <a:spcPts val="3000"/>
              </a:lnSpc>
              <a:buFont typeface="Arial"/>
              <a:buChar char="⚬"/>
            </a:pPr>
            <a:r>
              <a:rPr lang="en-US" sz="2400" dirty="0">
                <a:solidFill>
                  <a:srgbClr val="000000"/>
                </a:solidFill>
                <a:latin typeface="Trebuchet MS"/>
                <a:ea typeface="Trebuchet MS"/>
                <a:cs typeface="Trebuchet MS"/>
                <a:sym typeface="Trebuchet MS"/>
              </a:rPr>
              <a:t>Staff </a:t>
            </a:r>
          </a:p>
          <a:p>
            <a:pPr marL="1036320" lvl="2" indent="-345440" algn="l">
              <a:lnSpc>
                <a:spcPts val="3000"/>
              </a:lnSpc>
              <a:buFont typeface="Arial"/>
              <a:buChar char="⚬"/>
            </a:pPr>
            <a:r>
              <a:rPr lang="en-US" sz="2400" dirty="0">
                <a:solidFill>
                  <a:srgbClr val="000000"/>
                </a:solidFill>
                <a:latin typeface="Trebuchet MS"/>
                <a:ea typeface="Trebuchet MS"/>
                <a:cs typeface="Trebuchet MS"/>
                <a:sym typeface="Trebuchet MS"/>
              </a:rPr>
              <a:t>Families</a:t>
            </a:r>
          </a:p>
          <a:p>
            <a:pPr marL="1036320" lvl="2" indent="-345440" algn="l">
              <a:lnSpc>
                <a:spcPts val="3000"/>
              </a:lnSpc>
              <a:buFont typeface="Arial"/>
              <a:buChar char="⚬"/>
            </a:pPr>
            <a:r>
              <a:rPr lang="en-US" sz="2400" dirty="0">
                <a:solidFill>
                  <a:srgbClr val="000000"/>
                </a:solidFill>
                <a:latin typeface="Trebuchet MS"/>
                <a:ea typeface="Trebuchet MS"/>
                <a:cs typeface="Trebuchet MS"/>
                <a:sym typeface="Trebuchet MS"/>
              </a:rPr>
              <a:t>Community</a:t>
            </a:r>
          </a:p>
          <a:p>
            <a:pPr algn="l">
              <a:lnSpc>
                <a:spcPts val="3000"/>
              </a:lnSpc>
            </a:pPr>
            <a:endParaRPr lang="en-US" sz="2400" dirty="0">
              <a:solidFill>
                <a:srgbClr val="000000"/>
              </a:solidFill>
              <a:latin typeface="Trebuchet MS"/>
              <a:ea typeface="Trebuchet MS"/>
              <a:cs typeface="Trebuchet MS"/>
              <a:sym typeface="Trebuchet MS"/>
            </a:endParaRPr>
          </a:p>
          <a:p>
            <a:pPr marL="518160" lvl="1" indent="-259080" algn="l">
              <a:lnSpc>
                <a:spcPts val="3000"/>
              </a:lnSpc>
              <a:buFont typeface="Arial"/>
              <a:buChar char="•"/>
            </a:pPr>
            <a:r>
              <a:rPr lang="en-US" sz="2400" dirty="0">
                <a:solidFill>
                  <a:srgbClr val="000000"/>
                </a:solidFill>
                <a:latin typeface="Trebuchet MS"/>
                <a:ea typeface="Trebuchet MS"/>
                <a:cs typeface="Trebuchet MS"/>
                <a:sym typeface="Trebuchet MS"/>
              </a:rPr>
              <a:t>How are you sharing information with stakeholders?</a:t>
            </a:r>
          </a:p>
          <a:p>
            <a:pPr algn="l">
              <a:lnSpc>
                <a:spcPts val="3000"/>
              </a:lnSpc>
            </a:pPr>
            <a:endParaRPr lang="en-US" sz="2400" dirty="0">
              <a:solidFill>
                <a:srgbClr val="000000"/>
              </a:solidFill>
              <a:latin typeface="Trebuchet MS"/>
              <a:ea typeface="Trebuchet MS"/>
              <a:cs typeface="Trebuchet MS"/>
              <a:sym typeface="Trebuchet MS"/>
            </a:endParaRPr>
          </a:p>
          <a:p>
            <a:pPr marL="518160" lvl="1" indent="-259080" algn="l">
              <a:lnSpc>
                <a:spcPts val="3000"/>
              </a:lnSpc>
              <a:buFont typeface="Arial"/>
              <a:buChar char="•"/>
            </a:pPr>
            <a:r>
              <a:rPr lang="en-US" sz="2400" dirty="0">
                <a:solidFill>
                  <a:srgbClr val="000000"/>
                </a:solidFill>
                <a:latin typeface="Trebuchet MS"/>
                <a:ea typeface="Trebuchet MS"/>
                <a:cs typeface="Trebuchet MS"/>
                <a:sym typeface="Trebuchet MS"/>
              </a:rPr>
              <a:t>How will you ensure all stakeholders are involved?</a:t>
            </a:r>
          </a:p>
          <a:p>
            <a:pPr marL="1036320" lvl="2" indent="-345440" algn="l">
              <a:lnSpc>
                <a:spcPts val="3000"/>
              </a:lnSpc>
              <a:buFont typeface="Arial"/>
              <a:buChar char="⚬"/>
            </a:pPr>
            <a:r>
              <a:rPr lang="en-US" sz="2400" dirty="0">
                <a:solidFill>
                  <a:srgbClr val="000000"/>
                </a:solidFill>
                <a:latin typeface="Trebuchet MS"/>
                <a:ea typeface="Trebuchet MS"/>
                <a:cs typeface="Trebuchet MS"/>
                <a:sym typeface="Trebuchet MS"/>
              </a:rPr>
              <a:t>Languages </a:t>
            </a:r>
          </a:p>
          <a:p>
            <a:pPr marL="1036320" lvl="2" indent="-345440" algn="l">
              <a:lnSpc>
                <a:spcPts val="3000"/>
              </a:lnSpc>
              <a:buFont typeface="Arial"/>
              <a:buChar char="⚬"/>
            </a:pPr>
            <a:r>
              <a:rPr lang="en-US" sz="2400" dirty="0">
                <a:solidFill>
                  <a:srgbClr val="000000"/>
                </a:solidFill>
                <a:latin typeface="Trebuchet MS"/>
                <a:ea typeface="Trebuchet MS"/>
                <a:cs typeface="Trebuchet MS"/>
                <a:sym typeface="Trebuchet MS"/>
              </a:rPr>
              <a:t>Access</a:t>
            </a:r>
          </a:p>
        </p:txBody>
      </p:sp>
      <p:grpSp>
        <p:nvGrpSpPr>
          <p:cNvPr id="10" name="Group 10">
            <a:extLst>
              <a:ext uri="{C183D7F6-B498-43B3-948B-1728B52AA6E4}">
                <adec:decorative xmlns:adec="http://schemas.microsoft.com/office/drawing/2017/decorative" val="1"/>
              </a:ext>
            </a:extLst>
          </p:cNvPr>
          <p:cNvGrpSpPr/>
          <p:nvPr/>
        </p:nvGrpSpPr>
        <p:grpSpPr>
          <a:xfrm>
            <a:off x="12944828" y="621010"/>
            <a:ext cx="3770607" cy="1113504"/>
            <a:chOff x="0" y="0"/>
            <a:chExt cx="5027476" cy="1484672"/>
          </a:xfrm>
        </p:grpSpPr>
        <p:sp>
          <p:nvSpPr>
            <p:cNvPr id="11" name="AutoShape 11">
              <a:extLst>
                <a:ext uri="{C183D7F6-B498-43B3-948B-1728B52AA6E4}">
                  <adec:decorative xmlns:adec="http://schemas.microsoft.com/office/drawing/2017/decorative" val="1"/>
                </a:ext>
              </a:extLst>
            </p:cNvPr>
            <p:cNvSpPr/>
            <p:nvPr/>
          </p:nvSpPr>
          <p:spPr>
            <a:xfrm>
              <a:off x="0" y="0"/>
              <a:ext cx="3526908" cy="1484672"/>
            </a:xfrm>
            <a:prstGeom prst="rect">
              <a:avLst/>
            </a:prstGeom>
            <a:solidFill>
              <a:srgbClr val="3CC1CC"/>
            </a:solidFill>
          </p:spPr>
          <p:txBody>
            <a:bodyPr/>
            <a:lstStyle/>
            <a:p>
              <a:endParaRPr lang="en-US" dirty="0"/>
            </a:p>
          </p:txBody>
        </p:sp>
        <p:grpSp>
          <p:nvGrpSpPr>
            <p:cNvPr id="12" name="Group 12"/>
            <p:cNvGrpSpPr/>
            <p:nvPr/>
          </p:nvGrpSpPr>
          <p:grpSpPr>
            <a:xfrm rot="-5400000">
              <a:off x="3381204" y="-161599"/>
              <a:ext cx="1484672" cy="1807871"/>
              <a:chOff x="0" y="0"/>
              <a:chExt cx="2771140" cy="3374390"/>
            </a:xfrm>
          </p:grpSpPr>
          <p:sp>
            <p:nvSpPr>
              <p:cNvPr id="13" name="Freeform 13">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3CC1CC"/>
              </a:solidFill>
            </p:spPr>
            <p:txBody>
              <a:bodyPr/>
              <a:lstStyle/>
              <a:p>
                <a:endParaRPr lang="en-US" dirty="0"/>
              </a:p>
            </p:txBody>
          </p:sp>
        </p:grpSp>
        <p:sp>
          <p:nvSpPr>
            <p:cNvPr id="14" name="TextBox 14"/>
            <p:cNvSpPr txBox="1"/>
            <p:nvPr/>
          </p:nvSpPr>
          <p:spPr>
            <a:xfrm>
              <a:off x="329268" y="452514"/>
              <a:ext cx="3794272" cy="551069"/>
            </a:xfrm>
            <a:prstGeom prst="rect">
              <a:avLst/>
            </a:prstGeom>
          </p:spPr>
          <p:txBody>
            <a:bodyPr lIns="0" tIns="0" rIns="0" bIns="0" rtlCol="0" anchor="t">
              <a:spAutoFit/>
            </a:bodyPr>
            <a:lstStyle/>
            <a:p>
              <a:pPr marL="0" lvl="0" indent="0" algn="l">
                <a:lnSpc>
                  <a:spcPts val="3383"/>
                </a:lnSpc>
                <a:spcBef>
                  <a:spcPct val="0"/>
                </a:spcBef>
              </a:pPr>
              <a:r>
                <a:rPr lang="en-US" sz="2603" dirty="0">
                  <a:solidFill>
                    <a:srgbClr val="000000"/>
                  </a:solidFill>
                  <a:latin typeface="Museo Slab 2"/>
                  <a:ea typeface="Museo Slab 2"/>
                  <a:cs typeface="Museo Slab 2"/>
                  <a:sym typeface="Museo Slab 2"/>
                </a:rPr>
                <a:t>STAKEHOLDERS </a:t>
              </a:r>
            </a:p>
          </p:txBody>
        </p:sp>
      </p:grpSp>
      <p:sp>
        <p:nvSpPr>
          <p:cNvPr id="15" name="Freeform 15">
            <a:extLst>
              <a:ext uri="{C183D7F6-B498-43B3-948B-1728B52AA6E4}">
                <adec:decorative xmlns:adec="http://schemas.microsoft.com/office/drawing/2017/decorative" val="1"/>
              </a:ext>
            </a:extLst>
          </p:cNvPr>
          <p:cNvSpPr/>
          <p:nvPr/>
        </p:nvSpPr>
        <p:spPr>
          <a:xfrm>
            <a:off x="952988" y="4041663"/>
            <a:ext cx="3452025" cy="3555456"/>
          </a:xfrm>
          <a:custGeom>
            <a:avLst/>
            <a:gdLst/>
            <a:ahLst/>
            <a:cxnLst/>
            <a:rect l="l" t="t" r="r" b="b"/>
            <a:pathLst>
              <a:path w="3452025" h="3555456">
                <a:moveTo>
                  <a:pt x="0" y="0"/>
                </a:moveTo>
                <a:lnTo>
                  <a:pt x="3452024" y="0"/>
                </a:lnTo>
                <a:lnTo>
                  <a:pt x="3452024" y="3555456"/>
                </a:lnTo>
                <a:lnTo>
                  <a:pt x="0" y="35554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8332948" cy="1541783"/>
            <a:chOff x="0" y="0"/>
            <a:chExt cx="4828431" cy="406066"/>
          </a:xfrm>
        </p:grpSpPr>
        <p:sp>
          <p:nvSpPr>
            <p:cNvPr id="6" name="Freeform 6">
              <a:extLst>
                <a:ext uri="{C183D7F6-B498-43B3-948B-1728B52AA6E4}">
                  <adec:decorative xmlns:adec="http://schemas.microsoft.com/office/drawing/2017/decorative" val="1"/>
                </a:ext>
              </a:extLst>
            </p:cNvPr>
            <p:cNvSpPr/>
            <p:nvPr/>
          </p:nvSpPr>
          <p:spPr>
            <a:xfrm>
              <a:off x="0" y="0"/>
              <a:ext cx="4828431" cy="406066"/>
            </a:xfrm>
            <a:custGeom>
              <a:avLst/>
              <a:gdLst/>
              <a:ahLst/>
              <a:cxnLst/>
              <a:rect l="l" t="t" r="r" b="b"/>
              <a:pathLst>
                <a:path w="4828431" h="406066">
                  <a:moveTo>
                    <a:pt x="0" y="0"/>
                  </a:moveTo>
                  <a:lnTo>
                    <a:pt x="4828431" y="0"/>
                  </a:lnTo>
                  <a:lnTo>
                    <a:pt x="4828431"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828431" cy="444166"/>
            </a:xfrm>
            <a:prstGeom prst="rect">
              <a:avLst/>
            </a:prstGeom>
          </p:spPr>
          <p:txBody>
            <a:bodyPr lIns="50800" tIns="50800" rIns="50800" bIns="50800" rtlCol="0" anchor="ctr"/>
            <a:lstStyle/>
            <a:p>
              <a:pPr algn="ctr">
                <a:lnSpc>
                  <a:spcPts val="3359"/>
                </a:lnSpc>
              </a:pPr>
              <a:endParaRPr dirty="0"/>
            </a:p>
          </p:txBody>
        </p:sp>
      </p:grpSp>
      <p:sp>
        <p:nvSpPr>
          <p:cNvPr id="8" name="TextBox 8"/>
          <p:cNvSpPr txBox="1">
            <a:spLocks noGrp="1"/>
          </p:cNvSpPr>
          <p:nvPr>
            <p:ph type="title" idx="4294967295"/>
          </p:nvPr>
        </p:nvSpPr>
        <p:spPr>
          <a:xfrm>
            <a:off x="467829" y="772333"/>
            <a:ext cx="15877303" cy="8965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3. Needs Assessment Distribution</a:t>
            </a:r>
          </a:p>
        </p:txBody>
      </p:sp>
      <p:sp>
        <p:nvSpPr>
          <p:cNvPr id="10" name="AutoShape 10">
            <a:extLst>
              <a:ext uri="{C183D7F6-B498-43B3-948B-1728B52AA6E4}">
                <adec:decorative xmlns:adec="http://schemas.microsoft.com/office/drawing/2017/decorative" val="1"/>
              </a:ext>
            </a:extLst>
          </p:cNvPr>
          <p:cNvSpPr/>
          <p:nvPr/>
        </p:nvSpPr>
        <p:spPr>
          <a:xfrm>
            <a:off x="14733728" y="622269"/>
            <a:ext cx="1633012" cy="1084486"/>
          </a:xfrm>
          <a:prstGeom prst="rect">
            <a:avLst/>
          </a:prstGeom>
          <a:solidFill>
            <a:srgbClr val="46797A"/>
          </a:solidFill>
        </p:spPr>
        <p:txBody>
          <a:bodyPr/>
          <a:lstStyle/>
          <a:p>
            <a:endParaRPr lang="en-US" dirty="0"/>
          </a:p>
        </p:txBody>
      </p:sp>
      <p:grpSp>
        <p:nvGrpSpPr>
          <p:cNvPr id="11" name="Group 11">
            <a:extLst>
              <a:ext uri="{C183D7F6-B498-43B3-948B-1728B52AA6E4}">
                <adec:decorative xmlns:adec="http://schemas.microsoft.com/office/drawing/2017/decorative" val="1"/>
              </a:ext>
            </a:extLst>
          </p:cNvPr>
          <p:cNvGrpSpPr/>
          <p:nvPr/>
        </p:nvGrpSpPr>
        <p:grpSpPr>
          <a:xfrm rot="-5400000">
            <a:off x="16260309" y="504228"/>
            <a:ext cx="1084486" cy="1320568"/>
            <a:chOff x="0" y="0"/>
            <a:chExt cx="2771140" cy="3374390"/>
          </a:xfrm>
        </p:grpSpPr>
        <p:sp>
          <p:nvSpPr>
            <p:cNvPr id="12" name="Freeform 12">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46797A"/>
            </a:solidFill>
          </p:spPr>
          <p:txBody>
            <a:bodyPr/>
            <a:lstStyle/>
            <a:p>
              <a:endParaRPr lang="en-US" dirty="0"/>
            </a:p>
          </p:txBody>
        </p:sp>
      </p:grpSp>
      <p:sp>
        <p:nvSpPr>
          <p:cNvPr id="13" name="TextBox 13"/>
          <p:cNvSpPr txBox="1"/>
          <p:nvPr/>
        </p:nvSpPr>
        <p:spPr>
          <a:xfrm>
            <a:off x="4909938" y="2990850"/>
            <a:ext cx="12349362" cy="6267450"/>
          </a:xfrm>
          <a:prstGeom prst="rect">
            <a:avLst/>
          </a:prstGeom>
        </p:spPr>
        <p:txBody>
          <a:bodyPr lIns="0" tIns="0" rIns="0" bIns="0" rtlCol="0" anchor="t">
            <a:spAutoFit/>
          </a:bodyPr>
          <a:lstStyle/>
          <a:p>
            <a:pPr marL="647697" lvl="1" indent="-323848" algn="l">
              <a:lnSpc>
                <a:spcPts val="4199"/>
              </a:lnSpc>
              <a:buFont typeface="Arial"/>
              <a:buChar char="•"/>
            </a:pPr>
            <a:r>
              <a:rPr lang="en-US" sz="2999" dirty="0">
                <a:solidFill>
                  <a:srgbClr val="000000"/>
                </a:solidFill>
                <a:latin typeface="Trebuchet MS"/>
                <a:ea typeface="Trebuchet MS"/>
                <a:cs typeface="Trebuchet MS"/>
                <a:sym typeface="Trebuchet MS"/>
              </a:rPr>
              <a:t>What method(s) are you using to collect needs assessments?</a:t>
            </a:r>
          </a:p>
          <a:p>
            <a:pPr marL="1295394" lvl="2" indent="-431798" algn="l">
              <a:lnSpc>
                <a:spcPts val="4199"/>
              </a:lnSpc>
              <a:buFont typeface="Arial"/>
              <a:buChar char="⚬"/>
            </a:pPr>
            <a:r>
              <a:rPr lang="en-US" sz="2999" dirty="0">
                <a:solidFill>
                  <a:srgbClr val="000000"/>
                </a:solidFill>
                <a:latin typeface="Trebuchet MS"/>
                <a:ea typeface="Trebuchet MS"/>
                <a:cs typeface="Trebuchet MS"/>
                <a:sym typeface="Trebuchet MS"/>
              </a:rPr>
              <a:t>Conversations, interviews, climate surveys, opinion surveys, questionnaires, focus groups, etc.</a:t>
            </a:r>
          </a:p>
          <a:p>
            <a:pPr algn="l">
              <a:lnSpc>
                <a:spcPts val="4199"/>
              </a:lnSpc>
            </a:pPr>
            <a:endParaRPr lang="en-US" sz="2999" dirty="0">
              <a:solidFill>
                <a:srgbClr val="000000"/>
              </a:solidFill>
              <a:latin typeface="Trebuchet MS"/>
              <a:ea typeface="Trebuchet MS"/>
              <a:cs typeface="Trebuchet MS"/>
              <a:sym typeface="Trebuchet MS"/>
            </a:endParaRPr>
          </a:p>
          <a:p>
            <a:pPr marL="647697" lvl="1" indent="-323848" algn="l">
              <a:lnSpc>
                <a:spcPts val="4199"/>
              </a:lnSpc>
              <a:buFont typeface="Arial"/>
              <a:buChar char="•"/>
            </a:pPr>
            <a:r>
              <a:rPr lang="en-US" sz="2999" dirty="0">
                <a:solidFill>
                  <a:srgbClr val="000000"/>
                </a:solidFill>
                <a:latin typeface="Trebuchet MS"/>
                <a:ea typeface="Trebuchet MS"/>
                <a:cs typeface="Trebuchet MS"/>
                <a:sym typeface="Trebuchet MS"/>
              </a:rPr>
              <a:t>What format are you using to collect data? </a:t>
            </a:r>
          </a:p>
          <a:p>
            <a:pPr marL="1295394" lvl="2" indent="-431798" algn="l">
              <a:lnSpc>
                <a:spcPts val="4199"/>
              </a:lnSpc>
              <a:buFont typeface="Arial"/>
              <a:buChar char="⚬"/>
            </a:pPr>
            <a:r>
              <a:rPr lang="en-US" sz="2999" dirty="0">
                <a:solidFill>
                  <a:srgbClr val="000000"/>
                </a:solidFill>
                <a:latin typeface="Trebuchet MS"/>
                <a:ea typeface="Trebuchet MS"/>
                <a:cs typeface="Trebuchet MS"/>
                <a:sym typeface="Trebuchet MS"/>
              </a:rPr>
              <a:t>Electronic, paper, spoken, etc.</a:t>
            </a:r>
          </a:p>
          <a:p>
            <a:pPr algn="l">
              <a:lnSpc>
                <a:spcPts val="4199"/>
              </a:lnSpc>
            </a:pPr>
            <a:endParaRPr lang="en-US" sz="2999" dirty="0">
              <a:solidFill>
                <a:srgbClr val="000000"/>
              </a:solidFill>
              <a:latin typeface="Trebuchet MS"/>
              <a:ea typeface="Trebuchet MS"/>
              <a:cs typeface="Trebuchet MS"/>
              <a:sym typeface="Trebuchet MS"/>
            </a:endParaRPr>
          </a:p>
          <a:p>
            <a:pPr marL="647697" lvl="1" indent="-323848" algn="l">
              <a:lnSpc>
                <a:spcPts val="4199"/>
              </a:lnSpc>
              <a:buFont typeface="Arial"/>
              <a:buChar char="•"/>
            </a:pPr>
            <a:r>
              <a:rPr lang="en-US" sz="2999" dirty="0">
                <a:solidFill>
                  <a:srgbClr val="000000"/>
                </a:solidFill>
                <a:latin typeface="Trebuchet MS"/>
                <a:ea typeface="Trebuchet MS"/>
                <a:cs typeface="Trebuchet MS"/>
                <a:sym typeface="Trebuchet MS"/>
              </a:rPr>
              <a:t>Where and how will you distribute questions?</a:t>
            </a:r>
          </a:p>
          <a:p>
            <a:pPr marL="1295394" lvl="2" indent="-431798" algn="l">
              <a:lnSpc>
                <a:spcPts val="4199"/>
              </a:lnSpc>
              <a:buFont typeface="Arial"/>
              <a:buChar char="⚬"/>
            </a:pPr>
            <a:r>
              <a:rPr lang="en-US" sz="2999" dirty="0">
                <a:solidFill>
                  <a:srgbClr val="000000"/>
                </a:solidFill>
                <a:latin typeface="Trebuchet MS"/>
                <a:ea typeface="Trebuchet MS"/>
                <a:cs typeface="Trebuchet MS"/>
                <a:sym typeface="Trebuchet MS"/>
              </a:rPr>
              <a:t>In classrooms, individual interviews, staff meetings, emails, etc.</a:t>
            </a:r>
          </a:p>
          <a:p>
            <a:pPr algn="l">
              <a:lnSpc>
                <a:spcPts val="4199"/>
              </a:lnSpc>
            </a:pPr>
            <a:endParaRPr lang="en-US" sz="2999" dirty="0">
              <a:solidFill>
                <a:srgbClr val="000000"/>
              </a:solidFill>
              <a:latin typeface="Trebuchet MS"/>
              <a:ea typeface="Trebuchet MS"/>
              <a:cs typeface="Trebuchet MS"/>
              <a:sym typeface="Trebuchet MS"/>
            </a:endParaRPr>
          </a:p>
          <a:p>
            <a:pPr marL="647697" lvl="1" indent="-323848" algn="l">
              <a:lnSpc>
                <a:spcPts val="4199"/>
              </a:lnSpc>
              <a:buFont typeface="Arial"/>
              <a:buChar char="•"/>
            </a:pPr>
            <a:r>
              <a:rPr lang="en-US" sz="2999" dirty="0">
                <a:solidFill>
                  <a:srgbClr val="000000"/>
                </a:solidFill>
                <a:latin typeface="Trebuchet MS"/>
                <a:ea typeface="Trebuchet MS"/>
                <a:cs typeface="Trebuchet MS"/>
                <a:sym typeface="Trebuchet MS"/>
              </a:rPr>
              <a:t>How will data be stored and who has access?</a:t>
            </a:r>
          </a:p>
        </p:txBody>
      </p:sp>
      <p:sp>
        <p:nvSpPr>
          <p:cNvPr id="14" name="Freeform 14">
            <a:extLst>
              <a:ext uri="{C183D7F6-B498-43B3-948B-1728B52AA6E4}">
                <adec:decorative xmlns:adec="http://schemas.microsoft.com/office/drawing/2017/decorative" val="1"/>
              </a:ext>
            </a:extLst>
          </p:cNvPr>
          <p:cNvSpPr/>
          <p:nvPr/>
        </p:nvSpPr>
        <p:spPr>
          <a:xfrm rot="1862726">
            <a:off x="2719433" y="4840052"/>
            <a:ext cx="1530249" cy="1937025"/>
          </a:xfrm>
          <a:custGeom>
            <a:avLst/>
            <a:gdLst/>
            <a:ahLst/>
            <a:cxnLst/>
            <a:rect l="l" t="t" r="r" b="b"/>
            <a:pathLst>
              <a:path w="1530249" h="1937025">
                <a:moveTo>
                  <a:pt x="0" y="0"/>
                </a:moveTo>
                <a:lnTo>
                  <a:pt x="1530249" y="0"/>
                </a:lnTo>
                <a:lnTo>
                  <a:pt x="1530249" y="1937024"/>
                </a:lnTo>
                <a:lnTo>
                  <a:pt x="0" y="19370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5" name="Freeform 15">
            <a:extLst>
              <a:ext uri="{C183D7F6-B498-43B3-948B-1728B52AA6E4}">
                <adec:decorative xmlns:adec="http://schemas.microsoft.com/office/drawing/2017/decorative" val="1"/>
              </a:ext>
            </a:extLst>
          </p:cNvPr>
          <p:cNvSpPr/>
          <p:nvPr/>
        </p:nvSpPr>
        <p:spPr>
          <a:xfrm>
            <a:off x="792759" y="2809520"/>
            <a:ext cx="2308307" cy="1540795"/>
          </a:xfrm>
          <a:custGeom>
            <a:avLst/>
            <a:gdLst/>
            <a:ahLst/>
            <a:cxnLst/>
            <a:rect l="l" t="t" r="r" b="b"/>
            <a:pathLst>
              <a:path w="2308307" h="1540795">
                <a:moveTo>
                  <a:pt x="0" y="0"/>
                </a:moveTo>
                <a:lnTo>
                  <a:pt x="2308307" y="0"/>
                </a:lnTo>
                <a:lnTo>
                  <a:pt x="2308307" y="1540795"/>
                </a:lnTo>
                <a:lnTo>
                  <a:pt x="0" y="15407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6" name="Freeform 16">
            <a:extLst>
              <a:ext uri="{C183D7F6-B498-43B3-948B-1728B52AA6E4}">
                <adec:decorative xmlns:adec="http://schemas.microsoft.com/office/drawing/2017/decorative" val="1"/>
              </a:ext>
            </a:extLst>
          </p:cNvPr>
          <p:cNvSpPr/>
          <p:nvPr/>
        </p:nvSpPr>
        <p:spPr>
          <a:xfrm>
            <a:off x="883707" y="7032934"/>
            <a:ext cx="2217359" cy="2288886"/>
          </a:xfrm>
          <a:custGeom>
            <a:avLst/>
            <a:gdLst/>
            <a:ahLst/>
            <a:cxnLst/>
            <a:rect l="l" t="t" r="r" b="b"/>
            <a:pathLst>
              <a:path w="2217359" h="2288886">
                <a:moveTo>
                  <a:pt x="0" y="0"/>
                </a:moveTo>
                <a:lnTo>
                  <a:pt x="2217359" y="0"/>
                </a:lnTo>
                <a:lnTo>
                  <a:pt x="2217359" y="2288886"/>
                </a:lnTo>
                <a:lnTo>
                  <a:pt x="0" y="22888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7" name="TextBox 17">
            <a:extLst>
              <a:ext uri="{C183D7F6-B498-43B3-948B-1728B52AA6E4}">
                <adec:decorative xmlns:adec="http://schemas.microsoft.com/office/drawing/2017/decorative" val="1"/>
              </a:ext>
            </a:extLst>
          </p:cNvPr>
          <p:cNvSpPr txBox="1"/>
          <p:nvPr/>
        </p:nvSpPr>
        <p:spPr>
          <a:xfrm>
            <a:off x="15280777" y="945107"/>
            <a:ext cx="1593720" cy="410234"/>
          </a:xfrm>
          <a:prstGeom prst="rect">
            <a:avLst/>
          </a:prstGeom>
        </p:spPr>
        <p:txBody>
          <a:bodyPr lIns="0" tIns="0" rIns="0" bIns="0" rtlCol="0" anchor="t">
            <a:spAutoFit/>
          </a:bodyPr>
          <a:lstStyle/>
          <a:p>
            <a:pPr marL="0" lvl="0" indent="0" algn="l">
              <a:lnSpc>
                <a:spcPts val="3295"/>
              </a:lnSpc>
              <a:spcBef>
                <a:spcPct val="0"/>
              </a:spcBef>
            </a:pPr>
            <a:r>
              <a:rPr lang="en-US" sz="2535" dirty="0">
                <a:solidFill>
                  <a:srgbClr val="000000"/>
                </a:solidFill>
                <a:latin typeface="Museo Slab 2"/>
                <a:ea typeface="Museo Slab 2"/>
                <a:cs typeface="Museo Slab 2"/>
                <a:sym typeface="Museo Slab 2"/>
              </a:rPr>
              <a:t>METHOD</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9"/>
            <a:stretch>
              <a:fillRect/>
            </a:stretch>
          </a:blipFill>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8332948" cy="1541783"/>
            <a:chOff x="0" y="0"/>
            <a:chExt cx="4828431" cy="406066"/>
          </a:xfrm>
        </p:grpSpPr>
        <p:sp>
          <p:nvSpPr>
            <p:cNvPr id="6" name="Freeform 6">
              <a:extLst>
                <a:ext uri="{C183D7F6-B498-43B3-948B-1728B52AA6E4}">
                  <adec:decorative xmlns:adec="http://schemas.microsoft.com/office/drawing/2017/decorative" val="1"/>
                </a:ext>
              </a:extLst>
            </p:cNvPr>
            <p:cNvSpPr/>
            <p:nvPr/>
          </p:nvSpPr>
          <p:spPr>
            <a:xfrm>
              <a:off x="0" y="0"/>
              <a:ext cx="4828431" cy="406066"/>
            </a:xfrm>
            <a:custGeom>
              <a:avLst/>
              <a:gdLst/>
              <a:ahLst/>
              <a:cxnLst/>
              <a:rect l="l" t="t" r="r" b="b"/>
              <a:pathLst>
                <a:path w="4828431" h="406066">
                  <a:moveTo>
                    <a:pt x="0" y="0"/>
                  </a:moveTo>
                  <a:lnTo>
                    <a:pt x="4828431" y="0"/>
                  </a:lnTo>
                  <a:lnTo>
                    <a:pt x="4828431"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828431" cy="444166"/>
            </a:xfrm>
            <a:prstGeom prst="rect">
              <a:avLst/>
            </a:prstGeom>
          </p:spPr>
          <p:txBody>
            <a:bodyPr lIns="50800" tIns="50800" rIns="50800" bIns="50800" rtlCol="0" anchor="ctr"/>
            <a:lstStyle/>
            <a:p>
              <a:pPr algn="ctr">
                <a:lnSpc>
                  <a:spcPts val="3359"/>
                </a:lnSpc>
              </a:pPr>
              <a:endParaRPr dirty="0"/>
            </a:p>
          </p:txBody>
        </p:sp>
      </p:grpSp>
      <p:sp>
        <p:nvSpPr>
          <p:cNvPr id="8" name="TextBox 8"/>
          <p:cNvSpPr txBox="1">
            <a:spLocks noGrp="1"/>
          </p:cNvSpPr>
          <p:nvPr>
            <p:ph type="title" idx="4294967295"/>
          </p:nvPr>
        </p:nvSpPr>
        <p:spPr>
          <a:xfrm>
            <a:off x="597597" y="764455"/>
            <a:ext cx="14362302" cy="8965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Needs Assessment Questions</a:t>
            </a:r>
          </a:p>
        </p:txBody>
      </p:sp>
      <p:sp>
        <p:nvSpPr>
          <p:cNvPr id="10" name="TextBox 10"/>
          <p:cNvSpPr txBox="1"/>
          <p:nvPr/>
        </p:nvSpPr>
        <p:spPr>
          <a:xfrm>
            <a:off x="4633257" y="2765308"/>
            <a:ext cx="12905519" cy="6595487"/>
          </a:xfrm>
          <a:prstGeom prst="rect">
            <a:avLst/>
          </a:prstGeom>
        </p:spPr>
        <p:txBody>
          <a:bodyPr lIns="0" tIns="0" rIns="0" bIns="0" rtlCol="0" anchor="t">
            <a:spAutoFit/>
          </a:bodyPr>
          <a:lstStyle/>
          <a:p>
            <a:pPr marL="604518" lvl="1" indent="-302259" algn="l">
              <a:lnSpc>
                <a:spcPts val="3919"/>
              </a:lnSpc>
              <a:buFont typeface="Arial"/>
              <a:buChar char="•"/>
            </a:pPr>
            <a:r>
              <a:rPr lang="en-US" sz="2799" b="1" dirty="0">
                <a:solidFill>
                  <a:srgbClr val="000000"/>
                </a:solidFill>
                <a:latin typeface="Trebuchet MS Bold"/>
                <a:ea typeface="Trebuchet MS Bold"/>
                <a:cs typeface="Trebuchet MS Bold"/>
                <a:sym typeface="Trebuchet MS Bold"/>
              </a:rPr>
              <a:t>Types of data needed?</a:t>
            </a:r>
          </a:p>
          <a:p>
            <a:pPr marL="1209036" lvl="2" indent="-403012" algn="l">
              <a:lnSpc>
                <a:spcPts val="3919"/>
              </a:lnSpc>
              <a:buFont typeface="Arial"/>
              <a:buChar char="⚬"/>
            </a:pPr>
            <a:r>
              <a:rPr lang="en-US" sz="2799" dirty="0">
                <a:solidFill>
                  <a:srgbClr val="000000"/>
                </a:solidFill>
                <a:latin typeface="Trebuchet MS"/>
                <a:ea typeface="Trebuchet MS"/>
                <a:cs typeface="Trebuchet MS"/>
                <a:sym typeface="Trebuchet MS"/>
              </a:rPr>
              <a:t>Qualitative and quantitative</a:t>
            </a:r>
          </a:p>
          <a:p>
            <a:pPr algn="l">
              <a:lnSpc>
                <a:spcPts val="1399"/>
              </a:lnSpc>
            </a:pPr>
            <a:endParaRPr lang="en-US" sz="2799" dirty="0">
              <a:solidFill>
                <a:srgbClr val="000000"/>
              </a:solidFill>
              <a:latin typeface="Trebuchet MS"/>
              <a:ea typeface="Trebuchet MS"/>
              <a:cs typeface="Trebuchet MS"/>
              <a:sym typeface="Trebuchet MS"/>
            </a:endParaRPr>
          </a:p>
          <a:p>
            <a:pPr marL="604518" lvl="1" indent="-302259" algn="l">
              <a:lnSpc>
                <a:spcPts val="3919"/>
              </a:lnSpc>
              <a:buFont typeface="Arial"/>
              <a:buChar char="•"/>
            </a:pPr>
            <a:r>
              <a:rPr lang="en-US" sz="2799" b="1" dirty="0">
                <a:solidFill>
                  <a:srgbClr val="000000"/>
                </a:solidFill>
                <a:latin typeface="Trebuchet MS Bold"/>
                <a:ea typeface="Trebuchet MS Bold"/>
                <a:cs typeface="Trebuchet MS Bold"/>
                <a:sym typeface="Trebuchet MS Bold"/>
              </a:rPr>
              <a:t>Design and develop questions:</a:t>
            </a:r>
          </a:p>
          <a:p>
            <a:pPr marL="1209036" lvl="2" indent="-403012" algn="l">
              <a:lnSpc>
                <a:spcPts val="3919"/>
              </a:lnSpc>
              <a:buFont typeface="Arial"/>
              <a:buChar char="⚬"/>
            </a:pPr>
            <a:r>
              <a:rPr lang="en-US" sz="2799" dirty="0">
                <a:solidFill>
                  <a:srgbClr val="000000"/>
                </a:solidFill>
                <a:latin typeface="Trebuchet MS"/>
                <a:ea typeface="Trebuchet MS"/>
                <a:cs typeface="Trebuchet MS"/>
                <a:sym typeface="Trebuchet MS"/>
              </a:rPr>
              <a:t>What do you already know?</a:t>
            </a:r>
          </a:p>
          <a:p>
            <a:pPr marL="1209036" lvl="2" indent="-403012" algn="l">
              <a:lnSpc>
                <a:spcPts val="3919"/>
              </a:lnSpc>
              <a:buFont typeface="Arial"/>
              <a:buChar char="⚬"/>
            </a:pPr>
            <a:r>
              <a:rPr lang="en-US" sz="2799" dirty="0">
                <a:solidFill>
                  <a:srgbClr val="000000"/>
                </a:solidFill>
                <a:latin typeface="Trebuchet MS"/>
                <a:ea typeface="Trebuchet MS"/>
                <a:cs typeface="Trebuchet MS"/>
                <a:sym typeface="Trebuchet MS"/>
              </a:rPr>
              <a:t>What do you need to know?</a:t>
            </a:r>
          </a:p>
          <a:p>
            <a:pPr marL="1209036" lvl="2" indent="-403012" algn="l">
              <a:lnSpc>
                <a:spcPts val="3919"/>
              </a:lnSpc>
              <a:buFont typeface="Arial"/>
              <a:buChar char="⚬"/>
            </a:pPr>
            <a:r>
              <a:rPr lang="en-US" sz="2799" dirty="0">
                <a:solidFill>
                  <a:srgbClr val="000000"/>
                </a:solidFill>
                <a:latin typeface="Trebuchet MS"/>
                <a:ea typeface="Trebuchet MS"/>
                <a:cs typeface="Trebuchet MS"/>
                <a:sym typeface="Trebuchet MS"/>
              </a:rPr>
              <a:t>What is the goal of your question?</a:t>
            </a:r>
          </a:p>
          <a:p>
            <a:pPr marL="1813554" lvl="3" indent="-453388" algn="l">
              <a:lnSpc>
                <a:spcPts val="3919"/>
              </a:lnSpc>
              <a:buFont typeface="Arial"/>
              <a:buChar char="￭"/>
            </a:pPr>
            <a:r>
              <a:rPr lang="en-US" sz="2799" dirty="0">
                <a:solidFill>
                  <a:srgbClr val="000000"/>
                </a:solidFill>
                <a:latin typeface="Trebuchet MS"/>
                <a:ea typeface="Trebuchet MS"/>
                <a:cs typeface="Trebuchet MS"/>
                <a:sym typeface="Trebuchet MS"/>
              </a:rPr>
              <a:t>Can you use the results to inform programming?</a:t>
            </a:r>
          </a:p>
          <a:p>
            <a:pPr marL="1813554" lvl="3" indent="-453388" algn="l">
              <a:lnSpc>
                <a:spcPts val="3919"/>
              </a:lnSpc>
              <a:buFont typeface="Arial"/>
              <a:buChar char="￭"/>
            </a:pPr>
            <a:r>
              <a:rPr lang="en-US" sz="2799" dirty="0">
                <a:solidFill>
                  <a:srgbClr val="000000"/>
                </a:solidFill>
                <a:latin typeface="Trebuchet MS"/>
                <a:ea typeface="Trebuchet MS"/>
                <a:cs typeface="Trebuchet MS"/>
                <a:sym typeface="Trebuchet MS"/>
              </a:rPr>
              <a:t>What will follow up be?</a:t>
            </a:r>
          </a:p>
          <a:p>
            <a:pPr marL="1209036" lvl="2" indent="-403012" algn="l">
              <a:lnSpc>
                <a:spcPts val="3919"/>
              </a:lnSpc>
              <a:buFont typeface="Arial"/>
              <a:buChar char="⚬"/>
            </a:pPr>
            <a:r>
              <a:rPr lang="en-US" sz="2799" dirty="0">
                <a:solidFill>
                  <a:srgbClr val="000000"/>
                </a:solidFill>
                <a:latin typeface="Trebuchet MS"/>
                <a:ea typeface="Trebuchet MS"/>
                <a:cs typeface="Trebuchet MS"/>
                <a:sym typeface="Trebuchet MS"/>
              </a:rPr>
              <a:t>How does each question align to the grant goals?</a:t>
            </a:r>
          </a:p>
          <a:p>
            <a:pPr marL="1209036" lvl="2" indent="-403012" algn="l">
              <a:lnSpc>
                <a:spcPts val="3919"/>
              </a:lnSpc>
              <a:buFont typeface="Arial"/>
              <a:buChar char="⚬"/>
            </a:pPr>
            <a:r>
              <a:rPr lang="en-US" sz="2799" dirty="0">
                <a:solidFill>
                  <a:srgbClr val="000000"/>
                </a:solidFill>
                <a:latin typeface="Trebuchet MS"/>
                <a:ea typeface="Trebuchet MS"/>
                <a:cs typeface="Trebuchet MS"/>
                <a:sym typeface="Trebuchet MS"/>
              </a:rPr>
              <a:t>What languages should the questions be asked in?</a:t>
            </a:r>
          </a:p>
          <a:p>
            <a:pPr marL="1209036" lvl="2" indent="-403012" algn="l">
              <a:lnSpc>
                <a:spcPts val="3919"/>
              </a:lnSpc>
              <a:buFont typeface="Arial"/>
              <a:buChar char="⚬"/>
            </a:pPr>
            <a:r>
              <a:rPr lang="en-US" sz="2799" dirty="0">
                <a:solidFill>
                  <a:srgbClr val="000000"/>
                </a:solidFill>
                <a:latin typeface="Trebuchet MS"/>
                <a:ea typeface="Trebuchet MS"/>
                <a:cs typeface="Trebuchet MS"/>
                <a:sym typeface="Trebuchet MS"/>
              </a:rPr>
              <a:t>Are questions developmentally appropriate?</a:t>
            </a:r>
          </a:p>
          <a:p>
            <a:pPr marL="1209036" lvl="2" indent="-403012" algn="l">
              <a:lnSpc>
                <a:spcPts val="3919"/>
              </a:lnSpc>
              <a:buFont typeface="Arial"/>
              <a:buChar char="⚬"/>
            </a:pPr>
            <a:r>
              <a:rPr lang="en-US" sz="2799" dirty="0">
                <a:solidFill>
                  <a:srgbClr val="000000"/>
                </a:solidFill>
                <a:latin typeface="Trebuchet MS"/>
                <a:ea typeface="Trebuchet MS"/>
                <a:cs typeface="Trebuchet MS"/>
                <a:sym typeface="Trebuchet MS"/>
              </a:rPr>
              <a:t>Who can provide feedback on questions?</a:t>
            </a:r>
          </a:p>
          <a:p>
            <a:pPr marL="1209036" lvl="2" indent="-403012" algn="l">
              <a:lnSpc>
                <a:spcPts val="3919"/>
              </a:lnSpc>
              <a:buFont typeface="Arial"/>
              <a:buChar char="⚬"/>
            </a:pPr>
            <a:r>
              <a:rPr lang="en-US" sz="2799" dirty="0">
                <a:solidFill>
                  <a:srgbClr val="000000"/>
                </a:solidFill>
                <a:latin typeface="Trebuchet MS"/>
                <a:ea typeface="Trebuchet MS"/>
                <a:cs typeface="Trebuchet MS"/>
                <a:sym typeface="Trebuchet MS"/>
              </a:rPr>
              <a:t>Do you need consent to ask the questions?</a:t>
            </a:r>
          </a:p>
        </p:txBody>
      </p:sp>
      <p:grpSp>
        <p:nvGrpSpPr>
          <p:cNvPr id="11" name="Group 11">
            <a:extLst>
              <a:ext uri="{C183D7F6-B498-43B3-948B-1728B52AA6E4}">
                <adec:decorative xmlns:adec="http://schemas.microsoft.com/office/drawing/2017/decorative" val="1"/>
              </a:ext>
            </a:extLst>
          </p:cNvPr>
          <p:cNvGrpSpPr/>
          <p:nvPr/>
        </p:nvGrpSpPr>
        <p:grpSpPr>
          <a:xfrm>
            <a:off x="14589507" y="648770"/>
            <a:ext cx="2776925" cy="1042228"/>
            <a:chOff x="0" y="0"/>
            <a:chExt cx="3702567" cy="1389637"/>
          </a:xfrm>
        </p:grpSpPr>
        <p:sp>
          <p:nvSpPr>
            <p:cNvPr id="12" name="AutoShape 12">
              <a:extLst>
                <a:ext uri="{C183D7F6-B498-43B3-948B-1728B52AA6E4}">
                  <adec:decorative xmlns:adec="http://schemas.microsoft.com/office/drawing/2017/decorative" val="1"/>
                </a:ext>
              </a:extLst>
            </p:cNvPr>
            <p:cNvSpPr/>
            <p:nvPr/>
          </p:nvSpPr>
          <p:spPr>
            <a:xfrm>
              <a:off x="217631" y="0"/>
              <a:ext cx="2080420" cy="1389637"/>
            </a:xfrm>
            <a:prstGeom prst="rect">
              <a:avLst/>
            </a:prstGeom>
            <a:solidFill>
              <a:srgbClr val="825474"/>
            </a:solidFill>
          </p:spPr>
          <p:txBody>
            <a:bodyPr/>
            <a:lstStyle/>
            <a:p>
              <a:endParaRPr lang="en-US" dirty="0"/>
            </a:p>
          </p:txBody>
        </p:sp>
        <p:grpSp>
          <p:nvGrpSpPr>
            <p:cNvPr id="13" name="Group 13"/>
            <p:cNvGrpSpPr/>
            <p:nvPr/>
          </p:nvGrpSpPr>
          <p:grpSpPr>
            <a:xfrm rot="-5400000">
              <a:off x="2161674" y="-151255"/>
              <a:ext cx="1389637" cy="1692148"/>
              <a:chOff x="0" y="0"/>
              <a:chExt cx="2771140" cy="3374390"/>
            </a:xfrm>
          </p:grpSpPr>
          <p:sp>
            <p:nvSpPr>
              <p:cNvPr id="14" name="Freeform 14">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825474"/>
              </a:solidFill>
            </p:spPr>
            <p:txBody>
              <a:bodyPr/>
              <a:lstStyle/>
              <a:p>
                <a:endParaRPr lang="en-US" dirty="0"/>
              </a:p>
            </p:txBody>
          </p:sp>
        </p:grpSp>
        <p:sp>
          <p:nvSpPr>
            <p:cNvPr id="15" name="TextBox 15"/>
            <p:cNvSpPr txBox="1"/>
            <p:nvPr/>
          </p:nvSpPr>
          <p:spPr>
            <a:xfrm>
              <a:off x="0" y="156566"/>
              <a:ext cx="3631717" cy="1047930"/>
            </a:xfrm>
            <a:prstGeom prst="rect">
              <a:avLst/>
            </a:prstGeom>
          </p:spPr>
          <p:txBody>
            <a:bodyPr lIns="0" tIns="0" rIns="0" bIns="0" rtlCol="0" anchor="t">
              <a:spAutoFit/>
            </a:bodyPr>
            <a:lstStyle/>
            <a:p>
              <a:pPr marL="0" lvl="0" indent="0" algn="ctr">
                <a:lnSpc>
                  <a:spcPts val="3167"/>
                </a:lnSpc>
                <a:spcBef>
                  <a:spcPct val="0"/>
                </a:spcBef>
              </a:pPr>
              <a:r>
                <a:rPr lang="en-US" sz="2436" dirty="0">
                  <a:solidFill>
                    <a:srgbClr val="000000"/>
                  </a:solidFill>
                  <a:latin typeface="Museo Slab 2"/>
                  <a:ea typeface="Museo Slab 2"/>
                  <a:cs typeface="Museo Slab 2"/>
                  <a:sym typeface="Museo Slab 2"/>
                </a:rPr>
                <a:t>QUESTIONS  AND DATA</a:t>
              </a:r>
            </a:p>
          </p:txBody>
        </p:sp>
      </p:grpSp>
      <p:sp>
        <p:nvSpPr>
          <p:cNvPr id="16" name="Freeform 16">
            <a:extLst>
              <a:ext uri="{C183D7F6-B498-43B3-948B-1728B52AA6E4}">
                <adec:decorative xmlns:adec="http://schemas.microsoft.com/office/drawing/2017/decorative" val="1"/>
              </a:ext>
            </a:extLst>
          </p:cNvPr>
          <p:cNvSpPr/>
          <p:nvPr/>
        </p:nvSpPr>
        <p:spPr>
          <a:xfrm>
            <a:off x="1284866" y="3734939"/>
            <a:ext cx="2741486" cy="4114800"/>
          </a:xfrm>
          <a:custGeom>
            <a:avLst/>
            <a:gdLst/>
            <a:ahLst/>
            <a:cxnLst/>
            <a:rect l="l" t="t" r="r" b="b"/>
            <a:pathLst>
              <a:path w="2741486" h="4114800">
                <a:moveTo>
                  <a:pt x="0" y="0"/>
                </a:moveTo>
                <a:lnTo>
                  <a:pt x="2741486" y="0"/>
                </a:lnTo>
                <a:lnTo>
                  <a:pt x="27414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347442"/>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7345031" cy="1541783"/>
            <a:chOff x="0" y="0"/>
            <a:chExt cx="4568239" cy="406066"/>
          </a:xfrm>
        </p:grpSpPr>
        <p:sp>
          <p:nvSpPr>
            <p:cNvPr id="6" name="Freeform 6">
              <a:extLst>
                <a:ext uri="{C183D7F6-B498-43B3-948B-1728B52AA6E4}">
                  <adec:decorative xmlns:adec="http://schemas.microsoft.com/office/drawing/2017/decorative" val="1"/>
                </a:ext>
              </a:extLst>
            </p:cNvPr>
            <p:cNvSpPr/>
            <p:nvPr/>
          </p:nvSpPr>
          <p:spPr>
            <a:xfrm>
              <a:off x="0" y="0"/>
              <a:ext cx="4568239" cy="406066"/>
            </a:xfrm>
            <a:custGeom>
              <a:avLst/>
              <a:gdLst/>
              <a:ahLst/>
              <a:cxnLst/>
              <a:rect l="l" t="t" r="r" b="b"/>
              <a:pathLst>
                <a:path w="4568239" h="406066">
                  <a:moveTo>
                    <a:pt x="0" y="0"/>
                  </a:moveTo>
                  <a:lnTo>
                    <a:pt x="4568239" y="0"/>
                  </a:lnTo>
                  <a:lnTo>
                    <a:pt x="4568239"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568239" cy="444166"/>
            </a:xfrm>
            <a:prstGeom prst="rect">
              <a:avLst/>
            </a:prstGeom>
          </p:spPr>
          <p:txBody>
            <a:bodyPr lIns="50800" tIns="50800" rIns="50800" bIns="50800" rtlCol="0" anchor="ctr"/>
            <a:lstStyle/>
            <a:p>
              <a:pPr algn="ctr">
                <a:lnSpc>
                  <a:spcPts val="3359"/>
                </a:lnSpc>
              </a:pPr>
              <a:endParaRPr dirty="0"/>
            </a:p>
          </p:txBody>
        </p:sp>
      </p:grpSp>
      <p:sp>
        <p:nvSpPr>
          <p:cNvPr id="8" name="TextBox 8"/>
          <p:cNvSpPr txBox="1">
            <a:spLocks noGrp="1"/>
          </p:cNvSpPr>
          <p:nvPr>
            <p:ph type="title" idx="4294967295"/>
          </p:nvPr>
        </p:nvSpPr>
        <p:spPr>
          <a:xfrm>
            <a:off x="467829" y="701531"/>
            <a:ext cx="15755626"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Resources </a:t>
            </a:r>
          </a:p>
        </p:txBody>
      </p:sp>
      <p:sp>
        <p:nvSpPr>
          <p:cNvPr id="10" name="TextBox 10"/>
          <p:cNvSpPr txBox="1"/>
          <p:nvPr/>
        </p:nvSpPr>
        <p:spPr>
          <a:xfrm>
            <a:off x="727882" y="2762818"/>
            <a:ext cx="15791944" cy="5433512"/>
          </a:xfrm>
          <a:prstGeom prst="rect">
            <a:avLst/>
          </a:prstGeom>
        </p:spPr>
        <p:txBody>
          <a:bodyPr lIns="0" tIns="0" rIns="0" bIns="0" rtlCol="0" anchor="t">
            <a:spAutoFit/>
          </a:bodyPr>
          <a:lstStyle/>
          <a:p>
            <a:pPr marL="604515" lvl="1" indent="-302257" algn="l">
              <a:lnSpc>
                <a:spcPts val="3919"/>
              </a:lnSpc>
              <a:buFont typeface="Arial"/>
              <a:buChar char="•"/>
            </a:pPr>
            <a:r>
              <a:rPr lang="en-US" sz="2799" u="sng" dirty="0">
                <a:solidFill>
                  <a:srgbClr val="040606"/>
                </a:solidFill>
                <a:latin typeface="Trebuchet MS"/>
                <a:ea typeface="Trebuchet MS"/>
                <a:cs typeface="Trebuchet MS"/>
                <a:sym typeface="Trebuchet MS"/>
                <a:hlinkClick r:id="rId3" tooltip="https://www.attendanceworks.org/resources/self-assessment/"/>
              </a:rPr>
              <a:t>Attendance Works Self- Assessments</a:t>
            </a:r>
          </a:p>
          <a:p>
            <a:pPr algn="l">
              <a:lnSpc>
                <a:spcPts val="3919"/>
              </a:lnSpc>
            </a:pPr>
            <a:endParaRPr lang="en-US" sz="2799" u="sng" dirty="0">
              <a:solidFill>
                <a:srgbClr val="040606"/>
              </a:solidFill>
              <a:latin typeface="Trebuchet MS"/>
              <a:ea typeface="Trebuchet MS"/>
              <a:cs typeface="Trebuchet MS"/>
              <a:sym typeface="Trebuchet MS"/>
              <a:hlinkClick r:id="rId3" tooltip="https://www.attendanceworks.org/resources/self-assessment/"/>
            </a:endParaRPr>
          </a:p>
          <a:p>
            <a:pPr marL="604515" lvl="1" indent="-302257" algn="l">
              <a:lnSpc>
                <a:spcPts val="3919"/>
              </a:lnSpc>
              <a:buFont typeface="Arial"/>
              <a:buChar char="•"/>
            </a:pPr>
            <a:r>
              <a:rPr lang="en-US" sz="2799" u="sng" dirty="0">
                <a:solidFill>
                  <a:srgbClr val="040606"/>
                </a:solidFill>
                <a:latin typeface="Trebuchet MS"/>
                <a:ea typeface="Trebuchet MS"/>
                <a:cs typeface="Trebuchet MS"/>
                <a:sym typeface="Trebuchet MS"/>
                <a:hlinkClick r:id="rId4" tooltip="https://www.cde.state.co.us/fedprograms/consapp/na"/>
              </a:rPr>
              <a:t>CDE’s Comprehensive Needs Assessment Website</a:t>
            </a:r>
          </a:p>
          <a:p>
            <a:pPr algn="l">
              <a:lnSpc>
                <a:spcPts val="3919"/>
              </a:lnSpc>
            </a:pPr>
            <a:endParaRPr lang="en-US" sz="2799" u="sng" dirty="0">
              <a:solidFill>
                <a:srgbClr val="040606"/>
              </a:solidFill>
              <a:latin typeface="Trebuchet MS"/>
              <a:ea typeface="Trebuchet MS"/>
              <a:cs typeface="Trebuchet MS"/>
              <a:sym typeface="Trebuchet MS"/>
              <a:hlinkClick r:id="rId4" tooltip="https://www.cde.state.co.us/fedprograms/consapp/na"/>
            </a:endParaRPr>
          </a:p>
          <a:p>
            <a:pPr marL="604515" lvl="1" indent="-302257" algn="l">
              <a:lnSpc>
                <a:spcPts val="3919"/>
              </a:lnSpc>
              <a:buFont typeface="Arial"/>
              <a:buChar char="•"/>
            </a:pPr>
            <a:r>
              <a:rPr lang="en-US" sz="2799" u="sng" dirty="0">
                <a:solidFill>
                  <a:srgbClr val="040606"/>
                </a:solidFill>
                <a:latin typeface="Trebuchet MS"/>
                <a:ea typeface="Trebuchet MS"/>
                <a:cs typeface="Trebuchet MS"/>
                <a:sym typeface="Trebuchet MS"/>
                <a:hlinkClick r:id="rId5" tooltip="https://www.cde.state.co.us/mtss/pbistoolsresources"/>
              </a:rPr>
              <a:t>CDE’s Positive Behavior Interventions and Supports (PBIS) Resource Website</a:t>
            </a:r>
          </a:p>
          <a:p>
            <a:pPr algn="l">
              <a:lnSpc>
                <a:spcPts val="3919"/>
              </a:lnSpc>
            </a:pPr>
            <a:endParaRPr lang="en-US" sz="2799" u="sng" dirty="0">
              <a:solidFill>
                <a:srgbClr val="040606"/>
              </a:solidFill>
              <a:latin typeface="Trebuchet MS"/>
              <a:ea typeface="Trebuchet MS"/>
              <a:cs typeface="Trebuchet MS"/>
              <a:sym typeface="Trebuchet MS"/>
              <a:hlinkClick r:id="rId5" tooltip="https://www.cde.state.co.us/mtss/pbistoolsresources"/>
            </a:endParaRPr>
          </a:p>
          <a:p>
            <a:pPr marL="604515" lvl="1" indent="-302257" algn="l">
              <a:lnSpc>
                <a:spcPts val="3919"/>
              </a:lnSpc>
              <a:buFont typeface="Arial"/>
              <a:buChar char="•"/>
            </a:pPr>
            <a:r>
              <a:rPr lang="en-US" sz="2799" u="sng" dirty="0">
                <a:solidFill>
                  <a:srgbClr val="040606"/>
                </a:solidFill>
                <a:latin typeface="Trebuchet MS"/>
                <a:ea typeface="Trebuchet MS"/>
                <a:cs typeface="Trebuchet MS"/>
                <a:sym typeface="Trebuchet MS"/>
                <a:hlinkClick r:id="rId6" tooltip="https://cdphe.colorado.gov/hkcs"/>
              </a:rPr>
              <a:t>Healthy Kids Colorado Survey</a:t>
            </a:r>
          </a:p>
          <a:p>
            <a:pPr algn="l">
              <a:lnSpc>
                <a:spcPts val="3919"/>
              </a:lnSpc>
            </a:pPr>
            <a:endParaRPr lang="en-US" sz="2799" u="sng" dirty="0">
              <a:solidFill>
                <a:srgbClr val="040606"/>
              </a:solidFill>
              <a:latin typeface="Trebuchet MS"/>
              <a:ea typeface="Trebuchet MS"/>
              <a:cs typeface="Trebuchet MS"/>
              <a:sym typeface="Trebuchet MS"/>
              <a:hlinkClick r:id="rId6" tooltip="https://cdphe.colorado.gov/hkcs"/>
            </a:endParaRPr>
          </a:p>
          <a:p>
            <a:pPr marL="604515" lvl="1" indent="-302257" algn="l">
              <a:lnSpc>
                <a:spcPts val="3919"/>
              </a:lnSpc>
              <a:buFont typeface="Arial"/>
              <a:buChar char="•"/>
            </a:pPr>
            <a:r>
              <a:rPr lang="en-US" sz="2799" u="sng" dirty="0">
                <a:solidFill>
                  <a:srgbClr val="040606"/>
                </a:solidFill>
                <a:latin typeface="Trebuchet MS"/>
                <a:ea typeface="Trebuchet MS"/>
                <a:cs typeface="Trebuchet MS"/>
                <a:sym typeface="Trebuchet MS"/>
                <a:hlinkClick r:id="rId7" tooltip="https://www.cde.state.co.us/site/tlccsurvey/"/>
              </a:rPr>
              <a:t>Teaching and Learning Conditions Colorado </a:t>
            </a:r>
          </a:p>
          <a:p>
            <a:pPr algn="l">
              <a:lnSpc>
                <a:spcPts val="3919"/>
              </a:lnSpc>
            </a:pPr>
            <a:endParaRPr lang="en-US" sz="2799" u="sng" dirty="0">
              <a:solidFill>
                <a:srgbClr val="040606"/>
              </a:solidFill>
              <a:latin typeface="Trebuchet MS"/>
              <a:ea typeface="Trebuchet MS"/>
              <a:cs typeface="Trebuchet MS"/>
              <a:sym typeface="Trebuchet MS"/>
              <a:hlinkClick r:id="rId7" tooltip="https://www.cde.state.co.us/site/tlccsurvey/"/>
            </a:endParaRPr>
          </a:p>
          <a:p>
            <a:pPr marL="604515" lvl="1" indent="-302257" algn="l">
              <a:lnSpc>
                <a:spcPts val="3919"/>
              </a:lnSpc>
              <a:buFont typeface="Arial"/>
              <a:buChar char="•"/>
            </a:pPr>
            <a:r>
              <a:rPr lang="en-US" sz="2799" dirty="0">
                <a:solidFill>
                  <a:srgbClr val="040606"/>
                </a:solidFill>
                <a:latin typeface="Trebuchet MS"/>
                <a:ea typeface="Trebuchet MS"/>
                <a:cs typeface="Trebuchet MS"/>
                <a:sym typeface="Trebuchet MS"/>
              </a:rPr>
              <a:t>Interest inventories, district-wide surveys and questionnaires. </a:t>
            </a:r>
          </a:p>
        </p:txBody>
      </p:sp>
      <p:grpSp>
        <p:nvGrpSpPr>
          <p:cNvPr id="11" name="Group 11">
            <a:extLst>
              <a:ext uri="{C183D7F6-B498-43B3-948B-1728B52AA6E4}">
                <adec:decorative xmlns:adec="http://schemas.microsoft.com/office/drawing/2017/decorative" val="1"/>
              </a:ext>
            </a:extLst>
          </p:cNvPr>
          <p:cNvGrpSpPr/>
          <p:nvPr/>
        </p:nvGrpSpPr>
        <p:grpSpPr>
          <a:xfrm>
            <a:off x="13742901" y="656648"/>
            <a:ext cx="2776925" cy="1042228"/>
            <a:chOff x="0" y="0"/>
            <a:chExt cx="3702567" cy="1389637"/>
          </a:xfrm>
        </p:grpSpPr>
        <p:sp>
          <p:nvSpPr>
            <p:cNvPr id="12" name="AutoShape 12">
              <a:extLst>
                <a:ext uri="{C183D7F6-B498-43B3-948B-1728B52AA6E4}">
                  <adec:decorative xmlns:adec="http://schemas.microsoft.com/office/drawing/2017/decorative" val="1"/>
                </a:ext>
              </a:extLst>
            </p:cNvPr>
            <p:cNvSpPr/>
            <p:nvPr/>
          </p:nvSpPr>
          <p:spPr>
            <a:xfrm>
              <a:off x="217631" y="0"/>
              <a:ext cx="2080420" cy="1389637"/>
            </a:xfrm>
            <a:prstGeom prst="rect">
              <a:avLst/>
            </a:prstGeom>
            <a:solidFill>
              <a:srgbClr val="825474"/>
            </a:solidFill>
          </p:spPr>
          <p:txBody>
            <a:bodyPr/>
            <a:lstStyle/>
            <a:p>
              <a:endParaRPr lang="en-US" dirty="0"/>
            </a:p>
          </p:txBody>
        </p:sp>
        <p:grpSp>
          <p:nvGrpSpPr>
            <p:cNvPr id="13" name="Group 13"/>
            <p:cNvGrpSpPr/>
            <p:nvPr/>
          </p:nvGrpSpPr>
          <p:grpSpPr>
            <a:xfrm rot="-5400000">
              <a:off x="2161674" y="-151255"/>
              <a:ext cx="1389637" cy="1692148"/>
              <a:chOff x="0" y="0"/>
              <a:chExt cx="2771140" cy="3374390"/>
            </a:xfrm>
          </p:grpSpPr>
          <p:sp>
            <p:nvSpPr>
              <p:cNvPr id="14" name="Freeform 14">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825474"/>
              </a:solidFill>
            </p:spPr>
            <p:txBody>
              <a:bodyPr/>
              <a:lstStyle/>
              <a:p>
                <a:endParaRPr lang="en-US" dirty="0"/>
              </a:p>
            </p:txBody>
          </p:sp>
        </p:grpSp>
        <p:sp>
          <p:nvSpPr>
            <p:cNvPr id="15" name="TextBox 15"/>
            <p:cNvSpPr txBox="1"/>
            <p:nvPr/>
          </p:nvSpPr>
          <p:spPr>
            <a:xfrm>
              <a:off x="0" y="156566"/>
              <a:ext cx="3631717" cy="1047930"/>
            </a:xfrm>
            <a:prstGeom prst="rect">
              <a:avLst/>
            </a:prstGeom>
          </p:spPr>
          <p:txBody>
            <a:bodyPr lIns="0" tIns="0" rIns="0" bIns="0" rtlCol="0" anchor="t">
              <a:spAutoFit/>
            </a:bodyPr>
            <a:lstStyle/>
            <a:p>
              <a:pPr marL="0" lvl="0" indent="0" algn="ctr">
                <a:lnSpc>
                  <a:spcPts val="3167"/>
                </a:lnSpc>
                <a:spcBef>
                  <a:spcPct val="0"/>
                </a:spcBef>
              </a:pPr>
              <a:r>
                <a:rPr lang="en-US" sz="2436" dirty="0">
                  <a:solidFill>
                    <a:srgbClr val="000000"/>
                  </a:solidFill>
                  <a:latin typeface="Museo Slab 2"/>
                  <a:ea typeface="Museo Slab 2"/>
                  <a:cs typeface="Museo Slab 2"/>
                  <a:sym typeface="Museo Slab 2"/>
                </a:rPr>
                <a:t>QUESTIONS  AND DATA</a:t>
              </a:r>
            </a:p>
          </p:txBody>
        </p:sp>
      </p:gr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8"/>
            <a:stretch>
              <a:fillRect/>
            </a:stretch>
          </a:blipFill>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dirty="0"/>
            </a:p>
          </p:txBody>
        </p:sp>
      </p:grpSp>
      <p:sp>
        <p:nvSpPr>
          <p:cNvPr id="5" name="TextBox 5"/>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Housekeeping</a:t>
            </a:r>
          </a:p>
        </p:txBody>
      </p:sp>
      <p:sp>
        <p:nvSpPr>
          <p:cNvPr id="7" name="Freeform 7">
            <a:extLst>
              <a:ext uri="{C183D7F6-B498-43B3-948B-1728B52AA6E4}">
                <adec:decorative xmlns:adec="http://schemas.microsoft.com/office/drawing/2017/decorative" val="1"/>
              </a:ext>
            </a:extLst>
          </p:cNvPr>
          <p:cNvSpPr/>
          <p:nvPr/>
        </p:nvSpPr>
        <p:spPr>
          <a:xfrm>
            <a:off x="-120961" y="2148160"/>
            <a:ext cx="18247635" cy="8286033"/>
          </a:xfrm>
          <a:custGeom>
            <a:avLst/>
            <a:gdLst/>
            <a:ahLst/>
            <a:cxnLst/>
            <a:rect l="l" t="t" r="r" b="b"/>
            <a:pathLst>
              <a:path w="18247635" h="8286033">
                <a:moveTo>
                  <a:pt x="0" y="0"/>
                </a:moveTo>
                <a:lnTo>
                  <a:pt x="18247635" y="0"/>
                </a:lnTo>
                <a:lnTo>
                  <a:pt x="18247635" y="8286033"/>
                </a:lnTo>
                <a:lnTo>
                  <a:pt x="0" y="8286033"/>
                </a:lnTo>
                <a:lnTo>
                  <a:pt x="0" y="0"/>
                </a:lnTo>
                <a:close/>
              </a:path>
            </a:pathLst>
          </a:custGeom>
          <a:blipFill>
            <a:blip r:embed="rId3"/>
            <a:stretch>
              <a:fillRect t="-2990" b="-2990"/>
            </a:stretch>
          </a:blipFill>
        </p:spPr>
        <p:txBody>
          <a:bodyPr/>
          <a:lstStyle/>
          <a:p>
            <a:endParaRPr lang="en-US" dirty="0"/>
          </a:p>
        </p:txBody>
      </p:sp>
      <p:grpSp>
        <p:nvGrpSpPr>
          <p:cNvPr id="8" name="Group 8">
            <a:extLst>
              <a:ext uri="{C183D7F6-B498-43B3-948B-1728B52AA6E4}">
                <adec:decorative xmlns:adec="http://schemas.microsoft.com/office/drawing/2017/decorative" val="1"/>
              </a:ext>
            </a:extLst>
          </p:cNvPr>
          <p:cNvGrpSpPr/>
          <p:nvPr/>
        </p:nvGrpSpPr>
        <p:grpSpPr>
          <a:xfrm>
            <a:off x="2025531" y="3368811"/>
            <a:ext cx="14880515" cy="5137964"/>
            <a:chOff x="0" y="0"/>
            <a:chExt cx="3919148" cy="1353209"/>
          </a:xfrm>
        </p:grpSpPr>
        <p:sp>
          <p:nvSpPr>
            <p:cNvPr id="9" name="Freeform 9">
              <a:extLst>
                <a:ext uri="{C183D7F6-B498-43B3-948B-1728B52AA6E4}">
                  <adec:decorative xmlns:adec="http://schemas.microsoft.com/office/drawing/2017/decorative" val="1"/>
                </a:ext>
              </a:extLst>
            </p:cNvPr>
            <p:cNvSpPr/>
            <p:nvPr/>
          </p:nvSpPr>
          <p:spPr>
            <a:xfrm>
              <a:off x="0" y="0"/>
              <a:ext cx="3919148" cy="1353209"/>
            </a:xfrm>
            <a:custGeom>
              <a:avLst/>
              <a:gdLst/>
              <a:ahLst/>
              <a:cxnLst/>
              <a:rect l="l" t="t" r="r" b="b"/>
              <a:pathLst>
                <a:path w="3919148" h="1353209">
                  <a:moveTo>
                    <a:pt x="0" y="0"/>
                  </a:moveTo>
                  <a:lnTo>
                    <a:pt x="3919148" y="0"/>
                  </a:lnTo>
                  <a:lnTo>
                    <a:pt x="3919148" y="1353209"/>
                  </a:lnTo>
                  <a:lnTo>
                    <a:pt x="0" y="1353209"/>
                  </a:lnTo>
                  <a:close/>
                </a:path>
              </a:pathLst>
            </a:custGeom>
            <a:solidFill>
              <a:srgbClr val="F2F2F2"/>
            </a:solidFill>
          </p:spPr>
          <p:txBody>
            <a:bodyPr/>
            <a:lstStyle/>
            <a:p>
              <a:endParaRPr lang="en-US" dirty="0"/>
            </a:p>
          </p:txBody>
        </p:sp>
        <p:sp>
          <p:nvSpPr>
            <p:cNvPr id="10" name="TextBox 10"/>
            <p:cNvSpPr txBox="1"/>
            <p:nvPr/>
          </p:nvSpPr>
          <p:spPr>
            <a:xfrm>
              <a:off x="0" y="-38100"/>
              <a:ext cx="3919148" cy="1391309"/>
            </a:xfrm>
            <a:prstGeom prst="rect">
              <a:avLst/>
            </a:prstGeom>
          </p:spPr>
          <p:txBody>
            <a:bodyPr lIns="50800" tIns="50800" rIns="50800" bIns="50800" rtlCol="0" anchor="ctr"/>
            <a:lstStyle/>
            <a:p>
              <a:pPr algn="ctr">
                <a:lnSpc>
                  <a:spcPts val="3359"/>
                </a:lnSpc>
              </a:pPr>
              <a:endParaRPr dirty="0"/>
            </a:p>
          </p:txBody>
        </p:sp>
      </p:grpSp>
      <p:sp>
        <p:nvSpPr>
          <p:cNvPr id="11" name="TextBox 11"/>
          <p:cNvSpPr txBox="1"/>
          <p:nvPr/>
        </p:nvSpPr>
        <p:spPr>
          <a:xfrm>
            <a:off x="6531065" y="3194185"/>
            <a:ext cx="10194516" cy="5551244"/>
          </a:xfrm>
          <a:prstGeom prst="rect">
            <a:avLst/>
          </a:prstGeom>
        </p:spPr>
        <p:txBody>
          <a:bodyPr lIns="0" tIns="0" rIns="0" bIns="0" rtlCol="0" anchor="t">
            <a:spAutoFit/>
          </a:bodyPr>
          <a:lstStyle/>
          <a:p>
            <a:pPr marL="734059" lvl="1" indent="-367030" algn="l">
              <a:lnSpc>
                <a:spcPts val="4929"/>
              </a:lnSpc>
              <a:buFont typeface="Arial"/>
              <a:buChar char="•"/>
            </a:pPr>
            <a:r>
              <a:rPr lang="en-US" sz="3399" b="1" u="sng" dirty="0">
                <a:solidFill>
                  <a:srgbClr val="0955A1"/>
                </a:solidFill>
                <a:latin typeface="Trebuchet MS Bold"/>
                <a:ea typeface="Trebuchet MS Bold"/>
                <a:cs typeface="Trebuchet MS Bold"/>
                <a:sym typeface="Trebuchet MS Bold"/>
                <a:hlinkClick r:id="rId4" tooltip="https://docs.google.com/forms/d/e/1FAIpQLSff8vtygTsnG5hMwwZJ1hZeJZ73XJKim4q9rPEgpSBFzDVMVg/viewform"/>
              </a:rPr>
              <a:t>Sign in</a:t>
            </a:r>
            <a:r>
              <a:rPr lang="en-US" sz="3399" dirty="0">
                <a:solidFill>
                  <a:srgbClr val="0E0D0D"/>
                </a:solidFill>
                <a:latin typeface="Trebuchet MS"/>
                <a:ea typeface="Trebuchet MS"/>
                <a:cs typeface="Trebuchet MS"/>
                <a:sym typeface="Trebuchet MS"/>
              </a:rPr>
              <a:t> for record of attendance.</a:t>
            </a:r>
          </a:p>
          <a:p>
            <a:pPr algn="l">
              <a:lnSpc>
                <a:spcPts val="4929"/>
              </a:lnSpc>
            </a:pPr>
            <a:endParaRPr lang="en-US" sz="3399" dirty="0">
              <a:solidFill>
                <a:srgbClr val="0E0D0D"/>
              </a:solidFill>
              <a:latin typeface="Trebuchet MS"/>
              <a:ea typeface="Trebuchet MS"/>
              <a:cs typeface="Trebuchet MS"/>
              <a:sym typeface="Trebuchet MS"/>
            </a:endParaRPr>
          </a:p>
          <a:p>
            <a:pPr marL="734059" lvl="1" indent="-367030" algn="l">
              <a:lnSpc>
                <a:spcPts val="4929"/>
              </a:lnSpc>
              <a:buFont typeface="Arial"/>
              <a:buChar char="•"/>
            </a:pPr>
            <a:r>
              <a:rPr lang="en-US" sz="3399" dirty="0">
                <a:solidFill>
                  <a:srgbClr val="000000"/>
                </a:solidFill>
                <a:latin typeface="Trebuchet MS"/>
                <a:ea typeface="Trebuchet MS"/>
                <a:cs typeface="Trebuchet MS"/>
                <a:sym typeface="Trebuchet MS"/>
              </a:rPr>
              <a:t>Change your name in Zoom to include your name and school/organization.</a:t>
            </a:r>
          </a:p>
          <a:p>
            <a:pPr algn="l">
              <a:lnSpc>
                <a:spcPts val="4929"/>
              </a:lnSpc>
            </a:pPr>
            <a:endParaRPr lang="en-US" sz="3399" dirty="0">
              <a:solidFill>
                <a:srgbClr val="000000"/>
              </a:solidFill>
              <a:latin typeface="Trebuchet MS"/>
              <a:ea typeface="Trebuchet MS"/>
              <a:cs typeface="Trebuchet MS"/>
              <a:sym typeface="Trebuchet MS"/>
            </a:endParaRPr>
          </a:p>
          <a:p>
            <a:pPr marL="734059" lvl="1" indent="-367030" algn="l">
              <a:lnSpc>
                <a:spcPts val="4929"/>
              </a:lnSpc>
              <a:buFont typeface="Arial"/>
              <a:buChar char="•"/>
            </a:pPr>
            <a:r>
              <a:rPr lang="en-US" sz="3399" dirty="0">
                <a:solidFill>
                  <a:srgbClr val="000000"/>
                </a:solidFill>
                <a:latin typeface="Trebuchet MS"/>
                <a:ea typeface="Trebuchet MS"/>
                <a:cs typeface="Trebuchet MS"/>
                <a:sym typeface="Trebuchet MS"/>
              </a:rPr>
              <a:t>Keep video on throughout the webinar.</a:t>
            </a:r>
          </a:p>
          <a:p>
            <a:pPr algn="l">
              <a:lnSpc>
                <a:spcPts val="4929"/>
              </a:lnSpc>
            </a:pPr>
            <a:endParaRPr lang="en-US" sz="3399" dirty="0">
              <a:solidFill>
                <a:srgbClr val="000000"/>
              </a:solidFill>
              <a:latin typeface="Trebuchet MS"/>
              <a:ea typeface="Trebuchet MS"/>
              <a:cs typeface="Trebuchet MS"/>
              <a:sym typeface="Trebuchet MS"/>
            </a:endParaRPr>
          </a:p>
          <a:p>
            <a:pPr marL="734059" lvl="1" indent="-367030" algn="l">
              <a:lnSpc>
                <a:spcPts val="4929"/>
              </a:lnSpc>
              <a:buFont typeface="Arial"/>
              <a:buChar char="•"/>
            </a:pPr>
            <a:r>
              <a:rPr lang="en-US" sz="3399" dirty="0">
                <a:solidFill>
                  <a:srgbClr val="000000"/>
                </a:solidFill>
                <a:latin typeface="Trebuchet MS"/>
                <a:ea typeface="Trebuchet MS"/>
                <a:cs typeface="Trebuchet MS"/>
                <a:sym typeface="Trebuchet MS"/>
              </a:rPr>
              <a:t>Use the raise hand function or chat to engage.</a:t>
            </a:r>
          </a:p>
          <a:p>
            <a:pPr algn="l">
              <a:lnSpc>
                <a:spcPts val="4759"/>
              </a:lnSpc>
            </a:pPr>
            <a:endParaRPr lang="en-US" sz="3399" dirty="0">
              <a:solidFill>
                <a:srgbClr val="000000"/>
              </a:solidFill>
              <a:latin typeface="Trebuchet MS"/>
              <a:ea typeface="Trebuchet MS"/>
              <a:cs typeface="Trebuchet MS"/>
              <a:sym typeface="Trebuchet MS"/>
            </a:endParaRPr>
          </a:p>
        </p:txBody>
      </p:sp>
      <p:sp>
        <p:nvSpPr>
          <p:cNvPr id="12" name="Freeform 12">
            <a:extLst>
              <a:ext uri="{C183D7F6-B498-43B3-948B-1728B52AA6E4}">
                <adec:decorative xmlns:adec="http://schemas.microsoft.com/office/drawing/2017/decorative" val="1"/>
              </a:ext>
            </a:extLst>
          </p:cNvPr>
          <p:cNvSpPr/>
          <p:nvPr/>
        </p:nvSpPr>
        <p:spPr>
          <a:xfrm>
            <a:off x="2662639" y="4526729"/>
            <a:ext cx="3399756" cy="2371329"/>
          </a:xfrm>
          <a:custGeom>
            <a:avLst/>
            <a:gdLst/>
            <a:ahLst/>
            <a:cxnLst/>
            <a:rect l="l" t="t" r="r" b="b"/>
            <a:pathLst>
              <a:path w="3399756" h="2371329">
                <a:moveTo>
                  <a:pt x="0" y="0"/>
                </a:moveTo>
                <a:lnTo>
                  <a:pt x="3399756" y="0"/>
                </a:lnTo>
                <a:lnTo>
                  <a:pt x="3399756" y="2371329"/>
                </a:lnTo>
                <a:lnTo>
                  <a:pt x="0" y="23713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6" name="Freeform 6" descr="CDE Logo"/>
          <p:cNvSpPr/>
          <p:nvPr/>
        </p:nvSpPr>
        <p:spPr>
          <a:xfrm>
            <a:off x="14830131" y="832563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dirty="0"/>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Final Considerations</a:t>
            </a:r>
          </a:p>
        </p:txBody>
      </p:sp>
      <p:sp>
        <p:nvSpPr>
          <p:cNvPr id="11" name="Freeform 11" descr="Stop Sign"/>
          <p:cNvSpPr/>
          <p:nvPr/>
        </p:nvSpPr>
        <p:spPr>
          <a:xfrm>
            <a:off x="865603" y="3269758"/>
            <a:ext cx="4712949" cy="4712949"/>
          </a:xfrm>
          <a:custGeom>
            <a:avLst/>
            <a:gdLst/>
            <a:ahLst/>
            <a:cxnLst/>
            <a:rect l="l" t="t" r="r" b="b"/>
            <a:pathLst>
              <a:path w="4712949" h="4712949">
                <a:moveTo>
                  <a:pt x="0" y="0"/>
                </a:moveTo>
                <a:lnTo>
                  <a:pt x="4712949" y="0"/>
                </a:lnTo>
                <a:lnTo>
                  <a:pt x="4712949" y="4712949"/>
                </a:lnTo>
                <a:lnTo>
                  <a:pt x="0" y="47129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p:cNvSpPr txBox="1"/>
          <p:nvPr/>
        </p:nvSpPr>
        <p:spPr>
          <a:xfrm>
            <a:off x="5970600" y="3051043"/>
            <a:ext cx="11288700" cy="4931664"/>
          </a:xfrm>
          <a:prstGeom prst="rect">
            <a:avLst/>
          </a:prstGeom>
        </p:spPr>
        <p:txBody>
          <a:bodyPr lIns="0" tIns="0" rIns="0" bIns="0" rtlCol="0" anchor="t">
            <a:spAutoFit/>
          </a:bodyPr>
          <a:lstStyle/>
          <a:p>
            <a:pPr marL="604519" lvl="1" indent="-302260" algn="l">
              <a:lnSpc>
                <a:spcPts val="5627"/>
              </a:lnSpc>
              <a:buFont typeface="Arial"/>
              <a:buChar char="•"/>
            </a:pPr>
            <a:r>
              <a:rPr lang="en-US" sz="2799" dirty="0">
                <a:solidFill>
                  <a:srgbClr val="000000"/>
                </a:solidFill>
                <a:latin typeface="Trebuchet MS"/>
                <a:ea typeface="Trebuchet MS"/>
                <a:cs typeface="Trebuchet MS"/>
                <a:sym typeface="Trebuchet MS"/>
              </a:rPr>
              <a:t>Needs assessments must follow federal, state, and local policies. </a:t>
            </a:r>
          </a:p>
          <a:p>
            <a:pPr marL="604519" lvl="1" indent="-302260" algn="l">
              <a:lnSpc>
                <a:spcPts val="5627"/>
              </a:lnSpc>
              <a:buFont typeface="Arial"/>
              <a:buChar char="•"/>
            </a:pPr>
            <a:r>
              <a:rPr lang="en-US" sz="2799" dirty="0">
                <a:solidFill>
                  <a:srgbClr val="000000"/>
                </a:solidFill>
                <a:latin typeface="Trebuchet MS"/>
                <a:ea typeface="Trebuchet MS"/>
                <a:cs typeface="Trebuchet MS"/>
                <a:sym typeface="Trebuchet MS"/>
              </a:rPr>
              <a:t>The grantee LEP is responsible for any survey put out to stakeholders.</a:t>
            </a:r>
          </a:p>
          <a:p>
            <a:pPr marL="1209039" lvl="2" indent="-403013" algn="l">
              <a:lnSpc>
                <a:spcPts val="5627"/>
              </a:lnSpc>
              <a:buFont typeface="Arial"/>
              <a:buChar char="⚬"/>
            </a:pPr>
            <a:r>
              <a:rPr lang="en-US" sz="2799" dirty="0">
                <a:solidFill>
                  <a:srgbClr val="000000"/>
                </a:solidFill>
                <a:latin typeface="Trebuchet MS"/>
                <a:ea typeface="Trebuchet MS"/>
                <a:cs typeface="Trebuchet MS"/>
                <a:sym typeface="Trebuchet MS"/>
              </a:rPr>
              <a:t>Review all questions that will be administered.</a:t>
            </a:r>
          </a:p>
          <a:p>
            <a:pPr marL="604519" lvl="1" indent="-302260" algn="l">
              <a:lnSpc>
                <a:spcPts val="5627"/>
              </a:lnSpc>
              <a:buFont typeface="Arial"/>
              <a:buChar char="•"/>
            </a:pPr>
            <a:r>
              <a:rPr lang="en-US" sz="2799" dirty="0">
                <a:solidFill>
                  <a:srgbClr val="000000"/>
                </a:solidFill>
                <a:latin typeface="Trebuchet MS"/>
                <a:ea typeface="Trebuchet MS"/>
                <a:cs typeface="Trebuchet MS"/>
                <a:sym typeface="Trebuchet MS"/>
              </a:rPr>
              <a:t>Share and review the SCCG guidelines in this presentation with any supervisors or consultants.</a:t>
            </a:r>
          </a:p>
          <a:p>
            <a:pPr marL="604519" lvl="1" indent="-302260" algn="l">
              <a:lnSpc>
                <a:spcPts val="5627"/>
              </a:lnSpc>
              <a:buFont typeface="Arial"/>
              <a:buChar char="•"/>
            </a:pPr>
            <a:r>
              <a:rPr lang="en-US" sz="2799" dirty="0">
                <a:solidFill>
                  <a:srgbClr val="000000"/>
                </a:solidFill>
                <a:latin typeface="Trebuchet MS"/>
                <a:ea typeface="Trebuchet MS"/>
                <a:cs typeface="Trebuchet MS"/>
                <a:sym typeface="Trebuchet MS"/>
              </a:rPr>
              <a:t>Ensure the needs assessment work is relevant to the grant.</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dirty="0"/>
            </a:p>
          </p:txBody>
        </p:sp>
      </p:grpSp>
      <p:sp>
        <p:nvSpPr>
          <p:cNvPr id="6" name="TextBox 6"/>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 Experiences From the Field</a:t>
            </a:r>
          </a:p>
        </p:txBody>
      </p:sp>
      <p:sp>
        <p:nvSpPr>
          <p:cNvPr id="7" name="Freeform 7">
            <a:extLst>
              <a:ext uri="{C183D7F6-B498-43B3-948B-1728B52AA6E4}">
                <adec:decorative xmlns:adec="http://schemas.microsoft.com/office/drawing/2017/decorative" val="1"/>
              </a:ext>
            </a:extLst>
          </p:cNvPr>
          <p:cNvSpPr/>
          <p:nvPr/>
        </p:nvSpPr>
        <p:spPr>
          <a:xfrm>
            <a:off x="10753549" y="2772571"/>
            <a:ext cx="5113342" cy="7045098"/>
          </a:xfrm>
          <a:custGeom>
            <a:avLst/>
            <a:gdLst/>
            <a:ahLst/>
            <a:cxnLst/>
            <a:rect l="l" t="t" r="r" b="b"/>
            <a:pathLst>
              <a:path w="5113342" h="7045098">
                <a:moveTo>
                  <a:pt x="0" y="0"/>
                </a:moveTo>
                <a:lnTo>
                  <a:pt x="5113342" y="0"/>
                </a:lnTo>
                <a:lnTo>
                  <a:pt x="5113342" y="7045098"/>
                </a:lnTo>
                <a:lnTo>
                  <a:pt x="0" y="7045098"/>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8" name="Freeform 8">
            <a:extLst>
              <a:ext uri="{C183D7F6-B498-43B3-948B-1728B52AA6E4}">
                <adec:decorative xmlns:adec="http://schemas.microsoft.com/office/drawing/2017/decorative" val="1"/>
              </a:ext>
            </a:extLst>
          </p:cNvPr>
          <p:cNvSpPr/>
          <p:nvPr/>
        </p:nvSpPr>
        <p:spPr>
          <a:xfrm>
            <a:off x="11053356" y="5777296"/>
            <a:ext cx="991894" cy="1088498"/>
          </a:xfrm>
          <a:custGeom>
            <a:avLst/>
            <a:gdLst/>
            <a:ahLst/>
            <a:cxnLst/>
            <a:rect l="l" t="t" r="r" b="b"/>
            <a:pathLst>
              <a:path w="991894" h="1088498">
                <a:moveTo>
                  <a:pt x="0" y="0"/>
                </a:moveTo>
                <a:lnTo>
                  <a:pt x="991895" y="0"/>
                </a:lnTo>
                <a:lnTo>
                  <a:pt x="991895" y="1088498"/>
                </a:lnTo>
                <a:lnTo>
                  <a:pt x="0" y="10884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9" name="Freeform 9">
            <a:extLst>
              <a:ext uri="{C183D7F6-B498-43B3-948B-1728B52AA6E4}">
                <adec:decorative xmlns:adec="http://schemas.microsoft.com/office/drawing/2017/decorative" val="1"/>
              </a:ext>
            </a:extLst>
          </p:cNvPr>
          <p:cNvSpPr/>
          <p:nvPr/>
        </p:nvSpPr>
        <p:spPr>
          <a:xfrm rot="935914">
            <a:off x="13048381" y="2402504"/>
            <a:ext cx="733264" cy="1195221"/>
          </a:xfrm>
          <a:custGeom>
            <a:avLst/>
            <a:gdLst/>
            <a:ahLst/>
            <a:cxnLst/>
            <a:rect l="l" t="t" r="r" b="b"/>
            <a:pathLst>
              <a:path w="733264" h="1195221">
                <a:moveTo>
                  <a:pt x="0" y="0"/>
                </a:moveTo>
                <a:lnTo>
                  <a:pt x="733265" y="0"/>
                </a:lnTo>
                <a:lnTo>
                  <a:pt x="733265" y="1195221"/>
                </a:lnTo>
                <a:lnTo>
                  <a:pt x="0" y="11952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4" name="Freeform 14">
            <a:extLst>
              <a:ext uri="{C183D7F6-B498-43B3-948B-1728B52AA6E4}">
                <adec:decorative xmlns:adec="http://schemas.microsoft.com/office/drawing/2017/decorative" val="1"/>
              </a:ext>
            </a:extLst>
          </p:cNvPr>
          <p:cNvSpPr/>
          <p:nvPr/>
        </p:nvSpPr>
        <p:spPr>
          <a:xfrm>
            <a:off x="11053356" y="7203234"/>
            <a:ext cx="991894" cy="1088498"/>
          </a:xfrm>
          <a:custGeom>
            <a:avLst/>
            <a:gdLst/>
            <a:ahLst/>
            <a:cxnLst/>
            <a:rect l="l" t="t" r="r" b="b"/>
            <a:pathLst>
              <a:path w="991894" h="1088498">
                <a:moveTo>
                  <a:pt x="0" y="0"/>
                </a:moveTo>
                <a:lnTo>
                  <a:pt x="991895" y="0"/>
                </a:lnTo>
                <a:lnTo>
                  <a:pt x="991895" y="1088498"/>
                </a:lnTo>
                <a:lnTo>
                  <a:pt x="0" y="10884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5" name="Freeform 15">
            <a:extLst>
              <a:ext uri="{C183D7F6-B498-43B3-948B-1728B52AA6E4}">
                <adec:decorative xmlns:adec="http://schemas.microsoft.com/office/drawing/2017/decorative" val="1"/>
              </a:ext>
            </a:extLst>
          </p:cNvPr>
          <p:cNvSpPr/>
          <p:nvPr/>
        </p:nvSpPr>
        <p:spPr>
          <a:xfrm>
            <a:off x="2559663" y="2722078"/>
            <a:ext cx="5149990" cy="7095591"/>
          </a:xfrm>
          <a:custGeom>
            <a:avLst/>
            <a:gdLst/>
            <a:ahLst/>
            <a:cxnLst/>
            <a:rect l="l" t="t" r="r" b="b"/>
            <a:pathLst>
              <a:path w="5149990" h="7095591">
                <a:moveTo>
                  <a:pt x="0" y="0"/>
                </a:moveTo>
                <a:lnTo>
                  <a:pt x="5149990" y="0"/>
                </a:lnTo>
                <a:lnTo>
                  <a:pt x="5149990" y="7095591"/>
                </a:lnTo>
                <a:lnTo>
                  <a:pt x="0" y="7095591"/>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16" name="Freeform 16">
            <a:extLst>
              <a:ext uri="{C183D7F6-B498-43B3-948B-1728B52AA6E4}">
                <adec:decorative xmlns:adec="http://schemas.microsoft.com/office/drawing/2017/decorative" val="1"/>
              </a:ext>
            </a:extLst>
          </p:cNvPr>
          <p:cNvSpPr/>
          <p:nvPr/>
        </p:nvSpPr>
        <p:spPr>
          <a:xfrm rot="935914">
            <a:off x="4971398" y="2403052"/>
            <a:ext cx="738520" cy="1203787"/>
          </a:xfrm>
          <a:custGeom>
            <a:avLst/>
            <a:gdLst/>
            <a:ahLst/>
            <a:cxnLst/>
            <a:rect l="l" t="t" r="r" b="b"/>
            <a:pathLst>
              <a:path w="738520" h="1203787">
                <a:moveTo>
                  <a:pt x="0" y="0"/>
                </a:moveTo>
                <a:lnTo>
                  <a:pt x="738520" y="0"/>
                </a:lnTo>
                <a:lnTo>
                  <a:pt x="738520" y="1203788"/>
                </a:lnTo>
                <a:lnTo>
                  <a:pt x="0" y="12037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7" name="TextBox 17"/>
          <p:cNvSpPr txBox="1"/>
          <p:nvPr/>
        </p:nvSpPr>
        <p:spPr>
          <a:xfrm>
            <a:off x="2836834" y="3840090"/>
            <a:ext cx="4768020" cy="947562"/>
          </a:xfrm>
          <a:prstGeom prst="rect">
            <a:avLst/>
          </a:prstGeom>
        </p:spPr>
        <p:txBody>
          <a:bodyPr lIns="0" tIns="0" rIns="0" bIns="0" rtlCol="0" anchor="t">
            <a:spAutoFit/>
          </a:bodyPr>
          <a:lstStyle/>
          <a:p>
            <a:pPr algn="ctr">
              <a:lnSpc>
                <a:spcPts val="3807"/>
              </a:lnSpc>
            </a:pPr>
            <a:r>
              <a:rPr lang="en-US" sz="2719" b="1" dirty="0">
                <a:solidFill>
                  <a:srgbClr val="65503C"/>
                </a:solidFill>
                <a:latin typeface="Trebuchet MS Bold"/>
                <a:ea typeface="Trebuchet MS Bold"/>
                <a:cs typeface="Trebuchet MS Bold"/>
                <a:sym typeface="Trebuchet MS Bold"/>
              </a:rPr>
              <a:t>Aurora Hills </a:t>
            </a:r>
          </a:p>
          <a:p>
            <a:pPr marL="0" lvl="0" indent="0" algn="ctr">
              <a:lnSpc>
                <a:spcPts val="3807"/>
              </a:lnSpc>
            </a:pPr>
            <a:r>
              <a:rPr lang="en-US" sz="2719" b="1" dirty="0">
                <a:solidFill>
                  <a:srgbClr val="65503C"/>
                </a:solidFill>
                <a:latin typeface="Trebuchet MS Bold"/>
                <a:ea typeface="Trebuchet MS Bold"/>
                <a:cs typeface="Trebuchet MS Bold"/>
                <a:sym typeface="Trebuchet MS Bold"/>
              </a:rPr>
              <a:t>Middle School</a:t>
            </a:r>
          </a:p>
        </p:txBody>
      </p:sp>
      <p:sp>
        <p:nvSpPr>
          <p:cNvPr id="18" name="TextBox 18"/>
          <p:cNvSpPr txBox="1"/>
          <p:nvPr/>
        </p:nvSpPr>
        <p:spPr>
          <a:xfrm>
            <a:off x="2750648" y="4824724"/>
            <a:ext cx="4940393" cy="444039"/>
          </a:xfrm>
          <a:prstGeom prst="rect">
            <a:avLst/>
          </a:prstGeom>
        </p:spPr>
        <p:txBody>
          <a:bodyPr lIns="0" tIns="0" rIns="0" bIns="0" rtlCol="0" anchor="t">
            <a:spAutoFit/>
          </a:bodyPr>
          <a:lstStyle/>
          <a:p>
            <a:pPr marL="0" lvl="0" indent="0" algn="ctr">
              <a:lnSpc>
                <a:spcPts val="3525"/>
              </a:lnSpc>
            </a:pPr>
            <a:r>
              <a:rPr lang="en-US" sz="2518" b="1" dirty="0">
                <a:solidFill>
                  <a:srgbClr val="000000"/>
                </a:solidFill>
                <a:latin typeface="Trebuchet MS Bold"/>
                <a:ea typeface="Trebuchet MS Bold"/>
                <a:cs typeface="Trebuchet MS Bold"/>
                <a:sym typeface="Trebuchet MS Bold"/>
              </a:rPr>
              <a:t>Aurora Public Schools</a:t>
            </a:r>
          </a:p>
        </p:txBody>
      </p:sp>
      <p:sp>
        <p:nvSpPr>
          <p:cNvPr id="19" name="Freeform 19">
            <a:extLst>
              <a:ext uri="{C183D7F6-B498-43B3-948B-1728B52AA6E4}">
                <adec:decorative xmlns:adec="http://schemas.microsoft.com/office/drawing/2017/decorative" val="1"/>
              </a:ext>
            </a:extLst>
          </p:cNvPr>
          <p:cNvSpPr/>
          <p:nvPr/>
        </p:nvSpPr>
        <p:spPr>
          <a:xfrm>
            <a:off x="2962237" y="5748511"/>
            <a:ext cx="999003" cy="1096300"/>
          </a:xfrm>
          <a:custGeom>
            <a:avLst/>
            <a:gdLst/>
            <a:ahLst/>
            <a:cxnLst/>
            <a:rect l="l" t="t" r="r" b="b"/>
            <a:pathLst>
              <a:path w="999003" h="1096300">
                <a:moveTo>
                  <a:pt x="0" y="0"/>
                </a:moveTo>
                <a:lnTo>
                  <a:pt x="999003" y="0"/>
                </a:lnTo>
                <a:lnTo>
                  <a:pt x="999003" y="1096300"/>
                </a:lnTo>
                <a:lnTo>
                  <a:pt x="0" y="1096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20" name="TextBox 20"/>
          <p:cNvSpPr txBox="1"/>
          <p:nvPr/>
        </p:nvSpPr>
        <p:spPr>
          <a:xfrm>
            <a:off x="3863277" y="5720146"/>
            <a:ext cx="3703366" cy="1353034"/>
          </a:xfrm>
          <a:prstGeom prst="rect">
            <a:avLst/>
          </a:prstGeom>
        </p:spPr>
        <p:txBody>
          <a:bodyPr lIns="0" tIns="0" rIns="0" bIns="0" rtlCol="0" anchor="t">
            <a:spAutoFit/>
          </a:bodyPr>
          <a:lstStyle/>
          <a:p>
            <a:pPr algn="ctr">
              <a:lnSpc>
                <a:spcPts val="3807"/>
              </a:lnSpc>
            </a:pPr>
            <a:r>
              <a:rPr lang="en-US" sz="2719" dirty="0">
                <a:solidFill>
                  <a:srgbClr val="000000"/>
                </a:solidFill>
                <a:latin typeface="Trebuchet MS"/>
                <a:ea typeface="Trebuchet MS"/>
                <a:cs typeface="Trebuchet MS"/>
                <a:sym typeface="Trebuchet MS"/>
              </a:rPr>
              <a:t>Gabrielle </a:t>
            </a:r>
            <a:r>
              <a:rPr lang="en-US" sz="2719" dirty="0" err="1">
                <a:solidFill>
                  <a:srgbClr val="000000"/>
                </a:solidFill>
                <a:latin typeface="Trebuchet MS"/>
                <a:ea typeface="Trebuchet MS"/>
                <a:cs typeface="Trebuchet MS"/>
                <a:sym typeface="Trebuchet MS"/>
              </a:rPr>
              <a:t>Tonk</a:t>
            </a:r>
            <a:endParaRPr lang="en-US" sz="2719" dirty="0">
              <a:solidFill>
                <a:srgbClr val="000000"/>
              </a:solidFill>
              <a:latin typeface="Trebuchet MS"/>
              <a:ea typeface="Trebuchet MS"/>
              <a:cs typeface="Trebuchet MS"/>
              <a:sym typeface="Trebuchet MS"/>
            </a:endParaRPr>
          </a:p>
          <a:p>
            <a:pPr marL="0" lvl="0" indent="0" algn="ctr">
              <a:lnSpc>
                <a:spcPts val="3525"/>
              </a:lnSpc>
            </a:pPr>
            <a:r>
              <a:rPr lang="en-US" sz="2518" dirty="0">
                <a:solidFill>
                  <a:srgbClr val="000000"/>
                </a:solidFill>
                <a:latin typeface="Trebuchet MS"/>
                <a:ea typeface="Trebuchet MS"/>
                <a:cs typeface="Trebuchet MS"/>
                <a:sym typeface="Trebuchet MS"/>
              </a:rPr>
              <a:t>Counseling Services Coordinator</a:t>
            </a:r>
          </a:p>
        </p:txBody>
      </p:sp>
      <p:sp>
        <p:nvSpPr>
          <p:cNvPr id="21" name="TextBox 21"/>
          <p:cNvSpPr txBox="1"/>
          <p:nvPr/>
        </p:nvSpPr>
        <p:spPr>
          <a:xfrm>
            <a:off x="3798543" y="7659644"/>
            <a:ext cx="3703366" cy="911703"/>
          </a:xfrm>
          <a:prstGeom prst="rect">
            <a:avLst/>
          </a:prstGeom>
        </p:spPr>
        <p:txBody>
          <a:bodyPr lIns="0" tIns="0" rIns="0" bIns="0" rtlCol="0" anchor="t">
            <a:spAutoFit/>
          </a:bodyPr>
          <a:lstStyle/>
          <a:p>
            <a:pPr algn="ctr">
              <a:lnSpc>
                <a:spcPts val="3807"/>
              </a:lnSpc>
            </a:pPr>
            <a:r>
              <a:rPr lang="en-US" sz="2719">
                <a:solidFill>
                  <a:srgbClr val="000000"/>
                </a:solidFill>
                <a:latin typeface="Trebuchet MS"/>
                <a:ea typeface="Trebuchet MS"/>
                <a:cs typeface="Trebuchet MS"/>
                <a:sym typeface="Trebuchet MS"/>
              </a:rPr>
              <a:t>Kelly Batt</a:t>
            </a:r>
          </a:p>
          <a:p>
            <a:pPr marL="0" lvl="0" indent="0" algn="ctr">
              <a:lnSpc>
                <a:spcPts val="3525"/>
              </a:lnSpc>
            </a:pPr>
            <a:r>
              <a:rPr lang="en-US" sz="2518">
                <a:solidFill>
                  <a:srgbClr val="000000"/>
                </a:solidFill>
                <a:latin typeface="Trebuchet MS"/>
                <a:ea typeface="Trebuchet MS"/>
                <a:cs typeface="Trebuchet MS"/>
                <a:sym typeface="Trebuchet MS"/>
              </a:rPr>
              <a:t>School Counselor</a:t>
            </a:r>
          </a:p>
        </p:txBody>
      </p:sp>
      <p:sp>
        <p:nvSpPr>
          <p:cNvPr id="12" name="TextBox 12"/>
          <p:cNvSpPr txBox="1"/>
          <p:nvPr/>
        </p:nvSpPr>
        <p:spPr>
          <a:xfrm>
            <a:off x="10943175" y="3950173"/>
            <a:ext cx="4734090" cy="941226"/>
          </a:xfrm>
          <a:prstGeom prst="rect">
            <a:avLst/>
          </a:prstGeom>
        </p:spPr>
        <p:txBody>
          <a:bodyPr lIns="0" tIns="0" rIns="0" bIns="0" rtlCol="0" anchor="t">
            <a:spAutoFit/>
          </a:bodyPr>
          <a:lstStyle/>
          <a:p>
            <a:pPr algn="ctr">
              <a:lnSpc>
                <a:spcPts val="3780"/>
              </a:lnSpc>
            </a:pPr>
            <a:r>
              <a:rPr lang="en-US" sz="2700" b="1">
                <a:solidFill>
                  <a:srgbClr val="65503C"/>
                </a:solidFill>
                <a:latin typeface="Trebuchet MS Bold"/>
                <a:ea typeface="Trebuchet MS Bold"/>
                <a:cs typeface="Trebuchet MS Bold"/>
                <a:sym typeface="Trebuchet MS Bold"/>
              </a:rPr>
              <a:t>Southwest Open </a:t>
            </a:r>
          </a:p>
          <a:p>
            <a:pPr marL="0" lvl="0" indent="0" algn="ctr">
              <a:lnSpc>
                <a:spcPts val="3780"/>
              </a:lnSpc>
            </a:pPr>
            <a:r>
              <a:rPr lang="en-US" sz="2700" b="1">
                <a:solidFill>
                  <a:srgbClr val="65503C"/>
                </a:solidFill>
                <a:latin typeface="Trebuchet MS Bold"/>
                <a:ea typeface="Trebuchet MS Bold"/>
                <a:cs typeface="Trebuchet MS Bold"/>
                <a:sym typeface="Trebuchet MS Bold"/>
              </a:rPr>
              <a:t>Charter School </a:t>
            </a:r>
          </a:p>
        </p:txBody>
      </p:sp>
      <p:sp>
        <p:nvSpPr>
          <p:cNvPr id="13" name="TextBox 13"/>
          <p:cNvSpPr txBox="1"/>
          <p:nvPr/>
        </p:nvSpPr>
        <p:spPr>
          <a:xfrm>
            <a:off x="10857602" y="4874267"/>
            <a:ext cx="4905236" cy="441354"/>
          </a:xfrm>
          <a:prstGeom prst="rect">
            <a:avLst/>
          </a:prstGeom>
        </p:spPr>
        <p:txBody>
          <a:bodyPr lIns="0" tIns="0" rIns="0" bIns="0" rtlCol="0" anchor="t">
            <a:spAutoFit/>
          </a:bodyPr>
          <a:lstStyle/>
          <a:p>
            <a:pPr marL="0" lvl="0" indent="0" algn="ctr">
              <a:lnSpc>
                <a:spcPts val="3500"/>
              </a:lnSpc>
            </a:pPr>
            <a:r>
              <a:rPr lang="en-US" sz="2500" b="1">
                <a:solidFill>
                  <a:srgbClr val="000000"/>
                </a:solidFill>
                <a:latin typeface="Trebuchet MS Bold"/>
                <a:ea typeface="Trebuchet MS Bold"/>
                <a:cs typeface="Trebuchet MS Bold"/>
                <a:sym typeface="Trebuchet MS Bold"/>
              </a:rPr>
              <a:t>Montezuma- Cortez RE-1</a:t>
            </a:r>
          </a:p>
        </p:txBody>
      </p:sp>
      <p:sp>
        <p:nvSpPr>
          <p:cNvPr id="10" name="TextBox 10"/>
          <p:cNvSpPr txBox="1"/>
          <p:nvPr/>
        </p:nvSpPr>
        <p:spPr>
          <a:xfrm>
            <a:off x="11858370" y="5778041"/>
            <a:ext cx="3677012" cy="905622"/>
          </a:xfrm>
          <a:prstGeom prst="rect">
            <a:avLst/>
          </a:prstGeom>
        </p:spPr>
        <p:txBody>
          <a:bodyPr lIns="0" tIns="0" rIns="0" bIns="0" rtlCol="0" anchor="t">
            <a:spAutoFit/>
          </a:bodyPr>
          <a:lstStyle/>
          <a:p>
            <a:pPr algn="ctr">
              <a:lnSpc>
                <a:spcPts val="3780"/>
              </a:lnSpc>
            </a:pPr>
            <a:r>
              <a:rPr lang="en-US" sz="2700">
                <a:solidFill>
                  <a:srgbClr val="000000"/>
                </a:solidFill>
                <a:latin typeface="Trebuchet MS"/>
                <a:ea typeface="Trebuchet MS"/>
                <a:cs typeface="Trebuchet MS"/>
                <a:sym typeface="Trebuchet MS"/>
              </a:rPr>
              <a:t>Casey Simpson</a:t>
            </a:r>
          </a:p>
          <a:p>
            <a:pPr marL="0" lvl="0" indent="0" algn="ctr">
              <a:lnSpc>
                <a:spcPts val="3500"/>
              </a:lnSpc>
            </a:pPr>
            <a:r>
              <a:rPr lang="en-US" sz="2500">
                <a:solidFill>
                  <a:srgbClr val="000000"/>
                </a:solidFill>
                <a:latin typeface="Trebuchet MS"/>
                <a:ea typeface="Trebuchet MS"/>
                <a:cs typeface="Trebuchet MS"/>
                <a:sym typeface="Trebuchet MS"/>
              </a:rPr>
              <a:t>Executive Director</a:t>
            </a:r>
          </a:p>
        </p:txBody>
      </p:sp>
      <p:sp>
        <p:nvSpPr>
          <p:cNvPr id="11" name="TextBox 11"/>
          <p:cNvSpPr txBox="1"/>
          <p:nvPr/>
        </p:nvSpPr>
        <p:spPr>
          <a:xfrm>
            <a:off x="11858370" y="7266097"/>
            <a:ext cx="3677012" cy="905622"/>
          </a:xfrm>
          <a:prstGeom prst="rect">
            <a:avLst/>
          </a:prstGeom>
        </p:spPr>
        <p:txBody>
          <a:bodyPr lIns="0" tIns="0" rIns="0" bIns="0" rtlCol="0" anchor="t">
            <a:spAutoFit/>
          </a:bodyPr>
          <a:lstStyle/>
          <a:p>
            <a:pPr algn="ctr">
              <a:lnSpc>
                <a:spcPts val="3780"/>
              </a:lnSpc>
            </a:pPr>
            <a:r>
              <a:rPr lang="en-US" sz="2700">
                <a:solidFill>
                  <a:srgbClr val="000000"/>
                </a:solidFill>
                <a:latin typeface="Trebuchet MS"/>
                <a:ea typeface="Trebuchet MS"/>
                <a:cs typeface="Trebuchet MS"/>
                <a:sym typeface="Trebuchet MS"/>
              </a:rPr>
              <a:t>Danielle Clifton</a:t>
            </a:r>
          </a:p>
          <a:p>
            <a:pPr marL="0" lvl="0" indent="0" algn="ctr">
              <a:lnSpc>
                <a:spcPts val="3500"/>
              </a:lnSpc>
            </a:pPr>
            <a:r>
              <a:rPr lang="en-US" sz="2500">
                <a:solidFill>
                  <a:srgbClr val="000000"/>
                </a:solidFill>
                <a:latin typeface="Trebuchet MS"/>
                <a:ea typeface="Trebuchet MS"/>
                <a:cs typeface="Trebuchet MS"/>
                <a:sym typeface="Trebuchet MS"/>
              </a:rPr>
              <a:t>School Counselor </a:t>
            </a:r>
          </a:p>
        </p:txBody>
      </p:sp>
      <p:sp>
        <p:nvSpPr>
          <p:cNvPr id="22" name="Freeform 22">
            <a:extLst>
              <a:ext uri="{C183D7F6-B498-43B3-948B-1728B52AA6E4}">
                <adec:decorative xmlns:adec="http://schemas.microsoft.com/office/drawing/2017/decorative" val="1"/>
              </a:ext>
            </a:extLst>
          </p:cNvPr>
          <p:cNvSpPr/>
          <p:nvPr/>
        </p:nvSpPr>
        <p:spPr>
          <a:xfrm>
            <a:off x="2962237" y="7552928"/>
            <a:ext cx="999003" cy="1096300"/>
          </a:xfrm>
          <a:custGeom>
            <a:avLst/>
            <a:gdLst/>
            <a:ahLst/>
            <a:cxnLst/>
            <a:rect l="l" t="t" r="r" b="b"/>
            <a:pathLst>
              <a:path w="999003" h="1096300">
                <a:moveTo>
                  <a:pt x="0" y="0"/>
                </a:moveTo>
                <a:lnTo>
                  <a:pt x="999003" y="0"/>
                </a:lnTo>
                <a:lnTo>
                  <a:pt x="999003" y="1096300"/>
                </a:lnTo>
                <a:lnTo>
                  <a:pt x="0" y="1096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descr="CDE Logo"/>
          <p:cNvSpPr/>
          <p:nvPr/>
        </p:nvSpPr>
        <p:spPr>
          <a:xfrm>
            <a:off x="15132100" y="638639"/>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913702"/>
            <a:ext cx="17275536" cy="6981095"/>
            <a:chOff x="0" y="0"/>
            <a:chExt cx="4549935" cy="1838642"/>
          </a:xfrm>
        </p:grpSpPr>
        <p:sp>
          <p:nvSpPr>
            <p:cNvPr id="3" name="Freeform 3">
              <a:extLst>
                <a:ext uri="{C183D7F6-B498-43B3-948B-1728B52AA6E4}">
                  <adec:decorative xmlns:adec="http://schemas.microsoft.com/office/drawing/2017/decorative" val="1"/>
                </a:ext>
              </a:extLst>
            </p:cNvPr>
            <p:cNvSpPr/>
            <p:nvPr/>
          </p:nvSpPr>
          <p:spPr>
            <a:xfrm>
              <a:off x="0" y="0"/>
              <a:ext cx="4549935" cy="1838642"/>
            </a:xfrm>
            <a:custGeom>
              <a:avLst/>
              <a:gdLst/>
              <a:ahLst/>
              <a:cxnLst/>
              <a:rect l="l" t="t" r="r" b="b"/>
              <a:pathLst>
                <a:path w="4549935" h="1838642">
                  <a:moveTo>
                    <a:pt x="0" y="0"/>
                  </a:moveTo>
                  <a:lnTo>
                    <a:pt x="4549935" y="0"/>
                  </a:lnTo>
                  <a:lnTo>
                    <a:pt x="4549935" y="1838642"/>
                  </a:lnTo>
                  <a:lnTo>
                    <a:pt x="0" y="1838642"/>
                  </a:lnTo>
                  <a:close/>
                </a:path>
              </a:pathLst>
            </a:custGeom>
            <a:solidFill>
              <a:srgbClr val="F2F2F2"/>
            </a:solidFill>
          </p:spPr>
          <p:txBody>
            <a:bodyPr/>
            <a:lstStyle/>
            <a:p>
              <a:endParaRPr lang="en-US"/>
            </a:p>
          </p:txBody>
        </p:sp>
        <p:sp>
          <p:nvSpPr>
            <p:cNvPr id="4" name="TextBox 4"/>
            <p:cNvSpPr txBox="1"/>
            <p:nvPr/>
          </p:nvSpPr>
          <p:spPr>
            <a:xfrm>
              <a:off x="0" y="-38100"/>
              <a:ext cx="4549935" cy="1876742"/>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284018"/>
            <a:ext cx="17586329" cy="2301678"/>
            <a:chOff x="0" y="0"/>
            <a:chExt cx="4631790" cy="606203"/>
          </a:xfrm>
        </p:grpSpPr>
        <p:sp>
          <p:nvSpPr>
            <p:cNvPr id="6" name="Freeform 6">
              <a:extLst>
                <a:ext uri="{C183D7F6-B498-43B3-948B-1728B52AA6E4}">
                  <adec:decorative xmlns:adec="http://schemas.microsoft.com/office/drawing/2017/decorative" val="1"/>
                </a:ext>
              </a:extLst>
            </p:cNvPr>
            <p:cNvSpPr/>
            <p:nvPr/>
          </p:nvSpPr>
          <p:spPr>
            <a:xfrm>
              <a:off x="0" y="0"/>
              <a:ext cx="4631791" cy="606203"/>
            </a:xfrm>
            <a:custGeom>
              <a:avLst/>
              <a:gdLst/>
              <a:ahLst/>
              <a:cxnLst/>
              <a:rect l="l" t="t" r="r" b="b"/>
              <a:pathLst>
                <a:path w="4631791" h="606203">
                  <a:moveTo>
                    <a:pt x="0" y="0"/>
                  </a:moveTo>
                  <a:lnTo>
                    <a:pt x="4631791" y="0"/>
                  </a:lnTo>
                  <a:lnTo>
                    <a:pt x="4631791" y="606203"/>
                  </a:lnTo>
                  <a:lnTo>
                    <a:pt x="0" y="606203"/>
                  </a:lnTo>
                  <a:close/>
                </a:path>
              </a:pathLst>
            </a:custGeom>
            <a:solidFill>
              <a:srgbClr val="F2F2F2"/>
            </a:solidFill>
          </p:spPr>
          <p:txBody>
            <a:bodyPr/>
            <a:lstStyle/>
            <a:p>
              <a:endParaRPr lang="en-US"/>
            </a:p>
          </p:txBody>
        </p:sp>
        <p:sp>
          <p:nvSpPr>
            <p:cNvPr id="7" name="TextBox 7"/>
            <p:cNvSpPr txBox="1"/>
            <p:nvPr/>
          </p:nvSpPr>
          <p:spPr>
            <a:xfrm>
              <a:off x="0" y="-38100"/>
              <a:ext cx="4631790" cy="644303"/>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467829" y="369663"/>
            <a:ext cx="14362302" cy="20541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7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Year Report:</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Needs Assessment Look-Fors Part I</a:t>
            </a:r>
          </a:p>
        </p:txBody>
      </p:sp>
      <p:sp>
        <p:nvSpPr>
          <p:cNvPr id="12" name="TextBox 12"/>
          <p:cNvSpPr txBox="1"/>
          <p:nvPr/>
        </p:nvSpPr>
        <p:spPr>
          <a:xfrm>
            <a:off x="1028700" y="3189357"/>
            <a:ext cx="14483401" cy="552450"/>
          </a:xfrm>
          <a:prstGeom prst="rect">
            <a:avLst/>
          </a:prstGeom>
        </p:spPr>
        <p:txBody>
          <a:bodyPr lIns="0" tIns="0" rIns="0" bIns="0" rtlCol="0" anchor="t">
            <a:spAutoFit/>
          </a:bodyPr>
          <a:lstStyle/>
          <a:p>
            <a:pPr algn="l">
              <a:lnSpc>
                <a:spcPts val="4500"/>
              </a:lnSpc>
            </a:pPr>
            <a:r>
              <a:rPr lang="en-US" sz="3000" b="1">
                <a:solidFill>
                  <a:srgbClr val="65503C"/>
                </a:solidFill>
                <a:latin typeface="Trebuchet MS Bold"/>
                <a:ea typeface="Trebuchet MS Bold"/>
                <a:cs typeface="Trebuchet MS Bold"/>
                <a:sym typeface="Trebuchet MS Bold"/>
              </a:rPr>
              <a:t>Questions 10. Outline your district and/or school needs assessment(s) process. </a:t>
            </a:r>
          </a:p>
        </p:txBody>
      </p:sp>
      <p:sp>
        <p:nvSpPr>
          <p:cNvPr id="10" name="Freeform 10">
            <a:extLst>
              <a:ext uri="{C183D7F6-B498-43B3-948B-1728B52AA6E4}">
                <adec:decorative xmlns:adec="http://schemas.microsoft.com/office/drawing/2017/decorative" val="1"/>
              </a:ext>
            </a:extLst>
          </p:cNvPr>
          <p:cNvSpPr/>
          <p:nvPr/>
        </p:nvSpPr>
        <p:spPr>
          <a:xfrm flipH="1">
            <a:off x="1767484" y="4815784"/>
            <a:ext cx="3328213" cy="3176931"/>
          </a:xfrm>
          <a:custGeom>
            <a:avLst/>
            <a:gdLst/>
            <a:ahLst/>
            <a:cxnLst/>
            <a:rect l="l" t="t" r="r" b="b"/>
            <a:pathLst>
              <a:path w="3328213" h="3176931">
                <a:moveTo>
                  <a:pt x="3328213" y="0"/>
                </a:moveTo>
                <a:lnTo>
                  <a:pt x="0" y="0"/>
                </a:lnTo>
                <a:lnTo>
                  <a:pt x="0" y="3176931"/>
                </a:lnTo>
                <a:lnTo>
                  <a:pt x="3328213" y="3176931"/>
                </a:lnTo>
                <a:lnTo>
                  <a:pt x="332821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a:extLst>
              <a:ext uri="{C183D7F6-B498-43B3-948B-1728B52AA6E4}">
                <adec:decorative xmlns:adec="http://schemas.microsoft.com/office/drawing/2017/decorative" val="0"/>
              </a:ext>
            </a:extLst>
          </p:cNvPr>
          <p:cNvSpPr txBox="1"/>
          <p:nvPr/>
        </p:nvSpPr>
        <p:spPr>
          <a:xfrm>
            <a:off x="5561926" y="3988267"/>
            <a:ext cx="11804506" cy="5449461"/>
          </a:xfrm>
          <a:prstGeom prst="rect">
            <a:avLst/>
          </a:prstGeom>
        </p:spPr>
        <p:txBody>
          <a:bodyPr lIns="0" tIns="0" rIns="0" bIns="0" rtlCol="0" anchor="t">
            <a:spAutoFit/>
          </a:bodyPr>
          <a:lstStyle/>
          <a:p>
            <a:pPr algn="l">
              <a:lnSpc>
                <a:spcPts val="4199"/>
              </a:lnSpc>
            </a:pPr>
            <a:r>
              <a:rPr lang="en-US" sz="2799" b="1" i="1" dirty="0">
                <a:solidFill>
                  <a:srgbClr val="000000"/>
                </a:solidFill>
                <a:latin typeface="Trebuchet MS Bold Italics"/>
                <a:ea typeface="Trebuchet MS Bold Italics"/>
                <a:cs typeface="Trebuchet MS Bold Italics"/>
                <a:sym typeface="Trebuchet MS Bold Italics"/>
              </a:rPr>
              <a:t>In one to two paragraphs summarize:</a:t>
            </a:r>
          </a:p>
          <a:p>
            <a:pPr marL="561341" lvl="1" indent="-280670" algn="l">
              <a:lnSpc>
                <a:spcPts val="3900"/>
              </a:lnSpc>
              <a:buFont typeface="Arial"/>
              <a:buChar char="•"/>
            </a:pPr>
            <a:r>
              <a:rPr lang="en-US" sz="2600" dirty="0">
                <a:solidFill>
                  <a:srgbClr val="000000"/>
                </a:solidFill>
                <a:latin typeface="Trebuchet MS"/>
                <a:ea typeface="Trebuchet MS"/>
                <a:cs typeface="Trebuchet MS"/>
                <a:sym typeface="Trebuchet MS"/>
              </a:rPr>
              <a:t>What was your process in creating and collecting the data?</a:t>
            </a:r>
          </a:p>
          <a:p>
            <a:pPr marL="1122681" lvl="2" indent="-374227" algn="l">
              <a:lnSpc>
                <a:spcPts val="3900"/>
              </a:lnSpc>
              <a:buFont typeface="Arial"/>
              <a:buChar char="⚬"/>
            </a:pPr>
            <a:r>
              <a:rPr lang="en-US" sz="2600" dirty="0">
                <a:solidFill>
                  <a:srgbClr val="000000"/>
                </a:solidFill>
                <a:latin typeface="Trebuchet MS"/>
                <a:ea typeface="Trebuchet MS"/>
                <a:cs typeface="Trebuchet MS"/>
                <a:sym typeface="Trebuchet MS"/>
              </a:rPr>
              <a:t>Did you have to obtain consent to administer or ask specific questions? </a:t>
            </a:r>
          </a:p>
          <a:p>
            <a:pPr marL="1122681" lvl="2" indent="-374227" algn="l">
              <a:lnSpc>
                <a:spcPts val="3900"/>
              </a:lnSpc>
              <a:buFont typeface="Arial"/>
              <a:buChar char="⚬"/>
            </a:pPr>
            <a:r>
              <a:rPr lang="en-US" sz="2600" dirty="0">
                <a:solidFill>
                  <a:srgbClr val="000000"/>
                </a:solidFill>
                <a:latin typeface="Trebuchet MS"/>
                <a:ea typeface="Trebuchet MS"/>
                <a:cs typeface="Trebuchet MS"/>
                <a:sym typeface="Trebuchet MS"/>
              </a:rPr>
              <a:t>How was the assessment created?</a:t>
            </a:r>
          </a:p>
          <a:p>
            <a:pPr marL="1684022" lvl="3" indent="-421005" algn="l">
              <a:lnSpc>
                <a:spcPts val="3900"/>
              </a:lnSpc>
              <a:buFont typeface="Arial"/>
              <a:buChar char="￭"/>
            </a:pPr>
            <a:r>
              <a:rPr lang="en-US" sz="2600" dirty="0">
                <a:solidFill>
                  <a:srgbClr val="000000"/>
                </a:solidFill>
                <a:latin typeface="Trebuchet MS"/>
                <a:ea typeface="Trebuchet MS"/>
                <a:cs typeface="Trebuchet MS"/>
                <a:sym typeface="Trebuchet MS"/>
              </a:rPr>
              <a:t>How did you identify questions?</a:t>
            </a:r>
          </a:p>
          <a:p>
            <a:pPr marL="1684022" lvl="3" indent="-421005" algn="l">
              <a:lnSpc>
                <a:spcPts val="3900"/>
              </a:lnSpc>
              <a:buFont typeface="Arial"/>
              <a:buChar char="￭"/>
            </a:pPr>
            <a:r>
              <a:rPr lang="en-US" sz="2600" dirty="0">
                <a:solidFill>
                  <a:srgbClr val="000000"/>
                </a:solidFill>
                <a:latin typeface="Trebuchet MS"/>
                <a:ea typeface="Trebuchet MS"/>
                <a:cs typeface="Trebuchet MS"/>
                <a:sym typeface="Trebuchet MS"/>
              </a:rPr>
              <a:t>What questions were included?</a:t>
            </a:r>
          </a:p>
          <a:p>
            <a:pPr marL="1122681" lvl="2" indent="-374227" algn="l">
              <a:lnSpc>
                <a:spcPts val="3900"/>
              </a:lnSpc>
              <a:buFont typeface="Arial"/>
              <a:buChar char="⚬"/>
            </a:pPr>
            <a:r>
              <a:rPr lang="en-US" sz="2600" dirty="0">
                <a:solidFill>
                  <a:srgbClr val="000000"/>
                </a:solidFill>
                <a:latin typeface="Trebuchet MS"/>
                <a:ea typeface="Trebuchet MS"/>
                <a:cs typeface="Trebuchet MS"/>
                <a:sym typeface="Trebuchet MS"/>
              </a:rPr>
              <a:t>How was the assessment distributed?</a:t>
            </a:r>
          </a:p>
          <a:p>
            <a:pPr marL="1122681" lvl="2" indent="-374227" algn="l">
              <a:lnSpc>
                <a:spcPts val="3900"/>
              </a:lnSpc>
              <a:buFont typeface="Arial"/>
              <a:buChar char="⚬"/>
            </a:pPr>
            <a:r>
              <a:rPr lang="en-US" sz="2600" dirty="0">
                <a:solidFill>
                  <a:srgbClr val="000000"/>
                </a:solidFill>
                <a:latin typeface="Trebuchet MS"/>
                <a:ea typeface="Trebuchet MS"/>
                <a:cs typeface="Trebuchet MS"/>
                <a:sym typeface="Trebuchet MS"/>
              </a:rPr>
              <a:t>How did you notify stakeholders?</a:t>
            </a:r>
          </a:p>
          <a:p>
            <a:pPr marL="561341" lvl="1" indent="-280670" algn="l">
              <a:lnSpc>
                <a:spcPts val="3900"/>
              </a:lnSpc>
              <a:buFont typeface="Arial"/>
              <a:buChar char="•"/>
            </a:pPr>
            <a:r>
              <a:rPr lang="en-US" sz="2600" dirty="0">
                <a:solidFill>
                  <a:srgbClr val="000000"/>
                </a:solidFill>
                <a:latin typeface="Trebuchet MS"/>
                <a:ea typeface="Trebuchet MS"/>
                <a:cs typeface="Trebuchet MS"/>
                <a:sym typeface="Trebuchet MS"/>
              </a:rPr>
              <a:t>What stakeholders completed the assessment?</a:t>
            </a:r>
          </a:p>
          <a:p>
            <a:pPr marL="1122681" lvl="2" indent="-374227" algn="l">
              <a:lnSpc>
                <a:spcPts val="3900"/>
              </a:lnSpc>
              <a:buFont typeface="Arial"/>
              <a:buChar char="⚬"/>
            </a:pPr>
            <a:r>
              <a:rPr lang="en-US" sz="2600" dirty="0">
                <a:solidFill>
                  <a:srgbClr val="000000"/>
                </a:solidFill>
                <a:latin typeface="Trebuchet MS"/>
                <a:ea typeface="Trebuchet MS"/>
                <a:cs typeface="Trebuchet MS"/>
                <a:sym typeface="Trebuchet MS"/>
              </a:rPr>
              <a:t>Why were those stakeholders chosen?</a:t>
            </a:r>
          </a:p>
          <a:p>
            <a:pPr marL="561341" lvl="1" indent="-280670" algn="l">
              <a:lnSpc>
                <a:spcPts val="3900"/>
              </a:lnSpc>
              <a:buFont typeface="Arial"/>
              <a:buChar char="•"/>
            </a:pPr>
            <a:r>
              <a:rPr lang="en-US" sz="2600" dirty="0">
                <a:solidFill>
                  <a:srgbClr val="000000"/>
                </a:solidFill>
                <a:latin typeface="Trebuchet MS"/>
                <a:ea typeface="Trebuchet MS"/>
                <a:cs typeface="Trebuchet MS"/>
                <a:sym typeface="Trebuchet MS"/>
              </a:rPr>
              <a:t>Who was involved in the process?</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913702"/>
            <a:ext cx="17275536" cy="6981095"/>
            <a:chOff x="0" y="0"/>
            <a:chExt cx="4549935" cy="1838642"/>
          </a:xfrm>
        </p:grpSpPr>
        <p:sp>
          <p:nvSpPr>
            <p:cNvPr id="3" name="Freeform 3">
              <a:extLst>
                <a:ext uri="{C183D7F6-B498-43B3-948B-1728B52AA6E4}">
                  <adec:decorative xmlns:adec="http://schemas.microsoft.com/office/drawing/2017/decorative" val="1"/>
                </a:ext>
              </a:extLst>
            </p:cNvPr>
            <p:cNvSpPr/>
            <p:nvPr/>
          </p:nvSpPr>
          <p:spPr>
            <a:xfrm>
              <a:off x="0" y="0"/>
              <a:ext cx="4549935" cy="1838642"/>
            </a:xfrm>
            <a:custGeom>
              <a:avLst/>
              <a:gdLst/>
              <a:ahLst/>
              <a:cxnLst/>
              <a:rect l="l" t="t" r="r" b="b"/>
              <a:pathLst>
                <a:path w="4549935" h="1838642">
                  <a:moveTo>
                    <a:pt x="0" y="0"/>
                  </a:moveTo>
                  <a:lnTo>
                    <a:pt x="4549935" y="0"/>
                  </a:lnTo>
                  <a:lnTo>
                    <a:pt x="4549935" y="1838642"/>
                  </a:lnTo>
                  <a:lnTo>
                    <a:pt x="0" y="1838642"/>
                  </a:lnTo>
                  <a:close/>
                </a:path>
              </a:pathLst>
            </a:custGeom>
            <a:solidFill>
              <a:srgbClr val="F2F2F2"/>
            </a:solidFill>
          </p:spPr>
          <p:txBody>
            <a:bodyPr/>
            <a:lstStyle/>
            <a:p>
              <a:endParaRPr lang="en-US"/>
            </a:p>
          </p:txBody>
        </p:sp>
        <p:sp>
          <p:nvSpPr>
            <p:cNvPr id="4" name="TextBox 4"/>
            <p:cNvSpPr txBox="1"/>
            <p:nvPr/>
          </p:nvSpPr>
          <p:spPr>
            <a:xfrm>
              <a:off x="0" y="-38100"/>
              <a:ext cx="4549935" cy="1876742"/>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284018"/>
            <a:ext cx="17338591" cy="2301678"/>
            <a:chOff x="0" y="0"/>
            <a:chExt cx="4566542" cy="606203"/>
          </a:xfrm>
        </p:grpSpPr>
        <p:sp>
          <p:nvSpPr>
            <p:cNvPr id="6" name="Freeform 6">
              <a:extLst>
                <a:ext uri="{C183D7F6-B498-43B3-948B-1728B52AA6E4}">
                  <adec:decorative xmlns:adec="http://schemas.microsoft.com/office/drawing/2017/decorative" val="1"/>
                </a:ext>
              </a:extLst>
            </p:cNvPr>
            <p:cNvSpPr/>
            <p:nvPr/>
          </p:nvSpPr>
          <p:spPr>
            <a:xfrm>
              <a:off x="0" y="0"/>
              <a:ext cx="4566543" cy="606203"/>
            </a:xfrm>
            <a:custGeom>
              <a:avLst/>
              <a:gdLst/>
              <a:ahLst/>
              <a:cxnLst/>
              <a:rect l="l" t="t" r="r" b="b"/>
              <a:pathLst>
                <a:path w="4566543" h="606203">
                  <a:moveTo>
                    <a:pt x="0" y="0"/>
                  </a:moveTo>
                  <a:lnTo>
                    <a:pt x="4566543" y="0"/>
                  </a:lnTo>
                  <a:lnTo>
                    <a:pt x="4566543" y="606203"/>
                  </a:lnTo>
                  <a:lnTo>
                    <a:pt x="0" y="606203"/>
                  </a:lnTo>
                  <a:close/>
                </a:path>
              </a:pathLst>
            </a:custGeom>
            <a:solidFill>
              <a:srgbClr val="F2F2F2"/>
            </a:solidFill>
          </p:spPr>
          <p:txBody>
            <a:bodyPr/>
            <a:lstStyle/>
            <a:p>
              <a:endParaRPr lang="en-US"/>
            </a:p>
          </p:txBody>
        </p:sp>
        <p:sp>
          <p:nvSpPr>
            <p:cNvPr id="7" name="TextBox 7"/>
            <p:cNvSpPr txBox="1"/>
            <p:nvPr/>
          </p:nvSpPr>
          <p:spPr>
            <a:xfrm>
              <a:off x="0" y="-38100"/>
              <a:ext cx="4566542" cy="644303"/>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467829" y="369663"/>
            <a:ext cx="14362302" cy="20541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7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Year Report:</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Needs Assessment Look-Fors Part II</a:t>
            </a:r>
          </a:p>
        </p:txBody>
      </p:sp>
      <p:sp>
        <p:nvSpPr>
          <p:cNvPr id="10" name="Freeform 10">
            <a:extLst>
              <a:ext uri="{C183D7F6-B498-43B3-948B-1728B52AA6E4}">
                <adec:decorative xmlns:adec="http://schemas.microsoft.com/office/drawing/2017/decorative" val="1"/>
              </a:ext>
            </a:extLst>
          </p:cNvPr>
          <p:cNvSpPr/>
          <p:nvPr/>
        </p:nvSpPr>
        <p:spPr>
          <a:xfrm flipH="1">
            <a:off x="1571365" y="4910161"/>
            <a:ext cx="3328213" cy="3176931"/>
          </a:xfrm>
          <a:custGeom>
            <a:avLst/>
            <a:gdLst/>
            <a:ahLst/>
            <a:cxnLst/>
            <a:rect l="l" t="t" r="r" b="b"/>
            <a:pathLst>
              <a:path w="3328213" h="3176931">
                <a:moveTo>
                  <a:pt x="3328213" y="0"/>
                </a:moveTo>
                <a:lnTo>
                  <a:pt x="0" y="0"/>
                </a:lnTo>
                <a:lnTo>
                  <a:pt x="0" y="3176930"/>
                </a:lnTo>
                <a:lnTo>
                  <a:pt x="3328213" y="3176930"/>
                </a:lnTo>
                <a:lnTo>
                  <a:pt x="332821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1028700" y="3189357"/>
            <a:ext cx="15580529" cy="552450"/>
          </a:xfrm>
          <a:prstGeom prst="rect">
            <a:avLst/>
          </a:prstGeom>
        </p:spPr>
        <p:txBody>
          <a:bodyPr lIns="0" tIns="0" rIns="0" bIns="0" rtlCol="0" anchor="t">
            <a:spAutoFit/>
          </a:bodyPr>
          <a:lstStyle/>
          <a:p>
            <a:pPr algn="l">
              <a:lnSpc>
                <a:spcPts val="4500"/>
              </a:lnSpc>
            </a:pPr>
            <a:r>
              <a:rPr lang="en-US" sz="3000" b="1">
                <a:solidFill>
                  <a:srgbClr val="65503C"/>
                </a:solidFill>
                <a:latin typeface="Trebuchet MS Bold"/>
                <a:ea typeface="Trebuchet MS Bold"/>
                <a:cs typeface="Trebuchet MS Bold"/>
                <a:sym typeface="Trebuchet MS Bold"/>
              </a:rPr>
              <a:t>Questions 10. Outline your district and/or school needs assessment(s) and findings</a:t>
            </a:r>
          </a:p>
        </p:txBody>
      </p:sp>
      <p:sp>
        <p:nvSpPr>
          <p:cNvPr id="9" name="TextBox 9"/>
          <p:cNvSpPr txBox="1"/>
          <p:nvPr/>
        </p:nvSpPr>
        <p:spPr>
          <a:xfrm>
            <a:off x="5561926" y="4360932"/>
            <a:ext cx="11804506" cy="2973333"/>
          </a:xfrm>
          <a:prstGeom prst="rect">
            <a:avLst/>
          </a:prstGeom>
        </p:spPr>
        <p:txBody>
          <a:bodyPr lIns="0" tIns="0" rIns="0" bIns="0" rtlCol="0" anchor="t">
            <a:spAutoFit/>
          </a:bodyPr>
          <a:lstStyle/>
          <a:p>
            <a:pPr algn="l">
              <a:lnSpc>
                <a:spcPts val="4199"/>
              </a:lnSpc>
            </a:pPr>
            <a:r>
              <a:rPr lang="en-US" sz="2799" b="1" i="1">
                <a:solidFill>
                  <a:srgbClr val="000000"/>
                </a:solidFill>
                <a:latin typeface="Trebuchet MS Bold Italics"/>
                <a:ea typeface="Trebuchet MS Bold Italics"/>
                <a:cs typeface="Trebuchet MS Bold Italics"/>
                <a:sym typeface="Trebuchet MS Bold Italics"/>
              </a:rPr>
              <a:t>In one to two paragraphs summarize:</a:t>
            </a:r>
          </a:p>
          <a:p>
            <a:pPr marL="561341" lvl="1" indent="-280670" algn="l">
              <a:lnSpc>
                <a:spcPts val="3900"/>
              </a:lnSpc>
              <a:buFont typeface="Arial"/>
              <a:buChar char="•"/>
            </a:pPr>
            <a:r>
              <a:rPr lang="en-US" sz="2600">
                <a:solidFill>
                  <a:srgbClr val="000000"/>
                </a:solidFill>
                <a:latin typeface="Trebuchet MS"/>
                <a:ea typeface="Trebuchet MS"/>
                <a:cs typeface="Trebuchet MS"/>
                <a:sym typeface="Trebuchet MS"/>
              </a:rPr>
              <a:t>Responses should illustrate what your team learned from the needs assessment. </a:t>
            </a:r>
          </a:p>
          <a:p>
            <a:pPr marL="561341" lvl="1" indent="-280670" algn="l">
              <a:lnSpc>
                <a:spcPts val="3900"/>
              </a:lnSpc>
              <a:buFont typeface="Arial"/>
              <a:buChar char="•"/>
            </a:pPr>
            <a:r>
              <a:rPr lang="en-US" sz="2600">
                <a:solidFill>
                  <a:srgbClr val="000000"/>
                </a:solidFill>
                <a:latin typeface="Trebuchet MS"/>
                <a:ea typeface="Trebuchet MS"/>
                <a:cs typeface="Trebuchet MS"/>
                <a:sym typeface="Trebuchet MS"/>
              </a:rPr>
              <a:t>What were overall themes, patterns, trends?</a:t>
            </a:r>
          </a:p>
          <a:p>
            <a:pPr marL="561341" lvl="1" indent="-280670" algn="l">
              <a:lnSpc>
                <a:spcPts val="3900"/>
              </a:lnSpc>
              <a:buFont typeface="Arial"/>
              <a:buChar char="•"/>
            </a:pPr>
            <a:r>
              <a:rPr lang="en-US" sz="2600">
                <a:solidFill>
                  <a:srgbClr val="000000"/>
                </a:solidFill>
                <a:latin typeface="Trebuchet MS"/>
                <a:ea typeface="Trebuchet MS"/>
                <a:cs typeface="Trebuchet MS"/>
                <a:sym typeface="Trebuchet MS"/>
              </a:rPr>
              <a:t>Were there gaps in data results? </a:t>
            </a:r>
          </a:p>
          <a:p>
            <a:pPr marL="561341" lvl="1" indent="-280670" algn="l">
              <a:lnSpc>
                <a:spcPts val="3900"/>
              </a:lnSpc>
              <a:buFont typeface="Arial"/>
              <a:buChar char="•"/>
            </a:pPr>
            <a:r>
              <a:rPr lang="en-US" sz="2600">
                <a:solidFill>
                  <a:srgbClr val="000000"/>
                </a:solidFill>
                <a:latin typeface="Trebuchet MS"/>
                <a:ea typeface="Trebuchet MS"/>
                <a:cs typeface="Trebuchet MS"/>
                <a:sym typeface="Trebuchet MS"/>
              </a:rPr>
              <a:t>Was data missing?</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731434"/>
            <a:ext cx="18288000" cy="7377721"/>
            <a:chOff x="0" y="0"/>
            <a:chExt cx="4816593" cy="1841005"/>
          </a:xfrm>
        </p:grpSpPr>
        <p:sp>
          <p:nvSpPr>
            <p:cNvPr id="3" name="Freeform 3">
              <a:extLst>
                <a:ext uri="{C183D7F6-B498-43B3-948B-1728B52AA6E4}">
                  <adec:decorative xmlns:adec="http://schemas.microsoft.com/office/drawing/2017/decorative" val="1"/>
                </a:ext>
              </a:extLst>
            </p:cNvPr>
            <p:cNvSpPr/>
            <p:nvPr/>
          </p:nvSpPr>
          <p:spPr>
            <a:xfrm>
              <a:off x="0" y="0"/>
              <a:ext cx="4816592" cy="1841005"/>
            </a:xfrm>
            <a:custGeom>
              <a:avLst/>
              <a:gdLst/>
              <a:ahLst/>
              <a:cxnLst/>
              <a:rect l="l" t="t" r="r" b="b"/>
              <a:pathLst>
                <a:path w="4816592" h="1841005">
                  <a:moveTo>
                    <a:pt x="0" y="0"/>
                  </a:moveTo>
                  <a:lnTo>
                    <a:pt x="4816592" y="0"/>
                  </a:lnTo>
                  <a:lnTo>
                    <a:pt x="4816592" y="1841005"/>
                  </a:lnTo>
                  <a:lnTo>
                    <a:pt x="0" y="1841005"/>
                  </a:lnTo>
                  <a:close/>
                </a:path>
              </a:pathLst>
            </a:custGeom>
            <a:solidFill>
              <a:srgbClr val="F2F2F2"/>
            </a:solidFill>
          </p:spPr>
          <p:txBody>
            <a:bodyPr/>
            <a:lstStyle/>
            <a:p>
              <a:endParaRPr lang="en-US"/>
            </a:p>
          </p:txBody>
        </p:sp>
        <p:sp>
          <p:nvSpPr>
            <p:cNvPr id="4" name="TextBox 4"/>
            <p:cNvSpPr txBox="1"/>
            <p:nvPr/>
          </p:nvSpPr>
          <p:spPr>
            <a:xfrm>
              <a:off x="0" y="-38100"/>
              <a:ext cx="4816593" cy="1879105"/>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377235" y="177844"/>
            <a:ext cx="18665235" cy="2171910"/>
            <a:chOff x="0" y="0"/>
            <a:chExt cx="4915947" cy="572026"/>
          </a:xfrm>
        </p:grpSpPr>
        <p:sp>
          <p:nvSpPr>
            <p:cNvPr id="6" name="Freeform 6">
              <a:extLst>
                <a:ext uri="{C183D7F6-B498-43B3-948B-1728B52AA6E4}">
                  <adec:decorative xmlns:adec="http://schemas.microsoft.com/office/drawing/2017/decorative" val="1"/>
                </a:ext>
              </a:extLst>
            </p:cNvPr>
            <p:cNvSpPr/>
            <p:nvPr/>
          </p:nvSpPr>
          <p:spPr>
            <a:xfrm>
              <a:off x="0" y="0"/>
              <a:ext cx="4915946" cy="572026"/>
            </a:xfrm>
            <a:custGeom>
              <a:avLst/>
              <a:gdLst/>
              <a:ahLst/>
              <a:cxnLst/>
              <a:rect l="l" t="t" r="r" b="b"/>
              <a:pathLst>
                <a:path w="4915946" h="572026">
                  <a:moveTo>
                    <a:pt x="0" y="0"/>
                  </a:moveTo>
                  <a:lnTo>
                    <a:pt x="4915946" y="0"/>
                  </a:lnTo>
                  <a:lnTo>
                    <a:pt x="4915946" y="572026"/>
                  </a:lnTo>
                  <a:lnTo>
                    <a:pt x="0" y="572026"/>
                  </a:lnTo>
                  <a:close/>
                </a:path>
              </a:pathLst>
            </a:custGeom>
            <a:solidFill>
              <a:srgbClr val="F2F2F2"/>
            </a:solidFill>
          </p:spPr>
          <p:txBody>
            <a:bodyPr/>
            <a:lstStyle/>
            <a:p>
              <a:endParaRPr lang="en-US"/>
            </a:p>
          </p:txBody>
        </p:sp>
        <p:sp>
          <p:nvSpPr>
            <p:cNvPr id="7" name="TextBox 7"/>
            <p:cNvSpPr txBox="1"/>
            <p:nvPr/>
          </p:nvSpPr>
          <p:spPr>
            <a:xfrm>
              <a:off x="0" y="-38100"/>
              <a:ext cx="4915947" cy="610126"/>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565032" y="496047"/>
            <a:ext cx="12321408" cy="16212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Year Report:</a:t>
            </a:r>
          </a:p>
          <a:p>
            <a:pPr marL="0" marR="0" lvl="0" indent="0" algn="l" defTabSz="914400" rtl="0" eaLnBrk="1" fontAlgn="auto" latinLnBrk="0" hangingPunct="1">
              <a:lnSpc>
                <a:spcPts val="53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Needs Assessment Exemplar I</a:t>
            </a:r>
          </a:p>
        </p:txBody>
      </p:sp>
      <p:sp>
        <p:nvSpPr>
          <p:cNvPr id="10" name="TextBox 10"/>
          <p:cNvSpPr txBox="1"/>
          <p:nvPr/>
        </p:nvSpPr>
        <p:spPr>
          <a:xfrm>
            <a:off x="177160" y="2857500"/>
            <a:ext cx="17933675" cy="6824829"/>
          </a:xfrm>
          <a:prstGeom prst="rect">
            <a:avLst/>
          </a:prstGeom>
        </p:spPr>
        <p:txBody>
          <a:bodyPr lIns="0" tIns="0" rIns="0" bIns="0" rtlCol="0" anchor="t">
            <a:spAutoFit/>
          </a:bodyPr>
          <a:lstStyle/>
          <a:p>
            <a:pPr algn="l">
              <a:lnSpc>
                <a:spcPts val="3919"/>
              </a:lnSpc>
            </a:pPr>
            <a:r>
              <a:rPr lang="en-US" sz="2799" b="1" dirty="0">
                <a:solidFill>
                  <a:srgbClr val="65503C"/>
                </a:solidFill>
                <a:latin typeface="Trebuchet MS Bold"/>
                <a:ea typeface="Trebuchet MS Bold"/>
                <a:cs typeface="Trebuchet MS Bold"/>
                <a:sym typeface="Trebuchet MS Bold"/>
              </a:rPr>
              <a:t>Aurora Hills Middle School:</a:t>
            </a:r>
          </a:p>
          <a:p>
            <a:pPr algn="l">
              <a:lnSpc>
                <a:spcPts val="1539"/>
              </a:lnSpc>
            </a:pPr>
            <a:endParaRPr lang="en-US" sz="2799" b="1" dirty="0">
              <a:solidFill>
                <a:srgbClr val="65503C"/>
              </a:solidFill>
              <a:latin typeface="Trebuchet MS Bold"/>
              <a:ea typeface="Trebuchet MS Bold"/>
              <a:cs typeface="Trebuchet MS Bold"/>
              <a:sym typeface="Trebuchet MS Bold"/>
            </a:endParaRPr>
          </a:p>
          <a:p>
            <a:pPr algn="l">
              <a:lnSpc>
                <a:spcPts val="2940"/>
              </a:lnSpc>
            </a:pPr>
            <a:r>
              <a:rPr lang="en-US" sz="2100" dirty="0">
                <a:solidFill>
                  <a:srgbClr val="000000"/>
                </a:solidFill>
                <a:latin typeface="Trebuchet MS"/>
                <a:ea typeface="Trebuchet MS"/>
                <a:cs typeface="Trebuchet MS"/>
                <a:sym typeface="Trebuchet MS"/>
              </a:rPr>
              <a:t>“</a:t>
            </a:r>
            <a:r>
              <a:rPr lang="en-US" sz="2100" i="1" dirty="0">
                <a:solidFill>
                  <a:srgbClr val="000000"/>
                </a:solidFill>
                <a:latin typeface="Trebuchet MS Italics"/>
                <a:ea typeface="Trebuchet MS Italics"/>
                <a:cs typeface="Trebuchet MS Italics"/>
                <a:sym typeface="Trebuchet MS Italics"/>
              </a:rPr>
              <a:t>For the Achievement needs assessment, we utilized a survey already in place by our district for ICAP called the “Game Plan Survey,” which is done at the beginning of the year and for the Attendance needs assessment, we created a short Google form survey for students to fill out; this was completed in April 2024. Both were done in classes with the help of a teacher as part of a lesson (Game Plan Survey) or a “Do Now” (attendance needs assessment). After doing a bulk classroom session to complete these surveys, we returned to get as many students as possible to complete the surveys individually.</a:t>
            </a:r>
          </a:p>
          <a:p>
            <a:pPr algn="l">
              <a:lnSpc>
                <a:spcPts val="1539"/>
              </a:lnSpc>
            </a:pPr>
            <a:endParaRPr lang="en-US" sz="2100" i="1" dirty="0">
              <a:solidFill>
                <a:srgbClr val="000000"/>
              </a:solidFill>
              <a:latin typeface="Trebuchet MS Italics"/>
              <a:ea typeface="Trebuchet MS Italics"/>
              <a:cs typeface="Trebuchet MS Italics"/>
              <a:sym typeface="Trebuchet MS Italics"/>
            </a:endParaRPr>
          </a:p>
          <a:p>
            <a:pPr algn="l">
              <a:lnSpc>
                <a:spcPts val="2940"/>
              </a:lnSpc>
            </a:pPr>
            <a:r>
              <a:rPr lang="en-US" sz="2100" i="1" dirty="0">
                <a:solidFill>
                  <a:srgbClr val="000000"/>
                </a:solidFill>
                <a:latin typeface="Trebuchet MS Italics"/>
                <a:ea typeface="Trebuchet MS Italics"/>
                <a:cs typeface="Trebuchet MS Italics"/>
                <a:sym typeface="Trebuchet MS Italics"/>
              </a:rPr>
              <a:t>Achievement Findings: For each question, the top three answers are provided </a:t>
            </a:r>
          </a:p>
          <a:p>
            <a:pPr marL="453390" lvl="1" indent="-226695" algn="l">
              <a:lnSpc>
                <a:spcPts val="2940"/>
              </a:lnSpc>
              <a:buFont typeface="Arial"/>
              <a:buChar char="•"/>
            </a:pPr>
            <a:r>
              <a:rPr lang="en-US" sz="2100" i="1" dirty="0">
                <a:solidFill>
                  <a:srgbClr val="000000"/>
                </a:solidFill>
                <a:latin typeface="Trebuchet MS Italics"/>
                <a:ea typeface="Trebuchet MS Italics"/>
                <a:cs typeface="Trebuchet MS Italics"/>
                <a:sym typeface="Trebuchet MS Italics"/>
              </a:rPr>
              <a:t>Question 1: This school year, my goal is to improve my ______(select all that apply) Grades (__%) Work Habits (__%) Study Skills (__%) </a:t>
            </a:r>
          </a:p>
          <a:p>
            <a:pPr marL="453390" lvl="1" indent="-226695" algn="l">
              <a:lnSpc>
                <a:spcPts val="2940"/>
              </a:lnSpc>
              <a:buFont typeface="Arial"/>
              <a:buChar char="•"/>
            </a:pPr>
            <a:r>
              <a:rPr lang="en-US" sz="2100" i="1" dirty="0">
                <a:solidFill>
                  <a:srgbClr val="000000"/>
                </a:solidFill>
                <a:latin typeface="Trebuchet MS Italics"/>
                <a:ea typeface="Trebuchet MS Italics"/>
                <a:cs typeface="Trebuchet MS Italics"/>
                <a:sym typeface="Trebuchet MS Italics"/>
              </a:rPr>
              <a:t>Question 2: What are the tools you will use to meet your goal? Ask A Teacher For Help (__%) Attend Class (__%) Participate in Class (__%) </a:t>
            </a:r>
          </a:p>
          <a:p>
            <a:pPr marL="453390" lvl="1" indent="-226695" algn="l">
              <a:lnSpc>
                <a:spcPts val="2940"/>
              </a:lnSpc>
              <a:buFont typeface="Arial"/>
              <a:buChar char="•"/>
            </a:pPr>
            <a:r>
              <a:rPr lang="en-US" sz="2100" i="1" dirty="0">
                <a:solidFill>
                  <a:srgbClr val="000000"/>
                </a:solidFill>
                <a:latin typeface="Trebuchet MS Italics"/>
                <a:ea typeface="Trebuchet MS Italics"/>
                <a:cs typeface="Trebuchet MS Italics"/>
                <a:sym typeface="Trebuchet MS Italics"/>
              </a:rPr>
              <a:t>Question 3: I need help in the following areas: Improving Study Skills (__%) Passing My Grade (__%) Feeling less stressed when I take a test (__%) </a:t>
            </a:r>
          </a:p>
          <a:p>
            <a:pPr algn="l">
              <a:lnSpc>
                <a:spcPts val="1539"/>
              </a:lnSpc>
            </a:pPr>
            <a:endParaRPr lang="en-US" sz="2100" i="1" dirty="0">
              <a:solidFill>
                <a:srgbClr val="000000"/>
              </a:solidFill>
              <a:latin typeface="Trebuchet MS Italics"/>
              <a:ea typeface="Trebuchet MS Italics"/>
              <a:cs typeface="Trebuchet MS Italics"/>
              <a:sym typeface="Trebuchet MS Italics"/>
            </a:endParaRPr>
          </a:p>
          <a:p>
            <a:pPr algn="l">
              <a:lnSpc>
                <a:spcPts val="2940"/>
              </a:lnSpc>
            </a:pPr>
            <a:r>
              <a:rPr lang="en-US" sz="2100" i="1" dirty="0">
                <a:solidFill>
                  <a:srgbClr val="000000"/>
                </a:solidFill>
                <a:latin typeface="Trebuchet MS Italics"/>
                <a:ea typeface="Trebuchet MS Italics"/>
                <a:cs typeface="Trebuchet MS Italics"/>
                <a:sym typeface="Trebuchet MS Italics"/>
              </a:rPr>
              <a:t>Attendance Findings: For each question, the top three answers are provided (if applicable)</a:t>
            </a:r>
          </a:p>
          <a:p>
            <a:pPr marL="453390" lvl="1" indent="-226695" algn="l">
              <a:lnSpc>
                <a:spcPts val="2940"/>
              </a:lnSpc>
              <a:buFont typeface="Arial"/>
              <a:buChar char="•"/>
            </a:pPr>
            <a:r>
              <a:rPr lang="en-US" sz="2100" i="1" dirty="0">
                <a:solidFill>
                  <a:srgbClr val="000000"/>
                </a:solidFill>
                <a:latin typeface="Trebuchet MS Italics"/>
                <a:ea typeface="Trebuchet MS Italics"/>
                <a:cs typeface="Trebuchet MS Italics"/>
                <a:sym typeface="Trebuchet MS Italics"/>
              </a:rPr>
              <a:t>Question 1: What are issues/reasons that impact your attendance? Select all that apply I have no issues that impact me coming to school (__%) I don’t want to come to school (__%) Transportation Issues (__%) </a:t>
            </a:r>
          </a:p>
          <a:p>
            <a:pPr marL="453390" lvl="1" indent="-226695" algn="l">
              <a:lnSpc>
                <a:spcPts val="2940"/>
              </a:lnSpc>
              <a:buFont typeface="Arial"/>
              <a:buChar char="•"/>
            </a:pPr>
            <a:r>
              <a:rPr lang="en-US" sz="2100" i="1" dirty="0">
                <a:solidFill>
                  <a:srgbClr val="000000"/>
                </a:solidFill>
                <a:latin typeface="Trebuchet MS Italics"/>
                <a:ea typeface="Trebuchet MS Italics"/>
                <a:cs typeface="Trebuchet MS Italics"/>
                <a:sym typeface="Trebuchet MS Italics"/>
              </a:rPr>
              <a:t>Question 2: I understand that MY attendance at school is important: Yes (__%) No (__%)</a:t>
            </a:r>
          </a:p>
          <a:p>
            <a:pPr marL="453390" lvl="1" indent="-226695" algn="l">
              <a:lnSpc>
                <a:spcPts val="2940"/>
              </a:lnSpc>
              <a:buFont typeface="Arial"/>
              <a:buChar char="•"/>
            </a:pPr>
            <a:r>
              <a:rPr lang="en-US" sz="2100" i="1" dirty="0">
                <a:solidFill>
                  <a:srgbClr val="000000"/>
                </a:solidFill>
                <a:latin typeface="Trebuchet MS Italics"/>
                <a:ea typeface="Trebuchet MS Italics"/>
                <a:cs typeface="Trebuchet MS Italics"/>
                <a:sym typeface="Trebuchet MS Italics"/>
              </a:rPr>
              <a:t>Question 3: My attendance at school is important to my family Yes (__%) No (__)."</a:t>
            </a:r>
          </a:p>
          <a:p>
            <a:pPr algn="l">
              <a:lnSpc>
                <a:spcPts val="1539"/>
              </a:lnSpc>
            </a:pPr>
            <a:endParaRPr lang="en-US" sz="2100" i="1" dirty="0">
              <a:solidFill>
                <a:srgbClr val="000000"/>
              </a:solidFill>
              <a:latin typeface="Trebuchet MS Italics"/>
              <a:ea typeface="Trebuchet MS Italics"/>
              <a:cs typeface="Trebuchet MS Italics"/>
              <a:sym typeface="Trebuchet MS Italics"/>
            </a:endParaRPr>
          </a:p>
          <a:p>
            <a:pPr algn="l">
              <a:lnSpc>
                <a:spcPts val="2940"/>
              </a:lnSpc>
              <a:spcBef>
                <a:spcPct val="0"/>
              </a:spcBef>
            </a:pPr>
            <a:r>
              <a:rPr lang="en-US" sz="2100" dirty="0">
                <a:solidFill>
                  <a:srgbClr val="000000"/>
                </a:solidFill>
                <a:latin typeface="Trebuchet MS"/>
                <a:ea typeface="Trebuchet MS"/>
                <a:cs typeface="Trebuchet MS"/>
                <a:sym typeface="Trebuchet MS"/>
              </a:rPr>
              <a:t>Overall data findings were also shared.</a:t>
            </a:r>
          </a:p>
        </p:txBody>
      </p:sp>
      <p:sp>
        <p:nvSpPr>
          <p:cNvPr id="8" name="Freeform 8" descr="CDE Logo"/>
          <p:cNvSpPr/>
          <p:nvPr/>
        </p:nvSpPr>
        <p:spPr>
          <a:xfrm>
            <a:off x="15443683" y="561823"/>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536196"/>
            <a:ext cx="18288000" cy="7432283"/>
            <a:chOff x="0" y="0"/>
            <a:chExt cx="4816593" cy="1957474"/>
          </a:xfrm>
        </p:grpSpPr>
        <p:sp>
          <p:nvSpPr>
            <p:cNvPr id="3" name="Freeform 3">
              <a:extLst>
                <a:ext uri="{C183D7F6-B498-43B3-948B-1728B52AA6E4}">
                  <adec:decorative xmlns:adec="http://schemas.microsoft.com/office/drawing/2017/decorative" val="1"/>
                </a:ext>
              </a:extLst>
            </p:cNvPr>
            <p:cNvSpPr/>
            <p:nvPr/>
          </p:nvSpPr>
          <p:spPr>
            <a:xfrm>
              <a:off x="0" y="0"/>
              <a:ext cx="4816592" cy="1957474"/>
            </a:xfrm>
            <a:custGeom>
              <a:avLst/>
              <a:gdLst/>
              <a:ahLst/>
              <a:cxnLst/>
              <a:rect l="l" t="t" r="r" b="b"/>
              <a:pathLst>
                <a:path w="4816592" h="1957474">
                  <a:moveTo>
                    <a:pt x="0" y="0"/>
                  </a:moveTo>
                  <a:lnTo>
                    <a:pt x="4816592" y="0"/>
                  </a:lnTo>
                  <a:lnTo>
                    <a:pt x="4816592" y="1957474"/>
                  </a:lnTo>
                  <a:lnTo>
                    <a:pt x="0" y="1957474"/>
                  </a:lnTo>
                  <a:close/>
                </a:path>
              </a:pathLst>
            </a:custGeom>
            <a:solidFill>
              <a:srgbClr val="F2F2F2"/>
            </a:solidFill>
          </p:spPr>
          <p:txBody>
            <a:bodyPr/>
            <a:lstStyle/>
            <a:p>
              <a:endParaRPr lang="en-US"/>
            </a:p>
          </p:txBody>
        </p:sp>
        <p:sp>
          <p:nvSpPr>
            <p:cNvPr id="4" name="TextBox 4"/>
            <p:cNvSpPr txBox="1"/>
            <p:nvPr/>
          </p:nvSpPr>
          <p:spPr>
            <a:xfrm>
              <a:off x="0" y="-38100"/>
              <a:ext cx="4816593" cy="1995574"/>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303954"/>
            <a:ext cx="18877582" cy="1968925"/>
            <a:chOff x="0" y="0"/>
            <a:chExt cx="4971873" cy="518565"/>
          </a:xfrm>
        </p:grpSpPr>
        <p:sp>
          <p:nvSpPr>
            <p:cNvPr id="6" name="Freeform 6">
              <a:extLst>
                <a:ext uri="{C183D7F6-B498-43B3-948B-1728B52AA6E4}">
                  <adec:decorative xmlns:adec="http://schemas.microsoft.com/office/drawing/2017/decorative" val="1"/>
                </a:ext>
              </a:extLst>
            </p:cNvPr>
            <p:cNvSpPr/>
            <p:nvPr/>
          </p:nvSpPr>
          <p:spPr>
            <a:xfrm>
              <a:off x="0" y="0"/>
              <a:ext cx="4971874" cy="518565"/>
            </a:xfrm>
            <a:custGeom>
              <a:avLst/>
              <a:gdLst/>
              <a:ahLst/>
              <a:cxnLst/>
              <a:rect l="l" t="t" r="r" b="b"/>
              <a:pathLst>
                <a:path w="4971874" h="518565">
                  <a:moveTo>
                    <a:pt x="0" y="0"/>
                  </a:moveTo>
                  <a:lnTo>
                    <a:pt x="4971874" y="0"/>
                  </a:lnTo>
                  <a:lnTo>
                    <a:pt x="4971874" y="518565"/>
                  </a:lnTo>
                  <a:lnTo>
                    <a:pt x="0" y="518565"/>
                  </a:lnTo>
                  <a:close/>
                </a:path>
              </a:pathLst>
            </a:custGeom>
            <a:solidFill>
              <a:srgbClr val="F2F2F2"/>
            </a:solidFill>
          </p:spPr>
          <p:txBody>
            <a:bodyPr/>
            <a:lstStyle/>
            <a:p>
              <a:endParaRPr lang="en-US"/>
            </a:p>
          </p:txBody>
        </p:sp>
        <p:sp>
          <p:nvSpPr>
            <p:cNvPr id="7" name="TextBox 7"/>
            <p:cNvSpPr txBox="1"/>
            <p:nvPr/>
          </p:nvSpPr>
          <p:spPr>
            <a:xfrm>
              <a:off x="0" y="-38100"/>
              <a:ext cx="4971873" cy="556665"/>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284318" y="305380"/>
            <a:ext cx="16037486" cy="191844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88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Year Report:</a:t>
            </a:r>
          </a:p>
          <a:p>
            <a:pPr marL="0" marR="0" lvl="0" indent="0" algn="l" defTabSz="914400" rtl="0" eaLnBrk="1" fontAlgn="auto" latinLnBrk="0" hangingPunct="1">
              <a:lnSpc>
                <a:spcPts val="635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Needs Assessment Exemplar II </a:t>
            </a:r>
          </a:p>
        </p:txBody>
      </p:sp>
      <p:sp>
        <p:nvSpPr>
          <p:cNvPr id="10" name="TextBox 10"/>
          <p:cNvSpPr txBox="1"/>
          <p:nvPr/>
        </p:nvSpPr>
        <p:spPr>
          <a:xfrm>
            <a:off x="166451" y="2745355"/>
            <a:ext cx="17955098" cy="7051792"/>
          </a:xfrm>
          <a:prstGeom prst="rect">
            <a:avLst/>
          </a:prstGeom>
        </p:spPr>
        <p:txBody>
          <a:bodyPr lIns="0" tIns="0" rIns="0" bIns="0" rtlCol="0" anchor="t">
            <a:spAutoFit/>
          </a:bodyPr>
          <a:lstStyle/>
          <a:p>
            <a:pPr algn="l">
              <a:lnSpc>
                <a:spcPts val="3919"/>
              </a:lnSpc>
            </a:pPr>
            <a:r>
              <a:rPr lang="en-US" sz="2799" b="1" dirty="0">
                <a:solidFill>
                  <a:srgbClr val="65503C"/>
                </a:solidFill>
                <a:latin typeface="Trebuchet MS Bold"/>
                <a:ea typeface="Trebuchet MS Bold"/>
                <a:cs typeface="Trebuchet MS Bold"/>
                <a:sym typeface="Trebuchet MS Bold"/>
              </a:rPr>
              <a:t>Chinook Trail Middle School</a:t>
            </a:r>
          </a:p>
          <a:p>
            <a:pPr algn="l">
              <a:lnSpc>
                <a:spcPts val="1539"/>
              </a:lnSpc>
            </a:pPr>
            <a:endParaRPr lang="en-US" sz="2799" b="1" dirty="0">
              <a:solidFill>
                <a:srgbClr val="65503C"/>
              </a:solidFill>
              <a:latin typeface="Trebuchet MS Bold"/>
              <a:ea typeface="Trebuchet MS Bold"/>
              <a:cs typeface="Trebuchet MS Bold"/>
              <a:sym typeface="Trebuchet MS Bold"/>
            </a:endParaRPr>
          </a:p>
          <a:p>
            <a:pPr algn="l">
              <a:lnSpc>
                <a:spcPts val="3219"/>
              </a:lnSpc>
            </a:pPr>
            <a:r>
              <a:rPr lang="en-US" sz="2299" i="1" dirty="0">
                <a:solidFill>
                  <a:srgbClr val="000000"/>
                </a:solidFill>
                <a:latin typeface="Trebuchet MS Italics"/>
                <a:ea typeface="Trebuchet MS Italics"/>
                <a:cs typeface="Trebuchet MS Italics"/>
                <a:sym typeface="Trebuchet MS Italics"/>
              </a:rPr>
              <a:t>"We initiated a comprehensive needs assessment comprising 20 questions, which we administered to our entire student body. Recognizing the importance of transparency and collaboration, we provided families with the questions in advance, fostering open communication and partnership in addressing student needs. The assessment covered various aspects of student life, including home routines, social-emotional interactions within the school community, academic support, and future aspirations. Each question was assigned points, reflecting the significance of different areas in enhancing student well-being. Lower scores indicated areas where specific students required targeted support. Through this process, we gained valuable insights into our students' career aspirations, academic challenges, and personal/social needs. Building upon this foundation, we are committed to implementing strategies such as peer mediation, restorative justice practices, and community circles to foster positive relationships and address conflicts constructively. Furthermore, we recognize the significance of addressing issues such as tardiness, which can impact both academic performance and social dynamics within the school environment. By incorporating peer mediation and restorative justice approaches, we aim to cultivate a culture of accountability and mutual respect among students, staff, and the broader community. In alignment with our commitment to student success, we are dedicated to utilizing the findings from the needs assessment to tailor our support services effectively. By collaborating with families, implementing restorative practices, and fostering a supportive community environment, we strive to empower our students to thrive academically, socially, and personally.”</a:t>
            </a:r>
          </a:p>
          <a:p>
            <a:pPr algn="l">
              <a:lnSpc>
                <a:spcPts val="3219"/>
              </a:lnSpc>
            </a:pPr>
            <a:endParaRPr lang="en-US" sz="2299" i="1" dirty="0">
              <a:solidFill>
                <a:srgbClr val="000000"/>
              </a:solidFill>
              <a:latin typeface="Trebuchet MS Italics"/>
              <a:ea typeface="Trebuchet MS Italics"/>
              <a:cs typeface="Trebuchet MS Italics"/>
              <a:sym typeface="Trebuchet MS Italics"/>
            </a:endParaRPr>
          </a:p>
          <a:p>
            <a:pPr algn="l">
              <a:lnSpc>
                <a:spcPts val="2940"/>
              </a:lnSpc>
              <a:spcBef>
                <a:spcPct val="0"/>
              </a:spcBef>
            </a:pPr>
            <a:r>
              <a:rPr lang="en-US" sz="2100" dirty="0">
                <a:solidFill>
                  <a:srgbClr val="000000"/>
                </a:solidFill>
                <a:latin typeface="Trebuchet MS"/>
                <a:ea typeface="Trebuchet MS"/>
                <a:cs typeface="Trebuchet MS"/>
                <a:sym typeface="Trebuchet MS"/>
              </a:rPr>
              <a:t>Overall data findings were also shared.</a:t>
            </a:r>
          </a:p>
        </p:txBody>
      </p:sp>
      <p:sp>
        <p:nvSpPr>
          <p:cNvPr id="8" name="Freeform 8" descr="CDE Logo"/>
          <p:cNvSpPr/>
          <p:nvPr/>
        </p:nvSpPr>
        <p:spPr>
          <a:xfrm>
            <a:off x="15325608" y="761285"/>
            <a:ext cx="2536301" cy="1078247"/>
          </a:xfrm>
          <a:custGeom>
            <a:avLst/>
            <a:gdLst/>
            <a:ahLst/>
            <a:cxnLst/>
            <a:rect l="l" t="t" r="r" b="b"/>
            <a:pathLst>
              <a:path w="2536301" h="1078247">
                <a:moveTo>
                  <a:pt x="0" y="0"/>
                </a:moveTo>
                <a:lnTo>
                  <a:pt x="2536302" y="0"/>
                </a:lnTo>
                <a:lnTo>
                  <a:pt x="2536302" y="1078246"/>
                </a:lnTo>
                <a:lnTo>
                  <a:pt x="0" y="107824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347442"/>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8332948" cy="1541783"/>
            <a:chOff x="0" y="0"/>
            <a:chExt cx="4828431" cy="406066"/>
          </a:xfrm>
        </p:grpSpPr>
        <p:sp>
          <p:nvSpPr>
            <p:cNvPr id="6" name="Freeform 6">
              <a:extLst>
                <a:ext uri="{C183D7F6-B498-43B3-948B-1728B52AA6E4}">
                  <adec:decorative xmlns:adec="http://schemas.microsoft.com/office/drawing/2017/decorative" val="1"/>
                </a:ext>
              </a:extLst>
            </p:cNvPr>
            <p:cNvSpPr/>
            <p:nvPr/>
          </p:nvSpPr>
          <p:spPr>
            <a:xfrm>
              <a:off x="0" y="0"/>
              <a:ext cx="4828431" cy="406066"/>
            </a:xfrm>
            <a:custGeom>
              <a:avLst/>
              <a:gdLst/>
              <a:ahLst/>
              <a:cxnLst/>
              <a:rect l="l" t="t" r="r" b="b"/>
              <a:pathLst>
                <a:path w="4828431" h="406066">
                  <a:moveTo>
                    <a:pt x="0" y="0"/>
                  </a:moveTo>
                  <a:lnTo>
                    <a:pt x="4828431" y="0"/>
                  </a:lnTo>
                  <a:lnTo>
                    <a:pt x="4828431" y="406066"/>
                  </a:lnTo>
                  <a:lnTo>
                    <a:pt x="0" y="406066"/>
                  </a:lnTo>
                  <a:close/>
                </a:path>
              </a:pathLst>
            </a:custGeom>
            <a:solidFill>
              <a:srgbClr val="F2F2F2"/>
            </a:solidFill>
          </p:spPr>
          <p:txBody>
            <a:bodyPr/>
            <a:lstStyle/>
            <a:p>
              <a:endParaRPr lang="en-US"/>
            </a:p>
          </p:txBody>
        </p:sp>
        <p:sp>
          <p:nvSpPr>
            <p:cNvPr id="7" name="TextBox 7"/>
            <p:cNvSpPr txBox="1"/>
            <p:nvPr/>
          </p:nvSpPr>
          <p:spPr>
            <a:xfrm>
              <a:off x="0" y="-38100"/>
              <a:ext cx="4828431"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7052035"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Breakout Rooms</a:t>
            </a:r>
          </a:p>
        </p:txBody>
      </p:sp>
      <p:sp>
        <p:nvSpPr>
          <p:cNvPr id="10" name="TextBox 10"/>
          <p:cNvSpPr txBox="1"/>
          <p:nvPr/>
        </p:nvSpPr>
        <p:spPr>
          <a:xfrm>
            <a:off x="7083791" y="3024086"/>
            <a:ext cx="9751842" cy="4471968"/>
          </a:xfrm>
          <a:prstGeom prst="rect">
            <a:avLst/>
          </a:prstGeom>
        </p:spPr>
        <p:txBody>
          <a:bodyPr lIns="0" tIns="0" rIns="0" bIns="0" rtlCol="0" anchor="t">
            <a:spAutoFit/>
          </a:bodyPr>
          <a:lstStyle/>
          <a:p>
            <a:pPr marL="690877" lvl="1" indent="-345439" algn="l">
              <a:lnSpc>
                <a:spcPts val="4479"/>
              </a:lnSpc>
              <a:buFont typeface="Arial"/>
              <a:buChar char="•"/>
            </a:pPr>
            <a:r>
              <a:rPr lang="en-US" sz="3199">
                <a:solidFill>
                  <a:srgbClr val="040606"/>
                </a:solidFill>
                <a:latin typeface="Trebuchet MS"/>
                <a:ea typeface="Trebuchet MS"/>
                <a:cs typeface="Trebuchet MS"/>
                <a:sym typeface="Trebuchet MS"/>
              </a:rPr>
              <a:t>Introduce yourself with your name, school, and region.</a:t>
            </a:r>
          </a:p>
          <a:p>
            <a:pPr algn="l">
              <a:lnSpc>
                <a:spcPts val="4479"/>
              </a:lnSpc>
            </a:pPr>
            <a:endParaRPr lang="en-US" sz="3199">
              <a:solidFill>
                <a:srgbClr val="040606"/>
              </a:solidFill>
              <a:latin typeface="Trebuchet MS"/>
              <a:ea typeface="Trebuchet MS"/>
              <a:cs typeface="Trebuchet MS"/>
              <a:sym typeface="Trebuchet MS"/>
            </a:endParaRPr>
          </a:p>
          <a:p>
            <a:pPr marL="690877" lvl="1" indent="-345439" algn="l">
              <a:lnSpc>
                <a:spcPts val="4479"/>
              </a:lnSpc>
              <a:buFont typeface="Arial"/>
              <a:buChar char="•"/>
            </a:pPr>
            <a:r>
              <a:rPr lang="en-US" sz="3199">
                <a:solidFill>
                  <a:srgbClr val="040606"/>
                </a:solidFill>
                <a:latin typeface="Trebuchet MS"/>
                <a:ea typeface="Trebuchet MS"/>
                <a:cs typeface="Trebuchet MS"/>
                <a:sym typeface="Trebuchet MS"/>
              </a:rPr>
              <a:t>Discuss:</a:t>
            </a:r>
          </a:p>
          <a:p>
            <a:pPr marL="1381755" lvl="2" indent="-460585" algn="l">
              <a:lnSpc>
                <a:spcPts val="4479"/>
              </a:lnSpc>
              <a:buFont typeface="Arial"/>
              <a:buChar char="⚬"/>
            </a:pPr>
            <a:r>
              <a:rPr lang="en-US" sz="3199">
                <a:solidFill>
                  <a:srgbClr val="040606"/>
                </a:solidFill>
                <a:latin typeface="Trebuchet MS"/>
                <a:ea typeface="Trebuchet MS"/>
                <a:cs typeface="Trebuchet MS"/>
                <a:sym typeface="Trebuchet MS"/>
              </a:rPr>
              <a:t>What are student needs you need to learn more about.</a:t>
            </a:r>
          </a:p>
          <a:p>
            <a:pPr marL="1381755" lvl="2" indent="-460585" algn="l">
              <a:lnSpc>
                <a:spcPts val="4479"/>
              </a:lnSpc>
              <a:buFont typeface="Arial"/>
              <a:buChar char="⚬"/>
            </a:pPr>
            <a:r>
              <a:rPr lang="en-US" sz="3199">
                <a:solidFill>
                  <a:srgbClr val="040606"/>
                </a:solidFill>
                <a:latin typeface="Trebuchet MS"/>
                <a:ea typeface="Trebuchet MS"/>
                <a:cs typeface="Trebuchet MS"/>
                <a:sym typeface="Trebuchet MS"/>
              </a:rPr>
              <a:t>Who do you need to gather information from?</a:t>
            </a:r>
          </a:p>
          <a:p>
            <a:pPr marL="1381755" lvl="2" indent="-460585" algn="l">
              <a:lnSpc>
                <a:spcPts val="4479"/>
              </a:lnSpc>
              <a:buFont typeface="Arial"/>
              <a:buChar char="⚬"/>
            </a:pPr>
            <a:r>
              <a:rPr lang="en-US" sz="3199">
                <a:solidFill>
                  <a:srgbClr val="040606"/>
                </a:solidFill>
                <a:latin typeface="Trebuchet MS"/>
                <a:ea typeface="Trebuchet MS"/>
                <a:cs typeface="Trebuchet MS"/>
                <a:sym typeface="Trebuchet MS"/>
              </a:rPr>
              <a:t>Brainstorm 2-3 questions to ask.</a:t>
            </a:r>
          </a:p>
        </p:txBody>
      </p:sp>
      <p:sp>
        <p:nvSpPr>
          <p:cNvPr id="11" name="Freeform 11">
            <a:extLst>
              <a:ext uri="{C183D7F6-B498-43B3-948B-1728B52AA6E4}">
                <adec:decorative xmlns:adec="http://schemas.microsoft.com/office/drawing/2017/decorative" val="1"/>
              </a:ext>
            </a:extLst>
          </p:cNvPr>
          <p:cNvSpPr/>
          <p:nvPr/>
        </p:nvSpPr>
        <p:spPr>
          <a:xfrm>
            <a:off x="1256819" y="3081236"/>
            <a:ext cx="5358904" cy="5596767"/>
          </a:xfrm>
          <a:custGeom>
            <a:avLst/>
            <a:gdLst/>
            <a:ahLst/>
            <a:cxnLst/>
            <a:rect l="l" t="t" r="r" b="b"/>
            <a:pathLst>
              <a:path w="5358904" h="5596767">
                <a:moveTo>
                  <a:pt x="0" y="0"/>
                </a:moveTo>
                <a:lnTo>
                  <a:pt x="5358905" y="0"/>
                </a:lnTo>
                <a:lnTo>
                  <a:pt x="5358905" y="5596766"/>
                </a:lnTo>
                <a:lnTo>
                  <a:pt x="0" y="55967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956015" cy="1541783"/>
            <a:chOff x="0" y="0"/>
            <a:chExt cx="4729156" cy="406066"/>
          </a:xfrm>
        </p:grpSpPr>
        <p:sp>
          <p:nvSpPr>
            <p:cNvPr id="3" name="Freeform 3">
              <a:extLst>
                <a:ext uri="{C183D7F6-B498-43B3-948B-1728B52AA6E4}">
                  <adec:decorative xmlns:adec="http://schemas.microsoft.com/office/drawing/2017/decorative" val="1"/>
                </a:ext>
              </a:extLst>
            </p:cNvPr>
            <p:cNvSpPr/>
            <p:nvPr/>
          </p:nvSpPr>
          <p:spPr>
            <a:xfrm>
              <a:off x="0" y="0"/>
              <a:ext cx="4729156" cy="406066"/>
            </a:xfrm>
            <a:custGeom>
              <a:avLst/>
              <a:gdLst/>
              <a:ahLst/>
              <a:cxnLst/>
              <a:rect l="l" t="t" r="r" b="b"/>
              <a:pathLst>
                <a:path w="4729156" h="406066">
                  <a:moveTo>
                    <a:pt x="0" y="0"/>
                  </a:moveTo>
                  <a:lnTo>
                    <a:pt x="4729156" y="0"/>
                  </a:lnTo>
                  <a:lnTo>
                    <a:pt x="4729156"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72915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396624" y="734495"/>
            <a:ext cx="16862676" cy="97226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2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Questions on Needs Assessment </a:t>
            </a:r>
          </a:p>
        </p:txBody>
      </p:sp>
      <p:grpSp>
        <p:nvGrpSpPr>
          <p:cNvPr id="6" name="Group 6">
            <a:extLst>
              <a:ext uri="{C183D7F6-B498-43B3-948B-1728B52AA6E4}">
                <adec:decorative xmlns:adec="http://schemas.microsoft.com/office/drawing/2017/decorative" val="1"/>
              </a:ext>
            </a:extLst>
          </p:cNvPr>
          <p:cNvGrpSpPr/>
          <p:nvPr/>
        </p:nvGrpSpPr>
        <p:grpSpPr>
          <a:xfrm>
            <a:off x="506232" y="2474311"/>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6481774" y="3308519"/>
            <a:ext cx="5247648" cy="5168933"/>
          </a:xfrm>
          <a:custGeom>
            <a:avLst/>
            <a:gdLst/>
            <a:ahLst/>
            <a:cxnLst/>
            <a:rect l="l" t="t" r="r" b="b"/>
            <a:pathLst>
              <a:path w="5247648" h="5168933">
                <a:moveTo>
                  <a:pt x="0" y="0"/>
                </a:moveTo>
                <a:lnTo>
                  <a:pt x="5247647" y="0"/>
                </a:lnTo>
                <a:lnTo>
                  <a:pt x="5247647" y="5168933"/>
                </a:lnTo>
                <a:lnTo>
                  <a:pt x="0" y="5168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503756" y="701531"/>
            <a:ext cx="13559934"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Mark Your Calendars!</a:t>
            </a:r>
          </a:p>
        </p:txBody>
      </p:sp>
      <p:grpSp>
        <p:nvGrpSpPr>
          <p:cNvPr id="13" name="Group 13">
            <a:extLst>
              <a:ext uri="{C183D7F6-B498-43B3-948B-1728B52AA6E4}">
                <adec:decorative xmlns:adec="http://schemas.microsoft.com/office/drawing/2017/decorative" val="1"/>
              </a:ext>
            </a:extLst>
          </p:cNvPr>
          <p:cNvGrpSpPr/>
          <p:nvPr/>
        </p:nvGrpSpPr>
        <p:grpSpPr>
          <a:xfrm>
            <a:off x="506232" y="2411958"/>
            <a:ext cx="17275536" cy="7441180"/>
            <a:chOff x="0" y="0"/>
            <a:chExt cx="4549935" cy="1959817"/>
          </a:xfrm>
        </p:grpSpPr>
        <p:sp>
          <p:nvSpPr>
            <p:cNvPr id="14" name="Freeform 14">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15" name="TextBox 15"/>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7" name="TextBox 17"/>
          <p:cNvSpPr txBox="1"/>
          <p:nvPr/>
        </p:nvSpPr>
        <p:spPr>
          <a:xfrm>
            <a:off x="817519" y="2425371"/>
            <a:ext cx="14575473" cy="6923970"/>
          </a:xfrm>
          <a:prstGeom prst="rect">
            <a:avLst/>
          </a:prstGeom>
        </p:spPr>
        <p:txBody>
          <a:bodyPr lIns="0" tIns="0" rIns="0" bIns="0" rtlCol="0" anchor="t">
            <a:spAutoFit/>
          </a:bodyPr>
          <a:lstStyle/>
          <a:p>
            <a:pPr marL="647697" lvl="1" indent="-323848" algn="l">
              <a:lnSpc>
                <a:spcPts val="4529"/>
              </a:lnSpc>
              <a:buFont typeface="Arial"/>
              <a:buChar char="•"/>
            </a:pPr>
            <a:r>
              <a:rPr lang="en-US" sz="2999" b="1">
                <a:solidFill>
                  <a:srgbClr val="000000"/>
                </a:solidFill>
                <a:latin typeface="Trebuchet MS Bold"/>
                <a:ea typeface="Trebuchet MS Bold"/>
                <a:cs typeface="Trebuchet MS Bold"/>
                <a:sym typeface="Trebuchet MS Bold"/>
              </a:rPr>
              <a:t>Webinars:</a:t>
            </a:r>
          </a:p>
          <a:p>
            <a:pPr marL="1036317" lvl="2" indent="-345439" algn="l">
              <a:lnSpc>
                <a:spcPts val="3623"/>
              </a:lnSpc>
              <a:buFont typeface="Arial"/>
              <a:buChar char="⚬"/>
            </a:pPr>
            <a:r>
              <a:rPr lang="en-US" sz="2399" b="1">
                <a:solidFill>
                  <a:srgbClr val="000000"/>
                </a:solidFill>
                <a:latin typeface="Trebuchet MS Bold"/>
                <a:ea typeface="Trebuchet MS Bold"/>
                <a:cs typeface="Trebuchet MS Bold"/>
                <a:sym typeface="Trebuchet MS Bold"/>
              </a:rPr>
              <a:t>Webinar #2: </a:t>
            </a:r>
            <a:r>
              <a:rPr lang="en-US" sz="2399">
                <a:solidFill>
                  <a:srgbClr val="000000"/>
                </a:solidFill>
                <a:latin typeface="Trebuchet MS"/>
                <a:ea typeface="Trebuchet MS"/>
                <a:cs typeface="Trebuchet MS"/>
                <a:sym typeface="Trebuchet MS"/>
              </a:rPr>
              <a:t>November 6, 2024- </a:t>
            </a:r>
            <a:r>
              <a:rPr lang="en-US" sz="2399" u="sng">
                <a:solidFill>
                  <a:srgbClr val="0955A1"/>
                </a:solidFill>
                <a:latin typeface="Trebuchet MS"/>
                <a:ea typeface="Trebuchet MS"/>
                <a:cs typeface="Trebuchet MS"/>
                <a:sym typeface="Trebuchet MS"/>
                <a:hlinkClick r:id="rId3" tooltip="https://us02web.zoom.us/meeting/register/tZAof-qorzkoG9Sg1GlSjm7CoCBluvDyXYjq#/registration"/>
              </a:rPr>
              <a:t>register via Zoom</a:t>
            </a:r>
          </a:p>
          <a:p>
            <a:pPr algn="l">
              <a:lnSpc>
                <a:spcPts val="2567"/>
              </a:lnSpc>
            </a:pPr>
            <a:endParaRPr lang="en-US" sz="2399" u="sng">
              <a:solidFill>
                <a:srgbClr val="0955A1"/>
              </a:solidFill>
              <a:latin typeface="Trebuchet MS"/>
              <a:ea typeface="Trebuchet MS"/>
              <a:cs typeface="Trebuchet MS"/>
              <a:sym typeface="Trebuchet MS"/>
              <a:hlinkClick r:id="rId3" tooltip="https://us02web.zoom.us/meeting/register/tZAof-qorzkoG9Sg1GlSjm7CoCBluvDyXYjq#/registration"/>
            </a:endParaRPr>
          </a:p>
          <a:p>
            <a:pPr marL="647697" lvl="1" indent="-323848" algn="l">
              <a:lnSpc>
                <a:spcPts val="4529"/>
              </a:lnSpc>
              <a:buFont typeface="Arial"/>
              <a:buChar char="•"/>
            </a:pPr>
            <a:r>
              <a:rPr lang="en-US" sz="2999" b="1">
                <a:solidFill>
                  <a:srgbClr val="000000"/>
                </a:solidFill>
                <a:latin typeface="Trebuchet MS Bold"/>
                <a:ea typeface="Trebuchet MS Bold"/>
                <a:cs typeface="Trebuchet MS Bold"/>
                <a:sym typeface="Trebuchet MS Bold"/>
              </a:rPr>
              <a:t>Regional Trainings:</a:t>
            </a:r>
          </a:p>
          <a:p>
            <a:pPr marL="1036317" lvl="2" indent="-345439" algn="l">
              <a:lnSpc>
                <a:spcPts val="3623"/>
              </a:lnSpc>
              <a:buFont typeface="Arial"/>
              <a:buChar char="⚬"/>
            </a:pPr>
            <a:r>
              <a:rPr lang="en-US" sz="2399">
                <a:solidFill>
                  <a:srgbClr val="000000"/>
                </a:solidFill>
                <a:latin typeface="Trebuchet MS"/>
                <a:ea typeface="Trebuchet MS"/>
                <a:cs typeface="Trebuchet MS"/>
                <a:sym typeface="Trebuchet MS"/>
              </a:rPr>
              <a:t>Register for the regional training in your region.</a:t>
            </a:r>
          </a:p>
          <a:p>
            <a:pPr marL="1554475" lvl="3" indent="-388619" algn="l">
              <a:lnSpc>
                <a:spcPts val="3623"/>
              </a:lnSpc>
              <a:buFont typeface="Arial"/>
              <a:buChar char="￭"/>
            </a:pPr>
            <a:r>
              <a:rPr lang="en-US" sz="2399">
                <a:solidFill>
                  <a:srgbClr val="000000"/>
                </a:solidFill>
                <a:latin typeface="Trebuchet MS"/>
                <a:ea typeface="Trebuchet MS"/>
                <a:cs typeface="Trebuchet MS"/>
                <a:sym typeface="Trebuchet MS"/>
              </a:rPr>
              <a:t>October 15, 2024: Durango, CO</a:t>
            </a:r>
          </a:p>
          <a:p>
            <a:pPr marL="1554475" lvl="3" indent="-388619" algn="l">
              <a:lnSpc>
                <a:spcPts val="3623"/>
              </a:lnSpc>
              <a:buFont typeface="Arial"/>
              <a:buChar char="￭"/>
            </a:pPr>
            <a:r>
              <a:rPr lang="en-US" sz="2399">
                <a:solidFill>
                  <a:srgbClr val="000000"/>
                </a:solidFill>
                <a:latin typeface="Trebuchet MS"/>
                <a:ea typeface="Trebuchet MS"/>
                <a:cs typeface="Trebuchet MS"/>
                <a:sym typeface="Trebuchet MS"/>
              </a:rPr>
              <a:t>October 30, 2024: Glenwood Springs, CO</a:t>
            </a:r>
          </a:p>
          <a:p>
            <a:pPr marL="1554475" lvl="3" indent="-388619" algn="l">
              <a:lnSpc>
                <a:spcPts val="3623"/>
              </a:lnSpc>
              <a:buFont typeface="Arial"/>
              <a:buChar char="￭"/>
            </a:pPr>
            <a:r>
              <a:rPr lang="en-US" sz="2399">
                <a:solidFill>
                  <a:srgbClr val="000000"/>
                </a:solidFill>
                <a:latin typeface="Trebuchet MS"/>
                <a:ea typeface="Trebuchet MS"/>
                <a:cs typeface="Trebuchet MS"/>
                <a:sym typeface="Trebuchet MS"/>
              </a:rPr>
              <a:t>November 13, 2024: Lamar, CO</a:t>
            </a:r>
          </a:p>
          <a:p>
            <a:pPr marL="1554475" lvl="3" indent="-388619" algn="l">
              <a:lnSpc>
                <a:spcPts val="3623"/>
              </a:lnSpc>
              <a:buFont typeface="Arial"/>
              <a:buChar char="￭"/>
            </a:pPr>
            <a:r>
              <a:rPr lang="en-US" sz="2399">
                <a:solidFill>
                  <a:srgbClr val="000000"/>
                </a:solidFill>
                <a:latin typeface="Trebuchet MS"/>
                <a:ea typeface="Trebuchet MS"/>
                <a:cs typeface="Trebuchet MS"/>
                <a:sym typeface="Trebuchet MS"/>
              </a:rPr>
              <a:t>December 11, 2024: Greeley, CO</a:t>
            </a:r>
          </a:p>
          <a:p>
            <a:pPr marL="1554475" lvl="3" indent="-388619" algn="l">
              <a:lnSpc>
                <a:spcPts val="3623"/>
              </a:lnSpc>
              <a:buFont typeface="Arial"/>
              <a:buChar char="￭"/>
            </a:pPr>
            <a:r>
              <a:rPr lang="en-US" sz="2399">
                <a:solidFill>
                  <a:srgbClr val="000000"/>
                </a:solidFill>
                <a:latin typeface="Trebuchet MS"/>
                <a:ea typeface="Trebuchet MS"/>
                <a:cs typeface="Trebuchet MS"/>
                <a:sym typeface="Trebuchet MS"/>
              </a:rPr>
              <a:t>January 14, 2025: Denver, CO</a:t>
            </a:r>
          </a:p>
          <a:p>
            <a:pPr marL="1554475" lvl="3" indent="-388619" algn="l">
              <a:lnSpc>
                <a:spcPts val="3623"/>
              </a:lnSpc>
              <a:buFont typeface="Arial"/>
              <a:buChar char="￭"/>
            </a:pPr>
            <a:r>
              <a:rPr lang="en-US" sz="2399">
                <a:solidFill>
                  <a:srgbClr val="000000"/>
                </a:solidFill>
                <a:latin typeface="Trebuchet MS"/>
                <a:ea typeface="Trebuchet MS"/>
                <a:cs typeface="Trebuchet MS"/>
                <a:sym typeface="Trebuchet MS"/>
              </a:rPr>
              <a:t>February 4, 2025: Colorado Springs, CO </a:t>
            </a:r>
          </a:p>
          <a:p>
            <a:pPr marL="1036317" lvl="2" indent="-345439" algn="l">
              <a:lnSpc>
                <a:spcPts val="3623"/>
              </a:lnSpc>
              <a:buFont typeface="Arial"/>
              <a:buChar char="⚬"/>
            </a:pPr>
            <a:r>
              <a:rPr lang="en-US" sz="2399" i="1">
                <a:solidFill>
                  <a:srgbClr val="000000"/>
                </a:solidFill>
                <a:latin typeface="Trebuchet MS Italics"/>
                <a:ea typeface="Trebuchet MS Italics"/>
                <a:cs typeface="Trebuchet MS Italics"/>
                <a:sym typeface="Trebuchet MS Italics"/>
              </a:rPr>
              <a:t>An individual registration email will be sent from Sched.</a:t>
            </a:r>
          </a:p>
          <a:p>
            <a:pPr algn="l">
              <a:lnSpc>
                <a:spcPts val="2567"/>
              </a:lnSpc>
            </a:pPr>
            <a:endParaRPr lang="en-US" sz="2399" i="1">
              <a:solidFill>
                <a:srgbClr val="000000"/>
              </a:solidFill>
              <a:latin typeface="Trebuchet MS Italics"/>
              <a:ea typeface="Trebuchet MS Italics"/>
              <a:cs typeface="Trebuchet MS Italics"/>
              <a:sym typeface="Trebuchet MS Italics"/>
            </a:endParaRPr>
          </a:p>
          <a:p>
            <a:pPr marL="647697" lvl="1" indent="-323848" algn="l">
              <a:lnSpc>
                <a:spcPts val="4529"/>
              </a:lnSpc>
              <a:buFont typeface="Arial"/>
              <a:buChar char="•"/>
            </a:pPr>
            <a:r>
              <a:rPr lang="en-US" sz="2999" b="1">
                <a:solidFill>
                  <a:srgbClr val="000000"/>
                </a:solidFill>
                <a:latin typeface="Trebuchet MS Bold"/>
                <a:ea typeface="Trebuchet MS Bold"/>
                <a:cs typeface="Trebuchet MS Bold"/>
                <a:sym typeface="Trebuchet MS Bold"/>
              </a:rPr>
              <a:t>Virtual Professional Development with Hatching Results, Inc.</a:t>
            </a:r>
          </a:p>
          <a:p>
            <a:pPr marL="1036317" lvl="2" indent="-345439" algn="l">
              <a:lnSpc>
                <a:spcPts val="3623"/>
              </a:lnSpc>
              <a:buFont typeface="Arial"/>
              <a:buChar char="⚬"/>
            </a:pPr>
            <a:r>
              <a:rPr lang="en-US" sz="2399">
                <a:solidFill>
                  <a:srgbClr val="000000"/>
                </a:solidFill>
                <a:latin typeface="Trebuchet MS"/>
                <a:ea typeface="Trebuchet MS"/>
                <a:cs typeface="Trebuchet MS"/>
                <a:sym typeface="Trebuchet MS"/>
              </a:rPr>
              <a:t>Webinar #3: Identifying Gaps in Data on February 11, 2025- </a:t>
            </a:r>
            <a:r>
              <a:rPr lang="en-US" sz="2399" u="sng">
                <a:solidFill>
                  <a:srgbClr val="0955A1"/>
                </a:solidFill>
                <a:latin typeface="Trebuchet MS"/>
                <a:ea typeface="Trebuchet MS"/>
                <a:cs typeface="Trebuchet MS"/>
                <a:sym typeface="Trebuchet MS"/>
                <a:hlinkClick r:id="rId4" tooltip="https://hatchingresults.zoom.us/meeting/register/tZIuduytqj0vHNbnhQYjFKxnmuuuHlN9v6XJ#/registration"/>
              </a:rPr>
              <a:t>register via Zoom</a:t>
            </a:r>
          </a:p>
        </p:txBody>
      </p:sp>
      <p:sp>
        <p:nvSpPr>
          <p:cNvPr id="18" name="Freeform 18">
            <a:extLst>
              <a:ext uri="{C183D7F6-B498-43B3-948B-1728B52AA6E4}">
                <adec:decorative xmlns:adec="http://schemas.microsoft.com/office/drawing/2017/decorative" val="1"/>
              </a:ext>
            </a:extLst>
          </p:cNvPr>
          <p:cNvSpPr/>
          <p:nvPr/>
        </p:nvSpPr>
        <p:spPr>
          <a:xfrm>
            <a:off x="12128230" y="2979926"/>
            <a:ext cx="4088023" cy="4114800"/>
          </a:xfrm>
          <a:custGeom>
            <a:avLst/>
            <a:gdLst/>
            <a:ahLst/>
            <a:cxnLst/>
            <a:rect l="l" t="t" r="r" b="b"/>
            <a:pathLst>
              <a:path w="4088023" h="4114800">
                <a:moveTo>
                  <a:pt x="0" y="0"/>
                </a:moveTo>
                <a:lnTo>
                  <a:pt x="4088023" y="0"/>
                </a:lnTo>
                <a:lnTo>
                  <a:pt x="408802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503756" y="701562"/>
            <a:ext cx="13559934" cy="10476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Next Steps </a:t>
            </a:r>
          </a:p>
        </p:txBody>
      </p:sp>
      <p:grpSp>
        <p:nvGrpSpPr>
          <p:cNvPr id="12" name="Group 12">
            <a:extLst>
              <a:ext uri="{C183D7F6-B498-43B3-948B-1728B52AA6E4}">
                <adec:decorative xmlns:adec="http://schemas.microsoft.com/office/drawing/2017/decorative" val="1"/>
              </a:ext>
            </a:extLst>
          </p:cNvPr>
          <p:cNvGrpSpPr/>
          <p:nvPr/>
        </p:nvGrpSpPr>
        <p:grpSpPr>
          <a:xfrm>
            <a:off x="506232" y="2411958"/>
            <a:ext cx="17275536" cy="7441180"/>
            <a:chOff x="0" y="0"/>
            <a:chExt cx="4549935" cy="1959817"/>
          </a:xfrm>
        </p:grpSpPr>
        <p:sp>
          <p:nvSpPr>
            <p:cNvPr id="13" name="Freeform 1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14" name="TextBox 1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7" name="TextBox 17"/>
          <p:cNvSpPr txBox="1"/>
          <p:nvPr/>
        </p:nvSpPr>
        <p:spPr>
          <a:xfrm>
            <a:off x="5722365" y="3470857"/>
            <a:ext cx="11760984" cy="4695825"/>
          </a:xfrm>
          <a:prstGeom prst="rect">
            <a:avLst/>
          </a:prstGeom>
        </p:spPr>
        <p:txBody>
          <a:bodyPr lIns="0" tIns="0" rIns="0" bIns="0" rtlCol="0" anchor="t">
            <a:spAutoFit/>
          </a:bodyPr>
          <a:lstStyle/>
          <a:p>
            <a:pPr marL="647698" lvl="1" indent="-323849" algn="l">
              <a:lnSpc>
                <a:spcPts val="4199"/>
              </a:lnSpc>
              <a:buFont typeface="Arial"/>
              <a:buChar char="•"/>
            </a:pPr>
            <a:r>
              <a:rPr lang="en-US" sz="2999" b="1" u="sng">
                <a:solidFill>
                  <a:srgbClr val="0955A1"/>
                </a:solidFill>
                <a:latin typeface="Trebuchet MS Bold"/>
                <a:ea typeface="Trebuchet MS Bold"/>
                <a:cs typeface="Trebuchet MS Bold"/>
                <a:sym typeface="Trebuchet MS Bold"/>
                <a:hlinkClick r:id="rId3" tooltip="https://docs.google.com/forms/d/e/1FAIpQLSff8vtygTsnG5hMwwZJ1hZeJZ73XJKim4q9rPEgpSBFzDVMVg/viewform"/>
              </a:rPr>
              <a:t>Sign in</a:t>
            </a:r>
            <a:r>
              <a:rPr lang="en-US" sz="2999">
                <a:solidFill>
                  <a:srgbClr val="0955A1"/>
                </a:solidFill>
                <a:latin typeface="Trebuchet MS"/>
                <a:ea typeface="Trebuchet MS"/>
                <a:cs typeface="Trebuchet MS"/>
                <a:sym typeface="Trebuchet MS"/>
              </a:rPr>
              <a:t> </a:t>
            </a:r>
            <a:r>
              <a:rPr lang="en-US" sz="2999">
                <a:solidFill>
                  <a:srgbClr val="000000"/>
                </a:solidFill>
                <a:latin typeface="Trebuchet MS"/>
                <a:ea typeface="Trebuchet MS"/>
                <a:cs typeface="Trebuchet MS"/>
                <a:sym typeface="Trebuchet MS"/>
              </a:rPr>
              <a:t>for record of attendance.</a:t>
            </a:r>
          </a:p>
          <a:p>
            <a:pPr marL="1295397" lvl="2" indent="-431799" algn="l">
              <a:lnSpc>
                <a:spcPts val="4199"/>
              </a:lnSpc>
              <a:buFont typeface="Arial"/>
              <a:buChar char="⚬"/>
            </a:pPr>
            <a:r>
              <a:rPr lang="en-US" sz="2999">
                <a:solidFill>
                  <a:srgbClr val="000000"/>
                </a:solidFill>
                <a:latin typeface="Trebuchet MS"/>
                <a:ea typeface="Trebuchet MS"/>
                <a:cs typeface="Trebuchet MS"/>
                <a:sym typeface="Trebuchet MS"/>
              </a:rPr>
              <a:t>A certificate of attendance will be sent to email on form.</a:t>
            </a:r>
          </a:p>
          <a:p>
            <a:pPr algn="l">
              <a:lnSpc>
                <a:spcPts val="4199"/>
              </a:lnSpc>
            </a:pPr>
            <a:endParaRPr lang="en-US" sz="2999">
              <a:solidFill>
                <a:srgbClr val="000000"/>
              </a:solidFill>
              <a:latin typeface="Trebuchet MS"/>
              <a:ea typeface="Trebuchet MS"/>
              <a:cs typeface="Trebuchet MS"/>
              <a:sym typeface="Trebuchet MS"/>
            </a:endParaRPr>
          </a:p>
          <a:p>
            <a:pPr marL="647698" lvl="1" indent="-323849" algn="l">
              <a:lnSpc>
                <a:spcPts val="4199"/>
              </a:lnSpc>
              <a:buFont typeface="Arial"/>
              <a:buChar char="•"/>
            </a:pPr>
            <a:r>
              <a:rPr lang="en-US" sz="2999">
                <a:solidFill>
                  <a:srgbClr val="000000"/>
                </a:solidFill>
                <a:latin typeface="Trebuchet MS"/>
                <a:ea typeface="Trebuchet MS"/>
                <a:cs typeface="Trebuchet MS"/>
                <a:sym typeface="Trebuchet MS"/>
              </a:rPr>
              <a:t>Complete Zoom survey questions.</a:t>
            </a:r>
          </a:p>
          <a:p>
            <a:pPr algn="l">
              <a:lnSpc>
                <a:spcPts val="4199"/>
              </a:lnSpc>
            </a:pPr>
            <a:endParaRPr lang="en-US" sz="2999">
              <a:solidFill>
                <a:srgbClr val="000000"/>
              </a:solidFill>
              <a:latin typeface="Trebuchet MS"/>
              <a:ea typeface="Trebuchet MS"/>
              <a:cs typeface="Trebuchet MS"/>
              <a:sym typeface="Trebuchet MS"/>
            </a:endParaRPr>
          </a:p>
          <a:p>
            <a:pPr marL="647698" lvl="1" indent="-323849" algn="l">
              <a:lnSpc>
                <a:spcPts val="4199"/>
              </a:lnSpc>
              <a:buFont typeface="Arial"/>
              <a:buChar char="•"/>
            </a:pPr>
            <a:r>
              <a:rPr lang="en-US" sz="2999">
                <a:solidFill>
                  <a:srgbClr val="000000"/>
                </a:solidFill>
                <a:latin typeface="Trebuchet MS"/>
                <a:ea typeface="Trebuchet MS"/>
                <a:cs typeface="Trebuchet MS"/>
                <a:sym typeface="Trebuchet MS"/>
              </a:rPr>
              <a:t>Complete the intentional data review.</a:t>
            </a:r>
          </a:p>
          <a:p>
            <a:pPr algn="l">
              <a:lnSpc>
                <a:spcPts val="4199"/>
              </a:lnSpc>
            </a:pPr>
            <a:endParaRPr lang="en-US" sz="2999">
              <a:solidFill>
                <a:srgbClr val="000000"/>
              </a:solidFill>
              <a:latin typeface="Trebuchet MS"/>
              <a:ea typeface="Trebuchet MS"/>
              <a:cs typeface="Trebuchet MS"/>
              <a:sym typeface="Trebuchet MS"/>
            </a:endParaRPr>
          </a:p>
          <a:p>
            <a:pPr marL="647698" lvl="1" indent="-323849" algn="l">
              <a:lnSpc>
                <a:spcPts val="4199"/>
              </a:lnSpc>
              <a:buFont typeface="Arial"/>
              <a:buChar char="•"/>
            </a:pPr>
            <a:r>
              <a:rPr lang="en-US" sz="2999">
                <a:solidFill>
                  <a:srgbClr val="000000"/>
                </a:solidFill>
                <a:latin typeface="Trebuchet MS"/>
                <a:ea typeface="Trebuchet MS"/>
                <a:cs typeface="Trebuchet MS"/>
                <a:sym typeface="Trebuchet MS"/>
              </a:rPr>
              <a:t>Begin planning and delivering the SCCG needs assessment.</a:t>
            </a:r>
          </a:p>
          <a:p>
            <a:pPr algn="l">
              <a:lnSpc>
                <a:spcPts val="4199"/>
              </a:lnSpc>
            </a:pPr>
            <a:endParaRPr lang="en-US" sz="2999">
              <a:solidFill>
                <a:srgbClr val="000000"/>
              </a:solidFill>
              <a:latin typeface="Trebuchet MS"/>
              <a:ea typeface="Trebuchet MS"/>
              <a:cs typeface="Trebuchet MS"/>
              <a:sym typeface="Trebuchet MS"/>
            </a:endParaRPr>
          </a:p>
        </p:txBody>
      </p:sp>
      <p:sp>
        <p:nvSpPr>
          <p:cNvPr id="16" name="Freeform 16">
            <a:extLst>
              <a:ext uri="{C183D7F6-B498-43B3-948B-1728B52AA6E4}">
                <adec:decorative xmlns:adec="http://schemas.microsoft.com/office/drawing/2017/decorative" val="1"/>
              </a:ext>
            </a:extLst>
          </p:cNvPr>
          <p:cNvSpPr/>
          <p:nvPr/>
        </p:nvSpPr>
        <p:spPr>
          <a:xfrm>
            <a:off x="1143090" y="3646646"/>
            <a:ext cx="4027360" cy="4114800"/>
          </a:xfrm>
          <a:custGeom>
            <a:avLst/>
            <a:gdLst/>
            <a:ahLst/>
            <a:cxnLst/>
            <a:rect l="l" t="t" r="r" b="b"/>
            <a:pathLst>
              <a:path w="4027360" h="4114800">
                <a:moveTo>
                  <a:pt x="0" y="0"/>
                </a:moveTo>
                <a:lnTo>
                  <a:pt x="4027360" y="0"/>
                </a:lnTo>
                <a:lnTo>
                  <a:pt x="4027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dirty="0"/>
            </a:p>
          </p:txBody>
        </p:sp>
      </p:grpSp>
      <p:grpSp>
        <p:nvGrpSpPr>
          <p:cNvPr id="9" name="Group 9">
            <a:extLst>
              <a:ext uri="{C183D7F6-B498-43B3-948B-1728B52AA6E4}">
                <adec:decorative xmlns:adec="http://schemas.microsoft.com/office/drawing/2017/decorative" val="1"/>
              </a:ext>
            </a:extLst>
          </p:cNvPr>
          <p:cNvGrpSpPr/>
          <p:nvPr/>
        </p:nvGrpSpPr>
        <p:grpSpPr>
          <a:xfrm>
            <a:off x="503756" y="2777676"/>
            <a:ext cx="16712180" cy="774651"/>
            <a:chOff x="0" y="0"/>
            <a:chExt cx="4401562" cy="204023"/>
          </a:xfrm>
        </p:grpSpPr>
        <p:sp>
          <p:nvSpPr>
            <p:cNvPr id="10" name="Freeform 10">
              <a:extLst>
                <a:ext uri="{C183D7F6-B498-43B3-948B-1728B52AA6E4}">
                  <adec:decorative xmlns:adec="http://schemas.microsoft.com/office/drawing/2017/decorative" val="1"/>
                </a:ext>
              </a:extLst>
            </p:cNvPr>
            <p:cNvSpPr/>
            <p:nvPr/>
          </p:nvSpPr>
          <p:spPr>
            <a:xfrm>
              <a:off x="0" y="0"/>
              <a:ext cx="4401562" cy="204023"/>
            </a:xfrm>
            <a:custGeom>
              <a:avLst/>
              <a:gdLst/>
              <a:ahLst/>
              <a:cxnLst/>
              <a:rect l="l" t="t" r="r" b="b"/>
              <a:pathLst>
                <a:path w="4401562" h="204023">
                  <a:moveTo>
                    <a:pt x="0" y="0"/>
                  </a:moveTo>
                  <a:lnTo>
                    <a:pt x="4401562" y="0"/>
                  </a:lnTo>
                  <a:lnTo>
                    <a:pt x="4401562" y="204023"/>
                  </a:lnTo>
                  <a:lnTo>
                    <a:pt x="0" y="204023"/>
                  </a:lnTo>
                  <a:close/>
                </a:path>
              </a:pathLst>
            </a:custGeom>
            <a:solidFill>
              <a:srgbClr val="EC8944"/>
            </a:solidFill>
          </p:spPr>
          <p:txBody>
            <a:bodyPr/>
            <a:lstStyle/>
            <a:p>
              <a:endParaRPr lang="en-US" dirty="0"/>
            </a:p>
          </p:txBody>
        </p:sp>
        <p:sp>
          <p:nvSpPr>
            <p:cNvPr id="11" name="TextBox 11"/>
            <p:cNvSpPr txBox="1"/>
            <p:nvPr/>
          </p:nvSpPr>
          <p:spPr>
            <a:xfrm>
              <a:off x="0" y="-38100"/>
              <a:ext cx="4401562" cy="242123"/>
            </a:xfrm>
            <a:prstGeom prst="rect">
              <a:avLst/>
            </a:prstGeom>
          </p:spPr>
          <p:txBody>
            <a:bodyPr lIns="50800" tIns="50800" rIns="50800" bIns="50800" rtlCol="0" anchor="ctr"/>
            <a:lstStyle/>
            <a:p>
              <a:pPr algn="ctr">
                <a:lnSpc>
                  <a:spcPts val="3359"/>
                </a:lnSpc>
              </a:pPr>
              <a:endParaRPr dirty="0"/>
            </a:p>
          </p:txBody>
        </p:sp>
      </p:grpSp>
      <p:sp>
        <p:nvSpPr>
          <p:cNvPr id="13" name="TextBox 13"/>
          <p:cNvSpPr txBox="1">
            <a:spLocks noGrp="1"/>
          </p:cNvSpPr>
          <p:nvPr>
            <p:ph type="title" idx="4294967295"/>
          </p:nvPr>
        </p:nvSpPr>
        <p:spPr>
          <a:xfrm>
            <a:off x="503756" y="701531"/>
            <a:ext cx="153132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Today’s Objectives</a:t>
            </a:r>
          </a:p>
        </p:txBody>
      </p:sp>
      <p:sp>
        <p:nvSpPr>
          <p:cNvPr id="15" name="TextBox 15"/>
          <p:cNvSpPr txBox="1"/>
          <p:nvPr/>
        </p:nvSpPr>
        <p:spPr>
          <a:xfrm>
            <a:off x="1028700" y="2884014"/>
            <a:ext cx="11457698" cy="504825"/>
          </a:xfrm>
          <a:prstGeom prst="rect">
            <a:avLst/>
          </a:prstGeom>
        </p:spPr>
        <p:txBody>
          <a:bodyPr lIns="0" tIns="0" rIns="0" bIns="0" rtlCol="0" anchor="t">
            <a:spAutoFit/>
          </a:bodyPr>
          <a:lstStyle/>
          <a:p>
            <a:pPr algn="l">
              <a:lnSpc>
                <a:spcPts val="4199"/>
              </a:lnSpc>
            </a:pPr>
            <a:r>
              <a:rPr lang="en-US" sz="2999" b="1" dirty="0">
                <a:solidFill>
                  <a:srgbClr val="0E0D0D"/>
                </a:solidFill>
                <a:latin typeface="Trebuchet MS Bold"/>
                <a:ea typeface="Trebuchet MS Bold"/>
                <a:cs typeface="Trebuchet MS Bold"/>
                <a:sym typeface="Trebuchet MS Bold"/>
              </a:rPr>
              <a:t>By the end of this session, grantees should:</a:t>
            </a:r>
          </a:p>
        </p:txBody>
      </p:sp>
      <p:sp>
        <p:nvSpPr>
          <p:cNvPr id="12" name="Freeform 12" descr="checkmark 1"/>
          <p:cNvSpPr/>
          <p:nvPr/>
        </p:nvSpPr>
        <p:spPr>
          <a:xfrm>
            <a:off x="1262273" y="4407604"/>
            <a:ext cx="828699" cy="848859"/>
          </a:xfrm>
          <a:custGeom>
            <a:avLst/>
            <a:gdLst/>
            <a:ahLst/>
            <a:cxnLst/>
            <a:rect l="l" t="t" r="r" b="b"/>
            <a:pathLst>
              <a:path w="828699" h="848859">
                <a:moveTo>
                  <a:pt x="0" y="0"/>
                </a:moveTo>
                <a:lnTo>
                  <a:pt x="828698" y="0"/>
                </a:lnTo>
                <a:lnTo>
                  <a:pt x="828698" y="848860"/>
                </a:lnTo>
                <a:lnTo>
                  <a:pt x="0" y="848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4" name="TextBox 14"/>
          <p:cNvSpPr txBox="1"/>
          <p:nvPr/>
        </p:nvSpPr>
        <p:spPr>
          <a:xfrm>
            <a:off x="2336942" y="4138931"/>
            <a:ext cx="14922358" cy="1188540"/>
          </a:xfrm>
          <a:prstGeom prst="rect">
            <a:avLst/>
          </a:prstGeom>
        </p:spPr>
        <p:txBody>
          <a:bodyPr lIns="0" tIns="0" rIns="0" bIns="0" rtlCol="0" anchor="t">
            <a:spAutoFit/>
          </a:bodyPr>
          <a:lstStyle/>
          <a:p>
            <a:pPr algn="l">
              <a:lnSpc>
                <a:spcPts val="4832"/>
              </a:lnSpc>
            </a:pPr>
            <a:r>
              <a:rPr lang="en-US" sz="3200" dirty="0">
                <a:solidFill>
                  <a:srgbClr val="000000"/>
                </a:solidFill>
                <a:latin typeface="Trebuchet MS"/>
                <a:ea typeface="Trebuchet MS"/>
                <a:cs typeface="Trebuchet MS"/>
                <a:sym typeface="Trebuchet MS"/>
              </a:rPr>
              <a:t>Increase confidence in completing questions 7, 8, and 9 on the Development Year Report.</a:t>
            </a:r>
          </a:p>
        </p:txBody>
      </p:sp>
      <p:sp>
        <p:nvSpPr>
          <p:cNvPr id="16" name="Freeform 16" descr="checkmark 2"/>
          <p:cNvSpPr/>
          <p:nvPr/>
        </p:nvSpPr>
        <p:spPr>
          <a:xfrm>
            <a:off x="1262273" y="6247064"/>
            <a:ext cx="828699" cy="848859"/>
          </a:xfrm>
          <a:custGeom>
            <a:avLst/>
            <a:gdLst/>
            <a:ahLst/>
            <a:cxnLst/>
            <a:rect l="l" t="t" r="r" b="b"/>
            <a:pathLst>
              <a:path w="828699" h="848859">
                <a:moveTo>
                  <a:pt x="0" y="0"/>
                </a:moveTo>
                <a:lnTo>
                  <a:pt x="828698" y="0"/>
                </a:lnTo>
                <a:lnTo>
                  <a:pt x="828698"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7" name="TextBox 17"/>
          <p:cNvSpPr txBox="1"/>
          <p:nvPr/>
        </p:nvSpPr>
        <p:spPr>
          <a:xfrm>
            <a:off x="2293578" y="6032943"/>
            <a:ext cx="14922358" cy="1188540"/>
          </a:xfrm>
          <a:prstGeom prst="rect">
            <a:avLst/>
          </a:prstGeom>
        </p:spPr>
        <p:txBody>
          <a:bodyPr lIns="0" tIns="0" rIns="0" bIns="0" rtlCol="0" anchor="t">
            <a:spAutoFit/>
          </a:bodyPr>
          <a:lstStyle/>
          <a:p>
            <a:pPr algn="l">
              <a:lnSpc>
                <a:spcPts val="4832"/>
              </a:lnSpc>
            </a:pPr>
            <a:r>
              <a:rPr lang="en-US" sz="3200" dirty="0">
                <a:solidFill>
                  <a:srgbClr val="000000"/>
                </a:solidFill>
                <a:latin typeface="Trebuchet MS"/>
                <a:ea typeface="Trebuchet MS"/>
                <a:cs typeface="Trebuchet MS"/>
                <a:sym typeface="Trebuchet MS"/>
              </a:rPr>
              <a:t>Increase understanding in the development and distribution of the SCCG Needs Assessment.</a:t>
            </a:r>
          </a:p>
        </p:txBody>
      </p:sp>
      <p:sp>
        <p:nvSpPr>
          <p:cNvPr id="18" name="Freeform 18" descr="checkmark 3"/>
          <p:cNvSpPr/>
          <p:nvPr/>
        </p:nvSpPr>
        <p:spPr>
          <a:xfrm>
            <a:off x="1262273" y="8086523"/>
            <a:ext cx="828699" cy="848859"/>
          </a:xfrm>
          <a:custGeom>
            <a:avLst/>
            <a:gdLst/>
            <a:ahLst/>
            <a:cxnLst/>
            <a:rect l="l" t="t" r="r" b="b"/>
            <a:pathLst>
              <a:path w="828699" h="848859">
                <a:moveTo>
                  <a:pt x="0" y="0"/>
                </a:moveTo>
                <a:lnTo>
                  <a:pt x="828698" y="0"/>
                </a:lnTo>
                <a:lnTo>
                  <a:pt x="828698"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9" name="TextBox 19"/>
          <p:cNvSpPr txBox="1"/>
          <p:nvPr/>
        </p:nvSpPr>
        <p:spPr>
          <a:xfrm>
            <a:off x="2182618" y="7926954"/>
            <a:ext cx="14922358" cy="1188540"/>
          </a:xfrm>
          <a:prstGeom prst="rect">
            <a:avLst/>
          </a:prstGeom>
        </p:spPr>
        <p:txBody>
          <a:bodyPr lIns="0" tIns="0" rIns="0" bIns="0" rtlCol="0" anchor="t">
            <a:spAutoFit/>
          </a:bodyPr>
          <a:lstStyle/>
          <a:p>
            <a:pPr algn="l">
              <a:lnSpc>
                <a:spcPts val="4832"/>
              </a:lnSpc>
            </a:pPr>
            <a:r>
              <a:rPr lang="en-US" sz="3200" dirty="0">
                <a:solidFill>
                  <a:srgbClr val="000000"/>
                </a:solidFill>
                <a:latin typeface="Trebuchet MS"/>
                <a:ea typeface="Trebuchet MS"/>
                <a:cs typeface="Trebuchet MS"/>
                <a:sym typeface="Trebuchet MS"/>
              </a:rPr>
              <a:t>Increase confidence in completing questions 10 and 11 on the Development Year Report.</a:t>
            </a:r>
          </a:p>
        </p:txBody>
      </p:sp>
      <p:sp>
        <p:nvSpPr>
          <p:cNvPr id="8" name="Freeform 8" descr="CDE Logo"/>
          <p:cNvSpPr/>
          <p:nvPr/>
        </p:nvSpPr>
        <p:spPr>
          <a:xfrm>
            <a:off x="14936305" y="8576371"/>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03756" y="701512"/>
            <a:ext cx="13931179"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Contact Us </a:t>
            </a:r>
          </a:p>
        </p:txBody>
      </p:sp>
      <p:grpSp>
        <p:nvGrpSpPr>
          <p:cNvPr id="6" name="Group 6">
            <a:extLst>
              <a:ext uri="{C183D7F6-B498-43B3-948B-1728B52AA6E4}">
                <adec:decorative xmlns:adec="http://schemas.microsoft.com/office/drawing/2017/decorative" val="1"/>
              </a:ext>
            </a:extLst>
          </p:cNvPr>
          <p:cNvGrpSpPr/>
          <p:nvPr/>
        </p:nvGrpSpPr>
        <p:grpSpPr>
          <a:xfrm>
            <a:off x="801354" y="2292087"/>
            <a:ext cx="16712180" cy="7475212"/>
            <a:chOff x="0" y="0"/>
            <a:chExt cx="4401562" cy="1968780"/>
          </a:xfrm>
        </p:grpSpPr>
        <p:sp>
          <p:nvSpPr>
            <p:cNvPr id="7" name="Freeform 7">
              <a:extLst>
                <a:ext uri="{C183D7F6-B498-43B3-948B-1728B52AA6E4}">
                  <adec:decorative xmlns:adec="http://schemas.microsoft.com/office/drawing/2017/decorative" val="1"/>
                </a:ext>
              </a:extLst>
            </p:cNvPr>
            <p:cNvSpPr/>
            <p:nvPr/>
          </p:nvSpPr>
          <p:spPr>
            <a:xfrm>
              <a:off x="0" y="0"/>
              <a:ext cx="4401562" cy="1968780"/>
            </a:xfrm>
            <a:custGeom>
              <a:avLst/>
              <a:gdLst/>
              <a:ahLst/>
              <a:cxnLst/>
              <a:rect l="l" t="t" r="r" b="b"/>
              <a:pathLst>
                <a:path w="4401562" h="1968780">
                  <a:moveTo>
                    <a:pt x="0" y="0"/>
                  </a:moveTo>
                  <a:lnTo>
                    <a:pt x="4401562" y="0"/>
                  </a:lnTo>
                  <a:lnTo>
                    <a:pt x="4401562" y="1968780"/>
                  </a:lnTo>
                  <a:lnTo>
                    <a:pt x="0" y="1968780"/>
                  </a:lnTo>
                  <a:close/>
                </a:path>
              </a:pathLst>
            </a:custGeom>
            <a:solidFill>
              <a:srgbClr val="F2F2F2"/>
            </a:solidFill>
          </p:spPr>
          <p:txBody>
            <a:bodyPr/>
            <a:lstStyle/>
            <a:p>
              <a:endParaRPr lang="en-US"/>
            </a:p>
          </p:txBody>
        </p:sp>
        <p:sp>
          <p:nvSpPr>
            <p:cNvPr id="8" name="TextBox 8"/>
            <p:cNvSpPr txBox="1"/>
            <p:nvPr/>
          </p:nvSpPr>
          <p:spPr>
            <a:xfrm>
              <a:off x="0" y="-38100"/>
              <a:ext cx="4401562" cy="2006880"/>
            </a:xfrm>
            <a:prstGeom prst="rect">
              <a:avLst/>
            </a:prstGeom>
          </p:spPr>
          <p:txBody>
            <a:bodyPr lIns="50800" tIns="50800" rIns="50800" bIns="50800" rtlCol="0" anchor="ctr"/>
            <a:lstStyle/>
            <a:p>
              <a:pPr algn="ctr">
                <a:lnSpc>
                  <a:spcPts val="335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1184759" y="4304372"/>
            <a:ext cx="7588213" cy="3179627"/>
            <a:chOff x="0" y="0"/>
            <a:chExt cx="2900587" cy="1215409"/>
          </a:xfrm>
        </p:grpSpPr>
        <p:sp>
          <p:nvSpPr>
            <p:cNvPr id="10" name="Freeform 10">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a:p>
          </p:txBody>
        </p:sp>
      </p:grpSp>
      <p:sp>
        <p:nvSpPr>
          <p:cNvPr id="12" name="Freeform 12">
            <a:extLst>
              <a:ext uri="{C183D7F6-B498-43B3-948B-1728B52AA6E4}">
                <adec:decorative xmlns:adec="http://schemas.microsoft.com/office/drawing/2017/decorative" val="1"/>
              </a:ext>
            </a:extLst>
          </p:cNvPr>
          <p:cNvSpPr/>
          <p:nvPr/>
        </p:nvSpPr>
        <p:spPr>
          <a:xfrm>
            <a:off x="2061509" y="5252676"/>
            <a:ext cx="1696064" cy="1919167"/>
          </a:xfrm>
          <a:custGeom>
            <a:avLst/>
            <a:gdLst/>
            <a:ahLst/>
            <a:cxnLst/>
            <a:rect l="l" t="t" r="r" b="b"/>
            <a:pathLst>
              <a:path w="1696064" h="1919167">
                <a:moveTo>
                  <a:pt x="0" y="0"/>
                </a:moveTo>
                <a:lnTo>
                  <a:pt x="1696063" y="0"/>
                </a:lnTo>
                <a:lnTo>
                  <a:pt x="1696063" y="1919166"/>
                </a:lnTo>
                <a:lnTo>
                  <a:pt x="0" y="19191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9"/>
          <p:cNvSpPr txBox="1"/>
          <p:nvPr/>
        </p:nvSpPr>
        <p:spPr>
          <a:xfrm>
            <a:off x="1184759" y="2779530"/>
            <a:ext cx="15918483" cy="896545"/>
          </a:xfrm>
          <a:prstGeom prst="rect">
            <a:avLst/>
          </a:prstGeom>
        </p:spPr>
        <p:txBody>
          <a:bodyPr lIns="0" tIns="0" rIns="0" bIns="0" rtlCol="0" anchor="t">
            <a:spAutoFit/>
          </a:bodyPr>
          <a:lstStyle/>
          <a:p>
            <a:pPr algn="ctr">
              <a:lnSpc>
                <a:spcPts val="7280"/>
              </a:lnSpc>
            </a:pPr>
            <a:r>
              <a:rPr lang="en-US" sz="5200">
                <a:solidFill>
                  <a:srgbClr val="000000"/>
                </a:solidFill>
                <a:latin typeface="Trebuchet MS"/>
                <a:ea typeface="Trebuchet MS"/>
                <a:cs typeface="Trebuchet MS"/>
                <a:sym typeface="Trebuchet MS"/>
              </a:rPr>
              <a:t>If questions come up, please reach out.</a:t>
            </a:r>
          </a:p>
        </p:txBody>
      </p:sp>
      <p:sp>
        <p:nvSpPr>
          <p:cNvPr id="13" name="TextBox 13"/>
          <p:cNvSpPr txBox="1"/>
          <p:nvPr/>
        </p:nvSpPr>
        <p:spPr>
          <a:xfrm>
            <a:off x="1552495" y="4533996"/>
            <a:ext cx="3011008" cy="523838"/>
          </a:xfrm>
          <a:prstGeom prst="rect">
            <a:avLst/>
          </a:prstGeom>
        </p:spPr>
        <p:txBody>
          <a:bodyPr lIns="0" tIns="0" rIns="0" bIns="0" rtlCol="0" anchor="t">
            <a:spAutoFit/>
          </a:bodyPr>
          <a:lstStyle/>
          <a:p>
            <a:pPr algn="ctr">
              <a:lnSpc>
                <a:spcPts val="4200"/>
              </a:lnSpc>
            </a:pPr>
            <a:r>
              <a:rPr lang="en-US" sz="3000">
                <a:solidFill>
                  <a:srgbClr val="65503C"/>
                </a:solidFill>
                <a:latin typeface="Museo Slab 2"/>
                <a:ea typeface="Museo Slab 2"/>
                <a:cs typeface="Museo Slab 2"/>
                <a:sym typeface="Museo Slab 2"/>
              </a:rPr>
              <a:t>SCCG Program</a:t>
            </a:r>
          </a:p>
        </p:txBody>
      </p:sp>
      <p:sp>
        <p:nvSpPr>
          <p:cNvPr id="11" name="TextBox 11"/>
          <p:cNvSpPr txBox="1"/>
          <p:nvPr/>
        </p:nvSpPr>
        <p:spPr>
          <a:xfrm>
            <a:off x="4621920" y="4401187"/>
            <a:ext cx="3923278" cy="2754970"/>
          </a:xfrm>
          <a:prstGeom prst="rect">
            <a:avLst/>
          </a:prstGeom>
        </p:spPr>
        <p:txBody>
          <a:bodyPr lIns="0" tIns="0" rIns="0" bIns="0" rtlCol="0" anchor="t">
            <a:spAutoFit/>
          </a:bodyPr>
          <a:lstStyle/>
          <a:p>
            <a:pPr algn="ctr">
              <a:lnSpc>
                <a:spcPts val="3639"/>
              </a:lnSpc>
              <a:spcBef>
                <a:spcPct val="0"/>
              </a:spcBef>
            </a:pPr>
            <a:r>
              <a:rPr lang="en-US" sz="2599" b="1">
                <a:solidFill>
                  <a:srgbClr val="000000"/>
                </a:solidFill>
                <a:latin typeface="Trebuchet MS Bold"/>
                <a:ea typeface="Trebuchet MS Bold"/>
                <a:cs typeface="Trebuchet MS Bold"/>
                <a:sym typeface="Trebuchet MS Bold"/>
              </a:rPr>
              <a:t>Jennicca Mabe​</a:t>
            </a:r>
          </a:p>
          <a:p>
            <a:pPr algn="ctr">
              <a:lnSpc>
                <a:spcPts val="3359"/>
              </a:lnSpc>
              <a:spcBef>
                <a:spcPct val="0"/>
              </a:spcBef>
            </a:pPr>
            <a:r>
              <a:rPr lang="en-US" sz="2400">
                <a:solidFill>
                  <a:srgbClr val="000000"/>
                </a:solidFill>
                <a:latin typeface="Trebuchet MS"/>
                <a:ea typeface="Trebuchet MS"/>
                <a:cs typeface="Trebuchet MS"/>
                <a:sym typeface="Trebuchet MS"/>
              </a:rPr>
              <a:t>Mabe_j@cde.state.co.us ​</a:t>
            </a:r>
          </a:p>
          <a:p>
            <a:pPr algn="ctr">
              <a:lnSpc>
                <a:spcPts val="3359"/>
              </a:lnSpc>
              <a:spcBef>
                <a:spcPct val="0"/>
              </a:spcBef>
            </a:pPr>
            <a:r>
              <a:rPr lang="en-US" sz="2400">
                <a:solidFill>
                  <a:srgbClr val="000000"/>
                </a:solidFill>
                <a:latin typeface="Trebuchet MS"/>
                <a:ea typeface="Trebuchet MS"/>
                <a:cs typeface="Trebuchet MS"/>
                <a:sym typeface="Trebuchet MS"/>
              </a:rPr>
              <a:t>303-923-0974​</a:t>
            </a:r>
          </a:p>
          <a:p>
            <a:pPr algn="ctr">
              <a:lnSpc>
                <a:spcPts val="1399"/>
              </a:lnSpc>
              <a:spcBef>
                <a:spcPct val="0"/>
              </a:spcBef>
            </a:pPr>
            <a:endParaRPr lang="en-US" sz="2400">
              <a:solidFill>
                <a:srgbClr val="000000"/>
              </a:solidFill>
              <a:latin typeface="Trebuchet MS"/>
              <a:ea typeface="Trebuchet MS"/>
              <a:cs typeface="Trebuchet MS"/>
              <a:sym typeface="Trebuchet MS"/>
            </a:endParaRPr>
          </a:p>
          <a:p>
            <a:pPr algn="ctr">
              <a:lnSpc>
                <a:spcPts val="3639"/>
              </a:lnSpc>
              <a:spcBef>
                <a:spcPct val="0"/>
              </a:spcBef>
            </a:pPr>
            <a:r>
              <a:rPr lang="en-US" sz="2599" b="1">
                <a:solidFill>
                  <a:srgbClr val="000000"/>
                </a:solidFill>
                <a:latin typeface="Trebuchet MS Bold"/>
                <a:ea typeface="Trebuchet MS Bold"/>
                <a:cs typeface="Trebuchet MS Bold"/>
                <a:sym typeface="Trebuchet MS Bold"/>
              </a:rPr>
              <a:t>Brooke Morgan​</a:t>
            </a:r>
          </a:p>
          <a:p>
            <a:pPr algn="ctr">
              <a:lnSpc>
                <a:spcPts val="3359"/>
              </a:lnSpc>
              <a:spcBef>
                <a:spcPct val="0"/>
              </a:spcBef>
            </a:pPr>
            <a:r>
              <a:rPr lang="en-US" sz="2400">
                <a:solidFill>
                  <a:srgbClr val="000000"/>
                </a:solidFill>
                <a:latin typeface="Trebuchet MS"/>
                <a:ea typeface="Trebuchet MS"/>
                <a:cs typeface="Trebuchet MS"/>
                <a:sym typeface="Trebuchet MS"/>
              </a:rPr>
              <a:t>Morgan_b@cde.state.co.us​</a:t>
            </a:r>
          </a:p>
          <a:p>
            <a:pPr algn="ctr">
              <a:lnSpc>
                <a:spcPts val="3359"/>
              </a:lnSpc>
              <a:spcBef>
                <a:spcPct val="0"/>
              </a:spcBef>
            </a:pPr>
            <a:r>
              <a:rPr lang="en-US" sz="2400">
                <a:solidFill>
                  <a:srgbClr val="000000"/>
                </a:solidFill>
                <a:latin typeface="Trebuchet MS"/>
                <a:ea typeface="Trebuchet MS"/>
                <a:cs typeface="Trebuchet MS"/>
                <a:sym typeface="Trebuchet MS"/>
              </a:rPr>
              <a:t>303-923-0966​</a:t>
            </a:r>
          </a:p>
        </p:txBody>
      </p:sp>
      <p:grpSp>
        <p:nvGrpSpPr>
          <p:cNvPr id="14" name="Group 14">
            <a:extLst>
              <a:ext uri="{C183D7F6-B498-43B3-948B-1728B52AA6E4}">
                <adec:decorative xmlns:adec="http://schemas.microsoft.com/office/drawing/2017/decorative" val="1"/>
              </a:ext>
            </a:extLst>
          </p:cNvPr>
          <p:cNvGrpSpPr/>
          <p:nvPr/>
        </p:nvGrpSpPr>
        <p:grpSpPr>
          <a:xfrm>
            <a:off x="9409545" y="4304372"/>
            <a:ext cx="7588213" cy="3179627"/>
            <a:chOff x="0" y="0"/>
            <a:chExt cx="2900587" cy="1215409"/>
          </a:xfrm>
        </p:grpSpPr>
        <p:sp>
          <p:nvSpPr>
            <p:cNvPr id="15" name="Freeform 15">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a:p>
          </p:txBody>
        </p:sp>
      </p:grpSp>
      <p:sp>
        <p:nvSpPr>
          <p:cNvPr id="16" name="Freeform 16">
            <a:extLst>
              <a:ext uri="{C183D7F6-B498-43B3-948B-1728B52AA6E4}">
                <adec:decorative xmlns:adec="http://schemas.microsoft.com/office/drawing/2017/decorative" val="1"/>
              </a:ext>
            </a:extLst>
          </p:cNvPr>
          <p:cNvSpPr/>
          <p:nvPr/>
        </p:nvSpPr>
        <p:spPr>
          <a:xfrm>
            <a:off x="9795565" y="4709733"/>
            <a:ext cx="1896607" cy="1896607"/>
          </a:xfrm>
          <a:custGeom>
            <a:avLst/>
            <a:gdLst/>
            <a:ahLst/>
            <a:cxnLst/>
            <a:rect l="l" t="t" r="r" b="b"/>
            <a:pathLst>
              <a:path w="1896607" h="1896607">
                <a:moveTo>
                  <a:pt x="0" y="0"/>
                </a:moveTo>
                <a:lnTo>
                  <a:pt x="1896606" y="0"/>
                </a:lnTo>
                <a:lnTo>
                  <a:pt x="1896606" y="1896607"/>
                </a:lnTo>
                <a:lnTo>
                  <a:pt x="0" y="1896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TextBox 18"/>
          <p:cNvSpPr txBox="1"/>
          <p:nvPr/>
        </p:nvSpPr>
        <p:spPr>
          <a:xfrm>
            <a:off x="12201158" y="4848244"/>
            <a:ext cx="3845382" cy="523838"/>
          </a:xfrm>
          <a:prstGeom prst="rect">
            <a:avLst/>
          </a:prstGeom>
        </p:spPr>
        <p:txBody>
          <a:bodyPr lIns="0" tIns="0" rIns="0" bIns="0" rtlCol="0" anchor="t">
            <a:spAutoFit/>
          </a:bodyPr>
          <a:lstStyle/>
          <a:p>
            <a:pPr algn="ctr">
              <a:lnSpc>
                <a:spcPts val="4200"/>
              </a:lnSpc>
            </a:pPr>
            <a:r>
              <a:rPr lang="en-US" sz="3000">
                <a:solidFill>
                  <a:srgbClr val="235E39"/>
                </a:solidFill>
                <a:latin typeface="Museo Slab 2"/>
                <a:ea typeface="Museo Slab 2"/>
                <a:cs typeface="Museo Slab 2"/>
                <a:sym typeface="Museo Slab 2"/>
              </a:rPr>
              <a:t>CDE Grants Fiscal</a:t>
            </a:r>
          </a:p>
        </p:txBody>
      </p:sp>
      <p:sp>
        <p:nvSpPr>
          <p:cNvPr id="17" name="TextBox 17"/>
          <p:cNvSpPr txBox="1"/>
          <p:nvPr/>
        </p:nvSpPr>
        <p:spPr>
          <a:xfrm>
            <a:off x="12504485" y="5600886"/>
            <a:ext cx="3719512" cy="1288641"/>
          </a:xfrm>
          <a:prstGeom prst="rect">
            <a:avLst/>
          </a:prstGeom>
        </p:spPr>
        <p:txBody>
          <a:bodyPr lIns="0" tIns="0" rIns="0" bIns="0" rtlCol="0" anchor="t">
            <a:spAutoFit/>
          </a:bodyPr>
          <a:lstStyle/>
          <a:p>
            <a:pPr algn="ctr">
              <a:lnSpc>
                <a:spcPts val="3639"/>
              </a:lnSpc>
            </a:pPr>
            <a:r>
              <a:rPr lang="en-US" sz="2599" b="1">
                <a:solidFill>
                  <a:srgbClr val="000000"/>
                </a:solidFill>
                <a:latin typeface="Trebuchet MS Bold"/>
                <a:ea typeface="Trebuchet MS Bold"/>
                <a:cs typeface="Trebuchet MS Bold"/>
                <a:sym typeface="Trebuchet MS Bold"/>
              </a:rPr>
              <a:t>Gloria Kochan</a:t>
            </a:r>
          </a:p>
          <a:p>
            <a:pPr algn="ctr">
              <a:lnSpc>
                <a:spcPts val="3359"/>
              </a:lnSpc>
            </a:pPr>
            <a:r>
              <a:rPr lang="en-US" sz="2400">
                <a:solidFill>
                  <a:srgbClr val="000000"/>
                </a:solidFill>
                <a:latin typeface="Trebuchet MS"/>
                <a:ea typeface="Trebuchet MS"/>
                <a:cs typeface="Trebuchet MS"/>
                <a:sym typeface="Trebuchet MS"/>
              </a:rPr>
              <a:t>kochan_g@cde.state.co.us</a:t>
            </a:r>
          </a:p>
          <a:p>
            <a:pPr algn="ctr">
              <a:lnSpc>
                <a:spcPts val="3359"/>
              </a:lnSpc>
              <a:spcBef>
                <a:spcPct val="0"/>
              </a:spcBef>
            </a:pPr>
            <a:r>
              <a:rPr lang="en-US" sz="2400">
                <a:solidFill>
                  <a:srgbClr val="000000"/>
                </a:solidFill>
                <a:latin typeface="Trebuchet MS"/>
                <a:ea typeface="Trebuchet MS"/>
                <a:cs typeface="Trebuchet MS"/>
                <a:sym typeface="Trebuchet MS"/>
                <a:hlinkClick r:id="rId7" tooltip="tel:720.916.6488"/>
              </a:rPr>
              <a:t>720.916.6488</a:t>
            </a:r>
          </a:p>
        </p:txBody>
      </p:sp>
      <p:sp>
        <p:nvSpPr>
          <p:cNvPr id="21" name="Freeform 21" descr="CDE Logo"/>
          <p:cNvSpPr/>
          <p:nvPr/>
        </p:nvSpPr>
        <p:spPr>
          <a:xfrm>
            <a:off x="1438956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03756" y="701531"/>
            <a:ext cx="13559934"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References</a:t>
            </a:r>
          </a:p>
        </p:txBody>
      </p:sp>
      <p:grpSp>
        <p:nvGrpSpPr>
          <p:cNvPr id="6" name="Group 6">
            <a:extLst>
              <a:ext uri="{C183D7F6-B498-43B3-948B-1728B52AA6E4}">
                <adec:decorative xmlns:adec="http://schemas.microsoft.com/office/drawing/2017/decorative" val="1"/>
              </a:ext>
            </a:extLst>
          </p:cNvPr>
          <p:cNvGrpSpPr/>
          <p:nvPr/>
        </p:nvGrpSpPr>
        <p:grpSpPr>
          <a:xfrm>
            <a:off x="503756" y="2408620"/>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1028700" y="2776066"/>
            <a:ext cx="16230600" cy="6791539"/>
          </a:xfrm>
          <a:prstGeom prst="rect">
            <a:avLst/>
          </a:prstGeom>
        </p:spPr>
        <p:txBody>
          <a:bodyPr lIns="0" tIns="0" rIns="0" bIns="0" rtlCol="0" anchor="t">
            <a:spAutoFit/>
          </a:bodyPr>
          <a:lstStyle/>
          <a:p>
            <a:pPr algn="l">
              <a:lnSpc>
                <a:spcPts val="2800"/>
              </a:lnSpc>
            </a:pPr>
            <a:r>
              <a:rPr lang="en-US" sz="2000" dirty="0">
                <a:solidFill>
                  <a:srgbClr val="000000"/>
                </a:solidFill>
                <a:latin typeface="Trebuchet MS"/>
                <a:ea typeface="Trebuchet MS"/>
                <a:cs typeface="Trebuchet MS"/>
                <a:sym typeface="Trebuchet MS"/>
              </a:rPr>
              <a:t>American School Counselor Association. (2019a). The ASCA national model: A framework for school counseling programs (4th Edition).</a:t>
            </a:r>
          </a:p>
          <a:p>
            <a:pPr algn="l">
              <a:lnSpc>
                <a:spcPts val="2800"/>
              </a:lnSpc>
            </a:pPr>
            <a:r>
              <a:rPr lang="en-US" sz="2000" dirty="0">
                <a:solidFill>
                  <a:srgbClr val="000000"/>
                </a:solidFill>
                <a:latin typeface="Trebuchet MS"/>
                <a:ea typeface="Trebuchet MS"/>
                <a:cs typeface="Trebuchet MS"/>
                <a:sym typeface="Trebuchet MS"/>
              </a:rPr>
              <a:t>     Alexandria, VA: Author.</a:t>
            </a: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r>
              <a:rPr lang="en-US" sz="2000" dirty="0">
                <a:solidFill>
                  <a:srgbClr val="000000"/>
                </a:solidFill>
                <a:latin typeface="Trebuchet MS"/>
                <a:ea typeface="Trebuchet MS"/>
                <a:cs typeface="Trebuchet MS"/>
                <a:sym typeface="Trebuchet MS"/>
              </a:rPr>
              <a:t>American School Counselor Association. (2019b). The ASCA national model implementation guide (2nd edition) [eBook edition]. Alexandria,</a:t>
            </a:r>
          </a:p>
          <a:p>
            <a:pPr algn="l">
              <a:lnSpc>
                <a:spcPts val="2800"/>
              </a:lnSpc>
            </a:pPr>
            <a:r>
              <a:rPr lang="en-US" sz="2000" dirty="0">
                <a:solidFill>
                  <a:srgbClr val="000000"/>
                </a:solidFill>
                <a:latin typeface="Trebuchet MS"/>
                <a:ea typeface="Trebuchet MS"/>
                <a:cs typeface="Trebuchet MS"/>
                <a:sym typeface="Trebuchet MS"/>
              </a:rPr>
              <a:t>     VA: Author.</a:t>
            </a: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r>
              <a:rPr lang="en-US" sz="2000" dirty="0">
                <a:solidFill>
                  <a:srgbClr val="000000"/>
                </a:solidFill>
                <a:latin typeface="Trebuchet MS"/>
                <a:ea typeface="Trebuchet MS"/>
                <a:cs typeface="Trebuchet MS"/>
                <a:sym typeface="Trebuchet MS"/>
              </a:rPr>
              <a:t>Attendance Works. (2018). Resources: self-assessments. </a:t>
            </a:r>
            <a:r>
              <a:rPr lang="en-US" sz="2000" u="sng" dirty="0">
                <a:solidFill>
                  <a:srgbClr val="000000"/>
                </a:solidFill>
                <a:latin typeface="Trebuchet MS"/>
                <a:ea typeface="Trebuchet MS"/>
                <a:cs typeface="Trebuchet MS"/>
                <a:sym typeface="Trebuchet MS"/>
                <a:hlinkClick r:id="rId3" tooltip="https://www.attendanceworks.org/resources/self-assessment/"/>
              </a:rPr>
              <a:t>https://www.attendanceworks.org/resources/self-assessment/</a:t>
            </a:r>
          </a:p>
          <a:p>
            <a:pPr algn="l">
              <a:lnSpc>
                <a:spcPts val="2800"/>
              </a:lnSpc>
            </a:pPr>
            <a:endParaRPr lang="en-US" sz="2000" u="sng" dirty="0">
              <a:solidFill>
                <a:srgbClr val="000000"/>
              </a:solidFill>
              <a:latin typeface="Trebuchet MS" panose="020B0603020202020204" pitchFamily="34" charset="0"/>
              <a:ea typeface="Trebuchet MS"/>
              <a:cs typeface="Trebuchet MS"/>
              <a:sym typeface="Trebuchet MS"/>
              <a:hlinkClick r:id="rId3" tooltip="https://www.attendanceworks.org/resources/self-assessment/"/>
            </a:endParaRPr>
          </a:p>
          <a:p>
            <a:pPr algn="l">
              <a:lnSpc>
                <a:spcPts val="2800"/>
              </a:lnSpc>
            </a:pPr>
            <a:r>
              <a:rPr lang="en-US" sz="2000" b="0" i="0" dirty="0">
                <a:solidFill>
                  <a:srgbClr val="000000"/>
                </a:solidFill>
                <a:effectLst/>
                <a:latin typeface="Trebuchet MS" panose="020B0603020202020204" pitchFamily="34" charset="0"/>
              </a:rPr>
              <a:t>Colorado Department of Education. (2024, March 15). Data Privacy and Security. </a:t>
            </a:r>
            <a:r>
              <a:rPr lang="en-US" sz="2000" b="1" i="0" dirty="0">
                <a:solidFill>
                  <a:srgbClr val="000000"/>
                </a:solidFill>
                <a:effectLst/>
                <a:latin typeface="Trebuchet MS" panose="020B0603020202020204" pitchFamily="34" charset="0"/>
                <a:hlinkClick r:id="rId4"/>
              </a:rPr>
              <a:t>https://www.cde.state.co.us/dataprivacyandsecurity</a:t>
            </a:r>
            <a:endParaRPr lang="en-US" sz="2000" b="1" u="sng" dirty="0">
              <a:solidFill>
                <a:srgbClr val="000000"/>
              </a:solidFill>
              <a:latin typeface="Trebuchet MS" panose="020B0603020202020204" pitchFamily="34" charset="0"/>
              <a:ea typeface="Trebuchet MS"/>
              <a:cs typeface="Trebuchet MS"/>
              <a:sym typeface="Trebuchet MS"/>
              <a:hlinkClick r:id="rId3" tooltip="https://www.attendanceworks.org/resources/self-assessment/"/>
            </a:endParaRPr>
          </a:p>
          <a:p>
            <a:pPr algn="l">
              <a:lnSpc>
                <a:spcPts val="2800"/>
              </a:lnSpc>
            </a:pPr>
            <a:endParaRPr lang="en-US" sz="2000" u="sng" dirty="0">
              <a:solidFill>
                <a:srgbClr val="000000"/>
              </a:solidFill>
              <a:latin typeface="Trebuchet MS"/>
              <a:ea typeface="Trebuchet MS"/>
              <a:cs typeface="Trebuchet MS"/>
              <a:sym typeface="Trebuchet MS"/>
              <a:hlinkClick r:id="rId3" tooltip="https://www.attendanceworks.org/resources/self-assessment/"/>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 (2024, March 27). Consolidated application:  Comprehensive needs assessments.</a:t>
            </a:r>
          </a:p>
          <a:p>
            <a:pPr algn="l">
              <a:lnSpc>
                <a:spcPts val="2800"/>
              </a:lnSpc>
            </a:pPr>
            <a:r>
              <a:rPr lang="en-US" sz="2000" dirty="0">
                <a:solidFill>
                  <a:srgbClr val="000000"/>
                </a:solidFill>
                <a:latin typeface="Trebuchet MS"/>
                <a:sym typeface="Trebuchet MS"/>
              </a:rPr>
              <a:t>     </a:t>
            </a:r>
            <a:r>
              <a:rPr lang="en-US" sz="2000" b="1" dirty="0">
                <a:latin typeface="Trebuchet MS" panose="020B0603020202020204" pitchFamily="34" charset="0"/>
                <a:sym typeface="Trebuchet MS"/>
                <a:hlinkClick r:id="rId5"/>
              </a:rPr>
              <a:t>https://www.cde.state.co.us/fedprograms/consapp/na</a:t>
            </a:r>
            <a:endParaRPr lang="en-US" sz="2000" b="1" dirty="0">
              <a:latin typeface="Trebuchet MS" panose="020B0603020202020204" pitchFamily="34" charset="0"/>
              <a:sym typeface="Trebuchet MS"/>
              <a:hlinkClick r:id="rId5" tooltip="https://www.cde.state.co.us/fedprograms/consapp/na"/>
            </a:endParaRPr>
          </a:p>
          <a:p>
            <a:pPr algn="l">
              <a:lnSpc>
                <a:spcPts val="2800"/>
              </a:lnSpc>
            </a:pPr>
            <a:endParaRPr lang="en-US" sz="2000" u="sng" dirty="0">
              <a:solidFill>
                <a:srgbClr val="000000"/>
              </a:solidFill>
              <a:latin typeface="Trebuchet MS"/>
              <a:ea typeface="Trebuchet MS"/>
              <a:cs typeface="Trebuchet MS"/>
              <a:sym typeface="Trebuchet MS"/>
              <a:hlinkClick r:id="rId5" tooltip="https://www.cde.state.co.us/fedprograms/consapp/na"/>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 (2024, May 22). Positive Behavioral Interventions and Supports: Resources.</a:t>
            </a:r>
          </a:p>
          <a:p>
            <a:pPr algn="l">
              <a:lnSpc>
                <a:spcPts val="2800"/>
              </a:lnSpc>
            </a:pPr>
            <a:r>
              <a:rPr lang="en-US" sz="2000" dirty="0">
                <a:solidFill>
                  <a:srgbClr val="000000"/>
                </a:solidFill>
                <a:latin typeface="Trebuchet MS"/>
                <a:ea typeface="Trebuchet MS"/>
                <a:cs typeface="Trebuchet MS"/>
                <a:sym typeface="Trebuchet MS"/>
              </a:rPr>
              <a:t>     </a:t>
            </a:r>
            <a:r>
              <a:rPr lang="en-US" sz="2000" b="1" dirty="0">
                <a:solidFill>
                  <a:srgbClr val="000000"/>
                </a:solidFill>
                <a:latin typeface="Trebuchet MS"/>
                <a:ea typeface="Trebuchet MS"/>
                <a:cs typeface="Trebuchet MS"/>
                <a:sym typeface="Trebuchet MS"/>
                <a:hlinkClick r:id="rId6"/>
              </a:rPr>
              <a:t>https://www.cde.state.co.us/mtss/pbistoolsresources</a:t>
            </a:r>
            <a:endParaRPr lang="en-US" sz="2000" b="1" dirty="0">
              <a:solidFill>
                <a:srgbClr val="000000"/>
              </a:solidFill>
              <a:latin typeface="Trebuchet MS"/>
              <a:ea typeface="Trebuchet MS"/>
              <a:cs typeface="Trebuchet MS"/>
              <a:sym typeface="Trebuchet MS"/>
              <a:hlinkClick r:id="rId6" tooltip="https://www.cde.state.co.us/mtss/pbistoolsresources"/>
            </a:endParaRPr>
          </a:p>
          <a:p>
            <a:pPr algn="l">
              <a:lnSpc>
                <a:spcPts val="2800"/>
              </a:lnSpc>
            </a:pPr>
            <a:endParaRPr lang="en-US" sz="2000" u="sng" dirty="0">
              <a:solidFill>
                <a:srgbClr val="000000"/>
              </a:solidFill>
              <a:latin typeface="Trebuchet MS"/>
              <a:ea typeface="Trebuchet MS"/>
              <a:cs typeface="Trebuchet MS"/>
              <a:sym typeface="Trebuchet MS"/>
              <a:hlinkClick r:id="rId6" tooltip="https://www.cde.state.co.us/mtss/pbistoolsresources"/>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 (2024). Teaching and Learning Conditions Colorado. </a:t>
            </a:r>
            <a:r>
              <a:rPr lang="en-US" sz="2000" u="sng" dirty="0">
                <a:solidFill>
                  <a:srgbClr val="000000"/>
                </a:solidFill>
                <a:latin typeface="Trebuchet MS"/>
                <a:ea typeface="Trebuchet MS"/>
                <a:cs typeface="Trebuchet MS"/>
                <a:sym typeface="Trebuchet MS"/>
                <a:hlinkClick r:id="rId7" tooltip="https://www.cde.state.co.us/site/tlccsurvey/"/>
              </a:rPr>
              <a:t>https://www.cde.state.co.us/site/tlccsurvey/</a:t>
            </a:r>
          </a:p>
          <a:p>
            <a:pPr algn="l">
              <a:lnSpc>
                <a:spcPts val="2800"/>
              </a:lnSpc>
            </a:pPr>
            <a:endParaRPr lang="en-US" sz="2000" u="sng" dirty="0">
              <a:solidFill>
                <a:srgbClr val="000000"/>
              </a:solidFill>
              <a:latin typeface="Trebuchet MS"/>
              <a:ea typeface="Trebuchet MS"/>
              <a:cs typeface="Trebuchet MS"/>
              <a:sym typeface="Trebuchet MS"/>
              <a:hlinkClick r:id="rId7" tooltip="https://www.cde.state.co.us/site/tlccsurvey/"/>
            </a:endParaRPr>
          </a:p>
          <a:p>
            <a:pPr algn="l">
              <a:lnSpc>
                <a:spcPts val="2800"/>
              </a:lnSpc>
            </a:pPr>
            <a:r>
              <a:rPr lang="en-US" sz="2000" dirty="0">
                <a:solidFill>
                  <a:srgbClr val="000000"/>
                </a:solidFill>
                <a:latin typeface="Trebuchet MS"/>
                <a:ea typeface="Trebuchet MS"/>
                <a:cs typeface="Trebuchet MS"/>
                <a:sym typeface="Trebuchet MS"/>
              </a:rPr>
              <a:t>Colorado Department of Public and Health Environment. (2024). Healthy Kids Colorado survey information. </a:t>
            </a:r>
            <a:r>
              <a:rPr lang="en-US" sz="2000" u="sng" dirty="0">
                <a:solidFill>
                  <a:srgbClr val="000000"/>
                </a:solidFill>
                <a:latin typeface="Trebuchet MS"/>
                <a:ea typeface="Trebuchet MS"/>
                <a:cs typeface="Trebuchet MS"/>
                <a:sym typeface="Trebuchet MS"/>
                <a:hlinkClick r:id="rId8" tooltip="https://cdphe.colorado.gov/hkcs"/>
              </a:rPr>
              <a:t>https://cdphe.colorado.gov/hkcs</a:t>
            </a:r>
            <a:r>
              <a:rPr lang="en-US" sz="2000" dirty="0">
                <a:solidFill>
                  <a:srgbClr val="000000"/>
                </a:solidFill>
                <a:latin typeface="Trebuchet MS"/>
                <a:ea typeface="Trebuchet MS"/>
                <a:cs typeface="Trebuchet MS"/>
                <a:sym typeface="Trebuchet MS"/>
              </a:rPr>
              <a:t> </a:t>
            </a:r>
          </a:p>
        </p:txBody>
      </p:sp>
      <p:sp>
        <p:nvSpPr>
          <p:cNvPr id="9" name="Freeform 9" descr="CDE Logo"/>
          <p:cNvSpPr/>
          <p:nvPr/>
        </p:nvSpPr>
        <p:spPr>
          <a:xfrm>
            <a:off x="15242991" y="67099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Back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a:spLocks noGrp="1"/>
          </p:cNvSpPr>
          <p:nvPr>
            <p:ph type="title" idx="4294967295"/>
          </p:nvPr>
        </p:nvSpPr>
        <p:spPr>
          <a:xfrm>
            <a:off x="6159926" y="3256981"/>
            <a:ext cx="5388533" cy="14851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341"/>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Thank you!</a:t>
            </a:r>
          </a:p>
        </p:txBody>
      </p:sp>
      <p:sp>
        <p:nvSpPr>
          <p:cNvPr id="5" name="TextBox 5"/>
          <p:cNvSpPr txBox="1"/>
          <p:nvPr/>
        </p:nvSpPr>
        <p:spPr>
          <a:xfrm>
            <a:off x="4783651" y="5145014"/>
            <a:ext cx="8683827" cy="737679"/>
          </a:xfrm>
          <a:prstGeom prst="rect">
            <a:avLst/>
          </a:prstGeom>
        </p:spPr>
        <p:txBody>
          <a:bodyPr lIns="0" tIns="0" rIns="0" bIns="0" rtlCol="0" anchor="t">
            <a:spAutoFit/>
          </a:bodyPr>
          <a:lstStyle/>
          <a:p>
            <a:pPr algn="ctr">
              <a:lnSpc>
                <a:spcPts val="6671"/>
              </a:lnSpc>
            </a:pPr>
            <a:r>
              <a:rPr lang="en-US" sz="2900">
                <a:solidFill>
                  <a:srgbClr val="000000"/>
                </a:solidFill>
                <a:latin typeface="Homemade Apple"/>
                <a:ea typeface="Homemade Apple"/>
                <a:cs typeface="Homemade Apple"/>
                <a:sym typeface="Homemade Apple"/>
              </a:rPr>
              <a:t>Please reach out with questions.</a:t>
            </a:r>
          </a:p>
        </p:txBody>
      </p:sp>
      <p:sp>
        <p:nvSpPr>
          <p:cNvPr id="6" name="Freeform 6" descr="CDE Logo"/>
          <p:cNvSpPr/>
          <p:nvPr/>
        </p:nvSpPr>
        <p:spPr>
          <a:xfrm>
            <a:off x="10566659" y="6730419"/>
            <a:ext cx="2536301" cy="1078247"/>
          </a:xfrm>
          <a:custGeom>
            <a:avLst/>
            <a:gdLst/>
            <a:ahLst/>
            <a:cxnLst/>
            <a:rect l="l" t="t" r="r" b="b"/>
            <a:pathLst>
              <a:path w="2536301" h="1078247">
                <a:moveTo>
                  <a:pt x="0" y="0"/>
                </a:moveTo>
                <a:lnTo>
                  <a:pt x="2536302" y="0"/>
                </a:lnTo>
                <a:lnTo>
                  <a:pt x="2536302" y="1078246"/>
                </a:lnTo>
                <a:lnTo>
                  <a:pt x="0" y="1078246"/>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06232" y="242260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919"/>
                </a:lnSpc>
              </a:pPr>
              <a:endParaRPr dirty="0"/>
            </a:p>
          </p:txBody>
        </p:sp>
      </p:grpSp>
      <p:sp>
        <p:nvSpPr>
          <p:cNvPr id="10" name="TextBox 10"/>
          <p:cNvSpPr txBox="1">
            <a:spLocks noGrp="1"/>
          </p:cNvSpPr>
          <p:nvPr>
            <p:ph type="title" idx="4294967295"/>
          </p:nvPr>
        </p:nvSpPr>
        <p:spPr>
          <a:xfrm>
            <a:off x="503756" y="701531"/>
            <a:ext cx="153132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Welcome and Check-In</a:t>
            </a:r>
          </a:p>
        </p:txBody>
      </p:sp>
      <p:sp>
        <p:nvSpPr>
          <p:cNvPr id="11" name="TextBox 11"/>
          <p:cNvSpPr txBox="1"/>
          <p:nvPr/>
        </p:nvSpPr>
        <p:spPr>
          <a:xfrm>
            <a:off x="3540971" y="3229489"/>
            <a:ext cx="11206057" cy="873199"/>
          </a:xfrm>
          <a:prstGeom prst="rect">
            <a:avLst/>
          </a:prstGeom>
        </p:spPr>
        <p:txBody>
          <a:bodyPr lIns="0" tIns="0" rIns="0" bIns="0" rtlCol="0" anchor="t">
            <a:spAutoFit/>
          </a:bodyPr>
          <a:lstStyle/>
          <a:p>
            <a:pPr algn="l">
              <a:lnSpc>
                <a:spcPts val="7000"/>
              </a:lnSpc>
            </a:pPr>
            <a:r>
              <a:rPr lang="en-US" sz="5000" b="1" dirty="0">
                <a:solidFill>
                  <a:srgbClr val="0E0D0D"/>
                </a:solidFill>
                <a:latin typeface="Trebuchet MS Bold"/>
                <a:ea typeface="Trebuchet MS Bold"/>
                <a:cs typeface="Trebuchet MS Bold"/>
                <a:sym typeface="Trebuchet MS Bold"/>
              </a:rPr>
              <a:t>Are you pro-pumpkin spice flavoring?</a:t>
            </a:r>
          </a:p>
        </p:txBody>
      </p:sp>
      <p:sp>
        <p:nvSpPr>
          <p:cNvPr id="9" name="Freeform 9" descr="Pumpkin and spice image"/>
          <p:cNvSpPr/>
          <p:nvPr/>
        </p:nvSpPr>
        <p:spPr>
          <a:xfrm>
            <a:off x="5786318" y="4520047"/>
            <a:ext cx="6474460" cy="4313609"/>
          </a:xfrm>
          <a:custGeom>
            <a:avLst/>
            <a:gdLst/>
            <a:ahLst/>
            <a:cxnLst/>
            <a:rect l="l" t="t" r="r" b="b"/>
            <a:pathLst>
              <a:path w="6474460" h="4313609">
                <a:moveTo>
                  <a:pt x="0" y="0"/>
                </a:moveTo>
                <a:lnTo>
                  <a:pt x="6474460" y="0"/>
                </a:lnTo>
                <a:lnTo>
                  <a:pt x="6474460" y="4313609"/>
                </a:lnTo>
                <a:lnTo>
                  <a:pt x="0" y="4313609"/>
                </a:lnTo>
                <a:lnTo>
                  <a:pt x="0" y="0"/>
                </a:lnTo>
                <a:close/>
              </a:path>
            </a:pathLst>
          </a:custGeom>
          <a:blipFill>
            <a:blip r:embed="rId3"/>
            <a:stretch>
              <a:fillRect/>
            </a:stretch>
          </a:blipFill>
        </p:spPr>
        <p:txBody>
          <a:bodyPr/>
          <a:lstStyle/>
          <a:p>
            <a:endParaRPr lang="en-US" dirty="0"/>
          </a:p>
        </p:txBody>
      </p:sp>
      <p:sp>
        <p:nvSpPr>
          <p:cNvPr id="8" name="Freeform 8" descr="CDE Logo"/>
          <p:cNvSpPr/>
          <p:nvPr/>
        </p:nvSpPr>
        <p:spPr>
          <a:xfrm>
            <a:off x="14936305" y="8576371"/>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4"/>
            <a:stretch>
              <a:fillRect/>
            </a:stretch>
          </a:blipFill>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515613"/>
            <a:ext cx="17275536" cy="9255774"/>
            <a:chOff x="0" y="0"/>
            <a:chExt cx="4549935" cy="2437735"/>
          </a:xfrm>
        </p:grpSpPr>
        <p:sp>
          <p:nvSpPr>
            <p:cNvPr id="3" name="Freeform 3">
              <a:extLst>
                <a:ext uri="{C183D7F6-B498-43B3-948B-1728B52AA6E4}">
                  <adec:decorative xmlns:adec="http://schemas.microsoft.com/office/drawing/2017/decorative" val="1"/>
                </a:ext>
              </a:extLst>
            </p:cNvPr>
            <p:cNvSpPr/>
            <p:nvPr/>
          </p:nvSpPr>
          <p:spPr>
            <a:xfrm>
              <a:off x="0" y="0"/>
              <a:ext cx="4549935" cy="2437735"/>
            </a:xfrm>
            <a:custGeom>
              <a:avLst/>
              <a:gdLst/>
              <a:ahLst/>
              <a:cxnLst/>
              <a:rect l="l" t="t" r="r" b="b"/>
              <a:pathLst>
                <a:path w="4549935" h="2437735">
                  <a:moveTo>
                    <a:pt x="0" y="0"/>
                  </a:moveTo>
                  <a:lnTo>
                    <a:pt x="4549935" y="0"/>
                  </a:lnTo>
                  <a:lnTo>
                    <a:pt x="4549935" y="2437735"/>
                  </a:lnTo>
                  <a:lnTo>
                    <a:pt x="0" y="2437735"/>
                  </a:lnTo>
                  <a:close/>
                </a:path>
              </a:pathLst>
            </a:custGeom>
            <a:solidFill>
              <a:srgbClr val="F2F2F2"/>
            </a:solidFill>
          </p:spPr>
          <p:txBody>
            <a:bodyPr/>
            <a:lstStyle/>
            <a:p>
              <a:endParaRPr lang="en-US" dirty="0"/>
            </a:p>
          </p:txBody>
        </p:sp>
        <p:sp>
          <p:nvSpPr>
            <p:cNvPr id="4" name="TextBox 4"/>
            <p:cNvSpPr txBox="1"/>
            <p:nvPr/>
          </p:nvSpPr>
          <p:spPr>
            <a:xfrm>
              <a:off x="0" y="-38100"/>
              <a:ext cx="4549935" cy="2475835"/>
            </a:xfrm>
            <a:prstGeom prst="rect">
              <a:avLst/>
            </a:prstGeom>
          </p:spPr>
          <p:txBody>
            <a:bodyPr lIns="50800" tIns="50800" rIns="50800" bIns="50800" rtlCol="0" anchor="ctr"/>
            <a:lstStyle/>
            <a:p>
              <a:pPr algn="ctr">
                <a:lnSpc>
                  <a:spcPts val="3359"/>
                </a:lnSpc>
              </a:pPr>
              <a:endParaRPr dirty="0"/>
            </a:p>
          </p:txBody>
        </p:sp>
      </p:grpSp>
      <p:sp>
        <p:nvSpPr>
          <p:cNvPr id="7" name="TextBox 7"/>
          <p:cNvSpPr txBox="1">
            <a:spLocks noGrp="1"/>
          </p:cNvSpPr>
          <p:nvPr>
            <p:ph type="title" idx="4294967295"/>
          </p:nvPr>
        </p:nvSpPr>
        <p:spPr>
          <a:xfrm>
            <a:off x="9313157" y="3174652"/>
            <a:ext cx="8053275" cy="243089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36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rebuchet MS"/>
                <a:ea typeface="Trebuchet MS"/>
                <a:cs typeface="Trebuchet MS"/>
                <a:sym typeface="Trebuchet MS"/>
              </a:rPr>
              <a:t>Share one “ah-ha” moment from the </a:t>
            </a:r>
          </a:p>
          <a:p>
            <a:pPr marL="0" marR="0" lvl="0" indent="0" algn="ctr" defTabSz="914400" rtl="0" eaLnBrk="1" fontAlgn="auto" latinLnBrk="0" hangingPunct="1">
              <a:lnSpc>
                <a:spcPts val="636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rebuchet MS"/>
                <a:ea typeface="Trebuchet MS"/>
                <a:cs typeface="Trebuchet MS"/>
                <a:sym typeface="Trebuchet MS"/>
              </a:rPr>
              <a:t>in-person training.</a:t>
            </a:r>
          </a:p>
        </p:txBody>
      </p:sp>
      <p:sp>
        <p:nvSpPr>
          <p:cNvPr id="6" name="Freeform 6" descr="Laptop "/>
          <p:cNvSpPr/>
          <p:nvPr/>
        </p:nvSpPr>
        <p:spPr>
          <a:xfrm>
            <a:off x="1213235" y="2345017"/>
            <a:ext cx="7559037" cy="5045657"/>
          </a:xfrm>
          <a:custGeom>
            <a:avLst/>
            <a:gdLst/>
            <a:ahLst/>
            <a:cxnLst/>
            <a:rect l="l" t="t" r="r" b="b"/>
            <a:pathLst>
              <a:path w="7559037" h="5045657">
                <a:moveTo>
                  <a:pt x="0" y="0"/>
                </a:moveTo>
                <a:lnTo>
                  <a:pt x="7559037" y="0"/>
                </a:lnTo>
                <a:lnTo>
                  <a:pt x="7559037" y="5045658"/>
                </a:lnTo>
                <a:lnTo>
                  <a:pt x="0" y="50456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 name="Freeform 5"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73453" y="2430022"/>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grpSp>
        <p:nvGrpSpPr>
          <p:cNvPr id="18" name="Group 18">
            <a:extLst>
              <a:ext uri="{C183D7F6-B498-43B3-948B-1728B52AA6E4}">
                <adec:decorative xmlns:adec="http://schemas.microsoft.com/office/drawing/2017/decorative" val="1"/>
              </a:ext>
            </a:extLst>
          </p:cNvPr>
          <p:cNvGrpSpPr/>
          <p:nvPr/>
        </p:nvGrpSpPr>
        <p:grpSpPr>
          <a:xfrm>
            <a:off x="-589582" y="406871"/>
            <a:ext cx="18978384" cy="1541783"/>
            <a:chOff x="0" y="0"/>
            <a:chExt cx="4998422" cy="406066"/>
          </a:xfrm>
        </p:grpSpPr>
        <p:sp>
          <p:nvSpPr>
            <p:cNvPr id="19" name="Freeform 19">
              <a:extLst>
                <a:ext uri="{C183D7F6-B498-43B3-948B-1728B52AA6E4}">
                  <adec:decorative xmlns:adec="http://schemas.microsoft.com/office/drawing/2017/decorative" val="1"/>
                </a:ext>
              </a:extLst>
            </p:cNvPr>
            <p:cNvSpPr/>
            <p:nvPr/>
          </p:nvSpPr>
          <p:spPr>
            <a:xfrm>
              <a:off x="0" y="0"/>
              <a:ext cx="4998422" cy="406066"/>
            </a:xfrm>
            <a:custGeom>
              <a:avLst/>
              <a:gdLst/>
              <a:ahLst/>
              <a:cxnLst/>
              <a:rect l="l" t="t" r="r" b="b"/>
              <a:pathLst>
                <a:path w="4998422" h="406066">
                  <a:moveTo>
                    <a:pt x="0" y="0"/>
                  </a:moveTo>
                  <a:lnTo>
                    <a:pt x="4998422" y="0"/>
                  </a:lnTo>
                  <a:lnTo>
                    <a:pt x="4998422" y="406066"/>
                  </a:lnTo>
                  <a:lnTo>
                    <a:pt x="0" y="406066"/>
                  </a:lnTo>
                  <a:close/>
                </a:path>
              </a:pathLst>
            </a:custGeom>
            <a:solidFill>
              <a:srgbClr val="F2F2F2"/>
            </a:solidFill>
          </p:spPr>
          <p:txBody>
            <a:bodyPr/>
            <a:lstStyle/>
            <a:p>
              <a:endParaRPr lang="en-US" dirty="0"/>
            </a:p>
          </p:txBody>
        </p:sp>
        <p:sp>
          <p:nvSpPr>
            <p:cNvPr id="20" name="TextBox 20"/>
            <p:cNvSpPr txBox="1"/>
            <p:nvPr/>
          </p:nvSpPr>
          <p:spPr>
            <a:xfrm>
              <a:off x="0" y="-38100"/>
              <a:ext cx="4998422" cy="444166"/>
            </a:xfrm>
            <a:prstGeom prst="rect">
              <a:avLst/>
            </a:prstGeom>
          </p:spPr>
          <p:txBody>
            <a:bodyPr lIns="50800" tIns="50800" rIns="50800" bIns="50800" rtlCol="0" anchor="ctr"/>
            <a:lstStyle/>
            <a:p>
              <a:pPr algn="ctr">
                <a:lnSpc>
                  <a:spcPts val="3359"/>
                </a:lnSpc>
              </a:pPr>
              <a:endParaRPr dirty="0"/>
            </a:p>
          </p:txBody>
        </p:sp>
      </p:grpSp>
      <p:sp>
        <p:nvSpPr>
          <p:cNvPr id="21" name="TextBox 21"/>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Where We Left Off...</a:t>
            </a:r>
          </a:p>
        </p:txBody>
      </p:sp>
      <p:sp>
        <p:nvSpPr>
          <p:cNvPr id="23" name="TextBox 23"/>
          <p:cNvSpPr txBox="1"/>
          <p:nvPr/>
        </p:nvSpPr>
        <p:spPr>
          <a:xfrm>
            <a:off x="816969" y="2686154"/>
            <a:ext cx="16229368" cy="607658"/>
          </a:xfrm>
          <a:prstGeom prst="rect">
            <a:avLst/>
          </a:prstGeom>
        </p:spPr>
        <p:txBody>
          <a:bodyPr lIns="0" tIns="0" rIns="0" bIns="0" rtlCol="0" anchor="t">
            <a:spAutoFit/>
          </a:bodyPr>
          <a:lstStyle/>
          <a:p>
            <a:pPr marL="712470" lvl="1" indent="-356235" algn="l">
              <a:lnSpc>
                <a:spcPts val="4950"/>
              </a:lnSpc>
              <a:buFont typeface="Arial"/>
              <a:buChar char="•"/>
            </a:pPr>
            <a:r>
              <a:rPr lang="en-US" sz="3300" b="1" dirty="0">
                <a:solidFill>
                  <a:srgbClr val="000000"/>
                </a:solidFill>
                <a:latin typeface="Trebuchet MS Bold"/>
                <a:ea typeface="Trebuchet MS Bold"/>
                <a:cs typeface="Trebuchet MS Bold"/>
                <a:sym typeface="Trebuchet MS Bold"/>
              </a:rPr>
              <a:t>Intentional Data Review</a:t>
            </a:r>
          </a:p>
        </p:txBody>
      </p:sp>
      <p:grpSp>
        <p:nvGrpSpPr>
          <p:cNvPr id="5" name="Group 5" descr="Image showing the school counseling program's impact on student achievement, attendance, and behavior"/>
          <p:cNvGrpSpPr/>
          <p:nvPr/>
        </p:nvGrpSpPr>
        <p:grpSpPr>
          <a:xfrm>
            <a:off x="1206097" y="3885476"/>
            <a:ext cx="14933216" cy="5068024"/>
            <a:chOff x="0" y="0"/>
            <a:chExt cx="19910955" cy="6757364"/>
          </a:xfrm>
        </p:grpSpPr>
        <p:sp>
          <p:nvSpPr>
            <p:cNvPr id="6" name="AutoShape 6">
              <a:extLst>
                <a:ext uri="{C183D7F6-B498-43B3-948B-1728B52AA6E4}">
                  <adec:decorative xmlns:adec="http://schemas.microsoft.com/office/drawing/2017/decorative" val="1"/>
                </a:ext>
              </a:extLst>
            </p:cNvPr>
            <p:cNvSpPr/>
            <p:nvPr/>
          </p:nvSpPr>
          <p:spPr>
            <a:xfrm flipV="1">
              <a:off x="2195263" y="2821589"/>
              <a:ext cx="15582" cy="2195269"/>
            </a:xfrm>
            <a:prstGeom prst="line">
              <a:avLst/>
            </a:prstGeom>
            <a:ln w="35286" cap="rnd">
              <a:solidFill>
                <a:srgbClr val="000000"/>
              </a:solidFill>
              <a:prstDash val="solid"/>
              <a:headEnd type="none" w="sm" len="sm"/>
              <a:tailEnd type="none" w="sm" len="sm"/>
            </a:ln>
          </p:spPr>
          <p:txBody>
            <a:bodyPr/>
            <a:lstStyle/>
            <a:p>
              <a:endParaRPr lang="en-US" dirty="0"/>
            </a:p>
          </p:txBody>
        </p:sp>
        <p:sp>
          <p:nvSpPr>
            <p:cNvPr id="7" name="AutoShape 7">
              <a:extLst>
                <a:ext uri="{C183D7F6-B498-43B3-948B-1728B52AA6E4}">
                  <adec:decorative xmlns:adec="http://schemas.microsoft.com/office/drawing/2017/decorative" val="1"/>
                </a:ext>
              </a:extLst>
            </p:cNvPr>
            <p:cNvSpPr/>
            <p:nvPr/>
          </p:nvSpPr>
          <p:spPr>
            <a:xfrm flipH="1" flipV="1">
              <a:off x="10540467" y="1576958"/>
              <a:ext cx="22062" cy="5090148"/>
            </a:xfrm>
            <a:prstGeom prst="line">
              <a:avLst/>
            </a:prstGeom>
            <a:ln w="35286" cap="rnd">
              <a:solidFill>
                <a:srgbClr val="000000"/>
              </a:solidFill>
              <a:prstDash val="solid"/>
              <a:headEnd type="none" w="sm" len="sm"/>
              <a:tailEnd type="none" w="sm" len="sm"/>
            </a:ln>
          </p:spPr>
          <p:txBody>
            <a:bodyPr/>
            <a:lstStyle/>
            <a:p>
              <a:endParaRPr lang="en-US" dirty="0"/>
            </a:p>
          </p:txBody>
        </p:sp>
        <p:sp>
          <p:nvSpPr>
            <p:cNvPr id="8" name="AutoShape 8">
              <a:extLst>
                <a:ext uri="{C183D7F6-B498-43B3-948B-1728B52AA6E4}">
                  <adec:decorative xmlns:adec="http://schemas.microsoft.com/office/drawing/2017/decorative" val="1"/>
                </a:ext>
              </a:extLst>
            </p:cNvPr>
            <p:cNvSpPr/>
            <p:nvPr/>
          </p:nvSpPr>
          <p:spPr>
            <a:xfrm>
              <a:off x="6870711" y="0"/>
              <a:ext cx="7304226" cy="2388049"/>
            </a:xfrm>
            <a:prstGeom prst="rect">
              <a:avLst/>
            </a:prstGeom>
            <a:solidFill>
              <a:srgbClr val="C32032"/>
            </a:solidFill>
          </p:spPr>
          <p:txBody>
            <a:bodyPr/>
            <a:lstStyle/>
            <a:p>
              <a:endParaRPr lang="en-US" dirty="0"/>
            </a:p>
          </p:txBody>
        </p:sp>
        <p:sp>
          <p:nvSpPr>
            <p:cNvPr id="9" name="TextBox 9"/>
            <p:cNvSpPr txBox="1"/>
            <p:nvPr/>
          </p:nvSpPr>
          <p:spPr>
            <a:xfrm>
              <a:off x="7452137" y="63409"/>
              <a:ext cx="6141373" cy="2268654"/>
            </a:xfrm>
            <a:prstGeom prst="rect">
              <a:avLst/>
            </a:prstGeom>
          </p:spPr>
          <p:txBody>
            <a:bodyPr lIns="0" tIns="0" rIns="0" bIns="0" rtlCol="0" anchor="t">
              <a:spAutoFit/>
            </a:bodyPr>
            <a:lstStyle/>
            <a:p>
              <a:pPr marL="0" lvl="0" indent="0" algn="ctr">
                <a:lnSpc>
                  <a:spcPts val="4465"/>
                </a:lnSpc>
                <a:spcBef>
                  <a:spcPct val="0"/>
                </a:spcBef>
              </a:pPr>
              <a:r>
                <a:rPr lang="en-US" sz="3435" dirty="0">
                  <a:solidFill>
                    <a:srgbClr val="FFFFFF"/>
                  </a:solidFill>
                  <a:latin typeface="Museo Slab 1"/>
                  <a:ea typeface="Museo Slab 1"/>
                  <a:cs typeface="Museo Slab 1"/>
                  <a:sym typeface="Museo Slab 1"/>
                </a:rPr>
                <a:t>SCHOOL COUNSELING PROGRAM</a:t>
              </a:r>
            </a:p>
          </p:txBody>
        </p:sp>
        <p:sp>
          <p:nvSpPr>
            <p:cNvPr id="10" name="AutoShape 10">
              <a:extLst>
                <a:ext uri="{C183D7F6-B498-43B3-948B-1728B52AA6E4}">
                  <adec:decorative xmlns:adec="http://schemas.microsoft.com/office/drawing/2017/decorative" val="1"/>
                </a:ext>
              </a:extLst>
            </p:cNvPr>
            <p:cNvSpPr/>
            <p:nvPr/>
          </p:nvSpPr>
          <p:spPr>
            <a:xfrm>
              <a:off x="7229765" y="4928178"/>
              <a:ext cx="6665527" cy="1829186"/>
            </a:xfrm>
            <a:prstGeom prst="rect">
              <a:avLst/>
            </a:prstGeom>
            <a:solidFill>
              <a:srgbClr val="A3D283"/>
            </a:solidFill>
          </p:spPr>
          <p:txBody>
            <a:bodyPr/>
            <a:lstStyle/>
            <a:p>
              <a:endParaRPr lang="en-US" dirty="0"/>
            </a:p>
          </p:txBody>
        </p:sp>
        <p:sp>
          <p:nvSpPr>
            <p:cNvPr id="11" name="TextBox 11"/>
            <p:cNvSpPr txBox="1"/>
            <p:nvPr/>
          </p:nvSpPr>
          <p:spPr>
            <a:xfrm>
              <a:off x="8419373" y="5585731"/>
              <a:ext cx="4371685" cy="727663"/>
            </a:xfrm>
            <a:prstGeom prst="rect">
              <a:avLst/>
            </a:prstGeom>
          </p:spPr>
          <p:txBody>
            <a:bodyPr lIns="0" tIns="0" rIns="0" bIns="0" rtlCol="0" anchor="t">
              <a:spAutoFit/>
            </a:bodyPr>
            <a:lstStyle/>
            <a:p>
              <a:pPr marL="0" lvl="0" indent="0" algn="l">
                <a:lnSpc>
                  <a:spcPts val="4465"/>
                </a:lnSpc>
                <a:spcBef>
                  <a:spcPct val="0"/>
                </a:spcBef>
              </a:pPr>
              <a:r>
                <a:rPr lang="en-US" sz="3435" dirty="0">
                  <a:solidFill>
                    <a:srgbClr val="000000"/>
                  </a:solidFill>
                  <a:latin typeface="Museo Slab 2" panose="020B0604020202020204" charset="0"/>
                  <a:ea typeface="Museo Slab 1"/>
                  <a:cs typeface="Museo Slab 1"/>
                  <a:sym typeface="Museo Slab 1"/>
                </a:rPr>
                <a:t>ATTENDANCE</a:t>
              </a:r>
            </a:p>
          </p:txBody>
        </p:sp>
        <p:sp>
          <p:nvSpPr>
            <p:cNvPr id="12" name="AutoShape 12">
              <a:extLst>
                <a:ext uri="{C183D7F6-B498-43B3-948B-1728B52AA6E4}">
                  <adec:decorative xmlns:adec="http://schemas.microsoft.com/office/drawing/2017/decorative" val="1"/>
                </a:ext>
              </a:extLst>
            </p:cNvPr>
            <p:cNvSpPr/>
            <p:nvPr/>
          </p:nvSpPr>
          <p:spPr>
            <a:xfrm>
              <a:off x="0" y="4824668"/>
              <a:ext cx="6665527" cy="1829188"/>
            </a:xfrm>
            <a:prstGeom prst="rect">
              <a:avLst/>
            </a:prstGeom>
            <a:solidFill>
              <a:srgbClr val="3CC1CC"/>
            </a:solidFill>
          </p:spPr>
          <p:txBody>
            <a:bodyPr/>
            <a:lstStyle/>
            <a:p>
              <a:endParaRPr lang="en-US" dirty="0"/>
            </a:p>
          </p:txBody>
        </p:sp>
        <p:sp>
          <p:nvSpPr>
            <p:cNvPr id="13" name="TextBox 13"/>
            <p:cNvSpPr txBox="1"/>
            <p:nvPr/>
          </p:nvSpPr>
          <p:spPr>
            <a:xfrm>
              <a:off x="820631" y="4982512"/>
              <a:ext cx="5024265" cy="1499213"/>
            </a:xfrm>
            <a:prstGeom prst="rect">
              <a:avLst/>
            </a:prstGeom>
          </p:spPr>
          <p:txBody>
            <a:bodyPr lIns="0" tIns="0" rIns="0" bIns="0" rtlCol="0" anchor="t">
              <a:spAutoFit/>
            </a:bodyPr>
            <a:lstStyle/>
            <a:p>
              <a:pPr marL="0" lvl="0" indent="0" algn="ctr">
                <a:lnSpc>
                  <a:spcPts val="4465"/>
                </a:lnSpc>
                <a:spcBef>
                  <a:spcPct val="0"/>
                </a:spcBef>
              </a:pPr>
              <a:r>
                <a:rPr lang="en-US" sz="3435" dirty="0">
                  <a:solidFill>
                    <a:srgbClr val="000000"/>
                  </a:solidFill>
                  <a:latin typeface="Museo Slab 1"/>
                  <a:ea typeface="Museo Slab 1"/>
                  <a:cs typeface="Museo Slab 1"/>
                  <a:sym typeface="Museo Slab 1"/>
                </a:rPr>
                <a:t>STUDENT ACHIEVEMENT</a:t>
              </a:r>
            </a:p>
          </p:txBody>
        </p:sp>
        <p:sp>
          <p:nvSpPr>
            <p:cNvPr id="14" name="AutoShape 14">
              <a:extLst>
                <a:ext uri="{C183D7F6-B498-43B3-948B-1728B52AA6E4}">
                  <adec:decorative xmlns:adec="http://schemas.microsoft.com/office/drawing/2017/decorative" val="1"/>
                </a:ext>
              </a:extLst>
            </p:cNvPr>
            <p:cNvSpPr/>
            <p:nvPr/>
          </p:nvSpPr>
          <p:spPr>
            <a:xfrm flipV="1">
              <a:off x="2240914" y="2805355"/>
              <a:ext cx="15890481" cy="17643"/>
            </a:xfrm>
            <a:prstGeom prst="line">
              <a:avLst/>
            </a:prstGeom>
            <a:ln w="35286" cap="rnd">
              <a:solidFill>
                <a:srgbClr val="000000"/>
              </a:solidFill>
              <a:prstDash val="solid"/>
              <a:headEnd type="none" w="sm" len="sm"/>
              <a:tailEnd type="none" w="sm" len="sm"/>
            </a:ln>
          </p:spPr>
          <p:txBody>
            <a:bodyPr/>
            <a:lstStyle/>
            <a:p>
              <a:endParaRPr lang="en-US" dirty="0"/>
            </a:p>
          </p:txBody>
        </p:sp>
        <p:sp>
          <p:nvSpPr>
            <p:cNvPr id="15" name="AutoShape 15"/>
            <p:cNvSpPr/>
            <p:nvPr/>
          </p:nvSpPr>
          <p:spPr>
            <a:xfrm flipV="1">
              <a:off x="18096129" y="2814302"/>
              <a:ext cx="17643" cy="2485695"/>
            </a:xfrm>
            <a:prstGeom prst="line">
              <a:avLst/>
            </a:prstGeom>
            <a:ln w="35286" cap="rnd">
              <a:solidFill>
                <a:srgbClr val="000000"/>
              </a:solidFill>
              <a:prstDash val="solid"/>
              <a:headEnd type="none" w="sm" len="sm"/>
              <a:tailEnd type="none" w="sm" len="sm"/>
            </a:ln>
          </p:spPr>
          <p:txBody>
            <a:bodyPr/>
            <a:lstStyle/>
            <a:p>
              <a:endParaRPr lang="en-US" dirty="0"/>
            </a:p>
          </p:txBody>
        </p:sp>
        <p:sp>
          <p:nvSpPr>
            <p:cNvPr id="16" name="AutoShape 16">
              <a:extLst>
                <a:ext uri="{C183D7F6-B498-43B3-948B-1728B52AA6E4}">
                  <adec:decorative xmlns:adec="http://schemas.microsoft.com/office/drawing/2017/decorative" val="1"/>
                </a:ext>
              </a:extLst>
            </p:cNvPr>
            <p:cNvSpPr/>
            <p:nvPr/>
          </p:nvSpPr>
          <p:spPr>
            <a:xfrm>
              <a:off x="14459867" y="4956724"/>
              <a:ext cx="5451088" cy="1699040"/>
            </a:xfrm>
            <a:prstGeom prst="rect">
              <a:avLst/>
            </a:prstGeom>
            <a:solidFill>
              <a:srgbClr val="825474"/>
            </a:solidFill>
          </p:spPr>
          <p:txBody>
            <a:bodyPr/>
            <a:lstStyle/>
            <a:p>
              <a:endParaRPr lang="en-US" dirty="0"/>
            </a:p>
          </p:txBody>
        </p:sp>
        <p:sp>
          <p:nvSpPr>
            <p:cNvPr id="17" name="TextBox 17"/>
            <p:cNvSpPr txBox="1"/>
            <p:nvPr/>
          </p:nvSpPr>
          <p:spPr>
            <a:xfrm>
              <a:off x="14961245" y="5381052"/>
              <a:ext cx="4448332" cy="727663"/>
            </a:xfrm>
            <a:prstGeom prst="rect">
              <a:avLst/>
            </a:prstGeom>
          </p:spPr>
          <p:txBody>
            <a:bodyPr lIns="0" tIns="0" rIns="0" bIns="0" rtlCol="0" anchor="t">
              <a:spAutoFit/>
            </a:bodyPr>
            <a:lstStyle/>
            <a:p>
              <a:pPr marL="0" lvl="0" indent="0" algn="ctr">
                <a:lnSpc>
                  <a:spcPts val="4465"/>
                </a:lnSpc>
                <a:spcBef>
                  <a:spcPct val="0"/>
                </a:spcBef>
              </a:pPr>
              <a:r>
                <a:rPr lang="en-US" sz="3435" dirty="0">
                  <a:solidFill>
                    <a:srgbClr val="000000"/>
                  </a:solidFill>
                  <a:latin typeface="Museo Slab 1"/>
                  <a:ea typeface="Museo Slab 1"/>
                  <a:cs typeface="Museo Slab 1"/>
                  <a:sym typeface="Museo Slab 1"/>
                </a:rPr>
                <a:t>BEHAVIOR</a:t>
              </a:r>
            </a:p>
          </p:txBody>
        </p:sp>
      </p:grpSp>
      <p:sp>
        <p:nvSpPr>
          <p:cNvPr id="22" name="Freeform 22" descr="CDE Logo"/>
          <p:cNvSpPr/>
          <p:nvPr/>
        </p:nvSpPr>
        <p:spPr>
          <a:xfrm>
            <a:off x="15243029" y="638639"/>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3114252"/>
            <a:ext cx="17275536" cy="6780544"/>
            <a:chOff x="0" y="0"/>
            <a:chExt cx="4549935" cy="1785822"/>
          </a:xfrm>
        </p:grpSpPr>
        <p:sp>
          <p:nvSpPr>
            <p:cNvPr id="3" name="Freeform 3">
              <a:extLst>
                <a:ext uri="{C183D7F6-B498-43B3-948B-1728B52AA6E4}">
                  <adec:decorative xmlns:adec="http://schemas.microsoft.com/office/drawing/2017/decorative" val="1"/>
                </a:ext>
              </a:extLst>
            </p:cNvPr>
            <p:cNvSpPr/>
            <p:nvPr/>
          </p:nvSpPr>
          <p:spPr>
            <a:xfrm>
              <a:off x="0" y="0"/>
              <a:ext cx="4549935" cy="1785822"/>
            </a:xfrm>
            <a:custGeom>
              <a:avLst/>
              <a:gdLst/>
              <a:ahLst/>
              <a:cxnLst/>
              <a:rect l="l" t="t" r="r" b="b"/>
              <a:pathLst>
                <a:path w="4549935" h="1785822">
                  <a:moveTo>
                    <a:pt x="0" y="0"/>
                  </a:moveTo>
                  <a:lnTo>
                    <a:pt x="4549935" y="0"/>
                  </a:lnTo>
                  <a:lnTo>
                    <a:pt x="4549935" y="1785822"/>
                  </a:lnTo>
                  <a:lnTo>
                    <a:pt x="0" y="1785822"/>
                  </a:lnTo>
                  <a:close/>
                </a:path>
              </a:pathLst>
            </a:custGeom>
            <a:solidFill>
              <a:srgbClr val="F2F2F2"/>
            </a:solidFill>
          </p:spPr>
          <p:txBody>
            <a:bodyPr/>
            <a:lstStyle/>
            <a:p>
              <a:endParaRPr lang="en-US" dirty="0"/>
            </a:p>
          </p:txBody>
        </p:sp>
        <p:sp>
          <p:nvSpPr>
            <p:cNvPr id="4" name="TextBox 4"/>
            <p:cNvSpPr txBox="1"/>
            <p:nvPr/>
          </p:nvSpPr>
          <p:spPr>
            <a:xfrm>
              <a:off x="0" y="-38100"/>
              <a:ext cx="4549935" cy="1823922"/>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284018"/>
            <a:ext cx="16406622" cy="2301678"/>
            <a:chOff x="0" y="0"/>
            <a:chExt cx="4321086" cy="606203"/>
          </a:xfrm>
        </p:grpSpPr>
        <p:sp>
          <p:nvSpPr>
            <p:cNvPr id="6" name="Freeform 6">
              <a:extLst>
                <a:ext uri="{C183D7F6-B498-43B3-948B-1728B52AA6E4}">
                  <adec:decorative xmlns:adec="http://schemas.microsoft.com/office/drawing/2017/decorative" val="1"/>
                </a:ext>
              </a:extLst>
            </p:cNvPr>
            <p:cNvSpPr/>
            <p:nvPr/>
          </p:nvSpPr>
          <p:spPr>
            <a:xfrm>
              <a:off x="0" y="0"/>
              <a:ext cx="4321085" cy="606203"/>
            </a:xfrm>
            <a:custGeom>
              <a:avLst/>
              <a:gdLst/>
              <a:ahLst/>
              <a:cxnLst/>
              <a:rect l="l" t="t" r="r" b="b"/>
              <a:pathLst>
                <a:path w="4321085" h="606203">
                  <a:moveTo>
                    <a:pt x="0" y="0"/>
                  </a:moveTo>
                  <a:lnTo>
                    <a:pt x="4321085" y="0"/>
                  </a:lnTo>
                  <a:lnTo>
                    <a:pt x="4321085" y="606203"/>
                  </a:lnTo>
                  <a:lnTo>
                    <a:pt x="0" y="606203"/>
                  </a:lnTo>
                  <a:close/>
                </a:path>
              </a:pathLst>
            </a:custGeom>
            <a:solidFill>
              <a:srgbClr val="F2F2F2"/>
            </a:solidFill>
          </p:spPr>
          <p:txBody>
            <a:bodyPr/>
            <a:lstStyle/>
            <a:p>
              <a:endParaRPr lang="en-US" dirty="0"/>
            </a:p>
          </p:txBody>
        </p:sp>
        <p:sp>
          <p:nvSpPr>
            <p:cNvPr id="7" name="TextBox 7"/>
            <p:cNvSpPr txBox="1"/>
            <p:nvPr/>
          </p:nvSpPr>
          <p:spPr>
            <a:xfrm>
              <a:off x="0" y="-38100"/>
              <a:ext cx="4321086" cy="644303"/>
            </a:xfrm>
            <a:prstGeom prst="rect">
              <a:avLst/>
            </a:prstGeom>
          </p:spPr>
          <p:txBody>
            <a:bodyPr lIns="50800" tIns="50800" rIns="50800" bIns="50800" rtlCol="0" anchor="ctr"/>
            <a:lstStyle/>
            <a:p>
              <a:pPr algn="ctr">
                <a:lnSpc>
                  <a:spcPts val="3359"/>
                </a:lnSpc>
              </a:pPr>
              <a:endParaRPr dirty="0"/>
            </a:p>
          </p:txBody>
        </p:sp>
      </p:grpSp>
      <p:sp>
        <p:nvSpPr>
          <p:cNvPr id="10" name="TextBox 10"/>
          <p:cNvSpPr txBox="1">
            <a:spLocks noGrp="1"/>
          </p:cNvSpPr>
          <p:nvPr>
            <p:ph type="title" idx="4294967295"/>
          </p:nvPr>
        </p:nvSpPr>
        <p:spPr>
          <a:xfrm>
            <a:off x="467829" y="636363"/>
            <a:ext cx="14362302" cy="16922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Year Report:</a:t>
            </a:r>
          </a:p>
          <a:p>
            <a:pPr marL="0" marR="0" lvl="0" indent="0" algn="l" defTabSz="914400" rtl="0" eaLnBrk="1" fontAlgn="auto" latinLnBrk="0" hangingPunct="1">
              <a:lnSpc>
                <a:spcPts val="53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Intentional Data Review Questions</a:t>
            </a:r>
          </a:p>
        </p:txBody>
      </p:sp>
      <p:sp>
        <p:nvSpPr>
          <p:cNvPr id="9" name="Freeform 9" descr="Screenshot of the Development Year Report"/>
          <p:cNvSpPr/>
          <p:nvPr/>
        </p:nvSpPr>
        <p:spPr>
          <a:xfrm>
            <a:off x="769520" y="3497990"/>
            <a:ext cx="4658516" cy="5841869"/>
          </a:xfrm>
          <a:custGeom>
            <a:avLst/>
            <a:gdLst/>
            <a:ahLst/>
            <a:cxnLst/>
            <a:rect l="l" t="t" r="r" b="b"/>
            <a:pathLst>
              <a:path w="4658516" h="5841869">
                <a:moveTo>
                  <a:pt x="0" y="0"/>
                </a:moveTo>
                <a:lnTo>
                  <a:pt x="4658516" y="0"/>
                </a:lnTo>
                <a:lnTo>
                  <a:pt x="4658516" y="5841869"/>
                </a:lnTo>
                <a:lnTo>
                  <a:pt x="0" y="5841869"/>
                </a:lnTo>
                <a:lnTo>
                  <a:pt x="0" y="0"/>
                </a:lnTo>
                <a:close/>
              </a:path>
            </a:pathLst>
          </a:custGeom>
          <a:blipFill>
            <a:blip r:embed="rId3"/>
            <a:stretch>
              <a:fillRect/>
            </a:stretch>
          </a:blipFill>
        </p:spPr>
        <p:txBody>
          <a:bodyPr/>
          <a:lstStyle/>
          <a:p>
            <a:endParaRPr lang="en-US" dirty="0"/>
          </a:p>
        </p:txBody>
      </p:sp>
      <p:sp>
        <p:nvSpPr>
          <p:cNvPr id="11" name="TextBox 11"/>
          <p:cNvSpPr txBox="1"/>
          <p:nvPr/>
        </p:nvSpPr>
        <p:spPr>
          <a:xfrm>
            <a:off x="5642974" y="3443519"/>
            <a:ext cx="11723459" cy="5889888"/>
          </a:xfrm>
          <a:prstGeom prst="rect">
            <a:avLst/>
          </a:prstGeom>
        </p:spPr>
        <p:txBody>
          <a:bodyPr lIns="0" tIns="0" rIns="0" bIns="0" rtlCol="0" anchor="t">
            <a:spAutoFit/>
          </a:bodyPr>
          <a:lstStyle/>
          <a:p>
            <a:pPr algn="l">
              <a:lnSpc>
                <a:spcPts val="4500"/>
              </a:lnSpc>
            </a:pPr>
            <a:r>
              <a:rPr lang="en-US" sz="3000" b="1" dirty="0">
                <a:solidFill>
                  <a:srgbClr val="65503C"/>
                </a:solidFill>
                <a:latin typeface="Trebuchet MS Bold"/>
                <a:ea typeface="Trebuchet MS Bold"/>
                <a:cs typeface="Trebuchet MS Bold"/>
                <a:sym typeface="Trebuchet MS Bold"/>
              </a:rPr>
              <a:t>Questions 7, 8, and 9 on the Development Year Report:</a:t>
            </a:r>
          </a:p>
          <a:p>
            <a:pPr algn="l">
              <a:lnSpc>
                <a:spcPts val="4200"/>
              </a:lnSpc>
            </a:pPr>
            <a:endParaRPr lang="en-US" sz="3000" b="1" dirty="0">
              <a:solidFill>
                <a:srgbClr val="65503C"/>
              </a:solidFill>
              <a:latin typeface="Trebuchet MS Bold"/>
              <a:ea typeface="Trebuchet MS Bold"/>
              <a:cs typeface="Trebuchet MS Bold"/>
              <a:sym typeface="Trebuchet MS Bold"/>
            </a:endParaRPr>
          </a:p>
          <a:p>
            <a:pPr marL="604523" lvl="1" indent="-302261" algn="l">
              <a:lnSpc>
                <a:spcPts val="4200"/>
              </a:lnSpc>
              <a:buFont typeface="Arial"/>
              <a:buChar char="•"/>
            </a:pPr>
            <a:r>
              <a:rPr lang="en-US" sz="2800" dirty="0">
                <a:solidFill>
                  <a:srgbClr val="000000"/>
                </a:solidFill>
                <a:latin typeface="Trebuchet MS"/>
                <a:ea typeface="Trebuchet MS"/>
                <a:cs typeface="Trebuchet MS"/>
                <a:sym typeface="Trebuchet MS"/>
              </a:rPr>
              <a:t>Outline your district and/or school intentional data review process.</a:t>
            </a:r>
          </a:p>
          <a:p>
            <a:pPr algn="l">
              <a:lnSpc>
                <a:spcPts val="4200"/>
              </a:lnSpc>
            </a:pPr>
            <a:endParaRPr lang="en-US" sz="2800" dirty="0">
              <a:solidFill>
                <a:srgbClr val="000000"/>
              </a:solidFill>
              <a:latin typeface="Trebuchet MS"/>
              <a:ea typeface="Trebuchet MS"/>
              <a:cs typeface="Trebuchet MS"/>
              <a:sym typeface="Trebuchet MS"/>
            </a:endParaRPr>
          </a:p>
          <a:p>
            <a:pPr marL="604523" lvl="1" indent="-302261" algn="l">
              <a:lnSpc>
                <a:spcPts val="4200"/>
              </a:lnSpc>
              <a:buFont typeface="Arial"/>
              <a:buChar char="•"/>
            </a:pPr>
            <a:r>
              <a:rPr lang="en-US" sz="2800" dirty="0">
                <a:solidFill>
                  <a:srgbClr val="000000"/>
                </a:solidFill>
                <a:latin typeface="Trebuchet MS"/>
                <a:ea typeface="Trebuchet MS"/>
                <a:cs typeface="Trebuchet MS"/>
                <a:sym typeface="Trebuchet MS"/>
              </a:rPr>
              <a:t>Outline your district and/or school intentional data review findings.</a:t>
            </a:r>
          </a:p>
          <a:p>
            <a:pPr algn="l">
              <a:lnSpc>
                <a:spcPts val="4200"/>
              </a:lnSpc>
            </a:pPr>
            <a:endParaRPr lang="en-US" sz="2800" dirty="0">
              <a:solidFill>
                <a:srgbClr val="000000"/>
              </a:solidFill>
              <a:latin typeface="Trebuchet MS"/>
              <a:ea typeface="Trebuchet MS"/>
              <a:cs typeface="Trebuchet MS"/>
              <a:sym typeface="Trebuchet MS"/>
            </a:endParaRPr>
          </a:p>
          <a:p>
            <a:pPr marL="604523" lvl="1" indent="-302261" algn="l">
              <a:lnSpc>
                <a:spcPts val="4200"/>
              </a:lnSpc>
              <a:buFont typeface="Arial"/>
              <a:buChar char="•"/>
            </a:pPr>
            <a:r>
              <a:rPr lang="en-US" sz="2800" dirty="0">
                <a:solidFill>
                  <a:srgbClr val="000000"/>
                </a:solidFill>
                <a:latin typeface="Trebuchet MS"/>
                <a:ea typeface="Trebuchet MS"/>
                <a:cs typeface="Trebuchet MS"/>
                <a:sym typeface="Trebuchet MS"/>
              </a:rPr>
              <a:t>What are the two determined areas of data focus based on the intentional data review (check all that apply)? </a:t>
            </a:r>
          </a:p>
          <a:p>
            <a:pPr marL="1209045" lvl="2" indent="-403015" algn="l">
              <a:lnSpc>
                <a:spcPts val="4200"/>
              </a:lnSpc>
              <a:buFont typeface="Arial"/>
              <a:buChar char="⚬"/>
            </a:pPr>
            <a:r>
              <a:rPr lang="en-US" sz="2800" dirty="0">
                <a:solidFill>
                  <a:srgbClr val="000000"/>
                </a:solidFill>
                <a:latin typeface="Trebuchet MS"/>
                <a:ea typeface="Trebuchet MS"/>
                <a:cs typeface="Trebuchet MS"/>
                <a:sym typeface="Trebuchet MS"/>
              </a:rPr>
              <a:t>Achievement </a:t>
            </a:r>
          </a:p>
          <a:p>
            <a:pPr marL="1209045" lvl="2" indent="-403015" algn="l">
              <a:lnSpc>
                <a:spcPts val="4200"/>
              </a:lnSpc>
              <a:buFont typeface="Arial"/>
              <a:buChar char="⚬"/>
            </a:pPr>
            <a:r>
              <a:rPr lang="en-US" sz="2800" dirty="0">
                <a:solidFill>
                  <a:srgbClr val="000000"/>
                </a:solidFill>
                <a:latin typeface="Trebuchet MS"/>
                <a:ea typeface="Trebuchet MS"/>
                <a:cs typeface="Trebuchet MS"/>
                <a:sym typeface="Trebuchet MS"/>
              </a:rPr>
              <a:t>Attendance </a:t>
            </a:r>
          </a:p>
          <a:p>
            <a:pPr marL="1209045" lvl="2" indent="-403015" algn="l">
              <a:lnSpc>
                <a:spcPts val="4200"/>
              </a:lnSpc>
              <a:buFont typeface="Arial"/>
              <a:buChar char="⚬"/>
            </a:pPr>
            <a:r>
              <a:rPr lang="en-US" sz="2800" dirty="0">
                <a:solidFill>
                  <a:srgbClr val="000000"/>
                </a:solidFill>
                <a:latin typeface="Trebuchet MS"/>
                <a:ea typeface="Trebuchet MS"/>
                <a:cs typeface="Trebuchet MS"/>
                <a:sym typeface="Trebuchet MS"/>
              </a:rPr>
              <a:t>Behavior </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CBB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913702"/>
            <a:ext cx="17275536" cy="6981095"/>
            <a:chOff x="0" y="0"/>
            <a:chExt cx="4549935" cy="1838642"/>
          </a:xfrm>
        </p:grpSpPr>
        <p:sp>
          <p:nvSpPr>
            <p:cNvPr id="3" name="Freeform 3">
              <a:extLst>
                <a:ext uri="{C183D7F6-B498-43B3-948B-1728B52AA6E4}">
                  <adec:decorative xmlns:adec="http://schemas.microsoft.com/office/drawing/2017/decorative" val="1"/>
                </a:ext>
              </a:extLst>
            </p:cNvPr>
            <p:cNvSpPr/>
            <p:nvPr/>
          </p:nvSpPr>
          <p:spPr>
            <a:xfrm>
              <a:off x="0" y="0"/>
              <a:ext cx="4549935" cy="1838642"/>
            </a:xfrm>
            <a:custGeom>
              <a:avLst/>
              <a:gdLst/>
              <a:ahLst/>
              <a:cxnLst/>
              <a:rect l="l" t="t" r="r" b="b"/>
              <a:pathLst>
                <a:path w="4549935" h="1838642">
                  <a:moveTo>
                    <a:pt x="0" y="0"/>
                  </a:moveTo>
                  <a:lnTo>
                    <a:pt x="4549935" y="0"/>
                  </a:lnTo>
                  <a:lnTo>
                    <a:pt x="4549935" y="1838642"/>
                  </a:lnTo>
                  <a:lnTo>
                    <a:pt x="0" y="1838642"/>
                  </a:lnTo>
                  <a:close/>
                </a:path>
              </a:pathLst>
            </a:custGeom>
            <a:solidFill>
              <a:srgbClr val="F2F2F2"/>
            </a:solidFill>
          </p:spPr>
          <p:txBody>
            <a:bodyPr/>
            <a:lstStyle/>
            <a:p>
              <a:endParaRPr lang="en-US" dirty="0"/>
            </a:p>
          </p:txBody>
        </p:sp>
        <p:sp>
          <p:nvSpPr>
            <p:cNvPr id="4" name="TextBox 4"/>
            <p:cNvSpPr txBox="1"/>
            <p:nvPr/>
          </p:nvSpPr>
          <p:spPr>
            <a:xfrm>
              <a:off x="0" y="-38100"/>
              <a:ext cx="4549935" cy="1876742"/>
            </a:xfrm>
            <a:prstGeom prst="rect">
              <a:avLst/>
            </a:prstGeom>
          </p:spPr>
          <p:txBody>
            <a:bodyPr lIns="50800" tIns="50800" rIns="50800" bIns="50800" rtlCol="0" anchor="ctr"/>
            <a:lstStyle/>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9582" y="284018"/>
            <a:ext cx="17586329" cy="2301678"/>
            <a:chOff x="0" y="0"/>
            <a:chExt cx="4631790" cy="606203"/>
          </a:xfrm>
        </p:grpSpPr>
        <p:sp>
          <p:nvSpPr>
            <p:cNvPr id="6" name="Freeform 6">
              <a:extLst>
                <a:ext uri="{C183D7F6-B498-43B3-948B-1728B52AA6E4}">
                  <adec:decorative xmlns:adec="http://schemas.microsoft.com/office/drawing/2017/decorative" val="1"/>
                </a:ext>
              </a:extLst>
            </p:cNvPr>
            <p:cNvSpPr/>
            <p:nvPr/>
          </p:nvSpPr>
          <p:spPr>
            <a:xfrm>
              <a:off x="0" y="0"/>
              <a:ext cx="4631791" cy="606203"/>
            </a:xfrm>
            <a:custGeom>
              <a:avLst/>
              <a:gdLst/>
              <a:ahLst/>
              <a:cxnLst/>
              <a:rect l="l" t="t" r="r" b="b"/>
              <a:pathLst>
                <a:path w="4631791" h="606203">
                  <a:moveTo>
                    <a:pt x="0" y="0"/>
                  </a:moveTo>
                  <a:lnTo>
                    <a:pt x="4631791" y="0"/>
                  </a:lnTo>
                  <a:lnTo>
                    <a:pt x="4631791" y="606203"/>
                  </a:lnTo>
                  <a:lnTo>
                    <a:pt x="0" y="606203"/>
                  </a:lnTo>
                  <a:close/>
                </a:path>
              </a:pathLst>
            </a:custGeom>
            <a:solidFill>
              <a:srgbClr val="F2F2F2"/>
            </a:solidFill>
          </p:spPr>
          <p:txBody>
            <a:bodyPr/>
            <a:lstStyle/>
            <a:p>
              <a:endParaRPr lang="en-US" dirty="0"/>
            </a:p>
          </p:txBody>
        </p:sp>
        <p:sp>
          <p:nvSpPr>
            <p:cNvPr id="7" name="TextBox 7"/>
            <p:cNvSpPr txBox="1"/>
            <p:nvPr/>
          </p:nvSpPr>
          <p:spPr>
            <a:xfrm>
              <a:off x="0" y="-38100"/>
              <a:ext cx="4631790" cy="644303"/>
            </a:xfrm>
            <a:prstGeom prst="rect">
              <a:avLst/>
            </a:prstGeom>
          </p:spPr>
          <p:txBody>
            <a:bodyPr lIns="50800" tIns="50800" rIns="50800" bIns="50800" rtlCol="0" anchor="ctr"/>
            <a:lstStyle/>
            <a:p>
              <a:pPr algn="ctr">
                <a:lnSpc>
                  <a:spcPts val="3359"/>
                </a:lnSpc>
              </a:pPr>
              <a:endParaRPr dirty="0"/>
            </a:p>
          </p:txBody>
        </p:sp>
      </p:grpSp>
      <p:sp>
        <p:nvSpPr>
          <p:cNvPr id="10" name="TextBox 10"/>
          <p:cNvSpPr txBox="1">
            <a:spLocks noGrp="1"/>
          </p:cNvSpPr>
          <p:nvPr>
            <p:ph type="title" idx="4294967295"/>
          </p:nvPr>
        </p:nvSpPr>
        <p:spPr>
          <a:xfrm>
            <a:off x="467829" y="420482"/>
            <a:ext cx="15630452" cy="1962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09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Development Year Report:</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Intentional Data Review Process Look-Fors</a:t>
            </a:r>
          </a:p>
        </p:txBody>
      </p:sp>
      <p:sp>
        <p:nvSpPr>
          <p:cNvPr id="11" name="TextBox 11"/>
          <p:cNvSpPr txBox="1"/>
          <p:nvPr/>
        </p:nvSpPr>
        <p:spPr>
          <a:xfrm>
            <a:off x="1028700" y="3189357"/>
            <a:ext cx="15759767" cy="582967"/>
          </a:xfrm>
          <a:prstGeom prst="rect">
            <a:avLst/>
          </a:prstGeom>
        </p:spPr>
        <p:txBody>
          <a:bodyPr lIns="0" tIns="0" rIns="0" bIns="0" rtlCol="0" anchor="t">
            <a:spAutoFit/>
          </a:bodyPr>
          <a:lstStyle/>
          <a:p>
            <a:pPr algn="l">
              <a:lnSpc>
                <a:spcPts val="4800"/>
              </a:lnSpc>
            </a:pPr>
            <a:r>
              <a:rPr lang="en-US" sz="3200" b="1" dirty="0">
                <a:solidFill>
                  <a:srgbClr val="65503C"/>
                </a:solidFill>
                <a:latin typeface="Trebuchet MS Bold"/>
                <a:ea typeface="Trebuchet MS Bold"/>
                <a:cs typeface="Trebuchet MS Bold"/>
                <a:sym typeface="Trebuchet MS Bold"/>
              </a:rPr>
              <a:t>Question 7: Outline your district and/or school intentional data review process.</a:t>
            </a:r>
          </a:p>
        </p:txBody>
      </p:sp>
      <p:sp>
        <p:nvSpPr>
          <p:cNvPr id="9" name="TextBox 9"/>
          <p:cNvSpPr txBox="1"/>
          <p:nvPr/>
        </p:nvSpPr>
        <p:spPr>
          <a:xfrm>
            <a:off x="6484042" y="4381924"/>
            <a:ext cx="10143076" cy="3343499"/>
          </a:xfrm>
          <a:prstGeom prst="rect">
            <a:avLst/>
          </a:prstGeom>
        </p:spPr>
        <p:txBody>
          <a:bodyPr lIns="0" tIns="0" rIns="0" bIns="0" rtlCol="0" anchor="t">
            <a:spAutoFit/>
          </a:bodyPr>
          <a:lstStyle/>
          <a:p>
            <a:pPr algn="l">
              <a:lnSpc>
                <a:spcPts val="4499"/>
              </a:lnSpc>
            </a:pPr>
            <a:r>
              <a:rPr lang="en-US" sz="2999" b="1" i="1" dirty="0">
                <a:solidFill>
                  <a:srgbClr val="000000"/>
                </a:solidFill>
                <a:latin typeface="Trebuchet MS Bold Italics"/>
                <a:ea typeface="Trebuchet MS Bold Italics"/>
                <a:cs typeface="Trebuchet MS Bold Italics"/>
                <a:sym typeface="Trebuchet MS Bold Italics"/>
              </a:rPr>
              <a:t>In one to two paragraphs summarize your team’s process of the intentional data review.</a:t>
            </a:r>
          </a:p>
          <a:p>
            <a:pPr marL="647698" lvl="1" indent="-323849" algn="l">
              <a:lnSpc>
                <a:spcPts val="4499"/>
              </a:lnSpc>
              <a:buFont typeface="Arial"/>
              <a:buChar char="•"/>
            </a:pPr>
            <a:r>
              <a:rPr lang="en-US" sz="2999" dirty="0">
                <a:solidFill>
                  <a:srgbClr val="000000"/>
                </a:solidFill>
                <a:latin typeface="Trebuchet MS"/>
                <a:ea typeface="Trebuchet MS"/>
                <a:cs typeface="Trebuchet MS"/>
                <a:sym typeface="Trebuchet MS"/>
              </a:rPr>
              <a:t>What data sources did you look at?</a:t>
            </a:r>
          </a:p>
          <a:p>
            <a:pPr marL="647698" lvl="1" indent="-323849" algn="l">
              <a:lnSpc>
                <a:spcPts val="4499"/>
              </a:lnSpc>
              <a:buFont typeface="Arial"/>
              <a:buChar char="•"/>
            </a:pPr>
            <a:r>
              <a:rPr lang="en-US" sz="2999" dirty="0">
                <a:solidFill>
                  <a:srgbClr val="000000"/>
                </a:solidFill>
                <a:latin typeface="Trebuchet MS"/>
                <a:ea typeface="Trebuchet MS"/>
                <a:cs typeface="Trebuchet MS"/>
                <a:sym typeface="Trebuchet MS"/>
              </a:rPr>
              <a:t>Who was involved in the process?</a:t>
            </a:r>
          </a:p>
          <a:p>
            <a:pPr marL="647698" lvl="1" indent="-323849" algn="l">
              <a:lnSpc>
                <a:spcPts val="4499"/>
              </a:lnSpc>
              <a:buFont typeface="Arial"/>
              <a:buChar char="•"/>
            </a:pPr>
            <a:r>
              <a:rPr lang="en-US" sz="2999" dirty="0">
                <a:solidFill>
                  <a:srgbClr val="000000"/>
                </a:solidFill>
                <a:latin typeface="Trebuchet MS"/>
                <a:ea typeface="Trebuchet MS"/>
                <a:cs typeface="Trebuchet MS"/>
                <a:sym typeface="Trebuchet MS"/>
              </a:rPr>
              <a:t>Did any data stand out to your team throughout the process?</a:t>
            </a:r>
          </a:p>
        </p:txBody>
      </p:sp>
      <p:sp>
        <p:nvSpPr>
          <p:cNvPr id="12" name="Freeform 12">
            <a:extLst>
              <a:ext uri="{C183D7F6-B498-43B3-948B-1728B52AA6E4}">
                <adec:decorative xmlns:adec="http://schemas.microsoft.com/office/drawing/2017/decorative" val="1"/>
              </a:ext>
            </a:extLst>
          </p:cNvPr>
          <p:cNvSpPr/>
          <p:nvPr/>
        </p:nvSpPr>
        <p:spPr>
          <a:xfrm>
            <a:off x="1705827" y="4629574"/>
            <a:ext cx="3801046" cy="4114800"/>
          </a:xfrm>
          <a:custGeom>
            <a:avLst/>
            <a:gdLst/>
            <a:ahLst/>
            <a:cxnLst/>
            <a:rect l="l" t="t" r="r" b="b"/>
            <a:pathLst>
              <a:path w="3801046" h="4114800">
                <a:moveTo>
                  <a:pt x="0" y="0"/>
                </a:moveTo>
                <a:lnTo>
                  <a:pt x="3801047" y="0"/>
                </a:lnTo>
                <a:lnTo>
                  <a:pt x="38010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3425</Words>
  <Application>Microsoft Office PowerPoint</Application>
  <PresentationFormat>Custom</PresentationFormat>
  <Paragraphs>474</Paragraphs>
  <Slides>42</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Trebuchet MS Bold Italics</vt:lpstr>
      <vt:lpstr>Open Sans</vt:lpstr>
      <vt:lpstr>Trebuchet MS Bold</vt:lpstr>
      <vt:lpstr>Arial</vt:lpstr>
      <vt:lpstr>Trebuchet MS</vt:lpstr>
      <vt:lpstr>Trebuchet MS Italics</vt:lpstr>
      <vt:lpstr>Calibri</vt:lpstr>
      <vt:lpstr>Museo Slab 1</vt:lpstr>
      <vt:lpstr>Museo Slab 2</vt:lpstr>
      <vt:lpstr>Homemade Apple</vt:lpstr>
      <vt:lpstr>Office Theme</vt:lpstr>
      <vt:lpstr>School Counselor Corps Grant  Webinar #1 Needs Assessment</vt:lpstr>
      <vt:lpstr>Before We Begin</vt:lpstr>
      <vt:lpstr>Housekeeping</vt:lpstr>
      <vt:lpstr>Today’s Objectives</vt:lpstr>
      <vt:lpstr>Welcome and Check-In</vt:lpstr>
      <vt:lpstr>Share one “ah-ha” moment from the  in-person training.</vt:lpstr>
      <vt:lpstr>Where We Left Off...</vt:lpstr>
      <vt:lpstr>Development Year Report: Intentional Data Review Questions</vt:lpstr>
      <vt:lpstr>Development Year Report: Intentional Data Review Process Look-Fors</vt:lpstr>
      <vt:lpstr>Development Year Report: Intentional Data Review Finding Look-Fors</vt:lpstr>
      <vt:lpstr>Development Year Report: Intentional Data Review Exemplar I, Part I</vt:lpstr>
      <vt:lpstr>Development Year Report: Intentional Data Review Exemplar I, Part II</vt:lpstr>
      <vt:lpstr>Development Year Report: Focus Area Look-Fors</vt:lpstr>
      <vt:lpstr>Intentional Data Review Check-In</vt:lpstr>
      <vt:lpstr>School Counseling System</vt:lpstr>
      <vt:lpstr>Questions on Intentional Data Review </vt:lpstr>
      <vt:lpstr>Dig Deeper with a Needs Assessment</vt:lpstr>
      <vt:lpstr>SCCG Needs Assessment</vt:lpstr>
      <vt:lpstr>Common Questions</vt:lpstr>
      <vt:lpstr>Before You Begin</vt:lpstr>
      <vt:lpstr>Data Privacy and Security </vt:lpstr>
      <vt:lpstr>Needs Assessment Process I</vt:lpstr>
      <vt:lpstr>Needs Assessment Process II</vt:lpstr>
      <vt:lpstr>Needs Assessment Steps </vt:lpstr>
      <vt:lpstr>Create a Timeline</vt:lpstr>
      <vt:lpstr>2. Consider Stakeholders</vt:lpstr>
      <vt:lpstr>3. Needs Assessment Distribution</vt:lpstr>
      <vt:lpstr>Needs Assessment Questions</vt:lpstr>
      <vt:lpstr>Resources </vt:lpstr>
      <vt:lpstr>Final Considerations</vt:lpstr>
      <vt:lpstr> Experiences From the Field</vt:lpstr>
      <vt:lpstr>Development Year Report: Needs Assessment Look-Fors Part I</vt:lpstr>
      <vt:lpstr>Development Year Report: Needs Assessment Look-Fors Part II</vt:lpstr>
      <vt:lpstr>Development Year Report: Needs Assessment Exemplar I</vt:lpstr>
      <vt:lpstr>Development Year Report: Needs Assessment Exemplar II </vt:lpstr>
      <vt:lpstr>Breakout Rooms</vt:lpstr>
      <vt:lpstr>Questions on Needs Assessment </vt:lpstr>
      <vt:lpstr>Mark Your Calendars!</vt:lpstr>
      <vt:lpstr>Next Steps </vt:lpstr>
      <vt:lpstr>Contact Us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#1: Needs assessment</dc:title>
  <dc:creator>Morgan, Brooke</dc:creator>
  <cp:lastModifiedBy>Morgan, Brooke</cp:lastModifiedBy>
  <cp:revision>4</cp:revision>
  <dcterms:created xsi:type="dcterms:W3CDTF">2006-08-16T00:00:00Z</dcterms:created>
  <dcterms:modified xsi:type="dcterms:W3CDTF">2024-10-01T17:41:51Z</dcterms:modified>
  <dc:identifier>DAGRyOb6YR0</dc:identifier>
</cp:coreProperties>
</file>