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72" r:id="rId4"/>
    <p:sldId id="274" r:id="rId5"/>
    <p:sldId id="268" r:id="rId6"/>
    <p:sldId id="260" r:id="rId7"/>
    <p:sldId id="271" r:id="rId8"/>
    <p:sldId id="261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6B073-DDEA-4F23-B99F-2AE7752D949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122D0-2051-4C65-A90F-3A5D7DBEC7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6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Misti</a:t>
            </a:r>
          </a:p>
          <a:p>
            <a:endParaRPr lang="en-US" dirty="0" smtClean="0"/>
          </a:p>
          <a:p>
            <a:r>
              <a:rPr lang="en-US" dirty="0" smtClean="0"/>
              <a:t>As relevant</a:t>
            </a:r>
            <a:r>
              <a:rPr lang="en-US" baseline="0" dirty="0" smtClean="0"/>
              <a:t> to each topic area.</a:t>
            </a:r>
          </a:p>
          <a:p>
            <a:endParaRPr lang="en-US" baseline="0" dirty="0" smtClean="0"/>
          </a:p>
          <a:p>
            <a:pPr lvl="0"/>
            <a:r>
              <a:rPr lang="en-US" dirty="0" smtClean="0"/>
              <a:t>Provide implementation</a:t>
            </a:r>
            <a:r>
              <a:rPr lang="en-US" baseline="0" dirty="0" smtClean="0"/>
              <a:t> guidance to districts.</a:t>
            </a:r>
            <a:endParaRPr lang="en-US" dirty="0" smtClean="0"/>
          </a:p>
          <a:p>
            <a:pPr lvl="0"/>
            <a:r>
              <a:rPr lang="en-US" dirty="0" smtClean="0"/>
              <a:t>Provide definition, clarification, and relevancy to topic area.</a:t>
            </a:r>
          </a:p>
          <a:p>
            <a:pPr lvl="0"/>
            <a:r>
              <a:rPr lang="en-US" dirty="0" smtClean="0"/>
              <a:t>Utilize evidence-based practices to explore topic area.</a:t>
            </a:r>
          </a:p>
          <a:p>
            <a:pPr lvl="0"/>
            <a:r>
              <a:rPr lang="en-US" dirty="0" smtClean="0"/>
              <a:t>Understand goals and objectives for graduation guidelines and how the work group’s topic area relates.</a:t>
            </a:r>
          </a:p>
          <a:p>
            <a:pPr lvl="0"/>
            <a:r>
              <a:rPr lang="en-US" dirty="0" smtClean="0"/>
              <a:t>Explore how your topic should be implemented in a competency or mastery-based environment that is developmentally appropriate for students.</a:t>
            </a:r>
          </a:p>
          <a:p>
            <a:pPr lvl="0"/>
            <a:r>
              <a:rPr lang="en-US" dirty="0" smtClean="0"/>
              <a:t>Collaborate with other graduation guidelines work groups, as applicable.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15258-5A78-4FAA-AA7B-D142D8E6D7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1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PWR Endorsed diploma work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Colorado Department of Education – </a:t>
            </a:r>
            <a:r>
              <a:rPr lang="en-US" dirty="0" smtClean="0"/>
              <a:t>October 29,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888920"/>
            <a:ext cx="10363826" cy="3424107"/>
          </a:xfrm>
        </p:spPr>
        <p:txBody>
          <a:bodyPr/>
          <a:lstStyle/>
          <a:p>
            <a:r>
              <a:rPr lang="en-US" dirty="0" smtClean="0"/>
              <a:t>Best Practices</a:t>
            </a:r>
          </a:p>
          <a:p>
            <a:r>
              <a:rPr lang="en-US" dirty="0" smtClean="0"/>
              <a:t>Tools and resources</a:t>
            </a:r>
          </a:p>
          <a:p>
            <a:r>
              <a:rPr lang="en-US" dirty="0" smtClean="0"/>
              <a:t>Scalable implementation recommendations</a:t>
            </a:r>
          </a:p>
          <a:p>
            <a:r>
              <a:rPr lang="en-US" dirty="0" smtClean="0"/>
              <a:t>Schedule a Next meeting!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8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Group Objectives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07999" y="6356350"/>
            <a:ext cx="4470400" cy="274320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982133" y="1679706"/>
            <a:ext cx="11209867" cy="4406900"/>
          </a:xfrm>
        </p:spPr>
        <p:txBody>
          <a:bodyPr/>
          <a:lstStyle/>
          <a:p>
            <a:pPr lvl="0"/>
            <a:r>
              <a:rPr lang="en-US" dirty="0"/>
              <a:t>Identify </a:t>
            </a:r>
            <a:r>
              <a:rPr lang="en-US" dirty="0" smtClean="0"/>
              <a:t>opportunities, challenges, and </a:t>
            </a:r>
            <a:r>
              <a:rPr lang="en-US" dirty="0"/>
              <a:t>best/promising </a:t>
            </a:r>
            <a:r>
              <a:rPr lang="en-US" dirty="0" smtClean="0"/>
              <a:t>practices.</a:t>
            </a:r>
            <a:endParaRPr lang="en-US" dirty="0"/>
          </a:p>
          <a:p>
            <a:pPr lvl="0"/>
            <a:r>
              <a:rPr lang="en-US" dirty="0" smtClean="0"/>
              <a:t>Develop </a:t>
            </a:r>
            <a:r>
              <a:rPr lang="en-US" dirty="0"/>
              <a:t>implementation </a:t>
            </a:r>
            <a:r>
              <a:rPr lang="en-US" dirty="0" smtClean="0"/>
              <a:t>recommendations.</a:t>
            </a:r>
            <a:endParaRPr lang="en-US" dirty="0"/>
          </a:p>
          <a:p>
            <a:pPr lvl="0"/>
            <a:r>
              <a:rPr lang="en-US" dirty="0"/>
              <a:t>Explore and outline resources and </a:t>
            </a:r>
            <a:r>
              <a:rPr lang="en-US" dirty="0" smtClean="0"/>
              <a:t>tools.</a:t>
            </a:r>
            <a:endParaRPr lang="en-US" dirty="0"/>
          </a:p>
          <a:p>
            <a:pPr lvl="0"/>
            <a:r>
              <a:rPr lang="en-US" dirty="0" smtClean="0"/>
              <a:t>Align </a:t>
            </a:r>
            <a:r>
              <a:rPr lang="en-US" dirty="0"/>
              <a:t>skills, abilities, and knowledge that are </a:t>
            </a:r>
            <a:r>
              <a:rPr lang="en-US" dirty="0" smtClean="0"/>
              <a:t>valued by business, industry, and higher education.</a:t>
            </a:r>
            <a:endParaRPr lang="en-US" dirty="0"/>
          </a:p>
          <a:p>
            <a:pPr lvl="0"/>
            <a:r>
              <a:rPr lang="en-US" dirty="0"/>
              <a:t>Outline systematic pathways for students to explore and develop these skills.</a:t>
            </a:r>
          </a:p>
          <a:p>
            <a:pPr lvl="0"/>
            <a:r>
              <a:rPr lang="en-US" dirty="0"/>
              <a:t>Identify </a:t>
            </a:r>
            <a:r>
              <a:rPr lang="en-US" dirty="0" smtClean="0"/>
              <a:t>stakeholder connections and messages.</a:t>
            </a:r>
            <a:endParaRPr lang="en-US" dirty="0"/>
          </a:p>
          <a:p>
            <a:pPr lvl="0"/>
            <a:r>
              <a:rPr lang="en-US" dirty="0"/>
              <a:t>Maintain a written record of implementation recommendations, tools and resources, best/promising practices, and relevant discussions.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Understand the purpose of the graduation guidelines</a:t>
            </a:r>
          </a:p>
          <a:p>
            <a:r>
              <a:rPr lang="en-US" dirty="0" smtClean="0"/>
              <a:t>Outline our work group’s goals and objectives</a:t>
            </a:r>
          </a:p>
          <a:p>
            <a:r>
              <a:rPr lang="en-US" dirty="0" smtClean="0"/>
              <a:t>Develop a shared vision for the pwr endorsed diploma in Colorado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08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Pwr endorsed diploma work group </a:t>
            </a:r>
            <a:br>
              <a:rPr lang="en-US" dirty="0" smtClean="0"/>
            </a:br>
            <a:r>
              <a:rPr lang="en-US" dirty="0" smtClean="0"/>
              <a:t>rules of engagement and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905698"/>
            <a:ext cx="10363826" cy="480549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 Open-minded, inclusive </a:t>
            </a:r>
            <a:r>
              <a:rPr lang="en-US" dirty="0"/>
              <a:t>and Value the contributions and talents of all group </a:t>
            </a:r>
            <a:r>
              <a:rPr lang="en-US" dirty="0" smtClean="0"/>
              <a:t>members – “It’s safe in here!”</a:t>
            </a:r>
          </a:p>
          <a:p>
            <a:pPr lvl="0"/>
            <a:r>
              <a:rPr lang="en-US" dirty="0"/>
              <a:t>Participate with a curious, beginners mindset (we are all experts and can’t assume we already know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 smtClean="0"/>
              <a:t>Acknowledge what’s working and Make clear statements about the work and its intentions</a:t>
            </a:r>
            <a:endParaRPr lang="en-US" dirty="0"/>
          </a:p>
          <a:p>
            <a:pPr lvl="0"/>
            <a:r>
              <a:rPr lang="en-US" dirty="0" smtClean="0"/>
              <a:t>Allow One </a:t>
            </a:r>
            <a:r>
              <a:rPr lang="en-US" dirty="0"/>
              <a:t>speaker </a:t>
            </a:r>
            <a:r>
              <a:rPr lang="en-US" dirty="0" smtClean="0"/>
              <a:t>at a time, truly listen, and be present (Cell and email-free)</a:t>
            </a:r>
            <a:endParaRPr lang="en-US" dirty="0"/>
          </a:p>
          <a:p>
            <a:pPr lvl="0"/>
            <a:r>
              <a:rPr lang="en-US" dirty="0" smtClean="0"/>
              <a:t>Respect our time and </a:t>
            </a:r>
            <a:r>
              <a:rPr lang="en-US" dirty="0"/>
              <a:t>No newbies </a:t>
            </a:r>
            <a:r>
              <a:rPr lang="en-US" dirty="0" smtClean="0"/>
              <a:t>after </a:t>
            </a:r>
            <a:r>
              <a:rPr lang="en-US" dirty="0"/>
              <a:t>second </a:t>
            </a:r>
            <a:r>
              <a:rPr lang="en-US" dirty="0" smtClean="0"/>
              <a:t>meeting</a:t>
            </a:r>
            <a:endParaRPr lang="en-US" dirty="0"/>
          </a:p>
          <a:p>
            <a:pPr lvl="0"/>
            <a:r>
              <a:rPr lang="en-US" dirty="0" smtClean="0"/>
              <a:t>keep </a:t>
            </a:r>
            <a:r>
              <a:rPr lang="en-US" u="sng" dirty="0" smtClean="0"/>
              <a:t>All</a:t>
            </a:r>
            <a:r>
              <a:rPr lang="en-US" dirty="0" smtClean="0"/>
              <a:t> students and the diverse needs represented across the state in mind</a:t>
            </a:r>
            <a:endParaRPr lang="en-US" dirty="0"/>
          </a:p>
          <a:p>
            <a:pPr lvl="0"/>
            <a:r>
              <a:rPr lang="en-US" dirty="0"/>
              <a:t>DREAM </a:t>
            </a:r>
            <a:r>
              <a:rPr lang="en-US" dirty="0" smtClean="0"/>
              <a:t>BIG and </a:t>
            </a:r>
            <a:r>
              <a:rPr lang="en-US" u="sng" dirty="0" smtClean="0"/>
              <a:t>Do homework!!</a:t>
            </a:r>
            <a:endParaRPr lang="en-US" dirty="0"/>
          </a:p>
          <a:p>
            <a:pPr lvl="0"/>
            <a:r>
              <a:rPr lang="en-US" dirty="0" smtClean="0"/>
              <a:t>Come to consensus and be concrete:</a:t>
            </a:r>
            <a:endParaRPr lang="en-US" dirty="0"/>
          </a:p>
          <a:p>
            <a:pPr lvl="1"/>
            <a:r>
              <a:rPr lang="en-US" dirty="0"/>
              <a:t>Do I understand the decision that is being made?</a:t>
            </a:r>
          </a:p>
          <a:p>
            <a:pPr lvl="1"/>
            <a:r>
              <a:rPr lang="en-US" dirty="0"/>
              <a:t>Can I live with this decision?</a:t>
            </a:r>
          </a:p>
          <a:p>
            <a:pPr lvl="1"/>
            <a:r>
              <a:rPr lang="en-US" dirty="0"/>
              <a:t>Can I publicly support this decision?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6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Agreements – The Five P’s  </a:t>
            </a:r>
            <a:br>
              <a:rPr lang="en-US" sz="4400" dirty="0" smtClean="0"/>
            </a:br>
            <a:r>
              <a:rPr lang="en-US" sz="4000" dirty="0" smtClean="0"/>
              <a:t>Be...</a:t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00860" y="1888120"/>
            <a:ext cx="10363826" cy="45017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…P20-Minded</a:t>
            </a:r>
          </a:p>
          <a:p>
            <a:pPr algn="ctr">
              <a:buNone/>
            </a:pPr>
            <a:r>
              <a:rPr lang="en-US" sz="3200" dirty="0" smtClean="0"/>
              <a:t>…Positive</a:t>
            </a:r>
          </a:p>
          <a:p>
            <a:pPr algn="ctr">
              <a:buNone/>
            </a:pPr>
            <a:r>
              <a:rPr lang="en-US" sz="3200" dirty="0" smtClean="0"/>
              <a:t>…Present</a:t>
            </a:r>
          </a:p>
          <a:p>
            <a:pPr algn="ctr">
              <a:buNone/>
            </a:pPr>
            <a:r>
              <a:rPr lang="en-US" sz="3200" dirty="0" smtClean="0"/>
              <a:t>…Prepared</a:t>
            </a:r>
          </a:p>
          <a:p>
            <a:pPr algn="ctr">
              <a:buNone/>
            </a:pPr>
            <a:r>
              <a:rPr lang="en-US" sz="3200" dirty="0" smtClean="0"/>
              <a:t>…Professional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learning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1299" y="2429683"/>
            <a:ext cx="10209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Discussion 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59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89" y="324603"/>
            <a:ext cx="10364451" cy="1596177"/>
          </a:xfrm>
        </p:spPr>
        <p:txBody>
          <a:bodyPr/>
          <a:lstStyle/>
          <a:p>
            <a:r>
              <a:rPr lang="en-US" dirty="0" smtClean="0"/>
              <a:t>Shared learning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5685" y="1376916"/>
            <a:ext cx="1163682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Select and participate in one of the following subgroups: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/>
              <a:t>Policy and Definitions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/>
              <a:t>District Role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/>
              <a:t>Data, Tools, and Resources</a:t>
            </a:r>
          </a:p>
          <a:p>
            <a:pPr algn="ctr"/>
            <a:endParaRPr lang="en-US" sz="3600" dirty="0" smtClean="0"/>
          </a:p>
          <a:p>
            <a:r>
              <a:rPr lang="en-US" sz="3600" dirty="0" smtClean="0"/>
              <a:t>Each group will add items for scalable implementation on </a:t>
            </a:r>
          </a:p>
          <a:p>
            <a:r>
              <a:rPr lang="en-US" sz="3600" dirty="0" smtClean="0"/>
              <a:t>“Best and Promising Practices”; “Tools and Resources”; and “Recommendations” </a:t>
            </a:r>
          </a:p>
          <a:p>
            <a:endParaRPr lang="en-US" sz="3600" dirty="0" smtClean="0"/>
          </a:p>
          <a:p>
            <a:pPr algn="ctr">
              <a:buFont typeface="Arial" pitchFamily="34" charset="0"/>
              <a:buChar char="•"/>
            </a:pP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59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</a:t>
            </a:r>
            <a:endParaRPr lang="en-US" dirty="0"/>
          </a:p>
        </p:txBody>
      </p:sp>
      <p:pic>
        <p:nvPicPr>
          <p:cNvPr id="5121" name="Picture 1" descr="C:\Users\rrpatterson\AppData\Local\Microsoft\Windows\Temporary Internet Files\Content.IE5\49NE43XB\MC90023356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4893" y="2347111"/>
            <a:ext cx="2322214" cy="21637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19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6130" y="3536717"/>
            <a:ext cx="11736197" cy="11223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60864" y="2232001"/>
            <a:ext cx="4840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Whole Group Debrief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63070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211</TotalTime>
  <Words>418</Words>
  <Application>Microsoft Office PowerPoint</Application>
  <PresentationFormat>Custom</PresentationFormat>
  <Paragraphs>67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Droplet</vt:lpstr>
      <vt:lpstr>PWR Endorsed diploma work group</vt:lpstr>
      <vt:lpstr>Work Group Objectives</vt:lpstr>
      <vt:lpstr>outcomes</vt:lpstr>
      <vt:lpstr>Pwr endorsed diploma work group  rules of engagement and norms</vt:lpstr>
      <vt:lpstr> Agreements – The Five P’s   Be...  </vt:lpstr>
      <vt:lpstr>Shared learning</vt:lpstr>
      <vt:lpstr>Shared learning</vt:lpstr>
      <vt:lpstr>Lunch</vt:lpstr>
      <vt:lpstr>Shared learning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PWR Endorsed diploma work group</dc:title>
  <dc:creator>Richard R. Patterson Ph.D.</dc:creator>
  <cp:lastModifiedBy>Ruthven, Misti</cp:lastModifiedBy>
  <cp:revision>28</cp:revision>
  <dcterms:created xsi:type="dcterms:W3CDTF">2014-04-30T18:24:03Z</dcterms:created>
  <dcterms:modified xsi:type="dcterms:W3CDTF">2014-10-29T12:57:05Z</dcterms:modified>
</cp:coreProperties>
</file>