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0.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1.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00" r:id="rId2"/>
    <p:sldMasterId id="2147483720" r:id="rId3"/>
    <p:sldMasterId id="2147483730" r:id="rId4"/>
    <p:sldMasterId id="2147483735" r:id="rId5"/>
    <p:sldMasterId id="2147483743" r:id="rId6"/>
    <p:sldMasterId id="2147483748" r:id="rId7"/>
    <p:sldMasterId id="2147483758" r:id="rId8"/>
    <p:sldMasterId id="2147483768" r:id="rId9"/>
    <p:sldMasterId id="2147483773" r:id="rId10"/>
    <p:sldMasterId id="2147483778" r:id="rId11"/>
    <p:sldMasterId id="2147483788" r:id="rId12"/>
    <p:sldMasterId id="2147483793" r:id="rId13"/>
    <p:sldMasterId id="2147483798" r:id="rId14"/>
  </p:sldMasterIdLst>
  <p:notesMasterIdLst>
    <p:notesMasterId r:id="rId69"/>
  </p:notesMasterIdLst>
  <p:sldIdLst>
    <p:sldId id="261" r:id="rId15"/>
    <p:sldId id="287" r:id="rId16"/>
    <p:sldId id="263" r:id="rId17"/>
    <p:sldId id="312" r:id="rId18"/>
    <p:sldId id="311" r:id="rId19"/>
    <p:sldId id="310" r:id="rId20"/>
    <p:sldId id="289" r:id="rId21"/>
    <p:sldId id="293" r:id="rId22"/>
    <p:sldId id="298" r:id="rId23"/>
    <p:sldId id="361" r:id="rId24"/>
    <p:sldId id="302" r:id="rId25"/>
    <p:sldId id="291" r:id="rId26"/>
    <p:sldId id="319" r:id="rId27"/>
    <p:sldId id="292" r:id="rId28"/>
    <p:sldId id="316" r:id="rId29"/>
    <p:sldId id="315" r:id="rId30"/>
    <p:sldId id="317" r:id="rId31"/>
    <p:sldId id="300" r:id="rId32"/>
    <p:sldId id="304" r:id="rId33"/>
    <p:sldId id="305" r:id="rId34"/>
    <p:sldId id="306" r:id="rId35"/>
    <p:sldId id="307" r:id="rId36"/>
    <p:sldId id="309" r:id="rId37"/>
    <p:sldId id="324" r:id="rId38"/>
    <p:sldId id="325" r:id="rId39"/>
    <p:sldId id="326" r:id="rId40"/>
    <p:sldId id="320" r:id="rId41"/>
    <p:sldId id="318" r:id="rId42"/>
    <p:sldId id="321" r:id="rId43"/>
    <p:sldId id="349" r:id="rId44"/>
    <p:sldId id="355" r:id="rId45"/>
    <p:sldId id="331" r:id="rId46"/>
    <p:sldId id="330" r:id="rId47"/>
    <p:sldId id="332" r:id="rId48"/>
    <p:sldId id="333" r:id="rId49"/>
    <p:sldId id="334" r:id="rId50"/>
    <p:sldId id="335" r:id="rId51"/>
    <p:sldId id="338" r:id="rId52"/>
    <p:sldId id="339" r:id="rId53"/>
    <p:sldId id="340" r:id="rId54"/>
    <p:sldId id="341" r:id="rId55"/>
    <p:sldId id="359" r:id="rId56"/>
    <p:sldId id="360" r:id="rId57"/>
    <p:sldId id="350" r:id="rId58"/>
    <p:sldId id="342" r:id="rId59"/>
    <p:sldId id="343" r:id="rId60"/>
    <p:sldId id="344" r:id="rId61"/>
    <p:sldId id="345" r:id="rId62"/>
    <p:sldId id="346" r:id="rId63"/>
    <p:sldId id="347" r:id="rId64"/>
    <p:sldId id="348" r:id="rId65"/>
    <p:sldId id="322" r:id="rId66"/>
    <p:sldId id="358" r:id="rId67"/>
    <p:sldId id="357"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05" autoAdjust="0"/>
    <p:restoredTop sz="90764" autoAdjust="0"/>
  </p:normalViewPr>
  <p:slideViewPr>
    <p:cSldViewPr>
      <p:cViewPr>
        <p:scale>
          <a:sx n="50" d="100"/>
          <a:sy n="50" d="100"/>
        </p:scale>
        <p:origin x="-2004" y="-45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slide" Target="slides/slide47.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C14577-A3A7-4226-8197-90A5F26D1F3C}" type="datetimeFigureOut">
              <a:rPr lang="en-US" smtClean="0"/>
              <a:t>10/18/2017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76E32C-290C-40A8-91AA-F8E294127A47}" type="slidenum">
              <a:rPr lang="en-US" smtClean="0"/>
              <a:t>‹#›</a:t>
            </a:fld>
            <a:endParaRPr lang="en-US"/>
          </a:p>
        </p:txBody>
      </p:sp>
    </p:spTree>
    <p:extLst>
      <p:ext uri="{BB962C8B-B14F-4D97-AF65-F5344CB8AC3E}">
        <p14:creationId xmlns:p14="http://schemas.microsoft.com/office/powerpoint/2010/main" val="3351218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olorado.gov/pacific/cwdc/career-pathways"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colorado.gov/pacific/cwdc/colorado-talent-pipeline-report" TargetMode="External"/><Relationship Id="rId4" Type="http://schemas.openxmlformats.org/officeDocument/2006/relationships/hyperlink" Target="http://www.leg.state.co.us/clics/clics2015a/csl.nsf/fsbillcont2/4863EAB6445E8E6D87257DFD00773431/$FILE/1274_enr.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Popcorn out definition of PATHWAYS</a:t>
            </a:r>
          </a:p>
        </p:txBody>
      </p:sp>
      <p:sp>
        <p:nvSpPr>
          <p:cNvPr id="4" name="Slide Number Placeholder 3"/>
          <p:cNvSpPr>
            <a:spLocks noGrp="1"/>
          </p:cNvSpPr>
          <p:nvPr>
            <p:ph type="sldNum" sz="quarter" idx="10"/>
          </p:nvPr>
        </p:nvSpPr>
        <p:spPr/>
        <p:txBody>
          <a:bodyPr/>
          <a:lstStyle/>
          <a:p>
            <a:fld id="{FAEC2A56-CA7D-43C8-9FEC-393510D0429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073484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smtClean="0"/>
              <a:t>Importance</a:t>
            </a:r>
            <a:r>
              <a:rPr lang="en-US" baseline="0" dirty="0" smtClean="0"/>
              <a:t> of intersections with in-demand careers and student interests and </a:t>
            </a:r>
            <a:r>
              <a:rPr lang="en-US" baseline="0" dirty="0" err="1" smtClean="0"/>
              <a:t>aptitutes</a:t>
            </a:r>
            <a:r>
              <a:rPr lang="en-US" baseline="0" dirty="0" smtClean="0"/>
              <a:t> </a:t>
            </a:r>
            <a:endParaRPr dirty="0"/>
          </a:p>
        </p:txBody>
      </p:sp>
      <p:sp>
        <p:nvSpPr>
          <p:cNvPr id="87" name="Shape 87"/>
          <p:cNvSpPr txBox="1">
            <a:spLocks noGrp="1"/>
          </p:cNvSpPr>
          <p:nvPr>
            <p:ph type="sldNum" idx="12"/>
          </p:nvPr>
        </p:nvSpPr>
        <p:spPr>
          <a:xfrm>
            <a:off x="3884612" y="8685213"/>
            <a:ext cx="2971800" cy="457200"/>
          </a:xfrm>
          <a:prstGeom prst="rect">
            <a:avLst/>
          </a:prstGeom>
        </p:spPr>
        <p:txBody>
          <a:bodyPr wrap="square" lIns="91425" tIns="45700" rIns="91425" bIns="45700" anchor="b" anchorCtr="0">
            <a:noAutofit/>
          </a:bodyPr>
          <a:lstStyle/>
          <a:p>
            <a:pPr>
              <a:buClr>
                <a:prstClr val="black"/>
              </a:buClr>
              <a:buSzPct val="25000"/>
              <a:buFont typeface="Calibri"/>
              <a:buNone/>
            </a:pPr>
            <a:fld id="{00000000-1234-1234-1234-123412341234}" type="slidenum">
              <a:rPr lang="en-JM">
                <a:solidFill>
                  <a:prstClr val="black"/>
                </a:solidFill>
              </a:rPr>
              <a:pPr>
                <a:buClr>
                  <a:prstClr val="black"/>
                </a:buClr>
                <a:buSzPct val="25000"/>
                <a:buFont typeface="Calibri"/>
                <a:buNone/>
              </a:pPr>
              <a:t>13</a:t>
            </a:fld>
            <a:endParaRPr lang="en-JM">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685800" y="4343400"/>
            <a:ext cx="5486400" cy="4114800"/>
          </a:xfrm>
          <a:prstGeom prst="rect">
            <a:avLst/>
          </a:prstGeom>
          <a:noFill/>
          <a:ln>
            <a:noFill/>
          </a:ln>
        </p:spPr>
        <p:txBody>
          <a:bodyPr lIns="91420" tIns="91420" rIns="91420" bIns="91420" anchor="t" anchorCtr="0">
            <a:noAutofit/>
          </a:bodyPr>
          <a:lstStyle/>
          <a:p>
            <a:pPr algn="l"/>
            <a:r>
              <a:rPr lang="en-US" sz="1800" b="1" dirty="0">
                <a:solidFill>
                  <a:srgbClr val="002060"/>
                </a:solidFill>
              </a:rPr>
              <a:t>Melissa</a:t>
            </a:r>
          </a:p>
          <a:p>
            <a:pPr algn="l"/>
            <a:endParaRPr lang="en-US" sz="1800" b="1" dirty="0">
              <a:solidFill>
                <a:srgbClr val="002060"/>
              </a:solidFill>
            </a:endParaRPr>
          </a:p>
          <a:p>
            <a:pPr algn="l"/>
            <a:r>
              <a:rPr lang="en-US" sz="1800" b="1" dirty="0">
                <a:solidFill>
                  <a:srgbClr val="002060"/>
                </a:solidFill>
              </a:rPr>
              <a:t>Career Pathways Framework:</a:t>
            </a:r>
            <a:endParaRPr lang="en-US" sz="1600" dirty="0">
              <a:solidFill>
                <a:srgbClr val="000000"/>
              </a:solidFill>
            </a:endParaRPr>
          </a:p>
          <a:p>
            <a:pPr marL="457175"/>
            <a:r>
              <a:rPr lang="en-US" sz="1800" i="1" u="sng" dirty="0">
                <a:solidFill>
                  <a:srgbClr val="0000FF"/>
                </a:solidFill>
                <a:hlinkClick r:id="rId3"/>
              </a:rPr>
              <a:t>Building Industry-Driven Career Pathways Systems in Colorado</a:t>
            </a:r>
            <a:r>
              <a:rPr lang="en-US" sz="1800" b="1" dirty="0">
                <a:solidFill>
                  <a:srgbClr val="000000"/>
                </a:solidFill>
              </a:rPr>
              <a:t> </a:t>
            </a:r>
            <a:r>
              <a:rPr lang="en-US" sz="1800" dirty="0">
                <a:solidFill>
                  <a:srgbClr val="000000"/>
                </a:solidFill>
              </a:rPr>
              <a:t>Industry-driven Career Pathways ensure that education, training, and workforce systems stay deeply attuned and responsible to the needs of labor, preparing students and workers with the skills and credentials needed for careers. </a:t>
            </a:r>
            <a:endParaRPr lang="en-US" sz="1600" dirty="0">
              <a:solidFill>
                <a:srgbClr val="000000"/>
              </a:solidFill>
            </a:endParaRPr>
          </a:p>
          <a:p>
            <a:pPr marL="457175"/>
            <a:r>
              <a:rPr lang="en-US" sz="1800" i="1" u="sng" dirty="0">
                <a:solidFill>
                  <a:srgbClr val="0000FF"/>
                </a:solidFill>
                <a:hlinkClick r:id="rId4"/>
              </a:rPr>
              <a:t>HB15-1274</a:t>
            </a:r>
            <a:r>
              <a:rPr lang="en-US" sz="1800" i="1" u="sng" dirty="0">
                <a:solidFill>
                  <a:srgbClr val="000000"/>
                </a:solidFill>
              </a:rPr>
              <a:t> </a:t>
            </a:r>
            <a:r>
              <a:rPr lang="en-US" sz="1800" dirty="0">
                <a:solidFill>
                  <a:srgbClr val="000000"/>
                </a:solidFill>
              </a:rPr>
              <a:t>concerning the creation of Career Pathways for students for critical occupations in growing industries</a:t>
            </a:r>
            <a:r>
              <a:rPr lang="en-US" sz="1800" i="1" dirty="0">
                <a:solidFill>
                  <a:srgbClr val="000000"/>
                </a:solidFill>
              </a:rPr>
              <a:t>. </a:t>
            </a:r>
            <a:endParaRPr lang="en-US" sz="1600" dirty="0">
              <a:solidFill>
                <a:srgbClr val="000000"/>
              </a:solidFill>
            </a:endParaRPr>
          </a:p>
          <a:p>
            <a:pPr marL="457175"/>
            <a:r>
              <a:rPr lang="en-US" sz="1800" dirty="0">
                <a:solidFill>
                  <a:srgbClr val="000000"/>
                </a:solidFill>
              </a:rPr>
              <a:t>Top jobs, in the </a:t>
            </a:r>
            <a:r>
              <a:rPr lang="en-US" sz="1800" u="sng" dirty="0">
                <a:solidFill>
                  <a:srgbClr val="0000FF"/>
                </a:solidFill>
                <a:hlinkClick r:id="rId5"/>
              </a:rPr>
              <a:t>Talent Pipeline Report</a:t>
            </a:r>
            <a:r>
              <a:rPr lang="en-US" sz="1800" dirty="0">
                <a:solidFill>
                  <a:srgbClr val="000000"/>
                </a:solidFill>
              </a:rPr>
              <a:t>, are defined as having above average growth rates, high annual openings, and offer a living wage.</a:t>
            </a:r>
            <a:endParaRPr lang="en-US" sz="1600" dirty="0">
              <a:solidFill>
                <a:srgbClr val="000000"/>
              </a:solidFill>
            </a:endParaRPr>
          </a:p>
          <a:p>
            <a:endParaRPr lang="en-US" sz="1800" dirty="0"/>
          </a:p>
          <a:p>
            <a:pPr marL="114294">
              <a:buClr>
                <a:schemeClr val="dk1"/>
              </a:buClr>
              <a:buSzPct val="25000"/>
            </a:pPr>
            <a:endParaRPr sz="1800" dirty="0"/>
          </a:p>
          <a:p>
            <a:pPr>
              <a:buClr>
                <a:schemeClr val="dk1"/>
              </a:buClr>
              <a:buSzPct val="25000"/>
            </a:pPr>
            <a:endParaRPr dirty="0">
              <a:solidFill>
                <a:schemeClr val="dk1"/>
              </a:solidFill>
              <a:latin typeface="Calibri"/>
              <a:ea typeface="Calibri"/>
              <a:cs typeface="Calibri"/>
              <a:sym typeface="Calibri"/>
            </a:endParaRPr>
          </a:p>
        </p:txBody>
      </p:sp>
      <p:sp>
        <p:nvSpPr>
          <p:cNvPr id="335" name="Shape 3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76E32C-290C-40A8-91AA-F8E294127A47}" type="slidenum">
              <a:rPr lang="en-US" smtClean="0"/>
              <a:t>15</a:t>
            </a:fld>
            <a:endParaRPr lang="en-US"/>
          </a:p>
        </p:txBody>
      </p:sp>
    </p:spTree>
    <p:extLst>
      <p:ext uri="{BB962C8B-B14F-4D97-AF65-F5344CB8AC3E}">
        <p14:creationId xmlns:p14="http://schemas.microsoft.com/office/powerpoint/2010/main" val="4212191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JM"/>
              <a:t>Colorado has been working to increase postsecondary and workforce readiness of students for years. The state has strong foundations in this area through CTE and has begun expanding resources and investments in newer initiatives like the meaningful career conversations tool, career pathways tools and the statewide work-based learning framework that is currently under development and includes a range of work-based learning activities including:  job shadows, career fairs to internships and apprenticeships. </a:t>
            </a:r>
          </a:p>
        </p:txBody>
      </p:sp>
      <p:sp>
        <p:nvSpPr>
          <p:cNvPr id="94" name="Shape 94"/>
          <p:cNvSpPr txBox="1">
            <a:spLocks noGrp="1"/>
          </p:cNvSpPr>
          <p:nvPr>
            <p:ph type="sldNum" idx="12"/>
          </p:nvPr>
        </p:nvSpPr>
        <p:spPr>
          <a:xfrm>
            <a:off x="3884612" y="8685213"/>
            <a:ext cx="2971800" cy="457200"/>
          </a:xfrm>
          <a:prstGeom prst="rect">
            <a:avLst/>
          </a:prstGeom>
        </p:spPr>
        <p:txBody>
          <a:bodyPr wrap="square" lIns="91425" tIns="45700" rIns="91425" bIns="45700" anchor="b" anchorCtr="0">
            <a:noAutofit/>
          </a:bodyPr>
          <a:lstStyle/>
          <a:p>
            <a:pPr>
              <a:buClr>
                <a:prstClr val="black"/>
              </a:buClr>
              <a:buSzPct val="25000"/>
              <a:buFont typeface="Calibri"/>
              <a:buNone/>
            </a:pPr>
            <a:fld id="{00000000-1234-1234-1234-123412341234}" type="slidenum">
              <a:rPr lang="en-JM"/>
              <a:pPr>
                <a:buClr>
                  <a:prstClr val="black"/>
                </a:buClr>
                <a:buSzPct val="25000"/>
                <a:buFont typeface="Calibri"/>
                <a:buNone/>
              </a:pPr>
              <a:t>18</a:t>
            </a:fld>
            <a:endParaRPr lang="en-JM"/>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01" name="Shape 101"/>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a:buClr>
                <a:prstClr val="black"/>
              </a:buClr>
              <a:buSzPct val="25000"/>
              <a:buFont typeface="Calibri"/>
              <a:buNone/>
            </a:pPr>
            <a:fld id="{00000000-1234-1234-1234-123412341234}" type="slidenum">
              <a:rPr lang="en-JM">
                <a:solidFill>
                  <a:prstClr val="black"/>
                </a:solidFill>
                <a:latin typeface="Calibri"/>
                <a:ea typeface="Calibri"/>
                <a:cs typeface="Calibri"/>
                <a:sym typeface="Calibri"/>
              </a:rPr>
              <a:pPr>
                <a:buClr>
                  <a:prstClr val="black"/>
                </a:buClr>
                <a:buSzPct val="25000"/>
                <a:buFont typeface="Calibri"/>
                <a:buNone/>
              </a:pPr>
              <a:t>19</a:t>
            </a:fld>
            <a:endParaRPr lang="en-JM">
              <a:solidFill>
                <a:prstClr val="black"/>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9" name="Shape 109"/>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JM" sz="1200" b="0" i="0" u="none" strike="noStrike" cap="none">
                <a:solidFill>
                  <a:schemeClr val="dk1"/>
                </a:solidFill>
                <a:latin typeface="Calibri"/>
                <a:ea typeface="Calibri"/>
                <a:cs typeface="Calibri"/>
                <a:sym typeface="Calibri"/>
              </a:rPr>
              <a:t>The new, interactive, regional career pathways module for the Information Technology industry is now available. It can be reached through CollegeInColorado.org from the Explore Careers section and from two new portfolio activities (Explore Industries and Explore Pathways), as well as via CareersinColorado.org. </a:t>
            </a:r>
          </a:p>
          <a:p>
            <a:pPr marL="0" marR="0" lvl="0" indent="0" algn="l" rtl="0">
              <a:spcBef>
                <a:spcPts val="0"/>
              </a:spcBef>
              <a:spcAft>
                <a:spcPts val="0"/>
              </a:spcAft>
              <a:buClr>
                <a:schemeClr val="dk1"/>
              </a:buClr>
              <a:buSzPct val="25000"/>
              <a:buFont typeface="Calibri"/>
              <a:buNone/>
            </a:pPr>
            <a:r>
              <a:rPr lang="en-JM" sz="1200" b="0" i="0" u="none" strike="noStrike" cap="none">
                <a:solidFill>
                  <a:schemeClr val="dk1"/>
                </a:solidFill>
                <a:latin typeface="Calibri"/>
                <a:ea typeface="Calibri"/>
                <a:cs typeface="Calibri"/>
                <a:sym typeface="Calibri"/>
              </a:rPr>
              <a:t>The career pathways module will allow students to gain an overview of career opportunities in the Information Technology industry -- and will allow them to drill down and “walk along” career pathways exploring the careers and the related knowledge, skills, abilities requirements, and educational opportunities to move forward along the career pathways. Highly interactive, the module includes a gap analysis for the knowledge, skill, and abilities requirements for a career of interest and comprehensive take-away information reports. </a:t>
            </a:r>
          </a:p>
          <a:p>
            <a:pPr marL="0" marR="0" lvl="0" indent="0" algn="l" rtl="0">
              <a:spcBef>
                <a:spcPts val="0"/>
              </a:spcBef>
              <a:buClr>
                <a:schemeClr val="dk1"/>
              </a:buClr>
              <a:buSzPct val="25000"/>
              <a:buFont typeface="Calibri"/>
              <a:buNone/>
            </a:pPr>
            <a:r>
              <a:rPr lang="en-JM" sz="1200" b="0" i="0" u="none" strike="noStrike" cap="none">
                <a:solidFill>
                  <a:schemeClr val="dk1"/>
                </a:solidFill>
                <a:latin typeface="Calibri"/>
                <a:ea typeface="Calibri"/>
                <a:cs typeface="Calibri"/>
                <a:sym typeface="Calibri"/>
              </a:rPr>
              <a:t>End users are given the opportunity to explore the five different career pathways within the Information Technology industry. Each pathway will provide the end user with in-depth information about the careers within that pathway and how they form a career sequence, the related, regional educational opportunities, and links to supporting resources. </a:t>
            </a:r>
          </a:p>
        </p:txBody>
      </p:sp>
      <p:sp>
        <p:nvSpPr>
          <p:cNvPr id="110" name="Shape 110"/>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a:buClr>
                <a:prstClr val="black"/>
              </a:buClr>
              <a:buSzPct val="25000"/>
              <a:buFont typeface="Calibri"/>
              <a:buNone/>
            </a:pPr>
            <a:fld id="{00000000-1234-1234-1234-123412341234}" type="slidenum">
              <a:rPr lang="en-JM">
                <a:solidFill>
                  <a:prstClr val="black"/>
                </a:solidFill>
                <a:latin typeface="Calibri"/>
                <a:ea typeface="Calibri"/>
                <a:cs typeface="Calibri"/>
                <a:sym typeface="Calibri"/>
              </a:rPr>
              <a:pPr>
                <a:buClr>
                  <a:prstClr val="black"/>
                </a:buClr>
                <a:buSzPct val="25000"/>
                <a:buFont typeface="Calibri"/>
                <a:buNone/>
              </a:pPr>
              <a:t>20</a:t>
            </a:fld>
            <a:endParaRPr lang="en-JM">
              <a:solidFill>
                <a:prstClr val="black"/>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8" name="Shape 118"/>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r>
              <a:rPr lang="en-JM" sz="1200" b="0" i="0" u="none" strike="noStrike" cap="none">
                <a:solidFill>
                  <a:schemeClr val="dk1"/>
                </a:solidFill>
                <a:latin typeface="Calibri"/>
                <a:ea typeface="Calibri"/>
                <a:cs typeface="Calibri"/>
                <a:sym typeface="Calibri"/>
              </a:rPr>
              <a:t>Upon clicking to further explore the pathways, end users are presented with a map from which they can choose a region. By doing so, the user is presented with labor market information and educational opportunities relevant to their location. After choosing a region, users can review a diagram of the career pathway and can choose to explore from the beginning or starting with a career of interest. </a:t>
            </a:r>
          </a:p>
        </p:txBody>
      </p:sp>
      <p:sp>
        <p:nvSpPr>
          <p:cNvPr id="119" name="Shape 119"/>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a:buClr>
                <a:prstClr val="black"/>
              </a:buClr>
              <a:buSzPct val="25000"/>
              <a:buFont typeface="Calibri"/>
              <a:buNone/>
            </a:pPr>
            <a:fld id="{00000000-1234-1234-1234-123412341234}" type="slidenum">
              <a:rPr lang="en-JM">
                <a:solidFill>
                  <a:prstClr val="black"/>
                </a:solidFill>
                <a:latin typeface="Calibri"/>
                <a:ea typeface="Calibri"/>
                <a:cs typeface="Calibri"/>
                <a:sym typeface="Calibri"/>
              </a:rPr>
              <a:pPr>
                <a:buClr>
                  <a:prstClr val="black"/>
                </a:buClr>
                <a:buSzPct val="25000"/>
                <a:buFont typeface="Calibri"/>
                <a:buNone/>
              </a:pPr>
              <a:t>21</a:t>
            </a:fld>
            <a:endParaRPr lang="en-JM">
              <a:solidFill>
                <a:prstClr val="black"/>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8" name="Shape 128"/>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a:buClr>
                <a:prstClr val="black"/>
              </a:buClr>
              <a:buSzPct val="25000"/>
              <a:buFont typeface="Calibri"/>
              <a:buNone/>
            </a:pPr>
            <a:fld id="{00000000-1234-1234-1234-123412341234}" type="slidenum">
              <a:rPr lang="en-JM">
                <a:solidFill>
                  <a:prstClr val="black"/>
                </a:solidFill>
                <a:latin typeface="Calibri"/>
                <a:ea typeface="Calibri"/>
                <a:cs typeface="Calibri"/>
                <a:sym typeface="Calibri"/>
              </a:rPr>
              <a:pPr>
                <a:buClr>
                  <a:prstClr val="black"/>
                </a:buClr>
                <a:buSzPct val="25000"/>
                <a:buFont typeface="Calibri"/>
                <a:buNone/>
              </a:pPr>
              <a:t>22</a:t>
            </a:fld>
            <a:endParaRPr lang="en-JM">
              <a:solidFill>
                <a:prstClr val="black"/>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4" name="Shape 144"/>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JM" sz="1200" b="0" i="0" u="none" strike="noStrike" cap="none">
                <a:solidFill>
                  <a:schemeClr val="dk1"/>
                </a:solidFill>
                <a:latin typeface="Calibri"/>
                <a:ea typeface="Calibri"/>
                <a:cs typeface="Calibri"/>
                <a:sym typeface="Calibri"/>
              </a:rPr>
              <a:t>Following this, end users can also see and access local community resources such as childcare, housing and mental health support, to name just a few. </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45" name="Shape 145"/>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a:buClr>
                <a:prstClr val="black"/>
              </a:buClr>
              <a:buSzPct val="25000"/>
              <a:buFont typeface="Calibri"/>
              <a:buNone/>
            </a:pPr>
            <a:fld id="{00000000-1234-1234-1234-123412341234}" type="slidenum">
              <a:rPr lang="en-JM">
                <a:solidFill>
                  <a:prstClr val="black"/>
                </a:solidFill>
                <a:latin typeface="Calibri"/>
                <a:ea typeface="Calibri"/>
                <a:cs typeface="Calibri"/>
                <a:sym typeface="Calibri"/>
              </a:rPr>
              <a:pPr>
                <a:buClr>
                  <a:prstClr val="black"/>
                </a:buClr>
                <a:buSzPct val="25000"/>
                <a:buFont typeface="Calibri"/>
                <a:buNone/>
              </a:pPr>
              <a:t>23</a:t>
            </a:fld>
            <a:endParaRPr lang="en-JM">
              <a:solidFill>
                <a:prstClr val="black"/>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JM" sz="1200" b="0" i="0" u="none" strike="noStrike" cap="none">
                <a:solidFill>
                  <a:schemeClr val="dk1"/>
                </a:solidFill>
                <a:latin typeface="Calibri"/>
                <a:ea typeface="Calibri"/>
                <a:cs typeface="Calibri"/>
                <a:sym typeface="Calibri"/>
              </a:rPr>
              <a:t>The completion of the activity can be tracked through the ICAP Tracking Report (if the activity is included in an ICAP) or through the Milestone Tracking Report.</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78" name="Shape 178"/>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a:buClr>
                <a:prstClr val="black"/>
              </a:buClr>
              <a:buSzPct val="25000"/>
              <a:buFont typeface="Calibri"/>
              <a:buNone/>
            </a:pPr>
            <a:fld id="{00000000-1234-1234-1234-123412341234}" type="slidenum">
              <a:rPr lang="en-JM">
                <a:solidFill>
                  <a:prstClr val="black"/>
                </a:solidFill>
                <a:latin typeface="Calibri"/>
                <a:ea typeface="Calibri"/>
                <a:cs typeface="Calibri"/>
                <a:sym typeface="Calibri"/>
              </a:rPr>
              <a:pPr>
                <a:buClr>
                  <a:prstClr val="black"/>
                </a:buClr>
                <a:buSzPct val="25000"/>
                <a:buFont typeface="Calibri"/>
                <a:buNone/>
              </a:pPr>
              <a:t>25</a:t>
            </a:fld>
            <a:endParaRPr lang="en-JM">
              <a:solidFill>
                <a:prstClr val="black"/>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can we fill gaps</a:t>
            </a:r>
          </a:p>
          <a:p>
            <a:r>
              <a:rPr lang="en-US" dirty="0" smtClean="0"/>
              <a:t>Help students</a:t>
            </a:r>
            <a:r>
              <a:rPr lang="en-US" baseline="0" dirty="0" smtClean="0"/>
              <a:t> get/stay engaged and find the right pathway?</a:t>
            </a:r>
            <a:endParaRPr lang="en-US" dirty="0"/>
          </a:p>
        </p:txBody>
      </p:sp>
      <p:sp>
        <p:nvSpPr>
          <p:cNvPr id="4" name="Slide Number Placeholder 3"/>
          <p:cNvSpPr>
            <a:spLocks noGrp="1"/>
          </p:cNvSpPr>
          <p:nvPr>
            <p:ph type="sldNum" sz="quarter" idx="10"/>
          </p:nvPr>
        </p:nvSpPr>
        <p:spPr/>
        <p:txBody>
          <a:bodyPr/>
          <a:lstStyle/>
          <a:p>
            <a:fld id="{4876E32C-290C-40A8-91AA-F8E294127A47}" type="slidenum">
              <a:rPr lang="en-US" smtClean="0"/>
              <a:t>5</a:t>
            </a:fld>
            <a:endParaRPr lang="en-US"/>
          </a:p>
        </p:txBody>
      </p:sp>
    </p:spTree>
    <p:extLst>
      <p:ext uri="{BB962C8B-B14F-4D97-AF65-F5344CB8AC3E}">
        <p14:creationId xmlns:p14="http://schemas.microsoft.com/office/powerpoint/2010/main" val="1796120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r>
              <a:rPr lang="en-JM" sz="1200" b="0" i="0" u="none" strike="noStrike" cap="none">
                <a:solidFill>
                  <a:schemeClr val="dk1"/>
                </a:solidFill>
                <a:latin typeface="Calibri"/>
                <a:ea typeface="Calibri"/>
                <a:cs typeface="Calibri"/>
                <a:sym typeface="Calibri"/>
              </a:rPr>
              <a:t>The new Explore Industries activity provides access – either directly from the student’s portfolio or through an ICAP -- to new industry overview web pages that have been created to develop student awareness of Colorado industries with bright future employment opportunities. The completion of the exploration can be tracked through the ICAP Tracking Report or Milestone Tracking Report.</a:t>
            </a:r>
          </a:p>
        </p:txBody>
      </p:sp>
      <p:sp>
        <p:nvSpPr>
          <p:cNvPr id="186" name="Shape 186"/>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a:buClr>
                <a:prstClr val="black"/>
              </a:buClr>
              <a:buSzPct val="25000"/>
              <a:buFont typeface="Calibri"/>
              <a:buNone/>
            </a:pPr>
            <a:fld id="{00000000-1234-1234-1234-123412341234}" type="slidenum">
              <a:rPr lang="en-JM">
                <a:solidFill>
                  <a:prstClr val="black"/>
                </a:solidFill>
                <a:latin typeface="Calibri"/>
                <a:ea typeface="Calibri"/>
                <a:cs typeface="Calibri"/>
                <a:sym typeface="Calibri"/>
              </a:rPr>
              <a:pPr>
                <a:buClr>
                  <a:prstClr val="black"/>
                </a:buClr>
                <a:buSzPct val="25000"/>
                <a:buFont typeface="Calibri"/>
                <a:buNone/>
              </a:pPr>
              <a:t>26</a:t>
            </a:fld>
            <a:endParaRPr lang="en-JM">
              <a:solidFill>
                <a:prstClr val="black"/>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76E32C-290C-40A8-91AA-F8E294127A47}" type="slidenum">
              <a:rPr lang="en-US" smtClean="0"/>
              <a:t>27</a:t>
            </a:fld>
            <a:endParaRPr lang="en-US"/>
          </a:p>
        </p:txBody>
      </p:sp>
    </p:spTree>
    <p:extLst>
      <p:ext uri="{BB962C8B-B14F-4D97-AF65-F5344CB8AC3E}">
        <p14:creationId xmlns:p14="http://schemas.microsoft.com/office/powerpoint/2010/main" val="2860371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219" name="Shape 219"/>
          <p:cNvSpPr txBox="1">
            <a:spLocks noGrp="1"/>
          </p:cNvSpPr>
          <p:nvPr>
            <p:ph type="sldNum" idx="12"/>
          </p:nvPr>
        </p:nvSpPr>
        <p:spPr>
          <a:xfrm>
            <a:off x="3884612" y="8685213"/>
            <a:ext cx="2971800" cy="457200"/>
          </a:xfrm>
          <a:prstGeom prst="rect">
            <a:avLst/>
          </a:prstGeom>
        </p:spPr>
        <p:txBody>
          <a:bodyPr wrap="square" lIns="91425" tIns="45700" rIns="91425" bIns="45700" anchor="b" anchorCtr="0">
            <a:noAutofit/>
          </a:bodyPr>
          <a:lstStyle/>
          <a:p>
            <a:pPr>
              <a:buClr>
                <a:prstClr val="black"/>
              </a:buClr>
              <a:buSzPct val="25000"/>
              <a:buFont typeface="Calibri"/>
              <a:buNone/>
            </a:pPr>
            <a:fld id="{00000000-1234-1234-1234-123412341234}" type="slidenum">
              <a:rPr lang="en-JM">
                <a:solidFill>
                  <a:prstClr val="black"/>
                </a:solidFill>
              </a:rPr>
              <a:pPr>
                <a:buClr>
                  <a:prstClr val="black"/>
                </a:buClr>
                <a:buSzPct val="25000"/>
                <a:buFont typeface="Calibri"/>
                <a:buNone/>
              </a:pPr>
              <a:t>28</a:t>
            </a:fld>
            <a:endParaRPr lang="en-JM">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225" name="Shape 225"/>
          <p:cNvSpPr txBox="1">
            <a:spLocks noGrp="1"/>
          </p:cNvSpPr>
          <p:nvPr>
            <p:ph type="sldNum" idx="12"/>
          </p:nvPr>
        </p:nvSpPr>
        <p:spPr>
          <a:xfrm>
            <a:off x="3884612" y="8685213"/>
            <a:ext cx="2971800" cy="457200"/>
          </a:xfrm>
          <a:prstGeom prst="rect">
            <a:avLst/>
          </a:prstGeom>
        </p:spPr>
        <p:txBody>
          <a:bodyPr wrap="square" lIns="91425" tIns="45700" rIns="91425" bIns="45700" anchor="b" anchorCtr="0">
            <a:noAutofit/>
          </a:bodyPr>
          <a:lstStyle/>
          <a:p>
            <a:pPr>
              <a:buClr>
                <a:prstClr val="black"/>
              </a:buClr>
              <a:buSzPct val="25000"/>
              <a:buFont typeface="Calibri"/>
              <a:buNone/>
            </a:pPr>
            <a:fld id="{00000000-1234-1234-1234-123412341234}" type="slidenum">
              <a:rPr lang="en-JM"/>
              <a:pPr>
                <a:buClr>
                  <a:prstClr val="black"/>
                </a:buClr>
                <a:buSzPct val="25000"/>
                <a:buFont typeface="Calibri"/>
                <a:buNone/>
              </a:pPr>
              <a:t>29</a:t>
            </a:fld>
            <a:endParaRPr lang="en-JM"/>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3" name="Shape 23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34" name="Shape 234"/>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algn="l">
              <a:buClr>
                <a:srgbClr val="000000"/>
              </a:buClr>
              <a:buSzPct val="25000"/>
              <a:buFont typeface="Arial"/>
              <a:buNone/>
            </a:pPr>
            <a:fld id="{00000000-1234-1234-1234-123412341234}" type="slidenum">
              <a:rPr lang="en-JM" sz="1400">
                <a:solidFill>
                  <a:prstClr val="black"/>
                </a:solidFill>
              </a:rPr>
              <a:pPr algn="l">
                <a:buClr>
                  <a:srgbClr val="000000"/>
                </a:buClr>
                <a:buSzPct val="25000"/>
                <a:buFont typeface="Arial"/>
                <a:buNone/>
              </a:pPr>
              <a:t>30</a:t>
            </a:fld>
            <a:endParaRPr lang="en-JM" sz="140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Popcorn out definition of PATHWAYS</a:t>
            </a:r>
          </a:p>
        </p:txBody>
      </p:sp>
      <p:sp>
        <p:nvSpPr>
          <p:cNvPr id="4" name="Slide Number Placeholder 3"/>
          <p:cNvSpPr>
            <a:spLocks noGrp="1"/>
          </p:cNvSpPr>
          <p:nvPr>
            <p:ph type="sldNum" sz="quarter" idx="10"/>
          </p:nvPr>
        </p:nvSpPr>
        <p:spPr/>
        <p:txBody>
          <a:bodyPr/>
          <a:lstStyle/>
          <a:p>
            <a:fld id="{FAEC2A56-CA7D-43C8-9FEC-393510D0429B}"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073484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D24553-BBE0-4144-BA90-D1BD35787FD5}" type="slidenum">
              <a:rPr lang="en-US" smtClean="0">
                <a:solidFill>
                  <a:prstClr val="black"/>
                </a:solidFill>
              </a:rPr>
              <a:pPr/>
              <a:t>36</a:t>
            </a:fld>
            <a:endParaRPr lang="en-U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smtClean="0"/>
              <a:t>Melissa</a:t>
            </a:r>
            <a:endParaRPr lang="en-US" b="1" dirty="0"/>
          </a:p>
        </p:txBody>
      </p:sp>
      <p:sp>
        <p:nvSpPr>
          <p:cNvPr id="4" name="Slide Number Placeholder 3"/>
          <p:cNvSpPr>
            <a:spLocks noGrp="1"/>
          </p:cNvSpPr>
          <p:nvPr>
            <p:ph type="sldNum" sz="quarter" idx="10"/>
          </p:nvPr>
        </p:nvSpPr>
        <p:spPr/>
        <p:txBody>
          <a:bodyPr/>
          <a:lstStyle/>
          <a:p>
            <a:fld id="{93A8538E-8FF7-44B1-88E6-CD483B011156}"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6655409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AEC2A56-CA7D-43C8-9FEC-393510D0429B}"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0734848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AEC2A56-CA7D-43C8-9FEC-393510D0429B}"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073484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Popcorn out definition of PATHWAYS</a:t>
            </a:r>
          </a:p>
        </p:txBody>
      </p:sp>
      <p:sp>
        <p:nvSpPr>
          <p:cNvPr id="4" name="Slide Number Placeholder 3"/>
          <p:cNvSpPr>
            <a:spLocks noGrp="1"/>
          </p:cNvSpPr>
          <p:nvPr>
            <p:ph type="sldNum" sz="quarter" idx="10"/>
          </p:nvPr>
        </p:nvSpPr>
        <p:spPr/>
        <p:txBody>
          <a:bodyPr/>
          <a:lstStyle/>
          <a:p>
            <a:fld id="{FAEC2A56-CA7D-43C8-9FEC-393510D0429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073484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1144588" y="687388"/>
            <a:ext cx="4568825" cy="342741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 name="Shape 101"/>
          <p:cNvSpPr txBox="1">
            <a:spLocks noGrp="1"/>
          </p:cNvSpPr>
          <p:nvPr>
            <p:ph type="body" idx="1"/>
          </p:nvPr>
        </p:nvSpPr>
        <p:spPr>
          <a:xfrm>
            <a:off x="685800" y="4343401"/>
            <a:ext cx="5486400" cy="4114800"/>
          </a:xfrm>
          <a:prstGeom prst="rect">
            <a:avLst/>
          </a:prstGeom>
          <a:noFill/>
          <a:ln>
            <a:noFill/>
          </a:ln>
        </p:spPr>
        <p:txBody>
          <a:bodyPr lIns="91403" tIns="45701" rIns="91403" bIns="45701" anchor="t" anchorCtr="0">
            <a:noAutofit/>
          </a:bodyPr>
          <a:lstStyle/>
          <a:p>
            <a:pPr>
              <a:buSzPct val="25000"/>
            </a:pPr>
            <a:r>
              <a:rPr lang="en-US" sz="1400" b="1" dirty="0"/>
              <a:t>Melissa</a:t>
            </a:r>
            <a:endParaRPr sz="1400" dirty="0"/>
          </a:p>
        </p:txBody>
      </p:sp>
      <p:sp>
        <p:nvSpPr>
          <p:cNvPr id="102" name="Shape 102"/>
          <p:cNvSpPr txBox="1">
            <a:spLocks noGrp="1"/>
          </p:cNvSpPr>
          <p:nvPr>
            <p:ph type="sldNum" idx="12"/>
          </p:nvPr>
        </p:nvSpPr>
        <p:spPr>
          <a:xfrm>
            <a:off x="3884614" y="8685213"/>
            <a:ext cx="2971800" cy="457199"/>
          </a:xfrm>
          <a:prstGeom prst="rect">
            <a:avLst/>
          </a:prstGeom>
          <a:noFill/>
          <a:ln>
            <a:noFill/>
          </a:ln>
        </p:spPr>
        <p:txBody>
          <a:bodyPr lIns="91403" tIns="45701" rIns="91403" bIns="45701" anchor="b" anchorCtr="0">
            <a:noAutofit/>
          </a:bodyPr>
          <a:lstStyle/>
          <a:p>
            <a:pPr>
              <a:buSzPct val="25000"/>
            </a:pPr>
            <a:fld id="{00000000-1234-1234-1234-123412341234}" type="slidenum">
              <a:rPr lang="en-US">
                <a:solidFill>
                  <a:prstClr val="black"/>
                </a:solidFill>
              </a:rPr>
              <a:pPr>
                <a:buSzPct val="25000"/>
              </a:pPr>
              <a:t>51</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3" name="Shape 23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34" name="Shape 234"/>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algn="l">
              <a:buClr>
                <a:srgbClr val="000000"/>
              </a:buClr>
              <a:buSzPct val="25000"/>
              <a:buFont typeface="Arial"/>
              <a:buNone/>
            </a:pPr>
            <a:fld id="{00000000-1234-1234-1234-123412341234}" type="slidenum">
              <a:rPr lang="en-JM" sz="1400"/>
              <a:pPr algn="l">
                <a:buClr>
                  <a:srgbClr val="000000"/>
                </a:buClr>
                <a:buSzPct val="25000"/>
                <a:buFont typeface="Arial"/>
                <a:buNone/>
              </a:pPr>
              <a:t>52</a:t>
            </a:fld>
            <a:endParaRPr lang="en-JM"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AEC2A56-CA7D-43C8-9FEC-393510D0429B}"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073484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all CAREER BOUND</a:t>
            </a:r>
          </a:p>
          <a:p>
            <a:endParaRPr lang="en-US" dirty="0" smtClean="0"/>
          </a:p>
          <a:p>
            <a:r>
              <a:rPr lang="en-US" dirty="0" smtClean="0"/>
              <a:t>But</a:t>
            </a:r>
            <a:r>
              <a:rPr lang="en-US" baseline="0" dirty="0" smtClean="0"/>
              <a:t> what does it mean to be READY</a:t>
            </a:r>
          </a:p>
          <a:p>
            <a:r>
              <a:rPr lang="en-US" baseline="0" dirty="0" smtClean="0"/>
              <a:t>And How do we get there?</a:t>
            </a:r>
            <a:endParaRPr lang="en-US" dirty="0" smtClean="0"/>
          </a:p>
          <a:p>
            <a:endParaRPr lang="en-US" dirty="0"/>
          </a:p>
        </p:txBody>
      </p:sp>
      <p:sp>
        <p:nvSpPr>
          <p:cNvPr id="4" name="Slide Number Placeholder 3"/>
          <p:cNvSpPr>
            <a:spLocks noGrp="1"/>
          </p:cNvSpPr>
          <p:nvPr>
            <p:ph type="sldNum" sz="quarter" idx="10"/>
          </p:nvPr>
        </p:nvSpPr>
        <p:spPr/>
        <p:txBody>
          <a:bodyPr/>
          <a:lstStyle/>
          <a:p>
            <a:fld id="{4876E32C-290C-40A8-91AA-F8E294127A47}" type="slidenum">
              <a:rPr lang="en-US" smtClean="0"/>
              <a:t>7</a:t>
            </a:fld>
            <a:endParaRPr lang="en-US"/>
          </a:p>
        </p:txBody>
      </p:sp>
    </p:spTree>
    <p:extLst>
      <p:ext uri="{BB962C8B-B14F-4D97-AF65-F5344CB8AC3E}">
        <p14:creationId xmlns:p14="http://schemas.microsoft.com/office/powerpoint/2010/main" val="397971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JM"/>
              <a:t>Different types of preparation go into ensuring students are ready for life after high school. The state’s work-based learning framework emphasizes activities related to awareness about one’s self, broad exposure and exploration of the labor market and the plethora of career opportunities to expand student’s imagination about what is possible, preparation that allows students to develop and enhance employable skills and demonstrate career readiness. </a:t>
            </a:r>
          </a:p>
        </p:txBody>
      </p:sp>
      <p:sp>
        <p:nvSpPr>
          <p:cNvPr id="79" name="Shape 79"/>
          <p:cNvSpPr txBox="1">
            <a:spLocks noGrp="1"/>
          </p:cNvSpPr>
          <p:nvPr>
            <p:ph type="sldNum" idx="12"/>
          </p:nvPr>
        </p:nvSpPr>
        <p:spPr>
          <a:xfrm>
            <a:off x="3884612" y="8685213"/>
            <a:ext cx="2971800" cy="457200"/>
          </a:xfrm>
          <a:prstGeom prst="rect">
            <a:avLst/>
          </a:prstGeom>
        </p:spPr>
        <p:txBody>
          <a:bodyPr wrap="square" lIns="91425" tIns="45700" rIns="91425" bIns="45700" anchor="b" anchorCtr="0">
            <a:noAutofit/>
          </a:bodyPr>
          <a:lstStyle/>
          <a:p>
            <a:pPr>
              <a:buClr>
                <a:prstClr val="black"/>
              </a:buClr>
              <a:buSzPct val="25000"/>
              <a:buFont typeface="Calibri"/>
              <a:buNone/>
            </a:pPr>
            <a:fld id="{00000000-1234-1234-1234-123412341234}" type="slidenum">
              <a:rPr lang="en-JM"/>
              <a:pPr>
                <a:buClr>
                  <a:prstClr val="black"/>
                </a:buClr>
                <a:buSzPct val="25000"/>
                <a:buFont typeface="Calibri"/>
                <a:buNone/>
              </a:pPr>
              <a:t>8</a:t>
            </a:fld>
            <a:endParaRPr lang="en-JM"/>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 name="Shape 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JM"/>
              <a:t>In Colorado, the state school board has adopted the term postsecondary and workforce readiness to describe the skills students need to succeed after high school. These skills should help students succeed in whatever next step they choose be it career, college or even the military. Because Colorado is local control, individual school districts determine what it means to graduate ready and incorporate graduation requirements from a menu of options intended to demonstrate student readiness for next steps. </a:t>
            </a:r>
          </a:p>
          <a:p>
            <a:pPr lvl="0">
              <a:spcBef>
                <a:spcPts val="0"/>
              </a:spcBef>
              <a:buNone/>
            </a:pPr>
            <a:endParaRPr/>
          </a:p>
          <a:p>
            <a:pPr lvl="0" rtl="0">
              <a:spcBef>
                <a:spcPts val="0"/>
              </a:spcBef>
              <a:buNone/>
            </a:pPr>
            <a:r>
              <a:rPr lang="en-JM"/>
              <a:t>What does PWR look like for your students? Was this determined in  conversation with students, parents, businesses, colleges the community? </a:t>
            </a:r>
          </a:p>
        </p:txBody>
      </p:sp>
      <p:sp>
        <p:nvSpPr>
          <p:cNvPr id="56" name="Shape 56"/>
          <p:cNvSpPr txBox="1">
            <a:spLocks noGrp="1"/>
          </p:cNvSpPr>
          <p:nvPr>
            <p:ph type="sldNum" idx="12"/>
          </p:nvPr>
        </p:nvSpPr>
        <p:spPr>
          <a:xfrm>
            <a:off x="3884612" y="8685213"/>
            <a:ext cx="2971800" cy="457200"/>
          </a:xfrm>
          <a:prstGeom prst="rect">
            <a:avLst/>
          </a:prstGeom>
        </p:spPr>
        <p:txBody>
          <a:bodyPr wrap="square" lIns="91425" tIns="45700" rIns="91425" bIns="45700" anchor="b" anchorCtr="0">
            <a:noAutofit/>
          </a:bodyPr>
          <a:lstStyle/>
          <a:p>
            <a:pPr>
              <a:buClr>
                <a:prstClr val="black"/>
              </a:buClr>
              <a:buSzPct val="25000"/>
              <a:buFont typeface="Calibri"/>
              <a:buNone/>
            </a:pPr>
            <a:fld id="{00000000-1234-1234-1234-123412341234}" type="slidenum">
              <a:rPr lang="en-JM"/>
              <a:pPr>
                <a:buClr>
                  <a:prstClr val="black"/>
                </a:buClr>
                <a:buSzPct val="25000"/>
                <a:buFont typeface="Calibri"/>
                <a:buNone/>
              </a:pPr>
              <a:t>9</a:t>
            </a:fld>
            <a:endParaRPr lang="en-JM"/>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Assemble your ICAP IMPLEMENTATION TEAM</a:t>
            </a:r>
          </a:p>
          <a:p>
            <a:endParaRPr lang="en-US" baseline="0" dirty="0" smtClean="0"/>
          </a:p>
          <a:p>
            <a:r>
              <a:rPr lang="en-US" baseline="0" dirty="0" smtClean="0"/>
              <a:t>Meaningful and successful PLANNING and IMPLEMENTATION begins with leaders who meet regularly and who promote an integrate strategic ideas into every part </a:t>
            </a:r>
            <a:r>
              <a:rPr lang="en-US" baseline="0" dirty="0" err="1" smtClean="0"/>
              <a:t>part</a:t>
            </a:r>
            <a:r>
              <a:rPr lang="en-US" baseline="0" dirty="0" smtClean="0"/>
              <a:t> of the community.  </a:t>
            </a:r>
          </a:p>
          <a:p>
            <a:endParaRPr lang="en-US" baseline="0" dirty="0" smtClean="0"/>
          </a:p>
          <a:p>
            <a:r>
              <a:rPr lang="en-US" baseline="0" dirty="0" smtClean="0"/>
              <a:t>Consider </a:t>
            </a:r>
            <a:r>
              <a:rPr lang="en-US" baseline="0" dirty="0" err="1" smtClean="0"/>
              <a:t>inlcuding</a:t>
            </a:r>
            <a:r>
              <a:rPr lang="en-US" baseline="0" dirty="0" smtClean="0"/>
              <a:t>:</a:t>
            </a:r>
          </a:p>
        </p:txBody>
      </p:sp>
      <p:sp>
        <p:nvSpPr>
          <p:cNvPr id="4" name="Slide Number Placeholder 3"/>
          <p:cNvSpPr>
            <a:spLocks noGrp="1"/>
          </p:cNvSpPr>
          <p:nvPr>
            <p:ph type="sldNum" sz="quarter" idx="10"/>
          </p:nvPr>
        </p:nvSpPr>
        <p:spPr/>
        <p:txBody>
          <a:bodyPr/>
          <a:lstStyle/>
          <a:p>
            <a:fld id="{FAEC2A56-CA7D-43C8-9FEC-393510D0429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073484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AEC2A56-CA7D-43C8-9FEC-393510D0429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073484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 name="Shape 3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JM"/>
              <a:t>Handouts needed: </a:t>
            </a:r>
          </a:p>
          <a:p>
            <a:pPr marL="0" marR="0" lvl="0" indent="0" algn="l" rtl="0">
              <a:spcBef>
                <a:spcPts val="0"/>
              </a:spcBef>
              <a:spcAft>
                <a:spcPts val="0"/>
              </a:spcAft>
              <a:buClr>
                <a:schemeClr val="dk1"/>
              </a:buClr>
              <a:buSzPct val="25000"/>
              <a:buFont typeface="Calibri"/>
              <a:buNone/>
            </a:pPr>
            <a:r>
              <a:rPr lang="en-JM"/>
              <a:t>-Meaningful career conversations 1 pgr.</a:t>
            </a:r>
          </a:p>
          <a:p>
            <a:pPr marL="0" marR="0" lvl="0" indent="0" algn="l" rtl="0">
              <a:spcBef>
                <a:spcPts val="0"/>
              </a:spcBef>
              <a:spcAft>
                <a:spcPts val="0"/>
              </a:spcAft>
              <a:buClr>
                <a:schemeClr val="dk1"/>
              </a:buClr>
              <a:buSzPct val="25000"/>
              <a:buFont typeface="Calibri"/>
              <a:buNone/>
            </a:pPr>
            <a:endParaRPr/>
          </a:p>
        </p:txBody>
      </p:sp>
      <p:sp>
        <p:nvSpPr>
          <p:cNvPr id="39" name="Shape 39"/>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algn="l">
              <a:buClr>
                <a:srgbClr val="000000"/>
              </a:buClr>
              <a:buSzPct val="25000"/>
              <a:buFont typeface="Arial"/>
              <a:buNone/>
            </a:pPr>
            <a:fld id="{00000000-1234-1234-1234-123412341234}" type="slidenum">
              <a:rPr lang="en-JM" sz="1400"/>
              <a:pPr algn="l">
                <a:buClr>
                  <a:srgbClr val="000000"/>
                </a:buClr>
                <a:buSzPct val="25000"/>
                <a:buFont typeface="Arial"/>
                <a:buNone/>
              </a:pPr>
              <a:t>12</a:t>
            </a:fld>
            <a:endParaRPr lang="en-JM" sz="14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0.xml"/><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2.xml"/><Relationship Id="rId4"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3.xml"/><Relationship Id="rId4"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2"/>
          <p:cNvSpPr>
            <a:spLocks noGrp="1"/>
          </p:cNvSpPr>
          <p:nvPr>
            <p:ph idx="1" hasCustomPrompt="1"/>
          </p:nvPr>
        </p:nvSpPr>
        <p:spPr>
          <a:xfrm>
            <a:off x="628650" y="4305600"/>
            <a:ext cx="7886700" cy="2080800"/>
          </a:xfrm>
          <a:prstGeom prst="rect">
            <a:avLst/>
          </a:prstGeom>
        </p:spPr>
        <p:txBody>
          <a:bodyPr vert="horz" lIns="91440" tIns="45720" rIns="91440" bIns="45720" rtlCol="0">
            <a:normAutofit/>
          </a:bodyPr>
          <a:lstStyle>
            <a:lvl1pPr marL="0" indent="0" algn="ctr">
              <a:buNone/>
              <a:defRPr sz="3600">
                <a:latin typeface="Museo Slab 500" panose="02000000000000000000" pitchFamily="50" charset="0"/>
              </a:defRPr>
            </a:lvl1pPr>
          </a:lstStyle>
          <a:p>
            <a:pPr lvl="0"/>
            <a:r>
              <a:rPr lang="en-US" dirty="0" smtClean="0"/>
              <a:t>TITLE</a:t>
            </a:r>
            <a:endParaRPr lang="en-US" dirty="0"/>
          </a:p>
        </p:txBody>
      </p:sp>
    </p:spTree>
    <p:extLst>
      <p:ext uri="{BB962C8B-B14F-4D97-AF65-F5344CB8AC3E}">
        <p14:creationId xmlns:p14="http://schemas.microsoft.com/office/powerpoint/2010/main" val="893184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2"/>
          <p:cNvSpPr>
            <a:spLocks noGrp="1"/>
          </p:cNvSpPr>
          <p:nvPr>
            <p:ph idx="1" hasCustomPrompt="1"/>
          </p:nvPr>
        </p:nvSpPr>
        <p:spPr>
          <a:xfrm>
            <a:off x="628650" y="4305600"/>
            <a:ext cx="7886700" cy="2080800"/>
          </a:xfrm>
          <a:prstGeom prst="rect">
            <a:avLst/>
          </a:prstGeom>
        </p:spPr>
        <p:txBody>
          <a:bodyPr vert="horz" lIns="91440" tIns="45720" rIns="91440" bIns="45720" rtlCol="0">
            <a:normAutofit/>
          </a:bodyPr>
          <a:lstStyle>
            <a:lvl1pPr marL="0" indent="0" algn="ctr">
              <a:buNone/>
              <a:defRPr sz="3600">
                <a:latin typeface="Museo Slab 500" panose="02000000000000000000" pitchFamily="50" charset="0"/>
              </a:defRPr>
            </a:lvl1pPr>
          </a:lstStyle>
          <a:p>
            <a:pPr lvl="0"/>
            <a:r>
              <a:rPr lang="en-US" dirty="0" smtClean="0"/>
              <a:t>TITLE</a:t>
            </a:r>
            <a:endParaRPr lang="en-US" dirty="0"/>
          </a:p>
        </p:txBody>
      </p:sp>
    </p:spTree>
    <p:extLst>
      <p:ext uri="{BB962C8B-B14F-4D97-AF65-F5344CB8AC3E}">
        <p14:creationId xmlns:p14="http://schemas.microsoft.com/office/powerpoint/2010/main" val="2780746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p:spPr>
        <p:txBody>
          <a:bodyPr/>
          <a:lstStyle/>
          <a:p>
            <a:endParaRPr lang="en-US" dirty="0">
              <a:solidFill>
                <a:prstClr val="black">
                  <a:tint val="75000"/>
                </a:prstClr>
              </a:solidFill>
            </a:endParaRPr>
          </a:p>
        </p:txBody>
      </p:sp>
      <p:sp>
        <p:nvSpPr>
          <p:cNvPr id="12"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prstClr val="black">
                    <a:tint val="75000"/>
                  </a:prstClr>
                </a:solidFill>
              </a:rPr>
              <a:pPr/>
              <a:t>10/18/2017</a:t>
            </a:fld>
            <a:endParaRPr lang="en-US">
              <a:solidFill>
                <a:prstClr val="black">
                  <a:tint val="75000"/>
                </a:prst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1"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593236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p:spPr>
        <p:txBody>
          <a:bodyPr/>
          <a:lstStyle/>
          <a:p>
            <a:endParaRPr lang="en-US" dirty="0">
              <a:solidFill>
                <a:prstClr val="black">
                  <a:tint val="75000"/>
                </a:prstClr>
              </a:solidFill>
            </a:endParaRPr>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prstClr val="black">
                    <a:tint val="75000"/>
                  </a:prstClr>
                </a:solidFill>
              </a:rPr>
              <a:pPr/>
              <a:t>10/18/2017</a:t>
            </a:fld>
            <a:endParaRPr lang="en-US">
              <a:solidFill>
                <a:prstClr val="black">
                  <a:tint val="75000"/>
                </a:prstClr>
              </a:solidFill>
            </a:endParaRPr>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3853723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Content Placeholder 2"/>
          <p:cNvSpPr>
            <a:spLocks noGrp="1"/>
          </p:cNvSpPr>
          <p:nvPr>
            <p:ph idx="10"/>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10843"/>
            <a:ext cx="6108204" cy="3965456"/>
          </a:xfrm>
          <a:prstGeom prst="rect">
            <a:avLst/>
          </a:prstGeom>
        </p:spPr>
      </p:pic>
      <p:sp>
        <p:nvSpPr>
          <p:cNvPr id="15" name="Footer Placeholder 4"/>
          <p:cNvSpPr>
            <a:spLocks noGrp="1"/>
          </p:cNvSpPr>
          <p:nvPr>
            <p:ph type="ftr" sz="quarter" idx="11"/>
          </p:nvPr>
        </p:nvSpPr>
        <p:spPr>
          <a:xfrm>
            <a:off x="3028950" y="6508800"/>
            <a:ext cx="3086100" cy="212676"/>
          </a:xfrm>
        </p:spPr>
        <p:txBody>
          <a:bodyPr/>
          <a:lstStyle/>
          <a:p>
            <a:endParaRPr lang="en-US" dirty="0">
              <a:solidFill>
                <a:prstClr val="black">
                  <a:tint val="75000"/>
                </a:prstClr>
              </a:solidFill>
            </a:endParaRPr>
          </a:p>
        </p:txBody>
      </p:sp>
      <p:sp>
        <p:nvSpPr>
          <p:cNvPr id="16"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prstClr val="black">
                    <a:tint val="75000"/>
                  </a:prstClr>
                </a:solidFill>
              </a:rPr>
              <a:pPr/>
              <a:t>10/18/2017</a:t>
            </a:fld>
            <a:endParaRPr lang="en-US">
              <a:solidFill>
                <a:prstClr val="black">
                  <a:tint val="75000"/>
                </a:prstClr>
              </a:solidFill>
            </a:endParaRPr>
          </a:p>
        </p:txBody>
      </p:sp>
      <p:sp>
        <p:nvSpPr>
          <p:cNvPr id="17" name="Rectangle 16"/>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Rectangle 18"/>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2"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1376112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0" name="Footer Placeholder 4"/>
          <p:cNvSpPr>
            <a:spLocks noGrp="1"/>
          </p:cNvSpPr>
          <p:nvPr>
            <p:ph type="ftr" sz="quarter" idx="11"/>
          </p:nvPr>
        </p:nvSpPr>
        <p:spPr>
          <a:xfrm>
            <a:off x="3028950" y="6508800"/>
            <a:ext cx="3086100" cy="212676"/>
          </a:xfrm>
        </p:spPr>
        <p:txBody>
          <a:bodyPr/>
          <a:lstStyle/>
          <a:p>
            <a:endParaRPr lang="en-US" dirty="0">
              <a:solidFill>
                <a:prstClr val="black">
                  <a:tint val="75000"/>
                </a:prstClr>
              </a:solidFill>
            </a:endParaRPr>
          </a:p>
        </p:txBody>
      </p:sp>
      <p:sp>
        <p:nvSpPr>
          <p:cNvPr id="2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prstClr val="black">
                    <a:tint val="75000"/>
                  </a:prstClr>
                </a:solidFill>
              </a:rPr>
              <a:pPr/>
              <a:t>10/18/2017</a:t>
            </a:fld>
            <a:endParaRPr lang="en-US">
              <a:solidFill>
                <a:prstClr val="black">
                  <a:tint val="75000"/>
                </a:prstClr>
              </a:solidFill>
            </a:endParaRPr>
          </a:p>
        </p:txBody>
      </p:sp>
      <p:sp>
        <p:nvSpPr>
          <p:cNvPr id="22" name="Rectangle 2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Rectangle 22"/>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4" name="Rectangle 23"/>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7"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idx="1"/>
          </p:nvPr>
        </p:nvSpPr>
        <p:spPr>
          <a:xfrm>
            <a:off x="628650"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4644838"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1122426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lumMod val="85000"/>
                  </a:schemeClr>
                </a:solidFill>
              </a:defRPr>
            </a:lvl1pPr>
          </a:lstStyle>
          <a:p>
            <a:fld id="{49B24EC9-D412-49F8-B26B-B7E454A540B6}" type="datetimeFigureOut">
              <a:rPr lang="en-US" smtClean="0">
                <a:solidFill>
                  <a:prstClr val="white">
                    <a:lumMod val="85000"/>
                  </a:prstClr>
                </a:solidFill>
              </a:rPr>
              <a:pPr/>
              <a:t>10/18/2017</a:t>
            </a:fld>
            <a:endParaRPr lang="en-US" dirty="0">
              <a:solidFill>
                <a:prstClr val="white">
                  <a:lumMod val="85000"/>
                </a:prstClr>
              </a:solidFill>
            </a:endParaRPr>
          </a:p>
        </p:txBody>
      </p:sp>
      <p:sp>
        <p:nvSpPr>
          <p:cNvPr id="4" name="Footer Placeholder 3"/>
          <p:cNvSpPr>
            <a:spLocks noGrp="1"/>
          </p:cNvSpPr>
          <p:nvPr>
            <p:ph type="ftr" sz="quarter" idx="11"/>
          </p:nvPr>
        </p:nvSpPr>
        <p:spPr/>
        <p:txBody>
          <a:bodyPr/>
          <a:lstStyle>
            <a:lvl1pPr>
              <a:defRPr>
                <a:solidFill>
                  <a:schemeClr val="bg1">
                    <a:lumMod val="85000"/>
                  </a:schemeClr>
                </a:solidFill>
              </a:defRPr>
            </a:lvl1pPr>
          </a:lstStyle>
          <a:p>
            <a:endParaRPr lang="en-US" dirty="0">
              <a:solidFill>
                <a:prstClr val="white">
                  <a:lumMod val="85000"/>
                </a:prstClr>
              </a:solidFill>
            </a:endParaRPr>
          </a:p>
        </p:txBody>
      </p:sp>
      <p:sp>
        <p:nvSpPr>
          <p:cNvPr id="5" name="Slide Number Placeholder 4"/>
          <p:cNvSpPr>
            <a:spLocks noGrp="1"/>
          </p:cNvSpPr>
          <p:nvPr>
            <p:ph type="sldNum" sz="quarter" idx="12"/>
          </p:nvPr>
        </p:nvSpPr>
        <p:spPr/>
        <p:txBody>
          <a:bodyPr/>
          <a:lstStyle>
            <a:lvl1pPr>
              <a:defRPr>
                <a:solidFill>
                  <a:schemeClr val="bg1">
                    <a:lumMod val="85000"/>
                  </a:schemeClr>
                </a:solidFill>
              </a:defRPr>
            </a:lvl1pPr>
          </a:lstStyle>
          <a:p>
            <a:fld id="{34A3F748-31DA-4297-96EF-69DC737B5DDE}" type="slidenum">
              <a:rPr lang="en-US" smtClean="0">
                <a:solidFill>
                  <a:prstClr val="white">
                    <a:lumMod val="85000"/>
                  </a:prstClr>
                </a:solidFill>
              </a:rPr>
              <a:pPr/>
              <a:t>‹#›</a:t>
            </a:fld>
            <a:endParaRPr lang="en-US" dirty="0">
              <a:solidFill>
                <a:prstClr val="white">
                  <a:lumMod val="85000"/>
                </a:prstClr>
              </a:solidFill>
            </a:endParaRPr>
          </a:p>
        </p:txBody>
      </p:sp>
    </p:spTree>
    <p:extLst>
      <p:ext uri="{BB962C8B-B14F-4D97-AF65-F5344CB8AC3E}">
        <p14:creationId xmlns:p14="http://schemas.microsoft.com/office/powerpoint/2010/main" val="3306221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Rectangle 9"/>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 name="Rectangle 5"/>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13" name="Date Placeholder 2"/>
          <p:cNvSpPr>
            <a:spLocks noGrp="1"/>
          </p:cNvSpPr>
          <p:nvPr>
            <p:ph type="dt" sz="half" idx="10"/>
          </p:nvPr>
        </p:nvSpPr>
        <p:spPr>
          <a:xfrm>
            <a:off x="628650" y="6537600"/>
            <a:ext cx="2057400" cy="183876"/>
          </a:xfrm>
        </p:spPr>
        <p:txBody>
          <a:bodyPr/>
          <a:lstStyle>
            <a:lvl1pPr>
              <a:defRPr>
                <a:solidFill>
                  <a:schemeClr val="bg1">
                    <a:lumMod val="85000"/>
                  </a:schemeClr>
                </a:solidFill>
              </a:defRPr>
            </a:lvl1pPr>
          </a:lstStyle>
          <a:p>
            <a:fld id="{49B24EC9-D412-49F8-B26B-B7E454A540B6}" type="datetimeFigureOut">
              <a:rPr lang="en-US" smtClean="0">
                <a:solidFill>
                  <a:prstClr val="white">
                    <a:lumMod val="85000"/>
                  </a:prstClr>
                </a:solidFill>
              </a:rPr>
              <a:pPr/>
              <a:t>10/18/2017</a:t>
            </a:fld>
            <a:endParaRPr lang="en-US" dirty="0">
              <a:solidFill>
                <a:prstClr val="white">
                  <a:lumMod val="85000"/>
                </a:prstClr>
              </a:solidFill>
            </a:endParaRPr>
          </a:p>
        </p:txBody>
      </p:sp>
      <p:sp>
        <p:nvSpPr>
          <p:cNvPr id="14" name="Footer Placeholder 3"/>
          <p:cNvSpPr>
            <a:spLocks noGrp="1"/>
          </p:cNvSpPr>
          <p:nvPr>
            <p:ph type="ftr" sz="quarter" idx="11"/>
          </p:nvPr>
        </p:nvSpPr>
        <p:spPr>
          <a:xfrm>
            <a:off x="3028950" y="6537600"/>
            <a:ext cx="3086100" cy="183876"/>
          </a:xfrm>
        </p:spPr>
        <p:txBody>
          <a:bodyPr/>
          <a:lstStyle>
            <a:lvl1pPr>
              <a:defRPr>
                <a:solidFill>
                  <a:schemeClr val="bg1">
                    <a:lumMod val="85000"/>
                  </a:schemeClr>
                </a:solidFill>
              </a:defRPr>
            </a:lvl1pPr>
          </a:lstStyle>
          <a:p>
            <a:endParaRPr lang="en-US" dirty="0">
              <a:solidFill>
                <a:prstClr val="white">
                  <a:lumMod val="85000"/>
                </a:prstClr>
              </a:solidFill>
            </a:endParaRPr>
          </a:p>
        </p:txBody>
      </p:sp>
      <p:sp>
        <p:nvSpPr>
          <p:cNvPr id="15" name="Slide Number Placeholder 4"/>
          <p:cNvSpPr>
            <a:spLocks noGrp="1"/>
          </p:cNvSpPr>
          <p:nvPr>
            <p:ph type="sldNum" sz="quarter" idx="12"/>
          </p:nvPr>
        </p:nvSpPr>
        <p:spPr>
          <a:xfrm>
            <a:off x="6457950" y="6537600"/>
            <a:ext cx="1620774" cy="183876"/>
          </a:xfrm>
        </p:spPr>
        <p:txBody>
          <a:bodyPr/>
          <a:lstStyle>
            <a:lvl1pPr>
              <a:defRPr>
                <a:solidFill>
                  <a:schemeClr val="bg1">
                    <a:lumMod val="85000"/>
                  </a:schemeClr>
                </a:solidFill>
              </a:defRPr>
            </a:lvl1pPr>
          </a:lstStyle>
          <a:p>
            <a:fld id="{34A3F748-31DA-4297-96EF-69DC737B5DDE}" type="slidenum">
              <a:rPr lang="en-US" smtClean="0">
                <a:solidFill>
                  <a:prstClr val="white">
                    <a:lumMod val="85000"/>
                  </a:prstClr>
                </a:solidFill>
              </a:rPr>
              <a:pPr/>
              <a:t>‹#›</a:t>
            </a:fld>
            <a:endParaRPr lang="en-US" dirty="0">
              <a:solidFill>
                <a:prstClr val="white">
                  <a:lumMod val="85000"/>
                </a:prstClr>
              </a:solidFill>
            </a:endParaRPr>
          </a:p>
        </p:txBody>
      </p:sp>
      <p:sp>
        <p:nvSpPr>
          <p:cNvPr id="11" name="Text Placeholder 2"/>
          <p:cNvSpPr>
            <a:spLocks noGrp="1"/>
          </p:cNvSpPr>
          <p:nvPr>
            <p:ph idx="1" hasCustomPrompt="1"/>
          </p:nvPr>
        </p:nvSpPr>
        <p:spPr>
          <a:xfrm>
            <a:off x="628650" y="2282400"/>
            <a:ext cx="7886700" cy="2080800"/>
          </a:xfrm>
          <a:prstGeom prst="rect">
            <a:avLst/>
          </a:prstGeom>
        </p:spPr>
        <p:txBody>
          <a:bodyPr vert="horz" lIns="91440" tIns="45720" rIns="91440" bIns="45720" rtlCol="0">
            <a:normAutofit/>
          </a:bodyPr>
          <a:lstStyle>
            <a:lvl1pPr marL="0" indent="0" algn="ctr">
              <a:buNone/>
              <a:defRPr sz="2400" baseline="0">
                <a:latin typeface="Museo Slab 500" panose="02000000000000000000" pitchFamily="50" charset="0"/>
              </a:defRPr>
            </a:lvl1pPr>
          </a:lstStyle>
          <a:p>
            <a:pPr lvl="0"/>
            <a:r>
              <a:rPr lang="en-US" dirty="0" smtClean="0"/>
              <a:t>Transition slide. Insert image or graphic here.</a:t>
            </a:r>
            <a:endParaRPr lang="en-US" dirty="0"/>
          </a:p>
        </p:txBody>
      </p:sp>
    </p:spTree>
    <p:extLst>
      <p:ext uri="{BB962C8B-B14F-4D97-AF65-F5344CB8AC3E}">
        <p14:creationId xmlns:p14="http://schemas.microsoft.com/office/powerpoint/2010/main" val="169126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9B24EC9-D412-49F8-B26B-B7E454A540B6}" type="datetimeFigureOut">
              <a:rPr lang="en-US" smtClean="0">
                <a:solidFill>
                  <a:prstClr val="black">
                    <a:tint val="75000"/>
                  </a:prstClr>
                </a:solidFill>
              </a:rPr>
              <a:pPr/>
              <a:t>10/18/2017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Tree>
    <p:extLst>
      <p:ext uri="{BB962C8B-B14F-4D97-AF65-F5344CB8AC3E}">
        <p14:creationId xmlns:p14="http://schemas.microsoft.com/office/powerpoint/2010/main" val="2801683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2"/>
          <p:cNvSpPr>
            <a:spLocks noGrp="1"/>
          </p:cNvSpPr>
          <p:nvPr>
            <p:ph idx="1" hasCustomPrompt="1"/>
          </p:nvPr>
        </p:nvSpPr>
        <p:spPr>
          <a:xfrm>
            <a:off x="628650" y="4305600"/>
            <a:ext cx="7886700" cy="2080800"/>
          </a:xfrm>
          <a:prstGeom prst="rect">
            <a:avLst/>
          </a:prstGeom>
        </p:spPr>
        <p:txBody>
          <a:bodyPr vert="horz" lIns="91440" tIns="45720" rIns="91440" bIns="45720" rtlCol="0">
            <a:normAutofit/>
          </a:bodyPr>
          <a:lstStyle>
            <a:lvl1pPr marL="0" indent="0" algn="ctr">
              <a:buNone/>
              <a:defRPr sz="3600">
                <a:latin typeface="Museo Slab 500" panose="02000000000000000000" pitchFamily="50" charset="0"/>
              </a:defRPr>
            </a:lvl1pPr>
          </a:lstStyle>
          <a:p>
            <a:pPr lvl="0"/>
            <a:r>
              <a:rPr lang="en-US" dirty="0" smtClean="0"/>
              <a:t>TITLE</a:t>
            </a:r>
            <a:endParaRPr lang="en-US" dirty="0"/>
          </a:p>
        </p:txBody>
      </p:sp>
    </p:spTree>
    <p:extLst>
      <p:ext uri="{BB962C8B-B14F-4D97-AF65-F5344CB8AC3E}">
        <p14:creationId xmlns:p14="http://schemas.microsoft.com/office/powerpoint/2010/main" val="2827479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p:spPr>
        <p:txBody>
          <a:bodyPr/>
          <a:lstStyle/>
          <a:p>
            <a:endParaRPr lang="en-US" dirty="0">
              <a:solidFill>
                <a:prstClr val="black">
                  <a:tint val="75000"/>
                </a:prstClr>
              </a:solidFill>
            </a:endParaRPr>
          </a:p>
        </p:txBody>
      </p:sp>
      <p:sp>
        <p:nvSpPr>
          <p:cNvPr id="12"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prstClr val="black">
                    <a:tint val="75000"/>
                  </a:prstClr>
                </a:solidFill>
              </a:rPr>
              <a:pPr/>
              <a:t>10/18/2017</a:t>
            </a:fld>
            <a:endParaRPr lang="en-US">
              <a:solidFill>
                <a:prstClr val="black">
                  <a:tint val="75000"/>
                </a:prst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1"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1191192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p:spPr>
        <p:txBody>
          <a:bodyPr/>
          <a:lstStyle/>
          <a:p>
            <a:endParaRPr lang="en-US" dirty="0">
              <a:solidFill>
                <a:prstClr val="black">
                  <a:tint val="75000"/>
                </a:prstClr>
              </a:solidFill>
            </a:endParaRPr>
          </a:p>
        </p:txBody>
      </p:sp>
      <p:sp>
        <p:nvSpPr>
          <p:cNvPr id="12"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prstClr val="black">
                    <a:tint val="75000"/>
                  </a:prstClr>
                </a:solidFill>
              </a:rPr>
              <a:pPr/>
              <a:t>10/18/2017</a:t>
            </a:fld>
            <a:endParaRPr lang="en-US">
              <a:solidFill>
                <a:prstClr val="black">
                  <a:tint val="75000"/>
                </a:prst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1"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1834610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p:spPr>
        <p:txBody>
          <a:bodyPr/>
          <a:lstStyle/>
          <a:p>
            <a:endParaRPr lang="en-US" dirty="0">
              <a:solidFill>
                <a:prstClr val="black">
                  <a:tint val="75000"/>
                </a:prstClr>
              </a:solidFill>
            </a:endParaRPr>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prstClr val="black">
                    <a:tint val="75000"/>
                  </a:prstClr>
                </a:solidFill>
              </a:rPr>
              <a:pPr/>
              <a:t>10/18/2017</a:t>
            </a:fld>
            <a:endParaRPr lang="en-US">
              <a:solidFill>
                <a:prstClr val="black">
                  <a:tint val="75000"/>
                </a:prstClr>
              </a:solidFill>
            </a:endParaRPr>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4152386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Content Placeholder 2"/>
          <p:cNvSpPr>
            <a:spLocks noGrp="1"/>
          </p:cNvSpPr>
          <p:nvPr>
            <p:ph idx="10"/>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10843"/>
            <a:ext cx="6108204" cy="3965456"/>
          </a:xfrm>
          <a:prstGeom prst="rect">
            <a:avLst/>
          </a:prstGeom>
        </p:spPr>
      </p:pic>
      <p:sp>
        <p:nvSpPr>
          <p:cNvPr id="15" name="Footer Placeholder 4"/>
          <p:cNvSpPr>
            <a:spLocks noGrp="1"/>
          </p:cNvSpPr>
          <p:nvPr>
            <p:ph type="ftr" sz="quarter" idx="11"/>
          </p:nvPr>
        </p:nvSpPr>
        <p:spPr>
          <a:xfrm>
            <a:off x="3028950" y="6508800"/>
            <a:ext cx="3086100" cy="212676"/>
          </a:xfrm>
        </p:spPr>
        <p:txBody>
          <a:bodyPr/>
          <a:lstStyle/>
          <a:p>
            <a:endParaRPr lang="en-US" dirty="0">
              <a:solidFill>
                <a:prstClr val="black">
                  <a:tint val="75000"/>
                </a:prstClr>
              </a:solidFill>
            </a:endParaRPr>
          </a:p>
        </p:txBody>
      </p:sp>
      <p:sp>
        <p:nvSpPr>
          <p:cNvPr id="16"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prstClr val="black">
                    <a:tint val="75000"/>
                  </a:prstClr>
                </a:solidFill>
              </a:rPr>
              <a:pPr/>
              <a:t>10/18/2017</a:t>
            </a:fld>
            <a:endParaRPr lang="en-US">
              <a:solidFill>
                <a:prstClr val="black">
                  <a:tint val="75000"/>
                </a:prstClr>
              </a:solidFill>
            </a:endParaRPr>
          </a:p>
        </p:txBody>
      </p:sp>
      <p:sp>
        <p:nvSpPr>
          <p:cNvPr id="17" name="Rectangle 16"/>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Rectangle 18"/>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2"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1907541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0" name="Footer Placeholder 4"/>
          <p:cNvSpPr>
            <a:spLocks noGrp="1"/>
          </p:cNvSpPr>
          <p:nvPr>
            <p:ph type="ftr" sz="quarter" idx="11"/>
          </p:nvPr>
        </p:nvSpPr>
        <p:spPr>
          <a:xfrm>
            <a:off x="3028950" y="6508800"/>
            <a:ext cx="3086100" cy="212676"/>
          </a:xfrm>
        </p:spPr>
        <p:txBody>
          <a:bodyPr/>
          <a:lstStyle/>
          <a:p>
            <a:endParaRPr lang="en-US" dirty="0">
              <a:solidFill>
                <a:prstClr val="black">
                  <a:tint val="75000"/>
                </a:prstClr>
              </a:solidFill>
            </a:endParaRPr>
          </a:p>
        </p:txBody>
      </p:sp>
      <p:sp>
        <p:nvSpPr>
          <p:cNvPr id="2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prstClr val="black">
                    <a:tint val="75000"/>
                  </a:prstClr>
                </a:solidFill>
              </a:rPr>
              <a:pPr/>
              <a:t>10/18/2017</a:t>
            </a:fld>
            <a:endParaRPr lang="en-US">
              <a:solidFill>
                <a:prstClr val="black">
                  <a:tint val="75000"/>
                </a:prstClr>
              </a:solidFill>
            </a:endParaRPr>
          </a:p>
        </p:txBody>
      </p:sp>
      <p:sp>
        <p:nvSpPr>
          <p:cNvPr id="22" name="Rectangle 2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Rectangle 22"/>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4" name="Rectangle 23"/>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7"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idx="1"/>
          </p:nvPr>
        </p:nvSpPr>
        <p:spPr>
          <a:xfrm>
            <a:off x="628650"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4644838"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952062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lumMod val="85000"/>
                  </a:schemeClr>
                </a:solidFill>
              </a:defRPr>
            </a:lvl1pPr>
          </a:lstStyle>
          <a:p>
            <a:fld id="{49B24EC9-D412-49F8-B26B-B7E454A540B6}" type="datetimeFigureOut">
              <a:rPr lang="en-US" smtClean="0">
                <a:solidFill>
                  <a:prstClr val="white">
                    <a:lumMod val="85000"/>
                  </a:prstClr>
                </a:solidFill>
              </a:rPr>
              <a:pPr/>
              <a:t>10/18/2017</a:t>
            </a:fld>
            <a:endParaRPr lang="en-US" dirty="0">
              <a:solidFill>
                <a:prstClr val="white">
                  <a:lumMod val="85000"/>
                </a:prstClr>
              </a:solidFill>
            </a:endParaRPr>
          </a:p>
        </p:txBody>
      </p:sp>
      <p:sp>
        <p:nvSpPr>
          <p:cNvPr id="4" name="Footer Placeholder 3"/>
          <p:cNvSpPr>
            <a:spLocks noGrp="1"/>
          </p:cNvSpPr>
          <p:nvPr>
            <p:ph type="ftr" sz="quarter" idx="11"/>
          </p:nvPr>
        </p:nvSpPr>
        <p:spPr/>
        <p:txBody>
          <a:bodyPr/>
          <a:lstStyle>
            <a:lvl1pPr>
              <a:defRPr>
                <a:solidFill>
                  <a:schemeClr val="bg1">
                    <a:lumMod val="85000"/>
                  </a:schemeClr>
                </a:solidFill>
              </a:defRPr>
            </a:lvl1pPr>
          </a:lstStyle>
          <a:p>
            <a:endParaRPr lang="en-US" dirty="0">
              <a:solidFill>
                <a:prstClr val="white">
                  <a:lumMod val="85000"/>
                </a:prstClr>
              </a:solidFill>
            </a:endParaRPr>
          </a:p>
        </p:txBody>
      </p:sp>
      <p:sp>
        <p:nvSpPr>
          <p:cNvPr id="5" name="Slide Number Placeholder 4"/>
          <p:cNvSpPr>
            <a:spLocks noGrp="1"/>
          </p:cNvSpPr>
          <p:nvPr>
            <p:ph type="sldNum" sz="quarter" idx="12"/>
          </p:nvPr>
        </p:nvSpPr>
        <p:spPr/>
        <p:txBody>
          <a:bodyPr/>
          <a:lstStyle>
            <a:lvl1pPr>
              <a:defRPr>
                <a:solidFill>
                  <a:schemeClr val="bg1">
                    <a:lumMod val="85000"/>
                  </a:schemeClr>
                </a:solidFill>
              </a:defRPr>
            </a:lvl1pPr>
          </a:lstStyle>
          <a:p>
            <a:fld id="{34A3F748-31DA-4297-96EF-69DC737B5DDE}" type="slidenum">
              <a:rPr lang="en-US" smtClean="0">
                <a:solidFill>
                  <a:prstClr val="white">
                    <a:lumMod val="85000"/>
                  </a:prstClr>
                </a:solidFill>
              </a:rPr>
              <a:pPr/>
              <a:t>‹#›</a:t>
            </a:fld>
            <a:endParaRPr lang="en-US" dirty="0">
              <a:solidFill>
                <a:prstClr val="white">
                  <a:lumMod val="85000"/>
                </a:prstClr>
              </a:solidFill>
            </a:endParaRPr>
          </a:p>
        </p:txBody>
      </p:sp>
    </p:spTree>
    <p:extLst>
      <p:ext uri="{BB962C8B-B14F-4D97-AF65-F5344CB8AC3E}">
        <p14:creationId xmlns:p14="http://schemas.microsoft.com/office/powerpoint/2010/main" val="3471581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Rectangle 9"/>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 name="Rectangle 5"/>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13" name="Date Placeholder 2"/>
          <p:cNvSpPr>
            <a:spLocks noGrp="1"/>
          </p:cNvSpPr>
          <p:nvPr>
            <p:ph type="dt" sz="half" idx="10"/>
          </p:nvPr>
        </p:nvSpPr>
        <p:spPr>
          <a:xfrm>
            <a:off x="628650" y="6537600"/>
            <a:ext cx="2057400" cy="183876"/>
          </a:xfrm>
        </p:spPr>
        <p:txBody>
          <a:bodyPr/>
          <a:lstStyle>
            <a:lvl1pPr>
              <a:defRPr>
                <a:solidFill>
                  <a:schemeClr val="bg1">
                    <a:lumMod val="85000"/>
                  </a:schemeClr>
                </a:solidFill>
              </a:defRPr>
            </a:lvl1pPr>
          </a:lstStyle>
          <a:p>
            <a:fld id="{49B24EC9-D412-49F8-B26B-B7E454A540B6}" type="datetimeFigureOut">
              <a:rPr lang="en-US" smtClean="0">
                <a:solidFill>
                  <a:prstClr val="white">
                    <a:lumMod val="85000"/>
                  </a:prstClr>
                </a:solidFill>
              </a:rPr>
              <a:pPr/>
              <a:t>10/18/2017</a:t>
            </a:fld>
            <a:endParaRPr lang="en-US" dirty="0">
              <a:solidFill>
                <a:prstClr val="white">
                  <a:lumMod val="85000"/>
                </a:prstClr>
              </a:solidFill>
            </a:endParaRPr>
          </a:p>
        </p:txBody>
      </p:sp>
      <p:sp>
        <p:nvSpPr>
          <p:cNvPr id="14" name="Footer Placeholder 3"/>
          <p:cNvSpPr>
            <a:spLocks noGrp="1"/>
          </p:cNvSpPr>
          <p:nvPr>
            <p:ph type="ftr" sz="quarter" idx="11"/>
          </p:nvPr>
        </p:nvSpPr>
        <p:spPr>
          <a:xfrm>
            <a:off x="3028950" y="6537600"/>
            <a:ext cx="3086100" cy="183876"/>
          </a:xfrm>
        </p:spPr>
        <p:txBody>
          <a:bodyPr/>
          <a:lstStyle>
            <a:lvl1pPr>
              <a:defRPr>
                <a:solidFill>
                  <a:schemeClr val="bg1">
                    <a:lumMod val="85000"/>
                  </a:schemeClr>
                </a:solidFill>
              </a:defRPr>
            </a:lvl1pPr>
          </a:lstStyle>
          <a:p>
            <a:endParaRPr lang="en-US" dirty="0">
              <a:solidFill>
                <a:prstClr val="white">
                  <a:lumMod val="85000"/>
                </a:prstClr>
              </a:solidFill>
            </a:endParaRPr>
          </a:p>
        </p:txBody>
      </p:sp>
      <p:sp>
        <p:nvSpPr>
          <p:cNvPr id="15" name="Slide Number Placeholder 4"/>
          <p:cNvSpPr>
            <a:spLocks noGrp="1"/>
          </p:cNvSpPr>
          <p:nvPr>
            <p:ph type="sldNum" sz="quarter" idx="12"/>
          </p:nvPr>
        </p:nvSpPr>
        <p:spPr>
          <a:xfrm>
            <a:off x="6457950" y="6537600"/>
            <a:ext cx="1620774" cy="183876"/>
          </a:xfrm>
        </p:spPr>
        <p:txBody>
          <a:bodyPr/>
          <a:lstStyle>
            <a:lvl1pPr>
              <a:defRPr>
                <a:solidFill>
                  <a:schemeClr val="bg1">
                    <a:lumMod val="85000"/>
                  </a:schemeClr>
                </a:solidFill>
              </a:defRPr>
            </a:lvl1pPr>
          </a:lstStyle>
          <a:p>
            <a:fld id="{34A3F748-31DA-4297-96EF-69DC737B5DDE}" type="slidenum">
              <a:rPr lang="en-US" smtClean="0">
                <a:solidFill>
                  <a:prstClr val="white">
                    <a:lumMod val="85000"/>
                  </a:prstClr>
                </a:solidFill>
              </a:rPr>
              <a:pPr/>
              <a:t>‹#›</a:t>
            </a:fld>
            <a:endParaRPr lang="en-US" dirty="0">
              <a:solidFill>
                <a:prstClr val="white">
                  <a:lumMod val="85000"/>
                </a:prstClr>
              </a:solidFill>
            </a:endParaRPr>
          </a:p>
        </p:txBody>
      </p:sp>
      <p:sp>
        <p:nvSpPr>
          <p:cNvPr id="11" name="Text Placeholder 2"/>
          <p:cNvSpPr>
            <a:spLocks noGrp="1"/>
          </p:cNvSpPr>
          <p:nvPr>
            <p:ph idx="1" hasCustomPrompt="1"/>
          </p:nvPr>
        </p:nvSpPr>
        <p:spPr>
          <a:xfrm>
            <a:off x="628650" y="2282400"/>
            <a:ext cx="7886700" cy="2080800"/>
          </a:xfrm>
          <a:prstGeom prst="rect">
            <a:avLst/>
          </a:prstGeom>
        </p:spPr>
        <p:txBody>
          <a:bodyPr vert="horz" lIns="91440" tIns="45720" rIns="91440" bIns="45720" rtlCol="0">
            <a:normAutofit/>
          </a:bodyPr>
          <a:lstStyle>
            <a:lvl1pPr marL="0" indent="0" algn="ctr">
              <a:buNone/>
              <a:defRPr sz="2400" baseline="0">
                <a:latin typeface="Museo Slab 500" panose="02000000000000000000" pitchFamily="50" charset="0"/>
              </a:defRPr>
            </a:lvl1pPr>
          </a:lstStyle>
          <a:p>
            <a:pPr lvl="0"/>
            <a:r>
              <a:rPr lang="en-US" dirty="0" smtClean="0"/>
              <a:t>Transition slide. Insert image or graphic here.</a:t>
            </a:r>
            <a:endParaRPr lang="en-US" dirty="0"/>
          </a:p>
        </p:txBody>
      </p:sp>
    </p:spTree>
    <p:extLst>
      <p:ext uri="{BB962C8B-B14F-4D97-AF65-F5344CB8AC3E}">
        <p14:creationId xmlns:p14="http://schemas.microsoft.com/office/powerpoint/2010/main" val="2229291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9B24EC9-D412-49F8-B26B-B7E454A540B6}" type="datetimeFigureOut">
              <a:rPr lang="en-US" smtClean="0">
                <a:solidFill>
                  <a:prstClr val="black">
                    <a:tint val="75000"/>
                  </a:prstClr>
                </a:solidFill>
              </a:rPr>
              <a:pPr/>
              <a:t>10/18/2017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Tree>
    <p:extLst>
      <p:ext uri="{BB962C8B-B14F-4D97-AF65-F5344CB8AC3E}">
        <p14:creationId xmlns:p14="http://schemas.microsoft.com/office/powerpoint/2010/main" val="2526582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cSld name="Section Divider Orange">
    <p:bg>
      <p:bgPr>
        <a:solidFill>
          <a:schemeClr val="accent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0999" y="3412607"/>
            <a:ext cx="8341851" cy="1645920"/>
          </a:xfrm>
        </p:spPr>
        <p:txBody>
          <a:bodyPr anchor="ctr">
            <a:normAutofit/>
          </a:bodyPr>
          <a:lstStyle>
            <a:lvl1pPr marL="0" indent="0" algn="ctr">
              <a:buNone/>
              <a:defRPr sz="2400">
                <a:solidFill>
                  <a:srgbClr val="4040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2" name="Title 11"/>
          <p:cNvSpPr>
            <a:spLocks noGrp="1"/>
          </p:cNvSpPr>
          <p:nvPr>
            <p:ph type="title"/>
          </p:nvPr>
        </p:nvSpPr>
        <p:spPr>
          <a:xfrm>
            <a:off x="380999" y="1740195"/>
            <a:ext cx="8341851" cy="1645920"/>
          </a:xfrm>
        </p:spPr>
        <p:txBody>
          <a:bodyPr/>
          <a:lstStyle>
            <a:lvl1pPr algn="ctr">
              <a:defRPr sz="4200" spc="150" baseline="0">
                <a:solidFill>
                  <a:srgbClr val="FFFFFF"/>
                </a:solidFill>
              </a:defRPr>
            </a:lvl1pPr>
          </a:lstStyle>
          <a:p>
            <a:r>
              <a:rPr lang="en-US" dirty="0" smtClean="0"/>
              <a:t>Click to edit Master title style</a:t>
            </a:r>
            <a:endParaRPr lang="en-US" dirty="0"/>
          </a:p>
        </p:txBody>
      </p:sp>
      <p:pic>
        <p:nvPicPr>
          <p:cNvPr id="6" name="Picture 5" descr="co_cde_shield_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3472691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lt1"/>
        </a:solidFill>
        <a:effectLst/>
      </p:bgPr>
    </p:bg>
    <p:spTree>
      <p:nvGrpSpPr>
        <p:cNvPr id="1" name="Shape 16"/>
        <p:cNvGrpSpPr/>
        <p:nvPr/>
      </p:nvGrpSpPr>
      <p:grpSpPr>
        <a:xfrm>
          <a:off x="0" y="0"/>
          <a:ext cx="0" cy="0"/>
          <a:chOff x="0" y="0"/>
          <a:chExt cx="0" cy="0"/>
        </a:xfrm>
      </p:grpSpPr>
      <p:pic>
        <p:nvPicPr>
          <p:cNvPr id="17" name="Shape 17" descr="blue_mts_header.png"/>
          <p:cNvPicPr preferRelativeResize="0"/>
          <p:nvPr/>
        </p:nvPicPr>
        <p:blipFill rotWithShape="1">
          <a:blip r:embed="rId2">
            <a:alphaModFix/>
          </a:blip>
          <a:srcRect t="20496"/>
          <a:stretch/>
        </p:blipFill>
        <p:spPr>
          <a:xfrm>
            <a:off x="0" y="5007748"/>
            <a:ext cx="9144000" cy="1850250"/>
          </a:xfrm>
          <a:prstGeom prst="rect">
            <a:avLst/>
          </a:prstGeom>
          <a:noFill/>
          <a:ln>
            <a:noFill/>
          </a:ln>
        </p:spPr>
      </p:pic>
      <p:sp>
        <p:nvSpPr>
          <p:cNvPr id="18" name="Shape 18"/>
          <p:cNvSpPr txBox="1"/>
          <p:nvPr/>
        </p:nvSpPr>
        <p:spPr>
          <a:xfrm>
            <a:off x="457200" y="2059975"/>
            <a:ext cx="8305800" cy="1930200"/>
          </a:xfrm>
          <a:prstGeom prst="rect">
            <a:avLst/>
          </a:prstGeom>
          <a:noFill/>
          <a:ln>
            <a:noFill/>
          </a:ln>
        </p:spPr>
        <p:txBody>
          <a:bodyPr wrap="square" lIns="91425" tIns="91425" rIns="91425" bIns="91425" anchor="ctr" anchorCtr="0">
            <a:noAutofit/>
          </a:bodyPr>
          <a:lstStyle/>
          <a:p>
            <a:pPr algn="ctr">
              <a:buClr>
                <a:srgbClr val="FFFFFF"/>
              </a:buClr>
              <a:buSzPct val="25000"/>
              <a:buFont typeface="Arial"/>
              <a:buNone/>
            </a:pPr>
            <a:r>
              <a:rPr lang="en-JM" sz="4800" kern="0">
                <a:solidFill>
                  <a:srgbClr val="3F3F3F"/>
                </a:solidFill>
                <a:latin typeface="Open Sans"/>
                <a:ea typeface="Open Sans"/>
                <a:cs typeface="Open Sans"/>
                <a:sym typeface="Open Sans"/>
              </a:rPr>
              <a:t>Title</a:t>
            </a:r>
          </a:p>
        </p:txBody>
      </p:sp>
      <p:sp>
        <p:nvSpPr>
          <p:cNvPr id="19" name="Shape 19"/>
          <p:cNvSpPr txBox="1"/>
          <p:nvPr/>
        </p:nvSpPr>
        <p:spPr>
          <a:xfrm>
            <a:off x="457200" y="3911600"/>
            <a:ext cx="8229600" cy="1419900"/>
          </a:xfrm>
          <a:prstGeom prst="rect">
            <a:avLst/>
          </a:prstGeom>
          <a:noFill/>
          <a:ln>
            <a:noFill/>
          </a:ln>
        </p:spPr>
        <p:txBody>
          <a:bodyPr wrap="square" lIns="91425" tIns="91425" rIns="91425" bIns="91425" anchor="t" anchorCtr="0">
            <a:noAutofit/>
          </a:bodyPr>
          <a:lstStyle/>
          <a:p>
            <a:pPr algn="ctr">
              <a:buClr>
                <a:srgbClr val="262626"/>
              </a:buClr>
              <a:buFont typeface="Arial"/>
              <a:buNone/>
            </a:pPr>
            <a:r>
              <a:rPr lang="en-JM" sz="1400" kern="0">
                <a:solidFill>
                  <a:srgbClr val="3F3F3F"/>
                </a:solidFill>
                <a:latin typeface="Open Sans"/>
                <a:ea typeface="Open Sans"/>
                <a:cs typeface="Open Sans"/>
                <a:sym typeface="Open Sans"/>
              </a:rPr>
              <a:t>Date</a:t>
            </a:r>
          </a:p>
          <a:p>
            <a:pPr algn="ctr">
              <a:buClr>
                <a:srgbClr val="262626"/>
              </a:buClr>
              <a:buFont typeface="Arial"/>
              <a:buNone/>
            </a:pPr>
            <a:endParaRPr sz="2400" kern="0">
              <a:solidFill>
                <a:srgbClr val="3F3F3F"/>
              </a:solidFill>
              <a:latin typeface="Open Sans"/>
              <a:ea typeface="Open Sans"/>
              <a:cs typeface="Open Sans"/>
              <a:sym typeface="Open Sans"/>
            </a:endParaRPr>
          </a:p>
          <a:p>
            <a:pPr algn="ctr">
              <a:buClr>
                <a:srgbClr val="262626"/>
              </a:buClr>
              <a:buSzPct val="25000"/>
              <a:buFont typeface="Arial"/>
              <a:buNone/>
            </a:pPr>
            <a:r>
              <a:rPr lang="en-JM" sz="2400" kern="0">
                <a:solidFill>
                  <a:srgbClr val="3F3F3F"/>
                </a:solidFill>
                <a:latin typeface="Open Sans"/>
                <a:ea typeface="Open Sans"/>
                <a:cs typeface="Open Sans"/>
                <a:sym typeface="Open Sans"/>
              </a:rPr>
              <a:t>Presenter(s)</a:t>
            </a:r>
          </a:p>
        </p:txBody>
      </p:sp>
      <p:pic>
        <p:nvPicPr>
          <p:cNvPr id="20" name="Shape 20" descr="C:\Users\qesu234\Desktop\Short-White.png"/>
          <p:cNvPicPr preferRelativeResize="0"/>
          <p:nvPr/>
        </p:nvPicPr>
        <p:blipFill rotWithShape="1">
          <a:blip r:embed="rId3">
            <a:alphaModFix/>
          </a:blip>
          <a:srcRect/>
          <a:stretch/>
        </p:blipFill>
        <p:spPr>
          <a:xfrm>
            <a:off x="3143250" y="5181600"/>
            <a:ext cx="2857500" cy="895200"/>
          </a:xfrm>
          <a:prstGeom prst="rect">
            <a:avLst/>
          </a:prstGeom>
          <a:noFill/>
          <a:ln>
            <a:noFill/>
          </a:ln>
        </p:spPr>
      </p:pic>
      <p:pic>
        <p:nvPicPr>
          <p:cNvPr id="21" name="Shape 21" descr="Full-Color-RGB.png"/>
          <p:cNvPicPr preferRelativeResize="0"/>
          <p:nvPr/>
        </p:nvPicPr>
        <p:blipFill rotWithShape="1">
          <a:blip r:embed="rId4">
            <a:alphaModFix/>
          </a:blip>
          <a:srcRect/>
          <a:stretch/>
        </p:blipFill>
        <p:spPr>
          <a:xfrm>
            <a:off x="536325" y="460125"/>
            <a:ext cx="3349976" cy="1029675"/>
          </a:xfrm>
          <a:prstGeom prst="rect">
            <a:avLst/>
          </a:prstGeom>
          <a:noFill/>
          <a:ln>
            <a:noFill/>
          </a:ln>
        </p:spPr>
      </p:pic>
    </p:spTree>
    <p:extLst>
      <p:ext uri="{BB962C8B-B14F-4D97-AF65-F5344CB8AC3E}">
        <p14:creationId xmlns:p14="http://schemas.microsoft.com/office/powerpoint/2010/main" val="16388838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General Page">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2125466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3"/>
        <p:cNvGrpSpPr/>
        <p:nvPr/>
      </p:nvGrpSpPr>
      <p:grpSpPr>
        <a:xfrm>
          <a:off x="0" y="0"/>
          <a:ext cx="0" cy="0"/>
          <a:chOff x="0" y="0"/>
          <a:chExt cx="0" cy="0"/>
        </a:xfrm>
      </p:grpSpPr>
      <p:sp>
        <p:nvSpPr>
          <p:cNvPr id="24" name="Shape 24"/>
          <p:cNvSpPr/>
          <p:nvPr/>
        </p:nvSpPr>
        <p:spPr>
          <a:xfrm>
            <a:off x="0" y="0"/>
            <a:ext cx="9144000" cy="1077913"/>
          </a:xfrm>
          <a:prstGeom prst="rect">
            <a:avLst/>
          </a:prstGeom>
          <a:gradFill>
            <a:gsLst>
              <a:gs pos="0">
                <a:schemeClr val="accent6"/>
              </a:gs>
              <a:gs pos="100000">
                <a:schemeClr val="accent1"/>
              </a:gs>
            </a:gsLst>
            <a:lin ang="16200000" scaled="0"/>
          </a:gradFill>
          <a:ln>
            <a:noFill/>
          </a:ln>
        </p:spPr>
        <p:txBody>
          <a:bodyPr wrap="square" lIns="91425" tIns="45700" rIns="91425" bIns="45700" anchor="ctr" anchorCtr="0">
            <a:noAutofit/>
          </a:bodyPr>
          <a:lstStyle/>
          <a:p>
            <a:pPr algn="ctr">
              <a:buClr>
                <a:srgbClr val="000000"/>
              </a:buClr>
              <a:buFont typeface="Arial"/>
              <a:buNone/>
            </a:pPr>
            <a:endParaRPr kern="0">
              <a:solidFill>
                <a:srgbClr val="FFFFFF"/>
              </a:solidFill>
              <a:ea typeface="Arial"/>
              <a:cs typeface="Arial"/>
              <a:sym typeface="Arial"/>
            </a:endParaRPr>
          </a:p>
        </p:txBody>
      </p:sp>
      <p:sp>
        <p:nvSpPr>
          <p:cNvPr id="25" name="Shape 25"/>
          <p:cNvSpPr txBox="1">
            <a:spLocks noGrp="1"/>
          </p:cNvSpPr>
          <p:nvPr>
            <p:ph type="title"/>
          </p:nvPr>
        </p:nvSpPr>
        <p:spPr>
          <a:xfrm>
            <a:off x="457200" y="274637"/>
            <a:ext cx="8229600" cy="11430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lt2"/>
              </a:buClr>
              <a:buFont typeface="Arial"/>
              <a:buNone/>
              <a:defRPr sz="3600" b="0" i="0" u="none" strike="noStrike" cap="none">
                <a:solidFill>
                  <a:schemeClr val="lt2"/>
                </a:solidFill>
                <a:latin typeface="Arial"/>
                <a:ea typeface="Arial"/>
                <a:cs typeface="Arial"/>
                <a:sym typeface="Arial"/>
              </a:defRPr>
            </a:lvl1pPr>
            <a:lvl2pPr marL="0" marR="0" lvl="1"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dt" idx="10"/>
          </p:nvPr>
        </p:nvSpPr>
        <p:spPr>
          <a:xfrm>
            <a:off x="215900" y="6316662"/>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98989"/>
              </a:buClr>
              <a:buFont typeface="Arial"/>
              <a:buNone/>
              <a:defRPr sz="1200" b="0" i="0" u="none" strike="noStrike" cap="none">
                <a:solidFill>
                  <a:srgbClr val="898989"/>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27" name="Shape 27"/>
          <p:cNvSpPr txBox="1">
            <a:spLocks noGrp="1"/>
          </p:cNvSpPr>
          <p:nvPr>
            <p:ph type="sldNum" idx="12"/>
          </p:nvPr>
        </p:nvSpPr>
        <p:spPr>
          <a:xfrm>
            <a:off x="6784975" y="6305550"/>
            <a:ext cx="2133598" cy="365125"/>
          </a:xfrm>
          <a:prstGeom prst="rect">
            <a:avLst/>
          </a:prstGeom>
          <a:noFill/>
          <a:ln>
            <a:noFill/>
          </a:ln>
        </p:spPr>
        <p:txBody>
          <a:bodyPr wrap="square" lIns="91425" tIns="45700" rIns="91425" bIns="45700" anchor="ctr" anchorCtr="0">
            <a:noAutofit/>
          </a:bodyPr>
          <a:lstStyle/>
          <a:p>
            <a:pPr algn="r">
              <a:buClr>
                <a:srgbClr val="898989"/>
              </a:buClr>
              <a:buSzPct val="25000"/>
              <a:buFont typeface="Arial"/>
              <a:buNone/>
            </a:pPr>
            <a:fld id="{00000000-1234-1234-1234-123412341234}" type="slidenum">
              <a:rPr lang="en-JM" sz="1200" kern="0">
                <a:solidFill>
                  <a:srgbClr val="898989"/>
                </a:solidFill>
                <a:ea typeface="Arial"/>
                <a:cs typeface="Arial"/>
                <a:sym typeface="Arial"/>
              </a:rPr>
              <a:pPr algn="r">
                <a:buClr>
                  <a:srgbClr val="898989"/>
                </a:buClr>
                <a:buSzPct val="25000"/>
                <a:buFont typeface="Arial"/>
                <a:buNone/>
              </a:pPr>
              <a:t>‹#›</a:t>
            </a:fld>
            <a:endParaRPr lang="en-JM" sz="1200" kern="0">
              <a:solidFill>
                <a:srgbClr val="898989"/>
              </a:solidFill>
              <a:ea typeface="Arial"/>
              <a:cs typeface="Arial"/>
              <a:sym typeface="Arial"/>
            </a:endParaRPr>
          </a:p>
        </p:txBody>
      </p:sp>
      <p:sp>
        <p:nvSpPr>
          <p:cNvPr id="28" name="Shape 28"/>
          <p:cNvSpPr txBox="1">
            <a:spLocks noGrp="1"/>
          </p:cNvSpPr>
          <p:nvPr>
            <p:ph type="ftr" idx="11"/>
          </p:nvPr>
        </p:nvSpPr>
        <p:spPr>
          <a:xfrm>
            <a:off x="3124200" y="6470650"/>
            <a:ext cx="2895600" cy="230188"/>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Tree>
    <p:extLst>
      <p:ext uri="{BB962C8B-B14F-4D97-AF65-F5344CB8AC3E}">
        <p14:creationId xmlns:p14="http://schemas.microsoft.com/office/powerpoint/2010/main" val="1513788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p:spPr>
        <p:txBody>
          <a:bodyPr/>
          <a:lstStyle/>
          <a:p>
            <a:endParaRPr lang="en-US" dirty="0">
              <a:solidFill>
                <a:prstClr val="black">
                  <a:tint val="75000"/>
                </a:prstClr>
              </a:solidFill>
            </a:endParaRPr>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prstClr val="black">
                    <a:tint val="75000"/>
                  </a:prstClr>
                </a:solidFill>
              </a:rPr>
              <a:pPr/>
              <a:t>10/18/2017</a:t>
            </a:fld>
            <a:endParaRPr lang="en-US">
              <a:solidFill>
                <a:prstClr val="black">
                  <a:tint val="75000"/>
                </a:prstClr>
              </a:solidFill>
            </a:endParaRPr>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29560265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792288" y="4800600"/>
            <a:ext cx="5486399" cy="566736"/>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rgbClr val="777876"/>
              </a:buClr>
              <a:buFont typeface="Arial"/>
              <a:buNone/>
              <a:defRPr sz="2000" b="1" i="0" u="none" strike="noStrike" cap="none">
                <a:solidFill>
                  <a:srgbClr val="777876"/>
                </a:solidFill>
                <a:latin typeface="Arial"/>
                <a:ea typeface="Arial"/>
                <a:cs typeface="Arial"/>
                <a:sym typeface="Arial"/>
              </a:defRPr>
            </a:lvl1pPr>
            <a:lvl2pPr marL="0" marR="0" lvl="1"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31" name="Shape 31"/>
          <p:cNvSpPr>
            <a:spLocks noGrp="1"/>
          </p:cNvSpPr>
          <p:nvPr>
            <p:ph type="pic" idx="2"/>
          </p:nvPr>
        </p:nvSpPr>
        <p:spPr>
          <a:xfrm>
            <a:off x="1792288" y="612775"/>
            <a:ext cx="5486399" cy="4114800"/>
          </a:xfrm>
          <a:prstGeom prst="rect">
            <a:avLst/>
          </a:prstGeom>
          <a:noFill/>
          <a:ln>
            <a:noFill/>
          </a:ln>
        </p:spPr>
        <p:txBody>
          <a:bodyPr wrap="square"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32" name="Shape 32"/>
          <p:cNvSpPr txBox="1">
            <a:spLocks noGrp="1"/>
          </p:cNvSpPr>
          <p:nvPr>
            <p:ph type="body" idx="1"/>
          </p:nvPr>
        </p:nvSpPr>
        <p:spPr>
          <a:xfrm>
            <a:off x="1792288" y="5367337"/>
            <a:ext cx="5486399" cy="804861"/>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rgbClr val="777876"/>
              </a:buClr>
              <a:buFont typeface="Arial"/>
              <a:buChar char="●"/>
              <a:defRPr sz="1400" b="0" i="0" u="none" strike="noStrike" cap="none">
                <a:solidFill>
                  <a:srgbClr val="777876"/>
                </a:solidFill>
                <a:latin typeface="Arial"/>
                <a:ea typeface="Arial"/>
                <a:cs typeface="Arial"/>
                <a:sym typeface="Arial"/>
              </a:defRPr>
            </a:lvl1pPr>
            <a:lvl2pPr marL="457200" marR="0" lvl="1" indent="0" algn="l" rtl="0">
              <a:lnSpc>
                <a:spcPct val="100000"/>
              </a:lnSpc>
              <a:spcBef>
                <a:spcPts val="240"/>
              </a:spcBef>
              <a:spcAft>
                <a:spcPts val="0"/>
              </a:spcAft>
              <a:buClr>
                <a:schemeClr val="dk1"/>
              </a:buClr>
              <a:buFont typeface="Arial"/>
              <a:buChar char="○"/>
              <a:defRPr sz="1200" b="0" i="0" u="none" strike="noStrike" cap="none">
                <a:solidFill>
                  <a:schemeClr val="dk1"/>
                </a:solidFill>
                <a:latin typeface="Arial"/>
                <a:ea typeface="Arial"/>
                <a:cs typeface="Arial"/>
                <a:sym typeface="Arial"/>
              </a:defRPr>
            </a:lvl2pPr>
            <a:lvl3pPr marL="914400" marR="0" lvl="2" indent="0" algn="l" rtl="0">
              <a:lnSpc>
                <a:spcPct val="100000"/>
              </a:lnSpc>
              <a:spcBef>
                <a:spcPts val="200"/>
              </a:spcBef>
              <a:spcAft>
                <a:spcPts val="0"/>
              </a:spcAft>
              <a:buClr>
                <a:schemeClr val="dk1"/>
              </a:buClr>
              <a:buFont typeface="Arial"/>
              <a:buChar char="■"/>
              <a:defRPr sz="1000" b="0" i="0" u="none" strike="noStrike" cap="none">
                <a:solidFill>
                  <a:schemeClr val="dk1"/>
                </a:solidFill>
                <a:latin typeface="Arial"/>
                <a:ea typeface="Arial"/>
                <a:cs typeface="Arial"/>
                <a:sym typeface="Arial"/>
              </a:defRPr>
            </a:lvl3pPr>
            <a:lvl4pPr marL="1371600" marR="0" lvl="3"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4pPr>
            <a:lvl5pPr marL="1828800" marR="0" lvl="4"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6pPr>
            <a:lvl7pPr marL="2743200" marR="0" lvl="6"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7pPr>
            <a:lvl8pPr marL="3200400" marR="0" lvl="7"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8pPr>
            <a:lvl9pPr marL="3657600" marR="0" lvl="8"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dt" idx="10"/>
          </p:nvPr>
        </p:nvSpPr>
        <p:spPr>
          <a:xfrm>
            <a:off x="215900" y="6316662"/>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98989"/>
              </a:buClr>
              <a:buFont typeface="Arial"/>
              <a:buNone/>
              <a:defRPr sz="1200" b="0" i="0" u="none" strike="noStrike" cap="none">
                <a:solidFill>
                  <a:srgbClr val="898989"/>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34" name="Shape 34"/>
          <p:cNvSpPr txBox="1">
            <a:spLocks noGrp="1"/>
          </p:cNvSpPr>
          <p:nvPr>
            <p:ph type="ftr" idx="11"/>
          </p:nvPr>
        </p:nvSpPr>
        <p:spPr>
          <a:xfrm>
            <a:off x="3124200" y="63055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35" name="Shape 35"/>
          <p:cNvSpPr txBox="1">
            <a:spLocks noGrp="1"/>
          </p:cNvSpPr>
          <p:nvPr>
            <p:ph type="sldNum" idx="12"/>
          </p:nvPr>
        </p:nvSpPr>
        <p:spPr>
          <a:xfrm>
            <a:off x="6784975" y="6305550"/>
            <a:ext cx="2133598" cy="365125"/>
          </a:xfrm>
          <a:prstGeom prst="rect">
            <a:avLst/>
          </a:prstGeom>
          <a:noFill/>
          <a:ln>
            <a:noFill/>
          </a:ln>
        </p:spPr>
        <p:txBody>
          <a:bodyPr wrap="square" lIns="91425" tIns="45700" rIns="91425" bIns="45700" anchor="ctr" anchorCtr="0">
            <a:noAutofit/>
          </a:bodyPr>
          <a:lstStyle/>
          <a:p>
            <a:pPr algn="r">
              <a:buClr>
                <a:srgbClr val="898989"/>
              </a:buClr>
              <a:buSzPct val="25000"/>
              <a:buFont typeface="Arial"/>
              <a:buNone/>
            </a:pPr>
            <a:fld id="{00000000-1234-1234-1234-123412341234}" type="slidenum">
              <a:rPr lang="en-JM" sz="1200" kern="0">
                <a:solidFill>
                  <a:srgbClr val="898989"/>
                </a:solidFill>
                <a:ea typeface="Arial"/>
                <a:cs typeface="Arial"/>
                <a:sym typeface="Arial"/>
              </a:rPr>
              <a:pPr algn="r">
                <a:buClr>
                  <a:srgbClr val="898989"/>
                </a:buClr>
                <a:buSzPct val="25000"/>
                <a:buFont typeface="Arial"/>
                <a:buNone/>
              </a:pPr>
              <a:t>‹#›</a:t>
            </a:fld>
            <a:endParaRPr lang="en-JM" sz="1200" kern="0">
              <a:solidFill>
                <a:srgbClr val="898989"/>
              </a:solidFill>
              <a:ea typeface="Arial"/>
              <a:cs typeface="Arial"/>
              <a:sym typeface="Arial"/>
            </a:endParaRPr>
          </a:p>
        </p:txBody>
      </p:sp>
    </p:spTree>
    <p:extLst>
      <p:ext uri="{BB962C8B-B14F-4D97-AF65-F5344CB8AC3E}">
        <p14:creationId xmlns:p14="http://schemas.microsoft.com/office/powerpoint/2010/main" val="13727731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Text Placeholder 1"/>
          <p:cNvSpPr>
            <a:spLocks noGrp="1"/>
          </p:cNvSpPr>
          <p:nvPr>
            <p:ph type="body" sz="quarter" idx="11"/>
          </p:nvPr>
        </p:nvSpPr>
        <p:spPr>
          <a:xfrm>
            <a:off x="2206108" y="4450331"/>
            <a:ext cx="4731786" cy="1854858"/>
          </a:xfrm>
          <a:prstGeom prst="rect">
            <a:avLst/>
          </a:prstGeom>
        </p:spPr>
        <p:txBody>
          <a:bodyPr/>
          <a:lstStyle>
            <a:lvl1pPr marL="0" indent="0" algn="ctr">
              <a:buFontTx/>
              <a:buNone/>
              <a:defRPr sz="2800">
                <a:solidFill>
                  <a:srgbClr val="094B7C"/>
                </a:solidFill>
                <a:latin typeface="Trebuchet MS"/>
                <a:cs typeface="Trebuchet MS"/>
              </a:defRPr>
            </a:lvl1pPr>
          </a:lstStyle>
          <a:p>
            <a:endParaRPr lang="en-US" dirty="0"/>
          </a:p>
        </p:txBody>
      </p:sp>
      <p:sp>
        <p:nvSpPr>
          <p:cNvPr id="8" name="Title 2"/>
          <p:cNvSpPr>
            <a:spLocks noGrp="1"/>
          </p:cNvSpPr>
          <p:nvPr>
            <p:ph type="title" hasCustomPrompt="1"/>
          </p:nvPr>
        </p:nvSpPr>
        <p:spPr>
          <a:xfrm>
            <a:off x="1414224" y="3681975"/>
            <a:ext cx="6332775" cy="658450"/>
          </a:xfrm>
          <a:prstGeom prst="rect">
            <a:avLst/>
          </a:prstGeom>
          <a:solidFill>
            <a:srgbClr val="75CCE6"/>
          </a:solidFill>
        </p:spPr>
        <p:txBody>
          <a:bodyPr/>
          <a:lstStyle>
            <a:lvl1pPr algn="ctr">
              <a:defRPr sz="3600" b="1" baseline="0">
                <a:solidFill>
                  <a:schemeClr val="bg1"/>
                </a:solidFill>
                <a:latin typeface="Trebuchet MS"/>
                <a:cs typeface="Trebuchet MS"/>
              </a:defRPr>
            </a:lvl1pPr>
          </a:lstStyle>
          <a:p>
            <a:r>
              <a:rPr lang="en-US" dirty="0" smtClean="0"/>
              <a:t>Thank You! Questions?</a:t>
            </a:r>
            <a:endParaRPr lang="en-US" dirty="0"/>
          </a:p>
        </p:txBody>
      </p:sp>
    </p:spTree>
    <p:extLst>
      <p:ext uri="{BB962C8B-B14F-4D97-AF65-F5344CB8AC3E}">
        <p14:creationId xmlns:p14="http://schemas.microsoft.com/office/powerpoint/2010/main" val="1185603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15237" y="3647309"/>
            <a:ext cx="3645619" cy="1130301"/>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738" y="3891554"/>
            <a:ext cx="4184718" cy="641812"/>
          </a:xfrm>
          <a:prstGeom prst="rect">
            <a:avLst/>
          </a:prstGeom>
        </p:spPr>
      </p:pic>
      <p:sp>
        <p:nvSpPr>
          <p:cNvPr id="5" name="Title 1"/>
          <p:cNvSpPr>
            <a:spLocks noGrp="1"/>
          </p:cNvSpPr>
          <p:nvPr>
            <p:ph type="title" hasCustomPrompt="1"/>
          </p:nvPr>
        </p:nvSpPr>
        <p:spPr>
          <a:xfrm>
            <a:off x="1695017" y="2394503"/>
            <a:ext cx="5894877" cy="773701"/>
          </a:xfrm>
          <a:prstGeom prst="rect">
            <a:avLst/>
          </a:prstGeom>
          <a:ln>
            <a:noFill/>
          </a:ln>
        </p:spPr>
        <p:txBody>
          <a:bodyPr/>
          <a:lstStyle>
            <a:lvl1pPr>
              <a:defRPr sz="3200">
                <a:solidFill>
                  <a:srgbClr val="094B7C"/>
                </a:solidFill>
                <a:latin typeface="Trebuchet MS" charset="0"/>
                <a:ea typeface="Trebuchet MS" charset="0"/>
                <a:cs typeface="Trebuchet MS" charset="0"/>
              </a:defRPr>
            </a:lvl1pPr>
          </a:lstStyle>
          <a:p>
            <a:r>
              <a:rPr lang="en-US" dirty="0" smtClean="0"/>
              <a:t>Enter text here</a:t>
            </a:r>
            <a:endParaRPr lang="en-US" dirty="0"/>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88524" y="5241248"/>
            <a:ext cx="901975" cy="901975"/>
          </a:xfrm>
          <a:prstGeom prst="rect">
            <a:avLst/>
          </a:prstGeom>
        </p:spPr>
      </p:pic>
    </p:spTree>
    <p:extLst>
      <p:ext uri="{BB962C8B-B14F-4D97-AF65-F5344CB8AC3E}">
        <p14:creationId xmlns:p14="http://schemas.microsoft.com/office/powerpoint/2010/main" val="417470273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Slide 3">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35583" y="1364968"/>
            <a:ext cx="8272835" cy="3901797"/>
          </a:xfrm>
          <a:prstGeom prst="rect">
            <a:avLst/>
          </a:prstGeom>
        </p:spPr>
        <p:txBody>
          <a:bodyPr/>
          <a:lstStyle>
            <a:lvl1pPr marL="0" indent="0" algn="l">
              <a:buFontTx/>
              <a:buNone/>
              <a:defRPr sz="2800">
                <a:solidFill>
                  <a:srgbClr val="094B7C"/>
                </a:solidFill>
                <a:latin typeface="Trebuchet MS"/>
                <a:cs typeface="Trebuchet MS"/>
              </a:defRPr>
            </a:lvl1pPr>
          </a:lstStyle>
          <a:p>
            <a:endParaRPr lang="en-US" dirty="0"/>
          </a:p>
        </p:txBody>
      </p:sp>
      <p:sp>
        <p:nvSpPr>
          <p:cNvPr id="9" name="Title 2"/>
          <p:cNvSpPr>
            <a:spLocks noGrp="1"/>
          </p:cNvSpPr>
          <p:nvPr>
            <p:ph type="title"/>
          </p:nvPr>
        </p:nvSpPr>
        <p:spPr>
          <a:xfrm>
            <a:off x="435583" y="469601"/>
            <a:ext cx="6718954" cy="531449"/>
          </a:xfrm>
          <a:prstGeom prst="rect">
            <a:avLst/>
          </a:prstGeom>
          <a:noFill/>
        </p:spPr>
        <p:txBody>
          <a:bodyPr/>
          <a:lstStyle>
            <a:lvl1pPr algn="l">
              <a:defRPr sz="3600" b="1">
                <a:solidFill>
                  <a:srgbClr val="094B7C"/>
                </a:solidFill>
                <a:latin typeface="Trebuchet MS"/>
                <a:cs typeface="Trebuchet MS"/>
              </a:defRPr>
            </a:lvl1pPr>
          </a:lstStyle>
          <a:p>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30800" y="5197196"/>
            <a:ext cx="2084410" cy="1660804"/>
          </a:xfrm>
          <a:prstGeom prst="rect">
            <a:avLst/>
          </a:prstGeom>
        </p:spPr>
      </p:pic>
    </p:spTree>
    <p:extLst>
      <p:ext uri="{BB962C8B-B14F-4D97-AF65-F5344CB8AC3E}">
        <p14:creationId xmlns:p14="http://schemas.microsoft.com/office/powerpoint/2010/main" val="340711220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FFB3FD9C-82CA-4166-8A75-CD50C28F6315}" type="datetimeFigureOut">
              <a:rPr lang="en-US">
                <a:solidFill>
                  <a:prstClr val="black">
                    <a:tint val="75000"/>
                  </a:prstClr>
                </a:solidFill>
              </a:rPr>
              <a:pPr defTabSz="457200"/>
              <a:t>10/18/2017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D11D224A-03F1-4D2F-88CA-B7ADD1F5DE04}" type="slidenum">
              <a:rPr lang="en-US">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628698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defTabSz="457200"/>
            <a:fld id="{33C42E7F-8DC5-4B1C-9A8C-CB6F9FAC34E3}" type="datetimeFigureOut">
              <a:rPr lang="en-US" smtClean="0">
                <a:solidFill>
                  <a:prstClr val="black">
                    <a:tint val="75000"/>
                  </a:prstClr>
                </a:solidFill>
              </a:rPr>
              <a:pPr defTabSz="457200"/>
              <a:t>10/18/2017</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457200"/>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pPr defTabSz="457200"/>
            <a:fld id="{8659F69D-2C57-4A32-A6D8-20C189BF82CC}"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9175620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lt1"/>
        </a:solidFill>
        <a:effectLst/>
      </p:bgPr>
    </p:bg>
    <p:spTree>
      <p:nvGrpSpPr>
        <p:cNvPr id="1" name="Shape 16"/>
        <p:cNvGrpSpPr/>
        <p:nvPr/>
      </p:nvGrpSpPr>
      <p:grpSpPr>
        <a:xfrm>
          <a:off x="0" y="0"/>
          <a:ext cx="0" cy="0"/>
          <a:chOff x="0" y="0"/>
          <a:chExt cx="0" cy="0"/>
        </a:xfrm>
      </p:grpSpPr>
      <p:pic>
        <p:nvPicPr>
          <p:cNvPr id="17" name="Shape 17" descr="blue_mts_header.png"/>
          <p:cNvPicPr preferRelativeResize="0"/>
          <p:nvPr/>
        </p:nvPicPr>
        <p:blipFill rotWithShape="1">
          <a:blip r:embed="rId2">
            <a:alphaModFix/>
          </a:blip>
          <a:srcRect t="20496"/>
          <a:stretch/>
        </p:blipFill>
        <p:spPr>
          <a:xfrm>
            <a:off x="0" y="5007748"/>
            <a:ext cx="9144000" cy="1850250"/>
          </a:xfrm>
          <a:prstGeom prst="rect">
            <a:avLst/>
          </a:prstGeom>
          <a:noFill/>
          <a:ln>
            <a:noFill/>
          </a:ln>
        </p:spPr>
      </p:pic>
      <p:sp>
        <p:nvSpPr>
          <p:cNvPr id="18" name="Shape 18"/>
          <p:cNvSpPr txBox="1"/>
          <p:nvPr/>
        </p:nvSpPr>
        <p:spPr>
          <a:xfrm>
            <a:off x="457200" y="2059975"/>
            <a:ext cx="8305800" cy="1930200"/>
          </a:xfrm>
          <a:prstGeom prst="rect">
            <a:avLst/>
          </a:prstGeom>
          <a:noFill/>
          <a:ln>
            <a:noFill/>
          </a:ln>
        </p:spPr>
        <p:txBody>
          <a:bodyPr wrap="square" lIns="91425" tIns="91425" rIns="91425" bIns="91425" anchor="ctr" anchorCtr="0">
            <a:noAutofit/>
          </a:bodyPr>
          <a:lstStyle/>
          <a:p>
            <a:pPr algn="ctr">
              <a:buClr>
                <a:srgbClr val="FFFFFF"/>
              </a:buClr>
              <a:buSzPct val="25000"/>
              <a:buFont typeface="Arial"/>
              <a:buNone/>
            </a:pPr>
            <a:r>
              <a:rPr lang="en-JM" sz="4800" kern="0">
                <a:solidFill>
                  <a:srgbClr val="3F3F3F"/>
                </a:solidFill>
                <a:latin typeface="Open Sans"/>
                <a:ea typeface="Open Sans"/>
                <a:cs typeface="Open Sans"/>
                <a:sym typeface="Open Sans"/>
              </a:rPr>
              <a:t>Title</a:t>
            </a:r>
          </a:p>
        </p:txBody>
      </p:sp>
      <p:sp>
        <p:nvSpPr>
          <p:cNvPr id="19" name="Shape 19"/>
          <p:cNvSpPr txBox="1"/>
          <p:nvPr/>
        </p:nvSpPr>
        <p:spPr>
          <a:xfrm>
            <a:off x="457200" y="3911600"/>
            <a:ext cx="8229600" cy="1419900"/>
          </a:xfrm>
          <a:prstGeom prst="rect">
            <a:avLst/>
          </a:prstGeom>
          <a:noFill/>
          <a:ln>
            <a:noFill/>
          </a:ln>
        </p:spPr>
        <p:txBody>
          <a:bodyPr wrap="square" lIns="91425" tIns="91425" rIns="91425" bIns="91425" anchor="t" anchorCtr="0">
            <a:noAutofit/>
          </a:bodyPr>
          <a:lstStyle/>
          <a:p>
            <a:pPr algn="ctr">
              <a:buClr>
                <a:srgbClr val="262626"/>
              </a:buClr>
              <a:buFont typeface="Arial"/>
              <a:buNone/>
            </a:pPr>
            <a:r>
              <a:rPr lang="en-JM" sz="1400" kern="0">
                <a:solidFill>
                  <a:srgbClr val="3F3F3F"/>
                </a:solidFill>
                <a:latin typeface="Open Sans"/>
                <a:ea typeface="Open Sans"/>
                <a:cs typeface="Open Sans"/>
                <a:sym typeface="Open Sans"/>
              </a:rPr>
              <a:t>Date</a:t>
            </a:r>
          </a:p>
          <a:p>
            <a:pPr algn="ctr">
              <a:buClr>
                <a:srgbClr val="262626"/>
              </a:buClr>
              <a:buFont typeface="Arial"/>
              <a:buNone/>
            </a:pPr>
            <a:endParaRPr sz="2400" kern="0">
              <a:solidFill>
                <a:srgbClr val="3F3F3F"/>
              </a:solidFill>
              <a:latin typeface="Open Sans"/>
              <a:ea typeface="Open Sans"/>
              <a:cs typeface="Open Sans"/>
              <a:sym typeface="Open Sans"/>
            </a:endParaRPr>
          </a:p>
          <a:p>
            <a:pPr algn="ctr">
              <a:buClr>
                <a:srgbClr val="262626"/>
              </a:buClr>
              <a:buSzPct val="25000"/>
              <a:buFont typeface="Arial"/>
              <a:buNone/>
            </a:pPr>
            <a:r>
              <a:rPr lang="en-JM" sz="2400" kern="0">
                <a:solidFill>
                  <a:srgbClr val="3F3F3F"/>
                </a:solidFill>
                <a:latin typeface="Open Sans"/>
                <a:ea typeface="Open Sans"/>
                <a:cs typeface="Open Sans"/>
                <a:sym typeface="Open Sans"/>
              </a:rPr>
              <a:t>Presenter(s)</a:t>
            </a:r>
          </a:p>
        </p:txBody>
      </p:sp>
      <p:pic>
        <p:nvPicPr>
          <p:cNvPr id="20" name="Shape 20" descr="C:\Users\qesu234\Desktop\Short-White.png"/>
          <p:cNvPicPr preferRelativeResize="0"/>
          <p:nvPr/>
        </p:nvPicPr>
        <p:blipFill rotWithShape="1">
          <a:blip r:embed="rId3">
            <a:alphaModFix/>
          </a:blip>
          <a:srcRect/>
          <a:stretch/>
        </p:blipFill>
        <p:spPr>
          <a:xfrm>
            <a:off x="3143250" y="5181600"/>
            <a:ext cx="2857500" cy="895200"/>
          </a:xfrm>
          <a:prstGeom prst="rect">
            <a:avLst/>
          </a:prstGeom>
          <a:noFill/>
          <a:ln>
            <a:noFill/>
          </a:ln>
        </p:spPr>
      </p:pic>
      <p:pic>
        <p:nvPicPr>
          <p:cNvPr id="21" name="Shape 21" descr="Full-Color-RGB.png"/>
          <p:cNvPicPr preferRelativeResize="0"/>
          <p:nvPr/>
        </p:nvPicPr>
        <p:blipFill rotWithShape="1">
          <a:blip r:embed="rId4">
            <a:alphaModFix/>
          </a:blip>
          <a:srcRect/>
          <a:stretch/>
        </p:blipFill>
        <p:spPr>
          <a:xfrm>
            <a:off x="536325" y="460125"/>
            <a:ext cx="3349976" cy="1029675"/>
          </a:xfrm>
          <a:prstGeom prst="rect">
            <a:avLst/>
          </a:prstGeom>
          <a:noFill/>
          <a:ln>
            <a:noFill/>
          </a:ln>
        </p:spPr>
      </p:pic>
    </p:spTree>
    <p:extLst>
      <p:ext uri="{BB962C8B-B14F-4D97-AF65-F5344CB8AC3E}">
        <p14:creationId xmlns:p14="http://schemas.microsoft.com/office/powerpoint/2010/main" val="2540580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General Page">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3893106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3"/>
        <p:cNvGrpSpPr/>
        <p:nvPr/>
      </p:nvGrpSpPr>
      <p:grpSpPr>
        <a:xfrm>
          <a:off x="0" y="0"/>
          <a:ext cx="0" cy="0"/>
          <a:chOff x="0" y="0"/>
          <a:chExt cx="0" cy="0"/>
        </a:xfrm>
      </p:grpSpPr>
      <p:sp>
        <p:nvSpPr>
          <p:cNvPr id="24" name="Shape 24"/>
          <p:cNvSpPr/>
          <p:nvPr/>
        </p:nvSpPr>
        <p:spPr>
          <a:xfrm>
            <a:off x="0" y="0"/>
            <a:ext cx="9144000" cy="1077913"/>
          </a:xfrm>
          <a:prstGeom prst="rect">
            <a:avLst/>
          </a:prstGeom>
          <a:gradFill>
            <a:gsLst>
              <a:gs pos="0">
                <a:schemeClr val="accent6"/>
              </a:gs>
              <a:gs pos="100000">
                <a:schemeClr val="accent1"/>
              </a:gs>
            </a:gsLst>
            <a:lin ang="16200000" scaled="0"/>
          </a:gradFill>
          <a:ln>
            <a:noFill/>
          </a:ln>
        </p:spPr>
        <p:txBody>
          <a:bodyPr wrap="square" lIns="91425" tIns="45700" rIns="91425" bIns="45700" anchor="ctr" anchorCtr="0">
            <a:noAutofit/>
          </a:bodyPr>
          <a:lstStyle/>
          <a:p>
            <a:pPr algn="ctr">
              <a:buClr>
                <a:srgbClr val="000000"/>
              </a:buClr>
              <a:buFont typeface="Arial"/>
              <a:buNone/>
            </a:pPr>
            <a:endParaRPr kern="0">
              <a:solidFill>
                <a:srgbClr val="FFFFFF"/>
              </a:solidFill>
              <a:ea typeface="Arial"/>
              <a:cs typeface="Arial"/>
              <a:sym typeface="Arial"/>
            </a:endParaRPr>
          </a:p>
        </p:txBody>
      </p:sp>
      <p:sp>
        <p:nvSpPr>
          <p:cNvPr id="25" name="Shape 25"/>
          <p:cNvSpPr txBox="1">
            <a:spLocks noGrp="1"/>
          </p:cNvSpPr>
          <p:nvPr>
            <p:ph type="title"/>
          </p:nvPr>
        </p:nvSpPr>
        <p:spPr>
          <a:xfrm>
            <a:off x="457200" y="274637"/>
            <a:ext cx="8229600" cy="11430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lt2"/>
              </a:buClr>
              <a:buFont typeface="Arial"/>
              <a:buNone/>
              <a:defRPr sz="3600" b="0" i="0" u="none" strike="noStrike" cap="none">
                <a:solidFill>
                  <a:schemeClr val="lt2"/>
                </a:solidFill>
                <a:latin typeface="Arial"/>
                <a:ea typeface="Arial"/>
                <a:cs typeface="Arial"/>
                <a:sym typeface="Arial"/>
              </a:defRPr>
            </a:lvl1pPr>
            <a:lvl2pPr marL="0" marR="0" lvl="1"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dt" idx="10"/>
          </p:nvPr>
        </p:nvSpPr>
        <p:spPr>
          <a:xfrm>
            <a:off x="215900" y="6316662"/>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98989"/>
              </a:buClr>
              <a:buFont typeface="Arial"/>
              <a:buNone/>
              <a:defRPr sz="1200" b="0" i="0" u="none" strike="noStrike" cap="none">
                <a:solidFill>
                  <a:srgbClr val="898989"/>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27" name="Shape 27"/>
          <p:cNvSpPr txBox="1">
            <a:spLocks noGrp="1"/>
          </p:cNvSpPr>
          <p:nvPr>
            <p:ph type="sldNum" idx="12"/>
          </p:nvPr>
        </p:nvSpPr>
        <p:spPr>
          <a:xfrm>
            <a:off x="6784975" y="6305550"/>
            <a:ext cx="2133598" cy="365125"/>
          </a:xfrm>
          <a:prstGeom prst="rect">
            <a:avLst/>
          </a:prstGeom>
          <a:noFill/>
          <a:ln>
            <a:noFill/>
          </a:ln>
        </p:spPr>
        <p:txBody>
          <a:bodyPr wrap="square" lIns="91425" tIns="45700" rIns="91425" bIns="45700" anchor="ctr" anchorCtr="0">
            <a:noAutofit/>
          </a:bodyPr>
          <a:lstStyle/>
          <a:p>
            <a:pPr algn="r">
              <a:buClr>
                <a:srgbClr val="898989"/>
              </a:buClr>
              <a:buSzPct val="25000"/>
              <a:buFont typeface="Arial"/>
              <a:buNone/>
            </a:pPr>
            <a:fld id="{00000000-1234-1234-1234-123412341234}" type="slidenum">
              <a:rPr lang="en-JM" sz="1200" kern="0">
                <a:solidFill>
                  <a:srgbClr val="898989"/>
                </a:solidFill>
                <a:ea typeface="Arial"/>
                <a:cs typeface="Arial"/>
                <a:sym typeface="Arial"/>
              </a:rPr>
              <a:pPr algn="r">
                <a:buClr>
                  <a:srgbClr val="898989"/>
                </a:buClr>
                <a:buSzPct val="25000"/>
                <a:buFont typeface="Arial"/>
                <a:buNone/>
              </a:pPr>
              <a:t>‹#›</a:t>
            </a:fld>
            <a:endParaRPr lang="en-JM" sz="1200" kern="0">
              <a:solidFill>
                <a:srgbClr val="898989"/>
              </a:solidFill>
              <a:ea typeface="Arial"/>
              <a:cs typeface="Arial"/>
              <a:sym typeface="Arial"/>
            </a:endParaRPr>
          </a:p>
        </p:txBody>
      </p:sp>
      <p:sp>
        <p:nvSpPr>
          <p:cNvPr id="28" name="Shape 28"/>
          <p:cNvSpPr txBox="1">
            <a:spLocks noGrp="1"/>
          </p:cNvSpPr>
          <p:nvPr>
            <p:ph type="ftr" idx="11"/>
          </p:nvPr>
        </p:nvSpPr>
        <p:spPr>
          <a:xfrm>
            <a:off x="3124200" y="6470650"/>
            <a:ext cx="2895600" cy="230188"/>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Tree>
    <p:extLst>
      <p:ext uri="{BB962C8B-B14F-4D97-AF65-F5344CB8AC3E}">
        <p14:creationId xmlns:p14="http://schemas.microsoft.com/office/powerpoint/2010/main" val="24123603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792288" y="4800600"/>
            <a:ext cx="5486399" cy="566736"/>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rgbClr val="777876"/>
              </a:buClr>
              <a:buFont typeface="Arial"/>
              <a:buNone/>
              <a:defRPr sz="2000" b="1" i="0" u="none" strike="noStrike" cap="none">
                <a:solidFill>
                  <a:srgbClr val="777876"/>
                </a:solidFill>
                <a:latin typeface="Arial"/>
                <a:ea typeface="Arial"/>
                <a:cs typeface="Arial"/>
                <a:sym typeface="Arial"/>
              </a:defRPr>
            </a:lvl1pPr>
            <a:lvl2pPr marL="0" marR="0" lvl="1"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31" name="Shape 31"/>
          <p:cNvSpPr>
            <a:spLocks noGrp="1"/>
          </p:cNvSpPr>
          <p:nvPr>
            <p:ph type="pic" idx="2"/>
          </p:nvPr>
        </p:nvSpPr>
        <p:spPr>
          <a:xfrm>
            <a:off x="1792288" y="612775"/>
            <a:ext cx="5486399" cy="4114800"/>
          </a:xfrm>
          <a:prstGeom prst="rect">
            <a:avLst/>
          </a:prstGeom>
          <a:noFill/>
          <a:ln>
            <a:noFill/>
          </a:ln>
        </p:spPr>
        <p:txBody>
          <a:bodyPr wrap="square"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32" name="Shape 32"/>
          <p:cNvSpPr txBox="1">
            <a:spLocks noGrp="1"/>
          </p:cNvSpPr>
          <p:nvPr>
            <p:ph type="body" idx="1"/>
          </p:nvPr>
        </p:nvSpPr>
        <p:spPr>
          <a:xfrm>
            <a:off x="1792288" y="5367337"/>
            <a:ext cx="5486399" cy="804861"/>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rgbClr val="777876"/>
              </a:buClr>
              <a:buFont typeface="Arial"/>
              <a:buChar char="●"/>
              <a:defRPr sz="1400" b="0" i="0" u="none" strike="noStrike" cap="none">
                <a:solidFill>
                  <a:srgbClr val="777876"/>
                </a:solidFill>
                <a:latin typeface="Arial"/>
                <a:ea typeface="Arial"/>
                <a:cs typeface="Arial"/>
                <a:sym typeface="Arial"/>
              </a:defRPr>
            </a:lvl1pPr>
            <a:lvl2pPr marL="457200" marR="0" lvl="1" indent="0" algn="l" rtl="0">
              <a:lnSpc>
                <a:spcPct val="100000"/>
              </a:lnSpc>
              <a:spcBef>
                <a:spcPts val="240"/>
              </a:spcBef>
              <a:spcAft>
                <a:spcPts val="0"/>
              </a:spcAft>
              <a:buClr>
                <a:schemeClr val="dk1"/>
              </a:buClr>
              <a:buFont typeface="Arial"/>
              <a:buChar char="○"/>
              <a:defRPr sz="1200" b="0" i="0" u="none" strike="noStrike" cap="none">
                <a:solidFill>
                  <a:schemeClr val="dk1"/>
                </a:solidFill>
                <a:latin typeface="Arial"/>
                <a:ea typeface="Arial"/>
                <a:cs typeface="Arial"/>
                <a:sym typeface="Arial"/>
              </a:defRPr>
            </a:lvl2pPr>
            <a:lvl3pPr marL="914400" marR="0" lvl="2" indent="0" algn="l" rtl="0">
              <a:lnSpc>
                <a:spcPct val="100000"/>
              </a:lnSpc>
              <a:spcBef>
                <a:spcPts val="200"/>
              </a:spcBef>
              <a:spcAft>
                <a:spcPts val="0"/>
              </a:spcAft>
              <a:buClr>
                <a:schemeClr val="dk1"/>
              </a:buClr>
              <a:buFont typeface="Arial"/>
              <a:buChar char="■"/>
              <a:defRPr sz="1000" b="0" i="0" u="none" strike="noStrike" cap="none">
                <a:solidFill>
                  <a:schemeClr val="dk1"/>
                </a:solidFill>
                <a:latin typeface="Arial"/>
                <a:ea typeface="Arial"/>
                <a:cs typeface="Arial"/>
                <a:sym typeface="Arial"/>
              </a:defRPr>
            </a:lvl3pPr>
            <a:lvl4pPr marL="1371600" marR="0" lvl="3"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4pPr>
            <a:lvl5pPr marL="1828800" marR="0" lvl="4"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6pPr>
            <a:lvl7pPr marL="2743200" marR="0" lvl="6"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7pPr>
            <a:lvl8pPr marL="3200400" marR="0" lvl="7"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8pPr>
            <a:lvl9pPr marL="3657600" marR="0" lvl="8"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dt" idx="10"/>
          </p:nvPr>
        </p:nvSpPr>
        <p:spPr>
          <a:xfrm>
            <a:off x="215900" y="6316662"/>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98989"/>
              </a:buClr>
              <a:buFont typeface="Arial"/>
              <a:buNone/>
              <a:defRPr sz="1200" b="0" i="0" u="none" strike="noStrike" cap="none">
                <a:solidFill>
                  <a:srgbClr val="898989"/>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34" name="Shape 34"/>
          <p:cNvSpPr txBox="1">
            <a:spLocks noGrp="1"/>
          </p:cNvSpPr>
          <p:nvPr>
            <p:ph type="ftr" idx="11"/>
          </p:nvPr>
        </p:nvSpPr>
        <p:spPr>
          <a:xfrm>
            <a:off x="3124200" y="63055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35" name="Shape 35"/>
          <p:cNvSpPr txBox="1">
            <a:spLocks noGrp="1"/>
          </p:cNvSpPr>
          <p:nvPr>
            <p:ph type="sldNum" idx="12"/>
          </p:nvPr>
        </p:nvSpPr>
        <p:spPr>
          <a:xfrm>
            <a:off x="6784975" y="6305550"/>
            <a:ext cx="2133598" cy="365125"/>
          </a:xfrm>
          <a:prstGeom prst="rect">
            <a:avLst/>
          </a:prstGeom>
          <a:noFill/>
          <a:ln>
            <a:noFill/>
          </a:ln>
        </p:spPr>
        <p:txBody>
          <a:bodyPr wrap="square" lIns="91425" tIns="45700" rIns="91425" bIns="45700" anchor="ctr" anchorCtr="0">
            <a:noAutofit/>
          </a:bodyPr>
          <a:lstStyle/>
          <a:p>
            <a:pPr algn="r">
              <a:buClr>
                <a:srgbClr val="898989"/>
              </a:buClr>
              <a:buSzPct val="25000"/>
              <a:buFont typeface="Arial"/>
              <a:buNone/>
            </a:pPr>
            <a:fld id="{00000000-1234-1234-1234-123412341234}" type="slidenum">
              <a:rPr lang="en-JM" sz="1200" kern="0">
                <a:solidFill>
                  <a:srgbClr val="898989"/>
                </a:solidFill>
                <a:ea typeface="Arial"/>
                <a:cs typeface="Arial"/>
                <a:sym typeface="Arial"/>
              </a:rPr>
              <a:pPr algn="r">
                <a:buClr>
                  <a:srgbClr val="898989"/>
                </a:buClr>
                <a:buSzPct val="25000"/>
                <a:buFont typeface="Arial"/>
                <a:buNone/>
              </a:pPr>
              <a:t>‹#›</a:t>
            </a:fld>
            <a:endParaRPr lang="en-JM" sz="1200" kern="0">
              <a:solidFill>
                <a:srgbClr val="898989"/>
              </a:solidFill>
              <a:ea typeface="Arial"/>
              <a:cs typeface="Arial"/>
              <a:sym typeface="Arial"/>
            </a:endParaRPr>
          </a:p>
        </p:txBody>
      </p:sp>
    </p:spTree>
    <p:extLst>
      <p:ext uri="{BB962C8B-B14F-4D97-AF65-F5344CB8AC3E}">
        <p14:creationId xmlns:p14="http://schemas.microsoft.com/office/powerpoint/2010/main" val="1617048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Content Placeholder 2"/>
          <p:cNvSpPr>
            <a:spLocks noGrp="1"/>
          </p:cNvSpPr>
          <p:nvPr>
            <p:ph idx="10"/>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10843"/>
            <a:ext cx="6108204" cy="3965456"/>
          </a:xfrm>
          <a:prstGeom prst="rect">
            <a:avLst/>
          </a:prstGeom>
        </p:spPr>
      </p:pic>
      <p:sp>
        <p:nvSpPr>
          <p:cNvPr id="15" name="Footer Placeholder 4"/>
          <p:cNvSpPr>
            <a:spLocks noGrp="1"/>
          </p:cNvSpPr>
          <p:nvPr>
            <p:ph type="ftr" sz="quarter" idx="11"/>
          </p:nvPr>
        </p:nvSpPr>
        <p:spPr>
          <a:xfrm>
            <a:off x="3028950" y="6508800"/>
            <a:ext cx="3086100" cy="212676"/>
          </a:xfrm>
        </p:spPr>
        <p:txBody>
          <a:bodyPr/>
          <a:lstStyle/>
          <a:p>
            <a:endParaRPr lang="en-US" dirty="0">
              <a:solidFill>
                <a:prstClr val="black">
                  <a:tint val="75000"/>
                </a:prstClr>
              </a:solidFill>
            </a:endParaRPr>
          </a:p>
        </p:txBody>
      </p:sp>
      <p:sp>
        <p:nvSpPr>
          <p:cNvPr id="16"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prstClr val="black">
                    <a:tint val="75000"/>
                  </a:prstClr>
                </a:solidFill>
              </a:rPr>
              <a:pPr/>
              <a:t>10/18/2017</a:t>
            </a:fld>
            <a:endParaRPr lang="en-US">
              <a:solidFill>
                <a:prstClr val="black">
                  <a:tint val="75000"/>
                </a:prstClr>
              </a:solidFill>
            </a:endParaRPr>
          </a:p>
        </p:txBody>
      </p:sp>
      <p:sp>
        <p:nvSpPr>
          <p:cNvPr id="17" name="Rectangle 16"/>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Rectangle 18"/>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2"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1667903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lt1"/>
        </a:solidFill>
        <a:effectLst/>
      </p:bgPr>
    </p:bg>
    <p:spTree>
      <p:nvGrpSpPr>
        <p:cNvPr id="1" name="Shape 16"/>
        <p:cNvGrpSpPr/>
        <p:nvPr/>
      </p:nvGrpSpPr>
      <p:grpSpPr>
        <a:xfrm>
          <a:off x="0" y="0"/>
          <a:ext cx="0" cy="0"/>
          <a:chOff x="0" y="0"/>
          <a:chExt cx="0" cy="0"/>
        </a:xfrm>
      </p:grpSpPr>
      <p:pic>
        <p:nvPicPr>
          <p:cNvPr id="17" name="Shape 17" descr="blue_mts_header.png"/>
          <p:cNvPicPr preferRelativeResize="0"/>
          <p:nvPr/>
        </p:nvPicPr>
        <p:blipFill rotWithShape="1">
          <a:blip r:embed="rId2">
            <a:alphaModFix/>
          </a:blip>
          <a:srcRect t="20496"/>
          <a:stretch/>
        </p:blipFill>
        <p:spPr>
          <a:xfrm>
            <a:off x="0" y="5007748"/>
            <a:ext cx="9144000" cy="1850250"/>
          </a:xfrm>
          <a:prstGeom prst="rect">
            <a:avLst/>
          </a:prstGeom>
          <a:noFill/>
          <a:ln>
            <a:noFill/>
          </a:ln>
        </p:spPr>
      </p:pic>
      <p:sp>
        <p:nvSpPr>
          <p:cNvPr id="18" name="Shape 18"/>
          <p:cNvSpPr txBox="1"/>
          <p:nvPr/>
        </p:nvSpPr>
        <p:spPr>
          <a:xfrm>
            <a:off x="457200" y="2059975"/>
            <a:ext cx="8305800" cy="1930200"/>
          </a:xfrm>
          <a:prstGeom prst="rect">
            <a:avLst/>
          </a:prstGeom>
          <a:noFill/>
          <a:ln>
            <a:noFill/>
          </a:ln>
        </p:spPr>
        <p:txBody>
          <a:bodyPr wrap="square" lIns="91425" tIns="91425" rIns="91425" bIns="91425" anchor="ctr" anchorCtr="0">
            <a:noAutofit/>
          </a:bodyPr>
          <a:lstStyle/>
          <a:p>
            <a:pPr algn="ctr">
              <a:buClr>
                <a:srgbClr val="FFFFFF"/>
              </a:buClr>
              <a:buSzPct val="25000"/>
              <a:buFont typeface="Arial"/>
              <a:buNone/>
            </a:pPr>
            <a:r>
              <a:rPr lang="en-JM" sz="4800" kern="0">
                <a:solidFill>
                  <a:srgbClr val="3F3F3F"/>
                </a:solidFill>
                <a:latin typeface="Open Sans"/>
                <a:ea typeface="Open Sans"/>
                <a:cs typeface="Open Sans"/>
                <a:sym typeface="Open Sans"/>
              </a:rPr>
              <a:t>Title</a:t>
            </a:r>
          </a:p>
        </p:txBody>
      </p:sp>
      <p:sp>
        <p:nvSpPr>
          <p:cNvPr id="19" name="Shape 19"/>
          <p:cNvSpPr txBox="1"/>
          <p:nvPr/>
        </p:nvSpPr>
        <p:spPr>
          <a:xfrm>
            <a:off x="457200" y="3911600"/>
            <a:ext cx="8229600" cy="1419900"/>
          </a:xfrm>
          <a:prstGeom prst="rect">
            <a:avLst/>
          </a:prstGeom>
          <a:noFill/>
          <a:ln>
            <a:noFill/>
          </a:ln>
        </p:spPr>
        <p:txBody>
          <a:bodyPr wrap="square" lIns="91425" tIns="91425" rIns="91425" bIns="91425" anchor="t" anchorCtr="0">
            <a:noAutofit/>
          </a:bodyPr>
          <a:lstStyle/>
          <a:p>
            <a:pPr algn="ctr">
              <a:buClr>
                <a:srgbClr val="262626"/>
              </a:buClr>
              <a:buFont typeface="Arial"/>
              <a:buNone/>
            </a:pPr>
            <a:r>
              <a:rPr lang="en-JM" sz="1400" kern="0">
                <a:solidFill>
                  <a:srgbClr val="3F3F3F"/>
                </a:solidFill>
                <a:latin typeface="Open Sans"/>
                <a:ea typeface="Open Sans"/>
                <a:cs typeface="Open Sans"/>
                <a:sym typeface="Open Sans"/>
              </a:rPr>
              <a:t>Date</a:t>
            </a:r>
          </a:p>
          <a:p>
            <a:pPr algn="ctr">
              <a:buClr>
                <a:srgbClr val="262626"/>
              </a:buClr>
              <a:buFont typeface="Arial"/>
              <a:buNone/>
            </a:pPr>
            <a:endParaRPr sz="2400" kern="0">
              <a:solidFill>
                <a:srgbClr val="3F3F3F"/>
              </a:solidFill>
              <a:latin typeface="Open Sans"/>
              <a:ea typeface="Open Sans"/>
              <a:cs typeface="Open Sans"/>
              <a:sym typeface="Open Sans"/>
            </a:endParaRPr>
          </a:p>
          <a:p>
            <a:pPr algn="ctr">
              <a:buClr>
                <a:srgbClr val="262626"/>
              </a:buClr>
              <a:buSzPct val="25000"/>
              <a:buFont typeface="Arial"/>
              <a:buNone/>
            </a:pPr>
            <a:r>
              <a:rPr lang="en-JM" sz="2400" kern="0">
                <a:solidFill>
                  <a:srgbClr val="3F3F3F"/>
                </a:solidFill>
                <a:latin typeface="Open Sans"/>
                <a:ea typeface="Open Sans"/>
                <a:cs typeface="Open Sans"/>
                <a:sym typeface="Open Sans"/>
              </a:rPr>
              <a:t>Presenter(s)</a:t>
            </a:r>
          </a:p>
        </p:txBody>
      </p:sp>
      <p:pic>
        <p:nvPicPr>
          <p:cNvPr id="20" name="Shape 20" descr="C:\Users\qesu234\Desktop\Short-White.png"/>
          <p:cNvPicPr preferRelativeResize="0"/>
          <p:nvPr/>
        </p:nvPicPr>
        <p:blipFill rotWithShape="1">
          <a:blip r:embed="rId3">
            <a:alphaModFix/>
          </a:blip>
          <a:srcRect/>
          <a:stretch/>
        </p:blipFill>
        <p:spPr>
          <a:xfrm>
            <a:off x="3143250" y="5181600"/>
            <a:ext cx="2857500" cy="895200"/>
          </a:xfrm>
          <a:prstGeom prst="rect">
            <a:avLst/>
          </a:prstGeom>
          <a:noFill/>
          <a:ln>
            <a:noFill/>
          </a:ln>
        </p:spPr>
      </p:pic>
      <p:pic>
        <p:nvPicPr>
          <p:cNvPr id="21" name="Shape 21" descr="Full-Color-RGB.png"/>
          <p:cNvPicPr preferRelativeResize="0"/>
          <p:nvPr/>
        </p:nvPicPr>
        <p:blipFill rotWithShape="1">
          <a:blip r:embed="rId4">
            <a:alphaModFix/>
          </a:blip>
          <a:srcRect/>
          <a:stretch/>
        </p:blipFill>
        <p:spPr>
          <a:xfrm>
            <a:off x="536325" y="460125"/>
            <a:ext cx="3349976" cy="1029675"/>
          </a:xfrm>
          <a:prstGeom prst="rect">
            <a:avLst/>
          </a:prstGeom>
          <a:noFill/>
          <a:ln>
            <a:noFill/>
          </a:ln>
        </p:spPr>
      </p:pic>
    </p:spTree>
    <p:extLst>
      <p:ext uri="{BB962C8B-B14F-4D97-AF65-F5344CB8AC3E}">
        <p14:creationId xmlns:p14="http://schemas.microsoft.com/office/powerpoint/2010/main" val="9298646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General Page">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16071243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3"/>
        <p:cNvGrpSpPr/>
        <p:nvPr/>
      </p:nvGrpSpPr>
      <p:grpSpPr>
        <a:xfrm>
          <a:off x="0" y="0"/>
          <a:ext cx="0" cy="0"/>
          <a:chOff x="0" y="0"/>
          <a:chExt cx="0" cy="0"/>
        </a:xfrm>
      </p:grpSpPr>
      <p:sp>
        <p:nvSpPr>
          <p:cNvPr id="24" name="Shape 24"/>
          <p:cNvSpPr/>
          <p:nvPr/>
        </p:nvSpPr>
        <p:spPr>
          <a:xfrm>
            <a:off x="0" y="0"/>
            <a:ext cx="9144000" cy="1077913"/>
          </a:xfrm>
          <a:prstGeom prst="rect">
            <a:avLst/>
          </a:prstGeom>
          <a:gradFill>
            <a:gsLst>
              <a:gs pos="0">
                <a:schemeClr val="accent6"/>
              </a:gs>
              <a:gs pos="100000">
                <a:schemeClr val="accent1"/>
              </a:gs>
            </a:gsLst>
            <a:lin ang="16200000" scaled="0"/>
          </a:gradFill>
          <a:ln>
            <a:noFill/>
          </a:ln>
        </p:spPr>
        <p:txBody>
          <a:bodyPr wrap="square" lIns="91425" tIns="45700" rIns="91425" bIns="45700" anchor="ctr" anchorCtr="0">
            <a:noAutofit/>
          </a:bodyPr>
          <a:lstStyle/>
          <a:p>
            <a:pPr algn="ctr">
              <a:buClr>
                <a:srgbClr val="000000"/>
              </a:buClr>
              <a:buFont typeface="Arial"/>
              <a:buNone/>
            </a:pPr>
            <a:endParaRPr kern="0">
              <a:solidFill>
                <a:srgbClr val="FFFFFF"/>
              </a:solidFill>
              <a:ea typeface="Arial"/>
              <a:cs typeface="Arial"/>
              <a:sym typeface="Arial"/>
            </a:endParaRPr>
          </a:p>
        </p:txBody>
      </p:sp>
      <p:sp>
        <p:nvSpPr>
          <p:cNvPr id="25" name="Shape 25"/>
          <p:cNvSpPr txBox="1">
            <a:spLocks noGrp="1"/>
          </p:cNvSpPr>
          <p:nvPr>
            <p:ph type="title"/>
          </p:nvPr>
        </p:nvSpPr>
        <p:spPr>
          <a:xfrm>
            <a:off x="457200" y="274637"/>
            <a:ext cx="8229600" cy="11430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lt2"/>
              </a:buClr>
              <a:buFont typeface="Arial"/>
              <a:buNone/>
              <a:defRPr sz="3600" b="0" i="0" u="none" strike="noStrike" cap="none">
                <a:solidFill>
                  <a:schemeClr val="lt2"/>
                </a:solidFill>
                <a:latin typeface="Arial"/>
                <a:ea typeface="Arial"/>
                <a:cs typeface="Arial"/>
                <a:sym typeface="Arial"/>
              </a:defRPr>
            </a:lvl1pPr>
            <a:lvl2pPr marL="0" marR="0" lvl="1"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dt" idx="10"/>
          </p:nvPr>
        </p:nvSpPr>
        <p:spPr>
          <a:xfrm>
            <a:off x="215900" y="6316662"/>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98989"/>
              </a:buClr>
              <a:buFont typeface="Arial"/>
              <a:buNone/>
              <a:defRPr sz="1200" b="0" i="0" u="none" strike="noStrike" cap="none">
                <a:solidFill>
                  <a:srgbClr val="898989"/>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27" name="Shape 27"/>
          <p:cNvSpPr txBox="1">
            <a:spLocks noGrp="1"/>
          </p:cNvSpPr>
          <p:nvPr>
            <p:ph type="sldNum" idx="12"/>
          </p:nvPr>
        </p:nvSpPr>
        <p:spPr>
          <a:xfrm>
            <a:off x="6784975" y="6305550"/>
            <a:ext cx="2133598" cy="365125"/>
          </a:xfrm>
          <a:prstGeom prst="rect">
            <a:avLst/>
          </a:prstGeom>
          <a:noFill/>
          <a:ln>
            <a:noFill/>
          </a:ln>
        </p:spPr>
        <p:txBody>
          <a:bodyPr wrap="square" lIns="91425" tIns="45700" rIns="91425" bIns="45700" anchor="ctr" anchorCtr="0">
            <a:noAutofit/>
          </a:bodyPr>
          <a:lstStyle/>
          <a:p>
            <a:pPr algn="r">
              <a:buClr>
                <a:srgbClr val="898989"/>
              </a:buClr>
              <a:buSzPct val="25000"/>
              <a:buFont typeface="Arial"/>
              <a:buNone/>
            </a:pPr>
            <a:fld id="{00000000-1234-1234-1234-123412341234}" type="slidenum">
              <a:rPr lang="en-JM" sz="1200" kern="0">
                <a:solidFill>
                  <a:srgbClr val="898989"/>
                </a:solidFill>
                <a:ea typeface="Arial"/>
                <a:cs typeface="Arial"/>
                <a:sym typeface="Arial"/>
              </a:rPr>
              <a:pPr algn="r">
                <a:buClr>
                  <a:srgbClr val="898989"/>
                </a:buClr>
                <a:buSzPct val="25000"/>
                <a:buFont typeface="Arial"/>
                <a:buNone/>
              </a:pPr>
              <a:t>‹#›</a:t>
            </a:fld>
            <a:endParaRPr lang="en-JM" sz="1200" kern="0">
              <a:solidFill>
                <a:srgbClr val="898989"/>
              </a:solidFill>
              <a:ea typeface="Arial"/>
              <a:cs typeface="Arial"/>
              <a:sym typeface="Arial"/>
            </a:endParaRPr>
          </a:p>
        </p:txBody>
      </p:sp>
      <p:sp>
        <p:nvSpPr>
          <p:cNvPr id="28" name="Shape 28"/>
          <p:cNvSpPr txBox="1">
            <a:spLocks noGrp="1"/>
          </p:cNvSpPr>
          <p:nvPr>
            <p:ph type="ftr" idx="11"/>
          </p:nvPr>
        </p:nvSpPr>
        <p:spPr>
          <a:xfrm>
            <a:off x="3124200" y="6470650"/>
            <a:ext cx="2895600" cy="230188"/>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Tree>
    <p:extLst>
      <p:ext uri="{BB962C8B-B14F-4D97-AF65-F5344CB8AC3E}">
        <p14:creationId xmlns:p14="http://schemas.microsoft.com/office/powerpoint/2010/main" val="2719331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792288" y="4800600"/>
            <a:ext cx="5486399" cy="566736"/>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rgbClr val="777876"/>
              </a:buClr>
              <a:buFont typeface="Arial"/>
              <a:buNone/>
              <a:defRPr sz="2000" b="1" i="0" u="none" strike="noStrike" cap="none">
                <a:solidFill>
                  <a:srgbClr val="777876"/>
                </a:solidFill>
                <a:latin typeface="Arial"/>
                <a:ea typeface="Arial"/>
                <a:cs typeface="Arial"/>
                <a:sym typeface="Arial"/>
              </a:defRPr>
            </a:lvl1pPr>
            <a:lvl2pPr marL="0" marR="0" lvl="1"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31" name="Shape 31"/>
          <p:cNvSpPr>
            <a:spLocks noGrp="1"/>
          </p:cNvSpPr>
          <p:nvPr>
            <p:ph type="pic" idx="2"/>
          </p:nvPr>
        </p:nvSpPr>
        <p:spPr>
          <a:xfrm>
            <a:off x="1792288" y="612775"/>
            <a:ext cx="5486399" cy="4114800"/>
          </a:xfrm>
          <a:prstGeom prst="rect">
            <a:avLst/>
          </a:prstGeom>
          <a:noFill/>
          <a:ln>
            <a:noFill/>
          </a:ln>
        </p:spPr>
        <p:txBody>
          <a:bodyPr wrap="square"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32" name="Shape 32"/>
          <p:cNvSpPr txBox="1">
            <a:spLocks noGrp="1"/>
          </p:cNvSpPr>
          <p:nvPr>
            <p:ph type="body" idx="1"/>
          </p:nvPr>
        </p:nvSpPr>
        <p:spPr>
          <a:xfrm>
            <a:off x="1792288" y="5367337"/>
            <a:ext cx="5486399" cy="804861"/>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rgbClr val="777876"/>
              </a:buClr>
              <a:buFont typeface="Arial"/>
              <a:buChar char="●"/>
              <a:defRPr sz="1400" b="0" i="0" u="none" strike="noStrike" cap="none">
                <a:solidFill>
                  <a:srgbClr val="777876"/>
                </a:solidFill>
                <a:latin typeface="Arial"/>
                <a:ea typeface="Arial"/>
                <a:cs typeface="Arial"/>
                <a:sym typeface="Arial"/>
              </a:defRPr>
            </a:lvl1pPr>
            <a:lvl2pPr marL="457200" marR="0" lvl="1" indent="0" algn="l" rtl="0">
              <a:lnSpc>
                <a:spcPct val="100000"/>
              </a:lnSpc>
              <a:spcBef>
                <a:spcPts val="240"/>
              </a:spcBef>
              <a:spcAft>
                <a:spcPts val="0"/>
              </a:spcAft>
              <a:buClr>
                <a:schemeClr val="dk1"/>
              </a:buClr>
              <a:buFont typeface="Arial"/>
              <a:buChar char="○"/>
              <a:defRPr sz="1200" b="0" i="0" u="none" strike="noStrike" cap="none">
                <a:solidFill>
                  <a:schemeClr val="dk1"/>
                </a:solidFill>
                <a:latin typeface="Arial"/>
                <a:ea typeface="Arial"/>
                <a:cs typeface="Arial"/>
                <a:sym typeface="Arial"/>
              </a:defRPr>
            </a:lvl2pPr>
            <a:lvl3pPr marL="914400" marR="0" lvl="2" indent="0" algn="l" rtl="0">
              <a:lnSpc>
                <a:spcPct val="100000"/>
              </a:lnSpc>
              <a:spcBef>
                <a:spcPts val="200"/>
              </a:spcBef>
              <a:spcAft>
                <a:spcPts val="0"/>
              </a:spcAft>
              <a:buClr>
                <a:schemeClr val="dk1"/>
              </a:buClr>
              <a:buFont typeface="Arial"/>
              <a:buChar char="■"/>
              <a:defRPr sz="1000" b="0" i="0" u="none" strike="noStrike" cap="none">
                <a:solidFill>
                  <a:schemeClr val="dk1"/>
                </a:solidFill>
                <a:latin typeface="Arial"/>
                <a:ea typeface="Arial"/>
                <a:cs typeface="Arial"/>
                <a:sym typeface="Arial"/>
              </a:defRPr>
            </a:lvl3pPr>
            <a:lvl4pPr marL="1371600" marR="0" lvl="3"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4pPr>
            <a:lvl5pPr marL="1828800" marR="0" lvl="4"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6pPr>
            <a:lvl7pPr marL="2743200" marR="0" lvl="6"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7pPr>
            <a:lvl8pPr marL="3200400" marR="0" lvl="7"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8pPr>
            <a:lvl9pPr marL="3657600" marR="0" lvl="8"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dt" idx="10"/>
          </p:nvPr>
        </p:nvSpPr>
        <p:spPr>
          <a:xfrm>
            <a:off x="215900" y="6316662"/>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98989"/>
              </a:buClr>
              <a:buFont typeface="Arial"/>
              <a:buNone/>
              <a:defRPr sz="1200" b="0" i="0" u="none" strike="noStrike" cap="none">
                <a:solidFill>
                  <a:srgbClr val="898989"/>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34" name="Shape 34"/>
          <p:cNvSpPr txBox="1">
            <a:spLocks noGrp="1"/>
          </p:cNvSpPr>
          <p:nvPr>
            <p:ph type="ftr" idx="11"/>
          </p:nvPr>
        </p:nvSpPr>
        <p:spPr>
          <a:xfrm>
            <a:off x="3124200" y="63055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35" name="Shape 35"/>
          <p:cNvSpPr txBox="1">
            <a:spLocks noGrp="1"/>
          </p:cNvSpPr>
          <p:nvPr>
            <p:ph type="sldNum" idx="12"/>
          </p:nvPr>
        </p:nvSpPr>
        <p:spPr>
          <a:xfrm>
            <a:off x="6784975" y="6305550"/>
            <a:ext cx="2133598" cy="365125"/>
          </a:xfrm>
          <a:prstGeom prst="rect">
            <a:avLst/>
          </a:prstGeom>
          <a:noFill/>
          <a:ln>
            <a:noFill/>
          </a:ln>
        </p:spPr>
        <p:txBody>
          <a:bodyPr wrap="square" lIns="91425" tIns="45700" rIns="91425" bIns="45700" anchor="ctr" anchorCtr="0">
            <a:noAutofit/>
          </a:bodyPr>
          <a:lstStyle/>
          <a:p>
            <a:pPr algn="r">
              <a:buClr>
                <a:srgbClr val="898989"/>
              </a:buClr>
              <a:buSzPct val="25000"/>
              <a:buFont typeface="Arial"/>
              <a:buNone/>
            </a:pPr>
            <a:fld id="{00000000-1234-1234-1234-123412341234}" type="slidenum">
              <a:rPr lang="en-JM" sz="1200" kern="0">
                <a:solidFill>
                  <a:srgbClr val="898989"/>
                </a:solidFill>
                <a:ea typeface="Arial"/>
                <a:cs typeface="Arial"/>
                <a:sym typeface="Arial"/>
              </a:rPr>
              <a:pPr algn="r">
                <a:buClr>
                  <a:srgbClr val="898989"/>
                </a:buClr>
                <a:buSzPct val="25000"/>
                <a:buFont typeface="Arial"/>
                <a:buNone/>
              </a:pPr>
              <a:t>‹#›</a:t>
            </a:fld>
            <a:endParaRPr lang="en-JM" sz="1200" kern="0">
              <a:solidFill>
                <a:srgbClr val="898989"/>
              </a:solidFill>
              <a:ea typeface="Arial"/>
              <a:cs typeface="Arial"/>
              <a:sym typeface="Arial"/>
            </a:endParaRPr>
          </a:p>
        </p:txBody>
      </p:sp>
    </p:spTree>
    <p:extLst>
      <p:ext uri="{BB962C8B-B14F-4D97-AF65-F5344CB8AC3E}">
        <p14:creationId xmlns:p14="http://schemas.microsoft.com/office/powerpoint/2010/main" val="1101497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lt1"/>
        </a:solidFill>
        <a:effectLst/>
      </p:bgPr>
    </p:bg>
    <p:spTree>
      <p:nvGrpSpPr>
        <p:cNvPr id="1" name="Shape 16"/>
        <p:cNvGrpSpPr/>
        <p:nvPr/>
      </p:nvGrpSpPr>
      <p:grpSpPr>
        <a:xfrm>
          <a:off x="0" y="0"/>
          <a:ext cx="0" cy="0"/>
          <a:chOff x="0" y="0"/>
          <a:chExt cx="0" cy="0"/>
        </a:xfrm>
      </p:grpSpPr>
      <p:pic>
        <p:nvPicPr>
          <p:cNvPr id="17" name="Shape 17" descr="blue_mts_header.png"/>
          <p:cNvPicPr preferRelativeResize="0"/>
          <p:nvPr/>
        </p:nvPicPr>
        <p:blipFill rotWithShape="1">
          <a:blip r:embed="rId2">
            <a:alphaModFix/>
          </a:blip>
          <a:srcRect t="20496"/>
          <a:stretch/>
        </p:blipFill>
        <p:spPr>
          <a:xfrm>
            <a:off x="0" y="5007748"/>
            <a:ext cx="9144000" cy="1850250"/>
          </a:xfrm>
          <a:prstGeom prst="rect">
            <a:avLst/>
          </a:prstGeom>
          <a:noFill/>
          <a:ln>
            <a:noFill/>
          </a:ln>
        </p:spPr>
      </p:pic>
      <p:sp>
        <p:nvSpPr>
          <p:cNvPr id="18" name="Shape 18"/>
          <p:cNvSpPr txBox="1"/>
          <p:nvPr/>
        </p:nvSpPr>
        <p:spPr>
          <a:xfrm>
            <a:off x="457200" y="2059975"/>
            <a:ext cx="8305800" cy="1930200"/>
          </a:xfrm>
          <a:prstGeom prst="rect">
            <a:avLst/>
          </a:prstGeom>
          <a:noFill/>
          <a:ln>
            <a:noFill/>
          </a:ln>
        </p:spPr>
        <p:txBody>
          <a:bodyPr wrap="square" lIns="91425" tIns="91425" rIns="91425" bIns="91425" anchor="ctr" anchorCtr="0">
            <a:noAutofit/>
          </a:bodyPr>
          <a:lstStyle/>
          <a:p>
            <a:pPr algn="ctr">
              <a:buClr>
                <a:srgbClr val="FFFFFF"/>
              </a:buClr>
              <a:buSzPct val="25000"/>
              <a:buFont typeface="Arial"/>
              <a:buNone/>
            </a:pPr>
            <a:r>
              <a:rPr lang="en-JM" sz="4800" kern="0">
                <a:solidFill>
                  <a:srgbClr val="3F3F3F"/>
                </a:solidFill>
                <a:latin typeface="Open Sans"/>
                <a:ea typeface="Open Sans"/>
                <a:cs typeface="Open Sans"/>
                <a:sym typeface="Open Sans"/>
              </a:rPr>
              <a:t>Title</a:t>
            </a:r>
          </a:p>
        </p:txBody>
      </p:sp>
      <p:sp>
        <p:nvSpPr>
          <p:cNvPr id="19" name="Shape 19"/>
          <p:cNvSpPr txBox="1"/>
          <p:nvPr/>
        </p:nvSpPr>
        <p:spPr>
          <a:xfrm>
            <a:off x="457200" y="3911600"/>
            <a:ext cx="8229600" cy="1419900"/>
          </a:xfrm>
          <a:prstGeom prst="rect">
            <a:avLst/>
          </a:prstGeom>
          <a:noFill/>
          <a:ln>
            <a:noFill/>
          </a:ln>
        </p:spPr>
        <p:txBody>
          <a:bodyPr wrap="square" lIns="91425" tIns="91425" rIns="91425" bIns="91425" anchor="t" anchorCtr="0">
            <a:noAutofit/>
          </a:bodyPr>
          <a:lstStyle/>
          <a:p>
            <a:pPr algn="ctr">
              <a:buClr>
                <a:srgbClr val="262626"/>
              </a:buClr>
              <a:buFont typeface="Arial"/>
              <a:buNone/>
            </a:pPr>
            <a:r>
              <a:rPr lang="en-JM" sz="1400" kern="0">
                <a:solidFill>
                  <a:srgbClr val="3F3F3F"/>
                </a:solidFill>
                <a:latin typeface="Open Sans"/>
                <a:ea typeface="Open Sans"/>
                <a:cs typeface="Open Sans"/>
                <a:sym typeface="Open Sans"/>
              </a:rPr>
              <a:t>Date</a:t>
            </a:r>
          </a:p>
          <a:p>
            <a:pPr algn="ctr">
              <a:buClr>
                <a:srgbClr val="262626"/>
              </a:buClr>
              <a:buFont typeface="Arial"/>
              <a:buNone/>
            </a:pPr>
            <a:endParaRPr sz="2400" kern="0">
              <a:solidFill>
                <a:srgbClr val="3F3F3F"/>
              </a:solidFill>
              <a:latin typeface="Open Sans"/>
              <a:ea typeface="Open Sans"/>
              <a:cs typeface="Open Sans"/>
              <a:sym typeface="Open Sans"/>
            </a:endParaRPr>
          </a:p>
          <a:p>
            <a:pPr algn="ctr">
              <a:buClr>
                <a:srgbClr val="262626"/>
              </a:buClr>
              <a:buSzPct val="25000"/>
              <a:buFont typeface="Arial"/>
              <a:buNone/>
            </a:pPr>
            <a:r>
              <a:rPr lang="en-JM" sz="2400" kern="0">
                <a:solidFill>
                  <a:srgbClr val="3F3F3F"/>
                </a:solidFill>
                <a:latin typeface="Open Sans"/>
                <a:ea typeface="Open Sans"/>
                <a:cs typeface="Open Sans"/>
                <a:sym typeface="Open Sans"/>
              </a:rPr>
              <a:t>Presenter(s)</a:t>
            </a:r>
          </a:p>
        </p:txBody>
      </p:sp>
      <p:pic>
        <p:nvPicPr>
          <p:cNvPr id="20" name="Shape 20" descr="C:\Users\qesu234\Desktop\Short-White.png"/>
          <p:cNvPicPr preferRelativeResize="0"/>
          <p:nvPr/>
        </p:nvPicPr>
        <p:blipFill rotWithShape="1">
          <a:blip r:embed="rId3">
            <a:alphaModFix/>
          </a:blip>
          <a:srcRect/>
          <a:stretch/>
        </p:blipFill>
        <p:spPr>
          <a:xfrm>
            <a:off x="3143250" y="5181600"/>
            <a:ext cx="2857500" cy="895200"/>
          </a:xfrm>
          <a:prstGeom prst="rect">
            <a:avLst/>
          </a:prstGeom>
          <a:noFill/>
          <a:ln>
            <a:noFill/>
          </a:ln>
        </p:spPr>
      </p:pic>
      <p:pic>
        <p:nvPicPr>
          <p:cNvPr id="21" name="Shape 21" descr="Full-Color-RGB.png"/>
          <p:cNvPicPr preferRelativeResize="0"/>
          <p:nvPr/>
        </p:nvPicPr>
        <p:blipFill rotWithShape="1">
          <a:blip r:embed="rId4">
            <a:alphaModFix/>
          </a:blip>
          <a:srcRect/>
          <a:stretch/>
        </p:blipFill>
        <p:spPr>
          <a:xfrm>
            <a:off x="536325" y="460125"/>
            <a:ext cx="3349976" cy="1029675"/>
          </a:xfrm>
          <a:prstGeom prst="rect">
            <a:avLst/>
          </a:prstGeom>
          <a:noFill/>
          <a:ln>
            <a:noFill/>
          </a:ln>
        </p:spPr>
      </p:pic>
    </p:spTree>
    <p:extLst>
      <p:ext uri="{BB962C8B-B14F-4D97-AF65-F5344CB8AC3E}">
        <p14:creationId xmlns:p14="http://schemas.microsoft.com/office/powerpoint/2010/main" val="8363673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General Page">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18072502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3"/>
        <p:cNvGrpSpPr/>
        <p:nvPr/>
      </p:nvGrpSpPr>
      <p:grpSpPr>
        <a:xfrm>
          <a:off x="0" y="0"/>
          <a:ext cx="0" cy="0"/>
          <a:chOff x="0" y="0"/>
          <a:chExt cx="0" cy="0"/>
        </a:xfrm>
      </p:grpSpPr>
      <p:sp>
        <p:nvSpPr>
          <p:cNvPr id="24" name="Shape 24"/>
          <p:cNvSpPr/>
          <p:nvPr/>
        </p:nvSpPr>
        <p:spPr>
          <a:xfrm>
            <a:off x="0" y="0"/>
            <a:ext cx="9144000" cy="1077913"/>
          </a:xfrm>
          <a:prstGeom prst="rect">
            <a:avLst/>
          </a:prstGeom>
          <a:gradFill>
            <a:gsLst>
              <a:gs pos="0">
                <a:schemeClr val="accent6"/>
              </a:gs>
              <a:gs pos="100000">
                <a:schemeClr val="accent1"/>
              </a:gs>
            </a:gsLst>
            <a:lin ang="16200000" scaled="0"/>
          </a:gradFill>
          <a:ln>
            <a:noFill/>
          </a:ln>
        </p:spPr>
        <p:txBody>
          <a:bodyPr wrap="square" lIns="91425" tIns="45700" rIns="91425" bIns="45700" anchor="ctr" anchorCtr="0">
            <a:noAutofit/>
          </a:bodyPr>
          <a:lstStyle/>
          <a:p>
            <a:pPr algn="ctr">
              <a:buClr>
                <a:srgbClr val="000000"/>
              </a:buClr>
              <a:buFont typeface="Arial"/>
              <a:buNone/>
            </a:pPr>
            <a:endParaRPr kern="0">
              <a:solidFill>
                <a:srgbClr val="FFFFFF"/>
              </a:solidFill>
              <a:ea typeface="Arial"/>
              <a:cs typeface="Arial"/>
              <a:sym typeface="Arial"/>
            </a:endParaRPr>
          </a:p>
        </p:txBody>
      </p:sp>
      <p:sp>
        <p:nvSpPr>
          <p:cNvPr id="25" name="Shape 25"/>
          <p:cNvSpPr txBox="1">
            <a:spLocks noGrp="1"/>
          </p:cNvSpPr>
          <p:nvPr>
            <p:ph type="title"/>
          </p:nvPr>
        </p:nvSpPr>
        <p:spPr>
          <a:xfrm>
            <a:off x="457200" y="274637"/>
            <a:ext cx="8229600" cy="11430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lt2"/>
              </a:buClr>
              <a:buFont typeface="Arial"/>
              <a:buNone/>
              <a:defRPr sz="3600" b="0" i="0" u="none" strike="noStrike" cap="none">
                <a:solidFill>
                  <a:schemeClr val="lt2"/>
                </a:solidFill>
                <a:latin typeface="Arial"/>
                <a:ea typeface="Arial"/>
                <a:cs typeface="Arial"/>
                <a:sym typeface="Arial"/>
              </a:defRPr>
            </a:lvl1pPr>
            <a:lvl2pPr marL="0" marR="0" lvl="1"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dt" idx="10"/>
          </p:nvPr>
        </p:nvSpPr>
        <p:spPr>
          <a:xfrm>
            <a:off x="215900" y="6316662"/>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98989"/>
              </a:buClr>
              <a:buFont typeface="Arial"/>
              <a:buNone/>
              <a:defRPr sz="1200" b="0" i="0" u="none" strike="noStrike" cap="none">
                <a:solidFill>
                  <a:srgbClr val="898989"/>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27" name="Shape 27"/>
          <p:cNvSpPr txBox="1">
            <a:spLocks noGrp="1"/>
          </p:cNvSpPr>
          <p:nvPr>
            <p:ph type="sldNum" idx="12"/>
          </p:nvPr>
        </p:nvSpPr>
        <p:spPr>
          <a:xfrm>
            <a:off x="6784975" y="6305550"/>
            <a:ext cx="2133598" cy="365125"/>
          </a:xfrm>
          <a:prstGeom prst="rect">
            <a:avLst/>
          </a:prstGeom>
          <a:noFill/>
          <a:ln>
            <a:noFill/>
          </a:ln>
        </p:spPr>
        <p:txBody>
          <a:bodyPr wrap="square" lIns="91425" tIns="45700" rIns="91425" bIns="45700" anchor="ctr" anchorCtr="0">
            <a:noAutofit/>
          </a:bodyPr>
          <a:lstStyle/>
          <a:p>
            <a:pPr algn="r">
              <a:buClr>
                <a:srgbClr val="898989"/>
              </a:buClr>
              <a:buSzPct val="25000"/>
              <a:buFont typeface="Arial"/>
              <a:buNone/>
            </a:pPr>
            <a:fld id="{00000000-1234-1234-1234-123412341234}" type="slidenum">
              <a:rPr lang="en-JM" sz="1200" kern="0">
                <a:solidFill>
                  <a:srgbClr val="898989"/>
                </a:solidFill>
                <a:ea typeface="Arial"/>
                <a:cs typeface="Arial"/>
                <a:sym typeface="Arial"/>
              </a:rPr>
              <a:pPr algn="r">
                <a:buClr>
                  <a:srgbClr val="898989"/>
                </a:buClr>
                <a:buSzPct val="25000"/>
                <a:buFont typeface="Arial"/>
                <a:buNone/>
              </a:pPr>
              <a:t>‹#›</a:t>
            </a:fld>
            <a:endParaRPr lang="en-JM" sz="1200" kern="0">
              <a:solidFill>
                <a:srgbClr val="898989"/>
              </a:solidFill>
              <a:ea typeface="Arial"/>
              <a:cs typeface="Arial"/>
              <a:sym typeface="Arial"/>
            </a:endParaRPr>
          </a:p>
        </p:txBody>
      </p:sp>
      <p:sp>
        <p:nvSpPr>
          <p:cNvPr id="28" name="Shape 28"/>
          <p:cNvSpPr txBox="1">
            <a:spLocks noGrp="1"/>
          </p:cNvSpPr>
          <p:nvPr>
            <p:ph type="ftr" idx="11"/>
          </p:nvPr>
        </p:nvSpPr>
        <p:spPr>
          <a:xfrm>
            <a:off x="3124200" y="6470650"/>
            <a:ext cx="2895600" cy="230188"/>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Tree>
    <p:extLst>
      <p:ext uri="{BB962C8B-B14F-4D97-AF65-F5344CB8AC3E}">
        <p14:creationId xmlns:p14="http://schemas.microsoft.com/office/powerpoint/2010/main" val="28879330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792288" y="4800600"/>
            <a:ext cx="5486399" cy="566736"/>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rgbClr val="777876"/>
              </a:buClr>
              <a:buFont typeface="Arial"/>
              <a:buNone/>
              <a:defRPr sz="2000" b="1" i="0" u="none" strike="noStrike" cap="none">
                <a:solidFill>
                  <a:srgbClr val="777876"/>
                </a:solidFill>
                <a:latin typeface="Arial"/>
                <a:ea typeface="Arial"/>
                <a:cs typeface="Arial"/>
                <a:sym typeface="Arial"/>
              </a:defRPr>
            </a:lvl1pPr>
            <a:lvl2pPr marL="0" marR="0" lvl="1"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31" name="Shape 31"/>
          <p:cNvSpPr>
            <a:spLocks noGrp="1"/>
          </p:cNvSpPr>
          <p:nvPr>
            <p:ph type="pic" idx="2"/>
          </p:nvPr>
        </p:nvSpPr>
        <p:spPr>
          <a:xfrm>
            <a:off x="1792288" y="612775"/>
            <a:ext cx="5486399" cy="4114800"/>
          </a:xfrm>
          <a:prstGeom prst="rect">
            <a:avLst/>
          </a:prstGeom>
          <a:noFill/>
          <a:ln>
            <a:noFill/>
          </a:ln>
        </p:spPr>
        <p:txBody>
          <a:bodyPr wrap="square"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32" name="Shape 32"/>
          <p:cNvSpPr txBox="1">
            <a:spLocks noGrp="1"/>
          </p:cNvSpPr>
          <p:nvPr>
            <p:ph type="body" idx="1"/>
          </p:nvPr>
        </p:nvSpPr>
        <p:spPr>
          <a:xfrm>
            <a:off x="1792288" y="5367337"/>
            <a:ext cx="5486399" cy="804861"/>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rgbClr val="777876"/>
              </a:buClr>
              <a:buFont typeface="Arial"/>
              <a:buChar char="●"/>
              <a:defRPr sz="1400" b="0" i="0" u="none" strike="noStrike" cap="none">
                <a:solidFill>
                  <a:srgbClr val="777876"/>
                </a:solidFill>
                <a:latin typeface="Arial"/>
                <a:ea typeface="Arial"/>
                <a:cs typeface="Arial"/>
                <a:sym typeface="Arial"/>
              </a:defRPr>
            </a:lvl1pPr>
            <a:lvl2pPr marL="457200" marR="0" lvl="1" indent="0" algn="l" rtl="0">
              <a:lnSpc>
                <a:spcPct val="100000"/>
              </a:lnSpc>
              <a:spcBef>
                <a:spcPts val="240"/>
              </a:spcBef>
              <a:spcAft>
                <a:spcPts val="0"/>
              </a:spcAft>
              <a:buClr>
                <a:schemeClr val="dk1"/>
              </a:buClr>
              <a:buFont typeface="Arial"/>
              <a:buChar char="○"/>
              <a:defRPr sz="1200" b="0" i="0" u="none" strike="noStrike" cap="none">
                <a:solidFill>
                  <a:schemeClr val="dk1"/>
                </a:solidFill>
                <a:latin typeface="Arial"/>
                <a:ea typeface="Arial"/>
                <a:cs typeface="Arial"/>
                <a:sym typeface="Arial"/>
              </a:defRPr>
            </a:lvl2pPr>
            <a:lvl3pPr marL="914400" marR="0" lvl="2" indent="0" algn="l" rtl="0">
              <a:lnSpc>
                <a:spcPct val="100000"/>
              </a:lnSpc>
              <a:spcBef>
                <a:spcPts val="200"/>
              </a:spcBef>
              <a:spcAft>
                <a:spcPts val="0"/>
              </a:spcAft>
              <a:buClr>
                <a:schemeClr val="dk1"/>
              </a:buClr>
              <a:buFont typeface="Arial"/>
              <a:buChar char="■"/>
              <a:defRPr sz="1000" b="0" i="0" u="none" strike="noStrike" cap="none">
                <a:solidFill>
                  <a:schemeClr val="dk1"/>
                </a:solidFill>
                <a:latin typeface="Arial"/>
                <a:ea typeface="Arial"/>
                <a:cs typeface="Arial"/>
                <a:sym typeface="Arial"/>
              </a:defRPr>
            </a:lvl3pPr>
            <a:lvl4pPr marL="1371600" marR="0" lvl="3"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4pPr>
            <a:lvl5pPr marL="1828800" marR="0" lvl="4"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6pPr>
            <a:lvl7pPr marL="2743200" marR="0" lvl="6"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7pPr>
            <a:lvl8pPr marL="3200400" marR="0" lvl="7"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8pPr>
            <a:lvl9pPr marL="3657600" marR="0" lvl="8"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dt" idx="10"/>
          </p:nvPr>
        </p:nvSpPr>
        <p:spPr>
          <a:xfrm>
            <a:off x="215900" y="6316662"/>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98989"/>
              </a:buClr>
              <a:buFont typeface="Arial"/>
              <a:buNone/>
              <a:defRPr sz="1200" b="0" i="0" u="none" strike="noStrike" cap="none">
                <a:solidFill>
                  <a:srgbClr val="898989"/>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34" name="Shape 34"/>
          <p:cNvSpPr txBox="1">
            <a:spLocks noGrp="1"/>
          </p:cNvSpPr>
          <p:nvPr>
            <p:ph type="ftr" idx="11"/>
          </p:nvPr>
        </p:nvSpPr>
        <p:spPr>
          <a:xfrm>
            <a:off x="3124200" y="63055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35" name="Shape 35"/>
          <p:cNvSpPr txBox="1">
            <a:spLocks noGrp="1"/>
          </p:cNvSpPr>
          <p:nvPr>
            <p:ph type="sldNum" idx="12"/>
          </p:nvPr>
        </p:nvSpPr>
        <p:spPr>
          <a:xfrm>
            <a:off x="6784975" y="6305550"/>
            <a:ext cx="2133598" cy="365125"/>
          </a:xfrm>
          <a:prstGeom prst="rect">
            <a:avLst/>
          </a:prstGeom>
          <a:noFill/>
          <a:ln>
            <a:noFill/>
          </a:ln>
        </p:spPr>
        <p:txBody>
          <a:bodyPr wrap="square" lIns="91425" tIns="45700" rIns="91425" bIns="45700" anchor="ctr" anchorCtr="0">
            <a:noAutofit/>
          </a:bodyPr>
          <a:lstStyle/>
          <a:p>
            <a:pPr algn="r">
              <a:buClr>
                <a:srgbClr val="898989"/>
              </a:buClr>
              <a:buSzPct val="25000"/>
              <a:buFont typeface="Arial"/>
              <a:buNone/>
            </a:pPr>
            <a:fld id="{00000000-1234-1234-1234-123412341234}" type="slidenum">
              <a:rPr lang="en-JM" sz="1200" kern="0">
                <a:solidFill>
                  <a:srgbClr val="898989"/>
                </a:solidFill>
                <a:ea typeface="Arial"/>
                <a:cs typeface="Arial"/>
                <a:sym typeface="Arial"/>
              </a:rPr>
              <a:pPr algn="r">
                <a:buClr>
                  <a:srgbClr val="898989"/>
                </a:buClr>
                <a:buSzPct val="25000"/>
                <a:buFont typeface="Arial"/>
                <a:buNone/>
              </a:pPr>
              <a:t>‹#›</a:t>
            </a:fld>
            <a:endParaRPr lang="en-JM" sz="1200" kern="0">
              <a:solidFill>
                <a:srgbClr val="898989"/>
              </a:solidFill>
              <a:ea typeface="Arial"/>
              <a:cs typeface="Arial"/>
              <a:sym typeface="Arial"/>
            </a:endParaRPr>
          </a:p>
        </p:txBody>
      </p:sp>
    </p:spTree>
    <p:extLst>
      <p:ext uri="{BB962C8B-B14F-4D97-AF65-F5344CB8AC3E}">
        <p14:creationId xmlns:p14="http://schemas.microsoft.com/office/powerpoint/2010/main" val="1363655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lt1"/>
        </a:solidFill>
        <a:effectLst/>
      </p:bgPr>
    </p:bg>
    <p:spTree>
      <p:nvGrpSpPr>
        <p:cNvPr id="1" name="Shape 16"/>
        <p:cNvGrpSpPr/>
        <p:nvPr/>
      </p:nvGrpSpPr>
      <p:grpSpPr>
        <a:xfrm>
          <a:off x="0" y="0"/>
          <a:ext cx="0" cy="0"/>
          <a:chOff x="0" y="0"/>
          <a:chExt cx="0" cy="0"/>
        </a:xfrm>
      </p:grpSpPr>
      <p:pic>
        <p:nvPicPr>
          <p:cNvPr id="17" name="Shape 17" descr="blue_mts_header.png"/>
          <p:cNvPicPr preferRelativeResize="0"/>
          <p:nvPr/>
        </p:nvPicPr>
        <p:blipFill rotWithShape="1">
          <a:blip r:embed="rId2">
            <a:alphaModFix/>
          </a:blip>
          <a:srcRect t="20496"/>
          <a:stretch/>
        </p:blipFill>
        <p:spPr>
          <a:xfrm>
            <a:off x="0" y="5007748"/>
            <a:ext cx="9144000" cy="1850250"/>
          </a:xfrm>
          <a:prstGeom prst="rect">
            <a:avLst/>
          </a:prstGeom>
          <a:noFill/>
          <a:ln>
            <a:noFill/>
          </a:ln>
        </p:spPr>
      </p:pic>
      <p:sp>
        <p:nvSpPr>
          <p:cNvPr id="18" name="Shape 18"/>
          <p:cNvSpPr txBox="1"/>
          <p:nvPr/>
        </p:nvSpPr>
        <p:spPr>
          <a:xfrm>
            <a:off x="457200" y="2059975"/>
            <a:ext cx="8305800" cy="1930200"/>
          </a:xfrm>
          <a:prstGeom prst="rect">
            <a:avLst/>
          </a:prstGeom>
          <a:noFill/>
          <a:ln>
            <a:noFill/>
          </a:ln>
        </p:spPr>
        <p:txBody>
          <a:bodyPr wrap="square" lIns="91425" tIns="91425" rIns="91425" bIns="91425" anchor="ctr" anchorCtr="0">
            <a:noAutofit/>
          </a:bodyPr>
          <a:lstStyle/>
          <a:p>
            <a:pPr algn="ctr">
              <a:buClr>
                <a:srgbClr val="FFFFFF"/>
              </a:buClr>
              <a:buSzPct val="25000"/>
              <a:buFont typeface="Arial"/>
              <a:buNone/>
            </a:pPr>
            <a:r>
              <a:rPr lang="en-JM" sz="4800" kern="0">
                <a:solidFill>
                  <a:srgbClr val="3F3F3F"/>
                </a:solidFill>
                <a:latin typeface="Open Sans"/>
                <a:ea typeface="Open Sans"/>
                <a:cs typeface="Open Sans"/>
                <a:sym typeface="Open Sans"/>
              </a:rPr>
              <a:t>Title</a:t>
            </a:r>
          </a:p>
        </p:txBody>
      </p:sp>
      <p:sp>
        <p:nvSpPr>
          <p:cNvPr id="19" name="Shape 19"/>
          <p:cNvSpPr txBox="1"/>
          <p:nvPr/>
        </p:nvSpPr>
        <p:spPr>
          <a:xfrm>
            <a:off x="457200" y="3911600"/>
            <a:ext cx="8229600" cy="1419900"/>
          </a:xfrm>
          <a:prstGeom prst="rect">
            <a:avLst/>
          </a:prstGeom>
          <a:noFill/>
          <a:ln>
            <a:noFill/>
          </a:ln>
        </p:spPr>
        <p:txBody>
          <a:bodyPr wrap="square" lIns="91425" tIns="91425" rIns="91425" bIns="91425" anchor="t" anchorCtr="0">
            <a:noAutofit/>
          </a:bodyPr>
          <a:lstStyle/>
          <a:p>
            <a:pPr algn="ctr">
              <a:buClr>
                <a:srgbClr val="262626"/>
              </a:buClr>
              <a:buFont typeface="Arial"/>
              <a:buNone/>
            </a:pPr>
            <a:r>
              <a:rPr lang="en-JM" sz="1400" kern="0">
                <a:solidFill>
                  <a:srgbClr val="3F3F3F"/>
                </a:solidFill>
                <a:latin typeface="Open Sans"/>
                <a:ea typeface="Open Sans"/>
                <a:cs typeface="Open Sans"/>
                <a:sym typeface="Open Sans"/>
              </a:rPr>
              <a:t>Date</a:t>
            </a:r>
          </a:p>
          <a:p>
            <a:pPr algn="ctr">
              <a:buClr>
                <a:srgbClr val="262626"/>
              </a:buClr>
              <a:buFont typeface="Arial"/>
              <a:buNone/>
            </a:pPr>
            <a:endParaRPr sz="2400" kern="0">
              <a:solidFill>
                <a:srgbClr val="3F3F3F"/>
              </a:solidFill>
              <a:latin typeface="Open Sans"/>
              <a:ea typeface="Open Sans"/>
              <a:cs typeface="Open Sans"/>
              <a:sym typeface="Open Sans"/>
            </a:endParaRPr>
          </a:p>
          <a:p>
            <a:pPr algn="ctr">
              <a:buClr>
                <a:srgbClr val="262626"/>
              </a:buClr>
              <a:buSzPct val="25000"/>
              <a:buFont typeface="Arial"/>
              <a:buNone/>
            </a:pPr>
            <a:r>
              <a:rPr lang="en-JM" sz="2400" kern="0">
                <a:solidFill>
                  <a:srgbClr val="3F3F3F"/>
                </a:solidFill>
                <a:latin typeface="Open Sans"/>
                <a:ea typeface="Open Sans"/>
                <a:cs typeface="Open Sans"/>
                <a:sym typeface="Open Sans"/>
              </a:rPr>
              <a:t>Presenter(s)</a:t>
            </a:r>
          </a:p>
        </p:txBody>
      </p:sp>
      <p:pic>
        <p:nvPicPr>
          <p:cNvPr id="20" name="Shape 20" descr="C:\Users\qesu234\Desktop\Short-White.png"/>
          <p:cNvPicPr preferRelativeResize="0"/>
          <p:nvPr/>
        </p:nvPicPr>
        <p:blipFill rotWithShape="1">
          <a:blip r:embed="rId3">
            <a:alphaModFix/>
          </a:blip>
          <a:srcRect/>
          <a:stretch/>
        </p:blipFill>
        <p:spPr>
          <a:xfrm>
            <a:off x="3143250" y="5181600"/>
            <a:ext cx="2857500" cy="895200"/>
          </a:xfrm>
          <a:prstGeom prst="rect">
            <a:avLst/>
          </a:prstGeom>
          <a:noFill/>
          <a:ln>
            <a:noFill/>
          </a:ln>
        </p:spPr>
      </p:pic>
      <p:pic>
        <p:nvPicPr>
          <p:cNvPr id="21" name="Shape 21" descr="Full-Color-RGB.png"/>
          <p:cNvPicPr preferRelativeResize="0"/>
          <p:nvPr/>
        </p:nvPicPr>
        <p:blipFill rotWithShape="1">
          <a:blip r:embed="rId4">
            <a:alphaModFix/>
          </a:blip>
          <a:srcRect/>
          <a:stretch/>
        </p:blipFill>
        <p:spPr>
          <a:xfrm>
            <a:off x="536325" y="460125"/>
            <a:ext cx="3349976" cy="1029675"/>
          </a:xfrm>
          <a:prstGeom prst="rect">
            <a:avLst/>
          </a:prstGeom>
          <a:noFill/>
          <a:ln>
            <a:noFill/>
          </a:ln>
        </p:spPr>
      </p:pic>
    </p:spTree>
    <p:extLst>
      <p:ext uri="{BB962C8B-B14F-4D97-AF65-F5344CB8AC3E}">
        <p14:creationId xmlns:p14="http://schemas.microsoft.com/office/powerpoint/2010/main" val="20352121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General Page">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1958476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0" name="Footer Placeholder 4"/>
          <p:cNvSpPr>
            <a:spLocks noGrp="1"/>
          </p:cNvSpPr>
          <p:nvPr>
            <p:ph type="ftr" sz="quarter" idx="11"/>
          </p:nvPr>
        </p:nvSpPr>
        <p:spPr>
          <a:xfrm>
            <a:off x="3028950" y="6508800"/>
            <a:ext cx="3086100" cy="212676"/>
          </a:xfrm>
        </p:spPr>
        <p:txBody>
          <a:bodyPr/>
          <a:lstStyle/>
          <a:p>
            <a:endParaRPr lang="en-US" dirty="0">
              <a:solidFill>
                <a:prstClr val="black">
                  <a:tint val="75000"/>
                </a:prstClr>
              </a:solidFill>
            </a:endParaRPr>
          </a:p>
        </p:txBody>
      </p:sp>
      <p:sp>
        <p:nvSpPr>
          <p:cNvPr id="2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prstClr val="black">
                    <a:tint val="75000"/>
                  </a:prstClr>
                </a:solidFill>
              </a:rPr>
              <a:pPr/>
              <a:t>10/18/2017</a:t>
            </a:fld>
            <a:endParaRPr lang="en-US">
              <a:solidFill>
                <a:prstClr val="black">
                  <a:tint val="75000"/>
                </a:prstClr>
              </a:solidFill>
            </a:endParaRPr>
          </a:p>
        </p:txBody>
      </p:sp>
      <p:sp>
        <p:nvSpPr>
          <p:cNvPr id="22" name="Rectangle 2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Rectangle 22"/>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4" name="Rectangle 23"/>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7"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idx="1"/>
          </p:nvPr>
        </p:nvSpPr>
        <p:spPr>
          <a:xfrm>
            <a:off x="628650"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4644838"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6444293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3"/>
        <p:cNvGrpSpPr/>
        <p:nvPr/>
      </p:nvGrpSpPr>
      <p:grpSpPr>
        <a:xfrm>
          <a:off x="0" y="0"/>
          <a:ext cx="0" cy="0"/>
          <a:chOff x="0" y="0"/>
          <a:chExt cx="0" cy="0"/>
        </a:xfrm>
      </p:grpSpPr>
      <p:sp>
        <p:nvSpPr>
          <p:cNvPr id="24" name="Shape 24"/>
          <p:cNvSpPr/>
          <p:nvPr/>
        </p:nvSpPr>
        <p:spPr>
          <a:xfrm>
            <a:off x="0" y="0"/>
            <a:ext cx="9144000" cy="1077913"/>
          </a:xfrm>
          <a:prstGeom prst="rect">
            <a:avLst/>
          </a:prstGeom>
          <a:gradFill>
            <a:gsLst>
              <a:gs pos="0">
                <a:schemeClr val="accent6"/>
              </a:gs>
              <a:gs pos="100000">
                <a:schemeClr val="accent1"/>
              </a:gs>
            </a:gsLst>
            <a:lin ang="16200000" scaled="0"/>
          </a:gradFill>
          <a:ln>
            <a:noFill/>
          </a:ln>
        </p:spPr>
        <p:txBody>
          <a:bodyPr wrap="square" lIns="91425" tIns="45700" rIns="91425" bIns="45700" anchor="ctr" anchorCtr="0">
            <a:noAutofit/>
          </a:bodyPr>
          <a:lstStyle/>
          <a:p>
            <a:pPr algn="ctr">
              <a:buClr>
                <a:srgbClr val="000000"/>
              </a:buClr>
              <a:buFont typeface="Arial"/>
              <a:buNone/>
            </a:pPr>
            <a:endParaRPr kern="0">
              <a:solidFill>
                <a:srgbClr val="FFFFFF"/>
              </a:solidFill>
              <a:ea typeface="Arial"/>
              <a:cs typeface="Arial"/>
              <a:sym typeface="Arial"/>
            </a:endParaRPr>
          </a:p>
        </p:txBody>
      </p:sp>
      <p:sp>
        <p:nvSpPr>
          <p:cNvPr id="25" name="Shape 25"/>
          <p:cNvSpPr txBox="1">
            <a:spLocks noGrp="1"/>
          </p:cNvSpPr>
          <p:nvPr>
            <p:ph type="title"/>
          </p:nvPr>
        </p:nvSpPr>
        <p:spPr>
          <a:xfrm>
            <a:off x="457200" y="274637"/>
            <a:ext cx="8229600" cy="11430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lt2"/>
              </a:buClr>
              <a:buFont typeface="Arial"/>
              <a:buNone/>
              <a:defRPr sz="3600" b="0" i="0" u="none" strike="noStrike" cap="none">
                <a:solidFill>
                  <a:schemeClr val="lt2"/>
                </a:solidFill>
                <a:latin typeface="Arial"/>
                <a:ea typeface="Arial"/>
                <a:cs typeface="Arial"/>
                <a:sym typeface="Arial"/>
              </a:defRPr>
            </a:lvl1pPr>
            <a:lvl2pPr marL="0" marR="0" lvl="1"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dt" idx="10"/>
          </p:nvPr>
        </p:nvSpPr>
        <p:spPr>
          <a:xfrm>
            <a:off x="215900" y="6316662"/>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98989"/>
              </a:buClr>
              <a:buFont typeface="Arial"/>
              <a:buNone/>
              <a:defRPr sz="1200" b="0" i="0" u="none" strike="noStrike" cap="none">
                <a:solidFill>
                  <a:srgbClr val="898989"/>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27" name="Shape 27"/>
          <p:cNvSpPr txBox="1">
            <a:spLocks noGrp="1"/>
          </p:cNvSpPr>
          <p:nvPr>
            <p:ph type="sldNum" idx="12"/>
          </p:nvPr>
        </p:nvSpPr>
        <p:spPr>
          <a:xfrm>
            <a:off x="6784975" y="6305550"/>
            <a:ext cx="2133598" cy="365125"/>
          </a:xfrm>
          <a:prstGeom prst="rect">
            <a:avLst/>
          </a:prstGeom>
          <a:noFill/>
          <a:ln>
            <a:noFill/>
          </a:ln>
        </p:spPr>
        <p:txBody>
          <a:bodyPr wrap="square" lIns="91425" tIns="45700" rIns="91425" bIns="45700" anchor="ctr" anchorCtr="0">
            <a:noAutofit/>
          </a:bodyPr>
          <a:lstStyle/>
          <a:p>
            <a:pPr algn="r">
              <a:buClr>
                <a:srgbClr val="898989"/>
              </a:buClr>
              <a:buSzPct val="25000"/>
              <a:buFont typeface="Arial"/>
              <a:buNone/>
            </a:pPr>
            <a:fld id="{00000000-1234-1234-1234-123412341234}" type="slidenum">
              <a:rPr lang="en-JM" sz="1200" kern="0">
                <a:solidFill>
                  <a:srgbClr val="898989"/>
                </a:solidFill>
                <a:ea typeface="Arial"/>
                <a:cs typeface="Arial"/>
                <a:sym typeface="Arial"/>
              </a:rPr>
              <a:pPr algn="r">
                <a:buClr>
                  <a:srgbClr val="898989"/>
                </a:buClr>
                <a:buSzPct val="25000"/>
                <a:buFont typeface="Arial"/>
                <a:buNone/>
              </a:pPr>
              <a:t>‹#›</a:t>
            </a:fld>
            <a:endParaRPr lang="en-JM" sz="1200" kern="0">
              <a:solidFill>
                <a:srgbClr val="898989"/>
              </a:solidFill>
              <a:ea typeface="Arial"/>
              <a:cs typeface="Arial"/>
              <a:sym typeface="Arial"/>
            </a:endParaRPr>
          </a:p>
        </p:txBody>
      </p:sp>
      <p:sp>
        <p:nvSpPr>
          <p:cNvPr id="28" name="Shape 28"/>
          <p:cNvSpPr txBox="1">
            <a:spLocks noGrp="1"/>
          </p:cNvSpPr>
          <p:nvPr>
            <p:ph type="ftr" idx="11"/>
          </p:nvPr>
        </p:nvSpPr>
        <p:spPr>
          <a:xfrm>
            <a:off x="3124200" y="6470650"/>
            <a:ext cx="2895600" cy="230188"/>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Tree>
    <p:extLst>
      <p:ext uri="{BB962C8B-B14F-4D97-AF65-F5344CB8AC3E}">
        <p14:creationId xmlns:p14="http://schemas.microsoft.com/office/powerpoint/2010/main" val="11731522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792288" y="4800600"/>
            <a:ext cx="5486399" cy="566736"/>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rgbClr val="777876"/>
              </a:buClr>
              <a:buFont typeface="Arial"/>
              <a:buNone/>
              <a:defRPr sz="2000" b="1" i="0" u="none" strike="noStrike" cap="none">
                <a:solidFill>
                  <a:srgbClr val="777876"/>
                </a:solidFill>
                <a:latin typeface="Arial"/>
                <a:ea typeface="Arial"/>
                <a:cs typeface="Arial"/>
                <a:sym typeface="Arial"/>
              </a:defRPr>
            </a:lvl1pPr>
            <a:lvl2pPr marL="0" marR="0" lvl="1"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31" name="Shape 31"/>
          <p:cNvSpPr>
            <a:spLocks noGrp="1"/>
          </p:cNvSpPr>
          <p:nvPr>
            <p:ph type="pic" idx="2"/>
          </p:nvPr>
        </p:nvSpPr>
        <p:spPr>
          <a:xfrm>
            <a:off x="1792288" y="612775"/>
            <a:ext cx="5486399" cy="4114800"/>
          </a:xfrm>
          <a:prstGeom prst="rect">
            <a:avLst/>
          </a:prstGeom>
          <a:noFill/>
          <a:ln>
            <a:noFill/>
          </a:ln>
        </p:spPr>
        <p:txBody>
          <a:bodyPr wrap="square"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32" name="Shape 32"/>
          <p:cNvSpPr txBox="1">
            <a:spLocks noGrp="1"/>
          </p:cNvSpPr>
          <p:nvPr>
            <p:ph type="body" idx="1"/>
          </p:nvPr>
        </p:nvSpPr>
        <p:spPr>
          <a:xfrm>
            <a:off x="1792288" y="5367337"/>
            <a:ext cx="5486399" cy="804861"/>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rgbClr val="777876"/>
              </a:buClr>
              <a:buFont typeface="Arial"/>
              <a:buChar char="●"/>
              <a:defRPr sz="1400" b="0" i="0" u="none" strike="noStrike" cap="none">
                <a:solidFill>
                  <a:srgbClr val="777876"/>
                </a:solidFill>
                <a:latin typeface="Arial"/>
                <a:ea typeface="Arial"/>
                <a:cs typeface="Arial"/>
                <a:sym typeface="Arial"/>
              </a:defRPr>
            </a:lvl1pPr>
            <a:lvl2pPr marL="457200" marR="0" lvl="1" indent="0" algn="l" rtl="0">
              <a:lnSpc>
                <a:spcPct val="100000"/>
              </a:lnSpc>
              <a:spcBef>
                <a:spcPts val="240"/>
              </a:spcBef>
              <a:spcAft>
                <a:spcPts val="0"/>
              </a:spcAft>
              <a:buClr>
                <a:schemeClr val="dk1"/>
              </a:buClr>
              <a:buFont typeface="Arial"/>
              <a:buChar char="○"/>
              <a:defRPr sz="1200" b="0" i="0" u="none" strike="noStrike" cap="none">
                <a:solidFill>
                  <a:schemeClr val="dk1"/>
                </a:solidFill>
                <a:latin typeface="Arial"/>
                <a:ea typeface="Arial"/>
                <a:cs typeface="Arial"/>
                <a:sym typeface="Arial"/>
              </a:defRPr>
            </a:lvl2pPr>
            <a:lvl3pPr marL="914400" marR="0" lvl="2" indent="0" algn="l" rtl="0">
              <a:lnSpc>
                <a:spcPct val="100000"/>
              </a:lnSpc>
              <a:spcBef>
                <a:spcPts val="200"/>
              </a:spcBef>
              <a:spcAft>
                <a:spcPts val="0"/>
              </a:spcAft>
              <a:buClr>
                <a:schemeClr val="dk1"/>
              </a:buClr>
              <a:buFont typeface="Arial"/>
              <a:buChar char="■"/>
              <a:defRPr sz="1000" b="0" i="0" u="none" strike="noStrike" cap="none">
                <a:solidFill>
                  <a:schemeClr val="dk1"/>
                </a:solidFill>
                <a:latin typeface="Arial"/>
                <a:ea typeface="Arial"/>
                <a:cs typeface="Arial"/>
                <a:sym typeface="Arial"/>
              </a:defRPr>
            </a:lvl3pPr>
            <a:lvl4pPr marL="1371600" marR="0" lvl="3"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4pPr>
            <a:lvl5pPr marL="1828800" marR="0" lvl="4"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6pPr>
            <a:lvl7pPr marL="2743200" marR="0" lvl="6"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7pPr>
            <a:lvl8pPr marL="3200400" marR="0" lvl="7"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8pPr>
            <a:lvl9pPr marL="3657600" marR="0" lvl="8"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dt" idx="10"/>
          </p:nvPr>
        </p:nvSpPr>
        <p:spPr>
          <a:xfrm>
            <a:off x="215900" y="6316662"/>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98989"/>
              </a:buClr>
              <a:buFont typeface="Arial"/>
              <a:buNone/>
              <a:defRPr sz="1200" b="0" i="0" u="none" strike="noStrike" cap="none">
                <a:solidFill>
                  <a:srgbClr val="898989"/>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34" name="Shape 34"/>
          <p:cNvSpPr txBox="1">
            <a:spLocks noGrp="1"/>
          </p:cNvSpPr>
          <p:nvPr>
            <p:ph type="ftr" idx="11"/>
          </p:nvPr>
        </p:nvSpPr>
        <p:spPr>
          <a:xfrm>
            <a:off x="3124200" y="63055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35" name="Shape 35"/>
          <p:cNvSpPr txBox="1">
            <a:spLocks noGrp="1"/>
          </p:cNvSpPr>
          <p:nvPr>
            <p:ph type="sldNum" idx="12"/>
          </p:nvPr>
        </p:nvSpPr>
        <p:spPr>
          <a:xfrm>
            <a:off x="6784975" y="6305550"/>
            <a:ext cx="2133598" cy="365125"/>
          </a:xfrm>
          <a:prstGeom prst="rect">
            <a:avLst/>
          </a:prstGeom>
          <a:noFill/>
          <a:ln>
            <a:noFill/>
          </a:ln>
        </p:spPr>
        <p:txBody>
          <a:bodyPr wrap="square" lIns="91425" tIns="45700" rIns="91425" bIns="45700" anchor="ctr" anchorCtr="0">
            <a:noAutofit/>
          </a:bodyPr>
          <a:lstStyle/>
          <a:p>
            <a:pPr algn="r">
              <a:buClr>
                <a:srgbClr val="898989"/>
              </a:buClr>
              <a:buSzPct val="25000"/>
              <a:buFont typeface="Arial"/>
              <a:buNone/>
            </a:pPr>
            <a:fld id="{00000000-1234-1234-1234-123412341234}" type="slidenum">
              <a:rPr lang="en-JM" sz="1200" kern="0">
                <a:solidFill>
                  <a:srgbClr val="898989"/>
                </a:solidFill>
                <a:ea typeface="Arial"/>
                <a:cs typeface="Arial"/>
                <a:sym typeface="Arial"/>
              </a:rPr>
              <a:pPr algn="r">
                <a:buClr>
                  <a:srgbClr val="898989"/>
                </a:buClr>
                <a:buSzPct val="25000"/>
                <a:buFont typeface="Arial"/>
                <a:buNone/>
              </a:pPr>
              <a:t>‹#›</a:t>
            </a:fld>
            <a:endParaRPr lang="en-JM" sz="1200" kern="0">
              <a:solidFill>
                <a:srgbClr val="898989"/>
              </a:solidFill>
              <a:ea typeface="Arial"/>
              <a:cs typeface="Arial"/>
              <a:sym typeface="Arial"/>
            </a:endParaRPr>
          </a:p>
        </p:txBody>
      </p:sp>
    </p:spTree>
    <p:extLst>
      <p:ext uri="{BB962C8B-B14F-4D97-AF65-F5344CB8AC3E}">
        <p14:creationId xmlns:p14="http://schemas.microsoft.com/office/powerpoint/2010/main" val="17452433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lt1"/>
        </a:solidFill>
        <a:effectLst/>
      </p:bgPr>
    </p:bg>
    <p:spTree>
      <p:nvGrpSpPr>
        <p:cNvPr id="1" name="Shape 16"/>
        <p:cNvGrpSpPr/>
        <p:nvPr/>
      </p:nvGrpSpPr>
      <p:grpSpPr>
        <a:xfrm>
          <a:off x="0" y="0"/>
          <a:ext cx="0" cy="0"/>
          <a:chOff x="0" y="0"/>
          <a:chExt cx="0" cy="0"/>
        </a:xfrm>
      </p:grpSpPr>
      <p:pic>
        <p:nvPicPr>
          <p:cNvPr id="17" name="Shape 17" descr="blue_mts_header.png"/>
          <p:cNvPicPr preferRelativeResize="0"/>
          <p:nvPr/>
        </p:nvPicPr>
        <p:blipFill rotWithShape="1">
          <a:blip r:embed="rId2">
            <a:alphaModFix/>
          </a:blip>
          <a:srcRect t="20496"/>
          <a:stretch/>
        </p:blipFill>
        <p:spPr>
          <a:xfrm>
            <a:off x="0" y="5007748"/>
            <a:ext cx="9144000" cy="1850250"/>
          </a:xfrm>
          <a:prstGeom prst="rect">
            <a:avLst/>
          </a:prstGeom>
          <a:noFill/>
          <a:ln>
            <a:noFill/>
          </a:ln>
        </p:spPr>
      </p:pic>
      <p:sp>
        <p:nvSpPr>
          <p:cNvPr id="18" name="Shape 18"/>
          <p:cNvSpPr txBox="1"/>
          <p:nvPr/>
        </p:nvSpPr>
        <p:spPr>
          <a:xfrm>
            <a:off x="457200" y="2059975"/>
            <a:ext cx="8305800" cy="1930200"/>
          </a:xfrm>
          <a:prstGeom prst="rect">
            <a:avLst/>
          </a:prstGeom>
          <a:noFill/>
          <a:ln>
            <a:noFill/>
          </a:ln>
        </p:spPr>
        <p:txBody>
          <a:bodyPr wrap="square" lIns="91425" tIns="91425" rIns="91425" bIns="91425" anchor="ctr" anchorCtr="0">
            <a:noAutofit/>
          </a:bodyPr>
          <a:lstStyle/>
          <a:p>
            <a:pPr algn="ctr">
              <a:buClr>
                <a:srgbClr val="FFFFFF"/>
              </a:buClr>
              <a:buSzPct val="25000"/>
              <a:buFont typeface="Arial"/>
              <a:buNone/>
            </a:pPr>
            <a:r>
              <a:rPr lang="en-JM" sz="4800" kern="0">
                <a:solidFill>
                  <a:srgbClr val="3F3F3F"/>
                </a:solidFill>
                <a:latin typeface="Open Sans"/>
                <a:ea typeface="Open Sans"/>
                <a:cs typeface="Open Sans"/>
                <a:sym typeface="Open Sans"/>
              </a:rPr>
              <a:t>Title</a:t>
            </a:r>
          </a:p>
        </p:txBody>
      </p:sp>
      <p:sp>
        <p:nvSpPr>
          <p:cNvPr id="19" name="Shape 19"/>
          <p:cNvSpPr txBox="1"/>
          <p:nvPr/>
        </p:nvSpPr>
        <p:spPr>
          <a:xfrm>
            <a:off x="457200" y="3911600"/>
            <a:ext cx="8229600" cy="1419900"/>
          </a:xfrm>
          <a:prstGeom prst="rect">
            <a:avLst/>
          </a:prstGeom>
          <a:noFill/>
          <a:ln>
            <a:noFill/>
          </a:ln>
        </p:spPr>
        <p:txBody>
          <a:bodyPr wrap="square" lIns="91425" tIns="91425" rIns="91425" bIns="91425" anchor="t" anchorCtr="0">
            <a:noAutofit/>
          </a:bodyPr>
          <a:lstStyle/>
          <a:p>
            <a:pPr algn="ctr">
              <a:buClr>
                <a:srgbClr val="262626"/>
              </a:buClr>
              <a:buFont typeface="Arial"/>
              <a:buNone/>
            </a:pPr>
            <a:r>
              <a:rPr lang="en-JM" sz="1400" kern="0">
                <a:solidFill>
                  <a:srgbClr val="3F3F3F"/>
                </a:solidFill>
                <a:latin typeface="Open Sans"/>
                <a:ea typeface="Open Sans"/>
                <a:cs typeface="Open Sans"/>
                <a:sym typeface="Open Sans"/>
              </a:rPr>
              <a:t>Date</a:t>
            </a:r>
          </a:p>
          <a:p>
            <a:pPr algn="ctr">
              <a:buClr>
                <a:srgbClr val="262626"/>
              </a:buClr>
              <a:buFont typeface="Arial"/>
              <a:buNone/>
            </a:pPr>
            <a:endParaRPr sz="2400" kern="0">
              <a:solidFill>
                <a:srgbClr val="3F3F3F"/>
              </a:solidFill>
              <a:latin typeface="Open Sans"/>
              <a:ea typeface="Open Sans"/>
              <a:cs typeface="Open Sans"/>
              <a:sym typeface="Open Sans"/>
            </a:endParaRPr>
          </a:p>
          <a:p>
            <a:pPr algn="ctr">
              <a:buClr>
                <a:srgbClr val="262626"/>
              </a:buClr>
              <a:buSzPct val="25000"/>
              <a:buFont typeface="Arial"/>
              <a:buNone/>
            </a:pPr>
            <a:r>
              <a:rPr lang="en-JM" sz="2400" kern="0">
                <a:solidFill>
                  <a:srgbClr val="3F3F3F"/>
                </a:solidFill>
                <a:latin typeface="Open Sans"/>
                <a:ea typeface="Open Sans"/>
                <a:cs typeface="Open Sans"/>
                <a:sym typeface="Open Sans"/>
              </a:rPr>
              <a:t>Presenter(s)</a:t>
            </a:r>
          </a:p>
        </p:txBody>
      </p:sp>
      <p:pic>
        <p:nvPicPr>
          <p:cNvPr id="20" name="Shape 20" descr="C:\Users\qesu234\Desktop\Short-White.png"/>
          <p:cNvPicPr preferRelativeResize="0"/>
          <p:nvPr/>
        </p:nvPicPr>
        <p:blipFill rotWithShape="1">
          <a:blip r:embed="rId3">
            <a:alphaModFix/>
          </a:blip>
          <a:srcRect/>
          <a:stretch/>
        </p:blipFill>
        <p:spPr>
          <a:xfrm>
            <a:off x="3143250" y="5181600"/>
            <a:ext cx="2857500" cy="895200"/>
          </a:xfrm>
          <a:prstGeom prst="rect">
            <a:avLst/>
          </a:prstGeom>
          <a:noFill/>
          <a:ln>
            <a:noFill/>
          </a:ln>
        </p:spPr>
      </p:pic>
      <p:pic>
        <p:nvPicPr>
          <p:cNvPr id="21" name="Shape 21" descr="Full-Color-RGB.png"/>
          <p:cNvPicPr preferRelativeResize="0"/>
          <p:nvPr/>
        </p:nvPicPr>
        <p:blipFill rotWithShape="1">
          <a:blip r:embed="rId4">
            <a:alphaModFix/>
          </a:blip>
          <a:srcRect/>
          <a:stretch/>
        </p:blipFill>
        <p:spPr>
          <a:xfrm>
            <a:off x="536325" y="460125"/>
            <a:ext cx="3349976" cy="1029675"/>
          </a:xfrm>
          <a:prstGeom prst="rect">
            <a:avLst/>
          </a:prstGeom>
          <a:noFill/>
          <a:ln>
            <a:noFill/>
          </a:ln>
        </p:spPr>
      </p:pic>
    </p:spTree>
    <p:extLst>
      <p:ext uri="{BB962C8B-B14F-4D97-AF65-F5344CB8AC3E}">
        <p14:creationId xmlns:p14="http://schemas.microsoft.com/office/powerpoint/2010/main" val="24111630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General Page">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41239678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3"/>
        <p:cNvGrpSpPr/>
        <p:nvPr/>
      </p:nvGrpSpPr>
      <p:grpSpPr>
        <a:xfrm>
          <a:off x="0" y="0"/>
          <a:ext cx="0" cy="0"/>
          <a:chOff x="0" y="0"/>
          <a:chExt cx="0" cy="0"/>
        </a:xfrm>
      </p:grpSpPr>
      <p:sp>
        <p:nvSpPr>
          <p:cNvPr id="24" name="Shape 24"/>
          <p:cNvSpPr/>
          <p:nvPr/>
        </p:nvSpPr>
        <p:spPr>
          <a:xfrm>
            <a:off x="0" y="0"/>
            <a:ext cx="9144000" cy="1077913"/>
          </a:xfrm>
          <a:prstGeom prst="rect">
            <a:avLst/>
          </a:prstGeom>
          <a:gradFill>
            <a:gsLst>
              <a:gs pos="0">
                <a:schemeClr val="accent6"/>
              </a:gs>
              <a:gs pos="100000">
                <a:schemeClr val="accent1"/>
              </a:gs>
            </a:gsLst>
            <a:lin ang="16200000" scaled="0"/>
          </a:gradFill>
          <a:ln>
            <a:noFill/>
          </a:ln>
        </p:spPr>
        <p:txBody>
          <a:bodyPr wrap="square" lIns="91425" tIns="45700" rIns="91425" bIns="45700" anchor="ctr" anchorCtr="0">
            <a:noAutofit/>
          </a:bodyPr>
          <a:lstStyle/>
          <a:p>
            <a:pPr algn="ctr">
              <a:buClr>
                <a:srgbClr val="000000"/>
              </a:buClr>
              <a:buFont typeface="Arial"/>
              <a:buNone/>
            </a:pPr>
            <a:endParaRPr kern="0">
              <a:solidFill>
                <a:srgbClr val="FFFFFF"/>
              </a:solidFill>
              <a:ea typeface="Arial"/>
              <a:cs typeface="Arial"/>
              <a:sym typeface="Arial"/>
            </a:endParaRPr>
          </a:p>
        </p:txBody>
      </p:sp>
      <p:sp>
        <p:nvSpPr>
          <p:cNvPr id="25" name="Shape 25"/>
          <p:cNvSpPr txBox="1">
            <a:spLocks noGrp="1"/>
          </p:cNvSpPr>
          <p:nvPr>
            <p:ph type="title"/>
          </p:nvPr>
        </p:nvSpPr>
        <p:spPr>
          <a:xfrm>
            <a:off x="457200" y="274637"/>
            <a:ext cx="8229600" cy="11430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lt2"/>
              </a:buClr>
              <a:buFont typeface="Arial"/>
              <a:buNone/>
              <a:defRPr sz="3600" b="0" i="0" u="none" strike="noStrike" cap="none">
                <a:solidFill>
                  <a:schemeClr val="lt2"/>
                </a:solidFill>
                <a:latin typeface="Arial"/>
                <a:ea typeface="Arial"/>
                <a:cs typeface="Arial"/>
                <a:sym typeface="Arial"/>
              </a:defRPr>
            </a:lvl1pPr>
            <a:lvl2pPr marL="0" marR="0" lvl="1"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dt" idx="10"/>
          </p:nvPr>
        </p:nvSpPr>
        <p:spPr>
          <a:xfrm>
            <a:off x="215900" y="6316662"/>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98989"/>
              </a:buClr>
              <a:buFont typeface="Arial"/>
              <a:buNone/>
              <a:defRPr sz="1200" b="0" i="0" u="none" strike="noStrike" cap="none">
                <a:solidFill>
                  <a:srgbClr val="898989"/>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27" name="Shape 27"/>
          <p:cNvSpPr txBox="1">
            <a:spLocks noGrp="1"/>
          </p:cNvSpPr>
          <p:nvPr>
            <p:ph type="sldNum" idx="12"/>
          </p:nvPr>
        </p:nvSpPr>
        <p:spPr>
          <a:xfrm>
            <a:off x="6784975" y="6305550"/>
            <a:ext cx="2133598" cy="365125"/>
          </a:xfrm>
          <a:prstGeom prst="rect">
            <a:avLst/>
          </a:prstGeom>
          <a:noFill/>
          <a:ln>
            <a:noFill/>
          </a:ln>
        </p:spPr>
        <p:txBody>
          <a:bodyPr wrap="square" lIns="91425" tIns="45700" rIns="91425" bIns="45700" anchor="ctr" anchorCtr="0">
            <a:noAutofit/>
          </a:bodyPr>
          <a:lstStyle/>
          <a:p>
            <a:pPr algn="r">
              <a:buClr>
                <a:srgbClr val="898989"/>
              </a:buClr>
              <a:buSzPct val="25000"/>
              <a:buFont typeface="Arial"/>
              <a:buNone/>
            </a:pPr>
            <a:fld id="{00000000-1234-1234-1234-123412341234}" type="slidenum">
              <a:rPr lang="en-JM" sz="1200" kern="0">
                <a:solidFill>
                  <a:srgbClr val="898989"/>
                </a:solidFill>
                <a:ea typeface="Arial"/>
                <a:cs typeface="Arial"/>
                <a:sym typeface="Arial"/>
              </a:rPr>
              <a:pPr algn="r">
                <a:buClr>
                  <a:srgbClr val="898989"/>
                </a:buClr>
                <a:buSzPct val="25000"/>
                <a:buFont typeface="Arial"/>
                <a:buNone/>
              </a:pPr>
              <a:t>‹#›</a:t>
            </a:fld>
            <a:endParaRPr lang="en-JM" sz="1200" kern="0">
              <a:solidFill>
                <a:srgbClr val="898989"/>
              </a:solidFill>
              <a:ea typeface="Arial"/>
              <a:cs typeface="Arial"/>
              <a:sym typeface="Arial"/>
            </a:endParaRPr>
          </a:p>
        </p:txBody>
      </p:sp>
      <p:sp>
        <p:nvSpPr>
          <p:cNvPr id="28" name="Shape 28"/>
          <p:cNvSpPr txBox="1">
            <a:spLocks noGrp="1"/>
          </p:cNvSpPr>
          <p:nvPr>
            <p:ph type="ftr" idx="11"/>
          </p:nvPr>
        </p:nvSpPr>
        <p:spPr>
          <a:xfrm>
            <a:off x="3124200" y="6470650"/>
            <a:ext cx="2895600" cy="230188"/>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Tree>
    <p:extLst>
      <p:ext uri="{BB962C8B-B14F-4D97-AF65-F5344CB8AC3E}">
        <p14:creationId xmlns:p14="http://schemas.microsoft.com/office/powerpoint/2010/main" val="3053158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792288" y="4800600"/>
            <a:ext cx="5486399" cy="566736"/>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rgbClr val="777876"/>
              </a:buClr>
              <a:buFont typeface="Arial"/>
              <a:buNone/>
              <a:defRPr sz="2000" b="1" i="0" u="none" strike="noStrike" cap="none">
                <a:solidFill>
                  <a:srgbClr val="777876"/>
                </a:solidFill>
                <a:latin typeface="Arial"/>
                <a:ea typeface="Arial"/>
                <a:cs typeface="Arial"/>
                <a:sym typeface="Arial"/>
              </a:defRPr>
            </a:lvl1pPr>
            <a:lvl2pPr marL="0" marR="0" lvl="1"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31" name="Shape 31"/>
          <p:cNvSpPr>
            <a:spLocks noGrp="1"/>
          </p:cNvSpPr>
          <p:nvPr>
            <p:ph type="pic" idx="2"/>
          </p:nvPr>
        </p:nvSpPr>
        <p:spPr>
          <a:xfrm>
            <a:off x="1792288" y="612775"/>
            <a:ext cx="5486399" cy="4114800"/>
          </a:xfrm>
          <a:prstGeom prst="rect">
            <a:avLst/>
          </a:prstGeom>
          <a:noFill/>
          <a:ln>
            <a:noFill/>
          </a:ln>
        </p:spPr>
        <p:txBody>
          <a:bodyPr wrap="square"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32" name="Shape 32"/>
          <p:cNvSpPr txBox="1">
            <a:spLocks noGrp="1"/>
          </p:cNvSpPr>
          <p:nvPr>
            <p:ph type="body" idx="1"/>
          </p:nvPr>
        </p:nvSpPr>
        <p:spPr>
          <a:xfrm>
            <a:off x="1792288" y="5367337"/>
            <a:ext cx="5486399" cy="804861"/>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rgbClr val="777876"/>
              </a:buClr>
              <a:buFont typeface="Arial"/>
              <a:buChar char="●"/>
              <a:defRPr sz="1400" b="0" i="0" u="none" strike="noStrike" cap="none">
                <a:solidFill>
                  <a:srgbClr val="777876"/>
                </a:solidFill>
                <a:latin typeface="Arial"/>
                <a:ea typeface="Arial"/>
                <a:cs typeface="Arial"/>
                <a:sym typeface="Arial"/>
              </a:defRPr>
            </a:lvl1pPr>
            <a:lvl2pPr marL="457200" marR="0" lvl="1" indent="0" algn="l" rtl="0">
              <a:lnSpc>
                <a:spcPct val="100000"/>
              </a:lnSpc>
              <a:spcBef>
                <a:spcPts val="240"/>
              </a:spcBef>
              <a:spcAft>
                <a:spcPts val="0"/>
              </a:spcAft>
              <a:buClr>
                <a:schemeClr val="dk1"/>
              </a:buClr>
              <a:buFont typeface="Arial"/>
              <a:buChar char="○"/>
              <a:defRPr sz="1200" b="0" i="0" u="none" strike="noStrike" cap="none">
                <a:solidFill>
                  <a:schemeClr val="dk1"/>
                </a:solidFill>
                <a:latin typeface="Arial"/>
                <a:ea typeface="Arial"/>
                <a:cs typeface="Arial"/>
                <a:sym typeface="Arial"/>
              </a:defRPr>
            </a:lvl2pPr>
            <a:lvl3pPr marL="914400" marR="0" lvl="2" indent="0" algn="l" rtl="0">
              <a:lnSpc>
                <a:spcPct val="100000"/>
              </a:lnSpc>
              <a:spcBef>
                <a:spcPts val="200"/>
              </a:spcBef>
              <a:spcAft>
                <a:spcPts val="0"/>
              </a:spcAft>
              <a:buClr>
                <a:schemeClr val="dk1"/>
              </a:buClr>
              <a:buFont typeface="Arial"/>
              <a:buChar char="■"/>
              <a:defRPr sz="1000" b="0" i="0" u="none" strike="noStrike" cap="none">
                <a:solidFill>
                  <a:schemeClr val="dk1"/>
                </a:solidFill>
                <a:latin typeface="Arial"/>
                <a:ea typeface="Arial"/>
                <a:cs typeface="Arial"/>
                <a:sym typeface="Arial"/>
              </a:defRPr>
            </a:lvl3pPr>
            <a:lvl4pPr marL="1371600" marR="0" lvl="3"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4pPr>
            <a:lvl5pPr marL="1828800" marR="0" lvl="4"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6pPr>
            <a:lvl7pPr marL="2743200" marR="0" lvl="6"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7pPr>
            <a:lvl8pPr marL="3200400" marR="0" lvl="7"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8pPr>
            <a:lvl9pPr marL="3657600" marR="0" lvl="8"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dt" idx="10"/>
          </p:nvPr>
        </p:nvSpPr>
        <p:spPr>
          <a:xfrm>
            <a:off x="215900" y="6316662"/>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98989"/>
              </a:buClr>
              <a:buFont typeface="Arial"/>
              <a:buNone/>
              <a:defRPr sz="1200" b="0" i="0" u="none" strike="noStrike" cap="none">
                <a:solidFill>
                  <a:srgbClr val="898989"/>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34" name="Shape 34"/>
          <p:cNvSpPr txBox="1">
            <a:spLocks noGrp="1"/>
          </p:cNvSpPr>
          <p:nvPr>
            <p:ph type="ftr" idx="11"/>
          </p:nvPr>
        </p:nvSpPr>
        <p:spPr>
          <a:xfrm>
            <a:off x="3124200" y="63055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35" name="Shape 35"/>
          <p:cNvSpPr txBox="1">
            <a:spLocks noGrp="1"/>
          </p:cNvSpPr>
          <p:nvPr>
            <p:ph type="sldNum" idx="12"/>
          </p:nvPr>
        </p:nvSpPr>
        <p:spPr>
          <a:xfrm>
            <a:off x="6784975" y="6305550"/>
            <a:ext cx="2133598" cy="365125"/>
          </a:xfrm>
          <a:prstGeom prst="rect">
            <a:avLst/>
          </a:prstGeom>
          <a:noFill/>
          <a:ln>
            <a:noFill/>
          </a:ln>
        </p:spPr>
        <p:txBody>
          <a:bodyPr wrap="square" lIns="91425" tIns="45700" rIns="91425" bIns="45700" anchor="ctr" anchorCtr="0">
            <a:noAutofit/>
          </a:bodyPr>
          <a:lstStyle/>
          <a:p>
            <a:pPr algn="r">
              <a:buClr>
                <a:srgbClr val="898989"/>
              </a:buClr>
              <a:buSzPct val="25000"/>
              <a:buFont typeface="Arial"/>
              <a:buNone/>
            </a:pPr>
            <a:fld id="{00000000-1234-1234-1234-123412341234}" type="slidenum">
              <a:rPr lang="en-JM" sz="1200" kern="0">
                <a:solidFill>
                  <a:srgbClr val="898989"/>
                </a:solidFill>
                <a:ea typeface="Arial"/>
                <a:cs typeface="Arial"/>
                <a:sym typeface="Arial"/>
              </a:rPr>
              <a:pPr algn="r">
                <a:buClr>
                  <a:srgbClr val="898989"/>
                </a:buClr>
                <a:buSzPct val="25000"/>
                <a:buFont typeface="Arial"/>
                <a:buNone/>
              </a:pPr>
              <a:t>‹#›</a:t>
            </a:fld>
            <a:endParaRPr lang="en-JM" sz="1200" kern="0">
              <a:solidFill>
                <a:srgbClr val="898989"/>
              </a:solidFill>
              <a:ea typeface="Arial"/>
              <a:cs typeface="Arial"/>
              <a:sym typeface="Arial"/>
            </a:endParaRPr>
          </a:p>
        </p:txBody>
      </p:sp>
    </p:spTree>
    <p:extLst>
      <p:ext uri="{BB962C8B-B14F-4D97-AF65-F5344CB8AC3E}">
        <p14:creationId xmlns:p14="http://schemas.microsoft.com/office/powerpoint/2010/main" val="28040501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2"/>
          <p:cNvSpPr>
            <a:spLocks noGrp="1"/>
          </p:cNvSpPr>
          <p:nvPr>
            <p:ph idx="1" hasCustomPrompt="1"/>
          </p:nvPr>
        </p:nvSpPr>
        <p:spPr>
          <a:xfrm>
            <a:off x="628650" y="4305600"/>
            <a:ext cx="7886700" cy="2080800"/>
          </a:xfrm>
          <a:prstGeom prst="rect">
            <a:avLst/>
          </a:prstGeom>
        </p:spPr>
        <p:txBody>
          <a:bodyPr vert="horz" lIns="91440" tIns="45720" rIns="91440" bIns="45720" rtlCol="0">
            <a:normAutofit/>
          </a:bodyPr>
          <a:lstStyle>
            <a:lvl1pPr marL="0" indent="0" algn="ctr">
              <a:buNone/>
              <a:defRPr sz="3600">
                <a:latin typeface="Museo Slab 500" panose="02000000000000000000" pitchFamily="50" charset="0"/>
              </a:defRPr>
            </a:lvl1pPr>
          </a:lstStyle>
          <a:p>
            <a:pPr lvl="0"/>
            <a:r>
              <a:rPr lang="en-US" dirty="0" smtClean="0"/>
              <a:t>TITLE</a:t>
            </a:r>
            <a:endParaRPr lang="en-US" dirty="0"/>
          </a:p>
        </p:txBody>
      </p:sp>
    </p:spTree>
    <p:extLst>
      <p:ext uri="{BB962C8B-B14F-4D97-AF65-F5344CB8AC3E}">
        <p14:creationId xmlns:p14="http://schemas.microsoft.com/office/powerpoint/2010/main" val="40612394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p:spPr>
        <p:txBody>
          <a:bodyPr/>
          <a:lstStyle/>
          <a:p>
            <a:endParaRPr lang="en-US" dirty="0">
              <a:solidFill>
                <a:prstClr val="black">
                  <a:tint val="75000"/>
                </a:prstClr>
              </a:solidFill>
            </a:endParaRPr>
          </a:p>
        </p:txBody>
      </p:sp>
      <p:sp>
        <p:nvSpPr>
          <p:cNvPr id="12"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prstClr val="black">
                    <a:tint val="75000"/>
                  </a:prstClr>
                </a:solidFill>
              </a:rPr>
              <a:pPr/>
              <a:t>10/18/2017</a:t>
            </a:fld>
            <a:endParaRPr lang="en-US">
              <a:solidFill>
                <a:prstClr val="black">
                  <a:tint val="75000"/>
                </a:prst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1"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6252446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p:spPr>
        <p:txBody>
          <a:bodyPr/>
          <a:lstStyle/>
          <a:p>
            <a:endParaRPr lang="en-US" dirty="0">
              <a:solidFill>
                <a:prstClr val="black">
                  <a:tint val="75000"/>
                </a:prstClr>
              </a:solidFill>
            </a:endParaRPr>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prstClr val="black">
                    <a:tint val="75000"/>
                  </a:prstClr>
                </a:solidFill>
              </a:rPr>
              <a:pPr/>
              <a:t>10/18/2017</a:t>
            </a:fld>
            <a:endParaRPr lang="en-US">
              <a:solidFill>
                <a:prstClr val="black">
                  <a:tint val="75000"/>
                </a:prstClr>
              </a:solidFill>
            </a:endParaRPr>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35845464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Content Placeholder 2"/>
          <p:cNvSpPr>
            <a:spLocks noGrp="1"/>
          </p:cNvSpPr>
          <p:nvPr>
            <p:ph idx="10"/>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10843"/>
            <a:ext cx="6108204" cy="3965456"/>
          </a:xfrm>
          <a:prstGeom prst="rect">
            <a:avLst/>
          </a:prstGeom>
        </p:spPr>
      </p:pic>
      <p:sp>
        <p:nvSpPr>
          <p:cNvPr id="15" name="Footer Placeholder 4"/>
          <p:cNvSpPr>
            <a:spLocks noGrp="1"/>
          </p:cNvSpPr>
          <p:nvPr>
            <p:ph type="ftr" sz="quarter" idx="11"/>
          </p:nvPr>
        </p:nvSpPr>
        <p:spPr>
          <a:xfrm>
            <a:off x="3028950" y="6508800"/>
            <a:ext cx="3086100" cy="212676"/>
          </a:xfrm>
        </p:spPr>
        <p:txBody>
          <a:bodyPr/>
          <a:lstStyle/>
          <a:p>
            <a:endParaRPr lang="en-US" dirty="0">
              <a:solidFill>
                <a:prstClr val="black">
                  <a:tint val="75000"/>
                </a:prstClr>
              </a:solidFill>
            </a:endParaRPr>
          </a:p>
        </p:txBody>
      </p:sp>
      <p:sp>
        <p:nvSpPr>
          <p:cNvPr id="16"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prstClr val="black">
                    <a:tint val="75000"/>
                  </a:prstClr>
                </a:solidFill>
              </a:rPr>
              <a:pPr/>
              <a:t>10/18/2017</a:t>
            </a:fld>
            <a:endParaRPr lang="en-US">
              <a:solidFill>
                <a:prstClr val="black">
                  <a:tint val="75000"/>
                </a:prstClr>
              </a:solidFill>
            </a:endParaRPr>
          </a:p>
        </p:txBody>
      </p:sp>
      <p:sp>
        <p:nvSpPr>
          <p:cNvPr id="17" name="Rectangle 16"/>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Rectangle 18"/>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2"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3399041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lumMod val="85000"/>
                  </a:schemeClr>
                </a:solidFill>
              </a:defRPr>
            </a:lvl1pPr>
          </a:lstStyle>
          <a:p>
            <a:fld id="{49B24EC9-D412-49F8-B26B-B7E454A540B6}" type="datetimeFigureOut">
              <a:rPr lang="en-US" smtClean="0">
                <a:solidFill>
                  <a:prstClr val="white">
                    <a:lumMod val="85000"/>
                  </a:prstClr>
                </a:solidFill>
              </a:rPr>
              <a:pPr/>
              <a:t>10/18/2017</a:t>
            </a:fld>
            <a:endParaRPr lang="en-US" dirty="0">
              <a:solidFill>
                <a:prstClr val="white">
                  <a:lumMod val="85000"/>
                </a:prstClr>
              </a:solidFill>
            </a:endParaRPr>
          </a:p>
        </p:txBody>
      </p:sp>
      <p:sp>
        <p:nvSpPr>
          <p:cNvPr id="4" name="Footer Placeholder 3"/>
          <p:cNvSpPr>
            <a:spLocks noGrp="1"/>
          </p:cNvSpPr>
          <p:nvPr>
            <p:ph type="ftr" sz="quarter" idx="11"/>
          </p:nvPr>
        </p:nvSpPr>
        <p:spPr/>
        <p:txBody>
          <a:bodyPr/>
          <a:lstStyle>
            <a:lvl1pPr>
              <a:defRPr>
                <a:solidFill>
                  <a:schemeClr val="bg1">
                    <a:lumMod val="85000"/>
                  </a:schemeClr>
                </a:solidFill>
              </a:defRPr>
            </a:lvl1pPr>
          </a:lstStyle>
          <a:p>
            <a:endParaRPr lang="en-US" dirty="0">
              <a:solidFill>
                <a:prstClr val="white">
                  <a:lumMod val="85000"/>
                </a:prstClr>
              </a:solidFill>
            </a:endParaRPr>
          </a:p>
        </p:txBody>
      </p:sp>
      <p:sp>
        <p:nvSpPr>
          <p:cNvPr id="5" name="Slide Number Placeholder 4"/>
          <p:cNvSpPr>
            <a:spLocks noGrp="1"/>
          </p:cNvSpPr>
          <p:nvPr>
            <p:ph type="sldNum" sz="quarter" idx="12"/>
          </p:nvPr>
        </p:nvSpPr>
        <p:spPr/>
        <p:txBody>
          <a:bodyPr/>
          <a:lstStyle>
            <a:lvl1pPr>
              <a:defRPr>
                <a:solidFill>
                  <a:schemeClr val="bg1">
                    <a:lumMod val="85000"/>
                  </a:schemeClr>
                </a:solidFill>
              </a:defRPr>
            </a:lvl1pPr>
          </a:lstStyle>
          <a:p>
            <a:fld id="{34A3F748-31DA-4297-96EF-69DC737B5DDE}" type="slidenum">
              <a:rPr lang="en-US" smtClean="0">
                <a:solidFill>
                  <a:prstClr val="white">
                    <a:lumMod val="85000"/>
                  </a:prstClr>
                </a:solidFill>
              </a:rPr>
              <a:pPr/>
              <a:t>‹#›</a:t>
            </a:fld>
            <a:endParaRPr lang="en-US" dirty="0">
              <a:solidFill>
                <a:prstClr val="white">
                  <a:lumMod val="85000"/>
                </a:prstClr>
              </a:solidFill>
            </a:endParaRPr>
          </a:p>
        </p:txBody>
      </p:sp>
    </p:spTree>
    <p:extLst>
      <p:ext uri="{BB962C8B-B14F-4D97-AF65-F5344CB8AC3E}">
        <p14:creationId xmlns:p14="http://schemas.microsoft.com/office/powerpoint/2010/main" val="5715532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0" name="Footer Placeholder 4"/>
          <p:cNvSpPr>
            <a:spLocks noGrp="1"/>
          </p:cNvSpPr>
          <p:nvPr>
            <p:ph type="ftr" sz="quarter" idx="11"/>
          </p:nvPr>
        </p:nvSpPr>
        <p:spPr>
          <a:xfrm>
            <a:off x="3028950" y="6508800"/>
            <a:ext cx="3086100" cy="212676"/>
          </a:xfrm>
        </p:spPr>
        <p:txBody>
          <a:bodyPr/>
          <a:lstStyle/>
          <a:p>
            <a:endParaRPr lang="en-US" dirty="0">
              <a:solidFill>
                <a:prstClr val="black">
                  <a:tint val="75000"/>
                </a:prstClr>
              </a:solidFill>
            </a:endParaRPr>
          </a:p>
        </p:txBody>
      </p:sp>
      <p:sp>
        <p:nvSpPr>
          <p:cNvPr id="2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prstClr val="black">
                    <a:tint val="75000"/>
                  </a:prstClr>
                </a:solidFill>
              </a:rPr>
              <a:pPr/>
              <a:t>10/18/2017</a:t>
            </a:fld>
            <a:endParaRPr lang="en-US">
              <a:solidFill>
                <a:prstClr val="black">
                  <a:tint val="75000"/>
                </a:prstClr>
              </a:solidFill>
            </a:endParaRPr>
          </a:p>
        </p:txBody>
      </p:sp>
      <p:sp>
        <p:nvSpPr>
          <p:cNvPr id="22" name="Rectangle 2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Rectangle 22"/>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4" name="Rectangle 23"/>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7"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idx="1"/>
          </p:nvPr>
        </p:nvSpPr>
        <p:spPr>
          <a:xfrm>
            <a:off x="628650"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4644838"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11929355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lumMod val="85000"/>
                  </a:schemeClr>
                </a:solidFill>
              </a:defRPr>
            </a:lvl1pPr>
          </a:lstStyle>
          <a:p>
            <a:fld id="{49B24EC9-D412-49F8-B26B-B7E454A540B6}" type="datetimeFigureOut">
              <a:rPr lang="en-US" smtClean="0">
                <a:solidFill>
                  <a:prstClr val="white">
                    <a:lumMod val="85000"/>
                  </a:prstClr>
                </a:solidFill>
              </a:rPr>
              <a:pPr/>
              <a:t>10/18/2017</a:t>
            </a:fld>
            <a:endParaRPr lang="en-US" dirty="0">
              <a:solidFill>
                <a:prstClr val="white">
                  <a:lumMod val="85000"/>
                </a:prstClr>
              </a:solidFill>
            </a:endParaRPr>
          </a:p>
        </p:txBody>
      </p:sp>
      <p:sp>
        <p:nvSpPr>
          <p:cNvPr id="4" name="Footer Placeholder 3"/>
          <p:cNvSpPr>
            <a:spLocks noGrp="1"/>
          </p:cNvSpPr>
          <p:nvPr>
            <p:ph type="ftr" sz="quarter" idx="11"/>
          </p:nvPr>
        </p:nvSpPr>
        <p:spPr/>
        <p:txBody>
          <a:bodyPr/>
          <a:lstStyle>
            <a:lvl1pPr>
              <a:defRPr>
                <a:solidFill>
                  <a:schemeClr val="bg1">
                    <a:lumMod val="85000"/>
                  </a:schemeClr>
                </a:solidFill>
              </a:defRPr>
            </a:lvl1pPr>
          </a:lstStyle>
          <a:p>
            <a:endParaRPr lang="en-US" dirty="0">
              <a:solidFill>
                <a:prstClr val="white">
                  <a:lumMod val="85000"/>
                </a:prstClr>
              </a:solidFill>
            </a:endParaRPr>
          </a:p>
        </p:txBody>
      </p:sp>
      <p:sp>
        <p:nvSpPr>
          <p:cNvPr id="5" name="Slide Number Placeholder 4"/>
          <p:cNvSpPr>
            <a:spLocks noGrp="1"/>
          </p:cNvSpPr>
          <p:nvPr>
            <p:ph type="sldNum" sz="quarter" idx="12"/>
          </p:nvPr>
        </p:nvSpPr>
        <p:spPr/>
        <p:txBody>
          <a:bodyPr/>
          <a:lstStyle>
            <a:lvl1pPr>
              <a:defRPr>
                <a:solidFill>
                  <a:schemeClr val="bg1">
                    <a:lumMod val="85000"/>
                  </a:schemeClr>
                </a:solidFill>
              </a:defRPr>
            </a:lvl1pPr>
          </a:lstStyle>
          <a:p>
            <a:fld id="{34A3F748-31DA-4297-96EF-69DC737B5DDE}" type="slidenum">
              <a:rPr lang="en-US" smtClean="0">
                <a:solidFill>
                  <a:prstClr val="white">
                    <a:lumMod val="85000"/>
                  </a:prstClr>
                </a:solidFill>
              </a:rPr>
              <a:pPr/>
              <a:t>‹#›</a:t>
            </a:fld>
            <a:endParaRPr lang="en-US" dirty="0">
              <a:solidFill>
                <a:prstClr val="white">
                  <a:lumMod val="85000"/>
                </a:prstClr>
              </a:solidFill>
            </a:endParaRPr>
          </a:p>
        </p:txBody>
      </p:sp>
    </p:spTree>
    <p:extLst>
      <p:ext uri="{BB962C8B-B14F-4D97-AF65-F5344CB8AC3E}">
        <p14:creationId xmlns:p14="http://schemas.microsoft.com/office/powerpoint/2010/main" val="23453029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Rectangle 9"/>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 name="Rectangle 5"/>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13" name="Date Placeholder 2"/>
          <p:cNvSpPr>
            <a:spLocks noGrp="1"/>
          </p:cNvSpPr>
          <p:nvPr>
            <p:ph type="dt" sz="half" idx="10"/>
          </p:nvPr>
        </p:nvSpPr>
        <p:spPr>
          <a:xfrm>
            <a:off x="628650" y="6537600"/>
            <a:ext cx="2057400" cy="183876"/>
          </a:xfrm>
        </p:spPr>
        <p:txBody>
          <a:bodyPr/>
          <a:lstStyle>
            <a:lvl1pPr>
              <a:defRPr>
                <a:solidFill>
                  <a:schemeClr val="bg1">
                    <a:lumMod val="85000"/>
                  </a:schemeClr>
                </a:solidFill>
              </a:defRPr>
            </a:lvl1pPr>
          </a:lstStyle>
          <a:p>
            <a:fld id="{49B24EC9-D412-49F8-B26B-B7E454A540B6}" type="datetimeFigureOut">
              <a:rPr lang="en-US" smtClean="0">
                <a:solidFill>
                  <a:prstClr val="white">
                    <a:lumMod val="85000"/>
                  </a:prstClr>
                </a:solidFill>
              </a:rPr>
              <a:pPr/>
              <a:t>10/18/2017</a:t>
            </a:fld>
            <a:endParaRPr lang="en-US" dirty="0">
              <a:solidFill>
                <a:prstClr val="white">
                  <a:lumMod val="85000"/>
                </a:prstClr>
              </a:solidFill>
            </a:endParaRPr>
          </a:p>
        </p:txBody>
      </p:sp>
      <p:sp>
        <p:nvSpPr>
          <p:cNvPr id="14" name="Footer Placeholder 3"/>
          <p:cNvSpPr>
            <a:spLocks noGrp="1"/>
          </p:cNvSpPr>
          <p:nvPr>
            <p:ph type="ftr" sz="quarter" idx="11"/>
          </p:nvPr>
        </p:nvSpPr>
        <p:spPr>
          <a:xfrm>
            <a:off x="3028950" y="6537600"/>
            <a:ext cx="3086100" cy="183876"/>
          </a:xfrm>
        </p:spPr>
        <p:txBody>
          <a:bodyPr/>
          <a:lstStyle>
            <a:lvl1pPr>
              <a:defRPr>
                <a:solidFill>
                  <a:schemeClr val="bg1">
                    <a:lumMod val="85000"/>
                  </a:schemeClr>
                </a:solidFill>
              </a:defRPr>
            </a:lvl1pPr>
          </a:lstStyle>
          <a:p>
            <a:endParaRPr lang="en-US" dirty="0">
              <a:solidFill>
                <a:prstClr val="white">
                  <a:lumMod val="85000"/>
                </a:prstClr>
              </a:solidFill>
            </a:endParaRPr>
          </a:p>
        </p:txBody>
      </p:sp>
      <p:sp>
        <p:nvSpPr>
          <p:cNvPr id="15" name="Slide Number Placeholder 4"/>
          <p:cNvSpPr>
            <a:spLocks noGrp="1"/>
          </p:cNvSpPr>
          <p:nvPr>
            <p:ph type="sldNum" sz="quarter" idx="12"/>
          </p:nvPr>
        </p:nvSpPr>
        <p:spPr>
          <a:xfrm>
            <a:off x="6457950" y="6537600"/>
            <a:ext cx="1620774" cy="183876"/>
          </a:xfrm>
        </p:spPr>
        <p:txBody>
          <a:bodyPr/>
          <a:lstStyle>
            <a:lvl1pPr>
              <a:defRPr>
                <a:solidFill>
                  <a:schemeClr val="bg1">
                    <a:lumMod val="85000"/>
                  </a:schemeClr>
                </a:solidFill>
              </a:defRPr>
            </a:lvl1pPr>
          </a:lstStyle>
          <a:p>
            <a:fld id="{34A3F748-31DA-4297-96EF-69DC737B5DDE}" type="slidenum">
              <a:rPr lang="en-US" smtClean="0">
                <a:solidFill>
                  <a:prstClr val="white">
                    <a:lumMod val="85000"/>
                  </a:prstClr>
                </a:solidFill>
              </a:rPr>
              <a:pPr/>
              <a:t>‹#›</a:t>
            </a:fld>
            <a:endParaRPr lang="en-US" dirty="0">
              <a:solidFill>
                <a:prstClr val="white">
                  <a:lumMod val="85000"/>
                </a:prstClr>
              </a:solidFill>
            </a:endParaRPr>
          </a:p>
        </p:txBody>
      </p:sp>
      <p:sp>
        <p:nvSpPr>
          <p:cNvPr id="11" name="Text Placeholder 2"/>
          <p:cNvSpPr>
            <a:spLocks noGrp="1"/>
          </p:cNvSpPr>
          <p:nvPr>
            <p:ph idx="1" hasCustomPrompt="1"/>
          </p:nvPr>
        </p:nvSpPr>
        <p:spPr>
          <a:xfrm>
            <a:off x="628650" y="2282400"/>
            <a:ext cx="7886700" cy="2080800"/>
          </a:xfrm>
          <a:prstGeom prst="rect">
            <a:avLst/>
          </a:prstGeom>
        </p:spPr>
        <p:txBody>
          <a:bodyPr vert="horz" lIns="91440" tIns="45720" rIns="91440" bIns="45720" rtlCol="0">
            <a:normAutofit/>
          </a:bodyPr>
          <a:lstStyle>
            <a:lvl1pPr marL="0" indent="0" algn="ctr">
              <a:buNone/>
              <a:defRPr sz="2400" baseline="0">
                <a:latin typeface="Museo Slab 500" panose="02000000000000000000" pitchFamily="50" charset="0"/>
              </a:defRPr>
            </a:lvl1pPr>
          </a:lstStyle>
          <a:p>
            <a:pPr lvl="0"/>
            <a:r>
              <a:rPr lang="en-US" dirty="0" smtClean="0"/>
              <a:t>Transition slide. Insert image or graphic here.</a:t>
            </a:r>
            <a:endParaRPr lang="en-US" dirty="0"/>
          </a:p>
        </p:txBody>
      </p:sp>
    </p:spTree>
    <p:extLst>
      <p:ext uri="{BB962C8B-B14F-4D97-AF65-F5344CB8AC3E}">
        <p14:creationId xmlns:p14="http://schemas.microsoft.com/office/powerpoint/2010/main" val="1844402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9B24EC9-D412-49F8-B26B-B7E454A540B6}" type="datetimeFigureOut">
              <a:rPr lang="en-US" smtClean="0">
                <a:solidFill>
                  <a:prstClr val="black">
                    <a:tint val="75000"/>
                  </a:prstClr>
                </a:solidFill>
              </a:rPr>
              <a:pPr/>
              <a:t>10/18/2017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Tree>
    <p:extLst>
      <p:ext uri="{BB962C8B-B14F-4D97-AF65-F5344CB8AC3E}">
        <p14:creationId xmlns:p14="http://schemas.microsoft.com/office/powerpoint/2010/main" val="33357322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cSld name="Section Divider Orange">
    <p:bg>
      <p:bgPr>
        <a:solidFill>
          <a:schemeClr val="accent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0999" y="3412607"/>
            <a:ext cx="8341851" cy="1645920"/>
          </a:xfrm>
        </p:spPr>
        <p:txBody>
          <a:bodyPr anchor="ctr">
            <a:normAutofit/>
          </a:bodyPr>
          <a:lstStyle>
            <a:lvl1pPr marL="0" indent="0" algn="ctr">
              <a:buNone/>
              <a:defRPr sz="2400">
                <a:solidFill>
                  <a:srgbClr val="4040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2" name="Title 11"/>
          <p:cNvSpPr>
            <a:spLocks noGrp="1"/>
          </p:cNvSpPr>
          <p:nvPr>
            <p:ph type="title"/>
          </p:nvPr>
        </p:nvSpPr>
        <p:spPr>
          <a:xfrm>
            <a:off x="380999" y="1740195"/>
            <a:ext cx="8341851" cy="1645920"/>
          </a:xfrm>
        </p:spPr>
        <p:txBody>
          <a:bodyPr/>
          <a:lstStyle>
            <a:lvl1pPr algn="ctr">
              <a:defRPr sz="4200" spc="150" baseline="0">
                <a:solidFill>
                  <a:srgbClr val="FFFFFF"/>
                </a:solidFill>
              </a:defRPr>
            </a:lvl1pPr>
          </a:lstStyle>
          <a:p>
            <a:r>
              <a:rPr lang="en-US" dirty="0" smtClean="0"/>
              <a:t>Click to edit Master title style</a:t>
            </a:r>
            <a:endParaRPr lang="en-US" dirty="0"/>
          </a:p>
        </p:txBody>
      </p:sp>
      <p:pic>
        <p:nvPicPr>
          <p:cNvPr id="6" name="Picture 5" descr="co_cde_shield_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17974923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lt1"/>
        </a:solidFill>
        <a:effectLst/>
      </p:bgPr>
    </p:bg>
    <p:spTree>
      <p:nvGrpSpPr>
        <p:cNvPr id="1" name="Shape 16"/>
        <p:cNvGrpSpPr/>
        <p:nvPr/>
      </p:nvGrpSpPr>
      <p:grpSpPr>
        <a:xfrm>
          <a:off x="0" y="0"/>
          <a:ext cx="0" cy="0"/>
          <a:chOff x="0" y="0"/>
          <a:chExt cx="0" cy="0"/>
        </a:xfrm>
      </p:grpSpPr>
      <p:pic>
        <p:nvPicPr>
          <p:cNvPr id="17" name="Shape 17" descr="blue_mts_header.png"/>
          <p:cNvPicPr preferRelativeResize="0"/>
          <p:nvPr/>
        </p:nvPicPr>
        <p:blipFill rotWithShape="1">
          <a:blip r:embed="rId2">
            <a:alphaModFix/>
          </a:blip>
          <a:srcRect t="20496"/>
          <a:stretch/>
        </p:blipFill>
        <p:spPr>
          <a:xfrm>
            <a:off x="0" y="5007748"/>
            <a:ext cx="9144000" cy="1850250"/>
          </a:xfrm>
          <a:prstGeom prst="rect">
            <a:avLst/>
          </a:prstGeom>
          <a:noFill/>
          <a:ln>
            <a:noFill/>
          </a:ln>
        </p:spPr>
      </p:pic>
      <p:sp>
        <p:nvSpPr>
          <p:cNvPr id="18" name="Shape 18"/>
          <p:cNvSpPr txBox="1"/>
          <p:nvPr/>
        </p:nvSpPr>
        <p:spPr>
          <a:xfrm>
            <a:off x="457200" y="2059975"/>
            <a:ext cx="8305800" cy="1930200"/>
          </a:xfrm>
          <a:prstGeom prst="rect">
            <a:avLst/>
          </a:prstGeom>
          <a:noFill/>
          <a:ln>
            <a:noFill/>
          </a:ln>
        </p:spPr>
        <p:txBody>
          <a:bodyPr wrap="square" lIns="91425" tIns="91425" rIns="91425" bIns="91425" anchor="ctr" anchorCtr="0">
            <a:noAutofit/>
          </a:bodyPr>
          <a:lstStyle/>
          <a:p>
            <a:pPr algn="ctr">
              <a:buClr>
                <a:srgbClr val="FFFFFF"/>
              </a:buClr>
              <a:buSzPct val="25000"/>
              <a:buFont typeface="Arial"/>
              <a:buNone/>
            </a:pPr>
            <a:r>
              <a:rPr lang="en-JM" sz="4800" kern="0">
                <a:solidFill>
                  <a:srgbClr val="3F3F3F"/>
                </a:solidFill>
                <a:latin typeface="Open Sans"/>
                <a:ea typeface="Open Sans"/>
                <a:cs typeface="Open Sans"/>
                <a:sym typeface="Open Sans"/>
              </a:rPr>
              <a:t>Title</a:t>
            </a:r>
          </a:p>
        </p:txBody>
      </p:sp>
      <p:sp>
        <p:nvSpPr>
          <p:cNvPr id="19" name="Shape 19"/>
          <p:cNvSpPr txBox="1"/>
          <p:nvPr/>
        </p:nvSpPr>
        <p:spPr>
          <a:xfrm>
            <a:off x="457200" y="3911600"/>
            <a:ext cx="8229600" cy="1419900"/>
          </a:xfrm>
          <a:prstGeom prst="rect">
            <a:avLst/>
          </a:prstGeom>
          <a:noFill/>
          <a:ln>
            <a:noFill/>
          </a:ln>
        </p:spPr>
        <p:txBody>
          <a:bodyPr wrap="square" lIns="91425" tIns="91425" rIns="91425" bIns="91425" anchor="t" anchorCtr="0">
            <a:noAutofit/>
          </a:bodyPr>
          <a:lstStyle/>
          <a:p>
            <a:pPr algn="ctr">
              <a:buClr>
                <a:srgbClr val="262626"/>
              </a:buClr>
              <a:buFont typeface="Arial"/>
              <a:buNone/>
            </a:pPr>
            <a:r>
              <a:rPr lang="en-JM" sz="1400" kern="0">
                <a:solidFill>
                  <a:srgbClr val="3F3F3F"/>
                </a:solidFill>
                <a:latin typeface="Open Sans"/>
                <a:ea typeface="Open Sans"/>
                <a:cs typeface="Open Sans"/>
                <a:sym typeface="Open Sans"/>
              </a:rPr>
              <a:t>Date</a:t>
            </a:r>
          </a:p>
          <a:p>
            <a:pPr algn="ctr">
              <a:buClr>
                <a:srgbClr val="262626"/>
              </a:buClr>
              <a:buFont typeface="Arial"/>
              <a:buNone/>
            </a:pPr>
            <a:endParaRPr sz="2400" kern="0">
              <a:solidFill>
                <a:srgbClr val="3F3F3F"/>
              </a:solidFill>
              <a:latin typeface="Open Sans"/>
              <a:ea typeface="Open Sans"/>
              <a:cs typeface="Open Sans"/>
              <a:sym typeface="Open Sans"/>
            </a:endParaRPr>
          </a:p>
          <a:p>
            <a:pPr algn="ctr">
              <a:buClr>
                <a:srgbClr val="262626"/>
              </a:buClr>
              <a:buSzPct val="25000"/>
              <a:buFont typeface="Arial"/>
              <a:buNone/>
            </a:pPr>
            <a:r>
              <a:rPr lang="en-JM" sz="2400" kern="0">
                <a:solidFill>
                  <a:srgbClr val="3F3F3F"/>
                </a:solidFill>
                <a:latin typeface="Open Sans"/>
                <a:ea typeface="Open Sans"/>
                <a:cs typeface="Open Sans"/>
                <a:sym typeface="Open Sans"/>
              </a:rPr>
              <a:t>Presenter(s)</a:t>
            </a:r>
          </a:p>
        </p:txBody>
      </p:sp>
      <p:pic>
        <p:nvPicPr>
          <p:cNvPr id="20" name="Shape 20" descr="C:\Users\qesu234\Desktop\Short-White.png"/>
          <p:cNvPicPr preferRelativeResize="0"/>
          <p:nvPr/>
        </p:nvPicPr>
        <p:blipFill rotWithShape="1">
          <a:blip r:embed="rId3">
            <a:alphaModFix/>
          </a:blip>
          <a:srcRect/>
          <a:stretch/>
        </p:blipFill>
        <p:spPr>
          <a:xfrm>
            <a:off x="3143250" y="5181600"/>
            <a:ext cx="2857500" cy="895200"/>
          </a:xfrm>
          <a:prstGeom prst="rect">
            <a:avLst/>
          </a:prstGeom>
          <a:noFill/>
          <a:ln>
            <a:noFill/>
          </a:ln>
        </p:spPr>
      </p:pic>
      <p:pic>
        <p:nvPicPr>
          <p:cNvPr id="21" name="Shape 21" descr="Full-Color-RGB.png"/>
          <p:cNvPicPr preferRelativeResize="0"/>
          <p:nvPr/>
        </p:nvPicPr>
        <p:blipFill rotWithShape="1">
          <a:blip r:embed="rId4">
            <a:alphaModFix/>
          </a:blip>
          <a:srcRect/>
          <a:stretch/>
        </p:blipFill>
        <p:spPr>
          <a:xfrm>
            <a:off x="536325" y="460125"/>
            <a:ext cx="3349976" cy="1029675"/>
          </a:xfrm>
          <a:prstGeom prst="rect">
            <a:avLst/>
          </a:prstGeom>
          <a:noFill/>
          <a:ln>
            <a:noFill/>
          </a:ln>
        </p:spPr>
      </p:pic>
    </p:spTree>
    <p:extLst>
      <p:ext uri="{BB962C8B-B14F-4D97-AF65-F5344CB8AC3E}">
        <p14:creationId xmlns:p14="http://schemas.microsoft.com/office/powerpoint/2010/main" val="37879518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3"/>
        <p:cNvGrpSpPr/>
        <p:nvPr/>
      </p:nvGrpSpPr>
      <p:grpSpPr>
        <a:xfrm>
          <a:off x="0" y="0"/>
          <a:ext cx="0" cy="0"/>
          <a:chOff x="0" y="0"/>
          <a:chExt cx="0" cy="0"/>
        </a:xfrm>
      </p:grpSpPr>
      <p:sp>
        <p:nvSpPr>
          <p:cNvPr id="24" name="Shape 24"/>
          <p:cNvSpPr/>
          <p:nvPr/>
        </p:nvSpPr>
        <p:spPr>
          <a:xfrm>
            <a:off x="0" y="0"/>
            <a:ext cx="9144000" cy="1077913"/>
          </a:xfrm>
          <a:prstGeom prst="rect">
            <a:avLst/>
          </a:prstGeom>
          <a:gradFill>
            <a:gsLst>
              <a:gs pos="0">
                <a:schemeClr val="accent6"/>
              </a:gs>
              <a:gs pos="100000">
                <a:schemeClr val="accent1"/>
              </a:gs>
            </a:gsLst>
            <a:lin ang="16200000" scaled="0"/>
          </a:gradFill>
          <a:ln>
            <a:noFill/>
          </a:ln>
        </p:spPr>
        <p:txBody>
          <a:bodyPr wrap="square" lIns="91425" tIns="45700" rIns="91425" bIns="45700" anchor="ctr" anchorCtr="0">
            <a:noAutofit/>
          </a:bodyPr>
          <a:lstStyle/>
          <a:p>
            <a:pPr algn="ctr">
              <a:buClr>
                <a:srgbClr val="000000"/>
              </a:buClr>
              <a:buFont typeface="Arial"/>
              <a:buNone/>
            </a:pPr>
            <a:endParaRPr kern="0">
              <a:solidFill>
                <a:srgbClr val="FFFFFF"/>
              </a:solidFill>
              <a:ea typeface="Arial"/>
              <a:cs typeface="Arial"/>
              <a:sym typeface="Arial"/>
            </a:endParaRPr>
          </a:p>
        </p:txBody>
      </p:sp>
      <p:sp>
        <p:nvSpPr>
          <p:cNvPr id="25" name="Shape 25"/>
          <p:cNvSpPr txBox="1">
            <a:spLocks noGrp="1"/>
          </p:cNvSpPr>
          <p:nvPr>
            <p:ph type="title"/>
          </p:nvPr>
        </p:nvSpPr>
        <p:spPr>
          <a:xfrm>
            <a:off x="457200" y="274637"/>
            <a:ext cx="8229600" cy="11430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lt2"/>
              </a:buClr>
              <a:buFont typeface="Arial"/>
              <a:buNone/>
              <a:defRPr sz="3600" b="0" i="0" u="none" strike="noStrike" cap="none">
                <a:solidFill>
                  <a:schemeClr val="lt2"/>
                </a:solidFill>
                <a:latin typeface="Arial"/>
                <a:ea typeface="Arial"/>
                <a:cs typeface="Arial"/>
                <a:sym typeface="Arial"/>
              </a:defRPr>
            </a:lvl1pPr>
            <a:lvl2pPr marL="0" marR="0" lvl="1"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dt" idx="10"/>
          </p:nvPr>
        </p:nvSpPr>
        <p:spPr>
          <a:xfrm>
            <a:off x="215900" y="6316662"/>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98989"/>
              </a:buClr>
              <a:buFont typeface="Arial"/>
              <a:buNone/>
              <a:defRPr sz="1200" b="0" i="0" u="none" strike="noStrike" cap="none">
                <a:solidFill>
                  <a:srgbClr val="898989"/>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27" name="Shape 27"/>
          <p:cNvSpPr txBox="1">
            <a:spLocks noGrp="1"/>
          </p:cNvSpPr>
          <p:nvPr>
            <p:ph type="sldNum" idx="12"/>
          </p:nvPr>
        </p:nvSpPr>
        <p:spPr>
          <a:xfrm>
            <a:off x="6784975" y="6305550"/>
            <a:ext cx="2133598" cy="365125"/>
          </a:xfrm>
          <a:prstGeom prst="rect">
            <a:avLst/>
          </a:prstGeom>
          <a:noFill/>
          <a:ln>
            <a:noFill/>
          </a:ln>
        </p:spPr>
        <p:txBody>
          <a:bodyPr wrap="square" lIns="91425" tIns="45700" rIns="91425" bIns="45700" anchor="ctr" anchorCtr="0">
            <a:noAutofit/>
          </a:bodyPr>
          <a:lstStyle/>
          <a:p>
            <a:pPr algn="r">
              <a:buClr>
                <a:srgbClr val="898989"/>
              </a:buClr>
              <a:buSzPct val="25000"/>
              <a:buFont typeface="Arial"/>
              <a:buNone/>
            </a:pPr>
            <a:fld id="{00000000-1234-1234-1234-123412341234}" type="slidenum">
              <a:rPr lang="en-JM" sz="1200" kern="0">
                <a:solidFill>
                  <a:srgbClr val="898989"/>
                </a:solidFill>
                <a:ea typeface="Arial"/>
                <a:cs typeface="Arial"/>
                <a:sym typeface="Arial"/>
              </a:rPr>
              <a:pPr algn="r">
                <a:buClr>
                  <a:srgbClr val="898989"/>
                </a:buClr>
                <a:buSzPct val="25000"/>
                <a:buFont typeface="Arial"/>
                <a:buNone/>
              </a:pPr>
              <a:t>‹#›</a:t>
            </a:fld>
            <a:endParaRPr lang="en-JM" sz="1200" kern="0">
              <a:solidFill>
                <a:srgbClr val="898989"/>
              </a:solidFill>
              <a:ea typeface="Arial"/>
              <a:cs typeface="Arial"/>
              <a:sym typeface="Arial"/>
            </a:endParaRPr>
          </a:p>
        </p:txBody>
      </p:sp>
      <p:sp>
        <p:nvSpPr>
          <p:cNvPr id="28" name="Shape 28"/>
          <p:cNvSpPr txBox="1">
            <a:spLocks noGrp="1"/>
          </p:cNvSpPr>
          <p:nvPr>
            <p:ph type="ftr" idx="11"/>
          </p:nvPr>
        </p:nvSpPr>
        <p:spPr>
          <a:xfrm>
            <a:off x="3124200" y="6470650"/>
            <a:ext cx="2895600" cy="230188"/>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Tree>
    <p:extLst>
      <p:ext uri="{BB962C8B-B14F-4D97-AF65-F5344CB8AC3E}">
        <p14:creationId xmlns:p14="http://schemas.microsoft.com/office/powerpoint/2010/main" val="18558410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792288" y="4800600"/>
            <a:ext cx="5486399" cy="566736"/>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rgbClr val="777876"/>
              </a:buClr>
              <a:buFont typeface="Arial"/>
              <a:buNone/>
              <a:defRPr sz="2000" b="1" i="0" u="none" strike="noStrike" cap="none">
                <a:solidFill>
                  <a:srgbClr val="777876"/>
                </a:solidFill>
                <a:latin typeface="Arial"/>
                <a:ea typeface="Arial"/>
                <a:cs typeface="Arial"/>
                <a:sym typeface="Arial"/>
              </a:defRPr>
            </a:lvl1pPr>
            <a:lvl2pPr marL="0" marR="0" lvl="1"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31" name="Shape 31"/>
          <p:cNvSpPr>
            <a:spLocks noGrp="1"/>
          </p:cNvSpPr>
          <p:nvPr>
            <p:ph type="pic" idx="2"/>
          </p:nvPr>
        </p:nvSpPr>
        <p:spPr>
          <a:xfrm>
            <a:off x="1792288" y="612775"/>
            <a:ext cx="5486399" cy="4114800"/>
          </a:xfrm>
          <a:prstGeom prst="rect">
            <a:avLst/>
          </a:prstGeom>
          <a:noFill/>
          <a:ln>
            <a:noFill/>
          </a:ln>
        </p:spPr>
        <p:txBody>
          <a:bodyPr wrap="square"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32" name="Shape 32"/>
          <p:cNvSpPr txBox="1">
            <a:spLocks noGrp="1"/>
          </p:cNvSpPr>
          <p:nvPr>
            <p:ph type="body" idx="1"/>
          </p:nvPr>
        </p:nvSpPr>
        <p:spPr>
          <a:xfrm>
            <a:off x="1792288" y="5367337"/>
            <a:ext cx="5486399" cy="804861"/>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rgbClr val="777876"/>
              </a:buClr>
              <a:buFont typeface="Arial"/>
              <a:buChar char="●"/>
              <a:defRPr sz="1400" b="0" i="0" u="none" strike="noStrike" cap="none">
                <a:solidFill>
                  <a:srgbClr val="777876"/>
                </a:solidFill>
                <a:latin typeface="Arial"/>
                <a:ea typeface="Arial"/>
                <a:cs typeface="Arial"/>
                <a:sym typeface="Arial"/>
              </a:defRPr>
            </a:lvl1pPr>
            <a:lvl2pPr marL="457200" marR="0" lvl="1" indent="0" algn="l" rtl="0">
              <a:lnSpc>
                <a:spcPct val="100000"/>
              </a:lnSpc>
              <a:spcBef>
                <a:spcPts val="240"/>
              </a:spcBef>
              <a:spcAft>
                <a:spcPts val="0"/>
              </a:spcAft>
              <a:buClr>
                <a:schemeClr val="dk1"/>
              </a:buClr>
              <a:buFont typeface="Arial"/>
              <a:buChar char="○"/>
              <a:defRPr sz="1200" b="0" i="0" u="none" strike="noStrike" cap="none">
                <a:solidFill>
                  <a:schemeClr val="dk1"/>
                </a:solidFill>
                <a:latin typeface="Arial"/>
                <a:ea typeface="Arial"/>
                <a:cs typeface="Arial"/>
                <a:sym typeface="Arial"/>
              </a:defRPr>
            </a:lvl2pPr>
            <a:lvl3pPr marL="914400" marR="0" lvl="2" indent="0" algn="l" rtl="0">
              <a:lnSpc>
                <a:spcPct val="100000"/>
              </a:lnSpc>
              <a:spcBef>
                <a:spcPts val="200"/>
              </a:spcBef>
              <a:spcAft>
                <a:spcPts val="0"/>
              </a:spcAft>
              <a:buClr>
                <a:schemeClr val="dk1"/>
              </a:buClr>
              <a:buFont typeface="Arial"/>
              <a:buChar char="■"/>
              <a:defRPr sz="1000" b="0" i="0" u="none" strike="noStrike" cap="none">
                <a:solidFill>
                  <a:schemeClr val="dk1"/>
                </a:solidFill>
                <a:latin typeface="Arial"/>
                <a:ea typeface="Arial"/>
                <a:cs typeface="Arial"/>
                <a:sym typeface="Arial"/>
              </a:defRPr>
            </a:lvl3pPr>
            <a:lvl4pPr marL="1371600" marR="0" lvl="3"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4pPr>
            <a:lvl5pPr marL="1828800" marR="0" lvl="4"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6pPr>
            <a:lvl7pPr marL="2743200" marR="0" lvl="6"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7pPr>
            <a:lvl8pPr marL="3200400" marR="0" lvl="7"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8pPr>
            <a:lvl9pPr marL="3657600" marR="0" lvl="8"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dt" idx="10"/>
          </p:nvPr>
        </p:nvSpPr>
        <p:spPr>
          <a:xfrm>
            <a:off x="215900" y="6316662"/>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98989"/>
              </a:buClr>
              <a:buFont typeface="Arial"/>
              <a:buNone/>
              <a:defRPr sz="1200" b="0" i="0" u="none" strike="noStrike" cap="none">
                <a:solidFill>
                  <a:srgbClr val="898989"/>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34" name="Shape 34"/>
          <p:cNvSpPr txBox="1">
            <a:spLocks noGrp="1"/>
          </p:cNvSpPr>
          <p:nvPr>
            <p:ph type="ftr" idx="11"/>
          </p:nvPr>
        </p:nvSpPr>
        <p:spPr>
          <a:xfrm>
            <a:off x="3124200" y="63055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35" name="Shape 35"/>
          <p:cNvSpPr txBox="1">
            <a:spLocks noGrp="1"/>
          </p:cNvSpPr>
          <p:nvPr>
            <p:ph type="sldNum" idx="12"/>
          </p:nvPr>
        </p:nvSpPr>
        <p:spPr>
          <a:xfrm>
            <a:off x="6784975" y="6305550"/>
            <a:ext cx="2133598" cy="365125"/>
          </a:xfrm>
          <a:prstGeom prst="rect">
            <a:avLst/>
          </a:prstGeom>
          <a:noFill/>
          <a:ln>
            <a:noFill/>
          </a:ln>
        </p:spPr>
        <p:txBody>
          <a:bodyPr wrap="square" lIns="91425" tIns="45700" rIns="91425" bIns="45700" anchor="ctr" anchorCtr="0">
            <a:noAutofit/>
          </a:bodyPr>
          <a:lstStyle/>
          <a:p>
            <a:pPr algn="r">
              <a:buClr>
                <a:srgbClr val="898989"/>
              </a:buClr>
              <a:buSzPct val="25000"/>
              <a:buFont typeface="Arial"/>
              <a:buNone/>
            </a:pPr>
            <a:fld id="{00000000-1234-1234-1234-123412341234}" type="slidenum">
              <a:rPr lang="en-JM" sz="1200" kern="0">
                <a:solidFill>
                  <a:srgbClr val="898989"/>
                </a:solidFill>
                <a:ea typeface="Arial"/>
                <a:cs typeface="Arial"/>
                <a:sym typeface="Arial"/>
              </a:rPr>
              <a:pPr algn="r">
                <a:buClr>
                  <a:srgbClr val="898989"/>
                </a:buClr>
                <a:buSzPct val="25000"/>
                <a:buFont typeface="Arial"/>
                <a:buNone/>
              </a:pPr>
              <a:t>‹#›</a:t>
            </a:fld>
            <a:endParaRPr lang="en-JM" sz="1200" kern="0">
              <a:solidFill>
                <a:srgbClr val="898989"/>
              </a:solidFill>
              <a:ea typeface="Arial"/>
              <a:cs typeface="Arial"/>
              <a:sym typeface="Arial"/>
            </a:endParaRPr>
          </a:p>
        </p:txBody>
      </p:sp>
    </p:spTree>
    <p:extLst>
      <p:ext uri="{BB962C8B-B14F-4D97-AF65-F5344CB8AC3E}">
        <p14:creationId xmlns:p14="http://schemas.microsoft.com/office/powerpoint/2010/main" val="40703141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lt1"/>
        </a:solidFill>
        <a:effectLst/>
      </p:bgPr>
    </p:bg>
    <p:spTree>
      <p:nvGrpSpPr>
        <p:cNvPr id="1" name="Shape 16"/>
        <p:cNvGrpSpPr/>
        <p:nvPr/>
      </p:nvGrpSpPr>
      <p:grpSpPr>
        <a:xfrm>
          <a:off x="0" y="0"/>
          <a:ext cx="0" cy="0"/>
          <a:chOff x="0" y="0"/>
          <a:chExt cx="0" cy="0"/>
        </a:xfrm>
      </p:grpSpPr>
      <p:pic>
        <p:nvPicPr>
          <p:cNvPr id="17" name="Shape 17" descr="blue_mts_header.png"/>
          <p:cNvPicPr preferRelativeResize="0"/>
          <p:nvPr/>
        </p:nvPicPr>
        <p:blipFill rotWithShape="1">
          <a:blip r:embed="rId2">
            <a:alphaModFix/>
          </a:blip>
          <a:srcRect t="20496"/>
          <a:stretch/>
        </p:blipFill>
        <p:spPr>
          <a:xfrm>
            <a:off x="0" y="5007748"/>
            <a:ext cx="9144000" cy="1850250"/>
          </a:xfrm>
          <a:prstGeom prst="rect">
            <a:avLst/>
          </a:prstGeom>
          <a:noFill/>
          <a:ln>
            <a:noFill/>
          </a:ln>
        </p:spPr>
      </p:pic>
      <p:sp>
        <p:nvSpPr>
          <p:cNvPr id="18" name="Shape 18"/>
          <p:cNvSpPr txBox="1"/>
          <p:nvPr/>
        </p:nvSpPr>
        <p:spPr>
          <a:xfrm>
            <a:off x="457200" y="2059975"/>
            <a:ext cx="8305800" cy="1930200"/>
          </a:xfrm>
          <a:prstGeom prst="rect">
            <a:avLst/>
          </a:prstGeom>
          <a:noFill/>
          <a:ln>
            <a:noFill/>
          </a:ln>
        </p:spPr>
        <p:txBody>
          <a:bodyPr wrap="square" lIns="91425" tIns="91425" rIns="91425" bIns="91425" anchor="ctr" anchorCtr="0">
            <a:noAutofit/>
          </a:bodyPr>
          <a:lstStyle/>
          <a:p>
            <a:pPr algn="ctr">
              <a:buClr>
                <a:srgbClr val="FFFFFF"/>
              </a:buClr>
              <a:buSzPct val="25000"/>
              <a:buFont typeface="Arial"/>
              <a:buNone/>
            </a:pPr>
            <a:r>
              <a:rPr lang="en-JM" sz="4800" kern="0">
                <a:solidFill>
                  <a:srgbClr val="3F3F3F"/>
                </a:solidFill>
                <a:latin typeface="Open Sans"/>
                <a:ea typeface="Open Sans"/>
                <a:cs typeface="Open Sans"/>
                <a:sym typeface="Open Sans"/>
              </a:rPr>
              <a:t>Title</a:t>
            </a:r>
          </a:p>
        </p:txBody>
      </p:sp>
      <p:sp>
        <p:nvSpPr>
          <p:cNvPr id="19" name="Shape 19"/>
          <p:cNvSpPr txBox="1"/>
          <p:nvPr/>
        </p:nvSpPr>
        <p:spPr>
          <a:xfrm>
            <a:off x="457200" y="3911600"/>
            <a:ext cx="8229600" cy="1419900"/>
          </a:xfrm>
          <a:prstGeom prst="rect">
            <a:avLst/>
          </a:prstGeom>
          <a:noFill/>
          <a:ln>
            <a:noFill/>
          </a:ln>
        </p:spPr>
        <p:txBody>
          <a:bodyPr wrap="square" lIns="91425" tIns="91425" rIns="91425" bIns="91425" anchor="t" anchorCtr="0">
            <a:noAutofit/>
          </a:bodyPr>
          <a:lstStyle/>
          <a:p>
            <a:pPr algn="ctr">
              <a:buClr>
                <a:srgbClr val="262626"/>
              </a:buClr>
              <a:buFont typeface="Arial"/>
              <a:buNone/>
            </a:pPr>
            <a:r>
              <a:rPr lang="en-JM" sz="1400" kern="0">
                <a:solidFill>
                  <a:srgbClr val="3F3F3F"/>
                </a:solidFill>
                <a:latin typeface="Open Sans"/>
                <a:ea typeface="Open Sans"/>
                <a:cs typeface="Open Sans"/>
                <a:sym typeface="Open Sans"/>
              </a:rPr>
              <a:t>Date</a:t>
            </a:r>
          </a:p>
          <a:p>
            <a:pPr algn="ctr">
              <a:buClr>
                <a:srgbClr val="262626"/>
              </a:buClr>
              <a:buFont typeface="Arial"/>
              <a:buNone/>
            </a:pPr>
            <a:endParaRPr sz="2400" kern="0">
              <a:solidFill>
                <a:srgbClr val="3F3F3F"/>
              </a:solidFill>
              <a:latin typeface="Open Sans"/>
              <a:ea typeface="Open Sans"/>
              <a:cs typeface="Open Sans"/>
              <a:sym typeface="Open Sans"/>
            </a:endParaRPr>
          </a:p>
          <a:p>
            <a:pPr algn="ctr">
              <a:buClr>
                <a:srgbClr val="262626"/>
              </a:buClr>
              <a:buSzPct val="25000"/>
              <a:buFont typeface="Arial"/>
              <a:buNone/>
            </a:pPr>
            <a:r>
              <a:rPr lang="en-JM" sz="2400" kern="0">
                <a:solidFill>
                  <a:srgbClr val="3F3F3F"/>
                </a:solidFill>
                <a:latin typeface="Open Sans"/>
                <a:ea typeface="Open Sans"/>
                <a:cs typeface="Open Sans"/>
                <a:sym typeface="Open Sans"/>
              </a:rPr>
              <a:t>Presenter(s)</a:t>
            </a:r>
          </a:p>
        </p:txBody>
      </p:sp>
      <p:pic>
        <p:nvPicPr>
          <p:cNvPr id="20" name="Shape 20" descr="C:\Users\qesu234\Desktop\Short-White.png"/>
          <p:cNvPicPr preferRelativeResize="0"/>
          <p:nvPr/>
        </p:nvPicPr>
        <p:blipFill rotWithShape="1">
          <a:blip r:embed="rId3">
            <a:alphaModFix/>
          </a:blip>
          <a:srcRect/>
          <a:stretch/>
        </p:blipFill>
        <p:spPr>
          <a:xfrm>
            <a:off x="3143250" y="5181600"/>
            <a:ext cx="2857500" cy="895200"/>
          </a:xfrm>
          <a:prstGeom prst="rect">
            <a:avLst/>
          </a:prstGeom>
          <a:noFill/>
          <a:ln>
            <a:noFill/>
          </a:ln>
        </p:spPr>
      </p:pic>
      <p:pic>
        <p:nvPicPr>
          <p:cNvPr id="21" name="Shape 21" descr="Full-Color-RGB.png"/>
          <p:cNvPicPr preferRelativeResize="0"/>
          <p:nvPr/>
        </p:nvPicPr>
        <p:blipFill rotWithShape="1">
          <a:blip r:embed="rId4">
            <a:alphaModFix/>
          </a:blip>
          <a:srcRect/>
          <a:stretch/>
        </p:blipFill>
        <p:spPr>
          <a:xfrm>
            <a:off x="536325" y="460125"/>
            <a:ext cx="3349976" cy="1029675"/>
          </a:xfrm>
          <a:prstGeom prst="rect">
            <a:avLst/>
          </a:prstGeom>
          <a:noFill/>
          <a:ln>
            <a:noFill/>
          </a:ln>
        </p:spPr>
      </p:pic>
    </p:spTree>
    <p:extLst>
      <p:ext uri="{BB962C8B-B14F-4D97-AF65-F5344CB8AC3E}">
        <p14:creationId xmlns:p14="http://schemas.microsoft.com/office/powerpoint/2010/main" val="26970560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General Page">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836174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Rectangle 9"/>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 name="Rectangle 5"/>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13" name="Date Placeholder 2"/>
          <p:cNvSpPr>
            <a:spLocks noGrp="1"/>
          </p:cNvSpPr>
          <p:nvPr>
            <p:ph type="dt" sz="half" idx="10"/>
          </p:nvPr>
        </p:nvSpPr>
        <p:spPr>
          <a:xfrm>
            <a:off x="628650" y="6537600"/>
            <a:ext cx="2057400" cy="183876"/>
          </a:xfrm>
        </p:spPr>
        <p:txBody>
          <a:bodyPr/>
          <a:lstStyle>
            <a:lvl1pPr>
              <a:defRPr>
                <a:solidFill>
                  <a:schemeClr val="bg1">
                    <a:lumMod val="85000"/>
                  </a:schemeClr>
                </a:solidFill>
              </a:defRPr>
            </a:lvl1pPr>
          </a:lstStyle>
          <a:p>
            <a:fld id="{49B24EC9-D412-49F8-B26B-B7E454A540B6}" type="datetimeFigureOut">
              <a:rPr lang="en-US" smtClean="0">
                <a:solidFill>
                  <a:prstClr val="white">
                    <a:lumMod val="85000"/>
                  </a:prstClr>
                </a:solidFill>
              </a:rPr>
              <a:pPr/>
              <a:t>10/18/2017</a:t>
            </a:fld>
            <a:endParaRPr lang="en-US" dirty="0">
              <a:solidFill>
                <a:prstClr val="white">
                  <a:lumMod val="85000"/>
                </a:prstClr>
              </a:solidFill>
            </a:endParaRPr>
          </a:p>
        </p:txBody>
      </p:sp>
      <p:sp>
        <p:nvSpPr>
          <p:cNvPr id="14" name="Footer Placeholder 3"/>
          <p:cNvSpPr>
            <a:spLocks noGrp="1"/>
          </p:cNvSpPr>
          <p:nvPr>
            <p:ph type="ftr" sz="quarter" idx="11"/>
          </p:nvPr>
        </p:nvSpPr>
        <p:spPr>
          <a:xfrm>
            <a:off x="3028950" y="6537600"/>
            <a:ext cx="3086100" cy="183876"/>
          </a:xfrm>
        </p:spPr>
        <p:txBody>
          <a:bodyPr/>
          <a:lstStyle>
            <a:lvl1pPr>
              <a:defRPr>
                <a:solidFill>
                  <a:schemeClr val="bg1">
                    <a:lumMod val="85000"/>
                  </a:schemeClr>
                </a:solidFill>
              </a:defRPr>
            </a:lvl1pPr>
          </a:lstStyle>
          <a:p>
            <a:endParaRPr lang="en-US" dirty="0">
              <a:solidFill>
                <a:prstClr val="white">
                  <a:lumMod val="85000"/>
                </a:prstClr>
              </a:solidFill>
            </a:endParaRPr>
          </a:p>
        </p:txBody>
      </p:sp>
      <p:sp>
        <p:nvSpPr>
          <p:cNvPr id="15" name="Slide Number Placeholder 4"/>
          <p:cNvSpPr>
            <a:spLocks noGrp="1"/>
          </p:cNvSpPr>
          <p:nvPr>
            <p:ph type="sldNum" sz="quarter" idx="12"/>
          </p:nvPr>
        </p:nvSpPr>
        <p:spPr>
          <a:xfrm>
            <a:off x="6457950" y="6537600"/>
            <a:ext cx="1620774" cy="183876"/>
          </a:xfrm>
        </p:spPr>
        <p:txBody>
          <a:bodyPr/>
          <a:lstStyle>
            <a:lvl1pPr>
              <a:defRPr>
                <a:solidFill>
                  <a:schemeClr val="bg1">
                    <a:lumMod val="85000"/>
                  </a:schemeClr>
                </a:solidFill>
              </a:defRPr>
            </a:lvl1pPr>
          </a:lstStyle>
          <a:p>
            <a:fld id="{34A3F748-31DA-4297-96EF-69DC737B5DDE}" type="slidenum">
              <a:rPr lang="en-US" smtClean="0">
                <a:solidFill>
                  <a:prstClr val="white">
                    <a:lumMod val="85000"/>
                  </a:prstClr>
                </a:solidFill>
              </a:rPr>
              <a:pPr/>
              <a:t>‹#›</a:t>
            </a:fld>
            <a:endParaRPr lang="en-US" dirty="0">
              <a:solidFill>
                <a:prstClr val="white">
                  <a:lumMod val="85000"/>
                </a:prstClr>
              </a:solidFill>
            </a:endParaRPr>
          </a:p>
        </p:txBody>
      </p:sp>
      <p:sp>
        <p:nvSpPr>
          <p:cNvPr id="11" name="Text Placeholder 2"/>
          <p:cNvSpPr>
            <a:spLocks noGrp="1"/>
          </p:cNvSpPr>
          <p:nvPr>
            <p:ph idx="1" hasCustomPrompt="1"/>
          </p:nvPr>
        </p:nvSpPr>
        <p:spPr>
          <a:xfrm>
            <a:off x="628650" y="2282400"/>
            <a:ext cx="7886700" cy="2080800"/>
          </a:xfrm>
          <a:prstGeom prst="rect">
            <a:avLst/>
          </a:prstGeom>
        </p:spPr>
        <p:txBody>
          <a:bodyPr vert="horz" lIns="91440" tIns="45720" rIns="91440" bIns="45720" rtlCol="0">
            <a:normAutofit/>
          </a:bodyPr>
          <a:lstStyle>
            <a:lvl1pPr marL="0" indent="0" algn="ctr">
              <a:buNone/>
              <a:defRPr sz="2400" baseline="0">
                <a:latin typeface="Museo Slab 500" panose="02000000000000000000" pitchFamily="50" charset="0"/>
              </a:defRPr>
            </a:lvl1pPr>
          </a:lstStyle>
          <a:p>
            <a:pPr lvl="0"/>
            <a:r>
              <a:rPr lang="en-US" dirty="0" smtClean="0"/>
              <a:t>Transition slide. Insert image or graphic here.</a:t>
            </a:r>
            <a:endParaRPr lang="en-US" dirty="0"/>
          </a:p>
        </p:txBody>
      </p:sp>
    </p:spTree>
    <p:extLst>
      <p:ext uri="{BB962C8B-B14F-4D97-AF65-F5344CB8AC3E}">
        <p14:creationId xmlns:p14="http://schemas.microsoft.com/office/powerpoint/2010/main" val="392980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3"/>
        <p:cNvGrpSpPr/>
        <p:nvPr/>
      </p:nvGrpSpPr>
      <p:grpSpPr>
        <a:xfrm>
          <a:off x="0" y="0"/>
          <a:ext cx="0" cy="0"/>
          <a:chOff x="0" y="0"/>
          <a:chExt cx="0" cy="0"/>
        </a:xfrm>
      </p:grpSpPr>
      <p:sp>
        <p:nvSpPr>
          <p:cNvPr id="24" name="Shape 24"/>
          <p:cNvSpPr/>
          <p:nvPr/>
        </p:nvSpPr>
        <p:spPr>
          <a:xfrm>
            <a:off x="0" y="0"/>
            <a:ext cx="9144000" cy="1077913"/>
          </a:xfrm>
          <a:prstGeom prst="rect">
            <a:avLst/>
          </a:prstGeom>
          <a:gradFill>
            <a:gsLst>
              <a:gs pos="0">
                <a:schemeClr val="accent6"/>
              </a:gs>
              <a:gs pos="100000">
                <a:schemeClr val="accent1"/>
              </a:gs>
            </a:gsLst>
            <a:lin ang="16200000" scaled="0"/>
          </a:gradFill>
          <a:ln>
            <a:noFill/>
          </a:ln>
        </p:spPr>
        <p:txBody>
          <a:bodyPr wrap="square" lIns="91425" tIns="45700" rIns="91425" bIns="45700" anchor="ctr" anchorCtr="0">
            <a:noAutofit/>
          </a:bodyPr>
          <a:lstStyle/>
          <a:p>
            <a:pPr algn="ctr">
              <a:buClr>
                <a:srgbClr val="000000"/>
              </a:buClr>
              <a:buFont typeface="Arial"/>
              <a:buNone/>
            </a:pPr>
            <a:endParaRPr kern="0">
              <a:solidFill>
                <a:srgbClr val="FFFFFF"/>
              </a:solidFill>
              <a:ea typeface="Arial"/>
              <a:cs typeface="Arial"/>
              <a:sym typeface="Arial"/>
            </a:endParaRPr>
          </a:p>
        </p:txBody>
      </p:sp>
      <p:sp>
        <p:nvSpPr>
          <p:cNvPr id="25" name="Shape 25"/>
          <p:cNvSpPr txBox="1">
            <a:spLocks noGrp="1"/>
          </p:cNvSpPr>
          <p:nvPr>
            <p:ph type="title"/>
          </p:nvPr>
        </p:nvSpPr>
        <p:spPr>
          <a:xfrm>
            <a:off x="457200" y="274637"/>
            <a:ext cx="8229600" cy="11430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lt2"/>
              </a:buClr>
              <a:buFont typeface="Arial"/>
              <a:buNone/>
              <a:defRPr sz="3600" b="0" i="0" u="none" strike="noStrike" cap="none">
                <a:solidFill>
                  <a:schemeClr val="lt2"/>
                </a:solidFill>
                <a:latin typeface="Arial"/>
                <a:ea typeface="Arial"/>
                <a:cs typeface="Arial"/>
                <a:sym typeface="Arial"/>
              </a:defRPr>
            </a:lvl1pPr>
            <a:lvl2pPr marL="0" marR="0" lvl="1"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dt" idx="10"/>
          </p:nvPr>
        </p:nvSpPr>
        <p:spPr>
          <a:xfrm>
            <a:off x="215900" y="6316662"/>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98989"/>
              </a:buClr>
              <a:buFont typeface="Arial"/>
              <a:buNone/>
              <a:defRPr sz="1200" b="0" i="0" u="none" strike="noStrike" cap="none">
                <a:solidFill>
                  <a:srgbClr val="898989"/>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27" name="Shape 27"/>
          <p:cNvSpPr txBox="1">
            <a:spLocks noGrp="1"/>
          </p:cNvSpPr>
          <p:nvPr>
            <p:ph type="sldNum" idx="12"/>
          </p:nvPr>
        </p:nvSpPr>
        <p:spPr>
          <a:xfrm>
            <a:off x="6784975" y="6305550"/>
            <a:ext cx="2133598" cy="365125"/>
          </a:xfrm>
          <a:prstGeom prst="rect">
            <a:avLst/>
          </a:prstGeom>
          <a:noFill/>
          <a:ln>
            <a:noFill/>
          </a:ln>
        </p:spPr>
        <p:txBody>
          <a:bodyPr wrap="square" lIns="91425" tIns="45700" rIns="91425" bIns="45700" anchor="ctr" anchorCtr="0">
            <a:noAutofit/>
          </a:bodyPr>
          <a:lstStyle/>
          <a:p>
            <a:pPr algn="r">
              <a:buClr>
                <a:srgbClr val="898989"/>
              </a:buClr>
              <a:buSzPct val="25000"/>
              <a:buFont typeface="Arial"/>
              <a:buNone/>
            </a:pPr>
            <a:fld id="{00000000-1234-1234-1234-123412341234}" type="slidenum">
              <a:rPr lang="en-JM" sz="1200" kern="0">
                <a:solidFill>
                  <a:srgbClr val="898989"/>
                </a:solidFill>
                <a:ea typeface="Arial"/>
                <a:cs typeface="Arial"/>
                <a:sym typeface="Arial"/>
              </a:rPr>
              <a:pPr algn="r">
                <a:buClr>
                  <a:srgbClr val="898989"/>
                </a:buClr>
                <a:buSzPct val="25000"/>
                <a:buFont typeface="Arial"/>
                <a:buNone/>
              </a:pPr>
              <a:t>‹#›</a:t>
            </a:fld>
            <a:endParaRPr lang="en-JM" sz="1200" kern="0">
              <a:solidFill>
                <a:srgbClr val="898989"/>
              </a:solidFill>
              <a:ea typeface="Arial"/>
              <a:cs typeface="Arial"/>
              <a:sym typeface="Arial"/>
            </a:endParaRPr>
          </a:p>
        </p:txBody>
      </p:sp>
      <p:sp>
        <p:nvSpPr>
          <p:cNvPr id="28" name="Shape 28"/>
          <p:cNvSpPr txBox="1">
            <a:spLocks noGrp="1"/>
          </p:cNvSpPr>
          <p:nvPr>
            <p:ph type="ftr" idx="11"/>
          </p:nvPr>
        </p:nvSpPr>
        <p:spPr>
          <a:xfrm>
            <a:off x="3124200" y="6470650"/>
            <a:ext cx="2895600" cy="230188"/>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Tree>
    <p:extLst>
      <p:ext uri="{BB962C8B-B14F-4D97-AF65-F5344CB8AC3E}">
        <p14:creationId xmlns:p14="http://schemas.microsoft.com/office/powerpoint/2010/main" val="38164591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792288" y="4800600"/>
            <a:ext cx="5486399" cy="566736"/>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rgbClr val="777876"/>
              </a:buClr>
              <a:buFont typeface="Arial"/>
              <a:buNone/>
              <a:defRPr sz="2000" b="1" i="0" u="none" strike="noStrike" cap="none">
                <a:solidFill>
                  <a:srgbClr val="777876"/>
                </a:solidFill>
                <a:latin typeface="Arial"/>
                <a:ea typeface="Arial"/>
                <a:cs typeface="Arial"/>
                <a:sym typeface="Arial"/>
              </a:defRPr>
            </a:lvl1pPr>
            <a:lvl2pPr marL="0" marR="0" lvl="1"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31" name="Shape 31"/>
          <p:cNvSpPr>
            <a:spLocks noGrp="1"/>
          </p:cNvSpPr>
          <p:nvPr>
            <p:ph type="pic" idx="2"/>
          </p:nvPr>
        </p:nvSpPr>
        <p:spPr>
          <a:xfrm>
            <a:off x="1792288" y="612775"/>
            <a:ext cx="5486399" cy="4114800"/>
          </a:xfrm>
          <a:prstGeom prst="rect">
            <a:avLst/>
          </a:prstGeom>
          <a:noFill/>
          <a:ln>
            <a:noFill/>
          </a:ln>
        </p:spPr>
        <p:txBody>
          <a:bodyPr wrap="square"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32" name="Shape 32"/>
          <p:cNvSpPr txBox="1">
            <a:spLocks noGrp="1"/>
          </p:cNvSpPr>
          <p:nvPr>
            <p:ph type="body" idx="1"/>
          </p:nvPr>
        </p:nvSpPr>
        <p:spPr>
          <a:xfrm>
            <a:off x="1792288" y="5367337"/>
            <a:ext cx="5486399" cy="804861"/>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rgbClr val="777876"/>
              </a:buClr>
              <a:buFont typeface="Arial"/>
              <a:buChar char="●"/>
              <a:defRPr sz="1400" b="0" i="0" u="none" strike="noStrike" cap="none">
                <a:solidFill>
                  <a:srgbClr val="777876"/>
                </a:solidFill>
                <a:latin typeface="Arial"/>
                <a:ea typeface="Arial"/>
                <a:cs typeface="Arial"/>
                <a:sym typeface="Arial"/>
              </a:defRPr>
            </a:lvl1pPr>
            <a:lvl2pPr marL="457200" marR="0" lvl="1" indent="0" algn="l" rtl="0">
              <a:lnSpc>
                <a:spcPct val="100000"/>
              </a:lnSpc>
              <a:spcBef>
                <a:spcPts val="240"/>
              </a:spcBef>
              <a:spcAft>
                <a:spcPts val="0"/>
              </a:spcAft>
              <a:buClr>
                <a:schemeClr val="dk1"/>
              </a:buClr>
              <a:buFont typeface="Arial"/>
              <a:buChar char="○"/>
              <a:defRPr sz="1200" b="0" i="0" u="none" strike="noStrike" cap="none">
                <a:solidFill>
                  <a:schemeClr val="dk1"/>
                </a:solidFill>
                <a:latin typeface="Arial"/>
                <a:ea typeface="Arial"/>
                <a:cs typeface="Arial"/>
                <a:sym typeface="Arial"/>
              </a:defRPr>
            </a:lvl2pPr>
            <a:lvl3pPr marL="914400" marR="0" lvl="2" indent="0" algn="l" rtl="0">
              <a:lnSpc>
                <a:spcPct val="100000"/>
              </a:lnSpc>
              <a:spcBef>
                <a:spcPts val="200"/>
              </a:spcBef>
              <a:spcAft>
                <a:spcPts val="0"/>
              </a:spcAft>
              <a:buClr>
                <a:schemeClr val="dk1"/>
              </a:buClr>
              <a:buFont typeface="Arial"/>
              <a:buChar char="■"/>
              <a:defRPr sz="1000" b="0" i="0" u="none" strike="noStrike" cap="none">
                <a:solidFill>
                  <a:schemeClr val="dk1"/>
                </a:solidFill>
                <a:latin typeface="Arial"/>
                <a:ea typeface="Arial"/>
                <a:cs typeface="Arial"/>
                <a:sym typeface="Arial"/>
              </a:defRPr>
            </a:lvl3pPr>
            <a:lvl4pPr marL="1371600" marR="0" lvl="3"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4pPr>
            <a:lvl5pPr marL="1828800" marR="0" lvl="4"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6pPr>
            <a:lvl7pPr marL="2743200" marR="0" lvl="6"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7pPr>
            <a:lvl8pPr marL="3200400" marR="0" lvl="7"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8pPr>
            <a:lvl9pPr marL="3657600" marR="0" lvl="8" indent="0" algn="l" rtl="0">
              <a:lnSpc>
                <a:spcPct val="100000"/>
              </a:lnSpc>
              <a:spcBef>
                <a:spcPts val="180"/>
              </a:spcBef>
              <a:spcAft>
                <a:spcPts val="0"/>
              </a:spcAft>
              <a:buClr>
                <a:schemeClr val="dk1"/>
              </a:buClr>
              <a:buFont typeface="Arial"/>
              <a:buChar char="■"/>
              <a:defRPr sz="9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dt" idx="10"/>
          </p:nvPr>
        </p:nvSpPr>
        <p:spPr>
          <a:xfrm>
            <a:off x="215900" y="6316662"/>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98989"/>
              </a:buClr>
              <a:buFont typeface="Arial"/>
              <a:buNone/>
              <a:defRPr sz="1200" b="0" i="0" u="none" strike="noStrike" cap="none">
                <a:solidFill>
                  <a:srgbClr val="898989"/>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34" name="Shape 34"/>
          <p:cNvSpPr txBox="1">
            <a:spLocks noGrp="1"/>
          </p:cNvSpPr>
          <p:nvPr>
            <p:ph type="ftr" idx="11"/>
          </p:nvPr>
        </p:nvSpPr>
        <p:spPr>
          <a:xfrm>
            <a:off x="3124200" y="63055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kern="0"/>
          </a:p>
        </p:txBody>
      </p:sp>
      <p:sp>
        <p:nvSpPr>
          <p:cNvPr id="35" name="Shape 35"/>
          <p:cNvSpPr txBox="1">
            <a:spLocks noGrp="1"/>
          </p:cNvSpPr>
          <p:nvPr>
            <p:ph type="sldNum" idx="12"/>
          </p:nvPr>
        </p:nvSpPr>
        <p:spPr>
          <a:xfrm>
            <a:off x="6784975" y="6305550"/>
            <a:ext cx="2133598" cy="365125"/>
          </a:xfrm>
          <a:prstGeom prst="rect">
            <a:avLst/>
          </a:prstGeom>
          <a:noFill/>
          <a:ln>
            <a:noFill/>
          </a:ln>
        </p:spPr>
        <p:txBody>
          <a:bodyPr wrap="square" lIns="91425" tIns="45700" rIns="91425" bIns="45700" anchor="ctr" anchorCtr="0">
            <a:noAutofit/>
          </a:bodyPr>
          <a:lstStyle/>
          <a:p>
            <a:pPr algn="r">
              <a:buClr>
                <a:srgbClr val="898989"/>
              </a:buClr>
              <a:buSzPct val="25000"/>
              <a:buFont typeface="Arial"/>
              <a:buNone/>
            </a:pPr>
            <a:fld id="{00000000-1234-1234-1234-123412341234}" type="slidenum">
              <a:rPr lang="en-JM" sz="1200" kern="0">
                <a:solidFill>
                  <a:srgbClr val="898989"/>
                </a:solidFill>
                <a:ea typeface="Arial"/>
                <a:cs typeface="Arial"/>
                <a:sym typeface="Arial"/>
              </a:rPr>
              <a:pPr algn="r">
                <a:buClr>
                  <a:srgbClr val="898989"/>
                </a:buClr>
                <a:buSzPct val="25000"/>
                <a:buFont typeface="Arial"/>
                <a:buNone/>
              </a:pPr>
              <a:t>‹#›</a:t>
            </a:fld>
            <a:endParaRPr lang="en-JM" sz="1200" kern="0">
              <a:solidFill>
                <a:srgbClr val="898989"/>
              </a:solidFill>
              <a:ea typeface="Arial"/>
              <a:cs typeface="Arial"/>
              <a:sym typeface="Arial"/>
            </a:endParaRPr>
          </a:p>
        </p:txBody>
      </p:sp>
    </p:spTree>
    <p:extLst>
      <p:ext uri="{BB962C8B-B14F-4D97-AF65-F5344CB8AC3E}">
        <p14:creationId xmlns:p14="http://schemas.microsoft.com/office/powerpoint/2010/main" val="41033520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98A0D5-67FA-4B14-B87C-D9C1FECFD562}" type="datetimeFigureOut">
              <a:rPr lang="en-US" smtClean="0">
                <a:solidFill>
                  <a:prstClr val="black">
                    <a:tint val="75000"/>
                  </a:prstClr>
                </a:solidFill>
              </a:rPr>
              <a:pPr/>
              <a:t>10/18/2017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385DD6-55CD-44E6-B725-2D641F8044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9701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98A0D5-67FA-4B14-B87C-D9C1FECFD562}" type="datetimeFigureOut">
              <a:rPr lang="en-US" smtClean="0">
                <a:solidFill>
                  <a:prstClr val="black">
                    <a:tint val="75000"/>
                  </a:prstClr>
                </a:solidFill>
              </a:rPr>
              <a:pPr/>
              <a:t>10/18/2017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385DD6-55CD-44E6-B725-2D641F8044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2292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98A0D5-67FA-4B14-B87C-D9C1FECFD562}" type="datetimeFigureOut">
              <a:rPr lang="en-US" smtClean="0">
                <a:solidFill>
                  <a:prstClr val="black">
                    <a:tint val="75000"/>
                  </a:prstClr>
                </a:solidFill>
              </a:rPr>
              <a:pPr/>
              <a:t>10/18/2017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385DD6-55CD-44E6-B725-2D641F8044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7923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98A0D5-67FA-4B14-B87C-D9C1FECFD562}" type="datetimeFigureOut">
              <a:rPr lang="en-US" smtClean="0">
                <a:solidFill>
                  <a:prstClr val="black">
                    <a:tint val="75000"/>
                  </a:prstClr>
                </a:solidFill>
              </a:rPr>
              <a:pPr/>
              <a:t>10/18/2017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385DD6-55CD-44E6-B725-2D641F8044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5481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98A0D5-67FA-4B14-B87C-D9C1FECFD562}" type="datetimeFigureOut">
              <a:rPr lang="en-US" smtClean="0">
                <a:solidFill>
                  <a:prstClr val="black">
                    <a:tint val="75000"/>
                  </a:prstClr>
                </a:solidFill>
              </a:rPr>
              <a:pPr/>
              <a:t>10/18/2017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385DD6-55CD-44E6-B725-2D641F8044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5240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98A0D5-67FA-4B14-B87C-D9C1FECFD562}" type="datetimeFigureOut">
              <a:rPr lang="en-US" smtClean="0">
                <a:solidFill>
                  <a:prstClr val="black">
                    <a:tint val="75000"/>
                  </a:prstClr>
                </a:solidFill>
              </a:rPr>
              <a:pPr/>
              <a:t>10/18/2017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385DD6-55CD-44E6-B725-2D641F8044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2484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98A0D5-67FA-4B14-B87C-D9C1FECFD562}" type="datetimeFigureOut">
              <a:rPr lang="en-US" smtClean="0">
                <a:solidFill>
                  <a:prstClr val="black">
                    <a:tint val="75000"/>
                  </a:prstClr>
                </a:solidFill>
              </a:rPr>
              <a:pPr/>
              <a:t>10/18/2017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385DD6-55CD-44E6-B725-2D641F8044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80098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98A0D5-67FA-4B14-B87C-D9C1FECFD562}" type="datetimeFigureOut">
              <a:rPr lang="en-US" smtClean="0">
                <a:solidFill>
                  <a:prstClr val="black">
                    <a:tint val="75000"/>
                  </a:prstClr>
                </a:solidFill>
              </a:rPr>
              <a:pPr/>
              <a:t>10/18/2017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385DD6-55CD-44E6-B725-2D641F8044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857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9B24EC9-D412-49F8-B26B-B7E454A540B6}" type="datetimeFigureOut">
              <a:rPr lang="en-US" smtClean="0">
                <a:solidFill>
                  <a:prstClr val="black">
                    <a:tint val="75000"/>
                  </a:prstClr>
                </a:solidFill>
              </a:rPr>
              <a:pPr/>
              <a:t>10/18/2017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Tree>
    <p:extLst>
      <p:ext uri="{BB962C8B-B14F-4D97-AF65-F5344CB8AC3E}">
        <p14:creationId xmlns:p14="http://schemas.microsoft.com/office/powerpoint/2010/main" val="28603367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98A0D5-67FA-4B14-B87C-D9C1FECFD562}" type="datetimeFigureOut">
              <a:rPr lang="en-US" smtClean="0">
                <a:solidFill>
                  <a:prstClr val="black">
                    <a:tint val="75000"/>
                  </a:prstClr>
                </a:solidFill>
              </a:rPr>
              <a:pPr/>
              <a:t>10/18/2017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385DD6-55CD-44E6-B725-2D641F8044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6062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98A0D5-67FA-4B14-B87C-D9C1FECFD562}" type="datetimeFigureOut">
              <a:rPr lang="en-US" smtClean="0">
                <a:solidFill>
                  <a:prstClr val="black">
                    <a:tint val="75000"/>
                  </a:prstClr>
                </a:solidFill>
              </a:rPr>
              <a:pPr/>
              <a:t>10/18/2017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385DD6-55CD-44E6-B725-2D641F8044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56573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98A0D5-67FA-4B14-B87C-D9C1FECFD562}" type="datetimeFigureOut">
              <a:rPr lang="en-US" smtClean="0">
                <a:solidFill>
                  <a:prstClr val="black">
                    <a:tint val="75000"/>
                  </a:prstClr>
                </a:solidFill>
              </a:rPr>
              <a:pPr/>
              <a:t>10/18/2017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385DD6-55CD-44E6-B725-2D641F8044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243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cSld name="Section Divider Orange">
    <p:bg>
      <p:bgPr>
        <a:solidFill>
          <a:schemeClr val="accent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0999" y="3412607"/>
            <a:ext cx="8341851" cy="1645920"/>
          </a:xfrm>
        </p:spPr>
        <p:txBody>
          <a:bodyPr anchor="ctr">
            <a:normAutofit/>
          </a:bodyPr>
          <a:lstStyle>
            <a:lvl1pPr marL="0" indent="0" algn="ctr">
              <a:buNone/>
              <a:defRPr sz="2400">
                <a:solidFill>
                  <a:srgbClr val="4040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2" name="Title 11"/>
          <p:cNvSpPr>
            <a:spLocks noGrp="1"/>
          </p:cNvSpPr>
          <p:nvPr>
            <p:ph type="title"/>
          </p:nvPr>
        </p:nvSpPr>
        <p:spPr>
          <a:xfrm>
            <a:off x="380999" y="1740195"/>
            <a:ext cx="8341851" cy="1645920"/>
          </a:xfrm>
        </p:spPr>
        <p:txBody>
          <a:bodyPr/>
          <a:lstStyle>
            <a:lvl1pPr algn="ctr">
              <a:defRPr sz="4200" spc="150" baseline="0">
                <a:solidFill>
                  <a:srgbClr val="FFFFFF"/>
                </a:solidFill>
              </a:defRPr>
            </a:lvl1pPr>
          </a:lstStyle>
          <a:p>
            <a:r>
              <a:rPr lang="en-US" dirty="0" smtClean="0"/>
              <a:t>Click to edit Master title style</a:t>
            </a:r>
            <a:endParaRPr lang="en-US" dirty="0"/>
          </a:p>
        </p:txBody>
      </p:sp>
      <p:pic>
        <p:nvPicPr>
          <p:cNvPr id="6" name="Picture 5" descr="co_cde_shield_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634371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8.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image" Target="../media/image7.png"/><Relationship Id="rId5" Type="http://schemas.openxmlformats.org/officeDocument/2006/relationships/theme" Target="../theme/theme10.xml"/><Relationship Id="rId4" Type="http://schemas.openxmlformats.org/officeDocument/2006/relationships/slideLayout" Target="../slideLayouts/slideLayout5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theme" Target="../theme/theme11.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70.xml"/><Relationship Id="rId7" Type="http://schemas.openxmlformats.org/officeDocument/2006/relationships/image" Target="../media/image8.pn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image" Target="../media/image7.png"/><Relationship Id="rId5" Type="http://schemas.openxmlformats.org/officeDocument/2006/relationships/theme" Target="../theme/theme13.xml"/><Relationship Id="rId4" Type="http://schemas.openxmlformats.org/officeDocument/2006/relationships/slideLayout" Target="../slideLayouts/slideLayout7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1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8.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7.png"/><Relationship Id="rId5" Type="http://schemas.openxmlformats.org/officeDocument/2006/relationships/theme" Target="../theme/theme4.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11.jp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5.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8.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7.png"/><Relationship Id="rId5" Type="http://schemas.openxmlformats.org/officeDocument/2006/relationships/theme" Target="../theme/theme6.xml"/><Relationship Id="rId4"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8.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7.png"/><Relationship Id="rId5" Type="http://schemas.openxmlformats.org/officeDocument/2006/relationships/theme" Target="../theme/theme7.xml"/><Relationship Id="rId4" Type="http://schemas.openxmlformats.org/officeDocument/2006/relationships/slideLayout" Target="../slideLayouts/slideLayout4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8.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7.png"/><Relationship Id="rId5" Type="http://schemas.openxmlformats.org/officeDocument/2006/relationships/theme" Target="../theme/theme8.xml"/><Relationship Id="rId4" Type="http://schemas.openxmlformats.org/officeDocument/2006/relationships/slideLayout" Target="../slideLayouts/slideLayout4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8.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7.png"/><Relationship Id="rId5" Type="http://schemas.openxmlformats.org/officeDocument/2006/relationships/theme" Target="../theme/theme9.xml"/><Relationship Id="rId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p>
            <a:r>
              <a:rPr lang="en-US" dirty="0"/>
              <a:t>Click to edit </a:t>
            </a:r>
            <a:r>
              <a:rPr lang="en-US" dirty="0" smtClean="0"/>
              <a:t>master </a:t>
            </a:r>
            <a:r>
              <a:rPr lang="en-US" dirty="0"/>
              <a:t>title style</a:t>
            </a:r>
          </a:p>
        </p:txBody>
      </p:sp>
      <p:sp>
        <p:nvSpPr>
          <p:cNvPr id="3" name="Text Placeholder 2"/>
          <p:cNvSpPr>
            <a:spLocks noGrp="1"/>
          </p:cNvSpPr>
          <p:nvPr>
            <p:ph type="body" idx="1"/>
          </p:nvPr>
        </p:nvSpPr>
        <p:spPr>
          <a:xfrm>
            <a:off x="628650" y="1207008"/>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537600"/>
            <a:ext cx="2057400" cy="183876"/>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a:fld id="{49B24EC9-D412-49F8-B26B-B7E454A540B6}" type="datetimeFigureOut">
              <a:rPr lang="en-US" smtClean="0">
                <a:solidFill>
                  <a:prstClr val="black">
                    <a:tint val="75000"/>
                  </a:prstClr>
                </a:solidFill>
              </a:rPr>
              <a:pPr defTabSz="457200"/>
              <a:t>10/18/2017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537600"/>
            <a:ext cx="3086100" cy="183876"/>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537600"/>
            <a:ext cx="1620774" cy="18387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4A3F748-31DA-4297-96EF-69DC737B5DDE}"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10495074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txStyles>
    <p:titleStyle>
      <a:lvl1pPr algn="l" defTabSz="914400" rtl="0" eaLnBrk="1" latinLnBrk="0" hangingPunct="1">
        <a:lnSpc>
          <a:spcPct val="90000"/>
        </a:lnSpc>
        <a:spcBef>
          <a:spcPct val="0"/>
        </a:spcBef>
        <a:buNone/>
        <a:defRPr sz="28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pic>
        <p:nvPicPr>
          <p:cNvPr id="10" name="Shape 10" descr="blue_mts_header.png"/>
          <p:cNvPicPr preferRelativeResize="0"/>
          <p:nvPr/>
        </p:nvPicPr>
        <p:blipFill rotWithShape="1">
          <a:blip r:embed="rId6">
            <a:alphaModFix/>
          </a:blip>
          <a:srcRect t="20496"/>
          <a:stretch/>
        </p:blipFill>
        <p:spPr>
          <a:xfrm>
            <a:off x="0" y="5007748"/>
            <a:ext cx="9144000" cy="1850250"/>
          </a:xfrm>
          <a:prstGeom prst="rect">
            <a:avLst/>
          </a:prstGeom>
          <a:noFill/>
          <a:ln>
            <a:noFill/>
          </a:ln>
        </p:spPr>
      </p:pic>
      <p:pic>
        <p:nvPicPr>
          <p:cNvPr id="11" name="Shape 11" descr="CWDC_Acronym-Color - Britta Blodgett - CDLE.png"/>
          <p:cNvPicPr preferRelativeResize="0"/>
          <p:nvPr/>
        </p:nvPicPr>
        <p:blipFill rotWithShape="1">
          <a:blip r:embed="rId7">
            <a:alphaModFix/>
          </a:blip>
          <a:srcRect/>
          <a:stretch/>
        </p:blipFill>
        <p:spPr>
          <a:xfrm>
            <a:off x="8073675" y="243075"/>
            <a:ext cx="841725" cy="841725"/>
          </a:xfrm>
          <a:prstGeom prst="rect">
            <a:avLst/>
          </a:prstGeom>
          <a:noFill/>
          <a:ln>
            <a:noFill/>
          </a:ln>
        </p:spPr>
      </p:pic>
      <p:pic>
        <p:nvPicPr>
          <p:cNvPr id="12" name="Shape 12" descr="blue_mts_header.png"/>
          <p:cNvPicPr preferRelativeResize="0"/>
          <p:nvPr/>
        </p:nvPicPr>
        <p:blipFill rotWithShape="1">
          <a:blip r:embed="rId6">
            <a:alphaModFix/>
          </a:blip>
          <a:srcRect t="20496"/>
          <a:stretch/>
        </p:blipFill>
        <p:spPr>
          <a:xfrm>
            <a:off x="0" y="5007748"/>
            <a:ext cx="9144000" cy="1850250"/>
          </a:xfrm>
          <a:prstGeom prst="rect">
            <a:avLst/>
          </a:prstGeom>
          <a:noFill/>
          <a:ln>
            <a:noFill/>
          </a:ln>
        </p:spPr>
      </p:pic>
      <p:sp>
        <p:nvSpPr>
          <p:cNvPr id="13" name="Shape 13"/>
          <p:cNvSpPr txBox="1"/>
          <p:nvPr/>
        </p:nvSpPr>
        <p:spPr>
          <a:xfrm>
            <a:off x="457200" y="381000"/>
            <a:ext cx="7620000" cy="609600"/>
          </a:xfrm>
          <a:prstGeom prst="rect">
            <a:avLst/>
          </a:prstGeom>
          <a:noFill/>
          <a:ln>
            <a:noFill/>
          </a:ln>
        </p:spPr>
        <p:txBody>
          <a:bodyPr wrap="square" lIns="91425" tIns="91425" rIns="91425" bIns="91425" anchor="ctr" anchorCtr="0">
            <a:noAutofit/>
          </a:bodyPr>
          <a:lstStyle/>
          <a:p>
            <a:pPr>
              <a:buClr>
                <a:srgbClr val="000000"/>
              </a:buClr>
              <a:buFont typeface="Arial"/>
              <a:buNone/>
            </a:pPr>
            <a:endParaRPr sz="3600" kern="0">
              <a:solidFill>
                <a:srgbClr val="595959"/>
              </a:solidFill>
              <a:latin typeface="Open Sans"/>
              <a:ea typeface="Open Sans"/>
              <a:cs typeface="Open Sans"/>
              <a:sym typeface="Open Sans"/>
            </a:endParaRPr>
          </a:p>
        </p:txBody>
      </p:sp>
      <p:sp>
        <p:nvSpPr>
          <p:cNvPr id="14" name="Shape 14"/>
          <p:cNvSpPr txBox="1"/>
          <p:nvPr/>
        </p:nvSpPr>
        <p:spPr>
          <a:xfrm>
            <a:off x="457200" y="1143000"/>
            <a:ext cx="8305800" cy="4495800"/>
          </a:xfrm>
          <a:prstGeom prst="rect">
            <a:avLst/>
          </a:prstGeom>
          <a:noFill/>
          <a:ln>
            <a:noFill/>
          </a:ln>
        </p:spPr>
        <p:txBody>
          <a:bodyPr wrap="square" lIns="91425" tIns="91425" rIns="91425" bIns="91425" anchor="t" anchorCtr="0">
            <a:noAutofit/>
          </a:bodyPr>
          <a:lstStyle/>
          <a:p>
            <a:pPr>
              <a:lnSpc>
                <a:spcPct val="115000"/>
              </a:lnSpc>
              <a:buClr>
                <a:srgbClr val="262626"/>
              </a:buClr>
              <a:buFont typeface="Arial"/>
              <a:buNone/>
            </a:pPr>
            <a:endParaRPr kern="0">
              <a:solidFill>
                <a:srgbClr val="595959"/>
              </a:solidFill>
              <a:latin typeface="Open Sans"/>
              <a:ea typeface="Open Sans"/>
              <a:cs typeface="Open Sans"/>
              <a:sym typeface="Open Sans"/>
            </a:endParaRPr>
          </a:p>
        </p:txBody>
      </p:sp>
      <p:pic>
        <p:nvPicPr>
          <p:cNvPr id="15" name="Shape 15" descr="CWDC_Acronym-Color - Britta Blodgett - CDLE.png"/>
          <p:cNvPicPr preferRelativeResize="0"/>
          <p:nvPr/>
        </p:nvPicPr>
        <p:blipFill rotWithShape="1">
          <a:blip r:embed="rId7">
            <a:alphaModFix/>
          </a:blip>
          <a:srcRect/>
          <a:stretch/>
        </p:blipFill>
        <p:spPr>
          <a:xfrm>
            <a:off x="8073675" y="243075"/>
            <a:ext cx="841725" cy="841725"/>
          </a:xfrm>
          <a:prstGeom prst="rect">
            <a:avLst/>
          </a:prstGeom>
          <a:noFill/>
          <a:ln>
            <a:noFill/>
          </a:ln>
        </p:spPr>
      </p:pic>
    </p:spTree>
    <p:extLst>
      <p:ext uri="{BB962C8B-B14F-4D97-AF65-F5344CB8AC3E}">
        <p14:creationId xmlns:p14="http://schemas.microsoft.com/office/powerpoint/2010/main" val="783781490"/>
      </p:ext>
    </p:extLst>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p>
            <a:r>
              <a:rPr lang="en-US" dirty="0"/>
              <a:t>Click to edit </a:t>
            </a:r>
            <a:r>
              <a:rPr lang="en-US" dirty="0" smtClean="0"/>
              <a:t>master </a:t>
            </a:r>
            <a:r>
              <a:rPr lang="en-US" dirty="0"/>
              <a:t>title style</a:t>
            </a:r>
          </a:p>
        </p:txBody>
      </p:sp>
      <p:sp>
        <p:nvSpPr>
          <p:cNvPr id="3" name="Text Placeholder 2"/>
          <p:cNvSpPr>
            <a:spLocks noGrp="1"/>
          </p:cNvSpPr>
          <p:nvPr>
            <p:ph type="body" idx="1"/>
          </p:nvPr>
        </p:nvSpPr>
        <p:spPr>
          <a:xfrm>
            <a:off x="628650" y="1207008"/>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537600"/>
            <a:ext cx="2057400" cy="183876"/>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a:fld id="{49B24EC9-D412-49F8-B26B-B7E454A540B6}" type="datetimeFigureOut">
              <a:rPr lang="en-US" smtClean="0">
                <a:solidFill>
                  <a:prstClr val="black">
                    <a:tint val="75000"/>
                  </a:prstClr>
                </a:solidFill>
              </a:rPr>
              <a:pPr defTabSz="457200"/>
              <a:t>10/18/2017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537600"/>
            <a:ext cx="3086100" cy="183876"/>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537600"/>
            <a:ext cx="1620774" cy="18387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4A3F748-31DA-4297-96EF-69DC737B5DDE}"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59607506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Lst>
  <p:txStyles>
    <p:titleStyle>
      <a:lvl1pPr algn="l" defTabSz="914400" rtl="0" eaLnBrk="1" latinLnBrk="0" hangingPunct="1">
        <a:lnSpc>
          <a:spcPct val="90000"/>
        </a:lnSpc>
        <a:spcBef>
          <a:spcPct val="0"/>
        </a:spcBef>
        <a:buNone/>
        <a:defRPr sz="28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pic>
        <p:nvPicPr>
          <p:cNvPr id="10" name="Shape 10" descr="blue_mts_header.png"/>
          <p:cNvPicPr preferRelativeResize="0"/>
          <p:nvPr/>
        </p:nvPicPr>
        <p:blipFill rotWithShape="1">
          <a:blip r:embed="rId5">
            <a:alphaModFix/>
          </a:blip>
          <a:srcRect t="20496"/>
          <a:stretch/>
        </p:blipFill>
        <p:spPr>
          <a:xfrm>
            <a:off x="0" y="5007748"/>
            <a:ext cx="9144000" cy="1850250"/>
          </a:xfrm>
          <a:prstGeom prst="rect">
            <a:avLst/>
          </a:prstGeom>
          <a:noFill/>
          <a:ln>
            <a:noFill/>
          </a:ln>
        </p:spPr>
      </p:pic>
      <p:pic>
        <p:nvPicPr>
          <p:cNvPr id="11" name="Shape 11" descr="CWDC_Acronym-Color - Britta Blodgett - CDLE.png"/>
          <p:cNvPicPr preferRelativeResize="0"/>
          <p:nvPr/>
        </p:nvPicPr>
        <p:blipFill rotWithShape="1">
          <a:blip r:embed="rId6">
            <a:alphaModFix/>
          </a:blip>
          <a:srcRect/>
          <a:stretch/>
        </p:blipFill>
        <p:spPr>
          <a:xfrm>
            <a:off x="8073675" y="243075"/>
            <a:ext cx="841725" cy="841725"/>
          </a:xfrm>
          <a:prstGeom prst="rect">
            <a:avLst/>
          </a:prstGeom>
          <a:noFill/>
          <a:ln>
            <a:noFill/>
          </a:ln>
        </p:spPr>
      </p:pic>
      <p:pic>
        <p:nvPicPr>
          <p:cNvPr id="12" name="Shape 12" descr="blue_mts_header.png"/>
          <p:cNvPicPr preferRelativeResize="0"/>
          <p:nvPr/>
        </p:nvPicPr>
        <p:blipFill rotWithShape="1">
          <a:blip r:embed="rId5">
            <a:alphaModFix/>
          </a:blip>
          <a:srcRect t="20496"/>
          <a:stretch/>
        </p:blipFill>
        <p:spPr>
          <a:xfrm>
            <a:off x="0" y="5007748"/>
            <a:ext cx="9144000" cy="1850250"/>
          </a:xfrm>
          <a:prstGeom prst="rect">
            <a:avLst/>
          </a:prstGeom>
          <a:noFill/>
          <a:ln>
            <a:noFill/>
          </a:ln>
        </p:spPr>
      </p:pic>
      <p:sp>
        <p:nvSpPr>
          <p:cNvPr id="13" name="Shape 13"/>
          <p:cNvSpPr txBox="1"/>
          <p:nvPr/>
        </p:nvSpPr>
        <p:spPr>
          <a:xfrm>
            <a:off x="457200" y="381000"/>
            <a:ext cx="7620000" cy="609600"/>
          </a:xfrm>
          <a:prstGeom prst="rect">
            <a:avLst/>
          </a:prstGeom>
          <a:noFill/>
          <a:ln>
            <a:noFill/>
          </a:ln>
        </p:spPr>
        <p:txBody>
          <a:bodyPr wrap="square" lIns="91425" tIns="91425" rIns="91425" bIns="91425" anchor="ctr" anchorCtr="0">
            <a:noAutofit/>
          </a:bodyPr>
          <a:lstStyle/>
          <a:p>
            <a:pPr>
              <a:buClr>
                <a:srgbClr val="000000"/>
              </a:buClr>
              <a:buFont typeface="Arial"/>
              <a:buNone/>
            </a:pPr>
            <a:endParaRPr sz="3600" kern="0">
              <a:solidFill>
                <a:srgbClr val="595959"/>
              </a:solidFill>
              <a:latin typeface="Open Sans"/>
              <a:ea typeface="Open Sans"/>
              <a:cs typeface="Open Sans"/>
              <a:sym typeface="Open Sans"/>
            </a:endParaRPr>
          </a:p>
        </p:txBody>
      </p:sp>
      <p:sp>
        <p:nvSpPr>
          <p:cNvPr id="14" name="Shape 14"/>
          <p:cNvSpPr txBox="1"/>
          <p:nvPr/>
        </p:nvSpPr>
        <p:spPr>
          <a:xfrm>
            <a:off x="457200" y="1143000"/>
            <a:ext cx="8305800" cy="4495800"/>
          </a:xfrm>
          <a:prstGeom prst="rect">
            <a:avLst/>
          </a:prstGeom>
          <a:noFill/>
          <a:ln>
            <a:noFill/>
          </a:ln>
        </p:spPr>
        <p:txBody>
          <a:bodyPr wrap="square" lIns="91425" tIns="91425" rIns="91425" bIns="91425" anchor="t" anchorCtr="0">
            <a:noAutofit/>
          </a:bodyPr>
          <a:lstStyle/>
          <a:p>
            <a:pPr>
              <a:lnSpc>
                <a:spcPct val="115000"/>
              </a:lnSpc>
              <a:buClr>
                <a:srgbClr val="262626"/>
              </a:buClr>
              <a:buFont typeface="Arial"/>
              <a:buNone/>
            </a:pPr>
            <a:endParaRPr kern="0">
              <a:solidFill>
                <a:srgbClr val="595959"/>
              </a:solidFill>
              <a:latin typeface="Open Sans"/>
              <a:ea typeface="Open Sans"/>
              <a:cs typeface="Open Sans"/>
              <a:sym typeface="Open Sans"/>
            </a:endParaRPr>
          </a:p>
        </p:txBody>
      </p:sp>
      <p:pic>
        <p:nvPicPr>
          <p:cNvPr id="15" name="Shape 15" descr="CWDC_Acronym-Color - Britta Blodgett - CDLE.png"/>
          <p:cNvPicPr preferRelativeResize="0"/>
          <p:nvPr/>
        </p:nvPicPr>
        <p:blipFill rotWithShape="1">
          <a:blip r:embed="rId6">
            <a:alphaModFix/>
          </a:blip>
          <a:srcRect/>
          <a:stretch/>
        </p:blipFill>
        <p:spPr>
          <a:xfrm>
            <a:off x="8073675" y="243075"/>
            <a:ext cx="841725" cy="841725"/>
          </a:xfrm>
          <a:prstGeom prst="rect">
            <a:avLst/>
          </a:prstGeom>
          <a:noFill/>
          <a:ln>
            <a:noFill/>
          </a:ln>
        </p:spPr>
      </p:pic>
    </p:spTree>
    <p:extLst>
      <p:ext uri="{BB962C8B-B14F-4D97-AF65-F5344CB8AC3E}">
        <p14:creationId xmlns:p14="http://schemas.microsoft.com/office/powerpoint/2010/main" val="2055987722"/>
      </p:ext>
    </p:extLst>
  </p:cSld>
  <p:clrMap bg1="lt1" tx1="dk1" bg2="dk2" tx2="lt2" accent1="accent1" accent2="accent2" accent3="accent3" accent4="accent4" accent5="accent5" accent6="accent6" hlink="hlink" folHlink="folHlink"/>
  <p:sldLayoutIdLst>
    <p:sldLayoutId id="2147483789" r:id="rId1"/>
    <p:sldLayoutId id="2147483791" r:id="rId2"/>
    <p:sldLayoutId id="214748379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pic>
        <p:nvPicPr>
          <p:cNvPr id="10" name="Shape 10" descr="blue_mts_header.png"/>
          <p:cNvPicPr preferRelativeResize="0"/>
          <p:nvPr/>
        </p:nvPicPr>
        <p:blipFill rotWithShape="1">
          <a:blip r:embed="rId6">
            <a:alphaModFix/>
          </a:blip>
          <a:srcRect t="20496"/>
          <a:stretch/>
        </p:blipFill>
        <p:spPr>
          <a:xfrm>
            <a:off x="0" y="5007748"/>
            <a:ext cx="9144000" cy="1850250"/>
          </a:xfrm>
          <a:prstGeom prst="rect">
            <a:avLst/>
          </a:prstGeom>
          <a:noFill/>
          <a:ln>
            <a:noFill/>
          </a:ln>
        </p:spPr>
      </p:pic>
      <p:pic>
        <p:nvPicPr>
          <p:cNvPr id="11" name="Shape 11" descr="CWDC_Acronym-Color - Britta Blodgett - CDLE.png"/>
          <p:cNvPicPr preferRelativeResize="0"/>
          <p:nvPr/>
        </p:nvPicPr>
        <p:blipFill rotWithShape="1">
          <a:blip r:embed="rId7">
            <a:alphaModFix/>
          </a:blip>
          <a:srcRect/>
          <a:stretch/>
        </p:blipFill>
        <p:spPr>
          <a:xfrm>
            <a:off x="8073675" y="243075"/>
            <a:ext cx="841725" cy="841725"/>
          </a:xfrm>
          <a:prstGeom prst="rect">
            <a:avLst/>
          </a:prstGeom>
          <a:noFill/>
          <a:ln>
            <a:noFill/>
          </a:ln>
        </p:spPr>
      </p:pic>
      <p:pic>
        <p:nvPicPr>
          <p:cNvPr id="12" name="Shape 12" descr="blue_mts_header.png"/>
          <p:cNvPicPr preferRelativeResize="0"/>
          <p:nvPr/>
        </p:nvPicPr>
        <p:blipFill rotWithShape="1">
          <a:blip r:embed="rId6">
            <a:alphaModFix/>
          </a:blip>
          <a:srcRect t="20496"/>
          <a:stretch/>
        </p:blipFill>
        <p:spPr>
          <a:xfrm>
            <a:off x="0" y="5007748"/>
            <a:ext cx="9144000" cy="1850250"/>
          </a:xfrm>
          <a:prstGeom prst="rect">
            <a:avLst/>
          </a:prstGeom>
          <a:noFill/>
          <a:ln>
            <a:noFill/>
          </a:ln>
        </p:spPr>
      </p:pic>
      <p:sp>
        <p:nvSpPr>
          <p:cNvPr id="13" name="Shape 13"/>
          <p:cNvSpPr txBox="1"/>
          <p:nvPr/>
        </p:nvSpPr>
        <p:spPr>
          <a:xfrm>
            <a:off x="457200" y="381000"/>
            <a:ext cx="7620000" cy="609600"/>
          </a:xfrm>
          <a:prstGeom prst="rect">
            <a:avLst/>
          </a:prstGeom>
          <a:noFill/>
          <a:ln>
            <a:noFill/>
          </a:ln>
        </p:spPr>
        <p:txBody>
          <a:bodyPr wrap="square" lIns="91425" tIns="91425" rIns="91425" bIns="91425" anchor="ctr" anchorCtr="0">
            <a:noAutofit/>
          </a:bodyPr>
          <a:lstStyle/>
          <a:p>
            <a:pPr>
              <a:buClr>
                <a:srgbClr val="000000"/>
              </a:buClr>
              <a:buFont typeface="Arial"/>
              <a:buNone/>
            </a:pPr>
            <a:endParaRPr sz="3600" kern="0">
              <a:solidFill>
                <a:srgbClr val="595959"/>
              </a:solidFill>
              <a:latin typeface="Open Sans"/>
              <a:ea typeface="Open Sans"/>
              <a:cs typeface="Open Sans"/>
              <a:sym typeface="Open Sans"/>
            </a:endParaRPr>
          </a:p>
        </p:txBody>
      </p:sp>
      <p:sp>
        <p:nvSpPr>
          <p:cNvPr id="14" name="Shape 14"/>
          <p:cNvSpPr txBox="1"/>
          <p:nvPr/>
        </p:nvSpPr>
        <p:spPr>
          <a:xfrm>
            <a:off x="457200" y="1143000"/>
            <a:ext cx="8305800" cy="4495800"/>
          </a:xfrm>
          <a:prstGeom prst="rect">
            <a:avLst/>
          </a:prstGeom>
          <a:noFill/>
          <a:ln>
            <a:noFill/>
          </a:ln>
        </p:spPr>
        <p:txBody>
          <a:bodyPr wrap="square" lIns="91425" tIns="91425" rIns="91425" bIns="91425" anchor="t" anchorCtr="0">
            <a:noAutofit/>
          </a:bodyPr>
          <a:lstStyle/>
          <a:p>
            <a:pPr>
              <a:lnSpc>
                <a:spcPct val="115000"/>
              </a:lnSpc>
              <a:buClr>
                <a:srgbClr val="262626"/>
              </a:buClr>
              <a:buFont typeface="Arial"/>
              <a:buNone/>
            </a:pPr>
            <a:endParaRPr kern="0">
              <a:solidFill>
                <a:srgbClr val="595959"/>
              </a:solidFill>
              <a:latin typeface="Open Sans"/>
              <a:ea typeface="Open Sans"/>
              <a:cs typeface="Open Sans"/>
              <a:sym typeface="Open Sans"/>
            </a:endParaRPr>
          </a:p>
        </p:txBody>
      </p:sp>
      <p:pic>
        <p:nvPicPr>
          <p:cNvPr id="15" name="Shape 15" descr="CWDC_Acronym-Color - Britta Blodgett - CDLE.png"/>
          <p:cNvPicPr preferRelativeResize="0"/>
          <p:nvPr/>
        </p:nvPicPr>
        <p:blipFill rotWithShape="1">
          <a:blip r:embed="rId7">
            <a:alphaModFix/>
          </a:blip>
          <a:srcRect/>
          <a:stretch/>
        </p:blipFill>
        <p:spPr>
          <a:xfrm>
            <a:off x="8073675" y="243075"/>
            <a:ext cx="841725" cy="841725"/>
          </a:xfrm>
          <a:prstGeom prst="rect">
            <a:avLst/>
          </a:prstGeom>
          <a:noFill/>
          <a:ln>
            <a:noFill/>
          </a:ln>
        </p:spPr>
      </p:pic>
    </p:spTree>
    <p:extLst>
      <p:ext uri="{BB962C8B-B14F-4D97-AF65-F5344CB8AC3E}">
        <p14:creationId xmlns:p14="http://schemas.microsoft.com/office/powerpoint/2010/main" val="4169706558"/>
      </p:ext>
    </p:extLst>
  </p:cSld>
  <p:clrMap bg1="lt1" tx1="dk1" bg2="dk2"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98A0D5-67FA-4B14-B87C-D9C1FECFD562}" type="datetimeFigureOut">
              <a:rPr lang="en-US" smtClean="0">
                <a:solidFill>
                  <a:prstClr val="black">
                    <a:tint val="75000"/>
                  </a:prstClr>
                </a:solidFill>
              </a:rPr>
              <a:pPr/>
              <a:t>10/18/2017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385DD6-55CD-44E6-B725-2D641F8044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78590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p>
            <a:r>
              <a:rPr lang="en-US" dirty="0"/>
              <a:t>Click to edit </a:t>
            </a:r>
            <a:r>
              <a:rPr lang="en-US" dirty="0" smtClean="0"/>
              <a:t>master </a:t>
            </a:r>
            <a:r>
              <a:rPr lang="en-US" dirty="0"/>
              <a:t>title style</a:t>
            </a:r>
          </a:p>
        </p:txBody>
      </p:sp>
      <p:sp>
        <p:nvSpPr>
          <p:cNvPr id="3" name="Text Placeholder 2"/>
          <p:cNvSpPr>
            <a:spLocks noGrp="1"/>
          </p:cNvSpPr>
          <p:nvPr>
            <p:ph type="body" idx="1"/>
          </p:nvPr>
        </p:nvSpPr>
        <p:spPr>
          <a:xfrm>
            <a:off x="628650" y="1207008"/>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537600"/>
            <a:ext cx="2057400" cy="183876"/>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a:fld id="{49B24EC9-D412-49F8-B26B-B7E454A540B6}" type="datetimeFigureOut">
              <a:rPr lang="en-US" smtClean="0">
                <a:solidFill>
                  <a:prstClr val="black">
                    <a:tint val="75000"/>
                  </a:prstClr>
                </a:solidFill>
              </a:rPr>
              <a:pPr defTabSz="457200"/>
              <a:t>10/18/2017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537600"/>
            <a:ext cx="3086100" cy="183876"/>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537600"/>
            <a:ext cx="1620774" cy="18387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4A3F748-31DA-4297-96EF-69DC737B5DDE}"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80191738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Lst>
  <p:txStyles>
    <p:titleStyle>
      <a:lvl1pPr algn="l" defTabSz="914400" rtl="0" eaLnBrk="1" latinLnBrk="0" hangingPunct="1">
        <a:lnSpc>
          <a:spcPct val="90000"/>
        </a:lnSpc>
        <a:spcBef>
          <a:spcPct val="0"/>
        </a:spcBef>
        <a:buNone/>
        <a:defRPr sz="28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p>
            <a:r>
              <a:rPr lang="en-US" dirty="0"/>
              <a:t>Click to edit </a:t>
            </a:r>
            <a:r>
              <a:rPr lang="en-US" dirty="0" smtClean="0"/>
              <a:t>master </a:t>
            </a:r>
            <a:r>
              <a:rPr lang="en-US" dirty="0"/>
              <a:t>title style</a:t>
            </a:r>
          </a:p>
        </p:txBody>
      </p:sp>
      <p:sp>
        <p:nvSpPr>
          <p:cNvPr id="3" name="Text Placeholder 2"/>
          <p:cNvSpPr>
            <a:spLocks noGrp="1"/>
          </p:cNvSpPr>
          <p:nvPr>
            <p:ph type="body" idx="1"/>
          </p:nvPr>
        </p:nvSpPr>
        <p:spPr>
          <a:xfrm>
            <a:off x="628650" y="1207008"/>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537600"/>
            <a:ext cx="2057400" cy="183876"/>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a:fld id="{49B24EC9-D412-49F8-B26B-B7E454A540B6}" type="datetimeFigureOut">
              <a:rPr lang="en-US" smtClean="0">
                <a:solidFill>
                  <a:prstClr val="black">
                    <a:tint val="75000"/>
                  </a:prstClr>
                </a:solidFill>
              </a:rPr>
              <a:pPr defTabSz="457200"/>
              <a:t>10/18/2017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537600"/>
            <a:ext cx="3086100" cy="183876"/>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537600"/>
            <a:ext cx="1620774" cy="18387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4A3F748-31DA-4297-96EF-69DC737B5DDE}"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28256542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txStyles>
    <p:titleStyle>
      <a:lvl1pPr algn="l" defTabSz="914400" rtl="0" eaLnBrk="1" latinLnBrk="0" hangingPunct="1">
        <a:lnSpc>
          <a:spcPct val="90000"/>
        </a:lnSpc>
        <a:spcBef>
          <a:spcPct val="0"/>
        </a:spcBef>
        <a:buNone/>
        <a:defRPr sz="28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pic>
        <p:nvPicPr>
          <p:cNvPr id="10" name="Shape 10" descr="blue_mts_header.png"/>
          <p:cNvPicPr preferRelativeResize="0"/>
          <p:nvPr/>
        </p:nvPicPr>
        <p:blipFill rotWithShape="1">
          <a:blip r:embed="rId6">
            <a:alphaModFix/>
          </a:blip>
          <a:srcRect t="20496"/>
          <a:stretch/>
        </p:blipFill>
        <p:spPr>
          <a:xfrm>
            <a:off x="0" y="5007748"/>
            <a:ext cx="9144000" cy="1850250"/>
          </a:xfrm>
          <a:prstGeom prst="rect">
            <a:avLst/>
          </a:prstGeom>
          <a:noFill/>
          <a:ln>
            <a:noFill/>
          </a:ln>
        </p:spPr>
      </p:pic>
      <p:pic>
        <p:nvPicPr>
          <p:cNvPr id="11" name="Shape 11" descr="CWDC_Acronym-Color - Britta Blodgett - CDLE.png"/>
          <p:cNvPicPr preferRelativeResize="0"/>
          <p:nvPr/>
        </p:nvPicPr>
        <p:blipFill rotWithShape="1">
          <a:blip r:embed="rId7">
            <a:alphaModFix/>
          </a:blip>
          <a:srcRect/>
          <a:stretch/>
        </p:blipFill>
        <p:spPr>
          <a:xfrm>
            <a:off x="8073675" y="243075"/>
            <a:ext cx="841725" cy="841725"/>
          </a:xfrm>
          <a:prstGeom prst="rect">
            <a:avLst/>
          </a:prstGeom>
          <a:noFill/>
          <a:ln>
            <a:noFill/>
          </a:ln>
        </p:spPr>
      </p:pic>
      <p:pic>
        <p:nvPicPr>
          <p:cNvPr id="12" name="Shape 12" descr="blue_mts_header.png"/>
          <p:cNvPicPr preferRelativeResize="0"/>
          <p:nvPr/>
        </p:nvPicPr>
        <p:blipFill rotWithShape="1">
          <a:blip r:embed="rId6">
            <a:alphaModFix/>
          </a:blip>
          <a:srcRect t="20496"/>
          <a:stretch/>
        </p:blipFill>
        <p:spPr>
          <a:xfrm>
            <a:off x="0" y="5007748"/>
            <a:ext cx="9144000" cy="1850250"/>
          </a:xfrm>
          <a:prstGeom prst="rect">
            <a:avLst/>
          </a:prstGeom>
          <a:noFill/>
          <a:ln>
            <a:noFill/>
          </a:ln>
        </p:spPr>
      </p:pic>
      <p:sp>
        <p:nvSpPr>
          <p:cNvPr id="13" name="Shape 13"/>
          <p:cNvSpPr txBox="1"/>
          <p:nvPr/>
        </p:nvSpPr>
        <p:spPr>
          <a:xfrm>
            <a:off x="457200" y="381000"/>
            <a:ext cx="7620000" cy="609600"/>
          </a:xfrm>
          <a:prstGeom prst="rect">
            <a:avLst/>
          </a:prstGeom>
          <a:noFill/>
          <a:ln>
            <a:noFill/>
          </a:ln>
        </p:spPr>
        <p:txBody>
          <a:bodyPr wrap="square" lIns="91425" tIns="91425" rIns="91425" bIns="91425" anchor="ctr" anchorCtr="0">
            <a:noAutofit/>
          </a:bodyPr>
          <a:lstStyle/>
          <a:p>
            <a:pPr>
              <a:buClr>
                <a:srgbClr val="000000"/>
              </a:buClr>
              <a:buFont typeface="Arial"/>
              <a:buNone/>
            </a:pPr>
            <a:endParaRPr sz="3600" kern="0">
              <a:solidFill>
                <a:srgbClr val="595959"/>
              </a:solidFill>
              <a:latin typeface="Open Sans"/>
              <a:ea typeface="Open Sans"/>
              <a:cs typeface="Open Sans"/>
              <a:sym typeface="Open Sans"/>
            </a:endParaRPr>
          </a:p>
        </p:txBody>
      </p:sp>
      <p:sp>
        <p:nvSpPr>
          <p:cNvPr id="14" name="Shape 14"/>
          <p:cNvSpPr txBox="1"/>
          <p:nvPr/>
        </p:nvSpPr>
        <p:spPr>
          <a:xfrm>
            <a:off x="457200" y="1143000"/>
            <a:ext cx="8305800" cy="4495800"/>
          </a:xfrm>
          <a:prstGeom prst="rect">
            <a:avLst/>
          </a:prstGeom>
          <a:noFill/>
          <a:ln>
            <a:noFill/>
          </a:ln>
        </p:spPr>
        <p:txBody>
          <a:bodyPr wrap="square" lIns="91425" tIns="91425" rIns="91425" bIns="91425" anchor="t" anchorCtr="0">
            <a:noAutofit/>
          </a:bodyPr>
          <a:lstStyle/>
          <a:p>
            <a:pPr>
              <a:lnSpc>
                <a:spcPct val="115000"/>
              </a:lnSpc>
              <a:buClr>
                <a:srgbClr val="262626"/>
              </a:buClr>
              <a:buFont typeface="Arial"/>
              <a:buNone/>
            </a:pPr>
            <a:endParaRPr kern="0">
              <a:solidFill>
                <a:srgbClr val="595959"/>
              </a:solidFill>
              <a:latin typeface="Open Sans"/>
              <a:ea typeface="Open Sans"/>
              <a:cs typeface="Open Sans"/>
              <a:sym typeface="Open Sans"/>
            </a:endParaRPr>
          </a:p>
        </p:txBody>
      </p:sp>
      <p:pic>
        <p:nvPicPr>
          <p:cNvPr id="15" name="Shape 15" descr="CWDC_Acronym-Color - Britta Blodgett - CDLE.png"/>
          <p:cNvPicPr preferRelativeResize="0"/>
          <p:nvPr/>
        </p:nvPicPr>
        <p:blipFill rotWithShape="1">
          <a:blip r:embed="rId7">
            <a:alphaModFix/>
          </a:blip>
          <a:srcRect/>
          <a:stretch/>
        </p:blipFill>
        <p:spPr>
          <a:xfrm>
            <a:off x="8073675" y="243075"/>
            <a:ext cx="841725" cy="841725"/>
          </a:xfrm>
          <a:prstGeom prst="rect">
            <a:avLst/>
          </a:prstGeom>
          <a:noFill/>
          <a:ln>
            <a:noFill/>
          </a:ln>
        </p:spPr>
      </p:pic>
    </p:spTree>
    <p:extLst>
      <p:ext uri="{BB962C8B-B14F-4D97-AF65-F5344CB8AC3E}">
        <p14:creationId xmlns:p14="http://schemas.microsoft.com/office/powerpoint/2010/main" val="3514903336"/>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7" cstate="print">
            <a:extLst>
              <a:ext uri="{28A0092B-C50C-407E-A947-70E740481C1C}">
                <a14:useLocalDpi xmlns:a14="http://schemas.microsoft.com/office/drawing/2010/main" val="0"/>
              </a:ext>
            </a:extLst>
          </a:blip>
          <a:srcRect l="14954" b="37183"/>
          <a:stretch/>
        </p:blipFill>
        <p:spPr>
          <a:xfrm>
            <a:off x="-12569" y="0"/>
            <a:ext cx="9156569" cy="1690826"/>
          </a:xfrm>
          <a:prstGeom prst="rect">
            <a:avLst/>
          </a:prstGeom>
        </p:spPr>
      </p:pic>
    </p:spTree>
    <p:extLst>
      <p:ext uri="{BB962C8B-B14F-4D97-AF65-F5344CB8AC3E}">
        <p14:creationId xmlns:p14="http://schemas.microsoft.com/office/powerpoint/2010/main" val="17895826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40" r:id="rId4"/>
    <p:sldLayoutId id="2147483741" r:id="rId5"/>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pic>
        <p:nvPicPr>
          <p:cNvPr id="10" name="Shape 10" descr="blue_mts_header.png"/>
          <p:cNvPicPr preferRelativeResize="0"/>
          <p:nvPr/>
        </p:nvPicPr>
        <p:blipFill rotWithShape="1">
          <a:blip r:embed="rId6">
            <a:alphaModFix/>
          </a:blip>
          <a:srcRect t="20496"/>
          <a:stretch/>
        </p:blipFill>
        <p:spPr>
          <a:xfrm>
            <a:off x="0" y="5007748"/>
            <a:ext cx="9144000" cy="1850250"/>
          </a:xfrm>
          <a:prstGeom prst="rect">
            <a:avLst/>
          </a:prstGeom>
          <a:noFill/>
          <a:ln>
            <a:noFill/>
          </a:ln>
        </p:spPr>
      </p:pic>
      <p:pic>
        <p:nvPicPr>
          <p:cNvPr id="11" name="Shape 11" descr="CWDC_Acronym-Color - Britta Blodgett - CDLE.png"/>
          <p:cNvPicPr preferRelativeResize="0"/>
          <p:nvPr/>
        </p:nvPicPr>
        <p:blipFill rotWithShape="1">
          <a:blip r:embed="rId7">
            <a:alphaModFix/>
          </a:blip>
          <a:srcRect/>
          <a:stretch/>
        </p:blipFill>
        <p:spPr>
          <a:xfrm>
            <a:off x="8073675" y="243075"/>
            <a:ext cx="841725" cy="841725"/>
          </a:xfrm>
          <a:prstGeom prst="rect">
            <a:avLst/>
          </a:prstGeom>
          <a:noFill/>
          <a:ln>
            <a:noFill/>
          </a:ln>
        </p:spPr>
      </p:pic>
      <p:pic>
        <p:nvPicPr>
          <p:cNvPr id="12" name="Shape 12" descr="blue_mts_header.png"/>
          <p:cNvPicPr preferRelativeResize="0"/>
          <p:nvPr/>
        </p:nvPicPr>
        <p:blipFill rotWithShape="1">
          <a:blip r:embed="rId6">
            <a:alphaModFix/>
          </a:blip>
          <a:srcRect t="20496"/>
          <a:stretch/>
        </p:blipFill>
        <p:spPr>
          <a:xfrm>
            <a:off x="0" y="5007748"/>
            <a:ext cx="9144000" cy="1850250"/>
          </a:xfrm>
          <a:prstGeom prst="rect">
            <a:avLst/>
          </a:prstGeom>
          <a:noFill/>
          <a:ln>
            <a:noFill/>
          </a:ln>
        </p:spPr>
      </p:pic>
      <p:sp>
        <p:nvSpPr>
          <p:cNvPr id="13" name="Shape 13"/>
          <p:cNvSpPr txBox="1"/>
          <p:nvPr/>
        </p:nvSpPr>
        <p:spPr>
          <a:xfrm>
            <a:off x="457200" y="381000"/>
            <a:ext cx="7620000" cy="609600"/>
          </a:xfrm>
          <a:prstGeom prst="rect">
            <a:avLst/>
          </a:prstGeom>
          <a:noFill/>
          <a:ln>
            <a:noFill/>
          </a:ln>
        </p:spPr>
        <p:txBody>
          <a:bodyPr wrap="square" lIns="91425" tIns="91425" rIns="91425" bIns="91425" anchor="ctr" anchorCtr="0">
            <a:noAutofit/>
          </a:bodyPr>
          <a:lstStyle/>
          <a:p>
            <a:pPr>
              <a:buClr>
                <a:srgbClr val="000000"/>
              </a:buClr>
              <a:buFont typeface="Arial"/>
              <a:buNone/>
            </a:pPr>
            <a:endParaRPr sz="3600" kern="0">
              <a:solidFill>
                <a:srgbClr val="595959"/>
              </a:solidFill>
              <a:latin typeface="Open Sans"/>
              <a:ea typeface="Open Sans"/>
              <a:cs typeface="Open Sans"/>
              <a:sym typeface="Open Sans"/>
            </a:endParaRPr>
          </a:p>
        </p:txBody>
      </p:sp>
      <p:sp>
        <p:nvSpPr>
          <p:cNvPr id="14" name="Shape 14"/>
          <p:cNvSpPr txBox="1"/>
          <p:nvPr/>
        </p:nvSpPr>
        <p:spPr>
          <a:xfrm>
            <a:off x="457200" y="1143000"/>
            <a:ext cx="8305800" cy="4495800"/>
          </a:xfrm>
          <a:prstGeom prst="rect">
            <a:avLst/>
          </a:prstGeom>
          <a:noFill/>
          <a:ln>
            <a:noFill/>
          </a:ln>
        </p:spPr>
        <p:txBody>
          <a:bodyPr wrap="square" lIns="91425" tIns="91425" rIns="91425" bIns="91425" anchor="t" anchorCtr="0">
            <a:noAutofit/>
          </a:bodyPr>
          <a:lstStyle/>
          <a:p>
            <a:pPr>
              <a:lnSpc>
                <a:spcPct val="115000"/>
              </a:lnSpc>
              <a:buClr>
                <a:srgbClr val="262626"/>
              </a:buClr>
              <a:buFont typeface="Arial"/>
              <a:buNone/>
            </a:pPr>
            <a:endParaRPr kern="0">
              <a:solidFill>
                <a:srgbClr val="595959"/>
              </a:solidFill>
              <a:latin typeface="Open Sans"/>
              <a:ea typeface="Open Sans"/>
              <a:cs typeface="Open Sans"/>
              <a:sym typeface="Open Sans"/>
            </a:endParaRPr>
          </a:p>
        </p:txBody>
      </p:sp>
      <p:pic>
        <p:nvPicPr>
          <p:cNvPr id="15" name="Shape 15" descr="CWDC_Acronym-Color - Britta Blodgett - CDLE.png"/>
          <p:cNvPicPr preferRelativeResize="0"/>
          <p:nvPr/>
        </p:nvPicPr>
        <p:blipFill rotWithShape="1">
          <a:blip r:embed="rId7">
            <a:alphaModFix/>
          </a:blip>
          <a:srcRect/>
          <a:stretch/>
        </p:blipFill>
        <p:spPr>
          <a:xfrm>
            <a:off x="8073675" y="243075"/>
            <a:ext cx="841725" cy="841725"/>
          </a:xfrm>
          <a:prstGeom prst="rect">
            <a:avLst/>
          </a:prstGeom>
          <a:noFill/>
          <a:ln>
            <a:noFill/>
          </a:ln>
        </p:spPr>
      </p:pic>
    </p:spTree>
    <p:extLst>
      <p:ext uri="{BB962C8B-B14F-4D97-AF65-F5344CB8AC3E}">
        <p14:creationId xmlns:p14="http://schemas.microsoft.com/office/powerpoint/2010/main" val="3536957999"/>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pic>
        <p:nvPicPr>
          <p:cNvPr id="10" name="Shape 10" descr="blue_mts_header.png"/>
          <p:cNvPicPr preferRelativeResize="0"/>
          <p:nvPr/>
        </p:nvPicPr>
        <p:blipFill rotWithShape="1">
          <a:blip r:embed="rId6">
            <a:alphaModFix/>
          </a:blip>
          <a:srcRect t="20496"/>
          <a:stretch/>
        </p:blipFill>
        <p:spPr>
          <a:xfrm>
            <a:off x="0" y="5007748"/>
            <a:ext cx="9144000" cy="1850250"/>
          </a:xfrm>
          <a:prstGeom prst="rect">
            <a:avLst/>
          </a:prstGeom>
          <a:noFill/>
          <a:ln>
            <a:noFill/>
          </a:ln>
        </p:spPr>
      </p:pic>
      <p:pic>
        <p:nvPicPr>
          <p:cNvPr id="11" name="Shape 11" descr="CWDC_Acronym-Color - Britta Blodgett - CDLE.png"/>
          <p:cNvPicPr preferRelativeResize="0"/>
          <p:nvPr/>
        </p:nvPicPr>
        <p:blipFill rotWithShape="1">
          <a:blip r:embed="rId7">
            <a:alphaModFix/>
          </a:blip>
          <a:srcRect/>
          <a:stretch/>
        </p:blipFill>
        <p:spPr>
          <a:xfrm>
            <a:off x="8073675" y="243075"/>
            <a:ext cx="841725" cy="841725"/>
          </a:xfrm>
          <a:prstGeom prst="rect">
            <a:avLst/>
          </a:prstGeom>
          <a:noFill/>
          <a:ln>
            <a:noFill/>
          </a:ln>
        </p:spPr>
      </p:pic>
      <p:pic>
        <p:nvPicPr>
          <p:cNvPr id="12" name="Shape 12" descr="blue_mts_header.png"/>
          <p:cNvPicPr preferRelativeResize="0"/>
          <p:nvPr/>
        </p:nvPicPr>
        <p:blipFill rotWithShape="1">
          <a:blip r:embed="rId6">
            <a:alphaModFix/>
          </a:blip>
          <a:srcRect t="20496"/>
          <a:stretch/>
        </p:blipFill>
        <p:spPr>
          <a:xfrm>
            <a:off x="0" y="5007748"/>
            <a:ext cx="9144000" cy="1850250"/>
          </a:xfrm>
          <a:prstGeom prst="rect">
            <a:avLst/>
          </a:prstGeom>
          <a:noFill/>
          <a:ln>
            <a:noFill/>
          </a:ln>
        </p:spPr>
      </p:pic>
      <p:sp>
        <p:nvSpPr>
          <p:cNvPr id="13" name="Shape 13"/>
          <p:cNvSpPr txBox="1"/>
          <p:nvPr/>
        </p:nvSpPr>
        <p:spPr>
          <a:xfrm>
            <a:off x="457200" y="381000"/>
            <a:ext cx="7620000" cy="609600"/>
          </a:xfrm>
          <a:prstGeom prst="rect">
            <a:avLst/>
          </a:prstGeom>
          <a:noFill/>
          <a:ln>
            <a:noFill/>
          </a:ln>
        </p:spPr>
        <p:txBody>
          <a:bodyPr wrap="square" lIns="91425" tIns="91425" rIns="91425" bIns="91425" anchor="ctr" anchorCtr="0">
            <a:noAutofit/>
          </a:bodyPr>
          <a:lstStyle/>
          <a:p>
            <a:pPr>
              <a:buClr>
                <a:srgbClr val="000000"/>
              </a:buClr>
              <a:buFont typeface="Arial"/>
              <a:buNone/>
            </a:pPr>
            <a:endParaRPr sz="3600" kern="0">
              <a:solidFill>
                <a:srgbClr val="595959"/>
              </a:solidFill>
              <a:latin typeface="Open Sans"/>
              <a:ea typeface="Open Sans"/>
              <a:cs typeface="Open Sans"/>
              <a:sym typeface="Open Sans"/>
            </a:endParaRPr>
          </a:p>
        </p:txBody>
      </p:sp>
      <p:sp>
        <p:nvSpPr>
          <p:cNvPr id="14" name="Shape 14"/>
          <p:cNvSpPr txBox="1"/>
          <p:nvPr/>
        </p:nvSpPr>
        <p:spPr>
          <a:xfrm>
            <a:off x="457200" y="1143000"/>
            <a:ext cx="8305800" cy="4495800"/>
          </a:xfrm>
          <a:prstGeom prst="rect">
            <a:avLst/>
          </a:prstGeom>
          <a:noFill/>
          <a:ln>
            <a:noFill/>
          </a:ln>
        </p:spPr>
        <p:txBody>
          <a:bodyPr wrap="square" lIns="91425" tIns="91425" rIns="91425" bIns="91425" anchor="t" anchorCtr="0">
            <a:noAutofit/>
          </a:bodyPr>
          <a:lstStyle/>
          <a:p>
            <a:pPr>
              <a:lnSpc>
                <a:spcPct val="115000"/>
              </a:lnSpc>
              <a:buClr>
                <a:srgbClr val="262626"/>
              </a:buClr>
              <a:buFont typeface="Arial"/>
              <a:buNone/>
            </a:pPr>
            <a:endParaRPr kern="0">
              <a:solidFill>
                <a:srgbClr val="595959"/>
              </a:solidFill>
              <a:latin typeface="Open Sans"/>
              <a:ea typeface="Open Sans"/>
              <a:cs typeface="Open Sans"/>
              <a:sym typeface="Open Sans"/>
            </a:endParaRPr>
          </a:p>
        </p:txBody>
      </p:sp>
      <p:pic>
        <p:nvPicPr>
          <p:cNvPr id="15" name="Shape 15" descr="CWDC_Acronym-Color - Britta Blodgett - CDLE.png"/>
          <p:cNvPicPr preferRelativeResize="0"/>
          <p:nvPr/>
        </p:nvPicPr>
        <p:blipFill rotWithShape="1">
          <a:blip r:embed="rId7">
            <a:alphaModFix/>
          </a:blip>
          <a:srcRect/>
          <a:stretch/>
        </p:blipFill>
        <p:spPr>
          <a:xfrm>
            <a:off x="8073675" y="243075"/>
            <a:ext cx="841725" cy="841725"/>
          </a:xfrm>
          <a:prstGeom prst="rect">
            <a:avLst/>
          </a:prstGeom>
          <a:noFill/>
          <a:ln>
            <a:noFill/>
          </a:ln>
        </p:spPr>
      </p:pic>
    </p:spTree>
    <p:extLst>
      <p:ext uri="{BB962C8B-B14F-4D97-AF65-F5344CB8AC3E}">
        <p14:creationId xmlns:p14="http://schemas.microsoft.com/office/powerpoint/2010/main" val="1991945904"/>
      </p:ext>
    </p:extLst>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pic>
        <p:nvPicPr>
          <p:cNvPr id="10" name="Shape 10" descr="blue_mts_header.png"/>
          <p:cNvPicPr preferRelativeResize="0"/>
          <p:nvPr/>
        </p:nvPicPr>
        <p:blipFill rotWithShape="1">
          <a:blip r:embed="rId6">
            <a:alphaModFix/>
          </a:blip>
          <a:srcRect t="20496"/>
          <a:stretch/>
        </p:blipFill>
        <p:spPr>
          <a:xfrm>
            <a:off x="0" y="5007748"/>
            <a:ext cx="9144000" cy="1850250"/>
          </a:xfrm>
          <a:prstGeom prst="rect">
            <a:avLst/>
          </a:prstGeom>
          <a:noFill/>
          <a:ln>
            <a:noFill/>
          </a:ln>
        </p:spPr>
      </p:pic>
      <p:pic>
        <p:nvPicPr>
          <p:cNvPr id="11" name="Shape 11" descr="CWDC_Acronym-Color - Britta Blodgett - CDLE.png"/>
          <p:cNvPicPr preferRelativeResize="0"/>
          <p:nvPr/>
        </p:nvPicPr>
        <p:blipFill rotWithShape="1">
          <a:blip r:embed="rId7">
            <a:alphaModFix/>
          </a:blip>
          <a:srcRect/>
          <a:stretch/>
        </p:blipFill>
        <p:spPr>
          <a:xfrm>
            <a:off x="8073675" y="243075"/>
            <a:ext cx="841725" cy="841725"/>
          </a:xfrm>
          <a:prstGeom prst="rect">
            <a:avLst/>
          </a:prstGeom>
          <a:noFill/>
          <a:ln>
            <a:noFill/>
          </a:ln>
        </p:spPr>
      </p:pic>
      <p:pic>
        <p:nvPicPr>
          <p:cNvPr id="12" name="Shape 12" descr="blue_mts_header.png"/>
          <p:cNvPicPr preferRelativeResize="0"/>
          <p:nvPr/>
        </p:nvPicPr>
        <p:blipFill rotWithShape="1">
          <a:blip r:embed="rId6">
            <a:alphaModFix/>
          </a:blip>
          <a:srcRect t="20496"/>
          <a:stretch/>
        </p:blipFill>
        <p:spPr>
          <a:xfrm>
            <a:off x="0" y="5007748"/>
            <a:ext cx="9144000" cy="1850250"/>
          </a:xfrm>
          <a:prstGeom prst="rect">
            <a:avLst/>
          </a:prstGeom>
          <a:noFill/>
          <a:ln>
            <a:noFill/>
          </a:ln>
        </p:spPr>
      </p:pic>
      <p:sp>
        <p:nvSpPr>
          <p:cNvPr id="13" name="Shape 13"/>
          <p:cNvSpPr txBox="1"/>
          <p:nvPr/>
        </p:nvSpPr>
        <p:spPr>
          <a:xfrm>
            <a:off x="457200" y="381000"/>
            <a:ext cx="7620000" cy="609600"/>
          </a:xfrm>
          <a:prstGeom prst="rect">
            <a:avLst/>
          </a:prstGeom>
          <a:noFill/>
          <a:ln>
            <a:noFill/>
          </a:ln>
        </p:spPr>
        <p:txBody>
          <a:bodyPr wrap="square" lIns="91425" tIns="91425" rIns="91425" bIns="91425" anchor="ctr" anchorCtr="0">
            <a:noAutofit/>
          </a:bodyPr>
          <a:lstStyle/>
          <a:p>
            <a:pPr>
              <a:buClr>
                <a:srgbClr val="000000"/>
              </a:buClr>
              <a:buFont typeface="Arial"/>
              <a:buNone/>
            </a:pPr>
            <a:endParaRPr sz="3600" kern="0">
              <a:solidFill>
                <a:srgbClr val="595959"/>
              </a:solidFill>
              <a:latin typeface="Open Sans"/>
              <a:ea typeface="Open Sans"/>
              <a:cs typeface="Open Sans"/>
              <a:sym typeface="Open Sans"/>
            </a:endParaRPr>
          </a:p>
        </p:txBody>
      </p:sp>
      <p:sp>
        <p:nvSpPr>
          <p:cNvPr id="14" name="Shape 14"/>
          <p:cNvSpPr txBox="1"/>
          <p:nvPr/>
        </p:nvSpPr>
        <p:spPr>
          <a:xfrm>
            <a:off x="457200" y="1143000"/>
            <a:ext cx="8305800" cy="4495800"/>
          </a:xfrm>
          <a:prstGeom prst="rect">
            <a:avLst/>
          </a:prstGeom>
          <a:noFill/>
          <a:ln>
            <a:noFill/>
          </a:ln>
        </p:spPr>
        <p:txBody>
          <a:bodyPr wrap="square" lIns="91425" tIns="91425" rIns="91425" bIns="91425" anchor="t" anchorCtr="0">
            <a:noAutofit/>
          </a:bodyPr>
          <a:lstStyle/>
          <a:p>
            <a:pPr>
              <a:lnSpc>
                <a:spcPct val="115000"/>
              </a:lnSpc>
              <a:buClr>
                <a:srgbClr val="262626"/>
              </a:buClr>
              <a:buFont typeface="Arial"/>
              <a:buNone/>
            </a:pPr>
            <a:endParaRPr kern="0">
              <a:solidFill>
                <a:srgbClr val="595959"/>
              </a:solidFill>
              <a:latin typeface="Open Sans"/>
              <a:ea typeface="Open Sans"/>
              <a:cs typeface="Open Sans"/>
              <a:sym typeface="Open Sans"/>
            </a:endParaRPr>
          </a:p>
        </p:txBody>
      </p:sp>
      <p:pic>
        <p:nvPicPr>
          <p:cNvPr id="15" name="Shape 15" descr="CWDC_Acronym-Color - Britta Blodgett - CDLE.png"/>
          <p:cNvPicPr preferRelativeResize="0"/>
          <p:nvPr/>
        </p:nvPicPr>
        <p:blipFill rotWithShape="1">
          <a:blip r:embed="rId7">
            <a:alphaModFix/>
          </a:blip>
          <a:srcRect/>
          <a:stretch/>
        </p:blipFill>
        <p:spPr>
          <a:xfrm>
            <a:off x="8073675" y="243075"/>
            <a:ext cx="841725" cy="841725"/>
          </a:xfrm>
          <a:prstGeom prst="rect">
            <a:avLst/>
          </a:prstGeom>
          <a:noFill/>
          <a:ln>
            <a:noFill/>
          </a:ln>
        </p:spPr>
      </p:pic>
    </p:spTree>
    <p:extLst>
      <p:ext uri="{BB962C8B-B14F-4D97-AF65-F5344CB8AC3E}">
        <p14:creationId xmlns:p14="http://schemas.microsoft.com/office/powerpoint/2010/main" val="4210606292"/>
      </p:ext>
    </p:extLst>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pic>
        <p:nvPicPr>
          <p:cNvPr id="10" name="Shape 10" descr="blue_mts_header.png"/>
          <p:cNvPicPr preferRelativeResize="0"/>
          <p:nvPr/>
        </p:nvPicPr>
        <p:blipFill rotWithShape="1">
          <a:blip r:embed="rId6">
            <a:alphaModFix/>
          </a:blip>
          <a:srcRect t="20496"/>
          <a:stretch/>
        </p:blipFill>
        <p:spPr>
          <a:xfrm>
            <a:off x="0" y="5007748"/>
            <a:ext cx="9144000" cy="1850250"/>
          </a:xfrm>
          <a:prstGeom prst="rect">
            <a:avLst/>
          </a:prstGeom>
          <a:noFill/>
          <a:ln>
            <a:noFill/>
          </a:ln>
        </p:spPr>
      </p:pic>
      <p:pic>
        <p:nvPicPr>
          <p:cNvPr id="11" name="Shape 11" descr="CWDC_Acronym-Color - Britta Blodgett - CDLE.png"/>
          <p:cNvPicPr preferRelativeResize="0"/>
          <p:nvPr/>
        </p:nvPicPr>
        <p:blipFill rotWithShape="1">
          <a:blip r:embed="rId7">
            <a:alphaModFix/>
          </a:blip>
          <a:srcRect/>
          <a:stretch/>
        </p:blipFill>
        <p:spPr>
          <a:xfrm>
            <a:off x="8073675" y="243075"/>
            <a:ext cx="841725" cy="841725"/>
          </a:xfrm>
          <a:prstGeom prst="rect">
            <a:avLst/>
          </a:prstGeom>
          <a:noFill/>
          <a:ln>
            <a:noFill/>
          </a:ln>
        </p:spPr>
      </p:pic>
      <p:pic>
        <p:nvPicPr>
          <p:cNvPr id="12" name="Shape 12" descr="blue_mts_header.png"/>
          <p:cNvPicPr preferRelativeResize="0"/>
          <p:nvPr/>
        </p:nvPicPr>
        <p:blipFill rotWithShape="1">
          <a:blip r:embed="rId6">
            <a:alphaModFix/>
          </a:blip>
          <a:srcRect t="20496"/>
          <a:stretch/>
        </p:blipFill>
        <p:spPr>
          <a:xfrm>
            <a:off x="0" y="5007748"/>
            <a:ext cx="9144000" cy="1850250"/>
          </a:xfrm>
          <a:prstGeom prst="rect">
            <a:avLst/>
          </a:prstGeom>
          <a:noFill/>
          <a:ln>
            <a:noFill/>
          </a:ln>
        </p:spPr>
      </p:pic>
      <p:sp>
        <p:nvSpPr>
          <p:cNvPr id="13" name="Shape 13"/>
          <p:cNvSpPr txBox="1"/>
          <p:nvPr/>
        </p:nvSpPr>
        <p:spPr>
          <a:xfrm>
            <a:off x="457200" y="381000"/>
            <a:ext cx="7620000" cy="609600"/>
          </a:xfrm>
          <a:prstGeom prst="rect">
            <a:avLst/>
          </a:prstGeom>
          <a:noFill/>
          <a:ln>
            <a:noFill/>
          </a:ln>
        </p:spPr>
        <p:txBody>
          <a:bodyPr wrap="square" lIns="91425" tIns="91425" rIns="91425" bIns="91425" anchor="ctr" anchorCtr="0">
            <a:noAutofit/>
          </a:bodyPr>
          <a:lstStyle/>
          <a:p>
            <a:pPr>
              <a:buClr>
                <a:srgbClr val="000000"/>
              </a:buClr>
              <a:buFont typeface="Arial"/>
              <a:buNone/>
            </a:pPr>
            <a:endParaRPr sz="3600" kern="0">
              <a:solidFill>
                <a:srgbClr val="595959"/>
              </a:solidFill>
              <a:latin typeface="Open Sans"/>
              <a:ea typeface="Open Sans"/>
              <a:cs typeface="Open Sans"/>
              <a:sym typeface="Open Sans"/>
            </a:endParaRPr>
          </a:p>
        </p:txBody>
      </p:sp>
      <p:sp>
        <p:nvSpPr>
          <p:cNvPr id="14" name="Shape 14"/>
          <p:cNvSpPr txBox="1"/>
          <p:nvPr/>
        </p:nvSpPr>
        <p:spPr>
          <a:xfrm>
            <a:off x="457200" y="1143000"/>
            <a:ext cx="8305800" cy="4495800"/>
          </a:xfrm>
          <a:prstGeom prst="rect">
            <a:avLst/>
          </a:prstGeom>
          <a:noFill/>
          <a:ln>
            <a:noFill/>
          </a:ln>
        </p:spPr>
        <p:txBody>
          <a:bodyPr wrap="square" lIns="91425" tIns="91425" rIns="91425" bIns="91425" anchor="t" anchorCtr="0">
            <a:noAutofit/>
          </a:bodyPr>
          <a:lstStyle/>
          <a:p>
            <a:pPr>
              <a:lnSpc>
                <a:spcPct val="115000"/>
              </a:lnSpc>
              <a:buClr>
                <a:srgbClr val="262626"/>
              </a:buClr>
              <a:buFont typeface="Arial"/>
              <a:buNone/>
            </a:pPr>
            <a:endParaRPr kern="0">
              <a:solidFill>
                <a:srgbClr val="595959"/>
              </a:solidFill>
              <a:latin typeface="Open Sans"/>
              <a:ea typeface="Open Sans"/>
              <a:cs typeface="Open Sans"/>
              <a:sym typeface="Open Sans"/>
            </a:endParaRPr>
          </a:p>
        </p:txBody>
      </p:sp>
      <p:pic>
        <p:nvPicPr>
          <p:cNvPr id="15" name="Shape 15" descr="CWDC_Acronym-Color - Britta Blodgett - CDLE.png"/>
          <p:cNvPicPr preferRelativeResize="0"/>
          <p:nvPr/>
        </p:nvPicPr>
        <p:blipFill rotWithShape="1">
          <a:blip r:embed="rId7">
            <a:alphaModFix/>
          </a:blip>
          <a:srcRect/>
          <a:stretch/>
        </p:blipFill>
        <p:spPr>
          <a:xfrm>
            <a:off x="8073675" y="243075"/>
            <a:ext cx="841725" cy="841725"/>
          </a:xfrm>
          <a:prstGeom prst="rect">
            <a:avLst/>
          </a:prstGeom>
          <a:noFill/>
          <a:ln>
            <a:noFill/>
          </a:ln>
        </p:spPr>
      </p:pic>
    </p:spTree>
    <p:extLst>
      <p:ext uri="{BB962C8B-B14F-4D97-AF65-F5344CB8AC3E}">
        <p14:creationId xmlns:p14="http://schemas.microsoft.com/office/powerpoint/2010/main" val="1124341443"/>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57.xml"/><Relationship Id="rId5" Type="http://schemas.openxmlformats.org/officeDocument/2006/relationships/image" Target="../media/image35.png"/><Relationship Id="rId4" Type="http://schemas.openxmlformats.org/officeDocument/2006/relationships/hyperlink" Target="https://www.colorado.gov/pacific/cwdc/colorado-talent-pipeline-repor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5.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66.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8" Type="http://schemas.openxmlformats.org/officeDocument/2006/relationships/hyperlink" Target="http://launchmycareercolorado.org/" TargetMode="External"/><Relationship Id="rId3" Type="http://schemas.openxmlformats.org/officeDocument/2006/relationships/image" Target="../media/image7.png"/><Relationship Id="rId7" Type="http://schemas.openxmlformats.org/officeDocument/2006/relationships/hyperlink" Target="http://talentfoundco.org/" TargetMode="External"/><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hyperlink" Target="http://www.coloradotalentdashboard.com/" TargetMode="External"/><Relationship Id="rId5" Type="http://schemas.openxmlformats.org/officeDocument/2006/relationships/hyperlink" Target="https://secure.collegeincolorado.org/careerpaths#/home" TargetMode="External"/><Relationship Id="rId10" Type="http://schemas.openxmlformats.org/officeDocument/2006/relationships/image" Target="../media/image8.png"/><Relationship Id="rId4" Type="http://schemas.openxmlformats.org/officeDocument/2006/relationships/hyperlink" Target="https://www.cde.state.co.us/postsecondary" TargetMode="External"/><Relationship Id="rId9" Type="http://schemas.openxmlformats.org/officeDocument/2006/relationships/hyperlink" Target="https://cptoolkitcatalog.peerta.acf.hhs.gov/toolkit/competency-model-clearinghous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8.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9.png"/><Relationship Id="rId7" Type="http://schemas.openxmlformats.org/officeDocument/2006/relationships/hyperlink" Target="http://www.talentfoundco.org/" TargetMode="External"/><Relationship Id="rId2" Type="http://schemas.openxmlformats.org/officeDocument/2006/relationships/notesSlide" Target="../notesSlides/notesSlide26.xml"/><Relationship Id="rId1" Type="http://schemas.openxmlformats.org/officeDocument/2006/relationships/slideLayout" Target="../slideLayouts/slideLayout72.xml"/><Relationship Id="rId6" Type="http://schemas.openxmlformats.org/officeDocument/2006/relationships/hyperlink" Target="http://www.careersincolorado.org/" TargetMode="External"/><Relationship Id="rId5" Type="http://schemas.openxmlformats.org/officeDocument/2006/relationships/hyperlink" Target="http://www.cccs.edu/" TargetMode="External"/><Relationship Id="rId4" Type="http://schemas.openxmlformats.org/officeDocument/2006/relationships/hyperlink" Target="http://www.coloradostateplan.com/" TargetMode="External"/><Relationship Id="rId9" Type="http://schemas.openxmlformats.org/officeDocument/2006/relationships/image" Target="../media/image60.jpeg"/></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77.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hyperlink" Target="mailto:Renise.Walker@state.co.us" TargetMode="External"/><Relationship Id="rId2" Type="http://schemas.openxmlformats.org/officeDocument/2006/relationships/hyperlink" Target="mailto:Russel_r@cde.state.co.us" TargetMode="External"/><Relationship Id="rId1" Type="http://schemas.openxmlformats.org/officeDocument/2006/relationships/slideLayout" Target="../slideLayouts/slideLayout2.xml"/><Relationship Id="rId4" Type="http://schemas.openxmlformats.org/officeDocument/2006/relationships/hyperlink" Target="mailto:Lauren.Jones@cccs.edu"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hyperlink" Target="http://www.amle.org/AboutAMLE/MiddleLevelEducationMonth/tabid/295/Default.aspx#2824144-resources" TargetMode="External"/><Relationship Id="rId2" Type="http://schemas.openxmlformats.org/officeDocument/2006/relationships/image" Target="../media/image71.png"/><Relationship Id="rId1" Type="http://schemas.openxmlformats.org/officeDocument/2006/relationships/slideLayout" Target="../slideLayouts/slideLayout73.xml"/><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8" Type="http://schemas.openxmlformats.org/officeDocument/2006/relationships/hyperlink" Target="https://www.colorado.gov/cwdc" TargetMode="External"/><Relationship Id="rId13" Type="http://schemas.openxmlformats.org/officeDocument/2006/relationships/hyperlink" Target="http://careersincolorado.gov/" TargetMode="External"/><Relationship Id="rId3" Type="http://schemas.openxmlformats.org/officeDocument/2006/relationships/hyperlink" Target="https://www.cde.state.co.us/postsecondary" TargetMode="External"/><Relationship Id="rId7" Type="http://schemas.openxmlformats.org/officeDocument/2006/relationships/hyperlink" Target="https://www.colorado.gov/pacific/cdle/apprenticeships" TargetMode="External"/><Relationship Id="rId12" Type="http://schemas.openxmlformats.org/officeDocument/2006/relationships/hyperlink" Target="https://www.colorado.gov/pacific/cwdc/career-pathways" TargetMode="External"/><Relationship Id="rId2" Type="http://schemas.openxmlformats.org/officeDocument/2006/relationships/notesSlide" Target="../notesSlides/notesSlide30.xml"/><Relationship Id="rId16" Type="http://schemas.openxmlformats.org/officeDocument/2006/relationships/hyperlink" Target="https://www.colorado.gov/pacific/cdle/wfc" TargetMode="External"/><Relationship Id="rId1" Type="http://schemas.openxmlformats.org/officeDocument/2006/relationships/slideLayout" Target="../slideLayouts/slideLayout73.xml"/><Relationship Id="rId6" Type="http://schemas.openxmlformats.org/officeDocument/2006/relationships/hyperlink" Target="http://www.careerwisecolorado.org/" TargetMode="External"/><Relationship Id="rId11" Type="http://schemas.openxmlformats.org/officeDocument/2006/relationships/hyperlink" Target="http://talentfoundco.org/" TargetMode="External"/><Relationship Id="rId5" Type="http://schemas.openxmlformats.org/officeDocument/2006/relationships/hyperlink" Target="http://www.cde.state.co.us/cdeprof/cte_generalinfo" TargetMode="External"/><Relationship Id="rId15" Type="http://schemas.openxmlformats.org/officeDocument/2006/relationships/hyperlink" Target="http://www.nextgensectorpartnerships.com/" TargetMode="External"/><Relationship Id="rId10" Type="http://schemas.openxmlformats.org/officeDocument/2006/relationships/hyperlink" Target="http://www.coloradotalentdashboard.com/" TargetMode="External"/><Relationship Id="rId4" Type="http://schemas.openxmlformats.org/officeDocument/2006/relationships/hyperlink" Target="http://coloradostateplan.com/" TargetMode="External"/><Relationship Id="rId9" Type="http://schemas.openxmlformats.org/officeDocument/2006/relationships/hyperlink" Target="https://www.colorado.gov/pacific/cwdc/colorado-talent-pipeline-report" TargetMode="External"/><Relationship Id="rId14" Type="http://schemas.openxmlformats.org/officeDocument/2006/relationships/hyperlink" Target="http://www.sectorssummit.com/"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launchmycareercolorado.org/" TargetMode="External"/><Relationship Id="rId3" Type="http://schemas.openxmlformats.org/officeDocument/2006/relationships/image" Target="../media/image7.png"/><Relationship Id="rId7" Type="http://schemas.openxmlformats.org/officeDocument/2006/relationships/hyperlink" Target="http://talentfoundco.org/" TargetMode="External"/><Relationship Id="rId2" Type="http://schemas.openxmlformats.org/officeDocument/2006/relationships/notesSlide" Target="../notesSlides/notesSlide31.xml"/><Relationship Id="rId1" Type="http://schemas.openxmlformats.org/officeDocument/2006/relationships/slideLayout" Target="../slideLayouts/slideLayout65.xml"/><Relationship Id="rId6" Type="http://schemas.openxmlformats.org/officeDocument/2006/relationships/hyperlink" Target="http://www.coloradotalentdashboard.com/" TargetMode="External"/><Relationship Id="rId5" Type="http://schemas.openxmlformats.org/officeDocument/2006/relationships/hyperlink" Target="https://secure.collegeincolorado.org/careerpaths#/home" TargetMode="External"/><Relationship Id="rId10" Type="http://schemas.openxmlformats.org/officeDocument/2006/relationships/image" Target="../media/image8.png"/><Relationship Id="rId4" Type="http://schemas.openxmlformats.org/officeDocument/2006/relationships/hyperlink" Target="https://www.cde.state.co.us/postsecondary" TargetMode="External"/><Relationship Id="rId9" Type="http://schemas.openxmlformats.org/officeDocument/2006/relationships/hyperlink" Target="https://cptoolkitcatalog.peerta.acf.hhs.gov/toolkit/competency-model-clearinghouse"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hyperlink" Target="mailto:Renise.Walker@state.co.us" TargetMode="External"/><Relationship Id="rId2" Type="http://schemas.openxmlformats.org/officeDocument/2006/relationships/hyperlink" Target="mailto:Russel_r@cde.state.co.us" TargetMode="External"/><Relationship Id="rId1" Type="http://schemas.openxmlformats.org/officeDocument/2006/relationships/slideLayout" Target="../slideLayouts/slideLayout2.xml"/><Relationship Id="rId4" Type="http://schemas.openxmlformats.org/officeDocument/2006/relationships/hyperlink" Target="mailto:Lauren.Jones@cccs.edu"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3456" y="4012442"/>
            <a:ext cx="7641893" cy="2251880"/>
          </a:xfrm>
        </p:spPr>
        <p:txBody>
          <a:bodyPr>
            <a:normAutofit/>
          </a:bodyPr>
          <a:lstStyle/>
          <a:p>
            <a:r>
              <a:rPr lang="en-ZW" dirty="0" smtClean="0"/>
              <a:t>Value of Pathways Teams</a:t>
            </a:r>
          </a:p>
          <a:p>
            <a:endParaRPr lang="en-ZW" dirty="0"/>
          </a:p>
          <a:p>
            <a:r>
              <a:rPr lang="en-ZW" sz="2600" dirty="0" err="1" smtClean="0"/>
              <a:t>SCCGP</a:t>
            </a:r>
            <a:r>
              <a:rPr lang="en-ZW" sz="2600" dirty="0" smtClean="0"/>
              <a:t> Training</a:t>
            </a:r>
          </a:p>
          <a:p>
            <a:r>
              <a:rPr lang="en-ZW" sz="2600" dirty="0" smtClean="0"/>
              <a:t>October 18, 2017</a:t>
            </a:r>
          </a:p>
          <a:p>
            <a:endParaRPr lang="en-ZW" sz="2600" dirty="0" smtClean="0"/>
          </a:p>
        </p:txBody>
      </p:sp>
    </p:spTree>
    <p:extLst>
      <p:ext uri="{BB962C8B-B14F-4D97-AF65-F5344CB8AC3E}">
        <p14:creationId xmlns:p14="http://schemas.microsoft.com/office/powerpoint/2010/main" val="10974849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6114" y="228600"/>
            <a:ext cx="8341851" cy="1676400"/>
          </a:xfrm>
        </p:spPr>
        <p:txBody>
          <a:bodyPr>
            <a:normAutofit/>
          </a:bodyPr>
          <a:lstStyle/>
          <a:p>
            <a:r>
              <a:rPr lang="en-US" dirty="0" smtClean="0"/>
              <a:t>Who’s on my TEAM?</a:t>
            </a:r>
            <a:endParaRPr lang="en-US" dirty="0"/>
          </a:p>
        </p:txBody>
      </p:sp>
      <p:sp>
        <p:nvSpPr>
          <p:cNvPr id="4" name="Footer Placeholder 3"/>
          <p:cNvSpPr>
            <a:spLocks noGrp="1"/>
          </p:cNvSpPr>
          <p:nvPr>
            <p:ph type="ftr" sz="quarter" idx="4294967295"/>
          </p:nvPr>
        </p:nvSpPr>
        <p:spPr>
          <a:xfrm>
            <a:off x="0" y="6265863"/>
            <a:ext cx="2895600" cy="365125"/>
          </a:xfrm>
        </p:spPr>
        <p:txBody>
          <a:bodyPr/>
          <a:lstStyle/>
          <a:p>
            <a:fld id="{757A2F4E-5D54-B04B-91BD-7E78EE1FE9FD}" type="slidenum">
              <a:rPr lang="en-US" smtClean="0">
                <a:solidFill>
                  <a:prstClr val="black">
                    <a:tint val="75000"/>
                  </a:prstClr>
                </a:solidFill>
              </a:rPr>
              <a:pPr/>
              <a:t>10</a:t>
            </a:fld>
            <a:endParaRPr lang="en-US" dirty="0" smtClean="0">
              <a:solidFill>
                <a:prstClr val="black">
                  <a:tint val="75000"/>
                </a:prstClr>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1218"/>
          <a:stretch/>
        </p:blipFill>
        <p:spPr>
          <a:xfrm>
            <a:off x="76200" y="2957395"/>
            <a:ext cx="8981681" cy="3214806"/>
          </a:xfrm>
          <a:prstGeom prst="rect">
            <a:avLst/>
          </a:prstGeom>
        </p:spPr>
      </p:pic>
      <p:sp>
        <p:nvSpPr>
          <p:cNvPr id="2" name="TextBox 1"/>
          <p:cNvSpPr txBox="1"/>
          <p:nvPr/>
        </p:nvSpPr>
        <p:spPr>
          <a:xfrm>
            <a:off x="381000" y="1480066"/>
            <a:ext cx="8534400" cy="923330"/>
          </a:xfrm>
          <a:prstGeom prst="rect">
            <a:avLst/>
          </a:prstGeom>
          <a:noFill/>
        </p:spPr>
        <p:txBody>
          <a:bodyPr wrap="square" rtlCol="0">
            <a:spAutoFit/>
          </a:bodyPr>
          <a:lstStyle/>
          <a:p>
            <a:r>
              <a:rPr lang="en-US" dirty="0">
                <a:solidFill>
                  <a:schemeClr val="bg1"/>
                </a:solidFill>
              </a:rPr>
              <a:t>Meaningful and successful PLANNING and IMPLEMENTATION begins with leaders who meet regularly and who promote an integrate strategic ideas into every </a:t>
            </a:r>
            <a:r>
              <a:rPr lang="en-US" dirty="0" smtClean="0">
                <a:solidFill>
                  <a:schemeClr val="bg1"/>
                </a:solidFill>
              </a:rPr>
              <a:t>part </a:t>
            </a:r>
            <a:r>
              <a:rPr lang="en-US" dirty="0">
                <a:solidFill>
                  <a:schemeClr val="bg1"/>
                </a:solidFill>
              </a:rPr>
              <a:t>of the community.  </a:t>
            </a:r>
            <a:r>
              <a:rPr lang="en-US" dirty="0" smtClean="0">
                <a:solidFill>
                  <a:schemeClr val="bg1"/>
                </a:solidFill>
              </a:rPr>
              <a:t>Consider including:</a:t>
            </a:r>
            <a:endParaRPr lang="en-US" dirty="0">
              <a:solidFill>
                <a:schemeClr val="bg1"/>
              </a:solidFill>
            </a:endParaRPr>
          </a:p>
        </p:txBody>
      </p:sp>
    </p:spTree>
    <p:extLst>
      <p:ext uri="{BB962C8B-B14F-4D97-AF65-F5344CB8AC3E}">
        <p14:creationId xmlns:p14="http://schemas.microsoft.com/office/powerpoint/2010/main" val="82455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066800"/>
            <a:ext cx="8341851" cy="1645920"/>
          </a:xfrm>
        </p:spPr>
        <p:txBody>
          <a:bodyPr/>
          <a:lstStyle/>
          <a:p>
            <a:r>
              <a:rPr lang="en-US" dirty="0" smtClean="0"/>
              <a:t>Where can we learn more?</a:t>
            </a:r>
            <a:endParaRPr lang="en-US" dirty="0"/>
          </a:p>
        </p:txBody>
      </p:sp>
      <p:sp>
        <p:nvSpPr>
          <p:cNvPr id="4" name="Footer Placeholder 3"/>
          <p:cNvSpPr>
            <a:spLocks noGrp="1"/>
          </p:cNvSpPr>
          <p:nvPr>
            <p:ph type="ftr" sz="quarter" idx="4294967295"/>
          </p:nvPr>
        </p:nvSpPr>
        <p:spPr>
          <a:xfrm>
            <a:off x="0" y="6265863"/>
            <a:ext cx="2895600" cy="365125"/>
          </a:xfrm>
        </p:spPr>
        <p:txBody>
          <a:bodyPr/>
          <a:lstStyle/>
          <a:p>
            <a:fld id="{757A2F4E-5D54-B04B-91BD-7E78EE1FE9FD}" type="slidenum">
              <a:rPr lang="en-US" smtClean="0">
                <a:solidFill>
                  <a:prstClr val="black">
                    <a:tint val="75000"/>
                  </a:prstClr>
                </a:solidFill>
              </a:rPr>
              <a:pPr/>
              <a:t>11</a:t>
            </a:fld>
            <a:endParaRPr lang="en-US" dirty="0" smtClean="0">
              <a:solidFill>
                <a:prstClr val="black">
                  <a:tint val="75000"/>
                </a:prstClr>
              </a:solidFill>
            </a:endParaRPr>
          </a:p>
        </p:txBody>
      </p:sp>
    </p:spTree>
    <p:extLst>
      <p:ext uri="{BB962C8B-B14F-4D97-AF65-F5344CB8AC3E}">
        <p14:creationId xmlns:p14="http://schemas.microsoft.com/office/powerpoint/2010/main" val="23866313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Shape 40"/>
        <p:cNvGrpSpPr/>
        <p:nvPr/>
      </p:nvGrpSpPr>
      <p:grpSpPr>
        <a:xfrm>
          <a:off x="0" y="0"/>
          <a:ext cx="0" cy="0"/>
          <a:chOff x="0" y="0"/>
          <a:chExt cx="0" cy="0"/>
        </a:xfrm>
      </p:grpSpPr>
      <p:pic>
        <p:nvPicPr>
          <p:cNvPr id="41" name="Shape 41" descr="blue_mts_header.png"/>
          <p:cNvPicPr preferRelativeResize="0"/>
          <p:nvPr/>
        </p:nvPicPr>
        <p:blipFill rotWithShape="1">
          <a:blip r:embed="rId3">
            <a:alphaModFix/>
          </a:blip>
          <a:srcRect t="20496"/>
          <a:stretch/>
        </p:blipFill>
        <p:spPr>
          <a:xfrm>
            <a:off x="0" y="5007748"/>
            <a:ext cx="9144000" cy="1850250"/>
          </a:xfrm>
          <a:prstGeom prst="rect">
            <a:avLst/>
          </a:prstGeom>
          <a:noFill/>
          <a:ln>
            <a:noFill/>
          </a:ln>
        </p:spPr>
      </p:pic>
      <p:sp>
        <p:nvSpPr>
          <p:cNvPr id="42" name="Shape 42"/>
          <p:cNvSpPr txBox="1">
            <a:spLocks noGrp="1"/>
          </p:cNvSpPr>
          <p:nvPr>
            <p:ph type="title" idx="4294967295"/>
          </p:nvPr>
        </p:nvSpPr>
        <p:spPr>
          <a:xfrm>
            <a:off x="457200" y="2059975"/>
            <a:ext cx="8305800" cy="1930200"/>
          </a:xfrm>
          <a:prstGeom prst="rect">
            <a:avLst/>
          </a:prstGeom>
          <a:noFill/>
          <a:ln>
            <a:noFill/>
          </a:ln>
        </p:spPr>
        <p:txBody>
          <a:bodyPr wrap="square"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JM" sz="3600" b="1">
                <a:solidFill>
                  <a:srgbClr val="3F3F3F"/>
                </a:solidFill>
                <a:latin typeface="Open Sans"/>
                <a:ea typeface="Open Sans"/>
                <a:cs typeface="Open Sans"/>
                <a:sym typeface="Open Sans"/>
              </a:rPr>
              <a:t>Leveraging Career Pathway Tools for Meaningful Career Support</a:t>
            </a:r>
          </a:p>
        </p:txBody>
      </p:sp>
      <p:sp>
        <p:nvSpPr>
          <p:cNvPr id="43" name="Shape 43"/>
          <p:cNvSpPr txBox="1">
            <a:spLocks noGrp="1"/>
          </p:cNvSpPr>
          <p:nvPr>
            <p:ph type="body" idx="4294967295"/>
          </p:nvPr>
        </p:nvSpPr>
        <p:spPr>
          <a:xfrm>
            <a:off x="457200" y="3911600"/>
            <a:ext cx="8229600" cy="1419900"/>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rgbClr val="262626"/>
              </a:buClr>
              <a:buFont typeface="Arial"/>
              <a:buNone/>
            </a:pPr>
            <a:endParaRPr sz="2000">
              <a:solidFill>
                <a:srgbClr val="3F3F3F"/>
              </a:solidFill>
              <a:latin typeface="Open Sans"/>
              <a:ea typeface="Open Sans"/>
              <a:cs typeface="Open Sans"/>
              <a:sym typeface="Open Sans"/>
            </a:endParaRPr>
          </a:p>
          <a:p>
            <a:pPr marL="0" marR="0" lvl="0" indent="0" algn="ctr" rtl="0">
              <a:lnSpc>
                <a:spcPct val="100000"/>
              </a:lnSpc>
              <a:spcBef>
                <a:spcPts val="0"/>
              </a:spcBef>
              <a:spcAft>
                <a:spcPts val="0"/>
              </a:spcAft>
              <a:buClr>
                <a:srgbClr val="262626"/>
              </a:buClr>
              <a:buSzPct val="25000"/>
              <a:buFont typeface="Arial"/>
              <a:buNone/>
            </a:pPr>
            <a:r>
              <a:rPr lang="en-JM" sz="2000">
                <a:solidFill>
                  <a:srgbClr val="3F3F3F"/>
                </a:solidFill>
                <a:latin typeface="Open Sans"/>
                <a:ea typeface="Open Sans"/>
                <a:cs typeface="Open Sans"/>
                <a:sym typeface="Open Sans"/>
              </a:rPr>
              <a:t>Renise Walker, Colorado Workforce Development Council </a:t>
            </a:r>
          </a:p>
          <a:p>
            <a:pPr lvl="0" algn="ctr" rtl="0">
              <a:spcBef>
                <a:spcPts val="0"/>
              </a:spcBef>
              <a:buClr>
                <a:srgbClr val="262626"/>
              </a:buClr>
              <a:buFont typeface="Arial"/>
              <a:buNone/>
            </a:pPr>
            <a:endParaRPr>
              <a:solidFill>
                <a:srgbClr val="3F3F3F"/>
              </a:solidFill>
              <a:latin typeface="Open Sans"/>
              <a:ea typeface="Open Sans"/>
              <a:cs typeface="Open Sans"/>
              <a:sym typeface="Open Sans"/>
            </a:endParaRPr>
          </a:p>
          <a:p>
            <a:pPr lvl="0" algn="ctr" rtl="0">
              <a:spcBef>
                <a:spcPts val="0"/>
              </a:spcBef>
              <a:buClr>
                <a:srgbClr val="262626"/>
              </a:buClr>
              <a:buFont typeface="Arial"/>
              <a:buNone/>
            </a:pPr>
            <a:r>
              <a:rPr lang="en-JM">
                <a:solidFill>
                  <a:srgbClr val="3F3F3F"/>
                </a:solidFill>
                <a:latin typeface="Open Sans"/>
                <a:ea typeface="Open Sans"/>
                <a:cs typeface="Open Sans"/>
                <a:sym typeface="Open Sans"/>
              </a:rPr>
              <a:t>October 18, 2017</a:t>
            </a:r>
          </a:p>
          <a:p>
            <a:pPr marL="0" marR="0" lvl="0" indent="0" algn="ctr" rtl="0">
              <a:lnSpc>
                <a:spcPct val="100000"/>
              </a:lnSpc>
              <a:spcBef>
                <a:spcPts val="0"/>
              </a:spcBef>
              <a:spcAft>
                <a:spcPts val="0"/>
              </a:spcAft>
              <a:buClr>
                <a:srgbClr val="262626"/>
              </a:buClr>
              <a:buFont typeface="Arial"/>
              <a:buNone/>
            </a:pPr>
            <a:endParaRPr sz="2000">
              <a:solidFill>
                <a:srgbClr val="3F3F3F"/>
              </a:solidFill>
              <a:latin typeface="Open Sans"/>
              <a:ea typeface="Open Sans"/>
              <a:cs typeface="Open Sans"/>
              <a:sym typeface="Open Sans"/>
            </a:endParaRPr>
          </a:p>
        </p:txBody>
      </p:sp>
      <p:pic>
        <p:nvPicPr>
          <p:cNvPr id="44" name="Shape 44" descr="C:\Users\qesu234\Desktop\Short-White.png"/>
          <p:cNvPicPr preferRelativeResize="0"/>
          <p:nvPr/>
        </p:nvPicPr>
        <p:blipFill rotWithShape="1">
          <a:blip r:embed="rId4">
            <a:alphaModFix/>
          </a:blip>
          <a:srcRect/>
          <a:stretch/>
        </p:blipFill>
        <p:spPr>
          <a:xfrm>
            <a:off x="3143250" y="5181600"/>
            <a:ext cx="2857500" cy="895200"/>
          </a:xfrm>
          <a:prstGeom prst="rect">
            <a:avLst/>
          </a:prstGeom>
          <a:noFill/>
          <a:ln>
            <a:noFill/>
          </a:ln>
        </p:spPr>
      </p:pic>
      <p:pic>
        <p:nvPicPr>
          <p:cNvPr id="45" name="Shape 45" descr="Full-Color-RGB.png"/>
          <p:cNvPicPr preferRelativeResize="0"/>
          <p:nvPr/>
        </p:nvPicPr>
        <p:blipFill rotWithShape="1">
          <a:blip r:embed="rId5">
            <a:alphaModFix/>
          </a:blip>
          <a:srcRect/>
          <a:stretch/>
        </p:blipFill>
        <p:spPr>
          <a:xfrm>
            <a:off x="536325" y="460125"/>
            <a:ext cx="3349976" cy="1029675"/>
          </a:xfrm>
          <a:prstGeom prst="rect">
            <a:avLst/>
          </a:prstGeom>
          <a:noFill/>
          <a:ln>
            <a:noFill/>
          </a:ln>
        </p:spPr>
      </p:pic>
    </p:spTree>
    <p:extLst>
      <p:ext uri="{BB962C8B-B14F-4D97-AF65-F5344CB8AC3E}">
        <p14:creationId xmlns:p14="http://schemas.microsoft.com/office/powerpoint/2010/main" val="19801552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p:nvPr/>
        </p:nvSpPr>
        <p:spPr>
          <a:xfrm>
            <a:off x="457200" y="375950"/>
            <a:ext cx="7660500" cy="681600"/>
          </a:xfrm>
          <a:prstGeom prst="rect">
            <a:avLst/>
          </a:prstGeom>
          <a:noFill/>
          <a:ln>
            <a:noFill/>
          </a:ln>
        </p:spPr>
        <p:txBody>
          <a:bodyPr wrap="square" lIns="91425" tIns="91425" rIns="91425" bIns="91425" anchor="ctr" anchorCtr="0">
            <a:noAutofit/>
          </a:bodyPr>
          <a:lstStyle/>
          <a:p>
            <a:r>
              <a:rPr lang="en-JM" sz="4400" b="1" kern="0">
                <a:solidFill>
                  <a:srgbClr val="000000"/>
                </a:solidFill>
                <a:cs typeface="Arial"/>
                <a:sym typeface="Arial"/>
              </a:rPr>
              <a:t>Discussion</a:t>
            </a:r>
          </a:p>
        </p:txBody>
      </p:sp>
      <p:sp>
        <p:nvSpPr>
          <p:cNvPr id="90" name="Shape 90"/>
          <p:cNvSpPr txBox="1"/>
          <p:nvPr/>
        </p:nvSpPr>
        <p:spPr>
          <a:xfrm>
            <a:off x="457200" y="1181875"/>
            <a:ext cx="8229600" cy="4008900"/>
          </a:xfrm>
          <a:prstGeom prst="rect">
            <a:avLst/>
          </a:prstGeom>
          <a:noFill/>
          <a:ln>
            <a:noFill/>
          </a:ln>
        </p:spPr>
        <p:txBody>
          <a:bodyPr wrap="square" lIns="91425" tIns="91425" rIns="91425" bIns="91425" anchor="t" anchorCtr="0">
            <a:noAutofit/>
          </a:bodyPr>
          <a:lstStyle/>
          <a:p>
            <a:pPr>
              <a:spcBef>
                <a:spcPts val="320"/>
              </a:spcBef>
            </a:pPr>
            <a:r>
              <a:rPr lang="en-JM" kern="0" dirty="0">
                <a:solidFill>
                  <a:srgbClr val="000000"/>
                </a:solidFill>
                <a:cs typeface="Arial"/>
                <a:sym typeface="Arial"/>
              </a:rPr>
              <a:t>At your table, discuss the following:</a:t>
            </a:r>
          </a:p>
          <a:p>
            <a:pPr>
              <a:spcBef>
                <a:spcPts val="320"/>
              </a:spcBef>
            </a:pPr>
            <a:endParaRPr kern="0" dirty="0">
              <a:solidFill>
                <a:srgbClr val="FF0000"/>
              </a:solidFill>
              <a:cs typeface="Arial"/>
              <a:sym typeface="Arial"/>
            </a:endParaRPr>
          </a:p>
          <a:p>
            <a:pPr marL="457200" indent="-342900">
              <a:spcBef>
                <a:spcPts val="320"/>
              </a:spcBef>
              <a:buSzPct val="100000"/>
              <a:buFontTx/>
              <a:buChar char="●"/>
            </a:pPr>
            <a:r>
              <a:rPr lang="en-JM" kern="0" dirty="0">
                <a:solidFill>
                  <a:srgbClr val="000000"/>
                </a:solidFill>
                <a:cs typeface="Arial"/>
                <a:sym typeface="Arial"/>
              </a:rPr>
              <a:t>How do you currently equip students for future careers? On a scale of 1-5, how effective are your current career preparation efforts? (1-completely ineffective, 5-national model for success)</a:t>
            </a:r>
          </a:p>
          <a:p>
            <a:pPr>
              <a:spcBef>
                <a:spcPts val="320"/>
              </a:spcBef>
            </a:pPr>
            <a:endParaRPr kern="0" dirty="0">
              <a:solidFill>
                <a:srgbClr val="000000"/>
              </a:solidFill>
              <a:cs typeface="Arial"/>
              <a:sym typeface="Arial"/>
            </a:endParaRPr>
          </a:p>
          <a:p>
            <a:pPr marL="457200" indent="-342900">
              <a:spcBef>
                <a:spcPts val="320"/>
              </a:spcBef>
              <a:buSzPct val="100000"/>
              <a:buFontTx/>
              <a:buChar char="●"/>
            </a:pPr>
            <a:r>
              <a:rPr lang="en-JM" kern="0" dirty="0">
                <a:solidFill>
                  <a:srgbClr val="000000"/>
                </a:solidFill>
                <a:cs typeface="Arial"/>
                <a:sym typeface="Arial"/>
              </a:rPr>
              <a:t>If you could change one thing about your approach, what would it be?</a:t>
            </a:r>
          </a:p>
          <a:p>
            <a:pPr>
              <a:spcBef>
                <a:spcPts val="320"/>
              </a:spcBef>
            </a:pPr>
            <a:endParaRPr kern="0" dirty="0">
              <a:solidFill>
                <a:srgbClr val="000000"/>
              </a:solidFill>
              <a:cs typeface="Arial"/>
              <a:sym typeface="Arial"/>
            </a:endParaRPr>
          </a:p>
          <a:p>
            <a:pPr marL="457200" indent="-342900">
              <a:spcBef>
                <a:spcPts val="320"/>
              </a:spcBef>
              <a:buSzPct val="100000"/>
              <a:buFontTx/>
              <a:buChar char="●"/>
            </a:pPr>
            <a:r>
              <a:rPr lang="en-JM" kern="0" dirty="0">
                <a:solidFill>
                  <a:srgbClr val="000000"/>
                </a:solidFill>
                <a:cs typeface="Arial"/>
                <a:sym typeface="Arial"/>
              </a:rPr>
              <a:t>Which community partners does your school/district engage in the conversation about career readiness? What role do the businesses in your community play in helping to prepare students for the workforce?</a:t>
            </a:r>
          </a:p>
          <a:p>
            <a:pPr>
              <a:spcBef>
                <a:spcPts val="320"/>
              </a:spcBef>
            </a:pPr>
            <a:endParaRPr kern="0" dirty="0">
              <a:solidFill>
                <a:srgbClr val="FF0000"/>
              </a:solidFill>
              <a:cs typeface="Arial"/>
              <a:sym typeface="Arial"/>
            </a:endParaRPr>
          </a:p>
          <a:p>
            <a:pPr>
              <a:spcBef>
                <a:spcPts val="320"/>
              </a:spcBef>
            </a:pPr>
            <a:endParaRPr kern="0" dirty="0">
              <a:solidFill>
                <a:srgbClr val="000000"/>
              </a:solidFill>
              <a:cs typeface="Arial"/>
              <a:sym typeface="Arial"/>
            </a:endParaRPr>
          </a:p>
          <a:p>
            <a:pPr>
              <a:spcBef>
                <a:spcPts val="320"/>
              </a:spcBef>
            </a:pPr>
            <a:endParaRPr kern="0" dirty="0">
              <a:solidFill>
                <a:srgbClr val="000000"/>
              </a:solidFill>
              <a:cs typeface="Arial"/>
              <a:sym typeface="Arial"/>
            </a:endParaRPr>
          </a:p>
          <a:p>
            <a:pPr marL="488950" indent="-184150">
              <a:spcBef>
                <a:spcPts val="320"/>
              </a:spcBef>
            </a:pPr>
            <a:endParaRPr kern="0" dirty="0">
              <a:solidFill>
                <a:srgbClr val="000000"/>
              </a:solidFill>
              <a:latin typeface="Times New Roman"/>
              <a:ea typeface="Times New Roman"/>
              <a:cs typeface="Times New Roman"/>
              <a:sym typeface="Times New Roman"/>
            </a:endParaRPr>
          </a:p>
          <a:p>
            <a:pPr marL="488950" indent="-254000">
              <a:spcBef>
                <a:spcPts val="320"/>
              </a:spcBef>
              <a:buClr>
                <a:srgbClr val="000000"/>
              </a:buClr>
              <a:buFont typeface="Arial"/>
              <a:buNone/>
            </a:pPr>
            <a:endParaRPr kern="0" dirty="0">
              <a:solidFill>
                <a:srgbClr val="000000"/>
              </a:solidFill>
              <a:latin typeface="Calibri"/>
              <a:ea typeface="Calibri"/>
              <a:cs typeface="Calibri"/>
              <a:sym typeface="Calibri"/>
            </a:endParaRPr>
          </a:p>
          <a:p>
            <a:pPr marL="488950" indent="-254000">
              <a:spcBef>
                <a:spcPts val="320"/>
              </a:spcBef>
              <a:buClr>
                <a:srgbClr val="000000"/>
              </a:buClr>
              <a:buSzPct val="61111"/>
              <a:buFont typeface="Arial"/>
              <a:buNone/>
            </a:pPr>
            <a:r>
              <a:rPr lang="en-JM" kern="0" dirty="0">
                <a:solidFill>
                  <a:srgbClr val="000000"/>
                </a:solidFill>
                <a:cs typeface="Arial"/>
                <a:sym typeface="Arial"/>
              </a:rPr>
              <a:t>·</a:t>
            </a:r>
            <a:r>
              <a:rPr lang="en-JM" kern="0" dirty="0">
                <a:solidFill>
                  <a:srgbClr val="000000"/>
                </a:solidFill>
                <a:latin typeface="Times New Roman"/>
                <a:ea typeface="Times New Roman"/>
                <a:cs typeface="Times New Roman"/>
                <a:sym typeface="Times New Roman"/>
              </a:rPr>
              <a:t>       </a:t>
            </a:r>
          </a:p>
        </p:txBody>
      </p:sp>
    </p:spTree>
    <p:extLst>
      <p:ext uri="{BB962C8B-B14F-4D97-AF65-F5344CB8AC3E}">
        <p14:creationId xmlns:p14="http://schemas.microsoft.com/office/powerpoint/2010/main" val="584072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a:off x="533400" y="1905000"/>
            <a:ext cx="8229600" cy="989685"/>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lt2"/>
              </a:buClr>
              <a:buSzPct val="25000"/>
              <a:buFont typeface="Calibri"/>
              <a:buNone/>
            </a:pPr>
            <a:r>
              <a:rPr lang="en-US" sz="3600" b="1" i="0" u="none" strike="noStrike" cap="none" dirty="0" smtClean="0">
                <a:solidFill>
                  <a:schemeClr val="tx2">
                    <a:lumMod val="75000"/>
                  </a:schemeClr>
                </a:solidFill>
                <a:latin typeface="+mn-lt"/>
                <a:ea typeface="Arial"/>
                <a:cs typeface="Arial"/>
                <a:sym typeface="Arial"/>
              </a:rPr>
              <a:t>Colorado </a:t>
            </a:r>
            <a:r>
              <a:rPr lang="en-US" sz="3600" b="1" dirty="0" smtClean="0">
                <a:solidFill>
                  <a:schemeClr val="tx2">
                    <a:lumMod val="75000"/>
                  </a:schemeClr>
                </a:solidFill>
                <a:latin typeface="+mn-lt"/>
                <a:ea typeface="Arial"/>
                <a:cs typeface="Arial"/>
                <a:sym typeface="Arial"/>
              </a:rPr>
              <a:t>Career Pathways </a:t>
            </a:r>
            <a:r>
              <a:rPr lang="en-US" sz="3600" b="1" i="0" u="none" strike="noStrike" cap="none" dirty="0" smtClean="0">
                <a:solidFill>
                  <a:srgbClr val="17375E"/>
                </a:solidFill>
                <a:latin typeface="+mn-lt"/>
                <a:ea typeface="Arial"/>
                <a:cs typeface="Arial"/>
                <a:sym typeface="Arial"/>
              </a:rPr>
              <a:t>Legislation</a:t>
            </a:r>
            <a:endParaRPr lang="en-US" sz="3600" b="1" i="0" u="none" strike="noStrike" cap="none" dirty="0">
              <a:solidFill>
                <a:srgbClr val="17375E"/>
              </a:solidFill>
              <a:latin typeface="+mn-lt"/>
              <a:ea typeface="Arial"/>
              <a:cs typeface="Arial"/>
              <a:sym typeface="Arial"/>
            </a:endParaRPr>
          </a:p>
        </p:txBody>
      </p:sp>
      <p:sp>
        <p:nvSpPr>
          <p:cNvPr id="340" name="Shape 340"/>
          <p:cNvSpPr txBox="1">
            <a:spLocks noGrp="1"/>
          </p:cNvSpPr>
          <p:nvPr>
            <p:ph type="sldNum" sz="quarter" idx="12"/>
          </p:nvPr>
        </p:nvSpPr>
        <p:spPr>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US">
                <a:solidFill>
                  <a:prstClr val="black"/>
                </a:solidFill>
              </a:rPr>
              <a:pPr>
                <a:buClr>
                  <a:srgbClr val="000000"/>
                </a:buClr>
                <a:buSzPct val="25000"/>
                <a:buFont typeface="Arial"/>
                <a:buNone/>
              </a:pPr>
              <a:t>14</a:t>
            </a:fld>
            <a:endParaRPr lang="en-US" dirty="0">
              <a:solidFill>
                <a:prstClr val="black"/>
              </a:solidFill>
            </a:endParaRPr>
          </a:p>
        </p:txBody>
      </p:sp>
      <p:sp>
        <p:nvSpPr>
          <p:cNvPr id="338" name="Shape 338"/>
          <p:cNvSpPr txBox="1">
            <a:spLocks noGrp="1"/>
          </p:cNvSpPr>
          <p:nvPr>
            <p:ph type="body" idx="4294967295"/>
          </p:nvPr>
        </p:nvSpPr>
        <p:spPr>
          <a:xfrm>
            <a:off x="0" y="2685393"/>
            <a:ext cx="8870057" cy="2057400"/>
          </a:xfrm>
          <a:prstGeom prst="rect">
            <a:avLst/>
          </a:prstGeom>
          <a:noFill/>
          <a:ln>
            <a:noFill/>
          </a:ln>
        </p:spPr>
        <p:txBody>
          <a:bodyPr lIns="91425" tIns="91425" rIns="91425" bIns="91425" anchor="t" anchorCtr="0">
            <a:noAutofit/>
          </a:bodyPr>
          <a:lstStyle/>
          <a:p>
            <a:pPr lvl="0" algn="ctr">
              <a:buClr>
                <a:srgbClr val="548DD4"/>
              </a:buClr>
              <a:buSzPct val="25000"/>
            </a:pPr>
            <a:r>
              <a:rPr lang="en-US" u="sng" dirty="0" smtClean="0">
                <a:solidFill>
                  <a:srgbClr val="17375E"/>
                </a:solidFill>
              </a:rPr>
              <a:t>HB15-1274</a:t>
            </a:r>
            <a:endParaRPr lang="en-US" u="sng" dirty="0">
              <a:solidFill>
                <a:srgbClr val="17375E"/>
              </a:solidFill>
            </a:endParaRPr>
          </a:p>
          <a:p>
            <a:pPr lvl="0" algn="ctr">
              <a:buClr>
                <a:srgbClr val="548DD4"/>
              </a:buClr>
              <a:buSzPct val="25000"/>
            </a:pPr>
            <a:r>
              <a:rPr lang="en-US" dirty="0">
                <a:solidFill>
                  <a:srgbClr val="17375E"/>
                </a:solidFill>
              </a:rPr>
              <a:t>Creation of Career Pathways for Students </a:t>
            </a:r>
            <a:endParaRPr lang="en-US" dirty="0" smtClean="0">
              <a:solidFill>
                <a:srgbClr val="17375E"/>
              </a:solidFill>
            </a:endParaRPr>
          </a:p>
          <a:p>
            <a:pPr lvl="0" algn="ctr">
              <a:buClr>
                <a:srgbClr val="548DD4"/>
              </a:buClr>
              <a:buSzPct val="25000"/>
            </a:pPr>
            <a:r>
              <a:rPr lang="en-US" dirty="0" smtClean="0">
                <a:solidFill>
                  <a:srgbClr val="17375E"/>
                </a:solidFill>
              </a:rPr>
              <a:t>for </a:t>
            </a:r>
            <a:r>
              <a:rPr lang="en-US" dirty="0">
                <a:solidFill>
                  <a:srgbClr val="17375E"/>
                </a:solidFill>
              </a:rPr>
              <a:t>Critical Occupations in Growing Industries</a:t>
            </a:r>
            <a:r>
              <a:rPr lang="en-US" dirty="0" smtClean="0">
                <a:solidFill>
                  <a:srgbClr val="17375E"/>
                </a:solidFill>
              </a:rPr>
              <a:t>.</a:t>
            </a:r>
            <a:endParaRPr i="0" u="none" strike="noStrike" cap="none" dirty="0">
              <a:solidFill>
                <a:srgbClr val="17375E"/>
              </a:solidFill>
              <a:sym typeface="Arial"/>
            </a:endParaRPr>
          </a:p>
          <a:p>
            <a:pPr marL="0" marR="0" lvl="0" indent="0" algn="l" rtl="0">
              <a:lnSpc>
                <a:spcPct val="100000"/>
              </a:lnSpc>
              <a:spcBef>
                <a:spcPts val="0"/>
              </a:spcBef>
              <a:spcAft>
                <a:spcPts val="0"/>
              </a:spcAft>
              <a:buClr>
                <a:schemeClr val="dk1"/>
              </a:buClr>
              <a:buFont typeface="Arial"/>
              <a:buNone/>
            </a:pPr>
            <a:endParaRPr sz="1800" b="1" i="0" u="none" strike="noStrike" cap="none" dirty="0">
              <a:solidFill>
                <a:schemeClr val="tx2"/>
              </a:solidFill>
              <a:latin typeface="Arial"/>
              <a:ea typeface="Arial"/>
              <a:cs typeface="Arial"/>
              <a:sym typeface="Aria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0" y="4724400"/>
            <a:ext cx="62484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61013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Labor Market Information</a:t>
            </a:r>
            <a:endParaRPr lang="en-US" dirty="0"/>
          </a:p>
        </p:txBody>
      </p:sp>
      <p:pic>
        <p:nvPicPr>
          <p:cNvPr id="6" name="Picture 4" descr="C:\Users\s02317054\Downloads\CO workforce development planning regions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1709" y="1639958"/>
            <a:ext cx="5083691" cy="3886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55700">
            <a:off x="473402" y="2195780"/>
            <a:ext cx="2962275"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76422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Labor Market Information</a:t>
            </a:r>
            <a:endParaRPr lang="en-US"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447800"/>
            <a:ext cx="653415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781615"/>
            <a:ext cx="3810000"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05284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Annual Openings by Occupational Cluster</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60" y="1676400"/>
            <a:ext cx="8557495" cy="424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0419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p:nvPr/>
        </p:nvSpPr>
        <p:spPr>
          <a:xfrm>
            <a:off x="457200" y="375950"/>
            <a:ext cx="7660500" cy="681600"/>
          </a:xfrm>
          <a:prstGeom prst="rect">
            <a:avLst/>
          </a:prstGeom>
          <a:noFill/>
          <a:ln>
            <a:noFill/>
          </a:ln>
        </p:spPr>
        <p:txBody>
          <a:bodyPr wrap="square" lIns="91425" tIns="91425" rIns="91425" bIns="91425" anchor="ctr" anchorCtr="0">
            <a:noAutofit/>
          </a:bodyPr>
          <a:lstStyle/>
          <a:p>
            <a:r>
              <a:rPr lang="en-JM" sz="4400" b="1" kern="0">
                <a:solidFill>
                  <a:srgbClr val="000000"/>
                </a:solidFill>
                <a:cs typeface="Arial"/>
                <a:sym typeface="Arial"/>
              </a:rPr>
              <a:t>Statewide Initiatives</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939" y="1295400"/>
            <a:ext cx="3337633" cy="4706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2406" y="3151160"/>
            <a:ext cx="3764577" cy="1929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3520" y="1961345"/>
            <a:ext cx="356235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7226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457200" y="274637"/>
            <a:ext cx="8229600" cy="1143000"/>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lt2"/>
              </a:buClr>
              <a:buSzPct val="25000"/>
              <a:buFont typeface="Arial"/>
              <a:buNone/>
            </a:pPr>
            <a:r>
              <a:rPr lang="en-JM" sz="3600" b="0" i="0" u="none" strike="noStrike" cap="none">
                <a:solidFill>
                  <a:schemeClr val="lt2"/>
                </a:solidFill>
                <a:latin typeface="Arial"/>
                <a:ea typeface="Arial"/>
                <a:cs typeface="Arial"/>
                <a:sym typeface="Arial"/>
              </a:rPr>
              <a:t> Careers in Colorado</a:t>
            </a:r>
          </a:p>
        </p:txBody>
      </p:sp>
      <p:sp>
        <p:nvSpPr>
          <p:cNvPr id="104" name="Shape 104"/>
          <p:cNvSpPr txBox="1">
            <a:spLocks noGrp="1"/>
          </p:cNvSpPr>
          <p:nvPr>
            <p:ph type="sldNum" idx="12"/>
          </p:nvPr>
        </p:nvSpPr>
        <p:spPr>
          <a:xfrm>
            <a:off x="6784975" y="6305550"/>
            <a:ext cx="2133598" cy="365125"/>
          </a:xfrm>
          <a:prstGeom prst="rect">
            <a:avLst/>
          </a:prstGeom>
          <a:noFill/>
          <a:ln>
            <a:noFill/>
          </a:ln>
        </p:spPr>
        <p:txBody>
          <a:bodyPr wrap="square" lIns="91425" tIns="45700" rIns="91425" bIns="45700" anchor="ctr" anchorCtr="0">
            <a:noAutofit/>
          </a:bodyPr>
          <a:lstStyle/>
          <a:p>
            <a:pPr algn="r">
              <a:buClr>
                <a:srgbClr val="898989"/>
              </a:buClr>
              <a:buSzPct val="25000"/>
              <a:buFont typeface="Arial"/>
              <a:buNone/>
            </a:pPr>
            <a:fld id="{00000000-1234-1234-1234-123412341234}" type="slidenum">
              <a:rPr lang="en-JM" sz="1200">
                <a:solidFill>
                  <a:srgbClr val="898989"/>
                </a:solidFill>
              </a:rPr>
              <a:pPr algn="r">
                <a:buClr>
                  <a:srgbClr val="898989"/>
                </a:buClr>
                <a:buSzPct val="25000"/>
                <a:buFont typeface="Arial"/>
                <a:buNone/>
              </a:pPr>
              <a:t>19</a:t>
            </a:fld>
            <a:endParaRPr lang="en-JM" sz="1200">
              <a:solidFill>
                <a:srgbClr val="898989"/>
              </a:solidFill>
            </a:endParaRPr>
          </a:p>
        </p:txBody>
      </p:sp>
      <p:pic>
        <p:nvPicPr>
          <p:cNvPr id="105" name="Shape 105"/>
          <p:cNvPicPr preferRelativeResize="0"/>
          <p:nvPr/>
        </p:nvPicPr>
        <p:blipFill rotWithShape="1">
          <a:blip r:embed="rId3">
            <a:alphaModFix/>
          </a:blip>
          <a:srcRect/>
          <a:stretch/>
        </p:blipFill>
        <p:spPr>
          <a:xfrm>
            <a:off x="3962400" y="1981200"/>
            <a:ext cx="4640566" cy="3732508"/>
          </a:xfrm>
          <a:prstGeom prst="rect">
            <a:avLst/>
          </a:prstGeom>
          <a:noFill/>
          <a:ln>
            <a:noFill/>
          </a:ln>
        </p:spPr>
      </p:pic>
      <p:sp>
        <p:nvSpPr>
          <p:cNvPr id="106" name="Shape 106"/>
          <p:cNvSpPr txBox="1"/>
          <p:nvPr/>
        </p:nvSpPr>
        <p:spPr>
          <a:xfrm>
            <a:off x="228600" y="1656806"/>
            <a:ext cx="3276600" cy="3416400"/>
          </a:xfrm>
          <a:prstGeom prst="rect">
            <a:avLst/>
          </a:prstGeom>
          <a:noFill/>
          <a:ln>
            <a:noFill/>
          </a:ln>
        </p:spPr>
        <p:txBody>
          <a:bodyPr wrap="square" lIns="91425" tIns="45700" rIns="91425" bIns="45700" anchor="t" anchorCtr="0">
            <a:noAutofit/>
          </a:bodyPr>
          <a:lstStyle/>
          <a:p>
            <a:pPr>
              <a:buClr>
                <a:srgbClr val="000000"/>
              </a:buClr>
              <a:buSzPct val="25000"/>
              <a:buFont typeface="Arial"/>
              <a:buNone/>
            </a:pPr>
            <a:r>
              <a:rPr lang="en-JM" sz="2400" kern="0" dirty="0">
                <a:solidFill>
                  <a:srgbClr val="000000"/>
                </a:solidFill>
                <a:ea typeface="Arial"/>
                <a:cs typeface="Arial"/>
                <a:sym typeface="Arial"/>
              </a:rPr>
              <a:t>Building the Careers in Colorado  website is a collaborative effort between CWDC, CCCS, </a:t>
            </a:r>
            <a:r>
              <a:rPr lang="en-JM" sz="2400" kern="0" dirty="0" err="1">
                <a:solidFill>
                  <a:srgbClr val="000000"/>
                </a:solidFill>
                <a:ea typeface="Arial"/>
                <a:cs typeface="Arial"/>
                <a:sym typeface="Arial"/>
              </a:rPr>
              <a:t>CDHE</a:t>
            </a:r>
            <a:r>
              <a:rPr lang="en-JM" sz="2400" kern="0" dirty="0">
                <a:solidFill>
                  <a:srgbClr val="000000"/>
                </a:solidFill>
                <a:ea typeface="Arial"/>
                <a:cs typeface="Arial"/>
                <a:sym typeface="Arial"/>
              </a:rPr>
              <a:t> to provide a free online resource  career pathways in Colorado critical occupations. </a:t>
            </a:r>
          </a:p>
        </p:txBody>
      </p:sp>
    </p:spTree>
    <p:extLst>
      <p:ext uri="{BB962C8B-B14F-4D97-AF65-F5344CB8AC3E}">
        <p14:creationId xmlns:p14="http://schemas.microsoft.com/office/powerpoint/2010/main" val="19932350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smtClean="0"/>
          </a:p>
          <a:p>
            <a:pPr marL="0" indent="0">
              <a:buNone/>
            </a:pPr>
            <a:r>
              <a:rPr lang="en-US" b="1" dirty="0" smtClean="0">
                <a:latin typeface="Calibri" panose="020F0502020204030204" pitchFamily="34" charset="0"/>
              </a:rPr>
              <a:t>THEME:</a:t>
            </a:r>
          </a:p>
          <a:p>
            <a:pPr marL="0" indent="0">
              <a:buNone/>
            </a:pPr>
            <a:r>
              <a:rPr lang="en-US" dirty="0">
                <a:latin typeface="Calibri" panose="020F0502020204030204" pitchFamily="34" charset="0"/>
              </a:rPr>
              <a:t>How can I help students build meaningful pathways through high school and into the world beyond?</a:t>
            </a:r>
          </a:p>
          <a:p>
            <a:pPr marL="0" indent="0">
              <a:buNone/>
            </a:pPr>
            <a:endParaRPr lang="en-US" dirty="0" smtClean="0">
              <a:latin typeface="Calibri" panose="020F0502020204030204" pitchFamily="34" charset="0"/>
            </a:endParaRPr>
          </a:p>
          <a:p>
            <a:pPr marL="0" indent="0">
              <a:buNone/>
            </a:pPr>
            <a:r>
              <a:rPr lang="en-US" b="1" smtClean="0">
                <a:latin typeface="Calibri" panose="020F0502020204030204" pitchFamily="34" charset="0"/>
              </a:rPr>
              <a:t>GUIDING QUESTIONS </a:t>
            </a:r>
            <a:r>
              <a:rPr lang="en-US" b="1" dirty="0" smtClean="0">
                <a:latin typeface="Calibri" panose="020F0502020204030204" pitchFamily="34" charset="0"/>
              </a:rPr>
              <a:t>FOR OUR DISCUSSION:</a:t>
            </a:r>
          </a:p>
          <a:p>
            <a:r>
              <a:rPr lang="en-US" dirty="0" smtClean="0">
                <a:latin typeface="Calibri" panose="020F0502020204030204" pitchFamily="34" charset="0"/>
              </a:rPr>
              <a:t>What are PATHWAYS?</a:t>
            </a:r>
          </a:p>
          <a:p>
            <a:r>
              <a:rPr lang="en-US" dirty="0" smtClean="0">
                <a:latin typeface="Calibri" panose="020F0502020204030204" pitchFamily="34" charset="0"/>
              </a:rPr>
              <a:t>Where can we learn more? </a:t>
            </a:r>
          </a:p>
          <a:p>
            <a:r>
              <a:rPr lang="en-US" dirty="0" smtClean="0">
                <a:latin typeface="Calibri" panose="020F0502020204030204" pitchFamily="34" charset="0"/>
              </a:rPr>
              <a:t>Who </a:t>
            </a:r>
            <a:r>
              <a:rPr lang="en-US" dirty="0">
                <a:latin typeface="Calibri" panose="020F0502020204030204" pitchFamily="34" charset="0"/>
              </a:rPr>
              <a:t>is on </a:t>
            </a:r>
            <a:r>
              <a:rPr lang="en-US" dirty="0" smtClean="0">
                <a:latin typeface="Calibri" panose="020F0502020204030204" pitchFamily="34" charset="0"/>
              </a:rPr>
              <a:t>our TEAM?</a:t>
            </a:r>
          </a:p>
          <a:p>
            <a:r>
              <a:rPr lang="en-US" dirty="0" smtClean="0">
                <a:latin typeface="Calibri" panose="020F0502020204030204" pitchFamily="34" charset="0"/>
              </a:rPr>
              <a:t>Let’s have Meaningful Career Conversations</a:t>
            </a:r>
          </a:p>
          <a:p>
            <a:endParaRPr lang="en-US" dirty="0" smtClean="0"/>
          </a:p>
          <a:p>
            <a:endParaRPr lang="en-US" dirty="0"/>
          </a:p>
          <a:p>
            <a:pPr marL="0" indent="0">
              <a:buNone/>
            </a:pPr>
            <a:endParaRPr lang="en-US" dirty="0" smtClean="0"/>
          </a:p>
          <a:p>
            <a:pPr lvl="1"/>
            <a:endParaRPr lang="en-US" dirty="0" smtClean="0"/>
          </a:p>
          <a:p>
            <a:pPr lvl="1"/>
            <a:endParaRPr lang="en-US" dirty="0"/>
          </a:p>
        </p:txBody>
      </p:sp>
      <p:sp>
        <p:nvSpPr>
          <p:cNvPr id="3" name="Title 2"/>
          <p:cNvSpPr>
            <a:spLocks noGrp="1"/>
          </p:cNvSpPr>
          <p:nvPr>
            <p:ph type="title"/>
          </p:nvPr>
        </p:nvSpPr>
        <p:spPr/>
        <p:txBody>
          <a:bodyPr/>
          <a:lstStyle/>
          <a:p>
            <a:r>
              <a:rPr lang="en-US" dirty="0" smtClean="0"/>
              <a:t>Agenda</a:t>
            </a:r>
            <a:endParaRPr lang="en-US" dirty="0"/>
          </a:p>
        </p:txBody>
      </p:sp>
    </p:spTree>
    <p:extLst>
      <p:ext uri="{BB962C8B-B14F-4D97-AF65-F5344CB8AC3E}">
        <p14:creationId xmlns:p14="http://schemas.microsoft.com/office/powerpoint/2010/main" val="16747841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1219200" y="4800600"/>
            <a:ext cx="6440487" cy="566736"/>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rgbClr val="777876"/>
              </a:buClr>
              <a:buSzPct val="25000"/>
              <a:buFont typeface="Arial"/>
              <a:buNone/>
            </a:pPr>
            <a:r>
              <a:rPr lang="en-JM" sz="2400" b="1" i="0" u="none" strike="noStrike" cap="none">
                <a:solidFill>
                  <a:schemeClr val="dk1"/>
                </a:solidFill>
                <a:latin typeface="Arial"/>
                <a:ea typeface="Arial"/>
                <a:cs typeface="Arial"/>
                <a:sym typeface="Arial"/>
              </a:rPr>
              <a:t>Information Technology Career Pathways</a:t>
            </a:r>
          </a:p>
        </p:txBody>
      </p:sp>
      <p:sp>
        <p:nvSpPr>
          <p:cNvPr id="113" name="Shape 113"/>
          <p:cNvSpPr txBox="1">
            <a:spLocks noGrp="1"/>
          </p:cNvSpPr>
          <p:nvPr>
            <p:ph type="body" idx="1"/>
          </p:nvPr>
        </p:nvSpPr>
        <p:spPr>
          <a:xfrm>
            <a:off x="1066800" y="5367337"/>
            <a:ext cx="7010400" cy="804861"/>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777876"/>
              </a:buClr>
              <a:buSzPct val="25000"/>
              <a:buFont typeface="Arial"/>
              <a:buNone/>
            </a:pPr>
            <a:r>
              <a:rPr lang="en-JM" sz="2000" b="0" i="0" u="none" strike="noStrike" cap="none">
                <a:solidFill>
                  <a:schemeClr val="dk1"/>
                </a:solidFill>
                <a:latin typeface="Arial"/>
                <a:ea typeface="Arial"/>
                <a:cs typeface="Arial"/>
                <a:sym typeface="Arial"/>
              </a:rPr>
              <a:t>The new, interactive, regional career pathways module for the Information Technology industry is now available</a:t>
            </a:r>
            <a:r>
              <a:rPr lang="en-JM" sz="1400" b="0" i="0" u="none" strike="noStrike" cap="none">
                <a:solidFill>
                  <a:srgbClr val="777876"/>
                </a:solidFill>
                <a:latin typeface="Arial"/>
                <a:ea typeface="Arial"/>
                <a:cs typeface="Arial"/>
                <a:sym typeface="Arial"/>
              </a:rPr>
              <a:t>. </a:t>
            </a:r>
          </a:p>
        </p:txBody>
      </p:sp>
      <p:sp>
        <p:nvSpPr>
          <p:cNvPr id="114" name="Shape 114"/>
          <p:cNvSpPr txBox="1">
            <a:spLocks noGrp="1"/>
          </p:cNvSpPr>
          <p:nvPr>
            <p:ph type="sldNum" idx="12"/>
          </p:nvPr>
        </p:nvSpPr>
        <p:spPr>
          <a:xfrm>
            <a:off x="6784975" y="6305550"/>
            <a:ext cx="2133598" cy="365125"/>
          </a:xfrm>
          <a:prstGeom prst="rect">
            <a:avLst/>
          </a:prstGeom>
          <a:noFill/>
          <a:ln>
            <a:noFill/>
          </a:ln>
        </p:spPr>
        <p:txBody>
          <a:bodyPr wrap="square" lIns="91425" tIns="45700" rIns="91425" bIns="45700" anchor="ctr" anchorCtr="0">
            <a:noAutofit/>
          </a:bodyPr>
          <a:lstStyle/>
          <a:p>
            <a:pPr algn="r">
              <a:buClr>
                <a:srgbClr val="898989"/>
              </a:buClr>
              <a:buSzPct val="25000"/>
              <a:buFont typeface="Arial"/>
              <a:buNone/>
            </a:pPr>
            <a:fld id="{00000000-1234-1234-1234-123412341234}" type="slidenum">
              <a:rPr lang="en-JM" sz="1200">
                <a:solidFill>
                  <a:srgbClr val="898989"/>
                </a:solidFill>
              </a:rPr>
              <a:pPr algn="r">
                <a:buClr>
                  <a:srgbClr val="898989"/>
                </a:buClr>
                <a:buSzPct val="25000"/>
                <a:buFont typeface="Arial"/>
                <a:buNone/>
              </a:pPr>
              <a:t>20</a:t>
            </a:fld>
            <a:endParaRPr lang="en-JM" sz="1200">
              <a:solidFill>
                <a:srgbClr val="898989"/>
              </a:solidFill>
            </a:endParaRPr>
          </a:p>
        </p:txBody>
      </p:sp>
      <p:pic>
        <p:nvPicPr>
          <p:cNvPr id="115" name="Shape 115"/>
          <p:cNvPicPr preferRelativeResize="0"/>
          <p:nvPr/>
        </p:nvPicPr>
        <p:blipFill rotWithShape="1">
          <a:blip r:embed="rId3">
            <a:alphaModFix/>
          </a:blip>
          <a:srcRect/>
          <a:stretch/>
        </p:blipFill>
        <p:spPr>
          <a:xfrm>
            <a:off x="1066800" y="92688"/>
            <a:ext cx="7325807" cy="4455499"/>
          </a:xfrm>
          <a:prstGeom prst="rect">
            <a:avLst/>
          </a:prstGeom>
          <a:noFill/>
          <a:ln>
            <a:noFill/>
          </a:ln>
        </p:spPr>
      </p:pic>
    </p:spTree>
    <p:extLst>
      <p:ext uri="{BB962C8B-B14F-4D97-AF65-F5344CB8AC3E}">
        <p14:creationId xmlns:p14="http://schemas.microsoft.com/office/powerpoint/2010/main" val="33272998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Shape 121"/>
          <p:cNvPicPr preferRelativeResize="0"/>
          <p:nvPr/>
        </p:nvPicPr>
        <p:blipFill rotWithShape="1">
          <a:blip r:embed="rId3">
            <a:alphaModFix/>
          </a:blip>
          <a:srcRect/>
          <a:stretch/>
        </p:blipFill>
        <p:spPr>
          <a:xfrm>
            <a:off x="698863" y="152400"/>
            <a:ext cx="8270726" cy="4476750"/>
          </a:xfrm>
          <a:prstGeom prst="rect">
            <a:avLst/>
          </a:prstGeom>
          <a:noFill/>
          <a:ln>
            <a:noFill/>
          </a:ln>
        </p:spPr>
      </p:pic>
      <p:sp>
        <p:nvSpPr>
          <p:cNvPr id="122" name="Shape 122"/>
          <p:cNvSpPr txBox="1">
            <a:spLocks noGrp="1"/>
          </p:cNvSpPr>
          <p:nvPr>
            <p:ph type="title"/>
          </p:nvPr>
        </p:nvSpPr>
        <p:spPr>
          <a:xfrm>
            <a:off x="711926" y="4629150"/>
            <a:ext cx="8064136" cy="566736"/>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rgbClr val="777876"/>
              </a:buClr>
              <a:buSzPct val="25000"/>
              <a:buFont typeface="Arial"/>
              <a:buNone/>
            </a:pPr>
            <a:r>
              <a:rPr lang="en-JM" sz="2400" b="1" i="0" u="none" strike="noStrike" cap="none">
                <a:solidFill>
                  <a:schemeClr val="dk1"/>
                </a:solidFill>
                <a:latin typeface="Arial"/>
                <a:ea typeface="Arial"/>
                <a:cs typeface="Arial"/>
                <a:sym typeface="Arial"/>
              </a:rPr>
              <a:t>Choose a Region for localized career and educational opportunities</a:t>
            </a:r>
          </a:p>
        </p:txBody>
      </p:sp>
      <p:sp>
        <p:nvSpPr>
          <p:cNvPr id="123" name="Shape 123"/>
          <p:cNvSpPr txBox="1">
            <a:spLocks noGrp="1"/>
          </p:cNvSpPr>
          <p:nvPr>
            <p:ph type="body" idx="1"/>
          </p:nvPr>
        </p:nvSpPr>
        <p:spPr>
          <a:xfrm>
            <a:off x="609600" y="5367337"/>
            <a:ext cx="8229600" cy="804861"/>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777876"/>
              </a:buClr>
              <a:buSzPct val="25000"/>
              <a:buFont typeface="Arial"/>
              <a:buNone/>
            </a:pPr>
            <a:r>
              <a:rPr lang="en-JM" sz="2000" b="0" i="0" u="none" strike="noStrike" cap="none">
                <a:solidFill>
                  <a:schemeClr val="dk1"/>
                </a:solidFill>
                <a:latin typeface="Arial"/>
                <a:ea typeface="Arial"/>
                <a:cs typeface="Arial"/>
                <a:sym typeface="Arial"/>
              </a:rPr>
              <a:t>After choosing a region, users can a diagram of the career pathway and can choose to explore from the beginning or starting with a career of interest. </a:t>
            </a:r>
          </a:p>
        </p:txBody>
      </p:sp>
      <p:sp>
        <p:nvSpPr>
          <p:cNvPr id="124" name="Shape 124"/>
          <p:cNvSpPr txBox="1">
            <a:spLocks noGrp="1"/>
          </p:cNvSpPr>
          <p:nvPr>
            <p:ph type="sldNum" idx="12"/>
          </p:nvPr>
        </p:nvSpPr>
        <p:spPr>
          <a:xfrm>
            <a:off x="6784975" y="6305550"/>
            <a:ext cx="2133598" cy="365125"/>
          </a:xfrm>
          <a:prstGeom prst="rect">
            <a:avLst/>
          </a:prstGeom>
          <a:noFill/>
          <a:ln>
            <a:noFill/>
          </a:ln>
        </p:spPr>
        <p:txBody>
          <a:bodyPr wrap="square" lIns="91425" tIns="45700" rIns="91425" bIns="45700" anchor="ctr" anchorCtr="0">
            <a:noAutofit/>
          </a:bodyPr>
          <a:lstStyle/>
          <a:p>
            <a:pPr algn="r">
              <a:buClr>
                <a:srgbClr val="898989"/>
              </a:buClr>
              <a:buSzPct val="25000"/>
              <a:buFont typeface="Arial"/>
              <a:buNone/>
            </a:pPr>
            <a:fld id="{00000000-1234-1234-1234-123412341234}" type="slidenum">
              <a:rPr lang="en-JM" sz="1200">
                <a:solidFill>
                  <a:srgbClr val="898989"/>
                </a:solidFill>
              </a:rPr>
              <a:pPr algn="r">
                <a:buClr>
                  <a:srgbClr val="898989"/>
                </a:buClr>
                <a:buSzPct val="25000"/>
                <a:buFont typeface="Arial"/>
                <a:buNone/>
              </a:pPr>
              <a:t>21</a:t>
            </a:fld>
            <a:endParaRPr lang="en-JM" sz="1200">
              <a:solidFill>
                <a:srgbClr val="898989"/>
              </a:solidFill>
            </a:endParaRPr>
          </a:p>
        </p:txBody>
      </p:sp>
    </p:spTree>
    <p:extLst>
      <p:ext uri="{BB962C8B-B14F-4D97-AF65-F5344CB8AC3E}">
        <p14:creationId xmlns:p14="http://schemas.microsoft.com/office/powerpoint/2010/main" val="14610352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Shape 130"/>
          <p:cNvPicPr preferRelativeResize="0"/>
          <p:nvPr/>
        </p:nvPicPr>
        <p:blipFill rotWithShape="1">
          <a:blip r:embed="rId3">
            <a:alphaModFix/>
          </a:blip>
          <a:srcRect/>
          <a:stretch/>
        </p:blipFill>
        <p:spPr>
          <a:xfrm>
            <a:off x="457200" y="228600"/>
            <a:ext cx="8550230" cy="4510088"/>
          </a:xfrm>
          <a:prstGeom prst="rect">
            <a:avLst/>
          </a:prstGeom>
          <a:noFill/>
          <a:ln>
            <a:noFill/>
          </a:ln>
        </p:spPr>
      </p:pic>
      <p:sp>
        <p:nvSpPr>
          <p:cNvPr id="131" name="Shape 131"/>
          <p:cNvSpPr txBox="1">
            <a:spLocks noGrp="1"/>
          </p:cNvSpPr>
          <p:nvPr>
            <p:ph type="title"/>
          </p:nvPr>
        </p:nvSpPr>
        <p:spPr>
          <a:xfrm>
            <a:off x="419100" y="5072064"/>
            <a:ext cx="8626430" cy="566736"/>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rgbClr val="777876"/>
              </a:buClr>
              <a:buSzPct val="25000"/>
              <a:buFont typeface="Arial"/>
              <a:buNone/>
            </a:pPr>
            <a:r>
              <a:rPr lang="en-JM" sz="2400" b="1" i="0" u="none" strike="noStrike" cap="none">
                <a:solidFill>
                  <a:schemeClr val="dk1"/>
                </a:solidFill>
                <a:latin typeface="Arial"/>
                <a:ea typeface="Arial"/>
                <a:cs typeface="Arial"/>
                <a:sym typeface="Arial"/>
              </a:rPr>
              <a:t>End users can explore from the beginning of the pathway or jump into a career of interest</a:t>
            </a:r>
          </a:p>
        </p:txBody>
      </p:sp>
      <p:sp>
        <p:nvSpPr>
          <p:cNvPr id="132" name="Shape 132"/>
          <p:cNvSpPr txBox="1">
            <a:spLocks noGrp="1"/>
          </p:cNvSpPr>
          <p:nvPr>
            <p:ph type="sldNum" idx="12"/>
          </p:nvPr>
        </p:nvSpPr>
        <p:spPr>
          <a:xfrm>
            <a:off x="6784975" y="6305550"/>
            <a:ext cx="2133598" cy="365125"/>
          </a:xfrm>
          <a:prstGeom prst="rect">
            <a:avLst/>
          </a:prstGeom>
          <a:noFill/>
          <a:ln>
            <a:noFill/>
          </a:ln>
        </p:spPr>
        <p:txBody>
          <a:bodyPr wrap="square" lIns="91425" tIns="45700" rIns="91425" bIns="45700" anchor="ctr" anchorCtr="0">
            <a:noAutofit/>
          </a:bodyPr>
          <a:lstStyle/>
          <a:p>
            <a:pPr algn="r">
              <a:buClr>
                <a:srgbClr val="898989"/>
              </a:buClr>
              <a:buSzPct val="25000"/>
              <a:buFont typeface="Arial"/>
              <a:buNone/>
            </a:pPr>
            <a:fld id="{00000000-1234-1234-1234-123412341234}" type="slidenum">
              <a:rPr lang="en-JM" sz="1200">
                <a:solidFill>
                  <a:srgbClr val="898989"/>
                </a:solidFill>
              </a:rPr>
              <a:pPr algn="r">
                <a:buClr>
                  <a:srgbClr val="898989"/>
                </a:buClr>
                <a:buSzPct val="25000"/>
                <a:buFont typeface="Arial"/>
                <a:buNone/>
              </a:pPr>
              <a:t>22</a:t>
            </a:fld>
            <a:endParaRPr lang="en-JM" sz="1200">
              <a:solidFill>
                <a:srgbClr val="898989"/>
              </a:solidFill>
            </a:endParaRPr>
          </a:p>
        </p:txBody>
      </p:sp>
    </p:spTree>
    <p:extLst>
      <p:ext uri="{BB962C8B-B14F-4D97-AF65-F5344CB8AC3E}">
        <p14:creationId xmlns:p14="http://schemas.microsoft.com/office/powerpoint/2010/main" val="2267953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1792288" y="4800600"/>
            <a:ext cx="5486399" cy="566736"/>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rgbClr val="777876"/>
              </a:buClr>
              <a:buSzPct val="25000"/>
              <a:buFont typeface="Arial"/>
              <a:buNone/>
            </a:pPr>
            <a:r>
              <a:rPr lang="en-JM" sz="2400" b="1" i="0" u="none" strike="noStrike" cap="none">
                <a:solidFill>
                  <a:schemeClr val="dk1"/>
                </a:solidFill>
                <a:latin typeface="Arial"/>
                <a:ea typeface="Arial"/>
                <a:cs typeface="Arial"/>
                <a:sym typeface="Arial"/>
              </a:rPr>
              <a:t>Links to local community resources</a:t>
            </a:r>
          </a:p>
        </p:txBody>
      </p:sp>
      <p:sp>
        <p:nvSpPr>
          <p:cNvPr id="148" name="Shape 148"/>
          <p:cNvSpPr txBox="1">
            <a:spLocks noGrp="1"/>
          </p:cNvSpPr>
          <p:nvPr>
            <p:ph type="sldNum" idx="12"/>
          </p:nvPr>
        </p:nvSpPr>
        <p:spPr>
          <a:xfrm>
            <a:off x="6784975" y="6305550"/>
            <a:ext cx="2133598" cy="365125"/>
          </a:xfrm>
          <a:prstGeom prst="rect">
            <a:avLst/>
          </a:prstGeom>
          <a:noFill/>
          <a:ln>
            <a:noFill/>
          </a:ln>
        </p:spPr>
        <p:txBody>
          <a:bodyPr wrap="square" lIns="91425" tIns="45700" rIns="91425" bIns="45700" anchor="ctr" anchorCtr="0">
            <a:noAutofit/>
          </a:bodyPr>
          <a:lstStyle/>
          <a:p>
            <a:pPr algn="r">
              <a:buClr>
                <a:srgbClr val="898989"/>
              </a:buClr>
              <a:buSzPct val="25000"/>
              <a:buFont typeface="Arial"/>
              <a:buNone/>
            </a:pPr>
            <a:fld id="{00000000-1234-1234-1234-123412341234}" type="slidenum">
              <a:rPr lang="en-JM" sz="1200">
                <a:solidFill>
                  <a:srgbClr val="898989"/>
                </a:solidFill>
              </a:rPr>
              <a:pPr algn="r">
                <a:buClr>
                  <a:srgbClr val="898989"/>
                </a:buClr>
                <a:buSzPct val="25000"/>
                <a:buFont typeface="Arial"/>
                <a:buNone/>
              </a:pPr>
              <a:t>23</a:t>
            </a:fld>
            <a:endParaRPr lang="en-JM" sz="1200">
              <a:solidFill>
                <a:srgbClr val="898989"/>
              </a:solidFill>
            </a:endParaRPr>
          </a:p>
        </p:txBody>
      </p:sp>
      <p:pic>
        <p:nvPicPr>
          <p:cNvPr id="149" name="Shape 149"/>
          <p:cNvPicPr preferRelativeResize="0"/>
          <p:nvPr/>
        </p:nvPicPr>
        <p:blipFill rotWithShape="1">
          <a:blip r:embed="rId3">
            <a:alphaModFix/>
          </a:blip>
          <a:srcRect/>
          <a:stretch/>
        </p:blipFill>
        <p:spPr>
          <a:xfrm>
            <a:off x="1828800" y="17417"/>
            <a:ext cx="4454030" cy="4493248"/>
          </a:xfrm>
          <a:prstGeom prst="rect">
            <a:avLst/>
          </a:prstGeom>
          <a:noFill/>
          <a:ln>
            <a:noFill/>
          </a:ln>
        </p:spPr>
      </p:pic>
    </p:spTree>
    <p:extLst>
      <p:ext uri="{BB962C8B-B14F-4D97-AF65-F5344CB8AC3E}">
        <p14:creationId xmlns:p14="http://schemas.microsoft.com/office/powerpoint/2010/main" val="13592746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037" y="766763"/>
            <a:ext cx="6481763" cy="4916290"/>
          </a:xfrm>
          <a:prstGeom prst="rect">
            <a:avLst/>
          </a:prstGeom>
        </p:spPr>
      </p:pic>
    </p:spTree>
    <p:extLst>
      <p:ext uri="{BB962C8B-B14F-4D97-AF65-F5344CB8AC3E}">
        <p14:creationId xmlns:p14="http://schemas.microsoft.com/office/powerpoint/2010/main" val="17599084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304800" y="914400"/>
            <a:ext cx="2819400" cy="2542745"/>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rgbClr val="777876"/>
              </a:buClr>
              <a:buSzPct val="25000"/>
              <a:buFont typeface="Arial"/>
              <a:buNone/>
            </a:pPr>
            <a:r>
              <a:rPr lang="en-JM" sz="2400" b="1" i="0" u="none" strike="noStrike" cap="none">
                <a:solidFill>
                  <a:schemeClr val="dk1"/>
                </a:solidFill>
                <a:latin typeface="Arial"/>
                <a:ea typeface="Arial"/>
                <a:cs typeface="Arial"/>
                <a:sym typeface="Arial"/>
              </a:rPr>
              <a:t>Explore Pathways Activity with student responses</a:t>
            </a:r>
          </a:p>
        </p:txBody>
      </p:sp>
      <p:sp>
        <p:nvSpPr>
          <p:cNvPr id="181" name="Shape 181"/>
          <p:cNvSpPr txBox="1">
            <a:spLocks noGrp="1"/>
          </p:cNvSpPr>
          <p:nvPr>
            <p:ph type="sldNum" idx="12"/>
          </p:nvPr>
        </p:nvSpPr>
        <p:spPr>
          <a:xfrm>
            <a:off x="6784975" y="6305550"/>
            <a:ext cx="2133598" cy="365125"/>
          </a:xfrm>
          <a:prstGeom prst="rect">
            <a:avLst/>
          </a:prstGeom>
          <a:noFill/>
          <a:ln>
            <a:noFill/>
          </a:ln>
        </p:spPr>
        <p:txBody>
          <a:bodyPr wrap="square" lIns="91425" tIns="45700" rIns="91425" bIns="45700" anchor="ctr" anchorCtr="0">
            <a:noAutofit/>
          </a:bodyPr>
          <a:lstStyle/>
          <a:p>
            <a:pPr algn="r">
              <a:buClr>
                <a:srgbClr val="898989"/>
              </a:buClr>
              <a:buSzPct val="25000"/>
              <a:buFont typeface="Arial"/>
              <a:buNone/>
            </a:pPr>
            <a:fld id="{00000000-1234-1234-1234-123412341234}" type="slidenum">
              <a:rPr lang="en-JM" sz="1200">
                <a:solidFill>
                  <a:srgbClr val="898989"/>
                </a:solidFill>
              </a:rPr>
              <a:pPr algn="r">
                <a:buClr>
                  <a:srgbClr val="898989"/>
                </a:buClr>
                <a:buSzPct val="25000"/>
                <a:buFont typeface="Arial"/>
                <a:buNone/>
              </a:pPr>
              <a:t>25</a:t>
            </a:fld>
            <a:endParaRPr lang="en-JM" sz="1200">
              <a:solidFill>
                <a:srgbClr val="898989"/>
              </a:solidFill>
            </a:endParaRPr>
          </a:p>
        </p:txBody>
      </p:sp>
      <p:pic>
        <p:nvPicPr>
          <p:cNvPr id="182" name="Shape 182"/>
          <p:cNvPicPr preferRelativeResize="0"/>
          <p:nvPr/>
        </p:nvPicPr>
        <p:blipFill rotWithShape="1">
          <a:blip r:embed="rId3">
            <a:alphaModFix/>
          </a:blip>
          <a:srcRect/>
          <a:stretch/>
        </p:blipFill>
        <p:spPr>
          <a:xfrm>
            <a:off x="3048000" y="152400"/>
            <a:ext cx="5002800" cy="5778600"/>
          </a:xfrm>
          <a:prstGeom prst="rect">
            <a:avLst/>
          </a:prstGeom>
          <a:noFill/>
          <a:ln>
            <a:noFill/>
          </a:ln>
        </p:spPr>
      </p:pic>
    </p:spTree>
    <p:extLst>
      <p:ext uri="{BB962C8B-B14F-4D97-AF65-F5344CB8AC3E}">
        <p14:creationId xmlns:p14="http://schemas.microsoft.com/office/powerpoint/2010/main" val="38099357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228600" y="1524000"/>
            <a:ext cx="2590799" cy="19050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rgbClr val="777876"/>
              </a:buClr>
              <a:buSzPct val="25000"/>
              <a:buFont typeface="Arial"/>
              <a:buNone/>
            </a:pPr>
            <a:r>
              <a:rPr lang="en-JM" sz="2400" b="1" i="0" u="none" strike="noStrike" cap="none" dirty="0">
                <a:solidFill>
                  <a:schemeClr val="dk1"/>
                </a:solidFill>
                <a:latin typeface="Arial"/>
                <a:ea typeface="Arial"/>
                <a:cs typeface="Arial"/>
                <a:sym typeface="Arial"/>
              </a:rPr>
              <a:t>Explore Industries ICAP activity</a:t>
            </a:r>
          </a:p>
        </p:txBody>
      </p:sp>
      <p:sp>
        <p:nvSpPr>
          <p:cNvPr id="189" name="Shape 189"/>
          <p:cNvSpPr txBox="1">
            <a:spLocks noGrp="1"/>
          </p:cNvSpPr>
          <p:nvPr>
            <p:ph type="sldNum" idx="12"/>
          </p:nvPr>
        </p:nvSpPr>
        <p:spPr>
          <a:xfrm>
            <a:off x="6784975" y="6305550"/>
            <a:ext cx="2133598" cy="365125"/>
          </a:xfrm>
          <a:prstGeom prst="rect">
            <a:avLst/>
          </a:prstGeom>
          <a:noFill/>
          <a:ln>
            <a:noFill/>
          </a:ln>
        </p:spPr>
        <p:txBody>
          <a:bodyPr wrap="square" lIns="91425" tIns="45700" rIns="91425" bIns="45700" anchor="ctr" anchorCtr="0">
            <a:noAutofit/>
          </a:bodyPr>
          <a:lstStyle/>
          <a:p>
            <a:pPr algn="r">
              <a:buClr>
                <a:srgbClr val="898989"/>
              </a:buClr>
              <a:buSzPct val="25000"/>
              <a:buFont typeface="Arial"/>
              <a:buNone/>
            </a:pPr>
            <a:fld id="{00000000-1234-1234-1234-123412341234}" type="slidenum">
              <a:rPr lang="en-JM" sz="1200">
                <a:solidFill>
                  <a:srgbClr val="898989"/>
                </a:solidFill>
              </a:rPr>
              <a:pPr algn="r">
                <a:buClr>
                  <a:srgbClr val="898989"/>
                </a:buClr>
                <a:buSzPct val="25000"/>
                <a:buFont typeface="Arial"/>
                <a:buNone/>
              </a:pPr>
              <a:t>26</a:t>
            </a:fld>
            <a:endParaRPr lang="en-JM" sz="1200">
              <a:solidFill>
                <a:srgbClr val="898989"/>
              </a:solidFill>
            </a:endParaRPr>
          </a:p>
        </p:txBody>
      </p:sp>
      <p:pic>
        <p:nvPicPr>
          <p:cNvPr id="190" name="Shape 190"/>
          <p:cNvPicPr preferRelativeResize="0"/>
          <p:nvPr/>
        </p:nvPicPr>
        <p:blipFill rotWithShape="1">
          <a:blip r:embed="rId3">
            <a:alphaModFix/>
          </a:blip>
          <a:srcRect/>
          <a:stretch/>
        </p:blipFill>
        <p:spPr>
          <a:xfrm>
            <a:off x="2845904" y="1371600"/>
            <a:ext cx="5870108" cy="4635492"/>
          </a:xfrm>
          <a:prstGeom prst="rect">
            <a:avLst/>
          </a:prstGeom>
          <a:noFill/>
          <a:ln>
            <a:noFill/>
          </a:ln>
        </p:spPr>
      </p:pic>
    </p:spTree>
    <p:extLst>
      <p:ext uri="{BB962C8B-B14F-4D97-AF65-F5344CB8AC3E}">
        <p14:creationId xmlns:p14="http://schemas.microsoft.com/office/powerpoint/2010/main" val="7669113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685800"/>
            <a:ext cx="5562600" cy="646331"/>
          </a:xfrm>
          <a:prstGeom prst="rect">
            <a:avLst/>
          </a:prstGeom>
          <a:noFill/>
        </p:spPr>
        <p:txBody>
          <a:bodyPr wrap="square" rtlCol="0">
            <a:spAutoFit/>
          </a:bodyPr>
          <a:lstStyle/>
          <a:p>
            <a:r>
              <a:rPr lang="en-US" sz="3600" b="1" dirty="0" smtClean="0">
                <a:solidFill>
                  <a:srgbClr val="C00000"/>
                </a:solidFill>
              </a:rPr>
              <a:t>Industry Engagement</a:t>
            </a:r>
            <a:endParaRPr lang="en-US" sz="3600" b="1" dirty="0">
              <a:solidFill>
                <a:srgbClr val="C00000"/>
              </a:solidFill>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752600"/>
            <a:ext cx="5600700"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35717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Shape 221"/>
          <p:cNvPicPr preferRelativeResize="0"/>
          <p:nvPr/>
        </p:nvPicPr>
        <p:blipFill>
          <a:blip r:embed="rId3">
            <a:alphaModFix/>
          </a:blip>
          <a:stretch>
            <a:fillRect/>
          </a:stretch>
        </p:blipFill>
        <p:spPr>
          <a:xfrm>
            <a:off x="1164675" y="457200"/>
            <a:ext cx="6788701" cy="5224676"/>
          </a:xfrm>
          <a:prstGeom prst="rect">
            <a:avLst/>
          </a:prstGeom>
          <a:noFill/>
          <a:ln>
            <a:noFill/>
          </a:ln>
        </p:spPr>
      </p:pic>
    </p:spTree>
    <p:extLst>
      <p:ext uri="{BB962C8B-B14F-4D97-AF65-F5344CB8AC3E}">
        <p14:creationId xmlns:p14="http://schemas.microsoft.com/office/powerpoint/2010/main" val="7944818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457200" y="274637"/>
            <a:ext cx="8229600" cy="1143000"/>
          </a:xfrm>
          <a:prstGeom prst="rect">
            <a:avLst/>
          </a:prstGeom>
        </p:spPr>
        <p:txBody>
          <a:bodyPr wrap="square" lIns="91425" tIns="91425" rIns="91425" bIns="91425" anchor="t" anchorCtr="0">
            <a:noAutofit/>
          </a:bodyPr>
          <a:lstStyle/>
          <a:p>
            <a:pPr lvl="0">
              <a:spcBef>
                <a:spcPts val="0"/>
              </a:spcBef>
              <a:buNone/>
            </a:pPr>
            <a:r>
              <a:rPr lang="en-JM"/>
              <a:t>Competency Model Clearinghouse</a:t>
            </a:r>
          </a:p>
        </p:txBody>
      </p:sp>
      <p:pic>
        <p:nvPicPr>
          <p:cNvPr id="228" name="Shape 228"/>
          <p:cNvPicPr preferRelativeResize="0"/>
          <p:nvPr/>
        </p:nvPicPr>
        <p:blipFill rotWithShape="1">
          <a:blip r:embed="rId3">
            <a:alphaModFix/>
          </a:blip>
          <a:srcRect/>
          <a:stretch/>
        </p:blipFill>
        <p:spPr>
          <a:xfrm>
            <a:off x="1065850" y="1313200"/>
            <a:ext cx="5350550" cy="4701400"/>
          </a:xfrm>
          <a:prstGeom prst="rect">
            <a:avLst/>
          </a:prstGeom>
          <a:noFill/>
          <a:ln>
            <a:noFill/>
          </a:ln>
        </p:spPr>
      </p:pic>
      <p:pic>
        <p:nvPicPr>
          <p:cNvPr id="229" name="Shape 229"/>
          <p:cNvPicPr preferRelativeResize="0"/>
          <p:nvPr/>
        </p:nvPicPr>
        <p:blipFill rotWithShape="1">
          <a:blip r:embed="rId4">
            <a:alphaModFix/>
          </a:blip>
          <a:srcRect/>
          <a:stretch/>
        </p:blipFill>
        <p:spPr>
          <a:xfrm>
            <a:off x="5875679" y="2057400"/>
            <a:ext cx="2480059" cy="585621"/>
          </a:xfrm>
          <a:prstGeom prst="rect">
            <a:avLst/>
          </a:prstGeom>
          <a:noFill/>
          <a:ln>
            <a:noFill/>
          </a:ln>
        </p:spPr>
      </p:pic>
      <p:pic>
        <p:nvPicPr>
          <p:cNvPr id="230" name="Shape 230"/>
          <p:cNvPicPr preferRelativeResize="0"/>
          <p:nvPr/>
        </p:nvPicPr>
        <p:blipFill rotWithShape="1">
          <a:blip r:embed="rId5">
            <a:alphaModFix/>
          </a:blip>
          <a:srcRect/>
          <a:stretch/>
        </p:blipFill>
        <p:spPr>
          <a:xfrm>
            <a:off x="6013791" y="2655857"/>
            <a:ext cx="2277793" cy="364186"/>
          </a:xfrm>
          <a:prstGeom prst="rect">
            <a:avLst/>
          </a:prstGeom>
          <a:noFill/>
          <a:ln>
            <a:noFill/>
          </a:ln>
        </p:spPr>
      </p:pic>
    </p:spTree>
    <p:extLst>
      <p:ext uri="{BB962C8B-B14F-4D97-AF65-F5344CB8AC3E}">
        <p14:creationId xmlns:p14="http://schemas.microsoft.com/office/powerpoint/2010/main" val="985739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066800"/>
            <a:ext cx="8341851" cy="1645920"/>
          </a:xfrm>
        </p:spPr>
        <p:txBody>
          <a:bodyPr/>
          <a:lstStyle/>
          <a:p>
            <a:r>
              <a:rPr lang="en-US" dirty="0" smtClean="0"/>
              <a:t>A little Context</a:t>
            </a:r>
            <a:endParaRPr lang="en-US" dirty="0"/>
          </a:p>
        </p:txBody>
      </p:sp>
      <p:sp>
        <p:nvSpPr>
          <p:cNvPr id="4" name="Footer Placeholder 3"/>
          <p:cNvSpPr>
            <a:spLocks noGrp="1"/>
          </p:cNvSpPr>
          <p:nvPr>
            <p:ph type="ftr" sz="quarter" idx="4294967295"/>
          </p:nvPr>
        </p:nvSpPr>
        <p:spPr>
          <a:xfrm>
            <a:off x="0" y="6265863"/>
            <a:ext cx="2895600" cy="365125"/>
          </a:xfrm>
        </p:spPr>
        <p:txBody>
          <a:bodyPr/>
          <a:lstStyle/>
          <a:p>
            <a:fld id="{757A2F4E-5D54-B04B-91BD-7E78EE1FE9FD}" type="slidenum">
              <a:rPr lang="en-US" smtClean="0">
                <a:solidFill>
                  <a:prstClr val="black">
                    <a:tint val="75000"/>
                  </a:prstClr>
                </a:solidFill>
              </a:rPr>
              <a:pPr/>
              <a:t>3</a:t>
            </a:fld>
            <a:endParaRPr lang="en-US" dirty="0" smtClean="0">
              <a:solidFill>
                <a:prstClr val="black">
                  <a:tint val="75000"/>
                </a:prstClr>
              </a:solidFill>
            </a:endParaRPr>
          </a:p>
        </p:txBody>
      </p:sp>
    </p:spTree>
    <p:extLst>
      <p:ext uri="{BB962C8B-B14F-4D97-AF65-F5344CB8AC3E}">
        <p14:creationId xmlns:p14="http://schemas.microsoft.com/office/powerpoint/2010/main" val="35077906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Shape 235"/>
        <p:cNvGrpSpPr/>
        <p:nvPr/>
      </p:nvGrpSpPr>
      <p:grpSpPr>
        <a:xfrm>
          <a:off x="0" y="0"/>
          <a:ext cx="0" cy="0"/>
          <a:chOff x="0" y="0"/>
          <a:chExt cx="0" cy="0"/>
        </a:xfrm>
      </p:grpSpPr>
      <p:pic>
        <p:nvPicPr>
          <p:cNvPr id="236" name="Shape 236" descr="blue_mts_header.png"/>
          <p:cNvPicPr preferRelativeResize="0"/>
          <p:nvPr/>
        </p:nvPicPr>
        <p:blipFill rotWithShape="1">
          <a:blip r:embed="rId3">
            <a:alphaModFix/>
          </a:blip>
          <a:srcRect t="20496"/>
          <a:stretch/>
        </p:blipFill>
        <p:spPr>
          <a:xfrm>
            <a:off x="0" y="5007748"/>
            <a:ext cx="9144000" cy="1850250"/>
          </a:xfrm>
          <a:prstGeom prst="rect">
            <a:avLst/>
          </a:prstGeom>
          <a:noFill/>
          <a:ln>
            <a:noFill/>
          </a:ln>
        </p:spPr>
      </p:pic>
      <p:sp>
        <p:nvSpPr>
          <p:cNvPr id="237" name="Shape 237"/>
          <p:cNvSpPr txBox="1">
            <a:spLocks noGrp="1"/>
          </p:cNvSpPr>
          <p:nvPr>
            <p:ph type="title" idx="4294967295"/>
          </p:nvPr>
        </p:nvSpPr>
        <p:spPr>
          <a:xfrm>
            <a:off x="457200" y="381000"/>
            <a:ext cx="7620000" cy="609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JM" sz="3600" b="1">
                <a:solidFill>
                  <a:srgbClr val="3F3F3F"/>
                </a:solidFill>
                <a:latin typeface="Open Sans"/>
                <a:ea typeface="Open Sans"/>
                <a:cs typeface="Open Sans"/>
                <a:sym typeface="Open Sans"/>
              </a:rPr>
              <a:t>Resources </a:t>
            </a:r>
          </a:p>
        </p:txBody>
      </p:sp>
      <p:sp>
        <p:nvSpPr>
          <p:cNvPr id="238" name="Shape 238"/>
          <p:cNvSpPr txBox="1">
            <a:spLocks noGrp="1"/>
          </p:cNvSpPr>
          <p:nvPr>
            <p:ph type="body" idx="4294967295"/>
          </p:nvPr>
        </p:nvSpPr>
        <p:spPr>
          <a:xfrm>
            <a:off x="457200" y="1066800"/>
            <a:ext cx="8305800" cy="4495800"/>
          </a:xfrm>
          <a:prstGeom prst="rect">
            <a:avLst/>
          </a:prstGeom>
          <a:noFill/>
          <a:ln>
            <a:noFill/>
          </a:ln>
        </p:spPr>
        <p:txBody>
          <a:bodyPr wrap="square" lIns="91425" tIns="91425" rIns="91425" bIns="91425" anchor="t" anchorCtr="0">
            <a:noAutofit/>
          </a:bodyPr>
          <a:lstStyle/>
          <a:p>
            <a:pPr marL="457200" lvl="0" indent="-330200" rtl="0">
              <a:lnSpc>
                <a:spcPct val="115000"/>
              </a:lnSpc>
              <a:spcBef>
                <a:spcPts val="0"/>
              </a:spcBef>
              <a:buSzPct val="100000"/>
              <a:buFont typeface="Open Sans"/>
              <a:buChar char="●"/>
            </a:pPr>
            <a:r>
              <a:rPr lang="en-JM" sz="1600" u="sng" dirty="0">
                <a:solidFill>
                  <a:schemeClr val="hlink"/>
                </a:solidFill>
                <a:latin typeface="Open Sans"/>
                <a:ea typeface="Open Sans"/>
                <a:cs typeface="Open Sans"/>
                <a:sym typeface="Open Sans"/>
                <a:hlinkClick r:id="rId4"/>
              </a:rPr>
              <a:t>CDE Postsecondary and Workforce Pathways Resources</a:t>
            </a:r>
            <a:r>
              <a:rPr lang="en-JM" sz="1600" dirty="0">
                <a:solidFill>
                  <a:schemeClr val="dk1"/>
                </a:solidFill>
                <a:latin typeface="Open Sans"/>
                <a:ea typeface="Open Sans"/>
                <a:cs typeface="Open Sans"/>
                <a:sym typeface="Open Sans"/>
              </a:rPr>
              <a:t>- Information and state guidance to advance PWR</a:t>
            </a:r>
          </a:p>
          <a:p>
            <a:pPr lvl="0" rtl="0">
              <a:lnSpc>
                <a:spcPct val="115000"/>
              </a:lnSpc>
              <a:spcBef>
                <a:spcPts val="0"/>
              </a:spcBef>
              <a:buNone/>
            </a:pPr>
            <a:endParaRPr sz="1600" dirty="0">
              <a:solidFill>
                <a:schemeClr val="dk1"/>
              </a:solidFill>
              <a:latin typeface="Open Sans"/>
              <a:ea typeface="Open Sans"/>
              <a:cs typeface="Open Sans"/>
              <a:sym typeface="Open Sans"/>
            </a:endParaRPr>
          </a:p>
          <a:p>
            <a:pPr marL="457200" marR="0" lvl="0" indent="-330200" algn="l" rtl="0">
              <a:lnSpc>
                <a:spcPct val="115000"/>
              </a:lnSpc>
              <a:spcBef>
                <a:spcPts val="0"/>
              </a:spcBef>
              <a:spcAft>
                <a:spcPts val="0"/>
              </a:spcAft>
              <a:buSzPct val="100000"/>
              <a:buFont typeface="Open Sans"/>
              <a:buChar char="●"/>
            </a:pPr>
            <a:r>
              <a:rPr lang="en-JM" sz="1600" u="sng" dirty="0" err="1">
                <a:solidFill>
                  <a:schemeClr val="hlink"/>
                </a:solidFill>
                <a:latin typeface="Open Sans"/>
                <a:ea typeface="Open Sans"/>
                <a:cs typeface="Open Sans"/>
                <a:sym typeface="Open Sans"/>
                <a:hlinkClick r:id="rId5"/>
              </a:rPr>
              <a:t>CareersinColorado</a:t>
            </a:r>
            <a:r>
              <a:rPr lang="en-JM" sz="1600" u="sng" dirty="0">
                <a:solidFill>
                  <a:schemeClr val="hlink"/>
                </a:solidFill>
                <a:latin typeface="Open Sans"/>
                <a:ea typeface="Open Sans"/>
                <a:cs typeface="Open Sans"/>
                <a:sym typeface="Open Sans"/>
                <a:hlinkClick r:id="rId5"/>
              </a:rPr>
              <a:t>-</a:t>
            </a:r>
            <a:r>
              <a:rPr lang="en-JM" sz="1600" dirty="0">
                <a:solidFill>
                  <a:srgbClr val="FF0000"/>
                </a:solidFill>
                <a:latin typeface="Open Sans"/>
                <a:ea typeface="Open Sans"/>
                <a:cs typeface="Open Sans"/>
                <a:sym typeface="Open Sans"/>
              </a:rPr>
              <a:t> </a:t>
            </a:r>
            <a:r>
              <a:rPr lang="en-JM" sz="1600" dirty="0">
                <a:latin typeface="Open Sans"/>
                <a:ea typeface="Open Sans"/>
                <a:cs typeface="Open Sans"/>
                <a:sym typeface="Open Sans"/>
              </a:rPr>
              <a:t>Career Pathway Navigation for high demand industries</a:t>
            </a:r>
          </a:p>
          <a:p>
            <a:pPr marR="0" lvl="0" algn="l" rtl="0">
              <a:lnSpc>
                <a:spcPct val="115000"/>
              </a:lnSpc>
              <a:spcBef>
                <a:spcPts val="0"/>
              </a:spcBef>
              <a:spcAft>
                <a:spcPts val="0"/>
              </a:spcAft>
              <a:buNone/>
            </a:pPr>
            <a:endParaRPr sz="1600" dirty="0">
              <a:latin typeface="Open Sans"/>
              <a:ea typeface="Open Sans"/>
              <a:cs typeface="Open Sans"/>
              <a:sym typeface="Open Sans"/>
            </a:endParaRPr>
          </a:p>
          <a:p>
            <a:pPr marL="457200" marR="0" lvl="0" indent="-330200" algn="l" rtl="0">
              <a:lnSpc>
                <a:spcPct val="115000"/>
              </a:lnSpc>
              <a:spcBef>
                <a:spcPts val="0"/>
              </a:spcBef>
              <a:spcAft>
                <a:spcPts val="0"/>
              </a:spcAft>
              <a:buSzPct val="100000"/>
              <a:buFont typeface="Open Sans"/>
              <a:buChar char="●"/>
            </a:pPr>
            <a:r>
              <a:rPr lang="en-JM" sz="1600" dirty="0">
                <a:latin typeface="Open Sans"/>
                <a:ea typeface="Open Sans"/>
                <a:cs typeface="Open Sans"/>
                <a:sym typeface="Open Sans"/>
              </a:rPr>
              <a:t>Colorado Work-based Learning Continuum</a:t>
            </a:r>
          </a:p>
          <a:p>
            <a:pPr marR="0" lvl="0" algn="l" rtl="0">
              <a:lnSpc>
                <a:spcPct val="115000"/>
              </a:lnSpc>
              <a:spcBef>
                <a:spcPts val="0"/>
              </a:spcBef>
              <a:spcAft>
                <a:spcPts val="0"/>
              </a:spcAft>
              <a:buNone/>
            </a:pPr>
            <a:endParaRPr sz="1600" dirty="0">
              <a:latin typeface="Open Sans"/>
              <a:ea typeface="Open Sans"/>
              <a:cs typeface="Open Sans"/>
              <a:sym typeface="Open Sans"/>
            </a:endParaRPr>
          </a:p>
          <a:p>
            <a:pPr marL="457200" marR="0" lvl="0" indent="-330200" algn="l" rtl="0">
              <a:lnSpc>
                <a:spcPct val="115000"/>
              </a:lnSpc>
              <a:spcBef>
                <a:spcPts val="0"/>
              </a:spcBef>
              <a:spcAft>
                <a:spcPts val="0"/>
              </a:spcAft>
              <a:buSzPct val="100000"/>
              <a:buFont typeface="Open Sans"/>
              <a:buChar char="●"/>
            </a:pPr>
            <a:r>
              <a:rPr lang="en-JM" sz="1600" u="sng" dirty="0">
                <a:solidFill>
                  <a:schemeClr val="hlink"/>
                </a:solidFill>
                <a:latin typeface="Open Sans"/>
                <a:ea typeface="Open Sans"/>
                <a:cs typeface="Open Sans"/>
                <a:sym typeface="Open Sans"/>
                <a:hlinkClick r:id="rId6"/>
              </a:rPr>
              <a:t>Colorado Talent Dashboard-</a:t>
            </a:r>
            <a:r>
              <a:rPr lang="en-JM" sz="1600" dirty="0">
                <a:solidFill>
                  <a:srgbClr val="3F3F3F"/>
                </a:solidFill>
                <a:latin typeface="Open Sans"/>
                <a:ea typeface="Open Sans"/>
                <a:cs typeface="Open Sans"/>
                <a:sym typeface="Open Sans"/>
              </a:rPr>
              <a:t> Resource to understand needs of </a:t>
            </a:r>
            <a:r>
              <a:rPr lang="en-JM" sz="1600" dirty="0" err="1">
                <a:solidFill>
                  <a:srgbClr val="3F3F3F"/>
                </a:solidFill>
                <a:latin typeface="Open Sans"/>
                <a:ea typeface="Open Sans"/>
                <a:cs typeface="Open Sans"/>
                <a:sym typeface="Open Sans"/>
              </a:rPr>
              <a:t>labor</a:t>
            </a:r>
            <a:r>
              <a:rPr lang="en-JM" sz="1600" dirty="0">
                <a:solidFill>
                  <a:srgbClr val="3F3F3F"/>
                </a:solidFill>
                <a:latin typeface="Open Sans"/>
                <a:ea typeface="Open Sans"/>
                <a:cs typeface="Open Sans"/>
                <a:sym typeface="Open Sans"/>
              </a:rPr>
              <a:t> market</a:t>
            </a:r>
          </a:p>
          <a:p>
            <a:pPr marR="0" lvl="0" algn="l" rtl="0">
              <a:lnSpc>
                <a:spcPct val="115000"/>
              </a:lnSpc>
              <a:spcBef>
                <a:spcPts val="0"/>
              </a:spcBef>
              <a:spcAft>
                <a:spcPts val="0"/>
              </a:spcAft>
              <a:buNone/>
            </a:pPr>
            <a:endParaRPr sz="1600" dirty="0">
              <a:solidFill>
                <a:srgbClr val="3F3F3F"/>
              </a:solidFill>
              <a:latin typeface="Open Sans"/>
              <a:ea typeface="Open Sans"/>
              <a:cs typeface="Open Sans"/>
              <a:sym typeface="Open Sans"/>
            </a:endParaRPr>
          </a:p>
          <a:p>
            <a:pPr marL="457200" marR="0" lvl="0" indent="-330200" algn="l" rtl="0">
              <a:lnSpc>
                <a:spcPct val="115000"/>
              </a:lnSpc>
              <a:spcBef>
                <a:spcPts val="0"/>
              </a:spcBef>
              <a:spcAft>
                <a:spcPts val="0"/>
              </a:spcAft>
              <a:buSzPct val="100000"/>
              <a:buFont typeface="Open Sans"/>
              <a:buChar char="●"/>
            </a:pPr>
            <a:r>
              <a:rPr lang="en-JM" sz="1600" u="sng" dirty="0" err="1">
                <a:solidFill>
                  <a:schemeClr val="hlink"/>
                </a:solidFill>
                <a:latin typeface="Open Sans"/>
                <a:ea typeface="Open Sans"/>
                <a:cs typeface="Open Sans"/>
                <a:sym typeface="Open Sans"/>
                <a:hlinkClick r:id="rId7"/>
              </a:rPr>
              <a:t>TalentFound</a:t>
            </a:r>
            <a:r>
              <a:rPr lang="en-JM" sz="1600" dirty="0">
                <a:latin typeface="Open Sans"/>
                <a:ea typeface="Open Sans"/>
                <a:cs typeface="Open Sans"/>
                <a:sym typeface="Open Sans"/>
              </a:rPr>
              <a:t>- Gateway to Colorado’s talent development system (under development)</a:t>
            </a:r>
          </a:p>
          <a:p>
            <a:pPr marR="0" lvl="0" algn="l" rtl="0">
              <a:lnSpc>
                <a:spcPct val="115000"/>
              </a:lnSpc>
              <a:spcBef>
                <a:spcPts val="0"/>
              </a:spcBef>
              <a:spcAft>
                <a:spcPts val="0"/>
              </a:spcAft>
              <a:buNone/>
            </a:pPr>
            <a:endParaRPr sz="1600" dirty="0">
              <a:latin typeface="Open Sans"/>
              <a:ea typeface="Open Sans"/>
              <a:cs typeface="Open Sans"/>
              <a:sym typeface="Open Sans"/>
            </a:endParaRPr>
          </a:p>
          <a:p>
            <a:pPr marL="457200" marR="0" lvl="0" indent="-330200" algn="l" rtl="0">
              <a:lnSpc>
                <a:spcPct val="115000"/>
              </a:lnSpc>
              <a:spcBef>
                <a:spcPts val="0"/>
              </a:spcBef>
              <a:spcAft>
                <a:spcPts val="0"/>
              </a:spcAft>
              <a:buSzPct val="100000"/>
              <a:buFont typeface="Open Sans"/>
              <a:buChar char="●"/>
            </a:pPr>
            <a:r>
              <a:rPr lang="en-JM" sz="1600" u="sng" dirty="0" err="1">
                <a:solidFill>
                  <a:schemeClr val="hlink"/>
                </a:solidFill>
                <a:latin typeface="Open Sans"/>
                <a:ea typeface="Open Sans"/>
                <a:cs typeface="Open Sans"/>
                <a:sym typeface="Open Sans"/>
                <a:hlinkClick r:id="rId8"/>
              </a:rPr>
              <a:t>LaunchMyCareerColorado</a:t>
            </a:r>
            <a:r>
              <a:rPr lang="en-JM" sz="1600" dirty="0">
                <a:latin typeface="Open Sans"/>
                <a:ea typeface="Open Sans"/>
                <a:cs typeface="Open Sans"/>
                <a:sym typeface="Open Sans"/>
              </a:rPr>
              <a:t>-Return on Investment Tool to help students compare cost to anticipated earning value of continuing education</a:t>
            </a:r>
          </a:p>
          <a:p>
            <a:pPr marR="0" lvl="0" algn="l" rtl="0">
              <a:lnSpc>
                <a:spcPct val="115000"/>
              </a:lnSpc>
              <a:spcBef>
                <a:spcPts val="0"/>
              </a:spcBef>
              <a:spcAft>
                <a:spcPts val="0"/>
              </a:spcAft>
              <a:buNone/>
            </a:pPr>
            <a:endParaRPr sz="1600" dirty="0">
              <a:latin typeface="Open Sans"/>
              <a:ea typeface="Open Sans"/>
              <a:cs typeface="Open Sans"/>
              <a:sym typeface="Open Sans"/>
            </a:endParaRPr>
          </a:p>
          <a:p>
            <a:pPr marL="457200" lvl="0" indent="-330200" rtl="0">
              <a:lnSpc>
                <a:spcPct val="115000"/>
              </a:lnSpc>
              <a:spcBef>
                <a:spcPts val="0"/>
              </a:spcBef>
              <a:buSzPct val="100000"/>
              <a:buFont typeface="Open Sans"/>
              <a:buChar char="●"/>
            </a:pPr>
            <a:r>
              <a:rPr lang="en-JM" sz="1600" u="sng" dirty="0">
                <a:solidFill>
                  <a:schemeClr val="hlink"/>
                </a:solidFill>
                <a:latin typeface="Open Sans"/>
                <a:ea typeface="Open Sans"/>
                <a:cs typeface="Open Sans"/>
                <a:sym typeface="Open Sans"/>
                <a:hlinkClick r:id="rId9"/>
              </a:rPr>
              <a:t>Competency Model Clearinghouse</a:t>
            </a:r>
            <a:r>
              <a:rPr lang="en-JM" sz="1600" dirty="0">
                <a:solidFill>
                  <a:schemeClr val="dk1"/>
                </a:solidFill>
                <a:latin typeface="Open Sans"/>
                <a:ea typeface="Open Sans"/>
                <a:cs typeface="Open Sans"/>
                <a:sym typeface="Open Sans"/>
              </a:rPr>
              <a:t>- Resource developed by </a:t>
            </a:r>
            <a:r>
              <a:rPr lang="en-JM" sz="1600" dirty="0" err="1">
                <a:solidFill>
                  <a:schemeClr val="dk1"/>
                </a:solidFill>
                <a:latin typeface="Open Sans"/>
                <a:ea typeface="Open Sans"/>
                <a:cs typeface="Open Sans"/>
                <a:sym typeface="Open Sans"/>
              </a:rPr>
              <a:t>USDOL</a:t>
            </a:r>
            <a:r>
              <a:rPr lang="en-JM" sz="1600" dirty="0">
                <a:solidFill>
                  <a:schemeClr val="dk1"/>
                </a:solidFill>
                <a:latin typeface="Open Sans"/>
                <a:ea typeface="Open Sans"/>
                <a:cs typeface="Open Sans"/>
                <a:sym typeface="Open Sans"/>
              </a:rPr>
              <a:t> spotlighting the skills and competencies needed by industry</a:t>
            </a:r>
          </a:p>
          <a:p>
            <a:pPr marR="0" lvl="0" algn="l" rtl="0">
              <a:lnSpc>
                <a:spcPct val="115000"/>
              </a:lnSpc>
              <a:spcBef>
                <a:spcPts val="0"/>
              </a:spcBef>
              <a:spcAft>
                <a:spcPts val="0"/>
              </a:spcAft>
              <a:buNone/>
            </a:pPr>
            <a:endParaRPr sz="1600" dirty="0">
              <a:latin typeface="Open Sans"/>
              <a:ea typeface="Open Sans"/>
              <a:cs typeface="Open Sans"/>
              <a:sym typeface="Open Sans"/>
            </a:endParaRPr>
          </a:p>
          <a:p>
            <a:pPr marR="0" lvl="0" algn="l" rtl="0">
              <a:lnSpc>
                <a:spcPct val="115000"/>
              </a:lnSpc>
              <a:spcBef>
                <a:spcPts val="0"/>
              </a:spcBef>
              <a:spcAft>
                <a:spcPts val="0"/>
              </a:spcAft>
              <a:buNone/>
            </a:pPr>
            <a:endParaRPr sz="1600" dirty="0">
              <a:latin typeface="Open Sans"/>
              <a:ea typeface="Open Sans"/>
              <a:cs typeface="Open Sans"/>
              <a:sym typeface="Open Sans"/>
            </a:endParaRPr>
          </a:p>
          <a:p>
            <a:pPr marR="0" lvl="0" algn="l" rtl="0">
              <a:lnSpc>
                <a:spcPct val="115000"/>
              </a:lnSpc>
              <a:spcBef>
                <a:spcPts val="0"/>
              </a:spcBef>
              <a:spcAft>
                <a:spcPts val="0"/>
              </a:spcAft>
              <a:buNone/>
            </a:pPr>
            <a:endParaRPr sz="1600" dirty="0">
              <a:latin typeface="Open Sans"/>
              <a:ea typeface="Open Sans"/>
              <a:cs typeface="Open Sans"/>
              <a:sym typeface="Open Sans"/>
            </a:endParaRPr>
          </a:p>
        </p:txBody>
      </p:sp>
      <p:pic>
        <p:nvPicPr>
          <p:cNvPr id="239" name="Shape 239" descr="CWDC_Acronym-Color - Britta Blodgett - CDLE.png"/>
          <p:cNvPicPr preferRelativeResize="0"/>
          <p:nvPr/>
        </p:nvPicPr>
        <p:blipFill rotWithShape="1">
          <a:blip r:embed="rId10">
            <a:alphaModFix/>
          </a:blip>
          <a:srcRect/>
          <a:stretch/>
        </p:blipFill>
        <p:spPr>
          <a:xfrm>
            <a:off x="8073675" y="243075"/>
            <a:ext cx="841725" cy="841725"/>
          </a:xfrm>
          <a:prstGeom prst="rect">
            <a:avLst/>
          </a:prstGeom>
          <a:noFill/>
          <a:ln>
            <a:noFill/>
          </a:ln>
        </p:spPr>
      </p:pic>
    </p:spTree>
    <p:extLst>
      <p:ext uri="{BB962C8B-B14F-4D97-AF65-F5344CB8AC3E}">
        <p14:creationId xmlns:p14="http://schemas.microsoft.com/office/powerpoint/2010/main" val="4221534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6114" y="228600"/>
            <a:ext cx="8341851" cy="1676400"/>
          </a:xfrm>
        </p:spPr>
        <p:txBody>
          <a:bodyPr>
            <a:normAutofit/>
          </a:bodyPr>
          <a:lstStyle/>
          <a:p>
            <a:r>
              <a:rPr lang="en-US" dirty="0" smtClean="0"/>
              <a:t>Who’s on my TEAM?</a:t>
            </a:r>
            <a:endParaRPr lang="en-US" dirty="0"/>
          </a:p>
        </p:txBody>
      </p:sp>
      <p:sp>
        <p:nvSpPr>
          <p:cNvPr id="4" name="Footer Placeholder 3"/>
          <p:cNvSpPr>
            <a:spLocks noGrp="1"/>
          </p:cNvSpPr>
          <p:nvPr>
            <p:ph type="ftr" sz="quarter" idx="4294967295"/>
          </p:nvPr>
        </p:nvSpPr>
        <p:spPr>
          <a:xfrm>
            <a:off x="0" y="6265863"/>
            <a:ext cx="2895600" cy="365125"/>
          </a:xfrm>
        </p:spPr>
        <p:txBody>
          <a:bodyPr/>
          <a:lstStyle/>
          <a:p>
            <a:fld id="{757A2F4E-5D54-B04B-91BD-7E78EE1FE9FD}" type="slidenum">
              <a:rPr lang="en-US" smtClean="0">
                <a:solidFill>
                  <a:prstClr val="black">
                    <a:tint val="75000"/>
                  </a:prstClr>
                </a:solidFill>
              </a:rPr>
              <a:pPr/>
              <a:t>31</a:t>
            </a:fld>
            <a:endParaRPr lang="en-US" dirty="0" smtClean="0">
              <a:solidFill>
                <a:prstClr val="black">
                  <a:tint val="75000"/>
                </a:prst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052637"/>
            <a:ext cx="8981681" cy="3778320"/>
          </a:xfrm>
          <a:prstGeom prst="rect">
            <a:avLst/>
          </a:prstGeom>
        </p:spPr>
      </p:pic>
    </p:spTree>
    <p:extLst>
      <p:ext uri="{BB962C8B-B14F-4D97-AF65-F5344CB8AC3E}">
        <p14:creationId xmlns:p14="http://schemas.microsoft.com/office/powerpoint/2010/main" val="3798904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Pathways &amp; CTE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2286000"/>
            <a:ext cx="6147751" cy="2177637"/>
          </a:xfrm>
        </p:spPr>
      </p:pic>
    </p:spTree>
    <p:extLst>
      <p:ext uri="{BB962C8B-B14F-4D97-AF65-F5344CB8AC3E}">
        <p14:creationId xmlns:p14="http://schemas.microsoft.com/office/powerpoint/2010/main" val="12490253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Pathways with CTE and YOU!</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070" y="1143000"/>
            <a:ext cx="7104530" cy="5489864"/>
          </a:xfrm>
          <a:prstGeom prst="rect">
            <a:avLst/>
          </a:prstGeom>
        </p:spPr>
      </p:pic>
    </p:spTree>
    <p:extLst>
      <p:ext uri="{BB962C8B-B14F-4D97-AF65-F5344CB8AC3E}">
        <p14:creationId xmlns:p14="http://schemas.microsoft.com/office/powerpoint/2010/main" val="31481811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31101"/>
            <a:ext cx="3276600" cy="1116699"/>
          </a:xfrm>
          <a:prstGeom prst="rect">
            <a:avLst/>
          </a:prstGeom>
        </p:spPr>
      </p:pic>
      <p:sp>
        <p:nvSpPr>
          <p:cNvPr id="4" name="TextBox 3"/>
          <p:cNvSpPr txBox="1"/>
          <p:nvPr/>
        </p:nvSpPr>
        <p:spPr>
          <a:xfrm>
            <a:off x="457200" y="1828800"/>
            <a:ext cx="2362200" cy="923330"/>
          </a:xfrm>
          <a:prstGeom prst="rect">
            <a:avLst/>
          </a:prstGeom>
          <a:noFill/>
        </p:spPr>
        <p:txBody>
          <a:bodyPr wrap="square" rtlCol="0">
            <a:spAutoFit/>
          </a:bodyPr>
          <a:lstStyle/>
          <a:p>
            <a:r>
              <a:rPr lang="en-US" sz="5400" b="1" i="1" dirty="0" smtClean="0">
                <a:solidFill>
                  <a:prstClr val="black"/>
                </a:solidFill>
              </a:rPr>
              <a:t>19,606</a:t>
            </a:r>
            <a:endParaRPr lang="en-US" sz="4400" b="1" i="1" dirty="0" smtClean="0">
              <a:solidFill>
                <a:prstClr val="black"/>
              </a:solidFill>
            </a:endParaRPr>
          </a:p>
        </p:txBody>
      </p:sp>
      <p:sp>
        <p:nvSpPr>
          <p:cNvPr id="7" name="TextBox 6"/>
          <p:cNvSpPr txBox="1"/>
          <p:nvPr/>
        </p:nvSpPr>
        <p:spPr>
          <a:xfrm>
            <a:off x="457200" y="3276600"/>
            <a:ext cx="2514600" cy="923330"/>
          </a:xfrm>
          <a:prstGeom prst="rect">
            <a:avLst/>
          </a:prstGeom>
          <a:noFill/>
        </p:spPr>
        <p:txBody>
          <a:bodyPr wrap="square" rtlCol="0">
            <a:spAutoFit/>
          </a:bodyPr>
          <a:lstStyle/>
          <a:p>
            <a:r>
              <a:rPr lang="en-US" sz="5400" b="1" i="1" dirty="0" smtClean="0">
                <a:solidFill>
                  <a:prstClr val="black"/>
                </a:solidFill>
              </a:rPr>
              <a:t>96,854</a:t>
            </a:r>
            <a:endParaRPr lang="en-US" sz="4400" b="1" i="1" dirty="0" smtClean="0">
              <a:solidFill>
                <a:prstClr val="black"/>
              </a:solidFill>
            </a:endParaRPr>
          </a:p>
        </p:txBody>
      </p:sp>
      <p:sp>
        <p:nvSpPr>
          <p:cNvPr id="8" name="TextBox 7"/>
          <p:cNvSpPr txBox="1"/>
          <p:nvPr/>
        </p:nvSpPr>
        <p:spPr>
          <a:xfrm>
            <a:off x="457200" y="4769727"/>
            <a:ext cx="2743200" cy="923330"/>
          </a:xfrm>
          <a:prstGeom prst="rect">
            <a:avLst/>
          </a:prstGeom>
          <a:noFill/>
        </p:spPr>
        <p:txBody>
          <a:bodyPr wrap="square" rtlCol="0">
            <a:spAutoFit/>
          </a:bodyPr>
          <a:lstStyle/>
          <a:p>
            <a:r>
              <a:rPr lang="en-US" sz="5400" b="1" i="1" dirty="0" smtClean="0">
                <a:solidFill>
                  <a:prstClr val="black"/>
                </a:solidFill>
              </a:rPr>
              <a:t>32,878</a:t>
            </a:r>
            <a:endParaRPr lang="en-US" sz="4800" b="1" i="1" dirty="0" smtClean="0">
              <a:solidFill>
                <a:prstClr val="black"/>
              </a:solidFill>
            </a:endParaRPr>
          </a:p>
        </p:txBody>
      </p:sp>
      <p:sp>
        <p:nvSpPr>
          <p:cNvPr id="10" name="Rectangle 7"/>
          <p:cNvSpPr>
            <a:spLocks noChangeArrowheads="1"/>
          </p:cNvSpPr>
          <p:nvPr/>
        </p:nvSpPr>
        <p:spPr bwMode="auto">
          <a:xfrm>
            <a:off x="4191000" y="889450"/>
            <a:ext cx="43434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3600" dirty="0">
                <a:solidFill>
                  <a:prstClr val="black"/>
                </a:solidFill>
                <a:latin typeface="Arial" charset="0"/>
              </a:rPr>
              <a:t>CTE ensures a thriving </a:t>
            </a:r>
            <a:r>
              <a:rPr lang="en-US" altLang="en-US" sz="3600" b="1" dirty="0">
                <a:solidFill>
                  <a:srgbClr val="92D050"/>
                </a:solidFill>
                <a:latin typeface="Arial" charset="0"/>
              </a:rPr>
              <a:t>Colorado economy</a:t>
            </a:r>
            <a:r>
              <a:rPr lang="en-US" altLang="en-US" sz="3600" dirty="0">
                <a:solidFill>
                  <a:prstClr val="black"/>
                </a:solidFill>
                <a:latin typeface="Arial" charset="0"/>
              </a:rPr>
              <a:t> by providing </a:t>
            </a:r>
            <a:r>
              <a:rPr lang="en-US" altLang="en-US" sz="3600" u="sng" dirty="0">
                <a:solidFill>
                  <a:prstClr val="black"/>
                </a:solidFill>
                <a:latin typeface="Arial" charset="0"/>
              </a:rPr>
              <a:t>relevant</a:t>
            </a:r>
            <a:r>
              <a:rPr lang="en-US" altLang="en-US" sz="3600" dirty="0">
                <a:solidFill>
                  <a:prstClr val="black"/>
                </a:solidFill>
                <a:latin typeface="Arial" charset="0"/>
              </a:rPr>
              <a:t> and </a:t>
            </a:r>
            <a:r>
              <a:rPr lang="en-US" altLang="en-US" sz="3600" u="sng" dirty="0">
                <a:solidFill>
                  <a:prstClr val="black"/>
                </a:solidFill>
                <a:latin typeface="Arial" charset="0"/>
              </a:rPr>
              <a:t>rigorous</a:t>
            </a:r>
            <a:r>
              <a:rPr lang="en-US" altLang="en-US" sz="3600" dirty="0">
                <a:solidFill>
                  <a:prstClr val="black"/>
                </a:solidFill>
                <a:latin typeface="Arial" charset="0"/>
              </a:rPr>
              <a:t> education that is </a:t>
            </a:r>
            <a:r>
              <a:rPr lang="en-US" altLang="en-US" sz="3600" b="1" i="1" dirty="0">
                <a:solidFill>
                  <a:srgbClr val="00B0F0"/>
                </a:solidFill>
                <a:latin typeface="Arial" charset="0"/>
              </a:rPr>
              <a:t>connected, responsive and real</a:t>
            </a:r>
            <a:r>
              <a:rPr lang="en-US" altLang="en-US" sz="3600" dirty="0">
                <a:solidFill>
                  <a:prstClr val="black"/>
                </a:solidFill>
                <a:latin typeface="Arial" charset="0"/>
              </a:rPr>
              <a:t>.</a:t>
            </a:r>
          </a:p>
        </p:txBody>
      </p:sp>
      <p:sp>
        <p:nvSpPr>
          <p:cNvPr id="6" name="TextBox 5"/>
          <p:cNvSpPr txBox="1"/>
          <p:nvPr/>
        </p:nvSpPr>
        <p:spPr>
          <a:xfrm>
            <a:off x="2819400" y="2105799"/>
            <a:ext cx="762000" cy="369332"/>
          </a:xfrm>
          <a:prstGeom prst="rect">
            <a:avLst/>
          </a:prstGeom>
          <a:noFill/>
        </p:spPr>
        <p:txBody>
          <a:bodyPr wrap="square" rtlCol="0">
            <a:spAutoFit/>
          </a:bodyPr>
          <a:lstStyle/>
          <a:p>
            <a:r>
              <a:rPr lang="en-US" dirty="0" smtClean="0">
                <a:solidFill>
                  <a:prstClr val="black"/>
                </a:solidFill>
              </a:rPr>
              <a:t>MS</a:t>
            </a:r>
            <a:endParaRPr lang="en-US" dirty="0">
              <a:solidFill>
                <a:prstClr val="black"/>
              </a:solidFill>
            </a:endParaRPr>
          </a:p>
        </p:txBody>
      </p:sp>
      <p:sp>
        <p:nvSpPr>
          <p:cNvPr id="9" name="TextBox 8"/>
          <p:cNvSpPr txBox="1"/>
          <p:nvPr/>
        </p:nvSpPr>
        <p:spPr>
          <a:xfrm>
            <a:off x="2819400" y="3505200"/>
            <a:ext cx="609600" cy="369332"/>
          </a:xfrm>
          <a:prstGeom prst="rect">
            <a:avLst/>
          </a:prstGeom>
          <a:noFill/>
        </p:spPr>
        <p:txBody>
          <a:bodyPr wrap="square" rtlCol="0">
            <a:spAutoFit/>
          </a:bodyPr>
          <a:lstStyle/>
          <a:p>
            <a:r>
              <a:rPr lang="en-US" dirty="0" smtClean="0">
                <a:solidFill>
                  <a:prstClr val="black"/>
                </a:solidFill>
              </a:rPr>
              <a:t>HS</a:t>
            </a:r>
            <a:endParaRPr lang="en-US" dirty="0">
              <a:solidFill>
                <a:prstClr val="black"/>
              </a:solidFill>
            </a:endParaRPr>
          </a:p>
        </p:txBody>
      </p:sp>
      <p:sp>
        <p:nvSpPr>
          <p:cNvPr id="11" name="TextBox 10"/>
          <p:cNvSpPr txBox="1"/>
          <p:nvPr/>
        </p:nvSpPr>
        <p:spPr>
          <a:xfrm>
            <a:off x="2819400" y="5105400"/>
            <a:ext cx="609600" cy="369332"/>
          </a:xfrm>
          <a:prstGeom prst="rect">
            <a:avLst/>
          </a:prstGeom>
          <a:noFill/>
        </p:spPr>
        <p:txBody>
          <a:bodyPr wrap="square" rtlCol="0">
            <a:spAutoFit/>
          </a:bodyPr>
          <a:lstStyle/>
          <a:p>
            <a:r>
              <a:rPr lang="en-US" dirty="0" smtClean="0">
                <a:solidFill>
                  <a:prstClr val="black"/>
                </a:solidFill>
              </a:rPr>
              <a:t>PS</a:t>
            </a:r>
            <a:endParaRPr lang="en-US" dirty="0">
              <a:solidFill>
                <a:prstClr val="black"/>
              </a:solidFill>
            </a:endParaRPr>
          </a:p>
        </p:txBody>
      </p:sp>
    </p:spTree>
    <p:extLst>
      <p:ext uri="{BB962C8B-B14F-4D97-AF65-F5344CB8AC3E}">
        <p14:creationId xmlns:p14="http://schemas.microsoft.com/office/powerpoint/2010/main" val="1110256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600" y="304800"/>
            <a:ext cx="6039036" cy="6131002"/>
          </a:xfrm>
        </p:spPr>
      </p:pic>
      <p:sp>
        <p:nvSpPr>
          <p:cNvPr id="2" name="TextBox 1"/>
          <p:cNvSpPr txBox="1"/>
          <p:nvPr/>
        </p:nvSpPr>
        <p:spPr>
          <a:xfrm>
            <a:off x="3276600" y="2819400"/>
            <a:ext cx="2590800" cy="830997"/>
          </a:xfrm>
          <a:prstGeom prst="rect">
            <a:avLst/>
          </a:prstGeom>
          <a:solidFill>
            <a:schemeClr val="bg2"/>
          </a:solidFill>
          <a:ln w="57150">
            <a:noFill/>
          </a:ln>
          <a:effectLst>
            <a:softEdge rad="127000"/>
          </a:effectLst>
        </p:spPr>
        <p:txBody>
          <a:bodyPr wrap="square" rtlCol="0">
            <a:spAutoFit/>
          </a:bodyPr>
          <a:lstStyle/>
          <a:p>
            <a:pPr algn="ctr"/>
            <a:r>
              <a:rPr lang="en-US" sz="2400" b="1" dirty="0" smtClean="0">
                <a:solidFill>
                  <a:prstClr val="black"/>
                </a:solidFill>
              </a:rPr>
              <a:t>Career and College Readiness</a:t>
            </a:r>
            <a:endParaRPr lang="en-US" sz="2400" b="1" dirty="0">
              <a:solidFill>
                <a:prstClr val="black"/>
              </a:solidFill>
            </a:endParaRPr>
          </a:p>
        </p:txBody>
      </p:sp>
      <p:sp>
        <p:nvSpPr>
          <p:cNvPr id="3" name="Rectangle 2"/>
          <p:cNvSpPr/>
          <p:nvPr/>
        </p:nvSpPr>
        <p:spPr>
          <a:xfrm>
            <a:off x="4876800" y="3650397"/>
            <a:ext cx="1676400" cy="9216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ight Arrow 4"/>
          <p:cNvSpPr/>
          <p:nvPr/>
        </p:nvSpPr>
        <p:spPr>
          <a:xfrm>
            <a:off x="1371600" y="5486400"/>
            <a:ext cx="2362200" cy="1066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ight Arrow 5"/>
          <p:cNvSpPr/>
          <p:nvPr/>
        </p:nvSpPr>
        <p:spPr>
          <a:xfrm>
            <a:off x="228600" y="1867038"/>
            <a:ext cx="1752600" cy="9523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219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2016369" y="2895600"/>
            <a:ext cx="5451231" cy="1828800"/>
          </a:xfrm>
          <a:prstGeom prst="ellipse">
            <a:avLst/>
          </a:pr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ounded Rectangle 4"/>
          <p:cNvSpPr/>
          <p:nvPr/>
        </p:nvSpPr>
        <p:spPr>
          <a:xfrm>
            <a:off x="3124200" y="3048000"/>
            <a:ext cx="3124200" cy="144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91440" algn="ctr"/>
            <a:r>
              <a:rPr lang="en-US" sz="1000" dirty="0" smtClean="0">
                <a:solidFill>
                  <a:prstClr val="white"/>
                </a:solidFill>
              </a:rPr>
              <a:t>Postsecondary &amp; Workforce Readiness (PWR)</a:t>
            </a:r>
          </a:p>
          <a:p>
            <a:pPr marL="91440"/>
            <a:r>
              <a:rPr lang="en-US" sz="800" b="1" u="sng" dirty="0" smtClean="0">
                <a:solidFill>
                  <a:prstClr val="white"/>
                </a:solidFill>
              </a:rPr>
              <a:t>Entrepreneurial</a:t>
            </a:r>
            <a:r>
              <a:rPr lang="en-US" sz="700" b="1" u="sng" dirty="0" smtClean="0">
                <a:solidFill>
                  <a:prstClr val="white"/>
                </a:solidFill>
              </a:rPr>
              <a:t>:  </a:t>
            </a:r>
            <a:r>
              <a:rPr lang="en-US" sz="600" dirty="0" smtClean="0">
                <a:solidFill>
                  <a:prstClr val="white"/>
                </a:solidFill>
              </a:rPr>
              <a:t>Critical Thinking &amp; Problem Solving, Creativity &amp; Innovation, Inquiry &amp; Analysis, Informed Risk Taking</a:t>
            </a:r>
          </a:p>
          <a:p>
            <a:pPr marL="91440"/>
            <a:r>
              <a:rPr lang="en-US" sz="800" b="1" u="sng" dirty="0" smtClean="0">
                <a:solidFill>
                  <a:prstClr val="white"/>
                </a:solidFill>
              </a:rPr>
              <a:t>Personal: </a:t>
            </a:r>
            <a:r>
              <a:rPr lang="en-US" sz="600" dirty="0" smtClean="0">
                <a:solidFill>
                  <a:prstClr val="white"/>
                </a:solidFill>
              </a:rPr>
              <a:t>Initiative&amp; Self-Direction, Personal Responsibility &amp; Self-Management, Adaptability &amp; Flexibility , Learning Style Awareness</a:t>
            </a:r>
          </a:p>
          <a:p>
            <a:pPr marL="91440"/>
            <a:r>
              <a:rPr lang="en-US" sz="800" b="1" u="sng" dirty="0" smtClean="0">
                <a:solidFill>
                  <a:prstClr val="white"/>
                </a:solidFill>
              </a:rPr>
              <a:t>Civic:  </a:t>
            </a:r>
            <a:r>
              <a:rPr lang="en-US" sz="600" dirty="0" smtClean="0">
                <a:solidFill>
                  <a:prstClr val="white"/>
                </a:solidFill>
              </a:rPr>
              <a:t>Core Academic Foundation, Collaboration &amp; Teamwork, Communication, Global &amp; Cultural Awareness</a:t>
            </a:r>
          </a:p>
          <a:p>
            <a:pPr marL="91440"/>
            <a:r>
              <a:rPr lang="en-US" sz="800" b="1" u="sng" dirty="0" smtClean="0">
                <a:solidFill>
                  <a:prstClr val="white"/>
                </a:solidFill>
              </a:rPr>
              <a:t>Professional</a:t>
            </a:r>
            <a:r>
              <a:rPr lang="en-US" sz="700" b="1" u="sng" dirty="0" smtClean="0">
                <a:solidFill>
                  <a:prstClr val="white"/>
                </a:solidFill>
              </a:rPr>
              <a:t>: </a:t>
            </a:r>
            <a:r>
              <a:rPr lang="en-US" sz="600" dirty="0" smtClean="0">
                <a:solidFill>
                  <a:prstClr val="white"/>
                </a:solidFill>
              </a:rPr>
              <a:t>Time &amp; Work Management, Career Literacy, Grit &amp; Resilience, Work Ethic, Dependability &amp; Reliability</a:t>
            </a:r>
          </a:p>
          <a:p>
            <a:pPr marL="91440"/>
            <a:r>
              <a:rPr lang="en-US" sz="800" b="1" u="sng" dirty="0" smtClean="0">
                <a:solidFill>
                  <a:prstClr val="white"/>
                </a:solidFill>
              </a:rPr>
              <a:t>Academic:  </a:t>
            </a:r>
            <a:r>
              <a:rPr lang="en-US" sz="600" dirty="0" smtClean="0">
                <a:solidFill>
                  <a:prstClr val="white"/>
                </a:solidFill>
              </a:rPr>
              <a:t>Application of knowledge &amp; skills,, Evaluation, Discernment</a:t>
            </a:r>
          </a:p>
          <a:p>
            <a:pPr marL="91440" algn="ctr"/>
            <a:r>
              <a:rPr lang="en-US" sz="600" i="1" dirty="0" smtClean="0">
                <a:solidFill>
                  <a:prstClr val="white"/>
                </a:solidFill>
              </a:rPr>
              <a:t>+ CTE Pathway  for Special Populations include: </a:t>
            </a:r>
          </a:p>
          <a:p>
            <a:pPr marL="91440" algn="ctr"/>
            <a:r>
              <a:rPr lang="en-US" sz="600" b="1" dirty="0" smtClean="0">
                <a:solidFill>
                  <a:prstClr val="white"/>
                </a:solidFill>
              </a:rPr>
              <a:t>Alternative Cooperative Education (ACE)    </a:t>
            </a:r>
            <a:r>
              <a:rPr lang="en-US" sz="700" dirty="0" smtClean="0">
                <a:solidFill>
                  <a:prstClr val="white"/>
                </a:solidFill>
                <a:effectLst>
                  <a:outerShdw blurRad="38100" dist="38100" dir="2700000" algn="tl">
                    <a:srgbClr val="000000">
                      <a:alpha val="43137"/>
                    </a:srgbClr>
                  </a:outerShdw>
                </a:effectLst>
              </a:rPr>
              <a:t>CTSO – (SC)²</a:t>
            </a:r>
            <a:endParaRPr lang="en-US" sz="500" i="1" dirty="0">
              <a:solidFill>
                <a:prstClr val="white"/>
              </a:solidFill>
              <a:effectLst>
                <a:outerShdw blurRad="38100" dist="38100" dir="2700000" algn="tl">
                  <a:srgbClr val="000000">
                    <a:alpha val="43137"/>
                  </a:srgbClr>
                </a:outerShdw>
              </a:effectLst>
            </a:endParaRPr>
          </a:p>
        </p:txBody>
      </p:sp>
      <p:pic>
        <p:nvPicPr>
          <p:cNvPr id="1026" name="Picture 2" descr="~AUT0011"/>
          <p:cNvPicPr>
            <a:picLocks noChangeAspect="1" noChangeArrowheads="1"/>
          </p:cNvPicPr>
          <p:nvPr/>
        </p:nvPicPr>
        <p:blipFill>
          <a:blip r:embed="rId3" cstate="print"/>
          <a:srcRect r="63218"/>
          <a:stretch>
            <a:fillRect/>
          </a:stretch>
        </p:blipFill>
        <p:spPr bwMode="auto">
          <a:xfrm>
            <a:off x="7467600" y="191883"/>
            <a:ext cx="1523503" cy="589167"/>
          </a:xfrm>
          <a:prstGeom prst="rect">
            <a:avLst/>
          </a:prstGeom>
          <a:noFill/>
          <a:ln w="9525">
            <a:noFill/>
            <a:miter lim="800000"/>
            <a:headEnd/>
            <a:tailEnd/>
          </a:ln>
        </p:spPr>
      </p:pic>
      <p:sp>
        <p:nvSpPr>
          <p:cNvPr id="7" name="Rectangle 6"/>
          <p:cNvSpPr/>
          <p:nvPr/>
        </p:nvSpPr>
        <p:spPr>
          <a:xfrm>
            <a:off x="228600" y="141111"/>
            <a:ext cx="7772400" cy="544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i="1" dirty="0" smtClean="0">
                <a:solidFill>
                  <a:srgbClr val="993333"/>
                </a:solidFill>
                <a:latin typeface="Palatino Linotype" pitchFamily="18" charset="0"/>
              </a:rPr>
              <a:t>                Colorado Career Cluster Model</a:t>
            </a:r>
            <a:endParaRPr lang="en-US" sz="3200" b="1" i="1" dirty="0">
              <a:solidFill>
                <a:srgbClr val="993333"/>
              </a:solidFill>
              <a:latin typeface="Palatino Linotype" pitchFamily="18" charset="0"/>
            </a:endParaRPr>
          </a:p>
        </p:txBody>
      </p:sp>
      <p:sp>
        <p:nvSpPr>
          <p:cNvPr id="16" name="Rounded Rectangle 15"/>
          <p:cNvSpPr/>
          <p:nvPr/>
        </p:nvSpPr>
        <p:spPr>
          <a:xfrm>
            <a:off x="228600" y="838200"/>
            <a:ext cx="2819400" cy="2590800"/>
          </a:xfrm>
          <a:prstGeom prst="roundRect">
            <a:avLst>
              <a:gd name="adj" fmla="val 777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r>
              <a:rPr lang="en-US" sz="900" b="1" dirty="0">
                <a:solidFill>
                  <a:prstClr val="black"/>
                </a:solidFill>
              </a:rPr>
              <a:t>Management and Administration</a:t>
            </a:r>
          </a:p>
          <a:p>
            <a:pPr marL="57150" indent="-57150">
              <a:buFont typeface="Arial" pitchFamily="34" charset="0"/>
              <a:buChar char="•"/>
            </a:pPr>
            <a:r>
              <a:rPr lang="en-US" sz="800" dirty="0">
                <a:solidFill>
                  <a:prstClr val="black"/>
                </a:solidFill>
              </a:rPr>
              <a:t>Administrative Services </a:t>
            </a:r>
          </a:p>
          <a:p>
            <a:pPr marL="57150" indent="-57150">
              <a:buFont typeface="Arial" pitchFamily="34" charset="0"/>
              <a:buChar char="•"/>
            </a:pPr>
            <a:r>
              <a:rPr lang="en-US" sz="800" dirty="0">
                <a:solidFill>
                  <a:prstClr val="black"/>
                </a:solidFill>
              </a:rPr>
              <a:t>Business Information Technology</a:t>
            </a:r>
          </a:p>
          <a:p>
            <a:pPr marL="57150" indent="-57150">
              <a:buFont typeface="Arial" pitchFamily="34" charset="0"/>
              <a:buChar char="•"/>
            </a:pPr>
            <a:r>
              <a:rPr lang="en-US" sz="800" dirty="0" smtClean="0">
                <a:solidFill>
                  <a:prstClr val="black"/>
                </a:solidFill>
              </a:rPr>
              <a:t>Corporate/General </a:t>
            </a:r>
            <a:r>
              <a:rPr lang="en-US" sz="800" dirty="0">
                <a:solidFill>
                  <a:prstClr val="black"/>
                </a:solidFill>
              </a:rPr>
              <a:t>Management</a:t>
            </a:r>
          </a:p>
          <a:p>
            <a:pPr marL="57150" indent="-57150">
              <a:buFont typeface="Arial" pitchFamily="34" charset="0"/>
              <a:buChar char="•"/>
            </a:pPr>
            <a:r>
              <a:rPr lang="en-US" sz="800" dirty="0">
                <a:solidFill>
                  <a:prstClr val="black"/>
                </a:solidFill>
              </a:rPr>
              <a:t>Human Resource Management </a:t>
            </a:r>
          </a:p>
          <a:p>
            <a:pPr marL="57150" indent="-57150">
              <a:buFont typeface="Arial" pitchFamily="34" charset="0"/>
              <a:buChar char="•"/>
            </a:pPr>
            <a:r>
              <a:rPr lang="en-US" sz="800" dirty="0">
                <a:solidFill>
                  <a:prstClr val="black"/>
                </a:solidFill>
              </a:rPr>
              <a:t>Operations Management</a:t>
            </a:r>
          </a:p>
          <a:p>
            <a:endParaRPr lang="en-US" sz="800" b="1" dirty="0">
              <a:solidFill>
                <a:prstClr val="black"/>
              </a:solidFill>
            </a:endParaRPr>
          </a:p>
          <a:p>
            <a:r>
              <a:rPr lang="en-US" sz="900" b="1" dirty="0">
                <a:solidFill>
                  <a:prstClr val="black"/>
                </a:solidFill>
              </a:rPr>
              <a:t>Marketing</a:t>
            </a:r>
            <a:endParaRPr lang="en-US" sz="800" b="1" dirty="0">
              <a:solidFill>
                <a:prstClr val="black"/>
              </a:solidFill>
            </a:endParaRPr>
          </a:p>
          <a:p>
            <a:pPr marL="57150" indent="-57150">
              <a:buFont typeface="Arial" pitchFamily="34" charset="0"/>
              <a:buChar char="•"/>
            </a:pPr>
            <a:r>
              <a:rPr lang="en-US" sz="800" dirty="0">
                <a:solidFill>
                  <a:prstClr val="black"/>
                </a:solidFill>
              </a:rPr>
              <a:t>Marketing Communications </a:t>
            </a:r>
          </a:p>
          <a:p>
            <a:pPr marL="57150" indent="-57150">
              <a:buFont typeface="Arial" pitchFamily="34" charset="0"/>
              <a:buChar char="•"/>
            </a:pPr>
            <a:r>
              <a:rPr lang="en-US" sz="800" dirty="0">
                <a:solidFill>
                  <a:prstClr val="black"/>
                </a:solidFill>
              </a:rPr>
              <a:t>Marketing Management</a:t>
            </a:r>
          </a:p>
          <a:p>
            <a:pPr marL="57150" indent="-57150">
              <a:buFont typeface="Arial" pitchFamily="34" charset="0"/>
              <a:buChar char="•"/>
            </a:pPr>
            <a:r>
              <a:rPr lang="en-US" sz="800" dirty="0">
                <a:solidFill>
                  <a:prstClr val="black"/>
                </a:solidFill>
              </a:rPr>
              <a:t>Marketing Research </a:t>
            </a:r>
          </a:p>
          <a:p>
            <a:pPr marL="57150" indent="-57150">
              <a:buFont typeface="Arial" pitchFamily="34" charset="0"/>
              <a:buChar char="•"/>
            </a:pPr>
            <a:r>
              <a:rPr lang="en-US" sz="800" dirty="0">
                <a:solidFill>
                  <a:prstClr val="black"/>
                </a:solidFill>
              </a:rPr>
              <a:t>Merchandising</a:t>
            </a:r>
          </a:p>
          <a:p>
            <a:pPr marL="57150" indent="-57150">
              <a:buFont typeface="Arial" pitchFamily="34" charset="0"/>
              <a:buChar char="•"/>
            </a:pPr>
            <a:r>
              <a:rPr lang="en-US" sz="800" dirty="0">
                <a:solidFill>
                  <a:prstClr val="black"/>
                </a:solidFill>
              </a:rPr>
              <a:t>Professional </a:t>
            </a:r>
            <a:r>
              <a:rPr lang="en-US" sz="800" dirty="0" smtClean="0">
                <a:solidFill>
                  <a:prstClr val="black"/>
                </a:solidFill>
              </a:rPr>
              <a:t>Sales/Sales </a:t>
            </a:r>
            <a:r>
              <a:rPr lang="en-US" sz="800" dirty="0">
                <a:solidFill>
                  <a:prstClr val="black"/>
                </a:solidFill>
              </a:rPr>
              <a:t>Management</a:t>
            </a:r>
          </a:p>
          <a:p>
            <a:r>
              <a:rPr lang="en-US" sz="800" dirty="0">
                <a:solidFill>
                  <a:prstClr val="black"/>
                </a:solidFill>
              </a:rPr>
              <a:t> </a:t>
            </a:r>
            <a:r>
              <a:rPr lang="en-US" sz="800" b="1" dirty="0">
                <a:solidFill>
                  <a:prstClr val="black"/>
                </a:solidFill>
                <a:effectLst>
                  <a:outerShdw blurRad="38100" dist="38100" dir="2700000" algn="tl">
                    <a:srgbClr val="000000">
                      <a:alpha val="43137"/>
                    </a:srgbClr>
                  </a:outerShdw>
                </a:effectLst>
              </a:rPr>
              <a:t>CTSOs – </a:t>
            </a:r>
            <a:r>
              <a:rPr lang="en-US" sz="800" b="1" dirty="0" smtClean="0">
                <a:solidFill>
                  <a:prstClr val="black"/>
                </a:solidFill>
                <a:effectLst>
                  <a:outerShdw blurRad="38100" dist="38100" dir="2700000" algn="tl">
                    <a:srgbClr val="000000">
                      <a:alpha val="43137"/>
                    </a:srgbClr>
                  </a:outerShdw>
                </a:effectLst>
              </a:rPr>
              <a:t>DECA, FBLA, PBL</a:t>
            </a:r>
            <a:endParaRPr lang="en-US" sz="800" dirty="0">
              <a:solidFill>
                <a:prstClr val="black"/>
              </a:solidFill>
              <a:effectLst>
                <a:outerShdw blurRad="38100" dist="38100" dir="2700000" algn="tl">
                  <a:srgbClr val="000000">
                    <a:alpha val="43137"/>
                  </a:srgbClr>
                </a:outerShdw>
              </a:effectLst>
            </a:endParaRPr>
          </a:p>
          <a:p>
            <a:r>
              <a:rPr lang="en-US" sz="900" b="1" dirty="0" smtClean="0">
                <a:solidFill>
                  <a:prstClr val="black"/>
                </a:solidFill>
              </a:rPr>
              <a:t>Finance</a:t>
            </a:r>
            <a:endParaRPr lang="en-US" sz="800" b="1" dirty="0">
              <a:solidFill>
                <a:prstClr val="black"/>
              </a:solidFill>
            </a:endParaRPr>
          </a:p>
          <a:p>
            <a:pPr marL="57150" indent="-57150">
              <a:buFont typeface="Arial" pitchFamily="34" charset="0"/>
              <a:buChar char="•"/>
            </a:pPr>
            <a:r>
              <a:rPr lang="en-US" sz="800" dirty="0">
                <a:solidFill>
                  <a:prstClr val="black"/>
                </a:solidFill>
              </a:rPr>
              <a:t>Accounting </a:t>
            </a:r>
          </a:p>
          <a:p>
            <a:pPr marL="57150" indent="-57150">
              <a:buFont typeface="Arial" pitchFamily="34" charset="0"/>
              <a:buChar char="•"/>
            </a:pPr>
            <a:r>
              <a:rPr lang="en-US" sz="800" dirty="0">
                <a:solidFill>
                  <a:prstClr val="black"/>
                </a:solidFill>
              </a:rPr>
              <a:t>Banking </a:t>
            </a:r>
            <a:r>
              <a:rPr lang="en-US" sz="800" dirty="0" smtClean="0">
                <a:solidFill>
                  <a:prstClr val="black"/>
                </a:solidFill>
              </a:rPr>
              <a:t>Services</a:t>
            </a:r>
            <a:endParaRPr lang="en-US" sz="800" dirty="0">
              <a:solidFill>
                <a:prstClr val="black"/>
              </a:solidFill>
            </a:endParaRPr>
          </a:p>
          <a:p>
            <a:pPr marL="57150" indent="-57150">
              <a:buFont typeface="Arial" pitchFamily="34" charset="0"/>
              <a:buChar char="•"/>
            </a:pPr>
            <a:r>
              <a:rPr lang="en-US" sz="800" dirty="0">
                <a:solidFill>
                  <a:prstClr val="black"/>
                </a:solidFill>
              </a:rPr>
              <a:t>Corporate </a:t>
            </a:r>
            <a:r>
              <a:rPr lang="en-US" sz="800" dirty="0" smtClean="0">
                <a:solidFill>
                  <a:prstClr val="black"/>
                </a:solidFill>
              </a:rPr>
              <a:t>Finance</a:t>
            </a:r>
            <a:endParaRPr lang="en-US" sz="800" dirty="0">
              <a:solidFill>
                <a:prstClr val="black"/>
              </a:solidFill>
            </a:endParaRPr>
          </a:p>
          <a:p>
            <a:pPr marL="57150" indent="-57150">
              <a:buFont typeface="Arial" pitchFamily="34" charset="0"/>
              <a:buChar char="•"/>
            </a:pPr>
            <a:r>
              <a:rPr lang="en-US" sz="800" dirty="0" smtClean="0">
                <a:solidFill>
                  <a:prstClr val="black"/>
                </a:solidFill>
              </a:rPr>
              <a:t>Insurance</a:t>
            </a:r>
            <a:endParaRPr lang="en-US" sz="800" dirty="0">
              <a:solidFill>
                <a:prstClr val="black"/>
              </a:solidFill>
            </a:endParaRPr>
          </a:p>
          <a:p>
            <a:pPr marL="57150" indent="-57150">
              <a:buFont typeface="Arial" pitchFamily="34" charset="0"/>
              <a:buChar char="•"/>
            </a:pPr>
            <a:r>
              <a:rPr lang="en-US" sz="800" dirty="0">
                <a:solidFill>
                  <a:prstClr val="black"/>
                </a:solidFill>
              </a:rPr>
              <a:t>Securities &amp; </a:t>
            </a:r>
            <a:r>
              <a:rPr lang="en-US" sz="800" dirty="0" smtClean="0">
                <a:solidFill>
                  <a:prstClr val="black"/>
                </a:solidFill>
              </a:rPr>
              <a:t>Investments</a:t>
            </a:r>
            <a:endParaRPr lang="en-US" sz="800" dirty="0">
              <a:solidFill>
                <a:prstClr val="black"/>
              </a:solidFill>
            </a:endParaRPr>
          </a:p>
          <a:p>
            <a:endParaRPr lang="en-US" sz="800" dirty="0">
              <a:solidFill>
                <a:prstClr val="black"/>
              </a:solidFill>
            </a:endParaRPr>
          </a:p>
          <a:p>
            <a:r>
              <a:rPr lang="en-US" sz="900" b="1" dirty="0">
                <a:solidFill>
                  <a:prstClr val="black"/>
                </a:solidFill>
              </a:rPr>
              <a:t>Government &amp; Public Administration</a:t>
            </a:r>
          </a:p>
          <a:p>
            <a:pPr marL="57150" indent="-57150">
              <a:buFont typeface="Arial" pitchFamily="34" charset="0"/>
              <a:buChar char="•"/>
            </a:pPr>
            <a:r>
              <a:rPr lang="en-US" sz="800" dirty="0" smtClean="0">
                <a:solidFill>
                  <a:prstClr val="black"/>
                </a:solidFill>
              </a:rPr>
              <a:t>Foreign Service</a:t>
            </a:r>
            <a:endParaRPr lang="en-US" sz="800" dirty="0">
              <a:solidFill>
                <a:prstClr val="black"/>
              </a:solidFill>
            </a:endParaRPr>
          </a:p>
          <a:p>
            <a:pPr marL="57150" indent="-57150">
              <a:buFont typeface="Arial" pitchFamily="34" charset="0"/>
              <a:buChar char="•"/>
            </a:pPr>
            <a:r>
              <a:rPr lang="en-US" sz="800" dirty="0" smtClean="0">
                <a:solidFill>
                  <a:prstClr val="black"/>
                </a:solidFill>
              </a:rPr>
              <a:t>Governance</a:t>
            </a:r>
            <a:endParaRPr lang="en-US" sz="800" dirty="0">
              <a:solidFill>
                <a:prstClr val="black"/>
              </a:solidFill>
            </a:endParaRPr>
          </a:p>
          <a:p>
            <a:pPr marL="57150" indent="-57150">
              <a:buFont typeface="Arial" pitchFamily="34" charset="0"/>
              <a:buChar char="•"/>
            </a:pPr>
            <a:r>
              <a:rPr lang="en-US" sz="800" dirty="0" smtClean="0">
                <a:solidFill>
                  <a:prstClr val="black"/>
                </a:solidFill>
              </a:rPr>
              <a:t>Legal Services</a:t>
            </a:r>
          </a:p>
          <a:p>
            <a:pPr marL="57150" indent="-57150">
              <a:buFont typeface="Arial" pitchFamily="34" charset="0"/>
              <a:buChar char="•"/>
            </a:pPr>
            <a:r>
              <a:rPr lang="en-US" sz="800" dirty="0" smtClean="0">
                <a:solidFill>
                  <a:prstClr val="black"/>
                </a:solidFill>
              </a:rPr>
              <a:t>Planning</a:t>
            </a:r>
            <a:endParaRPr lang="en-US" sz="800" dirty="0">
              <a:solidFill>
                <a:prstClr val="black"/>
              </a:solidFill>
            </a:endParaRPr>
          </a:p>
          <a:p>
            <a:pPr marL="57150" indent="-57150">
              <a:buFont typeface="Arial" pitchFamily="34" charset="0"/>
              <a:buChar char="•"/>
            </a:pPr>
            <a:r>
              <a:rPr lang="en-US" sz="800" dirty="0">
                <a:solidFill>
                  <a:prstClr val="black"/>
                </a:solidFill>
              </a:rPr>
              <a:t>Public Management &amp; </a:t>
            </a:r>
            <a:r>
              <a:rPr lang="en-US" sz="800" dirty="0" smtClean="0">
                <a:solidFill>
                  <a:prstClr val="black"/>
                </a:solidFill>
              </a:rPr>
              <a:t>Administration</a:t>
            </a:r>
            <a:endParaRPr lang="en-US" sz="800" dirty="0">
              <a:solidFill>
                <a:prstClr val="black"/>
              </a:solidFill>
            </a:endParaRPr>
          </a:p>
          <a:p>
            <a:pPr marL="57150" indent="-57150">
              <a:buFont typeface="Arial" pitchFamily="34" charset="0"/>
              <a:buChar char="•"/>
            </a:pPr>
            <a:r>
              <a:rPr lang="en-US" sz="800" dirty="0" smtClean="0">
                <a:solidFill>
                  <a:prstClr val="black"/>
                </a:solidFill>
              </a:rPr>
              <a:t>Regulation</a:t>
            </a:r>
            <a:endParaRPr lang="en-US" sz="800" dirty="0">
              <a:solidFill>
                <a:prstClr val="black"/>
              </a:solidFill>
            </a:endParaRPr>
          </a:p>
          <a:p>
            <a:pPr marL="57150" indent="-57150">
              <a:buFont typeface="Arial" pitchFamily="34" charset="0"/>
              <a:buChar char="•"/>
            </a:pPr>
            <a:r>
              <a:rPr lang="en-US" sz="800" dirty="0" smtClean="0">
                <a:solidFill>
                  <a:prstClr val="black"/>
                </a:solidFill>
              </a:rPr>
              <a:t>Revenue &amp; Taxation</a:t>
            </a:r>
          </a:p>
          <a:p>
            <a:endParaRPr lang="en-US" sz="800" dirty="0">
              <a:solidFill>
                <a:prstClr val="white"/>
              </a:solidFill>
            </a:endParaRPr>
          </a:p>
        </p:txBody>
      </p:sp>
      <p:sp>
        <p:nvSpPr>
          <p:cNvPr id="17" name="Rounded Rectangle 16"/>
          <p:cNvSpPr/>
          <p:nvPr/>
        </p:nvSpPr>
        <p:spPr>
          <a:xfrm>
            <a:off x="3429000" y="762000"/>
            <a:ext cx="2514600" cy="2086708"/>
          </a:xfrm>
          <a:prstGeom prst="roundRect">
            <a:avLst>
              <a:gd name="adj" fmla="val 8788"/>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r>
              <a:rPr lang="en-US" sz="900" b="1" dirty="0">
                <a:solidFill>
                  <a:prstClr val="black"/>
                </a:solidFill>
              </a:rPr>
              <a:t>Agriculture, Food &amp; Natural Resources</a:t>
            </a:r>
          </a:p>
          <a:p>
            <a:r>
              <a:rPr lang="en-US" sz="800" dirty="0">
                <a:solidFill>
                  <a:prstClr val="black"/>
                </a:solidFill>
              </a:rPr>
              <a:t>• Animal </a:t>
            </a:r>
            <a:r>
              <a:rPr lang="en-US" sz="800" dirty="0" smtClean="0">
                <a:solidFill>
                  <a:prstClr val="black"/>
                </a:solidFill>
              </a:rPr>
              <a:t>Science*</a:t>
            </a:r>
            <a:endParaRPr lang="en-US" sz="800" i="1" dirty="0">
              <a:solidFill>
                <a:prstClr val="black"/>
              </a:solidFill>
            </a:endParaRPr>
          </a:p>
          <a:p>
            <a:r>
              <a:rPr lang="en-US" sz="800" dirty="0">
                <a:solidFill>
                  <a:prstClr val="black"/>
                </a:solidFill>
              </a:rPr>
              <a:t>• Agribusiness Systems</a:t>
            </a:r>
          </a:p>
          <a:p>
            <a:r>
              <a:rPr lang="en-US" sz="800" dirty="0" smtClean="0">
                <a:solidFill>
                  <a:prstClr val="black"/>
                </a:solidFill>
              </a:rPr>
              <a:t>• </a:t>
            </a:r>
            <a:r>
              <a:rPr lang="en-US" sz="800" dirty="0">
                <a:solidFill>
                  <a:prstClr val="black"/>
                </a:solidFill>
              </a:rPr>
              <a:t>Food Products &amp; Processing </a:t>
            </a:r>
            <a:r>
              <a:rPr lang="en-US" sz="800" dirty="0" smtClean="0">
                <a:solidFill>
                  <a:prstClr val="black"/>
                </a:solidFill>
              </a:rPr>
              <a:t>Systems*</a:t>
            </a:r>
            <a:endParaRPr lang="en-US" sz="800" dirty="0">
              <a:solidFill>
                <a:prstClr val="black"/>
              </a:solidFill>
            </a:endParaRPr>
          </a:p>
          <a:p>
            <a:r>
              <a:rPr lang="en-US" sz="800" dirty="0" smtClean="0">
                <a:solidFill>
                  <a:prstClr val="black"/>
                </a:solidFill>
              </a:rPr>
              <a:t>• Natural Resource &amp; Environmental Systems*</a:t>
            </a:r>
          </a:p>
          <a:p>
            <a:r>
              <a:rPr lang="en-US" sz="800" dirty="0" smtClean="0">
                <a:solidFill>
                  <a:prstClr val="black"/>
                </a:solidFill>
              </a:rPr>
              <a:t>• </a:t>
            </a:r>
            <a:r>
              <a:rPr lang="en-US" sz="800" dirty="0">
                <a:solidFill>
                  <a:prstClr val="black"/>
                </a:solidFill>
              </a:rPr>
              <a:t>Plant </a:t>
            </a:r>
            <a:r>
              <a:rPr lang="en-US" sz="800" dirty="0" smtClean="0">
                <a:solidFill>
                  <a:prstClr val="black"/>
                </a:solidFill>
              </a:rPr>
              <a:t>Science*</a:t>
            </a:r>
            <a:endParaRPr lang="en-US" sz="800" dirty="0">
              <a:solidFill>
                <a:prstClr val="black"/>
              </a:solidFill>
            </a:endParaRPr>
          </a:p>
          <a:p>
            <a:r>
              <a:rPr lang="en-US" sz="800" dirty="0">
                <a:solidFill>
                  <a:prstClr val="black"/>
                </a:solidFill>
              </a:rPr>
              <a:t>• Power, Structural &amp; Technical </a:t>
            </a:r>
            <a:r>
              <a:rPr lang="en-US" sz="800" dirty="0" smtClean="0">
                <a:solidFill>
                  <a:prstClr val="black"/>
                </a:solidFill>
              </a:rPr>
              <a:t>Systems*</a:t>
            </a:r>
            <a:endParaRPr lang="en-US" sz="800" dirty="0">
              <a:solidFill>
                <a:prstClr val="black"/>
              </a:solidFill>
            </a:endParaRPr>
          </a:p>
          <a:p>
            <a:endParaRPr lang="en-US" sz="400" dirty="0">
              <a:solidFill>
                <a:prstClr val="black"/>
              </a:solidFill>
            </a:endParaRPr>
          </a:p>
          <a:p>
            <a:r>
              <a:rPr lang="en-US" sz="900" b="1" dirty="0">
                <a:solidFill>
                  <a:prstClr val="black"/>
                </a:solidFill>
              </a:rPr>
              <a:t>Energy</a:t>
            </a:r>
            <a:endParaRPr lang="en-US" sz="800" b="1" dirty="0">
              <a:solidFill>
                <a:prstClr val="black"/>
              </a:solidFill>
            </a:endParaRPr>
          </a:p>
          <a:p>
            <a:r>
              <a:rPr lang="en-US" sz="800" dirty="0" smtClean="0">
                <a:solidFill>
                  <a:prstClr val="black"/>
                </a:solidFill>
              </a:rPr>
              <a:t>• Electromechanical Generation &amp; Maintenance*</a:t>
            </a:r>
            <a:endParaRPr lang="en-US" sz="800" dirty="0">
              <a:solidFill>
                <a:prstClr val="black"/>
              </a:solidFill>
            </a:endParaRPr>
          </a:p>
          <a:p>
            <a:r>
              <a:rPr lang="en-US" sz="800" dirty="0">
                <a:solidFill>
                  <a:prstClr val="black"/>
                </a:solidFill>
              </a:rPr>
              <a:t>• </a:t>
            </a:r>
            <a:r>
              <a:rPr lang="en-US" sz="800" dirty="0" smtClean="0">
                <a:solidFill>
                  <a:prstClr val="black"/>
                </a:solidFill>
              </a:rPr>
              <a:t>Electrical Energy Transmission &amp; Distribution*</a:t>
            </a:r>
          </a:p>
          <a:p>
            <a:r>
              <a:rPr lang="en-US" sz="800" dirty="0" smtClean="0">
                <a:solidFill>
                  <a:prstClr val="black"/>
                </a:solidFill>
              </a:rPr>
              <a:t>• Energy Efficiency &amp; Environmental Technology*</a:t>
            </a:r>
          </a:p>
          <a:p>
            <a:r>
              <a:rPr lang="en-US" sz="800" dirty="0" smtClean="0">
                <a:solidFill>
                  <a:prstClr val="black"/>
                </a:solidFill>
              </a:rPr>
              <a:t>• Fossil Energy Extraction, Processing &amp; Distribution*</a:t>
            </a:r>
          </a:p>
          <a:p>
            <a:r>
              <a:rPr lang="en-US" sz="800" dirty="0" smtClean="0">
                <a:solidFill>
                  <a:prstClr val="black"/>
                </a:solidFill>
              </a:rPr>
              <a:t>• Renewable Energy Production*</a:t>
            </a:r>
          </a:p>
          <a:p>
            <a:endParaRPr lang="en-US" sz="200" dirty="0" smtClean="0">
              <a:solidFill>
                <a:prstClr val="black"/>
              </a:solidFill>
            </a:endParaRPr>
          </a:p>
          <a:p>
            <a:r>
              <a:rPr lang="en-US" sz="800" i="1" dirty="0" smtClean="0">
                <a:solidFill>
                  <a:prstClr val="black"/>
                </a:solidFill>
              </a:rPr>
              <a:t>* STEM affiliated pathway</a:t>
            </a:r>
            <a:r>
              <a:rPr lang="en-US" sz="800" dirty="0">
                <a:solidFill>
                  <a:prstClr val="black"/>
                </a:solidFill>
              </a:rPr>
              <a:t>  </a:t>
            </a:r>
            <a:r>
              <a:rPr lang="en-US" sz="800" dirty="0" smtClean="0">
                <a:solidFill>
                  <a:prstClr val="black"/>
                </a:solidFill>
              </a:rPr>
              <a:t>                  </a:t>
            </a:r>
            <a:r>
              <a:rPr lang="en-US" sz="800" b="1" dirty="0" smtClean="0">
                <a:solidFill>
                  <a:prstClr val="black"/>
                </a:solidFill>
                <a:effectLst>
                  <a:outerShdw blurRad="38100" dist="38100" dir="2700000" algn="tl">
                    <a:srgbClr val="000000">
                      <a:alpha val="43137"/>
                    </a:srgbClr>
                  </a:outerShdw>
                </a:effectLst>
              </a:rPr>
              <a:t>CTSO </a:t>
            </a:r>
            <a:r>
              <a:rPr lang="en-US" sz="800" b="1" dirty="0">
                <a:solidFill>
                  <a:prstClr val="black"/>
                </a:solidFill>
                <a:effectLst>
                  <a:outerShdw blurRad="38100" dist="38100" dir="2700000" algn="tl">
                    <a:srgbClr val="000000">
                      <a:alpha val="43137"/>
                    </a:srgbClr>
                  </a:outerShdw>
                </a:effectLst>
              </a:rPr>
              <a:t>– </a:t>
            </a:r>
            <a:r>
              <a:rPr lang="en-US" sz="800" b="1" dirty="0" smtClean="0">
                <a:solidFill>
                  <a:prstClr val="black"/>
                </a:solidFill>
                <a:effectLst>
                  <a:outerShdw blurRad="38100" dist="38100" dir="2700000" algn="tl">
                    <a:srgbClr val="000000">
                      <a:alpha val="43137"/>
                    </a:srgbClr>
                  </a:outerShdw>
                </a:effectLst>
              </a:rPr>
              <a:t>FFA</a:t>
            </a:r>
            <a:endParaRPr lang="en-US" sz="800" i="1" dirty="0" smtClean="0">
              <a:solidFill>
                <a:prstClr val="black"/>
              </a:solidFill>
              <a:effectLst>
                <a:outerShdw blurRad="38100" dist="38100" dir="2700000" algn="tl">
                  <a:srgbClr val="000000">
                    <a:alpha val="43137"/>
                  </a:srgbClr>
                </a:outerShdw>
              </a:effectLst>
            </a:endParaRPr>
          </a:p>
        </p:txBody>
      </p:sp>
      <p:sp>
        <p:nvSpPr>
          <p:cNvPr id="18" name="Rounded Rectangle 17"/>
          <p:cNvSpPr/>
          <p:nvPr/>
        </p:nvSpPr>
        <p:spPr>
          <a:xfrm>
            <a:off x="6248400" y="842367"/>
            <a:ext cx="2667000" cy="2358033"/>
          </a:xfrm>
          <a:prstGeom prst="roundRect">
            <a:avLst>
              <a:gd name="adj" fmla="val 6541"/>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900" b="1" dirty="0" smtClean="0">
                <a:solidFill>
                  <a:prstClr val="black"/>
                </a:solidFill>
              </a:rPr>
              <a:t>STEM </a:t>
            </a:r>
            <a:r>
              <a:rPr lang="en-US" sz="700" dirty="0" smtClean="0">
                <a:solidFill>
                  <a:prstClr val="black"/>
                </a:solidFill>
              </a:rPr>
              <a:t>(Science, Technology, Engineering &amp; Math)</a:t>
            </a:r>
          </a:p>
          <a:p>
            <a:r>
              <a:rPr lang="en-US" sz="600" i="1" dirty="0" smtClean="0">
                <a:solidFill>
                  <a:prstClr val="black"/>
                </a:solidFill>
              </a:rPr>
              <a:t>     </a:t>
            </a:r>
            <a:r>
              <a:rPr lang="en-US" sz="600" b="1" i="1" dirty="0" smtClean="0">
                <a:solidFill>
                  <a:prstClr val="black"/>
                </a:solidFill>
              </a:rPr>
              <a:t>See also STEM affiliated pathways noted by *</a:t>
            </a:r>
            <a:endParaRPr lang="en-US" sz="700" b="1" i="1" dirty="0">
              <a:solidFill>
                <a:prstClr val="black"/>
              </a:solidFill>
            </a:endParaRPr>
          </a:p>
          <a:p>
            <a:r>
              <a:rPr lang="en-US" sz="800" dirty="0">
                <a:solidFill>
                  <a:prstClr val="black"/>
                </a:solidFill>
              </a:rPr>
              <a:t>• </a:t>
            </a:r>
            <a:r>
              <a:rPr lang="en-US" sz="800" dirty="0" smtClean="0">
                <a:solidFill>
                  <a:prstClr val="black"/>
                </a:solidFill>
              </a:rPr>
              <a:t>Research, Exploration &amp; Innovation</a:t>
            </a:r>
          </a:p>
          <a:p>
            <a:r>
              <a:rPr lang="en-US" sz="800" dirty="0" smtClean="0">
                <a:solidFill>
                  <a:prstClr val="black"/>
                </a:solidFill>
              </a:rPr>
              <a:t>• Design, Development &amp; Application</a:t>
            </a:r>
            <a:endParaRPr lang="en-US" sz="800" dirty="0">
              <a:solidFill>
                <a:prstClr val="black"/>
              </a:solidFill>
            </a:endParaRPr>
          </a:p>
          <a:p>
            <a:endParaRPr lang="en-US" sz="400" dirty="0">
              <a:solidFill>
                <a:prstClr val="black"/>
              </a:solidFill>
            </a:endParaRPr>
          </a:p>
          <a:p>
            <a:r>
              <a:rPr lang="en-US" sz="900" b="1" dirty="0">
                <a:solidFill>
                  <a:prstClr val="black"/>
                </a:solidFill>
              </a:rPr>
              <a:t>Arts, A/V Technology and Communication</a:t>
            </a:r>
          </a:p>
          <a:p>
            <a:r>
              <a:rPr lang="en-US" sz="800" dirty="0">
                <a:solidFill>
                  <a:prstClr val="black"/>
                </a:solidFill>
              </a:rPr>
              <a:t>• Audio/Video Technology </a:t>
            </a:r>
            <a:r>
              <a:rPr lang="en-US" sz="800" dirty="0" smtClean="0">
                <a:solidFill>
                  <a:prstClr val="black"/>
                </a:solidFill>
              </a:rPr>
              <a:t>&amp; Film</a:t>
            </a:r>
            <a:endParaRPr lang="en-US" sz="800" dirty="0">
              <a:solidFill>
                <a:prstClr val="black"/>
              </a:solidFill>
            </a:endParaRPr>
          </a:p>
          <a:p>
            <a:r>
              <a:rPr lang="en-US" sz="800" dirty="0">
                <a:solidFill>
                  <a:prstClr val="black"/>
                </a:solidFill>
              </a:rPr>
              <a:t>• Journalism &amp; Broadcasting</a:t>
            </a:r>
          </a:p>
          <a:p>
            <a:r>
              <a:rPr lang="en-US" sz="800" dirty="0">
                <a:solidFill>
                  <a:prstClr val="black"/>
                </a:solidFill>
              </a:rPr>
              <a:t>• Performing </a:t>
            </a:r>
            <a:r>
              <a:rPr lang="en-US" sz="800" dirty="0" smtClean="0">
                <a:solidFill>
                  <a:prstClr val="black"/>
                </a:solidFill>
              </a:rPr>
              <a:t>Arts </a:t>
            </a:r>
          </a:p>
          <a:p>
            <a:r>
              <a:rPr lang="en-US" sz="800" dirty="0" smtClean="0">
                <a:solidFill>
                  <a:prstClr val="black"/>
                </a:solidFill>
              </a:rPr>
              <a:t>• Printing/Publishing</a:t>
            </a:r>
            <a:endParaRPr lang="en-US" sz="800" dirty="0">
              <a:solidFill>
                <a:prstClr val="black"/>
              </a:solidFill>
            </a:endParaRPr>
          </a:p>
          <a:p>
            <a:r>
              <a:rPr lang="en-US" sz="800" dirty="0">
                <a:solidFill>
                  <a:prstClr val="black"/>
                </a:solidFill>
              </a:rPr>
              <a:t>• Visual &amp; Design </a:t>
            </a:r>
            <a:r>
              <a:rPr lang="en-US" sz="800" dirty="0" smtClean="0">
                <a:solidFill>
                  <a:prstClr val="black"/>
                </a:solidFill>
              </a:rPr>
              <a:t>Arts</a:t>
            </a:r>
            <a:r>
              <a:rPr lang="en-US" sz="1000" dirty="0" smtClean="0">
                <a:solidFill>
                  <a:prstClr val="black"/>
                </a:solidFill>
              </a:rPr>
              <a:t>^</a:t>
            </a:r>
            <a:endParaRPr lang="en-US" sz="1000" dirty="0">
              <a:solidFill>
                <a:prstClr val="black"/>
              </a:solidFill>
            </a:endParaRPr>
          </a:p>
          <a:p>
            <a:endParaRPr lang="en-US" sz="500" dirty="0">
              <a:solidFill>
                <a:prstClr val="black"/>
              </a:solidFill>
            </a:endParaRPr>
          </a:p>
          <a:p>
            <a:r>
              <a:rPr lang="en-US" sz="900" b="1" dirty="0">
                <a:solidFill>
                  <a:prstClr val="black"/>
                </a:solidFill>
              </a:rPr>
              <a:t>Information Technology</a:t>
            </a:r>
          </a:p>
          <a:p>
            <a:r>
              <a:rPr lang="en-US" sz="800" i="1" dirty="0">
                <a:solidFill>
                  <a:prstClr val="black"/>
                </a:solidFill>
              </a:rPr>
              <a:t>• </a:t>
            </a:r>
            <a:r>
              <a:rPr lang="en-US" sz="800" dirty="0">
                <a:solidFill>
                  <a:prstClr val="black"/>
                </a:solidFill>
              </a:rPr>
              <a:t>Information Support and </a:t>
            </a:r>
            <a:r>
              <a:rPr lang="en-US" sz="800" dirty="0" smtClean="0">
                <a:solidFill>
                  <a:prstClr val="black"/>
                </a:solidFill>
              </a:rPr>
              <a:t>Services</a:t>
            </a:r>
            <a:endParaRPr lang="en-US" sz="800" dirty="0">
              <a:solidFill>
                <a:prstClr val="black"/>
              </a:solidFill>
            </a:endParaRPr>
          </a:p>
          <a:p>
            <a:r>
              <a:rPr lang="en-US" sz="800" dirty="0">
                <a:solidFill>
                  <a:prstClr val="black"/>
                </a:solidFill>
              </a:rPr>
              <a:t>• Interactive Media</a:t>
            </a:r>
          </a:p>
          <a:p>
            <a:r>
              <a:rPr lang="en-US" sz="800" dirty="0">
                <a:solidFill>
                  <a:prstClr val="black"/>
                </a:solidFill>
              </a:rPr>
              <a:t>• Network </a:t>
            </a:r>
            <a:r>
              <a:rPr lang="en-US" sz="800" dirty="0" smtClean="0">
                <a:solidFill>
                  <a:prstClr val="black"/>
                </a:solidFill>
              </a:rPr>
              <a:t>Systems &amp; Telecommunications*</a:t>
            </a:r>
            <a:endParaRPr lang="en-US" sz="800" dirty="0">
              <a:solidFill>
                <a:prstClr val="black"/>
              </a:solidFill>
            </a:endParaRPr>
          </a:p>
          <a:p>
            <a:r>
              <a:rPr lang="en-US" sz="800" dirty="0">
                <a:solidFill>
                  <a:prstClr val="black"/>
                </a:solidFill>
              </a:rPr>
              <a:t>• Programming &amp; Software </a:t>
            </a:r>
            <a:r>
              <a:rPr lang="en-US" sz="800" dirty="0" smtClean="0">
                <a:solidFill>
                  <a:prstClr val="black"/>
                </a:solidFill>
              </a:rPr>
              <a:t>Engineering*</a:t>
            </a:r>
            <a:endParaRPr lang="en-US" sz="800" dirty="0">
              <a:solidFill>
                <a:prstClr val="black"/>
              </a:solidFill>
            </a:endParaRPr>
          </a:p>
          <a:p>
            <a:pPr algn="r"/>
            <a:r>
              <a:rPr lang="en-US" sz="800" dirty="0">
                <a:solidFill>
                  <a:prstClr val="black"/>
                </a:solidFill>
              </a:rPr>
              <a:t> </a:t>
            </a:r>
            <a:r>
              <a:rPr lang="en-US" sz="800" dirty="0" smtClean="0">
                <a:solidFill>
                  <a:prstClr val="black"/>
                </a:solidFill>
              </a:rPr>
              <a:t>	 </a:t>
            </a:r>
            <a:r>
              <a:rPr lang="en-US" sz="700" b="1" dirty="0" smtClean="0">
                <a:solidFill>
                  <a:prstClr val="black"/>
                </a:solidFill>
                <a:effectLst>
                  <a:outerShdw blurRad="38100" dist="38100" dir="2700000" algn="tl">
                    <a:srgbClr val="000000">
                      <a:alpha val="43137"/>
                    </a:srgbClr>
                  </a:outerShdw>
                </a:effectLst>
              </a:rPr>
              <a:t>CTSOs </a:t>
            </a:r>
            <a:r>
              <a:rPr lang="en-US" sz="700" b="1" dirty="0">
                <a:solidFill>
                  <a:prstClr val="black"/>
                </a:solidFill>
                <a:effectLst>
                  <a:outerShdw blurRad="38100" dist="38100" dir="2700000" algn="tl">
                    <a:srgbClr val="000000">
                      <a:alpha val="43137"/>
                    </a:srgbClr>
                  </a:outerShdw>
                </a:effectLst>
              </a:rPr>
              <a:t>– </a:t>
            </a:r>
            <a:r>
              <a:rPr lang="en-US" sz="700" b="1" dirty="0" smtClean="0">
                <a:solidFill>
                  <a:prstClr val="black"/>
                </a:solidFill>
                <a:effectLst>
                  <a:outerShdw blurRad="38100" dist="38100" dir="2700000" algn="tl">
                    <a:srgbClr val="000000">
                      <a:alpha val="43137"/>
                    </a:srgbClr>
                  </a:outerShdw>
                </a:effectLst>
              </a:rPr>
              <a:t>TSA, CCCSO, </a:t>
            </a:r>
            <a:r>
              <a:rPr lang="en-US" sz="700" b="1" dirty="0" err="1" smtClean="0">
                <a:solidFill>
                  <a:prstClr val="black"/>
                </a:solidFill>
                <a:effectLst>
                  <a:outerShdw blurRad="38100" dist="38100" dir="2700000" algn="tl">
                    <a:srgbClr val="000000">
                      <a:alpha val="43137"/>
                    </a:srgbClr>
                  </a:outerShdw>
                </a:effectLst>
              </a:rPr>
              <a:t>SkillsUSA</a:t>
            </a:r>
            <a:r>
              <a:rPr lang="en-US" sz="700" b="1" dirty="0" smtClean="0">
                <a:solidFill>
                  <a:prstClr val="black"/>
                </a:solidFill>
                <a:effectLst>
                  <a:outerShdw blurRad="38100" dist="38100" dir="2700000" algn="tl">
                    <a:srgbClr val="000000">
                      <a:alpha val="43137"/>
                    </a:srgbClr>
                  </a:outerShdw>
                </a:effectLst>
              </a:rPr>
              <a:t>, </a:t>
            </a:r>
            <a:r>
              <a:rPr lang="en-US" sz="900" b="1" dirty="0" smtClean="0">
                <a:solidFill>
                  <a:prstClr val="black"/>
                </a:solidFill>
                <a:effectLst>
                  <a:outerShdw blurRad="38100" dist="38100" dir="2700000" algn="tl">
                    <a:srgbClr val="000000">
                      <a:alpha val="43137"/>
                    </a:srgbClr>
                  </a:outerShdw>
                </a:effectLst>
              </a:rPr>
              <a:t>^</a:t>
            </a:r>
            <a:r>
              <a:rPr lang="en-US" sz="700" b="1" dirty="0" smtClean="0">
                <a:solidFill>
                  <a:prstClr val="black"/>
                </a:solidFill>
                <a:effectLst>
                  <a:outerShdw blurRad="38100" dist="38100" dir="2700000" algn="tl">
                    <a:srgbClr val="000000">
                      <a:alpha val="43137"/>
                    </a:srgbClr>
                  </a:outerShdw>
                </a:effectLst>
              </a:rPr>
              <a:t>FCCLA </a:t>
            </a:r>
          </a:p>
        </p:txBody>
      </p:sp>
      <p:sp>
        <p:nvSpPr>
          <p:cNvPr id="19" name="Rounded Rectangle 18"/>
          <p:cNvSpPr/>
          <p:nvPr/>
        </p:nvSpPr>
        <p:spPr>
          <a:xfrm>
            <a:off x="6019800" y="4243754"/>
            <a:ext cx="2895600" cy="2461846"/>
          </a:xfrm>
          <a:prstGeom prst="roundRect">
            <a:avLst>
              <a:gd name="adj" fmla="val 1125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r>
              <a:rPr lang="en-US" sz="900" b="1" dirty="0">
                <a:solidFill>
                  <a:prstClr val="black"/>
                </a:solidFill>
              </a:rPr>
              <a:t>Architecture &amp; </a:t>
            </a:r>
            <a:r>
              <a:rPr lang="en-US" sz="900" b="1" dirty="0" smtClean="0">
                <a:solidFill>
                  <a:prstClr val="black"/>
                </a:solidFill>
              </a:rPr>
              <a:t>Construction</a:t>
            </a:r>
            <a:endParaRPr lang="en-US" sz="900" b="1" dirty="0">
              <a:solidFill>
                <a:prstClr val="black"/>
              </a:solidFill>
            </a:endParaRPr>
          </a:p>
          <a:p>
            <a:pPr marL="57150" indent="-57150">
              <a:buFont typeface="Arial" pitchFamily="34" charset="0"/>
              <a:buChar char="•"/>
            </a:pPr>
            <a:r>
              <a:rPr lang="en-US" sz="800" dirty="0">
                <a:solidFill>
                  <a:prstClr val="black"/>
                </a:solidFill>
              </a:rPr>
              <a:t>Construction</a:t>
            </a:r>
          </a:p>
          <a:p>
            <a:pPr marL="57150" indent="-57150">
              <a:buFont typeface="Arial" pitchFamily="34" charset="0"/>
              <a:buChar char="•"/>
            </a:pPr>
            <a:r>
              <a:rPr lang="en-US" sz="800" dirty="0">
                <a:solidFill>
                  <a:prstClr val="black"/>
                </a:solidFill>
              </a:rPr>
              <a:t>Design &amp; </a:t>
            </a:r>
            <a:r>
              <a:rPr lang="en-US" sz="800" dirty="0" smtClean="0">
                <a:solidFill>
                  <a:prstClr val="black"/>
                </a:solidFill>
              </a:rPr>
              <a:t>Pre-construction*</a:t>
            </a:r>
            <a:endParaRPr lang="en-US" sz="800" dirty="0">
              <a:solidFill>
                <a:prstClr val="black"/>
              </a:solidFill>
            </a:endParaRPr>
          </a:p>
          <a:p>
            <a:pPr marL="57150" indent="-57150" defTabSz="857250">
              <a:buFont typeface="Arial" pitchFamily="34" charset="0"/>
              <a:buChar char="•"/>
            </a:pPr>
            <a:r>
              <a:rPr lang="en-US" sz="800" dirty="0">
                <a:solidFill>
                  <a:prstClr val="black"/>
                </a:solidFill>
              </a:rPr>
              <a:t>Maintenance &amp; Operations</a:t>
            </a:r>
          </a:p>
          <a:p>
            <a:endParaRPr lang="en-US" sz="800" b="1" dirty="0">
              <a:solidFill>
                <a:prstClr val="black"/>
              </a:solidFill>
            </a:endParaRPr>
          </a:p>
          <a:p>
            <a:r>
              <a:rPr lang="en-US" sz="900" b="1" dirty="0">
                <a:solidFill>
                  <a:prstClr val="black"/>
                </a:solidFill>
              </a:rPr>
              <a:t>Manufacturing</a:t>
            </a:r>
            <a:endParaRPr lang="en-US" sz="800" b="1" dirty="0">
              <a:solidFill>
                <a:prstClr val="black"/>
              </a:solidFill>
            </a:endParaRPr>
          </a:p>
          <a:p>
            <a:pPr marL="57150" indent="-57150">
              <a:buFont typeface="Arial" pitchFamily="34" charset="0"/>
              <a:buChar char="•"/>
            </a:pPr>
            <a:r>
              <a:rPr lang="en-US" sz="800" dirty="0" smtClean="0">
                <a:solidFill>
                  <a:prstClr val="black"/>
                </a:solidFill>
              </a:rPr>
              <a:t>Health, Safety &amp; Environmental Assurance</a:t>
            </a:r>
          </a:p>
          <a:p>
            <a:pPr marL="57150" indent="-57150">
              <a:buFont typeface="Arial" pitchFamily="34" charset="0"/>
              <a:buChar char="•"/>
            </a:pPr>
            <a:r>
              <a:rPr lang="en-US" sz="800" dirty="0" smtClean="0">
                <a:solidFill>
                  <a:prstClr val="black"/>
                </a:solidFill>
              </a:rPr>
              <a:t>Logistics &amp; Inventory Control</a:t>
            </a:r>
          </a:p>
          <a:p>
            <a:pPr marL="57150" indent="-57150">
              <a:buFont typeface="Arial" pitchFamily="34" charset="0"/>
              <a:buChar char="•"/>
            </a:pPr>
            <a:r>
              <a:rPr lang="en-US" sz="800" dirty="0" smtClean="0">
                <a:solidFill>
                  <a:prstClr val="black"/>
                </a:solidFill>
              </a:rPr>
              <a:t>Manufacturing </a:t>
            </a:r>
            <a:r>
              <a:rPr lang="en-US" sz="800" dirty="0">
                <a:solidFill>
                  <a:prstClr val="black"/>
                </a:solidFill>
              </a:rPr>
              <a:t>Production</a:t>
            </a:r>
          </a:p>
          <a:p>
            <a:pPr marL="57150" indent="-57150">
              <a:buFont typeface="Arial" pitchFamily="34" charset="0"/>
              <a:buChar char="•"/>
            </a:pPr>
            <a:r>
              <a:rPr lang="en-US" sz="800" dirty="0">
                <a:solidFill>
                  <a:prstClr val="black"/>
                </a:solidFill>
              </a:rPr>
              <a:t>Maintenance, Installation &amp; </a:t>
            </a:r>
            <a:r>
              <a:rPr lang="en-US" sz="800" dirty="0" smtClean="0">
                <a:solidFill>
                  <a:prstClr val="black"/>
                </a:solidFill>
              </a:rPr>
              <a:t>Repair</a:t>
            </a:r>
          </a:p>
          <a:p>
            <a:pPr marL="57150" indent="-57150">
              <a:buFont typeface="Arial" pitchFamily="34" charset="0"/>
              <a:buChar char="•"/>
            </a:pPr>
            <a:r>
              <a:rPr lang="en-US" sz="800" dirty="0" smtClean="0">
                <a:solidFill>
                  <a:prstClr val="black"/>
                </a:solidFill>
              </a:rPr>
              <a:t>Production/Process Technology*</a:t>
            </a:r>
          </a:p>
          <a:p>
            <a:pPr marL="57150" indent="-57150">
              <a:buFont typeface="Arial" pitchFamily="34" charset="0"/>
              <a:buChar char="•"/>
            </a:pPr>
            <a:r>
              <a:rPr lang="en-US" sz="800" dirty="0" smtClean="0">
                <a:solidFill>
                  <a:prstClr val="black"/>
                </a:solidFill>
              </a:rPr>
              <a:t>Quality Assurance</a:t>
            </a:r>
          </a:p>
          <a:p>
            <a:pPr marL="57150" indent="-57150">
              <a:buFont typeface="Arial" pitchFamily="34" charset="0"/>
              <a:buChar char="•"/>
            </a:pPr>
            <a:endParaRPr lang="en-US" sz="800" b="1" dirty="0" smtClean="0">
              <a:solidFill>
                <a:prstClr val="black"/>
              </a:solidFill>
            </a:endParaRPr>
          </a:p>
          <a:p>
            <a:pPr marL="57150" indent="-57150">
              <a:buFont typeface="Arial" pitchFamily="34" charset="0"/>
              <a:buChar char="•"/>
            </a:pPr>
            <a:r>
              <a:rPr lang="en-US" sz="800" dirty="0">
                <a:solidFill>
                  <a:prstClr val="black"/>
                </a:solidFill>
              </a:rPr>
              <a:t> </a:t>
            </a:r>
            <a:r>
              <a:rPr lang="en-US" sz="800" b="1" dirty="0">
                <a:solidFill>
                  <a:prstClr val="black"/>
                </a:solidFill>
                <a:effectLst>
                  <a:outerShdw blurRad="38100" dist="38100" dir="2700000" algn="tl">
                    <a:srgbClr val="000000">
                      <a:alpha val="43137"/>
                    </a:srgbClr>
                  </a:outerShdw>
                </a:effectLst>
              </a:rPr>
              <a:t>CTSOs – </a:t>
            </a:r>
            <a:r>
              <a:rPr lang="en-US" sz="800" b="1" dirty="0" smtClean="0">
                <a:solidFill>
                  <a:prstClr val="black"/>
                </a:solidFill>
                <a:effectLst>
                  <a:outerShdw blurRad="38100" dist="38100" dir="2700000" algn="tl">
                    <a:srgbClr val="000000">
                      <a:alpha val="43137"/>
                    </a:srgbClr>
                  </a:outerShdw>
                </a:effectLst>
              </a:rPr>
              <a:t>TSA, </a:t>
            </a:r>
            <a:r>
              <a:rPr lang="en-US" sz="800" b="1" dirty="0" err="1" smtClean="0">
                <a:solidFill>
                  <a:prstClr val="black"/>
                </a:solidFill>
                <a:effectLst>
                  <a:outerShdw blurRad="38100" dist="38100" dir="2700000" algn="tl">
                    <a:srgbClr val="000000">
                      <a:alpha val="43137"/>
                    </a:srgbClr>
                  </a:outerShdw>
                </a:effectLst>
              </a:rPr>
              <a:t>SkillsUSA</a:t>
            </a:r>
            <a:endParaRPr lang="en-US" sz="800" b="1" dirty="0" smtClean="0">
              <a:solidFill>
                <a:prstClr val="black"/>
              </a:solidFill>
              <a:effectLst>
                <a:outerShdw blurRad="38100" dist="38100" dir="2700000" algn="tl">
                  <a:srgbClr val="000000">
                    <a:alpha val="43137"/>
                  </a:srgbClr>
                </a:outerShdw>
              </a:effectLst>
            </a:endParaRPr>
          </a:p>
          <a:p>
            <a:pPr marL="57150" indent="-57150">
              <a:buFont typeface="Arial" pitchFamily="34" charset="0"/>
              <a:buChar char="•"/>
            </a:pPr>
            <a:endParaRPr lang="en-US" sz="800" b="1" dirty="0">
              <a:solidFill>
                <a:prstClr val="black"/>
              </a:solidFill>
            </a:endParaRPr>
          </a:p>
          <a:p>
            <a:r>
              <a:rPr lang="en-US" sz="900" b="1" dirty="0" smtClean="0">
                <a:solidFill>
                  <a:prstClr val="black"/>
                </a:solidFill>
              </a:rPr>
              <a:t>Transportation</a:t>
            </a:r>
            <a:r>
              <a:rPr lang="en-US" sz="900" b="1" dirty="0">
                <a:solidFill>
                  <a:prstClr val="black"/>
                </a:solidFill>
              </a:rPr>
              <a:t>, Distribution &amp; Logistics</a:t>
            </a:r>
          </a:p>
          <a:p>
            <a:pPr marL="57150" indent="-57150">
              <a:buFont typeface="Arial" pitchFamily="34" charset="0"/>
              <a:buChar char="•"/>
            </a:pPr>
            <a:r>
              <a:rPr lang="en-US" sz="800" dirty="0">
                <a:solidFill>
                  <a:prstClr val="black"/>
                </a:solidFill>
              </a:rPr>
              <a:t>Facility &amp; Mobile Equipment </a:t>
            </a:r>
            <a:r>
              <a:rPr lang="en-US" sz="800" dirty="0" smtClean="0">
                <a:solidFill>
                  <a:prstClr val="black"/>
                </a:solidFill>
              </a:rPr>
              <a:t>Maintenance</a:t>
            </a:r>
          </a:p>
          <a:p>
            <a:pPr marL="57150" indent="-57150">
              <a:buFont typeface="Arial" pitchFamily="34" charset="0"/>
              <a:buChar char="•"/>
            </a:pPr>
            <a:r>
              <a:rPr lang="en-US" sz="800" dirty="0" smtClean="0">
                <a:solidFill>
                  <a:prstClr val="black"/>
                </a:solidFill>
              </a:rPr>
              <a:t>Health, Safety &amp; Environmental Management</a:t>
            </a:r>
            <a:endParaRPr lang="en-US" sz="800" dirty="0">
              <a:solidFill>
                <a:prstClr val="black"/>
              </a:solidFill>
            </a:endParaRPr>
          </a:p>
          <a:p>
            <a:pPr marL="57150" indent="-57150">
              <a:buFont typeface="Arial" pitchFamily="34" charset="0"/>
              <a:buChar char="•"/>
            </a:pPr>
            <a:r>
              <a:rPr lang="en-US" sz="800" dirty="0">
                <a:solidFill>
                  <a:prstClr val="black"/>
                </a:solidFill>
              </a:rPr>
              <a:t>Logistics, Planning &amp; Management Services</a:t>
            </a:r>
          </a:p>
          <a:p>
            <a:pPr marL="57150" indent="-57150">
              <a:buFont typeface="Arial" pitchFamily="34" charset="0"/>
              <a:buChar char="•"/>
            </a:pPr>
            <a:r>
              <a:rPr lang="en-US" sz="800" dirty="0" smtClean="0">
                <a:solidFill>
                  <a:prstClr val="black"/>
                </a:solidFill>
              </a:rPr>
              <a:t>Planning, Management &amp; Regulation</a:t>
            </a:r>
          </a:p>
          <a:p>
            <a:pPr marL="57150" indent="-57150">
              <a:buFont typeface="Arial" pitchFamily="34" charset="0"/>
              <a:buChar char="•"/>
            </a:pPr>
            <a:r>
              <a:rPr lang="en-US" sz="800" dirty="0" smtClean="0">
                <a:solidFill>
                  <a:prstClr val="black"/>
                </a:solidFill>
              </a:rPr>
              <a:t>Sales </a:t>
            </a:r>
            <a:r>
              <a:rPr lang="en-US" sz="800" dirty="0">
                <a:solidFill>
                  <a:prstClr val="black"/>
                </a:solidFill>
              </a:rPr>
              <a:t>&amp; Service</a:t>
            </a:r>
          </a:p>
          <a:p>
            <a:pPr marL="57150" indent="-57150">
              <a:buFont typeface="Arial" pitchFamily="34" charset="0"/>
              <a:buChar char="•"/>
            </a:pPr>
            <a:r>
              <a:rPr lang="en-US" sz="800" dirty="0" smtClean="0">
                <a:solidFill>
                  <a:prstClr val="black"/>
                </a:solidFill>
              </a:rPr>
              <a:t>Transportation Operations</a:t>
            </a:r>
          </a:p>
          <a:p>
            <a:pPr marL="57150" indent="-57150">
              <a:buFont typeface="Arial" pitchFamily="34" charset="0"/>
              <a:buChar char="•"/>
            </a:pPr>
            <a:r>
              <a:rPr lang="en-US" sz="800" dirty="0" smtClean="0">
                <a:solidFill>
                  <a:prstClr val="black"/>
                </a:solidFill>
              </a:rPr>
              <a:t>Transportation/Systems </a:t>
            </a:r>
            <a:r>
              <a:rPr lang="en-US" sz="800" dirty="0">
                <a:solidFill>
                  <a:prstClr val="black"/>
                </a:solidFill>
              </a:rPr>
              <a:t>Infrastructure </a:t>
            </a:r>
            <a:endParaRPr lang="en-US" sz="800" dirty="0" smtClean="0">
              <a:solidFill>
                <a:prstClr val="black"/>
              </a:solidFill>
            </a:endParaRPr>
          </a:p>
          <a:p>
            <a:pPr marL="57150" indent="-57150">
              <a:buFont typeface="Arial" pitchFamily="34" charset="0"/>
              <a:buChar char="•"/>
            </a:pPr>
            <a:r>
              <a:rPr lang="en-US" sz="800" dirty="0" smtClean="0">
                <a:solidFill>
                  <a:prstClr val="black"/>
                </a:solidFill>
              </a:rPr>
              <a:t>Warehousing </a:t>
            </a:r>
            <a:r>
              <a:rPr lang="en-US" sz="800" dirty="0">
                <a:solidFill>
                  <a:prstClr val="black"/>
                </a:solidFill>
              </a:rPr>
              <a:t>&amp; Distribution Center </a:t>
            </a:r>
            <a:r>
              <a:rPr lang="en-US" sz="800" dirty="0" smtClean="0">
                <a:solidFill>
                  <a:prstClr val="black"/>
                </a:solidFill>
              </a:rPr>
              <a:t>Operations</a:t>
            </a:r>
          </a:p>
          <a:p>
            <a:pPr marL="57150" indent="-57150"/>
            <a:endParaRPr lang="en-US" sz="800" dirty="0">
              <a:solidFill>
                <a:prstClr val="black"/>
              </a:solidFill>
            </a:endParaRPr>
          </a:p>
          <a:p>
            <a:r>
              <a:rPr lang="en-US" sz="800" i="1" dirty="0" smtClean="0">
                <a:solidFill>
                  <a:prstClr val="black"/>
                </a:solidFill>
              </a:rPr>
              <a:t>* STEM affiliated pathway</a:t>
            </a:r>
          </a:p>
          <a:p>
            <a:endParaRPr lang="en-US" sz="800" dirty="0">
              <a:solidFill>
                <a:prstClr val="white"/>
              </a:solidFill>
            </a:endParaRPr>
          </a:p>
        </p:txBody>
      </p:sp>
      <p:sp>
        <p:nvSpPr>
          <p:cNvPr id="20" name="Rounded Rectangle 19"/>
          <p:cNvSpPr/>
          <p:nvPr/>
        </p:nvSpPr>
        <p:spPr>
          <a:xfrm>
            <a:off x="3276600" y="4648200"/>
            <a:ext cx="2514600" cy="2044244"/>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600" b="1" dirty="0" smtClean="0">
              <a:solidFill>
                <a:prstClr val="black"/>
              </a:solidFill>
            </a:endParaRPr>
          </a:p>
          <a:p>
            <a:endParaRPr lang="en-US" sz="900" b="1" dirty="0" smtClean="0">
              <a:solidFill>
                <a:prstClr val="black"/>
              </a:solidFill>
            </a:endParaRPr>
          </a:p>
          <a:p>
            <a:r>
              <a:rPr lang="en-US" sz="900" b="1" dirty="0" smtClean="0">
                <a:solidFill>
                  <a:prstClr val="black"/>
                </a:solidFill>
              </a:rPr>
              <a:t>Health </a:t>
            </a:r>
            <a:r>
              <a:rPr lang="en-US" sz="900" b="1" dirty="0">
                <a:solidFill>
                  <a:prstClr val="black"/>
                </a:solidFill>
              </a:rPr>
              <a:t>Science</a:t>
            </a:r>
          </a:p>
          <a:p>
            <a:pPr marL="117475" indent="-117475">
              <a:buFont typeface="Arial" pitchFamily="34" charset="0"/>
              <a:buChar char="•"/>
            </a:pPr>
            <a:r>
              <a:rPr lang="en-US" sz="800" dirty="0" smtClean="0">
                <a:solidFill>
                  <a:prstClr val="black"/>
                </a:solidFill>
              </a:rPr>
              <a:t>Biotechnology Research &amp; Development*</a:t>
            </a:r>
          </a:p>
          <a:p>
            <a:pPr marL="117475" indent="-117475">
              <a:buFont typeface="Arial" pitchFamily="34" charset="0"/>
              <a:buChar char="•"/>
            </a:pPr>
            <a:r>
              <a:rPr lang="en-US" sz="800" dirty="0" smtClean="0">
                <a:solidFill>
                  <a:prstClr val="black"/>
                </a:solidFill>
              </a:rPr>
              <a:t>Diagnostic Services</a:t>
            </a:r>
          </a:p>
          <a:p>
            <a:pPr marL="117475" indent="-117475">
              <a:buFont typeface="Arial" pitchFamily="34" charset="0"/>
              <a:buChar char="•"/>
            </a:pPr>
            <a:r>
              <a:rPr lang="en-US" sz="800" dirty="0" smtClean="0">
                <a:solidFill>
                  <a:prstClr val="black"/>
                </a:solidFill>
              </a:rPr>
              <a:t>Health Informatics</a:t>
            </a:r>
          </a:p>
          <a:p>
            <a:pPr marL="117475" indent="-117475">
              <a:buFont typeface="Arial" pitchFamily="34" charset="0"/>
              <a:buChar char="•"/>
            </a:pPr>
            <a:r>
              <a:rPr lang="en-US" sz="800" dirty="0" smtClean="0">
                <a:solidFill>
                  <a:prstClr val="black"/>
                </a:solidFill>
              </a:rPr>
              <a:t>Supportive Services</a:t>
            </a:r>
          </a:p>
          <a:p>
            <a:pPr marL="117475" indent="-117475">
              <a:buFont typeface="Arial" pitchFamily="34" charset="0"/>
              <a:buChar char="•"/>
            </a:pPr>
            <a:r>
              <a:rPr lang="en-US" sz="800" dirty="0" smtClean="0">
                <a:solidFill>
                  <a:prstClr val="black"/>
                </a:solidFill>
              </a:rPr>
              <a:t>Therapeutic Services</a:t>
            </a:r>
            <a:endParaRPr lang="en-US" sz="800" dirty="0">
              <a:solidFill>
                <a:prstClr val="black"/>
              </a:solidFill>
            </a:endParaRPr>
          </a:p>
          <a:p>
            <a:endParaRPr lang="en-US" sz="400" dirty="0">
              <a:solidFill>
                <a:prstClr val="black"/>
              </a:solidFill>
            </a:endParaRPr>
          </a:p>
          <a:p>
            <a:r>
              <a:rPr lang="en-US" sz="900" b="1" dirty="0">
                <a:solidFill>
                  <a:prstClr val="black"/>
                </a:solidFill>
              </a:rPr>
              <a:t>Law, Public </a:t>
            </a:r>
            <a:r>
              <a:rPr lang="en-US" sz="900" b="1" dirty="0" smtClean="0">
                <a:solidFill>
                  <a:prstClr val="black"/>
                </a:solidFill>
              </a:rPr>
              <a:t>Safety</a:t>
            </a:r>
            <a:r>
              <a:rPr lang="en-US" sz="900" b="1" baseline="30000" dirty="0" smtClean="0">
                <a:solidFill>
                  <a:prstClr val="black"/>
                </a:solidFill>
              </a:rPr>
              <a:t>~</a:t>
            </a:r>
            <a:r>
              <a:rPr lang="en-US" sz="900" b="1" dirty="0" smtClean="0">
                <a:solidFill>
                  <a:prstClr val="black"/>
                </a:solidFill>
              </a:rPr>
              <a:t>, </a:t>
            </a:r>
            <a:r>
              <a:rPr lang="en-US" sz="900" b="1" dirty="0">
                <a:solidFill>
                  <a:prstClr val="black"/>
                </a:solidFill>
              </a:rPr>
              <a:t>Corrections &amp; </a:t>
            </a:r>
            <a:r>
              <a:rPr lang="en-US" sz="900" b="1" dirty="0" smtClean="0">
                <a:solidFill>
                  <a:prstClr val="black"/>
                </a:solidFill>
              </a:rPr>
              <a:t>Security</a:t>
            </a:r>
          </a:p>
          <a:p>
            <a:pPr marL="117475" indent="-117475">
              <a:buFont typeface="Arial" pitchFamily="34" charset="0"/>
              <a:buChar char="•"/>
            </a:pPr>
            <a:r>
              <a:rPr lang="en-US" sz="800" dirty="0" smtClean="0">
                <a:solidFill>
                  <a:prstClr val="black"/>
                </a:solidFill>
              </a:rPr>
              <a:t>Correction Services</a:t>
            </a:r>
            <a:endParaRPr lang="en-US" sz="800" dirty="0">
              <a:solidFill>
                <a:prstClr val="black"/>
              </a:solidFill>
            </a:endParaRPr>
          </a:p>
          <a:p>
            <a:pPr marL="117475" indent="-117475">
              <a:buFont typeface="Arial" pitchFamily="34" charset="0"/>
              <a:buChar char="•"/>
            </a:pPr>
            <a:r>
              <a:rPr lang="en-US" sz="800" dirty="0">
                <a:solidFill>
                  <a:prstClr val="black"/>
                </a:solidFill>
              </a:rPr>
              <a:t>E</a:t>
            </a:r>
            <a:r>
              <a:rPr lang="en-US" sz="800" dirty="0" smtClean="0">
                <a:solidFill>
                  <a:prstClr val="black"/>
                </a:solidFill>
              </a:rPr>
              <a:t>mergency </a:t>
            </a:r>
            <a:r>
              <a:rPr lang="en-US" sz="800" dirty="0">
                <a:solidFill>
                  <a:prstClr val="black"/>
                </a:solidFill>
              </a:rPr>
              <a:t>&amp; Fire Management </a:t>
            </a:r>
            <a:r>
              <a:rPr lang="en-US" sz="800" dirty="0" smtClean="0">
                <a:solidFill>
                  <a:prstClr val="black"/>
                </a:solidFill>
              </a:rPr>
              <a:t>Services</a:t>
            </a:r>
            <a:endParaRPr lang="en-US" sz="800" dirty="0">
              <a:solidFill>
                <a:prstClr val="black"/>
              </a:solidFill>
            </a:endParaRPr>
          </a:p>
          <a:p>
            <a:pPr marL="117475" indent="-117475">
              <a:buFont typeface="Arial" pitchFamily="34" charset="0"/>
              <a:buChar char="•"/>
            </a:pPr>
            <a:r>
              <a:rPr lang="en-US" sz="800" dirty="0">
                <a:solidFill>
                  <a:prstClr val="black"/>
                </a:solidFill>
              </a:rPr>
              <a:t>L</a:t>
            </a:r>
            <a:r>
              <a:rPr lang="en-US" sz="800" dirty="0" smtClean="0">
                <a:solidFill>
                  <a:prstClr val="black"/>
                </a:solidFill>
              </a:rPr>
              <a:t>aw Enforcement Services</a:t>
            </a:r>
          </a:p>
          <a:p>
            <a:pPr marL="117475" indent="-117475">
              <a:buFont typeface="Arial" pitchFamily="34" charset="0"/>
              <a:buChar char="•"/>
            </a:pPr>
            <a:r>
              <a:rPr lang="en-US" sz="800" dirty="0" smtClean="0">
                <a:solidFill>
                  <a:prstClr val="black"/>
                </a:solidFill>
              </a:rPr>
              <a:t>Security &amp; Protective Services</a:t>
            </a:r>
          </a:p>
          <a:p>
            <a:pPr marL="117475" indent="-117475" algn="ctr"/>
            <a:r>
              <a:rPr lang="en-US" sz="700" b="1" dirty="0" smtClean="0">
                <a:solidFill>
                  <a:prstClr val="black"/>
                </a:solidFill>
                <a:effectLst>
                  <a:outerShdw blurRad="38100" dist="38100" dir="2700000" algn="tl">
                    <a:srgbClr val="000000">
                      <a:alpha val="43137"/>
                    </a:srgbClr>
                  </a:outerShdw>
                </a:effectLst>
              </a:rPr>
              <a:t>CTSOs </a:t>
            </a:r>
            <a:r>
              <a:rPr lang="en-US" sz="700" b="1" dirty="0">
                <a:solidFill>
                  <a:prstClr val="black"/>
                </a:solidFill>
                <a:effectLst>
                  <a:outerShdw blurRad="38100" dist="38100" dir="2700000" algn="tl">
                    <a:srgbClr val="000000">
                      <a:alpha val="43137"/>
                    </a:srgbClr>
                  </a:outerShdw>
                </a:effectLst>
              </a:rPr>
              <a:t>– </a:t>
            </a:r>
            <a:r>
              <a:rPr lang="en-US" sz="700" b="1" dirty="0" smtClean="0">
                <a:solidFill>
                  <a:prstClr val="black"/>
                </a:solidFill>
                <a:effectLst>
                  <a:outerShdw blurRad="38100" dist="38100" dir="2700000" algn="tl">
                    <a:srgbClr val="000000">
                      <a:alpha val="43137"/>
                    </a:srgbClr>
                  </a:outerShdw>
                </a:effectLst>
              </a:rPr>
              <a:t>HOSA</a:t>
            </a:r>
            <a:r>
              <a:rPr lang="en-US" sz="700" i="1" dirty="0">
                <a:solidFill>
                  <a:prstClr val="black"/>
                </a:solidFill>
                <a:effectLst>
                  <a:outerShdw blurRad="38100" dist="38100" dir="2700000" algn="tl">
                    <a:srgbClr val="000000">
                      <a:alpha val="43137"/>
                    </a:srgbClr>
                  </a:outerShdw>
                </a:effectLst>
              </a:rPr>
              <a:t> </a:t>
            </a:r>
            <a:r>
              <a:rPr lang="en-US" sz="700" i="1" dirty="0" smtClean="0">
                <a:solidFill>
                  <a:prstClr val="black"/>
                </a:solidFill>
                <a:effectLst>
                  <a:outerShdw blurRad="38100" dist="38100" dir="2700000" algn="tl">
                    <a:srgbClr val="000000">
                      <a:alpha val="43137"/>
                    </a:srgbClr>
                  </a:outerShdw>
                </a:effectLst>
              </a:rPr>
              <a:t>&amp; </a:t>
            </a:r>
            <a:r>
              <a:rPr lang="en-US" sz="900" dirty="0" smtClean="0">
                <a:solidFill>
                  <a:prstClr val="black"/>
                </a:solidFill>
                <a:effectLst>
                  <a:outerShdw blurRad="38100" dist="38100" dir="2700000" algn="tl">
                    <a:srgbClr val="000000">
                      <a:alpha val="43137"/>
                    </a:srgbClr>
                  </a:outerShdw>
                </a:effectLst>
              </a:rPr>
              <a:t>~</a:t>
            </a:r>
            <a:r>
              <a:rPr lang="en-US" sz="700" b="1" dirty="0" err="1" smtClean="0">
                <a:solidFill>
                  <a:prstClr val="black"/>
                </a:solidFill>
                <a:effectLst>
                  <a:outerShdw blurRad="38100" dist="38100" dir="2700000" algn="tl">
                    <a:srgbClr val="000000">
                      <a:alpha val="43137"/>
                    </a:srgbClr>
                  </a:outerShdw>
                </a:effectLst>
              </a:rPr>
              <a:t>SkillsUSA</a:t>
            </a:r>
            <a:endParaRPr lang="en-US" sz="500" b="1" dirty="0" smtClean="0">
              <a:solidFill>
                <a:prstClr val="black"/>
              </a:solidFill>
            </a:endParaRPr>
          </a:p>
          <a:p>
            <a:pPr marL="117475" indent="-117475" algn="ctr"/>
            <a:r>
              <a:rPr lang="en-US" sz="700" i="1" dirty="0" smtClean="0">
                <a:solidFill>
                  <a:prstClr val="black"/>
                </a:solidFill>
              </a:rPr>
              <a:t>* STEM affiliated pathway</a:t>
            </a:r>
            <a:endParaRPr lang="en-US" sz="700" dirty="0">
              <a:solidFill>
                <a:prstClr val="black"/>
              </a:solidFill>
            </a:endParaRPr>
          </a:p>
          <a:p>
            <a:endParaRPr lang="en-US" sz="800" dirty="0">
              <a:solidFill>
                <a:prstClr val="white"/>
              </a:solidFill>
            </a:endParaRPr>
          </a:p>
        </p:txBody>
      </p:sp>
      <p:sp>
        <p:nvSpPr>
          <p:cNvPr id="21" name="Rounded Rectangle 20"/>
          <p:cNvSpPr/>
          <p:nvPr/>
        </p:nvSpPr>
        <p:spPr>
          <a:xfrm>
            <a:off x="228600" y="3962400"/>
            <a:ext cx="2819400" cy="25908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900" b="1" dirty="0">
                <a:solidFill>
                  <a:prstClr val="black"/>
                </a:solidFill>
              </a:rPr>
              <a:t>Hospitality &amp; Tourism</a:t>
            </a:r>
          </a:p>
          <a:p>
            <a:r>
              <a:rPr lang="en-US" sz="800" dirty="0">
                <a:solidFill>
                  <a:prstClr val="black"/>
                </a:solidFill>
              </a:rPr>
              <a:t>• </a:t>
            </a:r>
            <a:r>
              <a:rPr lang="en-US" sz="800" dirty="0" smtClean="0">
                <a:solidFill>
                  <a:prstClr val="black"/>
                </a:solidFill>
              </a:rPr>
              <a:t>Lodging</a:t>
            </a:r>
            <a:endParaRPr lang="en-US" sz="800" dirty="0">
              <a:solidFill>
                <a:prstClr val="black"/>
              </a:solidFill>
            </a:endParaRPr>
          </a:p>
          <a:p>
            <a:r>
              <a:rPr lang="en-US" sz="800" dirty="0">
                <a:solidFill>
                  <a:prstClr val="black"/>
                </a:solidFill>
              </a:rPr>
              <a:t>• Recreation, Amusements &amp; </a:t>
            </a:r>
            <a:r>
              <a:rPr lang="en-US" sz="800" dirty="0" smtClean="0">
                <a:solidFill>
                  <a:prstClr val="black"/>
                </a:solidFill>
              </a:rPr>
              <a:t>Attractions</a:t>
            </a:r>
            <a:endParaRPr lang="en-US" sz="800" dirty="0">
              <a:solidFill>
                <a:prstClr val="black"/>
              </a:solidFill>
            </a:endParaRPr>
          </a:p>
          <a:p>
            <a:r>
              <a:rPr lang="en-US" sz="800" dirty="0">
                <a:solidFill>
                  <a:prstClr val="black"/>
                </a:solidFill>
              </a:rPr>
              <a:t>• </a:t>
            </a:r>
            <a:r>
              <a:rPr lang="en-US" sz="800" dirty="0" smtClean="0">
                <a:solidFill>
                  <a:prstClr val="black"/>
                </a:solidFill>
              </a:rPr>
              <a:t>Restaurants, Food </a:t>
            </a:r>
            <a:r>
              <a:rPr lang="en-US" sz="800" dirty="0">
                <a:solidFill>
                  <a:prstClr val="black"/>
                </a:solidFill>
              </a:rPr>
              <a:t>&amp; Beverage Services</a:t>
            </a:r>
          </a:p>
          <a:p>
            <a:r>
              <a:rPr lang="en-US" sz="800" dirty="0">
                <a:solidFill>
                  <a:prstClr val="black"/>
                </a:solidFill>
              </a:rPr>
              <a:t>• Travel &amp; </a:t>
            </a:r>
            <a:r>
              <a:rPr lang="en-US" sz="800" dirty="0" smtClean="0">
                <a:solidFill>
                  <a:prstClr val="black"/>
                </a:solidFill>
              </a:rPr>
              <a:t>Tourism</a:t>
            </a:r>
            <a:endParaRPr lang="en-US" sz="800" dirty="0">
              <a:solidFill>
                <a:prstClr val="black"/>
              </a:solidFill>
            </a:endParaRPr>
          </a:p>
          <a:p>
            <a:endParaRPr lang="en-US" sz="800" b="1" dirty="0">
              <a:solidFill>
                <a:prstClr val="black"/>
              </a:solidFill>
            </a:endParaRPr>
          </a:p>
          <a:p>
            <a:r>
              <a:rPr lang="en-US" sz="900" b="1" dirty="0">
                <a:solidFill>
                  <a:prstClr val="black"/>
                </a:solidFill>
              </a:rPr>
              <a:t>Human Services</a:t>
            </a:r>
          </a:p>
          <a:p>
            <a:r>
              <a:rPr lang="en-US" sz="800" dirty="0">
                <a:solidFill>
                  <a:prstClr val="black"/>
                </a:solidFill>
              </a:rPr>
              <a:t>• Consumer Services</a:t>
            </a:r>
          </a:p>
          <a:p>
            <a:r>
              <a:rPr lang="en-US" sz="800" dirty="0">
                <a:solidFill>
                  <a:prstClr val="black"/>
                </a:solidFill>
              </a:rPr>
              <a:t>• Counseling &amp; Mental Health Services</a:t>
            </a:r>
          </a:p>
          <a:p>
            <a:r>
              <a:rPr lang="en-US" sz="800" dirty="0">
                <a:solidFill>
                  <a:prstClr val="black"/>
                </a:solidFill>
              </a:rPr>
              <a:t>• Early Childhood Development</a:t>
            </a:r>
          </a:p>
          <a:p>
            <a:r>
              <a:rPr lang="en-US" sz="800" dirty="0">
                <a:solidFill>
                  <a:prstClr val="black"/>
                </a:solidFill>
              </a:rPr>
              <a:t>• Family &amp; Community Services</a:t>
            </a:r>
          </a:p>
          <a:p>
            <a:r>
              <a:rPr lang="en-US" sz="800" dirty="0">
                <a:solidFill>
                  <a:prstClr val="black"/>
                </a:solidFill>
              </a:rPr>
              <a:t>• Personal Care </a:t>
            </a:r>
            <a:r>
              <a:rPr lang="en-US" sz="800" dirty="0" smtClean="0">
                <a:solidFill>
                  <a:prstClr val="black"/>
                </a:solidFill>
              </a:rPr>
              <a:t>Services</a:t>
            </a:r>
            <a:r>
              <a:rPr lang="en-US" sz="1050" b="1" baseline="30000" dirty="0" smtClean="0">
                <a:solidFill>
                  <a:prstClr val="black"/>
                </a:solidFill>
              </a:rPr>
              <a:t>~</a:t>
            </a:r>
            <a:endParaRPr lang="en-US" sz="1050" b="1" baseline="30000" dirty="0">
              <a:solidFill>
                <a:prstClr val="black"/>
              </a:solidFill>
            </a:endParaRPr>
          </a:p>
          <a:p>
            <a:endParaRPr lang="en-US" sz="800" b="1" dirty="0">
              <a:solidFill>
                <a:prstClr val="black"/>
              </a:solidFill>
            </a:endParaRPr>
          </a:p>
          <a:p>
            <a:r>
              <a:rPr lang="en-US" sz="900" b="1" dirty="0">
                <a:solidFill>
                  <a:prstClr val="black"/>
                </a:solidFill>
              </a:rPr>
              <a:t>Education &amp; Training</a:t>
            </a:r>
          </a:p>
          <a:p>
            <a:r>
              <a:rPr lang="en-US" sz="800" dirty="0" smtClean="0">
                <a:solidFill>
                  <a:prstClr val="black"/>
                </a:solidFill>
              </a:rPr>
              <a:t>• Administration and Administrative Support</a:t>
            </a:r>
          </a:p>
          <a:p>
            <a:r>
              <a:rPr lang="en-US" sz="800" dirty="0" smtClean="0">
                <a:solidFill>
                  <a:prstClr val="black"/>
                </a:solidFill>
              </a:rPr>
              <a:t>• Professional Support Services</a:t>
            </a:r>
          </a:p>
          <a:p>
            <a:r>
              <a:rPr lang="en-US" sz="800" dirty="0" smtClean="0">
                <a:solidFill>
                  <a:prstClr val="black"/>
                </a:solidFill>
              </a:rPr>
              <a:t>• </a:t>
            </a:r>
            <a:r>
              <a:rPr lang="en-US" sz="800" dirty="0">
                <a:solidFill>
                  <a:prstClr val="black"/>
                </a:solidFill>
              </a:rPr>
              <a:t>Teaching and </a:t>
            </a:r>
            <a:r>
              <a:rPr lang="en-US" sz="800" dirty="0" smtClean="0">
                <a:solidFill>
                  <a:prstClr val="black"/>
                </a:solidFill>
              </a:rPr>
              <a:t>Training</a:t>
            </a:r>
          </a:p>
          <a:p>
            <a:pPr algn="ctr"/>
            <a:r>
              <a:rPr lang="en-US" sz="800" i="1" dirty="0" smtClean="0">
                <a:solidFill>
                  <a:prstClr val="black"/>
                </a:solidFill>
              </a:rPr>
              <a:t>+ FACS Core &amp; World Of Work (WOW)   </a:t>
            </a:r>
          </a:p>
          <a:p>
            <a:pPr algn="ctr"/>
            <a:r>
              <a:rPr lang="en-US" sz="800" b="1" dirty="0" smtClean="0">
                <a:solidFill>
                  <a:prstClr val="black"/>
                </a:solidFill>
                <a:effectLst>
                  <a:outerShdw blurRad="38100" dist="38100" dir="2700000" algn="tl">
                    <a:srgbClr val="000000">
                      <a:alpha val="43137"/>
                    </a:srgbClr>
                  </a:outerShdw>
                </a:effectLst>
              </a:rPr>
              <a:t>CTSOs </a:t>
            </a:r>
            <a:r>
              <a:rPr lang="en-US" sz="800" b="1" dirty="0">
                <a:solidFill>
                  <a:prstClr val="black"/>
                </a:solidFill>
                <a:effectLst>
                  <a:outerShdw blurRad="38100" dist="38100" dir="2700000" algn="tl">
                    <a:srgbClr val="000000">
                      <a:alpha val="43137"/>
                    </a:srgbClr>
                  </a:outerShdw>
                </a:effectLst>
              </a:rPr>
              <a:t>– </a:t>
            </a:r>
            <a:r>
              <a:rPr lang="en-US" sz="800" b="1" dirty="0" smtClean="0">
                <a:solidFill>
                  <a:prstClr val="black"/>
                </a:solidFill>
                <a:effectLst>
                  <a:outerShdw blurRad="38100" dist="38100" dir="2700000" algn="tl">
                    <a:srgbClr val="000000">
                      <a:alpha val="43137"/>
                    </a:srgbClr>
                  </a:outerShdw>
                </a:effectLst>
              </a:rPr>
              <a:t>FCCLA, ~Skills USA </a:t>
            </a:r>
            <a:endParaRPr lang="en-US" sz="800" dirty="0">
              <a:solidFill>
                <a:prstClr val="white"/>
              </a:solidFill>
              <a:effectLst>
                <a:outerShdw blurRad="38100" dist="38100" dir="2700000" algn="tl">
                  <a:srgbClr val="000000">
                    <a:alpha val="43137"/>
                  </a:srgbClr>
                </a:outerShdw>
              </a:effectLst>
            </a:endParaRPr>
          </a:p>
        </p:txBody>
      </p:sp>
      <p:sp>
        <p:nvSpPr>
          <p:cNvPr id="22" name="Rounded Rectangle 21"/>
          <p:cNvSpPr/>
          <p:nvPr/>
        </p:nvSpPr>
        <p:spPr>
          <a:xfrm>
            <a:off x="1524000" y="3733800"/>
            <a:ext cx="1524000" cy="3810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prstClr val="white"/>
                </a:solidFill>
              </a:rPr>
              <a:t>Hospitality, Human Services &amp; Education (+)</a:t>
            </a:r>
            <a:endParaRPr lang="en-US" sz="900" b="1" dirty="0">
              <a:solidFill>
                <a:prstClr val="white"/>
              </a:solidFill>
            </a:endParaRPr>
          </a:p>
        </p:txBody>
      </p:sp>
      <p:sp>
        <p:nvSpPr>
          <p:cNvPr id="23" name="Rounded Rectangle 22"/>
          <p:cNvSpPr/>
          <p:nvPr/>
        </p:nvSpPr>
        <p:spPr>
          <a:xfrm>
            <a:off x="1682262" y="3124200"/>
            <a:ext cx="1365738" cy="3810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prstClr val="white"/>
                </a:solidFill>
              </a:rPr>
              <a:t>Business, Marketing &amp; Public Administration</a:t>
            </a:r>
            <a:endParaRPr lang="en-US" sz="900" b="1" dirty="0">
              <a:solidFill>
                <a:prstClr val="white"/>
              </a:solidFill>
            </a:endParaRPr>
          </a:p>
        </p:txBody>
      </p:sp>
      <p:sp>
        <p:nvSpPr>
          <p:cNvPr id="24" name="Rounded Rectangle 23"/>
          <p:cNvSpPr/>
          <p:nvPr/>
        </p:nvSpPr>
        <p:spPr>
          <a:xfrm>
            <a:off x="3733800" y="4533900"/>
            <a:ext cx="1698978" cy="381000"/>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prstClr val="white"/>
                </a:solidFill>
              </a:rPr>
              <a:t>Health Science, Criminal Justice &amp; </a:t>
            </a:r>
          </a:p>
          <a:p>
            <a:pPr algn="ctr"/>
            <a:r>
              <a:rPr lang="en-US" sz="900" b="1" dirty="0" smtClean="0">
                <a:solidFill>
                  <a:prstClr val="white"/>
                </a:solidFill>
              </a:rPr>
              <a:t>Public Safety</a:t>
            </a:r>
            <a:endParaRPr lang="en-US" sz="900" b="1" dirty="0">
              <a:solidFill>
                <a:prstClr val="white"/>
              </a:solidFill>
            </a:endParaRPr>
          </a:p>
        </p:txBody>
      </p:sp>
      <p:sp>
        <p:nvSpPr>
          <p:cNvPr id="25" name="Rounded Rectangle 24"/>
          <p:cNvSpPr/>
          <p:nvPr/>
        </p:nvSpPr>
        <p:spPr>
          <a:xfrm>
            <a:off x="3984978" y="2667000"/>
            <a:ext cx="1447800" cy="3810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prstClr val="white"/>
                </a:solidFill>
              </a:rPr>
              <a:t>Agriculture, Natural Resources &amp; Energy</a:t>
            </a:r>
            <a:endParaRPr lang="en-US" sz="900" b="1" dirty="0">
              <a:solidFill>
                <a:prstClr val="white"/>
              </a:solidFill>
            </a:endParaRPr>
          </a:p>
        </p:txBody>
      </p:sp>
      <p:sp>
        <p:nvSpPr>
          <p:cNvPr id="26" name="Rounded Rectangle 25"/>
          <p:cNvSpPr/>
          <p:nvPr/>
        </p:nvSpPr>
        <p:spPr>
          <a:xfrm>
            <a:off x="6324600" y="3886200"/>
            <a:ext cx="1365738" cy="3810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prstClr val="white"/>
                </a:solidFill>
              </a:rPr>
              <a:t>Skilled Trades &amp; </a:t>
            </a:r>
          </a:p>
          <a:p>
            <a:pPr algn="ctr"/>
            <a:r>
              <a:rPr lang="en-US" sz="900" b="1" dirty="0" smtClean="0">
                <a:solidFill>
                  <a:prstClr val="white"/>
                </a:solidFill>
              </a:rPr>
              <a:t>Technical Sciences</a:t>
            </a:r>
            <a:endParaRPr lang="en-US" sz="900" b="1" dirty="0">
              <a:solidFill>
                <a:prstClr val="white"/>
              </a:solidFill>
            </a:endParaRPr>
          </a:p>
        </p:txBody>
      </p:sp>
      <p:sp>
        <p:nvSpPr>
          <p:cNvPr id="27" name="Rounded Rectangle 26"/>
          <p:cNvSpPr/>
          <p:nvPr/>
        </p:nvSpPr>
        <p:spPr>
          <a:xfrm>
            <a:off x="6324600" y="3124200"/>
            <a:ext cx="1295400" cy="4572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prstClr val="white"/>
                </a:solidFill>
              </a:rPr>
              <a:t>STEM, Arts, Design &amp; Information Technology</a:t>
            </a:r>
            <a:endParaRPr lang="en-US" sz="900" b="1" dirty="0">
              <a:solidFill>
                <a:prstClr val="white"/>
              </a:solidFill>
            </a:endParaRPr>
          </a:p>
        </p:txBody>
      </p:sp>
      <p:sp>
        <p:nvSpPr>
          <p:cNvPr id="29" name="TextBox 28"/>
          <p:cNvSpPr txBox="1"/>
          <p:nvPr/>
        </p:nvSpPr>
        <p:spPr>
          <a:xfrm>
            <a:off x="0" y="6642556"/>
            <a:ext cx="6096000" cy="215444"/>
          </a:xfrm>
          <a:prstGeom prst="rect">
            <a:avLst/>
          </a:prstGeom>
          <a:noFill/>
        </p:spPr>
        <p:txBody>
          <a:bodyPr wrap="square" rtlCol="0">
            <a:spAutoFit/>
          </a:bodyPr>
          <a:lstStyle/>
          <a:p>
            <a:r>
              <a:rPr lang="en-US" sz="800" dirty="0" smtClean="0">
                <a:solidFill>
                  <a:prstClr val="black"/>
                </a:solidFill>
              </a:rPr>
              <a:t>Updated September 2017 </a:t>
            </a:r>
            <a:r>
              <a:rPr lang="en-US" sz="800" dirty="0" smtClean="0">
                <a:solidFill>
                  <a:prstClr val="black"/>
                </a:solidFill>
                <a:hlinkClick r:id="rId4"/>
              </a:rPr>
              <a:t>www.coloradostateplan.com</a:t>
            </a:r>
            <a:r>
              <a:rPr lang="en-US" sz="800" dirty="0" smtClean="0">
                <a:solidFill>
                  <a:prstClr val="black"/>
                </a:solidFill>
              </a:rPr>
              <a:t> + </a:t>
            </a:r>
            <a:r>
              <a:rPr lang="en-US" sz="800" dirty="0" smtClean="0">
                <a:solidFill>
                  <a:prstClr val="black"/>
                </a:solidFill>
                <a:hlinkClick r:id="rId5"/>
              </a:rPr>
              <a:t>www.cccs.edu</a:t>
            </a:r>
            <a:r>
              <a:rPr lang="en-US" sz="800" dirty="0" smtClean="0">
                <a:solidFill>
                  <a:prstClr val="black"/>
                </a:solidFill>
              </a:rPr>
              <a:t>  + </a:t>
            </a:r>
            <a:r>
              <a:rPr lang="en-US" sz="800" dirty="0" smtClean="0">
                <a:solidFill>
                  <a:prstClr val="black"/>
                </a:solidFill>
                <a:hlinkClick r:id="rId6"/>
              </a:rPr>
              <a:t>www.careersincolorado.org</a:t>
            </a:r>
            <a:r>
              <a:rPr lang="en-US" sz="800" dirty="0" smtClean="0">
                <a:solidFill>
                  <a:prstClr val="black"/>
                </a:solidFill>
              </a:rPr>
              <a:t> + </a:t>
            </a:r>
            <a:r>
              <a:rPr lang="en-US" sz="800" dirty="0" smtClean="0">
                <a:solidFill>
                  <a:prstClr val="black"/>
                </a:solidFill>
                <a:hlinkClick r:id="rId7"/>
              </a:rPr>
              <a:t>www.talentfoundco.org</a:t>
            </a:r>
            <a:r>
              <a:rPr lang="en-US" sz="800" dirty="0" smtClean="0">
                <a:solidFill>
                  <a:prstClr val="black"/>
                </a:solidFill>
              </a:rPr>
              <a:t> </a:t>
            </a:r>
            <a:endParaRPr lang="en-US" sz="800" dirty="0">
              <a:solidFill>
                <a:prstClr val="black"/>
              </a:solidFill>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73" y="141110"/>
            <a:ext cx="1480042" cy="620889"/>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26381" y="4054743"/>
            <a:ext cx="293419" cy="288657"/>
          </a:xfrm>
          <a:prstGeom prst="rect">
            <a:avLst/>
          </a:prstGeom>
        </p:spPr>
      </p:pic>
      <p:sp>
        <p:nvSpPr>
          <p:cNvPr id="4" name="5-Point Star 3"/>
          <p:cNvSpPr/>
          <p:nvPr/>
        </p:nvSpPr>
        <p:spPr>
          <a:xfrm>
            <a:off x="1524000" y="4144108"/>
            <a:ext cx="158262" cy="9964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5-Point Star 29"/>
          <p:cNvSpPr/>
          <p:nvPr/>
        </p:nvSpPr>
        <p:spPr>
          <a:xfrm>
            <a:off x="4267200" y="5044587"/>
            <a:ext cx="158262" cy="9964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5-Point Star 30"/>
          <p:cNvSpPr/>
          <p:nvPr/>
        </p:nvSpPr>
        <p:spPr>
          <a:xfrm>
            <a:off x="7007469" y="5155956"/>
            <a:ext cx="158262" cy="9964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5-Point Star 31"/>
          <p:cNvSpPr/>
          <p:nvPr/>
        </p:nvSpPr>
        <p:spPr>
          <a:xfrm>
            <a:off x="7540869" y="2286000"/>
            <a:ext cx="158262" cy="9964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5-Point Star 33"/>
          <p:cNvSpPr/>
          <p:nvPr/>
        </p:nvSpPr>
        <p:spPr>
          <a:xfrm>
            <a:off x="1492494" y="5715000"/>
            <a:ext cx="158262" cy="9964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5-Point Star 34"/>
          <p:cNvSpPr/>
          <p:nvPr/>
        </p:nvSpPr>
        <p:spPr>
          <a:xfrm>
            <a:off x="2048607" y="935648"/>
            <a:ext cx="158262" cy="9964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5-Point Star 35"/>
          <p:cNvSpPr/>
          <p:nvPr/>
        </p:nvSpPr>
        <p:spPr>
          <a:xfrm>
            <a:off x="1156923" y="1085117"/>
            <a:ext cx="158262" cy="9964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5-Point Star 36"/>
          <p:cNvSpPr/>
          <p:nvPr/>
        </p:nvSpPr>
        <p:spPr>
          <a:xfrm>
            <a:off x="7309338" y="3364523"/>
            <a:ext cx="158262" cy="9964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5-Point Star 37"/>
          <p:cNvSpPr/>
          <p:nvPr/>
        </p:nvSpPr>
        <p:spPr>
          <a:xfrm>
            <a:off x="6400800" y="4004920"/>
            <a:ext cx="158262" cy="9964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5-Point Star 32"/>
          <p:cNvSpPr/>
          <p:nvPr/>
        </p:nvSpPr>
        <p:spPr>
          <a:xfrm>
            <a:off x="1603131" y="635977"/>
            <a:ext cx="158262" cy="9964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1832328" y="562689"/>
            <a:ext cx="4305300" cy="246221"/>
          </a:xfrm>
          <a:prstGeom prst="rect">
            <a:avLst/>
          </a:prstGeom>
          <a:noFill/>
        </p:spPr>
        <p:txBody>
          <a:bodyPr wrap="square" rtlCol="0">
            <a:spAutoFit/>
          </a:bodyPr>
          <a:lstStyle/>
          <a:p>
            <a:r>
              <a:rPr lang="en-US" sz="1000" dirty="0" smtClean="0">
                <a:solidFill>
                  <a:prstClr val="black"/>
                </a:solidFill>
              </a:rPr>
              <a:t>Top Growth Areas in Colorado</a:t>
            </a:r>
            <a:endParaRPr lang="en-US" sz="1000" dirty="0">
              <a:solidFill>
                <a:prstClr val="black"/>
              </a:solidFill>
            </a:endParaRPr>
          </a:p>
        </p:txBody>
      </p:sp>
    </p:spTree>
    <p:extLst>
      <p:ext uri="{BB962C8B-B14F-4D97-AF65-F5344CB8AC3E}">
        <p14:creationId xmlns:p14="http://schemas.microsoft.com/office/powerpoint/2010/main" val="17076867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0"/>
            <a:ext cx="6400800" cy="6757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81715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642" t="15089" r="24634" b="7429"/>
          <a:stretch/>
        </p:blipFill>
        <p:spPr bwMode="auto">
          <a:xfrm>
            <a:off x="0" y="0"/>
            <a:ext cx="91646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33616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714" t="16356" r="28203" b="4996"/>
          <a:stretch/>
        </p:blipFill>
        <p:spPr bwMode="auto">
          <a:xfrm>
            <a:off x="0" y="0"/>
            <a:ext cx="9144000" cy="6938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8996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It’s an Economic Story</a:t>
            </a:r>
            <a:endParaRPr lang="en-US" sz="2400" dirty="0"/>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fld id="{757A2F4E-5D54-B04B-91BD-7E78EE1FE9FD}" type="slidenum">
              <a:rPr lang="en-US" smtClean="0">
                <a:solidFill>
                  <a:prstClr val="black">
                    <a:tint val="75000"/>
                  </a:prstClr>
                </a:solidFill>
              </a:rPr>
              <a:pPr/>
              <a:t>4</a:t>
            </a:fld>
            <a:endParaRPr lang="en-US" dirty="0" smtClean="0">
              <a:solidFill>
                <a:prstClr val="black">
                  <a:tint val="75000"/>
                </a:prstClr>
              </a:solidFill>
            </a:endParaRPr>
          </a:p>
        </p:txBody>
      </p:sp>
      <p:pic>
        <p:nvPicPr>
          <p:cNvPr id="3074" name="Picture 2" descr="C:\Users\russel_r\AppData\Local\Microsoft\Windows\Temporary Internet Files\Content.Outlook\GB43OVFM\Grad Guidlines Toolkit p15 Data Landscape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211302"/>
            <a:ext cx="5715000" cy="5237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656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148" y="1775618"/>
            <a:ext cx="8229600" cy="4754563"/>
          </a:xfrm>
        </p:spPr>
        <p:txBody>
          <a:bodyPr>
            <a:normAutofit/>
          </a:bodyPr>
          <a:lstStyle/>
          <a:p>
            <a:pPr marL="0" indent="0">
              <a:buNone/>
            </a:pPr>
            <a:r>
              <a:rPr lang="en-US" dirty="0" smtClean="0"/>
              <a:t>Join us in becoming an MCC! </a:t>
            </a:r>
            <a:r>
              <a:rPr lang="en-US" b="1" dirty="0" smtClean="0"/>
              <a:t>M</a:t>
            </a:r>
            <a:r>
              <a:rPr lang="en-US" dirty="0" smtClean="0"/>
              <a:t>eaningful </a:t>
            </a:r>
            <a:r>
              <a:rPr lang="en-US" b="1" dirty="0" smtClean="0"/>
              <a:t>C</a:t>
            </a:r>
            <a:r>
              <a:rPr lang="en-US" dirty="0" smtClean="0"/>
              <a:t>areer </a:t>
            </a:r>
            <a:r>
              <a:rPr lang="en-US" b="1" dirty="0" smtClean="0"/>
              <a:t>C</a:t>
            </a:r>
            <a:r>
              <a:rPr lang="en-US" dirty="0" smtClean="0"/>
              <a:t>onversationalist.</a:t>
            </a:r>
          </a:p>
          <a:p>
            <a:endParaRPr lang="en-US" dirty="0" smtClean="0"/>
          </a:p>
          <a:p>
            <a:endParaRPr lang="en-US" dirty="0" smtClean="0"/>
          </a:p>
          <a:p>
            <a:endParaRPr lang="en-US" dirty="0"/>
          </a:p>
        </p:txBody>
      </p:sp>
      <p:cxnSp>
        <p:nvCxnSpPr>
          <p:cNvPr id="6" name="Straight Arrow Connector 5"/>
          <p:cNvCxnSpPr/>
          <p:nvPr/>
        </p:nvCxnSpPr>
        <p:spPr>
          <a:xfrm>
            <a:off x="533400" y="1219200"/>
            <a:ext cx="7543800" cy="0"/>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4384" y="5715000"/>
            <a:ext cx="2530475"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878" t="48089" r="22195" b="33413"/>
          <a:stretch/>
        </p:blipFill>
        <p:spPr bwMode="auto">
          <a:xfrm>
            <a:off x="95538" y="2971800"/>
            <a:ext cx="8849321"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124200" y="3429000"/>
            <a:ext cx="2667000" cy="1569660"/>
          </a:xfrm>
          <a:prstGeom prst="rect">
            <a:avLst/>
          </a:prstGeom>
          <a:solidFill>
            <a:srgbClr val="FFFF00"/>
          </a:solidFill>
        </p:spPr>
        <p:txBody>
          <a:bodyPr wrap="square" rtlCol="0">
            <a:spAutoFit/>
          </a:bodyPr>
          <a:lstStyle/>
          <a:p>
            <a:r>
              <a:rPr lang="en-US" sz="2400" dirty="0" smtClean="0">
                <a:solidFill>
                  <a:prstClr val="black"/>
                </a:solidFill>
              </a:rPr>
              <a:t>ICAP = MCC</a:t>
            </a:r>
          </a:p>
          <a:p>
            <a:r>
              <a:rPr lang="en-US" sz="2400" dirty="0" smtClean="0">
                <a:solidFill>
                  <a:prstClr val="black"/>
                </a:solidFill>
              </a:rPr>
              <a:t>MCC = doing ICAP</a:t>
            </a:r>
          </a:p>
          <a:p>
            <a:r>
              <a:rPr lang="en-US" sz="2400" dirty="0" smtClean="0">
                <a:solidFill>
                  <a:prstClr val="black"/>
                </a:solidFill>
              </a:rPr>
              <a:t>We are </a:t>
            </a:r>
            <a:r>
              <a:rPr lang="en-US" sz="2400" i="1" dirty="0" smtClean="0">
                <a:solidFill>
                  <a:prstClr val="black"/>
                </a:solidFill>
              </a:rPr>
              <a:t>unofficially</a:t>
            </a:r>
            <a:r>
              <a:rPr lang="en-US" sz="2400" dirty="0" smtClean="0">
                <a:solidFill>
                  <a:prstClr val="black"/>
                </a:solidFill>
              </a:rPr>
              <a:t> rebranding!</a:t>
            </a:r>
            <a:endParaRPr lang="en-US" sz="2400" dirty="0">
              <a:solidFill>
                <a:prstClr val="black"/>
              </a:solidFill>
            </a:endParaRPr>
          </a:p>
        </p:txBody>
      </p:sp>
      <p:sp>
        <p:nvSpPr>
          <p:cNvPr id="8" name="Title 7"/>
          <p:cNvSpPr>
            <a:spLocks noGrp="1"/>
          </p:cNvSpPr>
          <p:nvPr>
            <p:ph type="title"/>
          </p:nvPr>
        </p:nvSpPr>
        <p:spPr/>
        <p:txBody>
          <a:bodyPr/>
          <a:lstStyle/>
          <a:p>
            <a:r>
              <a:rPr lang="en-US" dirty="0" smtClean="0"/>
              <a:t>WE WANT YOU!</a:t>
            </a:r>
            <a:endParaRPr lang="en-US" dirty="0"/>
          </a:p>
        </p:txBody>
      </p:sp>
    </p:spTree>
    <p:extLst>
      <p:ext uri="{BB962C8B-B14F-4D97-AF65-F5344CB8AC3E}">
        <p14:creationId xmlns:p14="http://schemas.microsoft.com/office/powerpoint/2010/main" val="100904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1" y="278440"/>
            <a:ext cx="6634164" cy="1143000"/>
          </a:xfrm>
        </p:spPr>
        <p:txBody>
          <a:bodyPr>
            <a:noAutofit/>
          </a:bodyPr>
          <a:lstStyle/>
          <a:p>
            <a:pPr algn="l"/>
            <a:r>
              <a:rPr lang="en-US" sz="3600" b="1" dirty="0" smtClean="0">
                <a:solidFill>
                  <a:srgbClr val="C00000"/>
                </a:solidFill>
              </a:rPr>
              <a:t>Secondary CTE </a:t>
            </a:r>
            <a:br>
              <a:rPr lang="en-US" sz="3600" b="1" dirty="0" smtClean="0">
                <a:solidFill>
                  <a:srgbClr val="C00000"/>
                </a:solidFill>
              </a:rPr>
            </a:br>
            <a:r>
              <a:rPr lang="en-US" sz="3600" b="1" dirty="0" smtClean="0">
                <a:solidFill>
                  <a:srgbClr val="C00000"/>
                </a:solidFill>
              </a:rPr>
              <a:t>WBL Coordinator Endorsement</a:t>
            </a:r>
            <a:endParaRPr lang="en-US" sz="3600" b="1" dirty="0">
              <a:solidFill>
                <a:srgbClr val="C00000"/>
              </a:solidFill>
            </a:endParaRPr>
          </a:p>
        </p:txBody>
      </p:sp>
      <p:sp>
        <p:nvSpPr>
          <p:cNvPr id="3" name="Rectangle 2"/>
          <p:cNvSpPr/>
          <p:nvPr/>
        </p:nvSpPr>
        <p:spPr>
          <a:xfrm>
            <a:off x="457200" y="1447801"/>
            <a:ext cx="7772400" cy="2769989"/>
          </a:xfrm>
          <a:prstGeom prst="rect">
            <a:avLst/>
          </a:prstGeom>
        </p:spPr>
        <p:txBody>
          <a:bodyPr wrap="square">
            <a:spAutoFit/>
          </a:bodyPr>
          <a:lstStyle/>
          <a:p>
            <a:endParaRPr lang="en-US" dirty="0">
              <a:solidFill>
                <a:prstClr val="black"/>
              </a:solidFill>
            </a:endParaRPr>
          </a:p>
          <a:p>
            <a:r>
              <a:rPr lang="en-US" sz="2000" b="1" dirty="0" smtClean="0">
                <a:solidFill>
                  <a:prstClr val="black"/>
                </a:solidFill>
              </a:rPr>
              <a:t>Content </a:t>
            </a:r>
            <a:r>
              <a:rPr lang="en-US" sz="2000" b="1" dirty="0">
                <a:solidFill>
                  <a:prstClr val="black"/>
                </a:solidFill>
              </a:rPr>
              <a:t>Knowledge (Applicants must have A and B): </a:t>
            </a:r>
            <a:endParaRPr lang="en-US" sz="2000" dirty="0">
              <a:solidFill>
                <a:prstClr val="black"/>
              </a:solidFill>
            </a:endParaRPr>
          </a:p>
          <a:p>
            <a:r>
              <a:rPr lang="en-US" sz="2000" b="1" dirty="0">
                <a:solidFill>
                  <a:prstClr val="black"/>
                </a:solidFill>
              </a:rPr>
              <a:t>A. </a:t>
            </a:r>
            <a:r>
              <a:rPr lang="en-US" sz="2000" dirty="0">
                <a:solidFill>
                  <a:prstClr val="black"/>
                </a:solidFill>
              </a:rPr>
              <a:t>Hold a valid Colorado teacher license in any secondary (7-12) content area or (K-12) world language, a valid Colorado CTE Director authorization or a valid Colorado Special Services Provider license. </a:t>
            </a:r>
          </a:p>
          <a:p>
            <a:endParaRPr lang="en-US" sz="2000" b="1" dirty="0" smtClean="0">
              <a:solidFill>
                <a:prstClr val="black"/>
              </a:solidFill>
            </a:endParaRPr>
          </a:p>
          <a:p>
            <a:r>
              <a:rPr lang="en-US" sz="2000" b="1" dirty="0" smtClean="0">
                <a:solidFill>
                  <a:prstClr val="black"/>
                </a:solidFill>
              </a:rPr>
              <a:t>AND </a:t>
            </a:r>
          </a:p>
          <a:p>
            <a:r>
              <a:rPr lang="en-US" dirty="0">
                <a:solidFill>
                  <a:prstClr val="black"/>
                </a:solidFill>
              </a:rPr>
              <a:t>	</a:t>
            </a:r>
          </a:p>
          <a:p>
            <a:endParaRPr lang="en-US"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2502">
            <a:off x="5201573" y="3282301"/>
            <a:ext cx="3532980" cy="3357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7200" y="3719535"/>
            <a:ext cx="4572000" cy="2554545"/>
          </a:xfrm>
          <a:prstGeom prst="rect">
            <a:avLst/>
          </a:prstGeom>
        </p:spPr>
        <p:txBody>
          <a:bodyPr>
            <a:spAutoFit/>
          </a:bodyPr>
          <a:lstStyle/>
          <a:p>
            <a:r>
              <a:rPr lang="en-US" sz="2000" b="1" dirty="0">
                <a:solidFill>
                  <a:prstClr val="black"/>
                </a:solidFill>
              </a:rPr>
              <a:t>B. </a:t>
            </a:r>
            <a:r>
              <a:rPr lang="en-US" sz="2000" dirty="0">
                <a:solidFill>
                  <a:prstClr val="black"/>
                </a:solidFill>
              </a:rPr>
              <a:t>Have completed the Colorado Community College System Work-based Learning Coordinator Program, as outlined below: </a:t>
            </a:r>
          </a:p>
          <a:p>
            <a:pPr marL="285750" indent="-285750">
              <a:buFont typeface="Arial" panose="020B0604020202020204" pitchFamily="34" charset="0"/>
              <a:buChar char="•"/>
            </a:pPr>
            <a:r>
              <a:rPr lang="en-US" sz="2000" dirty="0">
                <a:solidFill>
                  <a:prstClr val="black"/>
                </a:solidFill>
              </a:rPr>
              <a:t>CTE in Colorado/Philosophy of CTE </a:t>
            </a:r>
          </a:p>
          <a:p>
            <a:pPr marL="285750" indent="-285750">
              <a:buFont typeface="Arial" panose="020B0604020202020204" pitchFamily="34" charset="0"/>
              <a:buChar char="•"/>
            </a:pPr>
            <a:r>
              <a:rPr lang="en-US" sz="2000" dirty="0">
                <a:solidFill>
                  <a:prstClr val="black"/>
                </a:solidFill>
              </a:rPr>
              <a:t>Work-based Learning in Colorado (offered by the Colorado Community College System’s CTE Office) </a:t>
            </a:r>
          </a:p>
        </p:txBody>
      </p:sp>
      <p:sp>
        <p:nvSpPr>
          <p:cNvPr id="5" name="AutoShape 2" descr="Image result for new"/>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381001"/>
            <a:ext cx="2000250" cy="97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46518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066800"/>
            <a:ext cx="8341851" cy="1645920"/>
          </a:xfrm>
        </p:spPr>
        <p:txBody>
          <a:bodyPr/>
          <a:lstStyle/>
          <a:p>
            <a:r>
              <a:rPr lang="en-US" dirty="0" smtClean="0"/>
              <a:t/>
            </a:r>
            <a:br>
              <a:rPr lang="en-US" dirty="0" smtClean="0"/>
            </a:br>
            <a:r>
              <a:rPr lang="en-US" dirty="0" smtClean="0"/>
              <a:t>Questions?</a:t>
            </a:r>
            <a:endParaRPr lang="en-US" dirty="0"/>
          </a:p>
        </p:txBody>
      </p:sp>
      <p:sp>
        <p:nvSpPr>
          <p:cNvPr id="4" name="Footer Placeholder 3"/>
          <p:cNvSpPr>
            <a:spLocks noGrp="1"/>
          </p:cNvSpPr>
          <p:nvPr>
            <p:ph type="ftr" sz="quarter" idx="4294967295"/>
          </p:nvPr>
        </p:nvSpPr>
        <p:spPr>
          <a:xfrm>
            <a:off x="0" y="6265863"/>
            <a:ext cx="2895600" cy="365125"/>
          </a:xfrm>
        </p:spPr>
        <p:txBody>
          <a:bodyPr/>
          <a:lstStyle/>
          <a:p>
            <a:fld id="{757A2F4E-5D54-B04B-91BD-7E78EE1FE9FD}" type="slidenum">
              <a:rPr lang="en-US" smtClean="0">
                <a:solidFill>
                  <a:prstClr val="black">
                    <a:tint val="75000"/>
                  </a:prstClr>
                </a:solidFill>
              </a:rPr>
              <a:pPr/>
              <a:t>42</a:t>
            </a:fld>
            <a:endParaRPr lang="en-US" dirty="0" smtClean="0">
              <a:solidFill>
                <a:prstClr val="black">
                  <a:tint val="75000"/>
                </a:prstClr>
              </a:solidFill>
            </a:endParaRPr>
          </a:p>
        </p:txBody>
      </p:sp>
    </p:spTree>
    <p:extLst>
      <p:ext uri="{BB962C8B-B14F-4D97-AF65-F5344CB8AC3E}">
        <p14:creationId xmlns:p14="http://schemas.microsoft.com/office/powerpoint/2010/main" val="37405604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Contacts</a:t>
            </a:r>
            <a:endParaRPr lang="en-US" dirty="0"/>
          </a:p>
        </p:txBody>
      </p:sp>
      <p:sp>
        <p:nvSpPr>
          <p:cNvPr id="4" name="Content Placeholder 1"/>
          <p:cNvSpPr>
            <a:spLocks noGrp="1"/>
          </p:cNvSpPr>
          <p:nvPr>
            <p:ph idx="1"/>
          </p:nvPr>
        </p:nvSpPr>
        <p:spPr>
          <a:xfrm>
            <a:off x="628650" y="1202400"/>
            <a:ext cx="7886700" cy="5037025"/>
          </a:xfrm>
        </p:spPr>
        <p:txBody>
          <a:bodyPr/>
          <a:lstStyle/>
          <a:p>
            <a:pPr marL="0" indent="0" algn="ctr">
              <a:lnSpc>
                <a:spcPct val="100000"/>
              </a:lnSpc>
              <a:spcBef>
                <a:spcPts val="0"/>
              </a:spcBef>
              <a:buNone/>
            </a:pPr>
            <a:endParaRPr lang="en-US" dirty="0" smtClean="0"/>
          </a:p>
          <a:p>
            <a:pPr marL="0" indent="0" algn="ctr">
              <a:lnSpc>
                <a:spcPct val="100000"/>
              </a:lnSpc>
              <a:spcBef>
                <a:spcPts val="0"/>
              </a:spcBef>
              <a:buNone/>
            </a:pPr>
            <a:r>
              <a:rPr lang="en-US" b="1" dirty="0" smtClean="0"/>
              <a:t>Robin Russel</a:t>
            </a:r>
          </a:p>
          <a:p>
            <a:pPr marL="0" indent="0" algn="ctr">
              <a:lnSpc>
                <a:spcPct val="100000"/>
              </a:lnSpc>
              <a:spcBef>
                <a:spcPts val="0"/>
              </a:spcBef>
              <a:buNone/>
            </a:pPr>
            <a:r>
              <a:rPr lang="en-US" dirty="0" smtClean="0"/>
              <a:t>Graduation Guidelines Manager, CDE</a:t>
            </a:r>
          </a:p>
          <a:p>
            <a:pPr marL="0" indent="0" algn="ctr">
              <a:lnSpc>
                <a:spcPct val="100000"/>
              </a:lnSpc>
              <a:spcBef>
                <a:spcPts val="0"/>
              </a:spcBef>
              <a:buNone/>
            </a:pPr>
            <a:r>
              <a:rPr lang="en-US" dirty="0" smtClean="0">
                <a:hlinkClick r:id="rId2"/>
              </a:rPr>
              <a:t>Russel_r@cde.state.co.us</a:t>
            </a:r>
            <a:r>
              <a:rPr lang="en-US" dirty="0" smtClean="0"/>
              <a:t> </a:t>
            </a:r>
          </a:p>
          <a:p>
            <a:pPr marL="0" indent="0" algn="ctr">
              <a:lnSpc>
                <a:spcPct val="100000"/>
              </a:lnSpc>
              <a:spcBef>
                <a:spcPts val="0"/>
              </a:spcBef>
              <a:buNone/>
            </a:pPr>
            <a:endParaRPr lang="en-US" dirty="0"/>
          </a:p>
          <a:p>
            <a:pPr marL="0" indent="0" algn="ctr">
              <a:lnSpc>
                <a:spcPct val="100000"/>
              </a:lnSpc>
              <a:spcBef>
                <a:spcPts val="0"/>
              </a:spcBef>
              <a:buNone/>
            </a:pPr>
            <a:r>
              <a:rPr lang="en-US" b="1" dirty="0" smtClean="0"/>
              <a:t>Renise Walker</a:t>
            </a:r>
          </a:p>
          <a:p>
            <a:pPr marL="0" indent="0" algn="ctr">
              <a:lnSpc>
                <a:spcPct val="100000"/>
              </a:lnSpc>
              <a:spcBef>
                <a:spcPts val="0"/>
              </a:spcBef>
              <a:buNone/>
            </a:pPr>
            <a:r>
              <a:rPr lang="en-US" dirty="0" smtClean="0"/>
              <a:t>Education Liaison, CDE and CWDC</a:t>
            </a:r>
          </a:p>
          <a:p>
            <a:pPr marL="0" indent="0" algn="ctr">
              <a:lnSpc>
                <a:spcPct val="100000"/>
              </a:lnSpc>
              <a:spcBef>
                <a:spcPts val="0"/>
              </a:spcBef>
              <a:buNone/>
            </a:pPr>
            <a:r>
              <a:rPr lang="en-US" dirty="0" smtClean="0">
                <a:hlinkClick r:id="rId3"/>
              </a:rPr>
              <a:t>Renise.Walker@state.co.us</a:t>
            </a:r>
            <a:endParaRPr lang="en-US" dirty="0" smtClean="0"/>
          </a:p>
          <a:p>
            <a:pPr marL="0" indent="0" algn="ctr">
              <a:lnSpc>
                <a:spcPct val="100000"/>
              </a:lnSpc>
              <a:spcBef>
                <a:spcPts val="0"/>
              </a:spcBef>
              <a:buNone/>
            </a:pPr>
            <a:endParaRPr lang="en-US" dirty="0"/>
          </a:p>
          <a:p>
            <a:pPr marL="0" indent="0" algn="ctr">
              <a:lnSpc>
                <a:spcPct val="100000"/>
              </a:lnSpc>
              <a:spcBef>
                <a:spcPts val="0"/>
              </a:spcBef>
              <a:buNone/>
            </a:pPr>
            <a:r>
              <a:rPr lang="en-US" b="1" dirty="0" smtClean="0"/>
              <a:t>Lauren Jones</a:t>
            </a:r>
          </a:p>
          <a:p>
            <a:pPr marL="0" indent="0" algn="ctr">
              <a:lnSpc>
                <a:spcPct val="100000"/>
              </a:lnSpc>
              <a:spcBef>
                <a:spcPts val="0"/>
              </a:spcBef>
              <a:buNone/>
            </a:pPr>
            <a:r>
              <a:rPr lang="en-US" dirty="0" smtClean="0"/>
              <a:t>CTE Program Director, CCCS</a:t>
            </a:r>
          </a:p>
          <a:p>
            <a:pPr marL="0" indent="0" algn="ctr">
              <a:lnSpc>
                <a:spcPct val="100000"/>
              </a:lnSpc>
              <a:spcBef>
                <a:spcPts val="0"/>
              </a:spcBef>
              <a:buNone/>
            </a:pPr>
            <a:r>
              <a:rPr lang="en-US" dirty="0" smtClean="0">
                <a:hlinkClick r:id="rId4"/>
              </a:rPr>
              <a:t>Lauren.Jones@cccs.edu</a:t>
            </a:r>
            <a:r>
              <a:rPr lang="en-US" dirty="0" smtClean="0"/>
              <a:t> </a:t>
            </a:r>
            <a:endParaRPr lang="en-US" dirty="0"/>
          </a:p>
        </p:txBody>
      </p:sp>
    </p:spTree>
    <p:extLst>
      <p:ext uri="{BB962C8B-B14F-4D97-AF65-F5344CB8AC3E}">
        <p14:creationId xmlns:p14="http://schemas.microsoft.com/office/powerpoint/2010/main" val="12199308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066800"/>
            <a:ext cx="8341851" cy="1645920"/>
          </a:xfrm>
        </p:spPr>
        <p:txBody>
          <a:bodyPr/>
          <a:lstStyle/>
          <a:p>
            <a:r>
              <a:rPr lang="en-US" dirty="0" smtClean="0"/>
              <a:t/>
            </a:r>
            <a:br>
              <a:rPr lang="en-US" dirty="0" smtClean="0"/>
            </a:br>
            <a:r>
              <a:rPr lang="en-US" dirty="0" smtClean="0"/>
              <a:t>MS Pathways</a:t>
            </a:r>
            <a:endParaRPr lang="en-US" dirty="0"/>
          </a:p>
        </p:txBody>
      </p:sp>
      <p:sp>
        <p:nvSpPr>
          <p:cNvPr id="4" name="Footer Placeholder 3"/>
          <p:cNvSpPr>
            <a:spLocks noGrp="1"/>
          </p:cNvSpPr>
          <p:nvPr>
            <p:ph type="ftr" sz="quarter" idx="4294967295"/>
          </p:nvPr>
        </p:nvSpPr>
        <p:spPr>
          <a:xfrm>
            <a:off x="0" y="6265863"/>
            <a:ext cx="2895600" cy="365125"/>
          </a:xfrm>
        </p:spPr>
        <p:txBody>
          <a:bodyPr/>
          <a:lstStyle/>
          <a:p>
            <a:fld id="{757A2F4E-5D54-B04B-91BD-7E78EE1FE9FD}" type="slidenum">
              <a:rPr lang="en-US" smtClean="0">
                <a:solidFill>
                  <a:prstClr val="black">
                    <a:tint val="75000"/>
                  </a:prstClr>
                </a:solidFill>
              </a:rPr>
              <a:pPr/>
              <a:t>44</a:t>
            </a:fld>
            <a:endParaRPr lang="en-US" dirty="0" smtClean="0">
              <a:solidFill>
                <a:prstClr val="black">
                  <a:tint val="75000"/>
                </a:prstClr>
              </a:solidFill>
            </a:endParaRPr>
          </a:p>
        </p:txBody>
      </p:sp>
    </p:spTree>
    <p:extLst>
      <p:ext uri="{BB962C8B-B14F-4D97-AF65-F5344CB8AC3E}">
        <p14:creationId xmlns:p14="http://schemas.microsoft.com/office/powerpoint/2010/main" val="19914648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 Pathways &amp; CTE in Colorado</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2286000"/>
            <a:ext cx="6147751" cy="2177637"/>
          </a:xfrm>
        </p:spPr>
      </p:pic>
    </p:spTree>
    <p:extLst>
      <p:ext uri="{BB962C8B-B14F-4D97-AF65-F5344CB8AC3E}">
        <p14:creationId xmlns:p14="http://schemas.microsoft.com/office/powerpoint/2010/main" val="9300828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95300" y="0"/>
            <a:ext cx="8229600" cy="1143000"/>
          </a:xfrm>
        </p:spPr>
        <p:txBody>
          <a:bodyPr>
            <a:normAutofit fontScale="90000"/>
          </a:bodyPr>
          <a:lstStyle/>
          <a:p>
            <a:pPr eaLnBrk="1" hangingPunct="1"/>
            <a:r>
              <a:rPr lang="en-US" altLang="en-US" sz="7200" smtClean="0">
                <a:latin typeface="Hurry Up" pitchFamily="2" charset="0"/>
              </a:rPr>
              <a:t>Where are we now</a:t>
            </a:r>
          </a:p>
        </p:txBody>
      </p:sp>
      <p:pic>
        <p:nvPicPr>
          <p:cNvPr id="11267" name="Picture 5"/>
          <p:cNvPicPr>
            <a:picLocks noChangeAspect="1" noChangeArrowheads="1"/>
          </p:cNvPicPr>
          <p:nvPr/>
        </p:nvPicPr>
        <p:blipFill>
          <a:blip r:embed="rId2">
            <a:extLst>
              <a:ext uri="{28A0092B-C50C-407E-A947-70E740481C1C}">
                <a14:useLocalDpi xmlns:a14="http://schemas.microsoft.com/office/drawing/2010/main" val="0"/>
              </a:ext>
            </a:extLst>
          </a:blip>
          <a:srcRect l="30489" t="27040" r="23334" b="16634"/>
          <a:stretch>
            <a:fillRect/>
          </a:stretch>
        </p:blipFill>
        <p:spPr bwMode="auto">
          <a:xfrm>
            <a:off x="838200" y="954088"/>
            <a:ext cx="7543800" cy="574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84122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Cool Data Tidbit!</a:t>
            </a:r>
          </a:p>
        </p:txBody>
      </p:sp>
      <p:sp>
        <p:nvSpPr>
          <p:cNvPr id="7171" name="Content Placeholder 2"/>
          <p:cNvSpPr>
            <a:spLocks noGrp="1"/>
          </p:cNvSpPr>
          <p:nvPr>
            <p:ph idx="1"/>
          </p:nvPr>
        </p:nvSpPr>
        <p:spPr>
          <a:xfrm>
            <a:off x="457200" y="1600200"/>
            <a:ext cx="8534400" cy="4525963"/>
          </a:xfrm>
        </p:spPr>
        <p:txBody>
          <a:bodyPr>
            <a:normAutofit lnSpcReduction="10000"/>
          </a:bodyPr>
          <a:lstStyle/>
          <a:p>
            <a:r>
              <a:rPr lang="en-US" altLang="en-US" sz="4000" smtClean="0"/>
              <a:t>1,917</a:t>
            </a:r>
            <a:r>
              <a:rPr lang="en-US" altLang="en-US" smtClean="0"/>
              <a:t> MS students in the 12-13 enrollment </a:t>
            </a:r>
            <a:r>
              <a:rPr lang="en-US" altLang="en-US" u="sng" smtClean="0"/>
              <a:t>continued into </a:t>
            </a:r>
            <a:r>
              <a:rPr lang="en-US" altLang="en-US" smtClean="0"/>
              <a:t>a high school program in 13-14.</a:t>
            </a:r>
          </a:p>
          <a:p>
            <a:r>
              <a:rPr lang="en-US" altLang="en-US" sz="4000" smtClean="0"/>
              <a:t>561</a:t>
            </a:r>
            <a:r>
              <a:rPr lang="en-US" altLang="en-US" smtClean="0"/>
              <a:t> MS students in the 12-13 enrollment continued into a high school program in 13-14 </a:t>
            </a:r>
            <a:r>
              <a:rPr lang="en-US" altLang="en-US" u="sng" smtClean="0"/>
              <a:t>within the same </a:t>
            </a:r>
            <a:r>
              <a:rPr lang="en-US" altLang="en-US" smtClean="0"/>
              <a:t>career cluster.</a:t>
            </a:r>
          </a:p>
          <a:p>
            <a:r>
              <a:rPr lang="en-US" altLang="en-US" sz="4000" smtClean="0"/>
              <a:t>1,594</a:t>
            </a:r>
            <a:r>
              <a:rPr lang="en-US" altLang="en-US" smtClean="0"/>
              <a:t> MS students in the 12-13 enrollment </a:t>
            </a:r>
            <a:r>
              <a:rPr lang="en-US" altLang="en-US" u="sng" smtClean="0"/>
              <a:t>continued into a high school program </a:t>
            </a:r>
            <a:r>
              <a:rPr lang="en-US" altLang="en-US" smtClean="0"/>
              <a:t>in 13-14 in a different career cluster.  </a:t>
            </a:r>
          </a:p>
          <a:p>
            <a:endParaRPr lang="en-US" altLang="en-US" smtClean="0"/>
          </a:p>
        </p:txBody>
      </p:sp>
      <p:sp>
        <p:nvSpPr>
          <p:cNvPr id="4" name="Explosion 1 3"/>
          <p:cNvSpPr/>
          <p:nvPr/>
        </p:nvSpPr>
        <p:spPr>
          <a:xfrm rot="19851725">
            <a:off x="7391400" y="228600"/>
            <a:ext cx="1371600" cy="12192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Explosion 1 4"/>
          <p:cNvSpPr/>
          <p:nvPr/>
        </p:nvSpPr>
        <p:spPr>
          <a:xfrm rot="19851725">
            <a:off x="590550" y="192088"/>
            <a:ext cx="1371600" cy="12192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48957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Effect transition="in" filter="fade">
                                      <p:cBhvr>
                                        <p:cTn id="7" dur="500"/>
                                        <p:tgtEl>
                                          <p:spTgt spid="717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2" end="2"/>
                                            </p:txEl>
                                          </p:spTgt>
                                        </p:tgtEl>
                                        <p:attrNameLst>
                                          <p:attrName>style.visibility</p:attrName>
                                        </p:attrNameLst>
                                      </p:cBhvr>
                                      <p:to>
                                        <p:strVal val="visible"/>
                                      </p:to>
                                    </p:set>
                                    <p:animEffect transition="in" filter="fade">
                                      <p:cBhvr>
                                        <p:cTn id="12" dur="500"/>
                                        <p:tgtEl>
                                          <p:spTgt spid="7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497" t="10407" r="13252" b="11393"/>
          <a:stretch/>
        </p:blipFill>
        <p:spPr bwMode="auto">
          <a:xfrm>
            <a:off x="37815" y="152399"/>
            <a:ext cx="9106185" cy="6075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35078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5948" t="12026" r="27602" b="4996"/>
          <a:stretch/>
        </p:blipFill>
        <p:spPr bwMode="auto">
          <a:xfrm>
            <a:off x="1828800" y="152400"/>
            <a:ext cx="5943600" cy="6636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33928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380999" y="6265545"/>
            <a:ext cx="2895600" cy="365125"/>
          </a:xfrm>
          <a:prstGeom prst="rect">
            <a:avLst/>
          </a:prstGeom>
        </p:spPr>
        <p:txBody>
          <a:bodyPr/>
          <a:lstStyle/>
          <a:p>
            <a:fld id="{757A2F4E-5D54-B04B-91BD-7E78EE1FE9FD}" type="slidenum">
              <a:rPr lang="en-US" smtClean="0">
                <a:solidFill>
                  <a:prstClr val="black">
                    <a:tint val="75000"/>
                  </a:prstClr>
                </a:solidFill>
              </a:rPr>
              <a:pPr/>
              <a:t>5</a:t>
            </a:fld>
            <a:endParaRPr lang="en-US" dirty="0" smtClean="0">
              <a:solidFill>
                <a:prstClr val="black">
                  <a:tint val="75000"/>
                </a:prstClr>
              </a:solidFill>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1828800"/>
            <a:ext cx="1078992"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719754"/>
            <a:ext cx="962025"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7026" y="3305541"/>
            <a:ext cx="1210994" cy="1266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0999" y="3200400"/>
            <a:ext cx="1524001" cy="130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4429" y="3123089"/>
            <a:ext cx="1354571" cy="1448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04800" y="3429000"/>
            <a:ext cx="685800" cy="3068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2" name="Rectangle 11"/>
          <p:cNvSpPr/>
          <p:nvPr/>
        </p:nvSpPr>
        <p:spPr>
          <a:xfrm>
            <a:off x="1676400" y="4135315"/>
            <a:ext cx="685800" cy="2362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TextBox 6"/>
          <p:cNvSpPr txBox="1"/>
          <p:nvPr/>
        </p:nvSpPr>
        <p:spPr>
          <a:xfrm>
            <a:off x="304800" y="6497515"/>
            <a:ext cx="685800" cy="276999"/>
          </a:xfrm>
          <a:prstGeom prst="rect">
            <a:avLst/>
          </a:prstGeom>
          <a:noFill/>
        </p:spPr>
        <p:txBody>
          <a:bodyPr wrap="square" rtlCol="0">
            <a:spAutoFit/>
          </a:bodyPr>
          <a:lstStyle/>
          <a:p>
            <a:pPr defTabSz="457200"/>
            <a:r>
              <a:rPr lang="en-US" sz="1200" b="1" dirty="0" smtClean="0">
                <a:solidFill>
                  <a:prstClr val="black"/>
                </a:solidFill>
              </a:rPr>
              <a:t>  100</a:t>
            </a:r>
            <a:endParaRPr lang="en-US" sz="1200" b="1" dirty="0">
              <a:solidFill>
                <a:prstClr val="black"/>
              </a:solidFill>
            </a:endParaRPr>
          </a:p>
        </p:txBody>
      </p:sp>
      <p:sp>
        <p:nvSpPr>
          <p:cNvPr id="14" name="TextBox 13"/>
          <p:cNvSpPr txBox="1"/>
          <p:nvPr/>
        </p:nvSpPr>
        <p:spPr>
          <a:xfrm>
            <a:off x="1662112" y="6504801"/>
            <a:ext cx="685800" cy="276999"/>
          </a:xfrm>
          <a:prstGeom prst="rect">
            <a:avLst/>
          </a:prstGeom>
          <a:noFill/>
        </p:spPr>
        <p:txBody>
          <a:bodyPr wrap="square" rtlCol="0">
            <a:spAutoFit/>
          </a:bodyPr>
          <a:lstStyle/>
          <a:p>
            <a:pPr defTabSz="457200"/>
            <a:r>
              <a:rPr lang="en-US" sz="1200" b="1" dirty="0">
                <a:solidFill>
                  <a:prstClr val="black"/>
                </a:solidFill>
              </a:rPr>
              <a:t> </a:t>
            </a:r>
            <a:r>
              <a:rPr lang="en-US" sz="1200" b="1" dirty="0" smtClean="0">
                <a:solidFill>
                  <a:prstClr val="black"/>
                </a:solidFill>
              </a:rPr>
              <a:t>    77</a:t>
            </a:r>
            <a:endParaRPr lang="en-US" sz="1200" b="1" dirty="0">
              <a:solidFill>
                <a:prstClr val="black"/>
              </a:solidFill>
            </a:endParaRPr>
          </a:p>
        </p:txBody>
      </p:sp>
      <p:sp>
        <p:nvSpPr>
          <p:cNvPr id="8" name="Rectangle 7"/>
          <p:cNvSpPr/>
          <p:nvPr/>
        </p:nvSpPr>
        <p:spPr>
          <a:xfrm rot="16200000">
            <a:off x="-298557" y="4670869"/>
            <a:ext cx="1902700" cy="584775"/>
          </a:xfrm>
          <a:prstGeom prst="rect">
            <a:avLst/>
          </a:prstGeom>
          <a:noFill/>
        </p:spPr>
        <p:txBody>
          <a:bodyPr wrap="none" lIns="91440" tIns="45720" rIns="91440" bIns="45720">
            <a:spAutoFit/>
          </a:bodyPr>
          <a:lstStyle/>
          <a:p>
            <a:pPr algn="ctr" defTabSz="457200"/>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a:t>
            </a:r>
            <a:r>
              <a:rPr lang="en-US" sz="3200" baseline="30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grader </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Rectangle 15"/>
          <p:cNvSpPr/>
          <p:nvPr/>
        </p:nvSpPr>
        <p:spPr>
          <a:xfrm rot="16200000">
            <a:off x="909970" y="5031734"/>
            <a:ext cx="2190084" cy="492443"/>
          </a:xfrm>
          <a:prstGeom prst="rect">
            <a:avLst/>
          </a:prstGeom>
          <a:noFill/>
        </p:spPr>
        <p:txBody>
          <a:bodyPr wrap="square" lIns="91440" tIns="45720" rIns="91440" bIns="45720">
            <a:spAutoFit/>
          </a:bodyPr>
          <a:lstStyle/>
          <a:p>
            <a:pPr algn="ctr" defTabSz="457200"/>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HS Graduate</a:t>
            </a:r>
            <a:endPar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Rectangle 16"/>
          <p:cNvSpPr/>
          <p:nvPr/>
        </p:nvSpPr>
        <p:spPr>
          <a:xfrm rot="16200000">
            <a:off x="2839885" y="5494461"/>
            <a:ext cx="1311522" cy="685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Rectangle 18"/>
          <p:cNvSpPr/>
          <p:nvPr/>
        </p:nvSpPr>
        <p:spPr>
          <a:xfrm rot="16200000">
            <a:off x="4612665" y="5735412"/>
            <a:ext cx="685800" cy="7671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smtClean="0">
                <a:solidFill>
                  <a:prstClr val="white"/>
                </a:solidFill>
              </a:rPr>
              <a:t>     </a:t>
            </a:r>
            <a:endParaRPr lang="en-US" dirty="0">
              <a:solidFill>
                <a:prstClr val="white"/>
              </a:solidFill>
            </a:endParaRPr>
          </a:p>
        </p:txBody>
      </p:sp>
      <p:sp>
        <p:nvSpPr>
          <p:cNvPr id="20" name="Rectangle 19"/>
          <p:cNvSpPr/>
          <p:nvPr/>
        </p:nvSpPr>
        <p:spPr>
          <a:xfrm rot="16200000">
            <a:off x="2921619" y="5817218"/>
            <a:ext cx="1041076" cy="430887"/>
          </a:xfrm>
          <a:prstGeom prst="rect">
            <a:avLst/>
          </a:prstGeom>
          <a:noFill/>
        </p:spPr>
        <p:txBody>
          <a:bodyPr wrap="square" lIns="91440" tIns="45720" rIns="91440" bIns="45720">
            <a:spAutoFit/>
          </a:bodyPr>
          <a:lstStyle/>
          <a:p>
            <a:pPr algn="ctr" defTabSz="457200"/>
            <a:r>
              <a:rPr lang="en-US" sz="2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College</a:t>
            </a:r>
            <a:endPar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TextBox 20"/>
          <p:cNvSpPr txBox="1"/>
          <p:nvPr/>
        </p:nvSpPr>
        <p:spPr>
          <a:xfrm>
            <a:off x="3152745" y="6477000"/>
            <a:ext cx="685800" cy="276999"/>
          </a:xfrm>
          <a:prstGeom prst="rect">
            <a:avLst/>
          </a:prstGeom>
          <a:noFill/>
        </p:spPr>
        <p:txBody>
          <a:bodyPr wrap="square" rtlCol="0">
            <a:spAutoFit/>
          </a:bodyPr>
          <a:lstStyle/>
          <a:p>
            <a:pPr defTabSz="457200"/>
            <a:r>
              <a:rPr lang="en-US" sz="1200" dirty="0">
                <a:solidFill>
                  <a:prstClr val="black"/>
                </a:solidFill>
              </a:rPr>
              <a:t> </a:t>
            </a:r>
            <a:r>
              <a:rPr lang="en-US" sz="1200" dirty="0" smtClean="0">
                <a:solidFill>
                  <a:prstClr val="black"/>
                </a:solidFill>
              </a:rPr>
              <a:t>   </a:t>
            </a:r>
            <a:r>
              <a:rPr lang="en-US" sz="1200" b="1" dirty="0" smtClean="0">
                <a:solidFill>
                  <a:prstClr val="black"/>
                </a:solidFill>
              </a:rPr>
              <a:t>4</a:t>
            </a:r>
            <a:r>
              <a:rPr lang="en-US" sz="1200" dirty="0" smtClean="0">
                <a:solidFill>
                  <a:prstClr val="black"/>
                </a:solidFill>
              </a:rPr>
              <a:t>4</a:t>
            </a:r>
            <a:endParaRPr lang="en-US" sz="1200" dirty="0">
              <a:solidFill>
                <a:prstClr val="black"/>
              </a:solidFill>
            </a:endParaRPr>
          </a:p>
        </p:txBody>
      </p:sp>
      <p:sp>
        <p:nvSpPr>
          <p:cNvPr id="23" name="Rectangle 22"/>
          <p:cNvSpPr/>
          <p:nvPr/>
        </p:nvSpPr>
        <p:spPr>
          <a:xfrm>
            <a:off x="4495800" y="5918921"/>
            <a:ext cx="990600" cy="400110"/>
          </a:xfrm>
          <a:prstGeom prst="rect">
            <a:avLst/>
          </a:prstGeom>
          <a:noFill/>
        </p:spPr>
        <p:txBody>
          <a:bodyPr wrap="square" lIns="91440" tIns="45720" rIns="91440" bIns="45720">
            <a:spAutoFit/>
          </a:bodyPr>
          <a:lstStyle/>
          <a:p>
            <a:pPr algn="ctr" defTabSz="457200"/>
            <a:r>
              <a:rPr lang="en-US" sz="2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Yr</a:t>
            </a: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2</a:t>
            </a:r>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4" name="TextBox 23"/>
          <p:cNvSpPr txBox="1"/>
          <p:nvPr/>
        </p:nvSpPr>
        <p:spPr>
          <a:xfrm>
            <a:off x="4648200" y="6461877"/>
            <a:ext cx="685800" cy="276999"/>
          </a:xfrm>
          <a:prstGeom prst="rect">
            <a:avLst/>
          </a:prstGeom>
          <a:noFill/>
        </p:spPr>
        <p:txBody>
          <a:bodyPr wrap="square" rtlCol="0">
            <a:spAutoFit/>
          </a:bodyPr>
          <a:lstStyle/>
          <a:p>
            <a:pPr defTabSz="457200"/>
            <a:r>
              <a:rPr lang="en-US" sz="1200" dirty="0">
                <a:solidFill>
                  <a:prstClr val="black"/>
                </a:solidFill>
              </a:rPr>
              <a:t> </a:t>
            </a:r>
            <a:r>
              <a:rPr lang="en-US" sz="1200" dirty="0" smtClean="0">
                <a:solidFill>
                  <a:prstClr val="black"/>
                </a:solidFill>
              </a:rPr>
              <a:t>   </a:t>
            </a:r>
            <a:r>
              <a:rPr lang="en-US" sz="1200" b="1" dirty="0" smtClean="0">
                <a:solidFill>
                  <a:prstClr val="black"/>
                </a:solidFill>
              </a:rPr>
              <a:t>35</a:t>
            </a:r>
            <a:endParaRPr lang="en-US" sz="1200" dirty="0">
              <a:solidFill>
                <a:prstClr val="black"/>
              </a:solidFill>
            </a:endParaRPr>
          </a:p>
        </p:txBody>
      </p:sp>
      <p:sp>
        <p:nvSpPr>
          <p:cNvPr id="25" name="Rectangle 24"/>
          <p:cNvSpPr/>
          <p:nvPr/>
        </p:nvSpPr>
        <p:spPr>
          <a:xfrm rot="16200000">
            <a:off x="6172200" y="5867583"/>
            <a:ext cx="685800" cy="574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smtClean="0">
                <a:solidFill>
                  <a:prstClr val="white"/>
                </a:solidFill>
              </a:rPr>
              <a:t>     </a:t>
            </a:r>
            <a:endParaRPr lang="en-US" dirty="0">
              <a:solidFill>
                <a:prstClr val="white"/>
              </a:solidFill>
            </a:endParaRPr>
          </a:p>
        </p:txBody>
      </p:sp>
      <p:sp>
        <p:nvSpPr>
          <p:cNvPr id="26" name="TextBox 25"/>
          <p:cNvSpPr txBox="1"/>
          <p:nvPr/>
        </p:nvSpPr>
        <p:spPr>
          <a:xfrm>
            <a:off x="6228068" y="6504801"/>
            <a:ext cx="685800" cy="276999"/>
          </a:xfrm>
          <a:prstGeom prst="rect">
            <a:avLst/>
          </a:prstGeom>
          <a:noFill/>
        </p:spPr>
        <p:txBody>
          <a:bodyPr wrap="square" rtlCol="0">
            <a:spAutoFit/>
          </a:bodyPr>
          <a:lstStyle/>
          <a:p>
            <a:pPr defTabSz="457200"/>
            <a:r>
              <a:rPr lang="en-US" sz="1200" dirty="0">
                <a:solidFill>
                  <a:prstClr val="black"/>
                </a:solidFill>
              </a:rPr>
              <a:t> </a:t>
            </a:r>
            <a:r>
              <a:rPr lang="en-US" sz="1200" dirty="0" smtClean="0">
                <a:solidFill>
                  <a:prstClr val="black"/>
                </a:solidFill>
              </a:rPr>
              <a:t>   </a:t>
            </a:r>
            <a:r>
              <a:rPr lang="en-US" sz="1200" b="1" dirty="0" smtClean="0">
                <a:solidFill>
                  <a:prstClr val="black"/>
                </a:solidFill>
              </a:rPr>
              <a:t>23</a:t>
            </a:r>
            <a:endParaRPr lang="en-US" sz="1200" dirty="0">
              <a:solidFill>
                <a:prstClr val="black"/>
              </a:solidFill>
            </a:endParaRPr>
          </a:p>
        </p:txBody>
      </p:sp>
      <p:pic>
        <p:nvPicPr>
          <p:cNvPr id="2056" name="Picture 8" descr="C:\Users\russel_r\AppData\Local\Microsoft\Windows\Temporary Internet Files\Content.IE5\QXQNOVHO\6494806981_e4266bfcfa[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7141" y="5891584"/>
            <a:ext cx="455917" cy="454783"/>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0999" y="4635938"/>
            <a:ext cx="1066980" cy="620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81400" y="4782282"/>
            <a:ext cx="550176"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152746" y="5181601"/>
            <a:ext cx="685800" cy="3048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457200"/>
            <a:endParaRPr lang="en-US">
              <a:solidFill>
                <a:prstClr val="black"/>
              </a:solidFill>
            </a:endParaRPr>
          </a:p>
        </p:txBody>
      </p:sp>
      <p:pic>
        <p:nvPicPr>
          <p:cNvPr id="205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4800" y="2590800"/>
            <a:ext cx="942975" cy="971550"/>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7832456" y="3787791"/>
            <a:ext cx="1099086" cy="569387"/>
          </a:xfrm>
          <a:prstGeom prst="rect">
            <a:avLst/>
          </a:prstGeom>
          <a:noFill/>
        </p:spPr>
        <p:txBody>
          <a:bodyPr wrap="square" rtlCol="0">
            <a:spAutoFit/>
          </a:bodyPr>
          <a:lstStyle/>
          <a:p>
            <a:pPr defTabSz="457200"/>
            <a:r>
              <a:rPr lang="en-US" sz="1100"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000" dirty="0" smtClean="0">
                <a:solidFill>
                  <a:srgbClr val="C00000"/>
                </a:solidFill>
                <a:latin typeface="Tahoma" panose="020B0604030504040204" pitchFamily="34" charset="0"/>
                <a:ea typeface="Tahoma" panose="020B0604030504040204" pitchFamily="34" charset="0"/>
                <a:cs typeface="Tahoma" panose="020B0604030504040204" pitchFamily="34" charset="0"/>
              </a:rPr>
              <a:t>18 graduates </a:t>
            </a:r>
          </a:p>
          <a:p>
            <a:pPr defTabSz="457200"/>
            <a:r>
              <a:rPr lang="en-US" sz="10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000" dirty="0" smtClean="0">
                <a:solidFill>
                  <a:srgbClr val="C00000"/>
                </a:solidFill>
                <a:latin typeface="Tahoma" panose="020B0604030504040204" pitchFamily="34" charset="0"/>
                <a:ea typeface="Tahoma" panose="020B0604030504040204" pitchFamily="34" charset="0"/>
                <a:cs typeface="Tahoma" panose="020B0604030504040204" pitchFamily="34" charset="0"/>
              </a:rPr>
              <a:t>   employed  within one year </a:t>
            </a:r>
            <a:endParaRPr lang="en-US" sz="10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35" name="Rectangle 34"/>
          <p:cNvSpPr/>
          <p:nvPr/>
        </p:nvSpPr>
        <p:spPr>
          <a:xfrm rot="16200000">
            <a:off x="8213831" y="4719089"/>
            <a:ext cx="415017" cy="574063"/>
          </a:xfrm>
          <a:prstGeom prst="rect">
            <a:avLst/>
          </a:prstGeom>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smtClean="0">
                <a:solidFill>
                  <a:prstClr val="white"/>
                </a:solidFill>
              </a:rPr>
              <a:t>     </a:t>
            </a:r>
            <a:endParaRPr lang="en-US" dirty="0">
              <a:solidFill>
                <a:prstClr val="white"/>
              </a:solidFill>
            </a:endParaRPr>
          </a:p>
        </p:txBody>
      </p:sp>
      <p:sp>
        <p:nvSpPr>
          <p:cNvPr id="13" name="Right Arrow 12"/>
          <p:cNvSpPr/>
          <p:nvPr/>
        </p:nvSpPr>
        <p:spPr>
          <a:xfrm rot="19741367">
            <a:off x="7107756" y="5436624"/>
            <a:ext cx="807516" cy="1353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7" name="TextBox 36"/>
          <p:cNvSpPr txBox="1"/>
          <p:nvPr/>
        </p:nvSpPr>
        <p:spPr>
          <a:xfrm>
            <a:off x="8078439" y="5209401"/>
            <a:ext cx="685800" cy="276999"/>
          </a:xfrm>
          <a:prstGeom prst="rect">
            <a:avLst/>
          </a:prstGeom>
          <a:noFill/>
        </p:spPr>
        <p:txBody>
          <a:bodyPr wrap="square" rtlCol="0">
            <a:spAutoFit/>
          </a:bodyPr>
          <a:lstStyle/>
          <a:p>
            <a:pPr defTabSz="457200"/>
            <a:r>
              <a:rPr lang="en-US" sz="1200" b="1" dirty="0" smtClean="0">
                <a:solidFill>
                  <a:srgbClr val="1F497D"/>
                </a:solidFill>
              </a:rPr>
              <a:t>     18</a:t>
            </a:r>
            <a:endParaRPr lang="en-US" sz="1200" b="1" dirty="0">
              <a:solidFill>
                <a:srgbClr val="1F497D"/>
              </a:solidFill>
            </a:endParaRPr>
          </a:p>
        </p:txBody>
      </p:sp>
      <p:pic>
        <p:nvPicPr>
          <p:cNvPr id="2060"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37981" y="4822763"/>
            <a:ext cx="366716" cy="366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112015">
            <a:off x="7335364" y="3618399"/>
            <a:ext cx="574608" cy="325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itle 2"/>
          <p:cNvSpPr>
            <a:spLocks noGrp="1"/>
          </p:cNvSpPr>
          <p:nvPr>
            <p:ph type="title"/>
          </p:nvPr>
        </p:nvSpPr>
        <p:spPr>
          <a:xfrm>
            <a:off x="192024" y="192024"/>
            <a:ext cx="7886700" cy="521208"/>
          </a:xfrm>
        </p:spPr>
        <p:txBody>
          <a:bodyPr>
            <a:normAutofit/>
          </a:bodyPr>
          <a:lstStyle/>
          <a:p>
            <a:r>
              <a:rPr lang="en-US" dirty="0" smtClean="0"/>
              <a:t>Colorado’s Talent</a:t>
            </a:r>
            <a:endParaRPr lang="en-US" dirty="0"/>
          </a:p>
        </p:txBody>
      </p:sp>
    </p:spTree>
    <p:extLst>
      <p:ext uri="{BB962C8B-B14F-4D97-AF65-F5344CB8AC3E}">
        <p14:creationId xmlns:p14="http://schemas.microsoft.com/office/powerpoint/2010/main" val="11259878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538163" y="0"/>
            <a:ext cx="8229600" cy="1143000"/>
          </a:xfrm>
        </p:spPr>
        <p:txBody>
          <a:bodyPr/>
          <a:lstStyle/>
          <a:p>
            <a:r>
              <a:rPr lang="en-US" altLang="en-US" smtClean="0"/>
              <a:t>Did you know?! </a:t>
            </a:r>
          </a:p>
        </p:txBody>
      </p:sp>
      <p:sp>
        <p:nvSpPr>
          <p:cNvPr id="4099" name="Content Placeholder 2"/>
          <p:cNvSpPr>
            <a:spLocks noGrp="1"/>
          </p:cNvSpPr>
          <p:nvPr>
            <p:ph idx="1"/>
          </p:nvPr>
        </p:nvSpPr>
        <p:spPr>
          <a:xfrm>
            <a:off x="538163" y="990600"/>
            <a:ext cx="8229600" cy="4525963"/>
          </a:xfrm>
        </p:spPr>
        <p:txBody>
          <a:bodyPr/>
          <a:lstStyle/>
          <a:p>
            <a:pPr marL="0" indent="0" algn="ctr">
              <a:buFont typeface="Arial" charset="0"/>
              <a:buNone/>
            </a:pPr>
            <a:r>
              <a:rPr lang="en-US" altLang="en-US" dirty="0" smtClean="0"/>
              <a:t>MARCH is Middle Level Education Month!</a:t>
            </a:r>
          </a:p>
          <a:p>
            <a:pPr marL="0" indent="0" algn="ctr">
              <a:buFont typeface="Arial" charset="0"/>
              <a:buNone/>
            </a:pPr>
            <a:r>
              <a:rPr lang="en-US" altLang="en-US" i="1" dirty="0" smtClean="0"/>
              <a:t>Hashtag: #MLEM18</a:t>
            </a:r>
            <a:endParaRPr lang="en-US" altLang="en-US" dirty="0" smtClean="0"/>
          </a:p>
        </p:txBody>
      </p:sp>
      <p:pic>
        <p:nvPicPr>
          <p:cNvPr id="4100" name="Picture 2"/>
          <p:cNvPicPr>
            <a:picLocks noChangeAspect="1" noChangeArrowheads="1"/>
          </p:cNvPicPr>
          <p:nvPr/>
        </p:nvPicPr>
        <p:blipFill>
          <a:blip r:embed="rId2">
            <a:extLst>
              <a:ext uri="{28A0092B-C50C-407E-A947-70E740481C1C}">
                <a14:useLocalDpi xmlns:a14="http://schemas.microsoft.com/office/drawing/2010/main" val="0"/>
              </a:ext>
            </a:extLst>
          </a:blip>
          <a:srcRect l="32092" t="25179" r="27829" b="10667"/>
          <a:stretch>
            <a:fillRect/>
          </a:stretch>
        </p:blipFill>
        <p:spPr bwMode="auto">
          <a:xfrm>
            <a:off x="2362200" y="2132013"/>
            <a:ext cx="4613275" cy="4614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01" name="Rectangle 3"/>
          <p:cNvSpPr>
            <a:spLocks noChangeArrowheads="1"/>
          </p:cNvSpPr>
          <p:nvPr/>
        </p:nvSpPr>
        <p:spPr bwMode="auto">
          <a:xfrm>
            <a:off x="0" y="5754688"/>
            <a:ext cx="23622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dirty="0" smtClean="0">
                <a:solidFill>
                  <a:prstClr val="black"/>
                </a:solidFill>
                <a:latin typeface="Arial" charset="0"/>
                <a:hlinkClick r:id="rId3"/>
              </a:rPr>
              <a:t>http://www.amle.org/AboutAMLE/MiddleLevelEducationMonth/tabid/295/Default.aspx#2824144-resources</a:t>
            </a:r>
            <a:r>
              <a:rPr lang="en-US" altLang="en-US" sz="1400" dirty="0" smtClean="0">
                <a:solidFill>
                  <a:prstClr val="black"/>
                </a:solidFill>
                <a:latin typeface="Arial" charset="0"/>
              </a:rPr>
              <a:t> </a:t>
            </a:r>
            <a:endParaRPr lang="en-US" altLang="en-US" sz="1400" dirty="0">
              <a:solidFill>
                <a:prstClr val="black"/>
              </a:solidFill>
              <a:latin typeface="Arial"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155825"/>
            <a:ext cx="9144000" cy="463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15041" y="4724400"/>
            <a:ext cx="190505" cy="461665"/>
          </a:xfrm>
          <a:prstGeom prst="rect">
            <a:avLst/>
          </a:prstGeom>
          <a:solidFill>
            <a:srgbClr val="FF0000"/>
          </a:solidFill>
        </p:spPr>
        <p:txBody>
          <a:bodyPr wrap="square" rtlCol="0">
            <a:spAutoFit/>
          </a:bodyPr>
          <a:lstStyle/>
          <a:p>
            <a:r>
              <a:rPr lang="en-US" sz="2400" b="1" dirty="0">
                <a:solidFill>
                  <a:prstClr val="white"/>
                </a:solidFill>
              </a:rPr>
              <a:t>8</a:t>
            </a:r>
          </a:p>
        </p:txBody>
      </p:sp>
    </p:spTree>
    <p:extLst>
      <p:ext uri="{BB962C8B-B14F-4D97-AF65-F5344CB8AC3E}">
        <p14:creationId xmlns:p14="http://schemas.microsoft.com/office/powerpoint/2010/main" val="738853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4000" b="0" i="0" u="none" strike="noStrike" cap="none" dirty="0" smtClean="0">
                <a:solidFill>
                  <a:srgbClr val="C00000"/>
                </a:solidFill>
                <a:latin typeface="Arial"/>
                <a:ea typeface="Arial"/>
                <a:cs typeface="Arial"/>
                <a:sym typeface="Arial"/>
              </a:rPr>
              <a:t>Resources</a:t>
            </a:r>
            <a:endParaRPr lang="en-US" sz="4000" b="0" i="0" u="none" strike="noStrike" cap="none" dirty="0">
              <a:solidFill>
                <a:srgbClr val="C00000"/>
              </a:solidFill>
              <a:latin typeface="Arial"/>
              <a:ea typeface="Arial"/>
              <a:cs typeface="Arial"/>
              <a:sym typeface="Arial"/>
            </a:endParaRPr>
          </a:p>
        </p:txBody>
      </p:sp>
      <p:sp>
        <p:nvSpPr>
          <p:cNvPr id="3" name="Content Placeholder 2"/>
          <p:cNvSpPr>
            <a:spLocks noGrp="1"/>
          </p:cNvSpPr>
          <p:nvPr>
            <p:ph idx="1"/>
          </p:nvPr>
        </p:nvSpPr>
        <p:spPr/>
        <p:txBody>
          <a:bodyPr>
            <a:normAutofit fontScale="47500" lnSpcReduction="20000"/>
          </a:bodyPr>
          <a:lstStyle/>
          <a:p>
            <a:pPr marL="0" indent="0">
              <a:buNone/>
            </a:pPr>
            <a:r>
              <a:rPr lang="en-US" sz="5100" b="1" dirty="0">
                <a:solidFill>
                  <a:srgbClr val="C00000"/>
                </a:solidFill>
              </a:rPr>
              <a:t>Education &amp; related resources:</a:t>
            </a:r>
            <a:endParaRPr lang="en-US" sz="5100" dirty="0">
              <a:solidFill>
                <a:srgbClr val="C00000"/>
              </a:solidFill>
            </a:endParaRPr>
          </a:p>
          <a:p>
            <a:pPr lvl="0"/>
            <a:r>
              <a:rPr lang="en-US" u="sng" dirty="0" smtClean="0">
                <a:hlinkClick r:id="rId3"/>
              </a:rPr>
              <a:t>CDE </a:t>
            </a:r>
            <a:r>
              <a:rPr lang="en-US" u="sng" dirty="0">
                <a:hlinkClick r:id="rId3"/>
              </a:rPr>
              <a:t>Postsecondary and Workforce Readiness Resources</a:t>
            </a:r>
            <a:endParaRPr lang="en-US" dirty="0"/>
          </a:p>
          <a:p>
            <a:pPr lvl="0"/>
            <a:r>
              <a:rPr lang="en-US" u="sng" dirty="0">
                <a:hlinkClick r:id="rId4"/>
              </a:rPr>
              <a:t>CTE</a:t>
            </a:r>
            <a:r>
              <a:rPr lang="en-US" dirty="0"/>
              <a:t> website</a:t>
            </a:r>
          </a:p>
          <a:p>
            <a:pPr lvl="0"/>
            <a:r>
              <a:rPr lang="en-US" dirty="0"/>
              <a:t>CDE </a:t>
            </a:r>
            <a:r>
              <a:rPr lang="en-US" u="sng" dirty="0">
                <a:hlinkClick r:id="rId5"/>
              </a:rPr>
              <a:t>CTE Credentialing</a:t>
            </a:r>
            <a:r>
              <a:rPr lang="en-US" dirty="0"/>
              <a:t> information </a:t>
            </a:r>
          </a:p>
          <a:p>
            <a:pPr lvl="0"/>
            <a:r>
              <a:rPr lang="en-US" dirty="0"/>
              <a:t>Youth Apprenticeships through </a:t>
            </a:r>
            <a:r>
              <a:rPr lang="en-US" u="sng" dirty="0">
                <a:hlinkClick r:id="rId6"/>
              </a:rPr>
              <a:t>CareerWise Colorado</a:t>
            </a:r>
            <a:endParaRPr lang="en-US" dirty="0"/>
          </a:p>
          <a:p>
            <a:pPr lvl="0"/>
            <a:r>
              <a:rPr lang="en-US" dirty="0"/>
              <a:t>Registered Apprenticeships information via the CDLE </a:t>
            </a:r>
            <a:r>
              <a:rPr lang="en-US" u="sng" dirty="0">
                <a:hlinkClick r:id="rId7"/>
              </a:rPr>
              <a:t>Work-Based Learning Unit</a:t>
            </a:r>
            <a:endParaRPr lang="en-US" dirty="0"/>
          </a:p>
          <a:p>
            <a:pPr marL="0" indent="0">
              <a:buNone/>
            </a:pPr>
            <a:endParaRPr lang="en-US" dirty="0"/>
          </a:p>
          <a:p>
            <a:pPr marL="0" indent="0">
              <a:buNone/>
            </a:pPr>
            <a:r>
              <a:rPr lang="en-US" sz="5100" b="1" dirty="0">
                <a:solidFill>
                  <a:srgbClr val="C00000"/>
                </a:solidFill>
              </a:rPr>
              <a:t>Labor market data, career pathways, and sector partnerships:</a:t>
            </a:r>
            <a:endParaRPr lang="en-US" sz="5100" dirty="0">
              <a:solidFill>
                <a:srgbClr val="C00000"/>
              </a:solidFill>
            </a:endParaRPr>
          </a:p>
          <a:p>
            <a:pPr lvl="0"/>
            <a:r>
              <a:rPr lang="en-US" u="sng" dirty="0">
                <a:hlinkClick r:id="rId8"/>
              </a:rPr>
              <a:t>Colorado Workforce Development Council</a:t>
            </a:r>
            <a:r>
              <a:rPr lang="en-US" dirty="0"/>
              <a:t>- including the BEL Commission</a:t>
            </a:r>
          </a:p>
          <a:p>
            <a:pPr lvl="0"/>
            <a:r>
              <a:rPr lang="en-US" u="sng" dirty="0">
                <a:hlinkClick r:id="rId9"/>
              </a:rPr>
              <a:t>Talent Pipeline Report </a:t>
            </a:r>
            <a:r>
              <a:rPr lang="en-US" dirty="0"/>
              <a:t>– annual report re: Colorado’s labor market</a:t>
            </a:r>
          </a:p>
          <a:p>
            <a:pPr lvl="0"/>
            <a:r>
              <a:rPr lang="en-JM" dirty="0">
                <a:hlinkClick r:id="rId10"/>
              </a:rPr>
              <a:t>Colorado</a:t>
            </a:r>
            <a:r>
              <a:rPr lang="en-JM" u="sng" dirty="0">
                <a:hlinkClick r:id="rId10"/>
              </a:rPr>
              <a:t> Talent Dashboard-</a:t>
            </a:r>
            <a:r>
              <a:rPr lang="en-JM" dirty="0"/>
              <a:t>to understand the needs of the </a:t>
            </a:r>
            <a:r>
              <a:rPr lang="en-JM" dirty="0" err="1"/>
              <a:t>labor</a:t>
            </a:r>
            <a:r>
              <a:rPr lang="en-JM" dirty="0"/>
              <a:t> market</a:t>
            </a:r>
            <a:endParaRPr lang="en-US" dirty="0"/>
          </a:p>
          <a:p>
            <a:pPr lvl="0"/>
            <a:r>
              <a:rPr lang="en-JM" u="sng" dirty="0" err="1">
                <a:hlinkClick r:id="rId11"/>
              </a:rPr>
              <a:t>TalentFound</a:t>
            </a:r>
            <a:r>
              <a:rPr lang="en-JM" dirty="0"/>
              <a:t>- Gateway to Colorado’s talent development system (under development)</a:t>
            </a:r>
            <a:endParaRPr lang="en-US" dirty="0"/>
          </a:p>
          <a:p>
            <a:pPr lvl="0"/>
            <a:r>
              <a:rPr lang="en-US" u="sng" dirty="0">
                <a:hlinkClick r:id="rId12"/>
              </a:rPr>
              <a:t>Career Pathways</a:t>
            </a:r>
            <a:r>
              <a:rPr lang="en-US" dirty="0"/>
              <a:t> overview</a:t>
            </a:r>
          </a:p>
          <a:p>
            <a:pPr lvl="0"/>
            <a:r>
              <a:rPr lang="en-US" u="sng" dirty="0">
                <a:hlinkClick r:id="rId13"/>
              </a:rPr>
              <a:t>Careers in Colorado</a:t>
            </a:r>
            <a:r>
              <a:rPr lang="en-US" dirty="0"/>
              <a:t> -Career pathways work for high-demand industries (IT, advanced manufacturing, healthcare and construction)  </a:t>
            </a:r>
          </a:p>
          <a:p>
            <a:pPr lvl="0"/>
            <a:r>
              <a:rPr lang="en-US" dirty="0"/>
              <a:t>Colorado </a:t>
            </a:r>
            <a:r>
              <a:rPr lang="en-US" u="sng" dirty="0">
                <a:hlinkClick r:id="rId14"/>
              </a:rPr>
              <a:t>Sector Partnership</a:t>
            </a:r>
            <a:r>
              <a:rPr lang="en-US" dirty="0"/>
              <a:t> Information</a:t>
            </a:r>
          </a:p>
          <a:p>
            <a:pPr lvl="0"/>
            <a:r>
              <a:rPr lang="en-US" u="sng" dirty="0">
                <a:hlinkClick r:id="rId15"/>
              </a:rPr>
              <a:t>What are sector partnerships</a:t>
            </a:r>
            <a:r>
              <a:rPr lang="en-US" dirty="0"/>
              <a:t>? overview </a:t>
            </a:r>
          </a:p>
          <a:p>
            <a:pPr lvl="0"/>
            <a:r>
              <a:rPr lang="en-US" dirty="0"/>
              <a:t>Connecting with Colorado </a:t>
            </a:r>
            <a:r>
              <a:rPr lang="en-US" u="sng" dirty="0">
                <a:hlinkClick r:id="rId16"/>
              </a:rPr>
              <a:t>Workforce </a:t>
            </a:r>
            <a:r>
              <a:rPr lang="en-US" u="sng" dirty="0" smtClean="0">
                <a:hlinkClick r:id="rId16"/>
              </a:rPr>
              <a:t>Centers</a:t>
            </a:r>
            <a:endParaRPr lang="en-US" dirty="0"/>
          </a:p>
        </p:txBody>
      </p:sp>
    </p:spTree>
    <p:extLst>
      <p:ext uri="{BB962C8B-B14F-4D97-AF65-F5344CB8AC3E}">
        <p14:creationId xmlns:p14="http://schemas.microsoft.com/office/powerpoint/2010/main" val="2014566920"/>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Shape 235"/>
        <p:cNvGrpSpPr/>
        <p:nvPr/>
      </p:nvGrpSpPr>
      <p:grpSpPr>
        <a:xfrm>
          <a:off x="0" y="0"/>
          <a:ext cx="0" cy="0"/>
          <a:chOff x="0" y="0"/>
          <a:chExt cx="0" cy="0"/>
        </a:xfrm>
      </p:grpSpPr>
      <p:pic>
        <p:nvPicPr>
          <p:cNvPr id="236" name="Shape 236" descr="blue_mts_header.png"/>
          <p:cNvPicPr preferRelativeResize="0"/>
          <p:nvPr/>
        </p:nvPicPr>
        <p:blipFill rotWithShape="1">
          <a:blip r:embed="rId3">
            <a:alphaModFix/>
          </a:blip>
          <a:srcRect t="20496"/>
          <a:stretch/>
        </p:blipFill>
        <p:spPr>
          <a:xfrm>
            <a:off x="0" y="5007748"/>
            <a:ext cx="9144000" cy="1850250"/>
          </a:xfrm>
          <a:prstGeom prst="rect">
            <a:avLst/>
          </a:prstGeom>
          <a:noFill/>
          <a:ln>
            <a:noFill/>
          </a:ln>
        </p:spPr>
      </p:pic>
      <p:sp>
        <p:nvSpPr>
          <p:cNvPr id="237" name="Shape 237"/>
          <p:cNvSpPr txBox="1">
            <a:spLocks noGrp="1"/>
          </p:cNvSpPr>
          <p:nvPr>
            <p:ph type="title" idx="4294967295"/>
          </p:nvPr>
        </p:nvSpPr>
        <p:spPr>
          <a:xfrm>
            <a:off x="457200" y="381000"/>
            <a:ext cx="7620000" cy="609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JM" sz="3600" b="1">
                <a:solidFill>
                  <a:srgbClr val="3F3F3F"/>
                </a:solidFill>
                <a:latin typeface="Open Sans"/>
                <a:ea typeface="Open Sans"/>
                <a:cs typeface="Open Sans"/>
                <a:sym typeface="Open Sans"/>
              </a:rPr>
              <a:t>Resources </a:t>
            </a:r>
          </a:p>
        </p:txBody>
      </p:sp>
      <p:sp>
        <p:nvSpPr>
          <p:cNvPr id="238" name="Shape 238"/>
          <p:cNvSpPr txBox="1">
            <a:spLocks noGrp="1"/>
          </p:cNvSpPr>
          <p:nvPr>
            <p:ph type="body" idx="4294967295"/>
          </p:nvPr>
        </p:nvSpPr>
        <p:spPr>
          <a:xfrm>
            <a:off x="457200" y="1066800"/>
            <a:ext cx="8305800" cy="4495800"/>
          </a:xfrm>
          <a:prstGeom prst="rect">
            <a:avLst/>
          </a:prstGeom>
          <a:noFill/>
          <a:ln>
            <a:noFill/>
          </a:ln>
        </p:spPr>
        <p:txBody>
          <a:bodyPr wrap="square" lIns="91425" tIns="91425" rIns="91425" bIns="91425" anchor="t" anchorCtr="0">
            <a:noAutofit/>
          </a:bodyPr>
          <a:lstStyle/>
          <a:p>
            <a:pPr marL="457200" lvl="0" indent="-330200" rtl="0">
              <a:lnSpc>
                <a:spcPct val="115000"/>
              </a:lnSpc>
              <a:spcBef>
                <a:spcPts val="0"/>
              </a:spcBef>
              <a:buSzPct val="100000"/>
              <a:buFont typeface="Open Sans"/>
              <a:buChar char="●"/>
            </a:pPr>
            <a:r>
              <a:rPr lang="en-JM" sz="1600" u="sng" dirty="0">
                <a:solidFill>
                  <a:schemeClr val="hlink"/>
                </a:solidFill>
                <a:latin typeface="Open Sans"/>
                <a:ea typeface="Open Sans"/>
                <a:cs typeface="Open Sans"/>
                <a:sym typeface="Open Sans"/>
                <a:hlinkClick r:id="rId4"/>
              </a:rPr>
              <a:t>CDE Postsecondary and Workforce Pathways Resources</a:t>
            </a:r>
            <a:r>
              <a:rPr lang="en-JM" sz="1600" dirty="0">
                <a:solidFill>
                  <a:schemeClr val="dk1"/>
                </a:solidFill>
                <a:latin typeface="Open Sans"/>
                <a:ea typeface="Open Sans"/>
                <a:cs typeface="Open Sans"/>
                <a:sym typeface="Open Sans"/>
              </a:rPr>
              <a:t>- Information and state guidance to advance PWR</a:t>
            </a:r>
          </a:p>
          <a:p>
            <a:pPr lvl="0" rtl="0">
              <a:lnSpc>
                <a:spcPct val="115000"/>
              </a:lnSpc>
              <a:spcBef>
                <a:spcPts val="0"/>
              </a:spcBef>
              <a:buNone/>
            </a:pPr>
            <a:endParaRPr sz="1600" dirty="0">
              <a:solidFill>
                <a:schemeClr val="dk1"/>
              </a:solidFill>
              <a:latin typeface="Open Sans"/>
              <a:ea typeface="Open Sans"/>
              <a:cs typeface="Open Sans"/>
              <a:sym typeface="Open Sans"/>
            </a:endParaRPr>
          </a:p>
          <a:p>
            <a:pPr marL="457200" marR="0" lvl="0" indent="-330200" algn="l" rtl="0">
              <a:lnSpc>
                <a:spcPct val="115000"/>
              </a:lnSpc>
              <a:spcBef>
                <a:spcPts val="0"/>
              </a:spcBef>
              <a:spcAft>
                <a:spcPts val="0"/>
              </a:spcAft>
              <a:buSzPct val="100000"/>
              <a:buFont typeface="Open Sans"/>
              <a:buChar char="●"/>
            </a:pPr>
            <a:r>
              <a:rPr lang="en-JM" sz="1600" u="sng" dirty="0" err="1">
                <a:solidFill>
                  <a:schemeClr val="hlink"/>
                </a:solidFill>
                <a:latin typeface="Open Sans"/>
                <a:ea typeface="Open Sans"/>
                <a:cs typeface="Open Sans"/>
                <a:sym typeface="Open Sans"/>
                <a:hlinkClick r:id="rId5"/>
              </a:rPr>
              <a:t>CareersinColorado</a:t>
            </a:r>
            <a:r>
              <a:rPr lang="en-JM" sz="1600" u="sng" dirty="0">
                <a:solidFill>
                  <a:schemeClr val="hlink"/>
                </a:solidFill>
                <a:latin typeface="Open Sans"/>
                <a:ea typeface="Open Sans"/>
                <a:cs typeface="Open Sans"/>
                <a:sym typeface="Open Sans"/>
                <a:hlinkClick r:id="rId5"/>
              </a:rPr>
              <a:t>-</a:t>
            </a:r>
            <a:r>
              <a:rPr lang="en-JM" sz="1600" dirty="0">
                <a:solidFill>
                  <a:srgbClr val="FF0000"/>
                </a:solidFill>
                <a:latin typeface="Open Sans"/>
                <a:ea typeface="Open Sans"/>
                <a:cs typeface="Open Sans"/>
                <a:sym typeface="Open Sans"/>
              </a:rPr>
              <a:t> </a:t>
            </a:r>
            <a:r>
              <a:rPr lang="en-JM" sz="1600" dirty="0">
                <a:latin typeface="Open Sans"/>
                <a:ea typeface="Open Sans"/>
                <a:cs typeface="Open Sans"/>
                <a:sym typeface="Open Sans"/>
              </a:rPr>
              <a:t>Career Pathway Navigation for high demand industries</a:t>
            </a:r>
          </a:p>
          <a:p>
            <a:pPr marR="0" lvl="0" algn="l" rtl="0">
              <a:lnSpc>
                <a:spcPct val="115000"/>
              </a:lnSpc>
              <a:spcBef>
                <a:spcPts val="0"/>
              </a:spcBef>
              <a:spcAft>
                <a:spcPts val="0"/>
              </a:spcAft>
              <a:buNone/>
            </a:pPr>
            <a:endParaRPr sz="1600" dirty="0">
              <a:latin typeface="Open Sans"/>
              <a:ea typeface="Open Sans"/>
              <a:cs typeface="Open Sans"/>
              <a:sym typeface="Open Sans"/>
            </a:endParaRPr>
          </a:p>
          <a:p>
            <a:pPr marL="457200" marR="0" lvl="0" indent="-330200" algn="l" rtl="0">
              <a:lnSpc>
                <a:spcPct val="115000"/>
              </a:lnSpc>
              <a:spcBef>
                <a:spcPts val="0"/>
              </a:spcBef>
              <a:spcAft>
                <a:spcPts val="0"/>
              </a:spcAft>
              <a:buSzPct val="100000"/>
              <a:buFont typeface="Open Sans"/>
              <a:buChar char="●"/>
            </a:pPr>
            <a:r>
              <a:rPr lang="en-JM" sz="1600" dirty="0">
                <a:latin typeface="Open Sans"/>
                <a:ea typeface="Open Sans"/>
                <a:cs typeface="Open Sans"/>
                <a:sym typeface="Open Sans"/>
              </a:rPr>
              <a:t>Colorado Work-based Learning Continuum</a:t>
            </a:r>
          </a:p>
          <a:p>
            <a:pPr marR="0" lvl="0" algn="l" rtl="0">
              <a:lnSpc>
                <a:spcPct val="115000"/>
              </a:lnSpc>
              <a:spcBef>
                <a:spcPts val="0"/>
              </a:spcBef>
              <a:spcAft>
                <a:spcPts val="0"/>
              </a:spcAft>
              <a:buNone/>
            </a:pPr>
            <a:endParaRPr sz="1600" dirty="0">
              <a:latin typeface="Open Sans"/>
              <a:ea typeface="Open Sans"/>
              <a:cs typeface="Open Sans"/>
              <a:sym typeface="Open Sans"/>
            </a:endParaRPr>
          </a:p>
          <a:p>
            <a:pPr marL="457200" marR="0" lvl="0" indent="-330200" algn="l" rtl="0">
              <a:lnSpc>
                <a:spcPct val="115000"/>
              </a:lnSpc>
              <a:spcBef>
                <a:spcPts val="0"/>
              </a:spcBef>
              <a:spcAft>
                <a:spcPts val="0"/>
              </a:spcAft>
              <a:buSzPct val="100000"/>
              <a:buFont typeface="Open Sans"/>
              <a:buChar char="●"/>
            </a:pPr>
            <a:r>
              <a:rPr lang="en-JM" sz="1600" u="sng" dirty="0">
                <a:solidFill>
                  <a:schemeClr val="hlink"/>
                </a:solidFill>
                <a:latin typeface="Open Sans"/>
                <a:ea typeface="Open Sans"/>
                <a:cs typeface="Open Sans"/>
                <a:sym typeface="Open Sans"/>
                <a:hlinkClick r:id="rId6"/>
              </a:rPr>
              <a:t>Colorado Talent Dashboard-</a:t>
            </a:r>
            <a:r>
              <a:rPr lang="en-JM" sz="1600" dirty="0">
                <a:solidFill>
                  <a:srgbClr val="3F3F3F"/>
                </a:solidFill>
                <a:latin typeface="Open Sans"/>
                <a:ea typeface="Open Sans"/>
                <a:cs typeface="Open Sans"/>
                <a:sym typeface="Open Sans"/>
              </a:rPr>
              <a:t> Resource to understand needs of </a:t>
            </a:r>
            <a:r>
              <a:rPr lang="en-JM" sz="1600" dirty="0" err="1">
                <a:solidFill>
                  <a:srgbClr val="3F3F3F"/>
                </a:solidFill>
                <a:latin typeface="Open Sans"/>
                <a:ea typeface="Open Sans"/>
                <a:cs typeface="Open Sans"/>
                <a:sym typeface="Open Sans"/>
              </a:rPr>
              <a:t>labor</a:t>
            </a:r>
            <a:r>
              <a:rPr lang="en-JM" sz="1600" dirty="0">
                <a:solidFill>
                  <a:srgbClr val="3F3F3F"/>
                </a:solidFill>
                <a:latin typeface="Open Sans"/>
                <a:ea typeface="Open Sans"/>
                <a:cs typeface="Open Sans"/>
                <a:sym typeface="Open Sans"/>
              </a:rPr>
              <a:t> market</a:t>
            </a:r>
          </a:p>
          <a:p>
            <a:pPr marR="0" lvl="0" algn="l" rtl="0">
              <a:lnSpc>
                <a:spcPct val="115000"/>
              </a:lnSpc>
              <a:spcBef>
                <a:spcPts val="0"/>
              </a:spcBef>
              <a:spcAft>
                <a:spcPts val="0"/>
              </a:spcAft>
              <a:buNone/>
            </a:pPr>
            <a:endParaRPr sz="1600" dirty="0">
              <a:solidFill>
                <a:srgbClr val="3F3F3F"/>
              </a:solidFill>
              <a:latin typeface="Open Sans"/>
              <a:ea typeface="Open Sans"/>
              <a:cs typeface="Open Sans"/>
              <a:sym typeface="Open Sans"/>
            </a:endParaRPr>
          </a:p>
          <a:p>
            <a:pPr marL="457200" marR="0" lvl="0" indent="-330200" algn="l" rtl="0">
              <a:lnSpc>
                <a:spcPct val="115000"/>
              </a:lnSpc>
              <a:spcBef>
                <a:spcPts val="0"/>
              </a:spcBef>
              <a:spcAft>
                <a:spcPts val="0"/>
              </a:spcAft>
              <a:buSzPct val="100000"/>
              <a:buFont typeface="Open Sans"/>
              <a:buChar char="●"/>
            </a:pPr>
            <a:r>
              <a:rPr lang="en-JM" sz="1600" u="sng" dirty="0" err="1">
                <a:solidFill>
                  <a:schemeClr val="hlink"/>
                </a:solidFill>
                <a:latin typeface="Open Sans"/>
                <a:ea typeface="Open Sans"/>
                <a:cs typeface="Open Sans"/>
                <a:sym typeface="Open Sans"/>
                <a:hlinkClick r:id="rId7"/>
              </a:rPr>
              <a:t>TalentFound</a:t>
            </a:r>
            <a:r>
              <a:rPr lang="en-JM" sz="1600" dirty="0">
                <a:latin typeface="Open Sans"/>
                <a:ea typeface="Open Sans"/>
                <a:cs typeface="Open Sans"/>
                <a:sym typeface="Open Sans"/>
              </a:rPr>
              <a:t>- Gateway to Colorado’s talent development system (under development)</a:t>
            </a:r>
          </a:p>
          <a:p>
            <a:pPr marR="0" lvl="0" algn="l" rtl="0">
              <a:lnSpc>
                <a:spcPct val="115000"/>
              </a:lnSpc>
              <a:spcBef>
                <a:spcPts val="0"/>
              </a:spcBef>
              <a:spcAft>
                <a:spcPts val="0"/>
              </a:spcAft>
              <a:buNone/>
            </a:pPr>
            <a:endParaRPr sz="1600" dirty="0">
              <a:latin typeface="Open Sans"/>
              <a:ea typeface="Open Sans"/>
              <a:cs typeface="Open Sans"/>
              <a:sym typeface="Open Sans"/>
            </a:endParaRPr>
          </a:p>
          <a:p>
            <a:pPr marL="457200" marR="0" lvl="0" indent="-330200" algn="l" rtl="0">
              <a:lnSpc>
                <a:spcPct val="115000"/>
              </a:lnSpc>
              <a:spcBef>
                <a:spcPts val="0"/>
              </a:spcBef>
              <a:spcAft>
                <a:spcPts val="0"/>
              </a:spcAft>
              <a:buSzPct val="100000"/>
              <a:buFont typeface="Open Sans"/>
              <a:buChar char="●"/>
            </a:pPr>
            <a:r>
              <a:rPr lang="en-JM" sz="1600" u="sng" dirty="0" err="1">
                <a:solidFill>
                  <a:schemeClr val="hlink"/>
                </a:solidFill>
                <a:latin typeface="Open Sans"/>
                <a:ea typeface="Open Sans"/>
                <a:cs typeface="Open Sans"/>
                <a:sym typeface="Open Sans"/>
                <a:hlinkClick r:id="rId8"/>
              </a:rPr>
              <a:t>LaunchMyCareerColorado</a:t>
            </a:r>
            <a:r>
              <a:rPr lang="en-JM" sz="1600" dirty="0">
                <a:latin typeface="Open Sans"/>
                <a:ea typeface="Open Sans"/>
                <a:cs typeface="Open Sans"/>
                <a:sym typeface="Open Sans"/>
              </a:rPr>
              <a:t>-Return on Investment Tool to help students compare cost to anticipated earning value of continuing education</a:t>
            </a:r>
          </a:p>
          <a:p>
            <a:pPr marR="0" lvl="0" algn="l" rtl="0">
              <a:lnSpc>
                <a:spcPct val="115000"/>
              </a:lnSpc>
              <a:spcBef>
                <a:spcPts val="0"/>
              </a:spcBef>
              <a:spcAft>
                <a:spcPts val="0"/>
              </a:spcAft>
              <a:buNone/>
            </a:pPr>
            <a:endParaRPr sz="1600" dirty="0">
              <a:latin typeface="Open Sans"/>
              <a:ea typeface="Open Sans"/>
              <a:cs typeface="Open Sans"/>
              <a:sym typeface="Open Sans"/>
            </a:endParaRPr>
          </a:p>
          <a:p>
            <a:pPr marL="457200" lvl="0" indent="-330200" rtl="0">
              <a:lnSpc>
                <a:spcPct val="115000"/>
              </a:lnSpc>
              <a:spcBef>
                <a:spcPts val="0"/>
              </a:spcBef>
              <a:buSzPct val="100000"/>
              <a:buFont typeface="Open Sans"/>
              <a:buChar char="●"/>
            </a:pPr>
            <a:r>
              <a:rPr lang="en-JM" sz="1600" u="sng" dirty="0">
                <a:solidFill>
                  <a:schemeClr val="hlink"/>
                </a:solidFill>
                <a:latin typeface="Open Sans"/>
                <a:ea typeface="Open Sans"/>
                <a:cs typeface="Open Sans"/>
                <a:sym typeface="Open Sans"/>
                <a:hlinkClick r:id="rId9"/>
              </a:rPr>
              <a:t>Competency Model Clearinghouse</a:t>
            </a:r>
            <a:r>
              <a:rPr lang="en-JM" sz="1600" dirty="0">
                <a:solidFill>
                  <a:schemeClr val="dk1"/>
                </a:solidFill>
                <a:latin typeface="Open Sans"/>
                <a:ea typeface="Open Sans"/>
                <a:cs typeface="Open Sans"/>
                <a:sym typeface="Open Sans"/>
              </a:rPr>
              <a:t>- Resource developed by </a:t>
            </a:r>
            <a:r>
              <a:rPr lang="en-JM" sz="1600" dirty="0" err="1">
                <a:solidFill>
                  <a:schemeClr val="dk1"/>
                </a:solidFill>
                <a:latin typeface="Open Sans"/>
                <a:ea typeface="Open Sans"/>
                <a:cs typeface="Open Sans"/>
                <a:sym typeface="Open Sans"/>
              </a:rPr>
              <a:t>USDOL</a:t>
            </a:r>
            <a:r>
              <a:rPr lang="en-JM" sz="1600" dirty="0">
                <a:solidFill>
                  <a:schemeClr val="dk1"/>
                </a:solidFill>
                <a:latin typeface="Open Sans"/>
                <a:ea typeface="Open Sans"/>
                <a:cs typeface="Open Sans"/>
                <a:sym typeface="Open Sans"/>
              </a:rPr>
              <a:t> spotlighting the skills and competencies needed by industry</a:t>
            </a:r>
          </a:p>
          <a:p>
            <a:pPr marR="0" lvl="0" algn="l" rtl="0">
              <a:lnSpc>
                <a:spcPct val="115000"/>
              </a:lnSpc>
              <a:spcBef>
                <a:spcPts val="0"/>
              </a:spcBef>
              <a:spcAft>
                <a:spcPts val="0"/>
              </a:spcAft>
              <a:buNone/>
            </a:pPr>
            <a:endParaRPr sz="1600" dirty="0">
              <a:latin typeface="Open Sans"/>
              <a:ea typeface="Open Sans"/>
              <a:cs typeface="Open Sans"/>
              <a:sym typeface="Open Sans"/>
            </a:endParaRPr>
          </a:p>
          <a:p>
            <a:pPr marR="0" lvl="0" algn="l" rtl="0">
              <a:lnSpc>
                <a:spcPct val="115000"/>
              </a:lnSpc>
              <a:spcBef>
                <a:spcPts val="0"/>
              </a:spcBef>
              <a:spcAft>
                <a:spcPts val="0"/>
              </a:spcAft>
              <a:buNone/>
            </a:pPr>
            <a:endParaRPr sz="1600" dirty="0">
              <a:latin typeface="Open Sans"/>
              <a:ea typeface="Open Sans"/>
              <a:cs typeface="Open Sans"/>
              <a:sym typeface="Open Sans"/>
            </a:endParaRPr>
          </a:p>
          <a:p>
            <a:pPr marR="0" lvl="0" algn="l" rtl="0">
              <a:lnSpc>
                <a:spcPct val="115000"/>
              </a:lnSpc>
              <a:spcBef>
                <a:spcPts val="0"/>
              </a:spcBef>
              <a:spcAft>
                <a:spcPts val="0"/>
              </a:spcAft>
              <a:buNone/>
            </a:pPr>
            <a:endParaRPr sz="1600" dirty="0">
              <a:latin typeface="Open Sans"/>
              <a:ea typeface="Open Sans"/>
              <a:cs typeface="Open Sans"/>
              <a:sym typeface="Open Sans"/>
            </a:endParaRPr>
          </a:p>
        </p:txBody>
      </p:sp>
      <p:pic>
        <p:nvPicPr>
          <p:cNvPr id="239" name="Shape 239" descr="CWDC_Acronym-Color - Britta Blodgett - CDLE.png"/>
          <p:cNvPicPr preferRelativeResize="0"/>
          <p:nvPr/>
        </p:nvPicPr>
        <p:blipFill rotWithShape="1">
          <a:blip r:embed="rId10">
            <a:alphaModFix/>
          </a:blip>
          <a:srcRect/>
          <a:stretch/>
        </p:blipFill>
        <p:spPr>
          <a:xfrm>
            <a:off x="8073675" y="243075"/>
            <a:ext cx="841725" cy="841725"/>
          </a:xfrm>
          <a:prstGeom prst="rect">
            <a:avLst/>
          </a:prstGeom>
          <a:noFill/>
          <a:ln>
            <a:noFill/>
          </a:ln>
        </p:spPr>
      </p:pic>
    </p:spTree>
    <p:extLst>
      <p:ext uri="{BB962C8B-B14F-4D97-AF65-F5344CB8AC3E}">
        <p14:creationId xmlns:p14="http://schemas.microsoft.com/office/powerpoint/2010/main" val="34673665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066800"/>
            <a:ext cx="8341851" cy="1645920"/>
          </a:xfrm>
        </p:spPr>
        <p:txBody>
          <a:bodyPr/>
          <a:lstStyle/>
          <a:p>
            <a:r>
              <a:rPr lang="en-US" dirty="0" smtClean="0"/>
              <a:t>Questions?</a:t>
            </a:r>
            <a:endParaRPr lang="en-US" dirty="0"/>
          </a:p>
        </p:txBody>
      </p:sp>
      <p:sp>
        <p:nvSpPr>
          <p:cNvPr id="4" name="Footer Placeholder 3"/>
          <p:cNvSpPr>
            <a:spLocks noGrp="1"/>
          </p:cNvSpPr>
          <p:nvPr>
            <p:ph type="ftr" sz="quarter" idx="4294967295"/>
          </p:nvPr>
        </p:nvSpPr>
        <p:spPr>
          <a:xfrm>
            <a:off x="0" y="6265863"/>
            <a:ext cx="2895600" cy="365125"/>
          </a:xfrm>
        </p:spPr>
        <p:txBody>
          <a:bodyPr/>
          <a:lstStyle/>
          <a:p>
            <a:fld id="{757A2F4E-5D54-B04B-91BD-7E78EE1FE9FD}" type="slidenum">
              <a:rPr lang="en-US" smtClean="0">
                <a:solidFill>
                  <a:prstClr val="black">
                    <a:tint val="75000"/>
                  </a:prstClr>
                </a:solidFill>
              </a:rPr>
              <a:pPr/>
              <a:t>53</a:t>
            </a:fld>
            <a:endParaRPr lang="en-US" dirty="0" smtClean="0">
              <a:solidFill>
                <a:prstClr val="black">
                  <a:tint val="75000"/>
                </a:prstClr>
              </a:solidFill>
            </a:endParaRPr>
          </a:p>
        </p:txBody>
      </p:sp>
    </p:spTree>
    <p:extLst>
      <p:ext uri="{BB962C8B-B14F-4D97-AF65-F5344CB8AC3E}">
        <p14:creationId xmlns:p14="http://schemas.microsoft.com/office/powerpoint/2010/main" val="17944655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lnSpc>
                <a:spcPct val="100000"/>
              </a:lnSpc>
              <a:spcBef>
                <a:spcPts val="0"/>
              </a:spcBef>
              <a:buNone/>
            </a:pPr>
            <a:endParaRPr lang="en-US" dirty="0" smtClean="0"/>
          </a:p>
          <a:p>
            <a:pPr marL="0" indent="0" algn="ctr">
              <a:lnSpc>
                <a:spcPct val="100000"/>
              </a:lnSpc>
              <a:spcBef>
                <a:spcPts val="0"/>
              </a:spcBef>
              <a:buNone/>
            </a:pPr>
            <a:r>
              <a:rPr lang="en-US" b="1" dirty="0" smtClean="0"/>
              <a:t>Robin Russel</a:t>
            </a:r>
          </a:p>
          <a:p>
            <a:pPr marL="0" indent="0" algn="ctr">
              <a:lnSpc>
                <a:spcPct val="100000"/>
              </a:lnSpc>
              <a:spcBef>
                <a:spcPts val="0"/>
              </a:spcBef>
              <a:buNone/>
            </a:pPr>
            <a:r>
              <a:rPr lang="en-US" dirty="0" smtClean="0"/>
              <a:t>Graduation Guidelines Manager, CDE</a:t>
            </a:r>
          </a:p>
          <a:p>
            <a:pPr marL="0" indent="0" algn="ctr">
              <a:lnSpc>
                <a:spcPct val="100000"/>
              </a:lnSpc>
              <a:spcBef>
                <a:spcPts val="0"/>
              </a:spcBef>
              <a:buNone/>
            </a:pPr>
            <a:r>
              <a:rPr lang="en-US" dirty="0" smtClean="0">
                <a:hlinkClick r:id="rId2"/>
              </a:rPr>
              <a:t>Russel_r@cde.state.co.us</a:t>
            </a:r>
            <a:r>
              <a:rPr lang="en-US" dirty="0" smtClean="0"/>
              <a:t> </a:t>
            </a:r>
          </a:p>
          <a:p>
            <a:pPr marL="0" indent="0" algn="ctr">
              <a:lnSpc>
                <a:spcPct val="100000"/>
              </a:lnSpc>
              <a:spcBef>
                <a:spcPts val="0"/>
              </a:spcBef>
              <a:buNone/>
            </a:pPr>
            <a:endParaRPr lang="en-US" dirty="0"/>
          </a:p>
          <a:p>
            <a:pPr marL="0" indent="0" algn="ctr">
              <a:lnSpc>
                <a:spcPct val="100000"/>
              </a:lnSpc>
              <a:spcBef>
                <a:spcPts val="0"/>
              </a:spcBef>
              <a:buNone/>
            </a:pPr>
            <a:r>
              <a:rPr lang="en-US" b="1" dirty="0" smtClean="0"/>
              <a:t>Renise Walker</a:t>
            </a:r>
          </a:p>
          <a:p>
            <a:pPr marL="0" indent="0" algn="ctr">
              <a:lnSpc>
                <a:spcPct val="100000"/>
              </a:lnSpc>
              <a:spcBef>
                <a:spcPts val="0"/>
              </a:spcBef>
              <a:buNone/>
            </a:pPr>
            <a:r>
              <a:rPr lang="en-US" dirty="0" smtClean="0"/>
              <a:t>Education Liaison, CDE and CWDC</a:t>
            </a:r>
          </a:p>
          <a:p>
            <a:pPr marL="0" indent="0" algn="ctr">
              <a:lnSpc>
                <a:spcPct val="100000"/>
              </a:lnSpc>
              <a:spcBef>
                <a:spcPts val="0"/>
              </a:spcBef>
              <a:buNone/>
            </a:pPr>
            <a:r>
              <a:rPr lang="en-US" dirty="0" smtClean="0">
                <a:hlinkClick r:id="rId3"/>
              </a:rPr>
              <a:t>Renise.Walker@state.co.us</a:t>
            </a:r>
            <a:endParaRPr lang="en-US" dirty="0" smtClean="0"/>
          </a:p>
          <a:p>
            <a:pPr marL="0" indent="0" algn="ctr">
              <a:lnSpc>
                <a:spcPct val="100000"/>
              </a:lnSpc>
              <a:spcBef>
                <a:spcPts val="0"/>
              </a:spcBef>
              <a:buNone/>
            </a:pPr>
            <a:endParaRPr lang="en-US" dirty="0"/>
          </a:p>
          <a:p>
            <a:pPr marL="0" indent="0" algn="ctr">
              <a:lnSpc>
                <a:spcPct val="100000"/>
              </a:lnSpc>
              <a:spcBef>
                <a:spcPts val="0"/>
              </a:spcBef>
              <a:buNone/>
            </a:pPr>
            <a:r>
              <a:rPr lang="en-US" b="1" dirty="0" smtClean="0"/>
              <a:t>Lauren Jones</a:t>
            </a:r>
          </a:p>
          <a:p>
            <a:pPr marL="0" indent="0" algn="ctr">
              <a:lnSpc>
                <a:spcPct val="100000"/>
              </a:lnSpc>
              <a:spcBef>
                <a:spcPts val="0"/>
              </a:spcBef>
              <a:buNone/>
            </a:pPr>
            <a:r>
              <a:rPr lang="en-US" dirty="0" smtClean="0"/>
              <a:t>CTE Program Director, CCCS</a:t>
            </a:r>
          </a:p>
          <a:p>
            <a:pPr marL="0" indent="0" algn="ctr">
              <a:lnSpc>
                <a:spcPct val="100000"/>
              </a:lnSpc>
              <a:spcBef>
                <a:spcPts val="0"/>
              </a:spcBef>
              <a:buNone/>
            </a:pPr>
            <a:r>
              <a:rPr lang="en-US" dirty="0" smtClean="0">
                <a:hlinkClick r:id="rId4"/>
              </a:rPr>
              <a:t>Lauren.Jones@cccs.edu</a:t>
            </a:r>
            <a:r>
              <a:rPr lang="en-US" dirty="0" smtClean="0"/>
              <a:t> </a:t>
            </a:r>
            <a:endParaRPr lang="en-US" dirty="0"/>
          </a:p>
        </p:txBody>
      </p:sp>
      <p:sp>
        <p:nvSpPr>
          <p:cNvPr id="3" name="Title 2"/>
          <p:cNvSpPr>
            <a:spLocks noGrp="1"/>
          </p:cNvSpPr>
          <p:nvPr>
            <p:ph type="title"/>
          </p:nvPr>
        </p:nvSpPr>
        <p:spPr/>
        <p:txBody>
          <a:bodyPr/>
          <a:lstStyle/>
          <a:p>
            <a:r>
              <a:rPr lang="en-US" dirty="0" smtClean="0"/>
              <a:t>Contacts</a:t>
            </a:r>
            <a:endParaRPr lang="en-US" dirty="0"/>
          </a:p>
        </p:txBody>
      </p:sp>
    </p:spTree>
    <p:extLst>
      <p:ext uri="{BB962C8B-B14F-4D97-AF65-F5344CB8AC3E}">
        <p14:creationId xmlns:p14="http://schemas.microsoft.com/office/powerpoint/2010/main" val="9867169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066800"/>
            <a:ext cx="8341851" cy="1645920"/>
          </a:xfrm>
        </p:spPr>
        <p:txBody>
          <a:bodyPr/>
          <a:lstStyle/>
          <a:p>
            <a:r>
              <a:rPr lang="en-US" dirty="0" smtClean="0"/>
              <a:t>What are PATHWAYS?</a:t>
            </a:r>
            <a:endParaRPr lang="en-US" dirty="0"/>
          </a:p>
        </p:txBody>
      </p:sp>
      <p:sp>
        <p:nvSpPr>
          <p:cNvPr id="4" name="Footer Placeholder 3"/>
          <p:cNvSpPr>
            <a:spLocks noGrp="1"/>
          </p:cNvSpPr>
          <p:nvPr>
            <p:ph type="ftr" sz="quarter" idx="4294967295"/>
          </p:nvPr>
        </p:nvSpPr>
        <p:spPr>
          <a:xfrm>
            <a:off x="0" y="6265863"/>
            <a:ext cx="2895600" cy="365125"/>
          </a:xfrm>
        </p:spPr>
        <p:txBody>
          <a:bodyPr/>
          <a:lstStyle/>
          <a:p>
            <a:fld id="{757A2F4E-5D54-B04B-91BD-7E78EE1FE9FD}" type="slidenum">
              <a:rPr lang="en-US" smtClean="0">
                <a:solidFill>
                  <a:prstClr val="black">
                    <a:tint val="75000"/>
                  </a:prstClr>
                </a:solidFill>
              </a:rPr>
              <a:pPr/>
              <a:t>6</a:t>
            </a:fld>
            <a:endParaRPr lang="en-US" dirty="0" smtClean="0">
              <a:solidFill>
                <a:prstClr val="black">
                  <a:tint val="75000"/>
                </a:prstClr>
              </a:solidFill>
            </a:endParaRPr>
          </a:p>
        </p:txBody>
      </p:sp>
    </p:spTree>
    <p:extLst>
      <p:ext uri="{BB962C8B-B14F-4D97-AF65-F5344CB8AC3E}">
        <p14:creationId xmlns:p14="http://schemas.microsoft.com/office/powerpoint/2010/main" val="6045162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2024" y="192024"/>
            <a:ext cx="8494776" cy="521208"/>
          </a:xfrm>
        </p:spPr>
        <p:txBody>
          <a:bodyPr/>
          <a:lstStyle/>
          <a:p>
            <a:r>
              <a:rPr lang="en-US" dirty="0" smtClean="0"/>
              <a:t>Pathways</a:t>
            </a:r>
            <a:endParaRPr lang="en-US" dirty="0"/>
          </a:p>
        </p:txBody>
      </p:sp>
      <p:sp>
        <p:nvSpPr>
          <p:cNvPr id="4" name="Rectangle 3"/>
          <p:cNvSpPr/>
          <p:nvPr/>
        </p:nvSpPr>
        <p:spPr>
          <a:xfrm>
            <a:off x="4453217" y="3244334"/>
            <a:ext cx="237566" cy="369332"/>
          </a:xfrm>
          <a:prstGeom prst="rect">
            <a:avLst/>
          </a:prstGeom>
        </p:spPr>
        <p:txBody>
          <a:bodyPr wrap="none">
            <a:spAutoFit/>
          </a:bodyPr>
          <a:lstStyle/>
          <a:p>
            <a:r>
              <a:rPr lang="en-US" dirty="0"/>
              <a:t> </a:t>
            </a:r>
          </a:p>
        </p:txBody>
      </p:sp>
      <p:pic>
        <p:nvPicPr>
          <p:cNvPr id="1026" name="Picture 2" descr="Image result for lattice wall gar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343735"/>
            <a:ext cx="3848131" cy="28823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attice wall gard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538584"/>
            <a:ext cx="1847850" cy="246697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urved Connector 9"/>
          <p:cNvCxnSpPr/>
          <p:nvPr/>
        </p:nvCxnSpPr>
        <p:spPr>
          <a:xfrm rot="5400000" flipH="1" flipV="1">
            <a:off x="2546704" y="1944954"/>
            <a:ext cx="812094" cy="40088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rot="16200000" flipV="1">
            <a:off x="1034093" y="1785309"/>
            <a:ext cx="1027440" cy="809622"/>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Flowchart: Merge 14"/>
          <p:cNvSpPr/>
          <p:nvPr/>
        </p:nvSpPr>
        <p:spPr>
          <a:xfrm>
            <a:off x="2948194" y="1429578"/>
            <a:ext cx="409989" cy="44394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6-Point Star 15"/>
          <p:cNvSpPr/>
          <p:nvPr/>
        </p:nvSpPr>
        <p:spPr>
          <a:xfrm>
            <a:off x="838200" y="1459792"/>
            <a:ext cx="419102" cy="413733"/>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urved Connector 17"/>
          <p:cNvCxnSpPr>
            <a:stCxn id="1028" idx="0"/>
          </p:cNvCxnSpPr>
          <p:nvPr/>
        </p:nvCxnSpPr>
        <p:spPr>
          <a:xfrm rot="5400000" flipH="1" flipV="1">
            <a:off x="1326270" y="1121655"/>
            <a:ext cx="2157584" cy="676275"/>
          </a:xfrm>
          <a:prstGeom prst="curvedConnector3">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0" name="7-Point Star 19"/>
          <p:cNvSpPr/>
          <p:nvPr/>
        </p:nvSpPr>
        <p:spPr>
          <a:xfrm>
            <a:off x="2405062" y="76200"/>
            <a:ext cx="585788" cy="457200"/>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867399" y="5867400"/>
            <a:ext cx="2247931" cy="584775"/>
          </a:xfrm>
          <a:prstGeom prst="rect">
            <a:avLst/>
          </a:prstGeom>
          <a:noFill/>
        </p:spPr>
        <p:txBody>
          <a:bodyPr wrap="square" rtlCol="0">
            <a:spAutoFit/>
          </a:bodyPr>
          <a:lstStyle/>
          <a:p>
            <a:r>
              <a:rPr lang="en-US" sz="3200" dirty="0" smtClean="0">
                <a:solidFill>
                  <a:srgbClr val="FF0000"/>
                </a:solidFill>
              </a:rPr>
              <a:t> CAREERS</a:t>
            </a:r>
            <a:endParaRPr lang="en-US" sz="3200" dirty="0">
              <a:solidFill>
                <a:srgbClr val="FF0000"/>
              </a:solidFill>
            </a:endParaRPr>
          </a:p>
        </p:txBody>
      </p:sp>
      <p:cxnSp>
        <p:nvCxnSpPr>
          <p:cNvPr id="26" name="Straight Arrow Connector 25"/>
          <p:cNvCxnSpPr/>
          <p:nvPr/>
        </p:nvCxnSpPr>
        <p:spPr>
          <a:xfrm>
            <a:off x="3153191" y="6159787"/>
            <a:ext cx="2409409"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427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Shape 81"/>
          <p:cNvPicPr preferRelativeResize="0"/>
          <p:nvPr/>
        </p:nvPicPr>
        <p:blipFill>
          <a:blip r:embed="rId3">
            <a:alphaModFix/>
          </a:blip>
          <a:stretch>
            <a:fillRect/>
          </a:stretch>
        </p:blipFill>
        <p:spPr>
          <a:xfrm>
            <a:off x="76200" y="1209950"/>
            <a:ext cx="4621775" cy="4450625"/>
          </a:xfrm>
          <a:prstGeom prst="rect">
            <a:avLst/>
          </a:prstGeom>
          <a:noFill/>
          <a:ln>
            <a:noFill/>
          </a:ln>
        </p:spPr>
      </p:pic>
      <p:sp>
        <p:nvSpPr>
          <p:cNvPr id="82" name="Shape 82"/>
          <p:cNvSpPr txBox="1"/>
          <p:nvPr/>
        </p:nvSpPr>
        <p:spPr>
          <a:xfrm>
            <a:off x="457200" y="375950"/>
            <a:ext cx="7660500" cy="681600"/>
          </a:xfrm>
          <a:prstGeom prst="rect">
            <a:avLst/>
          </a:prstGeom>
          <a:noFill/>
          <a:ln>
            <a:noFill/>
          </a:ln>
        </p:spPr>
        <p:txBody>
          <a:bodyPr wrap="square" lIns="91425" tIns="91425" rIns="91425" bIns="91425" anchor="ctr" anchorCtr="0">
            <a:noAutofit/>
          </a:bodyPr>
          <a:lstStyle/>
          <a:p>
            <a:r>
              <a:rPr lang="en-JM" sz="2800" b="1" kern="0" dirty="0" smtClean="0">
                <a:solidFill>
                  <a:srgbClr val="000000"/>
                </a:solidFill>
                <a:cs typeface="Arial"/>
                <a:sym typeface="Arial"/>
              </a:rPr>
              <a:t>Preparing Students for Meaningful </a:t>
            </a:r>
            <a:r>
              <a:rPr lang="en-JM" sz="2800" b="1" kern="0" dirty="0">
                <a:solidFill>
                  <a:srgbClr val="000000"/>
                </a:solidFill>
                <a:cs typeface="Arial"/>
                <a:sym typeface="Arial"/>
              </a:rPr>
              <a:t>Careers</a:t>
            </a:r>
          </a:p>
        </p:txBody>
      </p:sp>
      <p:sp>
        <p:nvSpPr>
          <p:cNvPr id="83" name="Shape 83"/>
          <p:cNvSpPr txBox="1"/>
          <p:nvPr/>
        </p:nvSpPr>
        <p:spPr>
          <a:xfrm>
            <a:off x="3405675" y="1290725"/>
            <a:ext cx="5218800" cy="4590600"/>
          </a:xfrm>
          <a:prstGeom prst="rect">
            <a:avLst/>
          </a:prstGeom>
          <a:noFill/>
          <a:ln>
            <a:noFill/>
          </a:ln>
        </p:spPr>
        <p:txBody>
          <a:bodyPr wrap="square" lIns="91425" tIns="91425" rIns="91425" bIns="91425" anchor="t" anchorCtr="0">
            <a:noAutofit/>
          </a:bodyPr>
          <a:lstStyle/>
          <a:p>
            <a:pPr marL="457200" indent="-355600">
              <a:lnSpc>
                <a:spcPct val="150000"/>
              </a:lnSpc>
              <a:spcBef>
                <a:spcPts val="320"/>
              </a:spcBef>
              <a:buClr>
                <a:srgbClr val="000000"/>
              </a:buClr>
              <a:buSzPct val="100000"/>
              <a:buFontTx/>
              <a:buChar char="●"/>
            </a:pPr>
            <a:r>
              <a:rPr lang="en-JM" sz="2000" kern="0" dirty="0">
                <a:solidFill>
                  <a:srgbClr val="000000"/>
                </a:solidFill>
                <a:cs typeface="Arial"/>
                <a:sym typeface="Arial"/>
              </a:rPr>
              <a:t>Help students </a:t>
            </a:r>
            <a:r>
              <a:rPr lang="en-JM" sz="2000" b="1" kern="0" dirty="0">
                <a:solidFill>
                  <a:srgbClr val="000000"/>
                </a:solidFill>
                <a:cs typeface="Arial"/>
                <a:sym typeface="Arial"/>
              </a:rPr>
              <a:t>articulate</a:t>
            </a:r>
            <a:r>
              <a:rPr lang="en-JM" sz="2000" kern="0" dirty="0">
                <a:solidFill>
                  <a:srgbClr val="000000"/>
                </a:solidFill>
                <a:cs typeface="Arial"/>
                <a:sym typeface="Arial"/>
              </a:rPr>
              <a:t> their interests and skills</a:t>
            </a:r>
          </a:p>
          <a:p>
            <a:pPr marL="457200" indent="-355600">
              <a:lnSpc>
                <a:spcPct val="150000"/>
              </a:lnSpc>
              <a:spcBef>
                <a:spcPts val="320"/>
              </a:spcBef>
              <a:buClr>
                <a:srgbClr val="000000"/>
              </a:buClr>
              <a:buSzPct val="100000"/>
              <a:buFontTx/>
              <a:buChar char="●"/>
            </a:pPr>
            <a:r>
              <a:rPr lang="en-JM" sz="2000" kern="0" dirty="0">
                <a:solidFill>
                  <a:srgbClr val="000000"/>
                </a:solidFill>
                <a:cs typeface="Arial"/>
                <a:sym typeface="Arial"/>
              </a:rPr>
              <a:t>Gain </a:t>
            </a:r>
            <a:r>
              <a:rPr lang="en-JM" sz="2000" b="1" kern="0" dirty="0">
                <a:solidFill>
                  <a:srgbClr val="000000"/>
                </a:solidFill>
                <a:cs typeface="Arial"/>
                <a:sym typeface="Arial"/>
              </a:rPr>
              <a:t>awareness</a:t>
            </a:r>
            <a:r>
              <a:rPr lang="en-JM" sz="2000" kern="0" dirty="0">
                <a:solidFill>
                  <a:srgbClr val="000000"/>
                </a:solidFill>
                <a:cs typeface="Arial"/>
                <a:sym typeface="Arial"/>
              </a:rPr>
              <a:t> of the needs of the </a:t>
            </a:r>
            <a:r>
              <a:rPr lang="en-JM" sz="2000" b="1" kern="0" dirty="0" err="1">
                <a:solidFill>
                  <a:srgbClr val="000000"/>
                </a:solidFill>
                <a:cs typeface="Arial"/>
                <a:sym typeface="Arial"/>
              </a:rPr>
              <a:t>labor</a:t>
            </a:r>
            <a:r>
              <a:rPr lang="en-JM" sz="2000" b="1" kern="0" dirty="0">
                <a:solidFill>
                  <a:srgbClr val="000000"/>
                </a:solidFill>
                <a:cs typeface="Arial"/>
                <a:sym typeface="Arial"/>
              </a:rPr>
              <a:t> market</a:t>
            </a:r>
            <a:r>
              <a:rPr lang="en-JM" sz="2000" kern="0" dirty="0">
                <a:solidFill>
                  <a:srgbClr val="000000"/>
                </a:solidFill>
                <a:cs typeface="Arial"/>
                <a:sym typeface="Arial"/>
              </a:rPr>
              <a:t> and understand how their interests intersect with those needs </a:t>
            </a:r>
          </a:p>
          <a:p>
            <a:pPr marL="457200" indent="-355600">
              <a:lnSpc>
                <a:spcPct val="150000"/>
              </a:lnSpc>
              <a:spcBef>
                <a:spcPts val="320"/>
              </a:spcBef>
              <a:buClr>
                <a:srgbClr val="000000"/>
              </a:buClr>
              <a:buSzPct val="100000"/>
              <a:buFontTx/>
              <a:buChar char="●"/>
            </a:pPr>
            <a:r>
              <a:rPr lang="en-JM" sz="2000" kern="0" dirty="0">
                <a:solidFill>
                  <a:srgbClr val="000000"/>
                </a:solidFill>
                <a:cs typeface="Arial"/>
                <a:sym typeface="Arial"/>
              </a:rPr>
              <a:t>Gain </a:t>
            </a:r>
            <a:r>
              <a:rPr lang="en-JM" sz="2000" b="1" kern="0" dirty="0">
                <a:solidFill>
                  <a:srgbClr val="000000"/>
                </a:solidFill>
                <a:cs typeface="Arial"/>
                <a:sym typeface="Arial"/>
              </a:rPr>
              <a:t>broad exposure </a:t>
            </a:r>
            <a:r>
              <a:rPr lang="en-JM" sz="2000" kern="0" dirty="0">
                <a:solidFill>
                  <a:srgbClr val="000000"/>
                </a:solidFill>
                <a:cs typeface="Arial"/>
                <a:sym typeface="Arial"/>
              </a:rPr>
              <a:t>to careers</a:t>
            </a:r>
          </a:p>
          <a:p>
            <a:pPr marL="457200" indent="-355600">
              <a:lnSpc>
                <a:spcPct val="150000"/>
              </a:lnSpc>
              <a:spcBef>
                <a:spcPts val="320"/>
              </a:spcBef>
              <a:buClr>
                <a:srgbClr val="000000"/>
              </a:buClr>
              <a:buSzPct val="100000"/>
              <a:buFontTx/>
              <a:buChar char="●"/>
            </a:pPr>
            <a:r>
              <a:rPr lang="en-JM" sz="2000" kern="0" dirty="0">
                <a:solidFill>
                  <a:srgbClr val="000000"/>
                </a:solidFill>
                <a:cs typeface="Arial"/>
                <a:sym typeface="Arial"/>
              </a:rPr>
              <a:t>Earn stackable industry recognized </a:t>
            </a:r>
            <a:r>
              <a:rPr lang="en-JM" sz="2000" b="1" kern="0" dirty="0">
                <a:solidFill>
                  <a:srgbClr val="000000"/>
                </a:solidFill>
                <a:cs typeface="Arial"/>
                <a:sym typeface="Arial"/>
              </a:rPr>
              <a:t>credentials</a:t>
            </a:r>
          </a:p>
          <a:p>
            <a:pPr marL="457200" indent="-355600">
              <a:lnSpc>
                <a:spcPct val="150000"/>
              </a:lnSpc>
              <a:spcBef>
                <a:spcPts val="320"/>
              </a:spcBef>
              <a:buClr>
                <a:srgbClr val="000000"/>
              </a:buClr>
              <a:buSzPct val="100000"/>
              <a:buFontTx/>
              <a:buChar char="●"/>
            </a:pPr>
            <a:r>
              <a:rPr lang="en-JM" sz="2000" kern="0" dirty="0">
                <a:solidFill>
                  <a:srgbClr val="000000"/>
                </a:solidFill>
                <a:cs typeface="Arial"/>
                <a:sym typeface="Arial"/>
              </a:rPr>
              <a:t>Connect with opportunities to enhance skills and apply what he or she is learning</a:t>
            </a:r>
          </a:p>
          <a:p>
            <a:pPr>
              <a:lnSpc>
                <a:spcPct val="150000"/>
              </a:lnSpc>
              <a:spcBef>
                <a:spcPts val="320"/>
              </a:spcBef>
            </a:pPr>
            <a:endParaRPr sz="2000" kern="0" dirty="0">
              <a:solidFill>
                <a:srgbClr val="262626"/>
              </a:solidFill>
              <a:cs typeface="Arial"/>
              <a:sym typeface="Arial"/>
            </a:endParaRPr>
          </a:p>
        </p:txBody>
      </p:sp>
    </p:spTree>
    <p:extLst>
      <p:ext uri="{BB962C8B-B14F-4D97-AF65-F5344CB8AC3E}">
        <p14:creationId xmlns:p14="http://schemas.microsoft.com/office/powerpoint/2010/main" val="25134529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p:nvPr/>
        </p:nvSpPr>
        <p:spPr>
          <a:xfrm>
            <a:off x="457200" y="375950"/>
            <a:ext cx="7660500" cy="681600"/>
          </a:xfrm>
          <a:prstGeom prst="rect">
            <a:avLst/>
          </a:prstGeom>
          <a:noFill/>
          <a:ln>
            <a:noFill/>
          </a:ln>
        </p:spPr>
        <p:txBody>
          <a:bodyPr wrap="square" lIns="91425" tIns="91425" rIns="91425" bIns="91425" anchor="ctr" anchorCtr="0">
            <a:noAutofit/>
          </a:bodyPr>
          <a:lstStyle/>
          <a:p>
            <a:r>
              <a:rPr lang="en-JM" sz="3000" b="1" kern="0" dirty="0">
                <a:cs typeface="Arial"/>
                <a:sym typeface="Arial"/>
              </a:rPr>
              <a:t>What does it mean to be career ready?</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03" y="3276600"/>
            <a:ext cx="8719068" cy="2355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 y="1295400"/>
            <a:ext cx="8077200" cy="1646092"/>
          </a:xfrm>
          <a:prstGeom prst="rect">
            <a:avLst/>
          </a:prstGeom>
        </p:spPr>
        <p:txBody>
          <a:bodyPr wrap="square">
            <a:spAutoFit/>
          </a:bodyPr>
          <a:lstStyle/>
          <a:p>
            <a:pPr lvl="0">
              <a:lnSpc>
                <a:spcPct val="115000"/>
              </a:lnSpc>
              <a:spcAft>
                <a:spcPts val="800"/>
              </a:spcAft>
              <a:buClr>
                <a:schemeClr val="dk1"/>
              </a:buClr>
              <a:buSzPct val="45833"/>
            </a:pPr>
            <a:r>
              <a:rPr lang="en-JM" sz="2800" b="1" dirty="0" smtClean="0">
                <a:solidFill>
                  <a:srgbClr val="17375E"/>
                </a:solidFill>
                <a:highlight>
                  <a:srgbClr val="FFFFFF"/>
                </a:highlight>
                <a:latin typeface="Calibri" panose="020F0502020204030204" pitchFamily="34" charset="0"/>
              </a:rPr>
              <a:t>PWR Description</a:t>
            </a:r>
          </a:p>
          <a:p>
            <a:pPr lvl="0">
              <a:lnSpc>
                <a:spcPct val="115000"/>
              </a:lnSpc>
              <a:spcAft>
                <a:spcPts val="800"/>
              </a:spcAft>
              <a:buClr>
                <a:schemeClr val="dk1"/>
              </a:buClr>
              <a:buSzPct val="45833"/>
            </a:pPr>
            <a:r>
              <a:rPr lang="en-JM" i="1" dirty="0" smtClean="0">
                <a:solidFill>
                  <a:srgbClr val="17375E"/>
                </a:solidFill>
                <a:highlight>
                  <a:srgbClr val="FFFFFF"/>
                </a:highlight>
                <a:latin typeface="Calibri" panose="020F0502020204030204" pitchFamily="34" charset="0"/>
              </a:rPr>
              <a:t>"Colorado </a:t>
            </a:r>
            <a:r>
              <a:rPr lang="en-JM" i="1" dirty="0">
                <a:solidFill>
                  <a:srgbClr val="17375E"/>
                </a:solidFill>
                <a:highlight>
                  <a:srgbClr val="FFFFFF"/>
                </a:highlight>
                <a:latin typeface="Calibri" panose="020F0502020204030204" pitchFamily="34" charset="0"/>
              </a:rPr>
              <a:t>high school graduates demonstrate the knowledge and skills (competencies) needed to succeed in postsecondary settings and to advance in career pathways as lifelong learners and contributing citizens."</a:t>
            </a:r>
          </a:p>
        </p:txBody>
      </p:sp>
      <p:sp>
        <p:nvSpPr>
          <p:cNvPr id="3" name="Rectangle 2"/>
          <p:cNvSpPr/>
          <p:nvPr/>
        </p:nvSpPr>
        <p:spPr>
          <a:xfrm>
            <a:off x="2326237" y="5923722"/>
            <a:ext cx="4572000" cy="517065"/>
          </a:xfrm>
          <a:prstGeom prst="rect">
            <a:avLst/>
          </a:prstGeom>
        </p:spPr>
        <p:txBody>
          <a:bodyPr>
            <a:spAutoFit/>
          </a:bodyPr>
          <a:lstStyle/>
          <a:p>
            <a:pPr lvl="0">
              <a:lnSpc>
                <a:spcPct val="115000"/>
              </a:lnSpc>
              <a:spcAft>
                <a:spcPts val="800"/>
              </a:spcAft>
              <a:buClr>
                <a:srgbClr val="000000"/>
              </a:buClr>
              <a:buSzPct val="91666"/>
            </a:pPr>
            <a:r>
              <a:rPr lang="en-JM" sz="1200" b="1" kern="0" dirty="0">
                <a:solidFill>
                  <a:srgbClr val="333333"/>
                </a:solidFill>
                <a:highlight>
                  <a:srgbClr val="FFFFFF"/>
                </a:highlight>
                <a:latin typeface="Calibri" panose="020F0502020204030204" pitchFamily="34" charset="0"/>
                <a:cs typeface="Arial"/>
                <a:sym typeface="Arial"/>
              </a:rPr>
              <a:t>Source</a:t>
            </a:r>
            <a:r>
              <a:rPr lang="en-JM" sz="1200" kern="0" dirty="0">
                <a:solidFill>
                  <a:srgbClr val="333333"/>
                </a:solidFill>
                <a:highlight>
                  <a:srgbClr val="FFFFFF"/>
                </a:highlight>
                <a:latin typeface="Calibri" panose="020F0502020204030204" pitchFamily="34" charset="0"/>
                <a:cs typeface="Arial"/>
                <a:sym typeface="Arial"/>
              </a:rPr>
              <a:t>: Adopted by the Colorado State Board of Education and Colorado Commission on Higher Education (Winter 2016).</a:t>
            </a:r>
          </a:p>
        </p:txBody>
      </p:sp>
    </p:spTree>
    <p:extLst>
      <p:ext uri="{BB962C8B-B14F-4D97-AF65-F5344CB8AC3E}">
        <p14:creationId xmlns:p14="http://schemas.microsoft.com/office/powerpoint/2010/main" val="2023742544"/>
      </p:ext>
    </p:extLst>
  </p:cSld>
  <p:clrMapOvr>
    <a:masterClrMapping/>
  </p:clrMapOvr>
  <p:timing>
    <p:tnLst>
      <p:par>
        <p:cTn id="1" dur="indefinite" restart="never" nodeType="tmRoot"/>
      </p:par>
    </p:tnLst>
  </p:timing>
</p:sld>
</file>

<file path=ppt/theme/theme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7_Council_Template">
  <a:themeElements>
    <a:clrScheme name="Custom 1">
      <a:dk1>
        <a:srgbClr val="000000"/>
      </a:dk1>
      <a:lt1>
        <a:srgbClr val="FFFFFF"/>
      </a:lt1>
      <a:dk2>
        <a:srgbClr val="1F497D"/>
      </a:dk2>
      <a:lt2>
        <a:srgbClr val="EEECE1"/>
      </a:lt2>
      <a:accent1>
        <a:srgbClr val="1671B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Council_Template">
  <a:themeElements>
    <a:clrScheme name="Custom 1">
      <a:dk1>
        <a:srgbClr val="000000"/>
      </a:dk1>
      <a:lt1>
        <a:srgbClr val="FFFFFF"/>
      </a:lt1>
      <a:dk2>
        <a:srgbClr val="1F497D"/>
      </a:dk2>
      <a:lt2>
        <a:srgbClr val="EEECE1"/>
      </a:lt2>
      <a:accent1>
        <a:srgbClr val="1671B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Council_Template">
  <a:themeElements>
    <a:clrScheme name="Custom 1">
      <a:dk1>
        <a:srgbClr val="000000"/>
      </a:dk1>
      <a:lt1>
        <a:srgbClr val="FFFFFF"/>
      </a:lt1>
      <a:dk2>
        <a:srgbClr val="1F497D"/>
      </a:dk2>
      <a:lt2>
        <a:srgbClr val="EEECE1"/>
      </a:lt2>
      <a:accent1>
        <a:srgbClr val="1671B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uncil_Template">
  <a:themeElements>
    <a:clrScheme name="Custom 1">
      <a:dk1>
        <a:srgbClr val="000000"/>
      </a:dk1>
      <a:lt1>
        <a:srgbClr val="FFFFFF"/>
      </a:lt1>
      <a:dk2>
        <a:srgbClr val="1F497D"/>
      </a:dk2>
      <a:lt2>
        <a:srgbClr val="EEECE1"/>
      </a:lt2>
      <a:accent1>
        <a:srgbClr val="1671B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os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Council_Template">
  <a:themeElements>
    <a:clrScheme name="Custom 1">
      <a:dk1>
        <a:srgbClr val="000000"/>
      </a:dk1>
      <a:lt1>
        <a:srgbClr val="FFFFFF"/>
      </a:lt1>
      <a:dk2>
        <a:srgbClr val="1F497D"/>
      </a:dk2>
      <a:lt2>
        <a:srgbClr val="EEECE1"/>
      </a:lt2>
      <a:accent1>
        <a:srgbClr val="1671B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ouncil_Template">
  <a:themeElements>
    <a:clrScheme name="Custom 1">
      <a:dk1>
        <a:srgbClr val="000000"/>
      </a:dk1>
      <a:lt1>
        <a:srgbClr val="FFFFFF"/>
      </a:lt1>
      <a:dk2>
        <a:srgbClr val="1F497D"/>
      </a:dk2>
      <a:lt2>
        <a:srgbClr val="EEECE1"/>
      </a:lt2>
      <a:accent1>
        <a:srgbClr val="1671B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Council_Template">
  <a:themeElements>
    <a:clrScheme name="Custom 1">
      <a:dk1>
        <a:srgbClr val="000000"/>
      </a:dk1>
      <a:lt1>
        <a:srgbClr val="FFFFFF"/>
      </a:lt1>
      <a:dk2>
        <a:srgbClr val="1F497D"/>
      </a:dk2>
      <a:lt2>
        <a:srgbClr val="EEECE1"/>
      </a:lt2>
      <a:accent1>
        <a:srgbClr val="1671B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Council_Template">
  <a:themeElements>
    <a:clrScheme name="Custom 1">
      <a:dk1>
        <a:srgbClr val="000000"/>
      </a:dk1>
      <a:lt1>
        <a:srgbClr val="FFFFFF"/>
      </a:lt1>
      <a:dk2>
        <a:srgbClr val="1F497D"/>
      </a:dk2>
      <a:lt2>
        <a:srgbClr val="EEECE1"/>
      </a:lt2>
      <a:accent1>
        <a:srgbClr val="1671B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614</TotalTime>
  <Words>2532</Words>
  <Application>Microsoft Office PowerPoint</Application>
  <PresentationFormat>On-screen Show (4:3)</PresentationFormat>
  <Paragraphs>436</Paragraphs>
  <Slides>54</Slides>
  <Notes>32</Notes>
  <HiddenSlides>0</HiddenSlides>
  <MMClips>0</MMClips>
  <ScaleCrop>false</ScaleCrop>
  <HeadingPairs>
    <vt:vector size="4" baseType="variant">
      <vt:variant>
        <vt:lpstr>Theme</vt:lpstr>
      </vt:variant>
      <vt:variant>
        <vt:i4>14</vt:i4>
      </vt:variant>
      <vt:variant>
        <vt:lpstr>Slide Titles</vt:lpstr>
      </vt:variant>
      <vt:variant>
        <vt:i4>54</vt:i4>
      </vt:variant>
    </vt:vector>
  </HeadingPairs>
  <TitlesOfParts>
    <vt:vector size="68" baseType="lpstr">
      <vt:lpstr>4_Office Theme</vt:lpstr>
      <vt:lpstr>Office Theme</vt:lpstr>
      <vt:lpstr>6_Office Theme</vt:lpstr>
      <vt:lpstr>Council_Template</vt:lpstr>
      <vt:lpstr>Closing Slide</vt:lpstr>
      <vt:lpstr>1_Council_Template</vt:lpstr>
      <vt:lpstr>2_Council_Template</vt:lpstr>
      <vt:lpstr>4_Council_Template</vt:lpstr>
      <vt:lpstr>6_Council_Template</vt:lpstr>
      <vt:lpstr>7_Council_Template</vt:lpstr>
      <vt:lpstr>7_Office Theme</vt:lpstr>
      <vt:lpstr>3_Council_Template</vt:lpstr>
      <vt:lpstr>5_Council_Template</vt:lpstr>
      <vt:lpstr>1_Office Theme</vt:lpstr>
      <vt:lpstr>PowerPoint Presentation</vt:lpstr>
      <vt:lpstr>Agenda</vt:lpstr>
      <vt:lpstr>A little Context</vt:lpstr>
      <vt:lpstr>It’s an Economic Story</vt:lpstr>
      <vt:lpstr>Colorado’s Talent</vt:lpstr>
      <vt:lpstr>What are PATHWAYS?</vt:lpstr>
      <vt:lpstr>Pathways</vt:lpstr>
      <vt:lpstr>PowerPoint Presentation</vt:lpstr>
      <vt:lpstr>PowerPoint Presentation</vt:lpstr>
      <vt:lpstr>Who’s on my TEAM?</vt:lpstr>
      <vt:lpstr>Where can we learn more?</vt:lpstr>
      <vt:lpstr>Leveraging Career Pathway Tools for Meaningful Career Support</vt:lpstr>
      <vt:lpstr>PowerPoint Presentation</vt:lpstr>
      <vt:lpstr>Colorado Career Pathways Legislation</vt:lpstr>
      <vt:lpstr>Labor Market Information</vt:lpstr>
      <vt:lpstr>Labor Market Information</vt:lpstr>
      <vt:lpstr>Annual Openings by Occupational Cluster</vt:lpstr>
      <vt:lpstr>PowerPoint Presentation</vt:lpstr>
      <vt:lpstr> Careers in Colorado</vt:lpstr>
      <vt:lpstr>Information Technology Career Pathways</vt:lpstr>
      <vt:lpstr>Choose a Region for localized career and educational opportunities</vt:lpstr>
      <vt:lpstr>End users can explore from the beginning of the pathway or jump into a career of interest</vt:lpstr>
      <vt:lpstr>Links to local community resources</vt:lpstr>
      <vt:lpstr>PowerPoint Presentation</vt:lpstr>
      <vt:lpstr>Explore Pathways Activity with student responses</vt:lpstr>
      <vt:lpstr>Explore Industries ICAP activity</vt:lpstr>
      <vt:lpstr>PowerPoint Presentation</vt:lpstr>
      <vt:lpstr>PowerPoint Presentation</vt:lpstr>
      <vt:lpstr>Competency Model Clearinghouse</vt:lpstr>
      <vt:lpstr>Resources </vt:lpstr>
      <vt:lpstr>Who’s on my TEAM?</vt:lpstr>
      <vt:lpstr>Pathways &amp; CTE</vt:lpstr>
      <vt:lpstr>Pathways with CTE and YOU!</vt:lpstr>
      <vt:lpstr>PowerPoint Presentation</vt:lpstr>
      <vt:lpstr>PowerPoint Presentation</vt:lpstr>
      <vt:lpstr>PowerPoint Presentation</vt:lpstr>
      <vt:lpstr>PowerPoint Presentation</vt:lpstr>
      <vt:lpstr>PowerPoint Presentation</vt:lpstr>
      <vt:lpstr>PowerPoint Presentation</vt:lpstr>
      <vt:lpstr>WE WANT YOU!</vt:lpstr>
      <vt:lpstr>Secondary CTE  WBL Coordinator Endorsement</vt:lpstr>
      <vt:lpstr> Questions?</vt:lpstr>
      <vt:lpstr>Contacts</vt:lpstr>
      <vt:lpstr> MS Pathways</vt:lpstr>
      <vt:lpstr>MS Pathways &amp; CTE in Colorado</vt:lpstr>
      <vt:lpstr>Where are we now</vt:lpstr>
      <vt:lpstr>Cool Data Tidbit!</vt:lpstr>
      <vt:lpstr>PowerPoint Presentation</vt:lpstr>
      <vt:lpstr>PowerPoint Presentation</vt:lpstr>
      <vt:lpstr>Did you know?! </vt:lpstr>
      <vt:lpstr>Resources</vt:lpstr>
      <vt:lpstr>Resources </vt:lpstr>
      <vt:lpstr>Questions?</vt:lpstr>
      <vt:lpstr>Contacts</vt:lpstr>
    </vt:vector>
  </TitlesOfParts>
  <Company>CDE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Graduation Guidelines</dc:title>
  <dc:creator>Russel, Robin</dc:creator>
  <cp:lastModifiedBy>Pugh, Eva</cp:lastModifiedBy>
  <cp:revision>36</cp:revision>
  <dcterms:created xsi:type="dcterms:W3CDTF">2017-08-07T22:44:32Z</dcterms:created>
  <dcterms:modified xsi:type="dcterms:W3CDTF">2017-10-19T01:11:07Z</dcterms:modified>
</cp:coreProperties>
</file>