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20"/>
  </p:notesMasterIdLst>
  <p:handoutMasterIdLst>
    <p:handoutMasterId r:id="rId21"/>
  </p:handoutMasterIdLst>
  <p:sldIdLst>
    <p:sldId id="256" r:id="rId3"/>
    <p:sldId id="296" r:id="rId4"/>
    <p:sldId id="291" r:id="rId5"/>
    <p:sldId id="271" r:id="rId6"/>
    <p:sldId id="272" r:id="rId7"/>
    <p:sldId id="273" r:id="rId8"/>
    <p:sldId id="276" r:id="rId9"/>
    <p:sldId id="277" r:id="rId10"/>
    <p:sldId id="298" r:id="rId11"/>
    <p:sldId id="278" r:id="rId12"/>
    <p:sldId id="282" r:id="rId13"/>
    <p:sldId id="299" r:id="rId14"/>
    <p:sldId id="281" r:id="rId15"/>
    <p:sldId id="286" r:id="rId16"/>
    <p:sldId id="301" r:id="rId17"/>
    <p:sldId id="269" r:id="rId18"/>
    <p:sldId id="274"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100" d="100"/>
          <a:sy n="100" d="100"/>
        </p:scale>
        <p:origin x="-72"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428C06-8CCD-4731-9743-DB8765970B7C}" type="datetimeFigureOut">
              <a:rPr lang="en-US" smtClean="0"/>
              <a:pPr/>
              <a:t>2/13/2014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69ABB1-6F9A-418A-B25F-CBC8408DCE7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2/13/2014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xmlns="" val="139793474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Frenchi</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xmlns="" val="425351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Equitable exposure to a wide range of extracurricular and enrichment opportunities that build leadership, nurture talents and interests, and increase </a:t>
            </a:r>
          </a:p>
          <a:p>
            <a:endParaRPr lang="en-US" dirty="0"/>
          </a:p>
          <a:p>
            <a:r>
              <a:rPr lang="en-US" dirty="0" err="1" smtClean="0"/>
              <a:t>Frenchi</a:t>
            </a:r>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xmlns="" val="36367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Rhonda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xmlns="" val="62966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identify disparities among student groups so you can more effectively reach the students most in need.</a:t>
            </a:r>
          </a:p>
          <a:p>
            <a:endParaRPr lang="en-US" dirty="0" smtClean="0"/>
          </a:p>
          <a:p>
            <a:r>
              <a:rPr lang="en-US" dirty="0" smtClean="0"/>
              <a:t>Jessica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xmlns="" val="143573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Rhonda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xmlns="" val="4076833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xmlns="" val="937025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 to course,</a:t>
            </a:r>
            <a:r>
              <a:rPr lang="en-US" baseline="0" dirty="0" smtClean="0"/>
              <a:t> lecture, et al.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Rhonda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xmlns="" val="25491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en-US" sz="1200" i="1" dirty="0" smtClean="0">
                <a:solidFill>
                  <a:schemeClr val="tx2"/>
                </a:solidFill>
                <a:latin typeface="Georgia" charset="0"/>
              </a:rPr>
              <a:t>Sixth-through-ninth-grade children have demonstrated </a:t>
            </a:r>
            <a:r>
              <a:rPr lang="en-US" sz="1200" i="1" dirty="0" smtClean="0">
                <a:solidFill>
                  <a:schemeClr val="accent2"/>
                </a:solidFill>
                <a:latin typeface="Georgia" charset="0"/>
              </a:rPr>
              <a:t>very little understanding of how school relates to the real world</a:t>
            </a:r>
            <a:r>
              <a:rPr lang="en-US" sz="1200" i="1" dirty="0" smtClean="0">
                <a:solidFill>
                  <a:schemeClr val="tx2"/>
                </a:solidFill>
                <a:latin typeface="Georgia" charset="0"/>
              </a:rPr>
              <a:t> and seem to have little to no awareness of the skills and knowledge needed for success in the future.</a:t>
            </a:r>
            <a:r>
              <a:rPr lang="en-US" sz="1100" dirty="0" smtClean="0">
                <a:solidFill>
                  <a:schemeClr val="tx2"/>
                </a:solidFill>
              </a:rPr>
              <a:t>(Johnson, 2000)</a:t>
            </a:r>
          </a:p>
          <a:p>
            <a:pPr eaLnBrk="1" hangingPunct="1">
              <a:defRPr/>
            </a:pPr>
            <a:endParaRPr lang="en-US" dirty="0" smtClean="0">
              <a:cs typeface="+mn-cs"/>
            </a:endParaRPr>
          </a:p>
          <a:p>
            <a:pPr eaLnBrk="1" hangingPunct="1">
              <a:defRPr/>
            </a:pPr>
            <a:r>
              <a:rPr lang="en-US" dirty="0" smtClean="0">
                <a:cs typeface="+mn-cs"/>
              </a:rPr>
              <a:t>92% of middle school students say they will attend college, but only 32% know what classes </a:t>
            </a:r>
            <a:r>
              <a:rPr lang="en-US" sz="1200" dirty="0" smtClean="0">
                <a:cs typeface="+mn-cs"/>
              </a:rPr>
              <a:t>are required in high school that would allow them to attend college.</a:t>
            </a:r>
          </a:p>
          <a:p>
            <a:pPr eaLnBrk="1" hangingPunct="1">
              <a:defRPr/>
            </a:pPr>
            <a:r>
              <a:rPr lang="en-US" sz="1200" dirty="0" smtClean="0">
                <a:cs typeface="+mn-cs"/>
              </a:rPr>
              <a:t>93% of students say there is </a:t>
            </a:r>
            <a:r>
              <a:rPr lang="ja-JP" altLang="en-US" sz="1200" dirty="0" smtClean="0">
                <a:cs typeface="+mn-cs"/>
              </a:rPr>
              <a:t>“</a:t>
            </a:r>
            <a:r>
              <a:rPr lang="en-US" sz="1200" dirty="0" smtClean="0">
                <a:cs typeface="+mn-cs"/>
              </a:rPr>
              <a:t>no chance</a:t>
            </a:r>
            <a:r>
              <a:rPr lang="ja-JP" altLang="en-US" sz="1200" dirty="0" smtClean="0">
                <a:cs typeface="+mn-cs"/>
              </a:rPr>
              <a:t>”</a:t>
            </a:r>
            <a:r>
              <a:rPr lang="en-US" sz="1200" dirty="0" smtClean="0">
                <a:cs typeface="+mn-cs"/>
              </a:rPr>
              <a:t> they will drop out of high school, but 29% of Californians age 18-24 lack a high school diploma.</a:t>
            </a:r>
          </a:p>
          <a:p>
            <a:pPr eaLnBrk="1" hangingPunct="1">
              <a:defRPr/>
            </a:pPr>
            <a:endParaRPr lang="en-US" sz="1200" dirty="0" smtClean="0">
              <a:cs typeface="+mn-cs"/>
            </a:endParaRPr>
          </a:p>
          <a:p>
            <a:pPr eaLnBrk="1" hangingPunct="1">
              <a:defRPr/>
            </a:pPr>
            <a:r>
              <a:rPr lang="en-US" b="1" i="1" dirty="0" smtClean="0">
                <a:solidFill>
                  <a:schemeClr val="accent2"/>
                </a:solidFill>
                <a:latin typeface="Georgia" charset="0"/>
              </a:rPr>
              <a:t>Guidance activities directed at junior high school students had the largest effect sizes</a:t>
            </a:r>
            <a:r>
              <a:rPr lang="en-US" i="1" dirty="0" smtClean="0">
                <a:latin typeface="Georgia" charset="0"/>
              </a:rPr>
              <a:t>, indicating that guidance efforts may be most effective with pre-teenage (rather than high school or college) students </a:t>
            </a:r>
            <a:br>
              <a:rPr lang="en-US" i="1" dirty="0" smtClean="0">
                <a:latin typeface="Georgia" charset="0"/>
              </a:rPr>
            </a:br>
            <a:r>
              <a:rPr lang="en-US" dirty="0" smtClean="0">
                <a:latin typeface="Georgia" charset="0"/>
              </a:rPr>
              <a:t>(Hughes &amp; </a:t>
            </a:r>
            <a:r>
              <a:rPr lang="en-US" dirty="0" err="1" smtClean="0">
                <a:latin typeface="Georgia" charset="0"/>
              </a:rPr>
              <a:t>Merchur</a:t>
            </a:r>
            <a:r>
              <a:rPr lang="en-US" dirty="0" smtClean="0">
                <a:latin typeface="Georgia" charset="0"/>
              </a:rPr>
              <a:t> Karp, 2004)</a:t>
            </a:r>
            <a:r>
              <a:rPr lang="en-US" dirty="0" smtClean="0">
                <a:latin typeface="Arial" charset="0"/>
              </a:rPr>
              <a:t> </a:t>
            </a:r>
            <a:endParaRPr lang="en-US" sz="1200" dirty="0" smtClean="0">
              <a:cs typeface="+mn-cs"/>
            </a:endParaRPr>
          </a:p>
          <a:p>
            <a:pPr eaLnBrk="1" hangingPunct="1">
              <a:defRPr/>
            </a:pPr>
            <a:endParaRPr lang="en-US" sz="1200" dirty="0" smtClean="0">
              <a:cs typeface="+mn-cs"/>
            </a:endParaRPr>
          </a:p>
          <a:p>
            <a:pPr eaLnBrk="1" hangingPunct="1">
              <a:defRPr/>
            </a:pPr>
            <a:r>
              <a:rPr lang="en-US" sz="1200" i="1" dirty="0" smtClean="0">
                <a:latin typeface="Georgia" charset="0"/>
              </a:rPr>
              <a:t>If students have a clearer idea of their career goals, they will be </a:t>
            </a:r>
            <a:r>
              <a:rPr lang="en-US" sz="1200" b="1" i="1" dirty="0" smtClean="0">
                <a:solidFill>
                  <a:schemeClr val="accent2"/>
                </a:solidFill>
                <a:latin typeface="Georgia" charset="0"/>
              </a:rPr>
              <a:t>more likely to engage in academic tasks</a:t>
            </a:r>
            <a:r>
              <a:rPr lang="en-US" sz="1200" i="1" dirty="0" smtClean="0">
                <a:latin typeface="Georgia" charset="0"/>
              </a:rPr>
              <a:t>.</a:t>
            </a:r>
            <a:r>
              <a:rPr lang="en-US" sz="1200" dirty="0" smtClean="0">
                <a:latin typeface="Georgia" charset="0"/>
              </a:rPr>
              <a:t/>
            </a:r>
            <a:br>
              <a:rPr lang="en-US" sz="1200" dirty="0" smtClean="0">
                <a:latin typeface="Georgia" charset="0"/>
              </a:rPr>
            </a:br>
            <a:r>
              <a:rPr lang="en-US" sz="1200" dirty="0" smtClean="0">
                <a:latin typeface="Georgia" charset="0"/>
              </a:rPr>
              <a:t>(</a:t>
            </a:r>
            <a:r>
              <a:rPr lang="en-US" sz="1200" dirty="0" err="1" smtClean="0">
                <a:latin typeface="Georgia" charset="0"/>
              </a:rPr>
              <a:t>Blustein</a:t>
            </a:r>
            <a:r>
              <a:rPr lang="en-US" sz="1200" dirty="0" smtClean="0">
                <a:latin typeface="Georgia" charset="0"/>
              </a:rPr>
              <a:t>, 2002)</a:t>
            </a:r>
            <a:endParaRPr lang="en-US" sz="1200" dirty="0" smtClean="0">
              <a:cs typeface="+mn-cs"/>
            </a:endParaRPr>
          </a:p>
          <a:p>
            <a:endParaRPr lang="en-US" dirty="0" smtClean="0"/>
          </a:p>
          <a:p>
            <a:r>
              <a:rPr lang="en-US" dirty="0" smtClean="0"/>
              <a:t>Jessica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xmlns="" val="272872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Lapan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Gysbers</a:t>
            </a:r>
            <a:r>
              <a:rPr lang="en-US" sz="1200" b="1" kern="1200" dirty="0" smtClean="0">
                <a:solidFill>
                  <a:schemeClr val="tx1"/>
                </a:solidFill>
                <a:effectLst/>
                <a:latin typeface="+mn-lt"/>
                <a:ea typeface="+mn-ea"/>
                <a:cs typeface="+mn-cs"/>
              </a:rPr>
              <a:t>, and </a:t>
            </a:r>
            <a:r>
              <a:rPr lang="en-US" sz="1200" b="1" kern="1200" dirty="0" err="1" smtClean="0">
                <a:solidFill>
                  <a:schemeClr val="tx1"/>
                </a:solidFill>
                <a:effectLst/>
                <a:latin typeface="+mn-lt"/>
                <a:ea typeface="+mn-ea"/>
                <a:cs typeface="+mn-cs"/>
              </a:rPr>
              <a:t>Petroski</a:t>
            </a:r>
            <a:r>
              <a:rPr lang="en-US" sz="1200" b="1" kern="1200" dirty="0" smtClean="0">
                <a:solidFill>
                  <a:schemeClr val="tx1"/>
                </a:solidFill>
                <a:effectLst/>
                <a:latin typeface="+mn-lt"/>
                <a:ea typeface="+mn-ea"/>
                <a:cs typeface="+mn-cs"/>
              </a:rPr>
              <a:t> (2001)</a:t>
            </a:r>
            <a:r>
              <a:rPr lang="en-US" sz="1200" kern="1200" dirty="0" smtClean="0">
                <a:solidFill>
                  <a:schemeClr val="tx1"/>
                </a:solidFill>
                <a:effectLst/>
                <a:latin typeface="+mn-lt"/>
                <a:ea typeface="+mn-ea"/>
                <a:cs typeface="+mn-cs"/>
              </a:rPr>
              <a:t> conducted an extensive evaluation of a systematic guidance model that included clear focus on helping students to connect career planning to personal and educational development.  Their analysis revealed those </a:t>
            </a:r>
            <a:r>
              <a:rPr lang="en-US" sz="1200" b="1" kern="1200" dirty="0" smtClean="0">
                <a:solidFill>
                  <a:schemeClr val="tx1"/>
                </a:solidFill>
                <a:effectLst/>
                <a:latin typeface="+mn-lt"/>
                <a:ea typeface="+mn-ea"/>
                <a:cs typeface="+mn-cs"/>
              </a:rPr>
              <a:t>seventh graders (middle school students)</a:t>
            </a:r>
            <a:r>
              <a:rPr lang="en-US" sz="1200" kern="1200" dirty="0" smtClean="0">
                <a:solidFill>
                  <a:schemeClr val="tx1"/>
                </a:solidFill>
                <a:effectLst/>
                <a:latin typeface="+mn-lt"/>
                <a:ea typeface="+mn-ea"/>
                <a:cs typeface="+mn-cs"/>
              </a:rPr>
              <a:t> who were exposed to this comprehensive guidance intervention reported gains in their attitudes about the importance of education in their lives and also achieved higher grades than did students who did not participate in this intervention.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a program that focuses specifically on enhancing students' knowledge of themselves and the world of work, </a:t>
            </a:r>
            <a:r>
              <a:rPr lang="en-US" sz="1200" b="1" kern="1200" dirty="0" smtClean="0">
                <a:solidFill>
                  <a:schemeClr val="tx1"/>
                </a:solidFill>
                <a:effectLst/>
                <a:latin typeface="+mn-lt"/>
                <a:ea typeface="+mn-ea"/>
                <a:cs typeface="+mn-cs"/>
              </a:rPr>
              <a:t>Solberg, Close, and Metz (2001)</a:t>
            </a:r>
            <a:r>
              <a:rPr lang="en-US" sz="1200" kern="1200" dirty="0" smtClean="0">
                <a:solidFill>
                  <a:schemeClr val="tx1"/>
                </a:solidFill>
                <a:effectLst/>
                <a:latin typeface="+mn-lt"/>
                <a:ea typeface="+mn-ea"/>
                <a:cs typeface="+mn-cs"/>
              </a:rPr>
              <a:t> identified gains in various domains of student achievement and attitudes relating to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(Turner, 2005)</a:t>
            </a:r>
          </a:p>
          <a:p>
            <a:r>
              <a:rPr lang="en-US" sz="1200" kern="1200" dirty="0" smtClean="0">
                <a:solidFill>
                  <a:schemeClr val="tx1"/>
                </a:solidFill>
                <a:effectLst/>
                <a:latin typeface="+mn-lt"/>
                <a:ea typeface="+mn-ea"/>
                <a:cs typeface="+mn-cs"/>
              </a:rPr>
              <a:t>The confidence to explore self in relation to the occupational world, the confidence to find career-specific occupational information, and the confidence to engage in intentional, self-directed educational and vocational planning can facilitate adolescents’ vocational aspirations for careers that they may have perceived to be inaccessible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Jessica</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xmlns="" val="108516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(Cromwell, 2013)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Academic discipline includes the planning, effort, and organization with which students do their work, and it has been associated with eighth grade course completion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(Arrington, 2000 Vol.27)</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integration can help provide relevance for the students as to how what they are learning now can be related to what they may do in the future</a:t>
            </a:r>
          </a:p>
          <a:p>
            <a:r>
              <a:rPr lang="en-US" sz="1200" kern="1200" dirty="0" smtClean="0">
                <a:solidFill>
                  <a:schemeClr val="tx1"/>
                </a:solidFill>
                <a:effectLst/>
                <a:latin typeface="+mn-lt"/>
                <a:ea typeface="+mn-ea"/>
                <a:cs typeface="+mn-cs"/>
              </a:rPr>
              <a:t>Strategies use to help implement career may include:</a:t>
            </a:r>
          </a:p>
          <a:p>
            <a:pPr lvl="0"/>
            <a:r>
              <a:rPr lang="en-US" sz="1200" kern="1200" dirty="0" smtClean="0">
                <a:solidFill>
                  <a:schemeClr val="tx1"/>
                </a:solidFill>
                <a:effectLst/>
                <a:latin typeface="+mn-lt"/>
                <a:ea typeface="+mn-ea"/>
                <a:cs typeface="+mn-cs"/>
              </a:rPr>
              <a:t>Curriculum infusion/integration</a:t>
            </a:r>
          </a:p>
          <a:p>
            <a:pPr lvl="0"/>
            <a:r>
              <a:rPr lang="en-US" sz="1200" kern="1200" dirty="0" smtClean="0">
                <a:solidFill>
                  <a:schemeClr val="tx1"/>
                </a:solidFill>
                <a:effectLst/>
                <a:latin typeface="+mn-lt"/>
                <a:ea typeface="+mn-ea"/>
                <a:cs typeface="+mn-cs"/>
              </a:rPr>
              <a:t>Career counseling/information</a:t>
            </a:r>
          </a:p>
          <a:p>
            <a:pPr lvl="0"/>
            <a:r>
              <a:rPr lang="en-US" sz="1200" kern="1200" dirty="0" smtClean="0">
                <a:solidFill>
                  <a:schemeClr val="tx1"/>
                </a:solidFill>
                <a:effectLst/>
                <a:latin typeface="+mn-lt"/>
                <a:ea typeface="+mn-ea"/>
                <a:cs typeface="+mn-cs"/>
              </a:rPr>
              <a:t>Assessment</a:t>
            </a:r>
          </a:p>
          <a:p>
            <a:pPr lvl="0"/>
            <a:r>
              <a:rPr lang="en-US" sz="1200" kern="1200" dirty="0" smtClean="0">
                <a:solidFill>
                  <a:schemeClr val="tx1"/>
                </a:solidFill>
                <a:effectLst/>
                <a:latin typeface="+mn-lt"/>
                <a:ea typeface="+mn-ea"/>
                <a:cs typeface="+mn-cs"/>
              </a:rPr>
              <a:t>Life skills/personal development: including decision-making skills, time management, study skills, etc.</a:t>
            </a:r>
          </a:p>
          <a:p>
            <a:pPr lvl="0"/>
            <a:r>
              <a:rPr lang="en-US" sz="1200" kern="1200" dirty="0" smtClean="0">
                <a:solidFill>
                  <a:schemeClr val="tx1"/>
                </a:solidFill>
                <a:effectLst/>
                <a:latin typeface="+mn-lt"/>
                <a:ea typeface="+mn-ea"/>
                <a:cs typeface="+mn-cs"/>
              </a:rPr>
              <a:t>Work-based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Just a s one would not hand a first grader a dictionary and say, “Read” one cannot hand an eighth graders a plan of study and say, “Complete it.”  It is much like any other subject – you must learn skills at the current level before you can progress to the next level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Jessica</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xmlns="" val="1409386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Forgotten Middle)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earlier a student develops important academically related psychosocial behaviors (such as academic discipline) that contribute to college and career readiness, the more likely those behaviors are to become habitual.  These are also the same behaviors that are conducive to career success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 Analysis of College Readiness…)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Possessing Academic Discipline – ability to exhibit capacity in three distinct areas: planning and organizing, follow-through and action, and sustained effort – a student’s academic discipline in eighth grade has a direct impact on his or her GPA in ninth grade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Teaching organizational and self-management skills – need lessons and modeling of study and work skills like time and task management, not taking, assignment completion strategies as well as social skills like working cooperatively with others and resolving conflict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Amber</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xmlns="" val="207045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Career Self-Efficacy and Perceptions of Parent Support in Adolescent Career Development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Results indicate that career self-efficacy, career planning/ exploration efficacy, and perceived parent support interactively predicted young adolescents’ career interests for all Holland type careers”</a:t>
            </a:r>
            <a:r>
              <a:rPr lang="en-US" dirty="0" smtClean="0">
                <a:effectLst/>
              </a:rPr>
              <a:t>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Professional school counselors can provide to middle school students counseling interventions that are designed to reduce the effects of career gender-typing and increase career planning/exploration efficacy across a variety of careers.  They can train and assist parents in providing opportunities to increase their adolescents’ task-performance-focused career self-efficacy”</a:t>
            </a:r>
          </a:p>
          <a:p>
            <a:endParaRPr lang="en-US" dirty="0" smtClean="0">
              <a:effectLst/>
            </a:endParaRPr>
          </a:p>
          <a:p>
            <a:r>
              <a:rPr lang="en-US" dirty="0" smtClean="0">
                <a:effectLst/>
              </a:rPr>
              <a:t>Jessica</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xmlns="" val="58495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 effect of three career interventions on educational choices of eighth grade students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“Lack of adequate preparation for making educational decisions in the transition from eighth grade to high school may have two direct effects.  One is that students do not possess clarity of their interests, abilities, values, and talents…other effect is that students acquire only a vague or superficial understanding of the high school curriculum…students do not possess the foundational components that would enable them to formulate clear and appropriate career aspirations, which serve as a focal point for education decision making… as a consequence students may select inappropriate courses,..”</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Frenchi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xmlns="" val="1991507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Rhonda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xmlns="" val="431341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bright="42000" contrast="-68000"/>
          </a:blip>
          <a:srcRect/>
          <a:stretch>
            <a:fillRect l="-30000" t="-20000" r="-2000" b="12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2/13/2014 9:23 AM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2/13/2014 9:23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2/13/2014 9:23 AM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2/13/2014 9:23 AM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2/13/2014 9:23 AM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2/13/2014 9:23 AM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2/13/2014 9:23 AM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2/13/2014 9:23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2/13/2014 9:23 AM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2/13/2014 9:23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pencil.png"/>
          <p:cNvPicPr>
            <a:picLocks noChangeAspect="1"/>
          </p:cNvPicPr>
          <p:nvPr userDrawn="1"/>
        </p:nvPicPr>
        <p:blipFill>
          <a:blip r:embed="rId2" cstate="print"/>
          <a:stretch>
            <a:fillRect/>
          </a:stretch>
        </p:blipFill>
        <p:spPr>
          <a:xfrm>
            <a:off x="612648" y="1755648"/>
            <a:ext cx="1615307" cy="2145615"/>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2/13/2014 9:23 AM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2/13/2014 9:23 AM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ollegespark.org/.../MSCollegeReadinessReport%20FINAL.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81000" y="1219200"/>
            <a:ext cx="8382000" cy="4572000"/>
          </a:xfrm>
        </p:spPr>
        <p:txBody>
          <a:bodyPr>
            <a:normAutofit/>
          </a:bodyPr>
          <a:lstStyle/>
          <a:p>
            <a:r>
              <a:rPr lang="en-US" dirty="0" smtClean="0">
                <a:solidFill>
                  <a:schemeClr val="accent1">
                    <a:lumMod val="75000"/>
                  </a:schemeClr>
                </a:solidFill>
              </a:rPr>
              <a:t>Middle School College and Career Readiness</a:t>
            </a:r>
            <a:br>
              <a:rPr lang="en-US" dirty="0" smtClean="0">
                <a:solidFill>
                  <a:schemeClr val="accent1">
                    <a:lumMod val="75000"/>
                  </a:schemeClr>
                </a:solidFill>
              </a:rPr>
            </a:br>
            <a:r>
              <a:rPr lang="en-US" sz="3600" dirty="0" smtClean="0">
                <a:solidFill>
                  <a:schemeClr val="accent1">
                    <a:lumMod val="75000"/>
                  </a:schemeClr>
                </a:solidFill>
              </a:rPr>
              <a:t/>
            </a:r>
            <a:br>
              <a:rPr lang="en-US" sz="3600" dirty="0" smtClean="0">
                <a:solidFill>
                  <a:schemeClr val="accent1">
                    <a:lumMod val="75000"/>
                  </a:schemeClr>
                </a:solidFill>
              </a:rPr>
            </a:br>
            <a:endParaRPr lang="en-US" dirty="0">
              <a:solidFill>
                <a:schemeClr val="accent1">
                  <a:lumMod val="75000"/>
                </a:schemeClr>
              </a:solidFill>
            </a:endParaRPr>
          </a:p>
        </p:txBody>
      </p:sp>
      <p:sp>
        <p:nvSpPr>
          <p:cNvPr id="3" name="Rectangle 2"/>
          <p:cNvSpPr>
            <a:spLocks noGrp="1"/>
          </p:cNvSpPr>
          <p:nvPr>
            <p:ph type="subTitle" idx="1"/>
          </p:nvPr>
        </p:nvSpPr>
        <p:spPr>
          <a:xfrm>
            <a:off x="381000" y="4648200"/>
            <a:ext cx="8686800" cy="2087637"/>
          </a:xfrm>
        </p:spPr>
        <p:txBody>
          <a:bodyPr>
            <a:normAutofit/>
          </a:bodyPr>
          <a:lstStyle/>
          <a:p>
            <a:r>
              <a:rPr lang="en-US" sz="2800" dirty="0">
                <a:solidFill>
                  <a:schemeClr val="accent1">
                    <a:lumMod val="75000"/>
                  </a:schemeClr>
                </a:solidFill>
              </a:rPr>
              <a:t>Dr. Rhonda Williams     </a:t>
            </a:r>
            <a:r>
              <a:rPr lang="en-US" sz="2800" dirty="0" smtClean="0">
                <a:solidFill>
                  <a:schemeClr val="accent1">
                    <a:lumMod val="75000"/>
                  </a:schemeClr>
                </a:solidFill>
              </a:rPr>
              <a:t>Dr</a:t>
            </a:r>
            <a:r>
              <a:rPr lang="en-US" sz="2800" dirty="0">
                <a:solidFill>
                  <a:schemeClr val="accent1">
                    <a:lumMod val="75000"/>
                  </a:schemeClr>
                </a:solidFill>
              </a:rPr>
              <a:t>. Leann Morgan</a:t>
            </a:r>
            <a:br>
              <a:rPr lang="en-US" sz="2800" dirty="0">
                <a:solidFill>
                  <a:schemeClr val="accent1">
                    <a:lumMod val="75000"/>
                  </a:schemeClr>
                </a:solidFill>
              </a:rPr>
            </a:br>
            <a:r>
              <a:rPr lang="en-US" sz="2800" dirty="0">
                <a:solidFill>
                  <a:schemeClr val="accent1">
                    <a:lumMod val="75000"/>
                  </a:schemeClr>
                </a:solidFill>
              </a:rPr>
              <a:t>Jessica Garrett            </a:t>
            </a:r>
            <a:r>
              <a:rPr lang="en-US" sz="2800" dirty="0" smtClean="0">
                <a:solidFill>
                  <a:schemeClr val="accent1">
                    <a:lumMod val="75000"/>
                  </a:schemeClr>
                </a:solidFill>
              </a:rPr>
              <a:t>Amber </a:t>
            </a:r>
            <a:r>
              <a:rPr lang="en-US" sz="2800" dirty="0">
                <a:solidFill>
                  <a:schemeClr val="accent1">
                    <a:lumMod val="75000"/>
                  </a:schemeClr>
                </a:solidFill>
              </a:rPr>
              <a:t>Flynn</a:t>
            </a:r>
            <a:br>
              <a:rPr lang="en-US" sz="2800" dirty="0">
                <a:solidFill>
                  <a:schemeClr val="accent1">
                    <a:lumMod val="75000"/>
                  </a:schemeClr>
                </a:solidFill>
              </a:rPr>
            </a:br>
            <a:r>
              <a:rPr lang="en-US" sz="2800" dirty="0" err="1">
                <a:solidFill>
                  <a:schemeClr val="accent1">
                    <a:lumMod val="75000"/>
                  </a:schemeClr>
                </a:solidFill>
              </a:rPr>
              <a:t>Frenchi</a:t>
            </a:r>
            <a:r>
              <a:rPr lang="en-US" sz="2800" dirty="0">
                <a:solidFill>
                  <a:schemeClr val="accent1">
                    <a:lumMod val="75000"/>
                  </a:schemeClr>
                </a:solidFill>
              </a:rPr>
              <a:t> Jones               Christine </a:t>
            </a:r>
            <a:r>
              <a:rPr lang="en-US" sz="2800" dirty="0" smtClean="0">
                <a:solidFill>
                  <a:schemeClr val="accent1">
                    <a:lumMod val="75000"/>
                  </a:schemeClr>
                </a:solidFill>
              </a:rPr>
              <a:t>Braun</a:t>
            </a:r>
          </a:p>
          <a:p>
            <a:r>
              <a:rPr lang="en-US" sz="2800" dirty="0" smtClean="0">
                <a:solidFill>
                  <a:schemeClr val="accent1">
                    <a:lumMod val="75000"/>
                  </a:schemeClr>
                </a:solidFill>
              </a:rPr>
              <a:t>Dana Albers</a:t>
            </a:r>
          </a:p>
          <a:p>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Career </a:t>
            </a:r>
            <a:r>
              <a:rPr lang="en-US" dirty="0"/>
              <a:t>R</a:t>
            </a:r>
            <a:r>
              <a:rPr lang="en-US" dirty="0" smtClean="0"/>
              <a:t>eadiness Interventions Include:</a:t>
            </a:r>
            <a:endParaRPr lang="en-US" dirty="0"/>
          </a:p>
        </p:txBody>
      </p:sp>
      <p:sp>
        <p:nvSpPr>
          <p:cNvPr id="3" name="Content Placeholder 2"/>
          <p:cNvSpPr>
            <a:spLocks noGrp="1"/>
          </p:cNvSpPr>
          <p:nvPr>
            <p:ph sz="quarter" idx="1"/>
          </p:nvPr>
        </p:nvSpPr>
        <p:spPr/>
        <p:txBody>
          <a:bodyPr>
            <a:normAutofit/>
          </a:bodyPr>
          <a:lstStyle/>
          <a:p>
            <a:r>
              <a:rPr lang="en-US" dirty="0"/>
              <a:t>S</a:t>
            </a:r>
            <a:r>
              <a:rPr lang="en-US" dirty="0" smtClean="0"/>
              <a:t>chool</a:t>
            </a:r>
            <a:r>
              <a:rPr lang="en-US" dirty="0"/>
              <a:t>-community </a:t>
            </a:r>
            <a:r>
              <a:rPr lang="en-US" dirty="0">
                <a:solidFill>
                  <a:schemeClr val="accent3">
                    <a:lumMod val="75000"/>
                  </a:schemeClr>
                </a:solidFill>
              </a:rPr>
              <a:t>collaborative </a:t>
            </a:r>
            <a:r>
              <a:rPr lang="en-US" dirty="0"/>
              <a:t>approach </a:t>
            </a:r>
            <a:endParaRPr lang="en-US" dirty="0" smtClean="0"/>
          </a:p>
          <a:p>
            <a:r>
              <a:rPr lang="en-US" dirty="0">
                <a:solidFill>
                  <a:schemeClr val="accent3">
                    <a:lumMod val="75000"/>
                  </a:schemeClr>
                </a:solidFill>
              </a:rPr>
              <a:t>Parent </a:t>
            </a:r>
            <a:r>
              <a:rPr lang="en-US" dirty="0" smtClean="0">
                <a:solidFill>
                  <a:schemeClr val="accent3">
                    <a:lumMod val="75000"/>
                  </a:schemeClr>
                </a:solidFill>
              </a:rPr>
              <a:t>factors- </a:t>
            </a:r>
            <a:r>
              <a:rPr lang="en-US" dirty="0" smtClean="0"/>
              <a:t>including </a:t>
            </a:r>
            <a:r>
              <a:rPr lang="en-US" dirty="0"/>
              <a:t>their expectation and </a:t>
            </a:r>
            <a:r>
              <a:rPr lang="en-US" dirty="0" smtClean="0"/>
              <a:t>support for taking rigorous curriculum. </a:t>
            </a:r>
          </a:p>
          <a:p>
            <a:r>
              <a:rPr lang="en-US" dirty="0"/>
              <a:t>E</a:t>
            </a:r>
            <a:r>
              <a:rPr lang="en-US" dirty="0" smtClean="0"/>
              <a:t>ducate </a:t>
            </a:r>
            <a:r>
              <a:rPr lang="en-US" dirty="0"/>
              <a:t>students about how to gather, understand, and apply information about </a:t>
            </a:r>
            <a:r>
              <a:rPr lang="en-US" dirty="0">
                <a:solidFill>
                  <a:schemeClr val="accent3">
                    <a:lumMod val="75000"/>
                  </a:schemeClr>
                </a:solidFill>
              </a:rPr>
              <a:t>self and the world of work </a:t>
            </a:r>
            <a:endParaRPr lang="en-US" dirty="0" smtClean="0">
              <a:solidFill>
                <a:schemeClr val="accent3">
                  <a:lumMod val="75000"/>
                </a:schemeClr>
              </a:solidFill>
            </a:endParaRPr>
          </a:p>
          <a:p>
            <a:r>
              <a:rPr lang="en-US" dirty="0" smtClean="0"/>
              <a:t>Make </a:t>
            </a:r>
            <a:r>
              <a:rPr lang="en-US" dirty="0"/>
              <a:t>sure </a:t>
            </a:r>
            <a:r>
              <a:rPr lang="en-US" dirty="0">
                <a:solidFill>
                  <a:schemeClr val="accent3">
                    <a:lumMod val="75000"/>
                  </a:schemeClr>
                </a:solidFill>
              </a:rPr>
              <a:t>all</a:t>
            </a:r>
            <a:r>
              <a:rPr lang="en-US" dirty="0">
                <a:solidFill>
                  <a:srgbClr val="FEB80A"/>
                </a:solidFill>
              </a:rPr>
              <a:t> </a:t>
            </a:r>
            <a:r>
              <a:rPr lang="en-US" dirty="0"/>
              <a:t>students have the </a:t>
            </a:r>
            <a:r>
              <a:rPr lang="en-US" dirty="0" smtClean="0"/>
              <a:t>opportunity </a:t>
            </a:r>
            <a:r>
              <a:rPr lang="en-US" dirty="0"/>
              <a:t>to enroll in, and the support to complete, </a:t>
            </a:r>
            <a:r>
              <a:rPr lang="en-US" dirty="0" smtClean="0"/>
              <a:t>rigorous </a:t>
            </a:r>
            <a:r>
              <a:rPr lang="en-US" dirty="0"/>
              <a:t>courses</a:t>
            </a:r>
            <a:endParaRPr lang="en-US" dirty="0" smtClean="0"/>
          </a:p>
          <a:p>
            <a:endParaRPr lang="en-US" dirty="0"/>
          </a:p>
        </p:txBody>
      </p:sp>
    </p:spTree>
    <p:extLst>
      <p:ext uri="{BB962C8B-B14F-4D97-AF65-F5344CB8AC3E}">
        <p14:creationId xmlns:p14="http://schemas.microsoft.com/office/powerpoint/2010/main" xmlns="" val="45767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 That Work:</a:t>
            </a:r>
            <a:endParaRPr lang="en-US" dirty="0"/>
          </a:p>
        </p:txBody>
      </p:sp>
      <p:sp>
        <p:nvSpPr>
          <p:cNvPr id="3" name="Content Placeholder 2"/>
          <p:cNvSpPr>
            <a:spLocks noGrp="1"/>
          </p:cNvSpPr>
          <p:nvPr>
            <p:ph sz="quarter" idx="1"/>
          </p:nvPr>
        </p:nvSpPr>
        <p:spPr/>
        <p:txBody>
          <a:bodyPr>
            <a:normAutofit fontScale="92500"/>
          </a:bodyPr>
          <a:lstStyle/>
          <a:p>
            <a:r>
              <a:rPr lang="en-US" dirty="0"/>
              <a:t>An </a:t>
            </a:r>
            <a:r>
              <a:rPr lang="en-US" dirty="0" smtClean="0"/>
              <a:t>early </a:t>
            </a:r>
            <a:r>
              <a:rPr lang="en-US" dirty="0" smtClean="0">
                <a:solidFill>
                  <a:schemeClr val="accent3">
                    <a:lumMod val="75000"/>
                  </a:schemeClr>
                </a:solidFill>
              </a:rPr>
              <a:t>academic </a:t>
            </a:r>
            <a:r>
              <a:rPr lang="en-US" dirty="0">
                <a:solidFill>
                  <a:schemeClr val="accent3">
                    <a:lumMod val="75000"/>
                  </a:schemeClr>
                </a:solidFill>
              </a:rPr>
              <a:t>plan </a:t>
            </a:r>
            <a:r>
              <a:rPr lang="en-US" dirty="0"/>
              <a:t>is a road map to </a:t>
            </a:r>
            <a:r>
              <a:rPr lang="en-US" dirty="0" smtClean="0"/>
              <a:t>success (ICAP)</a:t>
            </a:r>
          </a:p>
          <a:p>
            <a:r>
              <a:rPr lang="en-US" dirty="0"/>
              <a:t>L</a:t>
            </a:r>
            <a:r>
              <a:rPr lang="en-US" dirty="0" smtClean="0"/>
              <a:t>ook </a:t>
            </a:r>
            <a:r>
              <a:rPr lang="en-US" dirty="0"/>
              <a:t>at </a:t>
            </a:r>
            <a:r>
              <a:rPr lang="en-US" dirty="0" smtClean="0"/>
              <a:t>students’ </a:t>
            </a:r>
            <a:r>
              <a:rPr lang="en-US" dirty="0"/>
              <a:t>proficiency </a:t>
            </a:r>
            <a:r>
              <a:rPr lang="en-US" dirty="0">
                <a:solidFill>
                  <a:schemeClr val="accent3">
                    <a:lumMod val="75000"/>
                  </a:schemeClr>
                </a:solidFill>
              </a:rPr>
              <a:t>in key subject </a:t>
            </a:r>
            <a:r>
              <a:rPr lang="en-US" dirty="0" smtClean="0">
                <a:solidFill>
                  <a:schemeClr val="accent3">
                    <a:lumMod val="75000"/>
                  </a:schemeClr>
                </a:solidFill>
              </a:rPr>
              <a:t>areas</a:t>
            </a:r>
            <a:r>
              <a:rPr lang="en-US" dirty="0">
                <a:solidFill>
                  <a:schemeClr val="accent3">
                    <a:lumMod val="75000"/>
                  </a:schemeClr>
                </a:solidFill>
              </a:rPr>
              <a:t> </a:t>
            </a:r>
            <a:r>
              <a:rPr lang="en-US" dirty="0" smtClean="0"/>
              <a:t>and use that for motivation</a:t>
            </a:r>
          </a:p>
          <a:p>
            <a:r>
              <a:rPr lang="en-US" dirty="0"/>
              <a:t>E</a:t>
            </a:r>
            <a:r>
              <a:rPr lang="en-US" dirty="0" smtClean="0"/>
              <a:t>quitable </a:t>
            </a:r>
            <a:r>
              <a:rPr lang="en-US" dirty="0"/>
              <a:t>exposure to a wide range of </a:t>
            </a:r>
            <a:r>
              <a:rPr lang="en-US" dirty="0" smtClean="0">
                <a:solidFill>
                  <a:schemeClr val="accent3">
                    <a:lumMod val="75000"/>
                  </a:schemeClr>
                </a:solidFill>
              </a:rPr>
              <a:t>extracurricular </a:t>
            </a:r>
            <a:r>
              <a:rPr lang="en-US" dirty="0">
                <a:solidFill>
                  <a:schemeClr val="accent3">
                    <a:lumMod val="75000"/>
                  </a:schemeClr>
                </a:solidFill>
              </a:rPr>
              <a:t>and enrichment opportunities </a:t>
            </a:r>
            <a:endParaRPr lang="en-US" dirty="0" smtClean="0">
              <a:solidFill>
                <a:schemeClr val="accent3">
                  <a:lumMod val="75000"/>
                </a:schemeClr>
              </a:solidFill>
            </a:endParaRPr>
          </a:p>
          <a:p>
            <a:r>
              <a:rPr lang="en-US" dirty="0"/>
              <a:t>E</a:t>
            </a:r>
            <a:r>
              <a:rPr lang="en-US" dirty="0" smtClean="0"/>
              <a:t>ngagement </a:t>
            </a:r>
            <a:r>
              <a:rPr lang="en-US" dirty="0"/>
              <a:t>with </a:t>
            </a:r>
            <a:r>
              <a:rPr lang="en-US" dirty="0" smtClean="0"/>
              <a:t>school</a:t>
            </a:r>
          </a:p>
          <a:p>
            <a:pPr lvl="1"/>
            <a:r>
              <a:rPr lang="en-US" dirty="0" smtClean="0"/>
              <a:t>enrollment </a:t>
            </a:r>
            <a:r>
              <a:rPr lang="en-US" dirty="0"/>
              <a:t>in and </a:t>
            </a:r>
            <a:r>
              <a:rPr lang="en-US" dirty="0" smtClean="0"/>
              <a:t>completion </a:t>
            </a:r>
            <a:r>
              <a:rPr lang="en-US" dirty="0"/>
              <a:t>of </a:t>
            </a:r>
            <a:r>
              <a:rPr lang="en-US" dirty="0">
                <a:solidFill>
                  <a:schemeClr val="accent3">
                    <a:lumMod val="75000"/>
                  </a:schemeClr>
                </a:solidFill>
              </a:rPr>
              <a:t>rigorous </a:t>
            </a:r>
            <a:r>
              <a:rPr lang="en-US" dirty="0" smtClean="0">
                <a:solidFill>
                  <a:schemeClr val="accent3">
                    <a:lumMod val="75000"/>
                  </a:schemeClr>
                </a:solidFill>
              </a:rPr>
              <a:t>courses</a:t>
            </a:r>
            <a:r>
              <a:rPr lang="en-US" dirty="0"/>
              <a:t>, especially </a:t>
            </a:r>
            <a:r>
              <a:rPr lang="en-US" dirty="0" smtClean="0"/>
              <a:t>math </a:t>
            </a:r>
          </a:p>
          <a:p>
            <a:pPr lvl="1"/>
            <a:r>
              <a:rPr lang="en-US" dirty="0" smtClean="0"/>
              <a:t>their </a:t>
            </a:r>
            <a:r>
              <a:rPr lang="en-US" dirty="0"/>
              <a:t>academic performance in relation to </a:t>
            </a:r>
            <a:r>
              <a:rPr lang="en-US" dirty="0">
                <a:solidFill>
                  <a:schemeClr val="accent3">
                    <a:lumMod val="75000"/>
                  </a:schemeClr>
                </a:solidFill>
              </a:rPr>
              <a:t>grade-level </a:t>
            </a:r>
            <a:r>
              <a:rPr lang="en-US" dirty="0" smtClean="0">
                <a:solidFill>
                  <a:schemeClr val="accent3">
                    <a:lumMod val="75000"/>
                  </a:schemeClr>
                </a:solidFill>
              </a:rPr>
              <a:t>benchmarks</a:t>
            </a:r>
            <a:endParaRPr lang="en-US" dirty="0">
              <a:solidFill>
                <a:schemeClr val="accent3">
                  <a:lumMod val="75000"/>
                </a:schemeClr>
              </a:solidFill>
            </a:endParaRPr>
          </a:p>
        </p:txBody>
      </p:sp>
    </p:spTree>
    <p:extLst>
      <p:ext uri="{BB962C8B-B14F-4D97-AF65-F5344CB8AC3E}">
        <p14:creationId xmlns:p14="http://schemas.microsoft.com/office/powerpoint/2010/main" xmlns="" val="179032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Data to Develop a Career Program </a:t>
            </a:r>
            <a:endParaRPr lang="en-US" dirty="0"/>
          </a:p>
        </p:txBody>
      </p:sp>
      <p:pic>
        <p:nvPicPr>
          <p:cNvPr id="9" name="Picture Placeholder 8" descr="Screen Shot 2013-11-01 at 1.44.11 PM.pn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35343" r="-35343"/>
          <a:stretch>
            <a:fillRect/>
          </a:stretch>
        </p:blipFill>
        <p:spPr/>
      </p:pic>
    </p:spTree>
    <p:extLst>
      <p:ext uri="{BB962C8B-B14F-4D97-AF65-F5344CB8AC3E}">
        <p14:creationId xmlns:p14="http://schemas.microsoft.com/office/powerpoint/2010/main" xmlns="" val="303352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Data</a:t>
            </a:r>
            <a:endParaRPr lang="en-US"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dirty="0"/>
              <a:t>T</a:t>
            </a:r>
            <a:r>
              <a:rPr lang="en-US" dirty="0" smtClean="0"/>
              <a:t>o </a:t>
            </a:r>
            <a:r>
              <a:rPr lang="en-US" dirty="0"/>
              <a:t>identify which students and student </a:t>
            </a:r>
            <a:r>
              <a:rPr lang="en-US" dirty="0">
                <a:solidFill>
                  <a:schemeClr val="accent3">
                    <a:lumMod val="75000"/>
                  </a:schemeClr>
                </a:solidFill>
              </a:rPr>
              <a:t>groups </a:t>
            </a:r>
            <a:r>
              <a:rPr lang="en-US" dirty="0" smtClean="0">
                <a:solidFill>
                  <a:schemeClr val="accent3">
                    <a:lumMod val="75000"/>
                  </a:schemeClr>
                </a:solidFill>
              </a:rPr>
              <a:t>are </a:t>
            </a:r>
            <a:r>
              <a:rPr lang="en-US" dirty="0">
                <a:solidFill>
                  <a:schemeClr val="accent3">
                    <a:lumMod val="75000"/>
                  </a:schemeClr>
                </a:solidFill>
              </a:rPr>
              <a:t>successfully preparing for college and career </a:t>
            </a:r>
            <a:r>
              <a:rPr lang="en-US" dirty="0"/>
              <a:t>— and </a:t>
            </a:r>
            <a:r>
              <a:rPr lang="en-US" dirty="0" smtClean="0"/>
              <a:t>which </a:t>
            </a:r>
            <a:r>
              <a:rPr lang="en-US" dirty="0"/>
              <a:t>are not. </a:t>
            </a:r>
            <a:endParaRPr lang="en-US" dirty="0" smtClean="0"/>
          </a:p>
          <a:p>
            <a:r>
              <a:rPr lang="en-US" dirty="0"/>
              <a:t>T</a:t>
            </a:r>
            <a:r>
              <a:rPr lang="en-US" dirty="0" smtClean="0"/>
              <a:t>o </a:t>
            </a:r>
            <a:r>
              <a:rPr lang="en-US" dirty="0"/>
              <a:t>identify </a:t>
            </a:r>
            <a:r>
              <a:rPr lang="en-US" dirty="0">
                <a:solidFill>
                  <a:schemeClr val="accent3">
                    <a:lumMod val="75000"/>
                  </a:schemeClr>
                </a:solidFill>
              </a:rPr>
              <a:t>disparities among </a:t>
            </a:r>
            <a:r>
              <a:rPr lang="en-US" dirty="0" smtClean="0">
                <a:solidFill>
                  <a:schemeClr val="accent3">
                    <a:lumMod val="75000"/>
                  </a:schemeClr>
                </a:solidFill>
              </a:rPr>
              <a:t>student groups</a:t>
            </a:r>
          </a:p>
          <a:p>
            <a:r>
              <a:rPr lang="en-US" dirty="0"/>
              <a:t>T</a:t>
            </a:r>
            <a:r>
              <a:rPr lang="en-US" dirty="0" smtClean="0"/>
              <a:t>o evaluate the disparities </a:t>
            </a:r>
            <a:r>
              <a:rPr lang="en-US" dirty="0"/>
              <a:t>between student </a:t>
            </a:r>
            <a:r>
              <a:rPr lang="en-US" dirty="0" smtClean="0"/>
              <a:t>groups. For </a:t>
            </a:r>
            <a:r>
              <a:rPr lang="en-US" dirty="0"/>
              <a:t>example:</a:t>
            </a:r>
          </a:p>
          <a:p>
            <a:pPr marL="0" indent="0">
              <a:buNone/>
            </a:pPr>
            <a:r>
              <a:rPr lang="en-US" dirty="0" smtClean="0"/>
              <a:t>	- </a:t>
            </a:r>
            <a:r>
              <a:rPr lang="en-US" dirty="0" smtClean="0">
                <a:solidFill>
                  <a:schemeClr val="accent3">
                    <a:lumMod val="75000"/>
                  </a:schemeClr>
                </a:solidFill>
              </a:rPr>
              <a:t>homeless </a:t>
            </a:r>
            <a:r>
              <a:rPr lang="en-US" dirty="0">
                <a:solidFill>
                  <a:schemeClr val="accent3">
                    <a:lumMod val="75000"/>
                  </a:schemeClr>
                </a:solidFill>
              </a:rPr>
              <a:t>students </a:t>
            </a:r>
            <a:r>
              <a:rPr lang="en-US" dirty="0" smtClean="0">
                <a:solidFill>
                  <a:schemeClr val="accent3">
                    <a:lumMod val="75000"/>
                  </a:schemeClr>
                </a:solidFill>
              </a:rPr>
              <a:t>	</a:t>
            </a:r>
            <a:endParaRPr lang="en-US" dirty="0">
              <a:solidFill>
                <a:schemeClr val="accent3">
                  <a:lumMod val="75000"/>
                </a:schemeClr>
              </a:solidFill>
            </a:endParaRPr>
          </a:p>
          <a:p>
            <a:pPr marL="0" indent="0">
              <a:buNone/>
            </a:pPr>
            <a:r>
              <a:rPr lang="en-US" dirty="0" smtClean="0">
                <a:solidFill>
                  <a:schemeClr val="accent3">
                    <a:lumMod val="75000"/>
                  </a:schemeClr>
                </a:solidFill>
              </a:rPr>
              <a:t>	- gender ratios of discipline </a:t>
            </a:r>
            <a:r>
              <a:rPr lang="en-US" dirty="0">
                <a:solidFill>
                  <a:schemeClr val="accent3">
                    <a:lumMod val="75000"/>
                  </a:schemeClr>
                </a:solidFill>
              </a:rPr>
              <a:t>rates </a:t>
            </a:r>
          </a:p>
          <a:p>
            <a:pPr marL="0" indent="0">
              <a:buNone/>
            </a:pPr>
            <a:r>
              <a:rPr lang="en-US" dirty="0" smtClean="0">
                <a:solidFill>
                  <a:schemeClr val="accent3">
                    <a:lumMod val="75000"/>
                  </a:schemeClr>
                </a:solidFill>
              </a:rPr>
              <a:t>	- promotion </a:t>
            </a:r>
            <a:r>
              <a:rPr lang="en-US" dirty="0">
                <a:solidFill>
                  <a:schemeClr val="accent3">
                    <a:lumMod val="75000"/>
                  </a:schemeClr>
                </a:solidFill>
              </a:rPr>
              <a:t>rates </a:t>
            </a:r>
            <a:r>
              <a:rPr lang="en-US" dirty="0" smtClean="0">
                <a:solidFill>
                  <a:schemeClr val="accent3">
                    <a:lumMod val="75000"/>
                  </a:schemeClr>
                </a:solidFill>
              </a:rPr>
              <a:t>by race</a:t>
            </a:r>
            <a:endParaRPr lang="en-US" dirty="0">
              <a:solidFill>
                <a:schemeClr val="accent3">
                  <a:lumMod val="75000"/>
                </a:schemeClr>
              </a:solidFill>
            </a:endParaRPr>
          </a:p>
          <a:p>
            <a:endParaRPr lang="en-US" dirty="0"/>
          </a:p>
        </p:txBody>
      </p:sp>
    </p:spTree>
    <p:extLst>
      <p:ext uri="{BB962C8B-B14F-4D97-AF65-F5344CB8AC3E}">
        <p14:creationId xmlns:p14="http://schemas.microsoft.com/office/powerpoint/2010/main" xmlns="" val="374065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Career Readiness</a:t>
            </a:r>
            <a:endParaRPr lang="en-US" dirty="0"/>
          </a:p>
        </p:txBody>
      </p:sp>
      <p:pic>
        <p:nvPicPr>
          <p:cNvPr id="4" name="Content Placeholder 3" descr="Screen Shot 2013-10-31 at 7.17.31 PM.pn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22936" r="-22936"/>
          <a:stretch>
            <a:fillRect/>
          </a:stretch>
        </p:blipFill>
        <p:spPr>
          <a:xfrm>
            <a:off x="1560576" y="76200"/>
            <a:ext cx="7583424" cy="4568952"/>
          </a:xfrm>
        </p:spPr>
      </p:pic>
    </p:spTree>
    <p:extLst>
      <p:ext uri="{BB962C8B-B14F-4D97-AF65-F5344CB8AC3E}">
        <p14:creationId xmlns:p14="http://schemas.microsoft.com/office/powerpoint/2010/main" xmlns="" val="269373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Game Research</a:t>
            </a:r>
            <a:endParaRPr lang="en-US" dirty="0"/>
          </a:p>
        </p:txBody>
      </p:sp>
      <p:sp>
        <p:nvSpPr>
          <p:cNvPr id="3" name="Content Placeholder 2"/>
          <p:cNvSpPr>
            <a:spLocks noGrp="1"/>
          </p:cNvSpPr>
          <p:nvPr>
            <p:ph sz="quarter" idx="2"/>
          </p:nvPr>
        </p:nvSpPr>
        <p:spPr>
          <a:xfrm>
            <a:off x="609600" y="2438400"/>
            <a:ext cx="3886200" cy="4267200"/>
          </a:xfrm>
        </p:spPr>
        <p:txBody>
          <a:bodyPr>
            <a:normAutofit fontScale="70000" lnSpcReduction="20000"/>
          </a:bodyPr>
          <a:lstStyle/>
          <a:p>
            <a:pPr lvl="0"/>
            <a:r>
              <a:rPr lang="en-US" dirty="0"/>
              <a:t>Students who participated in </a:t>
            </a:r>
            <a:r>
              <a:rPr lang="en-US" i="1" dirty="0" smtClean="0"/>
              <a:t>The</a:t>
            </a:r>
            <a:r>
              <a:rPr lang="en-US" dirty="0" smtClean="0"/>
              <a:t> </a:t>
            </a:r>
            <a:r>
              <a:rPr lang="en-US" i="1" dirty="0" smtClean="0"/>
              <a:t>Real Game:</a:t>
            </a:r>
            <a:endParaRPr lang="en-US" dirty="0" smtClean="0"/>
          </a:p>
          <a:p>
            <a:pPr marL="0" indent="0">
              <a:buNone/>
            </a:pPr>
            <a:r>
              <a:rPr lang="en-US" dirty="0" smtClean="0">
                <a:solidFill>
                  <a:schemeClr val="accent3">
                    <a:lumMod val="75000"/>
                  </a:schemeClr>
                </a:solidFill>
              </a:rPr>
              <a:t>scored </a:t>
            </a:r>
            <a:r>
              <a:rPr lang="en-US" dirty="0">
                <a:solidFill>
                  <a:schemeClr val="accent3">
                    <a:lumMod val="75000"/>
                  </a:schemeClr>
                </a:solidFill>
              </a:rPr>
              <a:t>significantly higher on </a:t>
            </a:r>
            <a:r>
              <a:rPr lang="en-US" dirty="0" smtClean="0">
                <a:solidFill>
                  <a:schemeClr val="accent3">
                    <a:lumMod val="75000"/>
                  </a:schemeClr>
                </a:solidFill>
              </a:rPr>
              <a:t>content </a:t>
            </a:r>
            <a:r>
              <a:rPr lang="en-US" dirty="0">
                <a:solidFill>
                  <a:schemeClr val="accent3">
                    <a:lumMod val="75000"/>
                  </a:schemeClr>
                </a:solidFill>
              </a:rPr>
              <a:t>knowledge </a:t>
            </a:r>
            <a:r>
              <a:rPr lang="en-US" dirty="0" smtClean="0">
                <a:solidFill>
                  <a:schemeClr val="accent3">
                    <a:lumMod val="75000"/>
                  </a:schemeClr>
                </a:solidFill>
              </a:rPr>
              <a:t>of World </a:t>
            </a:r>
            <a:r>
              <a:rPr lang="en-US" dirty="0">
                <a:solidFill>
                  <a:schemeClr val="accent3">
                    <a:lumMod val="75000"/>
                  </a:schemeClr>
                </a:solidFill>
              </a:rPr>
              <a:t>of Work</a:t>
            </a:r>
          </a:p>
          <a:p>
            <a:pPr marL="0" lvl="0" indent="0">
              <a:buNone/>
            </a:pPr>
            <a:r>
              <a:rPr lang="en-US" dirty="0" smtClean="0">
                <a:solidFill>
                  <a:schemeClr val="accent3">
                    <a:lumMod val="75000"/>
                  </a:schemeClr>
                </a:solidFill>
              </a:rPr>
              <a:t>were </a:t>
            </a:r>
            <a:r>
              <a:rPr lang="en-US" dirty="0">
                <a:solidFill>
                  <a:schemeClr val="accent3">
                    <a:lumMod val="75000"/>
                  </a:schemeClr>
                </a:solidFill>
              </a:rPr>
              <a:t>more confident </a:t>
            </a:r>
            <a:r>
              <a:rPr lang="en-US" dirty="0" smtClean="0">
                <a:solidFill>
                  <a:schemeClr val="accent3">
                    <a:lumMod val="75000"/>
                  </a:schemeClr>
                </a:solidFill>
              </a:rPr>
              <a:t>and </a:t>
            </a:r>
            <a:r>
              <a:rPr lang="en-US" dirty="0">
                <a:solidFill>
                  <a:schemeClr val="accent3">
                    <a:lumMod val="75000"/>
                  </a:schemeClr>
                </a:solidFill>
              </a:rPr>
              <a:t>aware of future plans </a:t>
            </a:r>
            <a:endParaRPr lang="en-US" dirty="0" smtClean="0">
              <a:solidFill>
                <a:schemeClr val="accent3">
                  <a:lumMod val="75000"/>
                </a:schemeClr>
              </a:solidFill>
            </a:endParaRPr>
          </a:p>
          <a:p>
            <a:pPr marL="0" lvl="0" indent="0">
              <a:buNone/>
            </a:pPr>
            <a:r>
              <a:rPr lang="en-US" dirty="0" smtClean="0">
                <a:solidFill>
                  <a:schemeClr val="accent3">
                    <a:lumMod val="75000"/>
                  </a:schemeClr>
                </a:solidFill>
              </a:rPr>
              <a:t>were </a:t>
            </a:r>
            <a:r>
              <a:rPr lang="en-US" dirty="0">
                <a:solidFill>
                  <a:schemeClr val="accent3">
                    <a:lumMod val="75000"/>
                  </a:schemeClr>
                </a:solidFill>
              </a:rPr>
              <a:t>more aware of the importance of making good decisions about high school academics</a:t>
            </a:r>
          </a:p>
          <a:p>
            <a:pPr marL="0" lvl="0" indent="0">
              <a:buNone/>
            </a:pPr>
            <a:r>
              <a:rPr lang="en-US" dirty="0" smtClean="0">
                <a:solidFill>
                  <a:schemeClr val="accent3">
                    <a:lumMod val="75000"/>
                  </a:schemeClr>
                </a:solidFill>
              </a:rPr>
              <a:t>differences </a:t>
            </a:r>
            <a:r>
              <a:rPr lang="en-US" dirty="0">
                <a:solidFill>
                  <a:schemeClr val="accent3">
                    <a:lumMod val="75000"/>
                  </a:schemeClr>
                </a:solidFill>
              </a:rPr>
              <a:t>for the RG participants in the domains of self-efficacy, school engagement, and pro-social behavior</a:t>
            </a:r>
          </a:p>
          <a:p>
            <a:endParaRPr lang="en-US" dirty="0"/>
          </a:p>
        </p:txBody>
      </p:sp>
      <p:sp>
        <p:nvSpPr>
          <p:cNvPr id="4" name="Content Placeholder 3"/>
          <p:cNvSpPr>
            <a:spLocks noGrp="1"/>
          </p:cNvSpPr>
          <p:nvPr>
            <p:ph sz="quarter" idx="4"/>
          </p:nvPr>
        </p:nvSpPr>
        <p:spPr>
          <a:xfrm>
            <a:off x="4800600" y="2438400"/>
            <a:ext cx="3886200" cy="4038600"/>
          </a:xfrm>
        </p:spPr>
        <p:txBody>
          <a:bodyPr>
            <a:normAutofit fontScale="47500" lnSpcReduction="20000"/>
          </a:bodyPr>
          <a:lstStyle/>
          <a:p>
            <a:pPr lvl="0"/>
            <a:r>
              <a:rPr lang="en-US" dirty="0"/>
              <a:t>All Teachers were able were able to make curriculum connections to both Math and English</a:t>
            </a:r>
          </a:p>
          <a:p>
            <a:pPr lvl="0"/>
            <a:r>
              <a:rPr lang="en-US" dirty="0"/>
              <a:t>7 out of 9 teachers were able to make connections to Science and Technology and the Arts</a:t>
            </a:r>
          </a:p>
          <a:p>
            <a:pPr lvl="0"/>
            <a:r>
              <a:rPr lang="en-US" dirty="0"/>
              <a:t>Most students mentioned playing </a:t>
            </a:r>
            <a:r>
              <a:rPr lang="en-US" i="1" dirty="0" smtClean="0"/>
              <a:t>The </a:t>
            </a:r>
            <a:r>
              <a:rPr lang="en-US" i="1" dirty="0"/>
              <a:t>Real Game</a:t>
            </a:r>
            <a:r>
              <a:rPr lang="en-US" dirty="0"/>
              <a:t> to their parents at least once (89%)</a:t>
            </a:r>
          </a:p>
          <a:p>
            <a:pPr lvl="0"/>
            <a:r>
              <a:rPr lang="en-US" dirty="0"/>
              <a:t>Most students (87%) agreed that they feel more confident that they can make good decisions about their future careers</a:t>
            </a:r>
          </a:p>
          <a:p>
            <a:pPr lvl="0"/>
            <a:r>
              <a:rPr lang="en-US" dirty="0"/>
              <a:t>86% agreed that they see more clearly how the choices the make today can affect their future</a:t>
            </a:r>
          </a:p>
          <a:p>
            <a:pPr lvl="0"/>
            <a:r>
              <a:rPr lang="en-US" dirty="0" smtClean="0"/>
              <a:t>85</a:t>
            </a:r>
            <a:r>
              <a:rPr lang="en-US" dirty="0"/>
              <a:t>% of students agreed that they had a better idea of what to expect in adult life</a:t>
            </a:r>
          </a:p>
          <a:p>
            <a:pPr lvl="0"/>
            <a:r>
              <a:rPr lang="en-US" dirty="0"/>
              <a:t>Over half (62%) of the Students agreed that playing </a:t>
            </a:r>
            <a:r>
              <a:rPr lang="en-US" i="1" dirty="0"/>
              <a:t>The Real Game </a:t>
            </a:r>
            <a:r>
              <a:rPr lang="en-US" dirty="0"/>
              <a:t>made them think about trying harder in school</a:t>
            </a:r>
          </a:p>
          <a:p>
            <a:endParaRPr lang="en-US" dirty="0"/>
          </a:p>
        </p:txBody>
      </p:sp>
      <p:sp>
        <p:nvSpPr>
          <p:cNvPr id="5" name="Text Placeholder 4"/>
          <p:cNvSpPr>
            <a:spLocks noGrp="1"/>
          </p:cNvSpPr>
          <p:nvPr>
            <p:ph type="body" sz="quarter" idx="1"/>
          </p:nvPr>
        </p:nvSpPr>
        <p:spPr/>
        <p:txBody>
          <a:bodyPr/>
          <a:lstStyle/>
          <a:p>
            <a:r>
              <a:rPr lang="en-US" dirty="0" smtClean="0"/>
              <a:t>Dimmit, 2007</a:t>
            </a:r>
            <a:endParaRPr lang="en-US" dirty="0"/>
          </a:p>
        </p:txBody>
      </p:sp>
      <p:sp>
        <p:nvSpPr>
          <p:cNvPr id="6" name="Text Placeholder 5"/>
          <p:cNvSpPr>
            <a:spLocks noGrp="1"/>
          </p:cNvSpPr>
          <p:nvPr>
            <p:ph type="body" sz="quarter" idx="3"/>
          </p:nvPr>
        </p:nvSpPr>
        <p:spPr/>
        <p:txBody>
          <a:bodyPr/>
          <a:lstStyle/>
          <a:p>
            <a:r>
              <a:rPr lang="en-US" dirty="0" smtClean="0"/>
              <a:t>Tower, 2010</a:t>
            </a:r>
            <a:endParaRPr lang="en-US" dirty="0"/>
          </a:p>
        </p:txBody>
      </p:sp>
    </p:spTree>
    <p:extLst>
      <p:ext uri="{BB962C8B-B14F-4D97-AF65-F5344CB8AC3E}">
        <p14:creationId xmlns:p14="http://schemas.microsoft.com/office/powerpoint/2010/main" xmlns="" val="339561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References</a:t>
            </a:r>
            <a:endParaRPr lang="en-US" dirty="0"/>
          </a:p>
        </p:txBody>
      </p:sp>
      <p:sp>
        <p:nvSpPr>
          <p:cNvPr id="3" name="Rectangle 2"/>
          <p:cNvSpPr>
            <a:spLocks noGrp="1"/>
          </p:cNvSpPr>
          <p:nvPr>
            <p:ph sz="quarter" idx="1"/>
          </p:nvPr>
        </p:nvSpPr>
        <p:spPr/>
        <p:txBody>
          <a:bodyPr>
            <a:normAutofit fontScale="62500" lnSpcReduction="20000"/>
          </a:bodyPr>
          <a:lstStyle/>
          <a:p>
            <a:r>
              <a:rPr lang="en-US" dirty="0" smtClean="0"/>
              <a:t>Author, (</a:t>
            </a:r>
            <a:r>
              <a:rPr lang="en-US" dirty="0"/>
              <a:t>2008). </a:t>
            </a:r>
            <a:r>
              <a:rPr lang="en-US" i="1" dirty="0"/>
              <a:t>The Forgotten Middle Ensuring that All Students are on Target for College and Career Readiness before High School.</a:t>
            </a:r>
            <a:r>
              <a:rPr lang="en-US" dirty="0"/>
              <a:t> </a:t>
            </a:r>
            <a:r>
              <a:rPr lang="en-US" dirty="0" smtClean="0"/>
              <a:t>ACT Inc.</a:t>
            </a:r>
          </a:p>
          <a:p>
            <a:r>
              <a:rPr lang="en-US" i="1" dirty="0"/>
              <a:t>An Analysis of College Readiness Indicators in the Middle Grades.</a:t>
            </a:r>
            <a:r>
              <a:rPr lang="en-US" dirty="0"/>
              <a:t> (2011, October 19). Retrieved from College Spark Washington: </a:t>
            </a:r>
            <a:r>
              <a:rPr lang="en-US" dirty="0">
                <a:hlinkClick r:id="rId3"/>
              </a:rPr>
              <a:t>www.collegespark.org/.../MSCollegeReadinessReport%</a:t>
            </a:r>
            <a:r>
              <a:rPr lang="en-US" dirty="0" smtClean="0">
                <a:hlinkClick r:id="rId3"/>
              </a:rPr>
              <a:t>20FINAL.pdf</a:t>
            </a:r>
            <a:endParaRPr lang="en-US" dirty="0" smtClean="0"/>
          </a:p>
          <a:p>
            <a:r>
              <a:rPr lang="en-US" dirty="0"/>
              <a:t>Arrington, K. (2000 Vol. 27). Middle Grades Career Planning Programs. </a:t>
            </a:r>
            <a:r>
              <a:rPr lang="en-US" i="1" dirty="0"/>
              <a:t>Journal of Career Development</a:t>
            </a:r>
            <a:r>
              <a:rPr lang="en-US" dirty="0"/>
              <a:t>, 103-</a:t>
            </a:r>
            <a:r>
              <a:rPr lang="en-US" dirty="0" smtClean="0"/>
              <a:t>109.</a:t>
            </a:r>
          </a:p>
          <a:p>
            <a:r>
              <a:rPr lang="en-US" dirty="0"/>
              <a:t>Baker, S. B., &amp; Taylor, J. G. (1998).  Effects of career education interventions: A meta-analysis</a:t>
            </a:r>
            <a:r>
              <a:rPr lang="en-US" dirty="0" smtClean="0"/>
              <a:t>. </a:t>
            </a:r>
            <a:r>
              <a:rPr lang="en-US" i="1" dirty="0" smtClean="0"/>
              <a:t>Career </a:t>
            </a:r>
            <a:r>
              <a:rPr lang="en-US" i="1" dirty="0"/>
              <a:t>Development Quarterly, 46,</a:t>
            </a:r>
            <a:r>
              <a:rPr lang="en-US" dirty="0"/>
              <a:t> 376-385</a:t>
            </a:r>
            <a:r>
              <a:rPr lang="en-US" dirty="0" smtClean="0"/>
              <a:t>.</a:t>
            </a:r>
            <a:endParaRPr lang="en-US" dirty="0"/>
          </a:p>
          <a:p>
            <a:r>
              <a:rPr lang="en-US" dirty="0" err="1" smtClean="0"/>
              <a:t>Balfanz</a:t>
            </a:r>
            <a:r>
              <a:rPr lang="en-US" dirty="0"/>
              <a:t>, R. (2012). </a:t>
            </a:r>
            <a:r>
              <a:rPr lang="en-US" i="1" dirty="0"/>
              <a:t>Putting Middle Grades Students on the Graduation Path a Policy and Practice Brief.</a:t>
            </a:r>
            <a:r>
              <a:rPr lang="en-US" dirty="0"/>
              <a:t> National Middle School Association</a:t>
            </a:r>
            <a:r>
              <a:rPr lang="en-US" dirty="0" smtClean="0"/>
              <a:t>.</a:t>
            </a:r>
          </a:p>
          <a:p>
            <a:r>
              <a:rPr lang="en-US" dirty="0" smtClean="0"/>
              <a:t>Baker</a:t>
            </a:r>
            <a:r>
              <a:rPr lang="en-US" dirty="0"/>
              <a:t>, S. B., &amp; Taylor, J. G. (1998).  Effects of career education interventions: A meta-analysis.  </a:t>
            </a:r>
            <a:r>
              <a:rPr lang="en-US" i="1" dirty="0" smtClean="0"/>
              <a:t>Career </a:t>
            </a:r>
            <a:r>
              <a:rPr lang="en-US" i="1" dirty="0"/>
              <a:t>Development Quarterly, 46,</a:t>
            </a:r>
            <a:r>
              <a:rPr lang="en-US" dirty="0"/>
              <a:t> 376-385.</a:t>
            </a:r>
          </a:p>
          <a:p>
            <a:pPr>
              <a:buFont typeface="Wingdings" pitchFamily="2" charset="2"/>
              <a:buChar char="Ø"/>
            </a:pPr>
            <a:r>
              <a:rPr lang="en-US" dirty="0"/>
              <a:t>Cromwell, A. M. (2013, May). </a:t>
            </a:r>
            <a:r>
              <a:rPr lang="en-US" i="1" dirty="0"/>
              <a:t>College Readiness Indicators.</a:t>
            </a:r>
            <a:r>
              <a:rPr lang="en-US" dirty="0"/>
              <a:t> Retrieved from </a:t>
            </a:r>
            <a:r>
              <a:rPr lang="en-US" dirty="0" err="1"/>
              <a:t>Researchnetwork.pearson.com</a:t>
            </a:r>
            <a:r>
              <a:rPr lang="en-US" dirty="0"/>
              <a:t>: </a:t>
            </a:r>
            <a:r>
              <a:rPr lang="en-US" dirty="0" err="1"/>
              <a:t>www.pearsonassessments.com</a:t>
            </a:r>
            <a:endParaRPr lang="en-US" dirty="0"/>
          </a:p>
          <a:p>
            <a:pPr>
              <a:buFont typeface="Wingdings" pitchFamily="2" charset="2"/>
              <a:buChar char="Ø"/>
            </a:pPr>
            <a:endParaRPr lang="en-US" dirty="0" smtClean="0"/>
          </a:p>
        </p:txBody>
      </p:sp>
      <p:sp>
        <p:nvSpPr>
          <p:cNvPr id="4" name="TextBox 3"/>
          <p:cNvSpPr txBox="1"/>
          <p:nvPr/>
        </p:nvSpPr>
        <p:spPr>
          <a:xfrm>
            <a:off x="-25400" y="3187700"/>
            <a:ext cx="184666" cy="369332"/>
          </a:xfrm>
          <a:prstGeom prst="rect">
            <a:avLst/>
          </a:prstGeom>
          <a:noFill/>
        </p:spPr>
        <p:txBody>
          <a:bodyPr wrap="none" rtlCol="0">
            <a:spAutoFit/>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err="1"/>
              <a:t>Durlak</a:t>
            </a:r>
            <a:r>
              <a:rPr lang="en-US" dirty="0"/>
              <a:t>, J. W. (2011 Vol. 82). The Impact of Enhancing Students' Social and Emotional Learning: A Meta-Analysis of School-Based Universal Interventions. </a:t>
            </a:r>
            <a:r>
              <a:rPr lang="en-US" i="1" dirty="0"/>
              <a:t>Child Development</a:t>
            </a:r>
            <a:r>
              <a:rPr lang="en-US" dirty="0"/>
              <a:t>, 405 - 432</a:t>
            </a:r>
            <a:r>
              <a:rPr lang="en-US" dirty="0" smtClean="0"/>
              <a:t>.</a:t>
            </a:r>
          </a:p>
          <a:p>
            <a:r>
              <a:rPr lang="en-US" dirty="0"/>
              <a:t>Evans, J. H. &amp; </a:t>
            </a:r>
            <a:r>
              <a:rPr lang="en-US" dirty="0" err="1"/>
              <a:t>Burck</a:t>
            </a:r>
            <a:r>
              <a:rPr lang="en-US" dirty="0"/>
              <a:t>, H. D. (1992).  The effects of career education interventions on academic </a:t>
            </a:r>
            <a:r>
              <a:rPr lang="en-US" dirty="0" smtClean="0"/>
              <a:t>achievement</a:t>
            </a:r>
            <a:r>
              <a:rPr lang="en-US" dirty="0"/>
              <a:t>:  A meta-analysis.  </a:t>
            </a:r>
            <a:r>
              <a:rPr lang="en-US" i="1" dirty="0"/>
              <a:t>Journal of Counseling &amp; Development</a:t>
            </a:r>
            <a:r>
              <a:rPr lang="en-US" dirty="0"/>
              <a:t> </a:t>
            </a:r>
            <a:r>
              <a:rPr lang="en-US" i="1" dirty="0"/>
              <a:t>71,</a:t>
            </a:r>
            <a:r>
              <a:rPr lang="en-US" dirty="0"/>
              <a:t> 63-68. </a:t>
            </a:r>
            <a:endParaRPr lang="en-US" dirty="0" smtClean="0"/>
          </a:p>
          <a:p>
            <a:r>
              <a:rPr lang="en-US" dirty="0" err="1"/>
              <a:t>Lapan</a:t>
            </a:r>
            <a:r>
              <a:rPr lang="en-US" dirty="0"/>
              <a:t>, T. T., </a:t>
            </a:r>
            <a:r>
              <a:rPr lang="en-US" dirty="0" err="1"/>
              <a:t>Gysbers</a:t>
            </a:r>
            <a:r>
              <a:rPr lang="en-US" dirty="0"/>
              <a:t>, N. C., &amp; </a:t>
            </a:r>
            <a:r>
              <a:rPr lang="en-US" dirty="0" err="1"/>
              <a:t>Petroski</a:t>
            </a:r>
            <a:r>
              <a:rPr lang="en-US" dirty="0"/>
              <a:t>, G. F. (2001).  Helping seventh graders to be safe and </a:t>
            </a:r>
          </a:p>
          <a:p>
            <a:r>
              <a:rPr lang="en-US" dirty="0" smtClean="0"/>
              <a:t>successful</a:t>
            </a:r>
            <a:r>
              <a:rPr lang="en-US" dirty="0"/>
              <a:t>: A statewide study of the impact of comprehensive guidance and </a:t>
            </a:r>
            <a:r>
              <a:rPr lang="en-US" dirty="0" smtClean="0"/>
              <a:t>counseling programs</a:t>
            </a:r>
            <a:r>
              <a:rPr lang="en-US" dirty="0"/>
              <a:t>.  </a:t>
            </a:r>
            <a:r>
              <a:rPr lang="en-US" i="1" dirty="0"/>
              <a:t>Journal of Counseling &amp; Development, 79,</a:t>
            </a:r>
            <a:r>
              <a:rPr lang="en-US" dirty="0"/>
              <a:t> 320-330.</a:t>
            </a:r>
          </a:p>
          <a:p>
            <a:r>
              <a:rPr lang="en-US" dirty="0" smtClean="0"/>
              <a:t>Peterson</a:t>
            </a:r>
            <a:r>
              <a:rPr lang="en-US" dirty="0"/>
              <a:t>, G. L. (1999). The effect of three career interventions on educational choices of </a:t>
            </a:r>
            <a:r>
              <a:rPr lang="en-US" dirty="0" err="1"/>
              <a:t>eigth</a:t>
            </a:r>
            <a:r>
              <a:rPr lang="en-US" dirty="0"/>
              <a:t> grade students. </a:t>
            </a:r>
            <a:r>
              <a:rPr lang="en-US" i="1" dirty="0"/>
              <a:t>Professional School Counseling</a:t>
            </a:r>
            <a:r>
              <a:rPr lang="en-US" dirty="0"/>
              <a:t>, Vol. 3 p 34</a:t>
            </a:r>
            <a:r>
              <a:rPr lang="en-US" dirty="0" smtClean="0"/>
              <a:t>.</a:t>
            </a:r>
          </a:p>
          <a:p>
            <a:r>
              <a:rPr lang="en-US" dirty="0" err="1"/>
              <a:t>Resnick</a:t>
            </a:r>
            <a:r>
              <a:rPr lang="en-US" dirty="0"/>
              <a:t>, L. B., &amp; Wirt, J. B. (1996). </a:t>
            </a:r>
            <a:r>
              <a:rPr lang="en-US" i="1" dirty="0"/>
              <a:t>Linking school and work: Roles for standards and </a:t>
            </a:r>
            <a:endParaRPr lang="en-US" dirty="0"/>
          </a:p>
          <a:p>
            <a:r>
              <a:rPr lang="en-US" i="1" dirty="0"/>
              <a:t>assessments.</a:t>
            </a:r>
            <a:r>
              <a:rPr lang="en-US" dirty="0"/>
              <a:t>  San Francisco: </a:t>
            </a:r>
            <a:r>
              <a:rPr lang="en-US" dirty="0" err="1"/>
              <a:t>Jossey</a:t>
            </a:r>
            <a:r>
              <a:rPr lang="en-US" dirty="0"/>
              <a:t>-Bass. </a:t>
            </a:r>
          </a:p>
          <a:p>
            <a:r>
              <a:rPr lang="en-US" dirty="0"/>
              <a:t>Ting, S. L. (2012). A Preliminary Study of Career Education in Middle School. </a:t>
            </a:r>
            <a:r>
              <a:rPr lang="en-US" i="1" dirty="0"/>
              <a:t>Journal of Career and Technical Education</a:t>
            </a:r>
            <a:r>
              <a:rPr lang="en-US" dirty="0"/>
              <a:t>, Vol. 27 p 84 </a:t>
            </a:r>
            <a:r>
              <a:rPr lang="en-US" dirty="0" smtClean="0"/>
              <a:t>– </a:t>
            </a:r>
            <a:r>
              <a:rPr lang="en-US" dirty="0"/>
              <a:t>97</a:t>
            </a:r>
            <a:r>
              <a:rPr lang="en-US" dirty="0" smtClean="0"/>
              <a:t>.</a:t>
            </a:r>
            <a:endParaRPr lang="en-US" dirty="0"/>
          </a:p>
          <a:p>
            <a:r>
              <a:rPr lang="en-US" dirty="0"/>
              <a:t>Turner, S. L. (2005 ). Career Self-Efficacy and Perceptions of Parent Support in </a:t>
            </a:r>
            <a:r>
              <a:rPr lang="en-US" dirty="0" err="1"/>
              <a:t>Adolescnet</a:t>
            </a:r>
            <a:r>
              <a:rPr lang="en-US" dirty="0"/>
              <a:t> Career Development. </a:t>
            </a:r>
            <a:r>
              <a:rPr lang="en-US" i="1" dirty="0"/>
              <a:t>The Career Development Quarterly</a:t>
            </a:r>
            <a:r>
              <a:rPr lang="en-US" dirty="0"/>
              <a:t>, </a:t>
            </a:r>
            <a:r>
              <a:rPr lang="en-US" dirty="0" err="1"/>
              <a:t>Vol</a:t>
            </a:r>
            <a:r>
              <a:rPr lang="en-US" dirty="0"/>
              <a:t> 51 p44-55.</a:t>
            </a:r>
          </a:p>
          <a:p>
            <a:endParaRPr lang="en-US" dirty="0"/>
          </a:p>
        </p:txBody>
      </p:sp>
    </p:spTree>
    <p:extLst>
      <p:ext uri="{BB962C8B-B14F-4D97-AF65-F5344CB8AC3E}">
        <p14:creationId xmlns:p14="http://schemas.microsoft.com/office/powerpoint/2010/main" xmlns="" val="68932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Review of Literature</a:t>
            </a:r>
            <a:br>
              <a:rPr lang="en-US" dirty="0" smtClean="0"/>
            </a:br>
            <a:r>
              <a:rPr lang="en-US" dirty="0" smtClean="0"/>
              <a:t>for </a:t>
            </a:r>
            <a:r>
              <a:rPr lang="en-US" dirty="0"/>
              <a:t>M</a:t>
            </a:r>
            <a:r>
              <a:rPr lang="en-US" dirty="0" smtClean="0"/>
              <a:t>iddle </a:t>
            </a:r>
            <a:r>
              <a:rPr lang="en-US" dirty="0"/>
              <a:t>S</a:t>
            </a:r>
            <a:r>
              <a:rPr lang="en-US" dirty="0" smtClean="0"/>
              <a:t>chool </a:t>
            </a:r>
            <a:r>
              <a:rPr lang="en-US" dirty="0"/>
              <a:t>C</a:t>
            </a:r>
            <a:r>
              <a:rPr lang="en-US" dirty="0" smtClean="0"/>
              <a:t>areer </a:t>
            </a:r>
            <a:r>
              <a:rPr lang="en-US" dirty="0"/>
              <a:t>P</a:t>
            </a:r>
            <a:r>
              <a:rPr lang="en-US" dirty="0" smtClean="0"/>
              <a:t>rograms</a:t>
            </a:r>
            <a:endParaRPr lang="en-US" dirty="0"/>
          </a:p>
        </p:txBody>
      </p:sp>
      <p:pic>
        <p:nvPicPr>
          <p:cNvPr id="9" name="Picture Placeholder 8" descr="Putting Middle Grades Students on the Graduation Path - NMSA brief by R.Balfanz.pdf"/>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t="26723" b="26723"/>
          <a:stretch>
            <a:fillRect/>
          </a:stretch>
        </p:blipFill>
        <p:spPr>
          <a:xfrm>
            <a:off x="1560513" y="0"/>
            <a:ext cx="7583487" cy="4568825"/>
          </a:xfrm>
        </p:spPr>
      </p:pic>
    </p:spTree>
    <p:extLst>
      <p:ext uri="{BB962C8B-B14F-4D97-AF65-F5344CB8AC3E}">
        <p14:creationId xmlns:p14="http://schemas.microsoft.com/office/powerpoint/2010/main" xmlns="" val="227787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a:t>
            </a:r>
            <a:r>
              <a:rPr lang="en-US" dirty="0"/>
              <a:t>S</a:t>
            </a:r>
            <a:r>
              <a:rPr lang="en-US" dirty="0" smtClean="0"/>
              <a:t>chool Career Education </a:t>
            </a:r>
            <a:endParaRPr lang="en-US" dirty="0"/>
          </a:p>
        </p:txBody>
      </p:sp>
      <p:sp>
        <p:nvSpPr>
          <p:cNvPr id="3" name="Content Placeholder 2"/>
          <p:cNvSpPr>
            <a:spLocks noGrp="1"/>
          </p:cNvSpPr>
          <p:nvPr>
            <p:ph sz="quarter" idx="1"/>
          </p:nvPr>
        </p:nvSpPr>
        <p:spPr/>
        <p:txBody>
          <a:bodyPr>
            <a:normAutofit lnSpcReduction="10000"/>
          </a:bodyPr>
          <a:lstStyle/>
          <a:p>
            <a:pPr>
              <a:defRPr/>
            </a:pPr>
            <a:r>
              <a:rPr lang="en-US" sz="2800" dirty="0">
                <a:solidFill>
                  <a:schemeClr val="tx2"/>
                </a:solidFill>
              </a:rPr>
              <a:t>Sixth-through-ninth-grade children have demonstrated </a:t>
            </a:r>
            <a:r>
              <a:rPr lang="en-US" sz="2800" dirty="0">
                <a:solidFill>
                  <a:schemeClr val="accent3">
                    <a:lumMod val="75000"/>
                  </a:schemeClr>
                </a:solidFill>
              </a:rPr>
              <a:t>very little understanding of how school relates to the real </a:t>
            </a:r>
            <a:r>
              <a:rPr lang="en-US" sz="2800" dirty="0" smtClean="0">
                <a:solidFill>
                  <a:schemeClr val="accent3">
                    <a:lumMod val="75000"/>
                  </a:schemeClr>
                </a:solidFill>
              </a:rPr>
              <a:t>world </a:t>
            </a:r>
            <a:r>
              <a:rPr lang="en-US" sz="1800" dirty="0" smtClean="0">
                <a:solidFill>
                  <a:schemeClr val="tx2"/>
                </a:solidFill>
              </a:rPr>
              <a:t>(</a:t>
            </a:r>
            <a:r>
              <a:rPr lang="en-US" sz="1800" dirty="0">
                <a:solidFill>
                  <a:schemeClr val="tx2"/>
                </a:solidFill>
              </a:rPr>
              <a:t>Johnson, 2000)</a:t>
            </a:r>
          </a:p>
          <a:p>
            <a:r>
              <a:rPr lang="en-US" sz="2800" dirty="0"/>
              <a:t>92% </a:t>
            </a:r>
            <a:r>
              <a:rPr lang="en-US" sz="2800" dirty="0" smtClean="0"/>
              <a:t>of students </a:t>
            </a:r>
            <a:r>
              <a:rPr lang="en-US" sz="2800" dirty="0"/>
              <a:t>say they will attend college</a:t>
            </a:r>
            <a:r>
              <a:rPr lang="en-US" sz="2800" dirty="0" smtClean="0"/>
              <a:t>, </a:t>
            </a:r>
            <a:r>
              <a:rPr lang="en-US" sz="2800" dirty="0" smtClean="0">
                <a:solidFill>
                  <a:schemeClr val="accent3">
                    <a:lumMod val="75000"/>
                  </a:schemeClr>
                </a:solidFill>
              </a:rPr>
              <a:t>only </a:t>
            </a:r>
            <a:r>
              <a:rPr lang="en-US" sz="2800" dirty="0">
                <a:solidFill>
                  <a:schemeClr val="accent3">
                    <a:lumMod val="75000"/>
                  </a:schemeClr>
                </a:solidFill>
              </a:rPr>
              <a:t>32% </a:t>
            </a:r>
            <a:r>
              <a:rPr lang="en-US" sz="2800" dirty="0"/>
              <a:t>know what classes are required in high school that would allow them to attend college</a:t>
            </a:r>
            <a:r>
              <a:rPr lang="en-US" sz="2800" dirty="0" smtClean="0"/>
              <a:t>.</a:t>
            </a:r>
          </a:p>
          <a:p>
            <a:r>
              <a:rPr lang="en-US" sz="2800" dirty="0" smtClean="0">
                <a:solidFill>
                  <a:schemeClr val="accent3">
                    <a:lumMod val="75000"/>
                  </a:schemeClr>
                </a:solidFill>
              </a:rPr>
              <a:t>Guidance</a:t>
            </a:r>
            <a:r>
              <a:rPr lang="en-US" sz="2800" dirty="0" smtClean="0">
                <a:solidFill>
                  <a:srgbClr val="FEB80A"/>
                </a:solidFill>
              </a:rPr>
              <a:t> </a:t>
            </a:r>
            <a:r>
              <a:rPr lang="en-US" sz="2800" dirty="0"/>
              <a:t>efforts may be most effective with pre-</a:t>
            </a:r>
            <a:r>
              <a:rPr lang="en-US" sz="2800" dirty="0" smtClean="0"/>
              <a:t>teens </a:t>
            </a:r>
            <a:r>
              <a:rPr lang="en-US" sz="1800" dirty="0" smtClean="0"/>
              <a:t>(</a:t>
            </a:r>
            <a:r>
              <a:rPr lang="en-US" sz="1800" dirty="0"/>
              <a:t>Hughes &amp; </a:t>
            </a:r>
            <a:r>
              <a:rPr lang="en-US" sz="1800" dirty="0" err="1"/>
              <a:t>Merchur</a:t>
            </a:r>
            <a:r>
              <a:rPr lang="en-US" sz="1800" dirty="0"/>
              <a:t> Karp, 2004) </a:t>
            </a:r>
            <a:endParaRPr lang="en-US" sz="1800" dirty="0" smtClean="0"/>
          </a:p>
          <a:p>
            <a:r>
              <a:rPr lang="en-US" sz="2800" i="1" dirty="0"/>
              <a:t>S</a:t>
            </a:r>
            <a:r>
              <a:rPr lang="en-US" sz="2800" i="1" dirty="0" smtClean="0"/>
              <a:t>tudents with a clearer </a:t>
            </a:r>
            <a:r>
              <a:rPr lang="en-US" sz="2800" i="1" dirty="0"/>
              <a:t>idea of their career </a:t>
            </a:r>
            <a:r>
              <a:rPr lang="en-US" sz="2800" i="1" dirty="0" smtClean="0"/>
              <a:t>goals</a:t>
            </a:r>
            <a:r>
              <a:rPr lang="en-US" sz="2800" i="1" dirty="0"/>
              <a:t> </a:t>
            </a:r>
            <a:r>
              <a:rPr lang="en-US" sz="2800" i="1" dirty="0" smtClean="0"/>
              <a:t>are </a:t>
            </a:r>
            <a:r>
              <a:rPr lang="en-US" sz="2800" b="1" i="1" dirty="0" smtClean="0">
                <a:solidFill>
                  <a:schemeClr val="accent3">
                    <a:lumMod val="75000"/>
                  </a:schemeClr>
                </a:solidFill>
              </a:rPr>
              <a:t>more </a:t>
            </a:r>
            <a:r>
              <a:rPr lang="en-US" sz="2800" b="1" i="1" dirty="0">
                <a:solidFill>
                  <a:schemeClr val="accent3">
                    <a:lumMod val="75000"/>
                  </a:schemeClr>
                </a:solidFill>
              </a:rPr>
              <a:t>likely to engage in academic tasks</a:t>
            </a:r>
            <a:r>
              <a:rPr lang="en-US" sz="2800" i="1" dirty="0"/>
              <a:t>.</a:t>
            </a:r>
            <a:r>
              <a:rPr lang="en-US" sz="2800" dirty="0"/>
              <a:t/>
            </a:r>
            <a:br>
              <a:rPr lang="en-US" sz="2800" dirty="0"/>
            </a:br>
            <a:r>
              <a:rPr lang="en-US" sz="1800" dirty="0">
                <a:latin typeface="Georgia" charset="0"/>
              </a:rPr>
              <a:t>(</a:t>
            </a:r>
            <a:r>
              <a:rPr lang="en-US" sz="1800" dirty="0" err="1">
                <a:latin typeface="Georgia" charset="0"/>
              </a:rPr>
              <a:t>Blustein</a:t>
            </a:r>
            <a:r>
              <a:rPr lang="en-US" sz="1800" dirty="0">
                <a:latin typeface="Georgia" charset="0"/>
              </a:rPr>
              <a:t>, 2002</a:t>
            </a:r>
            <a:r>
              <a:rPr lang="en-US" sz="1800" dirty="0" smtClean="0">
                <a:latin typeface="Georgia" charset="0"/>
              </a:rPr>
              <a:t>)</a:t>
            </a:r>
          </a:p>
        </p:txBody>
      </p:sp>
    </p:spTree>
    <p:extLst>
      <p:ext uri="{BB962C8B-B14F-4D97-AF65-F5344CB8AC3E}">
        <p14:creationId xmlns:p14="http://schemas.microsoft.com/office/powerpoint/2010/main" xmlns="" val="284201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Comprehensive </a:t>
            </a:r>
            <a:r>
              <a:rPr lang="en-US" dirty="0"/>
              <a:t>G</a:t>
            </a:r>
            <a:r>
              <a:rPr lang="en-US" dirty="0" smtClean="0"/>
              <a:t>uidance </a:t>
            </a:r>
            <a:r>
              <a:rPr lang="en-US" dirty="0"/>
              <a:t>I</a:t>
            </a:r>
            <a:r>
              <a:rPr lang="en-US" dirty="0" smtClean="0"/>
              <a:t>ntervention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R</a:t>
            </a:r>
            <a:r>
              <a:rPr lang="en-US" dirty="0" smtClean="0"/>
              <a:t>eported </a:t>
            </a:r>
            <a:r>
              <a:rPr lang="en-US" dirty="0"/>
              <a:t>gains </a:t>
            </a:r>
            <a:r>
              <a:rPr lang="en-US" dirty="0" smtClean="0"/>
              <a:t>in attitudes </a:t>
            </a:r>
            <a:r>
              <a:rPr lang="en-US" dirty="0"/>
              <a:t>about the </a:t>
            </a:r>
            <a:r>
              <a:rPr lang="en-US" dirty="0">
                <a:solidFill>
                  <a:schemeClr val="accent3">
                    <a:lumMod val="75000"/>
                  </a:schemeClr>
                </a:solidFill>
              </a:rPr>
              <a:t>importance of education &amp;</a:t>
            </a:r>
            <a:r>
              <a:rPr lang="en-US" dirty="0" smtClean="0">
                <a:solidFill>
                  <a:schemeClr val="accent3">
                    <a:lumMod val="75000"/>
                  </a:schemeClr>
                </a:solidFill>
              </a:rPr>
              <a:t> </a:t>
            </a:r>
            <a:r>
              <a:rPr lang="en-US" dirty="0">
                <a:solidFill>
                  <a:schemeClr val="accent3">
                    <a:lumMod val="75000"/>
                  </a:schemeClr>
                </a:solidFill>
              </a:rPr>
              <a:t>higher </a:t>
            </a:r>
            <a:r>
              <a:rPr lang="en-US" dirty="0" smtClean="0">
                <a:solidFill>
                  <a:schemeClr val="accent3">
                    <a:lumMod val="75000"/>
                  </a:schemeClr>
                </a:solidFill>
              </a:rPr>
              <a:t>grades.</a:t>
            </a:r>
            <a:r>
              <a:rPr lang="en-US" sz="3200" b="1" dirty="0">
                <a:solidFill>
                  <a:schemeClr val="accent3">
                    <a:lumMod val="75000"/>
                  </a:schemeClr>
                </a:solidFill>
              </a:rPr>
              <a:t> </a:t>
            </a:r>
            <a:r>
              <a:rPr lang="en-US" sz="1800" dirty="0" smtClean="0"/>
              <a:t>(</a:t>
            </a:r>
            <a:r>
              <a:rPr lang="en-US" sz="1800" dirty="0" err="1" smtClean="0"/>
              <a:t>Lapan</a:t>
            </a:r>
            <a:r>
              <a:rPr lang="en-US" sz="1800" dirty="0"/>
              <a:t>, </a:t>
            </a:r>
            <a:r>
              <a:rPr lang="en-US" sz="1800" dirty="0" err="1"/>
              <a:t>Gysbers</a:t>
            </a:r>
            <a:r>
              <a:rPr lang="en-US" sz="1800" dirty="0"/>
              <a:t>, and </a:t>
            </a:r>
            <a:r>
              <a:rPr lang="en-US" sz="1800" dirty="0" err="1"/>
              <a:t>Petroski</a:t>
            </a:r>
            <a:r>
              <a:rPr lang="en-US" sz="1800" dirty="0"/>
              <a:t> </a:t>
            </a:r>
            <a:r>
              <a:rPr lang="en-US" sz="1800" dirty="0" smtClean="0"/>
              <a:t>2001)</a:t>
            </a:r>
          </a:p>
          <a:p>
            <a:r>
              <a:rPr lang="en-US" sz="2800" dirty="0" smtClean="0"/>
              <a:t>Demonstrated gains </a:t>
            </a:r>
            <a:r>
              <a:rPr lang="en-US" sz="2800" dirty="0"/>
              <a:t>in </a:t>
            </a:r>
            <a:r>
              <a:rPr lang="en-US" sz="2800" dirty="0" smtClean="0"/>
              <a:t>domains </a:t>
            </a:r>
            <a:r>
              <a:rPr lang="en-US" sz="2800" dirty="0"/>
              <a:t>of student </a:t>
            </a:r>
            <a:r>
              <a:rPr lang="en-US" sz="2800" dirty="0">
                <a:solidFill>
                  <a:schemeClr val="accent3">
                    <a:lumMod val="75000"/>
                  </a:schemeClr>
                </a:solidFill>
              </a:rPr>
              <a:t>achievement </a:t>
            </a:r>
            <a:r>
              <a:rPr lang="en-US" sz="2800" dirty="0" smtClean="0">
                <a:solidFill>
                  <a:schemeClr val="accent3">
                    <a:lumMod val="75000"/>
                  </a:schemeClr>
                </a:solidFill>
              </a:rPr>
              <a:t>&amp; attitudes </a:t>
            </a:r>
            <a:r>
              <a:rPr lang="en-US" sz="2800" dirty="0"/>
              <a:t>relating to education</a:t>
            </a:r>
            <a:r>
              <a:rPr lang="en-US" sz="2800" dirty="0" smtClean="0"/>
              <a:t>.</a:t>
            </a:r>
            <a:r>
              <a:rPr lang="en-US" sz="2800" b="1" dirty="0"/>
              <a:t> </a:t>
            </a:r>
            <a:r>
              <a:rPr lang="en-US" sz="1800" dirty="0" smtClean="0"/>
              <a:t>(Solberg</a:t>
            </a:r>
            <a:r>
              <a:rPr lang="en-US" sz="1800" dirty="0"/>
              <a:t>, Close, and </a:t>
            </a:r>
            <a:r>
              <a:rPr lang="en-US" sz="1800" dirty="0" smtClean="0"/>
              <a:t>Metz, 2001)</a:t>
            </a:r>
          </a:p>
          <a:p>
            <a:r>
              <a:rPr lang="en-US" sz="2800" dirty="0" smtClean="0"/>
              <a:t>Facilitated </a:t>
            </a:r>
            <a:r>
              <a:rPr lang="en-US" sz="2800" dirty="0"/>
              <a:t>adolescents’ vocational aspirations for careers </a:t>
            </a:r>
            <a:r>
              <a:rPr lang="en-US" sz="2800" dirty="0">
                <a:solidFill>
                  <a:schemeClr val="accent3">
                    <a:lumMod val="75000"/>
                  </a:schemeClr>
                </a:solidFill>
              </a:rPr>
              <a:t>that they may have perceived to be </a:t>
            </a:r>
            <a:r>
              <a:rPr lang="en-US" sz="2800" dirty="0" smtClean="0">
                <a:solidFill>
                  <a:schemeClr val="accent3">
                    <a:lumMod val="75000"/>
                  </a:schemeClr>
                </a:solidFill>
              </a:rPr>
              <a:t>inaccessible </a:t>
            </a:r>
            <a:r>
              <a:rPr lang="en-US" sz="1800" dirty="0" smtClean="0"/>
              <a:t>(Turner, 2005) </a:t>
            </a:r>
            <a:r>
              <a:rPr lang="en-US" sz="2800" dirty="0" smtClean="0"/>
              <a:t> </a:t>
            </a:r>
          </a:p>
          <a:p>
            <a:endParaRPr lang="en-US" sz="1800" dirty="0"/>
          </a:p>
          <a:p>
            <a:endParaRPr lang="en-US" sz="1800" dirty="0"/>
          </a:p>
        </p:txBody>
      </p:sp>
      <p:pic>
        <p:nvPicPr>
          <p:cNvPr id="5" name="Content Placeholder 4" descr="Screen Shot 2013-10-20 at 4.28.48 PM.png"/>
          <p:cNvPicPr>
            <a:picLocks noGrp="1" noChangeAspect="1"/>
          </p:cNvPicPr>
          <p:nvPr>
            <p:ph sz="quarter" idx="2"/>
          </p:nvPr>
        </p:nvPicPr>
        <p:blipFill>
          <a:blip r:embed="rId3" cstate="print">
            <a:extLst>
              <a:ext uri="{28A0092B-C50C-407E-A947-70E740481C1C}">
                <a14:useLocalDpi xmlns:a14="http://schemas.microsoft.com/office/drawing/2010/main" xmlns="" val="0"/>
              </a:ext>
            </a:extLst>
          </a:blip>
          <a:srcRect l="24386" r="24386"/>
          <a:stretch>
            <a:fillRect/>
          </a:stretch>
        </p:blipFill>
        <p:spPr/>
      </p:pic>
    </p:spTree>
    <p:extLst>
      <p:ext uri="{BB962C8B-B14F-4D97-AF65-F5344CB8AC3E}">
        <p14:creationId xmlns:p14="http://schemas.microsoft.com/office/powerpoint/2010/main" xmlns="" val="411642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Implications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3200" dirty="0">
                <a:solidFill>
                  <a:schemeClr val="accent3">
                    <a:lumMod val="75000"/>
                  </a:schemeClr>
                </a:solidFill>
              </a:rPr>
              <a:t>P</a:t>
            </a:r>
            <a:r>
              <a:rPr lang="en-US" sz="3200" dirty="0" smtClean="0">
                <a:solidFill>
                  <a:schemeClr val="accent3">
                    <a:lumMod val="75000"/>
                  </a:schemeClr>
                </a:solidFill>
              </a:rPr>
              <a:t>lanning</a:t>
            </a:r>
            <a:r>
              <a:rPr lang="en-US" sz="3200" dirty="0">
                <a:solidFill>
                  <a:schemeClr val="accent3">
                    <a:lumMod val="75000"/>
                  </a:schemeClr>
                </a:solidFill>
              </a:rPr>
              <a:t>, effort, and organization </a:t>
            </a:r>
            <a:r>
              <a:rPr lang="en-US" sz="3200" dirty="0" smtClean="0"/>
              <a:t>has </a:t>
            </a:r>
            <a:r>
              <a:rPr lang="en-US" sz="3200" dirty="0"/>
              <a:t>been associated with eighth grade course </a:t>
            </a:r>
            <a:r>
              <a:rPr lang="en-US" sz="3200" dirty="0" smtClean="0"/>
              <a:t>completion </a:t>
            </a:r>
            <a:r>
              <a:rPr lang="en-US" sz="2100" dirty="0" smtClean="0"/>
              <a:t>(</a:t>
            </a:r>
            <a:r>
              <a:rPr lang="en-US" sz="2100" dirty="0"/>
              <a:t>Cromwell, 2013</a:t>
            </a:r>
            <a:r>
              <a:rPr lang="en-US" sz="2100" dirty="0" smtClean="0"/>
              <a:t>)</a:t>
            </a:r>
            <a:endParaRPr lang="en-US" sz="3200" dirty="0" smtClean="0"/>
          </a:p>
          <a:p>
            <a:r>
              <a:rPr lang="en-US" sz="3200" dirty="0" smtClean="0">
                <a:solidFill>
                  <a:schemeClr val="accent3">
                    <a:lumMod val="75000"/>
                  </a:schemeClr>
                </a:solidFill>
              </a:rPr>
              <a:t>Curriculum </a:t>
            </a:r>
            <a:r>
              <a:rPr lang="en-US" sz="3200" dirty="0">
                <a:solidFill>
                  <a:schemeClr val="accent3">
                    <a:lumMod val="75000"/>
                  </a:schemeClr>
                </a:solidFill>
              </a:rPr>
              <a:t>integration </a:t>
            </a:r>
            <a:r>
              <a:rPr lang="en-US" sz="3200" dirty="0" smtClean="0"/>
              <a:t>provides </a:t>
            </a:r>
            <a:r>
              <a:rPr lang="en-US" sz="3200" dirty="0"/>
              <a:t>relevance </a:t>
            </a:r>
            <a:endParaRPr lang="en-US" sz="3200" dirty="0" smtClean="0"/>
          </a:p>
          <a:p>
            <a:r>
              <a:rPr lang="en-US" sz="3200" dirty="0" smtClean="0">
                <a:solidFill>
                  <a:schemeClr val="accent3">
                    <a:lumMod val="75000"/>
                  </a:schemeClr>
                </a:solidFill>
              </a:rPr>
              <a:t>Strategies</a:t>
            </a:r>
            <a:r>
              <a:rPr lang="en-US" sz="3200" dirty="0" smtClean="0"/>
              <a:t> to implement </a:t>
            </a:r>
            <a:r>
              <a:rPr lang="en-US" sz="3200" dirty="0"/>
              <a:t>career may include:</a:t>
            </a:r>
          </a:p>
          <a:p>
            <a:pPr lvl="1"/>
            <a:r>
              <a:rPr lang="en-US" dirty="0"/>
              <a:t>Curriculum infusion/integration</a:t>
            </a:r>
          </a:p>
          <a:p>
            <a:pPr lvl="1"/>
            <a:r>
              <a:rPr lang="en-US" dirty="0"/>
              <a:t>Career counseling/information</a:t>
            </a:r>
          </a:p>
          <a:p>
            <a:pPr lvl="1"/>
            <a:r>
              <a:rPr lang="en-US" dirty="0"/>
              <a:t>Assessment</a:t>
            </a:r>
          </a:p>
          <a:p>
            <a:pPr lvl="1"/>
            <a:r>
              <a:rPr lang="en-US" dirty="0"/>
              <a:t>Life skills/personal development: including decision-making skills, time management, study skills, etc.</a:t>
            </a:r>
          </a:p>
          <a:p>
            <a:pPr lvl="1"/>
            <a:r>
              <a:rPr lang="en-US" dirty="0"/>
              <a:t>Work-based </a:t>
            </a:r>
            <a:r>
              <a:rPr lang="en-US" dirty="0" smtClean="0"/>
              <a:t>learning </a:t>
            </a:r>
            <a:r>
              <a:rPr lang="en-US" sz="1900" dirty="0" smtClean="0"/>
              <a:t>(</a:t>
            </a:r>
            <a:r>
              <a:rPr lang="en-US" sz="1900" dirty="0"/>
              <a:t>Arrington, </a:t>
            </a:r>
            <a:r>
              <a:rPr lang="en-US" sz="1900" dirty="0" smtClean="0"/>
              <a:t>2000)</a:t>
            </a:r>
            <a:endParaRPr lang="en-US" sz="1900" dirty="0"/>
          </a:p>
          <a:p>
            <a:pPr lvl="1"/>
            <a:endParaRPr lang="en-US" dirty="0"/>
          </a:p>
          <a:p>
            <a:endParaRPr lang="en-US" sz="3200" dirty="0" smtClean="0"/>
          </a:p>
          <a:p>
            <a:endParaRPr lang="en-US" sz="3200" dirty="0"/>
          </a:p>
          <a:p>
            <a:endParaRPr lang="en-US" dirty="0"/>
          </a:p>
        </p:txBody>
      </p:sp>
    </p:spTree>
    <p:extLst>
      <p:ext uri="{BB962C8B-B14F-4D97-AF65-F5344CB8AC3E}">
        <p14:creationId xmlns:p14="http://schemas.microsoft.com/office/powerpoint/2010/main" xmlns="" val="110057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Social &amp; Emotional Learning</a:t>
            </a:r>
            <a:endParaRPr lang="en-US" dirty="0"/>
          </a:p>
        </p:txBody>
      </p:sp>
      <p:sp>
        <p:nvSpPr>
          <p:cNvPr id="3" name="Content Placeholder 2"/>
          <p:cNvSpPr>
            <a:spLocks noGrp="1"/>
          </p:cNvSpPr>
          <p:nvPr>
            <p:ph sz="quarter" idx="1"/>
          </p:nvPr>
        </p:nvSpPr>
        <p:spPr>
          <a:xfrm>
            <a:off x="612648" y="1600200"/>
            <a:ext cx="8153400" cy="5181600"/>
          </a:xfrm>
        </p:spPr>
        <p:txBody>
          <a:bodyPr>
            <a:normAutofit/>
          </a:bodyPr>
          <a:lstStyle/>
          <a:p>
            <a:r>
              <a:rPr lang="en-US" dirty="0">
                <a:solidFill>
                  <a:schemeClr val="accent3">
                    <a:lumMod val="75000"/>
                  </a:schemeClr>
                </a:solidFill>
              </a:rPr>
              <a:t>P</a:t>
            </a:r>
            <a:r>
              <a:rPr lang="en-US" dirty="0" smtClean="0">
                <a:solidFill>
                  <a:schemeClr val="accent3">
                    <a:lumMod val="75000"/>
                  </a:schemeClr>
                </a:solidFill>
              </a:rPr>
              <a:t>sychosocial </a:t>
            </a:r>
            <a:r>
              <a:rPr lang="en-US" dirty="0">
                <a:solidFill>
                  <a:schemeClr val="accent3">
                    <a:lumMod val="75000"/>
                  </a:schemeClr>
                </a:solidFill>
              </a:rPr>
              <a:t>behaviors </a:t>
            </a:r>
            <a:r>
              <a:rPr lang="en-US" dirty="0" smtClean="0"/>
              <a:t>contribute </a:t>
            </a:r>
            <a:r>
              <a:rPr lang="en-US" dirty="0"/>
              <a:t>to college and career </a:t>
            </a:r>
            <a:r>
              <a:rPr lang="en-US" dirty="0" smtClean="0"/>
              <a:t>readiness</a:t>
            </a:r>
            <a:r>
              <a:rPr lang="en-US" dirty="0"/>
              <a:t> </a:t>
            </a:r>
            <a:r>
              <a:rPr lang="en-US" sz="1800" dirty="0" smtClean="0"/>
              <a:t>(</a:t>
            </a:r>
            <a:r>
              <a:rPr lang="en-US" sz="1800" dirty="0"/>
              <a:t>The Forgotten Middle</a:t>
            </a:r>
            <a:r>
              <a:rPr lang="en-US" sz="1800" dirty="0" smtClean="0"/>
              <a:t>)</a:t>
            </a:r>
          </a:p>
          <a:p>
            <a:r>
              <a:rPr lang="en-US" sz="2800" dirty="0" smtClean="0"/>
              <a:t>Possess </a:t>
            </a:r>
            <a:r>
              <a:rPr lang="en-US" sz="2800" dirty="0">
                <a:solidFill>
                  <a:schemeClr val="accent3">
                    <a:lumMod val="75000"/>
                  </a:schemeClr>
                </a:solidFill>
              </a:rPr>
              <a:t>a</a:t>
            </a:r>
            <a:r>
              <a:rPr lang="en-US" sz="2800" dirty="0" smtClean="0">
                <a:solidFill>
                  <a:schemeClr val="accent3">
                    <a:lumMod val="75000"/>
                  </a:schemeClr>
                </a:solidFill>
              </a:rPr>
              <a:t>cademic </a:t>
            </a:r>
            <a:r>
              <a:rPr lang="en-US" sz="2800" dirty="0">
                <a:solidFill>
                  <a:schemeClr val="accent3">
                    <a:lumMod val="75000"/>
                  </a:schemeClr>
                </a:solidFill>
              </a:rPr>
              <a:t>d</a:t>
            </a:r>
            <a:r>
              <a:rPr lang="en-US" sz="2800" dirty="0" smtClean="0">
                <a:solidFill>
                  <a:schemeClr val="accent3">
                    <a:lumMod val="75000"/>
                  </a:schemeClr>
                </a:solidFill>
              </a:rPr>
              <a:t>iscipline</a:t>
            </a:r>
            <a:r>
              <a:rPr lang="en-US" sz="2800" dirty="0" smtClean="0"/>
              <a:t>: </a:t>
            </a:r>
            <a:r>
              <a:rPr lang="en-US" sz="2800" dirty="0"/>
              <a:t>planning and organizing, follow-through and </a:t>
            </a:r>
            <a:r>
              <a:rPr lang="en-US" sz="2800" dirty="0" smtClean="0"/>
              <a:t>action</a:t>
            </a:r>
            <a:r>
              <a:rPr lang="en-US" sz="2800" dirty="0"/>
              <a:t>, and sustained </a:t>
            </a:r>
            <a:r>
              <a:rPr lang="en-US" sz="2800" dirty="0" smtClean="0"/>
              <a:t>effort </a:t>
            </a:r>
            <a:r>
              <a:rPr lang="en-US" sz="1800" dirty="0" smtClean="0"/>
              <a:t>(</a:t>
            </a:r>
            <a:r>
              <a:rPr lang="en-US" sz="1800" dirty="0"/>
              <a:t>An Analysis of College Readiness…</a:t>
            </a:r>
            <a:r>
              <a:rPr lang="en-US" sz="1800" dirty="0" smtClean="0"/>
              <a:t>) </a:t>
            </a:r>
          </a:p>
          <a:p>
            <a:r>
              <a:rPr lang="en-US" sz="2800" dirty="0" smtClean="0"/>
              <a:t>Teaching </a:t>
            </a:r>
            <a:r>
              <a:rPr lang="en-US" sz="2800" dirty="0" smtClean="0">
                <a:solidFill>
                  <a:schemeClr val="accent3">
                    <a:lumMod val="75000"/>
                  </a:schemeClr>
                </a:solidFill>
              </a:rPr>
              <a:t>organizational </a:t>
            </a:r>
            <a:r>
              <a:rPr lang="en-US" sz="2800" dirty="0">
                <a:solidFill>
                  <a:schemeClr val="accent3">
                    <a:lumMod val="75000"/>
                  </a:schemeClr>
                </a:solidFill>
              </a:rPr>
              <a:t>and self-management skills </a:t>
            </a:r>
            <a:r>
              <a:rPr lang="en-US" sz="2800" dirty="0"/>
              <a:t>– need lessons and </a:t>
            </a:r>
            <a:r>
              <a:rPr lang="en-US" sz="2800" dirty="0" smtClean="0"/>
              <a:t>modeling </a:t>
            </a:r>
            <a:r>
              <a:rPr lang="en-US" sz="1800" dirty="0" smtClean="0"/>
              <a:t>(</a:t>
            </a:r>
            <a:r>
              <a:rPr lang="en-US" sz="1800" dirty="0" err="1"/>
              <a:t>Balfanz</a:t>
            </a:r>
            <a:r>
              <a:rPr lang="en-US" sz="1800" dirty="0"/>
              <a:t>, 2012</a:t>
            </a:r>
            <a:r>
              <a:rPr lang="en-US" sz="1800" dirty="0" smtClean="0"/>
              <a:t>)</a:t>
            </a:r>
          </a:p>
          <a:p>
            <a:r>
              <a:rPr lang="en-US" sz="2800" dirty="0"/>
              <a:t>Students who set </a:t>
            </a:r>
            <a:r>
              <a:rPr lang="en-US" sz="2800" dirty="0">
                <a:solidFill>
                  <a:schemeClr val="accent3">
                    <a:lumMod val="75000"/>
                  </a:schemeClr>
                </a:solidFill>
              </a:rPr>
              <a:t>high academic goals</a:t>
            </a:r>
            <a:r>
              <a:rPr lang="en-US" sz="2800" dirty="0">
                <a:solidFill>
                  <a:srgbClr val="FEB80A"/>
                </a:solidFill>
              </a:rPr>
              <a:t>, </a:t>
            </a:r>
            <a:r>
              <a:rPr lang="en-US" sz="2800" dirty="0"/>
              <a:t>have self-discipline, motivate themselves, manage their stress, and organize their approach to </a:t>
            </a:r>
            <a:r>
              <a:rPr lang="en-US" sz="2800" dirty="0" smtClean="0"/>
              <a:t>work, </a:t>
            </a:r>
            <a:r>
              <a:rPr lang="en-US" sz="2800" dirty="0"/>
              <a:t>learn more and get better </a:t>
            </a:r>
            <a:r>
              <a:rPr lang="en-US" sz="2800" dirty="0" smtClean="0"/>
              <a:t>grades </a:t>
            </a:r>
            <a:r>
              <a:rPr lang="en-US" sz="1800" dirty="0" smtClean="0"/>
              <a:t>(</a:t>
            </a:r>
            <a:r>
              <a:rPr lang="en-US" sz="1800" dirty="0" err="1"/>
              <a:t>Durlak</a:t>
            </a:r>
            <a:r>
              <a:rPr lang="en-US" sz="1800" dirty="0"/>
              <a:t>, 2011)</a:t>
            </a:r>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xmlns="" val="370251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Career Self-Efficacy is Accomplished </a:t>
            </a:r>
            <a:r>
              <a:rPr lang="en-US" dirty="0"/>
              <a:t>T</a:t>
            </a:r>
            <a:r>
              <a:rPr lang="en-US" dirty="0" smtClean="0"/>
              <a:t>hrough:</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Career planning/ exploration</a:t>
            </a:r>
          </a:p>
          <a:p>
            <a:r>
              <a:rPr lang="en-US" dirty="0">
                <a:solidFill>
                  <a:schemeClr val="accent3">
                    <a:lumMod val="75000"/>
                  </a:schemeClr>
                </a:solidFill>
              </a:rPr>
              <a:t>Parent </a:t>
            </a:r>
            <a:r>
              <a:rPr lang="en-US" dirty="0" smtClean="0">
                <a:solidFill>
                  <a:schemeClr val="accent3">
                    <a:lumMod val="75000"/>
                  </a:schemeClr>
                </a:solidFill>
              </a:rPr>
              <a:t>support</a:t>
            </a:r>
          </a:p>
          <a:p>
            <a:pPr lvl="1"/>
            <a:r>
              <a:rPr lang="en-US" dirty="0" smtClean="0"/>
              <a:t>Training </a:t>
            </a:r>
            <a:r>
              <a:rPr lang="en-US" dirty="0"/>
              <a:t>and </a:t>
            </a:r>
            <a:r>
              <a:rPr lang="en-US" dirty="0" smtClean="0"/>
              <a:t>assisting </a:t>
            </a:r>
            <a:r>
              <a:rPr lang="en-US" dirty="0"/>
              <a:t>parents in providing opportunities to increase career self-</a:t>
            </a:r>
            <a:r>
              <a:rPr lang="en-US" dirty="0" smtClean="0"/>
              <a:t>efficacy</a:t>
            </a:r>
          </a:p>
          <a:p>
            <a:r>
              <a:rPr lang="en-US" dirty="0" smtClean="0"/>
              <a:t>Reducing </a:t>
            </a:r>
            <a:r>
              <a:rPr lang="en-US" dirty="0"/>
              <a:t>the effects of </a:t>
            </a:r>
            <a:r>
              <a:rPr lang="en-US" dirty="0">
                <a:solidFill>
                  <a:schemeClr val="accent3">
                    <a:lumMod val="75000"/>
                  </a:schemeClr>
                </a:solidFill>
              </a:rPr>
              <a:t>career gender-</a:t>
            </a:r>
            <a:r>
              <a:rPr lang="en-US" dirty="0" smtClean="0">
                <a:solidFill>
                  <a:schemeClr val="accent3">
                    <a:lumMod val="75000"/>
                  </a:schemeClr>
                </a:solidFill>
              </a:rPr>
              <a:t>typing </a:t>
            </a:r>
            <a:r>
              <a:rPr lang="en-US" sz="1800" dirty="0" smtClean="0"/>
              <a:t>(</a:t>
            </a:r>
            <a:r>
              <a:rPr lang="en-US" sz="1800" dirty="0"/>
              <a:t>Turner, </a:t>
            </a:r>
            <a:r>
              <a:rPr lang="en-US" sz="1800" dirty="0" smtClean="0"/>
              <a:t>2005)</a:t>
            </a:r>
            <a:endParaRPr lang="en-US" dirty="0" smtClean="0"/>
          </a:p>
          <a:p>
            <a:r>
              <a:rPr lang="en-US" dirty="0"/>
              <a:t>I</a:t>
            </a:r>
            <a:r>
              <a:rPr lang="en-US" dirty="0" smtClean="0"/>
              <a:t>ncrease </a:t>
            </a:r>
            <a:r>
              <a:rPr lang="en-US" dirty="0"/>
              <a:t>career </a:t>
            </a:r>
            <a:r>
              <a:rPr lang="en-US" dirty="0" smtClean="0"/>
              <a:t>exploration across </a:t>
            </a:r>
            <a:r>
              <a:rPr lang="en-US" dirty="0"/>
              <a:t>a </a:t>
            </a:r>
            <a:r>
              <a:rPr lang="en-US" dirty="0">
                <a:solidFill>
                  <a:schemeClr val="accent3">
                    <a:lumMod val="75000"/>
                  </a:schemeClr>
                </a:solidFill>
              </a:rPr>
              <a:t>variety of careers</a:t>
            </a:r>
            <a:r>
              <a:rPr lang="en-US" dirty="0"/>
              <a:t>. </a:t>
            </a:r>
            <a:endParaRPr lang="en-US" dirty="0" smtClean="0"/>
          </a:p>
          <a:p>
            <a:endParaRPr lang="en-US" dirty="0"/>
          </a:p>
        </p:txBody>
      </p:sp>
      <p:pic>
        <p:nvPicPr>
          <p:cNvPr id="5" name="Content Placeholder 4" descr="Success.jpg"/>
          <p:cNvPicPr>
            <a:picLocks noGrp="1" noChangeAspect="1"/>
          </p:cNvPicPr>
          <p:nvPr>
            <p:ph sz="quarter" idx="2"/>
          </p:nvPr>
        </p:nvPicPr>
        <p:blipFill>
          <a:blip r:embed="rId3" cstate="print">
            <a:extLst>
              <a:ext uri="{28A0092B-C50C-407E-A947-70E740481C1C}">
                <a14:useLocalDpi xmlns:a14="http://schemas.microsoft.com/office/drawing/2010/main" xmlns="" val="0"/>
              </a:ext>
            </a:extLst>
          </a:blip>
          <a:srcRect l="12302" r="12302"/>
          <a:stretch>
            <a:fillRect/>
          </a:stretch>
        </p:blipFill>
        <p:spPr/>
      </p:pic>
    </p:spTree>
    <p:extLst>
      <p:ext uri="{BB962C8B-B14F-4D97-AF65-F5344CB8AC3E}">
        <p14:creationId xmlns:p14="http://schemas.microsoft.com/office/powerpoint/2010/main" xmlns="" val="148620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No </a:t>
            </a:r>
            <a:r>
              <a:rPr lang="en-US" dirty="0"/>
              <a:t>P</a:t>
            </a:r>
            <a:r>
              <a:rPr lang="en-US" dirty="0" smtClean="0"/>
              <a:t>rogramming</a:t>
            </a:r>
            <a:endParaRPr lang="en-US" dirty="0"/>
          </a:p>
        </p:txBody>
      </p:sp>
      <p:sp>
        <p:nvSpPr>
          <p:cNvPr id="3" name="Content Placeholder 2"/>
          <p:cNvSpPr>
            <a:spLocks noGrp="1"/>
          </p:cNvSpPr>
          <p:nvPr>
            <p:ph sz="quarter" idx="1"/>
          </p:nvPr>
        </p:nvSpPr>
        <p:spPr/>
        <p:txBody>
          <a:bodyPr>
            <a:normAutofit/>
          </a:bodyPr>
          <a:lstStyle/>
          <a:p>
            <a:r>
              <a:rPr lang="en-US" dirty="0" smtClean="0"/>
              <a:t>Lack </a:t>
            </a:r>
            <a:r>
              <a:rPr lang="en-US" dirty="0"/>
              <a:t>of adequate preparation </a:t>
            </a:r>
            <a:endParaRPr lang="en-US" dirty="0" smtClean="0"/>
          </a:p>
          <a:p>
            <a:r>
              <a:rPr lang="en-US" dirty="0" smtClean="0"/>
              <a:t>Students do </a:t>
            </a:r>
            <a:r>
              <a:rPr lang="en-US" dirty="0" smtClean="0">
                <a:solidFill>
                  <a:schemeClr val="accent3">
                    <a:lumMod val="75000"/>
                  </a:schemeClr>
                </a:solidFill>
              </a:rPr>
              <a:t>NOT</a:t>
            </a:r>
          </a:p>
          <a:p>
            <a:pPr lvl="1"/>
            <a:r>
              <a:rPr lang="en-US" dirty="0" smtClean="0">
                <a:solidFill>
                  <a:schemeClr val="accent3">
                    <a:lumMod val="75000"/>
                  </a:schemeClr>
                </a:solidFill>
              </a:rPr>
              <a:t>possess </a:t>
            </a:r>
            <a:r>
              <a:rPr lang="en-US" dirty="0">
                <a:solidFill>
                  <a:schemeClr val="accent3">
                    <a:lumMod val="75000"/>
                  </a:schemeClr>
                </a:solidFill>
              </a:rPr>
              <a:t>clarity </a:t>
            </a:r>
            <a:r>
              <a:rPr lang="en-US" dirty="0"/>
              <a:t>of their interests, abilities, values, and </a:t>
            </a:r>
            <a:r>
              <a:rPr lang="en-US" dirty="0" smtClean="0"/>
              <a:t>talents</a:t>
            </a:r>
          </a:p>
          <a:p>
            <a:pPr lvl="1"/>
            <a:r>
              <a:rPr lang="en-US" dirty="0" smtClean="0"/>
              <a:t>have an </a:t>
            </a:r>
            <a:r>
              <a:rPr lang="en-US" dirty="0" smtClean="0">
                <a:solidFill>
                  <a:schemeClr val="accent3">
                    <a:lumMod val="75000"/>
                  </a:schemeClr>
                </a:solidFill>
              </a:rPr>
              <a:t>understanding </a:t>
            </a:r>
            <a:r>
              <a:rPr lang="en-US" dirty="0">
                <a:solidFill>
                  <a:schemeClr val="accent3">
                    <a:lumMod val="75000"/>
                  </a:schemeClr>
                </a:solidFill>
              </a:rPr>
              <a:t>of the high school </a:t>
            </a:r>
            <a:r>
              <a:rPr lang="en-US" dirty="0" smtClean="0">
                <a:solidFill>
                  <a:schemeClr val="accent3">
                    <a:lumMod val="75000"/>
                  </a:schemeClr>
                </a:solidFill>
              </a:rPr>
              <a:t>curriculum</a:t>
            </a:r>
          </a:p>
          <a:p>
            <a:pPr lvl="1"/>
            <a:r>
              <a:rPr lang="en-US" dirty="0" smtClean="0"/>
              <a:t>possess </a:t>
            </a:r>
            <a:r>
              <a:rPr lang="en-US" dirty="0"/>
              <a:t>the </a:t>
            </a:r>
            <a:r>
              <a:rPr lang="en-US" dirty="0">
                <a:solidFill>
                  <a:schemeClr val="accent3">
                    <a:lumMod val="75000"/>
                  </a:schemeClr>
                </a:solidFill>
              </a:rPr>
              <a:t>foundational components </a:t>
            </a:r>
            <a:r>
              <a:rPr lang="en-US" dirty="0" smtClean="0"/>
              <a:t>for appropriate </a:t>
            </a:r>
            <a:r>
              <a:rPr lang="en-US" dirty="0"/>
              <a:t>career </a:t>
            </a:r>
            <a:r>
              <a:rPr lang="en-US" dirty="0" smtClean="0"/>
              <a:t>aspirations.</a:t>
            </a:r>
          </a:p>
          <a:p>
            <a:pPr lvl="1">
              <a:buNone/>
            </a:pPr>
            <a:r>
              <a:rPr lang="en-US" dirty="0" smtClean="0"/>
              <a:t>As a result, they may </a:t>
            </a:r>
            <a:r>
              <a:rPr lang="en-US" dirty="0"/>
              <a:t>select </a:t>
            </a:r>
            <a:r>
              <a:rPr lang="en-US" dirty="0">
                <a:solidFill>
                  <a:schemeClr val="accent3">
                    <a:lumMod val="75000"/>
                  </a:schemeClr>
                </a:solidFill>
              </a:rPr>
              <a:t>inappropriate </a:t>
            </a:r>
            <a:r>
              <a:rPr lang="en-US" dirty="0" smtClean="0">
                <a:solidFill>
                  <a:schemeClr val="accent3">
                    <a:lumMod val="75000"/>
                  </a:schemeClr>
                </a:solidFill>
              </a:rPr>
              <a:t>courses </a:t>
            </a:r>
            <a:r>
              <a:rPr lang="en-US" dirty="0" smtClean="0"/>
              <a:t>that may not lead to a satisfying career pathway.</a:t>
            </a:r>
            <a:endParaRPr lang="en-US" dirty="0"/>
          </a:p>
          <a:p>
            <a:endParaRPr lang="en-US" dirty="0"/>
          </a:p>
        </p:txBody>
      </p:sp>
    </p:spTree>
    <p:extLst>
      <p:ext uri="{BB962C8B-B14F-4D97-AF65-F5344CB8AC3E}">
        <p14:creationId xmlns:p14="http://schemas.microsoft.com/office/powerpoint/2010/main" xmlns="" val="308146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Middle School Career Readiness Interventions </a:t>
            </a:r>
            <a:endParaRPr lang="en-US" dirty="0"/>
          </a:p>
        </p:txBody>
      </p:sp>
      <p:pic>
        <p:nvPicPr>
          <p:cNvPr id="8" name="Picture Placeholder 7" descr="Screen Shot 2013-11-01 at 1.43.56 PM.pn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17996" r="-17996"/>
          <a:stretch>
            <a:fillRect/>
          </a:stretch>
        </p:blipFill>
        <p:spPr/>
      </p:pic>
    </p:spTree>
    <p:extLst>
      <p:ext uri="{BB962C8B-B14F-4D97-AF65-F5344CB8AC3E}">
        <p14:creationId xmlns:p14="http://schemas.microsoft.com/office/powerpoint/2010/main" xmlns="" val="24500204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C103524799990">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B6A5FA-AEDC-493D-A38F-607DB1F38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TC103524799990</Template>
  <TotalTime>0</TotalTime>
  <Words>2136</Words>
  <Application>Microsoft Office PowerPoint</Application>
  <PresentationFormat>On-screen Show (4:3)</PresentationFormat>
  <Paragraphs>179</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TC103524799990</vt:lpstr>
      <vt:lpstr>Middle School College and Career Readiness  </vt:lpstr>
      <vt:lpstr>Review of Literature for Middle School Career Programs</vt:lpstr>
      <vt:lpstr>Middle School Career Education </vt:lpstr>
      <vt:lpstr>Comprehensive Guidance Intervention </vt:lpstr>
      <vt:lpstr>Academic Implications</vt:lpstr>
      <vt:lpstr>Impact of Social &amp; Emotional Learning</vt:lpstr>
      <vt:lpstr>Career Self-Efficacy is Accomplished Through:</vt:lpstr>
      <vt:lpstr>Cost of No Programming</vt:lpstr>
      <vt:lpstr>Middle School Career Readiness Interventions </vt:lpstr>
      <vt:lpstr>Effective Career Readiness Interventions Include:</vt:lpstr>
      <vt:lpstr>Interventions That Work:</vt:lpstr>
      <vt:lpstr>Using Data to Develop a Career Program </vt:lpstr>
      <vt:lpstr>Using Data</vt:lpstr>
      <vt:lpstr>Best Practices for Career Readiness</vt:lpstr>
      <vt:lpstr>Real Game Research</vt:lpstr>
      <vt:lpstr>References</vt:lpstr>
      <vt:lpstr>References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presentation for college course (paper and pencil design)</dc:title>
  <dc:creator/>
  <cp:lastModifiedBy/>
  <cp:revision>1</cp:revision>
  <dcterms:modified xsi:type="dcterms:W3CDTF">2014-02-13T16:27:24Z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