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8288000" cy="10287000"/>
  <p:notesSz cx="6858000" cy="9144000"/>
  <p:embeddedFontLst>
    <p:embeddedFont>
      <p:font typeface="Museo Slab 1" panose="020B0604020202020204" charset="0"/>
      <p:regular r:id="rId29"/>
    </p:embeddedFont>
    <p:embeddedFont>
      <p:font typeface="Museo Slab 2" panose="020B0604020202020204" charset="0"/>
      <p:regular r:id="rId30"/>
    </p:embeddedFont>
    <p:embeddedFont>
      <p:font typeface="Trebuchet MS" panose="020B0603020202020204" pitchFamily="34" charset="0"/>
      <p:regular r:id="rId31"/>
      <p:bold r:id="rId32"/>
      <p:italic r:id="rId33"/>
      <p:boldItalic r:id="rId34"/>
    </p:embeddedFont>
    <p:embeddedFont>
      <p:font typeface="Trebuchet MS Bold" panose="020B0703020202020204" pitchFamily="34" charset="0"/>
      <p:regular r:id="rId35"/>
      <p:bold r:id="rId36"/>
    </p:embeddedFont>
    <p:embeddedFont>
      <p:font typeface="Trebuchet MS Bold Italics" panose="020B0604020202020204" charset="0"/>
      <p:regular r:id="rId37"/>
    </p:embeddedFont>
    <p:embeddedFont>
      <p:font typeface="Trebuchet MS Italics" panose="020B0604020202020204" charset="0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57082" autoAdjust="0"/>
  </p:normalViewPr>
  <p:slideViewPr>
    <p:cSldViewPr>
      <p:cViewPr varScale="1">
        <p:scale>
          <a:sx n="48" d="100"/>
          <a:sy n="48" d="100"/>
        </p:scale>
        <p:origin x="130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26.08.2025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dirty="0"/>
          </a:p>
          <a:p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cs.google.com/forms/d/e/1FAIpQLSfh1ozi5U2SRIXRW2czBouoIYTX9g5tOfD2Efl4MLzFxfHpyw/viewform?usp=dialog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5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researchgate.net/publication/363047223_Environmental_Scan_Model_for_School_Counselors" TargetMode="External"/><Relationship Id="rId4" Type="http://schemas.openxmlformats.org/officeDocument/2006/relationships/hyperlink" Target="https://www.schoolcounselor.org/About-School-Counseling/ASCA-National-Model-for-School-Counseling-Programs/Templates-Resources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de.state.co.us/code/accountability-dataexplorertool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www.cde.state.co.us/code/readactdashboard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cde.state.co.us/schoolview/explore/welcome/" TargetMode="External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de.state.co.us/cdereval/truancystatistics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www.cde.state.co.us/code/dropoutvisual2223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cde.state.co.us/code/attendance-goal-calculator" TargetMode="External"/><Relationship Id="rId5" Type="http://schemas.openxmlformats.org/officeDocument/2006/relationships/image" Target="../media/image58.svg"/><Relationship Id="rId4" Type="http://schemas.openxmlformats.org/officeDocument/2006/relationships/image" Target="../media/image57.png"/><Relationship Id="rId9" Type="http://schemas.openxmlformats.org/officeDocument/2006/relationships/hyperlink" Target="https://www.cde.state.co.us/code/districtprofilereport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s://www.cde.state.co.us/cdereval/suspend-expe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cde.state.co.us/code/districtprofilereports" TargetMode="External"/><Relationship Id="rId5" Type="http://schemas.openxmlformats.org/officeDocument/2006/relationships/image" Target="../media/image60.svg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cde.state.co.us/postsecondary/sccg-grant-trainings" TargetMode="External"/><Relationship Id="rId5" Type="http://schemas.openxmlformats.org/officeDocument/2006/relationships/image" Target="../media/image64.svg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svg"/><Relationship Id="rId4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svg"/><Relationship Id="rId4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ocs.google.com/forms/d/e/1FAIpQLSefJse_MiFtP8TAm6x_Yzdw2dem1eoRGT3YtpmipNc-TzIbPA/viewform?usp=header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3.sv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hoolcounselor.org/About-SchoolCounseling/ASCA-National-Model-for-School-Counseling-Programs/Templates-Resources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www.schoolcounselor.org/Standards-Positions/Position-Statements/ASCA-Position-Statements/The-School-Counselor-and-Social-Emotional-Developm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choolcounselor.org/Standards-Positions/Position-Statements/ASCA-Position-Statements/The-School-Counselor-and-Career-Development" TargetMode="External"/><Relationship Id="rId5" Type="http://schemas.openxmlformats.org/officeDocument/2006/relationships/hyperlink" Target="https://www.schoolcounselor.org/Standards-Positions/Position-Statements/ASCA-Position-Statements/The-School-Counselor-and-Academic-Development" TargetMode="External"/><Relationship Id="rId4" Type="http://schemas.openxmlformats.org/officeDocument/2006/relationships/hyperlink" Target="https://www.schoolcounselor.org/getmedia/7d00dcff-40a6-4316-ab6c-8f3ffd7941c2/Effectiveness.pdf" TargetMode="External"/><Relationship Id="rId9" Type="http://schemas.openxmlformats.org/officeDocument/2006/relationships/hyperlink" Target="https://www.researchgate.net/publication/363047223_Environmental_Scan_Model_for_School_Counselors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de.state.co.us/code/attendance-goal-calculator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www.cde.state.co.us/schoolview/explore/welcome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cde.state.co.us/code/districtprofilereports" TargetMode="External"/><Relationship Id="rId11" Type="http://schemas.openxmlformats.org/officeDocument/2006/relationships/hyperlink" Target="https://www.cde.state.co.us/cdereval/truancystatistics" TargetMode="External"/><Relationship Id="rId5" Type="http://schemas.openxmlformats.org/officeDocument/2006/relationships/hyperlink" Target="https://www.cde.state.co.us/code/readactdashboard" TargetMode="External"/><Relationship Id="rId10" Type="http://schemas.openxmlformats.org/officeDocument/2006/relationships/hyperlink" Target="https://www.cde.state.co.us/cdereval/suspend-expel" TargetMode="External"/><Relationship Id="rId4" Type="http://schemas.openxmlformats.org/officeDocument/2006/relationships/hyperlink" Target="https://www.cde.state.co.us/code/accountability-dataexplorertool" TargetMode="External"/><Relationship Id="rId9" Type="http://schemas.openxmlformats.org/officeDocument/2006/relationships/hyperlink" Target="https://www.cde.state.co.us/code/dropoutdashboard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image" Target="../media/image10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10" Type="http://schemas.openxmlformats.org/officeDocument/2006/relationships/image" Target="../media/image19.png"/><Relationship Id="rId19" Type="http://schemas.openxmlformats.org/officeDocument/2006/relationships/image" Target="../media/image28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hoolcounselor.org/Standards-Positions/Position-Statements/ASCA-Position-Statements/The-School-Counselor-and-Social-Emotional-Developm" TargetMode="External"/><Relationship Id="rId3" Type="http://schemas.openxmlformats.org/officeDocument/2006/relationships/image" Target="../media/image44.png"/><Relationship Id="rId7" Type="http://schemas.openxmlformats.org/officeDocument/2006/relationships/hyperlink" Target="https://www.schoolcounselor.org/Standards-Positions/Position-Statements/ASCA-Position-Statements/The-School-Counselor-and-Career-Developmen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choolcounselor.org/Standards-Positions/Position-Statements/ASCA-Position-Statements/The-School-Counselor-and-Academic-Development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4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choolcounselor.org/getmedia/7d00dcff-40a6-4316-ab6c-8f3ffd7941c2/Effectiveness.pdf" TargetMode="External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Front of notebook"/>
          <p:cNvSpPr/>
          <p:nvPr/>
        </p:nvSpPr>
        <p:spPr>
          <a:xfrm rot="-5400000">
            <a:off x="3982065" y="-3982065"/>
            <a:ext cx="10287000" cy="18251129"/>
          </a:xfrm>
          <a:custGeom>
            <a:avLst/>
            <a:gdLst/>
            <a:ahLst/>
            <a:cxnLst/>
            <a:rect l="l" t="t" r="r" b="b"/>
            <a:pathLst>
              <a:path w="10287000" h="18251129">
                <a:moveTo>
                  <a:pt x="0" y="0"/>
                </a:moveTo>
                <a:lnTo>
                  <a:pt x="10287000" y="0"/>
                </a:lnTo>
                <a:lnTo>
                  <a:pt x="10287000" y="18251130"/>
                </a:lnTo>
                <a:lnTo>
                  <a:pt x="0" y="182511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95160" y="961826"/>
            <a:ext cx="11318063" cy="8363348"/>
          </a:xfrm>
          <a:custGeom>
            <a:avLst/>
            <a:gdLst/>
            <a:ahLst/>
            <a:cxnLst/>
            <a:rect l="l" t="t" r="r" b="b"/>
            <a:pathLst>
              <a:path w="11318063" h="8363348">
                <a:moveTo>
                  <a:pt x="0" y="0"/>
                </a:moveTo>
                <a:lnTo>
                  <a:pt x="11318064" y="0"/>
                </a:lnTo>
                <a:lnTo>
                  <a:pt x="11318064" y="8363348"/>
                </a:lnTo>
                <a:lnTo>
                  <a:pt x="0" y="83633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4250735" y="3924774"/>
            <a:ext cx="9749659" cy="305367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School Counselor Corps Grant </a:t>
            </a:r>
          </a:p>
          <a:p>
            <a:pPr marL="0" marR="0" lvl="0" indent="0" algn="ctr" defTabSz="914400" rtl="0" eaLnBrk="1" fontAlgn="auto" latinLnBrk="0" hangingPunct="1">
              <a:lnSpc>
                <a:spcPts val="8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Virtual Welcome</a:t>
            </a:r>
          </a:p>
          <a:p>
            <a:pPr marL="0" marR="0" lvl="0" indent="0" algn="ctr" defTabSz="914400" rtl="0" eaLnBrk="1" fontAlgn="auto" latinLnBrk="0" hangingPunct="1">
              <a:lnSpc>
                <a:spcPts val="8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2025-2026</a:t>
            </a:r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851303">
            <a:off x="10629222" y="7212916"/>
            <a:ext cx="4793363" cy="1426167"/>
          </a:xfrm>
          <a:custGeom>
            <a:avLst/>
            <a:gdLst/>
            <a:ahLst/>
            <a:cxnLst/>
            <a:rect l="l" t="t" r="r" b="b"/>
            <a:pathLst>
              <a:path w="4793363" h="1426167">
                <a:moveTo>
                  <a:pt x="0" y="0"/>
                </a:moveTo>
                <a:lnTo>
                  <a:pt x="4793362" y="0"/>
                </a:lnTo>
                <a:lnTo>
                  <a:pt x="4793362" y="1426167"/>
                </a:lnTo>
                <a:lnTo>
                  <a:pt x="0" y="142616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 rot="-1902310">
            <a:off x="10869956" y="7702889"/>
            <a:ext cx="4331937" cy="47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36"/>
              </a:lnSpc>
            </a:pPr>
            <a:r>
              <a:rPr lang="en-US" sz="3400" spc="68">
                <a:solidFill>
                  <a:srgbClr val="000000"/>
                </a:solidFill>
                <a:latin typeface="Museo Slab 1"/>
                <a:ea typeface="Museo Slab 1"/>
                <a:cs typeface="Museo Slab 1"/>
                <a:sym typeface="Museo Slab 1"/>
              </a:rPr>
              <a:t>Cohort 15</a:t>
            </a:r>
          </a:p>
        </p:txBody>
      </p:sp>
      <p:sp>
        <p:nvSpPr>
          <p:cNvPr id="6" name="Freeform 6" descr="CDE Logo"/>
          <p:cNvSpPr/>
          <p:nvPr/>
        </p:nvSpPr>
        <p:spPr>
          <a:xfrm>
            <a:off x="6117334" y="2309322"/>
            <a:ext cx="6016462" cy="1010264"/>
          </a:xfrm>
          <a:custGeom>
            <a:avLst/>
            <a:gdLst/>
            <a:ahLst/>
            <a:cxnLst/>
            <a:rect l="l" t="t" r="r" b="b"/>
            <a:pathLst>
              <a:path w="6016462" h="1010264">
                <a:moveTo>
                  <a:pt x="0" y="0"/>
                </a:moveTo>
                <a:lnTo>
                  <a:pt x="6016461" y="0"/>
                </a:lnTo>
                <a:lnTo>
                  <a:pt x="6016461" y="1010264"/>
                </a:lnTo>
                <a:lnTo>
                  <a:pt x="0" y="101026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56038" y="251922"/>
            <a:ext cx="4360053" cy="4114800"/>
          </a:xfrm>
          <a:custGeom>
            <a:avLst/>
            <a:gdLst/>
            <a:ahLst/>
            <a:cxnLst/>
            <a:rect l="l" t="t" r="r" b="b"/>
            <a:pathLst>
              <a:path w="4360053" h="4114800">
                <a:moveTo>
                  <a:pt x="0" y="0"/>
                </a:moveTo>
                <a:lnTo>
                  <a:pt x="4360053" y="0"/>
                </a:lnTo>
                <a:lnTo>
                  <a:pt x="436005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05952"/>
            <a:ext cx="18288000" cy="1541783"/>
            <a:chOff x="0" y="0"/>
            <a:chExt cx="4816593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816592" cy="406066"/>
            </a:xfrm>
            <a:custGeom>
              <a:avLst/>
              <a:gdLst/>
              <a:ahLst/>
              <a:cxnLst/>
              <a:rect l="l" t="t" r="r" b="b"/>
              <a:pathLst>
                <a:path w="4816592" h="406066">
                  <a:moveTo>
                    <a:pt x="0" y="0"/>
                  </a:moveTo>
                  <a:lnTo>
                    <a:pt x="4816592" y="0"/>
                  </a:lnTo>
                  <a:lnTo>
                    <a:pt x="481659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52400"/>
              <a:ext cx="4816593" cy="558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10500"/>
                </a:lnSpc>
              </a:pPr>
              <a:r>
                <a:rPr lang="en-US" sz="7500">
                  <a:solidFill>
                    <a:srgbClr val="000000"/>
                  </a:solidFill>
                  <a:latin typeface="Museo Slab 1"/>
                  <a:ea typeface="Museo Slab 1"/>
                  <a:cs typeface="Museo Slab 1"/>
                  <a:sym typeface="Museo Slab 1"/>
                </a:rPr>
                <a:t>  </a:t>
              </a:r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2637304"/>
            <a:ext cx="18288000" cy="7008323"/>
            <a:chOff x="0" y="0"/>
            <a:chExt cx="4816593" cy="1845813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816592" cy="1845813"/>
            </a:xfrm>
            <a:custGeom>
              <a:avLst/>
              <a:gdLst/>
              <a:ahLst/>
              <a:cxnLst/>
              <a:rect l="l" t="t" r="r" b="b"/>
              <a:pathLst>
                <a:path w="4816592" h="1845813">
                  <a:moveTo>
                    <a:pt x="0" y="0"/>
                  </a:moveTo>
                  <a:lnTo>
                    <a:pt x="4816592" y="0"/>
                  </a:lnTo>
                  <a:lnTo>
                    <a:pt x="4816592" y="1845813"/>
                  </a:lnTo>
                  <a:lnTo>
                    <a:pt x="0" y="1845813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816593" cy="1902963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3499"/>
                </a:lnSpc>
              </a:pPr>
              <a:endParaRPr/>
            </a:p>
          </p:txBody>
        </p:sp>
      </p:grpSp>
      <p:sp>
        <p:nvSpPr>
          <p:cNvPr id="8" name="Freeform 8" descr="CDE Logo"/>
          <p:cNvSpPr/>
          <p:nvPr/>
        </p:nvSpPr>
        <p:spPr>
          <a:xfrm>
            <a:off x="15318699" y="837721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6"/>
                </a:lnTo>
                <a:lnTo>
                  <a:pt x="0" y="10782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>
            <a:spLocks noGrp="1"/>
          </p:cNvSpPr>
          <p:nvPr>
            <p:ph type="title" idx="4294967295"/>
          </p:nvPr>
        </p:nvSpPr>
        <p:spPr>
          <a:xfrm>
            <a:off x="398549" y="685321"/>
            <a:ext cx="14423782" cy="1295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Steps to the DYP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0" y="2774238"/>
            <a:ext cx="18450856" cy="652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8" lvl="1" indent="-269874" algn="l">
              <a:lnSpc>
                <a:spcPts val="3749"/>
              </a:lnSpc>
              <a:buFont typeface="Arial"/>
              <a:buChar char="•"/>
            </a:pPr>
            <a:r>
              <a:rPr lang="en-US" sz="24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Step - Foundation to School Counseling:</a:t>
            </a:r>
            <a:r>
              <a:rPr lang="en-US" sz="24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Build SCCG team and develop a school counseling program vision and mission.</a:t>
            </a:r>
          </a:p>
          <a:p>
            <a:pPr algn="l">
              <a:lnSpc>
                <a:spcPts val="3749"/>
              </a:lnSpc>
            </a:pPr>
            <a:endParaRPr lang="en-US" sz="2499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39748" lvl="1" indent="-269874" algn="l">
              <a:lnSpc>
                <a:spcPts val="3749"/>
              </a:lnSpc>
              <a:buFont typeface="Arial"/>
              <a:buChar char="•"/>
            </a:pPr>
            <a:r>
              <a:rPr lang="en-US" sz="24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Step 2- Intentional Data Review:</a:t>
            </a:r>
            <a:r>
              <a:rPr lang="en-US" sz="24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Collect and analyze data on the school counseling program and student achievement, attendance and behavior (discipline) to choose grant focus areas.</a:t>
            </a:r>
          </a:p>
          <a:p>
            <a:pPr algn="l">
              <a:lnSpc>
                <a:spcPts val="3749"/>
              </a:lnSpc>
            </a:pPr>
            <a:endParaRPr lang="en-US" sz="2499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39748" lvl="1" indent="-269874" algn="l">
              <a:lnSpc>
                <a:spcPts val="3749"/>
              </a:lnSpc>
              <a:buFont typeface="Arial"/>
              <a:buChar char="•"/>
            </a:pPr>
            <a:r>
              <a:rPr lang="en-US" sz="24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Step 3- Targeted Needs Assessment:</a:t>
            </a:r>
            <a:r>
              <a:rPr lang="en-US" sz="24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Complete a targeted needs assessment to gather more information on focus areas.</a:t>
            </a:r>
          </a:p>
          <a:p>
            <a:pPr algn="l">
              <a:lnSpc>
                <a:spcPts val="3749"/>
              </a:lnSpc>
            </a:pPr>
            <a:endParaRPr lang="en-US" sz="2499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39748" lvl="1" indent="-269874" algn="l">
              <a:lnSpc>
                <a:spcPts val="3749"/>
              </a:lnSpc>
              <a:buFont typeface="Arial"/>
              <a:buChar char="•"/>
            </a:pPr>
            <a:r>
              <a:rPr lang="en-US" sz="24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Step 4- Needs and SMART Goals:</a:t>
            </a:r>
            <a:r>
              <a:rPr lang="en-US" sz="24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Identify needs and write two to three grant goals on priority areas.</a:t>
            </a:r>
          </a:p>
          <a:p>
            <a:pPr algn="l">
              <a:lnSpc>
                <a:spcPts val="3749"/>
              </a:lnSpc>
            </a:pPr>
            <a:endParaRPr lang="en-US" sz="2499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39748" lvl="1" indent="-269874" algn="l">
              <a:lnSpc>
                <a:spcPts val="3749"/>
              </a:lnSpc>
              <a:buFont typeface="Arial"/>
              <a:buChar char="•"/>
            </a:pPr>
            <a:r>
              <a:rPr lang="en-US" sz="24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Step 5- Root Cause and Interventions:</a:t>
            </a:r>
            <a:r>
              <a:rPr lang="en-US" sz="24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Determine root causes of identified needs to inform school counseling interventions that support grant goals.</a:t>
            </a:r>
          </a:p>
          <a:p>
            <a:pPr algn="l">
              <a:lnSpc>
                <a:spcPts val="3749"/>
              </a:lnSpc>
            </a:pPr>
            <a:endParaRPr lang="en-US" sz="2499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39748" lvl="1" indent="-269874" algn="l">
              <a:lnSpc>
                <a:spcPts val="3749"/>
              </a:lnSpc>
              <a:buFont typeface="Arial"/>
              <a:buChar char="•"/>
            </a:pPr>
            <a:r>
              <a:rPr lang="en-US" sz="24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Step 6- Assessment and Action Planning: </a:t>
            </a:r>
            <a:r>
              <a:rPr lang="en-US" sz="24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Report SCCG School Counseling Program results and plan for year two implementation.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366379"/>
            <a:ext cx="18288000" cy="1541783"/>
            <a:chOff x="0" y="0"/>
            <a:chExt cx="4816593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816592" cy="406066"/>
            </a:xfrm>
            <a:custGeom>
              <a:avLst/>
              <a:gdLst/>
              <a:ahLst/>
              <a:cxnLst/>
              <a:rect l="l" t="t" r="r" b="b"/>
              <a:pathLst>
                <a:path w="4816592" h="406066">
                  <a:moveTo>
                    <a:pt x="0" y="0"/>
                  </a:moveTo>
                  <a:lnTo>
                    <a:pt x="4816592" y="0"/>
                  </a:lnTo>
                  <a:lnTo>
                    <a:pt x="481659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52400"/>
              <a:ext cx="4816593" cy="558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10500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6232" y="2273429"/>
            <a:ext cx="17275536" cy="7739750"/>
            <a:chOff x="0" y="0"/>
            <a:chExt cx="4549935" cy="2038453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2038453"/>
            </a:xfrm>
            <a:custGeom>
              <a:avLst/>
              <a:gdLst/>
              <a:ahLst/>
              <a:cxnLst/>
              <a:rect l="l" t="t" r="r" b="b"/>
              <a:pathLst>
                <a:path w="4549935" h="2038453">
                  <a:moveTo>
                    <a:pt x="0" y="0"/>
                  </a:moveTo>
                  <a:lnTo>
                    <a:pt x="4549935" y="0"/>
                  </a:lnTo>
                  <a:lnTo>
                    <a:pt x="4549935" y="2038453"/>
                  </a:lnTo>
                  <a:lnTo>
                    <a:pt x="0" y="2038453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4549935" cy="2114653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4899"/>
                </a:lnSpc>
              </a:pPr>
              <a:endParaRPr/>
            </a:p>
          </p:txBody>
        </p:sp>
      </p:grpSp>
      <p:sp>
        <p:nvSpPr>
          <p:cNvPr id="8" name="Freeform 8" descr="CDE Logo"/>
          <p:cNvSpPr/>
          <p:nvPr/>
        </p:nvSpPr>
        <p:spPr>
          <a:xfrm>
            <a:off x="15207064" y="598147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2" y="0"/>
                </a:lnTo>
                <a:lnTo>
                  <a:pt x="2536302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75052" y="2596644"/>
            <a:ext cx="5630322" cy="7093319"/>
          </a:xfrm>
          <a:custGeom>
            <a:avLst/>
            <a:gdLst/>
            <a:ahLst/>
            <a:cxnLst/>
            <a:rect l="l" t="t" r="r" b="b"/>
            <a:pathLst>
              <a:path w="5630322" h="7093319">
                <a:moveTo>
                  <a:pt x="0" y="0"/>
                </a:moveTo>
                <a:lnTo>
                  <a:pt x="5630322" y="0"/>
                </a:lnTo>
                <a:lnTo>
                  <a:pt x="5630322" y="7093319"/>
                </a:lnTo>
                <a:lnTo>
                  <a:pt x="0" y="70933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>
            <a:spLocks noGrp="1"/>
          </p:cNvSpPr>
          <p:nvPr>
            <p:ph type="title" idx="4294967295"/>
          </p:nvPr>
        </p:nvSpPr>
        <p:spPr>
          <a:xfrm>
            <a:off x="398549" y="413371"/>
            <a:ext cx="14423782" cy="1295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DYP and Reporting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2354570"/>
            <a:ext cx="12172717" cy="7335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Access the guiding template on the </a:t>
            </a:r>
          </a:p>
          <a:p>
            <a:pPr algn="ctr">
              <a:lnSpc>
                <a:spcPts val="4759"/>
              </a:lnSpc>
            </a:pPr>
            <a:r>
              <a:rPr lang="en-US" sz="3399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SCCG Reporting webpage.</a:t>
            </a:r>
          </a:p>
          <a:p>
            <a:pPr algn="ctr">
              <a:lnSpc>
                <a:spcPts val="1539"/>
              </a:lnSpc>
            </a:pPr>
            <a:endParaRPr lang="en-US" sz="3399" b="1">
              <a:solidFill>
                <a:srgbClr val="00000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marL="604523" lvl="1" indent="-302261" algn="l">
              <a:lnSpc>
                <a:spcPts val="4312"/>
              </a:lnSpc>
              <a:buFont typeface="Arial"/>
              <a:buChar char="•"/>
            </a:pPr>
            <a:r>
              <a:rPr lang="en-US" sz="2800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Step 1: Foundation to School Counseling</a:t>
            </a:r>
          </a:p>
          <a:p>
            <a:pPr marL="1209045" lvl="2" indent="-403015" algn="l">
              <a:lnSpc>
                <a:spcPts val="4312"/>
              </a:lnSpc>
              <a:buFont typeface="Arial"/>
              <a:buChar char="⚬"/>
            </a:pPr>
            <a:r>
              <a:rPr lang="en-US" sz="2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Questions 5 and 6</a:t>
            </a:r>
          </a:p>
          <a:p>
            <a:pPr marL="604523" lvl="1" indent="-302261" algn="l">
              <a:lnSpc>
                <a:spcPts val="4312"/>
              </a:lnSpc>
              <a:buFont typeface="Arial"/>
              <a:buChar char="•"/>
            </a:pPr>
            <a:r>
              <a:rPr lang="en-US" sz="2800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Step 2: Intentional Data Review and Findings</a:t>
            </a:r>
          </a:p>
          <a:p>
            <a:pPr marL="1209045" lvl="2" indent="-403015" algn="l">
              <a:lnSpc>
                <a:spcPts val="4312"/>
              </a:lnSpc>
              <a:buFont typeface="Arial"/>
              <a:buChar char="⚬"/>
            </a:pPr>
            <a:r>
              <a:rPr lang="en-US" sz="2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Questions 7, 8</a:t>
            </a:r>
          </a:p>
          <a:p>
            <a:pPr marL="604523" lvl="1" indent="-302261" algn="l">
              <a:lnSpc>
                <a:spcPts val="4312"/>
              </a:lnSpc>
              <a:buFont typeface="Arial"/>
              <a:buChar char="•"/>
            </a:pPr>
            <a:r>
              <a:rPr lang="en-US" sz="2800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Step 3: Data and Needs Assessment</a:t>
            </a:r>
          </a:p>
          <a:p>
            <a:pPr marL="1209045" lvl="2" indent="-403015" algn="l">
              <a:lnSpc>
                <a:spcPts val="4312"/>
              </a:lnSpc>
              <a:buFont typeface="Arial"/>
              <a:buChar char="⚬"/>
            </a:pPr>
            <a:r>
              <a:rPr lang="en-US" sz="2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Questions 9 and 10</a:t>
            </a:r>
          </a:p>
          <a:p>
            <a:pPr marL="604523" lvl="1" indent="-302261" algn="l">
              <a:lnSpc>
                <a:spcPts val="4312"/>
              </a:lnSpc>
              <a:buFont typeface="Arial"/>
              <a:buChar char="•"/>
            </a:pPr>
            <a:r>
              <a:rPr lang="en-US" sz="2800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Step 4: Goals</a:t>
            </a:r>
          </a:p>
          <a:p>
            <a:pPr marL="1209045" lvl="2" indent="-403015" algn="l">
              <a:lnSpc>
                <a:spcPts val="4312"/>
              </a:lnSpc>
              <a:buFont typeface="Arial"/>
              <a:buChar char="⚬"/>
            </a:pPr>
            <a:r>
              <a:rPr lang="en-US" sz="2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Question 11</a:t>
            </a:r>
          </a:p>
          <a:p>
            <a:pPr marL="604523" lvl="1" indent="-302261" algn="l">
              <a:lnSpc>
                <a:spcPts val="4312"/>
              </a:lnSpc>
              <a:buFont typeface="Arial"/>
              <a:buChar char="•"/>
            </a:pPr>
            <a:r>
              <a:rPr lang="en-US" sz="2800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Step 5: Root Cause and Interventions</a:t>
            </a:r>
          </a:p>
          <a:p>
            <a:pPr marL="1209045" lvl="2" indent="-403015" algn="l">
              <a:lnSpc>
                <a:spcPts val="4312"/>
              </a:lnSpc>
              <a:buFont typeface="Arial"/>
              <a:buChar char="⚬"/>
            </a:pPr>
            <a:r>
              <a:rPr lang="en-US" sz="2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Questions 12 and 13</a:t>
            </a:r>
          </a:p>
          <a:p>
            <a:pPr marL="604523" lvl="1" indent="-302261" algn="l">
              <a:lnSpc>
                <a:spcPts val="4312"/>
              </a:lnSpc>
              <a:buFont typeface="Arial"/>
              <a:buChar char="•"/>
            </a:pPr>
            <a:r>
              <a:rPr lang="en-US" sz="2800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Step 6: Reporting and Planning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366157"/>
            <a:ext cx="18288000" cy="1541783"/>
            <a:chOff x="0" y="0"/>
            <a:chExt cx="4816593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816592" cy="406066"/>
            </a:xfrm>
            <a:custGeom>
              <a:avLst/>
              <a:gdLst/>
              <a:ahLst/>
              <a:cxnLst/>
              <a:rect l="l" t="t" r="r" b="b"/>
              <a:pathLst>
                <a:path w="4816592" h="406066">
                  <a:moveTo>
                    <a:pt x="0" y="0"/>
                  </a:moveTo>
                  <a:lnTo>
                    <a:pt x="4816592" y="0"/>
                  </a:lnTo>
                  <a:lnTo>
                    <a:pt x="481659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52400"/>
              <a:ext cx="4816593" cy="558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10500"/>
                </a:lnSpc>
              </a:pPr>
              <a:r>
                <a:rPr lang="en-US" sz="7500">
                  <a:solidFill>
                    <a:srgbClr val="000000"/>
                  </a:solidFill>
                  <a:latin typeface="Museo Slab 1"/>
                  <a:ea typeface="Museo Slab 1"/>
                  <a:cs typeface="Museo Slab 1"/>
                  <a:sym typeface="Museo Slab 1"/>
                </a:rPr>
                <a:t> </a:t>
              </a:r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5242" y="2368213"/>
            <a:ext cx="17275536" cy="7441180"/>
            <a:chOff x="0" y="0"/>
            <a:chExt cx="4549935" cy="1959817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3359"/>
                </a:lnSpc>
              </a:pPr>
              <a:endParaRPr/>
            </a:p>
            <a:p>
              <a:pPr algn="l">
                <a:lnSpc>
                  <a:spcPts val="4059"/>
                </a:lnSpc>
              </a:pPr>
              <a:endParaRPr/>
            </a:p>
          </p:txBody>
        </p:sp>
      </p:grpSp>
      <p:grpSp>
        <p:nvGrpSpPr>
          <p:cNvPr id="8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5242" y="2669070"/>
            <a:ext cx="17275536" cy="774651"/>
            <a:chOff x="0" y="0"/>
            <a:chExt cx="4541774" cy="204023"/>
          </a:xfrm>
        </p:grpSpPr>
        <p:sp>
          <p:nvSpPr>
            <p:cNvPr id="9" name="Freeform 9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1774" cy="204023"/>
            </a:xfrm>
            <a:custGeom>
              <a:avLst/>
              <a:gdLst/>
              <a:ahLst/>
              <a:cxnLst/>
              <a:rect l="l" t="t" r="r" b="b"/>
              <a:pathLst>
                <a:path w="4541774" h="204023">
                  <a:moveTo>
                    <a:pt x="0" y="0"/>
                  </a:moveTo>
                  <a:lnTo>
                    <a:pt x="4541774" y="0"/>
                  </a:lnTo>
                  <a:lnTo>
                    <a:pt x="4541774" y="204023"/>
                  </a:lnTo>
                  <a:lnTo>
                    <a:pt x="0" y="2040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4541774" cy="280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4899"/>
                </a:lnSpc>
              </a:pPr>
              <a:endParaRPr/>
            </a:p>
          </p:txBody>
        </p:sp>
      </p:grp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6683" y="4416110"/>
            <a:ext cx="3126124" cy="2395393"/>
          </a:xfrm>
          <a:custGeom>
            <a:avLst/>
            <a:gdLst/>
            <a:ahLst/>
            <a:cxnLst/>
            <a:rect l="l" t="t" r="r" b="b"/>
            <a:pathLst>
              <a:path w="3126124" h="2395393">
                <a:moveTo>
                  <a:pt x="0" y="0"/>
                </a:moveTo>
                <a:lnTo>
                  <a:pt x="3126124" y="0"/>
                </a:lnTo>
                <a:lnTo>
                  <a:pt x="3126124" y="2395393"/>
                </a:lnTo>
                <a:lnTo>
                  <a:pt x="0" y="23953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 descr="CDE Logo"/>
          <p:cNvSpPr/>
          <p:nvPr/>
        </p:nvSpPr>
        <p:spPr>
          <a:xfrm>
            <a:off x="15214477" y="630684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6"/>
                </a:lnTo>
                <a:lnTo>
                  <a:pt x="0" y="107824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>
            <a:spLocks noGrp="1"/>
          </p:cNvSpPr>
          <p:nvPr>
            <p:ph type="title" idx="4294967295"/>
          </p:nvPr>
        </p:nvSpPr>
        <p:spPr>
          <a:xfrm>
            <a:off x="289978" y="413148"/>
            <a:ext cx="14423782" cy="1295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Cohort 15 Fall Training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24526" y="2704698"/>
            <a:ext cx="15351736" cy="639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79"/>
              </a:lnSpc>
            </a:pPr>
            <a:r>
              <a:rPr lang="en-US" sz="3699" b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September 9, 2025, from 9:00 AM to 4:00 PM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980677" y="3570973"/>
            <a:ext cx="12452329" cy="5975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9291" lvl="1" indent="-334646" algn="l">
              <a:lnSpc>
                <a:spcPts val="4743"/>
              </a:lnSpc>
              <a:buFont typeface="Arial"/>
              <a:buChar char="•"/>
            </a:pPr>
            <a:r>
              <a:rPr lang="en-US" sz="3100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Where:</a:t>
            </a:r>
            <a:r>
              <a:rPr lang="en-US" sz="31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Colorado Springs, University of Colorado Colorado Springs</a:t>
            </a:r>
          </a:p>
          <a:p>
            <a:pPr marL="1338582" lvl="2" indent="-446194" algn="l">
              <a:lnSpc>
                <a:spcPts val="4743"/>
              </a:lnSpc>
              <a:buFont typeface="Arial"/>
              <a:buChar char="⚬"/>
            </a:pPr>
            <a:r>
              <a:rPr lang="en-US" sz="31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1420 Austin Bluffs Pkwy, Colorado Springs, CO 80918</a:t>
            </a:r>
          </a:p>
          <a:p>
            <a:pPr marL="669291" lvl="1" indent="-334646" algn="l">
              <a:lnSpc>
                <a:spcPts val="4743"/>
              </a:lnSpc>
              <a:buFont typeface="Arial"/>
              <a:buChar char="•"/>
            </a:pPr>
            <a:r>
              <a:rPr lang="en-US" sz="3100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Who should attend?</a:t>
            </a:r>
            <a:r>
              <a:rPr lang="en-US" sz="31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  <a:p>
            <a:pPr marL="1338582" lvl="2" indent="-446194" algn="l">
              <a:lnSpc>
                <a:spcPts val="4743"/>
              </a:lnSpc>
              <a:buFont typeface="Arial"/>
              <a:buChar char="⚬"/>
            </a:pPr>
            <a:r>
              <a:rPr lang="en-US" sz="31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SCCG program contact </a:t>
            </a:r>
          </a:p>
          <a:p>
            <a:pPr marL="1338582" lvl="2" indent="-446194" algn="l">
              <a:lnSpc>
                <a:spcPts val="4743"/>
              </a:lnSpc>
              <a:buFont typeface="Arial"/>
              <a:buChar char="⚬"/>
            </a:pPr>
            <a:r>
              <a:rPr lang="en-US" sz="31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Each funded site’s administrator</a:t>
            </a:r>
          </a:p>
          <a:p>
            <a:pPr marL="1338582" lvl="2" indent="-446194" algn="l">
              <a:lnSpc>
                <a:spcPts val="4743"/>
              </a:lnSpc>
              <a:buFont typeface="Arial"/>
              <a:buChar char="⚬"/>
            </a:pPr>
            <a:r>
              <a:rPr lang="en-US" sz="3100" b="1" u="sng">
                <a:solidFill>
                  <a:srgbClr val="004AAD"/>
                </a:solidFill>
                <a:latin typeface="Trebuchet MS Bold"/>
                <a:ea typeface="Trebuchet MS Bold"/>
                <a:cs typeface="Trebuchet MS Bold"/>
                <a:sym typeface="Trebuchet MS Bold"/>
                <a:hlinkClick r:id="rId6" tooltip="https://docs.google.com/forms/d/e/1FAIpQLSfh1ozi5U2SRIXRW2czBouoIYTX9g5tOfD2Efl4MLzFxfHpyw/viewform?usp=dialog"/>
              </a:rPr>
              <a:t>Registration</a:t>
            </a:r>
            <a:r>
              <a:rPr lang="en-US" sz="3100" b="1">
                <a:solidFill>
                  <a:srgbClr val="004AAD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:</a:t>
            </a:r>
            <a:r>
              <a:rPr lang="en-US" sz="31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3100">
                <a:solidFill>
                  <a:srgbClr val="004AAD"/>
                </a:solidFill>
                <a:latin typeface="Trebuchet MS"/>
                <a:ea typeface="Trebuchet MS"/>
                <a:cs typeface="Trebuchet MS"/>
                <a:sym typeface="Trebuchet MS"/>
              </a:rPr>
              <a:t>Complete right now</a:t>
            </a:r>
          </a:p>
          <a:p>
            <a:pPr marL="669291" lvl="1" indent="-334646" algn="l">
              <a:lnSpc>
                <a:spcPts val="4743"/>
              </a:lnSpc>
              <a:buFont typeface="Arial"/>
              <a:buChar char="•"/>
            </a:pPr>
            <a:r>
              <a:rPr lang="en-US" sz="3100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Meals:</a:t>
            </a:r>
            <a:r>
              <a:rPr lang="en-US" sz="31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lunch will be provided</a:t>
            </a:r>
          </a:p>
          <a:p>
            <a:pPr marL="669291" lvl="1" indent="-334646" algn="l">
              <a:lnSpc>
                <a:spcPts val="4743"/>
              </a:lnSpc>
              <a:buFont typeface="Arial"/>
              <a:buChar char="•"/>
            </a:pPr>
            <a:r>
              <a:rPr lang="en-US" sz="3100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What to bring?</a:t>
            </a:r>
          </a:p>
          <a:p>
            <a:pPr marL="1338582" lvl="2" indent="-446194" algn="l">
              <a:lnSpc>
                <a:spcPts val="4743"/>
              </a:lnSpc>
              <a:buFont typeface="Arial"/>
              <a:buChar char="⚬"/>
            </a:pPr>
            <a:r>
              <a:rPr lang="en-US" sz="31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Bring data </a:t>
            </a:r>
          </a:p>
          <a:p>
            <a:pPr marL="1338582" lvl="2" indent="-446194" algn="l">
              <a:lnSpc>
                <a:spcPts val="4743"/>
              </a:lnSpc>
              <a:buFont typeface="Arial"/>
              <a:buChar char="⚬"/>
            </a:pPr>
            <a:r>
              <a:rPr lang="en-US" sz="31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Laptop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51976" y="7029523"/>
            <a:ext cx="2975538" cy="1032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33"/>
              </a:lnSpc>
            </a:pPr>
            <a:r>
              <a:rPr lang="en-US" sz="2952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Focus on </a:t>
            </a:r>
          </a:p>
          <a:p>
            <a:pPr algn="ctr">
              <a:lnSpc>
                <a:spcPts val="4133"/>
              </a:lnSpc>
            </a:pPr>
            <a:r>
              <a:rPr lang="en-US" sz="2952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DYP Steps 1-3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398915"/>
            <a:ext cx="18288000" cy="1541783"/>
            <a:chOff x="0" y="0"/>
            <a:chExt cx="4816593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816592" cy="406066"/>
            </a:xfrm>
            <a:custGeom>
              <a:avLst/>
              <a:gdLst/>
              <a:ahLst/>
              <a:cxnLst/>
              <a:rect l="l" t="t" r="r" b="b"/>
              <a:pathLst>
                <a:path w="4816592" h="406066">
                  <a:moveTo>
                    <a:pt x="0" y="0"/>
                  </a:moveTo>
                  <a:lnTo>
                    <a:pt x="4816592" y="0"/>
                  </a:lnTo>
                  <a:lnTo>
                    <a:pt x="481659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52400"/>
              <a:ext cx="4816593" cy="558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10500"/>
                </a:lnSpc>
              </a:pPr>
              <a:r>
                <a:rPr lang="en-US" sz="7500">
                  <a:solidFill>
                    <a:srgbClr val="C32032"/>
                  </a:solidFill>
                  <a:latin typeface="Museo Slab 1"/>
                  <a:ea typeface="Museo Slab 1"/>
                  <a:cs typeface="Museo Slab 1"/>
                  <a:sym typeface="Museo Slab 1"/>
                </a:rPr>
                <a:t> </a:t>
              </a:r>
            </a:p>
          </p:txBody>
        </p:sp>
      </p:grpSp>
      <p:sp>
        <p:nvSpPr>
          <p:cNvPr id="5" name="Freeform 5" descr="CDE Logo"/>
          <p:cNvSpPr/>
          <p:nvPr/>
        </p:nvSpPr>
        <p:spPr>
          <a:xfrm>
            <a:off x="15214477" y="630684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6"/>
                </a:lnTo>
                <a:lnTo>
                  <a:pt x="0" y="10782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6232" y="2476784"/>
            <a:ext cx="17275536" cy="7441180"/>
            <a:chOff x="0" y="0"/>
            <a:chExt cx="4549935" cy="1959817"/>
          </a:xfrm>
        </p:grpSpPr>
        <p:sp>
          <p:nvSpPr>
            <p:cNvPr id="7" name="Freeform 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85725"/>
              <a:ext cx="4549935" cy="2045542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5599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3147" y="3957256"/>
            <a:ext cx="3381948" cy="3381948"/>
          </a:xfrm>
          <a:custGeom>
            <a:avLst/>
            <a:gdLst/>
            <a:ahLst/>
            <a:cxnLst/>
            <a:rect l="l" t="t" r="r" b="b"/>
            <a:pathLst>
              <a:path w="3381948" h="3381948">
                <a:moveTo>
                  <a:pt x="0" y="0"/>
                </a:moveTo>
                <a:lnTo>
                  <a:pt x="3381948" y="0"/>
                </a:lnTo>
                <a:lnTo>
                  <a:pt x="3381948" y="3381948"/>
                </a:lnTo>
                <a:lnTo>
                  <a:pt x="0" y="33819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>
            <a:spLocks noGrp="1"/>
          </p:cNvSpPr>
          <p:nvPr>
            <p:ph type="title" idx="4294967295"/>
          </p:nvPr>
        </p:nvSpPr>
        <p:spPr>
          <a:xfrm>
            <a:off x="360992" y="478284"/>
            <a:ext cx="15804447" cy="1295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2"/>
                <a:ea typeface="Museo Slab 2"/>
                <a:cs typeface="Museo Slab 2"/>
                <a:sym typeface="Museo Slab 2"/>
              </a:rPr>
              <a:t>Prepare for In-Person Training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75854" y="2727224"/>
            <a:ext cx="17074925" cy="7190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For the September 9, 2025, In-Person Training, </a:t>
            </a:r>
          </a:p>
          <a:p>
            <a:pPr algn="l">
              <a:lnSpc>
                <a:spcPts val="4759"/>
              </a:lnSpc>
            </a:pPr>
            <a:endParaRPr lang="en-US" sz="3399" b="1" dirty="0">
              <a:solidFill>
                <a:srgbClr val="00000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marL="5138416" lvl="7" indent="-642302" algn="l">
              <a:lnSpc>
                <a:spcPts val="4759"/>
              </a:lnSpc>
              <a:buFont typeface="Arial"/>
              <a:buChar char="•"/>
            </a:pPr>
            <a:r>
              <a:rPr lang="en-US" sz="33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Bring or have access to the following data:</a:t>
            </a:r>
            <a:r>
              <a:rPr lang="en-US" sz="33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  <a:p>
            <a:pPr marL="5872476" lvl="8" indent="-652497" algn="l">
              <a:lnSpc>
                <a:spcPts val="4759"/>
              </a:lnSpc>
              <a:buFont typeface="Arial"/>
              <a:buChar char="⚬"/>
            </a:pPr>
            <a:r>
              <a:rPr lang="en-US" sz="33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Unified Improvement Plan (UIP) </a:t>
            </a:r>
          </a:p>
          <a:p>
            <a:pPr marL="5872476" lvl="8" indent="-652497" algn="l">
              <a:lnSpc>
                <a:spcPts val="4759"/>
              </a:lnSpc>
              <a:buFont typeface="Arial"/>
              <a:buChar char="⚬"/>
            </a:pPr>
            <a:r>
              <a:rPr lang="en-US" sz="33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School Counseling data</a:t>
            </a:r>
          </a:p>
          <a:p>
            <a:pPr marL="5872476" lvl="8" indent="-652497" algn="l">
              <a:lnSpc>
                <a:spcPts val="4759"/>
              </a:lnSpc>
              <a:buFont typeface="Arial"/>
              <a:buChar char="⚬"/>
            </a:pPr>
            <a:r>
              <a:rPr lang="en-US" sz="33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Student Achievement data</a:t>
            </a:r>
          </a:p>
          <a:p>
            <a:pPr marL="5872476" lvl="8" indent="-652497" algn="l">
              <a:lnSpc>
                <a:spcPts val="4759"/>
              </a:lnSpc>
              <a:buFont typeface="Arial"/>
              <a:buChar char="⚬"/>
            </a:pPr>
            <a:r>
              <a:rPr lang="en-US" sz="33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Student Attendance data</a:t>
            </a:r>
          </a:p>
          <a:p>
            <a:pPr marL="5872476" lvl="8" indent="-652497" algn="l">
              <a:lnSpc>
                <a:spcPts val="4759"/>
              </a:lnSpc>
              <a:buFont typeface="Arial"/>
              <a:buChar char="⚬"/>
            </a:pPr>
            <a:r>
              <a:rPr lang="en-US" sz="33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Student Behavior data</a:t>
            </a:r>
          </a:p>
          <a:p>
            <a:pPr algn="l">
              <a:lnSpc>
                <a:spcPts val="4759"/>
              </a:lnSpc>
            </a:pPr>
            <a:endParaRPr lang="en-US" sz="3399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138416" lvl="7" indent="-642302" algn="l">
              <a:lnSpc>
                <a:spcPts val="4759"/>
              </a:lnSpc>
              <a:buFont typeface="Arial"/>
              <a:buChar char="•"/>
            </a:pPr>
            <a:r>
              <a:rPr lang="en-US" sz="33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Bring the school and district mission and vision statements</a:t>
            </a:r>
          </a:p>
          <a:p>
            <a:pPr marL="5138416" lvl="7" indent="-642302" algn="l">
              <a:lnSpc>
                <a:spcPts val="4759"/>
              </a:lnSpc>
              <a:buFont typeface="Arial"/>
              <a:buChar char="•"/>
            </a:pPr>
            <a:r>
              <a:rPr lang="en-US" sz="33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Read through Development Year Report template</a:t>
            </a:r>
          </a:p>
          <a:p>
            <a:pPr algn="l">
              <a:lnSpc>
                <a:spcPts val="4759"/>
              </a:lnSpc>
            </a:pPr>
            <a:endParaRPr lang="en-US" sz="3399" b="1" dirty="0">
              <a:solidFill>
                <a:srgbClr val="00000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382479"/>
            <a:ext cx="18288000" cy="1541783"/>
            <a:chOff x="0" y="0"/>
            <a:chExt cx="4816593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816592" cy="406066"/>
            </a:xfrm>
            <a:custGeom>
              <a:avLst/>
              <a:gdLst/>
              <a:ahLst/>
              <a:cxnLst/>
              <a:rect l="l" t="t" r="r" b="b"/>
              <a:pathLst>
                <a:path w="4816592" h="406066">
                  <a:moveTo>
                    <a:pt x="0" y="0"/>
                  </a:moveTo>
                  <a:lnTo>
                    <a:pt x="4816592" y="0"/>
                  </a:lnTo>
                  <a:lnTo>
                    <a:pt x="481659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52400"/>
              <a:ext cx="4816593" cy="558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10500"/>
                </a:lnSpc>
              </a:pPr>
              <a:r>
                <a:rPr lang="en-US" sz="7500">
                  <a:solidFill>
                    <a:srgbClr val="010101"/>
                  </a:solidFill>
                  <a:latin typeface="Museo Slab 1"/>
                  <a:ea typeface="Museo Slab 1"/>
                  <a:cs typeface="Museo Slab 1"/>
                  <a:sym typeface="Museo Slab 1"/>
                </a:rPr>
                <a:t> </a:t>
              </a:r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6232" y="2453616"/>
            <a:ext cx="17275536" cy="7441180"/>
            <a:chOff x="0" y="0"/>
            <a:chExt cx="4549935" cy="1959817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4549935" cy="2036017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4619"/>
                </a:lnSpc>
              </a:pPr>
              <a:endParaRPr/>
            </a:p>
          </p:txBody>
        </p:sp>
      </p:grpSp>
      <p:sp>
        <p:nvSpPr>
          <p:cNvPr id="8" name="Freeform 8" descr="CDE Logo"/>
          <p:cNvSpPr/>
          <p:nvPr/>
        </p:nvSpPr>
        <p:spPr>
          <a:xfrm>
            <a:off x="15245467" y="614248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6"/>
                </a:lnTo>
                <a:lnTo>
                  <a:pt x="0" y="10782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>
            <a:spLocks noGrp="1"/>
          </p:cNvSpPr>
          <p:nvPr>
            <p:ph type="title" idx="4294967295"/>
          </p:nvPr>
        </p:nvSpPr>
        <p:spPr>
          <a:xfrm>
            <a:off x="360992" y="478284"/>
            <a:ext cx="14162316" cy="1295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2"/>
                <a:ea typeface="Museo Slab 2"/>
                <a:cs typeface="Museo Slab 2"/>
                <a:sym typeface="Museo Slab 2"/>
              </a:rPr>
              <a:t>School Counseling Data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62274" y="2685516"/>
            <a:ext cx="16504734" cy="6920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3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Examples of School Counseling Data to Bring:</a:t>
            </a:r>
          </a:p>
          <a:p>
            <a:pPr marL="1209045" lvl="2" indent="-403015" algn="l">
              <a:lnSpc>
                <a:spcPts val="3920"/>
              </a:lnSpc>
              <a:buFont typeface="Arial"/>
              <a:buChar char="⚬"/>
            </a:pPr>
            <a:r>
              <a:rPr lang="en-US" sz="2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Time and effort assessment</a:t>
            </a:r>
          </a:p>
          <a:p>
            <a:pPr marL="1209045" lvl="2" indent="-403015" algn="l">
              <a:lnSpc>
                <a:spcPts val="3920"/>
              </a:lnSpc>
              <a:buFont typeface="Arial"/>
              <a:buChar char="⚬"/>
            </a:pPr>
            <a:r>
              <a:rPr lang="en-US" sz="2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Number of school counselors</a:t>
            </a:r>
          </a:p>
          <a:p>
            <a:pPr marL="1209045" lvl="2" indent="-403015" algn="l">
              <a:lnSpc>
                <a:spcPts val="3920"/>
              </a:lnSpc>
              <a:buFont typeface="Arial"/>
              <a:buChar char="⚬"/>
            </a:pPr>
            <a:r>
              <a:rPr lang="en-US" sz="2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Student to school counselor ratio</a:t>
            </a:r>
          </a:p>
          <a:p>
            <a:pPr marL="1209045" lvl="2" indent="-403015" algn="l">
              <a:lnSpc>
                <a:spcPts val="3920"/>
              </a:lnSpc>
              <a:buFont typeface="Arial"/>
              <a:buChar char="⚬"/>
            </a:pPr>
            <a:r>
              <a:rPr lang="en-US" sz="2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School counseling goals</a:t>
            </a:r>
          </a:p>
          <a:p>
            <a:pPr marL="1209045" lvl="2" indent="-403015" algn="l">
              <a:lnSpc>
                <a:spcPts val="3920"/>
              </a:lnSpc>
              <a:buFont typeface="Arial"/>
              <a:buChar char="⚬"/>
            </a:pPr>
            <a:r>
              <a:rPr lang="en-US" sz="2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Number of School Counselor and Administrator meetings</a:t>
            </a:r>
          </a:p>
          <a:p>
            <a:pPr marL="1209045" lvl="2" indent="-403015" algn="l">
              <a:lnSpc>
                <a:spcPts val="3920"/>
              </a:lnSpc>
              <a:buFont typeface="Arial"/>
              <a:buChar char="⚬"/>
            </a:pPr>
            <a:r>
              <a:rPr lang="en-US" sz="2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School counselor years of experience</a:t>
            </a:r>
          </a:p>
          <a:p>
            <a:pPr marL="1209045" lvl="2" indent="-403015" algn="l">
              <a:lnSpc>
                <a:spcPts val="3920"/>
              </a:lnSpc>
              <a:buFont typeface="Arial"/>
              <a:buChar char="⚬"/>
            </a:pPr>
            <a:r>
              <a:rPr lang="en-US" sz="2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Comprehensive programming (academic, career, social-emotional)</a:t>
            </a:r>
          </a:p>
          <a:p>
            <a:pPr marL="1209045" lvl="2" indent="-403015" algn="l">
              <a:lnSpc>
                <a:spcPts val="3920"/>
              </a:lnSpc>
              <a:buFont typeface="Arial"/>
              <a:buChar char="⚬"/>
            </a:pPr>
            <a:r>
              <a:rPr lang="en-US" sz="2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School counselor evaluation</a:t>
            </a:r>
          </a:p>
          <a:p>
            <a:pPr marL="1209045" lvl="2" indent="-403015" algn="l">
              <a:lnSpc>
                <a:spcPts val="3920"/>
              </a:lnSpc>
              <a:buFont typeface="Arial"/>
              <a:buChar char="⚬"/>
            </a:pPr>
            <a:r>
              <a:rPr lang="en-US" sz="2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Qualitative data on how school community views school counselors </a:t>
            </a:r>
          </a:p>
          <a:p>
            <a:pPr algn="l">
              <a:lnSpc>
                <a:spcPts val="3920"/>
              </a:lnSpc>
            </a:pPr>
            <a:endParaRPr lang="en-US" sz="2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04523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800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Potential Data Tools:</a:t>
            </a:r>
          </a:p>
          <a:p>
            <a:pPr marL="1209045" lvl="2" indent="-403015" algn="l">
              <a:lnSpc>
                <a:spcPts val="3920"/>
              </a:lnSpc>
              <a:buFont typeface="Arial"/>
              <a:buChar char="⚬"/>
            </a:pPr>
            <a:r>
              <a:rPr lang="en-US" sz="2800" b="1" u="sng">
                <a:solidFill>
                  <a:srgbClr val="004AAD"/>
                </a:solidFill>
                <a:latin typeface="Trebuchet MS Bold"/>
                <a:ea typeface="Trebuchet MS Bold"/>
                <a:cs typeface="Trebuchet MS Bold"/>
                <a:sym typeface="Trebuchet MS Bold"/>
                <a:hlinkClick r:id="rId4" tooltip="https://www.schoolcounselor.org/About-School-Counseling/ASCA-National-Model-for-School-Counseling-Programs/Templates-Resources"/>
              </a:rPr>
              <a:t>ASCA Use-of-Time Template</a:t>
            </a:r>
            <a:r>
              <a:rPr lang="en-US" sz="2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(2025)</a:t>
            </a:r>
          </a:p>
          <a:p>
            <a:pPr marL="1209045" lvl="2" indent="-403015" algn="l">
              <a:lnSpc>
                <a:spcPts val="3920"/>
              </a:lnSpc>
              <a:buFont typeface="Arial"/>
              <a:buChar char="⚬"/>
            </a:pPr>
            <a:r>
              <a:rPr lang="en-US" sz="2800" b="1" u="sng">
                <a:solidFill>
                  <a:srgbClr val="004AAD"/>
                </a:solidFill>
                <a:latin typeface="Trebuchet MS Bold"/>
                <a:ea typeface="Trebuchet MS Bold"/>
                <a:cs typeface="Trebuchet MS Bold"/>
                <a:sym typeface="Trebuchet MS Bold"/>
                <a:hlinkClick r:id="rId5" tooltip="https://www.researchgate.net/publication/363047223_Environmental_Scan_Model_for_School_Counselors"/>
              </a:rPr>
              <a:t>Environmental Scan Model</a:t>
            </a:r>
            <a:r>
              <a:rPr lang="en-US" sz="2800" b="1">
                <a:solidFill>
                  <a:srgbClr val="004AAD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2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(Carlson, 2020)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445108"/>
            <a:ext cx="18288000" cy="1541783"/>
            <a:chOff x="0" y="0"/>
            <a:chExt cx="4816593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816592" cy="406066"/>
            </a:xfrm>
            <a:custGeom>
              <a:avLst/>
              <a:gdLst/>
              <a:ahLst/>
              <a:cxnLst/>
              <a:rect l="l" t="t" r="r" b="b"/>
              <a:pathLst>
                <a:path w="4816592" h="406066">
                  <a:moveTo>
                    <a:pt x="0" y="0"/>
                  </a:moveTo>
                  <a:lnTo>
                    <a:pt x="4816592" y="0"/>
                  </a:lnTo>
                  <a:lnTo>
                    <a:pt x="481659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52400"/>
              <a:ext cx="4816593" cy="558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10500"/>
                </a:lnSpc>
              </a:pPr>
              <a:r>
                <a:rPr lang="en-US" sz="7500">
                  <a:solidFill>
                    <a:srgbClr val="000000"/>
                  </a:solidFill>
                  <a:latin typeface="Museo Slab 1"/>
                  <a:ea typeface="Museo Slab 1"/>
                  <a:cs typeface="Museo Slab 1"/>
                  <a:sym typeface="Museo Slab 1"/>
                </a:rPr>
                <a:t> </a:t>
              </a:r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6232" y="2399331"/>
            <a:ext cx="17275536" cy="7441180"/>
            <a:chOff x="0" y="0"/>
            <a:chExt cx="4549935" cy="1959817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4549935" cy="1978867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700"/>
                </a:lnSpc>
              </a:pPr>
              <a:endParaRPr/>
            </a:p>
            <a:p>
              <a:pPr algn="l">
                <a:lnSpc>
                  <a:spcPts val="4619"/>
                </a:lnSpc>
              </a:pPr>
              <a:endParaRPr/>
            </a:p>
            <a:p>
              <a:pPr algn="l">
                <a:lnSpc>
                  <a:spcPts val="3359"/>
                </a:lnSpc>
              </a:pPr>
              <a:endParaRPr/>
            </a:p>
          </p:txBody>
        </p:sp>
      </p:grpSp>
      <p:sp>
        <p:nvSpPr>
          <p:cNvPr id="8" name="Freeform 8" descr="CDE Logo"/>
          <p:cNvSpPr/>
          <p:nvPr/>
        </p:nvSpPr>
        <p:spPr>
          <a:xfrm>
            <a:off x="15495126" y="676876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2" y="0"/>
                </a:lnTo>
                <a:lnTo>
                  <a:pt x="2536302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586307" y="3642524"/>
            <a:ext cx="3492436" cy="4114800"/>
          </a:xfrm>
          <a:custGeom>
            <a:avLst/>
            <a:gdLst/>
            <a:ahLst/>
            <a:cxnLst/>
            <a:rect l="l" t="t" r="r" b="b"/>
            <a:pathLst>
              <a:path w="3492436" h="4114800">
                <a:moveTo>
                  <a:pt x="0" y="0"/>
                </a:moveTo>
                <a:lnTo>
                  <a:pt x="3492437" y="0"/>
                </a:lnTo>
                <a:lnTo>
                  <a:pt x="349243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>
            <a:spLocks noGrp="1"/>
          </p:cNvSpPr>
          <p:nvPr>
            <p:ph type="title" idx="4294967295"/>
          </p:nvPr>
        </p:nvSpPr>
        <p:spPr>
          <a:xfrm>
            <a:off x="360992" y="478284"/>
            <a:ext cx="11054482" cy="1295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2"/>
                <a:ea typeface="Museo Slab 2"/>
                <a:cs typeface="Museo Slab 2"/>
                <a:sym typeface="Museo Slab 2"/>
              </a:rPr>
              <a:t>Achievement Data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76424" y="2512842"/>
            <a:ext cx="11410057" cy="7037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2" lvl="1" indent="-323851" algn="just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Examples of Data for Review:</a:t>
            </a:r>
          </a:p>
          <a:p>
            <a:pPr marL="1338582" lvl="2" indent="-446194" algn="just">
              <a:lnSpc>
                <a:spcPts val="4340"/>
              </a:lnSpc>
              <a:buFont typeface="Arial"/>
              <a:buChar char="⚬"/>
            </a:pPr>
            <a:r>
              <a:rPr lang="en-US" sz="31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Grades, grade point average (GPA),competencies</a:t>
            </a:r>
          </a:p>
          <a:p>
            <a:pPr marL="1338582" lvl="2" indent="-446194" algn="just">
              <a:lnSpc>
                <a:spcPts val="4340"/>
              </a:lnSpc>
              <a:buFont typeface="Arial"/>
              <a:buChar char="⚬"/>
            </a:pPr>
            <a:r>
              <a:rPr lang="en-US" sz="31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Credits (on-track for graduation)</a:t>
            </a:r>
          </a:p>
          <a:p>
            <a:pPr marL="1338582" lvl="2" indent="-446194" algn="just">
              <a:lnSpc>
                <a:spcPts val="4340"/>
              </a:lnSpc>
              <a:buFont typeface="Arial"/>
              <a:buChar char="⚬"/>
            </a:pPr>
            <a:r>
              <a:rPr lang="en-US" sz="31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Missing work/assignments</a:t>
            </a:r>
          </a:p>
          <a:p>
            <a:pPr marL="1338582" lvl="2" indent="-446194" algn="just">
              <a:lnSpc>
                <a:spcPts val="4340"/>
              </a:lnSpc>
              <a:buFont typeface="Arial"/>
              <a:buChar char="⚬"/>
            </a:pPr>
            <a:r>
              <a:rPr lang="en-US" sz="31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Test scores</a:t>
            </a:r>
          </a:p>
          <a:p>
            <a:pPr marL="1338582" lvl="2" indent="-446194" algn="just">
              <a:lnSpc>
                <a:spcPts val="4340"/>
              </a:lnSpc>
              <a:buFont typeface="Arial"/>
              <a:buChar char="⚬"/>
            </a:pPr>
            <a:r>
              <a:rPr lang="en-US" sz="31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SRD rates/READ plans</a:t>
            </a:r>
          </a:p>
          <a:p>
            <a:pPr marL="1338582" lvl="2" indent="-446194" algn="just">
              <a:lnSpc>
                <a:spcPts val="4340"/>
              </a:lnSpc>
              <a:buFont typeface="Arial"/>
              <a:buChar char="⚬"/>
            </a:pPr>
            <a:r>
              <a:rPr lang="en-US" sz="31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Graduation rates, matriculation, FAFSA completion, etc. </a:t>
            </a:r>
          </a:p>
          <a:p>
            <a:pPr marL="1338582" lvl="2" indent="-446194" algn="just">
              <a:lnSpc>
                <a:spcPts val="4340"/>
              </a:lnSpc>
              <a:buFont typeface="Arial"/>
              <a:buChar char="⚬"/>
            </a:pPr>
            <a:r>
              <a:rPr lang="en-US" sz="31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Enrollment in specific courses (ex. Algebra)</a:t>
            </a:r>
          </a:p>
          <a:p>
            <a:pPr algn="just">
              <a:lnSpc>
                <a:spcPts val="4340"/>
              </a:lnSpc>
            </a:pPr>
            <a:endParaRPr lang="en-US" sz="31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69291" lvl="1" indent="-334646" algn="just">
              <a:lnSpc>
                <a:spcPts val="4340"/>
              </a:lnSpc>
              <a:buFont typeface="Arial"/>
              <a:buChar char="•"/>
            </a:pPr>
            <a:r>
              <a:rPr lang="en-US" sz="3100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Potential Data Tools:</a:t>
            </a:r>
          </a:p>
          <a:p>
            <a:pPr marL="1338582" lvl="2" indent="-446194" algn="just">
              <a:lnSpc>
                <a:spcPts val="4340"/>
              </a:lnSpc>
              <a:buFont typeface="Arial"/>
              <a:buChar char="⚬"/>
            </a:pPr>
            <a:r>
              <a:rPr lang="en-US" sz="3100" b="1" u="sng">
                <a:solidFill>
                  <a:srgbClr val="004AAD"/>
                </a:solidFill>
                <a:latin typeface="Trebuchet MS Bold"/>
                <a:ea typeface="Trebuchet MS Bold"/>
                <a:cs typeface="Trebuchet MS Bold"/>
                <a:sym typeface="Trebuchet MS Bold"/>
                <a:hlinkClick r:id="rId6" tooltip="https://www.cde.state.co.us/schoolview/explore/welcome/"/>
              </a:rPr>
              <a:t>Schoolview- Explore School and District Data</a:t>
            </a:r>
          </a:p>
          <a:p>
            <a:pPr marL="1338582" lvl="2" indent="-446194" algn="just">
              <a:lnSpc>
                <a:spcPts val="4340"/>
              </a:lnSpc>
              <a:buFont typeface="Arial"/>
              <a:buChar char="⚬"/>
            </a:pPr>
            <a:r>
              <a:rPr lang="en-US" sz="3100" b="1" u="sng">
                <a:solidFill>
                  <a:srgbClr val="004AAD"/>
                </a:solidFill>
                <a:latin typeface="Trebuchet MS Bold"/>
                <a:ea typeface="Trebuchet MS Bold"/>
                <a:cs typeface="Trebuchet MS Bold"/>
                <a:sym typeface="Trebuchet MS Bold"/>
                <a:hlinkClick r:id="rId7" tooltip="https://www.cde.state.co.us/code/readactdashboard"/>
              </a:rPr>
              <a:t>Read Act Dashboard</a:t>
            </a:r>
          </a:p>
          <a:p>
            <a:pPr marL="1338582" lvl="2" indent="-446194" algn="just">
              <a:lnSpc>
                <a:spcPts val="4340"/>
              </a:lnSpc>
              <a:buFont typeface="Arial"/>
              <a:buChar char="⚬"/>
            </a:pPr>
            <a:r>
              <a:rPr lang="en-US" sz="3100" b="1" u="sng">
                <a:solidFill>
                  <a:srgbClr val="004AAD"/>
                </a:solidFill>
                <a:latin typeface="Trebuchet MS Bold"/>
                <a:ea typeface="Trebuchet MS Bold"/>
                <a:cs typeface="Trebuchet MS Bold"/>
                <a:sym typeface="Trebuchet MS Bold"/>
                <a:hlinkClick r:id="rId8" tooltip="https://www.cde.state.co.us/code/accountability-dataexplorertool"/>
              </a:rPr>
              <a:t>State Accountability Data Explorer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6232" y="2453616"/>
            <a:ext cx="17275536" cy="7441180"/>
            <a:chOff x="0" y="0"/>
            <a:chExt cx="4549935" cy="1959817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549935" cy="20360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712470" lvl="1" indent="-356235" algn="ctr">
                <a:lnSpc>
                  <a:spcPts val="4620"/>
                </a:lnSpc>
                <a:buFont typeface="Arial"/>
                <a:buChar char="•"/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417965"/>
            <a:ext cx="18288000" cy="1541783"/>
            <a:chOff x="0" y="0"/>
            <a:chExt cx="4816593" cy="406066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816592" cy="406066"/>
            </a:xfrm>
            <a:custGeom>
              <a:avLst/>
              <a:gdLst/>
              <a:ahLst/>
              <a:cxnLst/>
              <a:rect l="l" t="t" r="r" b="b"/>
              <a:pathLst>
                <a:path w="4816592" h="406066">
                  <a:moveTo>
                    <a:pt x="0" y="0"/>
                  </a:moveTo>
                  <a:lnTo>
                    <a:pt x="4816592" y="0"/>
                  </a:lnTo>
                  <a:lnTo>
                    <a:pt x="481659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52400"/>
              <a:ext cx="4816593" cy="558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10500"/>
                </a:lnSpc>
              </a:pPr>
              <a:r>
                <a:rPr lang="en-US" sz="7500">
                  <a:solidFill>
                    <a:srgbClr val="000000"/>
                  </a:solidFill>
                  <a:latin typeface="Museo Slab 1"/>
                  <a:ea typeface="Museo Slab 1"/>
                  <a:cs typeface="Museo Slab 1"/>
                  <a:sym typeface="Museo Slab 1"/>
                </a:rPr>
                <a:t> </a:t>
              </a:r>
            </a:p>
          </p:txBody>
        </p:sp>
      </p:grpSp>
      <p:sp>
        <p:nvSpPr>
          <p:cNvPr id="8" name="Freeform 8" descr="CDE Logo"/>
          <p:cNvSpPr/>
          <p:nvPr/>
        </p:nvSpPr>
        <p:spPr>
          <a:xfrm>
            <a:off x="15245467" y="649734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6"/>
                </a:lnTo>
                <a:lnTo>
                  <a:pt x="0" y="10782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411200" y="3972145"/>
            <a:ext cx="3492437" cy="4114800"/>
          </a:xfrm>
          <a:custGeom>
            <a:avLst/>
            <a:gdLst/>
            <a:ahLst/>
            <a:cxnLst/>
            <a:rect l="l" t="t" r="r" b="b"/>
            <a:pathLst>
              <a:path w="3492437" h="4114800">
                <a:moveTo>
                  <a:pt x="0" y="0"/>
                </a:moveTo>
                <a:lnTo>
                  <a:pt x="3492436" y="0"/>
                </a:lnTo>
                <a:lnTo>
                  <a:pt x="34924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>
            <a:spLocks noGrp="1"/>
          </p:cNvSpPr>
          <p:nvPr>
            <p:ph type="title" idx="4294967295"/>
          </p:nvPr>
        </p:nvSpPr>
        <p:spPr>
          <a:xfrm>
            <a:off x="360992" y="478284"/>
            <a:ext cx="11054482" cy="1295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2"/>
                <a:ea typeface="Museo Slab 2"/>
                <a:cs typeface="Museo Slab 2"/>
                <a:sym typeface="Museo Slab 2"/>
              </a:rPr>
              <a:t>Attendance Data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12062" y="2576940"/>
            <a:ext cx="17580939" cy="7045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9291" lvl="1" indent="-334646" algn="l">
              <a:lnSpc>
                <a:spcPts val="4340"/>
              </a:lnSpc>
              <a:buFont typeface="Arial"/>
              <a:buChar char="•"/>
            </a:pPr>
            <a:r>
              <a:rPr lang="en-US" sz="3100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Examples of Data to Bring:</a:t>
            </a:r>
          </a:p>
          <a:p>
            <a:pPr marL="1338582" lvl="2" indent="-446194" algn="l">
              <a:lnSpc>
                <a:spcPts val="4340"/>
              </a:lnSpc>
              <a:buFont typeface="Arial"/>
              <a:buChar char="⚬"/>
            </a:pPr>
            <a:r>
              <a:rPr lang="en-US" sz="31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Daily attendance rates</a:t>
            </a:r>
          </a:p>
          <a:p>
            <a:pPr marL="1338582" lvl="2" indent="-446194" algn="l">
              <a:lnSpc>
                <a:spcPts val="4340"/>
              </a:lnSpc>
              <a:buFont typeface="Arial"/>
              <a:buChar char="⚬"/>
            </a:pPr>
            <a:r>
              <a:rPr lang="en-US" sz="31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Specific classroom attendance </a:t>
            </a:r>
          </a:p>
          <a:p>
            <a:pPr marL="1338582" lvl="2" indent="-446194" algn="l">
              <a:lnSpc>
                <a:spcPts val="4340"/>
              </a:lnSpc>
              <a:buFont typeface="Arial"/>
              <a:buChar char="⚬"/>
            </a:pPr>
            <a:r>
              <a:rPr lang="en-US" sz="31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Attendance and/or participation in extracurriculars and clubs </a:t>
            </a:r>
          </a:p>
          <a:p>
            <a:pPr marL="1338582" lvl="2" indent="-446194" algn="l">
              <a:lnSpc>
                <a:spcPts val="4340"/>
              </a:lnSpc>
              <a:buFont typeface="Arial"/>
              <a:buChar char="⚬"/>
            </a:pPr>
            <a:r>
              <a:rPr lang="en-US" sz="31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Chronic absenteeism</a:t>
            </a:r>
          </a:p>
          <a:p>
            <a:pPr marL="1338582" lvl="2" indent="-446194" algn="l">
              <a:lnSpc>
                <a:spcPts val="4340"/>
              </a:lnSpc>
              <a:buFont typeface="Arial"/>
              <a:buChar char="⚬"/>
            </a:pPr>
            <a:r>
              <a:rPr lang="en-US" sz="31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Dropout rates</a:t>
            </a:r>
          </a:p>
          <a:p>
            <a:pPr marL="1338582" lvl="2" indent="-446194" algn="l">
              <a:lnSpc>
                <a:spcPts val="4340"/>
              </a:lnSpc>
              <a:buFont typeface="Arial"/>
              <a:buChar char="⚬"/>
            </a:pPr>
            <a:r>
              <a:rPr lang="en-US" sz="31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Truancy rates</a:t>
            </a:r>
          </a:p>
          <a:p>
            <a:pPr algn="l">
              <a:lnSpc>
                <a:spcPts val="4340"/>
              </a:lnSpc>
            </a:pPr>
            <a:endParaRPr lang="en-US" sz="31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69291" lvl="1" indent="-334646" algn="l">
              <a:lnSpc>
                <a:spcPts val="4340"/>
              </a:lnSpc>
              <a:buFont typeface="Arial"/>
              <a:buChar char="•"/>
            </a:pPr>
            <a:r>
              <a:rPr lang="en-US" sz="3100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Potential Data Tools:</a:t>
            </a:r>
          </a:p>
          <a:p>
            <a:pPr marL="1338582" lvl="2" indent="-446194" algn="l">
              <a:lnSpc>
                <a:spcPts val="4340"/>
              </a:lnSpc>
              <a:buFont typeface="Arial"/>
              <a:buChar char="⚬"/>
            </a:pPr>
            <a:r>
              <a:rPr lang="en-US" sz="3100" b="1" u="sng">
                <a:solidFill>
                  <a:srgbClr val="004AAD"/>
                </a:solidFill>
                <a:latin typeface="Trebuchet MS Bold"/>
                <a:ea typeface="Trebuchet MS Bold"/>
                <a:cs typeface="Trebuchet MS Bold"/>
                <a:sym typeface="Trebuchet MS Bold"/>
                <a:hlinkClick r:id="rId6" tooltip="https://www.cde.state.co.us/code/attendance-goal-calculator"/>
              </a:rPr>
              <a:t>Attendance Goal Calculator Dashboard</a:t>
            </a:r>
          </a:p>
          <a:p>
            <a:pPr marL="1338582" lvl="2" indent="-446194" algn="l">
              <a:lnSpc>
                <a:spcPts val="4340"/>
              </a:lnSpc>
              <a:buFont typeface="Arial"/>
              <a:buChar char="⚬"/>
            </a:pPr>
            <a:r>
              <a:rPr lang="en-US" sz="3100" b="1" u="sng">
                <a:solidFill>
                  <a:srgbClr val="004AAD"/>
                </a:solidFill>
                <a:latin typeface="Trebuchet MS Bold"/>
                <a:ea typeface="Trebuchet MS Bold"/>
                <a:cs typeface="Trebuchet MS Bold"/>
                <a:sym typeface="Trebuchet MS Bold"/>
                <a:hlinkClick r:id="rId7" tooltip="https://www.cde.state.co.us/code/dropoutvisual2223"/>
              </a:rPr>
              <a:t>Colorado Dropout Rate Dashboard</a:t>
            </a:r>
          </a:p>
          <a:p>
            <a:pPr marL="1338582" lvl="2" indent="-446194" algn="l">
              <a:lnSpc>
                <a:spcPts val="4340"/>
              </a:lnSpc>
              <a:buFont typeface="Arial"/>
              <a:buChar char="⚬"/>
            </a:pPr>
            <a:r>
              <a:rPr lang="en-US" sz="3100" b="1" u="sng">
                <a:solidFill>
                  <a:srgbClr val="004AAD"/>
                </a:solidFill>
                <a:latin typeface="Trebuchet MS Bold"/>
                <a:ea typeface="Trebuchet MS Bold"/>
                <a:cs typeface="Trebuchet MS Bold"/>
                <a:sym typeface="Trebuchet MS Bold"/>
                <a:hlinkClick r:id="rId8" tooltip="https://www.cde.state.co.us/cdereval/truancystatistics"/>
              </a:rPr>
              <a:t>Colorado Attendance Data Spreadsheets</a:t>
            </a:r>
          </a:p>
          <a:p>
            <a:pPr marL="1338582" lvl="2" indent="-446194" algn="l">
              <a:lnSpc>
                <a:spcPts val="4340"/>
              </a:lnSpc>
              <a:buFont typeface="Arial"/>
              <a:buChar char="⚬"/>
            </a:pPr>
            <a:r>
              <a:rPr lang="en-US" sz="3100" b="1" u="sng">
                <a:solidFill>
                  <a:srgbClr val="004AAD"/>
                </a:solidFill>
                <a:latin typeface="Trebuchet MS Bold"/>
                <a:ea typeface="Trebuchet MS Bold"/>
                <a:cs typeface="Trebuchet MS Bold"/>
                <a:sym typeface="Trebuchet MS Bold"/>
                <a:hlinkClick r:id="rId9" tooltip="https://www.cde.state.co.us/code/districtprofilereports"/>
              </a:rPr>
              <a:t>Learning Environment District Profile Reports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409622"/>
            <a:ext cx="18288000" cy="1541783"/>
            <a:chOff x="0" y="0"/>
            <a:chExt cx="4816593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816592" cy="406066"/>
            </a:xfrm>
            <a:custGeom>
              <a:avLst/>
              <a:gdLst/>
              <a:ahLst/>
              <a:cxnLst/>
              <a:rect l="l" t="t" r="r" b="b"/>
              <a:pathLst>
                <a:path w="4816592" h="406066">
                  <a:moveTo>
                    <a:pt x="0" y="0"/>
                  </a:moveTo>
                  <a:lnTo>
                    <a:pt x="4816592" y="0"/>
                  </a:lnTo>
                  <a:lnTo>
                    <a:pt x="481659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52400"/>
              <a:ext cx="4816593" cy="558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10500"/>
                </a:lnSpc>
              </a:pPr>
              <a:r>
                <a:rPr lang="en-US" sz="7500">
                  <a:solidFill>
                    <a:srgbClr val="010101"/>
                  </a:solidFill>
                  <a:latin typeface="Museo Slab 1"/>
                  <a:ea typeface="Museo Slab 1"/>
                  <a:cs typeface="Museo Slab 1"/>
                  <a:sym typeface="Museo Slab 1"/>
                </a:rPr>
                <a:t> </a:t>
              </a:r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6232" y="2453616"/>
            <a:ext cx="17275536" cy="7441180"/>
            <a:chOff x="0" y="0"/>
            <a:chExt cx="4549935" cy="1959817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4549935" cy="1978867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just">
                <a:lnSpc>
                  <a:spcPts val="700"/>
                </a:lnSpc>
              </a:pPr>
              <a:endParaRPr/>
            </a:p>
          </p:txBody>
        </p:sp>
      </p:grpSp>
      <p:sp>
        <p:nvSpPr>
          <p:cNvPr id="8" name="Freeform 8" descr="CDE Logo"/>
          <p:cNvSpPr/>
          <p:nvPr/>
        </p:nvSpPr>
        <p:spPr>
          <a:xfrm>
            <a:off x="15359413" y="641390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848189" y="3140385"/>
            <a:ext cx="4262311" cy="5473273"/>
          </a:xfrm>
          <a:custGeom>
            <a:avLst/>
            <a:gdLst/>
            <a:ahLst/>
            <a:cxnLst/>
            <a:rect l="l" t="t" r="r" b="b"/>
            <a:pathLst>
              <a:path w="4262311" h="5473273">
                <a:moveTo>
                  <a:pt x="0" y="0"/>
                </a:moveTo>
                <a:lnTo>
                  <a:pt x="4262311" y="0"/>
                </a:lnTo>
                <a:lnTo>
                  <a:pt x="4262311" y="5473273"/>
                </a:lnTo>
                <a:lnTo>
                  <a:pt x="0" y="54732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>
            <a:spLocks noGrp="1"/>
          </p:cNvSpPr>
          <p:nvPr>
            <p:ph type="title" idx="4294967295"/>
          </p:nvPr>
        </p:nvSpPr>
        <p:spPr>
          <a:xfrm>
            <a:off x="360992" y="478284"/>
            <a:ext cx="14230173" cy="1295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2"/>
                <a:ea typeface="Museo Slab 2"/>
                <a:cs typeface="Museo Slab 2"/>
                <a:sym typeface="Museo Slab 2"/>
              </a:rPr>
              <a:t>Behavior (Discipline) Data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21560" y="2667635"/>
            <a:ext cx="11694319" cy="659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Examples of Data for Review:</a:t>
            </a:r>
          </a:p>
          <a:p>
            <a:pPr marL="1468119" lvl="2" indent="-489373" algn="l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Number of responses to classroom</a:t>
            </a:r>
          </a:p>
          <a:p>
            <a:pPr marL="1468119" lvl="2" indent="-489373" algn="l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Referrals</a:t>
            </a:r>
          </a:p>
          <a:p>
            <a:pPr marL="1468119" lvl="2" indent="-489373" algn="l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Suspensions</a:t>
            </a:r>
          </a:p>
          <a:p>
            <a:pPr marL="1468119" lvl="2" indent="-489373" algn="l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Expulsions</a:t>
            </a:r>
          </a:p>
          <a:p>
            <a:pPr marL="1468119" lvl="2" indent="-489373" algn="l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Positive Behavioral Interventions and Supports (PBIS)</a:t>
            </a: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Potential Data Tools:</a:t>
            </a:r>
          </a:p>
          <a:p>
            <a:pPr marL="1468119" lvl="2" indent="-489373" algn="l">
              <a:lnSpc>
                <a:spcPts val="4759"/>
              </a:lnSpc>
              <a:buFont typeface="Arial"/>
              <a:buChar char="⚬"/>
            </a:pPr>
            <a:r>
              <a:rPr lang="en-US" sz="3399" b="1" u="sng">
                <a:solidFill>
                  <a:srgbClr val="004AAD"/>
                </a:solidFill>
                <a:latin typeface="Trebuchet MS Bold"/>
                <a:ea typeface="Trebuchet MS Bold"/>
                <a:cs typeface="Trebuchet MS Bold"/>
                <a:sym typeface="Trebuchet MS Bold"/>
                <a:hlinkClick r:id="rId6" tooltip="https://www.cde.state.co.us/code/districtprofilereports"/>
              </a:rPr>
              <a:t>Learning Environment District Profile Reports </a:t>
            </a:r>
          </a:p>
          <a:p>
            <a:pPr marL="1468119" lvl="2" indent="-489373" algn="l">
              <a:lnSpc>
                <a:spcPts val="4759"/>
              </a:lnSpc>
              <a:buFont typeface="Arial"/>
              <a:buChar char="⚬"/>
            </a:pPr>
            <a:r>
              <a:rPr lang="en-US" sz="3399" b="1" u="sng">
                <a:solidFill>
                  <a:srgbClr val="004AAD"/>
                </a:solidFill>
                <a:latin typeface="Trebuchet MS Bold"/>
                <a:ea typeface="Trebuchet MS Bold"/>
                <a:cs typeface="Trebuchet MS Bold"/>
                <a:sym typeface="Trebuchet MS Bold"/>
                <a:hlinkClick r:id="rId7" tooltip="https://www.cde.state.co.us/cdereval/suspend-expel"/>
              </a:rPr>
              <a:t>CDE Suspension and Expulsion Statistics</a:t>
            </a:r>
          </a:p>
          <a:p>
            <a:pPr algn="l">
              <a:lnSpc>
                <a:spcPts val="4759"/>
              </a:lnSpc>
            </a:pPr>
            <a:endParaRPr lang="en-US" sz="3399" b="1" u="sng">
              <a:solidFill>
                <a:srgbClr val="004AAD"/>
              </a:solidFill>
              <a:latin typeface="Trebuchet MS Bold"/>
              <a:ea typeface="Trebuchet MS Bold"/>
              <a:cs typeface="Trebuchet MS Bold"/>
              <a:sym typeface="Trebuchet MS Bold"/>
              <a:hlinkClick r:id="rId7" tooltip="https://www.cde.state.co.us/cdereval/suspend-expe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434013"/>
            <a:ext cx="18288000" cy="1541783"/>
            <a:chOff x="0" y="0"/>
            <a:chExt cx="4816593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816592" cy="406066"/>
            </a:xfrm>
            <a:custGeom>
              <a:avLst/>
              <a:gdLst/>
              <a:ahLst/>
              <a:cxnLst/>
              <a:rect l="l" t="t" r="r" b="b"/>
              <a:pathLst>
                <a:path w="4816592" h="406066">
                  <a:moveTo>
                    <a:pt x="0" y="0"/>
                  </a:moveTo>
                  <a:lnTo>
                    <a:pt x="4816592" y="0"/>
                  </a:lnTo>
                  <a:lnTo>
                    <a:pt x="481659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52400"/>
              <a:ext cx="4816593" cy="558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10500"/>
                </a:lnSpc>
              </a:pPr>
              <a:r>
                <a:rPr lang="en-US" sz="7500">
                  <a:solidFill>
                    <a:srgbClr val="EF7521"/>
                  </a:solidFill>
                  <a:latin typeface="Museo Slab 1"/>
                  <a:ea typeface="Museo Slab 1"/>
                  <a:cs typeface="Museo Slab 1"/>
                  <a:sym typeface="Museo Slab 1"/>
                </a:rPr>
                <a:t> </a:t>
              </a:r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6232" y="2381784"/>
            <a:ext cx="17275536" cy="7441180"/>
            <a:chOff x="0" y="0"/>
            <a:chExt cx="4549935" cy="1959817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4549935" cy="1978867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1399"/>
                </a:lnSpc>
              </a:pPr>
              <a:endParaRPr/>
            </a:p>
            <a:p>
              <a:pPr marL="518160" lvl="1" indent="-259080" algn="l">
                <a:lnSpc>
                  <a:spcPts val="3359"/>
                </a:lnSpc>
                <a:buFont typeface="Arial"/>
                <a:buChar char="•"/>
              </a:pPr>
              <a:r>
                <a:rPr lang="en-US" sz="2400" b="1">
                  <a:solidFill>
                    <a:srgbClr val="000000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Each grantee will choose ONE regional training to attend. </a:t>
              </a:r>
            </a:p>
            <a:p>
              <a:pPr marL="1036320" lvl="2" indent="-345440" algn="l">
                <a:lnSpc>
                  <a:spcPts val="3359"/>
                </a:lnSpc>
                <a:buFont typeface="Arial"/>
                <a:buChar char="⚬"/>
              </a:pPr>
              <a:r>
                <a:rPr lang="en-US" sz="24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Attend the training in Colorado Springs or closest to your school’s region.</a:t>
              </a:r>
            </a:p>
            <a:p>
              <a:pPr algn="l">
                <a:lnSpc>
                  <a:spcPts val="1399"/>
                </a:lnSpc>
              </a:pPr>
              <a:endParaRPr lang="en-US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518160" lvl="1" indent="-259080" algn="l">
                <a:lnSpc>
                  <a:spcPts val="3359"/>
                </a:lnSpc>
                <a:buFont typeface="Arial"/>
                <a:buChar char="•"/>
              </a:pPr>
              <a:r>
                <a:rPr lang="en-US" sz="2400" b="1">
                  <a:solidFill>
                    <a:srgbClr val="000000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Who should attend: Cohort 15 building administration and SCCGP planning year team </a:t>
              </a:r>
            </a:p>
            <a:p>
              <a:pPr algn="l">
                <a:lnSpc>
                  <a:spcPts val="1399"/>
                </a:lnSpc>
              </a:pPr>
              <a:endParaRPr lang="en-US" sz="2400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endParaRPr>
            </a:p>
            <a:p>
              <a:pPr marL="518160" lvl="1" indent="-259080" algn="l">
                <a:lnSpc>
                  <a:spcPts val="3359"/>
                </a:lnSpc>
                <a:buFont typeface="Arial"/>
                <a:buChar char="•"/>
              </a:pPr>
              <a:r>
                <a:rPr lang="en-US" sz="2400" b="1">
                  <a:solidFill>
                    <a:srgbClr val="000000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Dates and Locations:</a:t>
              </a:r>
            </a:p>
            <a:p>
              <a:pPr marL="1036320" lvl="2" indent="-345440" algn="l">
                <a:lnSpc>
                  <a:spcPts val="3359"/>
                </a:lnSpc>
                <a:buFont typeface="Arial"/>
                <a:buChar char="⚬"/>
              </a:pPr>
              <a:r>
                <a:rPr lang="en-US" sz="24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September 10, 2025: University of Colorado Colorado Springs </a:t>
              </a:r>
            </a:p>
            <a:p>
              <a:pPr marL="1554480" lvl="3" indent="-388620" algn="l">
                <a:lnSpc>
                  <a:spcPts val="3359"/>
                </a:lnSpc>
                <a:buFont typeface="Arial"/>
                <a:buChar char="￭"/>
              </a:pPr>
              <a:r>
                <a:rPr lang="en-US" sz="2400" b="1">
                  <a:solidFill>
                    <a:srgbClr val="C2012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Note this is the day after the Fall In-Person Training</a:t>
              </a:r>
            </a:p>
            <a:p>
              <a:pPr marL="1036320" lvl="2" indent="-345440" algn="l">
                <a:lnSpc>
                  <a:spcPts val="3359"/>
                </a:lnSpc>
                <a:buFont typeface="Arial"/>
                <a:buChar char="⚬"/>
              </a:pPr>
              <a:r>
                <a:rPr lang="en-US" sz="24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October 21, 2025: Colorado Mountain College, Steamboat Springs </a:t>
              </a:r>
            </a:p>
            <a:p>
              <a:pPr marL="1036320" lvl="2" indent="-345440" algn="l">
                <a:lnSpc>
                  <a:spcPts val="3359"/>
                </a:lnSpc>
                <a:buFont typeface="Arial"/>
                <a:buChar char="⚬"/>
              </a:pPr>
              <a:r>
                <a:rPr lang="en-US" sz="24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October 28, 2025: Limon Community Building, Limon</a:t>
              </a:r>
            </a:p>
            <a:p>
              <a:pPr marL="1036320" lvl="2" indent="-345440" algn="l">
                <a:lnSpc>
                  <a:spcPts val="3359"/>
                </a:lnSpc>
                <a:buFont typeface="Arial"/>
                <a:buChar char="⚬"/>
              </a:pPr>
              <a:r>
                <a:rPr lang="en-US" sz="24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November 12, 2025: Denver, Legacy Campus </a:t>
              </a:r>
            </a:p>
            <a:p>
              <a:pPr marL="1036320" lvl="2" indent="-345440" algn="l">
                <a:lnSpc>
                  <a:spcPts val="3359"/>
                </a:lnSpc>
                <a:buFont typeface="Arial"/>
                <a:buChar char="⚬"/>
              </a:pPr>
              <a:r>
                <a:rPr lang="en-US" sz="24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November 18, 2025: Adams State University, Alamosa </a:t>
              </a:r>
            </a:p>
            <a:p>
              <a:pPr marL="1036320" lvl="2" indent="-345440" algn="l">
                <a:lnSpc>
                  <a:spcPts val="3359"/>
                </a:lnSpc>
                <a:buFont typeface="Arial"/>
                <a:buChar char="⚬"/>
              </a:pPr>
              <a:r>
                <a:rPr lang="en-US" sz="24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December 9, 2025: Northeastern Junior College, Sterling </a:t>
              </a:r>
            </a:p>
            <a:p>
              <a:pPr algn="l">
                <a:lnSpc>
                  <a:spcPts val="1399"/>
                </a:lnSpc>
              </a:pPr>
              <a:endParaRPr lang="en-US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518160" lvl="1" indent="-259080" algn="l">
                <a:lnSpc>
                  <a:spcPts val="3359"/>
                </a:lnSpc>
                <a:buFont typeface="Arial"/>
                <a:buChar char="•"/>
              </a:pPr>
              <a:r>
                <a:rPr lang="en-US" sz="2400" b="1">
                  <a:solidFill>
                    <a:srgbClr val="000000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Registration:</a:t>
              </a:r>
            </a:p>
            <a:p>
              <a:pPr marL="1036320" lvl="2" indent="-345440" algn="l">
                <a:lnSpc>
                  <a:spcPts val="3359"/>
                </a:lnSpc>
                <a:buFont typeface="Arial"/>
                <a:buChar char="⚬"/>
              </a:pPr>
              <a:r>
                <a:rPr lang="en-US" sz="2400" b="1" u="sng">
                  <a:solidFill>
                    <a:srgbClr val="000000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An email link will be sent directly to the you from Eventbrite.</a:t>
              </a:r>
            </a:p>
            <a:p>
              <a:pPr marL="1036320" lvl="2" indent="-345440" algn="l">
                <a:lnSpc>
                  <a:spcPts val="3359"/>
                </a:lnSpc>
                <a:buFont typeface="Arial"/>
                <a:buChar char="⚬"/>
              </a:pPr>
              <a:r>
                <a:rPr lang="en-US" sz="24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SCCG program contact and each funded site’s administrator must attend.</a:t>
              </a:r>
            </a:p>
            <a:p>
              <a:pPr marL="1036320" lvl="2" indent="-345440" algn="l">
                <a:lnSpc>
                  <a:spcPts val="3359"/>
                </a:lnSpc>
                <a:buFont typeface="Arial"/>
                <a:buChar char="⚬"/>
              </a:pPr>
              <a:r>
                <a:rPr lang="en-US" sz="24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Details of event will be shared once registered.</a:t>
              </a:r>
            </a:p>
          </p:txBody>
        </p:sp>
      </p:grpSp>
      <p:sp>
        <p:nvSpPr>
          <p:cNvPr id="8" name="Freeform 8" descr="CDE Logo"/>
          <p:cNvSpPr/>
          <p:nvPr/>
        </p:nvSpPr>
        <p:spPr>
          <a:xfrm>
            <a:off x="15214477" y="630684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6"/>
                </a:lnTo>
                <a:lnTo>
                  <a:pt x="0" y="10782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>
            <a:spLocks noGrp="1"/>
          </p:cNvSpPr>
          <p:nvPr>
            <p:ph type="title" idx="4294967295"/>
          </p:nvPr>
        </p:nvSpPr>
        <p:spPr>
          <a:xfrm>
            <a:off x="360992" y="478284"/>
            <a:ext cx="11054482" cy="1295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2"/>
                <a:ea typeface="Museo Slab 2"/>
                <a:cs typeface="Museo Slab 2"/>
                <a:sym typeface="Museo Slab 2"/>
              </a:rPr>
              <a:t>Regional Training</a:t>
            </a:r>
          </a:p>
        </p:txBody>
      </p:sp>
      <p:grpSp>
        <p:nvGrpSpPr>
          <p:cNvPr id="10" name="Group 10" descr="PWR logo"/>
          <p:cNvGrpSpPr/>
          <p:nvPr/>
        </p:nvGrpSpPr>
        <p:grpSpPr>
          <a:xfrm>
            <a:off x="13428261" y="4316159"/>
            <a:ext cx="3572431" cy="3572431"/>
            <a:chOff x="0" y="0"/>
            <a:chExt cx="4763242" cy="476324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763242" cy="4763242"/>
            </a:xfrm>
            <a:custGeom>
              <a:avLst/>
              <a:gdLst/>
              <a:ahLst/>
              <a:cxnLst/>
              <a:rect l="l" t="t" r="r" b="b"/>
              <a:pathLst>
                <a:path w="4763242" h="4763242">
                  <a:moveTo>
                    <a:pt x="0" y="0"/>
                  </a:moveTo>
                  <a:lnTo>
                    <a:pt x="4763242" y="0"/>
                  </a:lnTo>
                  <a:lnTo>
                    <a:pt x="4763242" y="4763242"/>
                  </a:lnTo>
                  <a:lnTo>
                    <a:pt x="0" y="47632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 descr="PWR Logo"/>
            <p:cNvSpPr/>
            <p:nvPr/>
          </p:nvSpPr>
          <p:spPr>
            <a:xfrm>
              <a:off x="589318" y="261006"/>
              <a:ext cx="3584606" cy="3982896"/>
            </a:xfrm>
            <a:custGeom>
              <a:avLst/>
              <a:gdLst/>
              <a:ahLst/>
              <a:cxnLst/>
              <a:rect l="l" t="t" r="r" b="b"/>
              <a:pathLst>
                <a:path w="3584606" h="3982896">
                  <a:moveTo>
                    <a:pt x="0" y="0"/>
                  </a:moveTo>
                  <a:lnTo>
                    <a:pt x="3584606" y="0"/>
                  </a:lnTo>
                  <a:lnTo>
                    <a:pt x="3584606" y="3982896"/>
                  </a:lnTo>
                  <a:lnTo>
                    <a:pt x="0" y="39828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366157"/>
            <a:ext cx="18288000" cy="1541783"/>
            <a:chOff x="0" y="0"/>
            <a:chExt cx="4816593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816592" cy="406066"/>
            </a:xfrm>
            <a:custGeom>
              <a:avLst/>
              <a:gdLst/>
              <a:ahLst/>
              <a:cxnLst/>
              <a:rect l="l" t="t" r="r" b="b"/>
              <a:pathLst>
                <a:path w="4816592" h="406066">
                  <a:moveTo>
                    <a:pt x="0" y="0"/>
                  </a:moveTo>
                  <a:lnTo>
                    <a:pt x="4816592" y="0"/>
                  </a:lnTo>
                  <a:lnTo>
                    <a:pt x="481659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52400"/>
              <a:ext cx="4816593" cy="558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10500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6232" y="2368213"/>
            <a:ext cx="17275536" cy="7509037"/>
            <a:chOff x="0" y="0"/>
            <a:chExt cx="4549935" cy="1977689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77689"/>
            </a:xfrm>
            <a:custGeom>
              <a:avLst/>
              <a:gdLst/>
              <a:ahLst/>
              <a:cxnLst/>
              <a:rect l="l" t="t" r="r" b="b"/>
              <a:pathLst>
                <a:path w="4549935" h="1977689">
                  <a:moveTo>
                    <a:pt x="0" y="0"/>
                  </a:moveTo>
                  <a:lnTo>
                    <a:pt x="4549935" y="0"/>
                  </a:lnTo>
                  <a:lnTo>
                    <a:pt x="4549935" y="1977689"/>
                  </a:lnTo>
                  <a:lnTo>
                    <a:pt x="0" y="1977689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549935" cy="2034839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3359"/>
                </a:lnSpc>
              </a:pPr>
              <a:endParaRPr/>
            </a:p>
            <a:p>
              <a:pPr algn="ctr">
                <a:lnSpc>
                  <a:spcPts val="5879"/>
                </a:lnSpc>
              </a:pPr>
              <a:endParaRPr/>
            </a:p>
            <a:p>
              <a:pPr algn="l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8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6232" y="2548686"/>
            <a:ext cx="17275536" cy="774651"/>
            <a:chOff x="0" y="0"/>
            <a:chExt cx="4549935" cy="204023"/>
          </a:xfrm>
        </p:grpSpPr>
        <p:sp>
          <p:nvSpPr>
            <p:cNvPr id="9" name="Freeform 9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204023"/>
            </a:xfrm>
            <a:custGeom>
              <a:avLst/>
              <a:gdLst/>
              <a:ahLst/>
              <a:cxnLst/>
              <a:rect l="l" t="t" r="r" b="b"/>
              <a:pathLst>
                <a:path w="4549935" h="204023">
                  <a:moveTo>
                    <a:pt x="0" y="0"/>
                  </a:moveTo>
                  <a:lnTo>
                    <a:pt x="4549935" y="0"/>
                  </a:lnTo>
                  <a:lnTo>
                    <a:pt x="4549935" y="204023"/>
                  </a:lnTo>
                  <a:lnTo>
                    <a:pt x="0" y="2040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4549935" cy="280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4899"/>
                </a:lnSpc>
              </a:pPr>
              <a:r>
                <a:rPr lang="en-US" sz="3499" b="1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 </a:t>
              </a:r>
            </a:p>
          </p:txBody>
        </p:sp>
      </p:grpSp>
      <p:sp>
        <p:nvSpPr>
          <p:cNvPr id="11" name="Freeform 11" descr="CDE Logo"/>
          <p:cNvSpPr/>
          <p:nvPr/>
        </p:nvSpPr>
        <p:spPr>
          <a:xfrm>
            <a:off x="15214477" y="630684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6"/>
                </a:lnTo>
                <a:lnTo>
                  <a:pt x="0" y="10782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88783" y="3706228"/>
            <a:ext cx="6556700" cy="4573298"/>
          </a:xfrm>
          <a:custGeom>
            <a:avLst/>
            <a:gdLst/>
            <a:ahLst/>
            <a:cxnLst/>
            <a:rect l="l" t="t" r="r" b="b"/>
            <a:pathLst>
              <a:path w="6556700" h="4573298">
                <a:moveTo>
                  <a:pt x="0" y="0"/>
                </a:moveTo>
                <a:lnTo>
                  <a:pt x="6556700" y="0"/>
                </a:lnTo>
                <a:lnTo>
                  <a:pt x="6556700" y="4573298"/>
                </a:lnTo>
                <a:lnTo>
                  <a:pt x="0" y="45732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>
            <a:spLocks noGrp="1"/>
          </p:cNvSpPr>
          <p:nvPr>
            <p:ph type="title" idx="4294967295"/>
          </p:nvPr>
        </p:nvSpPr>
        <p:spPr>
          <a:xfrm>
            <a:off x="360992" y="478284"/>
            <a:ext cx="11054482" cy="1295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2"/>
                <a:ea typeface="Museo Slab 2"/>
                <a:cs typeface="Museo Slab 2"/>
                <a:sym typeface="Museo Slab 2"/>
              </a:rPr>
              <a:t>DYP Webinars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33297" y="2578189"/>
            <a:ext cx="13447289" cy="639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79"/>
              </a:lnSpc>
            </a:pPr>
            <a:r>
              <a:rPr lang="en-US" sz="3699" b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Webinars will occur from 9:00 to 11:00 AM via Zoom.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92694" y="3462835"/>
            <a:ext cx="17058084" cy="6137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4" lvl="1" indent="-269877" algn="l">
              <a:lnSpc>
                <a:spcPts val="3500"/>
              </a:lnSpc>
              <a:buFont typeface="Arial"/>
              <a:buChar char="•"/>
            </a:pPr>
            <a:r>
              <a:rPr lang="en-US" sz="2500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October 1, 2025: Webinar #1</a:t>
            </a:r>
          </a:p>
          <a:p>
            <a:pPr marL="1079509" lvl="2" indent="-359836" algn="l">
              <a:lnSpc>
                <a:spcPts val="3500"/>
              </a:lnSpc>
              <a:buFont typeface="Arial"/>
              <a:buChar char="⚬"/>
            </a:pPr>
            <a:r>
              <a:rPr lang="en-US" sz="2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Data and Targeted Needs Assessment</a:t>
            </a:r>
          </a:p>
          <a:p>
            <a:pPr marL="539754" lvl="1" indent="-269877" algn="l">
              <a:lnSpc>
                <a:spcPts val="3500"/>
              </a:lnSpc>
              <a:buFont typeface="Arial"/>
              <a:buChar char="•"/>
            </a:pPr>
            <a:r>
              <a:rPr lang="en-US" sz="2500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November 5, 2025: Webinar #2</a:t>
            </a:r>
          </a:p>
          <a:p>
            <a:pPr marL="1079509" lvl="2" indent="-359836" algn="l">
              <a:lnSpc>
                <a:spcPts val="3500"/>
              </a:lnSpc>
              <a:buFont typeface="Arial"/>
              <a:buChar char="⚬"/>
            </a:pPr>
            <a:r>
              <a:rPr lang="en-US" sz="2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SMART Goals</a:t>
            </a:r>
          </a:p>
          <a:p>
            <a:pPr marL="539754" lvl="1" indent="-269877" algn="l">
              <a:lnSpc>
                <a:spcPts val="3500"/>
              </a:lnSpc>
              <a:buFont typeface="Arial"/>
              <a:buChar char="•"/>
            </a:pPr>
            <a:r>
              <a:rPr lang="en-US" sz="2500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January 14, 2026: Webinar #3</a:t>
            </a:r>
          </a:p>
          <a:p>
            <a:pPr marL="1079509" lvl="2" indent="-359836" algn="l">
              <a:lnSpc>
                <a:spcPts val="3500"/>
              </a:lnSpc>
              <a:buFont typeface="Arial"/>
              <a:buChar char="⚬"/>
            </a:pPr>
            <a:r>
              <a:rPr lang="en-US" sz="2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Mid-Year Check-In</a:t>
            </a:r>
          </a:p>
          <a:p>
            <a:pPr marL="539754" lvl="1" indent="-269877" algn="l">
              <a:lnSpc>
                <a:spcPts val="3500"/>
              </a:lnSpc>
              <a:buFont typeface="Arial"/>
              <a:buChar char="•"/>
            </a:pPr>
            <a:r>
              <a:rPr lang="en-US" sz="2500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February 4, 2026: Webinar #4</a:t>
            </a:r>
          </a:p>
          <a:p>
            <a:pPr marL="1079509" lvl="2" indent="-359836" algn="l">
              <a:lnSpc>
                <a:spcPts val="3500"/>
              </a:lnSpc>
              <a:buFont typeface="Arial"/>
              <a:buChar char="⚬"/>
            </a:pPr>
            <a:r>
              <a:rPr lang="en-US" sz="2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Analyzing Data</a:t>
            </a:r>
          </a:p>
          <a:p>
            <a:pPr marL="539754" lvl="1" indent="-269877" algn="l">
              <a:lnSpc>
                <a:spcPts val="3500"/>
              </a:lnSpc>
              <a:buFont typeface="Arial"/>
              <a:buChar char="•"/>
            </a:pPr>
            <a:r>
              <a:rPr lang="en-US" sz="2500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March 4, 2026: Webinar #5</a:t>
            </a:r>
          </a:p>
          <a:p>
            <a:pPr marL="1079509" lvl="2" indent="-359836" algn="l">
              <a:lnSpc>
                <a:spcPts val="3500"/>
              </a:lnSpc>
              <a:buFont typeface="Arial"/>
              <a:buChar char="⚬"/>
            </a:pPr>
            <a:r>
              <a:rPr lang="en-US" sz="2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Interventions</a:t>
            </a:r>
          </a:p>
          <a:p>
            <a:pPr marL="539754" lvl="1" indent="-269877" algn="l">
              <a:lnSpc>
                <a:spcPts val="3500"/>
              </a:lnSpc>
              <a:buFont typeface="Arial"/>
              <a:buChar char="•"/>
            </a:pPr>
            <a:r>
              <a:rPr lang="en-US" sz="2500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April 29, 2026: Webinar #6</a:t>
            </a:r>
          </a:p>
          <a:p>
            <a:pPr marL="1079509" lvl="2" indent="-359836" algn="l">
              <a:lnSpc>
                <a:spcPts val="3500"/>
              </a:lnSpc>
              <a:buFont typeface="Arial"/>
              <a:buChar char="⚬"/>
            </a:pPr>
            <a:r>
              <a:rPr lang="en-US" sz="2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Assessment and Action Planning </a:t>
            </a: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ctr">
              <a:lnSpc>
                <a:spcPts val="3500"/>
              </a:lnSpc>
            </a:pPr>
            <a:r>
              <a:rPr lang="en-US" sz="2500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Links to register will be on the To Do’s list, </a:t>
            </a:r>
            <a:r>
              <a:rPr lang="en-US" sz="2500" b="1">
                <a:solidFill>
                  <a:srgbClr val="004AAD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g</a:t>
            </a:r>
            <a:r>
              <a:rPr lang="en-US" sz="2500" b="1" u="sng">
                <a:solidFill>
                  <a:srgbClr val="004AAD"/>
                </a:solidFill>
                <a:latin typeface="Trebuchet MS Bold"/>
                <a:ea typeface="Trebuchet MS Bold"/>
                <a:cs typeface="Trebuchet MS Bold"/>
                <a:sym typeface="Trebuchet MS Bold"/>
                <a:hlinkClick r:id="rId6" tooltip="https://www.cde.state.co.us/postsecondary/sccg-grant-trainings"/>
              </a:rPr>
              <a:t>rant training website</a:t>
            </a:r>
            <a:r>
              <a:rPr lang="en-US" sz="2500" b="1">
                <a:solidFill>
                  <a:srgbClr val="004AAD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,</a:t>
            </a:r>
            <a:r>
              <a:rPr lang="en-US" sz="2500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and will be sent in the monthly emails.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398915"/>
            <a:ext cx="18288000" cy="1541783"/>
            <a:chOff x="0" y="0"/>
            <a:chExt cx="4816593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816592" cy="406066"/>
            </a:xfrm>
            <a:custGeom>
              <a:avLst/>
              <a:gdLst/>
              <a:ahLst/>
              <a:cxnLst/>
              <a:rect l="l" t="t" r="r" b="b"/>
              <a:pathLst>
                <a:path w="4816592" h="406066">
                  <a:moveTo>
                    <a:pt x="0" y="0"/>
                  </a:moveTo>
                  <a:lnTo>
                    <a:pt x="4816592" y="0"/>
                  </a:lnTo>
                  <a:lnTo>
                    <a:pt x="481659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52400"/>
              <a:ext cx="4816593" cy="558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10500"/>
                </a:lnSpc>
              </a:pPr>
              <a:r>
                <a:rPr lang="en-US" sz="7500">
                  <a:solidFill>
                    <a:srgbClr val="000000"/>
                  </a:solidFill>
                  <a:latin typeface="Museo Slab 1"/>
                  <a:ea typeface="Museo Slab 1"/>
                  <a:cs typeface="Museo Slab 1"/>
                  <a:sym typeface="Museo Slab 1"/>
                </a:rPr>
                <a:t> </a:t>
              </a:r>
            </a:p>
          </p:txBody>
        </p:sp>
      </p:grpSp>
      <p:sp>
        <p:nvSpPr>
          <p:cNvPr id="5" name="Freeform 5" descr="CDE Logo"/>
          <p:cNvSpPr/>
          <p:nvPr/>
        </p:nvSpPr>
        <p:spPr>
          <a:xfrm>
            <a:off x="15320137" y="630684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6"/>
                </a:lnTo>
                <a:lnTo>
                  <a:pt x="0" y="10782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80902" y="2426473"/>
            <a:ext cx="17275536" cy="7441180"/>
            <a:chOff x="0" y="0"/>
            <a:chExt cx="4549935" cy="1959817"/>
          </a:xfrm>
        </p:grpSpPr>
        <p:sp>
          <p:nvSpPr>
            <p:cNvPr id="7" name="Freeform 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  <a:p>
              <a:pPr algn="ctr">
                <a:lnSpc>
                  <a:spcPts val="3359"/>
                </a:lnSpc>
              </a:pPr>
              <a:endParaRPr/>
            </a:p>
            <a:p>
              <a:pPr algn="l">
                <a:lnSpc>
                  <a:spcPts val="4787"/>
                </a:lnSpc>
              </a:pPr>
              <a:r>
                <a:rPr lang="en-US" sz="2799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                  </a:t>
              </a:r>
            </a:p>
            <a:p>
              <a:pPr algn="ctr">
                <a:lnSpc>
                  <a:spcPts val="3359"/>
                </a:lnSpc>
              </a:pPr>
              <a:endParaRPr lang="en-US" sz="27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algn="ctr">
                <a:lnSpc>
                  <a:spcPts val="3359"/>
                </a:lnSpc>
              </a:pPr>
              <a:endParaRPr lang="en-US" sz="27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algn="ctr">
                <a:lnSpc>
                  <a:spcPts val="3359"/>
                </a:lnSpc>
              </a:pPr>
              <a:endParaRPr lang="en-US" sz="27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9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80902" y="2872005"/>
            <a:ext cx="13230001" cy="816620"/>
            <a:chOff x="0" y="0"/>
            <a:chExt cx="3484445" cy="215077"/>
          </a:xfrm>
        </p:grpSpPr>
        <p:sp>
          <p:nvSpPr>
            <p:cNvPr id="10" name="Freeform 1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3484445" cy="215077"/>
            </a:xfrm>
            <a:custGeom>
              <a:avLst/>
              <a:gdLst/>
              <a:ahLst/>
              <a:cxnLst/>
              <a:rect l="l" t="t" r="r" b="b"/>
              <a:pathLst>
                <a:path w="3484445" h="215077">
                  <a:moveTo>
                    <a:pt x="0" y="0"/>
                  </a:moveTo>
                  <a:lnTo>
                    <a:pt x="3484445" y="0"/>
                  </a:lnTo>
                  <a:lnTo>
                    <a:pt x="3484445" y="215077"/>
                  </a:lnTo>
                  <a:lnTo>
                    <a:pt x="0" y="2150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85725"/>
              <a:ext cx="3484445" cy="3008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5599"/>
                </a:lnSpc>
              </a:pPr>
              <a:r>
                <a:rPr lang="en-US" sz="3999" b="1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 </a:t>
              </a:r>
            </a:p>
          </p:txBody>
        </p:sp>
      </p:grpSp>
      <p:sp>
        <p:nvSpPr>
          <p:cNvPr id="12" name="Freeform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82318" y="4294641"/>
            <a:ext cx="828699" cy="848859"/>
          </a:xfrm>
          <a:custGeom>
            <a:avLst/>
            <a:gdLst/>
            <a:ahLst/>
            <a:cxnLst/>
            <a:rect l="l" t="t" r="r" b="b"/>
            <a:pathLst>
              <a:path w="828699" h="848859">
                <a:moveTo>
                  <a:pt x="0" y="0"/>
                </a:moveTo>
                <a:lnTo>
                  <a:pt x="828699" y="0"/>
                </a:lnTo>
                <a:lnTo>
                  <a:pt x="828699" y="848859"/>
                </a:lnTo>
                <a:lnTo>
                  <a:pt x="0" y="8488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82318" y="5722634"/>
            <a:ext cx="828699" cy="848859"/>
          </a:xfrm>
          <a:custGeom>
            <a:avLst/>
            <a:gdLst/>
            <a:ahLst/>
            <a:cxnLst/>
            <a:rect l="l" t="t" r="r" b="b"/>
            <a:pathLst>
              <a:path w="828699" h="848859">
                <a:moveTo>
                  <a:pt x="0" y="0"/>
                </a:moveTo>
                <a:lnTo>
                  <a:pt x="828699" y="0"/>
                </a:lnTo>
                <a:lnTo>
                  <a:pt x="828699" y="848859"/>
                </a:lnTo>
                <a:lnTo>
                  <a:pt x="0" y="8488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95761" y="7169667"/>
            <a:ext cx="828699" cy="848859"/>
          </a:xfrm>
          <a:custGeom>
            <a:avLst/>
            <a:gdLst/>
            <a:ahLst/>
            <a:cxnLst/>
            <a:rect l="l" t="t" r="r" b="b"/>
            <a:pathLst>
              <a:path w="828699" h="848859">
                <a:moveTo>
                  <a:pt x="0" y="0"/>
                </a:moveTo>
                <a:lnTo>
                  <a:pt x="828699" y="0"/>
                </a:lnTo>
                <a:lnTo>
                  <a:pt x="828699" y="848859"/>
                </a:lnTo>
                <a:lnTo>
                  <a:pt x="0" y="8488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>
            <a:spLocks noGrp="1"/>
          </p:cNvSpPr>
          <p:nvPr>
            <p:ph type="title" idx="4294967295"/>
          </p:nvPr>
        </p:nvSpPr>
        <p:spPr>
          <a:xfrm>
            <a:off x="360992" y="478284"/>
            <a:ext cx="11054482" cy="1295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2"/>
                <a:ea typeface="Museo Slab 2"/>
                <a:cs typeface="Museo Slab 2"/>
                <a:sym typeface="Museo Slab 2"/>
              </a:rPr>
              <a:t>Today’s Objectives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02749" y="2922493"/>
            <a:ext cx="9684841" cy="639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 b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By the end of this session, grantees should: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353552" y="4069156"/>
            <a:ext cx="15188837" cy="4217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Increase knowledge and understanding of the School Counselor Corps Grant (SCCG) Program.</a:t>
            </a:r>
          </a:p>
          <a:p>
            <a:pPr algn="l">
              <a:lnSpc>
                <a:spcPts val="2100"/>
              </a:lnSpc>
            </a:pPr>
            <a:endParaRPr lang="en-US" sz="3499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l">
              <a:lnSpc>
                <a:spcPts val="4899"/>
              </a:lnSpc>
            </a:pPr>
            <a:r>
              <a:rPr lang="en-US" sz="34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Understand the Development Year Process (DYP) and the connection to grant reporting.</a:t>
            </a:r>
          </a:p>
          <a:p>
            <a:pPr algn="l">
              <a:lnSpc>
                <a:spcPts val="2100"/>
              </a:lnSpc>
            </a:pPr>
            <a:endParaRPr lang="en-US" sz="3499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l">
              <a:lnSpc>
                <a:spcPts val="4899"/>
              </a:lnSpc>
            </a:pPr>
            <a:r>
              <a:rPr lang="en-US" sz="34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Calendar grant webinars, trainings, and reporting requirements.</a:t>
            </a:r>
          </a:p>
          <a:p>
            <a:pPr algn="l">
              <a:lnSpc>
                <a:spcPts val="4759"/>
              </a:lnSpc>
            </a:pPr>
            <a:endParaRPr lang="en-US" sz="3499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393299"/>
            <a:ext cx="18288000" cy="1541783"/>
            <a:chOff x="0" y="0"/>
            <a:chExt cx="4816593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816592" cy="406066"/>
            </a:xfrm>
            <a:custGeom>
              <a:avLst/>
              <a:gdLst/>
              <a:ahLst/>
              <a:cxnLst/>
              <a:rect l="l" t="t" r="r" b="b"/>
              <a:pathLst>
                <a:path w="4816592" h="406066">
                  <a:moveTo>
                    <a:pt x="0" y="0"/>
                  </a:moveTo>
                  <a:lnTo>
                    <a:pt x="4816592" y="0"/>
                  </a:lnTo>
                  <a:lnTo>
                    <a:pt x="481659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52400"/>
              <a:ext cx="4816593" cy="558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10500"/>
                </a:lnSpc>
              </a:pPr>
              <a:r>
                <a:rPr lang="en-US" sz="7500">
                  <a:solidFill>
                    <a:srgbClr val="000000"/>
                  </a:solidFill>
                  <a:latin typeface="Museo Slab 1"/>
                  <a:ea typeface="Museo Slab 1"/>
                  <a:cs typeface="Museo Slab 1"/>
                  <a:sym typeface="Museo Slab 1"/>
                </a:rPr>
                <a:t> </a:t>
              </a:r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7829" y="2453616"/>
            <a:ext cx="17275536" cy="7441180"/>
            <a:chOff x="0" y="0"/>
            <a:chExt cx="4549935" cy="1959817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23825"/>
              <a:ext cx="4549935" cy="20836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400"/>
                </a:lnSpc>
              </a:pPr>
              <a:endParaRPr/>
            </a:p>
            <a:p>
              <a:pPr algn="ctr">
                <a:lnSpc>
                  <a:spcPts val="8400"/>
                </a:lnSpc>
              </a:pPr>
              <a:endParaRPr/>
            </a:p>
            <a:p>
              <a:pPr algn="ctr">
                <a:lnSpc>
                  <a:spcPts val="8400"/>
                </a:lnSpc>
              </a:pPr>
              <a:endParaRPr/>
            </a:p>
            <a:p>
              <a:pPr algn="ctr">
                <a:lnSpc>
                  <a:spcPts val="8400"/>
                </a:lnSpc>
              </a:pPr>
              <a:endParaRPr/>
            </a:p>
            <a:p>
              <a:pPr algn="ctr">
                <a:lnSpc>
                  <a:spcPts val="8400"/>
                </a:lnSpc>
              </a:pPr>
              <a:endParaRPr/>
            </a:p>
          </p:txBody>
        </p:sp>
      </p:grpSp>
      <p:sp>
        <p:nvSpPr>
          <p:cNvPr id="8" name="Freeform 8" descr="CDE Logo"/>
          <p:cNvSpPr/>
          <p:nvPr/>
        </p:nvSpPr>
        <p:spPr>
          <a:xfrm>
            <a:off x="15318699" y="625067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81056" y="3149327"/>
            <a:ext cx="4049083" cy="3988347"/>
          </a:xfrm>
          <a:custGeom>
            <a:avLst/>
            <a:gdLst/>
            <a:ahLst/>
            <a:cxnLst/>
            <a:rect l="l" t="t" r="r" b="b"/>
            <a:pathLst>
              <a:path w="4049083" h="3988347">
                <a:moveTo>
                  <a:pt x="0" y="0"/>
                </a:moveTo>
                <a:lnTo>
                  <a:pt x="4049083" y="0"/>
                </a:lnTo>
                <a:lnTo>
                  <a:pt x="4049083" y="3988346"/>
                </a:lnTo>
                <a:lnTo>
                  <a:pt x="0" y="39883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>
            <a:spLocks noGrp="1"/>
          </p:cNvSpPr>
          <p:nvPr>
            <p:ph type="title" idx="4294967295"/>
          </p:nvPr>
        </p:nvSpPr>
        <p:spPr>
          <a:xfrm>
            <a:off x="320278" y="440291"/>
            <a:ext cx="13198752" cy="1295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2"/>
                <a:ea typeface="Museo Slab 2"/>
                <a:cs typeface="Museo Slab 2"/>
                <a:sym typeface="Museo Slab 2"/>
              </a:rPr>
              <a:t>Questions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877861" y="8079700"/>
            <a:ext cx="10455473" cy="863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Email or call as questions come up.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63418" y="2369293"/>
            <a:ext cx="17275536" cy="7441180"/>
            <a:chOff x="0" y="0"/>
            <a:chExt cx="4549935" cy="1959817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just">
                <a:lnSpc>
                  <a:spcPts val="3919"/>
                </a:lnSpc>
              </a:pPr>
              <a:endParaRPr/>
            </a:p>
            <a:p>
              <a:pPr algn="just">
                <a:lnSpc>
                  <a:spcPts val="4899"/>
                </a:lnSpc>
              </a:pPr>
              <a:endParaRPr/>
            </a:p>
            <a:p>
              <a:pPr algn="l">
                <a:lnSpc>
                  <a:spcPts val="3919"/>
                </a:lnSpc>
              </a:pPr>
              <a:endParaRPr/>
            </a:p>
          </p:txBody>
        </p:sp>
      </p:grpSp>
      <p:grpSp>
        <p:nvGrpSpPr>
          <p:cNvPr id="7" name="Group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445108"/>
            <a:ext cx="18453358" cy="1541783"/>
            <a:chOff x="0" y="0"/>
            <a:chExt cx="4860144" cy="406066"/>
          </a:xfrm>
        </p:grpSpPr>
        <p:sp>
          <p:nvSpPr>
            <p:cNvPr id="8" name="Freeform 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860144" cy="406066"/>
            </a:xfrm>
            <a:custGeom>
              <a:avLst/>
              <a:gdLst/>
              <a:ahLst/>
              <a:cxnLst/>
              <a:rect l="l" t="t" r="r" b="b"/>
              <a:pathLst>
                <a:path w="4860144" h="406066">
                  <a:moveTo>
                    <a:pt x="0" y="0"/>
                  </a:moveTo>
                  <a:lnTo>
                    <a:pt x="4860144" y="0"/>
                  </a:lnTo>
                  <a:lnTo>
                    <a:pt x="4860144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33350"/>
              <a:ext cx="4860144" cy="5394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9100"/>
                </a:lnSpc>
              </a:pPr>
              <a:r>
                <a:rPr lang="en-US" sz="6500">
                  <a:solidFill>
                    <a:srgbClr val="E80808"/>
                  </a:solidFill>
                  <a:latin typeface="Museo Slab 1"/>
                  <a:ea typeface="Museo Slab 1"/>
                  <a:cs typeface="Museo Slab 1"/>
                  <a:sym typeface="Museo Slab 1"/>
                </a:rPr>
                <a:t> </a:t>
              </a:r>
            </a:p>
          </p:txBody>
        </p:sp>
      </p:grpSp>
      <p:sp>
        <p:nvSpPr>
          <p:cNvPr id="10" name="Freeform 10" descr="CDE Logo"/>
          <p:cNvSpPr/>
          <p:nvPr/>
        </p:nvSpPr>
        <p:spPr>
          <a:xfrm>
            <a:off x="15302653" y="676876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2" y="0"/>
                </a:lnTo>
                <a:lnTo>
                  <a:pt x="2536302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>
            <a:spLocks noGrp="1"/>
          </p:cNvSpPr>
          <p:nvPr>
            <p:ph type="title" idx="4294967295"/>
          </p:nvPr>
        </p:nvSpPr>
        <p:spPr>
          <a:xfrm>
            <a:off x="210540" y="534001"/>
            <a:ext cx="15199171" cy="12763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4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4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2"/>
                <a:ea typeface="Museo Slab 2"/>
                <a:cs typeface="Museo Slab 2"/>
                <a:sym typeface="Museo Slab 2"/>
              </a:rPr>
              <a:t>To Do’s and CEUs- Cohort 15</a:t>
            </a:r>
          </a:p>
        </p:txBody>
      </p:sp>
      <p:sp>
        <p:nvSpPr>
          <p:cNvPr id="6" name="Freeform 6" descr="Checklist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2123802" y="3117812"/>
            <a:ext cx="5461181" cy="5944142"/>
          </a:xfrm>
          <a:custGeom>
            <a:avLst/>
            <a:gdLst/>
            <a:ahLst/>
            <a:cxnLst/>
            <a:rect l="l" t="t" r="r" b="b"/>
            <a:pathLst>
              <a:path w="5461181" h="5944142">
                <a:moveTo>
                  <a:pt x="0" y="0"/>
                </a:moveTo>
                <a:lnTo>
                  <a:pt x="5461181" y="0"/>
                </a:lnTo>
                <a:lnTo>
                  <a:pt x="5461181" y="5944142"/>
                </a:lnTo>
                <a:lnTo>
                  <a:pt x="0" y="59441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 descr="CEU screenshot"/>
          <p:cNvSpPr/>
          <p:nvPr/>
        </p:nvSpPr>
        <p:spPr>
          <a:xfrm>
            <a:off x="8544137" y="2892517"/>
            <a:ext cx="8311102" cy="6365783"/>
          </a:xfrm>
          <a:custGeom>
            <a:avLst/>
            <a:gdLst/>
            <a:ahLst/>
            <a:cxnLst/>
            <a:rect l="l" t="t" r="r" b="b"/>
            <a:pathLst>
              <a:path w="8311102" h="6365783">
                <a:moveTo>
                  <a:pt x="0" y="0"/>
                </a:moveTo>
                <a:lnTo>
                  <a:pt x="8311102" y="0"/>
                </a:lnTo>
                <a:lnTo>
                  <a:pt x="8311102" y="6365783"/>
                </a:lnTo>
                <a:lnTo>
                  <a:pt x="0" y="636578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445108"/>
            <a:ext cx="18453358" cy="1541783"/>
            <a:chOff x="0" y="0"/>
            <a:chExt cx="4860144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860144" cy="406066"/>
            </a:xfrm>
            <a:custGeom>
              <a:avLst/>
              <a:gdLst/>
              <a:ahLst/>
              <a:cxnLst/>
              <a:rect l="l" t="t" r="r" b="b"/>
              <a:pathLst>
                <a:path w="4860144" h="406066">
                  <a:moveTo>
                    <a:pt x="0" y="0"/>
                  </a:moveTo>
                  <a:lnTo>
                    <a:pt x="4860144" y="0"/>
                  </a:lnTo>
                  <a:lnTo>
                    <a:pt x="4860144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33350"/>
              <a:ext cx="4860144" cy="5394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9799"/>
                </a:lnSpc>
              </a:pPr>
              <a:r>
                <a:rPr lang="en-US" sz="6999">
                  <a:solidFill>
                    <a:srgbClr val="000000"/>
                  </a:solidFill>
                  <a:latin typeface="Museo Slab 1"/>
                  <a:ea typeface="Museo Slab 1"/>
                  <a:cs typeface="Museo Slab 1"/>
                  <a:sym typeface="Museo Slab 1"/>
                </a:rPr>
                <a:t>  </a:t>
              </a:r>
            </a:p>
          </p:txBody>
        </p:sp>
      </p:grpSp>
      <p:sp>
        <p:nvSpPr>
          <p:cNvPr id="5" name="Freeform 5" descr="CDE Logo"/>
          <p:cNvSpPr/>
          <p:nvPr/>
        </p:nvSpPr>
        <p:spPr>
          <a:xfrm>
            <a:off x="15302653" y="676876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2" y="0"/>
                </a:lnTo>
                <a:lnTo>
                  <a:pt x="2536302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>
            <a:spLocks noGrp="1"/>
          </p:cNvSpPr>
          <p:nvPr>
            <p:ph type="title" idx="4294967295"/>
          </p:nvPr>
        </p:nvSpPr>
        <p:spPr>
          <a:xfrm>
            <a:off x="223945" y="551798"/>
            <a:ext cx="16686583" cy="12033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2"/>
                <a:ea typeface="Museo Slab 2"/>
                <a:cs typeface="Museo Slab 2"/>
                <a:sym typeface="Museo Slab 2"/>
              </a:rPr>
              <a:t>Wrap Up and Optimistic Closure</a:t>
            </a:r>
          </a:p>
        </p:txBody>
      </p:sp>
      <p:grpSp>
        <p:nvGrpSpPr>
          <p:cNvPr id="7" name="Group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63418" y="2857860"/>
            <a:ext cx="17275536" cy="6694757"/>
            <a:chOff x="0" y="0"/>
            <a:chExt cx="4549935" cy="1763228"/>
          </a:xfrm>
        </p:grpSpPr>
        <p:sp>
          <p:nvSpPr>
            <p:cNvPr id="8" name="Freeform 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763228"/>
            </a:xfrm>
            <a:custGeom>
              <a:avLst/>
              <a:gdLst/>
              <a:ahLst/>
              <a:cxnLst/>
              <a:rect l="l" t="t" r="r" b="b"/>
              <a:pathLst>
                <a:path w="4549935" h="1763228">
                  <a:moveTo>
                    <a:pt x="0" y="0"/>
                  </a:moveTo>
                  <a:lnTo>
                    <a:pt x="4549935" y="0"/>
                  </a:lnTo>
                  <a:lnTo>
                    <a:pt x="4549935" y="1763228"/>
                  </a:lnTo>
                  <a:lnTo>
                    <a:pt x="0" y="1763228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4549935" cy="1839428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just">
                <a:lnSpc>
                  <a:spcPts val="4899"/>
                </a:lnSpc>
              </a:pPr>
              <a:endParaRPr/>
            </a:p>
            <a:p>
              <a:pPr algn="just">
                <a:lnSpc>
                  <a:spcPts val="4899"/>
                </a:lnSpc>
              </a:pPr>
              <a:endParaRPr/>
            </a:p>
            <a:p>
              <a:pPr algn="l">
                <a:lnSpc>
                  <a:spcPts val="391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920185" y="3369321"/>
            <a:ext cx="16339115" cy="4790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b="1" u="sng">
                <a:solidFill>
                  <a:srgbClr val="004AAD"/>
                </a:solidFill>
                <a:latin typeface="Trebuchet MS Bold"/>
                <a:ea typeface="Trebuchet MS Bold"/>
                <a:cs typeface="Trebuchet MS Bold"/>
                <a:sym typeface="Trebuchet MS Bold"/>
                <a:hlinkClick r:id="rId4" tooltip="https://docs.google.com/forms/d/e/1FAIpQLSefJse_MiFtP8TAm6x_Yzdw2dem1eoRGT3YtpmipNc-TzIbPA/viewform?usp=header"/>
              </a:rPr>
              <a:t>Sign in</a:t>
            </a:r>
            <a:r>
              <a:rPr lang="en-US" sz="3399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for record of attendance.</a:t>
            </a:r>
          </a:p>
          <a:p>
            <a:pPr marL="1468119" lvl="2" indent="-489373" algn="l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To Do’s &amp; CEU’s will be emailed to the email on record of attendance.</a:t>
            </a: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Complete Zoom survey questions.</a:t>
            </a:r>
          </a:p>
          <a:p>
            <a:pPr algn="l">
              <a:lnSpc>
                <a:spcPts val="4759"/>
              </a:lnSpc>
            </a:pPr>
            <a:endParaRPr lang="en-US" sz="3399" b="1">
              <a:solidFill>
                <a:srgbClr val="00000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algn="l">
              <a:lnSpc>
                <a:spcPts val="4759"/>
              </a:lnSpc>
            </a:pPr>
            <a:endParaRPr lang="en-US" sz="3399" b="1">
              <a:solidFill>
                <a:srgbClr val="00000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Share your favorite beginning of the year school supply in the chat.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80902" y="2426473"/>
            <a:ext cx="17275536" cy="7441180"/>
            <a:chOff x="0" y="0"/>
            <a:chExt cx="4549935" cy="1959817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  <a:p>
              <a:pPr algn="ctr">
                <a:lnSpc>
                  <a:spcPts val="3359"/>
                </a:lnSpc>
              </a:pPr>
              <a:endParaRPr/>
            </a:p>
            <a:p>
              <a:pPr algn="ctr">
                <a:lnSpc>
                  <a:spcPts val="3359"/>
                </a:lnSpc>
              </a:pPr>
              <a:endParaRPr/>
            </a:p>
            <a:p>
              <a:pPr algn="ctr">
                <a:lnSpc>
                  <a:spcPts val="3359"/>
                </a:lnSpc>
              </a:pPr>
              <a:endParaRPr/>
            </a:p>
            <a:p>
              <a:pPr algn="ctr">
                <a:lnSpc>
                  <a:spcPts val="3359"/>
                </a:lnSpc>
              </a:pPr>
              <a:endParaRPr/>
            </a:p>
            <a:p>
              <a:pPr algn="ctr">
                <a:lnSpc>
                  <a:spcPts val="3359"/>
                </a:lnSpc>
              </a:pPr>
              <a:endParaRPr/>
            </a:p>
            <a:p>
              <a:pPr algn="ctr">
                <a:lnSpc>
                  <a:spcPts val="3359"/>
                </a:lnSpc>
              </a:pPr>
              <a:endParaRPr/>
            </a:p>
            <a:p>
              <a:pPr algn="ctr">
                <a:lnSpc>
                  <a:spcPts val="3359"/>
                </a:lnSpc>
              </a:pPr>
              <a:endParaRPr/>
            </a:p>
            <a:p>
              <a:pPr algn="ctr">
                <a:lnSpc>
                  <a:spcPts val="3359"/>
                </a:lnSpc>
              </a:pPr>
              <a:endParaRPr/>
            </a:p>
            <a:p>
              <a:pPr algn="ctr">
                <a:lnSpc>
                  <a:spcPts val="3359"/>
                </a:lnSpc>
              </a:pPr>
              <a:endParaRPr/>
            </a:p>
            <a:p>
              <a:pPr algn="ctr">
                <a:lnSpc>
                  <a:spcPts val="3359"/>
                </a:lnSpc>
              </a:pPr>
              <a:endParaRPr/>
            </a:p>
            <a:p>
              <a:pPr algn="ctr">
                <a:lnSpc>
                  <a:spcPts val="3359"/>
                </a:lnSpc>
              </a:pPr>
              <a:endParaRPr/>
            </a:p>
            <a:p>
              <a:pPr algn="ctr">
                <a:lnSpc>
                  <a:spcPts val="3359"/>
                </a:lnSpc>
              </a:pPr>
              <a:endParaRPr/>
            </a:p>
            <a:p>
              <a:pPr algn="ctr">
                <a:lnSpc>
                  <a:spcPts val="3359"/>
                </a:lnSpc>
              </a:pPr>
              <a:endParaRPr/>
            </a:p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7" name="Group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400760"/>
            <a:ext cx="18288000" cy="1541783"/>
            <a:chOff x="0" y="0"/>
            <a:chExt cx="4816593" cy="406066"/>
          </a:xfrm>
        </p:grpSpPr>
        <p:sp>
          <p:nvSpPr>
            <p:cNvPr id="18" name="Freeform 1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816592" cy="406066"/>
            </a:xfrm>
            <a:custGeom>
              <a:avLst/>
              <a:gdLst/>
              <a:ahLst/>
              <a:cxnLst/>
              <a:rect l="l" t="t" r="r" b="b"/>
              <a:pathLst>
                <a:path w="4816592" h="406066">
                  <a:moveTo>
                    <a:pt x="0" y="0"/>
                  </a:moveTo>
                  <a:lnTo>
                    <a:pt x="4816592" y="0"/>
                  </a:lnTo>
                  <a:lnTo>
                    <a:pt x="481659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152400"/>
              <a:ext cx="4816593" cy="558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10500"/>
                </a:lnSpc>
              </a:pPr>
              <a:r>
                <a:rPr lang="en-US" sz="7500">
                  <a:solidFill>
                    <a:srgbClr val="000000"/>
                  </a:solidFill>
                  <a:latin typeface="Museo Slab 1"/>
                  <a:ea typeface="Museo Slab 1"/>
                  <a:cs typeface="Museo Slab 1"/>
                  <a:sym typeface="Museo Slab 1"/>
                </a:rPr>
                <a:t> </a:t>
              </a:r>
            </a:p>
          </p:txBody>
        </p:sp>
      </p:grpSp>
      <p:sp>
        <p:nvSpPr>
          <p:cNvPr id="20" name="Freeform 20" descr="CDE Logo"/>
          <p:cNvSpPr/>
          <p:nvPr/>
        </p:nvSpPr>
        <p:spPr>
          <a:xfrm>
            <a:off x="15320137" y="632528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>
            <a:spLocks noGrp="1"/>
          </p:cNvSpPr>
          <p:nvPr>
            <p:ph type="title" idx="4294967295"/>
          </p:nvPr>
        </p:nvSpPr>
        <p:spPr>
          <a:xfrm>
            <a:off x="320278" y="480128"/>
            <a:ext cx="13198752" cy="1295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2"/>
                <a:ea typeface="Museo Slab 2"/>
                <a:cs typeface="Museo Slab 2"/>
                <a:sym typeface="Museo Slab 2"/>
              </a:rPr>
              <a:t>Contact Us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793084" y="3016705"/>
            <a:ext cx="8701832" cy="639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If questions come up, please reach out.</a:t>
            </a:r>
          </a:p>
        </p:txBody>
      </p:sp>
      <p:grpSp>
        <p:nvGrpSpPr>
          <p:cNvPr id="5" name="Group 5" descr="SCCG Program Contact: &#10;Jennicca Mabe​&#10;Mabe_j@cde.state.co.us ​&#10;303-923-0974​&#10;&#10;Brooke Morgan​&#10;Morgan_b@cde.state.co.us​&#10;303-923-0966​&#10;&#10;SCCG Fiscal Contact:&#10;Gloria Kochan at kochan_g@cde.state.co.us"/>
          <p:cNvGrpSpPr/>
          <p:nvPr/>
        </p:nvGrpSpPr>
        <p:grpSpPr>
          <a:xfrm>
            <a:off x="1237500" y="4806512"/>
            <a:ext cx="15813000" cy="3179627"/>
            <a:chOff x="0" y="0"/>
            <a:chExt cx="21084000" cy="4239503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0117618" cy="4239503"/>
              <a:chOff x="0" y="0"/>
              <a:chExt cx="2900587" cy="1215409"/>
            </a:xfrm>
          </p:grpSpPr>
          <p:sp>
            <p:nvSpPr>
              <p:cNvPr id="7" name="Freeform 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2900587" cy="1215409"/>
              </a:xfrm>
              <a:custGeom>
                <a:avLst/>
                <a:gdLst/>
                <a:ahLst/>
                <a:cxnLst/>
                <a:rect l="l" t="t" r="r" b="b"/>
                <a:pathLst>
                  <a:path w="2900587" h="1215409">
                    <a:moveTo>
                      <a:pt x="2776127" y="1215409"/>
                    </a:moveTo>
                    <a:lnTo>
                      <a:pt x="124460" y="1215409"/>
                    </a:lnTo>
                    <a:cubicBezTo>
                      <a:pt x="55880" y="1215409"/>
                      <a:pt x="0" y="1159529"/>
                      <a:pt x="0" y="109094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776127" y="0"/>
                    </a:lnTo>
                    <a:cubicBezTo>
                      <a:pt x="2844707" y="0"/>
                      <a:pt x="2900587" y="55880"/>
                      <a:pt x="2900587" y="124460"/>
                    </a:cubicBezTo>
                    <a:lnTo>
                      <a:pt x="2900587" y="1090949"/>
                    </a:lnTo>
                    <a:cubicBezTo>
                      <a:pt x="2900587" y="1159529"/>
                      <a:pt x="2844707" y="1215409"/>
                      <a:pt x="2776127" y="1215409"/>
                    </a:cubicBezTo>
                    <a:close/>
                  </a:path>
                </a:pathLst>
              </a:custGeom>
              <a:solidFill>
                <a:srgbClr val="D9D9D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4582881" y="148136"/>
              <a:ext cx="5231037" cy="3655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39"/>
                </a:lnSpc>
                <a:spcBef>
                  <a:spcPct val="0"/>
                </a:spcBef>
              </a:pPr>
              <a:r>
                <a:rPr lang="en-US" sz="2599" b="1">
                  <a:solidFill>
                    <a:srgbClr val="000000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Jennicca Mabe​</a:t>
              </a:r>
            </a:p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Mabe_j@cde.state.co.us ​</a:t>
              </a:r>
            </a:p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303-923-0974​</a:t>
              </a:r>
            </a:p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algn="ctr">
                <a:lnSpc>
                  <a:spcPts val="3639"/>
                </a:lnSpc>
                <a:spcBef>
                  <a:spcPct val="0"/>
                </a:spcBef>
              </a:pPr>
              <a:r>
                <a:rPr lang="en-US" sz="2599" b="1">
                  <a:solidFill>
                    <a:srgbClr val="000000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Brooke Morgan​</a:t>
              </a:r>
            </a:p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Morgan_b@cde.state.co.us​</a:t>
              </a:r>
            </a:p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303-923-0966​</a:t>
              </a:r>
            </a:p>
          </p:txBody>
        </p:sp>
        <p:sp>
          <p:nvSpPr>
            <p:cNvPr id="9" name="Freeform 9" descr="2 people"/>
            <p:cNvSpPr/>
            <p:nvPr/>
          </p:nvSpPr>
          <p:spPr>
            <a:xfrm>
              <a:off x="1169000" y="1264404"/>
              <a:ext cx="2261418" cy="2558889"/>
            </a:xfrm>
            <a:custGeom>
              <a:avLst/>
              <a:gdLst/>
              <a:ahLst/>
              <a:cxnLst/>
              <a:rect l="l" t="t" r="r" b="b"/>
              <a:pathLst>
                <a:path w="2261418" h="2558889">
                  <a:moveTo>
                    <a:pt x="0" y="0"/>
                  </a:moveTo>
                  <a:lnTo>
                    <a:pt x="2261418" y="0"/>
                  </a:lnTo>
                  <a:lnTo>
                    <a:pt x="2261418" y="2558889"/>
                  </a:lnTo>
                  <a:lnTo>
                    <a:pt x="0" y="2558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490315" y="328390"/>
              <a:ext cx="4014677" cy="676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Museo Slab 1"/>
                  <a:ea typeface="Museo Slab 1"/>
                  <a:cs typeface="Museo Slab 1"/>
                  <a:sym typeface="Museo Slab 1"/>
                </a:rPr>
                <a:t>SCCG Program</a:t>
              </a:r>
            </a:p>
          </p:txBody>
        </p:sp>
        <p:grpSp>
          <p:nvGrpSpPr>
            <p:cNvPr id="11" name="Group 11"/>
            <p:cNvGrpSpPr/>
            <p:nvPr/>
          </p:nvGrpSpPr>
          <p:grpSpPr>
            <a:xfrm>
              <a:off x="10966382" y="0"/>
              <a:ext cx="10117618" cy="4239503"/>
              <a:chOff x="0" y="0"/>
              <a:chExt cx="2900587" cy="1215409"/>
            </a:xfrm>
          </p:grpSpPr>
          <p:sp>
            <p:nvSpPr>
              <p:cNvPr id="12" name="Freeform 1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2900587" cy="1215409"/>
              </a:xfrm>
              <a:custGeom>
                <a:avLst/>
                <a:gdLst/>
                <a:ahLst/>
                <a:cxnLst/>
                <a:rect l="l" t="t" r="r" b="b"/>
                <a:pathLst>
                  <a:path w="2900587" h="1215409">
                    <a:moveTo>
                      <a:pt x="2776127" y="1215409"/>
                    </a:moveTo>
                    <a:lnTo>
                      <a:pt x="124460" y="1215409"/>
                    </a:lnTo>
                    <a:cubicBezTo>
                      <a:pt x="55880" y="1215409"/>
                      <a:pt x="0" y="1159529"/>
                      <a:pt x="0" y="109094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776127" y="0"/>
                    </a:lnTo>
                    <a:cubicBezTo>
                      <a:pt x="2844707" y="0"/>
                      <a:pt x="2900587" y="55880"/>
                      <a:pt x="2900587" y="124460"/>
                    </a:cubicBezTo>
                    <a:lnTo>
                      <a:pt x="2900587" y="1090949"/>
                    </a:lnTo>
                    <a:cubicBezTo>
                      <a:pt x="2900587" y="1159529"/>
                      <a:pt x="2844707" y="1215409"/>
                      <a:pt x="2776127" y="1215409"/>
                    </a:cubicBezTo>
                    <a:close/>
                  </a:path>
                </a:pathLst>
              </a:custGeom>
              <a:solidFill>
                <a:srgbClr val="D9D9D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" name="Freeform 13" descr="1 person"/>
            <p:cNvSpPr/>
            <p:nvPr/>
          </p:nvSpPr>
          <p:spPr>
            <a:xfrm>
              <a:off x="11481075" y="540481"/>
              <a:ext cx="2528809" cy="2528809"/>
            </a:xfrm>
            <a:custGeom>
              <a:avLst/>
              <a:gdLst/>
              <a:ahLst/>
              <a:cxnLst/>
              <a:rect l="l" t="t" r="r" b="b"/>
              <a:pathLst>
                <a:path w="2528809" h="2528809">
                  <a:moveTo>
                    <a:pt x="0" y="0"/>
                  </a:moveTo>
                  <a:lnTo>
                    <a:pt x="2528809" y="0"/>
                  </a:lnTo>
                  <a:lnTo>
                    <a:pt x="2528809" y="2528809"/>
                  </a:lnTo>
                  <a:lnTo>
                    <a:pt x="0" y="25288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5092968" y="1747735"/>
              <a:ext cx="4959351" cy="11457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39"/>
                </a:lnSpc>
              </a:pPr>
              <a:r>
                <a:rPr lang="en-US" sz="2599" b="1" dirty="0">
                  <a:solidFill>
                    <a:srgbClr val="000000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Gloria Kochan</a:t>
              </a:r>
            </a:p>
            <a:p>
              <a:pPr algn="ctr">
                <a:lnSpc>
                  <a:spcPts val="3359"/>
                </a:lnSpc>
              </a:pPr>
              <a:r>
                <a:rPr lang="en-US" sz="2400" dirty="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kochan_g@cde.state.co.us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4688533" y="747387"/>
              <a:ext cx="5127175" cy="676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Museo Slab 1"/>
                  <a:ea typeface="Museo Slab 1"/>
                  <a:cs typeface="Museo Slab 1"/>
                  <a:sym typeface="Museo Slab 1"/>
                </a:rPr>
                <a:t>CDE Grants Fiscal</a:t>
              </a: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21249" y="2263617"/>
            <a:ext cx="17275536" cy="7441180"/>
            <a:chOff x="0" y="0"/>
            <a:chExt cx="4549935" cy="1959817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800"/>
                </a:lnSpc>
              </a:pPr>
              <a:endParaRPr/>
            </a:p>
            <a:p>
              <a:pPr algn="l">
                <a:lnSpc>
                  <a:spcPts val="2800"/>
                </a:lnSpc>
              </a:pPr>
              <a:endParaRPr/>
            </a:p>
            <a:p>
              <a:pPr algn="l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366157"/>
            <a:ext cx="18288000" cy="1541783"/>
            <a:chOff x="0" y="0"/>
            <a:chExt cx="4816593" cy="406066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816592" cy="406066"/>
            </a:xfrm>
            <a:custGeom>
              <a:avLst/>
              <a:gdLst/>
              <a:ahLst/>
              <a:cxnLst/>
              <a:rect l="l" t="t" r="r" b="b"/>
              <a:pathLst>
                <a:path w="4816592" h="406066">
                  <a:moveTo>
                    <a:pt x="0" y="0"/>
                  </a:moveTo>
                  <a:lnTo>
                    <a:pt x="4816592" y="0"/>
                  </a:lnTo>
                  <a:lnTo>
                    <a:pt x="481659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52400"/>
              <a:ext cx="4816593" cy="558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10500"/>
                </a:lnSpc>
              </a:pPr>
              <a:r>
                <a:rPr lang="en-US" sz="7500">
                  <a:solidFill>
                    <a:srgbClr val="000000"/>
                  </a:solidFill>
                  <a:latin typeface="Museo Slab 1"/>
                  <a:ea typeface="Museo Slab 1"/>
                  <a:cs typeface="Museo Slab 1"/>
                  <a:sym typeface="Museo Slab 1"/>
                </a:rPr>
                <a:t> </a:t>
              </a:r>
            </a:p>
          </p:txBody>
        </p:sp>
      </p:grpSp>
      <p:sp>
        <p:nvSpPr>
          <p:cNvPr id="8" name="Freeform 8" descr="CDE Logo"/>
          <p:cNvSpPr/>
          <p:nvPr/>
        </p:nvSpPr>
        <p:spPr>
          <a:xfrm>
            <a:off x="15207064" y="597925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2" y="0"/>
                </a:lnTo>
                <a:lnTo>
                  <a:pt x="2536302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>
            <a:spLocks noGrp="1"/>
          </p:cNvSpPr>
          <p:nvPr>
            <p:ph type="title" idx="4294967295"/>
          </p:nvPr>
        </p:nvSpPr>
        <p:spPr>
          <a:xfrm>
            <a:off x="415277" y="413148"/>
            <a:ext cx="13198752" cy="1295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2"/>
                <a:ea typeface="Museo Slab 2"/>
                <a:cs typeface="Museo Slab 2"/>
                <a:sym typeface="Museo Slab 2"/>
              </a:rPr>
              <a:t>References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42457" y="2411640"/>
            <a:ext cx="16574698" cy="6330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American School Counselor Association. (n.d.b). </a:t>
            </a:r>
            <a:r>
              <a:rPr lang="en-US" sz="2000" i="1">
                <a:solidFill>
                  <a:srgbClr val="000000"/>
                </a:solidFill>
                <a:latin typeface="Trebuchet MS Italics"/>
                <a:ea typeface="Trebuchet MS Italics"/>
                <a:cs typeface="Trebuchet MS Italics"/>
                <a:sym typeface="Trebuchet MS Italics"/>
              </a:rPr>
              <a:t>Empirical research studies supporting the value of school counseling</a:t>
            </a:r>
            <a:r>
              <a:rPr lang="en-US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 </a:t>
            </a: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1" u="sng">
                <a:solidFill>
                  <a:srgbClr val="004AAD"/>
                </a:solidFill>
                <a:latin typeface="Trebuchet MS Bold"/>
                <a:ea typeface="Trebuchet MS Bold"/>
                <a:cs typeface="Trebuchet MS Bold"/>
                <a:sym typeface="Trebuchet MS Bold"/>
                <a:hlinkClick r:id="rId4" tooltip="https://www.schoolcounselor.org/getmedia/7d00dcff-40a6-4316-ab6c-8f3ffd7941c2/Effectiveness.pdf"/>
              </a:rPr>
              <a:t>https://www.schoolcounselor.org/getmedia/7d00dcff-40a6-4316-ab6c-8f3ffd7941c2/Effectiveness.pdf</a:t>
            </a:r>
          </a:p>
          <a:p>
            <a:pPr algn="l">
              <a:lnSpc>
                <a:spcPts val="2800"/>
              </a:lnSpc>
            </a:pPr>
            <a:endParaRPr lang="en-US" sz="2000" b="1" u="sng">
              <a:solidFill>
                <a:srgbClr val="004AAD"/>
              </a:solidFill>
              <a:latin typeface="Trebuchet MS Bold"/>
              <a:ea typeface="Trebuchet MS Bold"/>
              <a:cs typeface="Trebuchet MS Bold"/>
              <a:sym typeface="Trebuchet MS Bold"/>
              <a:hlinkClick r:id="rId4" tooltip="https://www.schoolcounselor.org/getmedia/7d00dcff-40a6-4316-ab6c-8f3ffd7941c2/Effectiveness.pdf"/>
            </a:endParaRP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American School Counselor Association. (2023a). </a:t>
            </a:r>
            <a:r>
              <a:rPr lang="en-US" sz="2000" i="1">
                <a:solidFill>
                  <a:srgbClr val="000000"/>
                </a:solidFill>
                <a:latin typeface="Trebuchet MS Italics"/>
                <a:ea typeface="Trebuchet MS Italics"/>
                <a:cs typeface="Trebuchet MS Italics"/>
                <a:sym typeface="Trebuchet MS Italics"/>
              </a:rPr>
              <a:t>The school counselor and academic development</a:t>
            </a:r>
            <a:r>
              <a:rPr lang="en-US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 </a:t>
            </a: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   </a:t>
            </a:r>
            <a:r>
              <a:rPr lang="en-US" sz="2000" b="1">
                <a:solidFill>
                  <a:srgbClr val="004AAD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2000" b="1" u="sng">
                <a:solidFill>
                  <a:srgbClr val="004AAD"/>
                </a:solidFill>
                <a:latin typeface="Trebuchet MS Bold"/>
                <a:ea typeface="Trebuchet MS Bold"/>
                <a:cs typeface="Trebuchet MS Bold"/>
                <a:sym typeface="Trebuchet MS Bold"/>
                <a:hlinkClick r:id="rId5" tooltip="https://www.schoolcounselor.org/Standards-Positions/Position-Statements/ASCA-Position-Statements/The-School-Counselor-and-Academic-Development"/>
              </a:rPr>
              <a:t>Statements/ASCA-Position-Statements/The-School-Counselor-and-Academic-Development</a:t>
            </a:r>
          </a:p>
          <a:p>
            <a:pPr algn="l">
              <a:lnSpc>
                <a:spcPts val="2800"/>
              </a:lnSpc>
            </a:pPr>
            <a:endParaRPr lang="en-US" sz="2000" b="1" u="sng">
              <a:solidFill>
                <a:srgbClr val="004AAD"/>
              </a:solidFill>
              <a:latin typeface="Trebuchet MS Bold"/>
              <a:ea typeface="Trebuchet MS Bold"/>
              <a:cs typeface="Trebuchet MS Bold"/>
              <a:sym typeface="Trebuchet MS Bold"/>
              <a:hlinkClick r:id="rId5" tooltip="https://www.schoolcounselor.org/Standards-Positions/Position-Statements/ASCA-Position-Statements/The-School-Counselor-and-Academic-Development"/>
            </a:endParaRP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American School Counselor Association. (2023b). </a:t>
            </a:r>
            <a:r>
              <a:rPr lang="en-US" sz="2000" i="1">
                <a:solidFill>
                  <a:srgbClr val="000000"/>
                </a:solidFill>
                <a:latin typeface="Trebuchet MS Italics"/>
                <a:ea typeface="Trebuchet MS Italics"/>
                <a:cs typeface="Trebuchet MS Italics"/>
                <a:sym typeface="Trebuchet MS Italics"/>
              </a:rPr>
              <a:t>The school counselor and career development.</a:t>
            </a: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    </a:t>
            </a:r>
            <a:r>
              <a:rPr lang="en-US" sz="2000" b="1" u="sng">
                <a:solidFill>
                  <a:srgbClr val="004AAD"/>
                </a:solidFill>
                <a:latin typeface="Trebuchet MS Bold"/>
                <a:ea typeface="Trebuchet MS Bold"/>
                <a:cs typeface="Trebuchet MS Bold"/>
                <a:sym typeface="Trebuchet MS Bold"/>
                <a:hlinkClick r:id="rId6" tooltip="https://www.schoolcounselor.org/Standards-Positions/Position-Statements/ASCA-Position-Statements/The-School-Counselor-and-Career-Development"/>
              </a:rPr>
              <a:t>Statements/ASCA-Position-Statements/The-School-Counselor-and-Career-Development</a:t>
            </a:r>
          </a:p>
          <a:p>
            <a:pPr algn="l">
              <a:lnSpc>
                <a:spcPts val="2800"/>
              </a:lnSpc>
            </a:pPr>
            <a:endParaRPr lang="en-US" sz="2000" b="1" u="sng">
              <a:solidFill>
                <a:srgbClr val="004AAD"/>
              </a:solidFill>
              <a:latin typeface="Trebuchet MS Bold"/>
              <a:ea typeface="Trebuchet MS Bold"/>
              <a:cs typeface="Trebuchet MS Bold"/>
              <a:sym typeface="Trebuchet MS Bold"/>
              <a:hlinkClick r:id="rId6" tooltip="https://www.schoolcounselor.org/Standards-Positions/Position-Statements/ASCA-Position-Statements/The-School-Counselor-and-Career-Development"/>
            </a:endParaRP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American School Counselor Association. (2023c). </a:t>
            </a:r>
            <a:r>
              <a:rPr lang="en-US" sz="2000" i="1">
                <a:solidFill>
                  <a:srgbClr val="000000"/>
                </a:solidFill>
                <a:latin typeface="Trebuchet MS Italics"/>
                <a:ea typeface="Trebuchet MS Italics"/>
                <a:cs typeface="Trebuchet MS Italics"/>
                <a:sym typeface="Trebuchet MS Italics"/>
              </a:rPr>
              <a:t>The school counselor and social/emotional development. </a:t>
            </a: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   </a:t>
            </a:r>
            <a:r>
              <a:rPr lang="en-US" sz="2000" b="1" u="sng">
                <a:solidFill>
                  <a:srgbClr val="004AAD"/>
                </a:solidFill>
                <a:latin typeface="Trebuchet MS Bold"/>
                <a:ea typeface="Trebuchet MS Bold"/>
                <a:cs typeface="Trebuchet MS Bold"/>
                <a:sym typeface="Trebuchet MS Bold"/>
                <a:hlinkClick r:id="rId7" tooltip="https://www.schoolcounselor.org/Standards-Positions/Position-Statements/ASCA-Position-Statements/The-School-Counselor-and-Social-Emotional-Developm"/>
              </a:rPr>
              <a:t>Positions/Position-Statements/ASCA-Position-Statements/The-School-Counselor-and-Social-Emotional-Developm</a:t>
            </a:r>
          </a:p>
          <a:p>
            <a:pPr algn="l">
              <a:lnSpc>
                <a:spcPts val="2800"/>
              </a:lnSpc>
            </a:pPr>
            <a:endParaRPr lang="en-US" sz="2000" b="1" u="sng">
              <a:solidFill>
                <a:srgbClr val="004AAD"/>
              </a:solidFill>
              <a:latin typeface="Trebuchet MS Bold"/>
              <a:ea typeface="Trebuchet MS Bold"/>
              <a:cs typeface="Trebuchet MS Bold"/>
              <a:sym typeface="Trebuchet MS Bold"/>
              <a:hlinkClick r:id="rId7" tooltip="https://www.schoolcounselor.org/Standards-Positions/Position-Statements/ASCA-Position-Statements/The-School-Counselor-and-Social-Emotional-Developm"/>
            </a:endParaRP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American School Counselor Association. (2025). </a:t>
            </a:r>
            <a:r>
              <a:rPr lang="en-US" sz="2000" i="1">
                <a:solidFill>
                  <a:srgbClr val="000000"/>
                </a:solidFill>
                <a:latin typeface="Trebuchet MS Italics"/>
                <a:ea typeface="Trebuchet MS Italics"/>
                <a:cs typeface="Trebuchet MS Italics"/>
                <a:sym typeface="Trebuchet MS Italics"/>
              </a:rPr>
              <a:t>Templates and Tools. </a:t>
            </a:r>
          </a:p>
          <a:p>
            <a:pPr algn="l">
              <a:lnSpc>
                <a:spcPts val="2660"/>
              </a:lnSpc>
            </a:pPr>
            <a:r>
              <a:rPr lang="en-US" sz="19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    </a:t>
            </a:r>
            <a:r>
              <a:rPr lang="en-US" sz="1900" b="1" u="sng">
                <a:solidFill>
                  <a:srgbClr val="004AAD"/>
                </a:solidFill>
                <a:latin typeface="Trebuchet MS Bold"/>
                <a:ea typeface="Trebuchet MS Bold"/>
                <a:cs typeface="Trebuchet MS Bold"/>
                <a:sym typeface="Trebuchet MS Bold"/>
                <a:hlinkClick r:id="rId8" tooltip="https://www.schoolcounselor.org/About-SchoolCounseling/ASCA-National-Model-for-School-Counseling-Programs/Templates-Resources"/>
              </a:rPr>
              <a:t>https://www.schoolcounselor.org/About-SchoolCounseling/ASCA-National-Model-for-School-Counseling-Programs/Templates-Resources</a:t>
            </a:r>
          </a:p>
          <a:p>
            <a:pPr algn="l">
              <a:lnSpc>
                <a:spcPts val="2800"/>
              </a:lnSpc>
            </a:pPr>
            <a:endParaRPr lang="en-US" sz="1900" b="1" u="sng">
              <a:solidFill>
                <a:srgbClr val="004AAD"/>
              </a:solidFill>
              <a:latin typeface="Trebuchet MS Bold"/>
              <a:ea typeface="Trebuchet MS Bold"/>
              <a:cs typeface="Trebuchet MS Bold"/>
              <a:sym typeface="Trebuchet MS Bold"/>
              <a:hlinkClick r:id="rId8" tooltip="https://www.schoolcounselor.org/About-SchoolCounseling/ASCA-National-Model-for-School-Counseling-Programs/Templates-Resources"/>
            </a:endParaRP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Carlson, L. (2020). Environmental scan model for school counselors. </a:t>
            </a:r>
            <a:r>
              <a:rPr lang="en-US" sz="2000" i="1">
                <a:solidFill>
                  <a:srgbClr val="000000"/>
                </a:solidFill>
                <a:latin typeface="Trebuchet MS Italics"/>
                <a:ea typeface="Trebuchet MS Italics"/>
                <a:cs typeface="Trebuchet MS Italics"/>
                <a:sym typeface="Trebuchet MS Italics"/>
              </a:rPr>
              <a:t>International Journal of Social Policy and Education 2</a:t>
            </a:r>
            <a:r>
              <a:rPr lang="en-US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(9), 5-15.</a:t>
            </a: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    </a:t>
            </a:r>
            <a:r>
              <a:rPr lang="en-US" sz="2000" b="1" u="sng">
                <a:solidFill>
                  <a:srgbClr val="004AAD"/>
                </a:solidFill>
                <a:latin typeface="Trebuchet MS Bold"/>
                <a:ea typeface="Trebuchet MS Bold"/>
                <a:cs typeface="Trebuchet MS Bold"/>
                <a:sym typeface="Trebuchet MS Bold"/>
                <a:hlinkClick r:id="rId9" tooltip="https://www.researchgate.net/publication/363047223_Environmental_Scan_Model_for_School_Counselors"/>
              </a:rPr>
              <a:t>https://www.researchgate.net/publication/363047223_Environmental_Scan_Model_for_School_Counselors</a:t>
            </a:r>
          </a:p>
          <a:p>
            <a:pPr algn="l">
              <a:lnSpc>
                <a:spcPts val="2800"/>
              </a:lnSpc>
            </a:pPr>
            <a:endParaRPr lang="en-US" sz="2000" b="1" u="sng">
              <a:solidFill>
                <a:srgbClr val="004AAD"/>
              </a:solidFill>
              <a:latin typeface="Trebuchet MS Bold"/>
              <a:ea typeface="Trebuchet MS Bold"/>
              <a:cs typeface="Trebuchet MS Bold"/>
              <a:sym typeface="Trebuchet MS Bold"/>
              <a:hlinkClick r:id="rId9" tooltip="https://www.researchgate.net/publication/363047223_Environmental_Scan_Model_for_School_Counselor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21249" y="2263617"/>
            <a:ext cx="17275536" cy="7441180"/>
            <a:chOff x="0" y="0"/>
            <a:chExt cx="4549935" cy="1959817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800"/>
                </a:lnSpc>
              </a:pPr>
              <a:endParaRPr/>
            </a:p>
            <a:p>
              <a:pPr algn="l">
                <a:lnSpc>
                  <a:spcPts val="2800"/>
                </a:lnSpc>
              </a:pPr>
              <a:endParaRPr/>
            </a:p>
            <a:p>
              <a:pPr algn="l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366157"/>
            <a:ext cx="18288000" cy="1541783"/>
            <a:chOff x="0" y="0"/>
            <a:chExt cx="4816593" cy="406066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816592" cy="406066"/>
            </a:xfrm>
            <a:custGeom>
              <a:avLst/>
              <a:gdLst/>
              <a:ahLst/>
              <a:cxnLst/>
              <a:rect l="l" t="t" r="r" b="b"/>
              <a:pathLst>
                <a:path w="4816592" h="406066">
                  <a:moveTo>
                    <a:pt x="0" y="0"/>
                  </a:moveTo>
                  <a:lnTo>
                    <a:pt x="4816592" y="0"/>
                  </a:lnTo>
                  <a:lnTo>
                    <a:pt x="481659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52400"/>
              <a:ext cx="4816593" cy="558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10500"/>
                </a:lnSpc>
              </a:pPr>
              <a:r>
                <a:rPr lang="en-US" sz="7500">
                  <a:solidFill>
                    <a:srgbClr val="000000"/>
                  </a:solidFill>
                  <a:latin typeface="Museo Slab 1"/>
                  <a:ea typeface="Museo Slab 1"/>
                  <a:cs typeface="Museo Slab 1"/>
                  <a:sym typeface="Museo Slab 1"/>
                </a:rPr>
                <a:t> </a:t>
              </a:r>
            </a:p>
          </p:txBody>
        </p:sp>
      </p:grpSp>
      <p:sp>
        <p:nvSpPr>
          <p:cNvPr id="8" name="Freeform 8" descr="CDE Logo"/>
          <p:cNvSpPr/>
          <p:nvPr/>
        </p:nvSpPr>
        <p:spPr>
          <a:xfrm>
            <a:off x="15207064" y="597925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2" y="0"/>
                </a:lnTo>
                <a:lnTo>
                  <a:pt x="2536302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>
            <a:spLocks noGrp="1"/>
          </p:cNvSpPr>
          <p:nvPr>
            <p:ph type="title" idx="4294967295"/>
          </p:nvPr>
        </p:nvSpPr>
        <p:spPr>
          <a:xfrm>
            <a:off x="415277" y="413148"/>
            <a:ext cx="13198752" cy="1295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2"/>
                <a:ea typeface="Museo Slab 2"/>
                <a:cs typeface="Museo Slab 2"/>
                <a:sym typeface="Museo Slab 2"/>
              </a:rPr>
              <a:t>References Continued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56651" y="2384497"/>
            <a:ext cx="16167558" cy="6342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Colorado Department of Education. (2019, June 4). </a:t>
            </a:r>
            <a:r>
              <a:rPr lang="en-US" sz="2000" i="1" dirty="0">
                <a:solidFill>
                  <a:srgbClr val="000000"/>
                </a:solidFill>
                <a:latin typeface="Trebuchet MS Italics"/>
                <a:ea typeface="Trebuchet MS Italics"/>
                <a:cs typeface="Trebuchet MS Italics"/>
                <a:sym typeface="Trebuchet MS Italics"/>
              </a:rPr>
              <a:t>State Accountability Data Explorer.</a:t>
            </a: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SchoolView</a:t>
            </a: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®: School and district data.</a:t>
            </a:r>
          </a:p>
          <a:p>
            <a:pPr algn="l">
              <a:lnSpc>
                <a:spcPts val="2800"/>
              </a:lnSpc>
            </a:pPr>
            <a:r>
              <a:rPr lang="en-US" sz="2000" b="1" dirty="0">
                <a:solidFill>
                  <a:srgbClr val="004AAD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    </a:t>
            </a:r>
            <a:r>
              <a:rPr lang="en-US" sz="2000" b="1" dirty="0">
                <a:solidFill>
                  <a:srgbClr val="004AAD"/>
                </a:solidFill>
                <a:latin typeface="Trebuchet MS Bold"/>
                <a:ea typeface="Trebuchet MS Bold"/>
                <a:cs typeface="Trebuchet MS Bold"/>
                <a:sym typeface="Trebuchet MS Bold"/>
                <a:hlinkClick r:id="rId4"/>
              </a:rPr>
              <a:t>https://www.cde.state.co.us/code/accountability-dataexplorertool</a:t>
            </a:r>
            <a:endParaRPr lang="en-US" sz="2000" b="1" dirty="0">
              <a:solidFill>
                <a:srgbClr val="004AAD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algn="l">
              <a:lnSpc>
                <a:spcPts val="700"/>
              </a:lnSpc>
            </a:pPr>
            <a:endParaRPr lang="en-US" sz="2000" b="1" dirty="0">
              <a:solidFill>
                <a:srgbClr val="004AAD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algn="l">
              <a:lnSpc>
                <a:spcPts val="2800"/>
              </a:lnSpc>
            </a:pP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Colorado Department of Education.(2023, May 5). </a:t>
            </a:r>
            <a:r>
              <a:rPr lang="en-US" sz="2000" i="1" dirty="0">
                <a:solidFill>
                  <a:srgbClr val="000000"/>
                </a:solidFill>
                <a:latin typeface="Trebuchet MS Italics"/>
                <a:ea typeface="Trebuchet MS Italics"/>
                <a:cs typeface="Trebuchet MS Italics"/>
                <a:sym typeface="Trebuchet MS Italics"/>
              </a:rPr>
              <a:t>READ Act Data Dashboard</a:t>
            </a: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 </a:t>
            </a:r>
            <a:r>
              <a:rPr lang="en-US" sz="2000" b="1" u="sng" dirty="0">
                <a:solidFill>
                  <a:srgbClr val="004AAD"/>
                </a:solidFill>
                <a:latin typeface="Trebuchet MS Bold"/>
                <a:ea typeface="Trebuchet MS Bold"/>
                <a:cs typeface="Trebuchet MS Bold"/>
                <a:sym typeface="Trebuchet MS Bold"/>
                <a:hlinkClick r:id="rId5" tooltip="https://www.cde.state.co.us/code/readactdashboard"/>
              </a:rPr>
              <a:t>https://www.cde.state.co.us/code/readactdashboard </a:t>
            </a:r>
          </a:p>
          <a:p>
            <a:pPr algn="l">
              <a:lnSpc>
                <a:spcPts val="700"/>
              </a:lnSpc>
            </a:pPr>
            <a:endParaRPr lang="en-US" sz="2000" b="1" u="sng" dirty="0">
              <a:solidFill>
                <a:srgbClr val="004AAD"/>
              </a:solidFill>
              <a:latin typeface="Trebuchet MS Bold"/>
              <a:ea typeface="Trebuchet MS Bold"/>
              <a:cs typeface="Trebuchet MS Bold"/>
              <a:sym typeface="Trebuchet MS Bold"/>
              <a:hlinkClick r:id="rId5" tooltip="https://www.cde.state.co.us/code/readactdashboard"/>
            </a:endParaRPr>
          </a:p>
          <a:p>
            <a:pPr algn="l">
              <a:lnSpc>
                <a:spcPts val="2800"/>
              </a:lnSpc>
            </a:pP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Colorado Department of Education. (2024, September 9). </a:t>
            </a:r>
            <a:r>
              <a:rPr lang="en-US" sz="2000" i="1" dirty="0">
                <a:solidFill>
                  <a:srgbClr val="000000"/>
                </a:solidFill>
                <a:latin typeface="Trebuchet MS Italics"/>
                <a:ea typeface="Trebuchet MS Italics"/>
                <a:cs typeface="Trebuchet MS Italics"/>
                <a:sym typeface="Trebuchet MS Italics"/>
              </a:rPr>
              <a:t>District Profile Reports</a:t>
            </a: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 Discipline.</a:t>
            </a:r>
          </a:p>
          <a:p>
            <a:pPr algn="l">
              <a:lnSpc>
                <a:spcPts val="2800"/>
              </a:lnSpc>
            </a:pP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    </a:t>
            </a:r>
            <a:r>
              <a:rPr lang="en-US" sz="2000" b="1" u="sng" dirty="0">
                <a:solidFill>
                  <a:srgbClr val="004AAD"/>
                </a:solidFill>
                <a:latin typeface="Trebuchet MS Bold"/>
                <a:ea typeface="Trebuchet MS Bold"/>
                <a:cs typeface="Trebuchet MS Bold"/>
                <a:sym typeface="Trebuchet MS Bold"/>
                <a:hlinkClick r:id="rId6" tooltip="https://www.cde.state.co.us/code/districtprofilereports"/>
              </a:rPr>
              <a:t>https://www.cde.state.co.us/code/districtprofilereports</a:t>
            </a:r>
          </a:p>
          <a:p>
            <a:pPr algn="l">
              <a:lnSpc>
                <a:spcPts val="700"/>
              </a:lnSpc>
            </a:pPr>
            <a:endParaRPr lang="en-US" sz="2000" b="1" u="sng" dirty="0">
              <a:solidFill>
                <a:srgbClr val="004AAD"/>
              </a:solidFill>
              <a:latin typeface="Trebuchet MS Bold"/>
              <a:ea typeface="Trebuchet MS Bold"/>
              <a:cs typeface="Trebuchet MS Bold"/>
              <a:sym typeface="Trebuchet MS Bold"/>
              <a:hlinkClick r:id="rId6" tooltip="https://www.cde.state.co.us/code/districtprofilereports"/>
            </a:endParaRPr>
          </a:p>
          <a:p>
            <a:pPr algn="l">
              <a:lnSpc>
                <a:spcPts val="2800"/>
              </a:lnSpc>
            </a:pP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Colorado Department of Education. (2024). Explore</a:t>
            </a:r>
            <a:r>
              <a:rPr lang="en-US" sz="2000" i="1" dirty="0">
                <a:solidFill>
                  <a:srgbClr val="000000"/>
                </a:solidFill>
                <a:latin typeface="Trebuchet MS Italics"/>
                <a:ea typeface="Trebuchet MS Italics"/>
                <a:cs typeface="Trebuchet MS Italics"/>
                <a:sym typeface="Trebuchet MS Italics"/>
              </a:rPr>
              <a:t> school and district data. </a:t>
            </a:r>
            <a:r>
              <a:rPr lang="en-US" sz="20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SchoolView</a:t>
            </a: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®: School and district data.</a:t>
            </a:r>
          </a:p>
          <a:p>
            <a:pPr algn="l">
              <a:lnSpc>
                <a:spcPts val="2800"/>
              </a:lnSpc>
            </a:pP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    </a:t>
            </a:r>
            <a:r>
              <a:rPr lang="en-US" sz="2000" b="1" u="sng" dirty="0">
                <a:solidFill>
                  <a:srgbClr val="004AAD"/>
                </a:solidFill>
                <a:latin typeface="Trebuchet MS Bold"/>
                <a:ea typeface="Trebuchet MS Bold"/>
                <a:cs typeface="Trebuchet MS Bold"/>
                <a:sym typeface="Trebuchet MS Bold"/>
                <a:hlinkClick r:id="rId7" tooltip="https://www.cde.state.co.us/schoolview/explore/welcome/"/>
              </a:rPr>
              <a:t>https://www.cde.state.co.us/schoolview/explore/welcome/</a:t>
            </a:r>
          </a:p>
          <a:p>
            <a:pPr algn="l">
              <a:lnSpc>
                <a:spcPts val="700"/>
              </a:lnSpc>
            </a:pPr>
            <a:endParaRPr lang="en-US" sz="2000" b="1" u="sng" dirty="0">
              <a:solidFill>
                <a:srgbClr val="004AAD"/>
              </a:solidFill>
              <a:latin typeface="Trebuchet MS Bold"/>
              <a:ea typeface="Trebuchet MS Bold"/>
              <a:cs typeface="Trebuchet MS Bold"/>
              <a:sym typeface="Trebuchet MS Bold"/>
              <a:hlinkClick r:id="rId7" tooltip="https://www.cde.state.co.us/schoolview/explore/welcome/"/>
            </a:endParaRPr>
          </a:p>
          <a:p>
            <a:pPr algn="l">
              <a:lnSpc>
                <a:spcPts val="2800"/>
              </a:lnSpc>
            </a:pP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Colorado Department of Education. (2024, December 18). </a:t>
            </a:r>
            <a:r>
              <a:rPr lang="en-US" sz="2000" i="1" dirty="0">
                <a:solidFill>
                  <a:srgbClr val="000000"/>
                </a:solidFill>
                <a:latin typeface="Trebuchet MS Italics"/>
                <a:ea typeface="Trebuchet MS Italics"/>
                <a:cs typeface="Trebuchet MS Italics"/>
                <a:sym typeface="Trebuchet MS Italics"/>
              </a:rPr>
              <a:t>Attendance Goal Calculator Dashboard</a:t>
            </a: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 Attendance.</a:t>
            </a:r>
          </a:p>
          <a:p>
            <a:pPr algn="l">
              <a:lnSpc>
                <a:spcPts val="2800"/>
              </a:lnSpc>
            </a:pP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    </a:t>
            </a:r>
            <a:r>
              <a:rPr lang="en-US" sz="2000" b="1" u="sng" dirty="0">
                <a:solidFill>
                  <a:srgbClr val="004AAD"/>
                </a:solidFill>
                <a:latin typeface="Trebuchet MS Bold"/>
                <a:ea typeface="Trebuchet MS Bold"/>
                <a:cs typeface="Trebuchet MS Bold"/>
                <a:sym typeface="Trebuchet MS Bold"/>
                <a:hlinkClick r:id="rId8" tooltip="https://www.cde.state.co.us/code/attendance-goal-calculator"/>
              </a:rPr>
              <a:t>https://www.cde.state.co.us/code/attendance-goal-calculator</a:t>
            </a:r>
          </a:p>
          <a:p>
            <a:pPr algn="l">
              <a:lnSpc>
                <a:spcPts val="700"/>
              </a:lnSpc>
            </a:pPr>
            <a:endParaRPr lang="en-US" sz="2000" b="1" u="sng" dirty="0">
              <a:solidFill>
                <a:srgbClr val="004AAD"/>
              </a:solidFill>
              <a:latin typeface="Trebuchet MS Bold"/>
              <a:ea typeface="Trebuchet MS Bold"/>
              <a:cs typeface="Trebuchet MS Bold"/>
              <a:sym typeface="Trebuchet MS Bold"/>
              <a:hlinkClick r:id="rId8" tooltip="https://www.cde.state.co.us/code/attendance-goal-calculator"/>
            </a:endParaRPr>
          </a:p>
          <a:p>
            <a:pPr algn="l">
              <a:lnSpc>
                <a:spcPts val="2800"/>
              </a:lnSpc>
            </a:pP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Colorado Department of Education. (2025, January 21). </a:t>
            </a:r>
            <a:r>
              <a:rPr lang="en-US" sz="2000" i="1" dirty="0">
                <a:solidFill>
                  <a:srgbClr val="000000"/>
                </a:solidFill>
                <a:latin typeface="Trebuchet MS Italics"/>
                <a:ea typeface="Trebuchet MS Italics"/>
                <a:cs typeface="Trebuchet MS Italics"/>
                <a:sym typeface="Trebuchet MS Italics"/>
              </a:rPr>
              <a:t>Dropout Dashboard</a:t>
            </a: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 Dropout.</a:t>
            </a:r>
          </a:p>
          <a:p>
            <a:pPr algn="l">
              <a:lnSpc>
                <a:spcPts val="2800"/>
              </a:lnSpc>
            </a:pP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>
                <a:solidFill>
                  <a:srgbClr val="004AAD"/>
                </a:solidFill>
                <a:latin typeface="Trebuchet MS"/>
                <a:ea typeface="Trebuchet MS"/>
                <a:cs typeface="Trebuchet MS"/>
                <a:sym typeface="Trebuchet MS"/>
              </a:rPr>
              <a:t>    </a:t>
            </a:r>
            <a:r>
              <a:rPr lang="en-US" sz="2000" b="1" u="sng" dirty="0">
                <a:solidFill>
                  <a:srgbClr val="004AAD"/>
                </a:solidFill>
                <a:latin typeface="Trebuchet MS Bold"/>
                <a:ea typeface="Trebuchet MS Bold"/>
                <a:cs typeface="Trebuchet MS Bold"/>
                <a:sym typeface="Trebuchet MS Bold"/>
                <a:hlinkClick r:id="rId9" tooltip="https://www.cde.state.co.us/code/dropoutdashboard"/>
              </a:rPr>
              <a:t>https://www.cde.state.co.us/code/dropoutdashboard</a:t>
            </a:r>
          </a:p>
          <a:p>
            <a:pPr algn="l">
              <a:lnSpc>
                <a:spcPts val="700"/>
              </a:lnSpc>
            </a:pPr>
            <a:endParaRPr lang="en-US" sz="2000" b="1" u="sng" dirty="0">
              <a:solidFill>
                <a:srgbClr val="004AAD"/>
              </a:solidFill>
              <a:latin typeface="Trebuchet MS Bold"/>
              <a:ea typeface="Trebuchet MS Bold"/>
              <a:cs typeface="Trebuchet MS Bold"/>
              <a:sym typeface="Trebuchet MS Bold"/>
              <a:hlinkClick r:id="rId9" tooltip="https://www.cde.state.co.us/code/dropoutdashboard"/>
            </a:endParaRPr>
          </a:p>
          <a:p>
            <a:pPr algn="l">
              <a:lnSpc>
                <a:spcPts val="2800"/>
              </a:lnSpc>
            </a:pP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Colorado Department of Education. (2025, January 24). </a:t>
            </a:r>
            <a:r>
              <a:rPr lang="en-US" sz="2000" i="1" dirty="0">
                <a:solidFill>
                  <a:srgbClr val="000000"/>
                </a:solidFill>
                <a:latin typeface="Trebuchet MS Italics"/>
                <a:ea typeface="Trebuchet MS Italics"/>
                <a:cs typeface="Trebuchet MS Italics"/>
                <a:sym typeface="Trebuchet MS Italics"/>
              </a:rPr>
              <a:t>Suspension/Expulsion Statistics.</a:t>
            </a:r>
          </a:p>
          <a:p>
            <a:pPr algn="l">
              <a:lnSpc>
                <a:spcPts val="2800"/>
              </a:lnSpc>
            </a:pP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    </a:t>
            </a:r>
            <a:r>
              <a:rPr lang="en-US" sz="2000" b="1" u="sng" dirty="0">
                <a:solidFill>
                  <a:srgbClr val="004AAD"/>
                </a:solidFill>
                <a:latin typeface="Trebuchet MS Bold"/>
                <a:ea typeface="Trebuchet MS Bold"/>
                <a:cs typeface="Trebuchet MS Bold"/>
                <a:sym typeface="Trebuchet MS Bold"/>
                <a:hlinkClick r:id="rId10" tooltip="https://www.cde.state.co.us/cdereval/suspend-expel"/>
              </a:rPr>
              <a:t>https://www.cde.state.co.us/cdereval/suspend-expel</a:t>
            </a:r>
          </a:p>
          <a:p>
            <a:pPr algn="l">
              <a:lnSpc>
                <a:spcPts val="700"/>
              </a:lnSpc>
            </a:pPr>
            <a:endParaRPr lang="en-US" sz="2000" b="1" u="sng" dirty="0">
              <a:solidFill>
                <a:srgbClr val="004AAD"/>
              </a:solidFill>
              <a:latin typeface="Trebuchet MS Bold"/>
              <a:ea typeface="Trebuchet MS Bold"/>
              <a:cs typeface="Trebuchet MS Bold"/>
              <a:sym typeface="Trebuchet MS Bold"/>
              <a:hlinkClick r:id="rId10" tooltip="https://www.cde.state.co.us/cdereval/suspend-expel"/>
            </a:endParaRPr>
          </a:p>
          <a:p>
            <a:pPr algn="l">
              <a:lnSpc>
                <a:spcPts val="2800"/>
              </a:lnSpc>
            </a:pP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Colorado Department of Education. (2025, August 8). </a:t>
            </a:r>
            <a:r>
              <a:rPr lang="en-US" sz="2000" i="1" dirty="0">
                <a:solidFill>
                  <a:srgbClr val="000000"/>
                </a:solidFill>
                <a:latin typeface="Trebuchet MS Italics"/>
                <a:ea typeface="Trebuchet MS Italics"/>
                <a:cs typeface="Trebuchet MS Italics"/>
                <a:sym typeface="Trebuchet MS Italics"/>
              </a:rPr>
              <a:t>Attendance</a:t>
            </a: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 Reports and Data.</a:t>
            </a:r>
          </a:p>
          <a:p>
            <a:pPr algn="l">
              <a:lnSpc>
                <a:spcPts val="2800"/>
              </a:lnSpc>
            </a:pP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    </a:t>
            </a:r>
            <a:r>
              <a:rPr lang="en-US" sz="2000" b="1" u="sng" dirty="0">
                <a:solidFill>
                  <a:srgbClr val="004AAD"/>
                </a:solidFill>
                <a:latin typeface="Trebuchet MS Bold"/>
                <a:ea typeface="Trebuchet MS Bold"/>
                <a:cs typeface="Trebuchet MS Bold"/>
                <a:sym typeface="Trebuchet MS Bold"/>
                <a:hlinkClick r:id="rId11" tooltip="https://www.cde.state.co.us/cdereval/truancystatistics"/>
              </a:rPr>
              <a:t>https://www.cde.state.co.us/cdereval/truancystatistics</a:t>
            </a:r>
          </a:p>
          <a:p>
            <a:pPr algn="l">
              <a:lnSpc>
                <a:spcPts val="2800"/>
              </a:lnSpc>
            </a:pPr>
            <a:endParaRPr lang="en-US" sz="2000" b="1" u="sng" dirty="0">
              <a:solidFill>
                <a:srgbClr val="004AAD"/>
              </a:solidFill>
              <a:latin typeface="Trebuchet MS Bold"/>
              <a:ea typeface="Trebuchet MS Bold"/>
              <a:cs typeface="Trebuchet MS Bold"/>
              <a:sym typeface="Trebuchet MS Bold"/>
              <a:hlinkClick r:id="rId11" tooltip="https://www.cde.state.co.us/cdereval/truancystatisti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Back of notebook"/>
          <p:cNvSpPr/>
          <p:nvPr/>
        </p:nvSpPr>
        <p:spPr>
          <a:xfrm rot="-5400000">
            <a:off x="3982065" y="-3982065"/>
            <a:ext cx="10287000" cy="18251129"/>
          </a:xfrm>
          <a:custGeom>
            <a:avLst/>
            <a:gdLst/>
            <a:ahLst/>
            <a:cxnLst/>
            <a:rect l="l" t="t" r="r" b="b"/>
            <a:pathLst>
              <a:path w="10287000" h="18251129">
                <a:moveTo>
                  <a:pt x="0" y="0"/>
                </a:moveTo>
                <a:lnTo>
                  <a:pt x="10287000" y="0"/>
                </a:lnTo>
                <a:lnTo>
                  <a:pt x="10287000" y="18251130"/>
                </a:lnTo>
                <a:lnTo>
                  <a:pt x="0" y="182511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95160" y="961826"/>
            <a:ext cx="11318063" cy="8363348"/>
          </a:xfrm>
          <a:custGeom>
            <a:avLst/>
            <a:gdLst/>
            <a:ahLst/>
            <a:cxnLst/>
            <a:rect l="l" t="t" r="r" b="b"/>
            <a:pathLst>
              <a:path w="11318063" h="8363348">
                <a:moveTo>
                  <a:pt x="0" y="0"/>
                </a:moveTo>
                <a:lnTo>
                  <a:pt x="11318064" y="0"/>
                </a:lnTo>
                <a:lnTo>
                  <a:pt x="11318064" y="8363348"/>
                </a:lnTo>
                <a:lnTo>
                  <a:pt x="0" y="83633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4857078" y="3222121"/>
            <a:ext cx="7994228" cy="404742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334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Thank you!</a:t>
            </a:r>
          </a:p>
          <a:p>
            <a:pPr marL="0" marR="0" lvl="0" indent="0" algn="ctr" defTabSz="914400" rtl="0" eaLnBrk="1" fontAlgn="auto" latinLnBrk="0" hangingPunct="1">
              <a:lnSpc>
                <a:spcPts val="6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We look forward to seeing you soon.</a:t>
            </a:r>
          </a:p>
          <a:p>
            <a:pPr marL="0" marR="0" lvl="0" indent="0" algn="ctr" defTabSz="914400" rtl="0" eaLnBrk="1" fontAlgn="auto" latinLnBrk="0" hangingPunct="1">
              <a:lnSpc>
                <a:spcPts val="1334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useo Slab 1"/>
              <a:ea typeface="Museo Slab 1"/>
              <a:cs typeface="Museo Slab 1"/>
              <a:sym typeface="Museo Slab 1"/>
            </a:endParaRPr>
          </a:p>
        </p:txBody>
      </p:sp>
      <p:sp>
        <p:nvSpPr>
          <p:cNvPr id="5" name="Freeform 5" descr="CDE Logo"/>
          <p:cNvSpPr/>
          <p:nvPr/>
        </p:nvSpPr>
        <p:spPr>
          <a:xfrm>
            <a:off x="10566659" y="6730419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2" y="0"/>
                </a:lnTo>
                <a:lnTo>
                  <a:pt x="2536302" y="1078246"/>
                </a:lnTo>
                <a:lnTo>
                  <a:pt x="0" y="1078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36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257808"/>
            <a:ext cx="18288000" cy="1541783"/>
            <a:chOff x="0" y="0"/>
            <a:chExt cx="4816593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816592" cy="406066"/>
            </a:xfrm>
            <a:custGeom>
              <a:avLst/>
              <a:gdLst/>
              <a:ahLst/>
              <a:cxnLst/>
              <a:rect l="l" t="t" r="r" b="b"/>
              <a:pathLst>
                <a:path w="4816592" h="406066">
                  <a:moveTo>
                    <a:pt x="0" y="0"/>
                  </a:moveTo>
                  <a:lnTo>
                    <a:pt x="4816592" y="0"/>
                  </a:lnTo>
                  <a:lnTo>
                    <a:pt x="481659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52400"/>
              <a:ext cx="4816593" cy="558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10500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6232" y="2290760"/>
            <a:ext cx="17275536" cy="7441180"/>
            <a:chOff x="0" y="0"/>
            <a:chExt cx="4549935" cy="1959817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8" name="Freeform 8" descr="CDE Logo"/>
          <p:cNvSpPr/>
          <p:nvPr/>
        </p:nvSpPr>
        <p:spPr>
          <a:xfrm>
            <a:off x="14868533" y="8314596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2" y="0"/>
                </a:lnTo>
                <a:lnTo>
                  <a:pt x="2536302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53648" y="2126160"/>
            <a:ext cx="18795296" cy="7702090"/>
            <a:chOff x="0" y="0"/>
            <a:chExt cx="4950201" cy="2028534"/>
          </a:xfrm>
        </p:grpSpPr>
        <p:sp>
          <p:nvSpPr>
            <p:cNvPr id="10" name="Freeform 1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950201" cy="2028534"/>
            </a:xfrm>
            <a:custGeom>
              <a:avLst/>
              <a:gdLst/>
              <a:ahLst/>
              <a:cxnLst/>
              <a:rect l="l" t="t" r="r" b="b"/>
              <a:pathLst>
                <a:path w="4950201" h="2028534">
                  <a:moveTo>
                    <a:pt x="0" y="0"/>
                  </a:moveTo>
                  <a:lnTo>
                    <a:pt x="4950201" y="0"/>
                  </a:lnTo>
                  <a:lnTo>
                    <a:pt x="4950201" y="2028534"/>
                  </a:lnTo>
                  <a:lnTo>
                    <a:pt x="0" y="2028534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4950201" cy="20856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2" name="Freeform 12" descr="Mancos Logo"/>
          <p:cNvSpPr/>
          <p:nvPr/>
        </p:nvSpPr>
        <p:spPr>
          <a:xfrm>
            <a:off x="506232" y="2339518"/>
            <a:ext cx="3414568" cy="896683"/>
          </a:xfrm>
          <a:custGeom>
            <a:avLst/>
            <a:gdLst/>
            <a:ahLst/>
            <a:cxnLst/>
            <a:rect l="l" t="t" r="r" b="b"/>
            <a:pathLst>
              <a:path w="3414568" h="896683">
                <a:moveTo>
                  <a:pt x="0" y="0"/>
                </a:moveTo>
                <a:lnTo>
                  <a:pt x="3414568" y="0"/>
                </a:lnTo>
                <a:lnTo>
                  <a:pt x="3414568" y="896683"/>
                </a:lnTo>
                <a:lnTo>
                  <a:pt x="0" y="8966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 descr="Kiowa Logo"/>
          <p:cNvSpPr/>
          <p:nvPr/>
        </p:nvSpPr>
        <p:spPr>
          <a:xfrm>
            <a:off x="2697411" y="6688224"/>
            <a:ext cx="1869427" cy="1574254"/>
          </a:xfrm>
          <a:custGeom>
            <a:avLst/>
            <a:gdLst/>
            <a:ahLst/>
            <a:cxnLst/>
            <a:rect l="l" t="t" r="r" b="b"/>
            <a:pathLst>
              <a:path w="1869427" h="1574254">
                <a:moveTo>
                  <a:pt x="0" y="0"/>
                </a:moveTo>
                <a:lnTo>
                  <a:pt x="1869427" y="0"/>
                </a:lnTo>
                <a:lnTo>
                  <a:pt x="1869427" y="1574254"/>
                </a:lnTo>
                <a:lnTo>
                  <a:pt x="0" y="15742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 descr="Centennial Ram Logo"/>
          <p:cNvSpPr/>
          <p:nvPr/>
        </p:nvSpPr>
        <p:spPr>
          <a:xfrm>
            <a:off x="290142" y="3788759"/>
            <a:ext cx="1534871" cy="1535966"/>
          </a:xfrm>
          <a:custGeom>
            <a:avLst/>
            <a:gdLst/>
            <a:ahLst/>
            <a:cxnLst/>
            <a:rect l="l" t="t" r="r" b="b"/>
            <a:pathLst>
              <a:path w="1534871" h="1535966">
                <a:moveTo>
                  <a:pt x="0" y="0"/>
                </a:moveTo>
                <a:lnTo>
                  <a:pt x="1534871" y="0"/>
                </a:lnTo>
                <a:lnTo>
                  <a:pt x="1534871" y="1535965"/>
                </a:lnTo>
                <a:lnTo>
                  <a:pt x="0" y="153596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 descr="Ignacio Logo"/>
          <p:cNvSpPr/>
          <p:nvPr/>
        </p:nvSpPr>
        <p:spPr>
          <a:xfrm>
            <a:off x="14525372" y="5122794"/>
            <a:ext cx="3436182" cy="734632"/>
          </a:xfrm>
          <a:custGeom>
            <a:avLst/>
            <a:gdLst/>
            <a:ahLst/>
            <a:cxnLst/>
            <a:rect l="l" t="t" r="r" b="b"/>
            <a:pathLst>
              <a:path w="3436182" h="734632">
                <a:moveTo>
                  <a:pt x="0" y="0"/>
                </a:moveTo>
                <a:lnTo>
                  <a:pt x="3436182" y="0"/>
                </a:lnTo>
                <a:lnTo>
                  <a:pt x="3436182" y="734632"/>
                </a:lnTo>
                <a:lnTo>
                  <a:pt x="0" y="73463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 descr="Durango Logo"/>
          <p:cNvSpPr/>
          <p:nvPr/>
        </p:nvSpPr>
        <p:spPr>
          <a:xfrm>
            <a:off x="7495815" y="7735272"/>
            <a:ext cx="1989967" cy="1983334"/>
          </a:xfrm>
          <a:custGeom>
            <a:avLst/>
            <a:gdLst/>
            <a:ahLst/>
            <a:cxnLst/>
            <a:rect l="l" t="t" r="r" b="b"/>
            <a:pathLst>
              <a:path w="1989967" h="1983334">
                <a:moveTo>
                  <a:pt x="0" y="0"/>
                </a:moveTo>
                <a:lnTo>
                  <a:pt x="1989967" y="0"/>
                </a:lnTo>
                <a:lnTo>
                  <a:pt x="1989967" y="1983334"/>
                </a:lnTo>
                <a:lnTo>
                  <a:pt x="0" y="198333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7" name="Group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63487" y="8726939"/>
            <a:ext cx="4201109" cy="684065"/>
            <a:chOff x="0" y="0"/>
            <a:chExt cx="1106465" cy="180165"/>
          </a:xfrm>
        </p:grpSpPr>
        <p:sp>
          <p:nvSpPr>
            <p:cNvPr id="18" name="Freeform 1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106465" cy="180165"/>
            </a:xfrm>
            <a:custGeom>
              <a:avLst/>
              <a:gdLst/>
              <a:ahLst/>
              <a:cxnLst/>
              <a:rect l="l" t="t" r="r" b="b"/>
              <a:pathLst>
                <a:path w="1106465" h="180165">
                  <a:moveTo>
                    <a:pt x="0" y="0"/>
                  </a:moveTo>
                  <a:lnTo>
                    <a:pt x="1106465" y="0"/>
                  </a:lnTo>
                  <a:lnTo>
                    <a:pt x="1106465" y="180165"/>
                  </a:lnTo>
                  <a:lnTo>
                    <a:pt x="0" y="180165"/>
                  </a:lnTo>
                  <a:close/>
                </a:path>
              </a:pathLst>
            </a:custGeom>
            <a:solidFill>
              <a:srgbClr val="100F0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57150"/>
              <a:ext cx="1106465" cy="2373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20" name="Freeform 20" descr="Wiley Logo"/>
          <p:cNvSpPr/>
          <p:nvPr/>
        </p:nvSpPr>
        <p:spPr>
          <a:xfrm>
            <a:off x="650332" y="8779723"/>
            <a:ext cx="4156865" cy="578497"/>
          </a:xfrm>
          <a:custGeom>
            <a:avLst/>
            <a:gdLst/>
            <a:ahLst/>
            <a:cxnLst/>
            <a:rect l="l" t="t" r="r" b="b"/>
            <a:pathLst>
              <a:path w="4156865" h="578497">
                <a:moveTo>
                  <a:pt x="0" y="0"/>
                </a:moveTo>
                <a:lnTo>
                  <a:pt x="4156866" y="0"/>
                </a:lnTo>
                <a:lnTo>
                  <a:pt x="4156866" y="578498"/>
                </a:lnTo>
                <a:lnTo>
                  <a:pt x="0" y="57849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 descr="DSST Logo"/>
          <p:cNvSpPr/>
          <p:nvPr/>
        </p:nvSpPr>
        <p:spPr>
          <a:xfrm>
            <a:off x="5652646" y="7800879"/>
            <a:ext cx="1434999" cy="1789528"/>
          </a:xfrm>
          <a:custGeom>
            <a:avLst/>
            <a:gdLst/>
            <a:ahLst/>
            <a:cxnLst/>
            <a:rect l="l" t="t" r="r" b="b"/>
            <a:pathLst>
              <a:path w="1434999" h="1789528">
                <a:moveTo>
                  <a:pt x="0" y="0"/>
                </a:moveTo>
                <a:lnTo>
                  <a:pt x="1434999" y="0"/>
                </a:lnTo>
                <a:lnTo>
                  <a:pt x="1434999" y="1789528"/>
                </a:lnTo>
                <a:lnTo>
                  <a:pt x="0" y="178952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 descr="Ricardo Flores Magon Academy Logo"/>
          <p:cNvSpPr/>
          <p:nvPr/>
        </p:nvSpPr>
        <p:spPr>
          <a:xfrm>
            <a:off x="15582908" y="6241675"/>
            <a:ext cx="1860616" cy="1809479"/>
          </a:xfrm>
          <a:custGeom>
            <a:avLst/>
            <a:gdLst/>
            <a:ahLst/>
            <a:cxnLst/>
            <a:rect l="l" t="t" r="r" b="b"/>
            <a:pathLst>
              <a:path w="1860616" h="1809479">
                <a:moveTo>
                  <a:pt x="0" y="0"/>
                </a:moveTo>
                <a:lnTo>
                  <a:pt x="1860617" y="0"/>
                </a:lnTo>
                <a:lnTo>
                  <a:pt x="1860617" y="1809479"/>
                </a:lnTo>
                <a:lnTo>
                  <a:pt x="0" y="180947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 descr="AUL Denver Logo"/>
          <p:cNvSpPr/>
          <p:nvPr/>
        </p:nvSpPr>
        <p:spPr>
          <a:xfrm>
            <a:off x="6624786" y="3360561"/>
            <a:ext cx="2349836" cy="892988"/>
          </a:xfrm>
          <a:custGeom>
            <a:avLst/>
            <a:gdLst/>
            <a:ahLst/>
            <a:cxnLst/>
            <a:rect l="l" t="t" r="r" b="b"/>
            <a:pathLst>
              <a:path w="2349836" h="892988">
                <a:moveTo>
                  <a:pt x="0" y="0"/>
                </a:moveTo>
                <a:lnTo>
                  <a:pt x="2349836" y="0"/>
                </a:lnTo>
                <a:lnTo>
                  <a:pt x="2349836" y="892988"/>
                </a:lnTo>
                <a:lnTo>
                  <a:pt x="0" y="89298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527" r="-52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 descr="D49 Logo"/>
          <p:cNvSpPr/>
          <p:nvPr/>
        </p:nvSpPr>
        <p:spPr>
          <a:xfrm>
            <a:off x="11581666" y="4834664"/>
            <a:ext cx="2662994" cy="1310278"/>
          </a:xfrm>
          <a:custGeom>
            <a:avLst/>
            <a:gdLst/>
            <a:ahLst/>
            <a:cxnLst/>
            <a:rect l="l" t="t" r="r" b="b"/>
            <a:pathLst>
              <a:path w="2662994" h="1310278">
                <a:moveTo>
                  <a:pt x="0" y="0"/>
                </a:moveTo>
                <a:lnTo>
                  <a:pt x="2662994" y="0"/>
                </a:lnTo>
                <a:lnTo>
                  <a:pt x="2662994" y="1310278"/>
                </a:lnTo>
                <a:lnTo>
                  <a:pt x="0" y="131027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 descr="Moffat logo"/>
          <p:cNvSpPr/>
          <p:nvPr/>
        </p:nvSpPr>
        <p:spPr>
          <a:xfrm>
            <a:off x="9516454" y="6407278"/>
            <a:ext cx="1639912" cy="1574503"/>
          </a:xfrm>
          <a:custGeom>
            <a:avLst/>
            <a:gdLst/>
            <a:ahLst/>
            <a:cxnLst/>
            <a:rect l="l" t="t" r="r" b="b"/>
            <a:pathLst>
              <a:path w="1639912" h="1574503">
                <a:moveTo>
                  <a:pt x="0" y="0"/>
                </a:moveTo>
                <a:lnTo>
                  <a:pt x="1639913" y="0"/>
                </a:lnTo>
                <a:lnTo>
                  <a:pt x="1639913" y="1574503"/>
                </a:lnTo>
                <a:lnTo>
                  <a:pt x="0" y="157450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 descr="DPS Logo"/>
          <p:cNvSpPr/>
          <p:nvPr/>
        </p:nvSpPr>
        <p:spPr>
          <a:xfrm>
            <a:off x="12599807" y="2991758"/>
            <a:ext cx="3091067" cy="1186901"/>
          </a:xfrm>
          <a:custGeom>
            <a:avLst/>
            <a:gdLst/>
            <a:ahLst/>
            <a:cxnLst/>
            <a:rect l="l" t="t" r="r" b="b"/>
            <a:pathLst>
              <a:path w="3091067" h="1186901">
                <a:moveTo>
                  <a:pt x="0" y="0"/>
                </a:moveTo>
                <a:lnTo>
                  <a:pt x="3091067" y="0"/>
                </a:lnTo>
                <a:lnTo>
                  <a:pt x="3091067" y="1186901"/>
                </a:lnTo>
                <a:lnTo>
                  <a:pt x="0" y="1186901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 descr="CDE Logo"/>
          <p:cNvSpPr/>
          <p:nvPr/>
        </p:nvSpPr>
        <p:spPr>
          <a:xfrm>
            <a:off x="15254315" y="489577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6"/>
                </a:lnTo>
                <a:lnTo>
                  <a:pt x="0" y="10782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 descr="APS Logo"/>
          <p:cNvSpPr/>
          <p:nvPr/>
        </p:nvSpPr>
        <p:spPr>
          <a:xfrm>
            <a:off x="6479626" y="2126160"/>
            <a:ext cx="3085778" cy="1080022"/>
          </a:xfrm>
          <a:custGeom>
            <a:avLst/>
            <a:gdLst/>
            <a:ahLst/>
            <a:cxnLst/>
            <a:rect l="l" t="t" r="r" b="b"/>
            <a:pathLst>
              <a:path w="3085778" h="1080022">
                <a:moveTo>
                  <a:pt x="0" y="0"/>
                </a:moveTo>
                <a:lnTo>
                  <a:pt x="3085778" y="0"/>
                </a:lnTo>
                <a:lnTo>
                  <a:pt x="3085778" y="1080023"/>
                </a:lnTo>
                <a:lnTo>
                  <a:pt x="0" y="1080023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 descr="Arickaree School District Logo"/>
          <p:cNvSpPr/>
          <p:nvPr/>
        </p:nvSpPr>
        <p:spPr>
          <a:xfrm>
            <a:off x="10336410" y="8432620"/>
            <a:ext cx="4266717" cy="842199"/>
          </a:xfrm>
          <a:custGeom>
            <a:avLst/>
            <a:gdLst/>
            <a:ahLst/>
            <a:cxnLst/>
            <a:rect l="l" t="t" r="r" b="b"/>
            <a:pathLst>
              <a:path w="4266717" h="842199">
                <a:moveTo>
                  <a:pt x="0" y="0"/>
                </a:moveTo>
                <a:lnTo>
                  <a:pt x="4266718" y="0"/>
                </a:lnTo>
                <a:lnTo>
                  <a:pt x="4266718" y="842199"/>
                </a:lnTo>
                <a:lnTo>
                  <a:pt x="0" y="84219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-28620" r="-2469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 descr="Brush Logo"/>
          <p:cNvSpPr/>
          <p:nvPr/>
        </p:nvSpPr>
        <p:spPr>
          <a:xfrm>
            <a:off x="9558879" y="3807055"/>
            <a:ext cx="1918012" cy="1683055"/>
          </a:xfrm>
          <a:custGeom>
            <a:avLst/>
            <a:gdLst/>
            <a:ahLst/>
            <a:cxnLst/>
            <a:rect l="l" t="t" r="r" b="b"/>
            <a:pathLst>
              <a:path w="1918012" h="1683055">
                <a:moveTo>
                  <a:pt x="0" y="0"/>
                </a:moveTo>
                <a:lnTo>
                  <a:pt x="1918012" y="0"/>
                </a:lnTo>
                <a:lnTo>
                  <a:pt x="1918012" y="1683055"/>
                </a:lnTo>
                <a:lnTo>
                  <a:pt x="0" y="1683055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 descr="Caprock Academy Logo"/>
          <p:cNvSpPr/>
          <p:nvPr/>
        </p:nvSpPr>
        <p:spPr>
          <a:xfrm>
            <a:off x="15948510" y="2507255"/>
            <a:ext cx="2013044" cy="2013044"/>
          </a:xfrm>
          <a:custGeom>
            <a:avLst/>
            <a:gdLst/>
            <a:ahLst/>
            <a:cxnLst/>
            <a:rect l="l" t="t" r="r" b="b"/>
            <a:pathLst>
              <a:path w="2013044" h="2013044">
                <a:moveTo>
                  <a:pt x="0" y="0"/>
                </a:moveTo>
                <a:lnTo>
                  <a:pt x="2013044" y="0"/>
                </a:lnTo>
                <a:lnTo>
                  <a:pt x="2013044" y="2013044"/>
                </a:lnTo>
                <a:lnTo>
                  <a:pt x="0" y="2013044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 descr="CIVICA Colorado"/>
          <p:cNvSpPr/>
          <p:nvPr/>
        </p:nvSpPr>
        <p:spPr>
          <a:xfrm>
            <a:off x="4051873" y="4605809"/>
            <a:ext cx="2318272" cy="1777615"/>
          </a:xfrm>
          <a:custGeom>
            <a:avLst/>
            <a:gdLst/>
            <a:ahLst/>
            <a:cxnLst/>
            <a:rect l="l" t="t" r="r" b="b"/>
            <a:pathLst>
              <a:path w="2318272" h="1777615">
                <a:moveTo>
                  <a:pt x="0" y="0"/>
                </a:moveTo>
                <a:lnTo>
                  <a:pt x="2318273" y="0"/>
                </a:lnTo>
                <a:lnTo>
                  <a:pt x="2318273" y="1777615"/>
                </a:lnTo>
                <a:lnTo>
                  <a:pt x="0" y="1777615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 descr="Doral Academy logo"/>
          <p:cNvSpPr/>
          <p:nvPr/>
        </p:nvSpPr>
        <p:spPr>
          <a:xfrm>
            <a:off x="2213516" y="4520299"/>
            <a:ext cx="1303518" cy="1531299"/>
          </a:xfrm>
          <a:custGeom>
            <a:avLst/>
            <a:gdLst/>
            <a:ahLst/>
            <a:cxnLst/>
            <a:rect l="l" t="t" r="r" b="b"/>
            <a:pathLst>
              <a:path w="1303518" h="1531299">
                <a:moveTo>
                  <a:pt x="0" y="0"/>
                </a:moveTo>
                <a:lnTo>
                  <a:pt x="1303518" y="0"/>
                </a:lnTo>
                <a:lnTo>
                  <a:pt x="1303518" y="1531299"/>
                </a:lnTo>
                <a:lnTo>
                  <a:pt x="0" y="1531299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 descr="Estes Park Logo"/>
          <p:cNvSpPr/>
          <p:nvPr/>
        </p:nvSpPr>
        <p:spPr>
          <a:xfrm>
            <a:off x="4474812" y="2666171"/>
            <a:ext cx="1771509" cy="1763636"/>
          </a:xfrm>
          <a:custGeom>
            <a:avLst/>
            <a:gdLst/>
            <a:ahLst/>
            <a:cxnLst/>
            <a:rect l="l" t="t" r="r" b="b"/>
            <a:pathLst>
              <a:path w="1771509" h="1763636">
                <a:moveTo>
                  <a:pt x="0" y="0"/>
                </a:moveTo>
                <a:lnTo>
                  <a:pt x="1771509" y="0"/>
                </a:lnTo>
                <a:lnTo>
                  <a:pt x="1771509" y="1763636"/>
                </a:lnTo>
                <a:lnTo>
                  <a:pt x="0" y="1763636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 descr="Harrison District 2 Logo"/>
          <p:cNvSpPr/>
          <p:nvPr/>
        </p:nvSpPr>
        <p:spPr>
          <a:xfrm>
            <a:off x="290142" y="6115299"/>
            <a:ext cx="1822921" cy="1822921"/>
          </a:xfrm>
          <a:custGeom>
            <a:avLst/>
            <a:gdLst/>
            <a:ahLst/>
            <a:cxnLst/>
            <a:rect l="l" t="t" r="r" b="b"/>
            <a:pathLst>
              <a:path w="1822921" h="1822921">
                <a:moveTo>
                  <a:pt x="0" y="0"/>
                </a:moveTo>
                <a:lnTo>
                  <a:pt x="1822921" y="0"/>
                </a:lnTo>
                <a:lnTo>
                  <a:pt x="1822921" y="1822921"/>
                </a:lnTo>
                <a:lnTo>
                  <a:pt x="0" y="1822921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36" descr="Johnstown Milliken Logo"/>
          <p:cNvSpPr/>
          <p:nvPr/>
        </p:nvSpPr>
        <p:spPr>
          <a:xfrm>
            <a:off x="7149016" y="4659980"/>
            <a:ext cx="1994984" cy="1669272"/>
          </a:xfrm>
          <a:custGeom>
            <a:avLst/>
            <a:gdLst/>
            <a:ahLst/>
            <a:cxnLst/>
            <a:rect l="l" t="t" r="r" b="b"/>
            <a:pathLst>
              <a:path w="1994984" h="1669272">
                <a:moveTo>
                  <a:pt x="0" y="0"/>
                </a:moveTo>
                <a:lnTo>
                  <a:pt x="1994984" y="0"/>
                </a:lnTo>
                <a:lnTo>
                  <a:pt x="1994984" y="1669272"/>
                </a:lnTo>
                <a:lnTo>
                  <a:pt x="0" y="1669272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Freeform 37" descr="Orton Academy Logo"/>
          <p:cNvSpPr/>
          <p:nvPr/>
        </p:nvSpPr>
        <p:spPr>
          <a:xfrm>
            <a:off x="15446322" y="8359199"/>
            <a:ext cx="2210042" cy="1149222"/>
          </a:xfrm>
          <a:custGeom>
            <a:avLst/>
            <a:gdLst/>
            <a:ahLst/>
            <a:cxnLst/>
            <a:rect l="l" t="t" r="r" b="b"/>
            <a:pathLst>
              <a:path w="2210042" h="1149222">
                <a:moveTo>
                  <a:pt x="0" y="0"/>
                </a:moveTo>
                <a:lnTo>
                  <a:pt x="2210042" y="0"/>
                </a:lnTo>
                <a:lnTo>
                  <a:pt x="2210042" y="1149222"/>
                </a:lnTo>
                <a:lnTo>
                  <a:pt x="0" y="1149222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Freeform 38" descr="Strasburg School District Logo"/>
          <p:cNvSpPr/>
          <p:nvPr/>
        </p:nvSpPr>
        <p:spPr>
          <a:xfrm>
            <a:off x="11910228" y="6729758"/>
            <a:ext cx="2958305" cy="929542"/>
          </a:xfrm>
          <a:custGeom>
            <a:avLst/>
            <a:gdLst/>
            <a:ahLst/>
            <a:cxnLst/>
            <a:rect l="l" t="t" r="r" b="b"/>
            <a:pathLst>
              <a:path w="2958305" h="929542">
                <a:moveTo>
                  <a:pt x="0" y="0"/>
                </a:moveTo>
                <a:lnTo>
                  <a:pt x="2958305" y="0"/>
                </a:lnTo>
                <a:lnTo>
                  <a:pt x="2958305" y="929543"/>
                </a:lnTo>
                <a:lnTo>
                  <a:pt x="0" y="929543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39" descr="Stone Creek Charter School"/>
          <p:cNvSpPr/>
          <p:nvPr/>
        </p:nvSpPr>
        <p:spPr>
          <a:xfrm>
            <a:off x="9693003" y="2290760"/>
            <a:ext cx="2649168" cy="1401995"/>
          </a:xfrm>
          <a:custGeom>
            <a:avLst/>
            <a:gdLst/>
            <a:ahLst/>
            <a:cxnLst/>
            <a:rect l="l" t="t" r="r" b="b"/>
            <a:pathLst>
              <a:path w="2649168" h="1401995">
                <a:moveTo>
                  <a:pt x="0" y="0"/>
                </a:moveTo>
                <a:lnTo>
                  <a:pt x="2649168" y="0"/>
                </a:lnTo>
                <a:lnTo>
                  <a:pt x="2649168" y="1401995"/>
                </a:lnTo>
                <a:lnTo>
                  <a:pt x="0" y="1401995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0" name="Freeform 40" descr="St Vrain Logo"/>
          <p:cNvSpPr/>
          <p:nvPr/>
        </p:nvSpPr>
        <p:spPr>
          <a:xfrm>
            <a:off x="5246724" y="6764424"/>
            <a:ext cx="3681842" cy="763982"/>
          </a:xfrm>
          <a:custGeom>
            <a:avLst/>
            <a:gdLst/>
            <a:ahLst/>
            <a:cxnLst/>
            <a:rect l="l" t="t" r="r" b="b"/>
            <a:pathLst>
              <a:path w="3681842" h="763982">
                <a:moveTo>
                  <a:pt x="0" y="0"/>
                </a:moveTo>
                <a:lnTo>
                  <a:pt x="3681842" y="0"/>
                </a:lnTo>
                <a:lnTo>
                  <a:pt x="3681842" y="763982"/>
                </a:lnTo>
                <a:lnTo>
                  <a:pt x="0" y="763982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1" name="TextBox 41"/>
          <p:cNvSpPr txBox="1">
            <a:spLocks noGrp="1"/>
          </p:cNvSpPr>
          <p:nvPr>
            <p:ph type="title" idx="4294967295"/>
          </p:nvPr>
        </p:nvSpPr>
        <p:spPr>
          <a:xfrm>
            <a:off x="290142" y="304800"/>
            <a:ext cx="11054482" cy="1295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2"/>
                <a:ea typeface="Museo Slab 2"/>
                <a:cs typeface="Museo Slab 2"/>
                <a:sym typeface="Museo Slab 2"/>
              </a:rPr>
              <a:t>Welcome Cohort 15!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398915"/>
            <a:ext cx="18288000" cy="1541783"/>
            <a:chOff x="0" y="0"/>
            <a:chExt cx="4816593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816592" cy="406066"/>
            </a:xfrm>
            <a:custGeom>
              <a:avLst/>
              <a:gdLst/>
              <a:ahLst/>
              <a:cxnLst/>
              <a:rect l="l" t="t" r="r" b="b"/>
              <a:pathLst>
                <a:path w="4816592" h="406066">
                  <a:moveTo>
                    <a:pt x="0" y="0"/>
                  </a:moveTo>
                  <a:lnTo>
                    <a:pt x="4816592" y="0"/>
                  </a:lnTo>
                  <a:lnTo>
                    <a:pt x="481659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52400"/>
              <a:ext cx="4816593" cy="558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10500"/>
                </a:lnSpc>
              </a:pPr>
              <a:r>
                <a:rPr lang="en-US" sz="7500">
                  <a:solidFill>
                    <a:srgbClr val="000000"/>
                  </a:solidFill>
                  <a:latin typeface="Museo Slab 1"/>
                  <a:ea typeface="Museo Slab 1"/>
                  <a:cs typeface="Museo Slab 1"/>
                  <a:sym typeface="Museo Slab 1"/>
                </a:rPr>
                <a:t> </a:t>
              </a:r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7354" y="2453616"/>
            <a:ext cx="17275536" cy="7441180"/>
            <a:chOff x="0" y="0"/>
            <a:chExt cx="4549935" cy="1959817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3359"/>
                </a:lnSpc>
              </a:pPr>
              <a:endParaRPr/>
            </a:p>
            <a:p>
              <a:pPr algn="ctr">
                <a:lnSpc>
                  <a:spcPts val="5879"/>
                </a:lnSpc>
              </a:pPr>
              <a:endParaRPr/>
            </a:p>
            <a:p>
              <a:pPr algn="ctr">
                <a:lnSpc>
                  <a:spcPts val="5879"/>
                </a:lnSpc>
              </a:pPr>
              <a:endParaRPr/>
            </a:p>
            <a:p>
              <a:pPr algn="ctr">
                <a:lnSpc>
                  <a:spcPts val="5879"/>
                </a:lnSpc>
              </a:pPr>
              <a:endParaRPr/>
            </a:p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8" name="Freeform 8" descr="Talking icon"/>
          <p:cNvSpPr/>
          <p:nvPr/>
        </p:nvSpPr>
        <p:spPr>
          <a:xfrm>
            <a:off x="1505765" y="3852381"/>
            <a:ext cx="3986212" cy="4114800"/>
          </a:xfrm>
          <a:custGeom>
            <a:avLst/>
            <a:gdLst/>
            <a:ahLst/>
            <a:cxnLst/>
            <a:rect l="l" t="t" r="r" b="b"/>
            <a:pathLst>
              <a:path w="3986212" h="4114800">
                <a:moveTo>
                  <a:pt x="0" y="0"/>
                </a:moveTo>
                <a:lnTo>
                  <a:pt x="3986213" y="0"/>
                </a:lnTo>
                <a:lnTo>
                  <a:pt x="398621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 descr="CDE Logo"/>
          <p:cNvSpPr/>
          <p:nvPr/>
        </p:nvSpPr>
        <p:spPr>
          <a:xfrm>
            <a:off x="15216589" y="630684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2" y="0"/>
                </a:lnTo>
                <a:lnTo>
                  <a:pt x="2536302" y="1078246"/>
                </a:lnTo>
                <a:lnTo>
                  <a:pt x="0" y="107824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>
            <a:spLocks noGrp="1"/>
          </p:cNvSpPr>
          <p:nvPr>
            <p:ph type="title" idx="4294967295"/>
          </p:nvPr>
        </p:nvSpPr>
        <p:spPr>
          <a:xfrm>
            <a:off x="360992" y="478284"/>
            <a:ext cx="11054482" cy="1295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2"/>
                <a:ea typeface="Museo Slab 2"/>
                <a:cs typeface="Museo Slab 2"/>
                <a:sym typeface="Museo Slab 2"/>
              </a:rPr>
              <a:t>Cohort 15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156416" y="4370287"/>
            <a:ext cx="10967171" cy="246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Who were you at 15?</a:t>
            </a:r>
          </a:p>
          <a:p>
            <a:pPr marL="755649" lvl="1" indent="-377824" algn="l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Share one thing you loved to do, were interested in, or disliked at 15.</a:t>
            </a:r>
          </a:p>
          <a:p>
            <a:pPr algn="ctr">
              <a:lnSpc>
                <a:spcPts val="4899"/>
              </a:lnSpc>
            </a:pPr>
            <a:endParaRPr lang="en-US" sz="3499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313001"/>
            <a:ext cx="18288000" cy="1541783"/>
            <a:chOff x="0" y="0"/>
            <a:chExt cx="4816593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816592" cy="406066"/>
            </a:xfrm>
            <a:custGeom>
              <a:avLst/>
              <a:gdLst/>
              <a:ahLst/>
              <a:cxnLst/>
              <a:rect l="l" t="t" r="r" b="b"/>
              <a:pathLst>
                <a:path w="4816592" h="406066">
                  <a:moveTo>
                    <a:pt x="0" y="0"/>
                  </a:moveTo>
                  <a:lnTo>
                    <a:pt x="4816592" y="0"/>
                  </a:lnTo>
                  <a:lnTo>
                    <a:pt x="481659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23825"/>
              <a:ext cx="4816593" cy="5298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8400"/>
                </a:lnSpc>
              </a:pPr>
              <a:r>
                <a:rPr lang="en-US" sz="6000">
                  <a:solidFill>
                    <a:srgbClr val="231F20"/>
                  </a:solidFill>
                  <a:latin typeface="Museo Slab 1"/>
                  <a:ea typeface="Museo Slab 1"/>
                  <a:cs typeface="Museo Slab 1"/>
                  <a:sym typeface="Museo Slab 1"/>
                </a:rPr>
                <a:t> 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123693" y="2528583"/>
            <a:ext cx="16040615" cy="481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2600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Each grantee has been assigned to one School Counseling Specialist for support throughout the year.</a:t>
            </a:r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6232" y="2303310"/>
            <a:ext cx="17275536" cy="7441180"/>
            <a:chOff x="0" y="0"/>
            <a:chExt cx="4549935" cy="1959817"/>
          </a:xfrm>
        </p:grpSpPr>
        <p:sp>
          <p:nvSpPr>
            <p:cNvPr id="7" name="Freeform 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3359"/>
                </a:lnSpc>
              </a:pPr>
              <a:endParaRPr/>
            </a:p>
            <a:p>
              <a:pPr algn="ctr">
                <a:lnSpc>
                  <a:spcPts val="5879"/>
                </a:lnSpc>
              </a:pPr>
              <a:endParaRPr/>
            </a:p>
            <a:p>
              <a:pPr algn="ctr">
                <a:lnSpc>
                  <a:spcPts val="5879"/>
                </a:lnSpc>
              </a:pPr>
              <a:endParaRPr/>
            </a:p>
            <a:p>
              <a:pPr algn="ctr">
                <a:lnSpc>
                  <a:spcPts val="5879"/>
                </a:lnSpc>
              </a:pPr>
              <a:endParaRPr/>
            </a:p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3052811"/>
            <a:ext cx="7906750" cy="6032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15"/>
              </a:lnSpc>
            </a:pPr>
            <a:r>
              <a:rPr lang="en-US" sz="3153" u="sng" strike="noStrike">
                <a:solidFill>
                  <a:srgbClr val="000000"/>
                </a:solidFill>
                <a:latin typeface="Museo Slab 1"/>
                <a:ea typeface="Museo Slab 1"/>
                <a:cs typeface="Museo Slab 1"/>
                <a:sym typeface="Museo Slab 1"/>
              </a:rPr>
              <a:t>Jennicca Mabe:</a:t>
            </a:r>
          </a:p>
          <a:p>
            <a:pPr marL="561341" lvl="1" indent="-280670" algn="l">
              <a:lnSpc>
                <a:spcPts val="3640"/>
              </a:lnSpc>
              <a:buFont typeface="Arial"/>
              <a:buChar char="•"/>
            </a:pPr>
            <a:r>
              <a:rPr lang="en-US" sz="2600" u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AUL Denver</a:t>
            </a:r>
          </a:p>
          <a:p>
            <a:pPr marL="561341" lvl="1" indent="-280670" algn="l">
              <a:lnSpc>
                <a:spcPts val="3640"/>
              </a:lnSpc>
              <a:buFont typeface="Arial"/>
              <a:buChar char="•"/>
            </a:pPr>
            <a:r>
              <a:rPr lang="en-US" sz="2600" u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Centennial </a:t>
            </a:r>
          </a:p>
          <a:p>
            <a:pPr marL="561341" lvl="1" indent="-280670" algn="l">
              <a:lnSpc>
                <a:spcPts val="3640"/>
              </a:lnSpc>
              <a:buFont typeface="Arial"/>
              <a:buChar char="•"/>
            </a:pPr>
            <a:r>
              <a:rPr lang="en-US" sz="2600" u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Denver Public Schools </a:t>
            </a:r>
          </a:p>
          <a:p>
            <a:pPr marL="561341" lvl="1" indent="-280670" algn="l">
              <a:lnSpc>
                <a:spcPts val="3640"/>
              </a:lnSpc>
              <a:buFont typeface="Arial"/>
              <a:buChar char="•"/>
            </a:pPr>
            <a:r>
              <a:rPr lang="en-US" sz="2600" u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District 49</a:t>
            </a:r>
          </a:p>
          <a:p>
            <a:pPr marL="561341" lvl="1" indent="-280670" algn="l">
              <a:lnSpc>
                <a:spcPts val="3640"/>
              </a:lnSpc>
              <a:buFont typeface="Arial"/>
              <a:buChar char="•"/>
            </a:pPr>
            <a:r>
              <a:rPr lang="en-US" sz="2600" u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DSST: CollegView High School</a:t>
            </a:r>
          </a:p>
          <a:p>
            <a:pPr marL="561341" lvl="1" indent="-280670" algn="l">
              <a:lnSpc>
                <a:spcPts val="3640"/>
              </a:lnSpc>
              <a:buFont typeface="Arial"/>
              <a:buChar char="•"/>
            </a:pPr>
            <a:r>
              <a:rPr lang="en-US" sz="2600" u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Durango</a:t>
            </a:r>
          </a:p>
          <a:p>
            <a:pPr marL="561341" lvl="1" indent="-280670" algn="l">
              <a:lnSpc>
                <a:spcPts val="3640"/>
              </a:lnSpc>
              <a:buFont typeface="Arial"/>
              <a:buChar char="•"/>
            </a:pPr>
            <a:r>
              <a:rPr lang="en-US" sz="2600" u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Ignacio</a:t>
            </a:r>
          </a:p>
          <a:p>
            <a:pPr marL="561341" lvl="1" indent="-280670" algn="l">
              <a:lnSpc>
                <a:spcPts val="3640"/>
              </a:lnSpc>
              <a:buFont typeface="Arial"/>
              <a:buChar char="•"/>
            </a:pPr>
            <a:r>
              <a:rPr lang="en-US" sz="2600" u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Kiowa </a:t>
            </a:r>
          </a:p>
          <a:p>
            <a:pPr marL="561341" lvl="1" indent="-280670" algn="l">
              <a:lnSpc>
                <a:spcPts val="3640"/>
              </a:lnSpc>
              <a:buFont typeface="Arial"/>
              <a:buChar char="•"/>
            </a:pPr>
            <a:r>
              <a:rPr lang="en-US" sz="2600" u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Moffat </a:t>
            </a:r>
          </a:p>
          <a:p>
            <a:pPr marL="561341" lvl="1" indent="-280670" algn="l">
              <a:lnSpc>
                <a:spcPts val="3640"/>
              </a:lnSpc>
              <a:buFont typeface="Arial"/>
              <a:buChar char="•"/>
            </a:pPr>
            <a:r>
              <a:rPr lang="en-US" sz="2600" u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Mancos</a:t>
            </a:r>
          </a:p>
          <a:p>
            <a:pPr marL="561341" lvl="1" indent="-280670" algn="l">
              <a:lnSpc>
                <a:spcPts val="3640"/>
              </a:lnSpc>
              <a:buFont typeface="Arial"/>
              <a:buChar char="•"/>
            </a:pPr>
            <a:r>
              <a:rPr lang="en-US" sz="2600" u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Ricardo Flores Magon Academy- CSI</a:t>
            </a:r>
          </a:p>
          <a:p>
            <a:pPr marL="561341" lvl="1" indent="-280670" algn="l">
              <a:lnSpc>
                <a:spcPts val="3640"/>
              </a:lnSpc>
              <a:spcBef>
                <a:spcPct val="0"/>
              </a:spcBef>
              <a:buFont typeface="Arial"/>
              <a:buChar char="•"/>
            </a:pPr>
            <a:r>
              <a:rPr lang="en-US" sz="2600" u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Wiley</a:t>
            </a:r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81985" y="5034929"/>
            <a:ext cx="2990586" cy="2990586"/>
          </a:xfrm>
          <a:custGeom>
            <a:avLst/>
            <a:gdLst/>
            <a:ahLst/>
            <a:cxnLst/>
            <a:rect l="l" t="t" r="r" b="b"/>
            <a:pathLst>
              <a:path w="2990586" h="2990586">
                <a:moveTo>
                  <a:pt x="0" y="0"/>
                </a:moveTo>
                <a:lnTo>
                  <a:pt x="2990586" y="0"/>
                </a:lnTo>
                <a:lnTo>
                  <a:pt x="2990586" y="2990586"/>
                </a:lnTo>
                <a:lnTo>
                  <a:pt x="0" y="29905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 descr="CDE Logo"/>
          <p:cNvSpPr/>
          <p:nvPr/>
        </p:nvSpPr>
        <p:spPr>
          <a:xfrm>
            <a:off x="15431618" y="544769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99324" y="3448110"/>
            <a:ext cx="3173639" cy="3173639"/>
          </a:xfrm>
          <a:custGeom>
            <a:avLst/>
            <a:gdLst/>
            <a:ahLst/>
            <a:cxnLst/>
            <a:rect l="l" t="t" r="r" b="b"/>
            <a:pathLst>
              <a:path w="3173639" h="3173639">
                <a:moveTo>
                  <a:pt x="0" y="0"/>
                </a:moveTo>
                <a:lnTo>
                  <a:pt x="3173639" y="0"/>
                </a:lnTo>
                <a:lnTo>
                  <a:pt x="3173639" y="3173639"/>
                </a:lnTo>
                <a:lnTo>
                  <a:pt x="0" y="317363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11958245" y="2745736"/>
            <a:ext cx="5545339" cy="6489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15"/>
              </a:lnSpc>
            </a:pPr>
            <a:r>
              <a:rPr lang="en-US" sz="3153" u="sng">
                <a:solidFill>
                  <a:srgbClr val="000000"/>
                </a:solidFill>
                <a:latin typeface="Museo Slab 1"/>
                <a:ea typeface="Museo Slab 1"/>
                <a:cs typeface="Museo Slab 1"/>
                <a:sym typeface="Museo Slab 1"/>
              </a:rPr>
              <a:t>Brooke Morgan</a:t>
            </a:r>
            <a:r>
              <a:rPr lang="en-US" sz="3153" u="sng" strike="noStrike">
                <a:solidFill>
                  <a:srgbClr val="000000"/>
                </a:solidFill>
                <a:latin typeface="Museo Slab 1"/>
                <a:ea typeface="Museo Slab 1"/>
                <a:cs typeface="Museo Slab 1"/>
                <a:sym typeface="Museo Slab 1"/>
              </a:rPr>
              <a:t>:</a:t>
            </a:r>
          </a:p>
          <a:p>
            <a:pPr marL="561341" lvl="1" indent="-280670" algn="l">
              <a:lnSpc>
                <a:spcPts val="3640"/>
              </a:lnSpc>
              <a:buFont typeface="Arial"/>
              <a:buChar char="•"/>
            </a:pPr>
            <a:r>
              <a:rPr lang="en-US" sz="2600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Ad</a:t>
            </a:r>
            <a:r>
              <a:rPr lang="en-US" sz="2600" u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ams-Arapahoe 28J</a:t>
            </a:r>
          </a:p>
          <a:p>
            <a:pPr marL="561341" lvl="1" indent="-280670" algn="l">
              <a:lnSpc>
                <a:spcPts val="3640"/>
              </a:lnSpc>
              <a:buFont typeface="Arial"/>
              <a:buChar char="•"/>
            </a:pPr>
            <a:r>
              <a:rPr lang="en-US" sz="2600" u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Arickaree R-2 </a:t>
            </a:r>
          </a:p>
          <a:p>
            <a:pPr marL="561341" lvl="1" indent="-280670" algn="l">
              <a:lnSpc>
                <a:spcPts val="3640"/>
              </a:lnSpc>
              <a:spcBef>
                <a:spcPct val="0"/>
              </a:spcBef>
              <a:buFont typeface="Arial"/>
              <a:buChar char="•"/>
            </a:pPr>
            <a:r>
              <a:rPr lang="en-US" sz="2600" u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Brush RE-2(J)</a:t>
            </a:r>
          </a:p>
          <a:p>
            <a:pPr marL="561341" lvl="1" indent="-280670" algn="l">
              <a:lnSpc>
                <a:spcPts val="3640"/>
              </a:lnSpc>
              <a:spcBef>
                <a:spcPct val="0"/>
              </a:spcBef>
              <a:buFont typeface="Arial"/>
              <a:buChar char="•"/>
            </a:pPr>
            <a:r>
              <a:rPr lang="en-US" sz="2600" u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Caprock Academy</a:t>
            </a:r>
          </a:p>
          <a:p>
            <a:pPr marL="561341" lvl="1" indent="-280670" algn="l">
              <a:lnSpc>
                <a:spcPts val="3640"/>
              </a:lnSpc>
              <a:spcBef>
                <a:spcPct val="0"/>
              </a:spcBef>
              <a:buFont typeface="Arial"/>
              <a:buChar char="•"/>
            </a:pPr>
            <a:r>
              <a:rPr lang="en-US" sz="2600" u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CIVICA Colorado</a:t>
            </a:r>
          </a:p>
          <a:p>
            <a:pPr marL="561341" lvl="1" indent="-280670" algn="l">
              <a:lnSpc>
                <a:spcPts val="3640"/>
              </a:lnSpc>
              <a:spcBef>
                <a:spcPct val="0"/>
              </a:spcBef>
              <a:buFont typeface="Arial"/>
              <a:buChar char="•"/>
            </a:pPr>
            <a:r>
              <a:rPr lang="en-US" sz="2600" u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Doral Academy of Colorado</a:t>
            </a:r>
          </a:p>
          <a:p>
            <a:pPr marL="561341" lvl="1" indent="-280670" algn="l">
              <a:lnSpc>
                <a:spcPts val="3640"/>
              </a:lnSpc>
              <a:spcBef>
                <a:spcPct val="0"/>
              </a:spcBef>
              <a:buFont typeface="Arial"/>
              <a:buChar char="•"/>
            </a:pPr>
            <a:r>
              <a:rPr lang="en-US" sz="2600" u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Estes Park R-3</a:t>
            </a:r>
          </a:p>
          <a:p>
            <a:pPr marL="561341" lvl="1" indent="-280670" algn="l">
              <a:lnSpc>
                <a:spcPts val="3640"/>
              </a:lnSpc>
              <a:spcBef>
                <a:spcPct val="0"/>
              </a:spcBef>
              <a:buFont typeface="Arial"/>
              <a:buChar char="•"/>
            </a:pPr>
            <a:r>
              <a:rPr lang="en-US" sz="2600" u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Harrison 2</a:t>
            </a:r>
          </a:p>
          <a:p>
            <a:pPr marL="561341" lvl="1" indent="-280670" algn="l">
              <a:lnSpc>
                <a:spcPts val="3640"/>
              </a:lnSpc>
              <a:spcBef>
                <a:spcPct val="0"/>
              </a:spcBef>
              <a:buFont typeface="Arial"/>
              <a:buChar char="•"/>
            </a:pPr>
            <a:r>
              <a:rPr lang="en-US" sz="2600" u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Johnstown-Milliken RE-5J</a:t>
            </a:r>
          </a:p>
          <a:p>
            <a:pPr marL="561341" lvl="1" indent="-280670" algn="l">
              <a:lnSpc>
                <a:spcPts val="3640"/>
              </a:lnSpc>
              <a:spcBef>
                <a:spcPct val="0"/>
              </a:spcBef>
              <a:buFont typeface="Arial"/>
              <a:buChar char="•"/>
            </a:pPr>
            <a:r>
              <a:rPr lang="en-US" sz="2600" u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Orton Academy</a:t>
            </a:r>
          </a:p>
          <a:p>
            <a:pPr marL="561341" lvl="1" indent="-280670" algn="l">
              <a:lnSpc>
                <a:spcPts val="3640"/>
              </a:lnSpc>
              <a:spcBef>
                <a:spcPct val="0"/>
              </a:spcBef>
              <a:buFont typeface="Arial"/>
              <a:buChar char="•"/>
            </a:pPr>
            <a:r>
              <a:rPr lang="en-US" sz="2600" u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Strasburg 31J</a:t>
            </a:r>
          </a:p>
          <a:p>
            <a:pPr marL="561341" lvl="1" indent="-280670" algn="l">
              <a:lnSpc>
                <a:spcPts val="3640"/>
              </a:lnSpc>
              <a:spcBef>
                <a:spcPct val="0"/>
              </a:spcBef>
              <a:buFont typeface="Arial"/>
              <a:buChar char="•"/>
            </a:pPr>
            <a:r>
              <a:rPr lang="en-US" sz="2600" u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Stone Creek School</a:t>
            </a:r>
          </a:p>
          <a:p>
            <a:pPr marL="561341" lvl="1" indent="-280670" algn="l">
              <a:lnSpc>
                <a:spcPts val="3640"/>
              </a:lnSpc>
              <a:spcBef>
                <a:spcPct val="0"/>
              </a:spcBef>
              <a:buFont typeface="Arial"/>
              <a:buChar char="•"/>
            </a:pPr>
            <a:r>
              <a:rPr lang="en-US" sz="2600" u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St Vrain Valley RE1J</a:t>
            </a:r>
          </a:p>
        </p:txBody>
      </p:sp>
      <p:sp>
        <p:nvSpPr>
          <p:cNvPr id="14" name="TextBox 14"/>
          <p:cNvSpPr txBox="1">
            <a:spLocks noGrp="1"/>
          </p:cNvSpPr>
          <p:nvPr>
            <p:ph type="title" idx="4294967295"/>
          </p:nvPr>
        </p:nvSpPr>
        <p:spPr>
          <a:xfrm>
            <a:off x="347322" y="456830"/>
            <a:ext cx="17593356" cy="11207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2"/>
                <a:ea typeface="Museo Slab 2"/>
                <a:cs typeface="Museo Slab 2"/>
                <a:sym typeface="Museo Slab 2"/>
              </a:rPr>
              <a:t>Your School Counseling Specialist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339236"/>
            <a:ext cx="18288000" cy="1541783"/>
            <a:chOff x="0" y="0"/>
            <a:chExt cx="4816593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816592" cy="406066"/>
            </a:xfrm>
            <a:custGeom>
              <a:avLst/>
              <a:gdLst/>
              <a:ahLst/>
              <a:cxnLst/>
              <a:rect l="l" t="t" r="r" b="b"/>
              <a:pathLst>
                <a:path w="4816592" h="406066">
                  <a:moveTo>
                    <a:pt x="0" y="0"/>
                  </a:moveTo>
                  <a:lnTo>
                    <a:pt x="4816592" y="0"/>
                  </a:lnTo>
                  <a:lnTo>
                    <a:pt x="481659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52400"/>
              <a:ext cx="4816593" cy="558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10500"/>
                </a:lnSpc>
              </a:pPr>
              <a:r>
                <a:rPr lang="en-US" sz="7500">
                  <a:solidFill>
                    <a:srgbClr val="000000"/>
                  </a:solidFill>
                  <a:latin typeface="Museo Slab 1"/>
                  <a:ea typeface="Museo Slab 1"/>
                  <a:cs typeface="Museo Slab 1"/>
                  <a:sym typeface="Museo Slab 1"/>
                </a:rPr>
                <a:t> </a:t>
              </a:r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6232" y="2381784"/>
            <a:ext cx="17275536" cy="7441180"/>
            <a:chOff x="0" y="0"/>
            <a:chExt cx="4549935" cy="1959817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3359"/>
                </a:lnSpc>
              </a:pPr>
              <a:endParaRPr/>
            </a:p>
            <a:p>
              <a:pPr algn="ctr">
                <a:lnSpc>
                  <a:spcPts val="5879"/>
                </a:lnSpc>
              </a:pPr>
              <a:endParaRPr/>
            </a:p>
            <a:p>
              <a:pPr algn="ctr">
                <a:lnSpc>
                  <a:spcPts val="5879"/>
                </a:lnSpc>
              </a:pPr>
              <a:endParaRPr/>
            </a:p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18699" y="3167428"/>
            <a:ext cx="3928064" cy="5095366"/>
          </a:xfrm>
          <a:custGeom>
            <a:avLst/>
            <a:gdLst/>
            <a:ahLst/>
            <a:cxnLst/>
            <a:rect l="l" t="t" r="r" b="b"/>
            <a:pathLst>
              <a:path w="3928064" h="5095366">
                <a:moveTo>
                  <a:pt x="0" y="0"/>
                </a:moveTo>
                <a:lnTo>
                  <a:pt x="3928063" y="0"/>
                </a:lnTo>
                <a:lnTo>
                  <a:pt x="3928063" y="5095366"/>
                </a:lnTo>
                <a:lnTo>
                  <a:pt x="0" y="50953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 descr="CDE Logo"/>
          <p:cNvSpPr/>
          <p:nvPr/>
        </p:nvSpPr>
        <p:spPr>
          <a:xfrm>
            <a:off x="15214477" y="630684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6"/>
                </a:lnTo>
                <a:lnTo>
                  <a:pt x="0" y="107824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>
            <a:spLocks noGrp="1"/>
          </p:cNvSpPr>
          <p:nvPr>
            <p:ph type="title" idx="4294967295"/>
          </p:nvPr>
        </p:nvSpPr>
        <p:spPr>
          <a:xfrm>
            <a:off x="374563" y="386228"/>
            <a:ext cx="11054482" cy="1295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2"/>
                <a:ea typeface="Museo Slab 2"/>
                <a:cs typeface="Museo Slab 2"/>
                <a:sym typeface="Museo Slab 2"/>
              </a:rPr>
              <a:t>Goals of SCCGP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55394" y="2945692"/>
            <a:ext cx="16977213" cy="5823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</a:pPr>
            <a:r>
              <a:rPr lang="en-US" sz="4399" b="1" i="1">
                <a:solidFill>
                  <a:srgbClr val="000000"/>
                </a:solidFill>
                <a:latin typeface="Trebuchet MS Bold Italics"/>
                <a:ea typeface="Trebuchet MS Bold Italics"/>
                <a:cs typeface="Trebuchet MS Bold Italics"/>
                <a:sym typeface="Trebuchet MS Bold Italics"/>
              </a:rPr>
              <a:t>Colorado Revised Statute 22-91-103</a:t>
            </a:r>
          </a:p>
          <a:p>
            <a:pPr algn="l">
              <a:lnSpc>
                <a:spcPts val="1399"/>
              </a:lnSpc>
            </a:pPr>
            <a:endParaRPr lang="en-US" sz="4399" b="1" i="1">
              <a:solidFill>
                <a:srgbClr val="000000"/>
              </a:solidFill>
              <a:latin typeface="Trebuchet MS Bold Italics"/>
              <a:ea typeface="Trebuchet MS Bold Italics"/>
              <a:cs typeface="Trebuchet MS Bold Italics"/>
              <a:sym typeface="Trebuchet MS Bold Italics"/>
            </a:endParaRPr>
          </a:p>
          <a:p>
            <a:pPr marL="5138416" lvl="7" indent="-642302" algn="l">
              <a:lnSpc>
                <a:spcPts val="4759"/>
              </a:lnSpc>
              <a:buFont typeface="Arial"/>
              <a:buChar char="•"/>
            </a:pPr>
            <a:r>
              <a:rPr lang="en-US" sz="3399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Increase the availability of effective school counseling to:</a:t>
            </a:r>
          </a:p>
          <a:p>
            <a:pPr marL="5872476" lvl="8" indent="-652497" algn="l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Increase the graduation rate​</a:t>
            </a:r>
          </a:p>
          <a:p>
            <a:pPr marL="5872476" lvl="8" indent="-652497" algn="l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Increase the percentage of students who appropriately prepare for, apply to and continue into postsecondary education</a:t>
            </a:r>
          </a:p>
          <a:p>
            <a:pPr algn="l">
              <a:lnSpc>
                <a:spcPts val="1399"/>
              </a:lnSpc>
            </a:pPr>
            <a:endParaRPr lang="en-US" sz="3399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138416" lvl="7" indent="-642302" algn="l">
              <a:lnSpc>
                <a:spcPts val="4759"/>
              </a:lnSpc>
              <a:buFont typeface="Arial"/>
              <a:buChar char="•"/>
            </a:pPr>
            <a:r>
              <a:rPr lang="en-US" sz="3399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Support work-based learning awareness, education, and opportunities</a:t>
            </a:r>
          </a:p>
          <a:p>
            <a:pPr algn="just">
              <a:lnSpc>
                <a:spcPts val="3919"/>
              </a:lnSpc>
            </a:pPr>
            <a:endParaRPr lang="en-US" sz="3399" b="1">
              <a:solidFill>
                <a:srgbClr val="00000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323561"/>
            <a:ext cx="18288000" cy="1541783"/>
            <a:chOff x="0" y="0"/>
            <a:chExt cx="4816593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816592" cy="406066"/>
            </a:xfrm>
            <a:custGeom>
              <a:avLst/>
              <a:gdLst/>
              <a:ahLst/>
              <a:cxnLst/>
              <a:rect l="l" t="t" r="r" b="b"/>
              <a:pathLst>
                <a:path w="4816592" h="406066">
                  <a:moveTo>
                    <a:pt x="0" y="0"/>
                  </a:moveTo>
                  <a:lnTo>
                    <a:pt x="4816592" y="0"/>
                  </a:lnTo>
                  <a:lnTo>
                    <a:pt x="481659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33350"/>
              <a:ext cx="4816593" cy="5394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9380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6232" y="2381784"/>
            <a:ext cx="17275536" cy="7471721"/>
            <a:chOff x="0" y="0"/>
            <a:chExt cx="4549935" cy="1967861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67861"/>
            </a:xfrm>
            <a:custGeom>
              <a:avLst/>
              <a:gdLst/>
              <a:ahLst/>
              <a:cxnLst/>
              <a:rect l="l" t="t" r="r" b="b"/>
              <a:pathLst>
                <a:path w="4549935" h="1967861">
                  <a:moveTo>
                    <a:pt x="0" y="0"/>
                  </a:moveTo>
                  <a:lnTo>
                    <a:pt x="4549935" y="0"/>
                  </a:lnTo>
                  <a:lnTo>
                    <a:pt x="4549935" y="1967861"/>
                  </a:lnTo>
                  <a:lnTo>
                    <a:pt x="0" y="1967861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85725"/>
              <a:ext cx="4549935" cy="2053586"/>
            </a:xfrm>
            <a:prstGeom prst="rect">
              <a:avLst/>
            </a:prstGeom>
          </p:spPr>
          <p:txBody>
            <a:bodyPr lIns="50800" tIns="50800" rIns="50800" bIns="50800" rtlCol="0" anchor="b"/>
            <a:lstStyle/>
            <a:p>
              <a:pPr algn="ctr">
                <a:lnSpc>
                  <a:spcPts val="5879"/>
                </a:lnSpc>
              </a:pPr>
              <a:endParaRPr/>
            </a:p>
            <a:p>
              <a:pPr algn="ctr">
                <a:lnSpc>
                  <a:spcPts val="4899"/>
                </a:lnSpc>
              </a:pPr>
              <a:r>
                <a:rPr lang="en-US" sz="3499" b="1">
                  <a:solidFill>
                    <a:srgbClr val="EF7521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     </a:t>
              </a:r>
            </a:p>
            <a:p>
              <a:pPr algn="ctr">
                <a:lnSpc>
                  <a:spcPts val="3220"/>
                </a:lnSpc>
              </a:pPr>
              <a:endParaRPr lang="en-US" sz="3499" b="1">
                <a:solidFill>
                  <a:srgbClr val="EF7521"/>
                </a:solidFill>
                <a:latin typeface="Trebuchet MS Bold"/>
                <a:ea typeface="Trebuchet MS Bold"/>
                <a:cs typeface="Trebuchet MS Bold"/>
                <a:sym typeface="Trebuchet MS Bold"/>
              </a:endParaRPr>
            </a:p>
          </p:txBody>
        </p:sp>
      </p:grp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8700" y="3281436"/>
            <a:ext cx="7735976" cy="5976864"/>
          </a:xfrm>
          <a:custGeom>
            <a:avLst/>
            <a:gdLst/>
            <a:ahLst/>
            <a:cxnLst/>
            <a:rect l="l" t="t" r="r" b="b"/>
            <a:pathLst>
              <a:path w="7735976" h="5976864">
                <a:moveTo>
                  <a:pt x="0" y="0"/>
                </a:moveTo>
                <a:lnTo>
                  <a:pt x="7735976" y="0"/>
                </a:lnTo>
                <a:lnTo>
                  <a:pt x="7735976" y="5976864"/>
                </a:lnTo>
                <a:lnTo>
                  <a:pt x="0" y="59768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 descr="CDE Logo"/>
          <p:cNvSpPr/>
          <p:nvPr/>
        </p:nvSpPr>
        <p:spPr>
          <a:xfrm>
            <a:off x="15214477" y="630684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6"/>
                </a:lnTo>
                <a:lnTo>
                  <a:pt x="0" y="107824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>
            <a:spLocks noGrp="1"/>
          </p:cNvSpPr>
          <p:nvPr>
            <p:ph type="title" idx="4294967295"/>
          </p:nvPr>
        </p:nvSpPr>
        <p:spPr>
          <a:xfrm>
            <a:off x="312141" y="497334"/>
            <a:ext cx="17663719" cy="11207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2"/>
                <a:ea typeface="Museo Slab 2"/>
                <a:cs typeface="Museo Slab 2"/>
                <a:sym typeface="Museo Slab 2"/>
              </a:rPr>
              <a:t>Comprehensive School Counseling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87856" y="4235904"/>
            <a:ext cx="6417664" cy="3062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87"/>
              </a:lnSpc>
            </a:pPr>
            <a:r>
              <a:rPr lang="en-US" sz="2570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Colorado Revised Statute 22-91-102 </a:t>
            </a:r>
          </a:p>
          <a:p>
            <a:pPr algn="l">
              <a:lnSpc>
                <a:spcPts val="4087"/>
              </a:lnSpc>
            </a:pPr>
            <a:r>
              <a:rPr lang="en-US" sz="2570" i="1">
                <a:solidFill>
                  <a:srgbClr val="000000"/>
                </a:solidFill>
                <a:latin typeface="Trebuchet MS Italics"/>
                <a:ea typeface="Trebuchet MS Italics"/>
                <a:cs typeface="Trebuchet MS Italics"/>
                <a:sym typeface="Trebuchet MS Italics"/>
              </a:rPr>
              <a:t>Professional school counselors are trained to provide comprehensive programs that facilitate the development of the whole child in areas of </a:t>
            </a:r>
            <a:r>
              <a:rPr lang="en-US" sz="2570" i="1" u="sng">
                <a:solidFill>
                  <a:srgbClr val="000000"/>
                </a:solidFill>
                <a:latin typeface="Trebuchet MS Italics"/>
                <a:ea typeface="Trebuchet MS Italics"/>
                <a:cs typeface="Trebuchet MS Italics"/>
                <a:sym typeface="Trebuchet MS Italics"/>
              </a:rPr>
              <a:t>academic, career, and personal and social needs.</a:t>
            </a:r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0304608" y="2737270"/>
            <a:ext cx="7119617" cy="5500662"/>
          </a:xfrm>
          <a:custGeom>
            <a:avLst/>
            <a:gdLst/>
            <a:ahLst/>
            <a:cxnLst/>
            <a:rect l="l" t="t" r="r" b="b"/>
            <a:pathLst>
              <a:path w="7119617" h="5500662">
                <a:moveTo>
                  <a:pt x="7119618" y="0"/>
                </a:moveTo>
                <a:lnTo>
                  <a:pt x="0" y="0"/>
                </a:lnTo>
                <a:lnTo>
                  <a:pt x="0" y="5500662"/>
                </a:lnTo>
                <a:lnTo>
                  <a:pt x="7119618" y="5500662"/>
                </a:lnTo>
                <a:lnTo>
                  <a:pt x="711961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0640551" y="3369373"/>
            <a:ext cx="6447733" cy="3443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6"/>
              </a:lnSpc>
            </a:pPr>
            <a:r>
              <a:rPr lang="en-US" sz="2400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American School Counselor Association</a:t>
            </a:r>
            <a:r>
              <a:rPr lang="en-US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(ASCA)</a:t>
            </a:r>
          </a:p>
          <a:p>
            <a:pPr algn="ctr">
              <a:lnSpc>
                <a:spcPts val="1589"/>
              </a:lnSpc>
            </a:pPr>
            <a:endParaRPr lang="en-US" sz="2400" b="1">
              <a:solidFill>
                <a:srgbClr val="00000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algn="l">
              <a:lnSpc>
                <a:spcPts val="3657"/>
              </a:lnSpc>
            </a:pPr>
            <a:r>
              <a:rPr lang="en-US" sz="2300" u="sng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  <a:hlinkClick r:id="rId6" tooltip="https://www.schoolcounselor.org/Standards-Positions/Position-Statements/ASCA-Position-Statements/The-School-Counselor-and-Academic-Development"/>
              </a:rPr>
              <a:t>Academic development</a:t>
            </a:r>
            <a:r>
              <a:rPr lang="en-US" sz="23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2300" u="sng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  <a:hlinkClick r:id="rId7" tooltip="https://www.schoolcounselor.org/Standards-Positions/Position-Statements/ASCA-Position-Statements/The-School-Counselor-and-Career-Development"/>
              </a:rPr>
              <a:t>career development</a:t>
            </a:r>
            <a:r>
              <a:rPr lang="en-US" sz="23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, and </a:t>
            </a:r>
            <a:r>
              <a:rPr lang="en-US" sz="2300" u="sng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  <a:hlinkClick r:id="rId8" tooltip="https://www.schoolcounselor.org/Standards-Positions/Position-Statements/ASCA-Position-Statements/The-School-Counselor-and-Social-Emotional-Developm"/>
              </a:rPr>
              <a:t>social/emotional development</a:t>
            </a:r>
            <a:r>
              <a:rPr lang="en-US" sz="23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(American School Counselor Association, 2023a, 2023b, 2023c)</a:t>
            </a:r>
          </a:p>
          <a:p>
            <a:pPr algn="l">
              <a:lnSpc>
                <a:spcPts val="3816"/>
              </a:lnSpc>
            </a:pPr>
            <a:endParaRPr lang="en-US" sz="23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323561"/>
            <a:ext cx="18288000" cy="1541783"/>
            <a:chOff x="0" y="0"/>
            <a:chExt cx="4816593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816592" cy="406066"/>
            </a:xfrm>
            <a:custGeom>
              <a:avLst/>
              <a:gdLst/>
              <a:ahLst/>
              <a:cxnLst/>
              <a:rect l="l" t="t" r="r" b="b"/>
              <a:pathLst>
                <a:path w="4816592" h="406066">
                  <a:moveTo>
                    <a:pt x="0" y="0"/>
                  </a:moveTo>
                  <a:lnTo>
                    <a:pt x="4816592" y="0"/>
                  </a:lnTo>
                  <a:lnTo>
                    <a:pt x="481659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14300"/>
              <a:ext cx="4816593" cy="5203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7000"/>
                </a:lnSpc>
              </a:pPr>
              <a:r>
                <a:rPr lang="en-US" sz="5000">
                  <a:solidFill>
                    <a:srgbClr val="000000"/>
                  </a:solidFill>
                  <a:latin typeface="Museo Slab 1"/>
                  <a:ea typeface="Museo Slab 1"/>
                  <a:cs typeface="Museo Slab 1"/>
                  <a:sym typeface="Museo Slab 1"/>
                </a:rPr>
                <a:t> </a:t>
              </a:r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7222" y="2359403"/>
            <a:ext cx="17275536" cy="7604036"/>
            <a:chOff x="0" y="0"/>
            <a:chExt cx="4549935" cy="2002709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2002709"/>
            </a:xfrm>
            <a:custGeom>
              <a:avLst/>
              <a:gdLst/>
              <a:ahLst/>
              <a:cxnLst/>
              <a:rect l="l" t="t" r="r" b="b"/>
              <a:pathLst>
                <a:path w="4549935" h="2002709">
                  <a:moveTo>
                    <a:pt x="0" y="0"/>
                  </a:moveTo>
                  <a:lnTo>
                    <a:pt x="4549935" y="0"/>
                  </a:lnTo>
                  <a:lnTo>
                    <a:pt x="4549935" y="2002709"/>
                  </a:lnTo>
                  <a:lnTo>
                    <a:pt x="0" y="2002709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4549935" cy="2021759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1399"/>
                </a:lnSpc>
              </a:pPr>
              <a:endParaRPr/>
            </a:p>
            <a:p>
              <a:pPr algn="l">
                <a:lnSpc>
                  <a:spcPts val="3640"/>
                </a:lnSpc>
              </a:pPr>
              <a:endParaRPr/>
            </a:p>
          </p:txBody>
        </p:sp>
      </p:grpSp>
      <p:sp>
        <p:nvSpPr>
          <p:cNvPr id="8" name="Freeform 8" descr="CDE Logo"/>
          <p:cNvSpPr/>
          <p:nvPr/>
        </p:nvSpPr>
        <p:spPr>
          <a:xfrm>
            <a:off x="15214477" y="630684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6"/>
                </a:lnTo>
                <a:lnTo>
                  <a:pt x="0" y="10782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>
            <a:spLocks noGrp="1"/>
          </p:cNvSpPr>
          <p:nvPr>
            <p:ph type="title" idx="4294967295"/>
          </p:nvPr>
        </p:nvSpPr>
        <p:spPr>
          <a:xfrm>
            <a:off x="183213" y="600740"/>
            <a:ext cx="17921574" cy="87312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Benefits of Comprehensive School Counseling </a:t>
            </a:r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14278" y="6309644"/>
            <a:ext cx="8818007" cy="2645402"/>
          </a:xfrm>
          <a:custGeom>
            <a:avLst/>
            <a:gdLst/>
            <a:ahLst/>
            <a:cxnLst/>
            <a:rect l="l" t="t" r="r" b="b"/>
            <a:pathLst>
              <a:path w="8818007" h="2645402">
                <a:moveTo>
                  <a:pt x="0" y="0"/>
                </a:moveTo>
                <a:lnTo>
                  <a:pt x="8818006" y="0"/>
                </a:lnTo>
                <a:lnTo>
                  <a:pt x="8818006" y="2645402"/>
                </a:lnTo>
                <a:lnTo>
                  <a:pt x="0" y="26454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657179" y="2499533"/>
            <a:ext cx="17093599" cy="7311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3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Improvement in:</a:t>
            </a:r>
          </a:p>
          <a:p>
            <a:pPr marL="1209045" lvl="2" indent="-403015" algn="l">
              <a:lnSpc>
                <a:spcPts val="3920"/>
              </a:lnSpc>
              <a:buFont typeface="Arial"/>
              <a:buChar char="⚬"/>
            </a:pPr>
            <a:r>
              <a:rPr lang="en-US" sz="2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Social skills</a:t>
            </a:r>
          </a:p>
          <a:p>
            <a:pPr marL="1209045" lvl="2" indent="-403015" algn="l">
              <a:lnSpc>
                <a:spcPts val="3920"/>
              </a:lnSpc>
              <a:buFont typeface="Arial"/>
              <a:buChar char="⚬"/>
            </a:pPr>
            <a:r>
              <a:rPr lang="en-US" sz="2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Academic performance</a:t>
            </a:r>
          </a:p>
          <a:p>
            <a:pPr marL="1209045" lvl="2" indent="-403015" algn="l">
              <a:lnSpc>
                <a:spcPts val="3920"/>
              </a:lnSpc>
              <a:buFont typeface="Arial"/>
              <a:buChar char="⚬"/>
            </a:pPr>
            <a:r>
              <a:rPr lang="en-US" sz="2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Engagement and academic relationships</a:t>
            </a:r>
          </a:p>
          <a:p>
            <a:pPr marL="1209045" lvl="2" indent="-403015" algn="l">
              <a:lnSpc>
                <a:spcPts val="3920"/>
              </a:lnSpc>
              <a:buFont typeface="Arial"/>
              <a:buChar char="⚬"/>
            </a:pPr>
            <a:r>
              <a:rPr lang="en-US" sz="2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Graduation rates</a:t>
            </a:r>
          </a:p>
          <a:p>
            <a:pPr marL="1209045" lvl="2" indent="-403015" algn="l">
              <a:lnSpc>
                <a:spcPts val="3920"/>
              </a:lnSpc>
              <a:buFont typeface="Arial"/>
              <a:buChar char="⚬"/>
            </a:pPr>
            <a:r>
              <a:rPr lang="en-US" sz="2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College entrance and persistence rates</a:t>
            </a:r>
          </a:p>
          <a:p>
            <a:pPr marL="1209045" lvl="2" indent="-403015" algn="l">
              <a:lnSpc>
                <a:spcPts val="3920"/>
              </a:lnSpc>
              <a:buFont typeface="Arial"/>
              <a:buChar char="⚬"/>
            </a:pPr>
            <a:r>
              <a:rPr lang="en-US" sz="2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Closing the achievement gap</a:t>
            </a:r>
          </a:p>
          <a:p>
            <a:pPr algn="l">
              <a:lnSpc>
                <a:spcPts val="3920"/>
              </a:lnSpc>
            </a:pPr>
            <a:endParaRPr lang="en-US" sz="2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04523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Decreased:</a:t>
            </a:r>
          </a:p>
          <a:p>
            <a:pPr marL="1209045" lvl="2" indent="-403015" algn="l">
              <a:lnSpc>
                <a:spcPts val="3920"/>
              </a:lnSpc>
              <a:buFont typeface="Arial"/>
              <a:buChar char="⚬"/>
            </a:pPr>
            <a:r>
              <a:rPr lang="en-US" sz="2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Chronic absenteeism</a:t>
            </a:r>
          </a:p>
          <a:p>
            <a:pPr marL="1209045" lvl="2" indent="-403015" algn="l">
              <a:lnSpc>
                <a:spcPts val="3920"/>
              </a:lnSpc>
              <a:buFont typeface="Arial"/>
              <a:buChar char="⚬"/>
            </a:pPr>
            <a:r>
              <a:rPr lang="en-US" sz="2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Suspensions</a:t>
            </a:r>
          </a:p>
          <a:p>
            <a:pPr marL="1209045" lvl="2" indent="-403015" algn="l">
              <a:lnSpc>
                <a:spcPts val="3920"/>
              </a:lnSpc>
              <a:buFont typeface="Arial"/>
              <a:buChar char="⚬"/>
            </a:pPr>
            <a:r>
              <a:rPr lang="en-US" sz="2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Emotional distress</a:t>
            </a:r>
          </a:p>
          <a:p>
            <a:pPr marL="1209045" lvl="2" indent="-403015" algn="l">
              <a:lnSpc>
                <a:spcPts val="3920"/>
              </a:lnSpc>
              <a:buFont typeface="Arial"/>
              <a:buChar char="⚬"/>
            </a:pPr>
            <a:r>
              <a:rPr lang="en-US" sz="2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Drug use</a:t>
            </a:r>
          </a:p>
          <a:p>
            <a:pPr algn="l">
              <a:lnSpc>
                <a:spcPts val="1399"/>
              </a:lnSpc>
            </a:pPr>
            <a:endParaRPr lang="en-US" sz="2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(American School Counselor Association, n.d.b)</a:t>
            </a: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(American School Counselor Association, 2023c)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349039" y="3552825"/>
            <a:ext cx="6777711" cy="159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 u="sng">
                <a:solidFill>
                  <a:srgbClr val="0955A1"/>
                </a:solidFill>
                <a:latin typeface="Trebuchet MS Bold"/>
                <a:ea typeface="Trebuchet MS Bold"/>
                <a:cs typeface="Trebuchet MS Bold"/>
                <a:sym typeface="Trebuchet MS Bold"/>
                <a:hlinkClick r:id="rId6" tooltip="https://www.schoolcounselor.org/getmedia/7d00dcff-40a6-4316-ab6c-8f3ffd7941c2/Effectiveness.pdf"/>
              </a:rPr>
              <a:t>See more empirical research studies </a:t>
            </a:r>
          </a:p>
          <a:p>
            <a:pPr algn="ctr">
              <a:lnSpc>
                <a:spcPts val="4200"/>
              </a:lnSpc>
            </a:pPr>
            <a:r>
              <a:rPr lang="en-US" sz="3000" b="1" u="sng">
                <a:solidFill>
                  <a:srgbClr val="0955A1"/>
                </a:solidFill>
                <a:latin typeface="Trebuchet MS Bold"/>
                <a:ea typeface="Trebuchet MS Bold"/>
                <a:cs typeface="Trebuchet MS Bold"/>
                <a:sym typeface="Trebuchet MS Bold"/>
                <a:hlinkClick r:id="rId6" tooltip="https://www.schoolcounselor.org/getmedia/7d00dcff-40a6-4316-ab6c-8f3ffd7941c2/Effectiveness.pdf"/>
              </a:rPr>
              <a:t>supporting the value of </a:t>
            </a:r>
          </a:p>
          <a:p>
            <a:pPr algn="ctr">
              <a:lnSpc>
                <a:spcPts val="4200"/>
              </a:lnSpc>
            </a:pPr>
            <a:r>
              <a:rPr lang="en-US" sz="3000" b="1" u="sng">
                <a:solidFill>
                  <a:srgbClr val="0955A1"/>
                </a:solidFill>
                <a:latin typeface="Trebuchet MS Bold"/>
                <a:ea typeface="Trebuchet MS Bold"/>
                <a:cs typeface="Trebuchet MS Bold"/>
                <a:sym typeface="Trebuchet MS Bold"/>
                <a:hlinkClick r:id="rId6" tooltip="https://www.schoolcounselor.org/getmedia/7d00dcff-40a6-4316-ab6c-8f3ffd7941c2/Effectiveness.pdf"/>
              </a:rPr>
              <a:t>school counseling here</a:t>
            </a:r>
            <a:r>
              <a:rPr lang="en-US" sz="3000">
                <a:solidFill>
                  <a:srgbClr val="0955A1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402711"/>
            <a:ext cx="18288000" cy="1541783"/>
            <a:chOff x="0" y="0"/>
            <a:chExt cx="4816593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816592" cy="406066"/>
            </a:xfrm>
            <a:custGeom>
              <a:avLst/>
              <a:gdLst/>
              <a:ahLst/>
              <a:cxnLst/>
              <a:rect l="l" t="t" r="r" b="b"/>
              <a:pathLst>
                <a:path w="4816592" h="406066">
                  <a:moveTo>
                    <a:pt x="0" y="0"/>
                  </a:moveTo>
                  <a:lnTo>
                    <a:pt x="4816592" y="0"/>
                  </a:lnTo>
                  <a:lnTo>
                    <a:pt x="481659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23825"/>
              <a:ext cx="4816593" cy="5298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8400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17311" y="2397743"/>
            <a:ext cx="17275536" cy="7441180"/>
            <a:chOff x="0" y="0"/>
            <a:chExt cx="4549935" cy="1959817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3359"/>
                </a:lnSpc>
              </a:pPr>
              <a:endParaRPr dirty="0"/>
            </a:p>
            <a:p>
              <a:pPr algn="ctr">
                <a:lnSpc>
                  <a:spcPts val="5879"/>
                </a:lnSpc>
              </a:pPr>
              <a:endParaRPr dirty="0"/>
            </a:p>
            <a:p>
              <a:pPr algn="r">
                <a:lnSpc>
                  <a:spcPts val="5599"/>
                </a:lnSpc>
              </a:pPr>
              <a:r>
                <a:rPr lang="en-US" sz="3999" dirty="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   </a:t>
              </a:r>
            </a:p>
            <a:p>
              <a:pPr algn="ctr">
                <a:lnSpc>
                  <a:spcPts val="5879"/>
                </a:lnSpc>
              </a:pPr>
              <a:endParaRPr lang="en-US" sz="39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algn="ctr">
                <a:lnSpc>
                  <a:spcPts val="3359"/>
                </a:lnSpc>
              </a:pPr>
              <a:endParaRPr lang="en-US" sz="39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1510" y="2805550"/>
            <a:ext cx="4678414" cy="5569540"/>
          </a:xfrm>
          <a:custGeom>
            <a:avLst/>
            <a:gdLst/>
            <a:ahLst/>
            <a:cxnLst/>
            <a:rect l="l" t="t" r="r" b="b"/>
            <a:pathLst>
              <a:path w="4678414" h="5569540">
                <a:moveTo>
                  <a:pt x="0" y="0"/>
                </a:moveTo>
                <a:lnTo>
                  <a:pt x="4678414" y="0"/>
                </a:lnTo>
                <a:lnTo>
                  <a:pt x="4678414" y="5569541"/>
                </a:lnTo>
                <a:lnTo>
                  <a:pt x="0" y="55695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25080" y="3181000"/>
            <a:ext cx="3546202" cy="1576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Year 1</a:t>
            </a:r>
          </a:p>
        </p:txBody>
      </p:sp>
      <p:sp>
        <p:nvSpPr>
          <p:cNvPr id="10" name="Freeform 10" descr="CDE Logo"/>
          <p:cNvSpPr/>
          <p:nvPr/>
        </p:nvSpPr>
        <p:spPr>
          <a:xfrm>
            <a:off x="15458761" y="634479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>
            <a:spLocks noGrp="1"/>
          </p:cNvSpPr>
          <p:nvPr>
            <p:ph type="title" idx="4294967295"/>
          </p:nvPr>
        </p:nvSpPr>
        <p:spPr>
          <a:xfrm>
            <a:off x="294726" y="652903"/>
            <a:ext cx="14970711" cy="9366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6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 SCCGP Development Year Process (DYP)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308440" y="3413777"/>
            <a:ext cx="12308855" cy="4475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The purpose of the developmental year is to </a:t>
            </a:r>
          </a:p>
          <a:p>
            <a:pPr algn="ctr">
              <a:lnSpc>
                <a:spcPts val="5879"/>
              </a:lnSpc>
            </a:pPr>
            <a:r>
              <a:rPr lang="en-US" sz="41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explore and plan for implementation. </a:t>
            </a:r>
          </a:p>
          <a:p>
            <a:pPr algn="ctr">
              <a:lnSpc>
                <a:spcPts val="4759"/>
              </a:lnSpc>
            </a:pPr>
            <a:endParaRPr lang="en-US" sz="4199" b="1" dirty="0">
              <a:solidFill>
                <a:srgbClr val="00000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algn="l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Trainings and webinars will guide your team in building </a:t>
            </a:r>
          </a:p>
          <a:p>
            <a:pPr algn="l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 comprehensive and data-driven school counseling program with actionable steps. </a:t>
            </a:r>
          </a:p>
          <a:p>
            <a:pPr algn="ctr">
              <a:lnSpc>
                <a:spcPts val="4759"/>
              </a:lnSpc>
            </a:pPr>
            <a:endParaRPr lang="en-US" sz="3399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1890</Words>
  <Application>Microsoft Office PowerPoint</Application>
  <PresentationFormat>Custom</PresentationFormat>
  <Paragraphs>407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Museo Slab 1</vt:lpstr>
      <vt:lpstr>Museo Slab 2</vt:lpstr>
      <vt:lpstr>Trebuchet MS Bold</vt:lpstr>
      <vt:lpstr>Arial</vt:lpstr>
      <vt:lpstr>Trebuchet MS</vt:lpstr>
      <vt:lpstr>Calibri</vt:lpstr>
      <vt:lpstr>Trebuchet MS Italics</vt:lpstr>
      <vt:lpstr>Trebuchet MS Bold Italics</vt:lpstr>
      <vt:lpstr>Office Theme</vt:lpstr>
      <vt:lpstr>School Counselor Corps Grant  Virtual Welcome 2025-2026</vt:lpstr>
      <vt:lpstr>Today’s Objectives</vt:lpstr>
      <vt:lpstr>Welcome Cohort 15!</vt:lpstr>
      <vt:lpstr>Cohort 15</vt:lpstr>
      <vt:lpstr>Your School Counseling Specialist</vt:lpstr>
      <vt:lpstr>Goals of SCCGP</vt:lpstr>
      <vt:lpstr>Comprehensive School Counseling</vt:lpstr>
      <vt:lpstr>Benefits of Comprehensive School Counseling </vt:lpstr>
      <vt:lpstr> SCCGP Development Year Process (DYP)</vt:lpstr>
      <vt:lpstr>Steps to the DYP</vt:lpstr>
      <vt:lpstr>DYP and Reporting</vt:lpstr>
      <vt:lpstr>Cohort 15 Fall Training</vt:lpstr>
      <vt:lpstr>Prepare for In-Person Training</vt:lpstr>
      <vt:lpstr>School Counseling Data</vt:lpstr>
      <vt:lpstr>Achievement Data</vt:lpstr>
      <vt:lpstr>Attendance Data</vt:lpstr>
      <vt:lpstr>Behavior (Discipline) Data</vt:lpstr>
      <vt:lpstr>Regional Training</vt:lpstr>
      <vt:lpstr>DYP Webinars</vt:lpstr>
      <vt:lpstr>Questions</vt:lpstr>
      <vt:lpstr>To Do’s and CEUs- Cohort 15</vt:lpstr>
      <vt:lpstr>Wrap Up and Optimistic Closure</vt:lpstr>
      <vt:lpstr>Contact Us</vt:lpstr>
      <vt:lpstr>References</vt:lpstr>
      <vt:lpstr>References Continued</vt:lpstr>
      <vt:lpstr>Thank you! We look forward to seeing you soon.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25-26 Virtual Welcome Part 2- Cohort 15</dc:title>
  <cp:lastModifiedBy>Morgan, Brooke</cp:lastModifiedBy>
  <cp:revision>3</cp:revision>
  <dcterms:created xsi:type="dcterms:W3CDTF">2006-08-16T00:00:00Z</dcterms:created>
  <dcterms:modified xsi:type="dcterms:W3CDTF">2025-08-26T21:50:57Z</dcterms:modified>
  <dc:identifier>DAGurapukg8</dc:identifier>
</cp:coreProperties>
</file>