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Inter Bold" panose="020B0604020202020204" charset="0"/>
      <p:regular r:id="rId45"/>
    </p:embeddedFont>
    <p:embeddedFont>
      <p:font typeface="Museo Slab 1" panose="020B0604020202020204" charset="0"/>
      <p:regular r:id="rId46"/>
    </p:embeddedFont>
    <p:embeddedFont>
      <p:font typeface="Museo Slab 2" panose="020B0604020202020204" charset="0"/>
      <p:regular r:id="rId47"/>
    </p:embeddedFont>
    <p:embeddedFont>
      <p:font typeface="Trebuchet MS" panose="020B0603020202020204" pitchFamily="34" charset="0"/>
      <p:regular r:id="rId48"/>
      <p:bold r:id="rId49"/>
      <p:italic r:id="rId50"/>
      <p:boldItalic r:id="rId51"/>
    </p:embeddedFont>
    <p:embeddedFont>
      <p:font typeface="Trebuchet MS Bold" panose="020B0703020202020204" pitchFamily="34" charset="0"/>
      <p:regular r:id="rId52"/>
      <p:bold r:id="rId53"/>
    </p:embeddedFont>
    <p:embeddedFont>
      <p:font typeface="Trebuchet MS Bold Italics" panose="020B0604020202020204" charset="0"/>
      <p:regular r:id="rId54"/>
    </p:embeddedFont>
    <p:embeddedFont>
      <p:font typeface="Trebuchet MS Italics"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1416" autoAdjust="0"/>
  </p:normalViewPr>
  <p:slideViewPr>
    <p:cSldViewPr>
      <p:cViewPr varScale="1">
        <p:scale>
          <a:sx n="52" d="100"/>
          <a:sy n="52" d="100"/>
        </p:scale>
        <p:origin x="18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55.jpeg"/><Relationship Id="rId7" Type="http://schemas.openxmlformats.org/officeDocument/2006/relationships/image" Target="../media/image11.png"/><Relationship Id="rId12"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2.svg"/><Relationship Id="rId5" Type="http://schemas.openxmlformats.org/officeDocument/2006/relationships/image" Target="../media/image57.jpeg"/><Relationship Id="rId15" Type="http://schemas.openxmlformats.org/officeDocument/2006/relationships/image" Target="../media/image66.svg"/><Relationship Id="rId10" Type="http://schemas.openxmlformats.org/officeDocument/2006/relationships/image" Target="../media/image61.png"/><Relationship Id="rId4" Type="http://schemas.openxmlformats.org/officeDocument/2006/relationships/image" Target="../media/image56.jpeg"/><Relationship Id="rId9" Type="http://schemas.openxmlformats.org/officeDocument/2006/relationships/image" Target="../media/image60.svg"/><Relationship Id="rId1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6.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docs.google.com/forms/d/e/1FAIpQLSefJse_MiFtP8TAm6x_Yzdw2dem1eoRGT3YtpmipNc-TzIbPA/viewform?usp=header" TargetMode="External"/><Relationship Id="rId5" Type="http://schemas.openxmlformats.org/officeDocument/2006/relationships/hyperlink" Target="https://www.cde.state.co.us/postsecondary/sccg-training-materials-and-recordings"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8.sv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docs.google.com/forms/d/e/1FAIpQLSeWhdEMXptfZ7_TDw0TtEthEjkaGE20Csf9vr81FI9qdFh_QQ/viewform?usp=header" TargetMode="External"/><Relationship Id="rId5" Type="http://schemas.openxmlformats.org/officeDocument/2006/relationships/image" Target="../media/image82.sv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5.sv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www.cde.state.co.us/uip" TargetMode="External"/><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9.sv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0.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97.sv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8" Type="http://schemas.openxmlformats.org/officeDocument/2006/relationships/hyperlink" Target="https://drive.google.com/file/d/1Bxe-DeZy2C6AXdgocOf_8CzNRFTefcA8/view?usp=drive_link" TargetMode="External"/><Relationship Id="rId3" Type="http://schemas.openxmlformats.org/officeDocument/2006/relationships/image" Target="../media/image11.png"/><Relationship Id="rId7" Type="http://schemas.openxmlformats.org/officeDocument/2006/relationships/image" Target="../media/image99.sv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hyperlink" Target="https://docs.google.com/forms/d/e/1FAIpQLScZRmIJ1ulmXmW420sMgVoPs2SYcM90d4yXzY0aRwZ8Mo6wXA/viewform" TargetMode="External"/><Relationship Id="rId10" Type="http://schemas.openxmlformats.org/officeDocument/2006/relationships/hyperlink" Target="https://docs.google.com/forms/d/e/1FAIpQLSeI7Kefl8AjQoEGdG2A0AYQSap1hr1Gwvqq_unWRHOjumqnfw/viewform" TargetMode="External"/><Relationship Id="rId4" Type="http://schemas.openxmlformats.org/officeDocument/2006/relationships/hyperlink" Target="https://drive.google.com/file/d/1Y36lt_AqtMVC6Vz4Hd17-BFsHpJS3CaF/view?usp=drive_link" TargetMode="External"/><Relationship Id="rId9" Type="http://schemas.openxmlformats.org/officeDocument/2006/relationships/hyperlink" Target="https://drive.google.com/file/d/1dfF-Qic3rHcvA_WzEN9nXc4C7usbokvT/view?usp=drive_lin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01.sv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7.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docs.google.com/forms/d/e/1FAIpQLSefJse_MiFtP8TAm6x_Yzdw2dem1eoRGT3YtpmipNc-TzIbPA/viewform?usp=head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4.sv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cde.state.co.us/ui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3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1.png"/><Relationship Id="rId7"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sv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descr="Front of notebook"/>
          <p:cNvSpPr/>
          <p:nvPr/>
        </p:nvSpPr>
        <p:spPr>
          <a:xfrm rot="-5400000">
            <a:off x="3982065" y="-3982065"/>
            <a:ext cx="10287000" cy="18251129"/>
          </a:xfrm>
          <a:custGeom>
            <a:avLst/>
            <a:gdLst/>
            <a:ahLst/>
            <a:cxnLst/>
            <a:rect l="l" t="t" r="r" b="b"/>
            <a:pathLst>
              <a:path w="10287000" h="18251129">
                <a:moveTo>
                  <a:pt x="0" y="0"/>
                </a:moveTo>
                <a:lnTo>
                  <a:pt x="10287000" y="0"/>
                </a:lnTo>
                <a:lnTo>
                  <a:pt x="10287000" y="18251130"/>
                </a:lnTo>
                <a:lnTo>
                  <a:pt x="0" y="182511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3195160" y="961826"/>
            <a:ext cx="11318063" cy="8363348"/>
          </a:xfrm>
          <a:custGeom>
            <a:avLst/>
            <a:gdLst/>
            <a:ahLst/>
            <a:cxnLst/>
            <a:rect l="l" t="t" r="r" b="b"/>
            <a:pathLst>
              <a:path w="11318063" h="8363348">
                <a:moveTo>
                  <a:pt x="0" y="0"/>
                </a:moveTo>
                <a:lnTo>
                  <a:pt x="11318064" y="0"/>
                </a:lnTo>
                <a:lnTo>
                  <a:pt x="11318064" y="8363348"/>
                </a:lnTo>
                <a:lnTo>
                  <a:pt x="0" y="8363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a:spLocks noGrp="1"/>
          </p:cNvSpPr>
          <p:nvPr>
            <p:ph type="title" idx="4294967295"/>
          </p:nvPr>
        </p:nvSpPr>
        <p:spPr>
          <a:xfrm>
            <a:off x="4250735" y="3924774"/>
            <a:ext cx="9749659" cy="30536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28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Museo Slab 1"/>
                <a:ea typeface="Museo Slab 1"/>
                <a:cs typeface="Museo Slab 1"/>
                <a:sym typeface="Museo Slab 1"/>
              </a:rPr>
              <a:t>School Counselor Corps Grant </a:t>
            </a:r>
          </a:p>
          <a:p>
            <a:pPr marL="0" marR="0" lvl="0" indent="0" algn="ctr" defTabSz="914400" rtl="0" eaLnBrk="1" fontAlgn="auto" latinLnBrk="0" hangingPunct="1">
              <a:lnSpc>
                <a:spcPts val="828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Museo Slab 1"/>
                <a:ea typeface="Museo Slab 1"/>
                <a:cs typeface="Museo Slab 1"/>
                <a:sym typeface="Museo Slab 1"/>
              </a:rPr>
              <a:t>Virtual Welcome</a:t>
            </a:r>
          </a:p>
          <a:p>
            <a:pPr marL="0" marR="0" lvl="0" indent="0" algn="ctr" defTabSz="914400" rtl="0" eaLnBrk="1" fontAlgn="auto" latinLnBrk="0" hangingPunct="1">
              <a:lnSpc>
                <a:spcPts val="828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Museo Slab 1"/>
                <a:ea typeface="Museo Slab 1"/>
                <a:cs typeface="Museo Slab 1"/>
                <a:sym typeface="Museo Slab 1"/>
              </a:rPr>
              <a:t>2025-2026</a:t>
            </a:r>
          </a:p>
        </p:txBody>
      </p:sp>
      <p:sp>
        <p:nvSpPr>
          <p:cNvPr id="5" name="Freeform 5">
            <a:extLst>
              <a:ext uri="{C183D7F6-B498-43B3-948B-1728B52AA6E4}">
                <adec:decorative xmlns:adec="http://schemas.microsoft.com/office/drawing/2017/decorative" val="1"/>
              </a:ext>
            </a:extLst>
          </p:cNvPr>
          <p:cNvSpPr/>
          <p:nvPr/>
        </p:nvSpPr>
        <p:spPr>
          <a:xfrm rot="-1851303">
            <a:off x="10629222" y="7212916"/>
            <a:ext cx="4793363" cy="1426167"/>
          </a:xfrm>
          <a:custGeom>
            <a:avLst/>
            <a:gdLst/>
            <a:ahLst/>
            <a:cxnLst/>
            <a:rect l="l" t="t" r="r" b="b"/>
            <a:pathLst>
              <a:path w="4793363" h="1426167">
                <a:moveTo>
                  <a:pt x="0" y="0"/>
                </a:moveTo>
                <a:lnTo>
                  <a:pt x="4793362" y="0"/>
                </a:lnTo>
                <a:lnTo>
                  <a:pt x="4793362" y="1426167"/>
                </a:lnTo>
                <a:lnTo>
                  <a:pt x="0" y="1426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rot="-1902310">
            <a:off x="10869956" y="7702889"/>
            <a:ext cx="4331937" cy="478664"/>
          </a:xfrm>
          <a:prstGeom prst="rect">
            <a:avLst/>
          </a:prstGeom>
        </p:spPr>
        <p:txBody>
          <a:bodyPr lIns="0" tIns="0" rIns="0" bIns="0" rtlCol="0" anchor="t">
            <a:spAutoFit/>
          </a:bodyPr>
          <a:lstStyle/>
          <a:p>
            <a:pPr algn="ctr">
              <a:lnSpc>
                <a:spcPts val="3536"/>
              </a:lnSpc>
            </a:pPr>
            <a:r>
              <a:rPr lang="en-US" sz="3400" spc="68">
                <a:solidFill>
                  <a:srgbClr val="000000"/>
                </a:solidFill>
                <a:latin typeface="Museo Slab 1"/>
                <a:ea typeface="Museo Slab 1"/>
                <a:cs typeface="Museo Slab 1"/>
                <a:sym typeface="Museo Slab 1"/>
              </a:rPr>
              <a:t>August 27, 2025</a:t>
            </a:r>
          </a:p>
        </p:txBody>
      </p:sp>
      <p:sp>
        <p:nvSpPr>
          <p:cNvPr id="6" name="Freeform 6" descr="CDE Logo"/>
          <p:cNvSpPr/>
          <p:nvPr/>
        </p:nvSpPr>
        <p:spPr>
          <a:xfrm>
            <a:off x="6117334" y="2309322"/>
            <a:ext cx="6016462" cy="1010264"/>
          </a:xfrm>
          <a:custGeom>
            <a:avLst/>
            <a:gdLst/>
            <a:ahLst/>
            <a:cxnLst/>
            <a:rect l="l" t="t" r="r" b="b"/>
            <a:pathLst>
              <a:path w="6016462" h="1010264">
                <a:moveTo>
                  <a:pt x="0" y="0"/>
                </a:moveTo>
                <a:lnTo>
                  <a:pt x="6016461" y="0"/>
                </a:lnTo>
                <a:lnTo>
                  <a:pt x="6016461" y="1010264"/>
                </a:lnTo>
                <a:lnTo>
                  <a:pt x="0" y="1010264"/>
                </a:lnTo>
                <a:lnTo>
                  <a:pt x="0" y="0"/>
                </a:lnTo>
                <a:close/>
              </a:path>
            </a:pathLst>
          </a:custGeom>
          <a:blipFill>
            <a:blip r:embed="rId9"/>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1656038" y="251922"/>
            <a:ext cx="4360053" cy="4114800"/>
          </a:xfrm>
          <a:custGeom>
            <a:avLst/>
            <a:gdLst/>
            <a:ahLst/>
            <a:cxnLst/>
            <a:rect l="l" t="t" r="r" b="b"/>
            <a:pathLst>
              <a:path w="4360053" h="4114800">
                <a:moveTo>
                  <a:pt x="0" y="0"/>
                </a:moveTo>
                <a:lnTo>
                  <a:pt x="4360053" y="0"/>
                </a:lnTo>
                <a:lnTo>
                  <a:pt x="436005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16533"/>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33350"/>
              <a:ext cx="4816593" cy="539416"/>
            </a:xfrm>
            <a:prstGeom prst="rect">
              <a:avLst/>
            </a:prstGeom>
          </p:spPr>
          <p:txBody>
            <a:bodyPr lIns="50800" tIns="50800" rIns="50800" bIns="50800" rtlCol="0" anchor="ctr"/>
            <a:lstStyle/>
            <a:p>
              <a:pPr algn="l">
                <a:lnSpc>
                  <a:spcPts val="979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8" name="Freeform 8">
            <a:extLst>
              <a:ext uri="{C183D7F6-B498-43B3-948B-1728B52AA6E4}">
                <adec:decorative xmlns:adec="http://schemas.microsoft.com/office/drawing/2017/decorative" val="1"/>
              </a:ext>
            </a:extLst>
          </p:cNvPr>
          <p:cNvSpPr/>
          <p:nvPr/>
        </p:nvSpPr>
        <p:spPr>
          <a:xfrm>
            <a:off x="10149224" y="6377124"/>
            <a:ext cx="5514342" cy="3101817"/>
          </a:xfrm>
          <a:custGeom>
            <a:avLst/>
            <a:gdLst/>
            <a:ahLst/>
            <a:cxnLst/>
            <a:rect l="l" t="t" r="r" b="b"/>
            <a:pathLst>
              <a:path w="5514342" h="3101817">
                <a:moveTo>
                  <a:pt x="0" y="0"/>
                </a:moveTo>
                <a:lnTo>
                  <a:pt x="5514342" y="0"/>
                </a:lnTo>
                <a:lnTo>
                  <a:pt x="5514342" y="3101817"/>
                </a:lnTo>
                <a:lnTo>
                  <a:pt x="0" y="3101817"/>
                </a:lnTo>
                <a:lnTo>
                  <a:pt x="0" y="0"/>
                </a:lnTo>
                <a:close/>
              </a:path>
            </a:pathLst>
          </a:custGeom>
          <a:blipFill>
            <a:blip r:embed="rId3"/>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709224" y="6377124"/>
            <a:ext cx="5650629" cy="3178479"/>
          </a:xfrm>
          <a:custGeom>
            <a:avLst/>
            <a:gdLst/>
            <a:ahLst/>
            <a:cxnLst/>
            <a:rect l="l" t="t" r="r" b="b"/>
            <a:pathLst>
              <a:path w="5650629" h="3178479">
                <a:moveTo>
                  <a:pt x="0" y="0"/>
                </a:moveTo>
                <a:lnTo>
                  <a:pt x="5650630" y="0"/>
                </a:lnTo>
                <a:lnTo>
                  <a:pt x="5650630" y="3178479"/>
                </a:lnTo>
                <a:lnTo>
                  <a:pt x="0" y="3178479"/>
                </a:lnTo>
                <a:lnTo>
                  <a:pt x="0" y="0"/>
                </a:lnTo>
                <a:close/>
              </a:path>
            </a:pathLst>
          </a:custGeom>
          <a:blipFill>
            <a:blip r:embed="rId4"/>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0149224" y="2778403"/>
            <a:ext cx="5514342" cy="3101817"/>
          </a:xfrm>
          <a:custGeom>
            <a:avLst/>
            <a:gdLst/>
            <a:ahLst/>
            <a:cxnLst/>
            <a:rect l="l" t="t" r="r" b="b"/>
            <a:pathLst>
              <a:path w="5514342" h="3101817">
                <a:moveTo>
                  <a:pt x="0" y="0"/>
                </a:moveTo>
                <a:lnTo>
                  <a:pt x="5514342" y="0"/>
                </a:lnTo>
                <a:lnTo>
                  <a:pt x="5514342" y="3101817"/>
                </a:lnTo>
                <a:lnTo>
                  <a:pt x="0" y="3101817"/>
                </a:lnTo>
                <a:lnTo>
                  <a:pt x="0" y="0"/>
                </a:lnTo>
                <a:close/>
              </a:path>
            </a:pathLst>
          </a:custGeom>
          <a:blipFill>
            <a:blip r:embed="rId5"/>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1709224" y="2793695"/>
            <a:ext cx="5650629" cy="3178479"/>
          </a:xfrm>
          <a:custGeom>
            <a:avLst/>
            <a:gdLst/>
            <a:ahLst/>
            <a:cxnLst/>
            <a:rect l="l" t="t" r="r" b="b"/>
            <a:pathLst>
              <a:path w="5650629" h="3178479">
                <a:moveTo>
                  <a:pt x="0" y="0"/>
                </a:moveTo>
                <a:lnTo>
                  <a:pt x="5650630" y="0"/>
                </a:lnTo>
                <a:lnTo>
                  <a:pt x="5650630" y="3178479"/>
                </a:lnTo>
                <a:lnTo>
                  <a:pt x="0" y="3178479"/>
                </a:lnTo>
                <a:lnTo>
                  <a:pt x="0" y="0"/>
                </a:lnTo>
                <a:close/>
              </a:path>
            </a:pathLst>
          </a:custGeom>
          <a:blipFill>
            <a:blip r:embed="rId6"/>
            <a:stretch>
              <a:fillRect/>
            </a:stretch>
          </a:blipFill>
        </p:spPr>
        <p:txBody>
          <a:bodyPr/>
          <a:lstStyle/>
          <a:p>
            <a:endParaRPr lang="en-US"/>
          </a:p>
        </p:txBody>
      </p:sp>
      <p:sp>
        <p:nvSpPr>
          <p:cNvPr id="16" name="Freeform 16" descr="CDE Logo"/>
          <p:cNvSpPr/>
          <p:nvPr/>
        </p:nvSpPr>
        <p:spPr>
          <a:xfrm>
            <a:off x="15440841" y="606863"/>
            <a:ext cx="2494250" cy="1060370"/>
          </a:xfrm>
          <a:custGeom>
            <a:avLst/>
            <a:gdLst/>
            <a:ahLst/>
            <a:cxnLst/>
            <a:rect l="l" t="t" r="r" b="b"/>
            <a:pathLst>
              <a:path w="2494250" h="1060370">
                <a:moveTo>
                  <a:pt x="0" y="0"/>
                </a:moveTo>
                <a:lnTo>
                  <a:pt x="2494250" y="0"/>
                </a:lnTo>
                <a:lnTo>
                  <a:pt x="2494250" y="1060370"/>
                </a:lnTo>
                <a:lnTo>
                  <a:pt x="0" y="1060370"/>
                </a:lnTo>
                <a:lnTo>
                  <a:pt x="0" y="0"/>
                </a:lnTo>
                <a:close/>
              </a:path>
            </a:pathLst>
          </a:custGeom>
          <a:blipFill>
            <a:blip r:embed="rId7"/>
            <a:stretch>
              <a:fillRect/>
            </a:stretch>
          </a:blipFill>
        </p:spPr>
        <p:txBody>
          <a:bodyPr/>
          <a:lstStyle/>
          <a:p>
            <a:endParaRPr lang="en-US"/>
          </a:p>
        </p:txBody>
      </p:sp>
      <p:sp>
        <p:nvSpPr>
          <p:cNvPr id="17" name="TextBox 17"/>
          <p:cNvSpPr txBox="1">
            <a:spLocks noGrp="1"/>
          </p:cNvSpPr>
          <p:nvPr>
            <p:ph type="title" idx="4294967295"/>
          </p:nvPr>
        </p:nvSpPr>
        <p:spPr>
          <a:xfrm>
            <a:off x="260576" y="560362"/>
            <a:ext cx="16998724" cy="1120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1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Did you read the Welcome Packet?</a:t>
            </a:r>
          </a:p>
        </p:txBody>
      </p:sp>
      <p:sp>
        <p:nvSpPr>
          <p:cNvPr id="12" name="Freeform 12" descr="15"/>
          <p:cNvSpPr/>
          <p:nvPr/>
        </p:nvSpPr>
        <p:spPr>
          <a:xfrm>
            <a:off x="1709224" y="4919876"/>
            <a:ext cx="1052299" cy="1052299"/>
          </a:xfrm>
          <a:custGeom>
            <a:avLst/>
            <a:gdLst/>
            <a:ahLst/>
            <a:cxnLst/>
            <a:rect l="l" t="t" r="r" b="b"/>
            <a:pathLst>
              <a:path w="1052299" h="1052299">
                <a:moveTo>
                  <a:pt x="0" y="0"/>
                </a:moveTo>
                <a:lnTo>
                  <a:pt x="1052299" y="0"/>
                </a:lnTo>
                <a:lnTo>
                  <a:pt x="1052299" y="1052298"/>
                </a:lnTo>
                <a:lnTo>
                  <a:pt x="0" y="10522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descr="14"/>
          <p:cNvSpPr/>
          <p:nvPr/>
        </p:nvSpPr>
        <p:spPr>
          <a:xfrm>
            <a:off x="10149224" y="4827922"/>
            <a:ext cx="1052299" cy="1052299"/>
          </a:xfrm>
          <a:custGeom>
            <a:avLst/>
            <a:gdLst/>
            <a:ahLst/>
            <a:cxnLst/>
            <a:rect l="l" t="t" r="r" b="b"/>
            <a:pathLst>
              <a:path w="1052299" h="1052299">
                <a:moveTo>
                  <a:pt x="0" y="0"/>
                </a:moveTo>
                <a:lnTo>
                  <a:pt x="1052298" y="0"/>
                </a:lnTo>
                <a:lnTo>
                  <a:pt x="1052298" y="1052298"/>
                </a:lnTo>
                <a:lnTo>
                  <a:pt x="0" y="1052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descr="13"/>
          <p:cNvSpPr/>
          <p:nvPr/>
        </p:nvSpPr>
        <p:spPr>
          <a:xfrm>
            <a:off x="1709224" y="8503304"/>
            <a:ext cx="1052299" cy="1052299"/>
          </a:xfrm>
          <a:custGeom>
            <a:avLst/>
            <a:gdLst/>
            <a:ahLst/>
            <a:cxnLst/>
            <a:rect l="l" t="t" r="r" b="b"/>
            <a:pathLst>
              <a:path w="1052299" h="1052299">
                <a:moveTo>
                  <a:pt x="0" y="0"/>
                </a:moveTo>
                <a:lnTo>
                  <a:pt x="1052299" y="0"/>
                </a:lnTo>
                <a:lnTo>
                  <a:pt x="1052299" y="1052299"/>
                </a:lnTo>
                <a:lnTo>
                  <a:pt x="0" y="10522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descr="12"/>
          <p:cNvSpPr/>
          <p:nvPr/>
        </p:nvSpPr>
        <p:spPr>
          <a:xfrm>
            <a:off x="10149224" y="8611265"/>
            <a:ext cx="867676" cy="867676"/>
          </a:xfrm>
          <a:custGeom>
            <a:avLst/>
            <a:gdLst/>
            <a:ahLst/>
            <a:cxnLst/>
            <a:rect l="l" t="t" r="r" b="b"/>
            <a:pathLst>
              <a:path w="867676" h="867676">
                <a:moveTo>
                  <a:pt x="0" y="0"/>
                </a:moveTo>
                <a:lnTo>
                  <a:pt x="867675" y="0"/>
                </a:lnTo>
                <a:lnTo>
                  <a:pt x="867675" y="867676"/>
                </a:lnTo>
                <a:lnTo>
                  <a:pt x="0" y="86767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0607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5" name="Freeform 5" descr="CDE Logo"/>
          <p:cNvSpPr/>
          <p:nvPr/>
        </p:nvSpPr>
        <p:spPr>
          <a:xfrm>
            <a:off x="15359413" y="637845"/>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76200"/>
              <a:ext cx="4549935" cy="2036017"/>
            </a:xfrm>
            <a:prstGeom prst="rect">
              <a:avLst/>
            </a:prstGeom>
          </p:spPr>
          <p:txBody>
            <a:bodyPr lIns="50800" tIns="50800" rIns="50800" bIns="50800" rtlCol="0" anchor="ctr"/>
            <a:lstStyle/>
            <a:p>
              <a:pPr algn="l">
                <a:lnSpc>
                  <a:spcPts val="4759"/>
                </a:lnSpc>
              </a:pPr>
              <a:r>
                <a:rPr lang="en-US" sz="3399" b="1">
                  <a:solidFill>
                    <a:srgbClr val="000000"/>
                  </a:solidFill>
                  <a:latin typeface="Trebuchet MS Bold"/>
                  <a:ea typeface="Trebuchet MS Bold"/>
                  <a:cs typeface="Trebuchet MS Bold"/>
                  <a:sym typeface="Trebuchet MS Bold"/>
                </a:rPr>
                <a:t> </a:t>
              </a:r>
            </a:p>
            <a:p>
              <a:pPr algn="l">
                <a:lnSpc>
                  <a:spcPts val="5599"/>
                </a:lnSpc>
              </a:pPr>
              <a:r>
                <a:rPr lang="en-US" sz="3999" b="1">
                  <a:solidFill>
                    <a:srgbClr val="000000"/>
                  </a:solidFill>
                  <a:latin typeface="Trebuchet MS Bold"/>
                  <a:ea typeface="Trebuchet MS Bold"/>
                  <a:cs typeface="Trebuchet MS Bold"/>
                  <a:sym typeface="Trebuchet MS Bold"/>
                </a:rPr>
                <a:t>   </a:t>
              </a:r>
            </a:p>
            <a:p>
              <a:pPr algn="ctr">
                <a:lnSpc>
                  <a:spcPts val="3359"/>
                </a:lnSpc>
              </a:pPr>
              <a:endParaRPr lang="en-US" sz="3999" b="1">
                <a:solidFill>
                  <a:srgbClr val="000000"/>
                </a:solidFill>
                <a:latin typeface="Trebuchet MS Bold"/>
                <a:ea typeface="Trebuchet MS Bold"/>
                <a:cs typeface="Trebuchet MS Bold"/>
                <a:sym typeface="Trebuchet MS Bold"/>
              </a:endParaRPr>
            </a:p>
            <a:p>
              <a:pPr algn="ctr">
                <a:lnSpc>
                  <a:spcPts val="3359"/>
                </a:lnSpc>
              </a:pPr>
              <a:endParaRPr lang="en-US" sz="3999" b="1">
                <a:solidFill>
                  <a:srgbClr val="000000"/>
                </a:solidFill>
                <a:latin typeface="Trebuchet MS Bold"/>
                <a:ea typeface="Trebuchet MS Bold"/>
                <a:cs typeface="Trebuchet MS Bold"/>
                <a:sym typeface="Trebuchet MS Bold"/>
              </a:endParaRPr>
            </a:p>
          </p:txBody>
        </p:sp>
      </p:grpSp>
      <p:sp>
        <p:nvSpPr>
          <p:cNvPr id="9" name="TextBox 9"/>
          <p:cNvSpPr txBox="1">
            <a:spLocks noGrp="1"/>
          </p:cNvSpPr>
          <p:nvPr>
            <p:ph type="title" idx="4294967295"/>
          </p:nvPr>
        </p:nvSpPr>
        <p:spPr>
          <a:xfrm>
            <a:off x="333849" y="485445"/>
            <a:ext cx="14515171"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SCCGP Vision and Mission</a:t>
            </a:r>
          </a:p>
        </p:txBody>
      </p:sp>
      <p:sp>
        <p:nvSpPr>
          <p:cNvPr id="10" name="TextBox 10">
            <a:extLst>
              <a:ext uri="{C183D7F6-B498-43B3-948B-1728B52AA6E4}">
                <adec:decorative xmlns:adec="http://schemas.microsoft.com/office/drawing/2017/decorative" val="0"/>
              </a:ext>
            </a:extLst>
          </p:cNvPr>
          <p:cNvSpPr txBox="1"/>
          <p:nvPr/>
        </p:nvSpPr>
        <p:spPr>
          <a:xfrm>
            <a:off x="834665" y="2571710"/>
            <a:ext cx="16768011" cy="6868795"/>
          </a:xfrm>
          <a:prstGeom prst="rect">
            <a:avLst/>
          </a:prstGeom>
        </p:spPr>
        <p:txBody>
          <a:bodyPr lIns="0" tIns="0" rIns="0" bIns="0" rtlCol="0" anchor="t">
            <a:spAutoFit/>
          </a:bodyPr>
          <a:lstStyle/>
          <a:p>
            <a:pPr algn="l">
              <a:lnSpc>
                <a:spcPts val="5179"/>
              </a:lnSpc>
            </a:pPr>
            <a:r>
              <a:rPr lang="en-US" sz="3699" b="1" dirty="0">
                <a:solidFill>
                  <a:srgbClr val="000000"/>
                </a:solidFill>
                <a:latin typeface="Trebuchet MS Bold"/>
                <a:ea typeface="Trebuchet MS Bold"/>
                <a:cs typeface="Trebuchet MS Bold"/>
                <a:sym typeface="Trebuchet MS Bold"/>
              </a:rPr>
              <a:t>SCCG Program Vision Statement:</a:t>
            </a:r>
          </a:p>
          <a:p>
            <a:pPr marL="798828" lvl="1" indent="-399414" algn="l">
              <a:lnSpc>
                <a:spcPts val="5179"/>
              </a:lnSpc>
              <a:buFont typeface="Arial"/>
              <a:buChar char="•"/>
            </a:pPr>
            <a:r>
              <a:rPr lang="en-US" sz="3699" dirty="0">
                <a:solidFill>
                  <a:srgbClr val="000000"/>
                </a:solidFill>
                <a:latin typeface="Trebuchet MS"/>
                <a:ea typeface="Trebuchet MS"/>
                <a:cs typeface="Trebuchet MS"/>
                <a:sym typeface="Trebuchet MS"/>
              </a:rPr>
              <a:t>Each Colorado Local Education Provider will have the awareness and access to apply for the School Counselor Corps Grant Program and enhance the implementation of comprehensive and sustainable school counseling programs.</a:t>
            </a:r>
          </a:p>
          <a:p>
            <a:pPr algn="l">
              <a:lnSpc>
                <a:spcPts val="2519"/>
              </a:lnSpc>
            </a:pPr>
            <a:endParaRPr lang="en-US" sz="3699" dirty="0">
              <a:solidFill>
                <a:srgbClr val="000000"/>
              </a:solidFill>
              <a:latin typeface="Trebuchet MS"/>
              <a:ea typeface="Trebuchet MS"/>
              <a:cs typeface="Trebuchet MS"/>
              <a:sym typeface="Trebuchet MS"/>
            </a:endParaRPr>
          </a:p>
          <a:p>
            <a:pPr algn="l">
              <a:lnSpc>
                <a:spcPts val="5179"/>
              </a:lnSpc>
            </a:pPr>
            <a:r>
              <a:rPr lang="en-US" sz="3699" dirty="0">
                <a:solidFill>
                  <a:srgbClr val="000000"/>
                </a:solidFill>
                <a:latin typeface="Trebuchet MS"/>
                <a:ea typeface="Trebuchet MS"/>
                <a:cs typeface="Trebuchet MS"/>
                <a:sym typeface="Trebuchet MS"/>
              </a:rPr>
              <a:t>  </a:t>
            </a:r>
            <a:r>
              <a:rPr lang="en-US" sz="3699" b="1" dirty="0">
                <a:solidFill>
                  <a:srgbClr val="000000"/>
                </a:solidFill>
                <a:latin typeface="Trebuchet MS Bold"/>
                <a:ea typeface="Trebuchet MS Bold"/>
                <a:cs typeface="Trebuchet MS Bold"/>
                <a:sym typeface="Trebuchet MS Bold"/>
              </a:rPr>
              <a:t>SCCG Program Mission Statement:</a:t>
            </a:r>
          </a:p>
          <a:p>
            <a:pPr marL="798828" lvl="1" indent="-399414" algn="l">
              <a:lnSpc>
                <a:spcPts val="5179"/>
              </a:lnSpc>
              <a:buFont typeface="Arial"/>
              <a:buChar char="•"/>
            </a:pPr>
            <a:r>
              <a:rPr lang="en-US" sz="3699" dirty="0">
                <a:solidFill>
                  <a:srgbClr val="000000"/>
                </a:solidFill>
                <a:latin typeface="Trebuchet MS"/>
                <a:ea typeface="Trebuchet MS"/>
                <a:cs typeface="Trebuchet MS"/>
                <a:sym typeface="Trebuchet MS"/>
              </a:rPr>
              <a:t>The School Counselor Corps Grant Program will support sustainable comprehensive school counseling programs through training, technical support, and assistance to SCCGP grantees according to C.R.S. 22-91-101 through 105.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48971"/>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42875"/>
              <a:ext cx="4816593" cy="548941"/>
            </a:xfrm>
            <a:prstGeom prst="rect">
              <a:avLst/>
            </a:prstGeom>
          </p:spPr>
          <p:txBody>
            <a:bodyPr lIns="50800" tIns="50800" rIns="50800" bIns="50800" rtlCol="0" anchor="ctr"/>
            <a:lstStyle/>
            <a:p>
              <a:pPr algn="l">
                <a:lnSpc>
                  <a:spcPts val="10499"/>
                </a:lnSpc>
              </a:pPr>
              <a:r>
                <a:rPr lang="en-US" sz="7499">
                  <a:solidFill>
                    <a:srgbClr val="000000"/>
                  </a:solidFill>
                  <a:latin typeface="Museo Slab 1"/>
                  <a:ea typeface="Museo Slab 1"/>
                  <a:cs typeface="Museo Slab 1"/>
                  <a:sym typeface="Museo Slab 1"/>
                </a:rPr>
                <a:t> </a:t>
              </a:r>
            </a:p>
          </p:txBody>
        </p:sp>
      </p:grpSp>
      <p:sp>
        <p:nvSpPr>
          <p:cNvPr id="5" name="Freeform 5" descr="CDE Logo"/>
          <p:cNvSpPr/>
          <p:nvPr/>
        </p:nvSpPr>
        <p:spPr>
          <a:xfrm>
            <a:off x="15405232" y="680739"/>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2800"/>
                </a:lnSpc>
              </a:pPr>
              <a:endParaRPr/>
            </a:p>
            <a:p>
              <a:pPr algn="ctr">
                <a:lnSpc>
                  <a:spcPts val="6719"/>
                </a:lnSpc>
              </a:pPr>
              <a:endParaRPr/>
            </a:p>
            <a:p>
              <a:pPr algn="ctr">
                <a:lnSpc>
                  <a:spcPts val="3359"/>
                </a:lnSpc>
              </a:pPr>
              <a:endParaRPr/>
            </a:p>
          </p:txBody>
        </p:sp>
      </p:grpSp>
      <p:sp>
        <p:nvSpPr>
          <p:cNvPr id="9" name="Freeform 9">
            <a:extLst>
              <a:ext uri="{C183D7F6-B498-43B3-948B-1728B52AA6E4}">
                <adec:decorative xmlns:adec="http://schemas.microsoft.com/office/drawing/2017/decorative" val="1"/>
              </a:ext>
            </a:extLst>
          </p:cNvPr>
          <p:cNvSpPr/>
          <p:nvPr/>
        </p:nvSpPr>
        <p:spPr>
          <a:xfrm>
            <a:off x="580902" y="2126467"/>
            <a:ext cx="2561731" cy="2561731"/>
          </a:xfrm>
          <a:custGeom>
            <a:avLst/>
            <a:gdLst/>
            <a:ahLst/>
            <a:cxnLst/>
            <a:rect l="l" t="t" r="r" b="b"/>
            <a:pathLst>
              <a:path w="2561731" h="2561731">
                <a:moveTo>
                  <a:pt x="0" y="0"/>
                </a:moveTo>
                <a:lnTo>
                  <a:pt x="2561731" y="0"/>
                </a:lnTo>
                <a:lnTo>
                  <a:pt x="2561731" y="2561731"/>
                </a:lnTo>
                <a:lnTo>
                  <a:pt x="0" y="2561731"/>
                </a:lnTo>
                <a:lnTo>
                  <a:pt x="0" y="0"/>
                </a:lnTo>
                <a:close/>
              </a:path>
            </a:pathLst>
          </a:custGeom>
          <a:blipFill>
            <a:blip r:embed="rId4"/>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3716995" y="5891589"/>
            <a:ext cx="3762444" cy="3762444"/>
          </a:xfrm>
          <a:custGeom>
            <a:avLst/>
            <a:gdLst/>
            <a:ahLst/>
            <a:cxnLst/>
            <a:rect l="l" t="t" r="r" b="b"/>
            <a:pathLst>
              <a:path w="3762444" h="3762444">
                <a:moveTo>
                  <a:pt x="0" y="0"/>
                </a:moveTo>
                <a:lnTo>
                  <a:pt x="3762444" y="0"/>
                </a:lnTo>
                <a:lnTo>
                  <a:pt x="3762444" y="3762444"/>
                </a:lnTo>
                <a:lnTo>
                  <a:pt x="0" y="3762444"/>
                </a:lnTo>
                <a:lnTo>
                  <a:pt x="0" y="0"/>
                </a:lnTo>
                <a:close/>
              </a:path>
            </a:pathLst>
          </a:custGeom>
          <a:blipFill>
            <a:blip r:embed="rId5"/>
            <a:stretch>
              <a:fillRect/>
            </a:stretch>
          </a:blipFill>
        </p:spPr>
        <p:txBody>
          <a:bodyPr/>
          <a:lstStyle/>
          <a:p>
            <a:endParaRPr lang="en-US"/>
          </a:p>
        </p:txBody>
      </p:sp>
      <p:sp>
        <p:nvSpPr>
          <p:cNvPr id="11" name="TextBox 11"/>
          <p:cNvSpPr txBox="1">
            <a:spLocks noGrp="1"/>
          </p:cNvSpPr>
          <p:nvPr>
            <p:ph type="title" idx="4294967295"/>
          </p:nvPr>
        </p:nvSpPr>
        <p:spPr>
          <a:xfrm>
            <a:off x="428849" y="528339"/>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Our Role Within CDE</a:t>
            </a:r>
          </a:p>
        </p:txBody>
      </p:sp>
      <p:sp>
        <p:nvSpPr>
          <p:cNvPr id="12" name="TextBox 12"/>
          <p:cNvSpPr txBox="1"/>
          <p:nvPr/>
        </p:nvSpPr>
        <p:spPr>
          <a:xfrm>
            <a:off x="834665" y="3149227"/>
            <a:ext cx="16768011" cy="6334125"/>
          </a:xfrm>
          <a:prstGeom prst="rect">
            <a:avLst/>
          </a:prstGeom>
        </p:spPr>
        <p:txBody>
          <a:bodyPr lIns="0" tIns="0" rIns="0" bIns="0" rtlCol="0" anchor="t">
            <a:spAutoFit/>
          </a:bodyPr>
          <a:lstStyle/>
          <a:p>
            <a:pPr algn="ctr">
              <a:lnSpc>
                <a:spcPts val="6299"/>
              </a:lnSpc>
            </a:pPr>
            <a:r>
              <a:rPr lang="en-US" sz="4499" b="1">
                <a:solidFill>
                  <a:srgbClr val="000000"/>
                </a:solidFill>
                <a:latin typeface="Trebuchet MS Bold"/>
                <a:ea typeface="Trebuchet MS Bold"/>
                <a:cs typeface="Trebuchet MS Bold"/>
                <a:sym typeface="Trebuchet MS Bold"/>
              </a:rPr>
              <a:t>We are here to support you!</a:t>
            </a:r>
          </a:p>
          <a:p>
            <a:pPr algn="l">
              <a:lnSpc>
                <a:spcPts val="5179"/>
              </a:lnSpc>
            </a:pPr>
            <a:endParaRPr lang="en-US" sz="4499" b="1">
              <a:solidFill>
                <a:srgbClr val="000000"/>
              </a:solidFill>
              <a:latin typeface="Trebuchet MS Bold"/>
              <a:ea typeface="Trebuchet MS Bold"/>
              <a:cs typeface="Trebuchet MS Bold"/>
              <a:sym typeface="Trebuchet MS Bold"/>
            </a:endParaRPr>
          </a:p>
          <a:p>
            <a:pPr marL="690881" lvl="1" indent="-345440" algn="l">
              <a:lnSpc>
                <a:spcPts val="4480"/>
              </a:lnSpc>
              <a:buFont typeface="Arial"/>
              <a:buChar char="•"/>
            </a:pPr>
            <a:r>
              <a:rPr lang="en-US" sz="3200">
                <a:solidFill>
                  <a:srgbClr val="000000"/>
                </a:solidFill>
                <a:latin typeface="Trebuchet MS"/>
                <a:ea typeface="Trebuchet MS"/>
                <a:cs typeface="Trebuchet MS"/>
                <a:sym typeface="Trebuchet MS"/>
              </a:rPr>
              <a:t>We assist grantees in developing and implementing comprehensive school counseling programs working towards grant goals and improve the level of school counseling across the state through: </a:t>
            </a:r>
          </a:p>
          <a:p>
            <a:pPr marL="1295403" lvl="2" indent="-431801" algn="l">
              <a:lnSpc>
                <a:spcPts val="4200"/>
              </a:lnSpc>
              <a:buFont typeface="Arial"/>
              <a:buChar char="⚬"/>
            </a:pPr>
            <a:r>
              <a:rPr lang="en-US" sz="3000">
                <a:solidFill>
                  <a:srgbClr val="000000"/>
                </a:solidFill>
                <a:latin typeface="Trebuchet MS"/>
                <a:ea typeface="Trebuchet MS"/>
                <a:cs typeface="Trebuchet MS"/>
                <a:sym typeface="Trebuchet MS"/>
              </a:rPr>
              <a:t>Monitoring utilization of grant funds</a:t>
            </a:r>
          </a:p>
          <a:p>
            <a:pPr marL="1295403" lvl="2" indent="-431801" algn="l">
              <a:lnSpc>
                <a:spcPts val="4200"/>
              </a:lnSpc>
              <a:buFont typeface="Arial"/>
              <a:buChar char="⚬"/>
            </a:pPr>
            <a:r>
              <a:rPr lang="en-US" sz="3000">
                <a:solidFill>
                  <a:srgbClr val="000000"/>
                </a:solidFill>
                <a:latin typeface="Trebuchet MS"/>
                <a:ea typeface="Trebuchet MS"/>
                <a:cs typeface="Trebuchet MS"/>
                <a:sym typeface="Trebuchet MS"/>
              </a:rPr>
              <a:t>Collaborating </a:t>
            </a:r>
          </a:p>
          <a:p>
            <a:pPr marL="1295403" lvl="2" indent="-431801" algn="l">
              <a:lnSpc>
                <a:spcPts val="4200"/>
              </a:lnSpc>
              <a:buFont typeface="Arial"/>
              <a:buChar char="⚬"/>
            </a:pPr>
            <a:r>
              <a:rPr lang="en-US" sz="3000">
                <a:solidFill>
                  <a:srgbClr val="000000"/>
                </a:solidFill>
                <a:latin typeface="Trebuchet MS"/>
                <a:ea typeface="Trebuchet MS"/>
                <a:cs typeface="Trebuchet MS"/>
                <a:sym typeface="Trebuchet MS"/>
              </a:rPr>
              <a:t>Building community</a:t>
            </a:r>
          </a:p>
          <a:p>
            <a:pPr marL="1295403" lvl="2" indent="-431801" algn="l">
              <a:lnSpc>
                <a:spcPts val="4200"/>
              </a:lnSpc>
              <a:buFont typeface="Arial"/>
              <a:buChar char="⚬"/>
            </a:pPr>
            <a:r>
              <a:rPr lang="en-US" sz="3000">
                <a:solidFill>
                  <a:srgbClr val="000000"/>
                </a:solidFill>
                <a:latin typeface="Trebuchet MS"/>
                <a:ea typeface="Trebuchet MS"/>
                <a:cs typeface="Trebuchet MS"/>
                <a:sym typeface="Trebuchet MS"/>
              </a:rPr>
              <a:t>Professional development/training</a:t>
            </a:r>
          </a:p>
          <a:p>
            <a:pPr marL="1295403" lvl="2" indent="-431801" algn="l">
              <a:lnSpc>
                <a:spcPts val="4200"/>
              </a:lnSpc>
              <a:buFont typeface="Arial"/>
              <a:buChar char="⚬"/>
            </a:pPr>
            <a:r>
              <a:rPr lang="en-US" sz="3000">
                <a:solidFill>
                  <a:srgbClr val="000000"/>
                </a:solidFill>
                <a:latin typeface="Trebuchet MS"/>
                <a:ea typeface="Trebuchet MS"/>
                <a:cs typeface="Trebuchet MS"/>
                <a:sym typeface="Trebuchet MS"/>
              </a:rPr>
              <a:t>Sharing information and best practices</a:t>
            </a:r>
          </a:p>
          <a:p>
            <a:pPr marL="1295403" lvl="2" indent="-431801" algn="l">
              <a:lnSpc>
                <a:spcPts val="4200"/>
              </a:lnSpc>
              <a:buFont typeface="Arial"/>
              <a:buChar char="⚬"/>
            </a:pPr>
            <a:r>
              <a:rPr lang="en-US" sz="3000">
                <a:solidFill>
                  <a:srgbClr val="000000"/>
                </a:solidFill>
                <a:latin typeface="Trebuchet MS"/>
                <a:ea typeface="Trebuchet MS"/>
                <a:cs typeface="Trebuchet MS"/>
                <a:sym typeface="Trebuchet MS"/>
              </a:rPr>
              <a:t>Evaluating and reflecting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57808"/>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grpSp>
        <p:nvGrpSpPr>
          <p:cNvPr id="5" name="Group 5">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2" name="Freeform 12" descr="CDE Logo"/>
          <p:cNvSpPr/>
          <p:nvPr/>
        </p:nvSpPr>
        <p:spPr>
          <a:xfrm>
            <a:off x="15483304" y="498515"/>
            <a:ext cx="2494250" cy="1060370"/>
          </a:xfrm>
          <a:custGeom>
            <a:avLst/>
            <a:gdLst/>
            <a:ahLst/>
            <a:cxnLst/>
            <a:rect l="l" t="t" r="r" b="b"/>
            <a:pathLst>
              <a:path w="2494250" h="1060370">
                <a:moveTo>
                  <a:pt x="0" y="0"/>
                </a:moveTo>
                <a:lnTo>
                  <a:pt x="2494251" y="0"/>
                </a:lnTo>
                <a:lnTo>
                  <a:pt x="2494251" y="1060370"/>
                </a:lnTo>
                <a:lnTo>
                  <a:pt x="0" y="1060370"/>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428849" y="337177"/>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Jennicca Supports</a:t>
            </a:r>
          </a:p>
        </p:txBody>
      </p:sp>
      <p:sp>
        <p:nvSpPr>
          <p:cNvPr id="8" name="TextBox 8"/>
          <p:cNvSpPr txBox="1"/>
          <p:nvPr/>
        </p:nvSpPr>
        <p:spPr>
          <a:xfrm>
            <a:off x="718550" y="2478122"/>
            <a:ext cx="8425448" cy="7120890"/>
          </a:xfrm>
          <a:prstGeom prst="rect">
            <a:avLst/>
          </a:prstGeom>
        </p:spPr>
        <p:txBody>
          <a:bodyPr lIns="0" tIns="0" rIns="0" bIns="0" rtlCol="0" anchor="t">
            <a:spAutoFit/>
          </a:bodyPr>
          <a:lstStyle/>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Academy 20</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Aguilar Reorganized 6</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Archuleta County 50 </a:t>
            </a:r>
            <a:r>
              <a:rPr lang="en-US" sz="2400" strike="noStrike" dirty="0" err="1">
                <a:solidFill>
                  <a:srgbClr val="000000"/>
                </a:solidFill>
                <a:latin typeface="Trebuchet MS"/>
                <a:ea typeface="Trebuchet MS"/>
                <a:cs typeface="Trebuchet MS"/>
                <a:sym typeface="Trebuchet MS"/>
              </a:rPr>
              <a:t>Jt</a:t>
            </a:r>
            <a:endParaRPr lang="en-US" sz="2400" strike="noStrike" dirty="0">
              <a:solidFill>
                <a:srgbClr val="000000"/>
              </a:solidFill>
              <a:latin typeface="Trebuchet MS"/>
              <a:ea typeface="Trebuchet MS"/>
              <a:cs typeface="Trebuchet MS"/>
              <a:sym typeface="Trebuchet MS"/>
            </a:endParaRP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AUL Denver</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Bethune R-5</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Big Sandy 100J </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Branson Reorganized 82</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Burlington RE-6J</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Calhan RJ-1</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Centennial</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Cherry Creek 5</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Cotopaxi RE-3 </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CSI-Colorado Early Colleges</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CSI- New Legacy </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CSI- The Academy of Charter Schools</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Denver County 1 (DPS) </a:t>
            </a:r>
          </a:p>
          <a:p>
            <a:pPr marL="518160" lvl="1" indent="-259080" algn="l">
              <a:lnSpc>
                <a:spcPts val="3359"/>
              </a:lnSpc>
              <a:buFont typeface="Arial"/>
              <a:buChar char="•"/>
            </a:pPr>
            <a:r>
              <a:rPr lang="en-US" sz="2400" strike="noStrike" dirty="0">
                <a:solidFill>
                  <a:srgbClr val="000000"/>
                </a:solidFill>
                <a:latin typeface="Trebuchet MS"/>
                <a:ea typeface="Trebuchet MS"/>
                <a:cs typeface="Trebuchet MS"/>
                <a:sym typeface="Trebuchet MS"/>
              </a:rPr>
              <a:t>District 49 </a:t>
            </a:r>
          </a:p>
        </p:txBody>
      </p:sp>
      <p:sp>
        <p:nvSpPr>
          <p:cNvPr id="9" name="TextBox 9"/>
          <p:cNvSpPr txBox="1"/>
          <p:nvPr/>
        </p:nvSpPr>
        <p:spPr>
          <a:xfrm>
            <a:off x="6553200" y="2426987"/>
            <a:ext cx="8290768" cy="7373942"/>
          </a:xfrm>
          <a:prstGeom prst="rect">
            <a:avLst/>
          </a:prstGeom>
        </p:spPr>
        <p:txBody>
          <a:bodyPr lIns="0" tIns="0" rIns="0" bIns="0" rtlCol="0" anchor="t">
            <a:spAutoFit/>
          </a:bodyPr>
          <a:lstStyle/>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DSST: </a:t>
            </a:r>
            <a:r>
              <a:rPr lang="en-US" sz="2400" dirty="0" err="1">
                <a:solidFill>
                  <a:srgbClr val="000000"/>
                </a:solidFill>
                <a:latin typeface="Trebuchet MS"/>
                <a:ea typeface="Trebuchet MS"/>
                <a:cs typeface="Trebuchet MS"/>
                <a:sym typeface="Trebuchet MS"/>
              </a:rPr>
              <a:t>CollegView</a:t>
            </a:r>
            <a:r>
              <a:rPr lang="en-US" sz="2400" dirty="0">
                <a:solidFill>
                  <a:srgbClr val="000000"/>
                </a:solidFill>
                <a:latin typeface="Trebuchet MS"/>
                <a:ea typeface="Trebuchet MS"/>
                <a:cs typeface="Trebuchet MS"/>
                <a:sym typeface="Trebuchet MS"/>
              </a:rPr>
              <a:t> High School</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Durango</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Elizabeth School District </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Ignacio</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Kiowa</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Lake County R-1</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La Veta Re-2</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Lewis-Palmer 38</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Mancos</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McClave Re-2 </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Moffat</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Montezuma-Cortez RE-1- Southwest Open Charter School</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Pueblo City 60</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Pueblo County 70 </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Rocky Ford R-2 </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Ricardo Flores Magon Academy- CSI</a:t>
            </a:r>
          </a:p>
        </p:txBody>
      </p:sp>
      <p:sp>
        <p:nvSpPr>
          <p:cNvPr id="10" name="Freeform 10">
            <a:extLst>
              <a:ext uri="{C183D7F6-B498-43B3-948B-1728B52AA6E4}">
                <adec:decorative xmlns:adec="http://schemas.microsoft.com/office/drawing/2017/decorative" val="1"/>
              </a:ext>
            </a:extLst>
          </p:cNvPr>
          <p:cNvSpPr/>
          <p:nvPr/>
        </p:nvSpPr>
        <p:spPr>
          <a:xfrm>
            <a:off x="14268714" y="6267714"/>
            <a:ext cx="2990586" cy="2990586"/>
          </a:xfrm>
          <a:custGeom>
            <a:avLst/>
            <a:gdLst/>
            <a:ahLst/>
            <a:cxnLst/>
            <a:rect l="l" t="t" r="r" b="b"/>
            <a:pathLst>
              <a:path w="2990586" h="2990586">
                <a:moveTo>
                  <a:pt x="0" y="0"/>
                </a:moveTo>
                <a:lnTo>
                  <a:pt x="2990586" y="0"/>
                </a:lnTo>
                <a:lnTo>
                  <a:pt x="2990586" y="2990586"/>
                </a:lnTo>
                <a:lnTo>
                  <a:pt x="0" y="2990586"/>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3524539" y="2449955"/>
            <a:ext cx="3917529" cy="2577757"/>
          </a:xfrm>
          <a:prstGeom prst="rect">
            <a:avLst/>
          </a:prstGeom>
        </p:spPr>
        <p:txBody>
          <a:bodyPr lIns="0" tIns="0" rIns="0" bIns="0" rtlCol="0" anchor="t">
            <a:spAutoFit/>
          </a:bodyPr>
          <a:lstStyle/>
          <a:p>
            <a:pPr marL="518160" lvl="1" indent="-259080">
              <a:lnSpc>
                <a:spcPts val="3359"/>
              </a:lnSpc>
              <a:buFont typeface="Arial"/>
              <a:buChar char="•"/>
            </a:pPr>
            <a:r>
              <a:rPr lang="en-US" sz="2400" dirty="0">
                <a:solidFill>
                  <a:srgbClr val="000000"/>
                </a:solidFill>
                <a:latin typeface="Trebuchet MS"/>
                <a:ea typeface="Trebuchet MS"/>
                <a:cs typeface="Trebuchet MS"/>
                <a:sym typeface="Trebuchet MS"/>
              </a:rPr>
              <a:t>Salida R-32</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San Juan BOCES</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Sheridan 2</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Trinidad 1</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Vilas School RE-5</a:t>
            </a:r>
          </a:p>
          <a:p>
            <a:pPr marL="518160" lvl="1" indent="-259080" algn="l">
              <a:lnSpc>
                <a:spcPts val="3359"/>
              </a:lnSpc>
              <a:buFont typeface="Arial"/>
              <a:buChar char="•"/>
            </a:pPr>
            <a:r>
              <a:rPr lang="en-US" sz="2400" dirty="0">
                <a:solidFill>
                  <a:srgbClr val="000000"/>
                </a:solidFill>
                <a:latin typeface="Trebuchet MS"/>
                <a:ea typeface="Trebuchet MS"/>
                <a:cs typeface="Trebuchet MS"/>
                <a:sym typeface="Trebuchet MS"/>
              </a:rPr>
              <a:t>Wiley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93475"/>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23223" y="489577"/>
            <a:ext cx="2536301" cy="1078247"/>
          </a:xfrm>
          <a:custGeom>
            <a:avLst/>
            <a:gdLst/>
            <a:ahLst/>
            <a:cxnLst/>
            <a:rect l="l" t="t" r="r" b="b"/>
            <a:pathLst>
              <a:path w="2536301" h="1078247">
                <a:moveTo>
                  <a:pt x="0" y="0"/>
                </a:moveTo>
                <a:lnTo>
                  <a:pt x="2536302" y="0"/>
                </a:lnTo>
                <a:lnTo>
                  <a:pt x="2536302" y="1078246"/>
                </a:lnTo>
                <a:lnTo>
                  <a:pt x="0" y="1078246"/>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328476" y="363643"/>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Brooke Supports</a:t>
            </a:r>
          </a:p>
        </p:txBody>
      </p:sp>
      <p:grpSp>
        <p:nvGrpSpPr>
          <p:cNvPr id="6" name="Group 6">
            <a:extLst>
              <a:ext uri="{C183D7F6-B498-43B3-948B-1728B52AA6E4}">
                <adec:decorative xmlns:adec="http://schemas.microsoft.com/office/drawing/2017/decorative" val="1"/>
              </a:ext>
            </a:extLst>
          </p:cNvPr>
          <p:cNvGrpSpPr/>
          <p:nvPr/>
        </p:nvGrpSpPr>
        <p:grpSpPr>
          <a:xfrm>
            <a:off x="580902" y="2254931"/>
            <a:ext cx="17275536" cy="7612723"/>
            <a:chOff x="0" y="0"/>
            <a:chExt cx="4549935" cy="2004997"/>
          </a:xfrm>
        </p:grpSpPr>
        <p:sp>
          <p:nvSpPr>
            <p:cNvPr id="7" name="Freeform 7">
              <a:extLst>
                <a:ext uri="{C183D7F6-B498-43B3-948B-1728B52AA6E4}">
                  <adec:decorative xmlns:adec="http://schemas.microsoft.com/office/drawing/2017/decorative" val="1"/>
                </a:ext>
              </a:extLst>
            </p:cNvPr>
            <p:cNvSpPr/>
            <p:nvPr/>
          </p:nvSpPr>
          <p:spPr>
            <a:xfrm>
              <a:off x="0" y="0"/>
              <a:ext cx="4549935" cy="2004997"/>
            </a:xfrm>
            <a:custGeom>
              <a:avLst/>
              <a:gdLst/>
              <a:ahLst/>
              <a:cxnLst/>
              <a:rect l="l" t="t" r="r" b="b"/>
              <a:pathLst>
                <a:path w="4549935" h="2004997">
                  <a:moveTo>
                    <a:pt x="0" y="0"/>
                  </a:moveTo>
                  <a:lnTo>
                    <a:pt x="4549935" y="0"/>
                  </a:lnTo>
                  <a:lnTo>
                    <a:pt x="4549935" y="2004997"/>
                  </a:lnTo>
                  <a:lnTo>
                    <a:pt x="0" y="2004997"/>
                  </a:lnTo>
                  <a:close/>
                </a:path>
              </a:pathLst>
            </a:custGeom>
            <a:solidFill>
              <a:srgbClr val="F2F2F2"/>
            </a:solidFill>
          </p:spPr>
          <p:txBody>
            <a:bodyPr/>
            <a:lstStyle/>
            <a:p>
              <a:endParaRPr lang="en-US"/>
            </a:p>
          </p:txBody>
        </p:sp>
        <p:sp>
          <p:nvSpPr>
            <p:cNvPr id="8" name="TextBox 8"/>
            <p:cNvSpPr txBox="1"/>
            <p:nvPr/>
          </p:nvSpPr>
          <p:spPr>
            <a:xfrm>
              <a:off x="0" y="-57150"/>
              <a:ext cx="4549935" cy="206214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9" name="Freeform 9">
            <a:extLst>
              <a:ext uri="{C183D7F6-B498-43B3-948B-1728B52AA6E4}">
                <adec:decorative xmlns:adec="http://schemas.microsoft.com/office/drawing/2017/decorative" val="1"/>
              </a:ext>
            </a:extLst>
          </p:cNvPr>
          <p:cNvSpPr/>
          <p:nvPr/>
        </p:nvSpPr>
        <p:spPr>
          <a:xfrm>
            <a:off x="1028700" y="5498474"/>
            <a:ext cx="4126971" cy="4126971"/>
          </a:xfrm>
          <a:custGeom>
            <a:avLst/>
            <a:gdLst/>
            <a:ahLst/>
            <a:cxnLst/>
            <a:rect l="l" t="t" r="r" b="b"/>
            <a:pathLst>
              <a:path w="4126971" h="4126971">
                <a:moveTo>
                  <a:pt x="0" y="0"/>
                </a:moveTo>
                <a:lnTo>
                  <a:pt x="4126971" y="0"/>
                </a:lnTo>
                <a:lnTo>
                  <a:pt x="4126971" y="4126971"/>
                </a:lnTo>
                <a:lnTo>
                  <a:pt x="0" y="4126971"/>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2580726"/>
            <a:ext cx="4475907" cy="3060700"/>
          </a:xfrm>
          <a:prstGeom prst="rect">
            <a:avLst/>
          </a:prstGeom>
        </p:spPr>
        <p:txBody>
          <a:bodyPr lIns="0" tIns="0" rIns="0" bIns="0" rtlCol="0" anchor="t">
            <a:spAutoFit/>
          </a:bodyPr>
          <a:lstStyle/>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Adams-Arapahoe 28J (APS)</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Arickaree R-2</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Brush RE-2(j)</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Caprock Academy</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Center 26 JT</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CIVICA Colorado</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Clear Creek RE-1</a:t>
            </a:r>
          </a:p>
        </p:txBody>
      </p:sp>
      <p:sp>
        <p:nvSpPr>
          <p:cNvPr id="12" name="TextBox 12"/>
          <p:cNvSpPr txBox="1"/>
          <p:nvPr/>
        </p:nvSpPr>
        <p:spPr>
          <a:xfrm>
            <a:off x="6382900" y="2580726"/>
            <a:ext cx="4904762" cy="6565900"/>
          </a:xfrm>
          <a:prstGeom prst="rect">
            <a:avLst/>
          </a:prstGeom>
        </p:spPr>
        <p:txBody>
          <a:bodyPr lIns="0" tIns="0" rIns="0" bIns="0" rtlCol="0" anchor="t">
            <a:spAutoFit/>
          </a:bodyPr>
          <a:lstStyle/>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Colorado River BOCES- Yampah Mountain School</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Colorado Springs 11</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Doral Academy of Colorado </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Estes Park R-3</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Fort Morgan Re-3</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Fountain 8</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Garfield 16</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Garfield Re-2</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Genoa-Hugo C113</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Greeley 6</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Jefferson County R-1</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Johnstown-Milliken RE-5J</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Justice High Charter School</a:t>
            </a:r>
          </a:p>
          <a:p>
            <a:pPr marL="539749" lvl="1" indent="-269875" algn="l">
              <a:lnSpc>
                <a:spcPts val="3499"/>
              </a:lnSpc>
              <a:buFont typeface="Arial"/>
              <a:buChar char="•"/>
            </a:pPr>
            <a:r>
              <a:rPr lang="en-US" sz="2499" strike="noStrike">
                <a:solidFill>
                  <a:srgbClr val="000000"/>
                </a:solidFill>
                <a:latin typeface="Trebuchet MS"/>
                <a:ea typeface="Trebuchet MS"/>
                <a:cs typeface="Trebuchet MS"/>
                <a:sym typeface="Trebuchet MS"/>
              </a:rPr>
              <a:t>Harrison 2</a:t>
            </a:r>
          </a:p>
        </p:txBody>
      </p:sp>
      <p:sp>
        <p:nvSpPr>
          <p:cNvPr id="11" name="TextBox 11"/>
          <p:cNvSpPr txBox="1"/>
          <p:nvPr/>
        </p:nvSpPr>
        <p:spPr>
          <a:xfrm>
            <a:off x="11708509" y="2491677"/>
            <a:ext cx="5775275" cy="6565900"/>
          </a:xfrm>
          <a:prstGeom prst="rect">
            <a:avLst/>
          </a:prstGeom>
        </p:spPr>
        <p:txBody>
          <a:bodyPr lIns="0" tIns="0" rIns="0" bIns="0" rtlCol="0" anchor="t">
            <a:spAutoFit/>
          </a:bodyPr>
          <a:lstStyle/>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Harrison 2- Atlas Preparatory</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Limon RE-4J</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Lone Star 101</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Orton Academy</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Sanford 6J</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Steamboat Springs RE-2</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Strasburg 31J</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Stone Creek School</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St Vrain Valley RE1J</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Summit RE-1</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Upper Rio Grande School District C-7</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Weld County School District RE-3J</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Weld RE-4</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West Grand 1-JT</a:t>
            </a:r>
          </a:p>
          <a:p>
            <a:pPr marL="539749" lvl="1" indent="-269875" algn="l">
              <a:lnSpc>
                <a:spcPts val="3499"/>
              </a:lnSpc>
              <a:buFont typeface="Arial"/>
              <a:buChar char="•"/>
            </a:pPr>
            <a:r>
              <a:rPr lang="en-US" sz="2499" dirty="0">
                <a:solidFill>
                  <a:srgbClr val="000000"/>
                </a:solidFill>
                <a:latin typeface="Trebuchet MS"/>
                <a:ea typeface="Trebuchet MS"/>
                <a:cs typeface="Trebuchet MS"/>
                <a:sym typeface="Trebuchet MS"/>
              </a:rPr>
              <a:t>Wiggins RE-50(J)</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51081"/>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23825"/>
              <a:ext cx="4816593" cy="529891"/>
            </a:xfrm>
            <a:prstGeom prst="rect">
              <a:avLst/>
            </a:prstGeom>
          </p:spPr>
          <p:txBody>
            <a:bodyPr lIns="50800" tIns="50800" rIns="50800" bIns="50800" rtlCol="0" anchor="ctr"/>
            <a:lstStyle/>
            <a:p>
              <a:pPr algn="l">
                <a:lnSpc>
                  <a:spcPts val="8820"/>
                </a:lnSpc>
              </a:pPr>
              <a:r>
                <a:rPr lang="en-US" sz="6300">
                  <a:solidFill>
                    <a:srgbClr val="000000"/>
                  </a:solidFill>
                  <a:latin typeface="Museo Slab 1"/>
                  <a:ea typeface="Museo Slab 1"/>
                  <a:cs typeface="Museo Slab 1"/>
                  <a:sym typeface="Museo Slab 1"/>
                </a:rPr>
                <a:t> </a:t>
              </a:r>
            </a:p>
          </p:txBody>
        </p:sp>
      </p:grpSp>
      <p:sp>
        <p:nvSpPr>
          <p:cNvPr id="5" name="Freeform 5" descr="CDE Logo"/>
          <p:cNvSpPr/>
          <p:nvPr/>
        </p:nvSpPr>
        <p:spPr>
          <a:xfrm>
            <a:off x="15502843" y="682849"/>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246143" y="640947"/>
            <a:ext cx="17610296" cy="10382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Number of Local Education Providers</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1" name="TextBox 11">
            <a:extLst>
              <a:ext uri="{C183D7F6-B498-43B3-948B-1728B52AA6E4}">
                <adec:decorative xmlns:adec="http://schemas.microsoft.com/office/drawing/2017/decorative" val="1"/>
              </a:ext>
            </a:extLst>
          </p:cNvPr>
          <p:cNvSpPr txBox="1"/>
          <p:nvPr/>
        </p:nvSpPr>
        <p:spPr>
          <a:xfrm>
            <a:off x="5115858" y="9110559"/>
            <a:ext cx="4319315" cy="415141"/>
          </a:xfrm>
          <a:prstGeom prst="rect">
            <a:avLst/>
          </a:prstGeom>
        </p:spPr>
        <p:txBody>
          <a:bodyPr lIns="0" tIns="0" rIns="0" bIns="0" rtlCol="0" anchor="t">
            <a:spAutoFit/>
          </a:bodyPr>
          <a:lstStyle/>
          <a:p>
            <a:pPr algn="ctr">
              <a:lnSpc>
                <a:spcPts val="3359"/>
              </a:lnSpc>
            </a:pPr>
            <a:r>
              <a:rPr lang="en-US" sz="2400" b="1">
                <a:solidFill>
                  <a:srgbClr val="000000"/>
                </a:solidFill>
                <a:latin typeface="Trebuchet MS Bold"/>
                <a:ea typeface="Trebuchet MS Bold"/>
                <a:cs typeface="Trebuchet MS Bold"/>
                <a:sym typeface="Trebuchet MS Bold"/>
              </a:rPr>
              <a:t>Cohort Years</a:t>
            </a:r>
          </a:p>
        </p:txBody>
      </p:sp>
      <p:sp>
        <p:nvSpPr>
          <p:cNvPr id="12" name="TextBox 12">
            <a:extLst>
              <a:ext uri="{C183D7F6-B498-43B3-948B-1728B52AA6E4}">
                <adec:decorative xmlns:adec="http://schemas.microsoft.com/office/drawing/2017/decorative" val="1"/>
              </a:ext>
            </a:extLst>
          </p:cNvPr>
          <p:cNvSpPr txBox="1"/>
          <p:nvPr/>
        </p:nvSpPr>
        <p:spPr>
          <a:xfrm rot="-5400000">
            <a:off x="-2192741" y="5946120"/>
            <a:ext cx="6385880" cy="415290"/>
          </a:xfrm>
          <a:prstGeom prst="rect">
            <a:avLst/>
          </a:prstGeom>
        </p:spPr>
        <p:txBody>
          <a:bodyPr lIns="0" tIns="0" rIns="0" bIns="0" rtlCol="0" anchor="t">
            <a:spAutoFit/>
          </a:bodyPr>
          <a:lstStyle/>
          <a:p>
            <a:pPr algn="ctr">
              <a:lnSpc>
                <a:spcPts val="3359"/>
              </a:lnSpc>
            </a:pPr>
            <a:r>
              <a:rPr lang="en-US" sz="2400" b="1">
                <a:solidFill>
                  <a:srgbClr val="000000"/>
                </a:solidFill>
                <a:latin typeface="Trebuchet MS Bold"/>
                <a:ea typeface="Trebuchet MS Bold"/>
                <a:cs typeface="Trebuchet MS Bold"/>
                <a:sym typeface="Trebuchet MS Bold"/>
              </a:rPr>
              <a:t>Number of Local Education Providers (LEPs)</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389" y="1984109"/>
            <a:ext cx="13860252" cy="8338621"/>
          </a:xfrm>
          <a:prstGeom prst="rect">
            <a:avLst/>
          </a:prstGeom>
        </p:spPr>
      </p:pic>
      <p:sp>
        <p:nvSpPr>
          <p:cNvPr id="10" name="TextBox 10"/>
          <p:cNvSpPr txBox="1"/>
          <p:nvPr/>
        </p:nvSpPr>
        <p:spPr>
          <a:xfrm>
            <a:off x="13343186" y="4720828"/>
            <a:ext cx="4319315" cy="2091690"/>
          </a:xfrm>
          <a:prstGeom prst="rect">
            <a:avLst/>
          </a:prstGeom>
        </p:spPr>
        <p:txBody>
          <a:bodyPr lIns="0" tIns="0" rIns="0" bIns="0" rtlCol="0" anchor="t">
            <a:spAutoFit/>
          </a:bodyPr>
          <a:lstStyle/>
          <a:p>
            <a:pPr algn="ctr">
              <a:lnSpc>
                <a:spcPts val="3359"/>
              </a:lnSpc>
            </a:pPr>
            <a:r>
              <a:rPr lang="en-US" sz="2400" b="1">
                <a:solidFill>
                  <a:srgbClr val="000000"/>
                </a:solidFill>
                <a:latin typeface="Trebuchet MS Bold"/>
                <a:ea typeface="Trebuchet MS Bold"/>
                <a:cs typeface="Trebuchet MS Bold"/>
                <a:sym typeface="Trebuchet MS Bold"/>
              </a:rPr>
              <a:t>82 LEPs in FY2025-2026</a:t>
            </a:r>
          </a:p>
          <a:p>
            <a:pPr algn="ctr">
              <a:lnSpc>
                <a:spcPts val="3359"/>
              </a:lnSpc>
            </a:pPr>
            <a:r>
              <a:rPr lang="en-US" sz="2400">
                <a:solidFill>
                  <a:srgbClr val="000000"/>
                </a:solidFill>
                <a:latin typeface="Trebuchet MS"/>
                <a:ea typeface="Trebuchet MS"/>
                <a:cs typeface="Trebuchet MS"/>
                <a:sym typeface="Trebuchet MS"/>
              </a:rPr>
              <a:t>Cohort 15: 25 </a:t>
            </a:r>
          </a:p>
          <a:p>
            <a:pPr algn="ctr">
              <a:lnSpc>
                <a:spcPts val="3359"/>
              </a:lnSpc>
            </a:pPr>
            <a:r>
              <a:rPr lang="en-US" sz="2400">
                <a:solidFill>
                  <a:srgbClr val="000000"/>
                </a:solidFill>
                <a:latin typeface="Trebuchet MS"/>
                <a:ea typeface="Trebuchet MS"/>
                <a:cs typeface="Trebuchet MS"/>
                <a:sym typeface="Trebuchet MS"/>
              </a:rPr>
              <a:t>Cohort 14: 18</a:t>
            </a:r>
          </a:p>
          <a:p>
            <a:pPr algn="ctr">
              <a:lnSpc>
                <a:spcPts val="3359"/>
              </a:lnSpc>
            </a:pPr>
            <a:r>
              <a:rPr lang="en-US" sz="2400">
                <a:solidFill>
                  <a:srgbClr val="000000"/>
                </a:solidFill>
                <a:latin typeface="Trebuchet MS"/>
                <a:ea typeface="Trebuchet MS"/>
                <a:cs typeface="Trebuchet MS"/>
                <a:sym typeface="Trebuchet MS"/>
              </a:rPr>
              <a:t>Cohort 13: 14</a:t>
            </a:r>
          </a:p>
          <a:p>
            <a:pPr algn="ctr">
              <a:lnSpc>
                <a:spcPts val="3359"/>
              </a:lnSpc>
            </a:pPr>
            <a:r>
              <a:rPr lang="en-US" sz="2400">
                <a:solidFill>
                  <a:srgbClr val="000000"/>
                </a:solidFill>
                <a:latin typeface="Trebuchet MS"/>
                <a:ea typeface="Trebuchet MS"/>
                <a:cs typeface="Trebuchet MS"/>
                <a:sym typeface="Trebuchet MS"/>
              </a:rPr>
              <a:t>Cohort 12: 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57808"/>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5" name="Freeform 5" descr="CDE Logo"/>
          <p:cNvSpPr/>
          <p:nvPr/>
        </p:nvSpPr>
        <p:spPr>
          <a:xfrm>
            <a:off x="15367130" y="489577"/>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428849" y="337177"/>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Number of SCCGP Sites</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pic>
        <p:nvPicPr>
          <p:cNvPr id="9" name="Picture 9">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3532" y="1441944"/>
            <a:ext cx="13685351" cy="8687807"/>
          </a:xfrm>
          <a:prstGeom prst="rect">
            <a:avLst/>
          </a:prstGeom>
        </p:spPr>
      </p:pic>
      <p:sp>
        <p:nvSpPr>
          <p:cNvPr id="10" name="TextBox 10"/>
          <p:cNvSpPr txBox="1"/>
          <p:nvPr/>
        </p:nvSpPr>
        <p:spPr>
          <a:xfrm>
            <a:off x="12652197" y="4598779"/>
            <a:ext cx="4607103" cy="2510790"/>
          </a:xfrm>
          <a:prstGeom prst="rect">
            <a:avLst/>
          </a:prstGeom>
        </p:spPr>
        <p:txBody>
          <a:bodyPr lIns="0" tIns="0" rIns="0" bIns="0" rtlCol="0" anchor="t">
            <a:spAutoFit/>
          </a:bodyPr>
          <a:lstStyle/>
          <a:p>
            <a:pPr algn="ctr">
              <a:lnSpc>
                <a:spcPts val="3359"/>
              </a:lnSpc>
            </a:pPr>
            <a:r>
              <a:rPr lang="en-US" sz="2400" b="1">
                <a:solidFill>
                  <a:srgbClr val="000000"/>
                </a:solidFill>
                <a:latin typeface="Trebuchet MS Bold"/>
                <a:ea typeface="Trebuchet MS Bold"/>
                <a:cs typeface="Trebuchet MS Bold"/>
                <a:sym typeface="Trebuchet MS Bold"/>
              </a:rPr>
              <a:t>177 funded sites in FY2025-26</a:t>
            </a:r>
          </a:p>
          <a:p>
            <a:pPr algn="ctr">
              <a:lnSpc>
                <a:spcPts val="3359"/>
              </a:lnSpc>
            </a:pPr>
            <a:r>
              <a:rPr lang="en-US" sz="2400">
                <a:solidFill>
                  <a:srgbClr val="000000"/>
                </a:solidFill>
                <a:latin typeface="Trebuchet MS"/>
                <a:ea typeface="Trebuchet MS"/>
                <a:cs typeface="Trebuchet MS"/>
                <a:sym typeface="Trebuchet MS"/>
              </a:rPr>
              <a:t>Cohort 15:  45 sites </a:t>
            </a:r>
          </a:p>
          <a:p>
            <a:pPr algn="ctr">
              <a:lnSpc>
                <a:spcPts val="3359"/>
              </a:lnSpc>
            </a:pPr>
            <a:r>
              <a:rPr lang="en-US" sz="2400">
                <a:solidFill>
                  <a:srgbClr val="000000"/>
                </a:solidFill>
                <a:latin typeface="Trebuchet MS"/>
                <a:ea typeface="Trebuchet MS"/>
                <a:cs typeface="Trebuchet MS"/>
                <a:sym typeface="Trebuchet MS"/>
              </a:rPr>
              <a:t>Cohort 14: 48 sites</a:t>
            </a:r>
          </a:p>
          <a:p>
            <a:pPr algn="ctr">
              <a:lnSpc>
                <a:spcPts val="3359"/>
              </a:lnSpc>
            </a:pPr>
            <a:r>
              <a:rPr lang="en-US" sz="2400">
                <a:solidFill>
                  <a:srgbClr val="000000"/>
                </a:solidFill>
                <a:latin typeface="Trebuchet MS"/>
                <a:ea typeface="Trebuchet MS"/>
                <a:cs typeface="Trebuchet MS"/>
                <a:sym typeface="Trebuchet MS"/>
              </a:rPr>
              <a:t>Cohort 13: 40 sites </a:t>
            </a:r>
          </a:p>
          <a:p>
            <a:pPr algn="ctr">
              <a:lnSpc>
                <a:spcPts val="3359"/>
              </a:lnSpc>
            </a:pPr>
            <a:r>
              <a:rPr lang="en-US" sz="2400">
                <a:solidFill>
                  <a:srgbClr val="000000"/>
                </a:solidFill>
                <a:latin typeface="Trebuchet MS"/>
                <a:ea typeface="Trebuchet MS"/>
                <a:cs typeface="Trebuchet MS"/>
                <a:sym typeface="Trebuchet MS"/>
              </a:rPr>
              <a:t>Cohort 12: 44 sites </a:t>
            </a:r>
          </a:p>
          <a:p>
            <a:pPr algn="ctr">
              <a:lnSpc>
                <a:spcPts val="3359"/>
              </a:lnSpc>
            </a:pPr>
            <a:endParaRPr lang="en-US" sz="2400">
              <a:solidFill>
                <a:srgbClr val="000000"/>
              </a:solidFill>
              <a:latin typeface="Trebuchet MS"/>
              <a:ea typeface="Trebuchet MS"/>
              <a:cs typeface="Trebuchet MS"/>
              <a:sym typeface="Trebuchet MS"/>
            </a:endParaRPr>
          </a:p>
        </p:txBody>
      </p:sp>
      <p:sp>
        <p:nvSpPr>
          <p:cNvPr id="11" name="TextBox 11">
            <a:extLst>
              <a:ext uri="{C183D7F6-B498-43B3-948B-1728B52AA6E4}">
                <adec:decorative xmlns:adec="http://schemas.microsoft.com/office/drawing/2017/decorative" val="1"/>
              </a:ext>
            </a:extLst>
          </p:cNvPr>
          <p:cNvSpPr txBox="1"/>
          <p:nvPr/>
        </p:nvSpPr>
        <p:spPr>
          <a:xfrm rot="-5400000">
            <a:off x="-1071127" y="5674732"/>
            <a:ext cx="4319315" cy="415141"/>
          </a:xfrm>
          <a:prstGeom prst="rect">
            <a:avLst/>
          </a:prstGeom>
        </p:spPr>
        <p:txBody>
          <a:bodyPr lIns="0" tIns="0" rIns="0" bIns="0" rtlCol="0" anchor="t">
            <a:spAutoFit/>
          </a:bodyPr>
          <a:lstStyle/>
          <a:p>
            <a:pPr algn="ctr">
              <a:lnSpc>
                <a:spcPts val="3359"/>
              </a:lnSpc>
            </a:pPr>
            <a:r>
              <a:rPr lang="en-US" sz="2400" b="1">
                <a:solidFill>
                  <a:srgbClr val="000000"/>
                </a:solidFill>
                <a:latin typeface="Trebuchet MS Bold"/>
                <a:ea typeface="Trebuchet MS Bold"/>
                <a:cs typeface="Trebuchet MS Bold"/>
                <a:sym typeface="Trebuchet MS Bold"/>
              </a:rPr>
              <a:t>Cohort Years</a:t>
            </a:r>
          </a:p>
        </p:txBody>
      </p:sp>
      <p:sp>
        <p:nvSpPr>
          <p:cNvPr id="12" name="TextBox 12">
            <a:extLst>
              <a:ext uri="{C183D7F6-B498-43B3-948B-1728B52AA6E4}">
                <adec:decorative xmlns:adec="http://schemas.microsoft.com/office/drawing/2017/decorative" val="1"/>
              </a:ext>
            </a:extLst>
          </p:cNvPr>
          <p:cNvSpPr txBox="1"/>
          <p:nvPr/>
        </p:nvSpPr>
        <p:spPr>
          <a:xfrm>
            <a:off x="5059408" y="9201150"/>
            <a:ext cx="4319315" cy="415141"/>
          </a:xfrm>
          <a:prstGeom prst="rect">
            <a:avLst/>
          </a:prstGeom>
        </p:spPr>
        <p:txBody>
          <a:bodyPr lIns="0" tIns="0" rIns="0" bIns="0" rtlCol="0" anchor="t">
            <a:spAutoFit/>
          </a:bodyPr>
          <a:lstStyle/>
          <a:p>
            <a:pPr algn="ctr">
              <a:lnSpc>
                <a:spcPts val="3359"/>
              </a:lnSpc>
            </a:pPr>
            <a:r>
              <a:rPr lang="en-US" sz="2400" b="1">
                <a:solidFill>
                  <a:srgbClr val="000000"/>
                </a:solidFill>
                <a:latin typeface="Trebuchet MS Bold"/>
                <a:ea typeface="Trebuchet MS Bold"/>
                <a:cs typeface="Trebuchet MS Bold"/>
                <a:sym typeface="Trebuchet MS Bold"/>
              </a:rPr>
              <a:t>Number of Funded Sites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615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33350"/>
              <a:ext cx="4816593" cy="539416"/>
            </a:xfrm>
            <a:prstGeom prst="rect">
              <a:avLst/>
            </a:prstGeom>
          </p:spPr>
          <p:txBody>
            <a:bodyPr lIns="50800" tIns="50800" rIns="50800" bIns="50800" rtlCol="0" anchor="ctr"/>
            <a:lstStyle/>
            <a:p>
              <a:pPr algn="l">
                <a:lnSpc>
                  <a:spcPts val="9799"/>
                </a:lnSpc>
              </a:pPr>
              <a:endParaRPr/>
            </a:p>
          </p:txBody>
        </p:sp>
      </p:grpSp>
      <p:sp>
        <p:nvSpPr>
          <p:cNvPr id="5" name="Freeform 5" descr="CDE Logo"/>
          <p:cNvSpPr/>
          <p:nvPr/>
        </p:nvSpPr>
        <p:spPr>
          <a:xfrm>
            <a:off x="15394272" y="597925"/>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1" name="TextBox 11"/>
          <p:cNvSpPr txBox="1">
            <a:spLocks noGrp="1"/>
          </p:cNvSpPr>
          <p:nvPr>
            <p:ph type="title" idx="4294967295"/>
          </p:nvPr>
        </p:nvSpPr>
        <p:spPr>
          <a:xfrm>
            <a:off x="374563" y="555397"/>
            <a:ext cx="16550870" cy="11207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1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Number of School Counselor FTE</a:t>
            </a:r>
          </a:p>
        </p:txBody>
      </p:sp>
      <p:sp>
        <p:nvSpPr>
          <p:cNvPr id="9" name="TextBox 9"/>
          <p:cNvSpPr txBox="1"/>
          <p:nvPr/>
        </p:nvSpPr>
        <p:spPr>
          <a:xfrm>
            <a:off x="10270633" y="3798098"/>
            <a:ext cx="6883791" cy="4063798"/>
          </a:xfrm>
          <a:prstGeom prst="rect">
            <a:avLst/>
          </a:prstGeom>
        </p:spPr>
        <p:txBody>
          <a:bodyPr lIns="0" tIns="0" rIns="0" bIns="0" rtlCol="0" anchor="t">
            <a:spAutoFit/>
          </a:bodyPr>
          <a:lstStyle/>
          <a:p>
            <a:pPr algn="ctr">
              <a:lnSpc>
                <a:spcPts val="4675"/>
              </a:lnSpc>
            </a:pPr>
            <a:r>
              <a:rPr lang="en-US" sz="3339" b="1">
                <a:solidFill>
                  <a:srgbClr val="000000"/>
                </a:solidFill>
                <a:latin typeface="Trebuchet MS Bold"/>
                <a:ea typeface="Trebuchet MS Bold"/>
                <a:cs typeface="Trebuchet MS Bold"/>
                <a:sym typeface="Trebuchet MS Bold"/>
              </a:rPr>
              <a:t>157 Planned School Counselor(SC) FTE in FY2025-26</a:t>
            </a:r>
          </a:p>
          <a:p>
            <a:pPr algn="ctr">
              <a:lnSpc>
                <a:spcPts val="4675"/>
              </a:lnSpc>
            </a:pPr>
            <a:r>
              <a:rPr lang="en-US" sz="3339">
                <a:solidFill>
                  <a:srgbClr val="000000"/>
                </a:solidFill>
                <a:latin typeface="Trebuchet MS"/>
                <a:ea typeface="Trebuchet MS"/>
                <a:cs typeface="Trebuchet MS"/>
                <a:sym typeface="Trebuchet MS"/>
              </a:rPr>
              <a:t>Cohort 15: 39 SCs</a:t>
            </a:r>
          </a:p>
          <a:p>
            <a:pPr algn="ctr">
              <a:lnSpc>
                <a:spcPts val="4675"/>
              </a:lnSpc>
            </a:pPr>
            <a:r>
              <a:rPr lang="en-US" sz="3339">
                <a:solidFill>
                  <a:srgbClr val="000000"/>
                </a:solidFill>
                <a:latin typeface="Trebuchet MS"/>
                <a:ea typeface="Trebuchet MS"/>
                <a:cs typeface="Trebuchet MS"/>
                <a:sym typeface="Trebuchet MS"/>
              </a:rPr>
              <a:t>Cohort 14: 43 SCs</a:t>
            </a:r>
          </a:p>
          <a:p>
            <a:pPr algn="ctr">
              <a:lnSpc>
                <a:spcPts val="4675"/>
              </a:lnSpc>
            </a:pPr>
            <a:r>
              <a:rPr lang="en-US" sz="3339">
                <a:solidFill>
                  <a:srgbClr val="000000"/>
                </a:solidFill>
                <a:latin typeface="Trebuchet MS"/>
                <a:ea typeface="Trebuchet MS"/>
                <a:cs typeface="Trebuchet MS"/>
                <a:sym typeface="Trebuchet MS"/>
              </a:rPr>
              <a:t>Cohort 13: 36 SCs</a:t>
            </a:r>
          </a:p>
          <a:p>
            <a:pPr algn="ctr">
              <a:lnSpc>
                <a:spcPts val="4675"/>
              </a:lnSpc>
            </a:pPr>
            <a:r>
              <a:rPr lang="en-US" sz="3339">
                <a:solidFill>
                  <a:srgbClr val="000000"/>
                </a:solidFill>
                <a:latin typeface="Trebuchet MS"/>
                <a:ea typeface="Trebuchet MS"/>
                <a:cs typeface="Trebuchet MS"/>
                <a:sym typeface="Trebuchet MS"/>
              </a:rPr>
              <a:t>Cohort 12: 36 SCs</a:t>
            </a:r>
          </a:p>
          <a:p>
            <a:pPr algn="ctr">
              <a:lnSpc>
                <a:spcPts val="4675"/>
              </a:lnSpc>
            </a:pPr>
            <a:endParaRPr lang="en-US" sz="3339">
              <a:solidFill>
                <a:srgbClr val="000000"/>
              </a:solidFill>
              <a:latin typeface="Trebuchet MS"/>
              <a:ea typeface="Trebuchet MS"/>
              <a:cs typeface="Trebuchet MS"/>
              <a:sym typeface="Trebuchet MS"/>
            </a:endParaRPr>
          </a:p>
        </p:txBody>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0179" y="1702081"/>
            <a:ext cx="9746429" cy="87713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88025"/>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40841" y="619793"/>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563322"/>
            <a:chOff x="0" y="0"/>
            <a:chExt cx="4549935" cy="1991986"/>
          </a:xfrm>
        </p:grpSpPr>
        <p:sp>
          <p:nvSpPr>
            <p:cNvPr id="7" name="Freeform 7">
              <a:extLst>
                <a:ext uri="{C183D7F6-B498-43B3-948B-1728B52AA6E4}">
                  <adec:decorative xmlns:adec="http://schemas.microsoft.com/office/drawing/2017/decorative" val="1"/>
                </a:ext>
              </a:extLst>
            </p:cNvPr>
            <p:cNvSpPr/>
            <p:nvPr/>
          </p:nvSpPr>
          <p:spPr>
            <a:xfrm>
              <a:off x="0" y="0"/>
              <a:ext cx="4549935" cy="1991986"/>
            </a:xfrm>
            <a:custGeom>
              <a:avLst/>
              <a:gdLst/>
              <a:ahLst/>
              <a:cxnLst/>
              <a:rect l="l" t="t" r="r" b="b"/>
              <a:pathLst>
                <a:path w="4549935" h="1991986">
                  <a:moveTo>
                    <a:pt x="0" y="0"/>
                  </a:moveTo>
                  <a:lnTo>
                    <a:pt x="4549935" y="0"/>
                  </a:lnTo>
                  <a:lnTo>
                    <a:pt x="4549935" y="1991986"/>
                  </a:lnTo>
                  <a:lnTo>
                    <a:pt x="0" y="1991986"/>
                  </a:lnTo>
                  <a:close/>
                </a:path>
              </a:pathLst>
            </a:custGeom>
            <a:solidFill>
              <a:srgbClr val="F2F2F2"/>
            </a:solidFill>
          </p:spPr>
          <p:txBody>
            <a:bodyPr/>
            <a:lstStyle/>
            <a:p>
              <a:endParaRPr lang="en-US"/>
            </a:p>
          </p:txBody>
        </p:sp>
        <p:sp>
          <p:nvSpPr>
            <p:cNvPr id="8" name="TextBox 8"/>
            <p:cNvSpPr txBox="1"/>
            <p:nvPr/>
          </p:nvSpPr>
          <p:spPr>
            <a:xfrm>
              <a:off x="0" y="-57150"/>
              <a:ext cx="4549935" cy="2049136"/>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0" name="TextBox 10"/>
          <p:cNvSpPr txBox="1">
            <a:spLocks noGrp="1"/>
          </p:cNvSpPr>
          <p:nvPr>
            <p:ph type="title" idx="4294967295"/>
          </p:nvPr>
        </p:nvSpPr>
        <p:spPr>
          <a:xfrm>
            <a:off x="374563" y="435016"/>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Who is in the room?</a:t>
            </a:r>
          </a:p>
        </p:txBody>
      </p:sp>
      <p:sp>
        <p:nvSpPr>
          <p:cNvPr id="9" name="Freeform 9" descr="Go to www.menti.com and enter the code 56809215"/>
          <p:cNvSpPr/>
          <p:nvPr/>
        </p:nvSpPr>
        <p:spPr>
          <a:xfrm>
            <a:off x="2791917" y="2841971"/>
            <a:ext cx="12432739" cy="6937327"/>
          </a:xfrm>
          <a:custGeom>
            <a:avLst/>
            <a:gdLst/>
            <a:ahLst/>
            <a:cxnLst/>
            <a:rect l="l" t="t" r="r" b="b"/>
            <a:pathLst>
              <a:path w="12432739" h="6937327">
                <a:moveTo>
                  <a:pt x="0" y="0"/>
                </a:moveTo>
                <a:lnTo>
                  <a:pt x="12432739" y="0"/>
                </a:lnTo>
                <a:lnTo>
                  <a:pt x="12432739" y="6937327"/>
                </a:lnTo>
                <a:lnTo>
                  <a:pt x="0" y="693732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40333"/>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00127" y="572101"/>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85725"/>
              <a:ext cx="4549935" cy="2045542"/>
            </a:xfrm>
            <a:prstGeom prst="rect">
              <a:avLst/>
            </a:prstGeom>
          </p:spPr>
          <p:txBody>
            <a:bodyPr lIns="50800" tIns="50800" rIns="50800" bIns="50800" rtlCol="0" anchor="ctr"/>
            <a:lstStyle/>
            <a:p>
              <a:pPr algn="ctr">
                <a:lnSpc>
                  <a:spcPts val="5599"/>
                </a:lnSpc>
              </a:pPr>
              <a:r>
                <a:rPr lang="en-US" sz="3999" b="1">
                  <a:solidFill>
                    <a:srgbClr val="000000"/>
                  </a:solidFill>
                  <a:latin typeface="Trebuchet MS Bold"/>
                  <a:ea typeface="Trebuchet MS Bold"/>
                  <a:cs typeface="Trebuchet MS Bold"/>
                  <a:sym typeface="Trebuchet MS Bold"/>
                </a:rPr>
                <a:t> </a:t>
              </a:r>
            </a:p>
            <a:p>
              <a:pPr algn="ctr">
                <a:lnSpc>
                  <a:spcPts val="3359"/>
                </a:lnSpc>
              </a:pPr>
              <a:endParaRPr lang="en-US" sz="3999" b="1">
                <a:solidFill>
                  <a:srgbClr val="000000"/>
                </a:solidFill>
                <a:latin typeface="Trebuchet MS Bold"/>
                <a:ea typeface="Trebuchet MS Bold"/>
                <a:cs typeface="Trebuchet MS Bold"/>
                <a:sym typeface="Trebuchet MS Bold"/>
              </a:endParaRPr>
            </a:p>
          </p:txBody>
        </p:sp>
      </p:grpSp>
      <p:sp>
        <p:nvSpPr>
          <p:cNvPr id="9" name="Freeform 9">
            <a:extLst>
              <a:ext uri="{C183D7F6-B498-43B3-948B-1728B52AA6E4}">
                <adec:decorative xmlns:adec="http://schemas.microsoft.com/office/drawing/2017/decorative" val="1"/>
              </a:ext>
            </a:extLst>
          </p:cNvPr>
          <p:cNvSpPr/>
          <p:nvPr/>
        </p:nvSpPr>
        <p:spPr>
          <a:xfrm>
            <a:off x="1199130" y="4198207"/>
            <a:ext cx="1893557" cy="1311719"/>
          </a:xfrm>
          <a:custGeom>
            <a:avLst/>
            <a:gdLst/>
            <a:ahLst/>
            <a:cxnLst/>
            <a:rect l="l" t="t" r="r" b="b"/>
            <a:pathLst>
              <a:path w="1893557" h="1311719">
                <a:moveTo>
                  <a:pt x="0" y="0"/>
                </a:moveTo>
                <a:lnTo>
                  <a:pt x="1893557" y="0"/>
                </a:lnTo>
                <a:lnTo>
                  <a:pt x="1893557" y="1311719"/>
                </a:lnTo>
                <a:lnTo>
                  <a:pt x="0" y="1311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1369560" y="7092580"/>
            <a:ext cx="1552697" cy="1381901"/>
          </a:xfrm>
          <a:custGeom>
            <a:avLst/>
            <a:gdLst/>
            <a:ahLst/>
            <a:cxnLst/>
            <a:rect l="l" t="t" r="r" b="b"/>
            <a:pathLst>
              <a:path w="1552697" h="1381901">
                <a:moveTo>
                  <a:pt x="0" y="0"/>
                </a:moveTo>
                <a:lnTo>
                  <a:pt x="1552697" y="0"/>
                </a:lnTo>
                <a:lnTo>
                  <a:pt x="1552697" y="1381901"/>
                </a:lnTo>
                <a:lnTo>
                  <a:pt x="0" y="13819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a:spLocks noGrp="1"/>
          </p:cNvSpPr>
          <p:nvPr>
            <p:ph type="title" idx="4294967295"/>
          </p:nvPr>
        </p:nvSpPr>
        <p:spPr>
          <a:xfrm>
            <a:off x="415277" y="387325"/>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The Why Behind the Work</a:t>
            </a:r>
          </a:p>
        </p:txBody>
      </p:sp>
      <p:sp>
        <p:nvSpPr>
          <p:cNvPr id="12" name="TextBox 12"/>
          <p:cNvSpPr txBox="1"/>
          <p:nvPr/>
        </p:nvSpPr>
        <p:spPr>
          <a:xfrm>
            <a:off x="3352118" y="3050168"/>
            <a:ext cx="14135174" cy="6098540"/>
          </a:xfrm>
          <a:prstGeom prst="rect">
            <a:avLst/>
          </a:prstGeom>
        </p:spPr>
        <p:txBody>
          <a:bodyPr lIns="0" tIns="0" rIns="0" bIns="0" rtlCol="0" anchor="t">
            <a:spAutoFit/>
          </a:bodyPr>
          <a:lstStyle/>
          <a:p>
            <a:pPr algn="ctr">
              <a:lnSpc>
                <a:spcPts val="6299"/>
              </a:lnSpc>
            </a:pPr>
            <a:r>
              <a:rPr lang="en-US" sz="4499" b="1" i="1" dirty="0">
                <a:solidFill>
                  <a:srgbClr val="000000"/>
                </a:solidFill>
                <a:latin typeface="Trebuchet MS Bold Italics"/>
                <a:ea typeface="Trebuchet MS Bold Italics"/>
                <a:cs typeface="Trebuchet MS Bold Italics"/>
                <a:sym typeface="Trebuchet MS Bold Italics"/>
              </a:rPr>
              <a:t>Colorado Revised Statute 22-91-101</a:t>
            </a:r>
          </a:p>
          <a:p>
            <a:pPr algn="ctr">
              <a:lnSpc>
                <a:spcPts val="2800"/>
              </a:lnSpc>
            </a:pPr>
            <a:endParaRPr lang="en-US" sz="4499" b="1" i="1" dirty="0">
              <a:solidFill>
                <a:srgbClr val="000000"/>
              </a:solidFill>
              <a:latin typeface="Trebuchet MS Bold Italics"/>
              <a:ea typeface="Trebuchet MS Bold Italics"/>
              <a:cs typeface="Trebuchet MS Bold Italics"/>
              <a:sym typeface="Trebuchet MS Bold Italics"/>
            </a:endParaRPr>
          </a:p>
          <a:p>
            <a:pPr algn="l">
              <a:lnSpc>
                <a:spcPts val="3919"/>
              </a:lnSpc>
            </a:pPr>
            <a:r>
              <a:rPr lang="en-US" sz="2799" b="1" dirty="0">
                <a:solidFill>
                  <a:srgbClr val="000000"/>
                </a:solidFill>
                <a:latin typeface="Trebuchet MS Bold"/>
                <a:ea typeface="Trebuchet MS Bold"/>
                <a:cs typeface="Trebuchet MS Bold"/>
                <a:sym typeface="Trebuchet MS Bold"/>
              </a:rPr>
              <a:t>(1)(k) Reducing the student-to-counselor ratio to support...</a:t>
            </a:r>
          </a:p>
          <a:p>
            <a:pPr marL="604519" lvl="1" indent="-302260" algn="l">
              <a:lnSpc>
                <a:spcPts val="3919"/>
              </a:lnSpc>
              <a:buFont typeface="Arial"/>
              <a:buChar char="•"/>
            </a:pPr>
            <a:r>
              <a:rPr lang="en-US" sz="2799" dirty="0">
                <a:solidFill>
                  <a:srgbClr val="000000"/>
                </a:solidFill>
                <a:latin typeface="Trebuchet MS"/>
                <a:ea typeface="Trebuchet MS"/>
                <a:cs typeface="Trebuchet MS"/>
                <a:sym typeface="Trebuchet MS"/>
              </a:rPr>
              <a:t>Closing the achievement gap</a:t>
            </a:r>
          </a:p>
          <a:p>
            <a:pPr marL="604519" lvl="1" indent="-302260" algn="l">
              <a:lnSpc>
                <a:spcPts val="3919"/>
              </a:lnSpc>
              <a:buFont typeface="Arial"/>
              <a:buChar char="•"/>
            </a:pPr>
            <a:r>
              <a:rPr lang="en-US" sz="2799" dirty="0">
                <a:solidFill>
                  <a:srgbClr val="000000"/>
                </a:solidFill>
                <a:latin typeface="Trebuchet MS"/>
                <a:ea typeface="Trebuchet MS"/>
                <a:cs typeface="Trebuchet MS"/>
                <a:sym typeface="Trebuchet MS"/>
              </a:rPr>
              <a:t>Decrease the dropout rate</a:t>
            </a:r>
          </a:p>
          <a:p>
            <a:pPr marL="604519" lvl="1" indent="-302260" algn="l">
              <a:lnSpc>
                <a:spcPts val="3919"/>
              </a:lnSpc>
              <a:buFont typeface="Arial"/>
              <a:buChar char="•"/>
            </a:pPr>
            <a:r>
              <a:rPr lang="en-US" sz="2799" dirty="0">
                <a:solidFill>
                  <a:srgbClr val="000000"/>
                </a:solidFill>
                <a:latin typeface="Trebuchet MS"/>
                <a:ea typeface="Trebuchet MS"/>
                <a:cs typeface="Trebuchet MS"/>
                <a:sym typeface="Trebuchet MS"/>
              </a:rPr>
              <a:t>Increasing the number of students who matriculate into postsecondary education without the need for remediation</a:t>
            </a:r>
          </a:p>
          <a:p>
            <a:pPr algn="l">
              <a:lnSpc>
                <a:spcPts val="3919"/>
              </a:lnSpc>
            </a:pPr>
            <a:endParaRPr lang="en-US" sz="2799" dirty="0">
              <a:solidFill>
                <a:srgbClr val="000000"/>
              </a:solidFill>
              <a:latin typeface="Trebuchet MS"/>
              <a:ea typeface="Trebuchet MS"/>
              <a:cs typeface="Trebuchet MS"/>
              <a:sym typeface="Trebuchet MS"/>
            </a:endParaRPr>
          </a:p>
          <a:p>
            <a:pPr algn="l">
              <a:lnSpc>
                <a:spcPts val="3919"/>
              </a:lnSpc>
            </a:pPr>
            <a:r>
              <a:rPr lang="en-US" sz="2799" b="1" dirty="0">
                <a:solidFill>
                  <a:srgbClr val="000000"/>
                </a:solidFill>
                <a:latin typeface="Trebuchet MS Bold"/>
                <a:ea typeface="Trebuchet MS Bold"/>
                <a:cs typeface="Trebuchet MS Bold"/>
                <a:sym typeface="Trebuchet MS Bold"/>
              </a:rPr>
              <a:t>(2) Best interests of the students in the state to... </a:t>
            </a:r>
          </a:p>
          <a:p>
            <a:pPr marL="604519" lvl="1" indent="-302260" algn="l">
              <a:lnSpc>
                <a:spcPts val="3919"/>
              </a:lnSpc>
              <a:buFont typeface="Arial"/>
              <a:buChar char="•"/>
            </a:pPr>
            <a:r>
              <a:rPr lang="en-US" sz="2799" dirty="0">
                <a:solidFill>
                  <a:srgbClr val="000000"/>
                </a:solidFill>
                <a:latin typeface="Trebuchet MS"/>
                <a:ea typeface="Trebuchet MS"/>
                <a:cs typeface="Trebuchet MS"/>
                <a:sym typeface="Trebuchet MS"/>
              </a:rPr>
              <a:t>Increase the number of school counselors available</a:t>
            </a:r>
          </a:p>
          <a:p>
            <a:pPr marL="604519" lvl="1" indent="-302260" algn="l">
              <a:lnSpc>
                <a:spcPts val="3919"/>
              </a:lnSpc>
              <a:buFont typeface="Arial"/>
              <a:buChar char="•"/>
            </a:pPr>
            <a:r>
              <a:rPr lang="en-US" sz="2799" dirty="0">
                <a:solidFill>
                  <a:srgbClr val="000000"/>
                </a:solidFill>
                <a:latin typeface="Trebuchet MS"/>
                <a:ea typeface="Trebuchet MS"/>
                <a:cs typeface="Trebuchet MS"/>
                <a:sym typeface="Trebuchet MS"/>
              </a:rPr>
              <a:t>Improve the level of school counseling services</a:t>
            </a:r>
          </a:p>
          <a:p>
            <a:pPr algn="l">
              <a:lnSpc>
                <a:spcPts val="3919"/>
              </a:lnSpc>
            </a:pPr>
            <a:endParaRPr lang="en-US" sz="2799" dirty="0">
              <a:solidFill>
                <a:srgbClr val="000000"/>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57808"/>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a:extLst>
              <a:ext uri="{C183D7F6-B498-43B3-948B-1728B52AA6E4}">
                <adec:decorative xmlns:adec="http://schemas.microsoft.com/office/drawing/2017/decorative" val="1"/>
              </a:ext>
            </a:extLst>
          </p:cNvPr>
          <p:cNvSpPr/>
          <p:nvPr/>
        </p:nvSpPr>
        <p:spPr>
          <a:xfrm>
            <a:off x="-101911" y="2321929"/>
            <a:ext cx="18247635" cy="8112264"/>
          </a:xfrm>
          <a:custGeom>
            <a:avLst/>
            <a:gdLst/>
            <a:ahLst/>
            <a:cxnLst/>
            <a:rect l="l" t="t" r="r" b="b"/>
            <a:pathLst>
              <a:path w="18247635" h="8112264">
                <a:moveTo>
                  <a:pt x="0" y="0"/>
                </a:moveTo>
                <a:lnTo>
                  <a:pt x="18247635" y="0"/>
                </a:lnTo>
                <a:lnTo>
                  <a:pt x="18247635" y="8112264"/>
                </a:lnTo>
                <a:lnTo>
                  <a:pt x="0" y="8112264"/>
                </a:lnTo>
                <a:lnTo>
                  <a:pt x="0" y="0"/>
                </a:lnTo>
                <a:close/>
              </a:path>
            </a:pathLst>
          </a:custGeom>
          <a:blipFill>
            <a:blip r:embed="rId3"/>
            <a:stretch>
              <a:fillRect t="-5196" b="-3054"/>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2051163" y="3247810"/>
            <a:ext cx="14880515" cy="5621945"/>
            <a:chOff x="0" y="0"/>
            <a:chExt cx="3919148" cy="1480677"/>
          </a:xfrm>
        </p:grpSpPr>
        <p:sp>
          <p:nvSpPr>
            <p:cNvPr id="7" name="Freeform 7">
              <a:extLst>
                <a:ext uri="{C183D7F6-B498-43B3-948B-1728B52AA6E4}">
                  <adec:decorative xmlns:adec="http://schemas.microsoft.com/office/drawing/2017/decorative" val="1"/>
                </a:ext>
              </a:extLst>
            </p:cNvPr>
            <p:cNvSpPr/>
            <p:nvPr/>
          </p:nvSpPr>
          <p:spPr>
            <a:xfrm>
              <a:off x="0" y="0"/>
              <a:ext cx="3919148" cy="1480677"/>
            </a:xfrm>
            <a:custGeom>
              <a:avLst/>
              <a:gdLst/>
              <a:ahLst/>
              <a:cxnLst/>
              <a:rect l="l" t="t" r="r" b="b"/>
              <a:pathLst>
                <a:path w="3919148" h="1480677">
                  <a:moveTo>
                    <a:pt x="0" y="0"/>
                  </a:moveTo>
                  <a:lnTo>
                    <a:pt x="3919148" y="0"/>
                  </a:lnTo>
                  <a:lnTo>
                    <a:pt x="3919148" y="1480677"/>
                  </a:lnTo>
                  <a:lnTo>
                    <a:pt x="0" y="1480677"/>
                  </a:lnTo>
                  <a:close/>
                </a:path>
              </a:pathLst>
            </a:custGeom>
            <a:solidFill>
              <a:srgbClr val="F2F2F2"/>
            </a:solidFill>
          </p:spPr>
          <p:txBody>
            <a:bodyPr/>
            <a:lstStyle/>
            <a:p>
              <a:endParaRPr lang="en-US"/>
            </a:p>
          </p:txBody>
        </p:sp>
        <p:sp>
          <p:nvSpPr>
            <p:cNvPr id="8" name="TextBox 8"/>
            <p:cNvSpPr txBox="1"/>
            <p:nvPr/>
          </p:nvSpPr>
          <p:spPr>
            <a:xfrm>
              <a:off x="0" y="-38100"/>
              <a:ext cx="3919148" cy="1518777"/>
            </a:xfrm>
            <a:prstGeom prst="rect">
              <a:avLst/>
            </a:prstGeom>
          </p:spPr>
          <p:txBody>
            <a:bodyPr lIns="50800" tIns="50800" rIns="50800" bIns="50800" rtlCol="0" anchor="ctr"/>
            <a:lstStyle/>
            <a:p>
              <a:pPr algn="ctr">
                <a:lnSpc>
                  <a:spcPts val="3359"/>
                </a:lnSpc>
              </a:pPr>
              <a:endParaRPr/>
            </a:p>
          </p:txBody>
        </p:sp>
      </p:grpSp>
      <p:sp>
        <p:nvSpPr>
          <p:cNvPr id="9" name="Freeform 9" descr="CDE Logo"/>
          <p:cNvSpPr/>
          <p:nvPr/>
        </p:nvSpPr>
        <p:spPr>
          <a:xfrm>
            <a:off x="15290752" y="489577"/>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4"/>
            <a:stretch>
              <a:fillRect/>
            </a:stretch>
          </a:blipFill>
        </p:spPr>
        <p:txBody>
          <a:bodyPr/>
          <a:lstStyle/>
          <a:p>
            <a:endParaRPr lang="en-US"/>
          </a:p>
        </p:txBody>
      </p:sp>
      <p:sp>
        <p:nvSpPr>
          <p:cNvPr id="11" name="TextBox 11"/>
          <p:cNvSpPr txBox="1">
            <a:spLocks noGrp="1"/>
          </p:cNvSpPr>
          <p:nvPr>
            <p:ph type="title" idx="4294967295"/>
          </p:nvPr>
        </p:nvSpPr>
        <p:spPr>
          <a:xfrm>
            <a:off x="428849" y="337177"/>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Before We Begin</a:t>
            </a:r>
          </a:p>
        </p:txBody>
      </p:sp>
      <p:sp>
        <p:nvSpPr>
          <p:cNvPr id="10" name="TextBox 10"/>
          <p:cNvSpPr txBox="1"/>
          <p:nvPr/>
        </p:nvSpPr>
        <p:spPr>
          <a:xfrm>
            <a:off x="2543550" y="3247810"/>
            <a:ext cx="14388128" cy="5390515"/>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This meeting will be recorded.</a:t>
            </a:r>
          </a:p>
          <a:p>
            <a:pPr algn="l">
              <a:lnSpc>
                <a:spcPts val="4759"/>
              </a:lnSpc>
            </a:pPr>
            <a:endParaRPr lang="en-US" sz="3399" dirty="0">
              <a:solidFill>
                <a:srgbClr val="000000"/>
              </a:solidFill>
              <a:latin typeface="Trebuchet MS"/>
              <a:ea typeface="Trebuchet MS"/>
              <a:cs typeface="Trebuchet MS"/>
              <a:sym typeface="Trebuchet MS"/>
            </a:endParaRPr>
          </a:p>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Closed-captioning: click the </a:t>
            </a:r>
            <a:r>
              <a:rPr lang="en-US" sz="3399" i="1" dirty="0">
                <a:solidFill>
                  <a:srgbClr val="000000"/>
                </a:solidFill>
                <a:latin typeface="Trebuchet MS Italics"/>
                <a:ea typeface="Trebuchet MS Italics"/>
                <a:cs typeface="Trebuchet MS Italics"/>
                <a:sym typeface="Trebuchet MS Italics"/>
              </a:rPr>
              <a:t>live transcript</a:t>
            </a:r>
            <a:r>
              <a:rPr lang="en-US" sz="3399" dirty="0">
                <a:solidFill>
                  <a:srgbClr val="000000"/>
                </a:solidFill>
                <a:latin typeface="Trebuchet MS"/>
                <a:ea typeface="Trebuchet MS"/>
                <a:cs typeface="Trebuchet MS"/>
                <a:sym typeface="Trebuchet MS"/>
              </a:rPr>
              <a:t> option on your bottom Zoom toolbar, under more.</a:t>
            </a:r>
          </a:p>
          <a:p>
            <a:pPr algn="l">
              <a:lnSpc>
                <a:spcPts val="4759"/>
              </a:lnSpc>
            </a:pPr>
            <a:endParaRPr lang="en-US" sz="3399" dirty="0">
              <a:solidFill>
                <a:srgbClr val="000000"/>
              </a:solidFill>
              <a:latin typeface="Trebuchet MS"/>
              <a:ea typeface="Trebuchet MS"/>
              <a:cs typeface="Trebuchet MS"/>
              <a:sym typeface="Trebuchet MS"/>
            </a:endParaRPr>
          </a:p>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Slides and recording will be posted to the </a:t>
            </a:r>
            <a:r>
              <a:rPr lang="en-US" sz="3399" b="1" u="sng" dirty="0">
                <a:solidFill>
                  <a:srgbClr val="004AAD"/>
                </a:solidFill>
                <a:latin typeface="Trebuchet MS Bold"/>
                <a:ea typeface="Trebuchet MS Bold"/>
                <a:cs typeface="Trebuchet MS Bold"/>
                <a:sym typeface="Trebuchet MS Bold"/>
                <a:hlinkClick r:id="rId5" tooltip="https://www.cde.state.co.us/postsecondary/sccg-training-materials-and-recordings"/>
              </a:rPr>
              <a:t>SCCG Documents and Materials website</a:t>
            </a:r>
            <a:r>
              <a:rPr lang="en-US" sz="3399" dirty="0">
                <a:solidFill>
                  <a:srgbClr val="000000"/>
                </a:solidFill>
                <a:latin typeface="Trebuchet MS"/>
                <a:ea typeface="Trebuchet MS"/>
                <a:cs typeface="Trebuchet MS"/>
                <a:sym typeface="Trebuchet MS"/>
              </a:rPr>
              <a:t>.</a:t>
            </a:r>
          </a:p>
          <a:p>
            <a:pPr algn="l">
              <a:lnSpc>
                <a:spcPts val="4759"/>
              </a:lnSpc>
            </a:pPr>
            <a:endParaRPr lang="en-US" sz="3399" dirty="0">
              <a:solidFill>
                <a:srgbClr val="000000"/>
              </a:solidFill>
              <a:latin typeface="Trebuchet MS"/>
              <a:ea typeface="Trebuchet MS"/>
              <a:cs typeface="Trebuchet MS"/>
              <a:sym typeface="Trebuchet MS"/>
            </a:endParaRPr>
          </a:p>
          <a:p>
            <a:pPr marL="734059" lvl="1" indent="-367030" algn="l">
              <a:lnSpc>
                <a:spcPts val="4759"/>
              </a:lnSpc>
              <a:buFont typeface="Arial"/>
              <a:buChar char="•"/>
            </a:pPr>
            <a:r>
              <a:rPr lang="en-US" sz="3399" b="1" u="sng" dirty="0">
                <a:solidFill>
                  <a:srgbClr val="004AAD"/>
                </a:solidFill>
                <a:latin typeface="Trebuchet MS Bold"/>
                <a:ea typeface="Trebuchet MS Bold"/>
                <a:cs typeface="Trebuchet MS Bold"/>
                <a:sym typeface="Trebuchet MS Bold"/>
                <a:hlinkClick r:id="rId6" tooltip="https://docs.google.com/forms/d/e/1FAIpQLSefJse_MiFtP8TAm6x_Yzdw2dem1eoRGT3YtpmipNc-TzIbPA/viewform?usp=header"/>
              </a:rPr>
              <a:t>Sign in</a:t>
            </a:r>
            <a:r>
              <a:rPr lang="en-US" sz="3399" dirty="0">
                <a:solidFill>
                  <a:srgbClr val="000000"/>
                </a:solidFill>
                <a:latin typeface="Trebuchet MS"/>
                <a:ea typeface="Trebuchet MS"/>
                <a:cs typeface="Trebuchet MS"/>
                <a:sym typeface="Trebuchet MS"/>
              </a:rPr>
              <a:t> for record of attendance.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52585"/>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92993" y="584354"/>
            <a:ext cx="2536301" cy="1078247"/>
          </a:xfrm>
          <a:custGeom>
            <a:avLst/>
            <a:gdLst/>
            <a:ahLst/>
            <a:cxnLst/>
            <a:rect l="l" t="t" r="r" b="b"/>
            <a:pathLst>
              <a:path w="2536301" h="1078247">
                <a:moveTo>
                  <a:pt x="0" y="0"/>
                </a:moveTo>
                <a:lnTo>
                  <a:pt x="2536302" y="0"/>
                </a:lnTo>
                <a:lnTo>
                  <a:pt x="2536302" y="1078246"/>
                </a:lnTo>
                <a:lnTo>
                  <a:pt x="0" y="1078246"/>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l">
                <a:lnSpc>
                  <a:spcPts val="559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0" name="TextBox 10"/>
          <p:cNvSpPr txBox="1">
            <a:spLocks noGrp="1"/>
          </p:cNvSpPr>
          <p:nvPr>
            <p:ph type="title" idx="4294967295"/>
          </p:nvPr>
        </p:nvSpPr>
        <p:spPr>
          <a:xfrm>
            <a:off x="306707" y="399577"/>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Defining Success</a:t>
            </a:r>
          </a:p>
        </p:txBody>
      </p:sp>
      <p:sp>
        <p:nvSpPr>
          <p:cNvPr id="9" name="Freeform 9">
            <a:extLst>
              <a:ext uri="{C183D7F6-B498-43B3-948B-1728B52AA6E4}">
                <adec:decorative xmlns:adec="http://schemas.microsoft.com/office/drawing/2017/decorative" val="1"/>
              </a:ext>
            </a:extLst>
          </p:cNvPr>
          <p:cNvSpPr/>
          <p:nvPr/>
        </p:nvSpPr>
        <p:spPr>
          <a:xfrm>
            <a:off x="1357721" y="3762893"/>
            <a:ext cx="3939921" cy="411480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5720342" y="4624076"/>
            <a:ext cx="11131818" cy="2611120"/>
          </a:xfrm>
          <a:prstGeom prst="rect">
            <a:avLst/>
          </a:prstGeom>
        </p:spPr>
        <p:txBody>
          <a:bodyPr lIns="0" tIns="0" rIns="0" bIns="0" rtlCol="0" anchor="t">
            <a:spAutoFit/>
          </a:bodyPr>
          <a:lstStyle/>
          <a:p>
            <a:pPr marL="798828" lvl="1" indent="-399414" algn="l">
              <a:lnSpc>
                <a:spcPts val="5179"/>
              </a:lnSpc>
              <a:buFont typeface="Arial"/>
              <a:buChar char="•"/>
            </a:pPr>
            <a:r>
              <a:rPr lang="en-US" sz="3699" b="1">
                <a:solidFill>
                  <a:srgbClr val="000000"/>
                </a:solidFill>
                <a:latin typeface="Trebuchet MS Bold"/>
                <a:ea typeface="Trebuchet MS Bold"/>
                <a:cs typeface="Trebuchet MS Bold"/>
                <a:sym typeface="Trebuchet MS Bold"/>
              </a:rPr>
              <a:t>How do you personally define success?</a:t>
            </a:r>
          </a:p>
          <a:p>
            <a:pPr marL="798828" lvl="1" indent="-399414" algn="l">
              <a:lnSpc>
                <a:spcPts val="5179"/>
              </a:lnSpc>
              <a:buFont typeface="Arial"/>
              <a:buChar char="•"/>
            </a:pPr>
            <a:r>
              <a:rPr lang="en-US" sz="3699" b="1">
                <a:solidFill>
                  <a:srgbClr val="000000"/>
                </a:solidFill>
                <a:latin typeface="Trebuchet MS Bold"/>
                <a:ea typeface="Trebuchet MS Bold"/>
                <a:cs typeface="Trebuchet MS Bold"/>
                <a:sym typeface="Trebuchet MS Bold"/>
              </a:rPr>
              <a:t>How do you define student success?</a:t>
            </a:r>
          </a:p>
          <a:p>
            <a:pPr marL="798828" lvl="1" indent="-399414" algn="l">
              <a:lnSpc>
                <a:spcPts val="5179"/>
              </a:lnSpc>
              <a:buFont typeface="Arial"/>
              <a:buChar char="•"/>
            </a:pPr>
            <a:r>
              <a:rPr lang="en-US" sz="3699" b="1">
                <a:solidFill>
                  <a:srgbClr val="000000"/>
                </a:solidFill>
                <a:latin typeface="Trebuchet MS Bold"/>
                <a:ea typeface="Trebuchet MS Bold"/>
                <a:cs typeface="Trebuchet MS Bold"/>
                <a:sym typeface="Trebuchet MS Bold"/>
              </a:rPr>
              <a:t>How do you define programming success?</a:t>
            </a:r>
          </a:p>
          <a:p>
            <a:pPr algn="l">
              <a:lnSpc>
                <a:spcPts val="5179"/>
              </a:lnSpc>
            </a:pPr>
            <a:endParaRPr lang="en-US" sz="3699" b="1">
              <a:solidFill>
                <a:srgbClr val="000000"/>
              </a:solidFill>
              <a:latin typeface="Trebuchet MS Bold"/>
              <a:ea typeface="Trebuchet MS Bold"/>
              <a:cs typeface="Trebuchet MS Bold"/>
              <a:sym typeface="Trebuchet M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97483"/>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5" name="Freeform 5" descr="CDE Logo"/>
          <p:cNvSpPr/>
          <p:nvPr/>
        </p:nvSpPr>
        <p:spPr>
          <a:xfrm>
            <a:off x="15392353" y="629251"/>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653118" y="2384234"/>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209550"/>
              <a:ext cx="4549935" cy="2169367"/>
            </a:xfrm>
            <a:prstGeom prst="rect">
              <a:avLst/>
            </a:prstGeom>
          </p:spPr>
          <p:txBody>
            <a:bodyPr lIns="50800" tIns="50800" rIns="50800" bIns="50800" rtlCol="0" anchor="ctr"/>
            <a:lstStyle/>
            <a:p>
              <a:pPr algn="l">
                <a:lnSpc>
                  <a:spcPts val="6707"/>
                </a:lnSpc>
              </a:pPr>
              <a:endParaRPr/>
            </a:p>
            <a:p>
              <a:pPr algn="l">
                <a:lnSpc>
                  <a:spcPts val="6707"/>
                </a:lnSpc>
              </a:pPr>
              <a:endParaRPr/>
            </a:p>
            <a:p>
              <a:pPr algn="ctr">
                <a:lnSpc>
                  <a:spcPts val="3359"/>
                </a:lnSpc>
              </a:pPr>
              <a:endParaRPr/>
            </a:p>
            <a:p>
              <a:pPr algn="ctr">
                <a:lnSpc>
                  <a:spcPts val="3359"/>
                </a:lnSpc>
              </a:pPr>
              <a:endParaRPr/>
            </a:p>
          </p:txBody>
        </p:sp>
      </p:grpSp>
      <p:sp>
        <p:nvSpPr>
          <p:cNvPr id="10" name="TextBox 10">
            <a:extLst>
              <a:ext uri="{C183D7F6-B498-43B3-948B-1728B52AA6E4}">
                <adec:decorative xmlns:adec="http://schemas.microsoft.com/office/drawing/2017/decorative" val="0"/>
              </a:ext>
            </a:extLst>
          </p:cNvPr>
          <p:cNvSpPr txBox="1">
            <a:spLocks noGrp="1"/>
          </p:cNvSpPr>
          <p:nvPr>
            <p:ph type="title" idx="4294967295"/>
          </p:nvPr>
        </p:nvSpPr>
        <p:spPr>
          <a:xfrm>
            <a:off x="317099" y="493276"/>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Steps to SCCGP Success</a:t>
            </a:r>
          </a:p>
        </p:txBody>
      </p:sp>
      <p:sp>
        <p:nvSpPr>
          <p:cNvPr id="9" name="Freeform 9">
            <a:extLst>
              <a:ext uri="{C183D7F6-B498-43B3-948B-1728B52AA6E4}">
                <adec:decorative xmlns:adec="http://schemas.microsoft.com/office/drawing/2017/decorative" val="1"/>
              </a:ext>
            </a:extLst>
          </p:cNvPr>
          <p:cNvSpPr/>
          <p:nvPr/>
        </p:nvSpPr>
        <p:spPr>
          <a:xfrm>
            <a:off x="1028700" y="3499592"/>
            <a:ext cx="4771658" cy="5096564"/>
          </a:xfrm>
          <a:custGeom>
            <a:avLst/>
            <a:gdLst/>
            <a:ahLst/>
            <a:cxnLst/>
            <a:rect l="l" t="t" r="r" b="b"/>
            <a:pathLst>
              <a:path w="4771658" h="5096564">
                <a:moveTo>
                  <a:pt x="0" y="0"/>
                </a:moveTo>
                <a:lnTo>
                  <a:pt x="4771658" y="0"/>
                </a:lnTo>
                <a:lnTo>
                  <a:pt x="4771658" y="5096563"/>
                </a:lnTo>
                <a:lnTo>
                  <a:pt x="0" y="50965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6119485" y="3109067"/>
            <a:ext cx="10804922" cy="5417187"/>
          </a:xfrm>
          <a:prstGeom prst="rect">
            <a:avLst/>
          </a:prstGeom>
        </p:spPr>
        <p:txBody>
          <a:bodyPr lIns="0" tIns="0" rIns="0" bIns="0" rtlCol="0" anchor="t">
            <a:spAutoFit/>
          </a:bodyPr>
          <a:lstStyle/>
          <a:p>
            <a:pPr marL="863596" lvl="1" indent="-431798" algn="l">
              <a:lnSpc>
                <a:spcPts val="8719"/>
              </a:lnSpc>
              <a:buAutoNum type="arabicPeriod"/>
            </a:pPr>
            <a:r>
              <a:rPr lang="en-US" sz="3999" b="1">
                <a:solidFill>
                  <a:srgbClr val="000000"/>
                </a:solidFill>
                <a:latin typeface="Trebuchet MS Bold"/>
                <a:ea typeface="Trebuchet MS Bold"/>
                <a:cs typeface="Trebuchet MS Bold"/>
                <a:sym typeface="Trebuchet MS Bold"/>
              </a:rPr>
              <a:t>Team members and responsibilities</a:t>
            </a:r>
          </a:p>
          <a:p>
            <a:pPr marL="863596" lvl="1" indent="-431798" algn="l">
              <a:lnSpc>
                <a:spcPts val="8719"/>
              </a:lnSpc>
              <a:buAutoNum type="arabicPeriod"/>
            </a:pPr>
            <a:r>
              <a:rPr lang="en-US" sz="3999" b="1">
                <a:solidFill>
                  <a:srgbClr val="000000"/>
                </a:solidFill>
                <a:latin typeface="Trebuchet MS Bold"/>
                <a:ea typeface="Trebuchet MS Bold"/>
                <a:cs typeface="Trebuchet MS Bold"/>
                <a:sym typeface="Trebuchet MS Bold"/>
              </a:rPr>
              <a:t>Planning for data collection and reporting</a:t>
            </a:r>
          </a:p>
          <a:p>
            <a:pPr marL="863596" lvl="1" indent="-431798" algn="l">
              <a:lnSpc>
                <a:spcPts val="8719"/>
              </a:lnSpc>
              <a:buAutoNum type="arabicPeriod"/>
            </a:pPr>
            <a:r>
              <a:rPr lang="en-US" sz="3999" b="1">
                <a:solidFill>
                  <a:srgbClr val="000000"/>
                </a:solidFill>
                <a:latin typeface="Trebuchet MS Bold"/>
                <a:ea typeface="Trebuchet MS Bold"/>
                <a:cs typeface="Trebuchet MS Bold"/>
                <a:sym typeface="Trebuchet MS Bold"/>
              </a:rPr>
              <a:t>Know your resources</a:t>
            </a:r>
          </a:p>
          <a:p>
            <a:pPr marL="863596" lvl="1" indent="-431798" algn="l">
              <a:lnSpc>
                <a:spcPts val="8719"/>
              </a:lnSpc>
              <a:buAutoNum type="arabicPeriod"/>
            </a:pPr>
            <a:r>
              <a:rPr lang="en-US" sz="3999" b="1">
                <a:solidFill>
                  <a:srgbClr val="000000"/>
                </a:solidFill>
                <a:latin typeface="Trebuchet MS Bold"/>
                <a:ea typeface="Trebuchet MS Bold"/>
                <a:cs typeface="Trebuchet MS Bold"/>
                <a:sym typeface="Trebuchet MS Bold"/>
              </a:rPr>
              <a:t>Mark your calendar</a:t>
            </a:r>
          </a:p>
          <a:p>
            <a:pPr algn="l">
              <a:lnSpc>
                <a:spcPts val="8719"/>
              </a:lnSpc>
            </a:pPr>
            <a:endParaRPr lang="en-US" sz="3999" b="1">
              <a:solidFill>
                <a:srgbClr val="000000"/>
              </a:solidFill>
              <a:latin typeface="Trebuchet MS Bold"/>
              <a:ea typeface="Trebuchet MS Bold"/>
              <a:cs typeface="Trebuchet MS Bold"/>
              <a:sym typeface="Trebuchet M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127904"/>
            <a:ext cx="18288000" cy="7685464"/>
            <a:chOff x="0" y="0"/>
            <a:chExt cx="4816593" cy="2024155"/>
          </a:xfrm>
        </p:grpSpPr>
        <p:sp>
          <p:nvSpPr>
            <p:cNvPr id="3" name="Freeform 3">
              <a:extLst>
                <a:ext uri="{C183D7F6-B498-43B3-948B-1728B52AA6E4}">
                  <adec:decorative xmlns:adec="http://schemas.microsoft.com/office/drawing/2017/decorative" val="1"/>
                </a:ext>
              </a:extLst>
            </p:cNvPr>
            <p:cNvSpPr/>
            <p:nvPr/>
          </p:nvSpPr>
          <p:spPr>
            <a:xfrm>
              <a:off x="0" y="0"/>
              <a:ext cx="4816592" cy="2024155"/>
            </a:xfrm>
            <a:custGeom>
              <a:avLst/>
              <a:gdLst/>
              <a:ahLst/>
              <a:cxnLst/>
              <a:rect l="l" t="t" r="r" b="b"/>
              <a:pathLst>
                <a:path w="4816592" h="2024155">
                  <a:moveTo>
                    <a:pt x="0" y="0"/>
                  </a:moveTo>
                  <a:lnTo>
                    <a:pt x="4816592" y="0"/>
                  </a:lnTo>
                  <a:lnTo>
                    <a:pt x="4816592" y="2024155"/>
                  </a:lnTo>
                  <a:lnTo>
                    <a:pt x="0" y="2024155"/>
                  </a:lnTo>
                  <a:close/>
                </a:path>
              </a:pathLst>
            </a:custGeom>
            <a:solidFill>
              <a:srgbClr val="F2F2F2"/>
            </a:solidFill>
          </p:spPr>
          <p:txBody>
            <a:bodyPr/>
            <a:lstStyle/>
            <a:p>
              <a:endParaRPr lang="en-US"/>
            </a:p>
          </p:txBody>
        </p:sp>
        <p:sp>
          <p:nvSpPr>
            <p:cNvPr id="4" name="TextBox 4"/>
            <p:cNvSpPr txBox="1"/>
            <p:nvPr/>
          </p:nvSpPr>
          <p:spPr>
            <a:xfrm>
              <a:off x="0" y="-57150"/>
              <a:ext cx="4816593" cy="2081305"/>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927780" y="3092057"/>
            <a:ext cx="2931553" cy="6494631"/>
            <a:chOff x="0" y="0"/>
            <a:chExt cx="837252" cy="1854867"/>
          </a:xfrm>
        </p:grpSpPr>
        <p:sp>
          <p:nvSpPr>
            <p:cNvPr id="6" name="Freeform 6">
              <a:extLst>
                <a:ext uri="{C183D7F6-B498-43B3-948B-1728B52AA6E4}">
                  <adec:decorative xmlns:adec="http://schemas.microsoft.com/office/drawing/2017/decorative" val="1"/>
                </a:ext>
              </a:extLst>
            </p:cNvPr>
            <p:cNvSpPr/>
            <p:nvPr/>
          </p:nvSpPr>
          <p:spPr>
            <a:xfrm>
              <a:off x="0" y="0"/>
              <a:ext cx="837252" cy="1854867"/>
            </a:xfrm>
            <a:custGeom>
              <a:avLst/>
              <a:gdLst/>
              <a:ahLst/>
              <a:cxnLst/>
              <a:rect l="l" t="t" r="r" b="b"/>
              <a:pathLst>
                <a:path w="837252" h="1854867">
                  <a:moveTo>
                    <a:pt x="66022" y="0"/>
                  </a:moveTo>
                  <a:lnTo>
                    <a:pt x="771229" y="0"/>
                  </a:lnTo>
                  <a:cubicBezTo>
                    <a:pt x="788739" y="0"/>
                    <a:pt x="805533" y="6956"/>
                    <a:pt x="817914" y="19337"/>
                  </a:cubicBezTo>
                  <a:cubicBezTo>
                    <a:pt x="830296" y="31719"/>
                    <a:pt x="837252" y="48512"/>
                    <a:pt x="837252" y="66022"/>
                  </a:cubicBezTo>
                  <a:lnTo>
                    <a:pt x="837252" y="1788845"/>
                  </a:lnTo>
                  <a:cubicBezTo>
                    <a:pt x="837252" y="1825308"/>
                    <a:pt x="807692" y="1854867"/>
                    <a:pt x="771229" y="1854867"/>
                  </a:cubicBezTo>
                  <a:lnTo>
                    <a:pt x="66022" y="1854867"/>
                  </a:lnTo>
                  <a:cubicBezTo>
                    <a:pt x="48512" y="1854867"/>
                    <a:pt x="31719" y="1847911"/>
                    <a:pt x="19337" y="1835529"/>
                  </a:cubicBezTo>
                  <a:cubicBezTo>
                    <a:pt x="6956" y="1823148"/>
                    <a:pt x="0" y="1806355"/>
                    <a:pt x="0" y="1788845"/>
                  </a:cubicBezTo>
                  <a:lnTo>
                    <a:pt x="0" y="66022"/>
                  </a:lnTo>
                  <a:cubicBezTo>
                    <a:pt x="0" y="29559"/>
                    <a:pt x="29559" y="0"/>
                    <a:pt x="66022" y="0"/>
                  </a:cubicBezTo>
                  <a:close/>
                </a:path>
              </a:pathLst>
            </a:custGeom>
            <a:solidFill>
              <a:srgbClr val="FFFEFB"/>
            </a:solidFill>
          </p:spPr>
          <p:txBody>
            <a:bodyPr/>
            <a:lstStyle/>
            <a:p>
              <a:endParaRPr lang="en-US"/>
            </a:p>
          </p:txBody>
        </p:sp>
        <p:sp>
          <p:nvSpPr>
            <p:cNvPr id="7" name="TextBox 7"/>
            <p:cNvSpPr txBox="1"/>
            <p:nvPr/>
          </p:nvSpPr>
          <p:spPr>
            <a:xfrm>
              <a:off x="0" y="-47625"/>
              <a:ext cx="837252" cy="1902492"/>
            </a:xfrm>
            <a:prstGeom prst="rect">
              <a:avLst/>
            </a:prstGeom>
          </p:spPr>
          <p:txBody>
            <a:bodyPr lIns="50800" tIns="50800" rIns="50800" bIns="50800" rtlCol="0" anchor="t"/>
            <a:lstStyle/>
            <a:p>
              <a:pPr algn="l">
                <a:lnSpc>
                  <a:spcPts val="2799"/>
                </a:lnSpc>
              </a:pPr>
              <a:endParaRPr/>
            </a:p>
            <a:p>
              <a:pPr algn="l">
                <a:lnSpc>
                  <a:spcPts val="2799"/>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927780" y="2342323"/>
            <a:ext cx="2931553" cy="1086565"/>
            <a:chOff x="0" y="0"/>
            <a:chExt cx="837252" cy="310323"/>
          </a:xfrm>
        </p:grpSpPr>
        <p:sp>
          <p:nvSpPr>
            <p:cNvPr id="9" name="Freeform 9">
              <a:extLst>
                <a:ext uri="{C183D7F6-B498-43B3-948B-1728B52AA6E4}">
                  <adec:decorative xmlns:adec="http://schemas.microsoft.com/office/drawing/2017/decorative" val="1"/>
                </a:ext>
              </a:extLst>
            </p:cNvPr>
            <p:cNvSpPr/>
            <p:nvPr/>
          </p:nvSpPr>
          <p:spPr>
            <a:xfrm>
              <a:off x="0" y="0"/>
              <a:ext cx="837252" cy="310323"/>
            </a:xfrm>
            <a:custGeom>
              <a:avLst/>
              <a:gdLst/>
              <a:ahLst/>
              <a:cxnLst/>
              <a:rect l="l" t="t" r="r" b="b"/>
              <a:pathLst>
                <a:path w="837252" h="310323">
                  <a:moveTo>
                    <a:pt x="66022" y="0"/>
                  </a:moveTo>
                  <a:lnTo>
                    <a:pt x="771229" y="0"/>
                  </a:lnTo>
                  <a:cubicBezTo>
                    <a:pt x="788739" y="0"/>
                    <a:pt x="805533" y="6956"/>
                    <a:pt x="817914" y="19337"/>
                  </a:cubicBezTo>
                  <a:cubicBezTo>
                    <a:pt x="830296" y="31719"/>
                    <a:pt x="837252" y="48512"/>
                    <a:pt x="837252" y="66022"/>
                  </a:cubicBezTo>
                  <a:lnTo>
                    <a:pt x="837252" y="244301"/>
                  </a:lnTo>
                  <a:cubicBezTo>
                    <a:pt x="837252" y="280764"/>
                    <a:pt x="807692" y="310323"/>
                    <a:pt x="771229" y="310323"/>
                  </a:cubicBezTo>
                  <a:lnTo>
                    <a:pt x="66022" y="310323"/>
                  </a:lnTo>
                  <a:cubicBezTo>
                    <a:pt x="29559" y="310323"/>
                    <a:pt x="0" y="280764"/>
                    <a:pt x="0" y="244301"/>
                  </a:cubicBezTo>
                  <a:lnTo>
                    <a:pt x="0" y="66022"/>
                  </a:lnTo>
                  <a:cubicBezTo>
                    <a:pt x="0" y="29559"/>
                    <a:pt x="29559" y="0"/>
                    <a:pt x="66022" y="0"/>
                  </a:cubicBezTo>
                  <a:close/>
                </a:path>
              </a:pathLst>
            </a:custGeom>
            <a:solidFill>
              <a:srgbClr val="000000"/>
            </a:solidFill>
          </p:spPr>
          <p:txBody>
            <a:bodyPr/>
            <a:lstStyle/>
            <a:p>
              <a:endParaRPr lang="en-US"/>
            </a:p>
          </p:txBody>
        </p:sp>
        <p:sp>
          <p:nvSpPr>
            <p:cNvPr id="10" name="TextBox 10"/>
            <p:cNvSpPr txBox="1"/>
            <p:nvPr/>
          </p:nvSpPr>
          <p:spPr>
            <a:xfrm>
              <a:off x="0" y="-47625"/>
              <a:ext cx="837252" cy="357948"/>
            </a:xfrm>
            <a:prstGeom prst="rect">
              <a:avLst/>
            </a:prstGeom>
          </p:spPr>
          <p:txBody>
            <a:bodyPr lIns="50800" tIns="50800" rIns="50800" bIns="50800" rtlCol="0" anchor="ctr"/>
            <a:lstStyle/>
            <a:p>
              <a:pPr algn="ctr">
                <a:lnSpc>
                  <a:spcPts val="3499"/>
                </a:lnSpc>
              </a:pPr>
              <a:endParaRPr/>
            </a:p>
          </p:txBody>
        </p:sp>
      </p:grpSp>
      <p:grpSp>
        <p:nvGrpSpPr>
          <p:cNvPr id="11" name="Group 11">
            <a:extLst>
              <a:ext uri="{C183D7F6-B498-43B3-948B-1728B52AA6E4}">
                <adec:decorative xmlns:adec="http://schemas.microsoft.com/office/drawing/2017/decorative" val="1"/>
              </a:ext>
            </a:extLst>
          </p:cNvPr>
          <p:cNvGrpSpPr/>
          <p:nvPr/>
        </p:nvGrpSpPr>
        <p:grpSpPr>
          <a:xfrm>
            <a:off x="7687753" y="3092057"/>
            <a:ext cx="2931553" cy="6494631"/>
            <a:chOff x="0" y="0"/>
            <a:chExt cx="837252" cy="1854867"/>
          </a:xfrm>
        </p:grpSpPr>
        <p:sp>
          <p:nvSpPr>
            <p:cNvPr id="12" name="Freeform 12">
              <a:extLst>
                <a:ext uri="{C183D7F6-B498-43B3-948B-1728B52AA6E4}">
                  <adec:decorative xmlns:adec="http://schemas.microsoft.com/office/drawing/2017/decorative" val="1"/>
                </a:ext>
              </a:extLst>
            </p:cNvPr>
            <p:cNvSpPr/>
            <p:nvPr/>
          </p:nvSpPr>
          <p:spPr>
            <a:xfrm>
              <a:off x="0" y="0"/>
              <a:ext cx="837252" cy="1854867"/>
            </a:xfrm>
            <a:custGeom>
              <a:avLst/>
              <a:gdLst/>
              <a:ahLst/>
              <a:cxnLst/>
              <a:rect l="l" t="t" r="r" b="b"/>
              <a:pathLst>
                <a:path w="837252" h="1854867">
                  <a:moveTo>
                    <a:pt x="66022" y="0"/>
                  </a:moveTo>
                  <a:lnTo>
                    <a:pt x="771229" y="0"/>
                  </a:lnTo>
                  <a:cubicBezTo>
                    <a:pt x="788739" y="0"/>
                    <a:pt x="805533" y="6956"/>
                    <a:pt x="817914" y="19337"/>
                  </a:cubicBezTo>
                  <a:cubicBezTo>
                    <a:pt x="830296" y="31719"/>
                    <a:pt x="837252" y="48512"/>
                    <a:pt x="837252" y="66022"/>
                  </a:cubicBezTo>
                  <a:lnTo>
                    <a:pt x="837252" y="1788845"/>
                  </a:lnTo>
                  <a:cubicBezTo>
                    <a:pt x="837252" y="1825308"/>
                    <a:pt x="807692" y="1854867"/>
                    <a:pt x="771229" y="1854867"/>
                  </a:cubicBezTo>
                  <a:lnTo>
                    <a:pt x="66022" y="1854867"/>
                  </a:lnTo>
                  <a:cubicBezTo>
                    <a:pt x="48512" y="1854867"/>
                    <a:pt x="31719" y="1847911"/>
                    <a:pt x="19337" y="1835529"/>
                  </a:cubicBezTo>
                  <a:cubicBezTo>
                    <a:pt x="6956" y="1823148"/>
                    <a:pt x="0" y="1806355"/>
                    <a:pt x="0" y="1788845"/>
                  </a:cubicBezTo>
                  <a:lnTo>
                    <a:pt x="0" y="66022"/>
                  </a:lnTo>
                  <a:cubicBezTo>
                    <a:pt x="0" y="29559"/>
                    <a:pt x="29559" y="0"/>
                    <a:pt x="66022" y="0"/>
                  </a:cubicBezTo>
                  <a:close/>
                </a:path>
              </a:pathLst>
            </a:custGeom>
            <a:solidFill>
              <a:srgbClr val="FFFEFB"/>
            </a:solidFill>
          </p:spPr>
          <p:txBody>
            <a:bodyPr/>
            <a:lstStyle/>
            <a:p>
              <a:endParaRPr lang="en-US"/>
            </a:p>
          </p:txBody>
        </p:sp>
        <p:sp>
          <p:nvSpPr>
            <p:cNvPr id="13" name="TextBox 13"/>
            <p:cNvSpPr txBox="1"/>
            <p:nvPr/>
          </p:nvSpPr>
          <p:spPr>
            <a:xfrm>
              <a:off x="0" y="-47625"/>
              <a:ext cx="837252" cy="1902492"/>
            </a:xfrm>
            <a:prstGeom prst="rect">
              <a:avLst/>
            </a:prstGeom>
          </p:spPr>
          <p:txBody>
            <a:bodyPr lIns="50800" tIns="50800" rIns="50800" bIns="50800" rtlCol="0" anchor="t"/>
            <a:lstStyle/>
            <a:p>
              <a:pPr algn="l">
                <a:lnSpc>
                  <a:spcPts val="2799"/>
                </a:lnSpc>
              </a:pPr>
              <a:endParaRPr/>
            </a:p>
          </p:txBody>
        </p:sp>
      </p:grpSp>
      <p:grpSp>
        <p:nvGrpSpPr>
          <p:cNvPr id="14" name="Group 14">
            <a:extLst>
              <a:ext uri="{C183D7F6-B498-43B3-948B-1728B52AA6E4}">
                <adec:decorative xmlns:adec="http://schemas.microsoft.com/office/drawing/2017/decorative" val="1"/>
              </a:ext>
            </a:extLst>
          </p:cNvPr>
          <p:cNvGrpSpPr/>
          <p:nvPr/>
        </p:nvGrpSpPr>
        <p:grpSpPr>
          <a:xfrm>
            <a:off x="7687753" y="2342323"/>
            <a:ext cx="2931553" cy="1086565"/>
            <a:chOff x="0" y="0"/>
            <a:chExt cx="837252" cy="310323"/>
          </a:xfrm>
        </p:grpSpPr>
        <p:sp>
          <p:nvSpPr>
            <p:cNvPr id="15" name="Freeform 15">
              <a:extLst>
                <a:ext uri="{C183D7F6-B498-43B3-948B-1728B52AA6E4}">
                  <adec:decorative xmlns:adec="http://schemas.microsoft.com/office/drawing/2017/decorative" val="1"/>
                </a:ext>
              </a:extLst>
            </p:cNvPr>
            <p:cNvSpPr/>
            <p:nvPr/>
          </p:nvSpPr>
          <p:spPr>
            <a:xfrm>
              <a:off x="0" y="0"/>
              <a:ext cx="837252" cy="310323"/>
            </a:xfrm>
            <a:custGeom>
              <a:avLst/>
              <a:gdLst/>
              <a:ahLst/>
              <a:cxnLst/>
              <a:rect l="l" t="t" r="r" b="b"/>
              <a:pathLst>
                <a:path w="837252" h="310323">
                  <a:moveTo>
                    <a:pt x="66022" y="0"/>
                  </a:moveTo>
                  <a:lnTo>
                    <a:pt x="771229" y="0"/>
                  </a:lnTo>
                  <a:cubicBezTo>
                    <a:pt x="788739" y="0"/>
                    <a:pt x="805533" y="6956"/>
                    <a:pt x="817914" y="19337"/>
                  </a:cubicBezTo>
                  <a:cubicBezTo>
                    <a:pt x="830296" y="31719"/>
                    <a:pt x="837252" y="48512"/>
                    <a:pt x="837252" y="66022"/>
                  </a:cubicBezTo>
                  <a:lnTo>
                    <a:pt x="837252" y="244301"/>
                  </a:lnTo>
                  <a:cubicBezTo>
                    <a:pt x="837252" y="280764"/>
                    <a:pt x="807692" y="310323"/>
                    <a:pt x="771229" y="310323"/>
                  </a:cubicBezTo>
                  <a:lnTo>
                    <a:pt x="66022" y="310323"/>
                  </a:lnTo>
                  <a:cubicBezTo>
                    <a:pt x="29559" y="310323"/>
                    <a:pt x="0" y="280764"/>
                    <a:pt x="0" y="244301"/>
                  </a:cubicBezTo>
                  <a:lnTo>
                    <a:pt x="0" y="66022"/>
                  </a:lnTo>
                  <a:cubicBezTo>
                    <a:pt x="0" y="29559"/>
                    <a:pt x="29559" y="0"/>
                    <a:pt x="66022" y="0"/>
                  </a:cubicBezTo>
                  <a:close/>
                </a:path>
              </a:pathLst>
            </a:custGeom>
            <a:solidFill>
              <a:srgbClr val="000000"/>
            </a:solidFill>
          </p:spPr>
          <p:txBody>
            <a:bodyPr/>
            <a:lstStyle/>
            <a:p>
              <a:endParaRPr lang="en-US"/>
            </a:p>
          </p:txBody>
        </p:sp>
        <p:sp>
          <p:nvSpPr>
            <p:cNvPr id="16" name="TextBox 16"/>
            <p:cNvSpPr txBox="1"/>
            <p:nvPr/>
          </p:nvSpPr>
          <p:spPr>
            <a:xfrm>
              <a:off x="0" y="-47625"/>
              <a:ext cx="837252" cy="357948"/>
            </a:xfrm>
            <a:prstGeom prst="rect">
              <a:avLst/>
            </a:prstGeom>
          </p:spPr>
          <p:txBody>
            <a:bodyPr lIns="50800" tIns="50800" rIns="50800" bIns="50800" rtlCol="0" anchor="ctr"/>
            <a:lstStyle/>
            <a:p>
              <a:pPr algn="ctr">
                <a:lnSpc>
                  <a:spcPts val="3499"/>
                </a:lnSpc>
              </a:pPr>
              <a:endParaRPr/>
            </a:p>
          </p:txBody>
        </p:sp>
      </p:grpSp>
      <p:grpSp>
        <p:nvGrpSpPr>
          <p:cNvPr id="17" name="Group 17">
            <a:extLst>
              <a:ext uri="{C183D7F6-B498-43B3-948B-1728B52AA6E4}">
                <adec:decorative xmlns:adec="http://schemas.microsoft.com/office/drawing/2017/decorative" val="1"/>
              </a:ext>
            </a:extLst>
          </p:cNvPr>
          <p:cNvGrpSpPr/>
          <p:nvPr/>
        </p:nvGrpSpPr>
        <p:grpSpPr>
          <a:xfrm>
            <a:off x="4308525" y="3092057"/>
            <a:ext cx="2931553" cy="6494631"/>
            <a:chOff x="0" y="0"/>
            <a:chExt cx="837252" cy="1854867"/>
          </a:xfrm>
        </p:grpSpPr>
        <p:sp>
          <p:nvSpPr>
            <p:cNvPr id="18" name="Freeform 18">
              <a:extLst>
                <a:ext uri="{C183D7F6-B498-43B3-948B-1728B52AA6E4}">
                  <adec:decorative xmlns:adec="http://schemas.microsoft.com/office/drawing/2017/decorative" val="1"/>
                </a:ext>
              </a:extLst>
            </p:cNvPr>
            <p:cNvSpPr/>
            <p:nvPr/>
          </p:nvSpPr>
          <p:spPr>
            <a:xfrm>
              <a:off x="0" y="0"/>
              <a:ext cx="837252" cy="1854867"/>
            </a:xfrm>
            <a:custGeom>
              <a:avLst/>
              <a:gdLst/>
              <a:ahLst/>
              <a:cxnLst/>
              <a:rect l="l" t="t" r="r" b="b"/>
              <a:pathLst>
                <a:path w="837252" h="1854867">
                  <a:moveTo>
                    <a:pt x="66022" y="0"/>
                  </a:moveTo>
                  <a:lnTo>
                    <a:pt x="771229" y="0"/>
                  </a:lnTo>
                  <a:cubicBezTo>
                    <a:pt x="788739" y="0"/>
                    <a:pt x="805533" y="6956"/>
                    <a:pt x="817914" y="19337"/>
                  </a:cubicBezTo>
                  <a:cubicBezTo>
                    <a:pt x="830296" y="31719"/>
                    <a:pt x="837252" y="48512"/>
                    <a:pt x="837252" y="66022"/>
                  </a:cubicBezTo>
                  <a:lnTo>
                    <a:pt x="837252" y="1788845"/>
                  </a:lnTo>
                  <a:cubicBezTo>
                    <a:pt x="837252" y="1825308"/>
                    <a:pt x="807692" y="1854867"/>
                    <a:pt x="771229" y="1854867"/>
                  </a:cubicBezTo>
                  <a:lnTo>
                    <a:pt x="66022" y="1854867"/>
                  </a:lnTo>
                  <a:cubicBezTo>
                    <a:pt x="48512" y="1854867"/>
                    <a:pt x="31719" y="1847911"/>
                    <a:pt x="19337" y="1835529"/>
                  </a:cubicBezTo>
                  <a:cubicBezTo>
                    <a:pt x="6956" y="1823148"/>
                    <a:pt x="0" y="1806355"/>
                    <a:pt x="0" y="1788845"/>
                  </a:cubicBezTo>
                  <a:lnTo>
                    <a:pt x="0" y="66022"/>
                  </a:lnTo>
                  <a:cubicBezTo>
                    <a:pt x="0" y="29559"/>
                    <a:pt x="29559" y="0"/>
                    <a:pt x="66022" y="0"/>
                  </a:cubicBezTo>
                  <a:close/>
                </a:path>
              </a:pathLst>
            </a:custGeom>
            <a:solidFill>
              <a:srgbClr val="FFFEFB"/>
            </a:solidFill>
          </p:spPr>
          <p:txBody>
            <a:bodyPr/>
            <a:lstStyle/>
            <a:p>
              <a:endParaRPr lang="en-US"/>
            </a:p>
          </p:txBody>
        </p:sp>
        <p:sp>
          <p:nvSpPr>
            <p:cNvPr id="19" name="TextBox 19"/>
            <p:cNvSpPr txBox="1"/>
            <p:nvPr/>
          </p:nvSpPr>
          <p:spPr>
            <a:xfrm>
              <a:off x="0" y="-57150"/>
              <a:ext cx="837252" cy="1912017"/>
            </a:xfrm>
            <a:prstGeom prst="rect">
              <a:avLst/>
            </a:prstGeom>
          </p:spPr>
          <p:txBody>
            <a:bodyPr lIns="50800" tIns="50800" rIns="50800" bIns="50800" rtlCol="0" anchor="t"/>
            <a:lstStyle/>
            <a:p>
              <a:pPr algn="l">
                <a:lnSpc>
                  <a:spcPts val="2800"/>
                </a:lnSpc>
              </a:pPr>
              <a:endParaRPr/>
            </a:p>
            <a:p>
              <a:pPr algn="l">
                <a:lnSpc>
                  <a:spcPts val="2800"/>
                </a:lnSpc>
              </a:pPr>
              <a:endParaRPr/>
            </a:p>
            <a:p>
              <a:pPr algn="l">
                <a:lnSpc>
                  <a:spcPts val="2800"/>
                </a:lnSpc>
              </a:pPr>
              <a:endParaRPr/>
            </a:p>
            <a:p>
              <a:pPr algn="l">
                <a:lnSpc>
                  <a:spcPts val="2800"/>
                </a:lnSpc>
              </a:pPr>
              <a:endParaRPr/>
            </a:p>
            <a:p>
              <a:pPr algn="l">
                <a:lnSpc>
                  <a:spcPts val="2800"/>
                </a:lnSpc>
              </a:pPr>
              <a:endParaRPr/>
            </a:p>
            <a:p>
              <a:pPr algn="l">
                <a:lnSpc>
                  <a:spcPts val="2800"/>
                </a:lnSpc>
              </a:pPr>
              <a:endParaRPr/>
            </a:p>
            <a:p>
              <a:pPr algn="l">
                <a:lnSpc>
                  <a:spcPts val="2800"/>
                </a:lnSpc>
              </a:pPr>
              <a:endParaRPr/>
            </a:p>
            <a:p>
              <a:pPr algn="l">
                <a:lnSpc>
                  <a:spcPts val="2800"/>
                </a:lnSpc>
              </a:pPr>
              <a:endParaRPr/>
            </a:p>
            <a:p>
              <a:pPr algn="l">
                <a:lnSpc>
                  <a:spcPts val="2800"/>
                </a:lnSpc>
              </a:pPr>
              <a:endParaRPr/>
            </a:p>
            <a:p>
              <a:pPr algn="l">
                <a:lnSpc>
                  <a:spcPts val="2800"/>
                </a:lnSpc>
              </a:pPr>
              <a:endParaRPr/>
            </a:p>
          </p:txBody>
        </p:sp>
      </p:grpSp>
      <p:grpSp>
        <p:nvGrpSpPr>
          <p:cNvPr id="20" name="Group 20">
            <a:extLst>
              <a:ext uri="{C183D7F6-B498-43B3-948B-1728B52AA6E4}">
                <adec:decorative xmlns:adec="http://schemas.microsoft.com/office/drawing/2017/decorative" val="1"/>
              </a:ext>
            </a:extLst>
          </p:cNvPr>
          <p:cNvGrpSpPr/>
          <p:nvPr/>
        </p:nvGrpSpPr>
        <p:grpSpPr>
          <a:xfrm>
            <a:off x="4308525" y="2342323"/>
            <a:ext cx="2931553" cy="1086565"/>
            <a:chOff x="0" y="0"/>
            <a:chExt cx="837252" cy="310323"/>
          </a:xfrm>
        </p:grpSpPr>
        <p:sp>
          <p:nvSpPr>
            <p:cNvPr id="21" name="Freeform 21">
              <a:extLst>
                <a:ext uri="{C183D7F6-B498-43B3-948B-1728B52AA6E4}">
                  <adec:decorative xmlns:adec="http://schemas.microsoft.com/office/drawing/2017/decorative" val="1"/>
                </a:ext>
              </a:extLst>
            </p:cNvPr>
            <p:cNvSpPr/>
            <p:nvPr/>
          </p:nvSpPr>
          <p:spPr>
            <a:xfrm>
              <a:off x="0" y="0"/>
              <a:ext cx="837252" cy="310323"/>
            </a:xfrm>
            <a:custGeom>
              <a:avLst/>
              <a:gdLst/>
              <a:ahLst/>
              <a:cxnLst/>
              <a:rect l="l" t="t" r="r" b="b"/>
              <a:pathLst>
                <a:path w="837252" h="310323">
                  <a:moveTo>
                    <a:pt x="66022" y="0"/>
                  </a:moveTo>
                  <a:lnTo>
                    <a:pt x="771229" y="0"/>
                  </a:lnTo>
                  <a:cubicBezTo>
                    <a:pt x="788739" y="0"/>
                    <a:pt x="805533" y="6956"/>
                    <a:pt x="817914" y="19337"/>
                  </a:cubicBezTo>
                  <a:cubicBezTo>
                    <a:pt x="830296" y="31719"/>
                    <a:pt x="837252" y="48512"/>
                    <a:pt x="837252" y="66022"/>
                  </a:cubicBezTo>
                  <a:lnTo>
                    <a:pt x="837252" y="244301"/>
                  </a:lnTo>
                  <a:cubicBezTo>
                    <a:pt x="837252" y="280764"/>
                    <a:pt x="807692" y="310323"/>
                    <a:pt x="771229" y="310323"/>
                  </a:cubicBezTo>
                  <a:lnTo>
                    <a:pt x="66022" y="310323"/>
                  </a:lnTo>
                  <a:cubicBezTo>
                    <a:pt x="29559" y="310323"/>
                    <a:pt x="0" y="280764"/>
                    <a:pt x="0" y="244301"/>
                  </a:cubicBezTo>
                  <a:lnTo>
                    <a:pt x="0" y="66022"/>
                  </a:lnTo>
                  <a:cubicBezTo>
                    <a:pt x="0" y="29559"/>
                    <a:pt x="29559" y="0"/>
                    <a:pt x="66022" y="0"/>
                  </a:cubicBezTo>
                  <a:close/>
                </a:path>
              </a:pathLst>
            </a:custGeom>
            <a:solidFill>
              <a:srgbClr val="000000"/>
            </a:solidFill>
          </p:spPr>
          <p:txBody>
            <a:bodyPr/>
            <a:lstStyle/>
            <a:p>
              <a:endParaRPr lang="en-US"/>
            </a:p>
          </p:txBody>
        </p:sp>
        <p:sp>
          <p:nvSpPr>
            <p:cNvPr id="22" name="TextBox 22"/>
            <p:cNvSpPr txBox="1"/>
            <p:nvPr/>
          </p:nvSpPr>
          <p:spPr>
            <a:xfrm>
              <a:off x="0" y="-47625"/>
              <a:ext cx="837252" cy="357948"/>
            </a:xfrm>
            <a:prstGeom prst="rect">
              <a:avLst/>
            </a:prstGeom>
          </p:spPr>
          <p:txBody>
            <a:bodyPr lIns="50800" tIns="50800" rIns="50800" bIns="50800" rtlCol="0" anchor="ctr"/>
            <a:lstStyle/>
            <a:p>
              <a:pPr algn="ctr">
                <a:lnSpc>
                  <a:spcPts val="3499"/>
                </a:lnSpc>
              </a:pPr>
              <a:endParaRPr/>
            </a:p>
          </p:txBody>
        </p:sp>
      </p:grpSp>
      <p:grpSp>
        <p:nvGrpSpPr>
          <p:cNvPr id="23" name="Group 23">
            <a:extLst>
              <a:ext uri="{C183D7F6-B498-43B3-948B-1728B52AA6E4}">
                <adec:decorative xmlns:adec="http://schemas.microsoft.com/office/drawing/2017/decorative" val="1"/>
              </a:ext>
            </a:extLst>
          </p:cNvPr>
          <p:cNvGrpSpPr/>
          <p:nvPr/>
        </p:nvGrpSpPr>
        <p:grpSpPr>
          <a:xfrm>
            <a:off x="11066981" y="3092057"/>
            <a:ext cx="2931553" cy="6494631"/>
            <a:chOff x="0" y="0"/>
            <a:chExt cx="837252" cy="1854867"/>
          </a:xfrm>
        </p:grpSpPr>
        <p:sp>
          <p:nvSpPr>
            <p:cNvPr id="24" name="Freeform 24">
              <a:extLst>
                <a:ext uri="{C183D7F6-B498-43B3-948B-1728B52AA6E4}">
                  <adec:decorative xmlns:adec="http://schemas.microsoft.com/office/drawing/2017/decorative" val="1"/>
                </a:ext>
              </a:extLst>
            </p:cNvPr>
            <p:cNvSpPr/>
            <p:nvPr/>
          </p:nvSpPr>
          <p:spPr>
            <a:xfrm>
              <a:off x="0" y="0"/>
              <a:ext cx="837252" cy="1854867"/>
            </a:xfrm>
            <a:custGeom>
              <a:avLst/>
              <a:gdLst/>
              <a:ahLst/>
              <a:cxnLst/>
              <a:rect l="l" t="t" r="r" b="b"/>
              <a:pathLst>
                <a:path w="837252" h="1854867">
                  <a:moveTo>
                    <a:pt x="66022" y="0"/>
                  </a:moveTo>
                  <a:lnTo>
                    <a:pt x="771229" y="0"/>
                  </a:lnTo>
                  <a:cubicBezTo>
                    <a:pt x="788739" y="0"/>
                    <a:pt x="805533" y="6956"/>
                    <a:pt x="817914" y="19337"/>
                  </a:cubicBezTo>
                  <a:cubicBezTo>
                    <a:pt x="830296" y="31719"/>
                    <a:pt x="837252" y="48512"/>
                    <a:pt x="837252" y="66022"/>
                  </a:cubicBezTo>
                  <a:lnTo>
                    <a:pt x="837252" y="1788845"/>
                  </a:lnTo>
                  <a:cubicBezTo>
                    <a:pt x="837252" y="1825308"/>
                    <a:pt x="807692" y="1854867"/>
                    <a:pt x="771229" y="1854867"/>
                  </a:cubicBezTo>
                  <a:lnTo>
                    <a:pt x="66022" y="1854867"/>
                  </a:lnTo>
                  <a:cubicBezTo>
                    <a:pt x="48512" y="1854867"/>
                    <a:pt x="31719" y="1847911"/>
                    <a:pt x="19337" y="1835529"/>
                  </a:cubicBezTo>
                  <a:cubicBezTo>
                    <a:pt x="6956" y="1823148"/>
                    <a:pt x="0" y="1806355"/>
                    <a:pt x="0" y="1788845"/>
                  </a:cubicBezTo>
                  <a:lnTo>
                    <a:pt x="0" y="66022"/>
                  </a:lnTo>
                  <a:cubicBezTo>
                    <a:pt x="0" y="29559"/>
                    <a:pt x="29559" y="0"/>
                    <a:pt x="66022" y="0"/>
                  </a:cubicBezTo>
                  <a:close/>
                </a:path>
              </a:pathLst>
            </a:custGeom>
            <a:solidFill>
              <a:srgbClr val="FFFEFB"/>
            </a:solidFill>
          </p:spPr>
          <p:txBody>
            <a:bodyPr/>
            <a:lstStyle/>
            <a:p>
              <a:endParaRPr lang="en-US"/>
            </a:p>
          </p:txBody>
        </p:sp>
        <p:sp>
          <p:nvSpPr>
            <p:cNvPr id="25" name="TextBox 25"/>
            <p:cNvSpPr txBox="1"/>
            <p:nvPr/>
          </p:nvSpPr>
          <p:spPr>
            <a:xfrm>
              <a:off x="0" y="-47625"/>
              <a:ext cx="837252" cy="1902492"/>
            </a:xfrm>
            <a:prstGeom prst="rect">
              <a:avLst/>
            </a:prstGeom>
          </p:spPr>
          <p:txBody>
            <a:bodyPr lIns="50800" tIns="50800" rIns="50800" bIns="50800" rtlCol="0" anchor="t"/>
            <a:lstStyle/>
            <a:p>
              <a:pPr algn="l">
                <a:lnSpc>
                  <a:spcPts val="2799"/>
                </a:lnSpc>
              </a:pPr>
              <a:endParaRPr/>
            </a:p>
            <a:p>
              <a:pPr algn="l">
                <a:lnSpc>
                  <a:spcPts val="2799"/>
                </a:lnSpc>
              </a:pPr>
              <a:endParaRPr/>
            </a:p>
          </p:txBody>
        </p:sp>
      </p:grpSp>
      <p:grpSp>
        <p:nvGrpSpPr>
          <p:cNvPr id="26" name="Group 26">
            <a:extLst>
              <a:ext uri="{C183D7F6-B498-43B3-948B-1728B52AA6E4}">
                <adec:decorative xmlns:adec="http://schemas.microsoft.com/office/drawing/2017/decorative" val="1"/>
              </a:ext>
            </a:extLst>
          </p:cNvPr>
          <p:cNvGrpSpPr/>
          <p:nvPr/>
        </p:nvGrpSpPr>
        <p:grpSpPr>
          <a:xfrm>
            <a:off x="11057456" y="2332798"/>
            <a:ext cx="2941078" cy="1086565"/>
            <a:chOff x="0" y="0"/>
            <a:chExt cx="839972" cy="310323"/>
          </a:xfrm>
        </p:grpSpPr>
        <p:sp>
          <p:nvSpPr>
            <p:cNvPr id="27" name="Freeform 27">
              <a:extLst>
                <a:ext uri="{C183D7F6-B498-43B3-948B-1728B52AA6E4}">
                  <adec:decorative xmlns:adec="http://schemas.microsoft.com/office/drawing/2017/decorative" val="1"/>
                </a:ext>
              </a:extLst>
            </p:cNvPr>
            <p:cNvSpPr/>
            <p:nvPr/>
          </p:nvSpPr>
          <p:spPr>
            <a:xfrm>
              <a:off x="0" y="0"/>
              <a:ext cx="839972" cy="310323"/>
            </a:xfrm>
            <a:custGeom>
              <a:avLst/>
              <a:gdLst/>
              <a:ahLst/>
              <a:cxnLst/>
              <a:rect l="l" t="t" r="r" b="b"/>
              <a:pathLst>
                <a:path w="839972" h="310323">
                  <a:moveTo>
                    <a:pt x="65809" y="0"/>
                  </a:moveTo>
                  <a:lnTo>
                    <a:pt x="774163" y="0"/>
                  </a:lnTo>
                  <a:cubicBezTo>
                    <a:pt x="791617" y="0"/>
                    <a:pt x="808356" y="6933"/>
                    <a:pt x="820697" y="19275"/>
                  </a:cubicBezTo>
                  <a:cubicBezTo>
                    <a:pt x="833038" y="31616"/>
                    <a:pt x="839972" y="48355"/>
                    <a:pt x="839972" y="65809"/>
                  </a:cubicBezTo>
                  <a:lnTo>
                    <a:pt x="839972" y="244514"/>
                  </a:lnTo>
                  <a:cubicBezTo>
                    <a:pt x="839972" y="261968"/>
                    <a:pt x="833038" y="278707"/>
                    <a:pt x="820697" y="291048"/>
                  </a:cubicBezTo>
                  <a:cubicBezTo>
                    <a:pt x="808356" y="303390"/>
                    <a:pt x="791617" y="310323"/>
                    <a:pt x="774163" y="310323"/>
                  </a:cubicBezTo>
                  <a:lnTo>
                    <a:pt x="65809" y="310323"/>
                  </a:lnTo>
                  <a:cubicBezTo>
                    <a:pt x="48355" y="310323"/>
                    <a:pt x="31616" y="303390"/>
                    <a:pt x="19275" y="291048"/>
                  </a:cubicBezTo>
                  <a:cubicBezTo>
                    <a:pt x="6933" y="278707"/>
                    <a:pt x="0" y="261968"/>
                    <a:pt x="0" y="244514"/>
                  </a:cubicBezTo>
                  <a:lnTo>
                    <a:pt x="0" y="65809"/>
                  </a:lnTo>
                  <a:cubicBezTo>
                    <a:pt x="0" y="48355"/>
                    <a:pt x="6933" y="31616"/>
                    <a:pt x="19275" y="19275"/>
                  </a:cubicBezTo>
                  <a:cubicBezTo>
                    <a:pt x="31616" y="6933"/>
                    <a:pt x="48355" y="0"/>
                    <a:pt x="65809" y="0"/>
                  </a:cubicBezTo>
                  <a:close/>
                </a:path>
              </a:pathLst>
            </a:custGeom>
            <a:solidFill>
              <a:srgbClr val="000000"/>
            </a:solidFill>
          </p:spPr>
          <p:txBody>
            <a:bodyPr/>
            <a:lstStyle/>
            <a:p>
              <a:endParaRPr lang="en-US"/>
            </a:p>
          </p:txBody>
        </p:sp>
        <p:sp>
          <p:nvSpPr>
            <p:cNvPr id="28" name="TextBox 28"/>
            <p:cNvSpPr txBox="1"/>
            <p:nvPr/>
          </p:nvSpPr>
          <p:spPr>
            <a:xfrm>
              <a:off x="0" y="-47625"/>
              <a:ext cx="839972" cy="357948"/>
            </a:xfrm>
            <a:prstGeom prst="rect">
              <a:avLst/>
            </a:prstGeom>
          </p:spPr>
          <p:txBody>
            <a:bodyPr lIns="50800" tIns="50800" rIns="50800" bIns="50800" rtlCol="0" anchor="ctr"/>
            <a:lstStyle/>
            <a:p>
              <a:pPr algn="ctr">
                <a:lnSpc>
                  <a:spcPts val="3499"/>
                </a:lnSpc>
              </a:pPr>
              <a:endParaRPr/>
            </a:p>
          </p:txBody>
        </p:sp>
      </p:grpSp>
      <p:grpSp>
        <p:nvGrpSpPr>
          <p:cNvPr id="29" name="Group 29">
            <a:extLst>
              <a:ext uri="{C183D7F6-B498-43B3-948B-1728B52AA6E4}">
                <adec:decorative xmlns:adec="http://schemas.microsoft.com/office/drawing/2017/decorative" val="1"/>
              </a:ext>
            </a:extLst>
          </p:cNvPr>
          <p:cNvGrpSpPr/>
          <p:nvPr/>
        </p:nvGrpSpPr>
        <p:grpSpPr>
          <a:xfrm>
            <a:off x="14458310" y="3092057"/>
            <a:ext cx="2931553" cy="6494631"/>
            <a:chOff x="0" y="0"/>
            <a:chExt cx="837252" cy="1854867"/>
          </a:xfrm>
        </p:grpSpPr>
        <p:sp>
          <p:nvSpPr>
            <p:cNvPr id="30" name="Freeform 30">
              <a:extLst>
                <a:ext uri="{C183D7F6-B498-43B3-948B-1728B52AA6E4}">
                  <adec:decorative xmlns:adec="http://schemas.microsoft.com/office/drawing/2017/decorative" val="1"/>
                </a:ext>
              </a:extLst>
            </p:cNvPr>
            <p:cNvSpPr/>
            <p:nvPr/>
          </p:nvSpPr>
          <p:spPr>
            <a:xfrm>
              <a:off x="0" y="0"/>
              <a:ext cx="837252" cy="1854867"/>
            </a:xfrm>
            <a:custGeom>
              <a:avLst/>
              <a:gdLst/>
              <a:ahLst/>
              <a:cxnLst/>
              <a:rect l="l" t="t" r="r" b="b"/>
              <a:pathLst>
                <a:path w="837252" h="1854867">
                  <a:moveTo>
                    <a:pt x="66022" y="0"/>
                  </a:moveTo>
                  <a:lnTo>
                    <a:pt x="771229" y="0"/>
                  </a:lnTo>
                  <a:cubicBezTo>
                    <a:pt x="788739" y="0"/>
                    <a:pt x="805533" y="6956"/>
                    <a:pt x="817914" y="19337"/>
                  </a:cubicBezTo>
                  <a:cubicBezTo>
                    <a:pt x="830296" y="31719"/>
                    <a:pt x="837252" y="48512"/>
                    <a:pt x="837252" y="66022"/>
                  </a:cubicBezTo>
                  <a:lnTo>
                    <a:pt x="837252" y="1788845"/>
                  </a:lnTo>
                  <a:cubicBezTo>
                    <a:pt x="837252" y="1825308"/>
                    <a:pt x="807692" y="1854867"/>
                    <a:pt x="771229" y="1854867"/>
                  </a:cubicBezTo>
                  <a:lnTo>
                    <a:pt x="66022" y="1854867"/>
                  </a:lnTo>
                  <a:cubicBezTo>
                    <a:pt x="48512" y="1854867"/>
                    <a:pt x="31719" y="1847911"/>
                    <a:pt x="19337" y="1835529"/>
                  </a:cubicBezTo>
                  <a:cubicBezTo>
                    <a:pt x="6956" y="1823148"/>
                    <a:pt x="0" y="1806355"/>
                    <a:pt x="0" y="1788845"/>
                  </a:cubicBezTo>
                  <a:lnTo>
                    <a:pt x="0" y="66022"/>
                  </a:lnTo>
                  <a:cubicBezTo>
                    <a:pt x="0" y="29559"/>
                    <a:pt x="29559" y="0"/>
                    <a:pt x="66022" y="0"/>
                  </a:cubicBezTo>
                  <a:close/>
                </a:path>
              </a:pathLst>
            </a:custGeom>
            <a:solidFill>
              <a:srgbClr val="FFFEFB"/>
            </a:solidFill>
          </p:spPr>
          <p:txBody>
            <a:bodyPr/>
            <a:lstStyle/>
            <a:p>
              <a:endParaRPr lang="en-US"/>
            </a:p>
          </p:txBody>
        </p:sp>
        <p:sp>
          <p:nvSpPr>
            <p:cNvPr id="31" name="TextBox 31"/>
            <p:cNvSpPr txBox="1"/>
            <p:nvPr/>
          </p:nvSpPr>
          <p:spPr>
            <a:xfrm>
              <a:off x="0" y="-47625"/>
              <a:ext cx="837252" cy="1902492"/>
            </a:xfrm>
            <a:prstGeom prst="rect">
              <a:avLst/>
            </a:prstGeom>
          </p:spPr>
          <p:txBody>
            <a:bodyPr lIns="50800" tIns="50800" rIns="50800" bIns="50800" rtlCol="0" anchor="t"/>
            <a:lstStyle/>
            <a:p>
              <a:pPr algn="ctr">
                <a:lnSpc>
                  <a:spcPts val="2659"/>
                </a:lnSpc>
              </a:pPr>
              <a:endParaRPr/>
            </a:p>
          </p:txBody>
        </p:sp>
      </p:grpSp>
      <p:grpSp>
        <p:nvGrpSpPr>
          <p:cNvPr id="32" name="Group 32">
            <a:extLst>
              <a:ext uri="{C183D7F6-B498-43B3-948B-1728B52AA6E4}">
                <adec:decorative xmlns:adec="http://schemas.microsoft.com/office/drawing/2017/decorative" val="1"/>
              </a:ext>
            </a:extLst>
          </p:cNvPr>
          <p:cNvGrpSpPr/>
          <p:nvPr/>
        </p:nvGrpSpPr>
        <p:grpSpPr>
          <a:xfrm>
            <a:off x="14446208" y="2332798"/>
            <a:ext cx="2931553" cy="1086565"/>
            <a:chOff x="0" y="0"/>
            <a:chExt cx="837252" cy="310323"/>
          </a:xfrm>
        </p:grpSpPr>
        <p:sp>
          <p:nvSpPr>
            <p:cNvPr id="33" name="Freeform 33">
              <a:extLst>
                <a:ext uri="{C183D7F6-B498-43B3-948B-1728B52AA6E4}">
                  <adec:decorative xmlns:adec="http://schemas.microsoft.com/office/drawing/2017/decorative" val="1"/>
                </a:ext>
              </a:extLst>
            </p:cNvPr>
            <p:cNvSpPr/>
            <p:nvPr/>
          </p:nvSpPr>
          <p:spPr>
            <a:xfrm>
              <a:off x="0" y="0"/>
              <a:ext cx="837252" cy="310323"/>
            </a:xfrm>
            <a:custGeom>
              <a:avLst/>
              <a:gdLst/>
              <a:ahLst/>
              <a:cxnLst/>
              <a:rect l="l" t="t" r="r" b="b"/>
              <a:pathLst>
                <a:path w="837252" h="310323">
                  <a:moveTo>
                    <a:pt x="66022" y="0"/>
                  </a:moveTo>
                  <a:lnTo>
                    <a:pt x="771229" y="0"/>
                  </a:lnTo>
                  <a:cubicBezTo>
                    <a:pt x="788739" y="0"/>
                    <a:pt x="805533" y="6956"/>
                    <a:pt x="817914" y="19337"/>
                  </a:cubicBezTo>
                  <a:cubicBezTo>
                    <a:pt x="830296" y="31719"/>
                    <a:pt x="837252" y="48512"/>
                    <a:pt x="837252" y="66022"/>
                  </a:cubicBezTo>
                  <a:lnTo>
                    <a:pt x="837252" y="244301"/>
                  </a:lnTo>
                  <a:cubicBezTo>
                    <a:pt x="837252" y="280764"/>
                    <a:pt x="807692" y="310323"/>
                    <a:pt x="771229" y="310323"/>
                  </a:cubicBezTo>
                  <a:lnTo>
                    <a:pt x="66022" y="310323"/>
                  </a:lnTo>
                  <a:cubicBezTo>
                    <a:pt x="29559" y="310323"/>
                    <a:pt x="0" y="280764"/>
                    <a:pt x="0" y="244301"/>
                  </a:cubicBezTo>
                  <a:lnTo>
                    <a:pt x="0" y="66022"/>
                  </a:lnTo>
                  <a:cubicBezTo>
                    <a:pt x="0" y="29559"/>
                    <a:pt x="29559" y="0"/>
                    <a:pt x="66022" y="0"/>
                  </a:cubicBezTo>
                  <a:close/>
                </a:path>
              </a:pathLst>
            </a:custGeom>
            <a:solidFill>
              <a:srgbClr val="000000"/>
            </a:solidFill>
          </p:spPr>
          <p:txBody>
            <a:bodyPr/>
            <a:lstStyle/>
            <a:p>
              <a:endParaRPr lang="en-US"/>
            </a:p>
          </p:txBody>
        </p:sp>
        <p:sp>
          <p:nvSpPr>
            <p:cNvPr id="34" name="TextBox 34"/>
            <p:cNvSpPr txBox="1"/>
            <p:nvPr/>
          </p:nvSpPr>
          <p:spPr>
            <a:xfrm>
              <a:off x="0" y="-47625"/>
              <a:ext cx="837252" cy="357948"/>
            </a:xfrm>
            <a:prstGeom prst="rect">
              <a:avLst/>
            </a:prstGeom>
          </p:spPr>
          <p:txBody>
            <a:bodyPr lIns="50800" tIns="50800" rIns="50800" bIns="50800" rtlCol="0" anchor="ctr"/>
            <a:lstStyle/>
            <a:p>
              <a:pPr algn="ctr">
                <a:lnSpc>
                  <a:spcPts val="3499"/>
                </a:lnSpc>
              </a:pPr>
              <a:endParaRPr/>
            </a:p>
          </p:txBody>
        </p:sp>
      </p:grpSp>
      <p:grpSp>
        <p:nvGrpSpPr>
          <p:cNvPr id="35" name="Group 35">
            <a:extLst>
              <a:ext uri="{C183D7F6-B498-43B3-948B-1728B52AA6E4}">
                <adec:decorative xmlns:adec="http://schemas.microsoft.com/office/drawing/2017/decorative" val="1"/>
              </a:ext>
            </a:extLst>
          </p:cNvPr>
          <p:cNvGrpSpPr/>
          <p:nvPr/>
        </p:nvGrpSpPr>
        <p:grpSpPr>
          <a:xfrm>
            <a:off x="0" y="257808"/>
            <a:ext cx="18288000" cy="1541783"/>
            <a:chOff x="0" y="0"/>
            <a:chExt cx="4816593" cy="406066"/>
          </a:xfrm>
        </p:grpSpPr>
        <p:sp>
          <p:nvSpPr>
            <p:cNvPr id="36" name="Freeform 36">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37" name="TextBox 37"/>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38" name="Freeform 38" descr="CDE Logo"/>
          <p:cNvSpPr/>
          <p:nvPr/>
        </p:nvSpPr>
        <p:spPr>
          <a:xfrm>
            <a:off x="15392353" y="489577"/>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3"/>
            <a:stretch>
              <a:fillRect/>
            </a:stretch>
          </a:blipFill>
        </p:spPr>
        <p:txBody>
          <a:bodyPr/>
          <a:lstStyle/>
          <a:p>
            <a:endParaRPr lang="en-US"/>
          </a:p>
        </p:txBody>
      </p:sp>
      <p:sp>
        <p:nvSpPr>
          <p:cNvPr id="39" name="TextBox 39"/>
          <p:cNvSpPr txBox="1">
            <a:spLocks noGrp="1"/>
          </p:cNvSpPr>
          <p:nvPr>
            <p:ph type="title" idx="4294967295"/>
          </p:nvPr>
        </p:nvSpPr>
        <p:spPr>
          <a:xfrm>
            <a:off x="306707" y="304800"/>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SCCGP Team </a:t>
            </a:r>
          </a:p>
        </p:txBody>
      </p:sp>
      <p:sp>
        <p:nvSpPr>
          <p:cNvPr id="41" name="TextBox 41"/>
          <p:cNvSpPr txBox="1"/>
          <p:nvPr/>
        </p:nvSpPr>
        <p:spPr>
          <a:xfrm>
            <a:off x="1153804" y="2359191"/>
            <a:ext cx="2479507" cy="976630"/>
          </a:xfrm>
          <a:prstGeom prst="rect">
            <a:avLst/>
          </a:prstGeom>
        </p:spPr>
        <p:txBody>
          <a:bodyPr lIns="0" tIns="0" rIns="0" bIns="0" rtlCol="0" anchor="t">
            <a:spAutoFit/>
          </a:bodyPr>
          <a:lstStyle/>
          <a:p>
            <a:pPr algn="ctr">
              <a:lnSpc>
                <a:spcPts val="3920"/>
              </a:lnSpc>
            </a:pPr>
            <a:r>
              <a:rPr lang="en-US" sz="2800">
                <a:solidFill>
                  <a:srgbClr val="FFFFFF"/>
                </a:solidFill>
                <a:latin typeface="Museo Slab 2"/>
                <a:ea typeface="Museo Slab 2"/>
                <a:cs typeface="Museo Slab 2"/>
                <a:sym typeface="Museo Slab 2"/>
              </a:rPr>
              <a:t>School Counselors</a:t>
            </a:r>
          </a:p>
        </p:txBody>
      </p:sp>
      <p:sp>
        <p:nvSpPr>
          <p:cNvPr id="46" name="TextBox 46"/>
          <p:cNvSpPr txBox="1"/>
          <p:nvPr/>
        </p:nvSpPr>
        <p:spPr>
          <a:xfrm>
            <a:off x="977482" y="3527425"/>
            <a:ext cx="2832150" cy="5273675"/>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Attend trainings in-person and virtually</a:t>
            </a:r>
          </a:p>
          <a:p>
            <a:pPr algn="l">
              <a:lnSpc>
                <a:spcPts val="1399"/>
              </a:lnSpc>
            </a:pPr>
            <a:endParaRPr lang="en-US" sz="200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Drive programming and reflection of SCCG</a:t>
            </a:r>
          </a:p>
          <a:p>
            <a:pPr algn="l">
              <a:lnSpc>
                <a:spcPts val="1399"/>
              </a:lnSpc>
            </a:pPr>
            <a:endParaRPr lang="en-US" sz="200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Create and monitor SMART goals</a:t>
            </a:r>
          </a:p>
          <a:p>
            <a:pPr algn="l">
              <a:lnSpc>
                <a:spcPts val="1399"/>
              </a:lnSpc>
            </a:pPr>
            <a:endParaRPr lang="en-US" sz="200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Deliver interventions and programming</a:t>
            </a:r>
          </a:p>
          <a:p>
            <a:pPr algn="l">
              <a:lnSpc>
                <a:spcPts val="1399"/>
              </a:lnSpc>
            </a:pPr>
            <a:endParaRPr lang="en-US" sz="200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Collaborate with team for alignment and sustainability</a:t>
            </a:r>
          </a:p>
          <a:p>
            <a:pPr algn="l">
              <a:lnSpc>
                <a:spcPts val="2800"/>
              </a:lnSpc>
            </a:pPr>
            <a:endParaRPr lang="en-US" sz="2000">
              <a:solidFill>
                <a:srgbClr val="000000"/>
              </a:solidFill>
              <a:latin typeface="Trebuchet MS"/>
              <a:ea typeface="Trebuchet MS"/>
              <a:cs typeface="Trebuchet MS"/>
              <a:sym typeface="Trebuchet MS"/>
            </a:endParaRPr>
          </a:p>
        </p:txBody>
      </p:sp>
      <p:sp>
        <p:nvSpPr>
          <p:cNvPr id="42" name="TextBox 42"/>
          <p:cNvSpPr txBox="1"/>
          <p:nvPr/>
        </p:nvSpPr>
        <p:spPr>
          <a:xfrm>
            <a:off x="4425162" y="2359191"/>
            <a:ext cx="2696763" cy="976630"/>
          </a:xfrm>
          <a:prstGeom prst="rect">
            <a:avLst/>
          </a:prstGeom>
        </p:spPr>
        <p:txBody>
          <a:bodyPr lIns="0" tIns="0" rIns="0" bIns="0" rtlCol="0" anchor="t">
            <a:spAutoFit/>
          </a:bodyPr>
          <a:lstStyle/>
          <a:p>
            <a:pPr algn="ctr">
              <a:lnSpc>
                <a:spcPts val="3920"/>
              </a:lnSpc>
            </a:pPr>
            <a:r>
              <a:rPr lang="en-US" sz="2800">
                <a:solidFill>
                  <a:srgbClr val="FFFFFF"/>
                </a:solidFill>
                <a:latin typeface="Museo Slab 2"/>
                <a:ea typeface="Museo Slab 2"/>
                <a:cs typeface="Museo Slab 2"/>
                <a:sym typeface="Museo Slab 2"/>
              </a:rPr>
              <a:t>School Administrators</a:t>
            </a:r>
          </a:p>
        </p:txBody>
      </p:sp>
      <p:sp>
        <p:nvSpPr>
          <p:cNvPr id="47" name="TextBox 47"/>
          <p:cNvSpPr txBox="1"/>
          <p:nvPr/>
        </p:nvSpPr>
        <p:spPr>
          <a:xfrm>
            <a:off x="4358226" y="3499502"/>
            <a:ext cx="2832150" cy="2997200"/>
          </a:xfrm>
          <a:prstGeom prst="rect">
            <a:avLst/>
          </a:prstGeom>
        </p:spPr>
        <p:txBody>
          <a:bodyPr lIns="0" tIns="0" rIns="0" bIns="0" rtlCol="0" anchor="t">
            <a:spAutoFit/>
          </a:bodyPr>
          <a:lstStyle/>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Attend trainings in-person and virtually</a:t>
            </a:r>
          </a:p>
          <a:p>
            <a:pPr algn="l">
              <a:lnSpc>
                <a:spcPts val="1399"/>
              </a:lnSpc>
            </a:pPr>
            <a:endParaRPr lang="en-US" sz="200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a:solidFill>
                  <a:srgbClr val="000000"/>
                </a:solidFill>
                <a:latin typeface="Trebuchet MS"/>
                <a:ea typeface="Trebuchet MS"/>
                <a:cs typeface="Trebuchet MS"/>
                <a:sym typeface="Trebuchet MS"/>
              </a:rPr>
              <a:t>Collaborate with school counselor for programming, alignment, and sustainability</a:t>
            </a:r>
          </a:p>
          <a:p>
            <a:pPr algn="l">
              <a:lnSpc>
                <a:spcPts val="2800"/>
              </a:lnSpc>
            </a:pPr>
            <a:endParaRPr lang="en-US" sz="2000">
              <a:solidFill>
                <a:srgbClr val="000000"/>
              </a:solidFill>
              <a:latin typeface="Trebuchet MS"/>
              <a:ea typeface="Trebuchet MS"/>
              <a:cs typeface="Trebuchet MS"/>
              <a:sym typeface="Trebuchet MS"/>
            </a:endParaRPr>
          </a:p>
        </p:txBody>
      </p:sp>
      <p:sp>
        <p:nvSpPr>
          <p:cNvPr id="43" name="TextBox 43"/>
          <p:cNvSpPr txBox="1"/>
          <p:nvPr/>
        </p:nvSpPr>
        <p:spPr>
          <a:xfrm>
            <a:off x="7899484" y="2368716"/>
            <a:ext cx="2479507" cy="976630"/>
          </a:xfrm>
          <a:prstGeom prst="rect">
            <a:avLst/>
          </a:prstGeom>
        </p:spPr>
        <p:txBody>
          <a:bodyPr lIns="0" tIns="0" rIns="0" bIns="0" rtlCol="0" anchor="t">
            <a:spAutoFit/>
          </a:bodyPr>
          <a:lstStyle/>
          <a:p>
            <a:pPr algn="ctr">
              <a:lnSpc>
                <a:spcPts val="3920"/>
              </a:lnSpc>
            </a:pPr>
            <a:r>
              <a:rPr lang="en-US" sz="2800">
                <a:solidFill>
                  <a:srgbClr val="FFFFFF"/>
                </a:solidFill>
                <a:latin typeface="Museo Slab 2"/>
                <a:ea typeface="Museo Slab 2"/>
                <a:cs typeface="Museo Slab 2"/>
                <a:sym typeface="Museo Slab 2"/>
              </a:rPr>
              <a:t>District</a:t>
            </a:r>
          </a:p>
          <a:p>
            <a:pPr algn="ctr">
              <a:lnSpc>
                <a:spcPts val="3920"/>
              </a:lnSpc>
            </a:pPr>
            <a:r>
              <a:rPr lang="en-US" sz="2800">
                <a:solidFill>
                  <a:srgbClr val="FFFFFF"/>
                </a:solidFill>
                <a:latin typeface="Museo Slab 2"/>
                <a:ea typeface="Museo Slab 2"/>
                <a:cs typeface="Museo Slab 2"/>
                <a:sym typeface="Museo Slab 2"/>
              </a:rPr>
              <a:t>Leaders</a:t>
            </a:r>
          </a:p>
        </p:txBody>
      </p:sp>
      <p:sp>
        <p:nvSpPr>
          <p:cNvPr id="48" name="TextBox 48"/>
          <p:cNvSpPr txBox="1"/>
          <p:nvPr/>
        </p:nvSpPr>
        <p:spPr>
          <a:xfrm>
            <a:off x="7737454" y="3499502"/>
            <a:ext cx="2832150" cy="4044950"/>
          </a:xfrm>
          <a:prstGeom prst="rect">
            <a:avLst/>
          </a:prstGeom>
        </p:spPr>
        <p:txBody>
          <a:bodyPr lIns="0" tIns="0" rIns="0" bIns="0" rtlCol="0" anchor="t">
            <a:spAutoFit/>
          </a:bodyPr>
          <a:lstStyle/>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Attend trainings in-person and virtually</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Collaborate with school counselors, administrators, and fiscal contacts</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Support alignment across schools</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Sustainability plans</a:t>
            </a:r>
          </a:p>
          <a:p>
            <a:pPr algn="l">
              <a:lnSpc>
                <a:spcPts val="2800"/>
              </a:lnSpc>
            </a:pPr>
            <a:endParaRPr lang="en-US" sz="2000" dirty="0">
              <a:solidFill>
                <a:srgbClr val="000000"/>
              </a:solidFill>
              <a:latin typeface="Trebuchet MS"/>
              <a:ea typeface="Trebuchet MS"/>
              <a:cs typeface="Trebuchet MS"/>
              <a:sym typeface="Trebuchet MS"/>
            </a:endParaRPr>
          </a:p>
        </p:txBody>
      </p:sp>
      <p:sp>
        <p:nvSpPr>
          <p:cNvPr id="44" name="TextBox 44"/>
          <p:cNvSpPr txBox="1"/>
          <p:nvPr/>
        </p:nvSpPr>
        <p:spPr>
          <a:xfrm>
            <a:off x="11276531" y="2368716"/>
            <a:ext cx="2479507" cy="976630"/>
          </a:xfrm>
          <a:prstGeom prst="rect">
            <a:avLst/>
          </a:prstGeom>
        </p:spPr>
        <p:txBody>
          <a:bodyPr lIns="0" tIns="0" rIns="0" bIns="0" rtlCol="0" anchor="t">
            <a:spAutoFit/>
          </a:bodyPr>
          <a:lstStyle/>
          <a:p>
            <a:pPr algn="ctr">
              <a:lnSpc>
                <a:spcPts val="3920"/>
              </a:lnSpc>
            </a:pPr>
            <a:r>
              <a:rPr lang="en-US" sz="2800">
                <a:solidFill>
                  <a:srgbClr val="FFFFFF"/>
                </a:solidFill>
                <a:latin typeface="Museo Slab 2"/>
                <a:ea typeface="Museo Slab 2"/>
                <a:cs typeface="Museo Slab 2"/>
                <a:sym typeface="Museo Slab 2"/>
              </a:rPr>
              <a:t>Fiscal </a:t>
            </a:r>
          </a:p>
          <a:p>
            <a:pPr algn="ctr">
              <a:lnSpc>
                <a:spcPts val="3920"/>
              </a:lnSpc>
            </a:pPr>
            <a:r>
              <a:rPr lang="en-US" sz="2800">
                <a:solidFill>
                  <a:srgbClr val="FFFFFF"/>
                </a:solidFill>
                <a:latin typeface="Museo Slab 2"/>
                <a:ea typeface="Museo Slab 2"/>
                <a:cs typeface="Museo Slab 2"/>
                <a:sym typeface="Museo Slab 2"/>
              </a:rPr>
              <a:t>Support</a:t>
            </a:r>
          </a:p>
        </p:txBody>
      </p:sp>
      <p:sp>
        <p:nvSpPr>
          <p:cNvPr id="49" name="TextBox 49"/>
          <p:cNvSpPr txBox="1"/>
          <p:nvPr/>
        </p:nvSpPr>
        <p:spPr>
          <a:xfrm>
            <a:off x="11057456" y="3499502"/>
            <a:ext cx="2832150" cy="6197600"/>
          </a:xfrm>
          <a:prstGeom prst="rect">
            <a:avLst/>
          </a:prstGeom>
        </p:spPr>
        <p:txBody>
          <a:bodyPr lIns="0" tIns="0" rIns="0" bIns="0" rtlCol="0" anchor="t">
            <a:spAutoFit/>
          </a:bodyPr>
          <a:lstStyle/>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Follow all local policies and guidelines</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Work with program to complete budget</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Submit budget </a:t>
            </a:r>
          </a:p>
          <a:p>
            <a:pPr algn="l">
              <a:lnSpc>
                <a:spcPts val="1399"/>
              </a:lnSpc>
            </a:pPr>
            <a:endParaRPr lang="en-US" sz="2000" dirty="0">
              <a:solidFill>
                <a:srgbClr val="000000"/>
              </a:solidFill>
              <a:latin typeface="Trebuchet MS"/>
              <a:ea typeface="Trebuchet MS"/>
              <a:cs typeface="Trebuchet MS"/>
              <a:sym typeface="Trebuchet MS"/>
            </a:endParaRPr>
          </a:p>
          <a:p>
            <a:pPr marL="410213" lvl="1" indent="-205106" algn="l">
              <a:lnSpc>
                <a:spcPts val="2660"/>
              </a:lnSpc>
              <a:buFont typeface="Arial"/>
              <a:buChar char="•"/>
            </a:pPr>
            <a:r>
              <a:rPr lang="en-US" sz="1900" dirty="0">
                <a:solidFill>
                  <a:srgbClr val="000000"/>
                </a:solidFill>
                <a:latin typeface="Trebuchet MS"/>
                <a:ea typeface="Trebuchet MS"/>
                <a:cs typeface="Trebuchet MS"/>
                <a:sym typeface="Trebuchet MS"/>
              </a:rPr>
              <a:t>Complete and submit Interim Financial Report (IFR) and Annual Financial Report (AFR)/ Final Expenditure Report (FER)</a:t>
            </a:r>
          </a:p>
          <a:p>
            <a:pPr algn="l">
              <a:lnSpc>
                <a:spcPts val="1399"/>
              </a:lnSpc>
            </a:pPr>
            <a:endParaRPr lang="en-US" sz="19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Attend virtual fiscal trainings</a:t>
            </a:r>
          </a:p>
          <a:p>
            <a:pPr algn="l">
              <a:lnSpc>
                <a:spcPts val="2800"/>
              </a:lnSpc>
            </a:pPr>
            <a:endParaRPr lang="en-US" sz="2000" dirty="0">
              <a:solidFill>
                <a:srgbClr val="000000"/>
              </a:solidFill>
              <a:latin typeface="Trebuchet MS"/>
              <a:ea typeface="Trebuchet MS"/>
              <a:cs typeface="Trebuchet MS"/>
              <a:sym typeface="Trebuchet MS"/>
            </a:endParaRPr>
          </a:p>
        </p:txBody>
      </p:sp>
      <p:sp>
        <p:nvSpPr>
          <p:cNvPr id="45" name="TextBox 45"/>
          <p:cNvSpPr txBox="1"/>
          <p:nvPr/>
        </p:nvSpPr>
        <p:spPr>
          <a:xfrm>
            <a:off x="14684333" y="2368716"/>
            <a:ext cx="2479507" cy="976630"/>
          </a:xfrm>
          <a:prstGeom prst="rect">
            <a:avLst/>
          </a:prstGeom>
        </p:spPr>
        <p:txBody>
          <a:bodyPr lIns="0" tIns="0" rIns="0" bIns="0" rtlCol="0" anchor="t">
            <a:spAutoFit/>
          </a:bodyPr>
          <a:lstStyle/>
          <a:p>
            <a:pPr algn="ctr">
              <a:lnSpc>
                <a:spcPts val="3920"/>
              </a:lnSpc>
            </a:pPr>
            <a:r>
              <a:rPr lang="en-US" sz="2800">
                <a:solidFill>
                  <a:srgbClr val="FFFFFF"/>
                </a:solidFill>
                <a:latin typeface="Museo Slab 2"/>
                <a:ea typeface="Museo Slab 2"/>
                <a:cs typeface="Museo Slab 2"/>
                <a:sym typeface="Museo Slab 2"/>
              </a:rPr>
              <a:t>CDE</a:t>
            </a:r>
          </a:p>
          <a:p>
            <a:pPr algn="ctr">
              <a:lnSpc>
                <a:spcPts val="3920"/>
              </a:lnSpc>
            </a:pPr>
            <a:r>
              <a:rPr lang="en-US" sz="2800">
                <a:solidFill>
                  <a:srgbClr val="FFFFFF"/>
                </a:solidFill>
                <a:latin typeface="Museo Slab 2"/>
                <a:ea typeface="Museo Slab 2"/>
                <a:cs typeface="Museo Slab 2"/>
                <a:sym typeface="Museo Slab 2"/>
              </a:rPr>
              <a:t>Support</a:t>
            </a:r>
          </a:p>
        </p:txBody>
      </p:sp>
      <p:sp>
        <p:nvSpPr>
          <p:cNvPr id="50" name="TextBox 50"/>
          <p:cNvSpPr txBox="1"/>
          <p:nvPr/>
        </p:nvSpPr>
        <p:spPr>
          <a:xfrm>
            <a:off x="14484308" y="3499502"/>
            <a:ext cx="2832150" cy="5978525"/>
          </a:xfrm>
          <a:prstGeom prst="rect">
            <a:avLst/>
          </a:prstGeom>
        </p:spPr>
        <p:txBody>
          <a:bodyPr lIns="0" tIns="0" rIns="0" bIns="0" rtlCol="0" anchor="t">
            <a:spAutoFit/>
          </a:bodyPr>
          <a:lstStyle/>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Address statutory requirements</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Support, management, and technical assistance</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Statewide trainings and professional development</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Comprehensive school counseling implementation and advocacy</a:t>
            </a:r>
          </a:p>
          <a:p>
            <a:pPr algn="l">
              <a:lnSpc>
                <a:spcPts val="1399"/>
              </a:lnSpc>
            </a:pPr>
            <a:endParaRPr lang="en-US" sz="2000" dirty="0">
              <a:solidFill>
                <a:srgbClr val="000000"/>
              </a:solidFill>
              <a:latin typeface="Trebuchet MS"/>
              <a:ea typeface="Trebuchet MS"/>
              <a:cs typeface="Trebuchet MS"/>
              <a:sym typeface="Trebuchet MS"/>
            </a:endParaRPr>
          </a:p>
          <a:p>
            <a:pPr marL="431802" lvl="1" indent="-215901" algn="l">
              <a:lnSpc>
                <a:spcPts val="2800"/>
              </a:lnSpc>
              <a:buFont typeface="Arial"/>
              <a:buChar char="•"/>
            </a:pPr>
            <a:r>
              <a:rPr lang="en-US" sz="2000" dirty="0">
                <a:solidFill>
                  <a:srgbClr val="000000"/>
                </a:solidFill>
                <a:latin typeface="Trebuchet MS"/>
                <a:ea typeface="Trebuchet MS"/>
                <a:cs typeface="Trebuchet MS"/>
                <a:sym typeface="Trebuchet MS"/>
              </a:rPr>
              <a:t>Evaluating and reflecting </a:t>
            </a:r>
          </a:p>
          <a:p>
            <a:pPr algn="l">
              <a:lnSpc>
                <a:spcPts val="2800"/>
              </a:lnSpc>
            </a:pPr>
            <a:endParaRPr lang="en-US" sz="2000" dirty="0">
              <a:solidFill>
                <a:srgbClr val="000000"/>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615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E0D0D"/>
                  </a:solidFill>
                  <a:latin typeface="Museo Slab 1"/>
                  <a:ea typeface="Museo Slab 1"/>
                  <a:cs typeface="Museo Slab 1"/>
                  <a:sym typeface="Museo Slab 1"/>
                </a:rPr>
                <a:t> </a:t>
              </a:r>
            </a:p>
          </p:txBody>
        </p:sp>
      </p:grpSp>
      <p:grpSp>
        <p:nvGrpSpPr>
          <p:cNvPr id="5" name="Group 5">
            <a:extLst>
              <a:ext uri="{C183D7F6-B498-43B3-948B-1728B52AA6E4}">
                <adec:decorative xmlns:adec="http://schemas.microsoft.com/office/drawing/2017/decorative" val="1"/>
              </a:ext>
            </a:extLst>
          </p:cNvPr>
          <p:cNvGrpSpPr/>
          <p:nvPr/>
        </p:nvGrpSpPr>
        <p:grpSpPr>
          <a:xfrm>
            <a:off x="506232" y="2358304"/>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26" name="Freeform 26" descr="CDE Logo"/>
          <p:cNvSpPr/>
          <p:nvPr/>
        </p:nvSpPr>
        <p:spPr>
          <a:xfrm>
            <a:off x="15335386" y="597925"/>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sp>
        <p:nvSpPr>
          <p:cNvPr id="27" name="TextBox 27"/>
          <p:cNvSpPr txBox="1">
            <a:spLocks noGrp="1"/>
          </p:cNvSpPr>
          <p:nvPr>
            <p:ph type="title" idx="4294967295"/>
          </p:nvPr>
        </p:nvSpPr>
        <p:spPr>
          <a:xfrm>
            <a:off x="306707" y="399577"/>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Team Norms and Timeline</a:t>
            </a:r>
          </a:p>
        </p:txBody>
      </p:sp>
      <p:sp>
        <p:nvSpPr>
          <p:cNvPr id="11" name="AutoShape 11">
            <a:extLst>
              <a:ext uri="{C183D7F6-B498-43B3-948B-1728B52AA6E4}">
                <adec:decorative xmlns:adec="http://schemas.microsoft.com/office/drawing/2017/decorative" val="1"/>
              </a:ext>
            </a:extLst>
          </p:cNvPr>
          <p:cNvSpPr/>
          <p:nvPr/>
        </p:nvSpPr>
        <p:spPr>
          <a:xfrm flipV="1">
            <a:off x="2264880" y="4716916"/>
            <a:ext cx="0" cy="907454"/>
          </a:xfrm>
          <a:prstGeom prst="line">
            <a:avLst/>
          </a:prstGeom>
          <a:ln w="19050" cap="rnd">
            <a:solidFill>
              <a:srgbClr val="000000">
                <a:alpha val="47843"/>
              </a:srgbClr>
            </a:solidFill>
            <a:prstDash val="solid"/>
            <a:headEnd type="oval" w="lg" len="lg"/>
            <a:tailEnd type="oval" w="lg" len="lg"/>
          </a:ln>
        </p:spPr>
        <p:txBody>
          <a:bodyPr/>
          <a:lstStyle/>
          <a:p>
            <a:endParaRPr lang="en-US"/>
          </a:p>
        </p:txBody>
      </p:sp>
      <p:sp>
        <p:nvSpPr>
          <p:cNvPr id="12" name="AutoShape 12">
            <a:extLst>
              <a:ext uri="{C183D7F6-B498-43B3-948B-1728B52AA6E4}">
                <adec:decorative xmlns:adec="http://schemas.microsoft.com/office/drawing/2017/decorative" val="1"/>
              </a:ext>
            </a:extLst>
          </p:cNvPr>
          <p:cNvSpPr/>
          <p:nvPr/>
        </p:nvSpPr>
        <p:spPr>
          <a:xfrm flipV="1">
            <a:off x="6228727" y="6317738"/>
            <a:ext cx="0" cy="907454"/>
          </a:xfrm>
          <a:prstGeom prst="line">
            <a:avLst/>
          </a:prstGeom>
          <a:ln w="19050" cap="rnd">
            <a:solidFill>
              <a:srgbClr val="000000">
                <a:alpha val="47843"/>
              </a:srgbClr>
            </a:solidFill>
            <a:prstDash val="solid"/>
            <a:headEnd type="oval" w="lg" len="lg"/>
            <a:tailEnd type="oval" w="lg" len="lg"/>
          </a:ln>
        </p:spPr>
        <p:txBody>
          <a:bodyPr/>
          <a:lstStyle/>
          <a:p>
            <a:endParaRPr lang="en-US"/>
          </a:p>
        </p:txBody>
      </p:sp>
      <p:sp>
        <p:nvSpPr>
          <p:cNvPr id="13" name="AutoShape 13">
            <a:extLst>
              <a:ext uri="{C183D7F6-B498-43B3-948B-1728B52AA6E4}">
                <adec:decorative xmlns:adec="http://schemas.microsoft.com/office/drawing/2017/decorative" val="1"/>
              </a:ext>
            </a:extLst>
          </p:cNvPr>
          <p:cNvSpPr/>
          <p:nvPr/>
        </p:nvSpPr>
        <p:spPr>
          <a:xfrm>
            <a:off x="10413310" y="4359299"/>
            <a:ext cx="0" cy="1005809"/>
          </a:xfrm>
          <a:prstGeom prst="line">
            <a:avLst/>
          </a:prstGeom>
          <a:ln w="19050" cap="rnd">
            <a:solidFill>
              <a:srgbClr val="000000">
                <a:alpha val="47843"/>
              </a:srgbClr>
            </a:solidFill>
            <a:prstDash val="solid"/>
            <a:headEnd type="oval" w="lg" len="lg"/>
            <a:tailEnd type="oval" w="lg" len="lg"/>
          </a:ln>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rot="-5400000">
            <a:off x="13020843" y="5031615"/>
            <a:ext cx="1287513" cy="1567792"/>
            <a:chOff x="0" y="0"/>
            <a:chExt cx="2771140" cy="3374390"/>
          </a:xfrm>
        </p:grpSpPr>
        <p:sp>
          <p:nvSpPr>
            <p:cNvPr id="15" name="Freeform 15">
              <a:extLst>
                <a:ext uri="{C183D7F6-B498-43B3-948B-1728B52AA6E4}">
                  <adec:decorative xmlns:adec="http://schemas.microsoft.com/office/drawing/2017/decorative" val="1"/>
                </a:ext>
              </a:extLst>
            </p:cNvPr>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46797A"/>
            </a:solidFill>
          </p:spPr>
          <p:txBody>
            <a:bodyPr/>
            <a:lstStyle/>
            <a:p>
              <a:endParaRPr lang="en-US"/>
            </a:p>
          </p:txBody>
        </p:sp>
      </p:grpSp>
      <p:sp>
        <p:nvSpPr>
          <p:cNvPr id="16" name="AutoShape 16">
            <a:extLst>
              <a:ext uri="{C183D7F6-B498-43B3-948B-1728B52AA6E4}">
                <adec:decorative xmlns:adec="http://schemas.microsoft.com/office/drawing/2017/decorative" val="1"/>
              </a:ext>
            </a:extLst>
          </p:cNvPr>
          <p:cNvSpPr/>
          <p:nvPr/>
        </p:nvSpPr>
        <p:spPr>
          <a:xfrm>
            <a:off x="8834090" y="5170643"/>
            <a:ext cx="4108786" cy="1287513"/>
          </a:xfrm>
          <a:prstGeom prst="rect">
            <a:avLst/>
          </a:prstGeom>
          <a:solidFill>
            <a:srgbClr val="46797A"/>
          </a:solidFill>
        </p:spPr>
        <p:txBody>
          <a:bodyPr/>
          <a:lstStyle/>
          <a:p>
            <a:endParaRPr lang="en-US"/>
          </a:p>
        </p:txBody>
      </p:sp>
      <p:sp>
        <p:nvSpPr>
          <p:cNvPr id="17" name="AutoShape 17">
            <a:extLst>
              <a:ext uri="{C183D7F6-B498-43B3-948B-1728B52AA6E4}">
                <adec:decorative xmlns:adec="http://schemas.microsoft.com/office/drawing/2017/decorative" val="1"/>
              </a:ext>
            </a:extLst>
          </p:cNvPr>
          <p:cNvSpPr/>
          <p:nvPr/>
        </p:nvSpPr>
        <p:spPr>
          <a:xfrm>
            <a:off x="4870304" y="5170643"/>
            <a:ext cx="4118516" cy="1290562"/>
          </a:xfrm>
          <a:prstGeom prst="rect">
            <a:avLst/>
          </a:prstGeom>
          <a:solidFill>
            <a:srgbClr val="3CC1CC"/>
          </a:solidFill>
        </p:spPr>
        <p:txBody>
          <a:bodyPr/>
          <a:lstStyle/>
          <a:p>
            <a:endParaRPr lang="en-US"/>
          </a:p>
        </p:txBody>
      </p:sp>
      <p:grpSp>
        <p:nvGrpSpPr>
          <p:cNvPr id="18" name="Group 18">
            <a:extLst>
              <a:ext uri="{C183D7F6-B498-43B3-948B-1728B52AA6E4}">
                <adec:decorative xmlns:adec="http://schemas.microsoft.com/office/drawing/2017/decorative" val="1"/>
              </a:ext>
            </a:extLst>
          </p:cNvPr>
          <p:cNvGrpSpPr/>
          <p:nvPr/>
        </p:nvGrpSpPr>
        <p:grpSpPr>
          <a:xfrm rot="-5400000">
            <a:off x="8864845" y="5030171"/>
            <a:ext cx="1290562" cy="1571505"/>
            <a:chOff x="0" y="0"/>
            <a:chExt cx="2771140" cy="3374390"/>
          </a:xfrm>
        </p:grpSpPr>
        <p:sp>
          <p:nvSpPr>
            <p:cNvPr id="19" name="Freeform 19">
              <a:extLst>
                <a:ext uri="{C183D7F6-B498-43B3-948B-1728B52AA6E4}">
                  <adec:decorative xmlns:adec="http://schemas.microsoft.com/office/drawing/2017/decorative" val="1"/>
                </a:ext>
              </a:extLst>
            </p:cNvPr>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3CC1CC"/>
            </a:solidFill>
          </p:spPr>
          <p:txBody>
            <a:bodyPr/>
            <a:lstStyle/>
            <a:p>
              <a:endParaRPr lang="en-US"/>
            </a:p>
          </p:txBody>
        </p:sp>
      </p:grpSp>
      <p:sp>
        <p:nvSpPr>
          <p:cNvPr id="20" name="AutoShape 20">
            <a:extLst>
              <a:ext uri="{C183D7F6-B498-43B3-948B-1728B52AA6E4}">
                <adec:decorative xmlns:adec="http://schemas.microsoft.com/office/drawing/2017/decorative" val="1"/>
              </a:ext>
            </a:extLst>
          </p:cNvPr>
          <p:cNvSpPr/>
          <p:nvPr/>
        </p:nvSpPr>
        <p:spPr>
          <a:xfrm>
            <a:off x="2002812" y="5174301"/>
            <a:ext cx="3035039" cy="1290562"/>
          </a:xfrm>
          <a:prstGeom prst="rect">
            <a:avLst/>
          </a:prstGeom>
          <a:solidFill>
            <a:srgbClr val="A3D283"/>
          </a:solidFill>
        </p:spPr>
        <p:txBody>
          <a:bodyPr/>
          <a:lstStyle/>
          <a:p>
            <a:endParaRPr lang="en-US"/>
          </a:p>
        </p:txBody>
      </p:sp>
      <p:grpSp>
        <p:nvGrpSpPr>
          <p:cNvPr id="21" name="Group 21">
            <a:extLst>
              <a:ext uri="{C183D7F6-B498-43B3-948B-1728B52AA6E4}">
                <adec:decorative xmlns:adec="http://schemas.microsoft.com/office/drawing/2017/decorative" val="1"/>
              </a:ext>
            </a:extLst>
          </p:cNvPr>
          <p:cNvGrpSpPr/>
          <p:nvPr/>
        </p:nvGrpSpPr>
        <p:grpSpPr>
          <a:xfrm rot="-5400000">
            <a:off x="4913877" y="5033829"/>
            <a:ext cx="1290562" cy="1571505"/>
            <a:chOff x="0" y="0"/>
            <a:chExt cx="2771140" cy="3374390"/>
          </a:xfrm>
        </p:grpSpPr>
        <p:sp>
          <p:nvSpPr>
            <p:cNvPr id="22" name="Freeform 22">
              <a:extLst>
                <a:ext uri="{C183D7F6-B498-43B3-948B-1728B52AA6E4}">
                  <adec:decorative xmlns:adec="http://schemas.microsoft.com/office/drawing/2017/decorative" val="1"/>
                </a:ext>
              </a:extLst>
            </p:cNvPr>
            <p:cNvSpPr/>
            <p:nvPr/>
          </p:nvSpPr>
          <p:spPr>
            <a:xfrm>
              <a:off x="0" y="0"/>
              <a:ext cx="2771140" cy="3374390"/>
            </a:xfrm>
            <a:custGeom>
              <a:avLst/>
              <a:gdLst/>
              <a:ahLst/>
              <a:cxnLst/>
              <a:rect l="l" t="t" r="r" b="b"/>
              <a:pathLst>
                <a:path w="2771140" h="3374390">
                  <a:moveTo>
                    <a:pt x="0" y="0"/>
                  </a:moveTo>
                  <a:lnTo>
                    <a:pt x="0" y="2471420"/>
                  </a:lnTo>
                  <a:lnTo>
                    <a:pt x="1384300" y="3374390"/>
                  </a:lnTo>
                  <a:lnTo>
                    <a:pt x="2771140" y="2471420"/>
                  </a:lnTo>
                  <a:lnTo>
                    <a:pt x="2771140" y="0"/>
                  </a:lnTo>
                  <a:close/>
                </a:path>
              </a:pathLst>
            </a:custGeom>
            <a:solidFill>
              <a:srgbClr val="A3D283"/>
            </a:solidFill>
          </p:spPr>
          <p:txBody>
            <a:bodyPr/>
            <a:lstStyle/>
            <a:p>
              <a:endParaRPr lang="en-US"/>
            </a:p>
          </p:txBody>
        </p:sp>
      </p:grpSp>
      <p:sp>
        <p:nvSpPr>
          <p:cNvPr id="23" name="TextBox 23"/>
          <p:cNvSpPr txBox="1"/>
          <p:nvPr/>
        </p:nvSpPr>
        <p:spPr>
          <a:xfrm>
            <a:off x="2282729" y="5519736"/>
            <a:ext cx="3703042" cy="554275"/>
          </a:xfrm>
          <a:prstGeom prst="rect">
            <a:avLst/>
          </a:prstGeom>
        </p:spPr>
        <p:txBody>
          <a:bodyPr lIns="0" tIns="0" rIns="0" bIns="0" rtlCol="0" anchor="t">
            <a:spAutoFit/>
          </a:bodyPr>
          <a:lstStyle/>
          <a:p>
            <a:pPr marL="0" lvl="0" indent="0" algn="l">
              <a:lnSpc>
                <a:spcPts val="4437"/>
              </a:lnSpc>
              <a:spcBef>
                <a:spcPct val="0"/>
              </a:spcBef>
            </a:pPr>
            <a:r>
              <a:rPr lang="en-US" sz="3413">
                <a:solidFill>
                  <a:srgbClr val="000000"/>
                </a:solidFill>
                <a:latin typeface="Museo Slab 2"/>
                <a:ea typeface="Museo Slab 2"/>
                <a:cs typeface="Museo Slab 2"/>
                <a:sym typeface="Museo Slab 2"/>
              </a:rPr>
              <a:t>SCCG MEETINGS</a:t>
            </a:r>
          </a:p>
        </p:txBody>
      </p:sp>
      <p:sp>
        <p:nvSpPr>
          <p:cNvPr id="8" name="TextBox 8"/>
          <p:cNvSpPr txBox="1"/>
          <p:nvPr/>
        </p:nvSpPr>
        <p:spPr>
          <a:xfrm>
            <a:off x="1913618" y="4093379"/>
            <a:ext cx="5898746" cy="840105"/>
          </a:xfrm>
          <a:prstGeom prst="rect">
            <a:avLst/>
          </a:prstGeom>
        </p:spPr>
        <p:txBody>
          <a:bodyPr lIns="0" tIns="0" rIns="0" bIns="0" rtlCol="0" anchor="t">
            <a:spAutoFit/>
          </a:bodyPr>
          <a:lstStyle/>
          <a:p>
            <a:pPr marL="582928" lvl="1" indent="-291464" algn="l">
              <a:lnSpc>
                <a:spcPts val="3374"/>
              </a:lnSpc>
              <a:buFont typeface="Arial"/>
              <a:buChar char="•"/>
            </a:pPr>
            <a:r>
              <a:rPr lang="en-US" sz="2699">
                <a:solidFill>
                  <a:srgbClr val="000000"/>
                </a:solidFill>
                <a:latin typeface="Trebuchet MS"/>
                <a:ea typeface="Trebuchet MS"/>
                <a:cs typeface="Trebuchet MS"/>
                <a:sym typeface="Trebuchet MS"/>
              </a:rPr>
              <a:t>When will the team meet?</a:t>
            </a:r>
          </a:p>
          <a:p>
            <a:pPr marL="582928" lvl="1" indent="-291464" algn="l">
              <a:lnSpc>
                <a:spcPts val="3374"/>
              </a:lnSpc>
              <a:buFont typeface="Arial"/>
              <a:buChar char="•"/>
            </a:pPr>
            <a:r>
              <a:rPr lang="en-US" sz="2699">
                <a:solidFill>
                  <a:srgbClr val="000000"/>
                </a:solidFill>
                <a:latin typeface="Trebuchet MS"/>
                <a:ea typeface="Trebuchet MS"/>
                <a:cs typeface="Trebuchet MS"/>
                <a:sym typeface="Trebuchet MS"/>
              </a:rPr>
              <a:t>How often will the team meet?</a:t>
            </a:r>
          </a:p>
        </p:txBody>
      </p:sp>
      <p:sp>
        <p:nvSpPr>
          <p:cNvPr id="24" name="TextBox 24"/>
          <p:cNvSpPr txBox="1"/>
          <p:nvPr/>
        </p:nvSpPr>
        <p:spPr>
          <a:xfrm>
            <a:off x="6521361" y="5522169"/>
            <a:ext cx="3338960" cy="556726"/>
          </a:xfrm>
          <a:prstGeom prst="rect">
            <a:avLst/>
          </a:prstGeom>
        </p:spPr>
        <p:txBody>
          <a:bodyPr lIns="0" tIns="0" rIns="0" bIns="0" rtlCol="0" anchor="t">
            <a:spAutoFit/>
          </a:bodyPr>
          <a:lstStyle/>
          <a:p>
            <a:pPr marL="0" lvl="0" indent="0" algn="ctr">
              <a:lnSpc>
                <a:spcPts val="4437"/>
              </a:lnSpc>
              <a:spcBef>
                <a:spcPct val="0"/>
              </a:spcBef>
            </a:pPr>
            <a:r>
              <a:rPr lang="en-US" sz="3413">
                <a:solidFill>
                  <a:srgbClr val="000000"/>
                </a:solidFill>
                <a:latin typeface="Museo Slab 2"/>
                <a:ea typeface="Museo Slab 2"/>
                <a:cs typeface="Museo Slab 2"/>
                <a:sym typeface="Museo Slab 2"/>
              </a:rPr>
              <a:t>DEFINE TASKS</a:t>
            </a:r>
          </a:p>
        </p:txBody>
      </p:sp>
      <p:sp>
        <p:nvSpPr>
          <p:cNvPr id="10" name="TextBox 10"/>
          <p:cNvSpPr txBox="1"/>
          <p:nvPr/>
        </p:nvSpPr>
        <p:spPr>
          <a:xfrm>
            <a:off x="5867400" y="6972300"/>
            <a:ext cx="9236109" cy="2145030"/>
          </a:xfrm>
          <a:prstGeom prst="rect">
            <a:avLst/>
          </a:prstGeom>
        </p:spPr>
        <p:txBody>
          <a:bodyPr lIns="0" tIns="0" rIns="0" bIns="0" rtlCol="0" anchor="t">
            <a:spAutoFit/>
          </a:bodyPr>
          <a:lstStyle/>
          <a:p>
            <a:pPr marL="582930" lvl="1" indent="-291465" algn="l">
              <a:lnSpc>
                <a:spcPts val="3375"/>
              </a:lnSpc>
              <a:buFont typeface="Arial"/>
              <a:buChar char="•"/>
            </a:pPr>
            <a:r>
              <a:rPr lang="en-US" sz="2700" dirty="0">
                <a:solidFill>
                  <a:srgbClr val="000000"/>
                </a:solidFill>
                <a:latin typeface="Trebuchet MS"/>
                <a:ea typeface="Trebuchet MS"/>
                <a:cs typeface="Trebuchet MS"/>
                <a:sym typeface="Trebuchet MS"/>
              </a:rPr>
              <a:t>Who will attend grant trainings?</a:t>
            </a:r>
          </a:p>
          <a:p>
            <a:pPr marL="582930" lvl="1" indent="-291465" algn="l">
              <a:lnSpc>
                <a:spcPts val="3375"/>
              </a:lnSpc>
              <a:buFont typeface="Arial"/>
              <a:buChar char="•"/>
            </a:pPr>
            <a:r>
              <a:rPr lang="en-US" sz="2700" dirty="0">
                <a:solidFill>
                  <a:srgbClr val="000000"/>
                </a:solidFill>
                <a:latin typeface="Trebuchet MS"/>
                <a:ea typeface="Trebuchet MS"/>
                <a:cs typeface="Trebuchet MS"/>
                <a:sym typeface="Trebuchet MS"/>
              </a:rPr>
              <a:t>How will information be shared? </a:t>
            </a:r>
          </a:p>
          <a:p>
            <a:pPr marL="582930" lvl="1" indent="-291465" algn="l">
              <a:lnSpc>
                <a:spcPts val="3375"/>
              </a:lnSpc>
              <a:buFont typeface="Arial"/>
              <a:buChar char="•"/>
            </a:pPr>
            <a:r>
              <a:rPr lang="en-US" sz="2700" dirty="0">
                <a:solidFill>
                  <a:srgbClr val="000000"/>
                </a:solidFill>
                <a:latin typeface="Trebuchet MS"/>
                <a:ea typeface="Trebuchet MS"/>
                <a:cs typeface="Trebuchet MS"/>
                <a:sym typeface="Trebuchet MS"/>
              </a:rPr>
              <a:t>How will schools and fiscal collaborate?</a:t>
            </a:r>
          </a:p>
          <a:p>
            <a:pPr marL="582930" lvl="1" indent="-291465" algn="l">
              <a:lnSpc>
                <a:spcPts val="3375"/>
              </a:lnSpc>
              <a:buFont typeface="Arial"/>
              <a:buChar char="•"/>
            </a:pPr>
            <a:r>
              <a:rPr lang="en-US" sz="2700" dirty="0">
                <a:solidFill>
                  <a:srgbClr val="000000"/>
                </a:solidFill>
                <a:latin typeface="Trebuchet MS"/>
                <a:ea typeface="Trebuchet MS"/>
                <a:cs typeface="Trebuchet MS"/>
                <a:sym typeface="Trebuchet MS"/>
              </a:rPr>
              <a:t>Who will complete the budgets?</a:t>
            </a:r>
          </a:p>
          <a:p>
            <a:pPr marL="582930" lvl="1" indent="-291465" algn="l">
              <a:lnSpc>
                <a:spcPts val="3375"/>
              </a:lnSpc>
              <a:buFont typeface="Arial"/>
              <a:buChar char="•"/>
            </a:pPr>
            <a:r>
              <a:rPr lang="en-US" sz="2700" dirty="0">
                <a:solidFill>
                  <a:srgbClr val="000000"/>
                </a:solidFill>
                <a:latin typeface="Trebuchet MS"/>
                <a:ea typeface="Trebuchet MS"/>
                <a:cs typeface="Trebuchet MS"/>
                <a:sym typeface="Trebuchet MS"/>
              </a:rPr>
              <a:t>Who will submit and approve the budgets?</a:t>
            </a:r>
          </a:p>
        </p:txBody>
      </p:sp>
      <p:sp>
        <p:nvSpPr>
          <p:cNvPr id="25" name="TextBox 25"/>
          <p:cNvSpPr txBox="1"/>
          <p:nvPr/>
        </p:nvSpPr>
        <p:spPr>
          <a:xfrm>
            <a:off x="10905479" y="5510068"/>
            <a:ext cx="2366888" cy="554275"/>
          </a:xfrm>
          <a:prstGeom prst="rect">
            <a:avLst/>
          </a:prstGeom>
        </p:spPr>
        <p:txBody>
          <a:bodyPr lIns="0" tIns="0" rIns="0" bIns="0" rtlCol="0" anchor="t">
            <a:spAutoFit/>
          </a:bodyPr>
          <a:lstStyle/>
          <a:p>
            <a:pPr marL="0" lvl="0" indent="0" algn="l">
              <a:lnSpc>
                <a:spcPts val="4437"/>
              </a:lnSpc>
              <a:spcBef>
                <a:spcPct val="0"/>
              </a:spcBef>
            </a:pPr>
            <a:r>
              <a:rPr lang="en-US" sz="3413">
                <a:solidFill>
                  <a:srgbClr val="000000"/>
                </a:solidFill>
                <a:latin typeface="Museo Slab 2"/>
                <a:ea typeface="Museo Slab 2"/>
                <a:cs typeface="Museo Slab 2"/>
                <a:sym typeface="Museo Slab 2"/>
              </a:rPr>
              <a:t>TIMELINE</a:t>
            </a:r>
          </a:p>
        </p:txBody>
      </p:sp>
      <p:sp>
        <p:nvSpPr>
          <p:cNvPr id="9" name="TextBox 9"/>
          <p:cNvSpPr txBox="1"/>
          <p:nvPr/>
        </p:nvSpPr>
        <p:spPr>
          <a:xfrm>
            <a:off x="10063839" y="3273263"/>
            <a:ext cx="6310543" cy="1287780"/>
          </a:xfrm>
          <a:prstGeom prst="rect">
            <a:avLst/>
          </a:prstGeom>
        </p:spPr>
        <p:txBody>
          <a:bodyPr lIns="0" tIns="0" rIns="0" bIns="0" rtlCol="0" anchor="t">
            <a:spAutoFit/>
          </a:bodyPr>
          <a:lstStyle/>
          <a:p>
            <a:pPr marL="582930" lvl="1" indent="-291465" algn="l">
              <a:lnSpc>
                <a:spcPts val="3375"/>
              </a:lnSpc>
              <a:buFont typeface="Arial"/>
              <a:buChar char="•"/>
            </a:pPr>
            <a:r>
              <a:rPr lang="en-US" sz="2700">
                <a:solidFill>
                  <a:srgbClr val="000000"/>
                </a:solidFill>
                <a:latin typeface="Trebuchet MS"/>
                <a:ea typeface="Trebuchet MS"/>
                <a:cs typeface="Trebuchet MS"/>
                <a:sym typeface="Trebuchet MS"/>
              </a:rPr>
              <a:t>When should tasks be accomplished?</a:t>
            </a:r>
          </a:p>
          <a:p>
            <a:pPr marL="582930" lvl="1" indent="-291465" algn="l">
              <a:lnSpc>
                <a:spcPts val="3375"/>
              </a:lnSpc>
              <a:buFont typeface="Arial"/>
              <a:buChar char="•"/>
            </a:pPr>
            <a:r>
              <a:rPr lang="en-US" sz="2700">
                <a:solidFill>
                  <a:srgbClr val="000000"/>
                </a:solidFill>
                <a:latin typeface="Trebuchet MS"/>
                <a:ea typeface="Trebuchet MS"/>
                <a:cs typeface="Trebuchet MS"/>
                <a:sym typeface="Trebuchet MS"/>
              </a:rPr>
              <a:t>Reporting dates</a:t>
            </a:r>
          </a:p>
          <a:p>
            <a:pPr marL="582930" lvl="1" indent="-291465" algn="l">
              <a:lnSpc>
                <a:spcPts val="3375"/>
              </a:lnSpc>
              <a:buFont typeface="Arial"/>
              <a:buChar char="•"/>
            </a:pPr>
            <a:r>
              <a:rPr lang="en-US" sz="2700">
                <a:solidFill>
                  <a:srgbClr val="000000"/>
                </a:solidFill>
                <a:latin typeface="Trebuchet MS"/>
                <a:ea typeface="Trebuchet MS"/>
                <a:cs typeface="Trebuchet MS"/>
                <a:sym typeface="Trebuchet MS"/>
              </a:rPr>
              <a:t>Budget deadlines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57808"/>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40841" y="489577"/>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0623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85725"/>
              <a:ext cx="4549935" cy="2045542"/>
            </a:xfrm>
            <a:prstGeom prst="rect">
              <a:avLst/>
            </a:prstGeom>
          </p:spPr>
          <p:txBody>
            <a:bodyPr lIns="50800" tIns="50800" rIns="50800" bIns="50800" rtlCol="0" anchor="ctr"/>
            <a:lstStyle/>
            <a:p>
              <a:pPr algn="ctr">
                <a:lnSpc>
                  <a:spcPts val="5599"/>
                </a:lnSpc>
              </a:pPr>
              <a:r>
                <a:rPr lang="en-US" sz="3999" b="1">
                  <a:solidFill>
                    <a:srgbClr val="000000"/>
                  </a:solidFill>
                  <a:latin typeface="Trebuchet MS Bold"/>
                  <a:ea typeface="Trebuchet MS Bold"/>
                  <a:cs typeface="Trebuchet MS Bold"/>
                  <a:sym typeface="Trebuchet MS Bold"/>
                </a:rPr>
                <a:t>          </a:t>
              </a:r>
            </a:p>
          </p:txBody>
        </p:sp>
      </p:grpSp>
      <p:sp>
        <p:nvSpPr>
          <p:cNvPr id="9" name="Freeform 9">
            <a:extLst>
              <a:ext uri="{C183D7F6-B498-43B3-948B-1728B52AA6E4}">
                <adec:decorative xmlns:adec="http://schemas.microsoft.com/office/drawing/2017/decorative" val="1"/>
              </a:ext>
            </a:extLst>
          </p:cNvPr>
          <p:cNvSpPr/>
          <p:nvPr/>
        </p:nvSpPr>
        <p:spPr>
          <a:xfrm>
            <a:off x="937138" y="3515497"/>
            <a:ext cx="5742803" cy="5742803"/>
          </a:xfrm>
          <a:custGeom>
            <a:avLst/>
            <a:gdLst/>
            <a:ahLst/>
            <a:cxnLst/>
            <a:rect l="l" t="t" r="r" b="b"/>
            <a:pathLst>
              <a:path w="5742803" h="5742803">
                <a:moveTo>
                  <a:pt x="0" y="0"/>
                </a:moveTo>
                <a:lnTo>
                  <a:pt x="5742803" y="0"/>
                </a:lnTo>
                <a:lnTo>
                  <a:pt x="5742803" y="5742803"/>
                </a:lnTo>
                <a:lnTo>
                  <a:pt x="0" y="5742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a:spLocks noGrp="1"/>
          </p:cNvSpPr>
          <p:nvPr>
            <p:ph type="title" idx="4294967295"/>
          </p:nvPr>
        </p:nvSpPr>
        <p:spPr>
          <a:xfrm>
            <a:off x="306707" y="304800"/>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Your SCCGP Team</a:t>
            </a:r>
          </a:p>
        </p:txBody>
      </p:sp>
      <p:sp>
        <p:nvSpPr>
          <p:cNvPr id="11" name="TextBox 11"/>
          <p:cNvSpPr txBox="1"/>
          <p:nvPr/>
        </p:nvSpPr>
        <p:spPr>
          <a:xfrm>
            <a:off x="5908814" y="2848109"/>
            <a:ext cx="11133345" cy="5497195"/>
          </a:xfrm>
          <a:prstGeom prst="rect">
            <a:avLst/>
          </a:prstGeom>
        </p:spPr>
        <p:txBody>
          <a:bodyPr lIns="0" tIns="0" rIns="0" bIns="0" rtlCol="0" anchor="t">
            <a:spAutoFit/>
          </a:bodyPr>
          <a:lstStyle/>
          <a:p>
            <a:pPr algn="ctr">
              <a:lnSpc>
                <a:spcPts val="5599"/>
              </a:lnSpc>
            </a:pPr>
            <a:r>
              <a:rPr lang="en-US" sz="3999" b="1" dirty="0">
                <a:solidFill>
                  <a:srgbClr val="000000"/>
                </a:solidFill>
                <a:latin typeface="Trebuchet MS Bold"/>
                <a:ea typeface="Trebuchet MS Bold"/>
                <a:cs typeface="Trebuchet MS Bold"/>
                <a:sym typeface="Trebuchet MS Bold"/>
              </a:rPr>
              <a:t>Let us know who is on your team!</a:t>
            </a:r>
          </a:p>
          <a:p>
            <a:pPr algn="ctr">
              <a:lnSpc>
                <a:spcPts val="4759"/>
              </a:lnSpc>
            </a:pPr>
            <a:r>
              <a:rPr lang="en-US" sz="3399" dirty="0">
                <a:solidFill>
                  <a:srgbClr val="000000"/>
                </a:solidFill>
                <a:latin typeface="Trebuchet MS"/>
                <a:ea typeface="Trebuchet MS"/>
                <a:cs typeface="Trebuchet MS"/>
                <a:sym typeface="Trebuchet MS"/>
              </a:rPr>
              <a:t> Please </a:t>
            </a:r>
            <a:r>
              <a:rPr lang="en-US" sz="3399" b="1" u="sng" dirty="0">
                <a:solidFill>
                  <a:srgbClr val="0955A1"/>
                </a:solidFill>
                <a:latin typeface="Trebuchet MS Bold"/>
                <a:ea typeface="Trebuchet MS Bold"/>
                <a:cs typeface="Trebuchet MS Bold"/>
                <a:sym typeface="Trebuchet MS Bold"/>
                <a:hlinkClick r:id="rId6" tooltip="https://docs.google.com/forms/d/e/1FAIpQLSeWhdEMXptfZ7_TDw0TtEthEjkaGE20Csf9vr81FI9qdFh_QQ/viewform?usp=header"/>
              </a:rPr>
              <a:t>complete form</a:t>
            </a:r>
            <a:r>
              <a:rPr lang="en-US" sz="3399" dirty="0">
                <a:solidFill>
                  <a:srgbClr val="000000"/>
                </a:solidFill>
                <a:latin typeface="Trebuchet MS"/>
                <a:ea typeface="Trebuchet MS"/>
                <a:cs typeface="Trebuchet MS"/>
                <a:sym typeface="Trebuchet MS"/>
              </a:rPr>
              <a:t> now.</a:t>
            </a:r>
          </a:p>
          <a:p>
            <a:pPr algn="ctr">
              <a:lnSpc>
                <a:spcPts val="4759"/>
              </a:lnSpc>
            </a:pPr>
            <a:endParaRPr lang="en-US" sz="3399" dirty="0">
              <a:solidFill>
                <a:srgbClr val="000000"/>
              </a:solidFill>
              <a:latin typeface="Trebuchet MS"/>
              <a:ea typeface="Trebuchet MS"/>
              <a:cs typeface="Trebuchet MS"/>
              <a:sym typeface="Trebuchet MS"/>
            </a:endParaRPr>
          </a:p>
          <a:p>
            <a:pPr algn="ctr">
              <a:lnSpc>
                <a:spcPts val="4759"/>
              </a:lnSpc>
            </a:pPr>
            <a:r>
              <a:rPr lang="en-US" sz="3399" dirty="0">
                <a:solidFill>
                  <a:srgbClr val="000000"/>
                </a:solidFill>
                <a:latin typeface="Trebuchet MS"/>
                <a:ea typeface="Trebuchet MS"/>
                <a:cs typeface="Trebuchet MS"/>
                <a:sym typeface="Trebuchet MS"/>
              </a:rPr>
              <a:t>Contacts will be used to send individual registration links for the regional trainings.</a:t>
            </a:r>
          </a:p>
          <a:p>
            <a:pPr algn="ctr">
              <a:lnSpc>
                <a:spcPts val="4759"/>
              </a:lnSpc>
            </a:pPr>
            <a:endParaRPr lang="en-US" sz="3399" dirty="0">
              <a:solidFill>
                <a:srgbClr val="000000"/>
              </a:solidFill>
              <a:latin typeface="Trebuchet MS"/>
              <a:ea typeface="Trebuchet MS"/>
              <a:cs typeface="Trebuchet MS"/>
              <a:sym typeface="Trebuchet MS"/>
            </a:endParaRPr>
          </a:p>
          <a:p>
            <a:pPr algn="ctr">
              <a:lnSpc>
                <a:spcPts val="4759"/>
              </a:lnSpc>
            </a:pPr>
            <a:r>
              <a:rPr lang="en-US" sz="3399" b="1" dirty="0">
                <a:solidFill>
                  <a:srgbClr val="C32032"/>
                </a:solidFill>
                <a:latin typeface="Trebuchet MS Bold"/>
                <a:ea typeface="Trebuchet MS Bold"/>
                <a:cs typeface="Trebuchet MS Bold"/>
                <a:sym typeface="Trebuchet MS Bold"/>
              </a:rPr>
              <a:t>Turn camera off while completing and back on when finished. </a:t>
            </a:r>
          </a:p>
          <a:p>
            <a:pPr algn="ctr">
              <a:lnSpc>
                <a:spcPts val="4759"/>
              </a:lnSpc>
            </a:pPr>
            <a:endParaRPr lang="en-US" sz="3399" b="1" dirty="0">
              <a:solidFill>
                <a:srgbClr val="C32032"/>
              </a:solidFill>
              <a:latin typeface="Trebuchet MS Bold"/>
              <a:ea typeface="Trebuchet MS Bold"/>
              <a:cs typeface="Trebuchet MS Bold"/>
              <a:sym typeface="Trebuchet MS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08231"/>
            <a:ext cx="18288000" cy="1884867"/>
            <a:chOff x="0" y="0"/>
            <a:chExt cx="4816593" cy="496426"/>
          </a:xfrm>
        </p:grpSpPr>
        <p:sp>
          <p:nvSpPr>
            <p:cNvPr id="3" name="Freeform 3">
              <a:extLst>
                <a:ext uri="{C183D7F6-B498-43B3-948B-1728B52AA6E4}">
                  <adec:decorative xmlns:adec="http://schemas.microsoft.com/office/drawing/2017/decorative" val="1"/>
                </a:ext>
              </a:extLst>
            </p:cNvPr>
            <p:cNvSpPr/>
            <p:nvPr/>
          </p:nvSpPr>
          <p:spPr>
            <a:xfrm>
              <a:off x="0" y="0"/>
              <a:ext cx="4816592" cy="496426"/>
            </a:xfrm>
            <a:custGeom>
              <a:avLst/>
              <a:gdLst/>
              <a:ahLst/>
              <a:cxnLst/>
              <a:rect l="l" t="t" r="r" b="b"/>
              <a:pathLst>
                <a:path w="4816592" h="496426">
                  <a:moveTo>
                    <a:pt x="0" y="0"/>
                  </a:moveTo>
                  <a:lnTo>
                    <a:pt x="4816592" y="0"/>
                  </a:lnTo>
                  <a:lnTo>
                    <a:pt x="4816592" y="496426"/>
                  </a:lnTo>
                  <a:lnTo>
                    <a:pt x="0" y="496426"/>
                  </a:lnTo>
                  <a:close/>
                </a:path>
              </a:pathLst>
            </a:custGeom>
            <a:solidFill>
              <a:srgbClr val="F2F2F2"/>
            </a:solidFill>
          </p:spPr>
          <p:txBody>
            <a:bodyPr/>
            <a:lstStyle/>
            <a:p>
              <a:endParaRPr lang="en-US"/>
            </a:p>
          </p:txBody>
        </p:sp>
        <p:sp>
          <p:nvSpPr>
            <p:cNvPr id="4" name="TextBox 4"/>
            <p:cNvSpPr txBox="1"/>
            <p:nvPr/>
          </p:nvSpPr>
          <p:spPr>
            <a:xfrm>
              <a:off x="0" y="-152400"/>
              <a:ext cx="4816593" cy="648826"/>
            </a:xfrm>
            <a:prstGeom prst="rect">
              <a:avLst/>
            </a:prstGeom>
          </p:spPr>
          <p:txBody>
            <a:bodyPr lIns="50800" tIns="50800" rIns="50800" bIns="50800" rtlCol="0" anchor="t"/>
            <a:lstStyle/>
            <a:p>
              <a:pPr algn="l">
                <a:lnSpc>
                  <a:spcPts val="10500"/>
                </a:lnSpc>
              </a:pPr>
              <a:endParaRPr/>
            </a:p>
          </p:txBody>
        </p:sp>
      </p:grpSp>
      <p:sp>
        <p:nvSpPr>
          <p:cNvPr id="5" name="Freeform 5" descr="CDE Logo"/>
          <p:cNvSpPr/>
          <p:nvPr/>
        </p:nvSpPr>
        <p:spPr>
          <a:xfrm>
            <a:off x="15320137" y="610201"/>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t"/>
            <a:lstStyle/>
            <a:p>
              <a:pPr algn="ctr">
                <a:lnSpc>
                  <a:spcPts val="4199"/>
                </a:lnSpc>
              </a:pPr>
              <a:endParaRPr/>
            </a:p>
            <a:p>
              <a:pPr algn="ctr">
                <a:lnSpc>
                  <a:spcPts val="5599"/>
                </a:lnSpc>
              </a:pPr>
              <a:endParaRPr/>
            </a:p>
          </p:txBody>
        </p:sp>
      </p:grpSp>
      <p:sp>
        <p:nvSpPr>
          <p:cNvPr id="9" name="Freeform 9">
            <a:extLst>
              <a:ext uri="{C183D7F6-B498-43B3-948B-1728B52AA6E4}">
                <adec:decorative xmlns:adec="http://schemas.microsoft.com/office/drawing/2017/decorative" val="1"/>
              </a:ext>
            </a:extLst>
          </p:cNvPr>
          <p:cNvSpPr/>
          <p:nvPr/>
        </p:nvSpPr>
        <p:spPr>
          <a:xfrm rot="210541">
            <a:off x="12271880" y="4361482"/>
            <a:ext cx="5151212" cy="3363249"/>
          </a:xfrm>
          <a:custGeom>
            <a:avLst/>
            <a:gdLst/>
            <a:ahLst/>
            <a:cxnLst/>
            <a:rect l="l" t="t" r="r" b="b"/>
            <a:pathLst>
              <a:path w="5151212" h="3363249">
                <a:moveTo>
                  <a:pt x="0" y="0"/>
                </a:moveTo>
                <a:lnTo>
                  <a:pt x="5151212" y="0"/>
                </a:lnTo>
                <a:lnTo>
                  <a:pt x="5151212" y="3363248"/>
                </a:lnTo>
                <a:lnTo>
                  <a:pt x="0" y="3363248"/>
                </a:lnTo>
                <a:lnTo>
                  <a:pt x="0" y="0"/>
                </a:lnTo>
                <a:close/>
              </a:path>
            </a:pathLst>
          </a:custGeom>
          <a:blipFill>
            <a:blip r:embed="rId4"/>
            <a:stretch>
              <a:fillRect b="-73554"/>
            </a:stretch>
          </a:blipFill>
        </p:spPr>
        <p:txBody>
          <a:bodyPr/>
          <a:lstStyle/>
          <a:p>
            <a:endParaRPr lang="en-US"/>
          </a:p>
        </p:txBody>
      </p:sp>
      <p:sp>
        <p:nvSpPr>
          <p:cNvPr id="10" name="TextBox 10"/>
          <p:cNvSpPr txBox="1">
            <a:spLocks noGrp="1"/>
          </p:cNvSpPr>
          <p:nvPr>
            <p:ph type="title" idx="4294967295"/>
          </p:nvPr>
        </p:nvSpPr>
        <p:spPr>
          <a:xfrm>
            <a:off x="225279" y="175940"/>
            <a:ext cx="14757920" cy="1797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“Begin with the end in mind.”</a:t>
            </a:r>
          </a:p>
          <a:p>
            <a:pPr marL="0" marR="0" lvl="0" indent="0" algn="r" defTabSz="914400" rtl="0" eaLnBrk="1" fontAlgn="auto" latinLnBrk="0" hangingPunct="1">
              <a:lnSpc>
                <a:spcPts val="3499"/>
              </a:lnSpc>
              <a:spcBef>
                <a:spcPts val="0"/>
              </a:spcBef>
              <a:spcAft>
                <a:spcPts val="0"/>
              </a:spcAft>
              <a:buClrTx/>
              <a:buSzTx/>
              <a:buFontTx/>
              <a:buNone/>
              <a:tabLst/>
              <a:defRPr/>
            </a:pPr>
            <a:r>
              <a:rPr kumimoji="0" lang="en-US" sz="2499"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-Stephen R. Covey </a:t>
            </a:r>
          </a:p>
        </p:txBody>
      </p:sp>
      <p:sp>
        <p:nvSpPr>
          <p:cNvPr id="11" name="TextBox 11"/>
          <p:cNvSpPr txBox="1"/>
          <p:nvPr/>
        </p:nvSpPr>
        <p:spPr>
          <a:xfrm>
            <a:off x="841422" y="2804106"/>
            <a:ext cx="13126954" cy="5726430"/>
          </a:xfrm>
          <a:prstGeom prst="rect">
            <a:avLst/>
          </a:prstGeom>
        </p:spPr>
        <p:txBody>
          <a:bodyPr lIns="0" tIns="0" rIns="0" bIns="0" rtlCol="0" anchor="t">
            <a:spAutoFit/>
          </a:bodyPr>
          <a:lstStyle/>
          <a:p>
            <a:pPr algn="ctr">
              <a:lnSpc>
                <a:spcPts val="5319"/>
              </a:lnSpc>
            </a:pPr>
            <a:r>
              <a:rPr lang="en-US" sz="3799" b="1">
                <a:solidFill>
                  <a:srgbClr val="000000"/>
                </a:solidFill>
                <a:latin typeface="Trebuchet MS Bold"/>
                <a:ea typeface="Trebuchet MS Bold"/>
                <a:cs typeface="Trebuchet MS Bold"/>
                <a:sym typeface="Trebuchet MS Bold"/>
              </a:rPr>
              <a:t>Program reports for FY2025-2026 are due May 29, 2026</a:t>
            </a:r>
          </a:p>
          <a:p>
            <a:pPr algn="l">
              <a:lnSpc>
                <a:spcPts val="4759"/>
              </a:lnSpc>
            </a:pPr>
            <a:endParaRPr lang="en-US" sz="3799" b="1">
              <a:solidFill>
                <a:srgbClr val="000000"/>
              </a:solidFill>
              <a:latin typeface="Trebuchet MS Bold"/>
              <a:ea typeface="Trebuchet MS Bold"/>
              <a:cs typeface="Trebuchet MS Bold"/>
              <a:sym typeface="Trebuchet MS Bold"/>
            </a:endParaRPr>
          </a:p>
          <a:p>
            <a:pPr marL="604523" lvl="1" indent="-302261" algn="l">
              <a:lnSpc>
                <a:spcPts val="3920"/>
              </a:lnSpc>
              <a:buFont typeface="Arial"/>
              <a:buChar char="•"/>
            </a:pPr>
            <a:r>
              <a:rPr lang="en-US" sz="2800">
                <a:solidFill>
                  <a:srgbClr val="000000"/>
                </a:solidFill>
                <a:latin typeface="Trebuchet MS"/>
                <a:ea typeface="Trebuchet MS"/>
                <a:cs typeface="Trebuchet MS"/>
                <a:sym typeface="Trebuchet MS"/>
              </a:rPr>
              <a:t>Access templates for reports on the </a:t>
            </a:r>
            <a:r>
              <a:rPr lang="en-US" sz="2800" b="1">
                <a:solidFill>
                  <a:srgbClr val="000000"/>
                </a:solidFill>
                <a:latin typeface="Trebuchet MS Bold"/>
                <a:ea typeface="Trebuchet MS Bold"/>
                <a:cs typeface="Trebuchet MS Bold"/>
                <a:sym typeface="Trebuchet MS Bold"/>
              </a:rPr>
              <a:t>Program Reporting webpage.</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Cohort 15: Development Year Report </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Cohorts 12, 13, and 14: End of Year Report</a:t>
            </a:r>
          </a:p>
          <a:p>
            <a:pPr algn="l">
              <a:lnSpc>
                <a:spcPts val="3920"/>
              </a:lnSpc>
            </a:pPr>
            <a:endParaRPr lang="en-US" sz="2800">
              <a:solidFill>
                <a:srgbClr val="000000"/>
              </a:solidFill>
              <a:latin typeface="Trebuchet MS"/>
              <a:ea typeface="Trebuchet MS"/>
              <a:cs typeface="Trebuchet MS"/>
              <a:sym typeface="Trebuchet MS"/>
            </a:endParaRPr>
          </a:p>
          <a:p>
            <a:pPr algn="l">
              <a:lnSpc>
                <a:spcPts val="3920"/>
              </a:lnSpc>
            </a:pPr>
            <a:endParaRPr lang="en-US" sz="2800">
              <a:solidFill>
                <a:srgbClr val="000000"/>
              </a:solidFill>
              <a:latin typeface="Trebuchet MS"/>
              <a:ea typeface="Trebuchet MS"/>
              <a:cs typeface="Trebuchet MS"/>
              <a:sym typeface="Trebuchet MS"/>
            </a:endParaRPr>
          </a:p>
          <a:p>
            <a:pPr algn="l">
              <a:lnSpc>
                <a:spcPts val="3920"/>
              </a:lnSpc>
            </a:pPr>
            <a:endParaRPr lang="en-US" sz="2800">
              <a:solidFill>
                <a:srgbClr val="000000"/>
              </a:solidFill>
              <a:latin typeface="Trebuchet MS"/>
              <a:ea typeface="Trebuchet MS"/>
              <a:cs typeface="Trebuchet MS"/>
              <a:sym typeface="Trebuchet MS"/>
            </a:endParaRPr>
          </a:p>
          <a:p>
            <a:pPr marL="604523" lvl="1" indent="-302261" algn="l">
              <a:lnSpc>
                <a:spcPts val="3920"/>
              </a:lnSpc>
              <a:buFont typeface="Arial"/>
              <a:buChar char="•"/>
            </a:pPr>
            <a:r>
              <a:rPr lang="en-US" sz="2800">
                <a:solidFill>
                  <a:srgbClr val="000000"/>
                </a:solidFill>
                <a:latin typeface="Trebuchet MS"/>
                <a:ea typeface="Trebuchet MS"/>
                <a:cs typeface="Trebuchet MS"/>
                <a:sym typeface="Trebuchet MS"/>
              </a:rPr>
              <a:t>Support for reporting will occur at the Regional Training</a:t>
            </a:r>
          </a:p>
          <a:p>
            <a:pPr marL="1209045" lvl="2" indent="-403015" algn="l">
              <a:lnSpc>
                <a:spcPts val="3920"/>
              </a:lnSpc>
              <a:buFont typeface="Arial"/>
              <a:buChar char="⚬"/>
            </a:pPr>
            <a:r>
              <a:rPr lang="en-US" sz="2800" b="1">
                <a:solidFill>
                  <a:srgbClr val="000000"/>
                </a:solidFill>
                <a:latin typeface="Trebuchet MS Bold"/>
                <a:ea typeface="Trebuchet MS Bold"/>
                <a:cs typeface="Trebuchet MS Bold"/>
                <a:sym typeface="Trebuchet MS Bold"/>
              </a:rPr>
              <a:t>Download the guiding template today</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Create a plan to monitor goal progress and track School counseling data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47585"/>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34255" y="679353"/>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t"/>
            <a:lstStyle/>
            <a:p>
              <a:pPr algn="ctr">
                <a:lnSpc>
                  <a:spcPts val="3359"/>
                </a:lnSpc>
              </a:pPr>
              <a:endParaRPr/>
            </a:p>
            <a:p>
              <a:pPr algn="ctr">
                <a:lnSpc>
                  <a:spcPts val="6019"/>
                </a:lnSpc>
              </a:pPr>
              <a:r>
                <a:rPr lang="en-US" sz="4299" b="1">
                  <a:solidFill>
                    <a:srgbClr val="000000"/>
                  </a:solidFill>
                  <a:latin typeface="Trebuchet MS Bold"/>
                  <a:ea typeface="Trebuchet MS Bold"/>
                  <a:cs typeface="Trebuchet MS Bold"/>
                  <a:sym typeface="Trebuchet MS Bold"/>
                </a:rPr>
                <a:t> </a:t>
              </a:r>
            </a:p>
            <a:p>
              <a:pPr algn="ctr">
                <a:lnSpc>
                  <a:spcPts val="3919"/>
                </a:lnSpc>
              </a:pPr>
              <a:endParaRPr lang="en-US" sz="4299" b="1">
                <a:solidFill>
                  <a:srgbClr val="000000"/>
                </a:solidFill>
                <a:latin typeface="Trebuchet MS Bold"/>
                <a:ea typeface="Trebuchet MS Bold"/>
                <a:cs typeface="Trebuchet MS Bold"/>
                <a:sym typeface="Trebuchet MS Bold"/>
              </a:endParaRPr>
            </a:p>
            <a:p>
              <a:pPr algn="ctr">
                <a:lnSpc>
                  <a:spcPts val="3919"/>
                </a:lnSpc>
              </a:pPr>
              <a:endParaRPr lang="en-US" sz="4299" b="1">
                <a:solidFill>
                  <a:srgbClr val="000000"/>
                </a:solidFill>
                <a:latin typeface="Trebuchet MS Bold"/>
                <a:ea typeface="Trebuchet MS Bold"/>
                <a:cs typeface="Trebuchet MS Bold"/>
                <a:sym typeface="Trebuchet MS Bold"/>
              </a:endParaRPr>
            </a:p>
          </p:txBody>
        </p:sp>
      </p:grpSp>
      <p:sp>
        <p:nvSpPr>
          <p:cNvPr id="9" name="Freeform 9">
            <a:extLst>
              <a:ext uri="{C183D7F6-B498-43B3-948B-1728B52AA6E4}">
                <adec:decorative xmlns:adec="http://schemas.microsoft.com/office/drawing/2017/decorative" val="1"/>
              </a:ext>
            </a:extLst>
          </p:cNvPr>
          <p:cNvSpPr/>
          <p:nvPr/>
        </p:nvSpPr>
        <p:spPr>
          <a:xfrm>
            <a:off x="1176359" y="4164393"/>
            <a:ext cx="3371451" cy="3371451"/>
          </a:xfrm>
          <a:custGeom>
            <a:avLst/>
            <a:gdLst/>
            <a:ahLst/>
            <a:cxnLst/>
            <a:rect l="l" t="t" r="r" b="b"/>
            <a:pathLst>
              <a:path w="3371451" h="3371451">
                <a:moveTo>
                  <a:pt x="0" y="0"/>
                </a:moveTo>
                <a:lnTo>
                  <a:pt x="3371450" y="0"/>
                </a:lnTo>
                <a:lnTo>
                  <a:pt x="3371450" y="3371451"/>
                </a:lnTo>
                <a:lnTo>
                  <a:pt x="0" y="3371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a:spLocks noGrp="1"/>
          </p:cNvSpPr>
          <p:nvPr>
            <p:ph type="title" idx="4294967295"/>
          </p:nvPr>
        </p:nvSpPr>
        <p:spPr>
          <a:xfrm>
            <a:off x="360992" y="494576"/>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Reporting and Evaluation</a:t>
            </a:r>
          </a:p>
        </p:txBody>
      </p:sp>
      <p:sp>
        <p:nvSpPr>
          <p:cNvPr id="11" name="TextBox 11"/>
          <p:cNvSpPr txBox="1"/>
          <p:nvPr/>
        </p:nvSpPr>
        <p:spPr>
          <a:xfrm>
            <a:off x="4777107" y="3103189"/>
            <a:ext cx="12712905" cy="4790440"/>
          </a:xfrm>
          <a:prstGeom prst="rect">
            <a:avLst/>
          </a:prstGeom>
        </p:spPr>
        <p:txBody>
          <a:bodyPr lIns="0" tIns="0" rIns="0" bIns="0" rtlCol="0" anchor="t">
            <a:spAutoFit/>
          </a:bodyPr>
          <a:lstStyle/>
          <a:p>
            <a:pPr algn="ctr">
              <a:lnSpc>
                <a:spcPts val="4759"/>
              </a:lnSpc>
            </a:pPr>
            <a:r>
              <a:rPr lang="en-US" sz="3399">
                <a:solidFill>
                  <a:srgbClr val="000000"/>
                </a:solidFill>
                <a:latin typeface="Trebuchet MS"/>
                <a:ea typeface="Trebuchet MS"/>
                <a:cs typeface="Trebuchet MS"/>
                <a:sym typeface="Trebuchet MS"/>
              </a:rPr>
              <a:t> </a:t>
            </a:r>
            <a:r>
              <a:rPr lang="en-US" sz="3399" b="1">
                <a:solidFill>
                  <a:srgbClr val="000000"/>
                </a:solidFill>
                <a:latin typeface="Trebuchet MS Bold"/>
                <a:ea typeface="Trebuchet MS Bold"/>
                <a:cs typeface="Trebuchet MS Bold"/>
                <a:sym typeface="Trebuchet MS Bold"/>
              </a:rPr>
              <a:t>The information collected via CDE’s </a:t>
            </a:r>
          </a:p>
          <a:p>
            <a:pPr algn="ctr">
              <a:lnSpc>
                <a:spcPts val="4759"/>
              </a:lnSpc>
            </a:pPr>
            <a:r>
              <a:rPr lang="en-US" sz="3399" b="1">
                <a:solidFill>
                  <a:srgbClr val="000000"/>
                </a:solidFill>
                <a:latin typeface="Trebuchet MS Bold"/>
                <a:ea typeface="Trebuchet MS Bold"/>
                <a:cs typeface="Trebuchet MS Bold"/>
                <a:sym typeface="Trebuchet MS Bold"/>
              </a:rPr>
              <a:t>Development Year and End of Year Reports will be used for:</a:t>
            </a:r>
          </a:p>
          <a:p>
            <a:pPr algn="l">
              <a:lnSpc>
                <a:spcPts val="4759"/>
              </a:lnSpc>
            </a:pPr>
            <a:endParaRPr lang="en-US" sz="3399" b="1">
              <a:solidFill>
                <a:srgbClr val="000000"/>
              </a:solidFill>
              <a:latin typeface="Trebuchet MS Bold"/>
              <a:ea typeface="Trebuchet MS Bold"/>
              <a:cs typeface="Trebuchet MS Bold"/>
              <a:sym typeface="Trebuchet MS Bold"/>
            </a:endParaRPr>
          </a:p>
          <a:p>
            <a:pPr marL="734059" lvl="1" indent="-367030" algn="l">
              <a:lnSpc>
                <a:spcPts val="4759"/>
              </a:lnSpc>
              <a:buFont typeface="Arial"/>
              <a:buChar char="•"/>
            </a:pPr>
            <a:r>
              <a:rPr lang="en-US" sz="3399">
                <a:solidFill>
                  <a:srgbClr val="000000"/>
                </a:solidFill>
                <a:latin typeface="Trebuchet MS"/>
                <a:ea typeface="Trebuchet MS"/>
                <a:cs typeface="Trebuchet MS"/>
                <a:sym typeface="Trebuchet MS"/>
              </a:rPr>
              <a:t>Continuous quality improvement in strengthening the SCCGP</a:t>
            </a:r>
          </a:p>
          <a:p>
            <a:pPr marL="734059" lvl="1" indent="-367030" algn="l">
              <a:lnSpc>
                <a:spcPts val="4759"/>
              </a:lnSpc>
              <a:buFont typeface="Arial"/>
              <a:buChar char="•"/>
            </a:pPr>
            <a:r>
              <a:rPr lang="en-US" sz="3399">
                <a:solidFill>
                  <a:srgbClr val="000000"/>
                </a:solidFill>
                <a:latin typeface="Trebuchet MS"/>
                <a:ea typeface="Trebuchet MS"/>
                <a:cs typeface="Trebuchet MS"/>
                <a:sym typeface="Trebuchet MS"/>
              </a:rPr>
              <a:t>To ensure accountability to grant expectations</a:t>
            </a:r>
          </a:p>
          <a:p>
            <a:pPr marL="734059" lvl="1" indent="-367030" algn="l">
              <a:lnSpc>
                <a:spcPts val="4759"/>
              </a:lnSpc>
              <a:buFont typeface="Arial"/>
              <a:buChar char="•"/>
            </a:pPr>
            <a:r>
              <a:rPr lang="en-US" sz="3399">
                <a:solidFill>
                  <a:srgbClr val="000000"/>
                </a:solidFill>
                <a:latin typeface="Trebuchet MS"/>
                <a:ea typeface="Trebuchet MS"/>
                <a:cs typeface="Trebuchet MS"/>
                <a:sym typeface="Trebuchet MS"/>
              </a:rPr>
              <a:t> To fulfill Department reporting requirements</a:t>
            </a:r>
          </a:p>
          <a:p>
            <a:pPr marL="734059" lvl="1" indent="-367030" algn="l">
              <a:lnSpc>
                <a:spcPts val="4759"/>
              </a:lnSpc>
              <a:buFont typeface="Arial"/>
              <a:buChar char="•"/>
            </a:pPr>
            <a:r>
              <a:rPr lang="en-US" sz="3399">
                <a:solidFill>
                  <a:srgbClr val="000000"/>
                </a:solidFill>
                <a:latin typeface="Trebuchet MS"/>
                <a:ea typeface="Trebuchet MS"/>
                <a:cs typeface="Trebuchet MS"/>
                <a:sym typeface="Trebuchet MS"/>
              </a:rPr>
              <a:t> To elevate the positive impact school counselors make</a:t>
            </a:r>
          </a:p>
          <a:p>
            <a:pPr algn="l">
              <a:lnSpc>
                <a:spcPts val="4759"/>
              </a:lnSpc>
            </a:pPr>
            <a:endParaRPr lang="en-US" sz="3399">
              <a:solidFill>
                <a:srgbClr val="000000"/>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06871"/>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506232" y="2394102"/>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57150"/>
              <a:ext cx="4549935" cy="2016967"/>
            </a:xfrm>
            <a:prstGeom prst="rect">
              <a:avLst/>
            </a:prstGeom>
          </p:spPr>
          <p:txBody>
            <a:bodyPr lIns="50800" tIns="50800" rIns="50800" bIns="50800" rtlCol="0" anchor="ctr"/>
            <a:lstStyle/>
            <a:p>
              <a:pPr algn="l">
                <a:lnSpc>
                  <a:spcPts val="3919"/>
                </a:lnSpc>
              </a:pPr>
              <a:endParaRPr/>
            </a:p>
          </p:txBody>
        </p:sp>
      </p:grpSp>
      <p:sp>
        <p:nvSpPr>
          <p:cNvPr id="8" name="Freeform 8" descr="CDE Logo"/>
          <p:cNvSpPr/>
          <p:nvPr/>
        </p:nvSpPr>
        <p:spPr>
          <a:xfrm>
            <a:off x="15416233" y="638639"/>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sp>
        <p:nvSpPr>
          <p:cNvPr id="18" name="TextBox 18"/>
          <p:cNvSpPr txBox="1">
            <a:spLocks noGrp="1"/>
          </p:cNvSpPr>
          <p:nvPr>
            <p:ph type="title" idx="4294967295"/>
          </p:nvPr>
        </p:nvSpPr>
        <p:spPr>
          <a:xfrm>
            <a:off x="320278" y="453862"/>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Implementation Planning</a:t>
            </a:r>
          </a:p>
        </p:txBody>
      </p:sp>
      <p:grpSp>
        <p:nvGrpSpPr>
          <p:cNvPr id="9" name="Group 9" descr="Continuous improvement planning showing focus in the middle with evaluate, plan, and implement in a circle on the outside&#10;"/>
          <p:cNvGrpSpPr/>
          <p:nvPr/>
        </p:nvGrpSpPr>
        <p:grpSpPr>
          <a:xfrm>
            <a:off x="11788974" y="2653473"/>
            <a:ext cx="5198309" cy="5486017"/>
            <a:chOff x="817261" y="-88608"/>
            <a:chExt cx="6931079" cy="7314689"/>
          </a:xfrm>
        </p:grpSpPr>
        <p:sp>
          <p:nvSpPr>
            <p:cNvPr id="10" name="Freeform 10"/>
            <p:cNvSpPr/>
            <p:nvPr/>
          </p:nvSpPr>
          <p:spPr>
            <a:xfrm>
              <a:off x="1349150" y="473225"/>
              <a:ext cx="5868497" cy="5868497"/>
            </a:xfrm>
            <a:custGeom>
              <a:avLst/>
              <a:gdLst/>
              <a:ahLst/>
              <a:cxnLst/>
              <a:rect l="l" t="t" r="r" b="b"/>
              <a:pathLst>
                <a:path w="5868497" h="5868497">
                  <a:moveTo>
                    <a:pt x="0" y="0"/>
                  </a:moveTo>
                  <a:lnTo>
                    <a:pt x="5868497" y="0"/>
                  </a:lnTo>
                  <a:lnTo>
                    <a:pt x="5868497" y="5868497"/>
                  </a:lnTo>
                  <a:lnTo>
                    <a:pt x="0" y="5868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rot="3169492">
              <a:off x="6367988" y="931412"/>
              <a:ext cx="1781095" cy="979609"/>
            </a:xfrm>
            <a:prstGeom prst="rect">
              <a:avLst/>
            </a:prstGeom>
          </p:spPr>
          <p:txBody>
            <a:bodyPr lIns="0" tIns="0" rIns="0" bIns="0" rtlCol="0" anchor="t">
              <a:spAutoFit/>
            </a:bodyPr>
            <a:lstStyle/>
            <a:p>
              <a:pPr algn="ctr">
                <a:lnSpc>
                  <a:spcPts val="6144"/>
                </a:lnSpc>
              </a:pPr>
              <a:r>
                <a:rPr lang="en-US" sz="4388" b="1">
                  <a:solidFill>
                    <a:srgbClr val="000000"/>
                  </a:solidFill>
                  <a:latin typeface="Trebuchet MS Bold"/>
                  <a:ea typeface="Trebuchet MS Bold"/>
                  <a:cs typeface="Trebuchet MS Bold"/>
                  <a:sym typeface="Trebuchet MS Bold"/>
                </a:rPr>
                <a:t>Plan </a:t>
              </a:r>
            </a:p>
          </p:txBody>
        </p:sp>
        <p:sp>
          <p:nvSpPr>
            <p:cNvPr id="12" name="TextBox 12"/>
            <p:cNvSpPr txBox="1"/>
            <p:nvPr/>
          </p:nvSpPr>
          <p:spPr>
            <a:xfrm>
              <a:off x="2337122" y="6246472"/>
              <a:ext cx="3987143" cy="979609"/>
            </a:xfrm>
            <a:prstGeom prst="rect">
              <a:avLst/>
            </a:prstGeom>
          </p:spPr>
          <p:txBody>
            <a:bodyPr lIns="0" tIns="0" rIns="0" bIns="0" rtlCol="0" anchor="t">
              <a:spAutoFit/>
            </a:bodyPr>
            <a:lstStyle/>
            <a:p>
              <a:pPr algn="ctr">
                <a:lnSpc>
                  <a:spcPts val="6144"/>
                </a:lnSpc>
              </a:pPr>
              <a:r>
                <a:rPr lang="en-US" sz="4388" b="1">
                  <a:solidFill>
                    <a:srgbClr val="000000"/>
                  </a:solidFill>
                  <a:latin typeface="Trebuchet MS Bold"/>
                  <a:ea typeface="Trebuchet MS Bold"/>
                  <a:cs typeface="Trebuchet MS Bold"/>
                  <a:sym typeface="Trebuchet MS Bold"/>
                </a:rPr>
                <a:t>Implement</a:t>
              </a:r>
            </a:p>
          </p:txBody>
        </p:sp>
        <p:sp>
          <p:nvSpPr>
            <p:cNvPr id="13" name="TextBox 13"/>
            <p:cNvSpPr txBox="1"/>
            <p:nvPr/>
          </p:nvSpPr>
          <p:spPr>
            <a:xfrm rot="-3223008">
              <a:off x="-361705" y="1090358"/>
              <a:ext cx="3344955" cy="987023"/>
            </a:xfrm>
            <a:prstGeom prst="rect">
              <a:avLst/>
            </a:prstGeom>
          </p:spPr>
          <p:txBody>
            <a:bodyPr lIns="0" tIns="0" rIns="0" bIns="0" rtlCol="0" anchor="t">
              <a:spAutoFit/>
            </a:bodyPr>
            <a:lstStyle/>
            <a:p>
              <a:pPr algn="ctr">
                <a:lnSpc>
                  <a:spcPts val="6144"/>
                </a:lnSpc>
              </a:pPr>
              <a:r>
                <a:rPr lang="en-US" sz="4388" b="1">
                  <a:solidFill>
                    <a:srgbClr val="000000"/>
                  </a:solidFill>
                  <a:latin typeface="Trebuchet MS Bold"/>
                  <a:ea typeface="Trebuchet MS Bold"/>
                  <a:cs typeface="Trebuchet MS Bold"/>
                  <a:sym typeface="Trebuchet MS Bold"/>
                </a:rPr>
                <a:t>Evaluate </a:t>
              </a:r>
            </a:p>
          </p:txBody>
        </p:sp>
        <p:grpSp>
          <p:nvGrpSpPr>
            <p:cNvPr id="14" name="Group 14"/>
            <p:cNvGrpSpPr/>
            <p:nvPr/>
          </p:nvGrpSpPr>
          <p:grpSpPr>
            <a:xfrm>
              <a:off x="2778532" y="1806476"/>
              <a:ext cx="3009734" cy="300973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p:spPr>
            <p:txBody>
              <a:bodyPr/>
              <a:lstStyle/>
              <a:p>
                <a:endParaRPr lang="en-US" dirty="0"/>
              </a:p>
            </p:txBody>
          </p:sp>
          <p:sp>
            <p:nvSpPr>
              <p:cNvPr id="16" name="TextBox 16"/>
              <p:cNvSpPr txBox="1"/>
              <p:nvPr/>
            </p:nvSpPr>
            <p:spPr>
              <a:xfrm>
                <a:off x="76200" y="38100"/>
                <a:ext cx="660400" cy="698500"/>
              </a:xfrm>
              <a:prstGeom prst="rect">
                <a:avLst/>
              </a:prstGeom>
            </p:spPr>
            <p:txBody>
              <a:bodyPr lIns="31514" tIns="31514" rIns="31514" bIns="31514" rtlCol="0" anchor="ctr"/>
              <a:lstStyle/>
              <a:p>
                <a:pPr algn="ctr">
                  <a:lnSpc>
                    <a:spcPts val="3360"/>
                  </a:lnSpc>
                </a:pPr>
                <a:endParaRPr/>
              </a:p>
            </p:txBody>
          </p:sp>
        </p:grpSp>
        <p:sp>
          <p:nvSpPr>
            <p:cNvPr id="17" name="TextBox 17"/>
            <p:cNvSpPr txBox="1"/>
            <p:nvPr/>
          </p:nvSpPr>
          <p:spPr>
            <a:xfrm>
              <a:off x="3173642" y="2750997"/>
              <a:ext cx="2314102" cy="979609"/>
            </a:xfrm>
            <a:prstGeom prst="rect">
              <a:avLst/>
            </a:prstGeom>
          </p:spPr>
          <p:txBody>
            <a:bodyPr lIns="0" tIns="0" rIns="0" bIns="0" rtlCol="0" anchor="t">
              <a:spAutoFit/>
            </a:bodyPr>
            <a:lstStyle/>
            <a:p>
              <a:pPr algn="ctr">
                <a:lnSpc>
                  <a:spcPts val="6144"/>
                </a:lnSpc>
              </a:pPr>
              <a:r>
                <a:rPr lang="en-US" sz="4388" b="1" u="sng" dirty="0">
                  <a:solidFill>
                    <a:schemeClr val="bg1"/>
                  </a:solidFill>
                  <a:latin typeface="Trebuchet MS Bold"/>
                  <a:ea typeface="Trebuchet MS Bold"/>
                  <a:cs typeface="Trebuchet MS Bold"/>
                  <a:sym typeface="Trebuchet MS Bold"/>
                  <a:hlinkClick r:id="rId6" tooltip="https://www.cde.state.co.us/uip">
                    <a:extLst>
                      <a:ext uri="{A12FA001-AC4F-418D-AE19-62706E023703}">
                        <ahyp:hlinkClr xmlns:ahyp="http://schemas.microsoft.com/office/drawing/2018/hyperlinkcolor" val="tx"/>
                      </a:ext>
                    </a:extLst>
                  </a:hlinkClick>
                </a:rPr>
                <a:t>Focus</a:t>
              </a:r>
              <a:r>
                <a:rPr lang="en-US" sz="4388" b="1" u="sng" dirty="0">
                  <a:solidFill>
                    <a:srgbClr val="0000FF"/>
                  </a:solidFill>
                  <a:latin typeface="Trebuchet MS Bold"/>
                  <a:ea typeface="Trebuchet MS Bold"/>
                  <a:cs typeface="Trebuchet MS Bold"/>
                  <a:sym typeface="Trebuchet MS Bold"/>
                  <a:hlinkClick r:id="rId6" tooltip="https://www.cde.state.co.us/uip">
                    <a:extLst>
                      <a:ext uri="{A12FA001-AC4F-418D-AE19-62706E023703}">
                        <ahyp:hlinkClr xmlns:ahyp="http://schemas.microsoft.com/office/drawing/2018/hyperlinkcolor" val="tx"/>
                      </a:ext>
                    </a:extLst>
                  </a:hlinkClick>
                </a:rPr>
                <a:t> </a:t>
              </a:r>
            </a:p>
          </p:txBody>
        </p:sp>
      </p:grpSp>
      <p:sp>
        <p:nvSpPr>
          <p:cNvPr id="19" name="TextBox 19"/>
          <p:cNvSpPr txBox="1"/>
          <p:nvPr/>
        </p:nvSpPr>
        <p:spPr>
          <a:xfrm>
            <a:off x="550612" y="2508795"/>
            <a:ext cx="16954069" cy="7217410"/>
          </a:xfrm>
          <a:prstGeom prst="rect">
            <a:avLst/>
          </a:prstGeom>
        </p:spPr>
        <p:txBody>
          <a:bodyPr lIns="0" tIns="0" rIns="0" bIns="0" rtlCol="0" anchor="t">
            <a:spAutoFit/>
          </a:bodyPr>
          <a:lstStyle/>
          <a:p>
            <a:pPr marL="604523" lvl="1" indent="-302261" algn="l">
              <a:lnSpc>
                <a:spcPts val="3920"/>
              </a:lnSpc>
              <a:buFont typeface="Arial"/>
              <a:buChar char="•"/>
            </a:pPr>
            <a:r>
              <a:rPr lang="en-US" sz="2800" b="1">
                <a:solidFill>
                  <a:srgbClr val="000000"/>
                </a:solidFill>
                <a:latin typeface="Trebuchet MS Bold"/>
                <a:ea typeface="Trebuchet MS Bold"/>
                <a:cs typeface="Trebuchet MS Bold"/>
                <a:sym typeface="Trebuchet MS Bold"/>
              </a:rPr>
              <a:t>Be Intentional </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Define your scope and focus for the year</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Align with SMART goals and student needs</a:t>
            </a:r>
          </a:p>
          <a:p>
            <a:pPr algn="l">
              <a:lnSpc>
                <a:spcPts val="1399"/>
              </a:lnSpc>
            </a:pPr>
            <a:endParaRPr lang="en-US" sz="2800">
              <a:solidFill>
                <a:srgbClr val="000000"/>
              </a:solidFill>
              <a:latin typeface="Trebuchet MS"/>
              <a:ea typeface="Trebuchet MS"/>
              <a:cs typeface="Trebuchet MS"/>
              <a:sym typeface="Trebuchet MS"/>
            </a:endParaRPr>
          </a:p>
          <a:p>
            <a:pPr marL="604523" lvl="1" indent="-302261" algn="l">
              <a:lnSpc>
                <a:spcPts val="3920"/>
              </a:lnSpc>
              <a:buFont typeface="Arial"/>
              <a:buChar char="•"/>
            </a:pPr>
            <a:r>
              <a:rPr lang="en-US" sz="2800" b="1">
                <a:solidFill>
                  <a:srgbClr val="000000"/>
                </a:solidFill>
                <a:latin typeface="Trebuchet MS Bold"/>
                <a:ea typeface="Trebuchet MS Bold"/>
                <a:cs typeface="Trebuchet MS Bold"/>
                <a:sym typeface="Trebuchet MS Bold"/>
              </a:rPr>
              <a:t>Create a plan and calendar</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Adjust if needed </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Continuous improvement cycle</a:t>
            </a:r>
          </a:p>
          <a:p>
            <a:pPr algn="l">
              <a:lnSpc>
                <a:spcPts val="1399"/>
              </a:lnSpc>
            </a:pPr>
            <a:endParaRPr lang="en-US" sz="2800">
              <a:solidFill>
                <a:srgbClr val="000000"/>
              </a:solidFill>
              <a:latin typeface="Trebuchet MS"/>
              <a:ea typeface="Trebuchet MS"/>
              <a:cs typeface="Trebuchet MS"/>
              <a:sym typeface="Trebuchet MS"/>
            </a:endParaRPr>
          </a:p>
          <a:p>
            <a:pPr marL="604523" lvl="1" indent="-302261" algn="l">
              <a:lnSpc>
                <a:spcPts val="3920"/>
              </a:lnSpc>
              <a:buFont typeface="Arial"/>
              <a:buChar char="•"/>
            </a:pPr>
            <a:r>
              <a:rPr lang="en-US" sz="2800" b="1">
                <a:solidFill>
                  <a:srgbClr val="000000"/>
                </a:solidFill>
                <a:latin typeface="Trebuchet MS Bold"/>
                <a:ea typeface="Trebuchet MS Bold"/>
                <a:cs typeface="Trebuchet MS Bold"/>
                <a:sym typeface="Trebuchet MS Bold"/>
              </a:rPr>
              <a:t>Create an overview of the school counseling programming </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Who will receive services?</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What services will be delivered? When? Where? How long?</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What resources are needed?</a:t>
            </a:r>
          </a:p>
          <a:p>
            <a:pPr marL="1209045" lvl="2" indent="-403015" algn="l">
              <a:lnSpc>
                <a:spcPts val="3920"/>
              </a:lnSpc>
              <a:buFont typeface="Arial"/>
              <a:buChar char="⚬"/>
            </a:pPr>
            <a:r>
              <a:rPr lang="en-US" sz="2800">
                <a:solidFill>
                  <a:srgbClr val="000000"/>
                </a:solidFill>
                <a:latin typeface="Trebuchet MS"/>
                <a:ea typeface="Trebuchet MS"/>
                <a:cs typeface="Trebuchet MS"/>
                <a:sym typeface="Trebuchet MS"/>
              </a:rPr>
              <a:t>What is anticipated impact?</a:t>
            </a:r>
          </a:p>
          <a:p>
            <a:pPr algn="l">
              <a:lnSpc>
                <a:spcPts val="3920"/>
              </a:lnSpc>
            </a:pPr>
            <a:endParaRPr lang="en-US" sz="2800">
              <a:solidFill>
                <a:srgbClr val="000000"/>
              </a:solidFill>
              <a:latin typeface="Trebuchet MS"/>
              <a:ea typeface="Trebuchet MS"/>
              <a:cs typeface="Trebuchet MS"/>
              <a:sym typeface="Trebuchet MS"/>
            </a:endParaRPr>
          </a:p>
          <a:p>
            <a:pPr algn="l">
              <a:lnSpc>
                <a:spcPts val="2800"/>
              </a:lnSpc>
            </a:pPr>
            <a:r>
              <a:rPr lang="en-US" sz="2000">
                <a:solidFill>
                  <a:srgbClr val="000000"/>
                </a:solidFill>
                <a:latin typeface="Trebuchet MS"/>
                <a:ea typeface="Trebuchet MS"/>
                <a:cs typeface="Trebuchet MS"/>
                <a:sym typeface="Trebuchet MS"/>
              </a:rPr>
              <a:t> (American School Counselor Association, 2019)                     (Colorado Department of Education, 2025)</a:t>
            </a:r>
          </a:p>
          <a:p>
            <a:pPr algn="ctr">
              <a:lnSpc>
                <a:spcPts val="4759"/>
              </a:lnSpc>
            </a:pPr>
            <a:endParaRPr lang="en-US" sz="2000">
              <a:solidFill>
                <a:srgbClr val="000000"/>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52585"/>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5" name="Freeform 5" descr="CDE Logo"/>
          <p:cNvSpPr/>
          <p:nvPr/>
        </p:nvSpPr>
        <p:spPr>
          <a:xfrm>
            <a:off x="15355378" y="584354"/>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t"/>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l">
                <a:lnSpc>
                  <a:spcPts val="4759"/>
                </a:lnSpc>
              </a:pPr>
              <a:endParaRPr/>
            </a:p>
          </p:txBody>
        </p:sp>
      </p:grpSp>
      <p:sp>
        <p:nvSpPr>
          <p:cNvPr id="9" name="Freeform 9">
            <a:extLst>
              <a:ext uri="{C183D7F6-B498-43B3-948B-1728B52AA6E4}">
                <adec:decorative xmlns:adec="http://schemas.microsoft.com/office/drawing/2017/decorative" val="1"/>
              </a:ext>
            </a:extLst>
          </p:cNvPr>
          <p:cNvSpPr/>
          <p:nvPr/>
        </p:nvSpPr>
        <p:spPr>
          <a:xfrm>
            <a:off x="1028700" y="3593743"/>
            <a:ext cx="4001643" cy="4114800"/>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a:spLocks noGrp="1"/>
          </p:cNvSpPr>
          <p:nvPr>
            <p:ph type="title" idx="4294967295"/>
          </p:nvPr>
        </p:nvSpPr>
        <p:spPr>
          <a:xfrm>
            <a:off x="293136" y="399577"/>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Resources</a:t>
            </a:r>
          </a:p>
        </p:txBody>
      </p:sp>
      <p:sp>
        <p:nvSpPr>
          <p:cNvPr id="11" name="TextBox 11">
            <a:extLst>
              <a:ext uri="{C183D7F6-B498-43B3-948B-1728B52AA6E4}">
                <adec:decorative xmlns:adec="http://schemas.microsoft.com/office/drawing/2017/decorative" val="0"/>
              </a:ext>
            </a:extLst>
          </p:cNvPr>
          <p:cNvSpPr txBox="1"/>
          <p:nvPr/>
        </p:nvSpPr>
        <p:spPr>
          <a:xfrm>
            <a:off x="5375332" y="4218252"/>
            <a:ext cx="12151861" cy="3354578"/>
          </a:xfrm>
          <a:prstGeom prst="rect">
            <a:avLst/>
          </a:prstGeom>
        </p:spPr>
        <p:txBody>
          <a:bodyPr lIns="0" tIns="0" rIns="0" bIns="0" rtlCol="0" anchor="t">
            <a:spAutoFit/>
          </a:bodyPr>
          <a:lstStyle/>
          <a:p>
            <a:pPr marL="734059" lvl="1" indent="-367030" algn="l">
              <a:lnSpc>
                <a:spcPts val="6765"/>
              </a:lnSpc>
              <a:buFont typeface="Arial"/>
              <a:buChar char="•"/>
            </a:pPr>
            <a:r>
              <a:rPr lang="en-US" sz="3399" b="1" dirty="0">
                <a:solidFill>
                  <a:srgbClr val="000000"/>
                </a:solidFill>
                <a:latin typeface="Trebuchet MS Bold"/>
                <a:ea typeface="Trebuchet MS Bold"/>
                <a:cs typeface="Trebuchet MS Bold"/>
                <a:sym typeface="Trebuchet MS Bold"/>
              </a:rPr>
              <a:t>What is your go-to favorite school counseling resource?</a:t>
            </a:r>
          </a:p>
          <a:p>
            <a:pPr marL="734059" lvl="1" indent="-367030" algn="l">
              <a:lnSpc>
                <a:spcPts val="6765"/>
              </a:lnSpc>
              <a:buFont typeface="Arial"/>
              <a:buChar char="•"/>
            </a:pPr>
            <a:r>
              <a:rPr lang="en-US" sz="3399" b="1" dirty="0">
                <a:solidFill>
                  <a:srgbClr val="000000"/>
                </a:solidFill>
                <a:latin typeface="Trebuchet MS Bold"/>
                <a:ea typeface="Trebuchet MS Bold"/>
                <a:cs typeface="Trebuchet MS Bold"/>
                <a:sym typeface="Trebuchet MS Bold"/>
              </a:rPr>
              <a:t>What resources do you need more of?</a:t>
            </a:r>
          </a:p>
          <a:p>
            <a:pPr marL="734059" lvl="1" indent="-367030" algn="l">
              <a:lnSpc>
                <a:spcPts val="6765"/>
              </a:lnSpc>
              <a:buFont typeface="Arial"/>
              <a:buChar char="•"/>
            </a:pPr>
            <a:r>
              <a:rPr lang="en-US" sz="3399" b="1" dirty="0">
                <a:solidFill>
                  <a:srgbClr val="000000"/>
                </a:solidFill>
                <a:latin typeface="Trebuchet MS Bold"/>
                <a:ea typeface="Trebuchet MS Bold"/>
                <a:cs typeface="Trebuchet MS Bold"/>
                <a:sym typeface="Trebuchet MS Bold"/>
              </a:rPr>
              <a:t>What is the best way to share resources?</a:t>
            </a:r>
          </a:p>
          <a:p>
            <a:pPr algn="ctr">
              <a:lnSpc>
                <a:spcPts val="6765"/>
              </a:lnSpc>
            </a:pPr>
            <a:endParaRPr lang="en-US" sz="3399" b="1" dirty="0">
              <a:solidFill>
                <a:srgbClr val="000000"/>
              </a:solidFill>
              <a:latin typeface="Trebuchet MS Bold"/>
              <a:ea typeface="Trebuchet MS Bold"/>
              <a:cs typeface="Trebuchet MS Bold"/>
              <a:sym typeface="Trebuchet M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72170"/>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C32032"/>
                  </a:solidFill>
                  <a:latin typeface="Museo Slab 1"/>
                  <a:ea typeface="Museo Slab 1"/>
                  <a:cs typeface="Museo Slab 1"/>
                  <a:sym typeface="Museo Slab 1"/>
                </a:rPr>
                <a:t> </a:t>
              </a:r>
            </a:p>
          </p:txBody>
        </p:sp>
      </p:grpSp>
      <p:sp>
        <p:nvSpPr>
          <p:cNvPr id="5" name="Freeform 5" descr="CDE Logo"/>
          <p:cNvSpPr/>
          <p:nvPr/>
        </p:nvSpPr>
        <p:spPr>
          <a:xfrm>
            <a:off x="15320137" y="603938"/>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212332"/>
            <a:chOff x="0" y="0"/>
            <a:chExt cx="4549935" cy="1899544"/>
          </a:xfrm>
        </p:grpSpPr>
        <p:sp>
          <p:nvSpPr>
            <p:cNvPr id="7" name="Freeform 7">
              <a:extLst>
                <a:ext uri="{C183D7F6-B498-43B3-948B-1728B52AA6E4}">
                  <adec:decorative xmlns:adec="http://schemas.microsoft.com/office/drawing/2017/decorative" val="1"/>
                </a:ext>
              </a:extLst>
            </p:cNvPr>
            <p:cNvSpPr/>
            <p:nvPr/>
          </p:nvSpPr>
          <p:spPr>
            <a:xfrm>
              <a:off x="0" y="0"/>
              <a:ext cx="4549935" cy="1899544"/>
            </a:xfrm>
            <a:custGeom>
              <a:avLst/>
              <a:gdLst/>
              <a:ahLst/>
              <a:cxnLst/>
              <a:rect l="l" t="t" r="r" b="b"/>
              <a:pathLst>
                <a:path w="4549935" h="1899544">
                  <a:moveTo>
                    <a:pt x="0" y="0"/>
                  </a:moveTo>
                  <a:lnTo>
                    <a:pt x="4549935" y="0"/>
                  </a:lnTo>
                  <a:lnTo>
                    <a:pt x="4549935" y="1899544"/>
                  </a:lnTo>
                  <a:lnTo>
                    <a:pt x="0" y="1899544"/>
                  </a:lnTo>
                  <a:close/>
                </a:path>
              </a:pathLst>
            </a:custGeom>
            <a:solidFill>
              <a:srgbClr val="F2F2F2"/>
            </a:solidFill>
          </p:spPr>
          <p:txBody>
            <a:bodyPr/>
            <a:lstStyle/>
            <a:p>
              <a:endParaRPr lang="en-US"/>
            </a:p>
          </p:txBody>
        </p:sp>
        <p:sp>
          <p:nvSpPr>
            <p:cNvPr id="8" name="TextBox 8"/>
            <p:cNvSpPr txBox="1"/>
            <p:nvPr/>
          </p:nvSpPr>
          <p:spPr>
            <a:xfrm>
              <a:off x="0" y="-95250"/>
              <a:ext cx="4549935" cy="1994794"/>
            </a:xfrm>
            <a:prstGeom prst="rect">
              <a:avLst/>
            </a:prstGeom>
          </p:spPr>
          <p:txBody>
            <a:bodyPr lIns="50800" tIns="50800" rIns="50800" bIns="50800" rtlCol="0" anchor="t"/>
            <a:lstStyle/>
            <a:p>
              <a:pPr algn="just">
                <a:lnSpc>
                  <a:spcPts val="6299"/>
                </a:lnSpc>
              </a:pPr>
              <a:endParaRPr/>
            </a:p>
            <a:p>
              <a:pPr algn="just">
                <a:lnSpc>
                  <a:spcPts val="6299"/>
                </a:lnSpc>
              </a:pPr>
              <a:endParaRPr/>
            </a:p>
            <a:p>
              <a:pPr algn="ctr">
                <a:lnSpc>
                  <a:spcPts val="3359"/>
                </a:lnSpc>
              </a:pPr>
              <a:endParaRPr/>
            </a:p>
          </p:txBody>
        </p:sp>
      </p:grpSp>
      <p:sp>
        <p:nvSpPr>
          <p:cNvPr id="9" name="Freeform 9">
            <a:extLst>
              <a:ext uri="{C183D7F6-B498-43B3-948B-1728B52AA6E4}">
                <adec:decorative xmlns:adec="http://schemas.microsoft.com/office/drawing/2017/decorative" val="1"/>
              </a:ext>
            </a:extLst>
          </p:cNvPr>
          <p:cNvSpPr/>
          <p:nvPr/>
        </p:nvSpPr>
        <p:spPr>
          <a:xfrm>
            <a:off x="10835192" y="2540897"/>
            <a:ext cx="6843815" cy="6983484"/>
          </a:xfrm>
          <a:custGeom>
            <a:avLst/>
            <a:gdLst/>
            <a:ahLst/>
            <a:cxnLst/>
            <a:rect l="l" t="t" r="r" b="b"/>
            <a:pathLst>
              <a:path w="6843815" h="6983484">
                <a:moveTo>
                  <a:pt x="0" y="0"/>
                </a:moveTo>
                <a:lnTo>
                  <a:pt x="6843815" y="0"/>
                </a:lnTo>
                <a:lnTo>
                  <a:pt x="6843815" y="6983485"/>
                </a:lnTo>
                <a:lnTo>
                  <a:pt x="0" y="6983485"/>
                </a:lnTo>
                <a:lnTo>
                  <a:pt x="0" y="0"/>
                </a:lnTo>
                <a:close/>
              </a:path>
            </a:pathLst>
          </a:custGeom>
          <a:blipFill>
            <a:blip r:embed="rId4"/>
            <a:stretch>
              <a:fillRect/>
            </a:stretch>
          </a:blipFill>
        </p:spPr>
        <p:txBody>
          <a:bodyPr/>
          <a:lstStyle/>
          <a:p>
            <a:endParaRPr lang="en-US"/>
          </a:p>
        </p:txBody>
      </p:sp>
      <p:sp>
        <p:nvSpPr>
          <p:cNvPr id="10" name="TextBox 10"/>
          <p:cNvSpPr txBox="1">
            <a:spLocks noGrp="1"/>
          </p:cNvSpPr>
          <p:nvPr>
            <p:ph type="title" idx="4294967295"/>
          </p:nvPr>
        </p:nvSpPr>
        <p:spPr>
          <a:xfrm>
            <a:off x="293136" y="451538"/>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Grantee Website</a:t>
            </a:r>
          </a:p>
        </p:txBody>
      </p:sp>
      <p:sp>
        <p:nvSpPr>
          <p:cNvPr id="11" name="TextBox 11"/>
          <p:cNvSpPr txBox="1"/>
          <p:nvPr/>
        </p:nvSpPr>
        <p:spPr>
          <a:xfrm>
            <a:off x="1028700" y="2924309"/>
            <a:ext cx="9642277" cy="5776595"/>
          </a:xfrm>
          <a:prstGeom prst="rect">
            <a:avLst/>
          </a:prstGeom>
        </p:spPr>
        <p:txBody>
          <a:bodyPr lIns="0" tIns="0" rIns="0" bIns="0" rtlCol="0" anchor="t">
            <a:spAutoFit/>
          </a:bodyPr>
          <a:lstStyle/>
          <a:p>
            <a:pPr algn="l">
              <a:lnSpc>
                <a:spcPts val="6299"/>
              </a:lnSpc>
            </a:pPr>
            <a:r>
              <a:rPr lang="en-US" sz="4499" b="1" dirty="0">
                <a:solidFill>
                  <a:srgbClr val="000000"/>
                </a:solidFill>
                <a:latin typeface="Trebuchet MS Bold"/>
                <a:ea typeface="Trebuchet MS Bold"/>
                <a:cs typeface="Trebuchet MS Bold"/>
                <a:sym typeface="Trebuchet MS Bold"/>
              </a:rPr>
              <a:t>Bookmark the </a:t>
            </a:r>
          </a:p>
          <a:p>
            <a:pPr algn="l">
              <a:lnSpc>
                <a:spcPts val="6299"/>
              </a:lnSpc>
            </a:pPr>
            <a:r>
              <a:rPr lang="en-US" sz="4499" b="1" dirty="0">
                <a:solidFill>
                  <a:srgbClr val="000000"/>
                </a:solidFill>
                <a:latin typeface="Trebuchet MS Bold"/>
                <a:ea typeface="Trebuchet MS Bold"/>
                <a:cs typeface="Trebuchet MS Bold"/>
                <a:sym typeface="Trebuchet MS Bold"/>
              </a:rPr>
              <a:t>SCCG Current Grantee Webpage</a:t>
            </a:r>
          </a:p>
          <a:p>
            <a:pPr algn="l">
              <a:lnSpc>
                <a:spcPts val="4759"/>
              </a:lnSpc>
            </a:pPr>
            <a:endParaRPr lang="en-US" sz="4499" b="1" dirty="0">
              <a:solidFill>
                <a:srgbClr val="000000"/>
              </a:solidFill>
              <a:latin typeface="Trebuchet MS Bold"/>
              <a:ea typeface="Trebuchet MS Bold"/>
              <a:cs typeface="Trebuchet MS Bold"/>
              <a:sym typeface="Trebuchet MS Bold"/>
            </a:endParaRPr>
          </a:p>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Grant training registration dates and links </a:t>
            </a:r>
          </a:p>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Download training slides and documents</a:t>
            </a:r>
          </a:p>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Download the reporting guides</a:t>
            </a:r>
          </a:p>
          <a:p>
            <a:pPr marL="734059" lvl="1" indent="-367030" algn="l">
              <a:lnSpc>
                <a:spcPts val="4759"/>
              </a:lnSpc>
              <a:buFont typeface="Arial"/>
              <a:buChar char="•"/>
            </a:pPr>
            <a:r>
              <a:rPr lang="en-US" sz="3399" dirty="0">
                <a:solidFill>
                  <a:srgbClr val="000000"/>
                </a:solidFill>
                <a:latin typeface="Trebuchet MS"/>
                <a:ea typeface="Trebuchet MS"/>
                <a:cs typeface="Trebuchet MS"/>
                <a:sym typeface="Trebuchet MS"/>
              </a:rPr>
              <a:t>Fiscal submission links and financial resources</a:t>
            </a:r>
          </a:p>
          <a:p>
            <a:pPr algn="l">
              <a:lnSpc>
                <a:spcPts val="4759"/>
              </a:lnSpc>
            </a:pPr>
            <a:endParaRPr lang="en-US" sz="3399" dirty="0">
              <a:solidFill>
                <a:srgbClr val="000000"/>
              </a:solidFill>
              <a:latin typeface="Trebuchet MS"/>
              <a:ea typeface="Trebuchet MS"/>
              <a:cs typeface="Trebuchet MS"/>
              <a:sym typeface="Trebuchet MS"/>
            </a:endParaRPr>
          </a:p>
          <a:p>
            <a:pPr algn="l">
              <a:lnSpc>
                <a:spcPts val="4759"/>
              </a:lnSpc>
            </a:pPr>
            <a:endParaRPr lang="en-US" sz="3399" dirty="0">
              <a:solidFill>
                <a:srgbClr val="000000"/>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89582" y="406871"/>
            <a:ext cx="18877582" cy="1541783"/>
            <a:chOff x="0" y="0"/>
            <a:chExt cx="4971873" cy="406066"/>
          </a:xfrm>
        </p:grpSpPr>
        <p:sp>
          <p:nvSpPr>
            <p:cNvPr id="3" name="Freeform 3">
              <a:extLst>
                <a:ext uri="{C183D7F6-B498-43B3-948B-1728B52AA6E4}">
                  <adec:decorative xmlns:adec="http://schemas.microsoft.com/office/drawing/2017/decorative" val="1"/>
                </a:ext>
              </a:extLst>
            </p:cNvPr>
            <p:cNvSpPr/>
            <p:nvPr/>
          </p:nvSpPr>
          <p:spPr>
            <a:xfrm>
              <a:off x="0" y="0"/>
              <a:ext cx="4971874" cy="406066"/>
            </a:xfrm>
            <a:custGeom>
              <a:avLst/>
              <a:gdLst/>
              <a:ahLst/>
              <a:cxnLst/>
              <a:rect l="l" t="t" r="r" b="b"/>
              <a:pathLst>
                <a:path w="4971874" h="406066">
                  <a:moveTo>
                    <a:pt x="0" y="0"/>
                  </a:moveTo>
                  <a:lnTo>
                    <a:pt x="4971874" y="0"/>
                  </a:lnTo>
                  <a:lnTo>
                    <a:pt x="4971874" y="406066"/>
                  </a:lnTo>
                  <a:lnTo>
                    <a:pt x="0" y="406066"/>
                  </a:lnTo>
                  <a:close/>
                </a:path>
              </a:pathLst>
            </a:custGeom>
            <a:solidFill>
              <a:srgbClr val="F2F2F2"/>
            </a:solidFill>
          </p:spPr>
          <p:txBody>
            <a:bodyPr/>
            <a:lstStyle/>
            <a:p>
              <a:endParaRPr lang="en-US"/>
            </a:p>
          </p:txBody>
        </p:sp>
        <p:sp>
          <p:nvSpPr>
            <p:cNvPr id="4" name="TextBox 4"/>
            <p:cNvSpPr txBox="1"/>
            <p:nvPr/>
          </p:nvSpPr>
          <p:spPr>
            <a:xfrm>
              <a:off x="0" y="-38100"/>
              <a:ext cx="4971873" cy="444166"/>
            </a:xfrm>
            <a:prstGeom prst="rect">
              <a:avLst/>
            </a:prstGeom>
          </p:spPr>
          <p:txBody>
            <a:bodyPr lIns="50800" tIns="50800" rIns="50800" bIns="50800" rtlCol="0" anchor="ctr"/>
            <a:lstStyle/>
            <a:p>
              <a:pPr algn="ctr">
                <a:lnSpc>
                  <a:spcPts val="3359"/>
                </a:lnSpc>
              </a:pPr>
              <a:endParaRPr/>
            </a:p>
          </p:txBody>
        </p:sp>
      </p:grpSp>
      <p:sp>
        <p:nvSpPr>
          <p:cNvPr id="10" name="Freeform 10" descr="CDE Logo"/>
          <p:cNvSpPr/>
          <p:nvPr/>
        </p:nvSpPr>
        <p:spPr>
          <a:xfrm>
            <a:off x="14722999" y="606281"/>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sp>
        <p:nvSpPr>
          <p:cNvPr id="5" name="TextBox 5"/>
          <p:cNvSpPr txBox="1">
            <a:spLocks noGrp="1"/>
          </p:cNvSpPr>
          <p:nvPr>
            <p:ph type="title" idx="4294967295"/>
          </p:nvPr>
        </p:nvSpPr>
        <p:spPr>
          <a:xfrm>
            <a:off x="522115" y="669154"/>
            <a:ext cx="14362302" cy="10477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9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Engage Today</a:t>
            </a:r>
          </a:p>
        </p:txBody>
      </p:sp>
      <p:sp>
        <p:nvSpPr>
          <p:cNvPr id="6" name="Freeform 6">
            <a:extLst>
              <a:ext uri="{C183D7F6-B498-43B3-948B-1728B52AA6E4}">
                <adec:decorative xmlns:adec="http://schemas.microsoft.com/office/drawing/2017/decorative" val="1"/>
              </a:ext>
            </a:extLst>
          </p:cNvPr>
          <p:cNvSpPr/>
          <p:nvPr/>
        </p:nvSpPr>
        <p:spPr>
          <a:xfrm>
            <a:off x="-101911" y="2321929"/>
            <a:ext cx="18247635" cy="8112264"/>
          </a:xfrm>
          <a:custGeom>
            <a:avLst/>
            <a:gdLst/>
            <a:ahLst/>
            <a:cxnLst/>
            <a:rect l="l" t="t" r="r" b="b"/>
            <a:pathLst>
              <a:path w="18247635" h="8112264">
                <a:moveTo>
                  <a:pt x="0" y="0"/>
                </a:moveTo>
                <a:lnTo>
                  <a:pt x="18247635" y="0"/>
                </a:lnTo>
                <a:lnTo>
                  <a:pt x="18247635" y="8112264"/>
                </a:lnTo>
                <a:lnTo>
                  <a:pt x="0" y="8112264"/>
                </a:lnTo>
                <a:lnTo>
                  <a:pt x="0" y="0"/>
                </a:lnTo>
                <a:close/>
              </a:path>
            </a:pathLst>
          </a:custGeom>
          <a:blipFill>
            <a:blip r:embed="rId4"/>
            <a:stretch>
              <a:fillRect t="-5196" b="-3054"/>
            </a:stretch>
          </a:blipFill>
        </p:spPr>
        <p:txBody>
          <a:bodyPr/>
          <a:lstStyle/>
          <a:p>
            <a:endParaRPr lang="en-US"/>
          </a:p>
        </p:txBody>
      </p:sp>
      <p:grpSp>
        <p:nvGrpSpPr>
          <p:cNvPr id="7" name="Group 7">
            <a:extLst>
              <a:ext uri="{C183D7F6-B498-43B3-948B-1728B52AA6E4}">
                <adec:decorative xmlns:adec="http://schemas.microsoft.com/office/drawing/2017/decorative" val="1"/>
              </a:ext>
            </a:extLst>
          </p:cNvPr>
          <p:cNvGrpSpPr/>
          <p:nvPr/>
        </p:nvGrpSpPr>
        <p:grpSpPr>
          <a:xfrm>
            <a:off x="2229100" y="3270962"/>
            <a:ext cx="14880515" cy="5611614"/>
            <a:chOff x="0" y="0"/>
            <a:chExt cx="3919148" cy="1477956"/>
          </a:xfrm>
        </p:grpSpPr>
        <p:sp>
          <p:nvSpPr>
            <p:cNvPr id="8" name="Freeform 8">
              <a:extLst>
                <a:ext uri="{C183D7F6-B498-43B3-948B-1728B52AA6E4}">
                  <adec:decorative xmlns:adec="http://schemas.microsoft.com/office/drawing/2017/decorative" val="1"/>
                </a:ext>
              </a:extLst>
            </p:cNvPr>
            <p:cNvSpPr/>
            <p:nvPr/>
          </p:nvSpPr>
          <p:spPr>
            <a:xfrm>
              <a:off x="0" y="0"/>
              <a:ext cx="3919148" cy="1477956"/>
            </a:xfrm>
            <a:custGeom>
              <a:avLst/>
              <a:gdLst/>
              <a:ahLst/>
              <a:cxnLst/>
              <a:rect l="l" t="t" r="r" b="b"/>
              <a:pathLst>
                <a:path w="3919148" h="1477956">
                  <a:moveTo>
                    <a:pt x="0" y="0"/>
                  </a:moveTo>
                  <a:lnTo>
                    <a:pt x="3919148" y="0"/>
                  </a:lnTo>
                  <a:lnTo>
                    <a:pt x="3919148" y="1477956"/>
                  </a:lnTo>
                  <a:lnTo>
                    <a:pt x="0" y="1477956"/>
                  </a:lnTo>
                  <a:close/>
                </a:path>
              </a:pathLst>
            </a:custGeom>
            <a:solidFill>
              <a:srgbClr val="F2F2F2"/>
            </a:solidFill>
          </p:spPr>
          <p:txBody>
            <a:bodyPr/>
            <a:lstStyle/>
            <a:p>
              <a:endParaRPr lang="en-US"/>
            </a:p>
          </p:txBody>
        </p:sp>
        <p:sp>
          <p:nvSpPr>
            <p:cNvPr id="9" name="TextBox 9"/>
            <p:cNvSpPr txBox="1"/>
            <p:nvPr/>
          </p:nvSpPr>
          <p:spPr>
            <a:xfrm>
              <a:off x="0" y="-38100"/>
              <a:ext cx="3919148" cy="1516056"/>
            </a:xfrm>
            <a:prstGeom prst="rect">
              <a:avLst/>
            </a:prstGeom>
          </p:spPr>
          <p:txBody>
            <a:bodyPr lIns="50800" tIns="50800" rIns="50800" bIns="50800" rtlCol="0" anchor="ctr"/>
            <a:lstStyle/>
            <a:p>
              <a:pPr algn="ctr">
                <a:lnSpc>
                  <a:spcPts val="3359"/>
                </a:lnSpc>
              </a:pPr>
              <a:endParaRPr/>
            </a:p>
          </p:txBody>
        </p:sp>
      </p:grpSp>
      <p:sp>
        <p:nvSpPr>
          <p:cNvPr id="11" name="Freeform 11">
            <a:extLst>
              <a:ext uri="{C183D7F6-B498-43B3-948B-1728B52AA6E4}">
                <adec:decorative xmlns:adec="http://schemas.microsoft.com/office/drawing/2017/decorative" val="1"/>
              </a:ext>
            </a:extLst>
          </p:cNvPr>
          <p:cNvSpPr/>
          <p:nvPr/>
        </p:nvSpPr>
        <p:spPr>
          <a:xfrm>
            <a:off x="6823772" y="4485788"/>
            <a:ext cx="1392593" cy="1856790"/>
          </a:xfrm>
          <a:custGeom>
            <a:avLst/>
            <a:gdLst/>
            <a:ahLst/>
            <a:cxnLst/>
            <a:rect l="l" t="t" r="r" b="b"/>
            <a:pathLst>
              <a:path w="1392593" h="1856790">
                <a:moveTo>
                  <a:pt x="0" y="0"/>
                </a:moveTo>
                <a:lnTo>
                  <a:pt x="1392592" y="0"/>
                </a:lnTo>
                <a:lnTo>
                  <a:pt x="1392592" y="1856790"/>
                </a:lnTo>
                <a:lnTo>
                  <a:pt x="0" y="18567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10290163" y="4485788"/>
            <a:ext cx="1575951" cy="1856790"/>
          </a:xfrm>
          <a:custGeom>
            <a:avLst/>
            <a:gdLst/>
            <a:ahLst/>
            <a:cxnLst/>
            <a:rect l="l" t="t" r="r" b="b"/>
            <a:pathLst>
              <a:path w="1575951" h="1856790">
                <a:moveTo>
                  <a:pt x="0" y="0"/>
                </a:moveTo>
                <a:lnTo>
                  <a:pt x="1575950" y="0"/>
                </a:lnTo>
                <a:lnTo>
                  <a:pt x="1575950" y="1856790"/>
                </a:lnTo>
                <a:lnTo>
                  <a:pt x="0" y="1856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13508450" y="4185363"/>
            <a:ext cx="3092782" cy="2157215"/>
          </a:xfrm>
          <a:custGeom>
            <a:avLst/>
            <a:gdLst/>
            <a:ahLst/>
            <a:cxnLst/>
            <a:rect l="l" t="t" r="r" b="b"/>
            <a:pathLst>
              <a:path w="3092782" h="2157215">
                <a:moveTo>
                  <a:pt x="0" y="0"/>
                </a:moveTo>
                <a:lnTo>
                  <a:pt x="3092781" y="0"/>
                </a:lnTo>
                <a:lnTo>
                  <a:pt x="3092781" y="2157215"/>
                </a:lnTo>
                <a:lnTo>
                  <a:pt x="0" y="21572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2353748" y="4425275"/>
            <a:ext cx="2968579" cy="1977816"/>
          </a:xfrm>
          <a:custGeom>
            <a:avLst/>
            <a:gdLst/>
            <a:ahLst/>
            <a:cxnLst/>
            <a:rect l="l" t="t" r="r" b="b"/>
            <a:pathLst>
              <a:path w="2968579" h="1977816">
                <a:moveTo>
                  <a:pt x="0" y="0"/>
                </a:moveTo>
                <a:lnTo>
                  <a:pt x="2968580" y="0"/>
                </a:lnTo>
                <a:lnTo>
                  <a:pt x="2968580" y="1977816"/>
                </a:lnTo>
                <a:lnTo>
                  <a:pt x="0" y="19778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19"/>
          <p:cNvSpPr txBox="1"/>
          <p:nvPr/>
        </p:nvSpPr>
        <p:spPr>
          <a:xfrm>
            <a:off x="2504740" y="3175712"/>
            <a:ext cx="13278520" cy="771526"/>
          </a:xfrm>
          <a:prstGeom prst="rect">
            <a:avLst/>
          </a:prstGeom>
        </p:spPr>
        <p:txBody>
          <a:bodyPr lIns="0" tIns="0" rIns="0" bIns="0" rtlCol="0" anchor="t">
            <a:spAutoFit/>
          </a:bodyPr>
          <a:lstStyle/>
          <a:p>
            <a:pPr algn="ctr">
              <a:lnSpc>
                <a:spcPts val="6299"/>
              </a:lnSpc>
            </a:pPr>
            <a:r>
              <a:rPr lang="en-US" sz="4499" b="1" u="sng">
                <a:solidFill>
                  <a:srgbClr val="000000"/>
                </a:solidFill>
                <a:latin typeface="Trebuchet MS Bold"/>
                <a:ea typeface="Trebuchet MS Bold"/>
                <a:cs typeface="Trebuchet MS Bold"/>
                <a:sym typeface="Trebuchet MS Bold"/>
              </a:rPr>
              <a:t>Join us by:</a:t>
            </a:r>
          </a:p>
        </p:txBody>
      </p:sp>
      <p:sp>
        <p:nvSpPr>
          <p:cNvPr id="18" name="TextBox 18"/>
          <p:cNvSpPr txBox="1"/>
          <p:nvPr/>
        </p:nvSpPr>
        <p:spPr>
          <a:xfrm>
            <a:off x="2452863" y="6742110"/>
            <a:ext cx="2869465" cy="1253490"/>
          </a:xfrm>
          <a:prstGeom prst="rect">
            <a:avLst/>
          </a:prstGeom>
        </p:spPr>
        <p:txBody>
          <a:bodyPr lIns="0" tIns="0" rIns="0" bIns="0" rtlCol="0" anchor="t">
            <a:spAutoFit/>
          </a:bodyPr>
          <a:lstStyle/>
          <a:p>
            <a:pPr algn="ctr">
              <a:lnSpc>
                <a:spcPts val="3359"/>
              </a:lnSpc>
            </a:pPr>
            <a:r>
              <a:rPr lang="en-US" sz="2400">
                <a:solidFill>
                  <a:srgbClr val="000000"/>
                </a:solidFill>
                <a:latin typeface="Trebuchet MS"/>
                <a:ea typeface="Trebuchet MS"/>
                <a:cs typeface="Trebuchet MS"/>
                <a:sym typeface="Trebuchet MS"/>
              </a:rPr>
              <a:t>Updating your name in Zoom and include your school.</a:t>
            </a:r>
          </a:p>
        </p:txBody>
      </p:sp>
      <p:sp>
        <p:nvSpPr>
          <p:cNvPr id="15" name="TextBox 15"/>
          <p:cNvSpPr txBox="1"/>
          <p:nvPr/>
        </p:nvSpPr>
        <p:spPr>
          <a:xfrm>
            <a:off x="6222162" y="6651487"/>
            <a:ext cx="2595811" cy="834390"/>
          </a:xfrm>
          <a:prstGeom prst="rect">
            <a:avLst/>
          </a:prstGeom>
        </p:spPr>
        <p:txBody>
          <a:bodyPr lIns="0" tIns="0" rIns="0" bIns="0" rtlCol="0" anchor="t">
            <a:spAutoFit/>
          </a:bodyPr>
          <a:lstStyle/>
          <a:p>
            <a:pPr algn="ctr">
              <a:lnSpc>
                <a:spcPts val="3359"/>
              </a:lnSpc>
            </a:pPr>
            <a:r>
              <a:rPr lang="en-US" sz="2400">
                <a:solidFill>
                  <a:srgbClr val="000000"/>
                </a:solidFill>
                <a:latin typeface="Trebuchet MS"/>
                <a:ea typeface="Trebuchet MS"/>
                <a:cs typeface="Trebuchet MS"/>
                <a:sym typeface="Trebuchet MS"/>
              </a:rPr>
              <a:t>Muting your microphone.</a:t>
            </a:r>
          </a:p>
        </p:txBody>
      </p:sp>
      <p:sp>
        <p:nvSpPr>
          <p:cNvPr id="16" name="TextBox 16"/>
          <p:cNvSpPr txBox="1"/>
          <p:nvPr/>
        </p:nvSpPr>
        <p:spPr>
          <a:xfrm>
            <a:off x="9989549" y="6563040"/>
            <a:ext cx="2595811" cy="1253490"/>
          </a:xfrm>
          <a:prstGeom prst="rect">
            <a:avLst/>
          </a:prstGeom>
        </p:spPr>
        <p:txBody>
          <a:bodyPr lIns="0" tIns="0" rIns="0" bIns="0" rtlCol="0" anchor="t">
            <a:spAutoFit/>
          </a:bodyPr>
          <a:lstStyle/>
          <a:p>
            <a:pPr algn="ctr">
              <a:lnSpc>
                <a:spcPts val="3359"/>
              </a:lnSpc>
            </a:pPr>
            <a:r>
              <a:rPr lang="en-US" sz="2400">
                <a:solidFill>
                  <a:srgbClr val="000000"/>
                </a:solidFill>
                <a:latin typeface="Trebuchet MS"/>
                <a:ea typeface="Trebuchet MS"/>
                <a:cs typeface="Trebuchet MS"/>
                <a:sym typeface="Trebuchet MS"/>
              </a:rPr>
              <a:t>Using the raise hand function or typing in the chat.</a:t>
            </a:r>
          </a:p>
        </p:txBody>
      </p:sp>
      <p:sp>
        <p:nvSpPr>
          <p:cNvPr id="17" name="TextBox 17"/>
          <p:cNvSpPr txBox="1"/>
          <p:nvPr/>
        </p:nvSpPr>
        <p:spPr>
          <a:xfrm>
            <a:off x="13756935" y="6563040"/>
            <a:ext cx="2595811" cy="834390"/>
          </a:xfrm>
          <a:prstGeom prst="rect">
            <a:avLst/>
          </a:prstGeom>
        </p:spPr>
        <p:txBody>
          <a:bodyPr lIns="0" tIns="0" rIns="0" bIns="0" rtlCol="0" anchor="t">
            <a:spAutoFit/>
          </a:bodyPr>
          <a:lstStyle/>
          <a:p>
            <a:pPr algn="ctr">
              <a:lnSpc>
                <a:spcPts val="3359"/>
              </a:lnSpc>
            </a:pPr>
            <a:r>
              <a:rPr lang="en-US" sz="2400">
                <a:solidFill>
                  <a:srgbClr val="000000"/>
                </a:solidFill>
                <a:latin typeface="Trebuchet MS"/>
                <a:ea typeface="Trebuchet MS"/>
                <a:cs typeface="Trebuchet MS"/>
                <a:sym typeface="Trebuchet MS"/>
              </a:rPr>
              <a:t>Keeping your video 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57808"/>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312416" y="489577"/>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306707" y="304800"/>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SCCGP Calendar</a:t>
            </a:r>
          </a:p>
        </p:txBody>
      </p:sp>
      <p:grpSp>
        <p:nvGrpSpPr>
          <p:cNvPr id="6" name="Group 6">
            <a:extLst>
              <a:ext uri="{C183D7F6-B498-43B3-948B-1728B52AA6E4}">
                <adec:decorative xmlns:adec="http://schemas.microsoft.com/office/drawing/2017/decorative" val="1"/>
              </a:ext>
            </a:extLst>
          </p:cNvPr>
          <p:cNvGrpSpPr/>
          <p:nvPr/>
        </p:nvGrpSpPr>
        <p:grpSpPr>
          <a:xfrm>
            <a:off x="506232" y="2335932"/>
            <a:ext cx="17275536" cy="7541247"/>
            <a:chOff x="0" y="0"/>
            <a:chExt cx="4549935" cy="1986172"/>
          </a:xfrm>
        </p:grpSpPr>
        <p:sp>
          <p:nvSpPr>
            <p:cNvPr id="7" name="Freeform 7">
              <a:extLst>
                <a:ext uri="{C183D7F6-B498-43B3-948B-1728B52AA6E4}">
                  <adec:decorative xmlns:adec="http://schemas.microsoft.com/office/drawing/2017/decorative" val="1"/>
                </a:ext>
              </a:extLst>
            </p:cNvPr>
            <p:cNvSpPr/>
            <p:nvPr/>
          </p:nvSpPr>
          <p:spPr>
            <a:xfrm>
              <a:off x="0" y="0"/>
              <a:ext cx="4549935" cy="1986172"/>
            </a:xfrm>
            <a:custGeom>
              <a:avLst/>
              <a:gdLst/>
              <a:ahLst/>
              <a:cxnLst/>
              <a:rect l="l" t="t" r="r" b="b"/>
              <a:pathLst>
                <a:path w="4549935" h="1986172">
                  <a:moveTo>
                    <a:pt x="0" y="0"/>
                  </a:moveTo>
                  <a:lnTo>
                    <a:pt x="4549935" y="0"/>
                  </a:lnTo>
                  <a:lnTo>
                    <a:pt x="4549935" y="1986172"/>
                  </a:lnTo>
                  <a:lnTo>
                    <a:pt x="0" y="1986172"/>
                  </a:lnTo>
                  <a:close/>
                </a:path>
              </a:pathLst>
            </a:custGeom>
            <a:solidFill>
              <a:srgbClr val="F2F2F2"/>
            </a:solidFill>
          </p:spPr>
          <p:txBody>
            <a:bodyPr/>
            <a:lstStyle/>
            <a:p>
              <a:endParaRPr lang="en-US"/>
            </a:p>
          </p:txBody>
        </p:sp>
        <p:sp>
          <p:nvSpPr>
            <p:cNvPr id="8" name="TextBox 8"/>
            <p:cNvSpPr txBox="1"/>
            <p:nvPr/>
          </p:nvSpPr>
          <p:spPr>
            <a:xfrm>
              <a:off x="0" y="-85725"/>
              <a:ext cx="4549935" cy="2071897"/>
            </a:xfrm>
            <a:prstGeom prst="rect">
              <a:avLst/>
            </a:prstGeom>
          </p:spPr>
          <p:txBody>
            <a:bodyPr lIns="50800" tIns="50800" rIns="50800" bIns="50800" rtlCol="0" anchor="ctr"/>
            <a:lstStyle/>
            <a:p>
              <a:pPr algn="r">
                <a:lnSpc>
                  <a:spcPts val="5459"/>
                </a:lnSpc>
              </a:pPr>
              <a:r>
                <a:rPr lang="en-US" sz="3899">
                  <a:solidFill>
                    <a:srgbClr val="000000"/>
                  </a:solidFill>
                  <a:latin typeface="Trebuchet MS"/>
                  <a:ea typeface="Trebuchet MS"/>
                  <a:cs typeface="Trebuchet MS"/>
                  <a:sym typeface="Trebuchet MS"/>
                </a:rPr>
                <a:t>      </a:t>
              </a: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a:p>
              <a:pPr algn="ctr">
                <a:lnSpc>
                  <a:spcPts val="3359"/>
                </a:lnSpc>
              </a:pPr>
              <a:endParaRPr lang="en-US" sz="3899">
                <a:solidFill>
                  <a:srgbClr val="000000"/>
                </a:solidFill>
                <a:latin typeface="Trebuchet MS"/>
                <a:ea typeface="Trebuchet MS"/>
                <a:cs typeface="Trebuchet MS"/>
                <a:sym typeface="Trebuchet MS"/>
              </a:endParaRPr>
            </a:p>
          </p:txBody>
        </p:sp>
      </p:grpSp>
      <p:sp>
        <p:nvSpPr>
          <p:cNvPr id="9" name="Freeform 9">
            <a:extLst>
              <a:ext uri="{C183D7F6-B498-43B3-948B-1728B52AA6E4}">
                <adec:decorative xmlns:adec="http://schemas.microsoft.com/office/drawing/2017/decorative" val="1"/>
              </a:ext>
            </a:extLst>
          </p:cNvPr>
          <p:cNvSpPr/>
          <p:nvPr/>
        </p:nvSpPr>
        <p:spPr>
          <a:xfrm>
            <a:off x="685616" y="1815544"/>
            <a:ext cx="5736079" cy="8582022"/>
          </a:xfrm>
          <a:custGeom>
            <a:avLst/>
            <a:gdLst/>
            <a:ahLst/>
            <a:cxnLst/>
            <a:rect l="l" t="t" r="r" b="b"/>
            <a:pathLst>
              <a:path w="5736079" h="8582022">
                <a:moveTo>
                  <a:pt x="0" y="0"/>
                </a:moveTo>
                <a:lnTo>
                  <a:pt x="5736078" y="0"/>
                </a:lnTo>
                <a:lnTo>
                  <a:pt x="5736078" y="8582023"/>
                </a:lnTo>
                <a:lnTo>
                  <a:pt x="0" y="8582023"/>
                </a:lnTo>
                <a:lnTo>
                  <a:pt x="0" y="0"/>
                </a:lnTo>
                <a:close/>
              </a:path>
            </a:pathLst>
          </a:custGeom>
          <a:blipFill>
            <a:blip r:embed="rId4"/>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rot="-8100000">
            <a:off x="4193580" y="3076458"/>
            <a:ext cx="2421118" cy="2547121"/>
          </a:xfrm>
          <a:custGeom>
            <a:avLst/>
            <a:gdLst/>
            <a:ahLst/>
            <a:cxnLst/>
            <a:rect l="l" t="t" r="r" b="b"/>
            <a:pathLst>
              <a:path w="2421118" h="2547121">
                <a:moveTo>
                  <a:pt x="0" y="0"/>
                </a:moveTo>
                <a:lnTo>
                  <a:pt x="2421118" y="0"/>
                </a:lnTo>
                <a:lnTo>
                  <a:pt x="2421118" y="2547120"/>
                </a:lnTo>
                <a:lnTo>
                  <a:pt x="0" y="2547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8100000">
            <a:off x="5950117" y="7002785"/>
            <a:ext cx="2421118" cy="2547121"/>
          </a:xfrm>
          <a:custGeom>
            <a:avLst/>
            <a:gdLst/>
            <a:ahLst/>
            <a:cxnLst/>
            <a:rect l="l" t="t" r="r" b="b"/>
            <a:pathLst>
              <a:path w="2421118" h="2547121">
                <a:moveTo>
                  <a:pt x="0" y="0"/>
                </a:moveTo>
                <a:lnTo>
                  <a:pt x="2421118" y="0"/>
                </a:lnTo>
                <a:lnTo>
                  <a:pt x="2421118" y="2547120"/>
                </a:lnTo>
                <a:lnTo>
                  <a:pt x="0" y="2547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9144000" y="5028506"/>
            <a:ext cx="7928263" cy="4439827"/>
          </a:xfrm>
          <a:custGeom>
            <a:avLst/>
            <a:gdLst/>
            <a:ahLst/>
            <a:cxnLst/>
            <a:rect l="l" t="t" r="r" b="b"/>
            <a:pathLst>
              <a:path w="7928263" h="4439827">
                <a:moveTo>
                  <a:pt x="0" y="0"/>
                </a:moveTo>
                <a:lnTo>
                  <a:pt x="7928263" y="0"/>
                </a:lnTo>
                <a:lnTo>
                  <a:pt x="7928263" y="4439827"/>
                </a:lnTo>
                <a:lnTo>
                  <a:pt x="0" y="4439827"/>
                </a:lnTo>
                <a:lnTo>
                  <a:pt x="0" y="0"/>
                </a:lnTo>
                <a:close/>
              </a:path>
            </a:pathLst>
          </a:custGeom>
          <a:blipFill>
            <a:blip r:embed="rId7"/>
            <a:stretch>
              <a:fillRect/>
            </a:stretch>
          </a:blipFill>
        </p:spPr>
        <p:txBody>
          <a:bodyPr/>
          <a:lstStyle/>
          <a:p>
            <a:endParaRPr lang="en-US"/>
          </a:p>
        </p:txBody>
      </p:sp>
      <p:sp>
        <p:nvSpPr>
          <p:cNvPr id="14" name="TextBox 14"/>
          <p:cNvSpPr txBox="1"/>
          <p:nvPr/>
        </p:nvSpPr>
        <p:spPr>
          <a:xfrm>
            <a:off x="6746945" y="3108741"/>
            <a:ext cx="10406747" cy="1322705"/>
          </a:xfrm>
          <a:prstGeom prst="rect">
            <a:avLst/>
          </a:prstGeom>
        </p:spPr>
        <p:txBody>
          <a:bodyPr lIns="0" tIns="0" rIns="0" bIns="0" rtlCol="0" anchor="t">
            <a:spAutoFit/>
          </a:bodyPr>
          <a:lstStyle/>
          <a:p>
            <a:pPr algn="r">
              <a:lnSpc>
                <a:spcPts val="5319"/>
              </a:lnSpc>
            </a:pPr>
            <a:r>
              <a:rPr lang="en-US" sz="3799" b="1">
                <a:solidFill>
                  <a:srgbClr val="000000"/>
                </a:solidFill>
                <a:latin typeface="Trebuchet MS Bold"/>
                <a:ea typeface="Trebuchet MS Bold"/>
                <a:cs typeface="Trebuchet MS Bold"/>
                <a:sym typeface="Trebuchet MS Bold"/>
              </a:rPr>
              <a:t>Download your cohort’s calendar</a:t>
            </a:r>
            <a:r>
              <a:rPr lang="en-US" sz="3799">
                <a:solidFill>
                  <a:srgbClr val="000000"/>
                </a:solidFill>
                <a:latin typeface="Trebuchet MS"/>
                <a:ea typeface="Trebuchet MS"/>
                <a:cs typeface="Trebuchet MS"/>
                <a:sym typeface="Trebuchet MS"/>
              </a:rPr>
              <a:t> under the</a:t>
            </a:r>
          </a:p>
          <a:p>
            <a:pPr algn="r">
              <a:lnSpc>
                <a:spcPts val="5319"/>
              </a:lnSpc>
            </a:pPr>
            <a:r>
              <a:rPr lang="en-US" sz="3799" b="1">
                <a:solidFill>
                  <a:srgbClr val="000000"/>
                </a:solidFill>
                <a:latin typeface="Trebuchet MS Bold"/>
                <a:ea typeface="Trebuchet MS Bold"/>
                <a:cs typeface="Trebuchet MS Bold"/>
                <a:sym typeface="Trebuchet MS Bold"/>
              </a:rPr>
              <a:t>Documents and Materials Webpage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72170"/>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C32032"/>
                  </a:solidFill>
                  <a:latin typeface="Museo Slab 1"/>
                  <a:ea typeface="Museo Slab 1"/>
                  <a:cs typeface="Museo Slab 1"/>
                  <a:sym typeface="Museo Slab 1"/>
                </a:rPr>
                <a:t> </a:t>
              </a:r>
            </a:p>
          </p:txBody>
        </p:sp>
      </p:grpSp>
      <p:sp>
        <p:nvSpPr>
          <p:cNvPr id="5" name="Freeform 5" descr="CDE Logo"/>
          <p:cNvSpPr/>
          <p:nvPr/>
        </p:nvSpPr>
        <p:spPr>
          <a:xfrm>
            <a:off x="15320137" y="603938"/>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212332"/>
            <a:chOff x="0" y="0"/>
            <a:chExt cx="4549935" cy="1899544"/>
          </a:xfrm>
        </p:grpSpPr>
        <p:sp>
          <p:nvSpPr>
            <p:cNvPr id="7" name="Freeform 7">
              <a:extLst>
                <a:ext uri="{C183D7F6-B498-43B3-948B-1728B52AA6E4}">
                  <adec:decorative xmlns:adec="http://schemas.microsoft.com/office/drawing/2017/decorative" val="1"/>
                </a:ext>
              </a:extLst>
            </p:cNvPr>
            <p:cNvSpPr/>
            <p:nvPr/>
          </p:nvSpPr>
          <p:spPr>
            <a:xfrm>
              <a:off x="0" y="0"/>
              <a:ext cx="4549935" cy="1899544"/>
            </a:xfrm>
            <a:custGeom>
              <a:avLst/>
              <a:gdLst/>
              <a:ahLst/>
              <a:cxnLst/>
              <a:rect l="l" t="t" r="r" b="b"/>
              <a:pathLst>
                <a:path w="4549935" h="1899544">
                  <a:moveTo>
                    <a:pt x="0" y="0"/>
                  </a:moveTo>
                  <a:lnTo>
                    <a:pt x="4549935" y="0"/>
                  </a:lnTo>
                  <a:lnTo>
                    <a:pt x="4549935" y="1899544"/>
                  </a:lnTo>
                  <a:lnTo>
                    <a:pt x="0" y="1899544"/>
                  </a:lnTo>
                  <a:close/>
                </a:path>
              </a:pathLst>
            </a:custGeom>
            <a:solidFill>
              <a:srgbClr val="F2F2F2"/>
            </a:solidFill>
          </p:spPr>
          <p:txBody>
            <a:bodyPr/>
            <a:lstStyle/>
            <a:p>
              <a:endParaRPr lang="en-US"/>
            </a:p>
          </p:txBody>
        </p:sp>
        <p:sp>
          <p:nvSpPr>
            <p:cNvPr id="8" name="TextBox 8"/>
            <p:cNvSpPr txBox="1"/>
            <p:nvPr/>
          </p:nvSpPr>
          <p:spPr>
            <a:xfrm>
              <a:off x="0" y="-57150"/>
              <a:ext cx="4549935" cy="1956694"/>
            </a:xfrm>
            <a:prstGeom prst="rect">
              <a:avLst/>
            </a:prstGeom>
          </p:spPr>
          <p:txBody>
            <a:bodyPr lIns="50800" tIns="50800" rIns="50800" bIns="50800" rtlCol="0" anchor="t"/>
            <a:lstStyle/>
            <a:p>
              <a:pPr algn="ctr">
                <a:lnSpc>
                  <a:spcPts val="3359"/>
                </a:lnSpc>
              </a:pPr>
              <a:endParaRPr/>
            </a:p>
            <a:p>
              <a:pPr algn="ctr">
                <a:lnSpc>
                  <a:spcPts val="3359"/>
                </a:lnSpc>
              </a:pPr>
              <a:endParaRPr/>
            </a:p>
            <a:p>
              <a:pPr algn="just">
                <a:lnSpc>
                  <a:spcPts val="6299"/>
                </a:lnSpc>
              </a:pPr>
              <a:r>
                <a:rPr lang="en-US" sz="4499">
                  <a:solidFill>
                    <a:srgbClr val="0097B2"/>
                  </a:solidFill>
                  <a:latin typeface="Trebuchet MS"/>
                  <a:ea typeface="Trebuchet MS"/>
                  <a:cs typeface="Trebuchet MS"/>
                  <a:sym typeface="Trebuchet MS"/>
                </a:rPr>
                <a:t>  </a:t>
              </a:r>
            </a:p>
            <a:p>
              <a:pPr algn="ctr">
                <a:lnSpc>
                  <a:spcPts val="3359"/>
                </a:lnSpc>
              </a:pPr>
              <a:endParaRPr lang="en-US" sz="4499">
                <a:solidFill>
                  <a:srgbClr val="0097B2"/>
                </a:solidFill>
                <a:latin typeface="Trebuchet MS"/>
                <a:ea typeface="Trebuchet MS"/>
                <a:cs typeface="Trebuchet MS"/>
                <a:sym typeface="Trebuchet MS"/>
              </a:endParaRPr>
            </a:p>
          </p:txBody>
        </p:sp>
      </p:grpSp>
      <p:sp>
        <p:nvSpPr>
          <p:cNvPr id="9" name="Freeform 9">
            <a:extLst>
              <a:ext uri="{C183D7F6-B498-43B3-948B-1728B52AA6E4}">
                <adec:decorative xmlns:adec="http://schemas.microsoft.com/office/drawing/2017/decorative" val="1"/>
              </a:ext>
            </a:extLst>
          </p:cNvPr>
          <p:cNvSpPr/>
          <p:nvPr/>
        </p:nvSpPr>
        <p:spPr>
          <a:xfrm>
            <a:off x="9333795" y="2798148"/>
            <a:ext cx="8154228" cy="6647218"/>
          </a:xfrm>
          <a:custGeom>
            <a:avLst/>
            <a:gdLst/>
            <a:ahLst/>
            <a:cxnLst/>
            <a:rect l="l" t="t" r="r" b="b"/>
            <a:pathLst>
              <a:path w="8154228" h="6647218">
                <a:moveTo>
                  <a:pt x="0" y="0"/>
                </a:moveTo>
                <a:lnTo>
                  <a:pt x="8154228" y="0"/>
                </a:lnTo>
                <a:lnTo>
                  <a:pt x="8154228" y="6647218"/>
                </a:lnTo>
                <a:lnTo>
                  <a:pt x="0" y="6647218"/>
                </a:lnTo>
                <a:lnTo>
                  <a:pt x="0" y="0"/>
                </a:lnTo>
                <a:close/>
              </a:path>
            </a:pathLst>
          </a:custGeom>
          <a:blipFill>
            <a:blip r:embed="rId4"/>
            <a:stretch>
              <a:fillRect r="-7793"/>
            </a:stretch>
          </a:blipFill>
        </p:spPr>
        <p:txBody>
          <a:bodyPr/>
          <a:lstStyle/>
          <a:p>
            <a:endParaRPr lang="en-US"/>
          </a:p>
        </p:txBody>
      </p:sp>
      <p:sp>
        <p:nvSpPr>
          <p:cNvPr id="10" name="TextBox 10"/>
          <p:cNvSpPr txBox="1">
            <a:spLocks noGrp="1"/>
          </p:cNvSpPr>
          <p:nvPr>
            <p:ph type="title" idx="4294967295"/>
          </p:nvPr>
        </p:nvSpPr>
        <p:spPr>
          <a:xfrm>
            <a:off x="212157" y="419161"/>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SCCGP Resources</a:t>
            </a:r>
          </a:p>
        </p:txBody>
      </p:sp>
      <p:sp>
        <p:nvSpPr>
          <p:cNvPr id="11" name="TextBox 11"/>
          <p:cNvSpPr txBox="1"/>
          <p:nvPr/>
        </p:nvSpPr>
        <p:spPr>
          <a:xfrm>
            <a:off x="662330" y="4547301"/>
            <a:ext cx="9931750" cy="1908810"/>
          </a:xfrm>
          <a:prstGeom prst="rect">
            <a:avLst/>
          </a:prstGeom>
        </p:spPr>
        <p:txBody>
          <a:bodyPr lIns="0" tIns="0" rIns="0" bIns="0" rtlCol="0" anchor="t">
            <a:spAutoFit/>
          </a:bodyPr>
          <a:lstStyle/>
          <a:p>
            <a:pPr marL="777238" lvl="1" indent="-388619" algn="l">
              <a:lnSpc>
                <a:spcPts val="5039"/>
              </a:lnSpc>
              <a:buFont typeface="Arial"/>
              <a:buChar char="•"/>
            </a:pPr>
            <a:r>
              <a:rPr lang="en-US" sz="3599">
                <a:solidFill>
                  <a:srgbClr val="000000"/>
                </a:solidFill>
                <a:latin typeface="Trebuchet MS"/>
                <a:ea typeface="Trebuchet MS"/>
                <a:cs typeface="Trebuchet MS"/>
                <a:sym typeface="Trebuchet MS"/>
              </a:rPr>
              <a:t>Data collection quicklinks</a:t>
            </a:r>
          </a:p>
          <a:p>
            <a:pPr marL="777238" lvl="1" indent="-388619" algn="l">
              <a:lnSpc>
                <a:spcPts val="5039"/>
              </a:lnSpc>
              <a:buFont typeface="Arial"/>
              <a:buChar char="•"/>
            </a:pPr>
            <a:r>
              <a:rPr lang="en-US" sz="3599">
                <a:solidFill>
                  <a:srgbClr val="000000"/>
                </a:solidFill>
                <a:latin typeface="Trebuchet MS"/>
                <a:ea typeface="Trebuchet MS"/>
                <a:cs typeface="Trebuchet MS"/>
                <a:sym typeface="Trebuchet MS"/>
              </a:rPr>
              <a:t>Professional development opportunities</a:t>
            </a:r>
          </a:p>
          <a:p>
            <a:pPr marL="777238" lvl="1" indent="-388619" algn="l">
              <a:lnSpc>
                <a:spcPts val="5039"/>
              </a:lnSpc>
              <a:buFont typeface="Arial"/>
              <a:buChar char="•"/>
            </a:pPr>
            <a:r>
              <a:rPr lang="en-US" sz="3599">
                <a:solidFill>
                  <a:srgbClr val="000000"/>
                </a:solidFill>
                <a:latin typeface="Trebuchet MS"/>
                <a:ea typeface="Trebuchet MS"/>
                <a:cs typeface="Trebuchet MS"/>
                <a:sym typeface="Trebuchet MS"/>
              </a:rPr>
              <a:t>Resources and supports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7479" y="379728"/>
            <a:ext cx="18401866" cy="1541783"/>
            <a:chOff x="0" y="0"/>
            <a:chExt cx="4846582" cy="406066"/>
          </a:xfrm>
        </p:grpSpPr>
        <p:sp>
          <p:nvSpPr>
            <p:cNvPr id="3" name="Freeform 3">
              <a:extLst>
                <a:ext uri="{C183D7F6-B498-43B3-948B-1728B52AA6E4}">
                  <adec:decorative xmlns:adec="http://schemas.microsoft.com/office/drawing/2017/decorative" val="1"/>
                </a:ext>
              </a:extLst>
            </p:cNvPr>
            <p:cNvSpPr/>
            <p:nvPr/>
          </p:nvSpPr>
          <p:spPr>
            <a:xfrm>
              <a:off x="0" y="0"/>
              <a:ext cx="4846582" cy="406066"/>
            </a:xfrm>
            <a:custGeom>
              <a:avLst/>
              <a:gdLst/>
              <a:ahLst/>
              <a:cxnLst/>
              <a:rect l="l" t="t" r="r" b="b"/>
              <a:pathLst>
                <a:path w="4846582" h="406066">
                  <a:moveTo>
                    <a:pt x="0" y="0"/>
                  </a:moveTo>
                  <a:lnTo>
                    <a:pt x="4846582" y="0"/>
                  </a:lnTo>
                  <a:lnTo>
                    <a:pt x="484658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46582"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386555" y="611496"/>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sp>
        <p:nvSpPr>
          <p:cNvPr id="10" name="TextBox 10"/>
          <p:cNvSpPr txBox="1">
            <a:spLocks noGrp="1"/>
          </p:cNvSpPr>
          <p:nvPr>
            <p:ph type="title" idx="4294967295"/>
          </p:nvPr>
        </p:nvSpPr>
        <p:spPr>
          <a:xfrm>
            <a:off x="293136" y="459096"/>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SCCGP Monthly Emails</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198162"/>
            <a:chOff x="0" y="0"/>
            <a:chExt cx="4549935" cy="1895812"/>
          </a:xfrm>
        </p:grpSpPr>
        <p:sp>
          <p:nvSpPr>
            <p:cNvPr id="7" name="Freeform 7">
              <a:extLst>
                <a:ext uri="{C183D7F6-B498-43B3-948B-1728B52AA6E4}">
                  <adec:decorative xmlns:adec="http://schemas.microsoft.com/office/drawing/2017/decorative" val="1"/>
                </a:ext>
              </a:extLst>
            </p:cNvPr>
            <p:cNvSpPr/>
            <p:nvPr/>
          </p:nvSpPr>
          <p:spPr>
            <a:xfrm>
              <a:off x="0" y="0"/>
              <a:ext cx="4549935" cy="1895812"/>
            </a:xfrm>
            <a:custGeom>
              <a:avLst/>
              <a:gdLst/>
              <a:ahLst/>
              <a:cxnLst/>
              <a:rect l="l" t="t" r="r" b="b"/>
              <a:pathLst>
                <a:path w="4549935" h="1895812">
                  <a:moveTo>
                    <a:pt x="0" y="0"/>
                  </a:moveTo>
                  <a:lnTo>
                    <a:pt x="4549935" y="0"/>
                  </a:lnTo>
                  <a:lnTo>
                    <a:pt x="4549935" y="1895812"/>
                  </a:lnTo>
                  <a:lnTo>
                    <a:pt x="0" y="1895812"/>
                  </a:lnTo>
                  <a:close/>
                </a:path>
              </a:pathLst>
            </a:custGeom>
            <a:solidFill>
              <a:srgbClr val="F2F2F2"/>
            </a:solidFill>
          </p:spPr>
          <p:txBody>
            <a:bodyPr/>
            <a:lstStyle/>
            <a:p>
              <a:endParaRPr lang="en-US"/>
            </a:p>
          </p:txBody>
        </p:sp>
        <p:sp>
          <p:nvSpPr>
            <p:cNvPr id="8" name="TextBox 8"/>
            <p:cNvSpPr txBox="1"/>
            <p:nvPr/>
          </p:nvSpPr>
          <p:spPr>
            <a:xfrm>
              <a:off x="0" y="-85725"/>
              <a:ext cx="4549935" cy="1981537"/>
            </a:xfrm>
            <a:prstGeom prst="rect">
              <a:avLst/>
            </a:prstGeom>
          </p:spPr>
          <p:txBody>
            <a:bodyPr lIns="50800" tIns="50800" rIns="50800" bIns="50800" rtlCol="0" anchor="t"/>
            <a:lstStyle/>
            <a:p>
              <a:pPr algn="ctr">
                <a:lnSpc>
                  <a:spcPts val="5319"/>
                </a:lnSpc>
              </a:pPr>
              <a:endParaRPr/>
            </a:p>
            <a:p>
              <a:pPr algn="ctr">
                <a:lnSpc>
                  <a:spcPts val="3359"/>
                </a:lnSpc>
              </a:pPr>
              <a:endParaRPr/>
            </a:p>
            <a:p>
              <a:pPr algn="ctr">
                <a:lnSpc>
                  <a:spcPts val="3359"/>
                </a:lnSpc>
              </a:pPr>
              <a:endParaRPr/>
            </a:p>
            <a:p>
              <a:pPr algn="l">
                <a:lnSpc>
                  <a:spcPts val="6299"/>
                </a:lnSpc>
              </a:pPr>
              <a:endParaRPr/>
            </a:p>
            <a:p>
              <a:pPr algn="l">
                <a:lnSpc>
                  <a:spcPts val="6299"/>
                </a:lnSpc>
              </a:pPr>
              <a:endParaRPr/>
            </a:p>
            <a:p>
              <a:pPr algn="l">
                <a:lnSpc>
                  <a:spcPts val="6299"/>
                </a:lnSpc>
              </a:pPr>
              <a:endParaRPr/>
            </a:p>
          </p:txBody>
        </p:sp>
      </p:grpSp>
      <p:sp>
        <p:nvSpPr>
          <p:cNvPr id="9" name="Freeform 9">
            <a:extLst>
              <a:ext uri="{C183D7F6-B498-43B3-948B-1728B52AA6E4}">
                <adec:decorative xmlns:adec="http://schemas.microsoft.com/office/drawing/2017/decorative" val="1"/>
              </a:ext>
            </a:extLst>
          </p:cNvPr>
          <p:cNvSpPr/>
          <p:nvPr/>
        </p:nvSpPr>
        <p:spPr>
          <a:xfrm>
            <a:off x="1553147" y="4243711"/>
            <a:ext cx="4788955" cy="4788955"/>
          </a:xfrm>
          <a:custGeom>
            <a:avLst/>
            <a:gdLst/>
            <a:ahLst/>
            <a:cxnLst/>
            <a:rect l="l" t="t" r="r" b="b"/>
            <a:pathLst>
              <a:path w="4788955" h="4788955">
                <a:moveTo>
                  <a:pt x="0" y="0"/>
                </a:moveTo>
                <a:lnTo>
                  <a:pt x="4788954" y="0"/>
                </a:lnTo>
                <a:lnTo>
                  <a:pt x="4788954" y="4788954"/>
                </a:lnTo>
                <a:lnTo>
                  <a:pt x="0" y="4788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1314696" y="3095169"/>
            <a:ext cx="16323845" cy="4046221"/>
          </a:xfrm>
          <a:prstGeom prst="rect">
            <a:avLst/>
          </a:prstGeom>
        </p:spPr>
        <p:txBody>
          <a:bodyPr lIns="0" tIns="0" rIns="0" bIns="0" rtlCol="0" anchor="t">
            <a:spAutoFit/>
          </a:bodyPr>
          <a:lstStyle/>
          <a:p>
            <a:pPr algn="ctr">
              <a:lnSpc>
                <a:spcPts val="5879"/>
              </a:lnSpc>
            </a:pPr>
            <a:r>
              <a:rPr lang="en-US" sz="4199" b="1">
                <a:solidFill>
                  <a:srgbClr val="000000"/>
                </a:solidFill>
                <a:latin typeface="Trebuchet MS Bold"/>
                <a:ea typeface="Trebuchet MS Bold"/>
                <a:cs typeface="Trebuchet MS Bold"/>
                <a:sym typeface="Trebuchet MS Bold"/>
              </a:rPr>
              <a:t>Check your email the first week of each month for </a:t>
            </a:r>
          </a:p>
          <a:p>
            <a:pPr algn="ctr">
              <a:lnSpc>
                <a:spcPts val="5879"/>
              </a:lnSpc>
            </a:pPr>
            <a:r>
              <a:rPr lang="en-US" sz="4199" b="1">
                <a:solidFill>
                  <a:srgbClr val="000000"/>
                </a:solidFill>
                <a:latin typeface="Trebuchet MS Bold"/>
                <a:ea typeface="Trebuchet MS Bold"/>
                <a:cs typeface="Trebuchet MS Bold"/>
                <a:sym typeface="Trebuchet MS Bold"/>
              </a:rPr>
              <a:t>grant communication.</a:t>
            </a:r>
          </a:p>
          <a:p>
            <a:pPr algn="ctr">
              <a:lnSpc>
                <a:spcPts val="2800"/>
              </a:lnSpc>
            </a:pPr>
            <a:endParaRPr lang="en-US" sz="4199" b="1">
              <a:solidFill>
                <a:srgbClr val="000000"/>
              </a:solidFill>
              <a:latin typeface="Trebuchet MS Bold"/>
              <a:ea typeface="Trebuchet MS Bold"/>
              <a:cs typeface="Trebuchet MS Bold"/>
              <a:sym typeface="Trebuchet MS Bold"/>
            </a:endParaRPr>
          </a:p>
          <a:p>
            <a:pPr marL="6347426" lvl="7" indent="-793428" algn="l">
              <a:lnSpc>
                <a:spcPts val="5879"/>
              </a:lnSpc>
              <a:buFont typeface="Arial"/>
              <a:buChar char="•"/>
            </a:pPr>
            <a:r>
              <a:rPr lang="en-US" sz="4199">
                <a:solidFill>
                  <a:srgbClr val="000000"/>
                </a:solidFill>
                <a:latin typeface="Trebuchet MS"/>
                <a:ea typeface="Trebuchet MS"/>
                <a:cs typeface="Trebuchet MS"/>
                <a:sym typeface="Trebuchet MS"/>
              </a:rPr>
              <a:t>Important dates</a:t>
            </a:r>
          </a:p>
          <a:p>
            <a:pPr marL="6347426" lvl="7" indent="-793428" algn="l">
              <a:lnSpc>
                <a:spcPts val="5879"/>
              </a:lnSpc>
              <a:buFont typeface="Arial"/>
              <a:buChar char="•"/>
            </a:pPr>
            <a:r>
              <a:rPr lang="en-US" sz="4199">
                <a:solidFill>
                  <a:srgbClr val="000000"/>
                </a:solidFill>
                <a:latin typeface="Trebuchet MS"/>
                <a:ea typeface="Trebuchet MS"/>
                <a:cs typeface="Trebuchet MS"/>
                <a:sym typeface="Trebuchet MS"/>
              </a:rPr>
              <a:t>Resources</a:t>
            </a:r>
          </a:p>
          <a:p>
            <a:pPr marL="6347426" lvl="7" indent="-793428" algn="l">
              <a:lnSpc>
                <a:spcPts val="5879"/>
              </a:lnSpc>
              <a:buFont typeface="Arial"/>
              <a:buChar char="•"/>
            </a:pPr>
            <a:r>
              <a:rPr lang="en-US" sz="4199">
                <a:solidFill>
                  <a:srgbClr val="000000"/>
                </a:solidFill>
                <a:latin typeface="Trebuchet MS"/>
                <a:ea typeface="Trebuchet MS"/>
                <a:cs typeface="Trebuchet MS"/>
                <a:sym typeface="Trebuchet MS"/>
              </a:rPr>
              <a:t>Grant requirements and deadlines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286156"/>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5" name="Freeform 5" descr="CDE Logo"/>
          <p:cNvSpPr/>
          <p:nvPr/>
        </p:nvSpPr>
        <p:spPr>
          <a:xfrm>
            <a:off x="15456782" y="517924"/>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sp>
        <p:nvSpPr>
          <p:cNvPr id="77" name="TextBox 77"/>
          <p:cNvSpPr txBox="1">
            <a:spLocks noGrp="1"/>
          </p:cNvSpPr>
          <p:nvPr>
            <p:ph type="title" idx="4294967295"/>
          </p:nvPr>
        </p:nvSpPr>
        <p:spPr>
          <a:xfrm>
            <a:off x="350585" y="333147"/>
            <a:ext cx="16683711"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Hiring and Tuition Guidance</a:t>
            </a:r>
          </a:p>
        </p:txBody>
      </p:sp>
      <p:grpSp>
        <p:nvGrpSpPr>
          <p:cNvPr id="6" name="Group 6">
            <a:extLst>
              <a:ext uri="{C183D7F6-B498-43B3-948B-1728B52AA6E4}">
                <adec:decorative xmlns:adec="http://schemas.microsoft.com/office/drawing/2017/decorative" val="1"/>
              </a:ext>
            </a:extLst>
          </p:cNvPr>
          <p:cNvGrpSpPr/>
          <p:nvPr/>
        </p:nvGrpSpPr>
        <p:grpSpPr>
          <a:xfrm>
            <a:off x="0" y="2426473"/>
            <a:ext cx="18288000" cy="7441180"/>
            <a:chOff x="0" y="0"/>
            <a:chExt cx="4816593" cy="1959817"/>
          </a:xfrm>
        </p:grpSpPr>
        <p:sp>
          <p:nvSpPr>
            <p:cNvPr id="7" name="Freeform 7">
              <a:extLst>
                <a:ext uri="{C183D7F6-B498-43B3-948B-1728B52AA6E4}">
                  <adec:decorative xmlns:adec="http://schemas.microsoft.com/office/drawing/2017/decorative" val="1"/>
                </a:ext>
              </a:extLst>
            </p:cNvPr>
            <p:cNvSpPr/>
            <p:nvPr/>
          </p:nvSpPr>
          <p:spPr>
            <a:xfrm>
              <a:off x="0" y="0"/>
              <a:ext cx="4816592" cy="1959817"/>
            </a:xfrm>
            <a:custGeom>
              <a:avLst/>
              <a:gdLst/>
              <a:ahLst/>
              <a:cxnLst/>
              <a:rect l="l" t="t" r="r" b="b"/>
              <a:pathLst>
                <a:path w="4816592" h="1959817">
                  <a:moveTo>
                    <a:pt x="0" y="0"/>
                  </a:moveTo>
                  <a:lnTo>
                    <a:pt x="4816592" y="0"/>
                  </a:lnTo>
                  <a:lnTo>
                    <a:pt x="4816592"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816593"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a:off x="467829" y="5009805"/>
            <a:ext cx="2473436" cy="3182642"/>
            <a:chOff x="0" y="0"/>
            <a:chExt cx="7437611" cy="9570190"/>
          </a:xfrm>
        </p:grpSpPr>
        <p:sp>
          <p:nvSpPr>
            <p:cNvPr id="11" name="Freeform 11">
              <a:extLst>
                <a:ext uri="{C183D7F6-B498-43B3-948B-1728B52AA6E4}">
                  <adec:decorative xmlns:adec="http://schemas.microsoft.com/office/drawing/2017/decorative" val="1"/>
                </a:ext>
              </a:extLst>
            </p:cNvPr>
            <p:cNvSpPr/>
            <p:nvPr/>
          </p:nvSpPr>
          <p:spPr>
            <a:xfrm>
              <a:off x="31750" y="31750"/>
              <a:ext cx="7374111" cy="9506689"/>
            </a:xfrm>
            <a:custGeom>
              <a:avLst/>
              <a:gdLst/>
              <a:ahLst/>
              <a:cxnLst/>
              <a:rect l="l" t="t" r="r" b="b"/>
              <a:pathLst>
                <a:path w="7374111" h="9506689">
                  <a:moveTo>
                    <a:pt x="7281401" y="9506689"/>
                  </a:moveTo>
                  <a:lnTo>
                    <a:pt x="92710" y="9506689"/>
                  </a:lnTo>
                  <a:cubicBezTo>
                    <a:pt x="41910" y="9506689"/>
                    <a:pt x="0" y="9464780"/>
                    <a:pt x="0" y="9413980"/>
                  </a:cubicBezTo>
                  <a:lnTo>
                    <a:pt x="0" y="92710"/>
                  </a:lnTo>
                  <a:cubicBezTo>
                    <a:pt x="0" y="41910"/>
                    <a:pt x="41910" y="0"/>
                    <a:pt x="92710" y="0"/>
                  </a:cubicBezTo>
                  <a:lnTo>
                    <a:pt x="7280132" y="0"/>
                  </a:lnTo>
                  <a:cubicBezTo>
                    <a:pt x="7330932" y="0"/>
                    <a:pt x="7372841" y="41910"/>
                    <a:pt x="7372841" y="92710"/>
                  </a:cubicBezTo>
                  <a:lnTo>
                    <a:pt x="7372841" y="9412710"/>
                  </a:lnTo>
                  <a:cubicBezTo>
                    <a:pt x="7374111" y="9464780"/>
                    <a:pt x="7332201" y="9506689"/>
                    <a:pt x="7281401" y="9506689"/>
                  </a:cubicBezTo>
                  <a:close/>
                </a:path>
              </a:pathLst>
            </a:custGeom>
            <a:solidFill>
              <a:srgbClr val="FFFFFF"/>
            </a:solid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0" y="0"/>
              <a:ext cx="7437612" cy="9570189"/>
            </a:xfrm>
            <a:custGeom>
              <a:avLst/>
              <a:gdLst/>
              <a:ahLst/>
              <a:cxnLst/>
              <a:rect l="l" t="t" r="r" b="b"/>
              <a:pathLst>
                <a:path w="7437612" h="9570189">
                  <a:moveTo>
                    <a:pt x="7313151" y="59690"/>
                  </a:moveTo>
                  <a:cubicBezTo>
                    <a:pt x="7348711" y="59690"/>
                    <a:pt x="7377922" y="88900"/>
                    <a:pt x="7377922" y="124460"/>
                  </a:cubicBezTo>
                  <a:lnTo>
                    <a:pt x="7377922" y="9445730"/>
                  </a:lnTo>
                  <a:cubicBezTo>
                    <a:pt x="7377922" y="9481289"/>
                    <a:pt x="7348711" y="9510499"/>
                    <a:pt x="7313151" y="9510499"/>
                  </a:cubicBezTo>
                  <a:lnTo>
                    <a:pt x="124460" y="9510499"/>
                  </a:lnTo>
                  <a:cubicBezTo>
                    <a:pt x="88900" y="9510499"/>
                    <a:pt x="59690" y="9481289"/>
                    <a:pt x="59690" y="9445730"/>
                  </a:cubicBezTo>
                  <a:lnTo>
                    <a:pt x="59690" y="124460"/>
                  </a:lnTo>
                  <a:cubicBezTo>
                    <a:pt x="59690" y="88900"/>
                    <a:pt x="88900" y="59690"/>
                    <a:pt x="124460" y="59690"/>
                  </a:cubicBezTo>
                  <a:lnTo>
                    <a:pt x="7313151" y="59690"/>
                  </a:lnTo>
                  <a:moveTo>
                    <a:pt x="7313151" y="0"/>
                  </a:moveTo>
                  <a:lnTo>
                    <a:pt x="124460" y="0"/>
                  </a:lnTo>
                  <a:cubicBezTo>
                    <a:pt x="55880" y="0"/>
                    <a:pt x="0" y="55880"/>
                    <a:pt x="0" y="124460"/>
                  </a:cubicBezTo>
                  <a:lnTo>
                    <a:pt x="0" y="9445730"/>
                  </a:lnTo>
                  <a:cubicBezTo>
                    <a:pt x="0" y="9514310"/>
                    <a:pt x="55880" y="9570189"/>
                    <a:pt x="124460" y="9570189"/>
                  </a:cubicBezTo>
                  <a:lnTo>
                    <a:pt x="7313151" y="9570189"/>
                  </a:lnTo>
                  <a:cubicBezTo>
                    <a:pt x="7381732" y="9570189"/>
                    <a:pt x="7437612" y="9514310"/>
                    <a:pt x="7437612" y="9445730"/>
                  </a:cubicBezTo>
                  <a:lnTo>
                    <a:pt x="7437612" y="124460"/>
                  </a:lnTo>
                  <a:cubicBezTo>
                    <a:pt x="7437612" y="55880"/>
                    <a:pt x="7381732" y="0"/>
                    <a:pt x="7313151" y="0"/>
                  </a:cubicBezTo>
                  <a:close/>
                </a:path>
              </a:pathLst>
            </a:custGeom>
            <a:solidFill>
              <a:srgbClr val="000000"/>
            </a:solidFill>
          </p:spPr>
          <p:txBody>
            <a:bodyPr/>
            <a:lstStyle/>
            <a:p>
              <a:endParaRPr lang="en-US"/>
            </a:p>
          </p:txBody>
        </p:sp>
      </p:grpSp>
      <p:grpSp>
        <p:nvGrpSpPr>
          <p:cNvPr id="13" name="Group 13">
            <a:extLst>
              <a:ext uri="{C183D7F6-B498-43B3-948B-1728B52AA6E4}">
                <adec:decorative xmlns:adec="http://schemas.microsoft.com/office/drawing/2017/decorative" val="1"/>
              </a:ext>
            </a:extLst>
          </p:cNvPr>
          <p:cNvGrpSpPr/>
          <p:nvPr/>
        </p:nvGrpSpPr>
        <p:grpSpPr>
          <a:xfrm>
            <a:off x="3209367" y="5009805"/>
            <a:ext cx="2473436" cy="3182642"/>
            <a:chOff x="0" y="0"/>
            <a:chExt cx="7437611" cy="9570190"/>
          </a:xfrm>
        </p:grpSpPr>
        <p:sp>
          <p:nvSpPr>
            <p:cNvPr id="14" name="Freeform 14">
              <a:extLst>
                <a:ext uri="{C183D7F6-B498-43B3-948B-1728B52AA6E4}">
                  <adec:decorative xmlns:adec="http://schemas.microsoft.com/office/drawing/2017/decorative" val="1"/>
                </a:ext>
              </a:extLst>
            </p:cNvPr>
            <p:cNvSpPr/>
            <p:nvPr/>
          </p:nvSpPr>
          <p:spPr>
            <a:xfrm>
              <a:off x="31750" y="31750"/>
              <a:ext cx="7374111" cy="9506689"/>
            </a:xfrm>
            <a:custGeom>
              <a:avLst/>
              <a:gdLst/>
              <a:ahLst/>
              <a:cxnLst/>
              <a:rect l="l" t="t" r="r" b="b"/>
              <a:pathLst>
                <a:path w="7374111" h="9506689">
                  <a:moveTo>
                    <a:pt x="7281401" y="9506689"/>
                  </a:moveTo>
                  <a:lnTo>
                    <a:pt x="92710" y="9506689"/>
                  </a:lnTo>
                  <a:cubicBezTo>
                    <a:pt x="41910" y="9506689"/>
                    <a:pt x="0" y="9464780"/>
                    <a:pt x="0" y="9413980"/>
                  </a:cubicBezTo>
                  <a:lnTo>
                    <a:pt x="0" y="92710"/>
                  </a:lnTo>
                  <a:cubicBezTo>
                    <a:pt x="0" y="41910"/>
                    <a:pt x="41910" y="0"/>
                    <a:pt x="92710" y="0"/>
                  </a:cubicBezTo>
                  <a:lnTo>
                    <a:pt x="7280132" y="0"/>
                  </a:lnTo>
                  <a:cubicBezTo>
                    <a:pt x="7330932" y="0"/>
                    <a:pt x="7372841" y="41910"/>
                    <a:pt x="7372841" y="92710"/>
                  </a:cubicBezTo>
                  <a:lnTo>
                    <a:pt x="7372841" y="9412710"/>
                  </a:lnTo>
                  <a:cubicBezTo>
                    <a:pt x="7374111" y="9464780"/>
                    <a:pt x="7332201" y="9506689"/>
                    <a:pt x="7281401" y="9506689"/>
                  </a:cubicBezTo>
                  <a:close/>
                </a:path>
              </a:pathLst>
            </a:custGeom>
            <a:solidFill>
              <a:srgbClr val="FFFFFF"/>
            </a:solid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a:off x="0" y="0"/>
              <a:ext cx="7437612" cy="9570189"/>
            </a:xfrm>
            <a:custGeom>
              <a:avLst/>
              <a:gdLst/>
              <a:ahLst/>
              <a:cxnLst/>
              <a:rect l="l" t="t" r="r" b="b"/>
              <a:pathLst>
                <a:path w="7437612" h="9570189">
                  <a:moveTo>
                    <a:pt x="7313151" y="59690"/>
                  </a:moveTo>
                  <a:cubicBezTo>
                    <a:pt x="7348711" y="59690"/>
                    <a:pt x="7377922" y="88900"/>
                    <a:pt x="7377922" y="124460"/>
                  </a:cubicBezTo>
                  <a:lnTo>
                    <a:pt x="7377922" y="9445730"/>
                  </a:lnTo>
                  <a:cubicBezTo>
                    <a:pt x="7377922" y="9481289"/>
                    <a:pt x="7348711" y="9510499"/>
                    <a:pt x="7313151" y="9510499"/>
                  </a:cubicBezTo>
                  <a:lnTo>
                    <a:pt x="124460" y="9510499"/>
                  </a:lnTo>
                  <a:cubicBezTo>
                    <a:pt x="88900" y="9510499"/>
                    <a:pt x="59690" y="9481289"/>
                    <a:pt x="59690" y="9445730"/>
                  </a:cubicBezTo>
                  <a:lnTo>
                    <a:pt x="59690" y="124460"/>
                  </a:lnTo>
                  <a:cubicBezTo>
                    <a:pt x="59690" y="88900"/>
                    <a:pt x="88900" y="59690"/>
                    <a:pt x="124460" y="59690"/>
                  </a:cubicBezTo>
                  <a:lnTo>
                    <a:pt x="7313151" y="59690"/>
                  </a:lnTo>
                  <a:moveTo>
                    <a:pt x="7313151" y="0"/>
                  </a:moveTo>
                  <a:lnTo>
                    <a:pt x="124460" y="0"/>
                  </a:lnTo>
                  <a:cubicBezTo>
                    <a:pt x="55880" y="0"/>
                    <a:pt x="0" y="55880"/>
                    <a:pt x="0" y="124460"/>
                  </a:cubicBezTo>
                  <a:lnTo>
                    <a:pt x="0" y="9445730"/>
                  </a:lnTo>
                  <a:cubicBezTo>
                    <a:pt x="0" y="9514310"/>
                    <a:pt x="55880" y="9570189"/>
                    <a:pt x="124460" y="9570189"/>
                  </a:cubicBezTo>
                  <a:lnTo>
                    <a:pt x="7313151" y="9570189"/>
                  </a:lnTo>
                  <a:cubicBezTo>
                    <a:pt x="7381732" y="9570189"/>
                    <a:pt x="7437612" y="9514310"/>
                    <a:pt x="7437612" y="9445730"/>
                  </a:cubicBezTo>
                  <a:lnTo>
                    <a:pt x="7437612" y="124460"/>
                  </a:lnTo>
                  <a:cubicBezTo>
                    <a:pt x="7437612" y="55880"/>
                    <a:pt x="7381732" y="0"/>
                    <a:pt x="7313151" y="0"/>
                  </a:cubicBezTo>
                  <a:close/>
                </a:path>
              </a:pathLst>
            </a:custGeom>
            <a:solidFill>
              <a:srgbClr val="000000"/>
            </a:solidFill>
          </p:spPr>
          <p:txBody>
            <a:bodyPr/>
            <a:lstStyle/>
            <a:p>
              <a:endParaRPr lang="en-US"/>
            </a:p>
          </p:txBody>
        </p:sp>
      </p:grpSp>
      <p:grpSp>
        <p:nvGrpSpPr>
          <p:cNvPr id="16" name="Group 16">
            <a:extLst>
              <a:ext uri="{C183D7F6-B498-43B3-948B-1728B52AA6E4}">
                <adec:decorative xmlns:adec="http://schemas.microsoft.com/office/drawing/2017/decorative" val="1"/>
              </a:ext>
            </a:extLst>
          </p:cNvPr>
          <p:cNvGrpSpPr/>
          <p:nvPr/>
        </p:nvGrpSpPr>
        <p:grpSpPr>
          <a:xfrm>
            <a:off x="467829" y="3644180"/>
            <a:ext cx="2473436" cy="927673"/>
            <a:chOff x="0" y="0"/>
            <a:chExt cx="6577418" cy="2466889"/>
          </a:xfrm>
        </p:grpSpPr>
        <p:sp>
          <p:nvSpPr>
            <p:cNvPr id="17" name="Freeform 17">
              <a:extLst>
                <a:ext uri="{C183D7F6-B498-43B3-948B-1728B52AA6E4}">
                  <adec:decorative xmlns:adec="http://schemas.microsoft.com/office/drawing/2017/decorative" val="1"/>
                </a:ext>
              </a:extLst>
            </p:cNvPr>
            <p:cNvSpPr/>
            <p:nvPr/>
          </p:nvSpPr>
          <p:spPr>
            <a:xfrm>
              <a:off x="0" y="0"/>
              <a:ext cx="6577418" cy="2466889"/>
            </a:xfrm>
            <a:custGeom>
              <a:avLst/>
              <a:gdLst/>
              <a:ahLst/>
              <a:cxnLst/>
              <a:rect l="l" t="t" r="r" b="b"/>
              <a:pathLst>
                <a:path w="6577418" h="2466889">
                  <a:moveTo>
                    <a:pt x="6452958" y="2466889"/>
                  </a:moveTo>
                  <a:lnTo>
                    <a:pt x="124460" y="2466889"/>
                  </a:lnTo>
                  <a:cubicBezTo>
                    <a:pt x="55880" y="2466889"/>
                    <a:pt x="0" y="2411009"/>
                    <a:pt x="0" y="2342429"/>
                  </a:cubicBezTo>
                  <a:lnTo>
                    <a:pt x="0" y="124460"/>
                  </a:lnTo>
                  <a:cubicBezTo>
                    <a:pt x="0" y="55880"/>
                    <a:pt x="55880" y="0"/>
                    <a:pt x="124460" y="0"/>
                  </a:cubicBezTo>
                  <a:lnTo>
                    <a:pt x="6452958" y="0"/>
                  </a:lnTo>
                  <a:cubicBezTo>
                    <a:pt x="6521538" y="0"/>
                    <a:pt x="6577418" y="55880"/>
                    <a:pt x="6577418" y="124460"/>
                  </a:cubicBezTo>
                  <a:lnTo>
                    <a:pt x="6577418" y="2342429"/>
                  </a:lnTo>
                  <a:cubicBezTo>
                    <a:pt x="6577418" y="2411009"/>
                    <a:pt x="6521538" y="2466889"/>
                    <a:pt x="6452958" y="2466889"/>
                  </a:cubicBezTo>
                  <a:close/>
                </a:path>
              </a:pathLst>
            </a:custGeom>
            <a:solidFill>
              <a:srgbClr val="A3D283"/>
            </a:solidFill>
          </p:spPr>
          <p:txBody>
            <a:bodyPr/>
            <a:lstStyle/>
            <a:p>
              <a:endParaRPr lang="en-US"/>
            </a:p>
          </p:txBody>
        </p:sp>
      </p:grpSp>
      <p:grpSp>
        <p:nvGrpSpPr>
          <p:cNvPr id="18" name="Group 18">
            <a:extLst>
              <a:ext uri="{C183D7F6-B498-43B3-948B-1728B52AA6E4}">
                <adec:decorative xmlns:adec="http://schemas.microsoft.com/office/drawing/2017/decorative" val="1"/>
              </a:ext>
            </a:extLst>
          </p:cNvPr>
          <p:cNvGrpSpPr/>
          <p:nvPr/>
        </p:nvGrpSpPr>
        <p:grpSpPr>
          <a:xfrm>
            <a:off x="3209367" y="3644180"/>
            <a:ext cx="2473436" cy="927673"/>
            <a:chOff x="0" y="0"/>
            <a:chExt cx="6577418" cy="2466889"/>
          </a:xfrm>
        </p:grpSpPr>
        <p:sp>
          <p:nvSpPr>
            <p:cNvPr id="19" name="Freeform 19">
              <a:extLst>
                <a:ext uri="{C183D7F6-B498-43B3-948B-1728B52AA6E4}">
                  <adec:decorative xmlns:adec="http://schemas.microsoft.com/office/drawing/2017/decorative" val="1"/>
                </a:ext>
              </a:extLst>
            </p:cNvPr>
            <p:cNvSpPr/>
            <p:nvPr/>
          </p:nvSpPr>
          <p:spPr>
            <a:xfrm>
              <a:off x="0" y="0"/>
              <a:ext cx="6577418" cy="2466889"/>
            </a:xfrm>
            <a:custGeom>
              <a:avLst/>
              <a:gdLst/>
              <a:ahLst/>
              <a:cxnLst/>
              <a:rect l="l" t="t" r="r" b="b"/>
              <a:pathLst>
                <a:path w="6577418" h="2466889">
                  <a:moveTo>
                    <a:pt x="6452958" y="2466889"/>
                  </a:moveTo>
                  <a:lnTo>
                    <a:pt x="124460" y="2466889"/>
                  </a:lnTo>
                  <a:cubicBezTo>
                    <a:pt x="55880" y="2466889"/>
                    <a:pt x="0" y="2411009"/>
                    <a:pt x="0" y="2342429"/>
                  </a:cubicBezTo>
                  <a:lnTo>
                    <a:pt x="0" y="124460"/>
                  </a:lnTo>
                  <a:cubicBezTo>
                    <a:pt x="0" y="55880"/>
                    <a:pt x="55880" y="0"/>
                    <a:pt x="124460" y="0"/>
                  </a:cubicBezTo>
                  <a:lnTo>
                    <a:pt x="6452958" y="0"/>
                  </a:lnTo>
                  <a:cubicBezTo>
                    <a:pt x="6521538" y="0"/>
                    <a:pt x="6577418" y="55880"/>
                    <a:pt x="6577418" y="124460"/>
                  </a:cubicBezTo>
                  <a:lnTo>
                    <a:pt x="6577418" y="2342429"/>
                  </a:lnTo>
                  <a:cubicBezTo>
                    <a:pt x="6577418" y="2411009"/>
                    <a:pt x="6521538" y="2466889"/>
                    <a:pt x="6452958" y="2466889"/>
                  </a:cubicBezTo>
                  <a:close/>
                </a:path>
              </a:pathLst>
            </a:custGeom>
            <a:solidFill>
              <a:srgbClr val="77BF60"/>
            </a:solidFill>
          </p:spPr>
          <p:txBody>
            <a:bodyPr/>
            <a:lstStyle/>
            <a:p>
              <a:endParaRPr lang="en-US" dirty="0"/>
            </a:p>
          </p:txBody>
        </p:sp>
      </p:grpSp>
      <p:grpSp>
        <p:nvGrpSpPr>
          <p:cNvPr id="20" name="Group 20">
            <a:extLst>
              <a:ext uri="{C183D7F6-B498-43B3-948B-1728B52AA6E4}">
                <adec:decorative xmlns:adec="http://schemas.microsoft.com/office/drawing/2017/decorative" val="1"/>
              </a:ext>
            </a:extLst>
          </p:cNvPr>
          <p:cNvGrpSpPr/>
          <p:nvPr/>
        </p:nvGrpSpPr>
        <p:grpSpPr>
          <a:xfrm>
            <a:off x="1530512" y="4555311"/>
            <a:ext cx="331238" cy="222714"/>
            <a:chOff x="0" y="0"/>
            <a:chExt cx="1930400" cy="1297940"/>
          </a:xfrm>
        </p:grpSpPr>
        <p:sp>
          <p:nvSpPr>
            <p:cNvPr id="21" name="Freeform 21">
              <a:extLst>
                <a:ext uri="{C183D7F6-B498-43B3-948B-1728B52AA6E4}">
                  <adec:decorative xmlns:adec="http://schemas.microsoft.com/office/drawing/2017/decorative" val="1"/>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A3D283"/>
            </a:solidFill>
          </p:spPr>
          <p:txBody>
            <a:bodyPr/>
            <a:lstStyle/>
            <a:p>
              <a:endParaRPr lang="en-US"/>
            </a:p>
          </p:txBody>
        </p:sp>
      </p:grpSp>
      <p:grpSp>
        <p:nvGrpSpPr>
          <p:cNvPr id="22" name="Group 22">
            <a:extLst>
              <a:ext uri="{C183D7F6-B498-43B3-948B-1728B52AA6E4}">
                <adec:decorative xmlns:adec="http://schemas.microsoft.com/office/drawing/2017/decorative" val="1"/>
              </a:ext>
            </a:extLst>
          </p:cNvPr>
          <p:cNvGrpSpPr/>
          <p:nvPr/>
        </p:nvGrpSpPr>
        <p:grpSpPr>
          <a:xfrm>
            <a:off x="4272049" y="4555311"/>
            <a:ext cx="331238" cy="222714"/>
            <a:chOff x="0" y="0"/>
            <a:chExt cx="1930400" cy="1297940"/>
          </a:xfrm>
        </p:grpSpPr>
        <p:sp>
          <p:nvSpPr>
            <p:cNvPr id="23" name="Freeform 23">
              <a:extLst>
                <a:ext uri="{C183D7F6-B498-43B3-948B-1728B52AA6E4}">
                  <adec:decorative xmlns:adec="http://schemas.microsoft.com/office/drawing/2017/decorative" val="1"/>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77BF60"/>
            </a:solidFill>
          </p:spPr>
          <p:txBody>
            <a:bodyPr/>
            <a:lstStyle/>
            <a:p>
              <a:endParaRPr lang="en-US"/>
            </a:p>
          </p:txBody>
        </p:sp>
      </p:grpSp>
      <p:grpSp>
        <p:nvGrpSpPr>
          <p:cNvPr id="24" name="Group 24">
            <a:extLst>
              <a:ext uri="{C183D7F6-B498-43B3-948B-1728B52AA6E4}">
                <adec:decorative xmlns:adec="http://schemas.microsoft.com/office/drawing/2017/decorative" val="1"/>
              </a:ext>
            </a:extLst>
          </p:cNvPr>
          <p:cNvGrpSpPr/>
          <p:nvPr/>
        </p:nvGrpSpPr>
        <p:grpSpPr>
          <a:xfrm>
            <a:off x="5950904" y="5009805"/>
            <a:ext cx="2473436" cy="3182642"/>
            <a:chOff x="0" y="0"/>
            <a:chExt cx="7437611" cy="9570190"/>
          </a:xfrm>
        </p:grpSpPr>
        <p:sp>
          <p:nvSpPr>
            <p:cNvPr id="25" name="Freeform 25">
              <a:extLst>
                <a:ext uri="{C183D7F6-B498-43B3-948B-1728B52AA6E4}">
                  <adec:decorative xmlns:adec="http://schemas.microsoft.com/office/drawing/2017/decorative" val="1"/>
                </a:ext>
              </a:extLst>
            </p:cNvPr>
            <p:cNvSpPr/>
            <p:nvPr/>
          </p:nvSpPr>
          <p:spPr>
            <a:xfrm>
              <a:off x="31750" y="31750"/>
              <a:ext cx="7374111" cy="9506689"/>
            </a:xfrm>
            <a:custGeom>
              <a:avLst/>
              <a:gdLst/>
              <a:ahLst/>
              <a:cxnLst/>
              <a:rect l="l" t="t" r="r" b="b"/>
              <a:pathLst>
                <a:path w="7374111" h="9506689">
                  <a:moveTo>
                    <a:pt x="7281401" y="9506689"/>
                  </a:moveTo>
                  <a:lnTo>
                    <a:pt x="92710" y="9506689"/>
                  </a:lnTo>
                  <a:cubicBezTo>
                    <a:pt x="41910" y="9506689"/>
                    <a:pt x="0" y="9464780"/>
                    <a:pt x="0" y="9413980"/>
                  </a:cubicBezTo>
                  <a:lnTo>
                    <a:pt x="0" y="92710"/>
                  </a:lnTo>
                  <a:cubicBezTo>
                    <a:pt x="0" y="41910"/>
                    <a:pt x="41910" y="0"/>
                    <a:pt x="92710" y="0"/>
                  </a:cubicBezTo>
                  <a:lnTo>
                    <a:pt x="7280132" y="0"/>
                  </a:lnTo>
                  <a:cubicBezTo>
                    <a:pt x="7330932" y="0"/>
                    <a:pt x="7372841" y="41910"/>
                    <a:pt x="7372841" y="92710"/>
                  </a:cubicBezTo>
                  <a:lnTo>
                    <a:pt x="7372841" y="9412710"/>
                  </a:lnTo>
                  <a:cubicBezTo>
                    <a:pt x="7374111" y="9464780"/>
                    <a:pt x="7332201" y="9506689"/>
                    <a:pt x="7281401" y="9506689"/>
                  </a:cubicBezTo>
                  <a:close/>
                </a:path>
              </a:pathLst>
            </a:custGeom>
            <a:solidFill>
              <a:srgbClr val="FFFFFF"/>
            </a:solidFill>
          </p:spPr>
          <p:txBody>
            <a:bodyPr/>
            <a:lstStyle/>
            <a:p>
              <a:endParaRPr lang="en-US"/>
            </a:p>
          </p:txBody>
        </p:sp>
        <p:sp>
          <p:nvSpPr>
            <p:cNvPr id="26" name="Freeform 26">
              <a:extLst>
                <a:ext uri="{C183D7F6-B498-43B3-948B-1728B52AA6E4}">
                  <adec:decorative xmlns:adec="http://schemas.microsoft.com/office/drawing/2017/decorative" val="1"/>
                </a:ext>
              </a:extLst>
            </p:cNvPr>
            <p:cNvSpPr/>
            <p:nvPr/>
          </p:nvSpPr>
          <p:spPr>
            <a:xfrm>
              <a:off x="0" y="0"/>
              <a:ext cx="7437612" cy="9570189"/>
            </a:xfrm>
            <a:custGeom>
              <a:avLst/>
              <a:gdLst/>
              <a:ahLst/>
              <a:cxnLst/>
              <a:rect l="l" t="t" r="r" b="b"/>
              <a:pathLst>
                <a:path w="7437612" h="9570189">
                  <a:moveTo>
                    <a:pt x="7313151" y="59690"/>
                  </a:moveTo>
                  <a:cubicBezTo>
                    <a:pt x="7348711" y="59690"/>
                    <a:pt x="7377922" y="88900"/>
                    <a:pt x="7377922" y="124460"/>
                  </a:cubicBezTo>
                  <a:lnTo>
                    <a:pt x="7377922" y="9445730"/>
                  </a:lnTo>
                  <a:cubicBezTo>
                    <a:pt x="7377922" y="9481289"/>
                    <a:pt x="7348711" y="9510499"/>
                    <a:pt x="7313151" y="9510499"/>
                  </a:cubicBezTo>
                  <a:lnTo>
                    <a:pt x="124460" y="9510499"/>
                  </a:lnTo>
                  <a:cubicBezTo>
                    <a:pt x="88900" y="9510499"/>
                    <a:pt x="59690" y="9481289"/>
                    <a:pt x="59690" y="9445730"/>
                  </a:cubicBezTo>
                  <a:lnTo>
                    <a:pt x="59690" y="124460"/>
                  </a:lnTo>
                  <a:cubicBezTo>
                    <a:pt x="59690" y="88900"/>
                    <a:pt x="88900" y="59690"/>
                    <a:pt x="124460" y="59690"/>
                  </a:cubicBezTo>
                  <a:lnTo>
                    <a:pt x="7313151" y="59690"/>
                  </a:lnTo>
                  <a:moveTo>
                    <a:pt x="7313151" y="0"/>
                  </a:moveTo>
                  <a:lnTo>
                    <a:pt x="124460" y="0"/>
                  </a:lnTo>
                  <a:cubicBezTo>
                    <a:pt x="55880" y="0"/>
                    <a:pt x="0" y="55880"/>
                    <a:pt x="0" y="124460"/>
                  </a:cubicBezTo>
                  <a:lnTo>
                    <a:pt x="0" y="9445730"/>
                  </a:lnTo>
                  <a:cubicBezTo>
                    <a:pt x="0" y="9514310"/>
                    <a:pt x="55880" y="9570189"/>
                    <a:pt x="124460" y="9570189"/>
                  </a:cubicBezTo>
                  <a:lnTo>
                    <a:pt x="7313151" y="9570189"/>
                  </a:lnTo>
                  <a:cubicBezTo>
                    <a:pt x="7381732" y="9570189"/>
                    <a:pt x="7437612" y="9514310"/>
                    <a:pt x="7437612" y="9445730"/>
                  </a:cubicBezTo>
                  <a:lnTo>
                    <a:pt x="7437612" y="124460"/>
                  </a:lnTo>
                  <a:cubicBezTo>
                    <a:pt x="7437612" y="55880"/>
                    <a:pt x="7381732" y="0"/>
                    <a:pt x="7313151" y="0"/>
                  </a:cubicBezTo>
                  <a:close/>
                </a:path>
              </a:pathLst>
            </a:custGeom>
            <a:solidFill>
              <a:srgbClr val="000000"/>
            </a:solidFill>
          </p:spPr>
          <p:txBody>
            <a:bodyPr/>
            <a:lstStyle/>
            <a:p>
              <a:endParaRPr lang="en-US"/>
            </a:p>
          </p:txBody>
        </p:sp>
      </p:grpSp>
      <p:grpSp>
        <p:nvGrpSpPr>
          <p:cNvPr id="27" name="Group 27">
            <a:extLst>
              <a:ext uri="{C183D7F6-B498-43B3-948B-1728B52AA6E4}">
                <adec:decorative xmlns:adec="http://schemas.microsoft.com/office/drawing/2017/decorative" val="1"/>
              </a:ext>
            </a:extLst>
          </p:cNvPr>
          <p:cNvGrpSpPr/>
          <p:nvPr/>
        </p:nvGrpSpPr>
        <p:grpSpPr>
          <a:xfrm>
            <a:off x="5950904" y="3644180"/>
            <a:ext cx="2473436" cy="927673"/>
            <a:chOff x="0" y="0"/>
            <a:chExt cx="6577418" cy="2466889"/>
          </a:xfrm>
        </p:grpSpPr>
        <p:sp>
          <p:nvSpPr>
            <p:cNvPr id="28" name="Freeform 28">
              <a:extLst>
                <a:ext uri="{C183D7F6-B498-43B3-948B-1728B52AA6E4}">
                  <adec:decorative xmlns:adec="http://schemas.microsoft.com/office/drawing/2017/decorative" val="1"/>
                </a:ext>
              </a:extLst>
            </p:cNvPr>
            <p:cNvSpPr/>
            <p:nvPr/>
          </p:nvSpPr>
          <p:spPr>
            <a:xfrm>
              <a:off x="0" y="0"/>
              <a:ext cx="6577418" cy="2466889"/>
            </a:xfrm>
            <a:custGeom>
              <a:avLst/>
              <a:gdLst/>
              <a:ahLst/>
              <a:cxnLst/>
              <a:rect l="l" t="t" r="r" b="b"/>
              <a:pathLst>
                <a:path w="6577418" h="2466889">
                  <a:moveTo>
                    <a:pt x="6452958" y="2466889"/>
                  </a:moveTo>
                  <a:lnTo>
                    <a:pt x="124460" y="2466889"/>
                  </a:lnTo>
                  <a:cubicBezTo>
                    <a:pt x="55880" y="2466889"/>
                    <a:pt x="0" y="2411009"/>
                    <a:pt x="0" y="2342429"/>
                  </a:cubicBezTo>
                  <a:lnTo>
                    <a:pt x="0" y="124460"/>
                  </a:lnTo>
                  <a:cubicBezTo>
                    <a:pt x="0" y="55880"/>
                    <a:pt x="55880" y="0"/>
                    <a:pt x="124460" y="0"/>
                  </a:cubicBezTo>
                  <a:lnTo>
                    <a:pt x="6452958" y="0"/>
                  </a:lnTo>
                  <a:cubicBezTo>
                    <a:pt x="6521538" y="0"/>
                    <a:pt x="6577418" y="55880"/>
                    <a:pt x="6577418" y="124460"/>
                  </a:cubicBezTo>
                  <a:lnTo>
                    <a:pt x="6577418" y="2342429"/>
                  </a:lnTo>
                  <a:cubicBezTo>
                    <a:pt x="6577418" y="2411009"/>
                    <a:pt x="6521538" y="2466889"/>
                    <a:pt x="6452958" y="2466889"/>
                  </a:cubicBezTo>
                  <a:close/>
                </a:path>
              </a:pathLst>
            </a:custGeom>
            <a:solidFill>
              <a:srgbClr val="3CC1CC"/>
            </a:solidFill>
          </p:spPr>
          <p:txBody>
            <a:bodyPr/>
            <a:lstStyle/>
            <a:p>
              <a:endParaRPr lang="en-US" dirty="0"/>
            </a:p>
          </p:txBody>
        </p:sp>
      </p:grpSp>
      <p:grpSp>
        <p:nvGrpSpPr>
          <p:cNvPr id="29" name="Group 29">
            <a:extLst>
              <a:ext uri="{C183D7F6-B498-43B3-948B-1728B52AA6E4}">
                <adec:decorative xmlns:adec="http://schemas.microsoft.com/office/drawing/2017/decorative" val="1"/>
              </a:ext>
            </a:extLst>
          </p:cNvPr>
          <p:cNvGrpSpPr/>
          <p:nvPr/>
        </p:nvGrpSpPr>
        <p:grpSpPr>
          <a:xfrm>
            <a:off x="7013586" y="4555311"/>
            <a:ext cx="331238" cy="222714"/>
            <a:chOff x="0" y="0"/>
            <a:chExt cx="1930400" cy="1297940"/>
          </a:xfrm>
        </p:grpSpPr>
        <p:sp>
          <p:nvSpPr>
            <p:cNvPr id="30" name="Freeform 30">
              <a:extLst>
                <a:ext uri="{C183D7F6-B498-43B3-948B-1728B52AA6E4}">
                  <adec:decorative xmlns:adec="http://schemas.microsoft.com/office/drawing/2017/decorative" val="1"/>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3CC1CC"/>
            </a:solidFill>
          </p:spPr>
          <p:txBody>
            <a:bodyPr/>
            <a:lstStyle/>
            <a:p>
              <a:endParaRPr lang="en-US"/>
            </a:p>
          </p:txBody>
        </p:sp>
      </p:grpSp>
      <p:grpSp>
        <p:nvGrpSpPr>
          <p:cNvPr id="31" name="Group 31">
            <a:extLst>
              <a:ext uri="{C183D7F6-B498-43B3-948B-1728B52AA6E4}">
                <adec:decorative xmlns:adec="http://schemas.microsoft.com/office/drawing/2017/decorative" val="1"/>
              </a:ext>
            </a:extLst>
          </p:cNvPr>
          <p:cNvGrpSpPr/>
          <p:nvPr/>
        </p:nvGrpSpPr>
        <p:grpSpPr>
          <a:xfrm>
            <a:off x="8692441" y="5009805"/>
            <a:ext cx="2473436" cy="3182642"/>
            <a:chOff x="0" y="0"/>
            <a:chExt cx="7437611" cy="9570190"/>
          </a:xfrm>
        </p:grpSpPr>
        <p:sp>
          <p:nvSpPr>
            <p:cNvPr id="32" name="Freeform 32">
              <a:extLst>
                <a:ext uri="{C183D7F6-B498-43B3-948B-1728B52AA6E4}">
                  <adec:decorative xmlns:adec="http://schemas.microsoft.com/office/drawing/2017/decorative" val="1"/>
                </a:ext>
              </a:extLst>
            </p:cNvPr>
            <p:cNvSpPr/>
            <p:nvPr/>
          </p:nvSpPr>
          <p:spPr>
            <a:xfrm>
              <a:off x="31750" y="31750"/>
              <a:ext cx="7374111" cy="9506689"/>
            </a:xfrm>
            <a:custGeom>
              <a:avLst/>
              <a:gdLst/>
              <a:ahLst/>
              <a:cxnLst/>
              <a:rect l="l" t="t" r="r" b="b"/>
              <a:pathLst>
                <a:path w="7374111" h="9506689">
                  <a:moveTo>
                    <a:pt x="7281401" y="9506689"/>
                  </a:moveTo>
                  <a:lnTo>
                    <a:pt x="92710" y="9506689"/>
                  </a:lnTo>
                  <a:cubicBezTo>
                    <a:pt x="41910" y="9506689"/>
                    <a:pt x="0" y="9464780"/>
                    <a:pt x="0" y="9413980"/>
                  </a:cubicBezTo>
                  <a:lnTo>
                    <a:pt x="0" y="92710"/>
                  </a:lnTo>
                  <a:cubicBezTo>
                    <a:pt x="0" y="41910"/>
                    <a:pt x="41910" y="0"/>
                    <a:pt x="92710" y="0"/>
                  </a:cubicBezTo>
                  <a:lnTo>
                    <a:pt x="7280132" y="0"/>
                  </a:lnTo>
                  <a:cubicBezTo>
                    <a:pt x="7330932" y="0"/>
                    <a:pt x="7372841" y="41910"/>
                    <a:pt x="7372841" y="92710"/>
                  </a:cubicBezTo>
                  <a:lnTo>
                    <a:pt x="7372841" y="9412710"/>
                  </a:lnTo>
                  <a:cubicBezTo>
                    <a:pt x="7374111" y="9464780"/>
                    <a:pt x="7332201" y="9506689"/>
                    <a:pt x="7281401" y="9506689"/>
                  </a:cubicBezTo>
                  <a:close/>
                </a:path>
              </a:pathLst>
            </a:custGeom>
            <a:solidFill>
              <a:srgbClr val="FFFFFF"/>
            </a:solidFill>
          </p:spPr>
          <p:txBody>
            <a:bodyPr/>
            <a:lstStyle/>
            <a:p>
              <a:endParaRPr lang="en-US"/>
            </a:p>
          </p:txBody>
        </p:sp>
        <p:sp>
          <p:nvSpPr>
            <p:cNvPr id="33" name="Freeform 33">
              <a:extLst>
                <a:ext uri="{C183D7F6-B498-43B3-948B-1728B52AA6E4}">
                  <adec:decorative xmlns:adec="http://schemas.microsoft.com/office/drawing/2017/decorative" val="1"/>
                </a:ext>
              </a:extLst>
            </p:cNvPr>
            <p:cNvSpPr/>
            <p:nvPr/>
          </p:nvSpPr>
          <p:spPr>
            <a:xfrm>
              <a:off x="0" y="0"/>
              <a:ext cx="7437612" cy="9570189"/>
            </a:xfrm>
            <a:custGeom>
              <a:avLst/>
              <a:gdLst/>
              <a:ahLst/>
              <a:cxnLst/>
              <a:rect l="l" t="t" r="r" b="b"/>
              <a:pathLst>
                <a:path w="7437612" h="9570189">
                  <a:moveTo>
                    <a:pt x="7313151" y="59690"/>
                  </a:moveTo>
                  <a:cubicBezTo>
                    <a:pt x="7348711" y="59690"/>
                    <a:pt x="7377922" y="88900"/>
                    <a:pt x="7377922" y="124460"/>
                  </a:cubicBezTo>
                  <a:lnTo>
                    <a:pt x="7377922" y="9445730"/>
                  </a:lnTo>
                  <a:cubicBezTo>
                    <a:pt x="7377922" y="9481289"/>
                    <a:pt x="7348711" y="9510499"/>
                    <a:pt x="7313151" y="9510499"/>
                  </a:cubicBezTo>
                  <a:lnTo>
                    <a:pt x="124460" y="9510499"/>
                  </a:lnTo>
                  <a:cubicBezTo>
                    <a:pt x="88900" y="9510499"/>
                    <a:pt x="59690" y="9481289"/>
                    <a:pt x="59690" y="9445730"/>
                  </a:cubicBezTo>
                  <a:lnTo>
                    <a:pt x="59690" y="124460"/>
                  </a:lnTo>
                  <a:cubicBezTo>
                    <a:pt x="59690" y="88900"/>
                    <a:pt x="88900" y="59690"/>
                    <a:pt x="124460" y="59690"/>
                  </a:cubicBezTo>
                  <a:lnTo>
                    <a:pt x="7313151" y="59690"/>
                  </a:lnTo>
                  <a:moveTo>
                    <a:pt x="7313151" y="0"/>
                  </a:moveTo>
                  <a:lnTo>
                    <a:pt x="124460" y="0"/>
                  </a:lnTo>
                  <a:cubicBezTo>
                    <a:pt x="55880" y="0"/>
                    <a:pt x="0" y="55880"/>
                    <a:pt x="0" y="124460"/>
                  </a:cubicBezTo>
                  <a:lnTo>
                    <a:pt x="0" y="9445730"/>
                  </a:lnTo>
                  <a:cubicBezTo>
                    <a:pt x="0" y="9514310"/>
                    <a:pt x="55880" y="9570189"/>
                    <a:pt x="124460" y="9570189"/>
                  </a:cubicBezTo>
                  <a:lnTo>
                    <a:pt x="7313151" y="9570189"/>
                  </a:lnTo>
                  <a:cubicBezTo>
                    <a:pt x="7381732" y="9570189"/>
                    <a:pt x="7437612" y="9514310"/>
                    <a:pt x="7437612" y="9445730"/>
                  </a:cubicBezTo>
                  <a:lnTo>
                    <a:pt x="7437612" y="124460"/>
                  </a:lnTo>
                  <a:cubicBezTo>
                    <a:pt x="7437612" y="55880"/>
                    <a:pt x="7381732" y="0"/>
                    <a:pt x="7313151" y="0"/>
                  </a:cubicBezTo>
                  <a:close/>
                </a:path>
              </a:pathLst>
            </a:custGeom>
            <a:solidFill>
              <a:srgbClr val="000000"/>
            </a:solidFill>
          </p:spPr>
          <p:txBody>
            <a:bodyPr/>
            <a:lstStyle/>
            <a:p>
              <a:endParaRPr lang="en-US"/>
            </a:p>
          </p:txBody>
        </p:sp>
      </p:grpSp>
      <p:grpSp>
        <p:nvGrpSpPr>
          <p:cNvPr id="34" name="Group 34">
            <a:extLst>
              <a:ext uri="{C183D7F6-B498-43B3-948B-1728B52AA6E4}">
                <adec:decorative xmlns:adec="http://schemas.microsoft.com/office/drawing/2017/decorative" val="1"/>
              </a:ext>
            </a:extLst>
          </p:cNvPr>
          <p:cNvGrpSpPr/>
          <p:nvPr/>
        </p:nvGrpSpPr>
        <p:grpSpPr>
          <a:xfrm>
            <a:off x="8692441" y="3644180"/>
            <a:ext cx="2473436" cy="927673"/>
            <a:chOff x="0" y="0"/>
            <a:chExt cx="6577418" cy="2466889"/>
          </a:xfrm>
        </p:grpSpPr>
        <p:sp>
          <p:nvSpPr>
            <p:cNvPr id="35" name="Freeform 35">
              <a:extLst>
                <a:ext uri="{C183D7F6-B498-43B3-948B-1728B52AA6E4}">
                  <adec:decorative xmlns:adec="http://schemas.microsoft.com/office/drawing/2017/decorative" val="1"/>
                </a:ext>
              </a:extLst>
            </p:cNvPr>
            <p:cNvSpPr/>
            <p:nvPr/>
          </p:nvSpPr>
          <p:spPr>
            <a:xfrm>
              <a:off x="0" y="0"/>
              <a:ext cx="6577418" cy="2466889"/>
            </a:xfrm>
            <a:custGeom>
              <a:avLst/>
              <a:gdLst/>
              <a:ahLst/>
              <a:cxnLst/>
              <a:rect l="l" t="t" r="r" b="b"/>
              <a:pathLst>
                <a:path w="6577418" h="2466889">
                  <a:moveTo>
                    <a:pt x="6452958" y="2466889"/>
                  </a:moveTo>
                  <a:lnTo>
                    <a:pt x="124460" y="2466889"/>
                  </a:lnTo>
                  <a:cubicBezTo>
                    <a:pt x="55880" y="2466889"/>
                    <a:pt x="0" y="2411009"/>
                    <a:pt x="0" y="2342429"/>
                  </a:cubicBezTo>
                  <a:lnTo>
                    <a:pt x="0" y="124460"/>
                  </a:lnTo>
                  <a:cubicBezTo>
                    <a:pt x="0" y="55880"/>
                    <a:pt x="55880" y="0"/>
                    <a:pt x="124460" y="0"/>
                  </a:cubicBezTo>
                  <a:lnTo>
                    <a:pt x="6452958" y="0"/>
                  </a:lnTo>
                  <a:cubicBezTo>
                    <a:pt x="6521538" y="0"/>
                    <a:pt x="6577418" y="55880"/>
                    <a:pt x="6577418" y="124460"/>
                  </a:cubicBezTo>
                  <a:lnTo>
                    <a:pt x="6577418" y="2342429"/>
                  </a:lnTo>
                  <a:cubicBezTo>
                    <a:pt x="6577418" y="2411009"/>
                    <a:pt x="6521538" y="2466889"/>
                    <a:pt x="6452958" y="2466889"/>
                  </a:cubicBezTo>
                  <a:close/>
                </a:path>
              </a:pathLst>
            </a:custGeom>
            <a:solidFill>
              <a:srgbClr val="488BC9"/>
            </a:solidFill>
          </p:spPr>
          <p:txBody>
            <a:bodyPr/>
            <a:lstStyle/>
            <a:p>
              <a:endParaRPr lang="en-US"/>
            </a:p>
          </p:txBody>
        </p:sp>
      </p:grpSp>
      <p:grpSp>
        <p:nvGrpSpPr>
          <p:cNvPr id="36" name="Group 36">
            <a:extLst>
              <a:ext uri="{C183D7F6-B498-43B3-948B-1728B52AA6E4}">
                <adec:decorative xmlns:adec="http://schemas.microsoft.com/office/drawing/2017/decorative" val="1"/>
              </a:ext>
            </a:extLst>
          </p:cNvPr>
          <p:cNvGrpSpPr/>
          <p:nvPr/>
        </p:nvGrpSpPr>
        <p:grpSpPr>
          <a:xfrm>
            <a:off x="9755123" y="4555311"/>
            <a:ext cx="331238" cy="222714"/>
            <a:chOff x="0" y="0"/>
            <a:chExt cx="1930400" cy="1297940"/>
          </a:xfrm>
        </p:grpSpPr>
        <p:sp>
          <p:nvSpPr>
            <p:cNvPr id="37" name="Freeform 37">
              <a:extLst>
                <a:ext uri="{C183D7F6-B498-43B3-948B-1728B52AA6E4}">
                  <adec:decorative xmlns:adec="http://schemas.microsoft.com/office/drawing/2017/decorative" val="1"/>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488BC9"/>
            </a:solidFill>
          </p:spPr>
          <p:txBody>
            <a:bodyPr/>
            <a:lstStyle/>
            <a:p>
              <a:endParaRPr lang="en-US"/>
            </a:p>
          </p:txBody>
        </p:sp>
      </p:grpSp>
      <p:grpSp>
        <p:nvGrpSpPr>
          <p:cNvPr id="38" name="Group 38">
            <a:extLst>
              <a:ext uri="{C183D7F6-B498-43B3-948B-1728B52AA6E4}">
                <adec:decorative xmlns:adec="http://schemas.microsoft.com/office/drawing/2017/decorative" val="1"/>
              </a:ext>
            </a:extLst>
          </p:cNvPr>
          <p:cNvGrpSpPr/>
          <p:nvPr/>
        </p:nvGrpSpPr>
        <p:grpSpPr>
          <a:xfrm>
            <a:off x="11439443" y="5009805"/>
            <a:ext cx="2473436" cy="3182642"/>
            <a:chOff x="0" y="0"/>
            <a:chExt cx="7437611" cy="9570190"/>
          </a:xfrm>
        </p:grpSpPr>
        <p:sp>
          <p:nvSpPr>
            <p:cNvPr id="39" name="Freeform 39">
              <a:extLst>
                <a:ext uri="{C183D7F6-B498-43B3-948B-1728B52AA6E4}">
                  <adec:decorative xmlns:adec="http://schemas.microsoft.com/office/drawing/2017/decorative" val="1"/>
                </a:ext>
              </a:extLst>
            </p:cNvPr>
            <p:cNvSpPr/>
            <p:nvPr/>
          </p:nvSpPr>
          <p:spPr>
            <a:xfrm>
              <a:off x="31750" y="31750"/>
              <a:ext cx="7374111" cy="9506689"/>
            </a:xfrm>
            <a:custGeom>
              <a:avLst/>
              <a:gdLst/>
              <a:ahLst/>
              <a:cxnLst/>
              <a:rect l="l" t="t" r="r" b="b"/>
              <a:pathLst>
                <a:path w="7374111" h="9506689">
                  <a:moveTo>
                    <a:pt x="7281401" y="9506689"/>
                  </a:moveTo>
                  <a:lnTo>
                    <a:pt x="92710" y="9506689"/>
                  </a:lnTo>
                  <a:cubicBezTo>
                    <a:pt x="41910" y="9506689"/>
                    <a:pt x="0" y="9464780"/>
                    <a:pt x="0" y="9413980"/>
                  </a:cubicBezTo>
                  <a:lnTo>
                    <a:pt x="0" y="92710"/>
                  </a:lnTo>
                  <a:cubicBezTo>
                    <a:pt x="0" y="41910"/>
                    <a:pt x="41910" y="0"/>
                    <a:pt x="92710" y="0"/>
                  </a:cubicBezTo>
                  <a:lnTo>
                    <a:pt x="7280132" y="0"/>
                  </a:lnTo>
                  <a:cubicBezTo>
                    <a:pt x="7330932" y="0"/>
                    <a:pt x="7372841" y="41910"/>
                    <a:pt x="7372841" y="92710"/>
                  </a:cubicBezTo>
                  <a:lnTo>
                    <a:pt x="7372841" y="9412710"/>
                  </a:lnTo>
                  <a:cubicBezTo>
                    <a:pt x="7374111" y="9464780"/>
                    <a:pt x="7332201" y="9506689"/>
                    <a:pt x="7281401" y="9506689"/>
                  </a:cubicBezTo>
                  <a:close/>
                </a:path>
              </a:pathLst>
            </a:custGeom>
            <a:solidFill>
              <a:srgbClr val="FFFFFF"/>
            </a:solidFill>
          </p:spPr>
          <p:txBody>
            <a:bodyPr/>
            <a:lstStyle/>
            <a:p>
              <a:endParaRPr lang="en-US"/>
            </a:p>
          </p:txBody>
        </p:sp>
        <p:sp>
          <p:nvSpPr>
            <p:cNvPr id="40" name="Freeform 40">
              <a:extLst>
                <a:ext uri="{C183D7F6-B498-43B3-948B-1728B52AA6E4}">
                  <adec:decorative xmlns:adec="http://schemas.microsoft.com/office/drawing/2017/decorative" val="1"/>
                </a:ext>
              </a:extLst>
            </p:cNvPr>
            <p:cNvSpPr/>
            <p:nvPr/>
          </p:nvSpPr>
          <p:spPr>
            <a:xfrm>
              <a:off x="0" y="0"/>
              <a:ext cx="7437612" cy="9570189"/>
            </a:xfrm>
            <a:custGeom>
              <a:avLst/>
              <a:gdLst/>
              <a:ahLst/>
              <a:cxnLst/>
              <a:rect l="l" t="t" r="r" b="b"/>
              <a:pathLst>
                <a:path w="7437612" h="9570189">
                  <a:moveTo>
                    <a:pt x="7313151" y="59690"/>
                  </a:moveTo>
                  <a:cubicBezTo>
                    <a:pt x="7348711" y="59690"/>
                    <a:pt x="7377922" y="88900"/>
                    <a:pt x="7377922" y="124460"/>
                  </a:cubicBezTo>
                  <a:lnTo>
                    <a:pt x="7377922" y="9445730"/>
                  </a:lnTo>
                  <a:cubicBezTo>
                    <a:pt x="7377922" y="9481289"/>
                    <a:pt x="7348711" y="9510499"/>
                    <a:pt x="7313151" y="9510499"/>
                  </a:cubicBezTo>
                  <a:lnTo>
                    <a:pt x="124460" y="9510499"/>
                  </a:lnTo>
                  <a:cubicBezTo>
                    <a:pt x="88900" y="9510499"/>
                    <a:pt x="59690" y="9481289"/>
                    <a:pt x="59690" y="9445730"/>
                  </a:cubicBezTo>
                  <a:lnTo>
                    <a:pt x="59690" y="124460"/>
                  </a:lnTo>
                  <a:cubicBezTo>
                    <a:pt x="59690" y="88900"/>
                    <a:pt x="88900" y="59690"/>
                    <a:pt x="124460" y="59690"/>
                  </a:cubicBezTo>
                  <a:lnTo>
                    <a:pt x="7313151" y="59690"/>
                  </a:lnTo>
                  <a:moveTo>
                    <a:pt x="7313151" y="0"/>
                  </a:moveTo>
                  <a:lnTo>
                    <a:pt x="124460" y="0"/>
                  </a:lnTo>
                  <a:cubicBezTo>
                    <a:pt x="55880" y="0"/>
                    <a:pt x="0" y="55880"/>
                    <a:pt x="0" y="124460"/>
                  </a:cubicBezTo>
                  <a:lnTo>
                    <a:pt x="0" y="9445730"/>
                  </a:lnTo>
                  <a:cubicBezTo>
                    <a:pt x="0" y="9514310"/>
                    <a:pt x="55880" y="9570189"/>
                    <a:pt x="124460" y="9570189"/>
                  </a:cubicBezTo>
                  <a:lnTo>
                    <a:pt x="7313151" y="9570189"/>
                  </a:lnTo>
                  <a:cubicBezTo>
                    <a:pt x="7381732" y="9570189"/>
                    <a:pt x="7437612" y="9514310"/>
                    <a:pt x="7437612" y="9445730"/>
                  </a:cubicBezTo>
                  <a:lnTo>
                    <a:pt x="7437612" y="124460"/>
                  </a:lnTo>
                  <a:cubicBezTo>
                    <a:pt x="7437612" y="55880"/>
                    <a:pt x="7381732" y="0"/>
                    <a:pt x="7313151" y="0"/>
                  </a:cubicBezTo>
                  <a:close/>
                </a:path>
              </a:pathLst>
            </a:custGeom>
            <a:solidFill>
              <a:srgbClr val="000000"/>
            </a:solidFill>
          </p:spPr>
          <p:txBody>
            <a:bodyPr/>
            <a:lstStyle/>
            <a:p>
              <a:endParaRPr lang="en-US"/>
            </a:p>
          </p:txBody>
        </p:sp>
      </p:grpSp>
      <p:grpSp>
        <p:nvGrpSpPr>
          <p:cNvPr id="41" name="Group 41">
            <a:extLst>
              <a:ext uri="{C183D7F6-B498-43B3-948B-1728B52AA6E4}">
                <adec:decorative xmlns:adec="http://schemas.microsoft.com/office/drawing/2017/decorative" val="1"/>
              </a:ext>
            </a:extLst>
          </p:cNvPr>
          <p:cNvGrpSpPr/>
          <p:nvPr/>
        </p:nvGrpSpPr>
        <p:grpSpPr>
          <a:xfrm>
            <a:off x="11433978" y="3644180"/>
            <a:ext cx="2473436" cy="927673"/>
            <a:chOff x="0" y="0"/>
            <a:chExt cx="6577418" cy="2466889"/>
          </a:xfrm>
        </p:grpSpPr>
        <p:sp>
          <p:nvSpPr>
            <p:cNvPr id="42" name="Freeform 42">
              <a:extLst>
                <a:ext uri="{C183D7F6-B498-43B3-948B-1728B52AA6E4}">
                  <adec:decorative xmlns:adec="http://schemas.microsoft.com/office/drawing/2017/decorative" val="1"/>
                </a:ext>
              </a:extLst>
            </p:cNvPr>
            <p:cNvSpPr/>
            <p:nvPr/>
          </p:nvSpPr>
          <p:spPr>
            <a:xfrm>
              <a:off x="0" y="0"/>
              <a:ext cx="6577418" cy="2466889"/>
            </a:xfrm>
            <a:custGeom>
              <a:avLst/>
              <a:gdLst/>
              <a:ahLst/>
              <a:cxnLst/>
              <a:rect l="l" t="t" r="r" b="b"/>
              <a:pathLst>
                <a:path w="6577418" h="2466889">
                  <a:moveTo>
                    <a:pt x="6452958" y="2466889"/>
                  </a:moveTo>
                  <a:lnTo>
                    <a:pt x="124460" y="2466889"/>
                  </a:lnTo>
                  <a:cubicBezTo>
                    <a:pt x="55880" y="2466889"/>
                    <a:pt x="0" y="2411009"/>
                    <a:pt x="0" y="2342429"/>
                  </a:cubicBezTo>
                  <a:lnTo>
                    <a:pt x="0" y="124460"/>
                  </a:lnTo>
                  <a:cubicBezTo>
                    <a:pt x="0" y="55880"/>
                    <a:pt x="55880" y="0"/>
                    <a:pt x="124460" y="0"/>
                  </a:cubicBezTo>
                  <a:lnTo>
                    <a:pt x="6452958" y="0"/>
                  </a:lnTo>
                  <a:cubicBezTo>
                    <a:pt x="6521538" y="0"/>
                    <a:pt x="6577418" y="55880"/>
                    <a:pt x="6577418" y="124460"/>
                  </a:cubicBezTo>
                  <a:lnTo>
                    <a:pt x="6577418" y="2342429"/>
                  </a:lnTo>
                  <a:cubicBezTo>
                    <a:pt x="6577418" y="2411009"/>
                    <a:pt x="6521538" y="2466889"/>
                    <a:pt x="6452958" y="2466889"/>
                  </a:cubicBezTo>
                  <a:close/>
                </a:path>
              </a:pathLst>
            </a:custGeom>
            <a:solidFill>
              <a:srgbClr val="AAA5D2"/>
            </a:solidFill>
          </p:spPr>
          <p:txBody>
            <a:bodyPr/>
            <a:lstStyle/>
            <a:p>
              <a:endParaRPr lang="en-US"/>
            </a:p>
          </p:txBody>
        </p:sp>
      </p:grpSp>
      <p:grpSp>
        <p:nvGrpSpPr>
          <p:cNvPr id="43" name="Group 43">
            <a:extLst>
              <a:ext uri="{C183D7F6-B498-43B3-948B-1728B52AA6E4}">
                <adec:decorative xmlns:adec="http://schemas.microsoft.com/office/drawing/2017/decorative" val="1"/>
              </a:ext>
            </a:extLst>
          </p:cNvPr>
          <p:cNvGrpSpPr/>
          <p:nvPr/>
        </p:nvGrpSpPr>
        <p:grpSpPr>
          <a:xfrm>
            <a:off x="12496660" y="4555311"/>
            <a:ext cx="331238" cy="222714"/>
            <a:chOff x="0" y="0"/>
            <a:chExt cx="1930400" cy="1297940"/>
          </a:xfrm>
        </p:grpSpPr>
        <p:sp>
          <p:nvSpPr>
            <p:cNvPr id="44" name="Freeform 44">
              <a:extLst>
                <a:ext uri="{C183D7F6-B498-43B3-948B-1728B52AA6E4}">
                  <adec:decorative xmlns:adec="http://schemas.microsoft.com/office/drawing/2017/decorative" val="1"/>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AAA5D2"/>
            </a:solidFill>
          </p:spPr>
          <p:txBody>
            <a:bodyPr/>
            <a:lstStyle/>
            <a:p>
              <a:endParaRPr lang="en-US"/>
            </a:p>
          </p:txBody>
        </p:sp>
      </p:grpSp>
      <p:grpSp>
        <p:nvGrpSpPr>
          <p:cNvPr id="45" name="Group 45" descr="1"/>
          <p:cNvGrpSpPr/>
          <p:nvPr/>
        </p:nvGrpSpPr>
        <p:grpSpPr>
          <a:xfrm>
            <a:off x="1402185" y="2710639"/>
            <a:ext cx="604725" cy="630442"/>
            <a:chOff x="0" y="0"/>
            <a:chExt cx="812800" cy="847365"/>
          </a:xfrm>
        </p:grpSpPr>
        <p:sp>
          <p:nvSpPr>
            <p:cNvPr id="46" name="Freeform 46" descr="1"/>
            <p:cNvSpPr/>
            <p:nvPr/>
          </p:nvSpPr>
          <p:spPr>
            <a:xfrm>
              <a:off x="0" y="0"/>
              <a:ext cx="812800" cy="847365"/>
            </a:xfrm>
            <a:custGeom>
              <a:avLst/>
              <a:gdLst/>
              <a:ahLst/>
              <a:cxnLst/>
              <a:rect l="l" t="t" r="r" b="b"/>
              <a:pathLst>
                <a:path w="812800" h="847365">
                  <a:moveTo>
                    <a:pt x="406400" y="0"/>
                  </a:moveTo>
                  <a:cubicBezTo>
                    <a:pt x="181951" y="0"/>
                    <a:pt x="0" y="189689"/>
                    <a:pt x="0" y="423683"/>
                  </a:cubicBezTo>
                  <a:cubicBezTo>
                    <a:pt x="0" y="657676"/>
                    <a:pt x="181951" y="847365"/>
                    <a:pt x="406400" y="847365"/>
                  </a:cubicBezTo>
                  <a:cubicBezTo>
                    <a:pt x="630849" y="847365"/>
                    <a:pt x="812800" y="657676"/>
                    <a:pt x="812800" y="423683"/>
                  </a:cubicBezTo>
                  <a:cubicBezTo>
                    <a:pt x="812800" y="189689"/>
                    <a:pt x="630849" y="0"/>
                    <a:pt x="406400" y="0"/>
                  </a:cubicBezTo>
                  <a:close/>
                </a:path>
              </a:pathLst>
            </a:custGeom>
            <a:solidFill>
              <a:srgbClr val="A3D283"/>
            </a:solidFill>
          </p:spPr>
          <p:txBody>
            <a:bodyPr/>
            <a:lstStyle/>
            <a:p>
              <a:endParaRPr lang="en-US"/>
            </a:p>
          </p:txBody>
        </p:sp>
        <p:sp>
          <p:nvSpPr>
            <p:cNvPr id="47" name="TextBox 47"/>
            <p:cNvSpPr txBox="1"/>
            <p:nvPr/>
          </p:nvSpPr>
          <p:spPr>
            <a:xfrm>
              <a:off x="76200" y="69915"/>
              <a:ext cx="660400" cy="698009"/>
            </a:xfrm>
            <a:prstGeom prst="rect">
              <a:avLst/>
            </a:prstGeom>
          </p:spPr>
          <p:txBody>
            <a:bodyPr lIns="51698" tIns="51698" rIns="51698" bIns="51698" rtlCol="0" anchor="ctr"/>
            <a:lstStyle/>
            <a:p>
              <a:pPr algn="ctr">
                <a:lnSpc>
                  <a:spcPts val="2400"/>
                </a:lnSpc>
              </a:pPr>
              <a:r>
                <a:rPr lang="en-US" sz="2000" b="1">
                  <a:solidFill>
                    <a:srgbClr val="000000"/>
                  </a:solidFill>
                  <a:latin typeface="Inter Bold"/>
                  <a:ea typeface="Inter Bold"/>
                  <a:cs typeface="Inter Bold"/>
                  <a:sym typeface="Inter Bold"/>
                </a:rPr>
                <a:t>1</a:t>
              </a:r>
            </a:p>
          </p:txBody>
        </p:sp>
      </p:grpSp>
      <p:sp>
        <p:nvSpPr>
          <p:cNvPr id="67" name="TextBox 67"/>
          <p:cNvSpPr txBox="1"/>
          <p:nvPr/>
        </p:nvSpPr>
        <p:spPr>
          <a:xfrm>
            <a:off x="722226" y="3914775"/>
            <a:ext cx="1939330" cy="354581"/>
          </a:xfrm>
          <a:prstGeom prst="rect">
            <a:avLst/>
          </a:prstGeom>
        </p:spPr>
        <p:txBody>
          <a:bodyPr lIns="0" tIns="0" rIns="0" bIns="0" rtlCol="0" anchor="t">
            <a:spAutoFit/>
          </a:bodyPr>
          <a:lstStyle/>
          <a:p>
            <a:pPr algn="ctr">
              <a:lnSpc>
                <a:spcPts val="2849"/>
              </a:lnSpc>
            </a:pPr>
            <a:r>
              <a:rPr lang="en-US" sz="2035" b="1" spc="61">
                <a:solidFill>
                  <a:srgbClr val="000000"/>
                </a:solidFill>
                <a:latin typeface="Trebuchet MS Bold"/>
                <a:ea typeface="Trebuchet MS Bold"/>
                <a:cs typeface="Trebuchet MS Bold"/>
                <a:sym typeface="Trebuchet MS Bold"/>
              </a:rPr>
              <a:t>CONTACT</a:t>
            </a:r>
          </a:p>
        </p:txBody>
      </p:sp>
      <p:sp>
        <p:nvSpPr>
          <p:cNvPr id="65" name="TextBox 65"/>
          <p:cNvSpPr txBox="1"/>
          <p:nvPr/>
        </p:nvSpPr>
        <p:spPr>
          <a:xfrm>
            <a:off x="597760" y="5143492"/>
            <a:ext cx="2192507" cy="2594838"/>
          </a:xfrm>
          <a:prstGeom prst="rect">
            <a:avLst/>
          </a:prstGeom>
        </p:spPr>
        <p:txBody>
          <a:bodyPr lIns="0" tIns="0" rIns="0" bIns="0" rtlCol="0" anchor="t">
            <a:spAutoFit/>
          </a:bodyPr>
          <a:lstStyle/>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Contact </a:t>
            </a:r>
            <a:r>
              <a:rPr lang="en-US" sz="2000" spc="-20">
                <a:solidFill>
                  <a:srgbClr val="000000"/>
                </a:solidFill>
                <a:latin typeface="Trebuchet MS"/>
                <a:ea typeface="Trebuchet MS"/>
                <a:cs typeface="Trebuchet MS"/>
                <a:sym typeface="Trebuchet MS"/>
              </a:rPr>
              <a:t>school counseling specialist to inform them you have started this process.</a:t>
            </a:r>
          </a:p>
        </p:txBody>
      </p:sp>
      <p:grpSp>
        <p:nvGrpSpPr>
          <p:cNvPr id="48" name="Group 48" descr="2"/>
          <p:cNvGrpSpPr/>
          <p:nvPr/>
        </p:nvGrpSpPr>
        <p:grpSpPr>
          <a:xfrm>
            <a:off x="4143722" y="2710639"/>
            <a:ext cx="604725" cy="630442"/>
            <a:chOff x="0" y="0"/>
            <a:chExt cx="812800" cy="847365"/>
          </a:xfrm>
        </p:grpSpPr>
        <p:sp>
          <p:nvSpPr>
            <p:cNvPr id="49" name="Freeform 49" descr="2"/>
            <p:cNvSpPr/>
            <p:nvPr/>
          </p:nvSpPr>
          <p:spPr>
            <a:xfrm>
              <a:off x="0" y="0"/>
              <a:ext cx="812800" cy="847365"/>
            </a:xfrm>
            <a:custGeom>
              <a:avLst/>
              <a:gdLst/>
              <a:ahLst/>
              <a:cxnLst/>
              <a:rect l="l" t="t" r="r" b="b"/>
              <a:pathLst>
                <a:path w="812800" h="847365">
                  <a:moveTo>
                    <a:pt x="406400" y="0"/>
                  </a:moveTo>
                  <a:cubicBezTo>
                    <a:pt x="181951" y="0"/>
                    <a:pt x="0" y="189689"/>
                    <a:pt x="0" y="423683"/>
                  </a:cubicBezTo>
                  <a:cubicBezTo>
                    <a:pt x="0" y="657676"/>
                    <a:pt x="181951" y="847365"/>
                    <a:pt x="406400" y="847365"/>
                  </a:cubicBezTo>
                  <a:cubicBezTo>
                    <a:pt x="630849" y="847365"/>
                    <a:pt x="812800" y="657676"/>
                    <a:pt x="812800" y="423683"/>
                  </a:cubicBezTo>
                  <a:cubicBezTo>
                    <a:pt x="812800" y="189689"/>
                    <a:pt x="630849" y="0"/>
                    <a:pt x="406400" y="0"/>
                  </a:cubicBezTo>
                  <a:close/>
                </a:path>
              </a:pathLst>
            </a:custGeom>
            <a:solidFill>
              <a:srgbClr val="77BF60"/>
            </a:solidFill>
          </p:spPr>
          <p:txBody>
            <a:bodyPr/>
            <a:lstStyle/>
            <a:p>
              <a:endParaRPr lang="en-US"/>
            </a:p>
          </p:txBody>
        </p:sp>
        <p:sp>
          <p:nvSpPr>
            <p:cNvPr id="50" name="TextBox 50"/>
            <p:cNvSpPr txBox="1"/>
            <p:nvPr/>
          </p:nvSpPr>
          <p:spPr>
            <a:xfrm>
              <a:off x="76200" y="69915"/>
              <a:ext cx="660400" cy="698009"/>
            </a:xfrm>
            <a:prstGeom prst="rect">
              <a:avLst/>
            </a:prstGeom>
          </p:spPr>
          <p:txBody>
            <a:bodyPr lIns="51698" tIns="51698" rIns="51698" bIns="51698" rtlCol="0" anchor="ctr"/>
            <a:lstStyle/>
            <a:p>
              <a:pPr algn="ctr">
                <a:lnSpc>
                  <a:spcPts val="2400"/>
                </a:lnSpc>
              </a:pPr>
              <a:r>
                <a:rPr lang="en-US" sz="2000" b="1">
                  <a:solidFill>
                    <a:srgbClr val="000000"/>
                  </a:solidFill>
                  <a:latin typeface="Inter Bold"/>
                  <a:ea typeface="Inter Bold"/>
                  <a:cs typeface="Inter Bold"/>
                  <a:sym typeface="Inter Bold"/>
                </a:rPr>
                <a:t>2</a:t>
              </a:r>
            </a:p>
          </p:txBody>
        </p:sp>
      </p:grpSp>
      <p:sp>
        <p:nvSpPr>
          <p:cNvPr id="68" name="TextBox 68"/>
          <p:cNvSpPr txBox="1"/>
          <p:nvPr/>
        </p:nvSpPr>
        <p:spPr>
          <a:xfrm>
            <a:off x="3463763" y="3735524"/>
            <a:ext cx="1939330" cy="713084"/>
          </a:xfrm>
          <a:prstGeom prst="rect">
            <a:avLst/>
          </a:prstGeom>
        </p:spPr>
        <p:txBody>
          <a:bodyPr lIns="0" tIns="0" rIns="0" bIns="0" rtlCol="0" anchor="t">
            <a:spAutoFit/>
          </a:bodyPr>
          <a:lstStyle/>
          <a:p>
            <a:pPr algn="ctr">
              <a:lnSpc>
                <a:spcPts val="2849"/>
              </a:lnSpc>
            </a:pPr>
            <a:r>
              <a:rPr lang="en-US" sz="2035" b="1" spc="61" dirty="0">
                <a:solidFill>
                  <a:srgbClr val="000000"/>
                </a:solidFill>
                <a:latin typeface="Trebuchet MS Bold"/>
                <a:ea typeface="Trebuchet MS Bold"/>
                <a:cs typeface="Trebuchet MS Bold"/>
                <a:sym typeface="Trebuchet MS Bold"/>
              </a:rPr>
              <a:t>READ  and COMPLETE</a:t>
            </a:r>
          </a:p>
        </p:txBody>
      </p:sp>
      <p:sp>
        <p:nvSpPr>
          <p:cNvPr id="66" name="TextBox 66"/>
          <p:cNvSpPr txBox="1"/>
          <p:nvPr/>
        </p:nvSpPr>
        <p:spPr>
          <a:xfrm>
            <a:off x="3303621" y="5143492"/>
            <a:ext cx="2094762" cy="2223512"/>
          </a:xfrm>
          <a:prstGeom prst="rect">
            <a:avLst/>
          </a:prstGeom>
        </p:spPr>
        <p:txBody>
          <a:bodyPr lIns="0" tIns="0" rIns="0" bIns="0" rtlCol="0" anchor="t">
            <a:spAutoFit/>
          </a:bodyPr>
          <a:lstStyle/>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Read</a:t>
            </a:r>
            <a:r>
              <a:rPr lang="en-US" sz="2000" spc="-20">
                <a:solidFill>
                  <a:srgbClr val="000000"/>
                </a:solidFill>
                <a:latin typeface="Trebuchet MS"/>
                <a:ea typeface="Trebuchet MS"/>
                <a:cs typeface="Trebuchet MS"/>
                <a:sym typeface="Trebuchet MS"/>
              </a:rPr>
              <a:t> </a:t>
            </a:r>
            <a:r>
              <a:rPr lang="en-US" sz="2000" u="sng" spc="-20">
                <a:solidFill>
                  <a:srgbClr val="0955A1"/>
                </a:solidFill>
                <a:latin typeface="Trebuchet MS"/>
                <a:ea typeface="Trebuchet MS"/>
                <a:cs typeface="Trebuchet MS"/>
                <a:sym typeface="Trebuchet MS"/>
                <a:hlinkClick r:id="rId4" tooltip="https://drive.google.com/file/d/1Y36lt_AqtMVC6Vz4Hd17-BFsHpJS3CaF/view?usp=drive_link"/>
              </a:rPr>
              <a:t>Hiring Guidelines</a:t>
            </a:r>
          </a:p>
          <a:p>
            <a:pPr algn="l">
              <a:lnSpc>
                <a:spcPts val="2960"/>
              </a:lnSpc>
            </a:pPr>
            <a:endParaRPr lang="en-US" sz="2000" u="sng" spc="-20">
              <a:solidFill>
                <a:srgbClr val="0955A1"/>
              </a:solidFill>
              <a:latin typeface="Trebuchet MS"/>
              <a:ea typeface="Trebuchet MS"/>
              <a:cs typeface="Trebuchet MS"/>
              <a:sym typeface="Trebuchet MS"/>
              <a:hlinkClick r:id="rId4" tooltip="https://drive.google.com/file/d/1Y36lt_AqtMVC6Vz4Hd17-BFsHpJS3CaF/view?usp=drive_link"/>
            </a:endParaRPr>
          </a:p>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Complete</a:t>
            </a:r>
            <a:r>
              <a:rPr lang="en-US" sz="2000" spc="-20">
                <a:solidFill>
                  <a:srgbClr val="000000"/>
                </a:solidFill>
                <a:latin typeface="Trebuchet MS"/>
                <a:ea typeface="Trebuchet MS"/>
                <a:cs typeface="Trebuchet MS"/>
                <a:sym typeface="Trebuchet MS"/>
              </a:rPr>
              <a:t> </a:t>
            </a:r>
            <a:r>
              <a:rPr lang="en-US" sz="2000" u="sng" spc="-20">
                <a:solidFill>
                  <a:srgbClr val="0955A1"/>
                </a:solidFill>
                <a:latin typeface="Trebuchet MS"/>
                <a:ea typeface="Trebuchet MS"/>
                <a:cs typeface="Trebuchet MS"/>
                <a:sym typeface="Trebuchet MS"/>
                <a:hlinkClick r:id="rId5" tooltip="https://docs.google.com/forms/d/e/1FAIpQLScZRmIJ1ulmXmW420sMgVoPs2SYcM90d4yXzY0aRwZ8Mo6wXA/viewform"/>
              </a:rPr>
              <a:t>Hiring</a:t>
            </a:r>
            <a:r>
              <a:rPr lang="en-US" sz="2000" spc="-20">
                <a:solidFill>
                  <a:srgbClr val="0955A1"/>
                </a:solidFill>
                <a:latin typeface="Trebuchet MS"/>
                <a:ea typeface="Trebuchet MS"/>
                <a:cs typeface="Trebuchet MS"/>
                <a:sym typeface="Trebuchet MS"/>
                <a:hlinkClick r:id="rId5" tooltip="https://docs.google.com/forms/d/e/1FAIpQLScZRmIJ1ulmXmW420sMgVoPs2SYcM90d4yXzY0aRwZ8Mo6wXA/viewform"/>
              </a:rPr>
              <a:t>  </a:t>
            </a:r>
            <a:r>
              <a:rPr lang="en-US" sz="2000" u="sng" spc="-20">
                <a:solidFill>
                  <a:srgbClr val="0955A1"/>
                </a:solidFill>
                <a:latin typeface="Trebuchet MS"/>
                <a:ea typeface="Trebuchet MS"/>
                <a:cs typeface="Trebuchet MS"/>
                <a:sym typeface="Trebuchet MS"/>
                <a:hlinkClick r:id="rId5" tooltip="https://docs.google.com/forms/d/e/1FAIpQLScZRmIJ1ulmXmW420sMgVoPs2SYcM90d4yXzY0aRwZ8Mo6wXA/viewform"/>
              </a:rPr>
              <a:t>Assurances</a:t>
            </a:r>
            <a:r>
              <a:rPr lang="en-US" sz="2000" spc="-20">
                <a:solidFill>
                  <a:srgbClr val="000000"/>
                </a:solidFill>
                <a:latin typeface="Trebuchet MS"/>
                <a:ea typeface="Trebuchet MS"/>
                <a:cs typeface="Trebuchet MS"/>
                <a:sym typeface="Trebuchet MS"/>
              </a:rPr>
              <a:t>*</a:t>
            </a:r>
          </a:p>
        </p:txBody>
      </p:sp>
      <p:sp>
        <p:nvSpPr>
          <p:cNvPr id="64" name="Freeform 64" descr="STOP"/>
          <p:cNvSpPr/>
          <p:nvPr/>
        </p:nvSpPr>
        <p:spPr>
          <a:xfrm>
            <a:off x="4906353" y="4207606"/>
            <a:ext cx="1186666" cy="1186666"/>
          </a:xfrm>
          <a:custGeom>
            <a:avLst/>
            <a:gdLst/>
            <a:ahLst/>
            <a:cxnLst/>
            <a:rect l="l" t="t" r="r" b="b"/>
            <a:pathLst>
              <a:path w="1186666" h="1186666">
                <a:moveTo>
                  <a:pt x="0" y="0"/>
                </a:moveTo>
                <a:lnTo>
                  <a:pt x="1186665" y="0"/>
                </a:lnTo>
                <a:lnTo>
                  <a:pt x="1186665" y="1186666"/>
                </a:lnTo>
                <a:lnTo>
                  <a:pt x="0" y="1186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5" name="TextBox 75"/>
          <p:cNvSpPr txBox="1"/>
          <p:nvPr/>
        </p:nvSpPr>
        <p:spPr>
          <a:xfrm>
            <a:off x="5877064" y="8494051"/>
            <a:ext cx="10718872" cy="851662"/>
          </a:xfrm>
          <a:prstGeom prst="rect">
            <a:avLst/>
          </a:prstGeom>
        </p:spPr>
        <p:txBody>
          <a:bodyPr lIns="0" tIns="0" rIns="0" bIns="0" rtlCol="0" anchor="t">
            <a:spAutoFit/>
          </a:bodyPr>
          <a:lstStyle/>
          <a:p>
            <a:pPr algn="l">
              <a:lnSpc>
                <a:spcPts val="3403"/>
              </a:lnSpc>
            </a:pPr>
            <a:r>
              <a:rPr lang="en-US" sz="2299" b="1" spc="-22">
                <a:solidFill>
                  <a:srgbClr val="000000"/>
                </a:solidFill>
                <a:latin typeface="Trebuchet MS Bold"/>
                <a:ea typeface="Trebuchet MS Bold"/>
                <a:cs typeface="Trebuchet MS Bold"/>
                <a:sym typeface="Trebuchet MS Bold"/>
              </a:rPr>
              <a:t>It is not a SCCG requirement to offer tuition stipend/reimbursement to those working toward school counseling licensure. </a:t>
            </a:r>
          </a:p>
        </p:txBody>
      </p:sp>
      <p:sp>
        <p:nvSpPr>
          <p:cNvPr id="74" name="Freeform 74">
            <a:extLst>
              <a:ext uri="{C183D7F6-B498-43B3-948B-1728B52AA6E4}">
                <adec:decorative xmlns:adec="http://schemas.microsoft.com/office/drawing/2017/decorative" val="1"/>
              </a:ext>
            </a:extLst>
          </p:cNvPr>
          <p:cNvSpPr/>
          <p:nvPr/>
        </p:nvSpPr>
        <p:spPr>
          <a:xfrm>
            <a:off x="4906353" y="7405127"/>
            <a:ext cx="1186666" cy="1186666"/>
          </a:xfrm>
          <a:custGeom>
            <a:avLst/>
            <a:gdLst/>
            <a:ahLst/>
            <a:cxnLst/>
            <a:rect l="l" t="t" r="r" b="b"/>
            <a:pathLst>
              <a:path w="1186666" h="1186666">
                <a:moveTo>
                  <a:pt x="0" y="0"/>
                </a:moveTo>
                <a:lnTo>
                  <a:pt x="1186665" y="0"/>
                </a:lnTo>
                <a:lnTo>
                  <a:pt x="1186665" y="1186666"/>
                </a:lnTo>
                <a:lnTo>
                  <a:pt x="0" y="11866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1" name="Group 51" descr="3"/>
          <p:cNvGrpSpPr/>
          <p:nvPr/>
        </p:nvGrpSpPr>
        <p:grpSpPr>
          <a:xfrm>
            <a:off x="6885259" y="2710639"/>
            <a:ext cx="604725" cy="639804"/>
            <a:chOff x="0" y="0"/>
            <a:chExt cx="812800" cy="859949"/>
          </a:xfrm>
        </p:grpSpPr>
        <p:sp>
          <p:nvSpPr>
            <p:cNvPr id="52" name="Freeform 52" descr="3"/>
            <p:cNvSpPr/>
            <p:nvPr/>
          </p:nvSpPr>
          <p:spPr>
            <a:xfrm>
              <a:off x="0" y="0"/>
              <a:ext cx="812800" cy="859949"/>
            </a:xfrm>
            <a:custGeom>
              <a:avLst/>
              <a:gdLst/>
              <a:ahLst/>
              <a:cxnLst/>
              <a:rect l="l" t="t" r="r" b="b"/>
              <a:pathLst>
                <a:path w="812800" h="859949">
                  <a:moveTo>
                    <a:pt x="406400" y="0"/>
                  </a:moveTo>
                  <a:cubicBezTo>
                    <a:pt x="181951" y="0"/>
                    <a:pt x="0" y="192506"/>
                    <a:pt x="0" y="429974"/>
                  </a:cubicBezTo>
                  <a:cubicBezTo>
                    <a:pt x="0" y="667443"/>
                    <a:pt x="181951" y="859949"/>
                    <a:pt x="406400" y="859949"/>
                  </a:cubicBezTo>
                  <a:cubicBezTo>
                    <a:pt x="630849" y="859949"/>
                    <a:pt x="812800" y="667443"/>
                    <a:pt x="812800" y="429974"/>
                  </a:cubicBezTo>
                  <a:cubicBezTo>
                    <a:pt x="812800" y="192506"/>
                    <a:pt x="630849" y="0"/>
                    <a:pt x="406400" y="0"/>
                  </a:cubicBezTo>
                  <a:close/>
                </a:path>
              </a:pathLst>
            </a:custGeom>
            <a:solidFill>
              <a:srgbClr val="3CC1CC"/>
            </a:solidFill>
          </p:spPr>
          <p:txBody>
            <a:bodyPr/>
            <a:lstStyle/>
            <a:p>
              <a:endParaRPr lang="en-US"/>
            </a:p>
          </p:txBody>
        </p:sp>
        <p:sp>
          <p:nvSpPr>
            <p:cNvPr id="53" name="TextBox 53"/>
            <p:cNvSpPr txBox="1"/>
            <p:nvPr/>
          </p:nvSpPr>
          <p:spPr>
            <a:xfrm>
              <a:off x="76200" y="71095"/>
              <a:ext cx="660400" cy="708234"/>
            </a:xfrm>
            <a:prstGeom prst="rect">
              <a:avLst/>
            </a:prstGeom>
          </p:spPr>
          <p:txBody>
            <a:bodyPr lIns="51698" tIns="51698" rIns="51698" bIns="51698" rtlCol="0" anchor="ctr"/>
            <a:lstStyle/>
            <a:p>
              <a:pPr algn="ctr">
                <a:lnSpc>
                  <a:spcPts val="2400"/>
                </a:lnSpc>
              </a:pPr>
              <a:r>
                <a:rPr lang="en-US" sz="2000" b="1">
                  <a:solidFill>
                    <a:srgbClr val="000000"/>
                  </a:solidFill>
                  <a:latin typeface="Inter Bold"/>
                  <a:ea typeface="Inter Bold"/>
                  <a:cs typeface="Inter Bold"/>
                  <a:sym typeface="Inter Bold"/>
                </a:rPr>
                <a:t>3</a:t>
              </a:r>
            </a:p>
          </p:txBody>
        </p:sp>
      </p:grpSp>
      <p:sp>
        <p:nvSpPr>
          <p:cNvPr id="69" name="TextBox 69"/>
          <p:cNvSpPr txBox="1"/>
          <p:nvPr/>
        </p:nvSpPr>
        <p:spPr>
          <a:xfrm>
            <a:off x="6205300" y="3735524"/>
            <a:ext cx="1939330" cy="713084"/>
          </a:xfrm>
          <a:prstGeom prst="rect">
            <a:avLst/>
          </a:prstGeom>
        </p:spPr>
        <p:txBody>
          <a:bodyPr lIns="0" tIns="0" rIns="0" bIns="0" rtlCol="0" anchor="t">
            <a:spAutoFit/>
          </a:bodyPr>
          <a:lstStyle/>
          <a:p>
            <a:pPr algn="ctr">
              <a:lnSpc>
                <a:spcPts val="2849"/>
              </a:lnSpc>
            </a:pPr>
            <a:r>
              <a:rPr lang="en-US" sz="2035" b="1" spc="61" dirty="0">
                <a:solidFill>
                  <a:srgbClr val="000000"/>
                </a:solidFill>
                <a:latin typeface="Trebuchet MS Bold"/>
                <a:ea typeface="Trebuchet MS Bold"/>
                <a:cs typeface="Trebuchet MS Bold"/>
                <a:sym typeface="Trebuchet MS Bold"/>
              </a:rPr>
              <a:t>CONSIDER and</a:t>
            </a:r>
          </a:p>
          <a:p>
            <a:pPr algn="ctr">
              <a:lnSpc>
                <a:spcPts val="2849"/>
              </a:lnSpc>
            </a:pPr>
            <a:r>
              <a:rPr lang="en-US" sz="2035" b="1" spc="61" dirty="0">
                <a:solidFill>
                  <a:srgbClr val="000000"/>
                </a:solidFill>
                <a:latin typeface="Trebuchet MS Bold"/>
                <a:ea typeface="Trebuchet MS Bold"/>
                <a:cs typeface="Trebuchet MS Bold"/>
                <a:sym typeface="Trebuchet MS Bold"/>
              </a:rPr>
              <a:t>READ </a:t>
            </a:r>
          </a:p>
        </p:txBody>
      </p:sp>
      <p:sp>
        <p:nvSpPr>
          <p:cNvPr id="73" name="TextBox 73"/>
          <p:cNvSpPr txBox="1"/>
          <p:nvPr/>
        </p:nvSpPr>
        <p:spPr>
          <a:xfrm>
            <a:off x="6105675" y="5059082"/>
            <a:ext cx="2163893" cy="2956490"/>
          </a:xfrm>
          <a:prstGeom prst="rect">
            <a:avLst/>
          </a:prstGeom>
        </p:spPr>
        <p:txBody>
          <a:bodyPr lIns="0" tIns="0" rIns="0" bIns="0" rtlCol="0" anchor="t">
            <a:spAutoFit/>
          </a:bodyPr>
          <a:lstStyle/>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Consider</a:t>
            </a:r>
            <a:r>
              <a:rPr lang="en-US" sz="2000" spc="-20">
                <a:solidFill>
                  <a:srgbClr val="000000"/>
                </a:solidFill>
                <a:latin typeface="Trebuchet MS"/>
                <a:ea typeface="Trebuchet MS"/>
                <a:cs typeface="Trebuchet MS"/>
                <a:sym typeface="Trebuchet MS"/>
              </a:rPr>
              <a:t> if tuition reimbursement is an option </a:t>
            </a:r>
          </a:p>
          <a:p>
            <a:pPr algn="l">
              <a:lnSpc>
                <a:spcPts val="1479"/>
              </a:lnSpc>
            </a:pPr>
            <a:endParaRPr lang="en-US" sz="2000" spc="-20">
              <a:solidFill>
                <a:srgbClr val="000000"/>
              </a:solidFill>
              <a:latin typeface="Trebuchet MS"/>
              <a:ea typeface="Trebuchet MS"/>
              <a:cs typeface="Trebuchet MS"/>
              <a:sym typeface="Trebuchet MS"/>
            </a:endParaRPr>
          </a:p>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Read</a:t>
            </a:r>
            <a:r>
              <a:rPr lang="en-US" sz="2000" spc="-20">
                <a:solidFill>
                  <a:srgbClr val="000000"/>
                </a:solidFill>
                <a:latin typeface="Trebuchet MS"/>
                <a:ea typeface="Trebuchet MS"/>
                <a:cs typeface="Trebuchet MS"/>
                <a:sym typeface="Trebuchet MS"/>
              </a:rPr>
              <a:t> </a:t>
            </a:r>
            <a:r>
              <a:rPr lang="en-US" sz="2000" u="sng" spc="-20">
                <a:solidFill>
                  <a:srgbClr val="0955A1"/>
                </a:solidFill>
                <a:latin typeface="Trebuchet MS"/>
                <a:ea typeface="Trebuchet MS"/>
                <a:cs typeface="Trebuchet MS"/>
                <a:sym typeface="Trebuchet MS"/>
                <a:hlinkClick r:id="rId8" tooltip="https://drive.google.com/file/d/1Bxe-DeZy2C6AXdgocOf_8CzNRFTefcA8/view?usp=drive_link"/>
              </a:rPr>
              <a:t>Tuition Guidelines</a:t>
            </a:r>
          </a:p>
          <a:p>
            <a:pPr algn="l">
              <a:lnSpc>
                <a:spcPts val="1479"/>
              </a:lnSpc>
            </a:pPr>
            <a:endParaRPr lang="en-US" sz="2000" u="sng" spc="-20">
              <a:solidFill>
                <a:srgbClr val="0955A1"/>
              </a:solidFill>
              <a:latin typeface="Trebuchet MS"/>
              <a:ea typeface="Trebuchet MS"/>
              <a:cs typeface="Trebuchet MS"/>
              <a:sym typeface="Trebuchet MS"/>
              <a:hlinkClick r:id="rId8" tooltip="https://drive.google.com/file/d/1Bxe-DeZy2C6AXdgocOf_8CzNRFTefcA8/view?usp=drive_link"/>
            </a:endParaRPr>
          </a:p>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Read</a:t>
            </a:r>
            <a:r>
              <a:rPr lang="en-US" sz="2000" spc="-20">
                <a:solidFill>
                  <a:srgbClr val="000000"/>
                </a:solidFill>
                <a:latin typeface="Trebuchet MS"/>
                <a:ea typeface="Trebuchet MS"/>
                <a:cs typeface="Trebuchet MS"/>
                <a:sym typeface="Trebuchet MS"/>
              </a:rPr>
              <a:t> </a:t>
            </a:r>
            <a:r>
              <a:rPr lang="en-US" sz="2000" u="sng" spc="-20">
                <a:solidFill>
                  <a:srgbClr val="0955A1"/>
                </a:solidFill>
                <a:latin typeface="Trebuchet MS"/>
                <a:ea typeface="Trebuchet MS"/>
                <a:cs typeface="Trebuchet MS"/>
                <a:sym typeface="Trebuchet MS"/>
                <a:hlinkClick r:id="rId9" tooltip="https://drive.google.com/file/d/1dfF-Qic3rHcvA_WzEN9nXc4C7usbokvT/view?usp=drive_link"/>
              </a:rPr>
              <a:t>FAQ</a:t>
            </a:r>
            <a:r>
              <a:rPr lang="en-US" sz="2000" u="sng" spc="-20">
                <a:solidFill>
                  <a:srgbClr val="0955A1"/>
                </a:solidFill>
                <a:latin typeface="Trebuchet MS"/>
                <a:ea typeface="Trebuchet MS"/>
                <a:cs typeface="Trebuchet MS"/>
                <a:sym typeface="Trebuchet MS"/>
              </a:rPr>
              <a:t>s</a:t>
            </a:r>
            <a:r>
              <a:rPr lang="en-US" sz="2000" spc="-20">
                <a:solidFill>
                  <a:srgbClr val="0955A1"/>
                </a:solidFill>
                <a:latin typeface="Trebuchet MS"/>
                <a:ea typeface="Trebuchet MS"/>
                <a:cs typeface="Trebuchet MS"/>
                <a:sym typeface="Trebuchet MS"/>
              </a:rPr>
              <a:t> </a:t>
            </a:r>
          </a:p>
        </p:txBody>
      </p:sp>
      <p:grpSp>
        <p:nvGrpSpPr>
          <p:cNvPr id="54" name="Group 54" descr="4"/>
          <p:cNvGrpSpPr/>
          <p:nvPr/>
        </p:nvGrpSpPr>
        <p:grpSpPr>
          <a:xfrm>
            <a:off x="9626796" y="2710639"/>
            <a:ext cx="604725" cy="639804"/>
            <a:chOff x="0" y="0"/>
            <a:chExt cx="812800" cy="859949"/>
          </a:xfrm>
        </p:grpSpPr>
        <p:sp>
          <p:nvSpPr>
            <p:cNvPr id="55" name="Freeform 55" descr="4"/>
            <p:cNvSpPr/>
            <p:nvPr/>
          </p:nvSpPr>
          <p:spPr>
            <a:xfrm>
              <a:off x="0" y="0"/>
              <a:ext cx="812800" cy="859949"/>
            </a:xfrm>
            <a:custGeom>
              <a:avLst/>
              <a:gdLst/>
              <a:ahLst/>
              <a:cxnLst/>
              <a:rect l="l" t="t" r="r" b="b"/>
              <a:pathLst>
                <a:path w="812800" h="859949">
                  <a:moveTo>
                    <a:pt x="406400" y="0"/>
                  </a:moveTo>
                  <a:cubicBezTo>
                    <a:pt x="181951" y="0"/>
                    <a:pt x="0" y="192506"/>
                    <a:pt x="0" y="429974"/>
                  </a:cubicBezTo>
                  <a:cubicBezTo>
                    <a:pt x="0" y="667443"/>
                    <a:pt x="181951" y="859949"/>
                    <a:pt x="406400" y="859949"/>
                  </a:cubicBezTo>
                  <a:cubicBezTo>
                    <a:pt x="630849" y="859949"/>
                    <a:pt x="812800" y="667443"/>
                    <a:pt x="812800" y="429974"/>
                  </a:cubicBezTo>
                  <a:cubicBezTo>
                    <a:pt x="812800" y="192506"/>
                    <a:pt x="630849" y="0"/>
                    <a:pt x="406400" y="0"/>
                  </a:cubicBezTo>
                  <a:close/>
                </a:path>
              </a:pathLst>
            </a:custGeom>
            <a:solidFill>
              <a:srgbClr val="488BC9"/>
            </a:solidFill>
          </p:spPr>
          <p:txBody>
            <a:bodyPr/>
            <a:lstStyle/>
            <a:p>
              <a:endParaRPr lang="en-US"/>
            </a:p>
          </p:txBody>
        </p:sp>
        <p:sp>
          <p:nvSpPr>
            <p:cNvPr id="56" name="TextBox 56"/>
            <p:cNvSpPr txBox="1"/>
            <p:nvPr/>
          </p:nvSpPr>
          <p:spPr>
            <a:xfrm>
              <a:off x="76200" y="71095"/>
              <a:ext cx="660400" cy="708234"/>
            </a:xfrm>
            <a:prstGeom prst="rect">
              <a:avLst/>
            </a:prstGeom>
          </p:spPr>
          <p:txBody>
            <a:bodyPr lIns="51698" tIns="51698" rIns="51698" bIns="51698" rtlCol="0" anchor="ctr"/>
            <a:lstStyle/>
            <a:p>
              <a:pPr algn="ctr">
                <a:lnSpc>
                  <a:spcPts val="2400"/>
                </a:lnSpc>
              </a:pPr>
              <a:r>
                <a:rPr lang="en-US" sz="2000" b="1">
                  <a:solidFill>
                    <a:srgbClr val="000000"/>
                  </a:solidFill>
                  <a:latin typeface="Inter Bold"/>
                  <a:ea typeface="Inter Bold"/>
                  <a:cs typeface="Inter Bold"/>
                  <a:sym typeface="Inter Bold"/>
                </a:rPr>
                <a:t>4</a:t>
              </a:r>
            </a:p>
          </p:txBody>
        </p:sp>
      </p:grpSp>
      <p:sp>
        <p:nvSpPr>
          <p:cNvPr id="70" name="TextBox 70"/>
          <p:cNvSpPr txBox="1"/>
          <p:nvPr/>
        </p:nvSpPr>
        <p:spPr>
          <a:xfrm>
            <a:off x="8946837" y="3914813"/>
            <a:ext cx="1939330" cy="354506"/>
          </a:xfrm>
          <a:prstGeom prst="rect">
            <a:avLst/>
          </a:prstGeom>
        </p:spPr>
        <p:txBody>
          <a:bodyPr lIns="0" tIns="0" rIns="0" bIns="0" rtlCol="0" anchor="t">
            <a:spAutoFit/>
          </a:bodyPr>
          <a:lstStyle/>
          <a:p>
            <a:pPr algn="ctr">
              <a:lnSpc>
                <a:spcPts val="2849"/>
              </a:lnSpc>
            </a:pPr>
            <a:r>
              <a:rPr lang="en-US" sz="2035" b="1" spc="61">
                <a:solidFill>
                  <a:srgbClr val="000000"/>
                </a:solidFill>
                <a:latin typeface="Trebuchet MS Bold"/>
                <a:ea typeface="Trebuchet MS Bold"/>
                <a:cs typeface="Trebuchet MS Bold"/>
                <a:sym typeface="Trebuchet MS Bold"/>
              </a:rPr>
              <a:t>COMPLETE</a:t>
            </a:r>
          </a:p>
        </p:txBody>
      </p:sp>
      <p:sp>
        <p:nvSpPr>
          <p:cNvPr id="76" name="TextBox 76"/>
          <p:cNvSpPr txBox="1"/>
          <p:nvPr/>
        </p:nvSpPr>
        <p:spPr>
          <a:xfrm>
            <a:off x="8733901" y="5073785"/>
            <a:ext cx="2395980" cy="1415752"/>
          </a:xfrm>
          <a:prstGeom prst="rect">
            <a:avLst/>
          </a:prstGeom>
        </p:spPr>
        <p:txBody>
          <a:bodyPr lIns="0" tIns="0" rIns="0" bIns="0" rtlCol="0" anchor="t">
            <a:spAutoFit/>
          </a:bodyPr>
          <a:lstStyle/>
          <a:p>
            <a:pPr marL="431801" lvl="1" indent="-215900" algn="l">
              <a:lnSpc>
                <a:spcPts val="2800"/>
              </a:lnSpc>
              <a:buFont typeface="Arial"/>
              <a:buChar char="•"/>
            </a:pPr>
            <a:r>
              <a:rPr lang="en-US" sz="2000" b="1">
                <a:solidFill>
                  <a:srgbClr val="000000"/>
                </a:solidFill>
                <a:latin typeface="Trebuchet MS Bold"/>
                <a:ea typeface="Trebuchet MS Bold"/>
                <a:cs typeface="Trebuchet MS Bold"/>
                <a:sym typeface="Trebuchet MS Bold"/>
              </a:rPr>
              <a:t>Complete</a:t>
            </a:r>
            <a:r>
              <a:rPr lang="en-US" sz="2000">
                <a:solidFill>
                  <a:srgbClr val="000000"/>
                </a:solidFill>
                <a:latin typeface="Trebuchet MS"/>
                <a:ea typeface="Trebuchet MS"/>
                <a:cs typeface="Trebuchet MS"/>
                <a:sym typeface="Trebuchet MS"/>
              </a:rPr>
              <a:t> </a:t>
            </a:r>
            <a:r>
              <a:rPr lang="en-US" sz="2000" u="sng">
                <a:solidFill>
                  <a:srgbClr val="0955A1"/>
                </a:solidFill>
                <a:latin typeface="Trebuchet MS"/>
                <a:ea typeface="Trebuchet MS"/>
                <a:cs typeface="Trebuchet MS"/>
                <a:sym typeface="Trebuchet MS"/>
                <a:hlinkClick r:id="rId10" tooltip="https://docs.google.com/forms/d/e/1FAIpQLSeI7Kefl8AjQoEGdG2A0AYQSap1hr1Gwvqq_unWRHOjumqnfw/viewform"/>
              </a:rPr>
              <a:t>Tuition  Reimbursement Assurances</a:t>
            </a:r>
            <a:r>
              <a:rPr lang="en-US" sz="2000">
                <a:solidFill>
                  <a:srgbClr val="000000"/>
                </a:solidFill>
                <a:latin typeface="Trebuchet MS"/>
                <a:ea typeface="Trebuchet MS"/>
                <a:cs typeface="Trebuchet MS"/>
                <a:sym typeface="Trebuchet MS"/>
              </a:rPr>
              <a:t>*</a:t>
            </a:r>
          </a:p>
        </p:txBody>
      </p:sp>
      <p:grpSp>
        <p:nvGrpSpPr>
          <p:cNvPr id="57" name="Group 57" descr="5"/>
          <p:cNvGrpSpPr/>
          <p:nvPr/>
        </p:nvGrpSpPr>
        <p:grpSpPr>
          <a:xfrm>
            <a:off x="12368333" y="2710639"/>
            <a:ext cx="604725" cy="630350"/>
            <a:chOff x="0" y="0"/>
            <a:chExt cx="812800" cy="847242"/>
          </a:xfrm>
        </p:grpSpPr>
        <p:sp>
          <p:nvSpPr>
            <p:cNvPr id="58" name="Freeform 58" descr="5"/>
            <p:cNvSpPr/>
            <p:nvPr/>
          </p:nvSpPr>
          <p:spPr>
            <a:xfrm>
              <a:off x="0" y="0"/>
              <a:ext cx="812800" cy="847242"/>
            </a:xfrm>
            <a:custGeom>
              <a:avLst/>
              <a:gdLst/>
              <a:ahLst/>
              <a:cxnLst/>
              <a:rect l="l" t="t" r="r" b="b"/>
              <a:pathLst>
                <a:path w="812800" h="847242">
                  <a:moveTo>
                    <a:pt x="406400" y="0"/>
                  </a:moveTo>
                  <a:cubicBezTo>
                    <a:pt x="181951" y="0"/>
                    <a:pt x="0" y="189662"/>
                    <a:pt x="0" y="423621"/>
                  </a:cubicBezTo>
                  <a:cubicBezTo>
                    <a:pt x="0" y="657580"/>
                    <a:pt x="181951" y="847242"/>
                    <a:pt x="406400" y="847242"/>
                  </a:cubicBezTo>
                  <a:cubicBezTo>
                    <a:pt x="630849" y="847242"/>
                    <a:pt x="812800" y="657580"/>
                    <a:pt x="812800" y="423621"/>
                  </a:cubicBezTo>
                  <a:cubicBezTo>
                    <a:pt x="812800" y="189662"/>
                    <a:pt x="630849" y="0"/>
                    <a:pt x="406400" y="0"/>
                  </a:cubicBezTo>
                  <a:close/>
                </a:path>
              </a:pathLst>
            </a:custGeom>
            <a:solidFill>
              <a:srgbClr val="AAA5D2"/>
            </a:solidFill>
          </p:spPr>
          <p:txBody>
            <a:bodyPr/>
            <a:lstStyle/>
            <a:p>
              <a:endParaRPr lang="en-US"/>
            </a:p>
          </p:txBody>
        </p:sp>
        <p:sp>
          <p:nvSpPr>
            <p:cNvPr id="59" name="TextBox 59"/>
            <p:cNvSpPr txBox="1"/>
            <p:nvPr/>
          </p:nvSpPr>
          <p:spPr>
            <a:xfrm>
              <a:off x="76200" y="69904"/>
              <a:ext cx="660400" cy="697909"/>
            </a:xfrm>
            <a:prstGeom prst="rect">
              <a:avLst/>
            </a:prstGeom>
          </p:spPr>
          <p:txBody>
            <a:bodyPr lIns="51698" tIns="51698" rIns="51698" bIns="51698" rtlCol="0" anchor="ctr"/>
            <a:lstStyle/>
            <a:p>
              <a:pPr algn="ctr">
                <a:lnSpc>
                  <a:spcPts val="2400"/>
                </a:lnSpc>
              </a:pPr>
              <a:r>
                <a:rPr lang="en-US" sz="2000" b="1">
                  <a:solidFill>
                    <a:srgbClr val="000000"/>
                  </a:solidFill>
                  <a:latin typeface="Inter Bold"/>
                  <a:ea typeface="Inter Bold"/>
                  <a:cs typeface="Inter Bold"/>
                  <a:sym typeface="Inter Bold"/>
                </a:rPr>
                <a:t>5</a:t>
              </a:r>
            </a:p>
          </p:txBody>
        </p:sp>
      </p:grpSp>
      <p:sp>
        <p:nvSpPr>
          <p:cNvPr id="72" name="TextBox 72"/>
          <p:cNvSpPr txBox="1"/>
          <p:nvPr/>
        </p:nvSpPr>
        <p:spPr>
          <a:xfrm>
            <a:off x="11688374" y="3735524"/>
            <a:ext cx="1939330" cy="713084"/>
          </a:xfrm>
          <a:prstGeom prst="rect">
            <a:avLst/>
          </a:prstGeom>
        </p:spPr>
        <p:txBody>
          <a:bodyPr lIns="0" tIns="0" rIns="0" bIns="0" rtlCol="0" anchor="t">
            <a:spAutoFit/>
          </a:bodyPr>
          <a:lstStyle/>
          <a:p>
            <a:pPr algn="ctr">
              <a:lnSpc>
                <a:spcPts val="2849"/>
              </a:lnSpc>
            </a:pPr>
            <a:r>
              <a:rPr lang="en-US" sz="2035" b="1" spc="61" dirty="0">
                <a:solidFill>
                  <a:srgbClr val="000000"/>
                </a:solidFill>
                <a:latin typeface="Trebuchet MS Bold"/>
                <a:ea typeface="Trebuchet MS Bold"/>
                <a:cs typeface="Trebuchet MS Bold"/>
                <a:sym typeface="Trebuchet MS Bold"/>
              </a:rPr>
              <a:t>SUBMIT </a:t>
            </a:r>
          </a:p>
          <a:p>
            <a:pPr algn="ctr">
              <a:lnSpc>
                <a:spcPts val="2849"/>
              </a:lnSpc>
            </a:pPr>
            <a:r>
              <a:rPr lang="en-US" sz="2035" b="1" spc="61" dirty="0">
                <a:solidFill>
                  <a:srgbClr val="000000"/>
                </a:solidFill>
                <a:latin typeface="Trebuchet MS Bold"/>
                <a:ea typeface="Trebuchet MS Bold"/>
                <a:cs typeface="Trebuchet MS Bold"/>
                <a:sym typeface="Trebuchet MS Bold"/>
              </a:rPr>
              <a:t>and WAIT</a:t>
            </a:r>
          </a:p>
        </p:txBody>
      </p:sp>
      <p:sp>
        <p:nvSpPr>
          <p:cNvPr id="71" name="TextBox 71"/>
          <p:cNvSpPr txBox="1"/>
          <p:nvPr/>
        </p:nvSpPr>
        <p:spPr>
          <a:xfrm>
            <a:off x="11484719" y="5032081"/>
            <a:ext cx="2382883" cy="2775664"/>
          </a:xfrm>
          <a:prstGeom prst="rect">
            <a:avLst/>
          </a:prstGeom>
        </p:spPr>
        <p:txBody>
          <a:bodyPr lIns="0" tIns="0" rIns="0" bIns="0" rtlCol="0" anchor="t">
            <a:spAutoFit/>
          </a:bodyPr>
          <a:lstStyle/>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Submit</a:t>
            </a:r>
            <a:r>
              <a:rPr lang="en-US" sz="2000" spc="-20">
                <a:solidFill>
                  <a:srgbClr val="000000"/>
                </a:solidFill>
                <a:latin typeface="Trebuchet MS"/>
                <a:ea typeface="Trebuchet MS"/>
                <a:cs typeface="Trebuchet MS"/>
                <a:sym typeface="Trebuchet MS"/>
              </a:rPr>
              <a:t> budget with tuition reimbursement included*</a:t>
            </a:r>
          </a:p>
          <a:p>
            <a:pPr algn="l">
              <a:lnSpc>
                <a:spcPts val="1479"/>
              </a:lnSpc>
            </a:pPr>
            <a:endParaRPr lang="en-US" sz="2000" spc="-20">
              <a:solidFill>
                <a:srgbClr val="000000"/>
              </a:solidFill>
              <a:latin typeface="Trebuchet MS"/>
              <a:ea typeface="Trebuchet MS"/>
              <a:cs typeface="Trebuchet MS"/>
              <a:sym typeface="Trebuchet MS"/>
            </a:endParaRPr>
          </a:p>
          <a:p>
            <a:pPr marL="431801" lvl="1" indent="-215900" algn="l">
              <a:lnSpc>
                <a:spcPts val="2960"/>
              </a:lnSpc>
              <a:buFont typeface="Arial"/>
              <a:buChar char="•"/>
            </a:pPr>
            <a:r>
              <a:rPr lang="en-US" sz="2000" b="1" spc="-20">
                <a:solidFill>
                  <a:srgbClr val="000000"/>
                </a:solidFill>
                <a:latin typeface="Trebuchet MS Bold"/>
                <a:ea typeface="Trebuchet MS Bold"/>
                <a:cs typeface="Trebuchet MS Bold"/>
                <a:sym typeface="Trebuchet MS Bold"/>
              </a:rPr>
              <a:t>Wait</a:t>
            </a:r>
            <a:r>
              <a:rPr lang="en-US" sz="2000" spc="-20">
                <a:solidFill>
                  <a:srgbClr val="000000"/>
                </a:solidFill>
                <a:latin typeface="Trebuchet MS"/>
                <a:ea typeface="Trebuchet MS"/>
                <a:cs typeface="Trebuchet MS"/>
                <a:sym typeface="Trebuchet MS"/>
              </a:rPr>
              <a:t> for final approval from CDE Program</a:t>
            </a:r>
          </a:p>
        </p:txBody>
      </p:sp>
      <p:sp>
        <p:nvSpPr>
          <p:cNvPr id="60" name="AutoShape 60">
            <a:extLst>
              <a:ext uri="{C183D7F6-B498-43B3-948B-1728B52AA6E4}">
                <adec:decorative xmlns:adec="http://schemas.microsoft.com/office/drawing/2017/decorative" val="1"/>
              </a:ext>
            </a:extLst>
          </p:cNvPr>
          <p:cNvSpPr/>
          <p:nvPr/>
        </p:nvSpPr>
        <p:spPr>
          <a:xfrm>
            <a:off x="2495841" y="3004956"/>
            <a:ext cx="1147121" cy="0"/>
          </a:xfrm>
          <a:prstGeom prst="line">
            <a:avLst/>
          </a:prstGeom>
          <a:ln w="19050" cap="flat">
            <a:solidFill>
              <a:srgbClr val="000000"/>
            </a:solidFill>
            <a:prstDash val="solid"/>
            <a:headEnd type="none" w="sm" len="sm"/>
            <a:tailEnd type="triangle" w="lg" len="med"/>
          </a:ln>
        </p:spPr>
        <p:txBody>
          <a:bodyPr/>
          <a:lstStyle/>
          <a:p>
            <a:endParaRPr lang="en-US"/>
          </a:p>
        </p:txBody>
      </p:sp>
      <p:sp>
        <p:nvSpPr>
          <p:cNvPr id="61" name="AutoShape 61">
            <a:extLst>
              <a:ext uri="{C183D7F6-B498-43B3-948B-1728B52AA6E4}">
                <adec:decorative xmlns:adec="http://schemas.microsoft.com/office/drawing/2017/decorative" val="1"/>
              </a:ext>
            </a:extLst>
          </p:cNvPr>
          <p:cNvSpPr/>
          <p:nvPr/>
        </p:nvSpPr>
        <p:spPr>
          <a:xfrm>
            <a:off x="5237979" y="3004956"/>
            <a:ext cx="1147121" cy="0"/>
          </a:xfrm>
          <a:prstGeom prst="line">
            <a:avLst/>
          </a:prstGeom>
          <a:ln w="19050" cap="flat">
            <a:solidFill>
              <a:srgbClr val="000000"/>
            </a:solidFill>
            <a:prstDash val="solid"/>
            <a:headEnd type="none" w="sm" len="sm"/>
            <a:tailEnd type="triangle" w="lg" len="med"/>
          </a:ln>
        </p:spPr>
        <p:txBody>
          <a:bodyPr/>
          <a:lstStyle/>
          <a:p>
            <a:endParaRPr lang="en-US"/>
          </a:p>
        </p:txBody>
      </p:sp>
      <p:sp>
        <p:nvSpPr>
          <p:cNvPr id="62" name="AutoShape 62">
            <a:extLst>
              <a:ext uri="{C183D7F6-B498-43B3-948B-1728B52AA6E4}">
                <adec:decorative xmlns:adec="http://schemas.microsoft.com/office/drawing/2017/decorative" val="1"/>
              </a:ext>
            </a:extLst>
          </p:cNvPr>
          <p:cNvSpPr/>
          <p:nvPr/>
        </p:nvSpPr>
        <p:spPr>
          <a:xfrm>
            <a:off x="7974051" y="3004956"/>
            <a:ext cx="1147121" cy="0"/>
          </a:xfrm>
          <a:prstGeom prst="line">
            <a:avLst/>
          </a:prstGeom>
          <a:ln w="19050" cap="flat">
            <a:solidFill>
              <a:srgbClr val="000000"/>
            </a:solidFill>
            <a:prstDash val="solid"/>
            <a:headEnd type="none" w="sm" len="sm"/>
            <a:tailEnd type="triangle" w="lg" len="med"/>
          </a:ln>
        </p:spPr>
        <p:txBody>
          <a:bodyPr/>
          <a:lstStyle/>
          <a:p>
            <a:endParaRPr lang="en-US"/>
          </a:p>
        </p:txBody>
      </p:sp>
      <p:sp>
        <p:nvSpPr>
          <p:cNvPr id="63" name="AutoShape 63">
            <a:extLst>
              <a:ext uri="{C183D7F6-B498-43B3-948B-1728B52AA6E4}">
                <adec:decorative xmlns:adec="http://schemas.microsoft.com/office/drawing/2017/decorative" val="1"/>
              </a:ext>
            </a:extLst>
          </p:cNvPr>
          <p:cNvSpPr/>
          <p:nvPr/>
        </p:nvSpPr>
        <p:spPr>
          <a:xfrm>
            <a:off x="10716189" y="3004956"/>
            <a:ext cx="1147121" cy="0"/>
          </a:xfrm>
          <a:prstGeom prst="line">
            <a:avLst/>
          </a:prstGeom>
          <a:ln w="19050" cap="flat">
            <a:solidFill>
              <a:srgbClr val="000000"/>
            </a:solidFill>
            <a:prstDash val="solid"/>
            <a:headEnd type="none" w="sm" len="sm"/>
            <a:tailEnd type="triangle" w="lg" len="med"/>
          </a:ln>
        </p:spPr>
        <p:txBody>
          <a:bodyPr/>
          <a:lstStyle/>
          <a:p>
            <a:endParaRPr lang="en-US"/>
          </a:p>
        </p:txBody>
      </p:sp>
      <p:sp>
        <p:nvSpPr>
          <p:cNvPr id="9" name="TextBox 9"/>
          <p:cNvSpPr txBox="1"/>
          <p:nvPr/>
        </p:nvSpPr>
        <p:spPr>
          <a:xfrm>
            <a:off x="14617729" y="4881358"/>
            <a:ext cx="3375355" cy="1854200"/>
          </a:xfrm>
          <a:prstGeom prst="rect">
            <a:avLst/>
          </a:prstGeom>
        </p:spPr>
        <p:txBody>
          <a:bodyPr lIns="0" tIns="0" rIns="0" bIns="0" rtlCol="0" anchor="t">
            <a:spAutoFit/>
          </a:bodyPr>
          <a:lstStyle/>
          <a:p>
            <a:pPr algn="l">
              <a:lnSpc>
                <a:spcPts val="3699"/>
              </a:lnSpc>
            </a:pPr>
            <a:r>
              <a:rPr lang="en-US" sz="2499" b="1" spc="-24">
                <a:solidFill>
                  <a:srgbClr val="000000"/>
                </a:solidFill>
                <a:latin typeface="Trebuchet MS Bold"/>
                <a:ea typeface="Trebuchet MS Bold"/>
                <a:cs typeface="Trebuchet MS Bold"/>
                <a:sym typeface="Trebuchet MS Bold"/>
              </a:rPr>
              <a:t>*Email approval must be obtained before hiring and using grant funds.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93299"/>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grpSp>
        <p:nvGrpSpPr>
          <p:cNvPr id="5" name="Group 5">
            <a:extLst>
              <a:ext uri="{C183D7F6-B498-43B3-948B-1728B52AA6E4}">
                <adec:decorative xmlns:adec="http://schemas.microsoft.com/office/drawing/2017/decorative" val="1"/>
              </a:ext>
            </a:extLst>
          </p:cNvPr>
          <p:cNvGrpSpPr/>
          <p:nvPr/>
        </p:nvGrpSpPr>
        <p:grpSpPr>
          <a:xfrm>
            <a:off x="467829" y="2453616"/>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123825"/>
              <a:ext cx="4549935" cy="2083642"/>
            </a:xfrm>
            <a:prstGeom prst="rect">
              <a:avLst/>
            </a:prstGeom>
          </p:spPr>
          <p:txBody>
            <a:bodyPr lIns="50800" tIns="50800" rIns="50800" bIns="50800" rtlCol="0" anchor="ctr"/>
            <a:lstStyle/>
            <a:p>
              <a:pPr algn="ctr">
                <a:lnSpc>
                  <a:spcPts val="8400"/>
                </a:lnSpc>
              </a:pPr>
              <a:endParaRPr/>
            </a:p>
            <a:p>
              <a:pPr algn="ctr">
                <a:lnSpc>
                  <a:spcPts val="8400"/>
                </a:lnSpc>
              </a:pPr>
              <a:endParaRPr/>
            </a:p>
            <a:p>
              <a:pPr algn="ctr">
                <a:lnSpc>
                  <a:spcPts val="8400"/>
                </a:lnSpc>
              </a:pPr>
              <a:endParaRPr/>
            </a:p>
            <a:p>
              <a:pPr algn="ctr">
                <a:lnSpc>
                  <a:spcPts val="8400"/>
                </a:lnSpc>
              </a:pPr>
              <a:endParaRPr/>
            </a:p>
            <a:p>
              <a:pPr algn="ctr">
                <a:lnSpc>
                  <a:spcPts val="8400"/>
                </a:lnSpc>
              </a:pPr>
              <a:endParaRPr/>
            </a:p>
          </p:txBody>
        </p:sp>
      </p:grpSp>
      <p:sp>
        <p:nvSpPr>
          <p:cNvPr id="8" name="Freeform 8" descr="CDE Logo"/>
          <p:cNvSpPr/>
          <p:nvPr/>
        </p:nvSpPr>
        <p:spPr>
          <a:xfrm>
            <a:off x="15318699" y="625067"/>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sp>
        <p:nvSpPr>
          <p:cNvPr id="10" name="TextBox 10"/>
          <p:cNvSpPr txBox="1">
            <a:spLocks noGrp="1"/>
          </p:cNvSpPr>
          <p:nvPr>
            <p:ph type="title" idx="4294967295"/>
          </p:nvPr>
        </p:nvSpPr>
        <p:spPr>
          <a:xfrm>
            <a:off x="320278" y="440291"/>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Questions</a:t>
            </a:r>
          </a:p>
        </p:txBody>
      </p:sp>
      <p:sp>
        <p:nvSpPr>
          <p:cNvPr id="9" name="Freeform 9">
            <a:extLst>
              <a:ext uri="{C183D7F6-B498-43B3-948B-1728B52AA6E4}">
                <adec:decorative xmlns:adec="http://schemas.microsoft.com/office/drawing/2017/decorative" val="1"/>
              </a:ext>
            </a:extLst>
          </p:cNvPr>
          <p:cNvSpPr/>
          <p:nvPr/>
        </p:nvSpPr>
        <p:spPr>
          <a:xfrm>
            <a:off x="7081056" y="3149327"/>
            <a:ext cx="4049083" cy="3988347"/>
          </a:xfrm>
          <a:custGeom>
            <a:avLst/>
            <a:gdLst/>
            <a:ahLst/>
            <a:cxnLst/>
            <a:rect l="l" t="t" r="r" b="b"/>
            <a:pathLst>
              <a:path w="4049083" h="3988347">
                <a:moveTo>
                  <a:pt x="0" y="0"/>
                </a:moveTo>
                <a:lnTo>
                  <a:pt x="4049083" y="0"/>
                </a:lnTo>
                <a:lnTo>
                  <a:pt x="4049083" y="3988346"/>
                </a:lnTo>
                <a:lnTo>
                  <a:pt x="0" y="39883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3877861" y="8079700"/>
            <a:ext cx="10455473" cy="863601"/>
          </a:xfrm>
          <a:prstGeom prst="rect">
            <a:avLst/>
          </a:prstGeom>
        </p:spPr>
        <p:txBody>
          <a:bodyPr lIns="0" tIns="0" rIns="0" bIns="0" rtlCol="0" anchor="t">
            <a:spAutoFit/>
          </a:bodyPr>
          <a:lstStyle/>
          <a:p>
            <a:pPr algn="ctr">
              <a:lnSpc>
                <a:spcPts val="6999"/>
              </a:lnSpc>
            </a:pPr>
            <a:r>
              <a:rPr lang="en-US" sz="4999" b="1">
                <a:solidFill>
                  <a:srgbClr val="000000"/>
                </a:solidFill>
                <a:latin typeface="Trebuchet MS Bold"/>
                <a:ea typeface="Trebuchet MS Bold"/>
                <a:cs typeface="Trebuchet MS Bold"/>
                <a:sym typeface="Trebuchet MS Bold"/>
              </a:rPr>
              <a:t>Email or call as questions come up.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511486"/>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54412" y="743254"/>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sp>
        <p:nvSpPr>
          <p:cNvPr id="12" name="TextBox 12"/>
          <p:cNvSpPr txBox="1">
            <a:spLocks noGrp="1"/>
          </p:cNvSpPr>
          <p:nvPr>
            <p:ph type="title" idx="4294967295"/>
          </p:nvPr>
        </p:nvSpPr>
        <p:spPr>
          <a:xfrm>
            <a:off x="225279" y="558477"/>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Regional Training</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66675"/>
              <a:ext cx="4549935" cy="2026492"/>
            </a:xfrm>
            <a:prstGeom prst="rect">
              <a:avLst/>
            </a:prstGeom>
          </p:spPr>
          <p:txBody>
            <a:bodyPr lIns="50800" tIns="50800" rIns="50800" bIns="50800" rtlCol="0" anchor="t"/>
            <a:lstStyle/>
            <a:p>
              <a:pPr algn="ctr">
                <a:lnSpc>
                  <a:spcPts val="4200"/>
                </a:lnSpc>
              </a:pPr>
              <a:endParaRPr/>
            </a:p>
            <a:p>
              <a:pPr algn="ctr">
                <a:lnSpc>
                  <a:spcPts val="5319"/>
                </a:lnSpc>
              </a:pPr>
              <a:endParaRPr/>
            </a:p>
            <a:p>
              <a:pPr algn="l">
                <a:lnSpc>
                  <a:spcPts val="4339"/>
                </a:lnSpc>
              </a:pPr>
              <a:endParaRPr/>
            </a:p>
            <a:p>
              <a:pPr algn="ctr">
                <a:lnSpc>
                  <a:spcPts val="3359"/>
                </a:lnSpc>
              </a:pPr>
              <a:endParaRPr/>
            </a:p>
          </p:txBody>
        </p:sp>
      </p:grpSp>
      <p:sp>
        <p:nvSpPr>
          <p:cNvPr id="13" name="TextBox 13"/>
          <p:cNvSpPr txBox="1"/>
          <p:nvPr/>
        </p:nvSpPr>
        <p:spPr>
          <a:xfrm>
            <a:off x="734886" y="2530459"/>
            <a:ext cx="16818227" cy="6768465"/>
          </a:xfrm>
          <a:prstGeom prst="rect">
            <a:avLst/>
          </a:prstGeom>
        </p:spPr>
        <p:txBody>
          <a:bodyPr lIns="0" tIns="0" rIns="0" bIns="0" rtlCol="0" anchor="t">
            <a:spAutoFit/>
          </a:bodyPr>
          <a:lstStyle/>
          <a:p>
            <a:pPr algn="ctr">
              <a:lnSpc>
                <a:spcPts val="4899"/>
              </a:lnSpc>
            </a:pPr>
            <a:r>
              <a:rPr lang="en-US" sz="3499" b="1">
                <a:solidFill>
                  <a:srgbClr val="000000"/>
                </a:solidFill>
                <a:latin typeface="Trebuchet MS Bold"/>
                <a:ea typeface="Trebuchet MS Bold"/>
                <a:cs typeface="Trebuchet MS Bold"/>
                <a:sym typeface="Trebuchet MS Bold"/>
              </a:rPr>
              <a:t>Each grantee will choose ONE regional training to attend.</a:t>
            </a:r>
          </a:p>
          <a:p>
            <a:pPr algn="ctr">
              <a:lnSpc>
                <a:spcPts val="2800"/>
              </a:lnSpc>
            </a:pPr>
            <a:endParaRPr lang="en-US" sz="3499" b="1">
              <a:solidFill>
                <a:srgbClr val="000000"/>
              </a:solidFill>
              <a:latin typeface="Trebuchet MS Bold"/>
              <a:ea typeface="Trebuchet MS Bold"/>
              <a:cs typeface="Trebuchet MS Bold"/>
              <a:sym typeface="Trebuchet MS Bold"/>
            </a:endParaRPr>
          </a:p>
          <a:p>
            <a:pPr marL="604519" lvl="1" indent="-302260" algn="l">
              <a:lnSpc>
                <a:spcPts val="3919"/>
              </a:lnSpc>
              <a:buFont typeface="Arial"/>
              <a:buChar char="•"/>
            </a:pPr>
            <a:r>
              <a:rPr lang="en-US" sz="2799" b="1">
                <a:solidFill>
                  <a:srgbClr val="000000"/>
                </a:solidFill>
                <a:latin typeface="Trebuchet MS Bold"/>
                <a:ea typeface="Trebuchet MS Bold"/>
                <a:cs typeface="Trebuchet MS Bold"/>
                <a:sym typeface="Trebuchet MS Bold"/>
              </a:rPr>
              <a:t>EventBrite invites to the (PWR Regional Training) will be sent via email. </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Everyone on your team should attend the same training.</a:t>
            </a:r>
          </a:p>
          <a:p>
            <a:pPr marL="1813558" lvl="3" indent="-453390" algn="l">
              <a:lnSpc>
                <a:spcPts val="3919"/>
              </a:lnSpc>
              <a:buFont typeface="Arial"/>
              <a:buChar char="￭"/>
            </a:pPr>
            <a:r>
              <a:rPr lang="en-US" sz="2799">
                <a:solidFill>
                  <a:srgbClr val="000000"/>
                </a:solidFill>
                <a:latin typeface="Trebuchet MS"/>
                <a:ea typeface="Trebuchet MS"/>
                <a:cs typeface="Trebuchet MS"/>
                <a:sym typeface="Trebuchet MS"/>
              </a:rPr>
              <a:t>Cohort 12,13,14: building administrator and any SCCGP grant-funded school counselor</a:t>
            </a:r>
          </a:p>
          <a:p>
            <a:pPr marL="1813558" lvl="3" indent="-453390" algn="l">
              <a:lnSpc>
                <a:spcPts val="3919"/>
              </a:lnSpc>
              <a:buFont typeface="Arial"/>
              <a:buChar char="￭"/>
            </a:pPr>
            <a:r>
              <a:rPr lang="en-US" sz="2799">
                <a:solidFill>
                  <a:srgbClr val="000000"/>
                </a:solidFill>
                <a:latin typeface="Trebuchet MS"/>
                <a:ea typeface="Trebuchet MS"/>
                <a:cs typeface="Trebuchet MS"/>
                <a:sym typeface="Trebuchet MS"/>
              </a:rPr>
              <a:t>Cohort 15: building administrator and SCCGP planning year team</a:t>
            </a:r>
          </a:p>
          <a:p>
            <a:pPr algn="l">
              <a:lnSpc>
                <a:spcPts val="2800"/>
              </a:lnSpc>
            </a:pPr>
            <a:endParaRPr lang="en-US" sz="2799">
              <a:solidFill>
                <a:srgbClr val="000000"/>
              </a:solidFill>
              <a:latin typeface="Trebuchet MS"/>
              <a:ea typeface="Trebuchet MS"/>
              <a:cs typeface="Trebuchet MS"/>
              <a:sym typeface="Trebuchet MS"/>
            </a:endParaRPr>
          </a:p>
          <a:p>
            <a:pPr marL="604519" lvl="1" indent="-302260" algn="l">
              <a:lnSpc>
                <a:spcPts val="3919"/>
              </a:lnSpc>
              <a:buFont typeface="Arial"/>
              <a:buChar char="•"/>
            </a:pPr>
            <a:r>
              <a:rPr lang="en-US" sz="2799" b="1">
                <a:solidFill>
                  <a:srgbClr val="000000"/>
                </a:solidFill>
                <a:latin typeface="Trebuchet MS Bold"/>
                <a:ea typeface="Trebuchet MS Bold"/>
                <a:cs typeface="Trebuchet MS Bold"/>
                <a:sym typeface="Trebuchet MS Bold"/>
              </a:rPr>
              <a:t>Dates and Locations:</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September 10, 2025 University of Colorado Colorado Springs</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October 21, 2025, Colorado Mountain College, Steamboat Springs </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October 28, 2025 Limon Community Building, Limon</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November 12, Denver, Legacy Campus </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November 18, 2025 Adams State, Alamosa </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December 9, 2025 Northeastern Junior College, Sterling </a:t>
            </a:r>
            <a:r>
              <a:rPr lang="en-US" sz="2799" b="1">
                <a:solidFill>
                  <a:srgbClr val="000000"/>
                </a:solidFill>
                <a:latin typeface="Trebuchet MS Bold"/>
                <a:ea typeface="Trebuchet MS Bold"/>
                <a:cs typeface="Trebuchet MS Bold"/>
                <a:sym typeface="Trebuchet MS Bold"/>
              </a:rPr>
              <a:t> </a:t>
            </a:r>
          </a:p>
        </p:txBody>
      </p:sp>
      <p:grpSp>
        <p:nvGrpSpPr>
          <p:cNvPr id="9" name="Group 9" descr="PWR Logo"/>
          <p:cNvGrpSpPr/>
          <p:nvPr/>
        </p:nvGrpSpPr>
        <p:grpSpPr>
          <a:xfrm>
            <a:off x="13668197" y="5685869"/>
            <a:ext cx="3572431" cy="3572431"/>
            <a:chOff x="0" y="0"/>
            <a:chExt cx="4763242" cy="4763242"/>
          </a:xfrm>
        </p:grpSpPr>
        <p:sp>
          <p:nvSpPr>
            <p:cNvPr id="10" name="Freeform 10"/>
            <p:cNvSpPr/>
            <p:nvPr/>
          </p:nvSpPr>
          <p:spPr>
            <a:xfrm>
              <a:off x="0" y="0"/>
              <a:ext cx="4763242" cy="4763242"/>
            </a:xfrm>
            <a:custGeom>
              <a:avLst/>
              <a:gdLst/>
              <a:ahLst/>
              <a:cxnLst/>
              <a:rect l="l" t="t" r="r" b="b"/>
              <a:pathLst>
                <a:path w="4763242" h="4763242">
                  <a:moveTo>
                    <a:pt x="0" y="0"/>
                  </a:moveTo>
                  <a:lnTo>
                    <a:pt x="4763242" y="0"/>
                  </a:lnTo>
                  <a:lnTo>
                    <a:pt x="4763242" y="4763242"/>
                  </a:lnTo>
                  <a:lnTo>
                    <a:pt x="0" y="4763242"/>
                  </a:lnTo>
                  <a:lnTo>
                    <a:pt x="0" y="0"/>
                  </a:lnTo>
                  <a:close/>
                </a:path>
              </a:pathLst>
            </a:custGeom>
            <a:blipFill>
              <a:blip r:embed="rId4"/>
              <a:stretch>
                <a:fillRect/>
              </a:stretch>
            </a:blipFill>
          </p:spPr>
          <p:txBody>
            <a:bodyPr/>
            <a:lstStyle/>
            <a:p>
              <a:endParaRPr lang="en-US"/>
            </a:p>
          </p:txBody>
        </p:sp>
        <p:sp>
          <p:nvSpPr>
            <p:cNvPr id="11" name="Freeform 11" descr="PWR Logo"/>
            <p:cNvSpPr/>
            <p:nvPr/>
          </p:nvSpPr>
          <p:spPr>
            <a:xfrm>
              <a:off x="589318" y="261006"/>
              <a:ext cx="3584606" cy="3982896"/>
            </a:xfrm>
            <a:custGeom>
              <a:avLst/>
              <a:gdLst/>
              <a:ahLst/>
              <a:cxnLst/>
              <a:rect l="l" t="t" r="r" b="b"/>
              <a:pathLst>
                <a:path w="3584606" h="3982896">
                  <a:moveTo>
                    <a:pt x="0" y="0"/>
                  </a:moveTo>
                  <a:lnTo>
                    <a:pt x="3584606" y="0"/>
                  </a:lnTo>
                  <a:lnTo>
                    <a:pt x="3584606" y="3982896"/>
                  </a:lnTo>
                  <a:lnTo>
                    <a:pt x="0" y="3982896"/>
                  </a:lnTo>
                  <a:lnTo>
                    <a:pt x="0" y="0"/>
                  </a:lnTo>
                  <a:close/>
                </a:path>
              </a:pathLst>
            </a:custGeom>
            <a:blipFill>
              <a:blip r:embed="rId5"/>
              <a:stretch>
                <a:fillRect/>
              </a:stretch>
            </a:blipFill>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511486"/>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54412" y="743254"/>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74088" y="2467187"/>
            <a:ext cx="17139823" cy="7479483"/>
            <a:chOff x="0" y="0"/>
            <a:chExt cx="4514192" cy="1969905"/>
          </a:xfrm>
        </p:grpSpPr>
        <p:sp>
          <p:nvSpPr>
            <p:cNvPr id="7" name="Freeform 7">
              <a:extLst>
                <a:ext uri="{C183D7F6-B498-43B3-948B-1728B52AA6E4}">
                  <adec:decorative xmlns:adec="http://schemas.microsoft.com/office/drawing/2017/decorative" val="1"/>
                </a:ext>
              </a:extLst>
            </p:cNvPr>
            <p:cNvSpPr/>
            <p:nvPr/>
          </p:nvSpPr>
          <p:spPr>
            <a:xfrm>
              <a:off x="0" y="0"/>
              <a:ext cx="4514192" cy="1969905"/>
            </a:xfrm>
            <a:custGeom>
              <a:avLst/>
              <a:gdLst/>
              <a:ahLst/>
              <a:cxnLst/>
              <a:rect l="l" t="t" r="r" b="b"/>
              <a:pathLst>
                <a:path w="4514192" h="1969905">
                  <a:moveTo>
                    <a:pt x="0" y="0"/>
                  </a:moveTo>
                  <a:lnTo>
                    <a:pt x="4514192" y="0"/>
                  </a:lnTo>
                  <a:lnTo>
                    <a:pt x="4514192" y="1969905"/>
                  </a:lnTo>
                  <a:lnTo>
                    <a:pt x="0" y="1969905"/>
                  </a:lnTo>
                  <a:close/>
                </a:path>
              </a:pathLst>
            </a:custGeom>
            <a:solidFill>
              <a:srgbClr val="F2F2F2"/>
            </a:solidFill>
          </p:spPr>
          <p:txBody>
            <a:bodyPr/>
            <a:lstStyle/>
            <a:p>
              <a:endParaRPr lang="en-US"/>
            </a:p>
          </p:txBody>
        </p:sp>
        <p:sp>
          <p:nvSpPr>
            <p:cNvPr id="8" name="TextBox 8"/>
            <p:cNvSpPr txBox="1"/>
            <p:nvPr/>
          </p:nvSpPr>
          <p:spPr>
            <a:xfrm>
              <a:off x="0" y="-66675"/>
              <a:ext cx="4514192" cy="2036580"/>
            </a:xfrm>
            <a:prstGeom prst="rect">
              <a:avLst/>
            </a:prstGeom>
          </p:spPr>
          <p:txBody>
            <a:bodyPr lIns="50800" tIns="50800" rIns="50800" bIns="50800" rtlCol="0" anchor="t"/>
            <a:lstStyle/>
            <a:p>
              <a:pPr algn="l">
                <a:lnSpc>
                  <a:spcPts val="4200"/>
                </a:lnSpc>
              </a:pPr>
              <a:endParaRPr/>
            </a:p>
          </p:txBody>
        </p:sp>
      </p:grpSp>
      <p:sp>
        <p:nvSpPr>
          <p:cNvPr id="9" name="TextBox 9"/>
          <p:cNvSpPr txBox="1">
            <a:spLocks noGrp="1"/>
          </p:cNvSpPr>
          <p:nvPr>
            <p:ph type="title" idx="4294967295"/>
          </p:nvPr>
        </p:nvSpPr>
        <p:spPr>
          <a:xfrm>
            <a:off x="238850" y="558477"/>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Intervention Groups</a:t>
            </a:r>
          </a:p>
        </p:txBody>
      </p:sp>
      <p:sp>
        <p:nvSpPr>
          <p:cNvPr id="10" name="TextBox 10"/>
          <p:cNvSpPr txBox="1"/>
          <p:nvPr/>
        </p:nvSpPr>
        <p:spPr>
          <a:xfrm>
            <a:off x="1028700" y="2718435"/>
            <a:ext cx="16230600" cy="6539865"/>
          </a:xfrm>
          <a:prstGeom prst="rect">
            <a:avLst/>
          </a:prstGeom>
        </p:spPr>
        <p:txBody>
          <a:bodyPr lIns="0" tIns="0" rIns="0" bIns="0" rtlCol="0" anchor="t">
            <a:spAutoFit/>
          </a:bodyPr>
          <a:lstStyle/>
          <a:p>
            <a:pPr algn="ctr">
              <a:lnSpc>
                <a:spcPts val="4899"/>
              </a:lnSpc>
            </a:pPr>
            <a:r>
              <a:rPr lang="en-US" sz="3499" b="1">
                <a:solidFill>
                  <a:srgbClr val="000000"/>
                </a:solidFill>
                <a:latin typeface="Trebuchet MS Bold"/>
                <a:ea typeface="Trebuchet MS Bold"/>
                <a:cs typeface="Trebuchet MS Bold"/>
                <a:sym typeface="Trebuchet MS Bold"/>
              </a:rPr>
              <a:t>Cohort 12, 13, 14 </a:t>
            </a:r>
          </a:p>
          <a:p>
            <a:pPr algn="ctr">
              <a:lnSpc>
                <a:spcPts val="4899"/>
              </a:lnSpc>
            </a:pPr>
            <a:r>
              <a:rPr lang="en-US" sz="3499" b="1">
                <a:solidFill>
                  <a:srgbClr val="000000"/>
                </a:solidFill>
                <a:latin typeface="Trebuchet MS Bold"/>
                <a:ea typeface="Trebuchet MS Bold"/>
                <a:cs typeface="Trebuchet MS Bold"/>
                <a:sym typeface="Trebuchet MS Bold"/>
              </a:rPr>
              <a:t>Need ideas? Have ideas to share? Want to connect? </a:t>
            </a:r>
          </a:p>
          <a:p>
            <a:pPr algn="ctr">
              <a:lnSpc>
                <a:spcPts val="2800"/>
              </a:lnSpc>
            </a:pPr>
            <a:endParaRPr lang="en-US" sz="3499" b="1">
              <a:solidFill>
                <a:srgbClr val="000000"/>
              </a:solidFill>
              <a:latin typeface="Trebuchet MS Bold"/>
              <a:ea typeface="Trebuchet MS Bold"/>
              <a:cs typeface="Trebuchet MS Bold"/>
              <a:sym typeface="Trebuchet MS Bold"/>
            </a:endParaRPr>
          </a:p>
          <a:p>
            <a:pPr marL="604519" lvl="1" indent="-302260" algn="l">
              <a:lnSpc>
                <a:spcPts val="3919"/>
              </a:lnSpc>
              <a:buFont typeface="Arial"/>
              <a:buChar char="•"/>
            </a:pPr>
            <a:r>
              <a:rPr lang="en-US" sz="2799" b="1">
                <a:solidFill>
                  <a:srgbClr val="000000"/>
                </a:solidFill>
                <a:latin typeface="Trebuchet MS Bold"/>
                <a:ea typeface="Trebuchet MS Bold"/>
                <a:cs typeface="Trebuchet MS Bold"/>
                <a:sym typeface="Trebuchet MS Bold"/>
              </a:rPr>
              <a:t>Try the new </a:t>
            </a:r>
            <a:r>
              <a:rPr lang="en-US" sz="2799" b="1" u="sng">
                <a:solidFill>
                  <a:srgbClr val="000000"/>
                </a:solidFill>
                <a:latin typeface="Trebuchet MS Bold"/>
                <a:ea typeface="Trebuchet MS Bold"/>
                <a:cs typeface="Trebuchet MS Bold"/>
                <a:sym typeface="Trebuchet MS Bold"/>
              </a:rPr>
              <a:t>optional</a:t>
            </a:r>
            <a:r>
              <a:rPr lang="en-US" sz="2799" b="1">
                <a:solidFill>
                  <a:srgbClr val="000000"/>
                </a:solidFill>
                <a:latin typeface="Trebuchet MS Bold"/>
                <a:ea typeface="Trebuchet MS Bold"/>
                <a:cs typeface="Trebuchet MS Bold"/>
                <a:sym typeface="Trebuchet MS Bold"/>
              </a:rPr>
              <a:t> SCCGP Virtual Intervention Groups </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October 15, 2025 9-10am</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December 3, 2025 9-10am</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February 18, 2026 9-10am</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April 15, 2026 9-10am</a:t>
            </a:r>
          </a:p>
          <a:p>
            <a:pPr algn="l">
              <a:lnSpc>
                <a:spcPts val="3919"/>
              </a:lnSpc>
            </a:pPr>
            <a:endParaRPr lang="en-US" sz="2799">
              <a:solidFill>
                <a:srgbClr val="000000"/>
              </a:solidFill>
              <a:latin typeface="Trebuchet MS"/>
              <a:ea typeface="Trebuchet MS"/>
              <a:cs typeface="Trebuchet MS"/>
              <a:sym typeface="Trebuchet MS"/>
            </a:endParaRPr>
          </a:p>
          <a:p>
            <a:pPr marL="604519" lvl="1" indent="-302260" algn="l">
              <a:lnSpc>
                <a:spcPts val="3919"/>
              </a:lnSpc>
              <a:buFont typeface="Arial"/>
              <a:buChar char="•"/>
            </a:pPr>
            <a:r>
              <a:rPr lang="en-US" sz="2799" b="1">
                <a:solidFill>
                  <a:srgbClr val="000000"/>
                </a:solidFill>
                <a:latin typeface="Trebuchet MS Bold"/>
                <a:ea typeface="Trebuchet MS Bold"/>
                <a:cs typeface="Trebuchet MS Bold"/>
                <a:sym typeface="Trebuchet MS Bold"/>
              </a:rPr>
              <a:t> Attend just one, or all, and bring your best ideas to share and discuss:</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Tier one, two, and three interventions with Comprehensive School Counseling</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ICAP </a:t>
            </a:r>
          </a:p>
          <a:p>
            <a:pPr marL="1209039" lvl="2" indent="-403013" algn="l">
              <a:lnSpc>
                <a:spcPts val="3919"/>
              </a:lnSpc>
              <a:buFont typeface="Arial"/>
              <a:buChar char="⚬"/>
            </a:pPr>
            <a:r>
              <a:rPr lang="en-US" sz="2799">
                <a:solidFill>
                  <a:srgbClr val="000000"/>
                </a:solidFill>
                <a:latin typeface="Trebuchet MS"/>
                <a:ea typeface="Trebuchet MS"/>
                <a:cs typeface="Trebuchet MS"/>
                <a:sym typeface="Trebuchet MS"/>
              </a:rPr>
              <a:t>Data Collection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45108"/>
            <a:ext cx="18453358" cy="1541783"/>
            <a:chOff x="0" y="0"/>
            <a:chExt cx="4860144" cy="406066"/>
          </a:xfrm>
        </p:grpSpPr>
        <p:sp>
          <p:nvSpPr>
            <p:cNvPr id="3" name="Freeform 3">
              <a:extLst>
                <a:ext uri="{C183D7F6-B498-43B3-948B-1728B52AA6E4}">
                  <adec:decorative xmlns:adec="http://schemas.microsoft.com/office/drawing/2017/decorative" val="1"/>
                </a:ext>
              </a:extLst>
            </p:cNvPr>
            <p:cNvSpPr/>
            <p:nvPr/>
          </p:nvSpPr>
          <p:spPr>
            <a:xfrm>
              <a:off x="0" y="0"/>
              <a:ext cx="4860144" cy="406066"/>
            </a:xfrm>
            <a:custGeom>
              <a:avLst/>
              <a:gdLst/>
              <a:ahLst/>
              <a:cxnLst/>
              <a:rect l="l" t="t" r="r" b="b"/>
              <a:pathLst>
                <a:path w="4860144" h="406066">
                  <a:moveTo>
                    <a:pt x="0" y="0"/>
                  </a:moveTo>
                  <a:lnTo>
                    <a:pt x="4860144" y="0"/>
                  </a:lnTo>
                  <a:lnTo>
                    <a:pt x="4860144"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60144"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302653" y="676876"/>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l">
                <a:lnSpc>
                  <a:spcPts val="3919"/>
                </a:lnSpc>
              </a:pPr>
              <a:endParaRPr/>
            </a:p>
            <a:p>
              <a:pPr algn="l">
                <a:lnSpc>
                  <a:spcPts val="3919"/>
                </a:lnSpc>
              </a:pPr>
              <a:endParaRPr/>
            </a:p>
            <a:p>
              <a:pPr algn="l">
                <a:lnSpc>
                  <a:spcPts val="3919"/>
                </a:lnSpc>
              </a:pPr>
              <a:endParaRPr/>
            </a:p>
            <a:p>
              <a:pPr algn="l">
                <a:lnSpc>
                  <a:spcPts val="3919"/>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a:off x="580902" y="2590863"/>
            <a:ext cx="15653486" cy="774651"/>
            <a:chOff x="0" y="0"/>
            <a:chExt cx="4122729" cy="204023"/>
          </a:xfrm>
        </p:grpSpPr>
        <p:sp>
          <p:nvSpPr>
            <p:cNvPr id="10" name="Freeform 10">
              <a:extLst>
                <a:ext uri="{C183D7F6-B498-43B3-948B-1728B52AA6E4}">
                  <adec:decorative xmlns:adec="http://schemas.microsoft.com/office/drawing/2017/decorative" val="1"/>
                </a:ext>
              </a:extLst>
            </p:cNvPr>
            <p:cNvSpPr/>
            <p:nvPr/>
          </p:nvSpPr>
          <p:spPr>
            <a:xfrm>
              <a:off x="0" y="0"/>
              <a:ext cx="4122729" cy="204023"/>
            </a:xfrm>
            <a:custGeom>
              <a:avLst/>
              <a:gdLst/>
              <a:ahLst/>
              <a:cxnLst/>
              <a:rect l="l" t="t" r="r" b="b"/>
              <a:pathLst>
                <a:path w="4122729" h="204023">
                  <a:moveTo>
                    <a:pt x="0" y="0"/>
                  </a:moveTo>
                  <a:lnTo>
                    <a:pt x="4122729" y="0"/>
                  </a:lnTo>
                  <a:lnTo>
                    <a:pt x="4122729" y="204023"/>
                  </a:lnTo>
                  <a:lnTo>
                    <a:pt x="0" y="204023"/>
                  </a:lnTo>
                  <a:close/>
                </a:path>
              </a:pathLst>
            </a:custGeom>
            <a:solidFill>
              <a:srgbClr val="000000"/>
            </a:solidFill>
          </p:spPr>
          <p:txBody>
            <a:bodyPr/>
            <a:lstStyle/>
            <a:p>
              <a:endParaRPr lang="en-US"/>
            </a:p>
          </p:txBody>
        </p:sp>
        <p:sp>
          <p:nvSpPr>
            <p:cNvPr id="11" name="TextBox 11"/>
            <p:cNvSpPr txBox="1"/>
            <p:nvPr/>
          </p:nvSpPr>
          <p:spPr>
            <a:xfrm>
              <a:off x="0" y="-57150"/>
              <a:ext cx="4122729" cy="261173"/>
            </a:xfrm>
            <a:prstGeom prst="rect">
              <a:avLst/>
            </a:prstGeom>
          </p:spPr>
          <p:txBody>
            <a:bodyPr lIns="50800" tIns="50800" rIns="50800" bIns="50800" rtlCol="0" anchor="ctr"/>
            <a:lstStyle/>
            <a:p>
              <a:pPr algn="l">
                <a:lnSpc>
                  <a:spcPts val="4199"/>
                </a:lnSpc>
              </a:pPr>
              <a:r>
                <a:rPr lang="en-US" sz="2999">
                  <a:solidFill>
                    <a:srgbClr val="000000"/>
                  </a:solidFill>
                  <a:latin typeface="Trebuchet MS"/>
                  <a:ea typeface="Trebuchet MS"/>
                  <a:cs typeface="Trebuchet MS"/>
                  <a:sym typeface="Trebuchet MS"/>
                </a:rPr>
                <a:t> </a:t>
              </a:r>
            </a:p>
          </p:txBody>
        </p:sp>
      </p:grpSp>
      <p:sp>
        <p:nvSpPr>
          <p:cNvPr id="12" name="Freeform 12">
            <a:extLst>
              <a:ext uri="{C183D7F6-B498-43B3-948B-1728B52AA6E4}">
                <adec:decorative xmlns:adec="http://schemas.microsoft.com/office/drawing/2017/decorative" val="1"/>
              </a:ext>
            </a:extLst>
          </p:cNvPr>
          <p:cNvSpPr/>
          <p:nvPr/>
        </p:nvSpPr>
        <p:spPr>
          <a:xfrm>
            <a:off x="1028700" y="3711128"/>
            <a:ext cx="1602060" cy="1622713"/>
          </a:xfrm>
          <a:custGeom>
            <a:avLst/>
            <a:gdLst/>
            <a:ahLst/>
            <a:cxnLst/>
            <a:rect l="l" t="t" r="r" b="b"/>
            <a:pathLst>
              <a:path w="1602060" h="1622713">
                <a:moveTo>
                  <a:pt x="0" y="0"/>
                </a:moveTo>
                <a:lnTo>
                  <a:pt x="1602060" y="0"/>
                </a:lnTo>
                <a:lnTo>
                  <a:pt x="1602060" y="1622713"/>
                </a:lnTo>
                <a:lnTo>
                  <a:pt x="0" y="1622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802833" y="7305914"/>
            <a:ext cx="2053794" cy="1595113"/>
          </a:xfrm>
          <a:custGeom>
            <a:avLst/>
            <a:gdLst/>
            <a:ahLst/>
            <a:cxnLst/>
            <a:rect l="l" t="t" r="r" b="b"/>
            <a:pathLst>
              <a:path w="2053794" h="1595113">
                <a:moveTo>
                  <a:pt x="0" y="0"/>
                </a:moveTo>
                <a:lnTo>
                  <a:pt x="2053794" y="0"/>
                </a:lnTo>
                <a:lnTo>
                  <a:pt x="2053794" y="1595113"/>
                </a:lnTo>
                <a:lnTo>
                  <a:pt x="0" y="1595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a:off x="580902" y="5759738"/>
            <a:ext cx="15653486" cy="774651"/>
            <a:chOff x="0" y="0"/>
            <a:chExt cx="4122729" cy="204023"/>
          </a:xfrm>
        </p:grpSpPr>
        <p:sp>
          <p:nvSpPr>
            <p:cNvPr id="15" name="Freeform 15">
              <a:extLst>
                <a:ext uri="{C183D7F6-B498-43B3-948B-1728B52AA6E4}">
                  <adec:decorative xmlns:adec="http://schemas.microsoft.com/office/drawing/2017/decorative" val="1"/>
                </a:ext>
              </a:extLst>
            </p:cNvPr>
            <p:cNvSpPr/>
            <p:nvPr/>
          </p:nvSpPr>
          <p:spPr>
            <a:xfrm>
              <a:off x="0" y="0"/>
              <a:ext cx="4122729" cy="204023"/>
            </a:xfrm>
            <a:custGeom>
              <a:avLst/>
              <a:gdLst/>
              <a:ahLst/>
              <a:cxnLst/>
              <a:rect l="l" t="t" r="r" b="b"/>
              <a:pathLst>
                <a:path w="4122729" h="204023">
                  <a:moveTo>
                    <a:pt x="0" y="0"/>
                  </a:moveTo>
                  <a:lnTo>
                    <a:pt x="4122729" y="0"/>
                  </a:lnTo>
                  <a:lnTo>
                    <a:pt x="4122729" y="204023"/>
                  </a:lnTo>
                  <a:lnTo>
                    <a:pt x="0" y="204023"/>
                  </a:lnTo>
                  <a:close/>
                </a:path>
              </a:pathLst>
            </a:custGeom>
            <a:solidFill>
              <a:srgbClr val="000000"/>
            </a:solidFill>
          </p:spPr>
          <p:txBody>
            <a:bodyPr/>
            <a:lstStyle/>
            <a:p>
              <a:endParaRPr lang="en-US"/>
            </a:p>
          </p:txBody>
        </p:sp>
        <p:sp>
          <p:nvSpPr>
            <p:cNvPr id="16" name="TextBox 16"/>
            <p:cNvSpPr txBox="1"/>
            <p:nvPr/>
          </p:nvSpPr>
          <p:spPr>
            <a:xfrm>
              <a:off x="0" y="-57150"/>
              <a:ext cx="4122729" cy="261173"/>
            </a:xfrm>
            <a:prstGeom prst="rect">
              <a:avLst/>
            </a:prstGeom>
          </p:spPr>
          <p:txBody>
            <a:bodyPr lIns="50800" tIns="50800" rIns="50800" bIns="50800" rtlCol="0" anchor="ctr"/>
            <a:lstStyle/>
            <a:p>
              <a:pPr algn="l">
                <a:lnSpc>
                  <a:spcPts val="4199"/>
                </a:lnSpc>
              </a:pPr>
              <a:r>
                <a:rPr lang="en-US" sz="2999">
                  <a:solidFill>
                    <a:srgbClr val="000000"/>
                  </a:solidFill>
                  <a:latin typeface="Trebuchet MS"/>
                  <a:ea typeface="Trebuchet MS"/>
                  <a:cs typeface="Trebuchet MS"/>
                  <a:sym typeface="Trebuchet MS"/>
                </a:rPr>
                <a:t> </a:t>
              </a:r>
            </a:p>
          </p:txBody>
        </p:sp>
      </p:grpSp>
      <p:sp>
        <p:nvSpPr>
          <p:cNvPr id="17" name="TextBox 17"/>
          <p:cNvSpPr txBox="1">
            <a:spLocks noGrp="1"/>
          </p:cNvSpPr>
          <p:nvPr>
            <p:ph type="title" idx="4294967295"/>
          </p:nvPr>
        </p:nvSpPr>
        <p:spPr>
          <a:xfrm>
            <a:off x="306707" y="524476"/>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Mark Your Calendar!</a:t>
            </a:r>
          </a:p>
        </p:txBody>
      </p:sp>
      <p:sp>
        <p:nvSpPr>
          <p:cNvPr id="18" name="TextBox 18"/>
          <p:cNvSpPr txBox="1"/>
          <p:nvPr/>
        </p:nvSpPr>
        <p:spPr>
          <a:xfrm>
            <a:off x="728504" y="2620366"/>
            <a:ext cx="5019080" cy="639445"/>
          </a:xfrm>
          <a:prstGeom prst="rect">
            <a:avLst/>
          </a:prstGeom>
        </p:spPr>
        <p:txBody>
          <a:bodyPr lIns="0" tIns="0" rIns="0" bIns="0" rtlCol="0" anchor="t">
            <a:spAutoFit/>
          </a:bodyPr>
          <a:lstStyle/>
          <a:p>
            <a:pPr algn="ctr">
              <a:lnSpc>
                <a:spcPts val="5179"/>
              </a:lnSpc>
            </a:pPr>
            <a:r>
              <a:rPr lang="en-US" sz="3699" b="1">
                <a:solidFill>
                  <a:srgbClr val="FFFFFF"/>
                </a:solidFill>
                <a:latin typeface="Trebuchet MS Bold"/>
                <a:ea typeface="Trebuchet MS Bold"/>
                <a:cs typeface="Trebuchet MS Bold"/>
                <a:sym typeface="Trebuchet MS Bold"/>
              </a:rPr>
              <a:t>Virtual Fiscal Welcome</a:t>
            </a:r>
          </a:p>
        </p:txBody>
      </p:sp>
      <p:sp>
        <p:nvSpPr>
          <p:cNvPr id="20" name="TextBox 20"/>
          <p:cNvSpPr txBox="1"/>
          <p:nvPr/>
        </p:nvSpPr>
        <p:spPr>
          <a:xfrm>
            <a:off x="2781886" y="3889389"/>
            <a:ext cx="13279636" cy="1189990"/>
          </a:xfrm>
          <a:prstGeom prst="rect">
            <a:avLst/>
          </a:prstGeom>
        </p:spPr>
        <p:txBody>
          <a:bodyPr lIns="0" tIns="0" rIns="0" bIns="0" rtlCol="0" anchor="t">
            <a:spAutoFit/>
          </a:bodyPr>
          <a:lstStyle/>
          <a:p>
            <a:pPr marL="734059" lvl="1" indent="-367030" algn="just">
              <a:lnSpc>
                <a:spcPts val="4759"/>
              </a:lnSpc>
              <a:buFont typeface="Arial"/>
              <a:buChar char="•"/>
            </a:pPr>
            <a:r>
              <a:rPr lang="en-US" sz="3399" b="1">
                <a:solidFill>
                  <a:srgbClr val="000000"/>
                </a:solidFill>
                <a:latin typeface="Trebuchet MS Bold"/>
                <a:ea typeface="Trebuchet MS Bold"/>
                <a:cs typeface="Trebuchet MS Bold"/>
                <a:sym typeface="Trebuchet MS Bold"/>
              </a:rPr>
              <a:t>Cohort 14 and 15:</a:t>
            </a:r>
            <a:r>
              <a:rPr lang="en-US" sz="3399">
                <a:solidFill>
                  <a:srgbClr val="000000"/>
                </a:solidFill>
                <a:latin typeface="Trebuchet MS"/>
                <a:ea typeface="Trebuchet MS"/>
                <a:cs typeface="Trebuchet MS"/>
                <a:sym typeface="Trebuchet MS"/>
              </a:rPr>
              <a:t> September 3, 2025, from 9:00 to 10:00 AM </a:t>
            </a:r>
          </a:p>
          <a:p>
            <a:pPr marL="734059" lvl="1" indent="-367030" algn="just">
              <a:lnSpc>
                <a:spcPts val="4759"/>
              </a:lnSpc>
              <a:buFont typeface="Arial"/>
              <a:buChar char="•"/>
            </a:pPr>
            <a:r>
              <a:rPr lang="en-US" sz="3399" b="1">
                <a:solidFill>
                  <a:srgbClr val="000000"/>
                </a:solidFill>
                <a:latin typeface="Trebuchet MS Bold"/>
                <a:ea typeface="Trebuchet MS Bold"/>
                <a:cs typeface="Trebuchet MS Bold"/>
                <a:sym typeface="Trebuchet MS Bold"/>
              </a:rPr>
              <a:t>Cohorts 12 and 13:</a:t>
            </a:r>
            <a:r>
              <a:rPr lang="en-US" sz="3399">
                <a:solidFill>
                  <a:srgbClr val="000000"/>
                </a:solidFill>
                <a:latin typeface="Trebuchet MS"/>
                <a:ea typeface="Trebuchet MS"/>
                <a:cs typeface="Trebuchet MS"/>
                <a:sym typeface="Trebuchet MS"/>
              </a:rPr>
              <a:t> September 3, 2025, from 10:00 to 11:00 AM </a:t>
            </a:r>
          </a:p>
        </p:txBody>
      </p:sp>
      <p:sp>
        <p:nvSpPr>
          <p:cNvPr id="19" name="TextBox 19"/>
          <p:cNvSpPr txBox="1"/>
          <p:nvPr/>
        </p:nvSpPr>
        <p:spPr>
          <a:xfrm>
            <a:off x="728504" y="5793083"/>
            <a:ext cx="4106763" cy="639445"/>
          </a:xfrm>
          <a:prstGeom prst="rect">
            <a:avLst/>
          </a:prstGeom>
        </p:spPr>
        <p:txBody>
          <a:bodyPr lIns="0" tIns="0" rIns="0" bIns="0" rtlCol="0" anchor="t">
            <a:spAutoFit/>
          </a:bodyPr>
          <a:lstStyle/>
          <a:p>
            <a:pPr algn="ctr">
              <a:lnSpc>
                <a:spcPts val="5179"/>
              </a:lnSpc>
            </a:pPr>
            <a:r>
              <a:rPr lang="en-US" sz="3699" b="1">
                <a:solidFill>
                  <a:srgbClr val="FFFFFF"/>
                </a:solidFill>
                <a:latin typeface="Trebuchet MS Bold"/>
                <a:ea typeface="Trebuchet MS Bold"/>
                <a:cs typeface="Trebuchet MS Bold"/>
                <a:sym typeface="Trebuchet MS Bold"/>
              </a:rPr>
              <a:t>Upcoming Training</a:t>
            </a:r>
          </a:p>
        </p:txBody>
      </p:sp>
      <p:sp>
        <p:nvSpPr>
          <p:cNvPr id="21" name="TextBox 21"/>
          <p:cNvSpPr txBox="1"/>
          <p:nvPr/>
        </p:nvSpPr>
        <p:spPr>
          <a:xfrm>
            <a:off x="2856627" y="6576980"/>
            <a:ext cx="14877901" cy="3197670"/>
          </a:xfrm>
          <a:prstGeom prst="rect">
            <a:avLst/>
          </a:prstGeom>
        </p:spPr>
        <p:txBody>
          <a:bodyPr lIns="0" tIns="0" rIns="0" bIns="0" rtlCol="0" anchor="t">
            <a:spAutoFit/>
          </a:bodyPr>
          <a:lstStyle/>
          <a:p>
            <a:pPr marL="734059" lvl="1" indent="-367030" algn="just">
              <a:lnSpc>
                <a:spcPts val="4759"/>
              </a:lnSpc>
              <a:buFont typeface="Arial"/>
              <a:buChar char="•"/>
            </a:pPr>
            <a:r>
              <a:rPr lang="en-US" sz="3200" dirty="0">
                <a:solidFill>
                  <a:srgbClr val="000000"/>
                </a:solidFill>
                <a:latin typeface="Trebuchet MS"/>
                <a:ea typeface="Trebuchet MS"/>
                <a:cs typeface="Trebuchet MS"/>
                <a:sym typeface="Trebuchet MS"/>
              </a:rPr>
              <a:t>Cohort 15: </a:t>
            </a:r>
          </a:p>
          <a:p>
            <a:pPr marL="1468119" lvl="2" indent="-489373" algn="just">
              <a:lnSpc>
                <a:spcPts val="4759"/>
              </a:lnSpc>
              <a:buFont typeface="Arial"/>
              <a:buChar char="⚬"/>
            </a:pPr>
            <a:r>
              <a:rPr lang="en-US" sz="3200" b="1" dirty="0">
                <a:solidFill>
                  <a:srgbClr val="000000"/>
                </a:solidFill>
                <a:latin typeface="Trebuchet MS Bold"/>
                <a:ea typeface="Trebuchet MS Bold"/>
                <a:cs typeface="Trebuchet MS Bold"/>
                <a:sym typeface="Trebuchet MS Bold"/>
              </a:rPr>
              <a:t>Fall In-Person Training:</a:t>
            </a:r>
            <a:r>
              <a:rPr lang="en-US" sz="3200" dirty="0">
                <a:solidFill>
                  <a:srgbClr val="000000"/>
                </a:solidFill>
                <a:latin typeface="Trebuchet MS"/>
                <a:ea typeface="Trebuchet MS"/>
                <a:cs typeface="Trebuchet MS"/>
                <a:sym typeface="Trebuchet MS"/>
              </a:rPr>
              <a:t> September 9, 2025, from 9:00 AM to 4:00 PM</a:t>
            </a:r>
          </a:p>
          <a:p>
            <a:pPr algn="just">
              <a:lnSpc>
                <a:spcPts val="1400"/>
              </a:lnSpc>
            </a:pPr>
            <a:endParaRPr lang="en-US" sz="3200" dirty="0">
              <a:solidFill>
                <a:srgbClr val="000000"/>
              </a:solidFill>
              <a:latin typeface="Trebuchet MS"/>
              <a:ea typeface="Trebuchet MS"/>
              <a:cs typeface="Trebuchet MS"/>
              <a:sym typeface="Trebuchet MS"/>
            </a:endParaRPr>
          </a:p>
          <a:p>
            <a:pPr marL="734059" lvl="1" indent="-367030" algn="just">
              <a:lnSpc>
                <a:spcPts val="4759"/>
              </a:lnSpc>
              <a:buFont typeface="Arial"/>
              <a:buChar char="•"/>
            </a:pPr>
            <a:r>
              <a:rPr lang="en-US" sz="3200" dirty="0">
                <a:solidFill>
                  <a:srgbClr val="000000"/>
                </a:solidFill>
                <a:latin typeface="Trebuchet MS"/>
                <a:ea typeface="Trebuchet MS"/>
                <a:cs typeface="Trebuchet MS"/>
                <a:sym typeface="Trebuchet MS"/>
              </a:rPr>
              <a:t>All Cohorts: </a:t>
            </a:r>
          </a:p>
          <a:p>
            <a:pPr marL="1468119" lvl="2" indent="-489373" algn="just">
              <a:lnSpc>
                <a:spcPts val="4759"/>
              </a:lnSpc>
              <a:buFont typeface="Arial"/>
              <a:buChar char="⚬"/>
            </a:pPr>
            <a:r>
              <a:rPr lang="en-US" sz="3200" b="1" dirty="0">
                <a:solidFill>
                  <a:srgbClr val="000000"/>
                </a:solidFill>
                <a:latin typeface="Trebuchet MS Bold"/>
                <a:ea typeface="Trebuchet MS Bold"/>
                <a:cs typeface="Trebuchet MS Bold"/>
                <a:sym typeface="Trebuchet MS Bold"/>
              </a:rPr>
              <a:t>Regional Training:</a:t>
            </a:r>
            <a:r>
              <a:rPr lang="en-US" sz="3200" dirty="0">
                <a:solidFill>
                  <a:srgbClr val="000000"/>
                </a:solidFill>
                <a:latin typeface="Trebuchet MS"/>
                <a:ea typeface="Trebuchet MS"/>
                <a:cs typeface="Trebuchet MS"/>
                <a:sym typeface="Trebuchet MS"/>
              </a:rPr>
              <a:t> register for one in the fall or winter </a:t>
            </a:r>
          </a:p>
          <a:p>
            <a:pPr marL="1468119" lvl="2" indent="-489373" algn="just">
              <a:lnSpc>
                <a:spcPts val="4759"/>
              </a:lnSpc>
              <a:buFont typeface="Arial"/>
              <a:buChar char="⚬"/>
            </a:pPr>
            <a:r>
              <a:rPr lang="en-US" sz="3200" b="1" dirty="0">
                <a:solidFill>
                  <a:srgbClr val="000000"/>
                </a:solidFill>
                <a:latin typeface="Trebuchet MS Bold"/>
                <a:ea typeface="Trebuchet MS Bold"/>
                <a:cs typeface="Trebuchet MS Bold"/>
                <a:sym typeface="Trebuchet MS Bold"/>
              </a:rPr>
              <a:t>Mid Year Check-In:</a:t>
            </a:r>
            <a:r>
              <a:rPr lang="en-US" sz="3200" dirty="0">
                <a:solidFill>
                  <a:srgbClr val="000000"/>
                </a:solidFill>
                <a:latin typeface="Trebuchet MS"/>
                <a:ea typeface="Trebuchet MS"/>
                <a:cs typeface="Trebuchet MS"/>
                <a:sym typeface="Trebuchet MS"/>
              </a:rPr>
              <a:t> January 14, 2026, from 9:00 to 11:00 AM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45108"/>
            <a:ext cx="18453358" cy="1541783"/>
            <a:chOff x="0" y="0"/>
            <a:chExt cx="4860144" cy="406066"/>
          </a:xfrm>
        </p:grpSpPr>
        <p:sp>
          <p:nvSpPr>
            <p:cNvPr id="3" name="Freeform 3">
              <a:extLst>
                <a:ext uri="{C183D7F6-B498-43B3-948B-1728B52AA6E4}">
                  <adec:decorative xmlns:adec="http://schemas.microsoft.com/office/drawing/2017/decorative" val="1"/>
                </a:ext>
              </a:extLst>
            </p:cNvPr>
            <p:cNvSpPr/>
            <p:nvPr/>
          </p:nvSpPr>
          <p:spPr>
            <a:xfrm>
              <a:off x="0" y="0"/>
              <a:ext cx="4860144" cy="406066"/>
            </a:xfrm>
            <a:custGeom>
              <a:avLst/>
              <a:gdLst/>
              <a:ahLst/>
              <a:cxnLst/>
              <a:rect l="l" t="t" r="r" b="b"/>
              <a:pathLst>
                <a:path w="4860144" h="406066">
                  <a:moveTo>
                    <a:pt x="0" y="0"/>
                  </a:moveTo>
                  <a:lnTo>
                    <a:pt x="4860144" y="0"/>
                  </a:lnTo>
                  <a:lnTo>
                    <a:pt x="4860144" y="406066"/>
                  </a:lnTo>
                  <a:lnTo>
                    <a:pt x="0" y="406066"/>
                  </a:lnTo>
                  <a:close/>
                </a:path>
              </a:pathLst>
            </a:custGeom>
            <a:solidFill>
              <a:srgbClr val="F2F2F2"/>
            </a:solidFill>
          </p:spPr>
          <p:txBody>
            <a:bodyPr/>
            <a:lstStyle/>
            <a:p>
              <a:endParaRPr lang="en-US"/>
            </a:p>
          </p:txBody>
        </p:sp>
        <p:sp>
          <p:nvSpPr>
            <p:cNvPr id="4" name="TextBox 4"/>
            <p:cNvSpPr txBox="1"/>
            <p:nvPr/>
          </p:nvSpPr>
          <p:spPr>
            <a:xfrm>
              <a:off x="0" y="-133350"/>
              <a:ext cx="4860144" cy="539416"/>
            </a:xfrm>
            <a:prstGeom prst="rect">
              <a:avLst/>
            </a:prstGeom>
          </p:spPr>
          <p:txBody>
            <a:bodyPr lIns="50800" tIns="50800" rIns="50800" bIns="50800" rtlCol="0" anchor="ctr"/>
            <a:lstStyle/>
            <a:p>
              <a:pPr algn="l">
                <a:lnSpc>
                  <a:spcPts val="9100"/>
                </a:lnSpc>
              </a:pPr>
              <a:r>
                <a:rPr lang="en-US" sz="6500">
                  <a:solidFill>
                    <a:srgbClr val="E80808"/>
                  </a:solidFill>
                  <a:latin typeface="Museo Slab 1"/>
                  <a:ea typeface="Museo Slab 1"/>
                  <a:cs typeface="Museo Slab 1"/>
                  <a:sym typeface="Museo Slab 1"/>
                </a:rPr>
                <a:t> </a:t>
              </a:r>
            </a:p>
          </p:txBody>
        </p:sp>
      </p:grpSp>
      <p:grpSp>
        <p:nvGrpSpPr>
          <p:cNvPr id="5" name="Group 5">
            <a:extLst>
              <a:ext uri="{C183D7F6-B498-43B3-948B-1728B52AA6E4}">
                <adec:decorative xmlns:adec="http://schemas.microsoft.com/office/drawing/2017/decorative" val="1"/>
              </a:ext>
            </a:extLst>
          </p:cNvPr>
          <p:cNvGrpSpPr/>
          <p:nvPr/>
        </p:nvGrpSpPr>
        <p:grpSpPr>
          <a:xfrm>
            <a:off x="563418" y="2369293"/>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57150"/>
              <a:ext cx="4549935" cy="2016967"/>
            </a:xfrm>
            <a:prstGeom prst="rect">
              <a:avLst/>
            </a:prstGeom>
          </p:spPr>
          <p:txBody>
            <a:bodyPr lIns="50800" tIns="50800" rIns="50800" bIns="50800" rtlCol="0" anchor="t"/>
            <a:lstStyle/>
            <a:p>
              <a:pPr algn="just">
                <a:lnSpc>
                  <a:spcPts val="3919"/>
                </a:lnSpc>
              </a:pPr>
              <a:endParaRPr/>
            </a:p>
            <a:p>
              <a:pPr algn="just">
                <a:lnSpc>
                  <a:spcPts val="4899"/>
                </a:lnSpc>
              </a:pPr>
              <a:endParaRPr/>
            </a:p>
            <a:p>
              <a:pPr algn="l">
                <a:lnSpc>
                  <a:spcPts val="3919"/>
                </a:lnSpc>
              </a:pPr>
              <a:endParaRPr/>
            </a:p>
          </p:txBody>
        </p:sp>
      </p:grpSp>
      <p:sp>
        <p:nvSpPr>
          <p:cNvPr id="9" name="Freeform 9" descr="CDE Logo"/>
          <p:cNvSpPr/>
          <p:nvPr/>
        </p:nvSpPr>
        <p:spPr>
          <a:xfrm>
            <a:off x="15302653" y="676876"/>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sp>
        <p:nvSpPr>
          <p:cNvPr id="11" name="TextBox 11"/>
          <p:cNvSpPr txBox="1">
            <a:spLocks noGrp="1"/>
          </p:cNvSpPr>
          <p:nvPr>
            <p:ph type="title" idx="4294967295"/>
          </p:nvPr>
        </p:nvSpPr>
        <p:spPr>
          <a:xfrm>
            <a:off x="210540" y="644500"/>
            <a:ext cx="15199171" cy="9956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20"/>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To Do’s and CEUs- Cohorts 12, 13, and 14</a:t>
            </a:r>
          </a:p>
        </p:txBody>
      </p:sp>
      <p:sp>
        <p:nvSpPr>
          <p:cNvPr id="10" name="Freeform 10" descr="Checklist"/>
          <p:cNvSpPr/>
          <p:nvPr/>
        </p:nvSpPr>
        <p:spPr>
          <a:xfrm>
            <a:off x="2123802" y="3117812"/>
            <a:ext cx="5461181" cy="5944142"/>
          </a:xfrm>
          <a:custGeom>
            <a:avLst/>
            <a:gdLst/>
            <a:ahLst/>
            <a:cxnLst/>
            <a:rect l="l" t="t" r="r" b="b"/>
            <a:pathLst>
              <a:path w="5461181" h="5944142">
                <a:moveTo>
                  <a:pt x="0" y="0"/>
                </a:moveTo>
                <a:lnTo>
                  <a:pt x="5461181" y="0"/>
                </a:lnTo>
                <a:lnTo>
                  <a:pt x="5461181" y="5944142"/>
                </a:lnTo>
                <a:lnTo>
                  <a:pt x="0" y="59441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descr="Screenshot of CEU"/>
          <p:cNvSpPr/>
          <p:nvPr/>
        </p:nvSpPr>
        <p:spPr>
          <a:xfrm>
            <a:off x="8408423" y="2621091"/>
            <a:ext cx="9034449" cy="6919821"/>
          </a:xfrm>
          <a:custGeom>
            <a:avLst/>
            <a:gdLst/>
            <a:ahLst/>
            <a:cxnLst/>
            <a:rect l="l" t="t" r="r" b="b"/>
            <a:pathLst>
              <a:path w="9034449" h="6919821">
                <a:moveTo>
                  <a:pt x="0" y="0"/>
                </a:moveTo>
                <a:lnTo>
                  <a:pt x="9034449" y="0"/>
                </a:lnTo>
                <a:lnTo>
                  <a:pt x="9034449" y="6919820"/>
                </a:lnTo>
                <a:lnTo>
                  <a:pt x="0" y="6919820"/>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45108"/>
            <a:ext cx="18453358" cy="1541783"/>
            <a:chOff x="0" y="0"/>
            <a:chExt cx="4860144" cy="406066"/>
          </a:xfrm>
        </p:grpSpPr>
        <p:sp>
          <p:nvSpPr>
            <p:cNvPr id="3" name="Freeform 3">
              <a:extLst>
                <a:ext uri="{C183D7F6-B498-43B3-948B-1728B52AA6E4}">
                  <adec:decorative xmlns:adec="http://schemas.microsoft.com/office/drawing/2017/decorative" val="1"/>
                </a:ext>
              </a:extLst>
            </p:cNvPr>
            <p:cNvSpPr/>
            <p:nvPr/>
          </p:nvSpPr>
          <p:spPr>
            <a:xfrm>
              <a:off x="0" y="0"/>
              <a:ext cx="4860144" cy="406066"/>
            </a:xfrm>
            <a:custGeom>
              <a:avLst/>
              <a:gdLst/>
              <a:ahLst/>
              <a:cxnLst/>
              <a:rect l="l" t="t" r="r" b="b"/>
              <a:pathLst>
                <a:path w="4860144" h="406066">
                  <a:moveTo>
                    <a:pt x="0" y="0"/>
                  </a:moveTo>
                  <a:lnTo>
                    <a:pt x="4860144" y="0"/>
                  </a:lnTo>
                  <a:lnTo>
                    <a:pt x="4860144" y="406066"/>
                  </a:lnTo>
                  <a:lnTo>
                    <a:pt x="0" y="406066"/>
                  </a:lnTo>
                  <a:close/>
                </a:path>
              </a:pathLst>
            </a:custGeom>
            <a:solidFill>
              <a:srgbClr val="F2F2F2"/>
            </a:solidFill>
          </p:spPr>
          <p:txBody>
            <a:bodyPr/>
            <a:lstStyle/>
            <a:p>
              <a:endParaRPr lang="en-US"/>
            </a:p>
          </p:txBody>
        </p:sp>
        <p:sp>
          <p:nvSpPr>
            <p:cNvPr id="4" name="TextBox 4"/>
            <p:cNvSpPr txBox="1"/>
            <p:nvPr/>
          </p:nvSpPr>
          <p:spPr>
            <a:xfrm>
              <a:off x="0" y="-133350"/>
              <a:ext cx="4860144" cy="539416"/>
            </a:xfrm>
            <a:prstGeom prst="rect">
              <a:avLst/>
            </a:prstGeom>
          </p:spPr>
          <p:txBody>
            <a:bodyPr lIns="50800" tIns="50800" rIns="50800" bIns="50800" rtlCol="0" anchor="ctr"/>
            <a:lstStyle/>
            <a:p>
              <a:pPr algn="l">
                <a:lnSpc>
                  <a:spcPts val="9799"/>
                </a:lnSpc>
              </a:pPr>
              <a:r>
                <a:rPr lang="en-US" sz="6999">
                  <a:solidFill>
                    <a:srgbClr val="000000"/>
                  </a:solidFill>
                  <a:latin typeface="Museo Slab 1"/>
                  <a:ea typeface="Museo Slab 1"/>
                  <a:cs typeface="Museo Slab 1"/>
                  <a:sym typeface="Museo Slab 1"/>
                </a:rPr>
                <a:t>  </a:t>
              </a:r>
            </a:p>
          </p:txBody>
        </p:sp>
      </p:grpSp>
      <p:sp>
        <p:nvSpPr>
          <p:cNvPr id="5" name="Freeform 5" descr="CDE Logo"/>
          <p:cNvSpPr/>
          <p:nvPr/>
        </p:nvSpPr>
        <p:spPr>
          <a:xfrm>
            <a:off x="15302653" y="676876"/>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63418" y="2857860"/>
            <a:ext cx="17275536" cy="6694757"/>
            <a:chOff x="0" y="0"/>
            <a:chExt cx="4549935" cy="1763228"/>
          </a:xfrm>
        </p:grpSpPr>
        <p:sp>
          <p:nvSpPr>
            <p:cNvPr id="7" name="Freeform 7">
              <a:extLst>
                <a:ext uri="{C183D7F6-B498-43B3-948B-1728B52AA6E4}">
                  <adec:decorative xmlns:adec="http://schemas.microsoft.com/office/drawing/2017/decorative" val="1"/>
                </a:ext>
              </a:extLst>
            </p:cNvPr>
            <p:cNvSpPr/>
            <p:nvPr/>
          </p:nvSpPr>
          <p:spPr>
            <a:xfrm>
              <a:off x="0" y="0"/>
              <a:ext cx="4549935" cy="1763228"/>
            </a:xfrm>
            <a:custGeom>
              <a:avLst/>
              <a:gdLst/>
              <a:ahLst/>
              <a:cxnLst/>
              <a:rect l="l" t="t" r="r" b="b"/>
              <a:pathLst>
                <a:path w="4549935" h="1763228">
                  <a:moveTo>
                    <a:pt x="0" y="0"/>
                  </a:moveTo>
                  <a:lnTo>
                    <a:pt x="4549935" y="0"/>
                  </a:lnTo>
                  <a:lnTo>
                    <a:pt x="4549935" y="1763228"/>
                  </a:lnTo>
                  <a:lnTo>
                    <a:pt x="0" y="1763228"/>
                  </a:lnTo>
                  <a:close/>
                </a:path>
              </a:pathLst>
            </a:custGeom>
            <a:solidFill>
              <a:srgbClr val="F2F2F2"/>
            </a:solidFill>
          </p:spPr>
          <p:txBody>
            <a:bodyPr/>
            <a:lstStyle/>
            <a:p>
              <a:endParaRPr lang="en-US"/>
            </a:p>
          </p:txBody>
        </p:sp>
        <p:sp>
          <p:nvSpPr>
            <p:cNvPr id="8" name="TextBox 8"/>
            <p:cNvSpPr txBox="1"/>
            <p:nvPr/>
          </p:nvSpPr>
          <p:spPr>
            <a:xfrm>
              <a:off x="0" y="-76200"/>
              <a:ext cx="4549935" cy="1839428"/>
            </a:xfrm>
            <a:prstGeom prst="rect">
              <a:avLst/>
            </a:prstGeom>
          </p:spPr>
          <p:txBody>
            <a:bodyPr lIns="50800" tIns="50800" rIns="50800" bIns="50800" rtlCol="0" anchor="t"/>
            <a:lstStyle/>
            <a:p>
              <a:pPr algn="just">
                <a:lnSpc>
                  <a:spcPts val="4899"/>
                </a:lnSpc>
              </a:pPr>
              <a:endParaRPr/>
            </a:p>
            <a:p>
              <a:pPr algn="just">
                <a:lnSpc>
                  <a:spcPts val="4899"/>
                </a:lnSpc>
              </a:pPr>
              <a:endParaRPr/>
            </a:p>
            <a:p>
              <a:pPr algn="l">
                <a:lnSpc>
                  <a:spcPts val="3919"/>
                </a:lnSpc>
              </a:pPr>
              <a:endParaRPr/>
            </a:p>
          </p:txBody>
        </p:sp>
      </p:grpSp>
      <p:sp>
        <p:nvSpPr>
          <p:cNvPr id="9" name="TextBox 9"/>
          <p:cNvSpPr txBox="1">
            <a:spLocks noGrp="1"/>
          </p:cNvSpPr>
          <p:nvPr>
            <p:ph type="title" idx="4294967295"/>
          </p:nvPr>
        </p:nvSpPr>
        <p:spPr>
          <a:xfrm>
            <a:off x="214420" y="551798"/>
            <a:ext cx="16686583" cy="12033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8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Wrap Up and Optimistic Closure</a:t>
            </a:r>
          </a:p>
        </p:txBody>
      </p:sp>
      <p:sp>
        <p:nvSpPr>
          <p:cNvPr id="10" name="TextBox 10"/>
          <p:cNvSpPr txBox="1"/>
          <p:nvPr/>
        </p:nvSpPr>
        <p:spPr>
          <a:xfrm>
            <a:off x="920185" y="3369321"/>
            <a:ext cx="16339115" cy="4255076"/>
          </a:xfrm>
          <a:prstGeom prst="rect">
            <a:avLst/>
          </a:prstGeom>
        </p:spPr>
        <p:txBody>
          <a:bodyPr lIns="0" tIns="0" rIns="0" bIns="0" rtlCol="0" anchor="t">
            <a:spAutoFit/>
          </a:bodyPr>
          <a:lstStyle/>
          <a:p>
            <a:pPr marL="734059" lvl="1" indent="-367030" algn="l">
              <a:lnSpc>
                <a:spcPts val="4759"/>
              </a:lnSpc>
              <a:buFont typeface="Arial"/>
              <a:buChar char="•"/>
            </a:pPr>
            <a:r>
              <a:rPr lang="en-US" sz="3399" b="1" u="sng" dirty="0">
                <a:solidFill>
                  <a:srgbClr val="004AAD"/>
                </a:solidFill>
                <a:latin typeface="Trebuchet MS Bold"/>
                <a:ea typeface="Trebuchet MS Bold"/>
                <a:cs typeface="Trebuchet MS Bold"/>
                <a:sym typeface="Trebuchet MS Bold"/>
                <a:hlinkClick r:id="rId4" tooltip="https://docs.google.com/forms/d/e/1FAIpQLSefJse_MiFtP8TAm6x_Yzdw2dem1eoRGT3YtpmipNc-TzIbPA/viewform?usp=header"/>
              </a:rPr>
              <a:t>Sign in</a:t>
            </a:r>
            <a:r>
              <a:rPr lang="en-US" sz="3399" b="1" dirty="0">
                <a:solidFill>
                  <a:srgbClr val="000000"/>
                </a:solidFill>
                <a:latin typeface="Trebuchet MS Bold"/>
                <a:ea typeface="Trebuchet MS Bold"/>
                <a:cs typeface="Trebuchet MS Bold"/>
                <a:sym typeface="Trebuchet MS Bold"/>
              </a:rPr>
              <a:t> for record of attendance.</a:t>
            </a:r>
          </a:p>
          <a:p>
            <a:pPr marL="1468119" lvl="2" indent="-489373" algn="l">
              <a:lnSpc>
                <a:spcPts val="4759"/>
              </a:lnSpc>
              <a:buFont typeface="Arial"/>
              <a:buChar char="⚬"/>
            </a:pPr>
            <a:r>
              <a:rPr lang="en-US" sz="3399" dirty="0">
                <a:solidFill>
                  <a:srgbClr val="000000"/>
                </a:solidFill>
                <a:latin typeface="Trebuchet MS"/>
                <a:ea typeface="Trebuchet MS"/>
                <a:cs typeface="Trebuchet MS"/>
                <a:sym typeface="Trebuchet MS"/>
              </a:rPr>
              <a:t>To Do’s &amp; CEU’s will be emailed to the email on record of attendance.</a:t>
            </a:r>
          </a:p>
          <a:p>
            <a:pPr algn="l">
              <a:lnSpc>
                <a:spcPts val="4759"/>
              </a:lnSpc>
            </a:pPr>
            <a:endParaRPr lang="en-US" sz="3399" dirty="0">
              <a:solidFill>
                <a:srgbClr val="000000"/>
              </a:solidFill>
              <a:latin typeface="Trebuchet MS"/>
              <a:ea typeface="Trebuchet MS"/>
              <a:cs typeface="Trebuchet MS"/>
              <a:sym typeface="Trebuchet MS"/>
            </a:endParaRPr>
          </a:p>
          <a:p>
            <a:pPr marL="734059" lvl="1" indent="-367030" algn="l">
              <a:lnSpc>
                <a:spcPts val="4759"/>
              </a:lnSpc>
              <a:buFont typeface="Arial"/>
              <a:buChar char="•"/>
            </a:pPr>
            <a:r>
              <a:rPr lang="en-US" sz="3399" b="1" dirty="0">
                <a:solidFill>
                  <a:srgbClr val="000000"/>
                </a:solidFill>
                <a:latin typeface="Trebuchet MS Bold"/>
                <a:ea typeface="Trebuchet MS Bold"/>
                <a:cs typeface="Trebuchet MS Bold"/>
                <a:sym typeface="Trebuchet MS Bold"/>
              </a:rPr>
              <a:t>Complete Zoom survey questions.</a:t>
            </a:r>
          </a:p>
          <a:p>
            <a:pPr algn="l">
              <a:lnSpc>
                <a:spcPts val="4759"/>
              </a:lnSpc>
            </a:pPr>
            <a:endParaRPr lang="en-US" sz="3399" b="1" dirty="0">
              <a:solidFill>
                <a:srgbClr val="000000"/>
              </a:solidFill>
              <a:latin typeface="Trebuchet MS Bold"/>
              <a:ea typeface="Trebuchet MS Bold"/>
              <a:cs typeface="Trebuchet MS Bold"/>
              <a:sym typeface="Trebuchet MS Bold"/>
            </a:endParaRPr>
          </a:p>
          <a:p>
            <a:pPr algn="l">
              <a:lnSpc>
                <a:spcPts val="4759"/>
              </a:lnSpc>
            </a:pPr>
            <a:endParaRPr lang="en-US" sz="3399" b="1" dirty="0">
              <a:solidFill>
                <a:srgbClr val="000000"/>
              </a:solidFill>
              <a:latin typeface="Trebuchet MS Bold"/>
              <a:ea typeface="Trebuchet MS Bold"/>
              <a:cs typeface="Trebuchet MS Bold"/>
              <a:sym typeface="Trebuchet MS Bold"/>
            </a:endParaRPr>
          </a:p>
          <a:p>
            <a:pPr algn="ctr">
              <a:lnSpc>
                <a:spcPts val="4759"/>
              </a:lnSpc>
            </a:pPr>
            <a:endParaRPr lang="en-US" sz="3399" dirty="0">
              <a:solidFill>
                <a:srgbClr val="000000"/>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98915"/>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214477" y="630684"/>
            <a:ext cx="2536301" cy="1078247"/>
          </a:xfrm>
          <a:custGeom>
            <a:avLst/>
            <a:gdLst/>
            <a:ahLst/>
            <a:cxnLst/>
            <a:rect l="l" t="t" r="r" b="b"/>
            <a:pathLst>
              <a:path w="2536301" h="1078247">
                <a:moveTo>
                  <a:pt x="0" y="0"/>
                </a:moveTo>
                <a:lnTo>
                  <a:pt x="2536301" y="0"/>
                </a:lnTo>
                <a:lnTo>
                  <a:pt x="2536301" y="1078246"/>
                </a:lnTo>
                <a:lnTo>
                  <a:pt x="0" y="1078246"/>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4104"/>
                </a:lnSpc>
              </a:pPr>
              <a:endParaRPr/>
            </a:p>
            <a:p>
              <a:pPr algn="l">
                <a:lnSpc>
                  <a:spcPts val="4787"/>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a:off x="580902" y="2872005"/>
            <a:ext cx="13230001" cy="816620"/>
            <a:chOff x="0" y="0"/>
            <a:chExt cx="3484445" cy="215077"/>
          </a:xfrm>
        </p:grpSpPr>
        <p:sp>
          <p:nvSpPr>
            <p:cNvPr id="10" name="Freeform 10">
              <a:extLst>
                <a:ext uri="{C183D7F6-B498-43B3-948B-1728B52AA6E4}">
                  <adec:decorative xmlns:adec="http://schemas.microsoft.com/office/drawing/2017/decorative" val="1"/>
                </a:ext>
              </a:extLst>
            </p:cNvPr>
            <p:cNvSpPr/>
            <p:nvPr/>
          </p:nvSpPr>
          <p:spPr>
            <a:xfrm>
              <a:off x="0" y="0"/>
              <a:ext cx="3484445" cy="215077"/>
            </a:xfrm>
            <a:custGeom>
              <a:avLst/>
              <a:gdLst/>
              <a:ahLst/>
              <a:cxnLst/>
              <a:rect l="l" t="t" r="r" b="b"/>
              <a:pathLst>
                <a:path w="3484445" h="215077">
                  <a:moveTo>
                    <a:pt x="0" y="0"/>
                  </a:moveTo>
                  <a:lnTo>
                    <a:pt x="3484445" y="0"/>
                  </a:lnTo>
                  <a:lnTo>
                    <a:pt x="3484445" y="215077"/>
                  </a:lnTo>
                  <a:lnTo>
                    <a:pt x="0" y="215077"/>
                  </a:lnTo>
                  <a:close/>
                </a:path>
              </a:pathLst>
            </a:custGeom>
            <a:solidFill>
              <a:srgbClr val="000000"/>
            </a:solidFill>
          </p:spPr>
          <p:txBody>
            <a:bodyPr/>
            <a:lstStyle/>
            <a:p>
              <a:endParaRPr lang="en-US"/>
            </a:p>
          </p:txBody>
        </p:sp>
        <p:sp>
          <p:nvSpPr>
            <p:cNvPr id="11" name="TextBox 11"/>
            <p:cNvSpPr txBox="1"/>
            <p:nvPr/>
          </p:nvSpPr>
          <p:spPr>
            <a:xfrm>
              <a:off x="0" y="-85725"/>
              <a:ext cx="3484445" cy="300802"/>
            </a:xfrm>
            <a:prstGeom prst="rect">
              <a:avLst/>
            </a:prstGeom>
          </p:spPr>
          <p:txBody>
            <a:bodyPr lIns="50800" tIns="50800" rIns="50800" bIns="50800" rtlCol="0" anchor="ctr"/>
            <a:lstStyle/>
            <a:p>
              <a:pPr algn="l">
                <a:lnSpc>
                  <a:spcPts val="5599"/>
                </a:lnSpc>
              </a:pPr>
              <a:r>
                <a:rPr lang="en-US" sz="3999" b="1">
                  <a:solidFill>
                    <a:srgbClr val="FFFFFF"/>
                  </a:solidFill>
                  <a:latin typeface="Trebuchet MS Bold"/>
                  <a:ea typeface="Trebuchet MS Bold"/>
                  <a:cs typeface="Trebuchet MS Bold"/>
                  <a:sym typeface="Trebuchet MS Bold"/>
                </a:rPr>
                <a:t> </a:t>
              </a:r>
            </a:p>
          </p:txBody>
        </p:sp>
      </p:grpSp>
      <p:sp>
        <p:nvSpPr>
          <p:cNvPr id="12" name="Freeform 12">
            <a:extLst>
              <a:ext uri="{C183D7F6-B498-43B3-948B-1728B52AA6E4}">
                <adec:decorative xmlns:adec="http://schemas.microsoft.com/office/drawing/2017/decorative" val="1"/>
              </a:ext>
            </a:extLst>
          </p:cNvPr>
          <p:cNvSpPr/>
          <p:nvPr/>
        </p:nvSpPr>
        <p:spPr>
          <a:xfrm>
            <a:off x="1282318" y="4430354"/>
            <a:ext cx="828699" cy="848859"/>
          </a:xfrm>
          <a:custGeom>
            <a:avLst/>
            <a:gdLst/>
            <a:ahLst/>
            <a:cxnLst/>
            <a:rect l="l" t="t" r="r" b="b"/>
            <a:pathLst>
              <a:path w="828699" h="848859">
                <a:moveTo>
                  <a:pt x="0" y="0"/>
                </a:moveTo>
                <a:lnTo>
                  <a:pt x="828699" y="0"/>
                </a:lnTo>
                <a:lnTo>
                  <a:pt x="828699" y="848859"/>
                </a:lnTo>
                <a:lnTo>
                  <a:pt x="0" y="8488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1282318" y="6002832"/>
            <a:ext cx="828699" cy="848859"/>
          </a:xfrm>
          <a:custGeom>
            <a:avLst/>
            <a:gdLst/>
            <a:ahLst/>
            <a:cxnLst/>
            <a:rect l="l" t="t" r="r" b="b"/>
            <a:pathLst>
              <a:path w="828699" h="848859">
                <a:moveTo>
                  <a:pt x="0" y="0"/>
                </a:moveTo>
                <a:lnTo>
                  <a:pt x="828699" y="0"/>
                </a:lnTo>
                <a:lnTo>
                  <a:pt x="828699" y="848860"/>
                </a:lnTo>
                <a:lnTo>
                  <a:pt x="0" y="8488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1282318" y="7575311"/>
            <a:ext cx="828699" cy="848859"/>
          </a:xfrm>
          <a:custGeom>
            <a:avLst/>
            <a:gdLst/>
            <a:ahLst/>
            <a:cxnLst/>
            <a:rect l="l" t="t" r="r" b="b"/>
            <a:pathLst>
              <a:path w="828699" h="848859">
                <a:moveTo>
                  <a:pt x="0" y="0"/>
                </a:moveTo>
                <a:lnTo>
                  <a:pt x="828699" y="0"/>
                </a:lnTo>
                <a:lnTo>
                  <a:pt x="828699" y="848859"/>
                </a:lnTo>
                <a:lnTo>
                  <a:pt x="0" y="8488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a:spLocks noGrp="1"/>
          </p:cNvSpPr>
          <p:nvPr>
            <p:ph type="title" idx="4294967295"/>
          </p:nvPr>
        </p:nvSpPr>
        <p:spPr>
          <a:xfrm>
            <a:off x="360992" y="478284"/>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Today’s Objectives</a:t>
            </a:r>
          </a:p>
        </p:txBody>
      </p:sp>
      <p:sp>
        <p:nvSpPr>
          <p:cNvPr id="17" name="TextBox 17"/>
          <p:cNvSpPr txBox="1"/>
          <p:nvPr/>
        </p:nvSpPr>
        <p:spPr>
          <a:xfrm>
            <a:off x="702749" y="2922493"/>
            <a:ext cx="9684841" cy="639445"/>
          </a:xfrm>
          <a:prstGeom prst="rect">
            <a:avLst/>
          </a:prstGeom>
        </p:spPr>
        <p:txBody>
          <a:bodyPr lIns="0" tIns="0" rIns="0" bIns="0" rtlCol="0" anchor="t">
            <a:spAutoFit/>
          </a:bodyPr>
          <a:lstStyle/>
          <a:p>
            <a:pPr algn="ctr">
              <a:lnSpc>
                <a:spcPts val="5179"/>
              </a:lnSpc>
            </a:pPr>
            <a:r>
              <a:rPr lang="en-US" sz="3699" b="1">
                <a:solidFill>
                  <a:srgbClr val="FFFFFF"/>
                </a:solidFill>
                <a:latin typeface="Trebuchet MS Bold"/>
                <a:ea typeface="Trebuchet MS Bold"/>
                <a:cs typeface="Trebuchet MS Bold"/>
                <a:sym typeface="Trebuchet MS Bold"/>
              </a:rPr>
              <a:t>By the end of this session, grantees should: </a:t>
            </a:r>
          </a:p>
        </p:txBody>
      </p:sp>
      <p:sp>
        <p:nvSpPr>
          <p:cNvPr id="16" name="TextBox 16"/>
          <p:cNvSpPr txBox="1"/>
          <p:nvPr/>
        </p:nvSpPr>
        <p:spPr>
          <a:xfrm>
            <a:off x="2231410" y="4218441"/>
            <a:ext cx="15188837" cy="4922520"/>
          </a:xfrm>
          <a:prstGeom prst="rect">
            <a:avLst/>
          </a:prstGeom>
        </p:spPr>
        <p:txBody>
          <a:bodyPr lIns="0" tIns="0" rIns="0" bIns="0" rtlCol="0" anchor="t">
            <a:spAutoFit/>
          </a:bodyPr>
          <a:lstStyle/>
          <a:p>
            <a:pPr algn="l">
              <a:lnSpc>
                <a:spcPts val="4899"/>
              </a:lnSpc>
            </a:pPr>
            <a:r>
              <a:rPr lang="en-US" sz="3499">
                <a:solidFill>
                  <a:srgbClr val="000000"/>
                </a:solidFill>
                <a:latin typeface="Trebuchet MS"/>
                <a:ea typeface="Trebuchet MS"/>
                <a:cs typeface="Trebuchet MS"/>
                <a:sym typeface="Trebuchet MS"/>
              </a:rPr>
              <a:t>Increase knowledge and understanding of the School Counselor Corps Grant (SCCG) Program.</a:t>
            </a:r>
          </a:p>
          <a:p>
            <a:pPr algn="l">
              <a:lnSpc>
                <a:spcPts val="4899"/>
              </a:lnSpc>
            </a:pPr>
            <a:endParaRPr lang="en-US" sz="3499">
              <a:solidFill>
                <a:srgbClr val="000000"/>
              </a:solidFill>
              <a:latin typeface="Trebuchet MS"/>
              <a:ea typeface="Trebuchet MS"/>
              <a:cs typeface="Trebuchet MS"/>
              <a:sym typeface="Trebuchet MS"/>
            </a:endParaRPr>
          </a:p>
          <a:p>
            <a:pPr algn="l">
              <a:lnSpc>
                <a:spcPts val="4899"/>
              </a:lnSpc>
            </a:pPr>
            <a:r>
              <a:rPr lang="en-US" sz="3499">
                <a:solidFill>
                  <a:srgbClr val="000000"/>
                </a:solidFill>
                <a:latin typeface="Trebuchet MS"/>
                <a:ea typeface="Trebuchet MS"/>
                <a:cs typeface="Trebuchet MS"/>
                <a:sym typeface="Trebuchet MS"/>
              </a:rPr>
              <a:t>Understand actionable steps to set the year up for success.</a:t>
            </a:r>
          </a:p>
          <a:p>
            <a:pPr algn="l">
              <a:lnSpc>
                <a:spcPts val="4899"/>
              </a:lnSpc>
            </a:pPr>
            <a:endParaRPr lang="en-US" sz="3499">
              <a:solidFill>
                <a:srgbClr val="000000"/>
              </a:solidFill>
              <a:latin typeface="Trebuchet MS"/>
              <a:ea typeface="Trebuchet MS"/>
              <a:cs typeface="Trebuchet MS"/>
              <a:sym typeface="Trebuchet MS"/>
            </a:endParaRPr>
          </a:p>
          <a:p>
            <a:pPr algn="l">
              <a:lnSpc>
                <a:spcPts val="4899"/>
              </a:lnSpc>
            </a:pPr>
            <a:r>
              <a:rPr lang="en-US" sz="3499">
                <a:solidFill>
                  <a:srgbClr val="000000"/>
                </a:solidFill>
                <a:latin typeface="Trebuchet MS"/>
                <a:ea typeface="Trebuchet MS"/>
                <a:cs typeface="Trebuchet MS"/>
                <a:sym typeface="Trebuchet MS"/>
              </a:rPr>
              <a:t>Increase awareness of resources available to support SCCG planning, implementation, and program requirements.</a:t>
            </a:r>
          </a:p>
          <a:p>
            <a:pPr algn="l">
              <a:lnSpc>
                <a:spcPts val="4759"/>
              </a:lnSpc>
            </a:pPr>
            <a:endParaRPr lang="en-US" sz="3499">
              <a:solidFill>
                <a:srgbClr val="000000"/>
              </a:solidFill>
              <a:latin typeface="Trebuchet MS"/>
              <a:ea typeface="Trebuchet MS"/>
              <a:cs typeface="Trebuchet MS"/>
              <a:sym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400760"/>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320137" y="632528"/>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sp>
        <p:nvSpPr>
          <p:cNvPr id="20" name="TextBox 20"/>
          <p:cNvSpPr txBox="1">
            <a:spLocks noGrp="1"/>
          </p:cNvSpPr>
          <p:nvPr>
            <p:ph type="title" idx="4294967295"/>
          </p:nvPr>
        </p:nvSpPr>
        <p:spPr>
          <a:xfrm>
            <a:off x="320278" y="480128"/>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Contact Us</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559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21" name="TextBox 21"/>
          <p:cNvSpPr txBox="1"/>
          <p:nvPr/>
        </p:nvSpPr>
        <p:spPr>
          <a:xfrm>
            <a:off x="4793084" y="3016705"/>
            <a:ext cx="8701832" cy="639445"/>
          </a:xfrm>
          <a:prstGeom prst="rect">
            <a:avLst/>
          </a:prstGeom>
        </p:spPr>
        <p:txBody>
          <a:bodyPr lIns="0" tIns="0" rIns="0" bIns="0" rtlCol="0" anchor="t">
            <a:spAutoFit/>
          </a:bodyPr>
          <a:lstStyle/>
          <a:p>
            <a:pPr algn="ctr">
              <a:lnSpc>
                <a:spcPts val="5179"/>
              </a:lnSpc>
            </a:pPr>
            <a:r>
              <a:rPr lang="en-US" sz="3699" b="1">
                <a:solidFill>
                  <a:srgbClr val="000000"/>
                </a:solidFill>
                <a:latin typeface="Trebuchet MS Bold"/>
                <a:ea typeface="Trebuchet MS Bold"/>
                <a:cs typeface="Trebuchet MS Bold"/>
                <a:sym typeface="Trebuchet MS Bold"/>
              </a:rPr>
              <a:t>If questions come up, please reach out.</a:t>
            </a:r>
          </a:p>
        </p:txBody>
      </p:sp>
      <p:grpSp>
        <p:nvGrpSpPr>
          <p:cNvPr id="9" name="Group 9" descr="SCCG Program Contact: &#10;Jennicca Mabe​&#10;Mabe_j@cde.state.co.us ​&#10;303-923-0974​&#10;&#10;Brooke Morgan​&#10;Morgan_b@cde.state.co.us​&#10;303-923-0966​&#10;&#10;SCCG Fiscal Contact:&#10;Gloria Kochan at kochan_g@cde.state.co.us&#10;"/>
          <p:cNvGrpSpPr/>
          <p:nvPr/>
        </p:nvGrpSpPr>
        <p:grpSpPr>
          <a:xfrm>
            <a:off x="1237500" y="4806512"/>
            <a:ext cx="15813000" cy="3179627"/>
            <a:chOff x="0" y="0"/>
            <a:chExt cx="21084000" cy="4239503"/>
          </a:xfrm>
        </p:grpSpPr>
        <p:grpSp>
          <p:nvGrpSpPr>
            <p:cNvPr id="10" name="Group 10"/>
            <p:cNvGrpSpPr/>
            <p:nvPr/>
          </p:nvGrpSpPr>
          <p:grpSpPr>
            <a:xfrm>
              <a:off x="0" y="0"/>
              <a:ext cx="10117618" cy="4239503"/>
              <a:chOff x="0" y="0"/>
              <a:chExt cx="2900587" cy="1215409"/>
            </a:xfrm>
          </p:grpSpPr>
          <p:sp>
            <p:nvSpPr>
              <p:cNvPr id="11" name="Freeform 11">
                <a:extLst>
                  <a:ext uri="{C183D7F6-B498-43B3-948B-1728B52AA6E4}">
                    <adec:decorative xmlns:adec="http://schemas.microsoft.com/office/drawing/2017/decorative" val="1"/>
                  </a:ext>
                </a:extLst>
              </p:cNvPr>
              <p:cNvSpPr/>
              <p:nvPr/>
            </p:nvSpPr>
            <p:spPr>
              <a:xfrm>
                <a:off x="0" y="0"/>
                <a:ext cx="2900587" cy="1215409"/>
              </a:xfrm>
              <a:custGeom>
                <a:avLst/>
                <a:gdLst/>
                <a:ahLst/>
                <a:cxnLst/>
                <a:rect l="l" t="t" r="r" b="b"/>
                <a:pathLst>
                  <a:path w="2900587" h="1215409">
                    <a:moveTo>
                      <a:pt x="2776127" y="1215409"/>
                    </a:moveTo>
                    <a:lnTo>
                      <a:pt x="124460" y="1215409"/>
                    </a:lnTo>
                    <a:cubicBezTo>
                      <a:pt x="55880" y="1215409"/>
                      <a:pt x="0" y="1159529"/>
                      <a:pt x="0" y="1090949"/>
                    </a:cubicBezTo>
                    <a:lnTo>
                      <a:pt x="0" y="124460"/>
                    </a:lnTo>
                    <a:cubicBezTo>
                      <a:pt x="0" y="55880"/>
                      <a:pt x="55880" y="0"/>
                      <a:pt x="124460" y="0"/>
                    </a:cubicBezTo>
                    <a:lnTo>
                      <a:pt x="2776127" y="0"/>
                    </a:lnTo>
                    <a:cubicBezTo>
                      <a:pt x="2844707" y="0"/>
                      <a:pt x="2900587" y="55880"/>
                      <a:pt x="2900587" y="124460"/>
                    </a:cubicBezTo>
                    <a:lnTo>
                      <a:pt x="2900587" y="1090949"/>
                    </a:lnTo>
                    <a:cubicBezTo>
                      <a:pt x="2900587" y="1159529"/>
                      <a:pt x="2844707" y="1215409"/>
                      <a:pt x="2776127" y="1215409"/>
                    </a:cubicBezTo>
                    <a:close/>
                  </a:path>
                </a:pathLst>
              </a:custGeom>
              <a:solidFill>
                <a:srgbClr val="D9D9D9"/>
              </a:solidFill>
            </p:spPr>
            <p:txBody>
              <a:bodyPr/>
              <a:lstStyle/>
              <a:p>
                <a:endParaRPr lang="en-US"/>
              </a:p>
            </p:txBody>
          </p:sp>
        </p:grpSp>
        <p:sp>
          <p:nvSpPr>
            <p:cNvPr id="12" name="TextBox 12"/>
            <p:cNvSpPr txBox="1"/>
            <p:nvPr/>
          </p:nvSpPr>
          <p:spPr>
            <a:xfrm>
              <a:off x="4582881" y="148136"/>
              <a:ext cx="5231037" cy="3655483"/>
            </a:xfrm>
            <a:prstGeom prst="rect">
              <a:avLst/>
            </a:prstGeom>
          </p:spPr>
          <p:txBody>
            <a:bodyPr lIns="0" tIns="0" rIns="0" bIns="0" rtlCol="0" anchor="t">
              <a:spAutoFit/>
            </a:bodyPr>
            <a:lstStyle/>
            <a:p>
              <a:pPr algn="ctr">
                <a:lnSpc>
                  <a:spcPts val="3639"/>
                </a:lnSpc>
                <a:spcBef>
                  <a:spcPct val="0"/>
                </a:spcBef>
              </a:pPr>
              <a:r>
                <a:rPr lang="en-US" sz="2599" b="1" dirty="0">
                  <a:solidFill>
                    <a:srgbClr val="000000"/>
                  </a:solidFill>
                  <a:latin typeface="Trebuchet MS Bold"/>
                  <a:ea typeface="Trebuchet MS Bold"/>
                  <a:cs typeface="Trebuchet MS Bold"/>
                  <a:sym typeface="Trebuchet MS Bold"/>
                </a:rPr>
                <a:t>Jennicca Mabe​</a:t>
              </a:r>
            </a:p>
            <a:p>
              <a:pPr algn="ctr">
                <a:lnSpc>
                  <a:spcPts val="3359"/>
                </a:lnSpc>
                <a:spcBef>
                  <a:spcPct val="0"/>
                </a:spcBef>
              </a:pPr>
              <a:r>
                <a:rPr lang="en-US" sz="2400" dirty="0">
                  <a:solidFill>
                    <a:srgbClr val="000000"/>
                  </a:solidFill>
                  <a:latin typeface="Trebuchet MS"/>
                  <a:ea typeface="Trebuchet MS"/>
                  <a:cs typeface="Trebuchet MS"/>
                  <a:sym typeface="Trebuchet MS"/>
                </a:rPr>
                <a:t>Mabe_j@cde.state.co.us ​</a:t>
              </a:r>
            </a:p>
            <a:p>
              <a:pPr algn="ctr">
                <a:lnSpc>
                  <a:spcPts val="3359"/>
                </a:lnSpc>
                <a:spcBef>
                  <a:spcPct val="0"/>
                </a:spcBef>
              </a:pPr>
              <a:r>
                <a:rPr lang="en-US" sz="2400" dirty="0">
                  <a:solidFill>
                    <a:srgbClr val="000000"/>
                  </a:solidFill>
                  <a:latin typeface="Trebuchet MS"/>
                  <a:ea typeface="Trebuchet MS"/>
                  <a:cs typeface="Trebuchet MS"/>
                  <a:sym typeface="Trebuchet MS"/>
                </a:rPr>
                <a:t>303-923-0974​</a:t>
              </a:r>
            </a:p>
            <a:p>
              <a:pPr algn="ctr">
                <a:lnSpc>
                  <a:spcPts val="1399"/>
                </a:lnSpc>
                <a:spcBef>
                  <a:spcPct val="0"/>
                </a:spcBef>
              </a:pPr>
              <a:endParaRPr lang="en-US" sz="2400" dirty="0">
                <a:solidFill>
                  <a:srgbClr val="000000"/>
                </a:solidFill>
                <a:latin typeface="Trebuchet MS"/>
                <a:ea typeface="Trebuchet MS"/>
                <a:cs typeface="Trebuchet MS"/>
                <a:sym typeface="Trebuchet MS"/>
              </a:endParaRPr>
            </a:p>
            <a:p>
              <a:pPr algn="ctr">
                <a:lnSpc>
                  <a:spcPts val="3639"/>
                </a:lnSpc>
                <a:spcBef>
                  <a:spcPct val="0"/>
                </a:spcBef>
              </a:pPr>
              <a:r>
                <a:rPr lang="en-US" sz="2599" b="1" dirty="0">
                  <a:solidFill>
                    <a:srgbClr val="000000"/>
                  </a:solidFill>
                  <a:latin typeface="Trebuchet MS Bold"/>
                  <a:ea typeface="Trebuchet MS Bold"/>
                  <a:cs typeface="Trebuchet MS Bold"/>
                  <a:sym typeface="Trebuchet MS Bold"/>
                </a:rPr>
                <a:t>Brooke Morgan​</a:t>
              </a:r>
            </a:p>
            <a:p>
              <a:pPr algn="ctr">
                <a:lnSpc>
                  <a:spcPts val="3359"/>
                </a:lnSpc>
                <a:spcBef>
                  <a:spcPct val="0"/>
                </a:spcBef>
              </a:pPr>
              <a:r>
                <a:rPr lang="en-US" sz="2400" dirty="0">
                  <a:solidFill>
                    <a:srgbClr val="000000"/>
                  </a:solidFill>
                  <a:latin typeface="Trebuchet MS"/>
                  <a:ea typeface="Trebuchet MS"/>
                  <a:cs typeface="Trebuchet MS"/>
                  <a:sym typeface="Trebuchet MS"/>
                </a:rPr>
                <a:t>Morgan_b@cde.state.co.us​</a:t>
              </a:r>
            </a:p>
            <a:p>
              <a:pPr algn="ctr">
                <a:lnSpc>
                  <a:spcPts val="3359"/>
                </a:lnSpc>
                <a:spcBef>
                  <a:spcPct val="0"/>
                </a:spcBef>
              </a:pPr>
              <a:r>
                <a:rPr lang="en-US" sz="2400" dirty="0">
                  <a:solidFill>
                    <a:srgbClr val="000000"/>
                  </a:solidFill>
                  <a:latin typeface="Trebuchet MS"/>
                  <a:ea typeface="Trebuchet MS"/>
                  <a:cs typeface="Trebuchet MS"/>
                  <a:sym typeface="Trebuchet MS"/>
                </a:rPr>
                <a:t>303-923-0966​</a:t>
              </a:r>
            </a:p>
          </p:txBody>
        </p:sp>
        <p:sp>
          <p:nvSpPr>
            <p:cNvPr id="13" name="Freeform 13" descr="2 people"/>
            <p:cNvSpPr/>
            <p:nvPr/>
          </p:nvSpPr>
          <p:spPr>
            <a:xfrm>
              <a:off x="1169000" y="1264404"/>
              <a:ext cx="2261418" cy="2558889"/>
            </a:xfrm>
            <a:custGeom>
              <a:avLst/>
              <a:gdLst/>
              <a:ahLst/>
              <a:cxnLst/>
              <a:rect l="l" t="t" r="r" b="b"/>
              <a:pathLst>
                <a:path w="2261418" h="2558889">
                  <a:moveTo>
                    <a:pt x="0" y="0"/>
                  </a:moveTo>
                  <a:lnTo>
                    <a:pt x="2261418" y="0"/>
                  </a:lnTo>
                  <a:lnTo>
                    <a:pt x="2261418" y="2558889"/>
                  </a:lnTo>
                  <a:lnTo>
                    <a:pt x="0" y="25588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490315" y="328390"/>
              <a:ext cx="4014677" cy="676275"/>
            </a:xfrm>
            <a:prstGeom prst="rect">
              <a:avLst/>
            </a:prstGeom>
          </p:spPr>
          <p:txBody>
            <a:bodyPr lIns="0" tIns="0" rIns="0" bIns="0" rtlCol="0" anchor="t">
              <a:spAutoFit/>
            </a:bodyPr>
            <a:lstStyle/>
            <a:p>
              <a:pPr algn="ctr">
                <a:lnSpc>
                  <a:spcPts val="4200"/>
                </a:lnSpc>
              </a:pPr>
              <a:r>
                <a:rPr lang="en-US" sz="3000">
                  <a:solidFill>
                    <a:srgbClr val="000000"/>
                  </a:solidFill>
                  <a:latin typeface="Museo Slab 1"/>
                  <a:ea typeface="Museo Slab 1"/>
                  <a:cs typeface="Museo Slab 1"/>
                  <a:sym typeface="Museo Slab 1"/>
                </a:rPr>
                <a:t>SCCG Program</a:t>
              </a:r>
            </a:p>
          </p:txBody>
        </p:sp>
        <p:grpSp>
          <p:nvGrpSpPr>
            <p:cNvPr id="15" name="Group 15"/>
            <p:cNvGrpSpPr/>
            <p:nvPr/>
          </p:nvGrpSpPr>
          <p:grpSpPr>
            <a:xfrm>
              <a:off x="10966382" y="0"/>
              <a:ext cx="10117618" cy="4239503"/>
              <a:chOff x="0" y="0"/>
              <a:chExt cx="2900587" cy="1215409"/>
            </a:xfrm>
          </p:grpSpPr>
          <p:sp>
            <p:nvSpPr>
              <p:cNvPr id="16" name="Freeform 16">
                <a:extLst>
                  <a:ext uri="{C183D7F6-B498-43B3-948B-1728B52AA6E4}">
                    <adec:decorative xmlns:adec="http://schemas.microsoft.com/office/drawing/2017/decorative" val="1"/>
                  </a:ext>
                </a:extLst>
              </p:cNvPr>
              <p:cNvSpPr/>
              <p:nvPr/>
            </p:nvSpPr>
            <p:spPr>
              <a:xfrm>
                <a:off x="0" y="0"/>
                <a:ext cx="2900587" cy="1215409"/>
              </a:xfrm>
              <a:custGeom>
                <a:avLst/>
                <a:gdLst/>
                <a:ahLst/>
                <a:cxnLst/>
                <a:rect l="l" t="t" r="r" b="b"/>
                <a:pathLst>
                  <a:path w="2900587" h="1215409">
                    <a:moveTo>
                      <a:pt x="2776127" y="1215409"/>
                    </a:moveTo>
                    <a:lnTo>
                      <a:pt x="124460" y="1215409"/>
                    </a:lnTo>
                    <a:cubicBezTo>
                      <a:pt x="55880" y="1215409"/>
                      <a:pt x="0" y="1159529"/>
                      <a:pt x="0" y="1090949"/>
                    </a:cubicBezTo>
                    <a:lnTo>
                      <a:pt x="0" y="124460"/>
                    </a:lnTo>
                    <a:cubicBezTo>
                      <a:pt x="0" y="55880"/>
                      <a:pt x="55880" y="0"/>
                      <a:pt x="124460" y="0"/>
                    </a:cubicBezTo>
                    <a:lnTo>
                      <a:pt x="2776127" y="0"/>
                    </a:lnTo>
                    <a:cubicBezTo>
                      <a:pt x="2844707" y="0"/>
                      <a:pt x="2900587" y="55880"/>
                      <a:pt x="2900587" y="124460"/>
                    </a:cubicBezTo>
                    <a:lnTo>
                      <a:pt x="2900587" y="1090949"/>
                    </a:lnTo>
                    <a:cubicBezTo>
                      <a:pt x="2900587" y="1159529"/>
                      <a:pt x="2844707" y="1215409"/>
                      <a:pt x="2776127" y="1215409"/>
                    </a:cubicBezTo>
                    <a:close/>
                  </a:path>
                </a:pathLst>
              </a:custGeom>
              <a:solidFill>
                <a:srgbClr val="D9D9D9"/>
              </a:solidFill>
            </p:spPr>
            <p:txBody>
              <a:bodyPr/>
              <a:lstStyle/>
              <a:p>
                <a:endParaRPr lang="en-US"/>
              </a:p>
            </p:txBody>
          </p:sp>
        </p:grpSp>
        <p:sp>
          <p:nvSpPr>
            <p:cNvPr id="17" name="Freeform 17" descr="1 person"/>
            <p:cNvSpPr/>
            <p:nvPr/>
          </p:nvSpPr>
          <p:spPr>
            <a:xfrm>
              <a:off x="11481075" y="540481"/>
              <a:ext cx="2528809" cy="2528809"/>
            </a:xfrm>
            <a:custGeom>
              <a:avLst/>
              <a:gdLst/>
              <a:ahLst/>
              <a:cxnLst/>
              <a:rect l="l" t="t" r="r" b="b"/>
              <a:pathLst>
                <a:path w="2528809" h="2528809">
                  <a:moveTo>
                    <a:pt x="0" y="0"/>
                  </a:moveTo>
                  <a:lnTo>
                    <a:pt x="2528809" y="0"/>
                  </a:lnTo>
                  <a:lnTo>
                    <a:pt x="2528809" y="2528809"/>
                  </a:lnTo>
                  <a:lnTo>
                    <a:pt x="0" y="25288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15092968" y="1747735"/>
              <a:ext cx="4959351" cy="1145784"/>
            </a:xfrm>
            <a:prstGeom prst="rect">
              <a:avLst/>
            </a:prstGeom>
          </p:spPr>
          <p:txBody>
            <a:bodyPr lIns="0" tIns="0" rIns="0" bIns="0" rtlCol="0" anchor="t">
              <a:spAutoFit/>
            </a:bodyPr>
            <a:lstStyle/>
            <a:p>
              <a:pPr algn="ctr">
                <a:lnSpc>
                  <a:spcPts val="3639"/>
                </a:lnSpc>
              </a:pPr>
              <a:r>
                <a:rPr lang="en-US" sz="2599" b="1" dirty="0">
                  <a:solidFill>
                    <a:srgbClr val="000000"/>
                  </a:solidFill>
                  <a:latin typeface="Trebuchet MS Bold"/>
                  <a:ea typeface="Trebuchet MS Bold"/>
                  <a:cs typeface="Trebuchet MS Bold"/>
                  <a:sym typeface="Trebuchet MS Bold"/>
                </a:rPr>
                <a:t>Gloria Kochan</a:t>
              </a:r>
            </a:p>
            <a:p>
              <a:pPr algn="ctr">
                <a:lnSpc>
                  <a:spcPts val="3359"/>
                </a:lnSpc>
              </a:pPr>
              <a:r>
                <a:rPr lang="en-US" sz="2400" dirty="0">
                  <a:solidFill>
                    <a:srgbClr val="000000"/>
                  </a:solidFill>
                  <a:latin typeface="Trebuchet MS"/>
                  <a:ea typeface="Trebuchet MS"/>
                  <a:cs typeface="Trebuchet MS"/>
                  <a:sym typeface="Trebuchet MS"/>
                </a:rPr>
                <a:t>kochan_g@cde.state.co.us</a:t>
              </a:r>
            </a:p>
          </p:txBody>
        </p:sp>
        <p:sp>
          <p:nvSpPr>
            <p:cNvPr id="19" name="TextBox 19"/>
            <p:cNvSpPr txBox="1"/>
            <p:nvPr/>
          </p:nvSpPr>
          <p:spPr>
            <a:xfrm>
              <a:off x="14688533" y="747387"/>
              <a:ext cx="5127175" cy="676275"/>
            </a:xfrm>
            <a:prstGeom prst="rect">
              <a:avLst/>
            </a:prstGeom>
          </p:spPr>
          <p:txBody>
            <a:bodyPr lIns="0" tIns="0" rIns="0" bIns="0" rtlCol="0" anchor="t">
              <a:spAutoFit/>
            </a:bodyPr>
            <a:lstStyle/>
            <a:p>
              <a:pPr algn="ctr">
                <a:lnSpc>
                  <a:spcPts val="4200"/>
                </a:lnSpc>
              </a:pPr>
              <a:r>
                <a:rPr lang="en-US" sz="3000">
                  <a:solidFill>
                    <a:srgbClr val="000000"/>
                  </a:solidFill>
                  <a:latin typeface="Museo Slab 1"/>
                  <a:ea typeface="Museo Slab 1"/>
                  <a:cs typeface="Museo Slab 1"/>
                  <a:sym typeface="Museo Slab 1"/>
                </a:rPr>
                <a:t>CDE Grants Fiscal</a:t>
              </a: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615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207064" y="597925"/>
            <a:ext cx="2536301" cy="1078247"/>
          </a:xfrm>
          <a:custGeom>
            <a:avLst/>
            <a:gdLst/>
            <a:ahLst/>
            <a:cxnLst/>
            <a:rect l="l" t="t" r="r" b="b"/>
            <a:pathLst>
              <a:path w="2536301" h="1078247">
                <a:moveTo>
                  <a:pt x="0" y="0"/>
                </a:moveTo>
                <a:lnTo>
                  <a:pt x="2536302" y="0"/>
                </a:lnTo>
                <a:lnTo>
                  <a:pt x="2536302"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467829" y="2465450"/>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t"/>
            <a:lstStyle/>
            <a:p>
              <a:pPr algn="l">
                <a:lnSpc>
                  <a:spcPts val="3359"/>
                </a:lnSpc>
              </a:pPr>
              <a:endParaRPr/>
            </a:p>
            <a:p>
              <a:pPr algn="l">
                <a:lnSpc>
                  <a:spcPts val="3359"/>
                </a:lnSpc>
              </a:pPr>
              <a:endParaRPr/>
            </a:p>
            <a:p>
              <a:pPr algn="l">
                <a:lnSpc>
                  <a:spcPts val="3359"/>
                </a:lnSpc>
              </a:pPr>
              <a:r>
                <a:rPr lang="en-US" sz="2400">
                  <a:solidFill>
                    <a:srgbClr val="000000"/>
                  </a:solidFill>
                  <a:latin typeface="Trebuchet MS"/>
                  <a:ea typeface="Trebuchet MS"/>
                  <a:cs typeface="Trebuchet MS"/>
                  <a:sym typeface="Trebuchet MS"/>
                </a:rPr>
                <a:t> </a:t>
              </a:r>
            </a:p>
            <a:p>
              <a:pPr algn="ctr">
                <a:lnSpc>
                  <a:spcPts val="3359"/>
                </a:lnSpc>
              </a:pPr>
              <a:endParaRPr lang="en-US" sz="2400">
                <a:solidFill>
                  <a:srgbClr val="000000"/>
                </a:solidFill>
                <a:latin typeface="Trebuchet MS"/>
                <a:ea typeface="Trebuchet MS"/>
                <a:cs typeface="Trebuchet MS"/>
                <a:sym typeface="Trebuchet MS"/>
              </a:endParaRPr>
            </a:p>
            <a:p>
              <a:pPr algn="ctr">
                <a:lnSpc>
                  <a:spcPts val="3359"/>
                </a:lnSpc>
              </a:pPr>
              <a:endParaRPr lang="en-US" sz="2400">
                <a:solidFill>
                  <a:srgbClr val="000000"/>
                </a:solidFill>
                <a:latin typeface="Trebuchet MS"/>
                <a:ea typeface="Trebuchet MS"/>
                <a:cs typeface="Trebuchet MS"/>
                <a:sym typeface="Trebuchet MS"/>
              </a:endParaRPr>
            </a:p>
            <a:p>
              <a:pPr algn="ctr">
                <a:lnSpc>
                  <a:spcPts val="3359"/>
                </a:lnSpc>
              </a:pPr>
              <a:endParaRPr lang="en-US" sz="2400">
                <a:solidFill>
                  <a:srgbClr val="000000"/>
                </a:solidFill>
                <a:latin typeface="Trebuchet MS"/>
                <a:ea typeface="Trebuchet MS"/>
                <a:cs typeface="Trebuchet MS"/>
                <a:sym typeface="Trebuchet MS"/>
              </a:endParaRPr>
            </a:p>
            <a:p>
              <a:pPr algn="ctr">
                <a:lnSpc>
                  <a:spcPts val="3359"/>
                </a:lnSpc>
              </a:pPr>
              <a:endParaRPr lang="en-US" sz="2400">
                <a:solidFill>
                  <a:srgbClr val="000000"/>
                </a:solidFill>
                <a:latin typeface="Trebuchet MS"/>
                <a:ea typeface="Trebuchet MS"/>
                <a:cs typeface="Trebuchet MS"/>
                <a:sym typeface="Trebuchet MS"/>
              </a:endParaRPr>
            </a:p>
            <a:p>
              <a:pPr algn="ctr">
                <a:lnSpc>
                  <a:spcPts val="3359"/>
                </a:lnSpc>
              </a:pPr>
              <a:endParaRPr lang="en-US" sz="2400">
                <a:solidFill>
                  <a:srgbClr val="000000"/>
                </a:solidFill>
                <a:latin typeface="Trebuchet MS"/>
                <a:ea typeface="Trebuchet MS"/>
                <a:cs typeface="Trebuchet MS"/>
                <a:sym typeface="Trebuchet MS"/>
              </a:endParaRPr>
            </a:p>
          </p:txBody>
        </p:sp>
      </p:grpSp>
      <p:sp>
        <p:nvSpPr>
          <p:cNvPr id="9" name="TextBox 9"/>
          <p:cNvSpPr txBox="1">
            <a:spLocks noGrp="1"/>
          </p:cNvSpPr>
          <p:nvPr>
            <p:ph type="title" idx="4294967295"/>
          </p:nvPr>
        </p:nvSpPr>
        <p:spPr>
          <a:xfrm>
            <a:off x="415277" y="413148"/>
            <a:ext cx="1319875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References</a:t>
            </a:r>
          </a:p>
        </p:txBody>
      </p:sp>
      <p:sp>
        <p:nvSpPr>
          <p:cNvPr id="10" name="TextBox 10"/>
          <p:cNvSpPr txBox="1"/>
          <p:nvPr/>
        </p:nvSpPr>
        <p:spPr>
          <a:xfrm>
            <a:off x="692138" y="2739464"/>
            <a:ext cx="16899519" cy="2238375"/>
          </a:xfrm>
          <a:prstGeom prst="rect">
            <a:avLst/>
          </a:prstGeom>
        </p:spPr>
        <p:txBody>
          <a:bodyPr lIns="0" tIns="0" rIns="0" bIns="0" rtlCol="0" anchor="t">
            <a:spAutoFit/>
          </a:bodyPr>
          <a:lstStyle/>
          <a:p>
            <a:pPr algn="l">
              <a:lnSpc>
                <a:spcPts val="3220"/>
              </a:lnSpc>
            </a:pPr>
            <a:r>
              <a:rPr lang="en-US" sz="2300">
                <a:solidFill>
                  <a:srgbClr val="000000"/>
                </a:solidFill>
                <a:latin typeface="Trebuchet MS"/>
                <a:ea typeface="Trebuchet MS"/>
                <a:cs typeface="Trebuchet MS"/>
                <a:sym typeface="Trebuchet MS"/>
              </a:rPr>
              <a:t>American School Counselor Association. (2019). The ASCA national model: A framework for school counseling programs </a:t>
            </a:r>
          </a:p>
          <a:p>
            <a:pPr algn="l">
              <a:lnSpc>
                <a:spcPts val="3220"/>
              </a:lnSpc>
            </a:pPr>
            <a:r>
              <a:rPr lang="en-US" sz="2300">
                <a:solidFill>
                  <a:srgbClr val="000000"/>
                </a:solidFill>
                <a:latin typeface="Trebuchet MS"/>
                <a:ea typeface="Trebuchet MS"/>
                <a:cs typeface="Trebuchet MS"/>
                <a:sym typeface="Trebuchet MS"/>
              </a:rPr>
              <a:t>     (4th Edition). Alexandria, VA: Author.</a:t>
            </a:r>
          </a:p>
          <a:p>
            <a:pPr algn="l">
              <a:lnSpc>
                <a:spcPts val="3220"/>
              </a:lnSpc>
            </a:pPr>
            <a:endParaRPr lang="en-US" sz="2300">
              <a:solidFill>
                <a:srgbClr val="000000"/>
              </a:solidFill>
              <a:latin typeface="Trebuchet MS"/>
              <a:ea typeface="Trebuchet MS"/>
              <a:cs typeface="Trebuchet MS"/>
              <a:sym typeface="Trebuchet MS"/>
            </a:endParaRPr>
          </a:p>
          <a:p>
            <a:pPr algn="l">
              <a:lnSpc>
                <a:spcPts val="3220"/>
              </a:lnSpc>
            </a:pPr>
            <a:r>
              <a:rPr lang="en-US" sz="2300">
                <a:solidFill>
                  <a:srgbClr val="000000"/>
                </a:solidFill>
                <a:latin typeface="Trebuchet MS"/>
                <a:ea typeface="Trebuchet MS"/>
                <a:cs typeface="Trebuchet MS"/>
                <a:sym typeface="Trebuchet MS"/>
              </a:rPr>
              <a:t> Colorado Department of Education. (2025, August 19). Unified improvement planning. </a:t>
            </a:r>
            <a:r>
              <a:rPr lang="en-US" sz="2300" b="1" u="sng">
                <a:solidFill>
                  <a:srgbClr val="004AAD"/>
                </a:solidFill>
                <a:latin typeface="Trebuchet MS Bold"/>
                <a:ea typeface="Trebuchet MS Bold"/>
                <a:cs typeface="Trebuchet MS Bold"/>
                <a:sym typeface="Trebuchet MS Bold"/>
                <a:hlinkClick r:id="rId4" tooltip="https://www.cde.state.co.us/uip"/>
              </a:rPr>
              <a:t>https://www.cde.state.co.us/uip</a:t>
            </a:r>
          </a:p>
          <a:p>
            <a:pPr algn="ctr">
              <a:lnSpc>
                <a:spcPts val="5179"/>
              </a:lnSpc>
            </a:pPr>
            <a:endParaRPr lang="en-US" sz="2300" b="1" u="sng">
              <a:solidFill>
                <a:srgbClr val="004AAD"/>
              </a:solidFill>
              <a:latin typeface="Trebuchet MS Bold"/>
              <a:ea typeface="Trebuchet MS Bold"/>
              <a:cs typeface="Trebuchet MS Bold"/>
              <a:sym typeface="Trebuchet MS Bold"/>
              <a:hlinkClick r:id="rId4" tooltip="https://www.cde.state.co.us/ui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descr="Back of notebook"/>
          <p:cNvSpPr/>
          <p:nvPr/>
        </p:nvSpPr>
        <p:spPr>
          <a:xfrm rot="-5400000">
            <a:off x="3982065" y="-3982065"/>
            <a:ext cx="10287000" cy="18251129"/>
          </a:xfrm>
          <a:custGeom>
            <a:avLst/>
            <a:gdLst/>
            <a:ahLst/>
            <a:cxnLst/>
            <a:rect l="l" t="t" r="r" b="b"/>
            <a:pathLst>
              <a:path w="10287000" h="18251129">
                <a:moveTo>
                  <a:pt x="0" y="0"/>
                </a:moveTo>
                <a:lnTo>
                  <a:pt x="10287000" y="0"/>
                </a:lnTo>
                <a:lnTo>
                  <a:pt x="10287000" y="18251130"/>
                </a:lnTo>
                <a:lnTo>
                  <a:pt x="0" y="182511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3195160" y="961826"/>
            <a:ext cx="11318063" cy="8363348"/>
          </a:xfrm>
          <a:custGeom>
            <a:avLst/>
            <a:gdLst/>
            <a:ahLst/>
            <a:cxnLst/>
            <a:rect l="l" t="t" r="r" b="b"/>
            <a:pathLst>
              <a:path w="11318063" h="8363348">
                <a:moveTo>
                  <a:pt x="0" y="0"/>
                </a:moveTo>
                <a:lnTo>
                  <a:pt x="11318064" y="0"/>
                </a:lnTo>
                <a:lnTo>
                  <a:pt x="11318064" y="8363348"/>
                </a:lnTo>
                <a:lnTo>
                  <a:pt x="0" y="8363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a:spLocks noGrp="1"/>
          </p:cNvSpPr>
          <p:nvPr>
            <p:ph type="title" idx="4294967295"/>
          </p:nvPr>
        </p:nvSpPr>
        <p:spPr>
          <a:xfrm>
            <a:off x="4857078" y="3222121"/>
            <a:ext cx="7994228" cy="40474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3341"/>
              </a:lnSpc>
              <a:spcBef>
                <a:spcPts val="0"/>
              </a:spcBef>
              <a:spcAft>
                <a:spcPts val="0"/>
              </a:spcAft>
              <a:buClrTx/>
              <a:buSzTx/>
              <a:buFontTx/>
              <a:buNone/>
              <a:tabLst/>
              <a:defRPr/>
            </a:pPr>
            <a:r>
              <a:rPr kumimoji="0" lang="en-US" sz="5800" b="0" i="0" u="none" strike="noStrike" kern="1200" cap="none" spc="0" normalizeH="0" baseline="0" noProof="0" dirty="0">
                <a:ln>
                  <a:noFill/>
                </a:ln>
                <a:solidFill>
                  <a:srgbClr val="000000"/>
                </a:solidFill>
                <a:effectLst/>
                <a:uLnTx/>
                <a:uFillTx/>
                <a:latin typeface="Museo Slab 1"/>
                <a:ea typeface="Museo Slab 1"/>
                <a:cs typeface="Museo Slab 1"/>
                <a:sym typeface="Museo Slab 1"/>
              </a:rPr>
              <a:t>Thank you!</a:t>
            </a:r>
          </a:p>
          <a:p>
            <a:pPr marL="0" marR="0" lvl="0" indent="0" algn="ctr" defTabSz="914400" rtl="0" eaLnBrk="1" fontAlgn="auto" latinLnBrk="0" hangingPunct="1">
              <a:lnSpc>
                <a:spcPts val="69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Museo Slab 1"/>
                <a:ea typeface="Museo Slab 1"/>
                <a:cs typeface="Museo Slab 1"/>
                <a:sym typeface="Museo Slab 1"/>
              </a:rPr>
              <a:t>We look forward to seeing you soon.</a:t>
            </a:r>
          </a:p>
          <a:p>
            <a:pPr marL="0" marR="0" lvl="0" indent="0" algn="ctr" defTabSz="914400" rtl="0" eaLnBrk="1" fontAlgn="auto" latinLnBrk="0" hangingPunct="1">
              <a:lnSpc>
                <a:spcPts val="13341"/>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Museo Slab 1"/>
              <a:ea typeface="Museo Slab 1"/>
              <a:cs typeface="Museo Slab 1"/>
              <a:sym typeface="Museo Slab 1"/>
            </a:endParaRPr>
          </a:p>
        </p:txBody>
      </p:sp>
      <p:sp>
        <p:nvSpPr>
          <p:cNvPr id="5" name="Freeform 5" descr="CDE Logo"/>
          <p:cNvSpPr/>
          <p:nvPr/>
        </p:nvSpPr>
        <p:spPr>
          <a:xfrm>
            <a:off x="10566659" y="6730419"/>
            <a:ext cx="2536301" cy="1078247"/>
          </a:xfrm>
          <a:custGeom>
            <a:avLst/>
            <a:gdLst/>
            <a:ahLst/>
            <a:cxnLst/>
            <a:rect l="l" t="t" r="r" b="b"/>
            <a:pathLst>
              <a:path w="2536301" h="1078247">
                <a:moveTo>
                  <a:pt x="0" y="0"/>
                </a:moveTo>
                <a:lnTo>
                  <a:pt x="2536302" y="0"/>
                </a:lnTo>
                <a:lnTo>
                  <a:pt x="2536302" y="1078246"/>
                </a:lnTo>
                <a:lnTo>
                  <a:pt x="0" y="1078246"/>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37166"/>
            <a:ext cx="18351998" cy="1541783"/>
            <a:chOff x="0" y="0"/>
            <a:chExt cx="4833448" cy="406066"/>
          </a:xfrm>
        </p:grpSpPr>
        <p:sp>
          <p:nvSpPr>
            <p:cNvPr id="3" name="Freeform 3">
              <a:extLst>
                <a:ext uri="{C183D7F6-B498-43B3-948B-1728B52AA6E4}">
                  <adec:decorative xmlns:adec="http://schemas.microsoft.com/office/drawing/2017/decorative" val="1"/>
                </a:ext>
              </a:extLst>
            </p:cNvPr>
            <p:cNvSpPr/>
            <p:nvPr/>
          </p:nvSpPr>
          <p:spPr>
            <a:xfrm>
              <a:off x="0" y="0"/>
              <a:ext cx="4833448" cy="406066"/>
            </a:xfrm>
            <a:custGeom>
              <a:avLst/>
              <a:gdLst/>
              <a:ahLst/>
              <a:cxnLst/>
              <a:rect l="l" t="t" r="r" b="b"/>
              <a:pathLst>
                <a:path w="4833448" h="406066">
                  <a:moveTo>
                    <a:pt x="0" y="0"/>
                  </a:moveTo>
                  <a:lnTo>
                    <a:pt x="4833448" y="0"/>
                  </a:lnTo>
                  <a:lnTo>
                    <a:pt x="4833448"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33448" cy="558466"/>
            </a:xfrm>
            <a:prstGeom prst="rect">
              <a:avLst/>
            </a:prstGeom>
          </p:spPr>
          <p:txBody>
            <a:bodyPr lIns="50800" tIns="50800" rIns="50800" bIns="50800" rtlCol="0" anchor="ctr"/>
            <a:lstStyle/>
            <a:p>
              <a:pPr algn="l">
                <a:lnSpc>
                  <a:spcPts val="10500"/>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6" name="Freeform 6">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7" name="TextBox 7"/>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8" name="Freeform 8">
            <a:extLst>
              <a:ext uri="{C183D7F6-B498-43B3-948B-1728B52AA6E4}">
                <adec:decorative xmlns:adec="http://schemas.microsoft.com/office/drawing/2017/decorative" val="1"/>
              </a:ext>
            </a:extLst>
          </p:cNvPr>
          <p:cNvSpPr/>
          <p:nvPr/>
        </p:nvSpPr>
        <p:spPr>
          <a:xfrm>
            <a:off x="1419390" y="2800086"/>
            <a:ext cx="4520597" cy="6228420"/>
          </a:xfrm>
          <a:custGeom>
            <a:avLst/>
            <a:gdLst/>
            <a:ahLst/>
            <a:cxnLst/>
            <a:rect l="l" t="t" r="r" b="b"/>
            <a:pathLst>
              <a:path w="4520597" h="6228420">
                <a:moveTo>
                  <a:pt x="0" y="0"/>
                </a:moveTo>
                <a:lnTo>
                  <a:pt x="4520596" y="0"/>
                </a:lnTo>
                <a:lnTo>
                  <a:pt x="4520596" y="6228420"/>
                </a:lnTo>
                <a:lnTo>
                  <a:pt x="0" y="6228420"/>
                </a:lnTo>
                <a:lnTo>
                  <a:pt x="0" y="0"/>
                </a:lnTo>
                <a:close/>
              </a:path>
            </a:pathLst>
          </a:custGeom>
          <a:blipFill>
            <a:blip r:embed="rId3">
              <a:extLst>
                <a:ext uri="{96DAC541-7B7A-43D3-8B79-37D633B846F1}">
                  <asvg:svgBlip xmlns:asvg="http://schemas.microsoft.com/office/drawing/2016/SVG/main" r:embed="rId4"/>
                </a:ext>
              </a:extLst>
            </a:blip>
            <a:stretch>
              <a:fillRect r="-55779" b="-44261"/>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rot="935914">
            <a:off x="3472313" y="2489279"/>
            <a:ext cx="733135" cy="1195010"/>
          </a:xfrm>
          <a:custGeom>
            <a:avLst/>
            <a:gdLst/>
            <a:ahLst/>
            <a:cxnLst/>
            <a:rect l="l" t="t" r="r" b="b"/>
            <a:pathLst>
              <a:path w="733135" h="1195010">
                <a:moveTo>
                  <a:pt x="0" y="0"/>
                </a:moveTo>
                <a:lnTo>
                  <a:pt x="733135" y="0"/>
                </a:lnTo>
                <a:lnTo>
                  <a:pt x="733135" y="1195010"/>
                </a:lnTo>
                <a:lnTo>
                  <a:pt x="0" y="11950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a:extLst>
              <a:ext uri="{C183D7F6-B498-43B3-948B-1728B52AA6E4}">
                <adec:decorative xmlns:adec="http://schemas.microsoft.com/office/drawing/2017/decorative" val="1"/>
              </a:ext>
            </a:extLst>
          </p:cNvPr>
          <p:cNvSpPr/>
          <p:nvPr/>
        </p:nvSpPr>
        <p:spPr>
          <a:xfrm>
            <a:off x="6704067" y="2861829"/>
            <a:ext cx="4520597" cy="6228420"/>
          </a:xfrm>
          <a:custGeom>
            <a:avLst/>
            <a:gdLst/>
            <a:ahLst/>
            <a:cxnLst/>
            <a:rect l="l" t="t" r="r" b="b"/>
            <a:pathLst>
              <a:path w="4520597" h="6228420">
                <a:moveTo>
                  <a:pt x="0" y="0"/>
                </a:moveTo>
                <a:lnTo>
                  <a:pt x="4520597" y="0"/>
                </a:lnTo>
                <a:lnTo>
                  <a:pt x="4520597" y="6228420"/>
                </a:lnTo>
                <a:lnTo>
                  <a:pt x="0" y="6228420"/>
                </a:lnTo>
                <a:lnTo>
                  <a:pt x="0" y="0"/>
                </a:lnTo>
                <a:close/>
              </a:path>
            </a:pathLst>
          </a:custGeom>
          <a:blipFill>
            <a:blip r:embed="rId3">
              <a:extLst>
                <a:ext uri="{96DAC541-7B7A-43D3-8B79-37D633B846F1}">
                  <asvg:svgBlip xmlns:asvg="http://schemas.microsoft.com/office/drawing/2016/SVG/main" r:embed="rId4"/>
                </a:ext>
              </a:extLst>
            </a:blip>
            <a:stretch>
              <a:fillRect r="-55779" b="-44261"/>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rot="935914">
            <a:off x="8597798" y="2489279"/>
            <a:ext cx="733135" cy="1195010"/>
          </a:xfrm>
          <a:custGeom>
            <a:avLst/>
            <a:gdLst/>
            <a:ahLst/>
            <a:cxnLst/>
            <a:rect l="l" t="t" r="r" b="b"/>
            <a:pathLst>
              <a:path w="733135" h="1195010">
                <a:moveTo>
                  <a:pt x="0" y="0"/>
                </a:moveTo>
                <a:lnTo>
                  <a:pt x="733135" y="0"/>
                </a:lnTo>
                <a:lnTo>
                  <a:pt x="733135" y="1195010"/>
                </a:lnTo>
                <a:lnTo>
                  <a:pt x="0" y="1195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12198500" y="2861829"/>
            <a:ext cx="4520597" cy="6228420"/>
          </a:xfrm>
          <a:custGeom>
            <a:avLst/>
            <a:gdLst/>
            <a:ahLst/>
            <a:cxnLst/>
            <a:rect l="l" t="t" r="r" b="b"/>
            <a:pathLst>
              <a:path w="4520597" h="6228420">
                <a:moveTo>
                  <a:pt x="0" y="0"/>
                </a:moveTo>
                <a:lnTo>
                  <a:pt x="4520596" y="0"/>
                </a:lnTo>
                <a:lnTo>
                  <a:pt x="4520596" y="6228420"/>
                </a:lnTo>
                <a:lnTo>
                  <a:pt x="0" y="6228420"/>
                </a:lnTo>
                <a:lnTo>
                  <a:pt x="0" y="0"/>
                </a:lnTo>
                <a:close/>
              </a:path>
            </a:pathLst>
          </a:custGeom>
          <a:blipFill>
            <a:blip r:embed="rId3">
              <a:extLst>
                <a:ext uri="{96DAC541-7B7A-43D3-8B79-37D633B846F1}">
                  <asvg:svgBlip xmlns:asvg="http://schemas.microsoft.com/office/drawing/2016/SVG/main" r:embed="rId4"/>
                </a:ext>
              </a:extLst>
            </a:blip>
            <a:stretch>
              <a:fillRect r="-55779" b="-44261"/>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rot="935914">
            <a:off x="14336166" y="2479386"/>
            <a:ext cx="733135" cy="1195010"/>
          </a:xfrm>
          <a:custGeom>
            <a:avLst/>
            <a:gdLst/>
            <a:ahLst/>
            <a:cxnLst/>
            <a:rect l="l" t="t" r="r" b="b"/>
            <a:pathLst>
              <a:path w="733135" h="1195010">
                <a:moveTo>
                  <a:pt x="0" y="0"/>
                </a:moveTo>
                <a:lnTo>
                  <a:pt x="733135" y="0"/>
                </a:lnTo>
                <a:lnTo>
                  <a:pt x="733135" y="1195010"/>
                </a:lnTo>
                <a:lnTo>
                  <a:pt x="0" y="11950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descr="CDE Logo"/>
          <p:cNvSpPr/>
          <p:nvPr/>
        </p:nvSpPr>
        <p:spPr>
          <a:xfrm>
            <a:off x="15315327" y="568934"/>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9"/>
            <a:stretch>
              <a:fillRect/>
            </a:stretch>
          </a:blipFill>
        </p:spPr>
        <p:txBody>
          <a:bodyPr/>
          <a:lstStyle/>
          <a:p>
            <a:endParaRPr lang="en-US"/>
          </a:p>
        </p:txBody>
      </p:sp>
      <p:sp>
        <p:nvSpPr>
          <p:cNvPr id="24" name="TextBox 24"/>
          <p:cNvSpPr txBox="1">
            <a:spLocks noGrp="1"/>
          </p:cNvSpPr>
          <p:nvPr>
            <p:ph type="title" idx="4294967295"/>
          </p:nvPr>
        </p:nvSpPr>
        <p:spPr>
          <a:xfrm>
            <a:off x="185780" y="431149"/>
            <a:ext cx="15505878"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Meet Your CDE Grant Support</a:t>
            </a:r>
          </a:p>
        </p:txBody>
      </p:sp>
      <p:sp>
        <p:nvSpPr>
          <p:cNvPr id="16" name="TextBox 16"/>
          <p:cNvSpPr txBox="1"/>
          <p:nvPr/>
        </p:nvSpPr>
        <p:spPr>
          <a:xfrm>
            <a:off x="2000699" y="3798583"/>
            <a:ext cx="3676363" cy="514251"/>
          </a:xfrm>
          <a:prstGeom prst="rect">
            <a:avLst/>
          </a:prstGeom>
        </p:spPr>
        <p:txBody>
          <a:bodyPr lIns="0" tIns="0" rIns="0" bIns="0" rtlCol="0" anchor="t">
            <a:spAutoFit/>
          </a:bodyPr>
          <a:lstStyle/>
          <a:p>
            <a:pPr marL="0" lvl="0" indent="0" algn="ctr">
              <a:lnSpc>
                <a:spcPts val="4199"/>
              </a:lnSpc>
            </a:pPr>
            <a:r>
              <a:rPr lang="en-US" sz="2999">
                <a:solidFill>
                  <a:srgbClr val="000000"/>
                </a:solidFill>
                <a:latin typeface="Museo Slab 1"/>
                <a:ea typeface="Museo Slab 1"/>
                <a:cs typeface="Museo Slab 1"/>
                <a:sym typeface="Museo Slab 1"/>
              </a:rPr>
              <a:t>Jennicca Mabe</a:t>
            </a:r>
          </a:p>
        </p:txBody>
      </p:sp>
      <p:sp>
        <p:nvSpPr>
          <p:cNvPr id="17" name="TextBox 17"/>
          <p:cNvSpPr txBox="1"/>
          <p:nvPr/>
        </p:nvSpPr>
        <p:spPr>
          <a:xfrm>
            <a:off x="2000699" y="7625288"/>
            <a:ext cx="3676363" cy="776627"/>
          </a:xfrm>
          <a:prstGeom prst="rect">
            <a:avLst/>
          </a:prstGeom>
        </p:spPr>
        <p:txBody>
          <a:bodyPr lIns="0" tIns="0" rIns="0" bIns="0" rtlCol="0" anchor="t">
            <a:spAutoFit/>
          </a:bodyPr>
          <a:lstStyle/>
          <a:p>
            <a:pPr algn="ctr">
              <a:lnSpc>
                <a:spcPts val="3280"/>
              </a:lnSpc>
            </a:pPr>
            <a:r>
              <a:rPr lang="en-US" sz="2000">
                <a:solidFill>
                  <a:srgbClr val="000000"/>
                </a:solidFill>
                <a:latin typeface="Museo Slab 2"/>
                <a:ea typeface="Museo Slab 2"/>
                <a:cs typeface="Museo Slab 2"/>
                <a:sym typeface="Museo Slab 2"/>
              </a:rPr>
              <a:t>School Counseling Specialist</a:t>
            </a:r>
          </a:p>
          <a:p>
            <a:pPr algn="ctr">
              <a:lnSpc>
                <a:spcPts val="3116"/>
              </a:lnSpc>
            </a:pPr>
            <a:r>
              <a:rPr lang="en-US" sz="1900">
                <a:solidFill>
                  <a:srgbClr val="000000"/>
                </a:solidFill>
                <a:latin typeface="Museo Slab 2"/>
                <a:ea typeface="Museo Slab 2"/>
                <a:cs typeface="Museo Slab 2"/>
                <a:sym typeface="Museo Slab 2"/>
              </a:rPr>
              <a:t>Mabe_j@cde.state.co.us </a:t>
            </a:r>
          </a:p>
        </p:txBody>
      </p:sp>
      <p:sp>
        <p:nvSpPr>
          <p:cNvPr id="14" name="TextBox 14"/>
          <p:cNvSpPr txBox="1"/>
          <p:nvPr/>
        </p:nvSpPr>
        <p:spPr>
          <a:xfrm>
            <a:off x="7083621" y="3789058"/>
            <a:ext cx="3761488" cy="523776"/>
          </a:xfrm>
          <a:prstGeom prst="rect">
            <a:avLst/>
          </a:prstGeom>
        </p:spPr>
        <p:txBody>
          <a:bodyPr lIns="0" tIns="0" rIns="0" bIns="0" rtlCol="0" anchor="t">
            <a:spAutoFit/>
          </a:bodyPr>
          <a:lstStyle/>
          <a:p>
            <a:pPr marL="0" lvl="0" indent="0" algn="ctr">
              <a:lnSpc>
                <a:spcPts val="4200"/>
              </a:lnSpc>
            </a:pPr>
            <a:r>
              <a:rPr lang="en-US" sz="3000">
                <a:solidFill>
                  <a:srgbClr val="000000"/>
                </a:solidFill>
                <a:latin typeface="Museo Slab 1"/>
                <a:ea typeface="Museo Slab 1"/>
                <a:cs typeface="Museo Slab 1"/>
                <a:sym typeface="Museo Slab 1"/>
              </a:rPr>
              <a:t>Brooke Morgan </a:t>
            </a:r>
          </a:p>
        </p:txBody>
      </p:sp>
      <p:sp>
        <p:nvSpPr>
          <p:cNvPr id="15" name="TextBox 15"/>
          <p:cNvSpPr txBox="1"/>
          <p:nvPr/>
        </p:nvSpPr>
        <p:spPr>
          <a:xfrm>
            <a:off x="7188499" y="7634813"/>
            <a:ext cx="3761488" cy="751357"/>
          </a:xfrm>
          <a:prstGeom prst="rect">
            <a:avLst/>
          </a:prstGeom>
        </p:spPr>
        <p:txBody>
          <a:bodyPr lIns="0" tIns="0" rIns="0" bIns="0" rtlCol="0" anchor="t">
            <a:spAutoFit/>
          </a:bodyPr>
          <a:lstStyle/>
          <a:p>
            <a:pPr algn="ctr">
              <a:lnSpc>
                <a:spcPts val="3100"/>
              </a:lnSpc>
            </a:pPr>
            <a:r>
              <a:rPr lang="en-US" sz="2000">
                <a:solidFill>
                  <a:srgbClr val="000000"/>
                </a:solidFill>
                <a:latin typeface="Museo Slab 2"/>
                <a:ea typeface="Museo Slab 2"/>
                <a:cs typeface="Museo Slab 2"/>
                <a:sym typeface="Museo Slab 2"/>
              </a:rPr>
              <a:t>School Counseling Specialist </a:t>
            </a:r>
          </a:p>
          <a:p>
            <a:pPr algn="ctr">
              <a:lnSpc>
                <a:spcPts val="2945"/>
              </a:lnSpc>
            </a:pPr>
            <a:r>
              <a:rPr lang="en-US" sz="1900">
                <a:solidFill>
                  <a:srgbClr val="000000"/>
                </a:solidFill>
                <a:latin typeface="Museo Slab 2"/>
                <a:ea typeface="Museo Slab 2"/>
                <a:cs typeface="Museo Slab 2"/>
                <a:sym typeface="Museo Slab 2"/>
              </a:rPr>
              <a:t>Morgan_b@cde.state.co.us</a:t>
            </a:r>
          </a:p>
        </p:txBody>
      </p:sp>
      <p:sp>
        <p:nvSpPr>
          <p:cNvPr id="18" name="TextBox 18"/>
          <p:cNvSpPr txBox="1"/>
          <p:nvPr/>
        </p:nvSpPr>
        <p:spPr>
          <a:xfrm>
            <a:off x="12821990" y="3789058"/>
            <a:ext cx="3761488" cy="523776"/>
          </a:xfrm>
          <a:prstGeom prst="rect">
            <a:avLst/>
          </a:prstGeom>
        </p:spPr>
        <p:txBody>
          <a:bodyPr lIns="0" tIns="0" rIns="0" bIns="0" rtlCol="0" anchor="t">
            <a:spAutoFit/>
          </a:bodyPr>
          <a:lstStyle/>
          <a:p>
            <a:pPr marL="0" lvl="0" indent="0" algn="ctr">
              <a:lnSpc>
                <a:spcPts val="4200"/>
              </a:lnSpc>
            </a:pPr>
            <a:r>
              <a:rPr lang="en-US" sz="3000">
                <a:solidFill>
                  <a:srgbClr val="000000"/>
                </a:solidFill>
                <a:latin typeface="Museo Slab 1"/>
                <a:ea typeface="Museo Slab 1"/>
                <a:cs typeface="Museo Slab 1"/>
                <a:sym typeface="Museo Slab 1"/>
              </a:rPr>
              <a:t>Gloria Kochan</a:t>
            </a:r>
          </a:p>
        </p:txBody>
      </p:sp>
      <p:sp>
        <p:nvSpPr>
          <p:cNvPr id="19" name="TextBox 19"/>
          <p:cNvSpPr txBox="1"/>
          <p:nvPr/>
        </p:nvSpPr>
        <p:spPr>
          <a:xfrm>
            <a:off x="12821990" y="7619068"/>
            <a:ext cx="3761488" cy="751336"/>
          </a:xfrm>
          <a:prstGeom prst="rect">
            <a:avLst/>
          </a:prstGeom>
        </p:spPr>
        <p:txBody>
          <a:bodyPr lIns="0" tIns="0" rIns="0" bIns="0" rtlCol="0" anchor="t">
            <a:spAutoFit/>
          </a:bodyPr>
          <a:lstStyle/>
          <a:p>
            <a:pPr algn="ctr">
              <a:lnSpc>
                <a:spcPts val="3100"/>
              </a:lnSpc>
            </a:pPr>
            <a:r>
              <a:rPr lang="en-US" sz="2000">
                <a:solidFill>
                  <a:srgbClr val="000000"/>
                </a:solidFill>
                <a:latin typeface="Museo Slab 2"/>
                <a:ea typeface="Museo Slab 2"/>
                <a:cs typeface="Museo Slab 2"/>
                <a:sym typeface="Museo Slab 2"/>
              </a:rPr>
              <a:t>Grants Fiscal Analyst</a:t>
            </a:r>
          </a:p>
          <a:p>
            <a:pPr algn="ctr">
              <a:lnSpc>
                <a:spcPts val="2945"/>
              </a:lnSpc>
            </a:pPr>
            <a:r>
              <a:rPr lang="en-US" sz="1900">
                <a:solidFill>
                  <a:srgbClr val="000000"/>
                </a:solidFill>
                <a:latin typeface="Museo Slab 2"/>
                <a:ea typeface="Museo Slab 2"/>
                <a:cs typeface="Museo Slab 2"/>
                <a:sym typeface="Museo Slab 2"/>
              </a:rPr>
              <a:t>Kochan_g@cde.state.co.us</a:t>
            </a:r>
          </a:p>
        </p:txBody>
      </p:sp>
      <p:sp>
        <p:nvSpPr>
          <p:cNvPr id="21" name="Freeform 21">
            <a:extLst>
              <a:ext uri="{C183D7F6-B498-43B3-948B-1728B52AA6E4}">
                <adec:decorative xmlns:adec="http://schemas.microsoft.com/office/drawing/2017/decorative" val="1"/>
              </a:ext>
            </a:extLst>
          </p:cNvPr>
          <p:cNvSpPr/>
          <p:nvPr/>
        </p:nvSpPr>
        <p:spPr>
          <a:xfrm>
            <a:off x="1829855" y="4528371"/>
            <a:ext cx="2990586" cy="2990586"/>
          </a:xfrm>
          <a:custGeom>
            <a:avLst/>
            <a:gdLst/>
            <a:ahLst/>
            <a:cxnLst/>
            <a:rect l="l" t="t" r="r" b="b"/>
            <a:pathLst>
              <a:path w="2990586" h="2990586">
                <a:moveTo>
                  <a:pt x="0" y="0"/>
                </a:moveTo>
                <a:lnTo>
                  <a:pt x="2990586" y="0"/>
                </a:lnTo>
                <a:lnTo>
                  <a:pt x="2990586" y="2990586"/>
                </a:lnTo>
                <a:lnTo>
                  <a:pt x="0" y="2990586"/>
                </a:lnTo>
                <a:lnTo>
                  <a:pt x="0" y="0"/>
                </a:lnTo>
                <a:close/>
              </a:path>
            </a:pathLst>
          </a:custGeom>
          <a:blipFill>
            <a:blip r:embed="rId10"/>
            <a:stretch>
              <a:fillRect/>
            </a:stretch>
          </a:blipFill>
        </p:spPr>
        <p:txBody>
          <a:bodyPr/>
          <a:lstStyle/>
          <a:p>
            <a:endParaRPr lang="en-US"/>
          </a:p>
        </p:txBody>
      </p:sp>
      <p:sp>
        <p:nvSpPr>
          <p:cNvPr id="22" name="Freeform 22">
            <a:extLst>
              <a:ext uri="{C183D7F6-B498-43B3-948B-1728B52AA6E4}">
                <adec:decorative xmlns:adec="http://schemas.microsoft.com/office/drawing/2017/decorative" val="1"/>
              </a:ext>
            </a:extLst>
          </p:cNvPr>
          <p:cNvSpPr/>
          <p:nvPr/>
        </p:nvSpPr>
        <p:spPr>
          <a:xfrm flipH="1">
            <a:off x="7759274" y="4433121"/>
            <a:ext cx="3085836" cy="3085836"/>
          </a:xfrm>
          <a:custGeom>
            <a:avLst/>
            <a:gdLst/>
            <a:ahLst/>
            <a:cxnLst/>
            <a:rect l="l" t="t" r="r" b="b"/>
            <a:pathLst>
              <a:path w="3085836" h="3085836">
                <a:moveTo>
                  <a:pt x="3085836" y="0"/>
                </a:moveTo>
                <a:lnTo>
                  <a:pt x="0" y="0"/>
                </a:lnTo>
                <a:lnTo>
                  <a:pt x="0" y="3085836"/>
                </a:lnTo>
                <a:lnTo>
                  <a:pt x="3085836" y="3085836"/>
                </a:lnTo>
                <a:lnTo>
                  <a:pt x="3085836" y="0"/>
                </a:lnTo>
                <a:close/>
              </a:path>
            </a:pathLst>
          </a:custGeom>
          <a:blipFill>
            <a:blip r:embed="rId11"/>
            <a:stretch>
              <a:fillRect/>
            </a:stretch>
          </a:blipFill>
        </p:spPr>
        <p:txBody>
          <a:bodyPr/>
          <a:lstStyle/>
          <a:p>
            <a:endParaRPr lang="en-US"/>
          </a:p>
        </p:txBody>
      </p:sp>
      <p:sp>
        <p:nvSpPr>
          <p:cNvPr id="23" name="Freeform 23">
            <a:extLst>
              <a:ext uri="{C183D7F6-B498-43B3-948B-1728B52AA6E4}">
                <adec:decorative xmlns:adec="http://schemas.microsoft.com/office/drawing/2017/decorative" val="1"/>
              </a:ext>
            </a:extLst>
          </p:cNvPr>
          <p:cNvSpPr/>
          <p:nvPr/>
        </p:nvSpPr>
        <p:spPr>
          <a:xfrm>
            <a:off x="12686344" y="4513643"/>
            <a:ext cx="3005314" cy="3005314"/>
          </a:xfrm>
          <a:custGeom>
            <a:avLst/>
            <a:gdLst/>
            <a:ahLst/>
            <a:cxnLst/>
            <a:rect l="l" t="t" r="r" b="b"/>
            <a:pathLst>
              <a:path w="3005314" h="3005314">
                <a:moveTo>
                  <a:pt x="0" y="0"/>
                </a:moveTo>
                <a:lnTo>
                  <a:pt x="3005313" y="0"/>
                </a:lnTo>
                <a:lnTo>
                  <a:pt x="3005313" y="3005314"/>
                </a:lnTo>
                <a:lnTo>
                  <a:pt x="0" y="3005314"/>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615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81555" y="597925"/>
            <a:ext cx="2536301" cy="1078247"/>
          </a:xfrm>
          <a:custGeom>
            <a:avLst/>
            <a:gdLst/>
            <a:ahLst/>
            <a:cxnLst/>
            <a:rect l="l" t="t" r="r" b="b"/>
            <a:pathLst>
              <a:path w="2536301" h="1078247">
                <a:moveTo>
                  <a:pt x="0" y="0"/>
                </a:moveTo>
                <a:lnTo>
                  <a:pt x="2536301" y="0"/>
                </a:lnTo>
                <a:lnTo>
                  <a:pt x="2536301" y="1078247"/>
                </a:lnTo>
                <a:lnTo>
                  <a:pt x="0" y="1078247"/>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3" name="TextBox 13"/>
          <p:cNvSpPr txBox="1">
            <a:spLocks noGrp="1"/>
          </p:cNvSpPr>
          <p:nvPr>
            <p:ph type="title" idx="4294967295"/>
          </p:nvPr>
        </p:nvSpPr>
        <p:spPr>
          <a:xfrm>
            <a:off x="363705" y="413148"/>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Which Office? I</a:t>
            </a:r>
          </a:p>
        </p:txBody>
      </p:sp>
      <p:sp>
        <p:nvSpPr>
          <p:cNvPr id="9" name="Freeform 9" descr="Office of Albert Einstein"/>
          <p:cNvSpPr/>
          <p:nvPr/>
        </p:nvSpPr>
        <p:spPr>
          <a:xfrm>
            <a:off x="1224175" y="2967244"/>
            <a:ext cx="6068295" cy="6049331"/>
          </a:xfrm>
          <a:custGeom>
            <a:avLst/>
            <a:gdLst/>
            <a:ahLst/>
            <a:cxnLst/>
            <a:rect l="l" t="t" r="r" b="b"/>
            <a:pathLst>
              <a:path w="6068295" h="6049331">
                <a:moveTo>
                  <a:pt x="0" y="0"/>
                </a:moveTo>
                <a:lnTo>
                  <a:pt x="6068294" y="0"/>
                </a:lnTo>
                <a:lnTo>
                  <a:pt x="6068294" y="6049332"/>
                </a:lnTo>
                <a:lnTo>
                  <a:pt x="0" y="6049332"/>
                </a:lnTo>
                <a:lnTo>
                  <a:pt x="0" y="0"/>
                </a:lnTo>
                <a:close/>
              </a:path>
            </a:pathLst>
          </a:custGeom>
          <a:blipFill>
            <a:blip r:embed="rId4"/>
            <a:stretch>
              <a:fillRect/>
            </a:stretch>
          </a:blipFill>
        </p:spPr>
        <p:txBody>
          <a:bodyPr/>
          <a:lstStyle/>
          <a:p>
            <a:endParaRPr lang="en-US"/>
          </a:p>
        </p:txBody>
      </p:sp>
      <p:sp>
        <p:nvSpPr>
          <p:cNvPr id="10" name="Freeform 10" descr="Picture of Picasso's studio"/>
          <p:cNvSpPr/>
          <p:nvPr/>
        </p:nvSpPr>
        <p:spPr>
          <a:xfrm>
            <a:off x="8493309" y="2967244"/>
            <a:ext cx="8601393" cy="6049331"/>
          </a:xfrm>
          <a:custGeom>
            <a:avLst/>
            <a:gdLst/>
            <a:ahLst/>
            <a:cxnLst/>
            <a:rect l="l" t="t" r="r" b="b"/>
            <a:pathLst>
              <a:path w="8601393" h="6049331">
                <a:moveTo>
                  <a:pt x="0" y="0"/>
                </a:moveTo>
                <a:lnTo>
                  <a:pt x="8601393" y="0"/>
                </a:lnTo>
                <a:lnTo>
                  <a:pt x="8601393" y="6049332"/>
                </a:lnTo>
                <a:lnTo>
                  <a:pt x="0" y="6049332"/>
                </a:lnTo>
                <a:lnTo>
                  <a:pt x="0" y="0"/>
                </a:lnTo>
                <a:close/>
              </a:path>
            </a:pathLst>
          </a:custGeom>
          <a:blipFill>
            <a:blip r:embed="rId5"/>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8493309" y="7649969"/>
            <a:ext cx="1366606" cy="1366606"/>
          </a:xfrm>
          <a:custGeom>
            <a:avLst/>
            <a:gdLst/>
            <a:ahLst/>
            <a:cxnLst/>
            <a:rect l="l" t="t" r="r" b="b"/>
            <a:pathLst>
              <a:path w="1366606" h="1366606">
                <a:moveTo>
                  <a:pt x="0" y="0"/>
                </a:moveTo>
                <a:lnTo>
                  <a:pt x="1366606" y="0"/>
                </a:lnTo>
                <a:lnTo>
                  <a:pt x="1366606" y="1366607"/>
                </a:lnTo>
                <a:lnTo>
                  <a:pt x="0" y="13666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1224175" y="7717826"/>
            <a:ext cx="1298750" cy="1298750"/>
          </a:xfrm>
          <a:custGeom>
            <a:avLst/>
            <a:gdLst/>
            <a:ahLst/>
            <a:cxnLst/>
            <a:rect l="l" t="t" r="r" b="b"/>
            <a:pathLst>
              <a:path w="1298750" h="1298750">
                <a:moveTo>
                  <a:pt x="0" y="0"/>
                </a:moveTo>
                <a:lnTo>
                  <a:pt x="1298749" y="0"/>
                </a:lnTo>
                <a:lnTo>
                  <a:pt x="1298749" y="1298750"/>
                </a:lnTo>
                <a:lnTo>
                  <a:pt x="0" y="1298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615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630839" y="645765"/>
            <a:ext cx="2311236" cy="982566"/>
          </a:xfrm>
          <a:custGeom>
            <a:avLst/>
            <a:gdLst/>
            <a:ahLst/>
            <a:cxnLst/>
            <a:rect l="l" t="t" r="r" b="b"/>
            <a:pathLst>
              <a:path w="2311236" h="982566">
                <a:moveTo>
                  <a:pt x="0" y="0"/>
                </a:moveTo>
                <a:lnTo>
                  <a:pt x="2311236" y="0"/>
                </a:lnTo>
                <a:lnTo>
                  <a:pt x="2311236" y="982566"/>
                </a:lnTo>
                <a:lnTo>
                  <a:pt x="0" y="982566"/>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428849" y="493365"/>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Which Office? II</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9" name="Freeform 9" descr="Picture of Steve Job's basement office"/>
          <p:cNvSpPr/>
          <p:nvPr/>
        </p:nvSpPr>
        <p:spPr>
          <a:xfrm>
            <a:off x="904468" y="3192032"/>
            <a:ext cx="9204832" cy="6010328"/>
          </a:xfrm>
          <a:custGeom>
            <a:avLst/>
            <a:gdLst/>
            <a:ahLst/>
            <a:cxnLst/>
            <a:rect l="l" t="t" r="r" b="b"/>
            <a:pathLst>
              <a:path w="9204832" h="6010328">
                <a:moveTo>
                  <a:pt x="0" y="0"/>
                </a:moveTo>
                <a:lnTo>
                  <a:pt x="9204832" y="0"/>
                </a:lnTo>
                <a:lnTo>
                  <a:pt x="9204832" y="6010328"/>
                </a:lnTo>
                <a:lnTo>
                  <a:pt x="0" y="6010328"/>
                </a:lnTo>
                <a:lnTo>
                  <a:pt x="0" y="0"/>
                </a:lnTo>
                <a:close/>
              </a:path>
            </a:pathLst>
          </a:custGeom>
          <a:blipFill>
            <a:blip r:embed="rId4"/>
            <a:stretch>
              <a:fillRect/>
            </a:stretch>
          </a:blipFill>
        </p:spPr>
        <p:txBody>
          <a:bodyPr/>
          <a:lstStyle/>
          <a:p>
            <a:endParaRPr lang="en-US"/>
          </a:p>
        </p:txBody>
      </p:sp>
      <p:sp>
        <p:nvSpPr>
          <p:cNvPr id="10" name="Freeform 10" descr="Picture of the bat cave from Batman"/>
          <p:cNvSpPr/>
          <p:nvPr/>
        </p:nvSpPr>
        <p:spPr>
          <a:xfrm>
            <a:off x="10417297" y="3238012"/>
            <a:ext cx="7163212" cy="5964348"/>
          </a:xfrm>
          <a:custGeom>
            <a:avLst/>
            <a:gdLst/>
            <a:ahLst/>
            <a:cxnLst/>
            <a:rect l="l" t="t" r="r" b="b"/>
            <a:pathLst>
              <a:path w="7163212" h="5964348">
                <a:moveTo>
                  <a:pt x="0" y="0"/>
                </a:moveTo>
                <a:lnTo>
                  <a:pt x="7163213" y="0"/>
                </a:lnTo>
                <a:lnTo>
                  <a:pt x="7163213" y="5964348"/>
                </a:lnTo>
                <a:lnTo>
                  <a:pt x="0" y="5964348"/>
                </a:lnTo>
                <a:lnTo>
                  <a:pt x="0" y="0"/>
                </a:lnTo>
                <a:close/>
              </a:path>
            </a:pathLst>
          </a:custGeom>
          <a:blipFill>
            <a:blip r:embed="rId5"/>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904468" y="7896825"/>
            <a:ext cx="1305535" cy="1305535"/>
          </a:xfrm>
          <a:custGeom>
            <a:avLst/>
            <a:gdLst/>
            <a:ahLst/>
            <a:cxnLst/>
            <a:rect l="l" t="t" r="r" b="b"/>
            <a:pathLst>
              <a:path w="1305535" h="1305535">
                <a:moveTo>
                  <a:pt x="0" y="0"/>
                </a:moveTo>
                <a:lnTo>
                  <a:pt x="1305535" y="0"/>
                </a:lnTo>
                <a:lnTo>
                  <a:pt x="1305535" y="1305535"/>
                </a:lnTo>
                <a:lnTo>
                  <a:pt x="0" y="1305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10417297" y="7883254"/>
            <a:ext cx="1319107" cy="1319107"/>
          </a:xfrm>
          <a:custGeom>
            <a:avLst/>
            <a:gdLst/>
            <a:ahLst/>
            <a:cxnLst/>
            <a:rect l="l" t="t" r="r" b="b"/>
            <a:pathLst>
              <a:path w="1319107" h="1319107">
                <a:moveTo>
                  <a:pt x="0" y="0"/>
                </a:moveTo>
                <a:lnTo>
                  <a:pt x="1319107" y="0"/>
                </a:lnTo>
                <a:lnTo>
                  <a:pt x="1319107" y="1319106"/>
                </a:lnTo>
                <a:lnTo>
                  <a:pt x="0" y="1319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366157"/>
            <a:ext cx="18288000" cy="1541783"/>
            <a:chOff x="0" y="0"/>
            <a:chExt cx="4816593" cy="406066"/>
          </a:xfrm>
        </p:grpSpPr>
        <p:sp>
          <p:nvSpPr>
            <p:cNvPr id="3" name="Freeform 3">
              <a:extLst>
                <a:ext uri="{C183D7F6-B498-43B3-948B-1728B52AA6E4}">
                  <adec:decorative xmlns:adec="http://schemas.microsoft.com/office/drawing/2017/decorative" val="1"/>
                </a:ext>
              </a:extLst>
            </p:cNvPr>
            <p:cNvSpPr/>
            <p:nvPr/>
          </p:nvSpPr>
          <p:spPr>
            <a:xfrm>
              <a:off x="0" y="0"/>
              <a:ext cx="4816592" cy="406066"/>
            </a:xfrm>
            <a:custGeom>
              <a:avLst/>
              <a:gdLst/>
              <a:ahLst/>
              <a:cxnLst/>
              <a:rect l="l" t="t" r="r" b="b"/>
              <a:pathLst>
                <a:path w="4816592" h="406066">
                  <a:moveTo>
                    <a:pt x="0" y="0"/>
                  </a:moveTo>
                  <a:lnTo>
                    <a:pt x="4816592" y="0"/>
                  </a:lnTo>
                  <a:lnTo>
                    <a:pt x="4816592"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16593" cy="558466"/>
            </a:xfrm>
            <a:prstGeom prst="rect">
              <a:avLst/>
            </a:prstGeom>
          </p:spPr>
          <p:txBody>
            <a:bodyPr lIns="50800" tIns="50800" rIns="50800" bIns="50800" rtlCol="0" anchor="ctr"/>
            <a:lstStyle/>
            <a:p>
              <a:pPr algn="l">
                <a:lnSpc>
                  <a:spcPts val="10500"/>
                </a:lnSpc>
              </a:pPr>
              <a:endParaRPr/>
            </a:p>
          </p:txBody>
        </p:sp>
      </p:grpSp>
      <p:sp>
        <p:nvSpPr>
          <p:cNvPr id="5" name="Freeform 5" descr="CDE Logo"/>
          <p:cNvSpPr/>
          <p:nvPr/>
        </p:nvSpPr>
        <p:spPr>
          <a:xfrm>
            <a:off x="15576554" y="631413"/>
            <a:ext cx="2378756" cy="1011270"/>
          </a:xfrm>
          <a:custGeom>
            <a:avLst/>
            <a:gdLst/>
            <a:ahLst/>
            <a:cxnLst/>
            <a:rect l="l" t="t" r="r" b="b"/>
            <a:pathLst>
              <a:path w="2378756" h="1011270">
                <a:moveTo>
                  <a:pt x="0" y="0"/>
                </a:moveTo>
                <a:lnTo>
                  <a:pt x="2378756" y="0"/>
                </a:lnTo>
                <a:lnTo>
                  <a:pt x="2378756" y="1011270"/>
                </a:lnTo>
                <a:lnTo>
                  <a:pt x="0" y="1011270"/>
                </a:lnTo>
                <a:lnTo>
                  <a:pt x="0" y="0"/>
                </a:lnTo>
                <a:close/>
              </a:path>
            </a:pathLst>
          </a:custGeom>
          <a:blipFill>
            <a:blip r:embed="rId3"/>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13" name="TextBox 13"/>
          <p:cNvSpPr txBox="1">
            <a:spLocks noGrp="1"/>
          </p:cNvSpPr>
          <p:nvPr>
            <p:ph type="title" idx="4294967295"/>
          </p:nvPr>
        </p:nvSpPr>
        <p:spPr>
          <a:xfrm>
            <a:off x="428849" y="413148"/>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Which Office? III</a:t>
            </a:r>
          </a:p>
        </p:txBody>
      </p:sp>
      <p:sp>
        <p:nvSpPr>
          <p:cNvPr id="10" name="Freeform 10" descr="Picture of Martin Luther King Jr in his office"/>
          <p:cNvSpPr/>
          <p:nvPr/>
        </p:nvSpPr>
        <p:spPr>
          <a:xfrm>
            <a:off x="552469" y="3144454"/>
            <a:ext cx="8591531" cy="5645320"/>
          </a:xfrm>
          <a:custGeom>
            <a:avLst/>
            <a:gdLst/>
            <a:ahLst/>
            <a:cxnLst/>
            <a:rect l="l" t="t" r="r" b="b"/>
            <a:pathLst>
              <a:path w="8591531" h="5645320">
                <a:moveTo>
                  <a:pt x="0" y="0"/>
                </a:moveTo>
                <a:lnTo>
                  <a:pt x="8591531" y="0"/>
                </a:lnTo>
                <a:lnTo>
                  <a:pt x="8591531" y="5645320"/>
                </a:lnTo>
                <a:lnTo>
                  <a:pt x="0" y="5645320"/>
                </a:lnTo>
                <a:lnTo>
                  <a:pt x="0" y="0"/>
                </a:lnTo>
                <a:close/>
              </a:path>
            </a:pathLst>
          </a:custGeom>
          <a:blipFill>
            <a:blip r:embed="rId4"/>
            <a:stretch>
              <a:fillRect/>
            </a:stretch>
          </a:blipFill>
        </p:spPr>
        <p:txBody>
          <a:bodyPr/>
          <a:lstStyle/>
          <a:p>
            <a:endParaRPr lang="en-US"/>
          </a:p>
        </p:txBody>
      </p:sp>
      <p:sp>
        <p:nvSpPr>
          <p:cNvPr id="9" name="Freeform 9" descr="Picture of Stephen Hawking in his office "/>
          <p:cNvSpPr/>
          <p:nvPr/>
        </p:nvSpPr>
        <p:spPr>
          <a:xfrm>
            <a:off x="9591324" y="3179446"/>
            <a:ext cx="7962043" cy="5575336"/>
          </a:xfrm>
          <a:custGeom>
            <a:avLst/>
            <a:gdLst/>
            <a:ahLst/>
            <a:cxnLst/>
            <a:rect l="l" t="t" r="r" b="b"/>
            <a:pathLst>
              <a:path w="7962043" h="5575336">
                <a:moveTo>
                  <a:pt x="0" y="0"/>
                </a:moveTo>
                <a:lnTo>
                  <a:pt x="7962043" y="0"/>
                </a:lnTo>
                <a:lnTo>
                  <a:pt x="7962043" y="5575336"/>
                </a:lnTo>
                <a:lnTo>
                  <a:pt x="0" y="5575336"/>
                </a:lnTo>
                <a:lnTo>
                  <a:pt x="0" y="0"/>
                </a:lnTo>
                <a:close/>
              </a:path>
            </a:pathLst>
          </a:custGeom>
          <a:blipFill>
            <a:blip r:embed="rId5"/>
            <a:stretch>
              <a:fillRect l="-19609" t="-3236" b="-3236"/>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552469" y="7375668"/>
            <a:ext cx="1414106" cy="1414106"/>
          </a:xfrm>
          <a:custGeom>
            <a:avLst/>
            <a:gdLst/>
            <a:ahLst/>
            <a:cxnLst/>
            <a:rect l="l" t="t" r="r" b="b"/>
            <a:pathLst>
              <a:path w="1414106" h="1414106">
                <a:moveTo>
                  <a:pt x="0" y="0"/>
                </a:moveTo>
                <a:lnTo>
                  <a:pt x="1414106" y="0"/>
                </a:lnTo>
                <a:lnTo>
                  <a:pt x="1414106" y="1414106"/>
                </a:lnTo>
                <a:lnTo>
                  <a:pt x="0" y="1414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9591324" y="7520996"/>
            <a:ext cx="1233786" cy="1233786"/>
          </a:xfrm>
          <a:custGeom>
            <a:avLst/>
            <a:gdLst/>
            <a:ahLst/>
            <a:cxnLst/>
            <a:rect l="l" t="t" r="r" b="b"/>
            <a:pathLst>
              <a:path w="1233786" h="1233786">
                <a:moveTo>
                  <a:pt x="0" y="0"/>
                </a:moveTo>
                <a:lnTo>
                  <a:pt x="1233786" y="0"/>
                </a:lnTo>
                <a:lnTo>
                  <a:pt x="1233786" y="1233786"/>
                </a:lnTo>
                <a:lnTo>
                  <a:pt x="0" y="12337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7BF60"/>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8595" y="366157"/>
            <a:ext cx="18376595" cy="1541783"/>
            <a:chOff x="0" y="0"/>
            <a:chExt cx="4839926" cy="406066"/>
          </a:xfrm>
        </p:grpSpPr>
        <p:sp>
          <p:nvSpPr>
            <p:cNvPr id="3" name="Freeform 3">
              <a:extLst>
                <a:ext uri="{C183D7F6-B498-43B3-948B-1728B52AA6E4}">
                  <adec:decorative xmlns:adec="http://schemas.microsoft.com/office/drawing/2017/decorative" val="1"/>
                </a:ext>
              </a:extLst>
            </p:cNvPr>
            <p:cNvSpPr/>
            <p:nvPr/>
          </p:nvSpPr>
          <p:spPr>
            <a:xfrm>
              <a:off x="0" y="0"/>
              <a:ext cx="4839926" cy="406066"/>
            </a:xfrm>
            <a:custGeom>
              <a:avLst/>
              <a:gdLst/>
              <a:ahLst/>
              <a:cxnLst/>
              <a:rect l="l" t="t" r="r" b="b"/>
              <a:pathLst>
                <a:path w="4839926" h="406066">
                  <a:moveTo>
                    <a:pt x="0" y="0"/>
                  </a:moveTo>
                  <a:lnTo>
                    <a:pt x="4839926" y="0"/>
                  </a:lnTo>
                  <a:lnTo>
                    <a:pt x="4839926" y="406066"/>
                  </a:lnTo>
                  <a:lnTo>
                    <a:pt x="0" y="406066"/>
                  </a:lnTo>
                  <a:close/>
                </a:path>
              </a:pathLst>
            </a:custGeom>
            <a:solidFill>
              <a:srgbClr val="F2F2F2"/>
            </a:solidFill>
          </p:spPr>
          <p:txBody>
            <a:bodyPr/>
            <a:lstStyle/>
            <a:p>
              <a:endParaRPr lang="en-US"/>
            </a:p>
          </p:txBody>
        </p:sp>
        <p:sp>
          <p:nvSpPr>
            <p:cNvPr id="4" name="TextBox 4"/>
            <p:cNvSpPr txBox="1"/>
            <p:nvPr/>
          </p:nvSpPr>
          <p:spPr>
            <a:xfrm>
              <a:off x="0" y="-152400"/>
              <a:ext cx="4839926" cy="558466"/>
            </a:xfrm>
            <a:prstGeom prst="rect">
              <a:avLst/>
            </a:prstGeom>
          </p:spPr>
          <p:txBody>
            <a:bodyPr lIns="50800" tIns="50800" rIns="50800" bIns="50800" rtlCol="0" anchor="ctr"/>
            <a:lstStyle/>
            <a:p>
              <a:pPr algn="l">
                <a:lnSpc>
                  <a:spcPts val="10500"/>
                </a:lnSpc>
              </a:pPr>
              <a:r>
                <a:rPr lang="en-US" sz="7500">
                  <a:solidFill>
                    <a:srgbClr val="000000"/>
                  </a:solidFill>
                  <a:latin typeface="Museo Slab 1"/>
                  <a:ea typeface="Museo Slab 1"/>
                  <a:cs typeface="Museo Slab 1"/>
                  <a:sym typeface="Museo Slab 1"/>
                </a:rPr>
                <a:t> </a:t>
              </a:r>
            </a:p>
          </p:txBody>
        </p:sp>
      </p:grpSp>
      <p:sp>
        <p:nvSpPr>
          <p:cNvPr id="5" name="Freeform 5" descr="CDE Logo"/>
          <p:cNvSpPr/>
          <p:nvPr/>
        </p:nvSpPr>
        <p:spPr>
          <a:xfrm>
            <a:off x="15440841" y="606863"/>
            <a:ext cx="2494250" cy="1060370"/>
          </a:xfrm>
          <a:custGeom>
            <a:avLst/>
            <a:gdLst/>
            <a:ahLst/>
            <a:cxnLst/>
            <a:rect l="l" t="t" r="r" b="b"/>
            <a:pathLst>
              <a:path w="2494250" h="1060370">
                <a:moveTo>
                  <a:pt x="0" y="0"/>
                </a:moveTo>
                <a:lnTo>
                  <a:pt x="2494250" y="0"/>
                </a:lnTo>
                <a:lnTo>
                  <a:pt x="2494250" y="1060370"/>
                </a:lnTo>
                <a:lnTo>
                  <a:pt x="0" y="1060370"/>
                </a:lnTo>
                <a:lnTo>
                  <a:pt x="0" y="0"/>
                </a:lnTo>
                <a:close/>
              </a:path>
            </a:pathLst>
          </a:custGeom>
          <a:blipFill>
            <a:blip r:embed="rId3"/>
            <a:stretch>
              <a:fillRect/>
            </a:stretch>
          </a:blipFill>
        </p:spPr>
        <p:txBody>
          <a:bodyPr/>
          <a:lstStyle/>
          <a:p>
            <a:endParaRPr lang="en-US"/>
          </a:p>
        </p:txBody>
      </p:sp>
      <p:sp>
        <p:nvSpPr>
          <p:cNvPr id="13" name="TextBox 13"/>
          <p:cNvSpPr txBox="1">
            <a:spLocks noGrp="1"/>
          </p:cNvSpPr>
          <p:nvPr>
            <p:ph type="title" idx="4294967295"/>
          </p:nvPr>
        </p:nvSpPr>
        <p:spPr>
          <a:xfrm>
            <a:off x="415277" y="454463"/>
            <a:ext cx="11054482" cy="1295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50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000000"/>
                </a:solidFill>
                <a:effectLst/>
                <a:uLnTx/>
                <a:uFillTx/>
                <a:latin typeface="Museo Slab 2"/>
                <a:ea typeface="Museo Slab 2"/>
                <a:cs typeface="Museo Slab 2"/>
                <a:sym typeface="Museo Slab 2"/>
              </a:rPr>
              <a:t>Which Office? IV</a:t>
            </a:r>
          </a:p>
        </p:txBody>
      </p:sp>
      <p:grpSp>
        <p:nvGrpSpPr>
          <p:cNvPr id="6" name="Group 6">
            <a:extLst>
              <a:ext uri="{C183D7F6-B498-43B3-948B-1728B52AA6E4}">
                <adec:decorative xmlns:adec="http://schemas.microsoft.com/office/drawing/2017/decorative" val="1"/>
              </a:ext>
            </a:extLst>
          </p:cNvPr>
          <p:cNvGrpSpPr/>
          <p:nvPr/>
        </p:nvGrpSpPr>
        <p:grpSpPr>
          <a:xfrm>
            <a:off x="580902" y="2426473"/>
            <a:ext cx="17275536" cy="7441180"/>
            <a:chOff x="0" y="0"/>
            <a:chExt cx="4549935" cy="1959817"/>
          </a:xfrm>
        </p:grpSpPr>
        <p:sp>
          <p:nvSpPr>
            <p:cNvPr id="7" name="Freeform 7">
              <a:extLst>
                <a:ext uri="{C183D7F6-B498-43B3-948B-1728B52AA6E4}">
                  <adec:decorative xmlns:adec="http://schemas.microsoft.com/office/drawing/2017/decorative" val="1"/>
                </a:ext>
              </a:extLst>
            </p:cNvPr>
            <p:cNvSpPr/>
            <p:nvPr/>
          </p:nvSpPr>
          <p:spPr>
            <a:xfrm>
              <a:off x="0" y="0"/>
              <a:ext cx="4549935" cy="1959817"/>
            </a:xfrm>
            <a:custGeom>
              <a:avLst/>
              <a:gdLst/>
              <a:ahLst/>
              <a:cxnLst/>
              <a:rect l="l" t="t" r="r" b="b"/>
              <a:pathLst>
                <a:path w="4549935" h="1959817">
                  <a:moveTo>
                    <a:pt x="0" y="0"/>
                  </a:moveTo>
                  <a:lnTo>
                    <a:pt x="4549935" y="0"/>
                  </a:lnTo>
                  <a:lnTo>
                    <a:pt x="4549935" y="1959817"/>
                  </a:lnTo>
                  <a:lnTo>
                    <a:pt x="0" y="1959817"/>
                  </a:lnTo>
                  <a:close/>
                </a:path>
              </a:pathLst>
            </a:custGeom>
            <a:solidFill>
              <a:srgbClr val="F2F2F2"/>
            </a:solidFill>
          </p:spPr>
          <p:txBody>
            <a:bodyPr/>
            <a:lstStyle/>
            <a:p>
              <a:endParaRPr lang="en-US"/>
            </a:p>
          </p:txBody>
        </p:sp>
        <p:sp>
          <p:nvSpPr>
            <p:cNvPr id="8" name="TextBox 8"/>
            <p:cNvSpPr txBox="1"/>
            <p:nvPr/>
          </p:nvSpPr>
          <p:spPr>
            <a:xfrm>
              <a:off x="0" y="-57150"/>
              <a:ext cx="4549935" cy="2016967"/>
            </a:xfrm>
            <a:prstGeom prst="rect">
              <a:avLst/>
            </a:prstGeom>
          </p:spPr>
          <p:txBody>
            <a:bodyPr lIns="50800" tIns="50800" rIns="50800" bIns="50800" rtlCol="0" anchor="ctr"/>
            <a:lstStyle/>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a:p>
              <a:pPr algn="ctr">
                <a:lnSpc>
                  <a:spcPts val="3359"/>
                </a:lnSpc>
              </a:pPr>
              <a:endParaRPr/>
            </a:p>
          </p:txBody>
        </p:sp>
      </p:grpSp>
      <p:sp>
        <p:nvSpPr>
          <p:cNvPr id="9" name="Freeform 9" descr="Picture of the character Michael Scott from The Office in his office "/>
          <p:cNvSpPr/>
          <p:nvPr/>
        </p:nvSpPr>
        <p:spPr>
          <a:xfrm>
            <a:off x="778422" y="3645444"/>
            <a:ext cx="7792177" cy="5057524"/>
          </a:xfrm>
          <a:custGeom>
            <a:avLst/>
            <a:gdLst/>
            <a:ahLst/>
            <a:cxnLst/>
            <a:rect l="l" t="t" r="r" b="b"/>
            <a:pathLst>
              <a:path w="7792177" h="5057524">
                <a:moveTo>
                  <a:pt x="0" y="0"/>
                </a:moveTo>
                <a:lnTo>
                  <a:pt x="7792177" y="0"/>
                </a:lnTo>
                <a:lnTo>
                  <a:pt x="7792177" y="5057524"/>
                </a:lnTo>
                <a:lnTo>
                  <a:pt x="0" y="5057524"/>
                </a:lnTo>
                <a:lnTo>
                  <a:pt x="0" y="0"/>
                </a:lnTo>
                <a:close/>
              </a:path>
            </a:pathLst>
          </a:custGeom>
          <a:blipFill>
            <a:blip r:embed="rId4"/>
            <a:stretch>
              <a:fillRect/>
            </a:stretch>
          </a:blipFill>
        </p:spPr>
        <p:txBody>
          <a:bodyPr/>
          <a:lstStyle/>
          <a:p>
            <a:endParaRPr lang="en-US"/>
          </a:p>
        </p:txBody>
      </p:sp>
      <p:sp>
        <p:nvSpPr>
          <p:cNvPr id="10" name="Freeform 10" descr="Picture of Dumbledoor from Harry Potter in his office"/>
          <p:cNvSpPr/>
          <p:nvPr/>
        </p:nvSpPr>
        <p:spPr>
          <a:xfrm>
            <a:off x="9434554" y="3603067"/>
            <a:ext cx="7824746" cy="5142279"/>
          </a:xfrm>
          <a:custGeom>
            <a:avLst/>
            <a:gdLst/>
            <a:ahLst/>
            <a:cxnLst/>
            <a:rect l="l" t="t" r="r" b="b"/>
            <a:pathLst>
              <a:path w="7824746" h="5142279">
                <a:moveTo>
                  <a:pt x="0" y="0"/>
                </a:moveTo>
                <a:lnTo>
                  <a:pt x="7824746" y="0"/>
                </a:lnTo>
                <a:lnTo>
                  <a:pt x="7824746" y="5142279"/>
                </a:lnTo>
                <a:lnTo>
                  <a:pt x="0" y="5142279"/>
                </a:lnTo>
                <a:lnTo>
                  <a:pt x="0" y="0"/>
                </a:lnTo>
                <a:close/>
              </a:path>
            </a:pathLst>
          </a:custGeom>
          <a:blipFill>
            <a:blip r:embed="rId5"/>
            <a:stretch>
              <a:fillRect/>
            </a:stretch>
          </a:blipFill>
        </p:spPr>
        <p:txBody>
          <a:bodyPr/>
          <a:lstStyle/>
          <a:p>
            <a:endParaRPr lang="en-US"/>
          </a:p>
        </p:txBody>
      </p:sp>
      <p:sp>
        <p:nvSpPr>
          <p:cNvPr id="11" name="Freeform 11">
            <a:extLst>
              <a:ext uri="{C183D7F6-B498-43B3-948B-1728B52AA6E4}">
                <adec:decorative xmlns:adec="http://schemas.microsoft.com/office/drawing/2017/decorative" val="1"/>
              </a:ext>
            </a:extLst>
          </p:cNvPr>
          <p:cNvSpPr/>
          <p:nvPr/>
        </p:nvSpPr>
        <p:spPr>
          <a:xfrm>
            <a:off x="778422" y="7632894"/>
            <a:ext cx="1070074" cy="1070074"/>
          </a:xfrm>
          <a:custGeom>
            <a:avLst/>
            <a:gdLst/>
            <a:ahLst/>
            <a:cxnLst/>
            <a:rect l="l" t="t" r="r" b="b"/>
            <a:pathLst>
              <a:path w="1070074" h="1070074">
                <a:moveTo>
                  <a:pt x="0" y="0"/>
                </a:moveTo>
                <a:lnTo>
                  <a:pt x="1070074" y="0"/>
                </a:lnTo>
                <a:lnTo>
                  <a:pt x="1070074" y="1070074"/>
                </a:lnTo>
                <a:lnTo>
                  <a:pt x="0" y="10700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9434554" y="7636595"/>
            <a:ext cx="1108751" cy="1108751"/>
          </a:xfrm>
          <a:custGeom>
            <a:avLst/>
            <a:gdLst/>
            <a:ahLst/>
            <a:cxnLst/>
            <a:rect l="l" t="t" r="r" b="b"/>
            <a:pathLst>
              <a:path w="1108751" h="1108751">
                <a:moveTo>
                  <a:pt x="0" y="0"/>
                </a:moveTo>
                <a:lnTo>
                  <a:pt x="1108751" y="0"/>
                </a:lnTo>
                <a:lnTo>
                  <a:pt x="1108751" y="1108751"/>
                </a:lnTo>
                <a:lnTo>
                  <a:pt x="0" y="1108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2064</Words>
  <Application>Microsoft Office PowerPoint</Application>
  <PresentationFormat>Custom</PresentationFormat>
  <Paragraphs>800</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Museo Slab 1</vt:lpstr>
      <vt:lpstr>Trebuchet MS Italics</vt:lpstr>
      <vt:lpstr>Arial</vt:lpstr>
      <vt:lpstr>Trebuchet MS Bold</vt:lpstr>
      <vt:lpstr>Inter Bold</vt:lpstr>
      <vt:lpstr>Museo Slab 2</vt:lpstr>
      <vt:lpstr>Calibri</vt:lpstr>
      <vt:lpstr>Trebuchet MS Bold Italics</vt:lpstr>
      <vt:lpstr>Trebuchet MS</vt:lpstr>
      <vt:lpstr>Office Theme</vt:lpstr>
      <vt:lpstr>School Counselor Corps Grant  Virtual Welcome 2025-2026</vt:lpstr>
      <vt:lpstr>Before We Begin</vt:lpstr>
      <vt:lpstr>Engage Today</vt:lpstr>
      <vt:lpstr>Today’s Objectives</vt:lpstr>
      <vt:lpstr>Meet Your CDE Grant Support</vt:lpstr>
      <vt:lpstr>Which Office? I</vt:lpstr>
      <vt:lpstr>Which Office? II</vt:lpstr>
      <vt:lpstr>Which Office? III</vt:lpstr>
      <vt:lpstr>Which Office? IV</vt:lpstr>
      <vt:lpstr>Did you read the Welcome Packet?</vt:lpstr>
      <vt:lpstr>SCCGP Vision and Mission</vt:lpstr>
      <vt:lpstr>Our Role Within CDE</vt:lpstr>
      <vt:lpstr>Jennicca Supports</vt:lpstr>
      <vt:lpstr>Brooke Supports</vt:lpstr>
      <vt:lpstr>Number of Local Education Providers</vt:lpstr>
      <vt:lpstr>Number of SCCGP Sites</vt:lpstr>
      <vt:lpstr>Number of School Counselor FTE</vt:lpstr>
      <vt:lpstr>Who is in the room?</vt:lpstr>
      <vt:lpstr>The Why Behind the Work</vt:lpstr>
      <vt:lpstr>Defining Success</vt:lpstr>
      <vt:lpstr>Steps to SCCGP Success</vt:lpstr>
      <vt:lpstr>SCCGP Team </vt:lpstr>
      <vt:lpstr>Team Norms and Timeline</vt:lpstr>
      <vt:lpstr>Your SCCGP Team</vt:lpstr>
      <vt:lpstr>“Begin with the end in mind.” -Stephen R. Covey </vt:lpstr>
      <vt:lpstr>Reporting and Evaluation</vt:lpstr>
      <vt:lpstr>Implementation Planning</vt:lpstr>
      <vt:lpstr>Resources</vt:lpstr>
      <vt:lpstr>Grantee Website</vt:lpstr>
      <vt:lpstr>SCCGP Calendar</vt:lpstr>
      <vt:lpstr>SCCGP Resources</vt:lpstr>
      <vt:lpstr>SCCGP Monthly Emails</vt:lpstr>
      <vt:lpstr>Hiring and Tuition Guidance</vt:lpstr>
      <vt:lpstr>Questions</vt:lpstr>
      <vt:lpstr>Regional Training</vt:lpstr>
      <vt:lpstr>Intervention Groups</vt:lpstr>
      <vt:lpstr>Mark Your Calendar!</vt:lpstr>
      <vt:lpstr>To Do’s and CEUs- Cohorts 12, 13, and 14</vt:lpstr>
      <vt:lpstr>Wrap Up and Optimistic Closure</vt:lpstr>
      <vt:lpstr>Contact Us</vt:lpstr>
      <vt:lpstr>References</vt:lpstr>
      <vt:lpstr>Thank you! We look forward to seeing you soon.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Virtual Welcome Part 1</dc:title>
  <cp:lastModifiedBy>Morgan, Brooke</cp:lastModifiedBy>
  <cp:revision>4</cp:revision>
  <dcterms:created xsi:type="dcterms:W3CDTF">2006-08-16T00:00:00Z</dcterms:created>
  <dcterms:modified xsi:type="dcterms:W3CDTF">2025-08-26T21:33:09Z</dcterms:modified>
  <dc:identifier>DAGukgeFN4c</dc:identifier>
</cp:coreProperties>
</file>