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Museo Slab 1" panose="020B0604020202020204" charset="0"/>
      <p:regular r:id="rId24"/>
    </p:embeddedFont>
    <p:embeddedFont>
      <p:font typeface="Museo Slab 2" panose="020B060402020202020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Trebuchet MS Bold" panose="020B0703020202020204" pitchFamily="34" charset="0"/>
      <p:regular r:id="rId30"/>
      <p:bold r:id="rId31"/>
    </p:embeddedFont>
    <p:embeddedFont>
      <p:font typeface="Trebuchet MS Italic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5539" autoAdjust="0"/>
  </p:normalViewPr>
  <p:slideViewPr>
    <p:cSldViewPr>
      <p:cViewPr varScale="1">
        <p:scale>
          <a:sx n="56" d="100"/>
          <a:sy n="56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counselor.org/getmedia/ee8b2e1b-d021-4575-982c-c84402cb2cd2/Role-Statemen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cde.state.co.us/postsecondary/sccg-program-reporting" TargetMode="External"/><Relationship Id="rId4" Type="http://schemas.openxmlformats.org/officeDocument/2006/relationships/hyperlink" Target="https://www.schoolcounselor.org/About-School-Counseling/School-Counselor-Roles-Ratio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cde.state.co.us/postsecondary/sccg-training-materials-and-recording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state.co.us/postsecondary/sccg-program-reportin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ront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269171" y="3584989"/>
            <a:ext cx="9749659" cy="36810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School Counselor Corps Grant 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Regional Training 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2025-2026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51303">
            <a:off x="10629222" y="7212916"/>
            <a:ext cx="4793363" cy="1426167"/>
          </a:xfrm>
          <a:custGeom>
            <a:avLst/>
            <a:gdLst/>
            <a:ahLst/>
            <a:cxnLst/>
            <a:rect l="l" t="t" r="r" b="b"/>
            <a:pathLst>
              <a:path w="4793363" h="1426167">
                <a:moveTo>
                  <a:pt x="0" y="0"/>
                </a:moveTo>
                <a:lnTo>
                  <a:pt x="4793362" y="0"/>
                </a:lnTo>
                <a:lnTo>
                  <a:pt x="4793362" y="1426167"/>
                </a:lnTo>
                <a:lnTo>
                  <a:pt x="0" y="1426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 rot="-1968341">
            <a:off x="10870276" y="7711239"/>
            <a:ext cx="4331937" cy="47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400" spc="68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Cohorts 14 and 15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6117334" y="2309322"/>
            <a:ext cx="6016462" cy="1010264"/>
          </a:xfrm>
          <a:custGeom>
            <a:avLst/>
            <a:gdLst/>
            <a:ahLst/>
            <a:cxnLst/>
            <a:rect l="l" t="t" r="r" b="b"/>
            <a:pathLst>
              <a:path w="6016462" h="1010264">
                <a:moveTo>
                  <a:pt x="0" y="0"/>
                </a:moveTo>
                <a:lnTo>
                  <a:pt x="6016461" y="0"/>
                </a:lnTo>
                <a:lnTo>
                  <a:pt x="6016461" y="1010264"/>
                </a:lnTo>
                <a:lnTo>
                  <a:pt x="0" y="1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506232" y="701512"/>
            <a:ext cx="1432389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SCCGP Reports- Q’s to Answer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3963" y="2961640"/>
            <a:ext cx="13360639" cy="629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15 Development Year Report answer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Question #3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Question #11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Question #12</a:t>
            </a:r>
          </a:p>
          <a:p>
            <a:pPr algn="l">
              <a:lnSpc>
                <a:spcPts val="4199"/>
              </a:lnSpc>
            </a:pPr>
            <a:endParaRPr lang="en-US" sz="36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14 End of Year Report answer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Section 3 What quantitative and qualitative data measures...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Section 8: SCCGP Sustainability </a:t>
            </a:r>
          </a:p>
          <a:p>
            <a:pPr algn="l">
              <a:lnSpc>
                <a:spcPts val="4199"/>
              </a:lnSpc>
            </a:pPr>
            <a:endParaRPr lang="en-US" sz="36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8" name="Freeform 8" descr="CDE Logo"/>
          <p:cNvSpPr/>
          <p:nvPr/>
        </p:nvSpPr>
        <p:spPr>
          <a:xfrm>
            <a:off x="15484601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5828" y="701500"/>
            <a:ext cx="15943110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SCCG Reporting Similarities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1797" y="2795257"/>
            <a:ext cx="16507601" cy="469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Development Year Report</a:t>
            </a: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End of Year Report</a:t>
            </a: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are both completed in Qualtrics.</a:t>
            </a:r>
          </a:p>
          <a:p>
            <a:pPr algn="l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SCCG reports are completed for </a:t>
            </a:r>
            <a:r>
              <a:rPr lang="en-US" sz="2999" b="1" u="sng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each funded site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algn="l">
              <a:lnSpc>
                <a:spcPts val="4199"/>
              </a:lnSpc>
            </a:pPr>
            <a:endParaRPr lang="en-US" sz="29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Tips for success:</a:t>
            </a:r>
          </a:p>
          <a:p>
            <a:pPr marL="1295397" lvl="2" indent="-431799" algn="l">
              <a:lnSpc>
                <a:spcPts val="41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Start collecting data early.</a:t>
            </a:r>
          </a:p>
          <a:p>
            <a:pPr marL="1295397" lvl="2" indent="-431799" algn="l">
              <a:lnSpc>
                <a:spcPts val="41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Meet with SCCG team, administration, district leadership, etc.</a:t>
            </a:r>
          </a:p>
          <a:p>
            <a:pPr marL="1943095" lvl="3" indent="-485774" algn="l">
              <a:lnSpc>
                <a:spcPts val="4199"/>
              </a:lnSpc>
              <a:buFont typeface="Arial"/>
              <a:buChar char="￭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Larger districts or multiple funded sites: district leaders are encouraged to collaborate with sites before the reports are submitted.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347280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43192" y="777966"/>
            <a:ext cx="15943110" cy="8853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Reporting in Qualtrics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28516" y="3029251"/>
            <a:ext cx="16630968" cy="510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All reports are due </a:t>
            </a:r>
            <a:r>
              <a:rPr lang="en-US" sz="4499" b="1" u="sng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May 29, 2026.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</a:p>
          <a:p>
            <a:pPr algn="l">
              <a:lnSpc>
                <a:spcPts val="1399"/>
              </a:lnSpc>
            </a:pPr>
            <a:endParaRPr lang="en-US" sz="2000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712467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Qualtrics does not save work</a:t>
            </a:r>
            <a:r>
              <a:rPr lang="en-US" sz="32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It may be helpful to work off the template and then transfer information all at once.</a:t>
            </a:r>
          </a:p>
          <a:p>
            <a:pPr algn="l">
              <a:lnSpc>
                <a:spcPts val="4619"/>
              </a:lnSpc>
            </a:pPr>
            <a:endParaRPr lang="en-US" sz="32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1260"/>
              </a:lnSpc>
            </a:pPr>
            <a:endParaRPr lang="en-US" sz="32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12467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Reporting revisions will require you to resubmit the entire report.</a:t>
            </a:r>
          </a:p>
          <a:p>
            <a:pPr algn="l">
              <a:lnSpc>
                <a:spcPts val="4619"/>
              </a:lnSpc>
            </a:pPr>
            <a:endParaRPr lang="en-US" sz="32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1260"/>
              </a:lnSpc>
            </a:pPr>
            <a:endParaRPr lang="en-US" sz="32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12467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Qualtrics submission links will be emailed and posted to the website in Spring 2026.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207064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17272" y="382569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5016162" cy="529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84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9356" y="365739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548830" y="677210"/>
            <a:ext cx="1566876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SCCG Reports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23928" y="3565955"/>
            <a:ext cx="10586236" cy="420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Development Year Report: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More narrative responses.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Establishes SMART goals and a plan for implementation.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End of Year Report: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More quantitative responses.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Illustrates progress and evidence towards goals.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Demonstrates level of implementation.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207064" y="581960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43192" y="701500"/>
            <a:ext cx="15943110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Reporting Reviews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2380" y="2749313"/>
            <a:ext cx="16923240" cy="523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and Jennicca review each report and provide feedback or request revisions if needed.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87483" y="3528256"/>
            <a:ext cx="11630241" cy="537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Before submitting, make sure...</a:t>
            </a: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Each question is fully answered.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Narrative responses should be more than one sentence.</a:t>
            </a: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SMART goals are student-outcome based with a measurable baseline and target included.</a:t>
            </a: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ASK questions. We are here to help.</a:t>
            </a:r>
          </a:p>
          <a:p>
            <a:pPr algn="l">
              <a:lnSpc>
                <a:spcPts val="1399"/>
              </a:lnSpc>
            </a:pPr>
            <a:endParaRPr lang="en-US" sz="25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15: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to write a true SMART Goal- training at November webinar.</a:t>
            </a:r>
          </a:p>
          <a:p>
            <a:pPr algn="l">
              <a:lnSpc>
                <a:spcPts val="1399"/>
              </a:lnSpc>
            </a:pPr>
            <a:endParaRPr lang="en-US" sz="25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14: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Goal progress should include data points and measurements.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meet your goal, submit another goal.</a:t>
            </a: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6768" y="4340013"/>
            <a:ext cx="3411530" cy="3485599"/>
          </a:xfrm>
          <a:custGeom>
            <a:avLst/>
            <a:gdLst/>
            <a:ahLst/>
            <a:cxnLst/>
            <a:rect l="l" t="t" r="r" b="b"/>
            <a:pathLst>
              <a:path w="3411530" h="3485599">
                <a:moveTo>
                  <a:pt x="0" y="0"/>
                </a:moveTo>
                <a:lnTo>
                  <a:pt x="3411530" y="0"/>
                </a:lnTo>
                <a:lnTo>
                  <a:pt x="3411530" y="3485598"/>
                </a:lnTo>
                <a:lnTo>
                  <a:pt x="0" y="3485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 descr="CDE Logo"/>
          <p:cNvSpPr/>
          <p:nvPr/>
        </p:nvSpPr>
        <p:spPr>
          <a:xfrm>
            <a:off x="15338298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2647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149285" y="734532"/>
            <a:ext cx="18680295" cy="9721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SCCG Exemplar Reports: Now Compare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693571"/>
            <a:ext cx="14025634" cy="747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15 review the exemplar Development Year Report.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Question #3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Question #11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Question #12</a:t>
            </a:r>
          </a:p>
          <a:p>
            <a:pPr algn="l">
              <a:lnSpc>
                <a:spcPts val="4199"/>
              </a:lnSpc>
            </a:pPr>
            <a:endParaRPr lang="en-US" sz="36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199"/>
              </a:lnSpc>
            </a:pPr>
            <a:endParaRPr lang="en-US" sz="36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14 review the exemplar End of Year Report.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Section 3 What quantitative and qualitative data measures...</a:t>
            </a:r>
          </a:p>
          <a:p>
            <a:pPr marL="1597659" lvl="2" indent="-532553" algn="l">
              <a:lnSpc>
                <a:spcPts val="5179"/>
              </a:lnSpc>
              <a:buFont typeface="Arial"/>
              <a:buChar char="⚬"/>
            </a:pPr>
            <a:r>
              <a:rPr lang="en-US" sz="36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Section 8: SCCGP Sustainability </a:t>
            </a:r>
          </a:p>
          <a:p>
            <a:pPr algn="l">
              <a:lnSpc>
                <a:spcPts val="5179"/>
              </a:lnSpc>
            </a:pPr>
            <a:endParaRPr lang="en-US" sz="36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199"/>
              </a:lnSpc>
            </a:pPr>
            <a:endParaRPr lang="en-US" sz="36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05828" y="772315"/>
            <a:ext cx="15943110" cy="8966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Reflection #2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03217" y="4196354"/>
            <a:ext cx="9076574" cy="20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46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was something that stood out to you on the exemplar? 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980787" y="686590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1886" y="3710169"/>
            <a:ext cx="4662663" cy="4114800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1774" y="3308519"/>
            <a:ext cx="5247648" cy="5168933"/>
          </a:xfrm>
          <a:custGeom>
            <a:avLst/>
            <a:gdLst/>
            <a:ahLst/>
            <a:cxnLst/>
            <a:rect l="l" t="t" r="r" b="b"/>
            <a:pathLst>
              <a:path w="5247648" h="5168933">
                <a:moveTo>
                  <a:pt x="0" y="0"/>
                </a:moveTo>
                <a:lnTo>
                  <a:pt x="5247647" y="0"/>
                </a:lnTo>
                <a:lnTo>
                  <a:pt x="5247647" y="5168933"/>
                </a:lnTo>
                <a:lnTo>
                  <a:pt x="0" y="5168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Questions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207064" y="60628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67829" y="701512"/>
            <a:ext cx="14362302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Credit For Today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45053" y="3528881"/>
            <a:ext cx="7394773" cy="421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Receive an hour SCCG CEU for this morning’s training.</a:t>
            </a:r>
          </a:p>
          <a:p>
            <a:pPr algn="l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Regional Training CEUs will be passed out at the end of the day.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2920828"/>
            <a:ext cx="7757932" cy="6012397"/>
          </a:xfrm>
          <a:custGeom>
            <a:avLst/>
            <a:gdLst/>
            <a:ahLst/>
            <a:cxnLst/>
            <a:rect l="l" t="t" r="r" b="b"/>
            <a:pathLst>
              <a:path w="7757932" h="6012397">
                <a:moveTo>
                  <a:pt x="0" y="0"/>
                </a:moveTo>
                <a:lnTo>
                  <a:pt x="7757932" y="0"/>
                </a:lnTo>
                <a:lnTo>
                  <a:pt x="7757932" y="6012398"/>
                </a:lnTo>
                <a:lnTo>
                  <a:pt x="0" y="60123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1393117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Contact Us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84759" y="4304372"/>
            <a:ext cx="7588213" cy="3179627"/>
            <a:chOff x="0" y="0"/>
            <a:chExt cx="2900587" cy="1215409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1509" y="5252676"/>
            <a:ext cx="1696064" cy="1919167"/>
          </a:xfrm>
          <a:custGeom>
            <a:avLst/>
            <a:gdLst/>
            <a:ahLst/>
            <a:cxnLst/>
            <a:rect l="l" t="t" r="r" b="b"/>
            <a:pathLst>
              <a:path w="1696064" h="1919167">
                <a:moveTo>
                  <a:pt x="0" y="0"/>
                </a:moveTo>
                <a:lnTo>
                  <a:pt x="1696063" y="0"/>
                </a:lnTo>
                <a:lnTo>
                  <a:pt x="1696063" y="1919166"/>
                </a:lnTo>
                <a:lnTo>
                  <a:pt x="0" y="191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552495" y="4533996"/>
            <a:ext cx="3011008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SCCG Program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21920" y="4401187"/>
            <a:ext cx="3923278" cy="275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Jennicca Mabe​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Mabe_j@cde.state.co.us 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303-923-0974​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Morgan​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Morgan_b@cde.state.co.us​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303-923-0966​</a:t>
            </a:r>
          </a:p>
        </p:txBody>
      </p: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09545" y="4304372"/>
            <a:ext cx="7588213" cy="3179627"/>
            <a:chOff x="0" y="0"/>
            <a:chExt cx="2900587" cy="1215409"/>
          </a:xfrm>
        </p:grpSpPr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5565" y="4709733"/>
            <a:ext cx="1896607" cy="1896607"/>
          </a:xfrm>
          <a:custGeom>
            <a:avLst/>
            <a:gdLst/>
            <a:ahLst/>
            <a:cxnLst/>
            <a:rect l="l" t="t" r="r" b="b"/>
            <a:pathLst>
              <a:path w="1896607" h="1896607">
                <a:moveTo>
                  <a:pt x="0" y="0"/>
                </a:moveTo>
                <a:lnTo>
                  <a:pt x="1896606" y="0"/>
                </a:lnTo>
                <a:lnTo>
                  <a:pt x="1896606" y="1896607"/>
                </a:lnTo>
                <a:lnTo>
                  <a:pt x="0" y="189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12201158" y="4848244"/>
            <a:ext cx="3845382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CDE Grants Fiscal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4485" y="5600886"/>
            <a:ext cx="3719512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Gloria Kochan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kochan_g@cde.state.co.us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57808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5016162" cy="529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8400"/>
                </a:lnSpc>
              </a:pPr>
              <a:endParaRPr dirty="0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1911" y="2321929"/>
            <a:ext cx="18247635" cy="8112264"/>
          </a:xfrm>
          <a:custGeom>
            <a:avLst/>
            <a:gdLst/>
            <a:ahLst/>
            <a:cxnLst/>
            <a:rect l="l" t="t" r="r" b="b"/>
            <a:pathLst>
              <a:path w="18247635" h="8112264">
                <a:moveTo>
                  <a:pt x="0" y="0"/>
                </a:moveTo>
                <a:lnTo>
                  <a:pt x="18247635" y="0"/>
                </a:lnTo>
                <a:lnTo>
                  <a:pt x="18247635" y="8112264"/>
                </a:lnTo>
                <a:lnTo>
                  <a:pt x="0" y="8112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6" b="-3054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5352" y="3434836"/>
            <a:ext cx="14880515" cy="5406170"/>
            <a:chOff x="0" y="0"/>
            <a:chExt cx="3919148" cy="142384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423847"/>
            </a:xfrm>
            <a:custGeom>
              <a:avLst/>
              <a:gdLst/>
              <a:ahLst/>
              <a:cxnLst/>
              <a:rect l="l" t="t" r="r" b="b"/>
              <a:pathLst>
                <a:path w="3919148" h="1423847">
                  <a:moveTo>
                    <a:pt x="0" y="0"/>
                  </a:moveTo>
                  <a:lnTo>
                    <a:pt x="3919148" y="0"/>
                  </a:lnTo>
                  <a:lnTo>
                    <a:pt x="3919148" y="1423847"/>
                  </a:lnTo>
                  <a:lnTo>
                    <a:pt x="0" y="142384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919148" cy="1480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3755" y="3237694"/>
            <a:ext cx="8159355" cy="5436170"/>
          </a:xfrm>
          <a:custGeom>
            <a:avLst/>
            <a:gdLst/>
            <a:ahLst/>
            <a:cxnLst/>
            <a:rect l="l" t="t" r="r" b="b"/>
            <a:pathLst>
              <a:path w="8159355" h="5436170">
                <a:moveTo>
                  <a:pt x="0" y="0"/>
                </a:moveTo>
                <a:lnTo>
                  <a:pt x="8159355" y="0"/>
                </a:lnTo>
                <a:lnTo>
                  <a:pt x="8159355" y="5436170"/>
                </a:lnTo>
                <a:lnTo>
                  <a:pt x="0" y="543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1949" y="5402331"/>
            <a:ext cx="5342967" cy="184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0"/>
              </a:lnSpc>
            </a:pPr>
            <a:r>
              <a:rPr lang="en-US" sz="4678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Cassie Court </a:t>
            </a:r>
          </a:p>
          <a:p>
            <a:pPr algn="just">
              <a:lnSpc>
                <a:spcPts val="2911"/>
              </a:lnSpc>
            </a:pPr>
            <a:endParaRPr lang="en-US" sz="4678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5215"/>
              </a:lnSpc>
            </a:pPr>
            <a:r>
              <a:rPr lang="en-US" sz="3725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High School</a:t>
            </a:r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598756" y="552450"/>
            <a:ext cx="1429044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Welcome</a:t>
            </a:r>
          </a:p>
        </p:txBody>
      </p:sp>
      <p:sp>
        <p:nvSpPr>
          <p:cNvPr id="12" name="TextBox 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500066" y="3945109"/>
            <a:ext cx="6533586" cy="350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On the nametag at your seat, please write your: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Name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Grades or levels you work with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236467" y="52195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104212" cy="1541783"/>
            <a:chOff x="0" y="0"/>
            <a:chExt cx="50315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31562" cy="406066"/>
            </a:xfrm>
            <a:custGeom>
              <a:avLst/>
              <a:gdLst/>
              <a:ahLst/>
              <a:cxnLst/>
              <a:rect l="l" t="t" r="r" b="b"/>
              <a:pathLst>
                <a:path w="5031562" h="406066">
                  <a:moveTo>
                    <a:pt x="0" y="0"/>
                  </a:moveTo>
                  <a:lnTo>
                    <a:pt x="5031562" y="0"/>
                  </a:lnTo>
                  <a:lnTo>
                    <a:pt x="50315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315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9754695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References I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296369"/>
            <a:ext cx="18288000" cy="7763281"/>
            <a:chOff x="0" y="0"/>
            <a:chExt cx="4816593" cy="2044650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2044650"/>
            </a:xfrm>
            <a:custGeom>
              <a:avLst/>
              <a:gdLst/>
              <a:ahLst/>
              <a:cxnLst/>
              <a:rect l="l" t="t" r="r" b="b"/>
              <a:pathLst>
                <a:path w="4816592" h="2044650">
                  <a:moveTo>
                    <a:pt x="0" y="0"/>
                  </a:moveTo>
                  <a:lnTo>
                    <a:pt x="4816592" y="0"/>
                  </a:lnTo>
                  <a:lnTo>
                    <a:pt x="4816592" y="2044650"/>
                  </a:lnTo>
                  <a:lnTo>
                    <a:pt x="0" y="204465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816593" cy="2101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3756" y="2920602"/>
            <a:ext cx="1761556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(2023). </a:t>
            </a:r>
            <a:r>
              <a:rPr lang="en-US" sz="2199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role of the school counselor</a:t>
            </a:r>
            <a:r>
              <a:rPr lang="en-US" sz="21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1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schoolcounselor.org/getmedia/ee8b2e1b-d021-4575-982c-c84402cb2cd2/Role-Statement.pdf"/>
              </a:rPr>
              <a:t>https://www.schoolcounselor.org/getmedia/ee8b2e1b-d021-4575-982c-c84402cb2cd2/Role-Statement.pdf</a:t>
            </a:r>
          </a:p>
          <a:p>
            <a:pPr algn="l">
              <a:lnSpc>
                <a:spcPts val="3079"/>
              </a:lnSpc>
            </a:pPr>
            <a:endParaRPr lang="en-US" sz="2199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3" tooltip="https://www.schoolcounselor.org/getmedia/ee8b2e1b-d021-4575-982c-c84402cb2cd2/Role-Statement.pdf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(2024). </a:t>
            </a:r>
            <a:r>
              <a:rPr lang="en-US" sz="2199" i="1" dirty="0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School counselor roles and ratios. 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1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schoolcounselor.org/About-School-Counseling/School-Counselor-Roles-Ratios"/>
              </a:rPr>
              <a:t>https://www.schoolcounselor.org/About-School-Counseling/School-Counselor-Roles-Ratios</a:t>
            </a:r>
          </a:p>
          <a:p>
            <a:pPr algn="l">
              <a:lnSpc>
                <a:spcPts val="3079"/>
              </a:lnSpc>
            </a:pPr>
            <a:endParaRPr lang="en-US" sz="2199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4" tooltip="https://www.schoolcounselor.org/About-School-Counseling/School-Counselor-Roles-Ratios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(2025, August 26). School Counselor Corps Grant Program reporting.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199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cde.state.co.us/postsecondary/sccg-program-reporting"/>
              </a:rPr>
              <a:t>https://www.cde.state.co.us/postsecondary/sccg-program-reporting</a:t>
            </a:r>
          </a:p>
          <a:p>
            <a:pPr algn="l">
              <a:lnSpc>
                <a:spcPts val="2659"/>
              </a:lnSpc>
            </a:pPr>
            <a:endParaRPr lang="en-US" sz="2199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5" tooltip="https://www.cde.state.co.us/postsecondary/sccg-program-reporting"/>
            </a:endParaRPr>
          </a:p>
          <a:p>
            <a:pPr algn="l">
              <a:lnSpc>
                <a:spcPts val="2520"/>
              </a:lnSpc>
            </a:pPr>
            <a:endParaRPr lang="en-US" sz="2199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5" tooltip="https://www.cde.state.co.us/postsecondary/sccg-program-reporting"/>
            </a:endParaRPr>
          </a:p>
        </p:txBody>
      </p:sp>
      <p:sp>
        <p:nvSpPr>
          <p:cNvPr id="9" name="Freeform 9" descr="CDE Logo"/>
          <p:cNvSpPr/>
          <p:nvPr/>
        </p:nvSpPr>
        <p:spPr>
          <a:xfrm>
            <a:off x="15021378" y="67099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159924" y="3390900"/>
            <a:ext cx="5388533" cy="1485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Thank you!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0566659" y="673041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01911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5016162" cy="529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8400"/>
                </a:lnSpc>
              </a:pPr>
              <a:endParaRPr dirty="0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1911" y="2321929"/>
            <a:ext cx="18247635" cy="8112264"/>
          </a:xfrm>
          <a:custGeom>
            <a:avLst/>
            <a:gdLst/>
            <a:ahLst/>
            <a:cxnLst/>
            <a:rect l="l" t="t" r="r" b="b"/>
            <a:pathLst>
              <a:path w="18247635" h="8112264">
                <a:moveTo>
                  <a:pt x="0" y="0"/>
                </a:moveTo>
                <a:lnTo>
                  <a:pt x="18247635" y="0"/>
                </a:lnTo>
                <a:lnTo>
                  <a:pt x="18247635" y="8112264"/>
                </a:lnTo>
                <a:lnTo>
                  <a:pt x="0" y="8112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6" b="-3054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5352" y="3434836"/>
            <a:ext cx="14880515" cy="5406170"/>
            <a:chOff x="0" y="0"/>
            <a:chExt cx="3919148" cy="142384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423847"/>
            </a:xfrm>
            <a:custGeom>
              <a:avLst/>
              <a:gdLst/>
              <a:ahLst/>
              <a:cxnLst/>
              <a:rect l="l" t="t" r="r" b="b"/>
              <a:pathLst>
                <a:path w="3919148" h="1423847">
                  <a:moveTo>
                    <a:pt x="0" y="0"/>
                  </a:moveTo>
                  <a:lnTo>
                    <a:pt x="3919148" y="0"/>
                  </a:lnTo>
                  <a:lnTo>
                    <a:pt x="3919148" y="1423847"/>
                  </a:lnTo>
                  <a:lnTo>
                    <a:pt x="0" y="142384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919148" cy="1480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2307" y="701512"/>
            <a:ext cx="1429044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Before We Begin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78785" y="3843686"/>
            <a:ext cx="14880515" cy="378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sit with your team.</a:t>
            </a: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77238" lvl="1" indent="-388619" algn="l">
              <a:lnSpc>
                <a:spcPts val="5039"/>
              </a:lnSpc>
              <a:buFont typeface="Arial"/>
              <a:buChar char="•"/>
            </a:pPr>
            <a:r>
              <a:rPr lang="en-US" sz="3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WIFI:</a:t>
            </a:r>
            <a:r>
              <a:rPr lang="en-US" sz="3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UCCS-Guest, no password</a:t>
            </a: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77238" lvl="1" indent="-388619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Slides are available on the </a:t>
            </a:r>
            <a:r>
              <a:rPr lang="en-US" sz="3599" u="sng" dirty="0">
                <a:solidFill>
                  <a:srgbClr val="004AAD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cde.state.co.us/postsecondary/sccg-training-materials-and-recordings"/>
              </a:rPr>
              <a:t>Grant Documents and Materials website</a:t>
            </a:r>
            <a:r>
              <a:rPr lang="en-US" sz="3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4759"/>
              </a:lnSpc>
            </a:pPr>
            <a:endParaRPr lang="en-US" sz="35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Freeform 9" descr="CDE Logo"/>
          <p:cNvSpPr/>
          <p:nvPr/>
        </p:nvSpPr>
        <p:spPr>
          <a:xfrm>
            <a:off x="15137043" y="60626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37166"/>
            <a:ext cx="18351998" cy="1541783"/>
            <a:chOff x="0" y="0"/>
            <a:chExt cx="483344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33448" cy="406066"/>
            </a:xfrm>
            <a:custGeom>
              <a:avLst/>
              <a:gdLst/>
              <a:ahLst/>
              <a:cxnLst/>
              <a:rect l="l" t="t" r="r" b="b"/>
              <a:pathLst>
                <a:path w="4833448" h="406066">
                  <a:moveTo>
                    <a:pt x="0" y="0"/>
                  </a:moveTo>
                  <a:lnTo>
                    <a:pt x="4833448" y="0"/>
                  </a:lnTo>
                  <a:lnTo>
                    <a:pt x="483344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4833448" cy="55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5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2" y="242647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9390" y="2800086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3472313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4067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7" y="0"/>
                </a:lnTo>
                <a:lnTo>
                  <a:pt x="4520597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8597798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98500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14336166" y="2479386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185780" y="431149"/>
            <a:ext cx="15505878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Meet Your CDE Grant Support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00699" y="3798583"/>
            <a:ext cx="3676363" cy="51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Jennicca Mabe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0699" y="7625288"/>
            <a:ext cx="3676363" cy="77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0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School Counseling Specialist</a:t>
            </a:r>
          </a:p>
          <a:p>
            <a:pPr algn="ctr">
              <a:lnSpc>
                <a:spcPts val="3116"/>
              </a:lnSpc>
            </a:pPr>
            <a:r>
              <a:rPr lang="en-US" sz="19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Mabe_j@cde.state.co.us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83621" y="3789058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Brooke Morgan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88499" y="7634813"/>
            <a:ext cx="3761488" cy="75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School Counseling Specialist </a:t>
            </a:r>
          </a:p>
          <a:p>
            <a:pPr algn="ctr">
              <a:lnSpc>
                <a:spcPts val="2945"/>
              </a:lnSpc>
            </a:pPr>
            <a:r>
              <a:rPr lang="en-US" sz="19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Morgan_b@cde.state.co.us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21990" y="3789058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Gloria Kochan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21990" y="7619068"/>
            <a:ext cx="3761488" cy="75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Grants Fiscal Analyst</a:t>
            </a:r>
          </a:p>
          <a:p>
            <a:pPr algn="ctr">
              <a:lnSpc>
                <a:spcPts val="2945"/>
              </a:lnSpc>
            </a:pPr>
            <a:r>
              <a:rPr lang="en-US" sz="19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Kochan_g@cde.state.co.us</a:t>
            </a:r>
          </a:p>
        </p:txBody>
      </p:sp>
      <p:sp>
        <p:nvSpPr>
          <p:cNvPr id="20" name="Freeform 20" descr="CDE Logo"/>
          <p:cNvSpPr/>
          <p:nvPr/>
        </p:nvSpPr>
        <p:spPr>
          <a:xfrm>
            <a:off x="15315327" y="56893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9855" y="4240639"/>
            <a:ext cx="2990586" cy="2990586"/>
          </a:xfrm>
          <a:custGeom>
            <a:avLst/>
            <a:gdLst/>
            <a:ahLst/>
            <a:cxnLst/>
            <a:rect l="l" t="t" r="r" b="b"/>
            <a:pathLst>
              <a:path w="2990586" h="2990586">
                <a:moveTo>
                  <a:pt x="0" y="0"/>
                </a:moveTo>
                <a:lnTo>
                  <a:pt x="2990586" y="0"/>
                </a:lnTo>
                <a:lnTo>
                  <a:pt x="2990586" y="2990586"/>
                </a:lnTo>
                <a:lnTo>
                  <a:pt x="0" y="2990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59274" y="4193014"/>
            <a:ext cx="3085836" cy="3085836"/>
          </a:xfrm>
          <a:custGeom>
            <a:avLst/>
            <a:gdLst/>
            <a:ahLst/>
            <a:cxnLst/>
            <a:rect l="l" t="t" r="r" b="b"/>
            <a:pathLst>
              <a:path w="3085836" h="3085836">
                <a:moveTo>
                  <a:pt x="3085836" y="0"/>
                </a:moveTo>
                <a:lnTo>
                  <a:pt x="0" y="0"/>
                </a:lnTo>
                <a:lnTo>
                  <a:pt x="0" y="3085836"/>
                </a:lnTo>
                <a:lnTo>
                  <a:pt x="3085836" y="3085836"/>
                </a:lnTo>
                <a:lnTo>
                  <a:pt x="3085836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86344" y="4312833"/>
            <a:ext cx="3005314" cy="3005314"/>
          </a:xfrm>
          <a:custGeom>
            <a:avLst/>
            <a:gdLst/>
            <a:ahLst/>
            <a:cxnLst/>
            <a:rect l="l" t="t" r="r" b="b"/>
            <a:pathLst>
              <a:path w="3005314" h="3005314">
                <a:moveTo>
                  <a:pt x="0" y="0"/>
                </a:moveTo>
                <a:lnTo>
                  <a:pt x="3005313" y="0"/>
                </a:lnTo>
                <a:lnTo>
                  <a:pt x="3005313" y="3005314"/>
                </a:lnTo>
                <a:lnTo>
                  <a:pt x="0" y="30053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0961" y="2343650"/>
            <a:ext cx="18247635" cy="8090543"/>
          </a:xfrm>
          <a:custGeom>
            <a:avLst/>
            <a:gdLst/>
            <a:ahLst/>
            <a:cxnLst/>
            <a:rect l="l" t="t" r="r" b="b"/>
            <a:pathLst>
              <a:path w="18247635" h="8090543">
                <a:moveTo>
                  <a:pt x="0" y="0"/>
                </a:moveTo>
                <a:lnTo>
                  <a:pt x="18247635" y="0"/>
                </a:lnTo>
                <a:lnTo>
                  <a:pt x="18247635" y="8090543"/>
                </a:lnTo>
                <a:lnTo>
                  <a:pt x="0" y="8090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479" b="-3063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5531" y="3368811"/>
            <a:ext cx="14880515" cy="5137964"/>
            <a:chOff x="0" y="0"/>
            <a:chExt cx="3919148" cy="1353209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353209"/>
            </a:xfrm>
            <a:custGeom>
              <a:avLst/>
              <a:gdLst/>
              <a:ahLst/>
              <a:cxnLst/>
              <a:rect l="l" t="t" r="r" b="b"/>
              <a:pathLst>
                <a:path w="3919148" h="1353209">
                  <a:moveTo>
                    <a:pt x="0" y="0"/>
                  </a:moveTo>
                  <a:lnTo>
                    <a:pt x="3919148" y="0"/>
                  </a:lnTo>
                  <a:lnTo>
                    <a:pt x="3919148" y="1353209"/>
                  </a:lnTo>
                  <a:lnTo>
                    <a:pt x="0" y="135320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919148" cy="1410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9108" y="3258766"/>
            <a:ext cx="3323726" cy="4656709"/>
          </a:xfrm>
          <a:custGeom>
            <a:avLst/>
            <a:gdLst/>
            <a:ahLst/>
            <a:cxnLst/>
            <a:rect l="l" t="t" r="r" b="b"/>
            <a:pathLst>
              <a:path w="3323726" h="4656709">
                <a:moveTo>
                  <a:pt x="0" y="0"/>
                </a:moveTo>
                <a:lnTo>
                  <a:pt x="3323726" y="0"/>
                </a:lnTo>
                <a:lnTo>
                  <a:pt x="3323726" y="4656709"/>
                </a:lnTo>
                <a:lnTo>
                  <a:pt x="0" y="4656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1429044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Housekeeping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2504" y="3787265"/>
            <a:ext cx="10763542" cy="355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7" lvl="1" indent="-421003" algn="l">
              <a:lnSpc>
                <a:spcPts val="5654"/>
              </a:lnSpc>
              <a:buFont typeface="Arial"/>
              <a:buChar char="•"/>
            </a:pPr>
            <a:r>
              <a:rPr lang="en-US" sz="38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Today’s Materials:</a:t>
            </a:r>
          </a:p>
          <a:p>
            <a:pPr marL="1684014" lvl="2" indent="-561338" algn="l">
              <a:lnSpc>
                <a:spcPts val="5654"/>
              </a:lnSpc>
              <a:buFont typeface="Arial"/>
              <a:buChar char="⚬"/>
            </a:pPr>
            <a:r>
              <a:rPr lang="en-US" sz="38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</a:p>
          <a:p>
            <a:pPr marL="1684014" lvl="2" indent="-561338" algn="l">
              <a:lnSpc>
                <a:spcPts val="5654"/>
              </a:lnSpc>
              <a:buFont typeface="Arial"/>
              <a:buChar char="⚬"/>
            </a:pPr>
            <a:r>
              <a:rPr lang="en-US" sz="38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Reports, exemplars</a:t>
            </a:r>
          </a:p>
          <a:p>
            <a:pPr marL="842007" lvl="1" indent="-421003" algn="l">
              <a:lnSpc>
                <a:spcPts val="5654"/>
              </a:lnSpc>
              <a:buFont typeface="Arial"/>
              <a:buChar char="•"/>
            </a:pPr>
            <a:r>
              <a:rPr lang="en-US" sz="3899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Restrooms</a:t>
            </a:r>
          </a:p>
          <a:p>
            <a:pPr marL="842007" lvl="1" indent="-421003" algn="l">
              <a:lnSpc>
                <a:spcPts val="5654"/>
              </a:lnSpc>
              <a:buFont typeface="Arial"/>
              <a:buChar char="•"/>
            </a:pPr>
            <a:r>
              <a:rPr lang="en-US" sz="3899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Get up, move, take care of yourself </a:t>
            </a:r>
          </a:p>
        </p:txBody>
      </p:sp>
      <p:sp>
        <p:nvSpPr>
          <p:cNvPr id="11" name="Freeform 11" descr="CDE Logo"/>
          <p:cNvSpPr/>
          <p:nvPr/>
        </p:nvSpPr>
        <p:spPr>
          <a:xfrm>
            <a:off x="15195753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6660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5016162" cy="529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8400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090" y="3337305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090" y="5045201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60"/>
                </a:lnTo>
                <a:lnTo>
                  <a:pt x="0" y="848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090" y="6977004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1429044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Today’s Objectives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22269" y="3251580"/>
            <a:ext cx="12866932" cy="104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15 familiarize themselves with Development Year Report. </a:t>
            </a:r>
          </a:p>
          <a:p>
            <a:pPr algn="l">
              <a:lnSpc>
                <a:spcPts val="4227"/>
              </a:lnSpc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14 familiarize themselves with End of Year Report.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12744" y="5021739"/>
            <a:ext cx="12866932" cy="104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14 Review the Development Year Report. </a:t>
            </a:r>
          </a:p>
          <a:p>
            <a:pPr algn="l">
              <a:lnSpc>
                <a:spcPts val="4227"/>
              </a:lnSpc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15 Review the End of Year Report.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12744" y="6702277"/>
            <a:ext cx="12866932" cy="104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14 Review Exemplars of the Development Year Report. </a:t>
            </a:r>
          </a:p>
          <a:p>
            <a:pPr algn="l">
              <a:lnSpc>
                <a:spcPts val="4227"/>
              </a:lnSpc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15 Review Exemplars of the End of Year Report.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207064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2319" y="6290397"/>
            <a:ext cx="7315200" cy="2715768"/>
          </a:xfrm>
          <a:custGeom>
            <a:avLst/>
            <a:gdLst/>
            <a:ahLst/>
            <a:cxnLst/>
            <a:rect l="l" t="t" r="r" b="b"/>
            <a:pathLst>
              <a:path w="7315200" h="2715768">
                <a:moveTo>
                  <a:pt x="0" y="0"/>
                </a:moveTo>
                <a:lnTo>
                  <a:pt x="7315200" y="0"/>
                </a:lnTo>
                <a:lnTo>
                  <a:pt x="7315200" y="2715768"/>
                </a:lnTo>
                <a:lnTo>
                  <a:pt x="0" y="27157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06871"/>
            <a:ext cx="19045739" cy="1541783"/>
            <a:chOff x="0" y="0"/>
            <a:chExt cx="5016162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5016162" cy="529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8400"/>
                </a:lnSpc>
              </a:pPr>
              <a:endParaRPr dirty="0"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273044" y="701512"/>
            <a:ext cx="1429044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Role of the School Counselor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3851" y="3033980"/>
            <a:ext cx="15532136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u="sng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Know</a:t>
            </a:r>
            <a:r>
              <a:rPr lang="en-US" sz="4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role of a school counselor.</a:t>
            </a:r>
          </a:p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u="sng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</a:t>
            </a:r>
            <a:r>
              <a:rPr lang="en-US" sz="4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role of the school counselor.</a:t>
            </a:r>
          </a:p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u="sng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Sustain</a:t>
            </a:r>
            <a:r>
              <a:rPr lang="en-US" sz="4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role of the school counselor through data.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292994" y="60626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378296"/>
            <a:ext cx="19012517" cy="1541783"/>
            <a:chOff x="0" y="0"/>
            <a:chExt cx="500741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07412" cy="406066"/>
            </a:xfrm>
            <a:custGeom>
              <a:avLst/>
              <a:gdLst/>
              <a:ahLst/>
              <a:cxnLst/>
              <a:rect l="l" t="t" r="r" b="b"/>
              <a:pathLst>
                <a:path w="5007412" h="406066">
                  <a:moveTo>
                    <a:pt x="0" y="0"/>
                  </a:moveTo>
                  <a:lnTo>
                    <a:pt x="5007412" y="0"/>
                  </a:lnTo>
                  <a:lnTo>
                    <a:pt x="500741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0741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20204" y="701500"/>
            <a:ext cx="14596849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Utilize Your SCCG Team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7225" y="2671464"/>
            <a:ext cx="3600261" cy="6910404"/>
            <a:chOff x="0" y="0"/>
            <a:chExt cx="1063667" cy="2041620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63667" cy="2041620"/>
            </a:xfrm>
            <a:custGeom>
              <a:avLst/>
              <a:gdLst/>
              <a:ahLst/>
              <a:cxnLst/>
              <a:rect l="l" t="t" r="r" b="b"/>
              <a:pathLst>
                <a:path w="1063667" h="2041620">
                  <a:moveTo>
                    <a:pt x="53759" y="0"/>
                  </a:moveTo>
                  <a:lnTo>
                    <a:pt x="1009907" y="0"/>
                  </a:lnTo>
                  <a:cubicBezTo>
                    <a:pt x="1024165" y="0"/>
                    <a:pt x="1037839" y="5664"/>
                    <a:pt x="1047921" y="15746"/>
                  </a:cubicBezTo>
                  <a:cubicBezTo>
                    <a:pt x="1058003" y="25828"/>
                    <a:pt x="1063667" y="39502"/>
                    <a:pt x="1063667" y="53759"/>
                  </a:cubicBezTo>
                  <a:lnTo>
                    <a:pt x="1063667" y="1987861"/>
                  </a:lnTo>
                  <a:cubicBezTo>
                    <a:pt x="1063667" y="2002119"/>
                    <a:pt x="1058003" y="2015793"/>
                    <a:pt x="1047921" y="2025875"/>
                  </a:cubicBezTo>
                  <a:cubicBezTo>
                    <a:pt x="1037839" y="2035956"/>
                    <a:pt x="1024165" y="2041620"/>
                    <a:pt x="1009907" y="2041620"/>
                  </a:cubicBezTo>
                  <a:lnTo>
                    <a:pt x="53759" y="2041620"/>
                  </a:lnTo>
                  <a:cubicBezTo>
                    <a:pt x="39502" y="2041620"/>
                    <a:pt x="25828" y="2035956"/>
                    <a:pt x="15746" y="2025875"/>
                  </a:cubicBezTo>
                  <a:cubicBezTo>
                    <a:pt x="5664" y="2015793"/>
                    <a:pt x="0" y="2002119"/>
                    <a:pt x="0" y="1987861"/>
                  </a:cubicBezTo>
                  <a:lnTo>
                    <a:pt x="0" y="53759"/>
                  </a:lnTo>
                  <a:cubicBezTo>
                    <a:pt x="0" y="39502"/>
                    <a:pt x="5664" y="25828"/>
                    <a:pt x="15746" y="15746"/>
                  </a:cubicBezTo>
                  <a:cubicBezTo>
                    <a:pt x="25828" y="5664"/>
                    <a:pt x="39502" y="0"/>
                    <a:pt x="53759" y="0"/>
                  </a:cubicBezTo>
                  <a:close/>
                </a:path>
              </a:pathLst>
            </a:custGeom>
            <a:solidFill>
              <a:srgbClr val="FFFEF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063667" cy="2089245"/>
            </a:xfrm>
            <a:prstGeom prst="rect">
              <a:avLst/>
            </a:prstGeom>
          </p:spPr>
          <p:txBody>
            <a:bodyPr lIns="49108" tIns="49108" rIns="49108" bIns="49108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7225" y="2623845"/>
            <a:ext cx="3600261" cy="1050370"/>
            <a:chOff x="0" y="0"/>
            <a:chExt cx="1063667" cy="310323"/>
          </a:xfrm>
        </p:grpSpPr>
        <p:sp>
          <p:nvSpPr>
            <p:cNvPr id="14" name="Freeform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63667" cy="310323"/>
            </a:xfrm>
            <a:custGeom>
              <a:avLst/>
              <a:gdLst/>
              <a:ahLst/>
              <a:cxnLst/>
              <a:rect l="l" t="t" r="r" b="b"/>
              <a:pathLst>
                <a:path w="1063667" h="310323">
                  <a:moveTo>
                    <a:pt x="53759" y="0"/>
                  </a:moveTo>
                  <a:lnTo>
                    <a:pt x="1009907" y="0"/>
                  </a:lnTo>
                  <a:cubicBezTo>
                    <a:pt x="1024165" y="0"/>
                    <a:pt x="1037839" y="5664"/>
                    <a:pt x="1047921" y="15746"/>
                  </a:cubicBezTo>
                  <a:cubicBezTo>
                    <a:pt x="1058003" y="25828"/>
                    <a:pt x="1063667" y="39502"/>
                    <a:pt x="1063667" y="53759"/>
                  </a:cubicBezTo>
                  <a:lnTo>
                    <a:pt x="1063667" y="256564"/>
                  </a:lnTo>
                  <a:cubicBezTo>
                    <a:pt x="1063667" y="270821"/>
                    <a:pt x="1058003" y="284495"/>
                    <a:pt x="1047921" y="294577"/>
                  </a:cubicBezTo>
                  <a:cubicBezTo>
                    <a:pt x="1037839" y="304659"/>
                    <a:pt x="1024165" y="310323"/>
                    <a:pt x="1009907" y="310323"/>
                  </a:cubicBezTo>
                  <a:lnTo>
                    <a:pt x="53759" y="310323"/>
                  </a:lnTo>
                  <a:cubicBezTo>
                    <a:pt x="39502" y="310323"/>
                    <a:pt x="25828" y="304659"/>
                    <a:pt x="15746" y="294577"/>
                  </a:cubicBezTo>
                  <a:cubicBezTo>
                    <a:pt x="5664" y="284495"/>
                    <a:pt x="0" y="270821"/>
                    <a:pt x="0" y="256564"/>
                  </a:cubicBezTo>
                  <a:lnTo>
                    <a:pt x="0" y="53759"/>
                  </a:lnTo>
                  <a:cubicBezTo>
                    <a:pt x="0" y="39502"/>
                    <a:pt x="5664" y="25828"/>
                    <a:pt x="15746" y="15746"/>
                  </a:cubicBezTo>
                  <a:cubicBezTo>
                    <a:pt x="25828" y="5664"/>
                    <a:pt x="39502" y="0"/>
                    <a:pt x="53759" y="0"/>
                  </a:cubicBez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063667" cy="357948"/>
            </a:xfrm>
            <a:prstGeom prst="rect">
              <a:avLst/>
            </a:prstGeom>
          </p:spPr>
          <p:txBody>
            <a:bodyPr lIns="49108" tIns="49108" rIns="49108" bIns="49108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03704" y="2789299"/>
            <a:ext cx="3040962" cy="75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8"/>
              </a:lnSpc>
            </a:pPr>
            <a:r>
              <a:rPr lang="en-US" sz="28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School Counselors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3900" y="4007590"/>
            <a:ext cx="3382582" cy="528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Attend trainings in-person and virtually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Drive programming and reflection of SCCG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and monitor SMART goals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Deliver interventions and programming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Collaborate with team for alignment and sustainability</a:t>
            </a:r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44728" y="2634715"/>
            <a:ext cx="3598307" cy="6958023"/>
            <a:chOff x="0" y="0"/>
            <a:chExt cx="1051567" cy="2033408"/>
          </a:xfrm>
        </p:grpSpPr>
        <p:sp>
          <p:nvSpPr>
            <p:cNvPr id="19" name="Freeform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51567" cy="2033408"/>
            </a:xfrm>
            <a:custGeom>
              <a:avLst/>
              <a:gdLst/>
              <a:ahLst/>
              <a:cxnLst/>
              <a:rect l="l" t="t" r="r" b="b"/>
              <a:pathLst>
                <a:path w="1051567" h="2033408">
                  <a:moveTo>
                    <a:pt x="53789" y="0"/>
                  </a:moveTo>
                  <a:lnTo>
                    <a:pt x="997778" y="0"/>
                  </a:lnTo>
                  <a:cubicBezTo>
                    <a:pt x="1027485" y="0"/>
                    <a:pt x="1051567" y="24082"/>
                    <a:pt x="1051567" y="53789"/>
                  </a:cubicBezTo>
                  <a:lnTo>
                    <a:pt x="1051567" y="1979619"/>
                  </a:lnTo>
                  <a:cubicBezTo>
                    <a:pt x="1051567" y="2009326"/>
                    <a:pt x="1027485" y="2033408"/>
                    <a:pt x="997778" y="2033408"/>
                  </a:cubicBezTo>
                  <a:lnTo>
                    <a:pt x="53789" y="2033408"/>
                  </a:lnTo>
                  <a:cubicBezTo>
                    <a:pt x="39523" y="2033408"/>
                    <a:pt x="25842" y="2027741"/>
                    <a:pt x="15754" y="2017654"/>
                  </a:cubicBezTo>
                  <a:cubicBezTo>
                    <a:pt x="5667" y="2007566"/>
                    <a:pt x="0" y="1993885"/>
                    <a:pt x="0" y="1979619"/>
                  </a:cubicBezTo>
                  <a:lnTo>
                    <a:pt x="0" y="53789"/>
                  </a:lnTo>
                  <a:cubicBezTo>
                    <a:pt x="0" y="24082"/>
                    <a:pt x="24082" y="0"/>
                    <a:pt x="53789" y="0"/>
                  </a:cubicBezTo>
                  <a:close/>
                </a:path>
              </a:pathLst>
            </a:custGeom>
            <a:solidFill>
              <a:srgbClr val="FFFEF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51567" cy="2081033"/>
            </a:xfrm>
            <a:prstGeom prst="rect">
              <a:avLst/>
            </a:prstGeom>
          </p:spPr>
          <p:txBody>
            <a:bodyPr lIns="49646" tIns="49646" rIns="49646" bIns="49646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44728" y="2634715"/>
            <a:ext cx="3598307" cy="1061879"/>
            <a:chOff x="0" y="0"/>
            <a:chExt cx="1051567" cy="310323"/>
          </a:xfrm>
        </p:grpSpPr>
        <p:sp>
          <p:nvSpPr>
            <p:cNvPr id="22" name="Freeform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51567" cy="310323"/>
            </a:xfrm>
            <a:custGeom>
              <a:avLst/>
              <a:gdLst/>
              <a:ahLst/>
              <a:cxnLst/>
              <a:rect l="l" t="t" r="r" b="b"/>
              <a:pathLst>
                <a:path w="1051567" h="310323">
                  <a:moveTo>
                    <a:pt x="53789" y="0"/>
                  </a:moveTo>
                  <a:lnTo>
                    <a:pt x="997778" y="0"/>
                  </a:lnTo>
                  <a:cubicBezTo>
                    <a:pt x="1027485" y="0"/>
                    <a:pt x="1051567" y="24082"/>
                    <a:pt x="1051567" y="53789"/>
                  </a:cubicBezTo>
                  <a:lnTo>
                    <a:pt x="1051567" y="256534"/>
                  </a:lnTo>
                  <a:cubicBezTo>
                    <a:pt x="1051567" y="270800"/>
                    <a:pt x="1045900" y="284481"/>
                    <a:pt x="1035812" y="294569"/>
                  </a:cubicBezTo>
                  <a:cubicBezTo>
                    <a:pt x="1025725" y="304656"/>
                    <a:pt x="1012044" y="310323"/>
                    <a:pt x="997778" y="310323"/>
                  </a:cubicBezTo>
                  <a:lnTo>
                    <a:pt x="53789" y="310323"/>
                  </a:lnTo>
                  <a:cubicBezTo>
                    <a:pt x="24082" y="310323"/>
                    <a:pt x="0" y="286241"/>
                    <a:pt x="0" y="256534"/>
                  </a:cubicBezTo>
                  <a:lnTo>
                    <a:pt x="0" y="53789"/>
                  </a:lnTo>
                  <a:cubicBezTo>
                    <a:pt x="0" y="24082"/>
                    <a:pt x="24082" y="0"/>
                    <a:pt x="53789" y="0"/>
                  </a:cubicBez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051567" cy="357948"/>
            </a:xfrm>
            <a:prstGeom prst="rect">
              <a:avLst/>
            </a:prstGeom>
          </p:spPr>
          <p:txBody>
            <a:bodyPr lIns="49646" tIns="49646" rIns="49646" bIns="49646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301492" y="2823422"/>
            <a:ext cx="3484779" cy="75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7"/>
              </a:lnSpc>
            </a:pPr>
            <a:r>
              <a:rPr lang="en-US" sz="2799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 School Administrators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85270" y="4018460"/>
            <a:ext cx="3297537" cy="3522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Attend trainings in-person and virtually.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Collaborate with school counselor for programming, alignment, and sustainability</a:t>
            </a:r>
          </a:p>
          <a:p>
            <a:pPr algn="l">
              <a:lnSpc>
                <a:spcPts val="278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95997" y="2623845"/>
            <a:ext cx="3654779" cy="6947153"/>
            <a:chOff x="0" y="0"/>
            <a:chExt cx="1058075" cy="2011232"/>
          </a:xfrm>
        </p:grpSpPr>
        <p:sp>
          <p:nvSpPr>
            <p:cNvPr id="27" name="Freeform 2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58075" cy="2011232"/>
            </a:xfrm>
            <a:custGeom>
              <a:avLst/>
              <a:gdLst/>
              <a:ahLst/>
              <a:cxnLst/>
              <a:rect l="l" t="t" r="r" b="b"/>
              <a:pathLst>
                <a:path w="1058075" h="2011232">
                  <a:moveTo>
                    <a:pt x="52958" y="0"/>
                  </a:moveTo>
                  <a:lnTo>
                    <a:pt x="1005118" y="0"/>
                  </a:lnTo>
                  <a:cubicBezTo>
                    <a:pt x="1019163" y="0"/>
                    <a:pt x="1032633" y="5579"/>
                    <a:pt x="1042564" y="15511"/>
                  </a:cubicBezTo>
                  <a:cubicBezTo>
                    <a:pt x="1052496" y="25442"/>
                    <a:pt x="1058075" y="38912"/>
                    <a:pt x="1058075" y="52958"/>
                  </a:cubicBezTo>
                  <a:lnTo>
                    <a:pt x="1058075" y="1958275"/>
                  </a:lnTo>
                  <a:cubicBezTo>
                    <a:pt x="1058075" y="1987523"/>
                    <a:pt x="1034365" y="2011232"/>
                    <a:pt x="1005118" y="2011232"/>
                  </a:cubicBezTo>
                  <a:lnTo>
                    <a:pt x="52958" y="2011232"/>
                  </a:lnTo>
                  <a:cubicBezTo>
                    <a:pt x="38912" y="2011232"/>
                    <a:pt x="25442" y="2005653"/>
                    <a:pt x="15511" y="1995722"/>
                  </a:cubicBezTo>
                  <a:cubicBezTo>
                    <a:pt x="5579" y="1985790"/>
                    <a:pt x="0" y="1972320"/>
                    <a:pt x="0" y="1958275"/>
                  </a:cubicBezTo>
                  <a:lnTo>
                    <a:pt x="0" y="52958"/>
                  </a:lnTo>
                  <a:cubicBezTo>
                    <a:pt x="0" y="38912"/>
                    <a:pt x="5579" y="25442"/>
                    <a:pt x="15511" y="15511"/>
                  </a:cubicBezTo>
                  <a:cubicBezTo>
                    <a:pt x="25442" y="5579"/>
                    <a:pt x="38912" y="0"/>
                    <a:pt x="52958" y="0"/>
                  </a:cubicBezTo>
                  <a:close/>
                </a:path>
              </a:pathLst>
            </a:custGeom>
            <a:solidFill>
              <a:srgbClr val="FFFEF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058075" cy="2058857"/>
            </a:xfrm>
            <a:prstGeom prst="rect">
              <a:avLst/>
            </a:prstGeom>
          </p:spPr>
          <p:txBody>
            <a:bodyPr lIns="50115" tIns="50115" rIns="50115" bIns="50115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84122" y="2623845"/>
            <a:ext cx="3654779" cy="1071910"/>
            <a:chOff x="0" y="0"/>
            <a:chExt cx="1058075" cy="310323"/>
          </a:xfrm>
        </p:grpSpPr>
        <p:sp>
          <p:nvSpPr>
            <p:cNvPr id="30" name="Freeform 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58075" cy="310323"/>
            </a:xfrm>
            <a:custGeom>
              <a:avLst/>
              <a:gdLst/>
              <a:ahLst/>
              <a:cxnLst/>
              <a:rect l="l" t="t" r="r" b="b"/>
              <a:pathLst>
                <a:path w="1058075" h="310323">
                  <a:moveTo>
                    <a:pt x="52958" y="0"/>
                  </a:moveTo>
                  <a:lnTo>
                    <a:pt x="1005118" y="0"/>
                  </a:lnTo>
                  <a:cubicBezTo>
                    <a:pt x="1019163" y="0"/>
                    <a:pt x="1032633" y="5579"/>
                    <a:pt x="1042564" y="15511"/>
                  </a:cubicBezTo>
                  <a:cubicBezTo>
                    <a:pt x="1052496" y="25442"/>
                    <a:pt x="1058075" y="38912"/>
                    <a:pt x="1058075" y="52958"/>
                  </a:cubicBezTo>
                  <a:lnTo>
                    <a:pt x="1058075" y="257365"/>
                  </a:lnTo>
                  <a:cubicBezTo>
                    <a:pt x="1058075" y="271411"/>
                    <a:pt x="1052496" y="284881"/>
                    <a:pt x="1042564" y="294812"/>
                  </a:cubicBezTo>
                  <a:cubicBezTo>
                    <a:pt x="1032633" y="304744"/>
                    <a:pt x="1019163" y="310323"/>
                    <a:pt x="1005118" y="310323"/>
                  </a:cubicBezTo>
                  <a:lnTo>
                    <a:pt x="52958" y="310323"/>
                  </a:lnTo>
                  <a:cubicBezTo>
                    <a:pt x="38912" y="310323"/>
                    <a:pt x="25442" y="304744"/>
                    <a:pt x="15511" y="294812"/>
                  </a:cubicBezTo>
                  <a:cubicBezTo>
                    <a:pt x="5579" y="284881"/>
                    <a:pt x="0" y="271411"/>
                    <a:pt x="0" y="257365"/>
                  </a:cubicBezTo>
                  <a:lnTo>
                    <a:pt x="0" y="52958"/>
                  </a:lnTo>
                  <a:cubicBezTo>
                    <a:pt x="0" y="38912"/>
                    <a:pt x="5579" y="25442"/>
                    <a:pt x="15511" y="15511"/>
                  </a:cubicBezTo>
                  <a:cubicBezTo>
                    <a:pt x="25442" y="5579"/>
                    <a:pt x="38912" y="0"/>
                    <a:pt x="52958" y="0"/>
                  </a:cubicBez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058075" cy="357948"/>
            </a:xfrm>
            <a:prstGeom prst="rect">
              <a:avLst/>
            </a:prstGeom>
          </p:spPr>
          <p:txBody>
            <a:bodyPr lIns="50115" tIns="50115" rIns="50115" bIns="50115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4" name="Group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50277" y="2678000"/>
            <a:ext cx="3629020" cy="6903868"/>
            <a:chOff x="0" y="0"/>
            <a:chExt cx="1058922" cy="2014499"/>
          </a:xfrm>
        </p:grpSpPr>
        <p:sp>
          <p:nvSpPr>
            <p:cNvPr id="35" name="Freeform 3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58922" cy="2014499"/>
            </a:xfrm>
            <a:custGeom>
              <a:avLst/>
              <a:gdLst/>
              <a:ahLst/>
              <a:cxnLst/>
              <a:rect l="l" t="t" r="r" b="b"/>
              <a:pathLst>
                <a:path w="1058922" h="2014499">
                  <a:moveTo>
                    <a:pt x="53333" y="0"/>
                  </a:moveTo>
                  <a:lnTo>
                    <a:pt x="1005588" y="0"/>
                  </a:lnTo>
                  <a:cubicBezTo>
                    <a:pt x="1035044" y="0"/>
                    <a:pt x="1058922" y="23878"/>
                    <a:pt x="1058922" y="53333"/>
                  </a:cubicBezTo>
                  <a:lnTo>
                    <a:pt x="1058922" y="1961166"/>
                  </a:lnTo>
                  <a:cubicBezTo>
                    <a:pt x="1058922" y="1990621"/>
                    <a:pt x="1035044" y="2014499"/>
                    <a:pt x="1005588" y="2014499"/>
                  </a:cubicBezTo>
                  <a:lnTo>
                    <a:pt x="53333" y="2014499"/>
                  </a:lnTo>
                  <a:cubicBezTo>
                    <a:pt x="23878" y="2014499"/>
                    <a:pt x="0" y="1990621"/>
                    <a:pt x="0" y="1961166"/>
                  </a:cubicBezTo>
                  <a:lnTo>
                    <a:pt x="0" y="53333"/>
                  </a:lnTo>
                  <a:cubicBezTo>
                    <a:pt x="0" y="23878"/>
                    <a:pt x="23878" y="0"/>
                    <a:pt x="53333" y="0"/>
                  </a:cubicBezTo>
                  <a:close/>
                </a:path>
              </a:pathLst>
            </a:custGeom>
            <a:solidFill>
              <a:srgbClr val="FFFEF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058922" cy="2062124"/>
            </a:xfrm>
            <a:prstGeom prst="rect">
              <a:avLst/>
            </a:prstGeom>
          </p:spPr>
          <p:txBody>
            <a:bodyPr lIns="49722" tIns="49722" rIns="49722" bIns="49722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7" name="Group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50277" y="2634715"/>
            <a:ext cx="3629020" cy="1063505"/>
            <a:chOff x="0" y="0"/>
            <a:chExt cx="1058922" cy="310323"/>
          </a:xfrm>
        </p:grpSpPr>
        <p:sp>
          <p:nvSpPr>
            <p:cNvPr id="38" name="Freeform 3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58922" cy="310323"/>
            </a:xfrm>
            <a:custGeom>
              <a:avLst/>
              <a:gdLst/>
              <a:ahLst/>
              <a:cxnLst/>
              <a:rect l="l" t="t" r="r" b="b"/>
              <a:pathLst>
                <a:path w="1058922" h="310323">
                  <a:moveTo>
                    <a:pt x="53333" y="0"/>
                  </a:moveTo>
                  <a:lnTo>
                    <a:pt x="1005588" y="0"/>
                  </a:lnTo>
                  <a:cubicBezTo>
                    <a:pt x="1035044" y="0"/>
                    <a:pt x="1058922" y="23878"/>
                    <a:pt x="1058922" y="53333"/>
                  </a:cubicBezTo>
                  <a:lnTo>
                    <a:pt x="1058922" y="256990"/>
                  </a:lnTo>
                  <a:cubicBezTo>
                    <a:pt x="1058922" y="271134"/>
                    <a:pt x="1053303" y="284700"/>
                    <a:pt x="1043301" y="294702"/>
                  </a:cubicBezTo>
                  <a:cubicBezTo>
                    <a:pt x="1033299" y="304704"/>
                    <a:pt x="1019733" y="310323"/>
                    <a:pt x="1005588" y="310323"/>
                  </a:cubicBezTo>
                  <a:lnTo>
                    <a:pt x="53333" y="310323"/>
                  </a:lnTo>
                  <a:cubicBezTo>
                    <a:pt x="23878" y="310323"/>
                    <a:pt x="0" y="286445"/>
                    <a:pt x="0" y="256990"/>
                  </a:cubicBezTo>
                  <a:lnTo>
                    <a:pt x="0" y="53333"/>
                  </a:lnTo>
                  <a:cubicBezTo>
                    <a:pt x="0" y="23878"/>
                    <a:pt x="23878" y="0"/>
                    <a:pt x="53333" y="0"/>
                  </a:cubicBez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1058922" cy="357948"/>
            </a:xfrm>
            <a:prstGeom prst="rect">
              <a:avLst/>
            </a:prstGeom>
          </p:spPr>
          <p:txBody>
            <a:bodyPr lIns="49722" tIns="49722" rIns="49722" bIns="49722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367912" y="2808349"/>
            <a:ext cx="3468510" cy="75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7"/>
              </a:lnSpc>
            </a:pPr>
            <a:r>
              <a:rPr lang="en-US" sz="2799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District </a:t>
            </a:r>
          </a:p>
          <a:p>
            <a:pPr marL="0" lvl="0" indent="0" algn="ctr">
              <a:lnSpc>
                <a:spcPts val="2967"/>
              </a:lnSpc>
            </a:pPr>
            <a:r>
              <a:rPr lang="en-US" sz="2799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Leaders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510739" y="4007590"/>
            <a:ext cx="3325683" cy="493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Attend trainings in-person and virtually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Collaborate with school counselors, administrators, and fiscal contacts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alignment across schools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801" lvl="1" indent="-215900" algn="l">
              <a:lnSpc>
                <a:spcPts val="27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Sustainability plans</a:t>
            </a:r>
          </a:p>
          <a:p>
            <a:pPr algn="l">
              <a:lnSpc>
                <a:spcPts val="278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algn="l">
              <a:lnSpc>
                <a:spcPts val="2780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4033798" y="2797438"/>
            <a:ext cx="2579177" cy="75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802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CDE </a:t>
            </a:r>
          </a:p>
          <a:p>
            <a:pPr marL="0" lvl="0" indent="0" algn="ctr">
              <a:lnSpc>
                <a:spcPts val="2970"/>
              </a:lnSpc>
            </a:pPr>
            <a:r>
              <a:rPr lang="en-US" sz="2802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Support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03362" y="3849220"/>
            <a:ext cx="3440047" cy="563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79"/>
              </a:lnSpc>
              <a:buFont typeface="Arial"/>
              <a:buChar char="•"/>
            </a:pPr>
            <a:r>
              <a: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Address statutory requirements</a:t>
            </a:r>
          </a:p>
          <a:p>
            <a:pPr algn="l">
              <a:lnSpc>
                <a:spcPts val="2779"/>
              </a:lnSpc>
            </a:pPr>
            <a:endParaRPr lang="en-US" sz="1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799" lvl="1" indent="-215899" algn="l">
              <a:lnSpc>
                <a:spcPts val="2779"/>
              </a:lnSpc>
              <a:buFont typeface="Arial"/>
              <a:buChar char="•"/>
            </a:pPr>
            <a:r>
              <a: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Support, management, and technical assistance</a:t>
            </a:r>
          </a:p>
          <a:p>
            <a:pPr algn="l">
              <a:lnSpc>
                <a:spcPts val="2779"/>
              </a:lnSpc>
            </a:pPr>
            <a:r>
              <a: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431799" lvl="1" indent="-215899" algn="l">
              <a:lnSpc>
                <a:spcPts val="2779"/>
              </a:lnSpc>
              <a:buFont typeface="Arial"/>
              <a:buChar char="•"/>
            </a:pPr>
            <a:r>
              <a: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Statewide trainings and professional development</a:t>
            </a:r>
          </a:p>
          <a:p>
            <a:pPr algn="l">
              <a:lnSpc>
                <a:spcPts val="2779"/>
              </a:lnSpc>
            </a:pPr>
            <a:endParaRPr lang="en-US" sz="1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799" lvl="1" indent="-215899" algn="l">
              <a:lnSpc>
                <a:spcPts val="2779"/>
              </a:lnSpc>
              <a:buFont typeface="Arial"/>
              <a:buChar char="•"/>
            </a:pPr>
            <a:r>
              <a: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Comprehensive school counseling implementation and advocacy</a:t>
            </a:r>
          </a:p>
          <a:p>
            <a:pPr algn="l">
              <a:lnSpc>
                <a:spcPts val="2779"/>
              </a:lnSpc>
            </a:pPr>
            <a:endParaRPr lang="en-US" sz="1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799" lvl="1" indent="-215899" algn="l">
              <a:lnSpc>
                <a:spcPts val="2779"/>
              </a:lnSpc>
              <a:buFont typeface="Arial"/>
              <a:buChar char="•"/>
            </a:pPr>
            <a:r>
              <a: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Evaluating and reflecting </a:t>
            </a:r>
          </a:p>
          <a:p>
            <a:pPr algn="l">
              <a:lnSpc>
                <a:spcPts val="2779"/>
              </a:lnSpc>
            </a:pPr>
            <a:endParaRPr lang="en-US" sz="1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Freeform 9" descr="CDE Logo"/>
          <p:cNvSpPr/>
          <p:nvPr/>
        </p:nvSpPr>
        <p:spPr>
          <a:xfrm>
            <a:off x="15207064" y="61006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ED458E9-BFAD-3897-5298-32F00D41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90" y="3628305"/>
            <a:ext cx="4370644" cy="5313988"/>
          </a:xfrm>
          <a:prstGeom prst="rect">
            <a:avLst/>
          </a:prstGeom>
        </p:spPr>
      </p:pic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8010" y="64671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1260" y="8625021"/>
            <a:ext cx="4617227" cy="765620"/>
            <a:chOff x="0" y="0"/>
            <a:chExt cx="3983061" cy="6604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83061" cy="660464"/>
            </a:xfrm>
            <a:custGeom>
              <a:avLst/>
              <a:gdLst/>
              <a:ahLst/>
              <a:cxnLst/>
              <a:rect l="l" t="t" r="r" b="b"/>
              <a:pathLst>
                <a:path w="3983061" h="660464">
                  <a:moveTo>
                    <a:pt x="3858601" y="660464"/>
                  </a:moveTo>
                  <a:lnTo>
                    <a:pt x="124460" y="660464"/>
                  </a:lnTo>
                  <a:cubicBezTo>
                    <a:pt x="55880" y="660464"/>
                    <a:pt x="0" y="604584"/>
                    <a:pt x="0" y="5360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8601" y="0"/>
                  </a:lnTo>
                  <a:cubicBezTo>
                    <a:pt x="3927181" y="0"/>
                    <a:pt x="3983061" y="55880"/>
                    <a:pt x="3983061" y="124460"/>
                  </a:cubicBezTo>
                  <a:lnTo>
                    <a:pt x="3983061" y="536004"/>
                  </a:lnTo>
                  <a:cubicBezTo>
                    <a:pt x="3983061" y="604584"/>
                    <a:pt x="3927181" y="660464"/>
                    <a:pt x="3858601" y="660464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548830" y="677210"/>
            <a:ext cx="1566876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2"/>
                <a:ea typeface="Museo Slab 2"/>
                <a:cs typeface="Museo Slab 2"/>
                <a:sym typeface="Museo Slab 2"/>
              </a:rPr>
              <a:t>SCCG Reporting Guides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6624" y="8799869"/>
            <a:ext cx="450649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64" dirty="0">
                <a:solidFill>
                  <a:srgbClr val="2B2A2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Development Year Report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CB4590-5E2D-7765-B46E-AF547FD88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3690201"/>
            <a:ext cx="4382014" cy="5313988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13189" y="8470566"/>
            <a:ext cx="4617227" cy="765620"/>
            <a:chOff x="0" y="0"/>
            <a:chExt cx="3983061" cy="66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83061" cy="660464"/>
            </a:xfrm>
            <a:custGeom>
              <a:avLst/>
              <a:gdLst/>
              <a:ahLst/>
              <a:cxnLst/>
              <a:rect l="l" t="t" r="r" b="b"/>
              <a:pathLst>
                <a:path w="3983061" h="660464">
                  <a:moveTo>
                    <a:pt x="3858601" y="660464"/>
                  </a:moveTo>
                  <a:lnTo>
                    <a:pt x="124460" y="660464"/>
                  </a:lnTo>
                  <a:cubicBezTo>
                    <a:pt x="55880" y="660464"/>
                    <a:pt x="0" y="604584"/>
                    <a:pt x="0" y="5360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8601" y="0"/>
                  </a:lnTo>
                  <a:cubicBezTo>
                    <a:pt x="3927181" y="0"/>
                    <a:pt x="3983061" y="55880"/>
                    <a:pt x="3983061" y="124460"/>
                  </a:cubicBezTo>
                  <a:lnTo>
                    <a:pt x="3983061" y="536004"/>
                  </a:lnTo>
                  <a:cubicBezTo>
                    <a:pt x="3983061" y="604584"/>
                    <a:pt x="3927181" y="660464"/>
                    <a:pt x="3858601" y="660464"/>
                  </a:cubicBez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868553" y="8645414"/>
            <a:ext cx="450649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64" dirty="0">
                <a:solidFill>
                  <a:srgbClr val="2B2A2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End of Year Report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83123" y="2624211"/>
            <a:ext cx="6367591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cde.state.co.us/postsecondary/sccg-program-reporting"/>
              </a:rPr>
              <a:t>Download Guiding Templates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936</Words>
  <Application>Microsoft Office PowerPoint</Application>
  <PresentationFormat>Custom</PresentationFormat>
  <Paragraphs>231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Museo Slab 2</vt:lpstr>
      <vt:lpstr>Museo Slab 1</vt:lpstr>
      <vt:lpstr>Trebuchet MS Bold</vt:lpstr>
      <vt:lpstr>Arial</vt:lpstr>
      <vt:lpstr>Trebuchet MS Italics</vt:lpstr>
      <vt:lpstr>Trebuchet MS</vt:lpstr>
      <vt:lpstr>Calibri</vt:lpstr>
      <vt:lpstr>Office Theme</vt:lpstr>
      <vt:lpstr>School Counselor Corps Grant  Regional Training  2025-2026</vt:lpstr>
      <vt:lpstr>Welcome</vt:lpstr>
      <vt:lpstr>Before We Begin</vt:lpstr>
      <vt:lpstr>Meet Your CDE Grant Support</vt:lpstr>
      <vt:lpstr>Housekeeping</vt:lpstr>
      <vt:lpstr>Today’s Objectives</vt:lpstr>
      <vt:lpstr>Role of the School Counselor</vt:lpstr>
      <vt:lpstr>Utilize Your SCCG Team </vt:lpstr>
      <vt:lpstr>SCCG Reporting Guides </vt:lpstr>
      <vt:lpstr>SCCGP Reports- Q’s to Answer</vt:lpstr>
      <vt:lpstr>SCCG Reporting Similarities</vt:lpstr>
      <vt:lpstr>Reporting in Qualtrics </vt:lpstr>
      <vt:lpstr>SCCG Reports </vt:lpstr>
      <vt:lpstr>Reporting Reviews</vt:lpstr>
      <vt:lpstr>SCCG Exemplar Reports: Now Compare</vt:lpstr>
      <vt:lpstr>Reflection #2</vt:lpstr>
      <vt:lpstr>Questions</vt:lpstr>
      <vt:lpstr>Credit For Today</vt:lpstr>
      <vt:lpstr>Contact Us </vt:lpstr>
      <vt:lpstr>References I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SCCG Regional Training Cohort 14-15</dc:title>
  <cp:lastModifiedBy>Morgan, Brooke</cp:lastModifiedBy>
  <cp:revision>4</cp:revision>
  <dcterms:created xsi:type="dcterms:W3CDTF">2006-08-16T00:00:00Z</dcterms:created>
  <dcterms:modified xsi:type="dcterms:W3CDTF">2025-09-08T22:21:00Z</dcterms:modified>
  <dc:identifier>DAGuei6c0BQ</dc:identifier>
</cp:coreProperties>
</file>