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18288000" cy="10287000"/>
  <p:notesSz cx="6858000" cy="9144000"/>
  <p:embeddedFontLst>
    <p:embeddedFont>
      <p:font typeface="Museo Slab 1" panose="020B0604020202020204" charset="0"/>
      <p:regular r:id="rId26"/>
    </p:embeddedFont>
    <p:embeddedFont>
      <p:font typeface="Museo Slab 2" panose="020B0604020202020204" charset="0"/>
      <p:regular r:id="rId27"/>
    </p:embeddedFont>
    <p:embeddedFont>
      <p:font typeface="Open Sans Light Bold" panose="020B0604020202020204" charset="0"/>
      <p:regular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Trebuchet MS Bold" panose="020B0703020202020204" pitchFamily="34" charset="0"/>
      <p:regular r:id="rId33"/>
      <p:bold r:id="rId34"/>
    </p:embeddedFont>
    <p:embeddedFont>
      <p:font typeface="Trebuchet MS Italic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201" autoAdjust="0"/>
  </p:normalViewPr>
  <p:slideViewPr>
    <p:cSldViewPr>
      <p:cViewPr varScale="1">
        <p:scale>
          <a:sx n="68" d="100"/>
          <a:sy n="68" d="100"/>
        </p:scale>
        <p:origin x="8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educatoreffectiveness/e-train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www.cde.state.co.us/educatoreffectiveness/sspcounselorrubric" TargetMode="Externa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9.png"/><Relationship Id="rId3" Type="http://schemas.openxmlformats.org/officeDocument/2006/relationships/hyperlink" Target="https://www.schoolcounselor.org/getmedia/ee8b2e1b-d021-4575-982c-c84402cb2cd2/Role-Statement.pdf" TargetMode="External"/><Relationship Id="rId7" Type="http://schemas.openxmlformats.org/officeDocument/2006/relationships/hyperlink" Target="https://www.schoolcounselor.org/getmedia/169e4fd4-bbef-4232-89e0-43ad37621792/annual-administrative-conference.docx" TargetMode="External"/><Relationship Id="rId12" Type="http://schemas.openxmlformats.org/officeDocument/2006/relationships/hyperlink" Target="https://www.schoolcounselor.org/About-School-Counseling/ASCA-National-Model-for-School-Counseling-Programs/Templates-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hyperlink" Target="https://www.schoolcounselor.org/Publications-Research/Publications/Free-ASCA-Resources/Enhancing-the-Principal-School-Counselor-Relations" TargetMode="External"/><Relationship Id="rId5" Type="http://schemas.openxmlformats.org/officeDocument/2006/relationships/hyperlink" Target="https://www.schoolcounselor.org/getmedia/8fe536c2-7a32-4102-8ce7-42e9b0683b3b/appropriate-activities-of-school-counselors.pdf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hyperlink" Target="https://www.schoolcounselor.org/getmedia/01ee9a75-b34c-4dcf-85ec-2da75aba008c/7x-ALTERNATE-use-of-time-5-day-calculator.xls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cde.state.co.us/postsecondary/sccg-training-materials-and-recording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counselor.org/About-SchoolCounseling/ASCA-National-Model-for-School-Counseling-Programs/Templates-Resources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www.schoolcounselor.org/getmedia/8fe536c2-7a32-4102-8ce7-42e9b0683b3b/appropriate-activities-of-school-counselors.pdf" TargetMode="External"/><Relationship Id="rId7" Type="http://schemas.openxmlformats.org/officeDocument/2006/relationships/hyperlink" Target="https://www.schoolcounselor.org/About-School-Counseling/ASCA-National-Model-for-School-Counseling-Programs/Templates-Resources" TargetMode="External"/><Relationship Id="rId12" Type="http://schemas.openxmlformats.org/officeDocument/2006/relationships/hyperlink" Target="https://www.schoolcounselor.org/Magazines/January-February-2024/Collective-Harmon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Publications-Research/Publications/Free-ASCA-Resources/Enhancing-the-Principal-School-Counselor-Relations" TargetMode="External"/><Relationship Id="rId11" Type="http://schemas.openxmlformats.org/officeDocument/2006/relationships/hyperlink" Target="https://www.cde.state.co.us/educatoreffectiveness/sspcounselorrubric" TargetMode="External"/><Relationship Id="rId5" Type="http://schemas.openxmlformats.org/officeDocument/2006/relationships/hyperlink" Target="https://www.schoolcounselor.org/getmedia/ee8b2e1b-d021-4575-982c-c84402cb2cd2/Role-Statement.pdf" TargetMode="External"/><Relationship Id="rId10" Type="http://schemas.openxmlformats.org/officeDocument/2006/relationships/hyperlink" Target="https://www.schoolcounselor.org/Magazines/September-October-2021/It-Takes-Two?sso=f029cf5f-ed6e-4277-83cc-08dde69ff98a" TargetMode="External"/><Relationship Id="rId4" Type="http://schemas.openxmlformats.org/officeDocument/2006/relationships/hyperlink" Target="https://www.schoolcounselor.org/getmedia/22407831-42f9-46da-8fe9-f5ffb64ee285/asca-research-report-admin.pdf" TargetMode="External"/><Relationship Id="rId9" Type="http://schemas.openxmlformats.org/officeDocument/2006/relationships/hyperlink" Target="https://www.cde.state.co.us/educatoreffectiveness/e-trai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/>
          <p:cNvSpPr/>
          <p:nvPr/>
        </p:nvSpPr>
        <p:spPr>
          <a:xfrm rot="-5400000">
            <a:off x="3982065" y="-396301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979059"/>
            <a:ext cx="9749659" cy="302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81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Regional Training</a:t>
            </a:r>
          </a:p>
          <a:p>
            <a:pPr marL="0" marR="0" lvl="0" indent="0" algn="ctr" defTabSz="914400" rtl="0" eaLnBrk="1" fontAlgn="auto" latinLnBrk="0" hangingPunct="1">
              <a:lnSpc>
                <a:spcPts val="81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2025-2026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1088824" y="7346274"/>
            <a:ext cx="4206782" cy="1251642"/>
          </a:xfrm>
          <a:custGeom>
            <a:avLst/>
            <a:gdLst/>
            <a:ahLst/>
            <a:cxnLst/>
            <a:rect l="l" t="t" r="r" b="b"/>
            <a:pathLst>
              <a:path w="4206782" h="1251642">
                <a:moveTo>
                  <a:pt x="0" y="0"/>
                </a:moveTo>
                <a:lnTo>
                  <a:pt x="4206782" y="0"/>
                </a:lnTo>
                <a:lnTo>
                  <a:pt x="4206782" y="1251642"/>
                </a:lnTo>
                <a:lnTo>
                  <a:pt x="0" y="1251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 rot="-1968341">
            <a:off x="11079463" y="7753980"/>
            <a:ext cx="4210780" cy="413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 spc="6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Cohorts 12 and 13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178" y="2204602"/>
            <a:ext cx="17275536" cy="7766892"/>
            <a:chOff x="0" y="0"/>
            <a:chExt cx="4549935" cy="204560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045601"/>
            </a:xfrm>
            <a:custGeom>
              <a:avLst/>
              <a:gdLst/>
              <a:ahLst/>
              <a:cxnLst/>
              <a:rect l="l" t="t" r="r" b="b"/>
              <a:pathLst>
                <a:path w="4549935" h="2045601">
                  <a:moveTo>
                    <a:pt x="0" y="0"/>
                  </a:moveTo>
                  <a:lnTo>
                    <a:pt x="4549935" y="0"/>
                  </a:lnTo>
                  <a:lnTo>
                    <a:pt x="4549935" y="2045601"/>
                  </a:lnTo>
                  <a:lnTo>
                    <a:pt x="0" y="20456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121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498346"/>
            <a:ext cx="4528411" cy="4137836"/>
          </a:xfrm>
          <a:custGeom>
            <a:avLst/>
            <a:gdLst/>
            <a:ahLst/>
            <a:cxnLst/>
            <a:rect l="l" t="t" r="r" b="b"/>
            <a:pathLst>
              <a:path w="4528411" h="4137836">
                <a:moveTo>
                  <a:pt x="0" y="0"/>
                </a:moveTo>
                <a:lnTo>
                  <a:pt x="4528411" y="0"/>
                </a:lnTo>
                <a:lnTo>
                  <a:pt x="4528411" y="4137836"/>
                </a:lnTo>
                <a:lnTo>
                  <a:pt x="0" y="4137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Establishing Intent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22586" y="2524027"/>
            <a:ext cx="11472428" cy="601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role of the principal?</a:t>
            </a:r>
          </a:p>
          <a:p>
            <a:pPr algn="l">
              <a:lnSpc>
                <a:spcPts val="2800"/>
              </a:lnSpc>
            </a:pPr>
            <a:endParaRPr lang="en-US" sz="30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11" lvl="1" indent="-323856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role of the school counselor?</a:t>
            </a:r>
          </a:p>
          <a:p>
            <a:pPr algn="l">
              <a:lnSpc>
                <a:spcPts val="2800"/>
              </a:lnSpc>
            </a:pPr>
            <a:endParaRPr lang="en-US" sz="30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11" lvl="1" indent="-323856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the two roles collaborate to prioritize school needs?</a:t>
            </a:r>
          </a:p>
          <a:p>
            <a:pPr algn="l">
              <a:lnSpc>
                <a:spcPts val="2800"/>
              </a:lnSpc>
            </a:pPr>
            <a:endParaRPr lang="en-US" sz="30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11" lvl="1" indent="-323856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What barriers exist that impede successful administrator and school counselor relationships?</a:t>
            </a:r>
          </a:p>
          <a:p>
            <a:pPr algn="l">
              <a:lnSpc>
                <a:spcPts val="2800"/>
              </a:lnSpc>
            </a:pPr>
            <a:endParaRPr lang="en-US" sz="30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11" lvl="1" indent="-323856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is one area you have been successful in with your administrator and school counselor collaboration? </a:t>
            </a:r>
          </a:p>
          <a:p>
            <a:pPr algn="l">
              <a:lnSpc>
                <a:spcPts val="2800"/>
              </a:lnSpc>
            </a:pPr>
            <a:endParaRPr lang="en-US" sz="3000" b="1" dirty="0">
              <a:solidFill>
                <a:srgbClr val="0E0D0D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711" lvl="1" indent="-323856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What resources and strategies supported that success?</a:t>
            </a: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8409" y="8108412"/>
            <a:ext cx="1467317" cy="1569323"/>
          </a:xfrm>
          <a:custGeom>
            <a:avLst/>
            <a:gdLst/>
            <a:ahLst/>
            <a:cxnLst/>
            <a:rect l="l" t="t" r="r" b="b"/>
            <a:pathLst>
              <a:path w="1467317" h="1569323">
                <a:moveTo>
                  <a:pt x="0" y="0"/>
                </a:moveTo>
                <a:lnTo>
                  <a:pt x="1467317" y="0"/>
                </a:lnTo>
                <a:lnTo>
                  <a:pt x="1467317" y="1569323"/>
                </a:lnTo>
                <a:lnTo>
                  <a:pt x="0" y="1569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603306"/>
            <a:chOff x="0" y="0"/>
            <a:chExt cx="4816593" cy="42227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22270"/>
            </a:xfrm>
            <a:custGeom>
              <a:avLst/>
              <a:gdLst/>
              <a:ahLst/>
              <a:cxnLst/>
              <a:rect l="l" t="t" r="r" b="b"/>
              <a:pathLst>
                <a:path w="4816592" h="422270">
                  <a:moveTo>
                    <a:pt x="0" y="0"/>
                  </a:moveTo>
                  <a:lnTo>
                    <a:pt x="4816592" y="0"/>
                  </a:lnTo>
                  <a:lnTo>
                    <a:pt x="4816592" y="422270"/>
                  </a:lnTo>
                  <a:lnTo>
                    <a:pt x="0" y="42227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7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575758"/>
            <a:ext cx="17275536" cy="7264753"/>
            <a:chOff x="0" y="0"/>
            <a:chExt cx="4549935" cy="191335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13351"/>
            </a:xfrm>
            <a:custGeom>
              <a:avLst/>
              <a:gdLst/>
              <a:ahLst/>
              <a:cxnLst/>
              <a:rect l="l" t="t" r="r" b="b"/>
              <a:pathLst>
                <a:path w="4549935" h="1913351">
                  <a:moveTo>
                    <a:pt x="0" y="0"/>
                  </a:moveTo>
                  <a:lnTo>
                    <a:pt x="4549935" y="0"/>
                  </a:lnTo>
                  <a:lnTo>
                    <a:pt x="4549935" y="1913351"/>
                  </a:lnTo>
                  <a:lnTo>
                    <a:pt x="0" y="191335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1989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59179" y="685470"/>
            <a:ext cx="17522589" cy="1095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Strategies for Success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9279" y="2853747"/>
            <a:ext cx="16458592" cy="6545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Intent    Communication    Collaboration    Education</a:t>
            </a:r>
          </a:p>
          <a:p>
            <a:pPr algn="l">
              <a:lnSpc>
                <a:spcPts val="2800"/>
              </a:lnSpc>
            </a:pPr>
            <a:endParaRPr lang="en-US" sz="45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Consistent administrator and school counselor meetings </a:t>
            </a:r>
          </a:p>
          <a:p>
            <a:pPr algn="l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Honesty and transparency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Time</a:t>
            </a:r>
          </a:p>
          <a:p>
            <a:pPr algn="l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Collaborative Stakeholder Presentations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Goals, successes, and challenges</a:t>
            </a:r>
          </a:p>
          <a:p>
            <a:pPr algn="l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Development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Collaborate on school-counseling specific professional development, attend training as a team.</a:t>
            </a: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(Schonebaum, 2024)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2758" y="3164269"/>
            <a:ext cx="304746" cy="288678"/>
          </a:xfrm>
          <a:custGeom>
            <a:avLst/>
            <a:gdLst/>
            <a:ahLst/>
            <a:cxnLst/>
            <a:rect l="l" t="t" r="r" b="b"/>
            <a:pathLst>
              <a:path w="304746" h="288678">
                <a:moveTo>
                  <a:pt x="0" y="0"/>
                </a:moveTo>
                <a:lnTo>
                  <a:pt x="304747" y="0"/>
                </a:lnTo>
                <a:lnTo>
                  <a:pt x="304747" y="288678"/>
                </a:lnTo>
                <a:lnTo>
                  <a:pt x="0" y="288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8895" y="3164269"/>
            <a:ext cx="304746" cy="288678"/>
          </a:xfrm>
          <a:custGeom>
            <a:avLst/>
            <a:gdLst/>
            <a:ahLst/>
            <a:cxnLst/>
            <a:rect l="l" t="t" r="r" b="b"/>
            <a:pathLst>
              <a:path w="304746" h="288678">
                <a:moveTo>
                  <a:pt x="0" y="0"/>
                </a:moveTo>
                <a:lnTo>
                  <a:pt x="304746" y="0"/>
                </a:lnTo>
                <a:lnTo>
                  <a:pt x="304746" y="288678"/>
                </a:lnTo>
                <a:lnTo>
                  <a:pt x="0" y="288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73383" y="3181037"/>
            <a:ext cx="304746" cy="288678"/>
          </a:xfrm>
          <a:custGeom>
            <a:avLst/>
            <a:gdLst/>
            <a:ahLst/>
            <a:cxnLst/>
            <a:rect l="l" t="t" r="r" b="b"/>
            <a:pathLst>
              <a:path w="304746" h="288678">
                <a:moveTo>
                  <a:pt x="0" y="0"/>
                </a:moveTo>
                <a:lnTo>
                  <a:pt x="304746" y="0"/>
                </a:lnTo>
                <a:lnTo>
                  <a:pt x="304746" y="288678"/>
                </a:lnTo>
                <a:lnTo>
                  <a:pt x="0" y="288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CDE Resources</a:t>
            </a:r>
          </a:p>
        </p:txBody>
      </p:sp>
      <p:sp>
        <p:nvSpPr>
          <p:cNvPr id="9" name="Freeform 9" descr="Screenshot of e-training at https://www.cde.state.co.us/educatoreffectiveness/e-train  Screenshot of CDE required training for evaluators website.">
            <a:hlinkClick r:id="rId3" tooltip="https://www.cde.state.co.us/educatoreffectiveness/e-train"/>
          </p:cNvPr>
          <p:cNvSpPr/>
          <p:nvPr/>
        </p:nvSpPr>
        <p:spPr>
          <a:xfrm>
            <a:off x="2589403" y="2782211"/>
            <a:ext cx="6196309" cy="6729705"/>
          </a:xfrm>
          <a:custGeom>
            <a:avLst/>
            <a:gdLst/>
            <a:ahLst/>
            <a:cxnLst/>
            <a:rect l="l" t="t" r="r" b="b"/>
            <a:pathLst>
              <a:path w="6196309" h="6729705">
                <a:moveTo>
                  <a:pt x="0" y="0"/>
                </a:moveTo>
                <a:lnTo>
                  <a:pt x="6196309" y="0"/>
                </a:lnTo>
                <a:lnTo>
                  <a:pt x="6196309" y="6729705"/>
                </a:lnTo>
                <a:lnTo>
                  <a:pt x="0" y="6729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971" r="-4387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 descr="Screenshot of CDE Special Service Provider school counselor evaluation rubric">
            <a:hlinkClick r:id="rId5" tooltip="https://www.cde.state.co.us/educatoreffectiveness/sspcounselorrubric"/>
          </p:cNvPr>
          <p:cNvSpPr/>
          <p:nvPr/>
        </p:nvSpPr>
        <p:spPr>
          <a:xfrm>
            <a:off x="9633562" y="2774314"/>
            <a:ext cx="5537089" cy="6721808"/>
          </a:xfrm>
          <a:custGeom>
            <a:avLst/>
            <a:gdLst/>
            <a:ahLst/>
            <a:cxnLst/>
            <a:rect l="l" t="t" r="r" b="b"/>
            <a:pathLst>
              <a:path w="5537089" h="6721808">
                <a:moveTo>
                  <a:pt x="0" y="0"/>
                </a:moveTo>
                <a:lnTo>
                  <a:pt x="5537089" y="0"/>
                </a:lnTo>
                <a:lnTo>
                  <a:pt x="5537089" y="6721808"/>
                </a:lnTo>
                <a:lnTo>
                  <a:pt x="0" y="6721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563322"/>
            <a:chOff x="0" y="0"/>
            <a:chExt cx="4549935" cy="199198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91986"/>
            </a:xfrm>
            <a:custGeom>
              <a:avLst/>
              <a:gdLst/>
              <a:ahLst/>
              <a:cxnLst/>
              <a:rect l="l" t="t" r="r" b="b"/>
              <a:pathLst>
                <a:path w="4549935" h="1991986">
                  <a:moveTo>
                    <a:pt x="0" y="0"/>
                  </a:moveTo>
                  <a:lnTo>
                    <a:pt x="4549935" y="0"/>
                  </a:lnTo>
                  <a:lnTo>
                    <a:pt x="4549935" y="1991986"/>
                  </a:lnTo>
                  <a:lnTo>
                    <a:pt x="0" y="199198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68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ASCA Resources</a:t>
            </a:r>
          </a:p>
        </p:txBody>
      </p:sp>
      <p:sp>
        <p:nvSpPr>
          <p:cNvPr id="11" name="Freeform 11" descr="Screenshot of ASCA's The role of a school counselor PDF">
            <a:hlinkClick r:id="rId3" tooltip="https://www.schoolcounselor.org/getmedia/ee8b2e1b-d021-4575-982c-c84402cb2cd2/Role-Statement.pdf"/>
          </p:cNvPr>
          <p:cNvSpPr/>
          <p:nvPr/>
        </p:nvSpPr>
        <p:spPr>
          <a:xfrm>
            <a:off x="1028700" y="2733471"/>
            <a:ext cx="3746746" cy="4795835"/>
          </a:xfrm>
          <a:custGeom>
            <a:avLst/>
            <a:gdLst/>
            <a:ahLst/>
            <a:cxnLst/>
            <a:rect l="l" t="t" r="r" b="b"/>
            <a:pathLst>
              <a:path w="3746746" h="4795835">
                <a:moveTo>
                  <a:pt x="0" y="0"/>
                </a:moveTo>
                <a:lnTo>
                  <a:pt x="3746746" y="0"/>
                </a:lnTo>
                <a:lnTo>
                  <a:pt x="3746746" y="4795835"/>
                </a:lnTo>
                <a:lnTo>
                  <a:pt x="0" y="4795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 descr="Screenshot of ASCA's appropriate and inappropriate activities for school counselors PDF">
            <a:hlinkClick r:id="rId5" tooltip="https://www.schoolcounselor.org/getmedia/8fe536c2-7a32-4102-8ce7-42e9b0683b3b/appropriate-activities-of-school-counselors.pdf"/>
          </p:cNvPr>
          <p:cNvSpPr/>
          <p:nvPr/>
        </p:nvSpPr>
        <p:spPr>
          <a:xfrm>
            <a:off x="4985707" y="3363309"/>
            <a:ext cx="3855270" cy="4892752"/>
          </a:xfrm>
          <a:custGeom>
            <a:avLst/>
            <a:gdLst/>
            <a:ahLst/>
            <a:cxnLst/>
            <a:rect l="l" t="t" r="r" b="b"/>
            <a:pathLst>
              <a:path w="3855270" h="4892752">
                <a:moveTo>
                  <a:pt x="0" y="0"/>
                </a:moveTo>
                <a:lnTo>
                  <a:pt x="3855270" y="0"/>
                </a:lnTo>
                <a:lnTo>
                  <a:pt x="3855270" y="4892751"/>
                </a:lnTo>
                <a:lnTo>
                  <a:pt x="0" y="48927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83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 descr="Screenshot of annual administrative conference">
            <a:hlinkClick r:id="rId7" tooltip="https://www.schoolcounselor.org/getmedia/169e4fd4-bbef-4232-89e0-43ad37621792/annual-administrative-conference.docx"/>
          </p:cNvPr>
          <p:cNvSpPr/>
          <p:nvPr/>
        </p:nvSpPr>
        <p:spPr>
          <a:xfrm>
            <a:off x="9050527" y="2733471"/>
            <a:ext cx="4383241" cy="4632223"/>
          </a:xfrm>
          <a:custGeom>
            <a:avLst/>
            <a:gdLst/>
            <a:ahLst/>
            <a:cxnLst/>
            <a:rect l="l" t="t" r="r" b="b"/>
            <a:pathLst>
              <a:path w="4383241" h="4632223">
                <a:moveTo>
                  <a:pt x="0" y="0"/>
                </a:moveTo>
                <a:lnTo>
                  <a:pt x="4383241" y="0"/>
                </a:lnTo>
                <a:lnTo>
                  <a:pt x="4383241" y="4632223"/>
                </a:lnTo>
                <a:lnTo>
                  <a:pt x="0" y="463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 descr="Screenshot of ASCA's Use of Time 5 Day Calculator">
            <a:hlinkClick r:id="rId9" tooltip="https://www.schoolcounselor.org/getmedia/01ee9a75-b34c-4dcf-85ec-2da75aba008c/7x-ALTERNATE-use-of-time-5-day-calculator.xlsx"/>
          </p:cNvPr>
          <p:cNvSpPr/>
          <p:nvPr/>
        </p:nvSpPr>
        <p:spPr>
          <a:xfrm>
            <a:off x="13643318" y="3171412"/>
            <a:ext cx="3739751" cy="5276544"/>
          </a:xfrm>
          <a:custGeom>
            <a:avLst/>
            <a:gdLst/>
            <a:ahLst/>
            <a:cxnLst/>
            <a:rect l="l" t="t" r="r" b="b"/>
            <a:pathLst>
              <a:path w="3739751" h="5276544">
                <a:moveTo>
                  <a:pt x="0" y="0"/>
                </a:moveTo>
                <a:lnTo>
                  <a:pt x="3739751" y="0"/>
                </a:lnTo>
                <a:lnTo>
                  <a:pt x="3739751" y="5276545"/>
                </a:lnTo>
                <a:lnTo>
                  <a:pt x="0" y="5276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791258" y="8462710"/>
            <a:ext cx="1685482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11" tooltip="https://www.schoolcounselor.org/Publications-Research/Publications/Free-ASCA-Resources/Enhancing-the-Principal-School-Counselor-Relations"/>
              </a:rPr>
              <a:t>View more of ASCA’s (2025) Resources on the School Counselor and Principal Relationship</a:t>
            </a:r>
          </a:p>
          <a:p>
            <a:pPr algn="ctr">
              <a:lnSpc>
                <a:spcPts val="1399"/>
              </a:lnSpc>
            </a:pPr>
            <a:endParaRPr lang="en-US" sz="3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11" tooltip="https://www.schoolcounselor.org/Publications-Research/Publications/Free-ASCA-Resources/Enhancing-the-Principal-School-Counselor-Relations"/>
            </a:endParaRPr>
          </a:p>
          <a:p>
            <a:pPr algn="ctr">
              <a:lnSpc>
                <a:spcPts val="4200"/>
              </a:lnSpc>
            </a:pPr>
            <a:r>
              <a:rPr lang="en-US" sz="3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12" tooltip="https://www.schoolcounselor.org/About-School-Counseling/ASCA-National-Model-for-School-Counseling-Programs/Templates-Resources"/>
              </a:rPr>
              <a:t>Download ASCA Templates and Tools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0" y="2298657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Planning Together Part 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4276" y="2815194"/>
            <a:ext cx="9755024" cy="516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Complete </a:t>
            </a: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rubric separately.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the level that best describes current progress for each strategy or service.</a:t>
            </a:r>
          </a:p>
          <a:p>
            <a:pPr algn="l">
              <a:lnSpc>
                <a:spcPts val="1399"/>
              </a:lnSpc>
            </a:pPr>
            <a:endParaRPr lang="en-US" sz="33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Add up total points at the bottom of page.</a:t>
            </a:r>
          </a:p>
          <a:p>
            <a:pPr algn="l">
              <a:lnSpc>
                <a:spcPts val="2800"/>
              </a:lnSpc>
            </a:pPr>
            <a:endParaRPr lang="en-US" sz="3300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As a school counselor and administrator team, discuss your two rubrics.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Were they rated similarly?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differences exist?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414" y="2426473"/>
            <a:ext cx="6736451" cy="7185548"/>
          </a:xfrm>
          <a:custGeom>
            <a:avLst/>
            <a:gdLst/>
            <a:ahLst/>
            <a:cxnLst/>
            <a:rect l="l" t="t" r="r" b="b"/>
            <a:pathLst>
              <a:path w="6736451" h="7185548">
                <a:moveTo>
                  <a:pt x="0" y="0"/>
                </a:moveTo>
                <a:lnTo>
                  <a:pt x="6736451" y="0"/>
                </a:lnTo>
                <a:lnTo>
                  <a:pt x="6736451" y="7185548"/>
                </a:lnTo>
                <a:lnTo>
                  <a:pt x="0" y="7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69686" y="7037333"/>
            <a:ext cx="2189614" cy="2341833"/>
          </a:xfrm>
          <a:custGeom>
            <a:avLst/>
            <a:gdLst/>
            <a:ahLst/>
            <a:cxnLst/>
            <a:rect l="l" t="t" r="r" b="b"/>
            <a:pathLst>
              <a:path w="2189614" h="2341833">
                <a:moveTo>
                  <a:pt x="0" y="0"/>
                </a:moveTo>
                <a:lnTo>
                  <a:pt x="2189614" y="0"/>
                </a:lnTo>
                <a:lnTo>
                  <a:pt x="2189614" y="2341833"/>
                </a:lnTo>
                <a:lnTo>
                  <a:pt x="0" y="23418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045" y="2329202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Planning Together Part 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7419" y="2762716"/>
            <a:ext cx="16868397" cy="653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school counseling program’s strengths? What strategies and services of the school counseling program are you proud of?</a:t>
            </a:r>
          </a:p>
          <a:p>
            <a:pPr algn="l">
              <a:lnSpc>
                <a:spcPts val="2800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areas need additional support or attention? What resources are needed to improve implementation in those areas?</a:t>
            </a:r>
          </a:p>
          <a:p>
            <a:pPr algn="l">
              <a:lnSpc>
                <a:spcPts val="2800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one to two actions the administrator and school counselor can collaborate on to increase comprehensive school counseling implementation by Spring 2026?</a:t>
            </a:r>
          </a:p>
          <a:p>
            <a:pPr algn="ctr">
              <a:lnSpc>
                <a:spcPts val="3919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rgbClr val="161B6E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 ready to share </a:t>
            </a:r>
          </a:p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rgbClr val="161B6E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with the whole group.</a:t>
            </a:r>
          </a:p>
          <a:p>
            <a:pPr algn="ctr">
              <a:lnSpc>
                <a:spcPts val="4759"/>
              </a:lnSpc>
            </a:pPr>
            <a:endParaRPr lang="en-US" sz="4599" b="1" dirty="0">
              <a:solidFill>
                <a:srgbClr val="161B6E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49020" y="6829088"/>
            <a:ext cx="2262342" cy="2262342"/>
          </a:xfrm>
          <a:custGeom>
            <a:avLst/>
            <a:gdLst/>
            <a:ahLst/>
            <a:cxnLst/>
            <a:rect l="l" t="t" r="r" b="b"/>
            <a:pathLst>
              <a:path w="2262342" h="2262342">
                <a:moveTo>
                  <a:pt x="0" y="0"/>
                </a:moveTo>
                <a:lnTo>
                  <a:pt x="2262342" y="0"/>
                </a:lnTo>
                <a:lnTo>
                  <a:pt x="2262342" y="2262341"/>
                </a:lnTo>
                <a:lnTo>
                  <a:pt x="0" y="2262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3849" y="2298657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Connecting Regionally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79047" y="2933665"/>
            <a:ext cx="10842727" cy="573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Each school pick a representative to share one of the following in whole group.</a:t>
            </a:r>
          </a:p>
          <a:p>
            <a:pPr algn="ctr">
              <a:lnSpc>
                <a:spcPts val="2800"/>
              </a:lnSpc>
            </a:pPr>
            <a:endParaRPr lang="en-US" sz="34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strategies and services of your school counseling program are you proud of?</a:t>
            </a:r>
          </a:p>
          <a:p>
            <a:pPr algn="l">
              <a:lnSpc>
                <a:spcPts val="2800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resources helped your team be successful?</a:t>
            </a:r>
          </a:p>
          <a:p>
            <a:pPr algn="l">
              <a:lnSpc>
                <a:spcPts val="2800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program planning or implementation strategies facilitated your school counseling program’s success?</a:t>
            </a:r>
          </a:p>
          <a:p>
            <a:pPr algn="l">
              <a:lnSpc>
                <a:spcPts val="2800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161B6E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Do you have any questions for the whole group?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233268"/>
            <a:ext cx="4633521" cy="4916203"/>
          </a:xfrm>
          <a:custGeom>
            <a:avLst/>
            <a:gdLst/>
            <a:ahLst/>
            <a:cxnLst/>
            <a:rect l="l" t="t" r="r" b="b"/>
            <a:pathLst>
              <a:path w="4633521" h="4916203">
                <a:moveTo>
                  <a:pt x="0" y="0"/>
                </a:moveTo>
                <a:lnTo>
                  <a:pt x="4633521" y="0"/>
                </a:lnTo>
                <a:lnTo>
                  <a:pt x="4633521" y="4916203"/>
                </a:lnTo>
                <a:lnTo>
                  <a:pt x="0" y="491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3849" y="2426473"/>
            <a:ext cx="17671874" cy="7441180"/>
            <a:chOff x="0" y="0"/>
            <a:chExt cx="4654321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54321" cy="1959817"/>
            </a:xfrm>
            <a:custGeom>
              <a:avLst/>
              <a:gdLst/>
              <a:ahLst/>
              <a:cxnLst/>
              <a:rect l="l" t="t" r="r" b="b"/>
              <a:pathLst>
                <a:path w="4654321" h="1959817">
                  <a:moveTo>
                    <a:pt x="0" y="0"/>
                  </a:moveTo>
                  <a:lnTo>
                    <a:pt x="4654321" y="0"/>
                  </a:lnTo>
                  <a:lnTo>
                    <a:pt x="4654321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654321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Mark Your Calendars!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8033" y="2964088"/>
            <a:ext cx="13274862" cy="594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Required Training: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Mid-Year Virtual Check-In: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January 14, 2026, from 9:00 to 11:00 AM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Virtual Professional Development: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choose one to attend</a:t>
            </a:r>
          </a:p>
          <a:p>
            <a:pPr marL="1381761" lvl="2" indent="-460587" algn="l">
              <a:lnSpc>
                <a:spcPts val="4480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4, 2026: Analyzing Data </a:t>
            </a:r>
          </a:p>
          <a:p>
            <a:pPr marL="1381761" lvl="2" indent="-460587" algn="l">
              <a:lnSpc>
                <a:spcPts val="4480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March 4, 2026: K-12 College and Career Readiness</a:t>
            </a:r>
          </a:p>
          <a:p>
            <a:pPr algn="l">
              <a:lnSpc>
                <a:spcPts val="2800"/>
              </a:lnSpc>
            </a:pPr>
            <a:endParaRPr lang="en-US" sz="3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Reporting: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Annual Financial Report Due: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September 30, 2025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Interim Financial Report Due: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February 13, 2026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End of Year Report Due: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May 29, 2026 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Continuation Budget Due: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May 29, 2026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49856" y="4736360"/>
            <a:ext cx="3744108" cy="3768633"/>
          </a:xfrm>
          <a:custGeom>
            <a:avLst/>
            <a:gdLst/>
            <a:ahLst/>
            <a:cxnLst/>
            <a:rect l="l" t="t" r="r" b="b"/>
            <a:pathLst>
              <a:path w="3744108" h="3768633">
                <a:moveTo>
                  <a:pt x="0" y="0"/>
                </a:moveTo>
                <a:lnTo>
                  <a:pt x="3744108" y="0"/>
                </a:lnTo>
                <a:lnTo>
                  <a:pt x="3744108" y="3768633"/>
                </a:lnTo>
                <a:lnTo>
                  <a:pt x="0" y="376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3418" y="2369293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just">
                <a:lnSpc>
                  <a:spcPts val="3919"/>
                </a:lnSpc>
              </a:pPr>
              <a:endParaRPr dirty="0"/>
            </a:p>
            <a:p>
              <a:pPr algn="just">
                <a:lnSpc>
                  <a:spcPts val="4899"/>
                </a:lnSpc>
              </a:pPr>
              <a:endParaRPr dirty="0"/>
            </a:p>
            <a:p>
              <a:pPr algn="l">
                <a:lnSpc>
                  <a:spcPts val="391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45108"/>
            <a:ext cx="18453358" cy="1541783"/>
            <a:chOff x="0" y="0"/>
            <a:chExt cx="4860144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60144" cy="406066"/>
            </a:xfrm>
            <a:custGeom>
              <a:avLst/>
              <a:gdLst/>
              <a:ahLst/>
              <a:cxnLst/>
              <a:rect l="l" t="t" r="r" b="b"/>
              <a:pathLst>
                <a:path w="4860144" h="406066">
                  <a:moveTo>
                    <a:pt x="0" y="0"/>
                  </a:moveTo>
                  <a:lnTo>
                    <a:pt x="4860144" y="0"/>
                  </a:lnTo>
                  <a:lnTo>
                    <a:pt x="486014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4860144" cy="53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9100"/>
                </a:lnSpc>
              </a:pPr>
              <a:r>
                <a:rPr lang="en-US" sz="6500" dirty="0">
                  <a:solidFill>
                    <a:srgbClr val="E80808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2920828"/>
            <a:ext cx="7757932" cy="6012397"/>
          </a:xfrm>
          <a:custGeom>
            <a:avLst/>
            <a:gdLst/>
            <a:ahLst/>
            <a:cxnLst/>
            <a:rect l="l" t="t" r="r" b="b"/>
            <a:pathLst>
              <a:path w="7757932" h="6012397">
                <a:moveTo>
                  <a:pt x="0" y="0"/>
                </a:moveTo>
                <a:lnTo>
                  <a:pt x="7757932" y="0"/>
                </a:lnTo>
                <a:lnTo>
                  <a:pt x="7757932" y="6012398"/>
                </a:lnTo>
                <a:lnTo>
                  <a:pt x="0" y="6012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10540" y="534001"/>
            <a:ext cx="15199171" cy="12763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Credit for Today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819248"/>
            <a:ext cx="7757932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 will receive the PWR Regional Training CEU at the end of the day.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302653" y="67687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3418" y="2369293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just">
                <a:lnSpc>
                  <a:spcPts val="3919"/>
                </a:lnSpc>
              </a:pPr>
              <a:endParaRPr dirty="0"/>
            </a:p>
            <a:p>
              <a:pPr algn="just">
                <a:lnSpc>
                  <a:spcPts val="4899"/>
                </a:lnSpc>
              </a:pPr>
              <a:endParaRPr dirty="0"/>
            </a:p>
            <a:p>
              <a:pPr algn="just">
                <a:lnSpc>
                  <a:spcPts val="391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45108"/>
            <a:ext cx="18453358" cy="1541783"/>
            <a:chOff x="0" y="0"/>
            <a:chExt cx="4860144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60144" cy="406066"/>
            </a:xfrm>
            <a:custGeom>
              <a:avLst/>
              <a:gdLst/>
              <a:ahLst/>
              <a:cxnLst/>
              <a:rect l="l" t="t" r="r" b="b"/>
              <a:pathLst>
                <a:path w="4860144" h="406066">
                  <a:moveTo>
                    <a:pt x="0" y="0"/>
                  </a:moveTo>
                  <a:lnTo>
                    <a:pt x="4860144" y="0"/>
                  </a:lnTo>
                  <a:lnTo>
                    <a:pt x="486014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4860144" cy="53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9100"/>
                </a:lnSpc>
              </a:pPr>
              <a:r>
                <a:rPr lang="en-US" sz="6500" dirty="0">
                  <a:solidFill>
                    <a:srgbClr val="E80808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7371" y="3554736"/>
            <a:ext cx="5057617" cy="5070293"/>
          </a:xfrm>
          <a:custGeom>
            <a:avLst/>
            <a:gdLst/>
            <a:ahLst/>
            <a:cxnLst/>
            <a:rect l="l" t="t" r="r" b="b"/>
            <a:pathLst>
              <a:path w="5057617" h="5070293">
                <a:moveTo>
                  <a:pt x="0" y="0"/>
                </a:moveTo>
                <a:lnTo>
                  <a:pt x="5057617" y="0"/>
                </a:lnTo>
                <a:lnTo>
                  <a:pt x="5057617" y="5070293"/>
                </a:lnTo>
                <a:lnTo>
                  <a:pt x="0" y="507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10540" y="534001"/>
            <a:ext cx="15199171" cy="12763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Optimistic Closure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96470" y="3952997"/>
            <a:ext cx="9854260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Before you leave, share one bright idea you learned from another school or district on your sticky note.</a:t>
            </a:r>
          </a:p>
          <a:p>
            <a:pPr algn="ctr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Turn the sticky note in for the morning CEU.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302653" y="67687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53922" y="3366979"/>
            <a:ext cx="14880515" cy="5239028"/>
            <a:chOff x="0" y="0"/>
            <a:chExt cx="3919148" cy="1379826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79826"/>
            </a:xfrm>
            <a:custGeom>
              <a:avLst/>
              <a:gdLst/>
              <a:ahLst/>
              <a:cxnLst/>
              <a:rect l="l" t="t" r="r" b="b"/>
              <a:pathLst>
                <a:path w="3919148" h="1379826">
                  <a:moveTo>
                    <a:pt x="0" y="0"/>
                  </a:moveTo>
                  <a:lnTo>
                    <a:pt x="3919148" y="0"/>
                  </a:lnTo>
                  <a:lnTo>
                    <a:pt x="3919148" y="1379826"/>
                  </a:lnTo>
                  <a:lnTo>
                    <a:pt x="0" y="137982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3919148" cy="145602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899"/>
                </a:lnSpc>
              </a:pPr>
              <a:endParaRPr dirty="0"/>
            </a:p>
            <a:p>
              <a:pPr algn="ctr">
                <a:lnSpc>
                  <a:spcPts val="3779"/>
                </a:lnSpc>
              </a:pPr>
              <a:endParaRPr dirty="0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8915"/>
            <a:ext cx="18288000" cy="1541783"/>
            <a:chOff x="0" y="0"/>
            <a:chExt cx="4816593" cy="40606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Before We Begin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78785" y="3843686"/>
            <a:ext cx="14880515" cy="37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sit with your team.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WIFI:</a:t>
            </a: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UCCS-Guest, no password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 are available on the </a:t>
            </a:r>
            <a:r>
              <a:rPr lang="en-US" sz="3599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cde.state.co.us/postsecondary/sccg-training-materials-and-recordings"/>
              </a:rPr>
              <a:t>Grant Documents and Materials website</a:t>
            </a: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4759"/>
              </a:lnSpc>
            </a:pPr>
            <a:endParaRPr lang="en-US" sz="35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32013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3299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4549935" cy="2083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endParaRPr dirty="0"/>
            </a:p>
            <a:p>
              <a:pPr algn="ctr">
                <a:lnSpc>
                  <a:spcPts val="8400"/>
                </a:lnSpc>
              </a:pPr>
              <a:endParaRPr dirty="0"/>
            </a:p>
            <a:p>
              <a:pPr algn="ctr">
                <a:lnSpc>
                  <a:spcPts val="8400"/>
                </a:lnSpc>
              </a:pPr>
              <a:endParaRPr dirty="0"/>
            </a:p>
            <a:p>
              <a:pPr algn="ctr">
                <a:lnSpc>
                  <a:spcPts val="8400"/>
                </a:lnSpc>
              </a:pPr>
              <a:endParaRPr dirty="0"/>
            </a:p>
            <a:p>
              <a:pPr algn="ctr">
                <a:lnSpc>
                  <a:spcPts val="8400"/>
                </a:lnSpc>
              </a:pPr>
              <a:endParaRPr dirty="0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9654" y="3190041"/>
            <a:ext cx="5410125" cy="5328973"/>
          </a:xfrm>
          <a:custGeom>
            <a:avLst/>
            <a:gdLst/>
            <a:ahLst/>
            <a:cxnLst/>
            <a:rect l="l" t="t" r="r" b="b"/>
            <a:pathLst>
              <a:path w="5410125" h="5328973">
                <a:moveTo>
                  <a:pt x="0" y="0"/>
                </a:moveTo>
                <a:lnTo>
                  <a:pt x="5410125" y="0"/>
                </a:lnTo>
                <a:lnTo>
                  <a:pt x="5410125" y="5328972"/>
                </a:lnTo>
                <a:lnTo>
                  <a:pt x="0" y="5328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20278" y="440291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320137" y="63252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>
            <a:extLst>
              <a:ext uri="{FF2B5EF4-FFF2-40B4-BE49-F238E27FC236}">
                <a16:creationId xmlns:a16="http://schemas.microsoft.com/office/drawing/2014/main" id="{F9227022-0CFF-40FA-6E07-C2A08AAA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0760"/>
            <a:ext cx="18288000" cy="1541783"/>
            <a:chOff x="0" y="0"/>
            <a:chExt cx="4816593" cy="406066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6CB8A9E5-2CB1-AFF1-DA48-BE51A55AE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A2219BA6-C14B-CDB4-7F3C-F34F887BE501}"/>
                </a:ext>
              </a:extLst>
            </p:cNvPr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id="{FD50226F-A067-178A-77F8-C56DB27F0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1E7FEA4-2FF5-8E94-F7F5-E17EF0D5F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DB2DABF0-AD2C-F1EC-10AA-93D526FEF753}"/>
                </a:ext>
              </a:extLst>
            </p:cNvPr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559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8" name="Group 9">
            <a:extLst>
              <a:ext uri="{FF2B5EF4-FFF2-40B4-BE49-F238E27FC236}">
                <a16:creationId xmlns:a16="http://schemas.microsoft.com/office/drawing/2014/main" id="{CF03EB1A-7A20-00E9-62D0-9433FBDF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7500" y="4806512"/>
            <a:ext cx="7588213" cy="3179627"/>
            <a:chOff x="0" y="0"/>
            <a:chExt cx="2900587" cy="1215409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8CE66923-8283-55DB-23DE-3A9474A7F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Freeform 12">
            <a:extLst>
              <a:ext uri="{FF2B5EF4-FFF2-40B4-BE49-F238E27FC236}">
                <a16:creationId xmlns:a16="http://schemas.microsoft.com/office/drawing/2014/main" id="{C8587AE6-7739-6B60-FFC6-031015361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4250" y="5754815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4" y="0"/>
                </a:lnTo>
                <a:lnTo>
                  <a:pt x="1696064" y="1919167"/>
                </a:lnTo>
                <a:lnTo>
                  <a:pt x="0" y="191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DE4FCAED-C26C-EBB2-B879-FB099969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62286" y="4806512"/>
            <a:ext cx="7588213" cy="3179627"/>
            <a:chOff x="0" y="0"/>
            <a:chExt cx="2900587" cy="1215409"/>
          </a:xfrm>
        </p:grpSpPr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28B84B7-A959-D3DD-7422-C1722B2C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3" name="Freeform 16">
            <a:extLst>
              <a:ext uri="{FF2B5EF4-FFF2-40B4-BE49-F238E27FC236}">
                <a16:creationId xmlns:a16="http://schemas.microsoft.com/office/drawing/2014/main" id="{F3C00697-FDCE-C96F-E9A0-8C9E6CD4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8306" y="5211872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7" y="0"/>
                </a:lnTo>
                <a:lnTo>
                  <a:pt x="1896607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6CFE6FA4-4D49-7311-9FF0-513B66290B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278" y="480128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Contact Us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FA68480C-DE16-6922-66C8-443E396A4F8D}"/>
              </a:ext>
            </a:extLst>
          </p:cNvPr>
          <p:cNvSpPr txBox="1"/>
          <p:nvPr/>
        </p:nvSpPr>
        <p:spPr>
          <a:xfrm>
            <a:off x="4793084" y="3016705"/>
            <a:ext cx="8701832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If questions come up, please reach out.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FC75A684-011F-EE0D-82E2-2BBAE5937E6D}"/>
              </a:ext>
            </a:extLst>
          </p:cNvPr>
          <p:cNvSpPr txBox="1"/>
          <p:nvPr/>
        </p:nvSpPr>
        <p:spPr>
          <a:xfrm>
            <a:off x="1605236" y="5036135"/>
            <a:ext cx="30110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SCCG Program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EB226C45-B9D5-3C9E-568D-1361FF6A0DA8}"/>
              </a:ext>
            </a:extLst>
          </p:cNvPr>
          <p:cNvSpPr txBox="1"/>
          <p:nvPr/>
        </p:nvSpPr>
        <p:spPr>
          <a:xfrm>
            <a:off x="4674661" y="4903326"/>
            <a:ext cx="3923278" cy="275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4012E78F-36D9-6132-5EC5-17DF52B79473}"/>
              </a:ext>
            </a:extLst>
          </p:cNvPr>
          <p:cNvSpPr txBox="1"/>
          <p:nvPr/>
        </p:nvSpPr>
        <p:spPr>
          <a:xfrm>
            <a:off x="12253900" y="5350383"/>
            <a:ext cx="384538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CDE Grants Fiscal</a:t>
            </a: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D10F54F7-235D-D2BA-1325-A8300563798B}"/>
              </a:ext>
            </a:extLst>
          </p:cNvPr>
          <p:cNvSpPr txBox="1"/>
          <p:nvPr/>
        </p:nvSpPr>
        <p:spPr>
          <a:xfrm>
            <a:off x="12557226" y="6103025"/>
            <a:ext cx="3719512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Kochan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</p:txBody>
      </p:sp>
      <p:sp>
        <p:nvSpPr>
          <p:cNvPr id="40" name="Freeform 5" descr="CDE Logo">
            <a:extLst>
              <a:ext uri="{FF2B5EF4-FFF2-40B4-BE49-F238E27FC236}">
                <a16:creationId xmlns:a16="http://schemas.microsoft.com/office/drawing/2014/main" id="{42A4AA6B-E0A2-3FF8-7B53-53300E54365C}"/>
              </a:ext>
            </a:extLst>
          </p:cNvPr>
          <p:cNvSpPr/>
          <p:nvPr/>
        </p:nvSpPr>
        <p:spPr>
          <a:xfrm>
            <a:off x="15320137" y="63252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222904"/>
            <a:ext cx="18288000" cy="7833384"/>
            <a:chOff x="0" y="0"/>
            <a:chExt cx="4816593" cy="206311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2063113"/>
            </a:xfrm>
            <a:custGeom>
              <a:avLst/>
              <a:gdLst/>
              <a:ahLst/>
              <a:cxnLst/>
              <a:rect l="l" t="t" r="r" b="b"/>
              <a:pathLst>
                <a:path w="4816592" h="2063113">
                  <a:moveTo>
                    <a:pt x="0" y="0"/>
                  </a:moveTo>
                  <a:lnTo>
                    <a:pt x="4816592" y="0"/>
                  </a:lnTo>
                  <a:lnTo>
                    <a:pt x="4816592" y="2063113"/>
                  </a:lnTo>
                  <a:lnTo>
                    <a:pt x="0" y="206311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120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800"/>
                </a:lnSpc>
              </a:pPr>
              <a:endParaRPr dirty="0"/>
            </a:p>
            <a:p>
              <a:pPr algn="l">
                <a:lnSpc>
                  <a:spcPts val="2800"/>
                </a:lnSpc>
              </a:pPr>
              <a:endParaRPr dirty="0"/>
            </a:p>
            <a:p>
              <a:pPr algn="l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6157"/>
            <a:ext cx="18288000" cy="1541783"/>
            <a:chOff x="0" y="0"/>
            <a:chExt cx="4816593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15277" y="413148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 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0053" y="2212546"/>
            <a:ext cx="17442896" cy="772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(n.d.).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Appropriate and inappropriate activities for school counselors. </a:t>
            </a:r>
          </a:p>
          <a:p>
            <a:pPr algn="l">
              <a:lnSpc>
                <a:spcPts val="2800"/>
              </a:lnSpc>
            </a:pP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getmedia/8fe536c2-7a32-4102-8ce7-42e9b0683b3b/appropriate-activities-of-school-counselors.pdf"/>
              </a:rPr>
              <a:t>https://www.schoolcounselor.org/getmedia/8fe536c2-7a32-4102-8ce7-42e9b0683b3b/appropriate-activities-of-school-counselors.pdf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3" tooltip="https://www.schoolcounselor.org/getmedia/8fe536c2-7a32-4102-8ce7-42e9b0683b3b/appropriate-activities-of-school-counselors.pdf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(2023). ASCA research report: School and district administrators and the school counselor role.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getmedia/22407831-42f9-46da-8fe9-f5ffb64ee285/asca-research-report-admin.pdf"/>
              </a:rPr>
              <a:t>https://www.schoolcounselor.org/getmedia/22407831-42f9-46da-8fe9-f5ffb64ee285/asca-research-report-admin.pdf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getmedia/22407831-42f9-46da-8fe9-f5ffb64ee285/asca-research-report-admin.pdf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(2023). </a:t>
            </a:r>
            <a:r>
              <a:rPr lang="en-US" sz="2000" i="1" dirty="0">
                <a:solidFill>
                  <a:srgbClr val="0E0D0D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role of the school counselor. 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getmedia/ee8b2e1b-d021-4575-982c-c84402cb2cd2/Role-Statement.pdf"/>
              </a:rPr>
              <a:t>https://www.schoolcounselor.org/getmedia/ee8b2e1b-d021-4575-982c-c84402cb2cd2/Role-Statement.pdf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schoolcounselor.org/getmedia/ee8b2e1b-d021-4575-982c-c84402cb2cd2/Role-Statement.pdf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(2025).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counselor/ principal relationships. </a:t>
            </a:r>
          </a:p>
          <a:p>
            <a:pPr algn="l">
              <a:lnSpc>
                <a:spcPts val="2800"/>
              </a:lnSpc>
            </a:pP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Publications-Research/Publications/Free-ASCA-Resources/Enhancing-the-Principal-School-Counselor-Relations"/>
              </a:rPr>
              <a:t>https://www.schoolcounselor.org/Publications-Research/Publications/Free-ASCA-Resources/Enhancing-the-Principal-School-Counselor-Relations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6" tooltip="https://www.schoolcounselor.org/Publications-Research/Publications/Free-ASCA-Resources/Enhancing-the-Principal-School-Counselor-Relation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(2025).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Templates and Tools. 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https://www.schoolcounselor.org/About-School-Counseling/ASCA-National-Model-for-School-Counseling-Programs/Templates-Resources</a:t>
            </a: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8" tooltip="https://www.schoolcounselor.org/About-SchoolCounseling/ASCA-National-Model-for-School-Counseling-Programs/Templates-Resource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September 2).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Required training for evaluators.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9" tooltip="https://www.cde.state.co.us/educatoreffectiveness/e-train"/>
              </a:rPr>
              <a:t>https://www.cde.state.co.us/educatoreffectiveness/e-train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9" tooltip="https://www.cde.state.co.us/educatoreffectiveness/e-train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Goodman-Scott, E. , Tillery, C., &amp; Crane, E. (2021, September 1). It takes two.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ASCA School Counselor.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10" tooltip="https://www.schoolcounselor.org/Magazines/September-October-2021/It-Takes-Two?sso=f029cf5f-ed6e-4277-83cc-08dde69ff98a"/>
              </a:rPr>
              <a:t>https://www.schoolcounselor.org/Magazines/September-October-2021/It-Takes-Two?sso=f029cf5f-ed6e-4277-83cc-08dde69ff98a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10" tooltip="https://www.schoolcounselor.org/Magazines/September-October-2021/It-Takes-Two?sso=f029cf5f-ed6e-4277-83cc-08dde69ff98a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Rubric for Evaluating Colorado Special Service Providers: School Counselors. (n.d.).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11" tooltip="https://www.cde.state.co.us/educatoreffectiveness/sspcounselorrubric"/>
              </a:rPr>
              <a:t>https://www.cde.state.co.us/educatoreffectiveness/sspcounselorrubric</a:t>
            </a:r>
          </a:p>
          <a:p>
            <a:pPr algn="l">
              <a:lnSpc>
                <a:spcPts val="1399"/>
              </a:lnSpc>
            </a:pPr>
            <a:endParaRPr lang="en-US" sz="2000" u="sng" dirty="0">
              <a:solidFill>
                <a:srgbClr val="004AAD"/>
              </a:solidFill>
              <a:latin typeface="Trebuchet MS"/>
              <a:ea typeface="Trebuchet MS"/>
              <a:cs typeface="Trebuchet MS"/>
              <a:sym typeface="Trebuchet MS"/>
              <a:hlinkClick r:id="rId11" tooltip="https://www.cde.state.co.us/educatoreffectiveness/sspcounselorrubric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Schonebaum, P. (2024, January 1). Collective harmony.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ASCA School Counselor. </a:t>
            </a:r>
          </a:p>
          <a:p>
            <a:pPr algn="l">
              <a:lnSpc>
                <a:spcPts val="2800"/>
              </a:lnSpc>
            </a:pP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    </a:t>
            </a:r>
            <a:r>
              <a:rPr lang="en-US" sz="2000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12" tooltip="https://www.schoolcounselor.org/Magazines/January-February-2024/Collective-Harmony"/>
              </a:rPr>
              <a:t>https://www.schoolcounselor.org/Magazines/January-February-2024/Collective-Harmony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207064" y="59792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5196361" y="3688463"/>
            <a:ext cx="7505660" cy="12953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Thank you!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91" y="2401477"/>
            <a:ext cx="18068219" cy="7853295"/>
          </a:xfrm>
          <a:custGeom>
            <a:avLst/>
            <a:gdLst/>
            <a:ahLst/>
            <a:cxnLst/>
            <a:rect l="l" t="t" r="r" b="b"/>
            <a:pathLst>
              <a:path w="18068219" h="7853295">
                <a:moveTo>
                  <a:pt x="0" y="0"/>
                </a:moveTo>
                <a:lnTo>
                  <a:pt x="18068218" y="0"/>
                </a:lnTo>
                <a:lnTo>
                  <a:pt x="18068218" y="7853295"/>
                </a:lnTo>
                <a:lnTo>
                  <a:pt x="0" y="785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361" b="-536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67473" y="2982289"/>
            <a:ext cx="14020815" cy="5714536"/>
            <a:chOff x="0" y="0"/>
            <a:chExt cx="3692725" cy="1505063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692725" cy="1505063"/>
            </a:xfrm>
            <a:custGeom>
              <a:avLst/>
              <a:gdLst/>
              <a:ahLst/>
              <a:cxnLst/>
              <a:rect l="l" t="t" r="r" b="b"/>
              <a:pathLst>
                <a:path w="3692725" h="1505063">
                  <a:moveTo>
                    <a:pt x="0" y="0"/>
                  </a:moveTo>
                  <a:lnTo>
                    <a:pt x="3692725" y="0"/>
                  </a:lnTo>
                  <a:lnTo>
                    <a:pt x="3692725" y="1505063"/>
                  </a:lnTo>
                  <a:lnTo>
                    <a:pt x="0" y="150506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3692725" cy="1581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899"/>
                </a:lnSpc>
              </a:pPr>
              <a:endParaRPr dirty="0"/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46953">
            <a:off x="13900977" y="3985119"/>
            <a:ext cx="2647210" cy="3708875"/>
          </a:xfrm>
          <a:custGeom>
            <a:avLst/>
            <a:gdLst/>
            <a:ahLst/>
            <a:cxnLst/>
            <a:rect l="l" t="t" r="r" b="b"/>
            <a:pathLst>
              <a:path w="2647210" h="3708875">
                <a:moveTo>
                  <a:pt x="0" y="0"/>
                </a:moveTo>
                <a:lnTo>
                  <a:pt x="2647210" y="0"/>
                </a:lnTo>
                <a:lnTo>
                  <a:pt x="2647210" y="3708875"/>
                </a:lnTo>
                <a:lnTo>
                  <a:pt x="0" y="370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8915"/>
            <a:ext cx="18288000" cy="1541783"/>
            <a:chOff x="0" y="0"/>
            <a:chExt cx="4816593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Housekeeping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91046" y="3844100"/>
            <a:ext cx="14020815" cy="429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Today’s Materials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Nametag: name and grade or levels you work with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Note Catcher</a:t>
            </a:r>
          </a:p>
          <a:p>
            <a:pPr algn="l">
              <a:lnSpc>
                <a:spcPts val="2800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Schedule for the day</a:t>
            </a:r>
          </a:p>
          <a:p>
            <a:pPr algn="l">
              <a:lnSpc>
                <a:spcPts val="2800"/>
              </a:lnSpc>
            </a:pPr>
            <a:endParaRPr lang="en-US" sz="33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Restrooms</a:t>
            </a:r>
          </a:p>
          <a:p>
            <a:pPr algn="ctr"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0" name="Freeform 10" descr="CDE Logo"/>
          <p:cNvSpPr/>
          <p:nvPr/>
        </p:nvSpPr>
        <p:spPr>
          <a:xfrm>
            <a:off x="1532013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>
            <a:extLst>
              <a:ext uri="{FF2B5EF4-FFF2-40B4-BE49-F238E27FC236}">
                <a16:creationId xmlns:a16="http://schemas.microsoft.com/office/drawing/2014/main" id="{EE524D05-25DD-11B7-EAB2-11C7D11D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9390" y="2800086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BDDAB6F7-6B51-0E81-2DF7-E2EFB89C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3472313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B3A6A532-C189-09BB-C6B8-55433AAA9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4067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7" y="0"/>
                </a:lnTo>
                <a:lnTo>
                  <a:pt x="4520597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66AAA051-D8F9-0213-AD67-206F8430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8597798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66A7DE8E-93C9-A51B-AC3C-766813BC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8500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95D29DA6-3AEF-EB08-90BC-2258FC1F7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14336166" y="2479386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066ACACD-AF08-C7FE-AD81-9E415FFDB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9855" y="4240639"/>
            <a:ext cx="2990586" cy="2990586"/>
          </a:xfrm>
          <a:custGeom>
            <a:avLst/>
            <a:gdLst/>
            <a:ahLst/>
            <a:cxnLst/>
            <a:rect l="l" t="t" r="r" b="b"/>
            <a:pathLst>
              <a:path w="2990586" h="2990586">
                <a:moveTo>
                  <a:pt x="0" y="0"/>
                </a:moveTo>
                <a:lnTo>
                  <a:pt x="2990586" y="0"/>
                </a:lnTo>
                <a:lnTo>
                  <a:pt x="2990586" y="2990586"/>
                </a:lnTo>
                <a:lnTo>
                  <a:pt x="0" y="29905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5D7EE01B-7356-8BF0-84CF-19A7C0CF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59274" y="4193014"/>
            <a:ext cx="3085836" cy="3085836"/>
          </a:xfrm>
          <a:custGeom>
            <a:avLst/>
            <a:gdLst/>
            <a:ahLst/>
            <a:cxnLst/>
            <a:rect l="l" t="t" r="r" b="b"/>
            <a:pathLst>
              <a:path w="3085836" h="3085836">
                <a:moveTo>
                  <a:pt x="3085836" y="0"/>
                </a:moveTo>
                <a:lnTo>
                  <a:pt x="0" y="0"/>
                </a:lnTo>
                <a:lnTo>
                  <a:pt x="0" y="3085836"/>
                </a:lnTo>
                <a:lnTo>
                  <a:pt x="3085836" y="3085836"/>
                </a:lnTo>
                <a:lnTo>
                  <a:pt x="308583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8264FF50-C1DA-E48E-6643-E832CB6E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86344" y="4312833"/>
            <a:ext cx="3005314" cy="3005314"/>
          </a:xfrm>
          <a:custGeom>
            <a:avLst/>
            <a:gdLst/>
            <a:ahLst/>
            <a:cxnLst/>
            <a:rect l="l" t="t" r="r" b="b"/>
            <a:pathLst>
              <a:path w="3005314" h="3005314">
                <a:moveTo>
                  <a:pt x="0" y="0"/>
                </a:moveTo>
                <a:lnTo>
                  <a:pt x="3005313" y="0"/>
                </a:lnTo>
                <a:lnTo>
                  <a:pt x="3005313" y="3005314"/>
                </a:lnTo>
                <a:lnTo>
                  <a:pt x="0" y="30053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1032694B-D53F-8CAC-323B-AFCBACB01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37166"/>
            <a:ext cx="18351998" cy="1541783"/>
            <a:chOff x="0" y="0"/>
            <a:chExt cx="4833448" cy="406066"/>
          </a:xfrm>
        </p:grpSpPr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2C3F1730-C9B5-746F-4410-1B67A3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F43997EC-31E5-6B4D-B992-B93B9B9E8EF5}"/>
                </a:ext>
              </a:extLst>
            </p:cNvPr>
            <p:cNvSpPr txBox="1"/>
            <p:nvPr/>
          </p:nvSpPr>
          <p:spPr>
            <a:xfrm>
              <a:off x="0" y="-152400"/>
              <a:ext cx="4833448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sp>
        <p:nvSpPr>
          <p:cNvPr id="43" name="TextBox 24">
            <a:extLst>
              <a:ext uri="{FF2B5EF4-FFF2-40B4-BE49-F238E27FC236}">
                <a16:creationId xmlns:a16="http://schemas.microsoft.com/office/drawing/2014/main" id="{7F696FC7-16A0-B33A-0467-C241C8A4A4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780" y="431149"/>
            <a:ext cx="15505878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Meet Your CDE Grant Support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6048ACD7-FDBB-7F1F-7764-449F09F3F3B9}"/>
              </a:ext>
            </a:extLst>
          </p:cNvPr>
          <p:cNvSpPr txBox="1"/>
          <p:nvPr/>
        </p:nvSpPr>
        <p:spPr>
          <a:xfrm>
            <a:off x="2000699" y="3798583"/>
            <a:ext cx="3676363" cy="5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Jennicca Mabe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BF7E731E-3073-E8C0-9E90-E8DDCDBA76F2}"/>
              </a:ext>
            </a:extLst>
          </p:cNvPr>
          <p:cNvSpPr txBox="1"/>
          <p:nvPr/>
        </p:nvSpPr>
        <p:spPr>
          <a:xfrm>
            <a:off x="2000699" y="7625288"/>
            <a:ext cx="3676363" cy="77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School Counseling Specialist</a:t>
            </a:r>
          </a:p>
          <a:p>
            <a:pPr algn="ctr">
              <a:lnSpc>
                <a:spcPts val="3116"/>
              </a:lnSpc>
            </a:pPr>
            <a:r>
              <a:rPr lang="en-US" sz="19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Mabe_j@cde.state.co.us 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04273483-C5C2-7D10-DB1C-2B63CDDDDE43}"/>
              </a:ext>
            </a:extLst>
          </p:cNvPr>
          <p:cNvSpPr txBox="1"/>
          <p:nvPr/>
        </p:nvSpPr>
        <p:spPr>
          <a:xfrm>
            <a:off x="7083621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Brooke Morgan 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57AF6714-B3BC-C3A3-F1AC-F3C4568E2A5E}"/>
              </a:ext>
            </a:extLst>
          </p:cNvPr>
          <p:cNvSpPr txBox="1"/>
          <p:nvPr/>
        </p:nvSpPr>
        <p:spPr>
          <a:xfrm>
            <a:off x="7188499" y="7634813"/>
            <a:ext cx="3761488" cy="75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School Counseling Specialist </a:t>
            </a:r>
          </a:p>
          <a:p>
            <a:pPr algn="ctr">
              <a:lnSpc>
                <a:spcPts val="2945"/>
              </a:lnSpc>
            </a:pPr>
            <a:r>
              <a:rPr lang="en-US" sz="19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Morgan_b@cde.state.co.us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6F063EB7-0FE9-827D-BA5D-B3B34E7CFC06}"/>
              </a:ext>
            </a:extLst>
          </p:cNvPr>
          <p:cNvSpPr txBox="1"/>
          <p:nvPr/>
        </p:nvSpPr>
        <p:spPr>
          <a:xfrm>
            <a:off x="12821990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Gloria Kochan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20BF2164-E943-A460-9B1F-ECE266A401F1}"/>
              </a:ext>
            </a:extLst>
          </p:cNvPr>
          <p:cNvSpPr txBox="1"/>
          <p:nvPr/>
        </p:nvSpPr>
        <p:spPr>
          <a:xfrm>
            <a:off x="12821990" y="7619068"/>
            <a:ext cx="3761488" cy="75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Grants Fiscal Analyst</a:t>
            </a:r>
          </a:p>
          <a:p>
            <a:pPr algn="ctr">
              <a:lnSpc>
                <a:spcPts val="2945"/>
              </a:lnSpc>
            </a:pPr>
            <a:r>
              <a:rPr lang="en-US" sz="19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Kochan_g@cde.state.co.us</a:t>
            </a:r>
          </a:p>
        </p:txBody>
      </p:sp>
      <p:sp>
        <p:nvSpPr>
          <p:cNvPr id="44" name="Freeform 20" descr="CDE Logo">
            <a:extLst>
              <a:ext uri="{FF2B5EF4-FFF2-40B4-BE49-F238E27FC236}">
                <a16:creationId xmlns:a16="http://schemas.microsoft.com/office/drawing/2014/main" id="{7FF5F72B-3550-BB99-D70B-F832DB79B949}"/>
              </a:ext>
            </a:extLst>
          </p:cNvPr>
          <p:cNvSpPr/>
          <p:nvPr/>
        </p:nvSpPr>
        <p:spPr>
          <a:xfrm>
            <a:off x="15315327" y="56893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8915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 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372188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4104"/>
                </a:lnSpc>
              </a:pPr>
              <a:endParaRPr dirty="0"/>
            </a:p>
            <a:p>
              <a:pPr algn="l">
                <a:lnSpc>
                  <a:spcPts val="4787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872005"/>
            <a:ext cx="13230001" cy="816620"/>
            <a:chOff x="0" y="0"/>
            <a:chExt cx="3484445" cy="215077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484445" cy="215077"/>
            </a:xfrm>
            <a:custGeom>
              <a:avLst/>
              <a:gdLst/>
              <a:ahLst/>
              <a:cxnLst/>
              <a:rect l="l" t="t" r="r" b="b"/>
              <a:pathLst>
                <a:path w="3484445" h="215077">
                  <a:moveTo>
                    <a:pt x="0" y="0"/>
                  </a:moveTo>
                  <a:lnTo>
                    <a:pt x="3484445" y="0"/>
                  </a:lnTo>
                  <a:lnTo>
                    <a:pt x="3484445" y="215077"/>
                  </a:lnTo>
                  <a:lnTo>
                    <a:pt x="0" y="2150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3484445" cy="300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18" y="4430354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18" y="6002832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60"/>
                </a:lnTo>
                <a:lnTo>
                  <a:pt x="0" y="84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18" y="7575311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Today’s Objectives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2749" y="2922493"/>
            <a:ext cx="9684841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the end of this session, grantees should: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95105" y="4354154"/>
            <a:ext cx="15192817" cy="479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knowledge and understanding successful administrator and school counselor relationships. 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Collaboratively reflect on and assess current school counseling program.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connection with school counselors and administrators from the Pikes Peak Region.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Freeform 5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603306"/>
            <a:chOff x="0" y="0"/>
            <a:chExt cx="4816593" cy="42227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22270"/>
            </a:xfrm>
            <a:custGeom>
              <a:avLst/>
              <a:gdLst/>
              <a:ahLst/>
              <a:cxnLst/>
              <a:rect l="l" t="t" r="r" b="b"/>
              <a:pathLst>
                <a:path w="4816592" h="422270">
                  <a:moveTo>
                    <a:pt x="0" y="0"/>
                  </a:moveTo>
                  <a:lnTo>
                    <a:pt x="4816592" y="0"/>
                  </a:lnTo>
                  <a:lnTo>
                    <a:pt x="4816592" y="422270"/>
                  </a:lnTo>
                  <a:lnTo>
                    <a:pt x="0" y="42227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7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575758"/>
            <a:ext cx="17275536" cy="7264753"/>
            <a:chOff x="0" y="0"/>
            <a:chExt cx="4549935" cy="191335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13351"/>
            </a:xfrm>
            <a:custGeom>
              <a:avLst/>
              <a:gdLst/>
              <a:ahLst/>
              <a:cxnLst/>
              <a:rect l="l" t="t" r="r" b="b"/>
              <a:pathLst>
                <a:path w="4549935" h="1913351">
                  <a:moveTo>
                    <a:pt x="0" y="0"/>
                  </a:moveTo>
                  <a:lnTo>
                    <a:pt x="4549935" y="0"/>
                  </a:lnTo>
                  <a:lnTo>
                    <a:pt x="4549935" y="1913351"/>
                  </a:lnTo>
                  <a:lnTo>
                    <a:pt x="0" y="191335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1989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59179" y="685470"/>
            <a:ext cx="17522589" cy="1095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Warm Up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3406" y="4775016"/>
            <a:ext cx="3014091" cy="41148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2388" y="4775016"/>
            <a:ext cx="4675909" cy="4114800"/>
          </a:xfrm>
          <a:custGeom>
            <a:avLst/>
            <a:gdLst/>
            <a:ahLst/>
            <a:cxnLst/>
            <a:rect l="l" t="t" r="r" b="b"/>
            <a:pathLst>
              <a:path w="4675909" h="4114800">
                <a:moveTo>
                  <a:pt x="0" y="0"/>
                </a:moveTo>
                <a:lnTo>
                  <a:pt x="4675909" y="0"/>
                </a:lnTo>
                <a:lnTo>
                  <a:pt x="46759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3285227" y="3147054"/>
            <a:ext cx="11470492" cy="833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is your work superpower?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2227587"/>
            <a:chOff x="0" y="0"/>
            <a:chExt cx="4816593" cy="58669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586690"/>
            </a:xfrm>
            <a:custGeom>
              <a:avLst/>
              <a:gdLst/>
              <a:ahLst/>
              <a:cxnLst/>
              <a:rect l="l" t="t" r="r" b="b"/>
              <a:pathLst>
                <a:path w="4816592" h="586690">
                  <a:moveTo>
                    <a:pt x="0" y="0"/>
                  </a:moveTo>
                  <a:lnTo>
                    <a:pt x="4816592" y="0"/>
                  </a:lnTo>
                  <a:lnTo>
                    <a:pt x="4816592" y="586690"/>
                  </a:lnTo>
                  <a:lnTo>
                    <a:pt x="0" y="58669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739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3023612"/>
            <a:ext cx="17275536" cy="6816899"/>
            <a:chOff x="0" y="0"/>
            <a:chExt cx="4549935" cy="179539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795397"/>
            </a:xfrm>
            <a:custGeom>
              <a:avLst/>
              <a:gdLst/>
              <a:ahLst/>
              <a:cxnLst/>
              <a:rect l="l" t="t" r="r" b="b"/>
              <a:pathLst>
                <a:path w="4549935" h="1795397">
                  <a:moveTo>
                    <a:pt x="0" y="0"/>
                  </a:moveTo>
                  <a:lnTo>
                    <a:pt x="4549935" y="0"/>
                  </a:lnTo>
                  <a:lnTo>
                    <a:pt x="4549935" y="1795397"/>
                  </a:lnTo>
                  <a:lnTo>
                    <a:pt x="0" y="179539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1871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59179" y="630108"/>
            <a:ext cx="17522589" cy="18271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1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Administrator and </a:t>
            </a:r>
          </a:p>
          <a:p>
            <a:pPr marL="0" marR="0" lvl="0" indent="0" algn="l" defTabSz="914400" rtl="0" eaLnBrk="1" fontAlgn="auto" latinLnBrk="0" hangingPunct="1">
              <a:lnSpc>
                <a:spcPts val="71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Counselor Superpowers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02097" y="3788765"/>
            <a:ext cx="10799348" cy="503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alignment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Collective responsibility 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Enhanced student support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Crisis prevention and response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Data-informed decision making 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Successful student impact</a:t>
            </a:r>
          </a:p>
          <a:p>
            <a:pPr algn="l">
              <a:lnSpc>
                <a:spcPts val="5319"/>
              </a:lnSpc>
            </a:pPr>
            <a:endParaRPr lang="en-US" sz="3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(Schonebaum, 2024)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2947" y="3874490"/>
            <a:ext cx="1879815" cy="5115143"/>
          </a:xfrm>
          <a:custGeom>
            <a:avLst/>
            <a:gdLst/>
            <a:ahLst/>
            <a:cxnLst/>
            <a:rect l="l" t="t" r="r" b="b"/>
            <a:pathLst>
              <a:path w="1879815" h="5115143">
                <a:moveTo>
                  <a:pt x="0" y="0"/>
                </a:moveTo>
                <a:lnTo>
                  <a:pt x="1879815" y="0"/>
                </a:lnTo>
                <a:lnTo>
                  <a:pt x="1879815" y="5115143"/>
                </a:lnTo>
                <a:lnTo>
                  <a:pt x="0" y="5115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Reflection and Understanding</a:t>
            </a:r>
          </a:p>
        </p:txBody>
      </p:sp>
      <p:sp>
        <p:nvSpPr>
          <p:cNvPr id="9" name="Freeform 9" descr="Go to www.menti.com and enter the code 4967 1228"/>
          <p:cNvSpPr/>
          <p:nvPr/>
        </p:nvSpPr>
        <p:spPr>
          <a:xfrm>
            <a:off x="6806943" y="3227154"/>
            <a:ext cx="4674114" cy="4674114"/>
          </a:xfrm>
          <a:custGeom>
            <a:avLst/>
            <a:gdLst/>
            <a:ahLst/>
            <a:cxnLst/>
            <a:rect l="l" t="t" r="r" b="b"/>
            <a:pathLst>
              <a:path w="4674114" h="4674114">
                <a:moveTo>
                  <a:pt x="0" y="0"/>
                </a:moveTo>
                <a:lnTo>
                  <a:pt x="4674114" y="0"/>
                </a:lnTo>
                <a:lnTo>
                  <a:pt x="4674114" y="4674114"/>
                </a:lnTo>
                <a:lnTo>
                  <a:pt x="0" y="4674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1646102" y="8242557"/>
            <a:ext cx="14995797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Go to www.menti.com and enter the code 4967 1228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07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759"/>
                </a:lnSpc>
              </a:pPr>
              <a:r>
                <a:rPr lang="en-US" sz="33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  <a:p>
              <a:pPr algn="l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</a:t>
              </a: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algn="ctr">
                <a:lnSpc>
                  <a:spcPts val="3359"/>
                </a:lnSpc>
              </a:pPr>
              <a:endPara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7570" y="3582949"/>
            <a:ext cx="6763896" cy="5423415"/>
          </a:xfrm>
          <a:custGeom>
            <a:avLst/>
            <a:gdLst/>
            <a:ahLst/>
            <a:cxnLst/>
            <a:rect l="l" t="t" r="r" b="b"/>
            <a:pathLst>
              <a:path w="6763896" h="5423415">
                <a:moveTo>
                  <a:pt x="0" y="0"/>
                </a:moveTo>
                <a:lnTo>
                  <a:pt x="6763897" y="0"/>
                </a:lnTo>
                <a:lnTo>
                  <a:pt x="6763897" y="5423415"/>
                </a:lnTo>
                <a:lnTo>
                  <a:pt x="0" y="5423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3950" y="3001413"/>
            <a:ext cx="236235" cy="223779"/>
          </a:xfrm>
          <a:custGeom>
            <a:avLst/>
            <a:gdLst/>
            <a:ahLst/>
            <a:cxnLst/>
            <a:rect l="l" t="t" r="r" b="b"/>
            <a:pathLst>
              <a:path w="236235" h="223779">
                <a:moveTo>
                  <a:pt x="0" y="0"/>
                </a:moveTo>
                <a:lnTo>
                  <a:pt x="236235" y="0"/>
                </a:lnTo>
                <a:lnTo>
                  <a:pt x="236235" y="223779"/>
                </a:lnTo>
                <a:lnTo>
                  <a:pt x="0" y="22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7765" y="3001413"/>
            <a:ext cx="236235" cy="223779"/>
          </a:xfrm>
          <a:custGeom>
            <a:avLst/>
            <a:gdLst/>
            <a:ahLst/>
            <a:cxnLst/>
            <a:rect l="l" t="t" r="r" b="b"/>
            <a:pathLst>
              <a:path w="236235" h="223779">
                <a:moveTo>
                  <a:pt x="0" y="0"/>
                </a:moveTo>
                <a:lnTo>
                  <a:pt x="236235" y="0"/>
                </a:lnTo>
                <a:lnTo>
                  <a:pt x="236235" y="223779"/>
                </a:lnTo>
                <a:lnTo>
                  <a:pt x="0" y="22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3126" y="3001413"/>
            <a:ext cx="236235" cy="223779"/>
          </a:xfrm>
          <a:custGeom>
            <a:avLst/>
            <a:gdLst/>
            <a:ahLst/>
            <a:cxnLst/>
            <a:rect l="l" t="t" r="r" b="b"/>
            <a:pathLst>
              <a:path w="236235" h="223779">
                <a:moveTo>
                  <a:pt x="0" y="0"/>
                </a:moveTo>
                <a:lnTo>
                  <a:pt x="236235" y="0"/>
                </a:lnTo>
                <a:lnTo>
                  <a:pt x="236235" y="223779"/>
                </a:lnTo>
                <a:lnTo>
                  <a:pt x="0" y="22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333849" y="485445"/>
            <a:ext cx="14515171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Working Together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3056" y="2827553"/>
            <a:ext cx="1699122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E0D0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Respect       Shared Values and Beliefs       Communication      Joint Responsibility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8208" y="9306972"/>
            <a:ext cx="674322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(Emily Goodman-Scott, Christina Tillery, Erin Crane, 2021)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359413" y="63784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1145</Words>
  <Application>Microsoft Office PowerPoint</Application>
  <PresentationFormat>Custom</PresentationFormat>
  <Paragraphs>277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Trebuchet MS Italics</vt:lpstr>
      <vt:lpstr>Museo Slab 2</vt:lpstr>
      <vt:lpstr>Arial</vt:lpstr>
      <vt:lpstr>Open Sans Light Bold</vt:lpstr>
      <vt:lpstr>Museo Slab 1</vt:lpstr>
      <vt:lpstr>Calibri</vt:lpstr>
      <vt:lpstr>Trebuchet MS Bold</vt:lpstr>
      <vt:lpstr>Trebuchet MS</vt:lpstr>
      <vt:lpstr>Office Theme</vt:lpstr>
      <vt:lpstr>School Counselor Corps Grant   Regional Training 2025-2026</vt:lpstr>
      <vt:lpstr>Before We Begin</vt:lpstr>
      <vt:lpstr>Housekeeping</vt:lpstr>
      <vt:lpstr>Meet Your CDE Grant Support</vt:lpstr>
      <vt:lpstr>Today’s Objectives</vt:lpstr>
      <vt:lpstr>Warm Up</vt:lpstr>
      <vt:lpstr>Administrator and  School Counselor Superpowers</vt:lpstr>
      <vt:lpstr>Reflection and Understanding</vt:lpstr>
      <vt:lpstr>Working Together</vt:lpstr>
      <vt:lpstr>Establishing Intent</vt:lpstr>
      <vt:lpstr>Strategies for Success</vt:lpstr>
      <vt:lpstr>CDE Resources</vt:lpstr>
      <vt:lpstr>ASCA Resources</vt:lpstr>
      <vt:lpstr>Planning Together Part I</vt:lpstr>
      <vt:lpstr>Planning Together Part II</vt:lpstr>
      <vt:lpstr>Connecting Regionally </vt:lpstr>
      <vt:lpstr>Mark Your Calendars!</vt:lpstr>
      <vt:lpstr>Credit for Today</vt:lpstr>
      <vt:lpstr>Optimistic Closure</vt:lpstr>
      <vt:lpstr>Questions</vt:lpstr>
      <vt:lpstr>Contact Us</vt:lpstr>
      <vt:lpstr>References I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SCCG Regional Training Cohort 12-13</dc:title>
  <cp:lastModifiedBy>Morgan, Brooke</cp:lastModifiedBy>
  <cp:revision>5</cp:revision>
  <dcterms:created xsi:type="dcterms:W3CDTF">2006-08-16T00:00:00Z</dcterms:created>
  <dcterms:modified xsi:type="dcterms:W3CDTF">2025-09-08T22:15:47Z</dcterms:modified>
  <dc:identifier>DAGuemZZ2SU</dc:identifier>
</cp:coreProperties>
</file>