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Lst>
  <p:sldSz cx="18288000" cy="10287000"/>
  <p:notesSz cx="6858000" cy="9144000"/>
  <p:embeddedFontLst>
    <p:embeddedFont>
      <p:font typeface="Museo Slab 1" panose="020B0604020202020204" charset="0"/>
      <p:regular r:id="rId73"/>
    </p:embeddedFont>
    <p:embeddedFont>
      <p:font typeface="Museo Slab 2" panose="020B0604020202020204" charset="0"/>
      <p:regular r:id="rId74"/>
    </p:embeddedFont>
    <p:embeddedFont>
      <p:font typeface="Trebuchet MS" panose="020B0603020202020204" pitchFamily="34" charset="0"/>
      <p:regular r:id="rId75"/>
      <p:bold r:id="rId76"/>
      <p:italic r:id="rId77"/>
      <p:boldItalic r:id="rId78"/>
    </p:embeddedFont>
    <p:embeddedFont>
      <p:font typeface="Trebuchet MS Bold" panose="020B0703020202020204" pitchFamily="34" charset="0"/>
      <p:regular r:id="rId79"/>
      <p:bold r:id="rId80"/>
    </p:embeddedFont>
    <p:embeddedFont>
      <p:font typeface="Trebuchet MS Bold Italics" panose="020B0604020202020204" charset="0"/>
      <p:regular r:id="rId81"/>
    </p:embeddedFont>
    <p:embeddedFont>
      <p:font typeface="Trebuchet MS Italics" panose="020B0604020202020204" charset="0"/>
      <p:regular r:id="rId8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6723" autoAdjust="0"/>
  </p:normalViewPr>
  <p:slideViewPr>
    <p:cSldViewPr>
      <p:cViewPr varScale="1">
        <p:scale>
          <a:sx n="66" d="100"/>
          <a:sy n="66" d="100"/>
        </p:scale>
        <p:origin x="156" y="6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709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2.fntdata"/><Relationship Id="rId79" Type="http://schemas.openxmlformats.org/officeDocument/2006/relationships/font" Target="fonts/font7.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80" Type="http://schemas.openxmlformats.org/officeDocument/2006/relationships/font" Target="fonts/font8.fntdata"/><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3.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1.fntdata"/><Relationship Id="rId78" Type="http://schemas.openxmlformats.org/officeDocument/2006/relationships/font" Target="fonts/font6.fntdata"/><Relationship Id="rId81" Type="http://schemas.openxmlformats.org/officeDocument/2006/relationships/font" Target="fonts/font9.fntdata"/><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4.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08.09.2025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69</a:t>
            </a:fld>
            <a:endParaRPr lang="cs-CZ"/>
          </a:p>
        </p:txBody>
      </p:sp>
    </p:spTree>
    <p:extLst>
      <p:ext uri="{BB962C8B-B14F-4D97-AF65-F5344CB8AC3E}">
        <p14:creationId xmlns:p14="http://schemas.microsoft.com/office/powerpoint/2010/main" val="340466206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9/8/2025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11.png"/><Relationship Id="rId4" Type="http://schemas.openxmlformats.org/officeDocument/2006/relationships/image" Target="../media/image32.sv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11.png"/><Relationship Id="rId4" Type="http://schemas.openxmlformats.org/officeDocument/2006/relationships/image" Target="../media/image35.sv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39.sv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41.sv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s://schoolcounselor.org/getmedia/097ddd89-fa7f-4c28-b8a4-0c219d24aaf7/asca-national-model-fifth-edition.pdf" TargetMode="Externa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hyperlink" Target="https://www.schoolcounselor.org/getmedia/52aaab9f-39ae-4fd0-8387-1d9c10b9ccb8/History-of-School-Counseling.pdf"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hyperlink" Target="https://www.schoolcounselor.org/getmedia/52aaab9f-39ae-4fd0-8387-1d9c10b9ccb8/History-of-School-Counseling.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hyperlink" Target="https://www.cde.state.co.us/postsecondary/sccg-training-materials-and-recordings"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11.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 Id="rId14" Type="http://schemas.openxmlformats.org/officeDocument/2006/relationships/image" Target="../media/image58.sv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60.svg"/></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1.png"/><Relationship Id="rId7" Type="http://schemas.openxmlformats.org/officeDocument/2006/relationships/hyperlink" Target="https://www.schoolcounselor.org/About-School-Counseling/School-Counselor-Roles-Ratios"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hyperlink" Target="https://www.schoolcounselor.org/getmedia/8fe536c2-7a32-4102-8ce7-42e9b0683b3b/appropriate-activities-of-school-counselors.pdf" TargetMode="External"/><Relationship Id="rId5" Type="http://schemas.openxmlformats.org/officeDocument/2006/relationships/hyperlink" Target="https://www.schoolcounselor.org/getmedia/44f30280-ffe8-4b41-9ad8-f15909c3d164/EthicalStandards.pdf" TargetMode="External"/><Relationship Id="rId4" Type="http://schemas.openxmlformats.org/officeDocument/2006/relationships/hyperlink" Target="https://www.schoolcounselor.org/getmedia/a8d59c2c-51de-4ec3-a565-a3235f3b93c3/SC-Competencies.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63.sv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65.svg"/></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67.sv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69.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3.sv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71.sv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72.png"/><Relationship Id="rId7"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3.svg"/><Relationship Id="rId9"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77.svg"/></Relationships>
</file>

<file path=ppt/slides/_rels/slide3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hyperlink" Target="https://www.coloradoschoolcounselor.or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80.svg"/></Relationships>
</file>

<file path=ppt/slides/_rels/slide3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s://www.cde.state.co.us/schoolview/frameworks/welcome#uip/" TargetMode="External"/><Relationship Id="rId4" Type="http://schemas.openxmlformats.org/officeDocument/2006/relationships/image" Target="../media/image82.svg"/></Relationships>
</file>

<file path=ppt/slides/_rels/slide3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84.svg"/></Relationships>
</file>

<file path=ppt/slides/_rels/slide3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86.svg"/></Relationships>
</file>

<file path=ppt/slides/_rels/slide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svg"/><Relationship Id="rId9" Type="http://schemas.openxmlformats.org/officeDocument/2006/relationships/image" Target="../media/image20.png"/></Relationships>
</file>

<file path=ppt/slides/_rels/slide4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88.svg"/></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0.svg"/></Relationships>
</file>

<file path=ppt/slides/_rels/slide43.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svg"/></Relationships>
</file>

<file path=ppt/slides/_rels/slide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63.svg"/></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6.svg"/></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3.svg"/></Relationships>
</file>

<file path=ppt/slides/_rels/slide4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hyperlink" Target="https://www.cde.state.co.us/postsecondary/scc_resources"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9.sv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4.svg"/></Relationships>
</file>

<file path=ppt/slides/_rels/slide50.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hyperlink" Target="https://drive.google.com/file/d/1-hHA_mXvlZshtLi73olgGjjKjI16QQGa/view" TargetMode="External"/><Relationship Id="rId5" Type="http://schemas.openxmlformats.org/officeDocument/2006/relationships/hyperlink" Target="https://www.schoolcounselor.org/About-School-Counseling/ASCA-National-Model-for-School-Counseling-Programs/Templates-Resources" TargetMode="External"/><Relationship Id="rId4" Type="http://schemas.openxmlformats.org/officeDocument/2006/relationships/image" Target="../media/image96.svg"/></Relationships>
</file>

<file path=ppt/slides/_rels/slide51.xml.rels><?xml version="1.0" encoding="UTF-8" standalone="yes"?>
<Relationships xmlns="http://schemas.openxmlformats.org/package/2006/relationships"><Relationship Id="rId3" Type="http://schemas.openxmlformats.org/officeDocument/2006/relationships/hyperlink" Target="https://www.schoolcounselor.org/About-School-Counseling/ASCA-National-Model-for-School-Counseling-Programs/Templates-Resources"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0.png"/></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3.svg"/></Relationships>
</file>

<file path=ppt/slides/_rels/slide5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5.png"/><Relationship Id="rId7" Type="http://schemas.openxmlformats.org/officeDocument/2006/relationships/hyperlink" Target="https://www.cde.state.co.us/code/accountability-dataexplorertool"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hyperlink" Target="https://www.cde.state.co.us/code/readactdashboard" TargetMode="External"/><Relationship Id="rId5" Type="http://schemas.openxmlformats.org/officeDocument/2006/relationships/hyperlink" Target="https://www.cde.state.co.us/schoolview/explore/welcome/" TargetMode="External"/><Relationship Id="rId4" Type="http://schemas.openxmlformats.org/officeDocument/2006/relationships/image" Target="../media/image96.svg"/></Relationships>
</file>

<file path=ppt/slides/_rels/slide54.xml.rels><?xml version="1.0" encoding="UTF-8" standalone="yes"?>
<Relationships xmlns="http://schemas.openxmlformats.org/package/2006/relationships"><Relationship Id="rId8" Type="http://schemas.openxmlformats.org/officeDocument/2006/relationships/hyperlink" Target="https://www.cde.state.co.us/code/districtprofilereports" TargetMode="External"/><Relationship Id="rId3" Type="http://schemas.openxmlformats.org/officeDocument/2006/relationships/image" Target="../media/image95.png"/><Relationship Id="rId7" Type="http://schemas.openxmlformats.org/officeDocument/2006/relationships/hyperlink" Target="https://www.cde.state.co.us/cdereval/truancystatistics" TargetMode="External"/><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hyperlink" Target="https://www.cde.state.co.us/code/dropoutvisual2223" TargetMode="External"/><Relationship Id="rId5" Type="http://schemas.openxmlformats.org/officeDocument/2006/relationships/hyperlink" Target="https://www.cde.state.co.us/code/attendance-goal-calculator" TargetMode="External"/><Relationship Id="rId4" Type="http://schemas.openxmlformats.org/officeDocument/2006/relationships/image" Target="../media/image96.svg"/><Relationship Id="rId9" Type="http://schemas.openxmlformats.org/officeDocument/2006/relationships/image" Target="../media/image11.png"/></Relationships>
</file>

<file path=ppt/slides/_rels/slide55.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11.pn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hyperlink" Target="https://www.cde.state.co.us/cdereval/suspend-expel" TargetMode="External"/><Relationship Id="rId5" Type="http://schemas.openxmlformats.org/officeDocument/2006/relationships/hyperlink" Target="https://www.cde.state.co.us/code/districtprofilereports" TargetMode="External"/><Relationship Id="rId4" Type="http://schemas.openxmlformats.org/officeDocument/2006/relationships/image" Target="../media/image96.svg"/></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3.svg"/></Relationships>
</file>

<file path=ppt/slides/_rels/slide57.xml.rels><?xml version="1.0" encoding="UTF-8" standalone="yes"?>
<Relationships xmlns="http://schemas.openxmlformats.org/package/2006/relationships"><Relationship Id="rId8" Type="http://schemas.openxmlformats.org/officeDocument/2006/relationships/image" Target="../media/image104.svg"/><Relationship Id="rId3" Type="http://schemas.openxmlformats.org/officeDocument/2006/relationships/image" Target="../media/image95.png"/><Relationship Id="rId7" Type="http://schemas.openxmlformats.org/officeDocument/2006/relationships/image" Target="../media/image103.png"/><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96.svg"/><Relationship Id="rId9" Type="http://schemas.openxmlformats.org/officeDocument/2006/relationships/image" Target="../media/image11.png"/></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3.svg"/></Relationships>
</file>

<file path=ppt/slides/_rels/slide5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6.sv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6.svg"/></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3.svg"/></Relationships>
</file>

<file path=ppt/slides/_rels/slide6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8.svg"/></Relationships>
</file>

<file path=ppt/slides/_rels/slide62.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6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10.png"/></Relationships>
</file>

<file path=ppt/slides/_rels/slide6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6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12.svg"/></Relationships>
</file>

<file path=ppt/slides/_rels/slide64.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5.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6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15.svg"/></Relationships>
</file>

<file path=ppt/slides/_rels/slide66.xml.rels><?xml version="1.0" encoding="UTF-8" standalone="yes"?>
<Relationships xmlns="http://schemas.openxmlformats.org/package/2006/relationships"><Relationship Id="rId3" Type="http://schemas.openxmlformats.org/officeDocument/2006/relationships/image" Target="../media/image116.png"/><Relationship Id="rId7" Type="http://schemas.openxmlformats.org/officeDocument/2006/relationships/image" Target="../media/image11.png"/><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image" Target="../media/image119.svg"/><Relationship Id="rId5" Type="http://schemas.openxmlformats.org/officeDocument/2006/relationships/image" Target="../media/image118.png"/><Relationship Id="rId4" Type="http://schemas.openxmlformats.org/officeDocument/2006/relationships/image" Target="../media/image117.svg"/></Relationships>
</file>

<file path=ppt/slides/_rels/slide67.xml.rels><?xml version="1.0" encoding="UTF-8" standalone="yes"?>
<Relationships xmlns="http://schemas.openxmlformats.org/package/2006/relationships"><Relationship Id="rId8" Type="http://schemas.openxmlformats.org/officeDocument/2006/relationships/hyperlink" Target="https://www.schoolcounselor.org/About-School-Counseling/ASCA-National-Model-for-School-Counseling-Programs/Templates-Resources" TargetMode="External"/><Relationship Id="rId3" Type="http://schemas.openxmlformats.org/officeDocument/2006/relationships/hyperlink" Target="https://www.schoolcounselor.org/getmedia/8fe536c2-7a32-4102-8ce7-42e9b0683b3b/appropriate-activities-of-school-counselors.pdf" TargetMode="External"/><Relationship Id="rId7" Type="http://schemas.openxmlformats.org/officeDocument/2006/relationships/hyperlink" Target="https://www.schoolcounselor.org/About-School-Counseling/School-Counselor-Roles-Ratios" TargetMode="External"/><Relationship Id="rId2" Type="http://schemas.openxmlformats.org/officeDocument/2006/relationships/notesSlide" Target="../notesSlides/notesSlide67.xml"/><Relationship Id="rId1" Type="http://schemas.openxmlformats.org/officeDocument/2006/relationships/slideLayout" Target="../slideLayouts/slideLayout7.xml"/><Relationship Id="rId6" Type="http://schemas.openxmlformats.org/officeDocument/2006/relationships/hyperlink" Target="https://www.schoolcounselor.org/getmedia/a8d59c2c-51de-4ec3-a565-a3235f3b93c3/SC-Competencies.pdf" TargetMode="External"/><Relationship Id="rId5" Type="http://schemas.openxmlformats.org/officeDocument/2006/relationships/hyperlink" Target="https://www.schoolcounselor.org/getmedia/ee8b2e1b-d021-4575-982c-c84402cb2cd2/Role-Statement.pdf" TargetMode="External"/><Relationship Id="rId10" Type="http://schemas.openxmlformats.org/officeDocument/2006/relationships/image" Target="../media/image11.png"/><Relationship Id="rId4" Type="http://schemas.openxmlformats.org/officeDocument/2006/relationships/hyperlink" Target="https://www.schoolcounselor.org/getmedia/44f30280-ffe8-4b41-9ad8-f15909c3d164/EthicalStandards.pdf" TargetMode="External"/><Relationship Id="rId9" Type="http://schemas.openxmlformats.org/officeDocument/2006/relationships/hyperlink" Target="https://www.researchgate.net/publication/363047223_Environmental_Scan_Model_for_School_Counselors" TargetMode="External"/></Relationships>
</file>

<file path=ppt/slides/_rels/slide68.xml.rels><?xml version="1.0" encoding="UTF-8" standalone="yes"?>
<Relationships xmlns="http://schemas.openxmlformats.org/package/2006/relationships"><Relationship Id="rId8" Type="http://schemas.openxmlformats.org/officeDocument/2006/relationships/hyperlink" Target="https://www.cde.state.co.us/code/dropoutdashboard" TargetMode="External"/><Relationship Id="rId13" Type="http://schemas.openxmlformats.org/officeDocument/2006/relationships/image" Target="../media/image11.png"/><Relationship Id="rId3" Type="http://schemas.openxmlformats.org/officeDocument/2006/relationships/hyperlink" Target="https://www.cde.state.co.us/code/accountability-dataexplorertool" TargetMode="External"/><Relationship Id="rId7" Type="http://schemas.openxmlformats.org/officeDocument/2006/relationships/hyperlink" Target="https://www.cde.state.co.us/code/attendance-goal-calculator" TargetMode="External"/><Relationship Id="rId12" Type="http://schemas.openxmlformats.org/officeDocument/2006/relationships/hyperlink" Target="https://www.cde.state.co.us/uip" TargetMode="External"/><Relationship Id="rId2" Type="http://schemas.openxmlformats.org/officeDocument/2006/relationships/hyperlink" Target="https://www.cde.state.co.us/schoolview/frameworks/welcome#uip/" TargetMode="External"/><Relationship Id="rId1" Type="http://schemas.openxmlformats.org/officeDocument/2006/relationships/slideLayout" Target="../slideLayouts/slideLayout7.xml"/><Relationship Id="rId6" Type="http://schemas.openxmlformats.org/officeDocument/2006/relationships/hyperlink" Target="https://www.cde.state.co.us/schoolview/explore/welcome/" TargetMode="External"/><Relationship Id="rId11" Type="http://schemas.openxmlformats.org/officeDocument/2006/relationships/hyperlink" Target="https://www.cde.state.co.us/postsecondary/scc_resources" TargetMode="External"/><Relationship Id="rId5" Type="http://schemas.openxmlformats.org/officeDocument/2006/relationships/hyperlink" Target="https://www.cde.state.co.us/code/districtprofilereports" TargetMode="External"/><Relationship Id="rId10" Type="http://schemas.openxmlformats.org/officeDocument/2006/relationships/hyperlink" Target="https://www.cde.state.co.us/cdereval/truancystatistics" TargetMode="External"/><Relationship Id="rId4" Type="http://schemas.openxmlformats.org/officeDocument/2006/relationships/hyperlink" Target="https://www.cde.state.co.us/code/readactdashboard" TargetMode="External"/><Relationship Id="rId9" Type="http://schemas.openxmlformats.org/officeDocument/2006/relationships/hyperlink" Target="https://www.cde.state.co.us/cdereval/suspend-expel"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www.fullstory.com/blog/qualitative-vs-quantitative-data/" TargetMode="External"/><Relationship Id="rId2" Type="http://schemas.openxmlformats.org/officeDocument/2006/relationships/notesSlide" Target="../notesSlides/notesSlide6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hyperlink" Target="https://www.schoolcounselor.org/getmedia/4a2b2400-513e-4189-a819-fb84cf037b9f/remembering-the-past.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69.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descr="Front of notebook"/>
          <p:cNvSpPr/>
          <p:nvPr/>
        </p:nvSpPr>
        <p:spPr>
          <a:xfrm rot="-5400000">
            <a:off x="3982065" y="-3982065"/>
            <a:ext cx="10287000" cy="18251129"/>
          </a:xfrm>
          <a:custGeom>
            <a:avLst/>
            <a:gdLst/>
            <a:ahLst/>
            <a:cxnLst/>
            <a:rect l="l" t="t" r="r" b="b"/>
            <a:pathLst>
              <a:path w="10287000" h="18251129">
                <a:moveTo>
                  <a:pt x="0" y="0"/>
                </a:moveTo>
                <a:lnTo>
                  <a:pt x="10287000" y="0"/>
                </a:lnTo>
                <a:lnTo>
                  <a:pt x="10287000" y="18251130"/>
                </a:lnTo>
                <a:lnTo>
                  <a:pt x="0" y="182511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3" name="Freeform 3">
            <a:extLst>
              <a:ext uri="{C183D7F6-B498-43B3-948B-1728B52AA6E4}">
                <adec:decorative xmlns:adec="http://schemas.microsoft.com/office/drawing/2017/decorative" val="1"/>
              </a:ext>
            </a:extLst>
          </p:cNvPr>
          <p:cNvSpPr/>
          <p:nvPr/>
        </p:nvSpPr>
        <p:spPr>
          <a:xfrm>
            <a:off x="3195160" y="961826"/>
            <a:ext cx="11318063" cy="8363348"/>
          </a:xfrm>
          <a:custGeom>
            <a:avLst/>
            <a:gdLst/>
            <a:ahLst/>
            <a:cxnLst/>
            <a:rect l="l" t="t" r="r" b="b"/>
            <a:pathLst>
              <a:path w="11318063" h="8363348">
                <a:moveTo>
                  <a:pt x="0" y="0"/>
                </a:moveTo>
                <a:lnTo>
                  <a:pt x="11318064" y="0"/>
                </a:lnTo>
                <a:lnTo>
                  <a:pt x="11318064" y="8363348"/>
                </a:lnTo>
                <a:lnTo>
                  <a:pt x="0" y="83633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4" name="Freeform 4">
            <a:extLst>
              <a:ext uri="{C183D7F6-B498-43B3-948B-1728B52AA6E4}">
                <adec:decorative xmlns:adec="http://schemas.microsoft.com/office/drawing/2017/decorative" val="1"/>
              </a:ext>
            </a:extLst>
          </p:cNvPr>
          <p:cNvSpPr/>
          <p:nvPr/>
        </p:nvSpPr>
        <p:spPr>
          <a:xfrm>
            <a:off x="1656038" y="251922"/>
            <a:ext cx="4360053" cy="4114800"/>
          </a:xfrm>
          <a:custGeom>
            <a:avLst/>
            <a:gdLst/>
            <a:ahLst/>
            <a:cxnLst/>
            <a:rect l="l" t="t" r="r" b="b"/>
            <a:pathLst>
              <a:path w="4360053" h="4114800">
                <a:moveTo>
                  <a:pt x="0" y="0"/>
                </a:moveTo>
                <a:lnTo>
                  <a:pt x="4360053" y="0"/>
                </a:lnTo>
                <a:lnTo>
                  <a:pt x="4360053"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sp>
        <p:nvSpPr>
          <p:cNvPr id="5" name="TextBox 5"/>
          <p:cNvSpPr txBox="1">
            <a:spLocks noGrp="1"/>
          </p:cNvSpPr>
          <p:nvPr>
            <p:ph type="title" idx="4294967295"/>
          </p:nvPr>
        </p:nvSpPr>
        <p:spPr>
          <a:xfrm>
            <a:off x="4250735" y="3557846"/>
            <a:ext cx="9749659" cy="36810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0121"/>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School Counselor Corps Grant </a:t>
            </a:r>
          </a:p>
          <a:p>
            <a:pPr marL="0" marR="0" lvl="0" indent="0" algn="ctr" defTabSz="914400" rtl="0" eaLnBrk="1" fontAlgn="auto" latinLnBrk="0" hangingPunct="1">
              <a:lnSpc>
                <a:spcPts val="10121"/>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Cohort 15 </a:t>
            </a:r>
          </a:p>
          <a:p>
            <a:pPr marL="0" marR="0" lvl="0" indent="0" algn="ctr" defTabSz="914400" rtl="0" eaLnBrk="1" fontAlgn="auto" latinLnBrk="0" hangingPunct="1">
              <a:lnSpc>
                <a:spcPts val="10121"/>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Fall In-Person Training </a:t>
            </a:r>
          </a:p>
        </p:txBody>
      </p:sp>
      <p:sp>
        <p:nvSpPr>
          <p:cNvPr id="6" name="Freeform 6">
            <a:extLst>
              <a:ext uri="{C183D7F6-B498-43B3-948B-1728B52AA6E4}">
                <adec:decorative xmlns:adec="http://schemas.microsoft.com/office/drawing/2017/decorative" val="1"/>
              </a:ext>
            </a:extLst>
          </p:cNvPr>
          <p:cNvSpPr/>
          <p:nvPr/>
        </p:nvSpPr>
        <p:spPr>
          <a:xfrm rot="-1851303">
            <a:off x="10629222" y="7212916"/>
            <a:ext cx="4793363" cy="1426167"/>
          </a:xfrm>
          <a:custGeom>
            <a:avLst/>
            <a:gdLst/>
            <a:ahLst/>
            <a:cxnLst/>
            <a:rect l="l" t="t" r="r" b="b"/>
            <a:pathLst>
              <a:path w="4793363" h="1426167">
                <a:moveTo>
                  <a:pt x="0" y="0"/>
                </a:moveTo>
                <a:lnTo>
                  <a:pt x="4793362" y="0"/>
                </a:lnTo>
                <a:lnTo>
                  <a:pt x="4793362" y="1426167"/>
                </a:lnTo>
                <a:lnTo>
                  <a:pt x="0" y="142616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dirty="0"/>
          </a:p>
        </p:txBody>
      </p:sp>
      <p:sp>
        <p:nvSpPr>
          <p:cNvPr id="8" name="TextBox 8"/>
          <p:cNvSpPr txBox="1"/>
          <p:nvPr/>
        </p:nvSpPr>
        <p:spPr>
          <a:xfrm rot="-1968341">
            <a:off x="10870256" y="7771249"/>
            <a:ext cx="4331937" cy="413386"/>
          </a:xfrm>
          <a:prstGeom prst="rect">
            <a:avLst/>
          </a:prstGeom>
        </p:spPr>
        <p:txBody>
          <a:bodyPr lIns="0" tIns="0" rIns="0" bIns="0" rtlCol="0" anchor="t">
            <a:spAutoFit/>
          </a:bodyPr>
          <a:lstStyle/>
          <a:p>
            <a:pPr algn="ctr">
              <a:lnSpc>
                <a:spcPts val="3120"/>
              </a:lnSpc>
            </a:pPr>
            <a:r>
              <a:rPr lang="en-US" sz="3000" spc="60" dirty="0">
                <a:solidFill>
                  <a:srgbClr val="FFFFFF"/>
                </a:solidFill>
                <a:latin typeface="Museo Slab 1"/>
                <a:ea typeface="Museo Slab 1"/>
                <a:cs typeface="Museo Slab 1"/>
                <a:sym typeface="Museo Slab 1"/>
              </a:rPr>
              <a:t>September 9, 2025</a:t>
            </a:r>
          </a:p>
        </p:txBody>
      </p:sp>
      <p:sp>
        <p:nvSpPr>
          <p:cNvPr id="7" name="Freeform 7" descr="CDE Logo"/>
          <p:cNvSpPr/>
          <p:nvPr/>
        </p:nvSpPr>
        <p:spPr>
          <a:xfrm>
            <a:off x="6117334" y="2309322"/>
            <a:ext cx="6016462" cy="1010264"/>
          </a:xfrm>
          <a:custGeom>
            <a:avLst/>
            <a:gdLst/>
            <a:ahLst/>
            <a:cxnLst/>
            <a:rect l="l" t="t" r="r" b="b"/>
            <a:pathLst>
              <a:path w="6016462" h="1010264">
                <a:moveTo>
                  <a:pt x="0" y="0"/>
                </a:moveTo>
                <a:lnTo>
                  <a:pt x="6016461" y="0"/>
                </a:lnTo>
                <a:lnTo>
                  <a:pt x="6016461" y="1010264"/>
                </a:lnTo>
                <a:lnTo>
                  <a:pt x="0" y="1010264"/>
                </a:lnTo>
                <a:lnTo>
                  <a:pt x="0" y="0"/>
                </a:lnTo>
                <a:close/>
              </a:path>
            </a:pathLst>
          </a:custGeom>
          <a:blipFill>
            <a:blip r:embed="rId11"/>
            <a:stretch>
              <a:fillRect/>
            </a:stretch>
          </a:blipFill>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6232" y="2381784"/>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57150"/>
              <a:ext cx="4549935" cy="2016967"/>
            </a:xfrm>
            <a:prstGeom prst="rect">
              <a:avLst/>
            </a:prstGeom>
          </p:spPr>
          <p:txBody>
            <a:bodyPr lIns="50800" tIns="50800" rIns="50800" bIns="50800" rtlCol="0" anchor="t"/>
            <a:lstStyle/>
            <a:p>
              <a:pPr algn="ctr">
                <a:lnSpc>
                  <a:spcPts val="3359"/>
                </a:lnSpc>
              </a:pPr>
              <a:endParaRPr dirty="0"/>
            </a:p>
            <a:p>
              <a:pPr algn="ctr">
                <a:lnSpc>
                  <a:spcPts val="5879"/>
                </a:lnSpc>
              </a:pPr>
              <a:endParaRPr dirty="0"/>
            </a:p>
            <a:p>
              <a:pPr algn="ctr">
                <a:lnSpc>
                  <a:spcPts val="5879"/>
                </a:lnSpc>
              </a:pPr>
              <a:endParaRPr dirty="0"/>
            </a:p>
            <a:p>
              <a:pPr algn="ctr">
                <a:lnSpc>
                  <a:spcPts val="5879"/>
                </a:lnSpc>
              </a:pPr>
              <a:endParaRPr dirty="0"/>
            </a:p>
            <a:p>
              <a:pPr algn="ctr">
                <a:lnSpc>
                  <a:spcPts val="3359"/>
                </a:lnSpc>
              </a:pPr>
              <a:endParaRPr dirty="0"/>
            </a:p>
          </p:txBody>
        </p:sp>
      </p:grpSp>
      <p:grpSp>
        <p:nvGrpSpPr>
          <p:cNvPr id="7" name="Group 7">
            <a:extLst>
              <a:ext uri="{C183D7F6-B498-43B3-948B-1728B52AA6E4}">
                <adec:decorative xmlns:adec="http://schemas.microsoft.com/office/drawing/2017/decorative" val="1"/>
              </a:ext>
            </a:extLst>
          </p:cNvPr>
          <p:cNvGrpSpPr/>
          <p:nvPr/>
        </p:nvGrpSpPr>
        <p:grpSpPr>
          <a:xfrm>
            <a:off x="0" y="257808"/>
            <a:ext cx="18288000" cy="1541783"/>
            <a:chOff x="0" y="0"/>
            <a:chExt cx="4816593" cy="406066"/>
          </a:xfrm>
        </p:grpSpPr>
        <p:sp>
          <p:nvSpPr>
            <p:cNvPr id="8" name="Freeform 8">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9" name="TextBox 9"/>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11" name="TextBox 11"/>
          <p:cNvSpPr txBox="1">
            <a:spLocks noGrp="1"/>
          </p:cNvSpPr>
          <p:nvPr>
            <p:ph type="title" idx="4294967295"/>
          </p:nvPr>
        </p:nvSpPr>
        <p:spPr>
          <a:xfrm>
            <a:off x="428849" y="337177"/>
            <a:ext cx="11054482"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Lessons From the Field</a:t>
            </a:r>
          </a:p>
        </p:txBody>
      </p:sp>
      <p:sp>
        <p:nvSpPr>
          <p:cNvPr id="6" name="Freeform 6" descr="Colorado Springs D11 Logo"/>
          <p:cNvSpPr/>
          <p:nvPr/>
        </p:nvSpPr>
        <p:spPr>
          <a:xfrm>
            <a:off x="2968932" y="4100239"/>
            <a:ext cx="3510977" cy="3495372"/>
          </a:xfrm>
          <a:custGeom>
            <a:avLst/>
            <a:gdLst/>
            <a:ahLst/>
            <a:cxnLst/>
            <a:rect l="l" t="t" r="r" b="b"/>
            <a:pathLst>
              <a:path w="3510977" h="3495372">
                <a:moveTo>
                  <a:pt x="0" y="0"/>
                </a:moveTo>
                <a:lnTo>
                  <a:pt x="3510976" y="0"/>
                </a:lnTo>
                <a:lnTo>
                  <a:pt x="3510976" y="3495372"/>
                </a:lnTo>
                <a:lnTo>
                  <a:pt x="0" y="3495372"/>
                </a:lnTo>
                <a:lnTo>
                  <a:pt x="0" y="0"/>
                </a:lnTo>
                <a:close/>
              </a:path>
            </a:pathLst>
          </a:custGeom>
          <a:blipFill>
            <a:blip r:embed="rId3"/>
            <a:stretch>
              <a:fillRect/>
            </a:stretch>
          </a:blipFill>
          <a:ln w="123825" cap="sq">
            <a:solidFill>
              <a:srgbClr val="000000"/>
            </a:solidFill>
            <a:prstDash val="solid"/>
            <a:miter/>
          </a:ln>
        </p:spPr>
        <p:txBody>
          <a:bodyPr/>
          <a:lstStyle/>
          <a:p>
            <a:endParaRPr lang="en-US" dirty="0"/>
          </a:p>
        </p:txBody>
      </p:sp>
      <p:sp>
        <p:nvSpPr>
          <p:cNvPr id="5" name="Freeform 5" descr="DPS logo "/>
          <p:cNvSpPr/>
          <p:nvPr/>
        </p:nvSpPr>
        <p:spPr>
          <a:xfrm>
            <a:off x="8588766" y="4362489"/>
            <a:ext cx="7737092" cy="2970872"/>
          </a:xfrm>
          <a:custGeom>
            <a:avLst/>
            <a:gdLst/>
            <a:ahLst/>
            <a:cxnLst/>
            <a:rect l="l" t="t" r="r" b="b"/>
            <a:pathLst>
              <a:path w="7737092" h="2970872">
                <a:moveTo>
                  <a:pt x="0" y="0"/>
                </a:moveTo>
                <a:lnTo>
                  <a:pt x="7737092" y="0"/>
                </a:lnTo>
                <a:lnTo>
                  <a:pt x="7737092" y="2970872"/>
                </a:lnTo>
                <a:lnTo>
                  <a:pt x="0" y="2970872"/>
                </a:lnTo>
                <a:lnTo>
                  <a:pt x="0" y="0"/>
                </a:lnTo>
                <a:close/>
              </a:path>
            </a:pathLst>
          </a:custGeom>
          <a:blipFill>
            <a:blip r:embed="rId4"/>
            <a:stretch>
              <a:fillRect/>
            </a:stretch>
          </a:blipFill>
        </p:spPr>
        <p:txBody>
          <a:bodyPr/>
          <a:lstStyle/>
          <a:p>
            <a:endParaRPr lang="en-US" dirty="0"/>
          </a:p>
        </p:txBody>
      </p:sp>
      <p:sp>
        <p:nvSpPr>
          <p:cNvPr id="10" name="Freeform 10" descr="CDE Logo"/>
          <p:cNvSpPr/>
          <p:nvPr/>
        </p:nvSpPr>
        <p:spPr>
          <a:xfrm>
            <a:off x="15483304" y="498515"/>
            <a:ext cx="2494250" cy="1060370"/>
          </a:xfrm>
          <a:custGeom>
            <a:avLst/>
            <a:gdLst/>
            <a:ahLst/>
            <a:cxnLst/>
            <a:rect l="l" t="t" r="r" b="b"/>
            <a:pathLst>
              <a:path w="2494250" h="1060370">
                <a:moveTo>
                  <a:pt x="0" y="0"/>
                </a:moveTo>
                <a:lnTo>
                  <a:pt x="2494251" y="0"/>
                </a:lnTo>
                <a:lnTo>
                  <a:pt x="2494251" y="1060370"/>
                </a:lnTo>
                <a:lnTo>
                  <a:pt x="0" y="1060370"/>
                </a:lnTo>
                <a:lnTo>
                  <a:pt x="0" y="0"/>
                </a:lnTo>
                <a:close/>
              </a:path>
            </a:pathLst>
          </a:custGeom>
          <a:blipFill>
            <a:blip r:embed="rId5"/>
            <a:stretch>
              <a:fillRect/>
            </a:stretch>
          </a:blipFill>
        </p:spPr>
        <p:txBody>
          <a:bodyPr/>
          <a:lstStyle/>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28575"/>
              <a:ext cx="4549935" cy="1931242"/>
            </a:xfrm>
            <a:prstGeom prst="rect">
              <a:avLst/>
            </a:prstGeom>
          </p:spPr>
          <p:txBody>
            <a:bodyPr lIns="50800" tIns="50800" rIns="50800" bIns="50800" rtlCol="0" anchor="ctr"/>
            <a:lstStyle/>
            <a:p>
              <a:pPr algn="l">
                <a:lnSpc>
                  <a:spcPts val="4141"/>
                </a:lnSpc>
              </a:pPr>
              <a:endParaRPr dirty="0"/>
            </a:p>
            <a:p>
              <a:pPr algn="ctr">
                <a:lnSpc>
                  <a:spcPts val="3359"/>
                </a:lnSpc>
              </a:pPr>
              <a:endParaRPr dirty="0"/>
            </a:p>
          </p:txBody>
        </p:sp>
      </p:grpSp>
      <p:sp>
        <p:nvSpPr>
          <p:cNvPr id="5" name="Freeform 5">
            <a:extLst>
              <a:ext uri="{C183D7F6-B498-43B3-948B-1728B52AA6E4}">
                <adec:decorative xmlns:adec="http://schemas.microsoft.com/office/drawing/2017/decorative" val="1"/>
              </a:ext>
            </a:extLst>
          </p:cNvPr>
          <p:cNvSpPr/>
          <p:nvPr/>
        </p:nvSpPr>
        <p:spPr>
          <a:xfrm>
            <a:off x="906558" y="3683238"/>
            <a:ext cx="4732295" cy="4732295"/>
          </a:xfrm>
          <a:custGeom>
            <a:avLst/>
            <a:gdLst/>
            <a:ahLst/>
            <a:cxnLst/>
            <a:rect l="l" t="t" r="r" b="b"/>
            <a:pathLst>
              <a:path w="4732295" h="4732295">
                <a:moveTo>
                  <a:pt x="0" y="0"/>
                </a:moveTo>
                <a:lnTo>
                  <a:pt x="4732295" y="0"/>
                </a:lnTo>
                <a:lnTo>
                  <a:pt x="4732295" y="4732296"/>
                </a:lnTo>
                <a:lnTo>
                  <a:pt x="0" y="47322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nvGrpSpPr>
          <p:cNvPr id="7" name="Group 7">
            <a:extLst>
              <a:ext uri="{C183D7F6-B498-43B3-948B-1728B52AA6E4}">
                <adec:decorative xmlns:adec="http://schemas.microsoft.com/office/drawing/2017/decorative" val="1"/>
              </a:ext>
            </a:extLst>
          </p:cNvPr>
          <p:cNvGrpSpPr/>
          <p:nvPr/>
        </p:nvGrpSpPr>
        <p:grpSpPr>
          <a:xfrm>
            <a:off x="0" y="290185"/>
            <a:ext cx="18776568" cy="1541783"/>
            <a:chOff x="0" y="0"/>
            <a:chExt cx="4945269" cy="406066"/>
          </a:xfrm>
        </p:grpSpPr>
        <p:sp>
          <p:nvSpPr>
            <p:cNvPr id="8" name="Freeform 8">
              <a:extLst>
                <a:ext uri="{C183D7F6-B498-43B3-948B-1728B52AA6E4}">
                  <adec:decorative xmlns:adec="http://schemas.microsoft.com/office/drawing/2017/decorative" val="1"/>
                </a:ext>
              </a:extLst>
            </p:cNvPr>
            <p:cNvSpPr/>
            <p:nvPr/>
          </p:nvSpPr>
          <p:spPr>
            <a:xfrm>
              <a:off x="0" y="0"/>
              <a:ext cx="4945269" cy="406066"/>
            </a:xfrm>
            <a:custGeom>
              <a:avLst/>
              <a:gdLst/>
              <a:ahLst/>
              <a:cxnLst/>
              <a:rect l="l" t="t" r="r" b="b"/>
              <a:pathLst>
                <a:path w="4945269" h="406066">
                  <a:moveTo>
                    <a:pt x="0" y="0"/>
                  </a:moveTo>
                  <a:lnTo>
                    <a:pt x="4945269" y="0"/>
                  </a:lnTo>
                  <a:lnTo>
                    <a:pt x="4945269" y="406066"/>
                  </a:lnTo>
                  <a:lnTo>
                    <a:pt x="0" y="406066"/>
                  </a:lnTo>
                  <a:close/>
                </a:path>
              </a:pathLst>
            </a:custGeom>
            <a:solidFill>
              <a:srgbClr val="F2F2F2"/>
            </a:solidFill>
          </p:spPr>
          <p:txBody>
            <a:bodyPr/>
            <a:lstStyle/>
            <a:p>
              <a:endParaRPr lang="en-US" dirty="0"/>
            </a:p>
          </p:txBody>
        </p:sp>
        <p:sp>
          <p:nvSpPr>
            <p:cNvPr id="9" name="TextBox 9"/>
            <p:cNvSpPr txBox="1"/>
            <p:nvPr/>
          </p:nvSpPr>
          <p:spPr>
            <a:xfrm>
              <a:off x="0" y="-152400"/>
              <a:ext cx="4945269"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11" name="TextBox 11"/>
          <p:cNvSpPr txBox="1">
            <a:spLocks noGrp="1"/>
          </p:cNvSpPr>
          <p:nvPr>
            <p:ph type="title" idx="4294967295"/>
          </p:nvPr>
        </p:nvSpPr>
        <p:spPr>
          <a:xfrm>
            <a:off x="428849" y="337177"/>
            <a:ext cx="11054482"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Reflection</a:t>
            </a:r>
          </a:p>
        </p:txBody>
      </p:sp>
      <p:sp>
        <p:nvSpPr>
          <p:cNvPr id="10" name="Freeform 10" descr="CDE Logo"/>
          <p:cNvSpPr/>
          <p:nvPr/>
        </p:nvSpPr>
        <p:spPr>
          <a:xfrm>
            <a:off x="15483304" y="498515"/>
            <a:ext cx="2494250" cy="1060370"/>
          </a:xfrm>
          <a:custGeom>
            <a:avLst/>
            <a:gdLst/>
            <a:ahLst/>
            <a:cxnLst/>
            <a:rect l="l" t="t" r="r" b="b"/>
            <a:pathLst>
              <a:path w="2494250" h="1060370">
                <a:moveTo>
                  <a:pt x="0" y="0"/>
                </a:moveTo>
                <a:lnTo>
                  <a:pt x="2494251" y="0"/>
                </a:lnTo>
                <a:lnTo>
                  <a:pt x="2494251" y="1060370"/>
                </a:lnTo>
                <a:lnTo>
                  <a:pt x="0" y="1060370"/>
                </a:lnTo>
                <a:lnTo>
                  <a:pt x="0" y="0"/>
                </a:lnTo>
                <a:close/>
              </a:path>
            </a:pathLst>
          </a:custGeom>
          <a:blipFill>
            <a:blip r:embed="rId5"/>
            <a:stretch>
              <a:fillRect/>
            </a:stretch>
          </a:blipFill>
        </p:spPr>
        <p:txBody>
          <a:bodyPr/>
          <a:lstStyle/>
          <a:p>
            <a:endParaRPr lang="en-US" dirty="0"/>
          </a:p>
        </p:txBody>
      </p:sp>
      <p:pic>
        <p:nvPicPr>
          <p:cNvPr id="13" name="Picture 12" descr="Go to www.menti.com and enter the code 2422 5782">
            <a:extLst>
              <a:ext uri="{FF2B5EF4-FFF2-40B4-BE49-F238E27FC236}">
                <a16:creationId xmlns:a16="http://schemas.microsoft.com/office/drawing/2014/main" id="{278BBF2E-7E6B-FC31-14B2-7B3EAF1C88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8878" y="2857500"/>
            <a:ext cx="11582564" cy="643266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6232"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19050"/>
              <a:ext cx="4549935" cy="1978867"/>
            </a:xfrm>
            <a:prstGeom prst="rect">
              <a:avLst/>
            </a:prstGeom>
          </p:spPr>
          <p:txBody>
            <a:bodyPr lIns="50800" tIns="50800" rIns="50800" bIns="50800" rtlCol="0" anchor="ctr"/>
            <a:lstStyle/>
            <a:p>
              <a:pPr algn="l">
                <a:lnSpc>
                  <a:spcPts val="700"/>
                </a:lnSpc>
              </a:pPr>
              <a:r>
                <a:rPr lang="en-US" sz="500" b="1" dirty="0">
                  <a:solidFill>
                    <a:srgbClr val="000000"/>
                  </a:solidFill>
                  <a:latin typeface="Trebuchet MS Bold"/>
                  <a:ea typeface="Trebuchet MS Bold"/>
                  <a:cs typeface="Trebuchet MS Bold"/>
                  <a:sym typeface="Trebuchet MS Bold"/>
                </a:rPr>
                <a:t> </a:t>
              </a:r>
            </a:p>
            <a:p>
              <a:pPr algn="l">
                <a:lnSpc>
                  <a:spcPts val="6299"/>
                </a:lnSpc>
              </a:pPr>
              <a:r>
                <a:rPr lang="en-US" sz="4499" b="1" dirty="0">
                  <a:solidFill>
                    <a:srgbClr val="6D3B5D"/>
                  </a:solidFill>
                  <a:latin typeface="Trebuchet MS Bold"/>
                  <a:ea typeface="Trebuchet MS Bold"/>
                  <a:cs typeface="Trebuchet MS Bold"/>
                  <a:sym typeface="Trebuchet MS Bold"/>
                </a:rPr>
                <a:t> </a:t>
              </a:r>
            </a:p>
            <a:p>
              <a:pPr algn="ctr">
                <a:lnSpc>
                  <a:spcPts val="6999"/>
                </a:lnSpc>
              </a:pPr>
              <a:endParaRPr lang="en-US" sz="4499" b="1" dirty="0">
                <a:solidFill>
                  <a:srgbClr val="6D3B5D"/>
                </a:solidFill>
                <a:latin typeface="Trebuchet MS Bold"/>
                <a:ea typeface="Trebuchet MS Bold"/>
                <a:cs typeface="Trebuchet MS Bold"/>
                <a:sym typeface="Trebuchet MS Bold"/>
              </a:endParaRPr>
            </a:p>
            <a:p>
              <a:pPr algn="ctr">
                <a:lnSpc>
                  <a:spcPts val="3359"/>
                </a:lnSpc>
              </a:pPr>
              <a:endParaRPr lang="en-US" sz="4499" b="1" dirty="0">
                <a:solidFill>
                  <a:srgbClr val="6D3B5D"/>
                </a:solidFill>
                <a:latin typeface="Trebuchet MS Bold"/>
                <a:ea typeface="Trebuchet MS Bold"/>
                <a:cs typeface="Trebuchet MS Bold"/>
                <a:sym typeface="Trebuchet MS Bold"/>
              </a:endParaRPr>
            </a:p>
          </p:txBody>
        </p:sp>
      </p:grpSp>
      <p:sp>
        <p:nvSpPr>
          <p:cNvPr id="6" name="Freeform 6">
            <a:extLst>
              <a:ext uri="{C183D7F6-B498-43B3-948B-1728B52AA6E4}">
                <adec:decorative xmlns:adec="http://schemas.microsoft.com/office/drawing/2017/decorative" val="1"/>
              </a:ext>
            </a:extLst>
          </p:cNvPr>
          <p:cNvSpPr/>
          <p:nvPr/>
        </p:nvSpPr>
        <p:spPr>
          <a:xfrm>
            <a:off x="1028700" y="7265405"/>
            <a:ext cx="1552697" cy="1381901"/>
          </a:xfrm>
          <a:custGeom>
            <a:avLst/>
            <a:gdLst/>
            <a:ahLst/>
            <a:cxnLst/>
            <a:rect l="l" t="t" r="r" b="b"/>
            <a:pathLst>
              <a:path w="1552697" h="1381901">
                <a:moveTo>
                  <a:pt x="0" y="0"/>
                </a:moveTo>
                <a:lnTo>
                  <a:pt x="1552697" y="0"/>
                </a:lnTo>
                <a:lnTo>
                  <a:pt x="1552697" y="1381900"/>
                </a:lnTo>
                <a:lnTo>
                  <a:pt x="0" y="1381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nvGrpSpPr>
          <p:cNvPr id="7" name="Group 7">
            <a:extLst>
              <a:ext uri="{C183D7F6-B498-43B3-948B-1728B52AA6E4}">
                <adec:decorative xmlns:adec="http://schemas.microsoft.com/office/drawing/2017/decorative" val="1"/>
              </a:ext>
            </a:extLst>
          </p:cNvPr>
          <p:cNvGrpSpPr/>
          <p:nvPr/>
        </p:nvGrpSpPr>
        <p:grpSpPr>
          <a:xfrm>
            <a:off x="0" y="257808"/>
            <a:ext cx="18288000" cy="1541783"/>
            <a:chOff x="0" y="0"/>
            <a:chExt cx="4816593" cy="406066"/>
          </a:xfrm>
        </p:grpSpPr>
        <p:sp>
          <p:nvSpPr>
            <p:cNvPr id="8" name="Freeform 8">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9" name="TextBox 9"/>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11" name="TextBox 11"/>
          <p:cNvSpPr txBox="1">
            <a:spLocks noGrp="1"/>
          </p:cNvSpPr>
          <p:nvPr>
            <p:ph type="title" idx="4294967295"/>
          </p:nvPr>
        </p:nvSpPr>
        <p:spPr>
          <a:xfrm>
            <a:off x="428849" y="337177"/>
            <a:ext cx="11054482"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Direction: Statute</a:t>
            </a:r>
          </a:p>
        </p:txBody>
      </p:sp>
      <p:sp>
        <p:nvSpPr>
          <p:cNvPr id="12" name="TextBox 12"/>
          <p:cNvSpPr txBox="1"/>
          <p:nvPr/>
        </p:nvSpPr>
        <p:spPr>
          <a:xfrm>
            <a:off x="3214095" y="2646146"/>
            <a:ext cx="14357757" cy="7014210"/>
          </a:xfrm>
          <a:prstGeom prst="rect">
            <a:avLst/>
          </a:prstGeom>
        </p:spPr>
        <p:txBody>
          <a:bodyPr lIns="0" tIns="0" rIns="0" bIns="0" rtlCol="0" anchor="t">
            <a:spAutoFit/>
          </a:bodyPr>
          <a:lstStyle/>
          <a:p>
            <a:pPr algn="ctr">
              <a:lnSpc>
                <a:spcPts val="5319"/>
              </a:lnSpc>
            </a:pPr>
            <a:r>
              <a:rPr lang="en-US" sz="3799" b="1" i="1" dirty="0">
                <a:solidFill>
                  <a:srgbClr val="000000"/>
                </a:solidFill>
                <a:latin typeface="Trebuchet MS Bold Italics"/>
                <a:ea typeface="Trebuchet MS Bold Italics"/>
                <a:cs typeface="Trebuchet MS Bold Italics"/>
                <a:sym typeface="Trebuchet MS Bold Italics"/>
              </a:rPr>
              <a:t>Colorado Revised Statute 22-91-101</a:t>
            </a:r>
          </a:p>
          <a:p>
            <a:pPr algn="l">
              <a:lnSpc>
                <a:spcPts val="2800"/>
              </a:lnSpc>
            </a:pPr>
            <a:endParaRPr lang="en-US" sz="3799" b="1" i="1" dirty="0">
              <a:solidFill>
                <a:srgbClr val="000000"/>
              </a:solidFill>
              <a:latin typeface="Trebuchet MS Bold Italics"/>
              <a:ea typeface="Trebuchet MS Bold Italics"/>
              <a:cs typeface="Trebuchet MS Bold Italics"/>
              <a:sym typeface="Trebuchet MS Bold Italics"/>
            </a:endParaRPr>
          </a:p>
          <a:p>
            <a:pPr algn="l">
              <a:lnSpc>
                <a:spcPts val="4759"/>
              </a:lnSpc>
            </a:pPr>
            <a:r>
              <a:rPr lang="en-US" sz="3399" dirty="0">
                <a:solidFill>
                  <a:srgbClr val="000000"/>
                </a:solidFill>
                <a:latin typeface="Trebuchet MS"/>
                <a:ea typeface="Trebuchet MS"/>
                <a:cs typeface="Trebuchet MS"/>
                <a:sym typeface="Trebuchet MS"/>
              </a:rPr>
              <a:t>(1)(k) Reducing the student-to-counselor ratio to support...</a:t>
            </a:r>
          </a:p>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Closing the achievement gap</a:t>
            </a:r>
          </a:p>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Decrease the dropout rate</a:t>
            </a:r>
          </a:p>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Increasing the number of students who matriculate into postsecondary education without the need for remediation</a:t>
            </a:r>
          </a:p>
          <a:p>
            <a:pPr algn="l">
              <a:lnSpc>
                <a:spcPts val="4759"/>
              </a:lnSpc>
            </a:pPr>
            <a:endParaRPr lang="en-US" sz="3399" dirty="0">
              <a:solidFill>
                <a:srgbClr val="000000"/>
              </a:solidFill>
              <a:latin typeface="Trebuchet MS"/>
              <a:ea typeface="Trebuchet MS"/>
              <a:cs typeface="Trebuchet MS"/>
              <a:sym typeface="Trebuchet MS"/>
            </a:endParaRPr>
          </a:p>
          <a:p>
            <a:pPr algn="l">
              <a:lnSpc>
                <a:spcPts val="4759"/>
              </a:lnSpc>
            </a:pPr>
            <a:r>
              <a:rPr lang="en-US" sz="3399" dirty="0">
                <a:solidFill>
                  <a:srgbClr val="000000"/>
                </a:solidFill>
                <a:latin typeface="Trebuchet MS"/>
                <a:ea typeface="Trebuchet MS"/>
                <a:cs typeface="Trebuchet MS"/>
                <a:sym typeface="Trebuchet MS"/>
              </a:rPr>
              <a:t>(2) Best interests of the students in the state to... </a:t>
            </a:r>
          </a:p>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Increase the number of school counselors available</a:t>
            </a:r>
          </a:p>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Improve the level of school counseling services</a:t>
            </a:r>
          </a:p>
          <a:p>
            <a:pPr algn="ctr">
              <a:lnSpc>
                <a:spcPts val="4759"/>
              </a:lnSpc>
            </a:pPr>
            <a:endParaRPr lang="en-US" sz="3399" dirty="0">
              <a:solidFill>
                <a:srgbClr val="000000"/>
              </a:solidFill>
              <a:latin typeface="Trebuchet MS"/>
              <a:ea typeface="Trebuchet MS"/>
              <a:cs typeface="Trebuchet MS"/>
              <a:sym typeface="Trebuchet MS"/>
            </a:endParaRPr>
          </a:p>
        </p:txBody>
      </p:sp>
      <p:sp>
        <p:nvSpPr>
          <p:cNvPr id="10" name="Freeform 10" descr="CDE Logo"/>
          <p:cNvSpPr/>
          <p:nvPr/>
        </p:nvSpPr>
        <p:spPr>
          <a:xfrm>
            <a:off x="15483304" y="498515"/>
            <a:ext cx="2494250" cy="1060370"/>
          </a:xfrm>
          <a:custGeom>
            <a:avLst/>
            <a:gdLst/>
            <a:ahLst/>
            <a:cxnLst/>
            <a:rect l="l" t="t" r="r" b="b"/>
            <a:pathLst>
              <a:path w="2494250" h="1060370">
                <a:moveTo>
                  <a:pt x="0" y="0"/>
                </a:moveTo>
                <a:lnTo>
                  <a:pt x="2494251" y="0"/>
                </a:lnTo>
                <a:lnTo>
                  <a:pt x="2494251" y="1060370"/>
                </a:lnTo>
                <a:lnTo>
                  <a:pt x="0" y="1060370"/>
                </a:lnTo>
                <a:lnTo>
                  <a:pt x="0" y="0"/>
                </a:lnTo>
                <a:close/>
              </a:path>
            </a:pathLst>
          </a:custGeom>
          <a:blipFill>
            <a:blip r:embed="rId5"/>
            <a:stretch>
              <a:fillRect/>
            </a:stretch>
          </a:blipFill>
        </p:spPr>
        <p:txBody>
          <a:bodyPr/>
          <a:lstStyle/>
          <a:p>
            <a:endParaRPr lang="en-US" dirty="0"/>
          </a:p>
        </p:txBody>
      </p:sp>
      <p:sp>
        <p:nvSpPr>
          <p:cNvPr id="5" name="Freeform 5">
            <a:extLst>
              <a:ext uri="{C183D7F6-B498-43B3-948B-1728B52AA6E4}">
                <adec:decorative xmlns:adec="http://schemas.microsoft.com/office/drawing/2017/decorative" val="1"/>
              </a:ext>
            </a:extLst>
          </p:cNvPr>
          <p:cNvSpPr/>
          <p:nvPr/>
        </p:nvSpPr>
        <p:spPr>
          <a:xfrm>
            <a:off x="858270" y="4115145"/>
            <a:ext cx="1893557" cy="1311719"/>
          </a:xfrm>
          <a:custGeom>
            <a:avLst/>
            <a:gdLst/>
            <a:ahLst/>
            <a:cxnLst/>
            <a:rect l="l" t="t" r="r" b="b"/>
            <a:pathLst>
              <a:path w="1893557" h="1311719">
                <a:moveTo>
                  <a:pt x="0" y="0"/>
                </a:moveTo>
                <a:lnTo>
                  <a:pt x="1893557" y="0"/>
                </a:lnTo>
                <a:lnTo>
                  <a:pt x="1893557" y="1311719"/>
                </a:lnTo>
                <a:lnTo>
                  <a:pt x="0" y="13117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6232" y="2290760"/>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19050"/>
              <a:ext cx="4549935" cy="1978867"/>
            </a:xfrm>
            <a:prstGeom prst="rect">
              <a:avLst/>
            </a:prstGeom>
          </p:spPr>
          <p:txBody>
            <a:bodyPr lIns="50800" tIns="50800" rIns="50800" bIns="50800" rtlCol="0" anchor="ctr"/>
            <a:lstStyle/>
            <a:p>
              <a:pPr algn="l">
                <a:lnSpc>
                  <a:spcPts val="700"/>
                </a:lnSpc>
              </a:pPr>
              <a:r>
                <a:rPr lang="en-US" sz="500" b="1" dirty="0">
                  <a:solidFill>
                    <a:srgbClr val="000000"/>
                  </a:solidFill>
                  <a:latin typeface="Trebuchet MS Bold"/>
                  <a:ea typeface="Trebuchet MS Bold"/>
                  <a:cs typeface="Trebuchet MS Bold"/>
                  <a:sym typeface="Trebuchet MS Bold"/>
                </a:rPr>
                <a:t> </a:t>
              </a:r>
            </a:p>
            <a:p>
              <a:pPr algn="l">
                <a:lnSpc>
                  <a:spcPts val="6299"/>
                </a:lnSpc>
              </a:pPr>
              <a:r>
                <a:rPr lang="en-US" sz="4499" b="1" i="1" dirty="0">
                  <a:solidFill>
                    <a:srgbClr val="6D3B5D"/>
                  </a:solidFill>
                  <a:latin typeface="Trebuchet MS Bold Italics"/>
                  <a:ea typeface="Trebuchet MS Bold Italics"/>
                  <a:cs typeface="Trebuchet MS Bold Italics"/>
                  <a:sym typeface="Trebuchet MS Bold Italics"/>
                </a:rPr>
                <a:t> </a:t>
              </a:r>
            </a:p>
            <a:p>
              <a:pPr algn="l">
                <a:lnSpc>
                  <a:spcPts val="2800"/>
                </a:lnSpc>
              </a:pPr>
              <a:endParaRPr lang="en-US" sz="4499" b="1" i="1" dirty="0">
                <a:solidFill>
                  <a:srgbClr val="6D3B5D"/>
                </a:solidFill>
                <a:latin typeface="Trebuchet MS Bold Italics"/>
                <a:ea typeface="Trebuchet MS Bold Italics"/>
                <a:cs typeface="Trebuchet MS Bold Italics"/>
                <a:sym typeface="Trebuchet MS Bold Italics"/>
              </a:endParaRPr>
            </a:p>
            <a:p>
              <a:pPr algn="l">
                <a:lnSpc>
                  <a:spcPts val="4759"/>
                </a:lnSpc>
              </a:pPr>
              <a:endParaRPr lang="en-US" sz="4499" b="1" i="1" dirty="0">
                <a:solidFill>
                  <a:srgbClr val="6D3B5D"/>
                </a:solidFill>
                <a:latin typeface="Trebuchet MS Bold Italics"/>
                <a:ea typeface="Trebuchet MS Bold Italics"/>
                <a:cs typeface="Trebuchet MS Bold Italics"/>
                <a:sym typeface="Trebuchet MS Bold Italics"/>
              </a:endParaRPr>
            </a:p>
            <a:p>
              <a:pPr algn="ctr">
                <a:lnSpc>
                  <a:spcPts val="6999"/>
                </a:lnSpc>
              </a:pPr>
              <a:endParaRPr lang="en-US" sz="4499" b="1" i="1" dirty="0">
                <a:solidFill>
                  <a:srgbClr val="6D3B5D"/>
                </a:solidFill>
                <a:latin typeface="Trebuchet MS Bold Italics"/>
                <a:ea typeface="Trebuchet MS Bold Italics"/>
                <a:cs typeface="Trebuchet MS Bold Italics"/>
                <a:sym typeface="Trebuchet MS Bold Italics"/>
              </a:endParaRPr>
            </a:p>
            <a:p>
              <a:pPr algn="ctr">
                <a:lnSpc>
                  <a:spcPts val="3359"/>
                </a:lnSpc>
              </a:pPr>
              <a:endParaRPr lang="en-US" sz="4499" b="1" i="1" dirty="0">
                <a:solidFill>
                  <a:srgbClr val="6D3B5D"/>
                </a:solidFill>
                <a:latin typeface="Trebuchet MS Bold Italics"/>
                <a:ea typeface="Trebuchet MS Bold Italics"/>
                <a:cs typeface="Trebuchet MS Bold Italics"/>
                <a:sym typeface="Trebuchet MS Bold Italics"/>
              </a:endParaRPr>
            </a:p>
          </p:txBody>
        </p:sp>
      </p:grpSp>
      <p:sp>
        <p:nvSpPr>
          <p:cNvPr id="5" name="Freeform 5">
            <a:extLst>
              <a:ext uri="{C183D7F6-B498-43B3-948B-1728B52AA6E4}">
                <adec:decorative xmlns:adec="http://schemas.microsoft.com/office/drawing/2017/decorative" val="1"/>
              </a:ext>
            </a:extLst>
          </p:cNvPr>
          <p:cNvSpPr/>
          <p:nvPr/>
        </p:nvSpPr>
        <p:spPr>
          <a:xfrm>
            <a:off x="865844" y="4519189"/>
            <a:ext cx="3965498" cy="3608603"/>
          </a:xfrm>
          <a:custGeom>
            <a:avLst/>
            <a:gdLst/>
            <a:ahLst/>
            <a:cxnLst/>
            <a:rect l="l" t="t" r="r" b="b"/>
            <a:pathLst>
              <a:path w="3965498" h="3608603">
                <a:moveTo>
                  <a:pt x="0" y="0"/>
                </a:moveTo>
                <a:lnTo>
                  <a:pt x="3965498" y="0"/>
                </a:lnTo>
                <a:lnTo>
                  <a:pt x="3965498" y="3608603"/>
                </a:lnTo>
                <a:lnTo>
                  <a:pt x="0" y="36086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nvGrpSpPr>
          <p:cNvPr id="6" name="Group 6">
            <a:extLst>
              <a:ext uri="{C183D7F6-B498-43B3-948B-1728B52AA6E4}">
                <adec:decorative xmlns:adec="http://schemas.microsoft.com/office/drawing/2017/decorative" val="1"/>
              </a:ext>
            </a:extLst>
          </p:cNvPr>
          <p:cNvGrpSpPr/>
          <p:nvPr/>
        </p:nvGrpSpPr>
        <p:grpSpPr>
          <a:xfrm>
            <a:off x="0" y="257808"/>
            <a:ext cx="18288000" cy="1541783"/>
            <a:chOff x="0" y="0"/>
            <a:chExt cx="4816593" cy="406066"/>
          </a:xfrm>
        </p:grpSpPr>
        <p:sp>
          <p:nvSpPr>
            <p:cNvPr id="7" name="Freeform 7">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8" name="TextBox 8"/>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10" name="TextBox 10"/>
          <p:cNvSpPr txBox="1">
            <a:spLocks noGrp="1"/>
          </p:cNvSpPr>
          <p:nvPr>
            <p:ph type="title" idx="4294967295"/>
          </p:nvPr>
        </p:nvSpPr>
        <p:spPr>
          <a:xfrm>
            <a:off x="428849" y="337177"/>
            <a:ext cx="13714463"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Direction: SCCGP Goals</a:t>
            </a:r>
          </a:p>
        </p:txBody>
      </p:sp>
      <p:sp>
        <p:nvSpPr>
          <p:cNvPr id="11" name="TextBox 11"/>
          <p:cNvSpPr txBox="1"/>
          <p:nvPr/>
        </p:nvSpPr>
        <p:spPr>
          <a:xfrm>
            <a:off x="4994198" y="2663813"/>
            <a:ext cx="12265102" cy="6073775"/>
          </a:xfrm>
          <a:prstGeom prst="rect">
            <a:avLst/>
          </a:prstGeom>
        </p:spPr>
        <p:txBody>
          <a:bodyPr lIns="0" tIns="0" rIns="0" bIns="0" rtlCol="0" anchor="t">
            <a:spAutoFit/>
          </a:bodyPr>
          <a:lstStyle/>
          <a:p>
            <a:pPr algn="ctr">
              <a:lnSpc>
                <a:spcPts val="5319"/>
              </a:lnSpc>
            </a:pPr>
            <a:r>
              <a:rPr lang="en-US" sz="3799" b="1" i="1" dirty="0">
                <a:solidFill>
                  <a:srgbClr val="000000"/>
                </a:solidFill>
                <a:latin typeface="Trebuchet MS Bold Italics"/>
                <a:ea typeface="Trebuchet MS Bold Italics"/>
                <a:cs typeface="Trebuchet MS Bold Italics"/>
                <a:sym typeface="Trebuchet MS Bold Italics"/>
              </a:rPr>
              <a:t>Colorado Revised Statute 22-91-103</a:t>
            </a:r>
          </a:p>
          <a:p>
            <a:pPr algn="ctr">
              <a:lnSpc>
                <a:spcPts val="2800"/>
              </a:lnSpc>
            </a:pPr>
            <a:endParaRPr lang="en-US" sz="3799" b="1" i="1" dirty="0">
              <a:solidFill>
                <a:srgbClr val="000000"/>
              </a:solidFill>
              <a:latin typeface="Trebuchet MS Bold Italics"/>
              <a:ea typeface="Trebuchet MS Bold Italics"/>
              <a:cs typeface="Trebuchet MS Bold Italics"/>
              <a:sym typeface="Trebuchet MS Bold Italics"/>
            </a:endParaRPr>
          </a:p>
          <a:p>
            <a:pPr marL="690877" lvl="1" indent="-345439" algn="l">
              <a:lnSpc>
                <a:spcPts val="4479"/>
              </a:lnSpc>
              <a:buFont typeface="Arial"/>
              <a:buChar char="•"/>
            </a:pPr>
            <a:r>
              <a:rPr lang="en-US" sz="3199" b="1" dirty="0">
                <a:solidFill>
                  <a:srgbClr val="000000"/>
                </a:solidFill>
                <a:latin typeface="Trebuchet MS Bold"/>
                <a:ea typeface="Trebuchet MS Bold"/>
                <a:cs typeface="Trebuchet MS Bold"/>
                <a:sym typeface="Trebuchet MS Bold"/>
              </a:rPr>
              <a:t>(1) (a) Increase the availability of effective school counseling to help:​</a:t>
            </a:r>
          </a:p>
          <a:p>
            <a:pPr marL="1381755" lvl="2" indent="-460585" algn="l">
              <a:lnSpc>
                <a:spcPts val="4479"/>
              </a:lnSpc>
              <a:buFont typeface="Arial"/>
              <a:buChar char="⚬"/>
            </a:pPr>
            <a:r>
              <a:rPr lang="en-US" sz="3199" dirty="0">
                <a:solidFill>
                  <a:srgbClr val="000000"/>
                </a:solidFill>
                <a:latin typeface="Trebuchet MS"/>
                <a:ea typeface="Trebuchet MS"/>
                <a:cs typeface="Trebuchet MS"/>
                <a:sym typeface="Trebuchet MS"/>
              </a:rPr>
              <a:t>(I) Increase the graduation rate​</a:t>
            </a:r>
          </a:p>
          <a:p>
            <a:pPr marL="1381755" lvl="2" indent="-460585" algn="l">
              <a:lnSpc>
                <a:spcPts val="4479"/>
              </a:lnSpc>
              <a:buFont typeface="Arial"/>
              <a:buChar char="⚬"/>
            </a:pPr>
            <a:r>
              <a:rPr lang="en-US" sz="3199" dirty="0">
                <a:solidFill>
                  <a:srgbClr val="000000"/>
                </a:solidFill>
                <a:latin typeface="Trebuchet MS"/>
                <a:ea typeface="Trebuchet MS"/>
                <a:cs typeface="Trebuchet MS"/>
                <a:sym typeface="Trebuchet MS"/>
              </a:rPr>
              <a:t>(II) Increase the percentage of students who appropriately prepare for, apply to and continue into postsecondary education; and​</a:t>
            </a:r>
          </a:p>
          <a:p>
            <a:pPr algn="l">
              <a:lnSpc>
                <a:spcPts val="4479"/>
              </a:lnSpc>
            </a:pPr>
            <a:endParaRPr lang="en-US" sz="3199" dirty="0">
              <a:solidFill>
                <a:srgbClr val="000000"/>
              </a:solidFill>
              <a:latin typeface="Trebuchet MS"/>
              <a:ea typeface="Trebuchet MS"/>
              <a:cs typeface="Trebuchet MS"/>
              <a:sym typeface="Trebuchet MS"/>
            </a:endParaRPr>
          </a:p>
          <a:p>
            <a:pPr marL="690877" lvl="1" indent="-345439" algn="l">
              <a:lnSpc>
                <a:spcPts val="4479"/>
              </a:lnSpc>
              <a:buFont typeface="Arial"/>
              <a:buChar char="•"/>
            </a:pPr>
            <a:r>
              <a:rPr lang="en-US" sz="3199" b="1" dirty="0">
                <a:solidFill>
                  <a:srgbClr val="000000"/>
                </a:solidFill>
                <a:latin typeface="Trebuchet MS Bold"/>
                <a:ea typeface="Trebuchet MS Bold"/>
                <a:cs typeface="Trebuchet MS Bold"/>
                <a:sym typeface="Trebuchet MS Bold"/>
              </a:rPr>
              <a:t>(b) Support work-based learning awareness, education, and opportunities</a:t>
            </a:r>
          </a:p>
        </p:txBody>
      </p:sp>
      <p:sp>
        <p:nvSpPr>
          <p:cNvPr id="9" name="Freeform 9" descr="CDE Logo"/>
          <p:cNvSpPr/>
          <p:nvPr/>
        </p:nvSpPr>
        <p:spPr>
          <a:xfrm>
            <a:off x="15483304" y="498515"/>
            <a:ext cx="2494250" cy="1060370"/>
          </a:xfrm>
          <a:custGeom>
            <a:avLst/>
            <a:gdLst/>
            <a:ahLst/>
            <a:cxnLst/>
            <a:rect l="l" t="t" r="r" b="b"/>
            <a:pathLst>
              <a:path w="2494250" h="1060370">
                <a:moveTo>
                  <a:pt x="0" y="0"/>
                </a:moveTo>
                <a:lnTo>
                  <a:pt x="2494251" y="0"/>
                </a:lnTo>
                <a:lnTo>
                  <a:pt x="2494251" y="1060370"/>
                </a:lnTo>
                <a:lnTo>
                  <a:pt x="0" y="1060370"/>
                </a:lnTo>
                <a:lnTo>
                  <a:pt x="0" y="0"/>
                </a:lnTo>
                <a:close/>
              </a:path>
            </a:pathLst>
          </a:custGeom>
          <a:blipFill>
            <a:blip r:embed="rId5"/>
            <a:stretch>
              <a:fillRect/>
            </a:stretch>
          </a:blipFill>
        </p:spPr>
        <p:txBody>
          <a:bodyPr/>
          <a:lstStyle/>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406077"/>
            <a:ext cx="18288000" cy="1541783"/>
            <a:chOff x="0" y="0"/>
            <a:chExt cx="4816593" cy="406066"/>
          </a:xfrm>
        </p:grpSpPr>
        <p:sp>
          <p:nvSpPr>
            <p:cNvPr id="3" name="Freeform 3">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4" name="TextBox 4"/>
            <p:cNvSpPr txBox="1"/>
            <p:nvPr/>
          </p:nvSpPr>
          <p:spPr>
            <a:xfrm>
              <a:off x="0" y="-152400"/>
              <a:ext cx="4816593" cy="558466"/>
            </a:xfrm>
            <a:prstGeom prst="rect">
              <a:avLst/>
            </a:prstGeom>
          </p:spPr>
          <p:txBody>
            <a:bodyPr lIns="50800" tIns="50800" rIns="50800" bIns="50800" rtlCol="0" anchor="ctr"/>
            <a:lstStyle/>
            <a:p>
              <a:pPr algn="l">
                <a:lnSpc>
                  <a:spcPts val="10500"/>
                </a:lnSpc>
              </a:pPr>
              <a:endParaRPr dirty="0"/>
            </a:p>
          </p:txBody>
        </p:sp>
      </p:grpSp>
      <p:grpSp>
        <p:nvGrpSpPr>
          <p:cNvPr id="6" name="Group 6">
            <a:extLst>
              <a:ext uri="{C183D7F6-B498-43B3-948B-1728B52AA6E4}">
                <adec:decorative xmlns:adec="http://schemas.microsoft.com/office/drawing/2017/decorative" val="1"/>
              </a:ext>
            </a:extLst>
          </p:cNvPr>
          <p:cNvGrpSpPr/>
          <p:nvPr/>
        </p:nvGrpSpPr>
        <p:grpSpPr>
          <a:xfrm>
            <a:off x="506232" y="2426473"/>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8" name="TextBox 8"/>
            <p:cNvSpPr txBox="1"/>
            <p:nvPr/>
          </p:nvSpPr>
          <p:spPr>
            <a:xfrm>
              <a:off x="0" y="-76200"/>
              <a:ext cx="4549935" cy="2036017"/>
            </a:xfrm>
            <a:prstGeom prst="rect">
              <a:avLst/>
            </a:prstGeom>
          </p:spPr>
          <p:txBody>
            <a:bodyPr lIns="50800" tIns="50800" rIns="50800" bIns="50800" rtlCol="0" anchor="ctr"/>
            <a:lstStyle/>
            <a:p>
              <a:pPr algn="l">
                <a:lnSpc>
                  <a:spcPts val="4759"/>
                </a:lnSpc>
              </a:pPr>
              <a:r>
                <a:rPr lang="en-US" sz="3399" b="1" dirty="0">
                  <a:solidFill>
                    <a:srgbClr val="000000"/>
                  </a:solidFill>
                  <a:latin typeface="Trebuchet MS Bold"/>
                  <a:ea typeface="Trebuchet MS Bold"/>
                  <a:cs typeface="Trebuchet MS Bold"/>
                  <a:sym typeface="Trebuchet MS Bold"/>
                </a:rPr>
                <a:t> </a:t>
              </a:r>
            </a:p>
            <a:p>
              <a:pPr algn="l">
                <a:lnSpc>
                  <a:spcPts val="5599"/>
                </a:lnSpc>
              </a:pPr>
              <a:r>
                <a:rPr lang="en-US" sz="3999" b="1" dirty="0">
                  <a:solidFill>
                    <a:srgbClr val="000000"/>
                  </a:solidFill>
                  <a:latin typeface="Trebuchet MS Bold"/>
                  <a:ea typeface="Trebuchet MS Bold"/>
                  <a:cs typeface="Trebuchet MS Bold"/>
                  <a:sym typeface="Trebuchet MS Bold"/>
                </a:rPr>
                <a:t>   </a:t>
              </a:r>
            </a:p>
            <a:p>
              <a:pPr algn="ctr">
                <a:lnSpc>
                  <a:spcPts val="3359"/>
                </a:lnSpc>
              </a:pPr>
              <a:endParaRPr lang="en-US" sz="3999" b="1" dirty="0">
                <a:solidFill>
                  <a:srgbClr val="000000"/>
                </a:solidFill>
                <a:latin typeface="Trebuchet MS Bold"/>
                <a:ea typeface="Trebuchet MS Bold"/>
                <a:cs typeface="Trebuchet MS Bold"/>
                <a:sym typeface="Trebuchet MS Bold"/>
              </a:endParaRPr>
            </a:p>
            <a:p>
              <a:pPr algn="ctr">
                <a:lnSpc>
                  <a:spcPts val="3359"/>
                </a:lnSpc>
              </a:pPr>
              <a:endParaRPr lang="en-US" sz="3999" b="1" dirty="0">
                <a:solidFill>
                  <a:srgbClr val="000000"/>
                </a:solidFill>
                <a:latin typeface="Trebuchet MS Bold"/>
                <a:ea typeface="Trebuchet MS Bold"/>
                <a:cs typeface="Trebuchet MS Bold"/>
                <a:sym typeface="Trebuchet MS Bold"/>
              </a:endParaRPr>
            </a:p>
          </p:txBody>
        </p:sp>
      </p:grpSp>
      <p:sp>
        <p:nvSpPr>
          <p:cNvPr id="9" name="TextBox 9"/>
          <p:cNvSpPr txBox="1">
            <a:spLocks noGrp="1"/>
          </p:cNvSpPr>
          <p:nvPr>
            <p:ph type="title" idx="4294967295"/>
          </p:nvPr>
        </p:nvSpPr>
        <p:spPr>
          <a:xfrm>
            <a:off x="333849" y="593722"/>
            <a:ext cx="14515171" cy="105219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680"/>
              </a:lnSpc>
              <a:spcBef>
                <a:spcPts val="0"/>
              </a:spcBef>
              <a:spcAft>
                <a:spcPts val="0"/>
              </a:spcAft>
              <a:buClrTx/>
              <a:buSzTx/>
              <a:buFontTx/>
              <a:buNone/>
              <a:tabLst/>
              <a:defRPr/>
            </a:pPr>
            <a:r>
              <a:rPr kumimoji="0" lang="en-US" sz="62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Direction: SCCGP Vision and Mission</a:t>
            </a:r>
          </a:p>
        </p:txBody>
      </p:sp>
      <p:sp>
        <p:nvSpPr>
          <p:cNvPr id="10" name="TextBox 10"/>
          <p:cNvSpPr txBox="1"/>
          <p:nvPr/>
        </p:nvSpPr>
        <p:spPr>
          <a:xfrm>
            <a:off x="759994" y="2571710"/>
            <a:ext cx="16768011" cy="6868795"/>
          </a:xfrm>
          <a:prstGeom prst="rect">
            <a:avLst/>
          </a:prstGeom>
        </p:spPr>
        <p:txBody>
          <a:bodyPr lIns="0" tIns="0" rIns="0" bIns="0" rtlCol="0" anchor="t">
            <a:spAutoFit/>
          </a:bodyPr>
          <a:lstStyle/>
          <a:p>
            <a:pPr algn="l">
              <a:lnSpc>
                <a:spcPts val="5179"/>
              </a:lnSpc>
            </a:pPr>
            <a:r>
              <a:rPr lang="en-US" sz="3699" b="1" dirty="0">
                <a:solidFill>
                  <a:srgbClr val="000000"/>
                </a:solidFill>
                <a:latin typeface="Trebuchet MS Bold"/>
                <a:ea typeface="Trebuchet MS Bold"/>
                <a:cs typeface="Trebuchet MS Bold"/>
                <a:sym typeface="Trebuchet MS Bold"/>
              </a:rPr>
              <a:t>SCCG Program Vision Statement:</a:t>
            </a:r>
          </a:p>
          <a:p>
            <a:pPr marL="798828" lvl="1" indent="-399414" algn="l">
              <a:lnSpc>
                <a:spcPts val="5179"/>
              </a:lnSpc>
              <a:buFont typeface="Arial"/>
              <a:buChar char="•"/>
            </a:pPr>
            <a:r>
              <a:rPr lang="en-US" sz="3699" dirty="0">
                <a:solidFill>
                  <a:srgbClr val="000000"/>
                </a:solidFill>
                <a:latin typeface="Trebuchet MS"/>
                <a:ea typeface="Trebuchet MS"/>
                <a:cs typeface="Trebuchet MS"/>
                <a:sym typeface="Trebuchet MS"/>
              </a:rPr>
              <a:t>Each Colorado Local Education Provider will have the awareness and access to apply for the School Counselor Corps Grant Program and enhance the implementation of comprehensive and sustainable school counseling programs.</a:t>
            </a:r>
          </a:p>
          <a:p>
            <a:pPr algn="l">
              <a:lnSpc>
                <a:spcPts val="2519"/>
              </a:lnSpc>
            </a:pPr>
            <a:endParaRPr lang="en-US" sz="3699" dirty="0">
              <a:solidFill>
                <a:srgbClr val="000000"/>
              </a:solidFill>
              <a:latin typeface="Trebuchet MS"/>
              <a:ea typeface="Trebuchet MS"/>
              <a:cs typeface="Trebuchet MS"/>
              <a:sym typeface="Trebuchet MS"/>
            </a:endParaRPr>
          </a:p>
          <a:p>
            <a:pPr algn="l">
              <a:lnSpc>
                <a:spcPts val="5179"/>
              </a:lnSpc>
            </a:pPr>
            <a:r>
              <a:rPr lang="en-US" sz="3699" dirty="0">
                <a:solidFill>
                  <a:srgbClr val="000000"/>
                </a:solidFill>
                <a:latin typeface="Trebuchet MS"/>
                <a:ea typeface="Trebuchet MS"/>
                <a:cs typeface="Trebuchet MS"/>
                <a:sym typeface="Trebuchet MS"/>
              </a:rPr>
              <a:t>  </a:t>
            </a:r>
            <a:r>
              <a:rPr lang="en-US" sz="3699" b="1" dirty="0">
                <a:solidFill>
                  <a:srgbClr val="000000"/>
                </a:solidFill>
                <a:latin typeface="Trebuchet MS Bold"/>
                <a:ea typeface="Trebuchet MS Bold"/>
                <a:cs typeface="Trebuchet MS Bold"/>
                <a:sym typeface="Trebuchet MS Bold"/>
              </a:rPr>
              <a:t>SCCG Program Mission Statement:</a:t>
            </a:r>
          </a:p>
          <a:p>
            <a:pPr marL="798828" lvl="1" indent="-399414" algn="l">
              <a:lnSpc>
                <a:spcPts val="5179"/>
              </a:lnSpc>
              <a:buFont typeface="Arial"/>
              <a:buChar char="•"/>
            </a:pPr>
            <a:r>
              <a:rPr lang="en-US" sz="3699" dirty="0">
                <a:solidFill>
                  <a:srgbClr val="000000"/>
                </a:solidFill>
                <a:latin typeface="Trebuchet MS"/>
                <a:ea typeface="Trebuchet MS"/>
                <a:cs typeface="Trebuchet MS"/>
                <a:sym typeface="Trebuchet MS"/>
              </a:rPr>
              <a:t>The School Counselor Corps Grant Program will support sustainable comprehensive school counseling programs through training, technical support, and assistance to SCCGP grantees according to C.R.S. 22-91-101 through 105.</a:t>
            </a:r>
          </a:p>
        </p:txBody>
      </p:sp>
      <p:sp>
        <p:nvSpPr>
          <p:cNvPr id="5" name="Freeform 5" descr="CDE Logo"/>
          <p:cNvSpPr/>
          <p:nvPr/>
        </p:nvSpPr>
        <p:spPr>
          <a:xfrm>
            <a:off x="15359413" y="637845"/>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305828" y="2330520"/>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85725"/>
              <a:ext cx="4549935" cy="2045542"/>
            </a:xfrm>
            <a:prstGeom prst="rect">
              <a:avLst/>
            </a:prstGeom>
          </p:spPr>
          <p:txBody>
            <a:bodyPr lIns="50800" tIns="50800" rIns="50800" bIns="50800" rtlCol="0" anchor="ctr"/>
            <a:lstStyle/>
            <a:p>
              <a:pPr algn="l">
                <a:lnSpc>
                  <a:spcPts val="5320"/>
                </a:lnSpc>
              </a:pPr>
              <a:endParaRPr dirty="0"/>
            </a:p>
            <a:p>
              <a:pPr algn="ctr">
                <a:lnSpc>
                  <a:spcPts val="3359"/>
                </a:lnSpc>
              </a:pPr>
              <a:endParaRPr dirty="0"/>
            </a:p>
          </p:txBody>
        </p:sp>
      </p:grpSp>
      <p:sp>
        <p:nvSpPr>
          <p:cNvPr id="5" name="Freeform 5">
            <a:extLst>
              <a:ext uri="{C183D7F6-B498-43B3-948B-1728B52AA6E4}">
                <adec:decorative xmlns:adec="http://schemas.microsoft.com/office/drawing/2017/decorative" val="1"/>
              </a:ext>
            </a:extLst>
          </p:cNvPr>
          <p:cNvSpPr/>
          <p:nvPr/>
        </p:nvSpPr>
        <p:spPr>
          <a:xfrm rot="483680">
            <a:off x="9600298" y="2963276"/>
            <a:ext cx="7276394" cy="5969469"/>
          </a:xfrm>
          <a:custGeom>
            <a:avLst/>
            <a:gdLst/>
            <a:ahLst/>
            <a:cxnLst/>
            <a:rect l="l" t="t" r="r" b="b"/>
            <a:pathLst>
              <a:path w="7276394" h="5969469">
                <a:moveTo>
                  <a:pt x="0" y="0"/>
                </a:moveTo>
                <a:lnTo>
                  <a:pt x="7276394" y="0"/>
                </a:lnTo>
                <a:lnTo>
                  <a:pt x="7276394" y="5969469"/>
                </a:lnTo>
                <a:lnTo>
                  <a:pt x="0" y="59694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nvGrpSpPr>
          <p:cNvPr id="7" name="Group 7">
            <a:extLst>
              <a:ext uri="{C183D7F6-B498-43B3-948B-1728B52AA6E4}">
                <adec:decorative xmlns:adec="http://schemas.microsoft.com/office/drawing/2017/decorative" val="1"/>
              </a:ext>
            </a:extLst>
          </p:cNvPr>
          <p:cNvGrpSpPr/>
          <p:nvPr/>
        </p:nvGrpSpPr>
        <p:grpSpPr>
          <a:xfrm>
            <a:off x="0" y="398915"/>
            <a:ext cx="18288000" cy="1541783"/>
            <a:chOff x="0" y="0"/>
            <a:chExt cx="4816593" cy="406066"/>
          </a:xfrm>
        </p:grpSpPr>
        <p:sp>
          <p:nvSpPr>
            <p:cNvPr id="8" name="Freeform 8">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9" name="TextBox 9"/>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10" name="TextBox 10"/>
          <p:cNvSpPr txBox="1">
            <a:spLocks noGrp="1"/>
          </p:cNvSpPr>
          <p:nvPr>
            <p:ph type="title" idx="4294967295"/>
          </p:nvPr>
        </p:nvSpPr>
        <p:spPr>
          <a:xfrm>
            <a:off x="360992" y="478284"/>
            <a:ext cx="15193737"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Building Community Part II</a:t>
            </a:r>
          </a:p>
        </p:txBody>
      </p:sp>
      <p:sp>
        <p:nvSpPr>
          <p:cNvPr id="12" name="TextBox 12"/>
          <p:cNvSpPr txBox="1"/>
          <p:nvPr/>
        </p:nvSpPr>
        <p:spPr>
          <a:xfrm>
            <a:off x="633881" y="4100329"/>
            <a:ext cx="8510119" cy="2990215"/>
          </a:xfrm>
          <a:prstGeom prst="rect">
            <a:avLst/>
          </a:prstGeom>
        </p:spPr>
        <p:txBody>
          <a:bodyPr lIns="0" tIns="0" rIns="0" bIns="0" rtlCol="0" anchor="t">
            <a:spAutoFit/>
          </a:bodyPr>
          <a:lstStyle/>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Find a person not in your group.</a:t>
            </a:r>
          </a:p>
          <a:p>
            <a:pPr algn="l">
              <a:lnSpc>
                <a:spcPts val="4759"/>
              </a:lnSpc>
            </a:pPr>
            <a:endParaRPr lang="en-US" sz="3399" dirty="0">
              <a:solidFill>
                <a:srgbClr val="000000"/>
              </a:solidFill>
              <a:latin typeface="Trebuchet MS"/>
              <a:ea typeface="Trebuchet MS"/>
              <a:cs typeface="Trebuchet MS"/>
              <a:sym typeface="Trebuchet MS"/>
            </a:endParaRPr>
          </a:p>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Introduce yourself and share your fun fact. </a:t>
            </a:r>
          </a:p>
          <a:p>
            <a:pPr algn="ctr">
              <a:lnSpc>
                <a:spcPts val="4759"/>
              </a:lnSpc>
            </a:pPr>
            <a:endParaRPr lang="en-US" sz="3399" dirty="0">
              <a:solidFill>
                <a:srgbClr val="000000"/>
              </a:solidFill>
              <a:latin typeface="Trebuchet MS"/>
              <a:ea typeface="Trebuchet MS"/>
              <a:cs typeface="Trebuchet MS"/>
              <a:sym typeface="Trebuchet MS"/>
            </a:endParaRPr>
          </a:p>
        </p:txBody>
      </p:sp>
      <p:sp>
        <p:nvSpPr>
          <p:cNvPr id="6" name="TextBox 6"/>
          <p:cNvSpPr txBox="1"/>
          <p:nvPr/>
        </p:nvSpPr>
        <p:spPr>
          <a:xfrm rot="408419">
            <a:off x="10204834" y="4147114"/>
            <a:ext cx="6229149" cy="3751245"/>
          </a:xfrm>
          <a:prstGeom prst="rect">
            <a:avLst/>
          </a:prstGeom>
        </p:spPr>
        <p:txBody>
          <a:bodyPr lIns="0" tIns="0" rIns="0" bIns="0" rtlCol="0" anchor="t">
            <a:spAutoFit/>
          </a:bodyPr>
          <a:lstStyle/>
          <a:p>
            <a:pPr algn="l">
              <a:lnSpc>
                <a:spcPts val="4081"/>
              </a:lnSpc>
              <a:spcBef>
                <a:spcPct val="0"/>
              </a:spcBef>
            </a:pPr>
            <a:r>
              <a:rPr lang="en-US" sz="2915" b="1" dirty="0">
                <a:solidFill>
                  <a:srgbClr val="000000"/>
                </a:solidFill>
                <a:latin typeface="Trebuchet MS Bold"/>
                <a:ea typeface="Trebuchet MS Bold"/>
                <a:cs typeface="Trebuchet MS Bold"/>
                <a:sym typeface="Trebuchet MS Bold"/>
              </a:rPr>
              <a:t>Brooke Morgan</a:t>
            </a:r>
          </a:p>
          <a:p>
            <a:pPr algn="l">
              <a:lnSpc>
                <a:spcPts val="4081"/>
              </a:lnSpc>
              <a:spcBef>
                <a:spcPct val="0"/>
              </a:spcBef>
            </a:pPr>
            <a:r>
              <a:rPr lang="en-US" sz="2915" b="1" dirty="0">
                <a:solidFill>
                  <a:srgbClr val="000000"/>
                </a:solidFill>
                <a:latin typeface="Trebuchet MS Bold"/>
                <a:ea typeface="Trebuchet MS Bold"/>
                <a:cs typeface="Trebuchet MS Bold"/>
                <a:sym typeface="Trebuchet MS Bold"/>
              </a:rPr>
              <a:t>Colorado Department of Education</a:t>
            </a:r>
          </a:p>
          <a:p>
            <a:pPr algn="l">
              <a:lnSpc>
                <a:spcPts val="4081"/>
              </a:lnSpc>
              <a:spcBef>
                <a:spcPct val="0"/>
              </a:spcBef>
            </a:pPr>
            <a:r>
              <a:rPr lang="en-US" sz="2915" b="1" dirty="0">
                <a:solidFill>
                  <a:srgbClr val="000000"/>
                </a:solidFill>
                <a:latin typeface="Trebuchet MS Bold"/>
                <a:ea typeface="Trebuchet MS Bold"/>
                <a:cs typeface="Trebuchet MS Bold"/>
                <a:sym typeface="Trebuchet MS Bold"/>
              </a:rPr>
              <a:t>Colorado Springs, CO</a:t>
            </a:r>
          </a:p>
          <a:p>
            <a:pPr algn="l">
              <a:lnSpc>
                <a:spcPts val="1813"/>
              </a:lnSpc>
              <a:spcBef>
                <a:spcPct val="0"/>
              </a:spcBef>
            </a:pPr>
            <a:endParaRPr lang="en-US" sz="2915" b="1" dirty="0">
              <a:solidFill>
                <a:srgbClr val="000000"/>
              </a:solidFill>
              <a:latin typeface="Trebuchet MS Bold"/>
              <a:ea typeface="Trebuchet MS Bold"/>
              <a:cs typeface="Trebuchet MS Bold"/>
              <a:sym typeface="Trebuchet MS Bold"/>
            </a:endParaRPr>
          </a:p>
          <a:p>
            <a:pPr algn="l">
              <a:lnSpc>
                <a:spcPts val="4081"/>
              </a:lnSpc>
              <a:spcBef>
                <a:spcPct val="0"/>
              </a:spcBef>
            </a:pPr>
            <a:r>
              <a:rPr lang="en-US" sz="2915" dirty="0">
                <a:solidFill>
                  <a:srgbClr val="000000"/>
                </a:solidFill>
                <a:latin typeface="Trebuchet MS"/>
                <a:ea typeface="Trebuchet MS"/>
                <a:cs typeface="Trebuchet MS"/>
                <a:sym typeface="Trebuchet MS"/>
              </a:rPr>
              <a:t>It has been said that Colorado Springs has over 300 days of sunshine in a year. </a:t>
            </a:r>
          </a:p>
          <a:p>
            <a:pPr algn="l">
              <a:lnSpc>
                <a:spcPts val="3627"/>
              </a:lnSpc>
              <a:spcBef>
                <a:spcPct val="0"/>
              </a:spcBef>
            </a:pPr>
            <a:endParaRPr lang="en-US" sz="2915" dirty="0">
              <a:solidFill>
                <a:srgbClr val="000000"/>
              </a:solidFill>
              <a:latin typeface="Trebuchet MS"/>
              <a:ea typeface="Trebuchet MS"/>
              <a:cs typeface="Trebuchet MS"/>
              <a:sym typeface="Trebuchet MS"/>
            </a:endParaRPr>
          </a:p>
        </p:txBody>
      </p:sp>
      <p:sp>
        <p:nvSpPr>
          <p:cNvPr id="11" name="Freeform 11" descr="CDE Logo"/>
          <p:cNvSpPr/>
          <p:nvPr/>
        </p:nvSpPr>
        <p:spPr>
          <a:xfrm>
            <a:off x="15214477" y="630684"/>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5"/>
            <a:stretch>
              <a:fillRect/>
            </a:stretch>
          </a:blipFill>
        </p:spPr>
        <p:txBody>
          <a:bodyPr/>
          <a:lstStyle/>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305828" y="2330520"/>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57150"/>
              <a:ext cx="4549935" cy="2016967"/>
            </a:xfrm>
            <a:prstGeom prst="rect">
              <a:avLst/>
            </a:prstGeom>
          </p:spPr>
          <p:txBody>
            <a:bodyPr lIns="50800" tIns="50800" rIns="50800" bIns="50800" rtlCol="0" anchor="ctr"/>
            <a:lstStyle/>
            <a:p>
              <a:pPr algn="ctr">
                <a:lnSpc>
                  <a:spcPts val="3359"/>
                </a:lnSpc>
              </a:pPr>
              <a:endParaRPr dirty="0"/>
            </a:p>
            <a:p>
              <a:pPr algn="ctr">
                <a:lnSpc>
                  <a:spcPts val="3359"/>
                </a:lnSpc>
              </a:pPr>
              <a:endParaRPr dirty="0"/>
            </a:p>
          </p:txBody>
        </p:sp>
      </p:grpSp>
      <p:sp>
        <p:nvSpPr>
          <p:cNvPr id="5" name="Freeform 5">
            <a:extLst>
              <a:ext uri="{C183D7F6-B498-43B3-948B-1728B52AA6E4}">
                <adec:decorative xmlns:adec="http://schemas.microsoft.com/office/drawing/2017/decorative" val="1"/>
              </a:ext>
            </a:extLst>
          </p:cNvPr>
          <p:cNvSpPr/>
          <p:nvPr/>
        </p:nvSpPr>
        <p:spPr>
          <a:xfrm>
            <a:off x="775853" y="2893096"/>
            <a:ext cx="4586201" cy="6562220"/>
          </a:xfrm>
          <a:custGeom>
            <a:avLst/>
            <a:gdLst/>
            <a:ahLst/>
            <a:cxnLst/>
            <a:rect l="l" t="t" r="r" b="b"/>
            <a:pathLst>
              <a:path w="4586201" h="6562220">
                <a:moveTo>
                  <a:pt x="0" y="0"/>
                </a:moveTo>
                <a:lnTo>
                  <a:pt x="4586201" y="0"/>
                </a:lnTo>
                <a:lnTo>
                  <a:pt x="4586201" y="6562220"/>
                </a:lnTo>
                <a:lnTo>
                  <a:pt x="0" y="6562220"/>
                </a:lnTo>
                <a:lnTo>
                  <a:pt x="0" y="0"/>
                </a:lnTo>
                <a:close/>
              </a:path>
            </a:pathLst>
          </a:custGeom>
          <a:blipFill>
            <a:blip r:embed="rId3"/>
            <a:stretch>
              <a:fillRect/>
            </a:stretch>
          </a:blipFill>
        </p:spPr>
        <p:txBody>
          <a:bodyPr/>
          <a:lstStyle/>
          <a:p>
            <a:endParaRPr lang="en-US" dirty="0"/>
          </a:p>
        </p:txBody>
      </p:sp>
      <p:sp>
        <p:nvSpPr>
          <p:cNvPr id="6" name="Freeform 6">
            <a:extLst>
              <a:ext uri="{C183D7F6-B498-43B3-948B-1728B52AA6E4}">
                <adec:decorative xmlns:adec="http://schemas.microsoft.com/office/drawing/2017/decorative" val="1"/>
              </a:ext>
            </a:extLst>
          </p:cNvPr>
          <p:cNvSpPr/>
          <p:nvPr/>
        </p:nvSpPr>
        <p:spPr>
          <a:xfrm>
            <a:off x="775853" y="2893096"/>
            <a:ext cx="4586201" cy="6562220"/>
          </a:xfrm>
          <a:custGeom>
            <a:avLst/>
            <a:gdLst/>
            <a:ahLst/>
            <a:cxnLst/>
            <a:rect l="l" t="t" r="r" b="b"/>
            <a:pathLst>
              <a:path w="4586201" h="6562220">
                <a:moveTo>
                  <a:pt x="0" y="0"/>
                </a:moveTo>
                <a:lnTo>
                  <a:pt x="4586201" y="0"/>
                </a:lnTo>
                <a:lnTo>
                  <a:pt x="4586201" y="6562220"/>
                </a:lnTo>
                <a:lnTo>
                  <a:pt x="0" y="6562220"/>
                </a:lnTo>
                <a:lnTo>
                  <a:pt x="0" y="0"/>
                </a:lnTo>
                <a:close/>
              </a:path>
            </a:pathLst>
          </a:custGeom>
          <a:blipFill>
            <a:blip r:embed="rId4"/>
            <a:stretch>
              <a:fillRect l="-17965" r="-100083" b="-1529"/>
            </a:stretch>
          </a:blipFill>
        </p:spPr>
        <p:txBody>
          <a:bodyPr/>
          <a:lstStyle/>
          <a:p>
            <a:endParaRPr lang="en-US" dirty="0"/>
          </a:p>
        </p:txBody>
      </p:sp>
      <p:grpSp>
        <p:nvGrpSpPr>
          <p:cNvPr id="10" name="Group 10">
            <a:extLst>
              <a:ext uri="{C183D7F6-B498-43B3-948B-1728B52AA6E4}">
                <adec:decorative xmlns:adec="http://schemas.microsoft.com/office/drawing/2017/decorative" val="1"/>
              </a:ext>
            </a:extLst>
          </p:cNvPr>
          <p:cNvGrpSpPr/>
          <p:nvPr/>
        </p:nvGrpSpPr>
        <p:grpSpPr>
          <a:xfrm>
            <a:off x="0" y="340333"/>
            <a:ext cx="18288000" cy="1541783"/>
            <a:chOff x="0" y="0"/>
            <a:chExt cx="4816593" cy="406066"/>
          </a:xfrm>
        </p:grpSpPr>
        <p:sp>
          <p:nvSpPr>
            <p:cNvPr id="11" name="Freeform 11">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12" name="TextBox 12"/>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14" name="TextBox 14"/>
          <p:cNvSpPr txBox="1">
            <a:spLocks noGrp="1"/>
          </p:cNvSpPr>
          <p:nvPr>
            <p:ph type="title" idx="4294967295"/>
          </p:nvPr>
        </p:nvSpPr>
        <p:spPr>
          <a:xfrm>
            <a:off x="415277" y="387325"/>
            <a:ext cx="13198752" cy="14287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ASCA National Model®</a:t>
            </a:r>
          </a:p>
        </p:txBody>
      </p:sp>
      <p:sp>
        <p:nvSpPr>
          <p:cNvPr id="8" name="TextBox 8"/>
          <p:cNvSpPr txBox="1"/>
          <p:nvPr/>
        </p:nvSpPr>
        <p:spPr>
          <a:xfrm>
            <a:off x="5975953" y="2835946"/>
            <a:ext cx="10909995" cy="537846"/>
          </a:xfrm>
          <a:prstGeom prst="rect">
            <a:avLst/>
          </a:prstGeom>
        </p:spPr>
        <p:txBody>
          <a:bodyPr lIns="0" tIns="0" rIns="0" bIns="0" rtlCol="0" anchor="t">
            <a:spAutoFit/>
          </a:bodyPr>
          <a:lstStyle/>
          <a:p>
            <a:pPr algn="ctr">
              <a:lnSpc>
                <a:spcPts val="4479"/>
              </a:lnSpc>
              <a:spcBef>
                <a:spcPct val="0"/>
              </a:spcBef>
            </a:pPr>
            <a:r>
              <a:rPr lang="en-US" sz="3199" b="1" dirty="0">
                <a:solidFill>
                  <a:srgbClr val="000000"/>
                </a:solidFill>
                <a:latin typeface="Trebuchet MS Bold"/>
                <a:ea typeface="Trebuchet MS Bold"/>
                <a:cs typeface="Trebuchet MS Bold"/>
                <a:sym typeface="Trebuchet MS Bold"/>
              </a:rPr>
              <a:t>Leadership   Advocacy   Collaboration   Systemic Change </a:t>
            </a:r>
          </a:p>
        </p:txBody>
      </p:sp>
      <p:sp>
        <p:nvSpPr>
          <p:cNvPr id="7" name="TextBox 7"/>
          <p:cNvSpPr txBox="1"/>
          <p:nvPr/>
        </p:nvSpPr>
        <p:spPr>
          <a:xfrm>
            <a:off x="5975953" y="3553020"/>
            <a:ext cx="11137528" cy="4939030"/>
          </a:xfrm>
          <a:prstGeom prst="rect">
            <a:avLst/>
          </a:prstGeom>
        </p:spPr>
        <p:txBody>
          <a:bodyPr lIns="0" tIns="0" rIns="0" bIns="0" rtlCol="0" anchor="t">
            <a:spAutoFit/>
          </a:bodyPr>
          <a:lstStyle/>
          <a:p>
            <a:pPr algn="l">
              <a:lnSpc>
                <a:spcPts val="3919"/>
              </a:lnSpc>
            </a:pPr>
            <a:r>
              <a:rPr lang="en-US" sz="2799" dirty="0">
                <a:solidFill>
                  <a:srgbClr val="000000"/>
                </a:solidFill>
                <a:latin typeface="Trebuchet MS"/>
                <a:ea typeface="Trebuchet MS"/>
                <a:cs typeface="Trebuchet MS"/>
                <a:sym typeface="Trebuchet MS"/>
              </a:rPr>
              <a:t>“School counselors work to maximize student success, promoting access and equity for all students. As vital members of the school leadership team, school counselors create a school culture of success for all.</a:t>
            </a:r>
          </a:p>
          <a:p>
            <a:pPr algn="l">
              <a:lnSpc>
                <a:spcPts val="3919"/>
              </a:lnSpc>
            </a:pPr>
            <a:endParaRPr lang="en-US" sz="2799" dirty="0">
              <a:solidFill>
                <a:srgbClr val="000000"/>
              </a:solidFill>
              <a:latin typeface="Trebuchet MS"/>
              <a:ea typeface="Trebuchet MS"/>
              <a:cs typeface="Trebuchet MS"/>
              <a:sym typeface="Trebuchet MS"/>
            </a:endParaRPr>
          </a:p>
          <a:p>
            <a:pPr algn="l">
              <a:lnSpc>
                <a:spcPts val="3919"/>
              </a:lnSpc>
            </a:pPr>
            <a:r>
              <a:rPr lang="en-US" sz="2799" b="1" dirty="0">
                <a:solidFill>
                  <a:srgbClr val="000000"/>
                </a:solidFill>
                <a:latin typeface="Trebuchet MS Bold"/>
                <a:ea typeface="Trebuchet MS Bold"/>
                <a:cs typeface="Trebuchet MS Bold"/>
                <a:sym typeface="Trebuchet MS Bold"/>
              </a:rPr>
              <a:t>School counselors help all students:</a:t>
            </a:r>
          </a:p>
          <a:p>
            <a:pPr marL="604518" lvl="1" indent="-302259" algn="l">
              <a:lnSpc>
                <a:spcPts val="3919"/>
              </a:lnSpc>
              <a:buFont typeface="Arial"/>
              <a:buChar char="•"/>
            </a:pPr>
            <a:r>
              <a:rPr lang="en-US" sz="2799" dirty="0">
                <a:solidFill>
                  <a:srgbClr val="000000"/>
                </a:solidFill>
                <a:latin typeface="Trebuchet MS"/>
                <a:ea typeface="Trebuchet MS"/>
                <a:cs typeface="Trebuchet MS"/>
                <a:sym typeface="Trebuchet MS"/>
              </a:rPr>
              <a:t>Apply academic achievement strategies</a:t>
            </a:r>
          </a:p>
          <a:p>
            <a:pPr marL="604518" lvl="1" indent="-302259" algn="l">
              <a:lnSpc>
                <a:spcPts val="3919"/>
              </a:lnSpc>
              <a:buFont typeface="Arial"/>
              <a:buChar char="•"/>
            </a:pPr>
            <a:r>
              <a:rPr lang="en-US" sz="2799" dirty="0">
                <a:solidFill>
                  <a:srgbClr val="000000"/>
                </a:solidFill>
                <a:latin typeface="Trebuchet MS"/>
                <a:ea typeface="Trebuchet MS"/>
                <a:cs typeface="Trebuchet MS"/>
                <a:sym typeface="Trebuchet MS"/>
              </a:rPr>
              <a:t>Manage emotions and apply interpersonal skills</a:t>
            </a:r>
          </a:p>
          <a:p>
            <a:pPr marL="604518" lvl="1" indent="-302259" algn="l">
              <a:lnSpc>
                <a:spcPts val="3919"/>
              </a:lnSpc>
              <a:buFont typeface="Arial"/>
              <a:buChar char="•"/>
            </a:pPr>
            <a:r>
              <a:rPr lang="en-US" sz="2799" dirty="0">
                <a:solidFill>
                  <a:srgbClr val="000000"/>
                </a:solidFill>
                <a:latin typeface="Trebuchet MS"/>
                <a:ea typeface="Trebuchet MS"/>
                <a:cs typeface="Trebuchet MS"/>
                <a:sym typeface="Trebuchet MS"/>
              </a:rPr>
              <a:t>Plan for postsecondary options.”</a:t>
            </a:r>
          </a:p>
          <a:p>
            <a:pPr algn="l">
              <a:lnSpc>
                <a:spcPts val="3919"/>
              </a:lnSpc>
            </a:pPr>
            <a:endParaRPr lang="en-US" sz="2799" dirty="0">
              <a:solidFill>
                <a:srgbClr val="000000"/>
              </a:solidFill>
              <a:latin typeface="Trebuchet MS"/>
              <a:ea typeface="Trebuchet MS"/>
              <a:cs typeface="Trebuchet MS"/>
              <a:sym typeface="Trebuchet MS"/>
            </a:endParaRPr>
          </a:p>
        </p:txBody>
      </p:sp>
      <p:sp>
        <p:nvSpPr>
          <p:cNvPr id="9" name="TextBox 9"/>
          <p:cNvSpPr txBox="1"/>
          <p:nvPr/>
        </p:nvSpPr>
        <p:spPr>
          <a:xfrm>
            <a:off x="5780570" y="8899599"/>
            <a:ext cx="8570185" cy="415290"/>
          </a:xfrm>
          <a:prstGeom prst="rect">
            <a:avLst/>
          </a:prstGeom>
        </p:spPr>
        <p:txBody>
          <a:bodyPr lIns="0" tIns="0" rIns="0" bIns="0" rtlCol="0" anchor="t">
            <a:spAutoFit/>
          </a:bodyPr>
          <a:lstStyle/>
          <a:p>
            <a:pPr algn="l">
              <a:lnSpc>
                <a:spcPts val="3359"/>
              </a:lnSpc>
            </a:pPr>
            <a:r>
              <a:rPr lang="en-US" sz="2399" dirty="0">
                <a:solidFill>
                  <a:srgbClr val="000000"/>
                </a:solidFill>
                <a:latin typeface="Trebuchet MS"/>
                <a:ea typeface="Trebuchet MS"/>
                <a:cs typeface="Trebuchet MS"/>
                <a:sym typeface="Trebuchet MS"/>
              </a:rPr>
              <a:t>(American School Counselor Association (ASCA), 2023, para.2)</a:t>
            </a:r>
          </a:p>
        </p:txBody>
      </p:sp>
      <p:sp>
        <p:nvSpPr>
          <p:cNvPr id="13" name="Freeform 13" descr="CDE Logo"/>
          <p:cNvSpPr/>
          <p:nvPr/>
        </p:nvSpPr>
        <p:spPr>
          <a:xfrm>
            <a:off x="15400127" y="572101"/>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6232"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123825"/>
              <a:ext cx="4549935" cy="2083642"/>
            </a:xfrm>
            <a:prstGeom prst="rect">
              <a:avLst/>
            </a:prstGeom>
          </p:spPr>
          <p:txBody>
            <a:bodyPr lIns="50800" tIns="50800" rIns="50800" bIns="50800" rtlCol="0" anchor="t"/>
            <a:lstStyle/>
            <a:p>
              <a:pPr algn="r">
                <a:lnSpc>
                  <a:spcPts val="8400"/>
                </a:lnSpc>
              </a:pPr>
              <a:r>
                <a:rPr lang="en-US" sz="6000" dirty="0">
                  <a:solidFill>
                    <a:srgbClr val="C32032"/>
                  </a:solidFill>
                  <a:latin typeface="Trebuchet MS"/>
                  <a:ea typeface="Trebuchet MS"/>
                  <a:cs typeface="Trebuchet MS"/>
                  <a:sym typeface="Trebuchet MS"/>
                </a:rPr>
                <a:t> </a:t>
              </a:r>
            </a:p>
            <a:p>
              <a:pPr algn="r">
                <a:lnSpc>
                  <a:spcPts val="8400"/>
                </a:lnSpc>
              </a:pPr>
              <a:r>
                <a:rPr lang="en-US" sz="6000" dirty="0">
                  <a:solidFill>
                    <a:srgbClr val="0097B2"/>
                  </a:solidFill>
                  <a:latin typeface="Trebuchet MS"/>
                  <a:ea typeface="Trebuchet MS"/>
                  <a:cs typeface="Trebuchet MS"/>
                  <a:sym typeface="Trebuchet MS"/>
                </a:rPr>
                <a:t> </a:t>
              </a:r>
            </a:p>
            <a:p>
              <a:pPr algn="r">
                <a:lnSpc>
                  <a:spcPts val="8400"/>
                </a:lnSpc>
              </a:pPr>
              <a:endParaRPr lang="en-US" sz="6000" dirty="0">
                <a:solidFill>
                  <a:srgbClr val="0097B2"/>
                </a:solidFill>
                <a:latin typeface="Trebuchet MS"/>
                <a:ea typeface="Trebuchet MS"/>
                <a:cs typeface="Trebuchet MS"/>
                <a:sym typeface="Trebuchet MS"/>
              </a:endParaRPr>
            </a:p>
            <a:p>
              <a:pPr algn="r">
                <a:lnSpc>
                  <a:spcPts val="8400"/>
                </a:lnSpc>
              </a:pPr>
              <a:endParaRPr lang="en-US" sz="6000" dirty="0">
                <a:solidFill>
                  <a:srgbClr val="0097B2"/>
                </a:solidFill>
                <a:latin typeface="Trebuchet MS"/>
                <a:ea typeface="Trebuchet MS"/>
                <a:cs typeface="Trebuchet MS"/>
                <a:sym typeface="Trebuchet MS"/>
              </a:endParaRPr>
            </a:p>
            <a:p>
              <a:pPr algn="r">
                <a:lnSpc>
                  <a:spcPts val="8400"/>
                </a:lnSpc>
              </a:pPr>
              <a:endParaRPr lang="en-US" sz="6000" dirty="0">
                <a:solidFill>
                  <a:srgbClr val="0097B2"/>
                </a:solidFill>
                <a:latin typeface="Trebuchet MS"/>
                <a:ea typeface="Trebuchet MS"/>
                <a:cs typeface="Trebuchet MS"/>
                <a:sym typeface="Trebuchet MS"/>
              </a:endParaRPr>
            </a:p>
          </p:txBody>
        </p:sp>
      </p:grpSp>
      <p:sp>
        <p:nvSpPr>
          <p:cNvPr id="5" name="Freeform 5">
            <a:extLst>
              <a:ext uri="{C183D7F6-B498-43B3-948B-1728B52AA6E4}">
                <adec:decorative xmlns:adec="http://schemas.microsoft.com/office/drawing/2017/decorative" val="1"/>
              </a:ext>
            </a:extLst>
          </p:cNvPr>
          <p:cNvSpPr/>
          <p:nvPr/>
        </p:nvSpPr>
        <p:spPr>
          <a:xfrm>
            <a:off x="1028700" y="3090298"/>
            <a:ext cx="4749219" cy="6167817"/>
          </a:xfrm>
          <a:custGeom>
            <a:avLst/>
            <a:gdLst/>
            <a:ahLst/>
            <a:cxnLst/>
            <a:rect l="l" t="t" r="r" b="b"/>
            <a:pathLst>
              <a:path w="4749219" h="6167817">
                <a:moveTo>
                  <a:pt x="0" y="0"/>
                </a:moveTo>
                <a:lnTo>
                  <a:pt x="4749219" y="0"/>
                </a:lnTo>
                <a:lnTo>
                  <a:pt x="4749219" y="6167817"/>
                </a:lnTo>
                <a:lnTo>
                  <a:pt x="0" y="6167817"/>
                </a:lnTo>
                <a:lnTo>
                  <a:pt x="0" y="0"/>
                </a:lnTo>
                <a:close/>
              </a:path>
            </a:pathLst>
          </a:custGeom>
          <a:blipFill>
            <a:blip r:embed="rId3"/>
            <a:stretch>
              <a:fillRect/>
            </a:stretch>
          </a:blipFill>
        </p:spPr>
        <p:txBody>
          <a:bodyPr/>
          <a:lstStyle/>
          <a:p>
            <a:endParaRPr lang="en-US" dirty="0"/>
          </a:p>
        </p:txBody>
      </p:sp>
      <p:sp>
        <p:nvSpPr>
          <p:cNvPr id="6" name="Freeform 6">
            <a:extLst>
              <a:ext uri="{C183D7F6-B498-43B3-948B-1728B52AA6E4}">
                <adec:decorative xmlns:adec="http://schemas.microsoft.com/office/drawing/2017/decorative" val="1"/>
              </a:ext>
            </a:extLst>
          </p:cNvPr>
          <p:cNvSpPr/>
          <p:nvPr/>
        </p:nvSpPr>
        <p:spPr>
          <a:xfrm>
            <a:off x="6742752" y="5685638"/>
            <a:ext cx="9884811" cy="3466847"/>
          </a:xfrm>
          <a:custGeom>
            <a:avLst/>
            <a:gdLst/>
            <a:ahLst/>
            <a:cxnLst/>
            <a:rect l="l" t="t" r="r" b="b"/>
            <a:pathLst>
              <a:path w="9884811" h="3466847">
                <a:moveTo>
                  <a:pt x="0" y="0"/>
                </a:moveTo>
                <a:lnTo>
                  <a:pt x="9884812" y="0"/>
                </a:lnTo>
                <a:lnTo>
                  <a:pt x="9884812" y="3466847"/>
                </a:lnTo>
                <a:lnTo>
                  <a:pt x="0" y="3466847"/>
                </a:lnTo>
                <a:lnTo>
                  <a:pt x="0" y="0"/>
                </a:lnTo>
                <a:close/>
              </a:path>
            </a:pathLst>
          </a:custGeom>
          <a:blipFill>
            <a:blip r:embed="rId4"/>
            <a:stretch>
              <a:fillRect/>
            </a:stretch>
          </a:blipFill>
        </p:spPr>
        <p:txBody>
          <a:bodyPr/>
          <a:lstStyle/>
          <a:p>
            <a:endParaRPr lang="en-US" dirty="0"/>
          </a:p>
        </p:txBody>
      </p:sp>
      <p:grpSp>
        <p:nvGrpSpPr>
          <p:cNvPr id="7" name="Group 7">
            <a:extLst>
              <a:ext uri="{C183D7F6-B498-43B3-948B-1728B52AA6E4}">
                <adec:decorative xmlns:adec="http://schemas.microsoft.com/office/drawing/2017/decorative" val="1"/>
              </a:ext>
            </a:extLst>
          </p:cNvPr>
          <p:cNvGrpSpPr/>
          <p:nvPr/>
        </p:nvGrpSpPr>
        <p:grpSpPr>
          <a:xfrm>
            <a:off x="0" y="340333"/>
            <a:ext cx="18288000" cy="1541783"/>
            <a:chOff x="0" y="0"/>
            <a:chExt cx="4816593" cy="406066"/>
          </a:xfrm>
        </p:grpSpPr>
        <p:sp>
          <p:nvSpPr>
            <p:cNvPr id="8" name="Freeform 8">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9" name="TextBox 9"/>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11" name="TextBox 11"/>
          <p:cNvSpPr txBox="1">
            <a:spLocks noGrp="1"/>
          </p:cNvSpPr>
          <p:nvPr>
            <p:ph type="title" idx="4294967295"/>
          </p:nvPr>
        </p:nvSpPr>
        <p:spPr>
          <a:xfrm>
            <a:off x="383425" y="438751"/>
            <a:ext cx="17521151" cy="122554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100"/>
              </a:lnSpc>
              <a:spcBef>
                <a:spcPts val="0"/>
              </a:spcBef>
              <a:spcAft>
                <a:spcPts val="0"/>
              </a:spcAft>
              <a:buClrTx/>
              <a:buSzTx/>
              <a:buFontTx/>
              <a:buNone/>
              <a:tabLst/>
              <a:defRPr/>
            </a:pPr>
            <a:r>
              <a:rPr kumimoji="0" lang="en-US" sz="65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ASCA National Model® 5th Edition</a:t>
            </a:r>
          </a:p>
        </p:txBody>
      </p:sp>
      <p:sp>
        <p:nvSpPr>
          <p:cNvPr id="12" name="TextBox 12"/>
          <p:cNvSpPr txBox="1"/>
          <p:nvPr/>
        </p:nvSpPr>
        <p:spPr>
          <a:xfrm>
            <a:off x="6937020" y="3750447"/>
            <a:ext cx="9496276" cy="863601"/>
          </a:xfrm>
          <a:prstGeom prst="rect">
            <a:avLst/>
          </a:prstGeom>
        </p:spPr>
        <p:txBody>
          <a:bodyPr lIns="0" tIns="0" rIns="0" bIns="0" rtlCol="0" anchor="t">
            <a:spAutoFit/>
          </a:bodyPr>
          <a:lstStyle/>
          <a:p>
            <a:pPr algn="ctr">
              <a:lnSpc>
                <a:spcPts val="6999"/>
              </a:lnSpc>
            </a:pPr>
            <a:r>
              <a:rPr lang="en-US" sz="4999" b="1" u="sng" dirty="0">
                <a:solidFill>
                  <a:srgbClr val="0955A1"/>
                </a:solidFill>
                <a:latin typeface="Trebuchet MS Bold"/>
                <a:ea typeface="Trebuchet MS Bold"/>
                <a:cs typeface="Trebuchet MS Bold"/>
                <a:sym typeface="Trebuchet MS Bold"/>
                <a:hlinkClick r:id="rId5" tooltip="https://schoolcounselor.org/getmedia/097ddd89-fa7f-4c28-b8a4-0c219d24aaf7/asca-national-model-fifth-edition.pdf"/>
              </a:rPr>
              <a:t>Access the 5th Edition Summary</a:t>
            </a:r>
            <a:r>
              <a:rPr lang="en-US" sz="4999" b="1" dirty="0">
                <a:solidFill>
                  <a:srgbClr val="0955A1"/>
                </a:solidFill>
                <a:latin typeface="Trebuchet MS Bold"/>
                <a:ea typeface="Trebuchet MS Bold"/>
                <a:cs typeface="Trebuchet MS Bold"/>
                <a:sym typeface="Trebuchet MS Bold"/>
              </a:rPr>
              <a:t> </a:t>
            </a:r>
          </a:p>
        </p:txBody>
      </p:sp>
      <p:sp>
        <p:nvSpPr>
          <p:cNvPr id="10" name="Freeform 10" descr="CDE Logo"/>
          <p:cNvSpPr/>
          <p:nvPr/>
        </p:nvSpPr>
        <p:spPr>
          <a:xfrm>
            <a:off x="15400127" y="572101"/>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6"/>
            <a:stretch>
              <a:fillRect/>
            </a:stretch>
          </a:blipFill>
        </p:spPr>
        <p:txBody>
          <a:bodyPr/>
          <a:lstStyle/>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9210" y="2356156"/>
            <a:ext cx="18386419" cy="7496836"/>
            <a:chOff x="0" y="0"/>
            <a:chExt cx="4842514" cy="1974475"/>
          </a:xfrm>
        </p:grpSpPr>
        <p:sp>
          <p:nvSpPr>
            <p:cNvPr id="3" name="Freeform 3">
              <a:extLst>
                <a:ext uri="{C183D7F6-B498-43B3-948B-1728B52AA6E4}">
                  <adec:decorative xmlns:adec="http://schemas.microsoft.com/office/drawing/2017/decorative" val="1"/>
                </a:ext>
              </a:extLst>
            </p:cNvPr>
            <p:cNvSpPr/>
            <p:nvPr/>
          </p:nvSpPr>
          <p:spPr>
            <a:xfrm>
              <a:off x="0" y="0"/>
              <a:ext cx="4842514" cy="1974475"/>
            </a:xfrm>
            <a:custGeom>
              <a:avLst/>
              <a:gdLst/>
              <a:ahLst/>
              <a:cxnLst/>
              <a:rect l="l" t="t" r="r" b="b"/>
              <a:pathLst>
                <a:path w="4842514" h="1974475">
                  <a:moveTo>
                    <a:pt x="0" y="0"/>
                  </a:moveTo>
                  <a:lnTo>
                    <a:pt x="4842514" y="0"/>
                  </a:lnTo>
                  <a:lnTo>
                    <a:pt x="4842514" y="1974475"/>
                  </a:lnTo>
                  <a:lnTo>
                    <a:pt x="0" y="1974475"/>
                  </a:lnTo>
                  <a:close/>
                </a:path>
              </a:pathLst>
            </a:custGeom>
            <a:solidFill>
              <a:srgbClr val="FFFFFF"/>
            </a:solidFill>
          </p:spPr>
          <p:txBody>
            <a:bodyPr/>
            <a:lstStyle/>
            <a:p>
              <a:endParaRPr lang="en-US" dirty="0"/>
            </a:p>
          </p:txBody>
        </p:sp>
        <p:sp>
          <p:nvSpPr>
            <p:cNvPr id="4" name="TextBox 4"/>
            <p:cNvSpPr txBox="1"/>
            <p:nvPr/>
          </p:nvSpPr>
          <p:spPr>
            <a:xfrm>
              <a:off x="0" y="-57150"/>
              <a:ext cx="4842514" cy="2031625"/>
            </a:xfrm>
            <a:prstGeom prst="rect">
              <a:avLst/>
            </a:prstGeom>
          </p:spPr>
          <p:txBody>
            <a:bodyPr lIns="50800" tIns="50800" rIns="50800" bIns="50800" rtlCol="0" anchor="b"/>
            <a:lstStyle/>
            <a:p>
              <a:pPr algn="l">
                <a:lnSpc>
                  <a:spcPts val="3220"/>
                </a:lnSpc>
              </a:pPr>
              <a:endParaRPr dirty="0"/>
            </a:p>
            <a:p>
              <a:pPr algn="ctr">
                <a:lnSpc>
                  <a:spcPts val="3220"/>
                </a:lnSpc>
              </a:pPr>
              <a:endParaRPr dirty="0"/>
            </a:p>
            <a:p>
              <a:pPr algn="ctr">
                <a:lnSpc>
                  <a:spcPts val="700"/>
                </a:lnSpc>
              </a:pPr>
              <a:endParaRPr dirty="0"/>
            </a:p>
          </p:txBody>
        </p:sp>
      </p:grpSp>
      <p:sp>
        <p:nvSpPr>
          <p:cNvPr id="5" name="AutoShape 5">
            <a:extLst>
              <a:ext uri="{C183D7F6-B498-43B3-948B-1728B52AA6E4}">
                <adec:decorative xmlns:adec="http://schemas.microsoft.com/office/drawing/2017/decorative" val="1"/>
              </a:ext>
            </a:extLst>
          </p:cNvPr>
          <p:cNvSpPr/>
          <p:nvPr/>
        </p:nvSpPr>
        <p:spPr>
          <a:xfrm flipV="1">
            <a:off x="1828668" y="6104574"/>
            <a:ext cx="0" cy="1614066"/>
          </a:xfrm>
          <a:prstGeom prst="line">
            <a:avLst/>
          </a:prstGeom>
          <a:ln w="28575" cap="rnd">
            <a:solidFill>
              <a:srgbClr val="000000">
                <a:alpha val="47843"/>
              </a:srgbClr>
            </a:solidFill>
            <a:prstDash val="solid"/>
            <a:headEnd type="oval" w="lg" len="lg"/>
            <a:tailEnd type="oval" w="lg" len="lg"/>
          </a:ln>
        </p:spPr>
        <p:txBody>
          <a:bodyPr/>
          <a:lstStyle/>
          <a:p>
            <a:endParaRPr lang="en-US" dirty="0"/>
          </a:p>
        </p:txBody>
      </p:sp>
      <p:grpSp>
        <p:nvGrpSpPr>
          <p:cNvPr id="6" name="Group 6">
            <a:extLst>
              <a:ext uri="{C183D7F6-B498-43B3-948B-1728B52AA6E4}">
                <adec:decorative xmlns:adec="http://schemas.microsoft.com/office/drawing/2017/decorative" val="1"/>
              </a:ext>
            </a:extLst>
          </p:cNvPr>
          <p:cNvGrpSpPr/>
          <p:nvPr/>
        </p:nvGrpSpPr>
        <p:grpSpPr>
          <a:xfrm>
            <a:off x="1555429" y="5120492"/>
            <a:ext cx="3419607" cy="1156922"/>
            <a:chOff x="0" y="0"/>
            <a:chExt cx="9746109" cy="3230880"/>
          </a:xfrm>
        </p:grpSpPr>
        <p:sp>
          <p:nvSpPr>
            <p:cNvPr id="7" name="Freeform 7">
              <a:extLst>
                <a:ext uri="{C183D7F6-B498-43B3-948B-1728B52AA6E4}">
                  <adec:decorative xmlns:adec="http://schemas.microsoft.com/office/drawing/2017/decorative" val="1"/>
                </a:ext>
              </a:extLst>
            </p:cNvPr>
            <p:cNvSpPr/>
            <p:nvPr/>
          </p:nvSpPr>
          <p:spPr>
            <a:xfrm>
              <a:off x="5080" y="12700"/>
              <a:ext cx="9730870" cy="3205480"/>
            </a:xfrm>
            <a:custGeom>
              <a:avLst/>
              <a:gdLst/>
              <a:ahLst/>
              <a:cxnLst/>
              <a:rect l="l" t="t" r="r" b="b"/>
              <a:pathLst>
                <a:path w="9730870" h="3205480">
                  <a:moveTo>
                    <a:pt x="8940930" y="3205480"/>
                  </a:moveTo>
                  <a:lnTo>
                    <a:pt x="0" y="3205480"/>
                  </a:lnTo>
                  <a:lnTo>
                    <a:pt x="791210" y="1602740"/>
                  </a:lnTo>
                  <a:lnTo>
                    <a:pt x="0" y="0"/>
                  </a:lnTo>
                  <a:lnTo>
                    <a:pt x="8940930" y="0"/>
                  </a:lnTo>
                  <a:lnTo>
                    <a:pt x="9730870" y="1602740"/>
                  </a:lnTo>
                  <a:lnTo>
                    <a:pt x="8940930" y="3205480"/>
                  </a:lnTo>
                  <a:close/>
                </a:path>
              </a:pathLst>
            </a:custGeom>
            <a:solidFill>
              <a:srgbClr val="46797A"/>
            </a:solidFill>
          </p:spPr>
          <p:txBody>
            <a:bodyPr/>
            <a:lstStyle/>
            <a:p>
              <a:endParaRPr lang="en-US" dirty="0"/>
            </a:p>
          </p:txBody>
        </p:sp>
      </p:grpSp>
      <p:sp>
        <p:nvSpPr>
          <p:cNvPr id="8" name="AutoShape 8">
            <a:extLst>
              <a:ext uri="{C183D7F6-B498-43B3-948B-1728B52AA6E4}">
                <adec:decorative xmlns:adec="http://schemas.microsoft.com/office/drawing/2017/decorative" val="1"/>
              </a:ext>
            </a:extLst>
          </p:cNvPr>
          <p:cNvSpPr/>
          <p:nvPr/>
        </p:nvSpPr>
        <p:spPr>
          <a:xfrm flipV="1">
            <a:off x="11448966" y="3758144"/>
            <a:ext cx="0" cy="1614066"/>
          </a:xfrm>
          <a:prstGeom prst="line">
            <a:avLst/>
          </a:prstGeom>
          <a:ln w="28575" cap="rnd">
            <a:solidFill>
              <a:srgbClr val="000000">
                <a:alpha val="47843"/>
              </a:srgbClr>
            </a:solidFill>
            <a:prstDash val="solid"/>
            <a:headEnd type="oval" w="lg" len="lg"/>
            <a:tailEnd type="oval" w="lg" len="lg"/>
          </a:ln>
        </p:spPr>
        <p:txBody>
          <a:bodyPr/>
          <a:lstStyle/>
          <a:p>
            <a:endParaRPr lang="en-US" dirty="0"/>
          </a:p>
        </p:txBody>
      </p:sp>
      <p:grpSp>
        <p:nvGrpSpPr>
          <p:cNvPr id="9" name="Group 9">
            <a:extLst>
              <a:ext uri="{C183D7F6-B498-43B3-948B-1728B52AA6E4}">
                <adec:decorative xmlns:adec="http://schemas.microsoft.com/office/drawing/2017/decorative" val="1"/>
              </a:ext>
            </a:extLst>
          </p:cNvPr>
          <p:cNvGrpSpPr/>
          <p:nvPr/>
        </p:nvGrpSpPr>
        <p:grpSpPr>
          <a:xfrm>
            <a:off x="10943774" y="5120492"/>
            <a:ext cx="3419607" cy="1156922"/>
            <a:chOff x="0" y="0"/>
            <a:chExt cx="9746109" cy="3230880"/>
          </a:xfrm>
        </p:grpSpPr>
        <p:sp>
          <p:nvSpPr>
            <p:cNvPr id="10" name="Freeform 10">
              <a:extLst>
                <a:ext uri="{C183D7F6-B498-43B3-948B-1728B52AA6E4}">
                  <adec:decorative xmlns:adec="http://schemas.microsoft.com/office/drawing/2017/decorative" val="1"/>
                </a:ext>
              </a:extLst>
            </p:cNvPr>
            <p:cNvSpPr/>
            <p:nvPr/>
          </p:nvSpPr>
          <p:spPr>
            <a:xfrm>
              <a:off x="5080" y="12700"/>
              <a:ext cx="9730870" cy="3205480"/>
            </a:xfrm>
            <a:custGeom>
              <a:avLst/>
              <a:gdLst/>
              <a:ahLst/>
              <a:cxnLst/>
              <a:rect l="l" t="t" r="r" b="b"/>
              <a:pathLst>
                <a:path w="9730870" h="3205480">
                  <a:moveTo>
                    <a:pt x="8940930" y="3205480"/>
                  </a:moveTo>
                  <a:lnTo>
                    <a:pt x="0" y="3205480"/>
                  </a:lnTo>
                  <a:lnTo>
                    <a:pt x="791210" y="1602740"/>
                  </a:lnTo>
                  <a:lnTo>
                    <a:pt x="0" y="0"/>
                  </a:lnTo>
                  <a:lnTo>
                    <a:pt x="8940930" y="0"/>
                  </a:lnTo>
                  <a:lnTo>
                    <a:pt x="9730870" y="1602740"/>
                  </a:lnTo>
                  <a:lnTo>
                    <a:pt x="8940930" y="3205480"/>
                  </a:lnTo>
                  <a:close/>
                </a:path>
              </a:pathLst>
            </a:custGeom>
            <a:solidFill>
              <a:srgbClr val="86BE40"/>
            </a:solidFill>
          </p:spPr>
          <p:txBody>
            <a:bodyPr/>
            <a:lstStyle/>
            <a:p>
              <a:endParaRPr lang="en-US" dirty="0"/>
            </a:p>
          </p:txBody>
        </p:sp>
      </p:grpSp>
      <p:sp>
        <p:nvSpPr>
          <p:cNvPr id="11" name="AutoShape 11">
            <a:extLst>
              <a:ext uri="{C183D7F6-B498-43B3-948B-1728B52AA6E4}">
                <adec:decorative xmlns:adec="http://schemas.microsoft.com/office/drawing/2017/decorative" val="1"/>
              </a:ext>
            </a:extLst>
          </p:cNvPr>
          <p:cNvSpPr/>
          <p:nvPr/>
        </p:nvSpPr>
        <p:spPr>
          <a:xfrm flipV="1">
            <a:off x="4960270" y="3758144"/>
            <a:ext cx="0" cy="1614066"/>
          </a:xfrm>
          <a:prstGeom prst="line">
            <a:avLst/>
          </a:prstGeom>
          <a:ln w="28575" cap="rnd">
            <a:solidFill>
              <a:srgbClr val="000000">
                <a:alpha val="47843"/>
              </a:srgbClr>
            </a:solidFill>
            <a:prstDash val="solid"/>
            <a:headEnd type="oval" w="lg" len="lg"/>
            <a:tailEnd type="oval" w="lg" len="lg"/>
          </a:ln>
        </p:spPr>
        <p:txBody>
          <a:bodyPr/>
          <a:lstStyle/>
          <a:p>
            <a:endParaRPr lang="en-US" dirty="0"/>
          </a:p>
        </p:txBody>
      </p:sp>
      <p:grpSp>
        <p:nvGrpSpPr>
          <p:cNvPr id="12" name="Group 12">
            <a:extLst>
              <a:ext uri="{C183D7F6-B498-43B3-948B-1728B52AA6E4}">
                <adec:decorative xmlns:adec="http://schemas.microsoft.com/office/drawing/2017/decorative" val="1"/>
              </a:ext>
            </a:extLst>
          </p:cNvPr>
          <p:cNvGrpSpPr/>
          <p:nvPr/>
        </p:nvGrpSpPr>
        <p:grpSpPr>
          <a:xfrm>
            <a:off x="4688770" y="5120492"/>
            <a:ext cx="3419607" cy="1156922"/>
            <a:chOff x="0" y="0"/>
            <a:chExt cx="9746109" cy="3230880"/>
          </a:xfrm>
        </p:grpSpPr>
        <p:sp>
          <p:nvSpPr>
            <p:cNvPr id="13" name="Freeform 13">
              <a:extLst>
                <a:ext uri="{C183D7F6-B498-43B3-948B-1728B52AA6E4}">
                  <adec:decorative xmlns:adec="http://schemas.microsoft.com/office/drawing/2017/decorative" val="1"/>
                </a:ext>
              </a:extLst>
            </p:cNvPr>
            <p:cNvSpPr/>
            <p:nvPr/>
          </p:nvSpPr>
          <p:spPr>
            <a:xfrm>
              <a:off x="5080" y="12700"/>
              <a:ext cx="9730870" cy="3205480"/>
            </a:xfrm>
            <a:custGeom>
              <a:avLst/>
              <a:gdLst/>
              <a:ahLst/>
              <a:cxnLst/>
              <a:rect l="l" t="t" r="r" b="b"/>
              <a:pathLst>
                <a:path w="9730870" h="3205480">
                  <a:moveTo>
                    <a:pt x="8940930" y="3205480"/>
                  </a:moveTo>
                  <a:lnTo>
                    <a:pt x="0" y="3205480"/>
                  </a:lnTo>
                  <a:lnTo>
                    <a:pt x="791210" y="1602740"/>
                  </a:lnTo>
                  <a:lnTo>
                    <a:pt x="0" y="0"/>
                  </a:lnTo>
                  <a:lnTo>
                    <a:pt x="8940930" y="0"/>
                  </a:lnTo>
                  <a:lnTo>
                    <a:pt x="9730870" y="1602740"/>
                  </a:lnTo>
                  <a:lnTo>
                    <a:pt x="8940930" y="3205480"/>
                  </a:lnTo>
                  <a:close/>
                </a:path>
              </a:pathLst>
            </a:custGeom>
            <a:solidFill>
              <a:srgbClr val="86BE40"/>
            </a:solidFill>
          </p:spPr>
          <p:txBody>
            <a:bodyPr/>
            <a:lstStyle/>
            <a:p>
              <a:endParaRPr lang="en-US" dirty="0"/>
            </a:p>
          </p:txBody>
        </p:sp>
      </p:grpSp>
      <p:sp>
        <p:nvSpPr>
          <p:cNvPr id="14" name="AutoShape 14">
            <a:extLst>
              <a:ext uri="{C183D7F6-B498-43B3-948B-1728B52AA6E4}">
                <adec:decorative xmlns:adec="http://schemas.microsoft.com/office/drawing/2017/decorative" val="1"/>
              </a:ext>
            </a:extLst>
          </p:cNvPr>
          <p:cNvSpPr/>
          <p:nvPr/>
        </p:nvSpPr>
        <p:spPr>
          <a:xfrm flipV="1">
            <a:off x="8123144" y="6025696"/>
            <a:ext cx="0" cy="1614066"/>
          </a:xfrm>
          <a:prstGeom prst="line">
            <a:avLst/>
          </a:prstGeom>
          <a:ln w="28575" cap="rnd">
            <a:solidFill>
              <a:srgbClr val="000000">
                <a:alpha val="47843"/>
              </a:srgbClr>
            </a:solidFill>
            <a:prstDash val="solid"/>
            <a:headEnd type="oval" w="lg" len="lg"/>
            <a:tailEnd type="oval" w="lg" len="lg"/>
          </a:ln>
        </p:spPr>
        <p:txBody>
          <a:bodyPr/>
          <a:lstStyle/>
          <a:p>
            <a:endParaRPr lang="en-US" dirty="0"/>
          </a:p>
        </p:txBody>
      </p:sp>
      <p:grpSp>
        <p:nvGrpSpPr>
          <p:cNvPr id="15" name="Group 15">
            <a:extLst>
              <a:ext uri="{C183D7F6-B498-43B3-948B-1728B52AA6E4}">
                <adec:decorative xmlns:adec="http://schemas.microsoft.com/office/drawing/2017/decorative" val="1"/>
              </a:ext>
            </a:extLst>
          </p:cNvPr>
          <p:cNvGrpSpPr/>
          <p:nvPr/>
        </p:nvGrpSpPr>
        <p:grpSpPr>
          <a:xfrm>
            <a:off x="7817472" y="5120492"/>
            <a:ext cx="3419607" cy="1156922"/>
            <a:chOff x="0" y="0"/>
            <a:chExt cx="9746109" cy="3230880"/>
          </a:xfrm>
        </p:grpSpPr>
        <p:sp>
          <p:nvSpPr>
            <p:cNvPr id="16" name="Freeform 16">
              <a:extLst>
                <a:ext uri="{C183D7F6-B498-43B3-948B-1728B52AA6E4}">
                  <adec:decorative xmlns:adec="http://schemas.microsoft.com/office/drawing/2017/decorative" val="1"/>
                </a:ext>
              </a:extLst>
            </p:cNvPr>
            <p:cNvSpPr/>
            <p:nvPr/>
          </p:nvSpPr>
          <p:spPr>
            <a:xfrm>
              <a:off x="5080" y="12700"/>
              <a:ext cx="9730870" cy="3205480"/>
            </a:xfrm>
            <a:custGeom>
              <a:avLst/>
              <a:gdLst/>
              <a:ahLst/>
              <a:cxnLst/>
              <a:rect l="l" t="t" r="r" b="b"/>
              <a:pathLst>
                <a:path w="9730870" h="3205480">
                  <a:moveTo>
                    <a:pt x="8940930" y="3205480"/>
                  </a:moveTo>
                  <a:lnTo>
                    <a:pt x="0" y="3205480"/>
                  </a:lnTo>
                  <a:lnTo>
                    <a:pt x="791210" y="1602740"/>
                  </a:lnTo>
                  <a:lnTo>
                    <a:pt x="0" y="0"/>
                  </a:lnTo>
                  <a:lnTo>
                    <a:pt x="8940930" y="0"/>
                  </a:lnTo>
                  <a:lnTo>
                    <a:pt x="9730870" y="1602740"/>
                  </a:lnTo>
                  <a:lnTo>
                    <a:pt x="8940930" y="3205480"/>
                  </a:lnTo>
                  <a:close/>
                </a:path>
              </a:pathLst>
            </a:custGeom>
            <a:solidFill>
              <a:srgbClr val="46797A"/>
            </a:solidFill>
          </p:spPr>
          <p:txBody>
            <a:bodyPr/>
            <a:lstStyle/>
            <a:p>
              <a:endParaRPr lang="en-US" dirty="0"/>
            </a:p>
          </p:txBody>
        </p:sp>
      </p:grpSp>
      <p:grpSp>
        <p:nvGrpSpPr>
          <p:cNvPr id="25" name="Group 25">
            <a:extLst>
              <a:ext uri="{C183D7F6-B498-43B3-948B-1728B52AA6E4}">
                <adec:decorative xmlns:adec="http://schemas.microsoft.com/office/drawing/2017/decorative" val="1"/>
              </a:ext>
            </a:extLst>
          </p:cNvPr>
          <p:cNvGrpSpPr/>
          <p:nvPr/>
        </p:nvGrpSpPr>
        <p:grpSpPr>
          <a:xfrm>
            <a:off x="0" y="340333"/>
            <a:ext cx="18288000" cy="1541783"/>
            <a:chOff x="0" y="0"/>
            <a:chExt cx="4816593" cy="406066"/>
          </a:xfrm>
        </p:grpSpPr>
        <p:sp>
          <p:nvSpPr>
            <p:cNvPr id="26" name="Freeform 26">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27" name="TextBox 27"/>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29" name="TextBox 29"/>
          <p:cNvSpPr txBox="1">
            <a:spLocks noGrp="1"/>
          </p:cNvSpPr>
          <p:nvPr>
            <p:ph type="title" idx="4294967295"/>
          </p:nvPr>
        </p:nvSpPr>
        <p:spPr>
          <a:xfrm>
            <a:off x="415277" y="406375"/>
            <a:ext cx="16645869" cy="11938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799"/>
              </a:lnSpc>
              <a:spcBef>
                <a:spcPts val="0"/>
              </a:spcBef>
              <a:spcAft>
                <a:spcPts val="0"/>
              </a:spcAft>
              <a:buClrTx/>
              <a:buSzTx/>
              <a:buFontTx/>
              <a:buNone/>
              <a:tabLst/>
              <a:defRPr/>
            </a:pPr>
            <a:r>
              <a:rPr kumimoji="0" lang="en-US" sz="6999"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History of School Counseling I</a:t>
            </a:r>
          </a:p>
        </p:txBody>
      </p:sp>
      <p:sp>
        <p:nvSpPr>
          <p:cNvPr id="24" name="TextBox 24"/>
          <p:cNvSpPr txBox="1"/>
          <p:nvPr/>
        </p:nvSpPr>
        <p:spPr>
          <a:xfrm>
            <a:off x="2344819" y="5321705"/>
            <a:ext cx="1848651" cy="706872"/>
          </a:xfrm>
          <a:prstGeom prst="rect">
            <a:avLst/>
          </a:prstGeom>
        </p:spPr>
        <p:txBody>
          <a:bodyPr lIns="0" tIns="0" rIns="0" bIns="0" rtlCol="0" anchor="t">
            <a:spAutoFit/>
          </a:bodyPr>
          <a:lstStyle/>
          <a:p>
            <a:pPr marL="0" lvl="0" indent="0" algn="l">
              <a:lnSpc>
                <a:spcPts val="5643"/>
              </a:lnSpc>
              <a:spcBef>
                <a:spcPct val="0"/>
              </a:spcBef>
            </a:pPr>
            <a:r>
              <a:rPr lang="en-US" sz="4340" dirty="0">
                <a:solidFill>
                  <a:srgbClr val="FFFEFB"/>
                </a:solidFill>
                <a:latin typeface="Museo Slab 1"/>
                <a:ea typeface="Museo Slab 1"/>
                <a:cs typeface="Museo Slab 1"/>
                <a:sym typeface="Museo Slab 1"/>
              </a:rPr>
              <a:t>1900s</a:t>
            </a:r>
          </a:p>
        </p:txBody>
      </p:sp>
      <p:sp>
        <p:nvSpPr>
          <p:cNvPr id="20" name="TextBox 20"/>
          <p:cNvSpPr txBox="1"/>
          <p:nvPr/>
        </p:nvSpPr>
        <p:spPr>
          <a:xfrm>
            <a:off x="1725171" y="7491608"/>
            <a:ext cx="4253770" cy="834092"/>
          </a:xfrm>
          <a:prstGeom prst="rect">
            <a:avLst/>
          </a:prstGeom>
        </p:spPr>
        <p:txBody>
          <a:bodyPr lIns="0" tIns="0" rIns="0" bIns="0" rtlCol="0" anchor="t">
            <a:spAutoFit/>
          </a:bodyPr>
          <a:lstStyle/>
          <a:p>
            <a:pPr marL="518160" lvl="1" indent="-259080" algn="l">
              <a:lnSpc>
                <a:spcPts val="3359"/>
              </a:lnSpc>
              <a:buFont typeface="Arial"/>
              <a:buChar char="•"/>
            </a:pPr>
            <a:r>
              <a:rPr lang="en-US" sz="2400" dirty="0">
                <a:solidFill>
                  <a:srgbClr val="000000"/>
                </a:solidFill>
                <a:latin typeface="Trebuchet MS"/>
                <a:ea typeface="Trebuchet MS"/>
                <a:cs typeface="Trebuchet MS"/>
                <a:sym typeface="Trebuchet MS"/>
              </a:rPr>
              <a:t>Vocational guidance in secondary schools​</a:t>
            </a:r>
          </a:p>
        </p:txBody>
      </p:sp>
      <p:sp>
        <p:nvSpPr>
          <p:cNvPr id="17" name="TextBox 17"/>
          <p:cNvSpPr txBox="1"/>
          <p:nvPr/>
        </p:nvSpPr>
        <p:spPr>
          <a:xfrm>
            <a:off x="5543139" y="5321705"/>
            <a:ext cx="1848651" cy="701111"/>
          </a:xfrm>
          <a:prstGeom prst="rect">
            <a:avLst/>
          </a:prstGeom>
        </p:spPr>
        <p:txBody>
          <a:bodyPr lIns="0" tIns="0" rIns="0" bIns="0" rtlCol="0" anchor="t">
            <a:spAutoFit/>
          </a:bodyPr>
          <a:lstStyle/>
          <a:p>
            <a:pPr marL="0" lvl="0" indent="0" algn="l">
              <a:lnSpc>
                <a:spcPts val="5643"/>
              </a:lnSpc>
              <a:spcBef>
                <a:spcPct val="0"/>
              </a:spcBef>
            </a:pPr>
            <a:r>
              <a:rPr lang="en-US" sz="4340" dirty="0">
                <a:solidFill>
                  <a:srgbClr val="000000"/>
                </a:solidFill>
                <a:latin typeface="Museo Slab 1"/>
                <a:ea typeface="Museo Slab 1"/>
                <a:cs typeface="Museo Slab 1"/>
                <a:sym typeface="Museo Slab 1"/>
              </a:rPr>
              <a:t>1920s</a:t>
            </a:r>
          </a:p>
        </p:txBody>
      </p:sp>
      <p:sp>
        <p:nvSpPr>
          <p:cNvPr id="21" name="TextBox 21"/>
          <p:cNvSpPr txBox="1"/>
          <p:nvPr/>
        </p:nvSpPr>
        <p:spPr>
          <a:xfrm>
            <a:off x="4895870" y="3539997"/>
            <a:ext cx="3614538" cy="834092"/>
          </a:xfrm>
          <a:prstGeom prst="rect">
            <a:avLst/>
          </a:prstGeom>
        </p:spPr>
        <p:txBody>
          <a:bodyPr lIns="0" tIns="0" rIns="0" bIns="0" rtlCol="0" anchor="t">
            <a:spAutoFit/>
          </a:bodyPr>
          <a:lstStyle/>
          <a:p>
            <a:pPr marL="518160" lvl="1" indent="-259080" algn="l">
              <a:lnSpc>
                <a:spcPts val="3359"/>
              </a:lnSpc>
              <a:buFont typeface="Arial"/>
              <a:buChar char="•"/>
            </a:pPr>
            <a:r>
              <a:rPr lang="en-US" sz="2400" dirty="0">
                <a:solidFill>
                  <a:srgbClr val="000000"/>
                </a:solidFill>
                <a:latin typeface="Trebuchet MS"/>
                <a:ea typeface="Trebuchet MS"/>
                <a:cs typeface="Trebuchet MS"/>
                <a:sym typeface="Trebuchet MS"/>
              </a:rPr>
              <a:t>Clinically oriented approach</a:t>
            </a:r>
          </a:p>
        </p:txBody>
      </p:sp>
      <p:sp>
        <p:nvSpPr>
          <p:cNvPr id="18" name="TextBox 18"/>
          <p:cNvSpPr txBox="1"/>
          <p:nvPr/>
        </p:nvSpPr>
        <p:spPr>
          <a:xfrm>
            <a:off x="8770116" y="5324585"/>
            <a:ext cx="1848651" cy="701111"/>
          </a:xfrm>
          <a:prstGeom prst="rect">
            <a:avLst/>
          </a:prstGeom>
        </p:spPr>
        <p:txBody>
          <a:bodyPr lIns="0" tIns="0" rIns="0" bIns="0" rtlCol="0" anchor="t">
            <a:spAutoFit/>
          </a:bodyPr>
          <a:lstStyle/>
          <a:p>
            <a:pPr marL="0" lvl="0" indent="0" algn="l">
              <a:lnSpc>
                <a:spcPts val="5643"/>
              </a:lnSpc>
              <a:spcBef>
                <a:spcPct val="0"/>
              </a:spcBef>
            </a:pPr>
            <a:r>
              <a:rPr lang="en-US" sz="4340" dirty="0">
                <a:solidFill>
                  <a:srgbClr val="FFFFFF"/>
                </a:solidFill>
                <a:latin typeface="Museo Slab 1"/>
                <a:ea typeface="Museo Slab 1"/>
                <a:cs typeface="Museo Slab 1"/>
                <a:sym typeface="Museo Slab 1"/>
              </a:rPr>
              <a:t>1930s</a:t>
            </a:r>
          </a:p>
        </p:txBody>
      </p:sp>
      <p:sp>
        <p:nvSpPr>
          <p:cNvPr id="22" name="TextBox 22"/>
          <p:cNvSpPr txBox="1"/>
          <p:nvPr/>
        </p:nvSpPr>
        <p:spPr>
          <a:xfrm>
            <a:off x="8088508" y="7439707"/>
            <a:ext cx="5602589" cy="834092"/>
          </a:xfrm>
          <a:prstGeom prst="rect">
            <a:avLst/>
          </a:prstGeom>
        </p:spPr>
        <p:txBody>
          <a:bodyPr lIns="0" tIns="0" rIns="0" bIns="0" rtlCol="0" anchor="t">
            <a:spAutoFit/>
          </a:bodyPr>
          <a:lstStyle/>
          <a:p>
            <a:pPr marL="518160" lvl="1" indent="-259080" algn="l">
              <a:lnSpc>
                <a:spcPts val="3359"/>
              </a:lnSpc>
              <a:buFont typeface="Arial"/>
              <a:buChar char="•"/>
            </a:pPr>
            <a:r>
              <a:rPr lang="en-US" sz="2400" dirty="0">
                <a:solidFill>
                  <a:srgbClr val="000000"/>
                </a:solidFill>
                <a:latin typeface="Trebuchet MS"/>
                <a:ea typeface="Trebuchet MS"/>
                <a:cs typeface="Trebuchet MS"/>
                <a:sym typeface="Trebuchet MS"/>
              </a:rPr>
              <a:t>Guidance Services under Pupil Personnel Services</a:t>
            </a:r>
          </a:p>
        </p:txBody>
      </p:sp>
      <p:sp>
        <p:nvSpPr>
          <p:cNvPr id="19" name="TextBox 19"/>
          <p:cNvSpPr txBox="1"/>
          <p:nvPr/>
        </p:nvSpPr>
        <p:spPr>
          <a:xfrm>
            <a:off x="11448966" y="5321705"/>
            <a:ext cx="2663387" cy="701111"/>
          </a:xfrm>
          <a:prstGeom prst="rect">
            <a:avLst/>
          </a:prstGeom>
        </p:spPr>
        <p:txBody>
          <a:bodyPr lIns="0" tIns="0" rIns="0" bIns="0" rtlCol="0" anchor="t">
            <a:spAutoFit/>
          </a:bodyPr>
          <a:lstStyle/>
          <a:p>
            <a:pPr marL="0" lvl="0" indent="0" algn="l">
              <a:lnSpc>
                <a:spcPts val="5643"/>
              </a:lnSpc>
              <a:spcBef>
                <a:spcPct val="0"/>
              </a:spcBef>
            </a:pPr>
            <a:r>
              <a:rPr lang="en-US" sz="4340" dirty="0">
                <a:solidFill>
                  <a:srgbClr val="000000"/>
                </a:solidFill>
                <a:latin typeface="Museo Slab 1"/>
                <a:ea typeface="Museo Slab 1"/>
                <a:cs typeface="Museo Slab 1"/>
                <a:sym typeface="Museo Slab 1"/>
              </a:rPr>
              <a:t>1940-50s</a:t>
            </a:r>
          </a:p>
        </p:txBody>
      </p:sp>
      <p:sp>
        <p:nvSpPr>
          <p:cNvPr id="23" name="TextBox 23"/>
          <p:cNvSpPr txBox="1"/>
          <p:nvPr/>
        </p:nvSpPr>
        <p:spPr>
          <a:xfrm>
            <a:off x="11437766" y="2958469"/>
            <a:ext cx="6221660" cy="1705723"/>
          </a:xfrm>
          <a:prstGeom prst="rect">
            <a:avLst/>
          </a:prstGeom>
        </p:spPr>
        <p:txBody>
          <a:bodyPr wrap="square" lIns="0" tIns="0" rIns="0" bIns="0" rtlCol="0" anchor="t">
            <a:spAutoFit/>
          </a:bodyPr>
          <a:lstStyle/>
          <a:p>
            <a:pPr marL="518160" lvl="1" indent="-259080" algn="l">
              <a:lnSpc>
                <a:spcPts val="3359"/>
              </a:lnSpc>
              <a:buFont typeface="Arial"/>
              <a:buChar char="•"/>
            </a:pPr>
            <a:r>
              <a:rPr lang="en-US" sz="2400" dirty="0">
                <a:solidFill>
                  <a:srgbClr val="000000"/>
                </a:solidFill>
                <a:latin typeface="Trebuchet MS"/>
                <a:ea typeface="Trebuchet MS"/>
                <a:cs typeface="Trebuchet MS"/>
                <a:sym typeface="Trebuchet MS"/>
              </a:rPr>
              <a:t>Expansion in positions by Federal Legislation.</a:t>
            </a:r>
          </a:p>
          <a:p>
            <a:pPr marL="518160" lvl="1" indent="-259080" algn="l">
              <a:lnSpc>
                <a:spcPts val="3359"/>
              </a:lnSpc>
              <a:buFont typeface="Arial"/>
              <a:buChar char="•"/>
            </a:pPr>
            <a:r>
              <a:rPr lang="en-US" sz="2400" b="1" dirty="0">
                <a:solidFill>
                  <a:srgbClr val="000000"/>
                </a:solidFill>
                <a:latin typeface="Trebuchet MS Bold"/>
                <a:ea typeface="Trebuchet MS Bold"/>
                <a:cs typeface="Trebuchet MS Bold"/>
                <a:sym typeface="Trebuchet MS Bold"/>
              </a:rPr>
              <a:t>1952 American School Counselor Association Established </a:t>
            </a:r>
          </a:p>
        </p:txBody>
      </p:sp>
      <p:sp>
        <p:nvSpPr>
          <p:cNvPr id="30" name="TextBox 30"/>
          <p:cNvSpPr txBox="1"/>
          <p:nvPr/>
        </p:nvSpPr>
        <p:spPr>
          <a:xfrm>
            <a:off x="312141" y="8591194"/>
            <a:ext cx="17880860" cy="941070"/>
          </a:xfrm>
          <a:prstGeom prst="rect">
            <a:avLst/>
          </a:prstGeom>
        </p:spPr>
        <p:txBody>
          <a:bodyPr lIns="0" tIns="0" rIns="0" bIns="0" rtlCol="0" anchor="t">
            <a:spAutoFit/>
          </a:bodyPr>
          <a:lstStyle/>
          <a:p>
            <a:pPr algn="ctr">
              <a:lnSpc>
                <a:spcPts val="3780"/>
              </a:lnSpc>
            </a:pPr>
            <a:r>
              <a:rPr lang="en-US" sz="2700" b="1" u="sng" dirty="0">
                <a:solidFill>
                  <a:srgbClr val="0955A1"/>
                </a:solidFill>
                <a:latin typeface="Trebuchet MS Bold"/>
                <a:ea typeface="Trebuchet MS Bold"/>
                <a:cs typeface="Trebuchet MS Bold"/>
                <a:sym typeface="Trebuchet MS Bold"/>
                <a:hlinkClick r:id="rId3" tooltip="https://www.schoolcounselor.org/getmedia/52aaab9f-39ae-4fd0-8387-1d9c10b9ccb8/History-of-School-Counseling.pdf"/>
              </a:rPr>
              <a:t>Adapted from material in Gysbers, N. C. (2010), Remembering the Past, Shaping the Future: A History of School Counseling. Alexandria, VA: American School Counselor Association.</a:t>
            </a:r>
            <a:r>
              <a:rPr lang="en-US" sz="2700" dirty="0">
                <a:solidFill>
                  <a:srgbClr val="000000"/>
                </a:solidFill>
                <a:latin typeface="Trebuchet MS"/>
                <a:ea typeface="Trebuchet MS"/>
                <a:cs typeface="Trebuchet MS"/>
                <a:sym typeface="Trebuchet MS"/>
                <a:hlinkClick r:id="rId3" tooltip="https://www.schoolcounselor.org/getmedia/52aaab9f-39ae-4fd0-8387-1d9c10b9ccb8/History-of-School-Counseling.pdf"/>
              </a:rPr>
              <a:t>(Gysbers, 2010)</a:t>
            </a:r>
          </a:p>
        </p:txBody>
      </p:sp>
      <p:sp>
        <p:nvSpPr>
          <p:cNvPr id="28" name="Freeform 28" descr="CDE Logo"/>
          <p:cNvSpPr/>
          <p:nvPr/>
        </p:nvSpPr>
        <p:spPr>
          <a:xfrm>
            <a:off x="15400127" y="572101"/>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4"/>
            <a:stretch>
              <a:fillRect/>
            </a:stretch>
          </a:blipFill>
        </p:spPr>
        <p:txBody>
          <a:bodyPr/>
          <a:lstStyle/>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9210" y="2356156"/>
            <a:ext cx="18386419" cy="7496836"/>
            <a:chOff x="0" y="0"/>
            <a:chExt cx="4842514" cy="1974475"/>
          </a:xfrm>
        </p:grpSpPr>
        <p:sp>
          <p:nvSpPr>
            <p:cNvPr id="3" name="Freeform 3">
              <a:extLst>
                <a:ext uri="{C183D7F6-B498-43B3-948B-1728B52AA6E4}">
                  <adec:decorative xmlns:adec="http://schemas.microsoft.com/office/drawing/2017/decorative" val="1"/>
                </a:ext>
              </a:extLst>
            </p:cNvPr>
            <p:cNvSpPr/>
            <p:nvPr/>
          </p:nvSpPr>
          <p:spPr>
            <a:xfrm>
              <a:off x="0" y="0"/>
              <a:ext cx="4842514" cy="1974475"/>
            </a:xfrm>
            <a:custGeom>
              <a:avLst/>
              <a:gdLst/>
              <a:ahLst/>
              <a:cxnLst/>
              <a:rect l="l" t="t" r="r" b="b"/>
              <a:pathLst>
                <a:path w="4842514" h="1974475">
                  <a:moveTo>
                    <a:pt x="0" y="0"/>
                  </a:moveTo>
                  <a:lnTo>
                    <a:pt x="4842514" y="0"/>
                  </a:lnTo>
                  <a:lnTo>
                    <a:pt x="4842514" y="1974475"/>
                  </a:lnTo>
                  <a:lnTo>
                    <a:pt x="0" y="1974475"/>
                  </a:lnTo>
                  <a:close/>
                </a:path>
              </a:pathLst>
            </a:custGeom>
            <a:solidFill>
              <a:srgbClr val="FFFFFF"/>
            </a:solidFill>
          </p:spPr>
          <p:txBody>
            <a:bodyPr/>
            <a:lstStyle/>
            <a:p>
              <a:endParaRPr lang="en-US" dirty="0"/>
            </a:p>
          </p:txBody>
        </p:sp>
        <p:sp>
          <p:nvSpPr>
            <p:cNvPr id="4" name="TextBox 4"/>
            <p:cNvSpPr txBox="1"/>
            <p:nvPr/>
          </p:nvSpPr>
          <p:spPr>
            <a:xfrm>
              <a:off x="0" y="-57150"/>
              <a:ext cx="4842514" cy="2031625"/>
            </a:xfrm>
            <a:prstGeom prst="rect">
              <a:avLst/>
            </a:prstGeom>
          </p:spPr>
          <p:txBody>
            <a:bodyPr lIns="50800" tIns="50800" rIns="50800" bIns="50800" rtlCol="0" anchor="b"/>
            <a:lstStyle/>
            <a:p>
              <a:pPr algn="l">
                <a:lnSpc>
                  <a:spcPts val="3220"/>
                </a:lnSpc>
              </a:pPr>
              <a:endParaRPr dirty="0"/>
            </a:p>
            <a:p>
              <a:pPr algn="ctr">
                <a:lnSpc>
                  <a:spcPts val="700"/>
                </a:lnSpc>
              </a:pPr>
              <a:endParaRPr dirty="0"/>
            </a:p>
          </p:txBody>
        </p:sp>
      </p:grpSp>
      <p:sp>
        <p:nvSpPr>
          <p:cNvPr id="5" name="AutoShape 5">
            <a:extLst>
              <a:ext uri="{C183D7F6-B498-43B3-948B-1728B52AA6E4}">
                <adec:decorative xmlns:adec="http://schemas.microsoft.com/office/drawing/2017/decorative" val="1"/>
              </a:ext>
            </a:extLst>
          </p:cNvPr>
          <p:cNvSpPr/>
          <p:nvPr/>
        </p:nvSpPr>
        <p:spPr>
          <a:xfrm flipV="1">
            <a:off x="1325237" y="5621710"/>
            <a:ext cx="0" cy="1084164"/>
          </a:xfrm>
          <a:prstGeom prst="line">
            <a:avLst/>
          </a:prstGeom>
          <a:ln w="19050" cap="rnd">
            <a:solidFill>
              <a:srgbClr val="000000">
                <a:alpha val="47843"/>
              </a:srgbClr>
            </a:solidFill>
            <a:prstDash val="solid"/>
            <a:headEnd type="oval" w="lg" len="lg"/>
            <a:tailEnd type="oval" w="lg" len="lg"/>
          </a:ln>
        </p:spPr>
        <p:txBody>
          <a:bodyPr/>
          <a:lstStyle/>
          <a:p>
            <a:endParaRPr lang="en-US" dirty="0"/>
          </a:p>
        </p:txBody>
      </p:sp>
      <p:grpSp>
        <p:nvGrpSpPr>
          <p:cNvPr id="6" name="Group 6">
            <a:extLst>
              <a:ext uri="{C183D7F6-B498-43B3-948B-1728B52AA6E4}">
                <adec:decorative xmlns:adec="http://schemas.microsoft.com/office/drawing/2017/decorative" val="1"/>
              </a:ext>
            </a:extLst>
          </p:cNvPr>
          <p:cNvGrpSpPr/>
          <p:nvPr/>
        </p:nvGrpSpPr>
        <p:grpSpPr>
          <a:xfrm>
            <a:off x="588357" y="4993263"/>
            <a:ext cx="3915788" cy="777101"/>
            <a:chOff x="0" y="0"/>
            <a:chExt cx="16615014" cy="3230880"/>
          </a:xfrm>
        </p:grpSpPr>
        <p:sp>
          <p:nvSpPr>
            <p:cNvPr id="7" name="Freeform 7">
              <a:extLst>
                <a:ext uri="{C183D7F6-B498-43B3-948B-1728B52AA6E4}">
                  <adec:decorative xmlns:adec="http://schemas.microsoft.com/office/drawing/2017/decorative" val="1"/>
                </a:ext>
              </a:extLst>
            </p:cNvPr>
            <p:cNvSpPr/>
            <p:nvPr/>
          </p:nvSpPr>
          <p:spPr>
            <a:xfrm>
              <a:off x="5080" y="12700"/>
              <a:ext cx="16599773" cy="3205480"/>
            </a:xfrm>
            <a:custGeom>
              <a:avLst/>
              <a:gdLst/>
              <a:ahLst/>
              <a:cxnLst/>
              <a:rect l="l" t="t" r="r" b="b"/>
              <a:pathLst>
                <a:path w="16599773" h="3205480">
                  <a:moveTo>
                    <a:pt x="15809834" y="3205480"/>
                  </a:moveTo>
                  <a:lnTo>
                    <a:pt x="0" y="3205480"/>
                  </a:lnTo>
                  <a:lnTo>
                    <a:pt x="791210" y="1602740"/>
                  </a:lnTo>
                  <a:lnTo>
                    <a:pt x="0" y="0"/>
                  </a:lnTo>
                  <a:lnTo>
                    <a:pt x="15809834" y="0"/>
                  </a:lnTo>
                  <a:lnTo>
                    <a:pt x="16599773" y="1602740"/>
                  </a:lnTo>
                  <a:lnTo>
                    <a:pt x="15809834" y="3205480"/>
                  </a:lnTo>
                  <a:close/>
                </a:path>
              </a:pathLst>
            </a:custGeom>
            <a:solidFill>
              <a:srgbClr val="46797A"/>
            </a:solidFill>
          </p:spPr>
          <p:txBody>
            <a:bodyPr/>
            <a:lstStyle/>
            <a:p>
              <a:endParaRPr lang="en-US" dirty="0"/>
            </a:p>
          </p:txBody>
        </p:sp>
      </p:grpSp>
      <p:sp>
        <p:nvSpPr>
          <p:cNvPr id="8" name="AutoShape 8">
            <a:extLst>
              <a:ext uri="{C183D7F6-B498-43B3-948B-1728B52AA6E4}">
                <adec:decorative xmlns:adec="http://schemas.microsoft.com/office/drawing/2017/decorative" val="1"/>
              </a:ext>
            </a:extLst>
          </p:cNvPr>
          <p:cNvSpPr/>
          <p:nvPr/>
        </p:nvSpPr>
        <p:spPr>
          <a:xfrm flipV="1">
            <a:off x="4723962" y="3386039"/>
            <a:ext cx="16909" cy="1776302"/>
          </a:xfrm>
          <a:prstGeom prst="line">
            <a:avLst/>
          </a:prstGeom>
          <a:ln w="19050" cap="rnd">
            <a:solidFill>
              <a:srgbClr val="000000">
                <a:alpha val="47843"/>
              </a:srgbClr>
            </a:solidFill>
            <a:prstDash val="solid"/>
            <a:headEnd type="oval" w="lg" len="lg"/>
            <a:tailEnd type="oval" w="lg" len="lg"/>
          </a:ln>
        </p:spPr>
        <p:txBody>
          <a:bodyPr/>
          <a:lstStyle/>
          <a:p>
            <a:endParaRPr lang="en-US" dirty="0"/>
          </a:p>
        </p:txBody>
      </p:sp>
      <p:grpSp>
        <p:nvGrpSpPr>
          <p:cNvPr id="9" name="Group 9">
            <a:extLst>
              <a:ext uri="{C183D7F6-B498-43B3-948B-1728B52AA6E4}">
                <adec:decorative xmlns:adec="http://schemas.microsoft.com/office/drawing/2017/decorative" val="1"/>
              </a:ext>
            </a:extLst>
          </p:cNvPr>
          <p:cNvGrpSpPr/>
          <p:nvPr/>
        </p:nvGrpSpPr>
        <p:grpSpPr>
          <a:xfrm>
            <a:off x="4176342" y="4993263"/>
            <a:ext cx="3915788" cy="777101"/>
            <a:chOff x="0" y="0"/>
            <a:chExt cx="16615014" cy="3230880"/>
          </a:xfrm>
        </p:grpSpPr>
        <p:sp>
          <p:nvSpPr>
            <p:cNvPr id="10" name="Freeform 10">
              <a:extLst>
                <a:ext uri="{C183D7F6-B498-43B3-948B-1728B52AA6E4}">
                  <adec:decorative xmlns:adec="http://schemas.microsoft.com/office/drawing/2017/decorative" val="1"/>
                </a:ext>
              </a:extLst>
            </p:cNvPr>
            <p:cNvSpPr/>
            <p:nvPr/>
          </p:nvSpPr>
          <p:spPr>
            <a:xfrm>
              <a:off x="5080" y="12700"/>
              <a:ext cx="16599773" cy="3205480"/>
            </a:xfrm>
            <a:custGeom>
              <a:avLst/>
              <a:gdLst/>
              <a:ahLst/>
              <a:cxnLst/>
              <a:rect l="l" t="t" r="r" b="b"/>
              <a:pathLst>
                <a:path w="16599773" h="3205480">
                  <a:moveTo>
                    <a:pt x="15809834" y="3205480"/>
                  </a:moveTo>
                  <a:lnTo>
                    <a:pt x="0" y="3205480"/>
                  </a:lnTo>
                  <a:lnTo>
                    <a:pt x="791210" y="1602740"/>
                  </a:lnTo>
                  <a:lnTo>
                    <a:pt x="0" y="0"/>
                  </a:lnTo>
                  <a:lnTo>
                    <a:pt x="15809834" y="0"/>
                  </a:lnTo>
                  <a:lnTo>
                    <a:pt x="16599773" y="1602740"/>
                  </a:lnTo>
                  <a:lnTo>
                    <a:pt x="15809834" y="3205480"/>
                  </a:lnTo>
                  <a:close/>
                </a:path>
              </a:pathLst>
            </a:custGeom>
            <a:solidFill>
              <a:srgbClr val="86BE40"/>
            </a:solidFill>
          </p:spPr>
          <p:txBody>
            <a:bodyPr/>
            <a:lstStyle/>
            <a:p>
              <a:endParaRPr lang="en-US" dirty="0"/>
            </a:p>
          </p:txBody>
        </p:sp>
      </p:grpSp>
      <p:sp>
        <p:nvSpPr>
          <p:cNvPr id="11" name="AutoShape 11">
            <a:extLst>
              <a:ext uri="{C183D7F6-B498-43B3-948B-1728B52AA6E4}">
                <adec:decorative xmlns:adec="http://schemas.microsoft.com/office/drawing/2017/decorative" val="1"/>
              </a:ext>
            </a:extLst>
          </p:cNvPr>
          <p:cNvSpPr/>
          <p:nvPr/>
        </p:nvSpPr>
        <p:spPr>
          <a:xfrm flipV="1">
            <a:off x="8363005" y="5601286"/>
            <a:ext cx="0" cy="1084164"/>
          </a:xfrm>
          <a:prstGeom prst="line">
            <a:avLst/>
          </a:prstGeom>
          <a:ln w="19050" cap="rnd">
            <a:solidFill>
              <a:srgbClr val="000000">
                <a:alpha val="47843"/>
              </a:srgbClr>
            </a:solidFill>
            <a:prstDash val="solid"/>
            <a:headEnd type="oval" w="lg" len="lg"/>
            <a:tailEnd type="oval" w="lg" len="lg"/>
          </a:ln>
        </p:spPr>
        <p:txBody>
          <a:bodyPr/>
          <a:lstStyle/>
          <a:p>
            <a:endParaRPr lang="en-US" dirty="0"/>
          </a:p>
        </p:txBody>
      </p:sp>
      <p:grpSp>
        <p:nvGrpSpPr>
          <p:cNvPr id="12" name="Group 12">
            <a:extLst>
              <a:ext uri="{C183D7F6-B498-43B3-948B-1728B52AA6E4}">
                <adec:decorative xmlns:adec="http://schemas.microsoft.com/office/drawing/2017/decorative" val="1"/>
              </a:ext>
            </a:extLst>
          </p:cNvPr>
          <p:cNvGrpSpPr/>
          <p:nvPr/>
        </p:nvGrpSpPr>
        <p:grpSpPr>
          <a:xfrm>
            <a:off x="7759015" y="4993263"/>
            <a:ext cx="3915788" cy="777101"/>
            <a:chOff x="0" y="0"/>
            <a:chExt cx="16615014" cy="3230880"/>
          </a:xfrm>
        </p:grpSpPr>
        <p:sp>
          <p:nvSpPr>
            <p:cNvPr id="13" name="Freeform 13">
              <a:extLst>
                <a:ext uri="{C183D7F6-B498-43B3-948B-1728B52AA6E4}">
                  <adec:decorative xmlns:adec="http://schemas.microsoft.com/office/drawing/2017/decorative" val="1"/>
                </a:ext>
              </a:extLst>
            </p:cNvPr>
            <p:cNvSpPr/>
            <p:nvPr/>
          </p:nvSpPr>
          <p:spPr>
            <a:xfrm>
              <a:off x="5080" y="12700"/>
              <a:ext cx="16599773" cy="3205480"/>
            </a:xfrm>
            <a:custGeom>
              <a:avLst/>
              <a:gdLst/>
              <a:ahLst/>
              <a:cxnLst/>
              <a:rect l="l" t="t" r="r" b="b"/>
              <a:pathLst>
                <a:path w="16599773" h="3205480">
                  <a:moveTo>
                    <a:pt x="15809834" y="3205480"/>
                  </a:moveTo>
                  <a:lnTo>
                    <a:pt x="0" y="3205480"/>
                  </a:lnTo>
                  <a:lnTo>
                    <a:pt x="791210" y="1602740"/>
                  </a:lnTo>
                  <a:lnTo>
                    <a:pt x="0" y="0"/>
                  </a:lnTo>
                  <a:lnTo>
                    <a:pt x="15809834" y="0"/>
                  </a:lnTo>
                  <a:lnTo>
                    <a:pt x="16599773" y="1602740"/>
                  </a:lnTo>
                  <a:lnTo>
                    <a:pt x="15809834" y="3205480"/>
                  </a:lnTo>
                  <a:close/>
                </a:path>
              </a:pathLst>
            </a:custGeom>
            <a:solidFill>
              <a:srgbClr val="46797A"/>
            </a:solidFill>
          </p:spPr>
          <p:txBody>
            <a:bodyPr/>
            <a:lstStyle/>
            <a:p>
              <a:endParaRPr lang="en-US" dirty="0"/>
            </a:p>
          </p:txBody>
        </p:sp>
      </p:grpSp>
      <p:grpSp>
        <p:nvGrpSpPr>
          <p:cNvPr id="17" name="Group 17">
            <a:extLst>
              <a:ext uri="{C183D7F6-B498-43B3-948B-1728B52AA6E4}">
                <adec:decorative xmlns:adec="http://schemas.microsoft.com/office/drawing/2017/decorative" val="1"/>
              </a:ext>
            </a:extLst>
          </p:cNvPr>
          <p:cNvGrpSpPr/>
          <p:nvPr/>
        </p:nvGrpSpPr>
        <p:grpSpPr>
          <a:xfrm>
            <a:off x="11308101" y="4993263"/>
            <a:ext cx="4702012" cy="777101"/>
            <a:chOff x="0" y="0"/>
            <a:chExt cx="19951027" cy="3230880"/>
          </a:xfrm>
        </p:grpSpPr>
        <p:sp>
          <p:nvSpPr>
            <p:cNvPr id="18" name="Freeform 18">
              <a:extLst>
                <a:ext uri="{C183D7F6-B498-43B3-948B-1728B52AA6E4}">
                  <adec:decorative xmlns:adec="http://schemas.microsoft.com/office/drawing/2017/decorative" val="1"/>
                </a:ext>
              </a:extLst>
            </p:cNvPr>
            <p:cNvSpPr/>
            <p:nvPr/>
          </p:nvSpPr>
          <p:spPr>
            <a:xfrm>
              <a:off x="5080" y="12700"/>
              <a:ext cx="19935787" cy="3205480"/>
            </a:xfrm>
            <a:custGeom>
              <a:avLst/>
              <a:gdLst/>
              <a:ahLst/>
              <a:cxnLst/>
              <a:rect l="l" t="t" r="r" b="b"/>
              <a:pathLst>
                <a:path w="19935787" h="3205480">
                  <a:moveTo>
                    <a:pt x="19145847" y="3205480"/>
                  </a:moveTo>
                  <a:lnTo>
                    <a:pt x="0" y="3205480"/>
                  </a:lnTo>
                  <a:lnTo>
                    <a:pt x="791210" y="1602740"/>
                  </a:lnTo>
                  <a:lnTo>
                    <a:pt x="0" y="0"/>
                  </a:lnTo>
                  <a:lnTo>
                    <a:pt x="19145847" y="0"/>
                  </a:lnTo>
                  <a:lnTo>
                    <a:pt x="19935787" y="1602740"/>
                  </a:lnTo>
                  <a:lnTo>
                    <a:pt x="19145847" y="3205480"/>
                  </a:lnTo>
                  <a:close/>
                </a:path>
              </a:pathLst>
            </a:custGeom>
            <a:solidFill>
              <a:srgbClr val="86BE40"/>
            </a:solidFill>
          </p:spPr>
          <p:txBody>
            <a:bodyPr/>
            <a:lstStyle/>
            <a:p>
              <a:endParaRPr lang="en-US" dirty="0"/>
            </a:p>
          </p:txBody>
        </p:sp>
      </p:grpSp>
      <p:sp>
        <p:nvSpPr>
          <p:cNvPr id="23" name="AutoShape 23">
            <a:extLst>
              <a:ext uri="{C183D7F6-B498-43B3-948B-1728B52AA6E4}">
                <adec:decorative xmlns:adec="http://schemas.microsoft.com/office/drawing/2017/decorative" val="1"/>
              </a:ext>
            </a:extLst>
          </p:cNvPr>
          <p:cNvSpPr/>
          <p:nvPr/>
        </p:nvSpPr>
        <p:spPr>
          <a:xfrm flipV="1">
            <a:off x="11648370" y="3314604"/>
            <a:ext cx="16909" cy="1776302"/>
          </a:xfrm>
          <a:prstGeom prst="line">
            <a:avLst/>
          </a:prstGeom>
          <a:ln w="19050" cap="rnd">
            <a:solidFill>
              <a:srgbClr val="000000">
                <a:alpha val="47843"/>
              </a:srgbClr>
            </a:solidFill>
            <a:prstDash val="solid"/>
            <a:headEnd type="oval" w="lg" len="lg"/>
            <a:tailEnd type="oval" w="lg" len="lg"/>
          </a:ln>
        </p:spPr>
        <p:txBody>
          <a:bodyPr/>
          <a:lstStyle/>
          <a:p>
            <a:endParaRPr lang="en-US" dirty="0"/>
          </a:p>
        </p:txBody>
      </p:sp>
      <p:sp>
        <p:nvSpPr>
          <p:cNvPr id="25" name="Freeform 25">
            <a:extLst>
              <a:ext uri="{C183D7F6-B498-43B3-948B-1728B52AA6E4}">
                <adec:decorative xmlns:adec="http://schemas.microsoft.com/office/drawing/2017/decorative" val="1"/>
              </a:ext>
            </a:extLst>
          </p:cNvPr>
          <p:cNvSpPr/>
          <p:nvPr/>
        </p:nvSpPr>
        <p:spPr>
          <a:xfrm>
            <a:off x="15905517" y="4144880"/>
            <a:ext cx="2184188" cy="2080439"/>
          </a:xfrm>
          <a:custGeom>
            <a:avLst/>
            <a:gdLst/>
            <a:ahLst/>
            <a:cxnLst/>
            <a:rect l="l" t="t" r="r" b="b"/>
            <a:pathLst>
              <a:path w="2184188" h="2080439">
                <a:moveTo>
                  <a:pt x="0" y="0"/>
                </a:moveTo>
                <a:lnTo>
                  <a:pt x="2184187" y="0"/>
                </a:lnTo>
                <a:lnTo>
                  <a:pt x="2184187" y="2080439"/>
                </a:lnTo>
                <a:lnTo>
                  <a:pt x="0" y="2080439"/>
                </a:lnTo>
                <a:lnTo>
                  <a:pt x="0" y="0"/>
                </a:lnTo>
                <a:close/>
              </a:path>
            </a:pathLst>
          </a:custGeom>
          <a:blipFill>
            <a:blip r:embed="rId3"/>
            <a:stretch>
              <a:fillRect/>
            </a:stretch>
          </a:blipFill>
        </p:spPr>
        <p:txBody>
          <a:bodyPr/>
          <a:lstStyle/>
          <a:p>
            <a:endParaRPr lang="en-US" dirty="0"/>
          </a:p>
        </p:txBody>
      </p:sp>
      <p:grpSp>
        <p:nvGrpSpPr>
          <p:cNvPr id="27" name="Group 27">
            <a:extLst>
              <a:ext uri="{C183D7F6-B498-43B3-948B-1728B52AA6E4}">
                <adec:decorative xmlns:adec="http://schemas.microsoft.com/office/drawing/2017/decorative" val="1"/>
              </a:ext>
            </a:extLst>
          </p:cNvPr>
          <p:cNvGrpSpPr/>
          <p:nvPr/>
        </p:nvGrpSpPr>
        <p:grpSpPr>
          <a:xfrm>
            <a:off x="0" y="376223"/>
            <a:ext cx="18288000" cy="1541783"/>
            <a:chOff x="0" y="0"/>
            <a:chExt cx="4816593" cy="406066"/>
          </a:xfrm>
        </p:grpSpPr>
        <p:sp>
          <p:nvSpPr>
            <p:cNvPr id="28" name="Freeform 28">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29" name="TextBox 29"/>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31" name="TextBox 31"/>
          <p:cNvSpPr txBox="1">
            <a:spLocks noGrp="1"/>
          </p:cNvSpPr>
          <p:nvPr>
            <p:ph type="title" idx="4294967295"/>
          </p:nvPr>
        </p:nvSpPr>
        <p:spPr>
          <a:xfrm>
            <a:off x="415277" y="442265"/>
            <a:ext cx="16645869" cy="11938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799"/>
              </a:lnSpc>
              <a:spcBef>
                <a:spcPts val="0"/>
              </a:spcBef>
              <a:spcAft>
                <a:spcPts val="0"/>
              </a:spcAft>
              <a:buClrTx/>
              <a:buSzTx/>
              <a:buFontTx/>
              <a:buNone/>
              <a:tabLst/>
              <a:defRPr/>
            </a:pPr>
            <a:r>
              <a:rPr kumimoji="0" lang="en-US" sz="6999"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History of School Counseling II</a:t>
            </a:r>
          </a:p>
        </p:txBody>
      </p:sp>
      <p:sp>
        <p:nvSpPr>
          <p:cNvPr id="15" name="TextBox 15"/>
          <p:cNvSpPr txBox="1"/>
          <p:nvPr/>
        </p:nvSpPr>
        <p:spPr>
          <a:xfrm>
            <a:off x="1491852" y="5133708"/>
            <a:ext cx="1760565" cy="467636"/>
          </a:xfrm>
          <a:prstGeom prst="rect">
            <a:avLst/>
          </a:prstGeom>
        </p:spPr>
        <p:txBody>
          <a:bodyPr lIns="0" tIns="0" rIns="0" bIns="0" rtlCol="0" anchor="t">
            <a:spAutoFit/>
          </a:bodyPr>
          <a:lstStyle/>
          <a:p>
            <a:pPr marL="0" lvl="0" indent="0" algn="l">
              <a:lnSpc>
                <a:spcPts val="3790"/>
              </a:lnSpc>
              <a:spcBef>
                <a:spcPct val="0"/>
              </a:spcBef>
            </a:pPr>
            <a:r>
              <a:rPr lang="en-US" sz="2915" dirty="0">
                <a:solidFill>
                  <a:srgbClr val="FFFFFF"/>
                </a:solidFill>
                <a:latin typeface="Museo Slab 1"/>
                <a:ea typeface="Museo Slab 1"/>
                <a:cs typeface="Museo Slab 1"/>
                <a:sym typeface="Museo Slab 1"/>
              </a:rPr>
              <a:t>1960-70s</a:t>
            </a:r>
          </a:p>
        </p:txBody>
      </p:sp>
      <p:sp>
        <p:nvSpPr>
          <p:cNvPr id="20" name="TextBox 20"/>
          <p:cNvSpPr txBox="1"/>
          <p:nvPr/>
        </p:nvSpPr>
        <p:spPr>
          <a:xfrm>
            <a:off x="1214771" y="6562464"/>
            <a:ext cx="5925535" cy="834092"/>
          </a:xfrm>
          <a:prstGeom prst="rect">
            <a:avLst/>
          </a:prstGeom>
        </p:spPr>
        <p:txBody>
          <a:bodyPr lIns="0" tIns="0" rIns="0" bIns="0" rtlCol="0" anchor="t">
            <a:spAutoFit/>
          </a:bodyPr>
          <a:lstStyle/>
          <a:p>
            <a:pPr marL="518160" lvl="1" indent="-259080" algn="l">
              <a:lnSpc>
                <a:spcPts val="3360"/>
              </a:lnSpc>
              <a:buFont typeface="Arial"/>
              <a:buChar char="•"/>
            </a:pPr>
            <a:r>
              <a:rPr lang="en-US" sz="2400" dirty="0">
                <a:solidFill>
                  <a:srgbClr val="000000"/>
                </a:solidFill>
                <a:latin typeface="Trebuchet MS"/>
                <a:ea typeface="Trebuchet MS"/>
                <a:cs typeface="Trebuchet MS"/>
                <a:sym typeface="Trebuchet MS"/>
              </a:rPr>
              <a:t>School counseling as a program​</a:t>
            </a:r>
          </a:p>
          <a:p>
            <a:pPr marL="518160" lvl="1" indent="-259080" algn="l">
              <a:lnSpc>
                <a:spcPts val="3360"/>
              </a:lnSpc>
              <a:buFont typeface="Arial"/>
              <a:buChar char="•"/>
            </a:pPr>
            <a:r>
              <a:rPr lang="en-US" sz="2400" dirty="0">
                <a:solidFill>
                  <a:srgbClr val="000000"/>
                </a:solidFill>
                <a:latin typeface="Trebuchet MS"/>
                <a:ea typeface="Trebuchet MS"/>
                <a:cs typeface="Trebuchet MS"/>
                <a:sym typeface="Trebuchet MS"/>
              </a:rPr>
              <a:t>Elementary School Counseling</a:t>
            </a:r>
          </a:p>
        </p:txBody>
      </p:sp>
      <p:sp>
        <p:nvSpPr>
          <p:cNvPr id="16" name="TextBox 16"/>
          <p:cNvSpPr txBox="1"/>
          <p:nvPr/>
        </p:nvSpPr>
        <p:spPr>
          <a:xfrm>
            <a:off x="5048742" y="5114925"/>
            <a:ext cx="1923421" cy="467636"/>
          </a:xfrm>
          <a:prstGeom prst="rect">
            <a:avLst/>
          </a:prstGeom>
        </p:spPr>
        <p:txBody>
          <a:bodyPr lIns="0" tIns="0" rIns="0" bIns="0" rtlCol="0" anchor="t">
            <a:spAutoFit/>
          </a:bodyPr>
          <a:lstStyle/>
          <a:p>
            <a:pPr marL="0" lvl="0" indent="0" algn="l">
              <a:lnSpc>
                <a:spcPts val="3790"/>
              </a:lnSpc>
              <a:spcBef>
                <a:spcPct val="0"/>
              </a:spcBef>
            </a:pPr>
            <a:r>
              <a:rPr lang="en-US" sz="2915" dirty="0">
                <a:solidFill>
                  <a:srgbClr val="000000"/>
                </a:solidFill>
                <a:latin typeface="Museo Slab 1"/>
                <a:ea typeface="Museo Slab 1"/>
                <a:cs typeface="Museo Slab 1"/>
                <a:sym typeface="Museo Slab 1"/>
              </a:rPr>
              <a:t>1980-90s</a:t>
            </a:r>
          </a:p>
        </p:txBody>
      </p:sp>
      <p:sp>
        <p:nvSpPr>
          <p:cNvPr id="21" name="TextBox 21"/>
          <p:cNvSpPr txBox="1"/>
          <p:nvPr/>
        </p:nvSpPr>
        <p:spPr>
          <a:xfrm>
            <a:off x="4689807" y="3176056"/>
            <a:ext cx="4060250" cy="1253044"/>
          </a:xfrm>
          <a:prstGeom prst="rect">
            <a:avLst/>
          </a:prstGeom>
        </p:spPr>
        <p:txBody>
          <a:bodyPr lIns="0" tIns="0" rIns="0" bIns="0" rtlCol="0" anchor="t">
            <a:spAutoFit/>
          </a:bodyPr>
          <a:lstStyle/>
          <a:p>
            <a:pPr marL="518160" lvl="1" indent="-259080" algn="l">
              <a:lnSpc>
                <a:spcPts val="3359"/>
              </a:lnSpc>
              <a:buFont typeface="Arial"/>
              <a:buChar char="•"/>
            </a:pPr>
            <a:r>
              <a:rPr lang="en-US" sz="2400" dirty="0">
                <a:solidFill>
                  <a:srgbClr val="000000"/>
                </a:solidFill>
                <a:latin typeface="Trebuchet MS"/>
                <a:ea typeface="Trebuchet MS"/>
                <a:cs typeface="Trebuchet MS"/>
                <a:sym typeface="Trebuchet MS"/>
              </a:rPr>
              <a:t>School counseling models, frameworks and organization</a:t>
            </a:r>
          </a:p>
        </p:txBody>
      </p:sp>
      <p:sp>
        <p:nvSpPr>
          <p:cNvPr id="14" name="TextBox 14"/>
          <p:cNvSpPr txBox="1"/>
          <p:nvPr/>
        </p:nvSpPr>
        <p:spPr>
          <a:xfrm>
            <a:off x="9011320" y="5133708"/>
            <a:ext cx="1411179" cy="467636"/>
          </a:xfrm>
          <a:prstGeom prst="rect">
            <a:avLst/>
          </a:prstGeom>
        </p:spPr>
        <p:txBody>
          <a:bodyPr lIns="0" tIns="0" rIns="0" bIns="0" rtlCol="0" anchor="t">
            <a:spAutoFit/>
          </a:bodyPr>
          <a:lstStyle/>
          <a:p>
            <a:pPr marL="0" lvl="0" indent="0" algn="l">
              <a:lnSpc>
                <a:spcPts val="3790"/>
              </a:lnSpc>
              <a:spcBef>
                <a:spcPct val="0"/>
              </a:spcBef>
            </a:pPr>
            <a:r>
              <a:rPr lang="en-US" sz="2915" dirty="0">
                <a:solidFill>
                  <a:srgbClr val="FFFFFF"/>
                </a:solidFill>
                <a:latin typeface="Museo Slab 1"/>
                <a:ea typeface="Museo Slab 1"/>
                <a:cs typeface="Museo Slab 1"/>
                <a:sym typeface="Museo Slab 1"/>
              </a:rPr>
              <a:t>2000s</a:t>
            </a:r>
          </a:p>
        </p:txBody>
      </p:sp>
      <p:sp>
        <p:nvSpPr>
          <p:cNvPr id="22" name="TextBox 22"/>
          <p:cNvSpPr txBox="1"/>
          <p:nvPr/>
        </p:nvSpPr>
        <p:spPr>
          <a:xfrm>
            <a:off x="8300453" y="6500085"/>
            <a:ext cx="8945880" cy="1671995"/>
          </a:xfrm>
          <a:prstGeom prst="rect">
            <a:avLst/>
          </a:prstGeom>
        </p:spPr>
        <p:txBody>
          <a:bodyPr lIns="0" tIns="0" rIns="0" bIns="0" rtlCol="0" anchor="t">
            <a:spAutoFit/>
          </a:bodyPr>
          <a:lstStyle/>
          <a:p>
            <a:pPr marL="518160" lvl="1" indent="-259080" algn="l">
              <a:lnSpc>
                <a:spcPts val="3360"/>
              </a:lnSpc>
              <a:buFont typeface="Arial"/>
              <a:buChar char="•"/>
            </a:pPr>
            <a:r>
              <a:rPr lang="en-US" sz="2400" dirty="0">
                <a:solidFill>
                  <a:srgbClr val="000000"/>
                </a:solidFill>
                <a:latin typeface="Trebuchet MS"/>
                <a:ea typeface="Trebuchet MS"/>
                <a:cs typeface="Trebuchet MS"/>
                <a:sym typeface="Trebuchet MS"/>
              </a:rPr>
              <a:t>2001- Federal legislation for terminology switch from guidance counselor to school counselor </a:t>
            </a:r>
          </a:p>
          <a:p>
            <a:pPr marL="518160" lvl="1" indent="-259080" algn="l">
              <a:lnSpc>
                <a:spcPts val="3360"/>
              </a:lnSpc>
              <a:buFont typeface="Arial"/>
              <a:buChar char="•"/>
            </a:pPr>
            <a:r>
              <a:rPr lang="en-US" sz="2400" dirty="0">
                <a:solidFill>
                  <a:srgbClr val="000000"/>
                </a:solidFill>
                <a:latin typeface="Trebuchet MS"/>
                <a:ea typeface="Trebuchet MS"/>
                <a:cs typeface="Trebuchet MS"/>
                <a:sym typeface="Trebuchet MS"/>
              </a:rPr>
              <a:t>2003 ASCA National Model is published and 3 Domains are established </a:t>
            </a:r>
          </a:p>
        </p:txBody>
      </p:sp>
      <p:sp>
        <p:nvSpPr>
          <p:cNvPr id="19" name="TextBox 19"/>
          <p:cNvSpPr txBox="1"/>
          <p:nvPr/>
        </p:nvSpPr>
        <p:spPr>
          <a:xfrm>
            <a:off x="11810075" y="5133708"/>
            <a:ext cx="2447331" cy="467636"/>
          </a:xfrm>
          <a:prstGeom prst="rect">
            <a:avLst/>
          </a:prstGeom>
        </p:spPr>
        <p:txBody>
          <a:bodyPr lIns="0" tIns="0" rIns="0" bIns="0" rtlCol="0" anchor="t">
            <a:spAutoFit/>
          </a:bodyPr>
          <a:lstStyle/>
          <a:p>
            <a:pPr marL="0" lvl="0" indent="0" algn="l">
              <a:lnSpc>
                <a:spcPts val="3790"/>
              </a:lnSpc>
              <a:spcBef>
                <a:spcPct val="0"/>
              </a:spcBef>
            </a:pPr>
            <a:r>
              <a:rPr lang="en-US" sz="2915" dirty="0">
                <a:solidFill>
                  <a:srgbClr val="000000"/>
                </a:solidFill>
                <a:latin typeface="Museo Slab 1"/>
                <a:ea typeface="Museo Slab 1"/>
                <a:cs typeface="Museo Slab 1"/>
                <a:sym typeface="Museo Slab 1"/>
              </a:rPr>
              <a:t>2008 &amp; 2009</a:t>
            </a:r>
          </a:p>
        </p:txBody>
      </p:sp>
      <p:sp>
        <p:nvSpPr>
          <p:cNvPr id="24" name="TextBox 24"/>
          <p:cNvSpPr txBox="1"/>
          <p:nvPr/>
        </p:nvSpPr>
        <p:spPr>
          <a:xfrm>
            <a:off x="11361737" y="2659507"/>
            <a:ext cx="7995351" cy="1253044"/>
          </a:xfrm>
          <a:prstGeom prst="rect">
            <a:avLst/>
          </a:prstGeom>
        </p:spPr>
        <p:txBody>
          <a:bodyPr lIns="0" tIns="0" rIns="0" bIns="0" rtlCol="0" anchor="t">
            <a:spAutoFit/>
          </a:bodyPr>
          <a:lstStyle/>
          <a:p>
            <a:pPr marL="518160" lvl="1" indent="-259080" algn="l">
              <a:lnSpc>
                <a:spcPts val="3359"/>
              </a:lnSpc>
              <a:buFont typeface="Arial"/>
              <a:buChar char="•"/>
            </a:pPr>
            <a:r>
              <a:rPr lang="en-US" sz="2400" b="1" u="sng" dirty="0">
                <a:solidFill>
                  <a:srgbClr val="000000"/>
                </a:solidFill>
                <a:latin typeface="Trebuchet MS Bold"/>
                <a:ea typeface="Trebuchet MS Bold"/>
                <a:cs typeface="Trebuchet MS Bold"/>
                <a:sym typeface="Trebuchet MS Bold"/>
              </a:rPr>
              <a:t>Colorado passes HB08-1370: SCCG</a:t>
            </a:r>
          </a:p>
          <a:p>
            <a:pPr marL="518160" lvl="1" indent="-259080" algn="l">
              <a:lnSpc>
                <a:spcPts val="3359"/>
              </a:lnSpc>
              <a:buFont typeface="Arial"/>
              <a:buChar char="•"/>
            </a:pPr>
            <a:r>
              <a:rPr lang="en-US" sz="2400" b="1" u="sng" dirty="0">
                <a:solidFill>
                  <a:srgbClr val="000000"/>
                </a:solidFill>
                <a:latin typeface="Trebuchet MS Bold"/>
                <a:ea typeface="Trebuchet MS Bold"/>
                <a:cs typeface="Trebuchet MS Bold"/>
                <a:sym typeface="Trebuchet MS Bold"/>
              </a:rPr>
              <a:t>Colorado passes SB09-25: Individual Career Academic Plan (ICAP)</a:t>
            </a:r>
          </a:p>
        </p:txBody>
      </p:sp>
      <p:sp>
        <p:nvSpPr>
          <p:cNvPr id="26" name="TextBox 26"/>
          <p:cNvSpPr txBox="1"/>
          <p:nvPr/>
        </p:nvSpPr>
        <p:spPr>
          <a:xfrm>
            <a:off x="16608648" y="5033755"/>
            <a:ext cx="777925" cy="448310"/>
          </a:xfrm>
          <a:prstGeom prst="rect">
            <a:avLst/>
          </a:prstGeom>
        </p:spPr>
        <p:txBody>
          <a:bodyPr lIns="0" tIns="0" rIns="0" bIns="0" rtlCol="0" anchor="t">
            <a:spAutoFit/>
          </a:bodyPr>
          <a:lstStyle/>
          <a:p>
            <a:pPr algn="ctr">
              <a:lnSpc>
                <a:spcPts val="3640"/>
              </a:lnSpc>
            </a:pPr>
            <a:r>
              <a:rPr lang="en-US" sz="2600" dirty="0">
                <a:solidFill>
                  <a:srgbClr val="000000"/>
                </a:solidFill>
                <a:latin typeface="Museo Slab 2"/>
                <a:ea typeface="Museo Slab 2"/>
                <a:cs typeface="Museo Slab 2"/>
                <a:sym typeface="Museo Slab 2"/>
              </a:rPr>
              <a:t>2025</a:t>
            </a:r>
          </a:p>
        </p:txBody>
      </p:sp>
      <p:sp>
        <p:nvSpPr>
          <p:cNvPr id="32" name="TextBox 32"/>
          <p:cNvSpPr txBox="1"/>
          <p:nvPr/>
        </p:nvSpPr>
        <p:spPr>
          <a:xfrm>
            <a:off x="70890" y="8567793"/>
            <a:ext cx="17880860" cy="941070"/>
          </a:xfrm>
          <a:prstGeom prst="rect">
            <a:avLst/>
          </a:prstGeom>
        </p:spPr>
        <p:txBody>
          <a:bodyPr lIns="0" tIns="0" rIns="0" bIns="0" rtlCol="0" anchor="t">
            <a:spAutoFit/>
          </a:bodyPr>
          <a:lstStyle/>
          <a:p>
            <a:pPr algn="ctr">
              <a:lnSpc>
                <a:spcPts val="3780"/>
              </a:lnSpc>
            </a:pPr>
            <a:r>
              <a:rPr lang="en-US" sz="2700" b="1" u="sng" dirty="0">
                <a:solidFill>
                  <a:srgbClr val="0955A1"/>
                </a:solidFill>
                <a:latin typeface="Trebuchet MS Bold"/>
                <a:ea typeface="Trebuchet MS Bold"/>
                <a:cs typeface="Trebuchet MS Bold"/>
                <a:sym typeface="Trebuchet MS Bold"/>
                <a:hlinkClick r:id="rId4" tooltip="https://www.schoolcounselor.org/getmedia/52aaab9f-39ae-4fd0-8387-1d9c10b9ccb8/History-of-School-Counseling.pdf"/>
              </a:rPr>
              <a:t>Adapted from material in Gysbers, N. C. (2010), Remembering the Past, Shaping the Future: A History of School Counseling. Alexandria, VA: American School Counselor Association.</a:t>
            </a:r>
            <a:r>
              <a:rPr lang="en-US" sz="2700" dirty="0">
                <a:solidFill>
                  <a:srgbClr val="000000"/>
                </a:solidFill>
                <a:latin typeface="Trebuchet MS"/>
                <a:ea typeface="Trebuchet MS"/>
                <a:cs typeface="Trebuchet MS"/>
                <a:sym typeface="Trebuchet MS"/>
                <a:hlinkClick r:id="rId4" tooltip="https://www.schoolcounselor.org/getmedia/52aaab9f-39ae-4fd0-8387-1d9c10b9ccb8/History-of-School-Counseling.pdf"/>
              </a:rPr>
              <a:t>(Gysbers, 2010)</a:t>
            </a:r>
          </a:p>
        </p:txBody>
      </p:sp>
      <p:sp>
        <p:nvSpPr>
          <p:cNvPr id="30" name="Freeform 30" descr="CDE Logo"/>
          <p:cNvSpPr/>
          <p:nvPr/>
        </p:nvSpPr>
        <p:spPr>
          <a:xfrm>
            <a:off x="15400127" y="607991"/>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sp>
        <p:nvSpPr>
          <p:cNvPr id="2" name="Freeform 2" descr="Notebook paper"/>
          <p:cNvSpPr/>
          <p:nvPr/>
        </p:nvSpPr>
        <p:spPr>
          <a:xfrm>
            <a:off x="-101911" y="2321929"/>
            <a:ext cx="18247635" cy="8112264"/>
          </a:xfrm>
          <a:custGeom>
            <a:avLst/>
            <a:gdLst/>
            <a:ahLst/>
            <a:cxnLst/>
            <a:rect l="l" t="t" r="r" b="b"/>
            <a:pathLst>
              <a:path w="18247635" h="8112264">
                <a:moveTo>
                  <a:pt x="0" y="0"/>
                </a:moveTo>
                <a:lnTo>
                  <a:pt x="18247635" y="0"/>
                </a:lnTo>
                <a:lnTo>
                  <a:pt x="18247635" y="8112264"/>
                </a:lnTo>
                <a:lnTo>
                  <a:pt x="0" y="8112264"/>
                </a:lnTo>
                <a:lnTo>
                  <a:pt x="0" y="0"/>
                </a:lnTo>
                <a:close/>
              </a:path>
            </a:pathLst>
          </a:custGeom>
          <a:blipFill>
            <a:blip r:embed="rId3"/>
            <a:stretch>
              <a:fillRect t="-5196" b="-3054"/>
            </a:stretch>
          </a:blipFill>
        </p:spPr>
        <p:txBody>
          <a:bodyPr/>
          <a:lstStyle/>
          <a:p>
            <a:endParaRPr lang="en-US" dirty="0"/>
          </a:p>
        </p:txBody>
      </p:sp>
      <p:grpSp>
        <p:nvGrpSpPr>
          <p:cNvPr id="3" name="Group 3">
            <a:extLst>
              <a:ext uri="{C183D7F6-B498-43B3-948B-1728B52AA6E4}">
                <adec:decorative xmlns:adec="http://schemas.microsoft.com/office/drawing/2017/decorative" val="1"/>
              </a:ext>
            </a:extLst>
          </p:cNvPr>
          <p:cNvGrpSpPr/>
          <p:nvPr/>
        </p:nvGrpSpPr>
        <p:grpSpPr>
          <a:xfrm>
            <a:off x="2113208" y="3170700"/>
            <a:ext cx="14880515" cy="5920515"/>
            <a:chOff x="0" y="0"/>
            <a:chExt cx="3919148" cy="1559312"/>
          </a:xfrm>
        </p:grpSpPr>
        <p:sp>
          <p:nvSpPr>
            <p:cNvPr id="4" name="Freeform 4">
              <a:extLst>
                <a:ext uri="{C183D7F6-B498-43B3-948B-1728B52AA6E4}">
                  <adec:decorative xmlns:adec="http://schemas.microsoft.com/office/drawing/2017/decorative" val="1"/>
                </a:ext>
              </a:extLst>
            </p:cNvPr>
            <p:cNvSpPr/>
            <p:nvPr/>
          </p:nvSpPr>
          <p:spPr>
            <a:xfrm>
              <a:off x="0" y="0"/>
              <a:ext cx="3919148" cy="1559312"/>
            </a:xfrm>
            <a:custGeom>
              <a:avLst/>
              <a:gdLst/>
              <a:ahLst/>
              <a:cxnLst/>
              <a:rect l="l" t="t" r="r" b="b"/>
              <a:pathLst>
                <a:path w="3919148" h="1559312">
                  <a:moveTo>
                    <a:pt x="0" y="0"/>
                  </a:moveTo>
                  <a:lnTo>
                    <a:pt x="3919148" y="0"/>
                  </a:lnTo>
                  <a:lnTo>
                    <a:pt x="3919148" y="1559312"/>
                  </a:lnTo>
                  <a:lnTo>
                    <a:pt x="0" y="1559312"/>
                  </a:lnTo>
                  <a:close/>
                </a:path>
              </a:pathLst>
            </a:custGeom>
            <a:solidFill>
              <a:srgbClr val="F2F2F2"/>
            </a:solidFill>
          </p:spPr>
          <p:txBody>
            <a:bodyPr/>
            <a:lstStyle/>
            <a:p>
              <a:endParaRPr lang="en-US" dirty="0"/>
            </a:p>
          </p:txBody>
        </p:sp>
        <p:sp>
          <p:nvSpPr>
            <p:cNvPr id="5" name="TextBox 5"/>
            <p:cNvSpPr txBox="1"/>
            <p:nvPr/>
          </p:nvSpPr>
          <p:spPr>
            <a:xfrm>
              <a:off x="0" y="-57150"/>
              <a:ext cx="3919148" cy="1616462"/>
            </a:xfrm>
            <a:prstGeom prst="rect">
              <a:avLst/>
            </a:prstGeom>
          </p:spPr>
          <p:txBody>
            <a:bodyPr lIns="50800" tIns="50800" rIns="50800" bIns="50800" rtlCol="0" anchor="ctr"/>
            <a:lstStyle/>
            <a:p>
              <a:pPr algn="ctr">
                <a:lnSpc>
                  <a:spcPts val="3359"/>
                </a:lnSpc>
              </a:pPr>
              <a:endParaRPr dirty="0"/>
            </a:p>
          </p:txBody>
        </p:sp>
      </p:grpSp>
      <p:grpSp>
        <p:nvGrpSpPr>
          <p:cNvPr id="7" name="Group 7">
            <a:extLst>
              <a:ext uri="{C183D7F6-B498-43B3-948B-1728B52AA6E4}">
                <adec:decorative xmlns:adec="http://schemas.microsoft.com/office/drawing/2017/decorative" val="1"/>
              </a:ext>
            </a:extLst>
          </p:cNvPr>
          <p:cNvGrpSpPr/>
          <p:nvPr/>
        </p:nvGrpSpPr>
        <p:grpSpPr>
          <a:xfrm>
            <a:off x="0" y="257808"/>
            <a:ext cx="18288000" cy="1541783"/>
            <a:chOff x="0" y="0"/>
            <a:chExt cx="4816593" cy="406066"/>
          </a:xfrm>
        </p:grpSpPr>
        <p:sp>
          <p:nvSpPr>
            <p:cNvPr id="8" name="Freeform 8">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9" name="TextBox 9"/>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11" name="TextBox 11"/>
          <p:cNvSpPr txBox="1">
            <a:spLocks noGrp="1"/>
          </p:cNvSpPr>
          <p:nvPr>
            <p:ph type="title" idx="4294967295"/>
          </p:nvPr>
        </p:nvSpPr>
        <p:spPr>
          <a:xfrm>
            <a:off x="428849" y="337177"/>
            <a:ext cx="11054482"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Before We Begin</a:t>
            </a:r>
          </a:p>
        </p:txBody>
      </p:sp>
      <p:sp>
        <p:nvSpPr>
          <p:cNvPr id="6" name="TextBox 6">
            <a:extLst>
              <a:ext uri="{C183D7F6-B498-43B3-948B-1728B52AA6E4}">
                <adec:decorative xmlns:adec="http://schemas.microsoft.com/office/drawing/2017/decorative" val="0"/>
              </a:ext>
            </a:extLst>
          </p:cNvPr>
          <p:cNvSpPr txBox="1"/>
          <p:nvPr/>
        </p:nvSpPr>
        <p:spPr>
          <a:xfrm>
            <a:off x="2443883" y="3349111"/>
            <a:ext cx="13839169" cy="5405006"/>
          </a:xfrm>
          <a:prstGeom prst="rect">
            <a:avLst/>
          </a:prstGeom>
        </p:spPr>
        <p:txBody>
          <a:bodyPr lIns="0" tIns="0" rIns="0" bIns="0" rtlCol="0" anchor="t">
            <a:spAutoFit/>
          </a:bodyPr>
          <a:lstStyle/>
          <a:p>
            <a:pPr marL="820417" lvl="1" indent="-410209" algn="l">
              <a:lnSpc>
                <a:spcPts val="5319"/>
              </a:lnSpc>
              <a:buFont typeface="Arial"/>
              <a:buChar char="•"/>
            </a:pPr>
            <a:r>
              <a:rPr lang="en-US" sz="3799" dirty="0">
                <a:solidFill>
                  <a:srgbClr val="000000"/>
                </a:solidFill>
                <a:latin typeface="Trebuchet MS"/>
                <a:ea typeface="Trebuchet MS"/>
                <a:cs typeface="Trebuchet MS"/>
                <a:sym typeface="Trebuchet MS"/>
              </a:rPr>
              <a:t>Please sit with your team.</a:t>
            </a:r>
          </a:p>
          <a:p>
            <a:pPr algn="l">
              <a:lnSpc>
                <a:spcPts val="5319"/>
              </a:lnSpc>
            </a:pPr>
            <a:endParaRPr lang="en-US" sz="3799" dirty="0">
              <a:solidFill>
                <a:srgbClr val="000000"/>
              </a:solidFill>
              <a:latin typeface="Trebuchet MS"/>
              <a:ea typeface="Trebuchet MS"/>
              <a:cs typeface="Trebuchet MS"/>
              <a:sym typeface="Trebuchet MS"/>
            </a:endParaRPr>
          </a:p>
          <a:p>
            <a:pPr marL="842007" lvl="1" indent="-421003" algn="l">
              <a:lnSpc>
                <a:spcPts val="5459"/>
              </a:lnSpc>
              <a:buFont typeface="Arial"/>
              <a:buChar char="•"/>
            </a:pPr>
            <a:r>
              <a:rPr lang="en-US" sz="3899" dirty="0">
                <a:solidFill>
                  <a:srgbClr val="000000"/>
                </a:solidFill>
                <a:latin typeface="Trebuchet MS"/>
                <a:ea typeface="Trebuchet MS"/>
                <a:cs typeface="Trebuchet MS"/>
                <a:sym typeface="Trebuchet MS"/>
              </a:rPr>
              <a:t>Scan the QR Code on the table to sign-in for attendance.</a:t>
            </a:r>
          </a:p>
          <a:p>
            <a:pPr algn="l">
              <a:lnSpc>
                <a:spcPts val="5319"/>
              </a:lnSpc>
            </a:pPr>
            <a:endParaRPr lang="en-US" sz="3899" dirty="0">
              <a:solidFill>
                <a:srgbClr val="000000"/>
              </a:solidFill>
              <a:latin typeface="Trebuchet MS"/>
              <a:ea typeface="Trebuchet MS"/>
              <a:cs typeface="Trebuchet MS"/>
              <a:sym typeface="Trebuchet MS"/>
            </a:endParaRPr>
          </a:p>
          <a:p>
            <a:pPr marL="820417" lvl="1" indent="-410209" algn="l">
              <a:lnSpc>
                <a:spcPts val="5319"/>
              </a:lnSpc>
              <a:buFont typeface="Arial"/>
              <a:buChar char="•"/>
            </a:pPr>
            <a:r>
              <a:rPr lang="en-US" sz="3799" dirty="0">
                <a:solidFill>
                  <a:srgbClr val="000000"/>
                </a:solidFill>
                <a:latin typeface="Trebuchet MS"/>
                <a:ea typeface="Trebuchet MS"/>
                <a:cs typeface="Trebuchet MS"/>
                <a:sym typeface="Trebuchet MS"/>
              </a:rPr>
              <a:t>Wi-Fi: UCCS-Guest, no password</a:t>
            </a:r>
          </a:p>
          <a:p>
            <a:pPr algn="l">
              <a:lnSpc>
                <a:spcPts val="5319"/>
              </a:lnSpc>
            </a:pPr>
            <a:endParaRPr lang="en-US" sz="3799" dirty="0">
              <a:solidFill>
                <a:srgbClr val="000000"/>
              </a:solidFill>
              <a:latin typeface="Trebuchet MS"/>
              <a:ea typeface="Trebuchet MS"/>
              <a:cs typeface="Trebuchet MS"/>
              <a:sym typeface="Trebuchet MS"/>
            </a:endParaRPr>
          </a:p>
          <a:p>
            <a:pPr marL="820417" lvl="1" indent="-410209" algn="l">
              <a:lnSpc>
                <a:spcPts val="5319"/>
              </a:lnSpc>
              <a:buFont typeface="Arial"/>
              <a:buChar char="•"/>
            </a:pPr>
            <a:r>
              <a:rPr lang="en-US" sz="3799" dirty="0">
                <a:solidFill>
                  <a:srgbClr val="000000"/>
                </a:solidFill>
                <a:latin typeface="Trebuchet MS"/>
                <a:ea typeface="Trebuchet MS"/>
                <a:cs typeface="Trebuchet MS"/>
                <a:sym typeface="Trebuchet MS"/>
              </a:rPr>
              <a:t>Slides are available on the </a:t>
            </a:r>
            <a:r>
              <a:rPr lang="en-US" sz="3799" b="1" u="sng" dirty="0">
                <a:solidFill>
                  <a:srgbClr val="0955A1"/>
                </a:solidFill>
                <a:latin typeface="Trebuchet MS Bold"/>
                <a:ea typeface="Trebuchet MS Bold"/>
                <a:cs typeface="Trebuchet MS Bold"/>
                <a:sym typeface="Trebuchet MS Bold"/>
                <a:hlinkClick r:id="rId4" tooltip="https://www.cde.state.co.us/postsecondary/sccg-training-materials-and-recordings"/>
              </a:rPr>
              <a:t>SCCG Documents and Materials website</a:t>
            </a:r>
            <a:r>
              <a:rPr lang="en-US" sz="3799" dirty="0">
                <a:solidFill>
                  <a:srgbClr val="000000"/>
                </a:solidFill>
                <a:latin typeface="Trebuchet MS"/>
                <a:ea typeface="Trebuchet MS"/>
                <a:cs typeface="Trebuchet MS"/>
                <a:sym typeface="Trebuchet MS"/>
              </a:rPr>
              <a:t>.</a:t>
            </a:r>
          </a:p>
        </p:txBody>
      </p:sp>
      <p:sp>
        <p:nvSpPr>
          <p:cNvPr id="10" name="Freeform 10" descr="CDE Logo"/>
          <p:cNvSpPr/>
          <p:nvPr/>
        </p:nvSpPr>
        <p:spPr>
          <a:xfrm>
            <a:off x="15290752" y="489577"/>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5"/>
            <a:stretch>
              <a:fillRect/>
            </a:stretch>
          </a:blipFill>
        </p:spPr>
        <p:txBody>
          <a:bodyPr/>
          <a:lstStyle/>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30182" y="2330520"/>
            <a:ext cx="18841614" cy="7441180"/>
            <a:chOff x="0" y="0"/>
            <a:chExt cx="4962401" cy="1959817"/>
          </a:xfrm>
        </p:grpSpPr>
        <p:sp>
          <p:nvSpPr>
            <p:cNvPr id="3" name="Freeform 3">
              <a:extLst>
                <a:ext uri="{C183D7F6-B498-43B3-948B-1728B52AA6E4}">
                  <adec:decorative xmlns:adec="http://schemas.microsoft.com/office/drawing/2017/decorative" val="1"/>
                </a:ext>
              </a:extLst>
            </p:cNvPr>
            <p:cNvSpPr/>
            <p:nvPr/>
          </p:nvSpPr>
          <p:spPr>
            <a:xfrm>
              <a:off x="0" y="0"/>
              <a:ext cx="4962401" cy="1959817"/>
            </a:xfrm>
            <a:custGeom>
              <a:avLst/>
              <a:gdLst/>
              <a:ahLst/>
              <a:cxnLst/>
              <a:rect l="l" t="t" r="r" b="b"/>
              <a:pathLst>
                <a:path w="4962401" h="1959817">
                  <a:moveTo>
                    <a:pt x="0" y="0"/>
                  </a:moveTo>
                  <a:lnTo>
                    <a:pt x="4962401" y="0"/>
                  </a:lnTo>
                  <a:lnTo>
                    <a:pt x="4962401"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19050"/>
              <a:ext cx="4962401" cy="1978867"/>
            </a:xfrm>
            <a:prstGeom prst="rect">
              <a:avLst/>
            </a:prstGeom>
          </p:spPr>
          <p:txBody>
            <a:bodyPr lIns="50800" tIns="50800" rIns="50800" bIns="50800" rtlCol="0" anchor="t"/>
            <a:lstStyle/>
            <a:p>
              <a:pPr algn="ctr">
                <a:lnSpc>
                  <a:spcPts val="1399"/>
                </a:lnSpc>
              </a:pPr>
              <a:endParaRPr dirty="0"/>
            </a:p>
            <a:p>
              <a:pPr algn="just">
                <a:lnSpc>
                  <a:spcPts val="2339"/>
                </a:lnSpc>
              </a:pPr>
              <a:endParaRPr dirty="0"/>
            </a:p>
            <a:p>
              <a:pPr algn="just">
                <a:lnSpc>
                  <a:spcPts val="8249"/>
                </a:lnSpc>
              </a:pPr>
              <a:endParaRPr dirty="0"/>
            </a:p>
            <a:p>
              <a:pPr algn="just">
                <a:lnSpc>
                  <a:spcPts val="7019"/>
                </a:lnSpc>
              </a:pPr>
              <a:endParaRPr dirty="0"/>
            </a:p>
          </p:txBody>
        </p:sp>
      </p:grpSp>
      <p:sp>
        <p:nvSpPr>
          <p:cNvPr id="5" name="Freeform 5">
            <a:extLst>
              <a:ext uri="{C183D7F6-B498-43B3-948B-1728B52AA6E4}">
                <adec:decorative xmlns:adec="http://schemas.microsoft.com/office/drawing/2017/decorative" val="1"/>
              </a:ext>
            </a:extLst>
          </p:cNvPr>
          <p:cNvSpPr/>
          <p:nvPr/>
        </p:nvSpPr>
        <p:spPr>
          <a:xfrm>
            <a:off x="208682" y="2830823"/>
            <a:ext cx="820018" cy="808090"/>
          </a:xfrm>
          <a:custGeom>
            <a:avLst/>
            <a:gdLst/>
            <a:ahLst/>
            <a:cxnLst/>
            <a:rect l="l" t="t" r="r" b="b"/>
            <a:pathLst>
              <a:path w="820018" h="808090">
                <a:moveTo>
                  <a:pt x="0" y="0"/>
                </a:moveTo>
                <a:lnTo>
                  <a:pt x="820018" y="0"/>
                </a:lnTo>
                <a:lnTo>
                  <a:pt x="820018" y="808090"/>
                </a:lnTo>
                <a:lnTo>
                  <a:pt x="0" y="8080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6" name="Freeform 6">
            <a:extLst>
              <a:ext uri="{C183D7F6-B498-43B3-948B-1728B52AA6E4}">
                <adec:decorative xmlns:adec="http://schemas.microsoft.com/office/drawing/2017/decorative" val="1"/>
              </a:ext>
            </a:extLst>
          </p:cNvPr>
          <p:cNvSpPr/>
          <p:nvPr/>
        </p:nvSpPr>
        <p:spPr>
          <a:xfrm>
            <a:off x="208682" y="3970858"/>
            <a:ext cx="813861" cy="802023"/>
          </a:xfrm>
          <a:custGeom>
            <a:avLst/>
            <a:gdLst/>
            <a:ahLst/>
            <a:cxnLst/>
            <a:rect l="l" t="t" r="r" b="b"/>
            <a:pathLst>
              <a:path w="813861" h="802023">
                <a:moveTo>
                  <a:pt x="0" y="0"/>
                </a:moveTo>
                <a:lnTo>
                  <a:pt x="813861" y="0"/>
                </a:lnTo>
                <a:lnTo>
                  <a:pt x="813861" y="802023"/>
                </a:lnTo>
                <a:lnTo>
                  <a:pt x="0" y="80202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7" name="Freeform 7">
            <a:extLst>
              <a:ext uri="{C183D7F6-B498-43B3-948B-1728B52AA6E4}">
                <adec:decorative xmlns:adec="http://schemas.microsoft.com/office/drawing/2017/decorative" val="1"/>
              </a:ext>
            </a:extLst>
          </p:cNvPr>
          <p:cNvSpPr/>
          <p:nvPr/>
        </p:nvSpPr>
        <p:spPr>
          <a:xfrm>
            <a:off x="208682" y="5049106"/>
            <a:ext cx="793015" cy="781480"/>
          </a:xfrm>
          <a:custGeom>
            <a:avLst/>
            <a:gdLst/>
            <a:ahLst/>
            <a:cxnLst/>
            <a:rect l="l" t="t" r="r" b="b"/>
            <a:pathLst>
              <a:path w="793015" h="781480">
                <a:moveTo>
                  <a:pt x="0" y="0"/>
                </a:moveTo>
                <a:lnTo>
                  <a:pt x="793015" y="0"/>
                </a:lnTo>
                <a:lnTo>
                  <a:pt x="793015" y="781480"/>
                </a:lnTo>
                <a:lnTo>
                  <a:pt x="0" y="7814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sp>
        <p:nvSpPr>
          <p:cNvPr id="8" name="Freeform 8">
            <a:extLst>
              <a:ext uri="{C183D7F6-B498-43B3-948B-1728B52AA6E4}">
                <adec:decorative xmlns:adec="http://schemas.microsoft.com/office/drawing/2017/decorative" val="1"/>
              </a:ext>
            </a:extLst>
          </p:cNvPr>
          <p:cNvSpPr/>
          <p:nvPr/>
        </p:nvSpPr>
        <p:spPr>
          <a:xfrm>
            <a:off x="208682" y="6106811"/>
            <a:ext cx="780701" cy="769345"/>
          </a:xfrm>
          <a:custGeom>
            <a:avLst/>
            <a:gdLst/>
            <a:ahLst/>
            <a:cxnLst/>
            <a:rect l="l" t="t" r="r" b="b"/>
            <a:pathLst>
              <a:path w="780701" h="769345">
                <a:moveTo>
                  <a:pt x="0" y="0"/>
                </a:moveTo>
                <a:lnTo>
                  <a:pt x="780701" y="0"/>
                </a:lnTo>
                <a:lnTo>
                  <a:pt x="780701" y="769345"/>
                </a:lnTo>
                <a:lnTo>
                  <a:pt x="0" y="76934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dirty="0"/>
          </a:p>
        </p:txBody>
      </p:sp>
      <p:sp>
        <p:nvSpPr>
          <p:cNvPr id="9" name="Freeform 9">
            <a:extLst>
              <a:ext uri="{C183D7F6-B498-43B3-948B-1728B52AA6E4}">
                <adec:decorative xmlns:adec="http://schemas.microsoft.com/office/drawing/2017/decorative" val="1"/>
              </a:ext>
            </a:extLst>
          </p:cNvPr>
          <p:cNvSpPr/>
          <p:nvPr/>
        </p:nvSpPr>
        <p:spPr>
          <a:xfrm>
            <a:off x="208682" y="7209531"/>
            <a:ext cx="759855" cy="748802"/>
          </a:xfrm>
          <a:custGeom>
            <a:avLst/>
            <a:gdLst/>
            <a:ahLst/>
            <a:cxnLst/>
            <a:rect l="l" t="t" r="r" b="b"/>
            <a:pathLst>
              <a:path w="759855" h="748802">
                <a:moveTo>
                  <a:pt x="0" y="0"/>
                </a:moveTo>
                <a:lnTo>
                  <a:pt x="759855" y="0"/>
                </a:lnTo>
                <a:lnTo>
                  <a:pt x="759855" y="748802"/>
                </a:lnTo>
                <a:lnTo>
                  <a:pt x="0" y="74880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dirty="0"/>
          </a:p>
        </p:txBody>
      </p:sp>
      <p:sp>
        <p:nvSpPr>
          <p:cNvPr id="10" name="Freeform 10">
            <a:extLst>
              <a:ext uri="{C183D7F6-B498-43B3-948B-1728B52AA6E4}">
                <adec:decorative xmlns:adec="http://schemas.microsoft.com/office/drawing/2017/decorative" val="1"/>
              </a:ext>
            </a:extLst>
          </p:cNvPr>
          <p:cNvSpPr/>
          <p:nvPr/>
        </p:nvSpPr>
        <p:spPr>
          <a:xfrm>
            <a:off x="208682" y="8234558"/>
            <a:ext cx="759855" cy="748802"/>
          </a:xfrm>
          <a:custGeom>
            <a:avLst/>
            <a:gdLst/>
            <a:ahLst/>
            <a:cxnLst/>
            <a:rect l="l" t="t" r="r" b="b"/>
            <a:pathLst>
              <a:path w="759855" h="748802">
                <a:moveTo>
                  <a:pt x="0" y="0"/>
                </a:moveTo>
                <a:lnTo>
                  <a:pt x="759855" y="0"/>
                </a:lnTo>
                <a:lnTo>
                  <a:pt x="759855" y="748803"/>
                </a:lnTo>
                <a:lnTo>
                  <a:pt x="0" y="74880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dirty="0"/>
          </a:p>
        </p:txBody>
      </p:sp>
      <p:grpSp>
        <p:nvGrpSpPr>
          <p:cNvPr id="11" name="Group 11">
            <a:extLst>
              <a:ext uri="{C183D7F6-B498-43B3-948B-1728B52AA6E4}">
                <adec:decorative xmlns:adec="http://schemas.microsoft.com/office/drawing/2017/decorative" val="1"/>
              </a:ext>
            </a:extLst>
          </p:cNvPr>
          <p:cNvGrpSpPr/>
          <p:nvPr/>
        </p:nvGrpSpPr>
        <p:grpSpPr>
          <a:xfrm>
            <a:off x="0" y="340333"/>
            <a:ext cx="18288000" cy="1541783"/>
            <a:chOff x="0" y="0"/>
            <a:chExt cx="4816593" cy="406066"/>
          </a:xfrm>
        </p:grpSpPr>
        <p:sp>
          <p:nvSpPr>
            <p:cNvPr id="12" name="Freeform 12">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13" name="TextBox 13"/>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14" name="TextBox 14"/>
          <p:cNvSpPr txBox="1">
            <a:spLocks noGrp="1"/>
          </p:cNvSpPr>
          <p:nvPr>
            <p:ph type="title" idx="4294967295"/>
          </p:nvPr>
        </p:nvSpPr>
        <p:spPr>
          <a:xfrm>
            <a:off x="415277" y="387325"/>
            <a:ext cx="14786597"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The School Counselor’s Role</a:t>
            </a:r>
          </a:p>
        </p:txBody>
      </p:sp>
      <p:sp>
        <p:nvSpPr>
          <p:cNvPr id="16" name="TextBox 16">
            <a:extLst>
              <a:ext uri="{C183D7F6-B498-43B3-948B-1728B52AA6E4}">
                <adec:decorative xmlns:adec="http://schemas.microsoft.com/office/drawing/2017/decorative" val="0"/>
              </a:ext>
            </a:extLst>
          </p:cNvPr>
          <p:cNvSpPr txBox="1"/>
          <p:nvPr/>
        </p:nvSpPr>
        <p:spPr>
          <a:xfrm>
            <a:off x="1428286" y="2402198"/>
            <a:ext cx="16644437" cy="7162800"/>
          </a:xfrm>
          <a:prstGeom prst="rect">
            <a:avLst/>
          </a:prstGeom>
        </p:spPr>
        <p:txBody>
          <a:bodyPr lIns="0" tIns="0" rIns="0" bIns="0" rtlCol="0" anchor="t">
            <a:spAutoFit/>
          </a:bodyPr>
          <a:lstStyle/>
          <a:p>
            <a:pPr algn="l">
              <a:lnSpc>
                <a:spcPts val="8499"/>
              </a:lnSpc>
            </a:pPr>
            <a:r>
              <a:rPr lang="en-US" sz="3399" dirty="0">
                <a:solidFill>
                  <a:srgbClr val="000000"/>
                </a:solidFill>
                <a:latin typeface="Trebuchet MS"/>
                <a:ea typeface="Trebuchet MS"/>
                <a:cs typeface="Trebuchet MS"/>
                <a:sym typeface="Trebuchet MS"/>
              </a:rPr>
              <a:t>Summarize the role of a school counselor in 3-4 words.​</a:t>
            </a:r>
          </a:p>
          <a:p>
            <a:pPr algn="l">
              <a:lnSpc>
                <a:spcPts val="8499"/>
              </a:lnSpc>
            </a:pPr>
            <a:r>
              <a:rPr lang="en-US" sz="3399" dirty="0">
                <a:solidFill>
                  <a:srgbClr val="000000"/>
                </a:solidFill>
                <a:latin typeface="Trebuchet MS"/>
                <a:ea typeface="Trebuchet MS"/>
                <a:cs typeface="Trebuchet MS"/>
                <a:sym typeface="Trebuchet MS"/>
              </a:rPr>
              <a:t>Who can you work with to advocate for the appropriate role of a school counselor?</a:t>
            </a:r>
          </a:p>
          <a:p>
            <a:pPr algn="l">
              <a:lnSpc>
                <a:spcPts val="8499"/>
              </a:lnSpc>
            </a:pPr>
            <a:r>
              <a:rPr lang="en-US" sz="3399" dirty="0">
                <a:solidFill>
                  <a:srgbClr val="000000"/>
                </a:solidFill>
                <a:latin typeface="Trebuchet MS"/>
                <a:ea typeface="Trebuchet MS"/>
                <a:cs typeface="Trebuchet MS"/>
                <a:sym typeface="Trebuchet MS"/>
              </a:rPr>
              <a:t>What is your favorite responsibility as a school counselor?​</a:t>
            </a:r>
          </a:p>
          <a:p>
            <a:pPr algn="l">
              <a:lnSpc>
                <a:spcPts val="8499"/>
              </a:lnSpc>
            </a:pPr>
            <a:r>
              <a:rPr lang="en-US" sz="3399" dirty="0">
                <a:solidFill>
                  <a:srgbClr val="000000"/>
                </a:solidFill>
                <a:latin typeface="Trebuchet MS"/>
                <a:ea typeface="Trebuchet MS"/>
                <a:cs typeface="Trebuchet MS"/>
                <a:sym typeface="Trebuchet MS"/>
              </a:rPr>
              <a:t>What is a school duty that is inappropriate for a school counselor?</a:t>
            </a:r>
          </a:p>
          <a:p>
            <a:pPr algn="l">
              <a:lnSpc>
                <a:spcPts val="8499"/>
              </a:lnSpc>
            </a:pPr>
            <a:r>
              <a:rPr lang="en-US" sz="3399" dirty="0">
                <a:solidFill>
                  <a:srgbClr val="000000"/>
                </a:solidFill>
                <a:latin typeface="Trebuchet MS"/>
                <a:ea typeface="Trebuchet MS"/>
                <a:cs typeface="Trebuchet MS"/>
                <a:sym typeface="Trebuchet MS"/>
              </a:rPr>
              <a:t>What is an appropriate school counselor duty or activity?</a:t>
            </a:r>
          </a:p>
          <a:p>
            <a:pPr algn="l">
              <a:lnSpc>
                <a:spcPts val="8499"/>
              </a:lnSpc>
            </a:pPr>
            <a:r>
              <a:rPr lang="en-US" sz="3399" dirty="0">
                <a:solidFill>
                  <a:srgbClr val="000000"/>
                </a:solidFill>
                <a:latin typeface="Trebuchet MS"/>
                <a:ea typeface="Trebuchet MS"/>
                <a:cs typeface="Trebuchet MS"/>
                <a:sym typeface="Trebuchet MS"/>
              </a:rPr>
              <a:t>Is the current role of a school counselor accepted in your building? Why or why not?</a:t>
            </a:r>
          </a:p>
          <a:p>
            <a:pPr algn="l">
              <a:lnSpc>
                <a:spcPts val="4759"/>
              </a:lnSpc>
            </a:pPr>
            <a:endParaRPr lang="en-US" sz="3399" dirty="0">
              <a:solidFill>
                <a:srgbClr val="000000"/>
              </a:solidFill>
              <a:latin typeface="Trebuchet MS"/>
              <a:ea typeface="Trebuchet MS"/>
              <a:cs typeface="Trebuchet MS"/>
              <a:sym typeface="Trebuchet MS"/>
            </a:endParaRPr>
          </a:p>
        </p:txBody>
      </p:sp>
      <p:sp>
        <p:nvSpPr>
          <p:cNvPr id="15" name="Freeform 15" descr="CDE Logo"/>
          <p:cNvSpPr/>
          <p:nvPr/>
        </p:nvSpPr>
        <p:spPr>
          <a:xfrm>
            <a:off x="15400127" y="572101"/>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15"/>
            <a:stretch>
              <a:fillRect/>
            </a:stretch>
          </a:blipFill>
        </p:spPr>
        <p:txBody>
          <a:bodyPr/>
          <a:lstStyle/>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0902" y="2426473"/>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19050"/>
              <a:ext cx="4549935" cy="1978867"/>
            </a:xfrm>
            <a:prstGeom prst="rect">
              <a:avLst/>
            </a:prstGeom>
          </p:spPr>
          <p:txBody>
            <a:bodyPr lIns="50800" tIns="50800" rIns="50800" bIns="50800" rtlCol="0" anchor="ctr"/>
            <a:lstStyle/>
            <a:p>
              <a:pPr algn="l">
                <a:lnSpc>
                  <a:spcPts val="700"/>
                </a:lnSpc>
              </a:pPr>
              <a:endParaRPr dirty="0"/>
            </a:p>
            <a:p>
              <a:pPr algn="l">
                <a:lnSpc>
                  <a:spcPts val="5599"/>
                </a:lnSpc>
              </a:pPr>
              <a:endParaRPr dirty="0"/>
            </a:p>
            <a:p>
              <a:pPr algn="l">
                <a:lnSpc>
                  <a:spcPts val="5599"/>
                </a:lnSpc>
              </a:pPr>
              <a:endParaRPr dirty="0"/>
            </a:p>
            <a:p>
              <a:pPr algn="l">
                <a:lnSpc>
                  <a:spcPts val="5599"/>
                </a:lnSpc>
              </a:pPr>
              <a:endParaRPr dirty="0"/>
            </a:p>
            <a:p>
              <a:pPr algn="ctr">
                <a:lnSpc>
                  <a:spcPts val="3359"/>
                </a:lnSpc>
              </a:pPr>
              <a:endParaRPr dirty="0"/>
            </a:p>
            <a:p>
              <a:pPr algn="ctr">
                <a:lnSpc>
                  <a:spcPts val="3359"/>
                </a:lnSpc>
              </a:pPr>
              <a:endParaRPr dirty="0"/>
            </a:p>
          </p:txBody>
        </p:sp>
      </p:grpSp>
      <p:sp>
        <p:nvSpPr>
          <p:cNvPr id="5" name="Freeform 5">
            <a:extLst>
              <a:ext uri="{C183D7F6-B498-43B3-948B-1728B52AA6E4}">
                <adec:decorative xmlns:adec="http://schemas.microsoft.com/office/drawing/2017/decorative" val="1"/>
              </a:ext>
            </a:extLst>
          </p:cNvPr>
          <p:cNvSpPr/>
          <p:nvPr/>
        </p:nvSpPr>
        <p:spPr>
          <a:xfrm>
            <a:off x="5399469" y="6284677"/>
            <a:ext cx="7315200" cy="2715768"/>
          </a:xfrm>
          <a:custGeom>
            <a:avLst/>
            <a:gdLst/>
            <a:ahLst/>
            <a:cxnLst/>
            <a:rect l="l" t="t" r="r" b="b"/>
            <a:pathLst>
              <a:path w="7315200" h="2715768">
                <a:moveTo>
                  <a:pt x="0" y="0"/>
                </a:moveTo>
                <a:lnTo>
                  <a:pt x="7315200" y="0"/>
                </a:lnTo>
                <a:lnTo>
                  <a:pt x="7315200" y="2715768"/>
                </a:lnTo>
                <a:lnTo>
                  <a:pt x="0" y="27157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nvGrpSpPr>
          <p:cNvPr id="6" name="Group 6">
            <a:extLst>
              <a:ext uri="{C183D7F6-B498-43B3-948B-1728B52AA6E4}">
                <adec:decorative xmlns:adec="http://schemas.microsoft.com/office/drawing/2017/decorative" val="1"/>
              </a:ext>
            </a:extLst>
          </p:cNvPr>
          <p:cNvGrpSpPr/>
          <p:nvPr/>
        </p:nvGrpSpPr>
        <p:grpSpPr>
          <a:xfrm>
            <a:off x="0" y="340333"/>
            <a:ext cx="18288000" cy="1541783"/>
            <a:chOff x="0" y="0"/>
            <a:chExt cx="4816593" cy="406066"/>
          </a:xfrm>
        </p:grpSpPr>
        <p:sp>
          <p:nvSpPr>
            <p:cNvPr id="7" name="Freeform 7">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8" name="TextBox 8"/>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10" name="TextBox 10"/>
          <p:cNvSpPr txBox="1">
            <a:spLocks noGrp="1"/>
          </p:cNvSpPr>
          <p:nvPr>
            <p:ph type="title" idx="4294967295"/>
          </p:nvPr>
        </p:nvSpPr>
        <p:spPr>
          <a:xfrm>
            <a:off x="177710" y="590525"/>
            <a:ext cx="17758718" cy="9366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5499"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Direction: The Role of the School Counselor</a:t>
            </a:r>
          </a:p>
        </p:txBody>
      </p:sp>
      <p:sp>
        <p:nvSpPr>
          <p:cNvPr id="11" name="TextBox 11"/>
          <p:cNvSpPr txBox="1"/>
          <p:nvPr/>
        </p:nvSpPr>
        <p:spPr>
          <a:xfrm>
            <a:off x="1165733" y="3018436"/>
            <a:ext cx="15604999" cy="2531915"/>
          </a:xfrm>
          <a:prstGeom prst="rect">
            <a:avLst/>
          </a:prstGeom>
        </p:spPr>
        <p:txBody>
          <a:bodyPr lIns="0" tIns="0" rIns="0" bIns="0" rtlCol="0" anchor="t">
            <a:spAutoFit/>
          </a:bodyPr>
          <a:lstStyle/>
          <a:p>
            <a:pPr marL="1039560" lvl="1" indent="-519780" algn="l">
              <a:lnSpc>
                <a:spcPts val="6741"/>
              </a:lnSpc>
              <a:buFont typeface="Arial"/>
              <a:buChar char="•"/>
            </a:pPr>
            <a:r>
              <a:rPr lang="en-US" sz="4815" dirty="0">
                <a:solidFill>
                  <a:srgbClr val="000000"/>
                </a:solidFill>
                <a:latin typeface="Trebuchet MS"/>
                <a:ea typeface="Trebuchet MS"/>
                <a:cs typeface="Trebuchet MS"/>
                <a:sym typeface="Trebuchet MS"/>
              </a:rPr>
              <a:t>Know the role of a school counselor</a:t>
            </a:r>
          </a:p>
          <a:p>
            <a:pPr marL="1039560" lvl="1" indent="-519780" algn="l">
              <a:lnSpc>
                <a:spcPts val="6741"/>
              </a:lnSpc>
              <a:buFont typeface="Arial"/>
              <a:buChar char="•"/>
            </a:pPr>
            <a:r>
              <a:rPr lang="en-US" sz="4815" dirty="0">
                <a:solidFill>
                  <a:srgbClr val="000000"/>
                </a:solidFill>
                <a:latin typeface="Trebuchet MS"/>
                <a:ea typeface="Trebuchet MS"/>
                <a:cs typeface="Trebuchet MS"/>
                <a:sym typeface="Trebuchet MS"/>
              </a:rPr>
              <a:t>Support the role of the school counselor </a:t>
            </a:r>
          </a:p>
          <a:p>
            <a:pPr marL="1039560" lvl="1" indent="-519780" algn="l">
              <a:lnSpc>
                <a:spcPts val="6741"/>
              </a:lnSpc>
              <a:buFont typeface="Arial"/>
              <a:buChar char="•"/>
            </a:pPr>
            <a:r>
              <a:rPr lang="en-US" sz="4815" dirty="0">
                <a:solidFill>
                  <a:srgbClr val="000000"/>
                </a:solidFill>
                <a:latin typeface="Trebuchet MS"/>
                <a:ea typeface="Trebuchet MS"/>
                <a:cs typeface="Trebuchet MS"/>
                <a:sym typeface="Trebuchet MS"/>
              </a:rPr>
              <a:t>Sustain the role of the school counselor through data</a:t>
            </a:r>
          </a:p>
        </p:txBody>
      </p:sp>
      <p:sp>
        <p:nvSpPr>
          <p:cNvPr id="9" name="Freeform 9" descr="CDE Logo"/>
          <p:cNvSpPr/>
          <p:nvPr/>
        </p:nvSpPr>
        <p:spPr>
          <a:xfrm>
            <a:off x="15400127" y="572101"/>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6232" y="2303377"/>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19050"/>
              <a:ext cx="4549935" cy="1978867"/>
            </a:xfrm>
            <a:prstGeom prst="rect">
              <a:avLst/>
            </a:prstGeom>
          </p:spPr>
          <p:txBody>
            <a:bodyPr lIns="50800" tIns="50800" rIns="50800" bIns="50800" rtlCol="0" anchor="t"/>
            <a:lstStyle/>
            <a:p>
              <a:pPr algn="ctr">
                <a:lnSpc>
                  <a:spcPts val="700"/>
                </a:lnSpc>
              </a:pPr>
              <a:endParaRPr dirty="0"/>
            </a:p>
            <a:p>
              <a:pPr algn="l">
                <a:lnSpc>
                  <a:spcPts val="2800"/>
                </a:lnSpc>
              </a:pPr>
              <a:r>
                <a:rPr lang="en-US" sz="2000" dirty="0">
                  <a:solidFill>
                    <a:srgbClr val="0097B2"/>
                  </a:solidFill>
                  <a:latin typeface="Trebuchet MS"/>
                  <a:ea typeface="Trebuchet MS"/>
                  <a:cs typeface="Trebuchet MS"/>
                  <a:sym typeface="Trebuchet MS"/>
                </a:rPr>
                <a:t> </a:t>
              </a:r>
              <a:r>
                <a:rPr lang="en-US" sz="2000" b="1" dirty="0">
                  <a:solidFill>
                    <a:srgbClr val="000000"/>
                  </a:solidFill>
                  <a:latin typeface="Trebuchet MS Bold"/>
                  <a:ea typeface="Trebuchet MS Bold"/>
                  <a:cs typeface="Trebuchet MS Bold"/>
                  <a:sym typeface="Trebuchet MS Bold"/>
                </a:rPr>
                <a:t>        </a:t>
              </a:r>
            </a:p>
          </p:txBody>
        </p:sp>
      </p:grpSp>
      <p:sp>
        <p:nvSpPr>
          <p:cNvPr id="5" name="Freeform 5">
            <a:extLst>
              <a:ext uri="{C183D7F6-B498-43B3-948B-1728B52AA6E4}">
                <adec:decorative xmlns:adec="http://schemas.microsoft.com/office/drawing/2017/decorative" val="1"/>
              </a:ext>
            </a:extLst>
          </p:cNvPr>
          <p:cNvSpPr/>
          <p:nvPr/>
        </p:nvSpPr>
        <p:spPr>
          <a:xfrm>
            <a:off x="1028700" y="2868301"/>
            <a:ext cx="4476634" cy="5631697"/>
          </a:xfrm>
          <a:custGeom>
            <a:avLst/>
            <a:gdLst/>
            <a:ahLst/>
            <a:cxnLst/>
            <a:rect l="l" t="t" r="r" b="b"/>
            <a:pathLst>
              <a:path w="4476634" h="5631697">
                <a:moveTo>
                  <a:pt x="0" y="0"/>
                </a:moveTo>
                <a:lnTo>
                  <a:pt x="4476634" y="0"/>
                </a:lnTo>
                <a:lnTo>
                  <a:pt x="4476634" y="5631696"/>
                </a:lnTo>
                <a:lnTo>
                  <a:pt x="0" y="5631696"/>
                </a:lnTo>
                <a:lnTo>
                  <a:pt x="0" y="0"/>
                </a:lnTo>
                <a:close/>
              </a:path>
            </a:pathLst>
          </a:custGeom>
          <a:blipFill>
            <a:blip r:embed="rId3"/>
            <a:stretch>
              <a:fillRect t="-5986"/>
            </a:stretch>
          </a:blipFill>
        </p:spPr>
        <p:txBody>
          <a:bodyPr/>
          <a:lstStyle/>
          <a:p>
            <a:endParaRPr lang="en-US" dirty="0"/>
          </a:p>
        </p:txBody>
      </p:sp>
      <p:grpSp>
        <p:nvGrpSpPr>
          <p:cNvPr id="6" name="Group 6">
            <a:extLst>
              <a:ext uri="{C183D7F6-B498-43B3-948B-1728B52AA6E4}">
                <adec:decorative xmlns:adec="http://schemas.microsoft.com/office/drawing/2017/decorative" val="1"/>
              </a:ext>
            </a:extLst>
          </p:cNvPr>
          <p:cNvGrpSpPr/>
          <p:nvPr/>
        </p:nvGrpSpPr>
        <p:grpSpPr>
          <a:xfrm>
            <a:off x="0" y="436924"/>
            <a:ext cx="18288000" cy="1541783"/>
            <a:chOff x="0" y="0"/>
            <a:chExt cx="4816593" cy="406066"/>
          </a:xfrm>
        </p:grpSpPr>
        <p:sp>
          <p:nvSpPr>
            <p:cNvPr id="7" name="Freeform 7">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8" name="TextBox 8"/>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10" name="TextBox 10"/>
          <p:cNvSpPr txBox="1">
            <a:spLocks noGrp="1"/>
          </p:cNvSpPr>
          <p:nvPr>
            <p:ph type="title" idx="4294967295"/>
          </p:nvPr>
        </p:nvSpPr>
        <p:spPr>
          <a:xfrm>
            <a:off x="177710" y="687115"/>
            <a:ext cx="17758718" cy="9366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5499"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ASCA: The Role of the School Counselor</a:t>
            </a:r>
          </a:p>
        </p:txBody>
      </p:sp>
      <p:sp>
        <p:nvSpPr>
          <p:cNvPr id="12" name="TextBox 12"/>
          <p:cNvSpPr txBox="1"/>
          <p:nvPr/>
        </p:nvSpPr>
        <p:spPr>
          <a:xfrm>
            <a:off x="5614426" y="2848264"/>
            <a:ext cx="11931776" cy="6314440"/>
          </a:xfrm>
          <a:prstGeom prst="rect">
            <a:avLst/>
          </a:prstGeom>
        </p:spPr>
        <p:txBody>
          <a:bodyPr lIns="0" tIns="0" rIns="0" bIns="0" rtlCol="0" anchor="t">
            <a:spAutoFit/>
          </a:bodyPr>
          <a:lstStyle/>
          <a:p>
            <a:pPr algn="l">
              <a:lnSpc>
                <a:spcPts val="4759"/>
              </a:lnSpc>
            </a:pPr>
            <a:r>
              <a:rPr lang="en-US" sz="3399" b="1" dirty="0">
                <a:solidFill>
                  <a:srgbClr val="000000"/>
                </a:solidFill>
                <a:latin typeface="Trebuchet MS Bold"/>
                <a:ea typeface="Trebuchet MS Bold"/>
                <a:cs typeface="Trebuchet MS Bold"/>
                <a:sym typeface="Trebuchet MS Bold"/>
              </a:rPr>
              <a:t>American School Counselor Association (ASCA)</a:t>
            </a:r>
          </a:p>
          <a:p>
            <a:pPr algn="l">
              <a:lnSpc>
                <a:spcPts val="2800"/>
              </a:lnSpc>
            </a:pPr>
            <a:endParaRPr lang="en-US" sz="3399" b="1" dirty="0">
              <a:solidFill>
                <a:srgbClr val="000000"/>
              </a:solidFill>
              <a:latin typeface="Trebuchet MS Bold"/>
              <a:ea typeface="Trebuchet MS Bold"/>
              <a:cs typeface="Trebuchet MS Bold"/>
              <a:sym typeface="Trebuchet MS Bold"/>
            </a:endParaRPr>
          </a:p>
          <a:p>
            <a:pPr marL="690881" lvl="1" indent="-345440" algn="l">
              <a:lnSpc>
                <a:spcPts val="5056"/>
              </a:lnSpc>
              <a:buFont typeface="Arial"/>
              <a:buChar char="•"/>
            </a:pPr>
            <a:r>
              <a:rPr lang="en-US" sz="3200" u="sng" dirty="0">
                <a:solidFill>
                  <a:srgbClr val="0955A1"/>
                </a:solidFill>
                <a:latin typeface="Trebuchet MS"/>
                <a:ea typeface="Trebuchet MS"/>
                <a:cs typeface="Trebuchet MS"/>
                <a:sym typeface="Trebuchet MS"/>
                <a:hlinkClick r:id="rId4" tooltip="https://www.schoolcounselor.org/getmedia/a8d59c2c-51de-4ec3-a565-a3235f3b93c3/SC-Competencies.pdf"/>
              </a:rPr>
              <a:t>ASCA School Counselor Professional Standards</a:t>
            </a:r>
            <a:r>
              <a:rPr lang="en-US" sz="3200" dirty="0">
                <a:solidFill>
                  <a:srgbClr val="000000"/>
                </a:solidFill>
                <a:latin typeface="Trebuchet MS"/>
                <a:ea typeface="Trebuchet MS"/>
                <a:cs typeface="Trebuchet MS"/>
                <a:sym typeface="Trebuchet MS"/>
              </a:rPr>
              <a:t> (ASCA, 2025a)</a:t>
            </a:r>
          </a:p>
          <a:p>
            <a:pPr marL="690881" lvl="1" indent="-345440" algn="l">
              <a:lnSpc>
                <a:spcPts val="5056"/>
              </a:lnSpc>
              <a:buFont typeface="Arial"/>
              <a:buChar char="•"/>
            </a:pPr>
            <a:r>
              <a:rPr lang="en-US" sz="3200" u="sng" dirty="0">
                <a:solidFill>
                  <a:srgbClr val="0955A1"/>
                </a:solidFill>
                <a:latin typeface="Trebuchet MS"/>
                <a:ea typeface="Trebuchet MS"/>
                <a:cs typeface="Trebuchet MS"/>
                <a:sym typeface="Trebuchet MS"/>
                <a:hlinkClick r:id="rId5" tooltip="https://www.schoolcounselor.org/getmedia/44f30280-ffe8-4b41-9ad8-f15909c3d164/EthicalStandards.pdf"/>
              </a:rPr>
              <a:t>ASCA Ethical Standards</a:t>
            </a:r>
            <a:r>
              <a:rPr lang="en-US" sz="3200" dirty="0">
                <a:solidFill>
                  <a:srgbClr val="000000"/>
                </a:solidFill>
                <a:latin typeface="Trebuchet MS"/>
                <a:ea typeface="Trebuchet MS"/>
                <a:cs typeface="Trebuchet MS"/>
                <a:sym typeface="Trebuchet MS"/>
              </a:rPr>
              <a:t> (ASCA, 2022)</a:t>
            </a:r>
          </a:p>
          <a:p>
            <a:pPr marL="690881" lvl="1" indent="-345440" algn="l">
              <a:lnSpc>
                <a:spcPts val="5056"/>
              </a:lnSpc>
              <a:buFont typeface="Arial"/>
              <a:buChar char="•"/>
            </a:pPr>
            <a:r>
              <a:rPr lang="en-US" sz="3200" u="sng" dirty="0">
                <a:solidFill>
                  <a:srgbClr val="0955A1"/>
                </a:solidFill>
                <a:latin typeface="Trebuchet MS"/>
                <a:ea typeface="Trebuchet MS"/>
                <a:cs typeface="Trebuchet MS"/>
                <a:sym typeface="Trebuchet MS"/>
                <a:hlinkClick r:id="rId6" tooltip="https://www.schoolcounselor.org/getmedia/8fe536c2-7a32-4102-8ce7-42e9b0683b3b/appropriate-activities-of-school-counselors.pdf"/>
              </a:rPr>
              <a:t>ASCA Appropriate Use of School Counselor</a:t>
            </a:r>
            <a:r>
              <a:rPr lang="en-US" sz="3200" dirty="0">
                <a:solidFill>
                  <a:srgbClr val="000000"/>
                </a:solidFill>
                <a:latin typeface="Trebuchet MS"/>
                <a:ea typeface="Trebuchet MS"/>
                <a:cs typeface="Trebuchet MS"/>
                <a:sym typeface="Trebuchet MS"/>
              </a:rPr>
              <a:t> (ASCA, n.d.)</a:t>
            </a:r>
          </a:p>
          <a:p>
            <a:pPr marL="690881" lvl="1" indent="-345440" algn="l">
              <a:lnSpc>
                <a:spcPts val="5056"/>
              </a:lnSpc>
              <a:buFont typeface="Arial"/>
              <a:buChar char="•"/>
            </a:pPr>
            <a:r>
              <a:rPr lang="en-US" sz="3200" dirty="0">
                <a:solidFill>
                  <a:srgbClr val="000000"/>
                </a:solidFill>
                <a:latin typeface="Trebuchet MS"/>
                <a:ea typeface="Trebuchet MS"/>
                <a:cs typeface="Trebuchet MS"/>
                <a:sym typeface="Trebuchet MS"/>
              </a:rPr>
              <a:t>Learn more by visiting:</a:t>
            </a:r>
            <a:r>
              <a:rPr lang="en-US" sz="3200" u="sng" dirty="0">
                <a:solidFill>
                  <a:srgbClr val="0955A1"/>
                </a:solidFill>
                <a:latin typeface="Trebuchet MS"/>
                <a:ea typeface="Trebuchet MS"/>
                <a:cs typeface="Trebuchet MS"/>
                <a:sym typeface="Trebuchet MS"/>
                <a:hlinkClick r:id="rId7" tooltip="https://www.schoolcounselor.org/About-School-Counseling/School-Counselor-Roles-Ratios"/>
              </a:rPr>
              <a:t> ASCA’s School Counselor Roles and Ratios website</a:t>
            </a:r>
            <a:r>
              <a:rPr lang="en-US" sz="3200" dirty="0">
                <a:solidFill>
                  <a:srgbClr val="000000"/>
                </a:solidFill>
                <a:latin typeface="Trebuchet MS"/>
                <a:ea typeface="Trebuchet MS"/>
                <a:cs typeface="Trebuchet MS"/>
                <a:sym typeface="Trebuchet MS"/>
              </a:rPr>
              <a:t> (ASCA, 2025a)</a:t>
            </a:r>
          </a:p>
          <a:p>
            <a:pPr algn="just">
              <a:lnSpc>
                <a:spcPts val="6272"/>
              </a:lnSpc>
            </a:pPr>
            <a:endParaRPr lang="en-US" sz="3200" dirty="0">
              <a:solidFill>
                <a:srgbClr val="000000"/>
              </a:solidFill>
              <a:latin typeface="Trebuchet MS"/>
              <a:ea typeface="Trebuchet MS"/>
              <a:cs typeface="Trebuchet MS"/>
              <a:sym typeface="Trebuchet MS"/>
            </a:endParaRPr>
          </a:p>
          <a:p>
            <a:pPr algn="just">
              <a:lnSpc>
                <a:spcPts val="6272"/>
              </a:lnSpc>
            </a:pPr>
            <a:endParaRPr lang="en-US" sz="3200" dirty="0">
              <a:solidFill>
                <a:srgbClr val="000000"/>
              </a:solidFill>
              <a:latin typeface="Trebuchet MS"/>
              <a:ea typeface="Trebuchet MS"/>
              <a:cs typeface="Trebuchet MS"/>
              <a:sym typeface="Trebuchet MS"/>
            </a:endParaRPr>
          </a:p>
          <a:p>
            <a:pPr algn="r">
              <a:lnSpc>
                <a:spcPts val="4759"/>
              </a:lnSpc>
            </a:pPr>
            <a:endParaRPr lang="en-US" sz="3200" dirty="0">
              <a:solidFill>
                <a:srgbClr val="000000"/>
              </a:solidFill>
              <a:latin typeface="Trebuchet MS"/>
              <a:ea typeface="Trebuchet MS"/>
              <a:cs typeface="Trebuchet MS"/>
              <a:sym typeface="Trebuchet MS"/>
            </a:endParaRPr>
          </a:p>
        </p:txBody>
      </p:sp>
      <p:sp>
        <p:nvSpPr>
          <p:cNvPr id="13" name="TextBox 13"/>
          <p:cNvSpPr txBox="1"/>
          <p:nvPr/>
        </p:nvSpPr>
        <p:spPr>
          <a:xfrm>
            <a:off x="1215255" y="8452372"/>
            <a:ext cx="1905656" cy="357548"/>
          </a:xfrm>
          <a:prstGeom prst="rect">
            <a:avLst/>
          </a:prstGeom>
        </p:spPr>
        <p:txBody>
          <a:bodyPr lIns="0" tIns="0" rIns="0" bIns="0" rtlCol="0" anchor="t">
            <a:spAutoFit/>
          </a:bodyPr>
          <a:lstStyle/>
          <a:p>
            <a:pPr algn="ctr">
              <a:lnSpc>
                <a:spcPts val="2867"/>
              </a:lnSpc>
              <a:spcBef>
                <a:spcPct val="0"/>
              </a:spcBef>
            </a:pPr>
            <a:r>
              <a:rPr lang="en-US" sz="2048" dirty="0">
                <a:solidFill>
                  <a:srgbClr val="000000"/>
                </a:solidFill>
                <a:latin typeface="Trebuchet MS"/>
                <a:ea typeface="Trebuchet MS"/>
                <a:cs typeface="Trebuchet MS"/>
                <a:sym typeface="Trebuchet MS"/>
              </a:rPr>
              <a:t>(ASCA, 2023)</a:t>
            </a:r>
          </a:p>
        </p:txBody>
      </p:sp>
      <p:sp>
        <p:nvSpPr>
          <p:cNvPr id="9" name="Freeform 9" descr="CDE Logo"/>
          <p:cNvSpPr/>
          <p:nvPr/>
        </p:nvSpPr>
        <p:spPr>
          <a:xfrm>
            <a:off x="15400127" y="668692"/>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8"/>
            <a:stretch>
              <a:fillRect/>
            </a:stretch>
          </a:blipFill>
        </p:spPr>
        <p:txBody>
          <a:bodyPr/>
          <a:lstStyle/>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6232" y="2330520"/>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19050"/>
              <a:ext cx="4549935" cy="1978867"/>
            </a:xfrm>
            <a:prstGeom prst="rect">
              <a:avLst/>
            </a:prstGeom>
          </p:spPr>
          <p:txBody>
            <a:bodyPr lIns="50800" tIns="50800" rIns="50800" bIns="50800" rtlCol="0" anchor="t"/>
            <a:lstStyle/>
            <a:p>
              <a:pPr algn="ctr">
                <a:lnSpc>
                  <a:spcPts val="1399"/>
                </a:lnSpc>
              </a:pPr>
              <a:endParaRPr dirty="0"/>
            </a:p>
            <a:p>
              <a:pPr algn="l">
                <a:lnSpc>
                  <a:spcPts val="4199"/>
                </a:lnSpc>
              </a:pPr>
              <a:endParaRPr dirty="0"/>
            </a:p>
          </p:txBody>
        </p:sp>
      </p:grpSp>
      <p:grpSp>
        <p:nvGrpSpPr>
          <p:cNvPr id="5" name="Group 5">
            <a:extLst>
              <a:ext uri="{C183D7F6-B498-43B3-948B-1728B52AA6E4}">
                <adec:decorative xmlns:adec="http://schemas.microsoft.com/office/drawing/2017/decorative" val="1"/>
              </a:ext>
            </a:extLst>
          </p:cNvPr>
          <p:cNvGrpSpPr/>
          <p:nvPr/>
        </p:nvGrpSpPr>
        <p:grpSpPr>
          <a:xfrm>
            <a:off x="0" y="340333"/>
            <a:ext cx="18288000" cy="1541783"/>
            <a:chOff x="0" y="0"/>
            <a:chExt cx="4816593" cy="406066"/>
          </a:xfrm>
        </p:grpSpPr>
        <p:sp>
          <p:nvSpPr>
            <p:cNvPr id="6" name="Freeform 6">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7" name="TextBox 7"/>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9" name="TextBox 9"/>
          <p:cNvSpPr txBox="1">
            <a:spLocks noGrp="1"/>
          </p:cNvSpPr>
          <p:nvPr>
            <p:ph type="title" idx="4294967295"/>
          </p:nvPr>
        </p:nvSpPr>
        <p:spPr>
          <a:xfrm>
            <a:off x="415277" y="515300"/>
            <a:ext cx="17107295" cy="117030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520"/>
              </a:lnSpc>
              <a:spcBef>
                <a:spcPts val="0"/>
              </a:spcBef>
              <a:spcAft>
                <a:spcPts val="0"/>
              </a:spcAft>
              <a:buClrTx/>
              <a:buSzTx/>
              <a:buFontTx/>
              <a:buNone/>
              <a:tabLst/>
              <a:defRPr/>
            </a:pPr>
            <a:r>
              <a:rPr kumimoji="0" lang="en-US" sz="68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CDE: Role of the School Counselor</a:t>
            </a:r>
          </a:p>
        </p:txBody>
      </p:sp>
      <p:sp>
        <p:nvSpPr>
          <p:cNvPr id="10" name="TextBox 10"/>
          <p:cNvSpPr txBox="1"/>
          <p:nvPr/>
        </p:nvSpPr>
        <p:spPr>
          <a:xfrm>
            <a:off x="833296" y="2513843"/>
            <a:ext cx="16271258" cy="7017385"/>
          </a:xfrm>
          <a:prstGeom prst="rect">
            <a:avLst/>
          </a:prstGeom>
        </p:spPr>
        <p:txBody>
          <a:bodyPr lIns="0" tIns="0" rIns="0" bIns="0" rtlCol="0" anchor="t">
            <a:spAutoFit/>
          </a:bodyPr>
          <a:lstStyle/>
          <a:p>
            <a:pPr algn="l">
              <a:lnSpc>
                <a:spcPts val="3919"/>
              </a:lnSpc>
            </a:pPr>
            <a:r>
              <a:rPr lang="en-US" sz="2799" dirty="0">
                <a:solidFill>
                  <a:srgbClr val="000000"/>
                </a:solidFill>
                <a:latin typeface="Trebuchet MS"/>
                <a:ea typeface="Trebuchet MS"/>
                <a:cs typeface="Trebuchet MS"/>
                <a:sym typeface="Trebuchet MS"/>
              </a:rPr>
              <a:t> </a:t>
            </a:r>
            <a:r>
              <a:rPr lang="en-US" sz="2799" b="1" i="1" dirty="0">
                <a:solidFill>
                  <a:srgbClr val="000000"/>
                </a:solidFill>
                <a:latin typeface="Trebuchet MS Bold Italics"/>
                <a:ea typeface="Trebuchet MS Bold Italics"/>
                <a:cs typeface="Trebuchet MS Bold Italics"/>
                <a:sym typeface="Trebuchet MS Bold Italics"/>
              </a:rPr>
              <a:t>CRS 22-91-102:</a:t>
            </a:r>
          </a:p>
          <a:p>
            <a:pPr marL="604519" lvl="1" indent="-302260" algn="l">
              <a:lnSpc>
                <a:spcPts val="3919"/>
              </a:lnSpc>
              <a:buFont typeface="Arial"/>
              <a:buChar char="•"/>
            </a:pPr>
            <a:r>
              <a:rPr lang="en-US" sz="2799" dirty="0">
                <a:solidFill>
                  <a:srgbClr val="000000"/>
                </a:solidFill>
                <a:latin typeface="Trebuchet MS"/>
                <a:ea typeface="Trebuchet MS"/>
                <a:cs typeface="Trebuchet MS"/>
                <a:sym typeface="Trebuchet MS"/>
              </a:rPr>
              <a:t>(6) “School counselor” means a person who holds a special services provider license with a school counselor endorsement issued pursuant to article 60.5 of this title 22 or who is otherwise endorsed or accredited by a national association to provide school counseling services. “School counselor” includes a person who holds a special services intern authorization pursuant to section 22-60.5-111 (3).”</a:t>
            </a:r>
          </a:p>
          <a:p>
            <a:pPr algn="l">
              <a:lnSpc>
                <a:spcPts val="3919"/>
              </a:lnSpc>
            </a:pPr>
            <a:endParaRPr lang="en-US" sz="2799" dirty="0">
              <a:solidFill>
                <a:srgbClr val="000000"/>
              </a:solidFill>
              <a:latin typeface="Trebuchet MS"/>
              <a:ea typeface="Trebuchet MS"/>
              <a:cs typeface="Trebuchet MS"/>
              <a:sym typeface="Trebuchet MS"/>
            </a:endParaRPr>
          </a:p>
          <a:p>
            <a:pPr algn="l">
              <a:lnSpc>
                <a:spcPts val="3919"/>
              </a:lnSpc>
            </a:pPr>
            <a:r>
              <a:rPr lang="en-US" sz="2799" dirty="0">
                <a:solidFill>
                  <a:srgbClr val="000000"/>
                </a:solidFill>
                <a:latin typeface="Trebuchet MS"/>
                <a:ea typeface="Trebuchet MS"/>
                <a:cs typeface="Trebuchet MS"/>
                <a:sym typeface="Trebuchet MS"/>
              </a:rPr>
              <a:t> </a:t>
            </a:r>
            <a:r>
              <a:rPr lang="en-US" sz="2799" b="1" dirty="0">
                <a:solidFill>
                  <a:srgbClr val="000000"/>
                </a:solidFill>
                <a:latin typeface="Trebuchet MS Bold"/>
                <a:ea typeface="Trebuchet MS Bold"/>
                <a:cs typeface="Trebuchet MS Bold"/>
                <a:sym typeface="Trebuchet MS Bold"/>
              </a:rPr>
              <a:t>CDE Licensing:</a:t>
            </a:r>
          </a:p>
          <a:p>
            <a:pPr marL="604519" lvl="1" indent="-302260" algn="l">
              <a:lnSpc>
                <a:spcPts val="3919"/>
              </a:lnSpc>
              <a:buFont typeface="Arial"/>
              <a:buChar char="•"/>
            </a:pPr>
            <a:r>
              <a:rPr lang="en-US" sz="2799" dirty="0">
                <a:solidFill>
                  <a:srgbClr val="000000"/>
                </a:solidFill>
                <a:latin typeface="Trebuchet MS"/>
                <a:ea typeface="Trebuchet MS"/>
                <a:cs typeface="Trebuchet MS"/>
                <a:sym typeface="Trebuchet MS"/>
              </a:rPr>
              <a:t>Master's Degree or higher in School Counseling as defined by accreditation by the Council for Accreditation of Counseling &amp; Related Educational Programs (CACREP)</a:t>
            </a:r>
          </a:p>
          <a:p>
            <a:pPr marL="604519" lvl="1" indent="-302260" algn="l">
              <a:lnSpc>
                <a:spcPts val="3919"/>
              </a:lnSpc>
              <a:buFont typeface="Arial"/>
              <a:buChar char="•"/>
            </a:pPr>
            <a:r>
              <a:rPr lang="en-US" sz="2799" dirty="0">
                <a:solidFill>
                  <a:srgbClr val="000000"/>
                </a:solidFill>
                <a:latin typeface="Trebuchet MS"/>
                <a:ea typeface="Trebuchet MS"/>
                <a:cs typeface="Trebuchet MS"/>
                <a:sym typeface="Trebuchet MS"/>
              </a:rPr>
              <a:t>Minimum of 100 clock hour practicum</a:t>
            </a:r>
          </a:p>
          <a:p>
            <a:pPr marL="604519" lvl="1" indent="-302260" algn="l">
              <a:lnSpc>
                <a:spcPts val="3919"/>
              </a:lnSpc>
              <a:buFont typeface="Arial"/>
              <a:buChar char="•"/>
            </a:pPr>
            <a:r>
              <a:rPr lang="en-US" sz="2799" dirty="0">
                <a:solidFill>
                  <a:srgbClr val="000000"/>
                </a:solidFill>
                <a:latin typeface="Trebuchet MS"/>
                <a:ea typeface="Trebuchet MS"/>
                <a:cs typeface="Trebuchet MS"/>
                <a:sym typeface="Trebuchet MS"/>
              </a:rPr>
              <a:t>Minimum of 600 clock hour internship, with multiple grade levels of students under the supervision of a licensed school counselor</a:t>
            </a:r>
          </a:p>
          <a:p>
            <a:pPr algn="l">
              <a:lnSpc>
                <a:spcPts val="4759"/>
              </a:lnSpc>
            </a:pPr>
            <a:endParaRPr lang="en-US" sz="2799" dirty="0">
              <a:solidFill>
                <a:srgbClr val="000000"/>
              </a:solidFill>
              <a:latin typeface="Trebuchet MS"/>
              <a:ea typeface="Trebuchet MS"/>
              <a:cs typeface="Trebuchet MS"/>
              <a:sym typeface="Trebuchet MS"/>
            </a:endParaRPr>
          </a:p>
        </p:txBody>
      </p:sp>
      <p:sp>
        <p:nvSpPr>
          <p:cNvPr id="8" name="Freeform 8" descr="CDE Logo"/>
          <p:cNvSpPr/>
          <p:nvPr/>
        </p:nvSpPr>
        <p:spPr>
          <a:xfrm>
            <a:off x="15400127" y="572101"/>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6232" y="2298248"/>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57150"/>
              <a:ext cx="4549935" cy="2016967"/>
            </a:xfrm>
            <a:prstGeom prst="rect">
              <a:avLst/>
            </a:prstGeom>
          </p:spPr>
          <p:txBody>
            <a:bodyPr lIns="50800" tIns="50800" rIns="50800" bIns="50800" rtlCol="0" anchor="ctr"/>
            <a:lstStyle/>
            <a:p>
              <a:pPr algn="ctr">
                <a:lnSpc>
                  <a:spcPts val="3359"/>
                </a:lnSpc>
              </a:pPr>
              <a:endParaRPr dirty="0"/>
            </a:p>
          </p:txBody>
        </p:sp>
      </p:grpSp>
      <p:sp>
        <p:nvSpPr>
          <p:cNvPr id="5" name="Freeform 5">
            <a:extLst>
              <a:ext uri="{C183D7F6-B498-43B3-948B-1728B52AA6E4}">
                <adec:decorative xmlns:adec="http://schemas.microsoft.com/office/drawing/2017/decorative" val="1"/>
              </a:ext>
            </a:extLst>
          </p:cNvPr>
          <p:cNvSpPr/>
          <p:nvPr/>
        </p:nvSpPr>
        <p:spPr>
          <a:xfrm>
            <a:off x="6046637" y="2783453"/>
            <a:ext cx="6194726" cy="6172200"/>
          </a:xfrm>
          <a:custGeom>
            <a:avLst/>
            <a:gdLst/>
            <a:ahLst/>
            <a:cxnLst/>
            <a:rect l="l" t="t" r="r" b="b"/>
            <a:pathLst>
              <a:path w="6194726" h="6172200">
                <a:moveTo>
                  <a:pt x="0" y="0"/>
                </a:moveTo>
                <a:lnTo>
                  <a:pt x="6194726" y="0"/>
                </a:lnTo>
                <a:lnTo>
                  <a:pt x="6194726" y="6172200"/>
                </a:lnTo>
                <a:lnTo>
                  <a:pt x="0" y="61722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nvGrpSpPr>
          <p:cNvPr id="6" name="Group 6">
            <a:extLst>
              <a:ext uri="{C183D7F6-B498-43B3-948B-1728B52AA6E4}">
                <adec:decorative xmlns:adec="http://schemas.microsoft.com/office/drawing/2017/decorative" val="1"/>
              </a:ext>
            </a:extLst>
          </p:cNvPr>
          <p:cNvGrpSpPr/>
          <p:nvPr/>
        </p:nvGrpSpPr>
        <p:grpSpPr>
          <a:xfrm>
            <a:off x="0" y="393299"/>
            <a:ext cx="18288000" cy="1541783"/>
            <a:chOff x="0" y="0"/>
            <a:chExt cx="4816593" cy="406066"/>
          </a:xfrm>
        </p:grpSpPr>
        <p:sp>
          <p:nvSpPr>
            <p:cNvPr id="7" name="Freeform 7">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8" name="TextBox 8"/>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9" name="TextBox 9"/>
          <p:cNvSpPr txBox="1">
            <a:spLocks noGrp="1"/>
          </p:cNvSpPr>
          <p:nvPr>
            <p:ph type="title" idx="4294967295"/>
          </p:nvPr>
        </p:nvSpPr>
        <p:spPr>
          <a:xfrm>
            <a:off x="320278" y="440291"/>
            <a:ext cx="13198752"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Break: 10 Minutes</a:t>
            </a:r>
          </a:p>
        </p:txBody>
      </p:sp>
      <p:sp>
        <p:nvSpPr>
          <p:cNvPr id="10" name="Freeform 10" descr="CDE Logo"/>
          <p:cNvSpPr/>
          <p:nvPr/>
        </p:nvSpPr>
        <p:spPr>
          <a:xfrm>
            <a:off x="15359413" y="637845"/>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2406591"/>
            <a:ext cx="18288000" cy="7564747"/>
            <a:chOff x="0" y="0"/>
            <a:chExt cx="4816593" cy="1992361"/>
          </a:xfrm>
        </p:grpSpPr>
        <p:sp>
          <p:nvSpPr>
            <p:cNvPr id="3" name="Freeform 3">
              <a:extLst>
                <a:ext uri="{C183D7F6-B498-43B3-948B-1728B52AA6E4}">
                  <adec:decorative xmlns:adec="http://schemas.microsoft.com/office/drawing/2017/decorative" val="1"/>
                </a:ext>
              </a:extLst>
            </p:cNvPr>
            <p:cNvSpPr/>
            <p:nvPr/>
          </p:nvSpPr>
          <p:spPr>
            <a:xfrm>
              <a:off x="0" y="0"/>
              <a:ext cx="4816592" cy="1992362"/>
            </a:xfrm>
            <a:custGeom>
              <a:avLst/>
              <a:gdLst/>
              <a:ahLst/>
              <a:cxnLst/>
              <a:rect l="l" t="t" r="r" b="b"/>
              <a:pathLst>
                <a:path w="4816592" h="1992362">
                  <a:moveTo>
                    <a:pt x="0" y="0"/>
                  </a:moveTo>
                  <a:lnTo>
                    <a:pt x="4816592" y="0"/>
                  </a:lnTo>
                  <a:lnTo>
                    <a:pt x="4816592" y="1992362"/>
                  </a:lnTo>
                  <a:lnTo>
                    <a:pt x="0" y="1992362"/>
                  </a:lnTo>
                  <a:close/>
                </a:path>
              </a:pathLst>
            </a:custGeom>
            <a:solidFill>
              <a:srgbClr val="F2F2F2"/>
            </a:solidFill>
          </p:spPr>
          <p:txBody>
            <a:bodyPr/>
            <a:lstStyle/>
            <a:p>
              <a:endParaRPr lang="en-US" dirty="0"/>
            </a:p>
          </p:txBody>
        </p:sp>
        <p:sp>
          <p:nvSpPr>
            <p:cNvPr id="4" name="TextBox 4"/>
            <p:cNvSpPr txBox="1"/>
            <p:nvPr/>
          </p:nvSpPr>
          <p:spPr>
            <a:xfrm>
              <a:off x="0" y="-76200"/>
              <a:ext cx="4816593" cy="2068561"/>
            </a:xfrm>
            <a:prstGeom prst="rect">
              <a:avLst/>
            </a:prstGeom>
          </p:spPr>
          <p:txBody>
            <a:bodyPr lIns="50800" tIns="50800" rIns="50800" bIns="50800" rtlCol="0" anchor="t"/>
            <a:lstStyle/>
            <a:p>
              <a:pPr algn="l">
                <a:lnSpc>
                  <a:spcPts val="4619"/>
                </a:lnSpc>
              </a:pPr>
              <a:endParaRPr dirty="0"/>
            </a:p>
          </p:txBody>
        </p:sp>
      </p:grpSp>
      <p:grpSp>
        <p:nvGrpSpPr>
          <p:cNvPr id="5" name="Group 5">
            <a:extLst>
              <a:ext uri="{C183D7F6-B498-43B3-948B-1728B52AA6E4}">
                <adec:decorative xmlns:adec="http://schemas.microsoft.com/office/drawing/2017/decorative" val="1"/>
              </a:ext>
            </a:extLst>
          </p:cNvPr>
          <p:cNvGrpSpPr/>
          <p:nvPr/>
        </p:nvGrpSpPr>
        <p:grpSpPr>
          <a:xfrm>
            <a:off x="0" y="393299"/>
            <a:ext cx="18288000" cy="1541783"/>
            <a:chOff x="0" y="0"/>
            <a:chExt cx="4816593" cy="406066"/>
          </a:xfrm>
        </p:grpSpPr>
        <p:sp>
          <p:nvSpPr>
            <p:cNvPr id="6" name="Freeform 6">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7" name="TextBox 7"/>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8" name="TextBox 8"/>
          <p:cNvSpPr txBox="1">
            <a:spLocks noGrp="1"/>
          </p:cNvSpPr>
          <p:nvPr>
            <p:ph type="title" idx="4294967295"/>
          </p:nvPr>
        </p:nvSpPr>
        <p:spPr>
          <a:xfrm>
            <a:off x="320278" y="440291"/>
            <a:ext cx="14243744"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SCCGP and ASCA Alignment</a:t>
            </a:r>
          </a:p>
        </p:txBody>
      </p:sp>
      <p:sp>
        <p:nvSpPr>
          <p:cNvPr id="10" name="TextBox 10">
            <a:extLst>
              <a:ext uri="{C183D7F6-B498-43B3-948B-1728B52AA6E4}">
                <adec:decorative xmlns:adec="http://schemas.microsoft.com/office/drawing/2017/decorative" val="0"/>
              </a:ext>
            </a:extLst>
          </p:cNvPr>
          <p:cNvSpPr txBox="1"/>
          <p:nvPr/>
        </p:nvSpPr>
        <p:spPr>
          <a:xfrm>
            <a:off x="203570" y="2615820"/>
            <a:ext cx="17433006" cy="7079615"/>
          </a:xfrm>
          <a:prstGeom prst="rect">
            <a:avLst/>
          </a:prstGeom>
        </p:spPr>
        <p:txBody>
          <a:bodyPr lIns="0" tIns="0" rIns="0" bIns="0" rtlCol="0" anchor="t">
            <a:spAutoFit/>
          </a:bodyPr>
          <a:lstStyle/>
          <a:p>
            <a:pPr algn="l">
              <a:lnSpc>
                <a:spcPts val="4200"/>
              </a:lnSpc>
            </a:pPr>
            <a:r>
              <a:rPr lang="en-US" sz="3000" dirty="0">
                <a:solidFill>
                  <a:srgbClr val="000000"/>
                </a:solidFill>
                <a:latin typeface="Trebuchet MS"/>
                <a:ea typeface="Trebuchet MS"/>
                <a:cs typeface="Trebuchet MS"/>
                <a:sym typeface="Trebuchet MS"/>
              </a:rPr>
              <a:t> </a:t>
            </a:r>
            <a:r>
              <a:rPr lang="en-US" sz="3000" b="1" dirty="0">
                <a:solidFill>
                  <a:srgbClr val="000000"/>
                </a:solidFill>
                <a:latin typeface="Trebuchet MS Bold"/>
                <a:ea typeface="Trebuchet MS Bold"/>
                <a:cs typeface="Trebuchet MS Bold"/>
                <a:sym typeface="Trebuchet MS Bold"/>
              </a:rPr>
              <a:t>Development Year Process:</a:t>
            </a:r>
          </a:p>
          <a:p>
            <a:pPr algn="l">
              <a:lnSpc>
                <a:spcPts val="1960"/>
              </a:lnSpc>
            </a:pPr>
            <a:endParaRPr lang="en-US" sz="3000" b="1" dirty="0">
              <a:solidFill>
                <a:srgbClr val="000000"/>
              </a:solidFill>
              <a:latin typeface="Trebuchet MS Bold"/>
              <a:ea typeface="Trebuchet MS Bold"/>
              <a:cs typeface="Trebuchet MS Bold"/>
              <a:sym typeface="Trebuchet MS Bold"/>
            </a:endParaRPr>
          </a:p>
          <a:p>
            <a:pPr marL="604523" lvl="1" indent="-302261" algn="l">
              <a:lnSpc>
                <a:spcPts val="3920"/>
              </a:lnSpc>
              <a:buFont typeface="Arial"/>
              <a:buChar char="•"/>
            </a:pPr>
            <a:r>
              <a:rPr lang="en-US" sz="2800" b="1" dirty="0">
                <a:solidFill>
                  <a:srgbClr val="6D3B5D"/>
                </a:solidFill>
                <a:latin typeface="Trebuchet MS Bold"/>
                <a:ea typeface="Trebuchet MS Bold"/>
                <a:cs typeface="Trebuchet MS Bold"/>
                <a:sym typeface="Trebuchet MS Bold"/>
              </a:rPr>
              <a:t>Step 1: Foundation to School Counseling:</a:t>
            </a:r>
            <a:r>
              <a:rPr lang="en-US" sz="2800" dirty="0">
                <a:solidFill>
                  <a:srgbClr val="000000"/>
                </a:solidFill>
                <a:latin typeface="Trebuchet MS"/>
                <a:ea typeface="Trebuchet MS"/>
                <a:cs typeface="Trebuchet MS"/>
                <a:sym typeface="Trebuchet MS"/>
              </a:rPr>
              <a:t> Build SCCG team and develop a school counseling program vision and mission.</a:t>
            </a:r>
          </a:p>
          <a:p>
            <a:pPr algn="l">
              <a:lnSpc>
                <a:spcPts val="1399"/>
              </a:lnSpc>
            </a:pPr>
            <a:endParaRPr lang="en-US" sz="2800" dirty="0">
              <a:solidFill>
                <a:srgbClr val="000000"/>
              </a:solidFill>
              <a:latin typeface="Trebuchet MS"/>
              <a:ea typeface="Trebuchet MS"/>
              <a:cs typeface="Trebuchet MS"/>
              <a:sym typeface="Trebuchet MS"/>
            </a:endParaRPr>
          </a:p>
          <a:p>
            <a:pPr marL="604523" lvl="1" indent="-302261" algn="l">
              <a:lnSpc>
                <a:spcPts val="3920"/>
              </a:lnSpc>
              <a:buFont typeface="Arial"/>
              <a:buChar char="•"/>
            </a:pPr>
            <a:r>
              <a:rPr lang="en-US" sz="2800" b="1" dirty="0">
                <a:solidFill>
                  <a:srgbClr val="6D3B5D"/>
                </a:solidFill>
                <a:latin typeface="Trebuchet MS Bold"/>
                <a:ea typeface="Trebuchet MS Bold"/>
                <a:cs typeface="Trebuchet MS Bold"/>
                <a:sym typeface="Trebuchet MS Bold"/>
              </a:rPr>
              <a:t>Step 2: Intentional Data Review:</a:t>
            </a:r>
            <a:r>
              <a:rPr lang="en-US" sz="2800" dirty="0">
                <a:solidFill>
                  <a:srgbClr val="000000"/>
                </a:solidFill>
                <a:latin typeface="Trebuchet MS"/>
                <a:ea typeface="Trebuchet MS"/>
                <a:cs typeface="Trebuchet MS"/>
                <a:sym typeface="Trebuchet MS"/>
              </a:rPr>
              <a:t> Collect and analyze data on the school counseling program and student achievement, attendance and behavior/discipline to choose grant focus areas.</a:t>
            </a:r>
          </a:p>
          <a:p>
            <a:pPr algn="l">
              <a:lnSpc>
                <a:spcPts val="1399"/>
              </a:lnSpc>
            </a:pPr>
            <a:endParaRPr lang="en-US" sz="2800" dirty="0">
              <a:solidFill>
                <a:srgbClr val="000000"/>
              </a:solidFill>
              <a:latin typeface="Trebuchet MS"/>
              <a:ea typeface="Trebuchet MS"/>
              <a:cs typeface="Trebuchet MS"/>
              <a:sym typeface="Trebuchet MS"/>
            </a:endParaRPr>
          </a:p>
          <a:p>
            <a:pPr marL="604523" lvl="1" indent="-302261" algn="l">
              <a:lnSpc>
                <a:spcPts val="3920"/>
              </a:lnSpc>
              <a:buFont typeface="Arial"/>
              <a:buChar char="•"/>
            </a:pPr>
            <a:r>
              <a:rPr lang="en-US" sz="2800" b="1" dirty="0">
                <a:solidFill>
                  <a:srgbClr val="000000"/>
                </a:solidFill>
                <a:latin typeface="Trebuchet MS Bold"/>
                <a:ea typeface="Trebuchet MS Bold"/>
                <a:cs typeface="Trebuchet MS Bold"/>
                <a:sym typeface="Trebuchet MS Bold"/>
              </a:rPr>
              <a:t>Step 3: Targeted Needs Assessment:</a:t>
            </a:r>
            <a:r>
              <a:rPr lang="en-US" sz="2800" dirty="0">
                <a:solidFill>
                  <a:srgbClr val="000000"/>
                </a:solidFill>
                <a:latin typeface="Trebuchet MS"/>
                <a:ea typeface="Trebuchet MS"/>
                <a:cs typeface="Trebuchet MS"/>
                <a:sym typeface="Trebuchet MS"/>
              </a:rPr>
              <a:t> Complete a targeted needs assessment to gather more information on focus areas.</a:t>
            </a:r>
          </a:p>
          <a:p>
            <a:pPr algn="l">
              <a:lnSpc>
                <a:spcPts val="1399"/>
              </a:lnSpc>
            </a:pPr>
            <a:endParaRPr lang="en-US" sz="2800" dirty="0">
              <a:solidFill>
                <a:srgbClr val="000000"/>
              </a:solidFill>
              <a:latin typeface="Trebuchet MS"/>
              <a:ea typeface="Trebuchet MS"/>
              <a:cs typeface="Trebuchet MS"/>
              <a:sym typeface="Trebuchet MS"/>
            </a:endParaRPr>
          </a:p>
          <a:p>
            <a:pPr marL="604523" lvl="1" indent="-302261" algn="l">
              <a:lnSpc>
                <a:spcPts val="3920"/>
              </a:lnSpc>
              <a:buFont typeface="Arial"/>
              <a:buChar char="•"/>
            </a:pPr>
            <a:r>
              <a:rPr lang="en-US" sz="2800" b="1" dirty="0">
                <a:solidFill>
                  <a:srgbClr val="000000"/>
                </a:solidFill>
                <a:latin typeface="Trebuchet MS Bold"/>
                <a:ea typeface="Trebuchet MS Bold"/>
                <a:cs typeface="Trebuchet MS Bold"/>
                <a:sym typeface="Trebuchet MS Bold"/>
              </a:rPr>
              <a:t>Step 4: Needs and SMART Goals:</a:t>
            </a:r>
            <a:r>
              <a:rPr lang="en-US" sz="2800" dirty="0">
                <a:solidFill>
                  <a:srgbClr val="000000"/>
                </a:solidFill>
                <a:latin typeface="Trebuchet MS"/>
                <a:ea typeface="Trebuchet MS"/>
                <a:cs typeface="Trebuchet MS"/>
                <a:sym typeface="Trebuchet MS"/>
              </a:rPr>
              <a:t> Identify needs and write two to three grant goals on priority areas.</a:t>
            </a:r>
          </a:p>
          <a:p>
            <a:pPr algn="l">
              <a:lnSpc>
                <a:spcPts val="1399"/>
              </a:lnSpc>
            </a:pPr>
            <a:endParaRPr lang="en-US" sz="2800" dirty="0">
              <a:solidFill>
                <a:srgbClr val="000000"/>
              </a:solidFill>
              <a:latin typeface="Trebuchet MS"/>
              <a:ea typeface="Trebuchet MS"/>
              <a:cs typeface="Trebuchet MS"/>
              <a:sym typeface="Trebuchet MS"/>
            </a:endParaRPr>
          </a:p>
          <a:p>
            <a:pPr marL="604523" lvl="1" indent="-302261" algn="l">
              <a:lnSpc>
                <a:spcPts val="3920"/>
              </a:lnSpc>
              <a:buFont typeface="Arial"/>
              <a:buChar char="•"/>
            </a:pPr>
            <a:r>
              <a:rPr lang="en-US" sz="2800" dirty="0">
                <a:solidFill>
                  <a:srgbClr val="000000"/>
                </a:solidFill>
                <a:latin typeface="Trebuchet MS"/>
                <a:ea typeface="Trebuchet MS"/>
                <a:cs typeface="Trebuchet MS"/>
                <a:sym typeface="Trebuchet MS"/>
              </a:rPr>
              <a:t>S</a:t>
            </a:r>
            <a:r>
              <a:rPr lang="en-US" sz="2800" b="1" dirty="0">
                <a:solidFill>
                  <a:srgbClr val="000000"/>
                </a:solidFill>
                <a:latin typeface="Trebuchet MS Bold"/>
                <a:ea typeface="Trebuchet MS Bold"/>
                <a:cs typeface="Trebuchet MS Bold"/>
                <a:sym typeface="Trebuchet MS Bold"/>
              </a:rPr>
              <a:t>tep 5: Root Cause and Interventions:</a:t>
            </a:r>
            <a:r>
              <a:rPr lang="en-US" sz="2800" dirty="0">
                <a:solidFill>
                  <a:srgbClr val="000000"/>
                </a:solidFill>
                <a:latin typeface="Trebuchet MS"/>
                <a:ea typeface="Trebuchet MS"/>
                <a:cs typeface="Trebuchet MS"/>
                <a:sym typeface="Trebuchet MS"/>
              </a:rPr>
              <a:t> Determine root causes of identified needs to inform school counseling interventions that support grant goals.</a:t>
            </a:r>
          </a:p>
          <a:p>
            <a:pPr algn="l">
              <a:lnSpc>
                <a:spcPts val="1399"/>
              </a:lnSpc>
            </a:pPr>
            <a:endParaRPr lang="en-US" sz="2800" dirty="0">
              <a:solidFill>
                <a:srgbClr val="000000"/>
              </a:solidFill>
              <a:latin typeface="Trebuchet MS"/>
              <a:ea typeface="Trebuchet MS"/>
              <a:cs typeface="Trebuchet MS"/>
              <a:sym typeface="Trebuchet MS"/>
            </a:endParaRPr>
          </a:p>
          <a:p>
            <a:pPr marL="604523" lvl="1" indent="-302261" algn="l">
              <a:lnSpc>
                <a:spcPts val="3920"/>
              </a:lnSpc>
              <a:buFont typeface="Arial"/>
              <a:buChar char="•"/>
            </a:pPr>
            <a:r>
              <a:rPr lang="en-US" sz="2800" b="1" dirty="0">
                <a:solidFill>
                  <a:srgbClr val="000000"/>
                </a:solidFill>
                <a:latin typeface="Trebuchet MS Bold"/>
                <a:ea typeface="Trebuchet MS Bold"/>
                <a:cs typeface="Trebuchet MS Bold"/>
                <a:sym typeface="Trebuchet MS Bold"/>
              </a:rPr>
              <a:t>Step 6: Assessment and Action Planning:</a:t>
            </a:r>
            <a:r>
              <a:rPr lang="en-US" sz="2800" dirty="0">
                <a:solidFill>
                  <a:srgbClr val="000000"/>
                </a:solidFill>
                <a:latin typeface="Trebuchet MS"/>
                <a:ea typeface="Trebuchet MS"/>
                <a:cs typeface="Trebuchet MS"/>
                <a:sym typeface="Trebuchet MS"/>
              </a:rPr>
              <a:t> Report SCCG School Counseling Program results and plan for year two implementation.</a:t>
            </a:r>
          </a:p>
        </p:txBody>
      </p:sp>
      <p:sp>
        <p:nvSpPr>
          <p:cNvPr id="9" name="Freeform 9" descr="CDE Logo"/>
          <p:cNvSpPr/>
          <p:nvPr/>
        </p:nvSpPr>
        <p:spPr>
          <a:xfrm>
            <a:off x="15359413" y="637845"/>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6232" y="2646415"/>
            <a:ext cx="17275536" cy="7088326"/>
            <a:chOff x="0" y="0"/>
            <a:chExt cx="4549935" cy="1866884"/>
          </a:xfrm>
        </p:grpSpPr>
        <p:sp>
          <p:nvSpPr>
            <p:cNvPr id="3" name="Freeform 3">
              <a:extLst>
                <a:ext uri="{C183D7F6-B498-43B3-948B-1728B52AA6E4}">
                  <adec:decorative xmlns:adec="http://schemas.microsoft.com/office/drawing/2017/decorative" val="1"/>
                </a:ext>
              </a:extLst>
            </p:cNvPr>
            <p:cNvSpPr/>
            <p:nvPr/>
          </p:nvSpPr>
          <p:spPr>
            <a:xfrm>
              <a:off x="0" y="0"/>
              <a:ext cx="4549935" cy="1866884"/>
            </a:xfrm>
            <a:custGeom>
              <a:avLst/>
              <a:gdLst/>
              <a:ahLst/>
              <a:cxnLst/>
              <a:rect l="l" t="t" r="r" b="b"/>
              <a:pathLst>
                <a:path w="4549935" h="1866884">
                  <a:moveTo>
                    <a:pt x="0" y="0"/>
                  </a:moveTo>
                  <a:lnTo>
                    <a:pt x="4549935" y="0"/>
                  </a:lnTo>
                  <a:lnTo>
                    <a:pt x="4549935" y="1866884"/>
                  </a:lnTo>
                  <a:lnTo>
                    <a:pt x="0" y="1866884"/>
                  </a:lnTo>
                  <a:close/>
                </a:path>
              </a:pathLst>
            </a:custGeom>
            <a:solidFill>
              <a:srgbClr val="F2F2F2"/>
            </a:solidFill>
          </p:spPr>
          <p:txBody>
            <a:bodyPr/>
            <a:lstStyle/>
            <a:p>
              <a:endParaRPr lang="en-US" dirty="0"/>
            </a:p>
          </p:txBody>
        </p:sp>
        <p:sp>
          <p:nvSpPr>
            <p:cNvPr id="4" name="TextBox 4"/>
            <p:cNvSpPr txBox="1"/>
            <p:nvPr/>
          </p:nvSpPr>
          <p:spPr>
            <a:xfrm>
              <a:off x="0" y="-19050"/>
              <a:ext cx="4549935" cy="1885934"/>
            </a:xfrm>
            <a:prstGeom prst="rect">
              <a:avLst/>
            </a:prstGeom>
          </p:spPr>
          <p:txBody>
            <a:bodyPr lIns="50800" tIns="50800" rIns="50800" bIns="50800" rtlCol="0" anchor="t"/>
            <a:lstStyle/>
            <a:p>
              <a:pPr algn="l">
                <a:lnSpc>
                  <a:spcPts val="700"/>
                </a:lnSpc>
              </a:pPr>
              <a:endParaRPr dirty="0"/>
            </a:p>
            <a:p>
              <a:pPr algn="l">
                <a:lnSpc>
                  <a:spcPts val="5599"/>
                </a:lnSpc>
              </a:pPr>
              <a:r>
                <a:rPr lang="en-US" sz="3999" b="1" dirty="0">
                  <a:solidFill>
                    <a:srgbClr val="6D3B5D"/>
                  </a:solidFill>
                  <a:latin typeface="Trebuchet MS Bold"/>
                  <a:ea typeface="Trebuchet MS Bold"/>
                  <a:cs typeface="Trebuchet MS Bold"/>
                  <a:sym typeface="Trebuchet MS Bold"/>
                </a:rPr>
                <a:t> </a:t>
              </a:r>
            </a:p>
            <a:p>
              <a:pPr algn="ctr">
                <a:lnSpc>
                  <a:spcPts val="3359"/>
                </a:lnSpc>
              </a:pPr>
              <a:endParaRPr lang="en-US" sz="3999" b="1" dirty="0">
                <a:solidFill>
                  <a:srgbClr val="6D3B5D"/>
                </a:solidFill>
                <a:latin typeface="Trebuchet MS Bold"/>
                <a:ea typeface="Trebuchet MS Bold"/>
                <a:cs typeface="Trebuchet MS Bold"/>
                <a:sym typeface="Trebuchet MS Bold"/>
              </a:endParaRPr>
            </a:p>
          </p:txBody>
        </p:sp>
      </p:grpSp>
      <p:sp>
        <p:nvSpPr>
          <p:cNvPr id="5" name="Freeform 5">
            <a:extLst>
              <a:ext uri="{C183D7F6-B498-43B3-948B-1728B52AA6E4}">
                <adec:decorative xmlns:adec="http://schemas.microsoft.com/office/drawing/2017/decorative" val="1"/>
              </a:ext>
            </a:extLst>
          </p:cNvPr>
          <p:cNvSpPr/>
          <p:nvPr/>
        </p:nvSpPr>
        <p:spPr>
          <a:xfrm>
            <a:off x="913217" y="4599130"/>
            <a:ext cx="4886505" cy="3713744"/>
          </a:xfrm>
          <a:custGeom>
            <a:avLst/>
            <a:gdLst/>
            <a:ahLst/>
            <a:cxnLst/>
            <a:rect l="l" t="t" r="r" b="b"/>
            <a:pathLst>
              <a:path w="4886505" h="3713744">
                <a:moveTo>
                  <a:pt x="0" y="0"/>
                </a:moveTo>
                <a:lnTo>
                  <a:pt x="4886504" y="0"/>
                </a:lnTo>
                <a:lnTo>
                  <a:pt x="4886504" y="3713744"/>
                </a:lnTo>
                <a:lnTo>
                  <a:pt x="0" y="37137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6" name="Freeform 6">
            <a:extLst>
              <a:ext uri="{C183D7F6-B498-43B3-948B-1728B52AA6E4}">
                <adec:decorative xmlns:adec="http://schemas.microsoft.com/office/drawing/2017/decorative" val="1"/>
              </a:ext>
            </a:extLst>
          </p:cNvPr>
          <p:cNvSpPr/>
          <p:nvPr/>
        </p:nvSpPr>
        <p:spPr>
          <a:xfrm>
            <a:off x="15416261" y="5236085"/>
            <a:ext cx="1843039" cy="1908986"/>
          </a:xfrm>
          <a:custGeom>
            <a:avLst/>
            <a:gdLst/>
            <a:ahLst/>
            <a:cxnLst/>
            <a:rect l="l" t="t" r="r" b="b"/>
            <a:pathLst>
              <a:path w="1843039" h="1908986">
                <a:moveTo>
                  <a:pt x="0" y="0"/>
                </a:moveTo>
                <a:lnTo>
                  <a:pt x="1843039" y="0"/>
                </a:lnTo>
                <a:lnTo>
                  <a:pt x="1843039" y="1908986"/>
                </a:lnTo>
                <a:lnTo>
                  <a:pt x="0" y="19089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grpSp>
        <p:nvGrpSpPr>
          <p:cNvPr id="7" name="Group 7">
            <a:extLst>
              <a:ext uri="{C183D7F6-B498-43B3-948B-1728B52AA6E4}">
                <adec:decorative xmlns:adec="http://schemas.microsoft.com/office/drawing/2017/decorative" val="1"/>
              </a:ext>
            </a:extLst>
          </p:cNvPr>
          <p:cNvGrpSpPr/>
          <p:nvPr/>
        </p:nvGrpSpPr>
        <p:grpSpPr>
          <a:xfrm>
            <a:off x="0" y="640493"/>
            <a:ext cx="18288000" cy="1541783"/>
            <a:chOff x="0" y="0"/>
            <a:chExt cx="4816593" cy="406066"/>
          </a:xfrm>
        </p:grpSpPr>
        <p:sp>
          <p:nvSpPr>
            <p:cNvPr id="8" name="Freeform 8">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9" name="TextBox 9"/>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10" name="TextBox 10"/>
          <p:cNvSpPr txBox="1">
            <a:spLocks noGrp="1"/>
          </p:cNvSpPr>
          <p:nvPr>
            <p:ph type="title" idx="4294967295"/>
          </p:nvPr>
        </p:nvSpPr>
        <p:spPr>
          <a:xfrm>
            <a:off x="206332" y="923925"/>
            <a:ext cx="17575436" cy="89661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280"/>
              </a:lnSpc>
              <a:spcBef>
                <a:spcPts val="0"/>
              </a:spcBef>
              <a:spcAft>
                <a:spcPts val="0"/>
              </a:spcAft>
              <a:buClrTx/>
              <a:buSzTx/>
              <a:buFontTx/>
              <a:buNone/>
              <a:tabLst/>
              <a:defRPr/>
            </a:pPr>
            <a:r>
              <a:rPr kumimoji="0" lang="en-US" sz="52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Beginning the Vision and Mission Statements</a:t>
            </a:r>
          </a:p>
        </p:txBody>
      </p:sp>
      <p:sp>
        <p:nvSpPr>
          <p:cNvPr id="12" name="TextBox 12"/>
          <p:cNvSpPr txBox="1"/>
          <p:nvPr/>
        </p:nvSpPr>
        <p:spPr>
          <a:xfrm>
            <a:off x="1150842" y="3102221"/>
            <a:ext cx="16460236" cy="5011420"/>
          </a:xfrm>
          <a:prstGeom prst="rect">
            <a:avLst/>
          </a:prstGeom>
        </p:spPr>
        <p:txBody>
          <a:bodyPr lIns="0" tIns="0" rIns="0" bIns="0" rtlCol="0" anchor="t">
            <a:spAutoFit/>
          </a:bodyPr>
          <a:lstStyle/>
          <a:p>
            <a:pPr algn="ctr">
              <a:lnSpc>
                <a:spcPts val="5599"/>
              </a:lnSpc>
            </a:pPr>
            <a:r>
              <a:rPr lang="en-US" sz="3999" b="1" dirty="0">
                <a:solidFill>
                  <a:srgbClr val="6D3B5D"/>
                </a:solidFill>
                <a:latin typeface="Trebuchet MS Bold"/>
                <a:ea typeface="Trebuchet MS Bold"/>
                <a:cs typeface="Trebuchet MS Bold"/>
                <a:sym typeface="Trebuchet MS Bold"/>
              </a:rPr>
              <a:t>Open the ASCA National Model (4th ed.) to page 29.</a:t>
            </a:r>
            <a:r>
              <a:rPr lang="en-US" sz="3999" dirty="0">
                <a:solidFill>
                  <a:srgbClr val="000000"/>
                </a:solidFill>
                <a:latin typeface="Trebuchet MS"/>
                <a:ea typeface="Trebuchet MS"/>
                <a:cs typeface="Trebuchet MS"/>
                <a:sym typeface="Trebuchet MS"/>
              </a:rPr>
              <a:t> </a:t>
            </a:r>
          </a:p>
          <a:p>
            <a:pPr algn="ctr">
              <a:lnSpc>
                <a:spcPts val="4759"/>
              </a:lnSpc>
            </a:pPr>
            <a:endParaRPr lang="en-US" sz="3999" dirty="0">
              <a:solidFill>
                <a:srgbClr val="000000"/>
              </a:solidFill>
              <a:latin typeface="Trebuchet MS"/>
              <a:ea typeface="Trebuchet MS"/>
              <a:cs typeface="Trebuchet MS"/>
              <a:sym typeface="Trebuchet MS"/>
            </a:endParaRPr>
          </a:p>
          <a:p>
            <a:pPr algn="ctr">
              <a:lnSpc>
                <a:spcPts val="5179"/>
              </a:lnSpc>
            </a:pPr>
            <a:r>
              <a:rPr lang="en-US" sz="3699" dirty="0">
                <a:solidFill>
                  <a:srgbClr val="000000"/>
                </a:solidFill>
                <a:latin typeface="Trebuchet MS"/>
                <a:ea typeface="Trebuchet MS"/>
                <a:cs typeface="Trebuchet MS"/>
                <a:sym typeface="Trebuchet MS"/>
              </a:rPr>
              <a:t>        </a:t>
            </a:r>
          </a:p>
          <a:p>
            <a:pPr algn="ctr">
              <a:lnSpc>
                <a:spcPts val="5179"/>
              </a:lnSpc>
            </a:pPr>
            <a:r>
              <a:rPr lang="en-US" sz="3699" dirty="0">
                <a:solidFill>
                  <a:srgbClr val="000000"/>
                </a:solidFill>
                <a:latin typeface="Trebuchet MS"/>
                <a:ea typeface="Trebuchet MS"/>
                <a:cs typeface="Trebuchet MS"/>
                <a:sym typeface="Trebuchet MS"/>
              </a:rPr>
              <a:t>       </a:t>
            </a:r>
            <a:r>
              <a:rPr lang="en-US" sz="3699" b="1" dirty="0">
                <a:solidFill>
                  <a:srgbClr val="000000"/>
                </a:solidFill>
                <a:latin typeface="Trebuchet MS Bold"/>
                <a:ea typeface="Trebuchet MS Bold"/>
                <a:cs typeface="Trebuchet MS Bold"/>
                <a:sym typeface="Trebuchet MS Bold"/>
              </a:rPr>
              <a:t>Start with Beliefs 3-2-1 Activity:</a:t>
            </a:r>
          </a:p>
          <a:p>
            <a:pPr marL="5872476" lvl="8" indent="-652497" algn="l">
              <a:lnSpc>
                <a:spcPts val="4759"/>
              </a:lnSpc>
              <a:buFont typeface="Arial"/>
              <a:buChar char="⚬"/>
            </a:pPr>
            <a:r>
              <a:rPr lang="en-US" sz="3399" dirty="0">
                <a:solidFill>
                  <a:srgbClr val="000000"/>
                </a:solidFill>
                <a:latin typeface="Trebuchet MS"/>
                <a:ea typeface="Trebuchet MS"/>
                <a:cs typeface="Trebuchet MS"/>
                <a:sym typeface="Trebuchet MS"/>
              </a:rPr>
              <a:t>Name 3 personal beliefs </a:t>
            </a:r>
          </a:p>
          <a:p>
            <a:pPr marL="5872476" lvl="8" indent="-652497" algn="l">
              <a:lnSpc>
                <a:spcPts val="4759"/>
              </a:lnSpc>
              <a:buFont typeface="Arial"/>
              <a:buChar char="⚬"/>
            </a:pPr>
            <a:r>
              <a:rPr lang="en-US" sz="3399" dirty="0">
                <a:solidFill>
                  <a:srgbClr val="000000"/>
                </a:solidFill>
                <a:latin typeface="Trebuchet MS"/>
                <a:ea typeface="Trebuchet MS"/>
                <a:cs typeface="Trebuchet MS"/>
                <a:sym typeface="Trebuchet MS"/>
              </a:rPr>
              <a:t>Name 2 SCCG beliefs </a:t>
            </a:r>
          </a:p>
          <a:p>
            <a:pPr marL="5872476" lvl="8" indent="-652497" algn="l">
              <a:lnSpc>
                <a:spcPts val="4759"/>
              </a:lnSpc>
              <a:buFont typeface="Arial"/>
              <a:buChar char="⚬"/>
            </a:pPr>
            <a:r>
              <a:rPr lang="en-US" sz="3399" dirty="0">
                <a:solidFill>
                  <a:srgbClr val="000000"/>
                </a:solidFill>
                <a:latin typeface="Trebuchet MS"/>
                <a:ea typeface="Trebuchet MS"/>
                <a:cs typeface="Trebuchet MS"/>
                <a:sym typeface="Trebuchet MS"/>
              </a:rPr>
              <a:t>Name 1 aligning school counseling belief</a:t>
            </a:r>
          </a:p>
          <a:p>
            <a:pPr algn="ctr">
              <a:lnSpc>
                <a:spcPts val="4759"/>
              </a:lnSpc>
            </a:pPr>
            <a:endParaRPr lang="en-US" sz="3399" dirty="0">
              <a:solidFill>
                <a:srgbClr val="000000"/>
              </a:solidFill>
              <a:latin typeface="Trebuchet MS"/>
              <a:ea typeface="Trebuchet MS"/>
              <a:cs typeface="Trebuchet MS"/>
              <a:sym typeface="Trebuchet MS"/>
            </a:endParaRPr>
          </a:p>
        </p:txBody>
      </p:sp>
      <p:sp>
        <p:nvSpPr>
          <p:cNvPr id="11" name="Freeform 11" descr="CDE Logo"/>
          <p:cNvSpPr/>
          <p:nvPr/>
        </p:nvSpPr>
        <p:spPr>
          <a:xfrm>
            <a:off x="15359413" y="885039"/>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7"/>
            <a:stretch>
              <a:fillRect/>
            </a:stretch>
          </a:blipFill>
        </p:spPr>
        <p:txBody>
          <a:bodyPr/>
          <a:lstStyle/>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6232"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38100"/>
              <a:ext cx="4549935" cy="1997917"/>
            </a:xfrm>
            <a:prstGeom prst="rect">
              <a:avLst/>
            </a:prstGeom>
          </p:spPr>
          <p:txBody>
            <a:bodyPr lIns="50800" tIns="50800" rIns="50800" bIns="50800" rtlCol="0" anchor="t"/>
            <a:lstStyle/>
            <a:p>
              <a:pPr algn="ctr">
                <a:lnSpc>
                  <a:spcPts val="2239"/>
                </a:lnSpc>
              </a:pPr>
              <a:endParaRPr dirty="0"/>
            </a:p>
            <a:p>
              <a:pPr algn="ctr">
                <a:lnSpc>
                  <a:spcPts val="5320"/>
                </a:lnSpc>
              </a:pPr>
              <a:endParaRPr dirty="0"/>
            </a:p>
          </p:txBody>
        </p:sp>
      </p:grpSp>
      <p:sp>
        <p:nvSpPr>
          <p:cNvPr id="5" name="Freeform 5">
            <a:extLst>
              <a:ext uri="{C183D7F6-B498-43B3-948B-1728B52AA6E4}">
                <adec:decorative xmlns:adec="http://schemas.microsoft.com/office/drawing/2017/decorative" val="1"/>
              </a:ext>
            </a:extLst>
          </p:cNvPr>
          <p:cNvSpPr/>
          <p:nvPr/>
        </p:nvSpPr>
        <p:spPr>
          <a:xfrm>
            <a:off x="636486" y="4141866"/>
            <a:ext cx="4185000" cy="4064681"/>
          </a:xfrm>
          <a:custGeom>
            <a:avLst/>
            <a:gdLst/>
            <a:ahLst/>
            <a:cxnLst/>
            <a:rect l="l" t="t" r="r" b="b"/>
            <a:pathLst>
              <a:path w="4185000" h="4064681">
                <a:moveTo>
                  <a:pt x="0" y="0"/>
                </a:moveTo>
                <a:lnTo>
                  <a:pt x="4184999" y="0"/>
                </a:lnTo>
                <a:lnTo>
                  <a:pt x="4184999" y="4064681"/>
                </a:lnTo>
                <a:lnTo>
                  <a:pt x="0" y="40646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nvGrpSpPr>
          <p:cNvPr id="6" name="Group 6">
            <a:extLst>
              <a:ext uri="{C183D7F6-B498-43B3-948B-1728B52AA6E4}">
                <adec:decorative xmlns:adec="http://schemas.microsoft.com/office/drawing/2017/decorative" val="1"/>
              </a:ext>
            </a:extLst>
          </p:cNvPr>
          <p:cNvGrpSpPr/>
          <p:nvPr/>
        </p:nvGrpSpPr>
        <p:grpSpPr>
          <a:xfrm>
            <a:off x="0" y="393299"/>
            <a:ext cx="18288000" cy="1541783"/>
            <a:chOff x="0" y="0"/>
            <a:chExt cx="4816593" cy="406066"/>
          </a:xfrm>
        </p:grpSpPr>
        <p:sp>
          <p:nvSpPr>
            <p:cNvPr id="7" name="Freeform 7">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8" name="TextBox 8"/>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9" name="TextBox 9"/>
          <p:cNvSpPr txBox="1">
            <a:spLocks noGrp="1"/>
          </p:cNvSpPr>
          <p:nvPr>
            <p:ph type="title" idx="4294967295"/>
          </p:nvPr>
        </p:nvSpPr>
        <p:spPr>
          <a:xfrm>
            <a:off x="320278" y="440291"/>
            <a:ext cx="13198752"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School Counseling Vision</a:t>
            </a:r>
          </a:p>
        </p:txBody>
      </p:sp>
      <p:sp>
        <p:nvSpPr>
          <p:cNvPr id="11" name="TextBox 11"/>
          <p:cNvSpPr txBox="1"/>
          <p:nvPr/>
        </p:nvSpPr>
        <p:spPr>
          <a:xfrm>
            <a:off x="636486" y="2597376"/>
            <a:ext cx="16795154" cy="7096125"/>
          </a:xfrm>
          <a:prstGeom prst="rect">
            <a:avLst/>
          </a:prstGeom>
        </p:spPr>
        <p:txBody>
          <a:bodyPr lIns="0" tIns="0" rIns="0" bIns="0" rtlCol="0" anchor="t">
            <a:spAutoFit/>
          </a:bodyPr>
          <a:lstStyle/>
          <a:p>
            <a:pPr algn="ctr">
              <a:lnSpc>
                <a:spcPts val="5599"/>
              </a:lnSpc>
            </a:pPr>
            <a:r>
              <a:rPr lang="en-US" sz="3999" b="1" dirty="0">
                <a:solidFill>
                  <a:srgbClr val="6D3B5D"/>
                </a:solidFill>
                <a:latin typeface="Trebuchet MS Bold"/>
                <a:ea typeface="Trebuchet MS Bold"/>
                <a:cs typeface="Trebuchet MS Bold"/>
                <a:sym typeface="Trebuchet MS Bold"/>
              </a:rPr>
              <a:t>Open the ASCA National Model (4th ed.) to page 30.</a:t>
            </a:r>
          </a:p>
          <a:p>
            <a:pPr algn="ctr">
              <a:lnSpc>
                <a:spcPts val="4759"/>
              </a:lnSpc>
            </a:pPr>
            <a:endParaRPr lang="en-US" sz="3999" b="1" dirty="0">
              <a:solidFill>
                <a:srgbClr val="6D3B5D"/>
              </a:solidFill>
              <a:latin typeface="Trebuchet MS Bold"/>
              <a:ea typeface="Trebuchet MS Bold"/>
              <a:cs typeface="Trebuchet MS Bold"/>
              <a:sym typeface="Trebuchet MS Bold"/>
            </a:endParaRPr>
          </a:p>
          <a:p>
            <a:pPr marL="5138416" lvl="7" indent="-642302" algn="l">
              <a:lnSpc>
                <a:spcPts val="4759"/>
              </a:lnSpc>
              <a:buFont typeface="Arial"/>
              <a:buChar char="•"/>
            </a:pPr>
            <a:r>
              <a:rPr lang="en-US" sz="3399" dirty="0">
                <a:solidFill>
                  <a:srgbClr val="000000"/>
                </a:solidFill>
                <a:latin typeface="Trebuchet MS"/>
                <a:ea typeface="Trebuchet MS"/>
                <a:cs typeface="Trebuchet MS"/>
                <a:sym typeface="Trebuchet MS"/>
              </a:rPr>
              <a:t>Illustrate a future picture of success for ALL students</a:t>
            </a:r>
          </a:p>
          <a:p>
            <a:pPr marL="5872476" lvl="8" indent="-652497" algn="l">
              <a:lnSpc>
                <a:spcPts val="4759"/>
              </a:lnSpc>
              <a:buFont typeface="Arial"/>
              <a:buChar char="⚬"/>
            </a:pPr>
            <a:r>
              <a:rPr lang="en-US" sz="3399" dirty="0">
                <a:solidFill>
                  <a:srgbClr val="000000"/>
                </a:solidFill>
                <a:latin typeface="Trebuchet MS"/>
                <a:ea typeface="Trebuchet MS"/>
                <a:cs typeface="Trebuchet MS"/>
                <a:sym typeface="Trebuchet MS"/>
              </a:rPr>
              <a:t>What will academic, career, and social/emotional success of students look like?</a:t>
            </a:r>
          </a:p>
          <a:p>
            <a:pPr marL="5872476" lvl="8" indent="-652497" algn="l">
              <a:lnSpc>
                <a:spcPts val="4759"/>
              </a:lnSpc>
              <a:buFont typeface="Arial"/>
              <a:buChar char="⚬"/>
            </a:pPr>
            <a:r>
              <a:rPr lang="en-US" sz="3399" dirty="0">
                <a:solidFill>
                  <a:srgbClr val="000000"/>
                </a:solidFill>
                <a:latin typeface="Trebuchet MS"/>
                <a:ea typeface="Trebuchet MS"/>
                <a:cs typeface="Trebuchet MS"/>
                <a:sym typeface="Trebuchet MS"/>
              </a:rPr>
              <a:t>Future oriented (5-15 years, after graduation)</a:t>
            </a:r>
          </a:p>
          <a:p>
            <a:pPr algn="l">
              <a:lnSpc>
                <a:spcPts val="2800"/>
              </a:lnSpc>
            </a:pPr>
            <a:endParaRPr lang="en-US" sz="3399" dirty="0">
              <a:solidFill>
                <a:srgbClr val="000000"/>
              </a:solidFill>
              <a:latin typeface="Trebuchet MS"/>
              <a:ea typeface="Trebuchet MS"/>
              <a:cs typeface="Trebuchet MS"/>
              <a:sym typeface="Trebuchet MS"/>
            </a:endParaRPr>
          </a:p>
          <a:p>
            <a:pPr marL="5138416" lvl="7" indent="-642302" algn="l">
              <a:lnSpc>
                <a:spcPts val="4759"/>
              </a:lnSpc>
              <a:buFont typeface="Arial"/>
              <a:buChar char="•"/>
            </a:pPr>
            <a:r>
              <a:rPr lang="en-US" sz="3399" dirty="0">
                <a:solidFill>
                  <a:srgbClr val="000000"/>
                </a:solidFill>
                <a:latin typeface="Trebuchet MS"/>
                <a:ea typeface="Trebuchet MS"/>
                <a:cs typeface="Trebuchet MS"/>
                <a:sym typeface="Trebuchet MS"/>
              </a:rPr>
              <a:t>Dream Big- what student outcomes will be achieved?</a:t>
            </a:r>
          </a:p>
          <a:p>
            <a:pPr algn="l">
              <a:lnSpc>
                <a:spcPts val="2800"/>
              </a:lnSpc>
            </a:pPr>
            <a:endParaRPr lang="en-US" sz="3399" dirty="0">
              <a:solidFill>
                <a:srgbClr val="000000"/>
              </a:solidFill>
              <a:latin typeface="Trebuchet MS"/>
              <a:ea typeface="Trebuchet MS"/>
              <a:cs typeface="Trebuchet MS"/>
              <a:sym typeface="Trebuchet MS"/>
            </a:endParaRPr>
          </a:p>
          <a:p>
            <a:pPr marL="5138416" lvl="7" indent="-642302" algn="l">
              <a:lnSpc>
                <a:spcPts val="4759"/>
              </a:lnSpc>
              <a:buFont typeface="Arial"/>
              <a:buChar char="•"/>
            </a:pPr>
            <a:r>
              <a:rPr lang="en-US" sz="3399" dirty="0">
                <a:solidFill>
                  <a:srgbClr val="000000"/>
                </a:solidFill>
                <a:latin typeface="Trebuchet MS"/>
                <a:ea typeface="Trebuchet MS"/>
                <a:cs typeface="Trebuchet MS"/>
                <a:sym typeface="Trebuchet MS"/>
              </a:rPr>
              <a:t>Drives the school counseling programming</a:t>
            </a:r>
          </a:p>
          <a:p>
            <a:pPr algn="l">
              <a:lnSpc>
                <a:spcPts val="2800"/>
              </a:lnSpc>
            </a:pPr>
            <a:endParaRPr lang="en-US" sz="3399" dirty="0">
              <a:solidFill>
                <a:srgbClr val="000000"/>
              </a:solidFill>
              <a:latin typeface="Trebuchet MS"/>
              <a:ea typeface="Trebuchet MS"/>
              <a:cs typeface="Trebuchet MS"/>
              <a:sym typeface="Trebuchet MS"/>
            </a:endParaRPr>
          </a:p>
          <a:p>
            <a:pPr marL="5138416" lvl="7" indent="-642302" algn="l">
              <a:lnSpc>
                <a:spcPts val="4759"/>
              </a:lnSpc>
              <a:buFont typeface="Arial"/>
              <a:buChar char="•"/>
            </a:pPr>
            <a:r>
              <a:rPr lang="en-US" sz="3399" dirty="0">
                <a:solidFill>
                  <a:srgbClr val="000000"/>
                </a:solidFill>
                <a:latin typeface="Trebuchet MS"/>
                <a:ea typeface="Trebuchet MS"/>
                <a:cs typeface="Trebuchet MS"/>
                <a:sym typeface="Trebuchet MS"/>
              </a:rPr>
              <a:t>Align with district vision </a:t>
            </a:r>
          </a:p>
          <a:p>
            <a:pPr algn="l">
              <a:lnSpc>
                <a:spcPts val="1399"/>
              </a:lnSpc>
            </a:pPr>
            <a:endParaRPr lang="en-US" sz="3399" dirty="0">
              <a:solidFill>
                <a:srgbClr val="000000"/>
              </a:solidFill>
              <a:latin typeface="Trebuchet MS"/>
              <a:ea typeface="Trebuchet MS"/>
              <a:cs typeface="Trebuchet MS"/>
              <a:sym typeface="Trebuchet MS"/>
            </a:endParaRPr>
          </a:p>
          <a:p>
            <a:pPr algn="l">
              <a:lnSpc>
                <a:spcPts val="2800"/>
              </a:lnSpc>
            </a:pPr>
            <a:r>
              <a:rPr lang="en-US" sz="2000" dirty="0">
                <a:solidFill>
                  <a:srgbClr val="000000"/>
                </a:solidFill>
                <a:latin typeface="Trebuchet MS"/>
                <a:ea typeface="Trebuchet MS"/>
                <a:cs typeface="Trebuchet MS"/>
                <a:sym typeface="Trebuchet MS"/>
              </a:rPr>
              <a:t>  (ASCA, 2019a) </a:t>
            </a:r>
          </a:p>
        </p:txBody>
      </p:sp>
      <p:sp>
        <p:nvSpPr>
          <p:cNvPr id="10" name="Freeform 10" descr="CDE Logo"/>
          <p:cNvSpPr/>
          <p:nvPr/>
        </p:nvSpPr>
        <p:spPr>
          <a:xfrm>
            <a:off x="15320137" y="632528"/>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6232" y="2589329"/>
            <a:ext cx="17275536" cy="7156183"/>
            <a:chOff x="0" y="0"/>
            <a:chExt cx="4549935" cy="1884756"/>
          </a:xfrm>
        </p:grpSpPr>
        <p:sp>
          <p:nvSpPr>
            <p:cNvPr id="3" name="Freeform 3">
              <a:extLst>
                <a:ext uri="{C183D7F6-B498-43B3-948B-1728B52AA6E4}">
                  <adec:decorative xmlns:adec="http://schemas.microsoft.com/office/drawing/2017/decorative" val="1"/>
                </a:ext>
              </a:extLst>
            </p:cNvPr>
            <p:cNvSpPr/>
            <p:nvPr/>
          </p:nvSpPr>
          <p:spPr>
            <a:xfrm>
              <a:off x="0" y="0"/>
              <a:ext cx="4549935" cy="1884756"/>
            </a:xfrm>
            <a:custGeom>
              <a:avLst/>
              <a:gdLst/>
              <a:ahLst/>
              <a:cxnLst/>
              <a:rect l="l" t="t" r="r" b="b"/>
              <a:pathLst>
                <a:path w="4549935" h="1884756">
                  <a:moveTo>
                    <a:pt x="0" y="0"/>
                  </a:moveTo>
                  <a:lnTo>
                    <a:pt x="4549935" y="0"/>
                  </a:lnTo>
                  <a:lnTo>
                    <a:pt x="4549935" y="1884756"/>
                  </a:lnTo>
                  <a:lnTo>
                    <a:pt x="0" y="1884756"/>
                  </a:lnTo>
                  <a:close/>
                </a:path>
              </a:pathLst>
            </a:custGeom>
            <a:solidFill>
              <a:srgbClr val="F2F2F2"/>
            </a:solidFill>
          </p:spPr>
          <p:txBody>
            <a:bodyPr/>
            <a:lstStyle/>
            <a:p>
              <a:endParaRPr lang="en-US" dirty="0"/>
            </a:p>
          </p:txBody>
        </p:sp>
        <p:sp>
          <p:nvSpPr>
            <p:cNvPr id="4" name="TextBox 4"/>
            <p:cNvSpPr txBox="1"/>
            <p:nvPr/>
          </p:nvSpPr>
          <p:spPr>
            <a:xfrm>
              <a:off x="0" y="-57150"/>
              <a:ext cx="4549935" cy="1941906"/>
            </a:xfrm>
            <a:prstGeom prst="rect">
              <a:avLst/>
            </a:prstGeom>
          </p:spPr>
          <p:txBody>
            <a:bodyPr lIns="50800" tIns="50800" rIns="50800" bIns="50800" rtlCol="0" anchor="t"/>
            <a:lstStyle/>
            <a:p>
              <a:pPr algn="l">
                <a:lnSpc>
                  <a:spcPts val="3919"/>
                </a:lnSpc>
              </a:pPr>
              <a:endParaRPr dirty="0"/>
            </a:p>
          </p:txBody>
        </p:sp>
      </p:grpSp>
      <p:grpSp>
        <p:nvGrpSpPr>
          <p:cNvPr id="5" name="Group 5">
            <a:extLst>
              <a:ext uri="{C183D7F6-B498-43B3-948B-1728B52AA6E4}">
                <adec:decorative xmlns:adec="http://schemas.microsoft.com/office/drawing/2017/decorative" val="1"/>
              </a:ext>
            </a:extLst>
          </p:cNvPr>
          <p:cNvGrpSpPr/>
          <p:nvPr/>
        </p:nvGrpSpPr>
        <p:grpSpPr>
          <a:xfrm>
            <a:off x="0" y="393299"/>
            <a:ext cx="18288000" cy="1541783"/>
            <a:chOff x="0" y="0"/>
            <a:chExt cx="4816593" cy="406066"/>
          </a:xfrm>
        </p:grpSpPr>
        <p:sp>
          <p:nvSpPr>
            <p:cNvPr id="6" name="Freeform 6">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7" name="TextBox 7"/>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8" name="TextBox 8"/>
          <p:cNvSpPr txBox="1">
            <a:spLocks noGrp="1"/>
          </p:cNvSpPr>
          <p:nvPr>
            <p:ph type="title" idx="4294967295"/>
          </p:nvPr>
        </p:nvSpPr>
        <p:spPr>
          <a:xfrm>
            <a:off x="160139" y="499178"/>
            <a:ext cx="17967722" cy="11207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100"/>
              </a:lnSpc>
              <a:spcBef>
                <a:spcPts val="0"/>
              </a:spcBef>
              <a:spcAft>
                <a:spcPts val="0"/>
              </a:spcAft>
              <a:buClrTx/>
              <a:buSzTx/>
              <a:buFontTx/>
              <a:buNone/>
              <a:tabLst/>
              <a:defRPr/>
            </a:pPr>
            <a:r>
              <a:rPr kumimoji="0" lang="en-US" sz="65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School Counseling Vision Examples</a:t>
            </a:r>
          </a:p>
        </p:txBody>
      </p:sp>
      <p:sp>
        <p:nvSpPr>
          <p:cNvPr id="10" name="TextBox 10"/>
          <p:cNvSpPr txBox="1"/>
          <p:nvPr/>
        </p:nvSpPr>
        <p:spPr>
          <a:xfrm>
            <a:off x="682659" y="2833370"/>
            <a:ext cx="16746255" cy="6424930"/>
          </a:xfrm>
          <a:prstGeom prst="rect">
            <a:avLst/>
          </a:prstGeom>
        </p:spPr>
        <p:txBody>
          <a:bodyPr lIns="0" tIns="0" rIns="0" bIns="0" rtlCol="0" anchor="t">
            <a:spAutoFit/>
          </a:bodyPr>
          <a:lstStyle/>
          <a:p>
            <a:pPr marL="604519" lvl="1" indent="-302260" algn="l">
              <a:lnSpc>
                <a:spcPts val="3919"/>
              </a:lnSpc>
              <a:buFont typeface="Arial"/>
              <a:buChar char="•"/>
            </a:pPr>
            <a:r>
              <a:rPr lang="en-US" sz="2799" dirty="0">
                <a:solidFill>
                  <a:srgbClr val="000000"/>
                </a:solidFill>
                <a:latin typeface="Trebuchet MS"/>
                <a:ea typeface="Trebuchet MS"/>
                <a:cs typeface="Trebuchet MS"/>
                <a:sym typeface="Trebuchet MS"/>
              </a:rPr>
              <a:t>“The vision of Wiggins RE-50J School District Counseling Program is for all students to depart empowered with the knowledge and skills necessary to achieve academic, social-emotional, and career success, and to reach their fullest potential as respectful, responsible citizens.” </a:t>
            </a:r>
          </a:p>
          <a:p>
            <a:pPr marL="1209039" lvl="2" indent="-403013" algn="l">
              <a:lnSpc>
                <a:spcPts val="3919"/>
              </a:lnSpc>
              <a:buFont typeface="Arial"/>
              <a:buChar char="⚬"/>
            </a:pPr>
            <a:r>
              <a:rPr lang="en-US" sz="2799" b="1" dirty="0">
                <a:solidFill>
                  <a:srgbClr val="000000"/>
                </a:solidFill>
                <a:latin typeface="Trebuchet MS Bold"/>
                <a:ea typeface="Trebuchet MS Bold"/>
                <a:cs typeface="Trebuchet MS Bold"/>
                <a:sym typeface="Trebuchet MS Bold"/>
              </a:rPr>
              <a:t>Wiggins Primary School in Wiggins RE-50(J)</a:t>
            </a:r>
          </a:p>
          <a:p>
            <a:pPr algn="l">
              <a:lnSpc>
                <a:spcPts val="3919"/>
              </a:lnSpc>
            </a:pPr>
            <a:endParaRPr lang="en-US" sz="2799" b="1" dirty="0">
              <a:solidFill>
                <a:srgbClr val="000000"/>
              </a:solidFill>
              <a:latin typeface="Trebuchet MS Bold"/>
              <a:ea typeface="Trebuchet MS Bold"/>
              <a:cs typeface="Trebuchet MS Bold"/>
              <a:sym typeface="Trebuchet MS Bold"/>
            </a:endParaRPr>
          </a:p>
          <a:p>
            <a:pPr marL="604519" lvl="1" indent="-302260" algn="l">
              <a:lnSpc>
                <a:spcPts val="3919"/>
              </a:lnSpc>
              <a:buFont typeface="Arial"/>
              <a:buChar char="•"/>
            </a:pPr>
            <a:r>
              <a:rPr lang="en-US" sz="2799" dirty="0">
                <a:solidFill>
                  <a:srgbClr val="000000"/>
                </a:solidFill>
                <a:latin typeface="Trebuchet MS"/>
                <a:ea typeface="Trebuchet MS"/>
                <a:cs typeface="Trebuchet MS"/>
                <a:sym typeface="Trebuchet MS"/>
              </a:rPr>
              <a:t>“The Weld Central High School Counseling Department envisions a future where students are inspired, prepared, and empowered to achieve their academic and professional dreams. We strive to foster a culture of lifelong learning, resilience, and adaptability, guiding students toward fulfilling careers and higher education opportunities. Our vision is to be a catalyst for student's personal and professional growth, equipping them with the knowledge, skills, and confidence to thrive in an ever-evolving global landscape.”</a:t>
            </a:r>
          </a:p>
          <a:p>
            <a:pPr marL="1209039" lvl="2" indent="-403013" algn="l">
              <a:lnSpc>
                <a:spcPts val="3919"/>
              </a:lnSpc>
              <a:buFont typeface="Arial"/>
              <a:buChar char="⚬"/>
            </a:pPr>
            <a:r>
              <a:rPr lang="en-US" sz="2799" b="1" dirty="0">
                <a:solidFill>
                  <a:srgbClr val="000000"/>
                </a:solidFill>
                <a:latin typeface="Trebuchet MS Bold"/>
                <a:ea typeface="Trebuchet MS Bold"/>
                <a:cs typeface="Trebuchet MS Bold"/>
                <a:sym typeface="Trebuchet MS Bold"/>
              </a:rPr>
              <a:t>Weld Central High School in Weld County School District RE-3J</a:t>
            </a:r>
          </a:p>
          <a:p>
            <a:pPr algn="ctr">
              <a:lnSpc>
                <a:spcPts val="3919"/>
              </a:lnSpc>
            </a:pPr>
            <a:endParaRPr lang="en-US" sz="2799" b="1" dirty="0">
              <a:solidFill>
                <a:srgbClr val="000000"/>
              </a:solidFill>
              <a:latin typeface="Trebuchet MS Bold"/>
              <a:ea typeface="Trebuchet MS Bold"/>
              <a:cs typeface="Trebuchet MS Bold"/>
              <a:sym typeface="Trebuchet MS Bold"/>
            </a:endParaRPr>
          </a:p>
        </p:txBody>
      </p:sp>
      <p:sp>
        <p:nvSpPr>
          <p:cNvPr id="9" name="Freeform 9" descr="CDE Logo"/>
          <p:cNvSpPr/>
          <p:nvPr/>
        </p:nvSpPr>
        <p:spPr>
          <a:xfrm>
            <a:off x="15320137" y="632528"/>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6232" y="2662702"/>
            <a:ext cx="17275536" cy="7153469"/>
            <a:chOff x="0" y="0"/>
            <a:chExt cx="4549935" cy="1884041"/>
          </a:xfrm>
        </p:grpSpPr>
        <p:sp>
          <p:nvSpPr>
            <p:cNvPr id="3" name="Freeform 3">
              <a:extLst>
                <a:ext uri="{C183D7F6-B498-43B3-948B-1728B52AA6E4}">
                  <adec:decorative xmlns:adec="http://schemas.microsoft.com/office/drawing/2017/decorative" val="1"/>
                </a:ext>
              </a:extLst>
            </p:cNvPr>
            <p:cNvSpPr/>
            <p:nvPr/>
          </p:nvSpPr>
          <p:spPr>
            <a:xfrm>
              <a:off x="0" y="0"/>
              <a:ext cx="4549935" cy="1884041"/>
            </a:xfrm>
            <a:custGeom>
              <a:avLst/>
              <a:gdLst/>
              <a:ahLst/>
              <a:cxnLst/>
              <a:rect l="l" t="t" r="r" b="b"/>
              <a:pathLst>
                <a:path w="4549935" h="1884041">
                  <a:moveTo>
                    <a:pt x="0" y="0"/>
                  </a:moveTo>
                  <a:lnTo>
                    <a:pt x="4549935" y="0"/>
                  </a:lnTo>
                  <a:lnTo>
                    <a:pt x="4549935" y="1884041"/>
                  </a:lnTo>
                  <a:lnTo>
                    <a:pt x="0" y="1884041"/>
                  </a:lnTo>
                  <a:close/>
                </a:path>
              </a:pathLst>
            </a:custGeom>
            <a:solidFill>
              <a:srgbClr val="F2F2F2"/>
            </a:solidFill>
          </p:spPr>
          <p:txBody>
            <a:bodyPr/>
            <a:lstStyle/>
            <a:p>
              <a:endParaRPr lang="en-US" dirty="0"/>
            </a:p>
          </p:txBody>
        </p:sp>
        <p:sp>
          <p:nvSpPr>
            <p:cNvPr id="4" name="TextBox 4"/>
            <p:cNvSpPr txBox="1"/>
            <p:nvPr/>
          </p:nvSpPr>
          <p:spPr>
            <a:xfrm>
              <a:off x="0" y="-57150"/>
              <a:ext cx="4549935" cy="1941191"/>
            </a:xfrm>
            <a:prstGeom prst="rect">
              <a:avLst/>
            </a:prstGeom>
          </p:spPr>
          <p:txBody>
            <a:bodyPr lIns="50800" tIns="50800" rIns="50800" bIns="50800" rtlCol="0" anchor="ctr"/>
            <a:lstStyle/>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l">
                <a:lnSpc>
                  <a:spcPts val="3359"/>
                </a:lnSpc>
              </a:pPr>
              <a:r>
                <a:rPr lang="en-US" sz="2400" dirty="0">
                  <a:solidFill>
                    <a:srgbClr val="000000"/>
                  </a:solidFill>
                  <a:latin typeface="Trebuchet MS"/>
                  <a:ea typeface="Trebuchet MS"/>
                  <a:cs typeface="Trebuchet MS"/>
                  <a:sym typeface="Trebuchet MS"/>
                </a:rPr>
                <a:t>     </a:t>
              </a:r>
            </a:p>
          </p:txBody>
        </p:sp>
      </p:grpSp>
      <p:sp>
        <p:nvSpPr>
          <p:cNvPr id="5" name="Freeform 5">
            <a:extLst>
              <a:ext uri="{C183D7F6-B498-43B3-948B-1728B52AA6E4}">
                <adec:decorative xmlns:adec="http://schemas.microsoft.com/office/drawing/2017/decorative" val="1"/>
              </a:ext>
            </a:extLst>
          </p:cNvPr>
          <p:cNvSpPr/>
          <p:nvPr/>
        </p:nvSpPr>
        <p:spPr>
          <a:xfrm>
            <a:off x="849692" y="4421756"/>
            <a:ext cx="3702809" cy="4279647"/>
          </a:xfrm>
          <a:custGeom>
            <a:avLst/>
            <a:gdLst/>
            <a:ahLst/>
            <a:cxnLst/>
            <a:rect l="l" t="t" r="r" b="b"/>
            <a:pathLst>
              <a:path w="3702809" h="4279647">
                <a:moveTo>
                  <a:pt x="0" y="0"/>
                </a:moveTo>
                <a:lnTo>
                  <a:pt x="3702809" y="0"/>
                </a:lnTo>
                <a:lnTo>
                  <a:pt x="3702809" y="4279646"/>
                </a:lnTo>
                <a:lnTo>
                  <a:pt x="0" y="4279646"/>
                </a:lnTo>
                <a:lnTo>
                  <a:pt x="0" y="0"/>
                </a:lnTo>
                <a:close/>
              </a:path>
            </a:pathLst>
          </a:custGeom>
          <a:blipFill>
            <a:blip r:embed="rId3">
              <a:extLst>
                <a:ext uri="{96DAC541-7B7A-43D3-8B79-37D633B846F1}">
                  <asvg:svgBlip xmlns:asvg="http://schemas.microsoft.com/office/drawing/2016/SVG/main" r:embed="rId4"/>
                </a:ext>
              </a:extLst>
            </a:blip>
            <a:stretch>
              <a:fillRect l="-13" r="-13"/>
            </a:stretch>
          </a:blipFill>
        </p:spPr>
        <p:txBody>
          <a:bodyPr/>
          <a:lstStyle/>
          <a:p>
            <a:endParaRPr lang="en-US" dirty="0"/>
          </a:p>
        </p:txBody>
      </p:sp>
      <p:sp>
        <p:nvSpPr>
          <p:cNvPr id="7" name="Freeform 7">
            <a:extLst>
              <a:ext uri="{C183D7F6-B498-43B3-948B-1728B52AA6E4}">
                <adec:decorative xmlns:adec="http://schemas.microsoft.com/office/drawing/2017/decorative" val="1"/>
              </a:ext>
            </a:extLst>
          </p:cNvPr>
          <p:cNvSpPr/>
          <p:nvPr/>
        </p:nvSpPr>
        <p:spPr>
          <a:xfrm>
            <a:off x="5093897" y="2844772"/>
            <a:ext cx="3561172" cy="4114800"/>
          </a:xfrm>
          <a:custGeom>
            <a:avLst/>
            <a:gdLst/>
            <a:ahLst/>
            <a:cxnLst/>
            <a:rect l="l" t="t" r="r" b="b"/>
            <a:pathLst>
              <a:path w="3561172" h="4114800">
                <a:moveTo>
                  <a:pt x="0" y="0"/>
                </a:moveTo>
                <a:lnTo>
                  <a:pt x="3561173" y="0"/>
                </a:lnTo>
                <a:lnTo>
                  <a:pt x="356117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9" name="Freeform 9">
            <a:extLst>
              <a:ext uri="{C183D7F6-B498-43B3-948B-1728B52AA6E4}">
                <adec:decorative xmlns:adec="http://schemas.microsoft.com/office/drawing/2017/decorative" val="1"/>
              </a:ext>
            </a:extLst>
          </p:cNvPr>
          <p:cNvSpPr/>
          <p:nvPr/>
        </p:nvSpPr>
        <p:spPr>
          <a:xfrm>
            <a:off x="9313755" y="4585412"/>
            <a:ext cx="3561172" cy="4114800"/>
          </a:xfrm>
          <a:custGeom>
            <a:avLst/>
            <a:gdLst/>
            <a:ahLst/>
            <a:cxnLst/>
            <a:rect l="l" t="t" r="r" b="b"/>
            <a:pathLst>
              <a:path w="3561172" h="4114800">
                <a:moveTo>
                  <a:pt x="0" y="0"/>
                </a:moveTo>
                <a:lnTo>
                  <a:pt x="3561173" y="0"/>
                </a:lnTo>
                <a:lnTo>
                  <a:pt x="356117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11" name="Freeform 11">
            <a:extLst>
              <a:ext uri="{C183D7F6-B498-43B3-948B-1728B52AA6E4}">
                <adec:decorative xmlns:adec="http://schemas.microsoft.com/office/drawing/2017/decorative" val="1"/>
              </a:ext>
            </a:extLst>
          </p:cNvPr>
          <p:cNvSpPr/>
          <p:nvPr/>
        </p:nvSpPr>
        <p:spPr>
          <a:xfrm>
            <a:off x="13532153" y="3032310"/>
            <a:ext cx="3561172" cy="4114800"/>
          </a:xfrm>
          <a:custGeom>
            <a:avLst/>
            <a:gdLst/>
            <a:ahLst/>
            <a:cxnLst/>
            <a:rect l="l" t="t" r="r" b="b"/>
            <a:pathLst>
              <a:path w="3561172" h="4114800">
                <a:moveTo>
                  <a:pt x="0" y="0"/>
                </a:moveTo>
                <a:lnTo>
                  <a:pt x="3561172" y="0"/>
                </a:lnTo>
                <a:lnTo>
                  <a:pt x="356117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13" name="Freeform 13">
            <a:extLst>
              <a:ext uri="{C183D7F6-B498-43B3-948B-1728B52AA6E4}">
                <adec:decorative xmlns:adec="http://schemas.microsoft.com/office/drawing/2017/decorative" val="1"/>
              </a:ext>
            </a:extLst>
          </p:cNvPr>
          <p:cNvSpPr/>
          <p:nvPr/>
        </p:nvSpPr>
        <p:spPr>
          <a:xfrm>
            <a:off x="849692" y="2844772"/>
            <a:ext cx="1087519" cy="1126432"/>
          </a:xfrm>
          <a:custGeom>
            <a:avLst/>
            <a:gdLst/>
            <a:ahLst/>
            <a:cxnLst/>
            <a:rect l="l" t="t" r="r" b="b"/>
            <a:pathLst>
              <a:path w="1087519" h="1126432">
                <a:moveTo>
                  <a:pt x="0" y="0"/>
                </a:moveTo>
                <a:lnTo>
                  <a:pt x="1087519" y="0"/>
                </a:lnTo>
                <a:lnTo>
                  <a:pt x="1087519" y="1126432"/>
                </a:lnTo>
                <a:lnTo>
                  <a:pt x="0" y="112643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grpSp>
        <p:nvGrpSpPr>
          <p:cNvPr id="14" name="Group 14">
            <a:extLst>
              <a:ext uri="{C183D7F6-B498-43B3-948B-1728B52AA6E4}">
                <adec:decorative xmlns:adec="http://schemas.microsoft.com/office/drawing/2017/decorative" val="1"/>
              </a:ext>
            </a:extLst>
          </p:cNvPr>
          <p:cNvGrpSpPr/>
          <p:nvPr/>
        </p:nvGrpSpPr>
        <p:grpSpPr>
          <a:xfrm>
            <a:off x="0" y="393299"/>
            <a:ext cx="18288000" cy="1541783"/>
            <a:chOff x="0" y="0"/>
            <a:chExt cx="4816593" cy="406066"/>
          </a:xfrm>
        </p:grpSpPr>
        <p:sp>
          <p:nvSpPr>
            <p:cNvPr id="15" name="Freeform 15">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16" name="TextBox 16"/>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17" name="TextBox 17"/>
          <p:cNvSpPr txBox="1">
            <a:spLocks noGrp="1"/>
          </p:cNvSpPr>
          <p:nvPr>
            <p:ph type="title" idx="4294967295"/>
          </p:nvPr>
        </p:nvSpPr>
        <p:spPr>
          <a:xfrm>
            <a:off x="160139" y="525539"/>
            <a:ext cx="17967722"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Writing Vision Statements</a:t>
            </a:r>
          </a:p>
        </p:txBody>
      </p:sp>
      <p:sp>
        <p:nvSpPr>
          <p:cNvPr id="6" name="TextBox 6"/>
          <p:cNvSpPr txBox="1"/>
          <p:nvPr/>
        </p:nvSpPr>
        <p:spPr>
          <a:xfrm>
            <a:off x="967723" y="5089343"/>
            <a:ext cx="3434840" cy="3348989"/>
          </a:xfrm>
          <a:prstGeom prst="rect">
            <a:avLst/>
          </a:prstGeom>
        </p:spPr>
        <p:txBody>
          <a:bodyPr lIns="0" tIns="0" rIns="0" bIns="0" rtlCol="0" anchor="t">
            <a:spAutoFit/>
          </a:bodyPr>
          <a:lstStyle/>
          <a:p>
            <a:pPr algn="ctr">
              <a:lnSpc>
                <a:spcPts val="3360"/>
              </a:lnSpc>
            </a:pPr>
            <a:r>
              <a:rPr lang="en-US" sz="2400" b="1" dirty="0">
                <a:solidFill>
                  <a:srgbClr val="040606"/>
                </a:solidFill>
                <a:latin typeface="Trebuchet MS Bold"/>
                <a:ea typeface="Trebuchet MS Bold"/>
                <a:cs typeface="Trebuchet MS Bold"/>
                <a:sym typeface="Trebuchet MS Bold"/>
              </a:rPr>
              <a:t>Brainstorm and</a:t>
            </a:r>
          </a:p>
          <a:p>
            <a:pPr algn="ctr">
              <a:lnSpc>
                <a:spcPts val="3360"/>
              </a:lnSpc>
            </a:pPr>
            <a:r>
              <a:rPr lang="en-US" sz="2400" b="1" dirty="0">
                <a:solidFill>
                  <a:srgbClr val="040606"/>
                </a:solidFill>
                <a:latin typeface="Trebuchet MS Bold"/>
                <a:ea typeface="Trebuchet MS Bold"/>
                <a:cs typeface="Trebuchet MS Bold"/>
                <a:sym typeface="Trebuchet MS Bold"/>
              </a:rPr>
              <a:t>Create a List</a:t>
            </a:r>
          </a:p>
          <a:p>
            <a:pPr algn="ctr">
              <a:lnSpc>
                <a:spcPts val="3360"/>
              </a:lnSpc>
            </a:pPr>
            <a:r>
              <a:rPr lang="en-US" sz="2400" dirty="0">
                <a:solidFill>
                  <a:srgbClr val="040606"/>
                </a:solidFill>
                <a:latin typeface="Trebuchet MS"/>
                <a:ea typeface="Trebuchet MS"/>
                <a:cs typeface="Trebuchet MS"/>
                <a:sym typeface="Trebuchet MS"/>
              </a:rPr>
              <a:t>What do you hope students will achieve, do, and/or be in 15 years because of the school counseling program?</a:t>
            </a:r>
          </a:p>
        </p:txBody>
      </p:sp>
      <p:sp>
        <p:nvSpPr>
          <p:cNvPr id="19" name="TextBox 19"/>
          <p:cNvSpPr txBox="1"/>
          <p:nvPr/>
        </p:nvSpPr>
        <p:spPr>
          <a:xfrm>
            <a:off x="849692" y="8925242"/>
            <a:ext cx="2843808" cy="589915"/>
          </a:xfrm>
          <a:prstGeom prst="rect">
            <a:avLst/>
          </a:prstGeom>
        </p:spPr>
        <p:txBody>
          <a:bodyPr lIns="0" tIns="0" rIns="0" bIns="0" rtlCol="0" anchor="t">
            <a:spAutoFit/>
          </a:bodyPr>
          <a:lstStyle/>
          <a:p>
            <a:pPr algn="ctr">
              <a:lnSpc>
                <a:spcPts val="4759"/>
              </a:lnSpc>
            </a:pPr>
            <a:r>
              <a:rPr lang="en-US" sz="3399" dirty="0">
                <a:solidFill>
                  <a:srgbClr val="000000"/>
                </a:solidFill>
                <a:latin typeface="Trebuchet MS"/>
                <a:ea typeface="Trebuchet MS"/>
                <a:cs typeface="Trebuchet MS"/>
                <a:sym typeface="Trebuchet MS"/>
              </a:rPr>
              <a:t>(ASCA, 2019a) </a:t>
            </a:r>
          </a:p>
        </p:txBody>
      </p:sp>
      <p:sp>
        <p:nvSpPr>
          <p:cNvPr id="8" name="TextBox 8"/>
          <p:cNvSpPr txBox="1"/>
          <p:nvPr/>
        </p:nvSpPr>
        <p:spPr>
          <a:xfrm>
            <a:off x="5422442" y="3542068"/>
            <a:ext cx="2904083" cy="2928848"/>
          </a:xfrm>
          <a:prstGeom prst="rect">
            <a:avLst/>
          </a:prstGeom>
        </p:spPr>
        <p:txBody>
          <a:bodyPr lIns="0" tIns="0" rIns="0" bIns="0" rtlCol="0" anchor="t">
            <a:spAutoFit/>
          </a:bodyPr>
          <a:lstStyle/>
          <a:p>
            <a:pPr algn="ctr">
              <a:lnSpc>
                <a:spcPts val="3360"/>
              </a:lnSpc>
            </a:pPr>
            <a:r>
              <a:rPr lang="en-US" sz="2400" b="1" dirty="0">
                <a:solidFill>
                  <a:srgbClr val="040606"/>
                </a:solidFill>
                <a:latin typeface="Trebuchet MS Bold"/>
                <a:ea typeface="Trebuchet MS Bold"/>
                <a:cs typeface="Trebuchet MS Bold"/>
                <a:sym typeface="Trebuchet MS Bold"/>
              </a:rPr>
              <a:t>Align</a:t>
            </a:r>
          </a:p>
          <a:p>
            <a:pPr algn="ctr">
              <a:lnSpc>
                <a:spcPts val="3360"/>
              </a:lnSpc>
            </a:pPr>
            <a:r>
              <a:rPr lang="en-US" sz="2400" dirty="0">
                <a:solidFill>
                  <a:srgbClr val="040606"/>
                </a:solidFill>
                <a:latin typeface="Trebuchet MS"/>
                <a:ea typeface="Trebuchet MS"/>
                <a:cs typeface="Trebuchet MS"/>
                <a:sym typeface="Trebuchet MS"/>
              </a:rPr>
              <a:t>What are key words/themes in the school and district vision?  How can they be incorporated?</a:t>
            </a:r>
          </a:p>
        </p:txBody>
      </p:sp>
      <p:sp>
        <p:nvSpPr>
          <p:cNvPr id="10" name="TextBox 10"/>
          <p:cNvSpPr txBox="1"/>
          <p:nvPr/>
        </p:nvSpPr>
        <p:spPr>
          <a:xfrm>
            <a:off x="9447105" y="5233830"/>
            <a:ext cx="3285967" cy="3125172"/>
          </a:xfrm>
          <a:prstGeom prst="rect">
            <a:avLst/>
          </a:prstGeom>
        </p:spPr>
        <p:txBody>
          <a:bodyPr lIns="0" tIns="0" rIns="0" bIns="0" rtlCol="0" anchor="t">
            <a:spAutoFit/>
          </a:bodyPr>
          <a:lstStyle/>
          <a:p>
            <a:pPr algn="ctr">
              <a:lnSpc>
                <a:spcPts val="3080"/>
              </a:lnSpc>
            </a:pPr>
            <a:r>
              <a:rPr lang="en-US" sz="2200" b="1" dirty="0">
                <a:solidFill>
                  <a:srgbClr val="040606"/>
                </a:solidFill>
                <a:latin typeface="Trebuchet MS Bold"/>
                <a:ea typeface="Trebuchet MS Bold"/>
                <a:cs typeface="Trebuchet MS Bold"/>
                <a:sym typeface="Trebuchet MS Bold"/>
              </a:rPr>
              <a:t>Develop Statement</a:t>
            </a:r>
          </a:p>
          <a:p>
            <a:pPr algn="ctr">
              <a:lnSpc>
                <a:spcPts val="3080"/>
              </a:lnSpc>
            </a:pPr>
            <a:r>
              <a:rPr lang="en-US" sz="2200" dirty="0">
                <a:solidFill>
                  <a:srgbClr val="040606"/>
                </a:solidFill>
                <a:latin typeface="Trebuchet MS"/>
                <a:ea typeface="Trebuchet MS"/>
                <a:cs typeface="Trebuchet MS"/>
                <a:sym typeface="Trebuchet MS"/>
              </a:rPr>
              <a:t>Combine future statements and aligning language to create a statement of the future world where student outcomes are successfully achieved.</a:t>
            </a:r>
          </a:p>
        </p:txBody>
      </p:sp>
      <p:sp>
        <p:nvSpPr>
          <p:cNvPr id="12" name="TextBox 12"/>
          <p:cNvSpPr txBox="1"/>
          <p:nvPr/>
        </p:nvSpPr>
        <p:spPr>
          <a:xfrm>
            <a:off x="13665503" y="3685183"/>
            <a:ext cx="3285967" cy="2398583"/>
          </a:xfrm>
          <a:prstGeom prst="rect">
            <a:avLst/>
          </a:prstGeom>
        </p:spPr>
        <p:txBody>
          <a:bodyPr lIns="0" tIns="0" rIns="0" bIns="0" rtlCol="0" anchor="t">
            <a:spAutoFit/>
          </a:bodyPr>
          <a:lstStyle/>
          <a:p>
            <a:pPr algn="ctr">
              <a:lnSpc>
                <a:spcPts val="3220"/>
              </a:lnSpc>
            </a:pPr>
            <a:r>
              <a:rPr lang="en-US" sz="2300" b="1" dirty="0">
                <a:solidFill>
                  <a:srgbClr val="040606"/>
                </a:solidFill>
                <a:latin typeface="Trebuchet MS Bold"/>
                <a:ea typeface="Trebuchet MS Bold"/>
                <a:cs typeface="Trebuchet MS Bold"/>
                <a:sym typeface="Trebuchet MS Bold"/>
              </a:rPr>
              <a:t>Communicate</a:t>
            </a:r>
          </a:p>
          <a:p>
            <a:pPr algn="ctr">
              <a:lnSpc>
                <a:spcPts val="3220"/>
              </a:lnSpc>
            </a:pPr>
            <a:r>
              <a:rPr lang="en-US" sz="2300" dirty="0">
                <a:solidFill>
                  <a:srgbClr val="040606"/>
                </a:solidFill>
                <a:latin typeface="Trebuchet MS"/>
                <a:ea typeface="Trebuchet MS"/>
                <a:cs typeface="Trebuchet MS"/>
                <a:sym typeface="Trebuchet MS"/>
              </a:rPr>
              <a:t>Share the vision statement with students, staff, families, the community, stakeholders, etc.</a:t>
            </a:r>
          </a:p>
        </p:txBody>
      </p:sp>
      <p:sp>
        <p:nvSpPr>
          <p:cNvPr id="18" name="Freeform 18" descr="CDE Logo"/>
          <p:cNvSpPr/>
          <p:nvPr/>
        </p:nvSpPr>
        <p:spPr>
          <a:xfrm>
            <a:off x="15320137" y="632528"/>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7"/>
            <a:stretch>
              <a:fillRect/>
            </a:stretch>
          </a:blipFill>
        </p:spPr>
        <p:txBody>
          <a:bodyP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20961" y="2406015"/>
            <a:ext cx="18247635" cy="8028178"/>
          </a:xfrm>
          <a:custGeom>
            <a:avLst/>
            <a:gdLst/>
            <a:ahLst/>
            <a:cxnLst/>
            <a:rect l="l" t="t" r="r" b="b"/>
            <a:pathLst>
              <a:path w="18247635" h="8028178">
                <a:moveTo>
                  <a:pt x="0" y="0"/>
                </a:moveTo>
                <a:lnTo>
                  <a:pt x="18247635" y="0"/>
                </a:lnTo>
                <a:lnTo>
                  <a:pt x="18247635" y="8028178"/>
                </a:lnTo>
                <a:lnTo>
                  <a:pt x="0" y="8028178"/>
                </a:lnTo>
                <a:lnTo>
                  <a:pt x="0" y="0"/>
                </a:lnTo>
                <a:close/>
              </a:path>
            </a:pathLst>
          </a:custGeom>
          <a:blipFill>
            <a:blip r:embed="rId3"/>
            <a:stretch>
              <a:fillRect t="-6298" b="-3086"/>
            </a:stretch>
          </a:blipFill>
        </p:spPr>
        <p:txBody>
          <a:bodyPr/>
          <a:lstStyle/>
          <a:p>
            <a:endParaRPr lang="en-US" dirty="0"/>
          </a:p>
        </p:txBody>
      </p:sp>
      <p:grpSp>
        <p:nvGrpSpPr>
          <p:cNvPr id="3" name="Group 3">
            <a:extLst>
              <a:ext uri="{C183D7F6-B498-43B3-948B-1728B52AA6E4}">
                <adec:decorative xmlns:adec="http://schemas.microsoft.com/office/drawing/2017/decorative" val="1"/>
              </a:ext>
            </a:extLst>
          </p:cNvPr>
          <p:cNvGrpSpPr/>
          <p:nvPr/>
        </p:nvGrpSpPr>
        <p:grpSpPr>
          <a:xfrm>
            <a:off x="2080215" y="3523487"/>
            <a:ext cx="14880515" cy="5137964"/>
            <a:chOff x="0" y="0"/>
            <a:chExt cx="3919148" cy="1353209"/>
          </a:xfrm>
        </p:grpSpPr>
        <p:sp>
          <p:nvSpPr>
            <p:cNvPr id="4" name="Freeform 4">
              <a:extLst>
                <a:ext uri="{C183D7F6-B498-43B3-948B-1728B52AA6E4}">
                  <adec:decorative xmlns:adec="http://schemas.microsoft.com/office/drawing/2017/decorative" val="1"/>
                </a:ext>
              </a:extLst>
            </p:cNvPr>
            <p:cNvSpPr/>
            <p:nvPr/>
          </p:nvSpPr>
          <p:spPr>
            <a:xfrm>
              <a:off x="0" y="0"/>
              <a:ext cx="3919148" cy="1353209"/>
            </a:xfrm>
            <a:custGeom>
              <a:avLst/>
              <a:gdLst/>
              <a:ahLst/>
              <a:cxnLst/>
              <a:rect l="l" t="t" r="r" b="b"/>
              <a:pathLst>
                <a:path w="3919148" h="1353209">
                  <a:moveTo>
                    <a:pt x="0" y="0"/>
                  </a:moveTo>
                  <a:lnTo>
                    <a:pt x="3919148" y="0"/>
                  </a:lnTo>
                  <a:lnTo>
                    <a:pt x="3919148" y="1353209"/>
                  </a:lnTo>
                  <a:lnTo>
                    <a:pt x="0" y="1353209"/>
                  </a:lnTo>
                  <a:close/>
                </a:path>
              </a:pathLst>
            </a:custGeom>
            <a:solidFill>
              <a:srgbClr val="F2F2F2"/>
            </a:solidFill>
          </p:spPr>
          <p:txBody>
            <a:bodyPr/>
            <a:lstStyle/>
            <a:p>
              <a:endParaRPr lang="en-US" dirty="0"/>
            </a:p>
          </p:txBody>
        </p:sp>
        <p:sp>
          <p:nvSpPr>
            <p:cNvPr id="5" name="TextBox 5"/>
            <p:cNvSpPr txBox="1"/>
            <p:nvPr/>
          </p:nvSpPr>
          <p:spPr>
            <a:xfrm>
              <a:off x="0" y="-85725"/>
              <a:ext cx="3919148" cy="1438934"/>
            </a:xfrm>
            <a:prstGeom prst="rect">
              <a:avLst/>
            </a:prstGeom>
          </p:spPr>
          <p:txBody>
            <a:bodyPr lIns="50800" tIns="50800" rIns="50800" bIns="50800" rtlCol="0" anchor="ctr"/>
            <a:lstStyle/>
            <a:p>
              <a:pPr algn="l">
                <a:lnSpc>
                  <a:spcPts val="5039"/>
                </a:lnSpc>
              </a:pPr>
              <a:endParaRPr dirty="0"/>
            </a:p>
            <a:p>
              <a:pPr algn="ctr">
                <a:lnSpc>
                  <a:spcPts val="3359"/>
                </a:lnSpc>
              </a:pPr>
              <a:endParaRPr dirty="0"/>
            </a:p>
          </p:txBody>
        </p:sp>
      </p:grpSp>
      <p:sp>
        <p:nvSpPr>
          <p:cNvPr id="6" name="Freeform 6">
            <a:extLst>
              <a:ext uri="{C183D7F6-B498-43B3-948B-1728B52AA6E4}">
                <adec:decorative xmlns:adec="http://schemas.microsoft.com/office/drawing/2017/decorative" val="1"/>
              </a:ext>
            </a:extLst>
          </p:cNvPr>
          <p:cNvSpPr/>
          <p:nvPr/>
        </p:nvSpPr>
        <p:spPr>
          <a:xfrm>
            <a:off x="2567442" y="4231323"/>
            <a:ext cx="3000349" cy="3107706"/>
          </a:xfrm>
          <a:custGeom>
            <a:avLst/>
            <a:gdLst/>
            <a:ahLst/>
            <a:cxnLst/>
            <a:rect l="l" t="t" r="r" b="b"/>
            <a:pathLst>
              <a:path w="3000349" h="3107706">
                <a:moveTo>
                  <a:pt x="0" y="0"/>
                </a:moveTo>
                <a:lnTo>
                  <a:pt x="3000350" y="0"/>
                </a:lnTo>
                <a:lnTo>
                  <a:pt x="3000350" y="3107706"/>
                </a:lnTo>
                <a:lnTo>
                  <a:pt x="0" y="31077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grpSp>
        <p:nvGrpSpPr>
          <p:cNvPr id="7" name="Group 7">
            <a:extLst>
              <a:ext uri="{C183D7F6-B498-43B3-948B-1728B52AA6E4}">
                <adec:decorative xmlns:adec="http://schemas.microsoft.com/office/drawing/2017/decorative" val="1"/>
              </a:ext>
            </a:extLst>
          </p:cNvPr>
          <p:cNvGrpSpPr/>
          <p:nvPr/>
        </p:nvGrpSpPr>
        <p:grpSpPr>
          <a:xfrm>
            <a:off x="0" y="398915"/>
            <a:ext cx="18288000" cy="1541783"/>
            <a:chOff x="0" y="0"/>
            <a:chExt cx="4816593" cy="406066"/>
          </a:xfrm>
        </p:grpSpPr>
        <p:sp>
          <p:nvSpPr>
            <p:cNvPr id="8" name="Freeform 8">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9" name="TextBox 9"/>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11" name="TextBox 11"/>
          <p:cNvSpPr txBox="1">
            <a:spLocks noGrp="1"/>
          </p:cNvSpPr>
          <p:nvPr>
            <p:ph type="title" idx="4294967295"/>
          </p:nvPr>
        </p:nvSpPr>
        <p:spPr>
          <a:xfrm>
            <a:off x="360992" y="478284"/>
            <a:ext cx="11054482"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Housekeeping</a:t>
            </a:r>
          </a:p>
        </p:txBody>
      </p:sp>
      <p:sp>
        <p:nvSpPr>
          <p:cNvPr id="12" name="TextBox 12"/>
          <p:cNvSpPr txBox="1"/>
          <p:nvPr/>
        </p:nvSpPr>
        <p:spPr>
          <a:xfrm>
            <a:off x="5640610" y="3632886"/>
            <a:ext cx="11320121" cy="5028565"/>
          </a:xfrm>
          <a:prstGeom prst="rect">
            <a:avLst/>
          </a:prstGeom>
        </p:spPr>
        <p:txBody>
          <a:bodyPr lIns="0" tIns="0" rIns="0" bIns="0" rtlCol="0" anchor="t">
            <a:spAutoFit/>
          </a:bodyPr>
          <a:lstStyle/>
          <a:p>
            <a:pPr marL="734059" lvl="1" indent="-367030" algn="l">
              <a:lnSpc>
                <a:spcPts val="4759"/>
              </a:lnSpc>
              <a:buFont typeface="Arial"/>
              <a:buChar char="•"/>
            </a:pPr>
            <a:r>
              <a:rPr lang="en-US" sz="3399" b="1" dirty="0">
                <a:solidFill>
                  <a:srgbClr val="000000"/>
                </a:solidFill>
                <a:latin typeface="Trebuchet MS Bold"/>
                <a:ea typeface="Trebuchet MS Bold"/>
                <a:cs typeface="Trebuchet MS Bold"/>
                <a:sym typeface="Trebuchet MS Bold"/>
              </a:rPr>
              <a:t>Today’s Materials</a:t>
            </a:r>
          </a:p>
          <a:p>
            <a:pPr marL="1381761" lvl="2" indent="-460587" algn="l">
              <a:lnSpc>
                <a:spcPts val="4480"/>
              </a:lnSpc>
              <a:buFont typeface="Arial"/>
              <a:buChar char="⚬"/>
            </a:pPr>
            <a:r>
              <a:rPr lang="en-US" sz="3200" dirty="0">
                <a:solidFill>
                  <a:srgbClr val="000000"/>
                </a:solidFill>
                <a:latin typeface="Trebuchet MS"/>
                <a:ea typeface="Trebuchet MS"/>
                <a:cs typeface="Trebuchet MS"/>
                <a:sym typeface="Trebuchet MS"/>
              </a:rPr>
              <a:t>Nametag: name and grade or levels you work with</a:t>
            </a:r>
          </a:p>
          <a:p>
            <a:pPr marL="1381761" lvl="2" indent="-460587" algn="l">
              <a:lnSpc>
                <a:spcPts val="4480"/>
              </a:lnSpc>
              <a:buFont typeface="Arial"/>
              <a:buChar char="⚬"/>
            </a:pPr>
            <a:r>
              <a:rPr lang="en-US" sz="3200" dirty="0">
                <a:solidFill>
                  <a:srgbClr val="000000"/>
                </a:solidFill>
                <a:latin typeface="Trebuchet MS"/>
                <a:ea typeface="Trebuchet MS"/>
                <a:cs typeface="Trebuchet MS"/>
                <a:sym typeface="Trebuchet MS"/>
              </a:rPr>
              <a:t>Agenda </a:t>
            </a:r>
          </a:p>
          <a:p>
            <a:pPr marL="1381761" lvl="2" indent="-460587" algn="l">
              <a:lnSpc>
                <a:spcPts val="4480"/>
              </a:lnSpc>
              <a:buFont typeface="Arial"/>
              <a:buChar char="⚬"/>
            </a:pPr>
            <a:r>
              <a:rPr lang="en-US" sz="3200" dirty="0">
                <a:solidFill>
                  <a:srgbClr val="000000"/>
                </a:solidFill>
                <a:latin typeface="Trebuchet MS"/>
                <a:ea typeface="Trebuchet MS"/>
                <a:cs typeface="Trebuchet MS"/>
                <a:sym typeface="Trebuchet MS"/>
              </a:rPr>
              <a:t>Note Catcher</a:t>
            </a:r>
          </a:p>
          <a:p>
            <a:pPr algn="l">
              <a:lnSpc>
                <a:spcPts val="2800"/>
              </a:lnSpc>
            </a:pPr>
            <a:endParaRPr lang="en-US" sz="3200" dirty="0">
              <a:solidFill>
                <a:srgbClr val="000000"/>
              </a:solidFill>
              <a:latin typeface="Trebuchet MS"/>
              <a:ea typeface="Trebuchet MS"/>
              <a:cs typeface="Trebuchet MS"/>
              <a:sym typeface="Trebuchet MS"/>
            </a:endParaRPr>
          </a:p>
          <a:p>
            <a:pPr marL="734059" lvl="1" indent="-367030" algn="l">
              <a:lnSpc>
                <a:spcPts val="4759"/>
              </a:lnSpc>
              <a:buFont typeface="Arial"/>
              <a:buChar char="•"/>
            </a:pPr>
            <a:r>
              <a:rPr lang="en-US" sz="3399" b="1" dirty="0">
                <a:solidFill>
                  <a:srgbClr val="000000"/>
                </a:solidFill>
                <a:latin typeface="Trebuchet MS Bold"/>
                <a:ea typeface="Trebuchet MS Bold"/>
                <a:cs typeface="Trebuchet MS Bold"/>
                <a:sym typeface="Trebuchet MS Bold"/>
              </a:rPr>
              <a:t>Restrooms</a:t>
            </a:r>
          </a:p>
          <a:p>
            <a:pPr algn="l">
              <a:lnSpc>
                <a:spcPts val="4759"/>
              </a:lnSpc>
            </a:pPr>
            <a:endParaRPr lang="en-US" sz="3399" b="1" dirty="0">
              <a:solidFill>
                <a:srgbClr val="000000"/>
              </a:solidFill>
              <a:latin typeface="Trebuchet MS Bold"/>
              <a:ea typeface="Trebuchet MS Bold"/>
              <a:cs typeface="Trebuchet MS Bold"/>
              <a:sym typeface="Trebuchet MS Bold"/>
            </a:endParaRPr>
          </a:p>
          <a:p>
            <a:pPr algn="ctr">
              <a:lnSpc>
                <a:spcPts val="4759"/>
              </a:lnSpc>
            </a:pPr>
            <a:r>
              <a:rPr lang="en-US" sz="3399" b="1" dirty="0">
                <a:solidFill>
                  <a:srgbClr val="000000"/>
                </a:solidFill>
                <a:latin typeface="Trebuchet MS Bold"/>
                <a:ea typeface="Trebuchet MS Bold"/>
                <a:cs typeface="Trebuchet MS Bold"/>
                <a:sym typeface="Trebuchet MS Bold"/>
              </a:rPr>
              <a:t>Get up, move, take care of yourself</a:t>
            </a:r>
          </a:p>
          <a:p>
            <a:pPr algn="ctr">
              <a:lnSpc>
                <a:spcPts val="4759"/>
              </a:lnSpc>
            </a:pPr>
            <a:endParaRPr lang="en-US" sz="3399" b="1" dirty="0">
              <a:solidFill>
                <a:srgbClr val="000000"/>
              </a:solidFill>
              <a:latin typeface="Trebuchet MS Bold"/>
              <a:ea typeface="Trebuchet MS Bold"/>
              <a:cs typeface="Trebuchet MS Bold"/>
              <a:sym typeface="Trebuchet MS Bold"/>
            </a:endParaRPr>
          </a:p>
        </p:txBody>
      </p:sp>
      <p:sp>
        <p:nvSpPr>
          <p:cNvPr id="10" name="Freeform 10" descr="CDE Logo"/>
          <p:cNvSpPr/>
          <p:nvPr/>
        </p:nvSpPr>
        <p:spPr>
          <a:xfrm>
            <a:off x="15320137" y="630684"/>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6"/>
            <a:stretch>
              <a:fillRect/>
            </a:stretch>
          </a:blipFill>
        </p:spPr>
        <p:txBody>
          <a:bodyPr/>
          <a:lstStyle/>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6232" y="2430398"/>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38100"/>
              <a:ext cx="4549935" cy="1997917"/>
            </a:xfrm>
            <a:prstGeom prst="rect">
              <a:avLst/>
            </a:prstGeom>
          </p:spPr>
          <p:txBody>
            <a:bodyPr lIns="50800" tIns="50800" rIns="50800" bIns="50800" rtlCol="0" anchor="t"/>
            <a:lstStyle/>
            <a:p>
              <a:pPr algn="ctr">
                <a:lnSpc>
                  <a:spcPts val="2239"/>
                </a:lnSpc>
              </a:pPr>
              <a:endParaRPr dirty="0"/>
            </a:p>
            <a:p>
              <a:pPr algn="ctr">
                <a:lnSpc>
                  <a:spcPts val="5320"/>
                </a:lnSpc>
              </a:pPr>
              <a:endParaRPr dirty="0"/>
            </a:p>
          </p:txBody>
        </p:sp>
      </p:grpSp>
      <p:sp>
        <p:nvSpPr>
          <p:cNvPr id="5" name="Freeform 5">
            <a:extLst>
              <a:ext uri="{C183D7F6-B498-43B3-948B-1728B52AA6E4}">
                <adec:decorative xmlns:adec="http://schemas.microsoft.com/office/drawing/2017/decorative" val="1"/>
              </a:ext>
            </a:extLst>
          </p:cNvPr>
          <p:cNvSpPr/>
          <p:nvPr/>
        </p:nvSpPr>
        <p:spPr>
          <a:xfrm>
            <a:off x="1143858" y="4375380"/>
            <a:ext cx="3351031" cy="3351031"/>
          </a:xfrm>
          <a:custGeom>
            <a:avLst/>
            <a:gdLst/>
            <a:ahLst/>
            <a:cxnLst/>
            <a:rect l="l" t="t" r="r" b="b"/>
            <a:pathLst>
              <a:path w="3351031" h="3351031">
                <a:moveTo>
                  <a:pt x="0" y="0"/>
                </a:moveTo>
                <a:lnTo>
                  <a:pt x="3351031" y="0"/>
                </a:lnTo>
                <a:lnTo>
                  <a:pt x="3351031" y="3351030"/>
                </a:lnTo>
                <a:lnTo>
                  <a:pt x="0" y="33510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nvGrpSpPr>
          <p:cNvPr id="6" name="Group 6">
            <a:extLst>
              <a:ext uri="{C183D7F6-B498-43B3-948B-1728B52AA6E4}">
                <adec:decorative xmlns:adec="http://schemas.microsoft.com/office/drawing/2017/decorative" val="1"/>
              </a:ext>
            </a:extLst>
          </p:cNvPr>
          <p:cNvGrpSpPr/>
          <p:nvPr/>
        </p:nvGrpSpPr>
        <p:grpSpPr>
          <a:xfrm>
            <a:off x="0" y="471329"/>
            <a:ext cx="18288000" cy="1541783"/>
            <a:chOff x="0" y="0"/>
            <a:chExt cx="4816593" cy="406066"/>
          </a:xfrm>
        </p:grpSpPr>
        <p:sp>
          <p:nvSpPr>
            <p:cNvPr id="7" name="Freeform 7">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8" name="TextBox 8"/>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9" name="TextBox 9"/>
          <p:cNvSpPr txBox="1">
            <a:spLocks noGrp="1"/>
          </p:cNvSpPr>
          <p:nvPr>
            <p:ph type="title" idx="4294967295"/>
          </p:nvPr>
        </p:nvSpPr>
        <p:spPr>
          <a:xfrm>
            <a:off x="160139" y="603569"/>
            <a:ext cx="17967722"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School Counseling Mission </a:t>
            </a:r>
          </a:p>
        </p:txBody>
      </p:sp>
      <p:sp>
        <p:nvSpPr>
          <p:cNvPr id="11" name="TextBox 11"/>
          <p:cNvSpPr txBox="1"/>
          <p:nvPr/>
        </p:nvSpPr>
        <p:spPr>
          <a:xfrm>
            <a:off x="859086" y="2583240"/>
            <a:ext cx="16753068" cy="7162800"/>
          </a:xfrm>
          <a:prstGeom prst="rect">
            <a:avLst/>
          </a:prstGeom>
        </p:spPr>
        <p:txBody>
          <a:bodyPr lIns="0" tIns="0" rIns="0" bIns="0" rtlCol="0" anchor="t">
            <a:spAutoFit/>
          </a:bodyPr>
          <a:lstStyle/>
          <a:p>
            <a:pPr algn="ctr">
              <a:lnSpc>
                <a:spcPts val="5599"/>
              </a:lnSpc>
            </a:pPr>
            <a:r>
              <a:rPr lang="en-US" sz="3999" b="1" dirty="0">
                <a:solidFill>
                  <a:srgbClr val="6D3B5D"/>
                </a:solidFill>
                <a:latin typeface="Trebuchet MS Bold"/>
                <a:ea typeface="Trebuchet MS Bold"/>
                <a:cs typeface="Trebuchet MS Bold"/>
                <a:sym typeface="Trebuchet MS Bold"/>
              </a:rPr>
              <a:t>Open the ASCA National Model (4th ed.) to page 31.</a:t>
            </a:r>
          </a:p>
          <a:p>
            <a:pPr algn="just">
              <a:lnSpc>
                <a:spcPts val="2800"/>
              </a:lnSpc>
            </a:pPr>
            <a:endParaRPr lang="en-US" sz="3999" b="1" dirty="0">
              <a:solidFill>
                <a:srgbClr val="6D3B5D"/>
              </a:solidFill>
              <a:latin typeface="Trebuchet MS Bold"/>
              <a:ea typeface="Trebuchet MS Bold"/>
              <a:cs typeface="Trebuchet MS Bold"/>
              <a:sym typeface="Trebuchet MS Bold"/>
            </a:endParaRPr>
          </a:p>
          <a:p>
            <a:pPr marL="5138416" lvl="7" indent="-642302" algn="l">
              <a:lnSpc>
                <a:spcPts val="4759"/>
              </a:lnSpc>
              <a:buFont typeface="Arial"/>
              <a:buChar char="•"/>
            </a:pPr>
            <a:r>
              <a:rPr lang="en-US" sz="3399" b="1" dirty="0">
                <a:solidFill>
                  <a:srgbClr val="000000"/>
                </a:solidFill>
                <a:latin typeface="Trebuchet MS Bold"/>
                <a:ea typeface="Trebuchet MS Bold"/>
                <a:cs typeface="Trebuchet MS Bold"/>
                <a:sym typeface="Trebuchet MS Bold"/>
              </a:rPr>
              <a:t>Focus, direction, purpose</a:t>
            </a:r>
          </a:p>
          <a:p>
            <a:pPr marL="5872476" lvl="8" indent="-652497" algn="l">
              <a:lnSpc>
                <a:spcPts val="4759"/>
              </a:lnSpc>
              <a:buFont typeface="Arial"/>
              <a:buChar char="⚬"/>
            </a:pPr>
            <a:r>
              <a:rPr lang="en-US" sz="3399" dirty="0">
                <a:solidFill>
                  <a:srgbClr val="000000"/>
                </a:solidFill>
                <a:latin typeface="Trebuchet MS"/>
                <a:ea typeface="Trebuchet MS"/>
                <a:cs typeface="Trebuchet MS"/>
                <a:sym typeface="Trebuchet MS"/>
              </a:rPr>
              <a:t>Explains how the school counseling program will achieve the vision</a:t>
            </a:r>
          </a:p>
          <a:p>
            <a:pPr marL="5872476" lvl="8" indent="-652497" algn="l">
              <a:lnSpc>
                <a:spcPts val="4759"/>
              </a:lnSpc>
              <a:buFont typeface="Arial"/>
              <a:buChar char="⚬"/>
            </a:pPr>
            <a:r>
              <a:rPr lang="en-US" sz="3399" dirty="0">
                <a:solidFill>
                  <a:srgbClr val="000000"/>
                </a:solidFill>
                <a:latin typeface="Trebuchet MS"/>
                <a:ea typeface="Trebuchet MS"/>
                <a:cs typeface="Trebuchet MS"/>
                <a:sym typeface="Trebuchet MS"/>
              </a:rPr>
              <a:t>What does the school counseling program do?</a:t>
            </a:r>
          </a:p>
          <a:p>
            <a:pPr marL="5872476" lvl="8" indent="-652497" algn="l">
              <a:lnSpc>
                <a:spcPts val="4759"/>
              </a:lnSpc>
              <a:buFont typeface="Arial"/>
              <a:buChar char="⚬"/>
            </a:pPr>
            <a:r>
              <a:rPr lang="en-US" sz="3399" dirty="0">
                <a:solidFill>
                  <a:srgbClr val="000000"/>
                </a:solidFill>
                <a:latin typeface="Trebuchet MS"/>
                <a:ea typeface="Trebuchet MS"/>
                <a:cs typeface="Trebuchet MS"/>
                <a:sym typeface="Trebuchet MS"/>
              </a:rPr>
              <a:t>Ensures equity and access for all students</a:t>
            </a:r>
          </a:p>
          <a:p>
            <a:pPr algn="l">
              <a:lnSpc>
                <a:spcPts val="1399"/>
              </a:lnSpc>
            </a:pPr>
            <a:endParaRPr lang="en-US" sz="3399" dirty="0">
              <a:solidFill>
                <a:srgbClr val="000000"/>
              </a:solidFill>
              <a:latin typeface="Trebuchet MS"/>
              <a:ea typeface="Trebuchet MS"/>
              <a:cs typeface="Trebuchet MS"/>
              <a:sym typeface="Trebuchet MS"/>
            </a:endParaRPr>
          </a:p>
          <a:p>
            <a:pPr marL="5138416" lvl="7" indent="-642302" algn="l">
              <a:lnSpc>
                <a:spcPts val="4759"/>
              </a:lnSpc>
              <a:buFont typeface="Arial"/>
              <a:buChar char="•"/>
            </a:pPr>
            <a:r>
              <a:rPr lang="en-US" sz="3399" b="1" dirty="0">
                <a:solidFill>
                  <a:srgbClr val="000000"/>
                </a:solidFill>
                <a:latin typeface="Trebuchet MS Bold"/>
                <a:ea typeface="Trebuchet MS Bold"/>
                <a:cs typeface="Trebuchet MS Bold"/>
                <a:sym typeface="Trebuchet MS Bold"/>
              </a:rPr>
              <a:t>Align</a:t>
            </a:r>
          </a:p>
          <a:p>
            <a:pPr marL="5872476" lvl="8" indent="-652497" algn="l">
              <a:lnSpc>
                <a:spcPts val="4759"/>
              </a:lnSpc>
              <a:buFont typeface="Arial"/>
              <a:buChar char="⚬"/>
            </a:pPr>
            <a:r>
              <a:rPr lang="en-US" sz="3399" dirty="0">
                <a:solidFill>
                  <a:srgbClr val="000000"/>
                </a:solidFill>
                <a:latin typeface="Trebuchet MS"/>
                <a:ea typeface="Trebuchet MS"/>
                <a:cs typeface="Trebuchet MS"/>
                <a:sym typeface="Trebuchet MS"/>
              </a:rPr>
              <a:t>With school and district mission statements</a:t>
            </a:r>
          </a:p>
          <a:p>
            <a:pPr marL="5872476" lvl="8" indent="-652497" algn="l">
              <a:lnSpc>
                <a:spcPts val="4759"/>
              </a:lnSpc>
              <a:buFont typeface="Arial"/>
              <a:buChar char="⚬"/>
            </a:pPr>
            <a:r>
              <a:rPr lang="en-US" sz="3399" dirty="0">
                <a:solidFill>
                  <a:srgbClr val="000000"/>
                </a:solidFill>
                <a:latin typeface="Trebuchet MS"/>
                <a:ea typeface="Trebuchet MS"/>
                <a:cs typeface="Trebuchet MS"/>
                <a:sym typeface="Trebuchet MS"/>
              </a:rPr>
              <a:t>Appropriate school counselor role </a:t>
            </a:r>
          </a:p>
          <a:p>
            <a:pPr algn="l">
              <a:lnSpc>
                <a:spcPts val="1399"/>
              </a:lnSpc>
            </a:pPr>
            <a:endParaRPr lang="en-US" sz="3399" dirty="0">
              <a:solidFill>
                <a:srgbClr val="000000"/>
              </a:solidFill>
              <a:latin typeface="Trebuchet MS"/>
              <a:ea typeface="Trebuchet MS"/>
              <a:cs typeface="Trebuchet MS"/>
              <a:sym typeface="Trebuchet MS"/>
            </a:endParaRPr>
          </a:p>
          <a:p>
            <a:pPr marL="5138416" lvl="7" indent="-642302" algn="l">
              <a:lnSpc>
                <a:spcPts val="4759"/>
              </a:lnSpc>
              <a:buFont typeface="Arial"/>
              <a:buChar char="•"/>
            </a:pPr>
            <a:r>
              <a:rPr lang="en-US" sz="3399" b="1" dirty="0">
                <a:solidFill>
                  <a:srgbClr val="000000"/>
                </a:solidFill>
                <a:latin typeface="Trebuchet MS Bold"/>
                <a:ea typeface="Trebuchet MS Bold"/>
                <a:cs typeface="Trebuchet MS Bold"/>
                <a:sym typeface="Trebuchet MS Bold"/>
              </a:rPr>
              <a:t>Keep it simple</a:t>
            </a:r>
          </a:p>
          <a:p>
            <a:pPr algn="just">
              <a:lnSpc>
                <a:spcPts val="2800"/>
              </a:lnSpc>
            </a:pPr>
            <a:r>
              <a:rPr lang="en-US" sz="2000" dirty="0">
                <a:solidFill>
                  <a:srgbClr val="000000"/>
                </a:solidFill>
                <a:latin typeface="Trebuchet MS"/>
                <a:ea typeface="Trebuchet MS"/>
                <a:cs typeface="Trebuchet MS"/>
                <a:sym typeface="Trebuchet MS"/>
              </a:rPr>
              <a:t>  (ASCA, 2019a) </a:t>
            </a:r>
          </a:p>
        </p:txBody>
      </p:sp>
      <p:sp>
        <p:nvSpPr>
          <p:cNvPr id="10" name="Freeform 10" descr="CDE Logo"/>
          <p:cNvSpPr/>
          <p:nvPr/>
        </p:nvSpPr>
        <p:spPr>
          <a:xfrm>
            <a:off x="15320137" y="710558"/>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6232" y="2453616"/>
            <a:ext cx="17275536" cy="7374642"/>
            <a:chOff x="0" y="0"/>
            <a:chExt cx="4549935" cy="1942293"/>
          </a:xfrm>
        </p:grpSpPr>
        <p:sp>
          <p:nvSpPr>
            <p:cNvPr id="3" name="Freeform 3">
              <a:extLst>
                <a:ext uri="{C183D7F6-B498-43B3-948B-1728B52AA6E4}">
                  <adec:decorative xmlns:adec="http://schemas.microsoft.com/office/drawing/2017/decorative" val="1"/>
                </a:ext>
              </a:extLst>
            </p:cNvPr>
            <p:cNvSpPr/>
            <p:nvPr/>
          </p:nvSpPr>
          <p:spPr>
            <a:xfrm>
              <a:off x="0" y="0"/>
              <a:ext cx="4549935" cy="1942292"/>
            </a:xfrm>
            <a:custGeom>
              <a:avLst/>
              <a:gdLst/>
              <a:ahLst/>
              <a:cxnLst/>
              <a:rect l="l" t="t" r="r" b="b"/>
              <a:pathLst>
                <a:path w="4549935" h="1942292">
                  <a:moveTo>
                    <a:pt x="0" y="0"/>
                  </a:moveTo>
                  <a:lnTo>
                    <a:pt x="4549935" y="0"/>
                  </a:lnTo>
                  <a:lnTo>
                    <a:pt x="4549935" y="1942292"/>
                  </a:lnTo>
                  <a:lnTo>
                    <a:pt x="0" y="1942292"/>
                  </a:lnTo>
                  <a:close/>
                </a:path>
              </a:pathLst>
            </a:custGeom>
            <a:solidFill>
              <a:srgbClr val="F2F2F2"/>
            </a:solidFill>
          </p:spPr>
          <p:txBody>
            <a:bodyPr/>
            <a:lstStyle/>
            <a:p>
              <a:endParaRPr lang="en-US" dirty="0"/>
            </a:p>
          </p:txBody>
        </p:sp>
        <p:sp>
          <p:nvSpPr>
            <p:cNvPr id="4" name="TextBox 4"/>
            <p:cNvSpPr txBox="1"/>
            <p:nvPr/>
          </p:nvSpPr>
          <p:spPr>
            <a:xfrm>
              <a:off x="0" y="-57150"/>
              <a:ext cx="4549935" cy="1999443"/>
            </a:xfrm>
            <a:prstGeom prst="rect">
              <a:avLst/>
            </a:prstGeom>
          </p:spPr>
          <p:txBody>
            <a:bodyPr lIns="50800" tIns="50800" rIns="50800" bIns="50800" rtlCol="0" anchor="t"/>
            <a:lstStyle/>
            <a:p>
              <a:pPr algn="l">
                <a:lnSpc>
                  <a:spcPts val="3919"/>
                </a:lnSpc>
              </a:pPr>
              <a:endParaRPr dirty="0"/>
            </a:p>
            <a:p>
              <a:pPr algn="ctr">
                <a:lnSpc>
                  <a:spcPts val="3359"/>
                </a:lnSpc>
              </a:pPr>
              <a:endParaRPr dirty="0"/>
            </a:p>
          </p:txBody>
        </p:sp>
      </p:grpSp>
      <p:grpSp>
        <p:nvGrpSpPr>
          <p:cNvPr id="5" name="Group 5">
            <a:extLst>
              <a:ext uri="{C183D7F6-B498-43B3-948B-1728B52AA6E4}">
                <adec:decorative xmlns:adec="http://schemas.microsoft.com/office/drawing/2017/decorative" val="1"/>
              </a:ext>
            </a:extLst>
          </p:cNvPr>
          <p:cNvGrpSpPr/>
          <p:nvPr/>
        </p:nvGrpSpPr>
        <p:grpSpPr>
          <a:xfrm>
            <a:off x="0" y="471329"/>
            <a:ext cx="18288000" cy="1541783"/>
            <a:chOff x="0" y="0"/>
            <a:chExt cx="4816593" cy="406066"/>
          </a:xfrm>
        </p:grpSpPr>
        <p:sp>
          <p:nvSpPr>
            <p:cNvPr id="6" name="Freeform 6">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7" name="TextBox 7"/>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8" name="TextBox 8"/>
          <p:cNvSpPr txBox="1">
            <a:spLocks noGrp="1"/>
          </p:cNvSpPr>
          <p:nvPr>
            <p:ph type="title" idx="4294967295"/>
          </p:nvPr>
        </p:nvSpPr>
        <p:spPr>
          <a:xfrm>
            <a:off x="160139" y="632144"/>
            <a:ext cx="17967722" cy="107823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820"/>
              </a:lnSpc>
              <a:spcBef>
                <a:spcPts val="0"/>
              </a:spcBef>
              <a:spcAft>
                <a:spcPts val="0"/>
              </a:spcAft>
              <a:buClrTx/>
              <a:buSzTx/>
              <a:buFontTx/>
              <a:buNone/>
              <a:tabLst/>
              <a:defRPr/>
            </a:pPr>
            <a:r>
              <a:rPr kumimoji="0" lang="en-US" sz="63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School Counseling Mission Examples </a:t>
            </a:r>
          </a:p>
        </p:txBody>
      </p:sp>
      <p:sp>
        <p:nvSpPr>
          <p:cNvPr id="10" name="TextBox 10"/>
          <p:cNvSpPr txBox="1"/>
          <p:nvPr/>
        </p:nvSpPr>
        <p:spPr>
          <a:xfrm>
            <a:off x="746423" y="2652247"/>
            <a:ext cx="16835868" cy="6920230"/>
          </a:xfrm>
          <a:prstGeom prst="rect">
            <a:avLst/>
          </a:prstGeom>
        </p:spPr>
        <p:txBody>
          <a:bodyPr lIns="0" tIns="0" rIns="0" bIns="0" rtlCol="0" anchor="t">
            <a:spAutoFit/>
          </a:bodyPr>
          <a:lstStyle/>
          <a:p>
            <a:pPr marL="604519" lvl="1" indent="-302260" algn="l">
              <a:lnSpc>
                <a:spcPts val="3919"/>
              </a:lnSpc>
              <a:buFont typeface="Arial"/>
              <a:buChar char="•"/>
            </a:pPr>
            <a:r>
              <a:rPr lang="en-US" sz="2799" dirty="0">
                <a:solidFill>
                  <a:srgbClr val="000000"/>
                </a:solidFill>
                <a:latin typeface="Trebuchet MS"/>
                <a:ea typeface="Trebuchet MS"/>
                <a:cs typeface="Trebuchet MS"/>
                <a:sym typeface="Trebuchet MS"/>
              </a:rPr>
              <a:t>“The Comprehensive School Counseling Program at Genoa-Hugo strives to positively impact the lives of our students by partnering with parents, community, faculty, and staff. The School Counselor offers an innovative, comprehensive program addressing student academic and career goals as well as personal and social needs. We provide students with the opportunities to acquire the educational and social competencies necessary for their growth toward lifelong success and as an effective, responsible member of society in a diverse and changing world.” </a:t>
            </a:r>
          </a:p>
          <a:p>
            <a:pPr marL="1209039" lvl="2" indent="-403013" algn="l">
              <a:lnSpc>
                <a:spcPts val="3919"/>
              </a:lnSpc>
              <a:buFont typeface="Arial"/>
              <a:buChar char="⚬"/>
            </a:pPr>
            <a:r>
              <a:rPr lang="en-US" sz="2799" b="1" dirty="0">
                <a:solidFill>
                  <a:srgbClr val="000000"/>
                </a:solidFill>
                <a:latin typeface="Trebuchet MS Bold"/>
                <a:ea typeface="Trebuchet MS Bold"/>
                <a:cs typeface="Trebuchet MS Bold"/>
                <a:sym typeface="Trebuchet MS Bold"/>
              </a:rPr>
              <a:t>Genoa-Hugo K-12 at Genoa-Hugo C113</a:t>
            </a:r>
          </a:p>
          <a:p>
            <a:pPr algn="l">
              <a:lnSpc>
                <a:spcPts val="3919"/>
              </a:lnSpc>
            </a:pPr>
            <a:endParaRPr lang="en-US" sz="2799" b="1" dirty="0">
              <a:solidFill>
                <a:srgbClr val="000000"/>
              </a:solidFill>
              <a:latin typeface="Trebuchet MS Bold"/>
              <a:ea typeface="Trebuchet MS Bold"/>
              <a:cs typeface="Trebuchet MS Bold"/>
              <a:sym typeface="Trebuchet MS Bold"/>
            </a:endParaRPr>
          </a:p>
          <a:p>
            <a:pPr marL="604519" lvl="1" indent="-302260" algn="l">
              <a:lnSpc>
                <a:spcPts val="3919"/>
              </a:lnSpc>
              <a:buFont typeface="Arial"/>
              <a:buChar char="•"/>
            </a:pPr>
            <a:r>
              <a:rPr lang="en-US" sz="2799" dirty="0">
                <a:solidFill>
                  <a:srgbClr val="000000"/>
                </a:solidFill>
                <a:latin typeface="Trebuchet MS"/>
                <a:ea typeface="Trebuchet MS"/>
                <a:cs typeface="Trebuchet MS"/>
                <a:sym typeface="Trebuchet MS"/>
              </a:rPr>
              <a:t>"At Stevens, the school counseling program supports all students to be welcomed in an environment where they feel safe and a sense of belonging. All students will have equitable access to social emotional learning and support and will understand their strengths and skills to help them succeed personally and academically."</a:t>
            </a:r>
          </a:p>
          <a:p>
            <a:pPr marL="1209039" lvl="2" indent="-403013" algn="l">
              <a:lnSpc>
                <a:spcPts val="3919"/>
              </a:lnSpc>
              <a:buFont typeface="Arial"/>
              <a:buChar char="⚬"/>
            </a:pPr>
            <a:r>
              <a:rPr lang="en-US" sz="2799" b="1" dirty="0">
                <a:solidFill>
                  <a:srgbClr val="000000"/>
                </a:solidFill>
                <a:latin typeface="Trebuchet MS Bold"/>
                <a:ea typeface="Trebuchet MS Bold"/>
                <a:cs typeface="Trebuchet MS Bold"/>
                <a:sym typeface="Trebuchet MS Bold"/>
              </a:rPr>
              <a:t>Stevens Elementary School in Jefferson County Public Schools</a:t>
            </a:r>
          </a:p>
          <a:p>
            <a:pPr algn="ctr">
              <a:lnSpc>
                <a:spcPts val="3919"/>
              </a:lnSpc>
            </a:pPr>
            <a:endParaRPr lang="en-US" sz="2799" b="1" dirty="0">
              <a:solidFill>
                <a:srgbClr val="000000"/>
              </a:solidFill>
              <a:latin typeface="Trebuchet MS Bold"/>
              <a:ea typeface="Trebuchet MS Bold"/>
              <a:cs typeface="Trebuchet MS Bold"/>
              <a:sym typeface="Trebuchet MS Bold"/>
            </a:endParaRPr>
          </a:p>
        </p:txBody>
      </p:sp>
      <p:sp>
        <p:nvSpPr>
          <p:cNvPr id="9" name="Freeform 9" descr="CDE Logo"/>
          <p:cNvSpPr/>
          <p:nvPr/>
        </p:nvSpPr>
        <p:spPr>
          <a:xfrm>
            <a:off x="15320137" y="710558"/>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79464" y="2728408"/>
            <a:ext cx="17275536" cy="7166389"/>
            <a:chOff x="0" y="0"/>
            <a:chExt cx="4549935" cy="1887444"/>
          </a:xfrm>
        </p:grpSpPr>
        <p:sp>
          <p:nvSpPr>
            <p:cNvPr id="3" name="Freeform 3">
              <a:extLst>
                <a:ext uri="{C183D7F6-B498-43B3-948B-1728B52AA6E4}">
                  <adec:decorative xmlns:adec="http://schemas.microsoft.com/office/drawing/2017/decorative" val="1"/>
                </a:ext>
              </a:extLst>
            </p:cNvPr>
            <p:cNvSpPr/>
            <p:nvPr/>
          </p:nvSpPr>
          <p:spPr>
            <a:xfrm>
              <a:off x="0" y="0"/>
              <a:ext cx="4549935" cy="1887444"/>
            </a:xfrm>
            <a:custGeom>
              <a:avLst/>
              <a:gdLst/>
              <a:ahLst/>
              <a:cxnLst/>
              <a:rect l="l" t="t" r="r" b="b"/>
              <a:pathLst>
                <a:path w="4549935" h="1887444">
                  <a:moveTo>
                    <a:pt x="0" y="0"/>
                  </a:moveTo>
                  <a:lnTo>
                    <a:pt x="4549935" y="0"/>
                  </a:lnTo>
                  <a:lnTo>
                    <a:pt x="4549935" y="1887444"/>
                  </a:lnTo>
                  <a:lnTo>
                    <a:pt x="0" y="1887444"/>
                  </a:lnTo>
                  <a:close/>
                </a:path>
              </a:pathLst>
            </a:custGeom>
            <a:solidFill>
              <a:srgbClr val="F2F2F2"/>
            </a:solidFill>
          </p:spPr>
          <p:txBody>
            <a:bodyPr/>
            <a:lstStyle/>
            <a:p>
              <a:endParaRPr lang="en-US" dirty="0"/>
            </a:p>
          </p:txBody>
        </p:sp>
        <p:sp>
          <p:nvSpPr>
            <p:cNvPr id="4" name="TextBox 4"/>
            <p:cNvSpPr txBox="1"/>
            <p:nvPr/>
          </p:nvSpPr>
          <p:spPr>
            <a:xfrm>
              <a:off x="0" y="-57150"/>
              <a:ext cx="4549935" cy="1944594"/>
            </a:xfrm>
            <a:prstGeom prst="rect">
              <a:avLst/>
            </a:prstGeom>
          </p:spPr>
          <p:txBody>
            <a:bodyPr lIns="50800" tIns="50800" rIns="50800" bIns="50800" rtlCol="0" anchor="ctr"/>
            <a:lstStyle/>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l">
                <a:lnSpc>
                  <a:spcPts val="3359"/>
                </a:lnSpc>
              </a:pPr>
              <a:r>
                <a:rPr lang="en-US" sz="2400" dirty="0">
                  <a:solidFill>
                    <a:srgbClr val="0097B2"/>
                  </a:solidFill>
                  <a:latin typeface="Trebuchet MS"/>
                  <a:ea typeface="Trebuchet MS"/>
                  <a:cs typeface="Trebuchet MS"/>
                  <a:sym typeface="Trebuchet MS"/>
                </a:rPr>
                <a:t>       </a:t>
              </a:r>
            </a:p>
          </p:txBody>
        </p:sp>
      </p:grpSp>
      <p:sp>
        <p:nvSpPr>
          <p:cNvPr id="5" name="Freeform 5">
            <a:extLst>
              <a:ext uri="{C183D7F6-B498-43B3-948B-1728B52AA6E4}">
                <adec:decorative xmlns:adec="http://schemas.microsoft.com/office/drawing/2017/decorative" val="1"/>
              </a:ext>
            </a:extLst>
          </p:cNvPr>
          <p:cNvSpPr/>
          <p:nvPr/>
        </p:nvSpPr>
        <p:spPr>
          <a:xfrm>
            <a:off x="1191907" y="4464977"/>
            <a:ext cx="3702809" cy="4278456"/>
          </a:xfrm>
          <a:custGeom>
            <a:avLst/>
            <a:gdLst/>
            <a:ahLst/>
            <a:cxnLst/>
            <a:rect l="l" t="t" r="r" b="b"/>
            <a:pathLst>
              <a:path w="3702809" h="4278456">
                <a:moveTo>
                  <a:pt x="0" y="0"/>
                </a:moveTo>
                <a:lnTo>
                  <a:pt x="3702809" y="0"/>
                </a:lnTo>
                <a:lnTo>
                  <a:pt x="3702809" y="4278456"/>
                </a:lnTo>
                <a:lnTo>
                  <a:pt x="0" y="42784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9" name="Freeform 9">
            <a:extLst>
              <a:ext uri="{C183D7F6-B498-43B3-948B-1728B52AA6E4}">
                <adec:decorative xmlns:adec="http://schemas.microsoft.com/office/drawing/2017/decorative" val="1"/>
              </a:ext>
            </a:extLst>
          </p:cNvPr>
          <p:cNvSpPr/>
          <p:nvPr/>
        </p:nvSpPr>
        <p:spPr>
          <a:xfrm rot="-1237624">
            <a:off x="196953" y="2935770"/>
            <a:ext cx="3838390" cy="1354352"/>
          </a:xfrm>
          <a:custGeom>
            <a:avLst/>
            <a:gdLst/>
            <a:ahLst/>
            <a:cxnLst/>
            <a:rect l="l" t="t" r="r" b="b"/>
            <a:pathLst>
              <a:path w="3838390" h="1354352">
                <a:moveTo>
                  <a:pt x="0" y="0"/>
                </a:moveTo>
                <a:lnTo>
                  <a:pt x="3838389" y="0"/>
                </a:lnTo>
                <a:lnTo>
                  <a:pt x="3838389" y="1354352"/>
                </a:lnTo>
                <a:lnTo>
                  <a:pt x="0" y="1354352"/>
                </a:lnTo>
                <a:lnTo>
                  <a:pt x="0" y="0"/>
                </a:lnTo>
                <a:close/>
              </a:path>
            </a:pathLst>
          </a:custGeom>
          <a:blipFill>
            <a:blip r:embed="rId5">
              <a:extLst>
                <a:ext uri="{96DAC541-7B7A-43D3-8B79-37D633B846F1}">
                  <asvg:svgBlip xmlns:asvg="http://schemas.microsoft.com/office/drawing/2016/SVG/main" r:embed="rId6"/>
                </a:ext>
              </a:extLst>
            </a:blip>
            <a:stretch>
              <a:fillRect l="-9295" r="-9295"/>
            </a:stretch>
          </a:blipFill>
        </p:spPr>
        <p:txBody>
          <a:bodyPr/>
          <a:lstStyle/>
          <a:p>
            <a:endParaRPr lang="en-US" dirty="0"/>
          </a:p>
        </p:txBody>
      </p:sp>
      <p:sp>
        <p:nvSpPr>
          <p:cNvPr id="13" name="Freeform 13">
            <a:extLst>
              <a:ext uri="{C183D7F6-B498-43B3-948B-1728B52AA6E4}">
                <adec:decorative xmlns:adec="http://schemas.microsoft.com/office/drawing/2017/decorative" val="1"/>
              </a:ext>
            </a:extLst>
          </p:cNvPr>
          <p:cNvSpPr/>
          <p:nvPr/>
        </p:nvSpPr>
        <p:spPr>
          <a:xfrm>
            <a:off x="9235493" y="4546805"/>
            <a:ext cx="3561172" cy="4114800"/>
          </a:xfrm>
          <a:custGeom>
            <a:avLst/>
            <a:gdLst/>
            <a:ahLst/>
            <a:cxnLst/>
            <a:rect l="l" t="t" r="r" b="b"/>
            <a:pathLst>
              <a:path w="3561172" h="4114800">
                <a:moveTo>
                  <a:pt x="0" y="0"/>
                </a:moveTo>
                <a:lnTo>
                  <a:pt x="3561172" y="0"/>
                </a:lnTo>
                <a:lnTo>
                  <a:pt x="356117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15" name="Freeform 15">
            <a:extLst>
              <a:ext uri="{C183D7F6-B498-43B3-948B-1728B52AA6E4}">
                <adec:decorative xmlns:adec="http://schemas.microsoft.com/office/drawing/2017/decorative" val="1"/>
              </a:ext>
            </a:extLst>
          </p:cNvPr>
          <p:cNvSpPr/>
          <p:nvPr/>
        </p:nvSpPr>
        <p:spPr>
          <a:xfrm>
            <a:off x="16451634" y="2918640"/>
            <a:ext cx="1104797" cy="1144328"/>
          </a:xfrm>
          <a:custGeom>
            <a:avLst/>
            <a:gdLst/>
            <a:ahLst/>
            <a:cxnLst/>
            <a:rect l="l" t="t" r="r" b="b"/>
            <a:pathLst>
              <a:path w="1104797" h="1144328">
                <a:moveTo>
                  <a:pt x="0" y="0"/>
                </a:moveTo>
                <a:lnTo>
                  <a:pt x="1104797" y="0"/>
                </a:lnTo>
                <a:lnTo>
                  <a:pt x="1104797" y="1144328"/>
                </a:lnTo>
                <a:lnTo>
                  <a:pt x="0" y="114432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grpSp>
        <p:nvGrpSpPr>
          <p:cNvPr id="16" name="Group 16">
            <a:extLst>
              <a:ext uri="{C183D7F6-B498-43B3-948B-1728B52AA6E4}">
                <adec:decorative xmlns:adec="http://schemas.microsoft.com/office/drawing/2017/decorative" val="1"/>
              </a:ext>
            </a:extLst>
          </p:cNvPr>
          <p:cNvGrpSpPr/>
          <p:nvPr/>
        </p:nvGrpSpPr>
        <p:grpSpPr>
          <a:xfrm>
            <a:off x="0" y="471329"/>
            <a:ext cx="18288000" cy="1541783"/>
            <a:chOff x="0" y="0"/>
            <a:chExt cx="4816593" cy="406066"/>
          </a:xfrm>
        </p:grpSpPr>
        <p:sp>
          <p:nvSpPr>
            <p:cNvPr id="17" name="Freeform 17">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18" name="TextBox 18"/>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19" name="TextBox 19"/>
          <p:cNvSpPr txBox="1">
            <a:spLocks noGrp="1"/>
          </p:cNvSpPr>
          <p:nvPr>
            <p:ph type="title" idx="4294967295"/>
          </p:nvPr>
        </p:nvSpPr>
        <p:spPr>
          <a:xfrm>
            <a:off x="160139" y="632144"/>
            <a:ext cx="17967722" cy="107823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820"/>
              </a:lnSpc>
              <a:spcBef>
                <a:spcPts val="0"/>
              </a:spcBef>
              <a:spcAft>
                <a:spcPts val="0"/>
              </a:spcAft>
              <a:buClrTx/>
              <a:buSzTx/>
              <a:buFontTx/>
              <a:buNone/>
              <a:tabLst/>
              <a:defRPr/>
            </a:pPr>
            <a:r>
              <a:rPr kumimoji="0" lang="en-US" sz="63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Writing Mission Statements</a:t>
            </a:r>
          </a:p>
        </p:txBody>
      </p:sp>
      <p:sp>
        <p:nvSpPr>
          <p:cNvPr id="10" name="TextBox 10"/>
          <p:cNvSpPr txBox="1"/>
          <p:nvPr/>
        </p:nvSpPr>
        <p:spPr>
          <a:xfrm rot="-1237624">
            <a:off x="567676" y="3035183"/>
            <a:ext cx="3178869" cy="1063622"/>
          </a:xfrm>
          <a:prstGeom prst="rect">
            <a:avLst/>
          </a:prstGeom>
        </p:spPr>
        <p:txBody>
          <a:bodyPr lIns="0" tIns="0" rIns="0" bIns="0" rtlCol="0" anchor="t">
            <a:spAutoFit/>
          </a:bodyPr>
          <a:lstStyle/>
          <a:p>
            <a:pPr algn="ctr">
              <a:lnSpc>
                <a:spcPts val="2800"/>
              </a:lnSpc>
            </a:pPr>
            <a:r>
              <a:rPr lang="en-US" sz="2000" b="1" dirty="0">
                <a:solidFill>
                  <a:srgbClr val="040606"/>
                </a:solidFill>
                <a:latin typeface="Trebuchet MS Bold"/>
                <a:ea typeface="Trebuchet MS Bold"/>
                <a:cs typeface="Trebuchet MS Bold"/>
                <a:sym typeface="Trebuchet MS Bold"/>
              </a:rPr>
              <a:t>Address Student Needs</a:t>
            </a:r>
          </a:p>
          <a:p>
            <a:pPr algn="ctr">
              <a:lnSpc>
                <a:spcPts val="2800"/>
              </a:lnSpc>
            </a:pPr>
            <a:r>
              <a:rPr lang="en-US" sz="2000" dirty="0">
                <a:solidFill>
                  <a:srgbClr val="040606"/>
                </a:solidFill>
                <a:latin typeface="Trebuchet MS"/>
                <a:ea typeface="Trebuchet MS"/>
                <a:cs typeface="Trebuchet MS"/>
                <a:sym typeface="Trebuchet MS"/>
              </a:rPr>
              <a:t>Emphasize equity, access, and all students </a:t>
            </a:r>
          </a:p>
        </p:txBody>
      </p:sp>
      <p:sp>
        <p:nvSpPr>
          <p:cNvPr id="6" name="TextBox 6" descr="Brainstorm and Create a list What is the most important work of the school counseling program?  Include important roles of the school counselor."/>
          <p:cNvSpPr txBox="1"/>
          <p:nvPr/>
        </p:nvSpPr>
        <p:spPr>
          <a:xfrm>
            <a:off x="1315211" y="5110453"/>
            <a:ext cx="3434840" cy="3347799"/>
          </a:xfrm>
          <a:prstGeom prst="rect">
            <a:avLst/>
          </a:prstGeom>
        </p:spPr>
        <p:txBody>
          <a:bodyPr lIns="0" tIns="0" rIns="0" bIns="0" rtlCol="0" anchor="t">
            <a:spAutoFit/>
          </a:bodyPr>
          <a:lstStyle/>
          <a:p>
            <a:pPr algn="ctr">
              <a:lnSpc>
                <a:spcPts val="3359"/>
              </a:lnSpc>
            </a:pPr>
            <a:r>
              <a:rPr lang="en-US" sz="2400" b="1" dirty="0">
                <a:solidFill>
                  <a:srgbClr val="040606"/>
                </a:solidFill>
                <a:latin typeface="Trebuchet MS Bold"/>
                <a:ea typeface="Trebuchet MS Bold"/>
                <a:cs typeface="Trebuchet MS Bold"/>
                <a:sym typeface="Trebuchet MS Bold"/>
              </a:rPr>
              <a:t>Brainstorm and</a:t>
            </a:r>
          </a:p>
          <a:p>
            <a:pPr algn="ctr">
              <a:lnSpc>
                <a:spcPts val="3359"/>
              </a:lnSpc>
            </a:pPr>
            <a:r>
              <a:rPr lang="en-US" sz="2400" b="1" dirty="0">
                <a:solidFill>
                  <a:srgbClr val="040606"/>
                </a:solidFill>
                <a:latin typeface="Trebuchet MS Bold"/>
                <a:ea typeface="Trebuchet MS Bold"/>
                <a:cs typeface="Trebuchet MS Bold"/>
                <a:sym typeface="Trebuchet MS Bold"/>
              </a:rPr>
              <a:t>Create a list</a:t>
            </a:r>
          </a:p>
          <a:p>
            <a:pPr algn="ctr">
              <a:lnSpc>
                <a:spcPts val="3359"/>
              </a:lnSpc>
            </a:pPr>
            <a:r>
              <a:rPr lang="en-US" sz="2400" dirty="0">
                <a:solidFill>
                  <a:srgbClr val="040606"/>
                </a:solidFill>
                <a:latin typeface="Trebuchet MS"/>
                <a:ea typeface="Trebuchet MS"/>
                <a:cs typeface="Trebuchet MS"/>
                <a:sym typeface="Trebuchet MS"/>
              </a:rPr>
              <a:t>What is the most important work of the school counseling program?  Include important roles of the school counselor.</a:t>
            </a:r>
          </a:p>
        </p:txBody>
      </p:sp>
      <p:sp>
        <p:nvSpPr>
          <p:cNvPr id="7" name="Freeform 7">
            <a:extLst>
              <a:ext uri="{C183D7F6-B498-43B3-948B-1728B52AA6E4}">
                <adec:decorative xmlns:adec="http://schemas.microsoft.com/office/drawing/2017/decorative" val="1"/>
              </a:ext>
            </a:extLst>
          </p:cNvPr>
          <p:cNvSpPr/>
          <p:nvPr/>
        </p:nvSpPr>
        <p:spPr>
          <a:xfrm>
            <a:off x="5283795" y="3985533"/>
            <a:ext cx="3561172" cy="4114800"/>
          </a:xfrm>
          <a:custGeom>
            <a:avLst/>
            <a:gdLst/>
            <a:ahLst/>
            <a:cxnLst/>
            <a:rect l="l" t="t" r="r" b="b"/>
            <a:pathLst>
              <a:path w="3561172" h="4114800">
                <a:moveTo>
                  <a:pt x="0" y="0"/>
                </a:moveTo>
                <a:lnTo>
                  <a:pt x="3561173" y="0"/>
                </a:lnTo>
                <a:lnTo>
                  <a:pt x="356117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8" name="TextBox 8"/>
          <p:cNvSpPr txBox="1"/>
          <p:nvPr/>
        </p:nvSpPr>
        <p:spPr>
          <a:xfrm>
            <a:off x="5416125" y="4783073"/>
            <a:ext cx="3285967" cy="2509897"/>
          </a:xfrm>
          <a:prstGeom prst="rect">
            <a:avLst/>
          </a:prstGeom>
        </p:spPr>
        <p:txBody>
          <a:bodyPr lIns="0" tIns="0" rIns="0" bIns="0" rtlCol="0" anchor="t">
            <a:spAutoFit/>
          </a:bodyPr>
          <a:lstStyle/>
          <a:p>
            <a:pPr algn="ctr">
              <a:lnSpc>
                <a:spcPts val="3359"/>
              </a:lnSpc>
            </a:pPr>
            <a:r>
              <a:rPr lang="en-US" sz="2400" b="1" dirty="0">
                <a:solidFill>
                  <a:srgbClr val="040606"/>
                </a:solidFill>
                <a:latin typeface="Trebuchet MS Bold"/>
                <a:ea typeface="Trebuchet MS Bold"/>
                <a:cs typeface="Trebuchet MS Bold"/>
                <a:sym typeface="Trebuchet MS Bold"/>
              </a:rPr>
              <a:t>Align</a:t>
            </a:r>
          </a:p>
          <a:p>
            <a:pPr algn="ctr">
              <a:lnSpc>
                <a:spcPts val="3359"/>
              </a:lnSpc>
            </a:pPr>
            <a:r>
              <a:rPr lang="en-US" sz="2400" dirty="0">
                <a:solidFill>
                  <a:srgbClr val="040606"/>
                </a:solidFill>
                <a:latin typeface="Trebuchet MS"/>
                <a:ea typeface="Trebuchet MS"/>
                <a:cs typeface="Trebuchet MS"/>
                <a:sym typeface="Trebuchet MS"/>
              </a:rPr>
              <a:t>What are key words/ themes in the school and district mission?  How can they be incorporated?</a:t>
            </a:r>
          </a:p>
        </p:txBody>
      </p:sp>
      <p:sp>
        <p:nvSpPr>
          <p:cNvPr id="14" name="TextBox 14" descr="Develop Statement Combine future statements and aligning language to create a statement of the future world where student outcomes are successfully achieved."/>
          <p:cNvSpPr txBox="1"/>
          <p:nvPr/>
        </p:nvSpPr>
        <p:spPr>
          <a:xfrm>
            <a:off x="9373095" y="5081513"/>
            <a:ext cx="3285967" cy="3347799"/>
          </a:xfrm>
          <a:prstGeom prst="rect">
            <a:avLst/>
          </a:prstGeom>
        </p:spPr>
        <p:txBody>
          <a:bodyPr lIns="0" tIns="0" rIns="0" bIns="0" rtlCol="0" anchor="t">
            <a:spAutoFit/>
          </a:bodyPr>
          <a:lstStyle/>
          <a:p>
            <a:pPr algn="ctr">
              <a:lnSpc>
                <a:spcPts val="3359"/>
              </a:lnSpc>
            </a:pPr>
            <a:r>
              <a:rPr lang="en-US" sz="2400" b="1" dirty="0">
                <a:solidFill>
                  <a:srgbClr val="040606"/>
                </a:solidFill>
                <a:latin typeface="Trebuchet MS Bold"/>
                <a:ea typeface="Trebuchet MS Bold"/>
                <a:cs typeface="Trebuchet MS Bold"/>
                <a:sym typeface="Trebuchet MS Bold"/>
              </a:rPr>
              <a:t>Develop Statement</a:t>
            </a:r>
          </a:p>
          <a:p>
            <a:pPr algn="ctr">
              <a:lnSpc>
                <a:spcPts val="3359"/>
              </a:lnSpc>
            </a:pPr>
            <a:r>
              <a:rPr lang="en-US" sz="2400" dirty="0">
                <a:solidFill>
                  <a:srgbClr val="040606"/>
                </a:solidFill>
                <a:latin typeface="Trebuchet MS"/>
                <a:ea typeface="Trebuchet MS"/>
                <a:cs typeface="Trebuchet MS"/>
                <a:sym typeface="Trebuchet MS"/>
              </a:rPr>
              <a:t>Combine future statements and aligning language to create a statement of the future world where student outcomes are successfully achieved.</a:t>
            </a:r>
          </a:p>
        </p:txBody>
      </p:sp>
      <p:sp>
        <p:nvSpPr>
          <p:cNvPr id="11" name="Freeform 11">
            <a:extLst>
              <a:ext uri="{C183D7F6-B498-43B3-948B-1728B52AA6E4}">
                <adec:decorative xmlns:adec="http://schemas.microsoft.com/office/drawing/2017/decorative" val="1"/>
              </a:ext>
            </a:extLst>
          </p:cNvPr>
          <p:cNvSpPr/>
          <p:nvPr/>
        </p:nvSpPr>
        <p:spPr>
          <a:xfrm>
            <a:off x="13187190" y="3985533"/>
            <a:ext cx="3561172" cy="4114800"/>
          </a:xfrm>
          <a:custGeom>
            <a:avLst/>
            <a:gdLst/>
            <a:ahLst/>
            <a:cxnLst/>
            <a:rect l="l" t="t" r="r" b="b"/>
            <a:pathLst>
              <a:path w="3561172" h="4114800">
                <a:moveTo>
                  <a:pt x="0" y="0"/>
                </a:moveTo>
                <a:lnTo>
                  <a:pt x="3561172" y="0"/>
                </a:lnTo>
                <a:lnTo>
                  <a:pt x="356117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12" name="TextBox 12"/>
          <p:cNvSpPr txBox="1"/>
          <p:nvPr/>
        </p:nvSpPr>
        <p:spPr>
          <a:xfrm>
            <a:off x="13324792" y="4703381"/>
            <a:ext cx="3285967" cy="2928848"/>
          </a:xfrm>
          <a:prstGeom prst="rect">
            <a:avLst/>
          </a:prstGeom>
        </p:spPr>
        <p:txBody>
          <a:bodyPr lIns="0" tIns="0" rIns="0" bIns="0" rtlCol="0" anchor="t">
            <a:spAutoFit/>
          </a:bodyPr>
          <a:lstStyle/>
          <a:p>
            <a:pPr algn="ctr">
              <a:lnSpc>
                <a:spcPts val="3359"/>
              </a:lnSpc>
            </a:pPr>
            <a:r>
              <a:rPr lang="en-US" sz="2400" b="1" dirty="0">
                <a:solidFill>
                  <a:srgbClr val="040606"/>
                </a:solidFill>
                <a:latin typeface="Trebuchet MS Bold"/>
                <a:ea typeface="Trebuchet MS Bold"/>
                <a:cs typeface="Trebuchet MS Bold"/>
                <a:sym typeface="Trebuchet MS Bold"/>
              </a:rPr>
              <a:t>Communicate</a:t>
            </a:r>
          </a:p>
          <a:p>
            <a:pPr algn="ctr">
              <a:lnSpc>
                <a:spcPts val="3359"/>
              </a:lnSpc>
            </a:pPr>
            <a:r>
              <a:rPr lang="en-US" sz="2400" dirty="0">
                <a:solidFill>
                  <a:srgbClr val="040606"/>
                </a:solidFill>
                <a:latin typeface="Trebuchet MS"/>
                <a:ea typeface="Trebuchet MS"/>
                <a:cs typeface="Trebuchet MS"/>
                <a:sym typeface="Trebuchet MS"/>
              </a:rPr>
              <a:t>Share the mission statement with students, staff, families, the community, stakeholders, etc.</a:t>
            </a:r>
          </a:p>
        </p:txBody>
      </p:sp>
      <p:sp>
        <p:nvSpPr>
          <p:cNvPr id="21" name="TextBox 21"/>
          <p:cNvSpPr txBox="1"/>
          <p:nvPr/>
        </p:nvSpPr>
        <p:spPr>
          <a:xfrm>
            <a:off x="1028700" y="9238733"/>
            <a:ext cx="1672679" cy="358775"/>
          </a:xfrm>
          <a:prstGeom prst="rect">
            <a:avLst/>
          </a:prstGeom>
        </p:spPr>
        <p:txBody>
          <a:bodyPr lIns="0" tIns="0" rIns="0" bIns="0" rtlCol="0" anchor="t">
            <a:spAutoFit/>
          </a:bodyPr>
          <a:lstStyle/>
          <a:p>
            <a:pPr algn="ctr">
              <a:lnSpc>
                <a:spcPts val="2800"/>
              </a:lnSpc>
            </a:pPr>
            <a:r>
              <a:rPr lang="en-US" sz="2000" dirty="0">
                <a:solidFill>
                  <a:srgbClr val="000000"/>
                </a:solidFill>
                <a:latin typeface="Trebuchet MS"/>
                <a:ea typeface="Trebuchet MS"/>
                <a:cs typeface="Trebuchet MS"/>
                <a:sym typeface="Trebuchet MS"/>
              </a:rPr>
              <a:t>(ASCA, 2019a) </a:t>
            </a:r>
          </a:p>
        </p:txBody>
      </p:sp>
      <p:sp>
        <p:nvSpPr>
          <p:cNvPr id="20" name="Freeform 20" descr="CDE Logo"/>
          <p:cNvSpPr/>
          <p:nvPr/>
        </p:nvSpPr>
        <p:spPr>
          <a:xfrm>
            <a:off x="15320137" y="710558"/>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9"/>
            <a:stretch>
              <a:fillRect/>
            </a:stretch>
          </a:blipFill>
        </p:spPr>
        <p:txBody>
          <a:bodyPr/>
          <a:lstStyle/>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6232" y="2482874"/>
            <a:ext cx="17275536" cy="7115469"/>
            <a:chOff x="0" y="0"/>
            <a:chExt cx="4549935" cy="1874033"/>
          </a:xfrm>
        </p:grpSpPr>
        <p:sp>
          <p:nvSpPr>
            <p:cNvPr id="3" name="Freeform 3">
              <a:extLst>
                <a:ext uri="{C183D7F6-B498-43B3-948B-1728B52AA6E4}">
                  <adec:decorative xmlns:adec="http://schemas.microsoft.com/office/drawing/2017/decorative" val="1"/>
                </a:ext>
              </a:extLst>
            </p:cNvPr>
            <p:cNvSpPr/>
            <p:nvPr/>
          </p:nvSpPr>
          <p:spPr>
            <a:xfrm>
              <a:off x="0" y="0"/>
              <a:ext cx="4549935" cy="1874033"/>
            </a:xfrm>
            <a:custGeom>
              <a:avLst/>
              <a:gdLst/>
              <a:ahLst/>
              <a:cxnLst/>
              <a:rect l="l" t="t" r="r" b="b"/>
              <a:pathLst>
                <a:path w="4549935" h="1874033">
                  <a:moveTo>
                    <a:pt x="0" y="0"/>
                  </a:moveTo>
                  <a:lnTo>
                    <a:pt x="4549935" y="0"/>
                  </a:lnTo>
                  <a:lnTo>
                    <a:pt x="4549935" y="1874033"/>
                  </a:lnTo>
                  <a:lnTo>
                    <a:pt x="0" y="1874033"/>
                  </a:lnTo>
                  <a:close/>
                </a:path>
              </a:pathLst>
            </a:custGeom>
            <a:solidFill>
              <a:srgbClr val="F2F2F2"/>
            </a:solidFill>
          </p:spPr>
          <p:txBody>
            <a:bodyPr/>
            <a:lstStyle/>
            <a:p>
              <a:endParaRPr lang="en-US" dirty="0"/>
            </a:p>
          </p:txBody>
        </p:sp>
        <p:sp>
          <p:nvSpPr>
            <p:cNvPr id="4" name="TextBox 4"/>
            <p:cNvSpPr txBox="1"/>
            <p:nvPr/>
          </p:nvSpPr>
          <p:spPr>
            <a:xfrm>
              <a:off x="0" y="-57150"/>
              <a:ext cx="4549935" cy="1931183"/>
            </a:xfrm>
            <a:prstGeom prst="rect">
              <a:avLst/>
            </a:prstGeom>
          </p:spPr>
          <p:txBody>
            <a:bodyPr lIns="50800" tIns="50800" rIns="50800" bIns="50800" rtlCol="0" anchor="t"/>
            <a:lstStyle/>
            <a:p>
              <a:pPr algn="ctr">
                <a:lnSpc>
                  <a:spcPts val="3359"/>
                </a:lnSpc>
              </a:pPr>
              <a:endParaRPr dirty="0"/>
            </a:p>
            <a:p>
              <a:pPr algn="ctr">
                <a:lnSpc>
                  <a:spcPts val="4619"/>
                </a:lnSpc>
              </a:pPr>
              <a:endParaRPr dirty="0"/>
            </a:p>
            <a:p>
              <a:pPr algn="ctr">
                <a:lnSpc>
                  <a:spcPts val="1399"/>
                </a:lnSpc>
              </a:pPr>
              <a:endParaRPr dirty="0"/>
            </a:p>
            <a:p>
              <a:pPr algn="l">
                <a:lnSpc>
                  <a:spcPts val="4619"/>
                </a:lnSpc>
              </a:pPr>
              <a:r>
                <a:rPr lang="en-US" sz="3299" b="1" dirty="0">
                  <a:solidFill>
                    <a:srgbClr val="000000"/>
                  </a:solidFill>
                  <a:latin typeface="Trebuchet MS Bold"/>
                  <a:ea typeface="Trebuchet MS Bold"/>
                  <a:cs typeface="Trebuchet MS Bold"/>
                  <a:sym typeface="Trebuchet MS Bold"/>
                </a:rPr>
                <a:t>                         </a:t>
              </a:r>
            </a:p>
          </p:txBody>
        </p:sp>
      </p:grpSp>
      <p:sp>
        <p:nvSpPr>
          <p:cNvPr id="6" name="AutoShape 6">
            <a:extLst>
              <a:ext uri="{C183D7F6-B498-43B3-948B-1728B52AA6E4}">
                <adec:decorative xmlns:adec="http://schemas.microsoft.com/office/drawing/2017/decorative" val="1"/>
              </a:ext>
            </a:extLst>
          </p:cNvPr>
          <p:cNvSpPr/>
          <p:nvPr/>
        </p:nvSpPr>
        <p:spPr>
          <a:xfrm flipH="1">
            <a:off x="9134475" y="4657870"/>
            <a:ext cx="19050" cy="3641239"/>
          </a:xfrm>
          <a:prstGeom prst="line">
            <a:avLst/>
          </a:prstGeom>
          <a:ln w="38100" cap="flat">
            <a:solidFill>
              <a:srgbClr val="000000"/>
            </a:solidFill>
            <a:prstDash val="solid"/>
            <a:headEnd type="none" w="sm" len="sm"/>
            <a:tailEnd type="none" w="sm" len="sm"/>
          </a:ln>
        </p:spPr>
        <p:txBody>
          <a:bodyPr/>
          <a:lstStyle/>
          <a:p>
            <a:endParaRPr lang="en-US" dirty="0"/>
          </a:p>
        </p:txBody>
      </p:sp>
      <p:grpSp>
        <p:nvGrpSpPr>
          <p:cNvPr id="7" name="Group 7">
            <a:extLst>
              <a:ext uri="{C183D7F6-B498-43B3-948B-1728B52AA6E4}">
                <adec:decorative xmlns:adec="http://schemas.microsoft.com/office/drawing/2017/decorative" val="1"/>
              </a:ext>
            </a:extLst>
          </p:cNvPr>
          <p:cNvGrpSpPr/>
          <p:nvPr/>
        </p:nvGrpSpPr>
        <p:grpSpPr>
          <a:xfrm>
            <a:off x="0" y="471329"/>
            <a:ext cx="18288000" cy="1541783"/>
            <a:chOff x="0" y="0"/>
            <a:chExt cx="4816593" cy="406066"/>
          </a:xfrm>
        </p:grpSpPr>
        <p:sp>
          <p:nvSpPr>
            <p:cNvPr id="8" name="Freeform 8">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9" name="TextBox 9"/>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10" name="TextBox 10"/>
          <p:cNvSpPr txBox="1">
            <a:spLocks noGrp="1"/>
          </p:cNvSpPr>
          <p:nvPr>
            <p:ph type="title" idx="4294967295"/>
          </p:nvPr>
        </p:nvSpPr>
        <p:spPr>
          <a:xfrm>
            <a:off x="160139" y="577208"/>
            <a:ext cx="17967722" cy="11938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799"/>
              </a:lnSpc>
              <a:spcBef>
                <a:spcPts val="0"/>
              </a:spcBef>
              <a:spcAft>
                <a:spcPts val="0"/>
              </a:spcAft>
              <a:buClrTx/>
              <a:buSzTx/>
              <a:buFontTx/>
              <a:buNone/>
              <a:tabLst/>
              <a:defRPr/>
            </a:pPr>
            <a:r>
              <a:rPr kumimoji="0" lang="en-US" sz="6999"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Vision and Mission Statements</a:t>
            </a:r>
          </a:p>
        </p:txBody>
      </p:sp>
      <p:sp>
        <p:nvSpPr>
          <p:cNvPr id="13" name="TextBox 13"/>
          <p:cNvSpPr txBox="1"/>
          <p:nvPr/>
        </p:nvSpPr>
        <p:spPr>
          <a:xfrm>
            <a:off x="2147143" y="2816782"/>
            <a:ext cx="14069913" cy="1189990"/>
          </a:xfrm>
          <a:prstGeom prst="rect">
            <a:avLst/>
          </a:prstGeom>
        </p:spPr>
        <p:txBody>
          <a:bodyPr lIns="0" tIns="0" rIns="0" bIns="0" rtlCol="0" anchor="t">
            <a:spAutoFit/>
          </a:bodyPr>
          <a:lstStyle/>
          <a:p>
            <a:pPr algn="ctr">
              <a:lnSpc>
                <a:spcPts val="4759"/>
              </a:lnSpc>
            </a:pPr>
            <a:r>
              <a:rPr lang="en-US" sz="3399" b="1" dirty="0">
                <a:solidFill>
                  <a:srgbClr val="000000"/>
                </a:solidFill>
                <a:latin typeface="Trebuchet MS Bold"/>
                <a:ea typeface="Trebuchet MS Bold"/>
                <a:cs typeface="Trebuchet MS Bold"/>
                <a:sym typeface="Trebuchet MS Bold"/>
              </a:rPr>
              <a:t>Align with your school and district BUT </a:t>
            </a:r>
            <a:r>
              <a:rPr lang="en-US" sz="3399" b="1" dirty="0">
                <a:solidFill>
                  <a:srgbClr val="6D3B5D"/>
                </a:solidFill>
                <a:latin typeface="Trebuchet MS Bold"/>
                <a:ea typeface="Trebuchet MS Bold"/>
                <a:cs typeface="Trebuchet MS Bold"/>
                <a:sym typeface="Trebuchet MS Bold"/>
              </a:rPr>
              <a:t>be specific to the school site.</a:t>
            </a:r>
            <a:r>
              <a:rPr lang="en-US" sz="3399" b="1" dirty="0">
                <a:solidFill>
                  <a:srgbClr val="000000"/>
                </a:solidFill>
                <a:latin typeface="Trebuchet MS Bold"/>
                <a:ea typeface="Trebuchet MS Bold"/>
                <a:cs typeface="Trebuchet MS Bold"/>
                <a:sym typeface="Trebuchet MS Bold"/>
              </a:rPr>
              <a:t> </a:t>
            </a:r>
          </a:p>
          <a:p>
            <a:pPr algn="ctr">
              <a:lnSpc>
                <a:spcPts val="4759"/>
              </a:lnSpc>
            </a:pPr>
            <a:r>
              <a:rPr lang="en-US" sz="3399" b="1" dirty="0">
                <a:solidFill>
                  <a:srgbClr val="000000"/>
                </a:solidFill>
                <a:latin typeface="Trebuchet MS Bold"/>
                <a:ea typeface="Trebuchet MS Bold"/>
                <a:cs typeface="Trebuchet MS Bold"/>
                <a:sym typeface="Trebuchet MS Bold"/>
              </a:rPr>
              <a:t>Review and update as needed.</a:t>
            </a:r>
          </a:p>
        </p:txBody>
      </p:sp>
      <p:sp>
        <p:nvSpPr>
          <p:cNvPr id="12" name="TextBox 12"/>
          <p:cNvSpPr txBox="1"/>
          <p:nvPr/>
        </p:nvSpPr>
        <p:spPr>
          <a:xfrm>
            <a:off x="1028700" y="4349017"/>
            <a:ext cx="7742418" cy="4787900"/>
          </a:xfrm>
          <a:prstGeom prst="rect">
            <a:avLst/>
          </a:prstGeom>
        </p:spPr>
        <p:txBody>
          <a:bodyPr lIns="0" tIns="0" rIns="0" bIns="0" rtlCol="0" anchor="t">
            <a:spAutoFit/>
          </a:bodyPr>
          <a:lstStyle/>
          <a:p>
            <a:pPr algn="ctr">
              <a:lnSpc>
                <a:spcPts val="4899"/>
              </a:lnSpc>
            </a:pPr>
            <a:r>
              <a:rPr lang="en-US" sz="3499" dirty="0">
                <a:solidFill>
                  <a:srgbClr val="000000"/>
                </a:solidFill>
                <a:latin typeface="Trebuchet MS"/>
                <a:ea typeface="Trebuchet MS"/>
                <a:cs typeface="Trebuchet MS"/>
                <a:sym typeface="Trebuchet MS"/>
              </a:rPr>
              <a:t> </a:t>
            </a:r>
            <a:r>
              <a:rPr lang="en-US" sz="3499" b="1" dirty="0">
                <a:solidFill>
                  <a:srgbClr val="000000"/>
                </a:solidFill>
                <a:latin typeface="Trebuchet MS Bold"/>
                <a:ea typeface="Trebuchet MS Bold"/>
                <a:cs typeface="Trebuchet MS Bold"/>
                <a:sym typeface="Trebuchet MS Bold"/>
              </a:rPr>
              <a:t>Vision </a:t>
            </a:r>
          </a:p>
          <a:p>
            <a:pPr algn="l">
              <a:lnSpc>
                <a:spcPts val="1399"/>
              </a:lnSpc>
            </a:pPr>
            <a:endParaRPr lang="en-US" sz="3499" b="1" dirty="0">
              <a:solidFill>
                <a:srgbClr val="000000"/>
              </a:solidFill>
              <a:latin typeface="Trebuchet MS Bold"/>
              <a:ea typeface="Trebuchet MS Bold"/>
              <a:cs typeface="Trebuchet MS Bold"/>
              <a:sym typeface="Trebuchet MS Bold"/>
            </a:endParaRPr>
          </a:p>
          <a:p>
            <a:pPr marL="604519" lvl="1" indent="-302260" algn="l">
              <a:lnSpc>
                <a:spcPts val="3919"/>
              </a:lnSpc>
              <a:buFont typeface="Arial"/>
              <a:buChar char="•"/>
            </a:pPr>
            <a:r>
              <a:rPr lang="en-US" sz="2799" dirty="0">
                <a:solidFill>
                  <a:srgbClr val="000000"/>
                </a:solidFill>
                <a:latin typeface="Trebuchet MS"/>
                <a:ea typeface="Trebuchet MS"/>
                <a:cs typeface="Trebuchet MS"/>
                <a:sym typeface="Trebuchet MS"/>
              </a:rPr>
              <a:t>Focus on students and their outcomes</a:t>
            </a:r>
          </a:p>
          <a:p>
            <a:pPr marL="604519" lvl="1" indent="-302260" algn="l">
              <a:lnSpc>
                <a:spcPts val="3919"/>
              </a:lnSpc>
              <a:buFont typeface="Arial"/>
              <a:buChar char="•"/>
            </a:pPr>
            <a:r>
              <a:rPr lang="en-US" sz="2799" dirty="0">
                <a:solidFill>
                  <a:srgbClr val="000000"/>
                </a:solidFill>
                <a:latin typeface="Trebuchet MS"/>
                <a:ea typeface="Trebuchet MS"/>
                <a:cs typeface="Trebuchet MS"/>
                <a:sym typeface="Trebuchet MS"/>
              </a:rPr>
              <a:t>Future oriented </a:t>
            </a:r>
          </a:p>
          <a:p>
            <a:pPr marL="604519" lvl="1" indent="-302260" algn="l">
              <a:lnSpc>
                <a:spcPts val="3919"/>
              </a:lnSpc>
              <a:buFont typeface="Arial"/>
              <a:buChar char="•"/>
            </a:pPr>
            <a:r>
              <a:rPr lang="en-US" sz="2799" dirty="0">
                <a:solidFill>
                  <a:srgbClr val="000000"/>
                </a:solidFill>
                <a:latin typeface="Trebuchet MS"/>
                <a:ea typeface="Trebuchet MS"/>
                <a:cs typeface="Trebuchet MS"/>
                <a:sym typeface="Trebuchet MS"/>
              </a:rPr>
              <a:t>Descriptive and optimistic</a:t>
            </a:r>
          </a:p>
          <a:p>
            <a:pPr marL="604519" lvl="1" indent="-302260" algn="l">
              <a:lnSpc>
                <a:spcPts val="3919"/>
              </a:lnSpc>
              <a:buFont typeface="Arial"/>
              <a:buChar char="•"/>
            </a:pPr>
            <a:r>
              <a:rPr lang="en-US" sz="2799" dirty="0">
                <a:solidFill>
                  <a:srgbClr val="000000"/>
                </a:solidFill>
                <a:latin typeface="Trebuchet MS"/>
                <a:ea typeface="Trebuchet MS"/>
                <a:cs typeface="Trebuchet MS"/>
                <a:sym typeface="Trebuchet MS"/>
              </a:rPr>
              <a:t>Focus on the three domains of school counseling (academic, career, and social/emotional)</a:t>
            </a:r>
          </a:p>
          <a:p>
            <a:pPr marL="604519" lvl="1" indent="-302260" algn="l">
              <a:lnSpc>
                <a:spcPts val="3919"/>
              </a:lnSpc>
              <a:buFont typeface="Arial"/>
              <a:buChar char="•"/>
            </a:pPr>
            <a:r>
              <a:rPr lang="en-US" sz="2799" dirty="0">
                <a:solidFill>
                  <a:srgbClr val="000000"/>
                </a:solidFill>
                <a:latin typeface="Trebuchet MS"/>
                <a:ea typeface="Trebuchet MS"/>
                <a:cs typeface="Trebuchet MS"/>
                <a:sym typeface="Trebuchet MS"/>
              </a:rPr>
              <a:t>Use active voice and the present tense</a:t>
            </a:r>
          </a:p>
          <a:p>
            <a:pPr algn="l">
              <a:lnSpc>
                <a:spcPts val="1399"/>
              </a:lnSpc>
            </a:pPr>
            <a:endParaRPr lang="en-US" sz="2799" dirty="0">
              <a:solidFill>
                <a:srgbClr val="000000"/>
              </a:solidFill>
              <a:latin typeface="Trebuchet MS"/>
              <a:ea typeface="Trebuchet MS"/>
              <a:cs typeface="Trebuchet MS"/>
              <a:sym typeface="Trebuchet MS"/>
            </a:endParaRPr>
          </a:p>
          <a:p>
            <a:pPr algn="l">
              <a:lnSpc>
                <a:spcPts val="2800"/>
              </a:lnSpc>
            </a:pPr>
            <a:r>
              <a:rPr lang="en-US" sz="2000" dirty="0">
                <a:solidFill>
                  <a:srgbClr val="000000"/>
                </a:solidFill>
                <a:latin typeface="Trebuchet MS"/>
                <a:ea typeface="Trebuchet MS"/>
                <a:cs typeface="Trebuchet MS"/>
                <a:sym typeface="Trebuchet MS"/>
              </a:rPr>
              <a:t> (ASCA, 2019 a and b) </a:t>
            </a:r>
          </a:p>
        </p:txBody>
      </p:sp>
      <p:sp>
        <p:nvSpPr>
          <p:cNvPr id="5" name="TextBox 5"/>
          <p:cNvSpPr txBox="1"/>
          <p:nvPr/>
        </p:nvSpPr>
        <p:spPr>
          <a:xfrm>
            <a:off x="10105626" y="4339492"/>
            <a:ext cx="7059759" cy="4192270"/>
          </a:xfrm>
          <a:prstGeom prst="rect">
            <a:avLst/>
          </a:prstGeom>
        </p:spPr>
        <p:txBody>
          <a:bodyPr lIns="0" tIns="0" rIns="0" bIns="0" rtlCol="0" anchor="t">
            <a:spAutoFit/>
          </a:bodyPr>
          <a:lstStyle/>
          <a:p>
            <a:pPr algn="ctr">
              <a:lnSpc>
                <a:spcPts val="4900"/>
              </a:lnSpc>
            </a:pPr>
            <a:r>
              <a:rPr lang="en-US" sz="3500" b="1" dirty="0">
                <a:solidFill>
                  <a:srgbClr val="000000"/>
                </a:solidFill>
                <a:latin typeface="Trebuchet MS Bold"/>
                <a:ea typeface="Trebuchet MS Bold"/>
                <a:cs typeface="Trebuchet MS Bold"/>
                <a:sym typeface="Trebuchet MS Bold"/>
              </a:rPr>
              <a:t>Mission</a:t>
            </a:r>
          </a:p>
          <a:p>
            <a:pPr algn="ctr">
              <a:lnSpc>
                <a:spcPts val="1399"/>
              </a:lnSpc>
            </a:pPr>
            <a:endParaRPr lang="en-US" sz="3500" b="1" dirty="0">
              <a:solidFill>
                <a:srgbClr val="000000"/>
              </a:solidFill>
              <a:latin typeface="Trebuchet MS Bold"/>
              <a:ea typeface="Trebuchet MS Bold"/>
              <a:cs typeface="Trebuchet MS Bold"/>
              <a:sym typeface="Trebuchet MS Bold"/>
            </a:endParaRPr>
          </a:p>
          <a:p>
            <a:pPr marL="604519" lvl="1" indent="-302260" algn="l">
              <a:lnSpc>
                <a:spcPts val="3919"/>
              </a:lnSpc>
              <a:buFont typeface="Arial"/>
              <a:buChar char="•"/>
            </a:pPr>
            <a:r>
              <a:rPr lang="en-US" sz="2799" dirty="0">
                <a:solidFill>
                  <a:srgbClr val="000000"/>
                </a:solidFill>
                <a:latin typeface="Trebuchet MS"/>
                <a:ea typeface="Trebuchet MS"/>
                <a:cs typeface="Trebuchet MS"/>
                <a:sym typeface="Trebuchet MS"/>
              </a:rPr>
              <a:t>Focus for school counseling program </a:t>
            </a:r>
          </a:p>
          <a:p>
            <a:pPr marL="604519" lvl="1" indent="-302260" algn="l">
              <a:lnSpc>
                <a:spcPts val="3919"/>
              </a:lnSpc>
              <a:buFont typeface="Arial"/>
              <a:buChar char="•"/>
            </a:pPr>
            <a:r>
              <a:rPr lang="en-US" sz="2799" dirty="0">
                <a:solidFill>
                  <a:srgbClr val="000000"/>
                </a:solidFill>
                <a:latin typeface="Trebuchet MS"/>
                <a:ea typeface="Trebuchet MS"/>
                <a:cs typeface="Trebuchet MS"/>
                <a:sym typeface="Trebuchet MS"/>
              </a:rPr>
              <a:t>Long-term</a:t>
            </a:r>
          </a:p>
          <a:p>
            <a:pPr marL="604519" lvl="1" indent="-302260" algn="l">
              <a:lnSpc>
                <a:spcPts val="3919"/>
              </a:lnSpc>
              <a:buFont typeface="Arial"/>
              <a:buChar char="•"/>
            </a:pPr>
            <a:r>
              <a:rPr lang="en-US" sz="2799" dirty="0">
                <a:solidFill>
                  <a:srgbClr val="000000"/>
                </a:solidFill>
                <a:latin typeface="Trebuchet MS"/>
                <a:ea typeface="Trebuchet MS"/>
                <a:cs typeface="Trebuchet MS"/>
                <a:sym typeface="Trebuchet MS"/>
              </a:rPr>
              <a:t>Incorporate school counselor as advocate </a:t>
            </a:r>
          </a:p>
          <a:p>
            <a:pPr marL="604519" lvl="1" indent="-302260" algn="l">
              <a:lnSpc>
                <a:spcPts val="3919"/>
              </a:lnSpc>
              <a:buFont typeface="Arial"/>
              <a:buChar char="•"/>
            </a:pPr>
            <a:r>
              <a:rPr lang="en-US" sz="2799" dirty="0">
                <a:solidFill>
                  <a:srgbClr val="000000"/>
                </a:solidFill>
                <a:latin typeface="Trebuchet MS"/>
                <a:ea typeface="Trebuchet MS"/>
                <a:cs typeface="Trebuchet MS"/>
                <a:sym typeface="Trebuchet MS"/>
              </a:rPr>
              <a:t>Equity and access </a:t>
            </a:r>
          </a:p>
          <a:p>
            <a:pPr marL="604519" lvl="1" indent="-302260" algn="l">
              <a:lnSpc>
                <a:spcPts val="3919"/>
              </a:lnSpc>
              <a:buFont typeface="Arial"/>
              <a:buChar char="•"/>
            </a:pPr>
            <a:r>
              <a:rPr lang="en-US" sz="2799" dirty="0">
                <a:solidFill>
                  <a:srgbClr val="000000"/>
                </a:solidFill>
                <a:latin typeface="Trebuchet MS"/>
                <a:ea typeface="Trebuchet MS"/>
                <a:cs typeface="Trebuchet MS"/>
                <a:sym typeface="Trebuchet MS"/>
              </a:rPr>
              <a:t>Use active voice </a:t>
            </a:r>
          </a:p>
          <a:p>
            <a:pPr algn="l">
              <a:lnSpc>
                <a:spcPts val="3359"/>
              </a:lnSpc>
            </a:pPr>
            <a:endParaRPr lang="en-US" sz="2799" dirty="0">
              <a:solidFill>
                <a:srgbClr val="000000"/>
              </a:solidFill>
              <a:latin typeface="Trebuchet MS"/>
              <a:ea typeface="Trebuchet MS"/>
              <a:cs typeface="Trebuchet MS"/>
              <a:sym typeface="Trebuchet MS"/>
            </a:endParaRPr>
          </a:p>
        </p:txBody>
      </p:sp>
      <p:sp>
        <p:nvSpPr>
          <p:cNvPr id="11" name="Freeform 11" descr="CDE Logo"/>
          <p:cNvSpPr/>
          <p:nvPr/>
        </p:nvSpPr>
        <p:spPr>
          <a:xfrm>
            <a:off x="15320137" y="710558"/>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2690338"/>
            <a:ext cx="18288000" cy="6816899"/>
            <a:chOff x="0" y="0"/>
            <a:chExt cx="4816593" cy="1795397"/>
          </a:xfrm>
        </p:grpSpPr>
        <p:sp>
          <p:nvSpPr>
            <p:cNvPr id="3" name="Freeform 3">
              <a:extLst>
                <a:ext uri="{C183D7F6-B498-43B3-948B-1728B52AA6E4}">
                  <adec:decorative xmlns:adec="http://schemas.microsoft.com/office/drawing/2017/decorative" val="1"/>
                </a:ext>
              </a:extLst>
            </p:cNvPr>
            <p:cNvSpPr/>
            <p:nvPr/>
          </p:nvSpPr>
          <p:spPr>
            <a:xfrm>
              <a:off x="0" y="0"/>
              <a:ext cx="4816592" cy="1795397"/>
            </a:xfrm>
            <a:custGeom>
              <a:avLst/>
              <a:gdLst/>
              <a:ahLst/>
              <a:cxnLst/>
              <a:rect l="l" t="t" r="r" b="b"/>
              <a:pathLst>
                <a:path w="4816592" h="1795397">
                  <a:moveTo>
                    <a:pt x="0" y="0"/>
                  </a:moveTo>
                  <a:lnTo>
                    <a:pt x="4816592" y="0"/>
                  </a:lnTo>
                  <a:lnTo>
                    <a:pt x="4816592" y="1795397"/>
                  </a:lnTo>
                  <a:lnTo>
                    <a:pt x="0" y="1795397"/>
                  </a:lnTo>
                  <a:close/>
                </a:path>
              </a:pathLst>
            </a:custGeom>
            <a:solidFill>
              <a:srgbClr val="F2F2F2"/>
            </a:solidFill>
          </p:spPr>
          <p:txBody>
            <a:bodyPr/>
            <a:lstStyle/>
            <a:p>
              <a:endParaRPr lang="en-US" dirty="0"/>
            </a:p>
          </p:txBody>
        </p:sp>
        <p:sp>
          <p:nvSpPr>
            <p:cNvPr id="4" name="TextBox 4"/>
            <p:cNvSpPr txBox="1"/>
            <p:nvPr/>
          </p:nvSpPr>
          <p:spPr>
            <a:xfrm>
              <a:off x="0" y="-85725"/>
              <a:ext cx="4816593" cy="1881122"/>
            </a:xfrm>
            <a:prstGeom prst="rect">
              <a:avLst/>
            </a:prstGeom>
          </p:spPr>
          <p:txBody>
            <a:bodyPr lIns="50800" tIns="50800" rIns="50800" bIns="50800" rtlCol="0" anchor="t"/>
            <a:lstStyle/>
            <a:p>
              <a:pPr algn="ctr">
                <a:lnSpc>
                  <a:spcPts val="5599"/>
                </a:lnSpc>
              </a:pPr>
              <a:endParaRPr dirty="0"/>
            </a:p>
          </p:txBody>
        </p:sp>
      </p:grpSp>
      <p:sp>
        <p:nvSpPr>
          <p:cNvPr id="5" name="Freeform 5">
            <a:extLst>
              <a:ext uri="{C183D7F6-B498-43B3-948B-1728B52AA6E4}">
                <adec:decorative xmlns:adec="http://schemas.microsoft.com/office/drawing/2017/decorative" val="1"/>
              </a:ext>
            </a:extLst>
          </p:cNvPr>
          <p:cNvSpPr/>
          <p:nvPr/>
        </p:nvSpPr>
        <p:spPr>
          <a:xfrm>
            <a:off x="6551701" y="3777916"/>
            <a:ext cx="5184598" cy="5184598"/>
          </a:xfrm>
          <a:custGeom>
            <a:avLst/>
            <a:gdLst/>
            <a:ahLst/>
            <a:cxnLst/>
            <a:rect l="l" t="t" r="r" b="b"/>
            <a:pathLst>
              <a:path w="5184598" h="5184598">
                <a:moveTo>
                  <a:pt x="0" y="0"/>
                </a:moveTo>
                <a:lnTo>
                  <a:pt x="5184598" y="0"/>
                </a:lnTo>
                <a:lnTo>
                  <a:pt x="5184598" y="5184597"/>
                </a:lnTo>
                <a:lnTo>
                  <a:pt x="0" y="518459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nvGrpSpPr>
          <p:cNvPr id="6" name="Group 6">
            <a:extLst>
              <a:ext uri="{C183D7F6-B498-43B3-948B-1728B52AA6E4}">
                <adec:decorative xmlns:adec="http://schemas.microsoft.com/office/drawing/2017/decorative" val="1"/>
              </a:ext>
            </a:extLst>
          </p:cNvPr>
          <p:cNvGrpSpPr/>
          <p:nvPr/>
        </p:nvGrpSpPr>
        <p:grpSpPr>
          <a:xfrm>
            <a:off x="0" y="393299"/>
            <a:ext cx="18288000" cy="1541783"/>
            <a:chOff x="0" y="0"/>
            <a:chExt cx="4816593" cy="406066"/>
          </a:xfrm>
        </p:grpSpPr>
        <p:sp>
          <p:nvSpPr>
            <p:cNvPr id="7" name="Freeform 7">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8" name="TextBox 8"/>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9" name="TextBox 9"/>
          <p:cNvSpPr txBox="1">
            <a:spLocks noGrp="1"/>
          </p:cNvSpPr>
          <p:nvPr>
            <p:ph type="title" idx="4294967295"/>
          </p:nvPr>
        </p:nvSpPr>
        <p:spPr>
          <a:xfrm>
            <a:off x="320278" y="440291"/>
            <a:ext cx="13198752"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Lunch is Served</a:t>
            </a:r>
          </a:p>
        </p:txBody>
      </p:sp>
      <p:sp>
        <p:nvSpPr>
          <p:cNvPr id="11" name="TextBox 11"/>
          <p:cNvSpPr txBox="1"/>
          <p:nvPr/>
        </p:nvSpPr>
        <p:spPr>
          <a:xfrm>
            <a:off x="0" y="2984657"/>
            <a:ext cx="18288000" cy="589915"/>
          </a:xfrm>
          <a:prstGeom prst="rect">
            <a:avLst/>
          </a:prstGeom>
        </p:spPr>
        <p:txBody>
          <a:bodyPr lIns="0" tIns="0" rIns="0" bIns="0" rtlCol="0" anchor="t">
            <a:spAutoFit/>
          </a:bodyPr>
          <a:lstStyle/>
          <a:p>
            <a:pPr algn="ctr">
              <a:lnSpc>
                <a:spcPts val="4759"/>
              </a:lnSpc>
            </a:pPr>
            <a:r>
              <a:rPr lang="en-US" sz="3399" b="1" dirty="0">
                <a:solidFill>
                  <a:srgbClr val="000000"/>
                </a:solidFill>
                <a:latin typeface="Trebuchet MS Bold"/>
                <a:ea typeface="Trebuchet MS Bold"/>
                <a:cs typeface="Trebuchet MS Bold"/>
                <a:sym typeface="Trebuchet MS Bold"/>
              </a:rPr>
              <a:t> Please be back and prepared to begin at 12:45 PM.</a:t>
            </a:r>
          </a:p>
        </p:txBody>
      </p:sp>
      <p:sp>
        <p:nvSpPr>
          <p:cNvPr id="10" name="Freeform 10" descr="CDE Logo"/>
          <p:cNvSpPr/>
          <p:nvPr/>
        </p:nvSpPr>
        <p:spPr>
          <a:xfrm>
            <a:off x="15320137" y="632528"/>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2690338"/>
            <a:ext cx="18288000" cy="6816899"/>
            <a:chOff x="0" y="0"/>
            <a:chExt cx="4816593" cy="1795397"/>
          </a:xfrm>
        </p:grpSpPr>
        <p:sp>
          <p:nvSpPr>
            <p:cNvPr id="3" name="Freeform 3">
              <a:extLst>
                <a:ext uri="{C183D7F6-B498-43B3-948B-1728B52AA6E4}">
                  <adec:decorative xmlns:adec="http://schemas.microsoft.com/office/drawing/2017/decorative" val="1"/>
                </a:ext>
              </a:extLst>
            </p:cNvPr>
            <p:cNvSpPr/>
            <p:nvPr/>
          </p:nvSpPr>
          <p:spPr>
            <a:xfrm>
              <a:off x="0" y="0"/>
              <a:ext cx="4816592" cy="1795397"/>
            </a:xfrm>
            <a:custGeom>
              <a:avLst/>
              <a:gdLst/>
              <a:ahLst/>
              <a:cxnLst/>
              <a:rect l="l" t="t" r="r" b="b"/>
              <a:pathLst>
                <a:path w="4816592" h="1795397">
                  <a:moveTo>
                    <a:pt x="0" y="0"/>
                  </a:moveTo>
                  <a:lnTo>
                    <a:pt x="4816592" y="0"/>
                  </a:lnTo>
                  <a:lnTo>
                    <a:pt x="4816592" y="1795397"/>
                  </a:lnTo>
                  <a:lnTo>
                    <a:pt x="0" y="1795397"/>
                  </a:lnTo>
                  <a:close/>
                </a:path>
              </a:pathLst>
            </a:custGeom>
            <a:solidFill>
              <a:srgbClr val="F2F2F2"/>
            </a:solidFill>
          </p:spPr>
          <p:txBody>
            <a:bodyPr/>
            <a:lstStyle/>
            <a:p>
              <a:endParaRPr lang="en-US" dirty="0"/>
            </a:p>
          </p:txBody>
        </p:sp>
        <p:sp>
          <p:nvSpPr>
            <p:cNvPr id="4" name="TextBox 4">
              <a:extLst>
                <a:ext uri="{C183D7F6-B498-43B3-948B-1728B52AA6E4}">
                  <adec:decorative xmlns:adec="http://schemas.microsoft.com/office/drawing/2017/decorative" val="1"/>
                </a:ext>
              </a:extLst>
            </p:cNvPr>
            <p:cNvSpPr txBox="1"/>
            <p:nvPr/>
          </p:nvSpPr>
          <p:spPr>
            <a:xfrm>
              <a:off x="0" y="-85725"/>
              <a:ext cx="4816593" cy="1881122"/>
            </a:xfrm>
            <a:prstGeom prst="rect">
              <a:avLst/>
            </a:prstGeom>
          </p:spPr>
          <p:txBody>
            <a:bodyPr lIns="50800" tIns="50800" rIns="50800" bIns="50800" rtlCol="0" anchor="t"/>
            <a:lstStyle/>
            <a:p>
              <a:pPr algn="ctr">
                <a:lnSpc>
                  <a:spcPts val="5599"/>
                </a:lnSpc>
              </a:pPr>
              <a:endParaRPr dirty="0"/>
            </a:p>
            <a:p>
              <a:pPr algn="r">
                <a:lnSpc>
                  <a:spcPts val="7419"/>
                </a:lnSpc>
              </a:pPr>
              <a:r>
                <a:rPr lang="en-US" sz="5299" dirty="0">
                  <a:solidFill>
                    <a:srgbClr val="000000"/>
                  </a:solidFill>
                  <a:latin typeface="Trebuchet MS"/>
                  <a:ea typeface="Trebuchet MS"/>
                  <a:cs typeface="Trebuchet MS"/>
                  <a:sym typeface="Trebuchet MS"/>
                </a:rPr>
                <a:t>               </a:t>
              </a:r>
            </a:p>
          </p:txBody>
        </p:sp>
      </p:grpSp>
      <p:sp>
        <p:nvSpPr>
          <p:cNvPr id="5" name="Freeform 5">
            <a:extLst>
              <a:ext uri="{C183D7F6-B498-43B3-948B-1728B52AA6E4}">
                <adec:decorative xmlns:adec="http://schemas.microsoft.com/office/drawing/2017/decorative" val="1"/>
              </a:ext>
            </a:extLst>
          </p:cNvPr>
          <p:cNvSpPr/>
          <p:nvPr/>
        </p:nvSpPr>
        <p:spPr>
          <a:xfrm>
            <a:off x="477742" y="3691014"/>
            <a:ext cx="4017892" cy="3865555"/>
          </a:xfrm>
          <a:custGeom>
            <a:avLst/>
            <a:gdLst/>
            <a:ahLst/>
            <a:cxnLst/>
            <a:rect l="l" t="t" r="r" b="b"/>
            <a:pathLst>
              <a:path w="4017892" h="3865555">
                <a:moveTo>
                  <a:pt x="0" y="0"/>
                </a:moveTo>
                <a:lnTo>
                  <a:pt x="4017892" y="0"/>
                </a:lnTo>
                <a:lnTo>
                  <a:pt x="4017892" y="3865555"/>
                </a:lnTo>
                <a:lnTo>
                  <a:pt x="0" y="3865555"/>
                </a:lnTo>
                <a:lnTo>
                  <a:pt x="0" y="0"/>
                </a:lnTo>
                <a:close/>
              </a:path>
            </a:pathLst>
          </a:custGeom>
          <a:blipFill>
            <a:blip r:embed="rId3"/>
            <a:stretch>
              <a:fillRect/>
            </a:stretch>
          </a:blipFill>
        </p:spPr>
        <p:txBody>
          <a:bodyPr/>
          <a:lstStyle/>
          <a:p>
            <a:endParaRPr lang="en-US" dirty="0"/>
          </a:p>
        </p:txBody>
      </p:sp>
      <p:grpSp>
        <p:nvGrpSpPr>
          <p:cNvPr id="6" name="Group 6">
            <a:extLst>
              <a:ext uri="{C183D7F6-B498-43B3-948B-1728B52AA6E4}">
                <adec:decorative xmlns:adec="http://schemas.microsoft.com/office/drawing/2017/decorative" val="1"/>
              </a:ext>
            </a:extLst>
          </p:cNvPr>
          <p:cNvGrpSpPr/>
          <p:nvPr/>
        </p:nvGrpSpPr>
        <p:grpSpPr>
          <a:xfrm>
            <a:off x="0" y="393299"/>
            <a:ext cx="18288000" cy="1541783"/>
            <a:chOff x="0" y="0"/>
            <a:chExt cx="4816593" cy="406066"/>
          </a:xfrm>
        </p:grpSpPr>
        <p:sp>
          <p:nvSpPr>
            <p:cNvPr id="7" name="Freeform 7">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8" name="TextBox 8"/>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9" name="TextBox 9"/>
          <p:cNvSpPr txBox="1">
            <a:spLocks noGrp="1"/>
          </p:cNvSpPr>
          <p:nvPr>
            <p:ph type="title" idx="4294967295"/>
          </p:nvPr>
        </p:nvSpPr>
        <p:spPr>
          <a:xfrm>
            <a:off x="160139" y="609201"/>
            <a:ext cx="17967722" cy="99567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120"/>
              </a:lnSpc>
              <a:spcBef>
                <a:spcPts val="0"/>
              </a:spcBef>
              <a:spcAft>
                <a:spcPts val="0"/>
              </a:spcAft>
              <a:buClrTx/>
              <a:buSzTx/>
              <a:buFontTx/>
              <a:buNone/>
              <a:tabLst/>
              <a:defRPr/>
            </a:pPr>
            <a:r>
              <a:rPr kumimoji="0" lang="en-US" sz="58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Colorado School Counseling Association (CSCA)</a:t>
            </a:r>
          </a:p>
        </p:txBody>
      </p:sp>
      <p:sp>
        <p:nvSpPr>
          <p:cNvPr id="10" name="TextBox 10"/>
          <p:cNvSpPr txBox="1"/>
          <p:nvPr/>
        </p:nvSpPr>
        <p:spPr>
          <a:xfrm>
            <a:off x="3297833" y="3168986"/>
            <a:ext cx="14162316" cy="5295266"/>
          </a:xfrm>
          <a:prstGeom prst="rect">
            <a:avLst/>
          </a:prstGeom>
        </p:spPr>
        <p:txBody>
          <a:bodyPr lIns="0" tIns="0" rIns="0" bIns="0" rtlCol="0" anchor="t">
            <a:spAutoFit/>
          </a:bodyPr>
          <a:lstStyle/>
          <a:p>
            <a:pPr algn="ctr">
              <a:lnSpc>
                <a:spcPts val="6859"/>
              </a:lnSpc>
            </a:pPr>
            <a:r>
              <a:rPr lang="en-US" sz="4899" b="1" dirty="0">
                <a:solidFill>
                  <a:srgbClr val="000000"/>
                </a:solidFill>
                <a:latin typeface="Trebuchet MS Bold"/>
                <a:ea typeface="Trebuchet MS Bold"/>
                <a:cs typeface="Trebuchet MS Bold"/>
                <a:sym typeface="Trebuchet MS Bold"/>
              </a:rPr>
              <a:t> Maddie Francis </a:t>
            </a:r>
          </a:p>
          <a:p>
            <a:pPr algn="ctr">
              <a:lnSpc>
                <a:spcPts val="6859"/>
              </a:lnSpc>
            </a:pPr>
            <a:r>
              <a:rPr lang="en-US" sz="4899" dirty="0">
                <a:solidFill>
                  <a:srgbClr val="000000"/>
                </a:solidFill>
                <a:latin typeface="Trebuchet MS"/>
                <a:ea typeface="Trebuchet MS"/>
                <a:cs typeface="Trebuchet MS"/>
                <a:sym typeface="Trebuchet MS"/>
              </a:rPr>
              <a:t>2023-2024 School Counselor of the Year </a:t>
            </a:r>
          </a:p>
          <a:p>
            <a:pPr algn="ctr">
              <a:lnSpc>
                <a:spcPts val="6859"/>
              </a:lnSpc>
            </a:pPr>
            <a:r>
              <a:rPr lang="en-US" sz="4899" dirty="0">
                <a:solidFill>
                  <a:srgbClr val="000000"/>
                </a:solidFill>
                <a:latin typeface="Trebuchet MS"/>
                <a:ea typeface="Trebuchet MS"/>
                <a:cs typeface="Trebuchet MS"/>
                <a:sym typeface="Trebuchet MS"/>
              </a:rPr>
              <a:t>CSCA PR/ Marketing Chair  </a:t>
            </a:r>
          </a:p>
          <a:p>
            <a:pPr algn="ctr">
              <a:lnSpc>
                <a:spcPts val="4759"/>
              </a:lnSpc>
            </a:pPr>
            <a:r>
              <a:rPr lang="en-US" sz="3399" dirty="0">
                <a:solidFill>
                  <a:srgbClr val="000000"/>
                </a:solidFill>
                <a:latin typeface="Trebuchet MS"/>
                <a:ea typeface="Trebuchet MS"/>
                <a:cs typeface="Trebuchet MS"/>
                <a:sym typeface="Trebuchet MS"/>
              </a:rPr>
              <a:t> </a:t>
            </a:r>
          </a:p>
          <a:p>
            <a:pPr algn="ctr">
              <a:lnSpc>
                <a:spcPts val="5879"/>
              </a:lnSpc>
            </a:pPr>
            <a:r>
              <a:rPr lang="en-US" sz="4199" dirty="0">
                <a:solidFill>
                  <a:srgbClr val="000000"/>
                </a:solidFill>
                <a:latin typeface="Trebuchet MS"/>
                <a:ea typeface="Trebuchet MS"/>
                <a:cs typeface="Trebuchet MS"/>
                <a:sym typeface="Trebuchet MS"/>
              </a:rPr>
              <a:t>Learn more at </a:t>
            </a:r>
            <a:r>
              <a:rPr lang="en-US" sz="4199" b="1" u="sng" dirty="0">
                <a:solidFill>
                  <a:srgbClr val="0955A1"/>
                </a:solidFill>
                <a:latin typeface="Trebuchet MS Bold"/>
                <a:ea typeface="Trebuchet MS Bold"/>
                <a:cs typeface="Trebuchet MS Bold"/>
                <a:sym typeface="Trebuchet MS Bold"/>
                <a:hlinkClick r:id="rId4" tooltip="https://www.coloradoschoolcounselor.org"/>
              </a:rPr>
              <a:t>CSCA’s website</a:t>
            </a:r>
            <a:r>
              <a:rPr lang="en-US" sz="4199" dirty="0">
                <a:solidFill>
                  <a:srgbClr val="000000"/>
                </a:solidFill>
                <a:latin typeface="Trebuchet MS"/>
                <a:ea typeface="Trebuchet MS"/>
                <a:cs typeface="Trebuchet MS"/>
                <a:sym typeface="Trebuchet MS"/>
              </a:rPr>
              <a:t>.</a:t>
            </a:r>
          </a:p>
          <a:p>
            <a:pPr algn="ctr">
              <a:lnSpc>
                <a:spcPts val="5879"/>
              </a:lnSpc>
            </a:pPr>
            <a:r>
              <a:rPr lang="en-US" sz="4199" dirty="0">
                <a:solidFill>
                  <a:srgbClr val="000000"/>
                </a:solidFill>
                <a:latin typeface="Trebuchet MS"/>
                <a:ea typeface="Trebuchet MS"/>
                <a:cs typeface="Trebuchet MS"/>
                <a:sym typeface="Trebuchet MS"/>
              </a:rPr>
              <a:t>10% off CSCA conference registrations: CORPS2025</a:t>
            </a:r>
          </a:p>
          <a:p>
            <a:pPr algn="ctr">
              <a:lnSpc>
                <a:spcPts val="4759"/>
              </a:lnSpc>
            </a:pPr>
            <a:endParaRPr lang="en-US" sz="4199" dirty="0">
              <a:solidFill>
                <a:srgbClr val="000000"/>
              </a:solidFill>
              <a:latin typeface="Trebuchet MS"/>
              <a:ea typeface="Trebuchet MS"/>
              <a:cs typeface="Trebuchet MS"/>
              <a:sym typeface="Trebuchet M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6232"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76200"/>
              <a:ext cx="4549935" cy="2036017"/>
            </a:xfrm>
            <a:prstGeom prst="rect">
              <a:avLst/>
            </a:prstGeom>
          </p:spPr>
          <p:txBody>
            <a:bodyPr lIns="50800" tIns="50800" rIns="50800" bIns="50800" rtlCol="0" anchor="t"/>
            <a:lstStyle/>
            <a:p>
              <a:pPr algn="ctr">
                <a:lnSpc>
                  <a:spcPts val="4899"/>
                </a:lnSpc>
              </a:pPr>
              <a:endParaRPr dirty="0"/>
            </a:p>
            <a:p>
              <a:pPr algn="ctr">
                <a:lnSpc>
                  <a:spcPts val="4899"/>
                </a:lnSpc>
              </a:pPr>
              <a:endParaRPr dirty="0"/>
            </a:p>
          </p:txBody>
        </p:sp>
      </p:grpSp>
      <p:sp>
        <p:nvSpPr>
          <p:cNvPr id="5" name="Freeform 5">
            <a:extLst>
              <a:ext uri="{C183D7F6-B498-43B3-948B-1728B52AA6E4}">
                <adec:decorative xmlns:adec="http://schemas.microsoft.com/office/drawing/2017/decorative" val="1"/>
              </a:ext>
            </a:extLst>
          </p:cNvPr>
          <p:cNvSpPr/>
          <p:nvPr/>
        </p:nvSpPr>
        <p:spPr>
          <a:xfrm>
            <a:off x="1115579" y="4491363"/>
            <a:ext cx="3365686" cy="3365686"/>
          </a:xfrm>
          <a:custGeom>
            <a:avLst/>
            <a:gdLst/>
            <a:ahLst/>
            <a:cxnLst/>
            <a:rect l="l" t="t" r="r" b="b"/>
            <a:pathLst>
              <a:path w="3365686" h="3365686">
                <a:moveTo>
                  <a:pt x="0" y="0"/>
                </a:moveTo>
                <a:lnTo>
                  <a:pt x="3365686" y="0"/>
                </a:lnTo>
                <a:lnTo>
                  <a:pt x="3365686" y="3365686"/>
                </a:lnTo>
                <a:lnTo>
                  <a:pt x="0" y="33656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nvGrpSpPr>
          <p:cNvPr id="6" name="Group 6">
            <a:extLst>
              <a:ext uri="{C183D7F6-B498-43B3-948B-1728B52AA6E4}">
                <adec:decorative xmlns:adec="http://schemas.microsoft.com/office/drawing/2017/decorative" val="1"/>
              </a:ext>
            </a:extLst>
          </p:cNvPr>
          <p:cNvGrpSpPr/>
          <p:nvPr/>
        </p:nvGrpSpPr>
        <p:grpSpPr>
          <a:xfrm>
            <a:off x="0" y="393299"/>
            <a:ext cx="18288000" cy="1541783"/>
            <a:chOff x="0" y="0"/>
            <a:chExt cx="4816593" cy="406066"/>
          </a:xfrm>
        </p:grpSpPr>
        <p:sp>
          <p:nvSpPr>
            <p:cNvPr id="7" name="Freeform 7">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8" name="TextBox 8"/>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10" name="TextBox 10"/>
          <p:cNvSpPr txBox="1">
            <a:spLocks noGrp="1"/>
          </p:cNvSpPr>
          <p:nvPr>
            <p:ph type="title" idx="4294967295"/>
          </p:nvPr>
        </p:nvSpPr>
        <p:spPr>
          <a:xfrm>
            <a:off x="228600" y="477753"/>
            <a:ext cx="13198752"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Data and School Counselors</a:t>
            </a:r>
          </a:p>
        </p:txBody>
      </p:sp>
      <p:sp>
        <p:nvSpPr>
          <p:cNvPr id="11" name="TextBox 11"/>
          <p:cNvSpPr txBox="1"/>
          <p:nvPr/>
        </p:nvSpPr>
        <p:spPr>
          <a:xfrm>
            <a:off x="506232" y="2721210"/>
            <a:ext cx="17089828" cy="6202045"/>
          </a:xfrm>
          <a:prstGeom prst="rect">
            <a:avLst/>
          </a:prstGeom>
        </p:spPr>
        <p:txBody>
          <a:bodyPr lIns="0" tIns="0" rIns="0" bIns="0" rtlCol="0" anchor="t">
            <a:spAutoFit/>
          </a:bodyPr>
          <a:lstStyle/>
          <a:p>
            <a:pPr algn="ctr">
              <a:lnSpc>
                <a:spcPts val="5599"/>
              </a:lnSpc>
            </a:pPr>
            <a:r>
              <a:rPr lang="en-US" sz="3999" b="1" dirty="0">
                <a:solidFill>
                  <a:srgbClr val="6D3B5D"/>
                </a:solidFill>
                <a:latin typeface="Trebuchet MS Bold"/>
                <a:ea typeface="Trebuchet MS Bold"/>
                <a:cs typeface="Trebuchet MS Bold"/>
                <a:sym typeface="Trebuchet MS Bold"/>
              </a:rPr>
              <a:t>Comprehensive school counseling decisions can’t happen without data.</a:t>
            </a:r>
          </a:p>
          <a:p>
            <a:pPr algn="l">
              <a:lnSpc>
                <a:spcPts val="2800"/>
              </a:lnSpc>
            </a:pPr>
            <a:endParaRPr lang="en-US" sz="3999" b="1" dirty="0">
              <a:solidFill>
                <a:srgbClr val="6D3B5D"/>
              </a:solidFill>
              <a:latin typeface="Trebuchet MS Bold"/>
              <a:ea typeface="Trebuchet MS Bold"/>
              <a:cs typeface="Trebuchet MS Bold"/>
              <a:sym typeface="Trebuchet MS Bold"/>
            </a:endParaRPr>
          </a:p>
          <a:p>
            <a:pPr marL="5138416" lvl="7" indent="-642302" algn="l">
              <a:lnSpc>
                <a:spcPts val="4759"/>
              </a:lnSpc>
              <a:buFont typeface="Arial"/>
              <a:buChar char="•"/>
            </a:pPr>
            <a:r>
              <a:rPr lang="en-US" sz="3399" b="1" dirty="0">
                <a:solidFill>
                  <a:srgbClr val="000000"/>
                </a:solidFill>
                <a:latin typeface="Trebuchet MS Bold"/>
                <a:ea typeface="Trebuchet MS Bold"/>
                <a:cs typeface="Trebuchet MS Bold"/>
                <a:sym typeface="Trebuchet MS Bold"/>
              </a:rPr>
              <a:t>School counselors need to know:</a:t>
            </a:r>
          </a:p>
          <a:p>
            <a:pPr marL="5872476" lvl="8" indent="-652497" algn="l">
              <a:lnSpc>
                <a:spcPts val="4759"/>
              </a:lnSpc>
              <a:buFont typeface="Arial"/>
              <a:buChar char="⚬"/>
            </a:pPr>
            <a:r>
              <a:rPr lang="en-US" sz="3399" dirty="0">
                <a:solidFill>
                  <a:srgbClr val="000000"/>
                </a:solidFill>
                <a:latin typeface="Trebuchet MS"/>
                <a:ea typeface="Trebuchet MS"/>
                <a:cs typeface="Trebuchet MS"/>
                <a:sym typeface="Trebuchet MS"/>
              </a:rPr>
              <a:t>Where to find data</a:t>
            </a:r>
          </a:p>
          <a:p>
            <a:pPr marL="5872476" lvl="8" indent="-652497" algn="l">
              <a:lnSpc>
                <a:spcPts val="4759"/>
              </a:lnSpc>
              <a:buFont typeface="Arial"/>
              <a:buChar char="⚬"/>
            </a:pPr>
            <a:r>
              <a:rPr lang="en-US" sz="3399" dirty="0">
                <a:solidFill>
                  <a:srgbClr val="000000"/>
                </a:solidFill>
                <a:latin typeface="Trebuchet MS"/>
                <a:ea typeface="Trebuchet MS"/>
                <a:cs typeface="Trebuchet MS"/>
                <a:sym typeface="Trebuchet MS"/>
              </a:rPr>
              <a:t>How to interpret data</a:t>
            </a:r>
          </a:p>
          <a:p>
            <a:pPr marL="5872476" lvl="8" indent="-652497" algn="l">
              <a:lnSpc>
                <a:spcPts val="4759"/>
              </a:lnSpc>
              <a:buFont typeface="Arial"/>
              <a:buChar char="⚬"/>
            </a:pPr>
            <a:r>
              <a:rPr lang="en-US" sz="3399" dirty="0">
                <a:solidFill>
                  <a:srgbClr val="000000"/>
                </a:solidFill>
                <a:latin typeface="Trebuchet MS"/>
                <a:ea typeface="Trebuchet MS"/>
                <a:cs typeface="Trebuchet MS"/>
                <a:sym typeface="Trebuchet MS"/>
              </a:rPr>
              <a:t>How to use data (leading and lagging) to inform programming</a:t>
            </a:r>
          </a:p>
          <a:p>
            <a:pPr algn="l">
              <a:lnSpc>
                <a:spcPts val="2800"/>
              </a:lnSpc>
            </a:pPr>
            <a:endParaRPr lang="en-US" sz="3399" dirty="0">
              <a:solidFill>
                <a:srgbClr val="000000"/>
              </a:solidFill>
              <a:latin typeface="Trebuchet MS"/>
              <a:ea typeface="Trebuchet MS"/>
              <a:cs typeface="Trebuchet MS"/>
              <a:sym typeface="Trebuchet MS"/>
            </a:endParaRPr>
          </a:p>
          <a:p>
            <a:pPr marL="5138416" lvl="7" indent="-642302" algn="l">
              <a:lnSpc>
                <a:spcPts val="4759"/>
              </a:lnSpc>
              <a:buFont typeface="Arial"/>
              <a:buChar char="•"/>
            </a:pPr>
            <a:r>
              <a:rPr lang="en-US" sz="3399" b="1" dirty="0">
                <a:solidFill>
                  <a:srgbClr val="000000"/>
                </a:solidFill>
                <a:latin typeface="Trebuchet MS Bold"/>
                <a:ea typeface="Trebuchet MS Bold"/>
                <a:cs typeface="Trebuchet MS Bold"/>
                <a:sym typeface="Trebuchet MS Bold"/>
              </a:rPr>
              <a:t>School Counselors need to show data to:</a:t>
            </a:r>
          </a:p>
          <a:p>
            <a:pPr marL="5872476" lvl="8" indent="-652497" algn="l">
              <a:lnSpc>
                <a:spcPts val="4759"/>
              </a:lnSpc>
              <a:buFont typeface="Arial"/>
              <a:buChar char="⚬"/>
            </a:pPr>
            <a:r>
              <a:rPr lang="en-US" sz="3399" dirty="0">
                <a:solidFill>
                  <a:srgbClr val="000000"/>
                </a:solidFill>
                <a:latin typeface="Trebuchet MS"/>
                <a:ea typeface="Trebuchet MS"/>
                <a:cs typeface="Trebuchet MS"/>
                <a:sym typeface="Trebuchet MS"/>
              </a:rPr>
              <a:t>Demonstrate progress and effectiveness of work</a:t>
            </a:r>
          </a:p>
          <a:p>
            <a:pPr marL="5872476" lvl="8" indent="-652497" algn="l">
              <a:lnSpc>
                <a:spcPts val="4759"/>
              </a:lnSpc>
              <a:buFont typeface="Arial"/>
              <a:buChar char="⚬"/>
            </a:pPr>
            <a:r>
              <a:rPr lang="en-US" sz="3399" dirty="0">
                <a:solidFill>
                  <a:srgbClr val="000000"/>
                </a:solidFill>
                <a:latin typeface="Trebuchet MS"/>
                <a:ea typeface="Trebuchet MS"/>
                <a:cs typeface="Trebuchet MS"/>
                <a:sym typeface="Trebuchet MS"/>
              </a:rPr>
              <a:t>Advocate for the appropriate role of the school counselor</a:t>
            </a:r>
          </a:p>
        </p:txBody>
      </p:sp>
      <p:sp>
        <p:nvSpPr>
          <p:cNvPr id="9" name="Freeform 9" descr="CDE Logo"/>
          <p:cNvSpPr/>
          <p:nvPr/>
        </p:nvSpPr>
        <p:spPr>
          <a:xfrm>
            <a:off x="15320137" y="632528"/>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6232" y="2399331"/>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57150"/>
              <a:ext cx="4549935" cy="2016967"/>
            </a:xfrm>
            <a:prstGeom prst="rect">
              <a:avLst/>
            </a:prstGeom>
          </p:spPr>
          <p:txBody>
            <a:bodyPr lIns="50800" tIns="50800" rIns="50800" bIns="50800" rtlCol="0" anchor="t"/>
            <a:lstStyle/>
            <a:p>
              <a:pPr algn="ctr">
                <a:lnSpc>
                  <a:spcPts val="2800"/>
                </a:lnSpc>
              </a:pPr>
              <a:endParaRPr dirty="0"/>
            </a:p>
            <a:p>
              <a:pPr algn="ctr">
                <a:lnSpc>
                  <a:spcPts val="5599"/>
                </a:lnSpc>
              </a:pPr>
              <a:endParaRPr dirty="0"/>
            </a:p>
            <a:p>
              <a:pPr algn="ctr">
                <a:lnSpc>
                  <a:spcPts val="3359"/>
                </a:lnSpc>
              </a:pPr>
              <a:endParaRPr dirty="0"/>
            </a:p>
          </p:txBody>
        </p:sp>
      </p:grpSp>
      <p:sp>
        <p:nvSpPr>
          <p:cNvPr id="5" name="Freeform 5">
            <a:extLst>
              <a:ext uri="{C183D7F6-B498-43B3-948B-1728B52AA6E4}">
                <adec:decorative xmlns:adec="http://schemas.microsoft.com/office/drawing/2017/decorative" val="1"/>
              </a:ext>
            </a:extLst>
          </p:cNvPr>
          <p:cNvSpPr/>
          <p:nvPr/>
        </p:nvSpPr>
        <p:spPr>
          <a:xfrm>
            <a:off x="4781674" y="7294397"/>
            <a:ext cx="8724652" cy="1570437"/>
          </a:xfrm>
          <a:custGeom>
            <a:avLst/>
            <a:gdLst/>
            <a:ahLst/>
            <a:cxnLst/>
            <a:rect l="l" t="t" r="r" b="b"/>
            <a:pathLst>
              <a:path w="8724652" h="1570437">
                <a:moveTo>
                  <a:pt x="0" y="0"/>
                </a:moveTo>
                <a:lnTo>
                  <a:pt x="8724652" y="0"/>
                </a:lnTo>
                <a:lnTo>
                  <a:pt x="8724652" y="1570437"/>
                </a:lnTo>
                <a:lnTo>
                  <a:pt x="0" y="15704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nvGrpSpPr>
          <p:cNvPr id="6" name="Group 6">
            <a:extLst>
              <a:ext uri="{C183D7F6-B498-43B3-948B-1728B52AA6E4}">
                <adec:decorative xmlns:adec="http://schemas.microsoft.com/office/drawing/2017/decorative" val="1"/>
              </a:ext>
            </a:extLst>
          </p:cNvPr>
          <p:cNvGrpSpPr/>
          <p:nvPr/>
        </p:nvGrpSpPr>
        <p:grpSpPr>
          <a:xfrm>
            <a:off x="0" y="393299"/>
            <a:ext cx="18288000" cy="1541783"/>
            <a:chOff x="0" y="0"/>
            <a:chExt cx="4816593" cy="406066"/>
          </a:xfrm>
        </p:grpSpPr>
        <p:sp>
          <p:nvSpPr>
            <p:cNvPr id="7" name="Freeform 7">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8" name="TextBox 8"/>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9" name="TextBox 9">
            <a:extLst>
              <a:ext uri="{C183D7F6-B498-43B3-948B-1728B52AA6E4}">
                <adec:decorative xmlns:adec="http://schemas.microsoft.com/office/drawing/2017/decorative" val="0"/>
              </a:ext>
            </a:extLst>
          </p:cNvPr>
          <p:cNvSpPr txBox="1">
            <a:spLocks noGrp="1"/>
          </p:cNvSpPr>
          <p:nvPr>
            <p:ph type="title" idx="4294967295"/>
          </p:nvPr>
        </p:nvSpPr>
        <p:spPr>
          <a:xfrm>
            <a:off x="320278" y="440291"/>
            <a:ext cx="13198752"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School Counseling Impact</a:t>
            </a:r>
          </a:p>
        </p:txBody>
      </p:sp>
      <p:sp>
        <p:nvSpPr>
          <p:cNvPr id="11" name="TextBox 11"/>
          <p:cNvSpPr txBox="1"/>
          <p:nvPr/>
        </p:nvSpPr>
        <p:spPr>
          <a:xfrm>
            <a:off x="1028700" y="2714502"/>
            <a:ext cx="15897076" cy="3714750"/>
          </a:xfrm>
          <a:prstGeom prst="rect">
            <a:avLst/>
          </a:prstGeom>
        </p:spPr>
        <p:txBody>
          <a:bodyPr lIns="0" tIns="0" rIns="0" bIns="0" rtlCol="0" anchor="t">
            <a:spAutoFit/>
          </a:bodyPr>
          <a:lstStyle/>
          <a:p>
            <a:pPr algn="ctr">
              <a:lnSpc>
                <a:spcPts val="5739"/>
              </a:lnSpc>
            </a:pPr>
            <a:r>
              <a:rPr lang="en-US" sz="4099" b="1" dirty="0">
                <a:solidFill>
                  <a:srgbClr val="6D3B5D"/>
                </a:solidFill>
                <a:latin typeface="Trebuchet MS Bold"/>
                <a:ea typeface="Trebuchet MS Bold"/>
                <a:cs typeface="Trebuchet MS Bold"/>
                <a:sym typeface="Trebuchet MS Bold"/>
              </a:rPr>
              <a:t>The goal is to align school counseling work with school priorities.</a:t>
            </a:r>
          </a:p>
          <a:p>
            <a:pPr algn="ctr">
              <a:lnSpc>
                <a:spcPts val="4759"/>
              </a:lnSpc>
            </a:pPr>
            <a:endParaRPr lang="en-US" sz="4099" b="1" dirty="0">
              <a:solidFill>
                <a:srgbClr val="6D3B5D"/>
              </a:solidFill>
              <a:latin typeface="Trebuchet MS Bold"/>
              <a:ea typeface="Trebuchet MS Bold"/>
              <a:cs typeface="Trebuchet MS Bold"/>
              <a:sym typeface="Trebuchet MS Bold"/>
            </a:endParaRPr>
          </a:p>
          <a:p>
            <a:pPr marL="734059" lvl="1" indent="-367030" algn="l">
              <a:lnSpc>
                <a:spcPts val="4759"/>
              </a:lnSpc>
              <a:buFont typeface="Arial"/>
              <a:buChar char="•"/>
            </a:pPr>
            <a:r>
              <a:rPr lang="en-US" sz="3399" b="1" u="sng" dirty="0">
                <a:solidFill>
                  <a:srgbClr val="0955A1"/>
                </a:solidFill>
                <a:latin typeface="Trebuchet MS Bold"/>
                <a:ea typeface="Trebuchet MS Bold"/>
                <a:cs typeface="Trebuchet MS Bold"/>
                <a:sym typeface="Trebuchet MS Bold"/>
                <a:hlinkClick r:id="rId5" tooltip="https://www.cde.state.co.us/schoolview/frameworks/welcome#uip/"/>
              </a:rPr>
              <a:t>Look at and download your school’s Unified Improvement Plan (UIP)</a:t>
            </a:r>
          </a:p>
          <a:p>
            <a:pPr marL="1468119" lvl="2" indent="-489373" algn="l">
              <a:lnSpc>
                <a:spcPts val="4759"/>
              </a:lnSpc>
              <a:buFont typeface="Arial"/>
              <a:buChar char="⚬"/>
            </a:pPr>
            <a:r>
              <a:rPr lang="en-US" sz="3399" dirty="0">
                <a:solidFill>
                  <a:srgbClr val="000000"/>
                </a:solidFill>
                <a:latin typeface="Trebuchet MS"/>
                <a:ea typeface="Trebuchet MS"/>
                <a:cs typeface="Trebuchet MS"/>
                <a:sym typeface="Trebuchet MS"/>
              </a:rPr>
              <a:t>What are your school’s priorities?</a:t>
            </a:r>
          </a:p>
          <a:p>
            <a:pPr marL="1468119" lvl="2" indent="-489373" algn="l">
              <a:lnSpc>
                <a:spcPts val="4759"/>
              </a:lnSpc>
              <a:buFont typeface="Arial"/>
              <a:buChar char="⚬"/>
            </a:pPr>
            <a:r>
              <a:rPr lang="en-US" sz="3399" dirty="0">
                <a:solidFill>
                  <a:srgbClr val="000000"/>
                </a:solidFill>
                <a:latin typeface="Trebuchet MS"/>
                <a:ea typeface="Trebuchet MS"/>
                <a:cs typeface="Trebuchet MS"/>
                <a:sym typeface="Trebuchet MS"/>
              </a:rPr>
              <a:t>How can the school counseling program support those areas?</a:t>
            </a:r>
          </a:p>
          <a:p>
            <a:pPr algn="ctr">
              <a:lnSpc>
                <a:spcPts val="4759"/>
              </a:lnSpc>
            </a:pPr>
            <a:endParaRPr lang="en-US" sz="3399" dirty="0">
              <a:solidFill>
                <a:srgbClr val="000000"/>
              </a:solidFill>
              <a:latin typeface="Trebuchet MS"/>
              <a:ea typeface="Trebuchet MS"/>
              <a:cs typeface="Trebuchet MS"/>
              <a:sym typeface="Trebuchet MS"/>
            </a:endParaRPr>
          </a:p>
        </p:txBody>
      </p:sp>
      <p:sp>
        <p:nvSpPr>
          <p:cNvPr id="10" name="Freeform 10" descr="CDE Logo"/>
          <p:cNvSpPr/>
          <p:nvPr/>
        </p:nvSpPr>
        <p:spPr>
          <a:xfrm>
            <a:off x="15320137" y="632528"/>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6"/>
            <a:stretch>
              <a:fillRect/>
            </a:stretch>
          </a:blipFill>
        </p:spPr>
        <p:txBody>
          <a:bodyPr/>
          <a:lstStyle/>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76200" y="157776"/>
            <a:ext cx="18288000" cy="1903436"/>
            <a:chOff x="0" y="-59784"/>
            <a:chExt cx="4816593" cy="501316"/>
          </a:xfrm>
        </p:grpSpPr>
        <p:sp>
          <p:nvSpPr>
            <p:cNvPr id="3" name="Freeform 3">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4" name="TextBox 4"/>
            <p:cNvSpPr txBox="1"/>
            <p:nvPr/>
          </p:nvSpPr>
          <p:spPr>
            <a:xfrm>
              <a:off x="0" y="-59784"/>
              <a:ext cx="4816593" cy="501316"/>
            </a:xfrm>
            <a:prstGeom prst="rect">
              <a:avLst/>
            </a:prstGeom>
          </p:spPr>
          <p:txBody>
            <a:bodyPr lIns="50800" tIns="50800" rIns="50800" bIns="50800" rtlCol="0" anchor="ctr"/>
            <a:lstStyle/>
            <a:p>
              <a:pPr algn="l">
                <a:lnSpc>
                  <a:spcPts val="6300"/>
                </a:lnSpc>
              </a:pPr>
              <a:endParaRPr lang="en-US" sz="4500" dirty="0">
                <a:solidFill>
                  <a:srgbClr val="000000"/>
                </a:solidFill>
                <a:latin typeface="Museo Slab 1"/>
                <a:ea typeface="Museo Slab 1"/>
                <a:cs typeface="Museo Slab 1"/>
                <a:sym typeface="Museo Slab 1"/>
              </a:endParaRPr>
            </a:p>
          </p:txBody>
        </p:sp>
      </p:grpSp>
      <p:grpSp>
        <p:nvGrpSpPr>
          <p:cNvPr id="5" name="Group 5">
            <a:extLst>
              <a:ext uri="{C183D7F6-B498-43B3-948B-1728B52AA6E4}">
                <adec:decorative xmlns:adec="http://schemas.microsoft.com/office/drawing/2017/decorative" val="1"/>
              </a:ext>
            </a:extLst>
          </p:cNvPr>
          <p:cNvGrpSpPr/>
          <p:nvPr/>
        </p:nvGrpSpPr>
        <p:grpSpPr>
          <a:xfrm>
            <a:off x="506232" y="2465576"/>
            <a:ext cx="17275536" cy="7173213"/>
            <a:chOff x="0" y="0"/>
            <a:chExt cx="4549935" cy="1889241"/>
          </a:xfrm>
        </p:grpSpPr>
        <p:sp>
          <p:nvSpPr>
            <p:cNvPr id="6" name="Freeform 6">
              <a:extLst>
                <a:ext uri="{C183D7F6-B498-43B3-948B-1728B52AA6E4}">
                  <adec:decorative xmlns:adec="http://schemas.microsoft.com/office/drawing/2017/decorative" val="1"/>
                </a:ext>
              </a:extLst>
            </p:cNvPr>
            <p:cNvSpPr/>
            <p:nvPr/>
          </p:nvSpPr>
          <p:spPr>
            <a:xfrm>
              <a:off x="0" y="0"/>
              <a:ext cx="4549935" cy="1889241"/>
            </a:xfrm>
            <a:custGeom>
              <a:avLst/>
              <a:gdLst/>
              <a:ahLst/>
              <a:cxnLst/>
              <a:rect l="l" t="t" r="r" b="b"/>
              <a:pathLst>
                <a:path w="4549935" h="1889241">
                  <a:moveTo>
                    <a:pt x="0" y="0"/>
                  </a:moveTo>
                  <a:lnTo>
                    <a:pt x="4549935" y="0"/>
                  </a:lnTo>
                  <a:lnTo>
                    <a:pt x="4549935" y="1889241"/>
                  </a:lnTo>
                  <a:lnTo>
                    <a:pt x="0" y="1889241"/>
                  </a:lnTo>
                  <a:close/>
                </a:path>
              </a:pathLst>
            </a:custGeom>
            <a:solidFill>
              <a:srgbClr val="F2F2F2"/>
            </a:solidFill>
          </p:spPr>
          <p:txBody>
            <a:bodyPr/>
            <a:lstStyle/>
            <a:p>
              <a:endParaRPr lang="en-US" dirty="0"/>
            </a:p>
          </p:txBody>
        </p:sp>
        <p:sp>
          <p:nvSpPr>
            <p:cNvPr id="7" name="TextBox 7"/>
            <p:cNvSpPr txBox="1"/>
            <p:nvPr/>
          </p:nvSpPr>
          <p:spPr>
            <a:xfrm>
              <a:off x="0" y="-76200"/>
              <a:ext cx="4549935" cy="1965441"/>
            </a:xfrm>
            <a:prstGeom prst="rect">
              <a:avLst/>
            </a:prstGeom>
          </p:spPr>
          <p:txBody>
            <a:bodyPr lIns="50800" tIns="50800" rIns="50800" bIns="50800" rtlCol="0" anchor="t"/>
            <a:lstStyle/>
            <a:p>
              <a:pPr algn="ctr">
                <a:lnSpc>
                  <a:spcPts val="4899"/>
                </a:lnSpc>
              </a:pPr>
              <a:endParaRPr dirty="0"/>
            </a:p>
            <a:p>
              <a:pPr algn="l">
                <a:lnSpc>
                  <a:spcPts val="4199"/>
                </a:lnSpc>
              </a:pPr>
              <a:endParaRPr dirty="0"/>
            </a:p>
          </p:txBody>
        </p:sp>
      </p:grpSp>
      <p:sp>
        <p:nvSpPr>
          <p:cNvPr id="10" name="Freeform 10">
            <a:extLst>
              <a:ext uri="{C183D7F6-B498-43B3-948B-1728B52AA6E4}">
                <adec:decorative xmlns:adec="http://schemas.microsoft.com/office/drawing/2017/decorative" val="1"/>
              </a:ext>
            </a:extLst>
          </p:cNvPr>
          <p:cNvSpPr/>
          <p:nvPr/>
        </p:nvSpPr>
        <p:spPr>
          <a:xfrm>
            <a:off x="1177985" y="3628953"/>
            <a:ext cx="3497387" cy="3318146"/>
          </a:xfrm>
          <a:custGeom>
            <a:avLst/>
            <a:gdLst/>
            <a:ahLst/>
            <a:cxnLst/>
            <a:rect l="l" t="t" r="r" b="b"/>
            <a:pathLst>
              <a:path w="3497387" h="3318146">
                <a:moveTo>
                  <a:pt x="0" y="0"/>
                </a:moveTo>
                <a:lnTo>
                  <a:pt x="3497387" y="0"/>
                </a:lnTo>
                <a:lnTo>
                  <a:pt x="3497387" y="3318146"/>
                </a:lnTo>
                <a:lnTo>
                  <a:pt x="0" y="33181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13" name="Title 12">
            <a:extLst>
              <a:ext uri="{FF2B5EF4-FFF2-40B4-BE49-F238E27FC236}">
                <a16:creationId xmlns:a16="http://schemas.microsoft.com/office/drawing/2014/main" id="{3E280280-AF8D-34CD-4FB1-69FECBB70AAF}"/>
              </a:ext>
            </a:extLst>
          </p:cNvPr>
          <p:cNvSpPr>
            <a:spLocks noGrp="1"/>
          </p:cNvSpPr>
          <p:nvPr>
            <p:ph type="title" idx="4294967295"/>
          </p:nvPr>
        </p:nvSpPr>
        <p:spPr>
          <a:xfrm>
            <a:off x="253791" y="552780"/>
            <a:ext cx="14554200" cy="1143000"/>
          </a:xfrm>
        </p:spPr>
        <p:txBody>
          <a:bodyPr>
            <a:normAutofit/>
          </a:bodyPr>
          <a:lstStyle/>
          <a:p>
            <a:pPr>
              <a:lnSpc>
                <a:spcPts val="6300"/>
              </a:lnSpc>
            </a:pPr>
            <a:r>
              <a:rPr lang="en-US" dirty="0">
                <a:solidFill>
                  <a:srgbClr val="000000"/>
                </a:solidFill>
                <a:latin typeface="Museo Slab 1"/>
                <a:ea typeface="Museo Slab 1"/>
                <a:cs typeface="Museo Slab 1"/>
                <a:sym typeface="Museo Slab 1"/>
              </a:rPr>
              <a:t>Administrator and School Counselor Collaboration</a:t>
            </a:r>
          </a:p>
        </p:txBody>
      </p:sp>
      <p:sp>
        <p:nvSpPr>
          <p:cNvPr id="9" name="TextBox 9"/>
          <p:cNvSpPr txBox="1"/>
          <p:nvPr/>
        </p:nvSpPr>
        <p:spPr>
          <a:xfrm>
            <a:off x="5020069" y="2781300"/>
            <a:ext cx="12417001" cy="6514989"/>
          </a:xfrm>
          <a:prstGeom prst="rect">
            <a:avLst/>
          </a:prstGeom>
        </p:spPr>
        <p:txBody>
          <a:bodyPr lIns="0" tIns="0" rIns="0" bIns="0" rtlCol="0" anchor="t">
            <a:spAutoFit/>
          </a:bodyPr>
          <a:lstStyle/>
          <a:p>
            <a:r>
              <a:rPr lang="en-US" sz="3200" b="1" dirty="0"/>
              <a:t>Round I: </a:t>
            </a:r>
          </a:p>
          <a:p>
            <a:pPr marL="457200" indent="-457200">
              <a:buFont typeface="Arial" panose="020B0604020202020204" pitchFamily="34" charset="0"/>
              <a:buChar char="•"/>
            </a:pPr>
            <a:r>
              <a:rPr lang="en-US" sz="3200" b="1" dirty="0"/>
              <a:t>Administrators and Leadership:</a:t>
            </a:r>
            <a:r>
              <a:rPr lang="en-US" sz="3200" dirty="0"/>
              <a:t> Does your school counselor support your UIP work? If yes, how so? If not, why not?</a:t>
            </a:r>
          </a:p>
          <a:p>
            <a:pPr marL="457200" indent="-457200">
              <a:buFont typeface="Arial" panose="020B0604020202020204" pitchFamily="34" charset="0"/>
              <a:buChar char="•"/>
            </a:pPr>
            <a:r>
              <a:rPr lang="en-US" sz="3200" b="1" dirty="0"/>
              <a:t>School Counselors and Teachers:</a:t>
            </a:r>
            <a:r>
              <a:rPr lang="en-US" sz="3200" dirty="0"/>
              <a:t> Do you support your school’s UIP development? If so, how. If not, why not?</a:t>
            </a:r>
          </a:p>
          <a:p>
            <a:endParaRPr lang="en-US" b="1" dirty="0"/>
          </a:p>
          <a:p>
            <a:endParaRPr lang="en-US" dirty="0"/>
          </a:p>
          <a:p>
            <a:r>
              <a:rPr lang="en-US" sz="3200" b="1" dirty="0"/>
              <a:t>Round II: </a:t>
            </a:r>
          </a:p>
          <a:p>
            <a:pPr marL="457200" indent="-457200">
              <a:buFont typeface="Arial" panose="020B0604020202020204" pitchFamily="34" charset="0"/>
              <a:buChar char="•"/>
            </a:pPr>
            <a:r>
              <a:rPr lang="en-US" sz="3200" b="1" dirty="0"/>
              <a:t>Administrators and Leadership: </a:t>
            </a:r>
            <a:r>
              <a:rPr lang="en-US" sz="3200" dirty="0"/>
              <a:t>What are some ways school counselors can support areas of ___________?</a:t>
            </a:r>
          </a:p>
          <a:p>
            <a:pPr marL="457200" indent="-457200">
              <a:buFont typeface="Arial" panose="020B0604020202020204" pitchFamily="34" charset="0"/>
              <a:buChar char="•"/>
            </a:pPr>
            <a:r>
              <a:rPr lang="en-US" sz="3200" b="1" dirty="0"/>
              <a:t>School Counselors and Teachers: </a:t>
            </a:r>
            <a:r>
              <a:rPr lang="en-US" sz="3200" dirty="0"/>
              <a:t>Can you please share about your school’s UIP Process. I.e. who is involved, what data is reviewed, what conversations are had, what priorities are focused on?</a:t>
            </a:r>
          </a:p>
          <a:p>
            <a:pPr algn="l">
              <a:lnSpc>
                <a:spcPts val="4759"/>
              </a:lnSpc>
            </a:pPr>
            <a:endParaRPr lang="en-US" sz="2799" dirty="0">
              <a:solidFill>
                <a:srgbClr val="000000"/>
              </a:solidFill>
              <a:latin typeface="Trebuchet MS"/>
              <a:ea typeface="Trebuchet MS"/>
              <a:cs typeface="Trebuchet MS"/>
              <a:sym typeface="Trebuchet MS"/>
            </a:endParaRPr>
          </a:p>
        </p:txBody>
      </p:sp>
      <p:sp>
        <p:nvSpPr>
          <p:cNvPr id="8" name="Freeform 8" descr="CDE Logo"/>
          <p:cNvSpPr/>
          <p:nvPr/>
        </p:nvSpPr>
        <p:spPr>
          <a:xfrm>
            <a:off x="15497908" y="600687"/>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6232"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85725"/>
              <a:ext cx="4549935" cy="2045542"/>
            </a:xfrm>
            <a:prstGeom prst="rect">
              <a:avLst/>
            </a:prstGeom>
          </p:spPr>
          <p:txBody>
            <a:bodyPr lIns="50800" tIns="50800" rIns="50800" bIns="50800" rtlCol="0" anchor="ctr"/>
            <a:lstStyle/>
            <a:p>
              <a:pPr algn="l">
                <a:lnSpc>
                  <a:spcPts val="5599"/>
                </a:lnSpc>
              </a:pPr>
              <a:r>
                <a:rPr lang="en-US" sz="3999" b="1" dirty="0">
                  <a:solidFill>
                    <a:srgbClr val="000000"/>
                  </a:solidFill>
                  <a:latin typeface="Trebuchet MS Bold"/>
                  <a:ea typeface="Trebuchet MS Bold"/>
                  <a:cs typeface="Trebuchet MS Bold"/>
                  <a:sym typeface="Trebuchet MS Bold"/>
                </a:rPr>
                <a:t> </a:t>
              </a:r>
            </a:p>
            <a:p>
              <a:pPr algn="ctr">
                <a:lnSpc>
                  <a:spcPts val="3359"/>
                </a:lnSpc>
              </a:pPr>
              <a:endParaRPr lang="en-US" sz="3999" b="1" dirty="0">
                <a:solidFill>
                  <a:srgbClr val="000000"/>
                </a:solidFill>
                <a:latin typeface="Trebuchet MS Bold"/>
                <a:ea typeface="Trebuchet MS Bold"/>
                <a:cs typeface="Trebuchet MS Bold"/>
                <a:sym typeface="Trebuchet MS Bold"/>
              </a:endParaRPr>
            </a:p>
          </p:txBody>
        </p:sp>
      </p:grpSp>
      <p:grpSp>
        <p:nvGrpSpPr>
          <p:cNvPr id="5" name="Group 5">
            <a:extLst>
              <a:ext uri="{C183D7F6-B498-43B3-948B-1728B52AA6E4}">
                <adec:decorative xmlns:adec="http://schemas.microsoft.com/office/drawing/2017/decorative" val="1"/>
              </a:ext>
            </a:extLst>
          </p:cNvPr>
          <p:cNvGrpSpPr/>
          <p:nvPr/>
        </p:nvGrpSpPr>
        <p:grpSpPr>
          <a:xfrm>
            <a:off x="0" y="393299"/>
            <a:ext cx="18288000" cy="1541783"/>
            <a:chOff x="0" y="0"/>
            <a:chExt cx="4816593" cy="406066"/>
          </a:xfrm>
        </p:grpSpPr>
        <p:sp>
          <p:nvSpPr>
            <p:cNvPr id="6" name="Freeform 6">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7" name="TextBox 7"/>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11" name="TextBox 11"/>
          <p:cNvSpPr txBox="1">
            <a:spLocks noGrp="1"/>
          </p:cNvSpPr>
          <p:nvPr>
            <p:ph type="title" idx="4294967295"/>
          </p:nvPr>
        </p:nvSpPr>
        <p:spPr>
          <a:xfrm>
            <a:off x="403853" y="523951"/>
            <a:ext cx="13198752"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Data and the SCCGP</a:t>
            </a:r>
          </a:p>
        </p:txBody>
      </p:sp>
      <p:sp>
        <p:nvSpPr>
          <p:cNvPr id="9" name="TextBox 9"/>
          <p:cNvSpPr txBox="1"/>
          <p:nvPr/>
        </p:nvSpPr>
        <p:spPr>
          <a:xfrm>
            <a:off x="5322681" y="3138430"/>
            <a:ext cx="11936619" cy="5849620"/>
          </a:xfrm>
          <a:prstGeom prst="rect">
            <a:avLst/>
          </a:prstGeom>
        </p:spPr>
        <p:txBody>
          <a:bodyPr lIns="0" tIns="0" rIns="0" bIns="0" rtlCol="0" anchor="t">
            <a:spAutoFit/>
          </a:bodyPr>
          <a:lstStyle/>
          <a:p>
            <a:pPr algn="l">
              <a:lnSpc>
                <a:spcPts val="5599"/>
              </a:lnSpc>
            </a:pPr>
            <a:r>
              <a:rPr lang="en-US" sz="3999" b="1" i="1" dirty="0">
                <a:solidFill>
                  <a:srgbClr val="000000"/>
                </a:solidFill>
                <a:latin typeface="Trebuchet MS Bold Italics"/>
                <a:ea typeface="Trebuchet MS Bold Italics"/>
                <a:cs typeface="Trebuchet MS Bold Italics"/>
                <a:sym typeface="Trebuchet MS Bold Italics"/>
              </a:rPr>
              <a:t>C.R.S. 22-91-103 (1)(e)</a:t>
            </a:r>
          </a:p>
          <a:p>
            <a:pPr algn="l">
              <a:lnSpc>
                <a:spcPts val="2800"/>
              </a:lnSpc>
            </a:pPr>
            <a:endParaRPr lang="en-US" sz="3999" b="1" i="1" dirty="0">
              <a:solidFill>
                <a:srgbClr val="000000"/>
              </a:solidFill>
              <a:latin typeface="Trebuchet MS Bold Italics"/>
              <a:ea typeface="Trebuchet MS Bold Italics"/>
              <a:cs typeface="Trebuchet MS Bold Italics"/>
              <a:sym typeface="Trebuchet MS Bold Italics"/>
            </a:endParaRPr>
          </a:p>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Collect data on its counseling program to demonstrate the impact of the school counseling program on:</a:t>
            </a:r>
          </a:p>
          <a:p>
            <a:pPr marL="1468119" lvl="2" indent="-489373" algn="l">
              <a:lnSpc>
                <a:spcPts val="4759"/>
              </a:lnSpc>
              <a:buFont typeface="Arial"/>
              <a:buChar char="⚬"/>
            </a:pPr>
            <a:r>
              <a:rPr lang="en-US" sz="3399" dirty="0">
                <a:solidFill>
                  <a:srgbClr val="000000"/>
                </a:solidFill>
                <a:latin typeface="Trebuchet MS"/>
                <a:ea typeface="Trebuchet MS"/>
                <a:cs typeface="Trebuchet MS"/>
                <a:sym typeface="Trebuchet MS"/>
              </a:rPr>
              <a:t>Student achievement</a:t>
            </a:r>
          </a:p>
          <a:p>
            <a:pPr marL="1468119" lvl="2" indent="-489373" algn="l">
              <a:lnSpc>
                <a:spcPts val="4759"/>
              </a:lnSpc>
              <a:buFont typeface="Arial"/>
              <a:buChar char="⚬"/>
            </a:pPr>
            <a:r>
              <a:rPr lang="en-US" sz="3399" dirty="0">
                <a:solidFill>
                  <a:srgbClr val="000000"/>
                </a:solidFill>
                <a:latin typeface="Trebuchet MS"/>
                <a:ea typeface="Trebuchet MS"/>
                <a:cs typeface="Trebuchet MS"/>
                <a:sym typeface="Trebuchet MS"/>
              </a:rPr>
              <a:t>Student attendance</a:t>
            </a:r>
          </a:p>
          <a:p>
            <a:pPr marL="1468119" lvl="2" indent="-489373" algn="l">
              <a:lnSpc>
                <a:spcPts val="4759"/>
              </a:lnSpc>
              <a:buFont typeface="Arial"/>
              <a:buChar char="⚬"/>
            </a:pPr>
            <a:r>
              <a:rPr lang="en-US" sz="3399" dirty="0">
                <a:solidFill>
                  <a:srgbClr val="000000"/>
                </a:solidFill>
                <a:latin typeface="Trebuchet MS"/>
                <a:ea typeface="Trebuchet MS"/>
                <a:cs typeface="Trebuchet MS"/>
                <a:sym typeface="Trebuchet MS"/>
              </a:rPr>
              <a:t>Student behavior </a:t>
            </a:r>
          </a:p>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Guide future action and improve future results for all students</a:t>
            </a:r>
          </a:p>
          <a:p>
            <a:pPr algn="ctr">
              <a:lnSpc>
                <a:spcPts val="4759"/>
              </a:lnSpc>
            </a:pPr>
            <a:endParaRPr lang="en-US" sz="3399" dirty="0">
              <a:solidFill>
                <a:srgbClr val="000000"/>
              </a:solidFill>
              <a:latin typeface="Trebuchet MS"/>
              <a:ea typeface="Trebuchet MS"/>
              <a:cs typeface="Trebuchet MS"/>
              <a:sym typeface="Trebuchet MS"/>
            </a:endParaRPr>
          </a:p>
        </p:txBody>
      </p:sp>
      <p:sp>
        <p:nvSpPr>
          <p:cNvPr id="10" name="Freeform 10">
            <a:extLst>
              <a:ext uri="{C183D7F6-B498-43B3-948B-1728B52AA6E4}">
                <adec:decorative xmlns:adec="http://schemas.microsoft.com/office/drawing/2017/decorative" val="1"/>
              </a:ext>
            </a:extLst>
          </p:cNvPr>
          <p:cNvSpPr/>
          <p:nvPr/>
        </p:nvSpPr>
        <p:spPr>
          <a:xfrm>
            <a:off x="1038353" y="3588239"/>
            <a:ext cx="4145894" cy="4114800"/>
          </a:xfrm>
          <a:custGeom>
            <a:avLst/>
            <a:gdLst/>
            <a:ahLst/>
            <a:cxnLst/>
            <a:rect l="l" t="t" r="r" b="b"/>
            <a:pathLst>
              <a:path w="4145894" h="4114800">
                <a:moveTo>
                  <a:pt x="0" y="0"/>
                </a:moveTo>
                <a:lnTo>
                  <a:pt x="4145894" y="0"/>
                </a:lnTo>
                <a:lnTo>
                  <a:pt x="414589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8" name="Freeform 8" descr="CDE Logo"/>
          <p:cNvSpPr/>
          <p:nvPr/>
        </p:nvSpPr>
        <p:spPr>
          <a:xfrm>
            <a:off x="15320137" y="632528"/>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337166"/>
            <a:ext cx="18351998" cy="1541783"/>
            <a:chOff x="0" y="0"/>
            <a:chExt cx="4833448" cy="406066"/>
          </a:xfrm>
        </p:grpSpPr>
        <p:sp>
          <p:nvSpPr>
            <p:cNvPr id="3" name="Freeform 3">
              <a:extLst>
                <a:ext uri="{C183D7F6-B498-43B3-948B-1728B52AA6E4}">
                  <adec:decorative xmlns:adec="http://schemas.microsoft.com/office/drawing/2017/decorative" val="1"/>
                </a:ext>
              </a:extLst>
            </p:cNvPr>
            <p:cNvSpPr/>
            <p:nvPr/>
          </p:nvSpPr>
          <p:spPr>
            <a:xfrm>
              <a:off x="0" y="0"/>
              <a:ext cx="4833448" cy="406066"/>
            </a:xfrm>
            <a:custGeom>
              <a:avLst/>
              <a:gdLst/>
              <a:ahLst/>
              <a:cxnLst/>
              <a:rect l="l" t="t" r="r" b="b"/>
              <a:pathLst>
                <a:path w="4833448" h="406066">
                  <a:moveTo>
                    <a:pt x="0" y="0"/>
                  </a:moveTo>
                  <a:lnTo>
                    <a:pt x="4833448" y="0"/>
                  </a:lnTo>
                  <a:lnTo>
                    <a:pt x="4833448" y="406066"/>
                  </a:lnTo>
                  <a:lnTo>
                    <a:pt x="0" y="406066"/>
                  </a:lnTo>
                  <a:close/>
                </a:path>
              </a:pathLst>
            </a:custGeom>
            <a:solidFill>
              <a:srgbClr val="F2F2F2"/>
            </a:solidFill>
          </p:spPr>
          <p:txBody>
            <a:bodyPr/>
            <a:lstStyle/>
            <a:p>
              <a:endParaRPr lang="en-US" dirty="0"/>
            </a:p>
          </p:txBody>
        </p:sp>
        <p:sp>
          <p:nvSpPr>
            <p:cNvPr id="4" name="TextBox 4"/>
            <p:cNvSpPr txBox="1"/>
            <p:nvPr/>
          </p:nvSpPr>
          <p:spPr>
            <a:xfrm>
              <a:off x="0" y="-152400"/>
              <a:ext cx="4833448" cy="558466"/>
            </a:xfrm>
            <a:prstGeom prst="rect">
              <a:avLst/>
            </a:prstGeom>
          </p:spPr>
          <p:txBody>
            <a:bodyPr lIns="50800" tIns="50800" rIns="50800" bIns="50800" rtlCol="0" anchor="ctr"/>
            <a:lstStyle/>
            <a:p>
              <a:pPr algn="l">
                <a:lnSpc>
                  <a:spcPts val="10500"/>
                </a:lnSpc>
              </a:pPr>
              <a:endParaRPr dirty="0"/>
            </a:p>
          </p:txBody>
        </p:sp>
      </p:grpSp>
      <p:grpSp>
        <p:nvGrpSpPr>
          <p:cNvPr id="5" name="Group 5">
            <a:extLst>
              <a:ext uri="{C183D7F6-B498-43B3-948B-1728B52AA6E4}">
                <adec:decorative xmlns:adec="http://schemas.microsoft.com/office/drawing/2017/decorative" val="1"/>
              </a:ext>
            </a:extLst>
          </p:cNvPr>
          <p:cNvGrpSpPr/>
          <p:nvPr/>
        </p:nvGrpSpPr>
        <p:grpSpPr>
          <a:xfrm>
            <a:off x="580902" y="2426473"/>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7" name="TextBox 7"/>
            <p:cNvSpPr txBox="1"/>
            <p:nvPr/>
          </p:nvSpPr>
          <p:spPr>
            <a:xfrm>
              <a:off x="0" y="-57150"/>
              <a:ext cx="4549935" cy="2016967"/>
            </a:xfrm>
            <a:prstGeom prst="rect">
              <a:avLst/>
            </a:prstGeom>
          </p:spPr>
          <p:txBody>
            <a:bodyPr lIns="50800" tIns="50800" rIns="50800" bIns="50800" rtlCol="0" anchor="ctr"/>
            <a:lstStyle/>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p:txBody>
        </p:sp>
      </p:grpSp>
      <p:sp>
        <p:nvSpPr>
          <p:cNvPr id="8" name="Freeform 8">
            <a:extLst>
              <a:ext uri="{C183D7F6-B498-43B3-948B-1728B52AA6E4}">
                <adec:decorative xmlns:adec="http://schemas.microsoft.com/office/drawing/2017/decorative" val="1"/>
              </a:ext>
            </a:extLst>
          </p:cNvPr>
          <p:cNvSpPr/>
          <p:nvPr/>
        </p:nvSpPr>
        <p:spPr>
          <a:xfrm>
            <a:off x="1419390" y="2800086"/>
            <a:ext cx="4520597" cy="6228420"/>
          </a:xfrm>
          <a:custGeom>
            <a:avLst/>
            <a:gdLst/>
            <a:ahLst/>
            <a:cxnLst/>
            <a:rect l="l" t="t" r="r" b="b"/>
            <a:pathLst>
              <a:path w="4520597" h="6228420">
                <a:moveTo>
                  <a:pt x="0" y="0"/>
                </a:moveTo>
                <a:lnTo>
                  <a:pt x="4520596" y="0"/>
                </a:lnTo>
                <a:lnTo>
                  <a:pt x="4520596" y="6228420"/>
                </a:lnTo>
                <a:lnTo>
                  <a:pt x="0" y="6228420"/>
                </a:lnTo>
                <a:lnTo>
                  <a:pt x="0" y="0"/>
                </a:lnTo>
                <a:close/>
              </a:path>
            </a:pathLst>
          </a:custGeom>
          <a:blipFill>
            <a:blip r:embed="rId3">
              <a:extLst>
                <a:ext uri="{96DAC541-7B7A-43D3-8B79-37D633B846F1}">
                  <asvg:svgBlip xmlns:asvg="http://schemas.microsoft.com/office/drawing/2016/SVG/main" r:embed="rId4"/>
                </a:ext>
              </a:extLst>
            </a:blip>
            <a:stretch>
              <a:fillRect r="-55779" b="-44261"/>
            </a:stretch>
          </a:blipFill>
        </p:spPr>
        <p:txBody>
          <a:bodyPr/>
          <a:lstStyle/>
          <a:p>
            <a:endParaRPr lang="en-US" dirty="0"/>
          </a:p>
        </p:txBody>
      </p:sp>
      <p:sp>
        <p:nvSpPr>
          <p:cNvPr id="9" name="Freeform 9">
            <a:extLst>
              <a:ext uri="{C183D7F6-B498-43B3-948B-1728B52AA6E4}">
                <adec:decorative xmlns:adec="http://schemas.microsoft.com/office/drawing/2017/decorative" val="1"/>
              </a:ext>
            </a:extLst>
          </p:cNvPr>
          <p:cNvSpPr/>
          <p:nvPr/>
        </p:nvSpPr>
        <p:spPr>
          <a:xfrm rot="935914">
            <a:off x="3472313" y="2489279"/>
            <a:ext cx="733135" cy="1195010"/>
          </a:xfrm>
          <a:custGeom>
            <a:avLst/>
            <a:gdLst/>
            <a:ahLst/>
            <a:cxnLst/>
            <a:rect l="l" t="t" r="r" b="b"/>
            <a:pathLst>
              <a:path w="733135" h="1195010">
                <a:moveTo>
                  <a:pt x="0" y="0"/>
                </a:moveTo>
                <a:lnTo>
                  <a:pt x="733135" y="0"/>
                </a:lnTo>
                <a:lnTo>
                  <a:pt x="733135" y="1195010"/>
                </a:lnTo>
                <a:lnTo>
                  <a:pt x="0" y="119501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10" name="Freeform 10">
            <a:extLst>
              <a:ext uri="{C183D7F6-B498-43B3-948B-1728B52AA6E4}">
                <adec:decorative xmlns:adec="http://schemas.microsoft.com/office/drawing/2017/decorative" val="1"/>
              </a:ext>
            </a:extLst>
          </p:cNvPr>
          <p:cNvSpPr/>
          <p:nvPr/>
        </p:nvSpPr>
        <p:spPr>
          <a:xfrm>
            <a:off x="6704067" y="2861829"/>
            <a:ext cx="4520597" cy="6228420"/>
          </a:xfrm>
          <a:custGeom>
            <a:avLst/>
            <a:gdLst/>
            <a:ahLst/>
            <a:cxnLst/>
            <a:rect l="l" t="t" r="r" b="b"/>
            <a:pathLst>
              <a:path w="4520597" h="6228420">
                <a:moveTo>
                  <a:pt x="0" y="0"/>
                </a:moveTo>
                <a:lnTo>
                  <a:pt x="4520597" y="0"/>
                </a:lnTo>
                <a:lnTo>
                  <a:pt x="4520597" y="6228420"/>
                </a:lnTo>
                <a:lnTo>
                  <a:pt x="0" y="6228420"/>
                </a:lnTo>
                <a:lnTo>
                  <a:pt x="0" y="0"/>
                </a:lnTo>
                <a:close/>
              </a:path>
            </a:pathLst>
          </a:custGeom>
          <a:blipFill>
            <a:blip r:embed="rId3">
              <a:extLst>
                <a:ext uri="{96DAC541-7B7A-43D3-8B79-37D633B846F1}">
                  <asvg:svgBlip xmlns:asvg="http://schemas.microsoft.com/office/drawing/2016/SVG/main" r:embed="rId4"/>
                </a:ext>
              </a:extLst>
            </a:blip>
            <a:stretch>
              <a:fillRect r="-55779" b="-44261"/>
            </a:stretch>
          </a:blipFill>
        </p:spPr>
        <p:txBody>
          <a:bodyPr/>
          <a:lstStyle/>
          <a:p>
            <a:endParaRPr lang="en-US" dirty="0"/>
          </a:p>
        </p:txBody>
      </p:sp>
      <p:sp>
        <p:nvSpPr>
          <p:cNvPr id="11" name="Freeform 11">
            <a:extLst>
              <a:ext uri="{C183D7F6-B498-43B3-948B-1728B52AA6E4}">
                <adec:decorative xmlns:adec="http://schemas.microsoft.com/office/drawing/2017/decorative" val="1"/>
              </a:ext>
            </a:extLst>
          </p:cNvPr>
          <p:cNvSpPr/>
          <p:nvPr/>
        </p:nvSpPr>
        <p:spPr>
          <a:xfrm rot="935914">
            <a:off x="8597798" y="2489279"/>
            <a:ext cx="733135" cy="1195010"/>
          </a:xfrm>
          <a:custGeom>
            <a:avLst/>
            <a:gdLst/>
            <a:ahLst/>
            <a:cxnLst/>
            <a:rect l="l" t="t" r="r" b="b"/>
            <a:pathLst>
              <a:path w="733135" h="1195010">
                <a:moveTo>
                  <a:pt x="0" y="0"/>
                </a:moveTo>
                <a:lnTo>
                  <a:pt x="733135" y="0"/>
                </a:lnTo>
                <a:lnTo>
                  <a:pt x="733135" y="1195010"/>
                </a:lnTo>
                <a:lnTo>
                  <a:pt x="0" y="11950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sp>
        <p:nvSpPr>
          <p:cNvPr id="12" name="Freeform 12">
            <a:extLst>
              <a:ext uri="{C183D7F6-B498-43B3-948B-1728B52AA6E4}">
                <adec:decorative xmlns:adec="http://schemas.microsoft.com/office/drawing/2017/decorative" val="1"/>
              </a:ext>
            </a:extLst>
          </p:cNvPr>
          <p:cNvSpPr/>
          <p:nvPr/>
        </p:nvSpPr>
        <p:spPr>
          <a:xfrm>
            <a:off x="12198500" y="2861829"/>
            <a:ext cx="4520597" cy="6228420"/>
          </a:xfrm>
          <a:custGeom>
            <a:avLst/>
            <a:gdLst/>
            <a:ahLst/>
            <a:cxnLst/>
            <a:rect l="l" t="t" r="r" b="b"/>
            <a:pathLst>
              <a:path w="4520597" h="6228420">
                <a:moveTo>
                  <a:pt x="0" y="0"/>
                </a:moveTo>
                <a:lnTo>
                  <a:pt x="4520596" y="0"/>
                </a:lnTo>
                <a:lnTo>
                  <a:pt x="4520596" y="6228420"/>
                </a:lnTo>
                <a:lnTo>
                  <a:pt x="0" y="6228420"/>
                </a:lnTo>
                <a:lnTo>
                  <a:pt x="0" y="0"/>
                </a:lnTo>
                <a:close/>
              </a:path>
            </a:pathLst>
          </a:custGeom>
          <a:blipFill>
            <a:blip r:embed="rId3">
              <a:extLst>
                <a:ext uri="{96DAC541-7B7A-43D3-8B79-37D633B846F1}">
                  <asvg:svgBlip xmlns:asvg="http://schemas.microsoft.com/office/drawing/2016/SVG/main" r:embed="rId4"/>
                </a:ext>
              </a:extLst>
            </a:blip>
            <a:stretch>
              <a:fillRect r="-55779" b="-44261"/>
            </a:stretch>
          </a:blipFill>
        </p:spPr>
        <p:txBody>
          <a:bodyPr/>
          <a:lstStyle/>
          <a:p>
            <a:endParaRPr lang="en-US" dirty="0"/>
          </a:p>
        </p:txBody>
      </p:sp>
      <p:sp>
        <p:nvSpPr>
          <p:cNvPr id="13" name="Freeform 13">
            <a:extLst>
              <a:ext uri="{C183D7F6-B498-43B3-948B-1728B52AA6E4}">
                <adec:decorative xmlns:adec="http://schemas.microsoft.com/office/drawing/2017/decorative" val="1"/>
              </a:ext>
            </a:extLst>
          </p:cNvPr>
          <p:cNvSpPr/>
          <p:nvPr/>
        </p:nvSpPr>
        <p:spPr>
          <a:xfrm rot="935914">
            <a:off x="14336166" y="2479386"/>
            <a:ext cx="733135" cy="1195010"/>
          </a:xfrm>
          <a:custGeom>
            <a:avLst/>
            <a:gdLst/>
            <a:ahLst/>
            <a:cxnLst/>
            <a:rect l="l" t="t" r="r" b="b"/>
            <a:pathLst>
              <a:path w="733135" h="1195010">
                <a:moveTo>
                  <a:pt x="0" y="0"/>
                </a:moveTo>
                <a:lnTo>
                  <a:pt x="733135" y="0"/>
                </a:lnTo>
                <a:lnTo>
                  <a:pt x="733135" y="1195010"/>
                </a:lnTo>
                <a:lnTo>
                  <a:pt x="0" y="11950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sp>
        <p:nvSpPr>
          <p:cNvPr id="24" name="TextBox 24"/>
          <p:cNvSpPr txBox="1">
            <a:spLocks noGrp="1"/>
          </p:cNvSpPr>
          <p:nvPr>
            <p:ph type="title" idx="4294967295"/>
          </p:nvPr>
        </p:nvSpPr>
        <p:spPr>
          <a:xfrm>
            <a:off x="185780" y="431149"/>
            <a:ext cx="15505878"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Meet Your CDE Grant Support</a:t>
            </a:r>
          </a:p>
        </p:txBody>
      </p:sp>
      <p:sp>
        <p:nvSpPr>
          <p:cNvPr id="16" name="TextBox 16"/>
          <p:cNvSpPr txBox="1"/>
          <p:nvPr/>
        </p:nvSpPr>
        <p:spPr>
          <a:xfrm>
            <a:off x="2000699" y="3798583"/>
            <a:ext cx="3676363" cy="514251"/>
          </a:xfrm>
          <a:prstGeom prst="rect">
            <a:avLst/>
          </a:prstGeom>
        </p:spPr>
        <p:txBody>
          <a:bodyPr lIns="0" tIns="0" rIns="0" bIns="0" rtlCol="0" anchor="t">
            <a:spAutoFit/>
          </a:bodyPr>
          <a:lstStyle/>
          <a:p>
            <a:pPr marL="0" lvl="0" indent="0" algn="ctr">
              <a:lnSpc>
                <a:spcPts val="4199"/>
              </a:lnSpc>
            </a:pPr>
            <a:r>
              <a:rPr lang="en-US" sz="2999" dirty="0">
                <a:solidFill>
                  <a:srgbClr val="000000"/>
                </a:solidFill>
                <a:latin typeface="Museo Slab 1"/>
                <a:ea typeface="Museo Slab 1"/>
                <a:cs typeface="Museo Slab 1"/>
                <a:sym typeface="Museo Slab 1"/>
              </a:rPr>
              <a:t>Jennicca Mabe</a:t>
            </a:r>
          </a:p>
        </p:txBody>
      </p:sp>
      <p:sp>
        <p:nvSpPr>
          <p:cNvPr id="17" name="TextBox 17"/>
          <p:cNvSpPr txBox="1"/>
          <p:nvPr/>
        </p:nvSpPr>
        <p:spPr>
          <a:xfrm>
            <a:off x="2000699" y="7625288"/>
            <a:ext cx="3676363" cy="776627"/>
          </a:xfrm>
          <a:prstGeom prst="rect">
            <a:avLst/>
          </a:prstGeom>
        </p:spPr>
        <p:txBody>
          <a:bodyPr lIns="0" tIns="0" rIns="0" bIns="0" rtlCol="0" anchor="t">
            <a:spAutoFit/>
          </a:bodyPr>
          <a:lstStyle/>
          <a:p>
            <a:pPr algn="ctr">
              <a:lnSpc>
                <a:spcPts val="3280"/>
              </a:lnSpc>
            </a:pPr>
            <a:r>
              <a:rPr lang="en-US" sz="2000" dirty="0">
                <a:solidFill>
                  <a:srgbClr val="000000"/>
                </a:solidFill>
                <a:latin typeface="Museo Slab 2"/>
                <a:ea typeface="Museo Slab 2"/>
                <a:cs typeface="Museo Slab 2"/>
                <a:sym typeface="Museo Slab 2"/>
              </a:rPr>
              <a:t>School Counseling Specialist</a:t>
            </a:r>
          </a:p>
          <a:p>
            <a:pPr algn="ctr">
              <a:lnSpc>
                <a:spcPts val="3116"/>
              </a:lnSpc>
            </a:pPr>
            <a:r>
              <a:rPr lang="en-US" sz="1900" dirty="0">
                <a:solidFill>
                  <a:srgbClr val="000000"/>
                </a:solidFill>
                <a:latin typeface="Museo Slab 2"/>
                <a:ea typeface="Museo Slab 2"/>
                <a:cs typeface="Museo Slab 2"/>
                <a:sym typeface="Museo Slab 2"/>
              </a:rPr>
              <a:t>Mabe_j@cde.state.co.us </a:t>
            </a:r>
          </a:p>
        </p:txBody>
      </p:sp>
      <p:sp>
        <p:nvSpPr>
          <p:cNvPr id="14" name="TextBox 14"/>
          <p:cNvSpPr txBox="1"/>
          <p:nvPr/>
        </p:nvSpPr>
        <p:spPr>
          <a:xfrm>
            <a:off x="7083621" y="3789058"/>
            <a:ext cx="3761488" cy="523776"/>
          </a:xfrm>
          <a:prstGeom prst="rect">
            <a:avLst/>
          </a:prstGeom>
        </p:spPr>
        <p:txBody>
          <a:bodyPr lIns="0" tIns="0" rIns="0" bIns="0" rtlCol="0" anchor="t">
            <a:spAutoFit/>
          </a:bodyPr>
          <a:lstStyle/>
          <a:p>
            <a:pPr marL="0" lvl="0" indent="0" algn="ctr">
              <a:lnSpc>
                <a:spcPts val="4200"/>
              </a:lnSpc>
            </a:pPr>
            <a:r>
              <a:rPr lang="en-US" sz="3000" dirty="0">
                <a:solidFill>
                  <a:srgbClr val="000000"/>
                </a:solidFill>
                <a:latin typeface="Museo Slab 1"/>
                <a:ea typeface="Museo Slab 1"/>
                <a:cs typeface="Museo Slab 1"/>
                <a:sym typeface="Museo Slab 1"/>
              </a:rPr>
              <a:t>Brooke Morgan </a:t>
            </a:r>
          </a:p>
        </p:txBody>
      </p:sp>
      <p:sp>
        <p:nvSpPr>
          <p:cNvPr id="15" name="TextBox 15"/>
          <p:cNvSpPr txBox="1"/>
          <p:nvPr/>
        </p:nvSpPr>
        <p:spPr>
          <a:xfrm>
            <a:off x="7188499" y="7634813"/>
            <a:ext cx="3761488" cy="751357"/>
          </a:xfrm>
          <a:prstGeom prst="rect">
            <a:avLst/>
          </a:prstGeom>
        </p:spPr>
        <p:txBody>
          <a:bodyPr lIns="0" tIns="0" rIns="0" bIns="0" rtlCol="0" anchor="t">
            <a:spAutoFit/>
          </a:bodyPr>
          <a:lstStyle/>
          <a:p>
            <a:pPr algn="ctr">
              <a:lnSpc>
                <a:spcPts val="3100"/>
              </a:lnSpc>
            </a:pPr>
            <a:r>
              <a:rPr lang="en-US" sz="2000" dirty="0">
                <a:solidFill>
                  <a:srgbClr val="000000"/>
                </a:solidFill>
                <a:latin typeface="Museo Slab 2"/>
                <a:ea typeface="Museo Slab 2"/>
                <a:cs typeface="Museo Slab 2"/>
                <a:sym typeface="Museo Slab 2"/>
              </a:rPr>
              <a:t>School Counseling Specialist </a:t>
            </a:r>
          </a:p>
          <a:p>
            <a:pPr algn="ctr">
              <a:lnSpc>
                <a:spcPts val="2945"/>
              </a:lnSpc>
            </a:pPr>
            <a:r>
              <a:rPr lang="en-US" sz="1900" dirty="0">
                <a:solidFill>
                  <a:srgbClr val="000000"/>
                </a:solidFill>
                <a:latin typeface="Museo Slab 2"/>
                <a:ea typeface="Museo Slab 2"/>
                <a:cs typeface="Museo Slab 2"/>
                <a:sym typeface="Museo Slab 2"/>
              </a:rPr>
              <a:t>Morgan_b@cde.state.co.us</a:t>
            </a:r>
          </a:p>
        </p:txBody>
      </p:sp>
      <p:sp>
        <p:nvSpPr>
          <p:cNvPr id="18" name="TextBox 18"/>
          <p:cNvSpPr txBox="1"/>
          <p:nvPr/>
        </p:nvSpPr>
        <p:spPr>
          <a:xfrm>
            <a:off x="12821990" y="3789058"/>
            <a:ext cx="3761488" cy="523776"/>
          </a:xfrm>
          <a:prstGeom prst="rect">
            <a:avLst/>
          </a:prstGeom>
        </p:spPr>
        <p:txBody>
          <a:bodyPr lIns="0" tIns="0" rIns="0" bIns="0" rtlCol="0" anchor="t">
            <a:spAutoFit/>
          </a:bodyPr>
          <a:lstStyle/>
          <a:p>
            <a:pPr marL="0" lvl="0" indent="0" algn="ctr">
              <a:lnSpc>
                <a:spcPts val="4200"/>
              </a:lnSpc>
            </a:pPr>
            <a:r>
              <a:rPr lang="en-US" sz="3000" dirty="0">
                <a:solidFill>
                  <a:srgbClr val="000000"/>
                </a:solidFill>
                <a:latin typeface="Museo Slab 1"/>
                <a:ea typeface="Museo Slab 1"/>
                <a:cs typeface="Museo Slab 1"/>
                <a:sym typeface="Museo Slab 1"/>
              </a:rPr>
              <a:t>Gloria Kochan</a:t>
            </a:r>
          </a:p>
        </p:txBody>
      </p:sp>
      <p:sp>
        <p:nvSpPr>
          <p:cNvPr id="19" name="TextBox 19"/>
          <p:cNvSpPr txBox="1"/>
          <p:nvPr/>
        </p:nvSpPr>
        <p:spPr>
          <a:xfrm>
            <a:off x="12821990" y="7619068"/>
            <a:ext cx="3761488" cy="751336"/>
          </a:xfrm>
          <a:prstGeom prst="rect">
            <a:avLst/>
          </a:prstGeom>
        </p:spPr>
        <p:txBody>
          <a:bodyPr lIns="0" tIns="0" rIns="0" bIns="0" rtlCol="0" anchor="t">
            <a:spAutoFit/>
          </a:bodyPr>
          <a:lstStyle/>
          <a:p>
            <a:pPr algn="ctr">
              <a:lnSpc>
                <a:spcPts val="3100"/>
              </a:lnSpc>
            </a:pPr>
            <a:r>
              <a:rPr lang="en-US" sz="2000" dirty="0">
                <a:solidFill>
                  <a:srgbClr val="000000"/>
                </a:solidFill>
                <a:latin typeface="Museo Slab 2"/>
                <a:ea typeface="Museo Slab 2"/>
                <a:cs typeface="Museo Slab 2"/>
                <a:sym typeface="Museo Slab 2"/>
              </a:rPr>
              <a:t>Grants Fiscal Analyst</a:t>
            </a:r>
          </a:p>
          <a:p>
            <a:pPr algn="ctr">
              <a:lnSpc>
                <a:spcPts val="2945"/>
              </a:lnSpc>
            </a:pPr>
            <a:r>
              <a:rPr lang="en-US" sz="1900" dirty="0">
                <a:solidFill>
                  <a:srgbClr val="000000"/>
                </a:solidFill>
                <a:latin typeface="Museo Slab 2"/>
                <a:ea typeface="Museo Slab 2"/>
                <a:cs typeface="Museo Slab 2"/>
                <a:sym typeface="Museo Slab 2"/>
              </a:rPr>
              <a:t>Kochan_g@cde.state.co.us</a:t>
            </a:r>
          </a:p>
        </p:txBody>
      </p:sp>
      <p:sp>
        <p:nvSpPr>
          <p:cNvPr id="21" name="Freeform 21">
            <a:extLst>
              <a:ext uri="{C183D7F6-B498-43B3-948B-1728B52AA6E4}">
                <adec:decorative xmlns:adec="http://schemas.microsoft.com/office/drawing/2017/decorative" val="1"/>
              </a:ext>
            </a:extLst>
          </p:cNvPr>
          <p:cNvSpPr/>
          <p:nvPr/>
        </p:nvSpPr>
        <p:spPr>
          <a:xfrm>
            <a:off x="1829855" y="4240639"/>
            <a:ext cx="2990586" cy="2990586"/>
          </a:xfrm>
          <a:custGeom>
            <a:avLst/>
            <a:gdLst/>
            <a:ahLst/>
            <a:cxnLst/>
            <a:rect l="l" t="t" r="r" b="b"/>
            <a:pathLst>
              <a:path w="2990586" h="2990586">
                <a:moveTo>
                  <a:pt x="0" y="0"/>
                </a:moveTo>
                <a:lnTo>
                  <a:pt x="2990586" y="0"/>
                </a:lnTo>
                <a:lnTo>
                  <a:pt x="2990586" y="2990586"/>
                </a:lnTo>
                <a:lnTo>
                  <a:pt x="0" y="2990586"/>
                </a:lnTo>
                <a:lnTo>
                  <a:pt x="0" y="0"/>
                </a:lnTo>
                <a:close/>
              </a:path>
            </a:pathLst>
          </a:custGeom>
          <a:blipFill>
            <a:blip r:embed="rId9"/>
            <a:stretch>
              <a:fillRect/>
            </a:stretch>
          </a:blipFill>
        </p:spPr>
        <p:txBody>
          <a:bodyPr/>
          <a:lstStyle/>
          <a:p>
            <a:endParaRPr lang="en-US" dirty="0"/>
          </a:p>
        </p:txBody>
      </p:sp>
      <p:sp>
        <p:nvSpPr>
          <p:cNvPr id="22" name="Freeform 22">
            <a:extLst>
              <a:ext uri="{C183D7F6-B498-43B3-948B-1728B52AA6E4}">
                <adec:decorative xmlns:adec="http://schemas.microsoft.com/office/drawing/2017/decorative" val="1"/>
              </a:ext>
            </a:extLst>
          </p:cNvPr>
          <p:cNvSpPr/>
          <p:nvPr/>
        </p:nvSpPr>
        <p:spPr>
          <a:xfrm flipH="1">
            <a:off x="7759274" y="4193014"/>
            <a:ext cx="3085836" cy="3085836"/>
          </a:xfrm>
          <a:custGeom>
            <a:avLst/>
            <a:gdLst/>
            <a:ahLst/>
            <a:cxnLst/>
            <a:rect l="l" t="t" r="r" b="b"/>
            <a:pathLst>
              <a:path w="3085836" h="3085836">
                <a:moveTo>
                  <a:pt x="3085836" y="0"/>
                </a:moveTo>
                <a:lnTo>
                  <a:pt x="0" y="0"/>
                </a:lnTo>
                <a:lnTo>
                  <a:pt x="0" y="3085836"/>
                </a:lnTo>
                <a:lnTo>
                  <a:pt x="3085836" y="3085836"/>
                </a:lnTo>
                <a:lnTo>
                  <a:pt x="3085836" y="0"/>
                </a:lnTo>
                <a:close/>
              </a:path>
            </a:pathLst>
          </a:custGeom>
          <a:blipFill>
            <a:blip r:embed="rId10"/>
            <a:stretch>
              <a:fillRect/>
            </a:stretch>
          </a:blipFill>
        </p:spPr>
        <p:txBody>
          <a:bodyPr/>
          <a:lstStyle/>
          <a:p>
            <a:endParaRPr lang="en-US" dirty="0"/>
          </a:p>
        </p:txBody>
      </p:sp>
      <p:sp>
        <p:nvSpPr>
          <p:cNvPr id="23" name="Freeform 23">
            <a:extLst>
              <a:ext uri="{C183D7F6-B498-43B3-948B-1728B52AA6E4}">
                <adec:decorative xmlns:adec="http://schemas.microsoft.com/office/drawing/2017/decorative" val="1"/>
              </a:ext>
            </a:extLst>
          </p:cNvPr>
          <p:cNvSpPr/>
          <p:nvPr/>
        </p:nvSpPr>
        <p:spPr>
          <a:xfrm>
            <a:off x="12686344" y="4312833"/>
            <a:ext cx="3005314" cy="3005314"/>
          </a:xfrm>
          <a:custGeom>
            <a:avLst/>
            <a:gdLst/>
            <a:ahLst/>
            <a:cxnLst/>
            <a:rect l="l" t="t" r="r" b="b"/>
            <a:pathLst>
              <a:path w="3005314" h="3005314">
                <a:moveTo>
                  <a:pt x="0" y="0"/>
                </a:moveTo>
                <a:lnTo>
                  <a:pt x="3005313" y="0"/>
                </a:lnTo>
                <a:lnTo>
                  <a:pt x="3005313" y="3005314"/>
                </a:lnTo>
                <a:lnTo>
                  <a:pt x="0" y="3005314"/>
                </a:lnTo>
                <a:lnTo>
                  <a:pt x="0" y="0"/>
                </a:lnTo>
                <a:close/>
              </a:path>
            </a:pathLst>
          </a:custGeom>
          <a:blipFill>
            <a:blip r:embed="rId11"/>
            <a:stretch>
              <a:fillRect/>
            </a:stretch>
          </a:blipFill>
        </p:spPr>
        <p:txBody>
          <a:bodyPr/>
          <a:lstStyle/>
          <a:p>
            <a:endParaRPr lang="en-US" dirty="0"/>
          </a:p>
        </p:txBody>
      </p:sp>
      <p:sp>
        <p:nvSpPr>
          <p:cNvPr id="20" name="Freeform 20" descr="CDE Logo"/>
          <p:cNvSpPr/>
          <p:nvPr/>
        </p:nvSpPr>
        <p:spPr>
          <a:xfrm>
            <a:off x="15315327" y="568934"/>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12"/>
            <a:stretch>
              <a:fillRect/>
            </a:stretch>
          </a:blipFill>
        </p:spPr>
        <p:txBody>
          <a:bodyPr/>
          <a:lstStyle/>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6232" y="2887180"/>
            <a:ext cx="17275536" cy="6789757"/>
            <a:chOff x="0" y="0"/>
            <a:chExt cx="4549935" cy="1788249"/>
          </a:xfrm>
        </p:grpSpPr>
        <p:sp>
          <p:nvSpPr>
            <p:cNvPr id="3" name="Freeform 3">
              <a:extLst>
                <a:ext uri="{C183D7F6-B498-43B3-948B-1728B52AA6E4}">
                  <adec:decorative xmlns:adec="http://schemas.microsoft.com/office/drawing/2017/decorative" val="1"/>
                </a:ext>
              </a:extLst>
            </p:cNvPr>
            <p:cNvSpPr/>
            <p:nvPr/>
          </p:nvSpPr>
          <p:spPr>
            <a:xfrm>
              <a:off x="0" y="0"/>
              <a:ext cx="4549935" cy="1788249"/>
            </a:xfrm>
            <a:custGeom>
              <a:avLst/>
              <a:gdLst/>
              <a:ahLst/>
              <a:cxnLst/>
              <a:rect l="l" t="t" r="r" b="b"/>
              <a:pathLst>
                <a:path w="4549935" h="1788249">
                  <a:moveTo>
                    <a:pt x="0" y="0"/>
                  </a:moveTo>
                  <a:lnTo>
                    <a:pt x="4549935" y="0"/>
                  </a:lnTo>
                  <a:lnTo>
                    <a:pt x="4549935" y="1788249"/>
                  </a:lnTo>
                  <a:lnTo>
                    <a:pt x="0" y="1788249"/>
                  </a:lnTo>
                  <a:close/>
                </a:path>
              </a:pathLst>
            </a:custGeom>
            <a:solidFill>
              <a:srgbClr val="F2F2F2"/>
            </a:solidFill>
          </p:spPr>
          <p:txBody>
            <a:bodyPr/>
            <a:lstStyle/>
            <a:p>
              <a:endParaRPr lang="en-US" dirty="0"/>
            </a:p>
          </p:txBody>
        </p:sp>
        <p:sp>
          <p:nvSpPr>
            <p:cNvPr id="4" name="TextBox 4"/>
            <p:cNvSpPr txBox="1"/>
            <p:nvPr/>
          </p:nvSpPr>
          <p:spPr>
            <a:xfrm>
              <a:off x="0" y="-76200"/>
              <a:ext cx="4549935" cy="1864449"/>
            </a:xfrm>
            <a:prstGeom prst="rect">
              <a:avLst/>
            </a:prstGeom>
          </p:spPr>
          <p:txBody>
            <a:bodyPr lIns="50800" tIns="50800" rIns="50800" bIns="50800" rtlCol="0" anchor="ctr"/>
            <a:lstStyle/>
            <a:p>
              <a:pPr algn="l">
                <a:lnSpc>
                  <a:spcPts val="5179"/>
                </a:lnSpc>
              </a:pPr>
              <a:endParaRPr dirty="0"/>
            </a:p>
          </p:txBody>
        </p:sp>
      </p:grpSp>
      <p:sp>
        <p:nvSpPr>
          <p:cNvPr id="5" name="Freeform 5">
            <a:extLst>
              <a:ext uri="{C183D7F6-B498-43B3-948B-1728B52AA6E4}">
                <adec:decorative xmlns:adec="http://schemas.microsoft.com/office/drawing/2017/decorative" val="1"/>
              </a:ext>
            </a:extLst>
          </p:cNvPr>
          <p:cNvSpPr/>
          <p:nvPr/>
        </p:nvSpPr>
        <p:spPr>
          <a:xfrm>
            <a:off x="1028700" y="3736091"/>
            <a:ext cx="3929634" cy="4114800"/>
          </a:xfrm>
          <a:custGeom>
            <a:avLst/>
            <a:gdLst/>
            <a:ahLst/>
            <a:cxnLst/>
            <a:rect l="l" t="t" r="r" b="b"/>
            <a:pathLst>
              <a:path w="3929634" h="4114800">
                <a:moveTo>
                  <a:pt x="0" y="0"/>
                </a:moveTo>
                <a:lnTo>
                  <a:pt x="3929634" y="0"/>
                </a:lnTo>
                <a:lnTo>
                  <a:pt x="392963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nvGrpSpPr>
          <p:cNvPr id="6" name="Group 6">
            <a:extLst>
              <a:ext uri="{C183D7F6-B498-43B3-948B-1728B52AA6E4}">
                <adec:decorative xmlns:adec="http://schemas.microsoft.com/office/drawing/2017/decorative" val="1"/>
              </a:ext>
            </a:extLst>
          </p:cNvPr>
          <p:cNvGrpSpPr/>
          <p:nvPr/>
        </p:nvGrpSpPr>
        <p:grpSpPr>
          <a:xfrm>
            <a:off x="0" y="393299"/>
            <a:ext cx="18288000" cy="1541783"/>
            <a:chOff x="0" y="0"/>
            <a:chExt cx="4816593" cy="406066"/>
          </a:xfrm>
        </p:grpSpPr>
        <p:sp>
          <p:nvSpPr>
            <p:cNvPr id="7" name="Freeform 7">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8" name="TextBox 8"/>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10" name="TextBox 10"/>
          <p:cNvSpPr txBox="1">
            <a:spLocks noGrp="1"/>
          </p:cNvSpPr>
          <p:nvPr>
            <p:ph type="title" idx="4294967295"/>
          </p:nvPr>
        </p:nvSpPr>
        <p:spPr>
          <a:xfrm>
            <a:off x="320278" y="440291"/>
            <a:ext cx="13198752"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Data and ASCA Part I</a:t>
            </a:r>
          </a:p>
        </p:txBody>
      </p:sp>
      <p:sp>
        <p:nvSpPr>
          <p:cNvPr id="11" name="TextBox 11"/>
          <p:cNvSpPr txBox="1"/>
          <p:nvPr/>
        </p:nvSpPr>
        <p:spPr>
          <a:xfrm>
            <a:off x="618847" y="3086272"/>
            <a:ext cx="16963396" cy="6343015"/>
          </a:xfrm>
          <a:prstGeom prst="rect">
            <a:avLst/>
          </a:prstGeom>
        </p:spPr>
        <p:txBody>
          <a:bodyPr lIns="0" tIns="0" rIns="0" bIns="0" rtlCol="0" anchor="t">
            <a:spAutoFit/>
          </a:bodyPr>
          <a:lstStyle/>
          <a:p>
            <a:pPr marL="5138416" lvl="7" indent="-642302" algn="l">
              <a:lnSpc>
                <a:spcPts val="4759"/>
              </a:lnSpc>
              <a:buFont typeface="Arial"/>
              <a:buChar char="•"/>
            </a:pPr>
            <a:r>
              <a:rPr lang="en-US" sz="3399" dirty="0">
                <a:solidFill>
                  <a:srgbClr val="000000"/>
                </a:solidFill>
                <a:latin typeface="Trebuchet MS"/>
                <a:ea typeface="Trebuchet MS"/>
                <a:cs typeface="Trebuchet MS"/>
                <a:sym typeface="Trebuchet MS"/>
              </a:rPr>
              <a:t>Student </a:t>
            </a:r>
            <a:r>
              <a:rPr lang="en-US" sz="3399" b="1" dirty="0">
                <a:solidFill>
                  <a:srgbClr val="000000"/>
                </a:solidFill>
                <a:latin typeface="Trebuchet MS Bold"/>
                <a:ea typeface="Trebuchet MS Bold"/>
                <a:cs typeface="Trebuchet MS Bold"/>
                <a:sym typeface="Trebuchet MS Bold"/>
              </a:rPr>
              <a:t>needs drive the focus and direction</a:t>
            </a:r>
            <a:r>
              <a:rPr lang="en-US" sz="3399" dirty="0">
                <a:solidFill>
                  <a:srgbClr val="000000"/>
                </a:solidFill>
                <a:latin typeface="Trebuchet MS"/>
                <a:ea typeface="Trebuchet MS"/>
                <a:cs typeface="Trebuchet MS"/>
                <a:sym typeface="Trebuchet MS"/>
              </a:rPr>
              <a:t> of the school counseling program</a:t>
            </a:r>
          </a:p>
          <a:p>
            <a:pPr algn="l">
              <a:lnSpc>
                <a:spcPts val="4759"/>
              </a:lnSpc>
            </a:pPr>
            <a:endParaRPr lang="en-US" sz="3399" dirty="0">
              <a:solidFill>
                <a:srgbClr val="000000"/>
              </a:solidFill>
              <a:latin typeface="Trebuchet MS"/>
              <a:ea typeface="Trebuchet MS"/>
              <a:cs typeface="Trebuchet MS"/>
              <a:sym typeface="Trebuchet MS"/>
            </a:endParaRPr>
          </a:p>
          <a:p>
            <a:pPr marL="5138416" lvl="7" indent="-642302" algn="l">
              <a:lnSpc>
                <a:spcPts val="4759"/>
              </a:lnSpc>
              <a:buFont typeface="Arial"/>
              <a:buChar char="•"/>
            </a:pPr>
            <a:r>
              <a:rPr lang="en-US" sz="3399" dirty="0">
                <a:solidFill>
                  <a:srgbClr val="000000"/>
                </a:solidFill>
                <a:latin typeface="Trebuchet MS"/>
                <a:ea typeface="Trebuchet MS"/>
                <a:cs typeface="Trebuchet MS"/>
                <a:sym typeface="Trebuchet MS"/>
              </a:rPr>
              <a:t>Ensures </a:t>
            </a:r>
            <a:r>
              <a:rPr lang="en-US" sz="3399" b="1" dirty="0">
                <a:solidFill>
                  <a:srgbClr val="000000"/>
                </a:solidFill>
                <a:latin typeface="Trebuchet MS Bold"/>
                <a:ea typeface="Trebuchet MS Bold"/>
                <a:cs typeface="Trebuchet MS Bold"/>
                <a:sym typeface="Trebuchet MS Bold"/>
              </a:rPr>
              <a:t>equitable school counseling services</a:t>
            </a:r>
            <a:r>
              <a:rPr lang="en-US" sz="3399" dirty="0">
                <a:solidFill>
                  <a:srgbClr val="000000"/>
                </a:solidFill>
                <a:latin typeface="Trebuchet MS"/>
                <a:ea typeface="Trebuchet MS"/>
                <a:cs typeface="Trebuchet MS"/>
                <a:sym typeface="Trebuchet MS"/>
              </a:rPr>
              <a:t> </a:t>
            </a:r>
          </a:p>
          <a:p>
            <a:pPr marL="5872476" lvl="8" indent="-652497" algn="l">
              <a:lnSpc>
                <a:spcPts val="4759"/>
              </a:lnSpc>
              <a:buFont typeface="Arial"/>
              <a:buChar char="⚬"/>
            </a:pPr>
            <a:r>
              <a:rPr lang="en-US" sz="3399" dirty="0">
                <a:solidFill>
                  <a:srgbClr val="000000"/>
                </a:solidFill>
                <a:latin typeface="Trebuchet MS"/>
                <a:ea typeface="Trebuchet MS"/>
                <a:cs typeface="Trebuchet MS"/>
                <a:sym typeface="Trebuchet MS"/>
              </a:rPr>
              <a:t>ALL students benefit</a:t>
            </a:r>
          </a:p>
          <a:p>
            <a:pPr algn="l">
              <a:lnSpc>
                <a:spcPts val="4759"/>
              </a:lnSpc>
            </a:pPr>
            <a:endParaRPr lang="en-US" sz="3399" dirty="0">
              <a:solidFill>
                <a:srgbClr val="000000"/>
              </a:solidFill>
              <a:latin typeface="Trebuchet MS"/>
              <a:ea typeface="Trebuchet MS"/>
              <a:cs typeface="Trebuchet MS"/>
              <a:sym typeface="Trebuchet MS"/>
            </a:endParaRPr>
          </a:p>
          <a:p>
            <a:pPr marL="5138416" lvl="7" indent="-642302" algn="l">
              <a:lnSpc>
                <a:spcPts val="4759"/>
              </a:lnSpc>
              <a:buFont typeface="Arial"/>
              <a:buChar char="•"/>
            </a:pPr>
            <a:r>
              <a:rPr lang="en-US" sz="3399" dirty="0">
                <a:solidFill>
                  <a:srgbClr val="000000"/>
                </a:solidFill>
                <a:latin typeface="Trebuchet MS"/>
                <a:ea typeface="Trebuchet MS"/>
                <a:cs typeface="Trebuchet MS"/>
                <a:sym typeface="Trebuchet MS"/>
              </a:rPr>
              <a:t>Evaluates and </a:t>
            </a:r>
            <a:r>
              <a:rPr lang="en-US" sz="3399" b="1" dirty="0">
                <a:solidFill>
                  <a:srgbClr val="000000"/>
                </a:solidFill>
                <a:latin typeface="Trebuchet MS Bold"/>
                <a:ea typeface="Trebuchet MS Bold"/>
                <a:cs typeface="Trebuchet MS Bold"/>
                <a:sym typeface="Trebuchet MS Bold"/>
              </a:rPr>
              <a:t>determines effectiveness</a:t>
            </a:r>
            <a:r>
              <a:rPr lang="en-US" sz="3399" dirty="0">
                <a:solidFill>
                  <a:srgbClr val="000000"/>
                </a:solidFill>
                <a:latin typeface="Trebuchet MS"/>
                <a:ea typeface="Trebuchet MS"/>
                <a:cs typeface="Trebuchet MS"/>
                <a:sym typeface="Trebuchet MS"/>
              </a:rPr>
              <a:t> of school counseling strategies, interventions, and activities </a:t>
            </a:r>
          </a:p>
          <a:p>
            <a:pPr algn="l">
              <a:lnSpc>
                <a:spcPts val="4759"/>
              </a:lnSpc>
            </a:pPr>
            <a:endParaRPr lang="en-US" sz="3399" dirty="0">
              <a:solidFill>
                <a:srgbClr val="000000"/>
              </a:solidFill>
              <a:latin typeface="Trebuchet MS"/>
              <a:ea typeface="Trebuchet MS"/>
              <a:cs typeface="Trebuchet MS"/>
              <a:sym typeface="Trebuchet MS"/>
            </a:endParaRPr>
          </a:p>
          <a:p>
            <a:pPr algn="l">
              <a:lnSpc>
                <a:spcPts val="2800"/>
              </a:lnSpc>
            </a:pPr>
            <a:r>
              <a:rPr lang="en-US" sz="2000" dirty="0">
                <a:solidFill>
                  <a:srgbClr val="000000"/>
                </a:solidFill>
                <a:latin typeface="Trebuchet MS"/>
                <a:ea typeface="Trebuchet MS"/>
                <a:cs typeface="Trebuchet MS"/>
                <a:sym typeface="Trebuchet MS"/>
              </a:rPr>
              <a:t> (ASCA, 2019a, p. 32)</a:t>
            </a:r>
          </a:p>
          <a:p>
            <a:pPr algn="l">
              <a:lnSpc>
                <a:spcPts val="4759"/>
              </a:lnSpc>
            </a:pPr>
            <a:endParaRPr lang="en-US" sz="2000" dirty="0">
              <a:solidFill>
                <a:srgbClr val="000000"/>
              </a:solidFill>
              <a:latin typeface="Trebuchet MS"/>
              <a:ea typeface="Trebuchet MS"/>
              <a:cs typeface="Trebuchet MS"/>
              <a:sym typeface="Trebuchet MS"/>
            </a:endParaRPr>
          </a:p>
        </p:txBody>
      </p:sp>
      <p:sp>
        <p:nvSpPr>
          <p:cNvPr id="9" name="Freeform 9" descr="CDE Logo"/>
          <p:cNvSpPr/>
          <p:nvPr/>
        </p:nvSpPr>
        <p:spPr>
          <a:xfrm>
            <a:off x="15320137" y="632528"/>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6232"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19050"/>
              <a:ext cx="4549935" cy="1978867"/>
            </a:xfrm>
            <a:prstGeom prst="rect">
              <a:avLst/>
            </a:prstGeom>
          </p:spPr>
          <p:txBody>
            <a:bodyPr lIns="50800" tIns="50800" rIns="50800" bIns="50800" rtlCol="0" anchor="t"/>
            <a:lstStyle/>
            <a:p>
              <a:pPr algn="l">
                <a:lnSpc>
                  <a:spcPts val="700"/>
                </a:lnSpc>
              </a:pPr>
              <a:endParaRPr dirty="0"/>
            </a:p>
            <a:p>
              <a:pPr algn="l">
                <a:lnSpc>
                  <a:spcPts val="2800"/>
                </a:lnSpc>
              </a:pPr>
              <a:endParaRPr dirty="0"/>
            </a:p>
            <a:p>
              <a:pPr algn="l">
                <a:lnSpc>
                  <a:spcPts val="4900"/>
                </a:lnSpc>
              </a:pPr>
              <a:endParaRPr dirty="0"/>
            </a:p>
          </p:txBody>
        </p:sp>
      </p:grpSp>
      <p:grpSp>
        <p:nvGrpSpPr>
          <p:cNvPr id="5" name="Group 5">
            <a:extLst>
              <a:ext uri="{C183D7F6-B498-43B3-948B-1728B52AA6E4}">
                <adec:decorative xmlns:adec="http://schemas.microsoft.com/office/drawing/2017/decorative" val="1"/>
              </a:ext>
            </a:extLst>
          </p:cNvPr>
          <p:cNvGrpSpPr/>
          <p:nvPr/>
        </p:nvGrpSpPr>
        <p:grpSpPr>
          <a:xfrm>
            <a:off x="0" y="393299"/>
            <a:ext cx="18288000" cy="1541783"/>
            <a:chOff x="0" y="0"/>
            <a:chExt cx="4816593" cy="406066"/>
          </a:xfrm>
        </p:grpSpPr>
        <p:sp>
          <p:nvSpPr>
            <p:cNvPr id="6" name="Freeform 6">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7" name="TextBox 7"/>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9" name="TextBox 9"/>
          <p:cNvSpPr txBox="1">
            <a:spLocks noGrp="1"/>
          </p:cNvSpPr>
          <p:nvPr>
            <p:ph type="title" idx="4294967295"/>
          </p:nvPr>
        </p:nvSpPr>
        <p:spPr>
          <a:xfrm>
            <a:off x="304800" y="523951"/>
            <a:ext cx="13198752"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Data and ASCA Part II</a:t>
            </a:r>
          </a:p>
        </p:txBody>
      </p:sp>
      <p:sp>
        <p:nvSpPr>
          <p:cNvPr id="10" name="TextBox 10"/>
          <p:cNvSpPr txBox="1"/>
          <p:nvPr/>
        </p:nvSpPr>
        <p:spPr>
          <a:xfrm>
            <a:off x="714378" y="2655671"/>
            <a:ext cx="16859243" cy="6960870"/>
          </a:xfrm>
          <a:prstGeom prst="rect">
            <a:avLst/>
          </a:prstGeom>
        </p:spPr>
        <p:txBody>
          <a:bodyPr lIns="0" tIns="0" rIns="0" bIns="0" rtlCol="0" anchor="t">
            <a:spAutoFit/>
          </a:bodyPr>
          <a:lstStyle/>
          <a:p>
            <a:pPr algn="l">
              <a:lnSpc>
                <a:spcPts val="4759"/>
              </a:lnSpc>
            </a:pPr>
            <a:r>
              <a:rPr lang="en-US" sz="3399" b="1" dirty="0">
                <a:solidFill>
                  <a:srgbClr val="000000"/>
                </a:solidFill>
                <a:latin typeface="Trebuchet MS Bold"/>
                <a:ea typeface="Trebuchet MS Bold"/>
                <a:cs typeface="Trebuchet MS Bold"/>
                <a:sym typeface="Trebuchet MS Bold"/>
              </a:rPr>
              <a:t>“</a:t>
            </a:r>
            <a:r>
              <a:rPr lang="en-US" sz="3399" b="1" dirty="0">
                <a:solidFill>
                  <a:srgbClr val="6D3B5D"/>
                </a:solidFill>
                <a:latin typeface="Trebuchet MS Bold"/>
                <a:ea typeface="Trebuchet MS Bold"/>
                <a:cs typeface="Trebuchet MS Bold"/>
                <a:sym typeface="Trebuchet MS Bold"/>
              </a:rPr>
              <a:t>The use of data helps school counselors</a:t>
            </a:r>
            <a:r>
              <a:rPr lang="en-US" sz="3399" b="1" dirty="0">
                <a:solidFill>
                  <a:srgbClr val="000000"/>
                </a:solidFill>
                <a:latin typeface="Trebuchet MS Bold"/>
                <a:ea typeface="Trebuchet MS Bold"/>
                <a:cs typeface="Trebuchet MS Bold"/>
                <a:sym typeface="Trebuchet MS Bold"/>
              </a:rPr>
              <a:t>:</a:t>
            </a:r>
          </a:p>
          <a:p>
            <a:pPr marL="1468119" lvl="2" indent="-489373" algn="l">
              <a:lnSpc>
                <a:spcPts val="4759"/>
              </a:lnSpc>
              <a:buFont typeface="Arial"/>
              <a:buChar char="⚬"/>
            </a:pPr>
            <a:r>
              <a:rPr lang="en-US" sz="3399" dirty="0">
                <a:solidFill>
                  <a:srgbClr val="000000"/>
                </a:solidFill>
                <a:latin typeface="Trebuchet MS"/>
                <a:ea typeface="Trebuchet MS"/>
                <a:cs typeface="Trebuchet MS"/>
                <a:sym typeface="Trebuchet MS"/>
              </a:rPr>
              <a:t>Monitor student progress</a:t>
            </a:r>
          </a:p>
          <a:p>
            <a:pPr marL="1468119" lvl="2" indent="-489373" algn="l">
              <a:lnSpc>
                <a:spcPts val="4759"/>
              </a:lnSpc>
              <a:buFont typeface="Arial"/>
              <a:buChar char="⚬"/>
            </a:pPr>
            <a:r>
              <a:rPr lang="en-US" sz="3399" dirty="0">
                <a:solidFill>
                  <a:srgbClr val="000000"/>
                </a:solidFill>
                <a:latin typeface="Trebuchet MS"/>
                <a:ea typeface="Trebuchet MS"/>
                <a:cs typeface="Trebuchet MS"/>
                <a:sym typeface="Trebuchet MS"/>
              </a:rPr>
              <a:t>Identify students who are having difficulties or discipline problems </a:t>
            </a:r>
          </a:p>
          <a:p>
            <a:pPr marL="1468119" lvl="2" indent="-489373" algn="l">
              <a:lnSpc>
                <a:spcPts val="4759"/>
              </a:lnSpc>
              <a:buFont typeface="Arial"/>
              <a:buChar char="⚬"/>
            </a:pPr>
            <a:r>
              <a:rPr lang="en-US" sz="3399" dirty="0">
                <a:solidFill>
                  <a:srgbClr val="000000"/>
                </a:solidFill>
                <a:latin typeface="Trebuchet MS"/>
                <a:ea typeface="Trebuchet MS"/>
                <a:cs typeface="Trebuchet MS"/>
                <a:sym typeface="Trebuchet MS"/>
              </a:rPr>
              <a:t>Identify barriers to learning </a:t>
            </a:r>
          </a:p>
          <a:p>
            <a:pPr marL="1468119" lvl="2" indent="-489373" algn="l">
              <a:lnSpc>
                <a:spcPts val="4759"/>
              </a:lnSpc>
              <a:buFont typeface="Arial"/>
              <a:buChar char="⚬"/>
            </a:pPr>
            <a:r>
              <a:rPr lang="en-US" sz="3399" dirty="0">
                <a:solidFill>
                  <a:srgbClr val="000000"/>
                </a:solidFill>
                <a:latin typeface="Trebuchet MS"/>
                <a:ea typeface="Trebuchet MS"/>
                <a:cs typeface="Trebuchet MS"/>
                <a:sym typeface="Trebuchet MS"/>
              </a:rPr>
              <a:t>Understand factors affecting student behavior </a:t>
            </a:r>
          </a:p>
          <a:p>
            <a:pPr marL="1468119" lvl="2" indent="-489373" algn="l">
              <a:lnSpc>
                <a:spcPts val="4759"/>
              </a:lnSpc>
              <a:buFont typeface="Arial"/>
              <a:buChar char="⚬"/>
            </a:pPr>
            <a:r>
              <a:rPr lang="en-US" sz="3399" dirty="0">
                <a:solidFill>
                  <a:srgbClr val="000000"/>
                </a:solidFill>
                <a:latin typeface="Trebuchet MS"/>
                <a:ea typeface="Trebuchet MS"/>
                <a:cs typeface="Trebuchet MS"/>
                <a:sym typeface="Trebuchet MS"/>
              </a:rPr>
              <a:t>Identify access and equity issues</a:t>
            </a:r>
          </a:p>
          <a:p>
            <a:pPr marL="1468119" lvl="2" indent="-489373" algn="l">
              <a:lnSpc>
                <a:spcPts val="4759"/>
              </a:lnSpc>
              <a:buFont typeface="Arial"/>
              <a:buChar char="⚬"/>
            </a:pPr>
            <a:r>
              <a:rPr lang="en-US" sz="3399" dirty="0">
                <a:solidFill>
                  <a:srgbClr val="000000"/>
                </a:solidFill>
                <a:latin typeface="Trebuchet MS"/>
                <a:ea typeface="Trebuchet MS"/>
                <a:cs typeface="Trebuchet MS"/>
                <a:sym typeface="Trebuchet MS"/>
              </a:rPr>
              <a:t>Close achievement, opportunity, and attainment gaps</a:t>
            </a:r>
          </a:p>
          <a:p>
            <a:pPr marL="1468119" lvl="2" indent="-489373" algn="l">
              <a:lnSpc>
                <a:spcPts val="4759"/>
              </a:lnSpc>
              <a:buFont typeface="Arial"/>
              <a:buChar char="⚬"/>
            </a:pPr>
            <a:r>
              <a:rPr lang="en-US" sz="3399" dirty="0">
                <a:solidFill>
                  <a:srgbClr val="000000"/>
                </a:solidFill>
                <a:latin typeface="Trebuchet MS"/>
                <a:ea typeface="Trebuchet MS"/>
                <a:cs typeface="Trebuchet MS"/>
                <a:sym typeface="Trebuchet MS"/>
              </a:rPr>
              <a:t>Assess the effectiveness of school counseling program activities </a:t>
            </a:r>
          </a:p>
          <a:p>
            <a:pPr marL="1468119" lvl="2" indent="-489373" algn="l">
              <a:lnSpc>
                <a:spcPts val="4759"/>
              </a:lnSpc>
              <a:buFont typeface="Arial"/>
              <a:buChar char="⚬"/>
            </a:pPr>
            <a:r>
              <a:rPr lang="en-US" sz="3399" dirty="0">
                <a:solidFill>
                  <a:srgbClr val="000000"/>
                </a:solidFill>
                <a:latin typeface="Trebuchet MS"/>
                <a:ea typeface="Trebuchet MS"/>
                <a:cs typeface="Trebuchet MS"/>
                <a:sym typeface="Trebuchet MS"/>
              </a:rPr>
              <a:t>Improve, modify or change services provided to students</a:t>
            </a:r>
          </a:p>
          <a:p>
            <a:pPr marL="1468119" lvl="2" indent="-489373" algn="l">
              <a:lnSpc>
                <a:spcPts val="4759"/>
              </a:lnSpc>
              <a:buFont typeface="Arial"/>
              <a:buChar char="⚬"/>
            </a:pPr>
            <a:r>
              <a:rPr lang="en-US" sz="3399" dirty="0">
                <a:solidFill>
                  <a:srgbClr val="000000"/>
                </a:solidFill>
                <a:latin typeface="Trebuchet MS"/>
                <a:ea typeface="Trebuchet MS"/>
                <a:cs typeface="Trebuchet MS"/>
                <a:sym typeface="Trebuchet MS"/>
              </a:rPr>
              <a:t>Educate stakeholders about the power of a school counseling program.”</a:t>
            </a:r>
          </a:p>
          <a:p>
            <a:pPr algn="l">
              <a:lnSpc>
                <a:spcPts val="4759"/>
              </a:lnSpc>
            </a:pPr>
            <a:endParaRPr lang="en-US" sz="3399" dirty="0">
              <a:solidFill>
                <a:srgbClr val="000000"/>
              </a:solidFill>
              <a:latin typeface="Trebuchet MS"/>
              <a:ea typeface="Trebuchet MS"/>
              <a:cs typeface="Trebuchet MS"/>
              <a:sym typeface="Trebuchet MS"/>
            </a:endParaRPr>
          </a:p>
          <a:p>
            <a:pPr algn="l">
              <a:lnSpc>
                <a:spcPts val="2800"/>
              </a:lnSpc>
            </a:pPr>
            <a:r>
              <a:rPr lang="en-US" sz="2000" dirty="0">
                <a:solidFill>
                  <a:srgbClr val="000000"/>
                </a:solidFill>
                <a:latin typeface="Trebuchet MS"/>
                <a:ea typeface="Trebuchet MS"/>
                <a:cs typeface="Trebuchet MS"/>
                <a:sym typeface="Trebuchet MS"/>
              </a:rPr>
              <a:t> (ASCA, 2019a, p. 32)</a:t>
            </a:r>
          </a:p>
        </p:txBody>
      </p:sp>
      <p:sp>
        <p:nvSpPr>
          <p:cNvPr id="8" name="Freeform 8" descr="CDE Logo"/>
          <p:cNvSpPr/>
          <p:nvPr/>
        </p:nvSpPr>
        <p:spPr>
          <a:xfrm>
            <a:off x="15320137" y="632528"/>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0902"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57150"/>
              <a:ext cx="4549935" cy="2016967"/>
            </a:xfrm>
            <a:prstGeom prst="rect">
              <a:avLst/>
            </a:prstGeom>
          </p:spPr>
          <p:txBody>
            <a:bodyPr lIns="50800" tIns="50800" rIns="50800" bIns="50800" rtlCol="0" anchor="ctr"/>
            <a:lstStyle/>
            <a:p>
              <a:pPr algn="l">
                <a:lnSpc>
                  <a:spcPts val="4199"/>
                </a:lnSpc>
              </a:pPr>
              <a:r>
                <a:rPr lang="en-US" sz="2999" dirty="0">
                  <a:solidFill>
                    <a:srgbClr val="000000"/>
                  </a:solidFill>
                  <a:latin typeface="Trebuchet MS"/>
                  <a:ea typeface="Trebuchet MS"/>
                  <a:cs typeface="Trebuchet MS"/>
                  <a:sym typeface="Trebuchet MS"/>
                </a:rPr>
                <a:t>    </a:t>
              </a:r>
            </a:p>
          </p:txBody>
        </p:sp>
      </p:grpSp>
      <p:sp>
        <p:nvSpPr>
          <p:cNvPr id="6" name="Freeform 6">
            <a:extLst>
              <a:ext uri="{C183D7F6-B498-43B3-948B-1728B52AA6E4}">
                <adec:decorative xmlns:adec="http://schemas.microsoft.com/office/drawing/2017/decorative" val="1"/>
              </a:ext>
            </a:extLst>
          </p:cNvPr>
          <p:cNvSpPr/>
          <p:nvPr/>
        </p:nvSpPr>
        <p:spPr>
          <a:xfrm>
            <a:off x="12276443" y="4121237"/>
            <a:ext cx="4550973" cy="3367720"/>
          </a:xfrm>
          <a:custGeom>
            <a:avLst/>
            <a:gdLst/>
            <a:ahLst/>
            <a:cxnLst/>
            <a:rect l="l" t="t" r="r" b="b"/>
            <a:pathLst>
              <a:path w="4550973" h="3367720">
                <a:moveTo>
                  <a:pt x="0" y="0"/>
                </a:moveTo>
                <a:lnTo>
                  <a:pt x="4550974" y="0"/>
                </a:lnTo>
                <a:lnTo>
                  <a:pt x="4550974" y="3367721"/>
                </a:lnTo>
                <a:lnTo>
                  <a:pt x="0" y="33677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nvGrpSpPr>
          <p:cNvPr id="7" name="Group 7">
            <a:extLst>
              <a:ext uri="{C183D7F6-B498-43B3-948B-1728B52AA6E4}">
                <adec:decorative xmlns:adec="http://schemas.microsoft.com/office/drawing/2017/decorative" val="1"/>
              </a:ext>
            </a:extLst>
          </p:cNvPr>
          <p:cNvGrpSpPr/>
          <p:nvPr/>
        </p:nvGrpSpPr>
        <p:grpSpPr>
          <a:xfrm>
            <a:off x="0" y="393299"/>
            <a:ext cx="18288000" cy="1541783"/>
            <a:chOff x="0" y="0"/>
            <a:chExt cx="4816593" cy="406066"/>
          </a:xfrm>
        </p:grpSpPr>
        <p:sp>
          <p:nvSpPr>
            <p:cNvPr id="8" name="Freeform 8">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9" name="TextBox 9"/>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11" name="TextBox 11"/>
          <p:cNvSpPr txBox="1">
            <a:spLocks noGrp="1"/>
          </p:cNvSpPr>
          <p:nvPr>
            <p:ph type="title" idx="4294967295"/>
          </p:nvPr>
        </p:nvSpPr>
        <p:spPr>
          <a:xfrm>
            <a:off x="398737" y="523951"/>
            <a:ext cx="13198752"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Types of Data</a:t>
            </a:r>
          </a:p>
        </p:txBody>
      </p:sp>
      <p:sp>
        <p:nvSpPr>
          <p:cNvPr id="5" name="TextBox 5"/>
          <p:cNvSpPr txBox="1"/>
          <p:nvPr/>
        </p:nvSpPr>
        <p:spPr>
          <a:xfrm>
            <a:off x="664995" y="2542757"/>
            <a:ext cx="16594305" cy="7100570"/>
          </a:xfrm>
          <a:prstGeom prst="rect">
            <a:avLst/>
          </a:prstGeom>
        </p:spPr>
        <p:txBody>
          <a:bodyPr lIns="0" tIns="0" rIns="0" bIns="0" rtlCol="0" anchor="t">
            <a:spAutoFit/>
          </a:bodyPr>
          <a:lstStyle/>
          <a:p>
            <a:pPr marL="626109" lvl="1" indent="-313054" algn="l">
              <a:lnSpc>
                <a:spcPts val="4059"/>
              </a:lnSpc>
              <a:buFont typeface="Arial"/>
              <a:buChar char="•"/>
            </a:pPr>
            <a:r>
              <a:rPr lang="en-US" sz="2899" b="1" dirty="0">
                <a:solidFill>
                  <a:srgbClr val="6D3B5D"/>
                </a:solidFill>
                <a:latin typeface="Trebuchet MS Bold"/>
                <a:ea typeface="Trebuchet MS Bold"/>
                <a:cs typeface="Trebuchet MS Bold"/>
                <a:sym typeface="Trebuchet MS Bold"/>
              </a:rPr>
              <a:t>Participation Data</a:t>
            </a:r>
          </a:p>
          <a:p>
            <a:pPr marL="1252218" lvl="2" indent="-417406" algn="l">
              <a:lnSpc>
                <a:spcPts val="4059"/>
              </a:lnSpc>
              <a:buFont typeface="Arial"/>
              <a:buChar char="⚬"/>
            </a:pPr>
            <a:r>
              <a:rPr lang="en-US" sz="2899" dirty="0">
                <a:solidFill>
                  <a:srgbClr val="000000"/>
                </a:solidFill>
                <a:latin typeface="Trebuchet MS"/>
                <a:ea typeface="Trebuchet MS"/>
                <a:cs typeface="Trebuchet MS"/>
                <a:sym typeface="Trebuchet MS"/>
              </a:rPr>
              <a:t>Answers the question of “who participated?”</a:t>
            </a:r>
          </a:p>
          <a:p>
            <a:pPr marL="1878327" lvl="3" indent="-469582" algn="l">
              <a:lnSpc>
                <a:spcPts val="4059"/>
              </a:lnSpc>
              <a:buFont typeface="Arial"/>
              <a:buChar char="￭"/>
            </a:pPr>
            <a:r>
              <a:rPr lang="en-US" sz="2899" dirty="0">
                <a:solidFill>
                  <a:srgbClr val="000000"/>
                </a:solidFill>
                <a:latin typeface="Trebuchet MS"/>
                <a:ea typeface="Trebuchet MS"/>
                <a:cs typeface="Trebuchet MS"/>
                <a:sym typeface="Trebuchet MS"/>
              </a:rPr>
              <a:t>How many students were impacted?</a:t>
            </a:r>
          </a:p>
          <a:p>
            <a:pPr marL="1878327" lvl="3" indent="-469582" algn="l">
              <a:lnSpc>
                <a:spcPts val="4059"/>
              </a:lnSpc>
              <a:buFont typeface="Arial"/>
              <a:buChar char="￭"/>
            </a:pPr>
            <a:r>
              <a:rPr lang="en-US" sz="2899" dirty="0">
                <a:solidFill>
                  <a:srgbClr val="000000"/>
                </a:solidFill>
                <a:latin typeface="Trebuchet MS"/>
                <a:ea typeface="Trebuchet MS"/>
                <a:cs typeface="Trebuchet MS"/>
                <a:sym typeface="Trebuchet MS"/>
              </a:rPr>
              <a:t>How much time?</a:t>
            </a:r>
          </a:p>
          <a:p>
            <a:pPr marL="1878327" lvl="3" indent="-469582" algn="l">
              <a:lnSpc>
                <a:spcPts val="4059"/>
              </a:lnSpc>
              <a:buFont typeface="Arial"/>
              <a:buChar char="￭"/>
            </a:pPr>
            <a:r>
              <a:rPr lang="en-US" sz="2899" dirty="0">
                <a:solidFill>
                  <a:srgbClr val="000000"/>
                </a:solidFill>
                <a:latin typeface="Trebuchet MS"/>
                <a:ea typeface="Trebuchet MS"/>
                <a:cs typeface="Trebuchet MS"/>
                <a:sym typeface="Trebuchet MS"/>
              </a:rPr>
              <a:t>How many sessions or activities?</a:t>
            </a:r>
          </a:p>
          <a:p>
            <a:pPr algn="l">
              <a:lnSpc>
                <a:spcPts val="2940"/>
              </a:lnSpc>
            </a:pPr>
            <a:endParaRPr lang="en-US" sz="2899" dirty="0">
              <a:solidFill>
                <a:srgbClr val="000000"/>
              </a:solidFill>
              <a:latin typeface="Trebuchet MS"/>
              <a:ea typeface="Trebuchet MS"/>
              <a:cs typeface="Trebuchet MS"/>
              <a:sym typeface="Trebuchet MS"/>
            </a:endParaRPr>
          </a:p>
          <a:p>
            <a:pPr marL="626109" lvl="1" indent="-313054" algn="l">
              <a:lnSpc>
                <a:spcPts val="4059"/>
              </a:lnSpc>
              <a:buFont typeface="Arial"/>
              <a:buChar char="•"/>
            </a:pPr>
            <a:r>
              <a:rPr lang="en-US" sz="2899" b="1" dirty="0">
                <a:solidFill>
                  <a:srgbClr val="6D3B5D"/>
                </a:solidFill>
                <a:latin typeface="Trebuchet MS Bold"/>
                <a:ea typeface="Trebuchet MS Bold"/>
                <a:cs typeface="Trebuchet MS Bold"/>
                <a:sym typeface="Trebuchet MS Bold"/>
              </a:rPr>
              <a:t>Standards and Mindsets and Behavior Data</a:t>
            </a:r>
          </a:p>
          <a:p>
            <a:pPr marL="1252218" lvl="2" indent="-417406" algn="l">
              <a:lnSpc>
                <a:spcPts val="4059"/>
              </a:lnSpc>
              <a:buFont typeface="Arial"/>
              <a:buChar char="⚬"/>
            </a:pPr>
            <a:r>
              <a:rPr lang="en-US" sz="2899" dirty="0">
                <a:solidFill>
                  <a:srgbClr val="000000"/>
                </a:solidFill>
                <a:latin typeface="Trebuchet MS"/>
                <a:ea typeface="Trebuchet MS"/>
                <a:cs typeface="Trebuchet MS"/>
                <a:sym typeface="Trebuchet MS"/>
              </a:rPr>
              <a:t>Illustrates students progress and “what they learned”</a:t>
            </a:r>
          </a:p>
          <a:p>
            <a:pPr marL="1252218" lvl="2" indent="-417406" algn="l">
              <a:lnSpc>
                <a:spcPts val="4059"/>
              </a:lnSpc>
              <a:buFont typeface="Arial"/>
              <a:buChar char="⚬"/>
            </a:pPr>
            <a:r>
              <a:rPr lang="en-US" sz="2899" dirty="0">
                <a:solidFill>
                  <a:srgbClr val="000000"/>
                </a:solidFill>
                <a:latin typeface="Trebuchet MS"/>
                <a:ea typeface="Trebuchet MS"/>
                <a:cs typeface="Trebuchet MS"/>
                <a:sym typeface="Trebuchet MS"/>
              </a:rPr>
              <a:t>Measure change in the attitudes, knowledge, and skills </a:t>
            </a:r>
          </a:p>
          <a:p>
            <a:pPr marL="1252218" lvl="2" indent="-417406" algn="l">
              <a:lnSpc>
                <a:spcPts val="4059"/>
              </a:lnSpc>
              <a:buFont typeface="Arial"/>
              <a:buChar char="⚬"/>
            </a:pPr>
            <a:r>
              <a:rPr lang="en-US" sz="2899" dirty="0">
                <a:solidFill>
                  <a:srgbClr val="000000"/>
                </a:solidFill>
                <a:latin typeface="Trebuchet MS"/>
                <a:ea typeface="Trebuchet MS"/>
                <a:cs typeface="Trebuchet MS"/>
                <a:sym typeface="Trebuchet MS"/>
              </a:rPr>
              <a:t>Collect before and after strategy, intervention, activity</a:t>
            </a:r>
          </a:p>
          <a:p>
            <a:pPr algn="l">
              <a:lnSpc>
                <a:spcPts val="2940"/>
              </a:lnSpc>
            </a:pPr>
            <a:endParaRPr lang="en-US" sz="2899" dirty="0">
              <a:solidFill>
                <a:srgbClr val="000000"/>
              </a:solidFill>
              <a:latin typeface="Trebuchet MS"/>
              <a:ea typeface="Trebuchet MS"/>
              <a:cs typeface="Trebuchet MS"/>
              <a:sym typeface="Trebuchet MS"/>
            </a:endParaRPr>
          </a:p>
          <a:p>
            <a:pPr marL="626109" lvl="1" indent="-313054" algn="l">
              <a:lnSpc>
                <a:spcPts val="4059"/>
              </a:lnSpc>
              <a:buFont typeface="Arial"/>
              <a:buChar char="•"/>
            </a:pPr>
            <a:r>
              <a:rPr lang="en-US" sz="2899" b="1" dirty="0">
                <a:solidFill>
                  <a:srgbClr val="6D3B5D"/>
                </a:solidFill>
                <a:latin typeface="Trebuchet MS Bold"/>
                <a:ea typeface="Trebuchet MS Bold"/>
                <a:cs typeface="Trebuchet MS Bold"/>
                <a:sym typeface="Trebuchet MS Bold"/>
              </a:rPr>
              <a:t>Outcome Data:</a:t>
            </a:r>
            <a:r>
              <a:rPr lang="en-US" sz="2899" dirty="0">
                <a:solidFill>
                  <a:srgbClr val="000000"/>
                </a:solidFill>
                <a:latin typeface="Trebuchet MS"/>
                <a:ea typeface="Trebuchet MS"/>
                <a:cs typeface="Trebuchet MS"/>
                <a:sym typeface="Trebuchet MS"/>
              </a:rPr>
              <a:t> Measures impact of strategy, intervention, or activity on attendance, achievement, and/or discipline (behavior)</a:t>
            </a:r>
          </a:p>
          <a:p>
            <a:pPr algn="l">
              <a:lnSpc>
                <a:spcPts val="2800"/>
              </a:lnSpc>
            </a:pPr>
            <a:endParaRPr lang="en-US" sz="2899" dirty="0">
              <a:solidFill>
                <a:srgbClr val="000000"/>
              </a:solidFill>
              <a:latin typeface="Trebuchet MS"/>
              <a:ea typeface="Trebuchet MS"/>
              <a:cs typeface="Trebuchet MS"/>
              <a:sym typeface="Trebuchet MS"/>
            </a:endParaRPr>
          </a:p>
          <a:p>
            <a:pPr algn="l">
              <a:lnSpc>
                <a:spcPts val="2800"/>
              </a:lnSpc>
            </a:pPr>
            <a:r>
              <a:rPr lang="en-US" sz="2000" dirty="0">
                <a:solidFill>
                  <a:srgbClr val="000000"/>
                </a:solidFill>
                <a:latin typeface="Trebuchet MS"/>
                <a:ea typeface="Trebuchet MS"/>
                <a:cs typeface="Trebuchet MS"/>
                <a:sym typeface="Trebuchet MS"/>
              </a:rPr>
              <a:t> (ASCA, 2019a, pp. 34- 36) </a:t>
            </a:r>
          </a:p>
        </p:txBody>
      </p:sp>
      <p:sp>
        <p:nvSpPr>
          <p:cNvPr id="10" name="Freeform 10" descr="CDE Logo"/>
          <p:cNvSpPr/>
          <p:nvPr/>
        </p:nvSpPr>
        <p:spPr>
          <a:xfrm>
            <a:off x="15320137" y="632528"/>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6232" y="2352785"/>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57150"/>
              <a:ext cx="4549935" cy="2016967"/>
            </a:xfrm>
            <a:prstGeom prst="rect">
              <a:avLst/>
            </a:prstGeom>
          </p:spPr>
          <p:txBody>
            <a:bodyPr lIns="50800" tIns="50800" rIns="50800" bIns="50800" rtlCol="0" anchor="t"/>
            <a:lstStyle/>
            <a:p>
              <a:pPr algn="r">
                <a:lnSpc>
                  <a:spcPts val="3359"/>
                </a:lnSpc>
              </a:pPr>
              <a:endParaRPr dirty="0"/>
            </a:p>
            <a:p>
              <a:pPr algn="r">
                <a:lnSpc>
                  <a:spcPts val="3359"/>
                </a:lnSpc>
              </a:pPr>
              <a:endParaRPr dirty="0"/>
            </a:p>
          </p:txBody>
        </p:sp>
      </p:grpSp>
      <p:sp>
        <p:nvSpPr>
          <p:cNvPr id="5" name="Freeform 5">
            <a:extLst>
              <a:ext uri="{C183D7F6-B498-43B3-948B-1728B52AA6E4}">
                <adec:decorative xmlns:adec="http://schemas.microsoft.com/office/drawing/2017/decorative" val="1"/>
              </a:ext>
            </a:extLst>
          </p:cNvPr>
          <p:cNvSpPr/>
          <p:nvPr/>
        </p:nvSpPr>
        <p:spPr>
          <a:xfrm>
            <a:off x="1670288" y="6749415"/>
            <a:ext cx="2205748" cy="2045832"/>
          </a:xfrm>
          <a:custGeom>
            <a:avLst/>
            <a:gdLst/>
            <a:ahLst/>
            <a:cxnLst/>
            <a:rect l="l" t="t" r="r" b="b"/>
            <a:pathLst>
              <a:path w="2205748" h="2045832">
                <a:moveTo>
                  <a:pt x="0" y="0"/>
                </a:moveTo>
                <a:lnTo>
                  <a:pt x="2205749" y="0"/>
                </a:lnTo>
                <a:lnTo>
                  <a:pt x="2205749" y="2045832"/>
                </a:lnTo>
                <a:lnTo>
                  <a:pt x="0" y="20458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6" name="Freeform 6">
            <a:extLst>
              <a:ext uri="{C183D7F6-B498-43B3-948B-1728B52AA6E4}">
                <adec:decorative xmlns:adec="http://schemas.microsoft.com/office/drawing/2017/decorative" val="1"/>
              </a:ext>
            </a:extLst>
          </p:cNvPr>
          <p:cNvSpPr/>
          <p:nvPr/>
        </p:nvSpPr>
        <p:spPr>
          <a:xfrm>
            <a:off x="1474230" y="3251344"/>
            <a:ext cx="1892156" cy="1892156"/>
          </a:xfrm>
          <a:custGeom>
            <a:avLst/>
            <a:gdLst/>
            <a:ahLst/>
            <a:cxnLst/>
            <a:rect l="l" t="t" r="r" b="b"/>
            <a:pathLst>
              <a:path w="1892156" h="1892156">
                <a:moveTo>
                  <a:pt x="0" y="0"/>
                </a:moveTo>
                <a:lnTo>
                  <a:pt x="1892156" y="0"/>
                </a:lnTo>
                <a:lnTo>
                  <a:pt x="1892156" y="1892156"/>
                </a:lnTo>
                <a:lnTo>
                  <a:pt x="0" y="18921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grpSp>
        <p:nvGrpSpPr>
          <p:cNvPr id="7" name="Group 7">
            <a:extLst>
              <a:ext uri="{C183D7F6-B498-43B3-948B-1728B52AA6E4}">
                <adec:decorative xmlns:adec="http://schemas.microsoft.com/office/drawing/2017/decorative" val="1"/>
              </a:ext>
            </a:extLst>
          </p:cNvPr>
          <p:cNvGrpSpPr/>
          <p:nvPr/>
        </p:nvGrpSpPr>
        <p:grpSpPr>
          <a:xfrm>
            <a:off x="0" y="393299"/>
            <a:ext cx="18288000" cy="1541783"/>
            <a:chOff x="0" y="0"/>
            <a:chExt cx="4816593" cy="406066"/>
          </a:xfrm>
        </p:grpSpPr>
        <p:sp>
          <p:nvSpPr>
            <p:cNvPr id="8" name="Freeform 8">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9" name="TextBox 9"/>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11" name="TextBox 11"/>
          <p:cNvSpPr txBox="1">
            <a:spLocks noGrp="1"/>
          </p:cNvSpPr>
          <p:nvPr>
            <p:ph type="title" idx="4294967295"/>
          </p:nvPr>
        </p:nvSpPr>
        <p:spPr>
          <a:xfrm>
            <a:off x="320278" y="440291"/>
            <a:ext cx="13198752"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Data Categories</a:t>
            </a:r>
          </a:p>
        </p:txBody>
      </p:sp>
      <p:sp>
        <p:nvSpPr>
          <p:cNvPr id="12" name="TextBox 12"/>
          <p:cNvSpPr txBox="1"/>
          <p:nvPr/>
        </p:nvSpPr>
        <p:spPr>
          <a:xfrm>
            <a:off x="663462" y="2625725"/>
            <a:ext cx="16961076" cy="6632575"/>
          </a:xfrm>
          <a:prstGeom prst="rect">
            <a:avLst/>
          </a:prstGeom>
        </p:spPr>
        <p:txBody>
          <a:bodyPr lIns="0" tIns="0" rIns="0" bIns="0" rtlCol="0" anchor="t">
            <a:spAutoFit/>
          </a:bodyPr>
          <a:lstStyle/>
          <a:p>
            <a:pPr marL="3886190" lvl="6" indent="-555170" algn="l">
              <a:lnSpc>
                <a:spcPts val="4199"/>
              </a:lnSpc>
              <a:buFont typeface="Arial"/>
              <a:buChar char="￭"/>
            </a:pPr>
            <a:r>
              <a:rPr lang="en-US" sz="2999" b="1" dirty="0">
                <a:solidFill>
                  <a:srgbClr val="6D3B5D"/>
                </a:solidFill>
                <a:latin typeface="Trebuchet MS Bold"/>
                <a:ea typeface="Trebuchet MS Bold"/>
                <a:cs typeface="Trebuchet MS Bold"/>
                <a:sym typeface="Trebuchet MS Bold"/>
              </a:rPr>
              <a:t>Quantitative Data:</a:t>
            </a:r>
          </a:p>
          <a:p>
            <a:pPr marL="5181587" lvl="8" indent="-575732" algn="l">
              <a:lnSpc>
                <a:spcPts val="4199"/>
              </a:lnSpc>
              <a:buFont typeface="Arial"/>
              <a:buChar char="⚬"/>
            </a:pPr>
            <a:r>
              <a:rPr lang="en-US" sz="2999" dirty="0">
                <a:solidFill>
                  <a:srgbClr val="000000"/>
                </a:solidFill>
                <a:latin typeface="Trebuchet MS"/>
                <a:ea typeface="Trebuchet MS"/>
                <a:cs typeface="Trebuchet MS"/>
                <a:sym typeface="Trebuchet MS"/>
              </a:rPr>
              <a:t>Numerical expression </a:t>
            </a:r>
          </a:p>
          <a:p>
            <a:pPr marL="5181587" lvl="8" indent="-575732" algn="l">
              <a:lnSpc>
                <a:spcPts val="4199"/>
              </a:lnSpc>
              <a:buFont typeface="Arial"/>
              <a:buChar char="⚬"/>
            </a:pPr>
            <a:r>
              <a:rPr lang="en-US" sz="2999" dirty="0">
                <a:solidFill>
                  <a:srgbClr val="000000"/>
                </a:solidFill>
                <a:latin typeface="Trebuchet MS"/>
                <a:ea typeface="Trebuchet MS"/>
                <a:cs typeface="Trebuchet MS"/>
                <a:sym typeface="Trebuchet MS"/>
              </a:rPr>
              <a:t>Counted and measured</a:t>
            </a:r>
          </a:p>
          <a:p>
            <a:pPr marL="5181587" lvl="8" indent="-575732" algn="l">
              <a:lnSpc>
                <a:spcPts val="4199"/>
              </a:lnSpc>
              <a:buFont typeface="Arial"/>
              <a:buChar char="⚬"/>
            </a:pPr>
            <a:r>
              <a:rPr lang="en-US" sz="2999" dirty="0">
                <a:solidFill>
                  <a:srgbClr val="000000"/>
                </a:solidFill>
                <a:latin typeface="Trebuchet MS"/>
                <a:ea typeface="Trebuchet MS"/>
                <a:cs typeface="Trebuchet MS"/>
                <a:sym typeface="Trebuchet MS"/>
              </a:rPr>
              <a:t>Answer questions of “how many,” “how much,” or “how often?”</a:t>
            </a:r>
          </a:p>
          <a:p>
            <a:pPr marL="5181587" lvl="8" indent="-575732" algn="l">
              <a:lnSpc>
                <a:spcPts val="4199"/>
              </a:lnSpc>
              <a:buFont typeface="Arial"/>
              <a:buChar char="⚬"/>
            </a:pPr>
            <a:r>
              <a:rPr lang="en-US" sz="2999" dirty="0">
                <a:solidFill>
                  <a:srgbClr val="000000"/>
                </a:solidFill>
                <a:latin typeface="Trebuchet MS"/>
                <a:ea typeface="Trebuchet MS"/>
                <a:cs typeface="Trebuchet MS"/>
                <a:sym typeface="Trebuchet MS"/>
              </a:rPr>
              <a:t>Examples: number of people, percentage of students, average hours</a:t>
            </a:r>
          </a:p>
          <a:p>
            <a:pPr algn="l">
              <a:lnSpc>
                <a:spcPts val="2800"/>
              </a:lnSpc>
            </a:pPr>
            <a:endParaRPr lang="en-US" sz="2999" dirty="0">
              <a:solidFill>
                <a:srgbClr val="000000"/>
              </a:solidFill>
              <a:latin typeface="Trebuchet MS"/>
              <a:ea typeface="Trebuchet MS"/>
              <a:cs typeface="Trebuchet MS"/>
              <a:sym typeface="Trebuchet MS"/>
            </a:endParaRPr>
          </a:p>
          <a:p>
            <a:pPr marL="3886190" lvl="6" indent="-555170" algn="l">
              <a:lnSpc>
                <a:spcPts val="4199"/>
              </a:lnSpc>
              <a:buFont typeface="Arial"/>
              <a:buChar char="￭"/>
            </a:pPr>
            <a:r>
              <a:rPr lang="en-US" sz="2999" b="1" dirty="0">
                <a:solidFill>
                  <a:srgbClr val="6D3B5D"/>
                </a:solidFill>
                <a:latin typeface="Trebuchet MS Bold"/>
                <a:ea typeface="Trebuchet MS Bold"/>
                <a:cs typeface="Trebuchet MS Bold"/>
                <a:sym typeface="Trebuchet MS Bold"/>
              </a:rPr>
              <a:t>Qualitative Data:</a:t>
            </a:r>
          </a:p>
          <a:p>
            <a:pPr marL="5181587" lvl="8" indent="-575732" algn="l">
              <a:lnSpc>
                <a:spcPts val="4199"/>
              </a:lnSpc>
              <a:buFont typeface="Arial"/>
              <a:buChar char="⚬"/>
            </a:pPr>
            <a:r>
              <a:rPr lang="en-US" sz="2999" dirty="0">
                <a:solidFill>
                  <a:srgbClr val="000000"/>
                </a:solidFill>
                <a:latin typeface="Trebuchet MS"/>
                <a:ea typeface="Trebuchet MS"/>
                <a:cs typeface="Trebuchet MS"/>
                <a:sym typeface="Trebuchet MS"/>
              </a:rPr>
              <a:t>Descriptive </a:t>
            </a:r>
          </a:p>
          <a:p>
            <a:pPr marL="5181587" lvl="8" indent="-575732" algn="l">
              <a:lnSpc>
                <a:spcPts val="4199"/>
              </a:lnSpc>
              <a:buFont typeface="Arial"/>
              <a:buChar char="⚬"/>
            </a:pPr>
            <a:r>
              <a:rPr lang="en-US" sz="2999" dirty="0">
                <a:solidFill>
                  <a:srgbClr val="000000"/>
                </a:solidFill>
                <a:latin typeface="Trebuchet MS"/>
                <a:ea typeface="Trebuchet MS"/>
                <a:cs typeface="Trebuchet MS"/>
                <a:sym typeface="Trebuchet MS"/>
              </a:rPr>
              <a:t>Language expression</a:t>
            </a:r>
          </a:p>
          <a:p>
            <a:pPr marL="5181587" lvl="8" indent="-575732" algn="l">
              <a:lnSpc>
                <a:spcPts val="4199"/>
              </a:lnSpc>
              <a:buFont typeface="Arial"/>
              <a:buChar char="⚬"/>
            </a:pPr>
            <a:r>
              <a:rPr lang="en-US" sz="2999" dirty="0">
                <a:solidFill>
                  <a:srgbClr val="000000"/>
                </a:solidFill>
                <a:latin typeface="Trebuchet MS"/>
                <a:ea typeface="Trebuchet MS"/>
                <a:cs typeface="Trebuchet MS"/>
                <a:sym typeface="Trebuchet MS"/>
              </a:rPr>
              <a:t>Answers questions of “why” and “how?”</a:t>
            </a:r>
          </a:p>
          <a:p>
            <a:pPr marL="5181587" lvl="8" indent="-575732" algn="l">
              <a:lnSpc>
                <a:spcPts val="4199"/>
              </a:lnSpc>
              <a:buFont typeface="Arial"/>
              <a:buChar char="⚬"/>
            </a:pPr>
            <a:r>
              <a:rPr lang="en-US" sz="2999" dirty="0">
                <a:solidFill>
                  <a:srgbClr val="000000"/>
                </a:solidFill>
                <a:latin typeface="Trebuchet MS"/>
                <a:ea typeface="Trebuchet MS"/>
                <a:cs typeface="Trebuchet MS"/>
                <a:sym typeface="Trebuchet MS"/>
              </a:rPr>
              <a:t>Often subjective and shares perspectives </a:t>
            </a:r>
          </a:p>
          <a:p>
            <a:pPr marL="5181587" lvl="8" indent="-575732" algn="l">
              <a:lnSpc>
                <a:spcPts val="4199"/>
              </a:lnSpc>
              <a:buFont typeface="Arial"/>
              <a:buChar char="⚬"/>
            </a:pPr>
            <a:r>
              <a:rPr lang="en-US" sz="2999" dirty="0">
                <a:solidFill>
                  <a:srgbClr val="000000"/>
                </a:solidFill>
                <a:latin typeface="Trebuchet MS"/>
                <a:ea typeface="Trebuchet MS"/>
                <a:cs typeface="Trebuchet MS"/>
                <a:sym typeface="Trebuchet MS"/>
              </a:rPr>
              <a:t>Example sources: interviews, needs assessments, observations</a:t>
            </a:r>
          </a:p>
          <a:p>
            <a:pPr algn="l">
              <a:lnSpc>
                <a:spcPts val="1399"/>
              </a:lnSpc>
            </a:pPr>
            <a:endParaRPr lang="en-US" sz="2999" dirty="0">
              <a:solidFill>
                <a:srgbClr val="000000"/>
              </a:solidFill>
              <a:latin typeface="Trebuchet MS"/>
              <a:ea typeface="Trebuchet MS"/>
              <a:cs typeface="Trebuchet MS"/>
              <a:sym typeface="Trebuchet MS"/>
            </a:endParaRPr>
          </a:p>
          <a:p>
            <a:pPr algn="r">
              <a:lnSpc>
                <a:spcPts val="2800"/>
              </a:lnSpc>
            </a:pPr>
            <a:r>
              <a:rPr lang="en-US" sz="2000" dirty="0">
                <a:solidFill>
                  <a:srgbClr val="000000"/>
                </a:solidFill>
                <a:latin typeface="Trebuchet MS"/>
                <a:ea typeface="Trebuchet MS"/>
                <a:cs typeface="Trebuchet MS"/>
                <a:sym typeface="Trebuchet MS"/>
              </a:rPr>
              <a:t>(FullStory Education Team, 2021) </a:t>
            </a:r>
          </a:p>
        </p:txBody>
      </p:sp>
      <p:sp>
        <p:nvSpPr>
          <p:cNvPr id="10" name="Freeform 10" descr="CDE Logo"/>
          <p:cNvSpPr/>
          <p:nvPr/>
        </p:nvSpPr>
        <p:spPr>
          <a:xfrm>
            <a:off x="15320137" y="632528"/>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7"/>
            <a:stretch>
              <a:fillRect/>
            </a:stretch>
          </a:blipFill>
        </p:spPr>
        <p:txBody>
          <a:bodyPr/>
          <a:lstStyle/>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6232" y="2298248"/>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57150"/>
              <a:ext cx="4549935" cy="2016967"/>
            </a:xfrm>
            <a:prstGeom prst="rect">
              <a:avLst/>
            </a:prstGeom>
          </p:spPr>
          <p:txBody>
            <a:bodyPr lIns="50800" tIns="50800" rIns="50800" bIns="50800" rtlCol="0" anchor="ctr"/>
            <a:lstStyle/>
            <a:p>
              <a:pPr algn="ctr">
                <a:lnSpc>
                  <a:spcPts val="3359"/>
                </a:lnSpc>
              </a:pPr>
              <a:endParaRPr dirty="0"/>
            </a:p>
          </p:txBody>
        </p:sp>
      </p:grpSp>
      <p:sp>
        <p:nvSpPr>
          <p:cNvPr id="5" name="Freeform 5">
            <a:extLst>
              <a:ext uri="{C183D7F6-B498-43B3-948B-1728B52AA6E4}">
                <adec:decorative xmlns:adec="http://schemas.microsoft.com/office/drawing/2017/decorative" val="1"/>
              </a:ext>
            </a:extLst>
          </p:cNvPr>
          <p:cNvSpPr/>
          <p:nvPr/>
        </p:nvSpPr>
        <p:spPr>
          <a:xfrm>
            <a:off x="6046637" y="2783453"/>
            <a:ext cx="6194726" cy="6172200"/>
          </a:xfrm>
          <a:custGeom>
            <a:avLst/>
            <a:gdLst/>
            <a:ahLst/>
            <a:cxnLst/>
            <a:rect l="l" t="t" r="r" b="b"/>
            <a:pathLst>
              <a:path w="6194726" h="6172200">
                <a:moveTo>
                  <a:pt x="0" y="0"/>
                </a:moveTo>
                <a:lnTo>
                  <a:pt x="6194726" y="0"/>
                </a:lnTo>
                <a:lnTo>
                  <a:pt x="6194726" y="6172200"/>
                </a:lnTo>
                <a:lnTo>
                  <a:pt x="0" y="61722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nvGrpSpPr>
          <p:cNvPr id="6" name="Group 6">
            <a:extLst>
              <a:ext uri="{C183D7F6-B498-43B3-948B-1728B52AA6E4}">
                <adec:decorative xmlns:adec="http://schemas.microsoft.com/office/drawing/2017/decorative" val="1"/>
              </a:ext>
            </a:extLst>
          </p:cNvPr>
          <p:cNvGrpSpPr/>
          <p:nvPr/>
        </p:nvGrpSpPr>
        <p:grpSpPr>
          <a:xfrm>
            <a:off x="0" y="393299"/>
            <a:ext cx="18288000" cy="1541783"/>
            <a:chOff x="0" y="0"/>
            <a:chExt cx="4816593" cy="406066"/>
          </a:xfrm>
        </p:grpSpPr>
        <p:sp>
          <p:nvSpPr>
            <p:cNvPr id="7" name="Freeform 7">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8" name="TextBox 8"/>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9" name="TextBox 9"/>
          <p:cNvSpPr txBox="1">
            <a:spLocks noGrp="1"/>
          </p:cNvSpPr>
          <p:nvPr>
            <p:ph type="title" idx="4294967295"/>
          </p:nvPr>
        </p:nvSpPr>
        <p:spPr>
          <a:xfrm>
            <a:off x="356280" y="547572"/>
            <a:ext cx="17575436" cy="125996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Afternoon Break: 10 Minutes</a:t>
            </a:r>
          </a:p>
        </p:txBody>
      </p:sp>
      <p:sp>
        <p:nvSpPr>
          <p:cNvPr id="10" name="Freeform 10" descr="CDE Logo"/>
          <p:cNvSpPr/>
          <p:nvPr/>
        </p:nvSpPr>
        <p:spPr>
          <a:xfrm>
            <a:off x="15359413" y="637845"/>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6232" y="2351773"/>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4" name="TextBox 4">
              <a:extLst>
                <a:ext uri="{C183D7F6-B498-43B3-948B-1728B52AA6E4}">
                  <adec:decorative xmlns:adec="http://schemas.microsoft.com/office/drawing/2017/decorative" val="1"/>
                </a:ext>
              </a:extLst>
            </p:cNvPr>
            <p:cNvSpPr txBox="1"/>
            <p:nvPr/>
          </p:nvSpPr>
          <p:spPr>
            <a:xfrm>
              <a:off x="0" y="-57150"/>
              <a:ext cx="4549935" cy="2016967"/>
            </a:xfrm>
            <a:prstGeom prst="rect">
              <a:avLst/>
            </a:prstGeom>
          </p:spPr>
          <p:txBody>
            <a:bodyPr lIns="50800" tIns="50800" rIns="50800" bIns="50800" rtlCol="0" anchor="ctr"/>
            <a:lstStyle/>
            <a:p>
              <a:pPr algn="ctr">
                <a:lnSpc>
                  <a:spcPts val="419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r">
                <a:lnSpc>
                  <a:spcPts val="3639"/>
                </a:lnSpc>
              </a:pPr>
              <a:r>
                <a:rPr lang="en-US" sz="2599" dirty="0">
                  <a:solidFill>
                    <a:srgbClr val="000000"/>
                  </a:solidFill>
                  <a:latin typeface="Trebuchet MS"/>
                  <a:ea typeface="Trebuchet MS"/>
                  <a:cs typeface="Trebuchet MS"/>
                  <a:sym typeface="Trebuchet MS"/>
                </a:rPr>
                <a:t>   </a:t>
              </a:r>
            </a:p>
          </p:txBody>
        </p:sp>
      </p:grpSp>
      <p:sp>
        <p:nvSpPr>
          <p:cNvPr id="5" name="AutoShape 5">
            <a:extLst>
              <a:ext uri="{C183D7F6-B498-43B3-948B-1728B52AA6E4}">
                <adec:decorative xmlns:adec="http://schemas.microsoft.com/office/drawing/2017/decorative" val="1"/>
              </a:ext>
            </a:extLst>
          </p:cNvPr>
          <p:cNvSpPr/>
          <p:nvPr/>
        </p:nvSpPr>
        <p:spPr>
          <a:xfrm flipV="1">
            <a:off x="4120220" y="6261133"/>
            <a:ext cx="9525" cy="1341963"/>
          </a:xfrm>
          <a:prstGeom prst="line">
            <a:avLst/>
          </a:prstGeom>
          <a:ln w="19050" cap="rnd">
            <a:solidFill>
              <a:srgbClr val="000000"/>
            </a:solidFill>
            <a:prstDash val="solid"/>
            <a:headEnd type="none" w="sm" len="sm"/>
            <a:tailEnd type="none" w="sm" len="sm"/>
          </a:ln>
        </p:spPr>
        <p:txBody>
          <a:bodyPr/>
          <a:lstStyle/>
          <a:p>
            <a:endParaRPr lang="en-US" dirty="0"/>
          </a:p>
        </p:txBody>
      </p:sp>
      <p:sp>
        <p:nvSpPr>
          <p:cNvPr id="6" name="AutoShape 6">
            <a:extLst>
              <a:ext uri="{C183D7F6-B498-43B3-948B-1728B52AA6E4}">
                <adec:decorative xmlns:adec="http://schemas.microsoft.com/office/drawing/2017/decorative" val="1"/>
              </a:ext>
            </a:extLst>
          </p:cNvPr>
          <p:cNvSpPr/>
          <p:nvPr/>
        </p:nvSpPr>
        <p:spPr>
          <a:xfrm flipV="1">
            <a:off x="4148127" y="6292307"/>
            <a:ext cx="9713817" cy="10785"/>
          </a:xfrm>
          <a:prstGeom prst="line">
            <a:avLst/>
          </a:prstGeom>
          <a:ln w="19050" cap="rnd">
            <a:solidFill>
              <a:srgbClr val="000000"/>
            </a:solidFill>
            <a:prstDash val="solid"/>
            <a:headEnd type="none" w="sm" len="sm"/>
            <a:tailEnd type="none" w="sm" len="sm"/>
          </a:ln>
        </p:spPr>
        <p:txBody>
          <a:bodyPr/>
          <a:lstStyle/>
          <a:p>
            <a:endParaRPr lang="en-US" dirty="0"/>
          </a:p>
        </p:txBody>
      </p:sp>
      <p:sp>
        <p:nvSpPr>
          <p:cNvPr id="7" name="AutoShape 7">
            <a:extLst>
              <a:ext uri="{C183D7F6-B498-43B3-948B-1728B52AA6E4}">
                <adec:decorative xmlns:adec="http://schemas.microsoft.com/office/drawing/2017/decorative" val="1"/>
              </a:ext>
            </a:extLst>
          </p:cNvPr>
          <p:cNvSpPr/>
          <p:nvPr/>
        </p:nvSpPr>
        <p:spPr>
          <a:xfrm flipH="1" flipV="1">
            <a:off x="9142936" y="4934538"/>
            <a:ext cx="13486" cy="3111597"/>
          </a:xfrm>
          <a:prstGeom prst="line">
            <a:avLst/>
          </a:prstGeom>
          <a:ln w="19050" cap="rnd">
            <a:solidFill>
              <a:srgbClr val="000000"/>
            </a:solidFill>
            <a:prstDash val="solid"/>
            <a:headEnd type="none" w="sm" len="sm"/>
            <a:tailEnd type="none" w="sm" len="sm"/>
          </a:ln>
        </p:spPr>
        <p:txBody>
          <a:bodyPr/>
          <a:lstStyle/>
          <a:p>
            <a:endParaRPr lang="en-US" dirty="0"/>
          </a:p>
        </p:txBody>
      </p:sp>
      <p:sp>
        <p:nvSpPr>
          <p:cNvPr id="8" name="AutoShape 8">
            <a:extLst>
              <a:ext uri="{C183D7F6-B498-43B3-948B-1728B52AA6E4}">
                <adec:decorative xmlns:adec="http://schemas.microsoft.com/office/drawing/2017/decorative" val="1"/>
              </a:ext>
            </a:extLst>
          </p:cNvPr>
          <p:cNvSpPr/>
          <p:nvPr/>
        </p:nvSpPr>
        <p:spPr>
          <a:xfrm flipV="1">
            <a:off x="13848814" y="6318316"/>
            <a:ext cx="10785" cy="1519500"/>
          </a:xfrm>
          <a:prstGeom prst="line">
            <a:avLst/>
          </a:prstGeom>
          <a:ln w="19050" cap="rnd">
            <a:solidFill>
              <a:srgbClr val="000000"/>
            </a:solidFill>
            <a:prstDash val="solid"/>
            <a:headEnd type="none" w="sm" len="sm"/>
            <a:tailEnd type="none" w="sm" len="sm"/>
          </a:ln>
        </p:spPr>
        <p:txBody>
          <a:bodyPr/>
          <a:lstStyle/>
          <a:p>
            <a:endParaRPr lang="en-US" dirty="0"/>
          </a:p>
        </p:txBody>
      </p:sp>
      <p:grpSp>
        <p:nvGrpSpPr>
          <p:cNvPr id="9" name="Group 9">
            <a:extLst>
              <a:ext uri="{C183D7F6-B498-43B3-948B-1728B52AA6E4}">
                <adec:decorative xmlns:adec="http://schemas.microsoft.com/office/drawing/2017/decorative" val="1"/>
              </a:ext>
            </a:extLst>
          </p:cNvPr>
          <p:cNvGrpSpPr/>
          <p:nvPr/>
        </p:nvGrpSpPr>
        <p:grpSpPr>
          <a:xfrm>
            <a:off x="6985972" y="4359183"/>
            <a:ext cx="4294879" cy="1150627"/>
            <a:chOff x="0" y="0"/>
            <a:chExt cx="1131161" cy="303046"/>
          </a:xfrm>
        </p:grpSpPr>
        <p:sp>
          <p:nvSpPr>
            <p:cNvPr id="10" name="Freeform 10">
              <a:extLst>
                <a:ext uri="{C183D7F6-B498-43B3-948B-1728B52AA6E4}">
                  <adec:decorative xmlns:adec="http://schemas.microsoft.com/office/drawing/2017/decorative" val="1"/>
                </a:ext>
              </a:extLst>
            </p:cNvPr>
            <p:cNvSpPr/>
            <p:nvPr/>
          </p:nvSpPr>
          <p:spPr>
            <a:xfrm>
              <a:off x="0" y="0"/>
              <a:ext cx="1131161" cy="303046"/>
            </a:xfrm>
            <a:custGeom>
              <a:avLst/>
              <a:gdLst/>
              <a:ahLst/>
              <a:cxnLst/>
              <a:rect l="l" t="t" r="r" b="b"/>
              <a:pathLst>
                <a:path w="1131161" h="303046">
                  <a:moveTo>
                    <a:pt x="0" y="0"/>
                  </a:moveTo>
                  <a:lnTo>
                    <a:pt x="1131161" y="0"/>
                  </a:lnTo>
                  <a:lnTo>
                    <a:pt x="1131161" y="303046"/>
                  </a:lnTo>
                  <a:lnTo>
                    <a:pt x="0" y="303046"/>
                  </a:lnTo>
                  <a:close/>
                </a:path>
              </a:pathLst>
            </a:custGeom>
            <a:solidFill>
              <a:srgbClr val="C32032"/>
            </a:solidFill>
          </p:spPr>
          <p:txBody>
            <a:bodyPr/>
            <a:lstStyle/>
            <a:p>
              <a:endParaRPr lang="en-US" dirty="0"/>
            </a:p>
          </p:txBody>
        </p:sp>
        <p:sp>
          <p:nvSpPr>
            <p:cNvPr id="11" name="TextBox 11"/>
            <p:cNvSpPr txBox="1"/>
            <p:nvPr/>
          </p:nvSpPr>
          <p:spPr>
            <a:xfrm>
              <a:off x="0" y="-57150"/>
              <a:ext cx="1131161" cy="360196"/>
            </a:xfrm>
            <a:prstGeom prst="rect">
              <a:avLst/>
            </a:prstGeom>
          </p:spPr>
          <p:txBody>
            <a:bodyPr lIns="50800" tIns="50800" rIns="50800" bIns="50800" rtlCol="0" anchor="ctr"/>
            <a:lstStyle/>
            <a:p>
              <a:pPr algn="ctr">
                <a:lnSpc>
                  <a:spcPts val="4199"/>
                </a:lnSpc>
              </a:pPr>
              <a:endParaRPr dirty="0"/>
            </a:p>
          </p:txBody>
        </p:sp>
      </p:grpSp>
      <p:grpSp>
        <p:nvGrpSpPr>
          <p:cNvPr id="12" name="Group 12">
            <a:extLst>
              <a:ext uri="{C183D7F6-B498-43B3-948B-1728B52AA6E4}">
                <adec:decorative xmlns:adec="http://schemas.microsoft.com/office/drawing/2017/decorative" val="1"/>
              </a:ext>
            </a:extLst>
          </p:cNvPr>
          <p:cNvGrpSpPr/>
          <p:nvPr/>
        </p:nvGrpSpPr>
        <p:grpSpPr>
          <a:xfrm>
            <a:off x="1845496" y="7428629"/>
            <a:ext cx="4294879" cy="818373"/>
            <a:chOff x="0" y="0"/>
            <a:chExt cx="1131161" cy="215538"/>
          </a:xfrm>
        </p:grpSpPr>
        <p:sp>
          <p:nvSpPr>
            <p:cNvPr id="13" name="Freeform 13">
              <a:extLst>
                <a:ext uri="{C183D7F6-B498-43B3-948B-1728B52AA6E4}">
                  <adec:decorative xmlns:adec="http://schemas.microsoft.com/office/drawing/2017/decorative" val="1"/>
                </a:ext>
              </a:extLst>
            </p:cNvPr>
            <p:cNvSpPr/>
            <p:nvPr/>
          </p:nvSpPr>
          <p:spPr>
            <a:xfrm>
              <a:off x="0" y="0"/>
              <a:ext cx="1131161" cy="215538"/>
            </a:xfrm>
            <a:custGeom>
              <a:avLst/>
              <a:gdLst/>
              <a:ahLst/>
              <a:cxnLst/>
              <a:rect l="l" t="t" r="r" b="b"/>
              <a:pathLst>
                <a:path w="1131161" h="215538">
                  <a:moveTo>
                    <a:pt x="0" y="0"/>
                  </a:moveTo>
                  <a:lnTo>
                    <a:pt x="1131161" y="0"/>
                  </a:lnTo>
                  <a:lnTo>
                    <a:pt x="1131161" y="215538"/>
                  </a:lnTo>
                  <a:lnTo>
                    <a:pt x="0" y="215538"/>
                  </a:lnTo>
                  <a:close/>
                </a:path>
              </a:pathLst>
            </a:custGeom>
            <a:solidFill>
              <a:srgbClr val="46797A"/>
            </a:solidFill>
          </p:spPr>
          <p:txBody>
            <a:bodyPr/>
            <a:lstStyle/>
            <a:p>
              <a:endParaRPr lang="en-US" dirty="0"/>
            </a:p>
          </p:txBody>
        </p:sp>
        <p:sp>
          <p:nvSpPr>
            <p:cNvPr id="14" name="TextBox 14"/>
            <p:cNvSpPr txBox="1"/>
            <p:nvPr/>
          </p:nvSpPr>
          <p:spPr>
            <a:xfrm>
              <a:off x="0" y="-57150"/>
              <a:ext cx="1131161" cy="272688"/>
            </a:xfrm>
            <a:prstGeom prst="rect">
              <a:avLst/>
            </a:prstGeom>
          </p:spPr>
          <p:txBody>
            <a:bodyPr lIns="50800" tIns="50800" rIns="50800" bIns="50800" rtlCol="0" anchor="ctr"/>
            <a:lstStyle/>
            <a:p>
              <a:pPr algn="ctr">
                <a:lnSpc>
                  <a:spcPts val="4199"/>
                </a:lnSpc>
              </a:pPr>
              <a:endParaRPr dirty="0"/>
            </a:p>
          </p:txBody>
        </p:sp>
      </p:grpSp>
      <p:grpSp>
        <p:nvGrpSpPr>
          <p:cNvPr id="15" name="Group 15">
            <a:extLst>
              <a:ext uri="{C183D7F6-B498-43B3-948B-1728B52AA6E4}">
                <adec:decorative xmlns:adec="http://schemas.microsoft.com/office/drawing/2017/decorative" val="1"/>
              </a:ext>
            </a:extLst>
          </p:cNvPr>
          <p:cNvGrpSpPr/>
          <p:nvPr/>
        </p:nvGrpSpPr>
        <p:grpSpPr>
          <a:xfrm>
            <a:off x="6995497" y="7428629"/>
            <a:ext cx="4294879" cy="818373"/>
            <a:chOff x="0" y="0"/>
            <a:chExt cx="1131161" cy="215538"/>
          </a:xfrm>
        </p:grpSpPr>
        <p:sp>
          <p:nvSpPr>
            <p:cNvPr id="16" name="Freeform 16">
              <a:extLst>
                <a:ext uri="{C183D7F6-B498-43B3-948B-1728B52AA6E4}">
                  <adec:decorative xmlns:adec="http://schemas.microsoft.com/office/drawing/2017/decorative" val="1"/>
                </a:ext>
              </a:extLst>
            </p:cNvPr>
            <p:cNvSpPr/>
            <p:nvPr/>
          </p:nvSpPr>
          <p:spPr>
            <a:xfrm>
              <a:off x="0" y="0"/>
              <a:ext cx="1131161" cy="215538"/>
            </a:xfrm>
            <a:custGeom>
              <a:avLst/>
              <a:gdLst/>
              <a:ahLst/>
              <a:cxnLst/>
              <a:rect l="l" t="t" r="r" b="b"/>
              <a:pathLst>
                <a:path w="1131161" h="215538">
                  <a:moveTo>
                    <a:pt x="0" y="0"/>
                  </a:moveTo>
                  <a:lnTo>
                    <a:pt x="1131161" y="0"/>
                  </a:lnTo>
                  <a:lnTo>
                    <a:pt x="1131161" y="215538"/>
                  </a:lnTo>
                  <a:lnTo>
                    <a:pt x="0" y="215538"/>
                  </a:lnTo>
                  <a:close/>
                </a:path>
              </a:pathLst>
            </a:custGeom>
            <a:solidFill>
              <a:srgbClr val="A3D283"/>
            </a:solidFill>
          </p:spPr>
          <p:txBody>
            <a:bodyPr/>
            <a:lstStyle/>
            <a:p>
              <a:endParaRPr lang="en-US" dirty="0"/>
            </a:p>
          </p:txBody>
        </p:sp>
        <p:sp>
          <p:nvSpPr>
            <p:cNvPr id="17" name="TextBox 17"/>
            <p:cNvSpPr txBox="1"/>
            <p:nvPr/>
          </p:nvSpPr>
          <p:spPr>
            <a:xfrm>
              <a:off x="0" y="-57150"/>
              <a:ext cx="1131161" cy="272688"/>
            </a:xfrm>
            <a:prstGeom prst="rect">
              <a:avLst/>
            </a:prstGeom>
          </p:spPr>
          <p:txBody>
            <a:bodyPr lIns="50800" tIns="50800" rIns="50800" bIns="50800" rtlCol="0" anchor="ctr"/>
            <a:lstStyle/>
            <a:p>
              <a:pPr algn="ctr">
                <a:lnSpc>
                  <a:spcPts val="4199"/>
                </a:lnSpc>
              </a:pPr>
              <a:endParaRPr dirty="0"/>
            </a:p>
          </p:txBody>
        </p:sp>
      </p:grpSp>
      <p:grpSp>
        <p:nvGrpSpPr>
          <p:cNvPr id="18" name="Group 18">
            <a:extLst>
              <a:ext uri="{C183D7F6-B498-43B3-948B-1728B52AA6E4}">
                <adec:decorative xmlns:adec="http://schemas.microsoft.com/office/drawing/2017/decorative" val="1"/>
              </a:ext>
            </a:extLst>
          </p:cNvPr>
          <p:cNvGrpSpPr/>
          <p:nvPr/>
        </p:nvGrpSpPr>
        <p:grpSpPr>
          <a:xfrm>
            <a:off x="12147626" y="7428629"/>
            <a:ext cx="4294879" cy="818373"/>
            <a:chOff x="0" y="0"/>
            <a:chExt cx="1131161" cy="215538"/>
          </a:xfrm>
        </p:grpSpPr>
        <p:sp>
          <p:nvSpPr>
            <p:cNvPr id="19" name="Freeform 19">
              <a:extLst>
                <a:ext uri="{C183D7F6-B498-43B3-948B-1728B52AA6E4}">
                  <adec:decorative xmlns:adec="http://schemas.microsoft.com/office/drawing/2017/decorative" val="1"/>
                </a:ext>
              </a:extLst>
            </p:cNvPr>
            <p:cNvSpPr/>
            <p:nvPr/>
          </p:nvSpPr>
          <p:spPr>
            <a:xfrm>
              <a:off x="0" y="0"/>
              <a:ext cx="1131161" cy="215538"/>
            </a:xfrm>
            <a:custGeom>
              <a:avLst/>
              <a:gdLst/>
              <a:ahLst/>
              <a:cxnLst/>
              <a:rect l="l" t="t" r="r" b="b"/>
              <a:pathLst>
                <a:path w="1131161" h="215538">
                  <a:moveTo>
                    <a:pt x="0" y="0"/>
                  </a:moveTo>
                  <a:lnTo>
                    <a:pt x="1131161" y="0"/>
                  </a:lnTo>
                  <a:lnTo>
                    <a:pt x="1131161" y="215538"/>
                  </a:lnTo>
                  <a:lnTo>
                    <a:pt x="0" y="215538"/>
                  </a:lnTo>
                  <a:close/>
                </a:path>
              </a:pathLst>
            </a:custGeom>
            <a:solidFill>
              <a:srgbClr val="6D3B5D"/>
            </a:solidFill>
          </p:spPr>
          <p:txBody>
            <a:bodyPr/>
            <a:lstStyle/>
            <a:p>
              <a:endParaRPr lang="en-US" dirty="0"/>
            </a:p>
          </p:txBody>
        </p:sp>
        <p:sp>
          <p:nvSpPr>
            <p:cNvPr id="20" name="TextBox 20"/>
            <p:cNvSpPr txBox="1"/>
            <p:nvPr/>
          </p:nvSpPr>
          <p:spPr>
            <a:xfrm>
              <a:off x="0" y="-57150"/>
              <a:ext cx="1131161" cy="272688"/>
            </a:xfrm>
            <a:prstGeom prst="rect">
              <a:avLst/>
            </a:prstGeom>
          </p:spPr>
          <p:txBody>
            <a:bodyPr lIns="50800" tIns="50800" rIns="50800" bIns="50800" rtlCol="0" anchor="ctr"/>
            <a:lstStyle/>
            <a:p>
              <a:pPr algn="ctr">
                <a:lnSpc>
                  <a:spcPts val="4199"/>
                </a:lnSpc>
              </a:pPr>
              <a:endParaRPr dirty="0"/>
            </a:p>
          </p:txBody>
        </p:sp>
      </p:grpSp>
      <p:grpSp>
        <p:nvGrpSpPr>
          <p:cNvPr id="21" name="Group 21">
            <a:extLst>
              <a:ext uri="{C183D7F6-B498-43B3-948B-1728B52AA6E4}">
                <adec:decorative xmlns:adec="http://schemas.microsoft.com/office/drawing/2017/decorative" val="1"/>
              </a:ext>
            </a:extLst>
          </p:cNvPr>
          <p:cNvGrpSpPr/>
          <p:nvPr/>
        </p:nvGrpSpPr>
        <p:grpSpPr>
          <a:xfrm>
            <a:off x="0" y="393299"/>
            <a:ext cx="18288000" cy="1541783"/>
            <a:chOff x="0" y="0"/>
            <a:chExt cx="4816593" cy="406066"/>
          </a:xfrm>
        </p:grpSpPr>
        <p:sp>
          <p:nvSpPr>
            <p:cNvPr id="22" name="Freeform 22">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23" name="TextBox 23"/>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24" name="TextBox 24"/>
          <p:cNvSpPr txBox="1">
            <a:spLocks noGrp="1"/>
          </p:cNvSpPr>
          <p:nvPr>
            <p:ph type="title" idx="4294967295"/>
          </p:nvPr>
        </p:nvSpPr>
        <p:spPr>
          <a:xfrm>
            <a:off x="320278" y="440291"/>
            <a:ext cx="13198752"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Intentional Data Review</a:t>
            </a:r>
          </a:p>
        </p:txBody>
      </p:sp>
      <p:sp>
        <p:nvSpPr>
          <p:cNvPr id="26" name="TextBox 26"/>
          <p:cNvSpPr txBox="1"/>
          <p:nvPr/>
        </p:nvSpPr>
        <p:spPr>
          <a:xfrm>
            <a:off x="587660" y="2585158"/>
            <a:ext cx="16917296" cy="1057275"/>
          </a:xfrm>
          <a:prstGeom prst="rect">
            <a:avLst/>
          </a:prstGeom>
        </p:spPr>
        <p:txBody>
          <a:bodyPr lIns="0" tIns="0" rIns="0" bIns="0" rtlCol="0" anchor="t">
            <a:spAutoFit/>
          </a:bodyPr>
          <a:lstStyle/>
          <a:p>
            <a:pPr algn="ctr">
              <a:lnSpc>
                <a:spcPts val="4200"/>
              </a:lnSpc>
            </a:pPr>
            <a:r>
              <a:rPr lang="en-US" sz="3000" b="1" dirty="0">
                <a:solidFill>
                  <a:srgbClr val="000000"/>
                </a:solidFill>
                <a:latin typeface="Trebuchet MS Bold"/>
                <a:ea typeface="Trebuchet MS Bold"/>
                <a:cs typeface="Trebuchet MS Bold"/>
                <a:sym typeface="Trebuchet MS Bold"/>
              </a:rPr>
              <a:t>The education provider shall collect data on its counseling program to demonstrate the impact of the school counseling program on student achievement, attendance, and behavior. </a:t>
            </a:r>
          </a:p>
        </p:txBody>
      </p:sp>
      <p:sp>
        <p:nvSpPr>
          <p:cNvPr id="27" name="TextBox 27"/>
          <p:cNvSpPr txBox="1"/>
          <p:nvPr/>
        </p:nvSpPr>
        <p:spPr>
          <a:xfrm>
            <a:off x="12923580" y="8925242"/>
            <a:ext cx="4581376" cy="589915"/>
          </a:xfrm>
          <a:prstGeom prst="rect">
            <a:avLst/>
          </a:prstGeom>
        </p:spPr>
        <p:txBody>
          <a:bodyPr lIns="0" tIns="0" rIns="0" bIns="0" rtlCol="0" anchor="t">
            <a:spAutoFit/>
          </a:bodyPr>
          <a:lstStyle/>
          <a:p>
            <a:pPr algn="ctr">
              <a:lnSpc>
                <a:spcPts val="4759"/>
              </a:lnSpc>
            </a:pPr>
            <a:r>
              <a:rPr lang="en-US" sz="3399" dirty="0">
                <a:solidFill>
                  <a:srgbClr val="000000"/>
                </a:solidFill>
                <a:latin typeface="Trebuchet MS"/>
                <a:ea typeface="Trebuchet MS"/>
                <a:cs typeface="Trebuchet MS"/>
                <a:sym typeface="Trebuchet MS"/>
              </a:rPr>
              <a:t>C.R.S. 22-91-103 (1)(e) </a:t>
            </a:r>
          </a:p>
        </p:txBody>
      </p:sp>
      <p:sp>
        <p:nvSpPr>
          <p:cNvPr id="28" name="TextBox 28"/>
          <p:cNvSpPr txBox="1"/>
          <p:nvPr/>
        </p:nvSpPr>
        <p:spPr>
          <a:xfrm>
            <a:off x="6985972" y="4372563"/>
            <a:ext cx="4294475" cy="1057275"/>
          </a:xfrm>
          <a:prstGeom prst="rect">
            <a:avLst/>
          </a:prstGeom>
        </p:spPr>
        <p:txBody>
          <a:bodyPr lIns="0" tIns="0" rIns="0" bIns="0" rtlCol="0" anchor="t">
            <a:spAutoFit/>
          </a:bodyPr>
          <a:lstStyle/>
          <a:p>
            <a:pPr algn="ctr">
              <a:lnSpc>
                <a:spcPts val="4200"/>
              </a:lnSpc>
            </a:pPr>
            <a:r>
              <a:rPr lang="en-US" sz="3000" b="1" dirty="0">
                <a:solidFill>
                  <a:srgbClr val="FFFFFF"/>
                </a:solidFill>
                <a:latin typeface="Trebuchet MS Bold"/>
                <a:ea typeface="Trebuchet MS Bold"/>
                <a:cs typeface="Trebuchet MS Bold"/>
                <a:sym typeface="Trebuchet MS Bold"/>
              </a:rPr>
              <a:t>School Counseling Program</a:t>
            </a:r>
          </a:p>
        </p:txBody>
      </p:sp>
      <p:sp>
        <p:nvSpPr>
          <p:cNvPr id="29" name="TextBox 29"/>
          <p:cNvSpPr txBox="1"/>
          <p:nvPr/>
        </p:nvSpPr>
        <p:spPr>
          <a:xfrm>
            <a:off x="1905198" y="7583526"/>
            <a:ext cx="4175474" cy="451428"/>
          </a:xfrm>
          <a:prstGeom prst="rect">
            <a:avLst/>
          </a:prstGeom>
        </p:spPr>
        <p:txBody>
          <a:bodyPr lIns="0" tIns="0" rIns="0" bIns="0" rtlCol="0" anchor="t">
            <a:spAutoFit/>
          </a:bodyPr>
          <a:lstStyle/>
          <a:p>
            <a:pPr algn="ctr">
              <a:lnSpc>
                <a:spcPts val="3683"/>
              </a:lnSpc>
              <a:spcBef>
                <a:spcPct val="0"/>
              </a:spcBef>
            </a:pPr>
            <a:r>
              <a:rPr lang="en-US" sz="2630" b="1" dirty="0">
                <a:solidFill>
                  <a:srgbClr val="FFFFFF"/>
                </a:solidFill>
                <a:latin typeface="Trebuchet MS Bold"/>
                <a:ea typeface="Trebuchet MS Bold"/>
                <a:cs typeface="Trebuchet MS Bold"/>
                <a:sym typeface="Trebuchet MS Bold"/>
              </a:rPr>
              <a:t>STUDENT ACHIEVEMENT</a:t>
            </a:r>
          </a:p>
        </p:txBody>
      </p:sp>
      <p:sp>
        <p:nvSpPr>
          <p:cNvPr id="30" name="TextBox 30"/>
          <p:cNvSpPr txBox="1"/>
          <p:nvPr/>
        </p:nvSpPr>
        <p:spPr>
          <a:xfrm>
            <a:off x="7045473" y="7583526"/>
            <a:ext cx="4175474" cy="457048"/>
          </a:xfrm>
          <a:prstGeom prst="rect">
            <a:avLst/>
          </a:prstGeom>
        </p:spPr>
        <p:txBody>
          <a:bodyPr lIns="0" tIns="0" rIns="0" bIns="0" rtlCol="0" anchor="t">
            <a:spAutoFit/>
          </a:bodyPr>
          <a:lstStyle/>
          <a:p>
            <a:pPr algn="ctr">
              <a:lnSpc>
                <a:spcPts val="3683"/>
              </a:lnSpc>
              <a:spcBef>
                <a:spcPct val="0"/>
              </a:spcBef>
            </a:pPr>
            <a:r>
              <a:rPr lang="en-US" sz="2630" b="1" dirty="0">
                <a:solidFill>
                  <a:srgbClr val="000000"/>
                </a:solidFill>
                <a:latin typeface="Trebuchet MS Bold"/>
                <a:ea typeface="Trebuchet MS Bold"/>
                <a:cs typeface="Trebuchet MS Bold"/>
                <a:sym typeface="Trebuchet MS Bold"/>
              </a:rPr>
              <a:t>STUDENT ATTENDANCE</a:t>
            </a:r>
          </a:p>
        </p:txBody>
      </p:sp>
      <p:sp>
        <p:nvSpPr>
          <p:cNvPr id="31" name="TextBox 31"/>
          <p:cNvSpPr txBox="1"/>
          <p:nvPr/>
        </p:nvSpPr>
        <p:spPr>
          <a:xfrm>
            <a:off x="12207328" y="7589086"/>
            <a:ext cx="4175474" cy="457048"/>
          </a:xfrm>
          <a:prstGeom prst="rect">
            <a:avLst/>
          </a:prstGeom>
        </p:spPr>
        <p:txBody>
          <a:bodyPr lIns="0" tIns="0" rIns="0" bIns="0" rtlCol="0" anchor="t">
            <a:spAutoFit/>
          </a:bodyPr>
          <a:lstStyle/>
          <a:p>
            <a:pPr algn="ctr">
              <a:lnSpc>
                <a:spcPts val="3683"/>
              </a:lnSpc>
              <a:spcBef>
                <a:spcPct val="0"/>
              </a:spcBef>
            </a:pPr>
            <a:r>
              <a:rPr lang="en-US" sz="2630" b="1" dirty="0">
                <a:solidFill>
                  <a:srgbClr val="FFFFFF"/>
                </a:solidFill>
                <a:latin typeface="Trebuchet MS Bold"/>
                <a:ea typeface="Trebuchet MS Bold"/>
                <a:cs typeface="Trebuchet MS Bold"/>
                <a:sym typeface="Trebuchet MS Bold"/>
              </a:rPr>
              <a:t>STUDENT BEHAVIOR</a:t>
            </a:r>
          </a:p>
        </p:txBody>
      </p:sp>
      <p:sp>
        <p:nvSpPr>
          <p:cNvPr id="25" name="Freeform 25" descr="CDE Logo"/>
          <p:cNvSpPr/>
          <p:nvPr/>
        </p:nvSpPr>
        <p:spPr>
          <a:xfrm>
            <a:off x="15359413" y="637845"/>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7660" y="2341209"/>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76200"/>
              <a:ext cx="4549935" cy="2036017"/>
            </a:xfrm>
            <a:prstGeom prst="rect">
              <a:avLst/>
            </a:prstGeom>
          </p:spPr>
          <p:txBody>
            <a:bodyPr lIns="50800" tIns="50800" rIns="50800" bIns="50800" rtlCol="0" anchor="ctr"/>
            <a:lstStyle/>
            <a:p>
              <a:pPr algn="l">
                <a:lnSpc>
                  <a:spcPts val="4619"/>
                </a:lnSpc>
              </a:pPr>
              <a:endParaRPr dirty="0"/>
            </a:p>
            <a:p>
              <a:pPr algn="l">
                <a:lnSpc>
                  <a:spcPts val="4619"/>
                </a:lnSpc>
              </a:pPr>
              <a:endParaRPr dirty="0"/>
            </a:p>
            <a:p>
              <a:pPr algn="l">
                <a:lnSpc>
                  <a:spcPts val="4619"/>
                </a:lnSpc>
              </a:pPr>
              <a:endParaRPr dirty="0"/>
            </a:p>
            <a:p>
              <a:pPr algn="l">
                <a:lnSpc>
                  <a:spcPts val="4619"/>
                </a:lnSpc>
              </a:pPr>
              <a:endParaRPr dirty="0"/>
            </a:p>
            <a:p>
              <a:pPr algn="l">
                <a:lnSpc>
                  <a:spcPts val="4619"/>
                </a:lnSpc>
              </a:pPr>
              <a:endParaRPr dirty="0"/>
            </a:p>
            <a:p>
              <a:pPr algn="l">
                <a:lnSpc>
                  <a:spcPts val="4619"/>
                </a:lnSpc>
              </a:pPr>
              <a:endParaRPr dirty="0"/>
            </a:p>
            <a:p>
              <a:pPr algn="l">
                <a:lnSpc>
                  <a:spcPts val="4619"/>
                </a:lnSpc>
              </a:pPr>
              <a:endParaRPr dirty="0"/>
            </a:p>
            <a:p>
              <a:pPr algn="l">
                <a:lnSpc>
                  <a:spcPts val="4619"/>
                </a:lnSpc>
              </a:pPr>
              <a:endParaRPr dirty="0"/>
            </a:p>
            <a:p>
              <a:pPr algn="l">
                <a:lnSpc>
                  <a:spcPts val="4619"/>
                </a:lnSpc>
              </a:pPr>
              <a:endParaRPr dirty="0"/>
            </a:p>
            <a:p>
              <a:pPr algn="l">
                <a:lnSpc>
                  <a:spcPts val="4619"/>
                </a:lnSpc>
              </a:pPr>
              <a:endParaRPr dirty="0"/>
            </a:p>
            <a:p>
              <a:pPr algn="l">
                <a:lnSpc>
                  <a:spcPts val="4619"/>
                </a:lnSpc>
              </a:pPr>
              <a:endParaRPr dirty="0"/>
            </a:p>
            <a:p>
              <a:pPr algn="l">
                <a:lnSpc>
                  <a:spcPts val="4619"/>
                </a:lnSpc>
              </a:pPr>
              <a:endParaRPr dirty="0"/>
            </a:p>
            <a:p>
              <a:pPr algn="l">
                <a:lnSpc>
                  <a:spcPts val="2800"/>
                </a:lnSpc>
              </a:pPr>
              <a:r>
                <a:rPr lang="en-US" sz="2000" b="1" dirty="0">
                  <a:solidFill>
                    <a:srgbClr val="000000"/>
                  </a:solidFill>
                  <a:latin typeface="Trebuchet MS Bold"/>
                  <a:ea typeface="Trebuchet MS Bold"/>
                  <a:cs typeface="Trebuchet MS Bold"/>
                  <a:sym typeface="Trebuchet MS Bold"/>
                </a:rPr>
                <a:t> </a:t>
              </a:r>
            </a:p>
          </p:txBody>
        </p:sp>
      </p:grpSp>
      <p:grpSp>
        <p:nvGrpSpPr>
          <p:cNvPr id="5" name="Group 5">
            <a:extLst>
              <a:ext uri="{C183D7F6-B498-43B3-948B-1728B52AA6E4}">
                <adec:decorative xmlns:adec="http://schemas.microsoft.com/office/drawing/2017/decorative" val="1"/>
              </a:ext>
            </a:extLst>
          </p:cNvPr>
          <p:cNvGrpSpPr/>
          <p:nvPr/>
        </p:nvGrpSpPr>
        <p:grpSpPr>
          <a:xfrm>
            <a:off x="2826434" y="4013359"/>
            <a:ext cx="12797988" cy="4704169"/>
            <a:chOff x="0" y="0"/>
            <a:chExt cx="18829959" cy="6921346"/>
          </a:xfrm>
        </p:grpSpPr>
        <p:sp>
          <p:nvSpPr>
            <p:cNvPr id="6" name="Freeform 6">
              <a:extLst>
                <a:ext uri="{C183D7F6-B498-43B3-948B-1728B52AA6E4}">
                  <adec:decorative xmlns:adec="http://schemas.microsoft.com/office/drawing/2017/decorative" val="1"/>
                </a:ext>
              </a:extLst>
            </p:cNvPr>
            <p:cNvSpPr/>
            <p:nvPr/>
          </p:nvSpPr>
          <p:spPr>
            <a:xfrm>
              <a:off x="0" y="0"/>
              <a:ext cx="18829959" cy="6921347"/>
            </a:xfrm>
            <a:custGeom>
              <a:avLst/>
              <a:gdLst/>
              <a:ahLst/>
              <a:cxnLst/>
              <a:rect l="l" t="t" r="r" b="b"/>
              <a:pathLst>
                <a:path w="18829959" h="6921347">
                  <a:moveTo>
                    <a:pt x="0" y="0"/>
                  </a:moveTo>
                  <a:lnTo>
                    <a:pt x="0" y="6921347"/>
                  </a:lnTo>
                  <a:lnTo>
                    <a:pt x="18829959" y="6921347"/>
                  </a:lnTo>
                  <a:lnTo>
                    <a:pt x="18829959" y="0"/>
                  </a:lnTo>
                  <a:lnTo>
                    <a:pt x="0" y="0"/>
                  </a:lnTo>
                  <a:close/>
                  <a:moveTo>
                    <a:pt x="18768999" y="6860387"/>
                  </a:moveTo>
                  <a:lnTo>
                    <a:pt x="59690" y="6860387"/>
                  </a:lnTo>
                  <a:lnTo>
                    <a:pt x="59690" y="59690"/>
                  </a:lnTo>
                  <a:lnTo>
                    <a:pt x="18768999" y="59690"/>
                  </a:lnTo>
                  <a:lnTo>
                    <a:pt x="18768999" y="6860387"/>
                  </a:lnTo>
                  <a:close/>
                </a:path>
              </a:pathLst>
            </a:custGeom>
            <a:solidFill>
              <a:srgbClr val="000000"/>
            </a:solidFill>
          </p:spPr>
          <p:txBody>
            <a:bodyPr/>
            <a:lstStyle/>
            <a:p>
              <a:endParaRPr lang="en-US" dirty="0"/>
            </a:p>
          </p:txBody>
        </p:sp>
      </p:grpSp>
      <p:sp>
        <p:nvSpPr>
          <p:cNvPr id="7" name="Freeform 7">
            <a:extLst>
              <a:ext uri="{C183D7F6-B498-43B3-948B-1728B52AA6E4}">
                <adec:decorative xmlns:adec="http://schemas.microsoft.com/office/drawing/2017/decorative" val="1"/>
              </a:ext>
            </a:extLst>
          </p:cNvPr>
          <p:cNvSpPr/>
          <p:nvPr/>
        </p:nvSpPr>
        <p:spPr>
          <a:xfrm>
            <a:off x="6584937" y="6165267"/>
            <a:ext cx="2026447" cy="1968186"/>
          </a:xfrm>
          <a:custGeom>
            <a:avLst/>
            <a:gdLst/>
            <a:ahLst/>
            <a:cxnLst/>
            <a:rect l="l" t="t" r="r" b="b"/>
            <a:pathLst>
              <a:path w="2026447" h="1968186">
                <a:moveTo>
                  <a:pt x="0" y="0"/>
                </a:moveTo>
                <a:lnTo>
                  <a:pt x="2026447" y="0"/>
                </a:lnTo>
                <a:lnTo>
                  <a:pt x="2026447" y="1968187"/>
                </a:lnTo>
                <a:lnTo>
                  <a:pt x="0" y="19681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8" name="TextBox 8">
            <a:extLst>
              <a:ext uri="{C183D7F6-B498-43B3-948B-1728B52AA6E4}">
                <adec:decorative xmlns:adec="http://schemas.microsoft.com/office/drawing/2017/decorative" val="1"/>
              </a:ext>
            </a:extLst>
          </p:cNvPr>
          <p:cNvSpPr txBox="1"/>
          <p:nvPr/>
        </p:nvSpPr>
        <p:spPr>
          <a:xfrm>
            <a:off x="9387174" y="5047032"/>
            <a:ext cx="2610236" cy="641985"/>
          </a:xfrm>
          <a:prstGeom prst="rect">
            <a:avLst/>
          </a:prstGeom>
        </p:spPr>
        <p:txBody>
          <a:bodyPr lIns="0" tIns="0" rIns="0" bIns="0" rtlCol="0" anchor="t">
            <a:spAutoFit/>
          </a:bodyPr>
          <a:lstStyle/>
          <a:p>
            <a:pPr algn="ctr">
              <a:lnSpc>
                <a:spcPts val="2400"/>
              </a:lnSpc>
            </a:pPr>
            <a:r>
              <a:rPr lang="en-US" sz="2400" dirty="0">
                <a:solidFill>
                  <a:srgbClr val="000000"/>
                </a:solidFill>
                <a:latin typeface="Trebuchet MS"/>
                <a:ea typeface="Trebuchet MS"/>
                <a:cs typeface="Trebuchet MS"/>
                <a:sym typeface="Trebuchet MS"/>
              </a:rPr>
              <a:t>Evaluate student attendance </a:t>
            </a:r>
          </a:p>
        </p:txBody>
      </p:sp>
      <p:sp>
        <p:nvSpPr>
          <p:cNvPr id="9" name="TextBox 9">
            <a:extLst>
              <a:ext uri="{C183D7F6-B498-43B3-948B-1728B52AA6E4}">
                <adec:decorative xmlns:adec="http://schemas.microsoft.com/office/drawing/2017/decorative" val="1"/>
              </a:ext>
            </a:extLst>
          </p:cNvPr>
          <p:cNvSpPr txBox="1"/>
          <p:nvPr/>
        </p:nvSpPr>
        <p:spPr>
          <a:xfrm>
            <a:off x="6293043" y="5047032"/>
            <a:ext cx="2610236" cy="641985"/>
          </a:xfrm>
          <a:prstGeom prst="rect">
            <a:avLst/>
          </a:prstGeom>
        </p:spPr>
        <p:txBody>
          <a:bodyPr lIns="0" tIns="0" rIns="0" bIns="0" rtlCol="0" anchor="t">
            <a:spAutoFit/>
          </a:bodyPr>
          <a:lstStyle/>
          <a:p>
            <a:pPr algn="ctr">
              <a:lnSpc>
                <a:spcPts val="2400"/>
              </a:lnSpc>
            </a:pPr>
            <a:r>
              <a:rPr lang="en-US" sz="2400" dirty="0">
                <a:solidFill>
                  <a:srgbClr val="000000"/>
                </a:solidFill>
                <a:latin typeface="Trebuchet MS"/>
                <a:ea typeface="Trebuchet MS"/>
                <a:cs typeface="Trebuchet MS"/>
                <a:sym typeface="Trebuchet MS"/>
              </a:rPr>
              <a:t>Evaluate student achievement</a:t>
            </a:r>
          </a:p>
        </p:txBody>
      </p:sp>
      <p:sp>
        <p:nvSpPr>
          <p:cNvPr id="10" name="TextBox 10">
            <a:extLst>
              <a:ext uri="{C183D7F6-B498-43B3-948B-1728B52AA6E4}">
                <adec:decorative xmlns:adec="http://schemas.microsoft.com/office/drawing/2017/decorative" val="1"/>
              </a:ext>
            </a:extLst>
          </p:cNvPr>
          <p:cNvSpPr txBox="1"/>
          <p:nvPr/>
        </p:nvSpPr>
        <p:spPr>
          <a:xfrm>
            <a:off x="12637768" y="5047032"/>
            <a:ext cx="2610236" cy="641836"/>
          </a:xfrm>
          <a:prstGeom prst="rect">
            <a:avLst/>
          </a:prstGeom>
        </p:spPr>
        <p:txBody>
          <a:bodyPr lIns="0" tIns="0" rIns="0" bIns="0" rtlCol="0" anchor="t">
            <a:spAutoFit/>
          </a:bodyPr>
          <a:lstStyle/>
          <a:p>
            <a:pPr algn="ctr">
              <a:lnSpc>
                <a:spcPts val="2400"/>
              </a:lnSpc>
            </a:pPr>
            <a:r>
              <a:rPr lang="en-US" sz="2400" dirty="0">
                <a:solidFill>
                  <a:srgbClr val="000000"/>
                </a:solidFill>
                <a:latin typeface="Trebuchet MS"/>
                <a:ea typeface="Trebuchet MS"/>
                <a:cs typeface="Trebuchet MS"/>
                <a:sym typeface="Trebuchet MS"/>
              </a:rPr>
              <a:t>Evaluate student behavior </a:t>
            </a:r>
          </a:p>
        </p:txBody>
      </p:sp>
      <p:sp>
        <p:nvSpPr>
          <p:cNvPr id="11" name="TextBox 11">
            <a:extLst>
              <a:ext uri="{C183D7F6-B498-43B3-948B-1728B52AA6E4}">
                <adec:decorative xmlns:adec="http://schemas.microsoft.com/office/drawing/2017/decorative" val="1"/>
              </a:ext>
            </a:extLst>
          </p:cNvPr>
          <p:cNvSpPr txBox="1"/>
          <p:nvPr/>
        </p:nvSpPr>
        <p:spPr>
          <a:xfrm>
            <a:off x="3198912" y="4963879"/>
            <a:ext cx="2610236" cy="946785"/>
          </a:xfrm>
          <a:prstGeom prst="rect">
            <a:avLst/>
          </a:prstGeom>
        </p:spPr>
        <p:txBody>
          <a:bodyPr lIns="0" tIns="0" rIns="0" bIns="0" rtlCol="0" anchor="t">
            <a:spAutoFit/>
          </a:bodyPr>
          <a:lstStyle/>
          <a:p>
            <a:pPr algn="ctr">
              <a:lnSpc>
                <a:spcPts val="2400"/>
              </a:lnSpc>
            </a:pPr>
            <a:r>
              <a:rPr lang="en-US" sz="2400" dirty="0">
                <a:solidFill>
                  <a:srgbClr val="000000"/>
                </a:solidFill>
                <a:latin typeface="Trebuchet MS"/>
                <a:ea typeface="Trebuchet MS"/>
                <a:cs typeface="Trebuchet MS"/>
                <a:sym typeface="Trebuchet MS"/>
              </a:rPr>
              <a:t>Evaluate school counseling program</a:t>
            </a:r>
          </a:p>
        </p:txBody>
      </p:sp>
      <p:sp>
        <p:nvSpPr>
          <p:cNvPr id="12" name="Freeform 12">
            <a:extLst>
              <a:ext uri="{C183D7F6-B498-43B3-948B-1728B52AA6E4}">
                <adec:decorative xmlns:adec="http://schemas.microsoft.com/office/drawing/2017/decorative" val="1"/>
              </a:ext>
            </a:extLst>
          </p:cNvPr>
          <p:cNvSpPr/>
          <p:nvPr/>
        </p:nvSpPr>
        <p:spPr>
          <a:xfrm>
            <a:off x="12990310" y="6165267"/>
            <a:ext cx="2026447" cy="1968186"/>
          </a:xfrm>
          <a:custGeom>
            <a:avLst/>
            <a:gdLst/>
            <a:ahLst/>
            <a:cxnLst/>
            <a:rect l="l" t="t" r="r" b="b"/>
            <a:pathLst>
              <a:path w="2026447" h="1968186">
                <a:moveTo>
                  <a:pt x="0" y="0"/>
                </a:moveTo>
                <a:lnTo>
                  <a:pt x="2026447" y="0"/>
                </a:lnTo>
                <a:lnTo>
                  <a:pt x="2026447" y="1968187"/>
                </a:lnTo>
                <a:lnTo>
                  <a:pt x="0" y="19681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13" name="Freeform 13">
            <a:extLst>
              <a:ext uri="{C183D7F6-B498-43B3-948B-1728B52AA6E4}">
                <adec:decorative xmlns:adec="http://schemas.microsoft.com/office/drawing/2017/decorative" val="1"/>
              </a:ext>
            </a:extLst>
          </p:cNvPr>
          <p:cNvSpPr/>
          <p:nvPr/>
        </p:nvSpPr>
        <p:spPr>
          <a:xfrm>
            <a:off x="9752624" y="6165267"/>
            <a:ext cx="2026447" cy="1968186"/>
          </a:xfrm>
          <a:custGeom>
            <a:avLst/>
            <a:gdLst/>
            <a:ahLst/>
            <a:cxnLst/>
            <a:rect l="l" t="t" r="r" b="b"/>
            <a:pathLst>
              <a:path w="2026447" h="1968186">
                <a:moveTo>
                  <a:pt x="0" y="0"/>
                </a:moveTo>
                <a:lnTo>
                  <a:pt x="2026447" y="0"/>
                </a:lnTo>
                <a:lnTo>
                  <a:pt x="2026447" y="1968187"/>
                </a:lnTo>
                <a:lnTo>
                  <a:pt x="0" y="19681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14" name="Freeform 14">
            <a:extLst>
              <a:ext uri="{C183D7F6-B498-43B3-948B-1728B52AA6E4}">
                <adec:decorative xmlns:adec="http://schemas.microsoft.com/office/drawing/2017/decorative" val="1"/>
              </a:ext>
            </a:extLst>
          </p:cNvPr>
          <p:cNvSpPr/>
          <p:nvPr/>
        </p:nvSpPr>
        <p:spPr>
          <a:xfrm>
            <a:off x="3389835" y="6165267"/>
            <a:ext cx="2026447" cy="1968186"/>
          </a:xfrm>
          <a:custGeom>
            <a:avLst/>
            <a:gdLst/>
            <a:ahLst/>
            <a:cxnLst/>
            <a:rect l="l" t="t" r="r" b="b"/>
            <a:pathLst>
              <a:path w="2026447" h="1968186">
                <a:moveTo>
                  <a:pt x="0" y="0"/>
                </a:moveTo>
                <a:lnTo>
                  <a:pt x="2026447" y="0"/>
                </a:lnTo>
                <a:lnTo>
                  <a:pt x="2026447" y="1968187"/>
                </a:lnTo>
                <a:lnTo>
                  <a:pt x="0" y="19681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nvGrpSpPr>
          <p:cNvPr id="15" name="Group 15">
            <a:extLst>
              <a:ext uri="{C183D7F6-B498-43B3-948B-1728B52AA6E4}">
                <adec:decorative xmlns:adec="http://schemas.microsoft.com/office/drawing/2017/decorative" val="1"/>
              </a:ext>
            </a:extLst>
          </p:cNvPr>
          <p:cNvGrpSpPr/>
          <p:nvPr/>
        </p:nvGrpSpPr>
        <p:grpSpPr>
          <a:xfrm>
            <a:off x="0" y="393299"/>
            <a:ext cx="18288000" cy="1541783"/>
            <a:chOff x="0" y="0"/>
            <a:chExt cx="4816593" cy="406066"/>
          </a:xfrm>
        </p:grpSpPr>
        <p:sp>
          <p:nvSpPr>
            <p:cNvPr id="16" name="Freeform 16">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17" name="TextBox 17"/>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18" name="TextBox 18"/>
          <p:cNvSpPr txBox="1">
            <a:spLocks noGrp="1"/>
          </p:cNvSpPr>
          <p:nvPr>
            <p:ph type="title" idx="4294967295"/>
          </p:nvPr>
        </p:nvSpPr>
        <p:spPr>
          <a:xfrm>
            <a:off x="320278" y="440291"/>
            <a:ext cx="17575436" cy="126238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220"/>
              </a:lnSpc>
              <a:spcBef>
                <a:spcPts val="0"/>
              </a:spcBef>
              <a:spcAft>
                <a:spcPts val="0"/>
              </a:spcAft>
              <a:buClrTx/>
              <a:buSzTx/>
              <a:buFontTx/>
              <a:buNone/>
              <a:tabLst/>
              <a:defRPr/>
            </a:pPr>
            <a:r>
              <a:rPr kumimoji="0" lang="en-US" sz="73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Intentional Data Review Process</a:t>
            </a:r>
          </a:p>
        </p:txBody>
      </p:sp>
      <p:sp>
        <p:nvSpPr>
          <p:cNvPr id="20" name="TextBox 20"/>
          <p:cNvSpPr txBox="1"/>
          <p:nvPr/>
        </p:nvSpPr>
        <p:spPr>
          <a:xfrm>
            <a:off x="1103829" y="2453284"/>
            <a:ext cx="16175837" cy="561757"/>
          </a:xfrm>
          <a:prstGeom prst="rect">
            <a:avLst/>
          </a:prstGeom>
        </p:spPr>
        <p:txBody>
          <a:bodyPr wrap="square" lIns="0" tIns="0" rIns="0" bIns="0" rtlCol="0" anchor="t">
            <a:spAutoFit/>
          </a:bodyPr>
          <a:lstStyle/>
          <a:p>
            <a:pPr algn="ctr">
              <a:lnSpc>
                <a:spcPts val="4759"/>
              </a:lnSpc>
            </a:pPr>
            <a:r>
              <a:rPr lang="en-US" sz="3399" b="1" dirty="0">
                <a:solidFill>
                  <a:srgbClr val="000000"/>
                </a:solidFill>
                <a:latin typeface="Trebuchet MS Bold"/>
                <a:ea typeface="Trebuchet MS Bold"/>
                <a:cs typeface="Trebuchet MS Bold"/>
                <a:sym typeface="Trebuchet MS Bold"/>
              </a:rPr>
              <a:t> Look at data for each bucket.</a:t>
            </a:r>
          </a:p>
        </p:txBody>
      </p:sp>
      <p:grpSp>
        <p:nvGrpSpPr>
          <p:cNvPr id="21" name="Group 21">
            <a:extLst>
              <a:ext uri="{C183D7F6-B498-43B3-948B-1728B52AA6E4}">
                <adec:decorative xmlns:adec="http://schemas.microsoft.com/office/drawing/2017/decorative" val="1"/>
              </a:ext>
            </a:extLst>
          </p:cNvPr>
          <p:cNvGrpSpPr/>
          <p:nvPr/>
        </p:nvGrpSpPr>
        <p:grpSpPr>
          <a:xfrm>
            <a:off x="6101042" y="3344107"/>
            <a:ext cx="3006954" cy="1150627"/>
            <a:chOff x="0" y="0"/>
            <a:chExt cx="791955" cy="303046"/>
          </a:xfrm>
        </p:grpSpPr>
        <p:sp>
          <p:nvSpPr>
            <p:cNvPr id="22" name="Freeform 22">
              <a:extLst>
                <a:ext uri="{C183D7F6-B498-43B3-948B-1728B52AA6E4}">
                  <adec:decorative xmlns:adec="http://schemas.microsoft.com/office/drawing/2017/decorative" val="1"/>
                </a:ext>
              </a:extLst>
            </p:cNvPr>
            <p:cNvSpPr/>
            <p:nvPr/>
          </p:nvSpPr>
          <p:spPr>
            <a:xfrm>
              <a:off x="0" y="0"/>
              <a:ext cx="791955" cy="303046"/>
            </a:xfrm>
            <a:custGeom>
              <a:avLst/>
              <a:gdLst/>
              <a:ahLst/>
              <a:cxnLst/>
              <a:rect l="l" t="t" r="r" b="b"/>
              <a:pathLst>
                <a:path w="791955" h="303046">
                  <a:moveTo>
                    <a:pt x="0" y="0"/>
                  </a:moveTo>
                  <a:lnTo>
                    <a:pt x="791955" y="0"/>
                  </a:lnTo>
                  <a:lnTo>
                    <a:pt x="791955" y="303046"/>
                  </a:lnTo>
                  <a:lnTo>
                    <a:pt x="0" y="303046"/>
                  </a:lnTo>
                  <a:close/>
                </a:path>
              </a:pathLst>
            </a:custGeom>
            <a:solidFill>
              <a:srgbClr val="46797A"/>
            </a:solidFill>
          </p:spPr>
          <p:txBody>
            <a:bodyPr/>
            <a:lstStyle/>
            <a:p>
              <a:endParaRPr lang="en-US" dirty="0"/>
            </a:p>
          </p:txBody>
        </p:sp>
        <p:sp>
          <p:nvSpPr>
            <p:cNvPr id="23" name="TextBox 23"/>
            <p:cNvSpPr txBox="1"/>
            <p:nvPr/>
          </p:nvSpPr>
          <p:spPr>
            <a:xfrm>
              <a:off x="0" y="-57150"/>
              <a:ext cx="791955" cy="360196"/>
            </a:xfrm>
            <a:prstGeom prst="rect">
              <a:avLst/>
            </a:prstGeom>
          </p:spPr>
          <p:txBody>
            <a:bodyPr lIns="50800" tIns="50800" rIns="50800" bIns="50800" rtlCol="0" anchor="ctr"/>
            <a:lstStyle/>
            <a:p>
              <a:pPr algn="ctr">
                <a:lnSpc>
                  <a:spcPts val="4199"/>
                </a:lnSpc>
              </a:pPr>
              <a:endParaRPr dirty="0"/>
            </a:p>
          </p:txBody>
        </p:sp>
      </p:grpSp>
      <p:grpSp>
        <p:nvGrpSpPr>
          <p:cNvPr id="25" name="Group 25">
            <a:extLst>
              <a:ext uri="{C183D7F6-B498-43B3-948B-1728B52AA6E4}">
                <adec:decorative xmlns:adec="http://schemas.microsoft.com/office/drawing/2017/decorative" val="1"/>
              </a:ext>
            </a:extLst>
          </p:cNvPr>
          <p:cNvGrpSpPr/>
          <p:nvPr/>
        </p:nvGrpSpPr>
        <p:grpSpPr>
          <a:xfrm>
            <a:off x="9107996" y="3344107"/>
            <a:ext cx="3026559" cy="1150627"/>
            <a:chOff x="0" y="0"/>
            <a:chExt cx="797118" cy="303046"/>
          </a:xfrm>
        </p:grpSpPr>
        <p:sp>
          <p:nvSpPr>
            <p:cNvPr id="26" name="Freeform 26">
              <a:extLst>
                <a:ext uri="{C183D7F6-B498-43B3-948B-1728B52AA6E4}">
                  <adec:decorative xmlns:adec="http://schemas.microsoft.com/office/drawing/2017/decorative" val="1"/>
                </a:ext>
              </a:extLst>
            </p:cNvPr>
            <p:cNvSpPr/>
            <p:nvPr/>
          </p:nvSpPr>
          <p:spPr>
            <a:xfrm>
              <a:off x="0" y="0"/>
              <a:ext cx="797118" cy="303046"/>
            </a:xfrm>
            <a:custGeom>
              <a:avLst/>
              <a:gdLst/>
              <a:ahLst/>
              <a:cxnLst/>
              <a:rect l="l" t="t" r="r" b="b"/>
              <a:pathLst>
                <a:path w="797118" h="303046">
                  <a:moveTo>
                    <a:pt x="0" y="0"/>
                  </a:moveTo>
                  <a:lnTo>
                    <a:pt x="797118" y="0"/>
                  </a:lnTo>
                  <a:lnTo>
                    <a:pt x="797118" y="303046"/>
                  </a:lnTo>
                  <a:lnTo>
                    <a:pt x="0" y="303046"/>
                  </a:lnTo>
                  <a:close/>
                </a:path>
              </a:pathLst>
            </a:custGeom>
            <a:solidFill>
              <a:srgbClr val="A3D283"/>
            </a:solidFill>
          </p:spPr>
          <p:txBody>
            <a:bodyPr/>
            <a:lstStyle/>
            <a:p>
              <a:endParaRPr lang="en-US" dirty="0"/>
            </a:p>
          </p:txBody>
        </p:sp>
        <p:sp>
          <p:nvSpPr>
            <p:cNvPr id="27" name="TextBox 27"/>
            <p:cNvSpPr txBox="1"/>
            <p:nvPr/>
          </p:nvSpPr>
          <p:spPr>
            <a:xfrm>
              <a:off x="0" y="-57150"/>
              <a:ext cx="797118" cy="360196"/>
            </a:xfrm>
            <a:prstGeom prst="rect">
              <a:avLst/>
            </a:prstGeom>
          </p:spPr>
          <p:txBody>
            <a:bodyPr lIns="50800" tIns="50800" rIns="50800" bIns="50800" rtlCol="0" anchor="ctr"/>
            <a:lstStyle/>
            <a:p>
              <a:pPr algn="ctr">
                <a:lnSpc>
                  <a:spcPts val="4199"/>
                </a:lnSpc>
              </a:pPr>
              <a:endParaRPr dirty="0"/>
            </a:p>
          </p:txBody>
        </p:sp>
      </p:grpSp>
      <p:grpSp>
        <p:nvGrpSpPr>
          <p:cNvPr id="29" name="Group 29">
            <a:extLst>
              <a:ext uri="{C183D7F6-B498-43B3-948B-1728B52AA6E4}">
                <adec:decorative xmlns:adec="http://schemas.microsoft.com/office/drawing/2017/decorative" val="1"/>
              </a:ext>
            </a:extLst>
          </p:cNvPr>
          <p:cNvGrpSpPr/>
          <p:nvPr/>
        </p:nvGrpSpPr>
        <p:grpSpPr>
          <a:xfrm>
            <a:off x="12134555" y="3344107"/>
            <a:ext cx="3489866" cy="1150627"/>
            <a:chOff x="0" y="0"/>
            <a:chExt cx="919142" cy="303046"/>
          </a:xfrm>
        </p:grpSpPr>
        <p:sp>
          <p:nvSpPr>
            <p:cNvPr id="30" name="Freeform 30">
              <a:extLst>
                <a:ext uri="{C183D7F6-B498-43B3-948B-1728B52AA6E4}">
                  <adec:decorative xmlns:adec="http://schemas.microsoft.com/office/drawing/2017/decorative" val="1"/>
                </a:ext>
              </a:extLst>
            </p:cNvPr>
            <p:cNvSpPr/>
            <p:nvPr/>
          </p:nvSpPr>
          <p:spPr>
            <a:xfrm>
              <a:off x="0" y="0"/>
              <a:ext cx="919142" cy="303046"/>
            </a:xfrm>
            <a:custGeom>
              <a:avLst/>
              <a:gdLst/>
              <a:ahLst/>
              <a:cxnLst/>
              <a:rect l="l" t="t" r="r" b="b"/>
              <a:pathLst>
                <a:path w="919142" h="303046">
                  <a:moveTo>
                    <a:pt x="0" y="0"/>
                  </a:moveTo>
                  <a:lnTo>
                    <a:pt x="919142" y="0"/>
                  </a:lnTo>
                  <a:lnTo>
                    <a:pt x="919142" y="303046"/>
                  </a:lnTo>
                  <a:lnTo>
                    <a:pt x="0" y="303046"/>
                  </a:lnTo>
                  <a:close/>
                </a:path>
              </a:pathLst>
            </a:custGeom>
            <a:solidFill>
              <a:srgbClr val="6D3B5D"/>
            </a:solidFill>
          </p:spPr>
          <p:txBody>
            <a:bodyPr/>
            <a:lstStyle/>
            <a:p>
              <a:endParaRPr lang="en-US" dirty="0"/>
            </a:p>
          </p:txBody>
        </p:sp>
        <p:sp>
          <p:nvSpPr>
            <p:cNvPr id="31" name="TextBox 31"/>
            <p:cNvSpPr txBox="1"/>
            <p:nvPr/>
          </p:nvSpPr>
          <p:spPr>
            <a:xfrm>
              <a:off x="0" y="-57150"/>
              <a:ext cx="919142" cy="360196"/>
            </a:xfrm>
            <a:prstGeom prst="rect">
              <a:avLst/>
            </a:prstGeom>
          </p:spPr>
          <p:txBody>
            <a:bodyPr lIns="50800" tIns="50800" rIns="50800" bIns="50800" rtlCol="0" anchor="ctr"/>
            <a:lstStyle/>
            <a:p>
              <a:pPr algn="ctr">
                <a:lnSpc>
                  <a:spcPts val="4199"/>
                </a:lnSpc>
              </a:pPr>
              <a:endParaRPr dirty="0"/>
            </a:p>
          </p:txBody>
        </p:sp>
      </p:grpSp>
      <p:grpSp>
        <p:nvGrpSpPr>
          <p:cNvPr id="33" name="Group 33">
            <a:extLst>
              <a:ext uri="{C183D7F6-B498-43B3-948B-1728B52AA6E4}">
                <adec:decorative xmlns:adec="http://schemas.microsoft.com/office/drawing/2017/decorative" val="1"/>
              </a:ext>
            </a:extLst>
          </p:cNvPr>
          <p:cNvGrpSpPr/>
          <p:nvPr/>
        </p:nvGrpSpPr>
        <p:grpSpPr>
          <a:xfrm>
            <a:off x="2826434" y="3344107"/>
            <a:ext cx="3283678" cy="1150627"/>
            <a:chOff x="0" y="0"/>
            <a:chExt cx="864837" cy="303046"/>
          </a:xfrm>
        </p:grpSpPr>
        <p:sp>
          <p:nvSpPr>
            <p:cNvPr id="34" name="Freeform 34">
              <a:extLst>
                <a:ext uri="{C183D7F6-B498-43B3-948B-1728B52AA6E4}">
                  <adec:decorative xmlns:adec="http://schemas.microsoft.com/office/drawing/2017/decorative" val="1"/>
                </a:ext>
              </a:extLst>
            </p:cNvPr>
            <p:cNvSpPr/>
            <p:nvPr/>
          </p:nvSpPr>
          <p:spPr>
            <a:xfrm>
              <a:off x="0" y="0"/>
              <a:ext cx="864837" cy="303046"/>
            </a:xfrm>
            <a:custGeom>
              <a:avLst/>
              <a:gdLst/>
              <a:ahLst/>
              <a:cxnLst/>
              <a:rect l="l" t="t" r="r" b="b"/>
              <a:pathLst>
                <a:path w="864837" h="303046">
                  <a:moveTo>
                    <a:pt x="0" y="0"/>
                  </a:moveTo>
                  <a:lnTo>
                    <a:pt x="864837" y="0"/>
                  </a:lnTo>
                  <a:lnTo>
                    <a:pt x="864837" y="303046"/>
                  </a:lnTo>
                  <a:lnTo>
                    <a:pt x="0" y="303046"/>
                  </a:lnTo>
                  <a:close/>
                </a:path>
              </a:pathLst>
            </a:custGeom>
            <a:solidFill>
              <a:srgbClr val="C32032"/>
            </a:solidFill>
          </p:spPr>
          <p:txBody>
            <a:bodyPr/>
            <a:lstStyle/>
            <a:p>
              <a:endParaRPr lang="en-US" dirty="0"/>
            </a:p>
          </p:txBody>
        </p:sp>
        <p:sp>
          <p:nvSpPr>
            <p:cNvPr id="35" name="TextBox 35"/>
            <p:cNvSpPr txBox="1"/>
            <p:nvPr/>
          </p:nvSpPr>
          <p:spPr>
            <a:xfrm>
              <a:off x="0" y="-57150"/>
              <a:ext cx="864837" cy="360196"/>
            </a:xfrm>
            <a:prstGeom prst="rect">
              <a:avLst/>
            </a:prstGeom>
          </p:spPr>
          <p:txBody>
            <a:bodyPr lIns="50800" tIns="50800" rIns="50800" bIns="50800" rtlCol="0" anchor="ctr"/>
            <a:lstStyle/>
            <a:p>
              <a:pPr algn="ctr">
                <a:lnSpc>
                  <a:spcPts val="4199"/>
                </a:lnSpc>
              </a:pPr>
              <a:endParaRPr dirty="0"/>
            </a:p>
          </p:txBody>
        </p:sp>
      </p:grpSp>
      <p:sp>
        <p:nvSpPr>
          <p:cNvPr id="37" name="TextBox 37"/>
          <p:cNvSpPr txBox="1"/>
          <p:nvPr/>
        </p:nvSpPr>
        <p:spPr>
          <a:xfrm>
            <a:off x="818806" y="8984227"/>
            <a:ext cx="7792578" cy="561757"/>
          </a:xfrm>
          <a:prstGeom prst="rect">
            <a:avLst/>
          </a:prstGeom>
        </p:spPr>
        <p:txBody>
          <a:bodyPr wrap="square" lIns="0" tIns="0" rIns="0" bIns="0" rtlCol="0" anchor="t">
            <a:spAutoFit/>
          </a:bodyPr>
          <a:lstStyle/>
          <a:p>
            <a:pPr algn="ctr">
              <a:lnSpc>
                <a:spcPts val="4759"/>
              </a:lnSpc>
            </a:pPr>
            <a:r>
              <a:rPr lang="en-US" sz="3399" dirty="0">
                <a:solidFill>
                  <a:srgbClr val="000000"/>
                </a:solidFill>
                <a:latin typeface="Trebuchet MS"/>
                <a:ea typeface="Trebuchet MS"/>
                <a:cs typeface="Trebuchet MS"/>
                <a:sym typeface="Trebuchet MS"/>
              </a:rPr>
              <a:t>C.R.S. 22-91-103 (1)(e)</a:t>
            </a:r>
          </a:p>
        </p:txBody>
      </p:sp>
      <p:sp>
        <p:nvSpPr>
          <p:cNvPr id="36" name="TextBox 36"/>
          <p:cNvSpPr txBox="1"/>
          <p:nvPr/>
        </p:nvSpPr>
        <p:spPr>
          <a:xfrm>
            <a:off x="3044382" y="3473651"/>
            <a:ext cx="2919296" cy="834389"/>
          </a:xfrm>
          <a:prstGeom prst="rect">
            <a:avLst/>
          </a:prstGeom>
        </p:spPr>
        <p:txBody>
          <a:bodyPr lIns="0" tIns="0" rIns="0" bIns="0" rtlCol="0" anchor="t">
            <a:spAutoFit/>
          </a:bodyPr>
          <a:lstStyle/>
          <a:p>
            <a:pPr algn="ctr">
              <a:lnSpc>
                <a:spcPts val="3360"/>
              </a:lnSpc>
            </a:pPr>
            <a:r>
              <a:rPr lang="en-US" sz="2400" b="1" dirty="0">
                <a:solidFill>
                  <a:srgbClr val="FFFFFF"/>
                </a:solidFill>
                <a:latin typeface="Trebuchet MS Bold"/>
                <a:ea typeface="Trebuchet MS Bold"/>
                <a:cs typeface="Trebuchet MS Bold"/>
                <a:sym typeface="Trebuchet MS Bold"/>
              </a:rPr>
              <a:t>School Counseling Program</a:t>
            </a:r>
          </a:p>
        </p:txBody>
      </p:sp>
      <p:sp>
        <p:nvSpPr>
          <p:cNvPr id="24" name="TextBox 24"/>
          <p:cNvSpPr txBox="1"/>
          <p:nvPr/>
        </p:nvSpPr>
        <p:spPr>
          <a:xfrm>
            <a:off x="6100587" y="3417720"/>
            <a:ext cx="2845484" cy="912534"/>
          </a:xfrm>
          <a:prstGeom prst="rect">
            <a:avLst/>
          </a:prstGeom>
        </p:spPr>
        <p:txBody>
          <a:bodyPr lIns="0" tIns="0" rIns="0" bIns="0" rtlCol="0" anchor="t">
            <a:spAutoFit/>
          </a:bodyPr>
          <a:lstStyle/>
          <a:p>
            <a:pPr algn="ctr">
              <a:lnSpc>
                <a:spcPts val="3683"/>
              </a:lnSpc>
              <a:spcBef>
                <a:spcPct val="0"/>
              </a:spcBef>
            </a:pPr>
            <a:r>
              <a:rPr lang="en-US" sz="2630" b="1" dirty="0">
                <a:solidFill>
                  <a:srgbClr val="FFFFFF"/>
                </a:solidFill>
                <a:latin typeface="Trebuchet MS Bold"/>
                <a:ea typeface="Trebuchet MS Bold"/>
                <a:cs typeface="Trebuchet MS Bold"/>
                <a:sym typeface="Trebuchet MS Bold"/>
              </a:rPr>
              <a:t>STUDENT </a:t>
            </a:r>
          </a:p>
          <a:p>
            <a:pPr algn="ctr">
              <a:lnSpc>
                <a:spcPts val="3683"/>
              </a:lnSpc>
              <a:spcBef>
                <a:spcPct val="0"/>
              </a:spcBef>
            </a:pPr>
            <a:r>
              <a:rPr lang="en-US" sz="2630" b="1" dirty="0">
                <a:solidFill>
                  <a:srgbClr val="FFFFFF"/>
                </a:solidFill>
                <a:latin typeface="Trebuchet MS Bold"/>
                <a:ea typeface="Trebuchet MS Bold"/>
                <a:cs typeface="Trebuchet MS Bold"/>
                <a:sym typeface="Trebuchet MS Bold"/>
              </a:rPr>
              <a:t>ACHIEVEMENT</a:t>
            </a:r>
          </a:p>
        </p:txBody>
      </p:sp>
      <p:sp>
        <p:nvSpPr>
          <p:cNvPr id="28" name="TextBox 28"/>
          <p:cNvSpPr txBox="1"/>
          <p:nvPr/>
        </p:nvSpPr>
        <p:spPr>
          <a:xfrm>
            <a:off x="9191748" y="3417720"/>
            <a:ext cx="2859056" cy="923773"/>
          </a:xfrm>
          <a:prstGeom prst="rect">
            <a:avLst/>
          </a:prstGeom>
        </p:spPr>
        <p:txBody>
          <a:bodyPr lIns="0" tIns="0" rIns="0" bIns="0" rtlCol="0" anchor="t">
            <a:spAutoFit/>
          </a:bodyPr>
          <a:lstStyle/>
          <a:p>
            <a:pPr algn="ctr">
              <a:lnSpc>
                <a:spcPts val="3683"/>
              </a:lnSpc>
              <a:spcBef>
                <a:spcPct val="0"/>
              </a:spcBef>
            </a:pPr>
            <a:r>
              <a:rPr lang="en-US" sz="2630" b="1" dirty="0">
                <a:solidFill>
                  <a:srgbClr val="000000"/>
                </a:solidFill>
                <a:latin typeface="Trebuchet MS Bold"/>
                <a:ea typeface="Trebuchet MS Bold"/>
                <a:cs typeface="Trebuchet MS Bold"/>
                <a:sym typeface="Trebuchet MS Bold"/>
              </a:rPr>
              <a:t>STUDENT </a:t>
            </a:r>
          </a:p>
          <a:p>
            <a:pPr algn="ctr">
              <a:lnSpc>
                <a:spcPts val="3683"/>
              </a:lnSpc>
              <a:spcBef>
                <a:spcPct val="0"/>
              </a:spcBef>
            </a:pPr>
            <a:r>
              <a:rPr lang="en-US" sz="2630" b="1" dirty="0">
                <a:solidFill>
                  <a:srgbClr val="000000"/>
                </a:solidFill>
                <a:latin typeface="Trebuchet MS Bold"/>
                <a:ea typeface="Trebuchet MS Bold"/>
                <a:cs typeface="Trebuchet MS Bold"/>
                <a:sym typeface="Trebuchet MS Bold"/>
              </a:rPr>
              <a:t>ATTENDANCE</a:t>
            </a:r>
          </a:p>
        </p:txBody>
      </p:sp>
      <p:sp>
        <p:nvSpPr>
          <p:cNvPr id="32" name="TextBox 32"/>
          <p:cNvSpPr txBox="1"/>
          <p:nvPr/>
        </p:nvSpPr>
        <p:spPr>
          <a:xfrm>
            <a:off x="12296787" y="3417720"/>
            <a:ext cx="3062626" cy="923773"/>
          </a:xfrm>
          <a:prstGeom prst="rect">
            <a:avLst/>
          </a:prstGeom>
        </p:spPr>
        <p:txBody>
          <a:bodyPr lIns="0" tIns="0" rIns="0" bIns="0" rtlCol="0" anchor="t">
            <a:spAutoFit/>
          </a:bodyPr>
          <a:lstStyle/>
          <a:p>
            <a:pPr algn="ctr">
              <a:lnSpc>
                <a:spcPts val="3683"/>
              </a:lnSpc>
              <a:spcBef>
                <a:spcPct val="0"/>
              </a:spcBef>
            </a:pPr>
            <a:r>
              <a:rPr lang="en-US" sz="2630" b="1" dirty="0">
                <a:solidFill>
                  <a:srgbClr val="FFFFFF"/>
                </a:solidFill>
                <a:latin typeface="Trebuchet MS Bold"/>
                <a:ea typeface="Trebuchet MS Bold"/>
                <a:cs typeface="Trebuchet MS Bold"/>
                <a:sym typeface="Trebuchet MS Bold"/>
              </a:rPr>
              <a:t>STUDENT </a:t>
            </a:r>
          </a:p>
          <a:p>
            <a:pPr algn="ctr">
              <a:lnSpc>
                <a:spcPts val="3683"/>
              </a:lnSpc>
              <a:spcBef>
                <a:spcPct val="0"/>
              </a:spcBef>
            </a:pPr>
            <a:r>
              <a:rPr lang="en-US" sz="2630" b="1" dirty="0">
                <a:solidFill>
                  <a:srgbClr val="FFFFFF"/>
                </a:solidFill>
                <a:latin typeface="Trebuchet MS Bold"/>
                <a:ea typeface="Trebuchet MS Bold"/>
                <a:cs typeface="Trebuchet MS Bold"/>
                <a:sym typeface="Trebuchet MS Bold"/>
              </a:rPr>
              <a:t>BEHAVIOR</a:t>
            </a:r>
          </a:p>
        </p:txBody>
      </p:sp>
      <p:sp>
        <p:nvSpPr>
          <p:cNvPr id="19" name="Freeform 19" descr="CDE Logo"/>
          <p:cNvSpPr/>
          <p:nvPr/>
        </p:nvSpPr>
        <p:spPr>
          <a:xfrm>
            <a:off x="15359413" y="637845"/>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385578" y="2263374"/>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19050"/>
              <a:ext cx="4549935" cy="1978867"/>
            </a:xfrm>
            <a:prstGeom prst="rect">
              <a:avLst/>
            </a:prstGeom>
          </p:spPr>
          <p:txBody>
            <a:bodyPr lIns="50800" tIns="50800" rIns="50800" bIns="50800" rtlCol="0" anchor="t"/>
            <a:lstStyle/>
            <a:p>
              <a:pPr algn="ctr">
                <a:lnSpc>
                  <a:spcPts val="700"/>
                </a:lnSpc>
              </a:pPr>
              <a:r>
                <a:rPr lang="en-US" sz="500" dirty="0">
                  <a:solidFill>
                    <a:srgbClr val="000000"/>
                  </a:solidFill>
                  <a:latin typeface="Trebuchet MS"/>
                  <a:ea typeface="Trebuchet MS"/>
                  <a:cs typeface="Trebuchet MS"/>
                  <a:sym typeface="Trebuchet MS"/>
                </a:rPr>
                <a:t> </a:t>
              </a:r>
            </a:p>
            <a:p>
              <a:pPr algn="l">
                <a:lnSpc>
                  <a:spcPts val="3080"/>
                </a:lnSpc>
              </a:pPr>
              <a:r>
                <a:rPr lang="en-US" sz="2200" b="1" dirty="0">
                  <a:solidFill>
                    <a:srgbClr val="6D3B5D"/>
                  </a:solidFill>
                  <a:latin typeface="Trebuchet MS Bold"/>
                  <a:ea typeface="Trebuchet MS Bold"/>
                  <a:cs typeface="Trebuchet MS Bold"/>
                  <a:sym typeface="Trebuchet MS Bold"/>
                </a:rPr>
                <a:t> </a:t>
              </a:r>
            </a:p>
            <a:p>
              <a:pPr algn="l">
                <a:lnSpc>
                  <a:spcPts val="5319"/>
                </a:lnSpc>
              </a:pPr>
              <a:r>
                <a:rPr lang="en-US" sz="3799" b="1" dirty="0">
                  <a:solidFill>
                    <a:srgbClr val="6D3B5D"/>
                  </a:solidFill>
                  <a:latin typeface="Trebuchet MS Bold"/>
                  <a:ea typeface="Trebuchet MS Bold"/>
                  <a:cs typeface="Trebuchet MS Bold"/>
                  <a:sym typeface="Trebuchet MS Bold"/>
                </a:rPr>
                <a:t> </a:t>
              </a:r>
            </a:p>
          </p:txBody>
        </p:sp>
      </p:grpSp>
      <p:sp>
        <p:nvSpPr>
          <p:cNvPr id="5" name="Freeform 5">
            <a:extLst>
              <a:ext uri="{C183D7F6-B498-43B3-948B-1728B52AA6E4}">
                <adec:decorative xmlns:adec="http://schemas.microsoft.com/office/drawing/2017/decorative" val="1"/>
              </a:ext>
            </a:extLst>
          </p:cNvPr>
          <p:cNvSpPr/>
          <p:nvPr/>
        </p:nvSpPr>
        <p:spPr>
          <a:xfrm>
            <a:off x="14870198" y="7034287"/>
            <a:ext cx="2086978" cy="2161653"/>
          </a:xfrm>
          <a:custGeom>
            <a:avLst/>
            <a:gdLst/>
            <a:ahLst/>
            <a:cxnLst/>
            <a:rect l="l" t="t" r="r" b="b"/>
            <a:pathLst>
              <a:path w="2086978" h="2161653">
                <a:moveTo>
                  <a:pt x="0" y="0"/>
                </a:moveTo>
                <a:lnTo>
                  <a:pt x="2086978" y="0"/>
                </a:lnTo>
                <a:lnTo>
                  <a:pt x="2086978" y="2161653"/>
                </a:lnTo>
                <a:lnTo>
                  <a:pt x="0" y="21616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nvGrpSpPr>
          <p:cNvPr id="6" name="Group 6">
            <a:extLst>
              <a:ext uri="{C183D7F6-B498-43B3-948B-1728B52AA6E4}">
                <adec:decorative xmlns:adec="http://schemas.microsoft.com/office/drawing/2017/decorative" val="1"/>
              </a:ext>
            </a:extLst>
          </p:cNvPr>
          <p:cNvGrpSpPr/>
          <p:nvPr/>
        </p:nvGrpSpPr>
        <p:grpSpPr>
          <a:xfrm>
            <a:off x="0" y="393299"/>
            <a:ext cx="18288000" cy="1541783"/>
            <a:chOff x="0" y="0"/>
            <a:chExt cx="4816593" cy="406066"/>
          </a:xfrm>
        </p:grpSpPr>
        <p:sp>
          <p:nvSpPr>
            <p:cNvPr id="7" name="Freeform 7">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8" name="TextBox 8"/>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9" name="TextBox 9"/>
          <p:cNvSpPr txBox="1">
            <a:spLocks noGrp="1"/>
          </p:cNvSpPr>
          <p:nvPr>
            <p:ph type="title" idx="4294967295"/>
          </p:nvPr>
        </p:nvSpPr>
        <p:spPr>
          <a:xfrm>
            <a:off x="320278" y="440291"/>
            <a:ext cx="17575436" cy="126238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220"/>
              </a:lnSpc>
              <a:spcBef>
                <a:spcPts val="0"/>
              </a:spcBef>
              <a:spcAft>
                <a:spcPts val="0"/>
              </a:spcAft>
              <a:buClrTx/>
              <a:buSzTx/>
              <a:buFontTx/>
              <a:buNone/>
              <a:tabLst/>
              <a:defRPr/>
            </a:pPr>
            <a:r>
              <a:rPr kumimoji="0" lang="en-US" sz="73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Finding the Data</a:t>
            </a:r>
          </a:p>
        </p:txBody>
      </p:sp>
      <p:sp>
        <p:nvSpPr>
          <p:cNvPr id="11" name="TextBox 11"/>
          <p:cNvSpPr txBox="1"/>
          <p:nvPr/>
        </p:nvSpPr>
        <p:spPr>
          <a:xfrm>
            <a:off x="797987" y="2710180"/>
            <a:ext cx="16450718" cy="1189990"/>
          </a:xfrm>
          <a:prstGeom prst="rect">
            <a:avLst/>
          </a:prstGeom>
        </p:spPr>
        <p:txBody>
          <a:bodyPr lIns="0" tIns="0" rIns="0" bIns="0" rtlCol="0" anchor="t">
            <a:spAutoFit/>
          </a:bodyPr>
          <a:lstStyle/>
          <a:p>
            <a:pPr algn="l">
              <a:lnSpc>
                <a:spcPts val="4759"/>
              </a:lnSpc>
            </a:pPr>
            <a:r>
              <a:rPr lang="en-US" sz="3399" b="1" dirty="0">
                <a:solidFill>
                  <a:srgbClr val="000000"/>
                </a:solidFill>
                <a:latin typeface="Trebuchet MS Bold"/>
                <a:ea typeface="Trebuchet MS Bold"/>
                <a:cs typeface="Trebuchet MS Bold"/>
                <a:sym typeface="Trebuchet MS Bold"/>
              </a:rPr>
              <a:t>Did You Know?</a:t>
            </a:r>
          </a:p>
          <a:p>
            <a:pPr algn="l">
              <a:lnSpc>
                <a:spcPts val="4759"/>
              </a:lnSpc>
            </a:pPr>
            <a:r>
              <a:rPr lang="en-US" sz="3399" dirty="0">
                <a:solidFill>
                  <a:srgbClr val="000000"/>
                </a:solidFill>
                <a:latin typeface="Trebuchet MS"/>
                <a:ea typeface="Trebuchet MS"/>
                <a:cs typeface="Trebuchet MS"/>
                <a:sym typeface="Trebuchet MS"/>
              </a:rPr>
              <a:t> “Data Hunter” and “Data Scientist” are job titles. </a:t>
            </a:r>
          </a:p>
        </p:txBody>
      </p:sp>
      <p:sp>
        <p:nvSpPr>
          <p:cNvPr id="12" name="TextBox 12"/>
          <p:cNvSpPr txBox="1"/>
          <p:nvPr/>
        </p:nvSpPr>
        <p:spPr>
          <a:xfrm>
            <a:off x="10803611" y="5067300"/>
            <a:ext cx="6642132" cy="2990215"/>
          </a:xfrm>
          <a:prstGeom prst="rect">
            <a:avLst/>
          </a:prstGeom>
        </p:spPr>
        <p:txBody>
          <a:bodyPr lIns="0" tIns="0" rIns="0" bIns="0" rtlCol="0" anchor="t">
            <a:spAutoFit/>
          </a:bodyPr>
          <a:lstStyle/>
          <a:p>
            <a:pPr algn="l">
              <a:lnSpc>
                <a:spcPts val="4759"/>
              </a:lnSpc>
            </a:pPr>
            <a:r>
              <a:rPr lang="en-US" sz="3399" b="1" dirty="0">
                <a:solidFill>
                  <a:srgbClr val="000000"/>
                </a:solidFill>
                <a:latin typeface="Trebuchet MS Bold"/>
                <a:ea typeface="Trebuchet MS Bold"/>
                <a:cs typeface="Trebuchet MS Bold"/>
                <a:sym typeface="Trebuchet MS Bold"/>
              </a:rPr>
              <a:t>Write it down... </a:t>
            </a:r>
          </a:p>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 Who is your district data hunter/scientist for each bucket?</a:t>
            </a:r>
          </a:p>
          <a:p>
            <a:pPr algn="l">
              <a:lnSpc>
                <a:spcPts val="4759"/>
              </a:lnSpc>
            </a:pPr>
            <a:endParaRPr lang="en-US" sz="3399" dirty="0">
              <a:solidFill>
                <a:srgbClr val="000000"/>
              </a:solidFill>
              <a:latin typeface="Trebuchet MS"/>
              <a:ea typeface="Trebuchet MS"/>
              <a:cs typeface="Trebuchet MS"/>
              <a:sym typeface="Trebuchet MS"/>
            </a:endParaRPr>
          </a:p>
        </p:txBody>
      </p:sp>
      <p:grpSp>
        <p:nvGrpSpPr>
          <p:cNvPr id="13" name="Group 13">
            <a:extLst>
              <a:ext uri="{C183D7F6-B498-43B3-948B-1728B52AA6E4}">
                <adec:decorative xmlns:adec="http://schemas.microsoft.com/office/drawing/2017/decorative" val="1"/>
              </a:ext>
            </a:extLst>
          </p:cNvPr>
          <p:cNvGrpSpPr/>
          <p:nvPr/>
        </p:nvGrpSpPr>
        <p:grpSpPr>
          <a:xfrm>
            <a:off x="5402715" y="4747895"/>
            <a:ext cx="3873614" cy="1482260"/>
            <a:chOff x="0" y="0"/>
            <a:chExt cx="791955" cy="303046"/>
          </a:xfrm>
        </p:grpSpPr>
        <p:sp>
          <p:nvSpPr>
            <p:cNvPr id="14" name="Freeform 14">
              <a:extLst>
                <a:ext uri="{C183D7F6-B498-43B3-948B-1728B52AA6E4}">
                  <adec:decorative xmlns:adec="http://schemas.microsoft.com/office/drawing/2017/decorative" val="1"/>
                </a:ext>
              </a:extLst>
            </p:cNvPr>
            <p:cNvSpPr/>
            <p:nvPr/>
          </p:nvSpPr>
          <p:spPr>
            <a:xfrm>
              <a:off x="0" y="0"/>
              <a:ext cx="791955" cy="303046"/>
            </a:xfrm>
            <a:custGeom>
              <a:avLst/>
              <a:gdLst/>
              <a:ahLst/>
              <a:cxnLst/>
              <a:rect l="l" t="t" r="r" b="b"/>
              <a:pathLst>
                <a:path w="791955" h="303046">
                  <a:moveTo>
                    <a:pt x="0" y="0"/>
                  </a:moveTo>
                  <a:lnTo>
                    <a:pt x="791955" y="0"/>
                  </a:lnTo>
                  <a:lnTo>
                    <a:pt x="791955" y="303046"/>
                  </a:lnTo>
                  <a:lnTo>
                    <a:pt x="0" y="303046"/>
                  </a:lnTo>
                  <a:close/>
                </a:path>
              </a:pathLst>
            </a:custGeom>
            <a:solidFill>
              <a:srgbClr val="46797A"/>
            </a:solidFill>
          </p:spPr>
          <p:txBody>
            <a:bodyPr/>
            <a:lstStyle/>
            <a:p>
              <a:endParaRPr lang="en-US" dirty="0"/>
            </a:p>
          </p:txBody>
        </p:sp>
        <p:sp>
          <p:nvSpPr>
            <p:cNvPr id="15" name="TextBox 15"/>
            <p:cNvSpPr txBox="1"/>
            <p:nvPr/>
          </p:nvSpPr>
          <p:spPr>
            <a:xfrm>
              <a:off x="0" y="-57150"/>
              <a:ext cx="791955" cy="360196"/>
            </a:xfrm>
            <a:prstGeom prst="rect">
              <a:avLst/>
            </a:prstGeom>
          </p:spPr>
          <p:txBody>
            <a:bodyPr lIns="65442" tIns="65442" rIns="65442" bIns="65442" rtlCol="0" anchor="ctr"/>
            <a:lstStyle/>
            <a:p>
              <a:pPr algn="ctr">
                <a:lnSpc>
                  <a:spcPts val="4199"/>
                </a:lnSpc>
              </a:pPr>
              <a:endParaRPr dirty="0"/>
            </a:p>
          </p:txBody>
        </p:sp>
      </p:grpSp>
      <p:grpSp>
        <p:nvGrpSpPr>
          <p:cNvPr id="17" name="Group 17">
            <a:extLst>
              <a:ext uri="{C183D7F6-B498-43B3-948B-1728B52AA6E4}">
                <adec:decorative xmlns:adec="http://schemas.microsoft.com/office/drawing/2017/decorative" val="1"/>
              </a:ext>
            </a:extLst>
          </p:cNvPr>
          <p:cNvGrpSpPr/>
          <p:nvPr/>
        </p:nvGrpSpPr>
        <p:grpSpPr>
          <a:xfrm>
            <a:off x="1184304" y="6230155"/>
            <a:ext cx="4230095" cy="1482260"/>
            <a:chOff x="0" y="0"/>
            <a:chExt cx="864837" cy="303046"/>
          </a:xfrm>
        </p:grpSpPr>
        <p:sp>
          <p:nvSpPr>
            <p:cNvPr id="18" name="Freeform 18">
              <a:extLst>
                <a:ext uri="{C183D7F6-B498-43B3-948B-1728B52AA6E4}">
                  <adec:decorative xmlns:adec="http://schemas.microsoft.com/office/drawing/2017/decorative" val="1"/>
                </a:ext>
              </a:extLst>
            </p:cNvPr>
            <p:cNvSpPr/>
            <p:nvPr/>
          </p:nvSpPr>
          <p:spPr>
            <a:xfrm>
              <a:off x="0" y="0"/>
              <a:ext cx="864837" cy="303046"/>
            </a:xfrm>
            <a:custGeom>
              <a:avLst/>
              <a:gdLst/>
              <a:ahLst/>
              <a:cxnLst/>
              <a:rect l="l" t="t" r="r" b="b"/>
              <a:pathLst>
                <a:path w="864837" h="303046">
                  <a:moveTo>
                    <a:pt x="0" y="0"/>
                  </a:moveTo>
                  <a:lnTo>
                    <a:pt x="864837" y="0"/>
                  </a:lnTo>
                  <a:lnTo>
                    <a:pt x="864837" y="303046"/>
                  </a:lnTo>
                  <a:lnTo>
                    <a:pt x="0" y="303046"/>
                  </a:lnTo>
                  <a:close/>
                </a:path>
              </a:pathLst>
            </a:custGeom>
            <a:solidFill>
              <a:srgbClr val="A3D283"/>
            </a:solidFill>
          </p:spPr>
          <p:txBody>
            <a:bodyPr/>
            <a:lstStyle/>
            <a:p>
              <a:endParaRPr lang="en-US" dirty="0"/>
            </a:p>
          </p:txBody>
        </p:sp>
        <p:sp>
          <p:nvSpPr>
            <p:cNvPr id="19" name="TextBox 19"/>
            <p:cNvSpPr txBox="1"/>
            <p:nvPr/>
          </p:nvSpPr>
          <p:spPr>
            <a:xfrm>
              <a:off x="0" y="-57150"/>
              <a:ext cx="864837" cy="360196"/>
            </a:xfrm>
            <a:prstGeom prst="rect">
              <a:avLst/>
            </a:prstGeom>
          </p:spPr>
          <p:txBody>
            <a:bodyPr lIns="65442" tIns="65442" rIns="65442" bIns="65442" rtlCol="0" anchor="ctr"/>
            <a:lstStyle/>
            <a:p>
              <a:pPr algn="ctr">
                <a:lnSpc>
                  <a:spcPts val="4199"/>
                </a:lnSpc>
              </a:pPr>
              <a:endParaRPr dirty="0"/>
            </a:p>
          </p:txBody>
        </p:sp>
      </p:grpSp>
      <p:grpSp>
        <p:nvGrpSpPr>
          <p:cNvPr id="21" name="Group 21">
            <a:extLst>
              <a:ext uri="{C183D7F6-B498-43B3-948B-1728B52AA6E4}">
                <adec:decorative xmlns:adec="http://schemas.microsoft.com/office/drawing/2017/decorative" val="1"/>
              </a:ext>
            </a:extLst>
          </p:cNvPr>
          <p:cNvGrpSpPr/>
          <p:nvPr/>
        </p:nvGrpSpPr>
        <p:grpSpPr>
          <a:xfrm>
            <a:off x="5414399" y="6230155"/>
            <a:ext cx="3861931" cy="1482260"/>
            <a:chOff x="0" y="0"/>
            <a:chExt cx="789566" cy="303046"/>
          </a:xfrm>
        </p:grpSpPr>
        <p:sp>
          <p:nvSpPr>
            <p:cNvPr id="22" name="Freeform 22">
              <a:extLst>
                <a:ext uri="{C183D7F6-B498-43B3-948B-1728B52AA6E4}">
                  <adec:decorative xmlns:adec="http://schemas.microsoft.com/office/drawing/2017/decorative" val="1"/>
                </a:ext>
              </a:extLst>
            </p:cNvPr>
            <p:cNvSpPr/>
            <p:nvPr/>
          </p:nvSpPr>
          <p:spPr>
            <a:xfrm>
              <a:off x="0" y="0"/>
              <a:ext cx="789566" cy="303046"/>
            </a:xfrm>
            <a:custGeom>
              <a:avLst/>
              <a:gdLst/>
              <a:ahLst/>
              <a:cxnLst/>
              <a:rect l="l" t="t" r="r" b="b"/>
              <a:pathLst>
                <a:path w="789566" h="303046">
                  <a:moveTo>
                    <a:pt x="0" y="0"/>
                  </a:moveTo>
                  <a:lnTo>
                    <a:pt x="789566" y="0"/>
                  </a:lnTo>
                  <a:lnTo>
                    <a:pt x="789566" y="303046"/>
                  </a:lnTo>
                  <a:lnTo>
                    <a:pt x="0" y="303046"/>
                  </a:lnTo>
                  <a:close/>
                </a:path>
              </a:pathLst>
            </a:custGeom>
            <a:solidFill>
              <a:srgbClr val="6D3B5D"/>
            </a:solidFill>
          </p:spPr>
          <p:txBody>
            <a:bodyPr/>
            <a:lstStyle/>
            <a:p>
              <a:endParaRPr lang="en-US" dirty="0"/>
            </a:p>
          </p:txBody>
        </p:sp>
        <p:sp>
          <p:nvSpPr>
            <p:cNvPr id="23" name="TextBox 23"/>
            <p:cNvSpPr txBox="1"/>
            <p:nvPr/>
          </p:nvSpPr>
          <p:spPr>
            <a:xfrm>
              <a:off x="0" y="-57150"/>
              <a:ext cx="789566" cy="360196"/>
            </a:xfrm>
            <a:prstGeom prst="rect">
              <a:avLst/>
            </a:prstGeom>
          </p:spPr>
          <p:txBody>
            <a:bodyPr lIns="65442" tIns="65442" rIns="65442" bIns="65442" rtlCol="0" anchor="ctr"/>
            <a:lstStyle/>
            <a:p>
              <a:pPr algn="ctr">
                <a:lnSpc>
                  <a:spcPts val="4199"/>
                </a:lnSpc>
              </a:pPr>
              <a:endParaRPr dirty="0"/>
            </a:p>
          </p:txBody>
        </p:sp>
      </p:grpSp>
      <p:grpSp>
        <p:nvGrpSpPr>
          <p:cNvPr id="25" name="Group 25">
            <a:extLst>
              <a:ext uri="{C183D7F6-B498-43B3-948B-1728B52AA6E4}">
                <adec:decorative xmlns:adec="http://schemas.microsoft.com/office/drawing/2017/decorative" val="1"/>
              </a:ext>
            </a:extLst>
          </p:cNvPr>
          <p:cNvGrpSpPr/>
          <p:nvPr/>
        </p:nvGrpSpPr>
        <p:grpSpPr>
          <a:xfrm>
            <a:off x="1184304" y="4747895"/>
            <a:ext cx="4230095" cy="1482260"/>
            <a:chOff x="0" y="0"/>
            <a:chExt cx="864837" cy="303046"/>
          </a:xfrm>
        </p:grpSpPr>
        <p:sp>
          <p:nvSpPr>
            <p:cNvPr id="26" name="Freeform 26">
              <a:extLst>
                <a:ext uri="{C183D7F6-B498-43B3-948B-1728B52AA6E4}">
                  <adec:decorative xmlns:adec="http://schemas.microsoft.com/office/drawing/2017/decorative" val="1"/>
                </a:ext>
              </a:extLst>
            </p:cNvPr>
            <p:cNvSpPr/>
            <p:nvPr/>
          </p:nvSpPr>
          <p:spPr>
            <a:xfrm>
              <a:off x="0" y="0"/>
              <a:ext cx="864837" cy="303046"/>
            </a:xfrm>
            <a:custGeom>
              <a:avLst/>
              <a:gdLst/>
              <a:ahLst/>
              <a:cxnLst/>
              <a:rect l="l" t="t" r="r" b="b"/>
              <a:pathLst>
                <a:path w="864837" h="303046">
                  <a:moveTo>
                    <a:pt x="0" y="0"/>
                  </a:moveTo>
                  <a:lnTo>
                    <a:pt x="864837" y="0"/>
                  </a:lnTo>
                  <a:lnTo>
                    <a:pt x="864837" y="303046"/>
                  </a:lnTo>
                  <a:lnTo>
                    <a:pt x="0" y="303046"/>
                  </a:lnTo>
                  <a:close/>
                </a:path>
              </a:pathLst>
            </a:custGeom>
            <a:solidFill>
              <a:srgbClr val="C32032"/>
            </a:solidFill>
          </p:spPr>
          <p:txBody>
            <a:bodyPr/>
            <a:lstStyle/>
            <a:p>
              <a:endParaRPr lang="en-US" dirty="0"/>
            </a:p>
          </p:txBody>
        </p:sp>
        <p:sp>
          <p:nvSpPr>
            <p:cNvPr id="27" name="TextBox 27"/>
            <p:cNvSpPr txBox="1"/>
            <p:nvPr/>
          </p:nvSpPr>
          <p:spPr>
            <a:xfrm>
              <a:off x="0" y="-57150"/>
              <a:ext cx="864837" cy="360196"/>
            </a:xfrm>
            <a:prstGeom prst="rect">
              <a:avLst/>
            </a:prstGeom>
          </p:spPr>
          <p:txBody>
            <a:bodyPr lIns="65442" tIns="65442" rIns="65442" bIns="65442" rtlCol="0" anchor="ctr"/>
            <a:lstStyle/>
            <a:p>
              <a:pPr algn="ctr">
                <a:lnSpc>
                  <a:spcPts val="4199"/>
                </a:lnSpc>
              </a:pPr>
              <a:endParaRPr dirty="0"/>
            </a:p>
          </p:txBody>
        </p:sp>
      </p:grpSp>
      <p:sp>
        <p:nvSpPr>
          <p:cNvPr id="28" name="TextBox 28"/>
          <p:cNvSpPr txBox="1"/>
          <p:nvPr/>
        </p:nvSpPr>
        <p:spPr>
          <a:xfrm>
            <a:off x="1465068" y="4921723"/>
            <a:ext cx="3760692" cy="1067929"/>
          </a:xfrm>
          <a:prstGeom prst="rect">
            <a:avLst/>
          </a:prstGeom>
        </p:spPr>
        <p:txBody>
          <a:bodyPr lIns="0" tIns="0" rIns="0" bIns="0" rtlCol="0" anchor="t">
            <a:spAutoFit/>
          </a:bodyPr>
          <a:lstStyle/>
          <a:p>
            <a:pPr algn="ctr">
              <a:lnSpc>
                <a:spcPts val="4328"/>
              </a:lnSpc>
            </a:pPr>
            <a:r>
              <a:rPr lang="en-US" sz="3091" b="1" dirty="0">
                <a:solidFill>
                  <a:srgbClr val="FFFFFF"/>
                </a:solidFill>
                <a:latin typeface="Trebuchet MS Bold"/>
                <a:ea typeface="Trebuchet MS Bold"/>
                <a:cs typeface="Trebuchet MS Bold"/>
                <a:sym typeface="Trebuchet MS Bold"/>
              </a:rPr>
              <a:t>School Counseling Program</a:t>
            </a:r>
          </a:p>
        </p:txBody>
      </p:sp>
      <p:sp>
        <p:nvSpPr>
          <p:cNvPr id="16" name="TextBox 16"/>
          <p:cNvSpPr txBox="1"/>
          <p:nvPr/>
        </p:nvSpPr>
        <p:spPr>
          <a:xfrm>
            <a:off x="5512561" y="4861864"/>
            <a:ext cx="3665606" cy="1178121"/>
          </a:xfrm>
          <a:prstGeom prst="rect">
            <a:avLst/>
          </a:prstGeom>
        </p:spPr>
        <p:txBody>
          <a:bodyPr lIns="0" tIns="0" rIns="0" bIns="0" rtlCol="0" anchor="t">
            <a:spAutoFit/>
          </a:bodyPr>
          <a:lstStyle/>
          <a:p>
            <a:pPr algn="ctr">
              <a:lnSpc>
                <a:spcPts val="4744"/>
              </a:lnSpc>
              <a:spcBef>
                <a:spcPct val="0"/>
              </a:spcBef>
            </a:pPr>
            <a:r>
              <a:rPr lang="en-US" sz="3389" b="1" dirty="0">
                <a:solidFill>
                  <a:srgbClr val="FFFFFF"/>
                </a:solidFill>
                <a:latin typeface="Trebuchet MS Bold"/>
                <a:ea typeface="Trebuchet MS Bold"/>
                <a:cs typeface="Trebuchet MS Bold"/>
                <a:sym typeface="Trebuchet MS Bold"/>
              </a:rPr>
              <a:t>STUDENT </a:t>
            </a:r>
          </a:p>
          <a:p>
            <a:pPr algn="ctr">
              <a:lnSpc>
                <a:spcPts val="4744"/>
              </a:lnSpc>
              <a:spcBef>
                <a:spcPct val="0"/>
              </a:spcBef>
            </a:pPr>
            <a:r>
              <a:rPr lang="en-US" sz="3389" b="1" dirty="0">
                <a:solidFill>
                  <a:srgbClr val="FFFFFF"/>
                </a:solidFill>
                <a:latin typeface="Trebuchet MS Bold"/>
                <a:ea typeface="Trebuchet MS Bold"/>
                <a:cs typeface="Trebuchet MS Bold"/>
                <a:sym typeface="Trebuchet MS Bold"/>
              </a:rPr>
              <a:t>ACHIEVEMENT</a:t>
            </a:r>
          </a:p>
        </p:txBody>
      </p:sp>
      <p:sp>
        <p:nvSpPr>
          <p:cNvPr id="20" name="TextBox 20"/>
          <p:cNvSpPr txBox="1"/>
          <p:nvPr/>
        </p:nvSpPr>
        <p:spPr>
          <a:xfrm>
            <a:off x="1457807" y="6336884"/>
            <a:ext cx="3683089" cy="1192600"/>
          </a:xfrm>
          <a:prstGeom prst="rect">
            <a:avLst/>
          </a:prstGeom>
        </p:spPr>
        <p:txBody>
          <a:bodyPr lIns="0" tIns="0" rIns="0" bIns="0" rtlCol="0" anchor="t">
            <a:spAutoFit/>
          </a:bodyPr>
          <a:lstStyle/>
          <a:p>
            <a:pPr algn="ctr">
              <a:lnSpc>
                <a:spcPts val="4744"/>
              </a:lnSpc>
              <a:spcBef>
                <a:spcPct val="0"/>
              </a:spcBef>
            </a:pPr>
            <a:r>
              <a:rPr lang="en-US" sz="3389" b="1" dirty="0">
                <a:solidFill>
                  <a:srgbClr val="000000"/>
                </a:solidFill>
                <a:latin typeface="Trebuchet MS Bold"/>
                <a:ea typeface="Trebuchet MS Bold"/>
                <a:cs typeface="Trebuchet MS Bold"/>
                <a:sym typeface="Trebuchet MS Bold"/>
              </a:rPr>
              <a:t>STUDENT </a:t>
            </a:r>
          </a:p>
          <a:p>
            <a:pPr algn="ctr">
              <a:lnSpc>
                <a:spcPts val="4744"/>
              </a:lnSpc>
              <a:spcBef>
                <a:spcPct val="0"/>
              </a:spcBef>
            </a:pPr>
            <a:r>
              <a:rPr lang="en-US" sz="3389" b="1" dirty="0">
                <a:solidFill>
                  <a:srgbClr val="000000"/>
                </a:solidFill>
                <a:latin typeface="Trebuchet MS Bold"/>
                <a:ea typeface="Trebuchet MS Bold"/>
                <a:cs typeface="Trebuchet MS Bold"/>
                <a:sym typeface="Trebuchet MS Bold"/>
              </a:rPr>
              <a:t>ATTENDANCE</a:t>
            </a:r>
          </a:p>
        </p:txBody>
      </p:sp>
      <p:sp>
        <p:nvSpPr>
          <p:cNvPr id="24" name="TextBox 24"/>
          <p:cNvSpPr txBox="1"/>
          <p:nvPr/>
        </p:nvSpPr>
        <p:spPr>
          <a:xfrm>
            <a:off x="5330998" y="6336884"/>
            <a:ext cx="3945332" cy="1192600"/>
          </a:xfrm>
          <a:prstGeom prst="rect">
            <a:avLst/>
          </a:prstGeom>
        </p:spPr>
        <p:txBody>
          <a:bodyPr lIns="0" tIns="0" rIns="0" bIns="0" rtlCol="0" anchor="t">
            <a:spAutoFit/>
          </a:bodyPr>
          <a:lstStyle/>
          <a:p>
            <a:pPr algn="ctr">
              <a:lnSpc>
                <a:spcPts val="4744"/>
              </a:lnSpc>
              <a:spcBef>
                <a:spcPct val="0"/>
              </a:spcBef>
            </a:pPr>
            <a:r>
              <a:rPr lang="en-US" sz="3389" b="1" dirty="0">
                <a:solidFill>
                  <a:srgbClr val="FFFFFF"/>
                </a:solidFill>
                <a:latin typeface="Trebuchet MS Bold"/>
                <a:ea typeface="Trebuchet MS Bold"/>
                <a:cs typeface="Trebuchet MS Bold"/>
                <a:sym typeface="Trebuchet MS Bold"/>
              </a:rPr>
              <a:t>STUDENT </a:t>
            </a:r>
          </a:p>
          <a:p>
            <a:pPr algn="ctr">
              <a:lnSpc>
                <a:spcPts val="4744"/>
              </a:lnSpc>
              <a:spcBef>
                <a:spcPct val="0"/>
              </a:spcBef>
            </a:pPr>
            <a:r>
              <a:rPr lang="en-US" sz="3389" b="1" dirty="0">
                <a:solidFill>
                  <a:srgbClr val="FFFFFF"/>
                </a:solidFill>
                <a:latin typeface="Trebuchet MS Bold"/>
                <a:ea typeface="Trebuchet MS Bold"/>
                <a:cs typeface="Trebuchet MS Bold"/>
                <a:sym typeface="Trebuchet MS Bold"/>
              </a:rPr>
              <a:t>BEHAVIOR</a:t>
            </a:r>
          </a:p>
        </p:txBody>
      </p:sp>
      <p:sp>
        <p:nvSpPr>
          <p:cNvPr id="10" name="Freeform 10" descr="CDE Logo"/>
          <p:cNvSpPr/>
          <p:nvPr/>
        </p:nvSpPr>
        <p:spPr>
          <a:xfrm>
            <a:off x="15359413" y="637845"/>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57150"/>
              <a:ext cx="4549935" cy="2016967"/>
            </a:xfrm>
            <a:prstGeom prst="rect">
              <a:avLst/>
            </a:prstGeom>
          </p:spPr>
          <p:txBody>
            <a:bodyPr lIns="50800" tIns="50800" rIns="50800" bIns="50800" rtlCol="0" anchor="t"/>
            <a:lstStyle/>
            <a:p>
              <a:pPr algn="l">
                <a:lnSpc>
                  <a:spcPts val="3359"/>
                </a:lnSpc>
              </a:pPr>
              <a:endParaRPr dirty="0"/>
            </a:p>
            <a:p>
              <a:pPr algn="l">
                <a:lnSpc>
                  <a:spcPts val="5599"/>
                </a:lnSpc>
              </a:pPr>
              <a:r>
                <a:rPr lang="en-US" sz="3999" dirty="0">
                  <a:solidFill>
                    <a:srgbClr val="000000"/>
                  </a:solidFill>
                  <a:latin typeface="Trebuchet MS"/>
                  <a:ea typeface="Trebuchet MS"/>
                  <a:cs typeface="Trebuchet MS"/>
                  <a:sym typeface="Trebuchet MS"/>
                </a:rPr>
                <a:t> </a:t>
              </a:r>
            </a:p>
            <a:p>
              <a:pPr algn="l">
                <a:lnSpc>
                  <a:spcPts val="5599"/>
                </a:lnSpc>
              </a:pPr>
              <a:endParaRPr lang="en-US" sz="3999" dirty="0">
                <a:solidFill>
                  <a:srgbClr val="000000"/>
                </a:solidFill>
                <a:latin typeface="Trebuchet MS"/>
                <a:ea typeface="Trebuchet MS"/>
                <a:cs typeface="Trebuchet MS"/>
                <a:sym typeface="Trebuchet MS"/>
              </a:endParaRPr>
            </a:p>
            <a:p>
              <a:pPr algn="l">
                <a:lnSpc>
                  <a:spcPts val="6159"/>
                </a:lnSpc>
              </a:pPr>
              <a:r>
                <a:rPr lang="en-US" sz="4399" dirty="0">
                  <a:solidFill>
                    <a:srgbClr val="000000"/>
                  </a:solidFill>
                  <a:latin typeface="Trebuchet MS"/>
                  <a:ea typeface="Trebuchet MS"/>
                  <a:cs typeface="Trebuchet MS"/>
                  <a:sym typeface="Trebuchet MS"/>
                </a:rPr>
                <a:t> </a:t>
              </a:r>
            </a:p>
            <a:p>
              <a:pPr algn="ctr">
                <a:lnSpc>
                  <a:spcPts val="3359"/>
                </a:lnSpc>
              </a:pPr>
              <a:endParaRPr lang="en-US" sz="4399" dirty="0">
                <a:solidFill>
                  <a:srgbClr val="000000"/>
                </a:solidFill>
                <a:latin typeface="Trebuchet MS"/>
                <a:ea typeface="Trebuchet MS"/>
                <a:cs typeface="Trebuchet MS"/>
                <a:sym typeface="Trebuchet MS"/>
              </a:endParaRPr>
            </a:p>
          </p:txBody>
        </p:sp>
      </p:grpSp>
      <p:sp>
        <p:nvSpPr>
          <p:cNvPr id="5" name="Freeform 5">
            <a:extLst>
              <a:ext uri="{C183D7F6-B498-43B3-948B-1728B52AA6E4}">
                <adec:decorative xmlns:adec="http://schemas.microsoft.com/office/drawing/2017/decorative" val="1"/>
              </a:ext>
            </a:extLst>
          </p:cNvPr>
          <p:cNvSpPr/>
          <p:nvPr/>
        </p:nvSpPr>
        <p:spPr>
          <a:xfrm>
            <a:off x="8837768" y="2805086"/>
            <a:ext cx="8502959" cy="6738240"/>
          </a:xfrm>
          <a:custGeom>
            <a:avLst/>
            <a:gdLst/>
            <a:ahLst/>
            <a:cxnLst/>
            <a:rect l="l" t="t" r="r" b="b"/>
            <a:pathLst>
              <a:path w="8502959" h="6738240">
                <a:moveTo>
                  <a:pt x="0" y="0"/>
                </a:moveTo>
                <a:lnTo>
                  <a:pt x="8502960" y="0"/>
                </a:lnTo>
                <a:lnTo>
                  <a:pt x="8502960" y="6738240"/>
                </a:lnTo>
                <a:lnTo>
                  <a:pt x="0" y="6738240"/>
                </a:lnTo>
                <a:lnTo>
                  <a:pt x="0" y="0"/>
                </a:lnTo>
                <a:close/>
              </a:path>
            </a:pathLst>
          </a:custGeom>
          <a:blipFill>
            <a:blip r:embed="rId3"/>
            <a:stretch>
              <a:fillRect l="-7980" r="-4226"/>
            </a:stretch>
          </a:blipFill>
        </p:spPr>
        <p:txBody>
          <a:bodyPr/>
          <a:lstStyle/>
          <a:p>
            <a:endParaRPr lang="en-US" dirty="0"/>
          </a:p>
        </p:txBody>
      </p:sp>
      <p:grpSp>
        <p:nvGrpSpPr>
          <p:cNvPr id="6" name="Group 6">
            <a:extLst>
              <a:ext uri="{C183D7F6-B498-43B3-948B-1728B52AA6E4}">
                <adec:decorative xmlns:adec="http://schemas.microsoft.com/office/drawing/2017/decorative" val="1"/>
              </a:ext>
            </a:extLst>
          </p:cNvPr>
          <p:cNvGrpSpPr/>
          <p:nvPr/>
        </p:nvGrpSpPr>
        <p:grpSpPr>
          <a:xfrm>
            <a:off x="0" y="393299"/>
            <a:ext cx="18288000" cy="1541783"/>
            <a:chOff x="0" y="0"/>
            <a:chExt cx="4816593" cy="406066"/>
          </a:xfrm>
        </p:grpSpPr>
        <p:sp>
          <p:nvSpPr>
            <p:cNvPr id="7" name="Freeform 7">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8" name="TextBox 8"/>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9" name="TextBox 9"/>
          <p:cNvSpPr txBox="1">
            <a:spLocks noGrp="1"/>
          </p:cNvSpPr>
          <p:nvPr>
            <p:ph type="title" idx="4294967295"/>
          </p:nvPr>
        </p:nvSpPr>
        <p:spPr>
          <a:xfrm>
            <a:off x="320278" y="440291"/>
            <a:ext cx="17575436" cy="126238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220"/>
              </a:lnSpc>
              <a:spcBef>
                <a:spcPts val="0"/>
              </a:spcBef>
              <a:spcAft>
                <a:spcPts val="0"/>
              </a:spcAft>
              <a:buClrTx/>
              <a:buSzTx/>
              <a:buFontTx/>
              <a:buNone/>
              <a:tabLst/>
              <a:defRPr/>
            </a:pPr>
            <a:r>
              <a:rPr kumimoji="0" lang="en-US" sz="73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Data </a:t>
            </a:r>
            <a:r>
              <a:rPr kumimoji="0" lang="en-US" sz="7300" b="0" i="0" u="none" strike="noStrike" kern="1200" cap="none" spc="0" normalizeH="0" baseline="0" noProof="0" dirty="0" err="1">
                <a:ln>
                  <a:noFill/>
                </a:ln>
                <a:solidFill>
                  <a:srgbClr val="000000"/>
                </a:solidFill>
                <a:effectLst/>
                <a:uLnTx/>
                <a:uFillTx/>
                <a:latin typeface="Museo Slab 2"/>
                <a:ea typeface="Museo Slab 2"/>
                <a:cs typeface="Museo Slab 2"/>
                <a:sym typeface="Museo Slab 2"/>
              </a:rPr>
              <a:t>Quicklinks</a:t>
            </a:r>
            <a:endParaRPr kumimoji="0" lang="en-US" sz="7300" b="0" i="0" u="none" strike="noStrike" kern="1200" cap="none" spc="0" normalizeH="0" baseline="0" noProof="0" dirty="0">
              <a:ln>
                <a:noFill/>
              </a:ln>
              <a:solidFill>
                <a:srgbClr val="000000"/>
              </a:solidFill>
              <a:effectLst/>
              <a:uLnTx/>
              <a:uFillTx/>
              <a:latin typeface="Museo Slab 2"/>
              <a:ea typeface="Museo Slab 2"/>
              <a:cs typeface="Museo Slab 2"/>
              <a:sym typeface="Museo Slab 2"/>
            </a:endParaRPr>
          </a:p>
        </p:txBody>
      </p:sp>
      <p:sp>
        <p:nvSpPr>
          <p:cNvPr id="11" name="TextBox 11"/>
          <p:cNvSpPr txBox="1"/>
          <p:nvPr/>
        </p:nvSpPr>
        <p:spPr>
          <a:xfrm>
            <a:off x="1100906" y="4282157"/>
            <a:ext cx="6721971" cy="3508375"/>
          </a:xfrm>
          <a:prstGeom prst="rect">
            <a:avLst/>
          </a:prstGeom>
        </p:spPr>
        <p:txBody>
          <a:bodyPr lIns="0" tIns="0" rIns="0" bIns="0" rtlCol="0" anchor="t">
            <a:spAutoFit/>
          </a:bodyPr>
          <a:lstStyle/>
          <a:p>
            <a:pPr algn="ctr">
              <a:lnSpc>
                <a:spcPts val="5599"/>
              </a:lnSpc>
            </a:pPr>
            <a:r>
              <a:rPr lang="en-US" sz="3999" b="1" dirty="0">
                <a:solidFill>
                  <a:srgbClr val="000000"/>
                </a:solidFill>
                <a:latin typeface="Trebuchet MS Bold"/>
                <a:ea typeface="Trebuchet MS Bold"/>
                <a:cs typeface="Trebuchet MS Bold"/>
                <a:sym typeface="Trebuchet MS Bold"/>
              </a:rPr>
              <a:t>Bookmark the </a:t>
            </a:r>
          </a:p>
          <a:p>
            <a:pPr algn="ctr">
              <a:lnSpc>
                <a:spcPts val="5599"/>
              </a:lnSpc>
            </a:pPr>
            <a:r>
              <a:rPr lang="en-US" sz="3999" b="1" dirty="0">
                <a:solidFill>
                  <a:srgbClr val="000000"/>
                </a:solidFill>
                <a:latin typeface="Trebuchet MS Bold"/>
                <a:ea typeface="Trebuchet MS Bold"/>
                <a:cs typeface="Trebuchet MS Bold"/>
                <a:sym typeface="Trebuchet MS Bold"/>
              </a:rPr>
              <a:t> </a:t>
            </a:r>
            <a:r>
              <a:rPr lang="en-US" sz="3999" b="1" u="sng" dirty="0">
                <a:solidFill>
                  <a:srgbClr val="0955A1"/>
                </a:solidFill>
                <a:latin typeface="Trebuchet MS Bold"/>
                <a:ea typeface="Trebuchet MS Bold"/>
                <a:cs typeface="Trebuchet MS Bold"/>
                <a:sym typeface="Trebuchet MS Bold"/>
                <a:hlinkClick r:id="rId4" tooltip="https://www.cde.state.co.us/postsecondary/scc_resources"/>
              </a:rPr>
              <a:t>SCCG Resources</a:t>
            </a:r>
            <a:r>
              <a:rPr lang="en-US" sz="3999" b="1" dirty="0">
                <a:solidFill>
                  <a:srgbClr val="000000"/>
                </a:solidFill>
                <a:latin typeface="Trebuchet MS Bold"/>
                <a:ea typeface="Trebuchet MS Bold"/>
                <a:cs typeface="Trebuchet MS Bold"/>
                <a:sym typeface="Trebuchet MS Bold"/>
              </a:rPr>
              <a:t> website to </a:t>
            </a:r>
          </a:p>
          <a:p>
            <a:pPr algn="ctr">
              <a:lnSpc>
                <a:spcPts val="5599"/>
              </a:lnSpc>
            </a:pPr>
            <a:r>
              <a:rPr lang="en-US" sz="3999" b="1" dirty="0">
                <a:solidFill>
                  <a:srgbClr val="000000"/>
                </a:solidFill>
                <a:latin typeface="Trebuchet MS Bold"/>
                <a:ea typeface="Trebuchet MS Bold"/>
                <a:cs typeface="Trebuchet MS Bold"/>
                <a:sym typeface="Trebuchet MS Bold"/>
              </a:rPr>
              <a:t> access publicly available </a:t>
            </a:r>
          </a:p>
          <a:p>
            <a:pPr algn="ctr">
              <a:lnSpc>
                <a:spcPts val="5599"/>
              </a:lnSpc>
            </a:pPr>
            <a:r>
              <a:rPr lang="en-US" sz="3999" b="1" dirty="0">
                <a:solidFill>
                  <a:srgbClr val="000000"/>
                </a:solidFill>
                <a:latin typeface="Trebuchet MS Bold"/>
                <a:ea typeface="Trebuchet MS Bold"/>
                <a:cs typeface="Trebuchet MS Bold"/>
                <a:sym typeface="Trebuchet MS Bold"/>
              </a:rPr>
              <a:t> data sources.</a:t>
            </a:r>
          </a:p>
          <a:p>
            <a:pPr algn="ctr">
              <a:lnSpc>
                <a:spcPts val="5599"/>
              </a:lnSpc>
            </a:pPr>
            <a:endParaRPr lang="en-US" sz="3999" b="1" dirty="0">
              <a:solidFill>
                <a:srgbClr val="000000"/>
              </a:solidFill>
              <a:latin typeface="Trebuchet MS Bold"/>
              <a:ea typeface="Trebuchet MS Bold"/>
              <a:cs typeface="Trebuchet MS Bold"/>
              <a:sym typeface="Trebuchet MS Bold"/>
            </a:endParaRPr>
          </a:p>
        </p:txBody>
      </p:sp>
      <p:sp>
        <p:nvSpPr>
          <p:cNvPr id="10" name="Freeform 10" descr="CDE Logo"/>
          <p:cNvSpPr/>
          <p:nvPr/>
        </p:nvSpPr>
        <p:spPr>
          <a:xfrm>
            <a:off x="15359413" y="637845"/>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6232" y="2453616"/>
            <a:ext cx="17275536" cy="7183325"/>
            <a:chOff x="0" y="0"/>
            <a:chExt cx="4549935" cy="1891905"/>
          </a:xfrm>
        </p:grpSpPr>
        <p:sp>
          <p:nvSpPr>
            <p:cNvPr id="3" name="Freeform 3">
              <a:extLst>
                <a:ext uri="{C183D7F6-B498-43B3-948B-1728B52AA6E4}">
                  <adec:decorative xmlns:adec="http://schemas.microsoft.com/office/drawing/2017/decorative" val="1"/>
                </a:ext>
              </a:extLst>
            </p:cNvPr>
            <p:cNvSpPr/>
            <p:nvPr/>
          </p:nvSpPr>
          <p:spPr>
            <a:xfrm>
              <a:off x="0" y="0"/>
              <a:ext cx="4549935" cy="1891905"/>
            </a:xfrm>
            <a:custGeom>
              <a:avLst/>
              <a:gdLst/>
              <a:ahLst/>
              <a:cxnLst/>
              <a:rect l="l" t="t" r="r" b="b"/>
              <a:pathLst>
                <a:path w="4549935" h="1891905">
                  <a:moveTo>
                    <a:pt x="0" y="0"/>
                  </a:moveTo>
                  <a:lnTo>
                    <a:pt x="4549935" y="0"/>
                  </a:lnTo>
                  <a:lnTo>
                    <a:pt x="4549935" y="1891905"/>
                  </a:lnTo>
                  <a:lnTo>
                    <a:pt x="0" y="1891905"/>
                  </a:lnTo>
                  <a:close/>
                </a:path>
              </a:pathLst>
            </a:custGeom>
            <a:solidFill>
              <a:srgbClr val="F2F2F2"/>
            </a:solidFill>
          </p:spPr>
          <p:txBody>
            <a:bodyPr/>
            <a:lstStyle/>
            <a:p>
              <a:endParaRPr lang="en-US" dirty="0"/>
            </a:p>
          </p:txBody>
        </p:sp>
        <p:sp>
          <p:nvSpPr>
            <p:cNvPr id="4" name="TextBox 4"/>
            <p:cNvSpPr txBox="1"/>
            <p:nvPr/>
          </p:nvSpPr>
          <p:spPr>
            <a:xfrm>
              <a:off x="0" y="-57150"/>
              <a:ext cx="4549935" cy="1949055"/>
            </a:xfrm>
            <a:prstGeom prst="rect">
              <a:avLst/>
            </a:prstGeom>
          </p:spPr>
          <p:txBody>
            <a:bodyPr lIns="50800" tIns="50800" rIns="50800" bIns="50800" rtlCol="0" anchor="t"/>
            <a:lstStyle/>
            <a:p>
              <a:pPr algn="l">
                <a:lnSpc>
                  <a:spcPts val="3359"/>
                </a:lnSpc>
              </a:pPr>
              <a:endParaRPr dirty="0"/>
            </a:p>
            <a:p>
              <a:pPr algn="l">
                <a:lnSpc>
                  <a:spcPts val="4759"/>
                </a:lnSpc>
              </a:pPr>
              <a:endParaRPr dirty="0"/>
            </a:p>
            <a:p>
              <a:pPr algn="ctr">
                <a:lnSpc>
                  <a:spcPts val="3359"/>
                </a:lnSpc>
              </a:pPr>
              <a:endParaRPr dirty="0"/>
            </a:p>
          </p:txBody>
        </p:sp>
      </p:grpSp>
      <p:sp>
        <p:nvSpPr>
          <p:cNvPr id="5" name="Freeform 5">
            <a:extLst>
              <a:ext uri="{C183D7F6-B498-43B3-948B-1728B52AA6E4}">
                <adec:decorative xmlns:adec="http://schemas.microsoft.com/office/drawing/2017/decorative" val="1"/>
              </a:ext>
            </a:extLst>
          </p:cNvPr>
          <p:cNvSpPr/>
          <p:nvPr/>
        </p:nvSpPr>
        <p:spPr>
          <a:xfrm>
            <a:off x="1563070" y="3778238"/>
            <a:ext cx="3110522" cy="3110522"/>
          </a:xfrm>
          <a:custGeom>
            <a:avLst/>
            <a:gdLst/>
            <a:ahLst/>
            <a:cxnLst/>
            <a:rect l="l" t="t" r="r" b="b"/>
            <a:pathLst>
              <a:path w="3110522" h="3110522">
                <a:moveTo>
                  <a:pt x="0" y="0"/>
                </a:moveTo>
                <a:lnTo>
                  <a:pt x="3110521" y="0"/>
                </a:lnTo>
                <a:lnTo>
                  <a:pt x="3110521" y="3110521"/>
                </a:lnTo>
                <a:lnTo>
                  <a:pt x="0" y="31105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nvGrpSpPr>
          <p:cNvPr id="6" name="Group 6">
            <a:extLst>
              <a:ext uri="{C183D7F6-B498-43B3-948B-1728B52AA6E4}">
                <adec:decorative xmlns:adec="http://schemas.microsoft.com/office/drawing/2017/decorative" val="1"/>
              </a:ext>
            </a:extLst>
          </p:cNvPr>
          <p:cNvGrpSpPr/>
          <p:nvPr/>
        </p:nvGrpSpPr>
        <p:grpSpPr>
          <a:xfrm>
            <a:off x="0" y="393299"/>
            <a:ext cx="18288000" cy="1541783"/>
            <a:chOff x="0" y="0"/>
            <a:chExt cx="4816593" cy="406066"/>
          </a:xfrm>
        </p:grpSpPr>
        <p:sp>
          <p:nvSpPr>
            <p:cNvPr id="7" name="Freeform 7">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8" name="TextBox 8"/>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9" name="TextBox 9"/>
          <p:cNvSpPr txBox="1">
            <a:spLocks noGrp="1"/>
          </p:cNvSpPr>
          <p:nvPr>
            <p:ph type="title" idx="4294967295"/>
          </p:nvPr>
        </p:nvSpPr>
        <p:spPr>
          <a:xfrm>
            <a:off x="320278" y="440291"/>
            <a:ext cx="13198752"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Data Reminders</a:t>
            </a:r>
          </a:p>
        </p:txBody>
      </p:sp>
      <p:sp>
        <p:nvSpPr>
          <p:cNvPr id="11" name="TextBox 11"/>
          <p:cNvSpPr txBox="1"/>
          <p:nvPr/>
        </p:nvSpPr>
        <p:spPr>
          <a:xfrm>
            <a:off x="795275" y="2764790"/>
            <a:ext cx="16701496" cy="6493510"/>
          </a:xfrm>
          <a:prstGeom prst="rect">
            <a:avLst/>
          </a:prstGeom>
        </p:spPr>
        <p:txBody>
          <a:bodyPr lIns="0" tIns="0" rIns="0" bIns="0" rtlCol="0" anchor="t">
            <a:spAutoFit/>
          </a:bodyPr>
          <a:lstStyle/>
          <a:p>
            <a:pPr marL="5138416" lvl="7" indent="-642302" algn="l">
              <a:lnSpc>
                <a:spcPts val="4759"/>
              </a:lnSpc>
              <a:buFont typeface="Arial"/>
              <a:buChar char="•"/>
            </a:pPr>
            <a:r>
              <a:rPr lang="en-US" sz="3399" dirty="0">
                <a:solidFill>
                  <a:srgbClr val="000000"/>
                </a:solidFill>
                <a:latin typeface="Trebuchet MS"/>
                <a:ea typeface="Trebuchet MS"/>
                <a:cs typeface="Trebuchet MS"/>
                <a:sym typeface="Trebuchet MS"/>
              </a:rPr>
              <a:t>Finding data shouldn’t be difficult to find or expensive </a:t>
            </a:r>
          </a:p>
          <a:p>
            <a:pPr algn="l">
              <a:lnSpc>
                <a:spcPts val="4759"/>
              </a:lnSpc>
            </a:pPr>
            <a:endParaRPr lang="en-US" sz="3399" dirty="0">
              <a:solidFill>
                <a:srgbClr val="000000"/>
              </a:solidFill>
              <a:latin typeface="Trebuchet MS"/>
              <a:ea typeface="Trebuchet MS"/>
              <a:cs typeface="Trebuchet MS"/>
              <a:sym typeface="Trebuchet MS"/>
            </a:endParaRPr>
          </a:p>
          <a:p>
            <a:pPr marL="5138416" lvl="7" indent="-642302" algn="l">
              <a:lnSpc>
                <a:spcPts val="4759"/>
              </a:lnSpc>
              <a:buFont typeface="Arial"/>
              <a:buChar char="•"/>
            </a:pPr>
            <a:r>
              <a:rPr lang="en-US" sz="3399" dirty="0">
                <a:solidFill>
                  <a:srgbClr val="000000"/>
                </a:solidFill>
                <a:latin typeface="Trebuchet MS"/>
                <a:ea typeface="Trebuchet MS"/>
                <a:cs typeface="Trebuchet MS"/>
                <a:sym typeface="Trebuchet MS"/>
              </a:rPr>
              <a:t>Data is readily available in every school- you just need to know where to look</a:t>
            </a:r>
          </a:p>
          <a:p>
            <a:pPr algn="l">
              <a:lnSpc>
                <a:spcPts val="4759"/>
              </a:lnSpc>
            </a:pPr>
            <a:endParaRPr lang="en-US" sz="3399" dirty="0">
              <a:solidFill>
                <a:srgbClr val="000000"/>
              </a:solidFill>
              <a:latin typeface="Trebuchet MS"/>
              <a:ea typeface="Trebuchet MS"/>
              <a:cs typeface="Trebuchet MS"/>
              <a:sym typeface="Trebuchet MS"/>
            </a:endParaRPr>
          </a:p>
          <a:p>
            <a:pPr marL="5138416" lvl="7" indent="-642302" algn="l">
              <a:lnSpc>
                <a:spcPts val="4759"/>
              </a:lnSpc>
              <a:buFont typeface="Arial"/>
              <a:buChar char="•"/>
            </a:pPr>
            <a:r>
              <a:rPr lang="en-US" sz="3399" dirty="0">
                <a:solidFill>
                  <a:srgbClr val="000000"/>
                </a:solidFill>
                <a:latin typeface="Trebuchet MS"/>
                <a:ea typeface="Trebuchet MS"/>
                <a:cs typeface="Trebuchet MS"/>
                <a:sym typeface="Trebuchet MS"/>
              </a:rPr>
              <a:t>Look at existing data BEFORE you write goals, give surveys or needs assessments, or make decisions and changes</a:t>
            </a:r>
          </a:p>
          <a:p>
            <a:pPr algn="l">
              <a:lnSpc>
                <a:spcPts val="4759"/>
              </a:lnSpc>
            </a:pPr>
            <a:endParaRPr lang="en-US" sz="3399" dirty="0">
              <a:solidFill>
                <a:srgbClr val="000000"/>
              </a:solidFill>
              <a:latin typeface="Trebuchet MS"/>
              <a:ea typeface="Trebuchet MS"/>
              <a:cs typeface="Trebuchet MS"/>
              <a:sym typeface="Trebuchet MS"/>
            </a:endParaRPr>
          </a:p>
          <a:p>
            <a:pPr marL="5138416" lvl="7" indent="-642302" algn="l">
              <a:lnSpc>
                <a:spcPts val="4759"/>
              </a:lnSpc>
              <a:buFont typeface="Arial"/>
              <a:buChar char="•"/>
            </a:pPr>
            <a:r>
              <a:rPr lang="en-US" sz="3399" dirty="0">
                <a:solidFill>
                  <a:srgbClr val="000000"/>
                </a:solidFill>
                <a:latin typeface="Trebuchet MS"/>
                <a:ea typeface="Trebuchet MS"/>
                <a:cs typeface="Trebuchet MS"/>
                <a:sym typeface="Trebuchet MS"/>
              </a:rPr>
              <a:t>Never be afraid to look at the ugly data, it is where the work lives</a:t>
            </a:r>
          </a:p>
          <a:p>
            <a:pPr algn="l">
              <a:lnSpc>
                <a:spcPts val="3919"/>
              </a:lnSpc>
            </a:pPr>
            <a:endParaRPr lang="en-US" sz="3399" dirty="0">
              <a:solidFill>
                <a:srgbClr val="000000"/>
              </a:solidFill>
              <a:latin typeface="Trebuchet MS"/>
              <a:ea typeface="Trebuchet MS"/>
              <a:cs typeface="Trebuchet MS"/>
              <a:sym typeface="Trebuchet MS"/>
            </a:endParaRPr>
          </a:p>
        </p:txBody>
      </p:sp>
      <p:sp>
        <p:nvSpPr>
          <p:cNvPr id="10" name="Freeform 10" descr="CDE Logo"/>
          <p:cNvSpPr/>
          <p:nvPr/>
        </p:nvSpPr>
        <p:spPr>
          <a:xfrm>
            <a:off x="15320137" y="632528"/>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6232" y="23349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57150"/>
              <a:ext cx="4549935" cy="2016967"/>
            </a:xfrm>
            <a:prstGeom prst="rect">
              <a:avLst/>
            </a:prstGeom>
          </p:spPr>
          <p:txBody>
            <a:bodyPr lIns="50800" tIns="50800" rIns="50800" bIns="50800" rtlCol="0" anchor="ctr"/>
            <a:lstStyle/>
            <a:p>
              <a:pPr algn="ctr">
                <a:lnSpc>
                  <a:spcPts val="3359"/>
                </a:lnSpc>
              </a:pPr>
              <a:endParaRPr dirty="0"/>
            </a:p>
            <a:p>
              <a:pPr algn="l">
                <a:lnSpc>
                  <a:spcPts val="4787"/>
                </a:lnSpc>
              </a:pPr>
              <a:r>
                <a:rPr lang="en-US" sz="2799" dirty="0">
                  <a:solidFill>
                    <a:srgbClr val="000000"/>
                  </a:solidFill>
                  <a:latin typeface="Trebuchet MS"/>
                  <a:ea typeface="Trebuchet MS"/>
                  <a:cs typeface="Trebuchet MS"/>
                  <a:sym typeface="Trebuchet MS"/>
                </a:rPr>
                <a:t>                  </a:t>
              </a:r>
            </a:p>
            <a:p>
              <a:pPr algn="l">
                <a:lnSpc>
                  <a:spcPts val="4787"/>
                </a:lnSpc>
              </a:pPr>
              <a:r>
                <a:rPr lang="en-US" sz="2799" dirty="0">
                  <a:solidFill>
                    <a:srgbClr val="000000"/>
                  </a:solidFill>
                  <a:latin typeface="Trebuchet MS"/>
                  <a:ea typeface="Trebuchet MS"/>
                  <a:cs typeface="Trebuchet MS"/>
                  <a:sym typeface="Trebuchet MS"/>
                </a:rPr>
                <a:t>                  </a:t>
              </a:r>
            </a:p>
          </p:txBody>
        </p:sp>
      </p:grpSp>
      <p:sp>
        <p:nvSpPr>
          <p:cNvPr id="5" name="Freeform 5">
            <a:extLst>
              <a:ext uri="{C183D7F6-B498-43B3-948B-1728B52AA6E4}">
                <adec:decorative xmlns:adec="http://schemas.microsoft.com/office/drawing/2017/decorative" val="1"/>
              </a:ext>
            </a:extLst>
          </p:cNvPr>
          <p:cNvSpPr/>
          <p:nvPr/>
        </p:nvSpPr>
        <p:spPr>
          <a:xfrm>
            <a:off x="1282318" y="4294641"/>
            <a:ext cx="828699" cy="848859"/>
          </a:xfrm>
          <a:custGeom>
            <a:avLst/>
            <a:gdLst/>
            <a:ahLst/>
            <a:cxnLst/>
            <a:rect l="l" t="t" r="r" b="b"/>
            <a:pathLst>
              <a:path w="828699" h="848859">
                <a:moveTo>
                  <a:pt x="0" y="0"/>
                </a:moveTo>
                <a:lnTo>
                  <a:pt x="828699" y="0"/>
                </a:lnTo>
                <a:lnTo>
                  <a:pt x="828699" y="848859"/>
                </a:lnTo>
                <a:lnTo>
                  <a:pt x="0" y="8488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6" name="Freeform 6">
            <a:extLst>
              <a:ext uri="{C183D7F6-B498-43B3-948B-1728B52AA6E4}">
                <adec:decorative xmlns:adec="http://schemas.microsoft.com/office/drawing/2017/decorative" val="1"/>
              </a:ext>
            </a:extLst>
          </p:cNvPr>
          <p:cNvSpPr/>
          <p:nvPr/>
        </p:nvSpPr>
        <p:spPr>
          <a:xfrm>
            <a:off x="1282318" y="5781675"/>
            <a:ext cx="828699" cy="848859"/>
          </a:xfrm>
          <a:custGeom>
            <a:avLst/>
            <a:gdLst/>
            <a:ahLst/>
            <a:cxnLst/>
            <a:rect l="l" t="t" r="r" b="b"/>
            <a:pathLst>
              <a:path w="828699" h="848859">
                <a:moveTo>
                  <a:pt x="0" y="0"/>
                </a:moveTo>
                <a:lnTo>
                  <a:pt x="828699" y="0"/>
                </a:lnTo>
                <a:lnTo>
                  <a:pt x="828699" y="848859"/>
                </a:lnTo>
                <a:lnTo>
                  <a:pt x="0" y="8488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7" name="Freeform 7">
            <a:extLst>
              <a:ext uri="{C183D7F6-B498-43B3-948B-1728B52AA6E4}">
                <adec:decorative xmlns:adec="http://schemas.microsoft.com/office/drawing/2017/decorative" val="1"/>
              </a:ext>
            </a:extLst>
          </p:cNvPr>
          <p:cNvSpPr/>
          <p:nvPr/>
        </p:nvSpPr>
        <p:spPr>
          <a:xfrm>
            <a:off x="1282318" y="7035447"/>
            <a:ext cx="828699" cy="848859"/>
          </a:xfrm>
          <a:custGeom>
            <a:avLst/>
            <a:gdLst/>
            <a:ahLst/>
            <a:cxnLst/>
            <a:rect l="l" t="t" r="r" b="b"/>
            <a:pathLst>
              <a:path w="828699" h="848859">
                <a:moveTo>
                  <a:pt x="0" y="0"/>
                </a:moveTo>
                <a:lnTo>
                  <a:pt x="828699" y="0"/>
                </a:lnTo>
                <a:lnTo>
                  <a:pt x="828699" y="848859"/>
                </a:lnTo>
                <a:lnTo>
                  <a:pt x="0" y="8488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8" name="Freeform 8">
            <a:extLst>
              <a:ext uri="{C183D7F6-B498-43B3-948B-1728B52AA6E4}">
                <adec:decorative xmlns:adec="http://schemas.microsoft.com/office/drawing/2017/decorative" val="1"/>
              </a:ext>
            </a:extLst>
          </p:cNvPr>
          <p:cNvSpPr/>
          <p:nvPr/>
        </p:nvSpPr>
        <p:spPr>
          <a:xfrm>
            <a:off x="13849986" y="8006840"/>
            <a:ext cx="1208228" cy="1251460"/>
          </a:xfrm>
          <a:custGeom>
            <a:avLst/>
            <a:gdLst/>
            <a:ahLst/>
            <a:cxnLst/>
            <a:rect l="l" t="t" r="r" b="b"/>
            <a:pathLst>
              <a:path w="1208228" h="1251460">
                <a:moveTo>
                  <a:pt x="0" y="0"/>
                </a:moveTo>
                <a:lnTo>
                  <a:pt x="1208228" y="0"/>
                </a:lnTo>
                <a:lnTo>
                  <a:pt x="1208228" y="1251460"/>
                </a:lnTo>
                <a:lnTo>
                  <a:pt x="0" y="12514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grpSp>
        <p:nvGrpSpPr>
          <p:cNvPr id="9" name="Group 9">
            <a:extLst>
              <a:ext uri="{C183D7F6-B498-43B3-948B-1728B52AA6E4}">
                <adec:decorative xmlns:adec="http://schemas.microsoft.com/office/drawing/2017/decorative" val="1"/>
              </a:ext>
            </a:extLst>
          </p:cNvPr>
          <p:cNvGrpSpPr/>
          <p:nvPr/>
        </p:nvGrpSpPr>
        <p:grpSpPr>
          <a:xfrm>
            <a:off x="0" y="398915"/>
            <a:ext cx="18288000" cy="1541783"/>
            <a:chOff x="0" y="0"/>
            <a:chExt cx="4816593" cy="406066"/>
          </a:xfrm>
        </p:grpSpPr>
        <p:sp>
          <p:nvSpPr>
            <p:cNvPr id="10" name="Freeform 10">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11" name="TextBox 11"/>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13" name="TextBox 13"/>
          <p:cNvSpPr txBox="1">
            <a:spLocks noGrp="1"/>
          </p:cNvSpPr>
          <p:nvPr>
            <p:ph type="title" idx="4294967295"/>
          </p:nvPr>
        </p:nvSpPr>
        <p:spPr>
          <a:xfrm>
            <a:off x="360992" y="478284"/>
            <a:ext cx="11054482"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Today’s Objectives</a:t>
            </a:r>
          </a:p>
        </p:txBody>
      </p:sp>
      <p:grpSp>
        <p:nvGrpSpPr>
          <p:cNvPr id="14" name="Group 14">
            <a:extLst>
              <a:ext uri="{C183D7F6-B498-43B3-948B-1728B52AA6E4}">
                <adec:decorative xmlns:adec="http://schemas.microsoft.com/office/drawing/2017/decorative" val="1"/>
              </a:ext>
            </a:extLst>
          </p:cNvPr>
          <p:cNvGrpSpPr/>
          <p:nvPr/>
        </p:nvGrpSpPr>
        <p:grpSpPr>
          <a:xfrm>
            <a:off x="506232" y="2576427"/>
            <a:ext cx="13230001" cy="816620"/>
            <a:chOff x="0" y="0"/>
            <a:chExt cx="3484445" cy="215077"/>
          </a:xfrm>
        </p:grpSpPr>
        <p:sp>
          <p:nvSpPr>
            <p:cNvPr id="15" name="Freeform 15">
              <a:extLst>
                <a:ext uri="{C183D7F6-B498-43B3-948B-1728B52AA6E4}">
                  <adec:decorative xmlns:adec="http://schemas.microsoft.com/office/drawing/2017/decorative" val="1"/>
                </a:ext>
              </a:extLst>
            </p:cNvPr>
            <p:cNvSpPr/>
            <p:nvPr/>
          </p:nvSpPr>
          <p:spPr>
            <a:xfrm>
              <a:off x="0" y="0"/>
              <a:ext cx="3484445" cy="215077"/>
            </a:xfrm>
            <a:custGeom>
              <a:avLst/>
              <a:gdLst/>
              <a:ahLst/>
              <a:cxnLst/>
              <a:rect l="l" t="t" r="r" b="b"/>
              <a:pathLst>
                <a:path w="3484445" h="215077">
                  <a:moveTo>
                    <a:pt x="0" y="0"/>
                  </a:moveTo>
                  <a:lnTo>
                    <a:pt x="3484445" y="0"/>
                  </a:lnTo>
                  <a:lnTo>
                    <a:pt x="3484445" y="215077"/>
                  </a:lnTo>
                  <a:lnTo>
                    <a:pt x="0" y="215077"/>
                  </a:lnTo>
                  <a:close/>
                </a:path>
              </a:pathLst>
            </a:custGeom>
            <a:solidFill>
              <a:srgbClr val="000000"/>
            </a:solidFill>
          </p:spPr>
          <p:txBody>
            <a:bodyPr/>
            <a:lstStyle/>
            <a:p>
              <a:endParaRPr lang="en-US" dirty="0"/>
            </a:p>
          </p:txBody>
        </p:sp>
        <p:sp>
          <p:nvSpPr>
            <p:cNvPr id="16" name="TextBox 16"/>
            <p:cNvSpPr txBox="1"/>
            <p:nvPr/>
          </p:nvSpPr>
          <p:spPr>
            <a:xfrm>
              <a:off x="0" y="-85725"/>
              <a:ext cx="3484445" cy="300802"/>
            </a:xfrm>
            <a:prstGeom prst="rect">
              <a:avLst/>
            </a:prstGeom>
          </p:spPr>
          <p:txBody>
            <a:bodyPr lIns="50800" tIns="50800" rIns="50800" bIns="50800" rtlCol="0" anchor="ctr"/>
            <a:lstStyle/>
            <a:p>
              <a:pPr algn="l">
                <a:lnSpc>
                  <a:spcPts val="5599"/>
                </a:lnSpc>
              </a:pPr>
              <a:r>
                <a:rPr lang="en-US" sz="3999" b="1" dirty="0">
                  <a:solidFill>
                    <a:srgbClr val="FFFFFF"/>
                  </a:solidFill>
                  <a:latin typeface="Trebuchet MS Bold"/>
                  <a:ea typeface="Trebuchet MS Bold"/>
                  <a:cs typeface="Trebuchet MS Bold"/>
                  <a:sym typeface="Trebuchet MS Bold"/>
                </a:rPr>
                <a:t> </a:t>
              </a:r>
            </a:p>
          </p:txBody>
        </p:sp>
      </p:grpSp>
      <p:sp>
        <p:nvSpPr>
          <p:cNvPr id="17" name="TextBox 17"/>
          <p:cNvSpPr txBox="1"/>
          <p:nvPr/>
        </p:nvSpPr>
        <p:spPr>
          <a:xfrm>
            <a:off x="628079" y="2626914"/>
            <a:ext cx="9684841" cy="639445"/>
          </a:xfrm>
          <a:prstGeom prst="rect">
            <a:avLst/>
          </a:prstGeom>
        </p:spPr>
        <p:txBody>
          <a:bodyPr lIns="0" tIns="0" rIns="0" bIns="0" rtlCol="0" anchor="t">
            <a:spAutoFit/>
          </a:bodyPr>
          <a:lstStyle/>
          <a:p>
            <a:pPr algn="ctr">
              <a:lnSpc>
                <a:spcPts val="5179"/>
              </a:lnSpc>
            </a:pPr>
            <a:r>
              <a:rPr lang="en-US" sz="3699" b="1" dirty="0">
                <a:solidFill>
                  <a:srgbClr val="FFFFFF"/>
                </a:solidFill>
                <a:latin typeface="Trebuchet MS Bold"/>
                <a:ea typeface="Trebuchet MS Bold"/>
                <a:cs typeface="Trebuchet MS Bold"/>
                <a:sym typeface="Trebuchet MS Bold"/>
              </a:rPr>
              <a:t>By the end of this session, grantees should: </a:t>
            </a:r>
          </a:p>
        </p:txBody>
      </p:sp>
      <p:sp>
        <p:nvSpPr>
          <p:cNvPr id="18" name="TextBox 18"/>
          <p:cNvSpPr txBox="1"/>
          <p:nvPr/>
        </p:nvSpPr>
        <p:spPr>
          <a:xfrm>
            <a:off x="2246055" y="4160031"/>
            <a:ext cx="15275165" cy="3724275"/>
          </a:xfrm>
          <a:prstGeom prst="rect">
            <a:avLst/>
          </a:prstGeom>
        </p:spPr>
        <p:txBody>
          <a:bodyPr lIns="0" tIns="0" rIns="0" bIns="0" rtlCol="0" anchor="t">
            <a:spAutoFit/>
          </a:bodyPr>
          <a:lstStyle/>
          <a:p>
            <a:pPr algn="l">
              <a:lnSpc>
                <a:spcPts val="4200"/>
              </a:lnSpc>
            </a:pPr>
            <a:r>
              <a:rPr lang="en-US" sz="3000" dirty="0">
                <a:solidFill>
                  <a:srgbClr val="000000"/>
                </a:solidFill>
                <a:latin typeface="Trebuchet MS"/>
                <a:ea typeface="Trebuchet MS"/>
                <a:cs typeface="Trebuchet MS"/>
                <a:sym typeface="Trebuchet MS"/>
              </a:rPr>
              <a:t>Increase knowledge of the School Counselor Corps Grant (SCCG) and American School </a:t>
            </a:r>
          </a:p>
          <a:p>
            <a:pPr algn="l">
              <a:lnSpc>
                <a:spcPts val="4200"/>
              </a:lnSpc>
            </a:pPr>
            <a:r>
              <a:rPr lang="en-US" sz="3000" dirty="0">
                <a:solidFill>
                  <a:srgbClr val="000000"/>
                </a:solidFill>
                <a:latin typeface="Trebuchet MS"/>
                <a:ea typeface="Trebuchet MS"/>
                <a:cs typeface="Trebuchet MS"/>
                <a:sym typeface="Trebuchet MS"/>
              </a:rPr>
              <a:t>Counselor Association National Model. </a:t>
            </a:r>
          </a:p>
          <a:p>
            <a:pPr algn="l">
              <a:lnSpc>
                <a:spcPts val="4200"/>
              </a:lnSpc>
            </a:pPr>
            <a:endParaRPr lang="en-US" sz="3000" dirty="0">
              <a:solidFill>
                <a:srgbClr val="000000"/>
              </a:solidFill>
              <a:latin typeface="Trebuchet MS"/>
              <a:ea typeface="Trebuchet MS"/>
              <a:cs typeface="Trebuchet MS"/>
              <a:sym typeface="Trebuchet MS"/>
            </a:endParaRPr>
          </a:p>
          <a:p>
            <a:pPr algn="l">
              <a:lnSpc>
                <a:spcPts val="4200"/>
              </a:lnSpc>
            </a:pPr>
            <a:r>
              <a:rPr lang="en-US" sz="3000" dirty="0">
                <a:solidFill>
                  <a:srgbClr val="000000"/>
                </a:solidFill>
                <a:latin typeface="Trebuchet MS"/>
                <a:ea typeface="Trebuchet MS"/>
                <a:cs typeface="Trebuchet MS"/>
                <a:sym typeface="Trebuchet MS"/>
              </a:rPr>
              <a:t>Begin writing a school counseling program mission and vision statement.</a:t>
            </a:r>
          </a:p>
          <a:p>
            <a:pPr algn="l">
              <a:lnSpc>
                <a:spcPts val="4200"/>
              </a:lnSpc>
            </a:pPr>
            <a:endParaRPr lang="en-US" sz="3000" dirty="0">
              <a:solidFill>
                <a:srgbClr val="000000"/>
              </a:solidFill>
              <a:latin typeface="Trebuchet MS"/>
              <a:ea typeface="Trebuchet MS"/>
              <a:cs typeface="Trebuchet MS"/>
              <a:sym typeface="Trebuchet MS"/>
            </a:endParaRPr>
          </a:p>
          <a:p>
            <a:pPr algn="l">
              <a:lnSpc>
                <a:spcPts val="4200"/>
              </a:lnSpc>
            </a:pPr>
            <a:r>
              <a:rPr lang="en-US" sz="3000" dirty="0">
                <a:solidFill>
                  <a:srgbClr val="000000"/>
                </a:solidFill>
                <a:latin typeface="Trebuchet MS"/>
                <a:ea typeface="Trebuchet MS"/>
                <a:cs typeface="Trebuchet MS"/>
                <a:sym typeface="Trebuchet MS"/>
              </a:rPr>
              <a:t>Increase knowledge and confidence in collecting school data to inform comprehensive school counseling programming.</a:t>
            </a:r>
          </a:p>
        </p:txBody>
      </p:sp>
      <p:sp>
        <p:nvSpPr>
          <p:cNvPr id="19" name="TextBox 19"/>
          <p:cNvSpPr txBox="1"/>
          <p:nvPr/>
        </p:nvSpPr>
        <p:spPr>
          <a:xfrm>
            <a:off x="1028700" y="8348970"/>
            <a:ext cx="15275165" cy="721995"/>
          </a:xfrm>
          <a:prstGeom prst="rect">
            <a:avLst/>
          </a:prstGeom>
        </p:spPr>
        <p:txBody>
          <a:bodyPr lIns="0" tIns="0" rIns="0" bIns="0" rtlCol="0" anchor="t">
            <a:spAutoFit/>
          </a:bodyPr>
          <a:lstStyle/>
          <a:p>
            <a:pPr algn="ctr">
              <a:lnSpc>
                <a:spcPts val="5880"/>
              </a:lnSpc>
            </a:pPr>
            <a:r>
              <a:rPr lang="en-US" sz="4200" b="1" dirty="0">
                <a:solidFill>
                  <a:srgbClr val="000000"/>
                </a:solidFill>
                <a:latin typeface="Trebuchet MS Bold"/>
                <a:ea typeface="Trebuchet MS Bold"/>
                <a:cs typeface="Trebuchet MS Bold"/>
                <a:sym typeface="Trebuchet MS Bold"/>
              </a:rPr>
              <a:t>What is one goal you have for the day?</a:t>
            </a:r>
          </a:p>
        </p:txBody>
      </p:sp>
      <p:sp>
        <p:nvSpPr>
          <p:cNvPr id="12" name="Freeform 12" descr="CDE Logo"/>
          <p:cNvSpPr/>
          <p:nvPr/>
        </p:nvSpPr>
        <p:spPr>
          <a:xfrm>
            <a:off x="15214477" y="630684"/>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7"/>
            <a:stretch>
              <a:fillRect/>
            </a:stretch>
          </a:blipFill>
        </p:spPr>
        <p:txBody>
          <a:bodyPr/>
          <a:lstStyle/>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6232" y="2304331"/>
            <a:ext cx="17275536" cy="7576894"/>
            <a:chOff x="0" y="0"/>
            <a:chExt cx="4549935" cy="1995560"/>
          </a:xfrm>
        </p:grpSpPr>
        <p:sp>
          <p:nvSpPr>
            <p:cNvPr id="3" name="Freeform 3">
              <a:extLst>
                <a:ext uri="{C183D7F6-B498-43B3-948B-1728B52AA6E4}">
                  <adec:decorative xmlns:adec="http://schemas.microsoft.com/office/drawing/2017/decorative" val="1"/>
                </a:ext>
              </a:extLst>
            </p:cNvPr>
            <p:cNvSpPr/>
            <p:nvPr/>
          </p:nvSpPr>
          <p:spPr>
            <a:xfrm>
              <a:off x="0" y="0"/>
              <a:ext cx="4549935" cy="1995561"/>
            </a:xfrm>
            <a:custGeom>
              <a:avLst/>
              <a:gdLst/>
              <a:ahLst/>
              <a:cxnLst/>
              <a:rect l="l" t="t" r="r" b="b"/>
              <a:pathLst>
                <a:path w="4549935" h="1995561">
                  <a:moveTo>
                    <a:pt x="0" y="0"/>
                  </a:moveTo>
                  <a:lnTo>
                    <a:pt x="4549935" y="0"/>
                  </a:lnTo>
                  <a:lnTo>
                    <a:pt x="4549935" y="1995561"/>
                  </a:lnTo>
                  <a:lnTo>
                    <a:pt x="0" y="1995561"/>
                  </a:lnTo>
                  <a:close/>
                </a:path>
              </a:pathLst>
            </a:custGeom>
            <a:solidFill>
              <a:srgbClr val="F2F2F2"/>
            </a:solidFill>
          </p:spPr>
          <p:txBody>
            <a:bodyPr/>
            <a:lstStyle/>
            <a:p>
              <a:endParaRPr lang="en-US" dirty="0"/>
            </a:p>
          </p:txBody>
        </p:sp>
        <p:sp>
          <p:nvSpPr>
            <p:cNvPr id="4" name="TextBox 4"/>
            <p:cNvSpPr txBox="1"/>
            <p:nvPr/>
          </p:nvSpPr>
          <p:spPr>
            <a:xfrm>
              <a:off x="0" y="-19050"/>
              <a:ext cx="4549935" cy="2014610"/>
            </a:xfrm>
            <a:prstGeom prst="rect">
              <a:avLst/>
            </a:prstGeom>
          </p:spPr>
          <p:txBody>
            <a:bodyPr lIns="50800" tIns="50800" rIns="50800" bIns="50800" rtlCol="0" anchor="t"/>
            <a:lstStyle/>
            <a:p>
              <a:pPr algn="l">
                <a:lnSpc>
                  <a:spcPts val="700"/>
                </a:lnSpc>
              </a:pPr>
              <a:endParaRPr dirty="0"/>
            </a:p>
            <a:p>
              <a:pPr algn="l">
                <a:lnSpc>
                  <a:spcPts val="2100"/>
                </a:lnSpc>
              </a:pPr>
              <a:endParaRPr dirty="0"/>
            </a:p>
            <a:p>
              <a:pPr algn="l">
                <a:lnSpc>
                  <a:spcPts val="4619"/>
                </a:lnSpc>
              </a:pPr>
              <a:endParaRPr dirty="0"/>
            </a:p>
          </p:txBody>
        </p:sp>
      </p:grpSp>
      <p:sp>
        <p:nvSpPr>
          <p:cNvPr id="5" name="Freeform 5">
            <a:extLst>
              <a:ext uri="{C183D7F6-B498-43B3-948B-1728B52AA6E4}">
                <adec:decorative xmlns:adec="http://schemas.microsoft.com/office/drawing/2017/decorative" val="1"/>
              </a:ext>
            </a:extLst>
          </p:cNvPr>
          <p:cNvSpPr/>
          <p:nvPr/>
        </p:nvSpPr>
        <p:spPr>
          <a:xfrm>
            <a:off x="1473841" y="5550418"/>
            <a:ext cx="3344536" cy="3248380"/>
          </a:xfrm>
          <a:custGeom>
            <a:avLst/>
            <a:gdLst/>
            <a:ahLst/>
            <a:cxnLst/>
            <a:rect l="l" t="t" r="r" b="b"/>
            <a:pathLst>
              <a:path w="3344536" h="3248380">
                <a:moveTo>
                  <a:pt x="0" y="0"/>
                </a:moveTo>
                <a:lnTo>
                  <a:pt x="3344536" y="0"/>
                </a:lnTo>
                <a:lnTo>
                  <a:pt x="3344536" y="3248380"/>
                </a:lnTo>
                <a:lnTo>
                  <a:pt x="0" y="32483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nvGrpSpPr>
          <p:cNvPr id="6" name="Group 6">
            <a:extLst>
              <a:ext uri="{C183D7F6-B498-43B3-948B-1728B52AA6E4}">
                <adec:decorative xmlns:adec="http://schemas.microsoft.com/office/drawing/2017/decorative" val="1"/>
              </a:ext>
            </a:extLst>
          </p:cNvPr>
          <p:cNvGrpSpPr/>
          <p:nvPr/>
        </p:nvGrpSpPr>
        <p:grpSpPr>
          <a:xfrm>
            <a:off x="0" y="393299"/>
            <a:ext cx="18288000" cy="1541783"/>
            <a:chOff x="0" y="0"/>
            <a:chExt cx="4816593" cy="406066"/>
          </a:xfrm>
        </p:grpSpPr>
        <p:sp>
          <p:nvSpPr>
            <p:cNvPr id="7" name="Freeform 7">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8" name="TextBox 8"/>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9" name="TextBox 9"/>
          <p:cNvSpPr txBox="1">
            <a:spLocks noGrp="1"/>
          </p:cNvSpPr>
          <p:nvPr>
            <p:ph type="title" idx="4294967295"/>
          </p:nvPr>
        </p:nvSpPr>
        <p:spPr>
          <a:xfrm>
            <a:off x="320278" y="440291"/>
            <a:ext cx="13198752"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School Counseling Data</a:t>
            </a:r>
          </a:p>
        </p:txBody>
      </p:sp>
      <p:sp>
        <p:nvSpPr>
          <p:cNvPr id="11" name="TextBox 11"/>
          <p:cNvSpPr txBox="1"/>
          <p:nvPr/>
        </p:nvSpPr>
        <p:spPr>
          <a:xfrm>
            <a:off x="5656354" y="2420891"/>
            <a:ext cx="11922328" cy="6934200"/>
          </a:xfrm>
          <a:prstGeom prst="rect">
            <a:avLst/>
          </a:prstGeom>
        </p:spPr>
        <p:txBody>
          <a:bodyPr lIns="0" tIns="0" rIns="0" bIns="0" rtlCol="0" anchor="t">
            <a:spAutoFit/>
          </a:bodyPr>
          <a:lstStyle/>
          <a:p>
            <a:pPr marL="647702" lvl="1" indent="-323851" algn="l">
              <a:lnSpc>
                <a:spcPts val="4200"/>
              </a:lnSpc>
              <a:buFont typeface="Arial"/>
              <a:buChar char="•"/>
            </a:pPr>
            <a:r>
              <a:rPr lang="en-US" sz="3000" b="1" dirty="0">
                <a:solidFill>
                  <a:srgbClr val="000000"/>
                </a:solidFill>
                <a:latin typeface="Trebuchet MS Bold"/>
                <a:ea typeface="Trebuchet MS Bold"/>
                <a:cs typeface="Trebuchet MS Bold"/>
                <a:sym typeface="Trebuchet MS Bold"/>
              </a:rPr>
              <a:t>Examples of School Counseling Data:</a:t>
            </a:r>
          </a:p>
          <a:p>
            <a:pPr marL="1209045" lvl="2" indent="-403015" algn="l">
              <a:lnSpc>
                <a:spcPts val="3920"/>
              </a:lnSpc>
              <a:buFont typeface="Arial"/>
              <a:buChar char="⚬"/>
            </a:pPr>
            <a:r>
              <a:rPr lang="en-US" sz="2800" dirty="0">
                <a:solidFill>
                  <a:srgbClr val="000000"/>
                </a:solidFill>
                <a:latin typeface="Trebuchet MS"/>
                <a:ea typeface="Trebuchet MS"/>
                <a:cs typeface="Trebuchet MS"/>
                <a:sym typeface="Trebuchet MS"/>
              </a:rPr>
              <a:t>Time and effort assessment</a:t>
            </a:r>
          </a:p>
          <a:p>
            <a:pPr marL="1209045" lvl="2" indent="-403015" algn="l">
              <a:lnSpc>
                <a:spcPts val="3920"/>
              </a:lnSpc>
              <a:buFont typeface="Arial"/>
              <a:buChar char="⚬"/>
            </a:pPr>
            <a:r>
              <a:rPr lang="en-US" sz="2800" dirty="0">
                <a:solidFill>
                  <a:srgbClr val="000000"/>
                </a:solidFill>
                <a:latin typeface="Trebuchet MS"/>
                <a:ea typeface="Trebuchet MS"/>
                <a:cs typeface="Trebuchet MS"/>
                <a:sym typeface="Trebuchet MS"/>
              </a:rPr>
              <a:t>Number of school counselors</a:t>
            </a:r>
          </a:p>
          <a:p>
            <a:pPr marL="1209045" lvl="2" indent="-403015" algn="l">
              <a:lnSpc>
                <a:spcPts val="3920"/>
              </a:lnSpc>
              <a:buFont typeface="Arial"/>
              <a:buChar char="⚬"/>
            </a:pPr>
            <a:r>
              <a:rPr lang="en-US" sz="2800" dirty="0">
                <a:solidFill>
                  <a:srgbClr val="000000"/>
                </a:solidFill>
                <a:latin typeface="Trebuchet MS"/>
                <a:ea typeface="Trebuchet MS"/>
                <a:cs typeface="Trebuchet MS"/>
                <a:sym typeface="Trebuchet MS"/>
              </a:rPr>
              <a:t>Student to school counselor ratio</a:t>
            </a:r>
          </a:p>
          <a:p>
            <a:pPr marL="1209045" lvl="2" indent="-403015" algn="l">
              <a:lnSpc>
                <a:spcPts val="3920"/>
              </a:lnSpc>
              <a:buFont typeface="Arial"/>
              <a:buChar char="⚬"/>
            </a:pPr>
            <a:r>
              <a:rPr lang="en-US" sz="2800" dirty="0">
                <a:solidFill>
                  <a:srgbClr val="000000"/>
                </a:solidFill>
                <a:latin typeface="Trebuchet MS"/>
                <a:ea typeface="Trebuchet MS"/>
                <a:cs typeface="Trebuchet MS"/>
                <a:sym typeface="Trebuchet MS"/>
              </a:rPr>
              <a:t>School counseling goals</a:t>
            </a:r>
          </a:p>
          <a:p>
            <a:pPr marL="1209045" lvl="2" indent="-403015" algn="l">
              <a:lnSpc>
                <a:spcPts val="3920"/>
              </a:lnSpc>
              <a:buFont typeface="Arial"/>
              <a:buChar char="⚬"/>
            </a:pPr>
            <a:r>
              <a:rPr lang="en-US" sz="2800" dirty="0">
                <a:solidFill>
                  <a:srgbClr val="000000"/>
                </a:solidFill>
                <a:latin typeface="Trebuchet MS"/>
                <a:ea typeface="Trebuchet MS"/>
                <a:cs typeface="Trebuchet MS"/>
                <a:sym typeface="Trebuchet MS"/>
              </a:rPr>
              <a:t>Number of school counselor and administrator meetings</a:t>
            </a:r>
          </a:p>
          <a:p>
            <a:pPr marL="1209045" lvl="2" indent="-403015" algn="l">
              <a:lnSpc>
                <a:spcPts val="3920"/>
              </a:lnSpc>
              <a:buFont typeface="Arial"/>
              <a:buChar char="⚬"/>
            </a:pPr>
            <a:r>
              <a:rPr lang="en-US" sz="2800" dirty="0">
                <a:solidFill>
                  <a:srgbClr val="000000"/>
                </a:solidFill>
                <a:latin typeface="Trebuchet MS"/>
                <a:ea typeface="Trebuchet MS"/>
                <a:cs typeface="Trebuchet MS"/>
                <a:sym typeface="Trebuchet MS"/>
              </a:rPr>
              <a:t>School counselor years of experience</a:t>
            </a:r>
          </a:p>
          <a:p>
            <a:pPr marL="1209045" lvl="2" indent="-403015" algn="l">
              <a:lnSpc>
                <a:spcPts val="3920"/>
              </a:lnSpc>
              <a:buFont typeface="Arial"/>
              <a:buChar char="⚬"/>
            </a:pPr>
            <a:r>
              <a:rPr lang="en-US" sz="2800" dirty="0">
                <a:solidFill>
                  <a:srgbClr val="000000"/>
                </a:solidFill>
                <a:latin typeface="Trebuchet MS"/>
                <a:ea typeface="Trebuchet MS"/>
                <a:cs typeface="Trebuchet MS"/>
                <a:sym typeface="Trebuchet MS"/>
              </a:rPr>
              <a:t>Comprehensive programming (academic, career, social-emotional)</a:t>
            </a:r>
          </a:p>
          <a:p>
            <a:pPr marL="1209045" lvl="2" indent="-403015" algn="l">
              <a:lnSpc>
                <a:spcPts val="3920"/>
              </a:lnSpc>
              <a:buFont typeface="Arial"/>
              <a:buChar char="⚬"/>
            </a:pPr>
            <a:r>
              <a:rPr lang="en-US" sz="2800" dirty="0">
                <a:solidFill>
                  <a:srgbClr val="000000"/>
                </a:solidFill>
                <a:latin typeface="Trebuchet MS"/>
                <a:ea typeface="Trebuchet MS"/>
                <a:cs typeface="Trebuchet MS"/>
                <a:sym typeface="Trebuchet MS"/>
              </a:rPr>
              <a:t>School counselor evaluation</a:t>
            </a:r>
          </a:p>
          <a:p>
            <a:pPr marL="1209045" lvl="2" indent="-403015" algn="l">
              <a:lnSpc>
                <a:spcPts val="3920"/>
              </a:lnSpc>
              <a:buFont typeface="Arial"/>
              <a:buChar char="⚬"/>
            </a:pPr>
            <a:r>
              <a:rPr lang="en-US" sz="2800" dirty="0">
                <a:solidFill>
                  <a:srgbClr val="000000"/>
                </a:solidFill>
                <a:latin typeface="Trebuchet MS"/>
                <a:ea typeface="Trebuchet MS"/>
                <a:cs typeface="Trebuchet MS"/>
                <a:sym typeface="Trebuchet MS"/>
              </a:rPr>
              <a:t>Qualitative data on how school community views school counselors </a:t>
            </a:r>
          </a:p>
          <a:p>
            <a:pPr algn="l">
              <a:lnSpc>
                <a:spcPts val="2800"/>
              </a:lnSpc>
            </a:pPr>
            <a:endParaRPr lang="en-US" sz="2800" dirty="0">
              <a:solidFill>
                <a:srgbClr val="000000"/>
              </a:solidFill>
              <a:latin typeface="Trebuchet MS"/>
              <a:ea typeface="Trebuchet MS"/>
              <a:cs typeface="Trebuchet MS"/>
              <a:sym typeface="Trebuchet MS"/>
            </a:endParaRPr>
          </a:p>
          <a:p>
            <a:pPr marL="647702" lvl="1" indent="-323851" algn="l">
              <a:lnSpc>
                <a:spcPts val="4200"/>
              </a:lnSpc>
              <a:buFont typeface="Arial"/>
              <a:buChar char="•"/>
            </a:pPr>
            <a:r>
              <a:rPr lang="en-US" sz="3000" b="1" dirty="0">
                <a:solidFill>
                  <a:srgbClr val="000000"/>
                </a:solidFill>
                <a:latin typeface="Trebuchet MS Bold"/>
                <a:ea typeface="Trebuchet MS Bold"/>
                <a:cs typeface="Trebuchet MS Bold"/>
                <a:sym typeface="Trebuchet MS Bold"/>
              </a:rPr>
              <a:t> Potential Data Tools:</a:t>
            </a:r>
          </a:p>
          <a:p>
            <a:pPr marL="1295403" lvl="2" indent="-431801" algn="l">
              <a:lnSpc>
                <a:spcPts val="4200"/>
              </a:lnSpc>
              <a:buFont typeface="Arial"/>
              <a:buChar char="⚬"/>
            </a:pPr>
            <a:r>
              <a:rPr lang="en-US" sz="3000" b="1" u="sng" dirty="0">
                <a:solidFill>
                  <a:srgbClr val="0955A1"/>
                </a:solidFill>
                <a:latin typeface="Trebuchet MS Bold"/>
                <a:ea typeface="Trebuchet MS Bold"/>
                <a:cs typeface="Trebuchet MS Bold"/>
                <a:sym typeface="Trebuchet MS Bold"/>
                <a:hlinkClick r:id="rId5" tooltip="https://www.schoolcounselor.org/About-School-Counseling/ASCA-National-Model-for-School-Counseling-Programs/Templates-Resources"/>
              </a:rPr>
              <a:t>ASCA Use-of-Time Template</a:t>
            </a:r>
            <a:r>
              <a:rPr lang="en-US" sz="3000" dirty="0">
                <a:solidFill>
                  <a:srgbClr val="000000"/>
                </a:solidFill>
                <a:latin typeface="Trebuchet MS"/>
                <a:ea typeface="Trebuchet MS"/>
                <a:cs typeface="Trebuchet MS"/>
                <a:sym typeface="Trebuchet MS"/>
              </a:rPr>
              <a:t> (2025)</a:t>
            </a:r>
          </a:p>
          <a:p>
            <a:pPr marL="1295403" lvl="2" indent="-431801" algn="l">
              <a:lnSpc>
                <a:spcPts val="4200"/>
              </a:lnSpc>
              <a:buFont typeface="Arial"/>
              <a:buChar char="⚬"/>
            </a:pPr>
            <a:r>
              <a:rPr lang="en-US" sz="3000" b="1" u="sng" dirty="0">
                <a:solidFill>
                  <a:srgbClr val="0955A1"/>
                </a:solidFill>
                <a:latin typeface="Trebuchet MS Bold"/>
                <a:ea typeface="Trebuchet MS Bold"/>
                <a:cs typeface="Trebuchet MS Bold"/>
                <a:sym typeface="Trebuchet MS Bold"/>
                <a:hlinkClick r:id="rId6" tooltip="https://drive.google.com/file/d/1-hHA_mXvlZshtLi73olgGjjKjI16QQGa/view"/>
              </a:rPr>
              <a:t>Environmental Scan Model</a:t>
            </a:r>
            <a:r>
              <a:rPr lang="en-US" sz="3000" dirty="0">
                <a:solidFill>
                  <a:srgbClr val="000000"/>
                </a:solidFill>
                <a:latin typeface="Trebuchet MS"/>
                <a:ea typeface="Trebuchet MS"/>
                <a:cs typeface="Trebuchet MS"/>
                <a:sym typeface="Trebuchet MS"/>
              </a:rPr>
              <a:t> (Carlson, 2020)</a:t>
            </a:r>
          </a:p>
        </p:txBody>
      </p:sp>
      <p:grpSp>
        <p:nvGrpSpPr>
          <p:cNvPr id="12" name="Group 12">
            <a:extLst>
              <a:ext uri="{C183D7F6-B498-43B3-948B-1728B52AA6E4}">
                <adec:decorative xmlns:adec="http://schemas.microsoft.com/office/drawing/2017/decorative" val="1"/>
              </a:ext>
            </a:extLst>
          </p:cNvPr>
          <p:cNvGrpSpPr/>
          <p:nvPr/>
        </p:nvGrpSpPr>
        <p:grpSpPr>
          <a:xfrm>
            <a:off x="1031061" y="3743617"/>
            <a:ext cx="4230095" cy="1482260"/>
            <a:chOff x="0" y="0"/>
            <a:chExt cx="864837" cy="303046"/>
          </a:xfrm>
        </p:grpSpPr>
        <p:sp>
          <p:nvSpPr>
            <p:cNvPr id="13" name="Freeform 13">
              <a:extLst>
                <a:ext uri="{C183D7F6-B498-43B3-948B-1728B52AA6E4}">
                  <adec:decorative xmlns:adec="http://schemas.microsoft.com/office/drawing/2017/decorative" val="1"/>
                </a:ext>
              </a:extLst>
            </p:cNvPr>
            <p:cNvSpPr/>
            <p:nvPr/>
          </p:nvSpPr>
          <p:spPr>
            <a:xfrm>
              <a:off x="0" y="0"/>
              <a:ext cx="864837" cy="303046"/>
            </a:xfrm>
            <a:custGeom>
              <a:avLst/>
              <a:gdLst/>
              <a:ahLst/>
              <a:cxnLst/>
              <a:rect l="l" t="t" r="r" b="b"/>
              <a:pathLst>
                <a:path w="864837" h="303046">
                  <a:moveTo>
                    <a:pt x="0" y="0"/>
                  </a:moveTo>
                  <a:lnTo>
                    <a:pt x="864837" y="0"/>
                  </a:lnTo>
                  <a:lnTo>
                    <a:pt x="864837" y="303046"/>
                  </a:lnTo>
                  <a:lnTo>
                    <a:pt x="0" y="303046"/>
                  </a:lnTo>
                  <a:close/>
                </a:path>
              </a:pathLst>
            </a:custGeom>
            <a:solidFill>
              <a:srgbClr val="C32032"/>
            </a:solidFill>
          </p:spPr>
          <p:txBody>
            <a:bodyPr/>
            <a:lstStyle/>
            <a:p>
              <a:endParaRPr lang="en-US" dirty="0"/>
            </a:p>
          </p:txBody>
        </p:sp>
        <p:sp>
          <p:nvSpPr>
            <p:cNvPr id="14" name="TextBox 14"/>
            <p:cNvSpPr txBox="1"/>
            <p:nvPr/>
          </p:nvSpPr>
          <p:spPr>
            <a:xfrm>
              <a:off x="0" y="-57150"/>
              <a:ext cx="864837" cy="360196"/>
            </a:xfrm>
            <a:prstGeom prst="rect">
              <a:avLst/>
            </a:prstGeom>
          </p:spPr>
          <p:txBody>
            <a:bodyPr lIns="65442" tIns="65442" rIns="65442" bIns="65442" rtlCol="0" anchor="ctr"/>
            <a:lstStyle/>
            <a:p>
              <a:pPr algn="ctr">
                <a:lnSpc>
                  <a:spcPts val="4199"/>
                </a:lnSpc>
              </a:pPr>
              <a:endParaRPr dirty="0"/>
            </a:p>
          </p:txBody>
        </p:sp>
      </p:grpSp>
      <p:sp>
        <p:nvSpPr>
          <p:cNvPr id="15" name="TextBox 15">
            <a:extLst>
              <a:ext uri="{C183D7F6-B498-43B3-948B-1728B52AA6E4}">
                <adec:decorative xmlns:adec="http://schemas.microsoft.com/office/drawing/2017/decorative" val="1"/>
              </a:ext>
            </a:extLst>
          </p:cNvPr>
          <p:cNvSpPr txBox="1"/>
          <p:nvPr/>
        </p:nvSpPr>
        <p:spPr>
          <a:xfrm>
            <a:off x="1311826" y="3917444"/>
            <a:ext cx="3760692" cy="1067929"/>
          </a:xfrm>
          <a:prstGeom prst="rect">
            <a:avLst/>
          </a:prstGeom>
        </p:spPr>
        <p:txBody>
          <a:bodyPr lIns="0" tIns="0" rIns="0" bIns="0" rtlCol="0" anchor="t">
            <a:spAutoFit/>
          </a:bodyPr>
          <a:lstStyle/>
          <a:p>
            <a:pPr algn="ctr">
              <a:lnSpc>
                <a:spcPts val="4328"/>
              </a:lnSpc>
            </a:pPr>
            <a:r>
              <a:rPr lang="en-US" sz="3091" b="1" dirty="0">
                <a:solidFill>
                  <a:srgbClr val="FFFFFF"/>
                </a:solidFill>
                <a:latin typeface="Trebuchet MS Bold"/>
                <a:ea typeface="Trebuchet MS Bold"/>
                <a:cs typeface="Trebuchet MS Bold"/>
                <a:sym typeface="Trebuchet MS Bold"/>
              </a:rPr>
              <a:t>School Counseling Program</a:t>
            </a:r>
          </a:p>
        </p:txBody>
      </p:sp>
      <p:sp>
        <p:nvSpPr>
          <p:cNvPr id="10" name="Freeform 10" descr="CDE Logo"/>
          <p:cNvSpPr/>
          <p:nvPr/>
        </p:nvSpPr>
        <p:spPr>
          <a:xfrm>
            <a:off x="15320137" y="632528"/>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7"/>
            <a:stretch>
              <a:fillRect/>
            </a:stretch>
          </a:blipFill>
        </p:spPr>
        <p:txBody>
          <a:bodyPr/>
          <a:lstStyle/>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6232"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76200"/>
              <a:ext cx="4549935" cy="2036017"/>
            </a:xfrm>
            <a:prstGeom prst="rect">
              <a:avLst/>
            </a:prstGeom>
          </p:spPr>
          <p:txBody>
            <a:bodyPr lIns="50800" tIns="50800" rIns="50800" bIns="50800" rtlCol="0" anchor="ctr"/>
            <a:lstStyle/>
            <a:p>
              <a:pPr algn="l">
                <a:lnSpc>
                  <a:spcPts val="5179"/>
                </a:lnSpc>
              </a:pPr>
              <a:r>
                <a:rPr lang="en-US" sz="3699" b="1" dirty="0">
                  <a:solidFill>
                    <a:srgbClr val="0955A1"/>
                  </a:solidFill>
                  <a:latin typeface="Trebuchet MS Bold"/>
                  <a:ea typeface="Trebuchet MS Bold"/>
                  <a:cs typeface="Trebuchet MS Bold"/>
                  <a:sym typeface="Trebuchet MS Bold"/>
                  <a:hlinkClick r:id="rId3" tooltip="https://www.schoolcounselor.org/About-School-Counseling/ASCA-National-Model-for-School-Counseling-Programs/Templates-Resources"/>
                </a:rPr>
                <a:t> </a:t>
              </a:r>
            </a:p>
          </p:txBody>
        </p:sp>
      </p:grpSp>
      <p:sp>
        <p:nvSpPr>
          <p:cNvPr id="5" name="Freeform 5">
            <a:extLst>
              <a:ext uri="{C183D7F6-B498-43B3-948B-1728B52AA6E4}">
                <adec:decorative xmlns:adec="http://schemas.microsoft.com/office/drawing/2017/decorative" val="1"/>
              </a:ext>
            </a:extLst>
          </p:cNvPr>
          <p:cNvSpPr/>
          <p:nvPr/>
        </p:nvSpPr>
        <p:spPr>
          <a:xfrm>
            <a:off x="11284895" y="2677479"/>
            <a:ext cx="6337818" cy="6993455"/>
          </a:xfrm>
          <a:custGeom>
            <a:avLst/>
            <a:gdLst/>
            <a:ahLst/>
            <a:cxnLst/>
            <a:rect l="l" t="t" r="r" b="b"/>
            <a:pathLst>
              <a:path w="6337818" h="6993455">
                <a:moveTo>
                  <a:pt x="0" y="0"/>
                </a:moveTo>
                <a:lnTo>
                  <a:pt x="6337818" y="0"/>
                </a:lnTo>
                <a:lnTo>
                  <a:pt x="6337818" y="6993455"/>
                </a:lnTo>
                <a:lnTo>
                  <a:pt x="0" y="6993455"/>
                </a:lnTo>
                <a:lnTo>
                  <a:pt x="0" y="0"/>
                </a:lnTo>
                <a:close/>
              </a:path>
            </a:pathLst>
          </a:custGeom>
          <a:blipFill>
            <a:blip r:embed="rId4"/>
            <a:stretch>
              <a:fillRect/>
            </a:stretch>
          </a:blipFill>
        </p:spPr>
        <p:txBody>
          <a:bodyPr/>
          <a:lstStyle/>
          <a:p>
            <a:endParaRPr lang="en-US" dirty="0"/>
          </a:p>
        </p:txBody>
      </p:sp>
      <p:grpSp>
        <p:nvGrpSpPr>
          <p:cNvPr id="6" name="Group 6">
            <a:extLst>
              <a:ext uri="{C183D7F6-B498-43B3-948B-1728B52AA6E4}">
                <adec:decorative xmlns:adec="http://schemas.microsoft.com/office/drawing/2017/decorative" val="1"/>
              </a:ext>
            </a:extLst>
          </p:cNvPr>
          <p:cNvGrpSpPr/>
          <p:nvPr/>
        </p:nvGrpSpPr>
        <p:grpSpPr>
          <a:xfrm>
            <a:off x="0" y="393299"/>
            <a:ext cx="18288000" cy="1541783"/>
            <a:chOff x="0" y="0"/>
            <a:chExt cx="4816593" cy="406066"/>
          </a:xfrm>
        </p:grpSpPr>
        <p:sp>
          <p:nvSpPr>
            <p:cNvPr id="7" name="Freeform 7">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8" name="TextBox 8"/>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9" name="TextBox 9"/>
          <p:cNvSpPr txBox="1">
            <a:spLocks noGrp="1"/>
          </p:cNvSpPr>
          <p:nvPr>
            <p:ph type="title" idx="4294967295"/>
          </p:nvPr>
        </p:nvSpPr>
        <p:spPr>
          <a:xfrm>
            <a:off x="320278" y="440291"/>
            <a:ext cx="13198752"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Use-of-Time</a:t>
            </a:r>
          </a:p>
        </p:txBody>
      </p:sp>
      <p:sp>
        <p:nvSpPr>
          <p:cNvPr id="11" name="TextBox 11"/>
          <p:cNvSpPr txBox="1"/>
          <p:nvPr/>
        </p:nvSpPr>
        <p:spPr>
          <a:xfrm>
            <a:off x="648412" y="2669540"/>
            <a:ext cx="10555055" cy="6714595"/>
          </a:xfrm>
          <a:prstGeom prst="rect">
            <a:avLst/>
          </a:prstGeom>
        </p:spPr>
        <p:txBody>
          <a:bodyPr lIns="0" tIns="0" rIns="0" bIns="0" rtlCol="0" anchor="t">
            <a:spAutoFit/>
          </a:bodyPr>
          <a:lstStyle/>
          <a:p>
            <a:pPr algn="l">
              <a:lnSpc>
                <a:spcPts val="3780"/>
              </a:lnSpc>
            </a:pPr>
            <a:r>
              <a:rPr lang="en-US" sz="2700" b="1" u="sng" dirty="0">
                <a:solidFill>
                  <a:srgbClr val="0955A1"/>
                </a:solidFill>
                <a:latin typeface="Trebuchet MS Bold"/>
                <a:ea typeface="Trebuchet MS Bold"/>
                <a:cs typeface="Trebuchet MS Bold"/>
                <a:sym typeface="Trebuchet MS Bold"/>
                <a:hlinkClick r:id="rId3" tooltip="https://www.schoolcounselor.org/About-School-Counseling/ASCA-National-Model-for-School-Counseling-Programs/Templates-Resources"/>
              </a:rPr>
              <a:t>Access ASCA's Use-of-Time</a:t>
            </a:r>
            <a:r>
              <a:rPr lang="en-US" sz="2700" b="1" dirty="0">
                <a:solidFill>
                  <a:srgbClr val="0955A1"/>
                </a:solidFill>
                <a:latin typeface="Trebuchet MS Bold"/>
                <a:ea typeface="Trebuchet MS Bold"/>
                <a:cs typeface="Trebuchet MS Bold"/>
                <a:sym typeface="Trebuchet MS Bold"/>
              </a:rPr>
              <a:t> </a:t>
            </a:r>
            <a:r>
              <a:rPr lang="en-US" sz="2700" b="1" dirty="0">
                <a:latin typeface="Trebuchet MS Bold"/>
                <a:ea typeface="Trebuchet MS Bold"/>
                <a:cs typeface="Trebuchet MS Bold"/>
                <a:sym typeface="Trebuchet MS Bold"/>
              </a:rPr>
              <a:t>Calculator:</a:t>
            </a:r>
          </a:p>
          <a:p>
            <a:pPr algn="l">
              <a:lnSpc>
                <a:spcPts val="1399"/>
              </a:lnSpc>
            </a:pPr>
            <a:endParaRPr lang="en-US" sz="2700" b="1" u="sng" dirty="0">
              <a:solidFill>
                <a:srgbClr val="0955A1"/>
              </a:solidFill>
              <a:latin typeface="Trebuchet MS Bold"/>
              <a:ea typeface="Trebuchet MS Bold"/>
              <a:cs typeface="Trebuchet MS Bold"/>
              <a:sym typeface="Trebuchet MS Bold"/>
            </a:endParaRPr>
          </a:p>
          <a:p>
            <a:pPr marL="582933" lvl="1" indent="-291467" algn="l">
              <a:lnSpc>
                <a:spcPts val="3780"/>
              </a:lnSpc>
              <a:buFont typeface="Arial"/>
              <a:buChar char="•"/>
            </a:pPr>
            <a:r>
              <a:rPr lang="en-US" sz="2700" dirty="0">
                <a:solidFill>
                  <a:srgbClr val="000000"/>
                </a:solidFill>
                <a:latin typeface="Trebuchet MS"/>
                <a:ea typeface="Trebuchet MS"/>
                <a:cs typeface="Trebuchet MS"/>
                <a:sym typeface="Trebuchet MS"/>
              </a:rPr>
              <a:t>Time and Effort Assessment required per C.R.S. 22-91-103 (1)(d)</a:t>
            </a:r>
          </a:p>
          <a:p>
            <a:pPr marL="1165866" lvl="2" indent="-388622" algn="l">
              <a:lnSpc>
                <a:spcPts val="3780"/>
              </a:lnSpc>
              <a:buFont typeface="Arial"/>
              <a:buChar char="⚬"/>
            </a:pPr>
            <a:r>
              <a:rPr lang="en-US" sz="2700" dirty="0">
                <a:solidFill>
                  <a:srgbClr val="000000"/>
                </a:solidFill>
                <a:latin typeface="Trebuchet MS"/>
                <a:ea typeface="Trebuchet MS"/>
                <a:cs typeface="Trebuchet MS"/>
                <a:sym typeface="Trebuchet MS"/>
              </a:rPr>
              <a:t>Snapshot of the school counselor's use of time</a:t>
            </a:r>
          </a:p>
          <a:p>
            <a:pPr algn="l">
              <a:lnSpc>
                <a:spcPts val="2800"/>
              </a:lnSpc>
            </a:pPr>
            <a:endParaRPr lang="en-US" sz="2700" dirty="0">
              <a:solidFill>
                <a:srgbClr val="000000"/>
              </a:solidFill>
              <a:latin typeface="Trebuchet MS"/>
              <a:ea typeface="Trebuchet MS"/>
              <a:cs typeface="Trebuchet MS"/>
              <a:sym typeface="Trebuchet MS"/>
            </a:endParaRPr>
          </a:p>
          <a:p>
            <a:pPr marL="582933" lvl="1" indent="-291467" algn="l">
              <a:lnSpc>
                <a:spcPts val="3780"/>
              </a:lnSpc>
              <a:buFont typeface="Arial"/>
              <a:buChar char="•"/>
            </a:pPr>
            <a:r>
              <a:rPr lang="en-US" sz="2700" b="1" dirty="0">
                <a:solidFill>
                  <a:srgbClr val="000000"/>
                </a:solidFill>
                <a:latin typeface="Trebuchet MS Bold"/>
                <a:ea typeface="Trebuchet MS Bold"/>
                <a:cs typeface="Trebuchet MS Bold"/>
                <a:sym typeface="Trebuchet MS Bold"/>
              </a:rPr>
              <a:t>Base use of time on student needs</a:t>
            </a:r>
          </a:p>
          <a:p>
            <a:pPr marL="1165866" lvl="2" indent="-388622" algn="l">
              <a:lnSpc>
                <a:spcPts val="3780"/>
              </a:lnSpc>
              <a:buFont typeface="Arial"/>
              <a:buChar char="⚬"/>
            </a:pPr>
            <a:r>
              <a:rPr lang="en-US" sz="2700" dirty="0">
                <a:solidFill>
                  <a:srgbClr val="000000"/>
                </a:solidFill>
                <a:latin typeface="Trebuchet MS"/>
                <a:ea typeface="Trebuchet MS"/>
                <a:cs typeface="Trebuchet MS"/>
                <a:sym typeface="Trebuchet MS"/>
              </a:rPr>
              <a:t>80% or more in direct and indirect services </a:t>
            </a:r>
          </a:p>
          <a:p>
            <a:pPr marL="1165866" lvl="2" indent="-388622" algn="l">
              <a:lnSpc>
                <a:spcPts val="3780"/>
              </a:lnSpc>
              <a:buFont typeface="Arial"/>
              <a:buChar char="⚬"/>
            </a:pPr>
            <a:r>
              <a:rPr lang="en-US" sz="2700" dirty="0">
                <a:solidFill>
                  <a:srgbClr val="000000"/>
                </a:solidFill>
                <a:latin typeface="Trebuchet MS"/>
                <a:ea typeface="Trebuchet MS"/>
                <a:cs typeface="Trebuchet MS"/>
                <a:sym typeface="Trebuchet MS"/>
              </a:rPr>
              <a:t>20% of time for program management and school support </a:t>
            </a:r>
          </a:p>
          <a:p>
            <a:pPr algn="l">
              <a:lnSpc>
                <a:spcPts val="3780"/>
              </a:lnSpc>
            </a:pPr>
            <a:endParaRPr lang="en-US" sz="2700" dirty="0">
              <a:solidFill>
                <a:srgbClr val="000000"/>
              </a:solidFill>
              <a:latin typeface="Trebuchet MS"/>
              <a:ea typeface="Trebuchet MS"/>
              <a:cs typeface="Trebuchet MS"/>
              <a:sym typeface="Trebuchet MS"/>
            </a:endParaRPr>
          </a:p>
          <a:p>
            <a:pPr marL="582933" lvl="1" indent="-291467" algn="l">
              <a:lnSpc>
                <a:spcPts val="3780"/>
              </a:lnSpc>
              <a:buFont typeface="Arial"/>
              <a:buChar char="•"/>
            </a:pPr>
            <a:r>
              <a:rPr lang="en-US" sz="2700" b="1" dirty="0">
                <a:solidFill>
                  <a:srgbClr val="000000"/>
                </a:solidFill>
                <a:latin typeface="Trebuchet MS Bold"/>
                <a:ea typeface="Trebuchet MS Bold"/>
                <a:cs typeface="Trebuchet MS Bold"/>
                <a:sym typeface="Trebuchet MS Bold"/>
              </a:rPr>
              <a:t>Advocate for the best use of time</a:t>
            </a:r>
          </a:p>
          <a:p>
            <a:pPr marL="1165866" lvl="2" indent="-388622" algn="l">
              <a:lnSpc>
                <a:spcPts val="3780"/>
              </a:lnSpc>
              <a:buFont typeface="Arial"/>
              <a:buChar char="⚬"/>
            </a:pPr>
            <a:r>
              <a:rPr lang="en-US" sz="2700" dirty="0">
                <a:solidFill>
                  <a:srgbClr val="000000"/>
                </a:solidFill>
                <a:latin typeface="Trebuchet MS"/>
                <a:ea typeface="Trebuchet MS"/>
                <a:cs typeface="Trebuchet MS"/>
                <a:sym typeface="Trebuchet MS"/>
              </a:rPr>
              <a:t>Did time spent address student needs?</a:t>
            </a:r>
          </a:p>
          <a:p>
            <a:pPr marL="1165866" lvl="2" indent="-388622" algn="l">
              <a:lnSpc>
                <a:spcPts val="3780"/>
              </a:lnSpc>
              <a:buFont typeface="Arial"/>
              <a:buChar char="⚬"/>
            </a:pPr>
            <a:r>
              <a:rPr lang="en-US" sz="2700" dirty="0">
                <a:solidFill>
                  <a:srgbClr val="000000"/>
                </a:solidFill>
                <a:latin typeface="Trebuchet MS"/>
                <a:ea typeface="Trebuchet MS"/>
                <a:cs typeface="Trebuchet MS"/>
                <a:sym typeface="Trebuchet MS"/>
              </a:rPr>
              <a:t>Do you have a rationale for programming?</a:t>
            </a:r>
          </a:p>
          <a:p>
            <a:pPr marL="1165866" lvl="2" indent="-388622" algn="l">
              <a:lnSpc>
                <a:spcPts val="3780"/>
              </a:lnSpc>
              <a:buFont typeface="Arial"/>
              <a:buChar char="⚬"/>
            </a:pPr>
            <a:r>
              <a:rPr lang="en-US" sz="2700" dirty="0">
                <a:solidFill>
                  <a:srgbClr val="000000"/>
                </a:solidFill>
                <a:latin typeface="Trebuchet MS"/>
                <a:ea typeface="Trebuchet MS"/>
                <a:cs typeface="Trebuchet MS"/>
                <a:sym typeface="Trebuchet MS"/>
              </a:rPr>
              <a:t>Can you justify changes to use of time?</a:t>
            </a:r>
          </a:p>
          <a:p>
            <a:pPr algn="l">
              <a:lnSpc>
                <a:spcPts val="3780"/>
              </a:lnSpc>
            </a:pPr>
            <a:endParaRPr lang="en-US" sz="2700" dirty="0">
              <a:solidFill>
                <a:srgbClr val="000000"/>
              </a:solidFill>
              <a:latin typeface="Trebuchet MS"/>
              <a:ea typeface="Trebuchet MS"/>
              <a:cs typeface="Trebuchet MS"/>
              <a:sym typeface="Trebuchet MS"/>
            </a:endParaRPr>
          </a:p>
          <a:p>
            <a:pPr algn="l">
              <a:lnSpc>
                <a:spcPts val="2800"/>
              </a:lnSpc>
            </a:pPr>
            <a:r>
              <a:rPr lang="en-US" sz="2000" dirty="0">
                <a:solidFill>
                  <a:srgbClr val="000000"/>
                </a:solidFill>
                <a:latin typeface="Trebuchet MS"/>
                <a:ea typeface="Trebuchet MS"/>
                <a:cs typeface="Trebuchet MS"/>
                <a:sym typeface="Trebuchet MS"/>
              </a:rPr>
              <a:t> (ASCA, 2019, p. 63)</a:t>
            </a:r>
          </a:p>
        </p:txBody>
      </p:sp>
      <p:sp>
        <p:nvSpPr>
          <p:cNvPr id="10" name="Freeform 10" descr="CDE Logo"/>
          <p:cNvSpPr/>
          <p:nvPr/>
        </p:nvSpPr>
        <p:spPr>
          <a:xfrm>
            <a:off x="15320137" y="632528"/>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6232"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19050"/>
              <a:ext cx="4549935" cy="1978867"/>
            </a:xfrm>
            <a:prstGeom prst="rect">
              <a:avLst/>
            </a:prstGeom>
          </p:spPr>
          <p:txBody>
            <a:bodyPr lIns="50800" tIns="50800" rIns="50800" bIns="50800" rtlCol="0" anchor="t"/>
            <a:lstStyle/>
            <a:p>
              <a:pPr algn="l">
                <a:lnSpc>
                  <a:spcPts val="700"/>
                </a:lnSpc>
              </a:pPr>
              <a:endParaRPr dirty="0"/>
            </a:p>
            <a:p>
              <a:pPr algn="l">
                <a:lnSpc>
                  <a:spcPts val="4899"/>
                </a:lnSpc>
              </a:pPr>
              <a:endParaRPr dirty="0"/>
            </a:p>
            <a:p>
              <a:pPr algn="ctr">
                <a:lnSpc>
                  <a:spcPts val="6719"/>
                </a:lnSpc>
              </a:pPr>
              <a:endParaRPr dirty="0"/>
            </a:p>
          </p:txBody>
        </p:sp>
      </p:grpSp>
      <p:sp>
        <p:nvSpPr>
          <p:cNvPr id="5" name="Freeform 5">
            <a:extLst>
              <a:ext uri="{C183D7F6-B498-43B3-948B-1728B52AA6E4}">
                <adec:decorative xmlns:adec="http://schemas.microsoft.com/office/drawing/2017/decorative" val="1"/>
              </a:ext>
            </a:extLst>
          </p:cNvPr>
          <p:cNvSpPr/>
          <p:nvPr/>
        </p:nvSpPr>
        <p:spPr>
          <a:xfrm>
            <a:off x="7613194" y="4709218"/>
            <a:ext cx="3061612" cy="3171161"/>
          </a:xfrm>
          <a:custGeom>
            <a:avLst/>
            <a:gdLst/>
            <a:ahLst/>
            <a:cxnLst/>
            <a:rect l="l" t="t" r="r" b="b"/>
            <a:pathLst>
              <a:path w="3061612" h="3171161">
                <a:moveTo>
                  <a:pt x="0" y="0"/>
                </a:moveTo>
                <a:lnTo>
                  <a:pt x="3061612" y="0"/>
                </a:lnTo>
                <a:lnTo>
                  <a:pt x="3061612" y="3171160"/>
                </a:lnTo>
                <a:lnTo>
                  <a:pt x="0" y="31711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nvGrpSpPr>
          <p:cNvPr id="6" name="Group 6">
            <a:extLst>
              <a:ext uri="{C183D7F6-B498-43B3-948B-1728B52AA6E4}">
                <adec:decorative xmlns:adec="http://schemas.microsoft.com/office/drawing/2017/decorative" val="1"/>
              </a:ext>
            </a:extLst>
          </p:cNvPr>
          <p:cNvGrpSpPr/>
          <p:nvPr/>
        </p:nvGrpSpPr>
        <p:grpSpPr>
          <a:xfrm>
            <a:off x="0" y="393299"/>
            <a:ext cx="18288000" cy="1541783"/>
            <a:chOff x="0" y="0"/>
            <a:chExt cx="4816593" cy="406066"/>
          </a:xfrm>
        </p:grpSpPr>
        <p:sp>
          <p:nvSpPr>
            <p:cNvPr id="7" name="Freeform 7">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8" name="TextBox 8"/>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9" name="TextBox 9"/>
          <p:cNvSpPr txBox="1">
            <a:spLocks noGrp="1"/>
          </p:cNvSpPr>
          <p:nvPr>
            <p:ph type="title" idx="4294967295"/>
          </p:nvPr>
        </p:nvSpPr>
        <p:spPr>
          <a:xfrm>
            <a:off x="291781" y="597309"/>
            <a:ext cx="17704433" cy="123634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08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School Counseling Data Review</a:t>
            </a:r>
          </a:p>
        </p:txBody>
      </p:sp>
      <p:sp>
        <p:nvSpPr>
          <p:cNvPr id="11" name="TextBox 11"/>
          <p:cNvSpPr txBox="1"/>
          <p:nvPr/>
        </p:nvSpPr>
        <p:spPr>
          <a:xfrm>
            <a:off x="2949605" y="3196709"/>
            <a:ext cx="12008793" cy="705486"/>
          </a:xfrm>
          <a:prstGeom prst="rect">
            <a:avLst/>
          </a:prstGeom>
        </p:spPr>
        <p:txBody>
          <a:bodyPr lIns="0" tIns="0" rIns="0" bIns="0" rtlCol="0" anchor="t">
            <a:spAutoFit/>
          </a:bodyPr>
          <a:lstStyle/>
          <a:p>
            <a:pPr algn="ctr">
              <a:lnSpc>
                <a:spcPts val="5739"/>
              </a:lnSpc>
            </a:pPr>
            <a:r>
              <a:rPr lang="en-US" sz="4099" b="1" dirty="0">
                <a:solidFill>
                  <a:srgbClr val="000000"/>
                </a:solidFill>
                <a:latin typeface="Trebuchet MS Bold"/>
                <a:ea typeface="Trebuchet MS Bold"/>
                <a:cs typeface="Trebuchet MS Bold"/>
                <a:sym typeface="Trebuchet MS Bold"/>
              </a:rPr>
              <a:t>What school counseling data did you bring today?</a:t>
            </a:r>
          </a:p>
        </p:txBody>
      </p:sp>
      <p:sp>
        <p:nvSpPr>
          <p:cNvPr id="10" name="Freeform 10" descr="CDE Logo"/>
          <p:cNvSpPr/>
          <p:nvPr/>
        </p:nvSpPr>
        <p:spPr>
          <a:xfrm>
            <a:off x="15320137" y="632528"/>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3" name="Group 3">
            <a:extLst>
              <a:ext uri="{C183D7F6-B498-43B3-948B-1728B52AA6E4}">
                <adec:decorative xmlns:adec="http://schemas.microsoft.com/office/drawing/2017/decorative" val="1"/>
              </a:ext>
            </a:extLst>
          </p:cNvPr>
          <p:cNvGrpSpPr/>
          <p:nvPr/>
        </p:nvGrpSpPr>
        <p:grpSpPr>
          <a:xfrm>
            <a:off x="506232" y="2334876"/>
            <a:ext cx="17275536" cy="7441180"/>
            <a:chOff x="0" y="0"/>
            <a:chExt cx="4549935" cy="1959817"/>
          </a:xfrm>
        </p:grpSpPr>
        <p:sp>
          <p:nvSpPr>
            <p:cNvPr id="4" name="Freeform 4">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5" name="TextBox 5"/>
            <p:cNvSpPr txBox="1"/>
            <p:nvPr/>
          </p:nvSpPr>
          <p:spPr>
            <a:xfrm>
              <a:off x="0" y="-19050"/>
              <a:ext cx="4549935" cy="1978867"/>
            </a:xfrm>
            <a:prstGeom prst="rect">
              <a:avLst/>
            </a:prstGeom>
          </p:spPr>
          <p:txBody>
            <a:bodyPr lIns="50800" tIns="50800" rIns="50800" bIns="50800" rtlCol="0" anchor="t"/>
            <a:lstStyle/>
            <a:p>
              <a:pPr algn="l">
                <a:lnSpc>
                  <a:spcPts val="700"/>
                </a:lnSpc>
              </a:pPr>
              <a:endParaRPr dirty="0"/>
            </a:p>
            <a:p>
              <a:pPr algn="l">
                <a:lnSpc>
                  <a:spcPts val="2100"/>
                </a:lnSpc>
              </a:pPr>
              <a:endParaRPr dirty="0"/>
            </a:p>
            <a:p>
              <a:pPr algn="l">
                <a:lnSpc>
                  <a:spcPts val="4619"/>
                </a:lnSpc>
              </a:pPr>
              <a:endParaRPr dirty="0"/>
            </a:p>
            <a:p>
              <a:pPr algn="l">
                <a:lnSpc>
                  <a:spcPts val="3919"/>
                </a:lnSpc>
              </a:pPr>
              <a:endParaRPr dirty="0"/>
            </a:p>
          </p:txBody>
        </p:sp>
      </p:grpSp>
      <p:sp>
        <p:nvSpPr>
          <p:cNvPr id="6" name="Freeform 6">
            <a:extLst>
              <a:ext uri="{C183D7F6-B498-43B3-948B-1728B52AA6E4}">
                <adec:decorative xmlns:adec="http://schemas.microsoft.com/office/drawing/2017/decorative" val="1"/>
              </a:ext>
            </a:extLst>
          </p:cNvPr>
          <p:cNvSpPr/>
          <p:nvPr/>
        </p:nvSpPr>
        <p:spPr>
          <a:xfrm>
            <a:off x="1885841" y="5415341"/>
            <a:ext cx="3344536" cy="3248380"/>
          </a:xfrm>
          <a:custGeom>
            <a:avLst/>
            <a:gdLst/>
            <a:ahLst/>
            <a:cxnLst/>
            <a:rect l="l" t="t" r="r" b="b"/>
            <a:pathLst>
              <a:path w="3344536" h="3248380">
                <a:moveTo>
                  <a:pt x="0" y="0"/>
                </a:moveTo>
                <a:lnTo>
                  <a:pt x="3344536" y="0"/>
                </a:lnTo>
                <a:lnTo>
                  <a:pt x="3344536" y="3248380"/>
                </a:lnTo>
                <a:lnTo>
                  <a:pt x="0" y="32483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nvGrpSpPr>
          <p:cNvPr id="7" name="Group 7">
            <a:extLst>
              <a:ext uri="{C183D7F6-B498-43B3-948B-1728B52AA6E4}">
                <adec:decorative xmlns:adec="http://schemas.microsoft.com/office/drawing/2017/decorative" val="1"/>
              </a:ext>
            </a:extLst>
          </p:cNvPr>
          <p:cNvGrpSpPr/>
          <p:nvPr/>
        </p:nvGrpSpPr>
        <p:grpSpPr>
          <a:xfrm>
            <a:off x="0" y="393299"/>
            <a:ext cx="18288000" cy="1541783"/>
            <a:chOff x="0" y="0"/>
            <a:chExt cx="4816593" cy="406066"/>
          </a:xfrm>
        </p:grpSpPr>
        <p:sp>
          <p:nvSpPr>
            <p:cNvPr id="8" name="Freeform 8">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9" name="TextBox 9"/>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10" name="TextBox 10"/>
          <p:cNvSpPr txBox="1">
            <a:spLocks noGrp="1"/>
          </p:cNvSpPr>
          <p:nvPr>
            <p:ph type="title" idx="4294967295"/>
          </p:nvPr>
        </p:nvSpPr>
        <p:spPr>
          <a:xfrm>
            <a:off x="320278" y="449816"/>
            <a:ext cx="17704433" cy="123634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08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Achievement Data Review</a:t>
            </a:r>
          </a:p>
        </p:txBody>
      </p:sp>
      <p:sp>
        <p:nvSpPr>
          <p:cNvPr id="12" name="TextBox 12"/>
          <p:cNvSpPr txBox="1"/>
          <p:nvPr/>
        </p:nvSpPr>
        <p:spPr>
          <a:xfrm>
            <a:off x="6953548" y="2584660"/>
            <a:ext cx="10305752" cy="6431915"/>
          </a:xfrm>
          <a:prstGeom prst="rect">
            <a:avLst/>
          </a:prstGeom>
        </p:spPr>
        <p:txBody>
          <a:bodyPr lIns="0" tIns="0" rIns="0" bIns="0" rtlCol="0" anchor="t">
            <a:spAutoFit/>
          </a:bodyPr>
          <a:lstStyle/>
          <a:p>
            <a:pPr marL="647700" lvl="1" indent="-323850" algn="l">
              <a:lnSpc>
                <a:spcPts val="4200"/>
              </a:lnSpc>
              <a:buFont typeface="Arial"/>
              <a:buChar char="•"/>
            </a:pPr>
            <a:r>
              <a:rPr lang="en-US" sz="3000" b="1" dirty="0">
                <a:solidFill>
                  <a:srgbClr val="000000"/>
                </a:solidFill>
                <a:latin typeface="Trebuchet MS Bold"/>
                <a:ea typeface="Trebuchet MS Bold"/>
                <a:cs typeface="Trebuchet MS Bold"/>
                <a:sym typeface="Trebuchet MS Bold"/>
              </a:rPr>
              <a:t>Examples of Data:</a:t>
            </a:r>
          </a:p>
          <a:p>
            <a:pPr marL="1209039" lvl="2" indent="-403013" algn="l">
              <a:lnSpc>
                <a:spcPts val="3919"/>
              </a:lnSpc>
              <a:buFont typeface="Arial"/>
              <a:buChar char="⚬"/>
            </a:pPr>
            <a:r>
              <a:rPr lang="en-US" sz="2799" dirty="0">
                <a:solidFill>
                  <a:srgbClr val="000000"/>
                </a:solidFill>
                <a:latin typeface="Trebuchet MS"/>
                <a:ea typeface="Trebuchet MS"/>
                <a:cs typeface="Trebuchet MS"/>
                <a:sym typeface="Trebuchet MS"/>
              </a:rPr>
              <a:t>Grades, grade point average (GPA),competencies</a:t>
            </a:r>
          </a:p>
          <a:p>
            <a:pPr marL="1209039" lvl="2" indent="-403013" algn="l">
              <a:lnSpc>
                <a:spcPts val="3919"/>
              </a:lnSpc>
              <a:buFont typeface="Arial"/>
              <a:buChar char="⚬"/>
            </a:pPr>
            <a:r>
              <a:rPr lang="en-US" sz="2799" dirty="0">
                <a:solidFill>
                  <a:srgbClr val="000000"/>
                </a:solidFill>
                <a:latin typeface="Trebuchet MS"/>
                <a:ea typeface="Trebuchet MS"/>
                <a:cs typeface="Trebuchet MS"/>
                <a:sym typeface="Trebuchet MS"/>
              </a:rPr>
              <a:t>Credits (on-track for graduation)</a:t>
            </a:r>
          </a:p>
          <a:p>
            <a:pPr marL="1209039" lvl="2" indent="-403013" algn="l">
              <a:lnSpc>
                <a:spcPts val="3919"/>
              </a:lnSpc>
              <a:buFont typeface="Arial"/>
              <a:buChar char="⚬"/>
            </a:pPr>
            <a:r>
              <a:rPr lang="en-US" sz="2799" dirty="0">
                <a:solidFill>
                  <a:srgbClr val="000000"/>
                </a:solidFill>
                <a:latin typeface="Trebuchet MS"/>
                <a:ea typeface="Trebuchet MS"/>
                <a:cs typeface="Trebuchet MS"/>
                <a:sym typeface="Trebuchet MS"/>
              </a:rPr>
              <a:t>Missing work/assignments</a:t>
            </a:r>
          </a:p>
          <a:p>
            <a:pPr marL="1209039" lvl="2" indent="-403013" algn="l">
              <a:lnSpc>
                <a:spcPts val="3919"/>
              </a:lnSpc>
              <a:buFont typeface="Arial"/>
              <a:buChar char="⚬"/>
            </a:pPr>
            <a:r>
              <a:rPr lang="en-US" sz="2799" dirty="0">
                <a:solidFill>
                  <a:srgbClr val="000000"/>
                </a:solidFill>
                <a:latin typeface="Trebuchet MS"/>
                <a:ea typeface="Trebuchet MS"/>
                <a:cs typeface="Trebuchet MS"/>
                <a:sym typeface="Trebuchet MS"/>
              </a:rPr>
              <a:t>Test scores</a:t>
            </a:r>
          </a:p>
          <a:p>
            <a:pPr marL="1209039" lvl="2" indent="-403013" algn="l">
              <a:lnSpc>
                <a:spcPts val="3919"/>
              </a:lnSpc>
              <a:buFont typeface="Arial"/>
              <a:buChar char="⚬"/>
            </a:pPr>
            <a:r>
              <a:rPr lang="en-US" sz="2799" dirty="0">
                <a:solidFill>
                  <a:srgbClr val="000000"/>
                </a:solidFill>
                <a:latin typeface="Trebuchet MS"/>
                <a:ea typeface="Trebuchet MS"/>
                <a:cs typeface="Trebuchet MS"/>
                <a:sym typeface="Trebuchet MS"/>
              </a:rPr>
              <a:t>SRD rates/READ plans</a:t>
            </a:r>
          </a:p>
          <a:p>
            <a:pPr marL="1209039" lvl="2" indent="-403013" algn="l">
              <a:lnSpc>
                <a:spcPts val="3919"/>
              </a:lnSpc>
              <a:buFont typeface="Arial"/>
              <a:buChar char="⚬"/>
            </a:pPr>
            <a:r>
              <a:rPr lang="en-US" sz="2799" dirty="0">
                <a:solidFill>
                  <a:srgbClr val="000000"/>
                </a:solidFill>
                <a:latin typeface="Trebuchet MS"/>
                <a:ea typeface="Trebuchet MS"/>
                <a:cs typeface="Trebuchet MS"/>
                <a:sym typeface="Trebuchet MS"/>
              </a:rPr>
              <a:t>Graduation rates, matriculation, FAFSA completion, etc. </a:t>
            </a:r>
          </a:p>
          <a:p>
            <a:pPr marL="1209039" lvl="2" indent="-403013" algn="l">
              <a:lnSpc>
                <a:spcPts val="3919"/>
              </a:lnSpc>
              <a:buFont typeface="Arial"/>
              <a:buChar char="⚬"/>
            </a:pPr>
            <a:r>
              <a:rPr lang="en-US" sz="2799" dirty="0">
                <a:solidFill>
                  <a:srgbClr val="000000"/>
                </a:solidFill>
                <a:latin typeface="Trebuchet MS"/>
                <a:ea typeface="Trebuchet MS"/>
                <a:cs typeface="Trebuchet MS"/>
                <a:sym typeface="Trebuchet MS"/>
              </a:rPr>
              <a:t>Enrollment in specific courses (ex. Algebra)</a:t>
            </a:r>
          </a:p>
          <a:p>
            <a:pPr algn="l">
              <a:lnSpc>
                <a:spcPts val="2800"/>
              </a:lnSpc>
            </a:pPr>
            <a:endParaRPr lang="en-US" sz="2799" dirty="0">
              <a:solidFill>
                <a:srgbClr val="000000"/>
              </a:solidFill>
              <a:latin typeface="Trebuchet MS"/>
              <a:ea typeface="Trebuchet MS"/>
              <a:cs typeface="Trebuchet MS"/>
              <a:sym typeface="Trebuchet MS"/>
            </a:endParaRPr>
          </a:p>
          <a:p>
            <a:pPr marL="734059" lvl="1" indent="-367030" algn="l">
              <a:lnSpc>
                <a:spcPts val="4759"/>
              </a:lnSpc>
              <a:buFont typeface="Arial"/>
              <a:buChar char="•"/>
            </a:pPr>
            <a:r>
              <a:rPr lang="en-US" sz="3399" b="1" dirty="0">
                <a:solidFill>
                  <a:srgbClr val="000000"/>
                </a:solidFill>
                <a:latin typeface="Trebuchet MS Bold"/>
                <a:ea typeface="Trebuchet MS Bold"/>
                <a:cs typeface="Trebuchet MS Bold"/>
                <a:sym typeface="Trebuchet MS Bold"/>
              </a:rPr>
              <a:t>Potential Data Tools:</a:t>
            </a:r>
          </a:p>
          <a:p>
            <a:pPr marL="1209039" lvl="2" indent="-403013" algn="l">
              <a:lnSpc>
                <a:spcPts val="3919"/>
              </a:lnSpc>
              <a:buFont typeface="Arial"/>
              <a:buChar char="⚬"/>
            </a:pPr>
            <a:r>
              <a:rPr lang="en-US" sz="2799" b="1" u="sng" dirty="0">
                <a:solidFill>
                  <a:srgbClr val="0955A1"/>
                </a:solidFill>
                <a:latin typeface="Trebuchet MS Bold"/>
                <a:ea typeface="Trebuchet MS Bold"/>
                <a:cs typeface="Trebuchet MS Bold"/>
                <a:sym typeface="Trebuchet MS Bold"/>
                <a:hlinkClick r:id="rId5" tooltip="https://www.cde.state.co.us/schoolview/explore/welcome/"/>
              </a:rPr>
              <a:t>Schoolview- Explore School and District Data</a:t>
            </a:r>
          </a:p>
          <a:p>
            <a:pPr marL="1209039" lvl="2" indent="-403013" algn="l">
              <a:lnSpc>
                <a:spcPts val="3919"/>
              </a:lnSpc>
              <a:buFont typeface="Arial"/>
              <a:buChar char="⚬"/>
            </a:pPr>
            <a:r>
              <a:rPr lang="en-US" sz="2799" b="1" u="sng" dirty="0">
                <a:solidFill>
                  <a:srgbClr val="0955A1"/>
                </a:solidFill>
                <a:latin typeface="Trebuchet MS Bold"/>
                <a:ea typeface="Trebuchet MS Bold"/>
                <a:cs typeface="Trebuchet MS Bold"/>
                <a:sym typeface="Trebuchet MS Bold"/>
                <a:hlinkClick r:id="rId6" tooltip="https://www.cde.state.co.us/code/readactdashboard"/>
              </a:rPr>
              <a:t>Read Act Dashboard</a:t>
            </a:r>
          </a:p>
          <a:p>
            <a:pPr marL="1209039" lvl="2" indent="-403013" algn="l">
              <a:lnSpc>
                <a:spcPts val="3919"/>
              </a:lnSpc>
              <a:buFont typeface="Arial"/>
              <a:buChar char="⚬"/>
            </a:pPr>
            <a:r>
              <a:rPr lang="en-US" sz="2799" b="1" u="sng" dirty="0">
                <a:solidFill>
                  <a:srgbClr val="0955A1"/>
                </a:solidFill>
                <a:latin typeface="Trebuchet MS Bold"/>
                <a:ea typeface="Trebuchet MS Bold"/>
                <a:cs typeface="Trebuchet MS Bold"/>
                <a:sym typeface="Trebuchet MS Bold"/>
                <a:hlinkClick r:id="rId7" tooltip="https://www.cde.state.co.us/code/accountability-dataexplorertool"/>
              </a:rPr>
              <a:t>State Accountability Data Explorer</a:t>
            </a:r>
          </a:p>
        </p:txBody>
      </p:sp>
      <p:grpSp>
        <p:nvGrpSpPr>
          <p:cNvPr id="13" name="Group 13">
            <a:extLst>
              <a:ext uri="{C183D7F6-B498-43B3-948B-1728B52AA6E4}">
                <adec:decorative xmlns:adec="http://schemas.microsoft.com/office/drawing/2017/decorative" val="1"/>
              </a:ext>
            </a:extLst>
          </p:cNvPr>
          <p:cNvGrpSpPr/>
          <p:nvPr/>
        </p:nvGrpSpPr>
        <p:grpSpPr>
          <a:xfrm>
            <a:off x="1615460" y="3390762"/>
            <a:ext cx="3873614" cy="1482260"/>
            <a:chOff x="0" y="0"/>
            <a:chExt cx="791955" cy="303046"/>
          </a:xfrm>
        </p:grpSpPr>
        <p:sp>
          <p:nvSpPr>
            <p:cNvPr id="14" name="Freeform 14">
              <a:extLst>
                <a:ext uri="{C183D7F6-B498-43B3-948B-1728B52AA6E4}">
                  <adec:decorative xmlns:adec="http://schemas.microsoft.com/office/drawing/2017/decorative" val="1"/>
                </a:ext>
              </a:extLst>
            </p:cNvPr>
            <p:cNvSpPr/>
            <p:nvPr/>
          </p:nvSpPr>
          <p:spPr>
            <a:xfrm>
              <a:off x="0" y="0"/>
              <a:ext cx="791955" cy="303046"/>
            </a:xfrm>
            <a:custGeom>
              <a:avLst/>
              <a:gdLst/>
              <a:ahLst/>
              <a:cxnLst/>
              <a:rect l="l" t="t" r="r" b="b"/>
              <a:pathLst>
                <a:path w="791955" h="303046">
                  <a:moveTo>
                    <a:pt x="0" y="0"/>
                  </a:moveTo>
                  <a:lnTo>
                    <a:pt x="791955" y="0"/>
                  </a:lnTo>
                  <a:lnTo>
                    <a:pt x="791955" y="303046"/>
                  </a:lnTo>
                  <a:lnTo>
                    <a:pt x="0" y="303046"/>
                  </a:lnTo>
                  <a:close/>
                </a:path>
              </a:pathLst>
            </a:custGeom>
            <a:solidFill>
              <a:srgbClr val="46797A"/>
            </a:solidFill>
          </p:spPr>
          <p:txBody>
            <a:bodyPr/>
            <a:lstStyle/>
            <a:p>
              <a:endParaRPr lang="en-US" dirty="0"/>
            </a:p>
          </p:txBody>
        </p:sp>
        <p:sp>
          <p:nvSpPr>
            <p:cNvPr id="15" name="TextBox 15"/>
            <p:cNvSpPr txBox="1"/>
            <p:nvPr/>
          </p:nvSpPr>
          <p:spPr>
            <a:xfrm>
              <a:off x="0" y="-57150"/>
              <a:ext cx="791955" cy="360196"/>
            </a:xfrm>
            <a:prstGeom prst="rect">
              <a:avLst/>
            </a:prstGeom>
          </p:spPr>
          <p:txBody>
            <a:bodyPr lIns="65442" tIns="65442" rIns="65442" bIns="65442" rtlCol="0" anchor="ctr"/>
            <a:lstStyle/>
            <a:p>
              <a:pPr algn="ctr">
                <a:lnSpc>
                  <a:spcPts val="4199"/>
                </a:lnSpc>
              </a:pPr>
              <a:endParaRPr dirty="0"/>
            </a:p>
          </p:txBody>
        </p:sp>
      </p:grpSp>
      <p:sp>
        <p:nvSpPr>
          <p:cNvPr id="16" name="TextBox 16">
            <a:extLst>
              <a:ext uri="{C183D7F6-B498-43B3-948B-1728B52AA6E4}">
                <adec:decorative xmlns:adec="http://schemas.microsoft.com/office/drawing/2017/decorative" val="1"/>
              </a:ext>
            </a:extLst>
          </p:cNvPr>
          <p:cNvSpPr txBox="1"/>
          <p:nvPr/>
        </p:nvSpPr>
        <p:spPr>
          <a:xfrm>
            <a:off x="1725306" y="3504731"/>
            <a:ext cx="3665606" cy="1178121"/>
          </a:xfrm>
          <a:prstGeom prst="rect">
            <a:avLst/>
          </a:prstGeom>
        </p:spPr>
        <p:txBody>
          <a:bodyPr lIns="0" tIns="0" rIns="0" bIns="0" rtlCol="0" anchor="t">
            <a:spAutoFit/>
          </a:bodyPr>
          <a:lstStyle/>
          <a:p>
            <a:pPr algn="ctr">
              <a:lnSpc>
                <a:spcPts val="4744"/>
              </a:lnSpc>
              <a:spcBef>
                <a:spcPct val="0"/>
              </a:spcBef>
            </a:pPr>
            <a:r>
              <a:rPr lang="en-US" sz="3389" b="1" dirty="0">
                <a:solidFill>
                  <a:srgbClr val="FFFFFF"/>
                </a:solidFill>
                <a:latin typeface="Trebuchet MS Bold"/>
                <a:ea typeface="Trebuchet MS Bold"/>
                <a:cs typeface="Trebuchet MS Bold"/>
                <a:sym typeface="Trebuchet MS Bold"/>
              </a:rPr>
              <a:t>STUDENT </a:t>
            </a:r>
          </a:p>
          <a:p>
            <a:pPr algn="ctr">
              <a:lnSpc>
                <a:spcPts val="4744"/>
              </a:lnSpc>
              <a:spcBef>
                <a:spcPct val="0"/>
              </a:spcBef>
            </a:pPr>
            <a:r>
              <a:rPr lang="en-US" sz="3389" b="1" dirty="0">
                <a:solidFill>
                  <a:srgbClr val="FFFFFF"/>
                </a:solidFill>
                <a:latin typeface="Trebuchet MS Bold"/>
                <a:ea typeface="Trebuchet MS Bold"/>
                <a:cs typeface="Trebuchet MS Bold"/>
                <a:sym typeface="Trebuchet MS Bold"/>
              </a:rPr>
              <a:t>ACHIEVEMENT</a:t>
            </a:r>
          </a:p>
        </p:txBody>
      </p:sp>
      <p:sp>
        <p:nvSpPr>
          <p:cNvPr id="11" name="Freeform 11" descr="CDE Logo"/>
          <p:cNvSpPr/>
          <p:nvPr/>
        </p:nvSpPr>
        <p:spPr>
          <a:xfrm>
            <a:off x="15320137" y="632528"/>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8"/>
            <a:stretch>
              <a:fillRect/>
            </a:stretch>
          </a:blipFill>
        </p:spPr>
        <p:txBody>
          <a:bodyPr/>
          <a:lstStyle/>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6232"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76200"/>
              <a:ext cx="4549935" cy="2036017"/>
            </a:xfrm>
            <a:prstGeom prst="rect">
              <a:avLst/>
            </a:prstGeom>
          </p:spPr>
          <p:txBody>
            <a:bodyPr lIns="50800" tIns="50800" rIns="50800" bIns="50800" rtlCol="0" anchor="ctr"/>
            <a:lstStyle/>
            <a:p>
              <a:pPr algn="l">
                <a:lnSpc>
                  <a:spcPts val="4620"/>
                </a:lnSpc>
              </a:pPr>
              <a:endParaRPr dirty="0"/>
            </a:p>
            <a:p>
              <a:pPr algn="ctr">
                <a:lnSpc>
                  <a:spcPts val="3919"/>
                </a:lnSpc>
              </a:pPr>
              <a:endParaRPr dirty="0"/>
            </a:p>
          </p:txBody>
        </p:sp>
      </p:grpSp>
      <p:sp>
        <p:nvSpPr>
          <p:cNvPr id="5" name="Freeform 5">
            <a:extLst>
              <a:ext uri="{C183D7F6-B498-43B3-948B-1728B52AA6E4}">
                <adec:decorative xmlns:adec="http://schemas.microsoft.com/office/drawing/2017/decorative" val="1"/>
              </a:ext>
            </a:extLst>
          </p:cNvPr>
          <p:cNvSpPr/>
          <p:nvPr/>
        </p:nvSpPr>
        <p:spPr>
          <a:xfrm>
            <a:off x="1358904" y="5469212"/>
            <a:ext cx="3025900" cy="2938906"/>
          </a:xfrm>
          <a:custGeom>
            <a:avLst/>
            <a:gdLst/>
            <a:ahLst/>
            <a:cxnLst/>
            <a:rect l="l" t="t" r="r" b="b"/>
            <a:pathLst>
              <a:path w="3025900" h="2938906">
                <a:moveTo>
                  <a:pt x="0" y="0"/>
                </a:moveTo>
                <a:lnTo>
                  <a:pt x="3025900" y="0"/>
                </a:lnTo>
                <a:lnTo>
                  <a:pt x="3025900" y="2938906"/>
                </a:lnTo>
                <a:lnTo>
                  <a:pt x="0" y="29389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nvGrpSpPr>
          <p:cNvPr id="6" name="Group 6">
            <a:extLst>
              <a:ext uri="{C183D7F6-B498-43B3-948B-1728B52AA6E4}">
                <adec:decorative xmlns:adec="http://schemas.microsoft.com/office/drawing/2017/decorative" val="1"/>
              </a:ext>
            </a:extLst>
          </p:cNvPr>
          <p:cNvGrpSpPr/>
          <p:nvPr/>
        </p:nvGrpSpPr>
        <p:grpSpPr>
          <a:xfrm>
            <a:off x="0" y="393299"/>
            <a:ext cx="18288000" cy="1541783"/>
            <a:chOff x="0" y="0"/>
            <a:chExt cx="4816593" cy="406066"/>
          </a:xfrm>
        </p:grpSpPr>
        <p:sp>
          <p:nvSpPr>
            <p:cNvPr id="7" name="Freeform 7">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8" name="TextBox 8"/>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9" name="TextBox 9"/>
          <p:cNvSpPr txBox="1">
            <a:spLocks noGrp="1"/>
          </p:cNvSpPr>
          <p:nvPr>
            <p:ph type="title" idx="4294967295"/>
          </p:nvPr>
        </p:nvSpPr>
        <p:spPr>
          <a:xfrm>
            <a:off x="320278" y="449816"/>
            <a:ext cx="17704433" cy="123634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08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Attendance Data Review</a:t>
            </a:r>
          </a:p>
        </p:txBody>
      </p:sp>
      <p:sp>
        <p:nvSpPr>
          <p:cNvPr id="11" name="TextBox 11"/>
          <p:cNvSpPr txBox="1"/>
          <p:nvPr/>
        </p:nvSpPr>
        <p:spPr>
          <a:xfrm>
            <a:off x="5228796" y="2769019"/>
            <a:ext cx="12213689" cy="6743700"/>
          </a:xfrm>
          <a:prstGeom prst="rect">
            <a:avLst/>
          </a:prstGeom>
        </p:spPr>
        <p:txBody>
          <a:bodyPr lIns="0" tIns="0" rIns="0" bIns="0" rtlCol="0" anchor="t">
            <a:spAutoFit/>
          </a:bodyPr>
          <a:lstStyle/>
          <a:p>
            <a:pPr marL="647700" lvl="1" indent="-323850" algn="l">
              <a:lnSpc>
                <a:spcPts val="4200"/>
              </a:lnSpc>
              <a:buFont typeface="Arial"/>
              <a:buChar char="•"/>
            </a:pPr>
            <a:r>
              <a:rPr lang="en-US" sz="3000" b="1" dirty="0">
                <a:solidFill>
                  <a:srgbClr val="000000"/>
                </a:solidFill>
                <a:latin typeface="Trebuchet MS Bold"/>
                <a:ea typeface="Trebuchet MS Bold"/>
                <a:cs typeface="Trebuchet MS Bold"/>
                <a:sym typeface="Trebuchet MS Bold"/>
              </a:rPr>
              <a:t>Examples of Data:</a:t>
            </a:r>
          </a:p>
          <a:p>
            <a:pPr marL="1295400" lvl="2" indent="-431800" algn="l">
              <a:lnSpc>
                <a:spcPts val="4200"/>
              </a:lnSpc>
              <a:buFont typeface="Arial"/>
              <a:buChar char="⚬"/>
            </a:pPr>
            <a:r>
              <a:rPr lang="en-US" sz="3000" dirty="0">
                <a:solidFill>
                  <a:srgbClr val="000000"/>
                </a:solidFill>
                <a:latin typeface="Trebuchet MS"/>
                <a:ea typeface="Trebuchet MS"/>
                <a:cs typeface="Trebuchet MS"/>
                <a:sym typeface="Trebuchet MS"/>
              </a:rPr>
              <a:t>Daily attendance rates</a:t>
            </a:r>
          </a:p>
          <a:p>
            <a:pPr marL="1295400" lvl="2" indent="-431800" algn="l">
              <a:lnSpc>
                <a:spcPts val="4200"/>
              </a:lnSpc>
              <a:buFont typeface="Arial"/>
              <a:buChar char="⚬"/>
            </a:pPr>
            <a:r>
              <a:rPr lang="en-US" sz="3000" dirty="0">
                <a:solidFill>
                  <a:srgbClr val="000000"/>
                </a:solidFill>
                <a:latin typeface="Trebuchet MS"/>
                <a:ea typeface="Trebuchet MS"/>
                <a:cs typeface="Trebuchet MS"/>
                <a:sym typeface="Trebuchet MS"/>
              </a:rPr>
              <a:t>Specific classroom attendance </a:t>
            </a:r>
          </a:p>
          <a:p>
            <a:pPr marL="1295400" lvl="2" indent="-431800" algn="l">
              <a:lnSpc>
                <a:spcPts val="4200"/>
              </a:lnSpc>
              <a:buFont typeface="Arial"/>
              <a:buChar char="⚬"/>
            </a:pPr>
            <a:r>
              <a:rPr lang="en-US" sz="3000" dirty="0">
                <a:solidFill>
                  <a:srgbClr val="000000"/>
                </a:solidFill>
                <a:latin typeface="Trebuchet MS"/>
                <a:ea typeface="Trebuchet MS"/>
                <a:cs typeface="Trebuchet MS"/>
                <a:sym typeface="Trebuchet MS"/>
              </a:rPr>
              <a:t>Attendance and/or participation in extracurriculars and clubs </a:t>
            </a:r>
          </a:p>
          <a:p>
            <a:pPr marL="1295400" lvl="2" indent="-431800" algn="l">
              <a:lnSpc>
                <a:spcPts val="4200"/>
              </a:lnSpc>
              <a:buFont typeface="Arial"/>
              <a:buChar char="⚬"/>
            </a:pPr>
            <a:r>
              <a:rPr lang="en-US" sz="3000" dirty="0">
                <a:solidFill>
                  <a:srgbClr val="000000"/>
                </a:solidFill>
                <a:latin typeface="Trebuchet MS"/>
                <a:ea typeface="Trebuchet MS"/>
                <a:cs typeface="Trebuchet MS"/>
                <a:sym typeface="Trebuchet MS"/>
              </a:rPr>
              <a:t>Chronic absenteeism</a:t>
            </a:r>
          </a:p>
          <a:p>
            <a:pPr marL="1295400" lvl="2" indent="-431800" algn="l">
              <a:lnSpc>
                <a:spcPts val="4200"/>
              </a:lnSpc>
              <a:buFont typeface="Arial"/>
              <a:buChar char="⚬"/>
            </a:pPr>
            <a:r>
              <a:rPr lang="en-US" sz="3000" dirty="0">
                <a:solidFill>
                  <a:srgbClr val="000000"/>
                </a:solidFill>
                <a:latin typeface="Trebuchet MS"/>
                <a:ea typeface="Trebuchet MS"/>
                <a:cs typeface="Trebuchet MS"/>
                <a:sym typeface="Trebuchet MS"/>
              </a:rPr>
              <a:t>Dropout rates</a:t>
            </a:r>
          </a:p>
          <a:p>
            <a:pPr marL="1295400" lvl="2" indent="-431800" algn="l">
              <a:lnSpc>
                <a:spcPts val="4200"/>
              </a:lnSpc>
              <a:buFont typeface="Arial"/>
              <a:buChar char="⚬"/>
            </a:pPr>
            <a:r>
              <a:rPr lang="en-US" sz="3000" dirty="0">
                <a:solidFill>
                  <a:srgbClr val="000000"/>
                </a:solidFill>
                <a:latin typeface="Trebuchet MS"/>
                <a:ea typeface="Trebuchet MS"/>
                <a:cs typeface="Trebuchet MS"/>
                <a:sym typeface="Trebuchet MS"/>
              </a:rPr>
              <a:t>Truancy rates</a:t>
            </a:r>
          </a:p>
          <a:p>
            <a:pPr algn="l">
              <a:lnSpc>
                <a:spcPts val="2800"/>
              </a:lnSpc>
            </a:pPr>
            <a:endParaRPr lang="en-US" sz="3000" dirty="0">
              <a:solidFill>
                <a:srgbClr val="000000"/>
              </a:solidFill>
              <a:latin typeface="Trebuchet MS"/>
              <a:ea typeface="Trebuchet MS"/>
              <a:cs typeface="Trebuchet MS"/>
              <a:sym typeface="Trebuchet MS"/>
            </a:endParaRPr>
          </a:p>
          <a:p>
            <a:pPr marL="647700" lvl="1" indent="-323850" algn="l">
              <a:lnSpc>
                <a:spcPts val="4200"/>
              </a:lnSpc>
              <a:buFont typeface="Arial"/>
              <a:buChar char="•"/>
            </a:pPr>
            <a:r>
              <a:rPr lang="en-US" sz="3000" b="1" dirty="0">
                <a:solidFill>
                  <a:srgbClr val="000000"/>
                </a:solidFill>
                <a:latin typeface="Trebuchet MS Bold"/>
                <a:ea typeface="Trebuchet MS Bold"/>
                <a:cs typeface="Trebuchet MS Bold"/>
                <a:sym typeface="Trebuchet MS Bold"/>
              </a:rPr>
              <a:t>Potential Data Tools:</a:t>
            </a:r>
          </a:p>
          <a:p>
            <a:pPr marL="1295400" lvl="2" indent="-431800" algn="l">
              <a:lnSpc>
                <a:spcPts val="4200"/>
              </a:lnSpc>
              <a:buFont typeface="Arial"/>
              <a:buChar char="⚬"/>
            </a:pPr>
            <a:r>
              <a:rPr lang="en-US" sz="3000" b="1" u="sng" dirty="0">
                <a:solidFill>
                  <a:srgbClr val="0955A1"/>
                </a:solidFill>
                <a:latin typeface="Trebuchet MS Bold"/>
                <a:ea typeface="Trebuchet MS Bold"/>
                <a:cs typeface="Trebuchet MS Bold"/>
                <a:sym typeface="Trebuchet MS Bold"/>
                <a:hlinkClick r:id="rId5" tooltip="https://www.cde.state.co.us/code/attendance-goal-calculator"/>
              </a:rPr>
              <a:t>Attendance Goal Calculator Dashboard</a:t>
            </a:r>
          </a:p>
          <a:p>
            <a:pPr marL="1295400" lvl="2" indent="-431800" algn="l">
              <a:lnSpc>
                <a:spcPts val="4200"/>
              </a:lnSpc>
              <a:buFont typeface="Arial"/>
              <a:buChar char="⚬"/>
            </a:pPr>
            <a:r>
              <a:rPr lang="en-US" sz="3000" b="1" u="sng" dirty="0">
                <a:solidFill>
                  <a:srgbClr val="0955A1"/>
                </a:solidFill>
                <a:latin typeface="Trebuchet MS Bold"/>
                <a:ea typeface="Trebuchet MS Bold"/>
                <a:cs typeface="Trebuchet MS Bold"/>
                <a:sym typeface="Trebuchet MS Bold"/>
                <a:hlinkClick r:id="rId6" tooltip="https://www.cde.state.co.us/code/dropoutvisual2223"/>
              </a:rPr>
              <a:t>Colorado Dropout Rate Dashboard</a:t>
            </a:r>
          </a:p>
          <a:p>
            <a:pPr marL="1295400" lvl="2" indent="-431800" algn="l">
              <a:lnSpc>
                <a:spcPts val="4200"/>
              </a:lnSpc>
              <a:buFont typeface="Arial"/>
              <a:buChar char="⚬"/>
            </a:pPr>
            <a:r>
              <a:rPr lang="en-US" sz="3000" b="1" u="sng" dirty="0">
                <a:solidFill>
                  <a:srgbClr val="0955A1"/>
                </a:solidFill>
                <a:latin typeface="Trebuchet MS Bold"/>
                <a:ea typeface="Trebuchet MS Bold"/>
                <a:cs typeface="Trebuchet MS Bold"/>
                <a:sym typeface="Trebuchet MS Bold"/>
                <a:hlinkClick r:id="rId7" tooltip="https://www.cde.state.co.us/cdereval/truancystatistics"/>
              </a:rPr>
              <a:t>Colorado Attendance Data Spreadsheets</a:t>
            </a:r>
          </a:p>
          <a:p>
            <a:pPr marL="1295400" lvl="2" indent="-431800" algn="l">
              <a:lnSpc>
                <a:spcPts val="4200"/>
              </a:lnSpc>
              <a:buFont typeface="Arial"/>
              <a:buChar char="⚬"/>
            </a:pPr>
            <a:r>
              <a:rPr lang="en-US" sz="3000" b="1" u="sng" dirty="0">
                <a:solidFill>
                  <a:srgbClr val="0955A1"/>
                </a:solidFill>
                <a:latin typeface="Trebuchet MS Bold"/>
                <a:ea typeface="Trebuchet MS Bold"/>
                <a:cs typeface="Trebuchet MS Bold"/>
                <a:sym typeface="Trebuchet MS Bold"/>
                <a:hlinkClick r:id="rId8" tooltip="https://www.cde.state.co.us/code/districtprofilereports"/>
              </a:rPr>
              <a:t>Learning Environment District Profile Reports</a:t>
            </a:r>
          </a:p>
        </p:txBody>
      </p:sp>
      <p:grpSp>
        <p:nvGrpSpPr>
          <p:cNvPr id="12" name="Group 12">
            <a:extLst>
              <a:ext uri="{C183D7F6-B498-43B3-948B-1728B52AA6E4}">
                <adec:decorative xmlns:adec="http://schemas.microsoft.com/office/drawing/2017/decorative" val="1"/>
              </a:ext>
            </a:extLst>
          </p:cNvPr>
          <p:cNvGrpSpPr/>
          <p:nvPr/>
        </p:nvGrpSpPr>
        <p:grpSpPr>
          <a:xfrm>
            <a:off x="1062162" y="3488747"/>
            <a:ext cx="3619385" cy="1482260"/>
            <a:chOff x="0" y="0"/>
            <a:chExt cx="739978" cy="303046"/>
          </a:xfrm>
        </p:grpSpPr>
        <p:sp>
          <p:nvSpPr>
            <p:cNvPr id="13" name="Freeform 13">
              <a:extLst>
                <a:ext uri="{C183D7F6-B498-43B3-948B-1728B52AA6E4}">
                  <adec:decorative xmlns:adec="http://schemas.microsoft.com/office/drawing/2017/decorative" val="1"/>
                </a:ext>
              </a:extLst>
            </p:cNvPr>
            <p:cNvSpPr/>
            <p:nvPr/>
          </p:nvSpPr>
          <p:spPr>
            <a:xfrm>
              <a:off x="0" y="0"/>
              <a:ext cx="739978" cy="303046"/>
            </a:xfrm>
            <a:custGeom>
              <a:avLst/>
              <a:gdLst/>
              <a:ahLst/>
              <a:cxnLst/>
              <a:rect l="l" t="t" r="r" b="b"/>
              <a:pathLst>
                <a:path w="739978" h="303046">
                  <a:moveTo>
                    <a:pt x="0" y="0"/>
                  </a:moveTo>
                  <a:lnTo>
                    <a:pt x="739978" y="0"/>
                  </a:lnTo>
                  <a:lnTo>
                    <a:pt x="739978" y="303046"/>
                  </a:lnTo>
                  <a:lnTo>
                    <a:pt x="0" y="303046"/>
                  </a:lnTo>
                  <a:close/>
                </a:path>
              </a:pathLst>
            </a:custGeom>
            <a:solidFill>
              <a:srgbClr val="A3D283"/>
            </a:solidFill>
          </p:spPr>
          <p:txBody>
            <a:bodyPr/>
            <a:lstStyle/>
            <a:p>
              <a:endParaRPr lang="en-US" dirty="0"/>
            </a:p>
          </p:txBody>
        </p:sp>
        <p:sp>
          <p:nvSpPr>
            <p:cNvPr id="14" name="TextBox 14"/>
            <p:cNvSpPr txBox="1"/>
            <p:nvPr/>
          </p:nvSpPr>
          <p:spPr>
            <a:xfrm>
              <a:off x="0" y="-57150"/>
              <a:ext cx="739978" cy="360196"/>
            </a:xfrm>
            <a:prstGeom prst="rect">
              <a:avLst/>
            </a:prstGeom>
          </p:spPr>
          <p:txBody>
            <a:bodyPr lIns="65442" tIns="65442" rIns="65442" bIns="65442" rtlCol="0" anchor="ctr"/>
            <a:lstStyle/>
            <a:p>
              <a:pPr algn="ctr">
                <a:lnSpc>
                  <a:spcPts val="4199"/>
                </a:lnSpc>
              </a:pPr>
              <a:endParaRPr dirty="0"/>
            </a:p>
          </p:txBody>
        </p:sp>
      </p:grpSp>
      <p:sp>
        <p:nvSpPr>
          <p:cNvPr id="15" name="TextBox 15">
            <a:extLst>
              <a:ext uri="{C183D7F6-B498-43B3-948B-1728B52AA6E4}">
                <adec:decorative xmlns:adec="http://schemas.microsoft.com/office/drawing/2017/decorative" val="1"/>
              </a:ext>
            </a:extLst>
          </p:cNvPr>
          <p:cNvSpPr txBox="1"/>
          <p:nvPr/>
        </p:nvSpPr>
        <p:spPr>
          <a:xfrm>
            <a:off x="1296178" y="3595476"/>
            <a:ext cx="3151352" cy="1192600"/>
          </a:xfrm>
          <a:prstGeom prst="rect">
            <a:avLst/>
          </a:prstGeom>
        </p:spPr>
        <p:txBody>
          <a:bodyPr lIns="0" tIns="0" rIns="0" bIns="0" rtlCol="0" anchor="t">
            <a:spAutoFit/>
          </a:bodyPr>
          <a:lstStyle/>
          <a:p>
            <a:pPr algn="ctr">
              <a:lnSpc>
                <a:spcPts val="4744"/>
              </a:lnSpc>
              <a:spcBef>
                <a:spcPct val="0"/>
              </a:spcBef>
            </a:pPr>
            <a:r>
              <a:rPr lang="en-US" sz="3389" b="1" dirty="0">
                <a:solidFill>
                  <a:srgbClr val="000000"/>
                </a:solidFill>
                <a:latin typeface="Trebuchet MS Bold"/>
                <a:ea typeface="Trebuchet MS Bold"/>
                <a:cs typeface="Trebuchet MS Bold"/>
                <a:sym typeface="Trebuchet MS Bold"/>
              </a:rPr>
              <a:t>STUDENT </a:t>
            </a:r>
          </a:p>
          <a:p>
            <a:pPr algn="ctr">
              <a:lnSpc>
                <a:spcPts val="4744"/>
              </a:lnSpc>
              <a:spcBef>
                <a:spcPct val="0"/>
              </a:spcBef>
            </a:pPr>
            <a:r>
              <a:rPr lang="en-US" sz="3389" b="1" dirty="0">
                <a:solidFill>
                  <a:srgbClr val="000000"/>
                </a:solidFill>
                <a:latin typeface="Trebuchet MS Bold"/>
                <a:ea typeface="Trebuchet MS Bold"/>
                <a:cs typeface="Trebuchet MS Bold"/>
                <a:sym typeface="Trebuchet MS Bold"/>
              </a:rPr>
              <a:t>ATTENDANCE</a:t>
            </a:r>
          </a:p>
        </p:txBody>
      </p:sp>
      <p:sp>
        <p:nvSpPr>
          <p:cNvPr id="10" name="Freeform 10" descr="CDE Logo"/>
          <p:cNvSpPr/>
          <p:nvPr/>
        </p:nvSpPr>
        <p:spPr>
          <a:xfrm>
            <a:off x="15320137" y="632528"/>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9"/>
            <a:stretch>
              <a:fillRect/>
            </a:stretch>
          </a:blipFill>
        </p:spPr>
        <p:txBody>
          <a:bodyPr/>
          <a:lstStyle/>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6232"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19050"/>
              <a:ext cx="4549935" cy="1978867"/>
            </a:xfrm>
            <a:prstGeom prst="rect">
              <a:avLst/>
            </a:prstGeom>
          </p:spPr>
          <p:txBody>
            <a:bodyPr lIns="50800" tIns="50800" rIns="50800" bIns="50800" rtlCol="0" anchor="t"/>
            <a:lstStyle/>
            <a:p>
              <a:pPr algn="just">
                <a:lnSpc>
                  <a:spcPts val="700"/>
                </a:lnSpc>
              </a:pPr>
              <a:endParaRPr dirty="0"/>
            </a:p>
          </p:txBody>
        </p:sp>
      </p:grpSp>
      <p:sp>
        <p:nvSpPr>
          <p:cNvPr id="5" name="Freeform 5">
            <a:extLst>
              <a:ext uri="{C183D7F6-B498-43B3-948B-1728B52AA6E4}">
                <adec:decorative xmlns:adec="http://schemas.microsoft.com/office/drawing/2017/decorative" val="1"/>
              </a:ext>
            </a:extLst>
          </p:cNvPr>
          <p:cNvSpPr/>
          <p:nvPr/>
        </p:nvSpPr>
        <p:spPr>
          <a:xfrm>
            <a:off x="1620616" y="5414927"/>
            <a:ext cx="3530680" cy="3429173"/>
          </a:xfrm>
          <a:custGeom>
            <a:avLst/>
            <a:gdLst/>
            <a:ahLst/>
            <a:cxnLst/>
            <a:rect l="l" t="t" r="r" b="b"/>
            <a:pathLst>
              <a:path w="3530680" h="3429173">
                <a:moveTo>
                  <a:pt x="0" y="0"/>
                </a:moveTo>
                <a:lnTo>
                  <a:pt x="3530680" y="0"/>
                </a:lnTo>
                <a:lnTo>
                  <a:pt x="3530680" y="3429173"/>
                </a:lnTo>
                <a:lnTo>
                  <a:pt x="0" y="34291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nvGrpSpPr>
          <p:cNvPr id="6" name="Group 6">
            <a:extLst>
              <a:ext uri="{C183D7F6-B498-43B3-948B-1728B52AA6E4}">
                <adec:decorative xmlns:adec="http://schemas.microsoft.com/office/drawing/2017/decorative" val="1"/>
              </a:ext>
            </a:extLst>
          </p:cNvPr>
          <p:cNvGrpSpPr/>
          <p:nvPr/>
        </p:nvGrpSpPr>
        <p:grpSpPr>
          <a:xfrm>
            <a:off x="0" y="393299"/>
            <a:ext cx="18288000" cy="1541783"/>
            <a:chOff x="0" y="0"/>
            <a:chExt cx="4816593" cy="406066"/>
          </a:xfrm>
        </p:grpSpPr>
        <p:sp>
          <p:nvSpPr>
            <p:cNvPr id="7" name="Freeform 7">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8" name="TextBox 8"/>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9" name="TextBox 9"/>
          <p:cNvSpPr txBox="1">
            <a:spLocks noGrp="1"/>
          </p:cNvSpPr>
          <p:nvPr>
            <p:ph type="title" idx="4294967295"/>
          </p:nvPr>
        </p:nvSpPr>
        <p:spPr>
          <a:xfrm>
            <a:off x="320278" y="449816"/>
            <a:ext cx="17704433" cy="117030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520"/>
              </a:lnSpc>
              <a:spcBef>
                <a:spcPts val="0"/>
              </a:spcBef>
              <a:spcAft>
                <a:spcPts val="0"/>
              </a:spcAft>
              <a:buClrTx/>
              <a:buSzTx/>
              <a:buFontTx/>
              <a:buNone/>
              <a:tabLst/>
              <a:defRPr/>
            </a:pPr>
            <a:r>
              <a:rPr kumimoji="0" lang="en-US" sz="68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Behavior (Discipline) Data Review</a:t>
            </a:r>
          </a:p>
        </p:txBody>
      </p:sp>
      <p:sp>
        <p:nvSpPr>
          <p:cNvPr id="11" name="TextBox 11"/>
          <p:cNvSpPr txBox="1"/>
          <p:nvPr/>
        </p:nvSpPr>
        <p:spPr>
          <a:xfrm>
            <a:off x="6268992" y="3181134"/>
            <a:ext cx="10990308" cy="5919470"/>
          </a:xfrm>
          <a:prstGeom prst="rect">
            <a:avLst/>
          </a:prstGeom>
        </p:spPr>
        <p:txBody>
          <a:bodyPr lIns="0" tIns="0" rIns="0" bIns="0" rtlCol="0" anchor="t">
            <a:spAutoFit/>
          </a:bodyPr>
          <a:lstStyle/>
          <a:p>
            <a:pPr marL="647700" lvl="1" indent="-323850" algn="l">
              <a:lnSpc>
                <a:spcPts val="4200"/>
              </a:lnSpc>
              <a:buFont typeface="Arial"/>
              <a:buChar char="•"/>
            </a:pPr>
            <a:r>
              <a:rPr lang="en-US" sz="3000" b="1" dirty="0">
                <a:solidFill>
                  <a:srgbClr val="000000"/>
                </a:solidFill>
                <a:latin typeface="Trebuchet MS Bold"/>
                <a:ea typeface="Trebuchet MS Bold"/>
                <a:cs typeface="Trebuchet MS Bold"/>
                <a:sym typeface="Trebuchet MS Bold"/>
              </a:rPr>
              <a:t>Examples of Data:</a:t>
            </a:r>
          </a:p>
          <a:p>
            <a:pPr marL="1295400" lvl="2" indent="-431800" algn="l">
              <a:lnSpc>
                <a:spcPts val="4200"/>
              </a:lnSpc>
              <a:buFont typeface="Arial"/>
              <a:buChar char="⚬"/>
            </a:pPr>
            <a:r>
              <a:rPr lang="en-US" sz="3000" dirty="0">
                <a:solidFill>
                  <a:srgbClr val="000000"/>
                </a:solidFill>
                <a:latin typeface="Trebuchet MS"/>
                <a:ea typeface="Trebuchet MS"/>
                <a:cs typeface="Trebuchet MS"/>
                <a:sym typeface="Trebuchet MS"/>
              </a:rPr>
              <a:t>Number of responses to classroom</a:t>
            </a:r>
          </a:p>
          <a:p>
            <a:pPr marL="1295400" lvl="2" indent="-431800" algn="l">
              <a:lnSpc>
                <a:spcPts val="4200"/>
              </a:lnSpc>
              <a:buFont typeface="Arial"/>
              <a:buChar char="⚬"/>
            </a:pPr>
            <a:r>
              <a:rPr lang="en-US" sz="3000" dirty="0">
                <a:solidFill>
                  <a:srgbClr val="000000"/>
                </a:solidFill>
                <a:latin typeface="Trebuchet MS"/>
                <a:ea typeface="Trebuchet MS"/>
                <a:cs typeface="Trebuchet MS"/>
                <a:sym typeface="Trebuchet MS"/>
              </a:rPr>
              <a:t>Referrals</a:t>
            </a:r>
          </a:p>
          <a:p>
            <a:pPr marL="1295400" lvl="2" indent="-431800" algn="l">
              <a:lnSpc>
                <a:spcPts val="4200"/>
              </a:lnSpc>
              <a:buFont typeface="Arial"/>
              <a:buChar char="⚬"/>
            </a:pPr>
            <a:r>
              <a:rPr lang="en-US" sz="3000" dirty="0">
                <a:solidFill>
                  <a:srgbClr val="000000"/>
                </a:solidFill>
                <a:latin typeface="Trebuchet MS"/>
                <a:ea typeface="Trebuchet MS"/>
                <a:cs typeface="Trebuchet MS"/>
                <a:sym typeface="Trebuchet MS"/>
              </a:rPr>
              <a:t>Suspensions</a:t>
            </a:r>
          </a:p>
          <a:p>
            <a:pPr marL="1295400" lvl="2" indent="-431800" algn="l">
              <a:lnSpc>
                <a:spcPts val="4200"/>
              </a:lnSpc>
              <a:buFont typeface="Arial"/>
              <a:buChar char="⚬"/>
            </a:pPr>
            <a:r>
              <a:rPr lang="en-US" sz="3000" dirty="0">
                <a:solidFill>
                  <a:srgbClr val="000000"/>
                </a:solidFill>
                <a:latin typeface="Trebuchet MS"/>
                <a:ea typeface="Trebuchet MS"/>
                <a:cs typeface="Trebuchet MS"/>
                <a:sym typeface="Trebuchet MS"/>
              </a:rPr>
              <a:t>Expulsions</a:t>
            </a:r>
          </a:p>
          <a:p>
            <a:pPr marL="1295400" lvl="2" indent="-431800" algn="l">
              <a:lnSpc>
                <a:spcPts val="4200"/>
              </a:lnSpc>
              <a:buFont typeface="Arial"/>
              <a:buChar char="⚬"/>
            </a:pPr>
            <a:r>
              <a:rPr lang="en-US" sz="3000" dirty="0">
                <a:solidFill>
                  <a:srgbClr val="000000"/>
                </a:solidFill>
                <a:latin typeface="Trebuchet MS"/>
                <a:ea typeface="Trebuchet MS"/>
                <a:cs typeface="Trebuchet MS"/>
                <a:sym typeface="Trebuchet MS"/>
              </a:rPr>
              <a:t>Positive Behavioral Interventions and Supports (PBIS)</a:t>
            </a:r>
          </a:p>
          <a:p>
            <a:pPr algn="l">
              <a:lnSpc>
                <a:spcPts val="4200"/>
              </a:lnSpc>
            </a:pPr>
            <a:endParaRPr lang="en-US" sz="3000" dirty="0">
              <a:solidFill>
                <a:srgbClr val="000000"/>
              </a:solidFill>
              <a:latin typeface="Trebuchet MS"/>
              <a:ea typeface="Trebuchet MS"/>
              <a:cs typeface="Trebuchet MS"/>
              <a:sym typeface="Trebuchet MS"/>
            </a:endParaRPr>
          </a:p>
          <a:p>
            <a:pPr marL="647700" lvl="1" indent="-323850" algn="l">
              <a:lnSpc>
                <a:spcPts val="4200"/>
              </a:lnSpc>
              <a:buFont typeface="Arial"/>
              <a:buChar char="•"/>
            </a:pPr>
            <a:r>
              <a:rPr lang="en-US" sz="3000" b="1" dirty="0">
                <a:solidFill>
                  <a:srgbClr val="000000"/>
                </a:solidFill>
                <a:latin typeface="Trebuchet MS Bold"/>
                <a:ea typeface="Trebuchet MS Bold"/>
                <a:cs typeface="Trebuchet MS Bold"/>
                <a:sym typeface="Trebuchet MS Bold"/>
              </a:rPr>
              <a:t>Potential Data Tools:</a:t>
            </a:r>
          </a:p>
          <a:p>
            <a:pPr marL="1295400" lvl="2" indent="-431800" algn="l">
              <a:lnSpc>
                <a:spcPts val="4200"/>
              </a:lnSpc>
              <a:buFont typeface="Arial"/>
              <a:buChar char="⚬"/>
            </a:pPr>
            <a:r>
              <a:rPr lang="en-US" sz="3000" b="1" u="sng" dirty="0">
                <a:solidFill>
                  <a:srgbClr val="0955A1"/>
                </a:solidFill>
                <a:latin typeface="Trebuchet MS Bold"/>
                <a:ea typeface="Trebuchet MS Bold"/>
                <a:cs typeface="Trebuchet MS Bold"/>
                <a:sym typeface="Trebuchet MS Bold"/>
                <a:hlinkClick r:id="rId5" tooltip="https://www.cde.state.co.us/code/districtprofilereports"/>
              </a:rPr>
              <a:t>Learning Environment District Profile Reports </a:t>
            </a:r>
          </a:p>
          <a:p>
            <a:pPr marL="1295400" lvl="2" indent="-431800" algn="l">
              <a:lnSpc>
                <a:spcPts val="4200"/>
              </a:lnSpc>
              <a:buFont typeface="Arial"/>
              <a:buChar char="⚬"/>
            </a:pPr>
            <a:r>
              <a:rPr lang="en-US" sz="3000" b="1" u="sng" dirty="0">
                <a:solidFill>
                  <a:srgbClr val="0955A1"/>
                </a:solidFill>
                <a:latin typeface="Trebuchet MS Bold"/>
                <a:ea typeface="Trebuchet MS Bold"/>
                <a:cs typeface="Trebuchet MS Bold"/>
                <a:sym typeface="Trebuchet MS Bold"/>
                <a:hlinkClick r:id="rId6" tooltip="https://www.cde.state.co.us/cdereval/suspend-expel"/>
              </a:rPr>
              <a:t>CDE Suspension and Expulsion Statistics</a:t>
            </a:r>
          </a:p>
          <a:p>
            <a:pPr algn="ctr">
              <a:lnSpc>
                <a:spcPts val="4759"/>
              </a:lnSpc>
            </a:pPr>
            <a:endParaRPr lang="en-US" sz="3000" b="1" u="sng" dirty="0">
              <a:solidFill>
                <a:srgbClr val="0955A1"/>
              </a:solidFill>
              <a:latin typeface="Trebuchet MS Bold"/>
              <a:ea typeface="Trebuchet MS Bold"/>
              <a:cs typeface="Trebuchet MS Bold"/>
              <a:sym typeface="Trebuchet MS Bold"/>
              <a:hlinkClick r:id="rId6" tooltip="https://www.cde.state.co.us/cdereval/suspend-expel"/>
            </a:endParaRPr>
          </a:p>
        </p:txBody>
      </p:sp>
      <p:grpSp>
        <p:nvGrpSpPr>
          <p:cNvPr id="12" name="Group 12">
            <a:extLst>
              <a:ext uri="{C183D7F6-B498-43B3-948B-1728B52AA6E4}">
                <adec:decorative xmlns:adec="http://schemas.microsoft.com/office/drawing/2017/decorative" val="1"/>
              </a:ext>
            </a:extLst>
          </p:cNvPr>
          <p:cNvGrpSpPr/>
          <p:nvPr/>
        </p:nvGrpSpPr>
        <p:grpSpPr>
          <a:xfrm>
            <a:off x="1496691" y="3502318"/>
            <a:ext cx="3861931" cy="1482260"/>
            <a:chOff x="0" y="0"/>
            <a:chExt cx="789566" cy="303046"/>
          </a:xfrm>
        </p:grpSpPr>
        <p:sp>
          <p:nvSpPr>
            <p:cNvPr id="13" name="Freeform 13">
              <a:extLst>
                <a:ext uri="{C183D7F6-B498-43B3-948B-1728B52AA6E4}">
                  <adec:decorative xmlns:adec="http://schemas.microsoft.com/office/drawing/2017/decorative" val="1"/>
                </a:ext>
              </a:extLst>
            </p:cNvPr>
            <p:cNvSpPr/>
            <p:nvPr/>
          </p:nvSpPr>
          <p:spPr>
            <a:xfrm>
              <a:off x="0" y="0"/>
              <a:ext cx="789566" cy="303046"/>
            </a:xfrm>
            <a:custGeom>
              <a:avLst/>
              <a:gdLst/>
              <a:ahLst/>
              <a:cxnLst/>
              <a:rect l="l" t="t" r="r" b="b"/>
              <a:pathLst>
                <a:path w="789566" h="303046">
                  <a:moveTo>
                    <a:pt x="0" y="0"/>
                  </a:moveTo>
                  <a:lnTo>
                    <a:pt x="789566" y="0"/>
                  </a:lnTo>
                  <a:lnTo>
                    <a:pt x="789566" y="303046"/>
                  </a:lnTo>
                  <a:lnTo>
                    <a:pt x="0" y="303046"/>
                  </a:lnTo>
                  <a:close/>
                </a:path>
              </a:pathLst>
            </a:custGeom>
            <a:solidFill>
              <a:srgbClr val="6D3B5D"/>
            </a:solidFill>
          </p:spPr>
          <p:txBody>
            <a:bodyPr/>
            <a:lstStyle/>
            <a:p>
              <a:endParaRPr lang="en-US" dirty="0"/>
            </a:p>
          </p:txBody>
        </p:sp>
        <p:sp>
          <p:nvSpPr>
            <p:cNvPr id="14" name="TextBox 14"/>
            <p:cNvSpPr txBox="1"/>
            <p:nvPr/>
          </p:nvSpPr>
          <p:spPr>
            <a:xfrm>
              <a:off x="0" y="-57150"/>
              <a:ext cx="789566" cy="360196"/>
            </a:xfrm>
            <a:prstGeom prst="rect">
              <a:avLst/>
            </a:prstGeom>
          </p:spPr>
          <p:txBody>
            <a:bodyPr lIns="65442" tIns="65442" rIns="65442" bIns="65442" rtlCol="0" anchor="ctr"/>
            <a:lstStyle/>
            <a:p>
              <a:pPr algn="ctr">
                <a:lnSpc>
                  <a:spcPts val="4199"/>
                </a:lnSpc>
              </a:pPr>
              <a:endParaRPr dirty="0"/>
            </a:p>
          </p:txBody>
        </p:sp>
      </p:grpSp>
      <p:sp>
        <p:nvSpPr>
          <p:cNvPr id="15" name="TextBox 15">
            <a:extLst>
              <a:ext uri="{C183D7F6-B498-43B3-948B-1728B52AA6E4}">
                <adec:decorative xmlns:adec="http://schemas.microsoft.com/office/drawing/2017/decorative" val="1"/>
              </a:ext>
            </a:extLst>
          </p:cNvPr>
          <p:cNvSpPr txBox="1"/>
          <p:nvPr/>
        </p:nvSpPr>
        <p:spPr>
          <a:xfrm>
            <a:off x="1413290" y="3609048"/>
            <a:ext cx="3945332" cy="1192600"/>
          </a:xfrm>
          <a:prstGeom prst="rect">
            <a:avLst/>
          </a:prstGeom>
        </p:spPr>
        <p:txBody>
          <a:bodyPr lIns="0" tIns="0" rIns="0" bIns="0" rtlCol="0" anchor="t">
            <a:spAutoFit/>
          </a:bodyPr>
          <a:lstStyle/>
          <a:p>
            <a:pPr algn="ctr">
              <a:lnSpc>
                <a:spcPts val="4744"/>
              </a:lnSpc>
              <a:spcBef>
                <a:spcPct val="0"/>
              </a:spcBef>
            </a:pPr>
            <a:r>
              <a:rPr lang="en-US" sz="3389" b="1" dirty="0">
                <a:solidFill>
                  <a:srgbClr val="FFFFFF"/>
                </a:solidFill>
                <a:latin typeface="Trebuchet MS Bold"/>
                <a:ea typeface="Trebuchet MS Bold"/>
                <a:cs typeface="Trebuchet MS Bold"/>
                <a:sym typeface="Trebuchet MS Bold"/>
              </a:rPr>
              <a:t>STUDENT </a:t>
            </a:r>
          </a:p>
          <a:p>
            <a:pPr algn="ctr">
              <a:lnSpc>
                <a:spcPts val="4744"/>
              </a:lnSpc>
              <a:spcBef>
                <a:spcPct val="0"/>
              </a:spcBef>
            </a:pPr>
            <a:r>
              <a:rPr lang="en-US" sz="3389" b="1" dirty="0">
                <a:solidFill>
                  <a:srgbClr val="FFFFFF"/>
                </a:solidFill>
                <a:latin typeface="Trebuchet MS Bold"/>
                <a:ea typeface="Trebuchet MS Bold"/>
                <a:cs typeface="Trebuchet MS Bold"/>
                <a:sym typeface="Trebuchet MS Bold"/>
              </a:rPr>
              <a:t>BEHAVIOR</a:t>
            </a:r>
          </a:p>
        </p:txBody>
      </p:sp>
      <p:sp>
        <p:nvSpPr>
          <p:cNvPr id="10" name="Freeform 10" descr="CDE Logo"/>
          <p:cNvSpPr/>
          <p:nvPr/>
        </p:nvSpPr>
        <p:spPr>
          <a:xfrm>
            <a:off x="15320137" y="632528"/>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7"/>
            <a:stretch>
              <a:fillRect/>
            </a:stretch>
          </a:blipFill>
        </p:spPr>
        <p:txBody>
          <a:bodyPr/>
          <a:lstStyle/>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6232"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19050"/>
              <a:ext cx="4549935" cy="1978867"/>
            </a:xfrm>
            <a:prstGeom prst="rect">
              <a:avLst/>
            </a:prstGeom>
          </p:spPr>
          <p:txBody>
            <a:bodyPr lIns="50800" tIns="50800" rIns="50800" bIns="50800" rtlCol="0" anchor="t"/>
            <a:lstStyle/>
            <a:p>
              <a:pPr algn="l">
                <a:lnSpc>
                  <a:spcPts val="700"/>
                </a:lnSpc>
              </a:pPr>
              <a:endParaRPr dirty="0"/>
            </a:p>
            <a:p>
              <a:pPr algn="l">
                <a:lnSpc>
                  <a:spcPts val="4899"/>
                </a:lnSpc>
              </a:pPr>
              <a:endParaRPr dirty="0"/>
            </a:p>
            <a:p>
              <a:pPr algn="ctr">
                <a:lnSpc>
                  <a:spcPts val="6719"/>
                </a:lnSpc>
              </a:pPr>
              <a:endParaRPr dirty="0"/>
            </a:p>
          </p:txBody>
        </p:sp>
      </p:grpSp>
      <p:sp>
        <p:nvSpPr>
          <p:cNvPr id="5" name="Freeform 5">
            <a:extLst>
              <a:ext uri="{C183D7F6-B498-43B3-948B-1728B52AA6E4}">
                <adec:decorative xmlns:adec="http://schemas.microsoft.com/office/drawing/2017/decorative" val="1"/>
              </a:ext>
            </a:extLst>
          </p:cNvPr>
          <p:cNvSpPr/>
          <p:nvPr/>
        </p:nvSpPr>
        <p:spPr>
          <a:xfrm>
            <a:off x="7613194" y="4709218"/>
            <a:ext cx="3061612" cy="3171161"/>
          </a:xfrm>
          <a:custGeom>
            <a:avLst/>
            <a:gdLst/>
            <a:ahLst/>
            <a:cxnLst/>
            <a:rect l="l" t="t" r="r" b="b"/>
            <a:pathLst>
              <a:path w="3061612" h="3171161">
                <a:moveTo>
                  <a:pt x="0" y="0"/>
                </a:moveTo>
                <a:lnTo>
                  <a:pt x="3061612" y="0"/>
                </a:lnTo>
                <a:lnTo>
                  <a:pt x="3061612" y="3171160"/>
                </a:lnTo>
                <a:lnTo>
                  <a:pt x="0" y="31711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nvGrpSpPr>
          <p:cNvPr id="6" name="Group 6">
            <a:extLst>
              <a:ext uri="{C183D7F6-B498-43B3-948B-1728B52AA6E4}">
                <adec:decorative xmlns:adec="http://schemas.microsoft.com/office/drawing/2017/decorative" val="1"/>
              </a:ext>
            </a:extLst>
          </p:cNvPr>
          <p:cNvGrpSpPr/>
          <p:nvPr/>
        </p:nvGrpSpPr>
        <p:grpSpPr>
          <a:xfrm>
            <a:off x="0" y="393299"/>
            <a:ext cx="18288000" cy="1541783"/>
            <a:chOff x="0" y="0"/>
            <a:chExt cx="4816593" cy="406066"/>
          </a:xfrm>
        </p:grpSpPr>
        <p:sp>
          <p:nvSpPr>
            <p:cNvPr id="7" name="Freeform 7">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8" name="TextBox 8"/>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9" name="TextBox 9"/>
          <p:cNvSpPr txBox="1">
            <a:spLocks noGrp="1"/>
          </p:cNvSpPr>
          <p:nvPr>
            <p:ph type="title" idx="4294967295"/>
          </p:nvPr>
        </p:nvSpPr>
        <p:spPr>
          <a:xfrm>
            <a:off x="320278" y="449816"/>
            <a:ext cx="17704433" cy="123634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08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 Data Review</a:t>
            </a:r>
          </a:p>
        </p:txBody>
      </p:sp>
      <p:sp>
        <p:nvSpPr>
          <p:cNvPr id="11" name="TextBox 11"/>
          <p:cNvSpPr txBox="1"/>
          <p:nvPr/>
        </p:nvSpPr>
        <p:spPr>
          <a:xfrm>
            <a:off x="4678512" y="3272862"/>
            <a:ext cx="8930972" cy="668901"/>
          </a:xfrm>
          <a:prstGeom prst="rect">
            <a:avLst/>
          </a:prstGeom>
        </p:spPr>
        <p:txBody>
          <a:bodyPr wrap="square" lIns="0" tIns="0" rIns="0" bIns="0" rtlCol="0" anchor="t">
            <a:spAutoFit/>
          </a:bodyPr>
          <a:lstStyle/>
          <a:p>
            <a:pPr algn="ctr">
              <a:lnSpc>
                <a:spcPts val="5739"/>
              </a:lnSpc>
            </a:pPr>
            <a:r>
              <a:rPr lang="en-US" sz="4099" b="1" dirty="0">
                <a:solidFill>
                  <a:srgbClr val="000000"/>
                </a:solidFill>
                <a:latin typeface="Trebuchet MS Bold"/>
                <a:ea typeface="Trebuchet MS Bold"/>
                <a:cs typeface="Trebuchet MS Bold"/>
                <a:sym typeface="Trebuchet MS Bold"/>
              </a:rPr>
              <a:t>What data did you bring today?</a:t>
            </a:r>
          </a:p>
        </p:txBody>
      </p:sp>
      <p:sp>
        <p:nvSpPr>
          <p:cNvPr id="10" name="Freeform 10" descr="CDE Logo"/>
          <p:cNvSpPr/>
          <p:nvPr/>
        </p:nvSpPr>
        <p:spPr>
          <a:xfrm>
            <a:off x="15320137" y="632528"/>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6232" y="2453616"/>
            <a:ext cx="17275536" cy="7115469"/>
            <a:chOff x="0" y="0"/>
            <a:chExt cx="4549935" cy="1874033"/>
          </a:xfrm>
        </p:grpSpPr>
        <p:sp>
          <p:nvSpPr>
            <p:cNvPr id="3" name="Freeform 3">
              <a:extLst>
                <a:ext uri="{C183D7F6-B498-43B3-948B-1728B52AA6E4}">
                  <adec:decorative xmlns:adec="http://schemas.microsoft.com/office/drawing/2017/decorative" val="1"/>
                </a:ext>
              </a:extLst>
            </p:cNvPr>
            <p:cNvSpPr/>
            <p:nvPr/>
          </p:nvSpPr>
          <p:spPr>
            <a:xfrm>
              <a:off x="0" y="0"/>
              <a:ext cx="4549935" cy="1874033"/>
            </a:xfrm>
            <a:custGeom>
              <a:avLst/>
              <a:gdLst/>
              <a:ahLst/>
              <a:cxnLst/>
              <a:rect l="l" t="t" r="r" b="b"/>
              <a:pathLst>
                <a:path w="4549935" h="1874033">
                  <a:moveTo>
                    <a:pt x="0" y="0"/>
                  </a:moveTo>
                  <a:lnTo>
                    <a:pt x="4549935" y="0"/>
                  </a:lnTo>
                  <a:lnTo>
                    <a:pt x="4549935" y="1874033"/>
                  </a:lnTo>
                  <a:lnTo>
                    <a:pt x="0" y="1874033"/>
                  </a:lnTo>
                  <a:close/>
                </a:path>
              </a:pathLst>
            </a:custGeom>
            <a:solidFill>
              <a:srgbClr val="F2F2F2"/>
            </a:solidFill>
          </p:spPr>
          <p:txBody>
            <a:bodyPr/>
            <a:lstStyle/>
            <a:p>
              <a:endParaRPr lang="en-US" dirty="0"/>
            </a:p>
          </p:txBody>
        </p:sp>
        <p:sp>
          <p:nvSpPr>
            <p:cNvPr id="4" name="TextBox 4"/>
            <p:cNvSpPr txBox="1"/>
            <p:nvPr/>
          </p:nvSpPr>
          <p:spPr>
            <a:xfrm>
              <a:off x="0" y="-76200"/>
              <a:ext cx="4549935" cy="1950233"/>
            </a:xfrm>
            <a:prstGeom prst="rect">
              <a:avLst/>
            </a:prstGeom>
          </p:spPr>
          <p:txBody>
            <a:bodyPr lIns="50800" tIns="50800" rIns="50800" bIns="50800" rtlCol="0" anchor="t"/>
            <a:lstStyle/>
            <a:p>
              <a:pPr algn="ctr">
                <a:lnSpc>
                  <a:spcPts val="4899"/>
                </a:lnSpc>
              </a:pPr>
              <a:endParaRPr dirty="0"/>
            </a:p>
          </p:txBody>
        </p:sp>
      </p:grpSp>
      <p:sp>
        <p:nvSpPr>
          <p:cNvPr id="5" name="Freeform 5">
            <a:extLst>
              <a:ext uri="{C183D7F6-B498-43B3-948B-1728B52AA6E4}">
                <adec:decorative xmlns:adec="http://schemas.microsoft.com/office/drawing/2017/decorative" val="1"/>
              </a:ext>
            </a:extLst>
          </p:cNvPr>
          <p:cNvSpPr/>
          <p:nvPr/>
        </p:nvSpPr>
        <p:spPr>
          <a:xfrm>
            <a:off x="10986372" y="5780355"/>
            <a:ext cx="2153747" cy="2091827"/>
          </a:xfrm>
          <a:custGeom>
            <a:avLst/>
            <a:gdLst/>
            <a:ahLst/>
            <a:cxnLst/>
            <a:rect l="l" t="t" r="r" b="b"/>
            <a:pathLst>
              <a:path w="2153747" h="2091827">
                <a:moveTo>
                  <a:pt x="0" y="0"/>
                </a:moveTo>
                <a:lnTo>
                  <a:pt x="2153747" y="0"/>
                </a:lnTo>
                <a:lnTo>
                  <a:pt x="2153747" y="2091827"/>
                </a:lnTo>
                <a:lnTo>
                  <a:pt x="0" y="20918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6" name="Freeform 6">
            <a:extLst>
              <a:ext uri="{C183D7F6-B498-43B3-948B-1728B52AA6E4}">
                <adec:decorative xmlns:adec="http://schemas.microsoft.com/office/drawing/2017/decorative" val="1"/>
              </a:ext>
            </a:extLst>
          </p:cNvPr>
          <p:cNvSpPr/>
          <p:nvPr/>
        </p:nvSpPr>
        <p:spPr>
          <a:xfrm>
            <a:off x="14282458" y="5780355"/>
            <a:ext cx="2153747" cy="2091827"/>
          </a:xfrm>
          <a:custGeom>
            <a:avLst/>
            <a:gdLst/>
            <a:ahLst/>
            <a:cxnLst/>
            <a:rect l="l" t="t" r="r" b="b"/>
            <a:pathLst>
              <a:path w="2153747" h="2091827">
                <a:moveTo>
                  <a:pt x="0" y="0"/>
                </a:moveTo>
                <a:lnTo>
                  <a:pt x="2153747" y="0"/>
                </a:lnTo>
                <a:lnTo>
                  <a:pt x="2153747" y="2091827"/>
                </a:lnTo>
                <a:lnTo>
                  <a:pt x="0" y="20918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7" name="Freeform 7">
            <a:extLst>
              <a:ext uri="{C183D7F6-B498-43B3-948B-1728B52AA6E4}">
                <adec:decorative xmlns:adec="http://schemas.microsoft.com/office/drawing/2017/decorative" val="1"/>
              </a:ext>
            </a:extLst>
          </p:cNvPr>
          <p:cNvSpPr/>
          <p:nvPr/>
        </p:nvSpPr>
        <p:spPr>
          <a:xfrm>
            <a:off x="11657597" y="6716774"/>
            <a:ext cx="811297" cy="811297"/>
          </a:xfrm>
          <a:custGeom>
            <a:avLst/>
            <a:gdLst/>
            <a:ahLst/>
            <a:cxnLst/>
            <a:rect l="l" t="t" r="r" b="b"/>
            <a:pathLst>
              <a:path w="811297" h="811297">
                <a:moveTo>
                  <a:pt x="0" y="0"/>
                </a:moveTo>
                <a:lnTo>
                  <a:pt x="811297" y="0"/>
                </a:lnTo>
                <a:lnTo>
                  <a:pt x="811297" y="811296"/>
                </a:lnTo>
                <a:lnTo>
                  <a:pt x="0" y="81129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8" name="Freeform 8">
            <a:extLst>
              <a:ext uri="{C183D7F6-B498-43B3-948B-1728B52AA6E4}">
                <adec:decorative xmlns:adec="http://schemas.microsoft.com/office/drawing/2017/decorative" val="1"/>
              </a:ext>
            </a:extLst>
          </p:cNvPr>
          <p:cNvSpPr/>
          <p:nvPr/>
        </p:nvSpPr>
        <p:spPr>
          <a:xfrm>
            <a:off x="14965480" y="6740368"/>
            <a:ext cx="787703" cy="787703"/>
          </a:xfrm>
          <a:custGeom>
            <a:avLst/>
            <a:gdLst/>
            <a:ahLst/>
            <a:cxnLst/>
            <a:rect l="l" t="t" r="r" b="b"/>
            <a:pathLst>
              <a:path w="787703" h="787703">
                <a:moveTo>
                  <a:pt x="0" y="0"/>
                </a:moveTo>
                <a:lnTo>
                  <a:pt x="787703" y="0"/>
                </a:lnTo>
                <a:lnTo>
                  <a:pt x="787703" y="787702"/>
                </a:lnTo>
                <a:lnTo>
                  <a:pt x="0" y="78770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grpSp>
        <p:nvGrpSpPr>
          <p:cNvPr id="9" name="Group 9">
            <a:extLst>
              <a:ext uri="{C183D7F6-B498-43B3-948B-1728B52AA6E4}">
                <adec:decorative xmlns:adec="http://schemas.microsoft.com/office/drawing/2017/decorative" val="1"/>
              </a:ext>
            </a:extLst>
          </p:cNvPr>
          <p:cNvGrpSpPr/>
          <p:nvPr/>
        </p:nvGrpSpPr>
        <p:grpSpPr>
          <a:xfrm>
            <a:off x="0" y="393299"/>
            <a:ext cx="18288000" cy="1541783"/>
            <a:chOff x="0" y="0"/>
            <a:chExt cx="4816593" cy="406066"/>
          </a:xfrm>
        </p:grpSpPr>
        <p:sp>
          <p:nvSpPr>
            <p:cNvPr id="10" name="Freeform 10">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11" name="TextBox 11"/>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12" name="TextBox 12">
            <a:extLst>
              <a:ext uri="{C183D7F6-B498-43B3-948B-1728B52AA6E4}">
                <adec:decorative xmlns:adec="http://schemas.microsoft.com/office/drawing/2017/decorative" val="0"/>
              </a:ext>
            </a:extLst>
          </p:cNvPr>
          <p:cNvSpPr txBox="1">
            <a:spLocks noGrp="1"/>
          </p:cNvSpPr>
          <p:nvPr>
            <p:ph type="title" idx="4294967295"/>
          </p:nvPr>
        </p:nvSpPr>
        <p:spPr>
          <a:xfrm>
            <a:off x="320278" y="449816"/>
            <a:ext cx="17704433" cy="123634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08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Choose a Data Focus</a:t>
            </a:r>
          </a:p>
        </p:txBody>
      </p:sp>
      <p:sp>
        <p:nvSpPr>
          <p:cNvPr id="14" name="TextBox 14"/>
          <p:cNvSpPr txBox="1"/>
          <p:nvPr/>
        </p:nvSpPr>
        <p:spPr>
          <a:xfrm>
            <a:off x="795961" y="2897219"/>
            <a:ext cx="16753068" cy="5408295"/>
          </a:xfrm>
          <a:prstGeom prst="rect">
            <a:avLst/>
          </a:prstGeom>
        </p:spPr>
        <p:txBody>
          <a:bodyPr lIns="0" tIns="0" rIns="0" bIns="0" rtlCol="0" anchor="t">
            <a:spAutoFit/>
          </a:bodyPr>
          <a:lstStyle/>
          <a:p>
            <a:pPr algn="ctr">
              <a:lnSpc>
                <a:spcPts val="4899"/>
              </a:lnSpc>
            </a:pPr>
            <a:r>
              <a:rPr lang="en-US" sz="3499" b="1" dirty="0">
                <a:solidFill>
                  <a:srgbClr val="6D3B5D"/>
                </a:solidFill>
                <a:latin typeface="Trebuchet MS Bold"/>
                <a:ea typeface="Trebuchet MS Bold"/>
                <a:cs typeface="Trebuchet MS Bold"/>
                <a:sym typeface="Trebuchet MS Bold"/>
              </a:rPr>
              <a:t>Pick 2 areas of focus from the Intentional Data Review to dig deeper.</a:t>
            </a:r>
          </a:p>
          <a:p>
            <a:pPr algn="ctr">
              <a:lnSpc>
                <a:spcPts val="4759"/>
              </a:lnSpc>
            </a:pPr>
            <a:endParaRPr lang="en-US" sz="3499" b="1" dirty="0">
              <a:solidFill>
                <a:srgbClr val="6D3B5D"/>
              </a:solidFill>
              <a:latin typeface="Trebuchet MS Bold"/>
              <a:ea typeface="Trebuchet MS Bold"/>
              <a:cs typeface="Trebuchet MS Bold"/>
              <a:sym typeface="Trebuchet MS Bold"/>
            </a:endParaRPr>
          </a:p>
          <a:p>
            <a:pPr marL="734059" lvl="1" indent="-367030" algn="l">
              <a:lnSpc>
                <a:spcPts val="4759"/>
              </a:lnSpc>
              <a:buFont typeface="Arial"/>
              <a:buChar char="•"/>
            </a:pPr>
            <a:r>
              <a:rPr lang="en-US" sz="3399" b="1" dirty="0">
                <a:solidFill>
                  <a:srgbClr val="000000"/>
                </a:solidFill>
                <a:latin typeface="Trebuchet MS Bold"/>
                <a:ea typeface="Trebuchet MS Bold"/>
                <a:cs typeface="Trebuchet MS Bold"/>
                <a:sym typeface="Trebuchet MS Bold"/>
              </a:rPr>
              <a:t>Must choose focus areas from data needs revealed in: </a:t>
            </a:r>
          </a:p>
          <a:p>
            <a:pPr marL="1468119" lvl="2" indent="-489373" algn="l">
              <a:lnSpc>
                <a:spcPts val="4759"/>
              </a:lnSpc>
              <a:buFont typeface="Arial"/>
              <a:buChar char="⚬"/>
            </a:pPr>
            <a:r>
              <a:rPr lang="en-US" sz="3399" dirty="0">
                <a:solidFill>
                  <a:srgbClr val="000000"/>
                </a:solidFill>
                <a:latin typeface="Trebuchet MS"/>
                <a:ea typeface="Trebuchet MS"/>
                <a:cs typeface="Trebuchet MS"/>
                <a:sym typeface="Trebuchet MS"/>
              </a:rPr>
              <a:t>Student Achievement </a:t>
            </a:r>
          </a:p>
          <a:p>
            <a:pPr marL="1468119" lvl="2" indent="-489373" algn="l">
              <a:lnSpc>
                <a:spcPts val="4759"/>
              </a:lnSpc>
              <a:buFont typeface="Arial"/>
              <a:buChar char="⚬"/>
            </a:pPr>
            <a:r>
              <a:rPr lang="en-US" sz="3399" dirty="0">
                <a:solidFill>
                  <a:srgbClr val="000000"/>
                </a:solidFill>
                <a:latin typeface="Trebuchet MS"/>
                <a:ea typeface="Trebuchet MS"/>
                <a:cs typeface="Trebuchet MS"/>
                <a:sym typeface="Trebuchet MS"/>
              </a:rPr>
              <a:t>Attendance</a:t>
            </a:r>
          </a:p>
          <a:p>
            <a:pPr marL="1468119" lvl="2" indent="-489373" algn="l">
              <a:lnSpc>
                <a:spcPts val="4759"/>
              </a:lnSpc>
              <a:buFont typeface="Arial"/>
              <a:buChar char="⚬"/>
            </a:pPr>
            <a:r>
              <a:rPr lang="en-US" sz="3399" dirty="0">
                <a:solidFill>
                  <a:srgbClr val="000000"/>
                </a:solidFill>
                <a:latin typeface="Trebuchet MS"/>
                <a:ea typeface="Trebuchet MS"/>
                <a:cs typeface="Trebuchet MS"/>
                <a:sym typeface="Trebuchet MS"/>
              </a:rPr>
              <a:t>Behavior (Discipline)</a:t>
            </a:r>
          </a:p>
          <a:p>
            <a:pPr algn="l">
              <a:lnSpc>
                <a:spcPts val="4759"/>
              </a:lnSpc>
            </a:pPr>
            <a:endParaRPr lang="en-US" sz="3399" dirty="0">
              <a:solidFill>
                <a:srgbClr val="000000"/>
              </a:solidFill>
              <a:latin typeface="Trebuchet MS"/>
              <a:ea typeface="Trebuchet MS"/>
              <a:cs typeface="Trebuchet MS"/>
              <a:sym typeface="Trebuchet MS"/>
            </a:endParaRPr>
          </a:p>
          <a:p>
            <a:pPr marL="734059" lvl="1" indent="-367030" algn="l">
              <a:lnSpc>
                <a:spcPts val="4759"/>
              </a:lnSpc>
              <a:buFont typeface="Arial"/>
              <a:buChar char="•"/>
            </a:pPr>
            <a:r>
              <a:rPr lang="en-US" sz="3399" b="1" dirty="0">
                <a:solidFill>
                  <a:srgbClr val="000000"/>
                </a:solidFill>
                <a:latin typeface="Trebuchet MS Bold"/>
                <a:ea typeface="Trebuchet MS Bold"/>
                <a:cs typeface="Trebuchet MS Bold"/>
                <a:sym typeface="Trebuchet MS Bold"/>
              </a:rPr>
              <a:t>Consider SMART goals for the next 3 years</a:t>
            </a:r>
          </a:p>
          <a:p>
            <a:pPr algn="ctr">
              <a:lnSpc>
                <a:spcPts val="4759"/>
              </a:lnSpc>
            </a:pPr>
            <a:endParaRPr lang="en-US" sz="3399" b="1" dirty="0">
              <a:solidFill>
                <a:srgbClr val="000000"/>
              </a:solidFill>
              <a:latin typeface="Trebuchet MS Bold"/>
              <a:ea typeface="Trebuchet MS Bold"/>
              <a:cs typeface="Trebuchet MS Bold"/>
              <a:sym typeface="Trebuchet MS Bold"/>
            </a:endParaRPr>
          </a:p>
        </p:txBody>
      </p:sp>
      <p:sp>
        <p:nvSpPr>
          <p:cNvPr id="13" name="Freeform 13" descr="CDE Logo"/>
          <p:cNvSpPr/>
          <p:nvPr/>
        </p:nvSpPr>
        <p:spPr>
          <a:xfrm>
            <a:off x="15320137" y="632528"/>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9"/>
            <a:stretch>
              <a:fillRect/>
            </a:stretch>
          </a:blipFill>
        </p:spPr>
        <p:txBody>
          <a:bodyPr/>
          <a:lstStyle/>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6232"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76200"/>
              <a:ext cx="4549935" cy="2036017"/>
            </a:xfrm>
            <a:prstGeom prst="rect">
              <a:avLst/>
            </a:prstGeom>
          </p:spPr>
          <p:txBody>
            <a:bodyPr lIns="50800" tIns="50800" rIns="50800" bIns="50800" rtlCol="0" anchor="ctr"/>
            <a:lstStyle/>
            <a:p>
              <a:pPr algn="l">
                <a:lnSpc>
                  <a:spcPts val="4899"/>
                </a:lnSpc>
              </a:pPr>
              <a:endParaRPr dirty="0"/>
            </a:p>
            <a:p>
              <a:pPr algn="ctr">
                <a:lnSpc>
                  <a:spcPts val="3359"/>
                </a:lnSpc>
              </a:pPr>
              <a:endParaRPr dirty="0"/>
            </a:p>
          </p:txBody>
        </p:sp>
      </p:grpSp>
      <p:sp>
        <p:nvSpPr>
          <p:cNvPr id="5" name="Freeform 5">
            <a:extLst>
              <a:ext uri="{C183D7F6-B498-43B3-948B-1728B52AA6E4}">
                <adec:decorative xmlns:adec="http://schemas.microsoft.com/office/drawing/2017/decorative" val="1"/>
              </a:ext>
            </a:extLst>
          </p:cNvPr>
          <p:cNvSpPr/>
          <p:nvPr/>
        </p:nvSpPr>
        <p:spPr>
          <a:xfrm>
            <a:off x="859500" y="3443476"/>
            <a:ext cx="4933569" cy="5110100"/>
          </a:xfrm>
          <a:custGeom>
            <a:avLst/>
            <a:gdLst/>
            <a:ahLst/>
            <a:cxnLst/>
            <a:rect l="l" t="t" r="r" b="b"/>
            <a:pathLst>
              <a:path w="4933569" h="5110100">
                <a:moveTo>
                  <a:pt x="0" y="0"/>
                </a:moveTo>
                <a:lnTo>
                  <a:pt x="4933569" y="0"/>
                </a:lnTo>
                <a:lnTo>
                  <a:pt x="4933569" y="5110100"/>
                </a:lnTo>
                <a:lnTo>
                  <a:pt x="0" y="51101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nvGrpSpPr>
          <p:cNvPr id="6" name="Group 6">
            <a:extLst>
              <a:ext uri="{C183D7F6-B498-43B3-948B-1728B52AA6E4}">
                <adec:decorative xmlns:adec="http://schemas.microsoft.com/office/drawing/2017/decorative" val="1"/>
              </a:ext>
            </a:extLst>
          </p:cNvPr>
          <p:cNvGrpSpPr/>
          <p:nvPr/>
        </p:nvGrpSpPr>
        <p:grpSpPr>
          <a:xfrm>
            <a:off x="0" y="393299"/>
            <a:ext cx="18288000" cy="1541783"/>
            <a:chOff x="0" y="0"/>
            <a:chExt cx="4816593" cy="406066"/>
          </a:xfrm>
        </p:grpSpPr>
        <p:sp>
          <p:nvSpPr>
            <p:cNvPr id="7" name="Freeform 7">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8" name="TextBox 8"/>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9" name="TextBox 9"/>
          <p:cNvSpPr txBox="1">
            <a:spLocks noGrp="1"/>
          </p:cNvSpPr>
          <p:nvPr>
            <p:ph type="title" idx="4294967295"/>
          </p:nvPr>
        </p:nvSpPr>
        <p:spPr>
          <a:xfrm>
            <a:off x="152005" y="672550"/>
            <a:ext cx="17704433" cy="10382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4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Dig Deeper with the Needs Assessment</a:t>
            </a:r>
          </a:p>
        </p:txBody>
      </p:sp>
      <p:sp>
        <p:nvSpPr>
          <p:cNvPr id="11" name="TextBox 11"/>
          <p:cNvSpPr txBox="1"/>
          <p:nvPr/>
        </p:nvSpPr>
        <p:spPr>
          <a:xfrm>
            <a:off x="5793069" y="4015104"/>
            <a:ext cx="11420908" cy="3909695"/>
          </a:xfrm>
          <a:prstGeom prst="rect">
            <a:avLst/>
          </a:prstGeom>
        </p:spPr>
        <p:txBody>
          <a:bodyPr lIns="0" tIns="0" rIns="0" bIns="0" rtlCol="0" anchor="t">
            <a:spAutoFit/>
          </a:bodyPr>
          <a:lstStyle/>
          <a:p>
            <a:pPr marL="690881" lvl="1" indent="-345440" algn="ctr">
              <a:lnSpc>
                <a:spcPts val="4480"/>
              </a:lnSpc>
              <a:buFont typeface="Arial"/>
              <a:buChar char="•"/>
            </a:pPr>
            <a:r>
              <a:rPr lang="en-US" sz="3200" dirty="0">
                <a:solidFill>
                  <a:srgbClr val="000000"/>
                </a:solidFill>
                <a:latin typeface="Trebuchet MS"/>
                <a:ea typeface="Trebuchet MS"/>
                <a:cs typeface="Trebuchet MS"/>
                <a:sym typeface="Trebuchet MS"/>
              </a:rPr>
              <a:t>The needs assessment should answer questions in the focus areas AFTER you have done the initial data review.</a:t>
            </a:r>
          </a:p>
          <a:p>
            <a:pPr algn="ctr">
              <a:lnSpc>
                <a:spcPts val="4480"/>
              </a:lnSpc>
            </a:pPr>
            <a:endParaRPr lang="en-US" sz="3200" dirty="0">
              <a:solidFill>
                <a:srgbClr val="000000"/>
              </a:solidFill>
              <a:latin typeface="Trebuchet MS"/>
              <a:ea typeface="Trebuchet MS"/>
              <a:cs typeface="Trebuchet MS"/>
              <a:sym typeface="Trebuchet MS"/>
            </a:endParaRPr>
          </a:p>
          <a:p>
            <a:pPr marL="690881" lvl="1" indent="-345440" algn="ctr">
              <a:lnSpc>
                <a:spcPts val="4480"/>
              </a:lnSpc>
              <a:buFont typeface="Arial"/>
              <a:buChar char="•"/>
            </a:pPr>
            <a:r>
              <a:rPr lang="en-US" sz="3200" dirty="0">
                <a:solidFill>
                  <a:srgbClr val="000000"/>
                </a:solidFill>
                <a:latin typeface="Trebuchet MS"/>
                <a:ea typeface="Trebuchet MS"/>
                <a:cs typeface="Trebuchet MS"/>
                <a:sym typeface="Trebuchet MS"/>
              </a:rPr>
              <a:t>What questions do you still have after reviewing your school counseling program and looking at student outcome data?</a:t>
            </a:r>
          </a:p>
          <a:p>
            <a:pPr algn="ctr">
              <a:lnSpc>
                <a:spcPts val="4480"/>
              </a:lnSpc>
            </a:pPr>
            <a:endParaRPr lang="en-US" sz="3200" dirty="0">
              <a:solidFill>
                <a:srgbClr val="000000"/>
              </a:solidFill>
              <a:latin typeface="Trebuchet MS"/>
              <a:ea typeface="Trebuchet MS"/>
              <a:cs typeface="Trebuchet MS"/>
              <a:sym typeface="Trebuchet MS"/>
            </a:endParaRPr>
          </a:p>
        </p:txBody>
      </p:sp>
      <p:sp>
        <p:nvSpPr>
          <p:cNvPr id="10" name="Freeform 10" descr="CDE Logo"/>
          <p:cNvSpPr/>
          <p:nvPr/>
        </p:nvSpPr>
        <p:spPr>
          <a:xfrm>
            <a:off x="15320137" y="632528"/>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6232" y="2372188"/>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85725"/>
              <a:ext cx="4549935" cy="2045542"/>
            </a:xfrm>
            <a:prstGeom prst="rect">
              <a:avLst/>
            </a:prstGeom>
          </p:spPr>
          <p:txBody>
            <a:bodyPr lIns="50800" tIns="50800" rIns="50800" bIns="50800" rtlCol="0" anchor="ctr"/>
            <a:lstStyle/>
            <a:p>
              <a:pPr algn="l">
                <a:lnSpc>
                  <a:spcPts val="5599"/>
                </a:lnSpc>
              </a:pPr>
              <a:endParaRPr dirty="0"/>
            </a:p>
            <a:p>
              <a:pPr algn="ctr">
                <a:lnSpc>
                  <a:spcPts val="5039"/>
                </a:lnSpc>
              </a:pPr>
              <a:endParaRPr dirty="0"/>
            </a:p>
            <a:p>
              <a:pPr algn="ctr">
                <a:lnSpc>
                  <a:spcPts val="3359"/>
                </a:lnSpc>
              </a:pPr>
              <a:endParaRPr dirty="0"/>
            </a:p>
          </p:txBody>
        </p:sp>
      </p:grpSp>
      <p:sp>
        <p:nvSpPr>
          <p:cNvPr id="5" name="Freeform 5" descr="stop sign"/>
          <p:cNvSpPr/>
          <p:nvPr/>
        </p:nvSpPr>
        <p:spPr>
          <a:xfrm>
            <a:off x="1761552" y="3644697"/>
            <a:ext cx="4299024" cy="4299024"/>
          </a:xfrm>
          <a:custGeom>
            <a:avLst/>
            <a:gdLst/>
            <a:ahLst/>
            <a:cxnLst/>
            <a:rect l="l" t="t" r="r" b="b"/>
            <a:pathLst>
              <a:path w="4299024" h="4299024">
                <a:moveTo>
                  <a:pt x="0" y="0"/>
                </a:moveTo>
                <a:lnTo>
                  <a:pt x="4299023" y="0"/>
                </a:lnTo>
                <a:lnTo>
                  <a:pt x="4299023" y="4299024"/>
                </a:lnTo>
                <a:lnTo>
                  <a:pt x="0" y="42990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nvGrpSpPr>
          <p:cNvPr id="6" name="Group 6">
            <a:extLst>
              <a:ext uri="{C183D7F6-B498-43B3-948B-1728B52AA6E4}">
                <adec:decorative xmlns:adec="http://schemas.microsoft.com/office/drawing/2017/decorative" val="1"/>
              </a:ext>
            </a:extLst>
          </p:cNvPr>
          <p:cNvGrpSpPr/>
          <p:nvPr/>
        </p:nvGrpSpPr>
        <p:grpSpPr>
          <a:xfrm>
            <a:off x="0" y="393299"/>
            <a:ext cx="18288000" cy="1541783"/>
            <a:chOff x="0" y="0"/>
            <a:chExt cx="4816593" cy="406066"/>
          </a:xfrm>
        </p:grpSpPr>
        <p:sp>
          <p:nvSpPr>
            <p:cNvPr id="7" name="Freeform 7">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8" name="TextBox 8"/>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9" name="TextBox 9"/>
          <p:cNvSpPr txBox="1">
            <a:spLocks noGrp="1"/>
          </p:cNvSpPr>
          <p:nvPr>
            <p:ph type="title" idx="4294967295"/>
          </p:nvPr>
        </p:nvSpPr>
        <p:spPr>
          <a:xfrm>
            <a:off x="152005" y="682075"/>
            <a:ext cx="17704433" cy="99568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120"/>
              </a:lnSpc>
              <a:spcBef>
                <a:spcPts val="0"/>
              </a:spcBef>
              <a:spcAft>
                <a:spcPts val="0"/>
              </a:spcAft>
              <a:buClrTx/>
              <a:buSzTx/>
              <a:buFontTx/>
              <a:buNone/>
              <a:tabLst/>
              <a:defRPr/>
            </a:pPr>
            <a:r>
              <a:rPr kumimoji="0" lang="en-US" sz="58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Webinar #1: Targeted Needs Assessment</a:t>
            </a:r>
          </a:p>
        </p:txBody>
      </p:sp>
      <p:sp>
        <p:nvSpPr>
          <p:cNvPr id="11" name="TextBox 11"/>
          <p:cNvSpPr txBox="1"/>
          <p:nvPr/>
        </p:nvSpPr>
        <p:spPr>
          <a:xfrm>
            <a:off x="7355660" y="4261002"/>
            <a:ext cx="8634200" cy="2990215"/>
          </a:xfrm>
          <a:prstGeom prst="rect">
            <a:avLst/>
          </a:prstGeom>
        </p:spPr>
        <p:txBody>
          <a:bodyPr lIns="0" tIns="0" rIns="0" bIns="0" rtlCol="0" anchor="t">
            <a:spAutoFit/>
          </a:bodyPr>
          <a:lstStyle/>
          <a:p>
            <a:pPr marL="734059" lvl="1" indent="-367030" algn="l">
              <a:lnSpc>
                <a:spcPts val="4759"/>
              </a:lnSpc>
              <a:buFont typeface="Arial"/>
              <a:buChar char="•"/>
            </a:pPr>
            <a:r>
              <a:rPr lang="en-US" sz="3399" b="1" dirty="0">
                <a:solidFill>
                  <a:srgbClr val="000000"/>
                </a:solidFill>
                <a:latin typeface="Trebuchet MS Bold"/>
                <a:ea typeface="Trebuchet MS Bold"/>
                <a:cs typeface="Trebuchet MS Bold"/>
                <a:sym typeface="Trebuchet MS Bold"/>
              </a:rPr>
              <a:t>Stop, spend some time in the data. </a:t>
            </a:r>
          </a:p>
          <a:p>
            <a:pPr algn="l">
              <a:lnSpc>
                <a:spcPts val="4759"/>
              </a:lnSpc>
            </a:pPr>
            <a:endParaRPr lang="en-US" sz="3399" b="1" dirty="0">
              <a:solidFill>
                <a:srgbClr val="000000"/>
              </a:solidFill>
              <a:latin typeface="Trebuchet MS Bold"/>
              <a:ea typeface="Trebuchet MS Bold"/>
              <a:cs typeface="Trebuchet MS Bold"/>
              <a:sym typeface="Trebuchet MS Bold"/>
            </a:endParaRPr>
          </a:p>
          <a:p>
            <a:pPr marL="734059" lvl="1" indent="-367030" algn="l">
              <a:lnSpc>
                <a:spcPts val="4759"/>
              </a:lnSpc>
              <a:buFont typeface="Arial"/>
              <a:buChar char="•"/>
            </a:pPr>
            <a:r>
              <a:rPr lang="en-US" sz="3399" b="1" dirty="0">
                <a:solidFill>
                  <a:srgbClr val="000000"/>
                </a:solidFill>
                <a:latin typeface="Trebuchet MS Bold"/>
                <a:ea typeface="Trebuchet MS Bold"/>
                <a:cs typeface="Trebuchet MS Bold"/>
                <a:sym typeface="Trebuchet MS Bold"/>
              </a:rPr>
              <a:t>Wait until Webinar #1 in October to begin the Targeted Needs Assessment. </a:t>
            </a:r>
          </a:p>
          <a:p>
            <a:pPr algn="ctr">
              <a:lnSpc>
                <a:spcPts val="4759"/>
              </a:lnSpc>
            </a:pPr>
            <a:endParaRPr lang="en-US" sz="3399" b="1" dirty="0">
              <a:solidFill>
                <a:srgbClr val="000000"/>
              </a:solidFill>
              <a:latin typeface="Trebuchet MS Bold"/>
              <a:ea typeface="Trebuchet MS Bold"/>
              <a:cs typeface="Trebuchet MS Bold"/>
              <a:sym typeface="Trebuchet MS Bold"/>
            </a:endParaRPr>
          </a:p>
        </p:txBody>
      </p:sp>
      <p:sp>
        <p:nvSpPr>
          <p:cNvPr id="10" name="Freeform 10" descr="CDE Logo"/>
          <p:cNvSpPr/>
          <p:nvPr/>
        </p:nvSpPr>
        <p:spPr>
          <a:xfrm>
            <a:off x="15320137" y="632528"/>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85725"/>
              <a:ext cx="4549935" cy="2045542"/>
            </a:xfrm>
            <a:prstGeom prst="rect">
              <a:avLst/>
            </a:prstGeom>
          </p:spPr>
          <p:txBody>
            <a:bodyPr lIns="50800" tIns="50800" rIns="50800" bIns="50800" rtlCol="0" anchor="ctr"/>
            <a:lstStyle/>
            <a:p>
              <a:pPr algn="l">
                <a:lnSpc>
                  <a:spcPts val="5319"/>
                </a:lnSpc>
              </a:pPr>
              <a:endParaRPr dirty="0"/>
            </a:p>
            <a:p>
              <a:pPr algn="ctr">
                <a:lnSpc>
                  <a:spcPts val="3359"/>
                </a:lnSpc>
              </a:pPr>
              <a:endParaRPr dirty="0"/>
            </a:p>
          </p:txBody>
        </p:sp>
      </p:grpSp>
      <p:sp>
        <p:nvSpPr>
          <p:cNvPr id="5" name="Freeform 5">
            <a:extLst>
              <a:ext uri="{C183D7F6-B498-43B3-948B-1728B52AA6E4}">
                <adec:decorative xmlns:adec="http://schemas.microsoft.com/office/drawing/2017/decorative" val="1"/>
              </a:ext>
            </a:extLst>
          </p:cNvPr>
          <p:cNvSpPr/>
          <p:nvPr/>
        </p:nvSpPr>
        <p:spPr>
          <a:xfrm rot="290504">
            <a:off x="9799201" y="3174666"/>
            <a:ext cx="7312489" cy="5999081"/>
          </a:xfrm>
          <a:custGeom>
            <a:avLst/>
            <a:gdLst/>
            <a:ahLst/>
            <a:cxnLst/>
            <a:rect l="l" t="t" r="r" b="b"/>
            <a:pathLst>
              <a:path w="7312489" h="5999081">
                <a:moveTo>
                  <a:pt x="0" y="0"/>
                </a:moveTo>
                <a:lnTo>
                  <a:pt x="7312489" y="0"/>
                </a:lnTo>
                <a:lnTo>
                  <a:pt x="7312489" y="5999081"/>
                </a:lnTo>
                <a:lnTo>
                  <a:pt x="0" y="59990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nvGrpSpPr>
          <p:cNvPr id="7" name="Group 7">
            <a:extLst>
              <a:ext uri="{C183D7F6-B498-43B3-948B-1728B52AA6E4}">
                <adec:decorative xmlns:adec="http://schemas.microsoft.com/office/drawing/2017/decorative" val="1"/>
              </a:ext>
            </a:extLst>
          </p:cNvPr>
          <p:cNvGrpSpPr/>
          <p:nvPr/>
        </p:nvGrpSpPr>
        <p:grpSpPr>
          <a:xfrm>
            <a:off x="0" y="398915"/>
            <a:ext cx="18288000" cy="1541783"/>
            <a:chOff x="0" y="0"/>
            <a:chExt cx="4816593" cy="406066"/>
          </a:xfrm>
        </p:grpSpPr>
        <p:sp>
          <p:nvSpPr>
            <p:cNvPr id="8" name="Freeform 8">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9" name="TextBox 9"/>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10" name="TextBox 10"/>
          <p:cNvSpPr txBox="1">
            <a:spLocks noGrp="1"/>
          </p:cNvSpPr>
          <p:nvPr>
            <p:ph type="title" idx="4294967295"/>
          </p:nvPr>
        </p:nvSpPr>
        <p:spPr>
          <a:xfrm>
            <a:off x="360992" y="478284"/>
            <a:ext cx="15193737"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Building Community Part I</a:t>
            </a:r>
          </a:p>
        </p:txBody>
      </p:sp>
      <p:sp>
        <p:nvSpPr>
          <p:cNvPr id="12" name="TextBox 12"/>
          <p:cNvSpPr txBox="1"/>
          <p:nvPr/>
        </p:nvSpPr>
        <p:spPr>
          <a:xfrm>
            <a:off x="866905" y="3848565"/>
            <a:ext cx="8510119" cy="4190365"/>
          </a:xfrm>
          <a:prstGeom prst="rect">
            <a:avLst/>
          </a:prstGeom>
        </p:spPr>
        <p:txBody>
          <a:bodyPr lIns="0" tIns="0" rIns="0" bIns="0" rtlCol="0" anchor="t">
            <a:spAutoFit/>
          </a:bodyPr>
          <a:lstStyle/>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Write your name, school, and town or city on your sticky note.</a:t>
            </a:r>
          </a:p>
          <a:p>
            <a:pPr algn="l">
              <a:lnSpc>
                <a:spcPts val="4759"/>
              </a:lnSpc>
            </a:pPr>
            <a:endParaRPr lang="en-US" sz="3399" dirty="0">
              <a:solidFill>
                <a:srgbClr val="000000"/>
              </a:solidFill>
              <a:latin typeface="Trebuchet MS"/>
              <a:ea typeface="Trebuchet MS"/>
              <a:cs typeface="Trebuchet MS"/>
              <a:sym typeface="Trebuchet MS"/>
            </a:endParaRPr>
          </a:p>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In your group, come up with a fun fact about your area or school and write it on your sticky note. </a:t>
            </a:r>
          </a:p>
          <a:p>
            <a:pPr algn="ctr">
              <a:lnSpc>
                <a:spcPts val="4759"/>
              </a:lnSpc>
            </a:pPr>
            <a:endParaRPr lang="en-US" sz="3399" dirty="0">
              <a:solidFill>
                <a:srgbClr val="000000"/>
              </a:solidFill>
              <a:latin typeface="Trebuchet MS"/>
              <a:ea typeface="Trebuchet MS"/>
              <a:cs typeface="Trebuchet MS"/>
              <a:sym typeface="Trebuchet MS"/>
            </a:endParaRPr>
          </a:p>
        </p:txBody>
      </p:sp>
      <p:sp>
        <p:nvSpPr>
          <p:cNvPr id="6" name="TextBox 6"/>
          <p:cNvSpPr txBox="1"/>
          <p:nvPr/>
        </p:nvSpPr>
        <p:spPr>
          <a:xfrm rot="239430">
            <a:off x="10352879" y="3940512"/>
            <a:ext cx="6335100" cy="3913505"/>
          </a:xfrm>
          <a:prstGeom prst="rect">
            <a:avLst/>
          </a:prstGeom>
        </p:spPr>
        <p:txBody>
          <a:bodyPr lIns="0" tIns="0" rIns="0" bIns="0" rtlCol="0" anchor="t">
            <a:spAutoFit/>
          </a:bodyPr>
          <a:lstStyle/>
          <a:p>
            <a:pPr algn="l">
              <a:lnSpc>
                <a:spcPts val="3780"/>
              </a:lnSpc>
            </a:pPr>
            <a:r>
              <a:rPr lang="en-US" sz="2700" b="1" dirty="0">
                <a:solidFill>
                  <a:srgbClr val="000000"/>
                </a:solidFill>
                <a:latin typeface="Trebuchet MS Bold"/>
                <a:ea typeface="Trebuchet MS Bold"/>
                <a:cs typeface="Trebuchet MS Bold"/>
                <a:sym typeface="Trebuchet MS Bold"/>
              </a:rPr>
              <a:t>Jennicca Mabe</a:t>
            </a:r>
          </a:p>
          <a:p>
            <a:pPr algn="l">
              <a:lnSpc>
                <a:spcPts val="3780"/>
              </a:lnSpc>
            </a:pPr>
            <a:r>
              <a:rPr lang="en-US" sz="2700" b="1" dirty="0">
                <a:solidFill>
                  <a:srgbClr val="000000"/>
                </a:solidFill>
                <a:latin typeface="Trebuchet MS Bold"/>
                <a:ea typeface="Trebuchet MS Bold"/>
                <a:cs typeface="Trebuchet MS Bold"/>
                <a:sym typeface="Trebuchet MS Bold"/>
              </a:rPr>
              <a:t>Colorado Dep of Education</a:t>
            </a:r>
          </a:p>
          <a:p>
            <a:pPr algn="l">
              <a:lnSpc>
                <a:spcPts val="3780"/>
              </a:lnSpc>
            </a:pPr>
            <a:r>
              <a:rPr lang="en-US" sz="2700" b="1" dirty="0">
                <a:solidFill>
                  <a:srgbClr val="000000"/>
                </a:solidFill>
                <a:latin typeface="Trebuchet MS Bold"/>
                <a:ea typeface="Trebuchet MS Bold"/>
                <a:cs typeface="Trebuchet MS Bold"/>
                <a:sym typeface="Trebuchet MS Bold"/>
              </a:rPr>
              <a:t>Palmer Lake, CO</a:t>
            </a:r>
          </a:p>
          <a:p>
            <a:pPr algn="l">
              <a:lnSpc>
                <a:spcPts val="3780"/>
              </a:lnSpc>
            </a:pPr>
            <a:endParaRPr lang="en-US" sz="2700" b="1" dirty="0">
              <a:solidFill>
                <a:srgbClr val="000000"/>
              </a:solidFill>
              <a:latin typeface="Trebuchet MS Bold"/>
              <a:ea typeface="Trebuchet MS Bold"/>
              <a:cs typeface="Trebuchet MS Bold"/>
              <a:sym typeface="Trebuchet MS Bold"/>
            </a:endParaRPr>
          </a:p>
          <a:p>
            <a:pPr algn="l">
              <a:lnSpc>
                <a:spcPts val="3780"/>
              </a:lnSpc>
            </a:pPr>
            <a:r>
              <a:rPr lang="en-US" sz="2700" dirty="0">
                <a:solidFill>
                  <a:srgbClr val="000000"/>
                </a:solidFill>
                <a:latin typeface="Trebuchet MS"/>
                <a:ea typeface="Trebuchet MS"/>
                <a:cs typeface="Trebuchet MS"/>
                <a:sym typeface="Trebuchet MS"/>
              </a:rPr>
              <a:t>Each year, Palmer Lake lights a 500ft star on Sundance Mountain every night between Thanksgiving and New Years. </a:t>
            </a:r>
          </a:p>
          <a:p>
            <a:pPr algn="ctr">
              <a:lnSpc>
                <a:spcPts val="4759"/>
              </a:lnSpc>
            </a:pPr>
            <a:endParaRPr lang="en-US" sz="2700" dirty="0">
              <a:solidFill>
                <a:srgbClr val="000000"/>
              </a:solidFill>
              <a:latin typeface="Trebuchet MS"/>
              <a:ea typeface="Trebuchet MS"/>
              <a:cs typeface="Trebuchet MS"/>
              <a:sym typeface="Trebuchet MS"/>
            </a:endParaRPr>
          </a:p>
        </p:txBody>
      </p:sp>
      <p:sp>
        <p:nvSpPr>
          <p:cNvPr id="11" name="Freeform 11" descr="CDE Logo"/>
          <p:cNvSpPr/>
          <p:nvPr/>
        </p:nvSpPr>
        <p:spPr>
          <a:xfrm>
            <a:off x="15214477" y="630684"/>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5"/>
            <a:stretch>
              <a:fillRect/>
            </a:stretch>
          </a:blipFill>
        </p:spPr>
        <p:txBody>
          <a:bodyPr/>
          <a:lstStyle/>
          <a:p>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6232"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57150"/>
              <a:ext cx="4549935" cy="2016967"/>
            </a:xfrm>
            <a:prstGeom prst="rect">
              <a:avLst/>
            </a:prstGeom>
          </p:spPr>
          <p:txBody>
            <a:bodyPr lIns="50800" tIns="50800" rIns="50800" bIns="50800" rtlCol="0" anchor="t"/>
            <a:lstStyle/>
            <a:p>
              <a:pPr algn="ctr">
                <a:lnSpc>
                  <a:spcPts val="3359"/>
                </a:lnSpc>
              </a:pPr>
              <a:endParaRPr dirty="0"/>
            </a:p>
            <a:p>
              <a:pPr algn="l">
                <a:lnSpc>
                  <a:spcPts val="5319"/>
                </a:lnSpc>
              </a:pPr>
              <a:r>
                <a:rPr lang="en-US" sz="3799" dirty="0">
                  <a:solidFill>
                    <a:srgbClr val="6D3B5D"/>
                  </a:solidFill>
                  <a:latin typeface="Trebuchet MS"/>
                  <a:ea typeface="Trebuchet MS"/>
                  <a:cs typeface="Trebuchet MS"/>
                  <a:sym typeface="Trebuchet MS"/>
                </a:rPr>
                <a:t> </a:t>
              </a:r>
            </a:p>
            <a:p>
              <a:pPr algn="ctr">
                <a:lnSpc>
                  <a:spcPts val="3779"/>
                </a:lnSpc>
              </a:pPr>
              <a:endParaRPr lang="en-US" sz="3799" dirty="0">
                <a:solidFill>
                  <a:srgbClr val="6D3B5D"/>
                </a:solidFill>
                <a:latin typeface="Trebuchet MS"/>
                <a:ea typeface="Trebuchet MS"/>
                <a:cs typeface="Trebuchet MS"/>
                <a:sym typeface="Trebuchet MS"/>
              </a:endParaRPr>
            </a:p>
          </p:txBody>
        </p:sp>
      </p:grpSp>
      <p:sp>
        <p:nvSpPr>
          <p:cNvPr id="5" name="Freeform 5">
            <a:extLst>
              <a:ext uri="{C183D7F6-B498-43B3-948B-1728B52AA6E4}">
                <adec:decorative xmlns:adec="http://schemas.microsoft.com/office/drawing/2017/decorative" val="1"/>
              </a:ext>
            </a:extLst>
          </p:cNvPr>
          <p:cNvSpPr/>
          <p:nvPr/>
        </p:nvSpPr>
        <p:spPr>
          <a:xfrm>
            <a:off x="14259100" y="6301037"/>
            <a:ext cx="2390461" cy="2475995"/>
          </a:xfrm>
          <a:custGeom>
            <a:avLst/>
            <a:gdLst/>
            <a:ahLst/>
            <a:cxnLst/>
            <a:rect l="l" t="t" r="r" b="b"/>
            <a:pathLst>
              <a:path w="2390461" h="2475995">
                <a:moveTo>
                  <a:pt x="0" y="0"/>
                </a:moveTo>
                <a:lnTo>
                  <a:pt x="2390461" y="0"/>
                </a:lnTo>
                <a:lnTo>
                  <a:pt x="2390461" y="2475995"/>
                </a:lnTo>
                <a:lnTo>
                  <a:pt x="0" y="247599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nvGrpSpPr>
          <p:cNvPr id="6" name="Group 6">
            <a:extLst>
              <a:ext uri="{C183D7F6-B498-43B3-948B-1728B52AA6E4}">
                <adec:decorative xmlns:adec="http://schemas.microsoft.com/office/drawing/2017/decorative" val="1"/>
              </a:ext>
            </a:extLst>
          </p:cNvPr>
          <p:cNvGrpSpPr/>
          <p:nvPr/>
        </p:nvGrpSpPr>
        <p:grpSpPr>
          <a:xfrm>
            <a:off x="0" y="393299"/>
            <a:ext cx="18288000" cy="1541783"/>
            <a:chOff x="0" y="0"/>
            <a:chExt cx="4816593" cy="406066"/>
          </a:xfrm>
        </p:grpSpPr>
        <p:sp>
          <p:nvSpPr>
            <p:cNvPr id="7" name="Freeform 7">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8" name="TextBox 8"/>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9" name="TextBox 9"/>
          <p:cNvSpPr txBox="1">
            <a:spLocks noGrp="1"/>
          </p:cNvSpPr>
          <p:nvPr>
            <p:ph type="title" idx="4294967295"/>
          </p:nvPr>
        </p:nvSpPr>
        <p:spPr>
          <a:xfrm>
            <a:off x="152005" y="682075"/>
            <a:ext cx="17704433" cy="99568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120"/>
              </a:lnSpc>
              <a:spcBef>
                <a:spcPts val="0"/>
              </a:spcBef>
              <a:spcAft>
                <a:spcPts val="0"/>
              </a:spcAft>
              <a:buClrTx/>
              <a:buSzTx/>
              <a:buFontTx/>
              <a:buNone/>
              <a:tabLst/>
              <a:defRPr/>
            </a:pPr>
            <a:r>
              <a:rPr kumimoji="0" lang="en-US" sz="58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SMART Goal Reflection</a:t>
            </a:r>
          </a:p>
        </p:txBody>
      </p:sp>
      <p:sp>
        <p:nvSpPr>
          <p:cNvPr id="11" name="TextBox 11"/>
          <p:cNvSpPr txBox="1"/>
          <p:nvPr/>
        </p:nvSpPr>
        <p:spPr>
          <a:xfrm>
            <a:off x="967256" y="3016312"/>
            <a:ext cx="15682305" cy="5817870"/>
          </a:xfrm>
          <a:prstGeom prst="rect">
            <a:avLst/>
          </a:prstGeom>
        </p:spPr>
        <p:txBody>
          <a:bodyPr lIns="0" tIns="0" rIns="0" bIns="0" rtlCol="0" anchor="t">
            <a:spAutoFit/>
          </a:bodyPr>
          <a:lstStyle/>
          <a:p>
            <a:pPr algn="ctr">
              <a:lnSpc>
                <a:spcPts val="4899"/>
              </a:lnSpc>
            </a:pPr>
            <a:r>
              <a:rPr lang="en-US" sz="3499" b="1" dirty="0">
                <a:solidFill>
                  <a:srgbClr val="6D3B5D"/>
                </a:solidFill>
                <a:latin typeface="Trebuchet MS Bold"/>
                <a:ea typeface="Trebuchet MS Bold"/>
                <a:cs typeface="Trebuchet MS Bold"/>
                <a:sym typeface="Trebuchet MS Bold"/>
              </a:rPr>
              <a:t>SMART GOAL Example:</a:t>
            </a:r>
          </a:p>
          <a:p>
            <a:pPr algn="ctr">
              <a:lnSpc>
                <a:spcPts val="2800"/>
              </a:lnSpc>
            </a:pPr>
            <a:endParaRPr lang="en-US" sz="3499" b="1" dirty="0">
              <a:solidFill>
                <a:srgbClr val="6D3B5D"/>
              </a:solidFill>
              <a:latin typeface="Trebuchet MS Bold"/>
              <a:ea typeface="Trebuchet MS Bold"/>
              <a:cs typeface="Trebuchet MS Bold"/>
              <a:sym typeface="Trebuchet MS Bold"/>
            </a:endParaRPr>
          </a:p>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CDE School will reduce the total number of students referrals by 17% from 180 total referrals to 150 total referrals, by May of 2029. This will be measured by the number of referrals in Infinite Campus and reviewed by administration and school counselors. </a:t>
            </a:r>
          </a:p>
          <a:p>
            <a:pPr algn="ctr">
              <a:lnSpc>
                <a:spcPts val="4899"/>
              </a:lnSpc>
            </a:pPr>
            <a:endParaRPr lang="en-US" sz="3399" dirty="0">
              <a:solidFill>
                <a:srgbClr val="000000"/>
              </a:solidFill>
              <a:latin typeface="Trebuchet MS"/>
              <a:ea typeface="Trebuchet MS"/>
              <a:cs typeface="Trebuchet MS"/>
              <a:sym typeface="Trebuchet MS"/>
            </a:endParaRPr>
          </a:p>
          <a:p>
            <a:pPr algn="ctr">
              <a:lnSpc>
                <a:spcPts val="4899"/>
              </a:lnSpc>
            </a:pPr>
            <a:r>
              <a:rPr lang="en-US" sz="3499" b="1" dirty="0">
                <a:solidFill>
                  <a:srgbClr val="000000"/>
                </a:solidFill>
                <a:latin typeface="Trebuchet MS Bold"/>
                <a:ea typeface="Trebuchet MS Bold"/>
                <a:cs typeface="Trebuchet MS Bold"/>
                <a:sym typeface="Trebuchet MS Bold"/>
              </a:rPr>
              <a:t>If you had to write a SMART goal today...</a:t>
            </a:r>
          </a:p>
          <a:p>
            <a:pPr algn="ctr">
              <a:lnSpc>
                <a:spcPts val="4899"/>
              </a:lnSpc>
            </a:pPr>
            <a:r>
              <a:rPr lang="en-US" sz="3499" b="1" dirty="0">
                <a:solidFill>
                  <a:srgbClr val="000000"/>
                </a:solidFill>
                <a:latin typeface="Trebuchet MS Bold"/>
                <a:ea typeface="Trebuchet MS Bold"/>
                <a:cs typeface="Trebuchet MS Bold"/>
                <a:sym typeface="Trebuchet MS Bold"/>
              </a:rPr>
              <a:t>what would it say?</a:t>
            </a:r>
          </a:p>
          <a:p>
            <a:pPr algn="ctr">
              <a:lnSpc>
                <a:spcPts val="4759"/>
              </a:lnSpc>
            </a:pPr>
            <a:endParaRPr lang="en-US" sz="3499" b="1" dirty="0">
              <a:solidFill>
                <a:srgbClr val="000000"/>
              </a:solidFill>
              <a:latin typeface="Trebuchet MS Bold"/>
              <a:ea typeface="Trebuchet MS Bold"/>
              <a:cs typeface="Trebuchet MS Bold"/>
              <a:sym typeface="Trebuchet MS Bold"/>
            </a:endParaRPr>
          </a:p>
        </p:txBody>
      </p:sp>
      <p:sp>
        <p:nvSpPr>
          <p:cNvPr id="10" name="Freeform 10" descr="CDE Logo"/>
          <p:cNvSpPr/>
          <p:nvPr/>
        </p:nvSpPr>
        <p:spPr>
          <a:xfrm>
            <a:off x="15320137" y="632528"/>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6232" y="2368213"/>
            <a:ext cx="17275536" cy="7509037"/>
            <a:chOff x="0" y="0"/>
            <a:chExt cx="4549935" cy="1977689"/>
          </a:xfrm>
        </p:grpSpPr>
        <p:sp>
          <p:nvSpPr>
            <p:cNvPr id="3" name="Freeform 3">
              <a:extLst>
                <a:ext uri="{C183D7F6-B498-43B3-948B-1728B52AA6E4}">
                  <adec:decorative xmlns:adec="http://schemas.microsoft.com/office/drawing/2017/decorative" val="1"/>
                </a:ext>
              </a:extLst>
            </p:cNvPr>
            <p:cNvSpPr/>
            <p:nvPr/>
          </p:nvSpPr>
          <p:spPr>
            <a:xfrm>
              <a:off x="0" y="0"/>
              <a:ext cx="4549935" cy="1977689"/>
            </a:xfrm>
            <a:custGeom>
              <a:avLst/>
              <a:gdLst/>
              <a:ahLst/>
              <a:cxnLst/>
              <a:rect l="l" t="t" r="r" b="b"/>
              <a:pathLst>
                <a:path w="4549935" h="1977689">
                  <a:moveTo>
                    <a:pt x="0" y="0"/>
                  </a:moveTo>
                  <a:lnTo>
                    <a:pt x="4549935" y="0"/>
                  </a:lnTo>
                  <a:lnTo>
                    <a:pt x="4549935" y="1977689"/>
                  </a:lnTo>
                  <a:lnTo>
                    <a:pt x="0" y="1977689"/>
                  </a:lnTo>
                  <a:close/>
                </a:path>
              </a:pathLst>
            </a:custGeom>
            <a:solidFill>
              <a:srgbClr val="F2F2F2"/>
            </a:solidFill>
          </p:spPr>
          <p:txBody>
            <a:bodyPr/>
            <a:lstStyle/>
            <a:p>
              <a:endParaRPr lang="en-US" dirty="0"/>
            </a:p>
          </p:txBody>
        </p:sp>
        <p:sp>
          <p:nvSpPr>
            <p:cNvPr id="4" name="TextBox 4"/>
            <p:cNvSpPr txBox="1"/>
            <p:nvPr/>
          </p:nvSpPr>
          <p:spPr>
            <a:xfrm>
              <a:off x="0" y="-57150"/>
              <a:ext cx="4549935" cy="2034839"/>
            </a:xfrm>
            <a:prstGeom prst="rect">
              <a:avLst/>
            </a:prstGeom>
          </p:spPr>
          <p:txBody>
            <a:bodyPr lIns="50800" tIns="50800" rIns="50800" bIns="50800" rtlCol="0" anchor="t"/>
            <a:lstStyle/>
            <a:p>
              <a:pPr algn="ctr">
                <a:lnSpc>
                  <a:spcPts val="3359"/>
                </a:lnSpc>
              </a:pPr>
              <a:endParaRPr dirty="0"/>
            </a:p>
            <a:p>
              <a:pPr algn="ctr">
                <a:lnSpc>
                  <a:spcPts val="5879"/>
                </a:lnSpc>
              </a:pPr>
              <a:endParaRPr dirty="0"/>
            </a:p>
            <a:p>
              <a:pPr algn="l">
                <a:lnSpc>
                  <a:spcPts val="1399"/>
                </a:lnSpc>
              </a:pPr>
              <a:endParaRPr dirty="0"/>
            </a:p>
            <a:p>
              <a:pPr algn="l">
                <a:lnSpc>
                  <a:spcPts val="3499"/>
                </a:lnSpc>
              </a:pPr>
              <a:endParaRPr dirty="0"/>
            </a:p>
          </p:txBody>
        </p:sp>
      </p:grpSp>
      <p:sp>
        <p:nvSpPr>
          <p:cNvPr id="5" name="Freeform 5">
            <a:extLst>
              <a:ext uri="{C183D7F6-B498-43B3-948B-1728B52AA6E4}">
                <adec:decorative xmlns:adec="http://schemas.microsoft.com/office/drawing/2017/decorative" val="1"/>
              </a:ext>
            </a:extLst>
          </p:cNvPr>
          <p:cNvSpPr/>
          <p:nvPr/>
        </p:nvSpPr>
        <p:spPr>
          <a:xfrm>
            <a:off x="906558" y="4271556"/>
            <a:ext cx="4498827" cy="3137932"/>
          </a:xfrm>
          <a:custGeom>
            <a:avLst/>
            <a:gdLst/>
            <a:ahLst/>
            <a:cxnLst/>
            <a:rect l="l" t="t" r="r" b="b"/>
            <a:pathLst>
              <a:path w="4498827" h="3137932">
                <a:moveTo>
                  <a:pt x="0" y="0"/>
                </a:moveTo>
                <a:lnTo>
                  <a:pt x="4498827" y="0"/>
                </a:lnTo>
                <a:lnTo>
                  <a:pt x="4498827" y="3137932"/>
                </a:lnTo>
                <a:lnTo>
                  <a:pt x="0" y="31379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nvGrpSpPr>
          <p:cNvPr id="6" name="Group 6">
            <a:extLst>
              <a:ext uri="{C183D7F6-B498-43B3-948B-1728B52AA6E4}">
                <adec:decorative xmlns:adec="http://schemas.microsoft.com/office/drawing/2017/decorative" val="1"/>
              </a:ext>
            </a:extLst>
          </p:cNvPr>
          <p:cNvGrpSpPr/>
          <p:nvPr/>
        </p:nvGrpSpPr>
        <p:grpSpPr>
          <a:xfrm>
            <a:off x="0" y="445108"/>
            <a:ext cx="18453358" cy="1541783"/>
            <a:chOff x="0" y="0"/>
            <a:chExt cx="4860144" cy="406066"/>
          </a:xfrm>
        </p:grpSpPr>
        <p:sp>
          <p:nvSpPr>
            <p:cNvPr id="7" name="Freeform 7">
              <a:extLst>
                <a:ext uri="{C183D7F6-B498-43B3-948B-1728B52AA6E4}">
                  <adec:decorative xmlns:adec="http://schemas.microsoft.com/office/drawing/2017/decorative" val="1"/>
                </a:ext>
              </a:extLst>
            </p:cNvPr>
            <p:cNvSpPr/>
            <p:nvPr/>
          </p:nvSpPr>
          <p:spPr>
            <a:xfrm>
              <a:off x="0" y="0"/>
              <a:ext cx="4860144" cy="406066"/>
            </a:xfrm>
            <a:custGeom>
              <a:avLst/>
              <a:gdLst/>
              <a:ahLst/>
              <a:cxnLst/>
              <a:rect l="l" t="t" r="r" b="b"/>
              <a:pathLst>
                <a:path w="4860144" h="406066">
                  <a:moveTo>
                    <a:pt x="0" y="0"/>
                  </a:moveTo>
                  <a:lnTo>
                    <a:pt x="4860144" y="0"/>
                  </a:lnTo>
                  <a:lnTo>
                    <a:pt x="4860144" y="406066"/>
                  </a:lnTo>
                  <a:lnTo>
                    <a:pt x="0" y="406066"/>
                  </a:lnTo>
                  <a:close/>
                </a:path>
              </a:pathLst>
            </a:custGeom>
            <a:solidFill>
              <a:srgbClr val="F2F2F2"/>
            </a:solidFill>
          </p:spPr>
          <p:txBody>
            <a:bodyPr/>
            <a:lstStyle/>
            <a:p>
              <a:endParaRPr lang="en-US" dirty="0"/>
            </a:p>
          </p:txBody>
        </p:sp>
        <p:sp>
          <p:nvSpPr>
            <p:cNvPr id="8" name="TextBox 8"/>
            <p:cNvSpPr txBox="1"/>
            <p:nvPr/>
          </p:nvSpPr>
          <p:spPr>
            <a:xfrm>
              <a:off x="0" y="-152400"/>
              <a:ext cx="4860144"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10" name="TextBox 10"/>
          <p:cNvSpPr txBox="1">
            <a:spLocks noGrp="1"/>
          </p:cNvSpPr>
          <p:nvPr>
            <p:ph type="title" idx="4294967295"/>
          </p:nvPr>
        </p:nvSpPr>
        <p:spPr>
          <a:xfrm>
            <a:off x="306707" y="543526"/>
            <a:ext cx="17623005" cy="11938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799"/>
              </a:lnSpc>
              <a:spcBef>
                <a:spcPts val="0"/>
              </a:spcBef>
              <a:spcAft>
                <a:spcPts val="0"/>
              </a:spcAft>
              <a:buClrTx/>
              <a:buSzTx/>
              <a:buFontTx/>
              <a:buNone/>
              <a:tabLst/>
              <a:defRPr/>
            </a:pPr>
            <a:r>
              <a:rPr kumimoji="0" lang="en-US" sz="6999"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Mark Your Calendar for Webinars</a:t>
            </a:r>
          </a:p>
        </p:txBody>
      </p:sp>
      <p:grpSp>
        <p:nvGrpSpPr>
          <p:cNvPr id="11" name="Group 11">
            <a:extLst>
              <a:ext uri="{C183D7F6-B498-43B3-948B-1728B52AA6E4}">
                <adec:decorative xmlns:adec="http://schemas.microsoft.com/office/drawing/2017/decorative" val="1"/>
              </a:ext>
            </a:extLst>
          </p:cNvPr>
          <p:cNvGrpSpPr/>
          <p:nvPr/>
        </p:nvGrpSpPr>
        <p:grpSpPr>
          <a:xfrm>
            <a:off x="506232" y="2687280"/>
            <a:ext cx="17275536" cy="774651"/>
            <a:chOff x="0" y="0"/>
            <a:chExt cx="4549935" cy="204023"/>
          </a:xfrm>
        </p:grpSpPr>
        <p:sp>
          <p:nvSpPr>
            <p:cNvPr id="12" name="Freeform 12">
              <a:extLst>
                <a:ext uri="{C183D7F6-B498-43B3-948B-1728B52AA6E4}">
                  <adec:decorative xmlns:adec="http://schemas.microsoft.com/office/drawing/2017/decorative" val="1"/>
                </a:ext>
              </a:extLst>
            </p:cNvPr>
            <p:cNvSpPr/>
            <p:nvPr/>
          </p:nvSpPr>
          <p:spPr>
            <a:xfrm>
              <a:off x="0" y="0"/>
              <a:ext cx="4549935" cy="204023"/>
            </a:xfrm>
            <a:custGeom>
              <a:avLst/>
              <a:gdLst/>
              <a:ahLst/>
              <a:cxnLst/>
              <a:rect l="l" t="t" r="r" b="b"/>
              <a:pathLst>
                <a:path w="4549935" h="204023">
                  <a:moveTo>
                    <a:pt x="0" y="0"/>
                  </a:moveTo>
                  <a:lnTo>
                    <a:pt x="4549935" y="0"/>
                  </a:lnTo>
                  <a:lnTo>
                    <a:pt x="4549935" y="204023"/>
                  </a:lnTo>
                  <a:lnTo>
                    <a:pt x="0" y="204023"/>
                  </a:lnTo>
                  <a:close/>
                </a:path>
              </a:pathLst>
            </a:custGeom>
            <a:solidFill>
              <a:srgbClr val="000000"/>
            </a:solidFill>
          </p:spPr>
          <p:txBody>
            <a:bodyPr/>
            <a:lstStyle/>
            <a:p>
              <a:endParaRPr lang="en-US" dirty="0"/>
            </a:p>
          </p:txBody>
        </p:sp>
        <p:sp>
          <p:nvSpPr>
            <p:cNvPr id="13" name="TextBox 13"/>
            <p:cNvSpPr txBox="1"/>
            <p:nvPr/>
          </p:nvSpPr>
          <p:spPr>
            <a:xfrm>
              <a:off x="0" y="-57150"/>
              <a:ext cx="4549935" cy="261173"/>
            </a:xfrm>
            <a:prstGeom prst="rect">
              <a:avLst/>
            </a:prstGeom>
          </p:spPr>
          <p:txBody>
            <a:bodyPr lIns="50800" tIns="50800" rIns="50800" bIns="50800" rtlCol="0" anchor="ctr"/>
            <a:lstStyle/>
            <a:p>
              <a:pPr algn="l">
                <a:lnSpc>
                  <a:spcPts val="4199"/>
                </a:lnSpc>
              </a:pPr>
              <a:r>
                <a:rPr lang="en-US" sz="2999" dirty="0">
                  <a:solidFill>
                    <a:srgbClr val="000000"/>
                  </a:solidFill>
                  <a:latin typeface="Trebuchet MS"/>
                  <a:ea typeface="Trebuchet MS"/>
                  <a:cs typeface="Trebuchet MS"/>
                  <a:sym typeface="Trebuchet MS"/>
                </a:rPr>
                <a:t> </a:t>
              </a:r>
            </a:p>
          </p:txBody>
        </p:sp>
      </p:grpSp>
      <p:sp>
        <p:nvSpPr>
          <p:cNvPr id="14" name="TextBox 14"/>
          <p:cNvSpPr txBox="1"/>
          <p:nvPr/>
        </p:nvSpPr>
        <p:spPr>
          <a:xfrm>
            <a:off x="705709" y="2716783"/>
            <a:ext cx="14469600" cy="639445"/>
          </a:xfrm>
          <a:prstGeom prst="rect">
            <a:avLst/>
          </a:prstGeom>
        </p:spPr>
        <p:txBody>
          <a:bodyPr lIns="0" tIns="0" rIns="0" bIns="0" rtlCol="0" anchor="t">
            <a:spAutoFit/>
          </a:bodyPr>
          <a:lstStyle/>
          <a:p>
            <a:pPr algn="l">
              <a:lnSpc>
                <a:spcPts val="5179"/>
              </a:lnSpc>
            </a:pPr>
            <a:r>
              <a:rPr lang="en-US" sz="3699" b="1" dirty="0">
                <a:solidFill>
                  <a:srgbClr val="FFFFFF"/>
                </a:solidFill>
                <a:latin typeface="Trebuchet MS Bold"/>
                <a:ea typeface="Trebuchet MS Bold"/>
                <a:cs typeface="Trebuchet MS Bold"/>
                <a:sym typeface="Trebuchet MS Bold"/>
              </a:rPr>
              <a:t>Webinars will occur from 9:00 to 11:00 AM via Zoom.</a:t>
            </a:r>
          </a:p>
        </p:txBody>
      </p:sp>
      <p:sp>
        <p:nvSpPr>
          <p:cNvPr id="15" name="TextBox 15"/>
          <p:cNvSpPr txBox="1"/>
          <p:nvPr/>
        </p:nvSpPr>
        <p:spPr>
          <a:xfrm>
            <a:off x="5913142" y="4283227"/>
            <a:ext cx="11592971" cy="3069141"/>
          </a:xfrm>
          <a:prstGeom prst="rect">
            <a:avLst/>
          </a:prstGeom>
        </p:spPr>
        <p:txBody>
          <a:bodyPr lIns="0" tIns="0" rIns="0" bIns="0" rtlCol="0" anchor="t">
            <a:spAutoFit/>
          </a:bodyPr>
          <a:lstStyle/>
          <a:p>
            <a:pPr marL="629930" lvl="1" indent="-314965" algn="l">
              <a:lnSpc>
                <a:spcPts val="4084"/>
              </a:lnSpc>
              <a:buFont typeface="Arial"/>
              <a:buChar char="•"/>
            </a:pPr>
            <a:r>
              <a:rPr lang="en-US" sz="2917" b="1" dirty="0">
                <a:solidFill>
                  <a:srgbClr val="000000"/>
                </a:solidFill>
                <a:latin typeface="Trebuchet MS Bold"/>
                <a:ea typeface="Trebuchet MS Bold"/>
                <a:cs typeface="Trebuchet MS Bold"/>
                <a:sym typeface="Trebuchet MS Bold"/>
              </a:rPr>
              <a:t>October 1, 2025:</a:t>
            </a:r>
            <a:r>
              <a:rPr lang="en-US" sz="2917" dirty="0">
                <a:solidFill>
                  <a:srgbClr val="000000"/>
                </a:solidFill>
                <a:latin typeface="Trebuchet MS"/>
                <a:ea typeface="Trebuchet MS"/>
                <a:cs typeface="Trebuchet MS"/>
                <a:sym typeface="Trebuchet MS"/>
              </a:rPr>
              <a:t> Webinar #-Targeted Needs Assessment</a:t>
            </a:r>
          </a:p>
          <a:p>
            <a:pPr marL="629930" lvl="1" indent="-314965" algn="l">
              <a:lnSpc>
                <a:spcPts val="4084"/>
              </a:lnSpc>
              <a:buFont typeface="Arial"/>
              <a:buChar char="•"/>
            </a:pPr>
            <a:r>
              <a:rPr lang="en-US" sz="2917" b="1" dirty="0">
                <a:solidFill>
                  <a:srgbClr val="000000"/>
                </a:solidFill>
                <a:latin typeface="Trebuchet MS Bold"/>
                <a:ea typeface="Trebuchet MS Bold"/>
                <a:cs typeface="Trebuchet MS Bold"/>
                <a:sym typeface="Trebuchet MS Bold"/>
              </a:rPr>
              <a:t>November 5, 2025:</a:t>
            </a:r>
            <a:r>
              <a:rPr lang="en-US" sz="2917" dirty="0">
                <a:solidFill>
                  <a:srgbClr val="000000"/>
                </a:solidFill>
                <a:latin typeface="Trebuchet MS"/>
                <a:ea typeface="Trebuchet MS"/>
                <a:cs typeface="Trebuchet MS"/>
                <a:sym typeface="Trebuchet MS"/>
              </a:rPr>
              <a:t> Webinar #2- SMART Goals</a:t>
            </a:r>
          </a:p>
          <a:p>
            <a:pPr marL="629930" lvl="1" indent="-314965" algn="l">
              <a:lnSpc>
                <a:spcPts val="4084"/>
              </a:lnSpc>
              <a:buFont typeface="Arial"/>
              <a:buChar char="•"/>
            </a:pPr>
            <a:r>
              <a:rPr lang="en-US" sz="2917" b="1" dirty="0">
                <a:solidFill>
                  <a:srgbClr val="000000"/>
                </a:solidFill>
                <a:latin typeface="Trebuchet MS Bold"/>
                <a:ea typeface="Trebuchet MS Bold"/>
                <a:cs typeface="Trebuchet MS Bold"/>
                <a:sym typeface="Trebuchet MS Bold"/>
              </a:rPr>
              <a:t>January 14, 2026:</a:t>
            </a:r>
            <a:r>
              <a:rPr lang="en-US" sz="2917" dirty="0">
                <a:solidFill>
                  <a:srgbClr val="000000"/>
                </a:solidFill>
                <a:latin typeface="Trebuchet MS"/>
                <a:ea typeface="Trebuchet MS"/>
                <a:cs typeface="Trebuchet MS"/>
                <a:sym typeface="Trebuchet MS"/>
              </a:rPr>
              <a:t> Webinar #3- Mid-Year Check-In</a:t>
            </a:r>
          </a:p>
          <a:p>
            <a:pPr marL="629930" lvl="1" indent="-314965" algn="l">
              <a:lnSpc>
                <a:spcPts val="4084"/>
              </a:lnSpc>
              <a:buFont typeface="Arial"/>
              <a:buChar char="•"/>
            </a:pPr>
            <a:r>
              <a:rPr lang="en-US" sz="2917" b="1" dirty="0">
                <a:solidFill>
                  <a:srgbClr val="000000"/>
                </a:solidFill>
                <a:latin typeface="Trebuchet MS Bold"/>
                <a:ea typeface="Trebuchet MS Bold"/>
                <a:cs typeface="Trebuchet MS Bold"/>
                <a:sym typeface="Trebuchet MS Bold"/>
              </a:rPr>
              <a:t>February 4, 2026:</a:t>
            </a:r>
            <a:r>
              <a:rPr lang="en-US" sz="2917" dirty="0">
                <a:solidFill>
                  <a:srgbClr val="000000"/>
                </a:solidFill>
                <a:latin typeface="Trebuchet MS"/>
                <a:ea typeface="Trebuchet MS"/>
                <a:cs typeface="Trebuchet MS"/>
                <a:sym typeface="Trebuchet MS"/>
              </a:rPr>
              <a:t> Webinar #4- Analyzing Data Hatching Results</a:t>
            </a:r>
          </a:p>
          <a:p>
            <a:pPr marL="629930" lvl="1" indent="-314965" algn="l">
              <a:lnSpc>
                <a:spcPts val="4084"/>
              </a:lnSpc>
              <a:buFont typeface="Arial"/>
              <a:buChar char="•"/>
            </a:pPr>
            <a:r>
              <a:rPr lang="en-US" sz="2917" b="1" dirty="0">
                <a:solidFill>
                  <a:srgbClr val="000000"/>
                </a:solidFill>
                <a:latin typeface="Trebuchet MS Bold"/>
                <a:ea typeface="Trebuchet MS Bold"/>
                <a:cs typeface="Trebuchet MS Bold"/>
                <a:sym typeface="Trebuchet MS Bold"/>
              </a:rPr>
              <a:t>March 4, 2026:</a:t>
            </a:r>
            <a:r>
              <a:rPr lang="en-US" sz="2917" dirty="0">
                <a:solidFill>
                  <a:srgbClr val="000000"/>
                </a:solidFill>
                <a:latin typeface="Trebuchet MS"/>
                <a:ea typeface="Trebuchet MS"/>
                <a:cs typeface="Trebuchet MS"/>
                <a:sym typeface="Trebuchet MS"/>
              </a:rPr>
              <a:t> Webinar #5- Interventions</a:t>
            </a:r>
          </a:p>
          <a:p>
            <a:pPr marL="629930" lvl="1" indent="-314965" algn="l">
              <a:lnSpc>
                <a:spcPts val="4084"/>
              </a:lnSpc>
              <a:buFont typeface="Arial"/>
              <a:buChar char="•"/>
            </a:pPr>
            <a:r>
              <a:rPr lang="en-US" sz="2917" b="1" dirty="0">
                <a:solidFill>
                  <a:srgbClr val="000000"/>
                </a:solidFill>
                <a:latin typeface="Trebuchet MS Bold"/>
                <a:ea typeface="Trebuchet MS Bold"/>
                <a:cs typeface="Trebuchet MS Bold"/>
                <a:sym typeface="Trebuchet MS Bold"/>
              </a:rPr>
              <a:t>April 29, 2026:</a:t>
            </a:r>
            <a:r>
              <a:rPr lang="en-US" sz="2917" dirty="0">
                <a:solidFill>
                  <a:srgbClr val="000000"/>
                </a:solidFill>
                <a:latin typeface="Trebuchet MS"/>
                <a:ea typeface="Trebuchet MS"/>
                <a:cs typeface="Trebuchet MS"/>
                <a:sym typeface="Trebuchet MS"/>
              </a:rPr>
              <a:t> Webinar #6- Assessment and Action Planning </a:t>
            </a:r>
          </a:p>
        </p:txBody>
      </p:sp>
      <p:sp>
        <p:nvSpPr>
          <p:cNvPr id="16" name="TextBox 16"/>
          <p:cNvSpPr txBox="1"/>
          <p:nvPr/>
        </p:nvSpPr>
        <p:spPr>
          <a:xfrm>
            <a:off x="2546369" y="8333413"/>
            <a:ext cx="12756284" cy="1028700"/>
          </a:xfrm>
          <a:prstGeom prst="rect">
            <a:avLst/>
          </a:prstGeom>
        </p:spPr>
        <p:txBody>
          <a:bodyPr lIns="0" tIns="0" rIns="0" bIns="0" rtlCol="0" anchor="t">
            <a:spAutoFit/>
          </a:bodyPr>
          <a:lstStyle/>
          <a:p>
            <a:pPr algn="ctr">
              <a:lnSpc>
                <a:spcPts val="4199"/>
              </a:lnSpc>
              <a:spcBef>
                <a:spcPct val="0"/>
              </a:spcBef>
            </a:pPr>
            <a:r>
              <a:rPr lang="en-US" sz="2999" dirty="0">
                <a:solidFill>
                  <a:srgbClr val="000000"/>
                </a:solidFill>
                <a:latin typeface="Trebuchet MS"/>
                <a:ea typeface="Trebuchet MS"/>
                <a:cs typeface="Trebuchet MS"/>
                <a:sym typeface="Trebuchet MS"/>
              </a:rPr>
              <a:t>Links to register are on the Grant Training website and </a:t>
            </a:r>
          </a:p>
          <a:p>
            <a:pPr algn="ctr">
              <a:lnSpc>
                <a:spcPts val="4199"/>
              </a:lnSpc>
              <a:spcBef>
                <a:spcPct val="0"/>
              </a:spcBef>
            </a:pPr>
            <a:r>
              <a:rPr lang="en-US" sz="2999" dirty="0">
                <a:solidFill>
                  <a:srgbClr val="000000"/>
                </a:solidFill>
                <a:latin typeface="Trebuchet MS"/>
                <a:ea typeface="Trebuchet MS"/>
                <a:cs typeface="Trebuchet MS"/>
                <a:sym typeface="Trebuchet MS"/>
              </a:rPr>
              <a:t>will be sent in the monthly emails.</a:t>
            </a:r>
          </a:p>
        </p:txBody>
      </p:sp>
      <p:sp>
        <p:nvSpPr>
          <p:cNvPr id="9" name="Freeform 9" descr="CDE Logo"/>
          <p:cNvSpPr/>
          <p:nvPr/>
        </p:nvSpPr>
        <p:spPr>
          <a:xfrm>
            <a:off x="15302653" y="676876"/>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5"/>
            <a:stretch>
              <a:fillRect/>
            </a:stretch>
          </a:blipFill>
        </p:spPr>
        <p:txBody>
          <a:bodyPr/>
          <a:lstStyle/>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445108"/>
            <a:ext cx="18453358" cy="1541783"/>
            <a:chOff x="0" y="0"/>
            <a:chExt cx="4860144" cy="406066"/>
          </a:xfrm>
        </p:grpSpPr>
        <p:sp>
          <p:nvSpPr>
            <p:cNvPr id="3" name="Freeform 3">
              <a:extLst>
                <a:ext uri="{C183D7F6-B498-43B3-948B-1728B52AA6E4}">
                  <adec:decorative xmlns:adec="http://schemas.microsoft.com/office/drawing/2017/decorative" val="1"/>
                </a:ext>
              </a:extLst>
            </p:cNvPr>
            <p:cNvSpPr/>
            <p:nvPr/>
          </p:nvSpPr>
          <p:spPr>
            <a:xfrm>
              <a:off x="0" y="0"/>
              <a:ext cx="4860144" cy="406066"/>
            </a:xfrm>
            <a:custGeom>
              <a:avLst/>
              <a:gdLst/>
              <a:ahLst/>
              <a:cxnLst/>
              <a:rect l="l" t="t" r="r" b="b"/>
              <a:pathLst>
                <a:path w="4860144" h="406066">
                  <a:moveTo>
                    <a:pt x="0" y="0"/>
                  </a:moveTo>
                  <a:lnTo>
                    <a:pt x="4860144" y="0"/>
                  </a:lnTo>
                  <a:lnTo>
                    <a:pt x="4860144" y="406066"/>
                  </a:lnTo>
                  <a:lnTo>
                    <a:pt x="0" y="406066"/>
                  </a:lnTo>
                  <a:close/>
                </a:path>
              </a:pathLst>
            </a:custGeom>
            <a:solidFill>
              <a:srgbClr val="F2F2F2"/>
            </a:solidFill>
          </p:spPr>
          <p:txBody>
            <a:bodyPr/>
            <a:lstStyle/>
            <a:p>
              <a:endParaRPr lang="en-US" dirty="0"/>
            </a:p>
          </p:txBody>
        </p:sp>
        <p:sp>
          <p:nvSpPr>
            <p:cNvPr id="4" name="TextBox 4"/>
            <p:cNvSpPr txBox="1"/>
            <p:nvPr/>
          </p:nvSpPr>
          <p:spPr>
            <a:xfrm>
              <a:off x="0" y="-152400"/>
              <a:ext cx="4860144"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6" name="TextBox 6"/>
          <p:cNvSpPr txBox="1">
            <a:spLocks noGrp="1"/>
          </p:cNvSpPr>
          <p:nvPr>
            <p:ph type="title" idx="4294967295"/>
          </p:nvPr>
        </p:nvSpPr>
        <p:spPr>
          <a:xfrm>
            <a:off x="306707" y="543526"/>
            <a:ext cx="17623005" cy="11938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799"/>
              </a:lnSpc>
              <a:spcBef>
                <a:spcPts val="0"/>
              </a:spcBef>
              <a:spcAft>
                <a:spcPts val="0"/>
              </a:spcAft>
              <a:buClrTx/>
              <a:buSzTx/>
              <a:buFontTx/>
              <a:buNone/>
              <a:tabLst/>
              <a:defRPr/>
            </a:pPr>
            <a:r>
              <a:rPr kumimoji="0" lang="en-US" sz="6999"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Mark Your Calendar for Training</a:t>
            </a:r>
          </a:p>
        </p:txBody>
      </p:sp>
      <p:grpSp>
        <p:nvGrpSpPr>
          <p:cNvPr id="7" name="Group 7">
            <a:extLst>
              <a:ext uri="{C183D7F6-B498-43B3-948B-1728B52AA6E4}">
                <adec:decorative xmlns:adec="http://schemas.microsoft.com/office/drawing/2017/decorative" val="1"/>
              </a:ext>
            </a:extLst>
          </p:cNvPr>
          <p:cNvGrpSpPr/>
          <p:nvPr/>
        </p:nvGrpSpPr>
        <p:grpSpPr>
          <a:xfrm>
            <a:off x="506232" y="2317903"/>
            <a:ext cx="17275536" cy="7441180"/>
            <a:chOff x="0" y="0"/>
            <a:chExt cx="4549935" cy="1959817"/>
          </a:xfrm>
        </p:grpSpPr>
        <p:sp>
          <p:nvSpPr>
            <p:cNvPr id="8" name="Freeform 8">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9" name="TextBox 9"/>
            <p:cNvSpPr txBox="1"/>
            <p:nvPr/>
          </p:nvSpPr>
          <p:spPr>
            <a:xfrm>
              <a:off x="0" y="-66675"/>
              <a:ext cx="4549935" cy="2026492"/>
            </a:xfrm>
            <a:prstGeom prst="rect">
              <a:avLst/>
            </a:prstGeom>
          </p:spPr>
          <p:txBody>
            <a:bodyPr lIns="50800" tIns="50800" rIns="50800" bIns="50800" rtlCol="0" anchor="t"/>
            <a:lstStyle/>
            <a:p>
              <a:pPr algn="ctr">
                <a:lnSpc>
                  <a:spcPts val="4200"/>
                </a:lnSpc>
              </a:pPr>
              <a:endParaRPr dirty="0"/>
            </a:p>
            <a:p>
              <a:pPr algn="ctr">
                <a:lnSpc>
                  <a:spcPts val="5319"/>
                </a:lnSpc>
              </a:pPr>
              <a:endParaRPr dirty="0"/>
            </a:p>
            <a:p>
              <a:pPr algn="l">
                <a:lnSpc>
                  <a:spcPts val="4339"/>
                </a:lnSpc>
              </a:pPr>
              <a:endParaRPr dirty="0"/>
            </a:p>
            <a:p>
              <a:pPr algn="ctr">
                <a:lnSpc>
                  <a:spcPts val="3359"/>
                </a:lnSpc>
              </a:pPr>
              <a:endParaRPr dirty="0"/>
            </a:p>
          </p:txBody>
        </p:sp>
      </p:grpSp>
      <p:grpSp>
        <p:nvGrpSpPr>
          <p:cNvPr id="10" name="Group 10">
            <a:extLst>
              <a:ext uri="{C183D7F6-B498-43B3-948B-1728B52AA6E4}">
                <adec:decorative xmlns:adec="http://schemas.microsoft.com/office/drawing/2017/decorative" val="1"/>
              </a:ext>
            </a:extLst>
          </p:cNvPr>
          <p:cNvGrpSpPr/>
          <p:nvPr/>
        </p:nvGrpSpPr>
        <p:grpSpPr>
          <a:xfrm>
            <a:off x="13593526" y="5577298"/>
            <a:ext cx="3572431" cy="3572431"/>
            <a:chOff x="0" y="0"/>
            <a:chExt cx="4763242" cy="4763242"/>
          </a:xfrm>
        </p:grpSpPr>
        <p:sp>
          <p:nvSpPr>
            <p:cNvPr id="11" name="Freeform 11"/>
            <p:cNvSpPr/>
            <p:nvPr/>
          </p:nvSpPr>
          <p:spPr>
            <a:xfrm>
              <a:off x="0" y="0"/>
              <a:ext cx="4763242" cy="4763242"/>
            </a:xfrm>
            <a:custGeom>
              <a:avLst/>
              <a:gdLst/>
              <a:ahLst/>
              <a:cxnLst/>
              <a:rect l="l" t="t" r="r" b="b"/>
              <a:pathLst>
                <a:path w="4763242" h="4763242">
                  <a:moveTo>
                    <a:pt x="0" y="0"/>
                  </a:moveTo>
                  <a:lnTo>
                    <a:pt x="4763242" y="0"/>
                  </a:lnTo>
                  <a:lnTo>
                    <a:pt x="4763242" y="4763242"/>
                  </a:lnTo>
                  <a:lnTo>
                    <a:pt x="0" y="4763242"/>
                  </a:lnTo>
                  <a:lnTo>
                    <a:pt x="0" y="0"/>
                  </a:lnTo>
                  <a:close/>
                </a:path>
              </a:pathLst>
            </a:custGeom>
            <a:blipFill>
              <a:blip r:embed="rId3"/>
              <a:stretch>
                <a:fillRect/>
              </a:stretch>
            </a:blipFill>
          </p:spPr>
          <p:txBody>
            <a:bodyPr/>
            <a:lstStyle/>
            <a:p>
              <a:endParaRPr lang="en-US" dirty="0"/>
            </a:p>
          </p:txBody>
        </p:sp>
        <p:sp>
          <p:nvSpPr>
            <p:cNvPr id="12" name="Freeform 12" descr="PWR Logo"/>
            <p:cNvSpPr/>
            <p:nvPr/>
          </p:nvSpPr>
          <p:spPr>
            <a:xfrm>
              <a:off x="589318" y="261006"/>
              <a:ext cx="3584606" cy="3982896"/>
            </a:xfrm>
            <a:custGeom>
              <a:avLst/>
              <a:gdLst/>
              <a:ahLst/>
              <a:cxnLst/>
              <a:rect l="l" t="t" r="r" b="b"/>
              <a:pathLst>
                <a:path w="3584606" h="3982896">
                  <a:moveTo>
                    <a:pt x="0" y="0"/>
                  </a:moveTo>
                  <a:lnTo>
                    <a:pt x="3584606" y="0"/>
                  </a:lnTo>
                  <a:lnTo>
                    <a:pt x="3584606" y="3982896"/>
                  </a:lnTo>
                  <a:lnTo>
                    <a:pt x="0" y="3982896"/>
                  </a:lnTo>
                  <a:lnTo>
                    <a:pt x="0" y="0"/>
                  </a:lnTo>
                  <a:close/>
                </a:path>
              </a:pathLst>
            </a:custGeom>
            <a:blipFill>
              <a:blip r:embed="rId4"/>
              <a:stretch>
                <a:fillRect/>
              </a:stretch>
            </a:blipFill>
          </p:spPr>
          <p:txBody>
            <a:bodyPr/>
            <a:lstStyle/>
            <a:p>
              <a:endParaRPr lang="en-US" dirty="0"/>
            </a:p>
          </p:txBody>
        </p:sp>
      </p:grpSp>
      <p:sp>
        <p:nvSpPr>
          <p:cNvPr id="13" name="TextBox 13"/>
          <p:cNvSpPr txBox="1"/>
          <p:nvPr/>
        </p:nvSpPr>
        <p:spPr>
          <a:xfrm>
            <a:off x="734886" y="2489835"/>
            <a:ext cx="16818227" cy="6768465"/>
          </a:xfrm>
          <a:prstGeom prst="rect">
            <a:avLst/>
          </a:prstGeom>
        </p:spPr>
        <p:txBody>
          <a:bodyPr lIns="0" tIns="0" rIns="0" bIns="0" rtlCol="0" anchor="t">
            <a:spAutoFit/>
          </a:bodyPr>
          <a:lstStyle/>
          <a:p>
            <a:pPr algn="ctr">
              <a:lnSpc>
                <a:spcPts val="4899"/>
              </a:lnSpc>
            </a:pPr>
            <a:r>
              <a:rPr lang="en-US" sz="3499" b="1" dirty="0">
                <a:solidFill>
                  <a:srgbClr val="000000"/>
                </a:solidFill>
                <a:latin typeface="Trebuchet MS Bold"/>
                <a:ea typeface="Trebuchet MS Bold"/>
                <a:cs typeface="Trebuchet MS Bold"/>
                <a:sym typeface="Trebuchet MS Bold"/>
              </a:rPr>
              <a:t>Each grantee will choose ONE regional training to attend.</a:t>
            </a:r>
          </a:p>
          <a:p>
            <a:pPr algn="ctr">
              <a:lnSpc>
                <a:spcPts val="2800"/>
              </a:lnSpc>
            </a:pPr>
            <a:endParaRPr lang="en-US" sz="3499" b="1" dirty="0">
              <a:solidFill>
                <a:srgbClr val="000000"/>
              </a:solidFill>
              <a:latin typeface="Trebuchet MS Bold"/>
              <a:ea typeface="Trebuchet MS Bold"/>
              <a:cs typeface="Trebuchet MS Bold"/>
              <a:sym typeface="Trebuchet MS Bold"/>
            </a:endParaRPr>
          </a:p>
          <a:p>
            <a:pPr marL="604519" lvl="1" indent="-302260" algn="l">
              <a:lnSpc>
                <a:spcPts val="3919"/>
              </a:lnSpc>
              <a:buFont typeface="Arial"/>
              <a:buChar char="•"/>
            </a:pPr>
            <a:r>
              <a:rPr lang="en-US" sz="2799" b="1" dirty="0">
                <a:solidFill>
                  <a:srgbClr val="000000"/>
                </a:solidFill>
                <a:latin typeface="Trebuchet MS Bold"/>
                <a:ea typeface="Trebuchet MS Bold"/>
                <a:cs typeface="Trebuchet MS Bold"/>
                <a:sym typeface="Trebuchet MS Bold"/>
              </a:rPr>
              <a:t>Eventbrite invites to the (PWR Regional Training) will be sent via email. </a:t>
            </a:r>
          </a:p>
          <a:p>
            <a:pPr marL="1209039" lvl="2" indent="-403013" algn="l">
              <a:lnSpc>
                <a:spcPts val="3919"/>
              </a:lnSpc>
              <a:buFont typeface="Arial"/>
              <a:buChar char="⚬"/>
            </a:pPr>
            <a:r>
              <a:rPr lang="en-US" sz="2799" dirty="0">
                <a:solidFill>
                  <a:srgbClr val="000000"/>
                </a:solidFill>
                <a:latin typeface="Trebuchet MS"/>
                <a:ea typeface="Trebuchet MS"/>
                <a:cs typeface="Trebuchet MS"/>
                <a:sym typeface="Trebuchet MS"/>
              </a:rPr>
              <a:t>Everyone on your team should attend the same training.</a:t>
            </a:r>
          </a:p>
          <a:p>
            <a:pPr marL="1813558" lvl="3" indent="-453390" algn="l">
              <a:lnSpc>
                <a:spcPts val="3919"/>
              </a:lnSpc>
              <a:buFont typeface="Arial"/>
              <a:buChar char="￭"/>
            </a:pPr>
            <a:r>
              <a:rPr lang="en-US" sz="2799" dirty="0">
                <a:solidFill>
                  <a:srgbClr val="000000"/>
                </a:solidFill>
                <a:latin typeface="Trebuchet MS"/>
                <a:ea typeface="Trebuchet MS"/>
                <a:cs typeface="Trebuchet MS"/>
                <a:sym typeface="Trebuchet MS"/>
              </a:rPr>
              <a:t>Cohort 12,13,14: building administrator and any SCCGP grant-funded school counselor</a:t>
            </a:r>
          </a:p>
          <a:p>
            <a:pPr marL="1813558" lvl="3" indent="-453390" algn="l">
              <a:lnSpc>
                <a:spcPts val="3919"/>
              </a:lnSpc>
              <a:buFont typeface="Arial"/>
              <a:buChar char="￭"/>
            </a:pPr>
            <a:r>
              <a:rPr lang="en-US" sz="2799" dirty="0">
                <a:solidFill>
                  <a:srgbClr val="000000"/>
                </a:solidFill>
                <a:latin typeface="Trebuchet MS"/>
                <a:ea typeface="Trebuchet MS"/>
                <a:cs typeface="Trebuchet MS"/>
                <a:sym typeface="Trebuchet MS"/>
              </a:rPr>
              <a:t>Cohort 15: building administrator and SCCGP planning year team</a:t>
            </a:r>
          </a:p>
          <a:p>
            <a:pPr algn="l">
              <a:lnSpc>
                <a:spcPts val="2800"/>
              </a:lnSpc>
            </a:pPr>
            <a:endParaRPr lang="en-US" sz="2799" dirty="0">
              <a:solidFill>
                <a:srgbClr val="000000"/>
              </a:solidFill>
              <a:latin typeface="Trebuchet MS"/>
              <a:ea typeface="Trebuchet MS"/>
              <a:cs typeface="Trebuchet MS"/>
              <a:sym typeface="Trebuchet MS"/>
            </a:endParaRPr>
          </a:p>
          <a:p>
            <a:pPr marL="604519" lvl="1" indent="-302260" algn="l">
              <a:lnSpc>
                <a:spcPts val="3919"/>
              </a:lnSpc>
              <a:buFont typeface="Arial"/>
              <a:buChar char="•"/>
            </a:pPr>
            <a:r>
              <a:rPr lang="en-US" sz="2799" b="1" dirty="0">
                <a:solidFill>
                  <a:srgbClr val="000000"/>
                </a:solidFill>
                <a:latin typeface="Trebuchet MS Bold"/>
                <a:ea typeface="Trebuchet MS Bold"/>
                <a:cs typeface="Trebuchet MS Bold"/>
                <a:sym typeface="Trebuchet MS Bold"/>
              </a:rPr>
              <a:t>Dates and Locations:</a:t>
            </a:r>
          </a:p>
          <a:p>
            <a:pPr marL="1209039" lvl="2" indent="-403013" algn="l">
              <a:lnSpc>
                <a:spcPts val="3919"/>
              </a:lnSpc>
              <a:buFont typeface="Arial"/>
              <a:buChar char="⚬"/>
            </a:pPr>
            <a:r>
              <a:rPr lang="en-US" sz="2799" dirty="0">
                <a:solidFill>
                  <a:srgbClr val="000000"/>
                </a:solidFill>
                <a:latin typeface="Trebuchet MS"/>
                <a:ea typeface="Trebuchet MS"/>
                <a:cs typeface="Trebuchet MS"/>
                <a:sym typeface="Trebuchet MS"/>
              </a:rPr>
              <a:t>September 10, 2025, University of Colorado Colorado Springs</a:t>
            </a:r>
          </a:p>
          <a:p>
            <a:pPr marL="1209039" lvl="2" indent="-403013" algn="l">
              <a:lnSpc>
                <a:spcPts val="3919"/>
              </a:lnSpc>
              <a:buFont typeface="Arial"/>
              <a:buChar char="⚬"/>
            </a:pPr>
            <a:r>
              <a:rPr lang="en-US" sz="2799" dirty="0">
                <a:solidFill>
                  <a:srgbClr val="000000"/>
                </a:solidFill>
                <a:latin typeface="Trebuchet MS"/>
                <a:ea typeface="Trebuchet MS"/>
                <a:cs typeface="Trebuchet MS"/>
                <a:sym typeface="Trebuchet MS"/>
              </a:rPr>
              <a:t>October 21, 2025, Colorado Mountain College, Steamboat Springs </a:t>
            </a:r>
          </a:p>
          <a:p>
            <a:pPr marL="1209039" lvl="2" indent="-403013" algn="l">
              <a:lnSpc>
                <a:spcPts val="3919"/>
              </a:lnSpc>
              <a:buFont typeface="Arial"/>
              <a:buChar char="⚬"/>
            </a:pPr>
            <a:r>
              <a:rPr lang="en-US" sz="2799" dirty="0">
                <a:solidFill>
                  <a:srgbClr val="000000"/>
                </a:solidFill>
                <a:latin typeface="Trebuchet MS"/>
                <a:ea typeface="Trebuchet MS"/>
                <a:cs typeface="Trebuchet MS"/>
                <a:sym typeface="Trebuchet MS"/>
              </a:rPr>
              <a:t>October 28, 2025, Limon Community Building, Limon</a:t>
            </a:r>
          </a:p>
          <a:p>
            <a:pPr marL="1209039" lvl="2" indent="-403013" algn="l">
              <a:lnSpc>
                <a:spcPts val="3919"/>
              </a:lnSpc>
              <a:buFont typeface="Arial"/>
              <a:buChar char="⚬"/>
            </a:pPr>
            <a:r>
              <a:rPr lang="en-US" sz="2799" dirty="0">
                <a:solidFill>
                  <a:srgbClr val="000000"/>
                </a:solidFill>
                <a:latin typeface="Trebuchet MS"/>
                <a:ea typeface="Trebuchet MS"/>
                <a:cs typeface="Trebuchet MS"/>
                <a:sym typeface="Trebuchet MS"/>
              </a:rPr>
              <a:t>November 12, Denver, Legacy Campus </a:t>
            </a:r>
          </a:p>
          <a:p>
            <a:pPr marL="1209039" lvl="2" indent="-403013" algn="l">
              <a:lnSpc>
                <a:spcPts val="3919"/>
              </a:lnSpc>
              <a:buFont typeface="Arial"/>
              <a:buChar char="⚬"/>
            </a:pPr>
            <a:r>
              <a:rPr lang="en-US" sz="2799" dirty="0">
                <a:solidFill>
                  <a:srgbClr val="000000"/>
                </a:solidFill>
                <a:latin typeface="Trebuchet MS"/>
                <a:ea typeface="Trebuchet MS"/>
                <a:cs typeface="Trebuchet MS"/>
                <a:sym typeface="Trebuchet MS"/>
              </a:rPr>
              <a:t>November 18, 2025, Adams State, Alamosa </a:t>
            </a:r>
          </a:p>
          <a:p>
            <a:pPr marL="1209039" lvl="2" indent="-403013" algn="l">
              <a:lnSpc>
                <a:spcPts val="3919"/>
              </a:lnSpc>
              <a:buFont typeface="Arial"/>
              <a:buChar char="⚬"/>
            </a:pPr>
            <a:r>
              <a:rPr lang="en-US" sz="2799" dirty="0">
                <a:solidFill>
                  <a:srgbClr val="000000"/>
                </a:solidFill>
                <a:latin typeface="Trebuchet MS"/>
                <a:ea typeface="Trebuchet MS"/>
                <a:cs typeface="Trebuchet MS"/>
                <a:sym typeface="Trebuchet MS"/>
              </a:rPr>
              <a:t>December 9, 2025, Northeastern Junior College, Sterling </a:t>
            </a:r>
            <a:r>
              <a:rPr lang="en-US" sz="2799" b="1" dirty="0">
                <a:solidFill>
                  <a:srgbClr val="000000"/>
                </a:solidFill>
                <a:latin typeface="Trebuchet MS Bold"/>
                <a:ea typeface="Trebuchet MS Bold"/>
                <a:cs typeface="Trebuchet MS Bold"/>
                <a:sym typeface="Trebuchet MS Bold"/>
              </a:rPr>
              <a:t> </a:t>
            </a:r>
          </a:p>
        </p:txBody>
      </p:sp>
      <p:sp>
        <p:nvSpPr>
          <p:cNvPr id="5" name="Freeform 5" descr="CDE Logo"/>
          <p:cNvSpPr/>
          <p:nvPr/>
        </p:nvSpPr>
        <p:spPr>
          <a:xfrm>
            <a:off x="15302653" y="676876"/>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5"/>
            <a:stretch>
              <a:fillRect/>
            </a:stretch>
          </a:blipFill>
        </p:spPr>
        <p:txBody>
          <a:bodyPr/>
          <a:lstStyle/>
          <a:p>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302662" y="2329420"/>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57150"/>
              <a:ext cx="4549935" cy="2016967"/>
            </a:xfrm>
            <a:prstGeom prst="rect">
              <a:avLst/>
            </a:prstGeom>
          </p:spPr>
          <p:txBody>
            <a:bodyPr lIns="50800" tIns="50800" rIns="50800" bIns="50800" rtlCol="0" anchor="ctr"/>
            <a:lstStyle/>
            <a:p>
              <a:pPr algn="ctr">
                <a:lnSpc>
                  <a:spcPts val="3359"/>
                </a:lnSpc>
              </a:pPr>
              <a:endParaRPr dirty="0"/>
            </a:p>
            <a:p>
              <a:pPr algn="just">
                <a:lnSpc>
                  <a:spcPts val="3359"/>
                </a:lnSpc>
              </a:pPr>
              <a:endParaRPr dirty="0"/>
            </a:p>
          </p:txBody>
        </p:sp>
      </p:grpSp>
      <p:sp>
        <p:nvSpPr>
          <p:cNvPr id="5" name="Freeform 5">
            <a:extLst>
              <a:ext uri="{C183D7F6-B498-43B3-948B-1728B52AA6E4}">
                <adec:decorative xmlns:adec="http://schemas.microsoft.com/office/drawing/2017/decorative" val="1"/>
              </a:ext>
            </a:extLst>
          </p:cNvPr>
          <p:cNvSpPr/>
          <p:nvPr/>
        </p:nvSpPr>
        <p:spPr>
          <a:xfrm>
            <a:off x="1327269" y="3816341"/>
            <a:ext cx="3434100" cy="3508659"/>
          </a:xfrm>
          <a:custGeom>
            <a:avLst/>
            <a:gdLst/>
            <a:ahLst/>
            <a:cxnLst/>
            <a:rect l="l" t="t" r="r" b="b"/>
            <a:pathLst>
              <a:path w="3434100" h="3508659">
                <a:moveTo>
                  <a:pt x="0" y="0"/>
                </a:moveTo>
                <a:lnTo>
                  <a:pt x="3434100" y="0"/>
                </a:lnTo>
                <a:lnTo>
                  <a:pt x="3434100" y="3508659"/>
                </a:lnTo>
                <a:lnTo>
                  <a:pt x="0" y="35086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nvGrpSpPr>
          <p:cNvPr id="7" name="Group 7">
            <a:extLst>
              <a:ext uri="{C183D7F6-B498-43B3-948B-1728B52AA6E4}">
                <adec:decorative xmlns:adec="http://schemas.microsoft.com/office/drawing/2017/decorative" val="1"/>
              </a:ext>
            </a:extLst>
          </p:cNvPr>
          <p:cNvGrpSpPr/>
          <p:nvPr/>
        </p:nvGrpSpPr>
        <p:grpSpPr>
          <a:xfrm>
            <a:off x="0" y="445108"/>
            <a:ext cx="18453358" cy="1541783"/>
            <a:chOff x="0" y="0"/>
            <a:chExt cx="4860144" cy="406066"/>
          </a:xfrm>
        </p:grpSpPr>
        <p:sp>
          <p:nvSpPr>
            <p:cNvPr id="8" name="Freeform 8">
              <a:extLst>
                <a:ext uri="{C183D7F6-B498-43B3-948B-1728B52AA6E4}">
                  <adec:decorative xmlns:adec="http://schemas.microsoft.com/office/drawing/2017/decorative" val="1"/>
                </a:ext>
              </a:extLst>
            </p:cNvPr>
            <p:cNvSpPr/>
            <p:nvPr/>
          </p:nvSpPr>
          <p:spPr>
            <a:xfrm>
              <a:off x="0" y="0"/>
              <a:ext cx="4860144" cy="406066"/>
            </a:xfrm>
            <a:custGeom>
              <a:avLst/>
              <a:gdLst/>
              <a:ahLst/>
              <a:cxnLst/>
              <a:rect l="l" t="t" r="r" b="b"/>
              <a:pathLst>
                <a:path w="4860144" h="406066">
                  <a:moveTo>
                    <a:pt x="0" y="0"/>
                  </a:moveTo>
                  <a:lnTo>
                    <a:pt x="4860144" y="0"/>
                  </a:lnTo>
                  <a:lnTo>
                    <a:pt x="4860144" y="406066"/>
                  </a:lnTo>
                  <a:lnTo>
                    <a:pt x="0" y="406066"/>
                  </a:lnTo>
                  <a:close/>
                </a:path>
              </a:pathLst>
            </a:custGeom>
            <a:solidFill>
              <a:srgbClr val="F2F2F2"/>
            </a:solidFill>
          </p:spPr>
          <p:txBody>
            <a:bodyPr/>
            <a:lstStyle/>
            <a:p>
              <a:endParaRPr lang="en-US" dirty="0"/>
            </a:p>
          </p:txBody>
        </p:sp>
        <p:sp>
          <p:nvSpPr>
            <p:cNvPr id="9" name="TextBox 9"/>
            <p:cNvSpPr txBox="1"/>
            <p:nvPr/>
          </p:nvSpPr>
          <p:spPr>
            <a:xfrm>
              <a:off x="0" y="-133350"/>
              <a:ext cx="4860144" cy="539416"/>
            </a:xfrm>
            <a:prstGeom prst="rect">
              <a:avLst/>
            </a:prstGeom>
          </p:spPr>
          <p:txBody>
            <a:bodyPr lIns="50800" tIns="50800" rIns="50800" bIns="50800" rtlCol="0" anchor="ctr"/>
            <a:lstStyle/>
            <a:p>
              <a:pPr algn="l">
                <a:lnSpc>
                  <a:spcPts val="9100"/>
                </a:lnSpc>
              </a:pPr>
              <a:r>
                <a:rPr lang="en-US" sz="6500" dirty="0">
                  <a:solidFill>
                    <a:srgbClr val="E80808"/>
                  </a:solidFill>
                  <a:latin typeface="Museo Slab 1"/>
                  <a:ea typeface="Museo Slab 1"/>
                  <a:cs typeface="Museo Slab 1"/>
                  <a:sym typeface="Museo Slab 1"/>
                </a:rPr>
                <a:t> </a:t>
              </a:r>
            </a:p>
          </p:txBody>
        </p:sp>
      </p:grpSp>
      <p:sp>
        <p:nvSpPr>
          <p:cNvPr id="11" name="TextBox 11"/>
          <p:cNvSpPr txBox="1">
            <a:spLocks noGrp="1"/>
          </p:cNvSpPr>
          <p:nvPr>
            <p:ph type="title" idx="4294967295"/>
          </p:nvPr>
        </p:nvSpPr>
        <p:spPr>
          <a:xfrm>
            <a:off x="302662" y="565455"/>
            <a:ext cx="15199171"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To Do’s </a:t>
            </a:r>
          </a:p>
        </p:txBody>
      </p:sp>
      <p:sp>
        <p:nvSpPr>
          <p:cNvPr id="6" name="TextBox 6"/>
          <p:cNvSpPr txBox="1"/>
          <p:nvPr/>
        </p:nvSpPr>
        <p:spPr>
          <a:xfrm>
            <a:off x="5449096" y="2832568"/>
            <a:ext cx="11810204" cy="6586855"/>
          </a:xfrm>
          <a:prstGeom prst="rect">
            <a:avLst/>
          </a:prstGeom>
        </p:spPr>
        <p:txBody>
          <a:bodyPr lIns="0" tIns="0" rIns="0" bIns="0" rtlCol="0" anchor="t">
            <a:spAutoFit/>
          </a:bodyPr>
          <a:lstStyle/>
          <a:p>
            <a:pPr marL="690876" lvl="1" indent="-345438" algn="l">
              <a:lnSpc>
                <a:spcPts val="4479"/>
              </a:lnSpc>
              <a:buFont typeface="Arial"/>
              <a:buChar char="•"/>
            </a:pPr>
            <a:r>
              <a:rPr lang="en-US" sz="3199" dirty="0">
                <a:solidFill>
                  <a:srgbClr val="000000"/>
                </a:solidFill>
                <a:latin typeface="Trebuchet MS"/>
                <a:ea typeface="Trebuchet MS"/>
                <a:cs typeface="Trebuchet MS"/>
                <a:sym typeface="Trebuchet MS"/>
              </a:rPr>
              <a:t>Review the </a:t>
            </a:r>
            <a:r>
              <a:rPr lang="en-US" sz="3199" b="1" dirty="0">
                <a:solidFill>
                  <a:srgbClr val="000000"/>
                </a:solidFill>
                <a:latin typeface="Trebuchet MS Bold"/>
                <a:ea typeface="Trebuchet MS Bold"/>
                <a:cs typeface="Trebuchet MS Bold"/>
                <a:sym typeface="Trebuchet MS Bold"/>
              </a:rPr>
              <a:t>ASCA National Model</a:t>
            </a:r>
            <a:r>
              <a:rPr lang="en-US" sz="3199" dirty="0">
                <a:solidFill>
                  <a:srgbClr val="000000"/>
                </a:solidFill>
                <a:latin typeface="Trebuchet MS"/>
                <a:ea typeface="Trebuchet MS"/>
                <a:cs typeface="Trebuchet MS"/>
                <a:sym typeface="Trebuchet MS"/>
              </a:rPr>
              <a:t> pages 1-28</a:t>
            </a:r>
          </a:p>
          <a:p>
            <a:pPr algn="l">
              <a:lnSpc>
                <a:spcPts val="4479"/>
              </a:lnSpc>
            </a:pPr>
            <a:endParaRPr lang="en-US" sz="3199" dirty="0">
              <a:solidFill>
                <a:srgbClr val="000000"/>
              </a:solidFill>
              <a:latin typeface="Trebuchet MS"/>
              <a:ea typeface="Trebuchet MS"/>
              <a:cs typeface="Trebuchet MS"/>
              <a:sym typeface="Trebuchet MS"/>
            </a:endParaRPr>
          </a:p>
          <a:p>
            <a:pPr marL="690876" lvl="1" indent="-345438" algn="l">
              <a:lnSpc>
                <a:spcPts val="4479"/>
              </a:lnSpc>
              <a:buFont typeface="Arial"/>
              <a:buChar char="•"/>
            </a:pPr>
            <a:r>
              <a:rPr lang="en-US" sz="3199" dirty="0">
                <a:solidFill>
                  <a:srgbClr val="000000"/>
                </a:solidFill>
                <a:latin typeface="Trebuchet MS"/>
                <a:ea typeface="Trebuchet MS"/>
                <a:cs typeface="Trebuchet MS"/>
                <a:sym typeface="Trebuchet MS"/>
              </a:rPr>
              <a:t>Finish </a:t>
            </a:r>
            <a:r>
              <a:rPr lang="en-US" sz="3199" b="1" dirty="0">
                <a:solidFill>
                  <a:srgbClr val="000000"/>
                </a:solidFill>
                <a:latin typeface="Trebuchet MS Bold"/>
                <a:ea typeface="Trebuchet MS Bold"/>
                <a:cs typeface="Trebuchet MS Bold"/>
                <a:sym typeface="Trebuchet MS Bold"/>
              </a:rPr>
              <a:t>Vision and Mission Statements</a:t>
            </a:r>
            <a:r>
              <a:rPr lang="en-US" sz="3199" dirty="0">
                <a:solidFill>
                  <a:srgbClr val="000000"/>
                </a:solidFill>
                <a:latin typeface="Trebuchet MS"/>
                <a:ea typeface="Trebuchet MS"/>
                <a:cs typeface="Trebuchet MS"/>
                <a:sym typeface="Trebuchet MS"/>
              </a:rPr>
              <a:t> ASCA pages 29-31</a:t>
            </a:r>
          </a:p>
          <a:p>
            <a:pPr algn="l">
              <a:lnSpc>
                <a:spcPts val="4479"/>
              </a:lnSpc>
            </a:pPr>
            <a:endParaRPr lang="en-US" sz="3199" dirty="0">
              <a:solidFill>
                <a:srgbClr val="000000"/>
              </a:solidFill>
              <a:latin typeface="Trebuchet MS"/>
              <a:ea typeface="Trebuchet MS"/>
              <a:cs typeface="Trebuchet MS"/>
              <a:sym typeface="Trebuchet MS"/>
            </a:endParaRPr>
          </a:p>
          <a:p>
            <a:pPr marL="690876" lvl="1" indent="-345438" algn="l">
              <a:lnSpc>
                <a:spcPts val="4479"/>
              </a:lnSpc>
              <a:spcBef>
                <a:spcPct val="0"/>
              </a:spcBef>
              <a:buFont typeface="Arial"/>
              <a:buChar char="•"/>
            </a:pPr>
            <a:r>
              <a:rPr lang="en-US" sz="3199" dirty="0">
                <a:solidFill>
                  <a:srgbClr val="000000"/>
                </a:solidFill>
                <a:latin typeface="Trebuchet MS"/>
                <a:ea typeface="Trebuchet MS"/>
                <a:cs typeface="Trebuchet MS"/>
                <a:sym typeface="Trebuchet MS"/>
              </a:rPr>
              <a:t>Finalize </a:t>
            </a:r>
            <a:r>
              <a:rPr lang="en-US" sz="3199" b="1" dirty="0">
                <a:solidFill>
                  <a:srgbClr val="000000"/>
                </a:solidFill>
                <a:latin typeface="Trebuchet MS Bold"/>
                <a:ea typeface="Trebuchet MS Bold"/>
                <a:cs typeface="Trebuchet MS Bold"/>
                <a:sym typeface="Trebuchet MS Bold"/>
              </a:rPr>
              <a:t>Intentional Data Review Process</a:t>
            </a:r>
            <a:r>
              <a:rPr lang="en-US" sz="3199" dirty="0">
                <a:solidFill>
                  <a:srgbClr val="000000"/>
                </a:solidFill>
                <a:latin typeface="Trebuchet MS"/>
                <a:ea typeface="Trebuchet MS"/>
                <a:cs typeface="Trebuchet MS"/>
                <a:sym typeface="Trebuchet MS"/>
              </a:rPr>
              <a:t> ASCA pages 32-40</a:t>
            </a:r>
          </a:p>
          <a:p>
            <a:pPr algn="l">
              <a:lnSpc>
                <a:spcPts val="4479"/>
              </a:lnSpc>
              <a:spcBef>
                <a:spcPct val="0"/>
              </a:spcBef>
            </a:pPr>
            <a:endParaRPr lang="en-US" sz="3199" dirty="0">
              <a:solidFill>
                <a:srgbClr val="000000"/>
              </a:solidFill>
              <a:latin typeface="Trebuchet MS"/>
              <a:ea typeface="Trebuchet MS"/>
              <a:cs typeface="Trebuchet MS"/>
              <a:sym typeface="Trebuchet MS"/>
            </a:endParaRPr>
          </a:p>
          <a:p>
            <a:pPr marL="690876" lvl="1" indent="-345438" algn="l">
              <a:lnSpc>
                <a:spcPts val="4479"/>
              </a:lnSpc>
              <a:spcBef>
                <a:spcPct val="0"/>
              </a:spcBef>
              <a:buFont typeface="Arial"/>
              <a:buChar char="•"/>
            </a:pPr>
            <a:r>
              <a:rPr lang="en-US" sz="3199" dirty="0">
                <a:solidFill>
                  <a:srgbClr val="000000"/>
                </a:solidFill>
                <a:latin typeface="Trebuchet MS"/>
                <a:ea typeface="Trebuchet MS"/>
                <a:cs typeface="Trebuchet MS"/>
                <a:sym typeface="Trebuchet MS"/>
              </a:rPr>
              <a:t>Choose </a:t>
            </a:r>
            <a:r>
              <a:rPr lang="en-US" sz="3199" b="1" dirty="0">
                <a:solidFill>
                  <a:srgbClr val="000000"/>
                </a:solidFill>
                <a:latin typeface="Trebuchet MS Bold"/>
                <a:ea typeface="Trebuchet MS Bold"/>
                <a:cs typeface="Trebuchet MS Bold"/>
                <a:sym typeface="Trebuchet MS Bold"/>
              </a:rPr>
              <a:t>Two Focus areas</a:t>
            </a:r>
            <a:r>
              <a:rPr lang="en-US" sz="3199" dirty="0">
                <a:solidFill>
                  <a:srgbClr val="000000"/>
                </a:solidFill>
                <a:latin typeface="Trebuchet MS"/>
                <a:ea typeface="Trebuchet MS"/>
                <a:cs typeface="Trebuchet MS"/>
                <a:sym typeface="Trebuchet MS"/>
              </a:rPr>
              <a:t> to be ready for the needs assessment training on Oct 1. </a:t>
            </a:r>
          </a:p>
          <a:p>
            <a:pPr algn="l">
              <a:lnSpc>
                <a:spcPts val="4479"/>
              </a:lnSpc>
              <a:spcBef>
                <a:spcPct val="0"/>
              </a:spcBef>
            </a:pPr>
            <a:endParaRPr lang="en-US" sz="3199" dirty="0">
              <a:solidFill>
                <a:srgbClr val="000000"/>
              </a:solidFill>
              <a:latin typeface="Trebuchet MS"/>
              <a:ea typeface="Trebuchet MS"/>
              <a:cs typeface="Trebuchet MS"/>
              <a:sym typeface="Trebuchet MS"/>
            </a:endParaRPr>
          </a:p>
          <a:p>
            <a:pPr marL="690876" lvl="1" indent="-345438" algn="l">
              <a:lnSpc>
                <a:spcPts val="4479"/>
              </a:lnSpc>
              <a:spcBef>
                <a:spcPct val="0"/>
              </a:spcBef>
              <a:buFont typeface="Arial"/>
              <a:buChar char="•"/>
            </a:pPr>
            <a:r>
              <a:rPr lang="en-US" sz="3199" dirty="0">
                <a:solidFill>
                  <a:srgbClr val="000000"/>
                </a:solidFill>
                <a:latin typeface="Trebuchet MS"/>
                <a:ea typeface="Trebuchet MS"/>
                <a:cs typeface="Trebuchet MS"/>
                <a:sym typeface="Trebuchet MS"/>
              </a:rPr>
              <a:t>Register for webinars</a:t>
            </a:r>
          </a:p>
          <a:p>
            <a:pPr marL="690876" lvl="1" indent="-345438" algn="l">
              <a:lnSpc>
                <a:spcPts val="4479"/>
              </a:lnSpc>
              <a:buFont typeface="Arial"/>
              <a:buChar char="•"/>
            </a:pPr>
            <a:r>
              <a:rPr lang="en-US" sz="3199" dirty="0">
                <a:solidFill>
                  <a:srgbClr val="000000"/>
                </a:solidFill>
                <a:latin typeface="Trebuchet MS"/>
                <a:ea typeface="Trebuchet MS"/>
                <a:cs typeface="Trebuchet MS"/>
                <a:sym typeface="Trebuchet MS"/>
              </a:rPr>
              <a:t>Look for Regional Training invites </a:t>
            </a:r>
          </a:p>
          <a:p>
            <a:pPr algn="l">
              <a:lnSpc>
                <a:spcPts val="3359"/>
              </a:lnSpc>
              <a:spcBef>
                <a:spcPct val="0"/>
              </a:spcBef>
            </a:pPr>
            <a:endParaRPr lang="en-US" sz="3199" dirty="0">
              <a:solidFill>
                <a:srgbClr val="000000"/>
              </a:solidFill>
              <a:latin typeface="Trebuchet MS"/>
              <a:ea typeface="Trebuchet MS"/>
              <a:cs typeface="Trebuchet MS"/>
              <a:sym typeface="Trebuchet MS"/>
            </a:endParaRPr>
          </a:p>
        </p:txBody>
      </p:sp>
      <p:sp>
        <p:nvSpPr>
          <p:cNvPr id="10" name="Freeform 10" descr="CDE Logo"/>
          <p:cNvSpPr/>
          <p:nvPr/>
        </p:nvSpPr>
        <p:spPr>
          <a:xfrm>
            <a:off x="15302653" y="676876"/>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5"/>
            <a:stretch>
              <a:fillRect/>
            </a:stretch>
          </a:blipFill>
        </p:spPr>
        <p:txBody>
          <a:bodyPr/>
          <a:lstStyle/>
          <a:p>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03756" y="2424419"/>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4" name="TextBox 4"/>
            <p:cNvSpPr txBox="1"/>
            <p:nvPr/>
          </p:nvSpPr>
          <p:spPr>
            <a:xfrm>
              <a:off x="0" y="-57150"/>
              <a:ext cx="4549935" cy="2016967"/>
            </a:xfrm>
            <a:prstGeom prst="rect">
              <a:avLst/>
            </a:prstGeom>
          </p:spPr>
          <p:txBody>
            <a:bodyPr lIns="50800" tIns="50800" rIns="50800" bIns="50800" rtlCol="0" anchor="t"/>
            <a:lstStyle/>
            <a:p>
              <a:pPr algn="just">
                <a:lnSpc>
                  <a:spcPts val="4199"/>
                </a:lnSpc>
              </a:pPr>
              <a:endParaRPr dirty="0"/>
            </a:p>
            <a:p>
              <a:pPr algn="ctr">
                <a:lnSpc>
                  <a:spcPts val="5599"/>
                </a:lnSpc>
              </a:pPr>
              <a:endParaRPr dirty="0"/>
            </a:p>
          </p:txBody>
        </p:sp>
      </p:grpSp>
      <p:grpSp>
        <p:nvGrpSpPr>
          <p:cNvPr id="6" name="Group 6">
            <a:extLst>
              <a:ext uri="{C183D7F6-B498-43B3-948B-1728B52AA6E4}">
                <adec:decorative xmlns:adec="http://schemas.microsoft.com/office/drawing/2017/decorative" val="1"/>
              </a:ext>
            </a:extLst>
          </p:cNvPr>
          <p:cNvGrpSpPr/>
          <p:nvPr/>
        </p:nvGrpSpPr>
        <p:grpSpPr>
          <a:xfrm>
            <a:off x="0" y="445108"/>
            <a:ext cx="18453358" cy="1541783"/>
            <a:chOff x="0" y="0"/>
            <a:chExt cx="4860144" cy="406066"/>
          </a:xfrm>
        </p:grpSpPr>
        <p:sp>
          <p:nvSpPr>
            <p:cNvPr id="7" name="Freeform 7">
              <a:extLst>
                <a:ext uri="{C183D7F6-B498-43B3-948B-1728B52AA6E4}">
                  <adec:decorative xmlns:adec="http://schemas.microsoft.com/office/drawing/2017/decorative" val="1"/>
                </a:ext>
              </a:extLst>
            </p:cNvPr>
            <p:cNvSpPr/>
            <p:nvPr/>
          </p:nvSpPr>
          <p:spPr>
            <a:xfrm>
              <a:off x="0" y="0"/>
              <a:ext cx="4860144" cy="406066"/>
            </a:xfrm>
            <a:custGeom>
              <a:avLst/>
              <a:gdLst/>
              <a:ahLst/>
              <a:cxnLst/>
              <a:rect l="l" t="t" r="r" b="b"/>
              <a:pathLst>
                <a:path w="4860144" h="406066">
                  <a:moveTo>
                    <a:pt x="0" y="0"/>
                  </a:moveTo>
                  <a:lnTo>
                    <a:pt x="4860144" y="0"/>
                  </a:lnTo>
                  <a:lnTo>
                    <a:pt x="4860144" y="406066"/>
                  </a:lnTo>
                  <a:lnTo>
                    <a:pt x="0" y="406066"/>
                  </a:lnTo>
                  <a:close/>
                </a:path>
              </a:pathLst>
            </a:custGeom>
            <a:solidFill>
              <a:srgbClr val="F2F2F2"/>
            </a:solidFill>
          </p:spPr>
          <p:txBody>
            <a:bodyPr/>
            <a:lstStyle/>
            <a:p>
              <a:endParaRPr lang="en-US" dirty="0"/>
            </a:p>
          </p:txBody>
        </p:sp>
        <p:sp>
          <p:nvSpPr>
            <p:cNvPr id="8" name="TextBox 8"/>
            <p:cNvSpPr txBox="1"/>
            <p:nvPr/>
          </p:nvSpPr>
          <p:spPr>
            <a:xfrm>
              <a:off x="0" y="-133350"/>
              <a:ext cx="4860144" cy="539416"/>
            </a:xfrm>
            <a:prstGeom prst="rect">
              <a:avLst/>
            </a:prstGeom>
          </p:spPr>
          <p:txBody>
            <a:bodyPr lIns="50800" tIns="50800" rIns="50800" bIns="50800" rtlCol="0" anchor="ctr"/>
            <a:lstStyle/>
            <a:p>
              <a:pPr algn="l">
                <a:lnSpc>
                  <a:spcPts val="9799"/>
                </a:lnSpc>
              </a:pPr>
              <a:r>
                <a:rPr lang="en-US" sz="6999" dirty="0">
                  <a:solidFill>
                    <a:srgbClr val="000000"/>
                  </a:solidFill>
                  <a:latin typeface="Museo Slab 1"/>
                  <a:ea typeface="Museo Slab 1"/>
                  <a:cs typeface="Museo Slab 1"/>
                  <a:sym typeface="Museo Slab 1"/>
                </a:rPr>
                <a:t>  </a:t>
              </a:r>
            </a:p>
          </p:txBody>
        </p:sp>
      </p:grpSp>
      <p:sp>
        <p:nvSpPr>
          <p:cNvPr id="10" name="TextBox 10"/>
          <p:cNvSpPr txBox="1">
            <a:spLocks noGrp="1"/>
          </p:cNvSpPr>
          <p:nvPr>
            <p:ph type="title" idx="4294967295"/>
          </p:nvPr>
        </p:nvSpPr>
        <p:spPr>
          <a:xfrm>
            <a:off x="214420" y="551798"/>
            <a:ext cx="16686583" cy="117030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520"/>
              </a:lnSpc>
              <a:spcBef>
                <a:spcPts val="0"/>
              </a:spcBef>
              <a:spcAft>
                <a:spcPts val="0"/>
              </a:spcAft>
              <a:buClrTx/>
              <a:buSzTx/>
              <a:buFontTx/>
              <a:buNone/>
              <a:tabLst/>
              <a:defRPr/>
            </a:pPr>
            <a:r>
              <a:rPr kumimoji="0" lang="en-US" sz="68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Training Evaluation and Feedback</a:t>
            </a:r>
          </a:p>
        </p:txBody>
      </p:sp>
      <p:sp>
        <p:nvSpPr>
          <p:cNvPr id="11" name="TextBox 11"/>
          <p:cNvSpPr txBox="1"/>
          <p:nvPr/>
        </p:nvSpPr>
        <p:spPr>
          <a:xfrm>
            <a:off x="4468123" y="2669488"/>
            <a:ext cx="9517112" cy="6797675"/>
          </a:xfrm>
          <a:prstGeom prst="rect">
            <a:avLst/>
          </a:prstGeom>
        </p:spPr>
        <p:txBody>
          <a:bodyPr lIns="0" tIns="0" rIns="0" bIns="0" rtlCol="0" anchor="t">
            <a:spAutoFit/>
          </a:bodyPr>
          <a:lstStyle/>
          <a:p>
            <a:pPr algn="ctr">
              <a:lnSpc>
                <a:spcPts val="4899"/>
              </a:lnSpc>
            </a:pPr>
            <a:r>
              <a:rPr lang="en-US" sz="3499" b="1" dirty="0">
                <a:solidFill>
                  <a:srgbClr val="000000"/>
                </a:solidFill>
                <a:latin typeface="Trebuchet MS Bold"/>
                <a:ea typeface="Trebuchet MS Bold"/>
                <a:cs typeface="Trebuchet MS Bold"/>
                <a:sym typeface="Trebuchet MS Bold"/>
              </a:rPr>
              <a:t>Please complete the form on today’s training.</a:t>
            </a:r>
          </a:p>
          <a:p>
            <a:pPr algn="ctr">
              <a:lnSpc>
                <a:spcPts val="4899"/>
              </a:lnSpc>
            </a:pPr>
            <a:endParaRPr lang="en-US" sz="3499" b="1" dirty="0">
              <a:solidFill>
                <a:srgbClr val="000000"/>
              </a:solidFill>
              <a:latin typeface="Trebuchet MS Bold"/>
              <a:ea typeface="Trebuchet MS Bold"/>
              <a:cs typeface="Trebuchet MS Bold"/>
              <a:sym typeface="Trebuchet MS Bold"/>
            </a:endParaRPr>
          </a:p>
          <a:p>
            <a:pPr algn="ctr">
              <a:lnSpc>
                <a:spcPts val="4899"/>
              </a:lnSpc>
            </a:pPr>
            <a:endParaRPr lang="en-US" sz="3499" b="1" dirty="0">
              <a:solidFill>
                <a:srgbClr val="000000"/>
              </a:solidFill>
              <a:latin typeface="Trebuchet MS Bold"/>
              <a:ea typeface="Trebuchet MS Bold"/>
              <a:cs typeface="Trebuchet MS Bold"/>
              <a:sym typeface="Trebuchet MS Bold"/>
            </a:endParaRPr>
          </a:p>
          <a:p>
            <a:pPr algn="ctr">
              <a:lnSpc>
                <a:spcPts val="4899"/>
              </a:lnSpc>
            </a:pPr>
            <a:endParaRPr lang="en-US" sz="3499" b="1" dirty="0">
              <a:solidFill>
                <a:srgbClr val="000000"/>
              </a:solidFill>
              <a:latin typeface="Trebuchet MS Bold"/>
              <a:ea typeface="Trebuchet MS Bold"/>
              <a:cs typeface="Trebuchet MS Bold"/>
              <a:sym typeface="Trebuchet MS Bold"/>
            </a:endParaRPr>
          </a:p>
          <a:p>
            <a:pPr algn="ctr">
              <a:lnSpc>
                <a:spcPts val="4899"/>
              </a:lnSpc>
            </a:pPr>
            <a:endParaRPr lang="en-US" sz="3499" b="1" dirty="0">
              <a:solidFill>
                <a:srgbClr val="000000"/>
              </a:solidFill>
              <a:latin typeface="Trebuchet MS Bold"/>
              <a:ea typeface="Trebuchet MS Bold"/>
              <a:cs typeface="Trebuchet MS Bold"/>
              <a:sym typeface="Trebuchet MS Bold"/>
            </a:endParaRPr>
          </a:p>
          <a:p>
            <a:pPr algn="ctr">
              <a:lnSpc>
                <a:spcPts val="4899"/>
              </a:lnSpc>
            </a:pPr>
            <a:endParaRPr lang="en-US" sz="3499" b="1" dirty="0">
              <a:solidFill>
                <a:srgbClr val="000000"/>
              </a:solidFill>
              <a:latin typeface="Trebuchet MS Bold"/>
              <a:ea typeface="Trebuchet MS Bold"/>
              <a:cs typeface="Trebuchet MS Bold"/>
              <a:sym typeface="Trebuchet MS Bold"/>
            </a:endParaRPr>
          </a:p>
          <a:p>
            <a:pPr algn="ctr">
              <a:lnSpc>
                <a:spcPts val="4899"/>
              </a:lnSpc>
            </a:pPr>
            <a:endParaRPr lang="en-US" sz="3499" b="1" dirty="0">
              <a:solidFill>
                <a:srgbClr val="000000"/>
              </a:solidFill>
              <a:latin typeface="Trebuchet MS Bold"/>
              <a:ea typeface="Trebuchet MS Bold"/>
              <a:cs typeface="Trebuchet MS Bold"/>
              <a:sym typeface="Trebuchet MS Bold"/>
            </a:endParaRPr>
          </a:p>
          <a:p>
            <a:pPr algn="ctr">
              <a:lnSpc>
                <a:spcPts val="4899"/>
              </a:lnSpc>
            </a:pPr>
            <a:endParaRPr lang="en-US" sz="3499" b="1" dirty="0">
              <a:solidFill>
                <a:srgbClr val="000000"/>
              </a:solidFill>
              <a:latin typeface="Trebuchet MS Bold"/>
              <a:ea typeface="Trebuchet MS Bold"/>
              <a:cs typeface="Trebuchet MS Bold"/>
              <a:sym typeface="Trebuchet MS Bold"/>
            </a:endParaRPr>
          </a:p>
          <a:p>
            <a:pPr algn="ctr">
              <a:lnSpc>
                <a:spcPts val="4899"/>
              </a:lnSpc>
            </a:pPr>
            <a:endParaRPr lang="en-US" sz="3499" b="1" dirty="0">
              <a:solidFill>
                <a:srgbClr val="000000"/>
              </a:solidFill>
              <a:latin typeface="Trebuchet MS Bold"/>
              <a:ea typeface="Trebuchet MS Bold"/>
              <a:cs typeface="Trebuchet MS Bold"/>
              <a:sym typeface="Trebuchet MS Bold"/>
            </a:endParaRPr>
          </a:p>
          <a:p>
            <a:pPr algn="ctr">
              <a:lnSpc>
                <a:spcPts val="4899"/>
              </a:lnSpc>
            </a:pPr>
            <a:endParaRPr lang="en-US" sz="3499" b="1" dirty="0">
              <a:solidFill>
                <a:srgbClr val="000000"/>
              </a:solidFill>
              <a:latin typeface="Trebuchet MS Bold"/>
              <a:ea typeface="Trebuchet MS Bold"/>
              <a:cs typeface="Trebuchet MS Bold"/>
              <a:sym typeface="Trebuchet MS Bold"/>
            </a:endParaRPr>
          </a:p>
          <a:p>
            <a:pPr algn="ctr">
              <a:lnSpc>
                <a:spcPts val="4899"/>
              </a:lnSpc>
            </a:pPr>
            <a:r>
              <a:rPr lang="en-US" sz="3499" b="1" dirty="0">
                <a:solidFill>
                  <a:srgbClr val="0955A1"/>
                </a:solidFill>
                <a:latin typeface="Trebuchet MS Bold"/>
                <a:ea typeface="Trebuchet MS Bold"/>
                <a:cs typeface="Trebuchet MS Bold"/>
                <a:sym typeface="Trebuchet MS Bold"/>
              </a:rPr>
              <a:t>https://bit.ly/C15Fall</a:t>
            </a:r>
          </a:p>
        </p:txBody>
      </p:sp>
      <p:sp>
        <p:nvSpPr>
          <p:cNvPr id="5" name="Freeform 5" descr="QR code for survey at https://bit.ly/C15Fall"/>
          <p:cNvSpPr/>
          <p:nvPr/>
        </p:nvSpPr>
        <p:spPr>
          <a:xfrm>
            <a:off x="6844788" y="3845798"/>
            <a:ext cx="4598423" cy="4598423"/>
          </a:xfrm>
          <a:custGeom>
            <a:avLst/>
            <a:gdLst/>
            <a:ahLst/>
            <a:cxnLst/>
            <a:rect l="l" t="t" r="r" b="b"/>
            <a:pathLst>
              <a:path w="4598423" h="4598423">
                <a:moveTo>
                  <a:pt x="0" y="0"/>
                </a:moveTo>
                <a:lnTo>
                  <a:pt x="4598424" y="0"/>
                </a:lnTo>
                <a:lnTo>
                  <a:pt x="4598424" y="4598423"/>
                </a:lnTo>
                <a:lnTo>
                  <a:pt x="0" y="4598423"/>
                </a:lnTo>
                <a:lnTo>
                  <a:pt x="0" y="0"/>
                </a:lnTo>
                <a:close/>
              </a:path>
            </a:pathLst>
          </a:custGeom>
          <a:blipFill>
            <a:blip r:embed="rId3"/>
            <a:stretch>
              <a:fillRect/>
            </a:stretch>
          </a:blipFill>
        </p:spPr>
        <p:txBody>
          <a:bodyPr/>
          <a:lstStyle/>
          <a:p>
            <a:endParaRPr lang="en-US" dirty="0"/>
          </a:p>
        </p:txBody>
      </p:sp>
      <p:sp>
        <p:nvSpPr>
          <p:cNvPr id="9" name="Freeform 9" descr="CDE Logo"/>
          <p:cNvSpPr/>
          <p:nvPr/>
        </p:nvSpPr>
        <p:spPr>
          <a:xfrm>
            <a:off x="15302653" y="676876"/>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4"/>
            <a:stretch>
              <a:fillRect/>
            </a:stretch>
          </a:blipFill>
        </p:spPr>
        <p:txBody>
          <a:bodyPr/>
          <a:lstStyle/>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393299"/>
            <a:ext cx="18288000" cy="1541783"/>
            <a:chOff x="0" y="0"/>
            <a:chExt cx="4816593" cy="406066"/>
          </a:xfrm>
        </p:grpSpPr>
        <p:sp>
          <p:nvSpPr>
            <p:cNvPr id="3" name="Freeform 3">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4" name="TextBox 4"/>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grpSp>
        <p:nvGrpSpPr>
          <p:cNvPr id="5" name="Group 5">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7" name="TextBox 7"/>
            <p:cNvSpPr txBox="1"/>
            <p:nvPr/>
          </p:nvSpPr>
          <p:spPr>
            <a:xfrm>
              <a:off x="0" y="-123825"/>
              <a:ext cx="4549935" cy="2083642"/>
            </a:xfrm>
            <a:prstGeom prst="rect">
              <a:avLst/>
            </a:prstGeom>
          </p:spPr>
          <p:txBody>
            <a:bodyPr lIns="50800" tIns="50800" rIns="50800" bIns="50800" rtlCol="0" anchor="ctr"/>
            <a:lstStyle/>
            <a:p>
              <a:pPr algn="ctr">
                <a:lnSpc>
                  <a:spcPts val="8400"/>
                </a:lnSpc>
              </a:pPr>
              <a:endParaRPr dirty="0"/>
            </a:p>
            <a:p>
              <a:pPr algn="ctr">
                <a:lnSpc>
                  <a:spcPts val="8400"/>
                </a:lnSpc>
              </a:pPr>
              <a:endParaRPr dirty="0"/>
            </a:p>
            <a:p>
              <a:pPr algn="ctr">
                <a:lnSpc>
                  <a:spcPts val="8400"/>
                </a:lnSpc>
              </a:pPr>
              <a:endParaRPr dirty="0"/>
            </a:p>
            <a:p>
              <a:pPr algn="ctr">
                <a:lnSpc>
                  <a:spcPts val="8400"/>
                </a:lnSpc>
              </a:pPr>
              <a:endParaRPr dirty="0"/>
            </a:p>
            <a:p>
              <a:pPr algn="ctr">
                <a:lnSpc>
                  <a:spcPts val="8400"/>
                </a:lnSpc>
              </a:pPr>
              <a:endParaRPr dirty="0"/>
            </a:p>
          </p:txBody>
        </p:sp>
      </p:grpSp>
      <p:sp>
        <p:nvSpPr>
          <p:cNvPr id="9" name="Freeform 9">
            <a:extLst>
              <a:ext uri="{C183D7F6-B498-43B3-948B-1728B52AA6E4}">
                <adec:decorative xmlns:adec="http://schemas.microsoft.com/office/drawing/2017/decorative" val="1"/>
              </a:ext>
            </a:extLst>
          </p:cNvPr>
          <p:cNvSpPr/>
          <p:nvPr/>
        </p:nvSpPr>
        <p:spPr>
          <a:xfrm>
            <a:off x="7081056" y="3149327"/>
            <a:ext cx="4049083" cy="3988347"/>
          </a:xfrm>
          <a:custGeom>
            <a:avLst/>
            <a:gdLst/>
            <a:ahLst/>
            <a:cxnLst/>
            <a:rect l="l" t="t" r="r" b="b"/>
            <a:pathLst>
              <a:path w="4049083" h="3988347">
                <a:moveTo>
                  <a:pt x="0" y="0"/>
                </a:moveTo>
                <a:lnTo>
                  <a:pt x="4049083" y="0"/>
                </a:lnTo>
                <a:lnTo>
                  <a:pt x="4049083" y="3988346"/>
                </a:lnTo>
                <a:lnTo>
                  <a:pt x="0" y="39883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10" name="TextBox 10"/>
          <p:cNvSpPr txBox="1">
            <a:spLocks noGrp="1"/>
          </p:cNvSpPr>
          <p:nvPr>
            <p:ph type="title" idx="4294967295"/>
          </p:nvPr>
        </p:nvSpPr>
        <p:spPr>
          <a:xfrm>
            <a:off x="320278" y="440291"/>
            <a:ext cx="13198752"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Questions</a:t>
            </a:r>
          </a:p>
        </p:txBody>
      </p:sp>
      <p:sp>
        <p:nvSpPr>
          <p:cNvPr id="11" name="TextBox 11"/>
          <p:cNvSpPr txBox="1"/>
          <p:nvPr/>
        </p:nvSpPr>
        <p:spPr>
          <a:xfrm>
            <a:off x="3877861" y="8079700"/>
            <a:ext cx="10455473" cy="863601"/>
          </a:xfrm>
          <a:prstGeom prst="rect">
            <a:avLst/>
          </a:prstGeom>
        </p:spPr>
        <p:txBody>
          <a:bodyPr lIns="0" tIns="0" rIns="0" bIns="0" rtlCol="0" anchor="t">
            <a:spAutoFit/>
          </a:bodyPr>
          <a:lstStyle/>
          <a:p>
            <a:pPr algn="ctr">
              <a:lnSpc>
                <a:spcPts val="6999"/>
              </a:lnSpc>
            </a:pPr>
            <a:r>
              <a:rPr lang="en-US" sz="4999" b="1" dirty="0">
                <a:solidFill>
                  <a:srgbClr val="000000"/>
                </a:solidFill>
                <a:latin typeface="Trebuchet MS Bold"/>
                <a:ea typeface="Trebuchet MS Bold"/>
                <a:cs typeface="Trebuchet MS Bold"/>
                <a:sym typeface="Trebuchet MS Bold"/>
              </a:rPr>
              <a:t>Email or call as questions come up.</a:t>
            </a:r>
          </a:p>
        </p:txBody>
      </p:sp>
      <p:sp>
        <p:nvSpPr>
          <p:cNvPr id="8" name="Freeform 8" descr="CDE Logo"/>
          <p:cNvSpPr/>
          <p:nvPr/>
        </p:nvSpPr>
        <p:spPr>
          <a:xfrm>
            <a:off x="15318699" y="625067"/>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400760"/>
            <a:ext cx="18288000" cy="1541783"/>
            <a:chOff x="0" y="0"/>
            <a:chExt cx="4816593" cy="406066"/>
          </a:xfrm>
        </p:grpSpPr>
        <p:sp>
          <p:nvSpPr>
            <p:cNvPr id="3" name="Freeform 3">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4" name="TextBox 4"/>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grpSp>
        <p:nvGrpSpPr>
          <p:cNvPr id="6" name="Group 6">
            <a:extLst>
              <a:ext uri="{C183D7F6-B498-43B3-948B-1728B52AA6E4}">
                <adec:decorative xmlns:adec="http://schemas.microsoft.com/office/drawing/2017/decorative" val="1"/>
              </a:ext>
            </a:extLst>
          </p:cNvPr>
          <p:cNvGrpSpPr/>
          <p:nvPr/>
        </p:nvGrpSpPr>
        <p:grpSpPr>
          <a:xfrm>
            <a:off x="580902" y="2426473"/>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8" name="TextBox 8"/>
            <p:cNvSpPr txBox="1"/>
            <p:nvPr/>
          </p:nvSpPr>
          <p:spPr>
            <a:xfrm>
              <a:off x="0" y="-57150"/>
              <a:ext cx="4549935" cy="2016967"/>
            </a:xfrm>
            <a:prstGeom prst="rect">
              <a:avLst/>
            </a:prstGeom>
          </p:spPr>
          <p:txBody>
            <a:bodyPr lIns="50800" tIns="50800" rIns="50800" bIns="50800" rtlCol="0" anchor="ctr"/>
            <a:lstStyle/>
            <a:p>
              <a:pPr algn="ctr">
                <a:lnSpc>
                  <a:spcPts val="3359"/>
                </a:lnSpc>
              </a:pPr>
              <a:endParaRPr dirty="0"/>
            </a:p>
            <a:p>
              <a:pPr algn="ctr">
                <a:lnSpc>
                  <a:spcPts val="559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p:txBody>
        </p:sp>
      </p:grpSp>
      <p:grpSp>
        <p:nvGrpSpPr>
          <p:cNvPr id="9" name="Group 9">
            <a:extLst>
              <a:ext uri="{C183D7F6-B498-43B3-948B-1728B52AA6E4}">
                <adec:decorative xmlns:adec="http://schemas.microsoft.com/office/drawing/2017/decorative" val="1"/>
              </a:ext>
            </a:extLst>
          </p:cNvPr>
          <p:cNvGrpSpPr/>
          <p:nvPr/>
        </p:nvGrpSpPr>
        <p:grpSpPr>
          <a:xfrm>
            <a:off x="1237500" y="4806512"/>
            <a:ext cx="7588213" cy="3179627"/>
            <a:chOff x="0" y="0"/>
            <a:chExt cx="2900587" cy="1215409"/>
          </a:xfrm>
        </p:grpSpPr>
        <p:sp>
          <p:nvSpPr>
            <p:cNvPr id="10" name="Freeform 10">
              <a:extLst>
                <a:ext uri="{C183D7F6-B498-43B3-948B-1728B52AA6E4}">
                  <adec:decorative xmlns:adec="http://schemas.microsoft.com/office/drawing/2017/decorative" val="1"/>
                </a:ext>
              </a:extLst>
            </p:cNvPr>
            <p:cNvSpPr/>
            <p:nvPr/>
          </p:nvSpPr>
          <p:spPr>
            <a:xfrm>
              <a:off x="0" y="0"/>
              <a:ext cx="2900587" cy="1215409"/>
            </a:xfrm>
            <a:custGeom>
              <a:avLst/>
              <a:gdLst/>
              <a:ahLst/>
              <a:cxnLst/>
              <a:rect l="l" t="t" r="r" b="b"/>
              <a:pathLst>
                <a:path w="2900587" h="1215409">
                  <a:moveTo>
                    <a:pt x="2776127" y="1215409"/>
                  </a:moveTo>
                  <a:lnTo>
                    <a:pt x="124460" y="1215409"/>
                  </a:lnTo>
                  <a:cubicBezTo>
                    <a:pt x="55880" y="1215409"/>
                    <a:pt x="0" y="1159529"/>
                    <a:pt x="0" y="1090949"/>
                  </a:cubicBezTo>
                  <a:lnTo>
                    <a:pt x="0" y="124460"/>
                  </a:lnTo>
                  <a:cubicBezTo>
                    <a:pt x="0" y="55880"/>
                    <a:pt x="55880" y="0"/>
                    <a:pt x="124460" y="0"/>
                  </a:cubicBezTo>
                  <a:lnTo>
                    <a:pt x="2776127" y="0"/>
                  </a:lnTo>
                  <a:cubicBezTo>
                    <a:pt x="2844707" y="0"/>
                    <a:pt x="2900587" y="55880"/>
                    <a:pt x="2900587" y="124460"/>
                  </a:cubicBezTo>
                  <a:lnTo>
                    <a:pt x="2900587" y="1090949"/>
                  </a:lnTo>
                  <a:cubicBezTo>
                    <a:pt x="2900587" y="1159529"/>
                    <a:pt x="2844707" y="1215409"/>
                    <a:pt x="2776127" y="1215409"/>
                  </a:cubicBezTo>
                  <a:close/>
                </a:path>
              </a:pathLst>
            </a:custGeom>
            <a:solidFill>
              <a:srgbClr val="D9D9D9"/>
            </a:solidFill>
          </p:spPr>
          <p:txBody>
            <a:bodyPr/>
            <a:lstStyle/>
            <a:p>
              <a:endParaRPr lang="en-US" dirty="0"/>
            </a:p>
          </p:txBody>
        </p:sp>
      </p:grpSp>
      <p:sp>
        <p:nvSpPr>
          <p:cNvPr id="12" name="Freeform 12">
            <a:extLst>
              <a:ext uri="{C183D7F6-B498-43B3-948B-1728B52AA6E4}">
                <adec:decorative xmlns:adec="http://schemas.microsoft.com/office/drawing/2017/decorative" val="1"/>
              </a:ext>
            </a:extLst>
          </p:cNvPr>
          <p:cNvSpPr/>
          <p:nvPr/>
        </p:nvSpPr>
        <p:spPr>
          <a:xfrm>
            <a:off x="2114250" y="5754815"/>
            <a:ext cx="1696064" cy="1919167"/>
          </a:xfrm>
          <a:custGeom>
            <a:avLst/>
            <a:gdLst/>
            <a:ahLst/>
            <a:cxnLst/>
            <a:rect l="l" t="t" r="r" b="b"/>
            <a:pathLst>
              <a:path w="1696064" h="1919167">
                <a:moveTo>
                  <a:pt x="0" y="0"/>
                </a:moveTo>
                <a:lnTo>
                  <a:pt x="1696064" y="0"/>
                </a:lnTo>
                <a:lnTo>
                  <a:pt x="1696064" y="1919167"/>
                </a:lnTo>
                <a:lnTo>
                  <a:pt x="0" y="19191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nvGrpSpPr>
          <p:cNvPr id="14" name="Group 14">
            <a:extLst>
              <a:ext uri="{C183D7F6-B498-43B3-948B-1728B52AA6E4}">
                <adec:decorative xmlns:adec="http://schemas.microsoft.com/office/drawing/2017/decorative" val="1"/>
              </a:ext>
            </a:extLst>
          </p:cNvPr>
          <p:cNvGrpSpPr/>
          <p:nvPr/>
        </p:nvGrpSpPr>
        <p:grpSpPr>
          <a:xfrm>
            <a:off x="9462286" y="4806512"/>
            <a:ext cx="7588213" cy="3179627"/>
            <a:chOff x="0" y="0"/>
            <a:chExt cx="2900587" cy="1215409"/>
          </a:xfrm>
        </p:grpSpPr>
        <p:sp>
          <p:nvSpPr>
            <p:cNvPr id="15" name="Freeform 15">
              <a:extLst>
                <a:ext uri="{C183D7F6-B498-43B3-948B-1728B52AA6E4}">
                  <adec:decorative xmlns:adec="http://schemas.microsoft.com/office/drawing/2017/decorative" val="1"/>
                </a:ext>
              </a:extLst>
            </p:cNvPr>
            <p:cNvSpPr/>
            <p:nvPr/>
          </p:nvSpPr>
          <p:spPr>
            <a:xfrm>
              <a:off x="0" y="0"/>
              <a:ext cx="2900587" cy="1215409"/>
            </a:xfrm>
            <a:custGeom>
              <a:avLst/>
              <a:gdLst/>
              <a:ahLst/>
              <a:cxnLst/>
              <a:rect l="l" t="t" r="r" b="b"/>
              <a:pathLst>
                <a:path w="2900587" h="1215409">
                  <a:moveTo>
                    <a:pt x="2776127" y="1215409"/>
                  </a:moveTo>
                  <a:lnTo>
                    <a:pt x="124460" y="1215409"/>
                  </a:lnTo>
                  <a:cubicBezTo>
                    <a:pt x="55880" y="1215409"/>
                    <a:pt x="0" y="1159529"/>
                    <a:pt x="0" y="1090949"/>
                  </a:cubicBezTo>
                  <a:lnTo>
                    <a:pt x="0" y="124460"/>
                  </a:lnTo>
                  <a:cubicBezTo>
                    <a:pt x="0" y="55880"/>
                    <a:pt x="55880" y="0"/>
                    <a:pt x="124460" y="0"/>
                  </a:cubicBezTo>
                  <a:lnTo>
                    <a:pt x="2776127" y="0"/>
                  </a:lnTo>
                  <a:cubicBezTo>
                    <a:pt x="2844707" y="0"/>
                    <a:pt x="2900587" y="55880"/>
                    <a:pt x="2900587" y="124460"/>
                  </a:cubicBezTo>
                  <a:lnTo>
                    <a:pt x="2900587" y="1090949"/>
                  </a:lnTo>
                  <a:cubicBezTo>
                    <a:pt x="2900587" y="1159529"/>
                    <a:pt x="2844707" y="1215409"/>
                    <a:pt x="2776127" y="1215409"/>
                  </a:cubicBezTo>
                  <a:close/>
                </a:path>
              </a:pathLst>
            </a:custGeom>
            <a:solidFill>
              <a:srgbClr val="D9D9D9"/>
            </a:solidFill>
          </p:spPr>
          <p:txBody>
            <a:bodyPr/>
            <a:lstStyle/>
            <a:p>
              <a:endParaRPr lang="en-US" dirty="0"/>
            </a:p>
          </p:txBody>
        </p:sp>
      </p:grpSp>
      <p:sp>
        <p:nvSpPr>
          <p:cNvPr id="16" name="Freeform 16">
            <a:extLst>
              <a:ext uri="{C183D7F6-B498-43B3-948B-1728B52AA6E4}">
                <adec:decorative xmlns:adec="http://schemas.microsoft.com/office/drawing/2017/decorative" val="1"/>
              </a:ext>
            </a:extLst>
          </p:cNvPr>
          <p:cNvSpPr/>
          <p:nvPr/>
        </p:nvSpPr>
        <p:spPr>
          <a:xfrm>
            <a:off x="9848306" y="5211872"/>
            <a:ext cx="1896607" cy="1896607"/>
          </a:xfrm>
          <a:custGeom>
            <a:avLst/>
            <a:gdLst/>
            <a:ahLst/>
            <a:cxnLst/>
            <a:rect l="l" t="t" r="r" b="b"/>
            <a:pathLst>
              <a:path w="1896607" h="1896607">
                <a:moveTo>
                  <a:pt x="0" y="0"/>
                </a:moveTo>
                <a:lnTo>
                  <a:pt x="1896607" y="0"/>
                </a:lnTo>
                <a:lnTo>
                  <a:pt x="1896607" y="1896607"/>
                </a:lnTo>
                <a:lnTo>
                  <a:pt x="0" y="18966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19" name="TextBox 19"/>
          <p:cNvSpPr txBox="1">
            <a:spLocks noGrp="1"/>
          </p:cNvSpPr>
          <p:nvPr>
            <p:ph type="title" idx="4294967295"/>
          </p:nvPr>
        </p:nvSpPr>
        <p:spPr>
          <a:xfrm>
            <a:off x="320278" y="480128"/>
            <a:ext cx="13198752"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Contact Us</a:t>
            </a:r>
          </a:p>
        </p:txBody>
      </p:sp>
      <p:sp>
        <p:nvSpPr>
          <p:cNvPr id="20" name="TextBox 20"/>
          <p:cNvSpPr txBox="1"/>
          <p:nvPr/>
        </p:nvSpPr>
        <p:spPr>
          <a:xfrm>
            <a:off x="4793084" y="3016705"/>
            <a:ext cx="8701832" cy="639445"/>
          </a:xfrm>
          <a:prstGeom prst="rect">
            <a:avLst/>
          </a:prstGeom>
        </p:spPr>
        <p:txBody>
          <a:bodyPr lIns="0" tIns="0" rIns="0" bIns="0" rtlCol="0" anchor="t">
            <a:spAutoFit/>
          </a:bodyPr>
          <a:lstStyle/>
          <a:p>
            <a:pPr algn="ctr">
              <a:lnSpc>
                <a:spcPts val="5179"/>
              </a:lnSpc>
            </a:pPr>
            <a:r>
              <a:rPr lang="en-US" sz="3699" b="1" dirty="0">
                <a:solidFill>
                  <a:srgbClr val="000000"/>
                </a:solidFill>
                <a:latin typeface="Trebuchet MS Bold"/>
                <a:ea typeface="Trebuchet MS Bold"/>
                <a:cs typeface="Trebuchet MS Bold"/>
                <a:sym typeface="Trebuchet MS Bold"/>
              </a:rPr>
              <a:t>If questions come up, please reach out.</a:t>
            </a:r>
          </a:p>
        </p:txBody>
      </p:sp>
      <p:sp>
        <p:nvSpPr>
          <p:cNvPr id="13" name="TextBox 13"/>
          <p:cNvSpPr txBox="1"/>
          <p:nvPr/>
        </p:nvSpPr>
        <p:spPr>
          <a:xfrm>
            <a:off x="1605236" y="5036135"/>
            <a:ext cx="3011008" cy="523875"/>
          </a:xfrm>
          <a:prstGeom prst="rect">
            <a:avLst/>
          </a:prstGeom>
        </p:spPr>
        <p:txBody>
          <a:bodyPr lIns="0" tIns="0" rIns="0" bIns="0" rtlCol="0" anchor="t">
            <a:spAutoFit/>
          </a:bodyPr>
          <a:lstStyle/>
          <a:p>
            <a:pPr algn="ctr">
              <a:lnSpc>
                <a:spcPts val="4200"/>
              </a:lnSpc>
            </a:pPr>
            <a:r>
              <a:rPr lang="en-US" sz="3000" dirty="0">
                <a:solidFill>
                  <a:srgbClr val="000000"/>
                </a:solidFill>
                <a:latin typeface="Museo Slab 1"/>
                <a:ea typeface="Museo Slab 1"/>
                <a:cs typeface="Museo Slab 1"/>
                <a:sym typeface="Museo Slab 1"/>
              </a:rPr>
              <a:t>SCCG Program</a:t>
            </a:r>
          </a:p>
        </p:txBody>
      </p:sp>
      <p:sp>
        <p:nvSpPr>
          <p:cNvPr id="11" name="TextBox 11"/>
          <p:cNvSpPr txBox="1"/>
          <p:nvPr/>
        </p:nvSpPr>
        <p:spPr>
          <a:xfrm>
            <a:off x="4674661" y="4903326"/>
            <a:ext cx="3923278" cy="2755900"/>
          </a:xfrm>
          <a:prstGeom prst="rect">
            <a:avLst/>
          </a:prstGeom>
        </p:spPr>
        <p:txBody>
          <a:bodyPr lIns="0" tIns="0" rIns="0" bIns="0" rtlCol="0" anchor="t">
            <a:spAutoFit/>
          </a:bodyPr>
          <a:lstStyle/>
          <a:p>
            <a:pPr algn="ctr">
              <a:lnSpc>
                <a:spcPts val="3639"/>
              </a:lnSpc>
              <a:spcBef>
                <a:spcPct val="0"/>
              </a:spcBef>
            </a:pPr>
            <a:r>
              <a:rPr lang="en-US" sz="2599" b="1" dirty="0">
                <a:solidFill>
                  <a:srgbClr val="000000"/>
                </a:solidFill>
                <a:latin typeface="Trebuchet MS Bold"/>
                <a:ea typeface="Trebuchet MS Bold"/>
                <a:cs typeface="Trebuchet MS Bold"/>
                <a:sym typeface="Trebuchet MS Bold"/>
              </a:rPr>
              <a:t>Jennicca Mabe​</a:t>
            </a:r>
          </a:p>
          <a:p>
            <a:pPr algn="ctr">
              <a:lnSpc>
                <a:spcPts val="3359"/>
              </a:lnSpc>
              <a:spcBef>
                <a:spcPct val="0"/>
              </a:spcBef>
            </a:pPr>
            <a:r>
              <a:rPr lang="en-US" sz="2400" dirty="0">
                <a:solidFill>
                  <a:srgbClr val="000000"/>
                </a:solidFill>
                <a:latin typeface="Trebuchet MS"/>
                <a:ea typeface="Trebuchet MS"/>
                <a:cs typeface="Trebuchet MS"/>
                <a:sym typeface="Trebuchet MS"/>
              </a:rPr>
              <a:t>Mabe_j@cde.state.co.us ​</a:t>
            </a:r>
          </a:p>
          <a:p>
            <a:pPr algn="ctr">
              <a:lnSpc>
                <a:spcPts val="3359"/>
              </a:lnSpc>
              <a:spcBef>
                <a:spcPct val="0"/>
              </a:spcBef>
            </a:pPr>
            <a:r>
              <a:rPr lang="en-US" sz="2400" dirty="0">
                <a:solidFill>
                  <a:srgbClr val="000000"/>
                </a:solidFill>
                <a:latin typeface="Trebuchet MS"/>
                <a:ea typeface="Trebuchet MS"/>
                <a:cs typeface="Trebuchet MS"/>
                <a:sym typeface="Trebuchet MS"/>
              </a:rPr>
              <a:t>303-923-0974​</a:t>
            </a:r>
          </a:p>
          <a:p>
            <a:pPr algn="ctr">
              <a:lnSpc>
                <a:spcPts val="1399"/>
              </a:lnSpc>
              <a:spcBef>
                <a:spcPct val="0"/>
              </a:spcBef>
            </a:pPr>
            <a:endParaRPr lang="en-US" sz="2400" dirty="0">
              <a:solidFill>
                <a:srgbClr val="000000"/>
              </a:solidFill>
              <a:latin typeface="Trebuchet MS"/>
              <a:ea typeface="Trebuchet MS"/>
              <a:cs typeface="Trebuchet MS"/>
              <a:sym typeface="Trebuchet MS"/>
            </a:endParaRPr>
          </a:p>
          <a:p>
            <a:pPr algn="ctr">
              <a:lnSpc>
                <a:spcPts val="3639"/>
              </a:lnSpc>
              <a:spcBef>
                <a:spcPct val="0"/>
              </a:spcBef>
            </a:pPr>
            <a:r>
              <a:rPr lang="en-US" sz="2599" b="1" dirty="0">
                <a:solidFill>
                  <a:srgbClr val="000000"/>
                </a:solidFill>
                <a:latin typeface="Trebuchet MS Bold"/>
                <a:ea typeface="Trebuchet MS Bold"/>
                <a:cs typeface="Trebuchet MS Bold"/>
                <a:sym typeface="Trebuchet MS Bold"/>
              </a:rPr>
              <a:t>Brooke Morgan​</a:t>
            </a:r>
          </a:p>
          <a:p>
            <a:pPr algn="ctr">
              <a:lnSpc>
                <a:spcPts val="3359"/>
              </a:lnSpc>
              <a:spcBef>
                <a:spcPct val="0"/>
              </a:spcBef>
            </a:pPr>
            <a:r>
              <a:rPr lang="en-US" sz="2400" dirty="0">
                <a:solidFill>
                  <a:srgbClr val="000000"/>
                </a:solidFill>
                <a:latin typeface="Trebuchet MS"/>
                <a:ea typeface="Trebuchet MS"/>
                <a:cs typeface="Trebuchet MS"/>
                <a:sym typeface="Trebuchet MS"/>
              </a:rPr>
              <a:t>Morgan_b@cde.state.co.us​</a:t>
            </a:r>
          </a:p>
          <a:p>
            <a:pPr algn="ctr">
              <a:lnSpc>
                <a:spcPts val="3359"/>
              </a:lnSpc>
              <a:spcBef>
                <a:spcPct val="0"/>
              </a:spcBef>
            </a:pPr>
            <a:r>
              <a:rPr lang="en-US" sz="2400" dirty="0">
                <a:solidFill>
                  <a:srgbClr val="000000"/>
                </a:solidFill>
                <a:latin typeface="Trebuchet MS"/>
                <a:ea typeface="Trebuchet MS"/>
                <a:cs typeface="Trebuchet MS"/>
                <a:sym typeface="Trebuchet MS"/>
              </a:rPr>
              <a:t>303-923-0966​</a:t>
            </a:r>
          </a:p>
        </p:txBody>
      </p:sp>
      <p:sp>
        <p:nvSpPr>
          <p:cNvPr id="18" name="TextBox 18"/>
          <p:cNvSpPr txBox="1"/>
          <p:nvPr/>
        </p:nvSpPr>
        <p:spPr>
          <a:xfrm>
            <a:off x="12253900" y="5350383"/>
            <a:ext cx="3845382" cy="523875"/>
          </a:xfrm>
          <a:prstGeom prst="rect">
            <a:avLst/>
          </a:prstGeom>
        </p:spPr>
        <p:txBody>
          <a:bodyPr lIns="0" tIns="0" rIns="0" bIns="0" rtlCol="0" anchor="t">
            <a:spAutoFit/>
          </a:bodyPr>
          <a:lstStyle/>
          <a:p>
            <a:pPr algn="ctr">
              <a:lnSpc>
                <a:spcPts val="4200"/>
              </a:lnSpc>
            </a:pPr>
            <a:r>
              <a:rPr lang="en-US" sz="3000" dirty="0">
                <a:solidFill>
                  <a:srgbClr val="000000"/>
                </a:solidFill>
                <a:latin typeface="Museo Slab 1"/>
                <a:ea typeface="Museo Slab 1"/>
                <a:cs typeface="Museo Slab 1"/>
                <a:sym typeface="Museo Slab 1"/>
              </a:rPr>
              <a:t>CDE Grants Fiscal</a:t>
            </a:r>
          </a:p>
        </p:txBody>
      </p:sp>
      <p:sp>
        <p:nvSpPr>
          <p:cNvPr id="17" name="TextBox 17"/>
          <p:cNvSpPr txBox="1"/>
          <p:nvPr/>
        </p:nvSpPr>
        <p:spPr>
          <a:xfrm>
            <a:off x="12557226" y="6103025"/>
            <a:ext cx="3719512" cy="869950"/>
          </a:xfrm>
          <a:prstGeom prst="rect">
            <a:avLst/>
          </a:prstGeom>
        </p:spPr>
        <p:txBody>
          <a:bodyPr lIns="0" tIns="0" rIns="0" bIns="0" rtlCol="0" anchor="t">
            <a:spAutoFit/>
          </a:bodyPr>
          <a:lstStyle/>
          <a:p>
            <a:pPr algn="ctr">
              <a:lnSpc>
                <a:spcPts val="3639"/>
              </a:lnSpc>
            </a:pPr>
            <a:r>
              <a:rPr lang="en-US" sz="2599" b="1" dirty="0">
                <a:solidFill>
                  <a:srgbClr val="000000"/>
                </a:solidFill>
                <a:latin typeface="Trebuchet MS Bold"/>
                <a:ea typeface="Trebuchet MS Bold"/>
                <a:cs typeface="Trebuchet MS Bold"/>
                <a:sym typeface="Trebuchet MS Bold"/>
              </a:rPr>
              <a:t>Gloria Kochan</a:t>
            </a:r>
          </a:p>
          <a:p>
            <a:pPr algn="ctr">
              <a:lnSpc>
                <a:spcPts val="3359"/>
              </a:lnSpc>
              <a:spcBef>
                <a:spcPct val="0"/>
              </a:spcBef>
            </a:pPr>
            <a:r>
              <a:rPr lang="en-US" sz="2400" dirty="0">
                <a:solidFill>
                  <a:srgbClr val="000000"/>
                </a:solidFill>
                <a:latin typeface="Trebuchet MS"/>
                <a:ea typeface="Trebuchet MS"/>
                <a:cs typeface="Trebuchet MS"/>
                <a:sym typeface="Trebuchet MS"/>
              </a:rPr>
              <a:t>kochan_g@cde.state.co.us</a:t>
            </a:r>
          </a:p>
        </p:txBody>
      </p:sp>
      <p:sp>
        <p:nvSpPr>
          <p:cNvPr id="5" name="Freeform 5" descr="CDE Logo"/>
          <p:cNvSpPr/>
          <p:nvPr/>
        </p:nvSpPr>
        <p:spPr>
          <a:xfrm>
            <a:off x="15320137" y="632528"/>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7"/>
            <a:stretch>
              <a:fillRect/>
            </a:stretch>
          </a:blipFill>
        </p:spPr>
        <p:txBody>
          <a:bodyPr/>
          <a:lstStyle/>
          <a:p>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2296369"/>
            <a:ext cx="18288000" cy="7763281"/>
            <a:chOff x="0" y="0"/>
            <a:chExt cx="4816593" cy="2044650"/>
          </a:xfrm>
        </p:grpSpPr>
        <p:sp>
          <p:nvSpPr>
            <p:cNvPr id="3" name="Freeform 3">
              <a:extLst>
                <a:ext uri="{C183D7F6-B498-43B3-948B-1728B52AA6E4}">
                  <adec:decorative xmlns:adec="http://schemas.microsoft.com/office/drawing/2017/decorative" val="1"/>
                </a:ext>
              </a:extLst>
            </p:cNvPr>
            <p:cNvSpPr/>
            <p:nvPr/>
          </p:nvSpPr>
          <p:spPr>
            <a:xfrm>
              <a:off x="0" y="0"/>
              <a:ext cx="4816592" cy="2044650"/>
            </a:xfrm>
            <a:custGeom>
              <a:avLst/>
              <a:gdLst/>
              <a:ahLst/>
              <a:cxnLst/>
              <a:rect l="l" t="t" r="r" b="b"/>
              <a:pathLst>
                <a:path w="4816592" h="2044650">
                  <a:moveTo>
                    <a:pt x="0" y="0"/>
                  </a:moveTo>
                  <a:lnTo>
                    <a:pt x="4816592" y="0"/>
                  </a:lnTo>
                  <a:lnTo>
                    <a:pt x="4816592" y="2044650"/>
                  </a:lnTo>
                  <a:lnTo>
                    <a:pt x="0" y="2044650"/>
                  </a:lnTo>
                  <a:close/>
                </a:path>
              </a:pathLst>
            </a:custGeom>
            <a:solidFill>
              <a:srgbClr val="F2F2F2"/>
            </a:solidFill>
          </p:spPr>
          <p:txBody>
            <a:bodyPr/>
            <a:lstStyle/>
            <a:p>
              <a:endParaRPr lang="en-US" dirty="0"/>
            </a:p>
          </p:txBody>
        </p:sp>
        <p:sp>
          <p:nvSpPr>
            <p:cNvPr id="4" name="TextBox 4"/>
            <p:cNvSpPr txBox="1"/>
            <p:nvPr/>
          </p:nvSpPr>
          <p:spPr>
            <a:xfrm>
              <a:off x="0" y="-57150"/>
              <a:ext cx="4816593" cy="2101800"/>
            </a:xfrm>
            <a:prstGeom prst="rect">
              <a:avLst/>
            </a:prstGeom>
          </p:spPr>
          <p:txBody>
            <a:bodyPr lIns="50800" tIns="50800" rIns="50800" bIns="50800" rtlCol="0" anchor="ctr"/>
            <a:lstStyle/>
            <a:p>
              <a:pPr algn="ctr">
                <a:lnSpc>
                  <a:spcPts val="3359"/>
                </a:lnSpc>
              </a:pPr>
              <a:endParaRPr dirty="0"/>
            </a:p>
          </p:txBody>
        </p:sp>
      </p:grpSp>
      <p:grpSp>
        <p:nvGrpSpPr>
          <p:cNvPr id="6" name="Group 6">
            <a:extLst>
              <a:ext uri="{C183D7F6-B498-43B3-948B-1728B52AA6E4}">
                <adec:decorative xmlns:adec="http://schemas.microsoft.com/office/drawing/2017/decorative" val="1"/>
              </a:ext>
            </a:extLst>
          </p:cNvPr>
          <p:cNvGrpSpPr/>
          <p:nvPr/>
        </p:nvGrpSpPr>
        <p:grpSpPr>
          <a:xfrm>
            <a:off x="-589582" y="406871"/>
            <a:ext cx="18877582" cy="1541783"/>
            <a:chOff x="0" y="0"/>
            <a:chExt cx="4971873" cy="406066"/>
          </a:xfrm>
        </p:grpSpPr>
        <p:sp>
          <p:nvSpPr>
            <p:cNvPr id="7" name="Freeform 7">
              <a:extLst>
                <a:ext uri="{C183D7F6-B498-43B3-948B-1728B52AA6E4}">
                  <adec:decorative xmlns:adec="http://schemas.microsoft.com/office/drawing/2017/decorative" val="1"/>
                </a:ext>
              </a:extLst>
            </p:cNvPr>
            <p:cNvSpPr/>
            <p:nvPr/>
          </p:nvSpPr>
          <p:spPr>
            <a:xfrm>
              <a:off x="0" y="0"/>
              <a:ext cx="4971874" cy="406066"/>
            </a:xfrm>
            <a:custGeom>
              <a:avLst/>
              <a:gdLst/>
              <a:ahLst/>
              <a:cxnLst/>
              <a:rect l="l" t="t" r="r" b="b"/>
              <a:pathLst>
                <a:path w="4971874" h="406066">
                  <a:moveTo>
                    <a:pt x="0" y="0"/>
                  </a:moveTo>
                  <a:lnTo>
                    <a:pt x="4971874" y="0"/>
                  </a:lnTo>
                  <a:lnTo>
                    <a:pt x="4971874" y="406066"/>
                  </a:lnTo>
                  <a:lnTo>
                    <a:pt x="0" y="406066"/>
                  </a:lnTo>
                  <a:close/>
                </a:path>
              </a:pathLst>
            </a:custGeom>
            <a:solidFill>
              <a:srgbClr val="F2F2F2"/>
            </a:solidFill>
          </p:spPr>
          <p:txBody>
            <a:bodyPr/>
            <a:lstStyle/>
            <a:p>
              <a:endParaRPr lang="en-US" dirty="0"/>
            </a:p>
          </p:txBody>
        </p:sp>
        <p:sp>
          <p:nvSpPr>
            <p:cNvPr id="8" name="TextBox 8"/>
            <p:cNvSpPr txBox="1"/>
            <p:nvPr/>
          </p:nvSpPr>
          <p:spPr>
            <a:xfrm>
              <a:off x="0" y="-57150"/>
              <a:ext cx="4971873" cy="463216"/>
            </a:xfrm>
            <a:prstGeom prst="rect">
              <a:avLst/>
            </a:prstGeom>
          </p:spPr>
          <p:txBody>
            <a:bodyPr lIns="50800" tIns="50800" rIns="50800" bIns="50800" rtlCol="0" anchor="ctr"/>
            <a:lstStyle/>
            <a:p>
              <a:pPr algn="ctr">
                <a:lnSpc>
                  <a:spcPts val="3359"/>
                </a:lnSpc>
              </a:pPr>
              <a:endParaRPr dirty="0"/>
            </a:p>
          </p:txBody>
        </p:sp>
      </p:grpSp>
      <p:sp>
        <p:nvSpPr>
          <p:cNvPr id="9" name="TextBox 9"/>
          <p:cNvSpPr txBox="1">
            <a:spLocks noGrp="1"/>
          </p:cNvSpPr>
          <p:nvPr>
            <p:ph type="title" idx="4294967295"/>
          </p:nvPr>
        </p:nvSpPr>
        <p:spPr>
          <a:xfrm>
            <a:off x="503756" y="701512"/>
            <a:ext cx="13559934" cy="10477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References I</a:t>
            </a:r>
          </a:p>
        </p:txBody>
      </p:sp>
      <p:sp>
        <p:nvSpPr>
          <p:cNvPr id="5" name="TextBox 5"/>
          <p:cNvSpPr txBox="1"/>
          <p:nvPr/>
        </p:nvSpPr>
        <p:spPr>
          <a:xfrm>
            <a:off x="120436" y="2397112"/>
            <a:ext cx="18047128" cy="7509620"/>
          </a:xfrm>
          <a:prstGeom prst="rect">
            <a:avLst/>
          </a:prstGeom>
        </p:spPr>
        <p:txBody>
          <a:bodyPr lIns="0" tIns="0" rIns="0" bIns="0" rtlCol="0" anchor="t">
            <a:spAutoFit/>
          </a:bodyPr>
          <a:lstStyle/>
          <a:p>
            <a:pPr algn="l">
              <a:lnSpc>
                <a:spcPts val="2800"/>
              </a:lnSpc>
            </a:pPr>
            <a:r>
              <a:rPr lang="en-US" sz="2000" dirty="0">
                <a:solidFill>
                  <a:srgbClr val="000000"/>
                </a:solidFill>
                <a:latin typeface="Trebuchet MS"/>
                <a:ea typeface="Trebuchet MS"/>
                <a:cs typeface="Trebuchet MS"/>
                <a:sym typeface="Trebuchet MS"/>
              </a:rPr>
              <a:t>American School Counselor Association. (n.d). </a:t>
            </a:r>
            <a:r>
              <a:rPr lang="en-US" sz="2000" i="1" dirty="0">
                <a:solidFill>
                  <a:srgbClr val="000000"/>
                </a:solidFill>
                <a:latin typeface="Trebuchet MS Italics"/>
                <a:ea typeface="Trebuchet MS Italics"/>
                <a:cs typeface="Trebuchet MS Italics"/>
                <a:sym typeface="Trebuchet MS Italics"/>
              </a:rPr>
              <a:t>Appropriate and inappropriate activities for school counselors.</a:t>
            </a:r>
          </a:p>
          <a:p>
            <a:pPr algn="l">
              <a:lnSpc>
                <a:spcPts val="2800"/>
              </a:lnSpc>
            </a:pPr>
            <a:r>
              <a:rPr lang="en-US" sz="2000" i="1" dirty="0">
                <a:solidFill>
                  <a:srgbClr val="000000"/>
                </a:solidFill>
                <a:latin typeface="Trebuchet MS Italics"/>
                <a:ea typeface="Trebuchet MS Italics"/>
                <a:cs typeface="Trebuchet MS Italics"/>
                <a:sym typeface="Trebuchet MS Italics"/>
              </a:rPr>
              <a:t>     </a:t>
            </a:r>
            <a:r>
              <a:rPr lang="en-US" sz="2000" dirty="0">
                <a:solidFill>
                  <a:srgbClr val="0955A1"/>
                </a:solidFill>
                <a:latin typeface="Trebuchet MS"/>
                <a:ea typeface="Trebuchet MS"/>
                <a:cs typeface="Trebuchet MS"/>
                <a:sym typeface="Trebuchet MS"/>
              </a:rPr>
              <a:t> </a:t>
            </a:r>
            <a:r>
              <a:rPr lang="en-US" sz="2000" u="sng" dirty="0">
                <a:solidFill>
                  <a:srgbClr val="0955A1"/>
                </a:solidFill>
                <a:latin typeface="Trebuchet MS"/>
                <a:ea typeface="Trebuchet MS"/>
                <a:cs typeface="Trebuchet MS"/>
                <a:sym typeface="Trebuchet MS"/>
                <a:hlinkClick r:id="rId3" tooltip="https://www.schoolcounselor.org/getmedia/8fe536c2-7a32-4102-8ce7-42e9b0683b3b/appropriate-activities-of-school-counselors.pdf"/>
              </a:rPr>
              <a:t>https://www.schoolcounselor.org/getmedia/8fe536c2-7a32-4102-8ce7-42e9b0683b3b/appropriate-activities-of-school-counselors.pdf</a:t>
            </a:r>
          </a:p>
          <a:p>
            <a:pPr algn="l">
              <a:lnSpc>
                <a:spcPts val="700"/>
              </a:lnSpc>
            </a:pPr>
            <a:endParaRPr lang="en-US" sz="2000" u="sng" dirty="0">
              <a:solidFill>
                <a:srgbClr val="0955A1"/>
              </a:solidFill>
              <a:latin typeface="Trebuchet MS"/>
              <a:ea typeface="Trebuchet MS"/>
              <a:cs typeface="Trebuchet MS"/>
              <a:sym typeface="Trebuchet MS"/>
              <a:hlinkClick r:id="rId3" tooltip="https://www.schoolcounselor.org/getmedia/8fe536c2-7a32-4102-8ce7-42e9b0683b3b/appropriate-activities-of-school-counselors.pdf"/>
            </a:endParaRPr>
          </a:p>
          <a:p>
            <a:pPr algn="l">
              <a:lnSpc>
                <a:spcPts val="2800"/>
              </a:lnSpc>
            </a:pPr>
            <a:r>
              <a:rPr lang="en-US" sz="2000" dirty="0">
                <a:solidFill>
                  <a:srgbClr val="000000"/>
                </a:solidFill>
                <a:latin typeface="Trebuchet MS"/>
                <a:ea typeface="Trebuchet MS"/>
                <a:cs typeface="Trebuchet MS"/>
                <a:sym typeface="Trebuchet MS"/>
              </a:rPr>
              <a:t>American School Counselor Association. (2019a). </a:t>
            </a:r>
            <a:r>
              <a:rPr lang="en-US" sz="2000" i="1" dirty="0">
                <a:solidFill>
                  <a:srgbClr val="000000"/>
                </a:solidFill>
                <a:latin typeface="Trebuchet MS Italics"/>
                <a:ea typeface="Trebuchet MS Italics"/>
                <a:cs typeface="Trebuchet MS Italics"/>
                <a:sym typeface="Trebuchet MS Italics"/>
              </a:rPr>
              <a:t>The ASCA national model: A framework for school counseling programs</a:t>
            </a:r>
            <a:r>
              <a:rPr lang="en-US" sz="2000" dirty="0">
                <a:solidFill>
                  <a:srgbClr val="000000"/>
                </a:solidFill>
                <a:latin typeface="Trebuchet MS"/>
                <a:ea typeface="Trebuchet MS"/>
                <a:cs typeface="Trebuchet MS"/>
                <a:sym typeface="Trebuchet MS"/>
              </a:rPr>
              <a:t> (4th Edition).</a:t>
            </a:r>
          </a:p>
          <a:p>
            <a:pPr algn="l">
              <a:lnSpc>
                <a:spcPts val="2800"/>
              </a:lnSpc>
            </a:pPr>
            <a:r>
              <a:rPr lang="en-US" sz="2000" dirty="0">
                <a:solidFill>
                  <a:srgbClr val="000000"/>
                </a:solidFill>
                <a:latin typeface="Trebuchet MS"/>
                <a:ea typeface="Trebuchet MS"/>
                <a:cs typeface="Trebuchet MS"/>
                <a:sym typeface="Trebuchet MS"/>
              </a:rPr>
              <a:t>     Alexandria, VA: Author.</a:t>
            </a:r>
          </a:p>
          <a:p>
            <a:pPr algn="l">
              <a:lnSpc>
                <a:spcPts val="700"/>
              </a:lnSpc>
            </a:pPr>
            <a:endParaRPr lang="en-US" sz="2000" dirty="0">
              <a:solidFill>
                <a:srgbClr val="000000"/>
              </a:solidFill>
              <a:latin typeface="Trebuchet MS"/>
              <a:ea typeface="Trebuchet MS"/>
              <a:cs typeface="Trebuchet MS"/>
              <a:sym typeface="Trebuchet MS"/>
            </a:endParaRPr>
          </a:p>
          <a:p>
            <a:pPr algn="l">
              <a:lnSpc>
                <a:spcPts val="2800"/>
              </a:lnSpc>
            </a:pPr>
            <a:r>
              <a:rPr lang="en-US" sz="2000" dirty="0">
                <a:solidFill>
                  <a:srgbClr val="000000"/>
                </a:solidFill>
                <a:latin typeface="Trebuchet MS"/>
                <a:ea typeface="Trebuchet MS"/>
                <a:cs typeface="Trebuchet MS"/>
                <a:sym typeface="Trebuchet MS"/>
              </a:rPr>
              <a:t>American School Counselor Association. (2019b). </a:t>
            </a:r>
            <a:r>
              <a:rPr lang="en-US" sz="2000" i="1" dirty="0">
                <a:solidFill>
                  <a:srgbClr val="000000"/>
                </a:solidFill>
                <a:latin typeface="Trebuchet MS Italics"/>
                <a:ea typeface="Trebuchet MS Italics"/>
                <a:cs typeface="Trebuchet MS Italics"/>
                <a:sym typeface="Trebuchet MS Italics"/>
              </a:rPr>
              <a:t>The ASCA national model implementation guide</a:t>
            </a:r>
            <a:r>
              <a:rPr lang="en-US" sz="2000" dirty="0">
                <a:solidFill>
                  <a:srgbClr val="000000"/>
                </a:solidFill>
                <a:latin typeface="Trebuchet MS"/>
                <a:ea typeface="Trebuchet MS"/>
                <a:cs typeface="Trebuchet MS"/>
                <a:sym typeface="Trebuchet MS"/>
              </a:rPr>
              <a:t> (2nd edition) [eBook edition]. Alexandria, VA: Author.</a:t>
            </a:r>
          </a:p>
          <a:p>
            <a:pPr algn="l">
              <a:lnSpc>
                <a:spcPts val="700"/>
              </a:lnSpc>
            </a:pPr>
            <a:endParaRPr lang="en-US" sz="2000" dirty="0">
              <a:solidFill>
                <a:srgbClr val="000000"/>
              </a:solidFill>
              <a:latin typeface="Trebuchet MS"/>
              <a:ea typeface="Trebuchet MS"/>
              <a:cs typeface="Trebuchet MS"/>
              <a:sym typeface="Trebuchet MS"/>
            </a:endParaRPr>
          </a:p>
          <a:p>
            <a:pPr algn="l">
              <a:lnSpc>
                <a:spcPts val="2800"/>
              </a:lnSpc>
            </a:pPr>
            <a:r>
              <a:rPr lang="en-US" sz="2000" dirty="0">
                <a:solidFill>
                  <a:srgbClr val="000000"/>
                </a:solidFill>
                <a:latin typeface="Trebuchet MS"/>
                <a:ea typeface="Trebuchet MS"/>
                <a:cs typeface="Trebuchet MS"/>
                <a:sym typeface="Trebuchet MS"/>
              </a:rPr>
              <a:t>American School Counselor Association. (2022). </a:t>
            </a:r>
            <a:r>
              <a:rPr lang="en-US" sz="2000" i="1" dirty="0">
                <a:solidFill>
                  <a:srgbClr val="000000"/>
                </a:solidFill>
                <a:latin typeface="Trebuchet MS Italics"/>
                <a:ea typeface="Trebuchet MS Italics"/>
                <a:cs typeface="Trebuchet MS Italics"/>
                <a:sym typeface="Trebuchet MS Italics"/>
              </a:rPr>
              <a:t>ASCA ethical standards for school counselors</a:t>
            </a:r>
            <a:r>
              <a:rPr lang="en-US" sz="2000" dirty="0">
                <a:solidFill>
                  <a:srgbClr val="000000"/>
                </a:solidFill>
                <a:latin typeface="Trebuchet MS"/>
                <a:ea typeface="Trebuchet MS"/>
                <a:cs typeface="Trebuchet MS"/>
                <a:sym typeface="Trebuchet MS"/>
              </a:rPr>
              <a:t>. </a:t>
            </a:r>
          </a:p>
          <a:p>
            <a:pPr algn="l">
              <a:lnSpc>
                <a:spcPts val="2800"/>
              </a:lnSpc>
            </a:pPr>
            <a:r>
              <a:rPr lang="en-US" sz="2000" dirty="0">
                <a:solidFill>
                  <a:srgbClr val="000000"/>
                </a:solidFill>
                <a:latin typeface="Trebuchet MS"/>
                <a:ea typeface="Trebuchet MS"/>
                <a:cs typeface="Trebuchet MS"/>
                <a:sym typeface="Trebuchet MS"/>
              </a:rPr>
              <a:t>     </a:t>
            </a:r>
            <a:r>
              <a:rPr lang="en-US" sz="2000" u="sng" dirty="0">
                <a:solidFill>
                  <a:srgbClr val="0955A1"/>
                </a:solidFill>
                <a:latin typeface="Trebuchet MS"/>
                <a:ea typeface="Trebuchet MS"/>
                <a:cs typeface="Trebuchet MS"/>
                <a:sym typeface="Trebuchet MS"/>
                <a:hlinkClick r:id="rId4" tooltip="https://www.schoolcounselor.org/getmedia/44f30280-ffe8-4b41-9ad8-f15909c3d164/EthicalStandards.pdf"/>
              </a:rPr>
              <a:t>https://www.schoolcounselor.org/getmedia/44f30280-ffe8-4b41-9ad8-f15909c3d164/EthicalStandards.pdf</a:t>
            </a:r>
          </a:p>
          <a:p>
            <a:pPr algn="l">
              <a:lnSpc>
                <a:spcPts val="700"/>
              </a:lnSpc>
            </a:pPr>
            <a:endParaRPr lang="en-US" sz="2000" u="sng" dirty="0">
              <a:solidFill>
                <a:srgbClr val="0955A1"/>
              </a:solidFill>
              <a:latin typeface="Trebuchet MS"/>
              <a:ea typeface="Trebuchet MS"/>
              <a:cs typeface="Trebuchet MS"/>
              <a:sym typeface="Trebuchet MS"/>
              <a:hlinkClick r:id="rId4" tooltip="https://www.schoolcounselor.org/getmedia/44f30280-ffe8-4b41-9ad8-f15909c3d164/EthicalStandards.pdf"/>
            </a:endParaRPr>
          </a:p>
          <a:p>
            <a:pPr algn="l">
              <a:lnSpc>
                <a:spcPts val="2800"/>
              </a:lnSpc>
            </a:pPr>
            <a:r>
              <a:rPr lang="en-US" sz="2000" dirty="0">
                <a:solidFill>
                  <a:srgbClr val="000000"/>
                </a:solidFill>
                <a:latin typeface="Trebuchet MS"/>
                <a:ea typeface="Trebuchet MS"/>
                <a:cs typeface="Trebuchet MS"/>
                <a:sym typeface="Trebuchet MS"/>
              </a:rPr>
              <a:t>American School Counselor Association. (2023). </a:t>
            </a:r>
            <a:r>
              <a:rPr lang="en-US" sz="2000" i="1" dirty="0">
                <a:solidFill>
                  <a:srgbClr val="000000"/>
                </a:solidFill>
                <a:latin typeface="Trebuchet MS Italics"/>
                <a:ea typeface="Trebuchet MS Italics"/>
                <a:cs typeface="Trebuchet MS Italics"/>
                <a:sym typeface="Trebuchet MS Italics"/>
              </a:rPr>
              <a:t>The role of the school counselor</a:t>
            </a:r>
            <a:r>
              <a:rPr lang="en-US" sz="2000" dirty="0">
                <a:solidFill>
                  <a:srgbClr val="000000"/>
                </a:solidFill>
                <a:latin typeface="Trebuchet MS"/>
                <a:ea typeface="Trebuchet MS"/>
                <a:cs typeface="Trebuchet MS"/>
                <a:sym typeface="Trebuchet MS"/>
              </a:rPr>
              <a:t>. </a:t>
            </a:r>
          </a:p>
          <a:p>
            <a:pPr algn="l">
              <a:lnSpc>
                <a:spcPts val="2800"/>
              </a:lnSpc>
            </a:pPr>
            <a:r>
              <a:rPr lang="en-US" sz="2000" dirty="0">
                <a:solidFill>
                  <a:srgbClr val="000000"/>
                </a:solidFill>
                <a:latin typeface="Trebuchet MS"/>
                <a:ea typeface="Trebuchet MS"/>
                <a:cs typeface="Trebuchet MS"/>
                <a:sym typeface="Trebuchet MS"/>
              </a:rPr>
              <a:t>     </a:t>
            </a:r>
            <a:r>
              <a:rPr lang="en-US" sz="2000" u="sng" dirty="0">
                <a:solidFill>
                  <a:srgbClr val="0955A1"/>
                </a:solidFill>
                <a:latin typeface="Trebuchet MS"/>
                <a:ea typeface="Trebuchet MS"/>
                <a:cs typeface="Trebuchet MS"/>
                <a:sym typeface="Trebuchet MS"/>
                <a:hlinkClick r:id="rId5" tooltip="https://www.schoolcounselor.org/getmedia/ee8b2e1b-d021-4575-982c-c84402cb2cd2/Role-Statement.pdf"/>
              </a:rPr>
              <a:t>https://www.schoolcounselor.org/getmedia/ee8b2e1b-d021-4575-982c-c84402cb2cd2/Role-Statement.pdf</a:t>
            </a:r>
          </a:p>
          <a:p>
            <a:pPr algn="l">
              <a:lnSpc>
                <a:spcPts val="700"/>
              </a:lnSpc>
            </a:pPr>
            <a:endParaRPr lang="en-US" sz="2000" u="sng" dirty="0">
              <a:solidFill>
                <a:srgbClr val="0955A1"/>
              </a:solidFill>
              <a:latin typeface="Trebuchet MS"/>
              <a:ea typeface="Trebuchet MS"/>
              <a:cs typeface="Trebuchet MS"/>
              <a:sym typeface="Trebuchet MS"/>
              <a:hlinkClick r:id="rId5" tooltip="https://www.schoolcounselor.org/getmedia/ee8b2e1b-d021-4575-982c-c84402cb2cd2/Role-Statement.pdf"/>
            </a:endParaRPr>
          </a:p>
          <a:p>
            <a:pPr algn="l">
              <a:lnSpc>
                <a:spcPts val="2800"/>
              </a:lnSpc>
            </a:pPr>
            <a:r>
              <a:rPr lang="en-US" sz="2000" dirty="0">
                <a:solidFill>
                  <a:srgbClr val="000000"/>
                </a:solidFill>
                <a:latin typeface="Trebuchet MS"/>
                <a:ea typeface="Trebuchet MS"/>
                <a:cs typeface="Trebuchet MS"/>
                <a:sym typeface="Trebuchet MS"/>
              </a:rPr>
              <a:t>American School Counselor Association. (2025a). </a:t>
            </a:r>
            <a:r>
              <a:rPr lang="en-US" sz="2000" i="1" dirty="0">
                <a:solidFill>
                  <a:srgbClr val="000000"/>
                </a:solidFill>
                <a:latin typeface="Trebuchet MS Italics"/>
                <a:ea typeface="Trebuchet MS Italics"/>
                <a:cs typeface="Trebuchet MS Italics"/>
                <a:sym typeface="Trebuchet MS Italics"/>
              </a:rPr>
              <a:t>ASCA School Counselor Professional Standards &amp; Competencies</a:t>
            </a:r>
            <a:r>
              <a:rPr lang="en-US" sz="2000" dirty="0">
                <a:solidFill>
                  <a:srgbClr val="000000"/>
                </a:solidFill>
                <a:latin typeface="Trebuchet MS"/>
                <a:ea typeface="Trebuchet MS"/>
                <a:cs typeface="Trebuchet MS"/>
                <a:sym typeface="Trebuchet MS"/>
              </a:rPr>
              <a:t>. Alexandria, VA: Author.</a:t>
            </a:r>
          </a:p>
          <a:p>
            <a:pPr algn="l">
              <a:lnSpc>
                <a:spcPts val="2800"/>
              </a:lnSpc>
            </a:pPr>
            <a:r>
              <a:rPr lang="en-US" sz="2000" dirty="0">
                <a:solidFill>
                  <a:srgbClr val="000000"/>
                </a:solidFill>
                <a:latin typeface="Trebuchet MS"/>
                <a:ea typeface="Trebuchet MS"/>
                <a:cs typeface="Trebuchet MS"/>
                <a:sym typeface="Trebuchet MS"/>
              </a:rPr>
              <a:t>     </a:t>
            </a:r>
            <a:r>
              <a:rPr lang="en-US" sz="2000" u="sng" dirty="0">
                <a:solidFill>
                  <a:srgbClr val="004AAD"/>
                </a:solidFill>
                <a:latin typeface="Trebuchet MS"/>
                <a:ea typeface="Trebuchet MS"/>
                <a:cs typeface="Trebuchet MS"/>
                <a:sym typeface="Trebuchet MS"/>
                <a:hlinkClick r:id="rId6" tooltip="https://www.schoolcounselor.org/getmedia/a8d59c2c-51de-4ec3-a565-a3235f3b93c3/SC-Competencies.pdf"/>
              </a:rPr>
              <a:t>https://www.schoolcounselor.org/getmedia/a8d59c2c-51de-4ec3-a565-a3235f3b93c3/SC-Competencies.pdf</a:t>
            </a:r>
          </a:p>
          <a:p>
            <a:pPr algn="l">
              <a:lnSpc>
                <a:spcPts val="700"/>
              </a:lnSpc>
            </a:pPr>
            <a:endParaRPr lang="en-US" sz="2000" u="sng" dirty="0">
              <a:solidFill>
                <a:srgbClr val="004AAD"/>
              </a:solidFill>
              <a:latin typeface="Trebuchet MS"/>
              <a:ea typeface="Trebuchet MS"/>
              <a:cs typeface="Trebuchet MS"/>
              <a:sym typeface="Trebuchet MS"/>
              <a:hlinkClick r:id="rId6" tooltip="https://www.schoolcounselor.org/getmedia/a8d59c2c-51de-4ec3-a565-a3235f3b93c3/SC-Competencies.pdf"/>
            </a:endParaRPr>
          </a:p>
          <a:p>
            <a:pPr algn="l">
              <a:lnSpc>
                <a:spcPts val="2800"/>
              </a:lnSpc>
            </a:pPr>
            <a:r>
              <a:rPr lang="en-US" sz="2000" dirty="0">
                <a:solidFill>
                  <a:srgbClr val="000000"/>
                </a:solidFill>
                <a:latin typeface="Trebuchet MS"/>
                <a:ea typeface="Trebuchet MS"/>
                <a:cs typeface="Trebuchet MS"/>
                <a:sym typeface="Trebuchet MS"/>
              </a:rPr>
              <a:t>American School Counselor Association. (2025b). </a:t>
            </a:r>
            <a:r>
              <a:rPr lang="en-US" sz="2000" i="1" dirty="0">
                <a:solidFill>
                  <a:srgbClr val="000000"/>
                </a:solidFill>
                <a:latin typeface="Trebuchet MS Italics"/>
                <a:ea typeface="Trebuchet MS Italics"/>
                <a:cs typeface="Trebuchet MS Italics"/>
                <a:sym typeface="Trebuchet MS Italics"/>
              </a:rPr>
              <a:t>School counselor roles and ratios. </a:t>
            </a:r>
          </a:p>
          <a:p>
            <a:pPr algn="l">
              <a:lnSpc>
                <a:spcPts val="2800"/>
              </a:lnSpc>
            </a:pPr>
            <a:r>
              <a:rPr lang="en-US" sz="2000" dirty="0">
                <a:solidFill>
                  <a:srgbClr val="000000"/>
                </a:solidFill>
                <a:latin typeface="Trebuchet MS"/>
                <a:ea typeface="Trebuchet MS"/>
                <a:cs typeface="Trebuchet MS"/>
                <a:sym typeface="Trebuchet MS"/>
              </a:rPr>
              <a:t>     </a:t>
            </a:r>
            <a:r>
              <a:rPr lang="en-US" sz="2000" u="sng" dirty="0">
                <a:solidFill>
                  <a:srgbClr val="0955A1"/>
                </a:solidFill>
                <a:latin typeface="Trebuchet MS"/>
                <a:ea typeface="Trebuchet MS"/>
                <a:cs typeface="Trebuchet MS"/>
                <a:sym typeface="Trebuchet MS"/>
                <a:hlinkClick r:id="rId7" tooltip="https://www.schoolcounselor.org/About-School-Counseling/School-Counselor-Roles-Ratios"/>
              </a:rPr>
              <a:t>https://www.schoolcounselor.org/About-School-Counseling/School-Counselor-Roles-Ratios</a:t>
            </a:r>
          </a:p>
          <a:p>
            <a:pPr algn="l">
              <a:lnSpc>
                <a:spcPts val="700"/>
              </a:lnSpc>
            </a:pPr>
            <a:endParaRPr lang="en-US" sz="2000" u="sng" dirty="0">
              <a:solidFill>
                <a:srgbClr val="0955A1"/>
              </a:solidFill>
              <a:latin typeface="Trebuchet MS"/>
              <a:ea typeface="Trebuchet MS"/>
              <a:cs typeface="Trebuchet MS"/>
              <a:sym typeface="Trebuchet MS"/>
              <a:hlinkClick r:id="rId7" tooltip="https://www.schoolcounselor.org/About-School-Counseling/School-Counselor-Roles-Ratios"/>
            </a:endParaRPr>
          </a:p>
          <a:p>
            <a:pPr algn="l">
              <a:lnSpc>
                <a:spcPts val="2800"/>
              </a:lnSpc>
            </a:pPr>
            <a:r>
              <a:rPr lang="en-US" sz="2000" dirty="0">
                <a:solidFill>
                  <a:srgbClr val="000000"/>
                </a:solidFill>
                <a:latin typeface="Trebuchet MS"/>
                <a:ea typeface="Trebuchet MS"/>
                <a:cs typeface="Trebuchet MS"/>
                <a:sym typeface="Trebuchet MS"/>
              </a:rPr>
              <a:t>American School Counselor Association (2025c). </a:t>
            </a:r>
            <a:r>
              <a:rPr lang="en-US" sz="2000" i="1" dirty="0">
                <a:solidFill>
                  <a:srgbClr val="000000"/>
                </a:solidFill>
                <a:latin typeface="Trebuchet MS Italics"/>
                <a:ea typeface="Trebuchet MS Italics"/>
                <a:cs typeface="Trebuchet MS Italics"/>
                <a:sym typeface="Trebuchet MS Italics"/>
              </a:rPr>
              <a:t>The ASCA National Model: A Framework for School Counseling Programs</a:t>
            </a:r>
            <a:r>
              <a:rPr lang="en-US" sz="2000" dirty="0">
                <a:solidFill>
                  <a:srgbClr val="000000"/>
                </a:solidFill>
                <a:latin typeface="Trebuchet MS"/>
                <a:ea typeface="Trebuchet MS"/>
                <a:cs typeface="Trebuchet MS"/>
                <a:sym typeface="Trebuchet MS"/>
              </a:rPr>
              <a:t> (Fifth Edition). Alexandria, VA:</a:t>
            </a:r>
          </a:p>
          <a:p>
            <a:pPr algn="l">
              <a:lnSpc>
                <a:spcPts val="2800"/>
              </a:lnSpc>
            </a:pPr>
            <a:r>
              <a:rPr lang="en-US" sz="2000" dirty="0">
                <a:solidFill>
                  <a:srgbClr val="000000"/>
                </a:solidFill>
                <a:latin typeface="Trebuchet MS"/>
                <a:ea typeface="Trebuchet MS"/>
                <a:cs typeface="Trebuchet MS"/>
                <a:sym typeface="Trebuchet MS"/>
              </a:rPr>
              <a:t>     Author.</a:t>
            </a:r>
          </a:p>
          <a:p>
            <a:pPr algn="l">
              <a:lnSpc>
                <a:spcPts val="700"/>
              </a:lnSpc>
            </a:pPr>
            <a:endParaRPr lang="en-US" sz="2000" dirty="0">
              <a:solidFill>
                <a:srgbClr val="000000"/>
              </a:solidFill>
              <a:latin typeface="Trebuchet MS"/>
              <a:ea typeface="Trebuchet MS"/>
              <a:cs typeface="Trebuchet MS"/>
              <a:sym typeface="Trebuchet MS"/>
            </a:endParaRPr>
          </a:p>
          <a:p>
            <a:pPr algn="l">
              <a:lnSpc>
                <a:spcPts val="2800"/>
              </a:lnSpc>
            </a:pPr>
            <a:r>
              <a:rPr lang="en-US" sz="2000" dirty="0">
                <a:solidFill>
                  <a:srgbClr val="000000"/>
                </a:solidFill>
                <a:latin typeface="Trebuchet MS"/>
                <a:ea typeface="Trebuchet MS"/>
                <a:cs typeface="Trebuchet MS"/>
                <a:sym typeface="Trebuchet MS"/>
              </a:rPr>
              <a:t>American School Counselor Association. (2025). </a:t>
            </a:r>
            <a:r>
              <a:rPr lang="en-US" sz="2000" i="1" dirty="0">
                <a:solidFill>
                  <a:srgbClr val="000000"/>
                </a:solidFill>
                <a:latin typeface="Trebuchet MS Italics"/>
                <a:ea typeface="Trebuchet MS Italics"/>
                <a:cs typeface="Trebuchet MS Italics"/>
                <a:sym typeface="Trebuchet MS Italics"/>
              </a:rPr>
              <a:t>Templates and Tools. </a:t>
            </a:r>
          </a:p>
          <a:p>
            <a:pPr>
              <a:lnSpc>
                <a:spcPts val="2800"/>
              </a:lnSpc>
            </a:pPr>
            <a:r>
              <a:rPr lang="en-US" sz="2000" i="1" dirty="0">
                <a:solidFill>
                  <a:srgbClr val="000000"/>
                </a:solidFill>
                <a:latin typeface="Trebuchet MS Italics"/>
                <a:ea typeface="Trebuchet MS Italics"/>
                <a:cs typeface="Trebuchet MS Italics"/>
                <a:sym typeface="Trebuchet MS Italics"/>
              </a:rPr>
              <a:t>     </a:t>
            </a:r>
            <a:r>
              <a:rPr lang="en-US" sz="2000" i="1" dirty="0">
                <a:solidFill>
                  <a:srgbClr val="000000"/>
                </a:solidFill>
                <a:latin typeface="Trebuchet MS Italics"/>
                <a:ea typeface="Trebuchet MS Italics"/>
                <a:cs typeface="Trebuchet MS Italics"/>
                <a:sym typeface="Trebuchet MS Italics"/>
                <a:hlinkClick r:id="rId8"/>
              </a:rPr>
              <a:t>https://www.schoolcounselor.org/About-School-Counseling/ASCA-National-Model-for-School-Counseling-Programs/Templates-Resources</a:t>
            </a:r>
            <a:r>
              <a:rPr lang="en-US" sz="2000" i="1" dirty="0">
                <a:solidFill>
                  <a:srgbClr val="000000"/>
                </a:solidFill>
                <a:latin typeface="Trebuchet MS Italics"/>
                <a:ea typeface="Trebuchet MS Italics"/>
                <a:cs typeface="Trebuchet MS Italics"/>
                <a:sym typeface="Trebuchet MS Italics"/>
              </a:rPr>
              <a:t> </a:t>
            </a:r>
          </a:p>
          <a:p>
            <a:pPr algn="l">
              <a:lnSpc>
                <a:spcPts val="2799"/>
              </a:lnSpc>
            </a:pPr>
            <a:r>
              <a:rPr lang="en-US" sz="1999" dirty="0">
                <a:solidFill>
                  <a:srgbClr val="000000"/>
                </a:solidFill>
                <a:latin typeface="Trebuchet MS"/>
                <a:ea typeface="Trebuchet MS"/>
                <a:cs typeface="Trebuchet MS"/>
                <a:sym typeface="Trebuchet MS"/>
              </a:rPr>
              <a:t>Carlson, L. (2020). The environmental scan model for school counselors. </a:t>
            </a:r>
            <a:r>
              <a:rPr lang="en-US" sz="1999" i="1" dirty="0">
                <a:solidFill>
                  <a:srgbClr val="000000"/>
                </a:solidFill>
                <a:latin typeface="Trebuchet MS Italics"/>
                <a:ea typeface="Trebuchet MS Italics"/>
                <a:cs typeface="Trebuchet MS Italics"/>
                <a:sym typeface="Trebuchet MS Italics"/>
              </a:rPr>
              <a:t>International Journal of Social Policy and Education, 2</a:t>
            </a:r>
            <a:r>
              <a:rPr lang="en-US" sz="1999" dirty="0">
                <a:solidFill>
                  <a:srgbClr val="000000"/>
                </a:solidFill>
                <a:latin typeface="Trebuchet MS"/>
                <a:ea typeface="Trebuchet MS"/>
                <a:cs typeface="Trebuchet MS"/>
                <a:sym typeface="Trebuchet MS"/>
              </a:rPr>
              <a:t>(9), 5-15.</a:t>
            </a:r>
          </a:p>
          <a:p>
            <a:pPr algn="l">
              <a:lnSpc>
                <a:spcPts val="2799"/>
              </a:lnSpc>
            </a:pPr>
            <a:r>
              <a:rPr lang="en-US" sz="1999" dirty="0">
                <a:solidFill>
                  <a:srgbClr val="000000"/>
                </a:solidFill>
                <a:latin typeface="Trebuchet MS"/>
                <a:ea typeface="Trebuchet MS"/>
                <a:cs typeface="Trebuchet MS"/>
                <a:sym typeface="Trebuchet MS"/>
              </a:rPr>
              <a:t>     </a:t>
            </a:r>
            <a:r>
              <a:rPr lang="en-US" sz="1999" u="sng" dirty="0">
                <a:solidFill>
                  <a:srgbClr val="004AAD"/>
                </a:solidFill>
                <a:latin typeface="Trebuchet MS"/>
                <a:ea typeface="Trebuchet MS"/>
                <a:cs typeface="Trebuchet MS"/>
                <a:sym typeface="Trebuchet MS"/>
                <a:hlinkClick r:id="rId9" tooltip="https://www.researchgate.net/publication/363047223_Environmental_Scan_Model_for_School_Counselors"/>
              </a:rPr>
              <a:t>https://www.researchgate.net/publication/363047223_Environmental_Scan_Model_for_School_Counselors</a:t>
            </a:r>
          </a:p>
        </p:txBody>
      </p:sp>
      <p:sp>
        <p:nvSpPr>
          <p:cNvPr id="10" name="Freeform 10" descr="CDE Logo"/>
          <p:cNvSpPr/>
          <p:nvPr/>
        </p:nvSpPr>
        <p:spPr>
          <a:xfrm>
            <a:off x="15320137" y="598147"/>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10"/>
            <a:stretch>
              <a:fillRect/>
            </a:stretch>
          </a:blipFill>
        </p:spPr>
        <p:txBody>
          <a:bodyPr/>
          <a:lstStyle/>
          <a:p>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2144231"/>
            <a:ext cx="18288000" cy="8142769"/>
            <a:chOff x="0" y="0"/>
            <a:chExt cx="4816593" cy="2144598"/>
          </a:xfrm>
        </p:grpSpPr>
        <p:sp>
          <p:nvSpPr>
            <p:cNvPr id="3" name="Freeform 3">
              <a:extLst>
                <a:ext uri="{C183D7F6-B498-43B3-948B-1728B52AA6E4}">
                  <adec:decorative xmlns:adec="http://schemas.microsoft.com/office/drawing/2017/decorative" val="1"/>
                </a:ext>
              </a:extLst>
            </p:cNvPr>
            <p:cNvSpPr/>
            <p:nvPr/>
          </p:nvSpPr>
          <p:spPr>
            <a:xfrm>
              <a:off x="0" y="0"/>
              <a:ext cx="4816592" cy="2144598"/>
            </a:xfrm>
            <a:custGeom>
              <a:avLst/>
              <a:gdLst/>
              <a:ahLst/>
              <a:cxnLst/>
              <a:rect l="l" t="t" r="r" b="b"/>
              <a:pathLst>
                <a:path w="4816592" h="2144598">
                  <a:moveTo>
                    <a:pt x="0" y="0"/>
                  </a:moveTo>
                  <a:lnTo>
                    <a:pt x="4816592" y="0"/>
                  </a:lnTo>
                  <a:lnTo>
                    <a:pt x="4816592" y="2144598"/>
                  </a:lnTo>
                  <a:lnTo>
                    <a:pt x="0" y="2144598"/>
                  </a:lnTo>
                  <a:close/>
                </a:path>
              </a:pathLst>
            </a:custGeom>
            <a:solidFill>
              <a:srgbClr val="F2F2F2"/>
            </a:solidFill>
          </p:spPr>
          <p:txBody>
            <a:bodyPr/>
            <a:lstStyle/>
            <a:p>
              <a:endParaRPr lang="en-US" dirty="0"/>
            </a:p>
          </p:txBody>
        </p:sp>
        <p:sp>
          <p:nvSpPr>
            <p:cNvPr id="4" name="TextBox 4"/>
            <p:cNvSpPr txBox="1"/>
            <p:nvPr/>
          </p:nvSpPr>
          <p:spPr>
            <a:xfrm>
              <a:off x="0" y="-57150"/>
              <a:ext cx="4816593" cy="2201748"/>
            </a:xfrm>
            <a:prstGeom prst="rect">
              <a:avLst/>
            </a:prstGeom>
          </p:spPr>
          <p:txBody>
            <a:bodyPr lIns="50800" tIns="50800" rIns="50800" bIns="50800" rtlCol="0" anchor="ctr"/>
            <a:lstStyle/>
            <a:p>
              <a:pPr algn="l">
                <a:lnSpc>
                  <a:spcPts val="2800"/>
                </a:lnSpc>
              </a:pPr>
              <a:endParaRPr dirty="0"/>
            </a:p>
            <a:p>
              <a:pPr algn="l">
                <a:lnSpc>
                  <a:spcPts val="2800"/>
                </a:lnSpc>
              </a:pPr>
              <a:endParaRPr dirty="0"/>
            </a:p>
            <a:p>
              <a:pPr algn="l">
                <a:lnSpc>
                  <a:spcPts val="3359"/>
                </a:lnSpc>
              </a:pPr>
              <a:endParaRPr dirty="0"/>
            </a:p>
          </p:txBody>
        </p:sp>
      </p:grpSp>
      <p:grpSp>
        <p:nvGrpSpPr>
          <p:cNvPr id="6" name="Group 6">
            <a:extLst>
              <a:ext uri="{C183D7F6-B498-43B3-948B-1728B52AA6E4}">
                <adec:decorative xmlns:adec="http://schemas.microsoft.com/office/drawing/2017/decorative" val="1"/>
              </a:ext>
            </a:extLst>
          </p:cNvPr>
          <p:cNvGrpSpPr/>
          <p:nvPr/>
        </p:nvGrpSpPr>
        <p:grpSpPr>
          <a:xfrm>
            <a:off x="-589582" y="406871"/>
            <a:ext cx="18877582" cy="1541783"/>
            <a:chOff x="0" y="0"/>
            <a:chExt cx="4971873" cy="406066"/>
          </a:xfrm>
        </p:grpSpPr>
        <p:sp>
          <p:nvSpPr>
            <p:cNvPr id="7" name="Freeform 7">
              <a:extLst>
                <a:ext uri="{C183D7F6-B498-43B3-948B-1728B52AA6E4}">
                  <adec:decorative xmlns:adec="http://schemas.microsoft.com/office/drawing/2017/decorative" val="1"/>
                </a:ext>
              </a:extLst>
            </p:cNvPr>
            <p:cNvSpPr/>
            <p:nvPr/>
          </p:nvSpPr>
          <p:spPr>
            <a:xfrm>
              <a:off x="0" y="0"/>
              <a:ext cx="4971874" cy="406066"/>
            </a:xfrm>
            <a:custGeom>
              <a:avLst/>
              <a:gdLst/>
              <a:ahLst/>
              <a:cxnLst/>
              <a:rect l="l" t="t" r="r" b="b"/>
              <a:pathLst>
                <a:path w="4971874" h="406066">
                  <a:moveTo>
                    <a:pt x="0" y="0"/>
                  </a:moveTo>
                  <a:lnTo>
                    <a:pt x="4971874" y="0"/>
                  </a:lnTo>
                  <a:lnTo>
                    <a:pt x="4971874" y="406066"/>
                  </a:lnTo>
                  <a:lnTo>
                    <a:pt x="0" y="406066"/>
                  </a:lnTo>
                  <a:close/>
                </a:path>
              </a:pathLst>
            </a:custGeom>
            <a:solidFill>
              <a:srgbClr val="F2F2F2"/>
            </a:solidFill>
          </p:spPr>
          <p:txBody>
            <a:bodyPr/>
            <a:lstStyle/>
            <a:p>
              <a:endParaRPr lang="en-US" dirty="0"/>
            </a:p>
          </p:txBody>
        </p:sp>
        <p:sp>
          <p:nvSpPr>
            <p:cNvPr id="8" name="TextBox 8"/>
            <p:cNvSpPr txBox="1"/>
            <p:nvPr/>
          </p:nvSpPr>
          <p:spPr>
            <a:xfrm>
              <a:off x="0" y="-57150"/>
              <a:ext cx="4971873" cy="463216"/>
            </a:xfrm>
            <a:prstGeom prst="rect">
              <a:avLst/>
            </a:prstGeom>
          </p:spPr>
          <p:txBody>
            <a:bodyPr lIns="50800" tIns="50800" rIns="50800" bIns="50800" rtlCol="0" anchor="ctr"/>
            <a:lstStyle/>
            <a:p>
              <a:pPr algn="ctr">
                <a:lnSpc>
                  <a:spcPts val="3359"/>
                </a:lnSpc>
              </a:pPr>
              <a:endParaRPr dirty="0"/>
            </a:p>
          </p:txBody>
        </p:sp>
      </p:grpSp>
      <p:sp>
        <p:nvSpPr>
          <p:cNvPr id="9" name="TextBox 9"/>
          <p:cNvSpPr txBox="1">
            <a:spLocks noGrp="1"/>
          </p:cNvSpPr>
          <p:nvPr>
            <p:ph type="title" idx="4294967295"/>
          </p:nvPr>
        </p:nvSpPr>
        <p:spPr>
          <a:xfrm>
            <a:off x="503756" y="701512"/>
            <a:ext cx="13559934" cy="10477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References II</a:t>
            </a:r>
          </a:p>
        </p:txBody>
      </p:sp>
      <p:sp>
        <p:nvSpPr>
          <p:cNvPr id="5" name="TextBox 5"/>
          <p:cNvSpPr txBox="1"/>
          <p:nvPr/>
        </p:nvSpPr>
        <p:spPr>
          <a:xfrm>
            <a:off x="131354" y="2257447"/>
            <a:ext cx="17435709" cy="7958525"/>
          </a:xfrm>
          <a:prstGeom prst="rect">
            <a:avLst/>
          </a:prstGeom>
        </p:spPr>
        <p:txBody>
          <a:bodyPr lIns="0" tIns="0" rIns="0" bIns="0" rtlCol="0" anchor="t">
            <a:spAutoFit/>
          </a:bodyPr>
          <a:lstStyle/>
          <a:p>
            <a:pPr algn="l">
              <a:lnSpc>
                <a:spcPts val="2800"/>
              </a:lnSpc>
            </a:pPr>
            <a:r>
              <a:rPr lang="en-US" sz="2000" dirty="0">
                <a:solidFill>
                  <a:srgbClr val="000000"/>
                </a:solidFill>
                <a:latin typeface="Trebuchet MS"/>
                <a:ea typeface="Trebuchet MS"/>
                <a:cs typeface="Trebuchet MS"/>
                <a:sym typeface="Trebuchet MS"/>
              </a:rPr>
              <a:t>Colorado Department of Education. (n.d.). </a:t>
            </a:r>
            <a:r>
              <a:rPr lang="en-US" sz="2000" i="1" dirty="0">
                <a:solidFill>
                  <a:srgbClr val="000000"/>
                </a:solidFill>
                <a:latin typeface="Trebuchet MS Italics"/>
                <a:ea typeface="Trebuchet MS Italics"/>
                <a:cs typeface="Trebuchet MS Italics"/>
                <a:sym typeface="Trebuchet MS Italics"/>
              </a:rPr>
              <a:t>Performance framework reports and improvement plans.</a:t>
            </a:r>
          </a:p>
          <a:p>
            <a:pPr algn="l">
              <a:lnSpc>
                <a:spcPts val="2800"/>
              </a:lnSpc>
            </a:pPr>
            <a:r>
              <a:rPr lang="en-US" sz="2000" dirty="0">
                <a:solidFill>
                  <a:srgbClr val="000000"/>
                </a:solidFill>
                <a:latin typeface="Trebuchet MS"/>
                <a:ea typeface="Trebuchet MS"/>
                <a:cs typeface="Trebuchet MS"/>
                <a:sym typeface="Trebuchet MS"/>
              </a:rPr>
              <a:t>  </a:t>
            </a:r>
            <a:r>
              <a:rPr lang="en-US" sz="2000" b="1" u="sng" dirty="0">
                <a:solidFill>
                  <a:srgbClr val="004AAD"/>
                </a:solidFill>
                <a:latin typeface="Trebuchet MS Bold"/>
                <a:ea typeface="Trebuchet MS Bold"/>
                <a:cs typeface="Trebuchet MS Bold"/>
                <a:sym typeface="Trebuchet MS Bold"/>
                <a:hlinkClick r:id="rId2" tooltip="https://www.cde.state.co.us/schoolview/frameworks/welcome#uip/"/>
              </a:rPr>
              <a:t>https://www.cde.state.co.us/schoolview/frameworks/welcome#uip/</a:t>
            </a:r>
          </a:p>
          <a:p>
            <a:pPr algn="l">
              <a:lnSpc>
                <a:spcPts val="700"/>
              </a:lnSpc>
            </a:pPr>
            <a:endParaRPr lang="en-US" sz="2000" b="1" u="sng" dirty="0">
              <a:solidFill>
                <a:srgbClr val="004AAD"/>
              </a:solidFill>
              <a:latin typeface="Trebuchet MS Bold"/>
              <a:ea typeface="Trebuchet MS Bold"/>
              <a:cs typeface="Trebuchet MS Bold"/>
              <a:sym typeface="Trebuchet MS Bold"/>
              <a:hlinkClick r:id="rId2" tooltip="https://www.cde.state.co.us/schoolview/frameworks/welcome#uip/"/>
            </a:endParaRPr>
          </a:p>
          <a:p>
            <a:pPr algn="l">
              <a:lnSpc>
                <a:spcPts val="2800"/>
              </a:lnSpc>
            </a:pPr>
            <a:r>
              <a:rPr lang="en-US" sz="2000" dirty="0">
                <a:solidFill>
                  <a:srgbClr val="000000"/>
                </a:solidFill>
                <a:latin typeface="Trebuchet MS"/>
                <a:ea typeface="Trebuchet MS"/>
                <a:cs typeface="Trebuchet MS"/>
                <a:sym typeface="Trebuchet MS"/>
              </a:rPr>
              <a:t>Colorado Department of Education. (2019, June 4). </a:t>
            </a:r>
            <a:r>
              <a:rPr lang="en-US" sz="2000" i="1" dirty="0">
                <a:solidFill>
                  <a:srgbClr val="000000"/>
                </a:solidFill>
                <a:latin typeface="Trebuchet MS Italics"/>
                <a:ea typeface="Trebuchet MS Italics"/>
                <a:cs typeface="Trebuchet MS Italics"/>
                <a:sym typeface="Trebuchet MS Italics"/>
              </a:rPr>
              <a:t>State Accountability Data Explorer.</a:t>
            </a:r>
            <a:r>
              <a:rPr lang="en-US" sz="2000" dirty="0">
                <a:solidFill>
                  <a:srgbClr val="000000"/>
                </a:solidFill>
                <a:latin typeface="Trebuchet MS"/>
                <a:ea typeface="Trebuchet MS"/>
                <a:cs typeface="Trebuchet MS"/>
                <a:sym typeface="Trebuchet MS"/>
              </a:rPr>
              <a:t> SchoolView®: School and district data.</a:t>
            </a:r>
          </a:p>
          <a:p>
            <a:pPr algn="l">
              <a:lnSpc>
                <a:spcPts val="2800"/>
              </a:lnSpc>
            </a:pPr>
            <a:r>
              <a:rPr lang="en-US" sz="2000" b="1" dirty="0">
                <a:solidFill>
                  <a:srgbClr val="004AAD"/>
                </a:solidFill>
                <a:latin typeface="Trebuchet MS Bold"/>
                <a:ea typeface="Trebuchet MS Bold"/>
                <a:cs typeface="Trebuchet MS Bold"/>
                <a:sym typeface="Trebuchet MS Bold"/>
              </a:rPr>
              <a:t>     </a:t>
            </a:r>
            <a:r>
              <a:rPr lang="en-US" sz="2000" b="1" u="sng" dirty="0">
                <a:solidFill>
                  <a:srgbClr val="004AAD"/>
                </a:solidFill>
                <a:latin typeface="Trebuchet MS Bold"/>
                <a:ea typeface="Trebuchet MS Bold"/>
                <a:cs typeface="Trebuchet MS Bold"/>
                <a:sym typeface="Trebuchet MS Bold"/>
                <a:hlinkClick r:id="rId3" tooltip="https://www.cde.state.co.us/code/accountability-dataexplorertool"/>
              </a:rPr>
              <a:t>https://www.cde.state.co.us/code/accountability-dataexplorertool</a:t>
            </a:r>
          </a:p>
          <a:p>
            <a:pPr algn="l">
              <a:lnSpc>
                <a:spcPts val="700"/>
              </a:lnSpc>
            </a:pPr>
            <a:endParaRPr lang="en-US" sz="2000" b="1" u="sng" dirty="0">
              <a:solidFill>
                <a:srgbClr val="004AAD"/>
              </a:solidFill>
              <a:latin typeface="Trebuchet MS Bold"/>
              <a:ea typeface="Trebuchet MS Bold"/>
              <a:cs typeface="Trebuchet MS Bold"/>
              <a:sym typeface="Trebuchet MS Bold"/>
              <a:hlinkClick r:id="rId3" tooltip="https://www.cde.state.co.us/code/accountability-dataexplorertool"/>
            </a:endParaRPr>
          </a:p>
          <a:p>
            <a:pPr algn="l">
              <a:lnSpc>
                <a:spcPts val="2800"/>
              </a:lnSpc>
            </a:pPr>
            <a:r>
              <a:rPr lang="en-US" sz="2000" dirty="0">
                <a:solidFill>
                  <a:srgbClr val="000000"/>
                </a:solidFill>
                <a:latin typeface="Trebuchet MS"/>
                <a:ea typeface="Trebuchet MS"/>
                <a:cs typeface="Trebuchet MS"/>
                <a:sym typeface="Trebuchet MS"/>
              </a:rPr>
              <a:t>Colorado Department of Education.(2023, May 5). </a:t>
            </a:r>
            <a:r>
              <a:rPr lang="en-US" sz="2000" i="1" dirty="0">
                <a:solidFill>
                  <a:srgbClr val="000000"/>
                </a:solidFill>
                <a:latin typeface="Trebuchet MS Italics"/>
                <a:ea typeface="Trebuchet MS Italics"/>
                <a:cs typeface="Trebuchet MS Italics"/>
                <a:sym typeface="Trebuchet MS Italics"/>
              </a:rPr>
              <a:t>READ Act Data Dashboard</a:t>
            </a:r>
            <a:r>
              <a:rPr lang="en-US" sz="2000" dirty="0">
                <a:solidFill>
                  <a:srgbClr val="000000"/>
                </a:solidFill>
                <a:latin typeface="Trebuchet MS"/>
                <a:ea typeface="Trebuchet MS"/>
                <a:cs typeface="Trebuchet MS"/>
                <a:sym typeface="Trebuchet MS"/>
              </a:rPr>
              <a:t>. </a:t>
            </a:r>
            <a:r>
              <a:rPr lang="en-US" sz="2000" b="1" u="sng" dirty="0">
                <a:solidFill>
                  <a:srgbClr val="004AAD"/>
                </a:solidFill>
                <a:latin typeface="Trebuchet MS Bold"/>
                <a:ea typeface="Trebuchet MS Bold"/>
                <a:cs typeface="Trebuchet MS Bold"/>
                <a:sym typeface="Trebuchet MS Bold"/>
                <a:hlinkClick r:id="rId4" tooltip="https://www.cde.state.co.us/code/readactdashboard"/>
              </a:rPr>
              <a:t>https://www.cde.state.co.us/code/readactdashboard </a:t>
            </a:r>
          </a:p>
          <a:p>
            <a:pPr algn="l">
              <a:lnSpc>
                <a:spcPts val="700"/>
              </a:lnSpc>
            </a:pPr>
            <a:endParaRPr lang="en-US" sz="2000" b="1" u="sng" dirty="0">
              <a:solidFill>
                <a:srgbClr val="004AAD"/>
              </a:solidFill>
              <a:latin typeface="Trebuchet MS Bold"/>
              <a:ea typeface="Trebuchet MS Bold"/>
              <a:cs typeface="Trebuchet MS Bold"/>
              <a:sym typeface="Trebuchet MS Bold"/>
              <a:hlinkClick r:id="rId4" tooltip="https://www.cde.state.co.us/code/readactdashboard"/>
            </a:endParaRPr>
          </a:p>
          <a:p>
            <a:pPr algn="l">
              <a:lnSpc>
                <a:spcPts val="2800"/>
              </a:lnSpc>
            </a:pPr>
            <a:r>
              <a:rPr lang="en-US" sz="2000" dirty="0">
                <a:solidFill>
                  <a:srgbClr val="000000"/>
                </a:solidFill>
                <a:latin typeface="Trebuchet MS"/>
                <a:ea typeface="Trebuchet MS"/>
                <a:cs typeface="Trebuchet MS"/>
                <a:sym typeface="Trebuchet MS"/>
              </a:rPr>
              <a:t>Colorado Department of Education. (2024, September 9). </a:t>
            </a:r>
            <a:r>
              <a:rPr lang="en-US" sz="2000" i="1" dirty="0">
                <a:solidFill>
                  <a:srgbClr val="000000"/>
                </a:solidFill>
                <a:latin typeface="Trebuchet MS Italics"/>
                <a:ea typeface="Trebuchet MS Italics"/>
                <a:cs typeface="Trebuchet MS Italics"/>
                <a:sym typeface="Trebuchet MS Italics"/>
              </a:rPr>
              <a:t>District Profile Reports</a:t>
            </a:r>
            <a:r>
              <a:rPr lang="en-US" sz="2000" dirty="0">
                <a:solidFill>
                  <a:srgbClr val="000000"/>
                </a:solidFill>
                <a:latin typeface="Trebuchet MS"/>
                <a:ea typeface="Trebuchet MS"/>
                <a:cs typeface="Trebuchet MS"/>
                <a:sym typeface="Trebuchet MS"/>
              </a:rPr>
              <a:t>. Discipline.</a:t>
            </a:r>
          </a:p>
          <a:p>
            <a:pPr algn="l">
              <a:lnSpc>
                <a:spcPts val="2800"/>
              </a:lnSpc>
            </a:pPr>
            <a:r>
              <a:rPr lang="en-US" sz="2000" dirty="0">
                <a:solidFill>
                  <a:srgbClr val="000000"/>
                </a:solidFill>
                <a:latin typeface="Trebuchet MS"/>
                <a:ea typeface="Trebuchet MS"/>
                <a:cs typeface="Trebuchet MS"/>
                <a:sym typeface="Trebuchet MS"/>
              </a:rPr>
              <a:t>     </a:t>
            </a:r>
            <a:r>
              <a:rPr lang="en-US" sz="2000" b="1" u="sng" dirty="0">
                <a:solidFill>
                  <a:srgbClr val="004AAD"/>
                </a:solidFill>
                <a:latin typeface="Trebuchet MS Bold"/>
                <a:ea typeface="Trebuchet MS Bold"/>
                <a:cs typeface="Trebuchet MS Bold"/>
                <a:sym typeface="Trebuchet MS Bold"/>
                <a:hlinkClick r:id="rId5" tooltip="https://www.cde.state.co.us/code/districtprofilereports"/>
              </a:rPr>
              <a:t>https://www.cde.state.co.us/code/districtprofilereports</a:t>
            </a:r>
          </a:p>
          <a:p>
            <a:pPr algn="l">
              <a:lnSpc>
                <a:spcPts val="700"/>
              </a:lnSpc>
            </a:pPr>
            <a:endParaRPr lang="en-US" sz="2000" b="1" u="sng" dirty="0">
              <a:solidFill>
                <a:srgbClr val="004AAD"/>
              </a:solidFill>
              <a:latin typeface="Trebuchet MS Bold"/>
              <a:ea typeface="Trebuchet MS Bold"/>
              <a:cs typeface="Trebuchet MS Bold"/>
              <a:sym typeface="Trebuchet MS Bold"/>
              <a:hlinkClick r:id="rId5" tooltip="https://www.cde.state.co.us/code/districtprofilereports"/>
            </a:endParaRPr>
          </a:p>
          <a:p>
            <a:pPr algn="l">
              <a:lnSpc>
                <a:spcPts val="2800"/>
              </a:lnSpc>
            </a:pPr>
            <a:r>
              <a:rPr lang="en-US" sz="2000" dirty="0">
                <a:solidFill>
                  <a:srgbClr val="000000"/>
                </a:solidFill>
                <a:latin typeface="Trebuchet MS"/>
                <a:ea typeface="Trebuchet MS"/>
                <a:cs typeface="Trebuchet MS"/>
                <a:sym typeface="Trebuchet MS"/>
              </a:rPr>
              <a:t>Colorado Department of Education. (2024). Explore</a:t>
            </a:r>
            <a:r>
              <a:rPr lang="en-US" sz="2000" i="1" dirty="0">
                <a:solidFill>
                  <a:srgbClr val="000000"/>
                </a:solidFill>
                <a:latin typeface="Trebuchet MS Italics"/>
                <a:ea typeface="Trebuchet MS Italics"/>
                <a:cs typeface="Trebuchet MS Italics"/>
                <a:sym typeface="Trebuchet MS Italics"/>
              </a:rPr>
              <a:t> school and district data. </a:t>
            </a:r>
            <a:r>
              <a:rPr lang="en-US" sz="2000" dirty="0">
                <a:solidFill>
                  <a:srgbClr val="000000"/>
                </a:solidFill>
                <a:latin typeface="Trebuchet MS"/>
                <a:ea typeface="Trebuchet MS"/>
                <a:cs typeface="Trebuchet MS"/>
                <a:sym typeface="Trebuchet MS"/>
              </a:rPr>
              <a:t>SchoolView®: School and district data.</a:t>
            </a:r>
          </a:p>
          <a:p>
            <a:pPr algn="l">
              <a:lnSpc>
                <a:spcPts val="2800"/>
              </a:lnSpc>
            </a:pPr>
            <a:r>
              <a:rPr lang="en-US" sz="2000" dirty="0">
                <a:solidFill>
                  <a:srgbClr val="000000"/>
                </a:solidFill>
                <a:latin typeface="Trebuchet MS"/>
                <a:ea typeface="Trebuchet MS"/>
                <a:cs typeface="Trebuchet MS"/>
                <a:sym typeface="Trebuchet MS"/>
              </a:rPr>
              <a:t>     </a:t>
            </a:r>
            <a:r>
              <a:rPr lang="en-US" sz="2000" b="1" u="sng" dirty="0">
                <a:solidFill>
                  <a:srgbClr val="004AAD"/>
                </a:solidFill>
                <a:latin typeface="Trebuchet MS Bold"/>
                <a:ea typeface="Trebuchet MS Bold"/>
                <a:cs typeface="Trebuchet MS Bold"/>
                <a:sym typeface="Trebuchet MS Bold"/>
                <a:hlinkClick r:id="rId6" tooltip="https://www.cde.state.co.us/schoolview/explore/welcome/"/>
              </a:rPr>
              <a:t>https://www.cde.state.co.us/schoolview/explore/welcome/</a:t>
            </a:r>
          </a:p>
          <a:p>
            <a:pPr algn="l">
              <a:lnSpc>
                <a:spcPts val="700"/>
              </a:lnSpc>
            </a:pPr>
            <a:endParaRPr lang="en-US" sz="2000" b="1" u="sng" dirty="0">
              <a:solidFill>
                <a:srgbClr val="004AAD"/>
              </a:solidFill>
              <a:latin typeface="Trebuchet MS Bold"/>
              <a:ea typeface="Trebuchet MS Bold"/>
              <a:cs typeface="Trebuchet MS Bold"/>
              <a:sym typeface="Trebuchet MS Bold"/>
              <a:hlinkClick r:id="rId6" tooltip="https://www.cde.state.co.us/schoolview/explore/welcome/"/>
            </a:endParaRPr>
          </a:p>
          <a:p>
            <a:pPr algn="l">
              <a:lnSpc>
                <a:spcPts val="2800"/>
              </a:lnSpc>
            </a:pPr>
            <a:r>
              <a:rPr lang="en-US" sz="2000" dirty="0">
                <a:solidFill>
                  <a:srgbClr val="000000"/>
                </a:solidFill>
                <a:latin typeface="Trebuchet MS"/>
                <a:ea typeface="Trebuchet MS"/>
                <a:cs typeface="Trebuchet MS"/>
                <a:sym typeface="Trebuchet MS"/>
              </a:rPr>
              <a:t>Colorado Department of Education. (2024, December 18). </a:t>
            </a:r>
            <a:r>
              <a:rPr lang="en-US" sz="2000" i="1" dirty="0">
                <a:solidFill>
                  <a:srgbClr val="000000"/>
                </a:solidFill>
                <a:latin typeface="Trebuchet MS Italics"/>
                <a:ea typeface="Trebuchet MS Italics"/>
                <a:cs typeface="Trebuchet MS Italics"/>
                <a:sym typeface="Trebuchet MS Italics"/>
              </a:rPr>
              <a:t>Attendance Goal Calculator Dashboard</a:t>
            </a:r>
            <a:r>
              <a:rPr lang="en-US" sz="2000" dirty="0">
                <a:solidFill>
                  <a:srgbClr val="000000"/>
                </a:solidFill>
                <a:latin typeface="Trebuchet MS"/>
                <a:ea typeface="Trebuchet MS"/>
                <a:cs typeface="Trebuchet MS"/>
                <a:sym typeface="Trebuchet MS"/>
              </a:rPr>
              <a:t>. Attendance.</a:t>
            </a:r>
          </a:p>
          <a:p>
            <a:pPr algn="l">
              <a:lnSpc>
                <a:spcPts val="2800"/>
              </a:lnSpc>
            </a:pPr>
            <a:r>
              <a:rPr lang="en-US" sz="2000" dirty="0">
                <a:solidFill>
                  <a:srgbClr val="000000"/>
                </a:solidFill>
                <a:latin typeface="Trebuchet MS"/>
                <a:ea typeface="Trebuchet MS"/>
                <a:cs typeface="Trebuchet MS"/>
                <a:sym typeface="Trebuchet MS"/>
              </a:rPr>
              <a:t>     </a:t>
            </a:r>
            <a:r>
              <a:rPr lang="en-US" sz="2000" b="1" u="sng" dirty="0">
                <a:solidFill>
                  <a:srgbClr val="004AAD"/>
                </a:solidFill>
                <a:latin typeface="Trebuchet MS Bold"/>
                <a:ea typeface="Trebuchet MS Bold"/>
                <a:cs typeface="Trebuchet MS Bold"/>
                <a:sym typeface="Trebuchet MS Bold"/>
                <a:hlinkClick r:id="rId7" tooltip="https://www.cde.state.co.us/code/attendance-goal-calculator"/>
              </a:rPr>
              <a:t>https://www.cde.state.co.us/code/attendance-goal-calculator</a:t>
            </a:r>
          </a:p>
          <a:p>
            <a:pPr algn="l">
              <a:lnSpc>
                <a:spcPts val="700"/>
              </a:lnSpc>
            </a:pPr>
            <a:endParaRPr lang="en-US" sz="2000" b="1" u="sng" dirty="0">
              <a:solidFill>
                <a:srgbClr val="004AAD"/>
              </a:solidFill>
              <a:latin typeface="Trebuchet MS Bold"/>
              <a:ea typeface="Trebuchet MS Bold"/>
              <a:cs typeface="Trebuchet MS Bold"/>
              <a:sym typeface="Trebuchet MS Bold"/>
              <a:hlinkClick r:id="rId7" tooltip="https://www.cde.state.co.us/code/attendance-goal-calculator"/>
            </a:endParaRPr>
          </a:p>
          <a:p>
            <a:pPr algn="l">
              <a:lnSpc>
                <a:spcPts val="2800"/>
              </a:lnSpc>
            </a:pPr>
            <a:r>
              <a:rPr lang="en-US" sz="2000" dirty="0">
                <a:solidFill>
                  <a:srgbClr val="000000"/>
                </a:solidFill>
                <a:latin typeface="Trebuchet MS"/>
                <a:ea typeface="Trebuchet MS"/>
                <a:cs typeface="Trebuchet MS"/>
                <a:sym typeface="Trebuchet MS"/>
              </a:rPr>
              <a:t>Colorado Department of Education. (2025, January 21). </a:t>
            </a:r>
            <a:r>
              <a:rPr lang="en-US" sz="2000" i="1" dirty="0">
                <a:solidFill>
                  <a:srgbClr val="000000"/>
                </a:solidFill>
                <a:latin typeface="Trebuchet MS Italics"/>
                <a:ea typeface="Trebuchet MS Italics"/>
                <a:cs typeface="Trebuchet MS Italics"/>
                <a:sym typeface="Trebuchet MS Italics"/>
              </a:rPr>
              <a:t>Dropout Dashboard</a:t>
            </a:r>
            <a:r>
              <a:rPr lang="en-US" sz="2000" dirty="0">
                <a:solidFill>
                  <a:srgbClr val="000000"/>
                </a:solidFill>
                <a:latin typeface="Trebuchet MS"/>
                <a:ea typeface="Trebuchet MS"/>
                <a:cs typeface="Trebuchet MS"/>
                <a:sym typeface="Trebuchet MS"/>
              </a:rPr>
              <a:t>. Dropout.</a:t>
            </a:r>
          </a:p>
          <a:p>
            <a:pPr algn="l">
              <a:lnSpc>
                <a:spcPts val="2800"/>
              </a:lnSpc>
            </a:pPr>
            <a:r>
              <a:rPr lang="en-US" sz="2000" dirty="0">
                <a:solidFill>
                  <a:srgbClr val="000000"/>
                </a:solidFill>
                <a:latin typeface="Trebuchet MS"/>
                <a:ea typeface="Trebuchet MS"/>
                <a:cs typeface="Trebuchet MS"/>
                <a:sym typeface="Trebuchet MS"/>
              </a:rPr>
              <a:t> </a:t>
            </a:r>
            <a:r>
              <a:rPr lang="en-US" sz="2000" dirty="0">
                <a:solidFill>
                  <a:srgbClr val="004AAD"/>
                </a:solidFill>
                <a:latin typeface="Trebuchet MS"/>
                <a:ea typeface="Trebuchet MS"/>
                <a:cs typeface="Trebuchet MS"/>
                <a:sym typeface="Trebuchet MS"/>
              </a:rPr>
              <a:t>    </a:t>
            </a:r>
            <a:r>
              <a:rPr lang="en-US" sz="2000" b="1" u="sng" dirty="0">
                <a:solidFill>
                  <a:srgbClr val="004AAD"/>
                </a:solidFill>
                <a:latin typeface="Trebuchet MS Bold"/>
                <a:ea typeface="Trebuchet MS Bold"/>
                <a:cs typeface="Trebuchet MS Bold"/>
                <a:sym typeface="Trebuchet MS Bold"/>
                <a:hlinkClick r:id="rId8" tooltip="https://www.cde.state.co.us/code/dropoutdashboard"/>
              </a:rPr>
              <a:t>https://www.cde.state.co.us/code/dropoutdashboard</a:t>
            </a:r>
          </a:p>
          <a:p>
            <a:pPr algn="l">
              <a:lnSpc>
                <a:spcPts val="700"/>
              </a:lnSpc>
            </a:pPr>
            <a:endParaRPr lang="en-US" sz="2000" b="1" u="sng" dirty="0">
              <a:solidFill>
                <a:srgbClr val="004AAD"/>
              </a:solidFill>
              <a:latin typeface="Trebuchet MS Bold"/>
              <a:ea typeface="Trebuchet MS Bold"/>
              <a:cs typeface="Trebuchet MS Bold"/>
              <a:sym typeface="Trebuchet MS Bold"/>
              <a:hlinkClick r:id="rId8" tooltip="https://www.cde.state.co.us/code/dropoutdashboard"/>
            </a:endParaRPr>
          </a:p>
          <a:p>
            <a:pPr algn="l">
              <a:lnSpc>
                <a:spcPts val="2800"/>
              </a:lnSpc>
            </a:pPr>
            <a:r>
              <a:rPr lang="en-US" sz="2000" dirty="0">
                <a:solidFill>
                  <a:srgbClr val="000000"/>
                </a:solidFill>
                <a:latin typeface="Trebuchet MS"/>
                <a:ea typeface="Trebuchet MS"/>
                <a:cs typeface="Trebuchet MS"/>
                <a:sym typeface="Trebuchet MS"/>
              </a:rPr>
              <a:t>Colorado Department of Education. (2025, January 24). </a:t>
            </a:r>
            <a:r>
              <a:rPr lang="en-US" sz="2000" i="1" dirty="0">
                <a:solidFill>
                  <a:srgbClr val="000000"/>
                </a:solidFill>
                <a:latin typeface="Trebuchet MS Italics"/>
                <a:ea typeface="Trebuchet MS Italics"/>
                <a:cs typeface="Trebuchet MS Italics"/>
                <a:sym typeface="Trebuchet MS Italics"/>
              </a:rPr>
              <a:t>Suspension/Expulsion Statistics.</a:t>
            </a:r>
          </a:p>
          <a:p>
            <a:pPr algn="l">
              <a:lnSpc>
                <a:spcPts val="2800"/>
              </a:lnSpc>
            </a:pPr>
            <a:r>
              <a:rPr lang="en-US" sz="2000" dirty="0">
                <a:solidFill>
                  <a:srgbClr val="000000"/>
                </a:solidFill>
                <a:latin typeface="Trebuchet MS"/>
                <a:ea typeface="Trebuchet MS"/>
                <a:cs typeface="Trebuchet MS"/>
                <a:sym typeface="Trebuchet MS"/>
              </a:rPr>
              <a:t>     </a:t>
            </a:r>
            <a:r>
              <a:rPr lang="en-US" sz="2000" b="1" u="sng" dirty="0">
                <a:solidFill>
                  <a:srgbClr val="004AAD"/>
                </a:solidFill>
                <a:latin typeface="Trebuchet MS Bold"/>
                <a:ea typeface="Trebuchet MS Bold"/>
                <a:cs typeface="Trebuchet MS Bold"/>
                <a:sym typeface="Trebuchet MS Bold"/>
                <a:hlinkClick r:id="rId9" tooltip="https://www.cde.state.co.us/cdereval/suspend-expel"/>
              </a:rPr>
              <a:t>https://www.cde.state.co.us/cdereval/suspend-expel</a:t>
            </a:r>
          </a:p>
          <a:p>
            <a:pPr algn="l">
              <a:lnSpc>
                <a:spcPts val="700"/>
              </a:lnSpc>
            </a:pPr>
            <a:endParaRPr lang="en-US" sz="2000" b="1" u="sng" dirty="0">
              <a:solidFill>
                <a:srgbClr val="004AAD"/>
              </a:solidFill>
              <a:latin typeface="Trebuchet MS Bold"/>
              <a:ea typeface="Trebuchet MS Bold"/>
              <a:cs typeface="Trebuchet MS Bold"/>
              <a:sym typeface="Trebuchet MS Bold"/>
              <a:hlinkClick r:id="rId9" tooltip="https://www.cde.state.co.us/cdereval/suspend-expel"/>
            </a:endParaRPr>
          </a:p>
          <a:p>
            <a:pPr algn="l">
              <a:lnSpc>
                <a:spcPts val="2800"/>
              </a:lnSpc>
            </a:pPr>
            <a:r>
              <a:rPr lang="en-US" sz="2000" dirty="0">
                <a:solidFill>
                  <a:srgbClr val="000000"/>
                </a:solidFill>
                <a:latin typeface="Trebuchet MS"/>
                <a:ea typeface="Trebuchet MS"/>
                <a:cs typeface="Trebuchet MS"/>
                <a:sym typeface="Trebuchet MS"/>
              </a:rPr>
              <a:t>Colorado Department of Education. (2025, August 8). </a:t>
            </a:r>
            <a:r>
              <a:rPr lang="en-US" sz="2000" i="1" dirty="0">
                <a:solidFill>
                  <a:srgbClr val="000000"/>
                </a:solidFill>
                <a:latin typeface="Trebuchet MS Italics"/>
                <a:ea typeface="Trebuchet MS Italics"/>
                <a:cs typeface="Trebuchet MS Italics"/>
                <a:sym typeface="Trebuchet MS Italics"/>
              </a:rPr>
              <a:t>Attendance</a:t>
            </a:r>
            <a:r>
              <a:rPr lang="en-US" sz="2000" dirty="0">
                <a:solidFill>
                  <a:srgbClr val="000000"/>
                </a:solidFill>
                <a:latin typeface="Trebuchet MS"/>
                <a:ea typeface="Trebuchet MS"/>
                <a:cs typeface="Trebuchet MS"/>
                <a:sym typeface="Trebuchet MS"/>
              </a:rPr>
              <a:t>. Reports and Data.</a:t>
            </a:r>
          </a:p>
          <a:p>
            <a:pPr algn="l">
              <a:lnSpc>
                <a:spcPts val="2800"/>
              </a:lnSpc>
            </a:pPr>
            <a:r>
              <a:rPr lang="en-US" sz="2000" dirty="0">
                <a:solidFill>
                  <a:srgbClr val="000000"/>
                </a:solidFill>
                <a:latin typeface="Trebuchet MS"/>
                <a:ea typeface="Trebuchet MS"/>
                <a:cs typeface="Trebuchet MS"/>
                <a:sym typeface="Trebuchet MS"/>
              </a:rPr>
              <a:t>     </a:t>
            </a:r>
            <a:r>
              <a:rPr lang="en-US" sz="2000" b="1" u="sng" dirty="0">
                <a:solidFill>
                  <a:srgbClr val="004AAD"/>
                </a:solidFill>
                <a:latin typeface="Trebuchet MS Bold"/>
                <a:ea typeface="Trebuchet MS Bold"/>
                <a:cs typeface="Trebuchet MS Bold"/>
                <a:sym typeface="Trebuchet MS Bold"/>
                <a:hlinkClick r:id="rId10" tooltip="https://www.cde.state.co.us/cdereval/truancystatistics"/>
              </a:rPr>
              <a:t>https://www.cde.state.co.us/cdereval/truancystatistics</a:t>
            </a:r>
          </a:p>
          <a:p>
            <a:pPr algn="l">
              <a:lnSpc>
                <a:spcPts val="2800"/>
              </a:lnSpc>
            </a:pPr>
            <a:r>
              <a:rPr lang="en-US" sz="2000" dirty="0">
                <a:solidFill>
                  <a:srgbClr val="000000"/>
                </a:solidFill>
                <a:latin typeface="Trebuchet MS"/>
                <a:ea typeface="Trebuchet MS"/>
                <a:cs typeface="Trebuchet MS"/>
                <a:sym typeface="Trebuchet MS"/>
              </a:rPr>
              <a:t>Colorado Department of Education. (2025, August 15). </a:t>
            </a:r>
            <a:r>
              <a:rPr lang="en-US" sz="2000" i="1" dirty="0">
                <a:solidFill>
                  <a:srgbClr val="000000"/>
                </a:solidFill>
                <a:latin typeface="Trebuchet MS Italics"/>
                <a:ea typeface="Trebuchet MS Italics"/>
                <a:cs typeface="Trebuchet MS Italics"/>
                <a:sym typeface="Trebuchet MS Italics"/>
              </a:rPr>
              <a:t>School Counselor Corps Grant Program resources. </a:t>
            </a:r>
          </a:p>
          <a:p>
            <a:pPr algn="l">
              <a:lnSpc>
                <a:spcPts val="2800"/>
              </a:lnSpc>
            </a:pPr>
            <a:r>
              <a:rPr lang="en-US" sz="2000" dirty="0">
                <a:solidFill>
                  <a:srgbClr val="000000"/>
                </a:solidFill>
                <a:latin typeface="Trebuchet MS"/>
                <a:ea typeface="Trebuchet MS"/>
                <a:cs typeface="Trebuchet MS"/>
                <a:sym typeface="Trebuchet MS"/>
              </a:rPr>
              <a:t>    </a:t>
            </a:r>
            <a:r>
              <a:rPr lang="en-US" sz="2000" b="1" u="sng" dirty="0">
                <a:solidFill>
                  <a:srgbClr val="004AAD"/>
                </a:solidFill>
                <a:latin typeface="Trebuchet MS Bold"/>
                <a:ea typeface="Trebuchet MS Bold"/>
                <a:cs typeface="Trebuchet MS Bold"/>
                <a:sym typeface="Trebuchet MS Bold"/>
                <a:hlinkClick r:id="rId11" tooltip="https://www.cde.state.co.us/postsecondary/scc_resources"/>
              </a:rPr>
              <a:t>https://www.cde.state.co.us/postsecondary/scc_resources</a:t>
            </a:r>
          </a:p>
          <a:p>
            <a:pPr algn="l">
              <a:lnSpc>
                <a:spcPts val="700"/>
              </a:lnSpc>
            </a:pPr>
            <a:endParaRPr lang="en-US" sz="2000" b="1" u="sng" dirty="0">
              <a:solidFill>
                <a:srgbClr val="004AAD"/>
              </a:solidFill>
              <a:latin typeface="Trebuchet MS Bold"/>
              <a:ea typeface="Trebuchet MS Bold"/>
              <a:cs typeface="Trebuchet MS Bold"/>
              <a:sym typeface="Trebuchet MS Bold"/>
              <a:hlinkClick r:id="rId11" tooltip="https://www.cde.state.co.us/postsecondary/scc_resources"/>
            </a:endParaRPr>
          </a:p>
          <a:p>
            <a:pPr algn="l">
              <a:lnSpc>
                <a:spcPts val="2800"/>
              </a:lnSpc>
            </a:pPr>
            <a:r>
              <a:rPr lang="en-US" sz="2000" dirty="0">
                <a:solidFill>
                  <a:srgbClr val="000000"/>
                </a:solidFill>
                <a:latin typeface="Trebuchet MS"/>
                <a:ea typeface="Trebuchet MS"/>
                <a:cs typeface="Trebuchet MS"/>
                <a:sym typeface="Trebuchet MS"/>
              </a:rPr>
              <a:t>Colorado Department of Education. (2025, August 19). </a:t>
            </a:r>
            <a:r>
              <a:rPr lang="en-US" sz="2000" i="1" dirty="0">
                <a:solidFill>
                  <a:srgbClr val="000000"/>
                </a:solidFill>
                <a:latin typeface="Trebuchet MS Italics"/>
                <a:ea typeface="Trebuchet MS Italics"/>
                <a:cs typeface="Trebuchet MS Italics"/>
                <a:sym typeface="Trebuchet MS Italics"/>
              </a:rPr>
              <a:t>Unified improvement planning</a:t>
            </a:r>
            <a:r>
              <a:rPr lang="en-US" sz="2000" dirty="0">
                <a:solidFill>
                  <a:srgbClr val="000000"/>
                </a:solidFill>
                <a:latin typeface="Trebuchet MS"/>
                <a:ea typeface="Trebuchet MS"/>
                <a:cs typeface="Trebuchet MS"/>
                <a:sym typeface="Trebuchet MS"/>
              </a:rPr>
              <a:t>. </a:t>
            </a:r>
            <a:r>
              <a:rPr lang="en-US" sz="2000" b="1" u="sng" dirty="0">
                <a:solidFill>
                  <a:srgbClr val="004AAD"/>
                </a:solidFill>
                <a:latin typeface="Trebuchet MS Bold"/>
                <a:ea typeface="Trebuchet MS Bold"/>
                <a:cs typeface="Trebuchet MS Bold"/>
                <a:sym typeface="Trebuchet MS Bold"/>
                <a:hlinkClick r:id="rId12" tooltip="https://www.cde.state.co.us/uip"/>
              </a:rPr>
              <a:t>https://www.cde.state.co.us/uip</a:t>
            </a:r>
          </a:p>
        </p:txBody>
      </p:sp>
      <p:sp>
        <p:nvSpPr>
          <p:cNvPr id="10" name="Freeform 10" descr="CDE Logo"/>
          <p:cNvSpPr/>
          <p:nvPr/>
        </p:nvSpPr>
        <p:spPr>
          <a:xfrm>
            <a:off x="15320137" y="598147"/>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13"/>
            <a:stretch>
              <a:fillRect/>
            </a:stretch>
          </a:blipFill>
        </p:spPr>
        <p:txBody>
          <a:bodyPr/>
          <a:lstStyle/>
          <a:p>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366157"/>
            <a:ext cx="18288000" cy="1541783"/>
            <a:chOff x="0" y="0"/>
            <a:chExt cx="4816593" cy="406066"/>
          </a:xfrm>
        </p:grpSpPr>
        <p:sp>
          <p:nvSpPr>
            <p:cNvPr id="3" name="Freeform 3">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4" name="TextBox 4"/>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grpSp>
        <p:nvGrpSpPr>
          <p:cNvPr id="5" name="Group 5">
            <a:extLst>
              <a:ext uri="{C183D7F6-B498-43B3-948B-1728B52AA6E4}">
                <adec:decorative xmlns:adec="http://schemas.microsoft.com/office/drawing/2017/decorative" val="1"/>
              </a:ext>
            </a:extLst>
          </p:cNvPr>
          <p:cNvGrpSpPr/>
          <p:nvPr/>
        </p:nvGrpSpPr>
        <p:grpSpPr>
          <a:xfrm>
            <a:off x="506232" y="2465450"/>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7" name="TextBox 7"/>
            <p:cNvSpPr txBox="1"/>
            <p:nvPr/>
          </p:nvSpPr>
          <p:spPr>
            <a:xfrm>
              <a:off x="0" y="-57150"/>
              <a:ext cx="4549935" cy="2016967"/>
            </a:xfrm>
            <a:prstGeom prst="rect">
              <a:avLst/>
            </a:prstGeom>
          </p:spPr>
          <p:txBody>
            <a:bodyPr lIns="50800" tIns="50800" rIns="50800" bIns="50800" rtlCol="0" anchor="t"/>
            <a:lstStyle/>
            <a:p>
              <a:pPr algn="l">
                <a:lnSpc>
                  <a:spcPts val="3359"/>
                </a:lnSpc>
              </a:pPr>
              <a:endParaRPr dirty="0"/>
            </a:p>
            <a:p>
              <a:pPr algn="l">
                <a:lnSpc>
                  <a:spcPts val="3359"/>
                </a:lnSpc>
              </a:pPr>
              <a:endParaRPr dirty="0"/>
            </a:p>
            <a:p>
              <a:pPr algn="l">
                <a:lnSpc>
                  <a:spcPts val="3359"/>
                </a:lnSpc>
              </a:pPr>
              <a:r>
                <a:rPr lang="en-US" sz="2400" dirty="0">
                  <a:solidFill>
                    <a:srgbClr val="000000"/>
                  </a:solidFill>
                  <a:latin typeface="Trebuchet MS"/>
                  <a:ea typeface="Trebuchet MS"/>
                  <a:cs typeface="Trebuchet MS"/>
                  <a:sym typeface="Trebuchet MS"/>
                </a:rPr>
                <a:t> </a:t>
              </a:r>
            </a:p>
            <a:p>
              <a:pPr algn="ctr">
                <a:lnSpc>
                  <a:spcPts val="3359"/>
                </a:lnSpc>
              </a:pPr>
              <a:endParaRPr lang="en-US" sz="2400" dirty="0">
                <a:solidFill>
                  <a:srgbClr val="000000"/>
                </a:solidFill>
                <a:latin typeface="Trebuchet MS"/>
                <a:ea typeface="Trebuchet MS"/>
                <a:cs typeface="Trebuchet MS"/>
                <a:sym typeface="Trebuchet MS"/>
              </a:endParaRPr>
            </a:p>
            <a:p>
              <a:pPr algn="ctr">
                <a:lnSpc>
                  <a:spcPts val="3359"/>
                </a:lnSpc>
              </a:pPr>
              <a:endParaRPr lang="en-US" sz="2400" dirty="0">
                <a:solidFill>
                  <a:srgbClr val="000000"/>
                </a:solidFill>
                <a:latin typeface="Trebuchet MS"/>
                <a:ea typeface="Trebuchet MS"/>
                <a:cs typeface="Trebuchet MS"/>
                <a:sym typeface="Trebuchet MS"/>
              </a:endParaRPr>
            </a:p>
            <a:p>
              <a:pPr algn="ctr">
                <a:lnSpc>
                  <a:spcPts val="3359"/>
                </a:lnSpc>
              </a:pPr>
              <a:endParaRPr lang="en-US" sz="2400" dirty="0">
                <a:solidFill>
                  <a:srgbClr val="000000"/>
                </a:solidFill>
                <a:latin typeface="Trebuchet MS"/>
                <a:ea typeface="Trebuchet MS"/>
                <a:cs typeface="Trebuchet MS"/>
                <a:sym typeface="Trebuchet MS"/>
              </a:endParaRPr>
            </a:p>
            <a:p>
              <a:pPr algn="ctr">
                <a:lnSpc>
                  <a:spcPts val="3359"/>
                </a:lnSpc>
              </a:pPr>
              <a:endParaRPr lang="en-US" sz="2400" dirty="0">
                <a:solidFill>
                  <a:srgbClr val="000000"/>
                </a:solidFill>
                <a:latin typeface="Trebuchet MS"/>
                <a:ea typeface="Trebuchet MS"/>
                <a:cs typeface="Trebuchet MS"/>
                <a:sym typeface="Trebuchet MS"/>
              </a:endParaRPr>
            </a:p>
            <a:p>
              <a:pPr algn="ctr">
                <a:lnSpc>
                  <a:spcPts val="3359"/>
                </a:lnSpc>
              </a:pPr>
              <a:endParaRPr lang="en-US" sz="2400" dirty="0">
                <a:solidFill>
                  <a:srgbClr val="000000"/>
                </a:solidFill>
                <a:latin typeface="Trebuchet MS"/>
                <a:ea typeface="Trebuchet MS"/>
                <a:cs typeface="Trebuchet MS"/>
                <a:sym typeface="Trebuchet MS"/>
              </a:endParaRPr>
            </a:p>
          </p:txBody>
        </p:sp>
      </p:grpSp>
      <p:sp>
        <p:nvSpPr>
          <p:cNvPr id="8" name="TextBox 8"/>
          <p:cNvSpPr txBox="1">
            <a:spLocks noGrp="1"/>
          </p:cNvSpPr>
          <p:nvPr>
            <p:ph type="title" idx="4294967295"/>
          </p:nvPr>
        </p:nvSpPr>
        <p:spPr>
          <a:xfrm>
            <a:off x="415277" y="413148"/>
            <a:ext cx="13198752"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References III</a:t>
            </a:r>
          </a:p>
        </p:txBody>
      </p:sp>
      <p:sp>
        <p:nvSpPr>
          <p:cNvPr id="9" name="TextBox 9"/>
          <p:cNvSpPr txBox="1"/>
          <p:nvPr/>
        </p:nvSpPr>
        <p:spPr>
          <a:xfrm>
            <a:off x="692138" y="2739464"/>
            <a:ext cx="16899519" cy="1768475"/>
          </a:xfrm>
          <a:prstGeom prst="rect">
            <a:avLst/>
          </a:prstGeom>
        </p:spPr>
        <p:txBody>
          <a:bodyPr lIns="0" tIns="0" rIns="0" bIns="0" rtlCol="0" anchor="t">
            <a:spAutoFit/>
          </a:bodyPr>
          <a:lstStyle/>
          <a:p>
            <a:pPr algn="l">
              <a:lnSpc>
                <a:spcPts val="2800"/>
              </a:lnSpc>
            </a:pPr>
            <a:r>
              <a:rPr lang="en-US" sz="2000" dirty="0">
                <a:solidFill>
                  <a:srgbClr val="000000"/>
                </a:solidFill>
                <a:latin typeface="Trebuchet MS"/>
                <a:ea typeface="Trebuchet MS"/>
                <a:cs typeface="Trebuchet MS"/>
                <a:sym typeface="Trebuchet MS"/>
              </a:rPr>
              <a:t>FullStory Education Team. (2021, October 5). </a:t>
            </a:r>
            <a:r>
              <a:rPr lang="en-US" sz="2000" i="1" dirty="0">
                <a:solidFill>
                  <a:srgbClr val="000000"/>
                </a:solidFill>
                <a:latin typeface="Trebuchet MS Italics"/>
                <a:ea typeface="Trebuchet MS Italics"/>
                <a:cs typeface="Trebuchet MS Italics"/>
                <a:sym typeface="Trebuchet MS Italics"/>
              </a:rPr>
              <a:t>Qualitative vs. quantitative data: What’s the difference? </a:t>
            </a:r>
          </a:p>
          <a:p>
            <a:pPr algn="l">
              <a:lnSpc>
                <a:spcPts val="2800"/>
              </a:lnSpc>
            </a:pPr>
            <a:r>
              <a:rPr lang="en-US" sz="2000" dirty="0">
                <a:solidFill>
                  <a:srgbClr val="000000"/>
                </a:solidFill>
                <a:latin typeface="Trebuchet MS"/>
                <a:ea typeface="Trebuchet MS"/>
                <a:cs typeface="Trebuchet MS"/>
                <a:sym typeface="Trebuchet MS"/>
              </a:rPr>
              <a:t>    </a:t>
            </a:r>
            <a:r>
              <a:rPr lang="en-US" sz="2000" b="1" u="sng" dirty="0">
                <a:solidFill>
                  <a:srgbClr val="004AAD"/>
                </a:solidFill>
                <a:latin typeface="Trebuchet MS Bold"/>
                <a:ea typeface="Trebuchet MS Bold"/>
                <a:cs typeface="Trebuchet MS Bold"/>
                <a:sym typeface="Trebuchet MS Bold"/>
                <a:hlinkClick r:id="rId3" tooltip="https://www.fullstory.com/blog/qualitative-vs-quantitative-data/"/>
              </a:rPr>
              <a:t>https://www.fullstory.com/blog/qualitative-vs-quantitative-data/</a:t>
            </a:r>
          </a:p>
          <a:p>
            <a:pPr algn="l">
              <a:lnSpc>
                <a:spcPts val="2800"/>
              </a:lnSpc>
            </a:pPr>
            <a:endParaRPr lang="en-US" sz="2000" b="1" u="sng" dirty="0">
              <a:solidFill>
                <a:srgbClr val="004AAD"/>
              </a:solidFill>
              <a:latin typeface="Trebuchet MS Bold"/>
              <a:ea typeface="Trebuchet MS Bold"/>
              <a:cs typeface="Trebuchet MS Bold"/>
              <a:sym typeface="Trebuchet MS Bold"/>
              <a:hlinkClick r:id="rId3" tooltip="https://www.fullstory.com/blog/qualitative-vs-quantitative-data/"/>
            </a:endParaRPr>
          </a:p>
          <a:p>
            <a:pPr algn="l">
              <a:lnSpc>
                <a:spcPts val="2800"/>
              </a:lnSpc>
            </a:pPr>
            <a:r>
              <a:rPr lang="en-US" sz="2000" dirty="0">
                <a:solidFill>
                  <a:srgbClr val="000000"/>
                </a:solidFill>
                <a:latin typeface="Trebuchet MS"/>
                <a:ea typeface="Trebuchet MS"/>
                <a:cs typeface="Trebuchet MS"/>
                <a:sym typeface="Trebuchet MS"/>
              </a:rPr>
              <a:t>Gysbers, N. C. (2010). Remembering the Past, Shaping the Future: A History of School ​Counseling. Alexandria, VA: American School Counselor Association.​</a:t>
            </a:r>
            <a:r>
              <a:rPr lang="en-US" sz="2000" dirty="0">
                <a:solidFill>
                  <a:srgbClr val="000000"/>
                </a:solidFill>
                <a:latin typeface="Trebuchet MS"/>
                <a:ea typeface="Trebuchet MS"/>
                <a:cs typeface="Trebuchet MS"/>
                <a:sym typeface="Trebuchet MS"/>
                <a:hlinkClick r:id="rId4" tooltip="https://www.schoolcounselor.org/getmedia/4a2b2400-513e-4189-a819-fb84cf037b9f/remembering-the-past.pdf"/>
              </a:rPr>
              <a:t> </a:t>
            </a:r>
            <a:r>
              <a:rPr lang="en-US" sz="2000" b="1" u="sng" dirty="0">
                <a:solidFill>
                  <a:srgbClr val="004AAD"/>
                </a:solidFill>
                <a:latin typeface="Trebuchet MS Bold"/>
                <a:ea typeface="Trebuchet MS Bold"/>
                <a:cs typeface="Trebuchet MS Bold"/>
                <a:sym typeface="Trebuchet MS Bold"/>
                <a:hlinkClick r:id="rId4" tooltip="https://www.schoolcounselor.org/getmedia/4a2b2400-513e-4189-a819-fb84cf037b9f/remembering-the-past.pdf"/>
              </a:rPr>
              <a:t>https://www.schoolcounselor.org/getmedia/4a2b2400-513e-4189-a819-fb84cf037b9f/remembering-the-past.pdf</a:t>
            </a:r>
          </a:p>
        </p:txBody>
      </p:sp>
      <p:sp>
        <p:nvSpPr>
          <p:cNvPr id="10" name="Freeform 10" descr="CDE Logo">
            <a:extLst>
              <a:ext uri="{FF2B5EF4-FFF2-40B4-BE49-F238E27FC236}">
                <a16:creationId xmlns:a16="http://schemas.microsoft.com/office/drawing/2014/main" id="{DB6AA950-B8F2-7C2F-CA41-CC67D00C1CE3}"/>
              </a:ext>
            </a:extLst>
          </p:cNvPr>
          <p:cNvSpPr/>
          <p:nvPr/>
        </p:nvSpPr>
        <p:spPr>
          <a:xfrm>
            <a:off x="15320137" y="598147"/>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763" y="2137429"/>
            <a:ext cx="18288000" cy="7685464"/>
            <a:chOff x="0" y="0"/>
            <a:chExt cx="4816593" cy="2024155"/>
          </a:xfrm>
        </p:grpSpPr>
        <p:sp>
          <p:nvSpPr>
            <p:cNvPr id="3" name="Freeform 3">
              <a:extLst>
                <a:ext uri="{C183D7F6-B498-43B3-948B-1728B52AA6E4}">
                  <adec:decorative xmlns:adec="http://schemas.microsoft.com/office/drawing/2017/decorative" val="1"/>
                </a:ext>
              </a:extLst>
            </p:cNvPr>
            <p:cNvSpPr/>
            <p:nvPr/>
          </p:nvSpPr>
          <p:spPr>
            <a:xfrm>
              <a:off x="0" y="0"/>
              <a:ext cx="4816592" cy="2024155"/>
            </a:xfrm>
            <a:custGeom>
              <a:avLst/>
              <a:gdLst/>
              <a:ahLst/>
              <a:cxnLst/>
              <a:rect l="l" t="t" r="r" b="b"/>
              <a:pathLst>
                <a:path w="4816592" h="2024155">
                  <a:moveTo>
                    <a:pt x="0" y="0"/>
                  </a:moveTo>
                  <a:lnTo>
                    <a:pt x="4816592" y="0"/>
                  </a:lnTo>
                  <a:lnTo>
                    <a:pt x="4816592" y="2024155"/>
                  </a:lnTo>
                  <a:lnTo>
                    <a:pt x="0" y="2024155"/>
                  </a:lnTo>
                  <a:close/>
                </a:path>
              </a:pathLst>
            </a:custGeom>
            <a:solidFill>
              <a:srgbClr val="F2F2F2"/>
            </a:solidFill>
          </p:spPr>
          <p:txBody>
            <a:bodyPr/>
            <a:lstStyle/>
            <a:p>
              <a:endParaRPr lang="en-US" dirty="0"/>
            </a:p>
          </p:txBody>
        </p:sp>
        <p:sp>
          <p:nvSpPr>
            <p:cNvPr id="4" name="TextBox 4"/>
            <p:cNvSpPr txBox="1"/>
            <p:nvPr/>
          </p:nvSpPr>
          <p:spPr>
            <a:xfrm>
              <a:off x="0" y="-57150"/>
              <a:ext cx="4816593" cy="2081305"/>
            </a:xfrm>
            <a:prstGeom prst="rect">
              <a:avLst/>
            </a:prstGeom>
          </p:spPr>
          <p:txBody>
            <a:bodyPr lIns="50800" tIns="50800" rIns="50800" bIns="50800" rtlCol="0" anchor="ctr"/>
            <a:lstStyle/>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a:p>
              <a:pPr algn="ctr">
                <a:lnSpc>
                  <a:spcPts val="3359"/>
                </a:lnSpc>
              </a:pPr>
              <a:endParaRPr dirty="0"/>
            </a:p>
          </p:txBody>
        </p:sp>
      </p:grpSp>
      <p:grpSp>
        <p:nvGrpSpPr>
          <p:cNvPr id="5" name="Group 5">
            <a:extLst>
              <a:ext uri="{C183D7F6-B498-43B3-948B-1728B52AA6E4}">
                <adec:decorative xmlns:adec="http://schemas.microsoft.com/office/drawing/2017/decorative" val="1"/>
              </a:ext>
            </a:extLst>
          </p:cNvPr>
          <p:cNvGrpSpPr/>
          <p:nvPr/>
        </p:nvGrpSpPr>
        <p:grpSpPr>
          <a:xfrm>
            <a:off x="927780" y="3092057"/>
            <a:ext cx="2931553" cy="6494631"/>
            <a:chOff x="0" y="0"/>
            <a:chExt cx="837252" cy="1854867"/>
          </a:xfrm>
        </p:grpSpPr>
        <p:sp>
          <p:nvSpPr>
            <p:cNvPr id="6" name="Freeform 6">
              <a:extLst>
                <a:ext uri="{C183D7F6-B498-43B3-948B-1728B52AA6E4}">
                  <adec:decorative xmlns:adec="http://schemas.microsoft.com/office/drawing/2017/decorative" val="1"/>
                </a:ext>
              </a:extLst>
            </p:cNvPr>
            <p:cNvSpPr/>
            <p:nvPr/>
          </p:nvSpPr>
          <p:spPr>
            <a:xfrm>
              <a:off x="0" y="0"/>
              <a:ext cx="837252" cy="1854867"/>
            </a:xfrm>
            <a:custGeom>
              <a:avLst/>
              <a:gdLst/>
              <a:ahLst/>
              <a:cxnLst/>
              <a:rect l="l" t="t" r="r" b="b"/>
              <a:pathLst>
                <a:path w="837252" h="1854867">
                  <a:moveTo>
                    <a:pt x="66022" y="0"/>
                  </a:moveTo>
                  <a:lnTo>
                    <a:pt x="771229" y="0"/>
                  </a:lnTo>
                  <a:cubicBezTo>
                    <a:pt x="788739" y="0"/>
                    <a:pt x="805533" y="6956"/>
                    <a:pt x="817914" y="19337"/>
                  </a:cubicBezTo>
                  <a:cubicBezTo>
                    <a:pt x="830296" y="31719"/>
                    <a:pt x="837252" y="48512"/>
                    <a:pt x="837252" y="66022"/>
                  </a:cubicBezTo>
                  <a:lnTo>
                    <a:pt x="837252" y="1788845"/>
                  </a:lnTo>
                  <a:cubicBezTo>
                    <a:pt x="837252" y="1825308"/>
                    <a:pt x="807692" y="1854867"/>
                    <a:pt x="771229" y="1854867"/>
                  </a:cubicBezTo>
                  <a:lnTo>
                    <a:pt x="66022" y="1854867"/>
                  </a:lnTo>
                  <a:cubicBezTo>
                    <a:pt x="48512" y="1854867"/>
                    <a:pt x="31719" y="1847911"/>
                    <a:pt x="19337" y="1835529"/>
                  </a:cubicBezTo>
                  <a:cubicBezTo>
                    <a:pt x="6956" y="1823148"/>
                    <a:pt x="0" y="1806355"/>
                    <a:pt x="0" y="1788845"/>
                  </a:cubicBezTo>
                  <a:lnTo>
                    <a:pt x="0" y="66022"/>
                  </a:lnTo>
                  <a:cubicBezTo>
                    <a:pt x="0" y="29559"/>
                    <a:pt x="29559" y="0"/>
                    <a:pt x="66022" y="0"/>
                  </a:cubicBezTo>
                  <a:close/>
                </a:path>
              </a:pathLst>
            </a:custGeom>
            <a:solidFill>
              <a:srgbClr val="FFFEFB"/>
            </a:solidFill>
          </p:spPr>
          <p:txBody>
            <a:bodyPr/>
            <a:lstStyle/>
            <a:p>
              <a:endParaRPr lang="en-US" dirty="0"/>
            </a:p>
          </p:txBody>
        </p:sp>
        <p:sp>
          <p:nvSpPr>
            <p:cNvPr id="7" name="TextBox 7"/>
            <p:cNvSpPr txBox="1"/>
            <p:nvPr/>
          </p:nvSpPr>
          <p:spPr>
            <a:xfrm>
              <a:off x="0" y="-47625"/>
              <a:ext cx="837252" cy="1902492"/>
            </a:xfrm>
            <a:prstGeom prst="rect">
              <a:avLst/>
            </a:prstGeom>
          </p:spPr>
          <p:txBody>
            <a:bodyPr lIns="50800" tIns="50800" rIns="50800" bIns="50800" rtlCol="0" anchor="t"/>
            <a:lstStyle/>
            <a:p>
              <a:pPr algn="l">
                <a:lnSpc>
                  <a:spcPts val="2799"/>
                </a:lnSpc>
              </a:pPr>
              <a:endParaRPr dirty="0"/>
            </a:p>
            <a:p>
              <a:pPr algn="l">
                <a:lnSpc>
                  <a:spcPts val="2799"/>
                </a:lnSpc>
              </a:pPr>
              <a:endParaRPr dirty="0"/>
            </a:p>
          </p:txBody>
        </p:sp>
      </p:grpSp>
      <p:grpSp>
        <p:nvGrpSpPr>
          <p:cNvPr id="8" name="Group 8">
            <a:extLst>
              <a:ext uri="{C183D7F6-B498-43B3-948B-1728B52AA6E4}">
                <adec:decorative xmlns:adec="http://schemas.microsoft.com/office/drawing/2017/decorative" val="1"/>
              </a:ext>
            </a:extLst>
          </p:cNvPr>
          <p:cNvGrpSpPr/>
          <p:nvPr/>
        </p:nvGrpSpPr>
        <p:grpSpPr>
          <a:xfrm>
            <a:off x="927780" y="2342323"/>
            <a:ext cx="2931553" cy="1086565"/>
            <a:chOff x="0" y="0"/>
            <a:chExt cx="837252" cy="310323"/>
          </a:xfrm>
        </p:grpSpPr>
        <p:sp>
          <p:nvSpPr>
            <p:cNvPr id="9" name="Freeform 9">
              <a:extLst>
                <a:ext uri="{C183D7F6-B498-43B3-948B-1728B52AA6E4}">
                  <adec:decorative xmlns:adec="http://schemas.microsoft.com/office/drawing/2017/decorative" val="1"/>
                </a:ext>
              </a:extLst>
            </p:cNvPr>
            <p:cNvSpPr/>
            <p:nvPr/>
          </p:nvSpPr>
          <p:spPr>
            <a:xfrm>
              <a:off x="0" y="0"/>
              <a:ext cx="837252" cy="310323"/>
            </a:xfrm>
            <a:custGeom>
              <a:avLst/>
              <a:gdLst/>
              <a:ahLst/>
              <a:cxnLst/>
              <a:rect l="l" t="t" r="r" b="b"/>
              <a:pathLst>
                <a:path w="837252" h="310323">
                  <a:moveTo>
                    <a:pt x="66022" y="0"/>
                  </a:moveTo>
                  <a:lnTo>
                    <a:pt x="771229" y="0"/>
                  </a:lnTo>
                  <a:cubicBezTo>
                    <a:pt x="788739" y="0"/>
                    <a:pt x="805533" y="6956"/>
                    <a:pt x="817914" y="19337"/>
                  </a:cubicBezTo>
                  <a:cubicBezTo>
                    <a:pt x="830296" y="31719"/>
                    <a:pt x="837252" y="48512"/>
                    <a:pt x="837252" y="66022"/>
                  </a:cubicBezTo>
                  <a:lnTo>
                    <a:pt x="837252" y="244301"/>
                  </a:lnTo>
                  <a:cubicBezTo>
                    <a:pt x="837252" y="280764"/>
                    <a:pt x="807692" y="310323"/>
                    <a:pt x="771229" y="310323"/>
                  </a:cubicBezTo>
                  <a:lnTo>
                    <a:pt x="66022" y="310323"/>
                  </a:lnTo>
                  <a:cubicBezTo>
                    <a:pt x="29559" y="310323"/>
                    <a:pt x="0" y="280764"/>
                    <a:pt x="0" y="244301"/>
                  </a:cubicBezTo>
                  <a:lnTo>
                    <a:pt x="0" y="66022"/>
                  </a:lnTo>
                  <a:cubicBezTo>
                    <a:pt x="0" y="29559"/>
                    <a:pt x="29559" y="0"/>
                    <a:pt x="66022" y="0"/>
                  </a:cubicBezTo>
                  <a:close/>
                </a:path>
              </a:pathLst>
            </a:custGeom>
            <a:solidFill>
              <a:srgbClr val="000000"/>
            </a:solidFill>
          </p:spPr>
          <p:txBody>
            <a:bodyPr/>
            <a:lstStyle/>
            <a:p>
              <a:endParaRPr lang="en-US" dirty="0"/>
            </a:p>
          </p:txBody>
        </p:sp>
        <p:sp>
          <p:nvSpPr>
            <p:cNvPr id="10" name="TextBox 10"/>
            <p:cNvSpPr txBox="1"/>
            <p:nvPr/>
          </p:nvSpPr>
          <p:spPr>
            <a:xfrm>
              <a:off x="0" y="-47625"/>
              <a:ext cx="837252" cy="357948"/>
            </a:xfrm>
            <a:prstGeom prst="rect">
              <a:avLst/>
            </a:prstGeom>
          </p:spPr>
          <p:txBody>
            <a:bodyPr lIns="50800" tIns="50800" rIns="50800" bIns="50800" rtlCol="0" anchor="ctr"/>
            <a:lstStyle/>
            <a:p>
              <a:pPr algn="ctr">
                <a:lnSpc>
                  <a:spcPts val="3499"/>
                </a:lnSpc>
              </a:pPr>
              <a:endParaRPr dirty="0"/>
            </a:p>
          </p:txBody>
        </p:sp>
      </p:grpSp>
      <p:grpSp>
        <p:nvGrpSpPr>
          <p:cNvPr id="11" name="Group 11">
            <a:extLst>
              <a:ext uri="{C183D7F6-B498-43B3-948B-1728B52AA6E4}">
                <adec:decorative xmlns:adec="http://schemas.microsoft.com/office/drawing/2017/decorative" val="1"/>
              </a:ext>
            </a:extLst>
          </p:cNvPr>
          <p:cNvGrpSpPr/>
          <p:nvPr/>
        </p:nvGrpSpPr>
        <p:grpSpPr>
          <a:xfrm>
            <a:off x="7687753" y="3092057"/>
            <a:ext cx="2931553" cy="6494631"/>
            <a:chOff x="0" y="0"/>
            <a:chExt cx="837252" cy="1854867"/>
          </a:xfrm>
        </p:grpSpPr>
        <p:sp>
          <p:nvSpPr>
            <p:cNvPr id="12" name="Freeform 12">
              <a:extLst>
                <a:ext uri="{C183D7F6-B498-43B3-948B-1728B52AA6E4}">
                  <adec:decorative xmlns:adec="http://schemas.microsoft.com/office/drawing/2017/decorative" val="1"/>
                </a:ext>
              </a:extLst>
            </p:cNvPr>
            <p:cNvSpPr/>
            <p:nvPr/>
          </p:nvSpPr>
          <p:spPr>
            <a:xfrm>
              <a:off x="0" y="0"/>
              <a:ext cx="837252" cy="1854867"/>
            </a:xfrm>
            <a:custGeom>
              <a:avLst/>
              <a:gdLst/>
              <a:ahLst/>
              <a:cxnLst/>
              <a:rect l="l" t="t" r="r" b="b"/>
              <a:pathLst>
                <a:path w="837252" h="1854867">
                  <a:moveTo>
                    <a:pt x="66022" y="0"/>
                  </a:moveTo>
                  <a:lnTo>
                    <a:pt x="771229" y="0"/>
                  </a:lnTo>
                  <a:cubicBezTo>
                    <a:pt x="788739" y="0"/>
                    <a:pt x="805533" y="6956"/>
                    <a:pt x="817914" y="19337"/>
                  </a:cubicBezTo>
                  <a:cubicBezTo>
                    <a:pt x="830296" y="31719"/>
                    <a:pt x="837252" y="48512"/>
                    <a:pt x="837252" y="66022"/>
                  </a:cubicBezTo>
                  <a:lnTo>
                    <a:pt x="837252" y="1788845"/>
                  </a:lnTo>
                  <a:cubicBezTo>
                    <a:pt x="837252" y="1825308"/>
                    <a:pt x="807692" y="1854867"/>
                    <a:pt x="771229" y="1854867"/>
                  </a:cubicBezTo>
                  <a:lnTo>
                    <a:pt x="66022" y="1854867"/>
                  </a:lnTo>
                  <a:cubicBezTo>
                    <a:pt x="48512" y="1854867"/>
                    <a:pt x="31719" y="1847911"/>
                    <a:pt x="19337" y="1835529"/>
                  </a:cubicBezTo>
                  <a:cubicBezTo>
                    <a:pt x="6956" y="1823148"/>
                    <a:pt x="0" y="1806355"/>
                    <a:pt x="0" y="1788845"/>
                  </a:cubicBezTo>
                  <a:lnTo>
                    <a:pt x="0" y="66022"/>
                  </a:lnTo>
                  <a:cubicBezTo>
                    <a:pt x="0" y="29559"/>
                    <a:pt x="29559" y="0"/>
                    <a:pt x="66022" y="0"/>
                  </a:cubicBezTo>
                  <a:close/>
                </a:path>
              </a:pathLst>
            </a:custGeom>
            <a:solidFill>
              <a:srgbClr val="FFFEFB"/>
            </a:solidFill>
          </p:spPr>
          <p:txBody>
            <a:bodyPr/>
            <a:lstStyle/>
            <a:p>
              <a:endParaRPr lang="en-US" dirty="0"/>
            </a:p>
          </p:txBody>
        </p:sp>
        <p:sp>
          <p:nvSpPr>
            <p:cNvPr id="13" name="TextBox 13"/>
            <p:cNvSpPr txBox="1"/>
            <p:nvPr/>
          </p:nvSpPr>
          <p:spPr>
            <a:xfrm>
              <a:off x="0" y="-47625"/>
              <a:ext cx="837252" cy="1902492"/>
            </a:xfrm>
            <a:prstGeom prst="rect">
              <a:avLst/>
            </a:prstGeom>
          </p:spPr>
          <p:txBody>
            <a:bodyPr lIns="50800" tIns="50800" rIns="50800" bIns="50800" rtlCol="0" anchor="t"/>
            <a:lstStyle/>
            <a:p>
              <a:pPr algn="l">
                <a:lnSpc>
                  <a:spcPts val="2799"/>
                </a:lnSpc>
              </a:pPr>
              <a:endParaRPr dirty="0"/>
            </a:p>
          </p:txBody>
        </p:sp>
      </p:grpSp>
      <p:grpSp>
        <p:nvGrpSpPr>
          <p:cNvPr id="14" name="Group 14">
            <a:extLst>
              <a:ext uri="{C183D7F6-B498-43B3-948B-1728B52AA6E4}">
                <adec:decorative xmlns:adec="http://schemas.microsoft.com/office/drawing/2017/decorative" val="1"/>
              </a:ext>
            </a:extLst>
          </p:cNvPr>
          <p:cNvGrpSpPr/>
          <p:nvPr/>
        </p:nvGrpSpPr>
        <p:grpSpPr>
          <a:xfrm>
            <a:off x="7687753" y="2342323"/>
            <a:ext cx="2931553" cy="1086565"/>
            <a:chOff x="0" y="0"/>
            <a:chExt cx="837252" cy="310323"/>
          </a:xfrm>
        </p:grpSpPr>
        <p:sp>
          <p:nvSpPr>
            <p:cNvPr id="15" name="Freeform 15">
              <a:extLst>
                <a:ext uri="{C183D7F6-B498-43B3-948B-1728B52AA6E4}">
                  <adec:decorative xmlns:adec="http://schemas.microsoft.com/office/drawing/2017/decorative" val="1"/>
                </a:ext>
              </a:extLst>
            </p:cNvPr>
            <p:cNvSpPr/>
            <p:nvPr/>
          </p:nvSpPr>
          <p:spPr>
            <a:xfrm>
              <a:off x="0" y="0"/>
              <a:ext cx="837252" cy="310323"/>
            </a:xfrm>
            <a:custGeom>
              <a:avLst/>
              <a:gdLst/>
              <a:ahLst/>
              <a:cxnLst/>
              <a:rect l="l" t="t" r="r" b="b"/>
              <a:pathLst>
                <a:path w="837252" h="310323">
                  <a:moveTo>
                    <a:pt x="66022" y="0"/>
                  </a:moveTo>
                  <a:lnTo>
                    <a:pt x="771229" y="0"/>
                  </a:lnTo>
                  <a:cubicBezTo>
                    <a:pt x="788739" y="0"/>
                    <a:pt x="805533" y="6956"/>
                    <a:pt x="817914" y="19337"/>
                  </a:cubicBezTo>
                  <a:cubicBezTo>
                    <a:pt x="830296" y="31719"/>
                    <a:pt x="837252" y="48512"/>
                    <a:pt x="837252" y="66022"/>
                  </a:cubicBezTo>
                  <a:lnTo>
                    <a:pt x="837252" y="244301"/>
                  </a:lnTo>
                  <a:cubicBezTo>
                    <a:pt x="837252" y="280764"/>
                    <a:pt x="807692" y="310323"/>
                    <a:pt x="771229" y="310323"/>
                  </a:cubicBezTo>
                  <a:lnTo>
                    <a:pt x="66022" y="310323"/>
                  </a:lnTo>
                  <a:cubicBezTo>
                    <a:pt x="29559" y="310323"/>
                    <a:pt x="0" y="280764"/>
                    <a:pt x="0" y="244301"/>
                  </a:cubicBezTo>
                  <a:lnTo>
                    <a:pt x="0" y="66022"/>
                  </a:lnTo>
                  <a:cubicBezTo>
                    <a:pt x="0" y="29559"/>
                    <a:pt x="29559" y="0"/>
                    <a:pt x="66022" y="0"/>
                  </a:cubicBezTo>
                  <a:close/>
                </a:path>
              </a:pathLst>
            </a:custGeom>
            <a:solidFill>
              <a:srgbClr val="000000"/>
            </a:solidFill>
          </p:spPr>
          <p:txBody>
            <a:bodyPr/>
            <a:lstStyle/>
            <a:p>
              <a:endParaRPr lang="en-US" dirty="0"/>
            </a:p>
          </p:txBody>
        </p:sp>
        <p:sp>
          <p:nvSpPr>
            <p:cNvPr id="16" name="TextBox 16"/>
            <p:cNvSpPr txBox="1"/>
            <p:nvPr/>
          </p:nvSpPr>
          <p:spPr>
            <a:xfrm>
              <a:off x="0" y="-47625"/>
              <a:ext cx="837252" cy="357948"/>
            </a:xfrm>
            <a:prstGeom prst="rect">
              <a:avLst/>
            </a:prstGeom>
          </p:spPr>
          <p:txBody>
            <a:bodyPr lIns="50800" tIns="50800" rIns="50800" bIns="50800" rtlCol="0" anchor="ctr"/>
            <a:lstStyle/>
            <a:p>
              <a:pPr algn="ctr">
                <a:lnSpc>
                  <a:spcPts val="3499"/>
                </a:lnSpc>
              </a:pPr>
              <a:endParaRPr dirty="0"/>
            </a:p>
          </p:txBody>
        </p:sp>
      </p:grpSp>
      <p:grpSp>
        <p:nvGrpSpPr>
          <p:cNvPr id="17" name="Group 17">
            <a:extLst>
              <a:ext uri="{C183D7F6-B498-43B3-948B-1728B52AA6E4}">
                <adec:decorative xmlns:adec="http://schemas.microsoft.com/office/drawing/2017/decorative" val="1"/>
              </a:ext>
            </a:extLst>
          </p:cNvPr>
          <p:cNvGrpSpPr/>
          <p:nvPr/>
        </p:nvGrpSpPr>
        <p:grpSpPr>
          <a:xfrm>
            <a:off x="4308525" y="3092057"/>
            <a:ext cx="2931553" cy="6494631"/>
            <a:chOff x="0" y="0"/>
            <a:chExt cx="837252" cy="1854867"/>
          </a:xfrm>
        </p:grpSpPr>
        <p:sp>
          <p:nvSpPr>
            <p:cNvPr id="18" name="Freeform 18">
              <a:extLst>
                <a:ext uri="{C183D7F6-B498-43B3-948B-1728B52AA6E4}">
                  <adec:decorative xmlns:adec="http://schemas.microsoft.com/office/drawing/2017/decorative" val="1"/>
                </a:ext>
              </a:extLst>
            </p:cNvPr>
            <p:cNvSpPr/>
            <p:nvPr/>
          </p:nvSpPr>
          <p:spPr>
            <a:xfrm>
              <a:off x="0" y="0"/>
              <a:ext cx="837252" cy="1854867"/>
            </a:xfrm>
            <a:custGeom>
              <a:avLst/>
              <a:gdLst/>
              <a:ahLst/>
              <a:cxnLst/>
              <a:rect l="l" t="t" r="r" b="b"/>
              <a:pathLst>
                <a:path w="837252" h="1854867">
                  <a:moveTo>
                    <a:pt x="66022" y="0"/>
                  </a:moveTo>
                  <a:lnTo>
                    <a:pt x="771229" y="0"/>
                  </a:lnTo>
                  <a:cubicBezTo>
                    <a:pt x="788739" y="0"/>
                    <a:pt x="805533" y="6956"/>
                    <a:pt x="817914" y="19337"/>
                  </a:cubicBezTo>
                  <a:cubicBezTo>
                    <a:pt x="830296" y="31719"/>
                    <a:pt x="837252" y="48512"/>
                    <a:pt x="837252" y="66022"/>
                  </a:cubicBezTo>
                  <a:lnTo>
                    <a:pt x="837252" y="1788845"/>
                  </a:lnTo>
                  <a:cubicBezTo>
                    <a:pt x="837252" y="1825308"/>
                    <a:pt x="807692" y="1854867"/>
                    <a:pt x="771229" y="1854867"/>
                  </a:cubicBezTo>
                  <a:lnTo>
                    <a:pt x="66022" y="1854867"/>
                  </a:lnTo>
                  <a:cubicBezTo>
                    <a:pt x="48512" y="1854867"/>
                    <a:pt x="31719" y="1847911"/>
                    <a:pt x="19337" y="1835529"/>
                  </a:cubicBezTo>
                  <a:cubicBezTo>
                    <a:pt x="6956" y="1823148"/>
                    <a:pt x="0" y="1806355"/>
                    <a:pt x="0" y="1788845"/>
                  </a:cubicBezTo>
                  <a:lnTo>
                    <a:pt x="0" y="66022"/>
                  </a:lnTo>
                  <a:cubicBezTo>
                    <a:pt x="0" y="29559"/>
                    <a:pt x="29559" y="0"/>
                    <a:pt x="66022" y="0"/>
                  </a:cubicBezTo>
                  <a:close/>
                </a:path>
              </a:pathLst>
            </a:custGeom>
            <a:solidFill>
              <a:srgbClr val="FFFEFB"/>
            </a:solidFill>
          </p:spPr>
          <p:txBody>
            <a:bodyPr/>
            <a:lstStyle/>
            <a:p>
              <a:endParaRPr lang="en-US" dirty="0"/>
            </a:p>
          </p:txBody>
        </p:sp>
        <p:sp>
          <p:nvSpPr>
            <p:cNvPr id="19" name="TextBox 19"/>
            <p:cNvSpPr txBox="1"/>
            <p:nvPr/>
          </p:nvSpPr>
          <p:spPr>
            <a:xfrm>
              <a:off x="0" y="-57150"/>
              <a:ext cx="837252" cy="1912017"/>
            </a:xfrm>
            <a:prstGeom prst="rect">
              <a:avLst/>
            </a:prstGeom>
          </p:spPr>
          <p:txBody>
            <a:bodyPr lIns="50800" tIns="50800" rIns="50800" bIns="50800" rtlCol="0" anchor="t"/>
            <a:lstStyle/>
            <a:p>
              <a:pPr algn="l">
                <a:lnSpc>
                  <a:spcPts val="2800"/>
                </a:lnSpc>
              </a:pPr>
              <a:endParaRPr dirty="0"/>
            </a:p>
            <a:p>
              <a:pPr algn="l">
                <a:lnSpc>
                  <a:spcPts val="2800"/>
                </a:lnSpc>
              </a:pPr>
              <a:endParaRPr dirty="0"/>
            </a:p>
            <a:p>
              <a:pPr algn="l">
                <a:lnSpc>
                  <a:spcPts val="2800"/>
                </a:lnSpc>
              </a:pPr>
              <a:endParaRPr dirty="0"/>
            </a:p>
            <a:p>
              <a:pPr algn="l">
                <a:lnSpc>
                  <a:spcPts val="2800"/>
                </a:lnSpc>
              </a:pPr>
              <a:endParaRPr dirty="0"/>
            </a:p>
            <a:p>
              <a:pPr algn="l">
                <a:lnSpc>
                  <a:spcPts val="2800"/>
                </a:lnSpc>
              </a:pPr>
              <a:endParaRPr dirty="0"/>
            </a:p>
            <a:p>
              <a:pPr algn="l">
                <a:lnSpc>
                  <a:spcPts val="2800"/>
                </a:lnSpc>
              </a:pPr>
              <a:endParaRPr dirty="0"/>
            </a:p>
            <a:p>
              <a:pPr algn="l">
                <a:lnSpc>
                  <a:spcPts val="2800"/>
                </a:lnSpc>
              </a:pPr>
              <a:endParaRPr dirty="0"/>
            </a:p>
            <a:p>
              <a:pPr algn="l">
                <a:lnSpc>
                  <a:spcPts val="2800"/>
                </a:lnSpc>
              </a:pPr>
              <a:endParaRPr dirty="0"/>
            </a:p>
            <a:p>
              <a:pPr algn="l">
                <a:lnSpc>
                  <a:spcPts val="2800"/>
                </a:lnSpc>
              </a:pPr>
              <a:endParaRPr dirty="0"/>
            </a:p>
            <a:p>
              <a:pPr algn="l">
                <a:lnSpc>
                  <a:spcPts val="2800"/>
                </a:lnSpc>
              </a:pPr>
              <a:endParaRPr dirty="0"/>
            </a:p>
          </p:txBody>
        </p:sp>
      </p:grpSp>
      <p:grpSp>
        <p:nvGrpSpPr>
          <p:cNvPr id="20" name="Group 20">
            <a:extLst>
              <a:ext uri="{C183D7F6-B498-43B3-948B-1728B52AA6E4}">
                <adec:decorative xmlns:adec="http://schemas.microsoft.com/office/drawing/2017/decorative" val="1"/>
              </a:ext>
            </a:extLst>
          </p:cNvPr>
          <p:cNvGrpSpPr/>
          <p:nvPr/>
        </p:nvGrpSpPr>
        <p:grpSpPr>
          <a:xfrm>
            <a:off x="4308525" y="2342323"/>
            <a:ext cx="2931553" cy="1086565"/>
            <a:chOff x="0" y="0"/>
            <a:chExt cx="837252" cy="310323"/>
          </a:xfrm>
        </p:grpSpPr>
        <p:sp>
          <p:nvSpPr>
            <p:cNvPr id="21" name="Freeform 21">
              <a:extLst>
                <a:ext uri="{C183D7F6-B498-43B3-948B-1728B52AA6E4}">
                  <adec:decorative xmlns:adec="http://schemas.microsoft.com/office/drawing/2017/decorative" val="1"/>
                </a:ext>
              </a:extLst>
            </p:cNvPr>
            <p:cNvSpPr/>
            <p:nvPr/>
          </p:nvSpPr>
          <p:spPr>
            <a:xfrm>
              <a:off x="0" y="0"/>
              <a:ext cx="837252" cy="310323"/>
            </a:xfrm>
            <a:custGeom>
              <a:avLst/>
              <a:gdLst/>
              <a:ahLst/>
              <a:cxnLst/>
              <a:rect l="l" t="t" r="r" b="b"/>
              <a:pathLst>
                <a:path w="837252" h="310323">
                  <a:moveTo>
                    <a:pt x="66022" y="0"/>
                  </a:moveTo>
                  <a:lnTo>
                    <a:pt x="771229" y="0"/>
                  </a:lnTo>
                  <a:cubicBezTo>
                    <a:pt x="788739" y="0"/>
                    <a:pt x="805533" y="6956"/>
                    <a:pt x="817914" y="19337"/>
                  </a:cubicBezTo>
                  <a:cubicBezTo>
                    <a:pt x="830296" y="31719"/>
                    <a:pt x="837252" y="48512"/>
                    <a:pt x="837252" y="66022"/>
                  </a:cubicBezTo>
                  <a:lnTo>
                    <a:pt x="837252" y="244301"/>
                  </a:lnTo>
                  <a:cubicBezTo>
                    <a:pt x="837252" y="280764"/>
                    <a:pt x="807692" y="310323"/>
                    <a:pt x="771229" y="310323"/>
                  </a:cubicBezTo>
                  <a:lnTo>
                    <a:pt x="66022" y="310323"/>
                  </a:lnTo>
                  <a:cubicBezTo>
                    <a:pt x="29559" y="310323"/>
                    <a:pt x="0" y="280764"/>
                    <a:pt x="0" y="244301"/>
                  </a:cubicBezTo>
                  <a:lnTo>
                    <a:pt x="0" y="66022"/>
                  </a:lnTo>
                  <a:cubicBezTo>
                    <a:pt x="0" y="29559"/>
                    <a:pt x="29559" y="0"/>
                    <a:pt x="66022" y="0"/>
                  </a:cubicBezTo>
                  <a:close/>
                </a:path>
              </a:pathLst>
            </a:custGeom>
            <a:solidFill>
              <a:srgbClr val="000000"/>
            </a:solidFill>
          </p:spPr>
          <p:txBody>
            <a:bodyPr/>
            <a:lstStyle/>
            <a:p>
              <a:endParaRPr lang="en-US" dirty="0"/>
            </a:p>
          </p:txBody>
        </p:sp>
        <p:sp>
          <p:nvSpPr>
            <p:cNvPr id="22" name="TextBox 22"/>
            <p:cNvSpPr txBox="1"/>
            <p:nvPr/>
          </p:nvSpPr>
          <p:spPr>
            <a:xfrm>
              <a:off x="0" y="-47625"/>
              <a:ext cx="837252" cy="357948"/>
            </a:xfrm>
            <a:prstGeom prst="rect">
              <a:avLst/>
            </a:prstGeom>
          </p:spPr>
          <p:txBody>
            <a:bodyPr lIns="50800" tIns="50800" rIns="50800" bIns="50800" rtlCol="0" anchor="ctr"/>
            <a:lstStyle/>
            <a:p>
              <a:pPr algn="ctr">
                <a:lnSpc>
                  <a:spcPts val="3499"/>
                </a:lnSpc>
              </a:pPr>
              <a:endParaRPr dirty="0"/>
            </a:p>
          </p:txBody>
        </p:sp>
      </p:grpSp>
      <p:grpSp>
        <p:nvGrpSpPr>
          <p:cNvPr id="23" name="Group 23">
            <a:extLst>
              <a:ext uri="{C183D7F6-B498-43B3-948B-1728B52AA6E4}">
                <adec:decorative xmlns:adec="http://schemas.microsoft.com/office/drawing/2017/decorative" val="1"/>
              </a:ext>
            </a:extLst>
          </p:cNvPr>
          <p:cNvGrpSpPr/>
          <p:nvPr/>
        </p:nvGrpSpPr>
        <p:grpSpPr>
          <a:xfrm>
            <a:off x="11066981" y="3092057"/>
            <a:ext cx="2931553" cy="6494631"/>
            <a:chOff x="0" y="0"/>
            <a:chExt cx="837252" cy="1854867"/>
          </a:xfrm>
        </p:grpSpPr>
        <p:sp>
          <p:nvSpPr>
            <p:cNvPr id="24" name="Freeform 24">
              <a:extLst>
                <a:ext uri="{C183D7F6-B498-43B3-948B-1728B52AA6E4}">
                  <adec:decorative xmlns:adec="http://schemas.microsoft.com/office/drawing/2017/decorative" val="1"/>
                </a:ext>
              </a:extLst>
            </p:cNvPr>
            <p:cNvSpPr/>
            <p:nvPr/>
          </p:nvSpPr>
          <p:spPr>
            <a:xfrm>
              <a:off x="0" y="0"/>
              <a:ext cx="837252" cy="1854867"/>
            </a:xfrm>
            <a:custGeom>
              <a:avLst/>
              <a:gdLst/>
              <a:ahLst/>
              <a:cxnLst/>
              <a:rect l="l" t="t" r="r" b="b"/>
              <a:pathLst>
                <a:path w="837252" h="1854867">
                  <a:moveTo>
                    <a:pt x="66022" y="0"/>
                  </a:moveTo>
                  <a:lnTo>
                    <a:pt x="771229" y="0"/>
                  </a:lnTo>
                  <a:cubicBezTo>
                    <a:pt x="788739" y="0"/>
                    <a:pt x="805533" y="6956"/>
                    <a:pt x="817914" y="19337"/>
                  </a:cubicBezTo>
                  <a:cubicBezTo>
                    <a:pt x="830296" y="31719"/>
                    <a:pt x="837252" y="48512"/>
                    <a:pt x="837252" y="66022"/>
                  </a:cubicBezTo>
                  <a:lnTo>
                    <a:pt x="837252" y="1788845"/>
                  </a:lnTo>
                  <a:cubicBezTo>
                    <a:pt x="837252" y="1825308"/>
                    <a:pt x="807692" y="1854867"/>
                    <a:pt x="771229" y="1854867"/>
                  </a:cubicBezTo>
                  <a:lnTo>
                    <a:pt x="66022" y="1854867"/>
                  </a:lnTo>
                  <a:cubicBezTo>
                    <a:pt x="48512" y="1854867"/>
                    <a:pt x="31719" y="1847911"/>
                    <a:pt x="19337" y="1835529"/>
                  </a:cubicBezTo>
                  <a:cubicBezTo>
                    <a:pt x="6956" y="1823148"/>
                    <a:pt x="0" y="1806355"/>
                    <a:pt x="0" y="1788845"/>
                  </a:cubicBezTo>
                  <a:lnTo>
                    <a:pt x="0" y="66022"/>
                  </a:lnTo>
                  <a:cubicBezTo>
                    <a:pt x="0" y="29559"/>
                    <a:pt x="29559" y="0"/>
                    <a:pt x="66022" y="0"/>
                  </a:cubicBezTo>
                  <a:close/>
                </a:path>
              </a:pathLst>
            </a:custGeom>
            <a:solidFill>
              <a:srgbClr val="FFFEFB"/>
            </a:solidFill>
          </p:spPr>
          <p:txBody>
            <a:bodyPr/>
            <a:lstStyle/>
            <a:p>
              <a:endParaRPr lang="en-US" dirty="0"/>
            </a:p>
          </p:txBody>
        </p:sp>
        <p:sp>
          <p:nvSpPr>
            <p:cNvPr id="25" name="TextBox 25"/>
            <p:cNvSpPr txBox="1"/>
            <p:nvPr/>
          </p:nvSpPr>
          <p:spPr>
            <a:xfrm>
              <a:off x="0" y="-47625"/>
              <a:ext cx="837252" cy="1902492"/>
            </a:xfrm>
            <a:prstGeom prst="rect">
              <a:avLst/>
            </a:prstGeom>
          </p:spPr>
          <p:txBody>
            <a:bodyPr lIns="50800" tIns="50800" rIns="50800" bIns="50800" rtlCol="0" anchor="t"/>
            <a:lstStyle/>
            <a:p>
              <a:pPr algn="l">
                <a:lnSpc>
                  <a:spcPts val="2799"/>
                </a:lnSpc>
              </a:pPr>
              <a:endParaRPr dirty="0"/>
            </a:p>
            <a:p>
              <a:pPr algn="l">
                <a:lnSpc>
                  <a:spcPts val="2799"/>
                </a:lnSpc>
              </a:pPr>
              <a:endParaRPr dirty="0"/>
            </a:p>
          </p:txBody>
        </p:sp>
      </p:grpSp>
      <p:grpSp>
        <p:nvGrpSpPr>
          <p:cNvPr id="26" name="Group 26">
            <a:extLst>
              <a:ext uri="{C183D7F6-B498-43B3-948B-1728B52AA6E4}">
                <adec:decorative xmlns:adec="http://schemas.microsoft.com/office/drawing/2017/decorative" val="1"/>
              </a:ext>
            </a:extLst>
          </p:cNvPr>
          <p:cNvGrpSpPr/>
          <p:nvPr/>
        </p:nvGrpSpPr>
        <p:grpSpPr>
          <a:xfrm>
            <a:off x="11057456" y="2332798"/>
            <a:ext cx="2941078" cy="1086565"/>
            <a:chOff x="0" y="0"/>
            <a:chExt cx="839972" cy="310323"/>
          </a:xfrm>
        </p:grpSpPr>
        <p:sp>
          <p:nvSpPr>
            <p:cNvPr id="27" name="Freeform 27">
              <a:extLst>
                <a:ext uri="{C183D7F6-B498-43B3-948B-1728B52AA6E4}">
                  <adec:decorative xmlns:adec="http://schemas.microsoft.com/office/drawing/2017/decorative" val="1"/>
                </a:ext>
              </a:extLst>
            </p:cNvPr>
            <p:cNvSpPr/>
            <p:nvPr/>
          </p:nvSpPr>
          <p:spPr>
            <a:xfrm>
              <a:off x="0" y="0"/>
              <a:ext cx="839972" cy="310323"/>
            </a:xfrm>
            <a:custGeom>
              <a:avLst/>
              <a:gdLst/>
              <a:ahLst/>
              <a:cxnLst/>
              <a:rect l="l" t="t" r="r" b="b"/>
              <a:pathLst>
                <a:path w="839972" h="310323">
                  <a:moveTo>
                    <a:pt x="65809" y="0"/>
                  </a:moveTo>
                  <a:lnTo>
                    <a:pt x="774163" y="0"/>
                  </a:lnTo>
                  <a:cubicBezTo>
                    <a:pt x="791617" y="0"/>
                    <a:pt x="808356" y="6933"/>
                    <a:pt x="820697" y="19275"/>
                  </a:cubicBezTo>
                  <a:cubicBezTo>
                    <a:pt x="833038" y="31616"/>
                    <a:pt x="839972" y="48355"/>
                    <a:pt x="839972" y="65809"/>
                  </a:cubicBezTo>
                  <a:lnTo>
                    <a:pt x="839972" y="244514"/>
                  </a:lnTo>
                  <a:cubicBezTo>
                    <a:pt x="839972" y="261968"/>
                    <a:pt x="833038" y="278707"/>
                    <a:pt x="820697" y="291048"/>
                  </a:cubicBezTo>
                  <a:cubicBezTo>
                    <a:pt x="808356" y="303390"/>
                    <a:pt x="791617" y="310323"/>
                    <a:pt x="774163" y="310323"/>
                  </a:cubicBezTo>
                  <a:lnTo>
                    <a:pt x="65809" y="310323"/>
                  </a:lnTo>
                  <a:cubicBezTo>
                    <a:pt x="48355" y="310323"/>
                    <a:pt x="31616" y="303390"/>
                    <a:pt x="19275" y="291048"/>
                  </a:cubicBezTo>
                  <a:cubicBezTo>
                    <a:pt x="6933" y="278707"/>
                    <a:pt x="0" y="261968"/>
                    <a:pt x="0" y="244514"/>
                  </a:cubicBezTo>
                  <a:lnTo>
                    <a:pt x="0" y="65809"/>
                  </a:lnTo>
                  <a:cubicBezTo>
                    <a:pt x="0" y="48355"/>
                    <a:pt x="6933" y="31616"/>
                    <a:pt x="19275" y="19275"/>
                  </a:cubicBezTo>
                  <a:cubicBezTo>
                    <a:pt x="31616" y="6933"/>
                    <a:pt x="48355" y="0"/>
                    <a:pt x="65809" y="0"/>
                  </a:cubicBezTo>
                  <a:close/>
                </a:path>
              </a:pathLst>
            </a:custGeom>
            <a:solidFill>
              <a:srgbClr val="000000"/>
            </a:solidFill>
          </p:spPr>
          <p:txBody>
            <a:bodyPr/>
            <a:lstStyle/>
            <a:p>
              <a:endParaRPr lang="en-US" dirty="0"/>
            </a:p>
          </p:txBody>
        </p:sp>
        <p:sp>
          <p:nvSpPr>
            <p:cNvPr id="28" name="TextBox 28"/>
            <p:cNvSpPr txBox="1"/>
            <p:nvPr/>
          </p:nvSpPr>
          <p:spPr>
            <a:xfrm>
              <a:off x="0" y="-47625"/>
              <a:ext cx="839972" cy="357948"/>
            </a:xfrm>
            <a:prstGeom prst="rect">
              <a:avLst/>
            </a:prstGeom>
          </p:spPr>
          <p:txBody>
            <a:bodyPr lIns="50800" tIns="50800" rIns="50800" bIns="50800" rtlCol="0" anchor="ctr"/>
            <a:lstStyle/>
            <a:p>
              <a:pPr algn="ctr">
                <a:lnSpc>
                  <a:spcPts val="3499"/>
                </a:lnSpc>
              </a:pPr>
              <a:endParaRPr dirty="0"/>
            </a:p>
          </p:txBody>
        </p:sp>
      </p:grpSp>
      <p:grpSp>
        <p:nvGrpSpPr>
          <p:cNvPr id="29" name="Group 29">
            <a:extLst>
              <a:ext uri="{C183D7F6-B498-43B3-948B-1728B52AA6E4}">
                <adec:decorative xmlns:adec="http://schemas.microsoft.com/office/drawing/2017/decorative" val="1"/>
              </a:ext>
            </a:extLst>
          </p:cNvPr>
          <p:cNvGrpSpPr/>
          <p:nvPr/>
        </p:nvGrpSpPr>
        <p:grpSpPr>
          <a:xfrm>
            <a:off x="14458310" y="3092057"/>
            <a:ext cx="2931553" cy="6494631"/>
            <a:chOff x="0" y="0"/>
            <a:chExt cx="837252" cy="1854867"/>
          </a:xfrm>
        </p:grpSpPr>
        <p:sp>
          <p:nvSpPr>
            <p:cNvPr id="30" name="Freeform 30">
              <a:extLst>
                <a:ext uri="{C183D7F6-B498-43B3-948B-1728B52AA6E4}">
                  <adec:decorative xmlns:adec="http://schemas.microsoft.com/office/drawing/2017/decorative" val="1"/>
                </a:ext>
              </a:extLst>
            </p:cNvPr>
            <p:cNvSpPr/>
            <p:nvPr/>
          </p:nvSpPr>
          <p:spPr>
            <a:xfrm>
              <a:off x="0" y="0"/>
              <a:ext cx="837252" cy="1854867"/>
            </a:xfrm>
            <a:custGeom>
              <a:avLst/>
              <a:gdLst/>
              <a:ahLst/>
              <a:cxnLst/>
              <a:rect l="l" t="t" r="r" b="b"/>
              <a:pathLst>
                <a:path w="837252" h="1854867">
                  <a:moveTo>
                    <a:pt x="66022" y="0"/>
                  </a:moveTo>
                  <a:lnTo>
                    <a:pt x="771229" y="0"/>
                  </a:lnTo>
                  <a:cubicBezTo>
                    <a:pt x="788739" y="0"/>
                    <a:pt x="805533" y="6956"/>
                    <a:pt x="817914" y="19337"/>
                  </a:cubicBezTo>
                  <a:cubicBezTo>
                    <a:pt x="830296" y="31719"/>
                    <a:pt x="837252" y="48512"/>
                    <a:pt x="837252" y="66022"/>
                  </a:cubicBezTo>
                  <a:lnTo>
                    <a:pt x="837252" y="1788845"/>
                  </a:lnTo>
                  <a:cubicBezTo>
                    <a:pt x="837252" y="1825308"/>
                    <a:pt x="807692" y="1854867"/>
                    <a:pt x="771229" y="1854867"/>
                  </a:cubicBezTo>
                  <a:lnTo>
                    <a:pt x="66022" y="1854867"/>
                  </a:lnTo>
                  <a:cubicBezTo>
                    <a:pt x="48512" y="1854867"/>
                    <a:pt x="31719" y="1847911"/>
                    <a:pt x="19337" y="1835529"/>
                  </a:cubicBezTo>
                  <a:cubicBezTo>
                    <a:pt x="6956" y="1823148"/>
                    <a:pt x="0" y="1806355"/>
                    <a:pt x="0" y="1788845"/>
                  </a:cubicBezTo>
                  <a:lnTo>
                    <a:pt x="0" y="66022"/>
                  </a:lnTo>
                  <a:cubicBezTo>
                    <a:pt x="0" y="29559"/>
                    <a:pt x="29559" y="0"/>
                    <a:pt x="66022" y="0"/>
                  </a:cubicBezTo>
                  <a:close/>
                </a:path>
              </a:pathLst>
            </a:custGeom>
            <a:solidFill>
              <a:srgbClr val="FFFEFB"/>
            </a:solidFill>
          </p:spPr>
          <p:txBody>
            <a:bodyPr/>
            <a:lstStyle/>
            <a:p>
              <a:endParaRPr lang="en-US" dirty="0"/>
            </a:p>
          </p:txBody>
        </p:sp>
        <p:sp>
          <p:nvSpPr>
            <p:cNvPr id="31" name="TextBox 31"/>
            <p:cNvSpPr txBox="1"/>
            <p:nvPr/>
          </p:nvSpPr>
          <p:spPr>
            <a:xfrm>
              <a:off x="0" y="-47625"/>
              <a:ext cx="837252" cy="1902492"/>
            </a:xfrm>
            <a:prstGeom prst="rect">
              <a:avLst/>
            </a:prstGeom>
          </p:spPr>
          <p:txBody>
            <a:bodyPr lIns="50800" tIns="50800" rIns="50800" bIns="50800" rtlCol="0" anchor="t"/>
            <a:lstStyle/>
            <a:p>
              <a:pPr algn="ctr">
                <a:lnSpc>
                  <a:spcPts val="2659"/>
                </a:lnSpc>
              </a:pPr>
              <a:endParaRPr dirty="0"/>
            </a:p>
          </p:txBody>
        </p:sp>
      </p:grpSp>
      <p:grpSp>
        <p:nvGrpSpPr>
          <p:cNvPr id="32" name="Group 32">
            <a:extLst>
              <a:ext uri="{C183D7F6-B498-43B3-948B-1728B52AA6E4}">
                <adec:decorative xmlns:adec="http://schemas.microsoft.com/office/drawing/2017/decorative" val="1"/>
              </a:ext>
            </a:extLst>
          </p:cNvPr>
          <p:cNvGrpSpPr/>
          <p:nvPr/>
        </p:nvGrpSpPr>
        <p:grpSpPr>
          <a:xfrm>
            <a:off x="14446208" y="2332798"/>
            <a:ext cx="2931553" cy="1086565"/>
            <a:chOff x="0" y="0"/>
            <a:chExt cx="837252" cy="310323"/>
          </a:xfrm>
        </p:grpSpPr>
        <p:sp>
          <p:nvSpPr>
            <p:cNvPr id="33" name="Freeform 33">
              <a:extLst>
                <a:ext uri="{C183D7F6-B498-43B3-948B-1728B52AA6E4}">
                  <adec:decorative xmlns:adec="http://schemas.microsoft.com/office/drawing/2017/decorative" val="1"/>
                </a:ext>
              </a:extLst>
            </p:cNvPr>
            <p:cNvSpPr/>
            <p:nvPr/>
          </p:nvSpPr>
          <p:spPr>
            <a:xfrm>
              <a:off x="0" y="0"/>
              <a:ext cx="837252" cy="310323"/>
            </a:xfrm>
            <a:custGeom>
              <a:avLst/>
              <a:gdLst/>
              <a:ahLst/>
              <a:cxnLst/>
              <a:rect l="l" t="t" r="r" b="b"/>
              <a:pathLst>
                <a:path w="837252" h="310323">
                  <a:moveTo>
                    <a:pt x="66022" y="0"/>
                  </a:moveTo>
                  <a:lnTo>
                    <a:pt x="771229" y="0"/>
                  </a:lnTo>
                  <a:cubicBezTo>
                    <a:pt x="788739" y="0"/>
                    <a:pt x="805533" y="6956"/>
                    <a:pt x="817914" y="19337"/>
                  </a:cubicBezTo>
                  <a:cubicBezTo>
                    <a:pt x="830296" y="31719"/>
                    <a:pt x="837252" y="48512"/>
                    <a:pt x="837252" y="66022"/>
                  </a:cubicBezTo>
                  <a:lnTo>
                    <a:pt x="837252" y="244301"/>
                  </a:lnTo>
                  <a:cubicBezTo>
                    <a:pt x="837252" y="280764"/>
                    <a:pt x="807692" y="310323"/>
                    <a:pt x="771229" y="310323"/>
                  </a:cubicBezTo>
                  <a:lnTo>
                    <a:pt x="66022" y="310323"/>
                  </a:lnTo>
                  <a:cubicBezTo>
                    <a:pt x="29559" y="310323"/>
                    <a:pt x="0" y="280764"/>
                    <a:pt x="0" y="244301"/>
                  </a:cubicBezTo>
                  <a:lnTo>
                    <a:pt x="0" y="66022"/>
                  </a:lnTo>
                  <a:cubicBezTo>
                    <a:pt x="0" y="29559"/>
                    <a:pt x="29559" y="0"/>
                    <a:pt x="66022" y="0"/>
                  </a:cubicBezTo>
                  <a:close/>
                </a:path>
              </a:pathLst>
            </a:custGeom>
            <a:solidFill>
              <a:srgbClr val="000000"/>
            </a:solidFill>
          </p:spPr>
          <p:txBody>
            <a:bodyPr/>
            <a:lstStyle/>
            <a:p>
              <a:endParaRPr lang="en-US" dirty="0"/>
            </a:p>
          </p:txBody>
        </p:sp>
        <p:sp>
          <p:nvSpPr>
            <p:cNvPr id="34" name="TextBox 34"/>
            <p:cNvSpPr txBox="1"/>
            <p:nvPr/>
          </p:nvSpPr>
          <p:spPr>
            <a:xfrm>
              <a:off x="0" y="-47625"/>
              <a:ext cx="837252" cy="357948"/>
            </a:xfrm>
            <a:prstGeom prst="rect">
              <a:avLst/>
            </a:prstGeom>
          </p:spPr>
          <p:txBody>
            <a:bodyPr lIns="50800" tIns="50800" rIns="50800" bIns="50800" rtlCol="0" anchor="ctr"/>
            <a:lstStyle/>
            <a:p>
              <a:pPr algn="ctr">
                <a:lnSpc>
                  <a:spcPts val="3499"/>
                </a:lnSpc>
              </a:pPr>
              <a:endParaRPr dirty="0"/>
            </a:p>
          </p:txBody>
        </p:sp>
      </p:grpSp>
      <p:grpSp>
        <p:nvGrpSpPr>
          <p:cNvPr id="35" name="Group 35">
            <a:extLst>
              <a:ext uri="{C183D7F6-B498-43B3-948B-1728B52AA6E4}">
                <adec:decorative xmlns:adec="http://schemas.microsoft.com/office/drawing/2017/decorative" val="1"/>
              </a:ext>
            </a:extLst>
          </p:cNvPr>
          <p:cNvGrpSpPr/>
          <p:nvPr/>
        </p:nvGrpSpPr>
        <p:grpSpPr>
          <a:xfrm>
            <a:off x="0" y="257808"/>
            <a:ext cx="18288000" cy="1541783"/>
            <a:chOff x="0" y="0"/>
            <a:chExt cx="4816593" cy="406066"/>
          </a:xfrm>
        </p:grpSpPr>
        <p:sp>
          <p:nvSpPr>
            <p:cNvPr id="36" name="Freeform 36">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37" name="TextBox 37"/>
            <p:cNvSpPr txBox="1"/>
            <p:nvPr/>
          </p:nvSpPr>
          <p:spPr>
            <a:xfrm>
              <a:off x="0" y="-152400"/>
              <a:ext cx="4816593" cy="558466"/>
            </a:xfrm>
            <a:prstGeom prst="rect">
              <a:avLst/>
            </a:prstGeom>
          </p:spPr>
          <p:txBody>
            <a:bodyPr lIns="50800" tIns="50800" rIns="50800" bIns="50800" rtlCol="0" anchor="ctr"/>
            <a:lstStyle/>
            <a:p>
              <a:pPr algn="l">
                <a:lnSpc>
                  <a:spcPts val="10500"/>
                </a:lnSpc>
              </a:pPr>
              <a:endParaRPr dirty="0"/>
            </a:p>
          </p:txBody>
        </p:sp>
      </p:grpSp>
      <p:sp>
        <p:nvSpPr>
          <p:cNvPr id="39" name="TextBox 39"/>
          <p:cNvSpPr txBox="1">
            <a:spLocks noGrp="1"/>
          </p:cNvSpPr>
          <p:nvPr>
            <p:ph type="title" idx="4294967295"/>
          </p:nvPr>
        </p:nvSpPr>
        <p:spPr>
          <a:xfrm>
            <a:off x="359346" y="387854"/>
            <a:ext cx="13198752" cy="1295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5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SCCGP Team </a:t>
            </a:r>
          </a:p>
        </p:txBody>
      </p:sp>
      <p:sp>
        <p:nvSpPr>
          <p:cNvPr id="41" name="TextBox 41"/>
          <p:cNvSpPr txBox="1"/>
          <p:nvPr/>
        </p:nvSpPr>
        <p:spPr>
          <a:xfrm>
            <a:off x="1153804" y="2359191"/>
            <a:ext cx="2479507" cy="976630"/>
          </a:xfrm>
          <a:prstGeom prst="rect">
            <a:avLst/>
          </a:prstGeom>
        </p:spPr>
        <p:txBody>
          <a:bodyPr lIns="0" tIns="0" rIns="0" bIns="0" rtlCol="0" anchor="t">
            <a:spAutoFit/>
          </a:bodyPr>
          <a:lstStyle/>
          <a:p>
            <a:pPr algn="ctr">
              <a:lnSpc>
                <a:spcPts val="3920"/>
              </a:lnSpc>
            </a:pPr>
            <a:r>
              <a:rPr lang="en-US" sz="2800" dirty="0">
                <a:solidFill>
                  <a:srgbClr val="FFFFFF"/>
                </a:solidFill>
                <a:latin typeface="Museo Slab 2"/>
                <a:ea typeface="Museo Slab 2"/>
                <a:cs typeface="Museo Slab 2"/>
                <a:sym typeface="Museo Slab 2"/>
              </a:rPr>
              <a:t>School Counselors</a:t>
            </a:r>
          </a:p>
        </p:txBody>
      </p:sp>
      <p:sp>
        <p:nvSpPr>
          <p:cNvPr id="46" name="TextBox 46"/>
          <p:cNvSpPr txBox="1"/>
          <p:nvPr/>
        </p:nvSpPr>
        <p:spPr>
          <a:xfrm>
            <a:off x="977482" y="3499502"/>
            <a:ext cx="2832150" cy="5273675"/>
          </a:xfrm>
          <a:prstGeom prst="rect">
            <a:avLst/>
          </a:prstGeom>
        </p:spPr>
        <p:txBody>
          <a:bodyPr lIns="0" tIns="0" rIns="0" bIns="0" rtlCol="0" anchor="t">
            <a:spAutoFit/>
          </a:bodyPr>
          <a:lstStyle/>
          <a:p>
            <a:pPr marL="431802" lvl="1" indent="-215901" algn="l">
              <a:lnSpc>
                <a:spcPts val="2800"/>
              </a:lnSpc>
              <a:buFont typeface="Arial"/>
              <a:buChar char="•"/>
            </a:pPr>
            <a:r>
              <a:rPr lang="en-US" sz="2000" dirty="0">
                <a:solidFill>
                  <a:srgbClr val="000000"/>
                </a:solidFill>
                <a:latin typeface="Trebuchet MS"/>
                <a:ea typeface="Trebuchet MS"/>
                <a:cs typeface="Trebuchet MS"/>
                <a:sym typeface="Trebuchet MS"/>
              </a:rPr>
              <a:t>Attend trainings in-person and virtually</a:t>
            </a:r>
          </a:p>
          <a:p>
            <a:pPr algn="l">
              <a:lnSpc>
                <a:spcPts val="1399"/>
              </a:lnSpc>
            </a:pPr>
            <a:endParaRPr lang="en-US" sz="2000" dirty="0">
              <a:solidFill>
                <a:srgbClr val="000000"/>
              </a:solidFill>
              <a:latin typeface="Trebuchet MS"/>
              <a:ea typeface="Trebuchet MS"/>
              <a:cs typeface="Trebuchet MS"/>
              <a:sym typeface="Trebuchet MS"/>
            </a:endParaRPr>
          </a:p>
          <a:p>
            <a:pPr marL="431802" lvl="1" indent="-215901" algn="l">
              <a:lnSpc>
                <a:spcPts val="2800"/>
              </a:lnSpc>
              <a:buFont typeface="Arial"/>
              <a:buChar char="•"/>
            </a:pPr>
            <a:r>
              <a:rPr lang="en-US" sz="2000" dirty="0">
                <a:solidFill>
                  <a:srgbClr val="000000"/>
                </a:solidFill>
                <a:latin typeface="Trebuchet MS"/>
                <a:ea typeface="Trebuchet MS"/>
                <a:cs typeface="Trebuchet MS"/>
                <a:sym typeface="Trebuchet MS"/>
              </a:rPr>
              <a:t>Drive programming and reflection of SCCG</a:t>
            </a:r>
          </a:p>
          <a:p>
            <a:pPr algn="l">
              <a:lnSpc>
                <a:spcPts val="1399"/>
              </a:lnSpc>
            </a:pPr>
            <a:endParaRPr lang="en-US" sz="2000" dirty="0">
              <a:solidFill>
                <a:srgbClr val="000000"/>
              </a:solidFill>
              <a:latin typeface="Trebuchet MS"/>
              <a:ea typeface="Trebuchet MS"/>
              <a:cs typeface="Trebuchet MS"/>
              <a:sym typeface="Trebuchet MS"/>
            </a:endParaRPr>
          </a:p>
          <a:p>
            <a:pPr marL="431802" lvl="1" indent="-215901" algn="l">
              <a:lnSpc>
                <a:spcPts val="2800"/>
              </a:lnSpc>
              <a:buFont typeface="Arial"/>
              <a:buChar char="•"/>
            </a:pPr>
            <a:r>
              <a:rPr lang="en-US" sz="2000" dirty="0">
                <a:solidFill>
                  <a:srgbClr val="000000"/>
                </a:solidFill>
                <a:latin typeface="Trebuchet MS"/>
                <a:ea typeface="Trebuchet MS"/>
                <a:cs typeface="Trebuchet MS"/>
                <a:sym typeface="Trebuchet MS"/>
              </a:rPr>
              <a:t>Create and monitor SMART goals</a:t>
            </a:r>
          </a:p>
          <a:p>
            <a:pPr algn="l">
              <a:lnSpc>
                <a:spcPts val="1399"/>
              </a:lnSpc>
            </a:pPr>
            <a:endParaRPr lang="en-US" sz="2000" dirty="0">
              <a:solidFill>
                <a:srgbClr val="000000"/>
              </a:solidFill>
              <a:latin typeface="Trebuchet MS"/>
              <a:ea typeface="Trebuchet MS"/>
              <a:cs typeface="Trebuchet MS"/>
              <a:sym typeface="Trebuchet MS"/>
            </a:endParaRPr>
          </a:p>
          <a:p>
            <a:pPr marL="431802" lvl="1" indent="-215901" algn="l">
              <a:lnSpc>
                <a:spcPts val="2800"/>
              </a:lnSpc>
              <a:buFont typeface="Arial"/>
              <a:buChar char="•"/>
            </a:pPr>
            <a:r>
              <a:rPr lang="en-US" sz="2000" dirty="0">
                <a:solidFill>
                  <a:srgbClr val="000000"/>
                </a:solidFill>
                <a:latin typeface="Trebuchet MS"/>
                <a:ea typeface="Trebuchet MS"/>
                <a:cs typeface="Trebuchet MS"/>
                <a:sym typeface="Trebuchet MS"/>
              </a:rPr>
              <a:t>Deliver interventions and programming</a:t>
            </a:r>
          </a:p>
          <a:p>
            <a:pPr algn="l">
              <a:lnSpc>
                <a:spcPts val="1399"/>
              </a:lnSpc>
            </a:pPr>
            <a:endParaRPr lang="en-US" sz="2000" dirty="0">
              <a:solidFill>
                <a:srgbClr val="000000"/>
              </a:solidFill>
              <a:latin typeface="Trebuchet MS"/>
              <a:ea typeface="Trebuchet MS"/>
              <a:cs typeface="Trebuchet MS"/>
              <a:sym typeface="Trebuchet MS"/>
            </a:endParaRPr>
          </a:p>
          <a:p>
            <a:pPr marL="431802" lvl="1" indent="-215901" algn="l">
              <a:lnSpc>
                <a:spcPts val="2800"/>
              </a:lnSpc>
              <a:buFont typeface="Arial"/>
              <a:buChar char="•"/>
            </a:pPr>
            <a:r>
              <a:rPr lang="en-US" sz="2000" dirty="0">
                <a:solidFill>
                  <a:srgbClr val="000000"/>
                </a:solidFill>
                <a:latin typeface="Trebuchet MS"/>
                <a:ea typeface="Trebuchet MS"/>
                <a:cs typeface="Trebuchet MS"/>
                <a:sym typeface="Trebuchet MS"/>
              </a:rPr>
              <a:t>Collaborate with team for alignment and sustainability</a:t>
            </a:r>
          </a:p>
          <a:p>
            <a:pPr algn="l">
              <a:lnSpc>
                <a:spcPts val="2800"/>
              </a:lnSpc>
            </a:pPr>
            <a:endParaRPr lang="en-US" sz="2000" dirty="0">
              <a:solidFill>
                <a:srgbClr val="000000"/>
              </a:solidFill>
              <a:latin typeface="Trebuchet MS"/>
              <a:ea typeface="Trebuchet MS"/>
              <a:cs typeface="Trebuchet MS"/>
              <a:sym typeface="Trebuchet MS"/>
            </a:endParaRPr>
          </a:p>
        </p:txBody>
      </p:sp>
      <p:sp>
        <p:nvSpPr>
          <p:cNvPr id="42" name="TextBox 42"/>
          <p:cNvSpPr txBox="1"/>
          <p:nvPr/>
        </p:nvSpPr>
        <p:spPr>
          <a:xfrm>
            <a:off x="4425162" y="2359191"/>
            <a:ext cx="2696763" cy="976630"/>
          </a:xfrm>
          <a:prstGeom prst="rect">
            <a:avLst/>
          </a:prstGeom>
        </p:spPr>
        <p:txBody>
          <a:bodyPr lIns="0" tIns="0" rIns="0" bIns="0" rtlCol="0" anchor="t">
            <a:spAutoFit/>
          </a:bodyPr>
          <a:lstStyle/>
          <a:p>
            <a:pPr algn="ctr">
              <a:lnSpc>
                <a:spcPts val="3920"/>
              </a:lnSpc>
            </a:pPr>
            <a:r>
              <a:rPr lang="en-US" sz="2800" dirty="0">
                <a:solidFill>
                  <a:srgbClr val="FFFFFF"/>
                </a:solidFill>
                <a:latin typeface="Museo Slab 2"/>
                <a:ea typeface="Museo Slab 2"/>
                <a:cs typeface="Museo Slab 2"/>
                <a:sym typeface="Museo Slab 2"/>
              </a:rPr>
              <a:t>School Administrators</a:t>
            </a:r>
          </a:p>
        </p:txBody>
      </p:sp>
      <p:sp>
        <p:nvSpPr>
          <p:cNvPr id="47" name="TextBox 47"/>
          <p:cNvSpPr txBox="1"/>
          <p:nvPr/>
        </p:nvSpPr>
        <p:spPr>
          <a:xfrm>
            <a:off x="4358226" y="3499502"/>
            <a:ext cx="2832150" cy="2997200"/>
          </a:xfrm>
          <a:prstGeom prst="rect">
            <a:avLst/>
          </a:prstGeom>
        </p:spPr>
        <p:txBody>
          <a:bodyPr lIns="0" tIns="0" rIns="0" bIns="0" rtlCol="0" anchor="t">
            <a:spAutoFit/>
          </a:bodyPr>
          <a:lstStyle/>
          <a:p>
            <a:pPr marL="431802" lvl="1" indent="-215901" algn="l">
              <a:lnSpc>
                <a:spcPts val="2800"/>
              </a:lnSpc>
              <a:buFont typeface="Arial"/>
              <a:buChar char="•"/>
            </a:pPr>
            <a:r>
              <a:rPr lang="en-US" sz="2000" dirty="0">
                <a:solidFill>
                  <a:srgbClr val="000000"/>
                </a:solidFill>
                <a:latin typeface="Trebuchet MS"/>
                <a:ea typeface="Trebuchet MS"/>
                <a:cs typeface="Trebuchet MS"/>
                <a:sym typeface="Trebuchet MS"/>
              </a:rPr>
              <a:t>Attend trainings in-person and virtually</a:t>
            </a:r>
          </a:p>
          <a:p>
            <a:pPr algn="l">
              <a:lnSpc>
                <a:spcPts val="1399"/>
              </a:lnSpc>
            </a:pPr>
            <a:endParaRPr lang="en-US" sz="2000" dirty="0">
              <a:solidFill>
                <a:srgbClr val="000000"/>
              </a:solidFill>
              <a:latin typeface="Trebuchet MS"/>
              <a:ea typeface="Trebuchet MS"/>
              <a:cs typeface="Trebuchet MS"/>
              <a:sym typeface="Trebuchet MS"/>
            </a:endParaRPr>
          </a:p>
          <a:p>
            <a:pPr marL="431802" lvl="1" indent="-215901" algn="l">
              <a:lnSpc>
                <a:spcPts val="2800"/>
              </a:lnSpc>
              <a:buFont typeface="Arial"/>
              <a:buChar char="•"/>
            </a:pPr>
            <a:r>
              <a:rPr lang="en-US" sz="2000" dirty="0">
                <a:solidFill>
                  <a:srgbClr val="000000"/>
                </a:solidFill>
                <a:latin typeface="Trebuchet MS"/>
                <a:ea typeface="Trebuchet MS"/>
                <a:cs typeface="Trebuchet MS"/>
                <a:sym typeface="Trebuchet MS"/>
              </a:rPr>
              <a:t>Collaborate with school counselor for programming, alignment, and sustainability</a:t>
            </a:r>
          </a:p>
          <a:p>
            <a:pPr algn="l">
              <a:lnSpc>
                <a:spcPts val="2800"/>
              </a:lnSpc>
            </a:pPr>
            <a:endParaRPr lang="en-US" sz="2000" dirty="0">
              <a:solidFill>
                <a:srgbClr val="000000"/>
              </a:solidFill>
              <a:latin typeface="Trebuchet MS"/>
              <a:ea typeface="Trebuchet MS"/>
              <a:cs typeface="Trebuchet MS"/>
              <a:sym typeface="Trebuchet MS"/>
            </a:endParaRPr>
          </a:p>
        </p:txBody>
      </p:sp>
      <p:sp>
        <p:nvSpPr>
          <p:cNvPr id="43" name="TextBox 43"/>
          <p:cNvSpPr txBox="1"/>
          <p:nvPr/>
        </p:nvSpPr>
        <p:spPr>
          <a:xfrm>
            <a:off x="7899484" y="2368716"/>
            <a:ext cx="2479507" cy="976630"/>
          </a:xfrm>
          <a:prstGeom prst="rect">
            <a:avLst/>
          </a:prstGeom>
        </p:spPr>
        <p:txBody>
          <a:bodyPr lIns="0" tIns="0" rIns="0" bIns="0" rtlCol="0" anchor="t">
            <a:spAutoFit/>
          </a:bodyPr>
          <a:lstStyle/>
          <a:p>
            <a:pPr algn="ctr">
              <a:lnSpc>
                <a:spcPts val="3920"/>
              </a:lnSpc>
            </a:pPr>
            <a:r>
              <a:rPr lang="en-US" sz="2800" dirty="0">
                <a:solidFill>
                  <a:srgbClr val="FFFFFF"/>
                </a:solidFill>
                <a:latin typeface="Museo Slab 2"/>
                <a:ea typeface="Museo Slab 2"/>
                <a:cs typeface="Museo Slab 2"/>
                <a:sym typeface="Museo Slab 2"/>
              </a:rPr>
              <a:t>District</a:t>
            </a:r>
          </a:p>
          <a:p>
            <a:pPr algn="ctr">
              <a:lnSpc>
                <a:spcPts val="3920"/>
              </a:lnSpc>
            </a:pPr>
            <a:r>
              <a:rPr lang="en-US" sz="2800" dirty="0">
                <a:solidFill>
                  <a:srgbClr val="FFFFFF"/>
                </a:solidFill>
                <a:latin typeface="Museo Slab 2"/>
                <a:ea typeface="Museo Slab 2"/>
                <a:cs typeface="Museo Slab 2"/>
                <a:sym typeface="Museo Slab 2"/>
              </a:rPr>
              <a:t>Leaders</a:t>
            </a:r>
          </a:p>
        </p:txBody>
      </p:sp>
      <p:sp>
        <p:nvSpPr>
          <p:cNvPr id="48" name="TextBox 48"/>
          <p:cNvSpPr txBox="1"/>
          <p:nvPr/>
        </p:nvSpPr>
        <p:spPr>
          <a:xfrm>
            <a:off x="7737454" y="3499502"/>
            <a:ext cx="2832150" cy="4044950"/>
          </a:xfrm>
          <a:prstGeom prst="rect">
            <a:avLst/>
          </a:prstGeom>
        </p:spPr>
        <p:txBody>
          <a:bodyPr lIns="0" tIns="0" rIns="0" bIns="0" rtlCol="0" anchor="t">
            <a:spAutoFit/>
          </a:bodyPr>
          <a:lstStyle/>
          <a:p>
            <a:pPr marL="431802" lvl="1" indent="-215901" algn="l">
              <a:lnSpc>
                <a:spcPts val="2800"/>
              </a:lnSpc>
              <a:buFont typeface="Arial"/>
              <a:buChar char="•"/>
            </a:pPr>
            <a:r>
              <a:rPr lang="en-US" sz="2000" dirty="0">
                <a:solidFill>
                  <a:srgbClr val="000000"/>
                </a:solidFill>
                <a:latin typeface="Trebuchet MS"/>
                <a:ea typeface="Trebuchet MS"/>
                <a:cs typeface="Trebuchet MS"/>
                <a:sym typeface="Trebuchet MS"/>
              </a:rPr>
              <a:t>Attend trainings in-person and virtually</a:t>
            </a:r>
          </a:p>
          <a:p>
            <a:pPr algn="l">
              <a:lnSpc>
                <a:spcPts val="1399"/>
              </a:lnSpc>
            </a:pPr>
            <a:endParaRPr lang="en-US" sz="2000" dirty="0">
              <a:solidFill>
                <a:srgbClr val="000000"/>
              </a:solidFill>
              <a:latin typeface="Trebuchet MS"/>
              <a:ea typeface="Trebuchet MS"/>
              <a:cs typeface="Trebuchet MS"/>
              <a:sym typeface="Trebuchet MS"/>
            </a:endParaRPr>
          </a:p>
          <a:p>
            <a:pPr marL="431802" lvl="1" indent="-215901" algn="l">
              <a:lnSpc>
                <a:spcPts val="2800"/>
              </a:lnSpc>
              <a:buFont typeface="Arial"/>
              <a:buChar char="•"/>
            </a:pPr>
            <a:r>
              <a:rPr lang="en-US" sz="2000" dirty="0">
                <a:solidFill>
                  <a:srgbClr val="000000"/>
                </a:solidFill>
                <a:latin typeface="Trebuchet MS"/>
                <a:ea typeface="Trebuchet MS"/>
                <a:cs typeface="Trebuchet MS"/>
                <a:sym typeface="Trebuchet MS"/>
              </a:rPr>
              <a:t>Collaborate with school counselors, administrators, and fiscal contacts</a:t>
            </a:r>
          </a:p>
          <a:p>
            <a:pPr algn="l">
              <a:lnSpc>
                <a:spcPts val="1399"/>
              </a:lnSpc>
            </a:pPr>
            <a:endParaRPr lang="en-US" sz="2000" dirty="0">
              <a:solidFill>
                <a:srgbClr val="000000"/>
              </a:solidFill>
              <a:latin typeface="Trebuchet MS"/>
              <a:ea typeface="Trebuchet MS"/>
              <a:cs typeface="Trebuchet MS"/>
              <a:sym typeface="Trebuchet MS"/>
            </a:endParaRPr>
          </a:p>
          <a:p>
            <a:pPr marL="431802" lvl="1" indent="-215901" algn="l">
              <a:lnSpc>
                <a:spcPts val="2800"/>
              </a:lnSpc>
              <a:buFont typeface="Arial"/>
              <a:buChar char="•"/>
            </a:pPr>
            <a:r>
              <a:rPr lang="en-US" sz="2000" dirty="0">
                <a:solidFill>
                  <a:srgbClr val="000000"/>
                </a:solidFill>
                <a:latin typeface="Trebuchet MS"/>
                <a:ea typeface="Trebuchet MS"/>
                <a:cs typeface="Trebuchet MS"/>
                <a:sym typeface="Trebuchet MS"/>
              </a:rPr>
              <a:t>Support alignment across schools</a:t>
            </a:r>
          </a:p>
          <a:p>
            <a:pPr algn="l">
              <a:lnSpc>
                <a:spcPts val="1399"/>
              </a:lnSpc>
            </a:pPr>
            <a:endParaRPr lang="en-US" sz="2000" dirty="0">
              <a:solidFill>
                <a:srgbClr val="000000"/>
              </a:solidFill>
              <a:latin typeface="Trebuchet MS"/>
              <a:ea typeface="Trebuchet MS"/>
              <a:cs typeface="Trebuchet MS"/>
              <a:sym typeface="Trebuchet MS"/>
            </a:endParaRPr>
          </a:p>
          <a:p>
            <a:pPr marL="431802" lvl="1" indent="-215901" algn="l">
              <a:lnSpc>
                <a:spcPts val="2800"/>
              </a:lnSpc>
              <a:buFont typeface="Arial"/>
              <a:buChar char="•"/>
            </a:pPr>
            <a:r>
              <a:rPr lang="en-US" sz="2000" dirty="0">
                <a:solidFill>
                  <a:srgbClr val="000000"/>
                </a:solidFill>
                <a:latin typeface="Trebuchet MS"/>
                <a:ea typeface="Trebuchet MS"/>
                <a:cs typeface="Trebuchet MS"/>
                <a:sym typeface="Trebuchet MS"/>
              </a:rPr>
              <a:t>Sustainability plans</a:t>
            </a:r>
          </a:p>
          <a:p>
            <a:pPr algn="l">
              <a:lnSpc>
                <a:spcPts val="2800"/>
              </a:lnSpc>
            </a:pPr>
            <a:endParaRPr lang="en-US" sz="2000" dirty="0">
              <a:solidFill>
                <a:srgbClr val="000000"/>
              </a:solidFill>
              <a:latin typeface="Trebuchet MS"/>
              <a:ea typeface="Trebuchet MS"/>
              <a:cs typeface="Trebuchet MS"/>
              <a:sym typeface="Trebuchet MS"/>
            </a:endParaRPr>
          </a:p>
        </p:txBody>
      </p:sp>
      <p:sp>
        <p:nvSpPr>
          <p:cNvPr id="44" name="TextBox 44"/>
          <p:cNvSpPr txBox="1"/>
          <p:nvPr/>
        </p:nvSpPr>
        <p:spPr>
          <a:xfrm>
            <a:off x="11276531" y="2368716"/>
            <a:ext cx="2479507" cy="976630"/>
          </a:xfrm>
          <a:prstGeom prst="rect">
            <a:avLst/>
          </a:prstGeom>
        </p:spPr>
        <p:txBody>
          <a:bodyPr lIns="0" tIns="0" rIns="0" bIns="0" rtlCol="0" anchor="t">
            <a:spAutoFit/>
          </a:bodyPr>
          <a:lstStyle/>
          <a:p>
            <a:pPr algn="ctr">
              <a:lnSpc>
                <a:spcPts val="3920"/>
              </a:lnSpc>
            </a:pPr>
            <a:r>
              <a:rPr lang="en-US" sz="2800" dirty="0">
                <a:solidFill>
                  <a:srgbClr val="FFFFFF"/>
                </a:solidFill>
                <a:latin typeface="Museo Slab 2"/>
                <a:ea typeface="Museo Slab 2"/>
                <a:cs typeface="Museo Slab 2"/>
                <a:sym typeface="Museo Slab 2"/>
              </a:rPr>
              <a:t>Fiscal </a:t>
            </a:r>
          </a:p>
          <a:p>
            <a:pPr algn="ctr">
              <a:lnSpc>
                <a:spcPts val="3920"/>
              </a:lnSpc>
            </a:pPr>
            <a:r>
              <a:rPr lang="en-US" sz="2800" dirty="0">
                <a:solidFill>
                  <a:srgbClr val="FFFFFF"/>
                </a:solidFill>
                <a:latin typeface="Museo Slab 2"/>
                <a:ea typeface="Museo Slab 2"/>
                <a:cs typeface="Museo Slab 2"/>
                <a:sym typeface="Museo Slab 2"/>
              </a:rPr>
              <a:t>Support</a:t>
            </a:r>
          </a:p>
        </p:txBody>
      </p:sp>
      <p:sp>
        <p:nvSpPr>
          <p:cNvPr id="49" name="TextBox 49"/>
          <p:cNvSpPr txBox="1"/>
          <p:nvPr/>
        </p:nvSpPr>
        <p:spPr>
          <a:xfrm>
            <a:off x="11057456" y="3499502"/>
            <a:ext cx="2832150" cy="6197600"/>
          </a:xfrm>
          <a:prstGeom prst="rect">
            <a:avLst/>
          </a:prstGeom>
        </p:spPr>
        <p:txBody>
          <a:bodyPr lIns="0" tIns="0" rIns="0" bIns="0" rtlCol="0" anchor="t">
            <a:spAutoFit/>
          </a:bodyPr>
          <a:lstStyle/>
          <a:p>
            <a:pPr marL="431802" lvl="1" indent="-215901" algn="l">
              <a:lnSpc>
                <a:spcPts val="2800"/>
              </a:lnSpc>
              <a:buFont typeface="Arial"/>
              <a:buChar char="•"/>
            </a:pPr>
            <a:r>
              <a:rPr lang="en-US" sz="2000" dirty="0">
                <a:solidFill>
                  <a:srgbClr val="000000"/>
                </a:solidFill>
                <a:latin typeface="Trebuchet MS"/>
                <a:ea typeface="Trebuchet MS"/>
                <a:cs typeface="Trebuchet MS"/>
                <a:sym typeface="Trebuchet MS"/>
              </a:rPr>
              <a:t>Follow all local policies and guidelines</a:t>
            </a:r>
          </a:p>
          <a:p>
            <a:pPr algn="l">
              <a:lnSpc>
                <a:spcPts val="1399"/>
              </a:lnSpc>
            </a:pPr>
            <a:endParaRPr lang="en-US" sz="2000" dirty="0">
              <a:solidFill>
                <a:srgbClr val="000000"/>
              </a:solidFill>
              <a:latin typeface="Trebuchet MS"/>
              <a:ea typeface="Trebuchet MS"/>
              <a:cs typeface="Trebuchet MS"/>
              <a:sym typeface="Trebuchet MS"/>
            </a:endParaRPr>
          </a:p>
          <a:p>
            <a:pPr marL="431802" lvl="1" indent="-215901" algn="l">
              <a:lnSpc>
                <a:spcPts val="2800"/>
              </a:lnSpc>
              <a:buFont typeface="Arial"/>
              <a:buChar char="•"/>
            </a:pPr>
            <a:r>
              <a:rPr lang="en-US" sz="2000" dirty="0">
                <a:solidFill>
                  <a:srgbClr val="000000"/>
                </a:solidFill>
                <a:latin typeface="Trebuchet MS"/>
                <a:ea typeface="Trebuchet MS"/>
                <a:cs typeface="Trebuchet MS"/>
                <a:sym typeface="Trebuchet MS"/>
              </a:rPr>
              <a:t>Work with program to complete budget</a:t>
            </a:r>
          </a:p>
          <a:p>
            <a:pPr algn="l">
              <a:lnSpc>
                <a:spcPts val="1399"/>
              </a:lnSpc>
            </a:pPr>
            <a:endParaRPr lang="en-US" sz="2000" dirty="0">
              <a:solidFill>
                <a:srgbClr val="000000"/>
              </a:solidFill>
              <a:latin typeface="Trebuchet MS"/>
              <a:ea typeface="Trebuchet MS"/>
              <a:cs typeface="Trebuchet MS"/>
              <a:sym typeface="Trebuchet MS"/>
            </a:endParaRPr>
          </a:p>
          <a:p>
            <a:pPr marL="431802" lvl="1" indent="-215901" algn="l">
              <a:lnSpc>
                <a:spcPts val="2800"/>
              </a:lnSpc>
              <a:buFont typeface="Arial"/>
              <a:buChar char="•"/>
            </a:pPr>
            <a:r>
              <a:rPr lang="en-US" sz="2000" dirty="0">
                <a:solidFill>
                  <a:srgbClr val="000000"/>
                </a:solidFill>
                <a:latin typeface="Trebuchet MS"/>
                <a:ea typeface="Trebuchet MS"/>
                <a:cs typeface="Trebuchet MS"/>
                <a:sym typeface="Trebuchet MS"/>
              </a:rPr>
              <a:t>Submit budget </a:t>
            </a:r>
          </a:p>
          <a:p>
            <a:pPr algn="l">
              <a:lnSpc>
                <a:spcPts val="1399"/>
              </a:lnSpc>
            </a:pPr>
            <a:endParaRPr lang="en-US" sz="2000" dirty="0">
              <a:solidFill>
                <a:srgbClr val="000000"/>
              </a:solidFill>
              <a:latin typeface="Trebuchet MS"/>
              <a:ea typeface="Trebuchet MS"/>
              <a:cs typeface="Trebuchet MS"/>
              <a:sym typeface="Trebuchet MS"/>
            </a:endParaRPr>
          </a:p>
          <a:p>
            <a:pPr marL="410213" lvl="1" indent="-205106" algn="l">
              <a:lnSpc>
                <a:spcPts val="2660"/>
              </a:lnSpc>
              <a:buFont typeface="Arial"/>
              <a:buChar char="•"/>
            </a:pPr>
            <a:r>
              <a:rPr lang="en-US" sz="1900" dirty="0">
                <a:solidFill>
                  <a:srgbClr val="000000"/>
                </a:solidFill>
                <a:latin typeface="Trebuchet MS"/>
                <a:ea typeface="Trebuchet MS"/>
                <a:cs typeface="Trebuchet MS"/>
                <a:sym typeface="Trebuchet MS"/>
              </a:rPr>
              <a:t>Complete and submit Interim Financial Report (IFR) and Annual Financial Report (AFR)/ Final Expenditure Report (FER)</a:t>
            </a:r>
          </a:p>
          <a:p>
            <a:pPr algn="l">
              <a:lnSpc>
                <a:spcPts val="1399"/>
              </a:lnSpc>
            </a:pPr>
            <a:endParaRPr lang="en-US" sz="1900" dirty="0">
              <a:solidFill>
                <a:srgbClr val="000000"/>
              </a:solidFill>
              <a:latin typeface="Trebuchet MS"/>
              <a:ea typeface="Trebuchet MS"/>
              <a:cs typeface="Trebuchet MS"/>
              <a:sym typeface="Trebuchet MS"/>
            </a:endParaRPr>
          </a:p>
          <a:p>
            <a:pPr marL="431802" lvl="1" indent="-215901" algn="l">
              <a:lnSpc>
                <a:spcPts val="2800"/>
              </a:lnSpc>
              <a:buFont typeface="Arial"/>
              <a:buChar char="•"/>
            </a:pPr>
            <a:r>
              <a:rPr lang="en-US" sz="2000" dirty="0">
                <a:solidFill>
                  <a:srgbClr val="000000"/>
                </a:solidFill>
                <a:latin typeface="Trebuchet MS"/>
                <a:ea typeface="Trebuchet MS"/>
                <a:cs typeface="Trebuchet MS"/>
                <a:sym typeface="Trebuchet MS"/>
              </a:rPr>
              <a:t>Attend virtual fiscal trainings</a:t>
            </a:r>
          </a:p>
          <a:p>
            <a:pPr algn="l">
              <a:lnSpc>
                <a:spcPts val="2800"/>
              </a:lnSpc>
            </a:pPr>
            <a:endParaRPr lang="en-US" sz="2000" dirty="0">
              <a:solidFill>
                <a:srgbClr val="000000"/>
              </a:solidFill>
              <a:latin typeface="Trebuchet MS"/>
              <a:ea typeface="Trebuchet MS"/>
              <a:cs typeface="Trebuchet MS"/>
              <a:sym typeface="Trebuchet MS"/>
            </a:endParaRPr>
          </a:p>
        </p:txBody>
      </p:sp>
      <p:sp>
        <p:nvSpPr>
          <p:cNvPr id="45" name="TextBox 45"/>
          <p:cNvSpPr txBox="1"/>
          <p:nvPr/>
        </p:nvSpPr>
        <p:spPr>
          <a:xfrm>
            <a:off x="14684333" y="2368716"/>
            <a:ext cx="2479507" cy="976630"/>
          </a:xfrm>
          <a:prstGeom prst="rect">
            <a:avLst/>
          </a:prstGeom>
        </p:spPr>
        <p:txBody>
          <a:bodyPr lIns="0" tIns="0" rIns="0" bIns="0" rtlCol="0" anchor="t">
            <a:spAutoFit/>
          </a:bodyPr>
          <a:lstStyle/>
          <a:p>
            <a:pPr algn="ctr">
              <a:lnSpc>
                <a:spcPts val="3920"/>
              </a:lnSpc>
            </a:pPr>
            <a:r>
              <a:rPr lang="en-US" sz="2800" dirty="0">
                <a:solidFill>
                  <a:srgbClr val="FFFFFF"/>
                </a:solidFill>
                <a:latin typeface="Museo Slab 2"/>
                <a:ea typeface="Museo Slab 2"/>
                <a:cs typeface="Museo Slab 2"/>
                <a:sym typeface="Museo Slab 2"/>
              </a:rPr>
              <a:t>CDE</a:t>
            </a:r>
          </a:p>
          <a:p>
            <a:pPr algn="ctr">
              <a:lnSpc>
                <a:spcPts val="3920"/>
              </a:lnSpc>
            </a:pPr>
            <a:r>
              <a:rPr lang="en-US" sz="2800" dirty="0">
                <a:solidFill>
                  <a:srgbClr val="FFFFFF"/>
                </a:solidFill>
                <a:latin typeface="Museo Slab 2"/>
                <a:ea typeface="Museo Slab 2"/>
                <a:cs typeface="Museo Slab 2"/>
                <a:sym typeface="Museo Slab 2"/>
              </a:rPr>
              <a:t>Support</a:t>
            </a:r>
          </a:p>
        </p:txBody>
      </p:sp>
      <p:sp>
        <p:nvSpPr>
          <p:cNvPr id="50" name="TextBox 50"/>
          <p:cNvSpPr txBox="1"/>
          <p:nvPr/>
        </p:nvSpPr>
        <p:spPr>
          <a:xfrm>
            <a:off x="14484308" y="3499502"/>
            <a:ext cx="2832150" cy="5978525"/>
          </a:xfrm>
          <a:prstGeom prst="rect">
            <a:avLst/>
          </a:prstGeom>
        </p:spPr>
        <p:txBody>
          <a:bodyPr lIns="0" tIns="0" rIns="0" bIns="0" rtlCol="0" anchor="t">
            <a:spAutoFit/>
          </a:bodyPr>
          <a:lstStyle/>
          <a:p>
            <a:pPr marL="431802" lvl="1" indent="-215901" algn="l">
              <a:lnSpc>
                <a:spcPts val="2800"/>
              </a:lnSpc>
              <a:buFont typeface="Arial"/>
              <a:buChar char="•"/>
            </a:pPr>
            <a:r>
              <a:rPr lang="en-US" sz="2000" dirty="0">
                <a:solidFill>
                  <a:srgbClr val="000000"/>
                </a:solidFill>
                <a:latin typeface="Trebuchet MS"/>
                <a:ea typeface="Trebuchet MS"/>
                <a:cs typeface="Trebuchet MS"/>
                <a:sym typeface="Trebuchet MS"/>
              </a:rPr>
              <a:t>Address statutory requirements</a:t>
            </a:r>
          </a:p>
          <a:p>
            <a:pPr algn="l">
              <a:lnSpc>
                <a:spcPts val="1399"/>
              </a:lnSpc>
            </a:pPr>
            <a:endParaRPr lang="en-US" sz="2000" dirty="0">
              <a:solidFill>
                <a:srgbClr val="000000"/>
              </a:solidFill>
              <a:latin typeface="Trebuchet MS"/>
              <a:ea typeface="Trebuchet MS"/>
              <a:cs typeface="Trebuchet MS"/>
              <a:sym typeface="Trebuchet MS"/>
            </a:endParaRPr>
          </a:p>
          <a:p>
            <a:pPr marL="431802" lvl="1" indent="-215901" algn="l">
              <a:lnSpc>
                <a:spcPts val="2800"/>
              </a:lnSpc>
              <a:buFont typeface="Arial"/>
              <a:buChar char="•"/>
            </a:pPr>
            <a:r>
              <a:rPr lang="en-US" sz="2000" dirty="0">
                <a:solidFill>
                  <a:srgbClr val="000000"/>
                </a:solidFill>
                <a:latin typeface="Trebuchet MS"/>
                <a:ea typeface="Trebuchet MS"/>
                <a:cs typeface="Trebuchet MS"/>
                <a:sym typeface="Trebuchet MS"/>
              </a:rPr>
              <a:t>Support, management, and technical assistance</a:t>
            </a:r>
          </a:p>
          <a:p>
            <a:pPr algn="l">
              <a:lnSpc>
                <a:spcPts val="1399"/>
              </a:lnSpc>
            </a:pPr>
            <a:endParaRPr lang="en-US" sz="2000" dirty="0">
              <a:solidFill>
                <a:srgbClr val="000000"/>
              </a:solidFill>
              <a:latin typeface="Trebuchet MS"/>
              <a:ea typeface="Trebuchet MS"/>
              <a:cs typeface="Trebuchet MS"/>
              <a:sym typeface="Trebuchet MS"/>
            </a:endParaRPr>
          </a:p>
          <a:p>
            <a:pPr marL="431802" lvl="1" indent="-215901" algn="l">
              <a:lnSpc>
                <a:spcPts val="2800"/>
              </a:lnSpc>
              <a:buFont typeface="Arial"/>
              <a:buChar char="•"/>
            </a:pPr>
            <a:r>
              <a:rPr lang="en-US" sz="2000" dirty="0">
                <a:solidFill>
                  <a:srgbClr val="000000"/>
                </a:solidFill>
                <a:latin typeface="Trebuchet MS"/>
                <a:ea typeface="Trebuchet MS"/>
                <a:cs typeface="Trebuchet MS"/>
                <a:sym typeface="Trebuchet MS"/>
              </a:rPr>
              <a:t>Statewide trainings and professional development</a:t>
            </a:r>
          </a:p>
          <a:p>
            <a:pPr algn="l">
              <a:lnSpc>
                <a:spcPts val="1399"/>
              </a:lnSpc>
            </a:pPr>
            <a:endParaRPr lang="en-US" sz="2000" dirty="0">
              <a:solidFill>
                <a:srgbClr val="000000"/>
              </a:solidFill>
              <a:latin typeface="Trebuchet MS"/>
              <a:ea typeface="Trebuchet MS"/>
              <a:cs typeface="Trebuchet MS"/>
              <a:sym typeface="Trebuchet MS"/>
            </a:endParaRPr>
          </a:p>
          <a:p>
            <a:pPr marL="431802" lvl="1" indent="-215901" algn="l">
              <a:lnSpc>
                <a:spcPts val="2800"/>
              </a:lnSpc>
              <a:buFont typeface="Arial"/>
              <a:buChar char="•"/>
            </a:pPr>
            <a:r>
              <a:rPr lang="en-US" sz="2000" dirty="0">
                <a:solidFill>
                  <a:srgbClr val="000000"/>
                </a:solidFill>
                <a:latin typeface="Trebuchet MS"/>
                <a:ea typeface="Trebuchet MS"/>
                <a:cs typeface="Trebuchet MS"/>
                <a:sym typeface="Trebuchet MS"/>
              </a:rPr>
              <a:t>Comprehensive school counseling implementation and advocacy</a:t>
            </a:r>
          </a:p>
          <a:p>
            <a:pPr algn="l">
              <a:lnSpc>
                <a:spcPts val="1399"/>
              </a:lnSpc>
            </a:pPr>
            <a:endParaRPr lang="en-US" sz="2000" dirty="0">
              <a:solidFill>
                <a:srgbClr val="000000"/>
              </a:solidFill>
              <a:latin typeface="Trebuchet MS"/>
              <a:ea typeface="Trebuchet MS"/>
              <a:cs typeface="Trebuchet MS"/>
              <a:sym typeface="Trebuchet MS"/>
            </a:endParaRPr>
          </a:p>
          <a:p>
            <a:pPr marL="431802" lvl="1" indent="-215901" algn="l">
              <a:lnSpc>
                <a:spcPts val="2800"/>
              </a:lnSpc>
              <a:buFont typeface="Arial"/>
              <a:buChar char="•"/>
            </a:pPr>
            <a:r>
              <a:rPr lang="en-US" sz="2000" dirty="0">
                <a:solidFill>
                  <a:srgbClr val="000000"/>
                </a:solidFill>
                <a:latin typeface="Trebuchet MS"/>
                <a:ea typeface="Trebuchet MS"/>
                <a:cs typeface="Trebuchet MS"/>
                <a:sym typeface="Trebuchet MS"/>
              </a:rPr>
              <a:t>Evaluating and reflecting </a:t>
            </a:r>
          </a:p>
          <a:p>
            <a:pPr algn="l">
              <a:lnSpc>
                <a:spcPts val="2800"/>
              </a:lnSpc>
            </a:pPr>
            <a:endParaRPr lang="en-US" sz="2000" dirty="0">
              <a:solidFill>
                <a:srgbClr val="000000"/>
              </a:solidFill>
              <a:latin typeface="Trebuchet MS"/>
              <a:ea typeface="Trebuchet MS"/>
              <a:cs typeface="Trebuchet MS"/>
              <a:sym typeface="Trebuchet MS"/>
            </a:endParaRPr>
          </a:p>
        </p:txBody>
      </p:sp>
      <p:sp>
        <p:nvSpPr>
          <p:cNvPr id="38" name="Freeform 38" descr="CDE Logo"/>
          <p:cNvSpPr/>
          <p:nvPr/>
        </p:nvSpPr>
        <p:spPr>
          <a:xfrm>
            <a:off x="15392353" y="489577"/>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3"/>
            <a:stretch>
              <a:fillRect/>
            </a:stretch>
          </a:blipFill>
        </p:spPr>
        <p:txBody>
          <a:bodyPr/>
          <a:lstStyle/>
          <a:p>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descr="Back of notebook"/>
          <p:cNvSpPr/>
          <p:nvPr/>
        </p:nvSpPr>
        <p:spPr>
          <a:xfrm rot="-5400000">
            <a:off x="3982065" y="-3982065"/>
            <a:ext cx="10287000" cy="18251129"/>
          </a:xfrm>
          <a:custGeom>
            <a:avLst/>
            <a:gdLst/>
            <a:ahLst/>
            <a:cxnLst/>
            <a:rect l="l" t="t" r="r" b="b"/>
            <a:pathLst>
              <a:path w="10287000" h="18251129">
                <a:moveTo>
                  <a:pt x="0" y="0"/>
                </a:moveTo>
                <a:lnTo>
                  <a:pt x="10287000" y="0"/>
                </a:lnTo>
                <a:lnTo>
                  <a:pt x="10287000" y="18251130"/>
                </a:lnTo>
                <a:lnTo>
                  <a:pt x="0" y="182511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3" name="Freeform 3">
            <a:extLst>
              <a:ext uri="{C183D7F6-B498-43B3-948B-1728B52AA6E4}">
                <adec:decorative xmlns:adec="http://schemas.microsoft.com/office/drawing/2017/decorative" val="1"/>
              </a:ext>
            </a:extLst>
          </p:cNvPr>
          <p:cNvSpPr/>
          <p:nvPr/>
        </p:nvSpPr>
        <p:spPr>
          <a:xfrm>
            <a:off x="3195160" y="961826"/>
            <a:ext cx="11318063" cy="8363348"/>
          </a:xfrm>
          <a:custGeom>
            <a:avLst/>
            <a:gdLst/>
            <a:ahLst/>
            <a:cxnLst/>
            <a:rect l="l" t="t" r="r" b="b"/>
            <a:pathLst>
              <a:path w="11318063" h="8363348">
                <a:moveTo>
                  <a:pt x="0" y="0"/>
                </a:moveTo>
                <a:lnTo>
                  <a:pt x="11318064" y="0"/>
                </a:lnTo>
                <a:lnTo>
                  <a:pt x="11318064" y="8363348"/>
                </a:lnTo>
                <a:lnTo>
                  <a:pt x="0" y="83633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4" name="TextBox 4"/>
          <p:cNvSpPr txBox="1">
            <a:spLocks noGrp="1"/>
          </p:cNvSpPr>
          <p:nvPr>
            <p:ph type="title" idx="4294967295"/>
          </p:nvPr>
        </p:nvSpPr>
        <p:spPr>
          <a:xfrm>
            <a:off x="4857078" y="3222121"/>
            <a:ext cx="7994228" cy="40474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3341"/>
              </a:lnSpc>
              <a:spcBef>
                <a:spcPts val="0"/>
              </a:spcBef>
              <a:spcAft>
                <a:spcPts val="0"/>
              </a:spcAft>
              <a:buClrTx/>
              <a:buSzTx/>
              <a:buFontTx/>
              <a:buNone/>
              <a:tabLst/>
              <a:defRPr/>
            </a:pPr>
            <a:r>
              <a:rPr kumimoji="0" lang="en-US" sz="58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Thank you!</a:t>
            </a:r>
          </a:p>
          <a:p>
            <a:pPr marL="0" marR="0" lvl="0" indent="0" algn="ctr" defTabSz="914400" rtl="0" eaLnBrk="1" fontAlgn="auto" latinLnBrk="0" hangingPunct="1">
              <a:lnSpc>
                <a:spcPts val="69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We look forward to seeing you soon.</a:t>
            </a:r>
          </a:p>
          <a:p>
            <a:pPr marL="0" marR="0" lvl="0" indent="0" algn="ctr" defTabSz="914400" rtl="0" eaLnBrk="1" fontAlgn="auto" latinLnBrk="0" hangingPunct="1">
              <a:lnSpc>
                <a:spcPts val="13341"/>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0000"/>
              </a:solidFill>
              <a:effectLst/>
              <a:uLnTx/>
              <a:uFillTx/>
              <a:latin typeface="Museo Slab 1"/>
              <a:ea typeface="Museo Slab 1"/>
              <a:cs typeface="Museo Slab 1"/>
              <a:sym typeface="Museo Slab 1"/>
            </a:endParaRPr>
          </a:p>
        </p:txBody>
      </p:sp>
      <p:sp>
        <p:nvSpPr>
          <p:cNvPr id="5" name="Freeform 5" descr="CDE Logo"/>
          <p:cNvSpPr/>
          <p:nvPr/>
        </p:nvSpPr>
        <p:spPr>
          <a:xfrm>
            <a:off x="10566659" y="6730419"/>
            <a:ext cx="2536301" cy="1078247"/>
          </a:xfrm>
          <a:custGeom>
            <a:avLst/>
            <a:gdLst/>
            <a:ahLst/>
            <a:cxnLst/>
            <a:rect l="l" t="t" r="r" b="b"/>
            <a:pathLst>
              <a:path w="2536301" h="1078247">
                <a:moveTo>
                  <a:pt x="0" y="0"/>
                </a:moveTo>
                <a:lnTo>
                  <a:pt x="2536302" y="0"/>
                </a:lnTo>
                <a:lnTo>
                  <a:pt x="2536302" y="1078246"/>
                </a:lnTo>
                <a:lnTo>
                  <a:pt x="0" y="1078246"/>
                </a:lnTo>
                <a:lnTo>
                  <a:pt x="0" y="0"/>
                </a:lnTo>
                <a:close/>
              </a:path>
            </a:pathLst>
          </a:custGeom>
          <a:blipFill>
            <a:blip r:embed="rId7"/>
            <a:stretch>
              <a:fillRect/>
            </a:stretch>
          </a:blipFill>
        </p:spPr>
        <p:txBody>
          <a:bodyPr/>
          <a:lstStyle/>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grpSp>
        <p:nvGrpSpPr>
          <p:cNvPr id="3" name="Group 3">
            <a:extLst>
              <a:ext uri="{C183D7F6-B498-43B3-948B-1728B52AA6E4}">
                <adec:decorative xmlns:adec="http://schemas.microsoft.com/office/drawing/2017/decorative" val="1"/>
              </a:ext>
            </a:extLst>
          </p:cNvPr>
          <p:cNvGrpSpPr/>
          <p:nvPr/>
        </p:nvGrpSpPr>
        <p:grpSpPr>
          <a:xfrm>
            <a:off x="506232" y="2381784"/>
            <a:ext cx="17275536" cy="7441180"/>
            <a:chOff x="0" y="0"/>
            <a:chExt cx="4549935" cy="1959817"/>
          </a:xfrm>
        </p:grpSpPr>
        <p:sp>
          <p:nvSpPr>
            <p:cNvPr id="4" name="Freeform 4">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dirty="0"/>
            </a:p>
          </p:txBody>
        </p:sp>
        <p:sp>
          <p:nvSpPr>
            <p:cNvPr id="5" name="TextBox 5"/>
            <p:cNvSpPr txBox="1"/>
            <p:nvPr/>
          </p:nvSpPr>
          <p:spPr>
            <a:xfrm>
              <a:off x="0" y="-57150"/>
              <a:ext cx="4549935" cy="2016967"/>
            </a:xfrm>
            <a:prstGeom prst="rect">
              <a:avLst/>
            </a:prstGeom>
          </p:spPr>
          <p:txBody>
            <a:bodyPr lIns="50800" tIns="50800" rIns="50800" bIns="50800" rtlCol="0" anchor="t"/>
            <a:lstStyle/>
            <a:p>
              <a:pPr algn="ctr">
                <a:lnSpc>
                  <a:spcPts val="3359"/>
                </a:lnSpc>
              </a:pPr>
              <a:endParaRPr dirty="0"/>
            </a:p>
            <a:p>
              <a:pPr algn="ctr">
                <a:lnSpc>
                  <a:spcPts val="5879"/>
                </a:lnSpc>
              </a:pPr>
              <a:endParaRPr dirty="0"/>
            </a:p>
            <a:p>
              <a:pPr algn="ctr">
                <a:lnSpc>
                  <a:spcPts val="5879"/>
                </a:lnSpc>
              </a:pPr>
              <a:endParaRPr dirty="0"/>
            </a:p>
            <a:p>
              <a:pPr algn="ctr">
                <a:lnSpc>
                  <a:spcPts val="5879"/>
                </a:lnSpc>
              </a:pPr>
              <a:endParaRPr dirty="0"/>
            </a:p>
            <a:p>
              <a:pPr algn="ctr">
                <a:lnSpc>
                  <a:spcPts val="3359"/>
                </a:lnSpc>
              </a:pPr>
              <a:endParaRPr dirty="0"/>
            </a:p>
          </p:txBody>
        </p:sp>
      </p:grpSp>
      <p:sp>
        <p:nvSpPr>
          <p:cNvPr id="7" name="Freeform 7">
            <a:extLst>
              <a:ext uri="{C183D7F6-B498-43B3-948B-1728B52AA6E4}">
                <adec:decorative xmlns:adec="http://schemas.microsoft.com/office/drawing/2017/decorative" val="1"/>
              </a:ext>
            </a:extLst>
          </p:cNvPr>
          <p:cNvSpPr/>
          <p:nvPr/>
        </p:nvSpPr>
        <p:spPr>
          <a:xfrm>
            <a:off x="4961274" y="4217177"/>
            <a:ext cx="2990586" cy="2990586"/>
          </a:xfrm>
          <a:custGeom>
            <a:avLst/>
            <a:gdLst/>
            <a:ahLst/>
            <a:cxnLst/>
            <a:rect l="l" t="t" r="r" b="b"/>
            <a:pathLst>
              <a:path w="2990586" h="2990586">
                <a:moveTo>
                  <a:pt x="0" y="0"/>
                </a:moveTo>
                <a:lnTo>
                  <a:pt x="2990586" y="0"/>
                </a:lnTo>
                <a:lnTo>
                  <a:pt x="2990586" y="2990586"/>
                </a:lnTo>
                <a:lnTo>
                  <a:pt x="0" y="2990586"/>
                </a:lnTo>
                <a:lnTo>
                  <a:pt x="0" y="0"/>
                </a:lnTo>
                <a:close/>
              </a:path>
            </a:pathLst>
          </a:custGeom>
          <a:blipFill>
            <a:blip r:embed="rId3"/>
            <a:stretch>
              <a:fillRect/>
            </a:stretch>
          </a:blipFill>
        </p:spPr>
        <p:txBody>
          <a:bodyPr/>
          <a:lstStyle/>
          <a:p>
            <a:endParaRPr lang="en-US" dirty="0"/>
          </a:p>
        </p:txBody>
      </p:sp>
      <p:sp>
        <p:nvSpPr>
          <p:cNvPr id="8" name="Freeform 8">
            <a:extLst>
              <a:ext uri="{C183D7F6-B498-43B3-948B-1728B52AA6E4}">
                <adec:decorative xmlns:adec="http://schemas.microsoft.com/office/drawing/2017/decorative" val="1"/>
              </a:ext>
            </a:extLst>
          </p:cNvPr>
          <p:cNvSpPr/>
          <p:nvPr/>
        </p:nvSpPr>
        <p:spPr>
          <a:xfrm>
            <a:off x="8999324" y="3448110"/>
            <a:ext cx="3173639" cy="3173639"/>
          </a:xfrm>
          <a:custGeom>
            <a:avLst/>
            <a:gdLst/>
            <a:ahLst/>
            <a:cxnLst/>
            <a:rect l="l" t="t" r="r" b="b"/>
            <a:pathLst>
              <a:path w="3173639" h="3173639">
                <a:moveTo>
                  <a:pt x="0" y="0"/>
                </a:moveTo>
                <a:lnTo>
                  <a:pt x="3173639" y="0"/>
                </a:lnTo>
                <a:lnTo>
                  <a:pt x="3173639" y="3173639"/>
                </a:lnTo>
                <a:lnTo>
                  <a:pt x="0" y="3173639"/>
                </a:lnTo>
                <a:lnTo>
                  <a:pt x="0" y="0"/>
                </a:lnTo>
                <a:close/>
              </a:path>
            </a:pathLst>
          </a:custGeom>
          <a:blipFill>
            <a:blip r:embed="rId4"/>
            <a:stretch>
              <a:fillRect/>
            </a:stretch>
          </a:blipFill>
        </p:spPr>
        <p:txBody>
          <a:bodyPr/>
          <a:lstStyle/>
          <a:p>
            <a:endParaRPr lang="en-US" dirty="0"/>
          </a:p>
        </p:txBody>
      </p:sp>
      <p:grpSp>
        <p:nvGrpSpPr>
          <p:cNvPr id="10" name="Group 10">
            <a:extLst>
              <a:ext uri="{C183D7F6-B498-43B3-948B-1728B52AA6E4}">
                <adec:decorative xmlns:adec="http://schemas.microsoft.com/office/drawing/2017/decorative" val="1"/>
              </a:ext>
            </a:extLst>
          </p:cNvPr>
          <p:cNvGrpSpPr/>
          <p:nvPr/>
        </p:nvGrpSpPr>
        <p:grpSpPr>
          <a:xfrm>
            <a:off x="0" y="257808"/>
            <a:ext cx="18288000" cy="1541783"/>
            <a:chOff x="0" y="0"/>
            <a:chExt cx="4816593" cy="406066"/>
          </a:xfrm>
        </p:grpSpPr>
        <p:sp>
          <p:nvSpPr>
            <p:cNvPr id="11" name="Freeform 11">
              <a:extLst>
                <a:ext uri="{C183D7F6-B498-43B3-948B-1728B52AA6E4}">
                  <adec:decorative xmlns:adec="http://schemas.microsoft.com/office/drawing/2017/decorative" val="1"/>
                </a:ext>
              </a:extLst>
            </p:cNvPr>
            <p:cNvSpPr/>
            <p:nvPr/>
          </p:nvSpPr>
          <p:spPr>
            <a:xfrm>
              <a:off x="0" y="0"/>
              <a:ext cx="4816592" cy="406066"/>
            </a:xfrm>
            <a:custGeom>
              <a:avLst/>
              <a:gdLst/>
              <a:ahLst/>
              <a:cxnLst/>
              <a:rect l="l" t="t" r="r" b="b"/>
              <a:pathLst>
                <a:path w="4816592" h="406066">
                  <a:moveTo>
                    <a:pt x="0" y="0"/>
                  </a:moveTo>
                  <a:lnTo>
                    <a:pt x="4816592" y="0"/>
                  </a:lnTo>
                  <a:lnTo>
                    <a:pt x="4816592" y="406066"/>
                  </a:lnTo>
                  <a:lnTo>
                    <a:pt x="0" y="406066"/>
                  </a:lnTo>
                  <a:close/>
                </a:path>
              </a:pathLst>
            </a:custGeom>
            <a:solidFill>
              <a:srgbClr val="F2F2F2"/>
            </a:solidFill>
          </p:spPr>
          <p:txBody>
            <a:bodyPr/>
            <a:lstStyle/>
            <a:p>
              <a:endParaRPr lang="en-US" dirty="0"/>
            </a:p>
          </p:txBody>
        </p:sp>
        <p:sp>
          <p:nvSpPr>
            <p:cNvPr id="12" name="TextBox 12"/>
            <p:cNvSpPr txBox="1"/>
            <p:nvPr/>
          </p:nvSpPr>
          <p:spPr>
            <a:xfrm>
              <a:off x="0" y="-152400"/>
              <a:ext cx="4816593" cy="558466"/>
            </a:xfrm>
            <a:prstGeom prst="rect">
              <a:avLst/>
            </a:prstGeom>
          </p:spPr>
          <p:txBody>
            <a:bodyPr lIns="50800" tIns="50800" rIns="50800" bIns="50800" rtlCol="0" anchor="ctr"/>
            <a:lstStyle/>
            <a:p>
              <a:pPr algn="l">
                <a:lnSpc>
                  <a:spcPts val="10500"/>
                </a:lnSpc>
              </a:pPr>
              <a:r>
                <a:rPr lang="en-US" sz="7500" dirty="0">
                  <a:solidFill>
                    <a:srgbClr val="000000"/>
                  </a:solidFill>
                  <a:latin typeface="Museo Slab 1"/>
                  <a:ea typeface="Museo Slab 1"/>
                  <a:cs typeface="Museo Slab 1"/>
                  <a:sym typeface="Museo Slab 1"/>
                </a:rPr>
                <a:t> </a:t>
              </a:r>
            </a:p>
          </p:txBody>
        </p:sp>
      </p:grpSp>
      <p:sp>
        <p:nvSpPr>
          <p:cNvPr id="14" name="TextBox 14"/>
          <p:cNvSpPr txBox="1">
            <a:spLocks noGrp="1"/>
          </p:cNvSpPr>
          <p:nvPr>
            <p:ph type="title" idx="4294967295"/>
          </p:nvPr>
        </p:nvSpPr>
        <p:spPr>
          <a:xfrm>
            <a:off x="321619" y="438111"/>
            <a:ext cx="17460149" cy="112077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100"/>
              </a:lnSpc>
              <a:spcBef>
                <a:spcPts val="0"/>
              </a:spcBef>
              <a:spcAft>
                <a:spcPts val="0"/>
              </a:spcAft>
              <a:buClrTx/>
              <a:buSzTx/>
              <a:buFontTx/>
              <a:buNone/>
              <a:tabLst/>
              <a:defRPr/>
            </a:pPr>
            <a:r>
              <a:rPr kumimoji="0" lang="en-US" sz="6500" b="0" i="0" u="none" strike="noStrike" kern="1200" cap="none" spc="0" normalizeH="0" baseline="0" noProof="0" dirty="0">
                <a:ln>
                  <a:noFill/>
                </a:ln>
                <a:solidFill>
                  <a:srgbClr val="000000"/>
                </a:solidFill>
                <a:effectLst/>
                <a:uLnTx/>
                <a:uFillTx/>
                <a:latin typeface="Museo Slab 2"/>
                <a:ea typeface="Museo Slab 2"/>
                <a:cs typeface="Museo Slab 2"/>
                <a:sym typeface="Museo Slab 2"/>
              </a:rPr>
              <a:t>Your School Counseling Specialists</a:t>
            </a:r>
          </a:p>
        </p:txBody>
      </p:sp>
      <p:sp>
        <p:nvSpPr>
          <p:cNvPr id="6" name="TextBox 6"/>
          <p:cNvSpPr txBox="1"/>
          <p:nvPr/>
        </p:nvSpPr>
        <p:spPr>
          <a:xfrm>
            <a:off x="858615" y="2745736"/>
            <a:ext cx="7906750" cy="6032453"/>
          </a:xfrm>
          <a:prstGeom prst="rect">
            <a:avLst/>
          </a:prstGeom>
        </p:spPr>
        <p:txBody>
          <a:bodyPr lIns="0" tIns="0" rIns="0" bIns="0" rtlCol="0" anchor="t">
            <a:spAutoFit/>
          </a:bodyPr>
          <a:lstStyle/>
          <a:p>
            <a:pPr algn="l">
              <a:lnSpc>
                <a:spcPts val="4415"/>
              </a:lnSpc>
            </a:pPr>
            <a:r>
              <a:rPr lang="en-US" sz="3153" u="sng" strike="noStrike" dirty="0">
                <a:solidFill>
                  <a:srgbClr val="000000"/>
                </a:solidFill>
                <a:latin typeface="Museo Slab 1"/>
                <a:ea typeface="Museo Slab 1"/>
                <a:cs typeface="Museo Slab 1"/>
                <a:sym typeface="Museo Slab 1"/>
              </a:rPr>
              <a:t>Jennicca Mabe:</a:t>
            </a:r>
          </a:p>
          <a:p>
            <a:pPr marL="561341" lvl="1" indent="-280670" algn="l">
              <a:lnSpc>
                <a:spcPts val="3640"/>
              </a:lnSpc>
              <a:buFont typeface="Arial"/>
              <a:buChar char="•"/>
            </a:pPr>
            <a:r>
              <a:rPr lang="en-US" sz="2600" u="none" strike="noStrike" dirty="0">
                <a:solidFill>
                  <a:srgbClr val="000000"/>
                </a:solidFill>
                <a:latin typeface="Trebuchet MS"/>
                <a:ea typeface="Trebuchet MS"/>
                <a:cs typeface="Trebuchet MS"/>
                <a:sym typeface="Trebuchet MS"/>
              </a:rPr>
              <a:t>AUL Denver</a:t>
            </a:r>
          </a:p>
          <a:p>
            <a:pPr marL="561341" lvl="1" indent="-280670" algn="l">
              <a:lnSpc>
                <a:spcPts val="3640"/>
              </a:lnSpc>
              <a:buFont typeface="Arial"/>
              <a:buChar char="•"/>
            </a:pPr>
            <a:r>
              <a:rPr lang="en-US" sz="2600" u="none" strike="noStrike" dirty="0">
                <a:solidFill>
                  <a:srgbClr val="000000"/>
                </a:solidFill>
                <a:latin typeface="Trebuchet MS"/>
                <a:ea typeface="Trebuchet MS"/>
                <a:cs typeface="Trebuchet MS"/>
                <a:sym typeface="Trebuchet MS"/>
              </a:rPr>
              <a:t>Centennial </a:t>
            </a:r>
          </a:p>
          <a:p>
            <a:pPr marL="561341" lvl="1" indent="-280670" algn="l">
              <a:lnSpc>
                <a:spcPts val="3640"/>
              </a:lnSpc>
              <a:buFont typeface="Arial"/>
              <a:buChar char="•"/>
            </a:pPr>
            <a:r>
              <a:rPr lang="en-US" sz="2600" u="none" strike="noStrike" dirty="0">
                <a:solidFill>
                  <a:srgbClr val="000000"/>
                </a:solidFill>
                <a:latin typeface="Trebuchet MS"/>
                <a:ea typeface="Trebuchet MS"/>
                <a:cs typeface="Trebuchet MS"/>
                <a:sym typeface="Trebuchet MS"/>
              </a:rPr>
              <a:t>Denver Public Schools </a:t>
            </a:r>
          </a:p>
          <a:p>
            <a:pPr marL="561341" lvl="1" indent="-280670" algn="l">
              <a:lnSpc>
                <a:spcPts val="3640"/>
              </a:lnSpc>
              <a:buFont typeface="Arial"/>
              <a:buChar char="•"/>
            </a:pPr>
            <a:r>
              <a:rPr lang="en-US" sz="2600" u="none" strike="noStrike" dirty="0">
                <a:solidFill>
                  <a:srgbClr val="000000"/>
                </a:solidFill>
                <a:latin typeface="Trebuchet MS"/>
                <a:ea typeface="Trebuchet MS"/>
                <a:cs typeface="Trebuchet MS"/>
                <a:sym typeface="Trebuchet MS"/>
              </a:rPr>
              <a:t>District 49</a:t>
            </a:r>
          </a:p>
          <a:p>
            <a:pPr marL="561341" lvl="1" indent="-280670" algn="l">
              <a:lnSpc>
                <a:spcPts val="3640"/>
              </a:lnSpc>
              <a:buFont typeface="Arial"/>
              <a:buChar char="•"/>
            </a:pPr>
            <a:r>
              <a:rPr lang="en-US" sz="2600" u="none" strike="noStrike" dirty="0">
                <a:solidFill>
                  <a:srgbClr val="000000"/>
                </a:solidFill>
                <a:latin typeface="Trebuchet MS"/>
                <a:ea typeface="Trebuchet MS"/>
                <a:cs typeface="Trebuchet MS"/>
                <a:sym typeface="Trebuchet MS"/>
              </a:rPr>
              <a:t>DSST: College View High School</a:t>
            </a:r>
          </a:p>
          <a:p>
            <a:pPr marL="561341" lvl="1" indent="-280670" algn="l">
              <a:lnSpc>
                <a:spcPts val="3640"/>
              </a:lnSpc>
              <a:buFont typeface="Arial"/>
              <a:buChar char="•"/>
            </a:pPr>
            <a:r>
              <a:rPr lang="en-US" sz="2600" u="none" strike="noStrike" dirty="0">
                <a:solidFill>
                  <a:srgbClr val="000000"/>
                </a:solidFill>
                <a:latin typeface="Trebuchet MS"/>
                <a:ea typeface="Trebuchet MS"/>
                <a:cs typeface="Trebuchet MS"/>
                <a:sym typeface="Trebuchet MS"/>
              </a:rPr>
              <a:t>Durango</a:t>
            </a:r>
          </a:p>
          <a:p>
            <a:pPr marL="561341" lvl="1" indent="-280670" algn="l">
              <a:lnSpc>
                <a:spcPts val="3640"/>
              </a:lnSpc>
              <a:buFont typeface="Arial"/>
              <a:buChar char="•"/>
            </a:pPr>
            <a:r>
              <a:rPr lang="en-US" sz="2600" u="none" strike="noStrike" dirty="0">
                <a:solidFill>
                  <a:srgbClr val="000000"/>
                </a:solidFill>
                <a:latin typeface="Trebuchet MS"/>
                <a:ea typeface="Trebuchet MS"/>
                <a:cs typeface="Trebuchet MS"/>
                <a:sym typeface="Trebuchet MS"/>
              </a:rPr>
              <a:t>Ignacio</a:t>
            </a:r>
          </a:p>
          <a:p>
            <a:pPr marL="561341" lvl="1" indent="-280670" algn="l">
              <a:lnSpc>
                <a:spcPts val="3640"/>
              </a:lnSpc>
              <a:buFont typeface="Arial"/>
              <a:buChar char="•"/>
            </a:pPr>
            <a:r>
              <a:rPr lang="en-US" sz="2600" u="none" strike="noStrike" dirty="0">
                <a:solidFill>
                  <a:srgbClr val="000000"/>
                </a:solidFill>
                <a:latin typeface="Trebuchet MS"/>
                <a:ea typeface="Trebuchet MS"/>
                <a:cs typeface="Trebuchet MS"/>
                <a:sym typeface="Trebuchet MS"/>
              </a:rPr>
              <a:t>Kiowa </a:t>
            </a:r>
          </a:p>
          <a:p>
            <a:pPr marL="561341" lvl="1" indent="-280670" algn="l">
              <a:lnSpc>
                <a:spcPts val="3640"/>
              </a:lnSpc>
              <a:buFont typeface="Arial"/>
              <a:buChar char="•"/>
            </a:pPr>
            <a:r>
              <a:rPr lang="en-US" sz="2600" u="none" strike="noStrike" dirty="0">
                <a:solidFill>
                  <a:srgbClr val="000000"/>
                </a:solidFill>
                <a:latin typeface="Trebuchet MS"/>
                <a:ea typeface="Trebuchet MS"/>
                <a:cs typeface="Trebuchet MS"/>
                <a:sym typeface="Trebuchet MS"/>
              </a:rPr>
              <a:t>Moffat </a:t>
            </a:r>
          </a:p>
          <a:p>
            <a:pPr marL="561341" lvl="1" indent="-280670" algn="l">
              <a:lnSpc>
                <a:spcPts val="3640"/>
              </a:lnSpc>
              <a:buFont typeface="Arial"/>
              <a:buChar char="•"/>
            </a:pPr>
            <a:r>
              <a:rPr lang="en-US" sz="2600" u="none" strike="noStrike" dirty="0">
                <a:solidFill>
                  <a:srgbClr val="000000"/>
                </a:solidFill>
                <a:latin typeface="Trebuchet MS"/>
                <a:ea typeface="Trebuchet MS"/>
                <a:cs typeface="Trebuchet MS"/>
                <a:sym typeface="Trebuchet MS"/>
              </a:rPr>
              <a:t>Mancos</a:t>
            </a:r>
          </a:p>
          <a:p>
            <a:pPr marL="561341" lvl="1" indent="-280670" algn="l">
              <a:lnSpc>
                <a:spcPts val="3640"/>
              </a:lnSpc>
              <a:buFont typeface="Arial"/>
              <a:buChar char="•"/>
            </a:pPr>
            <a:r>
              <a:rPr lang="en-US" sz="2600" u="none" strike="noStrike" dirty="0">
                <a:solidFill>
                  <a:srgbClr val="000000"/>
                </a:solidFill>
                <a:latin typeface="Trebuchet MS"/>
                <a:ea typeface="Trebuchet MS"/>
                <a:cs typeface="Trebuchet MS"/>
                <a:sym typeface="Trebuchet MS"/>
              </a:rPr>
              <a:t>Ricardo Flores Magon Academy- CSI</a:t>
            </a:r>
          </a:p>
          <a:p>
            <a:pPr marL="561341" lvl="1" indent="-280670" algn="l">
              <a:lnSpc>
                <a:spcPts val="3640"/>
              </a:lnSpc>
              <a:spcBef>
                <a:spcPct val="0"/>
              </a:spcBef>
              <a:buFont typeface="Arial"/>
              <a:buChar char="•"/>
            </a:pPr>
            <a:r>
              <a:rPr lang="en-US" sz="2600" u="none" strike="noStrike" dirty="0">
                <a:solidFill>
                  <a:srgbClr val="000000"/>
                </a:solidFill>
                <a:latin typeface="Trebuchet MS"/>
                <a:ea typeface="Trebuchet MS"/>
                <a:cs typeface="Trebuchet MS"/>
                <a:sym typeface="Trebuchet MS"/>
              </a:rPr>
              <a:t>Wiley</a:t>
            </a:r>
          </a:p>
        </p:txBody>
      </p:sp>
      <p:sp>
        <p:nvSpPr>
          <p:cNvPr id="9" name="TextBox 9"/>
          <p:cNvSpPr txBox="1"/>
          <p:nvPr/>
        </p:nvSpPr>
        <p:spPr>
          <a:xfrm>
            <a:off x="11958245" y="2745736"/>
            <a:ext cx="5545339" cy="6489653"/>
          </a:xfrm>
          <a:prstGeom prst="rect">
            <a:avLst/>
          </a:prstGeom>
        </p:spPr>
        <p:txBody>
          <a:bodyPr lIns="0" tIns="0" rIns="0" bIns="0" rtlCol="0" anchor="t">
            <a:spAutoFit/>
          </a:bodyPr>
          <a:lstStyle/>
          <a:p>
            <a:pPr algn="l">
              <a:lnSpc>
                <a:spcPts val="4415"/>
              </a:lnSpc>
            </a:pPr>
            <a:r>
              <a:rPr lang="en-US" sz="3153" u="sng" dirty="0">
                <a:solidFill>
                  <a:srgbClr val="000000"/>
                </a:solidFill>
                <a:latin typeface="Museo Slab 1"/>
                <a:ea typeface="Museo Slab 1"/>
                <a:cs typeface="Museo Slab 1"/>
                <a:sym typeface="Museo Slab 1"/>
              </a:rPr>
              <a:t>Brooke Morgan</a:t>
            </a:r>
            <a:r>
              <a:rPr lang="en-US" sz="3153" u="sng" strike="noStrike" dirty="0">
                <a:solidFill>
                  <a:srgbClr val="000000"/>
                </a:solidFill>
                <a:latin typeface="Museo Slab 1"/>
                <a:ea typeface="Museo Slab 1"/>
                <a:cs typeface="Museo Slab 1"/>
                <a:sym typeface="Museo Slab 1"/>
              </a:rPr>
              <a:t>:</a:t>
            </a:r>
          </a:p>
          <a:p>
            <a:pPr marL="561341" lvl="1" indent="-280670" algn="l">
              <a:lnSpc>
                <a:spcPts val="3640"/>
              </a:lnSpc>
              <a:buFont typeface="Arial"/>
              <a:buChar char="•"/>
            </a:pPr>
            <a:r>
              <a:rPr lang="en-US" sz="2600" strike="noStrike" dirty="0">
                <a:solidFill>
                  <a:srgbClr val="000000"/>
                </a:solidFill>
                <a:latin typeface="Trebuchet MS"/>
                <a:ea typeface="Trebuchet MS"/>
                <a:cs typeface="Trebuchet MS"/>
                <a:sym typeface="Trebuchet MS"/>
              </a:rPr>
              <a:t>Ad</a:t>
            </a:r>
            <a:r>
              <a:rPr lang="en-US" sz="2600" u="none" strike="noStrike" dirty="0">
                <a:solidFill>
                  <a:srgbClr val="000000"/>
                </a:solidFill>
                <a:latin typeface="Trebuchet MS"/>
                <a:ea typeface="Trebuchet MS"/>
                <a:cs typeface="Trebuchet MS"/>
                <a:sym typeface="Trebuchet MS"/>
              </a:rPr>
              <a:t>ams-Arapahoe 28J</a:t>
            </a:r>
          </a:p>
          <a:p>
            <a:pPr marL="561341" lvl="1" indent="-280670" algn="l">
              <a:lnSpc>
                <a:spcPts val="3640"/>
              </a:lnSpc>
              <a:buFont typeface="Arial"/>
              <a:buChar char="•"/>
            </a:pPr>
            <a:r>
              <a:rPr lang="en-US" sz="2600" u="none" strike="noStrike" dirty="0">
                <a:solidFill>
                  <a:srgbClr val="000000"/>
                </a:solidFill>
                <a:latin typeface="Trebuchet MS"/>
                <a:ea typeface="Trebuchet MS"/>
                <a:cs typeface="Trebuchet MS"/>
                <a:sym typeface="Trebuchet MS"/>
              </a:rPr>
              <a:t>Arickaree R-2 </a:t>
            </a:r>
          </a:p>
          <a:p>
            <a:pPr marL="561341" lvl="1" indent="-280670" algn="l">
              <a:lnSpc>
                <a:spcPts val="3640"/>
              </a:lnSpc>
              <a:spcBef>
                <a:spcPct val="0"/>
              </a:spcBef>
              <a:buFont typeface="Arial"/>
              <a:buChar char="•"/>
            </a:pPr>
            <a:r>
              <a:rPr lang="en-US" sz="2600" u="none" strike="noStrike" dirty="0">
                <a:solidFill>
                  <a:srgbClr val="000000"/>
                </a:solidFill>
                <a:latin typeface="Trebuchet MS"/>
                <a:ea typeface="Trebuchet MS"/>
                <a:cs typeface="Trebuchet MS"/>
                <a:sym typeface="Trebuchet MS"/>
              </a:rPr>
              <a:t>Brush RE-2(J)</a:t>
            </a:r>
          </a:p>
          <a:p>
            <a:pPr marL="561341" lvl="1" indent="-280670" algn="l">
              <a:lnSpc>
                <a:spcPts val="3640"/>
              </a:lnSpc>
              <a:spcBef>
                <a:spcPct val="0"/>
              </a:spcBef>
              <a:buFont typeface="Arial"/>
              <a:buChar char="•"/>
            </a:pPr>
            <a:r>
              <a:rPr lang="en-US" sz="2600" u="none" strike="noStrike" dirty="0">
                <a:solidFill>
                  <a:srgbClr val="000000"/>
                </a:solidFill>
                <a:latin typeface="Trebuchet MS"/>
                <a:ea typeface="Trebuchet MS"/>
                <a:cs typeface="Trebuchet MS"/>
                <a:sym typeface="Trebuchet MS"/>
              </a:rPr>
              <a:t>Caprock Academy</a:t>
            </a:r>
          </a:p>
          <a:p>
            <a:pPr marL="561341" lvl="1" indent="-280670" algn="l">
              <a:lnSpc>
                <a:spcPts val="3640"/>
              </a:lnSpc>
              <a:spcBef>
                <a:spcPct val="0"/>
              </a:spcBef>
              <a:buFont typeface="Arial"/>
              <a:buChar char="•"/>
            </a:pPr>
            <a:r>
              <a:rPr lang="en-US" sz="2600" u="none" strike="noStrike" dirty="0">
                <a:solidFill>
                  <a:srgbClr val="000000"/>
                </a:solidFill>
                <a:latin typeface="Trebuchet MS"/>
                <a:ea typeface="Trebuchet MS"/>
                <a:cs typeface="Trebuchet MS"/>
                <a:sym typeface="Trebuchet MS"/>
              </a:rPr>
              <a:t>CIVICA Colorado</a:t>
            </a:r>
          </a:p>
          <a:p>
            <a:pPr marL="561341" lvl="1" indent="-280670" algn="l">
              <a:lnSpc>
                <a:spcPts val="3640"/>
              </a:lnSpc>
              <a:spcBef>
                <a:spcPct val="0"/>
              </a:spcBef>
              <a:buFont typeface="Arial"/>
              <a:buChar char="•"/>
            </a:pPr>
            <a:r>
              <a:rPr lang="en-US" sz="2600" u="none" strike="noStrike" dirty="0">
                <a:solidFill>
                  <a:srgbClr val="000000"/>
                </a:solidFill>
                <a:latin typeface="Trebuchet MS"/>
                <a:ea typeface="Trebuchet MS"/>
                <a:cs typeface="Trebuchet MS"/>
                <a:sym typeface="Trebuchet MS"/>
              </a:rPr>
              <a:t>Doral Academy of Colorado</a:t>
            </a:r>
          </a:p>
          <a:p>
            <a:pPr marL="561341" lvl="1" indent="-280670" algn="l">
              <a:lnSpc>
                <a:spcPts val="3640"/>
              </a:lnSpc>
              <a:spcBef>
                <a:spcPct val="0"/>
              </a:spcBef>
              <a:buFont typeface="Arial"/>
              <a:buChar char="•"/>
            </a:pPr>
            <a:r>
              <a:rPr lang="en-US" sz="2600" u="none" strike="noStrike" dirty="0">
                <a:solidFill>
                  <a:srgbClr val="000000"/>
                </a:solidFill>
                <a:latin typeface="Trebuchet MS"/>
                <a:ea typeface="Trebuchet MS"/>
                <a:cs typeface="Trebuchet MS"/>
                <a:sym typeface="Trebuchet MS"/>
              </a:rPr>
              <a:t>Estes Park R-3</a:t>
            </a:r>
          </a:p>
          <a:p>
            <a:pPr marL="561341" lvl="1" indent="-280670" algn="l">
              <a:lnSpc>
                <a:spcPts val="3640"/>
              </a:lnSpc>
              <a:spcBef>
                <a:spcPct val="0"/>
              </a:spcBef>
              <a:buFont typeface="Arial"/>
              <a:buChar char="•"/>
            </a:pPr>
            <a:r>
              <a:rPr lang="en-US" sz="2600" u="none" strike="noStrike" dirty="0">
                <a:solidFill>
                  <a:srgbClr val="000000"/>
                </a:solidFill>
                <a:latin typeface="Trebuchet MS"/>
                <a:ea typeface="Trebuchet MS"/>
                <a:cs typeface="Trebuchet MS"/>
                <a:sym typeface="Trebuchet MS"/>
              </a:rPr>
              <a:t>Harrison 2</a:t>
            </a:r>
          </a:p>
          <a:p>
            <a:pPr marL="561341" lvl="1" indent="-280670" algn="l">
              <a:lnSpc>
                <a:spcPts val="3640"/>
              </a:lnSpc>
              <a:spcBef>
                <a:spcPct val="0"/>
              </a:spcBef>
              <a:buFont typeface="Arial"/>
              <a:buChar char="•"/>
            </a:pPr>
            <a:r>
              <a:rPr lang="en-US" sz="2600" u="none" strike="noStrike" dirty="0">
                <a:solidFill>
                  <a:srgbClr val="000000"/>
                </a:solidFill>
                <a:latin typeface="Trebuchet MS"/>
                <a:ea typeface="Trebuchet MS"/>
                <a:cs typeface="Trebuchet MS"/>
                <a:sym typeface="Trebuchet MS"/>
              </a:rPr>
              <a:t>Johnstown-Milliken RE-5J</a:t>
            </a:r>
          </a:p>
          <a:p>
            <a:pPr marL="561341" lvl="1" indent="-280670" algn="l">
              <a:lnSpc>
                <a:spcPts val="3640"/>
              </a:lnSpc>
              <a:spcBef>
                <a:spcPct val="0"/>
              </a:spcBef>
              <a:buFont typeface="Arial"/>
              <a:buChar char="•"/>
            </a:pPr>
            <a:r>
              <a:rPr lang="en-US" sz="2600" u="none" strike="noStrike" dirty="0">
                <a:solidFill>
                  <a:srgbClr val="000000"/>
                </a:solidFill>
                <a:latin typeface="Trebuchet MS"/>
                <a:ea typeface="Trebuchet MS"/>
                <a:cs typeface="Trebuchet MS"/>
                <a:sym typeface="Trebuchet MS"/>
              </a:rPr>
              <a:t>Orton Academy</a:t>
            </a:r>
          </a:p>
          <a:p>
            <a:pPr marL="561341" lvl="1" indent="-280670" algn="l">
              <a:lnSpc>
                <a:spcPts val="3640"/>
              </a:lnSpc>
              <a:spcBef>
                <a:spcPct val="0"/>
              </a:spcBef>
              <a:buFont typeface="Arial"/>
              <a:buChar char="•"/>
            </a:pPr>
            <a:r>
              <a:rPr lang="en-US" sz="2600" u="none" strike="noStrike" dirty="0">
                <a:solidFill>
                  <a:srgbClr val="000000"/>
                </a:solidFill>
                <a:latin typeface="Trebuchet MS"/>
                <a:ea typeface="Trebuchet MS"/>
                <a:cs typeface="Trebuchet MS"/>
                <a:sym typeface="Trebuchet MS"/>
              </a:rPr>
              <a:t>Strasburg 31J</a:t>
            </a:r>
          </a:p>
          <a:p>
            <a:pPr marL="561341" lvl="1" indent="-280670" algn="l">
              <a:lnSpc>
                <a:spcPts val="3640"/>
              </a:lnSpc>
              <a:spcBef>
                <a:spcPct val="0"/>
              </a:spcBef>
              <a:buFont typeface="Arial"/>
              <a:buChar char="•"/>
            </a:pPr>
            <a:r>
              <a:rPr lang="en-US" sz="2600" u="none" strike="noStrike" dirty="0">
                <a:solidFill>
                  <a:srgbClr val="000000"/>
                </a:solidFill>
                <a:latin typeface="Trebuchet MS"/>
                <a:ea typeface="Trebuchet MS"/>
                <a:cs typeface="Trebuchet MS"/>
                <a:sym typeface="Trebuchet MS"/>
              </a:rPr>
              <a:t>Stone Creek School</a:t>
            </a:r>
          </a:p>
          <a:p>
            <a:pPr marL="561341" lvl="1" indent="-280670" algn="l">
              <a:lnSpc>
                <a:spcPts val="3640"/>
              </a:lnSpc>
              <a:spcBef>
                <a:spcPct val="0"/>
              </a:spcBef>
              <a:buFont typeface="Arial"/>
              <a:buChar char="•"/>
            </a:pPr>
            <a:r>
              <a:rPr lang="en-US" sz="2600" u="none" strike="noStrike" dirty="0">
                <a:solidFill>
                  <a:srgbClr val="000000"/>
                </a:solidFill>
                <a:latin typeface="Trebuchet MS"/>
                <a:ea typeface="Trebuchet MS"/>
                <a:cs typeface="Trebuchet MS"/>
                <a:sym typeface="Trebuchet MS"/>
              </a:rPr>
              <a:t>St Vrain Valley RE1J</a:t>
            </a:r>
          </a:p>
        </p:txBody>
      </p:sp>
      <p:sp>
        <p:nvSpPr>
          <p:cNvPr id="13" name="Freeform 13" descr="CDE Logo"/>
          <p:cNvSpPr/>
          <p:nvPr/>
        </p:nvSpPr>
        <p:spPr>
          <a:xfrm>
            <a:off x="15483304" y="498515"/>
            <a:ext cx="2494250" cy="1060370"/>
          </a:xfrm>
          <a:custGeom>
            <a:avLst/>
            <a:gdLst/>
            <a:ahLst/>
            <a:cxnLst/>
            <a:rect l="l" t="t" r="r" b="b"/>
            <a:pathLst>
              <a:path w="2494250" h="1060370">
                <a:moveTo>
                  <a:pt x="0" y="0"/>
                </a:moveTo>
                <a:lnTo>
                  <a:pt x="2494251" y="0"/>
                </a:lnTo>
                <a:lnTo>
                  <a:pt x="2494251" y="1060370"/>
                </a:lnTo>
                <a:lnTo>
                  <a:pt x="0" y="1060370"/>
                </a:lnTo>
                <a:lnTo>
                  <a:pt x="0" y="0"/>
                </a:lnTo>
                <a:close/>
              </a:path>
            </a:pathLst>
          </a:custGeom>
          <a:blipFill>
            <a:blip r:embed="rId5"/>
            <a:stretch>
              <a:fillRect/>
            </a:stretch>
          </a:blipFill>
        </p:spPr>
        <p:txBody>
          <a:bodyPr/>
          <a:lstStyle/>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6797A"/>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7DC812-AC70-5BC0-78FB-381298A0F2B5}"/>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Reflection and Direction</a:t>
            </a:r>
          </a:p>
        </p:txBody>
      </p:sp>
      <p:sp>
        <p:nvSpPr>
          <p:cNvPr id="2" name="Freeform 2" descr="Compass showing direction "/>
          <p:cNvSpPr/>
          <p:nvPr/>
        </p:nvSpPr>
        <p:spPr>
          <a:xfrm>
            <a:off x="-360807" y="-877266"/>
            <a:ext cx="18648807" cy="12569296"/>
          </a:xfrm>
          <a:custGeom>
            <a:avLst/>
            <a:gdLst/>
            <a:ahLst/>
            <a:cxnLst/>
            <a:rect l="l" t="t" r="r" b="b"/>
            <a:pathLst>
              <a:path w="18648807" h="12569296">
                <a:moveTo>
                  <a:pt x="0" y="0"/>
                </a:moveTo>
                <a:lnTo>
                  <a:pt x="18648807" y="0"/>
                </a:lnTo>
                <a:lnTo>
                  <a:pt x="18648807" y="12569296"/>
                </a:lnTo>
                <a:lnTo>
                  <a:pt x="0" y="12569296"/>
                </a:lnTo>
                <a:lnTo>
                  <a:pt x="0" y="0"/>
                </a:lnTo>
                <a:close/>
              </a:path>
            </a:pathLst>
          </a:custGeom>
          <a:blipFill>
            <a:blip r:embed="rId3"/>
            <a:stretch>
              <a:fillRect/>
            </a:stretch>
          </a:blipFill>
        </p:spPr>
        <p:txBody>
          <a:bodyPr/>
          <a:lstStyle/>
          <a:p>
            <a:endParaRPr lang="en-US" dirty="0"/>
          </a:p>
        </p:txBody>
      </p:sp>
      <p:sp>
        <p:nvSpPr>
          <p:cNvPr id="3" name="TextBox 3">
            <a:extLst>
              <a:ext uri="{C183D7F6-B498-43B3-948B-1728B52AA6E4}">
                <adec:decorative xmlns:adec="http://schemas.microsoft.com/office/drawing/2017/decorative" val="1"/>
              </a:ext>
            </a:extLst>
          </p:cNvPr>
          <p:cNvSpPr txBox="1"/>
          <p:nvPr/>
        </p:nvSpPr>
        <p:spPr>
          <a:xfrm>
            <a:off x="583039" y="5081673"/>
            <a:ext cx="5593556" cy="1499834"/>
          </a:xfrm>
          <a:prstGeom prst="rect">
            <a:avLst/>
          </a:prstGeom>
        </p:spPr>
        <p:txBody>
          <a:bodyPr lIns="0" tIns="0" rIns="0" bIns="0" rtlCol="0" anchor="t">
            <a:spAutoFit/>
          </a:bodyPr>
          <a:lstStyle/>
          <a:p>
            <a:pPr algn="ctr">
              <a:lnSpc>
                <a:spcPts val="12880"/>
              </a:lnSpc>
            </a:pPr>
            <a:r>
              <a:rPr lang="en-US" sz="8800" b="1" dirty="0">
                <a:solidFill>
                  <a:srgbClr val="FFFEFB"/>
                </a:solidFill>
                <a:latin typeface="Trebuchet MS Bold"/>
                <a:ea typeface="Trebuchet MS Bold"/>
                <a:cs typeface="Trebuchet MS Bold"/>
                <a:sym typeface="Trebuchet MS Bold"/>
              </a:rPr>
              <a:t>Reflection</a:t>
            </a:r>
          </a:p>
        </p:txBody>
      </p:sp>
      <p:sp>
        <p:nvSpPr>
          <p:cNvPr id="4" name="TextBox 4">
            <a:extLst>
              <a:ext uri="{C183D7F6-B498-43B3-948B-1728B52AA6E4}">
                <adec:decorative xmlns:adec="http://schemas.microsoft.com/office/drawing/2017/decorative" val="1"/>
              </a:ext>
            </a:extLst>
          </p:cNvPr>
          <p:cNvSpPr txBox="1"/>
          <p:nvPr/>
        </p:nvSpPr>
        <p:spPr>
          <a:xfrm>
            <a:off x="12196849" y="5081673"/>
            <a:ext cx="5030539" cy="1499834"/>
          </a:xfrm>
          <a:prstGeom prst="rect">
            <a:avLst/>
          </a:prstGeom>
        </p:spPr>
        <p:txBody>
          <a:bodyPr lIns="0" tIns="0" rIns="0" bIns="0" rtlCol="0" anchor="t">
            <a:spAutoFit/>
          </a:bodyPr>
          <a:lstStyle/>
          <a:p>
            <a:pPr algn="ctr">
              <a:lnSpc>
                <a:spcPts val="12880"/>
              </a:lnSpc>
            </a:pPr>
            <a:r>
              <a:rPr lang="en-US" sz="8800" b="1" dirty="0">
                <a:solidFill>
                  <a:srgbClr val="FFFEFB"/>
                </a:solidFill>
                <a:latin typeface="Trebuchet MS Bold"/>
                <a:ea typeface="Trebuchet MS Bold"/>
                <a:cs typeface="Trebuchet MS Bold"/>
                <a:sym typeface="Trebuchet MS Bold"/>
              </a:rPr>
              <a:t>Direction</a:t>
            </a:r>
            <a:endParaRPr lang="en-US" sz="9200" b="1" dirty="0">
              <a:solidFill>
                <a:srgbClr val="FFFEFB"/>
              </a:solidFill>
              <a:latin typeface="Trebuchet MS Bold"/>
              <a:ea typeface="Trebuchet MS Bold"/>
              <a:cs typeface="Trebuchet MS Bold"/>
              <a:sym typeface="Trebuchet MS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TotalTime>
  <Words>5084</Words>
  <Application>Microsoft Office PowerPoint</Application>
  <PresentationFormat>Custom</PresentationFormat>
  <Paragraphs>1087</Paragraphs>
  <Slides>70</Slides>
  <Notes>69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70</vt:i4>
      </vt:variant>
    </vt:vector>
  </HeadingPairs>
  <TitlesOfParts>
    <vt:vector size="79" baseType="lpstr">
      <vt:lpstr>Trebuchet MS Bold Italics</vt:lpstr>
      <vt:lpstr>Trebuchet MS Italics</vt:lpstr>
      <vt:lpstr>Trebuchet MS Bold</vt:lpstr>
      <vt:lpstr>Museo Slab 1</vt:lpstr>
      <vt:lpstr>Arial</vt:lpstr>
      <vt:lpstr>Museo Slab 2</vt:lpstr>
      <vt:lpstr>Calibri</vt:lpstr>
      <vt:lpstr>Trebuchet MS</vt:lpstr>
      <vt:lpstr>Office Theme</vt:lpstr>
      <vt:lpstr>School Counselor Corps Grant  Cohort 15  Fall In-Person Training </vt:lpstr>
      <vt:lpstr>Before We Begin</vt:lpstr>
      <vt:lpstr>Housekeeping</vt:lpstr>
      <vt:lpstr>Meet Your CDE Grant Support</vt:lpstr>
      <vt:lpstr>Today’s Objectives</vt:lpstr>
      <vt:lpstr>Building Community Part I</vt:lpstr>
      <vt:lpstr>SCCGP Team </vt:lpstr>
      <vt:lpstr>Your School Counseling Specialists</vt:lpstr>
      <vt:lpstr>Reflection and Direction</vt:lpstr>
      <vt:lpstr>Lessons From the Field</vt:lpstr>
      <vt:lpstr>Reflection</vt:lpstr>
      <vt:lpstr>Direction: Statute</vt:lpstr>
      <vt:lpstr>Direction: SCCGP Goals</vt:lpstr>
      <vt:lpstr>Direction: SCCGP Vision and Mission</vt:lpstr>
      <vt:lpstr>Building Community Part II</vt:lpstr>
      <vt:lpstr>ASCA National Model®</vt:lpstr>
      <vt:lpstr>ASCA National Model® 5th Edition</vt:lpstr>
      <vt:lpstr>History of School Counseling I</vt:lpstr>
      <vt:lpstr>History of School Counseling II</vt:lpstr>
      <vt:lpstr>The School Counselor’s Role</vt:lpstr>
      <vt:lpstr>Direction: The Role of the School Counselor</vt:lpstr>
      <vt:lpstr>ASCA: The Role of the School Counselor</vt:lpstr>
      <vt:lpstr>CDE: Role of the School Counselor</vt:lpstr>
      <vt:lpstr>Break: 10 Minutes</vt:lpstr>
      <vt:lpstr>SCCGP and ASCA Alignment</vt:lpstr>
      <vt:lpstr>Beginning the Vision and Mission Statements</vt:lpstr>
      <vt:lpstr>School Counseling Vision</vt:lpstr>
      <vt:lpstr>School Counseling Vision Examples</vt:lpstr>
      <vt:lpstr>Writing Vision Statements</vt:lpstr>
      <vt:lpstr>School Counseling Mission </vt:lpstr>
      <vt:lpstr>School Counseling Mission Examples </vt:lpstr>
      <vt:lpstr>Writing Mission Statements</vt:lpstr>
      <vt:lpstr>Vision and Mission Statements</vt:lpstr>
      <vt:lpstr>Lunch is Served</vt:lpstr>
      <vt:lpstr>Colorado School Counseling Association (CSCA)</vt:lpstr>
      <vt:lpstr>Data and School Counselors</vt:lpstr>
      <vt:lpstr>School Counseling Impact</vt:lpstr>
      <vt:lpstr>Administrator and School Counselor Collaboration</vt:lpstr>
      <vt:lpstr>Data and the SCCGP</vt:lpstr>
      <vt:lpstr>Data and ASCA Part I</vt:lpstr>
      <vt:lpstr>Data and ASCA Part II</vt:lpstr>
      <vt:lpstr>Types of Data</vt:lpstr>
      <vt:lpstr>Data Categories</vt:lpstr>
      <vt:lpstr>Afternoon Break: 10 Minutes</vt:lpstr>
      <vt:lpstr>Intentional Data Review</vt:lpstr>
      <vt:lpstr>Intentional Data Review Process</vt:lpstr>
      <vt:lpstr>Finding the Data</vt:lpstr>
      <vt:lpstr>Data Quicklinks</vt:lpstr>
      <vt:lpstr>Data Reminders</vt:lpstr>
      <vt:lpstr>School Counseling Data</vt:lpstr>
      <vt:lpstr>Use-of-Time</vt:lpstr>
      <vt:lpstr>School Counseling Data Review</vt:lpstr>
      <vt:lpstr>Achievement Data Review</vt:lpstr>
      <vt:lpstr>Attendance Data Review</vt:lpstr>
      <vt:lpstr>Behavior (Discipline) Data Review</vt:lpstr>
      <vt:lpstr> Data Review</vt:lpstr>
      <vt:lpstr>Choose a Data Focus</vt:lpstr>
      <vt:lpstr>Dig Deeper with the Needs Assessment</vt:lpstr>
      <vt:lpstr>Webinar #1: Targeted Needs Assessment</vt:lpstr>
      <vt:lpstr>SMART Goal Reflection</vt:lpstr>
      <vt:lpstr>Mark Your Calendar for Webinars</vt:lpstr>
      <vt:lpstr>Mark Your Calendar for Training</vt:lpstr>
      <vt:lpstr>To Do’s </vt:lpstr>
      <vt:lpstr>Training Evaluation and Feedback</vt:lpstr>
      <vt:lpstr>Questions</vt:lpstr>
      <vt:lpstr>Contact Us</vt:lpstr>
      <vt:lpstr>References I</vt:lpstr>
      <vt:lpstr>References II</vt:lpstr>
      <vt:lpstr>References III</vt:lpstr>
      <vt:lpstr>Thank you! We look forward to seeing you soon.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2025-26 Cohort 15 Fall In-Person Training</dc:title>
  <cp:lastModifiedBy>Morgan, Brooke</cp:lastModifiedBy>
  <cp:revision>9</cp:revision>
  <dcterms:created xsi:type="dcterms:W3CDTF">2006-08-16T00:00:00Z</dcterms:created>
  <dcterms:modified xsi:type="dcterms:W3CDTF">2025-09-08T22:08:09Z</dcterms:modified>
  <dc:identifier>DAGOsf2ZNDQ</dc:identifier>
</cp:coreProperties>
</file>