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52" r:id="rId1"/>
    <p:sldMasterId id="2147483688" r:id="rId2"/>
    <p:sldMasterId id="2147483685" r:id="rId3"/>
    <p:sldMasterId id="2147483648" r:id="rId4"/>
  </p:sldMasterIdLst>
  <p:notesMasterIdLst>
    <p:notesMasterId r:id="rId19"/>
  </p:notesMasterIdLst>
  <p:sldIdLst>
    <p:sldId id="264" r:id="rId5"/>
    <p:sldId id="291" r:id="rId6"/>
    <p:sldId id="288" r:id="rId7"/>
    <p:sldId id="289" r:id="rId8"/>
    <p:sldId id="274" r:id="rId9"/>
    <p:sldId id="275" r:id="rId10"/>
    <p:sldId id="281" r:id="rId11"/>
    <p:sldId id="276" r:id="rId12"/>
    <p:sldId id="286" r:id="rId13"/>
    <p:sldId id="292" r:id="rId14"/>
    <p:sldId id="284" r:id="rId15"/>
    <p:sldId id="293" r:id="rId16"/>
    <p:sldId id="280" r:id="rId17"/>
    <p:sldId id="285" r:id="rId18"/>
  </p:sldIdLst>
  <p:sldSz cx="13004800" cy="9753600"/>
  <p:notesSz cx="6858000" cy="9144000"/>
  <p:defaultTextStyle>
    <a:defPPr>
      <a:defRPr lang="en-US"/>
    </a:defPPr>
    <a:lvl1pPr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1pPr>
    <a:lvl2pPr marL="228600" indent="2286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2pPr>
    <a:lvl3pPr marL="457200" indent="4572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3pPr>
    <a:lvl4pPr marL="685800" indent="6858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4pPr>
    <a:lvl5pPr marL="914400" indent="9144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5pPr>
    <a:lvl6pPr marL="22860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6pPr>
    <a:lvl7pPr marL="27432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7pPr>
    <a:lvl8pPr marL="32004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8pPr>
    <a:lvl9pPr marL="36576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9pPr>
  </p:defaultTextStyle>
  <p:extLst>
    <p:ext uri="{EFAFB233-063F-42B5-8137-9DF3F51BA10A}">
      <p15:sldGuideLst xmlns:p15="http://schemas.microsoft.com/office/powerpoint/2012/main" xmlns="">
        <p15:guide id="1" orient="horz" pos="2832">
          <p15:clr>
            <a:srgbClr val="A4A3A4"/>
          </p15:clr>
        </p15:guide>
        <p15:guide id="2" pos="4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F1A"/>
    <a:srgbClr val="488BC9"/>
    <a:srgbClr val="FFC846"/>
    <a:srgbClr val="4A535D"/>
    <a:srgbClr val="5EB7E3"/>
    <a:srgbClr val="523F2D"/>
    <a:srgbClr val="F5CD3B"/>
    <a:srgbClr val="3266BE"/>
    <a:srgbClr val="C7C9C9"/>
    <a:srgbClr val="1494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70" autoAdjust="0"/>
    <p:restoredTop sz="94660"/>
  </p:normalViewPr>
  <p:slideViewPr>
    <p:cSldViewPr showGuides="1">
      <p:cViewPr varScale="1">
        <p:scale>
          <a:sx n="78" d="100"/>
          <a:sy n="78" d="100"/>
        </p:scale>
        <p:origin x="-1320" y="-84"/>
      </p:cViewPr>
      <p:guideLst>
        <p:guide orient="horz" pos="2832"/>
        <p:guide pos="40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a:spLocks noGrp="1" noRot="1" noChangeAspect="1"/>
          </p:cNvSpPr>
          <p:nvPr>
            <p:ph type="sldImg" idx="2"/>
          </p:nvPr>
        </p:nvSpPr>
        <p:spPr bwMode="auto">
          <a:xfrm>
            <a:off x="1143000" y="685800"/>
            <a:ext cx="4572000" cy="3429000"/>
          </a:xfrm>
          <a:prstGeom prst="rect">
            <a:avLst/>
          </a:prstGeom>
          <a:noFill/>
          <a:ln w="12700" cap="rnd">
            <a:noFill/>
            <a:round/>
            <a:headEnd/>
            <a:tailEnd/>
          </a:ln>
        </p:spPr>
      </p:sp>
      <p:sp>
        <p:nvSpPr>
          <p:cNvPr id="10242" name="Rectangle 2"/>
          <p:cNvSpPr>
            <a:spLocks noGrp="1"/>
          </p:cNvSpPr>
          <p:nvPr>
            <p:ph type="body" sz="quarter" idx="3"/>
          </p:nvPr>
        </p:nvSpPr>
        <p:spPr bwMode="auto">
          <a:xfrm>
            <a:off x="914400" y="4343400"/>
            <a:ext cx="5029200" cy="4114800"/>
          </a:xfrm>
          <a:prstGeom prst="rect">
            <a:avLst/>
          </a:prstGeom>
          <a:noFill/>
          <a:ln w="12700" cap="rnd"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pPr lvl="0"/>
            <a:r>
              <a:rPr lang="en-US" noProof="0">
                <a:sym typeface="Avenir" charset="0"/>
              </a:rPr>
              <a:t>Click to edit Master text styles</a:t>
            </a:r>
          </a:p>
          <a:p>
            <a:pPr lvl="1"/>
            <a:r>
              <a:rPr lang="en-US" noProof="0">
                <a:sym typeface="Avenir" charset="0"/>
              </a:rPr>
              <a:t>Second level</a:t>
            </a:r>
          </a:p>
          <a:p>
            <a:pPr lvl="2"/>
            <a:r>
              <a:rPr lang="en-US" noProof="0">
                <a:sym typeface="Avenir" charset="0"/>
              </a:rPr>
              <a:t>Third level</a:t>
            </a:r>
          </a:p>
          <a:p>
            <a:pPr lvl="3"/>
            <a:r>
              <a:rPr lang="en-US" noProof="0">
                <a:sym typeface="Avenir" charset="0"/>
              </a:rPr>
              <a:t>Fourth level</a:t>
            </a:r>
          </a:p>
          <a:p>
            <a:pPr lvl="4"/>
            <a:r>
              <a:rPr lang="en-US" noProof="0">
                <a:sym typeface="Avenir" charset="0"/>
              </a:rPr>
              <a:t>Fifth level</a:t>
            </a:r>
          </a:p>
        </p:txBody>
      </p:sp>
    </p:spTree>
    <p:extLst>
      <p:ext uri="{BB962C8B-B14F-4D97-AF65-F5344CB8AC3E}">
        <p14:creationId xmlns:p14="http://schemas.microsoft.com/office/powerpoint/2010/main" val="3247773485"/>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1pPr>
    <a:lvl2pPr marL="2286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2pPr>
    <a:lvl3pPr marL="4572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3pPr>
    <a:lvl4pPr marL="6858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4pPr>
    <a:lvl5pPr marL="9144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3100208" cy="465455"/>
          </a:xfrm>
          <a:prstGeom prst="rect">
            <a:avLst/>
          </a:prstGeom>
        </p:spPr>
        <p:txBody>
          <a:bodyPr lIns="92309" tIns="46154" rIns="92309" bIns="46154"/>
          <a:lstStyle/>
          <a:p>
            <a:endParaRPr lang="en-US" dirty="0"/>
          </a:p>
        </p:txBody>
      </p:sp>
      <p:sp>
        <p:nvSpPr>
          <p:cNvPr id="5" name="Date Placeholder 4"/>
          <p:cNvSpPr>
            <a:spLocks noGrp="1"/>
          </p:cNvSpPr>
          <p:nvPr>
            <p:ph type="dt" idx="11"/>
          </p:nvPr>
        </p:nvSpPr>
        <p:spPr>
          <a:xfrm>
            <a:off x="4052463" y="0"/>
            <a:ext cx="3100208" cy="465455"/>
          </a:xfrm>
          <a:prstGeom prst="rect">
            <a:avLst/>
          </a:prstGeom>
        </p:spPr>
        <p:txBody>
          <a:bodyPr lIns="92309" tIns="46154" rIns="92309" bIns="46154"/>
          <a:lstStyle/>
          <a:p>
            <a:fld id="{DF7F1863-8423-8E48-8D02-88636C918AC7}" type="datetime1">
              <a:rPr lang="en-US" smtClean="0"/>
              <a:pPr/>
              <a:t>9/13/2017</a:t>
            </a:fld>
            <a:endParaRPr lang="en-US" dirty="0"/>
          </a:p>
        </p:txBody>
      </p:sp>
      <p:sp>
        <p:nvSpPr>
          <p:cNvPr id="6" name="Footer Placeholder 5"/>
          <p:cNvSpPr>
            <a:spLocks noGrp="1"/>
          </p:cNvSpPr>
          <p:nvPr>
            <p:ph type="ftr" sz="quarter" idx="12"/>
          </p:nvPr>
        </p:nvSpPr>
        <p:spPr>
          <a:xfrm>
            <a:off x="0" y="8842030"/>
            <a:ext cx="3100208" cy="465455"/>
          </a:xfrm>
          <a:prstGeom prst="rect">
            <a:avLst/>
          </a:prstGeom>
        </p:spPr>
        <p:txBody>
          <a:bodyPr lIns="92309" tIns="46154" rIns="92309" bIns="46154"/>
          <a:lstStyle/>
          <a:p>
            <a:endParaRPr lang="en-US" dirty="0"/>
          </a:p>
        </p:txBody>
      </p:sp>
      <p:sp>
        <p:nvSpPr>
          <p:cNvPr id="7" name="Slide Number Placeholder 6"/>
          <p:cNvSpPr>
            <a:spLocks noGrp="1"/>
          </p:cNvSpPr>
          <p:nvPr>
            <p:ph type="sldNum" sz="quarter" idx="13"/>
          </p:nvPr>
        </p:nvSpPr>
        <p:spPr>
          <a:xfrm>
            <a:off x="4052463" y="8842030"/>
            <a:ext cx="3100208" cy="465455"/>
          </a:xfrm>
          <a:prstGeom prst="rect">
            <a:avLst/>
          </a:prstGeom>
        </p:spPr>
        <p:txBody>
          <a:bodyPr lIns="92309" tIns="46154" rIns="92309" bIns="46154"/>
          <a:lstStyle/>
          <a:p>
            <a:fld id="{3F7242FB-F25E-544B-B72F-E0B5A499AB48}" type="slidenum">
              <a:rPr lang="en-US" smtClean="0"/>
              <a:pPr/>
              <a:t>3</a:t>
            </a:fld>
            <a:endParaRPr lang="en-US" dirty="0"/>
          </a:p>
        </p:txBody>
      </p:sp>
    </p:spTree>
    <p:extLst>
      <p:ext uri="{BB962C8B-B14F-4D97-AF65-F5344CB8AC3E}">
        <p14:creationId xmlns:p14="http://schemas.microsoft.com/office/powerpoint/2010/main" val="423697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Header Placeholder 3"/>
          <p:cNvSpPr>
            <a:spLocks noGrp="1"/>
          </p:cNvSpPr>
          <p:nvPr>
            <p:ph type="hdr" sz="quarter" idx="10"/>
          </p:nvPr>
        </p:nvSpPr>
        <p:spPr>
          <a:xfrm>
            <a:off x="0" y="0"/>
            <a:ext cx="3032813" cy="459415"/>
          </a:xfrm>
          <a:prstGeom prst="rect">
            <a:avLst/>
          </a:prstGeom>
        </p:spPr>
        <p:txBody>
          <a:bodyPr lIns="92309" tIns="46154" rIns="92309" bIns="46154"/>
          <a:lstStyle/>
          <a:p>
            <a:endParaRPr lang="en-US" dirty="0"/>
          </a:p>
        </p:txBody>
      </p:sp>
      <p:sp>
        <p:nvSpPr>
          <p:cNvPr id="5" name="Date Placeholder 4"/>
          <p:cNvSpPr>
            <a:spLocks noGrp="1"/>
          </p:cNvSpPr>
          <p:nvPr>
            <p:ph type="dt" idx="11"/>
          </p:nvPr>
        </p:nvSpPr>
        <p:spPr>
          <a:xfrm>
            <a:off x="3964366" y="0"/>
            <a:ext cx="3032813" cy="459415"/>
          </a:xfrm>
          <a:prstGeom prst="rect">
            <a:avLst/>
          </a:prstGeom>
        </p:spPr>
        <p:txBody>
          <a:bodyPr lIns="92309" tIns="46154" rIns="92309" bIns="46154"/>
          <a:lstStyle/>
          <a:p>
            <a:fld id="{DF7F1863-8423-8E48-8D02-88636C918AC7}" type="datetime1">
              <a:rPr lang="en-US" smtClean="0"/>
              <a:pPr/>
              <a:t>9/13/2017</a:t>
            </a:fld>
            <a:endParaRPr lang="en-US" dirty="0"/>
          </a:p>
        </p:txBody>
      </p:sp>
      <p:sp>
        <p:nvSpPr>
          <p:cNvPr id="6" name="Footer Placeholder 5"/>
          <p:cNvSpPr>
            <a:spLocks noGrp="1"/>
          </p:cNvSpPr>
          <p:nvPr>
            <p:ph type="ftr" sz="quarter" idx="12"/>
          </p:nvPr>
        </p:nvSpPr>
        <p:spPr>
          <a:xfrm>
            <a:off x="0" y="8697078"/>
            <a:ext cx="3032813" cy="459414"/>
          </a:xfrm>
          <a:prstGeom prst="rect">
            <a:avLst/>
          </a:prstGeom>
        </p:spPr>
        <p:txBody>
          <a:bodyPr lIns="92309" tIns="46154" rIns="92309" bIns="46154"/>
          <a:lstStyle/>
          <a:p>
            <a:endParaRPr lang="en-US" dirty="0"/>
          </a:p>
        </p:txBody>
      </p:sp>
      <p:sp>
        <p:nvSpPr>
          <p:cNvPr id="7" name="Slide Number Placeholder 6"/>
          <p:cNvSpPr>
            <a:spLocks noGrp="1"/>
          </p:cNvSpPr>
          <p:nvPr>
            <p:ph type="sldNum" sz="quarter" idx="13"/>
          </p:nvPr>
        </p:nvSpPr>
        <p:spPr>
          <a:xfrm>
            <a:off x="3964366" y="8697078"/>
            <a:ext cx="3032813" cy="459414"/>
          </a:xfrm>
          <a:prstGeom prst="rect">
            <a:avLst/>
          </a:prstGeom>
        </p:spPr>
        <p:txBody>
          <a:bodyPr lIns="92309" tIns="46154" rIns="92309" bIns="46154"/>
          <a:lstStyle/>
          <a:p>
            <a:fld id="{3F7242FB-F25E-544B-B72F-E0B5A499AB48}" type="slidenum">
              <a:rPr lang="en-US" smtClean="0"/>
              <a:pPr/>
              <a:t>4</a:t>
            </a:fld>
            <a:endParaRPr lang="en-US" dirty="0"/>
          </a:p>
        </p:txBody>
      </p:sp>
    </p:spTree>
    <p:extLst>
      <p:ext uri="{BB962C8B-B14F-4D97-AF65-F5344CB8AC3E}">
        <p14:creationId xmlns:p14="http://schemas.microsoft.com/office/powerpoint/2010/main" val="412721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9828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6.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4725" y="3548063"/>
            <a:ext cx="11055350" cy="2090737"/>
          </a:xfrm>
        </p:spPr>
        <p:txBody>
          <a:body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951038" y="5638800"/>
            <a:ext cx="9102725" cy="2381250"/>
          </a:xfrm>
          <a:prstGeom prst="rect">
            <a:avLst/>
          </a:prstGeom>
        </p:spPr>
        <p:txBody>
          <a:bodyPr vert="horz"/>
          <a:lstStyle>
            <a:lvl1pPr marL="0" indent="0" algn="ctr">
              <a:buNone/>
              <a:defRPr>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35000" y="533400"/>
            <a:ext cx="10972800" cy="1249680"/>
          </a:xfrm>
          <a:prstGeom prst="rect">
            <a:avLst/>
          </a:prstGeom>
        </p:spPr>
        <p:txBody>
          <a:bodyPr anchor="t"/>
          <a:lstStyle>
            <a:lvl1pPr algn="l">
              <a:defRPr sz="60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1905000"/>
            <a:ext cx="10972800" cy="6553200"/>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smtClean="0"/>
              <a:t>Click to edit Master text styles for long amount of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1" descr="Georgetown.jpg"/>
          <p:cNvPicPr>
            <a:picLocks noChangeAspect="1"/>
          </p:cNvPicPr>
          <p:nvPr userDrawn="1"/>
        </p:nvPicPr>
        <p:blipFill>
          <a:blip r:embed="rId2"/>
          <a:srcRect l="4988" t="1701" r="5241" b="1701"/>
          <a:stretch>
            <a:fillRect/>
          </a:stretch>
        </p:blipFill>
        <p:spPr bwMode="auto">
          <a:xfrm>
            <a:off x="647700" y="463550"/>
            <a:ext cx="5545138" cy="7954963"/>
          </a:xfrm>
          <a:prstGeom prst="rect">
            <a:avLst/>
          </a:prstGeom>
          <a:noFill/>
          <a:ln w="3175">
            <a:noFill/>
            <a:miter lim="0"/>
            <a:headEnd/>
            <a:tailEnd/>
          </a:ln>
        </p:spPr>
      </p:pic>
      <p:pic>
        <p:nvPicPr>
          <p:cNvPr id="4" name="Picture 2" descr="fall_in_co_4x3.jpg"/>
          <p:cNvPicPr>
            <a:picLocks noChangeAspect="1"/>
          </p:cNvPicPr>
          <p:nvPr userDrawn="1"/>
        </p:nvPicPr>
        <p:blipFill>
          <a:blip r:embed="rId3"/>
          <a:srcRect l="64" t="122" r="64" b="11899"/>
          <a:stretch>
            <a:fillRect/>
          </a:stretch>
        </p:blipFill>
        <p:spPr bwMode="auto">
          <a:xfrm>
            <a:off x="6821488" y="461963"/>
            <a:ext cx="5546725" cy="3665537"/>
          </a:xfrm>
          <a:prstGeom prst="rect">
            <a:avLst/>
          </a:prstGeom>
          <a:noFill/>
          <a:ln w="3175">
            <a:noFill/>
            <a:miter lim="0"/>
            <a:headEnd/>
            <a:tailEnd/>
          </a:ln>
        </p:spPr>
      </p:pic>
      <p:pic>
        <p:nvPicPr>
          <p:cNvPr id="5" name="Picture 3" descr="convention_4x3.jpg"/>
          <p:cNvPicPr>
            <a:picLocks noChangeAspect="1"/>
          </p:cNvPicPr>
          <p:nvPr userDrawn="1"/>
        </p:nvPicPr>
        <p:blipFill>
          <a:blip r:embed="rId4"/>
          <a:srcRect t="4950" b="7001"/>
          <a:stretch>
            <a:fillRect/>
          </a:stretch>
        </p:blipFill>
        <p:spPr bwMode="auto">
          <a:xfrm>
            <a:off x="6819900" y="4754563"/>
            <a:ext cx="5549900" cy="3663950"/>
          </a:xfrm>
          <a:prstGeom prst="rect">
            <a:avLst/>
          </a:prstGeom>
          <a:noFill/>
          <a:ln w="3175">
            <a:noFill/>
            <a:miter lim="0"/>
            <a:headEnd/>
            <a:tailEnd/>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94080" y="9040143"/>
            <a:ext cx="2926080" cy="519289"/>
          </a:xfrm>
          <a:prstGeom prst="rect">
            <a:avLst/>
          </a:prstGeom>
        </p:spPr>
        <p:txBody>
          <a:bodyPr/>
          <a:lstStyle/>
          <a:p>
            <a:fld id="{03491713-E62C-48F7-B7CF-7EF92FDB4979}" type="datetimeFigureOut">
              <a:rPr lang="en-US" smtClean="0"/>
              <a:pPr/>
              <a:t>9/13/2017</a:t>
            </a:fld>
            <a:endParaRPr lang="en-US" dirty="0"/>
          </a:p>
        </p:txBody>
      </p:sp>
      <p:sp>
        <p:nvSpPr>
          <p:cNvPr id="3" name="Footer Placeholder 2"/>
          <p:cNvSpPr>
            <a:spLocks noGrp="1"/>
          </p:cNvSpPr>
          <p:nvPr>
            <p:ph type="ftr" sz="quarter" idx="11"/>
          </p:nvPr>
        </p:nvSpPr>
        <p:spPr>
          <a:xfrm>
            <a:off x="4307840" y="9040143"/>
            <a:ext cx="4389120" cy="519289"/>
          </a:xfrm>
          <a:prstGeom prst="rect">
            <a:avLst/>
          </a:prstGeom>
        </p:spPr>
        <p:txBody>
          <a:bodyPr/>
          <a:lstStyle/>
          <a:p>
            <a:endParaRPr lang="en-US" dirty="0"/>
          </a:p>
        </p:txBody>
      </p:sp>
      <p:sp>
        <p:nvSpPr>
          <p:cNvPr id="4" name="Slide Number Placeholder 3"/>
          <p:cNvSpPr>
            <a:spLocks noGrp="1"/>
          </p:cNvSpPr>
          <p:nvPr>
            <p:ph type="sldNum" sz="quarter" idx="12"/>
          </p:nvPr>
        </p:nvSpPr>
        <p:spPr>
          <a:xfrm>
            <a:off x="9184640" y="9040143"/>
            <a:ext cx="2926080" cy="519289"/>
          </a:xfrm>
          <a:prstGeom prst="rect">
            <a:avLst/>
          </a:prstGeom>
        </p:spPr>
        <p:txBody>
          <a:bodyPr/>
          <a:lstStyle/>
          <a:p>
            <a:fld id="{69DFDD74-5A8A-4123-A76A-20B86ACC7F05}" type="slidenum">
              <a:rPr lang="en-US" smtClean="0"/>
              <a:pPr/>
              <a:t>‹#›</a:t>
            </a:fld>
            <a:endParaRPr lang="en-US" dirty="0"/>
          </a:p>
        </p:txBody>
      </p:sp>
    </p:spTree>
    <p:extLst>
      <p:ext uri="{BB962C8B-B14F-4D97-AF65-F5344CB8AC3E}">
        <p14:creationId xmlns:p14="http://schemas.microsoft.com/office/powerpoint/2010/main" val="2315501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000" y="3962400"/>
            <a:ext cx="11734800" cy="2312987"/>
          </a:xfrm>
        </p:spPr>
        <p:txBody>
          <a:bodyPr/>
          <a:lstStyle/>
          <a:p>
            <a:r>
              <a:rPr lang="en-US" dirty="0" smtClean="0"/>
              <a:t>Click to edit </a:t>
            </a:r>
            <a:br>
              <a:rPr lang="en-US" dirty="0" smtClean="0"/>
            </a:br>
            <a:r>
              <a:rPr lang="en-US" dirty="0" smtClean="0"/>
              <a:t>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4725" y="3548063"/>
            <a:ext cx="11055350" cy="2090737"/>
          </a:xfrm>
        </p:spPr>
        <p:txBody>
          <a:bodyPr anchor="b"/>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951038" y="5791200"/>
            <a:ext cx="9102725" cy="2228850"/>
          </a:xfrm>
          <a:prstGeom prst="rect">
            <a:avLst/>
          </a:prstGeom>
        </p:spPr>
        <p:txBody>
          <a:bodyPr vert="horz" anchor="t"/>
          <a:lstStyle>
            <a:lvl1pPr marL="0" indent="0" algn="ctr">
              <a:buNone/>
              <a:defRPr>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000" y="3962400"/>
            <a:ext cx="11734800" cy="2312987"/>
          </a:xfrm>
        </p:spPr>
        <p:txBody>
          <a:bodyPr/>
          <a:lstStyle/>
          <a:p>
            <a:r>
              <a:rPr lang="en-US" dirty="0" smtClean="0"/>
              <a:t>Click to edit </a:t>
            </a:r>
            <a:br>
              <a:rPr lang="en-US" dirty="0" smtClean="0"/>
            </a:br>
            <a:r>
              <a:rPr lang="en-US" dirty="0" smtClean="0"/>
              <a:t>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nchor="b"/>
          <a:lstStyle>
            <a:lvl1pPr algn="ctr">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16000" y="4822825"/>
            <a:ext cx="10972800" cy="2492375"/>
          </a:xfrm>
          <a:prstGeom prst="rect">
            <a:avLst/>
          </a:prstGeom>
        </p:spPr>
        <p:txBody>
          <a:bodyPr vert="horz" anchor="t"/>
          <a:lstStyle>
            <a:lvl1pPr marL="0" indent="0" algn="ctr">
              <a:buNone/>
              <a:defRPr>
                <a:solidFill>
                  <a:srgbClr val="53585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2"/>
                </a:solidFill>
              </a:defRPr>
            </a:lvl1pPr>
          </a:lstStyle>
          <a:p>
            <a:pPr lvl="0"/>
            <a:r>
              <a:rPr lang="en-US" dirty="0" smtClean="0"/>
              <a:t>SECTION 1</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35000" y="1447800"/>
            <a:ext cx="10972800" cy="2286000"/>
          </a:xfrm>
          <a:prstGeom prst="rect">
            <a:avLst/>
          </a:prstGeom>
        </p:spPr>
        <p:txBody>
          <a:bodyPr anchor="b"/>
          <a:lstStyle>
            <a:lvl1pPr algn="l">
              <a:defRPr sz="6000" b="0"/>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3886200"/>
            <a:ext cx="10972800" cy="4572000"/>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 for small amount of text</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35000" y="533400"/>
            <a:ext cx="10972800" cy="1249680"/>
          </a:xfrm>
          <a:prstGeom prst="rect">
            <a:avLst/>
          </a:prstGeom>
        </p:spPr>
        <p:txBody>
          <a:bodyPr anchor="t"/>
          <a:lstStyle>
            <a:lvl1pPr algn="l">
              <a:defRPr sz="60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1905000"/>
            <a:ext cx="10972800" cy="6553200"/>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smtClean="0"/>
              <a:t>Click to edit Master text styles for long amount of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016000" y="2536825"/>
            <a:ext cx="10972800" cy="2090737"/>
          </a:xfrm>
          <a:prstGeom prst="rect">
            <a:avLst/>
          </a:prstGeom>
        </p:spPr>
        <p:txBody>
          <a:bodyPr anchor="b"/>
          <a:lstStyle>
            <a:lvl1pPr algn="ctr">
              <a:defRPr>
                <a:solidFill>
                  <a:srgbClr val="53585F"/>
                </a:solidFill>
              </a:defRPr>
            </a:lvl1pPr>
          </a:lstStyle>
          <a:p>
            <a:r>
              <a:rPr lang="en-US" dirty="0" smtClean="0"/>
              <a:t>Click to Edit </a:t>
            </a:r>
            <a:br>
              <a:rPr lang="en-US" dirty="0" smtClean="0"/>
            </a:br>
            <a:r>
              <a:rPr lang="en-US" dirty="0" smtClean="0"/>
              <a:t>Master Title Style</a:t>
            </a:r>
            <a:endParaRPr lang="en-US" dirty="0"/>
          </a:p>
        </p:txBody>
      </p:sp>
      <p:sp>
        <p:nvSpPr>
          <p:cNvPr id="5" name="Subtitle 2"/>
          <p:cNvSpPr>
            <a:spLocks noGrp="1"/>
          </p:cNvSpPr>
          <p:nvPr>
            <p:ph type="subTitle" idx="1"/>
          </p:nvPr>
        </p:nvSpPr>
        <p:spPr>
          <a:xfrm>
            <a:off x="1016000" y="4822825"/>
            <a:ext cx="10972800" cy="2492375"/>
          </a:xfrm>
          <a:prstGeom prst="rect">
            <a:avLst/>
          </a:prstGeom>
        </p:spPr>
        <p:txBody>
          <a:bodyPr vert="horz" anchor="t"/>
          <a:lstStyle>
            <a:lvl1pPr marL="0" indent="0" algn="ctr">
              <a:buNone/>
              <a:defRPr>
                <a:solidFill>
                  <a:srgbClr val="53585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7"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2"/>
                </a:solidFill>
              </a:defRPr>
            </a:lvl1pPr>
          </a:lstStyle>
          <a:p>
            <a:pPr lvl="0"/>
            <a:r>
              <a:rPr lang="en-US" dirty="0" smtClean="0"/>
              <a:t>SECTION 1</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35000" y="1447800"/>
            <a:ext cx="10972800" cy="2286000"/>
          </a:xfrm>
          <a:prstGeom prst="rect">
            <a:avLst/>
          </a:prstGeom>
        </p:spPr>
        <p:txBody>
          <a:bodyPr anchor="b"/>
          <a:lstStyle>
            <a:lvl1pPr algn="l">
              <a:defRPr sz="60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3886200"/>
            <a:ext cx="10972800" cy="4572000"/>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 for small amount of text</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4.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fall_in_co_4x3.jpg"/>
          <p:cNvPicPr>
            <a:picLocks noChangeAspect="1"/>
          </p:cNvPicPr>
          <p:nvPr/>
        </p:nvPicPr>
        <p:blipFill>
          <a:blip r:embed="rId4"/>
          <a:srcRect b="16730"/>
          <a:stretch>
            <a:fillRect/>
          </a:stretch>
        </p:blipFill>
        <p:spPr bwMode="auto">
          <a:xfrm>
            <a:off x="1" y="1"/>
            <a:ext cx="13030200" cy="8136363"/>
          </a:xfrm>
          <a:prstGeom prst="rect">
            <a:avLst/>
          </a:prstGeom>
          <a:noFill/>
          <a:ln w="3175">
            <a:noFill/>
            <a:miter lim="0"/>
            <a:headEnd/>
            <a:tailEnd/>
          </a:ln>
        </p:spPr>
      </p:pic>
      <p:sp>
        <p:nvSpPr>
          <p:cNvPr id="5122" name="AutoShape 2"/>
          <p:cNvSpPr>
            <a:spLocks/>
          </p:cNvSpPr>
          <p:nvPr/>
        </p:nvSpPr>
        <p:spPr bwMode="auto">
          <a:xfrm>
            <a:off x="0" y="0"/>
            <a:ext cx="13030200" cy="81549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5C6670">
              <a:alpha val="59677"/>
            </a:srgbClr>
          </a:solidFill>
          <a:ln w="12700" cap="flat" cmpd="sng">
            <a:solidFill>
              <a:srgbClr val="85888D">
                <a:alpha val="59677"/>
              </a:srgbClr>
            </a:solidFill>
            <a:prstDash val="solid"/>
            <a:miter lim="0"/>
            <a:headEnd/>
            <a:tailEnd/>
          </a:ln>
          <a:effectLst/>
        </p:spPr>
        <p:txBody>
          <a:bodyPr lIns="0" tIns="0" rIns="0" bIns="0" anchor="ctr">
            <a:prstTxWarp prst="textNoShape">
              <a:avLst/>
            </a:prstTxWarp>
          </a:bodyPr>
          <a:lstStyle/>
          <a:p>
            <a:pPr>
              <a:defRPr/>
            </a:pPr>
            <a:endParaRPr lang="en-US" sz="2200"/>
          </a:p>
        </p:txBody>
      </p:sp>
      <p:sp>
        <p:nvSpPr>
          <p:cNvPr id="1028" name="Rectangle 4"/>
          <p:cNvSpPr>
            <a:spLocks noGrp="1"/>
          </p:cNvSpPr>
          <p:nvPr>
            <p:ph type="title"/>
          </p:nvPr>
        </p:nvSpPr>
        <p:spPr bwMode="auto">
          <a:xfrm>
            <a:off x="635000" y="3886200"/>
            <a:ext cx="11734800" cy="2312987"/>
          </a:xfrm>
          <a:prstGeom prst="rect">
            <a:avLst/>
          </a:prstGeom>
          <a:noFill/>
          <a:ln w="3175">
            <a:noFill/>
            <a:miter lim="0"/>
            <a:headEnd/>
            <a:tailEnd/>
          </a:ln>
        </p:spPr>
        <p:txBody>
          <a:bodyPr vert="horz" wrap="square" lIns="0" tIns="0" rIns="0" bIns="0" numCol="1" anchor="t" anchorCtr="0" compatLnSpc="1">
            <a:prstTxWarp prst="textNoShape">
              <a:avLst/>
            </a:prstTxWarp>
          </a:bodyPr>
          <a:lstStyle/>
          <a:p>
            <a:pPr lvl="0"/>
            <a:r>
              <a:rPr lang="en-US" dirty="0">
                <a:sym typeface="Trebuchet MS" pitchFamily="-100" charset="0"/>
              </a:rPr>
              <a:t>Click to edit </a:t>
            </a:r>
            <a:br>
              <a:rPr lang="en-US" dirty="0">
                <a:sym typeface="Trebuchet MS" pitchFamily="-100" charset="0"/>
              </a:rPr>
            </a:br>
            <a:r>
              <a:rPr lang="en-US" dirty="0">
                <a:sym typeface="Trebuchet MS" pitchFamily="-100" charset="0"/>
              </a:rPr>
              <a:t>Master title style</a:t>
            </a:r>
          </a:p>
        </p:txBody>
      </p:sp>
      <p:sp>
        <p:nvSpPr>
          <p:cNvPr id="5125" name="AutoShape 5"/>
          <p:cNvSpPr>
            <a:spLocks/>
          </p:cNvSpPr>
          <p:nvPr/>
        </p:nvSpPr>
        <p:spPr bwMode="auto">
          <a:xfrm>
            <a:off x="0" y="8140700"/>
            <a:ext cx="13030200" cy="16276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a:p>
        </p:txBody>
      </p:sp>
      <p:pic>
        <p:nvPicPr>
          <p:cNvPr id="1031" name="Picture 7" descr="CO_logo_primary_white.png"/>
          <p:cNvPicPr>
            <a:picLocks noChangeAspect="1"/>
          </p:cNvPicPr>
          <p:nvPr userDrawn="1"/>
        </p:nvPicPr>
        <p:blipFill>
          <a:blip r:embed="rId5"/>
          <a:srcRect/>
          <a:stretch>
            <a:fillRect/>
          </a:stretch>
        </p:blipFill>
        <p:spPr bwMode="auto">
          <a:xfrm>
            <a:off x="4826000" y="404813"/>
            <a:ext cx="3316288" cy="3100387"/>
          </a:xfrm>
          <a:prstGeom prst="rect">
            <a:avLst/>
          </a:prstGeom>
          <a:noFill/>
          <a:ln w="9525">
            <a:noFill/>
            <a:miter lim="800000"/>
            <a:headEnd/>
            <a:tailEnd/>
          </a:ln>
        </p:spPr>
      </p:pic>
      <p:pic>
        <p:nvPicPr>
          <p:cNvPr id="2" name="Picture 1" descr="co_cde__dept_300_rgb.png"/>
          <p:cNvPicPr>
            <a:picLocks noChangeAspect="1"/>
          </p:cNvPicPr>
          <p:nvPr userDrawn="1"/>
        </p:nvPicPr>
        <p:blipFill>
          <a:blip r:embed="rId6">
            <a:alphaModFix/>
            <a:extLst>
              <a:ext uri="{28A0092B-C50C-407E-A947-70E740481C1C}">
                <a14:useLocalDpi xmlns:a14="http://schemas.microsoft.com/office/drawing/2010/main" val="0"/>
              </a:ext>
            </a:extLst>
          </a:blip>
          <a:stretch>
            <a:fillRect/>
          </a:stretch>
        </p:blipFill>
        <p:spPr>
          <a:xfrm>
            <a:off x="939800" y="8525256"/>
            <a:ext cx="4646533" cy="847344"/>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88530"/>
        </a:solidFill>
        <a:effectLst/>
      </p:bgPr>
    </p:bg>
    <p:spTree>
      <p:nvGrpSpPr>
        <p:cNvPr id="1" name=""/>
        <p:cNvGrpSpPr/>
        <p:nvPr/>
      </p:nvGrpSpPr>
      <p:grpSpPr>
        <a:xfrm>
          <a:off x="0" y="0"/>
          <a:ext cx="0" cy="0"/>
          <a:chOff x="0" y="0"/>
          <a:chExt cx="0" cy="0"/>
        </a:xfrm>
      </p:grpSpPr>
      <p:sp>
        <p:nvSpPr>
          <p:cNvPr id="1028" name="Rectangle 4"/>
          <p:cNvSpPr>
            <a:spLocks noGrp="1"/>
          </p:cNvSpPr>
          <p:nvPr>
            <p:ph type="title"/>
          </p:nvPr>
        </p:nvSpPr>
        <p:spPr bwMode="auto">
          <a:xfrm>
            <a:off x="635000" y="3886200"/>
            <a:ext cx="11734800" cy="2312987"/>
          </a:xfrm>
          <a:prstGeom prst="rect">
            <a:avLst/>
          </a:prstGeom>
          <a:noFill/>
          <a:ln w="3175">
            <a:noFill/>
            <a:miter lim="0"/>
            <a:headEnd/>
            <a:tailEnd/>
          </a:ln>
        </p:spPr>
        <p:txBody>
          <a:bodyPr vert="horz" wrap="square" lIns="0" tIns="0" rIns="0" bIns="0" numCol="1" anchor="t" anchorCtr="0" compatLnSpc="1">
            <a:prstTxWarp prst="textNoShape">
              <a:avLst/>
            </a:prstTxWarp>
          </a:bodyPr>
          <a:lstStyle/>
          <a:p>
            <a:pPr lvl="0"/>
            <a:r>
              <a:rPr lang="en-US" dirty="0">
                <a:sym typeface="Trebuchet MS" pitchFamily="-100" charset="0"/>
              </a:rPr>
              <a:t>Click to edit </a:t>
            </a:r>
            <a:br>
              <a:rPr lang="en-US" dirty="0">
                <a:sym typeface="Trebuchet MS" pitchFamily="-100" charset="0"/>
              </a:rPr>
            </a:br>
            <a:r>
              <a:rPr lang="en-US" dirty="0">
                <a:sym typeface="Trebuchet MS" pitchFamily="-100" charset="0"/>
              </a:rPr>
              <a:t>Master title style</a:t>
            </a:r>
          </a:p>
        </p:txBody>
      </p:sp>
      <p:sp>
        <p:nvSpPr>
          <p:cNvPr id="5125" name="AutoShape 5"/>
          <p:cNvSpPr>
            <a:spLocks/>
          </p:cNvSpPr>
          <p:nvPr/>
        </p:nvSpPr>
        <p:spPr bwMode="auto">
          <a:xfrm>
            <a:off x="0" y="8140700"/>
            <a:ext cx="13030200" cy="1630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a:p>
        </p:txBody>
      </p:sp>
      <p:pic>
        <p:nvPicPr>
          <p:cNvPr id="1031" name="Picture 7" descr="CO_logo_primary_white.png"/>
          <p:cNvPicPr>
            <a:picLocks noChangeAspect="1"/>
          </p:cNvPicPr>
          <p:nvPr userDrawn="1"/>
        </p:nvPicPr>
        <p:blipFill>
          <a:blip r:embed="rId4"/>
          <a:srcRect/>
          <a:stretch>
            <a:fillRect/>
          </a:stretch>
        </p:blipFill>
        <p:spPr bwMode="auto">
          <a:xfrm>
            <a:off x="4826000" y="404813"/>
            <a:ext cx="3316288" cy="3100387"/>
          </a:xfrm>
          <a:prstGeom prst="rect">
            <a:avLst/>
          </a:prstGeom>
          <a:noFill/>
          <a:ln w="9525">
            <a:noFill/>
            <a:miter lim="800000"/>
            <a:headEnd/>
            <a:tailEnd/>
          </a:ln>
        </p:spPr>
      </p:pic>
      <p:pic>
        <p:nvPicPr>
          <p:cNvPr id="6" name="Picture 5" descr="co_cde__dept_300_rgb.png"/>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939800" y="8525256"/>
            <a:ext cx="4646533" cy="847344"/>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3075" name="AutoShape 3"/>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188530"/>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53C1DD"/>
              </a:solidFill>
            </a:endParaRPr>
          </a:p>
        </p:txBody>
      </p:sp>
      <p:pic>
        <p:nvPicPr>
          <p:cNvPr id="13317" name="Picture 5" descr="CO_logo_horizontal_white.png"/>
          <p:cNvPicPr>
            <a:picLocks noChangeAspect="1"/>
          </p:cNvPicPr>
          <p:nvPr userDrawn="1"/>
        </p:nvPicPr>
        <p:blipFill>
          <a:blip r:embed="rId5"/>
          <a:srcRect/>
          <a:stretch>
            <a:fillRect/>
          </a:stretch>
        </p:blipFill>
        <p:spPr bwMode="auto">
          <a:xfrm>
            <a:off x="503238" y="8934450"/>
            <a:ext cx="2895600" cy="725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3" r:id="rId1"/>
    <p:sldLayoutId id="2147483687" r:id="rId2"/>
    <p:sldLayoutId id="2147483696" r:id="rId3"/>
  </p:sldLayoutIdLst>
  <p:txStyles>
    <p:titleStyle>
      <a:lvl1pPr algn="l" defTabSz="584200" rtl="0" eaLnBrk="0" fontAlgn="base" hangingPunct="0">
        <a:spcBef>
          <a:spcPct val="0"/>
        </a:spcBef>
        <a:spcAft>
          <a:spcPct val="0"/>
        </a:spcAft>
        <a:defRPr sz="6600" b="1" i="1">
          <a:solidFill>
            <a:schemeClr val="bg2"/>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AutoShape 1"/>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5C6670"/>
          </a:solidFill>
          <a:ln w="12700" cap="flat" cmpd="sng">
            <a:noFill/>
            <a:prstDash val="solid"/>
            <a:miter lim="0"/>
            <a:headEnd/>
            <a:tailEnd/>
          </a:ln>
          <a:effectLst/>
        </p:spPr>
        <p:txBody>
          <a:bodyPr lIns="0" tIns="0" rIns="0" bIns="0" anchor="ctr">
            <a:prstTxWarp prst="textNoShape">
              <a:avLst/>
            </a:prstTxWarp>
          </a:bodyPr>
          <a:lstStyle/>
          <a:p>
            <a:pPr>
              <a:defRPr/>
            </a:pPr>
            <a:endParaRPr lang="en-US" sz="2200"/>
          </a:p>
        </p:txBody>
      </p:sp>
      <p:pic>
        <p:nvPicPr>
          <p:cNvPr id="9219" name="Picture 3" descr="CO_logo_horizontal_white.png"/>
          <p:cNvPicPr>
            <a:picLocks noChangeAspect="1"/>
          </p:cNvPicPr>
          <p:nvPr userDrawn="1"/>
        </p:nvPicPr>
        <p:blipFill>
          <a:blip r:embed="rId7"/>
          <a:srcRect/>
          <a:stretch>
            <a:fillRect/>
          </a:stretch>
        </p:blipFill>
        <p:spPr bwMode="auto">
          <a:xfrm>
            <a:off x="503238" y="8934450"/>
            <a:ext cx="2895600" cy="725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95" r:id="rId3"/>
    <p:sldLayoutId id="2147483691" r:id="rId4"/>
    <p:sldLayoutId id="2147483697" r:id="rId5"/>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hyperlink" Target="www2.ed.gov/policy/elsec/leg/essa/edhhsfostercarenonregulatorguide.pdf" TargetMode="Externa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www.cde.state.co.us/dropoutprevention/fostercare_index" TargetMode="External"/><Relationship Id="rId2" Type="http://schemas.openxmlformats.org/officeDocument/2006/relationships/hyperlink" Target="mailto:myers_k@cde.state.co.us"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hyperlink" Target="https://www.colorado.gov/pacific/cdhs/forms-20" TargetMode="Externa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https://www.colorado.gov/pacific/cdhs/forms-20"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0200" y="3548063"/>
            <a:ext cx="12496800" cy="2700337"/>
          </a:xfrm>
        </p:spPr>
        <p:txBody>
          <a:bodyPr/>
          <a:lstStyle/>
          <a:p>
            <a:r>
              <a:rPr lang="en-US" sz="4400" dirty="0" smtClean="0"/>
              <a:t>Understanding the Foster Care Provisions in the Every Student Succeeds Act (ESSA): Considerations for Middle School Counselors</a:t>
            </a:r>
            <a:endParaRPr lang="en-US" dirty="0"/>
          </a:p>
        </p:txBody>
      </p:sp>
      <p:sp>
        <p:nvSpPr>
          <p:cNvPr id="3" name="Subtitle 2"/>
          <p:cNvSpPr>
            <a:spLocks noGrp="1"/>
          </p:cNvSpPr>
          <p:nvPr>
            <p:ph type="subTitle" idx="1"/>
          </p:nvPr>
        </p:nvSpPr>
        <p:spPr>
          <a:xfrm>
            <a:off x="2109466" y="5057775"/>
            <a:ext cx="9102725" cy="2381250"/>
          </a:xfrm>
        </p:spPr>
        <p:txBody>
          <a:bodyPr/>
          <a:lstStyle/>
          <a:p>
            <a:endParaRPr lang="en-US" dirty="0" smtClean="0"/>
          </a:p>
          <a:p>
            <a:r>
              <a:rPr lang="en-US" dirty="0" smtClean="0"/>
              <a:t>School Counselor Corps Grant Program Fall Workshop</a:t>
            </a:r>
          </a:p>
          <a:p>
            <a:r>
              <a:rPr lang="en-US" dirty="0" smtClean="0"/>
              <a:t>October 18, 2017</a:t>
            </a:r>
            <a:endParaRPr lang="en-US" dirty="0"/>
          </a:p>
        </p:txBody>
      </p:sp>
      <p:sp>
        <p:nvSpPr>
          <p:cNvPr id="6" name="TextBox 5"/>
          <p:cNvSpPr txBox="1"/>
          <p:nvPr/>
        </p:nvSpPr>
        <p:spPr>
          <a:xfrm>
            <a:off x="1924800" y="8473626"/>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Interest Determination </a:t>
            </a:r>
            <a:endParaRPr lang="en-US"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County child welfare caseworker is responsible for inviting related parties and facilitating meeting </a:t>
            </a:r>
            <a:r>
              <a:rPr lang="en-US" b="1" i="1" dirty="0"/>
              <a:t>prior</a:t>
            </a:r>
            <a:r>
              <a:rPr lang="en-US" dirty="0"/>
              <a:t> to the school </a:t>
            </a:r>
            <a:r>
              <a:rPr lang="en-US" dirty="0" smtClean="0"/>
              <a:t>move</a:t>
            </a:r>
            <a:r>
              <a:rPr lang="en-US" dirty="0"/>
              <a:t> </a:t>
            </a:r>
            <a:r>
              <a:rPr lang="en-US" dirty="0" smtClean="0"/>
              <a:t>(see flowchart)</a:t>
            </a:r>
            <a:endParaRPr lang="en-US" dirty="0"/>
          </a:p>
          <a:p>
            <a:pPr marL="457200" indent="-457200">
              <a:buFont typeface="Arial" panose="020B0604020202020204" pitchFamily="34" charset="0"/>
              <a:buChar char="•"/>
            </a:pPr>
            <a:r>
              <a:rPr lang="en-US" dirty="0" smtClean="0"/>
              <a:t>CWEL responsibilities</a:t>
            </a:r>
            <a:endParaRPr lang="en-US" dirty="0"/>
          </a:p>
          <a:p>
            <a:endParaRPr lang="en-US" dirty="0"/>
          </a:p>
        </p:txBody>
      </p:sp>
    </p:spTree>
    <p:extLst>
      <p:ext uri="{BB962C8B-B14F-4D97-AF65-F5344CB8AC3E}">
        <p14:creationId xmlns:p14="http://schemas.microsoft.com/office/powerpoint/2010/main" val="5611290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
            <a:ext cx="10972800" cy="1249680"/>
          </a:xfrm>
        </p:spPr>
        <p:txBody>
          <a:bodyPr/>
          <a:lstStyle/>
          <a:p>
            <a:r>
              <a:rPr lang="en-US" sz="4800" dirty="0" smtClean="0"/>
              <a:t>Special considerations for transitions</a:t>
            </a:r>
            <a:endParaRPr lang="en-US" sz="4800" dirty="0"/>
          </a:p>
        </p:txBody>
      </p:sp>
      <p:sp>
        <p:nvSpPr>
          <p:cNvPr id="3" name="Content Placeholder 2"/>
          <p:cNvSpPr>
            <a:spLocks noGrp="1"/>
          </p:cNvSpPr>
          <p:nvPr>
            <p:ph idx="1"/>
          </p:nvPr>
        </p:nvSpPr>
        <p:spPr>
          <a:xfrm>
            <a:off x="711200" y="1447800"/>
            <a:ext cx="10972800" cy="6553200"/>
          </a:xfrm>
        </p:spPr>
        <p:txBody>
          <a:bodyPr/>
          <a:lstStyle/>
          <a:p>
            <a:pPr marL="457200" indent="-457200">
              <a:buFont typeface="Arial" panose="020B0604020202020204" pitchFamily="34" charset="0"/>
              <a:buChar char="•"/>
            </a:pPr>
            <a:r>
              <a:rPr lang="en-US" dirty="0" smtClean="0"/>
              <a:t>Are parental rights still in tact? How much should that parent be included in the educational decisions? </a:t>
            </a:r>
          </a:p>
          <a:p>
            <a:pPr marL="457200" indent="-457200">
              <a:buFont typeface="Arial" panose="020B0604020202020204" pitchFamily="34" charset="0"/>
              <a:buChar char="•"/>
            </a:pPr>
            <a:r>
              <a:rPr lang="en-US" dirty="0" smtClean="0"/>
              <a:t>District of origin for parent (not address of out-of-home placement) </a:t>
            </a:r>
          </a:p>
          <a:p>
            <a:pPr marL="457200" indent="-457200">
              <a:buFont typeface="Arial" panose="020B0604020202020204" pitchFamily="34" charset="0"/>
              <a:buChar char="•"/>
            </a:pPr>
            <a:r>
              <a:rPr lang="en-US" dirty="0" smtClean="0"/>
              <a:t>Definition of school of origin </a:t>
            </a:r>
          </a:p>
          <a:p>
            <a:pPr marL="457200" indent="-457200">
              <a:buFont typeface="Arial" panose="020B0604020202020204" pitchFamily="34" charset="0"/>
              <a:buChar char="•"/>
            </a:pPr>
            <a:r>
              <a:rPr lang="en-US" dirty="0" smtClean="0"/>
              <a:t>Students on an IEP</a:t>
            </a:r>
          </a:p>
          <a:p>
            <a:pPr marL="457200" indent="-457200">
              <a:buFont typeface="Arial" panose="020B0604020202020204" pitchFamily="34" charset="0"/>
              <a:buChar char="•"/>
            </a:pPr>
            <a:r>
              <a:rPr lang="en-US" dirty="0" smtClean="0"/>
              <a:t>School safety considerations </a:t>
            </a:r>
          </a:p>
          <a:p>
            <a:pPr marL="457200" indent="-457200">
              <a:buFont typeface="Arial" panose="020B0604020202020204" pitchFamily="34" charset="0"/>
              <a:buChar char="•"/>
            </a:pPr>
            <a:r>
              <a:rPr lang="en-US" dirty="0" smtClean="0"/>
              <a:t>Students in facility schools or residential treatment</a:t>
            </a:r>
          </a:p>
          <a:p>
            <a:pPr marL="457200" indent="-457200">
              <a:buFont typeface="Arial" panose="020B0604020202020204" pitchFamily="34" charset="0"/>
              <a:buChar char="•"/>
            </a:pPr>
            <a:r>
              <a:rPr lang="en-US" dirty="0" smtClean="0"/>
              <a:t>Contact information and flow of communication </a:t>
            </a:r>
          </a:p>
          <a:p>
            <a:pPr marL="0" indent="0"/>
            <a:r>
              <a:rPr lang="en-US" dirty="0" smtClean="0"/>
              <a:t> </a:t>
            </a:r>
            <a:endParaRPr lang="en-US" dirty="0"/>
          </a:p>
        </p:txBody>
      </p:sp>
    </p:spTree>
    <p:extLst>
      <p:ext uri="{BB962C8B-B14F-4D97-AF65-F5344CB8AC3E}">
        <p14:creationId xmlns:p14="http://schemas.microsoft.com/office/powerpoint/2010/main" val="3289368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204298"/>
            <a:ext cx="10972800" cy="1249680"/>
          </a:xfrm>
        </p:spPr>
        <p:txBody>
          <a:bodyPr/>
          <a:lstStyle/>
          <a:p>
            <a:r>
              <a:rPr lang="en-US" dirty="0" smtClean="0"/>
              <a:t>School Counselor Advocacy</a:t>
            </a:r>
            <a:endParaRPr lang="en-US" dirty="0"/>
          </a:p>
        </p:txBody>
      </p:sp>
      <p:sp>
        <p:nvSpPr>
          <p:cNvPr id="3" name="Content Placeholder 2"/>
          <p:cNvSpPr>
            <a:spLocks noGrp="1"/>
          </p:cNvSpPr>
          <p:nvPr>
            <p:ph idx="1"/>
          </p:nvPr>
        </p:nvSpPr>
        <p:spPr>
          <a:xfrm>
            <a:off x="406400" y="1447800"/>
            <a:ext cx="12344400" cy="7467600"/>
          </a:xfrm>
        </p:spPr>
        <p:txBody>
          <a:bodyPr/>
          <a:lstStyle/>
          <a:p>
            <a:pPr marL="457200" indent="-457200">
              <a:buFont typeface="Arial" panose="020B0604020202020204" pitchFamily="34" charset="0"/>
              <a:buChar char="•"/>
            </a:pPr>
            <a:r>
              <a:rPr lang="en-US" sz="2400" dirty="0" smtClean="0"/>
              <a:t>Know ESSA foster care provisions and Colorado laws that protect students in foster care</a:t>
            </a:r>
          </a:p>
          <a:p>
            <a:pPr marL="457200" indent="-457200">
              <a:buFont typeface="Arial" panose="020B0604020202020204" pitchFamily="34" charset="0"/>
              <a:buChar char="•"/>
            </a:pPr>
            <a:r>
              <a:rPr lang="en-US" sz="2400" dirty="0" smtClean="0"/>
              <a:t>Know the other professionals involved, and their role </a:t>
            </a:r>
          </a:p>
          <a:p>
            <a:pPr marL="457200" indent="-457200">
              <a:buFont typeface="Arial" panose="020B0604020202020204" pitchFamily="34" charset="0"/>
              <a:buChar char="•"/>
            </a:pPr>
            <a:r>
              <a:rPr lang="en-US" sz="2400" dirty="0" smtClean="0"/>
              <a:t>Create a welcoming environment through a trauma-informed lens </a:t>
            </a:r>
          </a:p>
          <a:p>
            <a:pPr marL="457200" indent="-457200">
              <a:buFont typeface="Arial" panose="020B0604020202020204" pitchFamily="34" charset="0"/>
              <a:buChar char="•"/>
            </a:pPr>
            <a:r>
              <a:rPr lang="en-US" sz="2400" dirty="0" smtClean="0"/>
              <a:t>Work intentionally on ICAP to align courses and work with the student interests</a:t>
            </a:r>
          </a:p>
          <a:p>
            <a:pPr marL="457200" indent="-457200">
              <a:buFont typeface="Arial" panose="020B0604020202020204" pitchFamily="34" charset="0"/>
              <a:buChar char="•"/>
            </a:pPr>
            <a:r>
              <a:rPr lang="en-US" sz="2400" dirty="0" smtClean="0"/>
              <a:t>Assist the student in communicating this information to caseworkers and GAL in a developmentally appropriate way</a:t>
            </a:r>
          </a:p>
          <a:p>
            <a:pPr marL="457200" indent="-457200">
              <a:buFont typeface="Arial" panose="020B0604020202020204" pitchFamily="34" charset="0"/>
              <a:buChar char="•"/>
            </a:pPr>
            <a:r>
              <a:rPr lang="en-US" sz="2400" dirty="0" smtClean="0"/>
              <a:t>Know about scholarship information and specialized programs in colleges (even at the middle school level)</a:t>
            </a:r>
          </a:p>
          <a:p>
            <a:pPr marL="457200" indent="-457200">
              <a:buFont typeface="Arial" panose="020B0604020202020204" pitchFamily="34" charset="0"/>
              <a:buChar char="•"/>
            </a:pPr>
            <a:r>
              <a:rPr lang="en-US" sz="2400" dirty="0" smtClean="0"/>
              <a:t>Focus on what is in the best interest for the student (not necessarily what is best or most convenient for adults)</a:t>
            </a:r>
          </a:p>
          <a:p>
            <a:pPr marL="0" indent="0"/>
            <a:endParaRPr lang="en-US" sz="2400" dirty="0"/>
          </a:p>
        </p:txBody>
      </p:sp>
    </p:spTree>
    <p:extLst>
      <p:ext uri="{BB962C8B-B14F-4D97-AF65-F5344CB8AC3E}">
        <p14:creationId xmlns:p14="http://schemas.microsoft.com/office/powerpoint/2010/main" val="22134119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Non-Regulatory Guidance </a:t>
            </a:r>
            <a:endParaRPr lang="en-US" dirty="0"/>
          </a:p>
        </p:txBody>
      </p:sp>
      <p:sp>
        <p:nvSpPr>
          <p:cNvPr id="3" name="Content Placeholder 2"/>
          <p:cNvSpPr>
            <a:spLocks noGrp="1"/>
          </p:cNvSpPr>
          <p:nvPr>
            <p:ph idx="1"/>
          </p:nvPr>
        </p:nvSpPr>
        <p:spPr/>
        <p:txBody>
          <a:bodyPr/>
          <a:lstStyle/>
          <a:p>
            <a:pPr marL="228600" lvl="0" indent="-228600" defTabSz="914400" eaLnBrk="1" fontAlgn="auto" hangingPunct="1">
              <a:lnSpc>
                <a:spcPct val="90000"/>
              </a:lnSpc>
              <a:spcBef>
                <a:spcPts val="1000"/>
              </a:spcBef>
              <a:spcAft>
                <a:spcPts val="0"/>
              </a:spcAft>
              <a:buFont typeface="Arial" panose="020B0604020202020204" pitchFamily="34" charset="0"/>
              <a:buChar char="•"/>
            </a:pPr>
            <a:r>
              <a:rPr lang="en-US" sz="4000" kern="1200" dirty="0" smtClean="0">
                <a:solidFill>
                  <a:prstClr val="black"/>
                </a:solidFill>
                <a:latin typeface="Calibri" panose="020F0502020204030204"/>
              </a:rPr>
              <a:t>ESSA </a:t>
            </a:r>
            <a:r>
              <a:rPr lang="en-US" sz="4000" kern="1200" dirty="0">
                <a:solidFill>
                  <a:prstClr val="black"/>
                </a:solidFill>
                <a:latin typeface="Calibri" panose="020F0502020204030204"/>
              </a:rPr>
              <a:t>guidance encourages educational and child welfare agencies to consider ways to support better outcomes for student in foster care and facilitate successful transitions from the elementary and secondary education to college and careers.</a:t>
            </a:r>
          </a:p>
          <a:p>
            <a:pPr marL="228600" lvl="0" indent="-228600" defTabSz="914400" eaLnBrk="1" fontAlgn="auto" hangingPunct="1">
              <a:lnSpc>
                <a:spcPct val="90000"/>
              </a:lnSpc>
              <a:spcBef>
                <a:spcPts val="1000"/>
              </a:spcBef>
              <a:spcAft>
                <a:spcPts val="0"/>
              </a:spcAft>
              <a:buFont typeface="Arial" panose="020B0604020202020204" pitchFamily="34" charset="0"/>
              <a:buChar char="•"/>
            </a:pPr>
            <a:r>
              <a:rPr lang="en-US" sz="4000" kern="1200" dirty="0">
                <a:solidFill>
                  <a:prstClr val="black"/>
                </a:solidFill>
                <a:latin typeface="Calibri" panose="020F0502020204030204"/>
              </a:rPr>
              <a:t>View the full document: </a:t>
            </a:r>
            <a:r>
              <a:rPr lang="en-US" sz="4000" kern="1200" dirty="0">
                <a:solidFill>
                  <a:prstClr val="black"/>
                </a:solidFill>
                <a:latin typeface="Calibri" panose="020F0502020204030204"/>
                <a:hlinkClick r:id="rId2" action="ppaction://hlinkfile"/>
              </a:rPr>
              <a:t>Non-Regulatory Guidance</a:t>
            </a:r>
            <a:endParaRPr lang="en-US" sz="4000" kern="1200" dirty="0">
              <a:solidFill>
                <a:prstClr val="black"/>
              </a:solidFill>
              <a:latin typeface="Calibri" panose="020F0502020204030204"/>
            </a:endParaRPr>
          </a:p>
          <a:p>
            <a:endParaRPr lang="en-US" dirty="0"/>
          </a:p>
        </p:txBody>
      </p:sp>
    </p:spTree>
    <p:extLst>
      <p:ext uri="{BB962C8B-B14F-4D97-AF65-F5344CB8AC3E}">
        <p14:creationId xmlns:p14="http://schemas.microsoft.com/office/powerpoint/2010/main" val="922121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5486400"/>
            <a:ext cx="10972800" cy="2090737"/>
          </a:xfrm>
        </p:spPr>
        <p:txBody>
          <a:bodyPr/>
          <a:lstStyle/>
          <a:p>
            <a:r>
              <a:rPr lang="en-US" sz="2800" dirty="0" smtClean="0"/>
              <a:t>Kristin Myers, State Coordinator for Foster Care Education </a:t>
            </a:r>
            <a:br>
              <a:rPr lang="en-US" sz="2800" dirty="0" smtClean="0"/>
            </a:br>
            <a:r>
              <a:rPr lang="en-US" sz="2800" dirty="0" smtClean="0"/>
              <a:t>(303)866-6007</a:t>
            </a:r>
            <a:br>
              <a:rPr lang="en-US" sz="2800" dirty="0" smtClean="0"/>
            </a:br>
            <a:r>
              <a:rPr lang="en-US" sz="2800" dirty="0" smtClean="0">
                <a:hlinkClick r:id="rId2"/>
              </a:rPr>
              <a:t>myers_k@cde.state.co.us</a:t>
            </a: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smtClean="0"/>
              <a:t/>
            </a:r>
            <a:br>
              <a:rPr lang="en-US" sz="2800" dirty="0" smtClean="0"/>
            </a:br>
            <a:r>
              <a:rPr lang="en-US" sz="2800" dirty="0" smtClean="0"/>
              <a:t>Foster Care Education Website: </a:t>
            </a:r>
            <a:br>
              <a:rPr lang="en-US" sz="2800" dirty="0" smtClean="0"/>
            </a:br>
            <a:r>
              <a:rPr lang="en-US" sz="2800" kern="1200" dirty="0">
                <a:solidFill>
                  <a:srgbClr val="00B050"/>
                </a:solidFill>
                <a:latin typeface="Calibri" panose="020F0502020204030204"/>
                <a:hlinkClick r:id="rId3"/>
              </a:rPr>
              <a:t>http://www.cde.state.co.us/dropoutprevention/fostercare_index</a:t>
            </a:r>
            <a:r>
              <a:rPr lang="en-US" sz="2800" kern="1200" dirty="0">
                <a:solidFill>
                  <a:srgbClr val="00B050"/>
                </a:solidFill>
                <a:latin typeface="Calibri" panose="020F0502020204030204"/>
              </a:rPr>
              <a:t/>
            </a:r>
            <a:br>
              <a:rPr lang="en-US" sz="2800" kern="1200" dirty="0">
                <a:solidFill>
                  <a:srgbClr val="00B050"/>
                </a:solidFill>
                <a:latin typeface="Calibri" panose="020F0502020204030204"/>
              </a:rPr>
            </a:br>
            <a:r>
              <a:rPr lang="en-US" sz="2800" dirty="0" smtClean="0"/>
              <a:t/>
            </a:r>
            <a:br>
              <a:rPr lang="en-US" sz="2800" dirty="0" smtClean="0"/>
            </a:br>
            <a:endParaRPr lang="en-US" sz="2800" dirty="0"/>
          </a:p>
        </p:txBody>
      </p:sp>
      <p:sp>
        <p:nvSpPr>
          <p:cNvPr id="4" name="Text Placeholder 3"/>
          <p:cNvSpPr>
            <a:spLocks noGrp="1"/>
          </p:cNvSpPr>
          <p:nvPr>
            <p:ph type="body" sz="quarter" idx="10"/>
          </p:nvPr>
        </p:nvSpPr>
        <p:spPr/>
        <p:txBody>
          <a:bodyPr/>
          <a:lstStyle/>
          <a:p>
            <a:r>
              <a:rPr lang="en-US" b="1" dirty="0" smtClean="0"/>
              <a:t>Foster Care Education Contact Information </a:t>
            </a:r>
            <a:endParaRPr lang="en-US" b="1" dirty="0"/>
          </a:p>
        </p:txBody>
      </p:sp>
    </p:spTree>
    <p:extLst>
      <p:ext uri="{BB962C8B-B14F-4D97-AF65-F5344CB8AC3E}">
        <p14:creationId xmlns:p14="http://schemas.microsoft.com/office/powerpoint/2010/main" val="7114263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a:t>
            </a:r>
            <a:endParaRPr lang="en-US" dirty="0"/>
          </a:p>
        </p:txBody>
      </p:sp>
      <p:sp>
        <p:nvSpPr>
          <p:cNvPr id="3" name="Content Placeholder 2"/>
          <p:cNvSpPr>
            <a:spLocks noGrp="1"/>
          </p:cNvSpPr>
          <p:nvPr>
            <p:ph idx="1"/>
          </p:nvPr>
        </p:nvSpPr>
        <p:spPr>
          <a:xfrm>
            <a:off x="635000" y="1748069"/>
            <a:ext cx="10972800" cy="6858000"/>
          </a:xfrm>
        </p:spPr>
        <p:txBody>
          <a:bodyPr/>
          <a:lstStyle/>
          <a:p>
            <a:pPr marL="457200" indent="-457200">
              <a:buFont typeface="Arial" panose="020B0604020202020204" pitchFamily="34" charset="0"/>
              <a:buChar char="•"/>
            </a:pPr>
            <a:r>
              <a:rPr lang="en-US" dirty="0" smtClean="0"/>
              <a:t>Defining Foster Care and Colorado Demographics</a:t>
            </a:r>
          </a:p>
          <a:p>
            <a:pPr marL="457200" indent="-457200">
              <a:buFont typeface="Arial" panose="020B0604020202020204" pitchFamily="34" charset="0"/>
              <a:buChar char="•"/>
            </a:pPr>
            <a:r>
              <a:rPr lang="en-US" dirty="0" smtClean="0"/>
              <a:t>Intent of School Stability and Foster Care Provisions</a:t>
            </a:r>
          </a:p>
          <a:p>
            <a:pPr marL="457200" indent="-457200">
              <a:buFont typeface="Arial" panose="020B0604020202020204" pitchFamily="34" charset="0"/>
              <a:buChar char="•"/>
            </a:pPr>
            <a:r>
              <a:rPr lang="en-US" dirty="0" smtClean="0"/>
              <a:t>Foster Care Provisions in Every Student Succeeds Act and Colorado State Statute </a:t>
            </a:r>
          </a:p>
          <a:p>
            <a:pPr marL="457200" indent="-457200">
              <a:buFont typeface="Arial" panose="020B0604020202020204" pitchFamily="34" charset="0"/>
              <a:buChar char="•"/>
            </a:pPr>
            <a:r>
              <a:rPr lang="en-US" dirty="0" smtClean="0"/>
              <a:t>Best Interest Determination Meetings </a:t>
            </a:r>
          </a:p>
          <a:p>
            <a:pPr marL="457200" indent="-457200">
              <a:buFont typeface="Arial" panose="020B0604020202020204" pitchFamily="34" charset="0"/>
              <a:buChar char="•"/>
            </a:pPr>
            <a:r>
              <a:rPr lang="en-US" dirty="0" smtClean="0"/>
              <a:t>Special Considerations </a:t>
            </a:r>
          </a:p>
          <a:p>
            <a:pPr marL="457200" indent="-457200">
              <a:buFont typeface="Arial" panose="020B0604020202020204" pitchFamily="34" charset="0"/>
              <a:buChar char="•"/>
            </a:pPr>
            <a:r>
              <a:rPr lang="en-US" dirty="0" smtClean="0"/>
              <a:t>School counselor advocacy</a:t>
            </a:r>
          </a:p>
          <a:p>
            <a:pPr marL="457200" indent="-457200">
              <a:buFont typeface="Arial" panose="020B0604020202020204" pitchFamily="34" charset="0"/>
              <a:buChar char="•"/>
            </a:pPr>
            <a:r>
              <a:rPr lang="en-US" dirty="0" smtClean="0"/>
              <a:t>Resources </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7019463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98681" y="2892447"/>
            <a:ext cx="11054080" cy="5565753"/>
          </a:xfrm>
        </p:spPr>
        <p:txBody>
          <a:bodyPr/>
          <a:lstStyle/>
          <a:p>
            <a:pPr>
              <a:spcBef>
                <a:spcPts val="2560"/>
              </a:spcBef>
            </a:pPr>
            <a:r>
              <a:rPr lang="en-US" sz="3982" dirty="0"/>
              <a:t>“Student in foster care” means that an individual has </a:t>
            </a:r>
            <a:r>
              <a:rPr lang="en-US" sz="3982" dirty="0">
                <a:solidFill>
                  <a:schemeClr val="tx1"/>
                </a:solidFill>
              </a:rPr>
              <a:t>experienced an </a:t>
            </a:r>
            <a:r>
              <a:rPr lang="en-US" sz="3982" dirty="0" smtClean="0">
                <a:solidFill>
                  <a:schemeClr val="tx1"/>
                </a:solidFill>
              </a:rPr>
              <a:t>out-of</a:t>
            </a:r>
            <a:r>
              <a:rPr lang="en-US" sz="3982" dirty="0">
                <a:solidFill>
                  <a:schemeClr val="tx1"/>
                </a:solidFill>
              </a:rPr>
              <a:t>-</a:t>
            </a:r>
            <a:r>
              <a:rPr lang="en-US" sz="3982" dirty="0" smtClean="0">
                <a:solidFill>
                  <a:schemeClr val="tx1"/>
                </a:solidFill>
              </a:rPr>
              <a:t>home placement </a:t>
            </a:r>
            <a:r>
              <a:rPr lang="en-US" sz="3982" dirty="0">
                <a:solidFill>
                  <a:schemeClr val="tx1"/>
                </a:solidFill>
              </a:rPr>
              <a:t>and has been enrolled in a Colorado public school </a:t>
            </a:r>
            <a:r>
              <a:rPr lang="en-US" sz="3982" dirty="0"/>
              <a:t>during the time period or school year referenced. </a:t>
            </a:r>
            <a:endParaRPr lang="en-US" sz="3982" dirty="0" smtClean="0"/>
          </a:p>
          <a:p>
            <a:pPr>
              <a:spcBef>
                <a:spcPts val="2560"/>
              </a:spcBef>
            </a:pPr>
            <a:r>
              <a:rPr lang="en-US" sz="3982" dirty="0"/>
              <a:t>	</a:t>
            </a:r>
            <a:r>
              <a:rPr lang="en-US" sz="3982" dirty="0" smtClean="0"/>
              <a:t>The </a:t>
            </a:r>
            <a:r>
              <a:rPr lang="en-US" sz="3982" dirty="0"/>
              <a:t>foster care placement could be brief, such as a few days, or might occur across multiple years</a:t>
            </a:r>
            <a:r>
              <a:rPr lang="en-US" sz="3982" dirty="0" smtClean="0"/>
              <a:t>.”</a:t>
            </a:r>
            <a:endParaRPr lang="en-US" sz="3982" dirty="0"/>
          </a:p>
          <a:p>
            <a:pPr>
              <a:spcBef>
                <a:spcPts val="2560"/>
              </a:spcBef>
            </a:pPr>
            <a:endParaRPr lang="en-US" sz="3982" dirty="0"/>
          </a:p>
        </p:txBody>
      </p:sp>
      <p:sp>
        <p:nvSpPr>
          <p:cNvPr id="3" name="Title 2"/>
          <p:cNvSpPr>
            <a:spLocks noGrp="1"/>
          </p:cNvSpPr>
          <p:nvPr>
            <p:ph type="title"/>
          </p:nvPr>
        </p:nvSpPr>
        <p:spPr>
          <a:xfrm>
            <a:off x="863600" y="-228600"/>
            <a:ext cx="10972800" cy="2286000"/>
          </a:xfrm>
        </p:spPr>
        <p:txBody>
          <a:bodyPr/>
          <a:lstStyle/>
          <a:p>
            <a:r>
              <a:rPr lang="en-US" sz="5400" dirty="0" smtClean="0"/>
              <a:t>Defining</a:t>
            </a:r>
            <a:r>
              <a:rPr lang="en-US" dirty="0" smtClean="0"/>
              <a:t> Student in Foster Care</a:t>
            </a:r>
            <a:endParaRPr lang="en-US" dirty="0"/>
          </a:p>
        </p:txBody>
      </p:sp>
      <p:sp>
        <p:nvSpPr>
          <p:cNvPr id="4" name="Footer Placeholder 3"/>
          <p:cNvSpPr>
            <a:spLocks noGrp="1"/>
          </p:cNvSpPr>
          <p:nvPr>
            <p:ph type="ftr" sz="quarter" idx="4294967295"/>
          </p:nvPr>
        </p:nvSpPr>
        <p:spPr>
          <a:xfrm>
            <a:off x="541865" y="8910998"/>
            <a:ext cx="4118187" cy="519289"/>
          </a:xfrm>
          <a:prstGeom prst="rect">
            <a:avLst/>
          </a:prstGeom>
        </p:spPr>
        <p:txBody>
          <a:bodyPr/>
          <a:lstStyle/>
          <a:p>
            <a:fld id="{757A2F4E-5D54-B04B-91BD-7E78EE1FE9FD}" type="slidenum">
              <a:rPr lang="en-US" smtClean="0"/>
              <a:pPr/>
              <a:t>3</a:t>
            </a:fld>
            <a:endParaRPr lang="en-US" dirty="0" smtClean="0"/>
          </a:p>
        </p:txBody>
      </p:sp>
      <p:sp>
        <p:nvSpPr>
          <p:cNvPr id="5" name="Footer Placeholder 3"/>
          <p:cNvSpPr txBox="1">
            <a:spLocks/>
          </p:cNvSpPr>
          <p:nvPr/>
        </p:nvSpPr>
        <p:spPr>
          <a:xfrm>
            <a:off x="8712200" y="9144000"/>
            <a:ext cx="3576320" cy="292608"/>
          </a:xfrm>
          <a:prstGeom prst="rect">
            <a:avLst/>
          </a:prstGeom>
        </p:spPr>
        <p:txBody>
          <a:bodyPr/>
          <a:lstStyle/>
          <a:p>
            <a:pPr marL="0" marR="0" lvl="0" indent="0" algn="r" defTabSz="584200" rtl="0" eaLnBrk="1" fontAlgn="base" latinLnBrk="0" hangingPunct="0">
              <a:lnSpc>
                <a:spcPct val="100000"/>
              </a:lnSpc>
              <a:spcBef>
                <a:spcPct val="0"/>
              </a:spcBef>
              <a:spcAft>
                <a:spcPct val="0"/>
              </a:spcAft>
              <a:buClrTx/>
              <a:buSzTx/>
              <a:buFontTx/>
              <a:buNone/>
              <a:tabLst/>
              <a:defRPr/>
            </a:pPr>
            <a:fld id="{757A2F4E-5D54-B04B-91BD-7E78EE1FE9FD}" type="slidenum">
              <a:rPr kumimoji="0" lang="en-US" sz="1800" b="0" i="0" u="none" strike="noStrike" kern="1200" cap="none" spc="0" normalizeH="0" baseline="0" noProof="0" smtClean="0">
                <a:ln>
                  <a:noFill/>
                </a:ln>
                <a:solidFill>
                  <a:schemeClr val="bg1"/>
                </a:solidFill>
                <a:effectLst/>
                <a:uLnTx/>
                <a:uFillTx/>
                <a:latin typeface="Trebuchet MS" pitchFamily="-100" charset="0"/>
                <a:ea typeface="Trebuchet MS" pitchFamily="-100" charset="0"/>
                <a:cs typeface="Trebuchet MS" pitchFamily="-100" charset="0"/>
                <a:sym typeface="Trebuchet MS" pitchFamily="-100" charset="0"/>
              </a:rPr>
              <a:pPr marL="0" marR="0" lvl="0" indent="0" algn="r" defTabSz="584200" rtl="0" eaLnBrk="1" fontAlgn="base" latinLnBrk="0" hangingPunct="0">
                <a:lnSpc>
                  <a:spcPct val="100000"/>
                </a:lnSpc>
                <a:spcBef>
                  <a:spcPct val="0"/>
                </a:spcBef>
                <a:spcAft>
                  <a:spcPct val="0"/>
                </a:spcAft>
                <a:buClrTx/>
                <a:buSzTx/>
                <a:buFontTx/>
                <a:buNone/>
                <a:tabLst/>
                <a:defRPr/>
              </a:pPr>
              <a:t>3</a:t>
            </a:fld>
            <a:endParaRPr kumimoji="0" lang="en-US" sz="1800" b="0" i="0" u="none" strike="noStrike" kern="1200" cap="none" spc="0" normalizeH="0" baseline="0" noProof="0" dirty="0" smtClean="0">
              <a:ln>
                <a:noFill/>
              </a:ln>
              <a:solidFill>
                <a:schemeClr val="bg1"/>
              </a:solidFill>
              <a:effectLst/>
              <a:uLnTx/>
              <a:uFillTx/>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20910995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559800" y="9144000"/>
            <a:ext cx="3576320" cy="292608"/>
          </a:xfrm>
          <a:prstGeom prst="rect">
            <a:avLst/>
          </a:prstGeom>
        </p:spPr>
        <p:txBody>
          <a:bodyPr/>
          <a:lstStyle/>
          <a:p>
            <a:pPr algn="r"/>
            <a:fld id="{757A2F4E-5D54-B04B-91BD-7E78EE1FE9FD}" type="slidenum">
              <a:rPr lang="en-US" smtClean="0">
                <a:solidFill>
                  <a:schemeClr val="bg1"/>
                </a:solidFill>
              </a:rPr>
              <a:pPr algn="r"/>
              <a:t>4</a:t>
            </a:fld>
            <a:endParaRPr lang="en-US" dirty="0" smtClean="0">
              <a:solidFill>
                <a:schemeClr val="bg1"/>
              </a:solidFill>
            </a:endParaRPr>
          </a:p>
        </p:txBody>
      </p:sp>
      <p:sp>
        <p:nvSpPr>
          <p:cNvPr id="21" name="Title 1"/>
          <p:cNvSpPr txBox="1">
            <a:spLocks/>
          </p:cNvSpPr>
          <p:nvPr/>
        </p:nvSpPr>
        <p:spPr>
          <a:xfrm>
            <a:off x="1320800" y="457200"/>
            <a:ext cx="10896600" cy="1513840"/>
          </a:xfrm>
          <a:prstGeom prst="rect">
            <a:avLst/>
          </a:prstGeom>
        </p:spPr>
        <p:txBody>
          <a:bodyPr vert="horz"/>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sz="4000" i="1" dirty="0" smtClean="0">
                <a:solidFill>
                  <a:srgbClr val="53585F"/>
                </a:solidFill>
                <a:cs typeface="+mj-cs"/>
              </a:rPr>
              <a:t>Colorado Foster Care Education Demographics </a:t>
            </a:r>
          </a:p>
          <a:p>
            <a:endParaRPr lang="en-US" sz="1707" dirty="0">
              <a:solidFill>
                <a:srgbClr val="FF0000"/>
              </a:solidFill>
              <a:latin typeface="Museo Sans 500"/>
              <a:cs typeface="Museo Sans 500"/>
            </a:endParaRPr>
          </a:p>
        </p:txBody>
      </p:sp>
      <p:grpSp>
        <p:nvGrpSpPr>
          <p:cNvPr id="35" name="Group 34"/>
          <p:cNvGrpSpPr/>
          <p:nvPr/>
        </p:nvGrpSpPr>
        <p:grpSpPr>
          <a:xfrm>
            <a:off x="1625600" y="1524000"/>
            <a:ext cx="9995834" cy="6743577"/>
            <a:chOff x="1168400" y="1600200"/>
            <a:chExt cx="9995834" cy="6743577"/>
          </a:xfrm>
        </p:grpSpPr>
        <p:sp>
          <p:nvSpPr>
            <p:cNvPr id="5" name="Rectangle 4"/>
            <p:cNvSpPr/>
            <p:nvPr/>
          </p:nvSpPr>
          <p:spPr>
            <a:xfrm>
              <a:off x="1944858" y="2212101"/>
              <a:ext cx="8321735" cy="5634088"/>
            </a:xfrm>
            <a:prstGeom prst="rect">
              <a:avLst/>
            </a:prstGeom>
            <a:ln>
              <a:noFill/>
            </a:ln>
          </p:spPr>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400" y="1600200"/>
              <a:ext cx="9995834" cy="6743577"/>
            </a:xfrm>
            <a:prstGeom prst="rect">
              <a:avLst/>
            </a:prstGeom>
            <a:effectLst>
              <a:softEdge rad="63500"/>
            </a:effectLst>
          </p:spPr>
        </p:pic>
        <p:sp>
          <p:nvSpPr>
            <p:cNvPr id="22" name="Rectangle 21"/>
            <p:cNvSpPr/>
            <p:nvPr/>
          </p:nvSpPr>
          <p:spPr>
            <a:xfrm>
              <a:off x="1944858" y="2212101"/>
              <a:ext cx="8321735" cy="5634088"/>
            </a:xfrm>
            <a:prstGeom prst="rect">
              <a:avLst/>
            </a:prstGeom>
            <a:ln>
              <a:noFill/>
            </a:ln>
          </p:spPr>
        </p:sp>
        <p:sp>
          <p:nvSpPr>
            <p:cNvPr id="23" name="Freeform 22"/>
            <p:cNvSpPr/>
            <p:nvPr/>
          </p:nvSpPr>
          <p:spPr>
            <a:xfrm>
              <a:off x="1894450" y="2209800"/>
              <a:ext cx="2227821" cy="1406006"/>
            </a:xfrm>
            <a:custGeom>
              <a:avLst/>
              <a:gdLst>
                <a:gd name="connsiteX0" fmla="*/ 0 w 1958361"/>
                <a:gd name="connsiteY0" fmla="*/ 119801 h 1198006"/>
                <a:gd name="connsiteX1" fmla="*/ 119801 w 1958361"/>
                <a:gd name="connsiteY1" fmla="*/ 0 h 1198006"/>
                <a:gd name="connsiteX2" fmla="*/ 1838560 w 1958361"/>
                <a:gd name="connsiteY2" fmla="*/ 0 h 1198006"/>
                <a:gd name="connsiteX3" fmla="*/ 1958361 w 1958361"/>
                <a:gd name="connsiteY3" fmla="*/ 119801 h 1198006"/>
                <a:gd name="connsiteX4" fmla="*/ 1958361 w 1958361"/>
                <a:gd name="connsiteY4" fmla="*/ 1078205 h 1198006"/>
                <a:gd name="connsiteX5" fmla="*/ 1838560 w 1958361"/>
                <a:gd name="connsiteY5" fmla="*/ 1198006 h 1198006"/>
                <a:gd name="connsiteX6" fmla="*/ 119801 w 1958361"/>
                <a:gd name="connsiteY6" fmla="*/ 1198006 h 1198006"/>
                <a:gd name="connsiteX7" fmla="*/ 0 w 1958361"/>
                <a:gd name="connsiteY7" fmla="*/ 1078205 h 1198006"/>
                <a:gd name="connsiteX8" fmla="*/ 0 w 1958361"/>
                <a:gd name="connsiteY8" fmla="*/ 119801 h 119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8361" h="1198006">
                  <a:moveTo>
                    <a:pt x="0" y="119801"/>
                  </a:moveTo>
                  <a:cubicBezTo>
                    <a:pt x="0" y="53637"/>
                    <a:pt x="53637" y="0"/>
                    <a:pt x="119801" y="0"/>
                  </a:cubicBezTo>
                  <a:lnTo>
                    <a:pt x="1838560" y="0"/>
                  </a:lnTo>
                  <a:cubicBezTo>
                    <a:pt x="1904724" y="0"/>
                    <a:pt x="1958361" y="53637"/>
                    <a:pt x="1958361" y="119801"/>
                  </a:cubicBezTo>
                  <a:lnTo>
                    <a:pt x="1958361" y="1078205"/>
                  </a:lnTo>
                  <a:cubicBezTo>
                    <a:pt x="1958361" y="1144369"/>
                    <a:pt x="1904724" y="1198006"/>
                    <a:pt x="1838560" y="1198006"/>
                  </a:cubicBezTo>
                  <a:lnTo>
                    <a:pt x="119801" y="1198006"/>
                  </a:lnTo>
                  <a:cubicBezTo>
                    <a:pt x="53637" y="1198006"/>
                    <a:pt x="0" y="1144369"/>
                    <a:pt x="0" y="1078205"/>
                  </a:cubicBezTo>
                  <a:lnTo>
                    <a:pt x="0" y="119801"/>
                  </a:lnTo>
                  <a:close/>
                </a:path>
              </a:pathLst>
            </a:custGeom>
            <a:solidFill>
              <a:srgbClr val="6CC3DE"/>
            </a:solidFill>
            <a:ln>
              <a:solidFill>
                <a:schemeClr val="tx1">
                  <a:lumMod val="50000"/>
                </a:schemeClr>
              </a:solid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0579" tIns="110579" rIns="110579" bIns="110579" numCol="1" spcCol="1270" anchor="ctr" anchorCtr="0">
              <a:noAutofit/>
            </a:bodyPr>
            <a:lstStyle/>
            <a:p>
              <a:pPr algn="ctr" defTabSz="853467">
                <a:lnSpc>
                  <a:spcPct val="90000"/>
                </a:lnSpc>
                <a:spcAft>
                  <a:spcPts val="600"/>
                </a:spcAft>
              </a:pPr>
              <a:r>
                <a:rPr lang="en-US" dirty="0" smtClean="0">
                  <a:solidFill>
                    <a:schemeClr val="bg2">
                      <a:lumMod val="25000"/>
                    </a:schemeClr>
                  </a:solidFill>
                </a:rPr>
                <a:t>4,956</a:t>
              </a:r>
            </a:p>
            <a:p>
              <a:pPr algn="ctr" defTabSz="853467">
                <a:lnSpc>
                  <a:spcPct val="90000"/>
                </a:lnSpc>
                <a:spcAft>
                  <a:spcPct val="35000"/>
                </a:spcAft>
              </a:pPr>
              <a:r>
                <a:rPr lang="en-US" dirty="0" smtClean="0">
                  <a:solidFill>
                    <a:schemeClr val="bg2">
                      <a:lumMod val="25000"/>
                    </a:schemeClr>
                  </a:solidFill>
                </a:rPr>
                <a:t> K-12 foster care students </a:t>
              </a:r>
              <a:r>
                <a:rPr lang="en-US" dirty="0">
                  <a:solidFill>
                    <a:schemeClr val="bg2">
                      <a:lumMod val="25000"/>
                    </a:schemeClr>
                  </a:solidFill>
                </a:rPr>
                <a:t/>
              </a:r>
              <a:br>
                <a:rPr lang="en-US" dirty="0">
                  <a:solidFill>
                    <a:schemeClr val="bg2">
                      <a:lumMod val="25000"/>
                    </a:schemeClr>
                  </a:solidFill>
                </a:rPr>
              </a:br>
              <a:r>
                <a:rPr lang="en-US" sz="1493" dirty="0" smtClean="0">
                  <a:solidFill>
                    <a:schemeClr val="bg2">
                      <a:lumMod val="25000"/>
                    </a:schemeClr>
                  </a:solidFill>
                </a:rPr>
                <a:t>(2014-15)</a:t>
              </a:r>
              <a:endParaRPr lang="en-US" sz="1493" dirty="0">
                <a:solidFill>
                  <a:schemeClr val="bg2">
                    <a:lumMod val="25000"/>
                  </a:schemeClr>
                </a:solidFill>
              </a:endParaRPr>
            </a:p>
          </p:txBody>
        </p:sp>
        <p:sp>
          <p:nvSpPr>
            <p:cNvPr id="25" name="Freeform 24"/>
            <p:cNvSpPr/>
            <p:nvPr/>
          </p:nvSpPr>
          <p:spPr>
            <a:xfrm>
              <a:off x="1854200" y="3931026"/>
              <a:ext cx="2271411" cy="4038600"/>
            </a:xfrm>
            <a:custGeom>
              <a:avLst/>
              <a:gdLst>
                <a:gd name="connsiteX0" fmla="*/ 0 w 1996678"/>
                <a:gd name="connsiteY0" fmla="*/ 119801 h 1198006"/>
                <a:gd name="connsiteX1" fmla="*/ 119801 w 1996678"/>
                <a:gd name="connsiteY1" fmla="*/ 0 h 1198006"/>
                <a:gd name="connsiteX2" fmla="*/ 1876877 w 1996678"/>
                <a:gd name="connsiteY2" fmla="*/ 0 h 1198006"/>
                <a:gd name="connsiteX3" fmla="*/ 1996678 w 1996678"/>
                <a:gd name="connsiteY3" fmla="*/ 119801 h 1198006"/>
                <a:gd name="connsiteX4" fmla="*/ 1996678 w 1996678"/>
                <a:gd name="connsiteY4" fmla="*/ 1078205 h 1198006"/>
                <a:gd name="connsiteX5" fmla="*/ 1876877 w 1996678"/>
                <a:gd name="connsiteY5" fmla="*/ 1198006 h 1198006"/>
                <a:gd name="connsiteX6" fmla="*/ 119801 w 1996678"/>
                <a:gd name="connsiteY6" fmla="*/ 1198006 h 1198006"/>
                <a:gd name="connsiteX7" fmla="*/ 0 w 1996678"/>
                <a:gd name="connsiteY7" fmla="*/ 1078205 h 1198006"/>
                <a:gd name="connsiteX8" fmla="*/ 0 w 1996678"/>
                <a:gd name="connsiteY8" fmla="*/ 119801 h 119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678" h="1198006">
                  <a:moveTo>
                    <a:pt x="0" y="119801"/>
                  </a:moveTo>
                  <a:cubicBezTo>
                    <a:pt x="0" y="53637"/>
                    <a:pt x="53637" y="0"/>
                    <a:pt x="119801" y="0"/>
                  </a:cubicBezTo>
                  <a:lnTo>
                    <a:pt x="1876877" y="0"/>
                  </a:lnTo>
                  <a:cubicBezTo>
                    <a:pt x="1943041" y="0"/>
                    <a:pt x="1996678" y="53637"/>
                    <a:pt x="1996678" y="119801"/>
                  </a:cubicBezTo>
                  <a:lnTo>
                    <a:pt x="1996678" y="1078205"/>
                  </a:lnTo>
                  <a:cubicBezTo>
                    <a:pt x="1996678" y="1144369"/>
                    <a:pt x="1943041" y="1198006"/>
                    <a:pt x="1876877" y="1198006"/>
                  </a:cubicBezTo>
                  <a:lnTo>
                    <a:pt x="119801" y="1198006"/>
                  </a:lnTo>
                  <a:cubicBezTo>
                    <a:pt x="53637" y="1198006"/>
                    <a:pt x="0" y="1144369"/>
                    <a:pt x="0" y="1078205"/>
                  </a:cubicBezTo>
                  <a:lnTo>
                    <a:pt x="0" y="119801"/>
                  </a:lnTo>
                  <a:close/>
                </a:path>
              </a:pathLst>
            </a:custGeom>
            <a:solidFill>
              <a:srgbClr val="77A1CB"/>
            </a:solidFill>
            <a:ln>
              <a:solidFill>
                <a:schemeClr val="tx1">
                  <a:lumMod val="50000"/>
                </a:schemeClr>
              </a:solidFill>
            </a:ln>
          </p:spPr>
          <p:style>
            <a:lnRef idx="2">
              <a:scrgbClr r="0" g="0" b="0"/>
            </a:lnRef>
            <a:fillRef idx="1">
              <a:schemeClr val="accent2">
                <a:hueOff val="945839"/>
                <a:satOff val="-18240"/>
                <a:lumOff val="-1078"/>
                <a:alphaOff val="0"/>
              </a:schemeClr>
            </a:fillRef>
            <a:effectRef idx="0">
              <a:schemeClr val="accent2">
                <a:hueOff val="945839"/>
                <a:satOff val="-18240"/>
                <a:lumOff val="-1078"/>
                <a:alphaOff val="0"/>
              </a:schemeClr>
            </a:effectRef>
            <a:fontRef idx="minor">
              <a:schemeClr val="lt1"/>
            </a:fontRef>
          </p:style>
          <p:txBody>
            <a:bodyPr spcFirstLastPara="0" vert="horz" wrap="square" lIns="86195" tIns="86195" rIns="86195" bIns="86195" numCol="1" spcCol="1270" anchor="ctr" anchorCtr="0">
              <a:noAutofit/>
            </a:bodyPr>
            <a:lstStyle/>
            <a:p>
              <a:pPr algn="ctr" defTabSz="853467">
                <a:lnSpc>
                  <a:spcPct val="90000"/>
                </a:lnSpc>
                <a:spcBef>
                  <a:spcPts val="600"/>
                </a:spcBef>
                <a:spcAft>
                  <a:spcPct val="35000"/>
                </a:spcAft>
              </a:pPr>
              <a:endParaRPr lang="en-US" dirty="0" smtClean="0">
                <a:solidFill>
                  <a:srgbClr val="000000"/>
                </a:solidFill>
              </a:endParaRPr>
            </a:p>
            <a:p>
              <a:pPr algn="ctr" defTabSz="853467">
                <a:lnSpc>
                  <a:spcPct val="90000"/>
                </a:lnSpc>
                <a:spcBef>
                  <a:spcPts val="600"/>
                </a:spcBef>
                <a:spcAft>
                  <a:spcPts val="600"/>
                </a:spcAft>
              </a:pPr>
              <a:r>
                <a:rPr lang="en-US" dirty="0" smtClean="0">
                  <a:solidFill>
                    <a:srgbClr val="000000"/>
                  </a:solidFill>
                </a:rPr>
                <a:t>42.2% </a:t>
              </a:r>
            </a:p>
            <a:p>
              <a:pPr algn="ctr" defTabSz="853467">
                <a:lnSpc>
                  <a:spcPct val="90000"/>
                </a:lnSpc>
                <a:spcAft>
                  <a:spcPts val="600"/>
                </a:spcAft>
              </a:pPr>
              <a:r>
                <a:rPr lang="en-US" dirty="0" smtClean="0">
                  <a:solidFill>
                    <a:srgbClr val="000000"/>
                  </a:solidFill>
                </a:rPr>
                <a:t>(2,092)</a:t>
              </a:r>
            </a:p>
            <a:p>
              <a:pPr algn="ctr" defTabSz="853467">
                <a:lnSpc>
                  <a:spcPct val="90000"/>
                </a:lnSpc>
                <a:spcAft>
                  <a:spcPts val="600"/>
                </a:spcAft>
              </a:pPr>
              <a:r>
                <a:rPr lang="en-US" dirty="0">
                  <a:solidFill>
                    <a:srgbClr val="000000"/>
                  </a:solidFill>
                </a:rPr>
                <a:t>G</a:t>
              </a:r>
              <a:r>
                <a:rPr lang="en-US" dirty="0" smtClean="0">
                  <a:solidFill>
                    <a:srgbClr val="000000"/>
                  </a:solidFill>
                </a:rPr>
                <a:t>rades P-5</a:t>
              </a:r>
            </a:p>
            <a:p>
              <a:pPr algn="ctr" defTabSz="853467">
                <a:lnSpc>
                  <a:spcPct val="90000"/>
                </a:lnSpc>
                <a:spcAft>
                  <a:spcPts val="600"/>
                </a:spcAft>
              </a:pPr>
              <a:endParaRPr lang="en-US" sz="1000" dirty="0" smtClean="0">
                <a:solidFill>
                  <a:srgbClr val="000000"/>
                </a:solidFill>
              </a:endParaRPr>
            </a:p>
            <a:p>
              <a:pPr algn="ctr" defTabSz="853467">
                <a:lnSpc>
                  <a:spcPct val="90000"/>
                </a:lnSpc>
                <a:spcAft>
                  <a:spcPts val="600"/>
                </a:spcAft>
              </a:pPr>
              <a:r>
                <a:rPr lang="en-US" dirty="0" smtClean="0">
                  <a:solidFill>
                    <a:srgbClr val="000000"/>
                  </a:solidFill>
                </a:rPr>
                <a:t>19.3%</a:t>
              </a:r>
            </a:p>
            <a:p>
              <a:pPr algn="ctr" defTabSz="853467">
                <a:lnSpc>
                  <a:spcPct val="90000"/>
                </a:lnSpc>
                <a:spcAft>
                  <a:spcPts val="600"/>
                </a:spcAft>
              </a:pPr>
              <a:r>
                <a:rPr lang="en-US" dirty="0" smtClean="0">
                  <a:solidFill>
                    <a:srgbClr val="000000"/>
                  </a:solidFill>
                </a:rPr>
                <a:t>(956)</a:t>
              </a:r>
            </a:p>
            <a:p>
              <a:pPr algn="ctr" defTabSz="853467">
                <a:lnSpc>
                  <a:spcPct val="90000"/>
                </a:lnSpc>
                <a:spcAft>
                  <a:spcPts val="600"/>
                </a:spcAft>
              </a:pPr>
              <a:r>
                <a:rPr lang="en-US" dirty="0" smtClean="0">
                  <a:solidFill>
                    <a:srgbClr val="000000"/>
                  </a:solidFill>
                </a:rPr>
                <a:t>Grades 6 to 8</a:t>
              </a:r>
            </a:p>
            <a:p>
              <a:pPr algn="ctr" defTabSz="853467">
                <a:lnSpc>
                  <a:spcPct val="90000"/>
                </a:lnSpc>
                <a:spcAft>
                  <a:spcPts val="600"/>
                </a:spcAft>
              </a:pPr>
              <a:endParaRPr lang="en-US" sz="1000" dirty="0" smtClean="0">
                <a:solidFill>
                  <a:srgbClr val="000000"/>
                </a:solidFill>
              </a:endParaRPr>
            </a:p>
            <a:p>
              <a:pPr algn="ctr" defTabSz="853467">
                <a:lnSpc>
                  <a:spcPct val="90000"/>
                </a:lnSpc>
                <a:spcAft>
                  <a:spcPts val="600"/>
                </a:spcAft>
              </a:pPr>
              <a:r>
                <a:rPr lang="en-US" dirty="0" smtClean="0">
                  <a:solidFill>
                    <a:srgbClr val="000000"/>
                  </a:solidFill>
                </a:rPr>
                <a:t>38.5%</a:t>
              </a:r>
            </a:p>
            <a:p>
              <a:pPr algn="ctr" defTabSz="853467">
                <a:lnSpc>
                  <a:spcPct val="90000"/>
                </a:lnSpc>
                <a:spcAft>
                  <a:spcPts val="600"/>
                </a:spcAft>
              </a:pPr>
              <a:r>
                <a:rPr lang="en-US" dirty="0" smtClean="0">
                  <a:solidFill>
                    <a:srgbClr val="000000"/>
                  </a:solidFill>
                </a:rPr>
                <a:t>(1,908) </a:t>
              </a:r>
            </a:p>
            <a:p>
              <a:pPr algn="ctr" defTabSz="853467">
                <a:lnSpc>
                  <a:spcPct val="90000"/>
                </a:lnSpc>
                <a:spcAft>
                  <a:spcPts val="600"/>
                </a:spcAft>
              </a:pPr>
              <a:r>
                <a:rPr lang="en-US" dirty="0" smtClean="0">
                  <a:solidFill>
                    <a:srgbClr val="000000"/>
                  </a:solidFill>
                </a:rPr>
                <a:t>High School </a:t>
              </a:r>
            </a:p>
            <a:p>
              <a:pPr algn="ctr" defTabSz="853467">
                <a:lnSpc>
                  <a:spcPct val="90000"/>
                </a:lnSpc>
                <a:spcAft>
                  <a:spcPts val="600"/>
                </a:spcAft>
              </a:pPr>
              <a:r>
                <a:rPr lang="en-US" dirty="0" smtClean="0">
                  <a:solidFill>
                    <a:srgbClr val="000000"/>
                  </a:solidFill>
                </a:rPr>
                <a:t>(9th-12th grade)</a:t>
              </a:r>
            </a:p>
            <a:p>
              <a:pPr algn="ctr" defTabSz="853467">
                <a:lnSpc>
                  <a:spcPct val="90000"/>
                </a:lnSpc>
                <a:spcAft>
                  <a:spcPts val="600"/>
                </a:spcAft>
              </a:pPr>
              <a:endParaRPr lang="en-US" sz="1493" dirty="0">
                <a:solidFill>
                  <a:schemeClr val="bg2">
                    <a:lumMod val="25000"/>
                  </a:schemeClr>
                </a:solidFill>
              </a:endParaRPr>
            </a:p>
          </p:txBody>
        </p:sp>
        <p:sp>
          <p:nvSpPr>
            <p:cNvPr id="26" name="Freeform 25"/>
            <p:cNvSpPr/>
            <p:nvPr/>
          </p:nvSpPr>
          <p:spPr>
            <a:xfrm>
              <a:off x="8340067" y="3733800"/>
              <a:ext cx="2353334" cy="2514600"/>
            </a:xfrm>
            <a:custGeom>
              <a:avLst/>
              <a:gdLst>
                <a:gd name="connsiteX0" fmla="*/ 0 w 1996678"/>
                <a:gd name="connsiteY0" fmla="*/ 119801 h 1198006"/>
                <a:gd name="connsiteX1" fmla="*/ 119801 w 1996678"/>
                <a:gd name="connsiteY1" fmla="*/ 0 h 1198006"/>
                <a:gd name="connsiteX2" fmla="*/ 1876877 w 1996678"/>
                <a:gd name="connsiteY2" fmla="*/ 0 h 1198006"/>
                <a:gd name="connsiteX3" fmla="*/ 1996678 w 1996678"/>
                <a:gd name="connsiteY3" fmla="*/ 119801 h 1198006"/>
                <a:gd name="connsiteX4" fmla="*/ 1996678 w 1996678"/>
                <a:gd name="connsiteY4" fmla="*/ 1078205 h 1198006"/>
                <a:gd name="connsiteX5" fmla="*/ 1876877 w 1996678"/>
                <a:gd name="connsiteY5" fmla="*/ 1198006 h 1198006"/>
                <a:gd name="connsiteX6" fmla="*/ 119801 w 1996678"/>
                <a:gd name="connsiteY6" fmla="*/ 1198006 h 1198006"/>
                <a:gd name="connsiteX7" fmla="*/ 0 w 1996678"/>
                <a:gd name="connsiteY7" fmla="*/ 1078205 h 1198006"/>
                <a:gd name="connsiteX8" fmla="*/ 0 w 1996678"/>
                <a:gd name="connsiteY8" fmla="*/ 119801 h 119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678" h="1198006">
                  <a:moveTo>
                    <a:pt x="0" y="119801"/>
                  </a:moveTo>
                  <a:cubicBezTo>
                    <a:pt x="0" y="53637"/>
                    <a:pt x="53637" y="0"/>
                    <a:pt x="119801" y="0"/>
                  </a:cubicBezTo>
                  <a:lnTo>
                    <a:pt x="1876877" y="0"/>
                  </a:lnTo>
                  <a:cubicBezTo>
                    <a:pt x="1943041" y="0"/>
                    <a:pt x="1996678" y="53637"/>
                    <a:pt x="1996678" y="119801"/>
                  </a:cubicBezTo>
                  <a:lnTo>
                    <a:pt x="1996678" y="1078205"/>
                  </a:lnTo>
                  <a:cubicBezTo>
                    <a:pt x="1996678" y="1144369"/>
                    <a:pt x="1943041" y="1198006"/>
                    <a:pt x="1876877" y="1198006"/>
                  </a:cubicBezTo>
                  <a:lnTo>
                    <a:pt x="119801" y="1198006"/>
                  </a:lnTo>
                  <a:cubicBezTo>
                    <a:pt x="53637" y="1198006"/>
                    <a:pt x="0" y="1144369"/>
                    <a:pt x="0" y="1078205"/>
                  </a:cubicBezTo>
                  <a:lnTo>
                    <a:pt x="0" y="119801"/>
                  </a:lnTo>
                  <a:close/>
                </a:path>
              </a:pathLst>
            </a:custGeom>
            <a:solidFill>
              <a:srgbClr val="A9ABC3"/>
            </a:solidFill>
            <a:ln>
              <a:solidFill>
                <a:schemeClr val="tx1">
                  <a:lumMod val="50000"/>
                </a:schemeClr>
              </a:solidFill>
            </a:ln>
          </p:spPr>
          <p:style>
            <a:lnRef idx="2">
              <a:scrgbClr r="0" g="0" b="0"/>
            </a:lnRef>
            <a:fillRef idx="1">
              <a:schemeClr val="accent2">
                <a:hueOff val="1418758"/>
                <a:satOff val="-27360"/>
                <a:lumOff val="-1617"/>
                <a:alphaOff val="0"/>
              </a:schemeClr>
            </a:fillRef>
            <a:effectRef idx="0">
              <a:schemeClr val="accent2">
                <a:hueOff val="1418758"/>
                <a:satOff val="-27360"/>
                <a:lumOff val="-1617"/>
                <a:alphaOff val="0"/>
              </a:schemeClr>
            </a:effectRef>
            <a:fontRef idx="minor">
              <a:schemeClr val="lt1"/>
            </a:fontRef>
          </p:style>
          <p:txBody>
            <a:bodyPr spcFirstLastPara="0" vert="horz" wrap="square" lIns="110579" tIns="110579" rIns="110579" bIns="110579" numCol="1" spcCol="1270" anchor="ctr" anchorCtr="0">
              <a:noAutofit/>
            </a:bodyPr>
            <a:lstStyle/>
            <a:p>
              <a:pPr algn="ctr" defTabSz="853467">
                <a:lnSpc>
                  <a:spcPct val="90000"/>
                </a:lnSpc>
                <a:spcAft>
                  <a:spcPts val="600"/>
                </a:spcAft>
              </a:pPr>
              <a:r>
                <a:rPr lang="en-US" dirty="0">
                  <a:solidFill>
                    <a:schemeClr val="bg2">
                      <a:lumMod val="25000"/>
                    </a:schemeClr>
                  </a:solidFill>
                </a:rPr>
                <a:t>87% </a:t>
              </a:r>
              <a:endParaRPr lang="en-US" dirty="0" smtClean="0">
                <a:solidFill>
                  <a:schemeClr val="bg2">
                    <a:lumMod val="25000"/>
                  </a:schemeClr>
                </a:solidFill>
              </a:endParaRPr>
            </a:p>
            <a:p>
              <a:pPr algn="ctr" defTabSz="853467">
                <a:lnSpc>
                  <a:spcPct val="90000"/>
                </a:lnSpc>
                <a:spcAft>
                  <a:spcPct val="35000"/>
                </a:spcAft>
              </a:pPr>
              <a:r>
                <a:rPr lang="en-US" dirty="0" smtClean="0">
                  <a:solidFill>
                    <a:schemeClr val="bg2">
                      <a:lumMod val="25000"/>
                    </a:schemeClr>
                  </a:solidFill>
                </a:rPr>
                <a:t>Districts include </a:t>
              </a:r>
              <a:r>
                <a:rPr lang="en-US" dirty="0">
                  <a:solidFill>
                    <a:schemeClr val="bg2">
                      <a:lumMod val="25000"/>
                    </a:schemeClr>
                  </a:solidFill>
                </a:rPr>
                <a:t>students in foster </a:t>
              </a:r>
              <a:r>
                <a:rPr lang="en-US" dirty="0" smtClean="0">
                  <a:solidFill>
                    <a:schemeClr val="bg2">
                      <a:lumMod val="25000"/>
                    </a:schemeClr>
                  </a:solidFill>
                </a:rPr>
                <a:t>care</a:t>
              </a:r>
            </a:p>
            <a:p>
              <a:pPr algn="ctr" defTabSz="853467">
                <a:lnSpc>
                  <a:spcPct val="90000"/>
                </a:lnSpc>
                <a:spcAft>
                  <a:spcPts val="0"/>
                </a:spcAft>
              </a:pPr>
              <a:endParaRPr lang="en-US" sz="1000" dirty="0" smtClean="0">
                <a:solidFill>
                  <a:schemeClr val="bg2">
                    <a:lumMod val="25000"/>
                  </a:schemeClr>
                </a:solidFill>
              </a:endParaRPr>
            </a:p>
            <a:p>
              <a:pPr algn="ctr" defTabSz="853467">
                <a:lnSpc>
                  <a:spcPct val="90000"/>
                </a:lnSpc>
                <a:spcAft>
                  <a:spcPts val="600"/>
                </a:spcAft>
              </a:pPr>
              <a:r>
                <a:rPr lang="en-US" dirty="0" smtClean="0">
                  <a:solidFill>
                    <a:schemeClr val="bg2">
                      <a:lumMod val="25000"/>
                    </a:schemeClr>
                  </a:solidFill>
                </a:rPr>
                <a:t>60% </a:t>
              </a:r>
            </a:p>
            <a:p>
              <a:pPr algn="ctr" defTabSz="853467">
                <a:lnSpc>
                  <a:spcPct val="90000"/>
                </a:lnSpc>
                <a:spcAft>
                  <a:spcPct val="35000"/>
                </a:spcAft>
              </a:pPr>
              <a:r>
                <a:rPr lang="en-US" dirty="0" smtClean="0">
                  <a:solidFill>
                    <a:schemeClr val="bg2">
                      <a:lumMod val="25000"/>
                    </a:schemeClr>
                  </a:solidFill>
                </a:rPr>
                <a:t>attend school in the Denver metro area</a:t>
              </a:r>
              <a:endParaRPr lang="en-US" dirty="0">
                <a:solidFill>
                  <a:schemeClr val="bg2">
                    <a:lumMod val="25000"/>
                  </a:schemeClr>
                </a:solidFill>
              </a:endParaRPr>
            </a:p>
          </p:txBody>
        </p:sp>
        <p:sp>
          <p:nvSpPr>
            <p:cNvPr id="27" name="Freeform 26"/>
            <p:cNvSpPr/>
            <p:nvPr/>
          </p:nvSpPr>
          <p:spPr>
            <a:xfrm>
              <a:off x="8330906" y="2209800"/>
              <a:ext cx="2271411" cy="1406006"/>
            </a:xfrm>
            <a:custGeom>
              <a:avLst/>
              <a:gdLst>
                <a:gd name="connsiteX0" fmla="*/ 0 w 1996678"/>
                <a:gd name="connsiteY0" fmla="*/ 119801 h 1198006"/>
                <a:gd name="connsiteX1" fmla="*/ 119801 w 1996678"/>
                <a:gd name="connsiteY1" fmla="*/ 0 h 1198006"/>
                <a:gd name="connsiteX2" fmla="*/ 1876877 w 1996678"/>
                <a:gd name="connsiteY2" fmla="*/ 0 h 1198006"/>
                <a:gd name="connsiteX3" fmla="*/ 1996678 w 1996678"/>
                <a:gd name="connsiteY3" fmla="*/ 119801 h 1198006"/>
                <a:gd name="connsiteX4" fmla="*/ 1996678 w 1996678"/>
                <a:gd name="connsiteY4" fmla="*/ 1078205 h 1198006"/>
                <a:gd name="connsiteX5" fmla="*/ 1876877 w 1996678"/>
                <a:gd name="connsiteY5" fmla="*/ 1198006 h 1198006"/>
                <a:gd name="connsiteX6" fmla="*/ 119801 w 1996678"/>
                <a:gd name="connsiteY6" fmla="*/ 1198006 h 1198006"/>
                <a:gd name="connsiteX7" fmla="*/ 0 w 1996678"/>
                <a:gd name="connsiteY7" fmla="*/ 1078205 h 1198006"/>
                <a:gd name="connsiteX8" fmla="*/ 0 w 1996678"/>
                <a:gd name="connsiteY8" fmla="*/ 119801 h 119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678" h="1198006">
                  <a:moveTo>
                    <a:pt x="0" y="119801"/>
                  </a:moveTo>
                  <a:cubicBezTo>
                    <a:pt x="0" y="53637"/>
                    <a:pt x="53637" y="0"/>
                    <a:pt x="119801" y="0"/>
                  </a:cubicBezTo>
                  <a:lnTo>
                    <a:pt x="1876877" y="0"/>
                  </a:lnTo>
                  <a:cubicBezTo>
                    <a:pt x="1943041" y="0"/>
                    <a:pt x="1996678" y="53637"/>
                    <a:pt x="1996678" y="119801"/>
                  </a:cubicBezTo>
                  <a:lnTo>
                    <a:pt x="1996678" y="1078205"/>
                  </a:lnTo>
                  <a:cubicBezTo>
                    <a:pt x="1996678" y="1144369"/>
                    <a:pt x="1943041" y="1198006"/>
                    <a:pt x="1876877" y="1198006"/>
                  </a:cubicBezTo>
                  <a:lnTo>
                    <a:pt x="119801" y="1198006"/>
                  </a:lnTo>
                  <a:cubicBezTo>
                    <a:pt x="53637" y="1198006"/>
                    <a:pt x="0" y="1144369"/>
                    <a:pt x="0" y="1078205"/>
                  </a:cubicBezTo>
                  <a:lnTo>
                    <a:pt x="0" y="119801"/>
                  </a:lnTo>
                  <a:close/>
                </a:path>
              </a:pathLst>
            </a:custGeom>
            <a:solidFill>
              <a:srgbClr val="C2C8DC"/>
            </a:solidFill>
            <a:ln>
              <a:solidFill>
                <a:schemeClr val="tx1">
                  <a:lumMod val="50000"/>
                </a:schemeClr>
              </a:solidFill>
            </a:ln>
          </p:spPr>
          <p:style>
            <a:lnRef idx="2">
              <a:scrgbClr r="0" g="0" b="0"/>
            </a:lnRef>
            <a:fillRef idx="1">
              <a:schemeClr val="accent2">
                <a:hueOff val="1891677"/>
                <a:satOff val="-36480"/>
                <a:lumOff val="-2156"/>
                <a:alphaOff val="0"/>
              </a:schemeClr>
            </a:fillRef>
            <a:effectRef idx="0">
              <a:schemeClr val="accent2">
                <a:hueOff val="1891677"/>
                <a:satOff val="-36480"/>
                <a:lumOff val="-2156"/>
                <a:alphaOff val="0"/>
              </a:schemeClr>
            </a:effectRef>
            <a:fontRef idx="minor">
              <a:schemeClr val="lt1"/>
            </a:fontRef>
          </p:style>
          <p:txBody>
            <a:bodyPr spcFirstLastPara="0" vert="horz" wrap="square" lIns="110579" tIns="110579" rIns="110579" bIns="110579" numCol="1" spcCol="1270" anchor="ctr" anchorCtr="0">
              <a:noAutofit/>
            </a:bodyPr>
            <a:lstStyle/>
            <a:p>
              <a:pPr algn="ctr" defTabSz="853467">
                <a:lnSpc>
                  <a:spcPct val="90000"/>
                </a:lnSpc>
                <a:spcAft>
                  <a:spcPct val="35000"/>
                </a:spcAft>
              </a:pPr>
              <a:r>
                <a:rPr lang="en-US" dirty="0">
                  <a:solidFill>
                    <a:schemeClr val="bg2">
                      <a:lumMod val="25000"/>
                    </a:schemeClr>
                  </a:solidFill>
                </a:rPr>
                <a:t>55%  </a:t>
              </a:r>
            </a:p>
            <a:p>
              <a:pPr algn="ctr" defTabSz="853467">
                <a:lnSpc>
                  <a:spcPct val="90000"/>
                </a:lnSpc>
                <a:spcAft>
                  <a:spcPct val="35000"/>
                </a:spcAft>
              </a:pPr>
              <a:r>
                <a:rPr lang="en-US" dirty="0">
                  <a:solidFill>
                    <a:schemeClr val="bg2">
                      <a:lumMod val="25000"/>
                    </a:schemeClr>
                  </a:solidFill>
                </a:rPr>
                <a:t>Students in foster care are male</a:t>
              </a:r>
            </a:p>
            <a:p>
              <a:pPr algn="ctr" defTabSz="853467">
                <a:lnSpc>
                  <a:spcPct val="90000"/>
                </a:lnSpc>
                <a:spcAft>
                  <a:spcPct val="35000"/>
                </a:spcAft>
              </a:pPr>
              <a:r>
                <a:rPr lang="en-US" sz="1493" dirty="0">
                  <a:solidFill>
                    <a:schemeClr val="bg2">
                      <a:lumMod val="25000"/>
                    </a:schemeClr>
                  </a:solidFill>
                </a:rPr>
                <a:t>(2014-15</a:t>
              </a:r>
              <a:r>
                <a:rPr lang="en-US" sz="1493" dirty="0" smtClean="0">
                  <a:solidFill>
                    <a:schemeClr val="bg2">
                      <a:lumMod val="25000"/>
                    </a:schemeClr>
                  </a:solidFill>
                </a:rPr>
                <a:t>)</a:t>
              </a:r>
              <a:endParaRPr lang="en-US" sz="1493" dirty="0">
                <a:solidFill>
                  <a:schemeClr val="bg2">
                    <a:lumMod val="25000"/>
                  </a:schemeClr>
                </a:solidFill>
              </a:endParaRPr>
            </a:p>
          </p:txBody>
        </p:sp>
        <p:sp>
          <p:nvSpPr>
            <p:cNvPr id="28" name="Rectangle 27"/>
            <p:cNvSpPr/>
            <p:nvPr/>
          </p:nvSpPr>
          <p:spPr>
            <a:xfrm>
              <a:off x="5435481" y="2808735"/>
              <a:ext cx="3009798" cy="210901"/>
            </a:xfrm>
            <a:prstGeom prst="rect">
              <a:avLst/>
            </a:prstGeom>
            <a:noFill/>
          </p:spPr>
          <p:style>
            <a:lnRef idx="0">
              <a:schemeClr val="lt1">
                <a:hueOff val="0"/>
                <a:satOff val="0"/>
                <a:lumOff val="0"/>
                <a:alphaOff val="0"/>
              </a:schemeClr>
            </a:lnRef>
            <a:fillRef idx="1">
              <a:scrgbClr r="0" g="0" b="0"/>
            </a:fillRef>
            <a:effectRef idx="0">
              <a:schemeClr val="accent2">
                <a:hueOff val="2702396"/>
                <a:satOff val="-52114"/>
                <a:lumOff val="-3081"/>
                <a:alphaOff val="0"/>
              </a:schemeClr>
            </a:effectRef>
            <a:fontRef idx="minor">
              <a:schemeClr val="lt1">
                <a:hueOff val="0"/>
                <a:satOff val="0"/>
                <a:lumOff val="0"/>
                <a:alphaOff val="0"/>
              </a:schemeClr>
            </a:fontRef>
          </p:style>
        </p:sp>
        <p:sp>
          <p:nvSpPr>
            <p:cNvPr id="29" name="Freeform 28"/>
            <p:cNvSpPr/>
            <p:nvPr/>
          </p:nvSpPr>
          <p:spPr>
            <a:xfrm>
              <a:off x="8407400" y="6400800"/>
              <a:ext cx="2296740" cy="1459314"/>
            </a:xfrm>
            <a:custGeom>
              <a:avLst/>
              <a:gdLst>
                <a:gd name="connsiteX0" fmla="*/ 0 w 1996678"/>
                <a:gd name="connsiteY0" fmla="*/ 119801 h 1198006"/>
                <a:gd name="connsiteX1" fmla="*/ 119801 w 1996678"/>
                <a:gd name="connsiteY1" fmla="*/ 0 h 1198006"/>
                <a:gd name="connsiteX2" fmla="*/ 1876877 w 1996678"/>
                <a:gd name="connsiteY2" fmla="*/ 0 h 1198006"/>
                <a:gd name="connsiteX3" fmla="*/ 1996678 w 1996678"/>
                <a:gd name="connsiteY3" fmla="*/ 119801 h 1198006"/>
                <a:gd name="connsiteX4" fmla="*/ 1996678 w 1996678"/>
                <a:gd name="connsiteY4" fmla="*/ 1078205 h 1198006"/>
                <a:gd name="connsiteX5" fmla="*/ 1876877 w 1996678"/>
                <a:gd name="connsiteY5" fmla="*/ 1198006 h 1198006"/>
                <a:gd name="connsiteX6" fmla="*/ 119801 w 1996678"/>
                <a:gd name="connsiteY6" fmla="*/ 1198006 h 1198006"/>
                <a:gd name="connsiteX7" fmla="*/ 0 w 1996678"/>
                <a:gd name="connsiteY7" fmla="*/ 1078205 h 1198006"/>
                <a:gd name="connsiteX8" fmla="*/ 0 w 1996678"/>
                <a:gd name="connsiteY8" fmla="*/ 119801 h 119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678" h="1198006">
                  <a:moveTo>
                    <a:pt x="0" y="119801"/>
                  </a:moveTo>
                  <a:cubicBezTo>
                    <a:pt x="0" y="53637"/>
                    <a:pt x="53637" y="0"/>
                    <a:pt x="119801" y="0"/>
                  </a:cubicBezTo>
                  <a:lnTo>
                    <a:pt x="1876877" y="0"/>
                  </a:lnTo>
                  <a:cubicBezTo>
                    <a:pt x="1943041" y="0"/>
                    <a:pt x="1996678" y="53637"/>
                    <a:pt x="1996678" y="119801"/>
                  </a:cubicBezTo>
                  <a:lnTo>
                    <a:pt x="1996678" y="1078205"/>
                  </a:lnTo>
                  <a:cubicBezTo>
                    <a:pt x="1996678" y="1144369"/>
                    <a:pt x="1943041" y="1198006"/>
                    <a:pt x="1876877" y="1198006"/>
                  </a:cubicBezTo>
                  <a:lnTo>
                    <a:pt x="119801" y="1198006"/>
                  </a:lnTo>
                  <a:cubicBezTo>
                    <a:pt x="53637" y="1198006"/>
                    <a:pt x="0" y="1144369"/>
                    <a:pt x="0" y="1078205"/>
                  </a:cubicBezTo>
                  <a:lnTo>
                    <a:pt x="0" y="119801"/>
                  </a:lnTo>
                  <a:close/>
                </a:path>
              </a:pathLst>
            </a:custGeom>
            <a:solidFill>
              <a:srgbClr val="9598B5"/>
            </a:solidFill>
            <a:ln>
              <a:solidFill>
                <a:schemeClr val="tx1">
                  <a:lumMod val="50000"/>
                </a:schemeClr>
              </a:solidFill>
            </a:ln>
          </p:spPr>
          <p:style>
            <a:lnRef idx="2">
              <a:scrgbClr r="0" g="0" b="0"/>
            </a:lnRef>
            <a:fillRef idx="1">
              <a:schemeClr val="accent2">
                <a:hueOff val="2364596"/>
                <a:satOff val="-45600"/>
                <a:lumOff val="-2696"/>
                <a:alphaOff val="0"/>
              </a:schemeClr>
            </a:fillRef>
            <a:effectRef idx="0">
              <a:schemeClr val="accent2">
                <a:hueOff val="2364596"/>
                <a:satOff val="-45600"/>
                <a:lumOff val="-2696"/>
                <a:alphaOff val="0"/>
              </a:schemeClr>
            </a:effectRef>
            <a:fontRef idx="minor">
              <a:schemeClr val="lt1"/>
            </a:fontRef>
          </p:style>
          <p:txBody>
            <a:bodyPr spcFirstLastPara="0" vert="horz" wrap="square" lIns="110579" tIns="110579" rIns="110579" bIns="110579" numCol="1" spcCol="1270" anchor="ctr" anchorCtr="0">
              <a:noAutofit/>
            </a:bodyPr>
            <a:lstStyle/>
            <a:p>
              <a:pPr algn="ctr" defTabSz="853467">
                <a:lnSpc>
                  <a:spcPct val="90000"/>
                </a:lnSpc>
                <a:spcAft>
                  <a:spcPts val="600"/>
                </a:spcAft>
              </a:pPr>
              <a:r>
                <a:rPr lang="en-US" dirty="0" smtClean="0">
                  <a:solidFill>
                    <a:schemeClr val="bg2">
                      <a:lumMod val="25000"/>
                    </a:schemeClr>
                  </a:solidFill>
                </a:rPr>
                <a:t>30% </a:t>
              </a:r>
              <a:endParaRPr lang="en-US" dirty="0">
                <a:solidFill>
                  <a:schemeClr val="bg2">
                    <a:lumMod val="25000"/>
                  </a:schemeClr>
                </a:solidFill>
              </a:endParaRPr>
            </a:p>
            <a:p>
              <a:pPr algn="ctr" defTabSz="853467">
                <a:lnSpc>
                  <a:spcPct val="90000"/>
                </a:lnSpc>
                <a:spcAft>
                  <a:spcPct val="35000"/>
                </a:spcAft>
              </a:pPr>
              <a:r>
                <a:rPr lang="en-US" dirty="0" smtClean="0">
                  <a:solidFill>
                    <a:schemeClr val="bg2">
                      <a:lumMod val="25000"/>
                    </a:schemeClr>
                  </a:solidFill>
                </a:rPr>
                <a:t>Special </a:t>
              </a:r>
              <a:r>
                <a:rPr lang="en-US" dirty="0">
                  <a:solidFill>
                    <a:schemeClr val="bg2">
                      <a:lumMod val="25000"/>
                    </a:schemeClr>
                  </a:solidFill>
                </a:rPr>
                <a:t>education </a:t>
              </a:r>
              <a:r>
                <a:rPr lang="en-US" dirty="0" smtClean="0">
                  <a:solidFill>
                    <a:schemeClr val="bg2">
                      <a:lumMod val="25000"/>
                    </a:schemeClr>
                  </a:solidFill>
                </a:rPr>
                <a:t>designation</a:t>
              </a:r>
            </a:p>
            <a:p>
              <a:pPr algn="ctr" defTabSz="853467">
                <a:lnSpc>
                  <a:spcPct val="90000"/>
                </a:lnSpc>
                <a:spcAft>
                  <a:spcPct val="35000"/>
                </a:spcAft>
              </a:pPr>
              <a:r>
                <a:rPr lang="en-US" sz="1600" dirty="0" smtClean="0">
                  <a:solidFill>
                    <a:schemeClr val="bg2">
                      <a:lumMod val="25000"/>
                    </a:schemeClr>
                  </a:solidFill>
                </a:rPr>
                <a:t>(2015-16)</a:t>
              </a:r>
              <a:endParaRPr lang="en-US" sz="1600" dirty="0">
                <a:solidFill>
                  <a:schemeClr val="bg2">
                    <a:lumMod val="25000"/>
                  </a:schemeClr>
                </a:solidFill>
              </a:endParaRPr>
            </a:p>
          </p:txBody>
        </p:sp>
        <p:sp>
          <p:nvSpPr>
            <p:cNvPr id="30" name="Rectangle 29"/>
            <p:cNvSpPr/>
            <p:nvPr/>
          </p:nvSpPr>
          <p:spPr>
            <a:xfrm rot="5400000">
              <a:off x="7577879" y="3690727"/>
              <a:ext cx="1745976" cy="204427"/>
            </a:xfrm>
            <a:prstGeom prst="rect">
              <a:avLst/>
            </a:prstGeom>
            <a:noFill/>
          </p:spPr>
          <p:style>
            <a:lnRef idx="0">
              <a:schemeClr val="lt1">
                <a:hueOff val="0"/>
                <a:satOff val="0"/>
                <a:lumOff val="0"/>
                <a:alphaOff val="0"/>
              </a:schemeClr>
            </a:lnRef>
            <a:fillRef idx="1">
              <a:scrgbClr r="0" g="0" b="0"/>
            </a:fillRef>
            <a:effectRef idx="0">
              <a:schemeClr val="accent2">
                <a:hueOff val="3242875"/>
                <a:satOff val="-62537"/>
                <a:lumOff val="-3697"/>
                <a:alphaOff val="0"/>
              </a:schemeClr>
            </a:effectRef>
            <a:fontRef idx="minor">
              <a:schemeClr val="lt1">
                <a:hueOff val="0"/>
                <a:satOff val="0"/>
                <a:lumOff val="0"/>
                <a:alphaOff val="0"/>
              </a:schemeClr>
            </a:fontRef>
          </p:style>
        </p:sp>
        <p:sp>
          <p:nvSpPr>
            <p:cNvPr id="31" name="Freeform 30"/>
            <p:cNvSpPr/>
            <p:nvPr/>
          </p:nvSpPr>
          <p:spPr>
            <a:xfrm>
              <a:off x="5013327" y="2209800"/>
              <a:ext cx="2271411" cy="1406006"/>
            </a:xfrm>
            <a:custGeom>
              <a:avLst/>
              <a:gdLst>
                <a:gd name="connsiteX0" fmla="*/ 0 w 1996678"/>
                <a:gd name="connsiteY0" fmla="*/ 119801 h 1198006"/>
                <a:gd name="connsiteX1" fmla="*/ 119801 w 1996678"/>
                <a:gd name="connsiteY1" fmla="*/ 0 h 1198006"/>
                <a:gd name="connsiteX2" fmla="*/ 1876877 w 1996678"/>
                <a:gd name="connsiteY2" fmla="*/ 0 h 1198006"/>
                <a:gd name="connsiteX3" fmla="*/ 1996678 w 1996678"/>
                <a:gd name="connsiteY3" fmla="*/ 119801 h 1198006"/>
                <a:gd name="connsiteX4" fmla="*/ 1996678 w 1996678"/>
                <a:gd name="connsiteY4" fmla="*/ 1078205 h 1198006"/>
                <a:gd name="connsiteX5" fmla="*/ 1876877 w 1996678"/>
                <a:gd name="connsiteY5" fmla="*/ 1198006 h 1198006"/>
                <a:gd name="connsiteX6" fmla="*/ 119801 w 1996678"/>
                <a:gd name="connsiteY6" fmla="*/ 1198006 h 1198006"/>
                <a:gd name="connsiteX7" fmla="*/ 0 w 1996678"/>
                <a:gd name="connsiteY7" fmla="*/ 1078205 h 1198006"/>
                <a:gd name="connsiteX8" fmla="*/ 0 w 1996678"/>
                <a:gd name="connsiteY8" fmla="*/ 119801 h 119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678" h="1198006">
                  <a:moveTo>
                    <a:pt x="0" y="119801"/>
                  </a:moveTo>
                  <a:cubicBezTo>
                    <a:pt x="0" y="53637"/>
                    <a:pt x="53637" y="0"/>
                    <a:pt x="119801" y="0"/>
                  </a:cubicBezTo>
                  <a:lnTo>
                    <a:pt x="1876877" y="0"/>
                  </a:lnTo>
                  <a:cubicBezTo>
                    <a:pt x="1943041" y="0"/>
                    <a:pt x="1996678" y="53637"/>
                    <a:pt x="1996678" y="119801"/>
                  </a:cubicBezTo>
                  <a:lnTo>
                    <a:pt x="1996678" y="1078205"/>
                  </a:lnTo>
                  <a:cubicBezTo>
                    <a:pt x="1996678" y="1144369"/>
                    <a:pt x="1943041" y="1198006"/>
                    <a:pt x="1876877" y="1198006"/>
                  </a:cubicBezTo>
                  <a:lnTo>
                    <a:pt x="119801" y="1198006"/>
                  </a:lnTo>
                  <a:cubicBezTo>
                    <a:pt x="53637" y="1198006"/>
                    <a:pt x="0" y="1144369"/>
                    <a:pt x="0" y="1078205"/>
                  </a:cubicBezTo>
                  <a:lnTo>
                    <a:pt x="0" y="119801"/>
                  </a:lnTo>
                  <a:close/>
                </a:path>
              </a:pathLst>
            </a:custGeom>
            <a:solidFill>
              <a:srgbClr val="B4DF85"/>
            </a:solidFill>
            <a:ln>
              <a:solidFill>
                <a:schemeClr val="tx1">
                  <a:lumMod val="50000"/>
                </a:schemeClr>
              </a:solidFill>
            </a:ln>
          </p:spPr>
          <p:style>
            <a:lnRef idx="2">
              <a:scrgbClr r="0" g="0" b="0"/>
            </a:lnRef>
            <a:fillRef idx="1">
              <a:schemeClr val="accent2">
                <a:hueOff val="2837515"/>
                <a:satOff val="-54720"/>
                <a:lumOff val="-3235"/>
                <a:alphaOff val="0"/>
              </a:schemeClr>
            </a:fillRef>
            <a:effectRef idx="0">
              <a:schemeClr val="accent2">
                <a:hueOff val="2837515"/>
                <a:satOff val="-54720"/>
                <a:lumOff val="-3235"/>
                <a:alphaOff val="0"/>
              </a:schemeClr>
            </a:effectRef>
            <a:fontRef idx="minor">
              <a:schemeClr val="lt1"/>
            </a:fontRef>
          </p:style>
          <p:txBody>
            <a:bodyPr spcFirstLastPara="0" vert="horz" wrap="square" lIns="110579" tIns="110579" rIns="110579" bIns="110579" numCol="1" spcCol="1270" anchor="ctr" anchorCtr="0">
              <a:noAutofit/>
            </a:bodyPr>
            <a:lstStyle/>
            <a:p>
              <a:pPr algn="ctr">
                <a:spcAft>
                  <a:spcPts val="600"/>
                </a:spcAft>
              </a:pPr>
              <a:r>
                <a:rPr lang="en-US" dirty="0" smtClean="0">
                  <a:solidFill>
                    <a:srgbClr val="000000"/>
                  </a:solidFill>
                  <a:latin typeface="+mj-lt"/>
                  <a:ea typeface="Avenir" charset="0"/>
                  <a:cs typeface="Avenir" charset="0"/>
                  <a:sym typeface="Avenir" charset="0"/>
                </a:rPr>
                <a:t>44% White</a:t>
              </a:r>
            </a:p>
            <a:p>
              <a:pPr algn="ctr">
                <a:spcAft>
                  <a:spcPts val="600"/>
                </a:spcAft>
              </a:pPr>
              <a:r>
                <a:rPr lang="en-US" dirty="0" smtClean="0">
                  <a:solidFill>
                    <a:srgbClr val="000000"/>
                  </a:solidFill>
                  <a:latin typeface="+mj-lt"/>
                  <a:sym typeface="Avenir" charset="0"/>
                </a:rPr>
                <a:t>Students in Foster Care</a:t>
              </a:r>
              <a:r>
                <a:rPr lang="en-US" dirty="0" smtClean="0">
                  <a:latin typeface="+mj-lt"/>
                </a:rPr>
                <a:t> </a:t>
              </a:r>
            </a:p>
            <a:p>
              <a:pPr algn="ctr">
                <a:spcAft>
                  <a:spcPts val="600"/>
                </a:spcAft>
              </a:pPr>
              <a:r>
                <a:rPr lang="en-US" sz="1600" dirty="0">
                  <a:solidFill>
                    <a:schemeClr val="bg2">
                      <a:lumMod val="25000"/>
                    </a:schemeClr>
                  </a:solidFill>
                  <a:latin typeface="+mj-lt"/>
                </a:rPr>
                <a:t>(</a:t>
              </a:r>
              <a:r>
                <a:rPr lang="en-US" sz="1600" dirty="0" smtClean="0">
                  <a:solidFill>
                    <a:schemeClr val="bg2">
                      <a:lumMod val="25000"/>
                    </a:schemeClr>
                  </a:solidFill>
                  <a:latin typeface="+mj-lt"/>
                </a:rPr>
                <a:t>2014-15)</a:t>
              </a:r>
              <a:endParaRPr lang="en-US" sz="1600" dirty="0">
                <a:latin typeface="+mj-lt"/>
              </a:endParaRPr>
            </a:p>
          </p:txBody>
        </p:sp>
        <p:sp>
          <p:nvSpPr>
            <p:cNvPr id="32" name="Rectangle 31"/>
            <p:cNvSpPr/>
            <p:nvPr/>
          </p:nvSpPr>
          <p:spPr>
            <a:xfrm rot="5400000">
              <a:off x="7577879" y="5448234"/>
              <a:ext cx="1745976" cy="204427"/>
            </a:xfrm>
            <a:prstGeom prst="rect">
              <a:avLst/>
            </a:prstGeom>
            <a:noFill/>
          </p:spPr>
          <p:style>
            <a:lnRef idx="0">
              <a:schemeClr val="lt1">
                <a:hueOff val="0"/>
                <a:satOff val="0"/>
                <a:lumOff val="0"/>
                <a:alphaOff val="0"/>
              </a:schemeClr>
            </a:lnRef>
            <a:fillRef idx="1">
              <a:scrgbClr r="0" g="0" b="0"/>
            </a:fillRef>
            <a:effectRef idx="0">
              <a:schemeClr val="accent2">
                <a:hueOff val="3783354"/>
                <a:satOff val="-72960"/>
                <a:lumOff val="-4313"/>
                <a:alphaOff val="0"/>
              </a:schemeClr>
            </a:effectRef>
            <a:fontRef idx="minor">
              <a:schemeClr val="lt1">
                <a:hueOff val="0"/>
                <a:satOff val="0"/>
                <a:lumOff val="0"/>
                <a:alphaOff val="0"/>
              </a:schemeClr>
            </a:fontRef>
          </p:style>
        </p:sp>
        <p:sp>
          <p:nvSpPr>
            <p:cNvPr id="33" name="Freeform 32"/>
            <p:cNvSpPr/>
            <p:nvPr/>
          </p:nvSpPr>
          <p:spPr>
            <a:xfrm>
              <a:off x="5013327" y="4220982"/>
              <a:ext cx="2271411" cy="1406006"/>
            </a:xfrm>
            <a:custGeom>
              <a:avLst/>
              <a:gdLst>
                <a:gd name="connsiteX0" fmla="*/ 0 w 1996678"/>
                <a:gd name="connsiteY0" fmla="*/ 119801 h 1198006"/>
                <a:gd name="connsiteX1" fmla="*/ 119801 w 1996678"/>
                <a:gd name="connsiteY1" fmla="*/ 0 h 1198006"/>
                <a:gd name="connsiteX2" fmla="*/ 1876877 w 1996678"/>
                <a:gd name="connsiteY2" fmla="*/ 0 h 1198006"/>
                <a:gd name="connsiteX3" fmla="*/ 1996678 w 1996678"/>
                <a:gd name="connsiteY3" fmla="*/ 119801 h 1198006"/>
                <a:gd name="connsiteX4" fmla="*/ 1996678 w 1996678"/>
                <a:gd name="connsiteY4" fmla="*/ 1078205 h 1198006"/>
                <a:gd name="connsiteX5" fmla="*/ 1876877 w 1996678"/>
                <a:gd name="connsiteY5" fmla="*/ 1198006 h 1198006"/>
                <a:gd name="connsiteX6" fmla="*/ 119801 w 1996678"/>
                <a:gd name="connsiteY6" fmla="*/ 1198006 h 1198006"/>
                <a:gd name="connsiteX7" fmla="*/ 0 w 1996678"/>
                <a:gd name="connsiteY7" fmla="*/ 1078205 h 1198006"/>
                <a:gd name="connsiteX8" fmla="*/ 0 w 1996678"/>
                <a:gd name="connsiteY8" fmla="*/ 119801 h 119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678" h="1198006">
                  <a:moveTo>
                    <a:pt x="0" y="119801"/>
                  </a:moveTo>
                  <a:cubicBezTo>
                    <a:pt x="0" y="53637"/>
                    <a:pt x="53637" y="0"/>
                    <a:pt x="119801" y="0"/>
                  </a:cubicBezTo>
                  <a:lnTo>
                    <a:pt x="1876877" y="0"/>
                  </a:lnTo>
                  <a:cubicBezTo>
                    <a:pt x="1943041" y="0"/>
                    <a:pt x="1996678" y="53637"/>
                    <a:pt x="1996678" y="119801"/>
                  </a:cubicBezTo>
                  <a:lnTo>
                    <a:pt x="1996678" y="1078205"/>
                  </a:lnTo>
                  <a:cubicBezTo>
                    <a:pt x="1996678" y="1144369"/>
                    <a:pt x="1943041" y="1198006"/>
                    <a:pt x="1876877" y="1198006"/>
                  </a:cubicBezTo>
                  <a:lnTo>
                    <a:pt x="119801" y="1198006"/>
                  </a:lnTo>
                  <a:cubicBezTo>
                    <a:pt x="53637" y="1198006"/>
                    <a:pt x="0" y="1144369"/>
                    <a:pt x="0" y="1078205"/>
                  </a:cubicBezTo>
                  <a:lnTo>
                    <a:pt x="0" y="119801"/>
                  </a:lnTo>
                  <a:close/>
                </a:path>
              </a:pathLst>
            </a:custGeom>
            <a:solidFill>
              <a:srgbClr val="95D153"/>
            </a:solidFill>
            <a:ln>
              <a:solidFill>
                <a:schemeClr val="tx1">
                  <a:lumMod val="50000"/>
                </a:schemeClr>
              </a:solidFill>
            </a:ln>
          </p:spPr>
          <p:style>
            <a:lnRef idx="2">
              <a:scrgbClr r="0" g="0" b="0"/>
            </a:lnRef>
            <a:fillRef idx="1">
              <a:schemeClr val="accent2">
                <a:hueOff val="3310435"/>
                <a:satOff val="-63840"/>
                <a:lumOff val="-3774"/>
                <a:alphaOff val="0"/>
              </a:schemeClr>
            </a:fillRef>
            <a:effectRef idx="0">
              <a:schemeClr val="accent2">
                <a:hueOff val="3310435"/>
                <a:satOff val="-63840"/>
                <a:lumOff val="-3774"/>
                <a:alphaOff val="0"/>
              </a:schemeClr>
            </a:effectRef>
            <a:fontRef idx="minor">
              <a:schemeClr val="lt1"/>
            </a:fontRef>
          </p:style>
          <p:txBody>
            <a:bodyPr spcFirstLastPara="0" vert="horz" wrap="square" lIns="110579" tIns="110579" rIns="110579" bIns="110579" numCol="1" spcCol="1270" anchor="ctr" anchorCtr="0">
              <a:noAutofit/>
            </a:bodyPr>
            <a:lstStyle/>
            <a:p>
              <a:pPr algn="ctr" defTabSz="853467">
                <a:lnSpc>
                  <a:spcPct val="90000"/>
                </a:lnSpc>
                <a:spcAft>
                  <a:spcPts val="600"/>
                </a:spcAft>
              </a:pPr>
              <a:r>
                <a:rPr lang="en-US" dirty="0" smtClean="0">
                  <a:solidFill>
                    <a:schemeClr val="bg2">
                      <a:lumMod val="25000"/>
                    </a:schemeClr>
                  </a:solidFill>
                </a:rPr>
                <a:t>37% Hispanic/Latino</a:t>
              </a:r>
            </a:p>
          </p:txBody>
        </p:sp>
        <p:sp>
          <p:nvSpPr>
            <p:cNvPr id="34" name="Freeform 33"/>
            <p:cNvSpPr/>
            <p:nvPr/>
          </p:nvSpPr>
          <p:spPr>
            <a:xfrm>
              <a:off x="5029027" y="6092139"/>
              <a:ext cx="2271411" cy="1406006"/>
            </a:xfrm>
            <a:custGeom>
              <a:avLst/>
              <a:gdLst>
                <a:gd name="connsiteX0" fmla="*/ 0 w 1996678"/>
                <a:gd name="connsiteY0" fmla="*/ 119801 h 1198006"/>
                <a:gd name="connsiteX1" fmla="*/ 119801 w 1996678"/>
                <a:gd name="connsiteY1" fmla="*/ 0 h 1198006"/>
                <a:gd name="connsiteX2" fmla="*/ 1876877 w 1996678"/>
                <a:gd name="connsiteY2" fmla="*/ 0 h 1198006"/>
                <a:gd name="connsiteX3" fmla="*/ 1996678 w 1996678"/>
                <a:gd name="connsiteY3" fmla="*/ 119801 h 1198006"/>
                <a:gd name="connsiteX4" fmla="*/ 1996678 w 1996678"/>
                <a:gd name="connsiteY4" fmla="*/ 1078205 h 1198006"/>
                <a:gd name="connsiteX5" fmla="*/ 1876877 w 1996678"/>
                <a:gd name="connsiteY5" fmla="*/ 1198006 h 1198006"/>
                <a:gd name="connsiteX6" fmla="*/ 119801 w 1996678"/>
                <a:gd name="connsiteY6" fmla="*/ 1198006 h 1198006"/>
                <a:gd name="connsiteX7" fmla="*/ 0 w 1996678"/>
                <a:gd name="connsiteY7" fmla="*/ 1078205 h 1198006"/>
                <a:gd name="connsiteX8" fmla="*/ 0 w 1996678"/>
                <a:gd name="connsiteY8" fmla="*/ 119801 h 119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678" h="1198006">
                  <a:moveTo>
                    <a:pt x="0" y="119801"/>
                  </a:moveTo>
                  <a:cubicBezTo>
                    <a:pt x="0" y="53637"/>
                    <a:pt x="53637" y="0"/>
                    <a:pt x="119801" y="0"/>
                  </a:cubicBezTo>
                  <a:lnTo>
                    <a:pt x="1876877" y="0"/>
                  </a:lnTo>
                  <a:cubicBezTo>
                    <a:pt x="1943041" y="0"/>
                    <a:pt x="1996678" y="53637"/>
                    <a:pt x="1996678" y="119801"/>
                  </a:cubicBezTo>
                  <a:lnTo>
                    <a:pt x="1996678" y="1078205"/>
                  </a:lnTo>
                  <a:cubicBezTo>
                    <a:pt x="1996678" y="1144369"/>
                    <a:pt x="1943041" y="1198006"/>
                    <a:pt x="1876877" y="1198006"/>
                  </a:cubicBezTo>
                  <a:lnTo>
                    <a:pt x="119801" y="1198006"/>
                  </a:lnTo>
                  <a:cubicBezTo>
                    <a:pt x="53637" y="1198006"/>
                    <a:pt x="0" y="1144369"/>
                    <a:pt x="0" y="1078205"/>
                  </a:cubicBezTo>
                  <a:lnTo>
                    <a:pt x="0" y="119801"/>
                  </a:lnTo>
                  <a:close/>
                </a:path>
              </a:pathLst>
            </a:custGeom>
            <a:solidFill>
              <a:srgbClr val="78B832"/>
            </a:solidFill>
            <a:ln>
              <a:solidFill>
                <a:schemeClr val="tx1">
                  <a:lumMod val="50000"/>
                </a:schemeClr>
              </a:solidFill>
            </a:ln>
          </p:spPr>
          <p:style>
            <a:lnRef idx="2">
              <a:scrgbClr r="0" g="0" b="0"/>
            </a:lnRef>
            <a:fillRef idx="1">
              <a:schemeClr val="accent2">
                <a:hueOff val="3783354"/>
                <a:satOff val="-72960"/>
                <a:lumOff val="-4313"/>
                <a:alphaOff val="0"/>
              </a:schemeClr>
            </a:fillRef>
            <a:effectRef idx="0">
              <a:schemeClr val="accent2">
                <a:hueOff val="3783354"/>
                <a:satOff val="-72960"/>
                <a:lumOff val="-4313"/>
                <a:alphaOff val="0"/>
              </a:schemeClr>
            </a:effectRef>
            <a:fontRef idx="minor">
              <a:schemeClr val="lt1"/>
            </a:fontRef>
          </p:style>
          <p:txBody>
            <a:bodyPr spcFirstLastPara="0" vert="horz" wrap="square" lIns="110579" tIns="110579" rIns="110579" bIns="110579" numCol="1" spcCol="1270" anchor="ctr" anchorCtr="0">
              <a:noAutofit/>
            </a:bodyPr>
            <a:lstStyle/>
            <a:p>
              <a:pPr algn="ctr" defTabSz="853467">
                <a:lnSpc>
                  <a:spcPct val="90000"/>
                </a:lnSpc>
                <a:spcAft>
                  <a:spcPts val="600"/>
                </a:spcAft>
              </a:pPr>
              <a:r>
                <a:rPr lang="en-US" dirty="0" smtClean="0">
                  <a:solidFill>
                    <a:srgbClr val="000000"/>
                  </a:solidFill>
                </a:rPr>
                <a:t>12%</a:t>
              </a:r>
            </a:p>
            <a:p>
              <a:pPr algn="ctr" defTabSz="853467">
                <a:lnSpc>
                  <a:spcPct val="90000"/>
                </a:lnSpc>
                <a:spcAft>
                  <a:spcPts val="600"/>
                </a:spcAft>
              </a:pPr>
              <a:r>
                <a:rPr lang="en-US" dirty="0" smtClean="0">
                  <a:solidFill>
                    <a:srgbClr val="000000"/>
                  </a:solidFill>
                </a:rPr>
                <a:t>Black/African American</a:t>
              </a:r>
              <a:endParaRPr lang="en-US" dirty="0">
                <a:solidFill>
                  <a:srgbClr val="000000"/>
                </a:solidFill>
              </a:endParaRPr>
            </a:p>
          </p:txBody>
        </p:sp>
      </p:grpSp>
    </p:spTree>
    <p:extLst>
      <p:ext uri="{BB962C8B-B14F-4D97-AF65-F5344CB8AC3E}">
        <p14:creationId xmlns:p14="http://schemas.microsoft.com/office/powerpoint/2010/main" val="33720232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533400"/>
            <a:ext cx="10972800" cy="1676400"/>
          </a:xfrm>
        </p:spPr>
        <p:txBody>
          <a:bodyPr/>
          <a:lstStyle/>
          <a:p>
            <a:r>
              <a:rPr lang="en-US" sz="4800" kern="1200" dirty="0" smtClean="0">
                <a:solidFill>
                  <a:prstClr val="black"/>
                </a:solidFill>
                <a:latin typeface="Calibri" panose="020F0502020204030204"/>
              </a:rPr>
              <a:t>Every Student Succeeds Act Foster Care Provisions and Colorado Specific Laws </a:t>
            </a:r>
            <a:r>
              <a:rPr lang="en-US" sz="4800" kern="1200" dirty="0">
                <a:solidFill>
                  <a:prstClr val="black"/>
                </a:solidFill>
                <a:latin typeface="Calibri" panose="020F0502020204030204"/>
              </a:rPr>
              <a:t/>
            </a:r>
            <a:br>
              <a:rPr lang="en-US" sz="4800" kern="1200" dirty="0">
                <a:solidFill>
                  <a:prstClr val="black"/>
                </a:solidFill>
                <a:latin typeface="Calibri" panose="020F0502020204030204"/>
              </a:rPr>
            </a:br>
            <a:endParaRPr lang="en-US" sz="4800" dirty="0"/>
          </a:p>
        </p:txBody>
      </p:sp>
      <p:sp>
        <p:nvSpPr>
          <p:cNvPr id="3" name="Content Placeholder 2"/>
          <p:cNvSpPr>
            <a:spLocks noGrp="1"/>
          </p:cNvSpPr>
          <p:nvPr>
            <p:ph idx="1"/>
          </p:nvPr>
        </p:nvSpPr>
        <p:spPr>
          <a:xfrm>
            <a:off x="660400" y="2438400"/>
            <a:ext cx="11141075" cy="6858000"/>
          </a:xfrm>
        </p:spPr>
        <p:txBody>
          <a:bodyPr/>
          <a:lstStyle/>
          <a:p>
            <a:pPr marL="800100" indent="-457200">
              <a:buFont typeface="Arial" panose="020B0604020202020204" pitchFamily="34" charset="0"/>
              <a:buChar char="•"/>
            </a:pPr>
            <a:r>
              <a:rPr lang="en-US" sz="2800" b="1" u="sng" dirty="0" smtClean="0">
                <a:solidFill>
                  <a:schemeClr val="tx1">
                    <a:lumMod val="50000"/>
                  </a:schemeClr>
                </a:solidFill>
              </a:rPr>
              <a:t>State Point of Contact: </a:t>
            </a:r>
            <a:r>
              <a:rPr lang="en-US" sz="2800" dirty="0" smtClean="0">
                <a:solidFill>
                  <a:schemeClr val="tx1">
                    <a:lumMod val="50000"/>
                  </a:schemeClr>
                </a:solidFill>
              </a:rPr>
              <a:t>Kristin Myers, State Coordinator for Foster Care Education at Colorado Department of Education </a:t>
            </a:r>
          </a:p>
          <a:p>
            <a:pPr marL="800100" indent="-457200">
              <a:buFont typeface="Arial" panose="020B0604020202020204" pitchFamily="34" charset="0"/>
              <a:buChar char="•"/>
            </a:pPr>
            <a:r>
              <a:rPr lang="en-US" sz="2800" b="1" u="sng" dirty="0" smtClean="0">
                <a:solidFill>
                  <a:schemeClr val="tx1">
                    <a:lumMod val="50000"/>
                  </a:schemeClr>
                </a:solidFill>
              </a:rPr>
              <a:t>LEA Single Point of Contact: </a:t>
            </a:r>
            <a:r>
              <a:rPr lang="en-US" sz="2800" dirty="0" smtClean="0">
                <a:solidFill>
                  <a:schemeClr val="tx1">
                    <a:lumMod val="50000"/>
                  </a:schemeClr>
                </a:solidFill>
              </a:rPr>
              <a:t>C.R.S</a:t>
            </a:r>
            <a:r>
              <a:rPr lang="en-US" sz="2800" dirty="0">
                <a:solidFill>
                  <a:schemeClr val="tx1">
                    <a:lumMod val="50000"/>
                  </a:schemeClr>
                </a:solidFill>
              </a:rPr>
              <a:t>. 22-32-138 requires each school district and the state charter school institute to designate a person to at as the Child Welfare Education Liaison (CWEL). </a:t>
            </a:r>
            <a:endParaRPr lang="en-US" sz="2800" dirty="0" smtClean="0">
              <a:solidFill>
                <a:schemeClr val="tx1">
                  <a:lumMod val="50000"/>
                </a:schemeClr>
              </a:solidFill>
            </a:endParaRPr>
          </a:p>
          <a:p>
            <a:pPr marL="800100" indent="-457200">
              <a:buFont typeface="Arial" panose="020B0604020202020204" pitchFamily="34" charset="0"/>
              <a:buChar char="•"/>
            </a:pPr>
            <a:r>
              <a:rPr lang="en-US" sz="2800" b="1" u="sng" dirty="0" smtClean="0">
                <a:solidFill>
                  <a:schemeClr val="tx1">
                    <a:lumMod val="50000"/>
                  </a:schemeClr>
                </a:solidFill>
              </a:rPr>
              <a:t>Best Interest Determination: </a:t>
            </a:r>
            <a:r>
              <a:rPr lang="en-US" sz="2800" dirty="0" smtClean="0">
                <a:solidFill>
                  <a:schemeClr val="tx1">
                    <a:lumMod val="50000"/>
                  </a:schemeClr>
                </a:solidFill>
              </a:rPr>
              <a:t>The </a:t>
            </a:r>
            <a:r>
              <a:rPr lang="en-US" sz="2800" dirty="0">
                <a:solidFill>
                  <a:schemeClr val="tx1">
                    <a:lumMod val="50000"/>
                  </a:schemeClr>
                </a:solidFill>
              </a:rPr>
              <a:t>Colorado Department of Human Services created several sample templates for child welfare agencies and school districts to coordinate transitions and transfers for children and youth in foster </a:t>
            </a:r>
            <a:r>
              <a:rPr lang="en-US" sz="2800" dirty="0" smtClean="0">
                <a:solidFill>
                  <a:schemeClr val="tx1">
                    <a:lumMod val="50000"/>
                  </a:schemeClr>
                </a:solidFill>
              </a:rPr>
              <a:t>care at: </a:t>
            </a:r>
            <a:r>
              <a:rPr lang="en-US" sz="2800" u="sng" dirty="0" smtClean="0">
                <a:solidFill>
                  <a:schemeClr val="tx1">
                    <a:lumMod val="50000"/>
                  </a:schemeClr>
                </a:solidFill>
                <a:hlinkClick r:id="rId2"/>
              </a:rPr>
              <a:t>https</a:t>
            </a:r>
            <a:r>
              <a:rPr lang="en-US" sz="2800" u="sng" dirty="0">
                <a:solidFill>
                  <a:schemeClr val="tx1">
                    <a:lumMod val="50000"/>
                  </a:schemeClr>
                </a:solidFill>
                <a:hlinkClick r:id="rId2"/>
              </a:rPr>
              <a:t>://www.colorado.gov/pacific/cdhs/forms-20</a:t>
            </a:r>
            <a:endParaRPr lang="en-US" sz="2800" kern="1200" dirty="0">
              <a:solidFill>
                <a:schemeClr val="tx1">
                  <a:lumMod val="50000"/>
                </a:schemeClr>
              </a:solidFill>
              <a:latin typeface="Calibri" panose="020F0502020204030204"/>
            </a:endParaRPr>
          </a:p>
          <a:p>
            <a:endParaRPr lang="en-US" dirty="0"/>
          </a:p>
        </p:txBody>
      </p:sp>
    </p:spTree>
    <p:extLst>
      <p:ext uri="{BB962C8B-B14F-4D97-AF65-F5344CB8AC3E}">
        <p14:creationId xmlns:p14="http://schemas.microsoft.com/office/powerpoint/2010/main" val="18880794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kern="1200" dirty="0">
                <a:solidFill>
                  <a:prstClr val="black"/>
                </a:solidFill>
                <a:latin typeface="Calibri" panose="020F0502020204030204"/>
              </a:rPr>
              <a:t>Every Student Succeeds Act Foster Care Provisions and Colorado Specific Laws</a:t>
            </a:r>
            <a:endParaRPr lang="en-US" sz="4800" dirty="0"/>
          </a:p>
        </p:txBody>
      </p:sp>
      <p:sp>
        <p:nvSpPr>
          <p:cNvPr id="3" name="Content Placeholder 2"/>
          <p:cNvSpPr>
            <a:spLocks noGrp="1"/>
          </p:cNvSpPr>
          <p:nvPr>
            <p:ph idx="1"/>
          </p:nvPr>
        </p:nvSpPr>
        <p:spPr>
          <a:xfrm>
            <a:off x="654222" y="2362200"/>
            <a:ext cx="10972800" cy="6553200"/>
          </a:xfrm>
        </p:spPr>
        <p:txBody>
          <a:bodyPr/>
          <a:lstStyle/>
          <a:p>
            <a:pPr marL="228600" lvl="0" indent="-228600" defTabSz="914400" eaLnBrk="1" fontAlgn="auto" hangingPunct="1">
              <a:lnSpc>
                <a:spcPct val="90000"/>
              </a:lnSpc>
              <a:spcBef>
                <a:spcPts val="1000"/>
              </a:spcBef>
              <a:spcAft>
                <a:spcPts val="0"/>
              </a:spcAft>
              <a:buFont typeface="Arial" panose="020B0604020202020204" pitchFamily="34" charset="0"/>
              <a:buChar char="•"/>
            </a:pPr>
            <a:r>
              <a:rPr lang="en-US" sz="3200" kern="1200" dirty="0">
                <a:solidFill>
                  <a:prstClr val="black"/>
                </a:solidFill>
                <a:latin typeface="Calibri" panose="020F0502020204030204"/>
              </a:rPr>
              <a:t>Immediate Enrollment in School and Transfer of School Records</a:t>
            </a:r>
          </a:p>
          <a:p>
            <a:pPr marL="685800" lvl="1" indent="-228600" defTabSz="914400" eaLnBrk="1" fontAlgn="auto" hangingPunct="1">
              <a:lnSpc>
                <a:spcPct val="90000"/>
              </a:lnSpc>
              <a:spcBef>
                <a:spcPts val="500"/>
              </a:spcBef>
              <a:spcAft>
                <a:spcPts val="0"/>
              </a:spcAft>
              <a:buFont typeface="Arial" panose="020B0604020202020204" pitchFamily="34" charset="0"/>
              <a:buChar char="•"/>
            </a:pPr>
            <a:r>
              <a:rPr lang="en-US" sz="3200" kern="1200" dirty="0" smtClean="0">
                <a:solidFill>
                  <a:prstClr val="black"/>
                </a:solidFill>
                <a:latin typeface="Calibri" panose="020F0502020204030204"/>
              </a:rPr>
              <a:t>C.R.S. 22-32-138 (2)(a) states CWEL’s and Child Welfare Agencies have 5-days to transfer records and enroll students in an out-of-home placement (ESSA states </a:t>
            </a:r>
            <a:r>
              <a:rPr lang="en-US" sz="3200" b="1" i="1" kern="1200" dirty="0" smtClean="0">
                <a:solidFill>
                  <a:prstClr val="black"/>
                </a:solidFill>
                <a:latin typeface="Calibri" panose="020F0502020204030204"/>
              </a:rPr>
              <a:t>immediately</a:t>
            </a:r>
            <a:r>
              <a:rPr lang="en-US" sz="3200" kern="1200" dirty="0" smtClean="0">
                <a:solidFill>
                  <a:prstClr val="black"/>
                </a:solidFill>
                <a:latin typeface="Calibri" panose="020F0502020204030204"/>
              </a:rPr>
              <a:t>)</a:t>
            </a:r>
          </a:p>
          <a:p>
            <a:pPr marL="457200" lvl="1" indent="0" defTabSz="914400" eaLnBrk="1" fontAlgn="auto" hangingPunct="1">
              <a:lnSpc>
                <a:spcPct val="90000"/>
              </a:lnSpc>
              <a:spcBef>
                <a:spcPts val="500"/>
              </a:spcBef>
              <a:spcAft>
                <a:spcPts val="0"/>
              </a:spcAft>
            </a:pPr>
            <a:endParaRPr lang="en-US" sz="3200" kern="1200" dirty="0">
              <a:solidFill>
                <a:prstClr val="black"/>
              </a:solidFill>
              <a:latin typeface="Calibri" panose="020F0502020204030204"/>
            </a:endParaRPr>
          </a:p>
          <a:p>
            <a:pPr marL="685800" lvl="1" indent="-228600" defTabSz="914400" eaLnBrk="1" fontAlgn="auto" hangingPunct="1">
              <a:lnSpc>
                <a:spcPct val="90000"/>
              </a:lnSpc>
              <a:spcBef>
                <a:spcPts val="500"/>
              </a:spcBef>
              <a:spcAft>
                <a:spcPts val="0"/>
              </a:spcAft>
              <a:buFont typeface="Arial" panose="020B0604020202020204" pitchFamily="34" charset="0"/>
              <a:buChar char="•"/>
            </a:pPr>
            <a:r>
              <a:rPr lang="en-US" sz="3200" b="1" u="sng" kern="1200" dirty="0" smtClean="0">
                <a:solidFill>
                  <a:prstClr val="black"/>
                </a:solidFill>
                <a:latin typeface="Calibri" panose="020F0502020204030204"/>
              </a:rPr>
              <a:t>Records </a:t>
            </a:r>
            <a:r>
              <a:rPr lang="en-US" sz="3200" b="1" u="sng" kern="1200" dirty="0">
                <a:solidFill>
                  <a:prstClr val="black"/>
                </a:solidFill>
                <a:latin typeface="Calibri" panose="020F0502020204030204"/>
              </a:rPr>
              <a:t>cannot be withheld</a:t>
            </a:r>
            <a:r>
              <a:rPr lang="en-US" sz="3200" kern="1200" dirty="0">
                <a:solidFill>
                  <a:prstClr val="black"/>
                </a:solidFill>
                <a:latin typeface="Calibri" panose="020F0502020204030204"/>
              </a:rPr>
              <a:t> due to outstanding fees at the previous school. </a:t>
            </a:r>
            <a:r>
              <a:rPr lang="en-US" sz="3200" i="1" kern="1200" dirty="0" smtClean="0">
                <a:solidFill>
                  <a:prstClr val="black"/>
                </a:solidFill>
                <a:latin typeface="Calibri" panose="020F0502020204030204"/>
              </a:rPr>
              <a:t>Note: this is now true for ALL Colorado students. </a:t>
            </a:r>
          </a:p>
          <a:p>
            <a:pPr marL="457200" lvl="1" indent="0" defTabSz="914400" eaLnBrk="1" fontAlgn="auto" hangingPunct="1">
              <a:lnSpc>
                <a:spcPct val="90000"/>
              </a:lnSpc>
              <a:spcBef>
                <a:spcPts val="500"/>
              </a:spcBef>
              <a:spcAft>
                <a:spcPts val="0"/>
              </a:spcAft>
            </a:pPr>
            <a:endParaRPr lang="en-US" sz="3200" i="1" kern="1200" dirty="0" smtClean="0">
              <a:solidFill>
                <a:prstClr val="black"/>
              </a:solidFill>
              <a:latin typeface="Calibri" panose="020F0502020204030204"/>
            </a:endParaRPr>
          </a:p>
          <a:p>
            <a:pPr marL="457200" lvl="1" indent="0" defTabSz="914400" eaLnBrk="1" fontAlgn="auto" hangingPunct="1">
              <a:lnSpc>
                <a:spcPct val="90000"/>
              </a:lnSpc>
              <a:spcBef>
                <a:spcPts val="500"/>
              </a:spcBef>
              <a:spcAft>
                <a:spcPts val="0"/>
              </a:spcAft>
            </a:pPr>
            <a:endParaRPr lang="en-US" sz="3200" i="1" kern="1200" dirty="0">
              <a:solidFill>
                <a:prstClr val="black"/>
              </a:solidFill>
              <a:latin typeface="Calibri" panose="020F0502020204030204"/>
            </a:endParaRPr>
          </a:p>
          <a:p>
            <a:endParaRPr lang="en-US" dirty="0"/>
          </a:p>
        </p:txBody>
      </p:sp>
    </p:spTree>
    <p:extLst>
      <p:ext uri="{BB962C8B-B14F-4D97-AF65-F5344CB8AC3E}">
        <p14:creationId xmlns:p14="http://schemas.microsoft.com/office/powerpoint/2010/main" val="19005639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Fee Waivers</a:t>
            </a:r>
            <a:endParaRPr lang="en-US" sz="4800" dirty="0"/>
          </a:p>
        </p:txBody>
      </p:sp>
      <p:sp>
        <p:nvSpPr>
          <p:cNvPr id="3" name="Content Placeholder 2"/>
          <p:cNvSpPr>
            <a:spLocks noGrp="1"/>
          </p:cNvSpPr>
          <p:nvPr>
            <p:ph idx="1"/>
          </p:nvPr>
        </p:nvSpPr>
        <p:spPr/>
        <p:txBody>
          <a:bodyPr/>
          <a:lstStyle/>
          <a:p>
            <a:pPr marL="228600" lvl="0" indent="-228600" defTabSz="914400" eaLnBrk="1" fontAlgn="auto" hangingPunct="1">
              <a:lnSpc>
                <a:spcPct val="90000"/>
              </a:lnSpc>
              <a:spcBef>
                <a:spcPts val="1000"/>
              </a:spcBef>
              <a:spcAft>
                <a:spcPts val="0"/>
              </a:spcAft>
              <a:buFont typeface="Arial" panose="020B0604020202020204" pitchFamily="34" charset="0"/>
              <a:buChar char="•"/>
            </a:pPr>
            <a:r>
              <a:rPr lang="en-US" sz="4400" kern="1200" dirty="0" smtClean="0">
                <a:solidFill>
                  <a:prstClr val="black"/>
                </a:solidFill>
                <a:latin typeface="Calibri" panose="020F0502020204030204"/>
              </a:rPr>
              <a:t>Students in out-of-home placements are entitled to free lunch (including Kinship placements) </a:t>
            </a:r>
          </a:p>
          <a:p>
            <a:pPr marL="228600" lvl="0" indent="-228600" defTabSz="914400" eaLnBrk="1" fontAlgn="auto" hangingPunct="1">
              <a:lnSpc>
                <a:spcPct val="90000"/>
              </a:lnSpc>
              <a:spcBef>
                <a:spcPts val="1000"/>
              </a:spcBef>
              <a:spcAft>
                <a:spcPts val="0"/>
              </a:spcAft>
              <a:buFont typeface="Arial" panose="020B0604020202020204" pitchFamily="34" charset="0"/>
              <a:buChar char="•"/>
            </a:pPr>
            <a:r>
              <a:rPr lang="en-US" sz="4400" kern="1200" dirty="0" smtClean="0">
                <a:solidFill>
                  <a:prstClr val="black"/>
                </a:solidFill>
                <a:latin typeface="Calibri" panose="020F0502020204030204"/>
              </a:rPr>
              <a:t>Fee </a:t>
            </a:r>
            <a:r>
              <a:rPr lang="en-US" sz="4400" kern="1200" dirty="0">
                <a:solidFill>
                  <a:prstClr val="black"/>
                </a:solidFill>
                <a:latin typeface="Calibri" panose="020F0502020204030204"/>
              </a:rPr>
              <a:t>waivers are mandated in Colorado State </a:t>
            </a:r>
            <a:r>
              <a:rPr lang="en-US" sz="4400" kern="1200" dirty="0" smtClean="0">
                <a:solidFill>
                  <a:prstClr val="black"/>
                </a:solidFill>
                <a:latin typeface="Calibri" panose="020F0502020204030204"/>
              </a:rPr>
              <a:t>Statute under C.R.S. 22-32-138. </a:t>
            </a:r>
          </a:p>
          <a:p>
            <a:pPr marL="800100" lvl="4" indent="-228600" defTabSz="914400" eaLnBrk="1" fontAlgn="auto" hangingPunct="1">
              <a:lnSpc>
                <a:spcPct val="90000"/>
              </a:lnSpc>
              <a:spcBef>
                <a:spcPts val="1000"/>
              </a:spcBef>
              <a:spcAft>
                <a:spcPts val="0"/>
              </a:spcAft>
              <a:buFont typeface="Arial" panose="020B0604020202020204" pitchFamily="34" charset="0"/>
              <a:buChar char="•"/>
            </a:pPr>
            <a:r>
              <a:rPr lang="en-US" sz="2800" kern="1200" dirty="0" smtClean="0">
                <a:solidFill>
                  <a:srgbClr val="E95F1A"/>
                </a:solidFill>
                <a:latin typeface="Calibri" panose="020F0502020204030204"/>
              </a:rPr>
              <a:t>Note: this includes, but is not limited to any general fees, fees for books, fees for lab work, fees for participation in school or extracurricular activities, and fees for before-school or after-school programs.  </a:t>
            </a:r>
          </a:p>
          <a:p>
            <a:pPr marL="800100" lvl="4" indent="-228600" defTabSz="914400" eaLnBrk="1" fontAlgn="auto" hangingPunct="1">
              <a:lnSpc>
                <a:spcPct val="90000"/>
              </a:lnSpc>
              <a:spcBef>
                <a:spcPts val="1000"/>
              </a:spcBef>
              <a:spcAft>
                <a:spcPts val="0"/>
              </a:spcAft>
              <a:buFont typeface="Arial" panose="020B0604020202020204" pitchFamily="34" charset="0"/>
              <a:buChar char="•"/>
            </a:pPr>
            <a:r>
              <a:rPr lang="en-US" sz="2800" kern="1200" dirty="0" smtClean="0">
                <a:solidFill>
                  <a:srgbClr val="E95F1A"/>
                </a:solidFill>
                <a:latin typeface="Calibri" panose="020F0502020204030204"/>
              </a:rPr>
              <a:t>The school district or school shall not limit the opportunity of a student in out-of-home placement to participate in-school and extracurricular activities before-school and after-school programs due to waiver of the participation fees. </a:t>
            </a:r>
            <a:endParaRPr lang="en-US" sz="2800" kern="1200" dirty="0">
              <a:solidFill>
                <a:srgbClr val="E95F1A"/>
              </a:solidFill>
              <a:latin typeface="Calibri" panose="020F0502020204030204"/>
            </a:endParaRPr>
          </a:p>
          <a:p>
            <a:pPr marL="800100" lvl="4" indent="-228600" defTabSz="914400" eaLnBrk="1" fontAlgn="auto" hangingPunct="1">
              <a:lnSpc>
                <a:spcPct val="90000"/>
              </a:lnSpc>
              <a:spcBef>
                <a:spcPts val="1000"/>
              </a:spcBef>
              <a:spcAft>
                <a:spcPts val="0"/>
              </a:spcAft>
              <a:buFont typeface="Arial" panose="020B0604020202020204" pitchFamily="34" charset="0"/>
              <a:buChar char="•"/>
            </a:pPr>
            <a:endParaRPr lang="en-US" sz="2800" kern="1200" dirty="0" smtClean="0">
              <a:solidFill>
                <a:prstClr val="black"/>
              </a:solidFill>
              <a:latin typeface="Calibri" panose="020F0502020204030204"/>
            </a:endParaRPr>
          </a:p>
          <a:p>
            <a:pPr marL="800100" lvl="4" indent="-228600" defTabSz="914400" eaLnBrk="1" fontAlgn="auto" hangingPunct="1">
              <a:lnSpc>
                <a:spcPct val="90000"/>
              </a:lnSpc>
              <a:spcBef>
                <a:spcPts val="1000"/>
              </a:spcBef>
              <a:spcAft>
                <a:spcPts val="0"/>
              </a:spcAft>
              <a:buFont typeface="Arial" panose="020B0604020202020204" pitchFamily="34" charset="0"/>
              <a:buChar char="•"/>
            </a:pPr>
            <a:endParaRPr lang="en-US" sz="2800" kern="1200" dirty="0" smtClean="0">
              <a:solidFill>
                <a:prstClr val="black"/>
              </a:solidFill>
              <a:latin typeface="Calibri" panose="020F0502020204030204"/>
            </a:endParaRPr>
          </a:p>
          <a:p>
            <a:endParaRPr lang="en-US" dirty="0"/>
          </a:p>
        </p:txBody>
      </p:sp>
    </p:spTree>
    <p:extLst>
      <p:ext uri="{BB962C8B-B14F-4D97-AF65-F5344CB8AC3E}">
        <p14:creationId xmlns:p14="http://schemas.microsoft.com/office/powerpoint/2010/main" val="16011485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Transportation </a:t>
            </a:r>
            <a:endParaRPr lang="en-US" sz="4800" dirty="0"/>
          </a:p>
        </p:txBody>
      </p:sp>
      <p:sp>
        <p:nvSpPr>
          <p:cNvPr id="3" name="Content Placeholder 2"/>
          <p:cNvSpPr>
            <a:spLocks noGrp="1"/>
          </p:cNvSpPr>
          <p:nvPr>
            <p:ph idx="1"/>
          </p:nvPr>
        </p:nvSpPr>
        <p:spPr>
          <a:xfrm>
            <a:off x="650875" y="1905000"/>
            <a:ext cx="10972800" cy="7086600"/>
          </a:xfrm>
        </p:spPr>
        <p:txBody>
          <a:bodyPr/>
          <a:lstStyle/>
          <a:p>
            <a:pPr marL="228600" indent="-228600" defTabSz="914400" eaLnBrk="1" fontAlgn="auto" hangingPunct="1">
              <a:lnSpc>
                <a:spcPct val="90000"/>
              </a:lnSpc>
              <a:spcBef>
                <a:spcPts val="1000"/>
              </a:spcBef>
              <a:spcAft>
                <a:spcPts val="0"/>
              </a:spcAft>
              <a:buFont typeface="Arial" panose="020B0604020202020204" pitchFamily="34" charset="0"/>
              <a:buChar char="•"/>
            </a:pPr>
            <a:r>
              <a:rPr lang="en-US" sz="3600" kern="1200" dirty="0" smtClean="0">
                <a:solidFill>
                  <a:prstClr val="black"/>
                </a:solidFill>
                <a:latin typeface="Calibri" panose="020F0502020204030204"/>
              </a:rPr>
              <a:t>The Colorado Department of Human Services created a sample MOU for districts to use, and can be found at: </a:t>
            </a:r>
            <a:r>
              <a:rPr lang="en-US" sz="3600" u="sng" dirty="0">
                <a:solidFill>
                  <a:schemeClr val="tx1">
                    <a:lumMod val="50000"/>
                  </a:schemeClr>
                </a:solidFill>
                <a:hlinkClick r:id="rId3"/>
              </a:rPr>
              <a:t>https://</a:t>
            </a:r>
            <a:r>
              <a:rPr lang="en-US" sz="3600" u="sng" dirty="0" smtClean="0">
                <a:solidFill>
                  <a:schemeClr val="tx1">
                    <a:lumMod val="50000"/>
                  </a:schemeClr>
                </a:solidFill>
                <a:hlinkClick r:id="rId3"/>
              </a:rPr>
              <a:t>www.colorado.gov/pacific/cdhs/forms-20</a:t>
            </a:r>
            <a:endParaRPr lang="en-US" sz="3600" u="sng" dirty="0" smtClean="0">
              <a:solidFill>
                <a:schemeClr val="tx1">
                  <a:lumMod val="50000"/>
                </a:schemeClr>
              </a:solidFill>
            </a:endParaRPr>
          </a:p>
          <a:p>
            <a:pPr marL="228600" indent="-228600" defTabSz="914400" eaLnBrk="1" fontAlgn="auto" hangingPunct="1">
              <a:lnSpc>
                <a:spcPct val="90000"/>
              </a:lnSpc>
              <a:spcBef>
                <a:spcPts val="1000"/>
              </a:spcBef>
              <a:spcAft>
                <a:spcPts val="0"/>
              </a:spcAft>
              <a:buFont typeface="Arial" panose="020B0604020202020204" pitchFamily="34" charset="0"/>
              <a:buChar char="•"/>
            </a:pPr>
            <a:endParaRPr lang="en-US" sz="3600" u="sng" kern="1200" dirty="0">
              <a:solidFill>
                <a:schemeClr val="tx1">
                  <a:lumMod val="50000"/>
                </a:schemeClr>
              </a:solidFill>
              <a:latin typeface="Calibri" panose="020F0502020204030204"/>
            </a:endParaRPr>
          </a:p>
          <a:p>
            <a:pPr marL="228600" indent="-228600" defTabSz="914400" eaLnBrk="1" fontAlgn="auto" hangingPunct="1">
              <a:lnSpc>
                <a:spcPct val="90000"/>
              </a:lnSpc>
              <a:spcBef>
                <a:spcPts val="1000"/>
              </a:spcBef>
              <a:spcAft>
                <a:spcPts val="0"/>
              </a:spcAft>
              <a:buFont typeface="Arial" panose="020B0604020202020204" pitchFamily="34" charset="0"/>
              <a:buChar char="•"/>
            </a:pPr>
            <a:r>
              <a:rPr lang="en-US" sz="3600" kern="1200" dirty="0" smtClean="0">
                <a:solidFill>
                  <a:schemeClr val="tx1">
                    <a:lumMod val="50000"/>
                  </a:schemeClr>
                </a:solidFill>
                <a:latin typeface="Calibri" panose="020F0502020204030204"/>
              </a:rPr>
              <a:t>Transportation plans are in varying stages of completion across the state. </a:t>
            </a:r>
          </a:p>
          <a:p>
            <a:pPr marL="228600" indent="-228600" defTabSz="914400" eaLnBrk="1" fontAlgn="auto" hangingPunct="1">
              <a:lnSpc>
                <a:spcPct val="90000"/>
              </a:lnSpc>
              <a:spcBef>
                <a:spcPts val="1000"/>
              </a:spcBef>
              <a:spcAft>
                <a:spcPts val="0"/>
              </a:spcAft>
              <a:buFont typeface="Arial" panose="020B0604020202020204" pitchFamily="34" charset="0"/>
              <a:buChar char="•"/>
            </a:pPr>
            <a:endParaRPr lang="en-US" sz="3600" kern="1200" dirty="0">
              <a:solidFill>
                <a:schemeClr val="tx1">
                  <a:lumMod val="50000"/>
                </a:schemeClr>
              </a:solidFill>
              <a:latin typeface="Calibri" panose="020F0502020204030204"/>
            </a:endParaRPr>
          </a:p>
          <a:p>
            <a:pPr marL="228600" indent="-228600" defTabSz="914400" eaLnBrk="1" fontAlgn="auto" hangingPunct="1">
              <a:lnSpc>
                <a:spcPct val="90000"/>
              </a:lnSpc>
              <a:spcBef>
                <a:spcPts val="1000"/>
              </a:spcBef>
              <a:spcAft>
                <a:spcPts val="0"/>
              </a:spcAft>
              <a:buFont typeface="Arial" panose="020B0604020202020204" pitchFamily="34" charset="0"/>
              <a:buChar char="•"/>
            </a:pPr>
            <a:r>
              <a:rPr lang="en-US" sz="3600" kern="1200" dirty="0" smtClean="0">
                <a:solidFill>
                  <a:schemeClr val="tx1">
                    <a:lumMod val="50000"/>
                  </a:schemeClr>
                </a:solidFill>
                <a:latin typeface="Calibri" panose="020F0502020204030204"/>
              </a:rPr>
              <a:t>CDE and CDHS are hosting a series of </a:t>
            </a:r>
            <a:r>
              <a:rPr lang="en-US" sz="3600" kern="1200" dirty="0" err="1" smtClean="0">
                <a:solidFill>
                  <a:schemeClr val="tx1">
                    <a:lumMod val="50000"/>
                  </a:schemeClr>
                </a:solidFill>
                <a:latin typeface="Calibri" panose="020F0502020204030204"/>
              </a:rPr>
              <a:t>convenings</a:t>
            </a:r>
            <a:r>
              <a:rPr lang="en-US" sz="3600" kern="1200" dirty="0" smtClean="0">
                <a:solidFill>
                  <a:schemeClr val="tx1">
                    <a:lumMod val="50000"/>
                  </a:schemeClr>
                </a:solidFill>
                <a:latin typeface="Calibri" panose="020F0502020204030204"/>
              </a:rPr>
              <a:t> for additional guidance/support. </a:t>
            </a:r>
            <a:endParaRPr lang="en-US" sz="3600" kern="1200" dirty="0">
              <a:solidFill>
                <a:schemeClr val="tx1">
                  <a:lumMod val="50000"/>
                </a:schemeClr>
              </a:solidFill>
              <a:latin typeface="Calibri" panose="020F0502020204030204"/>
            </a:endParaRPr>
          </a:p>
          <a:p>
            <a:pPr marL="0" lvl="0" indent="0" defTabSz="914400" eaLnBrk="1" fontAlgn="auto" hangingPunct="1">
              <a:lnSpc>
                <a:spcPct val="90000"/>
              </a:lnSpc>
              <a:spcBef>
                <a:spcPts val="1000"/>
              </a:spcBef>
              <a:spcAft>
                <a:spcPts val="0"/>
              </a:spcAft>
            </a:pPr>
            <a:endParaRPr lang="en-US" sz="3600" kern="1200" dirty="0" smtClean="0">
              <a:solidFill>
                <a:prstClr val="black"/>
              </a:solidFill>
              <a:latin typeface="Calibri" panose="020F0502020204030204"/>
            </a:endParaRPr>
          </a:p>
        </p:txBody>
      </p:sp>
    </p:spTree>
    <p:extLst>
      <p:ext uri="{BB962C8B-B14F-4D97-AF65-F5344CB8AC3E}">
        <p14:creationId xmlns:p14="http://schemas.microsoft.com/office/powerpoint/2010/main" val="2737268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Credit and Absences </a:t>
            </a:r>
            <a:endParaRPr lang="en-US"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smtClean="0"/>
              <a:t>Partial credit must be awarded for coursework completed in previous school</a:t>
            </a:r>
          </a:p>
          <a:p>
            <a:pPr marL="457200" indent="-457200">
              <a:buFont typeface="Arial" panose="020B0604020202020204" pitchFamily="34" charset="0"/>
              <a:buChar char="•"/>
            </a:pPr>
            <a:r>
              <a:rPr lang="en-US" dirty="0" smtClean="0"/>
              <a:t>Absences from school are considered excused for court appearances or participation in court-ordered activities including, but not limited to, family visitation or therapy.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smtClean="0"/>
          </a:p>
          <a:p>
            <a:pPr marL="0" indent="0"/>
            <a:r>
              <a:rPr lang="en-US" dirty="0" smtClean="0"/>
              <a:t>Reference: </a:t>
            </a:r>
            <a:r>
              <a:rPr lang="en-US" sz="3200" kern="1200" dirty="0">
                <a:solidFill>
                  <a:prstClr val="black"/>
                </a:solidFill>
                <a:latin typeface="Calibri" panose="020F0502020204030204"/>
              </a:rPr>
              <a:t>C.R.S. 22-32-138</a:t>
            </a:r>
            <a:endParaRPr lang="en-US"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394917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2.xml><?xml version="1.0" encoding="utf-8"?>
<a:theme xmlns:a="http://schemas.openxmlformats.org/drawingml/2006/main" name="8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3.xml><?xml version="1.0" encoding="utf-8"?>
<a:theme xmlns:a="http://schemas.openxmlformats.org/drawingml/2006/main" name="7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4.xml><?xml version="1.0" encoding="utf-8"?>
<a:theme xmlns:a="http://schemas.openxmlformats.org/drawingml/2006/main" name="2_Office Theme">
  <a:themeElements>
    <a:clrScheme name="DPA_colors">
      <a:dk1>
        <a:srgbClr val="4A535D"/>
      </a:dk1>
      <a:lt1>
        <a:srgbClr val="FFFFFF"/>
      </a:lt1>
      <a:dk2>
        <a:srgbClr val="FFFFFF"/>
      </a:dk2>
      <a:lt2>
        <a:srgbClr val="4A535D"/>
      </a:lt2>
      <a:accent1>
        <a:srgbClr val="188530"/>
      </a:accent1>
      <a:accent2>
        <a:srgbClr val="46B4D5"/>
      </a:accent2>
      <a:accent3>
        <a:srgbClr val="C7C9C9"/>
      </a:accent3>
      <a:accent4>
        <a:srgbClr val="BA7F22"/>
      </a:accent4>
      <a:accent5>
        <a:srgbClr val="4A535D"/>
      </a:accent5>
      <a:accent6>
        <a:srgbClr val="188530"/>
      </a:accent6>
      <a:hlink>
        <a:srgbClr val="BA7F22"/>
      </a:hlink>
      <a:folHlink>
        <a:srgbClr val="BA7F22"/>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882</TotalTime>
  <Words>828</Words>
  <Application>Microsoft Office PowerPoint</Application>
  <PresentationFormat>Custom</PresentationFormat>
  <Paragraphs>108</Paragraphs>
  <Slides>14</Slides>
  <Notes>3</Notes>
  <HiddenSlides>0</HiddenSlides>
  <MMClips>0</MMClips>
  <ScaleCrop>false</ScaleCrop>
  <HeadingPairs>
    <vt:vector size="4" baseType="variant">
      <vt:variant>
        <vt:lpstr>Theme</vt:lpstr>
      </vt:variant>
      <vt:variant>
        <vt:i4>4</vt:i4>
      </vt:variant>
      <vt:variant>
        <vt:lpstr>Slide Titles</vt:lpstr>
      </vt:variant>
      <vt:variant>
        <vt:i4>14</vt:i4>
      </vt:variant>
    </vt:vector>
  </HeadingPairs>
  <TitlesOfParts>
    <vt:vector size="18" baseType="lpstr">
      <vt:lpstr>Office Theme</vt:lpstr>
      <vt:lpstr>8_Office Theme</vt:lpstr>
      <vt:lpstr>7_Office Theme</vt:lpstr>
      <vt:lpstr>2_Office Theme</vt:lpstr>
      <vt:lpstr>Understanding the Foster Care Provisions in the Every Student Succeeds Act (ESSA): Considerations for Middle School Counselors</vt:lpstr>
      <vt:lpstr>Agenda </vt:lpstr>
      <vt:lpstr>Defining Student in Foster Care</vt:lpstr>
      <vt:lpstr>PowerPoint Presentation</vt:lpstr>
      <vt:lpstr>Every Student Succeeds Act Foster Care Provisions and Colorado Specific Laws  </vt:lpstr>
      <vt:lpstr>Every Student Succeeds Act Foster Care Provisions and Colorado Specific Laws</vt:lpstr>
      <vt:lpstr>Fee Waivers</vt:lpstr>
      <vt:lpstr>Transportation </vt:lpstr>
      <vt:lpstr>School Credit and Absences </vt:lpstr>
      <vt:lpstr>Best Interest Determination </vt:lpstr>
      <vt:lpstr>Special considerations for transitions</vt:lpstr>
      <vt:lpstr>School Counselor Advocacy</vt:lpstr>
      <vt:lpstr>Non-Regulatory Guidance </vt:lpstr>
      <vt:lpstr>Kristin Myers, State Coordinator for Foster Care Education  (303)866-6007 myers_k@cde.state.co.us    Foster Care Education Website:  http://www.cde.state.co.us/dropoutprevention/fostercare_index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 Euismod Risus Scelerisque Aliquet</dc:title>
  <dc:creator>Myers, Kristin</dc:creator>
  <cp:lastModifiedBy>Pugh, Eva</cp:lastModifiedBy>
  <cp:revision>111</cp:revision>
  <dcterms:created xsi:type="dcterms:W3CDTF">2014-01-16T23:28:42Z</dcterms:created>
  <dcterms:modified xsi:type="dcterms:W3CDTF">2017-09-13T16:15:30Z</dcterms:modified>
</cp:coreProperties>
</file>