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</p:sldIdLst>
  <p:sldSz cx="18288000" cy="10287000"/>
  <p:notesSz cx="6858000" cy="9144000"/>
  <p:embeddedFontLst>
    <p:embeddedFont>
      <p:font typeface="Homemade Apple" panose="020B0604020202020204" charset="0"/>
      <p:regular r:id="rId50"/>
    </p:embeddedFont>
    <p:embeddedFont>
      <p:font typeface="Museo Slab 1" panose="020B0604020202020204" charset="0"/>
      <p:regular r:id="rId51"/>
    </p:embeddedFont>
    <p:embeddedFont>
      <p:font typeface="Museo Slab 2" panose="020B0604020202020204" charset="0"/>
      <p:regular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  <p:embeddedFont>
      <p:font typeface="Trebuchet MS Bold" panose="020B0703020202020204" pitchFamily="34" charset="0"/>
      <p:regular r:id="rId57"/>
      <p:bold r:id="rId58"/>
    </p:embeddedFont>
    <p:embeddedFont>
      <p:font typeface="Trebuchet MS Italics" panose="020B0604020202020204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285" autoAdjust="0"/>
  </p:normalViewPr>
  <p:slideViewPr>
    <p:cSldViewPr>
      <p:cViewPr varScale="1">
        <p:scale>
          <a:sx n="68" d="100"/>
          <a:sy n="68" d="100"/>
        </p:scale>
        <p:origin x="1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cde.state.co.us/postsecondary/sccg-training-materials-and-recording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About-School-Counseling/ASCA-National-Model-for-School-Counseling-Programs/Templates-Resour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tchingresults.com/blog/2025/4/report-template-making-school-counseling-visib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hatchingresults.com/blog?author=67ec942de998d3324b5b133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sv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schoolcounselor.org/About-School-Counseling/ASCA-National-Model-for-School-Counseling-Programs/Templates-Resourc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schoolcounselor.org/About-School-Counseling/ASCA-National-Model-for-School-Counseling-Programs/Templates-Resourc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About-School-Counseling/ASCA-National-Model-for-School-Counseling-Programs/Templates-Resources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www.cde.state.co.us/postsecondary/sccg-training-materials-and-recording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de.qualtrics.com/jfe/form/SV_eyrkQ1aMZUokV1Q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6.png"/><Relationship Id="rId4" Type="http://schemas.openxmlformats.org/officeDocument/2006/relationships/hyperlink" Target="https://www.cde.state.co.us/postsecondary/sccg-program-reporti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.png"/><Relationship Id="rId4" Type="http://schemas.openxmlformats.org/officeDocument/2006/relationships/image" Target="../media/image5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docs.google.com/forms/d/e/1FAIpQLScagaWa1y2v1gDA-316HT7BkFyPaWjOTVbKNXibNzoBesa-eQ/viewfor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postsecondary/sccg-program-reporti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gains/revisingfundingapplicationsgain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document/d/17Qo2178UO6Qgpzu94jGdk4zfMsVFcWVuKRgX2GpfAS4/edit?tab=t.0" TargetMode="External"/><Relationship Id="rId4" Type="http://schemas.openxmlformats.org/officeDocument/2006/relationships/image" Target="../media/image6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nam04.safelinks.protection.outlook.com/?url=https%3A%2F%2Fwww.cde.state.co.us%2Fgains%2Fgainstrainings&amp;data=05%7C02%7CMorgan_b%40cde.state.co.us%7Cafd0b127901943c1811c08dd869fe137%7Ca751cfc81f9a4edb83709f1c6d4bea5a%7C0%7C0%7C638814743448409792%7CUnknown%7CTWFpbGZsb3d8eyJFbXB0eU1hcGkiOnRydWUsIlYiOiIwLjAuMDAwMCIsIlAiOiJXaW4zMiIsIkFOIjoiTWFpbCIsIldUIjoyfQ%3D%3D%7C0%7C%7C%7C&amp;sdata=cpnn0RVQEsd9M1Gt0IGfmZDSg2IyN%2BXjjCGMYyMaMRo%3D&amp;reserved=0" TargetMode="External"/><Relationship Id="rId7" Type="http://schemas.openxmlformats.org/officeDocument/2006/relationships/hyperlink" Target="https://www.cde.state.co.us/postsecondary/sccg-fiscal-requirement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m04.safelinks.protection.outlook.com/?url=https%3A%2F%2Fwww.cde.state.co.us%2Fgains%2Fcontinuationbudgetsdownload&amp;data=05%7C02%7CMorgan_b%40cde.state.co.us%7Cafd0b127901943c1811c08dd869fe137%7Ca751cfc81f9a4edb83709f1c6d4bea5a%7C0%7C0%7C638814743448458666%7CUnknown%7CTWFpbGZsb3d8eyJFbXB0eU1hcGkiOnRydWUsIlYiOiIwLjAuMDAwMCIsIlAiOiJXaW4zMiIsIkFOIjoiTWFpbCIsIldUIjoyfQ%3D%3D%7C0%7C%7C%7C&amp;sdata=5JUfdeETuB7pQr%2B%2F7262%2FOlcO9GVUnN4iPFwGRLre9Y%3D&amp;reserved=0" TargetMode="External"/><Relationship Id="rId5" Type="http://schemas.openxmlformats.org/officeDocument/2006/relationships/hyperlink" Target="https://nam04.safelinks.protection.outlook.com/?url=https%3A%2F%2Fvimeo.com%2F1070476158%3Fshare%3Dcopy%23t%3D0&amp;data=05%7C02%7CMorgan_b%40cde.state.co.us%7Cafd0b127901943c1811c08dd869fe137%7Ca751cfc81f9a4edb83709f1c6d4bea5a%7C0%7C0%7C638814743448446432%7CUnknown%7CTWFpbGZsb3d8eyJFbXB0eU1hcGkiOnRydWUsIlYiOiIwLjAuMDAwMCIsIlAiOiJXaW4zMiIsIkFOIjoiTWFpbCIsIldUIjoyfQ%3D%3D%7C0%7C%7C%7C&amp;sdata=FsE7%2Byxt%2FKp%2Bv55RPOrES0DXF7riCRq0AIrscn9viwI%3D&amp;reserved=0" TargetMode="External"/><Relationship Id="rId4" Type="http://schemas.openxmlformats.org/officeDocument/2006/relationships/hyperlink" Target="https://nam04.safelinks.protection.outlook.com/?url=https%3A%2F%2Fwww.cde.state.co.us%2Fgains%2Fcontinuationbudgets&amp;data=05%7C02%7CMorgan_b%40cde.state.co.us%7Cafd0b127901943c1811c08dd869fe137%7Ca751cfc81f9a4edb83709f1c6d4bea5a%7C0%7C0%7C638814743448433663%7CUnknown%7CTWFpbGZsb3d8eyJFbXB0eU1hcGkiOnRydWUsIlYiOiIwLjAuMDAwMCIsIlAiOiJXaW4zMiIsIkFOIjoiTWFpbCIsIldUIjoyfQ%3D%3D%7C0%7C%7C%7C&amp;sdata=g12SwtzA176IHClcPufbQn7Mcv4mct2GsaoO272OVEQ%3D&amp;reserved=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nam04.safelinks.protection.outlook.com/?url=https%3A%2F%2Fapp.smartsheet.com%2Fb%2Fform%2F95abca2bd3ca41bebd9a43a6edd8e423&amp;data=05%7C02%7CMorgan_b%40cde.state.co.us%7Cafd0b127901943c1811c08dd869fe137%7Ca751cfc81f9a4edb83709f1c6d4bea5a%7C0%7C0%7C638814743448470702%7CUnknown%7CTWFpbGZsb3d8eyJFbXB0eU1hcGkiOnRydWUsIlYiOiIwLjAuMDAwMCIsIlAiOiJXaW4zMiIsIkFOIjoiTWFpbCIsIldUIjoyfQ%3D%3D%7C0%7C%7C%7C&amp;sdata=Wdiz3mz7XznrwGcLXSEecR3H%2BWGAOSCs7oHaHxC795w%3D&amp;reserved=0" TargetMode="External"/><Relationship Id="rId4" Type="http://schemas.openxmlformats.org/officeDocument/2006/relationships/hyperlink" Target="mailto:GAINS@cde.state.co.u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rive.google.com/drive/folders/1VsPxrlB_QSA1U4zGbORYrHLHxDB-lbMf?usp=drive_li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_GEi97DOTUOZlpPZEoO_1w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us02web.zoom.us/meeting/register/y79HcLl7Rs-2qvNVF3uHHQ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forms/d/e/1FAIpQLSdU53BC4qyCfvVo32zhj70BvmqmoNWew4LCqiTVcN9npOwhAA/viewform?usp=dialog" TargetMode="External"/><Relationship Id="rId4" Type="http://schemas.openxmlformats.org/officeDocument/2006/relationships/image" Target="../media/image78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uip" TargetMode="External"/><Relationship Id="rId3" Type="http://schemas.openxmlformats.org/officeDocument/2006/relationships/hyperlink" Target="https://www.schoolcounselor.org/About-School-Counseling/ASCA-National-Model-for-School-Counseling-Programs/Templates-Resources" TargetMode="External"/><Relationship Id="rId7" Type="http://schemas.openxmlformats.org/officeDocument/2006/relationships/hyperlink" Target="https://www.cde.state.co.us/postsecondary/sccg-program-reporti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aurorak12.org/achs-counseling/" TargetMode="External"/><Relationship Id="rId5" Type="http://schemas.openxmlformats.org/officeDocument/2006/relationships/hyperlink" Target="https://www.hatchingresults.com/blog/2025/4/report-template-making-school-counseling-visible" TargetMode="External"/><Relationship Id="rId4" Type="http://schemas.openxmlformats.org/officeDocument/2006/relationships/hyperlink" Target="https://www.hatchingresults.com/blog?author=67ec942de998d3324b5b1339" TargetMode="External"/><Relationship Id="rId9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hf.org.uk/informationsupport/heart-matters-magazine/wellbeing/breathing-exercises#:~:text=Breathe%20in%20silently%20through%20your,if%20you%20purse%20your%20lips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cde.state.co.us/uip" TargetMode="Externa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829" y="701512"/>
            <a:ext cx="14362302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Before We Begin Webinar #5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911" y="2321929"/>
            <a:ext cx="18247635" cy="8112264"/>
          </a:xfrm>
          <a:custGeom>
            <a:avLst/>
            <a:gdLst/>
            <a:ahLst/>
            <a:cxnLst/>
            <a:rect l="l" t="t" r="r" b="b"/>
            <a:pathLst>
              <a:path w="18247635" h="8112264">
                <a:moveTo>
                  <a:pt x="0" y="0"/>
                </a:moveTo>
                <a:lnTo>
                  <a:pt x="18247635" y="0"/>
                </a:lnTo>
                <a:lnTo>
                  <a:pt x="18247635" y="8112264"/>
                </a:lnTo>
                <a:lnTo>
                  <a:pt x="0" y="8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6" b="-305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5352" y="3434836"/>
            <a:ext cx="14880515" cy="4373383"/>
            <a:chOff x="0" y="0"/>
            <a:chExt cx="3919148" cy="1151838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151838"/>
            </a:xfrm>
            <a:custGeom>
              <a:avLst/>
              <a:gdLst/>
              <a:ahLst/>
              <a:cxnLst/>
              <a:rect l="l" t="t" r="r" b="b"/>
              <a:pathLst>
                <a:path w="3919148" h="1151838">
                  <a:moveTo>
                    <a:pt x="0" y="0"/>
                  </a:moveTo>
                  <a:lnTo>
                    <a:pt x="3919148" y="0"/>
                  </a:lnTo>
                  <a:lnTo>
                    <a:pt x="3919148" y="1151838"/>
                  </a:lnTo>
                  <a:lnTo>
                    <a:pt x="0" y="115183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919148" cy="1208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91687" y="3516632"/>
            <a:ext cx="14388128" cy="526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training will be recorded.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Closed-captioning: click the Live Transcript option on your bottom Zoom toolbar, under more.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Slides and recording will be posted to the </a:t>
            </a:r>
            <a:r>
              <a:rPr lang="en-US" sz="33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cde.state.co.us/postsecondary/sccg-training-materials-and-recordings"/>
              </a:rPr>
              <a:t>Grant Training website</a:t>
            </a: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under Webinar #5.</a:t>
            </a:r>
          </a:p>
          <a:p>
            <a:pPr algn="l">
              <a:lnSpc>
                <a:spcPts val="4200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200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Freeform 11" descr="CDE Logo"/>
          <p:cNvSpPr/>
          <p:nvPr/>
        </p:nvSpPr>
        <p:spPr>
          <a:xfrm>
            <a:off x="14830131" y="830299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45192" y="389310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8684" y="716934"/>
            <a:ext cx="17849056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Counseling Program Assessment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72" y="2674299"/>
            <a:ext cx="16625280" cy="619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8" lvl="1" indent="-334644" algn="l">
              <a:lnSpc>
                <a:spcPts val="4649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Regularly assess the school counseling program for effectiveness to:</a:t>
            </a:r>
          </a:p>
          <a:p>
            <a:pPr marL="1252218" lvl="2" indent="-417406" algn="l">
              <a:lnSpc>
                <a:spcPts val="4349"/>
              </a:lnSpc>
              <a:buFont typeface="Arial"/>
              <a:buChar char="⚬"/>
            </a:pPr>
            <a:r>
              <a:rPr lang="en-US" sz="2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Plan and improve.</a:t>
            </a:r>
          </a:p>
          <a:p>
            <a:pPr marL="1252218" lvl="2" indent="-417406" algn="l">
              <a:lnSpc>
                <a:spcPts val="4349"/>
              </a:lnSpc>
              <a:buFont typeface="Arial"/>
              <a:buChar char="⚬"/>
            </a:pPr>
            <a:r>
              <a:rPr lang="en-US" sz="2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Illustrate “how students are different as a result of the school counseling program.”</a:t>
            </a:r>
          </a:p>
          <a:p>
            <a:pPr algn="l">
              <a:lnSpc>
                <a:spcPts val="2399"/>
              </a:lnSpc>
            </a:pPr>
            <a:endParaRPr lang="en-US" sz="28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88" lvl="1" indent="-334644" algn="l">
              <a:lnSpc>
                <a:spcPts val="4649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Collect and analyze school counseling data on:</a:t>
            </a:r>
          </a:p>
          <a:p>
            <a:pPr marL="1252218" lvl="2" indent="-417406" algn="l">
              <a:lnSpc>
                <a:spcPts val="4349"/>
              </a:lnSpc>
              <a:buFont typeface="Arial"/>
              <a:buChar char="⚬"/>
            </a:pPr>
            <a:r>
              <a:rPr lang="en-US" sz="2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Participation </a:t>
            </a:r>
          </a:p>
          <a:p>
            <a:pPr marL="1252218" lvl="2" indent="-417406" algn="l">
              <a:lnSpc>
                <a:spcPts val="4349"/>
              </a:lnSpc>
              <a:buFont typeface="Arial"/>
              <a:buChar char="⚬"/>
            </a:pPr>
            <a:r>
              <a:rPr lang="en-US" sz="2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Standards, quality indicators, Mindsets and Behaviors</a:t>
            </a:r>
          </a:p>
          <a:p>
            <a:pPr marL="1252218" lvl="2" indent="-417406" algn="l">
              <a:lnSpc>
                <a:spcPts val="4349"/>
              </a:lnSpc>
              <a:buFont typeface="Arial"/>
              <a:buChar char="⚬"/>
            </a:pPr>
            <a:r>
              <a:rPr lang="en-US" sz="2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outcomes in attendance, achievement, behavior/discipline</a:t>
            </a:r>
          </a:p>
          <a:p>
            <a:pPr algn="l">
              <a:lnSpc>
                <a:spcPts val="2399"/>
              </a:lnSpc>
            </a:pPr>
            <a:endParaRPr lang="en-US" sz="28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88" lvl="1" indent="-334644" algn="l">
              <a:lnSpc>
                <a:spcPts val="4649"/>
              </a:lnSpc>
              <a:buFont typeface="Arial"/>
              <a:buChar char="•"/>
            </a:pPr>
            <a:r>
              <a:rPr lang="en-US" sz="3099" b="1" dirty="0">
                <a:latin typeface="Trebuchet MS Bold"/>
                <a:ea typeface="Trebuchet MS Bold"/>
                <a:cs typeface="Trebuchet MS Bold"/>
                <a:sym typeface="Trebuchet MS Bold"/>
              </a:rPr>
              <a:t>Track data over time:</a:t>
            </a:r>
          </a:p>
          <a:p>
            <a:pPr marL="1252218" lvl="2" indent="-417406" algn="l">
              <a:lnSpc>
                <a:spcPts val="4349"/>
              </a:lnSpc>
              <a:buFont typeface="Arial"/>
              <a:buChar char="⚬"/>
            </a:pPr>
            <a:r>
              <a:rPr lang="en-US" sz="2899" dirty="0">
                <a:latin typeface="Trebuchet MS"/>
                <a:ea typeface="Trebuchet MS"/>
                <a:cs typeface="Trebuchet MS"/>
                <a:sym typeface="Trebuchet MS"/>
              </a:rPr>
              <a:t>Achievement, attendance, and discipline data illustrates trends, strengths, gaps, and systemic priorities.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0572" y="9361361"/>
            <a:ext cx="3918259" cy="35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2019, pp. 85, 89, and 92)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009551" y="864181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94069"/>
            <a:ext cx="17530766" cy="853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Counseling Assessment Resources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67914" y="2875054"/>
            <a:ext cx="11320555" cy="638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School Counselor Corps Grant:</a:t>
            </a:r>
          </a:p>
          <a:p>
            <a:pPr marL="1424940" lvl="2" indent="-474980" algn="l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Year and End of Year Reports </a:t>
            </a:r>
          </a:p>
          <a:p>
            <a:pPr marL="1424940" lvl="2" indent="-474980" algn="l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Fidelity of Implementation (FOI) Rubric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Access Optional Resources on the </a:t>
            </a:r>
            <a:r>
              <a:rPr lang="en-US" sz="33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www.schoolcounselor.org/About-School-Counseling/ASCA-National-Model-for-School-Counseling-Programs/Templates-Resources"/>
              </a:rPr>
              <a:t>ASCA’s Templates and Tools webpage:</a:t>
            </a:r>
          </a:p>
          <a:p>
            <a:pPr marL="1424940" lvl="2" indent="-474980" algn="l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Counseling Program Assessment</a:t>
            </a:r>
          </a:p>
          <a:p>
            <a:pPr marL="1424940" lvl="2" indent="-474980" algn="l">
              <a:lnSpc>
                <a:spcPts val="4620"/>
              </a:lnSpc>
              <a:buFont typeface="Arial"/>
              <a:buChar char="⚬"/>
            </a:pPr>
            <a:r>
              <a:rPr lang="en-US" sz="330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Annual Results Reports:</a:t>
            </a:r>
          </a:p>
          <a:p>
            <a:pPr marL="2137410" lvl="3" indent="-534352" algn="l">
              <a:lnSpc>
                <a:spcPts val="462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and Group Mindsets and Behaviors</a:t>
            </a:r>
          </a:p>
          <a:p>
            <a:pPr marL="2137410" lvl="3" indent="-534352" algn="l">
              <a:lnSpc>
                <a:spcPts val="462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Closing the Gap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7478" y="3497255"/>
            <a:ext cx="4830435" cy="5215045"/>
          </a:xfrm>
          <a:custGeom>
            <a:avLst/>
            <a:gdLst/>
            <a:ahLst/>
            <a:cxnLst/>
            <a:rect l="l" t="t" r="r" b="b"/>
            <a:pathLst>
              <a:path w="4830435" h="5215045">
                <a:moveTo>
                  <a:pt x="0" y="0"/>
                </a:moveTo>
                <a:lnTo>
                  <a:pt x="4830436" y="0"/>
                </a:lnTo>
                <a:lnTo>
                  <a:pt x="4830436" y="5215045"/>
                </a:lnTo>
                <a:lnTo>
                  <a:pt x="0" y="5215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476" y="3611075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34495"/>
            <a:ext cx="17530766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Reporting Results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59391" y="2641415"/>
            <a:ext cx="10673624" cy="7087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Illustrate </a:t>
            </a: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school counseling</a:t>
            </a: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program effectiveness and impact </a:t>
            </a:r>
          </a:p>
          <a:p>
            <a:pPr algn="l">
              <a:lnSpc>
                <a:spcPts val="1819"/>
              </a:lnSpc>
            </a:pPr>
            <a:endParaRPr lang="en-US" sz="28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04523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Inform decisions</a:t>
            </a: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program improvement</a:t>
            </a:r>
          </a:p>
          <a:p>
            <a:pPr marL="1209046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Intentional activities, interventions, professional development and budget items to meet needs</a:t>
            </a:r>
          </a:p>
          <a:p>
            <a:pPr algn="l">
              <a:lnSpc>
                <a:spcPts val="1819"/>
              </a:lnSpc>
            </a:pPr>
            <a:endParaRPr lang="en-US" sz="2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Educate</a:t>
            </a: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stakeholders:</a:t>
            </a:r>
          </a:p>
          <a:p>
            <a:pPr marL="1209046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 use of time</a:t>
            </a:r>
          </a:p>
          <a:p>
            <a:pPr marL="1209046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needs and gaps, trends, progress</a:t>
            </a:r>
          </a:p>
          <a:p>
            <a:pPr algn="l">
              <a:lnSpc>
                <a:spcPts val="1819"/>
              </a:lnSpc>
            </a:pPr>
            <a:endParaRPr lang="en-US" sz="2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2" algn="l">
              <a:lnSpc>
                <a:spcPts val="3920"/>
              </a:lnSpc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Advocate</a:t>
            </a:r>
          </a:p>
          <a:p>
            <a:pPr marL="1209046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needs </a:t>
            </a:r>
          </a:p>
          <a:p>
            <a:pPr marL="1209046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Systemic changes</a:t>
            </a:r>
          </a:p>
          <a:p>
            <a:pPr marL="1209046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Sustainability</a:t>
            </a:r>
          </a:p>
          <a:p>
            <a:pPr algn="l">
              <a:lnSpc>
                <a:spcPts val="700"/>
              </a:lnSpc>
            </a:pPr>
            <a:endParaRPr lang="en-US" sz="2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2019)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34495"/>
            <a:ext cx="17530766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Sharing Results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65550" y="2892887"/>
            <a:ext cx="10093750" cy="657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Review and ensure that all data collections and information sharing follow federal, state, and local policies.</a:t>
            </a:r>
          </a:p>
          <a:p>
            <a:pPr algn="l">
              <a:lnSpc>
                <a:spcPts val="3500"/>
              </a:lnSpc>
            </a:pPr>
            <a:endParaRPr lang="en-US" sz="25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539754" lvl="1" indent="-269877" algn="l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Example methods of sharing results: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 meetings 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 Learning Communities 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Leadership Meetings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Advisory Meetings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Newsletters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Bulletin Boards 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Board Presentations 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Websites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Infographics 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Slideshows/Presentations </a:t>
            </a:r>
          </a:p>
          <a:p>
            <a:pPr marL="1079509" lvl="2" indent="-359836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Handouts</a:t>
            </a:r>
          </a:p>
        </p:txBody>
      </p:sp>
      <p:sp>
        <p:nvSpPr>
          <p:cNvPr id="11" name="Freeform 11" descr="Aurora Central High School   Counseling Department, 2023 semester in review example"/>
          <p:cNvSpPr/>
          <p:nvPr/>
        </p:nvSpPr>
        <p:spPr>
          <a:xfrm>
            <a:off x="1821990" y="2959562"/>
            <a:ext cx="4811676" cy="5476820"/>
          </a:xfrm>
          <a:custGeom>
            <a:avLst/>
            <a:gdLst/>
            <a:ahLst/>
            <a:cxnLst/>
            <a:rect l="l" t="t" r="r" b="b"/>
            <a:pathLst>
              <a:path w="4811676" h="5476820">
                <a:moveTo>
                  <a:pt x="0" y="0"/>
                </a:moveTo>
                <a:lnTo>
                  <a:pt x="4811676" y="0"/>
                </a:lnTo>
                <a:lnTo>
                  <a:pt x="4811676" y="5476820"/>
                </a:lnTo>
                <a:lnTo>
                  <a:pt x="0" y="547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12008" y="8554142"/>
            <a:ext cx="5634360" cy="83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Aurora Central High School </a:t>
            </a:r>
          </a:p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Counseling Department, 2023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46724"/>
            <a:ext cx="17530766" cy="9382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1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The Power of School Counseling Reports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7850" y="2735347"/>
            <a:ext cx="16153251" cy="578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www.hatchingresults.com/blog/2025/4/report-template-making-school-counseling-visible"/>
              </a:rPr>
              <a:t>The Report Template That Sparked a Movement: Making School Counseling Visible</a:t>
            </a:r>
          </a:p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April 2, 2025, Written By </a:t>
            </a:r>
            <a:r>
              <a:rPr lang="en-US" sz="2800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hatchingresults.com/blog?author=67ec942de998d3324b5b1339"/>
              </a:rPr>
              <a:t>Jasmine Arellano-Najera</a:t>
            </a:r>
          </a:p>
          <a:p>
            <a:pPr algn="ctr">
              <a:lnSpc>
                <a:spcPts val="3920"/>
              </a:lnSpc>
            </a:pPr>
            <a:endParaRPr lang="en-US" sz="2800" u="sng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hatchingresults.com/blog?author=67ec942de998d3324b5b1339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Join a breakout room, introduce yourself and your school/level.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Read the linked blog post and review linked templates.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Discuss: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data was included in reports?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did the reports support the role of the school counselor?</a:t>
            </a:r>
          </a:p>
          <a:p>
            <a:pPr marL="1209045" lvl="2" indent="-403015" algn="l">
              <a:lnSpc>
                <a:spcPts val="392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could you incorporate school counselor reports into your practice? Why would you want to?</a:t>
            </a:r>
          </a:p>
          <a:p>
            <a:pPr algn="l">
              <a:lnSpc>
                <a:spcPts val="2100"/>
              </a:lnSpc>
            </a:pPr>
            <a:endParaRPr lang="en-US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780"/>
              </a:lnSpc>
            </a:pPr>
            <a:r>
              <a:rPr lang="en-US" sz="27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 the chat, share one way you can utilize school counseling reports to support sustainability.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899147" y="862756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7119" y="734495"/>
            <a:ext cx="18120881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Counseling Action Planning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8392" y="4428204"/>
            <a:ext cx="5826265" cy="4114800"/>
          </a:xfrm>
          <a:custGeom>
            <a:avLst/>
            <a:gdLst/>
            <a:ahLst/>
            <a:cxnLst/>
            <a:rect l="l" t="t" r="r" b="b"/>
            <a:pathLst>
              <a:path w="5826265" h="4114800">
                <a:moveTo>
                  <a:pt x="0" y="0"/>
                </a:moveTo>
                <a:lnTo>
                  <a:pt x="5826265" y="0"/>
                </a:lnTo>
                <a:lnTo>
                  <a:pt x="58262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576464" y="3171222"/>
            <a:ext cx="11828093" cy="5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r>
              <a:rPr lang="en-US" sz="3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See </a:t>
            </a:r>
            <a:r>
              <a:rPr lang="en-US" sz="3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page 46</a:t>
            </a:r>
            <a:r>
              <a:rPr lang="en-US" sz="3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 the ASCA National Model (4th edition).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0977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21631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Action Planning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3541" y="2632074"/>
            <a:ext cx="12149705" cy="659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 b="1" dirty="0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 Intentional 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“Define the scope, focus, timing and setting of planned instruction.”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u="sng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Align with SMART goals and student data.</a:t>
            </a:r>
          </a:p>
          <a:p>
            <a:pPr algn="l">
              <a:lnSpc>
                <a:spcPts val="2379"/>
              </a:lnSpc>
            </a:pPr>
            <a:endParaRPr lang="en-US" sz="2900" u="sng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 b="1" dirty="0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Create Action Plans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Continuous improvement cycle- adjust if needed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Determine who needs services and what will be delivered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standards to address student needs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activities, curriculum, and resources needed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Share the plan and identified outcomes (goals)</a:t>
            </a:r>
          </a:p>
          <a:p>
            <a:pPr marL="1252224" lvl="2" indent="-417408" algn="l">
              <a:lnSpc>
                <a:spcPts val="4060"/>
              </a:lnSpc>
              <a:buFont typeface="Arial"/>
              <a:buChar char="⚬"/>
            </a:pPr>
            <a:r>
              <a:rPr lang="en-US" sz="29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Schedule services and calendar programming</a:t>
            </a:r>
          </a:p>
          <a:p>
            <a:pPr algn="l">
              <a:lnSpc>
                <a:spcPts val="420"/>
              </a:lnSpc>
            </a:pPr>
            <a:endParaRPr lang="en-US" sz="29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780"/>
              </a:lnSpc>
            </a:pPr>
            <a:endParaRPr lang="en-US" sz="29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657" y="3148086"/>
            <a:ext cx="4122070" cy="5106168"/>
          </a:xfrm>
          <a:custGeom>
            <a:avLst/>
            <a:gdLst/>
            <a:ahLst/>
            <a:cxnLst/>
            <a:rect l="l" t="t" r="r" b="b"/>
            <a:pathLst>
              <a:path w="4122070" h="5106168">
                <a:moveTo>
                  <a:pt x="0" y="0"/>
                </a:moveTo>
                <a:lnTo>
                  <a:pt x="4122071" y="0"/>
                </a:lnTo>
                <a:lnTo>
                  <a:pt x="4122071" y="5106168"/>
                </a:lnTo>
                <a:lnTo>
                  <a:pt x="0" y="510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005326" y="8899599"/>
            <a:ext cx="2500466" cy="35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2019, p. 46)</a:t>
            </a:r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31408" y="3845243"/>
            <a:ext cx="2278591" cy="41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2024-2025</a:t>
            </a:r>
          </a:p>
        </p:txBody>
      </p: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9386" y="5231308"/>
            <a:ext cx="2278591" cy="41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2025-2026</a:t>
            </a:r>
          </a:p>
        </p:txBody>
      </p:sp>
      <p:sp>
        <p:nvSpPr>
          <p:cNvPr id="8" name="Freeform 8" descr="CDE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61925"/>
              <a:ext cx="4998422" cy="567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5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902" y="2483073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2713658"/>
            <a:ext cx="3680887" cy="3298995"/>
          </a:xfrm>
          <a:custGeom>
            <a:avLst/>
            <a:gdLst/>
            <a:ahLst/>
            <a:cxnLst/>
            <a:rect l="l" t="t" r="r" b="b"/>
            <a:pathLst>
              <a:path w="3680887" h="3298995">
                <a:moveTo>
                  <a:pt x="0" y="0"/>
                </a:moveTo>
                <a:lnTo>
                  <a:pt x="3680887" y="0"/>
                </a:lnTo>
                <a:lnTo>
                  <a:pt x="3680887" y="3298995"/>
                </a:lnTo>
                <a:lnTo>
                  <a:pt x="0" y="3298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6813" y="7251413"/>
            <a:ext cx="4104741" cy="2224023"/>
          </a:xfrm>
          <a:custGeom>
            <a:avLst/>
            <a:gdLst/>
            <a:ahLst/>
            <a:cxnLst/>
            <a:rect l="l" t="t" r="r" b="b"/>
            <a:pathLst>
              <a:path w="4104741" h="2224023">
                <a:moveTo>
                  <a:pt x="0" y="0"/>
                </a:moveTo>
                <a:lnTo>
                  <a:pt x="4104741" y="0"/>
                </a:lnTo>
                <a:lnTo>
                  <a:pt x="4104741" y="2224024"/>
                </a:lnTo>
                <a:lnTo>
                  <a:pt x="0" y="2224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42831" y="2904668"/>
            <a:ext cx="3956816" cy="3298995"/>
          </a:xfrm>
          <a:custGeom>
            <a:avLst/>
            <a:gdLst/>
            <a:ahLst/>
            <a:cxnLst/>
            <a:rect l="l" t="t" r="r" b="b"/>
            <a:pathLst>
              <a:path w="3956816" h="3298995">
                <a:moveTo>
                  <a:pt x="0" y="0"/>
                </a:moveTo>
                <a:lnTo>
                  <a:pt x="3956816" y="0"/>
                </a:lnTo>
                <a:lnTo>
                  <a:pt x="3956816" y="3298995"/>
                </a:lnTo>
                <a:lnTo>
                  <a:pt x="0" y="32989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84311" y="7156163"/>
            <a:ext cx="2558520" cy="2315460"/>
          </a:xfrm>
          <a:custGeom>
            <a:avLst/>
            <a:gdLst/>
            <a:ahLst/>
            <a:cxnLst/>
            <a:rect l="l" t="t" r="r" b="b"/>
            <a:pathLst>
              <a:path w="2558520" h="2315460">
                <a:moveTo>
                  <a:pt x="0" y="0"/>
                </a:moveTo>
                <a:lnTo>
                  <a:pt x="2558520" y="0"/>
                </a:lnTo>
                <a:lnTo>
                  <a:pt x="2558520" y="2315461"/>
                </a:lnTo>
                <a:lnTo>
                  <a:pt x="0" y="2315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1554" y="2992779"/>
            <a:ext cx="3676112" cy="3107985"/>
          </a:xfrm>
          <a:custGeom>
            <a:avLst/>
            <a:gdLst/>
            <a:ahLst/>
            <a:cxnLst/>
            <a:rect l="l" t="t" r="r" b="b"/>
            <a:pathLst>
              <a:path w="3676112" h="3107985">
                <a:moveTo>
                  <a:pt x="0" y="0"/>
                </a:moveTo>
                <a:lnTo>
                  <a:pt x="3676112" y="0"/>
                </a:lnTo>
                <a:lnTo>
                  <a:pt x="3676112" y="3107985"/>
                </a:lnTo>
                <a:lnTo>
                  <a:pt x="0" y="3107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What Type of Planner Are You? 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340289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Calendars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7687" y="2450257"/>
            <a:ext cx="10582238" cy="701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278" lvl="1" indent="-318139" algn="l">
              <a:lnSpc>
                <a:spcPts val="4125"/>
              </a:lnSpc>
              <a:buFont typeface="Arial"/>
              <a:buChar char="•"/>
            </a:pPr>
            <a:r>
              <a:rPr lang="en-US" sz="2947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Intentional: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Define priorities and focus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Guide future actions</a:t>
            </a:r>
          </a:p>
          <a:p>
            <a:pPr algn="l">
              <a:lnSpc>
                <a:spcPts val="1537"/>
              </a:lnSpc>
            </a:pPr>
            <a:endParaRPr lang="en-US" sz="2799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36278" lvl="1" indent="-318139" algn="l">
              <a:lnSpc>
                <a:spcPts val="4125"/>
              </a:lnSpc>
              <a:buFont typeface="Arial"/>
              <a:buChar char="•"/>
            </a:pPr>
            <a:r>
              <a:rPr lang="en-US" sz="2947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Inform and Advocate: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Publish for students, families, school staff, and leadership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Educate on access for all, role of school counselor, and goals </a:t>
            </a:r>
          </a:p>
          <a:p>
            <a:pPr algn="l">
              <a:lnSpc>
                <a:spcPts val="1537"/>
              </a:lnSpc>
            </a:pPr>
            <a:endParaRPr lang="en-US" sz="2799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36278" lvl="1" indent="-318139" algn="l">
              <a:lnSpc>
                <a:spcPts val="4125"/>
              </a:lnSpc>
              <a:buFont typeface="Arial"/>
              <a:buChar char="•"/>
            </a:pPr>
            <a:r>
              <a:rPr lang="en-US" sz="2947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Accountability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Publicly planned and protected time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Encourage involvement </a:t>
            </a:r>
          </a:p>
          <a:p>
            <a:pPr algn="l">
              <a:lnSpc>
                <a:spcPts val="1537"/>
              </a:lnSpc>
            </a:pPr>
            <a:endParaRPr lang="en-US" sz="2799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36278" lvl="1" indent="-318139" algn="l">
              <a:lnSpc>
                <a:spcPts val="4125"/>
              </a:lnSpc>
              <a:buFont typeface="Arial"/>
              <a:buChar char="•"/>
            </a:pPr>
            <a:r>
              <a:rPr lang="en-US" sz="2947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Annual, weekly, monthly</a:t>
            </a:r>
          </a:p>
          <a:p>
            <a:pPr algn="l">
              <a:lnSpc>
                <a:spcPts val="4125"/>
              </a:lnSpc>
            </a:pPr>
            <a:endParaRPr lang="en-US" sz="2947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2021, pp. 68-71)</a:t>
            </a:r>
          </a:p>
        </p:txBody>
      </p:sp>
      <p:sp>
        <p:nvSpPr>
          <p:cNvPr id="11" name="Freeform 11" descr="Screenshot of ASCA's Annual Calendar template found at https://www.schoolcounselor.org/About-School-Counseling/ASCA-National-Model-for-School-Counseling-Programs/Templates-Resources"/>
          <p:cNvSpPr/>
          <p:nvPr/>
        </p:nvSpPr>
        <p:spPr>
          <a:xfrm>
            <a:off x="11658104" y="2758791"/>
            <a:ext cx="5833201" cy="4434136"/>
          </a:xfrm>
          <a:custGeom>
            <a:avLst/>
            <a:gdLst/>
            <a:ahLst/>
            <a:cxnLst/>
            <a:rect l="l" t="t" r="r" b="b"/>
            <a:pathLst>
              <a:path w="5833201" h="4434136">
                <a:moveTo>
                  <a:pt x="0" y="0"/>
                </a:moveTo>
                <a:lnTo>
                  <a:pt x="5833201" y="0"/>
                </a:lnTo>
                <a:lnTo>
                  <a:pt x="5833201" y="4434136"/>
                </a:lnTo>
                <a:lnTo>
                  <a:pt x="0" y="4434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890109" y="7135777"/>
            <a:ext cx="5369191" cy="78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schoolcounselor.org/About-School-Counseling/ASCA-National-Model-for-School-Counseling-Programs/Templates-Resources"/>
              </a:rPr>
              <a:t>Access ASCA’s Annual Calendar under the ASCA Templates and Tools webpage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444" y="2277352"/>
            <a:ext cx="17275536" cy="7687788"/>
            <a:chOff x="0" y="0"/>
            <a:chExt cx="4549935" cy="202476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2024767"/>
            </a:xfrm>
            <a:custGeom>
              <a:avLst/>
              <a:gdLst/>
              <a:ahLst/>
              <a:cxnLst/>
              <a:rect l="l" t="t" r="r" b="b"/>
              <a:pathLst>
                <a:path w="4549935" h="2024767">
                  <a:moveTo>
                    <a:pt x="0" y="0"/>
                  </a:moveTo>
                  <a:lnTo>
                    <a:pt x="4549935" y="0"/>
                  </a:lnTo>
                  <a:lnTo>
                    <a:pt x="4549935" y="2024767"/>
                  </a:lnTo>
                  <a:lnTo>
                    <a:pt x="0" y="202476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Team Meetings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526182"/>
            <a:ext cx="8787027" cy="7123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Evaluate 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Gather, analyze, interpret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Progress towards goal and outcomes, impact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Strengths, barriers, opportunities for improvement</a:t>
            </a:r>
          </a:p>
          <a:p>
            <a:pPr algn="l">
              <a:lnSpc>
                <a:spcPts val="2100"/>
              </a:lnSpc>
            </a:pPr>
            <a:endParaRPr lang="en-US" sz="238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Focus and Plan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Priorities and alignment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Timelines and calendars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Baseline data, progress monitoring, and goals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Sustainability </a:t>
            </a:r>
          </a:p>
          <a:p>
            <a:pPr algn="l">
              <a:lnSpc>
                <a:spcPts val="2100"/>
              </a:lnSpc>
            </a:pPr>
            <a:endParaRPr lang="en-US" sz="2383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Implement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counseling program services</a:t>
            </a:r>
          </a:p>
          <a:p>
            <a:pPr algn="l">
              <a:lnSpc>
                <a:spcPts val="2100"/>
              </a:lnSpc>
            </a:pPr>
            <a:endParaRPr lang="en-US" sz="2383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Advocate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Share results </a:t>
            </a:r>
          </a:p>
          <a:p>
            <a:pPr marL="1029131" lvl="2" indent="-343044" algn="l">
              <a:lnSpc>
                <a:spcPts val="3336"/>
              </a:lnSpc>
              <a:buFont typeface="Arial"/>
              <a:buChar char="⚬"/>
            </a:pPr>
            <a:r>
              <a:rPr lang="en-US" sz="2383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Sustainability 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0280" y="3414910"/>
            <a:ext cx="5300870" cy="4114800"/>
          </a:xfrm>
          <a:custGeom>
            <a:avLst/>
            <a:gdLst/>
            <a:ahLst/>
            <a:cxnLst/>
            <a:rect l="l" t="t" r="r" b="b"/>
            <a:pathLst>
              <a:path w="5300870" h="4114800">
                <a:moveTo>
                  <a:pt x="0" y="0"/>
                </a:moveTo>
                <a:lnTo>
                  <a:pt x="5300869" y="0"/>
                </a:lnTo>
                <a:lnTo>
                  <a:pt x="5300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ront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0735" y="3703475"/>
            <a:ext cx="9749659" cy="335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Webinar #5</a:t>
            </a:r>
          </a:p>
          <a:p>
            <a:pPr marL="0" marR="0" lvl="0" indent="0" algn="ctr" defTabSz="914400" rtl="0" eaLnBrk="1" fontAlgn="auto" latinLnBrk="0" hangingPunct="1">
              <a:lnSpc>
                <a:spcPts val="55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Assessment 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and Action Planning 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922802" y="7459524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3" y="0"/>
                </a:lnTo>
                <a:lnTo>
                  <a:pt x="4793363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1968341">
            <a:off x="11276707" y="7958084"/>
            <a:ext cx="4331937" cy="46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400" spc="68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April 30, 2025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444" y="2523960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Grant Requirements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4422" y="2890338"/>
            <a:ext cx="11466558" cy="651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Trainings:</a:t>
            </a:r>
          </a:p>
          <a:p>
            <a:pPr marL="1381758" lvl="2" indent="-460586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 Welcome</a:t>
            </a:r>
          </a:p>
          <a:p>
            <a:pPr marL="1381758" lvl="2" indent="-460586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 Fiscal Training</a:t>
            </a:r>
          </a:p>
          <a:p>
            <a:pPr marL="1381758" lvl="2" indent="-460586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In-Person Regional Training</a:t>
            </a:r>
          </a:p>
          <a:p>
            <a:pPr marL="1381758" lvl="2" indent="-460586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 Professional Development</a:t>
            </a:r>
          </a:p>
          <a:p>
            <a:pPr algn="l">
              <a:lnSpc>
                <a:spcPts val="2800"/>
              </a:lnSpc>
            </a:pPr>
            <a:endParaRPr lang="en-US" sz="3199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0879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Reporting:</a:t>
            </a:r>
          </a:p>
          <a:p>
            <a:pPr marL="1381758" lvl="2" indent="-460586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End of Year Report</a:t>
            </a:r>
          </a:p>
          <a:p>
            <a:pPr marL="1381758" lvl="2" indent="-460586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Fiscal:</a:t>
            </a:r>
          </a:p>
          <a:p>
            <a:pPr marL="2072637" lvl="3" indent="-518159" algn="l">
              <a:lnSpc>
                <a:spcPts val="4479"/>
              </a:lnSpc>
              <a:buFont typeface="Arial"/>
              <a:buChar char="￭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Budget workbook deadlines</a:t>
            </a:r>
          </a:p>
          <a:p>
            <a:pPr marL="2072637" lvl="3" indent="-518159" algn="l">
              <a:lnSpc>
                <a:spcPts val="4479"/>
              </a:lnSpc>
              <a:buFont typeface="Arial"/>
              <a:buChar char="￭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Annual Financial Report</a:t>
            </a:r>
          </a:p>
          <a:p>
            <a:pPr marL="2072637" lvl="3" indent="-518159" algn="l">
              <a:lnSpc>
                <a:spcPts val="4479"/>
              </a:lnSpc>
              <a:buFont typeface="Arial"/>
              <a:buChar char="￭"/>
            </a:pPr>
            <a:r>
              <a:rPr lang="en-US" sz="31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Interim Financial Report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9253" y="363803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Annual Administrative Conference</a:t>
            </a:r>
          </a:p>
        </p:txBody>
      </p:sp>
      <p:sp>
        <p:nvSpPr>
          <p:cNvPr id="10" name="Freeform 10" descr="Screenshot of ASCA's Annual Administrative Conference found at https://www.schoolcounselor.org/About-School-Counseling/ASCA-National-Model-for-School-Counseling-Programs/Templates-Resources"/>
          <p:cNvSpPr/>
          <p:nvPr/>
        </p:nvSpPr>
        <p:spPr>
          <a:xfrm>
            <a:off x="1272264" y="3035792"/>
            <a:ext cx="4099995" cy="5387697"/>
          </a:xfrm>
          <a:custGeom>
            <a:avLst/>
            <a:gdLst/>
            <a:ahLst/>
            <a:cxnLst/>
            <a:rect l="l" t="t" r="r" b="b"/>
            <a:pathLst>
              <a:path w="4099995" h="5387697">
                <a:moveTo>
                  <a:pt x="0" y="0"/>
                </a:moveTo>
                <a:lnTo>
                  <a:pt x="4099995" y="0"/>
                </a:lnTo>
                <a:lnTo>
                  <a:pt x="4099995" y="5387697"/>
                </a:lnTo>
                <a:lnTo>
                  <a:pt x="0" y="5387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02071" y="8366339"/>
            <a:ext cx="5040381" cy="1172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schoolcounselor.org/About-School-Counseling/ASCA-National-Model-for-School-Counseling-Programs/Templates-Resources"/>
              </a:rPr>
              <a:t>Access the Annual Administrative Conference under the ASCA Templates and Tools webpage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42410" y="2849129"/>
            <a:ext cx="11362967" cy="667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Formal discussion</a:t>
            </a:r>
            <a:r>
              <a:rPr lang="en-US" sz="28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 with school counselor(s) and administrator</a:t>
            </a:r>
          </a:p>
          <a:p>
            <a:pPr algn="l">
              <a:lnSpc>
                <a:spcPts val="1539"/>
              </a:lnSpc>
            </a:pPr>
            <a:endParaRPr lang="en-US" sz="2899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within the </a:t>
            </a:r>
            <a:r>
              <a:rPr lang="en-US" sz="2999" b="1" u="sng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first two months of school</a:t>
            </a:r>
          </a:p>
          <a:p>
            <a:pPr algn="l">
              <a:lnSpc>
                <a:spcPts val="1539"/>
              </a:lnSpc>
            </a:pPr>
            <a:endParaRPr lang="en-US" sz="2999" b="1" u="sng">
              <a:solidFill>
                <a:srgbClr val="040606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Increase understanding</a:t>
            </a: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 of the counseling program: 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Priorities and alignment of goals 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counselor's use of time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ratios 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Provided services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 development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counselor commitments </a:t>
            </a:r>
          </a:p>
          <a:p>
            <a:pPr algn="l">
              <a:lnSpc>
                <a:spcPts val="1539"/>
              </a:lnSpc>
            </a:pPr>
            <a:endParaRPr lang="en-US" sz="2999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Advocacy </a:t>
            </a:r>
          </a:p>
          <a:p>
            <a:pPr algn="l">
              <a:lnSpc>
                <a:spcPts val="4199"/>
              </a:lnSpc>
            </a:pPr>
            <a:endParaRPr lang="en-US" sz="2999" b="1">
              <a:solidFill>
                <a:srgbClr val="040606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2019, pp. 58-62)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12857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94069"/>
            <a:ext cx="17530766" cy="8848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Action Planning Tools</a:t>
            </a:r>
          </a:p>
        </p:txBody>
      </p:sp>
      <p:sp>
        <p:nvSpPr>
          <p:cNvPr id="9" name="Freeform 9" descr="Screenshot of the SCCG Action Planning template document found on https://www.cde.state.co.us/postsecondary/sccg-training-materials-and-recordings"/>
          <p:cNvSpPr/>
          <p:nvPr/>
        </p:nvSpPr>
        <p:spPr>
          <a:xfrm>
            <a:off x="933429" y="2723372"/>
            <a:ext cx="7898701" cy="5983266"/>
          </a:xfrm>
          <a:custGeom>
            <a:avLst/>
            <a:gdLst/>
            <a:ahLst/>
            <a:cxnLst/>
            <a:rect l="l" t="t" r="r" b="b"/>
            <a:pathLst>
              <a:path w="7898701" h="5983266">
                <a:moveTo>
                  <a:pt x="0" y="0"/>
                </a:moveTo>
                <a:lnTo>
                  <a:pt x="7898701" y="0"/>
                </a:lnTo>
                <a:lnTo>
                  <a:pt x="7898701" y="5983266"/>
                </a:lnTo>
                <a:lnTo>
                  <a:pt x="0" y="5983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761214" y="2822278"/>
            <a:ext cx="8931874" cy="105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cde.state.co.us/postsecondary/sccg-training-materials-and-recordings"/>
              </a:rPr>
              <a:t>Download the SCCG Action Planning Template on the SCCG Training and Material website</a:t>
            </a:r>
          </a:p>
        </p:txBody>
      </p:sp>
      <p:sp>
        <p:nvSpPr>
          <p:cNvPr id="10" name="Freeform 10" descr="Screenshot of the ASCA Templates and Tool's webpage found at https://www.schoolcounselor.org/About-School-Counseling/ASCA-National-Model-for-School-Counseling-Programs/Templates-Resources"/>
          <p:cNvSpPr/>
          <p:nvPr/>
        </p:nvSpPr>
        <p:spPr>
          <a:xfrm>
            <a:off x="4882779" y="6653060"/>
            <a:ext cx="12742521" cy="2894608"/>
          </a:xfrm>
          <a:custGeom>
            <a:avLst/>
            <a:gdLst/>
            <a:ahLst/>
            <a:cxnLst/>
            <a:rect l="l" t="t" r="r" b="b"/>
            <a:pathLst>
              <a:path w="12742521" h="2894608">
                <a:moveTo>
                  <a:pt x="0" y="0"/>
                </a:moveTo>
                <a:lnTo>
                  <a:pt x="12742521" y="0"/>
                </a:lnTo>
                <a:lnTo>
                  <a:pt x="12742521" y="2894608"/>
                </a:lnTo>
                <a:lnTo>
                  <a:pt x="0" y="2894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26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357644" y="5320740"/>
            <a:ext cx="6901656" cy="105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www.schoolcounselor.org/About-School-Counseling/ASCA-National-Model-for-School-Counseling-Programs/Templates-Resources"/>
              </a:rPr>
              <a:t>Access ASCA’s templates on their Templates and Tools webpage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242991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7119" y="795477"/>
            <a:ext cx="18120881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 on Action Planning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4722999" y="838939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1774" y="330851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Development Year Report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6985" y="2759587"/>
            <a:ext cx="2644891" cy="126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6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Who: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60087" y="3101730"/>
            <a:ext cx="13028987" cy="92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Every </a:t>
            </a:r>
            <a:r>
              <a:rPr lang="en-US" sz="3000" b="1" u="sng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FUNDED site</a:t>
            </a:r>
            <a:r>
              <a:rPr lang="en-US" sz="3000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300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fills out this report but there should be collaboration as a district.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718214"/>
            <a:ext cx="2507856" cy="126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6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92919" y="5061003"/>
            <a:ext cx="12947937" cy="92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 end of year report to track comprehensive school program planning and legislatively required data.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4259" y="6680402"/>
            <a:ext cx="2245622" cy="126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6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Why: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27360" y="7099465"/>
            <a:ext cx="12947937" cy="92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Legislatively required report that supports SCCG and comprehensive school counseling program evaluations.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31159" y="8715412"/>
            <a:ext cx="15023157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Type in the chat how far along you are on the end of report from 0-5?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357132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221222" y="701531"/>
            <a:ext cx="17965265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Development Year Report Submission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1524" y="2908963"/>
            <a:ext cx="8233645" cy="576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 algn="l">
              <a:lnSpc>
                <a:spcPts val="3719"/>
              </a:lnSpc>
              <a:buFont typeface="Arial"/>
              <a:buChar char="•"/>
            </a:pPr>
            <a:r>
              <a:rPr lang="en-US" sz="3099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Submit the Development Year Report via the </a:t>
            </a:r>
            <a:r>
              <a:rPr lang="en-US" sz="30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cde.qualtrics.com/jfe/form/SV_eyrkQ1aMZUokV1Q"/>
              </a:rPr>
              <a:t>Qualtrics link</a:t>
            </a:r>
            <a:r>
              <a:rPr lang="en-US" sz="3099" b="1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algn="l">
              <a:lnSpc>
                <a:spcPts val="3719"/>
              </a:lnSpc>
            </a:pPr>
            <a:endParaRPr lang="en-US" sz="3099" b="1">
              <a:solidFill>
                <a:srgbClr val="0955A1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69286" lvl="1" indent="-334643" algn="l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Download a copy of completed report for your records.</a:t>
            </a:r>
          </a:p>
          <a:p>
            <a:pPr algn="l">
              <a:lnSpc>
                <a:spcPts val="3719"/>
              </a:lnSpc>
            </a:pPr>
            <a:endParaRPr lang="en-US" sz="3099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Please note:</a:t>
            </a:r>
            <a:r>
              <a:rPr lang="en-US" sz="30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 Qualtrics does not save work.</a:t>
            </a:r>
          </a:p>
          <a:p>
            <a:pPr marL="1338572" lvl="2" indent="-446191" algn="l">
              <a:lnSpc>
                <a:spcPts val="3688"/>
              </a:lnSpc>
              <a:buFont typeface="Arial"/>
              <a:buChar char="⚬"/>
            </a:pPr>
            <a:r>
              <a:rPr lang="en-US" sz="30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cde.state.co.us/postsecondary/sccg-program-reporting"/>
              </a:rPr>
              <a:t>Download and use the guiding template</a:t>
            </a:r>
            <a:r>
              <a:rPr lang="en-US" sz="30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 to collect the information and then copy into Qualtrics when ready.</a:t>
            </a:r>
          </a:p>
        </p:txBody>
      </p:sp>
      <p:sp>
        <p:nvSpPr>
          <p:cNvPr id="10" name="Freeform 10" descr="Screenshot of the Qualtrics Submission page for the Development Year Report"/>
          <p:cNvSpPr/>
          <p:nvPr/>
        </p:nvSpPr>
        <p:spPr>
          <a:xfrm>
            <a:off x="887181" y="2918488"/>
            <a:ext cx="8176834" cy="5928205"/>
          </a:xfrm>
          <a:custGeom>
            <a:avLst/>
            <a:gdLst/>
            <a:ahLst/>
            <a:cxnLst/>
            <a:rect l="l" t="t" r="r" b="b"/>
            <a:pathLst>
              <a:path w="8176834" h="5928205">
                <a:moveTo>
                  <a:pt x="0" y="0"/>
                </a:moveTo>
                <a:lnTo>
                  <a:pt x="8176834" y="0"/>
                </a:lnTo>
                <a:lnTo>
                  <a:pt x="8176834" y="5928205"/>
                </a:lnTo>
                <a:lnTo>
                  <a:pt x="0" y="59282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Goals</a:t>
            </a:r>
          </a:p>
        </p:txBody>
      </p:sp>
      <p:sp>
        <p:nvSpPr>
          <p:cNvPr id="10" name="Freeform 10" descr="Image showing SCCG goals in statute narrowed to application goals narrowed to SMART goals"/>
          <p:cNvSpPr/>
          <p:nvPr/>
        </p:nvSpPr>
        <p:spPr>
          <a:xfrm rot="-10800000">
            <a:off x="5467496" y="2808187"/>
            <a:ext cx="7440310" cy="6926252"/>
          </a:xfrm>
          <a:custGeom>
            <a:avLst/>
            <a:gdLst/>
            <a:ahLst/>
            <a:cxnLst/>
            <a:rect l="l" t="t" r="r" b="b"/>
            <a:pathLst>
              <a:path w="7440310" h="6926252">
                <a:moveTo>
                  <a:pt x="0" y="0"/>
                </a:moveTo>
                <a:lnTo>
                  <a:pt x="7440310" y="0"/>
                </a:lnTo>
                <a:lnTo>
                  <a:pt x="7440310" y="6926252"/>
                </a:lnTo>
                <a:lnTo>
                  <a:pt x="0" y="692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79516" y="3122634"/>
            <a:ext cx="3507392" cy="13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Goals</a:t>
            </a:r>
            <a:r>
              <a:rPr lang="en-US" sz="4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C.R.S. 22-91-103</a:t>
            </a:r>
          </a:p>
        </p:txBody>
      </p:sp>
      <p:sp>
        <p:nvSpPr>
          <p:cNvPr id="12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98757" y="5940780"/>
            <a:ext cx="3177789" cy="48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8"/>
              </a:lnSpc>
            </a:pPr>
            <a:r>
              <a:rPr lang="en-US" sz="2891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Application Goals</a:t>
            </a:r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3432" y="7870495"/>
            <a:ext cx="1488439" cy="71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SMART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Goals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122268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47644">
            <a:off x="5429286" y="4935742"/>
            <a:ext cx="1605657" cy="453598"/>
          </a:xfrm>
          <a:custGeom>
            <a:avLst/>
            <a:gdLst/>
            <a:ahLst/>
            <a:cxnLst/>
            <a:rect l="l" t="t" r="r" b="b"/>
            <a:pathLst>
              <a:path w="1605657" h="453598">
                <a:moveTo>
                  <a:pt x="0" y="0"/>
                </a:moveTo>
                <a:lnTo>
                  <a:pt x="1605657" y="0"/>
                </a:lnTo>
                <a:lnTo>
                  <a:pt x="1605657" y="453598"/>
                </a:lnTo>
                <a:lnTo>
                  <a:pt x="0" y="453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47644">
            <a:off x="6738381" y="7538104"/>
            <a:ext cx="1605657" cy="453598"/>
          </a:xfrm>
          <a:custGeom>
            <a:avLst/>
            <a:gdLst/>
            <a:ahLst/>
            <a:cxnLst/>
            <a:rect l="l" t="t" r="r" b="b"/>
            <a:pathLst>
              <a:path w="1605657" h="453598">
                <a:moveTo>
                  <a:pt x="0" y="0"/>
                </a:moveTo>
                <a:lnTo>
                  <a:pt x="1605657" y="0"/>
                </a:lnTo>
                <a:lnTo>
                  <a:pt x="1605657" y="453598"/>
                </a:lnTo>
                <a:lnTo>
                  <a:pt x="0" y="453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38949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SMART Goal Reminders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3886" y="3138423"/>
            <a:ext cx="16895407" cy="527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Two SCCG SMART goals:</a:t>
            </a:r>
          </a:p>
          <a:p>
            <a:pPr marL="820414" lvl="1" indent="-410207" algn="l">
              <a:lnSpc>
                <a:spcPts val="455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Must be student outcome based.</a:t>
            </a:r>
          </a:p>
          <a:p>
            <a:pPr marL="820414" lvl="1" indent="-410207" algn="l">
              <a:lnSpc>
                <a:spcPts val="455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Must address a need in </a:t>
            </a:r>
            <a:r>
              <a:rPr lang="en-US" sz="3799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attendance, achievement, or behavior</a:t>
            </a: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4559"/>
              </a:lnSpc>
            </a:pPr>
            <a:endParaRPr lang="en-US" sz="3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559"/>
              </a:lnSpc>
            </a:pPr>
            <a:r>
              <a:rPr lang="en-US" sz="3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Additional goals can be written to address:</a:t>
            </a:r>
          </a:p>
          <a:p>
            <a:pPr marL="820414" lvl="1" indent="-410207" algn="l">
              <a:lnSpc>
                <a:spcPts val="455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ICAP</a:t>
            </a:r>
          </a:p>
          <a:p>
            <a:pPr marL="820414" lvl="1" indent="-410207" algn="l">
              <a:lnSpc>
                <a:spcPts val="455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Emotional Learning</a:t>
            </a:r>
          </a:p>
          <a:p>
            <a:pPr marL="820414" lvl="1" indent="-410207" algn="l">
              <a:lnSpc>
                <a:spcPts val="455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and Culture  </a:t>
            </a:r>
          </a:p>
          <a:p>
            <a:pPr marL="820414" lvl="1" indent="-410207" algn="l">
              <a:lnSpc>
                <a:spcPts val="4559"/>
              </a:lnSpc>
              <a:spcBef>
                <a:spcPct val="0"/>
              </a:spcBef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Implementation of Comprehensive School Counseling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242991" y="60628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Goal Template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09342" y="3819712"/>
            <a:ext cx="14847740" cy="377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Plug your smart goal into this template to see if it works: </a:t>
            </a: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799" b="1" u="none" strike="noStrike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endParaRPr lang="en-US" sz="2799" b="1" u="none" strike="noStrike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By May 2028, the __________________________________ (specific student group, grade level, etc.), will ________ (decrease/increase) ____________________ (student outcome area based in achievement, attendance, or behavior/discipline) by ________ % (percent change), from _________(baseline) to _______ (target). Data will be collected through_____.</a:t>
            </a:r>
          </a:p>
          <a:p>
            <a:pPr marL="0" lvl="1" indent="0" algn="ctr">
              <a:lnSpc>
                <a:spcPts val="3359"/>
              </a:lnSpc>
              <a:spcBef>
                <a:spcPct val="0"/>
              </a:spcBef>
            </a:pPr>
            <a:endParaRPr lang="en-US" sz="2799" b="1" u="none" strike="noStrike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242991" y="60628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63194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SMART Goal Breakout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12626" y="3732787"/>
            <a:ext cx="10917134" cy="450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5" lvl="1" indent="-399412" algn="l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Introduce yourself and your school/level.</a:t>
            </a:r>
          </a:p>
          <a:p>
            <a:pPr algn="l">
              <a:lnSpc>
                <a:spcPts val="4439"/>
              </a:lnSpc>
            </a:pPr>
            <a:endParaRPr lang="en-US" sz="36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98825" lvl="1" indent="-399412" algn="l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Share which area your SMART goal addresses:</a:t>
            </a:r>
          </a:p>
          <a:p>
            <a:pPr marL="1597649" lvl="2" indent="-532550" algn="l">
              <a:lnSpc>
                <a:spcPts val="4439"/>
              </a:lnSpc>
              <a:buFont typeface="Arial"/>
              <a:buChar char="⚬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Behavior, achievement, attendance</a:t>
            </a:r>
          </a:p>
          <a:p>
            <a:pPr algn="l">
              <a:lnSpc>
                <a:spcPts val="4439"/>
              </a:lnSpc>
            </a:pPr>
            <a:endParaRPr lang="en-US" sz="36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98825" lvl="1" indent="-399412" algn="l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Share your SMART goal.</a:t>
            </a:r>
          </a:p>
          <a:p>
            <a:pPr algn="l">
              <a:lnSpc>
                <a:spcPts val="4439"/>
              </a:lnSpc>
            </a:pPr>
            <a:endParaRPr lang="en-US" sz="36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98825" lvl="1" indent="-399412" algn="l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Share interventions you plan to use.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011" y="3812772"/>
            <a:ext cx="4897058" cy="3415698"/>
          </a:xfrm>
          <a:custGeom>
            <a:avLst/>
            <a:gdLst/>
            <a:ahLst/>
            <a:cxnLst/>
            <a:rect l="l" t="t" r="r" b="b"/>
            <a:pathLst>
              <a:path w="4897058" h="3415698">
                <a:moveTo>
                  <a:pt x="0" y="0"/>
                </a:moveTo>
                <a:lnTo>
                  <a:pt x="4897058" y="0"/>
                </a:lnTo>
                <a:lnTo>
                  <a:pt x="4897058" y="3415697"/>
                </a:lnTo>
                <a:lnTo>
                  <a:pt x="0" y="34156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5242991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Housekeeping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0961" y="2148160"/>
            <a:ext cx="18247635" cy="8286033"/>
          </a:xfrm>
          <a:custGeom>
            <a:avLst/>
            <a:gdLst/>
            <a:ahLst/>
            <a:cxnLst/>
            <a:rect l="l" t="t" r="r" b="b"/>
            <a:pathLst>
              <a:path w="18247635" h="8286033">
                <a:moveTo>
                  <a:pt x="0" y="0"/>
                </a:moveTo>
                <a:lnTo>
                  <a:pt x="18247635" y="0"/>
                </a:lnTo>
                <a:lnTo>
                  <a:pt x="18247635" y="8286033"/>
                </a:lnTo>
                <a:lnTo>
                  <a:pt x="0" y="8286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90" b="-299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5531" y="3368811"/>
            <a:ext cx="14880515" cy="5137964"/>
            <a:chOff x="0" y="0"/>
            <a:chExt cx="3919148" cy="1353209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53209"/>
            </a:xfrm>
            <a:custGeom>
              <a:avLst/>
              <a:gdLst/>
              <a:ahLst/>
              <a:cxnLst/>
              <a:rect l="l" t="t" r="r" b="b"/>
              <a:pathLst>
                <a:path w="3919148" h="1353209">
                  <a:moveTo>
                    <a:pt x="0" y="0"/>
                  </a:moveTo>
                  <a:lnTo>
                    <a:pt x="3919148" y="0"/>
                  </a:lnTo>
                  <a:lnTo>
                    <a:pt x="3919148" y="1353209"/>
                  </a:lnTo>
                  <a:lnTo>
                    <a:pt x="0" y="135320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919148" cy="1410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50401" y="3273561"/>
            <a:ext cx="10194516" cy="555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docs.google.com/forms/d/e/1FAIpQLScagaWa1y2v1gDA-316HT7BkFyPaWjOTVbKNXibNzoBesa-eQ/viewform"/>
              </a:rPr>
              <a:t>Sign in</a:t>
            </a:r>
            <a:r>
              <a:rPr lang="en-US" sz="33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 for record of attendance.</a:t>
            </a:r>
          </a:p>
          <a:p>
            <a:pPr algn="l">
              <a:lnSpc>
                <a:spcPts val="4929"/>
              </a:lnSpc>
            </a:pPr>
            <a:endParaRPr lang="en-US" sz="3399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change name in Zoom to include your name and school/organization.</a:t>
            </a:r>
          </a:p>
          <a:p>
            <a:pPr algn="l">
              <a:lnSpc>
                <a:spcPts val="492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Keep video on throughout the webinar.</a:t>
            </a:r>
          </a:p>
          <a:p>
            <a:pPr algn="l">
              <a:lnSpc>
                <a:spcPts val="492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raise hand function or chat to engage.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Freeform 13" descr="QR code for attendance sign in at https://docs.google.com/forms/d/e/1FAIpQLScagaWa1y2v1gDA-316HT7BkFyPaWjOTVbKNXibNzoBesa-eQ/viewform"/>
          <p:cNvSpPr/>
          <p:nvPr/>
        </p:nvSpPr>
        <p:spPr>
          <a:xfrm>
            <a:off x="2319145" y="3786161"/>
            <a:ext cx="4303265" cy="4303265"/>
          </a:xfrm>
          <a:custGeom>
            <a:avLst/>
            <a:gdLst/>
            <a:ahLst/>
            <a:cxnLst/>
            <a:rect l="l" t="t" r="r" b="b"/>
            <a:pathLst>
              <a:path w="4303265" h="4303265">
                <a:moveTo>
                  <a:pt x="0" y="0"/>
                </a:moveTo>
                <a:lnTo>
                  <a:pt x="4303264" y="0"/>
                </a:lnTo>
                <a:lnTo>
                  <a:pt x="4303264" y="4303265"/>
                </a:lnTo>
                <a:lnTo>
                  <a:pt x="0" y="4303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CDE Logo"/>
          <p:cNvSpPr/>
          <p:nvPr/>
        </p:nvSpPr>
        <p:spPr>
          <a:xfrm>
            <a:off x="14830131" y="60628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76142" y="734495"/>
            <a:ext cx="17530766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Development Year Report Reminders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6326" y="2648061"/>
            <a:ext cx="16923240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and Jennicca review each report and 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provide feedback or </a:t>
            </a:r>
            <a:r>
              <a:rPr lang="en-US" sz="3500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require revisions if needed</a:t>
            </a:r>
            <a:r>
              <a:rPr lang="en-US" sz="3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79366" y="4401956"/>
            <a:ext cx="12247600" cy="392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Before submitting, make sure: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Each question is fully answered- narrative responses should be more than one sentence.</a:t>
            </a:r>
          </a:p>
          <a:p>
            <a:pPr algn="l">
              <a:lnSpc>
                <a:spcPts val="1399"/>
              </a:lnSpc>
            </a:pPr>
            <a:endParaRPr lang="en-US" sz="2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Goals must be </a:t>
            </a:r>
            <a:r>
              <a:rPr lang="en-US" sz="27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student-outcome based</a:t>
            </a: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with a </a:t>
            </a:r>
            <a:r>
              <a:rPr lang="en-US" sz="27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measurable baseline and target included.</a:t>
            </a:r>
          </a:p>
          <a:p>
            <a:pPr algn="l">
              <a:lnSpc>
                <a:spcPts val="1399"/>
              </a:lnSpc>
            </a:pPr>
            <a:endParaRPr lang="en-US" sz="27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report can be used as a critical tool for those who may inherit the grant if staff changes occur.</a:t>
            </a: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4662115"/>
            <a:ext cx="3411530" cy="3485599"/>
          </a:xfrm>
          <a:custGeom>
            <a:avLst/>
            <a:gdLst/>
            <a:ahLst/>
            <a:cxnLst/>
            <a:rect l="l" t="t" r="r" b="b"/>
            <a:pathLst>
              <a:path w="3411530" h="3485599">
                <a:moveTo>
                  <a:pt x="0" y="0"/>
                </a:moveTo>
                <a:lnTo>
                  <a:pt x="3411530" y="0"/>
                </a:lnTo>
                <a:lnTo>
                  <a:pt x="3411530" y="3485599"/>
                </a:lnTo>
                <a:lnTo>
                  <a:pt x="0" y="3485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Development Year Reports Due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9603" y="3892102"/>
            <a:ext cx="14588794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May 30,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61753" y="6463590"/>
            <a:ext cx="11742918" cy="110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www.cde.state.co.us/postsecondary/sccg-program-reporting"/>
              </a:rPr>
              <a:t>Access all reporting details and the submission link on the SCCG Reporting website.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625105" y="783733"/>
            <a:ext cx="1678215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Budget Revisions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3223" y="2837652"/>
            <a:ext cx="16541554" cy="589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Last day to submit a budget revision for FY2024-25 is May 15, 2025.</a:t>
            </a:r>
          </a:p>
          <a:p>
            <a:pPr algn="l">
              <a:lnSpc>
                <a:spcPts val="2800"/>
              </a:lnSpc>
            </a:pPr>
            <a:endParaRPr lang="en-US" sz="34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90872" lvl="1" indent="-345436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the FY2024-25 budget needs to change, a budget revision must be submitted and approved through GAINS before spending can occur.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0872" lvl="1" indent="-345436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purchase or pay using SCCG funds until a budget has been approved in writing.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0872" lvl="1" indent="-345436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Steps to complete a budget revision are </a:t>
            </a:r>
            <a:r>
              <a:rPr lang="en-US" sz="31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www.cde.state.co.us/gains/revisingfundingapplicationsgains"/>
              </a:rPr>
              <a:t>available to download</a:t>
            </a: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n-US" sz="3199">
                <a:solidFill>
                  <a:srgbClr val="D3303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1381745" lvl="2" indent="-460582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 date of changes in description (i.e. Revised 3/15/2025).</a:t>
            </a:r>
          </a:p>
          <a:p>
            <a:pPr algn="l">
              <a:lnSpc>
                <a:spcPts val="3919"/>
              </a:lnSpc>
            </a:pPr>
            <a:endParaRPr lang="en-US" sz="31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919"/>
              </a:lnSpc>
            </a:pPr>
            <a:endParaRPr lang="en-US" sz="31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7969" y="381914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No Carryover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21509" y="3608957"/>
            <a:ext cx="11617265" cy="444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6" lvl="1" indent="-410208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Read the </a:t>
            </a:r>
            <a:r>
              <a:rPr lang="en-US" sz="37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docs.google.com/document/d/17Qo2178UO6Qgpzu94jGdk4zfMsVFcWVuKRgX2GpfAS4/edit?tab=t.0"/>
              </a:rPr>
              <a:t>Elimination of State Grant No Cost Extension Letter</a:t>
            </a:r>
            <a:r>
              <a:rPr lang="en-US" sz="3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1640831" lvl="2" indent="-546944" algn="l">
              <a:lnSpc>
                <a:spcPts val="5319"/>
              </a:lnSpc>
              <a:buFont typeface="Arial"/>
              <a:buChar char="⚬"/>
            </a:pPr>
            <a:r>
              <a:rPr lang="en-US" sz="3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Emailed to grant contacts on the week of April 3, 2025.</a:t>
            </a:r>
          </a:p>
          <a:p>
            <a:pPr algn="l">
              <a:lnSpc>
                <a:spcPts val="7139"/>
              </a:lnSpc>
            </a:pPr>
            <a:endParaRPr lang="en-US" sz="3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Spend, Spend, Spend 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134011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296295" y="701531"/>
            <a:ext cx="140459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Continuation Budgets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52962"/>
            <a:ext cx="17445985" cy="7441180"/>
            <a:chOff x="0" y="0"/>
            <a:chExt cx="4594827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94827" cy="1959817"/>
            </a:xfrm>
            <a:custGeom>
              <a:avLst/>
              <a:gdLst/>
              <a:ahLst/>
              <a:cxnLst/>
              <a:rect l="l" t="t" r="r" b="b"/>
              <a:pathLst>
                <a:path w="4594827" h="1959817">
                  <a:moveTo>
                    <a:pt x="0" y="0"/>
                  </a:moveTo>
                  <a:lnTo>
                    <a:pt x="4594827" y="0"/>
                  </a:lnTo>
                  <a:lnTo>
                    <a:pt x="459482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94827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3973" y="2614997"/>
            <a:ext cx="17089039" cy="63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3966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Budget for the 2025-2026 school year due on May 30, 2025.</a:t>
            </a:r>
          </a:p>
          <a:p>
            <a:pPr algn="l">
              <a:lnSpc>
                <a:spcPts val="3549"/>
              </a:lnSpc>
            </a:pPr>
            <a:endParaRPr lang="en-US" sz="3966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47703" lvl="1" indent="-323852" algn="l">
              <a:lnSpc>
                <a:spcPts val="426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All budgets available now in GAINS. </a:t>
            </a:r>
          </a:p>
          <a:p>
            <a:pPr marL="1295406" lvl="2" indent="-431802" algn="l">
              <a:lnSpc>
                <a:spcPts val="426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Update budget sections with anticipated costs for FY2025-26.</a:t>
            </a:r>
          </a:p>
          <a:p>
            <a:pPr marL="1943110" lvl="3" indent="-485777" algn="l">
              <a:lnSpc>
                <a:spcPts val="4260"/>
              </a:lnSpc>
              <a:buFont typeface="Arial"/>
              <a:buChar char="￭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Year two- hiring a 1.0 FTE school counselor is required.</a:t>
            </a:r>
          </a:p>
          <a:p>
            <a:pPr marL="1295406" lvl="2" indent="-431802" algn="l">
              <a:lnSpc>
                <a:spcPts val="426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Revisions are expected.</a:t>
            </a:r>
          </a:p>
          <a:p>
            <a:pPr algn="l">
              <a:lnSpc>
                <a:spcPts val="2129"/>
              </a:lnSpc>
            </a:pPr>
            <a:endParaRPr lang="en-US"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3" lvl="1" indent="-323852" algn="l">
              <a:lnSpc>
                <a:spcPts val="426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Instructions on completing continuation budgets on the </a:t>
            </a:r>
            <a:r>
              <a:rPr lang="en-US" sz="30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nam04.safelinks.protection.outlook.com/?url=https%3A%2F%2Fwww.cde.state.co.us%2Fgains%2Fgainstrainings&amp;data=05%7C02%7CMorgan_b%40cde.state.co.us%7Cafd0b127901943c1811c08dd869fe137%7Ca751cfc81f9a4edb83709f1c6d4bea5a%7C0%7C0%7C638814743448409792%7CUnknown%7CTWFpbGZsb3d8eyJFbXB0eU1hcGkiOnRydWUsIlYiOiIwLjAuMDAwMCIsIlAiOiJXaW4zMiIsIkFOIjoiTWFpbCIsIldUIjoyfQ%3D%3D%7C0%7C%7C%7C&amp;sdata=cpnn0RVQEsd9M1Gt0IGfmZDSg2IyN%2BXjjCGMYyMaMRo%3D&amp;reserved=0"/>
              </a:rPr>
              <a:t>GAINS Training Resources webpage</a:t>
            </a: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marL="1079512" lvl="2" indent="-359837" algn="l">
              <a:lnSpc>
                <a:spcPts val="3550"/>
              </a:lnSpc>
              <a:buFont typeface="Arial"/>
              <a:buChar char="⚬"/>
            </a:pPr>
            <a:r>
              <a:rPr lang="en-US" sz="25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nam04.safelinks.protection.outlook.com/?url=https%3A%2F%2Fwww.cde.state.co.us%2Fgains%2Fcontinuationbudgets&amp;data=05%7C02%7CMorgan_b%40cde.state.co.us%7Cafd0b127901943c1811c08dd869fe137%7Ca751cfc81f9a4edb83709f1c6d4bea5a%7C0%7C0%7C638814743448433663%7CUnknown%7CTWFpbGZsb3d8eyJFbXB0eU1hcGkiOnRydWUsIlYiOiIwLjAuMDAwMCIsIlAiOiJXaW4zMiIsIkFOIjoiTWFpbCIsIldUIjoyfQ%3D%3D%7C0%7C%7C%7C&amp;sdata=g12SwtzA176IHClcPufbQn7Mcv4mct2GsaoO272OVEQ%3D&amp;reserved=0"/>
              </a:rPr>
              <a:t>View written instructions</a:t>
            </a:r>
            <a:r>
              <a:rPr lang="en-US" sz="25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</a:p>
          <a:p>
            <a:pPr marL="1079512" lvl="2" indent="-359837" algn="l">
              <a:lnSpc>
                <a:spcPts val="3550"/>
              </a:lnSpc>
              <a:buFont typeface="Arial"/>
              <a:buChar char="⚬"/>
            </a:pPr>
            <a:r>
              <a:rPr lang="en-US" sz="25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nam04.safelinks.protection.outlook.com/?url=https%3A%2F%2Fvimeo.com%2F1070476158%3Fshare%3Dcopy%23t%3D0&amp;data=05%7C02%7CMorgan_b%40cde.state.co.us%7Cafd0b127901943c1811c08dd869fe137%7Ca751cfc81f9a4edb83709f1c6d4bea5a%7C0%7C0%7C638814743448446432%7CUnknown%7CTWFpbGZsb3d8eyJFbXB0eU1hcGkiOnRydWUsIlYiOiIwLjAuMDAwMCIsIlAiOiJXaW4zMiIsIkFOIjoiTWFpbCIsIldUIjoyfQ%3D%3D%7C0%7C%7C%7C&amp;sdata=FsE7%2Byxt%2FKp%2Bv55RPOrES0DXF7riCRq0AIrscn9viwI%3D&amp;reserved=0"/>
              </a:rPr>
              <a:t>Watch the recorded webinar</a:t>
            </a:r>
            <a:r>
              <a:rPr lang="en-US" sz="25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</a:p>
          <a:p>
            <a:pPr marL="1079512" lvl="2" indent="-359837" algn="l">
              <a:lnSpc>
                <a:spcPts val="3550"/>
              </a:lnSpc>
              <a:buFont typeface="Arial"/>
              <a:buChar char="⚬"/>
            </a:pPr>
            <a:r>
              <a:rPr lang="en-US" sz="25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nam04.safelinks.protection.outlook.com/?url=https%3A%2F%2Fwww.cde.state.co.us%2Fgains%2Fcontinuationbudgetsdownload&amp;data=05%7C02%7CMorgan_b%40cde.state.co.us%7Cafd0b127901943c1811c08dd869fe137%7Ca751cfc81f9a4edb83709f1c6d4bea5a%7C0%7C0%7C638814743448458666%7CUnknown%7CTWFpbGZsb3d8eyJFbXB0eU1hcGkiOnRydWUsIlYiOiIwLjAuMDAwMCIsIlAiOiJXaW4zMiIsIkFOIjoiTWFpbCIsIldUIjoyfQ%3D%3D%7C0%7C%7C%7C&amp;sdata=5JUfdeETuB7pQr%2B%2F7262%2FOlcO9GVUnN4iPFwGRLre9Y%3D&amp;reserved=0"/>
              </a:rPr>
              <a:t>Download a copy of the instructions</a:t>
            </a:r>
          </a:p>
          <a:p>
            <a:pPr algn="l">
              <a:lnSpc>
                <a:spcPts val="2129"/>
              </a:lnSpc>
            </a:pPr>
            <a:endParaRPr lang="en-US" sz="2500" b="1" u="sng" dirty="0">
              <a:solidFill>
                <a:srgbClr val="0955A1"/>
              </a:solidFill>
              <a:latin typeface="Trebuchet MS Bold"/>
              <a:ea typeface="Trebuchet MS Bold"/>
              <a:cs typeface="Trebuchet MS Bold"/>
              <a:sym typeface="Trebuchet MS Bold"/>
              <a:hlinkClick r:id="rId6" tooltip="https://nam04.safelinks.protection.outlook.com/?url=https%3A%2F%2Fwww.cde.state.co.us%2Fgains%2Fcontinuationbudgetsdownload&amp;data=05%7C02%7CMorgan_b%40cde.state.co.us%7Cafd0b127901943c1811c08dd869fe137%7Ca751cfc81f9a4edb83709f1c6d4bea5a%7C0%7C0%7C638814743448458666%7CUnknown%7CTWFpbGZsb3d8eyJFbXB0eU1hcGkiOnRydWUsIlYiOiIwLjAuMDAwMCIsIlAiOiJXaW4zMiIsIkFOIjoiTWFpbCIsIldUIjoyfQ%3D%3D%7C0%7C%7C%7C&amp;sdata=5JUfdeETuB7pQr%2B%2F7262%2FOlcO9GVUnN4iPFwGRLre9Y%3D&amp;reserved=0"/>
            </a:endParaRPr>
          </a:p>
          <a:p>
            <a:pPr marL="647703" lvl="1" indent="-323852" algn="l">
              <a:lnSpc>
                <a:spcPts val="426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Access </a:t>
            </a:r>
            <a:r>
              <a:rPr lang="en-US" sz="30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7" tooltip="https://www.cde.state.co.us/postsecondary/sccg-fiscal-requirements"/>
              </a:rPr>
              <a:t>budget workbook reminders</a:t>
            </a: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for details on description needs.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413440" y="60628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Completing Budgets in GAINS</a:t>
            </a:r>
          </a:p>
        </p:txBody>
      </p:sp>
      <p:sp>
        <p:nvSpPr>
          <p:cNvPr id="10" name="Freeform 10" descr="Screenshot of GAINS website showing funding year of 2026 under funding applications page."/>
          <p:cNvSpPr/>
          <p:nvPr/>
        </p:nvSpPr>
        <p:spPr>
          <a:xfrm>
            <a:off x="1028700" y="3009955"/>
            <a:ext cx="7179974" cy="6248345"/>
          </a:xfrm>
          <a:custGeom>
            <a:avLst/>
            <a:gdLst/>
            <a:ahLst/>
            <a:cxnLst/>
            <a:rect l="l" t="t" r="r" b="b"/>
            <a:pathLst>
              <a:path w="7179974" h="6248345">
                <a:moveTo>
                  <a:pt x="0" y="0"/>
                </a:moveTo>
                <a:lnTo>
                  <a:pt x="7179974" y="0"/>
                </a:lnTo>
                <a:lnTo>
                  <a:pt x="7179974" y="6248345"/>
                </a:lnTo>
                <a:lnTo>
                  <a:pt x="0" y="6248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357649" y="2952805"/>
            <a:ext cx="8987144" cy="593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Find the continuation budgets in the 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2026 fiscal year on the Funding Applications page.</a:t>
            </a:r>
          </a:p>
          <a:p>
            <a:pPr algn="l">
              <a:lnSpc>
                <a:spcPts val="700"/>
              </a:lnSpc>
            </a:pPr>
            <a:endParaRPr lang="en-US" sz="29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1295393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complete the budget, select fiscal year 2026 on the Funding Applications Page.</a:t>
            </a:r>
          </a:p>
          <a:p>
            <a:pPr algn="l">
              <a:lnSpc>
                <a:spcPts val="700"/>
              </a:lnSpc>
            </a:pPr>
            <a:endParaRPr lang="en-US" sz="2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95393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Look for funding application with “continuation” included.</a:t>
            </a:r>
          </a:p>
          <a:p>
            <a:pPr algn="l">
              <a:lnSpc>
                <a:spcPts val="700"/>
              </a:lnSpc>
            </a:pPr>
            <a:endParaRPr lang="en-US" sz="2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95393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Update contact information and budget sections.</a:t>
            </a:r>
          </a:p>
          <a:p>
            <a:pPr algn="l">
              <a:lnSpc>
                <a:spcPts val="4059"/>
              </a:lnSpc>
            </a:pPr>
            <a:endParaRPr lang="en-US" sz="29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there are any technical assistance questions, please contact </a:t>
            </a:r>
            <a:r>
              <a:rPr lang="en-US" sz="2400" u="sng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mailto:GAINS@cde.state.co.us"/>
              </a:rPr>
              <a:t>GAINS@cde.state.co.us</a:t>
            </a: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or complete a </a:t>
            </a:r>
            <a:r>
              <a:rPr lang="en-US" sz="24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nam04.safelinks.protection.outlook.com/?url=https%3A%2F%2Fapp.smartsheet.com%2Fb%2Fform%2F95abca2bd3ca41bebd9a43a6edd8e423&amp;data=05%7C02%7CMorgan_b%40cde.state.co.us%7Cafd0b127901943c1811c08dd869fe137%7Ca751cfc81f9a4edb83709f1c6d4bea5a%7C0%7C0%7C638814743448470702%7CUnknown%7CTWFpbGZsb3d8eyJFbXB0eU1hcGkiOnRydWUsIlYiOiIwLjAuMDAwMCIsIlAiOiJXaW4zMiIsIkFOIjoiTWFpbCIsIldUIjoyfQ%3D%3D%7C0%7C%7C%7C&amp;sdata=Wdiz3mz7XznrwGcLXSEecR3H%2BWGAOSCs7oHaHxC795w%3D&amp;reserved=0"/>
              </a:rPr>
              <a:t>GAINS Help Ticket</a:t>
            </a: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462294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Continuation Budgets Due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7127" y="4347490"/>
            <a:ext cx="14588794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May 30, 2025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7119" y="795477"/>
            <a:ext cx="18120881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 on Reporting and Budgets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4722999" y="838939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3736" y="337897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8" y="0"/>
                </a:lnTo>
                <a:lnTo>
                  <a:pt x="5247648" y="5168932"/>
                </a:lnTo>
                <a:lnTo>
                  <a:pt x="0" y="5168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661363" y="701512"/>
            <a:ext cx="17530766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Hiring the School Counselor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80017" y="3892860"/>
            <a:ext cx="11179283" cy="2369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What will you or did you include in job description?</a:t>
            </a:r>
          </a:p>
          <a:p>
            <a:pPr algn="l">
              <a:lnSpc>
                <a:spcPts val="2100"/>
              </a:lnSpc>
            </a:pPr>
            <a:endParaRPr lang="en-US" sz="35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Who will be involved in the hiring process?</a:t>
            </a:r>
          </a:p>
          <a:p>
            <a:pPr algn="l">
              <a:lnSpc>
                <a:spcPts val="2100"/>
              </a:lnSpc>
            </a:pPr>
            <a:endParaRPr lang="en-US" sz="3500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Barriers to hiring?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720234"/>
            <a:ext cx="4591130" cy="4114800"/>
          </a:xfrm>
          <a:custGeom>
            <a:avLst/>
            <a:gdLst/>
            <a:ahLst/>
            <a:cxnLst/>
            <a:rect l="l" t="t" r="r" b="b"/>
            <a:pathLst>
              <a:path w="4591130" h="4114800">
                <a:moveTo>
                  <a:pt x="0" y="0"/>
                </a:moveTo>
                <a:lnTo>
                  <a:pt x="4591130" y="0"/>
                </a:lnTo>
                <a:lnTo>
                  <a:pt x="4591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Hiring the School Counselor</a:t>
            </a:r>
          </a:p>
        </p:txBody>
      </p:sp>
      <p:sp>
        <p:nvSpPr>
          <p:cNvPr id="10" name="Freeform 10" descr="Screenshot of the Hiring Guidance workflow showing 1. contact the school counseling specialist, 2. Read the hiring guidance and complete a hiring assurance, 3. read and consider and complete the tuition reimbursement, 4. wait for approval in writing."/>
          <p:cNvSpPr/>
          <p:nvPr/>
        </p:nvSpPr>
        <p:spPr>
          <a:xfrm>
            <a:off x="9997984" y="3607590"/>
            <a:ext cx="7514025" cy="4470789"/>
          </a:xfrm>
          <a:custGeom>
            <a:avLst/>
            <a:gdLst/>
            <a:ahLst/>
            <a:cxnLst/>
            <a:rect l="l" t="t" r="r" b="b"/>
            <a:pathLst>
              <a:path w="7514025" h="4470789">
                <a:moveTo>
                  <a:pt x="0" y="0"/>
                </a:moveTo>
                <a:lnTo>
                  <a:pt x="7514025" y="0"/>
                </a:lnTo>
                <a:lnTo>
                  <a:pt x="7514025" y="4470789"/>
                </a:lnTo>
                <a:lnTo>
                  <a:pt x="0" y="4470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20755" y="2816227"/>
            <a:ext cx="9277229" cy="644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All SCCG positions must be filled with a Colorado licensed school counselor. </a:t>
            </a:r>
          </a:p>
          <a:p>
            <a:pPr algn="l">
              <a:lnSpc>
                <a:spcPts val="2100"/>
              </a:lnSpc>
            </a:pPr>
            <a:endParaRPr lang="en-US" sz="29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See </a:t>
            </a:r>
            <a:r>
              <a:rPr lang="en-US" sz="290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drive.google.com/drive/folders/1VsPxrlB_QSA1U4zGbORYrHLHxDB-lbMf?usp=drive_link"/>
              </a:rPr>
              <a:t>Hiring Guidance and Tuition Support</a:t>
            </a:r>
            <a:r>
              <a:rPr lang="en-US" sz="290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 if a candidate is not a licensed school counselor yet.</a:t>
            </a:r>
          </a:p>
          <a:p>
            <a:pPr algn="l">
              <a:lnSpc>
                <a:spcPts val="2100"/>
              </a:lnSpc>
            </a:pPr>
            <a:endParaRPr lang="en-US" sz="290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09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Districts </a:t>
            </a:r>
            <a:r>
              <a:rPr lang="en-US" sz="2899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must contact SCCG program support before making an employment offer </a:t>
            </a:r>
            <a:r>
              <a:rPr lang="en-US" sz="28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as these guidelines should be used only when hiring a licensed school counselor is not a possibility and does require CDE support documents.</a:t>
            </a:r>
          </a:p>
          <a:p>
            <a:pPr algn="l">
              <a:lnSpc>
                <a:spcPts val="2100"/>
              </a:lnSpc>
            </a:pPr>
            <a:endParaRPr lang="en-US" sz="2899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09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Supports school counselor pipeline with SCCG funding.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242991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1165" y="2163945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9" name="TextBox 19"/>
          <p:cNvSpPr txBox="1">
            <a:spLocks noGrp="1"/>
          </p:cNvSpPr>
          <p:nvPr>
            <p:ph type="title" idx="4294967295"/>
          </p:nvPr>
        </p:nvSpPr>
        <p:spPr>
          <a:xfrm>
            <a:off x="467829" y="794031"/>
            <a:ext cx="11601681" cy="8848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Maycember</a:t>
            </a: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175" y="3575628"/>
            <a:ext cx="283678" cy="80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1</a:t>
            </a:r>
          </a:p>
        </p:txBody>
      </p:sp>
      <p:sp>
        <p:nvSpPr>
          <p:cNvPr id="9" name="Freeform 9" descr="graduate"/>
          <p:cNvSpPr/>
          <p:nvPr/>
        </p:nvSpPr>
        <p:spPr>
          <a:xfrm>
            <a:off x="613175" y="2520028"/>
            <a:ext cx="2787340" cy="1857065"/>
          </a:xfrm>
          <a:custGeom>
            <a:avLst/>
            <a:gdLst/>
            <a:ahLst/>
            <a:cxnLst/>
            <a:rect l="l" t="t" r="r" b="b"/>
            <a:pathLst>
              <a:path w="2787340" h="1857065">
                <a:moveTo>
                  <a:pt x="0" y="0"/>
                </a:moveTo>
                <a:lnTo>
                  <a:pt x="2787340" y="0"/>
                </a:lnTo>
                <a:lnTo>
                  <a:pt x="2787340" y="1857065"/>
                </a:lnTo>
                <a:lnTo>
                  <a:pt x="0" y="18570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3545578" y="3552190"/>
            <a:ext cx="347062" cy="80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2</a:t>
            </a:r>
          </a:p>
        </p:txBody>
      </p:sp>
      <p:sp>
        <p:nvSpPr>
          <p:cNvPr id="10" name="Freeform 10" descr="kids on a soccer field"/>
          <p:cNvSpPr/>
          <p:nvPr/>
        </p:nvSpPr>
        <p:spPr>
          <a:xfrm>
            <a:off x="3400515" y="2439162"/>
            <a:ext cx="2868155" cy="1914493"/>
          </a:xfrm>
          <a:custGeom>
            <a:avLst/>
            <a:gdLst/>
            <a:ahLst/>
            <a:cxnLst/>
            <a:rect l="l" t="t" r="r" b="b"/>
            <a:pathLst>
              <a:path w="2868155" h="1914493">
                <a:moveTo>
                  <a:pt x="0" y="0"/>
                </a:moveTo>
                <a:lnTo>
                  <a:pt x="2868155" y="0"/>
                </a:lnTo>
                <a:lnTo>
                  <a:pt x="2868155" y="1914493"/>
                </a:lnTo>
                <a:lnTo>
                  <a:pt x="0" y="1914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112" y="6673554"/>
            <a:ext cx="2039599" cy="1124329"/>
          </a:xfrm>
          <a:custGeom>
            <a:avLst/>
            <a:gdLst/>
            <a:ahLst/>
            <a:cxnLst/>
            <a:rect l="l" t="t" r="r" b="b"/>
            <a:pathLst>
              <a:path w="2039599" h="1124329">
                <a:moveTo>
                  <a:pt x="0" y="0"/>
                </a:moveTo>
                <a:lnTo>
                  <a:pt x="2039599" y="0"/>
                </a:lnTo>
                <a:lnTo>
                  <a:pt x="2039599" y="1124329"/>
                </a:lnTo>
                <a:lnTo>
                  <a:pt x="0" y="1124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411545" y="3552190"/>
            <a:ext cx="337565" cy="80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3</a:t>
            </a:r>
          </a:p>
        </p:txBody>
      </p:sp>
      <p:sp>
        <p:nvSpPr>
          <p:cNvPr id="11" name="Freeform 11" descr="picture of kids holding awards"/>
          <p:cNvSpPr/>
          <p:nvPr/>
        </p:nvSpPr>
        <p:spPr>
          <a:xfrm>
            <a:off x="6268670" y="2454050"/>
            <a:ext cx="3054752" cy="1884716"/>
          </a:xfrm>
          <a:custGeom>
            <a:avLst/>
            <a:gdLst/>
            <a:ahLst/>
            <a:cxnLst/>
            <a:rect l="l" t="t" r="r" b="b"/>
            <a:pathLst>
              <a:path w="3054752" h="1884716">
                <a:moveTo>
                  <a:pt x="0" y="0"/>
                </a:moveTo>
                <a:lnTo>
                  <a:pt x="3054752" y="0"/>
                </a:lnTo>
                <a:lnTo>
                  <a:pt x="3054752" y="1884716"/>
                </a:lnTo>
                <a:lnTo>
                  <a:pt x="0" y="1884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074" t="-29744" r="-100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613175" y="5436178"/>
            <a:ext cx="354701" cy="80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1543" y="4884344"/>
            <a:ext cx="151060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SCCG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45578" y="5436178"/>
            <a:ext cx="334055" cy="80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5</a:t>
            </a:r>
          </a:p>
        </p:txBody>
      </p:sp>
      <p:sp>
        <p:nvSpPr>
          <p:cNvPr id="13" name="Freeform 13" descr="job interview"/>
          <p:cNvSpPr/>
          <p:nvPr/>
        </p:nvSpPr>
        <p:spPr>
          <a:xfrm>
            <a:off x="3412214" y="4338766"/>
            <a:ext cx="2844758" cy="1898876"/>
          </a:xfrm>
          <a:custGeom>
            <a:avLst/>
            <a:gdLst/>
            <a:ahLst/>
            <a:cxnLst/>
            <a:rect l="l" t="t" r="r" b="b"/>
            <a:pathLst>
              <a:path w="2844758" h="1898876">
                <a:moveTo>
                  <a:pt x="0" y="0"/>
                </a:moveTo>
                <a:lnTo>
                  <a:pt x="2844758" y="0"/>
                </a:lnTo>
                <a:lnTo>
                  <a:pt x="2844758" y="1898876"/>
                </a:lnTo>
                <a:lnTo>
                  <a:pt x="0" y="18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504622" y="5406539"/>
            <a:ext cx="353463" cy="80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6</a:t>
            </a:r>
          </a:p>
        </p:txBody>
      </p:sp>
      <p:sp>
        <p:nvSpPr>
          <p:cNvPr id="12" name="Freeform 12" descr="big calendar"/>
          <p:cNvSpPr/>
          <p:nvPr/>
        </p:nvSpPr>
        <p:spPr>
          <a:xfrm>
            <a:off x="6268670" y="4319929"/>
            <a:ext cx="3054752" cy="1917713"/>
          </a:xfrm>
          <a:custGeom>
            <a:avLst/>
            <a:gdLst/>
            <a:ahLst/>
            <a:cxnLst/>
            <a:rect l="l" t="t" r="r" b="b"/>
            <a:pathLst>
              <a:path w="3054752" h="1917713">
                <a:moveTo>
                  <a:pt x="0" y="0"/>
                </a:moveTo>
                <a:lnTo>
                  <a:pt x="3054752" y="0"/>
                </a:lnTo>
                <a:lnTo>
                  <a:pt x="3054752" y="1917713"/>
                </a:lnTo>
                <a:lnTo>
                  <a:pt x="0" y="19177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61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675237" y="7655712"/>
            <a:ext cx="353463" cy="80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7</a:t>
            </a:r>
          </a:p>
        </p:txBody>
      </p:sp>
      <p:sp>
        <p:nvSpPr>
          <p:cNvPr id="15" name="Freeform 15" descr="report card"/>
          <p:cNvSpPr/>
          <p:nvPr/>
        </p:nvSpPr>
        <p:spPr>
          <a:xfrm>
            <a:off x="613175" y="6237642"/>
            <a:ext cx="2787340" cy="2219452"/>
          </a:xfrm>
          <a:custGeom>
            <a:avLst/>
            <a:gdLst/>
            <a:ahLst/>
            <a:cxnLst/>
            <a:rect l="l" t="t" r="r" b="b"/>
            <a:pathLst>
              <a:path w="2787340" h="2219452">
                <a:moveTo>
                  <a:pt x="0" y="0"/>
                </a:moveTo>
                <a:lnTo>
                  <a:pt x="2787340" y="0"/>
                </a:lnTo>
                <a:lnTo>
                  <a:pt x="2787340" y="2219452"/>
                </a:lnTo>
                <a:lnTo>
                  <a:pt x="0" y="22194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5241" b="-319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5761881" y="7655712"/>
            <a:ext cx="353463" cy="80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8</a:t>
            </a:r>
          </a:p>
        </p:txBody>
      </p:sp>
      <p:sp>
        <p:nvSpPr>
          <p:cNvPr id="16" name="Freeform 16" descr="classroom party"/>
          <p:cNvSpPr/>
          <p:nvPr/>
        </p:nvSpPr>
        <p:spPr>
          <a:xfrm>
            <a:off x="3400515" y="6237642"/>
            <a:ext cx="2868155" cy="2219452"/>
          </a:xfrm>
          <a:custGeom>
            <a:avLst/>
            <a:gdLst/>
            <a:ahLst/>
            <a:cxnLst/>
            <a:rect l="l" t="t" r="r" b="b"/>
            <a:pathLst>
              <a:path w="2868155" h="2219452">
                <a:moveTo>
                  <a:pt x="0" y="0"/>
                </a:moveTo>
                <a:lnTo>
                  <a:pt x="2868155" y="0"/>
                </a:lnTo>
                <a:lnTo>
                  <a:pt x="2868155" y="2219452"/>
                </a:lnTo>
                <a:lnTo>
                  <a:pt x="0" y="2219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964" r="-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8899610" y="7655712"/>
            <a:ext cx="353463" cy="80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9</a:t>
            </a:r>
          </a:p>
        </p:txBody>
      </p:sp>
      <p:sp>
        <p:nvSpPr>
          <p:cNvPr id="17" name="Freeform 17" descr="two signs one says new job one says old job"/>
          <p:cNvSpPr/>
          <p:nvPr/>
        </p:nvSpPr>
        <p:spPr>
          <a:xfrm>
            <a:off x="6268670" y="6237642"/>
            <a:ext cx="3054752" cy="2219452"/>
          </a:xfrm>
          <a:custGeom>
            <a:avLst/>
            <a:gdLst/>
            <a:ahLst/>
            <a:cxnLst/>
            <a:rect l="l" t="t" r="r" b="b"/>
            <a:pathLst>
              <a:path w="3054752" h="2219452">
                <a:moveTo>
                  <a:pt x="0" y="0"/>
                </a:moveTo>
                <a:lnTo>
                  <a:pt x="3054752" y="0"/>
                </a:lnTo>
                <a:lnTo>
                  <a:pt x="3054752" y="2219452"/>
                </a:lnTo>
                <a:lnTo>
                  <a:pt x="0" y="22194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613" b="-16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 descr="chalkboard that says school's out"/>
          <p:cNvSpPr/>
          <p:nvPr/>
        </p:nvSpPr>
        <p:spPr>
          <a:xfrm>
            <a:off x="12588158" y="3711300"/>
            <a:ext cx="4830728" cy="3580979"/>
          </a:xfrm>
          <a:custGeom>
            <a:avLst/>
            <a:gdLst/>
            <a:ahLst/>
            <a:cxnLst/>
            <a:rect l="l" t="t" r="r" b="b"/>
            <a:pathLst>
              <a:path w="4830728" h="3580979">
                <a:moveTo>
                  <a:pt x="0" y="0"/>
                </a:moveTo>
                <a:lnTo>
                  <a:pt x="4830728" y="0"/>
                </a:lnTo>
                <a:lnTo>
                  <a:pt x="4830728" y="3580979"/>
                </a:lnTo>
                <a:lnTo>
                  <a:pt x="0" y="3580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31" r="-56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0859" y="4939625"/>
            <a:ext cx="2039599" cy="1124329"/>
          </a:xfrm>
          <a:custGeom>
            <a:avLst/>
            <a:gdLst/>
            <a:ahLst/>
            <a:cxnLst/>
            <a:rect l="l" t="t" r="r" b="b"/>
            <a:pathLst>
              <a:path w="2039599" h="1124329">
                <a:moveTo>
                  <a:pt x="0" y="0"/>
                </a:moveTo>
                <a:lnTo>
                  <a:pt x="2039599" y="0"/>
                </a:lnTo>
                <a:lnTo>
                  <a:pt x="2039599" y="1124329"/>
                </a:lnTo>
                <a:lnTo>
                  <a:pt x="0" y="1124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0859" y="3204225"/>
            <a:ext cx="2039599" cy="1124329"/>
          </a:xfrm>
          <a:custGeom>
            <a:avLst/>
            <a:gdLst/>
            <a:ahLst/>
            <a:cxnLst/>
            <a:rect l="l" t="t" r="r" b="b"/>
            <a:pathLst>
              <a:path w="2039599" h="1124329">
                <a:moveTo>
                  <a:pt x="0" y="0"/>
                </a:moveTo>
                <a:lnTo>
                  <a:pt x="2039599" y="0"/>
                </a:lnTo>
                <a:lnTo>
                  <a:pt x="2039599" y="1124329"/>
                </a:lnTo>
                <a:lnTo>
                  <a:pt x="0" y="1124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5242991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Deadlines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70503" y="3588803"/>
            <a:ext cx="10788797" cy="419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2683" lvl="1" indent="-336342" algn="l">
              <a:lnSpc>
                <a:spcPts val="4486"/>
              </a:lnSpc>
              <a:buFont typeface="Arial"/>
              <a:buChar char="•"/>
            </a:pPr>
            <a:r>
              <a:rPr lang="en-US" sz="3115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May 15, 2025: </a:t>
            </a:r>
            <a:r>
              <a:rPr lang="en-US" sz="311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2024-2025 budget revisions due</a:t>
            </a:r>
          </a:p>
          <a:p>
            <a:pPr algn="l">
              <a:lnSpc>
                <a:spcPts val="2160"/>
              </a:lnSpc>
            </a:pPr>
            <a:endParaRPr lang="en-US" sz="3115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72683" lvl="1" indent="-336342" algn="l">
              <a:lnSpc>
                <a:spcPts val="5545"/>
              </a:lnSpc>
              <a:buFont typeface="Arial"/>
              <a:buChar char="•"/>
            </a:pPr>
            <a:r>
              <a:rPr lang="en-US" sz="3115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May 30, 2025:</a:t>
            </a:r>
            <a:r>
              <a:rPr lang="en-US" sz="311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Continuation Budgets due</a:t>
            </a:r>
          </a:p>
          <a:p>
            <a:pPr algn="l">
              <a:lnSpc>
                <a:spcPts val="2670"/>
              </a:lnSpc>
            </a:pPr>
            <a:endParaRPr lang="en-US" sz="3115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72683" lvl="1" indent="-336342" algn="l">
              <a:lnSpc>
                <a:spcPts val="5545"/>
              </a:lnSpc>
              <a:buFont typeface="Arial"/>
              <a:buChar char="•"/>
            </a:pPr>
            <a:r>
              <a:rPr lang="en-US" sz="3115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May 30, 2025:</a:t>
            </a:r>
            <a:r>
              <a:rPr lang="en-US" sz="311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Development Year Report due</a:t>
            </a:r>
          </a:p>
          <a:p>
            <a:pPr algn="l">
              <a:lnSpc>
                <a:spcPts val="2670"/>
              </a:lnSpc>
            </a:pPr>
            <a:endParaRPr lang="en-US" sz="3115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72683" lvl="1" indent="-336342" algn="l">
              <a:lnSpc>
                <a:spcPts val="5545"/>
              </a:lnSpc>
              <a:buFont typeface="Arial"/>
              <a:buChar char="•"/>
            </a:pPr>
            <a:r>
              <a:rPr lang="en-US" sz="3115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June 30, 2025: last day to spend </a:t>
            </a:r>
            <a:r>
              <a:rPr lang="en-US" sz="311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FY2024-2025 funds</a:t>
            </a:r>
          </a:p>
          <a:p>
            <a:pPr marL="1345367" lvl="2" indent="-448456" algn="l">
              <a:lnSpc>
                <a:spcPts val="5545"/>
              </a:lnSpc>
              <a:buFont typeface="Arial"/>
              <a:buChar char="⚬"/>
            </a:pPr>
            <a:r>
              <a:rPr lang="en-US" sz="3115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Check district guidelines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7969" y="3665003"/>
            <a:ext cx="4088023" cy="4114800"/>
          </a:xfrm>
          <a:custGeom>
            <a:avLst/>
            <a:gdLst/>
            <a:ahLst/>
            <a:cxnLst/>
            <a:rect l="l" t="t" r="r" b="b"/>
            <a:pathLst>
              <a:path w="4088023" h="4114800">
                <a:moveTo>
                  <a:pt x="0" y="0"/>
                </a:moveTo>
                <a:lnTo>
                  <a:pt x="4088023" y="0"/>
                </a:lnTo>
                <a:lnTo>
                  <a:pt x="4088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To Do Today!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1240" y="3118744"/>
            <a:ext cx="15145521" cy="586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9"/>
              </a:lnSpc>
            </a:pPr>
            <a:r>
              <a:rPr lang="en-US" sz="4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Get ready for next year and...</a:t>
            </a:r>
          </a:p>
          <a:p>
            <a:pPr algn="ctr">
              <a:lnSpc>
                <a:spcPts val="2250"/>
              </a:lnSpc>
            </a:pPr>
            <a:endParaRPr lang="en-US" sz="45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77235" lvl="1" indent="-388618" algn="l">
              <a:lnSpc>
                <a:spcPts val="5399"/>
              </a:lnSpc>
              <a:buFont typeface="Arial"/>
              <a:buChar char="•"/>
            </a:pPr>
            <a:r>
              <a:rPr lang="en-US" sz="35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us02web.zoom.us/meeting/register/_GEi97DOTUOZlpPZEoO_1w"/>
              </a:rPr>
              <a:t>Register for the 2025-2026 Virtual Welcome.</a:t>
            </a:r>
          </a:p>
          <a:p>
            <a:pPr marL="1554470" lvl="2" indent="-518157" algn="l">
              <a:lnSpc>
                <a:spcPts val="5399"/>
              </a:lnSpc>
              <a:buFont typeface="Arial"/>
              <a:buChar char="⚬"/>
            </a:pPr>
            <a:r>
              <a:rPr lang="en-US" sz="35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Required for site-based administrator and grant-funded school counselor.</a:t>
            </a:r>
          </a:p>
          <a:p>
            <a:pPr algn="l">
              <a:lnSpc>
                <a:spcPts val="5399"/>
              </a:lnSpc>
            </a:pPr>
            <a:endParaRPr lang="en-US" sz="35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77235" lvl="1" indent="-388618" algn="l">
              <a:lnSpc>
                <a:spcPts val="5399"/>
              </a:lnSpc>
              <a:buFont typeface="Arial"/>
              <a:buChar char="•"/>
            </a:pPr>
            <a:r>
              <a:rPr lang="en-US" sz="35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us02web.zoom.us/meeting/register/y79HcLl7Rs-2qvNVF3uHHQ"/>
              </a:rPr>
              <a:t>Register for the 2025-2026 Fiscal Welcome.</a:t>
            </a:r>
          </a:p>
          <a:p>
            <a:pPr marL="1554470" lvl="2" indent="-518157" algn="l">
              <a:lnSpc>
                <a:spcPts val="5399"/>
              </a:lnSpc>
              <a:buFont typeface="Arial"/>
              <a:buChar char="⚬"/>
            </a:pPr>
            <a:r>
              <a:rPr lang="en-US" sz="35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Open to all SCCG team members, specifically helpful for fiscal representatives and those completing fiscal documents.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242991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753076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Changes in Your SCCG Team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3845" y="2801125"/>
            <a:ext cx="16135455" cy="552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575" b="1" dirty="0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If you are leaving please email Jennicca or Brooke a point of contact.</a:t>
            </a:r>
          </a:p>
          <a:p>
            <a:pPr algn="l">
              <a:lnSpc>
                <a:spcPts val="3499"/>
              </a:lnSpc>
            </a:pPr>
            <a:endParaRPr lang="en-US" sz="3575" b="1" dirty="0">
              <a:solidFill>
                <a:srgbClr val="0E0D0D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5006"/>
              </a:lnSpc>
            </a:pPr>
            <a:r>
              <a:rPr lang="en-US" sz="3575" b="1" dirty="0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If you are leaving please leave:</a:t>
            </a:r>
          </a:p>
          <a:p>
            <a:pPr marL="772026" lvl="1" indent="-386013" algn="l">
              <a:lnSpc>
                <a:spcPts val="5006"/>
              </a:lnSpc>
              <a:buFont typeface="Arial"/>
              <a:buChar char="•"/>
            </a:pPr>
            <a:r>
              <a:rPr lang="en-US" sz="3575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 grant application</a:t>
            </a:r>
          </a:p>
          <a:p>
            <a:pPr marL="772026" lvl="1" indent="-386013" algn="l">
              <a:lnSpc>
                <a:spcPts val="5006"/>
              </a:lnSpc>
              <a:buFont typeface="Arial"/>
              <a:buChar char="•"/>
            </a:pPr>
            <a:r>
              <a:rPr lang="en-US" sz="3575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Intentional Data Review materials</a:t>
            </a:r>
          </a:p>
          <a:p>
            <a:pPr marL="772026" lvl="1" indent="-386013" algn="l">
              <a:lnSpc>
                <a:spcPts val="5006"/>
              </a:lnSpc>
              <a:buFont typeface="Arial"/>
              <a:buChar char="•"/>
            </a:pPr>
            <a:r>
              <a:rPr lang="en-US" sz="3575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Needs Assessment</a:t>
            </a:r>
          </a:p>
          <a:p>
            <a:pPr marL="772026" lvl="1" indent="-386013" algn="l">
              <a:lnSpc>
                <a:spcPts val="5006"/>
              </a:lnSpc>
              <a:buFont typeface="Arial"/>
              <a:buChar char="•"/>
            </a:pPr>
            <a:r>
              <a:rPr lang="en-US" sz="3575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Year Report</a:t>
            </a:r>
          </a:p>
          <a:p>
            <a:pPr marL="772026" lvl="1" indent="-386013" algn="l">
              <a:lnSpc>
                <a:spcPts val="5006"/>
              </a:lnSpc>
              <a:buFont typeface="Arial"/>
              <a:buChar char="•"/>
            </a:pPr>
            <a:r>
              <a:rPr lang="en-US" sz="3575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Continuation Budget</a:t>
            </a:r>
          </a:p>
          <a:p>
            <a:pPr marL="772026" lvl="1" indent="-386013" algn="l">
              <a:lnSpc>
                <a:spcPts val="5006"/>
              </a:lnSpc>
              <a:spcBef>
                <a:spcPct val="0"/>
              </a:spcBef>
              <a:buFont typeface="Arial"/>
              <a:buChar char="•"/>
            </a:pPr>
            <a:r>
              <a:rPr lang="en-US" sz="3575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Jennicca and Brooke </a:t>
            </a:r>
            <a:r>
              <a:rPr lang="en-US" sz="3575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info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67829" y="794069"/>
            <a:ext cx="17530766" cy="8848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This Summer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58591" y="2983767"/>
            <a:ext cx="12407391" cy="1252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3575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We work throughout the summer.</a:t>
            </a:r>
          </a:p>
          <a:p>
            <a:pPr algn="ctr">
              <a:lnSpc>
                <a:spcPts val="5006"/>
              </a:lnSpc>
              <a:spcBef>
                <a:spcPct val="0"/>
              </a:spcBef>
            </a:pPr>
            <a:r>
              <a:rPr lang="en-US" sz="3575" b="1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Call or email us if you need something! </a:t>
            </a: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37500" y="5060431"/>
            <a:ext cx="7588213" cy="3179627"/>
            <a:chOff x="0" y="0"/>
            <a:chExt cx="2900587" cy="1215409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05236" y="5290055"/>
            <a:ext cx="301100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SCCG Program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74661" y="5157245"/>
            <a:ext cx="3923278" cy="275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303-923-0966​</a:t>
            </a:r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4250" y="6008734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4" y="0"/>
                </a:lnTo>
                <a:lnTo>
                  <a:pt x="1696064" y="1919167"/>
                </a:lnTo>
                <a:lnTo>
                  <a:pt x="0" y="191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62286" y="5060431"/>
            <a:ext cx="7588213" cy="3179627"/>
            <a:chOff x="0" y="0"/>
            <a:chExt cx="2900587" cy="1215409"/>
          </a:xfrm>
        </p:grpSpPr>
        <p:sp>
          <p:nvSpPr>
            <p:cNvPr id="17" name="Freeform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48306" y="5465791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7" y="0"/>
                </a:lnTo>
                <a:lnTo>
                  <a:pt x="1896607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2262874" y="5455400"/>
            <a:ext cx="3845382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CDE Grants Fiscal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54750" y="6004648"/>
            <a:ext cx="3719512" cy="87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Gloria Kochan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kochan_g@cde.state.co.us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242991" y="5689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2832" y="3790693"/>
            <a:ext cx="4042791" cy="41148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1" y="0"/>
                </a:lnTo>
                <a:lnTo>
                  <a:pt x="40427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355993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Feedback </a:t>
            </a:r>
          </a:p>
        </p:txBody>
      </p:sp>
      <p:sp>
        <p:nvSpPr>
          <p:cNvPr id="10" name="TextBox 10" descr="QR code for Sign in at https://docs.google.com/forms/d/e/1FAIpQLScagaWa1y2v1gDA-316HT7BkFyPaWjOTVbKNXibNzoBesa-eQ/viewform"/>
          <p:cNvSpPr txBox="1"/>
          <p:nvPr/>
        </p:nvSpPr>
        <p:spPr>
          <a:xfrm>
            <a:off x="6542477" y="3293346"/>
            <a:ext cx="10346801" cy="531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Please share feedback on today’s webinar through the Zoom survey questions.</a:t>
            </a:r>
          </a:p>
          <a:p>
            <a:pPr algn="ctr">
              <a:lnSpc>
                <a:spcPts val="6048"/>
              </a:lnSpc>
            </a:pPr>
            <a:endParaRPr lang="en-US" sz="432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Help our team plan for regional trainings next year! </a:t>
            </a:r>
            <a:r>
              <a:rPr lang="en-US" sz="4320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docs.google.com/forms/d/e/1FAIpQLSdU53BC4qyCfvVo32zhj70BvmqmoNWew4LCqiTVcN9npOwhAA/viewform?usp=dialog"/>
              </a:rPr>
              <a:t>Share your feedback in this optional form</a:t>
            </a:r>
            <a:r>
              <a:rPr lang="en-US" sz="4320" b="1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415848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7119" y="795477"/>
            <a:ext cx="18120881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4722999" y="838939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1774" y="330851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355993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References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08620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05842" y="2530512"/>
            <a:ext cx="16671364" cy="52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(2019).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ASCA national model: A framework for school counseling programs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(4th Edition). Alexandria,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VA: Author.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(2025). Templates and tools.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schoolcounselor.org/About-School-Counseling/ASCA-National-Model-for-School-Counseling-Programs/Templates-Resources"/>
              </a:rPr>
              <a:t>https://www.schoolcounselor.org/About-School-Counseling/ASCA-National-Model-for-School-Counseling-Programs/Templates-Resources </a:t>
            </a:r>
          </a:p>
          <a:p>
            <a:pPr algn="l">
              <a:lnSpc>
                <a:spcPts val="2800"/>
              </a:lnSpc>
            </a:pPr>
            <a:endParaRPr lang="en-US" sz="20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3" tooltip="https://www.schoolcounselor.org/About-School-Counseling/ASCA-National-Model-for-School-Counseling-Programs/Templates-Resources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hatchingresults.com/blog?author=67ec942de998d3324b5b1339"/>
              </a:rPr>
              <a:t>Arellano-Najera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Jasmine. (2025, April 2).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report template that sparked a movement: Making school counseling visible. 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Hatching Results©.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hatchingresults.com/blog/2025/4/report-template-making-school-counseling-visible"/>
              </a:rPr>
              <a:t>https://www.hatchingresults.com/blog/2025/4/report-template-making-school-counseling-visible</a:t>
            </a:r>
          </a:p>
          <a:p>
            <a:pPr algn="l">
              <a:lnSpc>
                <a:spcPts val="2800"/>
              </a:lnSpc>
            </a:pPr>
            <a:endParaRPr lang="en-US" sz="20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hatchingresults.com/blog/2025/4/report-template-making-school-counseling-visible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Aurora Central High School Counseling. (2023). SCCG CDE site visit [Google Slides].</a:t>
            </a:r>
            <a:r>
              <a:rPr lang="en-US" sz="2000">
                <a:solidFill>
                  <a:srgbClr val="11468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u="sng">
                <a:solidFill>
                  <a:srgbClr val="11468C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sites.google.com/aurorak12.org/achs-counseling/"/>
              </a:rPr>
              <a:t>https://sites.google.com/aurorak12.org/achs-counseling/ </a:t>
            </a:r>
          </a:p>
          <a:p>
            <a:pPr algn="l">
              <a:lnSpc>
                <a:spcPts val="2800"/>
              </a:lnSpc>
            </a:pPr>
            <a:endParaRPr lang="en-US" sz="2000" u="sng">
              <a:solidFill>
                <a:srgbClr val="11468C"/>
              </a:solidFill>
              <a:latin typeface="Trebuchet MS"/>
              <a:ea typeface="Trebuchet MS"/>
              <a:cs typeface="Trebuchet MS"/>
              <a:sym typeface="Trebuchet MS"/>
              <a:hlinkClick r:id="rId6" tooltip="https://sites.google.com/aurorak12.org/achs-counseling/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(2025, April 16).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School Counselor Corps Grant program reporting.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000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7" tooltip="https://www.cde.state.co.us/postsecondary/sccg-program-reporting"/>
              </a:rPr>
              <a:t>https://www.cde.state.co.us/postsecondary/sccg-program-reporting</a:t>
            </a:r>
          </a:p>
          <a:p>
            <a:pPr algn="l">
              <a:lnSpc>
                <a:spcPts val="2800"/>
              </a:lnSpc>
            </a:pPr>
            <a:endParaRPr lang="en-US" sz="20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7" tooltip="https://www.cde.state.co.us/postsecondary/sccg-program-reporting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Education. (2025, April 18). </a:t>
            </a:r>
            <a:r>
              <a:rPr lang="en-US" sz="20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Unified improvement planning</a:t>
            </a: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2000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8" tooltip="https://www.cde.state.co.us/uip"/>
              </a:rPr>
              <a:t>https://www.cde.state.co.us/uip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242991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159926" y="3491845"/>
            <a:ext cx="5388533" cy="14851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02086" y="5262446"/>
            <a:ext cx="8683827" cy="73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29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Please reach out with questions.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7586041" y="20834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0448" y="2326801"/>
            <a:ext cx="17275536" cy="7441180"/>
            <a:chOff x="0" y="0"/>
            <a:chExt cx="4549935" cy="1959817"/>
          </a:xfrm>
        </p:grpSpPr>
        <p:sp>
          <p:nvSpPr>
            <p:cNvPr id="6" name="Freeform 6">
              <a:hlinkClick r:id="rId3" tooltip="https://www.bhf.org.uk/informationsupport/heart-matters-magazine/wellbeing/breathing-exercises#:~:text=Breathe%20in%20silently%20through%20your,if%20you%20purse%20your%20lips."/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94069"/>
            <a:ext cx="14415363" cy="8681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Maycember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Breathing Exercise</a:t>
            </a:r>
          </a:p>
        </p:txBody>
      </p:sp>
      <p:sp>
        <p:nvSpPr>
          <p:cNvPr id="9" name="Freeform 9" descr="book cover &quot;Breath&quot; by James Nester"/>
          <p:cNvSpPr/>
          <p:nvPr/>
        </p:nvSpPr>
        <p:spPr>
          <a:xfrm>
            <a:off x="10734685" y="2478798"/>
            <a:ext cx="4856299" cy="6421362"/>
          </a:xfrm>
          <a:custGeom>
            <a:avLst/>
            <a:gdLst/>
            <a:ahLst/>
            <a:cxnLst/>
            <a:rect l="l" t="t" r="r" b="b"/>
            <a:pathLst>
              <a:path w="4856299" h="6421362">
                <a:moveTo>
                  <a:pt x="0" y="0"/>
                </a:moveTo>
                <a:lnTo>
                  <a:pt x="4856299" y="0"/>
                </a:lnTo>
                <a:lnTo>
                  <a:pt x="4856299" y="6421362"/>
                </a:lnTo>
                <a:lnTo>
                  <a:pt x="0" y="6421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706585" y="9201150"/>
            <a:ext cx="4912499" cy="41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James Nester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043206"/>
            <a:ext cx="7766000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Deep breathing relieves stress</a:t>
            </a:r>
          </a:p>
          <a:p>
            <a:pPr marL="669286" lvl="1" indent="-334643" algn="l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Deep breathing lowers your heart rate</a:t>
            </a:r>
          </a:p>
          <a:p>
            <a:pPr marL="669286" lvl="1" indent="-334643" algn="l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Deep breathing helps you sleep better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2892" y="5358590"/>
            <a:ext cx="6092619" cy="278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Box Breathing (4-4-4-4):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Inhale for 4 seconds </a:t>
            </a:r>
          </a:p>
          <a:p>
            <a:pPr marL="690876" lvl="1" indent="-345438" algn="l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Hold for 4 seconds</a:t>
            </a:r>
          </a:p>
          <a:p>
            <a:pPr marL="690876" lvl="1" indent="-345438" algn="l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Exhale for 4 seconds </a:t>
            </a:r>
          </a:p>
          <a:p>
            <a:pPr marL="690876" lvl="1" indent="-345438" algn="l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Hold for 4 seconds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7983" y="8843010"/>
            <a:ext cx="3812779" cy="41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bhf.org.uk/informationsupport/heart-matters-magazine/wellbeing/breathing-exercises#:~:text=Breathe%20in%20silently%20through%20your,if%20you%20purse%20your%20lips."/>
              </a:rPr>
              <a:t>British Heart Foundation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242991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3969" y="3120104"/>
            <a:ext cx="5432615" cy="5802526"/>
          </a:xfrm>
          <a:custGeom>
            <a:avLst/>
            <a:gdLst/>
            <a:ahLst/>
            <a:cxnLst/>
            <a:rect l="l" t="t" r="r" b="b"/>
            <a:pathLst>
              <a:path w="5432615" h="5802526">
                <a:moveTo>
                  <a:pt x="0" y="0"/>
                </a:moveTo>
                <a:lnTo>
                  <a:pt x="5432615" y="0"/>
                </a:lnTo>
                <a:lnTo>
                  <a:pt x="5432615" y="5802526"/>
                </a:lnTo>
                <a:lnTo>
                  <a:pt x="0" y="580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96624" y="701531"/>
            <a:ext cx="16862676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DYP- Where Are We Now?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14454" y="3676149"/>
            <a:ext cx="8193280" cy="3950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strike="sng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#1- October 2, 2024- Needs Assessment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strike="sng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#2- November 6, 2024:  SMART Goals 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strike="sng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#3- February 11, 2025: Hatching Results Identifying Gaps in Data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b="1" strike="sngStrike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Webinar #4- March 19, 2025: Interventions and Supports</a:t>
            </a:r>
          </a:p>
          <a:p>
            <a:pPr marL="712464" lvl="1" indent="-356232" algn="l">
              <a:lnSpc>
                <a:spcPts val="4619"/>
              </a:lnSpc>
              <a:buFont typeface="Arial"/>
              <a:buChar char="•"/>
            </a:pPr>
            <a:r>
              <a:rPr lang="en-US" sz="32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Webinar #5- April 30, 2025- Assessment and Action Planning</a:t>
            </a:r>
          </a:p>
        </p:txBody>
      </p:sp>
      <p:sp>
        <p:nvSpPr>
          <p:cNvPr id="11" name="Freeform 11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926184"/>
            <a:ext cx="17275536" cy="1007140"/>
            <a:chOff x="0" y="0"/>
            <a:chExt cx="4549935" cy="265255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265255"/>
            </a:xfrm>
            <a:custGeom>
              <a:avLst/>
              <a:gdLst/>
              <a:ahLst/>
              <a:cxnLst/>
              <a:rect l="l" t="t" r="r" b="b"/>
              <a:pathLst>
                <a:path w="4549935" h="265255">
                  <a:moveTo>
                    <a:pt x="0" y="0"/>
                  </a:moveTo>
                  <a:lnTo>
                    <a:pt x="4549935" y="0"/>
                  </a:lnTo>
                  <a:lnTo>
                    <a:pt x="4549935" y="265255"/>
                  </a:lnTo>
                  <a:lnTo>
                    <a:pt x="0" y="265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549935" cy="322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8865" y="4815124"/>
            <a:ext cx="3517399" cy="3222817"/>
          </a:xfrm>
          <a:custGeom>
            <a:avLst/>
            <a:gdLst/>
            <a:ahLst/>
            <a:cxnLst/>
            <a:rect l="l" t="t" r="r" b="b"/>
            <a:pathLst>
              <a:path w="3517399" h="3222817">
                <a:moveTo>
                  <a:pt x="0" y="0"/>
                </a:moveTo>
                <a:lnTo>
                  <a:pt x="3517399" y="0"/>
                </a:lnTo>
                <a:lnTo>
                  <a:pt x="3517399" y="3222817"/>
                </a:lnTo>
                <a:lnTo>
                  <a:pt x="0" y="322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Today’s Agenda and Objectives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5954" y="3096660"/>
            <a:ext cx="16953525" cy="5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By the end of this webinar, grantees will be able to: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25409" y="4268619"/>
            <a:ext cx="11833891" cy="505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Prepare for hiring a licensed school counselor.</a:t>
            </a:r>
          </a:p>
          <a:p>
            <a:pPr algn="l">
              <a:lnSpc>
                <a:spcPts val="2100"/>
              </a:lnSpc>
            </a:pPr>
            <a:endParaRPr lang="en-US"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Assess the school counseling program and use data to action plan  for grant year two.</a:t>
            </a:r>
          </a:p>
          <a:p>
            <a:pPr algn="l">
              <a:lnSpc>
                <a:spcPts val="2100"/>
              </a:lnSpc>
            </a:pPr>
            <a:endParaRPr lang="en-US"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Educate stakeholders on the SCCG and comprehensive school counseling programming.</a:t>
            </a:r>
          </a:p>
          <a:p>
            <a:pPr algn="l">
              <a:lnSpc>
                <a:spcPts val="2100"/>
              </a:lnSpc>
            </a:pPr>
            <a:endParaRPr lang="en-US"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the Development Year Report.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have a SMART goal ready to share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7456" y="9128252"/>
            <a:ext cx="5556684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*Please take breaks as needed.</a:t>
            </a:r>
          </a:p>
        </p:txBody>
      </p:sp>
      <p:sp>
        <p:nvSpPr>
          <p:cNvPr id="16" name="Freeform 16" descr="CDE Logo"/>
          <p:cNvSpPr/>
          <p:nvPr/>
        </p:nvSpPr>
        <p:spPr>
          <a:xfrm>
            <a:off x="14722999" y="846082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9842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34495"/>
            <a:ext cx="17530766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Continuous Improvement </a:t>
            </a:r>
          </a:p>
        </p:txBody>
      </p:sp>
      <p:grpSp>
        <p:nvGrpSpPr>
          <p:cNvPr id="10" name="Group 10" descr="Continuous improvement Cycles with Plan to Implement to Evaluate with Focus in the middle"/>
          <p:cNvGrpSpPr/>
          <p:nvPr/>
        </p:nvGrpSpPr>
        <p:grpSpPr>
          <a:xfrm>
            <a:off x="2099860" y="3369630"/>
            <a:ext cx="4415960" cy="4658605"/>
            <a:chOff x="688682" y="-76632"/>
            <a:chExt cx="5887946" cy="6211473"/>
          </a:xfrm>
        </p:grpSpPr>
        <p:sp>
          <p:nvSpPr>
            <p:cNvPr id="11" name="Freeform 11"/>
            <p:cNvSpPr/>
            <p:nvPr/>
          </p:nvSpPr>
          <p:spPr>
            <a:xfrm>
              <a:off x="1144247" y="401353"/>
              <a:ext cx="4977215" cy="4977215"/>
            </a:xfrm>
            <a:custGeom>
              <a:avLst/>
              <a:gdLst/>
              <a:ahLst/>
              <a:cxnLst/>
              <a:rect l="l" t="t" r="r" b="b"/>
              <a:pathLst>
                <a:path w="4977215" h="4977215">
                  <a:moveTo>
                    <a:pt x="0" y="0"/>
                  </a:moveTo>
                  <a:lnTo>
                    <a:pt x="4977215" y="0"/>
                  </a:lnTo>
                  <a:lnTo>
                    <a:pt x="4977215" y="4977215"/>
                  </a:lnTo>
                  <a:lnTo>
                    <a:pt x="0" y="4977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 rot="3169492">
              <a:off x="5400334" y="784758"/>
              <a:ext cx="1510590" cy="841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0"/>
                </a:lnSpc>
              </a:pPr>
              <a:r>
                <a:rPr lang="en-US" sz="3722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Plan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82170" y="5292843"/>
              <a:ext cx="3381593" cy="841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0"/>
                </a:lnSpc>
              </a:pPr>
              <a:r>
                <a:rPr lang="en-US" sz="3722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Implement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-3223008">
              <a:off x="-308788" y="920838"/>
              <a:ext cx="2836938" cy="841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0"/>
                </a:lnSpc>
              </a:pPr>
              <a:r>
                <a:rPr lang="en-US" sz="3722" b="1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Evaluate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2356540" y="1532116"/>
              <a:ext cx="2552628" cy="255262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651531" y="2330593"/>
              <a:ext cx="1962645" cy="836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0"/>
                </a:lnSpc>
              </a:pPr>
              <a:r>
                <a:rPr lang="en-US" sz="3722" b="1" u="sng" dirty="0">
                  <a:solidFill>
                    <a:srgbClr val="FFFFFF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Focus </a:t>
              </a:r>
              <a:endParaRPr lang="en-US" sz="3722" b="1" u="sng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www.cde.state.co.us/uip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94844" y="9201150"/>
            <a:ext cx="2113187" cy="447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(CDE, 2024)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76439" y="3158290"/>
            <a:ext cx="9518748" cy="5673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Focus: </a:t>
            </a: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prioritize and align to SCCG</a:t>
            </a:r>
          </a:p>
          <a:p>
            <a:pPr algn="l">
              <a:lnSpc>
                <a:spcPts val="2100"/>
              </a:lnSpc>
            </a:pPr>
            <a:endParaRPr lang="en-US" sz="30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Evaluate: </a:t>
            </a: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gather, analyze, and interpret</a:t>
            </a:r>
          </a:p>
          <a:p>
            <a:pPr algn="l">
              <a:lnSpc>
                <a:spcPts val="2100"/>
              </a:lnSpc>
            </a:pPr>
            <a:endParaRPr lang="en-US" sz="30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Plan: </a:t>
            </a: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Improvement strategies (school counseling program services) based on data, root cause analysis, and best practices</a:t>
            </a:r>
          </a:p>
          <a:p>
            <a:pPr marL="1338569" lvl="2" indent="-446190" algn="l">
              <a:lnSpc>
                <a:spcPts val="4339"/>
              </a:lnSpc>
              <a:buFont typeface="Arial"/>
              <a:buChar char="⚬"/>
            </a:pPr>
            <a:r>
              <a:rPr lang="en-US" sz="3099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Year Report and budget</a:t>
            </a:r>
          </a:p>
          <a:p>
            <a:pPr algn="l">
              <a:lnSpc>
                <a:spcPts val="2100"/>
              </a:lnSpc>
            </a:pPr>
            <a:endParaRPr lang="en-US" sz="3099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85" lvl="1" indent="-334642" algn="l">
              <a:lnSpc>
                <a:spcPts val="4339"/>
              </a:lnSpc>
              <a:buFont typeface="Arial"/>
              <a:buChar char="•"/>
            </a:pPr>
            <a:r>
              <a:rPr lang="en-US" sz="3099" b="1" dirty="0">
                <a:solidFill>
                  <a:srgbClr val="0E0D0D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Implement</a:t>
            </a:r>
          </a:p>
          <a:p>
            <a:pPr marL="1338569" lvl="2" indent="-446190" algn="l">
              <a:lnSpc>
                <a:spcPts val="4339"/>
              </a:lnSpc>
              <a:buFont typeface="Arial"/>
              <a:buChar char="⚬"/>
            </a:pPr>
            <a:r>
              <a:rPr lang="en-US" sz="3099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counseling program services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242991" y="62850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34236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1873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7119" y="840984"/>
            <a:ext cx="18120881" cy="7307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Assessing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6D3B5D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40606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the 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School Counseling Program and Services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28392" y="4428204"/>
            <a:ext cx="5826265" cy="4114800"/>
          </a:xfrm>
          <a:custGeom>
            <a:avLst/>
            <a:gdLst/>
            <a:ahLst/>
            <a:cxnLst/>
            <a:rect l="l" t="t" r="r" b="b"/>
            <a:pathLst>
              <a:path w="5826265" h="4114800">
                <a:moveTo>
                  <a:pt x="0" y="0"/>
                </a:moveTo>
                <a:lnTo>
                  <a:pt x="5826265" y="0"/>
                </a:lnTo>
                <a:lnTo>
                  <a:pt x="58262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576464" y="3171222"/>
            <a:ext cx="11828093" cy="5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r>
              <a:rPr lang="en-US" sz="3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See </a:t>
            </a:r>
            <a:r>
              <a:rPr lang="en-US" sz="3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page 85</a:t>
            </a:r>
            <a:r>
              <a:rPr lang="en-US" sz="3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 the ASCA National Model (4th edition).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0977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2399</Words>
  <Application>Microsoft Office PowerPoint</Application>
  <PresentationFormat>Custom</PresentationFormat>
  <Paragraphs>499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Museo Slab 1</vt:lpstr>
      <vt:lpstr>Arial</vt:lpstr>
      <vt:lpstr>Homemade Apple</vt:lpstr>
      <vt:lpstr>Trebuchet MS Italics</vt:lpstr>
      <vt:lpstr>Calibri</vt:lpstr>
      <vt:lpstr>Museo Slab 2</vt:lpstr>
      <vt:lpstr>Trebuchet MS</vt:lpstr>
      <vt:lpstr>Trebuchet MS Bold</vt:lpstr>
      <vt:lpstr>Office Theme</vt:lpstr>
      <vt:lpstr>Before We Begin Webinar #5</vt:lpstr>
      <vt:lpstr>School Counselor Corps Grant  Webinar #5 Assessment and Action Planning </vt:lpstr>
      <vt:lpstr>Housekeeping</vt:lpstr>
      <vt:lpstr>Maycember </vt:lpstr>
      <vt:lpstr>Maycember Breathing Exercise</vt:lpstr>
      <vt:lpstr>DYP- Where Are We Now?</vt:lpstr>
      <vt:lpstr>Today’s Agenda and Objectives</vt:lpstr>
      <vt:lpstr>Continuous Improvement </vt:lpstr>
      <vt:lpstr>Assessing the School Counseling Program and Services</vt:lpstr>
      <vt:lpstr>School Counseling Program Assessment</vt:lpstr>
      <vt:lpstr>School Counseling Assessment Resources </vt:lpstr>
      <vt:lpstr>Reporting Results </vt:lpstr>
      <vt:lpstr>Sharing Results </vt:lpstr>
      <vt:lpstr>The Power of School Counseling Reports</vt:lpstr>
      <vt:lpstr>School Counseling Action Planning</vt:lpstr>
      <vt:lpstr>Action Planning </vt:lpstr>
      <vt:lpstr>What Type of Planner Are You? </vt:lpstr>
      <vt:lpstr>Calendars </vt:lpstr>
      <vt:lpstr>SCCG Team Meetings</vt:lpstr>
      <vt:lpstr>SCCG Grant Requirements</vt:lpstr>
      <vt:lpstr>Annual Administrative Conference</vt:lpstr>
      <vt:lpstr>Action Planning Tools</vt:lpstr>
      <vt:lpstr>Questions on Action Planning</vt:lpstr>
      <vt:lpstr>Development Year Report </vt:lpstr>
      <vt:lpstr>Development Year Report Submission</vt:lpstr>
      <vt:lpstr>SCCG Goals</vt:lpstr>
      <vt:lpstr>SCCG SMART Goal Reminders</vt:lpstr>
      <vt:lpstr>SCCG Goal Template </vt:lpstr>
      <vt:lpstr>SMART Goal Breakout </vt:lpstr>
      <vt:lpstr>Development Year Report Reminders</vt:lpstr>
      <vt:lpstr>Development Year Reports Due </vt:lpstr>
      <vt:lpstr>Budget Revisions</vt:lpstr>
      <vt:lpstr>No Carryover </vt:lpstr>
      <vt:lpstr>Continuation Budgets </vt:lpstr>
      <vt:lpstr>Completing Budgets in GAINS</vt:lpstr>
      <vt:lpstr>Continuation Budgets Due</vt:lpstr>
      <vt:lpstr>Questions on Reporting and Budgets</vt:lpstr>
      <vt:lpstr>Hiring the School Counselor </vt:lpstr>
      <vt:lpstr>Hiring the School Counselor</vt:lpstr>
      <vt:lpstr>SCCG Deadlines </vt:lpstr>
      <vt:lpstr>To Do Today!</vt:lpstr>
      <vt:lpstr>Changes in Your SCCG Team</vt:lpstr>
      <vt:lpstr>This Summer</vt:lpstr>
      <vt:lpstr>Feedback </vt:lpstr>
      <vt:lpstr>Questions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#5: Action Planning 4.30.25</dc:title>
  <cp:lastModifiedBy>Morgan, Brooke</cp:lastModifiedBy>
  <cp:revision>6</cp:revision>
  <dcterms:created xsi:type="dcterms:W3CDTF">2006-08-16T00:00:00Z</dcterms:created>
  <dcterms:modified xsi:type="dcterms:W3CDTF">2025-04-29T21:54:55Z</dcterms:modified>
  <dc:identifier>DAGj91yOwao</dc:identifier>
</cp:coreProperties>
</file>