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 id="301" r:id="rId48"/>
  </p:sldIdLst>
  <p:sldSz cx="18288000" cy="10287000"/>
  <p:notesSz cx="6858000" cy="9144000"/>
  <p:embeddedFontLst>
    <p:embeddedFont>
      <p:font typeface="Homemade Apple" panose="020B0604020202020204" charset="0"/>
      <p:regular r:id="rId50"/>
    </p:embeddedFont>
    <p:embeddedFont>
      <p:font typeface="Museo Slab 1" panose="020B0604020202020204" charset="0"/>
      <p:regular r:id="rId51"/>
    </p:embeddedFont>
    <p:embeddedFont>
      <p:font typeface="Museo Slab 2" panose="020B0604020202020204" charset="0"/>
      <p:regular r:id="rId52"/>
    </p:embeddedFont>
    <p:embeddedFont>
      <p:font typeface="Open Sans Bold" panose="020B0604020202020204" charset="0"/>
      <p:regular r:id="rId53"/>
    </p:embeddedFont>
    <p:embeddedFont>
      <p:font typeface="Trebuchet MS" panose="020B0603020202020204" pitchFamily="34" charset="0"/>
      <p:regular r:id="rId54"/>
      <p:bold r:id="rId55"/>
      <p:italic r:id="rId56"/>
      <p:boldItalic r:id="rId57"/>
    </p:embeddedFont>
    <p:embeddedFont>
      <p:font typeface="Trebuchet MS Bold" panose="020B0703020202020204" pitchFamily="34" charset="0"/>
      <p:regular r:id="rId58"/>
      <p:bold r:id="rId59"/>
    </p:embeddedFont>
    <p:embeddedFont>
      <p:font typeface="Trebuchet MS Italics" panose="020B0604020202020204"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0384" autoAdjust="0"/>
  </p:normalViewPr>
  <p:slideViewPr>
    <p:cSldViewPr>
      <p:cViewPr varScale="1">
        <p:scale>
          <a:sx n="53" d="100"/>
          <a:sy n="53" d="100"/>
        </p:scale>
        <p:origin x="9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18.03.2025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cde.state.co.us/postsecondary/sccg-training-materials-and-recording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8.sv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0.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2.svg"/></Relationships>
</file>

<file path=ppt/slides/_rels/slide1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0.svg"/></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file/d/1rbH3CYbPcQyS2hih09b-eRc3mTw9MnBN/view"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1.jpe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3.svg"/></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5.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7.svg"/></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docs.google.com/document/d/1L2A2Kp_N_zJVXEMDniUdz5x08soAtUa21NDGQ1Wa_y8/edit?tab=t.0" TargetMode="External"/><Relationship Id="rId5" Type="http://schemas.openxmlformats.org/officeDocument/2006/relationships/hyperlink" Target="https://www.schoolcounselor.org/Standards-Positions/Position-Statements/ASCA-Position-Statements/The-School-Counselor-and-Multitiered-System-of-Sup" TargetMode="External"/><Relationship Id="rId4" Type="http://schemas.openxmlformats.org/officeDocument/2006/relationships/hyperlink" Target="https://www.cde.state.co.us/mtss/COMTS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0.sv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4.sv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6.svg"/></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8.sv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docs.google.com/forms/d/e/1FAIpQLSfoqbsoPhaEem6Ru1HAIPkVC0NFZwGaff_2-MkHQJ8JszHEHw/viewform"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9.png"/><Relationship Id="rId7" Type="http://schemas.openxmlformats.org/officeDocument/2006/relationships/image" Target="../media/image9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2.png"/><Relationship Id="rId5" Type="http://schemas.openxmlformats.org/officeDocument/2006/relationships/hyperlink" Target="https://www.hatchingresults.com/blog/2017/3/multi-tiered-multi-domain-system-of-supports-by-trish-hatch-phd" TargetMode="External"/><Relationship Id="rId10" Type="http://schemas.openxmlformats.org/officeDocument/2006/relationships/image" Target="../media/image94.png"/><Relationship Id="rId4" Type="http://schemas.openxmlformats.org/officeDocument/2006/relationships/image" Target="../media/image90.svg"/><Relationship Id="rId9" Type="http://schemas.openxmlformats.org/officeDocument/2006/relationships/hyperlink" Target="https://www.schoolcounselors4mtss.com/_files/ugd/7ddd06_cf4474962b4549008586251c280b1022.pdf"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98.svg"/><Relationship Id="rId5" Type="http://schemas.openxmlformats.org/officeDocument/2006/relationships/image" Target="../media/image97.png"/><Relationship Id="rId10" Type="http://schemas.openxmlformats.org/officeDocument/2006/relationships/image" Target="../media/image2.png"/><Relationship Id="rId4" Type="http://schemas.openxmlformats.org/officeDocument/2006/relationships/image" Target="../media/image96.svg"/><Relationship Id="rId9" Type="http://schemas.openxmlformats.org/officeDocument/2006/relationships/image" Target="../media/image101.png"/></Relationships>
</file>

<file path=ppt/slides/_rels/slide3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3.sv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05.svg"/><Relationship Id="rId4" Type="http://schemas.openxmlformats.org/officeDocument/2006/relationships/image" Target="../media/image104.png"/></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spreadsheets/d/1_yqpIer_A6FkP5ykLpFc6bpl4oAVe_sE/edit?usp=drive_link&amp;ouid=111363290989672952547&amp;rtpof=true&amp;sd=true" TargetMode="External"/><Relationship Id="rId7" Type="http://schemas.openxmlformats.org/officeDocument/2006/relationships/image" Target="../media/image90.sv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2.png"/><Relationship Id="rId4" Type="http://schemas.openxmlformats.org/officeDocument/2006/relationships/image" Target="../media/image106.png"/></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postsecondary/sccg-program-reporting" TargetMode="External"/><Relationship Id="rId7" Type="http://schemas.openxmlformats.org/officeDocument/2006/relationships/image" Target="../media/image90.sv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2.png"/><Relationship Id="rId4" Type="http://schemas.openxmlformats.org/officeDocument/2006/relationships/image" Target="../media/image111.png"/></Relationships>
</file>

<file path=ppt/slides/_rels/slide3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3.sv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e.state.co.us/gains/revisingfundingapplicationsgains"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40.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hyperlink" Target="https://www.cde.state.co.us/gains/budgetcreation" TargetMode="External"/><Relationship Id="rId7" Type="http://schemas.openxmlformats.org/officeDocument/2006/relationships/image" Target="../media/image89.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cde.state.co.us/postsecondary/sccg-fiscal-requirements" TargetMode="External"/><Relationship Id="rId4" Type="http://schemas.openxmlformats.org/officeDocument/2006/relationships/hyperlink" Target="https://vimeo.com/932680724?share=copy"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3.svg"/></Relationships>
</file>

<file path=ppt/slides/_rels/slide42.xml.rels><?xml version="1.0" encoding="UTF-8" standalone="yes"?>
<Relationships xmlns="http://schemas.openxmlformats.org/package/2006/relationships"><Relationship Id="rId3" Type="http://schemas.openxmlformats.org/officeDocument/2006/relationships/hyperlink" Target="https://us02web.zoom.us/meeting/register/tZUscuiuqDMvEtWutB7odsqLn9fvlid8NUvc#/registration"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15.svg"/><Relationship Id="rId5" Type="http://schemas.openxmlformats.org/officeDocument/2006/relationships/image" Target="../media/image114.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17.svg"/><Relationship Id="rId4" Type="http://schemas.openxmlformats.org/officeDocument/2006/relationships/image" Target="../media/image116.png"/></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forms/d/e/1FAIpQLSdU53BC4qyCfvVo32zhj70BvmqmoNWew4LCqiTVcN9npOwhAA/viewform?usp=dialog"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9.svg"/><Relationship Id="rId4" Type="http://schemas.openxmlformats.org/officeDocument/2006/relationships/image" Target="../media/image118.png"/></Relationships>
</file>

<file path=ppt/slides/_rels/slide45.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23.svg"/><Relationship Id="rId5" Type="http://schemas.openxmlformats.org/officeDocument/2006/relationships/image" Target="../media/image122.png"/><Relationship Id="rId4" Type="http://schemas.openxmlformats.org/officeDocument/2006/relationships/image" Target="../media/image121.svg"/></Relationships>
</file>

<file path=ppt/slides/_rels/slide46.xml.rels><?xml version="1.0" encoding="UTF-8" standalone="yes"?>
<Relationships xmlns="http://schemas.openxmlformats.org/package/2006/relationships"><Relationship Id="rId8" Type="http://schemas.openxmlformats.org/officeDocument/2006/relationships/hyperlink" Target="https://www.merriam-webster.com/dictionary/intervention" TargetMode="External"/><Relationship Id="rId3" Type="http://schemas.openxmlformats.org/officeDocument/2006/relationships/hyperlink" Target="https://www.schoolcounselor.org/Standards-Positions/Position-Statements/ASCA-Position-Statements/The-School-Counselor-and-Multitiered-System-of-Sup" TargetMode="External"/><Relationship Id="rId7" Type="http://schemas.openxmlformats.org/officeDocument/2006/relationships/hyperlink" Target="https://docs.google.com/document/d/1L2A2Kp_N_zJVXEMDniUdz5x08soAtUa21NDGQ1Wa_y8/edit?tab=t.0"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hyperlink" Target="https://www.hatchingresults.com/blog/2017/3/multi-tiered-multi-domain-system-of-supports-by-trish-hatch-phd" TargetMode="External"/><Relationship Id="rId5" Type="http://schemas.openxmlformats.org/officeDocument/2006/relationships/hyperlink" Target="https://www.schoolcounselors4mtss.com/_files/ugd/7ddd06_cf4474962b4549008586251c280b1022.pdf" TargetMode="External"/><Relationship Id="rId4" Type="http://schemas.openxmlformats.org/officeDocument/2006/relationships/hyperlink" Target="https://www.cde.state.co.us/mtss/COMTSS" TargetMode="External"/><Relationship Id="rId9"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svg"/><Relationship Id="rId26" Type="http://schemas.openxmlformats.org/officeDocument/2006/relationships/image" Target="../media/image46.sv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2.png"/><Relationship Id="rId2" Type="http://schemas.openxmlformats.org/officeDocument/2006/relationships/notesSlide" Target="../notesSlides/notesSlide9.xml"/><Relationship Id="rId16" Type="http://schemas.openxmlformats.org/officeDocument/2006/relationships/image" Target="../media/image36.svg"/><Relationship Id="rId20" Type="http://schemas.openxmlformats.org/officeDocument/2006/relationships/image" Target="../media/image40.svg"/><Relationship Id="rId29"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png"/><Relationship Id="rId24" Type="http://schemas.openxmlformats.org/officeDocument/2006/relationships/image" Target="../media/image44.svg"/><Relationship Id="rId32" Type="http://schemas.openxmlformats.org/officeDocument/2006/relationships/image" Target="../media/image52.sv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svg"/><Relationship Id="rId10" Type="http://schemas.openxmlformats.org/officeDocument/2006/relationships/image" Target="../media/image30.sv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 Id="rId27" Type="http://schemas.openxmlformats.org/officeDocument/2006/relationships/image" Target="../media/image47.png"/><Relationship Id="rId30" Type="http://schemas.openxmlformats.org/officeDocument/2006/relationships/image" Target="../media/image50.svg"/><Relationship Id="rId8"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262210"/>
            <a:ext cx="18877586" cy="1686444"/>
            <a:chOff x="0" y="-38100"/>
            <a:chExt cx="4971874" cy="4441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Before We Begin Webinar #4</a:t>
            </a:r>
          </a:p>
        </p:txBody>
      </p:sp>
      <p:sp>
        <p:nvSpPr>
          <p:cNvPr id="6" name="Freeform 6">
            <a:extLst>
              <a:ext uri="{C183D7F6-B498-43B3-948B-1728B52AA6E4}">
                <adec:decorative xmlns:adec="http://schemas.microsoft.com/office/drawing/2017/decorative" val="1"/>
              </a:ext>
            </a:extLst>
          </p:cNvPr>
          <p:cNvSpPr/>
          <p:nvPr/>
        </p:nvSpPr>
        <p:spPr>
          <a:xfrm>
            <a:off x="-101911" y="2321929"/>
            <a:ext cx="18247635" cy="8112264"/>
          </a:xfrm>
          <a:custGeom>
            <a:avLst/>
            <a:gdLst/>
            <a:ahLst/>
            <a:cxnLst/>
            <a:rect l="l" t="t" r="r" b="b"/>
            <a:pathLst>
              <a:path w="18247635" h="8112264">
                <a:moveTo>
                  <a:pt x="0" y="0"/>
                </a:moveTo>
                <a:lnTo>
                  <a:pt x="18247635" y="0"/>
                </a:lnTo>
                <a:lnTo>
                  <a:pt x="18247635" y="8112264"/>
                </a:lnTo>
                <a:lnTo>
                  <a:pt x="0" y="8112264"/>
                </a:lnTo>
                <a:lnTo>
                  <a:pt x="0" y="0"/>
                </a:lnTo>
                <a:close/>
              </a:path>
            </a:pathLst>
          </a:custGeom>
          <a:blipFill>
            <a:blip r:embed="rId3"/>
            <a:stretch>
              <a:fillRect t="-5196" b="-3054"/>
            </a:stretch>
          </a:blipFill>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a:off x="2045352" y="3434836"/>
            <a:ext cx="14880515" cy="4373383"/>
            <a:chOff x="0" y="0"/>
            <a:chExt cx="3919148" cy="1151838"/>
          </a:xfrm>
        </p:grpSpPr>
        <p:sp>
          <p:nvSpPr>
            <p:cNvPr id="8" name="Freeform 8">
              <a:extLst>
                <a:ext uri="{C183D7F6-B498-43B3-948B-1728B52AA6E4}">
                  <adec:decorative xmlns:adec="http://schemas.microsoft.com/office/drawing/2017/decorative" val="1"/>
                </a:ext>
              </a:extLst>
            </p:cNvPr>
            <p:cNvSpPr/>
            <p:nvPr/>
          </p:nvSpPr>
          <p:spPr>
            <a:xfrm>
              <a:off x="0" y="0"/>
              <a:ext cx="3919148" cy="1151838"/>
            </a:xfrm>
            <a:custGeom>
              <a:avLst/>
              <a:gdLst/>
              <a:ahLst/>
              <a:cxnLst/>
              <a:rect l="l" t="t" r="r" b="b"/>
              <a:pathLst>
                <a:path w="3919148" h="1151838">
                  <a:moveTo>
                    <a:pt x="0" y="0"/>
                  </a:moveTo>
                  <a:lnTo>
                    <a:pt x="3919148" y="0"/>
                  </a:lnTo>
                  <a:lnTo>
                    <a:pt x="3919148" y="1151838"/>
                  </a:lnTo>
                  <a:lnTo>
                    <a:pt x="0" y="1151838"/>
                  </a:lnTo>
                  <a:close/>
                </a:path>
              </a:pathLst>
            </a:custGeom>
            <a:solidFill>
              <a:srgbClr val="F2F2F2"/>
            </a:solidFill>
          </p:spPr>
          <p:txBody>
            <a:bodyPr/>
            <a:lstStyle/>
            <a:p>
              <a:endParaRPr lang="en-US"/>
            </a:p>
          </p:txBody>
        </p:sp>
        <p:sp>
          <p:nvSpPr>
            <p:cNvPr id="9" name="TextBox 9"/>
            <p:cNvSpPr txBox="1"/>
            <p:nvPr/>
          </p:nvSpPr>
          <p:spPr>
            <a:xfrm>
              <a:off x="0" y="-38100"/>
              <a:ext cx="3919148" cy="1189938"/>
            </a:xfrm>
            <a:prstGeom prst="rect">
              <a:avLst/>
            </a:prstGeom>
          </p:spPr>
          <p:txBody>
            <a:bodyPr lIns="50800" tIns="50800" rIns="50800" bIns="50800" rtlCol="0" anchor="ctr"/>
            <a:lstStyle/>
            <a:p>
              <a:pPr algn="ctr">
                <a:lnSpc>
                  <a:spcPts val="3359"/>
                </a:lnSpc>
              </a:pPr>
              <a:endParaRPr/>
            </a:p>
          </p:txBody>
        </p:sp>
      </p:grpSp>
      <p:sp>
        <p:nvSpPr>
          <p:cNvPr id="10" name="TextBox 10"/>
          <p:cNvSpPr txBox="1"/>
          <p:nvPr/>
        </p:nvSpPr>
        <p:spPr>
          <a:xfrm>
            <a:off x="2391687" y="3516632"/>
            <a:ext cx="14388128" cy="5262692"/>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This training will be recorded.</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Closed-captioning: click the Live Transcript option on your bottom Zoom toolbar, under more.</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Slides and recording will be posted to the </a:t>
            </a:r>
            <a:r>
              <a:rPr lang="en-US" sz="3399" b="1" u="sng" dirty="0">
                <a:solidFill>
                  <a:srgbClr val="0955A1"/>
                </a:solidFill>
                <a:latin typeface="Trebuchet MS Bold"/>
                <a:ea typeface="Trebuchet MS Bold"/>
                <a:cs typeface="Trebuchet MS Bold"/>
                <a:sym typeface="Trebuchet MS Bold"/>
                <a:hlinkClick r:id="rId4" tooltip="https://www.cde.state.co.us/postsecondary/sccg-training-materials-and-recordings"/>
              </a:rPr>
              <a:t>Grant Training website</a:t>
            </a:r>
            <a:r>
              <a:rPr lang="en-US" sz="3399" dirty="0">
                <a:solidFill>
                  <a:srgbClr val="000000"/>
                </a:solidFill>
                <a:latin typeface="Trebuchet MS"/>
                <a:ea typeface="Trebuchet MS"/>
                <a:cs typeface="Trebuchet MS"/>
                <a:sym typeface="Trebuchet MS"/>
              </a:rPr>
              <a:t> under Webinar #4.</a:t>
            </a:r>
          </a:p>
          <a:p>
            <a:pPr algn="l">
              <a:lnSpc>
                <a:spcPts val="4200"/>
              </a:lnSpc>
            </a:pPr>
            <a:endParaRPr lang="en-US" sz="3399" dirty="0">
              <a:solidFill>
                <a:srgbClr val="000000"/>
              </a:solidFill>
              <a:latin typeface="Trebuchet MS"/>
              <a:ea typeface="Trebuchet MS"/>
              <a:cs typeface="Trebuchet MS"/>
              <a:sym typeface="Trebuchet MS"/>
            </a:endParaRPr>
          </a:p>
          <a:p>
            <a:pPr algn="l">
              <a:lnSpc>
                <a:spcPts val="4200"/>
              </a:lnSpc>
            </a:pPr>
            <a:endParaRPr lang="en-US" sz="3399" dirty="0">
              <a:solidFill>
                <a:srgbClr val="000000"/>
              </a:solidFill>
              <a:latin typeface="Trebuchet MS"/>
              <a:ea typeface="Trebuchet MS"/>
              <a:cs typeface="Trebuchet MS"/>
              <a:sym typeface="Trebuchet MS"/>
            </a:endParaRPr>
          </a:p>
        </p:txBody>
      </p:sp>
      <p:sp>
        <p:nvSpPr>
          <p:cNvPr id="11" name="Freeform 11" descr="CDE Logo"/>
          <p:cNvSpPr/>
          <p:nvPr/>
        </p:nvSpPr>
        <p:spPr>
          <a:xfrm>
            <a:off x="14830131" y="8302999"/>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978384" cy="1541783"/>
            <a:chOff x="0" y="0"/>
            <a:chExt cx="4998422" cy="406066"/>
          </a:xfrm>
        </p:grpSpPr>
        <p:sp>
          <p:nvSpPr>
            <p:cNvPr id="3" name="Freeform 3">
              <a:extLst>
                <a:ext uri="{C183D7F6-B498-43B3-948B-1728B52AA6E4}">
                  <adec:decorative xmlns:adec="http://schemas.microsoft.com/office/drawing/2017/decorative" val="1"/>
                </a:ext>
              </a:extLst>
            </p:cNvPr>
            <p:cNvSpPr/>
            <p:nvPr/>
          </p:nvSpPr>
          <p:spPr>
            <a:xfrm>
              <a:off x="0" y="0"/>
              <a:ext cx="4998422" cy="406066"/>
            </a:xfrm>
            <a:custGeom>
              <a:avLst/>
              <a:gdLst/>
              <a:ahLst/>
              <a:cxnLst/>
              <a:rect l="l" t="t" r="r" b="b"/>
              <a:pathLst>
                <a:path w="4998422" h="406066">
                  <a:moveTo>
                    <a:pt x="0" y="0"/>
                  </a:moveTo>
                  <a:lnTo>
                    <a:pt x="4998422" y="0"/>
                  </a:lnTo>
                  <a:lnTo>
                    <a:pt x="4998422"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98422"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223545" y="633840"/>
            <a:ext cx="17736059"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SCCG Funding Model</a:t>
            </a:r>
          </a:p>
        </p:txBody>
      </p:sp>
      <p:grpSp>
        <p:nvGrpSpPr>
          <p:cNvPr id="7" name="Group 7">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8" name="Freeform 8">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9" name="TextBox 9"/>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2154033" y="4397158"/>
            <a:ext cx="2468913" cy="2468913"/>
            <a:chOff x="0" y="0"/>
            <a:chExt cx="830310" cy="830310"/>
          </a:xfrm>
        </p:grpSpPr>
        <p:sp>
          <p:nvSpPr>
            <p:cNvPr id="11" name="Freeform 11">
              <a:extLst>
                <a:ext uri="{C183D7F6-B498-43B3-948B-1728B52AA6E4}">
                  <adec:decorative xmlns:adec="http://schemas.microsoft.com/office/drawing/2017/decorative" val="1"/>
                </a:ext>
              </a:extLst>
            </p:cNvPr>
            <p:cNvSpPr/>
            <p:nvPr/>
          </p:nvSpPr>
          <p:spPr>
            <a:xfrm>
              <a:off x="0" y="0"/>
              <a:ext cx="830310" cy="830310"/>
            </a:xfrm>
            <a:custGeom>
              <a:avLst/>
              <a:gdLst/>
              <a:ahLst/>
              <a:cxnLst/>
              <a:rect l="l" t="t" r="r" b="b"/>
              <a:pathLst>
                <a:path w="830310" h="830310">
                  <a:moveTo>
                    <a:pt x="415155" y="0"/>
                  </a:moveTo>
                  <a:cubicBezTo>
                    <a:pt x="185871" y="0"/>
                    <a:pt x="0" y="185871"/>
                    <a:pt x="0" y="415155"/>
                  </a:cubicBezTo>
                  <a:cubicBezTo>
                    <a:pt x="0" y="644439"/>
                    <a:pt x="185871" y="830310"/>
                    <a:pt x="415155" y="830310"/>
                  </a:cubicBezTo>
                  <a:cubicBezTo>
                    <a:pt x="644439" y="830310"/>
                    <a:pt x="830310" y="644439"/>
                    <a:pt x="830310" y="415155"/>
                  </a:cubicBezTo>
                  <a:cubicBezTo>
                    <a:pt x="830310" y="185871"/>
                    <a:pt x="644439" y="0"/>
                    <a:pt x="415155" y="0"/>
                  </a:cubicBezTo>
                  <a:close/>
                </a:path>
              </a:pathLst>
            </a:custGeom>
            <a:solidFill>
              <a:srgbClr val="FFFFFF"/>
            </a:solidFill>
            <a:ln w="285750" cap="sq">
              <a:solidFill>
                <a:srgbClr val="00953A"/>
              </a:solidFill>
              <a:prstDash val="solid"/>
              <a:miter/>
            </a:ln>
          </p:spPr>
          <p:txBody>
            <a:bodyPr/>
            <a:lstStyle/>
            <a:p>
              <a:endParaRPr lang="en-US"/>
            </a:p>
          </p:txBody>
        </p:sp>
        <p:sp>
          <p:nvSpPr>
            <p:cNvPr id="12" name="TextBox 12"/>
            <p:cNvSpPr txBox="1"/>
            <p:nvPr/>
          </p:nvSpPr>
          <p:spPr>
            <a:xfrm>
              <a:off x="77842" y="30217"/>
              <a:ext cx="674627" cy="722252"/>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9270801" y="4594013"/>
            <a:ext cx="1185369" cy="1200733"/>
            <a:chOff x="0" y="0"/>
            <a:chExt cx="1004239" cy="1017256"/>
          </a:xfrm>
        </p:grpSpPr>
        <p:sp>
          <p:nvSpPr>
            <p:cNvPr id="14" name="Freeform 14">
              <a:extLst>
                <a:ext uri="{C183D7F6-B498-43B3-948B-1728B52AA6E4}">
                  <adec:decorative xmlns:adec="http://schemas.microsoft.com/office/drawing/2017/decorative" val="1"/>
                </a:ext>
              </a:extLst>
            </p:cNvPr>
            <p:cNvSpPr/>
            <p:nvPr/>
          </p:nvSpPr>
          <p:spPr>
            <a:xfrm>
              <a:off x="0" y="0"/>
              <a:ext cx="1004239" cy="1017256"/>
            </a:xfrm>
            <a:custGeom>
              <a:avLst/>
              <a:gdLst/>
              <a:ahLst/>
              <a:cxnLst/>
              <a:rect l="l" t="t" r="r" b="b"/>
              <a:pathLst>
                <a:path w="1004239" h="1017256">
                  <a:moveTo>
                    <a:pt x="502120" y="0"/>
                  </a:moveTo>
                  <a:cubicBezTo>
                    <a:pt x="224807" y="0"/>
                    <a:pt x="0" y="227720"/>
                    <a:pt x="0" y="508628"/>
                  </a:cubicBezTo>
                  <a:cubicBezTo>
                    <a:pt x="0" y="789535"/>
                    <a:pt x="224807" y="1017256"/>
                    <a:pt x="502120" y="1017256"/>
                  </a:cubicBezTo>
                  <a:cubicBezTo>
                    <a:pt x="779433" y="1017256"/>
                    <a:pt x="1004239" y="789535"/>
                    <a:pt x="1004239" y="508628"/>
                  </a:cubicBezTo>
                  <a:cubicBezTo>
                    <a:pt x="1004239" y="227720"/>
                    <a:pt x="779433" y="0"/>
                    <a:pt x="502120" y="0"/>
                  </a:cubicBezTo>
                  <a:close/>
                </a:path>
              </a:pathLst>
            </a:custGeom>
            <a:solidFill>
              <a:srgbClr val="EF7521"/>
            </a:solidFill>
          </p:spPr>
          <p:txBody>
            <a:bodyPr/>
            <a:lstStyle/>
            <a:p>
              <a:endParaRPr lang="en-US"/>
            </a:p>
          </p:txBody>
        </p:sp>
        <p:sp>
          <p:nvSpPr>
            <p:cNvPr id="15" name="TextBox 15"/>
            <p:cNvSpPr txBox="1"/>
            <p:nvPr/>
          </p:nvSpPr>
          <p:spPr>
            <a:xfrm>
              <a:off x="94147" y="47743"/>
              <a:ext cx="815945" cy="874145"/>
            </a:xfrm>
            <a:prstGeom prst="rect">
              <a:avLst/>
            </a:prstGeom>
          </p:spPr>
          <p:txBody>
            <a:bodyPr lIns="46405" tIns="46405" rIns="46405" bIns="46405" rtlCol="0" anchor="ctr"/>
            <a:lstStyle/>
            <a:p>
              <a:pPr algn="ctr">
                <a:lnSpc>
                  <a:spcPts val="2660"/>
                </a:lnSpc>
                <a:spcBef>
                  <a:spcPct val="0"/>
                </a:spcBef>
              </a:pPr>
              <a:endParaRPr/>
            </a:p>
          </p:txBody>
        </p:sp>
      </p:grpSp>
      <p:grpSp>
        <p:nvGrpSpPr>
          <p:cNvPr id="16" name="Group 16">
            <a:extLst>
              <a:ext uri="{C183D7F6-B498-43B3-948B-1728B52AA6E4}">
                <adec:decorative xmlns:adec="http://schemas.microsoft.com/office/drawing/2017/decorative" val="1"/>
              </a:ext>
            </a:extLst>
          </p:cNvPr>
          <p:cNvGrpSpPr/>
          <p:nvPr/>
        </p:nvGrpSpPr>
        <p:grpSpPr>
          <a:xfrm>
            <a:off x="8772980" y="5665572"/>
            <a:ext cx="1185369" cy="1200733"/>
            <a:chOff x="0" y="0"/>
            <a:chExt cx="1004239" cy="1017256"/>
          </a:xfrm>
        </p:grpSpPr>
        <p:sp>
          <p:nvSpPr>
            <p:cNvPr id="17" name="Freeform 17">
              <a:extLst>
                <a:ext uri="{C183D7F6-B498-43B3-948B-1728B52AA6E4}">
                  <adec:decorative xmlns:adec="http://schemas.microsoft.com/office/drawing/2017/decorative" val="1"/>
                </a:ext>
              </a:extLst>
            </p:cNvPr>
            <p:cNvSpPr/>
            <p:nvPr/>
          </p:nvSpPr>
          <p:spPr>
            <a:xfrm>
              <a:off x="0" y="0"/>
              <a:ext cx="1004239" cy="1017256"/>
            </a:xfrm>
            <a:custGeom>
              <a:avLst/>
              <a:gdLst/>
              <a:ahLst/>
              <a:cxnLst/>
              <a:rect l="l" t="t" r="r" b="b"/>
              <a:pathLst>
                <a:path w="1004239" h="1017256">
                  <a:moveTo>
                    <a:pt x="502120" y="0"/>
                  </a:moveTo>
                  <a:cubicBezTo>
                    <a:pt x="224807" y="0"/>
                    <a:pt x="0" y="227720"/>
                    <a:pt x="0" y="508628"/>
                  </a:cubicBezTo>
                  <a:cubicBezTo>
                    <a:pt x="0" y="789535"/>
                    <a:pt x="224807" y="1017256"/>
                    <a:pt x="502120" y="1017256"/>
                  </a:cubicBezTo>
                  <a:cubicBezTo>
                    <a:pt x="779433" y="1017256"/>
                    <a:pt x="1004239" y="789535"/>
                    <a:pt x="1004239" y="508628"/>
                  </a:cubicBezTo>
                  <a:cubicBezTo>
                    <a:pt x="1004239" y="227720"/>
                    <a:pt x="779433" y="0"/>
                    <a:pt x="502120" y="0"/>
                  </a:cubicBezTo>
                  <a:close/>
                </a:path>
              </a:pathLst>
            </a:custGeom>
            <a:solidFill>
              <a:srgbClr val="AAA5D2"/>
            </a:solidFill>
          </p:spPr>
          <p:txBody>
            <a:bodyPr/>
            <a:lstStyle/>
            <a:p>
              <a:endParaRPr lang="en-US"/>
            </a:p>
          </p:txBody>
        </p:sp>
        <p:sp>
          <p:nvSpPr>
            <p:cNvPr id="18" name="TextBox 18"/>
            <p:cNvSpPr txBox="1"/>
            <p:nvPr/>
          </p:nvSpPr>
          <p:spPr>
            <a:xfrm>
              <a:off x="94147" y="47743"/>
              <a:ext cx="815945" cy="874145"/>
            </a:xfrm>
            <a:prstGeom prst="rect">
              <a:avLst/>
            </a:prstGeom>
          </p:spPr>
          <p:txBody>
            <a:bodyPr lIns="46405" tIns="46405" rIns="46405" bIns="46405" rtlCol="0" anchor="ctr"/>
            <a:lstStyle/>
            <a:p>
              <a:pPr algn="ctr">
                <a:lnSpc>
                  <a:spcPts val="2660"/>
                </a:lnSpc>
                <a:spcBef>
                  <a:spcPct val="0"/>
                </a:spcBef>
              </a:pPr>
              <a:endParaRPr/>
            </a:p>
          </p:txBody>
        </p:sp>
      </p:grpSp>
      <p:grpSp>
        <p:nvGrpSpPr>
          <p:cNvPr id="19" name="Group 19">
            <a:extLst>
              <a:ext uri="{C183D7F6-B498-43B3-948B-1728B52AA6E4}">
                <adec:decorative xmlns:adec="http://schemas.microsoft.com/office/drawing/2017/decorative" val="1"/>
              </a:ext>
            </a:extLst>
          </p:cNvPr>
          <p:cNvGrpSpPr/>
          <p:nvPr/>
        </p:nvGrpSpPr>
        <p:grpSpPr>
          <a:xfrm>
            <a:off x="9523534" y="6480684"/>
            <a:ext cx="1185369" cy="1200733"/>
            <a:chOff x="0" y="0"/>
            <a:chExt cx="1004239" cy="1017256"/>
          </a:xfrm>
        </p:grpSpPr>
        <p:sp>
          <p:nvSpPr>
            <p:cNvPr id="20" name="Freeform 20">
              <a:extLst>
                <a:ext uri="{C183D7F6-B498-43B3-948B-1728B52AA6E4}">
                  <adec:decorative xmlns:adec="http://schemas.microsoft.com/office/drawing/2017/decorative" val="1"/>
                </a:ext>
              </a:extLst>
            </p:cNvPr>
            <p:cNvSpPr/>
            <p:nvPr/>
          </p:nvSpPr>
          <p:spPr>
            <a:xfrm>
              <a:off x="0" y="0"/>
              <a:ext cx="1004239" cy="1017256"/>
            </a:xfrm>
            <a:custGeom>
              <a:avLst/>
              <a:gdLst/>
              <a:ahLst/>
              <a:cxnLst/>
              <a:rect l="l" t="t" r="r" b="b"/>
              <a:pathLst>
                <a:path w="1004239" h="1017256">
                  <a:moveTo>
                    <a:pt x="502120" y="0"/>
                  </a:moveTo>
                  <a:cubicBezTo>
                    <a:pt x="224807" y="0"/>
                    <a:pt x="0" y="227720"/>
                    <a:pt x="0" y="508628"/>
                  </a:cubicBezTo>
                  <a:cubicBezTo>
                    <a:pt x="0" y="789535"/>
                    <a:pt x="224807" y="1017256"/>
                    <a:pt x="502120" y="1017256"/>
                  </a:cubicBezTo>
                  <a:cubicBezTo>
                    <a:pt x="779433" y="1017256"/>
                    <a:pt x="1004239" y="789535"/>
                    <a:pt x="1004239" y="508628"/>
                  </a:cubicBezTo>
                  <a:cubicBezTo>
                    <a:pt x="1004239" y="227720"/>
                    <a:pt x="779433" y="0"/>
                    <a:pt x="502120" y="0"/>
                  </a:cubicBezTo>
                  <a:close/>
                </a:path>
              </a:pathLst>
            </a:custGeom>
            <a:solidFill>
              <a:srgbClr val="6EC4E8"/>
            </a:solidFill>
          </p:spPr>
          <p:txBody>
            <a:bodyPr/>
            <a:lstStyle/>
            <a:p>
              <a:endParaRPr lang="en-US"/>
            </a:p>
          </p:txBody>
        </p:sp>
        <p:sp>
          <p:nvSpPr>
            <p:cNvPr id="21" name="TextBox 21"/>
            <p:cNvSpPr txBox="1"/>
            <p:nvPr/>
          </p:nvSpPr>
          <p:spPr>
            <a:xfrm>
              <a:off x="94147" y="47743"/>
              <a:ext cx="815945" cy="874145"/>
            </a:xfrm>
            <a:prstGeom prst="rect">
              <a:avLst/>
            </a:prstGeom>
          </p:spPr>
          <p:txBody>
            <a:bodyPr lIns="46405" tIns="46405" rIns="46405" bIns="46405" rtlCol="0" anchor="ctr"/>
            <a:lstStyle/>
            <a:p>
              <a:pPr algn="ctr">
                <a:lnSpc>
                  <a:spcPts val="2660"/>
                </a:lnSpc>
                <a:spcBef>
                  <a:spcPct val="0"/>
                </a:spcBef>
              </a:pPr>
              <a:endParaRPr/>
            </a:p>
          </p:txBody>
        </p:sp>
      </p:grpSp>
      <p:grpSp>
        <p:nvGrpSpPr>
          <p:cNvPr id="22" name="Group 22">
            <a:extLst>
              <a:ext uri="{C183D7F6-B498-43B3-948B-1728B52AA6E4}">
                <adec:decorative xmlns:adec="http://schemas.microsoft.com/office/drawing/2017/decorative" val="1"/>
              </a:ext>
            </a:extLst>
          </p:cNvPr>
          <p:cNvGrpSpPr/>
          <p:nvPr/>
        </p:nvGrpSpPr>
        <p:grpSpPr>
          <a:xfrm>
            <a:off x="5909870" y="5143500"/>
            <a:ext cx="1185369" cy="1200733"/>
            <a:chOff x="0" y="0"/>
            <a:chExt cx="798519" cy="808869"/>
          </a:xfrm>
        </p:grpSpPr>
        <p:sp>
          <p:nvSpPr>
            <p:cNvPr id="23" name="Freeform 23">
              <a:extLst>
                <a:ext uri="{C183D7F6-B498-43B3-948B-1728B52AA6E4}">
                  <adec:decorative xmlns:adec="http://schemas.microsoft.com/office/drawing/2017/decorative" val="1"/>
                </a:ext>
              </a:extLst>
            </p:cNvPr>
            <p:cNvSpPr/>
            <p:nvPr/>
          </p:nvSpPr>
          <p:spPr>
            <a:xfrm>
              <a:off x="0" y="0"/>
              <a:ext cx="798519" cy="808869"/>
            </a:xfrm>
            <a:custGeom>
              <a:avLst/>
              <a:gdLst/>
              <a:ahLst/>
              <a:cxnLst/>
              <a:rect l="l" t="t" r="r" b="b"/>
              <a:pathLst>
                <a:path w="798519" h="808869">
                  <a:moveTo>
                    <a:pt x="399259" y="0"/>
                  </a:moveTo>
                  <a:cubicBezTo>
                    <a:pt x="178755" y="0"/>
                    <a:pt x="0" y="181071"/>
                    <a:pt x="0" y="404434"/>
                  </a:cubicBezTo>
                  <a:cubicBezTo>
                    <a:pt x="0" y="627797"/>
                    <a:pt x="178755" y="808869"/>
                    <a:pt x="399259" y="808869"/>
                  </a:cubicBezTo>
                  <a:cubicBezTo>
                    <a:pt x="619764" y="808869"/>
                    <a:pt x="798519" y="627797"/>
                    <a:pt x="798519" y="404434"/>
                  </a:cubicBezTo>
                  <a:cubicBezTo>
                    <a:pt x="798519" y="181071"/>
                    <a:pt x="619764" y="0"/>
                    <a:pt x="399259" y="0"/>
                  </a:cubicBezTo>
                  <a:close/>
                </a:path>
              </a:pathLst>
            </a:custGeom>
            <a:solidFill>
              <a:srgbClr val="00953A"/>
            </a:solidFill>
          </p:spPr>
          <p:txBody>
            <a:bodyPr/>
            <a:lstStyle/>
            <a:p>
              <a:endParaRPr lang="en-US"/>
            </a:p>
          </p:txBody>
        </p:sp>
        <p:sp>
          <p:nvSpPr>
            <p:cNvPr id="24" name="TextBox 24"/>
            <p:cNvSpPr txBox="1"/>
            <p:nvPr/>
          </p:nvSpPr>
          <p:spPr>
            <a:xfrm>
              <a:off x="74861" y="28206"/>
              <a:ext cx="648797" cy="704831"/>
            </a:xfrm>
            <a:prstGeom prst="rect">
              <a:avLst/>
            </a:prstGeom>
          </p:spPr>
          <p:txBody>
            <a:bodyPr lIns="46405" tIns="46405" rIns="46405" bIns="46405" rtlCol="0" anchor="ctr"/>
            <a:lstStyle/>
            <a:p>
              <a:pPr algn="ctr">
                <a:lnSpc>
                  <a:spcPts val="2660"/>
                </a:lnSpc>
                <a:spcBef>
                  <a:spcPct val="0"/>
                </a:spcBef>
              </a:pPr>
              <a:endParaRPr/>
            </a:p>
          </p:txBody>
        </p:sp>
      </p:grpSp>
      <p:grpSp>
        <p:nvGrpSpPr>
          <p:cNvPr id="25" name="Group 25">
            <a:extLst>
              <a:ext uri="{C183D7F6-B498-43B3-948B-1728B52AA6E4}">
                <adec:decorative xmlns:adec="http://schemas.microsoft.com/office/drawing/2017/decorative" val="1"/>
              </a:ext>
            </a:extLst>
          </p:cNvPr>
          <p:cNvGrpSpPr/>
          <p:nvPr/>
        </p:nvGrpSpPr>
        <p:grpSpPr>
          <a:xfrm>
            <a:off x="10355139" y="2750606"/>
            <a:ext cx="2204907" cy="2233486"/>
            <a:chOff x="0" y="0"/>
            <a:chExt cx="819686" cy="830310"/>
          </a:xfrm>
        </p:grpSpPr>
        <p:sp>
          <p:nvSpPr>
            <p:cNvPr id="26" name="Freeform 26">
              <a:extLst>
                <a:ext uri="{C183D7F6-B498-43B3-948B-1728B52AA6E4}">
                  <adec:decorative xmlns:adec="http://schemas.microsoft.com/office/drawing/2017/decorative" val="1"/>
                </a:ext>
              </a:extLst>
            </p:cNvPr>
            <p:cNvSpPr/>
            <p:nvPr/>
          </p:nvSpPr>
          <p:spPr>
            <a:xfrm>
              <a:off x="0" y="0"/>
              <a:ext cx="819686" cy="830310"/>
            </a:xfrm>
            <a:custGeom>
              <a:avLst/>
              <a:gdLst/>
              <a:ahLst/>
              <a:cxnLst/>
              <a:rect l="l" t="t" r="r" b="b"/>
              <a:pathLst>
                <a:path w="819686" h="830310">
                  <a:moveTo>
                    <a:pt x="409843" y="0"/>
                  </a:moveTo>
                  <a:cubicBezTo>
                    <a:pt x="183493" y="0"/>
                    <a:pt x="0" y="185871"/>
                    <a:pt x="0" y="415155"/>
                  </a:cubicBezTo>
                  <a:cubicBezTo>
                    <a:pt x="0" y="644439"/>
                    <a:pt x="183493" y="830310"/>
                    <a:pt x="409843" y="830310"/>
                  </a:cubicBezTo>
                  <a:cubicBezTo>
                    <a:pt x="636193" y="830310"/>
                    <a:pt x="819686" y="644439"/>
                    <a:pt x="819686" y="415155"/>
                  </a:cubicBezTo>
                  <a:cubicBezTo>
                    <a:pt x="819686" y="185871"/>
                    <a:pt x="636193" y="0"/>
                    <a:pt x="409843" y="0"/>
                  </a:cubicBezTo>
                  <a:close/>
                </a:path>
              </a:pathLst>
            </a:custGeom>
            <a:solidFill>
              <a:srgbClr val="FFFFFF"/>
            </a:solidFill>
            <a:ln w="285750" cap="sq">
              <a:solidFill>
                <a:srgbClr val="EF7521"/>
              </a:solidFill>
              <a:prstDash val="solid"/>
              <a:miter/>
            </a:ln>
          </p:spPr>
          <p:txBody>
            <a:bodyPr/>
            <a:lstStyle/>
            <a:p>
              <a:endParaRPr lang="en-US"/>
            </a:p>
          </p:txBody>
        </p:sp>
        <p:sp>
          <p:nvSpPr>
            <p:cNvPr id="27" name="TextBox 27"/>
            <p:cNvSpPr txBox="1"/>
            <p:nvPr/>
          </p:nvSpPr>
          <p:spPr>
            <a:xfrm>
              <a:off x="76846" y="30217"/>
              <a:ext cx="665995" cy="722252"/>
            </a:xfrm>
            <a:prstGeom prst="rect">
              <a:avLst/>
            </a:prstGeom>
          </p:spPr>
          <p:txBody>
            <a:bodyPr lIns="46405" tIns="46405" rIns="46405" bIns="46405" rtlCol="0" anchor="ctr"/>
            <a:lstStyle/>
            <a:p>
              <a:pPr algn="ctr">
                <a:lnSpc>
                  <a:spcPts val="2660"/>
                </a:lnSpc>
                <a:spcBef>
                  <a:spcPct val="0"/>
                </a:spcBef>
              </a:pPr>
              <a:endParaRPr/>
            </a:p>
          </p:txBody>
        </p:sp>
      </p:grpSp>
      <p:grpSp>
        <p:nvGrpSpPr>
          <p:cNvPr id="28" name="Group 28">
            <a:extLst>
              <a:ext uri="{C183D7F6-B498-43B3-948B-1728B52AA6E4}">
                <adec:decorative xmlns:adec="http://schemas.microsoft.com/office/drawing/2017/decorative" val="1"/>
              </a:ext>
            </a:extLst>
          </p:cNvPr>
          <p:cNvGrpSpPr/>
          <p:nvPr/>
        </p:nvGrpSpPr>
        <p:grpSpPr>
          <a:xfrm>
            <a:off x="12138317" y="4922619"/>
            <a:ext cx="2310896" cy="2245532"/>
            <a:chOff x="0" y="0"/>
            <a:chExt cx="854479" cy="830310"/>
          </a:xfrm>
        </p:grpSpPr>
        <p:sp>
          <p:nvSpPr>
            <p:cNvPr id="29" name="Freeform 29">
              <a:extLst>
                <a:ext uri="{C183D7F6-B498-43B3-948B-1728B52AA6E4}">
                  <adec:decorative xmlns:adec="http://schemas.microsoft.com/office/drawing/2017/decorative" val="1"/>
                </a:ext>
              </a:extLst>
            </p:cNvPr>
            <p:cNvSpPr/>
            <p:nvPr/>
          </p:nvSpPr>
          <p:spPr>
            <a:xfrm>
              <a:off x="0" y="0"/>
              <a:ext cx="854479" cy="830310"/>
            </a:xfrm>
            <a:custGeom>
              <a:avLst/>
              <a:gdLst/>
              <a:ahLst/>
              <a:cxnLst/>
              <a:rect l="l" t="t" r="r" b="b"/>
              <a:pathLst>
                <a:path w="854479" h="830310">
                  <a:moveTo>
                    <a:pt x="427239" y="0"/>
                  </a:moveTo>
                  <a:cubicBezTo>
                    <a:pt x="191282" y="0"/>
                    <a:pt x="0" y="185871"/>
                    <a:pt x="0" y="415155"/>
                  </a:cubicBezTo>
                  <a:cubicBezTo>
                    <a:pt x="0" y="644439"/>
                    <a:pt x="191282" y="830310"/>
                    <a:pt x="427239" y="830310"/>
                  </a:cubicBezTo>
                  <a:cubicBezTo>
                    <a:pt x="663197" y="830310"/>
                    <a:pt x="854479" y="644439"/>
                    <a:pt x="854479" y="415155"/>
                  </a:cubicBezTo>
                  <a:cubicBezTo>
                    <a:pt x="854479" y="185871"/>
                    <a:pt x="663197" y="0"/>
                    <a:pt x="427239" y="0"/>
                  </a:cubicBezTo>
                  <a:close/>
                </a:path>
              </a:pathLst>
            </a:custGeom>
            <a:solidFill>
              <a:srgbClr val="FFFFFF"/>
            </a:solidFill>
            <a:ln w="285750" cap="sq">
              <a:solidFill>
                <a:srgbClr val="F8B333"/>
              </a:solidFill>
              <a:prstDash val="solid"/>
              <a:miter/>
            </a:ln>
          </p:spPr>
          <p:txBody>
            <a:bodyPr/>
            <a:lstStyle/>
            <a:p>
              <a:endParaRPr lang="en-US"/>
            </a:p>
          </p:txBody>
        </p:sp>
        <p:sp>
          <p:nvSpPr>
            <p:cNvPr id="30" name="TextBox 30"/>
            <p:cNvSpPr txBox="1"/>
            <p:nvPr/>
          </p:nvSpPr>
          <p:spPr>
            <a:xfrm>
              <a:off x="80107" y="30217"/>
              <a:ext cx="694264" cy="722252"/>
            </a:xfrm>
            <a:prstGeom prst="rect">
              <a:avLst/>
            </a:prstGeom>
          </p:spPr>
          <p:txBody>
            <a:bodyPr lIns="46405" tIns="46405" rIns="46405" bIns="46405" rtlCol="0" anchor="ctr"/>
            <a:lstStyle/>
            <a:p>
              <a:pPr algn="ctr">
                <a:lnSpc>
                  <a:spcPts val="2660"/>
                </a:lnSpc>
                <a:spcBef>
                  <a:spcPct val="0"/>
                </a:spcBef>
              </a:pPr>
              <a:endParaRPr/>
            </a:p>
          </p:txBody>
        </p:sp>
      </p:grpSp>
      <p:grpSp>
        <p:nvGrpSpPr>
          <p:cNvPr id="31" name="Group 31">
            <a:extLst>
              <a:ext uri="{C183D7F6-B498-43B3-948B-1728B52AA6E4}">
                <adec:decorative xmlns:adec="http://schemas.microsoft.com/office/drawing/2017/decorative" val="1"/>
              </a:ext>
            </a:extLst>
          </p:cNvPr>
          <p:cNvGrpSpPr/>
          <p:nvPr/>
        </p:nvGrpSpPr>
        <p:grpSpPr>
          <a:xfrm>
            <a:off x="6969229" y="7170839"/>
            <a:ext cx="2163479" cy="2191521"/>
            <a:chOff x="0" y="0"/>
            <a:chExt cx="819686" cy="830310"/>
          </a:xfrm>
        </p:grpSpPr>
        <p:sp>
          <p:nvSpPr>
            <p:cNvPr id="32" name="Freeform 32">
              <a:extLst>
                <a:ext uri="{C183D7F6-B498-43B3-948B-1728B52AA6E4}">
                  <adec:decorative xmlns:adec="http://schemas.microsoft.com/office/drawing/2017/decorative" val="1"/>
                </a:ext>
              </a:extLst>
            </p:cNvPr>
            <p:cNvSpPr/>
            <p:nvPr/>
          </p:nvSpPr>
          <p:spPr>
            <a:xfrm>
              <a:off x="0" y="0"/>
              <a:ext cx="819686" cy="830310"/>
            </a:xfrm>
            <a:custGeom>
              <a:avLst/>
              <a:gdLst/>
              <a:ahLst/>
              <a:cxnLst/>
              <a:rect l="l" t="t" r="r" b="b"/>
              <a:pathLst>
                <a:path w="819686" h="830310">
                  <a:moveTo>
                    <a:pt x="409843" y="0"/>
                  </a:moveTo>
                  <a:cubicBezTo>
                    <a:pt x="183493" y="0"/>
                    <a:pt x="0" y="185871"/>
                    <a:pt x="0" y="415155"/>
                  </a:cubicBezTo>
                  <a:cubicBezTo>
                    <a:pt x="0" y="644439"/>
                    <a:pt x="183493" y="830310"/>
                    <a:pt x="409843" y="830310"/>
                  </a:cubicBezTo>
                  <a:cubicBezTo>
                    <a:pt x="636193" y="830310"/>
                    <a:pt x="819686" y="644439"/>
                    <a:pt x="819686" y="415155"/>
                  </a:cubicBezTo>
                  <a:cubicBezTo>
                    <a:pt x="819686" y="185871"/>
                    <a:pt x="636193" y="0"/>
                    <a:pt x="409843" y="0"/>
                  </a:cubicBezTo>
                  <a:close/>
                </a:path>
              </a:pathLst>
            </a:custGeom>
            <a:solidFill>
              <a:srgbClr val="FFFFFF"/>
            </a:solidFill>
            <a:ln w="285750" cap="sq">
              <a:solidFill>
                <a:srgbClr val="AAA5D2"/>
              </a:solidFill>
              <a:prstDash val="solid"/>
              <a:miter/>
            </a:ln>
          </p:spPr>
          <p:txBody>
            <a:bodyPr/>
            <a:lstStyle/>
            <a:p>
              <a:endParaRPr lang="en-US"/>
            </a:p>
          </p:txBody>
        </p:sp>
        <p:sp>
          <p:nvSpPr>
            <p:cNvPr id="33" name="TextBox 33"/>
            <p:cNvSpPr txBox="1"/>
            <p:nvPr/>
          </p:nvSpPr>
          <p:spPr>
            <a:xfrm>
              <a:off x="76846" y="30217"/>
              <a:ext cx="665995" cy="722252"/>
            </a:xfrm>
            <a:prstGeom prst="rect">
              <a:avLst/>
            </a:prstGeom>
          </p:spPr>
          <p:txBody>
            <a:bodyPr lIns="46405" tIns="46405" rIns="46405" bIns="46405" rtlCol="0" anchor="ctr"/>
            <a:lstStyle/>
            <a:p>
              <a:pPr algn="ctr">
                <a:lnSpc>
                  <a:spcPts val="2660"/>
                </a:lnSpc>
                <a:spcBef>
                  <a:spcPct val="0"/>
                </a:spcBef>
              </a:pPr>
              <a:endParaRPr/>
            </a:p>
          </p:txBody>
        </p:sp>
      </p:grpSp>
      <p:grpSp>
        <p:nvGrpSpPr>
          <p:cNvPr id="34" name="Group 34">
            <a:extLst>
              <a:ext uri="{C183D7F6-B498-43B3-948B-1728B52AA6E4}">
                <adec:decorative xmlns:adec="http://schemas.microsoft.com/office/drawing/2017/decorative" val="1"/>
              </a:ext>
            </a:extLst>
          </p:cNvPr>
          <p:cNvGrpSpPr/>
          <p:nvPr/>
        </p:nvGrpSpPr>
        <p:grpSpPr>
          <a:xfrm rot="-3001937">
            <a:off x="9402157" y="4264229"/>
            <a:ext cx="1191862" cy="221505"/>
            <a:chOff x="0" y="0"/>
            <a:chExt cx="380600" cy="70215"/>
          </a:xfrm>
        </p:grpSpPr>
        <p:sp>
          <p:nvSpPr>
            <p:cNvPr id="35" name="Freeform 35">
              <a:extLst>
                <a:ext uri="{C183D7F6-B498-43B3-948B-1728B52AA6E4}">
                  <adec:decorative xmlns:adec="http://schemas.microsoft.com/office/drawing/2017/decorative" val="1"/>
                </a:ext>
              </a:extLst>
            </p:cNvPr>
            <p:cNvSpPr/>
            <p:nvPr/>
          </p:nvSpPr>
          <p:spPr>
            <a:xfrm>
              <a:off x="0" y="0"/>
              <a:ext cx="380600" cy="70215"/>
            </a:xfrm>
            <a:custGeom>
              <a:avLst/>
              <a:gdLst/>
              <a:ahLst/>
              <a:cxnLst/>
              <a:rect l="l" t="t" r="r" b="b"/>
              <a:pathLst>
                <a:path w="380600" h="70215">
                  <a:moveTo>
                    <a:pt x="0" y="0"/>
                  </a:moveTo>
                  <a:lnTo>
                    <a:pt x="380600" y="0"/>
                  </a:lnTo>
                  <a:lnTo>
                    <a:pt x="380600" y="70215"/>
                  </a:lnTo>
                  <a:lnTo>
                    <a:pt x="0" y="70215"/>
                  </a:lnTo>
                  <a:close/>
                </a:path>
              </a:pathLst>
            </a:custGeom>
            <a:solidFill>
              <a:srgbClr val="EF7521"/>
            </a:solidFill>
          </p:spPr>
          <p:txBody>
            <a:bodyPr/>
            <a:lstStyle/>
            <a:p>
              <a:endParaRPr lang="en-US"/>
            </a:p>
          </p:txBody>
        </p:sp>
        <p:sp>
          <p:nvSpPr>
            <p:cNvPr id="36" name="TextBox 36"/>
            <p:cNvSpPr txBox="1"/>
            <p:nvPr/>
          </p:nvSpPr>
          <p:spPr>
            <a:xfrm>
              <a:off x="0" y="-47625"/>
              <a:ext cx="380600" cy="117840"/>
            </a:xfrm>
            <a:prstGeom prst="rect">
              <a:avLst/>
            </a:prstGeom>
          </p:spPr>
          <p:txBody>
            <a:bodyPr lIns="46405" tIns="46405" rIns="46405" bIns="46405" rtlCol="0" anchor="ctr"/>
            <a:lstStyle/>
            <a:p>
              <a:pPr algn="ctr">
                <a:lnSpc>
                  <a:spcPts val="2660"/>
                </a:lnSpc>
              </a:pPr>
              <a:endParaRPr/>
            </a:p>
          </p:txBody>
        </p:sp>
      </p:grpSp>
      <p:grpSp>
        <p:nvGrpSpPr>
          <p:cNvPr id="37" name="Group 37">
            <a:extLst>
              <a:ext uri="{C183D7F6-B498-43B3-948B-1728B52AA6E4}">
                <adec:decorative xmlns:adec="http://schemas.microsoft.com/office/drawing/2017/decorative" val="1"/>
              </a:ext>
            </a:extLst>
          </p:cNvPr>
          <p:cNvGrpSpPr/>
          <p:nvPr/>
        </p:nvGrpSpPr>
        <p:grpSpPr>
          <a:xfrm rot="96360">
            <a:off x="10859180" y="6042421"/>
            <a:ext cx="1319527" cy="259095"/>
            <a:chOff x="0" y="0"/>
            <a:chExt cx="426501" cy="75259"/>
          </a:xfrm>
        </p:grpSpPr>
        <p:sp>
          <p:nvSpPr>
            <p:cNvPr id="38" name="Freeform 38">
              <a:extLst>
                <a:ext uri="{C183D7F6-B498-43B3-948B-1728B52AA6E4}">
                  <adec:decorative xmlns:adec="http://schemas.microsoft.com/office/drawing/2017/decorative" val="1"/>
                </a:ext>
              </a:extLst>
            </p:cNvPr>
            <p:cNvSpPr/>
            <p:nvPr/>
          </p:nvSpPr>
          <p:spPr>
            <a:xfrm>
              <a:off x="0" y="0"/>
              <a:ext cx="426501" cy="75259"/>
            </a:xfrm>
            <a:custGeom>
              <a:avLst/>
              <a:gdLst/>
              <a:ahLst/>
              <a:cxnLst/>
              <a:rect l="l" t="t" r="r" b="b"/>
              <a:pathLst>
                <a:path w="426501" h="75259">
                  <a:moveTo>
                    <a:pt x="0" y="0"/>
                  </a:moveTo>
                  <a:lnTo>
                    <a:pt x="426501" y="0"/>
                  </a:lnTo>
                  <a:lnTo>
                    <a:pt x="426501" y="75259"/>
                  </a:lnTo>
                  <a:lnTo>
                    <a:pt x="0" y="75259"/>
                  </a:lnTo>
                  <a:close/>
                </a:path>
              </a:pathLst>
            </a:custGeom>
            <a:solidFill>
              <a:srgbClr val="F8B333"/>
            </a:solidFill>
          </p:spPr>
          <p:txBody>
            <a:bodyPr/>
            <a:lstStyle/>
            <a:p>
              <a:endParaRPr lang="en-US"/>
            </a:p>
          </p:txBody>
        </p:sp>
        <p:sp>
          <p:nvSpPr>
            <p:cNvPr id="39" name="TextBox 39"/>
            <p:cNvSpPr txBox="1"/>
            <p:nvPr/>
          </p:nvSpPr>
          <p:spPr>
            <a:xfrm>
              <a:off x="0" y="-47625"/>
              <a:ext cx="426501" cy="122884"/>
            </a:xfrm>
            <a:prstGeom prst="rect">
              <a:avLst/>
            </a:prstGeom>
          </p:spPr>
          <p:txBody>
            <a:bodyPr lIns="46405" tIns="46405" rIns="46405" bIns="46405" rtlCol="0" anchor="ctr"/>
            <a:lstStyle/>
            <a:p>
              <a:pPr algn="ctr">
                <a:lnSpc>
                  <a:spcPts val="2660"/>
                </a:lnSpc>
              </a:pPr>
              <a:endParaRPr/>
            </a:p>
          </p:txBody>
        </p:sp>
      </p:grpSp>
      <p:grpSp>
        <p:nvGrpSpPr>
          <p:cNvPr id="40" name="Group 40">
            <a:extLst>
              <a:ext uri="{C183D7F6-B498-43B3-948B-1728B52AA6E4}">
                <adec:decorative xmlns:adec="http://schemas.microsoft.com/office/drawing/2017/decorative" val="1"/>
              </a:ext>
            </a:extLst>
          </p:cNvPr>
          <p:cNvGrpSpPr/>
          <p:nvPr/>
        </p:nvGrpSpPr>
        <p:grpSpPr>
          <a:xfrm rot="-8937266">
            <a:off x="10365496" y="7683562"/>
            <a:ext cx="1836357" cy="208148"/>
            <a:chOff x="0" y="0"/>
            <a:chExt cx="529454" cy="60013"/>
          </a:xfrm>
        </p:grpSpPr>
        <p:sp>
          <p:nvSpPr>
            <p:cNvPr id="41" name="Freeform 41">
              <a:extLst>
                <a:ext uri="{C183D7F6-B498-43B3-948B-1728B52AA6E4}">
                  <adec:decorative xmlns:adec="http://schemas.microsoft.com/office/drawing/2017/decorative" val="1"/>
                </a:ext>
              </a:extLst>
            </p:cNvPr>
            <p:cNvSpPr/>
            <p:nvPr/>
          </p:nvSpPr>
          <p:spPr>
            <a:xfrm>
              <a:off x="0" y="0"/>
              <a:ext cx="529454" cy="60013"/>
            </a:xfrm>
            <a:custGeom>
              <a:avLst/>
              <a:gdLst/>
              <a:ahLst/>
              <a:cxnLst/>
              <a:rect l="l" t="t" r="r" b="b"/>
              <a:pathLst>
                <a:path w="529454" h="60013">
                  <a:moveTo>
                    <a:pt x="0" y="0"/>
                  </a:moveTo>
                  <a:lnTo>
                    <a:pt x="529454" y="0"/>
                  </a:lnTo>
                  <a:lnTo>
                    <a:pt x="529454" y="60013"/>
                  </a:lnTo>
                  <a:lnTo>
                    <a:pt x="0" y="60013"/>
                  </a:lnTo>
                  <a:close/>
                </a:path>
              </a:pathLst>
            </a:custGeom>
            <a:solidFill>
              <a:srgbClr val="6EC4E8"/>
            </a:solidFill>
          </p:spPr>
          <p:txBody>
            <a:bodyPr/>
            <a:lstStyle/>
            <a:p>
              <a:endParaRPr lang="en-US"/>
            </a:p>
          </p:txBody>
        </p:sp>
        <p:sp>
          <p:nvSpPr>
            <p:cNvPr id="42" name="TextBox 42"/>
            <p:cNvSpPr txBox="1"/>
            <p:nvPr/>
          </p:nvSpPr>
          <p:spPr>
            <a:xfrm>
              <a:off x="0" y="-47625"/>
              <a:ext cx="529454" cy="107638"/>
            </a:xfrm>
            <a:prstGeom prst="rect">
              <a:avLst/>
            </a:prstGeom>
          </p:spPr>
          <p:txBody>
            <a:bodyPr lIns="46405" tIns="46405" rIns="46405" bIns="46405" rtlCol="0" anchor="ctr"/>
            <a:lstStyle/>
            <a:p>
              <a:pPr algn="ctr">
                <a:lnSpc>
                  <a:spcPts val="2660"/>
                </a:lnSpc>
              </a:pPr>
              <a:endParaRPr/>
            </a:p>
          </p:txBody>
        </p:sp>
      </p:grpSp>
      <p:grpSp>
        <p:nvGrpSpPr>
          <p:cNvPr id="43" name="Group 43">
            <a:extLst>
              <a:ext uri="{C183D7F6-B498-43B3-948B-1728B52AA6E4}">
                <adec:decorative xmlns:adec="http://schemas.microsoft.com/office/drawing/2017/decorative" val="1"/>
              </a:ext>
            </a:extLst>
          </p:cNvPr>
          <p:cNvGrpSpPr/>
          <p:nvPr/>
        </p:nvGrpSpPr>
        <p:grpSpPr>
          <a:xfrm rot="9302765">
            <a:off x="8088490" y="6803557"/>
            <a:ext cx="1554373" cy="209557"/>
            <a:chOff x="0" y="0"/>
            <a:chExt cx="467968" cy="75259"/>
          </a:xfrm>
        </p:grpSpPr>
        <p:sp>
          <p:nvSpPr>
            <p:cNvPr id="44" name="Freeform 44">
              <a:extLst>
                <a:ext uri="{C183D7F6-B498-43B3-948B-1728B52AA6E4}">
                  <adec:decorative xmlns:adec="http://schemas.microsoft.com/office/drawing/2017/decorative" val="1"/>
                </a:ext>
              </a:extLst>
            </p:cNvPr>
            <p:cNvSpPr/>
            <p:nvPr/>
          </p:nvSpPr>
          <p:spPr>
            <a:xfrm>
              <a:off x="0" y="0"/>
              <a:ext cx="467968" cy="75259"/>
            </a:xfrm>
            <a:custGeom>
              <a:avLst/>
              <a:gdLst/>
              <a:ahLst/>
              <a:cxnLst/>
              <a:rect l="l" t="t" r="r" b="b"/>
              <a:pathLst>
                <a:path w="467968" h="75259">
                  <a:moveTo>
                    <a:pt x="0" y="0"/>
                  </a:moveTo>
                  <a:lnTo>
                    <a:pt x="467968" y="0"/>
                  </a:lnTo>
                  <a:lnTo>
                    <a:pt x="467968" y="75259"/>
                  </a:lnTo>
                  <a:lnTo>
                    <a:pt x="0" y="75259"/>
                  </a:lnTo>
                  <a:close/>
                </a:path>
              </a:pathLst>
            </a:custGeom>
            <a:solidFill>
              <a:srgbClr val="AAA5D2"/>
            </a:solidFill>
          </p:spPr>
          <p:txBody>
            <a:bodyPr/>
            <a:lstStyle/>
            <a:p>
              <a:endParaRPr lang="en-US"/>
            </a:p>
          </p:txBody>
        </p:sp>
        <p:sp>
          <p:nvSpPr>
            <p:cNvPr id="45" name="TextBox 45"/>
            <p:cNvSpPr txBox="1"/>
            <p:nvPr/>
          </p:nvSpPr>
          <p:spPr>
            <a:xfrm>
              <a:off x="0" y="-47625"/>
              <a:ext cx="467968" cy="122884"/>
            </a:xfrm>
            <a:prstGeom prst="rect">
              <a:avLst/>
            </a:prstGeom>
          </p:spPr>
          <p:txBody>
            <a:bodyPr lIns="46405" tIns="46405" rIns="46405" bIns="46405" rtlCol="0" anchor="ctr"/>
            <a:lstStyle/>
            <a:p>
              <a:pPr algn="ctr">
                <a:lnSpc>
                  <a:spcPts val="2660"/>
                </a:lnSpc>
              </a:pPr>
              <a:endParaRPr/>
            </a:p>
          </p:txBody>
        </p:sp>
      </p:grpSp>
      <p:grpSp>
        <p:nvGrpSpPr>
          <p:cNvPr id="46" name="Group 46">
            <a:extLst>
              <a:ext uri="{C183D7F6-B498-43B3-948B-1728B52AA6E4}">
                <adec:decorative xmlns:adec="http://schemas.microsoft.com/office/drawing/2017/decorative" val="1"/>
              </a:ext>
            </a:extLst>
          </p:cNvPr>
          <p:cNvGrpSpPr/>
          <p:nvPr/>
        </p:nvGrpSpPr>
        <p:grpSpPr>
          <a:xfrm rot="98758">
            <a:off x="4534696" y="5535058"/>
            <a:ext cx="1579857" cy="261029"/>
            <a:chOff x="0" y="0"/>
            <a:chExt cx="455501" cy="75259"/>
          </a:xfrm>
        </p:grpSpPr>
        <p:sp>
          <p:nvSpPr>
            <p:cNvPr id="47" name="Freeform 47">
              <a:extLst>
                <a:ext uri="{C183D7F6-B498-43B3-948B-1728B52AA6E4}">
                  <adec:decorative xmlns:adec="http://schemas.microsoft.com/office/drawing/2017/decorative" val="1"/>
                </a:ext>
              </a:extLst>
            </p:cNvPr>
            <p:cNvSpPr/>
            <p:nvPr/>
          </p:nvSpPr>
          <p:spPr>
            <a:xfrm>
              <a:off x="0" y="0"/>
              <a:ext cx="455501" cy="75259"/>
            </a:xfrm>
            <a:custGeom>
              <a:avLst/>
              <a:gdLst/>
              <a:ahLst/>
              <a:cxnLst/>
              <a:rect l="l" t="t" r="r" b="b"/>
              <a:pathLst>
                <a:path w="455501" h="75259">
                  <a:moveTo>
                    <a:pt x="0" y="0"/>
                  </a:moveTo>
                  <a:lnTo>
                    <a:pt x="455501" y="0"/>
                  </a:lnTo>
                  <a:lnTo>
                    <a:pt x="455501" y="75259"/>
                  </a:lnTo>
                  <a:lnTo>
                    <a:pt x="0" y="75259"/>
                  </a:lnTo>
                  <a:close/>
                </a:path>
              </a:pathLst>
            </a:custGeom>
            <a:solidFill>
              <a:srgbClr val="00953A"/>
            </a:solidFill>
          </p:spPr>
          <p:txBody>
            <a:bodyPr/>
            <a:lstStyle/>
            <a:p>
              <a:endParaRPr lang="en-US"/>
            </a:p>
          </p:txBody>
        </p:sp>
        <p:sp>
          <p:nvSpPr>
            <p:cNvPr id="48" name="TextBox 48"/>
            <p:cNvSpPr txBox="1"/>
            <p:nvPr/>
          </p:nvSpPr>
          <p:spPr>
            <a:xfrm>
              <a:off x="0" y="-47625"/>
              <a:ext cx="455501" cy="122884"/>
            </a:xfrm>
            <a:prstGeom prst="rect">
              <a:avLst/>
            </a:prstGeom>
          </p:spPr>
          <p:txBody>
            <a:bodyPr lIns="46405" tIns="46405" rIns="46405" bIns="46405" rtlCol="0" anchor="ctr"/>
            <a:lstStyle/>
            <a:p>
              <a:pPr algn="ctr">
                <a:lnSpc>
                  <a:spcPts val="2660"/>
                </a:lnSpc>
              </a:pPr>
              <a:endParaRPr/>
            </a:p>
          </p:txBody>
        </p:sp>
      </p:grpSp>
      <p:grpSp>
        <p:nvGrpSpPr>
          <p:cNvPr id="49" name="Group 49">
            <a:extLst>
              <a:ext uri="{C183D7F6-B498-43B3-948B-1728B52AA6E4}">
                <adec:decorative xmlns:adec="http://schemas.microsoft.com/office/drawing/2017/decorative" val="1"/>
              </a:ext>
            </a:extLst>
          </p:cNvPr>
          <p:cNvGrpSpPr/>
          <p:nvPr/>
        </p:nvGrpSpPr>
        <p:grpSpPr>
          <a:xfrm>
            <a:off x="9695398" y="6656066"/>
            <a:ext cx="841641" cy="852550"/>
            <a:chOff x="0" y="0"/>
            <a:chExt cx="802400" cy="812800"/>
          </a:xfrm>
        </p:grpSpPr>
        <p:sp>
          <p:nvSpPr>
            <p:cNvPr id="50" name="Freeform 50">
              <a:extLst>
                <a:ext uri="{C183D7F6-B498-43B3-948B-1728B52AA6E4}">
                  <adec:decorative xmlns:adec="http://schemas.microsoft.com/office/drawing/2017/decorative" val="1"/>
                </a:ext>
              </a:extLst>
            </p:cNvPr>
            <p:cNvSpPr/>
            <p:nvPr/>
          </p:nvSpPr>
          <p:spPr>
            <a:xfrm>
              <a:off x="0" y="0"/>
              <a:ext cx="802400" cy="812800"/>
            </a:xfrm>
            <a:custGeom>
              <a:avLst/>
              <a:gdLst/>
              <a:ahLst/>
              <a:cxnLst/>
              <a:rect l="l" t="t" r="r" b="b"/>
              <a:pathLst>
                <a:path w="802400" h="812800">
                  <a:moveTo>
                    <a:pt x="401200" y="0"/>
                  </a:moveTo>
                  <a:cubicBezTo>
                    <a:pt x="179623" y="0"/>
                    <a:pt x="0" y="181951"/>
                    <a:pt x="0" y="406400"/>
                  </a:cubicBezTo>
                  <a:cubicBezTo>
                    <a:pt x="0" y="630849"/>
                    <a:pt x="179623" y="812800"/>
                    <a:pt x="401200" y="812800"/>
                  </a:cubicBezTo>
                  <a:cubicBezTo>
                    <a:pt x="622777" y="812800"/>
                    <a:pt x="802400" y="630849"/>
                    <a:pt x="802400" y="406400"/>
                  </a:cubicBezTo>
                  <a:cubicBezTo>
                    <a:pt x="802400" y="181951"/>
                    <a:pt x="622777" y="0"/>
                    <a:pt x="401200" y="0"/>
                  </a:cubicBezTo>
                  <a:close/>
                </a:path>
              </a:pathLst>
            </a:custGeom>
            <a:solidFill>
              <a:srgbClr val="000000">
                <a:alpha val="0"/>
              </a:srgbClr>
            </a:solidFill>
            <a:ln w="19050" cap="sq">
              <a:solidFill>
                <a:srgbClr val="FFFFFF"/>
              </a:solidFill>
              <a:prstDash val="dash"/>
              <a:miter/>
            </a:ln>
          </p:spPr>
          <p:txBody>
            <a:bodyPr/>
            <a:lstStyle/>
            <a:p>
              <a:endParaRPr lang="en-US"/>
            </a:p>
          </p:txBody>
        </p:sp>
        <p:sp>
          <p:nvSpPr>
            <p:cNvPr id="51" name="TextBox 51"/>
            <p:cNvSpPr txBox="1"/>
            <p:nvPr/>
          </p:nvSpPr>
          <p:spPr>
            <a:xfrm>
              <a:off x="75225" y="28575"/>
              <a:ext cx="651950" cy="708025"/>
            </a:xfrm>
            <a:prstGeom prst="rect">
              <a:avLst/>
            </a:prstGeom>
          </p:spPr>
          <p:txBody>
            <a:bodyPr lIns="46405" tIns="46405" rIns="46405" bIns="46405" rtlCol="0" anchor="ctr"/>
            <a:lstStyle/>
            <a:p>
              <a:pPr algn="ctr">
                <a:lnSpc>
                  <a:spcPts val="2660"/>
                </a:lnSpc>
              </a:pPr>
              <a:endParaRPr/>
            </a:p>
          </p:txBody>
        </p:sp>
      </p:grpSp>
      <p:grpSp>
        <p:nvGrpSpPr>
          <p:cNvPr id="52" name="Group 52">
            <a:extLst>
              <a:ext uri="{C183D7F6-B498-43B3-948B-1728B52AA6E4}">
                <adec:decorative xmlns:adec="http://schemas.microsoft.com/office/drawing/2017/decorative" val="1"/>
              </a:ext>
            </a:extLst>
          </p:cNvPr>
          <p:cNvGrpSpPr/>
          <p:nvPr/>
        </p:nvGrpSpPr>
        <p:grpSpPr>
          <a:xfrm>
            <a:off x="8944844" y="5839664"/>
            <a:ext cx="841641" cy="852550"/>
            <a:chOff x="0" y="0"/>
            <a:chExt cx="802400" cy="812800"/>
          </a:xfrm>
        </p:grpSpPr>
        <p:sp>
          <p:nvSpPr>
            <p:cNvPr id="53" name="Freeform 53">
              <a:extLst>
                <a:ext uri="{C183D7F6-B498-43B3-948B-1728B52AA6E4}">
                  <adec:decorative xmlns:adec="http://schemas.microsoft.com/office/drawing/2017/decorative" val="1"/>
                </a:ext>
              </a:extLst>
            </p:cNvPr>
            <p:cNvSpPr/>
            <p:nvPr/>
          </p:nvSpPr>
          <p:spPr>
            <a:xfrm>
              <a:off x="0" y="0"/>
              <a:ext cx="802400" cy="812800"/>
            </a:xfrm>
            <a:custGeom>
              <a:avLst/>
              <a:gdLst/>
              <a:ahLst/>
              <a:cxnLst/>
              <a:rect l="l" t="t" r="r" b="b"/>
              <a:pathLst>
                <a:path w="802400" h="812800">
                  <a:moveTo>
                    <a:pt x="401200" y="0"/>
                  </a:moveTo>
                  <a:cubicBezTo>
                    <a:pt x="179623" y="0"/>
                    <a:pt x="0" y="181951"/>
                    <a:pt x="0" y="406400"/>
                  </a:cubicBezTo>
                  <a:cubicBezTo>
                    <a:pt x="0" y="630849"/>
                    <a:pt x="179623" y="812800"/>
                    <a:pt x="401200" y="812800"/>
                  </a:cubicBezTo>
                  <a:cubicBezTo>
                    <a:pt x="622777" y="812800"/>
                    <a:pt x="802400" y="630849"/>
                    <a:pt x="802400" y="406400"/>
                  </a:cubicBezTo>
                  <a:cubicBezTo>
                    <a:pt x="802400" y="181951"/>
                    <a:pt x="622777" y="0"/>
                    <a:pt x="401200" y="0"/>
                  </a:cubicBezTo>
                  <a:close/>
                </a:path>
              </a:pathLst>
            </a:custGeom>
            <a:solidFill>
              <a:srgbClr val="000000">
                <a:alpha val="0"/>
              </a:srgbClr>
            </a:solidFill>
            <a:ln w="19050" cap="sq">
              <a:solidFill>
                <a:srgbClr val="FFFFFF"/>
              </a:solidFill>
              <a:prstDash val="dash"/>
              <a:miter/>
            </a:ln>
          </p:spPr>
          <p:txBody>
            <a:bodyPr/>
            <a:lstStyle/>
            <a:p>
              <a:endParaRPr lang="en-US"/>
            </a:p>
          </p:txBody>
        </p:sp>
        <p:sp>
          <p:nvSpPr>
            <p:cNvPr id="54" name="TextBox 54"/>
            <p:cNvSpPr txBox="1"/>
            <p:nvPr/>
          </p:nvSpPr>
          <p:spPr>
            <a:xfrm>
              <a:off x="75225" y="28575"/>
              <a:ext cx="651950" cy="708025"/>
            </a:xfrm>
            <a:prstGeom prst="rect">
              <a:avLst/>
            </a:prstGeom>
          </p:spPr>
          <p:txBody>
            <a:bodyPr lIns="46405" tIns="46405" rIns="46405" bIns="46405" rtlCol="0" anchor="ctr"/>
            <a:lstStyle/>
            <a:p>
              <a:pPr algn="ctr">
                <a:lnSpc>
                  <a:spcPts val="2660"/>
                </a:lnSpc>
              </a:pPr>
              <a:endParaRPr/>
            </a:p>
          </p:txBody>
        </p:sp>
      </p:grpSp>
      <p:grpSp>
        <p:nvGrpSpPr>
          <p:cNvPr id="55" name="Group 55">
            <a:extLst>
              <a:ext uri="{C183D7F6-B498-43B3-948B-1728B52AA6E4}">
                <adec:decorative xmlns:adec="http://schemas.microsoft.com/office/drawing/2017/decorative" val="1"/>
              </a:ext>
            </a:extLst>
          </p:cNvPr>
          <p:cNvGrpSpPr/>
          <p:nvPr/>
        </p:nvGrpSpPr>
        <p:grpSpPr>
          <a:xfrm>
            <a:off x="6081734" y="5322624"/>
            <a:ext cx="841641" cy="852550"/>
            <a:chOff x="0" y="0"/>
            <a:chExt cx="802400" cy="812800"/>
          </a:xfrm>
        </p:grpSpPr>
        <p:sp>
          <p:nvSpPr>
            <p:cNvPr id="56" name="Freeform 56">
              <a:extLst>
                <a:ext uri="{C183D7F6-B498-43B3-948B-1728B52AA6E4}">
                  <adec:decorative xmlns:adec="http://schemas.microsoft.com/office/drawing/2017/decorative" val="1"/>
                </a:ext>
              </a:extLst>
            </p:cNvPr>
            <p:cNvSpPr/>
            <p:nvPr/>
          </p:nvSpPr>
          <p:spPr>
            <a:xfrm>
              <a:off x="0" y="0"/>
              <a:ext cx="802400" cy="812800"/>
            </a:xfrm>
            <a:custGeom>
              <a:avLst/>
              <a:gdLst/>
              <a:ahLst/>
              <a:cxnLst/>
              <a:rect l="l" t="t" r="r" b="b"/>
              <a:pathLst>
                <a:path w="802400" h="812800">
                  <a:moveTo>
                    <a:pt x="401200" y="0"/>
                  </a:moveTo>
                  <a:cubicBezTo>
                    <a:pt x="179623" y="0"/>
                    <a:pt x="0" y="181951"/>
                    <a:pt x="0" y="406400"/>
                  </a:cubicBezTo>
                  <a:cubicBezTo>
                    <a:pt x="0" y="630849"/>
                    <a:pt x="179623" y="812800"/>
                    <a:pt x="401200" y="812800"/>
                  </a:cubicBezTo>
                  <a:cubicBezTo>
                    <a:pt x="622777" y="812800"/>
                    <a:pt x="802400" y="630849"/>
                    <a:pt x="802400" y="406400"/>
                  </a:cubicBezTo>
                  <a:cubicBezTo>
                    <a:pt x="802400" y="181951"/>
                    <a:pt x="622777" y="0"/>
                    <a:pt x="401200" y="0"/>
                  </a:cubicBezTo>
                  <a:close/>
                </a:path>
              </a:pathLst>
            </a:custGeom>
            <a:solidFill>
              <a:srgbClr val="000000">
                <a:alpha val="0"/>
              </a:srgbClr>
            </a:solidFill>
            <a:ln w="19050" cap="sq">
              <a:solidFill>
                <a:srgbClr val="FFFFFF"/>
              </a:solidFill>
              <a:prstDash val="dash"/>
              <a:miter/>
            </a:ln>
          </p:spPr>
          <p:txBody>
            <a:bodyPr/>
            <a:lstStyle/>
            <a:p>
              <a:endParaRPr lang="en-US"/>
            </a:p>
          </p:txBody>
        </p:sp>
        <p:sp>
          <p:nvSpPr>
            <p:cNvPr id="57" name="TextBox 57"/>
            <p:cNvSpPr txBox="1"/>
            <p:nvPr/>
          </p:nvSpPr>
          <p:spPr>
            <a:xfrm>
              <a:off x="75225" y="28575"/>
              <a:ext cx="651950" cy="708025"/>
            </a:xfrm>
            <a:prstGeom prst="rect">
              <a:avLst/>
            </a:prstGeom>
          </p:spPr>
          <p:txBody>
            <a:bodyPr lIns="46405" tIns="46405" rIns="46405" bIns="46405" rtlCol="0" anchor="ctr"/>
            <a:lstStyle/>
            <a:p>
              <a:pPr algn="ctr">
                <a:lnSpc>
                  <a:spcPts val="2660"/>
                </a:lnSpc>
              </a:pPr>
              <a:endParaRPr/>
            </a:p>
          </p:txBody>
        </p:sp>
      </p:grpSp>
      <p:grpSp>
        <p:nvGrpSpPr>
          <p:cNvPr id="58" name="Group 58">
            <a:extLst>
              <a:ext uri="{C183D7F6-B498-43B3-948B-1728B52AA6E4}">
                <adec:decorative xmlns:adec="http://schemas.microsoft.com/office/drawing/2017/decorative" val="1"/>
              </a:ext>
            </a:extLst>
          </p:cNvPr>
          <p:cNvGrpSpPr/>
          <p:nvPr/>
        </p:nvGrpSpPr>
        <p:grpSpPr>
          <a:xfrm>
            <a:off x="9960974" y="5431801"/>
            <a:ext cx="1185369" cy="1200733"/>
            <a:chOff x="0" y="0"/>
            <a:chExt cx="1004239" cy="1017256"/>
          </a:xfrm>
        </p:grpSpPr>
        <p:sp>
          <p:nvSpPr>
            <p:cNvPr id="59" name="Freeform 59">
              <a:extLst>
                <a:ext uri="{C183D7F6-B498-43B3-948B-1728B52AA6E4}">
                  <adec:decorative xmlns:adec="http://schemas.microsoft.com/office/drawing/2017/decorative" val="1"/>
                </a:ext>
              </a:extLst>
            </p:cNvPr>
            <p:cNvSpPr/>
            <p:nvPr/>
          </p:nvSpPr>
          <p:spPr>
            <a:xfrm>
              <a:off x="0" y="0"/>
              <a:ext cx="1004239" cy="1017256"/>
            </a:xfrm>
            <a:custGeom>
              <a:avLst/>
              <a:gdLst/>
              <a:ahLst/>
              <a:cxnLst/>
              <a:rect l="l" t="t" r="r" b="b"/>
              <a:pathLst>
                <a:path w="1004239" h="1017256">
                  <a:moveTo>
                    <a:pt x="502120" y="0"/>
                  </a:moveTo>
                  <a:cubicBezTo>
                    <a:pt x="224807" y="0"/>
                    <a:pt x="0" y="227720"/>
                    <a:pt x="0" y="508628"/>
                  </a:cubicBezTo>
                  <a:cubicBezTo>
                    <a:pt x="0" y="789535"/>
                    <a:pt x="224807" y="1017256"/>
                    <a:pt x="502120" y="1017256"/>
                  </a:cubicBezTo>
                  <a:cubicBezTo>
                    <a:pt x="779433" y="1017256"/>
                    <a:pt x="1004239" y="789535"/>
                    <a:pt x="1004239" y="508628"/>
                  </a:cubicBezTo>
                  <a:cubicBezTo>
                    <a:pt x="1004239" y="227720"/>
                    <a:pt x="779433" y="0"/>
                    <a:pt x="502120" y="0"/>
                  </a:cubicBezTo>
                  <a:close/>
                </a:path>
              </a:pathLst>
            </a:custGeom>
            <a:solidFill>
              <a:srgbClr val="F8B333"/>
            </a:solidFill>
          </p:spPr>
          <p:txBody>
            <a:bodyPr/>
            <a:lstStyle/>
            <a:p>
              <a:endParaRPr lang="en-US"/>
            </a:p>
          </p:txBody>
        </p:sp>
        <p:sp>
          <p:nvSpPr>
            <p:cNvPr id="60" name="TextBox 60"/>
            <p:cNvSpPr txBox="1"/>
            <p:nvPr/>
          </p:nvSpPr>
          <p:spPr>
            <a:xfrm>
              <a:off x="94147" y="47743"/>
              <a:ext cx="815945" cy="874145"/>
            </a:xfrm>
            <a:prstGeom prst="rect">
              <a:avLst/>
            </a:prstGeom>
          </p:spPr>
          <p:txBody>
            <a:bodyPr lIns="46405" tIns="46405" rIns="46405" bIns="46405" rtlCol="0" anchor="ctr"/>
            <a:lstStyle/>
            <a:p>
              <a:pPr algn="ctr">
                <a:lnSpc>
                  <a:spcPts val="2660"/>
                </a:lnSpc>
                <a:spcBef>
                  <a:spcPct val="0"/>
                </a:spcBef>
              </a:pPr>
              <a:endParaRPr/>
            </a:p>
          </p:txBody>
        </p:sp>
      </p:grpSp>
      <p:grpSp>
        <p:nvGrpSpPr>
          <p:cNvPr id="62" name="Group 62">
            <a:extLst>
              <a:ext uri="{C183D7F6-B498-43B3-948B-1728B52AA6E4}">
                <adec:decorative xmlns:adec="http://schemas.microsoft.com/office/drawing/2017/decorative" val="1"/>
              </a:ext>
            </a:extLst>
          </p:cNvPr>
          <p:cNvGrpSpPr/>
          <p:nvPr/>
        </p:nvGrpSpPr>
        <p:grpSpPr>
          <a:xfrm>
            <a:off x="10111236" y="5631615"/>
            <a:ext cx="841641" cy="823685"/>
            <a:chOff x="0" y="0"/>
            <a:chExt cx="802400" cy="785282"/>
          </a:xfrm>
        </p:grpSpPr>
        <p:sp>
          <p:nvSpPr>
            <p:cNvPr id="63" name="Freeform 63">
              <a:extLst>
                <a:ext uri="{C183D7F6-B498-43B3-948B-1728B52AA6E4}">
                  <adec:decorative xmlns:adec="http://schemas.microsoft.com/office/drawing/2017/decorative" val="1"/>
                </a:ext>
              </a:extLst>
            </p:cNvPr>
            <p:cNvSpPr/>
            <p:nvPr/>
          </p:nvSpPr>
          <p:spPr>
            <a:xfrm>
              <a:off x="0" y="0"/>
              <a:ext cx="802400" cy="785282"/>
            </a:xfrm>
            <a:custGeom>
              <a:avLst/>
              <a:gdLst/>
              <a:ahLst/>
              <a:cxnLst/>
              <a:rect l="l" t="t" r="r" b="b"/>
              <a:pathLst>
                <a:path w="802400" h="785282">
                  <a:moveTo>
                    <a:pt x="401200" y="0"/>
                  </a:moveTo>
                  <a:cubicBezTo>
                    <a:pt x="179623" y="0"/>
                    <a:pt x="0" y="175791"/>
                    <a:pt x="0" y="392641"/>
                  </a:cubicBezTo>
                  <a:cubicBezTo>
                    <a:pt x="0" y="609490"/>
                    <a:pt x="179623" y="785282"/>
                    <a:pt x="401200" y="785282"/>
                  </a:cubicBezTo>
                  <a:cubicBezTo>
                    <a:pt x="622777" y="785282"/>
                    <a:pt x="802400" y="609490"/>
                    <a:pt x="802400" y="392641"/>
                  </a:cubicBezTo>
                  <a:cubicBezTo>
                    <a:pt x="802400" y="175791"/>
                    <a:pt x="622777" y="0"/>
                    <a:pt x="401200" y="0"/>
                  </a:cubicBezTo>
                  <a:close/>
                </a:path>
              </a:pathLst>
            </a:custGeom>
            <a:solidFill>
              <a:srgbClr val="000000">
                <a:alpha val="0"/>
              </a:srgbClr>
            </a:solidFill>
            <a:ln w="19050" cap="sq">
              <a:solidFill>
                <a:srgbClr val="FFFFFF"/>
              </a:solidFill>
              <a:prstDash val="dash"/>
              <a:miter/>
            </a:ln>
          </p:spPr>
          <p:txBody>
            <a:bodyPr/>
            <a:lstStyle/>
            <a:p>
              <a:endParaRPr lang="en-US"/>
            </a:p>
          </p:txBody>
        </p:sp>
        <p:sp>
          <p:nvSpPr>
            <p:cNvPr id="64" name="TextBox 64"/>
            <p:cNvSpPr txBox="1"/>
            <p:nvPr/>
          </p:nvSpPr>
          <p:spPr>
            <a:xfrm>
              <a:off x="75225" y="25995"/>
              <a:ext cx="651950" cy="685666"/>
            </a:xfrm>
            <a:prstGeom prst="rect">
              <a:avLst/>
            </a:prstGeom>
          </p:spPr>
          <p:txBody>
            <a:bodyPr lIns="46405" tIns="46405" rIns="46405" bIns="46405" rtlCol="0" anchor="ctr"/>
            <a:lstStyle/>
            <a:p>
              <a:pPr algn="ctr">
                <a:lnSpc>
                  <a:spcPts val="2660"/>
                </a:lnSpc>
              </a:pPr>
              <a:endParaRPr/>
            </a:p>
          </p:txBody>
        </p:sp>
      </p:grpSp>
      <p:grpSp>
        <p:nvGrpSpPr>
          <p:cNvPr id="65" name="Group 65">
            <a:extLst>
              <a:ext uri="{C183D7F6-B498-43B3-948B-1728B52AA6E4}">
                <adec:decorative xmlns:adec="http://schemas.microsoft.com/office/drawing/2017/decorative" val="1"/>
              </a:ext>
            </a:extLst>
          </p:cNvPr>
          <p:cNvGrpSpPr/>
          <p:nvPr/>
        </p:nvGrpSpPr>
        <p:grpSpPr>
          <a:xfrm>
            <a:off x="9445610" y="4807929"/>
            <a:ext cx="841641" cy="823685"/>
            <a:chOff x="0" y="0"/>
            <a:chExt cx="802400" cy="785282"/>
          </a:xfrm>
        </p:grpSpPr>
        <p:sp>
          <p:nvSpPr>
            <p:cNvPr id="66" name="Freeform 66">
              <a:extLst>
                <a:ext uri="{C183D7F6-B498-43B3-948B-1728B52AA6E4}">
                  <adec:decorative xmlns:adec="http://schemas.microsoft.com/office/drawing/2017/decorative" val="1"/>
                </a:ext>
              </a:extLst>
            </p:cNvPr>
            <p:cNvSpPr/>
            <p:nvPr/>
          </p:nvSpPr>
          <p:spPr>
            <a:xfrm>
              <a:off x="0" y="0"/>
              <a:ext cx="802400" cy="785282"/>
            </a:xfrm>
            <a:custGeom>
              <a:avLst/>
              <a:gdLst/>
              <a:ahLst/>
              <a:cxnLst/>
              <a:rect l="l" t="t" r="r" b="b"/>
              <a:pathLst>
                <a:path w="802400" h="785282">
                  <a:moveTo>
                    <a:pt x="401200" y="0"/>
                  </a:moveTo>
                  <a:cubicBezTo>
                    <a:pt x="179623" y="0"/>
                    <a:pt x="0" y="175791"/>
                    <a:pt x="0" y="392641"/>
                  </a:cubicBezTo>
                  <a:cubicBezTo>
                    <a:pt x="0" y="609490"/>
                    <a:pt x="179623" y="785282"/>
                    <a:pt x="401200" y="785282"/>
                  </a:cubicBezTo>
                  <a:cubicBezTo>
                    <a:pt x="622777" y="785282"/>
                    <a:pt x="802400" y="609490"/>
                    <a:pt x="802400" y="392641"/>
                  </a:cubicBezTo>
                  <a:cubicBezTo>
                    <a:pt x="802400" y="175791"/>
                    <a:pt x="622777" y="0"/>
                    <a:pt x="401200" y="0"/>
                  </a:cubicBezTo>
                  <a:close/>
                </a:path>
              </a:pathLst>
            </a:custGeom>
            <a:solidFill>
              <a:srgbClr val="000000">
                <a:alpha val="0"/>
              </a:srgbClr>
            </a:solidFill>
            <a:ln w="19050" cap="sq">
              <a:solidFill>
                <a:srgbClr val="FFFFFF"/>
              </a:solidFill>
              <a:prstDash val="dash"/>
              <a:miter/>
            </a:ln>
          </p:spPr>
          <p:txBody>
            <a:bodyPr/>
            <a:lstStyle/>
            <a:p>
              <a:endParaRPr lang="en-US"/>
            </a:p>
          </p:txBody>
        </p:sp>
        <p:sp>
          <p:nvSpPr>
            <p:cNvPr id="67" name="TextBox 67"/>
            <p:cNvSpPr txBox="1"/>
            <p:nvPr/>
          </p:nvSpPr>
          <p:spPr>
            <a:xfrm>
              <a:off x="75225" y="-12105"/>
              <a:ext cx="651950" cy="723766"/>
            </a:xfrm>
            <a:prstGeom prst="rect">
              <a:avLst/>
            </a:prstGeom>
          </p:spPr>
          <p:txBody>
            <a:bodyPr lIns="46405" tIns="46405" rIns="46405" bIns="46405" rtlCol="0" anchor="ctr"/>
            <a:lstStyle/>
            <a:p>
              <a:pPr algn="ctr">
                <a:lnSpc>
                  <a:spcPts val="5600"/>
                </a:lnSpc>
              </a:pPr>
              <a:endParaRPr/>
            </a:p>
          </p:txBody>
        </p:sp>
      </p:grpSp>
      <p:grpSp>
        <p:nvGrpSpPr>
          <p:cNvPr id="68" name="Group 68">
            <a:extLst>
              <a:ext uri="{C183D7F6-B498-43B3-948B-1728B52AA6E4}">
                <adec:decorative xmlns:adec="http://schemas.microsoft.com/office/drawing/2017/decorative" val="1"/>
              </a:ext>
            </a:extLst>
          </p:cNvPr>
          <p:cNvGrpSpPr/>
          <p:nvPr/>
        </p:nvGrpSpPr>
        <p:grpSpPr>
          <a:xfrm>
            <a:off x="14244048" y="2930242"/>
            <a:ext cx="2697566" cy="2465484"/>
            <a:chOff x="0" y="0"/>
            <a:chExt cx="1039578" cy="950139"/>
          </a:xfrm>
        </p:grpSpPr>
        <p:sp>
          <p:nvSpPr>
            <p:cNvPr id="69" name="Freeform 69">
              <a:extLst>
                <a:ext uri="{C183D7F6-B498-43B3-948B-1728B52AA6E4}">
                  <adec:decorative xmlns:adec="http://schemas.microsoft.com/office/drawing/2017/decorative" val="1"/>
                </a:ext>
              </a:extLst>
            </p:cNvPr>
            <p:cNvSpPr/>
            <p:nvPr/>
          </p:nvSpPr>
          <p:spPr>
            <a:xfrm>
              <a:off x="0" y="0"/>
              <a:ext cx="1039578" cy="950139"/>
            </a:xfrm>
            <a:custGeom>
              <a:avLst/>
              <a:gdLst/>
              <a:ahLst/>
              <a:cxnLst/>
              <a:rect l="l" t="t" r="r" b="b"/>
              <a:pathLst>
                <a:path w="1039578" h="950139">
                  <a:moveTo>
                    <a:pt x="519789" y="0"/>
                  </a:moveTo>
                  <a:cubicBezTo>
                    <a:pt x="232717" y="0"/>
                    <a:pt x="0" y="212696"/>
                    <a:pt x="0" y="475069"/>
                  </a:cubicBezTo>
                  <a:cubicBezTo>
                    <a:pt x="0" y="737443"/>
                    <a:pt x="232717" y="950139"/>
                    <a:pt x="519789" y="950139"/>
                  </a:cubicBezTo>
                  <a:cubicBezTo>
                    <a:pt x="806860" y="950139"/>
                    <a:pt x="1039578" y="737443"/>
                    <a:pt x="1039578" y="475069"/>
                  </a:cubicBezTo>
                  <a:cubicBezTo>
                    <a:pt x="1039578" y="212696"/>
                    <a:pt x="806860" y="0"/>
                    <a:pt x="519789" y="0"/>
                  </a:cubicBezTo>
                  <a:close/>
                </a:path>
              </a:pathLst>
            </a:custGeom>
            <a:solidFill>
              <a:srgbClr val="FFFFFF"/>
            </a:solidFill>
            <a:ln w="285750" cap="sq">
              <a:solidFill>
                <a:srgbClr val="D3CBBD"/>
              </a:solidFill>
              <a:prstDash val="solid"/>
              <a:miter/>
            </a:ln>
          </p:spPr>
          <p:txBody>
            <a:bodyPr/>
            <a:lstStyle/>
            <a:p>
              <a:endParaRPr lang="en-US"/>
            </a:p>
          </p:txBody>
        </p:sp>
        <p:sp>
          <p:nvSpPr>
            <p:cNvPr id="70" name="TextBox 70"/>
            <p:cNvSpPr txBox="1"/>
            <p:nvPr/>
          </p:nvSpPr>
          <p:spPr>
            <a:xfrm>
              <a:off x="97460" y="41451"/>
              <a:ext cx="844657" cy="819613"/>
            </a:xfrm>
            <a:prstGeom prst="rect">
              <a:avLst/>
            </a:prstGeom>
          </p:spPr>
          <p:txBody>
            <a:bodyPr lIns="46405" tIns="46405" rIns="46405" bIns="46405" rtlCol="0" anchor="ctr"/>
            <a:lstStyle/>
            <a:p>
              <a:pPr algn="ctr">
                <a:lnSpc>
                  <a:spcPts val="2660"/>
                </a:lnSpc>
                <a:spcBef>
                  <a:spcPct val="0"/>
                </a:spcBef>
              </a:pPr>
              <a:endParaRPr/>
            </a:p>
          </p:txBody>
        </p:sp>
      </p:grpSp>
      <p:grpSp>
        <p:nvGrpSpPr>
          <p:cNvPr id="71" name="Group 71">
            <a:extLst>
              <a:ext uri="{C183D7F6-B498-43B3-948B-1728B52AA6E4}">
                <adec:decorative xmlns:adec="http://schemas.microsoft.com/office/drawing/2017/decorative" val="1"/>
              </a:ext>
            </a:extLst>
          </p:cNvPr>
          <p:cNvGrpSpPr/>
          <p:nvPr/>
        </p:nvGrpSpPr>
        <p:grpSpPr>
          <a:xfrm>
            <a:off x="11693078" y="7253208"/>
            <a:ext cx="2116199" cy="2143628"/>
            <a:chOff x="0" y="0"/>
            <a:chExt cx="819686" cy="830310"/>
          </a:xfrm>
        </p:grpSpPr>
        <p:sp>
          <p:nvSpPr>
            <p:cNvPr id="72" name="Freeform 72">
              <a:extLst>
                <a:ext uri="{C183D7F6-B498-43B3-948B-1728B52AA6E4}">
                  <adec:decorative xmlns:adec="http://schemas.microsoft.com/office/drawing/2017/decorative" val="1"/>
                </a:ext>
              </a:extLst>
            </p:cNvPr>
            <p:cNvSpPr/>
            <p:nvPr/>
          </p:nvSpPr>
          <p:spPr>
            <a:xfrm>
              <a:off x="0" y="0"/>
              <a:ext cx="819686" cy="830310"/>
            </a:xfrm>
            <a:custGeom>
              <a:avLst/>
              <a:gdLst/>
              <a:ahLst/>
              <a:cxnLst/>
              <a:rect l="l" t="t" r="r" b="b"/>
              <a:pathLst>
                <a:path w="819686" h="830310">
                  <a:moveTo>
                    <a:pt x="409843" y="0"/>
                  </a:moveTo>
                  <a:cubicBezTo>
                    <a:pt x="183493" y="0"/>
                    <a:pt x="0" y="185871"/>
                    <a:pt x="0" y="415155"/>
                  </a:cubicBezTo>
                  <a:cubicBezTo>
                    <a:pt x="0" y="644439"/>
                    <a:pt x="183493" y="830310"/>
                    <a:pt x="409843" y="830310"/>
                  </a:cubicBezTo>
                  <a:cubicBezTo>
                    <a:pt x="636193" y="830310"/>
                    <a:pt x="819686" y="644439"/>
                    <a:pt x="819686" y="415155"/>
                  </a:cubicBezTo>
                  <a:cubicBezTo>
                    <a:pt x="819686" y="185871"/>
                    <a:pt x="636193" y="0"/>
                    <a:pt x="409843" y="0"/>
                  </a:cubicBezTo>
                  <a:close/>
                </a:path>
              </a:pathLst>
            </a:custGeom>
            <a:solidFill>
              <a:srgbClr val="FFFFFF"/>
            </a:solidFill>
            <a:ln w="285750" cap="sq">
              <a:solidFill>
                <a:srgbClr val="6EC4E8"/>
              </a:solidFill>
              <a:prstDash val="solid"/>
              <a:miter/>
            </a:ln>
          </p:spPr>
          <p:txBody>
            <a:bodyPr/>
            <a:lstStyle/>
            <a:p>
              <a:endParaRPr lang="en-US"/>
            </a:p>
          </p:txBody>
        </p:sp>
        <p:sp>
          <p:nvSpPr>
            <p:cNvPr id="73" name="TextBox 73"/>
            <p:cNvSpPr txBox="1"/>
            <p:nvPr/>
          </p:nvSpPr>
          <p:spPr>
            <a:xfrm>
              <a:off x="76846" y="30217"/>
              <a:ext cx="665995" cy="722252"/>
            </a:xfrm>
            <a:prstGeom prst="rect">
              <a:avLst/>
            </a:prstGeom>
          </p:spPr>
          <p:txBody>
            <a:bodyPr lIns="46405" tIns="46405" rIns="46405" bIns="46405" rtlCol="0" anchor="ctr"/>
            <a:lstStyle/>
            <a:p>
              <a:pPr algn="ctr">
                <a:lnSpc>
                  <a:spcPts val="2660"/>
                </a:lnSpc>
                <a:spcBef>
                  <a:spcPct val="0"/>
                </a:spcBef>
              </a:pPr>
              <a:endParaRPr/>
            </a:p>
          </p:txBody>
        </p:sp>
      </p:grpSp>
      <p:sp>
        <p:nvSpPr>
          <p:cNvPr id="75" name="TextBox 75"/>
          <p:cNvSpPr txBox="1"/>
          <p:nvPr/>
        </p:nvSpPr>
        <p:spPr>
          <a:xfrm>
            <a:off x="1071883" y="2742460"/>
            <a:ext cx="7872961" cy="795089"/>
          </a:xfrm>
          <a:prstGeom prst="rect">
            <a:avLst/>
          </a:prstGeom>
        </p:spPr>
        <p:txBody>
          <a:bodyPr lIns="0" tIns="0" rIns="0" bIns="0" rtlCol="0" anchor="t">
            <a:spAutoFit/>
          </a:bodyPr>
          <a:lstStyle/>
          <a:p>
            <a:pPr algn="l">
              <a:lnSpc>
                <a:spcPts val="3080"/>
              </a:lnSpc>
            </a:pPr>
            <a:r>
              <a:rPr lang="en-US" sz="2800" b="1" spc="56" dirty="0">
                <a:solidFill>
                  <a:srgbClr val="000000"/>
                </a:solidFill>
                <a:latin typeface="Trebuchet MS Bold"/>
                <a:ea typeface="Trebuchet MS Bold"/>
                <a:cs typeface="Trebuchet MS Bold"/>
                <a:sym typeface="Trebuchet MS Bold"/>
              </a:rPr>
              <a:t>FY2024-25 SCCG funding available </a:t>
            </a:r>
          </a:p>
          <a:p>
            <a:pPr algn="l">
              <a:lnSpc>
                <a:spcPts val="3080"/>
              </a:lnSpc>
            </a:pPr>
            <a:r>
              <a:rPr lang="en-US" sz="2800" b="1" spc="56" dirty="0">
                <a:solidFill>
                  <a:srgbClr val="000000"/>
                </a:solidFill>
                <a:latin typeface="Trebuchet MS Bold"/>
                <a:ea typeface="Trebuchet MS Bold"/>
                <a:cs typeface="Trebuchet MS Bold"/>
                <a:sym typeface="Trebuchet MS Bold"/>
              </a:rPr>
              <a:t>for allocation: $11,609,184</a:t>
            </a:r>
          </a:p>
        </p:txBody>
      </p:sp>
      <p:sp>
        <p:nvSpPr>
          <p:cNvPr id="76" name="Freeform 76">
            <a:extLst>
              <a:ext uri="{C183D7F6-B498-43B3-948B-1728B52AA6E4}">
                <adec:decorative xmlns:adec="http://schemas.microsoft.com/office/drawing/2017/decorative" val="1"/>
              </a:ext>
            </a:extLst>
          </p:cNvPr>
          <p:cNvSpPr/>
          <p:nvPr/>
        </p:nvSpPr>
        <p:spPr>
          <a:xfrm rot="2103875">
            <a:off x="5684261" y="4286086"/>
            <a:ext cx="3464251" cy="385398"/>
          </a:xfrm>
          <a:custGeom>
            <a:avLst/>
            <a:gdLst/>
            <a:ahLst/>
            <a:cxnLst/>
            <a:rect l="l" t="t" r="r" b="b"/>
            <a:pathLst>
              <a:path w="3464251" h="385398">
                <a:moveTo>
                  <a:pt x="0" y="0"/>
                </a:moveTo>
                <a:lnTo>
                  <a:pt x="3464250" y="0"/>
                </a:lnTo>
                <a:lnTo>
                  <a:pt x="3464250" y="385397"/>
                </a:lnTo>
                <a:lnTo>
                  <a:pt x="0" y="3853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0" name="TextBox 80"/>
          <p:cNvSpPr txBox="1"/>
          <p:nvPr/>
        </p:nvSpPr>
        <p:spPr>
          <a:xfrm>
            <a:off x="6117975" y="5558032"/>
            <a:ext cx="705474" cy="487354"/>
          </a:xfrm>
          <a:prstGeom prst="rect">
            <a:avLst/>
          </a:prstGeom>
        </p:spPr>
        <p:txBody>
          <a:bodyPr lIns="0" tIns="0" rIns="0" bIns="0" rtlCol="0" anchor="t">
            <a:spAutoFit/>
          </a:bodyPr>
          <a:lstStyle/>
          <a:p>
            <a:pPr algn="ctr">
              <a:lnSpc>
                <a:spcPts val="3653"/>
              </a:lnSpc>
            </a:pPr>
            <a:r>
              <a:rPr lang="en-US" sz="3653">
                <a:solidFill>
                  <a:srgbClr val="000000"/>
                </a:solidFill>
                <a:latin typeface="Museo Slab 2"/>
                <a:ea typeface="Museo Slab 2"/>
                <a:cs typeface="Museo Slab 2"/>
                <a:sym typeface="Museo Slab 2"/>
              </a:rPr>
              <a:t>10</a:t>
            </a:r>
          </a:p>
        </p:txBody>
      </p:sp>
      <p:sp>
        <p:nvSpPr>
          <p:cNvPr id="77" name="TextBox 77"/>
          <p:cNvSpPr txBox="1"/>
          <p:nvPr/>
        </p:nvSpPr>
        <p:spPr>
          <a:xfrm>
            <a:off x="2516533" y="5445015"/>
            <a:ext cx="1743912" cy="354330"/>
          </a:xfrm>
          <a:prstGeom prst="rect">
            <a:avLst/>
          </a:prstGeom>
        </p:spPr>
        <p:txBody>
          <a:bodyPr lIns="0" tIns="0" rIns="0" bIns="0" rtlCol="0" anchor="t">
            <a:spAutoFit/>
          </a:bodyPr>
          <a:lstStyle/>
          <a:p>
            <a:pPr algn="ctr">
              <a:lnSpc>
                <a:spcPts val="2639"/>
              </a:lnSpc>
            </a:pPr>
            <a:r>
              <a:rPr lang="en-US" sz="2399" b="1" dirty="0">
                <a:solidFill>
                  <a:srgbClr val="000000"/>
                </a:solidFill>
                <a:latin typeface="Trebuchet MS Bold"/>
                <a:ea typeface="Trebuchet MS Bold"/>
                <a:cs typeface="Trebuchet MS Bold"/>
                <a:sym typeface="Trebuchet MS Bold"/>
              </a:rPr>
              <a:t>$3,420,000</a:t>
            </a:r>
          </a:p>
        </p:txBody>
      </p:sp>
      <p:sp>
        <p:nvSpPr>
          <p:cNvPr id="74" name="Freeform 74" descr="arrow showing $3,420,000 going back into the funding pot.">
            <a:extLst>
              <a:ext uri="{C183D7F6-B498-43B3-948B-1728B52AA6E4}">
                <adec:decorative xmlns:adec="http://schemas.microsoft.com/office/drawing/2017/decorative" val="0"/>
              </a:ext>
            </a:extLst>
          </p:cNvPr>
          <p:cNvSpPr/>
          <p:nvPr/>
        </p:nvSpPr>
        <p:spPr>
          <a:xfrm>
            <a:off x="7190975" y="5651339"/>
            <a:ext cx="1572480" cy="261425"/>
          </a:xfrm>
          <a:custGeom>
            <a:avLst/>
            <a:gdLst/>
            <a:ahLst/>
            <a:cxnLst/>
            <a:rect l="l" t="t" r="r" b="b"/>
            <a:pathLst>
              <a:path w="1572480" h="261425">
                <a:moveTo>
                  <a:pt x="0" y="0"/>
                </a:moveTo>
                <a:lnTo>
                  <a:pt x="1572480" y="0"/>
                </a:lnTo>
                <a:lnTo>
                  <a:pt x="1572480" y="261425"/>
                </a:lnTo>
                <a:lnTo>
                  <a:pt x="0" y="2614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9" name="TextBox 79"/>
          <p:cNvSpPr txBox="1"/>
          <p:nvPr/>
        </p:nvSpPr>
        <p:spPr>
          <a:xfrm>
            <a:off x="8771225" y="6043223"/>
            <a:ext cx="1162674" cy="487354"/>
          </a:xfrm>
          <a:prstGeom prst="rect">
            <a:avLst/>
          </a:prstGeom>
        </p:spPr>
        <p:txBody>
          <a:bodyPr lIns="0" tIns="0" rIns="0" bIns="0" rtlCol="0" anchor="t">
            <a:spAutoFit/>
          </a:bodyPr>
          <a:lstStyle/>
          <a:p>
            <a:pPr algn="ctr">
              <a:lnSpc>
                <a:spcPts val="3653"/>
              </a:lnSpc>
            </a:pPr>
            <a:r>
              <a:rPr lang="en-US" sz="3653">
                <a:solidFill>
                  <a:srgbClr val="000000"/>
                </a:solidFill>
                <a:latin typeface="Museo Slab 1"/>
                <a:ea typeface="Museo Slab 1"/>
                <a:cs typeface="Museo Slab 1"/>
                <a:sym typeface="Museo Slab 1"/>
              </a:rPr>
              <a:t>11</a:t>
            </a:r>
          </a:p>
        </p:txBody>
      </p:sp>
      <p:sp>
        <p:nvSpPr>
          <p:cNvPr id="82" name="TextBox 82"/>
          <p:cNvSpPr txBox="1"/>
          <p:nvPr/>
        </p:nvSpPr>
        <p:spPr>
          <a:xfrm>
            <a:off x="7200322" y="8100411"/>
            <a:ext cx="1572658" cy="332377"/>
          </a:xfrm>
          <a:prstGeom prst="rect">
            <a:avLst/>
          </a:prstGeom>
        </p:spPr>
        <p:txBody>
          <a:bodyPr lIns="0" tIns="0" rIns="0" bIns="0" rtlCol="0" anchor="t">
            <a:spAutoFit/>
          </a:bodyPr>
          <a:lstStyle/>
          <a:p>
            <a:pPr algn="ctr">
              <a:lnSpc>
                <a:spcPts val="2411"/>
              </a:lnSpc>
            </a:pPr>
            <a:r>
              <a:rPr lang="en-US" sz="2192">
                <a:solidFill>
                  <a:srgbClr val="010101"/>
                </a:solidFill>
                <a:latin typeface="Trebuchet MS"/>
                <a:ea typeface="Trebuchet MS"/>
                <a:cs typeface="Trebuchet MS"/>
                <a:sym typeface="Trebuchet MS"/>
              </a:rPr>
              <a:t>$3,930,000</a:t>
            </a:r>
          </a:p>
        </p:txBody>
      </p:sp>
      <p:sp>
        <p:nvSpPr>
          <p:cNvPr id="78" name="TextBox 78"/>
          <p:cNvSpPr txBox="1"/>
          <p:nvPr/>
        </p:nvSpPr>
        <p:spPr>
          <a:xfrm>
            <a:off x="9853663" y="6872001"/>
            <a:ext cx="501477" cy="487354"/>
          </a:xfrm>
          <a:prstGeom prst="rect">
            <a:avLst/>
          </a:prstGeom>
        </p:spPr>
        <p:txBody>
          <a:bodyPr lIns="0" tIns="0" rIns="0" bIns="0" rtlCol="0" anchor="t">
            <a:spAutoFit/>
          </a:bodyPr>
          <a:lstStyle/>
          <a:p>
            <a:pPr algn="ctr">
              <a:lnSpc>
                <a:spcPts val="3653"/>
              </a:lnSpc>
            </a:pPr>
            <a:r>
              <a:rPr lang="en-US" sz="3653">
                <a:solidFill>
                  <a:srgbClr val="000000"/>
                </a:solidFill>
                <a:latin typeface="Museo Slab 1"/>
                <a:ea typeface="Museo Slab 1"/>
                <a:cs typeface="Museo Slab 1"/>
                <a:sym typeface="Museo Slab 1"/>
              </a:rPr>
              <a:t>12</a:t>
            </a:r>
          </a:p>
        </p:txBody>
      </p:sp>
      <p:sp>
        <p:nvSpPr>
          <p:cNvPr id="83" name="TextBox 83"/>
          <p:cNvSpPr txBox="1"/>
          <p:nvPr/>
        </p:nvSpPr>
        <p:spPr>
          <a:xfrm>
            <a:off x="11878502" y="8146416"/>
            <a:ext cx="1745351" cy="384341"/>
          </a:xfrm>
          <a:prstGeom prst="rect">
            <a:avLst/>
          </a:prstGeom>
        </p:spPr>
        <p:txBody>
          <a:bodyPr lIns="0" tIns="0" rIns="0" bIns="0" rtlCol="0" anchor="t">
            <a:spAutoFit/>
          </a:bodyPr>
          <a:lstStyle/>
          <a:p>
            <a:pPr algn="ctr">
              <a:lnSpc>
                <a:spcPts val="3069"/>
              </a:lnSpc>
              <a:spcBef>
                <a:spcPct val="0"/>
              </a:spcBef>
            </a:pPr>
            <a:r>
              <a:rPr lang="en-US" sz="2192" b="1">
                <a:solidFill>
                  <a:srgbClr val="000000"/>
                </a:solidFill>
                <a:latin typeface="Trebuchet MS Bold"/>
                <a:ea typeface="Trebuchet MS Bold"/>
                <a:cs typeface="Trebuchet MS Bold"/>
                <a:sym typeface="Trebuchet MS Bold"/>
              </a:rPr>
              <a:t>$3,690,000</a:t>
            </a:r>
          </a:p>
        </p:txBody>
      </p:sp>
      <p:sp>
        <p:nvSpPr>
          <p:cNvPr id="61" name="TextBox 61"/>
          <p:cNvSpPr txBox="1"/>
          <p:nvPr/>
        </p:nvSpPr>
        <p:spPr>
          <a:xfrm>
            <a:off x="9972322" y="5866020"/>
            <a:ext cx="1162674" cy="487354"/>
          </a:xfrm>
          <a:prstGeom prst="rect">
            <a:avLst/>
          </a:prstGeom>
        </p:spPr>
        <p:txBody>
          <a:bodyPr lIns="0" tIns="0" rIns="0" bIns="0" rtlCol="0" anchor="t">
            <a:spAutoFit/>
          </a:bodyPr>
          <a:lstStyle/>
          <a:p>
            <a:pPr algn="ctr">
              <a:lnSpc>
                <a:spcPts val="3653"/>
              </a:lnSpc>
            </a:pPr>
            <a:r>
              <a:rPr lang="en-US" sz="3653">
                <a:solidFill>
                  <a:srgbClr val="000000"/>
                </a:solidFill>
                <a:latin typeface="Museo Slab 1"/>
                <a:ea typeface="Museo Slab 1"/>
                <a:cs typeface="Museo Slab 1"/>
                <a:sym typeface="Museo Slab 1"/>
              </a:rPr>
              <a:t>13</a:t>
            </a:r>
          </a:p>
        </p:txBody>
      </p:sp>
      <p:sp>
        <p:nvSpPr>
          <p:cNvPr id="84" name="TextBox 84"/>
          <p:cNvSpPr txBox="1"/>
          <p:nvPr/>
        </p:nvSpPr>
        <p:spPr>
          <a:xfrm>
            <a:off x="12530735" y="5855614"/>
            <a:ext cx="1618271" cy="384341"/>
          </a:xfrm>
          <a:prstGeom prst="rect">
            <a:avLst/>
          </a:prstGeom>
        </p:spPr>
        <p:txBody>
          <a:bodyPr lIns="0" tIns="0" rIns="0" bIns="0" rtlCol="0" anchor="t">
            <a:spAutoFit/>
          </a:bodyPr>
          <a:lstStyle/>
          <a:p>
            <a:pPr algn="ctr">
              <a:lnSpc>
                <a:spcPts val="3069"/>
              </a:lnSpc>
              <a:spcBef>
                <a:spcPct val="0"/>
              </a:spcBef>
            </a:pPr>
            <a:r>
              <a:rPr lang="en-US" sz="2192" b="1">
                <a:solidFill>
                  <a:srgbClr val="000000"/>
                </a:solidFill>
                <a:latin typeface="Trebuchet MS Bold"/>
                <a:ea typeface="Trebuchet MS Bold"/>
                <a:cs typeface="Trebuchet MS Bold"/>
                <a:sym typeface="Trebuchet MS Bold"/>
              </a:rPr>
              <a:t>$3,240,000</a:t>
            </a:r>
          </a:p>
        </p:txBody>
      </p:sp>
      <p:sp>
        <p:nvSpPr>
          <p:cNvPr id="81" name="TextBox 81"/>
          <p:cNvSpPr txBox="1"/>
          <p:nvPr/>
        </p:nvSpPr>
        <p:spPr>
          <a:xfrm>
            <a:off x="9546230" y="5000027"/>
            <a:ext cx="640401" cy="487354"/>
          </a:xfrm>
          <a:prstGeom prst="rect">
            <a:avLst/>
          </a:prstGeom>
        </p:spPr>
        <p:txBody>
          <a:bodyPr lIns="0" tIns="0" rIns="0" bIns="0" rtlCol="0" anchor="t">
            <a:spAutoFit/>
          </a:bodyPr>
          <a:lstStyle/>
          <a:p>
            <a:pPr algn="ctr">
              <a:lnSpc>
                <a:spcPts val="3653"/>
              </a:lnSpc>
            </a:pPr>
            <a:r>
              <a:rPr lang="en-US" sz="3653" dirty="0">
                <a:solidFill>
                  <a:srgbClr val="000000"/>
                </a:solidFill>
                <a:latin typeface="Museo Slab 1"/>
                <a:ea typeface="Museo Slab 1"/>
                <a:cs typeface="Museo Slab 1"/>
                <a:sym typeface="Museo Slab 1"/>
              </a:rPr>
              <a:t>14</a:t>
            </a:r>
          </a:p>
        </p:txBody>
      </p:sp>
      <p:sp>
        <p:nvSpPr>
          <p:cNvPr id="86" name="TextBox 86"/>
          <p:cNvSpPr txBox="1"/>
          <p:nvPr/>
        </p:nvSpPr>
        <p:spPr>
          <a:xfrm>
            <a:off x="10740368" y="3684781"/>
            <a:ext cx="1434449" cy="415328"/>
          </a:xfrm>
          <a:prstGeom prst="rect">
            <a:avLst/>
          </a:prstGeom>
        </p:spPr>
        <p:txBody>
          <a:bodyPr lIns="0" tIns="0" rIns="0" bIns="0" rtlCol="0" anchor="t">
            <a:spAutoFit/>
          </a:bodyPr>
          <a:lstStyle/>
          <a:p>
            <a:pPr algn="ctr">
              <a:lnSpc>
                <a:spcPts val="3359"/>
              </a:lnSpc>
              <a:spcBef>
                <a:spcPct val="0"/>
              </a:spcBef>
            </a:pPr>
            <a:r>
              <a:rPr lang="en-US" sz="2399" b="1">
                <a:solidFill>
                  <a:srgbClr val="000000"/>
                </a:solidFill>
                <a:latin typeface="Trebuchet MS Bold"/>
                <a:ea typeface="Trebuchet MS Bold"/>
                <a:cs typeface="Trebuchet MS Bold"/>
                <a:sym typeface="Trebuchet MS Bold"/>
              </a:rPr>
              <a:t>$720,000</a:t>
            </a:r>
          </a:p>
        </p:txBody>
      </p:sp>
      <p:sp>
        <p:nvSpPr>
          <p:cNvPr id="85" name="TextBox 85"/>
          <p:cNvSpPr txBox="1"/>
          <p:nvPr/>
        </p:nvSpPr>
        <p:spPr>
          <a:xfrm>
            <a:off x="14403365" y="3810199"/>
            <a:ext cx="2378931" cy="834465"/>
          </a:xfrm>
          <a:prstGeom prst="rect">
            <a:avLst/>
          </a:prstGeom>
        </p:spPr>
        <p:txBody>
          <a:bodyPr lIns="0" tIns="0" rIns="0" bIns="0" rtlCol="0" anchor="t">
            <a:spAutoFit/>
          </a:bodyPr>
          <a:lstStyle/>
          <a:p>
            <a:pPr algn="ctr">
              <a:lnSpc>
                <a:spcPts val="3359"/>
              </a:lnSpc>
            </a:pPr>
            <a:r>
              <a:rPr lang="en-US" sz="2399" b="1">
                <a:solidFill>
                  <a:srgbClr val="000000"/>
                </a:solidFill>
                <a:latin typeface="Trebuchet MS Bold"/>
                <a:ea typeface="Trebuchet MS Bold"/>
                <a:cs typeface="Trebuchet MS Bold"/>
                <a:sym typeface="Trebuchet MS Bold"/>
              </a:rPr>
              <a:t>Supplemental</a:t>
            </a:r>
          </a:p>
          <a:p>
            <a:pPr algn="ctr">
              <a:lnSpc>
                <a:spcPts val="3359"/>
              </a:lnSpc>
              <a:spcBef>
                <a:spcPct val="0"/>
              </a:spcBef>
            </a:pPr>
            <a:r>
              <a:rPr lang="en-US" sz="2399" b="1">
                <a:solidFill>
                  <a:srgbClr val="000000"/>
                </a:solidFill>
                <a:latin typeface="Trebuchet MS Bold"/>
                <a:ea typeface="Trebuchet MS Bold"/>
                <a:cs typeface="Trebuchet MS Bold"/>
                <a:sym typeface="Trebuchet MS Bold"/>
              </a:rPr>
              <a:t>$$</a:t>
            </a:r>
          </a:p>
        </p:txBody>
      </p:sp>
      <p:sp>
        <p:nvSpPr>
          <p:cNvPr id="6" name="Freeform 6" descr="CDE Logo"/>
          <p:cNvSpPr/>
          <p:nvPr/>
        </p:nvSpPr>
        <p:spPr>
          <a:xfrm>
            <a:off x="15423303" y="638639"/>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978384" cy="1541783"/>
            <a:chOff x="0" y="0"/>
            <a:chExt cx="4998422" cy="406066"/>
          </a:xfrm>
        </p:grpSpPr>
        <p:sp>
          <p:nvSpPr>
            <p:cNvPr id="3" name="Freeform 3">
              <a:extLst>
                <a:ext uri="{C183D7F6-B498-43B3-948B-1728B52AA6E4}">
                  <adec:decorative xmlns:adec="http://schemas.microsoft.com/office/drawing/2017/decorative" val="1"/>
                </a:ext>
              </a:extLst>
            </p:cNvPr>
            <p:cNvSpPr/>
            <p:nvPr/>
          </p:nvSpPr>
          <p:spPr>
            <a:xfrm>
              <a:off x="0" y="0"/>
              <a:ext cx="4998422" cy="406066"/>
            </a:xfrm>
            <a:custGeom>
              <a:avLst/>
              <a:gdLst/>
              <a:ahLst/>
              <a:cxnLst/>
              <a:rect l="l" t="t" r="r" b="b"/>
              <a:pathLst>
                <a:path w="4998422" h="406066">
                  <a:moveTo>
                    <a:pt x="0" y="0"/>
                  </a:moveTo>
                  <a:lnTo>
                    <a:pt x="4998422" y="0"/>
                  </a:lnTo>
                  <a:lnTo>
                    <a:pt x="4998422"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98422"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1" name="TextBox 11"/>
          <p:cNvSpPr txBox="1">
            <a:spLocks noGrp="1"/>
          </p:cNvSpPr>
          <p:nvPr>
            <p:ph type="title" idx="4294967295"/>
          </p:nvPr>
        </p:nvSpPr>
        <p:spPr>
          <a:xfrm>
            <a:off x="467829" y="794069"/>
            <a:ext cx="7971785" cy="8848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572"/>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SCCG Budgeting</a:t>
            </a:r>
          </a:p>
        </p:txBody>
      </p:sp>
      <p:sp>
        <p:nvSpPr>
          <p:cNvPr id="10" name="Freeform 10" descr="Money"/>
          <p:cNvSpPr/>
          <p:nvPr/>
        </p:nvSpPr>
        <p:spPr>
          <a:xfrm>
            <a:off x="1407344" y="3204597"/>
            <a:ext cx="5124823" cy="5256229"/>
          </a:xfrm>
          <a:custGeom>
            <a:avLst/>
            <a:gdLst/>
            <a:ahLst/>
            <a:cxnLst/>
            <a:rect l="l" t="t" r="r" b="b"/>
            <a:pathLst>
              <a:path w="5124823" h="5256229">
                <a:moveTo>
                  <a:pt x="0" y="0"/>
                </a:moveTo>
                <a:lnTo>
                  <a:pt x="5124823" y="0"/>
                </a:lnTo>
                <a:lnTo>
                  <a:pt x="5124823" y="5256229"/>
                </a:lnTo>
                <a:lnTo>
                  <a:pt x="0" y="52562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7428755" y="4598774"/>
            <a:ext cx="8725774" cy="1876425"/>
          </a:xfrm>
          <a:prstGeom prst="rect">
            <a:avLst/>
          </a:prstGeom>
        </p:spPr>
        <p:txBody>
          <a:bodyPr lIns="0" tIns="0" rIns="0" bIns="0" rtlCol="0" anchor="t">
            <a:spAutoFit/>
          </a:bodyPr>
          <a:lstStyle/>
          <a:p>
            <a:pPr algn="ctr">
              <a:lnSpc>
                <a:spcPts val="7500"/>
              </a:lnSpc>
            </a:pPr>
            <a:r>
              <a:rPr lang="en-US" sz="5000" b="1">
                <a:solidFill>
                  <a:srgbClr val="000000"/>
                </a:solidFill>
                <a:latin typeface="Trebuchet MS Bold"/>
                <a:ea typeface="Trebuchet MS Bold"/>
                <a:cs typeface="Trebuchet MS Bold"/>
                <a:sym typeface="Trebuchet MS Bold"/>
              </a:rPr>
              <a:t>It is important to spend every dollar!</a:t>
            </a:r>
          </a:p>
        </p:txBody>
      </p:sp>
      <p:sp>
        <p:nvSpPr>
          <p:cNvPr id="8" name="Freeform 8"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9" name="TextBox 9"/>
          <p:cNvSpPr txBox="1">
            <a:spLocks noGrp="1"/>
          </p:cNvSpPr>
          <p:nvPr>
            <p:ph type="title" idx="4294967295"/>
          </p:nvPr>
        </p:nvSpPr>
        <p:spPr>
          <a:xfrm>
            <a:off x="396624" y="701531"/>
            <a:ext cx="16862676"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DYP- Where Are We Now?</a:t>
            </a:r>
          </a:p>
        </p:txBody>
      </p:sp>
      <p:sp>
        <p:nvSpPr>
          <p:cNvPr id="8" name="Freeform 8" descr="person climbing stairs"/>
          <p:cNvSpPr/>
          <p:nvPr/>
        </p:nvSpPr>
        <p:spPr>
          <a:xfrm>
            <a:off x="2073969" y="3120104"/>
            <a:ext cx="5432615" cy="5802526"/>
          </a:xfrm>
          <a:custGeom>
            <a:avLst/>
            <a:gdLst/>
            <a:ahLst/>
            <a:cxnLst/>
            <a:rect l="l" t="t" r="r" b="b"/>
            <a:pathLst>
              <a:path w="5432615" h="5802526">
                <a:moveTo>
                  <a:pt x="0" y="0"/>
                </a:moveTo>
                <a:lnTo>
                  <a:pt x="5432615" y="0"/>
                </a:lnTo>
                <a:lnTo>
                  <a:pt x="5432615" y="5802526"/>
                </a:lnTo>
                <a:lnTo>
                  <a:pt x="0" y="58025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8314454" y="3676149"/>
            <a:ext cx="8193280" cy="4008046"/>
          </a:xfrm>
          <a:prstGeom prst="rect">
            <a:avLst/>
          </a:prstGeom>
        </p:spPr>
        <p:txBody>
          <a:bodyPr lIns="0" tIns="0" rIns="0" bIns="0" rtlCol="0" anchor="t">
            <a:spAutoFit/>
          </a:bodyPr>
          <a:lstStyle/>
          <a:p>
            <a:pPr marL="582927" lvl="1" indent="-291463" algn="l">
              <a:lnSpc>
                <a:spcPts val="3779"/>
              </a:lnSpc>
              <a:buFont typeface="Arial"/>
              <a:buChar char="•"/>
            </a:pPr>
            <a:r>
              <a:rPr lang="en-US" sz="2699" strike="sngStrike">
                <a:solidFill>
                  <a:srgbClr val="000000"/>
                </a:solidFill>
                <a:latin typeface="Trebuchet MS"/>
                <a:ea typeface="Trebuchet MS"/>
                <a:cs typeface="Trebuchet MS"/>
                <a:sym typeface="Trebuchet MS"/>
              </a:rPr>
              <a:t>Webinar #1- October 2, 2024- Needs Assessment</a:t>
            </a:r>
          </a:p>
          <a:p>
            <a:pPr marL="582927" lvl="1" indent="-291463" algn="l">
              <a:lnSpc>
                <a:spcPts val="3779"/>
              </a:lnSpc>
              <a:buFont typeface="Arial"/>
              <a:buChar char="•"/>
            </a:pPr>
            <a:r>
              <a:rPr lang="en-US" sz="2699" strike="sngStrike">
                <a:solidFill>
                  <a:srgbClr val="000000"/>
                </a:solidFill>
                <a:latin typeface="Trebuchet MS"/>
                <a:ea typeface="Trebuchet MS"/>
                <a:cs typeface="Trebuchet MS"/>
                <a:sym typeface="Trebuchet MS"/>
              </a:rPr>
              <a:t>Webinar #2- November 6, 2024:  SMART Goals </a:t>
            </a:r>
          </a:p>
          <a:p>
            <a:pPr marL="582927" lvl="1" indent="-291463" algn="l">
              <a:lnSpc>
                <a:spcPts val="3779"/>
              </a:lnSpc>
              <a:buFont typeface="Arial"/>
              <a:buChar char="•"/>
            </a:pPr>
            <a:r>
              <a:rPr lang="en-US" sz="2699" strike="sngStrike">
                <a:solidFill>
                  <a:srgbClr val="000000"/>
                </a:solidFill>
                <a:latin typeface="Trebuchet MS"/>
                <a:ea typeface="Trebuchet MS"/>
                <a:cs typeface="Trebuchet MS"/>
                <a:sym typeface="Trebuchet MS"/>
              </a:rPr>
              <a:t>Webinar #3- February 11, 2025: Hatching Results Identifying Gaps in Data</a:t>
            </a:r>
          </a:p>
          <a:p>
            <a:pPr marL="712464" lvl="1" indent="-356232" algn="l">
              <a:lnSpc>
                <a:spcPts val="4619"/>
              </a:lnSpc>
              <a:buFont typeface="Arial"/>
              <a:buChar char="•"/>
            </a:pPr>
            <a:r>
              <a:rPr lang="en-US" sz="3299" b="1">
                <a:solidFill>
                  <a:srgbClr val="000000"/>
                </a:solidFill>
                <a:latin typeface="Trebuchet MS Bold"/>
                <a:ea typeface="Trebuchet MS Bold"/>
                <a:cs typeface="Trebuchet MS Bold"/>
                <a:sym typeface="Trebuchet MS Bold"/>
              </a:rPr>
              <a:t>Webinar #4- March 19, 2025: Interventions and Supports</a:t>
            </a:r>
          </a:p>
          <a:p>
            <a:pPr marL="582927" lvl="1" indent="-291463" algn="l">
              <a:lnSpc>
                <a:spcPts val="3779"/>
              </a:lnSpc>
              <a:buFont typeface="Arial"/>
              <a:buChar char="•"/>
            </a:pPr>
            <a:r>
              <a:rPr lang="en-US" sz="2699">
                <a:solidFill>
                  <a:srgbClr val="000000"/>
                </a:solidFill>
                <a:latin typeface="Trebuchet MS"/>
                <a:ea typeface="Trebuchet MS"/>
                <a:cs typeface="Trebuchet MS"/>
                <a:sym typeface="Trebuchet MS"/>
              </a:rPr>
              <a:t>Upcoming: Webinar #5- April 30, 2025- Action Planning and Results Reports </a:t>
            </a:r>
          </a:p>
        </p:txBody>
      </p:sp>
      <p:sp>
        <p:nvSpPr>
          <p:cNvPr id="11" name="Freeform 11"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978384" cy="1541783"/>
            <a:chOff x="0" y="0"/>
            <a:chExt cx="4998422" cy="406066"/>
          </a:xfrm>
        </p:grpSpPr>
        <p:sp>
          <p:nvSpPr>
            <p:cNvPr id="3" name="Freeform 3">
              <a:extLst>
                <a:ext uri="{C183D7F6-B498-43B3-948B-1728B52AA6E4}">
                  <adec:decorative xmlns:adec="http://schemas.microsoft.com/office/drawing/2017/decorative" val="1"/>
                </a:ext>
              </a:extLst>
            </p:cNvPr>
            <p:cNvSpPr/>
            <p:nvPr/>
          </p:nvSpPr>
          <p:spPr>
            <a:xfrm>
              <a:off x="0" y="0"/>
              <a:ext cx="4998422" cy="406066"/>
            </a:xfrm>
            <a:custGeom>
              <a:avLst/>
              <a:gdLst/>
              <a:ahLst/>
              <a:cxnLst/>
              <a:rect l="l" t="t" r="r" b="b"/>
              <a:pathLst>
                <a:path w="4998422" h="406066">
                  <a:moveTo>
                    <a:pt x="0" y="0"/>
                  </a:moveTo>
                  <a:lnTo>
                    <a:pt x="4998422" y="0"/>
                  </a:lnTo>
                  <a:lnTo>
                    <a:pt x="4998422"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98422"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Review: Data </a:t>
            </a:r>
          </a:p>
        </p:txBody>
      </p:sp>
      <p:grpSp>
        <p:nvGrpSpPr>
          <p:cNvPr id="6" name="Group 6">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9" name="TextBox 9"/>
          <p:cNvSpPr txBox="1"/>
          <p:nvPr/>
        </p:nvSpPr>
        <p:spPr>
          <a:xfrm>
            <a:off x="920045" y="2681064"/>
            <a:ext cx="6646447" cy="6318885"/>
          </a:xfrm>
          <a:prstGeom prst="rect">
            <a:avLst/>
          </a:prstGeom>
        </p:spPr>
        <p:txBody>
          <a:bodyPr lIns="0" tIns="0" rIns="0" bIns="0" rtlCol="0" anchor="t">
            <a:spAutoFit/>
          </a:bodyPr>
          <a:lstStyle/>
          <a:p>
            <a:pPr algn="l">
              <a:lnSpc>
                <a:spcPts val="4500"/>
              </a:lnSpc>
            </a:pPr>
            <a:r>
              <a:rPr lang="en-US" sz="3000" b="1">
                <a:solidFill>
                  <a:srgbClr val="000000"/>
                </a:solidFill>
                <a:latin typeface="Trebuchet MS Bold"/>
                <a:ea typeface="Trebuchet MS Bold"/>
                <a:cs typeface="Trebuchet MS Bold"/>
                <a:sym typeface="Trebuchet MS Bold"/>
              </a:rPr>
              <a:t>Intentional Data Review:</a:t>
            </a:r>
          </a:p>
          <a:p>
            <a:pPr marL="604519" lvl="1" indent="-302260" algn="l">
              <a:lnSpc>
                <a:spcPts val="4199"/>
              </a:lnSpc>
              <a:buFont typeface="Arial"/>
              <a:buChar char="•"/>
            </a:pPr>
            <a:r>
              <a:rPr lang="en-US" sz="2799">
                <a:solidFill>
                  <a:srgbClr val="000000"/>
                </a:solidFill>
                <a:latin typeface="Trebuchet MS"/>
                <a:ea typeface="Trebuchet MS"/>
                <a:cs typeface="Trebuchet MS"/>
                <a:sym typeface="Trebuchet MS"/>
              </a:rPr>
              <a:t>The education provider shall collect data on its counseling program to demonstrate the impact of the school counseling program on student achievement, attendance, and behavior. C.R.S. 22-91-103 (1)(e)</a:t>
            </a:r>
          </a:p>
          <a:p>
            <a:pPr algn="l">
              <a:lnSpc>
                <a:spcPts val="4199"/>
              </a:lnSpc>
            </a:pPr>
            <a:endParaRPr lang="en-US" sz="2799">
              <a:solidFill>
                <a:srgbClr val="000000"/>
              </a:solidFill>
              <a:latin typeface="Trebuchet MS"/>
              <a:ea typeface="Trebuchet MS"/>
              <a:cs typeface="Trebuchet MS"/>
              <a:sym typeface="Trebuchet MS"/>
            </a:endParaRPr>
          </a:p>
          <a:p>
            <a:pPr algn="l">
              <a:lnSpc>
                <a:spcPts val="4199"/>
              </a:lnSpc>
            </a:pPr>
            <a:r>
              <a:rPr lang="en-US" sz="2799" b="1">
                <a:solidFill>
                  <a:srgbClr val="000000"/>
                </a:solidFill>
                <a:latin typeface="Trebuchet MS Bold"/>
                <a:ea typeface="Trebuchet MS Bold"/>
                <a:cs typeface="Trebuchet MS Bold"/>
                <a:sym typeface="Trebuchet MS Bold"/>
              </a:rPr>
              <a:t>Choose a Data Focus:</a:t>
            </a:r>
          </a:p>
          <a:p>
            <a:pPr marL="604519" lvl="1" indent="-302260" algn="l">
              <a:lnSpc>
                <a:spcPts val="4199"/>
              </a:lnSpc>
              <a:buFont typeface="Arial"/>
              <a:buChar char="•"/>
            </a:pPr>
            <a:r>
              <a:rPr lang="en-US" sz="2799">
                <a:solidFill>
                  <a:srgbClr val="000000"/>
                </a:solidFill>
                <a:latin typeface="Trebuchet MS"/>
                <a:ea typeface="Trebuchet MS"/>
                <a:cs typeface="Trebuchet MS"/>
                <a:sym typeface="Trebuchet MS"/>
              </a:rPr>
              <a:t>Pick 2 areas of focus from the Intentional Data Review to dig deeper.</a:t>
            </a:r>
          </a:p>
        </p:txBody>
      </p:sp>
      <p:grpSp>
        <p:nvGrpSpPr>
          <p:cNvPr id="10" name="Group 10" descr="School counseling program impacts student achievement, attendance, and behavior"/>
          <p:cNvGrpSpPr/>
          <p:nvPr/>
        </p:nvGrpSpPr>
        <p:grpSpPr>
          <a:xfrm>
            <a:off x="7648980" y="4136326"/>
            <a:ext cx="9562358" cy="3216974"/>
            <a:chOff x="0" y="0"/>
            <a:chExt cx="12749811" cy="4289300"/>
          </a:xfrm>
        </p:grpSpPr>
        <p:sp>
          <p:nvSpPr>
            <p:cNvPr id="11" name="AutoShape 11">
              <a:extLst>
                <a:ext uri="{C183D7F6-B498-43B3-948B-1728B52AA6E4}">
                  <adec:decorative xmlns:adec="http://schemas.microsoft.com/office/drawing/2017/decorative" val="1"/>
                </a:ext>
              </a:extLst>
            </p:cNvPr>
            <p:cNvSpPr/>
            <p:nvPr/>
          </p:nvSpPr>
          <p:spPr>
            <a:xfrm flipV="1">
              <a:off x="1405718" y="1806780"/>
              <a:ext cx="9978" cy="1405722"/>
            </a:xfrm>
            <a:prstGeom prst="line">
              <a:avLst/>
            </a:prstGeom>
            <a:ln w="22595" cap="rnd">
              <a:solidFill>
                <a:srgbClr val="000000"/>
              </a:solidFill>
              <a:prstDash val="solid"/>
              <a:headEnd type="none" w="sm" len="sm"/>
              <a:tailEnd type="none" w="sm" len="sm"/>
            </a:ln>
          </p:spPr>
          <p:txBody>
            <a:bodyPr/>
            <a:lstStyle/>
            <a:p>
              <a:endParaRPr lang="en-US"/>
            </a:p>
          </p:txBody>
        </p:sp>
        <p:sp>
          <p:nvSpPr>
            <p:cNvPr id="12" name="AutoShape 12">
              <a:extLst>
                <a:ext uri="{C183D7F6-B498-43B3-948B-1728B52AA6E4}">
                  <adec:decorative xmlns:adec="http://schemas.microsoft.com/office/drawing/2017/decorative" val="1"/>
                </a:ext>
              </a:extLst>
            </p:cNvPr>
            <p:cNvSpPr/>
            <p:nvPr/>
          </p:nvSpPr>
          <p:spPr>
            <a:xfrm flipH="1" flipV="1">
              <a:off x="6749498" y="1009792"/>
              <a:ext cx="14127" cy="3259433"/>
            </a:xfrm>
            <a:prstGeom prst="line">
              <a:avLst/>
            </a:prstGeom>
            <a:ln w="22595" cap="rnd">
              <a:solidFill>
                <a:srgbClr val="000000"/>
              </a:solidFill>
              <a:prstDash val="solid"/>
              <a:headEnd type="none" w="sm" len="sm"/>
              <a:tailEnd type="none" w="sm" len="sm"/>
            </a:ln>
          </p:spPr>
          <p:txBody>
            <a:bodyPr/>
            <a:lstStyle/>
            <a:p>
              <a:endParaRPr lang="en-US"/>
            </a:p>
          </p:txBody>
        </p:sp>
        <p:sp>
          <p:nvSpPr>
            <p:cNvPr id="13" name="AutoShape 13">
              <a:extLst>
                <a:ext uri="{C183D7F6-B498-43B3-948B-1728B52AA6E4}">
                  <adec:decorative xmlns:adec="http://schemas.microsoft.com/office/drawing/2017/decorative" val="1"/>
                </a:ext>
              </a:extLst>
            </p:cNvPr>
            <p:cNvSpPr/>
            <p:nvPr/>
          </p:nvSpPr>
          <p:spPr>
            <a:xfrm>
              <a:off x="4399601" y="0"/>
              <a:ext cx="4677199" cy="1529167"/>
            </a:xfrm>
            <a:prstGeom prst="rect">
              <a:avLst/>
            </a:prstGeom>
            <a:solidFill>
              <a:srgbClr val="C32032"/>
            </a:solidFill>
          </p:spPr>
          <p:txBody>
            <a:bodyPr/>
            <a:lstStyle/>
            <a:p>
              <a:endParaRPr lang="en-US"/>
            </a:p>
          </p:txBody>
        </p:sp>
        <p:sp>
          <p:nvSpPr>
            <p:cNvPr id="14" name="TextBox 14"/>
            <p:cNvSpPr txBox="1"/>
            <p:nvPr/>
          </p:nvSpPr>
          <p:spPr>
            <a:xfrm>
              <a:off x="4797336" y="291000"/>
              <a:ext cx="3932576" cy="1427740"/>
            </a:xfrm>
            <a:prstGeom prst="rect">
              <a:avLst/>
            </a:prstGeom>
          </p:spPr>
          <p:txBody>
            <a:bodyPr lIns="0" tIns="0" rIns="0" bIns="0" rtlCol="0" anchor="t">
              <a:spAutoFit/>
            </a:bodyPr>
            <a:lstStyle/>
            <a:p>
              <a:pPr marL="0" lvl="0" indent="0" algn="ctr">
                <a:lnSpc>
                  <a:spcPts val="2859"/>
                </a:lnSpc>
                <a:spcBef>
                  <a:spcPct val="0"/>
                </a:spcBef>
              </a:pPr>
              <a:r>
                <a:rPr lang="en-US" sz="2199" dirty="0">
                  <a:solidFill>
                    <a:srgbClr val="FFFFFF"/>
                  </a:solidFill>
                  <a:latin typeface="Museo Slab 1"/>
                  <a:ea typeface="Museo Slab 1"/>
                  <a:cs typeface="Museo Slab 1"/>
                  <a:sym typeface="Museo Slab 1"/>
                </a:rPr>
                <a:t>School Counseling Program</a:t>
              </a:r>
            </a:p>
          </p:txBody>
        </p:sp>
        <p:sp>
          <p:nvSpPr>
            <p:cNvPr id="15" name="AutoShape 15">
              <a:extLst>
                <a:ext uri="{C183D7F6-B498-43B3-948B-1728B52AA6E4}">
                  <adec:decorative xmlns:adec="http://schemas.microsoft.com/office/drawing/2017/decorative" val="1"/>
                </a:ext>
              </a:extLst>
            </p:cNvPr>
            <p:cNvSpPr/>
            <p:nvPr/>
          </p:nvSpPr>
          <p:spPr>
            <a:xfrm>
              <a:off x="4629519" y="3117994"/>
              <a:ext cx="4268215" cy="1171306"/>
            </a:xfrm>
            <a:prstGeom prst="rect">
              <a:avLst/>
            </a:prstGeom>
            <a:solidFill>
              <a:srgbClr val="A3D283"/>
            </a:solidFill>
          </p:spPr>
          <p:txBody>
            <a:bodyPr/>
            <a:lstStyle/>
            <a:p>
              <a:endParaRPr lang="en-US"/>
            </a:p>
          </p:txBody>
        </p:sp>
        <p:sp>
          <p:nvSpPr>
            <p:cNvPr id="16" name="TextBox 16"/>
            <p:cNvSpPr txBox="1"/>
            <p:nvPr/>
          </p:nvSpPr>
          <p:spPr>
            <a:xfrm>
              <a:off x="5693001" y="3440022"/>
              <a:ext cx="2141245" cy="470131"/>
            </a:xfrm>
            <a:prstGeom prst="rect">
              <a:avLst/>
            </a:prstGeom>
          </p:spPr>
          <p:txBody>
            <a:bodyPr wrap="square" lIns="0" tIns="0" rIns="0" bIns="0" rtlCol="0" anchor="t">
              <a:spAutoFit/>
            </a:bodyPr>
            <a:lstStyle/>
            <a:p>
              <a:pPr marL="0" lvl="0" indent="0" algn="l">
                <a:lnSpc>
                  <a:spcPts val="2859"/>
                </a:lnSpc>
                <a:spcBef>
                  <a:spcPct val="0"/>
                </a:spcBef>
              </a:pPr>
              <a:r>
                <a:rPr lang="en-US" sz="2199" dirty="0">
                  <a:solidFill>
                    <a:srgbClr val="000000"/>
                  </a:solidFill>
                  <a:latin typeface="Museo Slab 1"/>
                  <a:ea typeface="Museo Slab 1"/>
                  <a:cs typeface="Museo Slab 1"/>
                  <a:sym typeface="Museo Slab 1"/>
                </a:rPr>
                <a:t>Attendance</a:t>
              </a:r>
            </a:p>
          </p:txBody>
        </p:sp>
        <p:sp>
          <p:nvSpPr>
            <p:cNvPr id="17" name="AutoShape 17">
              <a:extLst>
                <a:ext uri="{C183D7F6-B498-43B3-948B-1728B52AA6E4}">
                  <adec:decorative xmlns:adec="http://schemas.microsoft.com/office/drawing/2017/decorative" val="1"/>
                </a:ext>
              </a:extLst>
            </p:cNvPr>
            <p:cNvSpPr/>
            <p:nvPr/>
          </p:nvSpPr>
          <p:spPr>
            <a:xfrm>
              <a:off x="0" y="3089435"/>
              <a:ext cx="4268214" cy="1171305"/>
            </a:xfrm>
            <a:prstGeom prst="rect">
              <a:avLst/>
            </a:prstGeom>
            <a:solidFill>
              <a:srgbClr val="3CC1CC"/>
            </a:solidFill>
          </p:spPr>
          <p:txBody>
            <a:bodyPr/>
            <a:lstStyle/>
            <a:p>
              <a:endParaRPr lang="en-US"/>
            </a:p>
          </p:txBody>
        </p:sp>
        <p:sp>
          <p:nvSpPr>
            <p:cNvPr id="18" name="TextBox 18"/>
            <p:cNvSpPr txBox="1"/>
            <p:nvPr/>
          </p:nvSpPr>
          <p:spPr>
            <a:xfrm>
              <a:off x="525484" y="3186332"/>
              <a:ext cx="3217245" cy="948936"/>
            </a:xfrm>
            <a:prstGeom prst="rect">
              <a:avLst/>
            </a:prstGeom>
          </p:spPr>
          <p:txBody>
            <a:bodyPr lIns="0" tIns="0" rIns="0" bIns="0" rtlCol="0" anchor="t">
              <a:spAutoFit/>
            </a:bodyPr>
            <a:lstStyle/>
            <a:p>
              <a:pPr marL="0" lvl="0" indent="0" algn="ctr">
                <a:lnSpc>
                  <a:spcPts val="2859"/>
                </a:lnSpc>
                <a:spcBef>
                  <a:spcPct val="0"/>
                </a:spcBef>
              </a:pPr>
              <a:r>
                <a:rPr lang="en-US" sz="2199">
                  <a:solidFill>
                    <a:srgbClr val="000000"/>
                  </a:solidFill>
                  <a:latin typeface="Museo Slab 1"/>
                  <a:ea typeface="Museo Slab 1"/>
                  <a:cs typeface="Museo Slab 1"/>
                  <a:sym typeface="Museo Slab 1"/>
                </a:rPr>
                <a:t>Student Achievement </a:t>
              </a:r>
            </a:p>
          </p:txBody>
        </p:sp>
        <p:sp>
          <p:nvSpPr>
            <p:cNvPr id="19" name="AutoShape 19">
              <a:extLst>
                <a:ext uri="{C183D7F6-B498-43B3-948B-1728B52AA6E4}">
                  <adec:decorative xmlns:adec="http://schemas.microsoft.com/office/drawing/2017/decorative" val="1"/>
                </a:ext>
              </a:extLst>
            </p:cNvPr>
            <p:cNvSpPr/>
            <p:nvPr/>
          </p:nvSpPr>
          <p:spPr>
            <a:xfrm flipV="1">
              <a:off x="1434950" y="1796385"/>
              <a:ext cx="10175335" cy="11298"/>
            </a:xfrm>
            <a:prstGeom prst="line">
              <a:avLst/>
            </a:prstGeom>
            <a:ln w="22595" cap="rnd">
              <a:solidFill>
                <a:srgbClr val="000000"/>
              </a:solidFill>
              <a:prstDash val="solid"/>
              <a:headEnd type="none" w="sm" len="sm"/>
              <a:tailEnd type="none" w="sm" len="sm"/>
            </a:ln>
          </p:spPr>
          <p:txBody>
            <a:bodyPr/>
            <a:lstStyle/>
            <a:p>
              <a:endParaRPr lang="en-US"/>
            </a:p>
          </p:txBody>
        </p:sp>
        <p:sp>
          <p:nvSpPr>
            <p:cNvPr id="20" name="AutoShape 20"/>
            <p:cNvSpPr/>
            <p:nvPr/>
          </p:nvSpPr>
          <p:spPr>
            <a:xfrm flipV="1">
              <a:off x="11587703" y="1802114"/>
              <a:ext cx="11298" cy="1591693"/>
            </a:xfrm>
            <a:prstGeom prst="line">
              <a:avLst/>
            </a:prstGeom>
            <a:ln w="22595" cap="rnd">
              <a:solidFill>
                <a:srgbClr val="000000"/>
              </a:solidFill>
              <a:prstDash val="solid"/>
              <a:headEnd type="none" w="sm" len="sm"/>
              <a:tailEnd type="none" w="sm" len="sm"/>
            </a:ln>
          </p:spPr>
          <p:txBody>
            <a:bodyPr/>
            <a:lstStyle/>
            <a:p>
              <a:endParaRPr lang="en-US"/>
            </a:p>
          </p:txBody>
        </p:sp>
        <p:sp>
          <p:nvSpPr>
            <p:cNvPr id="21" name="AutoShape 21">
              <a:extLst>
                <a:ext uri="{C183D7F6-B498-43B3-948B-1728B52AA6E4}">
                  <adec:decorative xmlns:adec="http://schemas.microsoft.com/office/drawing/2017/decorative" val="1"/>
                </a:ext>
              </a:extLst>
            </p:cNvPr>
            <p:cNvSpPr/>
            <p:nvPr/>
          </p:nvSpPr>
          <p:spPr>
            <a:xfrm>
              <a:off x="9259253" y="3139590"/>
              <a:ext cx="3490558" cy="1087965"/>
            </a:xfrm>
            <a:prstGeom prst="rect">
              <a:avLst/>
            </a:prstGeom>
            <a:solidFill>
              <a:srgbClr val="825474"/>
            </a:solidFill>
          </p:spPr>
          <p:txBody>
            <a:bodyPr/>
            <a:lstStyle/>
            <a:p>
              <a:endParaRPr lang="en-US"/>
            </a:p>
          </p:txBody>
        </p:sp>
        <p:sp>
          <p:nvSpPr>
            <p:cNvPr id="22" name="TextBox 22"/>
            <p:cNvSpPr txBox="1"/>
            <p:nvPr/>
          </p:nvSpPr>
          <p:spPr>
            <a:xfrm>
              <a:off x="9580307" y="3441533"/>
              <a:ext cx="2848452" cy="470131"/>
            </a:xfrm>
            <a:prstGeom prst="rect">
              <a:avLst/>
            </a:prstGeom>
          </p:spPr>
          <p:txBody>
            <a:bodyPr lIns="0" tIns="0" rIns="0" bIns="0" rtlCol="0" anchor="t">
              <a:spAutoFit/>
            </a:bodyPr>
            <a:lstStyle/>
            <a:p>
              <a:pPr marL="0" lvl="0" indent="0" algn="ctr">
                <a:lnSpc>
                  <a:spcPts val="2859"/>
                </a:lnSpc>
                <a:spcBef>
                  <a:spcPct val="0"/>
                </a:spcBef>
              </a:pPr>
              <a:r>
                <a:rPr lang="en-US" sz="2199" dirty="0">
                  <a:solidFill>
                    <a:srgbClr val="000000"/>
                  </a:solidFill>
                  <a:latin typeface="Museo Slab 2" panose="020B0604020202020204" charset="0"/>
                  <a:ea typeface="Museo Slab 1"/>
                  <a:cs typeface="Museo Slab 1"/>
                  <a:sym typeface="Museo Slab 1"/>
                </a:rPr>
                <a:t>Behavior</a:t>
              </a:r>
            </a:p>
          </p:txBody>
        </p:sp>
      </p:grpSp>
      <p:sp>
        <p:nvSpPr>
          <p:cNvPr id="23" name="Freeform 23"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978384" cy="1541783"/>
            <a:chOff x="0" y="0"/>
            <a:chExt cx="4998422" cy="406066"/>
          </a:xfrm>
        </p:grpSpPr>
        <p:sp>
          <p:nvSpPr>
            <p:cNvPr id="3" name="Freeform 3">
              <a:extLst>
                <a:ext uri="{C183D7F6-B498-43B3-948B-1728B52AA6E4}">
                  <adec:decorative xmlns:adec="http://schemas.microsoft.com/office/drawing/2017/decorative" val="1"/>
                </a:ext>
              </a:extLst>
            </p:cNvPr>
            <p:cNvSpPr/>
            <p:nvPr/>
          </p:nvSpPr>
          <p:spPr>
            <a:xfrm>
              <a:off x="0" y="0"/>
              <a:ext cx="4998422" cy="406066"/>
            </a:xfrm>
            <a:custGeom>
              <a:avLst/>
              <a:gdLst/>
              <a:ahLst/>
              <a:cxnLst/>
              <a:rect l="l" t="t" r="r" b="b"/>
              <a:pathLst>
                <a:path w="4998422" h="406066">
                  <a:moveTo>
                    <a:pt x="0" y="0"/>
                  </a:moveTo>
                  <a:lnTo>
                    <a:pt x="4998422" y="0"/>
                  </a:lnTo>
                  <a:lnTo>
                    <a:pt x="4998422"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98422"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6232"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0" name="TextBox 10"/>
          <p:cNvSpPr txBox="1">
            <a:spLocks noGrp="1"/>
          </p:cNvSpPr>
          <p:nvPr>
            <p:ph type="title" idx="4294967295"/>
          </p:nvPr>
        </p:nvSpPr>
        <p:spPr>
          <a:xfrm>
            <a:off x="467829" y="734532"/>
            <a:ext cx="17632190" cy="9721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1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Review: Needs Assessment </a:t>
            </a:r>
          </a:p>
        </p:txBody>
      </p:sp>
      <p:sp>
        <p:nvSpPr>
          <p:cNvPr id="11" name="Freeform 11" descr="Person Digging"/>
          <p:cNvSpPr/>
          <p:nvPr/>
        </p:nvSpPr>
        <p:spPr>
          <a:xfrm>
            <a:off x="1028700" y="4416272"/>
            <a:ext cx="3024378" cy="4114800"/>
          </a:xfrm>
          <a:custGeom>
            <a:avLst/>
            <a:gdLst/>
            <a:ahLst/>
            <a:cxnLst/>
            <a:rect l="l" t="t" r="r" b="b"/>
            <a:pathLst>
              <a:path w="3024378" h="4114800">
                <a:moveTo>
                  <a:pt x="0" y="0"/>
                </a:moveTo>
                <a:lnTo>
                  <a:pt x="3024378" y="0"/>
                </a:lnTo>
                <a:lnTo>
                  <a:pt x="302437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2174936" y="2824064"/>
            <a:ext cx="14217976" cy="1028700"/>
          </a:xfrm>
          <a:prstGeom prst="rect">
            <a:avLst/>
          </a:prstGeom>
        </p:spPr>
        <p:txBody>
          <a:bodyPr lIns="0" tIns="0" rIns="0" bIns="0" rtlCol="0" anchor="t">
            <a:spAutoFit/>
          </a:bodyPr>
          <a:lstStyle/>
          <a:p>
            <a:pPr algn="ctr">
              <a:lnSpc>
                <a:spcPts val="4199"/>
              </a:lnSpc>
            </a:pPr>
            <a:r>
              <a:rPr lang="en-US" sz="2999">
                <a:solidFill>
                  <a:srgbClr val="000000"/>
                </a:solidFill>
                <a:latin typeface="Trebuchet MS"/>
                <a:ea typeface="Trebuchet MS"/>
                <a:cs typeface="Trebuchet MS"/>
                <a:sym typeface="Trebuchet MS"/>
              </a:rPr>
              <a:t>After student needs are determined through the Intentional Data Review and school data analysis</a:t>
            </a:r>
            <a:r>
              <a:rPr lang="en-US" sz="2999" b="1">
                <a:solidFill>
                  <a:srgbClr val="000000"/>
                </a:solidFill>
                <a:latin typeface="Trebuchet MS Bold"/>
                <a:ea typeface="Trebuchet MS Bold"/>
                <a:cs typeface="Trebuchet MS Bold"/>
                <a:sym typeface="Trebuchet MS Bold"/>
              </a:rPr>
              <a:t> gain understanding through the needs assessment.</a:t>
            </a:r>
          </a:p>
        </p:txBody>
      </p:sp>
      <p:sp>
        <p:nvSpPr>
          <p:cNvPr id="8" name="TextBox 8"/>
          <p:cNvSpPr txBox="1"/>
          <p:nvPr/>
        </p:nvSpPr>
        <p:spPr>
          <a:xfrm>
            <a:off x="4415281" y="4330547"/>
            <a:ext cx="13031911" cy="3680497"/>
          </a:xfrm>
          <a:prstGeom prst="rect">
            <a:avLst/>
          </a:prstGeom>
        </p:spPr>
        <p:txBody>
          <a:bodyPr lIns="0" tIns="0" rIns="0" bIns="0" rtlCol="0" anchor="t">
            <a:spAutoFit/>
          </a:bodyPr>
          <a:lstStyle/>
          <a:p>
            <a:pPr marL="647698" lvl="1" indent="-323849" algn="l">
              <a:lnSpc>
                <a:spcPts val="4499"/>
              </a:lnSpc>
              <a:buFont typeface="Arial"/>
              <a:buChar char="•"/>
            </a:pPr>
            <a:r>
              <a:rPr lang="en-US" sz="2999" b="1">
                <a:solidFill>
                  <a:srgbClr val="000000"/>
                </a:solidFill>
                <a:latin typeface="Trebuchet MS Bold"/>
                <a:ea typeface="Trebuchet MS Bold"/>
                <a:cs typeface="Trebuchet MS Bold"/>
                <a:sym typeface="Trebuchet MS Bold"/>
              </a:rPr>
              <a:t>SCCG requires </a:t>
            </a:r>
            <a:r>
              <a:rPr lang="en-US" sz="2999" b="1" u="sng">
                <a:solidFill>
                  <a:srgbClr val="000000"/>
                </a:solidFill>
                <a:latin typeface="Trebuchet MS Bold"/>
                <a:ea typeface="Trebuchet MS Bold"/>
                <a:cs typeface="Trebuchet MS Bold"/>
                <a:sym typeface="Trebuchet MS Bold"/>
              </a:rPr>
              <a:t>one needs assessment per funded site</a:t>
            </a:r>
            <a:r>
              <a:rPr lang="en-US" sz="2999" b="1">
                <a:solidFill>
                  <a:srgbClr val="000000"/>
                </a:solidFill>
                <a:latin typeface="Trebuchet MS Bold"/>
                <a:ea typeface="Trebuchet MS Bold"/>
                <a:cs typeface="Trebuchet MS Bold"/>
                <a:sym typeface="Trebuchet MS Bold"/>
              </a:rPr>
              <a:t>.</a:t>
            </a:r>
          </a:p>
          <a:p>
            <a:pPr marL="1209039" lvl="2" indent="-403013" algn="l">
              <a:lnSpc>
                <a:spcPts val="4199"/>
              </a:lnSpc>
              <a:buFont typeface="Arial"/>
              <a:buChar char="⚬"/>
            </a:pPr>
            <a:r>
              <a:rPr lang="en-US" sz="2799">
                <a:solidFill>
                  <a:srgbClr val="000000"/>
                </a:solidFill>
                <a:latin typeface="Trebuchet MS"/>
                <a:ea typeface="Trebuchet MS"/>
                <a:cs typeface="Trebuchet MS"/>
                <a:sym typeface="Trebuchet MS"/>
              </a:rPr>
              <a:t>Gather supplemental data for 2 focus areas (academic, attendance, behavior).</a:t>
            </a:r>
          </a:p>
          <a:p>
            <a:pPr marL="1813558" lvl="3" indent="-453390" algn="l">
              <a:lnSpc>
                <a:spcPts val="4199"/>
              </a:lnSpc>
              <a:buFont typeface="Arial"/>
              <a:buChar char="￭"/>
            </a:pPr>
            <a:r>
              <a:rPr lang="en-US" sz="2799">
                <a:solidFill>
                  <a:srgbClr val="000000"/>
                </a:solidFill>
                <a:latin typeface="Trebuchet MS"/>
                <a:ea typeface="Trebuchet MS"/>
                <a:cs typeface="Trebuchet MS"/>
                <a:sym typeface="Trebuchet MS"/>
              </a:rPr>
              <a:t>A minimum of 3 questions should be asked per identified focus area.</a:t>
            </a:r>
          </a:p>
          <a:p>
            <a:pPr marL="1813558" lvl="3" indent="-453390" algn="l">
              <a:lnSpc>
                <a:spcPts val="4199"/>
              </a:lnSpc>
              <a:buFont typeface="Arial"/>
              <a:buChar char="￭"/>
            </a:pPr>
            <a:r>
              <a:rPr lang="en-US" sz="2799">
                <a:solidFill>
                  <a:srgbClr val="000000"/>
                </a:solidFill>
                <a:latin typeface="Trebuchet MS"/>
                <a:ea typeface="Trebuchet MS"/>
                <a:cs typeface="Trebuchet MS"/>
                <a:sym typeface="Trebuchet MS"/>
              </a:rPr>
              <a:t>A minimum of 2 stakeholder groups should be asked questions.</a:t>
            </a:r>
          </a:p>
          <a:p>
            <a:pPr algn="l">
              <a:lnSpc>
                <a:spcPts val="4199"/>
              </a:lnSpc>
            </a:pPr>
            <a:endParaRPr lang="en-US" sz="2799">
              <a:solidFill>
                <a:srgbClr val="000000"/>
              </a:solidFill>
              <a:latin typeface="Trebuchet MS"/>
              <a:ea typeface="Trebuchet MS"/>
              <a:cs typeface="Trebuchet MS"/>
              <a:sym typeface="Trebuchet MS"/>
            </a:endParaRPr>
          </a:p>
          <a:p>
            <a:pPr marL="604519" lvl="1" indent="-302260" algn="l">
              <a:lnSpc>
                <a:spcPts val="4199"/>
              </a:lnSpc>
              <a:buFont typeface="Arial"/>
              <a:buChar char="•"/>
            </a:pPr>
            <a:r>
              <a:rPr lang="en-US" sz="2799">
                <a:solidFill>
                  <a:srgbClr val="000000"/>
                </a:solidFill>
                <a:latin typeface="Trebuchet MS"/>
                <a:ea typeface="Trebuchet MS"/>
                <a:cs typeface="Trebuchet MS"/>
                <a:sym typeface="Trebuchet MS"/>
              </a:rPr>
              <a:t>Analyze the data to write SMART Goals and create interventions </a:t>
            </a:r>
          </a:p>
        </p:txBody>
      </p:sp>
      <p:sp>
        <p:nvSpPr>
          <p:cNvPr id="9" name="Freeform 9"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978384" cy="1541783"/>
            <a:chOff x="0" y="0"/>
            <a:chExt cx="4998422" cy="406066"/>
          </a:xfrm>
        </p:grpSpPr>
        <p:sp>
          <p:nvSpPr>
            <p:cNvPr id="3" name="Freeform 3">
              <a:extLst>
                <a:ext uri="{C183D7F6-B498-43B3-948B-1728B52AA6E4}">
                  <adec:decorative xmlns:adec="http://schemas.microsoft.com/office/drawing/2017/decorative" val="1"/>
                </a:ext>
              </a:extLst>
            </p:cNvPr>
            <p:cNvSpPr/>
            <p:nvPr/>
          </p:nvSpPr>
          <p:spPr>
            <a:xfrm>
              <a:off x="0" y="0"/>
              <a:ext cx="4998422" cy="406066"/>
            </a:xfrm>
            <a:custGeom>
              <a:avLst/>
              <a:gdLst/>
              <a:ahLst/>
              <a:cxnLst/>
              <a:rect l="l" t="t" r="r" b="b"/>
              <a:pathLst>
                <a:path w="4998422" h="406066">
                  <a:moveTo>
                    <a:pt x="0" y="0"/>
                  </a:moveTo>
                  <a:lnTo>
                    <a:pt x="4998422" y="0"/>
                  </a:lnTo>
                  <a:lnTo>
                    <a:pt x="4998422"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98422"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20" name="TextBox 20"/>
          <p:cNvSpPr txBox="1">
            <a:spLocks noGrp="1"/>
          </p:cNvSpPr>
          <p:nvPr>
            <p:ph type="title" idx="4294967295"/>
          </p:nvPr>
        </p:nvSpPr>
        <p:spPr>
          <a:xfrm>
            <a:off x="195314" y="701531"/>
            <a:ext cx="12181681"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Review: SMART Goals</a:t>
            </a:r>
          </a:p>
        </p:txBody>
      </p:sp>
      <p:sp>
        <p:nvSpPr>
          <p:cNvPr id="8" name="TextBox 8"/>
          <p:cNvSpPr txBox="1"/>
          <p:nvPr/>
        </p:nvSpPr>
        <p:spPr>
          <a:xfrm>
            <a:off x="7157939" y="2884022"/>
            <a:ext cx="10289400" cy="5734087"/>
          </a:xfrm>
          <a:prstGeom prst="rect">
            <a:avLst/>
          </a:prstGeom>
        </p:spPr>
        <p:txBody>
          <a:bodyPr lIns="0" tIns="0" rIns="0" bIns="0" rtlCol="0" anchor="t">
            <a:spAutoFit/>
          </a:bodyPr>
          <a:lstStyle/>
          <a:p>
            <a:pPr marL="647700" lvl="1" indent="-323850" algn="l">
              <a:lnSpc>
                <a:spcPts val="4500"/>
              </a:lnSpc>
              <a:buFont typeface="Arial"/>
              <a:buChar char="•"/>
            </a:pPr>
            <a:r>
              <a:rPr lang="en-US" sz="3000" b="1">
                <a:solidFill>
                  <a:srgbClr val="000000"/>
                </a:solidFill>
                <a:latin typeface="Trebuchet MS Bold"/>
                <a:ea typeface="Trebuchet MS Bold"/>
                <a:cs typeface="Trebuchet MS Bold"/>
                <a:sym typeface="Trebuchet MS Bold"/>
              </a:rPr>
              <a:t>Goals must be created for each funded site: </a:t>
            </a:r>
          </a:p>
          <a:p>
            <a:pPr marL="1209039" lvl="2" indent="-403013" algn="l">
              <a:lnSpc>
                <a:spcPts val="4199"/>
              </a:lnSpc>
              <a:buFont typeface="Arial"/>
              <a:buChar char="⚬"/>
            </a:pPr>
            <a:r>
              <a:rPr lang="en-US" sz="2799" b="1">
                <a:solidFill>
                  <a:srgbClr val="000000"/>
                </a:solidFill>
                <a:latin typeface="Trebuchet MS Bold"/>
                <a:ea typeface="Trebuchet MS Bold"/>
                <a:cs typeface="Trebuchet MS Bold"/>
                <a:sym typeface="Trebuchet MS Bold"/>
              </a:rPr>
              <a:t>Year 1:</a:t>
            </a:r>
            <a:r>
              <a:rPr lang="en-US" sz="2799">
                <a:solidFill>
                  <a:srgbClr val="000000"/>
                </a:solidFill>
                <a:latin typeface="Trebuchet MS"/>
                <a:ea typeface="Trebuchet MS"/>
                <a:cs typeface="Trebuchet MS"/>
                <a:sym typeface="Trebuchet MS"/>
              </a:rPr>
              <a:t> Create at least two student outcome goals on attendance, achievement, or behavior/discipline data.</a:t>
            </a:r>
          </a:p>
          <a:p>
            <a:pPr marL="1209039" lvl="2" indent="-403013" algn="l">
              <a:lnSpc>
                <a:spcPts val="4199"/>
              </a:lnSpc>
              <a:buFont typeface="Arial"/>
              <a:buChar char="⚬"/>
            </a:pPr>
            <a:r>
              <a:rPr lang="en-US" sz="2799" b="1">
                <a:solidFill>
                  <a:srgbClr val="000000"/>
                </a:solidFill>
                <a:latin typeface="Trebuchet MS Bold"/>
                <a:ea typeface="Trebuchet MS Bold"/>
                <a:cs typeface="Trebuchet MS Bold"/>
                <a:sym typeface="Trebuchet MS Bold"/>
              </a:rPr>
              <a:t>Years 2-4:</a:t>
            </a:r>
            <a:r>
              <a:rPr lang="en-US" sz="2799">
                <a:solidFill>
                  <a:srgbClr val="000000"/>
                </a:solidFill>
                <a:latin typeface="Trebuchet MS"/>
                <a:ea typeface="Trebuchet MS"/>
                <a:cs typeface="Trebuchet MS"/>
                <a:sym typeface="Trebuchet MS"/>
              </a:rPr>
              <a:t>Report on goal progress.</a:t>
            </a:r>
          </a:p>
          <a:p>
            <a:pPr algn="l">
              <a:lnSpc>
                <a:spcPts val="1499"/>
              </a:lnSpc>
            </a:pPr>
            <a:endParaRPr lang="en-US" sz="2799">
              <a:solidFill>
                <a:srgbClr val="000000"/>
              </a:solidFill>
              <a:latin typeface="Trebuchet MS"/>
              <a:ea typeface="Trebuchet MS"/>
              <a:cs typeface="Trebuchet MS"/>
              <a:sym typeface="Trebuchet MS"/>
            </a:endParaRPr>
          </a:p>
          <a:p>
            <a:pPr marL="647700" lvl="1" indent="-323850" algn="l">
              <a:lnSpc>
                <a:spcPts val="4500"/>
              </a:lnSpc>
              <a:buFont typeface="Arial"/>
              <a:buChar char="•"/>
            </a:pPr>
            <a:r>
              <a:rPr lang="en-US" sz="3000">
                <a:solidFill>
                  <a:srgbClr val="000000"/>
                </a:solidFill>
                <a:latin typeface="Trebuchet MS"/>
                <a:ea typeface="Trebuchet MS"/>
                <a:cs typeface="Trebuchet MS"/>
                <a:sym typeface="Trebuchet MS"/>
              </a:rPr>
              <a:t>Goals should be:</a:t>
            </a:r>
          </a:p>
          <a:p>
            <a:pPr marL="1295400" lvl="2" indent="-431800" algn="l">
              <a:lnSpc>
                <a:spcPts val="4500"/>
              </a:lnSpc>
              <a:buFont typeface="Arial"/>
              <a:buChar char="⚬"/>
            </a:pPr>
            <a:r>
              <a:rPr lang="en-US" sz="3000">
                <a:solidFill>
                  <a:srgbClr val="000000"/>
                </a:solidFill>
                <a:latin typeface="Trebuchet MS"/>
                <a:ea typeface="Trebuchet MS"/>
                <a:cs typeface="Trebuchet MS"/>
                <a:sym typeface="Trebuchet MS"/>
              </a:rPr>
              <a:t>Based on school outcome data.</a:t>
            </a:r>
          </a:p>
          <a:p>
            <a:pPr marL="1295400" lvl="2" indent="-431800" algn="l">
              <a:lnSpc>
                <a:spcPts val="4500"/>
              </a:lnSpc>
              <a:buFont typeface="Arial"/>
              <a:buChar char="⚬"/>
            </a:pPr>
            <a:r>
              <a:rPr lang="en-US" sz="3000">
                <a:solidFill>
                  <a:srgbClr val="000000"/>
                </a:solidFill>
                <a:latin typeface="Trebuchet MS"/>
                <a:ea typeface="Trebuchet MS"/>
                <a:cs typeface="Trebuchet MS"/>
                <a:sym typeface="Trebuchet MS"/>
              </a:rPr>
              <a:t>Guide implementation activities and interventions.</a:t>
            </a:r>
          </a:p>
          <a:p>
            <a:pPr marL="1295400" lvl="2" indent="-431800" algn="l">
              <a:lnSpc>
                <a:spcPts val="4500"/>
              </a:lnSpc>
              <a:buFont typeface="Arial"/>
              <a:buChar char="⚬"/>
            </a:pPr>
            <a:r>
              <a:rPr lang="en-US" sz="3000">
                <a:solidFill>
                  <a:srgbClr val="000000"/>
                </a:solidFill>
                <a:latin typeface="Trebuchet MS"/>
                <a:ea typeface="Trebuchet MS"/>
                <a:cs typeface="Trebuchet MS"/>
                <a:sym typeface="Trebuchet MS"/>
              </a:rPr>
              <a:t>Align with the school counseling program vision and mission statement.</a:t>
            </a:r>
          </a:p>
          <a:p>
            <a:pPr marL="1295400" lvl="2" indent="-431800" algn="l">
              <a:lnSpc>
                <a:spcPts val="4500"/>
              </a:lnSpc>
              <a:buFont typeface="Arial"/>
              <a:buChar char="⚬"/>
            </a:pPr>
            <a:r>
              <a:rPr lang="en-US" sz="3000">
                <a:solidFill>
                  <a:srgbClr val="000000"/>
                </a:solidFill>
                <a:latin typeface="Trebuchet MS"/>
                <a:ea typeface="Trebuchet MS"/>
                <a:cs typeface="Trebuchet MS"/>
                <a:sym typeface="Trebuchet MS"/>
              </a:rPr>
              <a:t>Align with the school improvement plan.</a:t>
            </a:r>
          </a:p>
        </p:txBody>
      </p:sp>
      <p:sp>
        <p:nvSpPr>
          <p:cNvPr id="23" name="TextBox 23"/>
          <p:cNvSpPr txBox="1"/>
          <p:nvPr/>
        </p:nvSpPr>
        <p:spPr>
          <a:xfrm>
            <a:off x="14554200" y="9279976"/>
            <a:ext cx="2826445" cy="328231"/>
          </a:xfrm>
          <a:prstGeom prst="rect">
            <a:avLst/>
          </a:prstGeom>
        </p:spPr>
        <p:txBody>
          <a:bodyPr wrap="square" lIns="0" tIns="0" rIns="0" bIns="0" rtlCol="0" anchor="t">
            <a:spAutoFit/>
          </a:bodyPr>
          <a:lstStyle/>
          <a:p>
            <a:pPr algn="ctr">
              <a:lnSpc>
                <a:spcPts val="2800"/>
              </a:lnSpc>
            </a:pPr>
            <a:r>
              <a:rPr lang="en-US" sz="2000">
                <a:solidFill>
                  <a:srgbClr val="000000"/>
                </a:solidFill>
                <a:latin typeface="Trebuchet MS"/>
                <a:ea typeface="Trebuchet MS"/>
                <a:cs typeface="Trebuchet MS"/>
                <a:sym typeface="Trebuchet MS"/>
              </a:rPr>
              <a:t>(ASCA, 2019, p. 41)</a:t>
            </a:r>
          </a:p>
        </p:txBody>
      </p:sp>
      <p:grpSp>
        <p:nvGrpSpPr>
          <p:cNvPr id="9" name="Group 9" descr="Upside down triangle showing SCCG Goals related to C.R.S. 22-91-103 leading to Application goals leading to Site-Based SMART goals"/>
          <p:cNvGrpSpPr/>
          <p:nvPr/>
        </p:nvGrpSpPr>
        <p:grpSpPr>
          <a:xfrm>
            <a:off x="722654" y="2979272"/>
            <a:ext cx="6300994" cy="5445298"/>
            <a:chOff x="0" y="0"/>
            <a:chExt cx="8401325" cy="7260397"/>
          </a:xfrm>
        </p:grpSpPr>
        <p:sp>
          <p:nvSpPr>
            <p:cNvPr id="10" name="Freeform 10">
              <a:extLst>
                <a:ext uri="{C183D7F6-B498-43B3-948B-1728B52AA6E4}">
                  <adec:decorative xmlns:adec="http://schemas.microsoft.com/office/drawing/2017/decorative" val="1"/>
                </a:ext>
              </a:extLst>
            </p:cNvPr>
            <p:cNvSpPr/>
            <p:nvPr/>
          </p:nvSpPr>
          <p:spPr>
            <a:xfrm rot="-10800000">
              <a:off x="2550064" y="4404862"/>
              <a:ext cx="3301197" cy="2855536"/>
            </a:xfrm>
            <a:custGeom>
              <a:avLst/>
              <a:gdLst/>
              <a:ahLst/>
              <a:cxnLst/>
              <a:rect l="l" t="t" r="r" b="b"/>
              <a:pathLst>
                <a:path w="3301197" h="2855536">
                  <a:moveTo>
                    <a:pt x="0" y="0"/>
                  </a:moveTo>
                  <a:lnTo>
                    <a:pt x="3301197" y="0"/>
                  </a:lnTo>
                  <a:lnTo>
                    <a:pt x="3301197" y="2855535"/>
                  </a:lnTo>
                  <a:lnTo>
                    <a:pt x="0" y="28555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p:nvPr/>
          </p:nvGrpSpPr>
          <p:grpSpPr>
            <a:xfrm rot="-10800000">
              <a:off x="0" y="0"/>
              <a:ext cx="8401325" cy="2079890"/>
              <a:chOff x="0" y="0"/>
              <a:chExt cx="5124796" cy="1268730"/>
            </a:xfrm>
          </p:grpSpPr>
          <p:sp>
            <p:nvSpPr>
              <p:cNvPr id="12" name="Freeform 12">
                <a:extLst>
                  <a:ext uri="{C183D7F6-B498-43B3-948B-1728B52AA6E4}">
                    <adec:decorative xmlns:adec="http://schemas.microsoft.com/office/drawing/2017/decorative" val="1"/>
                  </a:ext>
                </a:extLst>
              </p:cNvPr>
              <p:cNvSpPr/>
              <p:nvPr/>
            </p:nvSpPr>
            <p:spPr>
              <a:xfrm>
                <a:off x="0" y="0"/>
                <a:ext cx="5124796" cy="1268730"/>
              </a:xfrm>
              <a:custGeom>
                <a:avLst/>
                <a:gdLst/>
                <a:ahLst/>
                <a:cxnLst/>
                <a:rect l="l" t="t" r="r" b="b"/>
                <a:pathLst>
                  <a:path w="5124796" h="1268730">
                    <a:moveTo>
                      <a:pt x="735330" y="0"/>
                    </a:moveTo>
                    <a:lnTo>
                      <a:pt x="0" y="1268730"/>
                    </a:lnTo>
                    <a:lnTo>
                      <a:pt x="5124796" y="1268730"/>
                    </a:lnTo>
                    <a:lnTo>
                      <a:pt x="4389466" y="0"/>
                    </a:lnTo>
                    <a:close/>
                  </a:path>
                </a:pathLst>
              </a:custGeom>
              <a:solidFill>
                <a:srgbClr val="D3CBBD"/>
              </a:solidFill>
            </p:spPr>
            <p:txBody>
              <a:bodyPr/>
              <a:lstStyle/>
              <a:p>
                <a:endParaRPr lang="en-US"/>
              </a:p>
            </p:txBody>
          </p:sp>
        </p:grpSp>
        <p:grpSp>
          <p:nvGrpSpPr>
            <p:cNvPr id="13" name="Group 13"/>
            <p:cNvGrpSpPr/>
            <p:nvPr/>
          </p:nvGrpSpPr>
          <p:grpSpPr>
            <a:xfrm rot="-10800000">
              <a:off x="1315322" y="2202431"/>
              <a:ext cx="5816339" cy="2079890"/>
              <a:chOff x="0" y="0"/>
              <a:chExt cx="3547958" cy="1268730"/>
            </a:xfrm>
          </p:grpSpPr>
          <p:sp>
            <p:nvSpPr>
              <p:cNvPr id="14" name="Freeform 14">
                <a:extLst>
                  <a:ext uri="{C183D7F6-B498-43B3-948B-1728B52AA6E4}">
                    <adec:decorative xmlns:adec="http://schemas.microsoft.com/office/drawing/2017/decorative" val="1"/>
                  </a:ext>
                </a:extLst>
              </p:cNvPr>
              <p:cNvSpPr/>
              <p:nvPr/>
            </p:nvSpPr>
            <p:spPr>
              <a:xfrm>
                <a:off x="0" y="0"/>
                <a:ext cx="3547958" cy="1268730"/>
              </a:xfrm>
              <a:custGeom>
                <a:avLst/>
                <a:gdLst/>
                <a:ahLst/>
                <a:cxnLst/>
                <a:rect l="l" t="t" r="r" b="b"/>
                <a:pathLst>
                  <a:path w="3547958" h="1268730">
                    <a:moveTo>
                      <a:pt x="735330" y="0"/>
                    </a:moveTo>
                    <a:lnTo>
                      <a:pt x="0" y="1268730"/>
                    </a:lnTo>
                    <a:lnTo>
                      <a:pt x="3547958" y="1268730"/>
                    </a:lnTo>
                    <a:lnTo>
                      <a:pt x="2812628" y="0"/>
                    </a:lnTo>
                    <a:close/>
                  </a:path>
                </a:pathLst>
              </a:custGeom>
              <a:solidFill>
                <a:srgbClr val="D3CBBD"/>
              </a:solidFill>
            </p:spPr>
            <p:txBody>
              <a:bodyPr/>
              <a:lstStyle/>
              <a:p>
                <a:endParaRPr lang="en-US"/>
              </a:p>
            </p:txBody>
          </p:sp>
        </p:grpSp>
        <p:sp>
          <p:nvSpPr>
            <p:cNvPr id="15" name="TextBox 15"/>
            <p:cNvSpPr txBox="1"/>
            <p:nvPr/>
          </p:nvSpPr>
          <p:spPr>
            <a:xfrm>
              <a:off x="2315790" y="386820"/>
              <a:ext cx="3891726" cy="1179546"/>
            </a:xfrm>
            <a:prstGeom prst="rect">
              <a:avLst/>
            </a:prstGeom>
          </p:spPr>
          <p:txBody>
            <a:bodyPr lIns="0" tIns="0" rIns="0" bIns="0" rtlCol="0" anchor="t">
              <a:spAutoFit/>
            </a:bodyPr>
            <a:lstStyle/>
            <a:p>
              <a:pPr algn="ctr">
                <a:lnSpc>
                  <a:spcPts val="3569"/>
                </a:lnSpc>
              </a:pPr>
              <a:r>
                <a:rPr lang="en-US" sz="2549">
                  <a:solidFill>
                    <a:srgbClr val="141414"/>
                  </a:solidFill>
                  <a:latin typeface="Museo Slab 1"/>
                  <a:ea typeface="Museo Slab 1"/>
                  <a:cs typeface="Museo Slab 1"/>
                  <a:sym typeface="Museo Slab 1"/>
                </a:rPr>
                <a:t>SCCG Goals </a:t>
              </a:r>
            </a:p>
            <a:p>
              <a:pPr algn="ctr">
                <a:lnSpc>
                  <a:spcPts val="3569"/>
                </a:lnSpc>
              </a:pPr>
              <a:r>
                <a:rPr lang="en-US" sz="2549">
                  <a:solidFill>
                    <a:srgbClr val="141414"/>
                  </a:solidFill>
                  <a:latin typeface="Museo Slab 1"/>
                  <a:ea typeface="Museo Slab 1"/>
                  <a:cs typeface="Museo Slab 1"/>
                  <a:sym typeface="Museo Slab 1"/>
                </a:rPr>
                <a:t>C.R.S. 22-91-103</a:t>
              </a:r>
            </a:p>
          </p:txBody>
        </p:sp>
        <p:sp>
          <p:nvSpPr>
            <p:cNvPr id="16" name="TextBox 16"/>
            <p:cNvSpPr txBox="1"/>
            <p:nvPr/>
          </p:nvSpPr>
          <p:spPr>
            <a:xfrm>
              <a:off x="2467183" y="4509353"/>
              <a:ext cx="3466958" cy="1726731"/>
            </a:xfrm>
            <a:prstGeom prst="rect">
              <a:avLst/>
            </a:prstGeom>
          </p:spPr>
          <p:txBody>
            <a:bodyPr lIns="0" tIns="0" rIns="0" bIns="0" rtlCol="0" anchor="t">
              <a:spAutoFit/>
            </a:bodyPr>
            <a:lstStyle/>
            <a:p>
              <a:pPr algn="ctr">
                <a:lnSpc>
                  <a:spcPts val="3471"/>
                </a:lnSpc>
              </a:pPr>
              <a:r>
                <a:rPr lang="en-US" sz="2479">
                  <a:solidFill>
                    <a:srgbClr val="000000"/>
                  </a:solidFill>
                  <a:latin typeface="Museo Slab 2"/>
                  <a:ea typeface="Museo Slab 2"/>
                  <a:cs typeface="Museo Slab 2"/>
                  <a:sym typeface="Museo Slab 2"/>
                </a:rPr>
                <a:t>Site-Based </a:t>
              </a:r>
            </a:p>
            <a:p>
              <a:pPr algn="ctr">
                <a:lnSpc>
                  <a:spcPts val="3471"/>
                </a:lnSpc>
              </a:pPr>
              <a:r>
                <a:rPr lang="en-US" sz="2479">
                  <a:solidFill>
                    <a:srgbClr val="000000"/>
                  </a:solidFill>
                  <a:latin typeface="Museo Slab 2"/>
                  <a:ea typeface="Museo Slab 2"/>
                  <a:cs typeface="Museo Slab 2"/>
                  <a:sym typeface="Museo Slab 2"/>
                </a:rPr>
                <a:t>SMART</a:t>
              </a:r>
            </a:p>
            <a:p>
              <a:pPr algn="ctr">
                <a:lnSpc>
                  <a:spcPts val="3471"/>
                </a:lnSpc>
              </a:pPr>
              <a:r>
                <a:rPr lang="en-US" sz="2479">
                  <a:solidFill>
                    <a:srgbClr val="000000"/>
                  </a:solidFill>
                  <a:latin typeface="Museo Slab 2"/>
                  <a:ea typeface="Museo Slab 2"/>
                  <a:cs typeface="Museo Slab 2"/>
                  <a:sym typeface="Museo Slab 2"/>
                </a:rPr>
                <a:t>Goals</a:t>
              </a:r>
            </a:p>
          </p:txBody>
        </p:sp>
        <p:sp>
          <p:nvSpPr>
            <p:cNvPr id="17" name="Freeform 17">
              <a:extLst>
                <a:ext uri="{C183D7F6-B498-43B3-948B-1728B52AA6E4}">
                  <adec:decorative xmlns:adec="http://schemas.microsoft.com/office/drawing/2017/decorative" val="1"/>
                </a:ext>
              </a:extLst>
            </p:cNvPr>
            <p:cNvSpPr/>
            <p:nvPr/>
          </p:nvSpPr>
          <p:spPr>
            <a:xfrm rot="3747644">
              <a:off x="-100528" y="2022047"/>
              <a:ext cx="1837968" cy="519226"/>
            </a:xfrm>
            <a:custGeom>
              <a:avLst/>
              <a:gdLst/>
              <a:ahLst/>
              <a:cxnLst/>
              <a:rect l="l" t="t" r="r" b="b"/>
              <a:pathLst>
                <a:path w="1837968" h="519226">
                  <a:moveTo>
                    <a:pt x="0" y="0"/>
                  </a:moveTo>
                  <a:lnTo>
                    <a:pt x="1837969" y="0"/>
                  </a:lnTo>
                  <a:lnTo>
                    <a:pt x="1837969" y="519226"/>
                  </a:lnTo>
                  <a:lnTo>
                    <a:pt x="0" y="5192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TextBox 18"/>
            <p:cNvSpPr txBox="1"/>
            <p:nvPr/>
          </p:nvSpPr>
          <p:spPr>
            <a:xfrm>
              <a:off x="2584473" y="2535682"/>
              <a:ext cx="3232379" cy="1127280"/>
            </a:xfrm>
            <a:prstGeom prst="rect">
              <a:avLst/>
            </a:prstGeom>
          </p:spPr>
          <p:txBody>
            <a:bodyPr lIns="0" tIns="0" rIns="0" bIns="0" rtlCol="0" anchor="t">
              <a:spAutoFit/>
            </a:bodyPr>
            <a:lstStyle/>
            <a:p>
              <a:pPr algn="ctr">
                <a:lnSpc>
                  <a:spcPts val="3452"/>
                </a:lnSpc>
              </a:pPr>
              <a:r>
                <a:rPr lang="en-US" sz="2466">
                  <a:solidFill>
                    <a:srgbClr val="000000"/>
                  </a:solidFill>
                  <a:latin typeface="Museo Slab 2"/>
                  <a:ea typeface="Museo Slab 2"/>
                  <a:cs typeface="Museo Slab 2"/>
                  <a:sym typeface="Museo Slab 2"/>
                </a:rPr>
                <a:t>Application Goals </a:t>
              </a:r>
            </a:p>
          </p:txBody>
        </p:sp>
        <p:sp>
          <p:nvSpPr>
            <p:cNvPr id="19" name="Freeform 19">
              <a:extLst>
                <a:ext uri="{C183D7F6-B498-43B3-948B-1728B52AA6E4}">
                  <adec:decorative xmlns:adec="http://schemas.microsoft.com/office/drawing/2017/decorative" val="1"/>
                </a:ext>
              </a:extLst>
            </p:cNvPr>
            <p:cNvSpPr/>
            <p:nvPr/>
          </p:nvSpPr>
          <p:spPr>
            <a:xfrm rot="3747644">
              <a:off x="1396806" y="4659884"/>
              <a:ext cx="1837968" cy="519226"/>
            </a:xfrm>
            <a:custGeom>
              <a:avLst/>
              <a:gdLst/>
              <a:ahLst/>
              <a:cxnLst/>
              <a:rect l="l" t="t" r="r" b="b"/>
              <a:pathLst>
                <a:path w="1837968" h="519226">
                  <a:moveTo>
                    <a:pt x="0" y="0"/>
                  </a:moveTo>
                  <a:lnTo>
                    <a:pt x="1837969" y="0"/>
                  </a:lnTo>
                  <a:lnTo>
                    <a:pt x="1837969" y="519226"/>
                  </a:lnTo>
                  <a:lnTo>
                    <a:pt x="0" y="5192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21" name="Freeform 21">
            <a:extLst>
              <a:ext uri="{C183D7F6-B498-43B3-948B-1728B52AA6E4}">
                <adec:decorative xmlns:adec="http://schemas.microsoft.com/office/drawing/2017/decorative" val="1"/>
              </a:ext>
            </a:extLst>
          </p:cNvPr>
          <p:cNvSpPr/>
          <p:nvPr/>
        </p:nvSpPr>
        <p:spPr>
          <a:xfrm>
            <a:off x="2555258" y="7654010"/>
            <a:ext cx="1317893" cy="1308309"/>
          </a:xfrm>
          <a:custGeom>
            <a:avLst/>
            <a:gdLst/>
            <a:ahLst/>
            <a:cxnLst/>
            <a:rect l="l" t="t" r="r" b="b"/>
            <a:pathLst>
              <a:path w="1317893" h="1308309">
                <a:moveTo>
                  <a:pt x="0" y="0"/>
                </a:moveTo>
                <a:lnTo>
                  <a:pt x="1317893" y="0"/>
                </a:lnTo>
                <a:lnTo>
                  <a:pt x="1317893" y="1308308"/>
                </a:lnTo>
                <a:lnTo>
                  <a:pt x="0" y="13083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descr="CDE Logo"/>
          <p:cNvSpPr/>
          <p:nvPr/>
        </p:nvSpPr>
        <p:spPr>
          <a:xfrm>
            <a:off x="15007445" y="680221"/>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978384" cy="1541783"/>
            <a:chOff x="0" y="0"/>
            <a:chExt cx="4998422" cy="406066"/>
          </a:xfrm>
        </p:grpSpPr>
        <p:sp>
          <p:nvSpPr>
            <p:cNvPr id="3" name="Freeform 3">
              <a:extLst>
                <a:ext uri="{C183D7F6-B498-43B3-948B-1728B52AA6E4}">
                  <adec:decorative xmlns:adec="http://schemas.microsoft.com/office/drawing/2017/decorative" val="1"/>
                </a:ext>
              </a:extLst>
            </p:cNvPr>
            <p:cNvSpPr/>
            <p:nvPr/>
          </p:nvSpPr>
          <p:spPr>
            <a:xfrm>
              <a:off x="0" y="0"/>
              <a:ext cx="4998422" cy="406066"/>
            </a:xfrm>
            <a:custGeom>
              <a:avLst/>
              <a:gdLst/>
              <a:ahLst/>
              <a:cxnLst/>
              <a:rect l="l" t="t" r="r" b="b"/>
              <a:pathLst>
                <a:path w="4998422" h="406066">
                  <a:moveTo>
                    <a:pt x="0" y="0"/>
                  </a:moveTo>
                  <a:lnTo>
                    <a:pt x="4998422" y="0"/>
                  </a:lnTo>
                  <a:lnTo>
                    <a:pt x="4998422"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98422"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8" name="Freeform 8">
            <a:extLst>
              <a:ext uri="{C183D7F6-B498-43B3-948B-1728B52AA6E4}">
                <adec:decorative xmlns:adec="http://schemas.microsoft.com/office/drawing/2017/decorative" val="1"/>
              </a:ext>
            </a:extLst>
          </p:cNvPr>
          <p:cNvSpPr/>
          <p:nvPr/>
        </p:nvSpPr>
        <p:spPr>
          <a:xfrm>
            <a:off x="1204812" y="4384985"/>
            <a:ext cx="2936938" cy="4114800"/>
          </a:xfrm>
          <a:custGeom>
            <a:avLst/>
            <a:gdLst/>
            <a:ahLst/>
            <a:cxnLst/>
            <a:rect l="l" t="t" r="r" b="b"/>
            <a:pathLst>
              <a:path w="2936938" h="4114800">
                <a:moveTo>
                  <a:pt x="0" y="0"/>
                </a:moveTo>
                <a:lnTo>
                  <a:pt x="2936938" y="0"/>
                </a:lnTo>
                <a:lnTo>
                  <a:pt x="293693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a:spLocks noGrp="1"/>
          </p:cNvSpPr>
          <p:nvPr>
            <p:ph type="title" idx="4294967295"/>
          </p:nvPr>
        </p:nvSpPr>
        <p:spPr>
          <a:xfrm>
            <a:off x="298504" y="701512"/>
            <a:ext cx="15198077"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Review: Writing SMART Goals</a:t>
            </a:r>
          </a:p>
        </p:txBody>
      </p:sp>
      <p:sp>
        <p:nvSpPr>
          <p:cNvPr id="9" name="TextBox 9"/>
          <p:cNvSpPr txBox="1"/>
          <p:nvPr/>
        </p:nvSpPr>
        <p:spPr>
          <a:xfrm>
            <a:off x="772602" y="2973738"/>
            <a:ext cx="16742795" cy="1295475"/>
          </a:xfrm>
          <a:prstGeom prst="rect">
            <a:avLst/>
          </a:prstGeom>
        </p:spPr>
        <p:txBody>
          <a:bodyPr lIns="0" tIns="0" rIns="0" bIns="0" rtlCol="0" anchor="t">
            <a:spAutoFit/>
          </a:bodyPr>
          <a:lstStyle/>
          <a:p>
            <a:pPr algn="ctr">
              <a:lnSpc>
                <a:spcPts val="5249"/>
              </a:lnSpc>
            </a:pPr>
            <a:r>
              <a:rPr lang="en-US" sz="3499" b="1">
                <a:solidFill>
                  <a:srgbClr val="000000"/>
                </a:solidFill>
                <a:latin typeface="Trebuchet MS Bold"/>
                <a:ea typeface="Trebuchet MS Bold"/>
                <a:cs typeface="Trebuchet MS Bold"/>
                <a:sym typeface="Trebuchet MS Bold"/>
              </a:rPr>
              <a:t>Site-Based Goals must be written in SMART goal format and include the following 5 components:</a:t>
            </a:r>
          </a:p>
        </p:txBody>
      </p:sp>
      <p:sp>
        <p:nvSpPr>
          <p:cNvPr id="11" name="TextBox 11"/>
          <p:cNvSpPr txBox="1"/>
          <p:nvPr/>
        </p:nvSpPr>
        <p:spPr>
          <a:xfrm>
            <a:off x="4670758" y="4851676"/>
            <a:ext cx="12661444" cy="2657289"/>
          </a:xfrm>
          <a:prstGeom prst="rect">
            <a:avLst/>
          </a:prstGeom>
        </p:spPr>
        <p:txBody>
          <a:bodyPr lIns="0" tIns="0" rIns="0" bIns="0" rtlCol="0" anchor="t">
            <a:spAutoFit/>
          </a:bodyPr>
          <a:lstStyle/>
          <a:p>
            <a:pPr marL="647702" lvl="1" indent="-323851" algn="l">
              <a:lnSpc>
                <a:spcPts val="4200"/>
              </a:lnSpc>
              <a:buAutoNum type="arabicPeriod"/>
            </a:pPr>
            <a:r>
              <a:rPr lang="en-US" sz="3000">
                <a:solidFill>
                  <a:srgbClr val="000000"/>
                </a:solidFill>
                <a:latin typeface="Trebuchet MS"/>
                <a:ea typeface="Trebuchet MS"/>
                <a:cs typeface="Trebuchet MS"/>
                <a:sym typeface="Trebuchet MS"/>
              </a:rPr>
              <a:t>Support a student outcome in achievement, attendance, or behavior.</a:t>
            </a:r>
          </a:p>
          <a:p>
            <a:pPr marL="647702" lvl="1" indent="-323851" algn="l">
              <a:lnSpc>
                <a:spcPts val="4200"/>
              </a:lnSpc>
              <a:buAutoNum type="arabicPeriod"/>
            </a:pPr>
            <a:r>
              <a:rPr lang="en-US" sz="3000">
                <a:solidFill>
                  <a:srgbClr val="000000"/>
                </a:solidFill>
                <a:latin typeface="Trebuchet MS"/>
                <a:ea typeface="Trebuchet MS"/>
                <a:cs typeface="Trebuchet MS"/>
                <a:sym typeface="Trebuchet MS"/>
              </a:rPr>
              <a:t> Include baseline data.</a:t>
            </a:r>
          </a:p>
          <a:p>
            <a:pPr marL="647702" lvl="1" indent="-323851" algn="l">
              <a:lnSpc>
                <a:spcPts val="4200"/>
              </a:lnSpc>
              <a:buAutoNum type="arabicPeriod"/>
            </a:pPr>
            <a:r>
              <a:rPr lang="en-US" sz="3000">
                <a:solidFill>
                  <a:srgbClr val="000000"/>
                </a:solidFill>
                <a:latin typeface="Trebuchet MS"/>
                <a:ea typeface="Trebuchet MS"/>
                <a:cs typeface="Trebuchet MS"/>
                <a:sym typeface="Trebuchet MS"/>
              </a:rPr>
              <a:t> Include target data.</a:t>
            </a:r>
          </a:p>
          <a:p>
            <a:pPr marL="647702" lvl="1" indent="-323851" algn="l">
              <a:lnSpc>
                <a:spcPts val="4200"/>
              </a:lnSpc>
              <a:buAutoNum type="arabicPeriod"/>
            </a:pPr>
            <a:r>
              <a:rPr lang="en-US" sz="3000">
                <a:solidFill>
                  <a:srgbClr val="000000"/>
                </a:solidFill>
                <a:latin typeface="Trebuchet MS"/>
                <a:ea typeface="Trebuchet MS"/>
                <a:cs typeface="Trebuchet MS"/>
                <a:sym typeface="Trebuchet MS"/>
              </a:rPr>
              <a:t> Include percentage change. </a:t>
            </a:r>
          </a:p>
          <a:p>
            <a:pPr marL="647702" lvl="1" indent="-323851" algn="l">
              <a:lnSpc>
                <a:spcPts val="4200"/>
              </a:lnSpc>
              <a:buAutoNum type="arabicPeriod"/>
            </a:pPr>
            <a:r>
              <a:rPr lang="en-US" sz="3000">
                <a:solidFill>
                  <a:srgbClr val="000000"/>
                </a:solidFill>
                <a:latin typeface="Trebuchet MS"/>
                <a:ea typeface="Trebuchet MS"/>
                <a:cs typeface="Trebuchet MS"/>
                <a:sym typeface="Trebuchet MS"/>
              </a:rPr>
              <a:t>Written to be completed by 2028.</a:t>
            </a:r>
          </a:p>
        </p:txBody>
      </p:sp>
      <p:sp>
        <p:nvSpPr>
          <p:cNvPr id="12" name="Freeform 12"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357118" y="2384497"/>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1" name="TextBox 11"/>
          <p:cNvSpPr txBox="1">
            <a:spLocks noGrp="1"/>
          </p:cNvSpPr>
          <p:nvPr>
            <p:ph type="title" idx="4294967295"/>
          </p:nvPr>
        </p:nvSpPr>
        <p:spPr>
          <a:xfrm>
            <a:off x="357118" y="706275"/>
            <a:ext cx="18120881" cy="10382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49"/>
              </a:lnSpc>
              <a:spcBef>
                <a:spcPts val="0"/>
              </a:spcBef>
              <a:spcAft>
                <a:spcPts val="0"/>
              </a:spcAft>
              <a:buClrTx/>
              <a:buSzTx/>
              <a:buFontTx/>
              <a:buNone/>
              <a:tabLst/>
              <a:defRPr/>
            </a:pPr>
            <a:r>
              <a:rPr kumimoji="0" lang="en-US" sz="74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Hatching Results® Review: </a:t>
            </a:r>
          </a:p>
        </p:txBody>
      </p:sp>
      <p:sp>
        <p:nvSpPr>
          <p:cNvPr id="9" name="TextBox 9"/>
          <p:cNvSpPr txBox="1"/>
          <p:nvPr/>
        </p:nvSpPr>
        <p:spPr>
          <a:xfrm>
            <a:off x="571076" y="2914836"/>
            <a:ext cx="13527049" cy="2944870"/>
          </a:xfrm>
          <a:prstGeom prst="rect">
            <a:avLst/>
          </a:prstGeom>
        </p:spPr>
        <p:txBody>
          <a:bodyPr lIns="0" tIns="0" rIns="0" bIns="0" rtlCol="0" anchor="t">
            <a:spAutoFit/>
          </a:bodyPr>
          <a:lstStyle/>
          <a:p>
            <a:pPr algn="l">
              <a:lnSpc>
                <a:spcPts val="5999"/>
              </a:lnSpc>
            </a:pPr>
            <a:r>
              <a:rPr lang="en-US" sz="3999" b="1" dirty="0">
                <a:solidFill>
                  <a:srgbClr val="000000"/>
                </a:solidFill>
                <a:latin typeface="Trebuchet MS Bold"/>
                <a:ea typeface="Trebuchet MS Bold"/>
                <a:cs typeface="Trebuchet MS Bold"/>
                <a:sym typeface="Trebuchet MS Bold"/>
              </a:rPr>
              <a:t>Hatching Results® Day One: Identifying Gaps in the Data</a:t>
            </a:r>
          </a:p>
          <a:p>
            <a:pPr marL="561342" lvl="1" indent="-280671" algn="l">
              <a:lnSpc>
                <a:spcPts val="3900"/>
              </a:lnSpc>
              <a:buFont typeface="Arial"/>
              <a:buChar char="•"/>
            </a:pPr>
            <a:r>
              <a:rPr lang="en-US" sz="3200" dirty="0">
                <a:latin typeface="Trebuchet MS" panose="020B0603020202020204" pitchFamily="34" charset="0"/>
                <a:sym typeface="Trebuchet MS Bold"/>
              </a:rPr>
              <a:t>Slides and recording available to SCCG grantees only. Email for access.</a:t>
            </a:r>
            <a:endParaRPr lang="en-US" sz="3200" dirty="0">
              <a:latin typeface="Trebuchet MS" panose="020B0603020202020204" pitchFamily="34" charset="0"/>
              <a:sym typeface="Trebuchet MS Bold"/>
              <a:hlinkClick r:id="rId3" tooltip="https://drive.google.com/file/d/1rbH3CYbPcQyS2hih09b-eRc3mTw9MnBN/view"/>
            </a:endParaRPr>
          </a:p>
          <a:p>
            <a:pPr marL="1122684" lvl="2" indent="-374228" algn="l">
              <a:lnSpc>
                <a:spcPts val="3900"/>
              </a:lnSpc>
              <a:buFont typeface="Arial"/>
              <a:buChar char="⚬"/>
            </a:pPr>
            <a:r>
              <a:rPr lang="en-US" sz="2600" b="1" dirty="0">
                <a:solidFill>
                  <a:srgbClr val="000000"/>
                </a:solidFill>
                <a:latin typeface="Trebuchet MS Bold"/>
                <a:ea typeface="Trebuchet MS Bold"/>
                <a:cs typeface="Trebuchet MS Bold"/>
                <a:sym typeface="Trebuchet MS Bold"/>
              </a:rPr>
              <a:t>Use data to identify student supplemental supports  </a:t>
            </a:r>
          </a:p>
          <a:p>
            <a:pPr marL="1122684" lvl="2" indent="-374228" algn="l">
              <a:lnSpc>
                <a:spcPts val="3900"/>
              </a:lnSpc>
              <a:buFont typeface="Arial"/>
              <a:buChar char="⚬"/>
            </a:pPr>
            <a:r>
              <a:rPr lang="en-US" sz="2600" b="1" dirty="0">
                <a:solidFill>
                  <a:srgbClr val="000000"/>
                </a:solidFill>
                <a:latin typeface="Trebuchet MS Bold"/>
                <a:ea typeface="Trebuchet MS Bold"/>
                <a:cs typeface="Trebuchet MS Bold"/>
                <a:sym typeface="Trebuchet MS Bold"/>
              </a:rPr>
              <a:t>Evidence of disproportionality and gaps</a:t>
            </a:r>
          </a:p>
          <a:p>
            <a:pPr algn="l">
              <a:lnSpc>
                <a:spcPts val="5849"/>
              </a:lnSpc>
            </a:pPr>
            <a:endParaRPr lang="en-US" sz="2600" b="1" dirty="0">
              <a:solidFill>
                <a:srgbClr val="000000"/>
              </a:solidFill>
              <a:latin typeface="Trebuchet MS Bold"/>
              <a:ea typeface="Trebuchet MS Bold"/>
              <a:cs typeface="Trebuchet MS Bold"/>
              <a:sym typeface="Trebuchet MS Bold"/>
            </a:endParaRPr>
          </a:p>
        </p:txBody>
      </p:sp>
      <p:sp>
        <p:nvSpPr>
          <p:cNvPr id="10" name="Freeform 10">
            <a:extLst>
              <a:ext uri="{C183D7F6-B498-43B3-948B-1728B52AA6E4}">
                <adec:decorative xmlns:adec="http://schemas.microsoft.com/office/drawing/2017/decorative" val="1"/>
              </a:ext>
            </a:extLst>
          </p:cNvPr>
          <p:cNvSpPr/>
          <p:nvPr/>
        </p:nvSpPr>
        <p:spPr>
          <a:xfrm>
            <a:off x="14450143" y="3841785"/>
            <a:ext cx="2809157" cy="2944870"/>
          </a:xfrm>
          <a:custGeom>
            <a:avLst/>
            <a:gdLst/>
            <a:ahLst/>
            <a:cxnLst/>
            <a:rect l="l" t="t" r="r" b="b"/>
            <a:pathLst>
              <a:path w="3510800" h="3510800">
                <a:moveTo>
                  <a:pt x="0" y="0"/>
                </a:moveTo>
                <a:lnTo>
                  <a:pt x="3510800" y="0"/>
                </a:lnTo>
                <a:lnTo>
                  <a:pt x="3510800" y="3510800"/>
                </a:lnTo>
                <a:lnTo>
                  <a:pt x="0" y="3510800"/>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640106" y="6168350"/>
            <a:ext cx="13527049" cy="3356303"/>
          </a:xfrm>
          <a:prstGeom prst="rect">
            <a:avLst/>
          </a:prstGeom>
        </p:spPr>
        <p:txBody>
          <a:bodyPr wrap="square" lIns="0" tIns="0" rIns="0" bIns="0" rtlCol="0" anchor="t">
            <a:spAutoFit/>
          </a:bodyPr>
          <a:lstStyle/>
          <a:p>
            <a:pPr algn="l">
              <a:lnSpc>
                <a:spcPts val="5999"/>
              </a:lnSpc>
            </a:pPr>
            <a:r>
              <a:rPr lang="en-US" sz="3999" b="1" dirty="0">
                <a:solidFill>
                  <a:srgbClr val="000000"/>
                </a:solidFill>
                <a:latin typeface="Trebuchet MS Bold"/>
                <a:ea typeface="Trebuchet MS Bold"/>
                <a:cs typeface="Trebuchet MS Bold"/>
                <a:sym typeface="Trebuchet MS Bold"/>
              </a:rPr>
              <a:t>Hatching Results® Day Two: Finding the Root Cause</a:t>
            </a:r>
          </a:p>
          <a:p>
            <a:pPr marL="561342" lvl="1" indent="-280671" algn="l">
              <a:lnSpc>
                <a:spcPts val="3900"/>
              </a:lnSpc>
              <a:buFont typeface="Arial"/>
              <a:buChar char="•"/>
            </a:pPr>
            <a:r>
              <a:rPr lang="en-US" sz="3200" dirty="0">
                <a:latin typeface="Trebuchet MS" panose="020B0603020202020204" pitchFamily="34" charset="0"/>
                <a:sym typeface="Trebuchet MS Bold"/>
              </a:rPr>
              <a:t>Slides and recording available to SCCG grantees only. Email for access.</a:t>
            </a:r>
          </a:p>
          <a:p>
            <a:pPr marL="1122684" lvl="2" indent="-374228">
              <a:lnSpc>
                <a:spcPts val="3900"/>
              </a:lnSpc>
              <a:buFont typeface="Arial"/>
              <a:buChar char="⚬"/>
            </a:pPr>
            <a:r>
              <a:rPr lang="en-US" sz="2600" b="1" dirty="0">
                <a:solidFill>
                  <a:srgbClr val="000000"/>
                </a:solidFill>
                <a:latin typeface="Trebuchet MS Bold"/>
                <a:ea typeface="Trebuchet MS Bold"/>
                <a:cs typeface="Trebuchet MS Bold"/>
                <a:sym typeface="Trebuchet MS Bold"/>
              </a:rPr>
              <a:t>Integrate root cause analysis into a Tier 2 approach </a:t>
            </a:r>
          </a:p>
          <a:p>
            <a:pPr marL="1122684" lvl="2" indent="-374228" algn="l">
              <a:lnSpc>
                <a:spcPts val="3900"/>
              </a:lnSpc>
              <a:buFont typeface="Arial"/>
              <a:buChar char="⚬"/>
            </a:pPr>
            <a:r>
              <a:rPr lang="en-US" sz="2600" b="1" dirty="0">
                <a:solidFill>
                  <a:srgbClr val="000000"/>
                </a:solidFill>
                <a:latin typeface="Trebuchet MS Bold"/>
                <a:ea typeface="Trebuchet MS Bold"/>
                <a:cs typeface="Trebuchet MS Bold"/>
                <a:sym typeface="Trebuchet MS Bold"/>
              </a:rPr>
              <a:t>Align interventions to the root cause</a:t>
            </a:r>
          </a:p>
          <a:p>
            <a:pPr algn="l">
              <a:lnSpc>
                <a:spcPts val="4500"/>
              </a:lnSpc>
            </a:pPr>
            <a:endParaRPr lang="en-US" sz="2600" b="1" dirty="0">
              <a:solidFill>
                <a:srgbClr val="000000"/>
              </a:solidFill>
              <a:latin typeface="Trebuchet MS Bold"/>
              <a:ea typeface="Trebuchet MS Bold"/>
              <a:cs typeface="Trebuchet MS Bold"/>
              <a:sym typeface="Trebuchet MS Bold"/>
            </a:endParaRPr>
          </a:p>
          <a:p>
            <a:pPr algn="l">
              <a:lnSpc>
                <a:spcPts val="4500"/>
              </a:lnSpc>
            </a:pPr>
            <a:endParaRPr lang="en-US" sz="2600" b="1" dirty="0">
              <a:solidFill>
                <a:srgbClr val="000000"/>
              </a:solidFill>
              <a:latin typeface="Trebuchet MS Bold"/>
              <a:ea typeface="Trebuchet MS Bold"/>
              <a:cs typeface="Trebuchet MS Bold"/>
              <a:sym typeface="Trebuchet MS Bold"/>
            </a:endParaRPr>
          </a:p>
        </p:txBody>
      </p:sp>
      <p:sp>
        <p:nvSpPr>
          <p:cNvPr id="13" name="Freeform 12" descr="CDE Logo">
            <a:extLst>
              <a:ext uri="{FF2B5EF4-FFF2-40B4-BE49-F238E27FC236}">
                <a16:creationId xmlns:a16="http://schemas.microsoft.com/office/drawing/2014/main" id="{FAFE632C-B858-718B-59A7-C7A02AC441C3}"/>
              </a:ext>
            </a:extLst>
          </p:cNvPr>
          <p:cNvSpPr/>
          <p:nvPr/>
        </p:nvSpPr>
        <p:spPr>
          <a:xfrm>
            <a:off x="15240000" y="592865"/>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357118" y="790176"/>
            <a:ext cx="18120881" cy="85137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466"/>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Delivering School Counseling Services</a:t>
            </a:r>
          </a:p>
        </p:txBody>
      </p:sp>
      <p:grpSp>
        <p:nvGrpSpPr>
          <p:cNvPr id="6" name="Group 6">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1" name="TextBox 11"/>
          <p:cNvSpPr txBox="1"/>
          <p:nvPr/>
        </p:nvSpPr>
        <p:spPr>
          <a:xfrm>
            <a:off x="3576464" y="3171222"/>
            <a:ext cx="11130121" cy="558875"/>
          </a:xfrm>
          <a:prstGeom prst="rect">
            <a:avLst/>
          </a:prstGeom>
        </p:spPr>
        <p:txBody>
          <a:bodyPr lIns="0" tIns="0" rIns="0" bIns="0" rtlCol="0" anchor="t">
            <a:spAutoFit/>
          </a:bodyPr>
          <a:lstStyle/>
          <a:p>
            <a:pPr algn="l">
              <a:lnSpc>
                <a:spcPts val="4374"/>
              </a:lnSpc>
            </a:pPr>
            <a:r>
              <a:rPr lang="en-US" sz="3499">
                <a:solidFill>
                  <a:srgbClr val="000000"/>
                </a:solidFill>
                <a:latin typeface="Trebuchet MS"/>
                <a:ea typeface="Trebuchet MS"/>
                <a:cs typeface="Trebuchet MS"/>
                <a:sym typeface="Trebuchet MS"/>
              </a:rPr>
              <a:t>See page 77 in the ASCA National Model (4th edition).</a:t>
            </a:r>
          </a:p>
        </p:txBody>
      </p:sp>
      <p:sp>
        <p:nvSpPr>
          <p:cNvPr id="10" name="Freeform 10" descr="book "/>
          <p:cNvSpPr/>
          <p:nvPr/>
        </p:nvSpPr>
        <p:spPr>
          <a:xfrm>
            <a:off x="5936076" y="4593714"/>
            <a:ext cx="5826265" cy="4114800"/>
          </a:xfrm>
          <a:custGeom>
            <a:avLst/>
            <a:gdLst/>
            <a:ahLst/>
            <a:cxnLst/>
            <a:rect l="l" t="t" r="r" b="b"/>
            <a:pathLst>
              <a:path w="5826265" h="4114800">
                <a:moveTo>
                  <a:pt x="0" y="0"/>
                </a:moveTo>
                <a:lnTo>
                  <a:pt x="5826266" y="0"/>
                </a:lnTo>
                <a:lnTo>
                  <a:pt x="582626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descr="CDE Logo"/>
          <p:cNvSpPr/>
          <p:nvPr/>
        </p:nvSpPr>
        <p:spPr>
          <a:xfrm>
            <a:off x="14859000" y="8401259"/>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357118" y="701531"/>
            <a:ext cx="18120881"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Direct Services</a:t>
            </a:r>
          </a:p>
        </p:txBody>
      </p:sp>
      <p:grpSp>
        <p:nvGrpSpPr>
          <p:cNvPr id="6" name="Group 6">
            <a:extLst>
              <a:ext uri="{C183D7F6-B498-43B3-948B-1728B52AA6E4}">
                <adec:decorative xmlns:adec="http://schemas.microsoft.com/office/drawing/2017/decorative" val="1"/>
              </a:ext>
            </a:extLst>
          </p:cNvPr>
          <p:cNvGrpSpPr/>
          <p:nvPr/>
        </p:nvGrpSpPr>
        <p:grpSpPr>
          <a:xfrm>
            <a:off x="506232" y="2481325"/>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1" name="Freeform 11">
            <a:extLst>
              <a:ext uri="{C183D7F6-B498-43B3-948B-1728B52AA6E4}">
                <adec:decorative xmlns:adec="http://schemas.microsoft.com/office/drawing/2017/decorative" val="1"/>
              </a:ext>
            </a:extLst>
          </p:cNvPr>
          <p:cNvSpPr/>
          <p:nvPr/>
        </p:nvSpPr>
        <p:spPr>
          <a:xfrm>
            <a:off x="899525" y="4469879"/>
            <a:ext cx="3636821" cy="3464072"/>
          </a:xfrm>
          <a:custGeom>
            <a:avLst/>
            <a:gdLst/>
            <a:ahLst/>
            <a:cxnLst/>
            <a:rect l="l" t="t" r="r" b="b"/>
            <a:pathLst>
              <a:path w="3636821" h="3464072">
                <a:moveTo>
                  <a:pt x="0" y="0"/>
                </a:moveTo>
                <a:lnTo>
                  <a:pt x="3636820" y="0"/>
                </a:lnTo>
                <a:lnTo>
                  <a:pt x="3636820" y="3464072"/>
                </a:lnTo>
                <a:lnTo>
                  <a:pt x="0" y="34640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2238611" y="2837544"/>
            <a:ext cx="14410469" cy="589989"/>
          </a:xfrm>
          <a:prstGeom prst="rect">
            <a:avLst/>
          </a:prstGeom>
        </p:spPr>
        <p:txBody>
          <a:bodyPr lIns="0" tIns="0" rIns="0" bIns="0" rtlCol="0" anchor="t">
            <a:spAutoFit/>
          </a:bodyPr>
          <a:lstStyle/>
          <a:p>
            <a:pPr algn="ctr">
              <a:lnSpc>
                <a:spcPts val="4759"/>
              </a:lnSpc>
            </a:pPr>
            <a:r>
              <a:rPr lang="en-US" sz="3399" b="1">
                <a:solidFill>
                  <a:srgbClr val="000000"/>
                </a:solidFill>
                <a:latin typeface="Trebuchet MS Bold"/>
                <a:ea typeface="Trebuchet MS Bold"/>
                <a:cs typeface="Trebuchet MS Bold"/>
                <a:sym typeface="Trebuchet MS Bold"/>
              </a:rPr>
              <a:t>Direct Student Services are between the school counselor and student.</a:t>
            </a:r>
          </a:p>
        </p:txBody>
      </p:sp>
      <p:sp>
        <p:nvSpPr>
          <p:cNvPr id="10" name="TextBox 10"/>
          <p:cNvSpPr txBox="1"/>
          <p:nvPr/>
        </p:nvSpPr>
        <p:spPr>
          <a:xfrm>
            <a:off x="4776806" y="3818616"/>
            <a:ext cx="12785798" cy="5552703"/>
          </a:xfrm>
          <a:prstGeom prst="rect">
            <a:avLst/>
          </a:prstGeom>
        </p:spPr>
        <p:txBody>
          <a:bodyPr lIns="0" tIns="0" rIns="0" bIns="0" rtlCol="0" anchor="t">
            <a:spAutoFit/>
          </a:bodyPr>
          <a:lstStyle/>
          <a:p>
            <a:pPr algn="l">
              <a:lnSpc>
                <a:spcPts val="1399"/>
              </a:lnSpc>
            </a:pPr>
            <a:endParaRPr/>
          </a:p>
          <a:p>
            <a:pPr marL="582928" lvl="1" indent="-291464" algn="l">
              <a:lnSpc>
                <a:spcPts val="3968"/>
              </a:lnSpc>
              <a:buFont typeface="Arial"/>
              <a:buChar char="•"/>
            </a:pPr>
            <a:r>
              <a:rPr lang="en-US" sz="2699" b="1">
                <a:solidFill>
                  <a:srgbClr val="000000"/>
                </a:solidFill>
                <a:latin typeface="Trebuchet MS Bold"/>
                <a:ea typeface="Trebuchet MS Bold"/>
                <a:cs typeface="Trebuchet MS Bold"/>
                <a:sym typeface="Trebuchet MS Bold"/>
              </a:rPr>
              <a:t>Instruction:</a:t>
            </a:r>
            <a:r>
              <a:rPr lang="en-US" sz="2699">
                <a:solidFill>
                  <a:srgbClr val="000000"/>
                </a:solidFill>
                <a:latin typeface="Trebuchet MS"/>
                <a:ea typeface="Trebuchet MS"/>
                <a:cs typeface="Trebuchet MS"/>
                <a:sym typeface="Trebuchet MS"/>
              </a:rPr>
              <a:t> teaching through the classroom, small group, or individually.</a:t>
            </a:r>
          </a:p>
          <a:p>
            <a:pPr algn="l">
              <a:lnSpc>
                <a:spcPts val="3674"/>
              </a:lnSpc>
            </a:pPr>
            <a:endParaRPr lang="en-US" sz="2699">
              <a:solidFill>
                <a:srgbClr val="000000"/>
              </a:solidFill>
              <a:latin typeface="Trebuchet MS"/>
              <a:ea typeface="Trebuchet MS"/>
              <a:cs typeface="Trebuchet MS"/>
              <a:sym typeface="Trebuchet MS"/>
            </a:endParaRPr>
          </a:p>
          <a:p>
            <a:pPr marL="582928" lvl="1" indent="-291464" algn="l">
              <a:lnSpc>
                <a:spcPts val="3968"/>
              </a:lnSpc>
              <a:buFont typeface="Arial"/>
              <a:buChar char="•"/>
            </a:pPr>
            <a:r>
              <a:rPr lang="en-US" sz="2699" b="1">
                <a:solidFill>
                  <a:srgbClr val="000000"/>
                </a:solidFill>
                <a:latin typeface="Trebuchet MS Bold"/>
                <a:ea typeface="Trebuchet MS Bold"/>
                <a:cs typeface="Trebuchet MS Bold"/>
                <a:sym typeface="Trebuchet MS Bold"/>
              </a:rPr>
              <a:t>Appraisal: </a:t>
            </a:r>
            <a:r>
              <a:rPr lang="en-US" sz="2699">
                <a:solidFill>
                  <a:srgbClr val="000000"/>
                </a:solidFill>
                <a:latin typeface="Trebuchet MS"/>
                <a:ea typeface="Trebuchet MS"/>
                <a:cs typeface="Trebuchet MS"/>
                <a:sym typeface="Trebuchet MS"/>
              </a:rPr>
              <a:t>analyze and assess abilities, interests, skills, and achievement.</a:t>
            </a:r>
          </a:p>
          <a:p>
            <a:pPr algn="l">
              <a:lnSpc>
                <a:spcPts val="3674"/>
              </a:lnSpc>
            </a:pPr>
            <a:endParaRPr lang="en-US" sz="2699">
              <a:solidFill>
                <a:srgbClr val="000000"/>
              </a:solidFill>
              <a:latin typeface="Trebuchet MS"/>
              <a:ea typeface="Trebuchet MS"/>
              <a:cs typeface="Trebuchet MS"/>
              <a:sym typeface="Trebuchet MS"/>
            </a:endParaRPr>
          </a:p>
          <a:p>
            <a:pPr marL="582928" lvl="1" indent="-291464" algn="l">
              <a:lnSpc>
                <a:spcPts val="3968"/>
              </a:lnSpc>
              <a:buFont typeface="Arial"/>
              <a:buChar char="•"/>
            </a:pPr>
            <a:r>
              <a:rPr lang="en-US" sz="2699" b="1">
                <a:solidFill>
                  <a:srgbClr val="000000"/>
                </a:solidFill>
                <a:latin typeface="Trebuchet MS Bold"/>
                <a:ea typeface="Trebuchet MS Bold"/>
                <a:cs typeface="Trebuchet MS Bold"/>
                <a:sym typeface="Trebuchet MS Bold"/>
              </a:rPr>
              <a:t>Advisement: </a:t>
            </a:r>
            <a:r>
              <a:rPr lang="en-US" sz="2699">
                <a:solidFill>
                  <a:srgbClr val="000000"/>
                </a:solidFill>
                <a:latin typeface="Trebuchet MS"/>
                <a:ea typeface="Trebuchet MS"/>
                <a:cs typeface="Trebuchet MS"/>
                <a:sym typeface="Trebuchet MS"/>
              </a:rPr>
              <a:t>recommendations for the future based on tests, inventories, etc.</a:t>
            </a:r>
          </a:p>
          <a:p>
            <a:pPr algn="l">
              <a:lnSpc>
                <a:spcPts val="3674"/>
              </a:lnSpc>
            </a:pPr>
            <a:endParaRPr lang="en-US" sz="2699">
              <a:solidFill>
                <a:srgbClr val="000000"/>
              </a:solidFill>
              <a:latin typeface="Trebuchet MS"/>
              <a:ea typeface="Trebuchet MS"/>
              <a:cs typeface="Trebuchet MS"/>
              <a:sym typeface="Trebuchet MS"/>
            </a:endParaRPr>
          </a:p>
          <a:p>
            <a:pPr marL="582928" lvl="1" indent="-291464" algn="l">
              <a:lnSpc>
                <a:spcPts val="3968"/>
              </a:lnSpc>
              <a:buFont typeface="Arial"/>
              <a:buChar char="•"/>
            </a:pPr>
            <a:r>
              <a:rPr lang="en-US" sz="2699" b="1">
                <a:solidFill>
                  <a:srgbClr val="000000"/>
                </a:solidFill>
                <a:latin typeface="Trebuchet MS Bold"/>
                <a:ea typeface="Trebuchet MS Bold"/>
                <a:cs typeface="Trebuchet MS Bold"/>
                <a:sym typeface="Trebuchet MS Bold"/>
              </a:rPr>
              <a:t>Counseling: </a:t>
            </a:r>
            <a:r>
              <a:rPr lang="en-US" sz="2699">
                <a:solidFill>
                  <a:srgbClr val="000000"/>
                </a:solidFill>
                <a:latin typeface="Trebuchet MS"/>
                <a:ea typeface="Trebuchet MS"/>
                <a:cs typeface="Trebuchet MS"/>
                <a:sym typeface="Trebuchet MS"/>
              </a:rPr>
              <a:t>assistance and support during times of transition, heightened stress, critical change, etc.</a:t>
            </a:r>
          </a:p>
          <a:p>
            <a:pPr marL="1165857" lvl="2" indent="-388619" algn="l">
              <a:lnSpc>
                <a:spcPts val="3968"/>
              </a:lnSpc>
              <a:buFont typeface="Arial"/>
              <a:buChar char="⚬"/>
            </a:pPr>
            <a:r>
              <a:rPr lang="en-US" sz="2699">
                <a:solidFill>
                  <a:srgbClr val="000000"/>
                </a:solidFill>
                <a:latin typeface="Trebuchet MS"/>
                <a:ea typeface="Trebuchet MS"/>
                <a:cs typeface="Trebuchet MS"/>
                <a:sym typeface="Trebuchet MS"/>
              </a:rPr>
              <a:t>Short-term, brief, targeted</a:t>
            </a:r>
          </a:p>
          <a:p>
            <a:pPr algn="r">
              <a:lnSpc>
                <a:spcPts val="2800"/>
              </a:lnSpc>
            </a:pPr>
            <a:endParaRPr lang="en-US" sz="2699">
              <a:solidFill>
                <a:srgbClr val="000000"/>
              </a:solidFill>
              <a:latin typeface="Trebuchet MS"/>
              <a:ea typeface="Trebuchet MS"/>
              <a:cs typeface="Trebuchet MS"/>
              <a:sym typeface="Trebuchet MS"/>
            </a:endParaRPr>
          </a:p>
          <a:p>
            <a:pPr algn="r">
              <a:lnSpc>
                <a:spcPts val="2800"/>
              </a:lnSpc>
            </a:pPr>
            <a:endParaRPr lang="en-US" sz="2699">
              <a:solidFill>
                <a:srgbClr val="000000"/>
              </a:solidFill>
              <a:latin typeface="Trebuchet MS"/>
              <a:ea typeface="Trebuchet MS"/>
              <a:cs typeface="Trebuchet MS"/>
              <a:sym typeface="Trebuchet MS"/>
            </a:endParaRPr>
          </a:p>
          <a:p>
            <a:pPr algn="r">
              <a:lnSpc>
                <a:spcPts val="2800"/>
              </a:lnSpc>
            </a:pPr>
            <a:r>
              <a:rPr lang="en-US" sz="2000">
                <a:solidFill>
                  <a:srgbClr val="000000"/>
                </a:solidFill>
                <a:latin typeface="Trebuchet MS"/>
                <a:ea typeface="Trebuchet MS"/>
                <a:cs typeface="Trebuchet MS"/>
                <a:sym typeface="Trebuchet MS"/>
              </a:rPr>
              <a:t>(ASCA, 2019, pp. 77-80)</a:t>
            </a:r>
          </a:p>
        </p:txBody>
      </p:sp>
      <p:sp>
        <p:nvSpPr>
          <p:cNvPr id="9" name="Freeform 9" descr="CDE Logo"/>
          <p:cNvSpPr/>
          <p:nvPr/>
        </p:nvSpPr>
        <p:spPr>
          <a:xfrm>
            <a:off x="15380929" y="67099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descr="Front of notebook"/>
          <p:cNvSpPr/>
          <p:nvPr/>
        </p:nvSpPr>
        <p:spPr>
          <a:xfrm rot="-5400000">
            <a:off x="3982065" y="-3982065"/>
            <a:ext cx="10287000" cy="18251129"/>
          </a:xfrm>
          <a:custGeom>
            <a:avLst/>
            <a:gdLst/>
            <a:ahLst/>
            <a:cxnLst/>
            <a:rect l="l" t="t" r="r" b="b"/>
            <a:pathLst>
              <a:path w="10287000" h="18251129">
                <a:moveTo>
                  <a:pt x="0" y="0"/>
                </a:moveTo>
                <a:lnTo>
                  <a:pt x="10287000" y="0"/>
                </a:lnTo>
                <a:lnTo>
                  <a:pt x="10287000" y="18251130"/>
                </a:lnTo>
                <a:lnTo>
                  <a:pt x="0" y="1825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3195160" y="961826"/>
            <a:ext cx="11318063" cy="8363348"/>
          </a:xfrm>
          <a:custGeom>
            <a:avLst/>
            <a:gdLst/>
            <a:ahLst/>
            <a:cxnLst/>
            <a:rect l="l" t="t" r="r" b="b"/>
            <a:pathLst>
              <a:path w="11318063" h="8363348">
                <a:moveTo>
                  <a:pt x="0" y="0"/>
                </a:moveTo>
                <a:lnTo>
                  <a:pt x="11318064" y="0"/>
                </a:lnTo>
                <a:lnTo>
                  <a:pt x="11318064" y="8363348"/>
                </a:lnTo>
                <a:lnTo>
                  <a:pt x="0" y="8363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a:spLocks noGrp="1"/>
          </p:cNvSpPr>
          <p:nvPr>
            <p:ph type="title" idx="4294967295"/>
          </p:nvPr>
        </p:nvSpPr>
        <p:spPr>
          <a:xfrm>
            <a:off x="4269171" y="3562556"/>
            <a:ext cx="9749659" cy="37311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0121"/>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School Counselor Corps Grant </a:t>
            </a:r>
          </a:p>
          <a:p>
            <a:pPr marL="0" marR="0" lvl="0" indent="0" algn="ctr" defTabSz="914400" rtl="0" eaLnBrk="1" fontAlgn="auto" latinLnBrk="0" hangingPunct="1">
              <a:lnSpc>
                <a:spcPts val="10121"/>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Webinar #4</a:t>
            </a:r>
          </a:p>
          <a:p>
            <a:pPr marL="0" marR="0" lvl="0" indent="0" algn="ctr" defTabSz="914400" rtl="0" eaLnBrk="1" fontAlgn="auto" latinLnBrk="0" hangingPunct="1">
              <a:lnSpc>
                <a:spcPts val="10121"/>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Interventions and  Supports</a:t>
            </a:r>
          </a:p>
        </p:txBody>
      </p:sp>
      <p:sp>
        <p:nvSpPr>
          <p:cNvPr id="5" name="Freeform 5">
            <a:extLst>
              <a:ext uri="{C183D7F6-B498-43B3-948B-1728B52AA6E4}">
                <adec:decorative xmlns:adec="http://schemas.microsoft.com/office/drawing/2017/decorative" val="1"/>
              </a:ext>
            </a:extLst>
          </p:cNvPr>
          <p:cNvSpPr/>
          <p:nvPr/>
        </p:nvSpPr>
        <p:spPr>
          <a:xfrm rot="-1851303">
            <a:off x="10922802" y="7459524"/>
            <a:ext cx="4793363" cy="1426167"/>
          </a:xfrm>
          <a:custGeom>
            <a:avLst/>
            <a:gdLst/>
            <a:ahLst/>
            <a:cxnLst/>
            <a:rect l="l" t="t" r="r" b="b"/>
            <a:pathLst>
              <a:path w="4793363" h="1426167">
                <a:moveTo>
                  <a:pt x="0" y="0"/>
                </a:moveTo>
                <a:lnTo>
                  <a:pt x="4793363" y="0"/>
                </a:lnTo>
                <a:lnTo>
                  <a:pt x="4793363" y="1426167"/>
                </a:lnTo>
                <a:lnTo>
                  <a:pt x="0" y="14261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rot="-1968341">
            <a:off x="11166416" y="8051998"/>
            <a:ext cx="4331937" cy="469139"/>
          </a:xfrm>
          <a:prstGeom prst="rect">
            <a:avLst/>
          </a:prstGeom>
        </p:spPr>
        <p:txBody>
          <a:bodyPr lIns="0" tIns="0" rIns="0" bIns="0" rtlCol="0" anchor="t">
            <a:spAutoFit/>
          </a:bodyPr>
          <a:lstStyle/>
          <a:p>
            <a:pPr algn="ctr">
              <a:lnSpc>
                <a:spcPts val="3536"/>
              </a:lnSpc>
            </a:pPr>
            <a:r>
              <a:rPr lang="en-US" sz="3400" spc="68">
                <a:solidFill>
                  <a:srgbClr val="000000"/>
                </a:solidFill>
                <a:latin typeface="Homemade Apple"/>
                <a:ea typeface="Homemade Apple"/>
                <a:cs typeface="Homemade Apple"/>
                <a:sym typeface="Homemade Apple"/>
              </a:rPr>
              <a:t>March 19, 2025</a:t>
            </a:r>
          </a:p>
        </p:txBody>
      </p:sp>
      <p:sp>
        <p:nvSpPr>
          <p:cNvPr id="6" name="Freeform 6" descr="CDE Logo"/>
          <p:cNvSpPr/>
          <p:nvPr/>
        </p:nvSpPr>
        <p:spPr>
          <a:xfrm>
            <a:off x="6117334" y="2309322"/>
            <a:ext cx="6016462" cy="1010264"/>
          </a:xfrm>
          <a:custGeom>
            <a:avLst/>
            <a:gdLst/>
            <a:ahLst/>
            <a:cxnLst/>
            <a:rect l="l" t="t" r="r" b="b"/>
            <a:pathLst>
              <a:path w="6016462" h="1010264">
                <a:moveTo>
                  <a:pt x="0" y="0"/>
                </a:moveTo>
                <a:lnTo>
                  <a:pt x="6016461" y="0"/>
                </a:lnTo>
                <a:lnTo>
                  <a:pt x="6016461" y="1010264"/>
                </a:lnTo>
                <a:lnTo>
                  <a:pt x="0" y="1010264"/>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357118" y="701531"/>
            <a:ext cx="18120881"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Indirect Services</a:t>
            </a:r>
          </a:p>
        </p:txBody>
      </p:sp>
      <p:grpSp>
        <p:nvGrpSpPr>
          <p:cNvPr id="6" name="Group 6">
            <a:extLst>
              <a:ext uri="{C183D7F6-B498-43B3-948B-1728B52AA6E4}">
                <adec:decorative xmlns:adec="http://schemas.microsoft.com/office/drawing/2017/decorative" val="1"/>
              </a:ext>
            </a:extLst>
          </p:cNvPr>
          <p:cNvGrpSpPr/>
          <p:nvPr/>
        </p:nvGrpSpPr>
        <p:grpSpPr>
          <a:xfrm>
            <a:off x="506232" y="2481325"/>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0" name="Freeform 10">
            <a:extLst>
              <a:ext uri="{C183D7F6-B498-43B3-948B-1728B52AA6E4}">
                <adec:decorative xmlns:adec="http://schemas.microsoft.com/office/drawing/2017/decorative" val="1"/>
              </a:ext>
            </a:extLst>
          </p:cNvPr>
          <p:cNvSpPr/>
          <p:nvPr/>
        </p:nvSpPr>
        <p:spPr>
          <a:xfrm>
            <a:off x="1314514" y="4540829"/>
            <a:ext cx="3986212" cy="4114800"/>
          </a:xfrm>
          <a:custGeom>
            <a:avLst/>
            <a:gdLst/>
            <a:ahLst/>
            <a:cxnLst/>
            <a:rect l="l" t="t" r="r" b="b"/>
            <a:pathLst>
              <a:path w="3986212" h="4114800">
                <a:moveTo>
                  <a:pt x="0" y="0"/>
                </a:moveTo>
                <a:lnTo>
                  <a:pt x="3986212" y="0"/>
                </a:lnTo>
                <a:lnTo>
                  <a:pt x="398621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862745" y="2849288"/>
            <a:ext cx="16396555" cy="1190139"/>
          </a:xfrm>
          <a:prstGeom prst="rect">
            <a:avLst/>
          </a:prstGeom>
        </p:spPr>
        <p:txBody>
          <a:bodyPr lIns="0" tIns="0" rIns="0" bIns="0" rtlCol="0" anchor="t">
            <a:spAutoFit/>
          </a:bodyPr>
          <a:lstStyle/>
          <a:p>
            <a:pPr algn="ctr">
              <a:lnSpc>
                <a:spcPts val="4759"/>
              </a:lnSpc>
            </a:pPr>
            <a:r>
              <a:rPr lang="en-US" sz="3399" b="1">
                <a:solidFill>
                  <a:srgbClr val="000000"/>
                </a:solidFill>
                <a:latin typeface="Trebuchet MS Bold"/>
                <a:ea typeface="Trebuchet MS Bold"/>
                <a:cs typeface="Trebuchet MS Bold"/>
                <a:sym typeface="Trebuchet MS Bold"/>
              </a:rPr>
              <a:t>Indirect Student Services occur when school counselors work with others to support students and their needs.</a:t>
            </a:r>
          </a:p>
        </p:txBody>
      </p:sp>
      <p:sp>
        <p:nvSpPr>
          <p:cNvPr id="11" name="TextBox 11"/>
          <p:cNvSpPr txBox="1"/>
          <p:nvPr/>
        </p:nvSpPr>
        <p:spPr>
          <a:xfrm>
            <a:off x="5870945" y="4688560"/>
            <a:ext cx="11388355" cy="3762189"/>
          </a:xfrm>
          <a:prstGeom prst="rect">
            <a:avLst/>
          </a:prstGeom>
        </p:spPr>
        <p:txBody>
          <a:bodyPr lIns="0" tIns="0" rIns="0" bIns="0" rtlCol="0" anchor="t">
            <a:spAutoFit/>
          </a:bodyPr>
          <a:lstStyle/>
          <a:p>
            <a:pPr marL="539749" lvl="1" indent="-269875" algn="l">
              <a:lnSpc>
                <a:spcPts val="3499"/>
              </a:lnSpc>
              <a:buFont typeface="Arial"/>
              <a:buChar char="•"/>
            </a:pPr>
            <a:r>
              <a:rPr lang="en-US" sz="2499" b="1">
                <a:solidFill>
                  <a:srgbClr val="000000"/>
                </a:solidFill>
                <a:latin typeface="Trebuchet MS Bold"/>
                <a:ea typeface="Trebuchet MS Bold"/>
                <a:cs typeface="Trebuchet MS Bold"/>
                <a:sym typeface="Trebuchet MS Bold"/>
              </a:rPr>
              <a:t>Consultation:</a:t>
            </a:r>
            <a:r>
              <a:rPr lang="en-US" sz="2499">
                <a:solidFill>
                  <a:srgbClr val="000000"/>
                </a:solidFill>
                <a:latin typeface="Trebuchet MS"/>
                <a:ea typeface="Trebuchet MS"/>
                <a:cs typeface="Trebuchet MS"/>
                <a:sym typeface="Trebuchet MS"/>
              </a:rPr>
              <a:t> providing information, opinions and recommendations or seeking information from an expert</a:t>
            </a:r>
          </a:p>
          <a:p>
            <a:pPr algn="l">
              <a:lnSpc>
                <a:spcPts val="3499"/>
              </a:lnSpc>
            </a:pPr>
            <a:endParaRPr lang="en-US" sz="2499">
              <a:solidFill>
                <a:srgbClr val="000000"/>
              </a:solidFill>
              <a:latin typeface="Trebuchet MS"/>
              <a:ea typeface="Trebuchet MS"/>
              <a:cs typeface="Trebuchet MS"/>
              <a:sym typeface="Trebuchet MS"/>
            </a:endParaRPr>
          </a:p>
          <a:p>
            <a:pPr marL="539749" lvl="1" indent="-269875" algn="l">
              <a:lnSpc>
                <a:spcPts val="3499"/>
              </a:lnSpc>
              <a:buFont typeface="Arial"/>
              <a:buChar char="•"/>
            </a:pPr>
            <a:r>
              <a:rPr lang="en-US" sz="2499" b="1">
                <a:solidFill>
                  <a:srgbClr val="000000"/>
                </a:solidFill>
                <a:latin typeface="Trebuchet MS Bold"/>
                <a:ea typeface="Trebuchet MS Bold"/>
                <a:cs typeface="Trebuchet MS Bold"/>
                <a:sym typeface="Trebuchet MS Bold"/>
              </a:rPr>
              <a:t>Collaboration:</a:t>
            </a:r>
            <a:r>
              <a:rPr lang="en-US" sz="2499">
                <a:solidFill>
                  <a:srgbClr val="000000"/>
                </a:solidFill>
                <a:latin typeface="Trebuchet MS"/>
                <a:ea typeface="Trebuchet MS"/>
                <a:cs typeface="Trebuchet MS"/>
                <a:sym typeface="Trebuchet MS"/>
              </a:rPr>
              <a:t> working together, shared responsibility</a:t>
            </a:r>
          </a:p>
          <a:p>
            <a:pPr algn="l">
              <a:lnSpc>
                <a:spcPts val="3499"/>
              </a:lnSpc>
            </a:pPr>
            <a:endParaRPr lang="en-US" sz="2499">
              <a:solidFill>
                <a:srgbClr val="000000"/>
              </a:solidFill>
              <a:latin typeface="Trebuchet MS"/>
              <a:ea typeface="Trebuchet MS"/>
              <a:cs typeface="Trebuchet MS"/>
              <a:sym typeface="Trebuchet MS"/>
            </a:endParaRPr>
          </a:p>
          <a:p>
            <a:pPr marL="539749" lvl="1" indent="-269875" algn="l">
              <a:lnSpc>
                <a:spcPts val="3499"/>
              </a:lnSpc>
              <a:buFont typeface="Arial"/>
              <a:buChar char="•"/>
            </a:pPr>
            <a:r>
              <a:rPr lang="en-US" sz="2499" b="1">
                <a:solidFill>
                  <a:srgbClr val="000000"/>
                </a:solidFill>
                <a:latin typeface="Trebuchet MS Bold"/>
                <a:ea typeface="Trebuchet MS Bold"/>
                <a:cs typeface="Trebuchet MS Bold"/>
                <a:sym typeface="Trebuchet MS Bold"/>
              </a:rPr>
              <a:t>Referrals </a:t>
            </a:r>
            <a:r>
              <a:rPr lang="en-US" sz="2499">
                <a:solidFill>
                  <a:srgbClr val="000000"/>
                </a:solidFill>
                <a:latin typeface="Trebuchet MS"/>
                <a:ea typeface="Trebuchet MS"/>
                <a:cs typeface="Trebuchet MS"/>
                <a:sym typeface="Trebuchet MS"/>
              </a:rPr>
              <a:t>“occur when a students’ needs extend beyond the training and/or responsibilities of the school counseling role.”</a:t>
            </a:r>
          </a:p>
          <a:p>
            <a:pPr algn="l">
              <a:lnSpc>
                <a:spcPts val="1399"/>
              </a:lnSpc>
            </a:pPr>
            <a:endParaRPr lang="en-US" sz="2499">
              <a:solidFill>
                <a:srgbClr val="000000"/>
              </a:solidFill>
              <a:latin typeface="Trebuchet MS"/>
              <a:ea typeface="Trebuchet MS"/>
              <a:cs typeface="Trebuchet MS"/>
              <a:sym typeface="Trebuchet MS"/>
            </a:endParaRPr>
          </a:p>
          <a:p>
            <a:pPr algn="l">
              <a:lnSpc>
                <a:spcPts val="1399"/>
              </a:lnSpc>
            </a:pPr>
            <a:endParaRPr lang="en-US" sz="2499">
              <a:solidFill>
                <a:srgbClr val="000000"/>
              </a:solidFill>
              <a:latin typeface="Trebuchet MS"/>
              <a:ea typeface="Trebuchet MS"/>
              <a:cs typeface="Trebuchet MS"/>
              <a:sym typeface="Trebuchet MS"/>
            </a:endParaRPr>
          </a:p>
          <a:p>
            <a:pPr algn="r">
              <a:lnSpc>
                <a:spcPts val="2800"/>
              </a:lnSpc>
            </a:pPr>
            <a:r>
              <a:rPr lang="en-US" sz="2000">
                <a:solidFill>
                  <a:srgbClr val="000000"/>
                </a:solidFill>
                <a:latin typeface="Trebuchet MS"/>
                <a:ea typeface="Trebuchet MS"/>
                <a:cs typeface="Trebuchet MS"/>
                <a:sym typeface="Trebuchet MS"/>
              </a:rPr>
              <a:t>(ASCA, 2019, pp. 81-82)</a:t>
            </a:r>
          </a:p>
        </p:txBody>
      </p:sp>
      <p:sp>
        <p:nvSpPr>
          <p:cNvPr id="9" name="Freeform 9" descr="CDE Logo"/>
          <p:cNvSpPr/>
          <p:nvPr/>
        </p:nvSpPr>
        <p:spPr>
          <a:xfrm>
            <a:off x="15380929" y="67099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357118" y="701531"/>
            <a:ext cx="18120881"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Interventions and Supports</a:t>
            </a:r>
          </a:p>
        </p:txBody>
      </p:sp>
      <p:grpSp>
        <p:nvGrpSpPr>
          <p:cNvPr id="6" name="Group 6">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2" name="TextBox 12"/>
          <p:cNvSpPr txBox="1"/>
          <p:nvPr/>
        </p:nvSpPr>
        <p:spPr>
          <a:xfrm>
            <a:off x="719465" y="2678359"/>
            <a:ext cx="16849069" cy="631788"/>
          </a:xfrm>
          <a:prstGeom prst="rect">
            <a:avLst/>
          </a:prstGeom>
        </p:spPr>
        <p:txBody>
          <a:bodyPr lIns="0" tIns="0" rIns="0" bIns="0" rtlCol="0" anchor="t">
            <a:spAutoFit/>
          </a:bodyPr>
          <a:lstStyle/>
          <a:p>
            <a:pPr algn="ctr">
              <a:lnSpc>
                <a:spcPts val="4999"/>
              </a:lnSpc>
            </a:pPr>
            <a:r>
              <a:rPr lang="en-US" sz="3999" b="1">
                <a:solidFill>
                  <a:srgbClr val="000000"/>
                </a:solidFill>
                <a:latin typeface="Trebuchet MS Bold"/>
                <a:ea typeface="Trebuchet MS Bold"/>
                <a:cs typeface="Trebuchet MS Bold"/>
                <a:sym typeface="Trebuchet MS Bold"/>
              </a:rPr>
              <a:t>Root causes must be determined to appropriately apply interventions.</a:t>
            </a:r>
          </a:p>
        </p:txBody>
      </p:sp>
      <p:sp>
        <p:nvSpPr>
          <p:cNvPr id="9" name="TextBox 9"/>
          <p:cNvSpPr txBox="1"/>
          <p:nvPr/>
        </p:nvSpPr>
        <p:spPr>
          <a:xfrm>
            <a:off x="1399943" y="3537021"/>
            <a:ext cx="15319596" cy="2068269"/>
          </a:xfrm>
          <a:prstGeom prst="rect">
            <a:avLst/>
          </a:prstGeom>
        </p:spPr>
        <p:txBody>
          <a:bodyPr lIns="0" tIns="0" rIns="0" bIns="0" rtlCol="0" anchor="t">
            <a:spAutoFit/>
          </a:bodyPr>
          <a:lstStyle/>
          <a:p>
            <a:pPr marL="647702" lvl="1" indent="-323851" algn="l">
              <a:lnSpc>
                <a:spcPts val="4200"/>
              </a:lnSpc>
              <a:buFont typeface="Arial"/>
              <a:buChar char="•"/>
            </a:pPr>
            <a:r>
              <a:rPr lang="en-US" sz="3000">
                <a:solidFill>
                  <a:srgbClr val="000000"/>
                </a:solidFill>
                <a:latin typeface="Trebuchet MS"/>
                <a:ea typeface="Trebuchet MS"/>
                <a:cs typeface="Trebuchet MS"/>
                <a:sym typeface="Trebuchet MS"/>
              </a:rPr>
              <a:t>Merriam-Webster Inc. (2025) defines an interventions as: </a:t>
            </a:r>
          </a:p>
          <a:p>
            <a:pPr marL="1252224" lvl="2" indent="-417408" algn="l">
              <a:lnSpc>
                <a:spcPts val="4060"/>
              </a:lnSpc>
              <a:buFont typeface="Arial"/>
              <a:buChar char="⚬"/>
            </a:pPr>
            <a:r>
              <a:rPr lang="en-US" sz="2900" i="1">
                <a:solidFill>
                  <a:srgbClr val="000000"/>
                </a:solidFill>
                <a:latin typeface="Trebuchet MS Italics"/>
                <a:ea typeface="Trebuchet MS Italics"/>
                <a:cs typeface="Trebuchet MS Italics"/>
                <a:sym typeface="Trebuchet MS Italics"/>
              </a:rPr>
              <a:t>“the act or an instance of intervening” </a:t>
            </a:r>
          </a:p>
          <a:p>
            <a:pPr marL="1252224" lvl="2" indent="-417408" algn="l">
              <a:lnSpc>
                <a:spcPts val="4060"/>
              </a:lnSpc>
              <a:buFont typeface="Arial"/>
              <a:buChar char="⚬"/>
            </a:pPr>
            <a:r>
              <a:rPr lang="en-US" sz="2900" i="1">
                <a:solidFill>
                  <a:srgbClr val="000000"/>
                </a:solidFill>
                <a:latin typeface="Trebuchet MS Italics"/>
                <a:ea typeface="Trebuchet MS Italics"/>
                <a:cs typeface="Trebuchet MS Italics"/>
                <a:sym typeface="Trebuchet MS Italics"/>
              </a:rPr>
              <a:t>“the act of interfering with the outcome or course especially of a condition or process (as to prevent harm or improve functioning)</a:t>
            </a:r>
            <a:r>
              <a:rPr lang="en-US" sz="2900">
                <a:solidFill>
                  <a:srgbClr val="000000"/>
                </a:solidFill>
                <a:latin typeface="Trebuchet MS"/>
                <a:ea typeface="Trebuchet MS"/>
                <a:cs typeface="Trebuchet MS"/>
                <a:sym typeface="Trebuchet MS"/>
              </a:rPr>
              <a:t>” (para. 1-2).</a:t>
            </a:r>
          </a:p>
        </p:txBody>
      </p:sp>
      <p:sp>
        <p:nvSpPr>
          <p:cNvPr id="11" name="Freeform 11">
            <a:extLst>
              <a:ext uri="{C183D7F6-B498-43B3-948B-1728B52AA6E4}">
                <adec:decorative xmlns:adec="http://schemas.microsoft.com/office/drawing/2017/decorative" val="1"/>
              </a:ext>
            </a:extLst>
          </p:cNvPr>
          <p:cNvSpPr/>
          <p:nvPr/>
        </p:nvSpPr>
        <p:spPr>
          <a:xfrm>
            <a:off x="887781" y="6439377"/>
            <a:ext cx="2361896" cy="2490113"/>
          </a:xfrm>
          <a:custGeom>
            <a:avLst/>
            <a:gdLst/>
            <a:ahLst/>
            <a:cxnLst/>
            <a:rect l="l" t="t" r="r" b="b"/>
            <a:pathLst>
              <a:path w="2361896" h="2490113">
                <a:moveTo>
                  <a:pt x="0" y="0"/>
                </a:moveTo>
                <a:lnTo>
                  <a:pt x="2361896" y="0"/>
                </a:lnTo>
                <a:lnTo>
                  <a:pt x="2361896" y="2490113"/>
                </a:lnTo>
                <a:lnTo>
                  <a:pt x="0" y="2490113"/>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3435214" y="6855814"/>
            <a:ext cx="13824086" cy="1590563"/>
          </a:xfrm>
          <a:prstGeom prst="rect">
            <a:avLst/>
          </a:prstGeom>
        </p:spPr>
        <p:txBody>
          <a:bodyPr lIns="0" tIns="0" rIns="0" bIns="0" rtlCol="0" anchor="t">
            <a:spAutoFit/>
          </a:bodyPr>
          <a:lstStyle/>
          <a:p>
            <a:pPr marL="647702" lvl="1" indent="-323851" algn="l">
              <a:lnSpc>
                <a:spcPts val="4200"/>
              </a:lnSpc>
              <a:buFont typeface="Arial"/>
              <a:buChar char="•"/>
            </a:pPr>
            <a:r>
              <a:rPr lang="en-US" sz="3000" b="1" u="sng">
                <a:solidFill>
                  <a:srgbClr val="0955A1"/>
                </a:solidFill>
                <a:latin typeface="Trebuchet MS Bold"/>
                <a:ea typeface="Trebuchet MS Bold"/>
                <a:cs typeface="Trebuchet MS Bold"/>
                <a:sym typeface="Trebuchet MS Bold"/>
                <a:hlinkClick r:id="rId4" tooltip="https://www.cde.state.co.us/mtss/COMTSS"/>
              </a:rPr>
              <a:t>CDE’s (2025) Colorado Multi-Tiered Systems of Support</a:t>
            </a:r>
          </a:p>
          <a:p>
            <a:pPr marL="647702" lvl="1" indent="-323851" algn="l">
              <a:lnSpc>
                <a:spcPts val="4200"/>
              </a:lnSpc>
              <a:buFont typeface="Arial"/>
              <a:buChar char="•"/>
            </a:pPr>
            <a:r>
              <a:rPr lang="en-US" sz="3000" b="1" u="sng">
                <a:solidFill>
                  <a:srgbClr val="0955A1"/>
                </a:solidFill>
                <a:latin typeface="Trebuchet MS Bold"/>
                <a:ea typeface="Trebuchet MS Bold"/>
                <a:cs typeface="Trebuchet MS Bold"/>
                <a:sym typeface="Trebuchet MS Bold"/>
                <a:hlinkClick r:id="rId5" tooltip="https://www.schoolcounselor.org/Standards-Positions/Position-Statements/ASCA-Position-Statements/The-School-Counselor-and-Multitiered-System-of-Sup"/>
              </a:rPr>
              <a:t>ASCA (2021) The School Counselor and Multitiered System of Support</a:t>
            </a:r>
          </a:p>
          <a:p>
            <a:pPr marL="647702" lvl="1" indent="-323851" algn="l">
              <a:lnSpc>
                <a:spcPts val="4200"/>
              </a:lnSpc>
              <a:buFont typeface="Arial"/>
              <a:buChar char="•"/>
            </a:pPr>
            <a:r>
              <a:rPr lang="en-US" sz="3000" b="1" u="sng">
                <a:solidFill>
                  <a:srgbClr val="0955A1"/>
                </a:solidFill>
                <a:latin typeface="Trebuchet MS Bold"/>
                <a:ea typeface="Trebuchet MS Bold"/>
                <a:cs typeface="Trebuchet MS Bold"/>
                <a:sym typeface="Trebuchet MS Bold"/>
                <a:hlinkClick r:id="rId6" tooltip="https://docs.google.com/document/d/1L2A2Kp_N_zJVXEMDniUdz5x08soAtUa21NDGQ1Wa_y8/edit?tab=t.0"/>
              </a:rPr>
              <a:t>Hatching Results’® (2024) Examples of Tiered School Counseling Supports</a:t>
            </a:r>
          </a:p>
        </p:txBody>
      </p:sp>
      <p:sp>
        <p:nvSpPr>
          <p:cNvPr id="10" name="Freeform 10" descr="CDE Logo"/>
          <p:cNvSpPr/>
          <p:nvPr/>
        </p:nvSpPr>
        <p:spPr>
          <a:xfrm>
            <a:off x="15380929" y="67099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343268" y="806186"/>
            <a:ext cx="17521976" cy="8193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254"/>
              </a:lnSpc>
              <a:spcBef>
                <a:spcPts val="0"/>
              </a:spcBef>
              <a:spcAft>
                <a:spcPts val="0"/>
              </a:spcAft>
              <a:buClrTx/>
              <a:buSzTx/>
              <a:buFontTx/>
              <a:buNone/>
              <a:tabLst/>
              <a:defRPr/>
            </a:pPr>
            <a:r>
              <a:rPr kumimoji="0" lang="en-US" sz="59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School Counseling and Continuum of Supports</a:t>
            </a:r>
          </a:p>
        </p:txBody>
      </p:sp>
      <p:grpSp>
        <p:nvGrpSpPr>
          <p:cNvPr id="6" name="Group 6">
            <a:extLst>
              <a:ext uri="{C183D7F6-B498-43B3-948B-1728B52AA6E4}">
                <adec:decorative xmlns:adec="http://schemas.microsoft.com/office/drawing/2017/decorative" val="1"/>
              </a:ext>
            </a:extLst>
          </p:cNvPr>
          <p:cNvGrpSpPr/>
          <p:nvPr/>
        </p:nvGrpSpPr>
        <p:grpSpPr>
          <a:xfrm>
            <a:off x="421554" y="2493068"/>
            <a:ext cx="17443690" cy="7441180"/>
            <a:chOff x="0" y="0"/>
            <a:chExt cx="4594223" cy="1959817"/>
          </a:xfrm>
        </p:grpSpPr>
        <p:sp>
          <p:nvSpPr>
            <p:cNvPr id="7" name="Freeform 7">
              <a:extLst>
                <a:ext uri="{C183D7F6-B498-43B3-948B-1728B52AA6E4}">
                  <adec:decorative xmlns:adec="http://schemas.microsoft.com/office/drawing/2017/decorative" val="1"/>
                </a:ext>
              </a:extLst>
            </p:cNvPr>
            <p:cNvSpPr/>
            <p:nvPr/>
          </p:nvSpPr>
          <p:spPr>
            <a:xfrm>
              <a:off x="0" y="0"/>
              <a:ext cx="4594223" cy="1959817"/>
            </a:xfrm>
            <a:custGeom>
              <a:avLst/>
              <a:gdLst/>
              <a:ahLst/>
              <a:cxnLst/>
              <a:rect l="l" t="t" r="r" b="b"/>
              <a:pathLst>
                <a:path w="4594223" h="1959817">
                  <a:moveTo>
                    <a:pt x="0" y="0"/>
                  </a:moveTo>
                  <a:lnTo>
                    <a:pt x="4594223" y="0"/>
                  </a:lnTo>
                  <a:lnTo>
                    <a:pt x="4594223"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594223" cy="2016967"/>
            </a:xfrm>
            <a:prstGeom prst="rect">
              <a:avLst/>
            </a:prstGeom>
          </p:spPr>
          <p:txBody>
            <a:bodyPr lIns="50800" tIns="50800" rIns="50800" bIns="50800" rtlCol="0" anchor="ctr"/>
            <a:lstStyle/>
            <a:p>
              <a:pPr algn="ctr">
                <a:lnSpc>
                  <a:spcPts val="3919"/>
                </a:lnSpc>
              </a:pPr>
              <a:endParaRPr/>
            </a:p>
          </p:txBody>
        </p:sp>
      </p:grpSp>
      <p:sp>
        <p:nvSpPr>
          <p:cNvPr id="9" name="TextBox 9"/>
          <p:cNvSpPr txBox="1"/>
          <p:nvPr/>
        </p:nvSpPr>
        <p:spPr>
          <a:xfrm>
            <a:off x="8717370" y="4796111"/>
            <a:ext cx="8642194" cy="1225550"/>
          </a:xfrm>
          <a:prstGeom prst="rect">
            <a:avLst/>
          </a:prstGeom>
        </p:spPr>
        <p:txBody>
          <a:bodyPr lIns="0" tIns="0" rIns="0" bIns="0" rtlCol="0" anchor="t">
            <a:spAutoFit/>
          </a:bodyPr>
          <a:lstStyle/>
          <a:p>
            <a:pPr algn="ctr">
              <a:lnSpc>
                <a:spcPts val="4899"/>
              </a:lnSpc>
            </a:pPr>
            <a:r>
              <a:rPr lang="en-US" sz="3499">
                <a:solidFill>
                  <a:srgbClr val="000000"/>
                </a:solidFill>
                <a:latin typeface="Trebuchet MS"/>
                <a:ea typeface="Trebuchet MS"/>
                <a:cs typeface="Trebuchet MS"/>
                <a:sym typeface="Trebuchet MS"/>
              </a:rPr>
              <a:t>Select interventions based on the root causes of identified student needs.</a:t>
            </a:r>
          </a:p>
        </p:txBody>
      </p:sp>
      <p:sp>
        <p:nvSpPr>
          <p:cNvPr id="11" name="Freeform 11">
            <a:extLst>
              <a:ext uri="{C183D7F6-B498-43B3-948B-1728B52AA6E4}">
                <adec:decorative xmlns:adec="http://schemas.microsoft.com/office/drawing/2017/decorative" val="1"/>
              </a:ext>
            </a:extLst>
          </p:cNvPr>
          <p:cNvSpPr/>
          <p:nvPr/>
        </p:nvSpPr>
        <p:spPr>
          <a:xfrm>
            <a:off x="1134389" y="2678326"/>
            <a:ext cx="6952158" cy="7070664"/>
          </a:xfrm>
          <a:custGeom>
            <a:avLst/>
            <a:gdLst/>
            <a:ahLst/>
            <a:cxnLst/>
            <a:rect l="l" t="t" r="r" b="b"/>
            <a:pathLst>
              <a:path w="6952158" h="7070664">
                <a:moveTo>
                  <a:pt x="0" y="0"/>
                </a:moveTo>
                <a:lnTo>
                  <a:pt x="6952158" y="0"/>
                </a:lnTo>
                <a:lnTo>
                  <a:pt x="6952158" y="7070664"/>
                </a:lnTo>
                <a:lnTo>
                  <a:pt x="0" y="7070664"/>
                </a:lnTo>
                <a:lnTo>
                  <a:pt x="0" y="0"/>
                </a:lnTo>
                <a:close/>
              </a:path>
            </a:pathLst>
          </a:custGeom>
          <a:blipFill>
            <a:blip r:embed="rId3">
              <a:extLst>
                <a:ext uri="{96DAC541-7B7A-43D3-8B79-37D633B846F1}">
                  <asvg:svgBlip xmlns:asvg="http://schemas.microsoft.com/office/drawing/2016/SVG/main" r:embed="rId4"/>
                </a:ext>
              </a:extLst>
            </a:blip>
            <a:stretch>
              <a:fillRect l="-852" r="-852"/>
            </a:stretch>
          </a:blipFill>
        </p:spPr>
        <p:txBody>
          <a:bodyPr/>
          <a:lstStyle/>
          <a:p>
            <a:endParaRPr lang="en-US"/>
          </a:p>
        </p:txBody>
      </p:sp>
      <p:sp>
        <p:nvSpPr>
          <p:cNvPr id="12" name="TextBox 12"/>
          <p:cNvSpPr txBox="1"/>
          <p:nvPr/>
        </p:nvSpPr>
        <p:spPr>
          <a:xfrm rot="-235513">
            <a:off x="2147663" y="7633671"/>
            <a:ext cx="5091568" cy="1733165"/>
          </a:xfrm>
          <a:prstGeom prst="rect">
            <a:avLst/>
          </a:prstGeom>
        </p:spPr>
        <p:txBody>
          <a:bodyPr lIns="0" tIns="0" rIns="0" bIns="0" rtlCol="0" anchor="t">
            <a:spAutoFit/>
          </a:bodyPr>
          <a:lstStyle/>
          <a:p>
            <a:pPr algn="ctr">
              <a:lnSpc>
                <a:spcPts val="6872"/>
              </a:lnSpc>
            </a:pPr>
            <a:r>
              <a:rPr lang="en-US" sz="4909">
                <a:solidFill>
                  <a:srgbClr val="040606"/>
                </a:solidFill>
                <a:latin typeface="Museo Slab 1"/>
                <a:ea typeface="Museo Slab 1"/>
                <a:cs typeface="Museo Slab 1"/>
                <a:sym typeface="Museo Slab 1"/>
              </a:rPr>
              <a:t>System Supports</a:t>
            </a:r>
          </a:p>
        </p:txBody>
      </p:sp>
      <p:sp>
        <p:nvSpPr>
          <p:cNvPr id="13" name="Freeform 13" descr="MTSS three tiered triangle with system supports surrounding it"/>
          <p:cNvSpPr/>
          <p:nvPr/>
        </p:nvSpPr>
        <p:spPr>
          <a:xfrm>
            <a:off x="2124969" y="2992935"/>
            <a:ext cx="5143476" cy="4506970"/>
          </a:xfrm>
          <a:custGeom>
            <a:avLst/>
            <a:gdLst/>
            <a:ahLst/>
            <a:cxnLst/>
            <a:rect l="l" t="t" r="r" b="b"/>
            <a:pathLst>
              <a:path w="5143476" h="4506970">
                <a:moveTo>
                  <a:pt x="0" y="0"/>
                </a:moveTo>
                <a:lnTo>
                  <a:pt x="5143476" y="0"/>
                </a:lnTo>
                <a:lnTo>
                  <a:pt x="5143476" y="4506970"/>
                </a:lnTo>
                <a:lnTo>
                  <a:pt x="0" y="45069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4">
            <a:extLst>
              <a:ext uri="{C183D7F6-B498-43B3-948B-1728B52AA6E4}">
                <adec:decorative xmlns:adec="http://schemas.microsoft.com/office/drawing/2017/decorative" val="1"/>
              </a:ext>
            </a:extLst>
          </p:cNvPr>
          <p:cNvSpPr txBox="1"/>
          <p:nvPr/>
        </p:nvSpPr>
        <p:spPr>
          <a:xfrm>
            <a:off x="3864188" y="6597680"/>
            <a:ext cx="1444005" cy="722069"/>
          </a:xfrm>
          <a:prstGeom prst="rect">
            <a:avLst/>
          </a:prstGeom>
        </p:spPr>
        <p:txBody>
          <a:bodyPr lIns="0" tIns="0" rIns="0" bIns="0" rtlCol="0" anchor="t">
            <a:spAutoFit/>
          </a:bodyPr>
          <a:lstStyle/>
          <a:p>
            <a:pPr algn="ctr">
              <a:lnSpc>
                <a:spcPts val="5880"/>
              </a:lnSpc>
            </a:pPr>
            <a:r>
              <a:rPr lang="en-US" sz="4200">
                <a:solidFill>
                  <a:srgbClr val="000000"/>
                </a:solidFill>
                <a:latin typeface="Museo Slab 1"/>
                <a:ea typeface="Museo Slab 1"/>
                <a:cs typeface="Museo Slab 1"/>
                <a:sym typeface="Museo Slab 1"/>
              </a:rPr>
              <a:t>Tier 1</a:t>
            </a:r>
          </a:p>
        </p:txBody>
      </p:sp>
      <p:sp>
        <p:nvSpPr>
          <p:cNvPr id="15" name="TextBox 15">
            <a:extLst>
              <a:ext uri="{C183D7F6-B498-43B3-948B-1728B52AA6E4}">
                <adec:decorative xmlns:adec="http://schemas.microsoft.com/office/drawing/2017/decorative" val="1"/>
              </a:ext>
            </a:extLst>
          </p:cNvPr>
          <p:cNvSpPr txBox="1"/>
          <p:nvPr/>
        </p:nvSpPr>
        <p:spPr>
          <a:xfrm>
            <a:off x="3741443" y="5361261"/>
            <a:ext cx="1501118" cy="722069"/>
          </a:xfrm>
          <a:prstGeom prst="rect">
            <a:avLst/>
          </a:prstGeom>
        </p:spPr>
        <p:txBody>
          <a:bodyPr lIns="0" tIns="0" rIns="0" bIns="0" rtlCol="0" anchor="t">
            <a:spAutoFit/>
          </a:bodyPr>
          <a:lstStyle/>
          <a:p>
            <a:pPr algn="ctr">
              <a:lnSpc>
                <a:spcPts val="5880"/>
              </a:lnSpc>
            </a:pPr>
            <a:r>
              <a:rPr lang="en-US" sz="4200">
                <a:solidFill>
                  <a:srgbClr val="000000"/>
                </a:solidFill>
                <a:latin typeface="Museo Slab 1"/>
                <a:ea typeface="Museo Slab 1"/>
                <a:cs typeface="Museo Slab 1"/>
                <a:sym typeface="Museo Slab 1"/>
              </a:rPr>
              <a:t>Tier 2</a:t>
            </a:r>
          </a:p>
        </p:txBody>
      </p:sp>
      <p:sp>
        <p:nvSpPr>
          <p:cNvPr id="16" name="TextBox 16">
            <a:extLst>
              <a:ext uri="{C183D7F6-B498-43B3-948B-1728B52AA6E4}">
                <adec:decorative xmlns:adec="http://schemas.microsoft.com/office/drawing/2017/decorative" val="1"/>
              </a:ext>
            </a:extLst>
          </p:cNvPr>
          <p:cNvSpPr txBox="1"/>
          <p:nvPr/>
        </p:nvSpPr>
        <p:spPr>
          <a:xfrm>
            <a:off x="3864188" y="4129016"/>
            <a:ext cx="1492560" cy="722069"/>
          </a:xfrm>
          <a:prstGeom prst="rect">
            <a:avLst/>
          </a:prstGeom>
        </p:spPr>
        <p:txBody>
          <a:bodyPr lIns="0" tIns="0" rIns="0" bIns="0" rtlCol="0" anchor="t">
            <a:spAutoFit/>
          </a:bodyPr>
          <a:lstStyle/>
          <a:p>
            <a:pPr algn="ctr">
              <a:lnSpc>
                <a:spcPts val="5880"/>
              </a:lnSpc>
            </a:pPr>
            <a:r>
              <a:rPr lang="en-US" sz="4200">
                <a:solidFill>
                  <a:srgbClr val="000000"/>
                </a:solidFill>
                <a:latin typeface="Museo Slab 1"/>
                <a:ea typeface="Museo Slab 1"/>
                <a:cs typeface="Museo Slab 1"/>
                <a:sym typeface="Museo Slab 1"/>
              </a:rPr>
              <a:t>Tier 3</a:t>
            </a:r>
          </a:p>
        </p:txBody>
      </p:sp>
      <p:sp>
        <p:nvSpPr>
          <p:cNvPr id="10" name="Freeform 10"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505105" y="701531"/>
            <a:ext cx="1415167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Supporting the System</a:t>
            </a:r>
          </a:p>
        </p:txBody>
      </p:sp>
      <p:grpSp>
        <p:nvGrpSpPr>
          <p:cNvPr id="6" name="Group 6">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9" name="TextBox 9"/>
          <p:cNvSpPr txBox="1"/>
          <p:nvPr/>
        </p:nvSpPr>
        <p:spPr>
          <a:xfrm>
            <a:off x="1914924" y="2968407"/>
            <a:ext cx="14901974" cy="629958"/>
          </a:xfrm>
          <a:prstGeom prst="rect">
            <a:avLst/>
          </a:prstGeom>
        </p:spPr>
        <p:txBody>
          <a:bodyPr lIns="0" tIns="0" rIns="0" bIns="0" rtlCol="0" anchor="t">
            <a:spAutoFit/>
          </a:bodyPr>
          <a:lstStyle/>
          <a:p>
            <a:pPr algn="ctr">
              <a:lnSpc>
                <a:spcPts val="5179"/>
              </a:lnSpc>
              <a:spcBef>
                <a:spcPct val="0"/>
              </a:spcBef>
            </a:pPr>
            <a:r>
              <a:rPr lang="en-US" sz="3699" b="1">
                <a:solidFill>
                  <a:srgbClr val="000000"/>
                </a:solidFill>
                <a:latin typeface="Open Sans Bold"/>
                <a:ea typeface="Open Sans Bold"/>
                <a:cs typeface="Open Sans Bold"/>
                <a:sym typeface="Open Sans Bold"/>
              </a:rPr>
              <a:t>If the root cause is not a student issue it may be a system issue.</a:t>
            </a:r>
          </a:p>
        </p:txBody>
      </p:sp>
      <p:sp>
        <p:nvSpPr>
          <p:cNvPr id="10" name="TextBox 10"/>
          <p:cNvSpPr txBox="1"/>
          <p:nvPr/>
        </p:nvSpPr>
        <p:spPr>
          <a:xfrm>
            <a:off x="5067892" y="4160469"/>
            <a:ext cx="12374690" cy="4573379"/>
          </a:xfrm>
          <a:prstGeom prst="rect">
            <a:avLst/>
          </a:prstGeom>
        </p:spPr>
        <p:txBody>
          <a:bodyPr lIns="0" tIns="0" rIns="0" bIns="0" rtlCol="0" anchor="t">
            <a:spAutoFit/>
          </a:bodyPr>
          <a:lstStyle/>
          <a:p>
            <a:pPr marL="626107" lvl="1" indent="-313054" algn="l">
              <a:lnSpc>
                <a:spcPts val="3624"/>
              </a:lnSpc>
              <a:buFont typeface="Arial"/>
              <a:buChar char="•"/>
            </a:pPr>
            <a:r>
              <a:rPr lang="en-US" sz="2899">
                <a:solidFill>
                  <a:srgbClr val="000000"/>
                </a:solidFill>
                <a:latin typeface="Trebuchet MS"/>
                <a:ea typeface="Trebuchet MS"/>
                <a:cs typeface="Trebuchet MS"/>
                <a:sym typeface="Trebuchet MS"/>
              </a:rPr>
              <a:t>System issues occur when the problem, need, or challenge is outside of a student’s control.</a:t>
            </a:r>
          </a:p>
          <a:p>
            <a:pPr algn="l">
              <a:lnSpc>
                <a:spcPts val="3624"/>
              </a:lnSpc>
            </a:pPr>
            <a:endParaRPr lang="en-US" sz="2899">
              <a:solidFill>
                <a:srgbClr val="000000"/>
              </a:solidFill>
              <a:latin typeface="Trebuchet MS"/>
              <a:ea typeface="Trebuchet MS"/>
              <a:cs typeface="Trebuchet MS"/>
              <a:sym typeface="Trebuchet MS"/>
            </a:endParaRPr>
          </a:p>
          <a:p>
            <a:pPr marL="626107" lvl="1" indent="-313054" algn="l">
              <a:lnSpc>
                <a:spcPts val="3624"/>
              </a:lnSpc>
              <a:buFont typeface="Arial"/>
              <a:buChar char="•"/>
            </a:pPr>
            <a:r>
              <a:rPr lang="en-US" sz="2899" b="1">
                <a:solidFill>
                  <a:srgbClr val="000000"/>
                </a:solidFill>
                <a:latin typeface="Trebuchet MS Bold"/>
                <a:ea typeface="Trebuchet MS Bold"/>
                <a:cs typeface="Trebuchet MS Bold"/>
                <a:sym typeface="Trebuchet MS Bold"/>
              </a:rPr>
              <a:t>Example system supports:</a:t>
            </a:r>
          </a:p>
          <a:p>
            <a:pPr marL="1252215" lvl="2" indent="-417405" algn="l">
              <a:lnSpc>
                <a:spcPts val="3624"/>
              </a:lnSpc>
              <a:buFont typeface="Arial"/>
              <a:buChar char="⚬"/>
            </a:pPr>
            <a:r>
              <a:rPr lang="en-US" sz="2899">
                <a:solidFill>
                  <a:srgbClr val="000000"/>
                </a:solidFill>
                <a:latin typeface="Trebuchet MS"/>
                <a:ea typeface="Trebuchet MS"/>
                <a:cs typeface="Trebuchet MS"/>
                <a:sym typeface="Trebuchet MS"/>
              </a:rPr>
              <a:t>Staff professional development and training</a:t>
            </a:r>
          </a:p>
          <a:p>
            <a:pPr marL="1252215" lvl="2" indent="-417405" algn="l">
              <a:lnSpc>
                <a:spcPts val="3624"/>
              </a:lnSpc>
              <a:buFont typeface="Arial"/>
              <a:buChar char="⚬"/>
            </a:pPr>
            <a:r>
              <a:rPr lang="en-US" sz="2899">
                <a:solidFill>
                  <a:srgbClr val="000000"/>
                </a:solidFill>
                <a:latin typeface="Trebuchet MS"/>
                <a:ea typeface="Trebuchet MS"/>
                <a:cs typeface="Trebuchet MS"/>
                <a:sym typeface="Trebuchet MS"/>
              </a:rPr>
              <a:t>Coaching</a:t>
            </a:r>
          </a:p>
          <a:p>
            <a:pPr marL="1252215" lvl="2" indent="-417405" algn="l">
              <a:lnSpc>
                <a:spcPts val="3624"/>
              </a:lnSpc>
              <a:buFont typeface="Arial"/>
              <a:buChar char="⚬"/>
            </a:pPr>
            <a:r>
              <a:rPr lang="en-US" sz="2899">
                <a:solidFill>
                  <a:srgbClr val="000000"/>
                </a:solidFill>
                <a:latin typeface="Trebuchet MS"/>
                <a:ea typeface="Trebuchet MS"/>
                <a:cs typeface="Trebuchet MS"/>
                <a:sym typeface="Trebuchet MS"/>
              </a:rPr>
              <a:t>Professional Learning Communities </a:t>
            </a:r>
          </a:p>
          <a:p>
            <a:pPr marL="1252215" lvl="2" indent="-417405" algn="l">
              <a:lnSpc>
                <a:spcPts val="3624"/>
              </a:lnSpc>
              <a:buFont typeface="Arial"/>
              <a:buChar char="⚬"/>
            </a:pPr>
            <a:r>
              <a:rPr lang="en-US" sz="2899">
                <a:solidFill>
                  <a:srgbClr val="000000"/>
                </a:solidFill>
                <a:latin typeface="Trebuchet MS"/>
                <a:ea typeface="Trebuchet MS"/>
                <a:cs typeface="Trebuchet MS"/>
                <a:sym typeface="Trebuchet MS"/>
              </a:rPr>
              <a:t>School-wide policies, expectations, and procedures </a:t>
            </a:r>
          </a:p>
          <a:p>
            <a:pPr marL="1252215" lvl="2" indent="-417405" algn="l">
              <a:lnSpc>
                <a:spcPts val="3624"/>
              </a:lnSpc>
              <a:buFont typeface="Arial"/>
              <a:buChar char="⚬"/>
            </a:pPr>
            <a:r>
              <a:rPr lang="en-US" sz="2899">
                <a:solidFill>
                  <a:srgbClr val="000000"/>
                </a:solidFill>
                <a:latin typeface="Trebuchet MS"/>
                <a:ea typeface="Trebuchet MS"/>
                <a:cs typeface="Trebuchet MS"/>
                <a:sym typeface="Trebuchet MS"/>
              </a:rPr>
              <a:t>Wraparound services and systems </a:t>
            </a:r>
          </a:p>
          <a:p>
            <a:pPr marL="1252215" lvl="2" indent="-417405" algn="l">
              <a:lnSpc>
                <a:spcPts val="3624"/>
              </a:lnSpc>
              <a:buFont typeface="Arial"/>
              <a:buChar char="⚬"/>
            </a:pPr>
            <a:r>
              <a:rPr lang="en-US" sz="2899">
                <a:solidFill>
                  <a:srgbClr val="000000"/>
                </a:solidFill>
                <a:latin typeface="Trebuchet MS"/>
                <a:ea typeface="Trebuchet MS"/>
                <a:cs typeface="Trebuchet MS"/>
                <a:sym typeface="Trebuchet MS"/>
              </a:rPr>
              <a:t>Parent and community engagement events </a:t>
            </a:r>
          </a:p>
        </p:txBody>
      </p:sp>
      <p:sp>
        <p:nvSpPr>
          <p:cNvPr id="12" name="Freeform 12" descr="Systems support circle"/>
          <p:cNvSpPr/>
          <p:nvPr/>
        </p:nvSpPr>
        <p:spPr>
          <a:xfrm>
            <a:off x="1157613" y="4335830"/>
            <a:ext cx="3910280" cy="3976934"/>
          </a:xfrm>
          <a:custGeom>
            <a:avLst/>
            <a:gdLst/>
            <a:ahLst/>
            <a:cxnLst/>
            <a:rect l="l" t="t" r="r" b="b"/>
            <a:pathLst>
              <a:path w="3910280" h="3976934">
                <a:moveTo>
                  <a:pt x="0" y="0"/>
                </a:moveTo>
                <a:lnTo>
                  <a:pt x="3910279" y="0"/>
                </a:lnTo>
                <a:lnTo>
                  <a:pt x="3910279" y="3976934"/>
                </a:lnTo>
                <a:lnTo>
                  <a:pt x="0" y="3976934"/>
                </a:lnTo>
                <a:lnTo>
                  <a:pt x="0" y="0"/>
                </a:lnTo>
                <a:close/>
              </a:path>
            </a:pathLst>
          </a:custGeom>
          <a:blipFill>
            <a:blip r:embed="rId3">
              <a:extLst>
                <a:ext uri="{96DAC541-7B7A-43D3-8B79-37D633B846F1}">
                  <asvg:svgBlip xmlns:asvg="http://schemas.microsoft.com/office/drawing/2016/SVG/main" r:embed="rId4"/>
                </a:ext>
              </a:extLst>
            </a:blip>
            <a:stretch>
              <a:fillRect l="-852" r="-852"/>
            </a:stretch>
          </a:blipFill>
        </p:spPr>
        <p:txBody>
          <a:bodyPr/>
          <a:lstStyle/>
          <a:p>
            <a:endParaRPr lang="en-US"/>
          </a:p>
        </p:txBody>
      </p:sp>
      <p:sp>
        <p:nvSpPr>
          <p:cNvPr id="13" name="TextBox 13">
            <a:extLst>
              <a:ext uri="{C183D7F6-B498-43B3-948B-1728B52AA6E4}">
                <adec:decorative xmlns:adec="http://schemas.microsoft.com/office/drawing/2017/decorative" val="1"/>
              </a:ext>
            </a:extLst>
          </p:cNvPr>
          <p:cNvSpPr txBox="1"/>
          <p:nvPr/>
        </p:nvSpPr>
        <p:spPr>
          <a:xfrm rot="-235513">
            <a:off x="1804644" y="7212539"/>
            <a:ext cx="2612305" cy="879580"/>
          </a:xfrm>
          <a:prstGeom prst="rect">
            <a:avLst/>
          </a:prstGeom>
        </p:spPr>
        <p:txBody>
          <a:bodyPr lIns="0" tIns="0" rIns="0" bIns="0" rtlCol="0" anchor="t">
            <a:spAutoFit/>
          </a:bodyPr>
          <a:lstStyle/>
          <a:p>
            <a:pPr algn="ctr">
              <a:lnSpc>
                <a:spcPts val="3865"/>
              </a:lnSpc>
            </a:pPr>
            <a:r>
              <a:rPr lang="en-US" sz="2761">
                <a:solidFill>
                  <a:srgbClr val="040606"/>
                </a:solidFill>
                <a:latin typeface="Trebuchet MS"/>
                <a:ea typeface="Trebuchet MS"/>
                <a:cs typeface="Trebuchet MS"/>
                <a:sym typeface="Trebuchet MS"/>
              </a:rPr>
              <a:t>System Supports</a:t>
            </a:r>
          </a:p>
        </p:txBody>
      </p:sp>
      <p:sp>
        <p:nvSpPr>
          <p:cNvPr id="11" name="Freeform 11" descr="CDE Logo"/>
          <p:cNvSpPr/>
          <p:nvPr/>
        </p:nvSpPr>
        <p:spPr>
          <a:xfrm>
            <a:off x="15242991" y="67099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978384" cy="1541783"/>
            <a:chOff x="0" y="0"/>
            <a:chExt cx="4998422" cy="406066"/>
          </a:xfrm>
        </p:grpSpPr>
        <p:sp>
          <p:nvSpPr>
            <p:cNvPr id="3" name="Freeform 3">
              <a:extLst>
                <a:ext uri="{C183D7F6-B498-43B3-948B-1728B52AA6E4}">
                  <adec:decorative xmlns:adec="http://schemas.microsoft.com/office/drawing/2017/decorative" val="1"/>
                </a:ext>
              </a:extLst>
            </p:cNvPr>
            <p:cNvSpPr/>
            <p:nvPr/>
          </p:nvSpPr>
          <p:spPr>
            <a:xfrm>
              <a:off x="0" y="0"/>
              <a:ext cx="4998422" cy="406066"/>
            </a:xfrm>
            <a:custGeom>
              <a:avLst/>
              <a:gdLst/>
              <a:ahLst/>
              <a:cxnLst/>
              <a:rect l="l" t="t" r="r" b="b"/>
              <a:pathLst>
                <a:path w="4998422" h="406066">
                  <a:moveTo>
                    <a:pt x="0" y="0"/>
                  </a:moveTo>
                  <a:lnTo>
                    <a:pt x="4998422" y="0"/>
                  </a:lnTo>
                  <a:lnTo>
                    <a:pt x="4998422"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98422"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8" name="Freeform 8">
            <a:extLst>
              <a:ext uri="{C183D7F6-B498-43B3-948B-1728B52AA6E4}">
                <adec:decorative xmlns:adec="http://schemas.microsoft.com/office/drawing/2017/decorative" val="1"/>
              </a:ext>
            </a:extLst>
          </p:cNvPr>
          <p:cNvSpPr/>
          <p:nvPr/>
        </p:nvSpPr>
        <p:spPr>
          <a:xfrm>
            <a:off x="793836" y="2891679"/>
            <a:ext cx="2494266" cy="2494266"/>
          </a:xfrm>
          <a:custGeom>
            <a:avLst/>
            <a:gdLst/>
            <a:ahLst/>
            <a:cxnLst/>
            <a:rect l="l" t="t" r="r" b="b"/>
            <a:pathLst>
              <a:path w="2494266" h="2494266">
                <a:moveTo>
                  <a:pt x="0" y="0"/>
                </a:moveTo>
                <a:lnTo>
                  <a:pt x="2494265" y="0"/>
                </a:lnTo>
                <a:lnTo>
                  <a:pt x="2494265" y="2494266"/>
                </a:lnTo>
                <a:lnTo>
                  <a:pt x="0" y="2494266"/>
                </a:lnTo>
                <a:lnTo>
                  <a:pt x="0" y="0"/>
                </a:lnTo>
                <a:close/>
              </a:path>
            </a:pathLst>
          </a:custGeom>
          <a:blipFill>
            <a:blip r:embed="rId3"/>
            <a:stretch>
              <a:fillRect/>
            </a:stretch>
          </a:blipFill>
        </p:spPr>
        <p:txBody>
          <a:bodyPr/>
          <a:lstStyle/>
          <a:p>
            <a:endParaRPr lang="en-US"/>
          </a:p>
        </p:txBody>
      </p:sp>
      <p:sp>
        <p:nvSpPr>
          <p:cNvPr id="9" name="TextBox 9"/>
          <p:cNvSpPr txBox="1">
            <a:spLocks noGrp="1"/>
          </p:cNvSpPr>
          <p:nvPr>
            <p:ph type="title" idx="4294967295"/>
          </p:nvPr>
        </p:nvSpPr>
        <p:spPr>
          <a:xfrm>
            <a:off x="467829" y="794069"/>
            <a:ext cx="17530766" cy="8848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572"/>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Intervention Ideas Scenario #1</a:t>
            </a:r>
          </a:p>
        </p:txBody>
      </p:sp>
      <p:sp>
        <p:nvSpPr>
          <p:cNvPr id="10" name="TextBox 10"/>
          <p:cNvSpPr txBox="1"/>
          <p:nvPr/>
        </p:nvSpPr>
        <p:spPr>
          <a:xfrm>
            <a:off x="3628655" y="2913404"/>
            <a:ext cx="13994685" cy="4859358"/>
          </a:xfrm>
          <a:prstGeom prst="rect">
            <a:avLst/>
          </a:prstGeom>
        </p:spPr>
        <p:txBody>
          <a:bodyPr lIns="0" tIns="0" rIns="0" bIns="0" rtlCol="0" anchor="t">
            <a:spAutoFit/>
          </a:bodyPr>
          <a:lstStyle/>
          <a:p>
            <a:pPr algn="l">
              <a:lnSpc>
                <a:spcPts val="4499"/>
              </a:lnSpc>
            </a:pPr>
            <a:r>
              <a:rPr lang="en-US" sz="2999" b="1">
                <a:solidFill>
                  <a:srgbClr val="000000"/>
                </a:solidFill>
                <a:latin typeface="Trebuchet MS Bold"/>
                <a:ea typeface="Trebuchet MS Bold"/>
                <a:cs typeface="Trebuchet MS Bold"/>
                <a:sym typeface="Trebuchet MS Bold"/>
              </a:rPr>
              <a:t>Student A is an 11th grader referred to the school counselor for failing math two semesters in a row.</a:t>
            </a:r>
          </a:p>
          <a:p>
            <a:pPr algn="l">
              <a:lnSpc>
                <a:spcPts val="4049"/>
              </a:lnSpc>
            </a:pPr>
            <a:endParaRPr lang="en-US" sz="2999" b="1">
              <a:solidFill>
                <a:srgbClr val="000000"/>
              </a:solidFill>
              <a:latin typeface="Trebuchet MS Bold"/>
              <a:ea typeface="Trebuchet MS Bold"/>
              <a:cs typeface="Trebuchet MS Bold"/>
              <a:sym typeface="Trebuchet MS Bold"/>
            </a:endParaRPr>
          </a:p>
          <a:p>
            <a:pPr algn="l">
              <a:lnSpc>
                <a:spcPts val="4349"/>
              </a:lnSpc>
            </a:pPr>
            <a:r>
              <a:rPr lang="en-US" sz="2899">
                <a:solidFill>
                  <a:srgbClr val="000000"/>
                </a:solidFill>
                <a:latin typeface="Trebuchet MS"/>
                <a:ea typeface="Trebuchet MS"/>
                <a:cs typeface="Trebuchet MS"/>
                <a:sym typeface="Trebuchet MS"/>
              </a:rPr>
              <a:t>After gathering more background information, the school counselor discovers:</a:t>
            </a:r>
          </a:p>
          <a:p>
            <a:pPr marL="626109" lvl="1" indent="-313054" algn="l">
              <a:lnSpc>
                <a:spcPts val="4349"/>
              </a:lnSpc>
              <a:buFont typeface="Arial"/>
              <a:buChar char="•"/>
            </a:pPr>
            <a:r>
              <a:rPr lang="en-US" sz="2899">
                <a:solidFill>
                  <a:srgbClr val="000000"/>
                </a:solidFill>
                <a:latin typeface="Trebuchet MS"/>
                <a:ea typeface="Trebuchet MS"/>
                <a:cs typeface="Trebuchet MS"/>
                <a:sym typeface="Trebuchet MS"/>
              </a:rPr>
              <a:t>Parents report the student is bullied. </a:t>
            </a:r>
          </a:p>
          <a:p>
            <a:pPr marL="626109" lvl="1" indent="-313054" algn="l">
              <a:lnSpc>
                <a:spcPts val="4349"/>
              </a:lnSpc>
              <a:buFont typeface="Arial"/>
              <a:buChar char="•"/>
            </a:pPr>
            <a:r>
              <a:rPr lang="en-US" sz="2899">
                <a:solidFill>
                  <a:srgbClr val="000000"/>
                </a:solidFill>
                <a:latin typeface="Trebuchet MS"/>
                <a:ea typeface="Trebuchet MS"/>
                <a:cs typeface="Trebuchet MS"/>
                <a:sym typeface="Trebuchet MS"/>
              </a:rPr>
              <a:t>Student reports he enjoys CTE classes and a credit check confirms he is passing all CTE classes.</a:t>
            </a:r>
          </a:p>
          <a:p>
            <a:pPr marL="626109" lvl="1" indent="-313054" algn="l">
              <a:lnSpc>
                <a:spcPts val="4349"/>
              </a:lnSpc>
              <a:buFont typeface="Arial"/>
              <a:buChar char="•"/>
            </a:pPr>
            <a:r>
              <a:rPr lang="en-US" sz="2899">
                <a:solidFill>
                  <a:srgbClr val="000000"/>
                </a:solidFill>
                <a:latin typeface="Trebuchet MS"/>
                <a:ea typeface="Trebuchet MS"/>
                <a:cs typeface="Trebuchet MS"/>
                <a:sym typeface="Trebuchet MS"/>
              </a:rPr>
              <a:t>Administration explains that the student may need to drop CTE classes because there is a policy that students maintain a 3.0 GPA to participate. </a:t>
            </a:r>
          </a:p>
        </p:txBody>
      </p:sp>
      <p:sp>
        <p:nvSpPr>
          <p:cNvPr id="11" name="Freeform 11"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167119" y="804691"/>
            <a:ext cx="15161589" cy="8965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9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Tier One School Counseling Services</a:t>
            </a:r>
          </a:p>
        </p:txBody>
      </p:sp>
      <p:grpSp>
        <p:nvGrpSpPr>
          <p:cNvPr id="6" name="Group 6">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0" name="Freeform 10" descr="MTSS triangle with tier one highlighted"/>
          <p:cNvSpPr/>
          <p:nvPr/>
        </p:nvSpPr>
        <p:spPr>
          <a:xfrm>
            <a:off x="934754" y="3818491"/>
            <a:ext cx="6043939" cy="5296002"/>
          </a:xfrm>
          <a:custGeom>
            <a:avLst/>
            <a:gdLst/>
            <a:ahLst/>
            <a:cxnLst/>
            <a:rect l="l" t="t" r="r" b="b"/>
            <a:pathLst>
              <a:path w="6043939" h="5296002">
                <a:moveTo>
                  <a:pt x="0" y="0"/>
                </a:moveTo>
                <a:lnTo>
                  <a:pt x="6043939" y="0"/>
                </a:lnTo>
                <a:lnTo>
                  <a:pt x="6043939" y="5296002"/>
                </a:lnTo>
                <a:lnTo>
                  <a:pt x="0" y="52960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2773934" y="2719696"/>
            <a:ext cx="12730923" cy="558874"/>
          </a:xfrm>
          <a:prstGeom prst="rect">
            <a:avLst/>
          </a:prstGeom>
        </p:spPr>
        <p:txBody>
          <a:bodyPr lIns="0" tIns="0" rIns="0" bIns="0" rtlCol="0" anchor="t">
            <a:spAutoFit/>
          </a:bodyPr>
          <a:lstStyle/>
          <a:p>
            <a:pPr algn="l">
              <a:lnSpc>
                <a:spcPts val="4375"/>
              </a:lnSpc>
            </a:pPr>
            <a:r>
              <a:rPr lang="en-US" sz="3500" b="1">
                <a:solidFill>
                  <a:srgbClr val="000000"/>
                </a:solidFill>
                <a:latin typeface="Trebuchet MS Bold"/>
                <a:ea typeface="Trebuchet MS Bold"/>
                <a:cs typeface="Trebuchet MS Bold"/>
                <a:sym typeface="Trebuchet MS Bold"/>
              </a:rPr>
              <a:t>Tier One services are</a:t>
            </a:r>
            <a:r>
              <a:rPr lang="en-US" sz="3500">
                <a:solidFill>
                  <a:srgbClr val="000000"/>
                </a:solidFill>
                <a:latin typeface="Trebuchet MS"/>
                <a:ea typeface="Trebuchet MS"/>
                <a:cs typeface="Trebuchet MS"/>
                <a:sym typeface="Trebuchet MS"/>
              </a:rPr>
              <a:t> </a:t>
            </a:r>
            <a:r>
              <a:rPr lang="en-US" sz="3500" b="1">
                <a:solidFill>
                  <a:srgbClr val="000000"/>
                </a:solidFill>
                <a:latin typeface="Trebuchet MS Bold"/>
                <a:ea typeface="Trebuchet MS Bold"/>
                <a:cs typeface="Trebuchet MS Bold"/>
                <a:sym typeface="Trebuchet MS Bold"/>
              </a:rPr>
              <a:t>for </a:t>
            </a:r>
            <a:r>
              <a:rPr lang="en-US" sz="3500" b="1" u="sng">
                <a:solidFill>
                  <a:srgbClr val="000000"/>
                </a:solidFill>
                <a:latin typeface="Trebuchet MS Bold"/>
                <a:ea typeface="Trebuchet MS Bold"/>
                <a:cs typeface="Trebuchet MS Bold"/>
                <a:sym typeface="Trebuchet MS Bold"/>
              </a:rPr>
              <a:t>all students</a:t>
            </a:r>
            <a:r>
              <a:rPr lang="en-US" sz="3500" b="1">
                <a:solidFill>
                  <a:srgbClr val="000000"/>
                </a:solidFill>
                <a:latin typeface="Trebuchet MS Bold"/>
                <a:ea typeface="Trebuchet MS Bold"/>
                <a:cs typeface="Trebuchet MS Bold"/>
                <a:sym typeface="Trebuchet MS Bold"/>
              </a:rPr>
              <a:t>, universal, schoolwide</a:t>
            </a:r>
          </a:p>
        </p:txBody>
      </p:sp>
      <p:sp>
        <p:nvSpPr>
          <p:cNvPr id="13" name="TextBox 13"/>
          <p:cNvSpPr txBox="1"/>
          <p:nvPr/>
        </p:nvSpPr>
        <p:spPr>
          <a:xfrm>
            <a:off x="6792771" y="3721395"/>
            <a:ext cx="10831191" cy="4917851"/>
          </a:xfrm>
          <a:prstGeom prst="rect">
            <a:avLst/>
          </a:prstGeom>
        </p:spPr>
        <p:txBody>
          <a:bodyPr lIns="0" tIns="0" rIns="0" bIns="0" rtlCol="0" anchor="t">
            <a:spAutoFit/>
          </a:bodyPr>
          <a:lstStyle/>
          <a:p>
            <a:pPr marL="539753" lvl="1" indent="-269876" algn="l">
              <a:lnSpc>
                <a:spcPts val="3500"/>
              </a:lnSpc>
              <a:buFont typeface="Arial"/>
              <a:buChar char="•"/>
            </a:pPr>
            <a:r>
              <a:rPr lang="en-US" sz="2500">
                <a:solidFill>
                  <a:srgbClr val="000000"/>
                </a:solidFill>
                <a:latin typeface="Trebuchet MS"/>
                <a:ea typeface="Trebuchet MS"/>
                <a:cs typeface="Trebuchet MS"/>
                <a:sym typeface="Trebuchet MS"/>
              </a:rPr>
              <a:t>Preventative and data-driven</a:t>
            </a:r>
          </a:p>
          <a:p>
            <a:pPr marL="1079505" lvl="2" indent="-359835" algn="l">
              <a:lnSpc>
                <a:spcPts val="3500"/>
              </a:lnSpc>
              <a:buFont typeface="Arial"/>
              <a:buChar char="⚬"/>
            </a:pPr>
            <a:r>
              <a:rPr lang="en-US" sz="2500">
                <a:solidFill>
                  <a:srgbClr val="000000"/>
                </a:solidFill>
                <a:latin typeface="Trebuchet MS"/>
                <a:ea typeface="Trebuchet MS"/>
                <a:cs typeface="Trebuchet MS"/>
                <a:sym typeface="Trebuchet MS"/>
              </a:rPr>
              <a:t>Instruction, initiatives, schoolwide events, workshops, large groups, etc.</a:t>
            </a:r>
          </a:p>
          <a:p>
            <a:pPr algn="l">
              <a:lnSpc>
                <a:spcPts val="2100"/>
              </a:lnSpc>
            </a:pPr>
            <a:endParaRPr lang="en-US" sz="2500">
              <a:solidFill>
                <a:srgbClr val="000000"/>
              </a:solidFill>
              <a:latin typeface="Trebuchet MS"/>
              <a:ea typeface="Trebuchet MS"/>
              <a:cs typeface="Trebuchet MS"/>
              <a:sym typeface="Trebuchet MS"/>
            </a:endParaRPr>
          </a:p>
          <a:p>
            <a:pPr marL="539753" lvl="1" indent="-269876" algn="l">
              <a:lnSpc>
                <a:spcPts val="3500"/>
              </a:lnSpc>
              <a:buFont typeface="Arial"/>
              <a:buChar char="•"/>
            </a:pPr>
            <a:r>
              <a:rPr lang="en-US" sz="2500">
                <a:solidFill>
                  <a:srgbClr val="000000"/>
                </a:solidFill>
                <a:latin typeface="Trebuchet MS"/>
                <a:ea typeface="Trebuchet MS"/>
                <a:cs typeface="Trebuchet MS"/>
                <a:sym typeface="Trebuchet MS"/>
              </a:rPr>
              <a:t>Examples:</a:t>
            </a:r>
          </a:p>
          <a:p>
            <a:pPr marL="1079505" lvl="2" indent="-359835" algn="l">
              <a:lnSpc>
                <a:spcPts val="3500"/>
              </a:lnSpc>
              <a:buFont typeface="Arial"/>
              <a:buChar char="⚬"/>
            </a:pPr>
            <a:r>
              <a:rPr lang="en-US" sz="2500">
                <a:solidFill>
                  <a:srgbClr val="000000"/>
                </a:solidFill>
                <a:latin typeface="Trebuchet MS"/>
                <a:ea typeface="Trebuchet MS"/>
                <a:cs typeface="Trebuchet MS"/>
                <a:sym typeface="Trebuchet MS"/>
              </a:rPr>
              <a:t>School counseling classroom lessons, fifth grade middle school orientation, FAFSA lunch and learn, anti-bullying assemblies, career awareness fair</a:t>
            </a:r>
          </a:p>
          <a:p>
            <a:pPr marL="1079505" lvl="2" indent="-359835" algn="l">
              <a:lnSpc>
                <a:spcPts val="3500"/>
              </a:lnSpc>
              <a:buFont typeface="Arial"/>
              <a:buChar char="⚬"/>
            </a:pPr>
            <a:r>
              <a:rPr lang="en-US" sz="2500">
                <a:solidFill>
                  <a:srgbClr val="000000"/>
                </a:solidFill>
                <a:latin typeface="Trebuchet MS"/>
                <a:ea typeface="Trebuchet MS"/>
                <a:cs typeface="Trebuchet MS"/>
                <a:sym typeface="Trebuchet MS"/>
              </a:rPr>
              <a:t>Assist in developing and teaching schoolwide expectations</a:t>
            </a:r>
          </a:p>
          <a:p>
            <a:pPr algn="l">
              <a:lnSpc>
                <a:spcPts val="2100"/>
              </a:lnSpc>
            </a:pPr>
            <a:endParaRPr lang="en-US" sz="2500">
              <a:solidFill>
                <a:srgbClr val="000000"/>
              </a:solidFill>
              <a:latin typeface="Trebuchet MS"/>
              <a:ea typeface="Trebuchet MS"/>
              <a:cs typeface="Trebuchet MS"/>
              <a:sym typeface="Trebuchet MS"/>
            </a:endParaRPr>
          </a:p>
          <a:p>
            <a:pPr marL="539753" lvl="1" indent="-269876" algn="l">
              <a:lnSpc>
                <a:spcPts val="3500"/>
              </a:lnSpc>
              <a:buFont typeface="Arial"/>
              <a:buChar char="•"/>
            </a:pPr>
            <a:r>
              <a:rPr lang="en-US" sz="2500">
                <a:solidFill>
                  <a:srgbClr val="000000"/>
                </a:solidFill>
                <a:latin typeface="Trebuchet MS"/>
                <a:ea typeface="Trebuchet MS"/>
                <a:cs typeface="Trebuchet MS"/>
                <a:sym typeface="Trebuchet MS"/>
              </a:rPr>
              <a:t>Approximately 80% of students are successful after receiving tier one services. </a:t>
            </a:r>
          </a:p>
        </p:txBody>
      </p:sp>
      <p:sp>
        <p:nvSpPr>
          <p:cNvPr id="11" name="TextBox 11"/>
          <p:cNvSpPr txBox="1"/>
          <p:nvPr/>
        </p:nvSpPr>
        <p:spPr>
          <a:xfrm>
            <a:off x="12739859" y="9374538"/>
            <a:ext cx="4813643" cy="358701"/>
          </a:xfrm>
          <a:prstGeom prst="rect">
            <a:avLst/>
          </a:prstGeom>
        </p:spPr>
        <p:txBody>
          <a:bodyPr lIns="0" tIns="0" rIns="0" bIns="0" rtlCol="0" anchor="t">
            <a:spAutoFit/>
          </a:bodyPr>
          <a:lstStyle/>
          <a:p>
            <a:pPr algn="l">
              <a:lnSpc>
                <a:spcPts val="2800"/>
              </a:lnSpc>
            </a:pPr>
            <a:r>
              <a:rPr lang="en-US" sz="2000">
                <a:solidFill>
                  <a:srgbClr val="000000"/>
                </a:solidFill>
                <a:latin typeface="Trebuchet MS"/>
                <a:ea typeface="Trebuchet MS"/>
                <a:cs typeface="Trebuchet MS"/>
                <a:sym typeface="Trebuchet MS"/>
              </a:rPr>
              <a:t>(ASCA, 2021; Goodman-Scott et al., 2023)</a:t>
            </a:r>
          </a:p>
        </p:txBody>
      </p:sp>
      <p:sp>
        <p:nvSpPr>
          <p:cNvPr id="12" name="Freeform 12" descr="CDE Logo"/>
          <p:cNvSpPr/>
          <p:nvPr/>
        </p:nvSpPr>
        <p:spPr>
          <a:xfrm>
            <a:off x="15504857" y="670997"/>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978384" cy="1541783"/>
            <a:chOff x="0" y="0"/>
            <a:chExt cx="4998422" cy="406066"/>
          </a:xfrm>
        </p:grpSpPr>
        <p:sp>
          <p:nvSpPr>
            <p:cNvPr id="3" name="Freeform 3">
              <a:extLst>
                <a:ext uri="{C183D7F6-B498-43B3-948B-1728B52AA6E4}">
                  <adec:decorative xmlns:adec="http://schemas.microsoft.com/office/drawing/2017/decorative" val="1"/>
                </a:ext>
              </a:extLst>
            </p:cNvPr>
            <p:cNvSpPr/>
            <p:nvPr/>
          </p:nvSpPr>
          <p:spPr>
            <a:xfrm>
              <a:off x="0" y="0"/>
              <a:ext cx="4998422" cy="406066"/>
            </a:xfrm>
            <a:custGeom>
              <a:avLst/>
              <a:gdLst/>
              <a:ahLst/>
              <a:cxnLst/>
              <a:rect l="l" t="t" r="r" b="b"/>
              <a:pathLst>
                <a:path w="4998422" h="406066">
                  <a:moveTo>
                    <a:pt x="0" y="0"/>
                  </a:moveTo>
                  <a:lnTo>
                    <a:pt x="4998422" y="0"/>
                  </a:lnTo>
                  <a:lnTo>
                    <a:pt x="4998422"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98422"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8" name="Freeform 8">
            <a:extLst>
              <a:ext uri="{C183D7F6-B498-43B3-948B-1728B52AA6E4}">
                <adec:decorative xmlns:adec="http://schemas.microsoft.com/office/drawing/2017/decorative" val="1"/>
              </a:ext>
            </a:extLst>
          </p:cNvPr>
          <p:cNvSpPr/>
          <p:nvPr/>
        </p:nvSpPr>
        <p:spPr>
          <a:xfrm>
            <a:off x="735120" y="2973882"/>
            <a:ext cx="2494266" cy="2494266"/>
          </a:xfrm>
          <a:custGeom>
            <a:avLst/>
            <a:gdLst/>
            <a:ahLst/>
            <a:cxnLst/>
            <a:rect l="l" t="t" r="r" b="b"/>
            <a:pathLst>
              <a:path w="2494266" h="2494266">
                <a:moveTo>
                  <a:pt x="0" y="0"/>
                </a:moveTo>
                <a:lnTo>
                  <a:pt x="2494265" y="0"/>
                </a:lnTo>
                <a:lnTo>
                  <a:pt x="2494265" y="2494266"/>
                </a:lnTo>
                <a:lnTo>
                  <a:pt x="0" y="2494266"/>
                </a:lnTo>
                <a:lnTo>
                  <a:pt x="0" y="0"/>
                </a:lnTo>
                <a:close/>
              </a:path>
            </a:pathLst>
          </a:custGeom>
          <a:blipFill>
            <a:blip r:embed="rId3"/>
            <a:stretch>
              <a:fillRect/>
            </a:stretch>
          </a:blipFill>
        </p:spPr>
        <p:txBody>
          <a:bodyPr/>
          <a:lstStyle/>
          <a:p>
            <a:endParaRPr lang="en-US"/>
          </a:p>
        </p:txBody>
      </p:sp>
      <p:sp>
        <p:nvSpPr>
          <p:cNvPr id="9" name="TextBox 9"/>
          <p:cNvSpPr txBox="1">
            <a:spLocks noGrp="1"/>
          </p:cNvSpPr>
          <p:nvPr>
            <p:ph type="title" idx="4294967295"/>
          </p:nvPr>
        </p:nvSpPr>
        <p:spPr>
          <a:xfrm>
            <a:off x="467829" y="794069"/>
            <a:ext cx="17530766" cy="8848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572"/>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Intervention Ideas Scenario #2</a:t>
            </a:r>
          </a:p>
        </p:txBody>
      </p:sp>
      <p:sp>
        <p:nvSpPr>
          <p:cNvPr id="10" name="TextBox 10"/>
          <p:cNvSpPr txBox="1"/>
          <p:nvPr/>
        </p:nvSpPr>
        <p:spPr>
          <a:xfrm>
            <a:off x="3840033" y="2888157"/>
            <a:ext cx="13618902" cy="5795159"/>
          </a:xfrm>
          <a:prstGeom prst="rect">
            <a:avLst/>
          </a:prstGeom>
        </p:spPr>
        <p:txBody>
          <a:bodyPr lIns="0" tIns="0" rIns="0" bIns="0" rtlCol="0" anchor="t">
            <a:spAutoFit/>
          </a:bodyPr>
          <a:lstStyle/>
          <a:p>
            <a:pPr algn="l">
              <a:lnSpc>
                <a:spcPts val="4499"/>
              </a:lnSpc>
            </a:pPr>
            <a:r>
              <a:rPr lang="en-US" sz="2999" b="1">
                <a:solidFill>
                  <a:srgbClr val="000000"/>
                </a:solidFill>
                <a:latin typeface="Trebuchet MS Bold"/>
                <a:ea typeface="Trebuchet MS Bold"/>
                <a:cs typeface="Trebuchet MS Bold"/>
                <a:sym typeface="Trebuchet MS Bold"/>
              </a:rPr>
              <a:t>Student C is an 8th grader referred to the school counselor by a parent for receiving a C in every subject for the last 3 quarters. </a:t>
            </a:r>
          </a:p>
          <a:p>
            <a:pPr algn="l">
              <a:lnSpc>
                <a:spcPts val="4049"/>
              </a:lnSpc>
            </a:pPr>
            <a:endParaRPr lang="en-US" sz="2999" b="1">
              <a:solidFill>
                <a:srgbClr val="000000"/>
              </a:solidFill>
              <a:latin typeface="Trebuchet MS Bold"/>
              <a:ea typeface="Trebuchet MS Bold"/>
              <a:cs typeface="Trebuchet MS Bold"/>
              <a:sym typeface="Trebuchet MS Bold"/>
            </a:endParaRPr>
          </a:p>
          <a:p>
            <a:pPr algn="l">
              <a:lnSpc>
                <a:spcPts val="4199"/>
              </a:lnSpc>
            </a:pPr>
            <a:r>
              <a:rPr lang="en-US" sz="2799">
                <a:solidFill>
                  <a:srgbClr val="000000"/>
                </a:solidFill>
                <a:latin typeface="Trebuchet MS"/>
                <a:ea typeface="Trebuchet MS"/>
                <a:cs typeface="Trebuchet MS"/>
                <a:sym typeface="Trebuchet MS"/>
              </a:rPr>
              <a:t>During an MTSS meeting, the school counselor shares the parents’ concern and looks for more information: </a:t>
            </a:r>
          </a:p>
          <a:p>
            <a:pPr marL="604519" lvl="1" indent="-302260" algn="l">
              <a:lnSpc>
                <a:spcPts val="4199"/>
              </a:lnSpc>
              <a:buFont typeface="Arial"/>
              <a:buChar char="•"/>
            </a:pPr>
            <a:r>
              <a:rPr lang="en-US" sz="2799">
                <a:solidFill>
                  <a:srgbClr val="000000"/>
                </a:solidFill>
                <a:latin typeface="Trebuchet MS"/>
                <a:ea typeface="Trebuchet MS"/>
                <a:cs typeface="Trebuchet MS"/>
                <a:sym typeface="Trebuchet MS"/>
              </a:rPr>
              <a:t>Staff respond, “she’s doing fine” or “at least she’s not failing”.</a:t>
            </a:r>
          </a:p>
          <a:p>
            <a:pPr marL="1209039" lvl="2" indent="-403013" algn="l">
              <a:lnSpc>
                <a:spcPts val="4199"/>
              </a:lnSpc>
              <a:buFont typeface="Arial"/>
              <a:buChar char="⚬"/>
            </a:pPr>
            <a:r>
              <a:rPr lang="en-US" sz="2799">
                <a:solidFill>
                  <a:srgbClr val="000000"/>
                </a:solidFill>
                <a:latin typeface="Trebuchet MS"/>
                <a:ea typeface="Trebuchet MS"/>
                <a:cs typeface="Trebuchet MS"/>
                <a:sym typeface="Trebuchet MS"/>
              </a:rPr>
              <a:t>Report the student is quiet in class, keeps to herself, and doesn’t have many friends. </a:t>
            </a:r>
          </a:p>
          <a:p>
            <a:pPr marL="604519" lvl="1" indent="-302260" algn="l">
              <a:lnSpc>
                <a:spcPts val="4199"/>
              </a:lnSpc>
              <a:buFont typeface="Arial"/>
              <a:buChar char="•"/>
            </a:pPr>
            <a:r>
              <a:rPr lang="en-US" sz="2799">
                <a:solidFill>
                  <a:srgbClr val="000000"/>
                </a:solidFill>
                <a:latin typeface="Trebuchet MS"/>
                <a:ea typeface="Trebuchet MS"/>
                <a:cs typeface="Trebuchet MS"/>
                <a:sym typeface="Trebuchet MS"/>
              </a:rPr>
              <a:t>Student standardized test scores are above average. </a:t>
            </a:r>
          </a:p>
          <a:p>
            <a:pPr marL="604519" lvl="1" indent="-302260" algn="l">
              <a:lnSpc>
                <a:spcPts val="4199"/>
              </a:lnSpc>
              <a:buFont typeface="Arial"/>
              <a:buChar char="•"/>
            </a:pPr>
            <a:r>
              <a:rPr lang="en-US" sz="2799">
                <a:solidFill>
                  <a:srgbClr val="000000"/>
                </a:solidFill>
                <a:latin typeface="Trebuchet MS"/>
                <a:ea typeface="Trebuchet MS"/>
                <a:cs typeface="Trebuchet MS"/>
                <a:sym typeface="Trebuchet MS"/>
              </a:rPr>
              <a:t>The student is interviewed and when asked what she wants to study in high school, she shrugs her shoulders and looks at her phone. </a:t>
            </a:r>
          </a:p>
        </p:txBody>
      </p:sp>
      <p:sp>
        <p:nvSpPr>
          <p:cNvPr id="11" name="Freeform 11"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249322" y="772333"/>
            <a:ext cx="17529971" cy="8965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9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Tier Two School Counseling Services</a:t>
            </a:r>
          </a:p>
        </p:txBody>
      </p:sp>
      <p:grpSp>
        <p:nvGrpSpPr>
          <p:cNvPr id="6" name="Group 6">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1" name="Freeform 11" descr="MTSS triangle with tier 2 highlighted "/>
          <p:cNvSpPr/>
          <p:nvPr/>
        </p:nvSpPr>
        <p:spPr>
          <a:xfrm>
            <a:off x="852552" y="3793428"/>
            <a:ext cx="6043939" cy="5296002"/>
          </a:xfrm>
          <a:custGeom>
            <a:avLst/>
            <a:gdLst/>
            <a:ahLst/>
            <a:cxnLst/>
            <a:rect l="l" t="t" r="r" b="b"/>
            <a:pathLst>
              <a:path w="6043939" h="5296002">
                <a:moveTo>
                  <a:pt x="0" y="0"/>
                </a:moveTo>
                <a:lnTo>
                  <a:pt x="6043939" y="0"/>
                </a:lnTo>
                <a:lnTo>
                  <a:pt x="6043939" y="5296001"/>
                </a:lnTo>
                <a:lnTo>
                  <a:pt x="0" y="52960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1877650" y="2577403"/>
            <a:ext cx="14527749" cy="1216025"/>
          </a:xfrm>
          <a:prstGeom prst="rect">
            <a:avLst/>
          </a:prstGeom>
        </p:spPr>
        <p:txBody>
          <a:bodyPr lIns="0" tIns="0" rIns="0" bIns="0" rtlCol="0" anchor="t">
            <a:spAutoFit/>
          </a:bodyPr>
          <a:lstStyle/>
          <a:p>
            <a:pPr algn="ctr">
              <a:lnSpc>
                <a:spcPts val="4900"/>
              </a:lnSpc>
              <a:spcBef>
                <a:spcPct val="0"/>
              </a:spcBef>
            </a:pPr>
            <a:r>
              <a:rPr lang="en-US" sz="3500" b="1">
                <a:solidFill>
                  <a:srgbClr val="000000"/>
                </a:solidFill>
                <a:latin typeface="Open Sans Bold"/>
                <a:ea typeface="Open Sans Bold"/>
                <a:cs typeface="Open Sans Bold"/>
                <a:sym typeface="Open Sans Bold"/>
              </a:rPr>
              <a:t>Tier Two services are focused interventions for students that need additional supports.</a:t>
            </a:r>
          </a:p>
        </p:txBody>
      </p:sp>
      <p:sp>
        <p:nvSpPr>
          <p:cNvPr id="9" name="TextBox 9"/>
          <p:cNvSpPr txBox="1"/>
          <p:nvPr/>
        </p:nvSpPr>
        <p:spPr>
          <a:xfrm>
            <a:off x="6458108" y="3959824"/>
            <a:ext cx="10999659" cy="5815625"/>
          </a:xfrm>
          <a:prstGeom prst="rect">
            <a:avLst/>
          </a:prstGeom>
        </p:spPr>
        <p:txBody>
          <a:bodyPr lIns="0" tIns="0" rIns="0" bIns="0" rtlCol="0" anchor="t">
            <a:spAutoFit/>
          </a:bodyPr>
          <a:lstStyle/>
          <a:p>
            <a:pPr marL="561341" lvl="1" indent="-280670" algn="l">
              <a:lnSpc>
                <a:spcPts val="3250"/>
              </a:lnSpc>
              <a:buFont typeface="Arial"/>
              <a:buChar char="•"/>
            </a:pPr>
            <a:r>
              <a:rPr lang="en-US" sz="2600" dirty="0">
                <a:solidFill>
                  <a:srgbClr val="000000"/>
                </a:solidFill>
                <a:latin typeface="Trebuchet MS"/>
                <a:ea typeface="Trebuchet MS"/>
                <a:cs typeface="Trebuchet MS"/>
                <a:sym typeface="Trebuchet MS"/>
              </a:rPr>
              <a:t>Interventions are delivered after reviewing data to determine which students are in need of more support.</a:t>
            </a:r>
          </a:p>
          <a:p>
            <a:pPr algn="l">
              <a:lnSpc>
                <a:spcPts val="3250"/>
              </a:lnSpc>
            </a:pPr>
            <a:endParaRPr lang="en-US" sz="2600" dirty="0">
              <a:solidFill>
                <a:srgbClr val="000000"/>
              </a:solidFill>
              <a:latin typeface="Trebuchet MS"/>
              <a:ea typeface="Trebuchet MS"/>
              <a:cs typeface="Trebuchet MS"/>
              <a:sym typeface="Trebuchet MS"/>
            </a:endParaRPr>
          </a:p>
          <a:p>
            <a:pPr marL="561341" lvl="1" indent="-280670" algn="l">
              <a:lnSpc>
                <a:spcPts val="3250"/>
              </a:lnSpc>
              <a:buFont typeface="Arial"/>
              <a:buChar char="•"/>
            </a:pPr>
            <a:r>
              <a:rPr lang="en-US" sz="2600" dirty="0">
                <a:solidFill>
                  <a:srgbClr val="000000"/>
                </a:solidFill>
                <a:latin typeface="Trebuchet MS"/>
                <a:ea typeface="Trebuchet MS"/>
                <a:cs typeface="Trebuchet MS"/>
                <a:sym typeface="Trebuchet MS"/>
              </a:rPr>
              <a:t>Examples:</a:t>
            </a:r>
          </a:p>
          <a:p>
            <a:pPr marL="1122681" lvl="2" indent="-374227" algn="l">
              <a:lnSpc>
                <a:spcPts val="3250"/>
              </a:lnSpc>
              <a:buFont typeface="Arial"/>
              <a:buChar char="⚬"/>
            </a:pPr>
            <a:r>
              <a:rPr lang="en-US" sz="2600" dirty="0">
                <a:solidFill>
                  <a:srgbClr val="000000"/>
                </a:solidFill>
                <a:latin typeface="Trebuchet MS"/>
                <a:ea typeface="Trebuchet MS"/>
                <a:cs typeface="Trebuchet MS"/>
                <a:sym typeface="Trebuchet MS"/>
              </a:rPr>
              <a:t>Small group instruction on conflict resolution</a:t>
            </a:r>
          </a:p>
          <a:p>
            <a:pPr marL="1122681" lvl="2" indent="-374227" algn="l">
              <a:lnSpc>
                <a:spcPts val="3250"/>
              </a:lnSpc>
              <a:buFont typeface="Arial"/>
              <a:buChar char="⚬"/>
            </a:pPr>
            <a:r>
              <a:rPr lang="en-US" sz="2600" dirty="0">
                <a:solidFill>
                  <a:srgbClr val="000000"/>
                </a:solidFill>
                <a:latin typeface="Trebuchet MS"/>
                <a:ea typeface="Trebuchet MS"/>
                <a:cs typeface="Trebuchet MS"/>
                <a:sym typeface="Trebuchet MS"/>
              </a:rPr>
              <a:t>Check-In Check-Out for goal-monitoring</a:t>
            </a:r>
          </a:p>
          <a:p>
            <a:pPr marL="1122681" lvl="2" indent="-374227" algn="l">
              <a:lnSpc>
                <a:spcPts val="3250"/>
              </a:lnSpc>
              <a:buFont typeface="Arial"/>
              <a:buChar char="⚬"/>
            </a:pPr>
            <a:r>
              <a:rPr lang="en-US" sz="2600" dirty="0">
                <a:solidFill>
                  <a:srgbClr val="000000"/>
                </a:solidFill>
                <a:latin typeface="Trebuchet MS"/>
                <a:ea typeface="Trebuchet MS"/>
                <a:cs typeface="Trebuchet MS"/>
                <a:sym typeface="Trebuchet MS"/>
              </a:rPr>
              <a:t>Consultation with staff and families</a:t>
            </a:r>
          </a:p>
          <a:p>
            <a:pPr algn="l">
              <a:lnSpc>
                <a:spcPts val="3250"/>
              </a:lnSpc>
            </a:pPr>
            <a:endParaRPr lang="en-US" sz="2600" dirty="0">
              <a:solidFill>
                <a:srgbClr val="000000"/>
              </a:solidFill>
              <a:latin typeface="Trebuchet MS"/>
              <a:ea typeface="Trebuchet MS"/>
              <a:cs typeface="Trebuchet MS"/>
              <a:sym typeface="Trebuchet MS"/>
            </a:endParaRPr>
          </a:p>
          <a:p>
            <a:pPr marL="561341" lvl="1" indent="-280670" algn="l">
              <a:lnSpc>
                <a:spcPts val="3250"/>
              </a:lnSpc>
              <a:buFont typeface="Arial"/>
              <a:buChar char="•"/>
            </a:pPr>
            <a:r>
              <a:rPr lang="en-US" sz="2600" dirty="0">
                <a:solidFill>
                  <a:srgbClr val="000000"/>
                </a:solidFill>
                <a:latin typeface="Trebuchet MS"/>
                <a:ea typeface="Trebuchet MS"/>
                <a:cs typeface="Trebuchet MS"/>
                <a:sym typeface="Trebuchet MS"/>
              </a:rPr>
              <a:t>Approximately 10-15% of students will have additional needs that may be met with tier two interventions and supports.</a:t>
            </a:r>
          </a:p>
          <a:p>
            <a:pPr algn="l">
              <a:lnSpc>
                <a:spcPts val="3749"/>
              </a:lnSpc>
            </a:pPr>
            <a:endParaRPr lang="en-US" sz="2600" dirty="0">
              <a:solidFill>
                <a:srgbClr val="000000"/>
              </a:solidFill>
              <a:latin typeface="Trebuchet MS"/>
              <a:ea typeface="Trebuchet MS"/>
              <a:cs typeface="Trebuchet MS"/>
              <a:sym typeface="Trebuchet MS"/>
            </a:endParaRPr>
          </a:p>
          <a:p>
            <a:pPr algn="l">
              <a:lnSpc>
                <a:spcPts val="3749"/>
              </a:lnSpc>
            </a:pPr>
            <a:endParaRPr lang="en-US" sz="2600" dirty="0">
              <a:solidFill>
                <a:srgbClr val="000000"/>
              </a:solidFill>
              <a:latin typeface="Trebuchet MS"/>
              <a:ea typeface="Trebuchet MS"/>
              <a:cs typeface="Trebuchet MS"/>
              <a:sym typeface="Trebuchet MS"/>
            </a:endParaRPr>
          </a:p>
          <a:p>
            <a:pPr algn="l">
              <a:lnSpc>
                <a:spcPts val="3749"/>
              </a:lnSpc>
            </a:pPr>
            <a:endParaRPr lang="en-US" sz="2600" dirty="0">
              <a:solidFill>
                <a:srgbClr val="000000"/>
              </a:solidFill>
              <a:latin typeface="Trebuchet MS"/>
              <a:ea typeface="Trebuchet MS"/>
              <a:cs typeface="Trebuchet MS"/>
              <a:sym typeface="Trebuchet MS"/>
            </a:endParaRPr>
          </a:p>
          <a:p>
            <a:pPr algn="r">
              <a:lnSpc>
                <a:spcPts val="2500"/>
              </a:lnSpc>
            </a:pPr>
            <a:r>
              <a:rPr lang="en-US" sz="2000" dirty="0">
                <a:solidFill>
                  <a:srgbClr val="000000"/>
                </a:solidFill>
                <a:latin typeface="Trebuchet MS"/>
                <a:ea typeface="Trebuchet MS"/>
                <a:cs typeface="Trebuchet MS"/>
                <a:sym typeface="Trebuchet MS"/>
              </a:rPr>
              <a:t>(ASCA, 2021; Goodman-Scott et al., 2023)</a:t>
            </a:r>
          </a:p>
        </p:txBody>
      </p:sp>
      <p:sp>
        <p:nvSpPr>
          <p:cNvPr id="10" name="Freeform 10" descr="CDE Logo"/>
          <p:cNvSpPr/>
          <p:nvPr/>
        </p:nvSpPr>
        <p:spPr>
          <a:xfrm>
            <a:off x="15502377" y="68144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319781" y="800554"/>
            <a:ext cx="18120881" cy="8306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6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Tier Three School Counseling Services</a:t>
            </a:r>
          </a:p>
        </p:txBody>
      </p:sp>
      <p:grpSp>
        <p:nvGrpSpPr>
          <p:cNvPr id="6" name="Group 6">
            <a:extLst>
              <a:ext uri="{C183D7F6-B498-43B3-948B-1728B52AA6E4}">
                <adec:decorative xmlns:adec="http://schemas.microsoft.com/office/drawing/2017/decorative" val="1"/>
              </a:ext>
            </a:extLst>
          </p:cNvPr>
          <p:cNvGrpSpPr/>
          <p:nvPr/>
        </p:nvGrpSpPr>
        <p:grpSpPr>
          <a:xfrm>
            <a:off x="433297" y="2446095"/>
            <a:ext cx="17483623" cy="7441180"/>
            <a:chOff x="0" y="0"/>
            <a:chExt cx="4604740" cy="1959817"/>
          </a:xfrm>
        </p:grpSpPr>
        <p:sp>
          <p:nvSpPr>
            <p:cNvPr id="7" name="Freeform 7">
              <a:extLst>
                <a:ext uri="{C183D7F6-B498-43B3-948B-1728B52AA6E4}">
                  <adec:decorative xmlns:adec="http://schemas.microsoft.com/office/drawing/2017/decorative" val="1"/>
                </a:ext>
              </a:extLst>
            </p:cNvPr>
            <p:cNvSpPr/>
            <p:nvPr/>
          </p:nvSpPr>
          <p:spPr>
            <a:xfrm>
              <a:off x="0" y="0"/>
              <a:ext cx="4604740" cy="1959817"/>
            </a:xfrm>
            <a:custGeom>
              <a:avLst/>
              <a:gdLst/>
              <a:ahLst/>
              <a:cxnLst/>
              <a:rect l="l" t="t" r="r" b="b"/>
              <a:pathLst>
                <a:path w="4604740" h="1959817">
                  <a:moveTo>
                    <a:pt x="0" y="0"/>
                  </a:moveTo>
                  <a:lnTo>
                    <a:pt x="4604740" y="0"/>
                  </a:lnTo>
                  <a:lnTo>
                    <a:pt x="4604740"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604740" cy="2016967"/>
            </a:xfrm>
            <a:prstGeom prst="rect">
              <a:avLst/>
            </a:prstGeom>
          </p:spPr>
          <p:txBody>
            <a:bodyPr lIns="50800" tIns="50800" rIns="50800" bIns="50800" rtlCol="0" anchor="ctr"/>
            <a:lstStyle/>
            <a:p>
              <a:pPr algn="ctr">
                <a:lnSpc>
                  <a:spcPts val="3919"/>
                </a:lnSpc>
              </a:pPr>
              <a:endParaRPr/>
            </a:p>
          </p:txBody>
        </p:sp>
      </p:grpSp>
      <p:sp>
        <p:nvSpPr>
          <p:cNvPr id="12" name="Freeform 12" descr="MTSS triangle with tier 3 highlighted"/>
          <p:cNvSpPr/>
          <p:nvPr/>
        </p:nvSpPr>
        <p:spPr>
          <a:xfrm>
            <a:off x="629431" y="3888950"/>
            <a:ext cx="6043939" cy="5296002"/>
          </a:xfrm>
          <a:custGeom>
            <a:avLst/>
            <a:gdLst/>
            <a:ahLst/>
            <a:cxnLst/>
            <a:rect l="l" t="t" r="r" b="b"/>
            <a:pathLst>
              <a:path w="6043939" h="5296002">
                <a:moveTo>
                  <a:pt x="0" y="0"/>
                </a:moveTo>
                <a:lnTo>
                  <a:pt x="6043939" y="0"/>
                </a:lnTo>
                <a:lnTo>
                  <a:pt x="6043939" y="5296002"/>
                </a:lnTo>
                <a:lnTo>
                  <a:pt x="0" y="52960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765565" y="2680274"/>
            <a:ext cx="16923990" cy="573368"/>
          </a:xfrm>
          <a:prstGeom prst="rect">
            <a:avLst/>
          </a:prstGeom>
        </p:spPr>
        <p:txBody>
          <a:bodyPr lIns="0" tIns="0" rIns="0" bIns="0" rtlCol="0" anchor="t">
            <a:spAutoFit/>
          </a:bodyPr>
          <a:lstStyle/>
          <a:p>
            <a:pPr algn="ctr">
              <a:lnSpc>
                <a:spcPts val="4620"/>
              </a:lnSpc>
              <a:spcBef>
                <a:spcPct val="0"/>
              </a:spcBef>
            </a:pPr>
            <a:r>
              <a:rPr lang="en-US" sz="3300" b="1">
                <a:solidFill>
                  <a:srgbClr val="000000"/>
                </a:solidFill>
                <a:latin typeface="Trebuchet MS Bold"/>
                <a:ea typeface="Trebuchet MS Bold"/>
                <a:cs typeface="Trebuchet MS Bold"/>
                <a:sym typeface="Trebuchet MS Bold"/>
              </a:rPr>
              <a:t>Tier Three services are intensive and more frequent interventions for a few students.</a:t>
            </a:r>
          </a:p>
        </p:txBody>
      </p:sp>
      <p:sp>
        <p:nvSpPr>
          <p:cNvPr id="9" name="TextBox 9"/>
          <p:cNvSpPr txBox="1"/>
          <p:nvPr/>
        </p:nvSpPr>
        <p:spPr>
          <a:xfrm>
            <a:off x="6487711" y="3869900"/>
            <a:ext cx="11201844" cy="5196314"/>
          </a:xfrm>
          <a:prstGeom prst="rect">
            <a:avLst/>
          </a:prstGeom>
        </p:spPr>
        <p:txBody>
          <a:bodyPr lIns="0" tIns="0" rIns="0" bIns="0" rtlCol="0" anchor="t">
            <a:spAutoFit/>
          </a:bodyPr>
          <a:lstStyle/>
          <a:p>
            <a:pPr marL="561342" lvl="1" indent="-280671" algn="l">
              <a:lnSpc>
                <a:spcPts val="3250"/>
              </a:lnSpc>
              <a:buFont typeface="Arial"/>
              <a:buChar char="•"/>
            </a:pPr>
            <a:r>
              <a:rPr lang="en-US" sz="2600">
                <a:solidFill>
                  <a:srgbClr val="000000"/>
                </a:solidFill>
                <a:latin typeface="Trebuchet MS"/>
                <a:ea typeface="Trebuchet MS"/>
                <a:cs typeface="Trebuchet MS"/>
                <a:sym typeface="Trebuchet MS"/>
              </a:rPr>
              <a:t>Interventions are delivered after reviewing data to determine which students need intensive supports.</a:t>
            </a:r>
          </a:p>
          <a:p>
            <a:pPr algn="l">
              <a:lnSpc>
                <a:spcPts val="3124"/>
              </a:lnSpc>
            </a:pPr>
            <a:endParaRPr lang="en-US" sz="2600">
              <a:solidFill>
                <a:srgbClr val="000000"/>
              </a:solidFill>
              <a:latin typeface="Trebuchet MS"/>
              <a:ea typeface="Trebuchet MS"/>
              <a:cs typeface="Trebuchet MS"/>
              <a:sym typeface="Trebuchet MS"/>
            </a:endParaRPr>
          </a:p>
          <a:p>
            <a:pPr marL="561342" lvl="1" indent="-280671" algn="l">
              <a:lnSpc>
                <a:spcPts val="3250"/>
              </a:lnSpc>
              <a:buFont typeface="Arial"/>
              <a:buChar char="•"/>
            </a:pPr>
            <a:r>
              <a:rPr lang="en-US" sz="2600">
                <a:solidFill>
                  <a:srgbClr val="000000"/>
                </a:solidFill>
                <a:latin typeface="Trebuchet MS"/>
                <a:ea typeface="Trebuchet MS"/>
                <a:cs typeface="Trebuchet MS"/>
                <a:sym typeface="Trebuchet MS"/>
              </a:rPr>
              <a:t>Examples:</a:t>
            </a:r>
          </a:p>
          <a:p>
            <a:pPr marL="1122684" lvl="2" indent="-374228" algn="l">
              <a:lnSpc>
                <a:spcPts val="3250"/>
              </a:lnSpc>
              <a:buFont typeface="Arial"/>
              <a:buChar char="⚬"/>
            </a:pPr>
            <a:r>
              <a:rPr lang="en-US" sz="2600">
                <a:solidFill>
                  <a:srgbClr val="000000"/>
                </a:solidFill>
                <a:latin typeface="Trebuchet MS"/>
                <a:ea typeface="Trebuchet MS"/>
                <a:cs typeface="Trebuchet MS"/>
                <a:sym typeface="Trebuchet MS"/>
              </a:rPr>
              <a:t>Small groups</a:t>
            </a:r>
          </a:p>
          <a:p>
            <a:pPr marL="1122684" lvl="2" indent="-374228" algn="l">
              <a:lnSpc>
                <a:spcPts val="3250"/>
              </a:lnSpc>
              <a:buFont typeface="Arial"/>
              <a:buChar char="⚬"/>
            </a:pPr>
            <a:r>
              <a:rPr lang="en-US" sz="2600">
                <a:solidFill>
                  <a:srgbClr val="000000"/>
                </a:solidFill>
                <a:latin typeface="Trebuchet MS"/>
                <a:ea typeface="Trebuchet MS"/>
                <a:cs typeface="Trebuchet MS"/>
                <a:sym typeface="Trebuchet MS"/>
              </a:rPr>
              <a:t>Coordinating wrap-around services, referrals, and resources </a:t>
            </a:r>
          </a:p>
          <a:p>
            <a:pPr marL="1122684" lvl="2" indent="-374228" algn="l">
              <a:lnSpc>
                <a:spcPts val="3250"/>
              </a:lnSpc>
              <a:buFont typeface="Arial"/>
              <a:buChar char="⚬"/>
            </a:pPr>
            <a:r>
              <a:rPr lang="en-US" sz="2600">
                <a:solidFill>
                  <a:srgbClr val="000000"/>
                </a:solidFill>
                <a:latin typeface="Trebuchet MS"/>
                <a:ea typeface="Trebuchet MS"/>
                <a:cs typeface="Trebuchet MS"/>
                <a:sym typeface="Trebuchet MS"/>
              </a:rPr>
              <a:t>Assists with Functional-Behavior Assessments and Behavior Intervention Plans</a:t>
            </a:r>
          </a:p>
          <a:p>
            <a:pPr algn="l">
              <a:lnSpc>
                <a:spcPts val="3124"/>
              </a:lnSpc>
            </a:pPr>
            <a:endParaRPr lang="en-US" sz="2600">
              <a:solidFill>
                <a:srgbClr val="000000"/>
              </a:solidFill>
              <a:latin typeface="Trebuchet MS"/>
              <a:ea typeface="Trebuchet MS"/>
              <a:cs typeface="Trebuchet MS"/>
              <a:sym typeface="Trebuchet MS"/>
            </a:endParaRPr>
          </a:p>
          <a:p>
            <a:pPr marL="561342" lvl="1" indent="-280671" algn="l">
              <a:lnSpc>
                <a:spcPts val="3250"/>
              </a:lnSpc>
              <a:buFont typeface="Arial"/>
              <a:buChar char="•"/>
            </a:pPr>
            <a:r>
              <a:rPr lang="en-US" sz="2600">
                <a:solidFill>
                  <a:srgbClr val="000000"/>
                </a:solidFill>
                <a:latin typeface="Trebuchet MS"/>
                <a:ea typeface="Trebuchet MS"/>
                <a:cs typeface="Trebuchet MS"/>
                <a:sym typeface="Trebuchet MS"/>
              </a:rPr>
              <a:t>Approximately 5% of students may respond or need tier three interventions and supports.</a:t>
            </a:r>
          </a:p>
          <a:p>
            <a:pPr algn="l">
              <a:lnSpc>
                <a:spcPts val="3250"/>
              </a:lnSpc>
            </a:pPr>
            <a:endParaRPr lang="en-US" sz="2600">
              <a:solidFill>
                <a:srgbClr val="000000"/>
              </a:solidFill>
              <a:latin typeface="Trebuchet MS"/>
              <a:ea typeface="Trebuchet MS"/>
              <a:cs typeface="Trebuchet MS"/>
              <a:sym typeface="Trebuchet MS"/>
            </a:endParaRPr>
          </a:p>
          <a:p>
            <a:pPr algn="r">
              <a:lnSpc>
                <a:spcPts val="2500"/>
              </a:lnSpc>
            </a:pPr>
            <a:r>
              <a:rPr lang="en-US" sz="2000">
                <a:solidFill>
                  <a:srgbClr val="000000"/>
                </a:solidFill>
                <a:latin typeface="Trebuchet MS"/>
                <a:ea typeface="Trebuchet MS"/>
                <a:cs typeface="Trebuchet MS"/>
                <a:sym typeface="Trebuchet MS"/>
              </a:rPr>
              <a:t>(ASCA, 2021; Goodman-Scott et al., 2023)</a:t>
            </a:r>
          </a:p>
        </p:txBody>
      </p:sp>
      <p:sp>
        <p:nvSpPr>
          <p:cNvPr id="10" name="Freeform 10" descr="CDE Logo"/>
          <p:cNvSpPr/>
          <p:nvPr/>
        </p:nvSpPr>
        <p:spPr>
          <a:xfrm>
            <a:off x="15380619" y="638639"/>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978384" cy="1541783"/>
            <a:chOff x="0" y="0"/>
            <a:chExt cx="4998422" cy="406066"/>
          </a:xfrm>
        </p:grpSpPr>
        <p:sp>
          <p:nvSpPr>
            <p:cNvPr id="3" name="Freeform 3">
              <a:extLst>
                <a:ext uri="{C183D7F6-B498-43B3-948B-1728B52AA6E4}">
                  <adec:decorative xmlns:adec="http://schemas.microsoft.com/office/drawing/2017/decorative" val="1"/>
                </a:ext>
              </a:extLst>
            </p:cNvPr>
            <p:cNvSpPr/>
            <p:nvPr/>
          </p:nvSpPr>
          <p:spPr>
            <a:xfrm>
              <a:off x="0" y="0"/>
              <a:ext cx="4998422" cy="406066"/>
            </a:xfrm>
            <a:custGeom>
              <a:avLst/>
              <a:gdLst/>
              <a:ahLst/>
              <a:cxnLst/>
              <a:rect l="l" t="t" r="r" b="b"/>
              <a:pathLst>
                <a:path w="4998422" h="406066">
                  <a:moveTo>
                    <a:pt x="0" y="0"/>
                  </a:moveTo>
                  <a:lnTo>
                    <a:pt x="4998422" y="0"/>
                  </a:lnTo>
                  <a:lnTo>
                    <a:pt x="4998422"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98422"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8" name="Freeform 8">
            <a:extLst>
              <a:ext uri="{C183D7F6-B498-43B3-948B-1728B52AA6E4}">
                <adec:decorative xmlns:adec="http://schemas.microsoft.com/office/drawing/2017/decorative" val="1"/>
              </a:ext>
            </a:extLst>
          </p:cNvPr>
          <p:cNvSpPr/>
          <p:nvPr/>
        </p:nvSpPr>
        <p:spPr>
          <a:xfrm>
            <a:off x="746863" y="2755966"/>
            <a:ext cx="2494266" cy="2494266"/>
          </a:xfrm>
          <a:custGeom>
            <a:avLst/>
            <a:gdLst/>
            <a:ahLst/>
            <a:cxnLst/>
            <a:rect l="l" t="t" r="r" b="b"/>
            <a:pathLst>
              <a:path w="2494266" h="2494266">
                <a:moveTo>
                  <a:pt x="0" y="0"/>
                </a:moveTo>
                <a:lnTo>
                  <a:pt x="2494266" y="0"/>
                </a:lnTo>
                <a:lnTo>
                  <a:pt x="2494266" y="2494266"/>
                </a:lnTo>
                <a:lnTo>
                  <a:pt x="0" y="2494266"/>
                </a:lnTo>
                <a:lnTo>
                  <a:pt x="0" y="0"/>
                </a:lnTo>
                <a:close/>
              </a:path>
            </a:pathLst>
          </a:custGeom>
          <a:blipFill>
            <a:blip r:embed="rId3"/>
            <a:stretch>
              <a:fillRect/>
            </a:stretch>
          </a:blipFill>
        </p:spPr>
        <p:txBody>
          <a:bodyPr/>
          <a:lstStyle/>
          <a:p>
            <a:endParaRPr lang="en-US"/>
          </a:p>
        </p:txBody>
      </p:sp>
      <p:sp>
        <p:nvSpPr>
          <p:cNvPr id="9" name="TextBox 9"/>
          <p:cNvSpPr txBox="1">
            <a:spLocks noGrp="1"/>
          </p:cNvSpPr>
          <p:nvPr>
            <p:ph type="title" idx="4294967295"/>
          </p:nvPr>
        </p:nvSpPr>
        <p:spPr>
          <a:xfrm>
            <a:off x="503756" y="794069"/>
            <a:ext cx="17530766" cy="8848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572"/>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Intervention Ideas Scenario #3</a:t>
            </a:r>
          </a:p>
        </p:txBody>
      </p:sp>
      <p:sp>
        <p:nvSpPr>
          <p:cNvPr id="10" name="TextBox 10"/>
          <p:cNvSpPr txBox="1"/>
          <p:nvPr/>
        </p:nvSpPr>
        <p:spPr>
          <a:xfrm>
            <a:off x="3722601" y="2805954"/>
            <a:ext cx="13618902" cy="5402208"/>
          </a:xfrm>
          <a:prstGeom prst="rect">
            <a:avLst/>
          </a:prstGeom>
        </p:spPr>
        <p:txBody>
          <a:bodyPr lIns="0" tIns="0" rIns="0" bIns="0" rtlCol="0" anchor="t">
            <a:spAutoFit/>
          </a:bodyPr>
          <a:lstStyle/>
          <a:p>
            <a:pPr algn="l">
              <a:lnSpc>
                <a:spcPts val="4499"/>
              </a:lnSpc>
            </a:pPr>
            <a:r>
              <a:rPr lang="en-US" sz="2999" b="1">
                <a:solidFill>
                  <a:srgbClr val="000000"/>
                </a:solidFill>
                <a:latin typeface="Trebuchet MS Bold"/>
                <a:ea typeface="Trebuchet MS Bold"/>
                <a:cs typeface="Trebuchet MS Bold"/>
                <a:sym typeface="Trebuchet MS Bold"/>
              </a:rPr>
              <a:t>Student B is a 5th grader referred to the school counselor for individual support following 3 behavioral referrals.</a:t>
            </a:r>
          </a:p>
          <a:p>
            <a:pPr algn="l">
              <a:lnSpc>
                <a:spcPts val="4049"/>
              </a:lnSpc>
            </a:pPr>
            <a:endParaRPr lang="en-US" sz="2999" b="1">
              <a:solidFill>
                <a:srgbClr val="000000"/>
              </a:solidFill>
              <a:latin typeface="Trebuchet MS Bold"/>
              <a:ea typeface="Trebuchet MS Bold"/>
              <a:cs typeface="Trebuchet MS Bold"/>
              <a:sym typeface="Trebuchet MS Bold"/>
            </a:endParaRPr>
          </a:p>
          <a:p>
            <a:pPr algn="l">
              <a:lnSpc>
                <a:spcPts val="4349"/>
              </a:lnSpc>
            </a:pPr>
            <a:r>
              <a:rPr lang="en-US" sz="2899">
                <a:solidFill>
                  <a:srgbClr val="000000"/>
                </a:solidFill>
                <a:latin typeface="Trebuchet MS"/>
                <a:ea typeface="Trebuchet MS"/>
                <a:cs typeface="Trebuchet MS"/>
                <a:sym typeface="Trebuchet MS"/>
              </a:rPr>
              <a:t>After gathering more background information, the school counselor discovers:</a:t>
            </a:r>
          </a:p>
          <a:p>
            <a:pPr marL="626109" lvl="1" indent="-313054" algn="l">
              <a:lnSpc>
                <a:spcPts val="4349"/>
              </a:lnSpc>
              <a:buFont typeface="Arial"/>
              <a:buChar char="•"/>
            </a:pPr>
            <a:r>
              <a:rPr lang="en-US" sz="2899">
                <a:solidFill>
                  <a:srgbClr val="000000"/>
                </a:solidFill>
                <a:latin typeface="Trebuchet MS"/>
                <a:ea typeface="Trebuchet MS"/>
                <a:cs typeface="Trebuchet MS"/>
                <a:sym typeface="Trebuchet MS"/>
              </a:rPr>
              <a:t>Teachers report she tries really hard in academics and does well in school, when she is there.</a:t>
            </a:r>
          </a:p>
          <a:p>
            <a:pPr marL="626109" lvl="1" indent="-313054" algn="l">
              <a:lnSpc>
                <a:spcPts val="4349"/>
              </a:lnSpc>
              <a:buFont typeface="Arial"/>
              <a:buChar char="•"/>
            </a:pPr>
            <a:r>
              <a:rPr lang="en-US" sz="2899">
                <a:solidFill>
                  <a:srgbClr val="000000"/>
                </a:solidFill>
                <a:latin typeface="Trebuchet MS"/>
                <a:ea typeface="Trebuchet MS"/>
                <a:cs typeface="Trebuchet MS"/>
                <a:sym typeface="Trebuchet MS"/>
              </a:rPr>
              <a:t>Student reports her mom works two jobs and she has to watch her younger siblings which causes her to miss the bus. </a:t>
            </a:r>
          </a:p>
          <a:p>
            <a:pPr marL="626109" lvl="1" indent="-313054" algn="l">
              <a:lnSpc>
                <a:spcPts val="4349"/>
              </a:lnSpc>
              <a:buFont typeface="Arial"/>
              <a:buChar char="•"/>
            </a:pPr>
            <a:r>
              <a:rPr lang="en-US" sz="2899">
                <a:solidFill>
                  <a:srgbClr val="000000"/>
                </a:solidFill>
                <a:latin typeface="Trebuchet MS"/>
                <a:ea typeface="Trebuchet MS"/>
                <a:cs typeface="Trebuchet MS"/>
                <a:sym typeface="Trebuchet MS"/>
              </a:rPr>
              <a:t>Student reports she wants to be a veterinarian and looks forward to science lessons before lunch.</a:t>
            </a:r>
          </a:p>
        </p:txBody>
      </p:sp>
      <p:sp>
        <p:nvSpPr>
          <p:cNvPr id="11" name="Freeform 11"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Housekeeping</a:t>
            </a:r>
          </a:p>
        </p:txBody>
      </p:sp>
      <p:sp>
        <p:nvSpPr>
          <p:cNvPr id="7" name="Freeform 7">
            <a:extLst>
              <a:ext uri="{C183D7F6-B498-43B3-948B-1728B52AA6E4}">
                <adec:decorative xmlns:adec="http://schemas.microsoft.com/office/drawing/2017/decorative" val="1"/>
              </a:ext>
            </a:extLst>
          </p:cNvPr>
          <p:cNvSpPr/>
          <p:nvPr/>
        </p:nvSpPr>
        <p:spPr>
          <a:xfrm>
            <a:off x="-120961" y="2148160"/>
            <a:ext cx="18247635" cy="8286033"/>
          </a:xfrm>
          <a:custGeom>
            <a:avLst/>
            <a:gdLst/>
            <a:ahLst/>
            <a:cxnLst/>
            <a:rect l="l" t="t" r="r" b="b"/>
            <a:pathLst>
              <a:path w="18247635" h="8286033">
                <a:moveTo>
                  <a:pt x="0" y="0"/>
                </a:moveTo>
                <a:lnTo>
                  <a:pt x="18247635" y="0"/>
                </a:lnTo>
                <a:lnTo>
                  <a:pt x="18247635" y="8286033"/>
                </a:lnTo>
                <a:lnTo>
                  <a:pt x="0" y="8286033"/>
                </a:lnTo>
                <a:lnTo>
                  <a:pt x="0" y="0"/>
                </a:lnTo>
                <a:close/>
              </a:path>
            </a:pathLst>
          </a:custGeom>
          <a:blipFill>
            <a:blip r:embed="rId3"/>
            <a:stretch>
              <a:fillRect t="-2990" b="-2990"/>
            </a:stretch>
          </a:blipFill>
        </p:spPr>
        <p:txBody>
          <a:bodyPr/>
          <a:lstStyle/>
          <a:p>
            <a:endParaRPr lang="en-US"/>
          </a:p>
        </p:txBody>
      </p:sp>
      <p:grpSp>
        <p:nvGrpSpPr>
          <p:cNvPr id="8" name="Group 8">
            <a:extLst>
              <a:ext uri="{C183D7F6-B498-43B3-948B-1728B52AA6E4}">
                <adec:decorative xmlns:adec="http://schemas.microsoft.com/office/drawing/2017/decorative" val="1"/>
              </a:ext>
            </a:extLst>
          </p:cNvPr>
          <p:cNvGrpSpPr/>
          <p:nvPr/>
        </p:nvGrpSpPr>
        <p:grpSpPr>
          <a:xfrm>
            <a:off x="2025531" y="3368811"/>
            <a:ext cx="14880515" cy="5137964"/>
            <a:chOff x="0" y="0"/>
            <a:chExt cx="3919148" cy="1353209"/>
          </a:xfrm>
        </p:grpSpPr>
        <p:sp>
          <p:nvSpPr>
            <p:cNvPr id="9" name="Freeform 9">
              <a:extLst>
                <a:ext uri="{C183D7F6-B498-43B3-948B-1728B52AA6E4}">
                  <adec:decorative xmlns:adec="http://schemas.microsoft.com/office/drawing/2017/decorative" val="1"/>
                </a:ext>
              </a:extLst>
            </p:cNvPr>
            <p:cNvSpPr/>
            <p:nvPr/>
          </p:nvSpPr>
          <p:spPr>
            <a:xfrm>
              <a:off x="0" y="0"/>
              <a:ext cx="3919148" cy="1353209"/>
            </a:xfrm>
            <a:custGeom>
              <a:avLst/>
              <a:gdLst/>
              <a:ahLst/>
              <a:cxnLst/>
              <a:rect l="l" t="t" r="r" b="b"/>
              <a:pathLst>
                <a:path w="3919148" h="1353209">
                  <a:moveTo>
                    <a:pt x="0" y="0"/>
                  </a:moveTo>
                  <a:lnTo>
                    <a:pt x="3919148" y="0"/>
                  </a:lnTo>
                  <a:lnTo>
                    <a:pt x="3919148" y="1353209"/>
                  </a:lnTo>
                  <a:lnTo>
                    <a:pt x="0" y="1353209"/>
                  </a:lnTo>
                  <a:close/>
                </a:path>
              </a:pathLst>
            </a:custGeom>
            <a:solidFill>
              <a:srgbClr val="F2F2F2"/>
            </a:solidFill>
          </p:spPr>
          <p:txBody>
            <a:bodyPr/>
            <a:lstStyle/>
            <a:p>
              <a:endParaRPr lang="en-US"/>
            </a:p>
          </p:txBody>
        </p:sp>
        <p:sp>
          <p:nvSpPr>
            <p:cNvPr id="10" name="TextBox 10"/>
            <p:cNvSpPr txBox="1"/>
            <p:nvPr/>
          </p:nvSpPr>
          <p:spPr>
            <a:xfrm>
              <a:off x="0" y="-38100"/>
              <a:ext cx="3919148" cy="1391309"/>
            </a:xfrm>
            <a:prstGeom prst="rect">
              <a:avLst/>
            </a:prstGeom>
          </p:spPr>
          <p:txBody>
            <a:bodyPr lIns="50800" tIns="50800" rIns="50800" bIns="50800" rtlCol="0" anchor="ctr"/>
            <a:lstStyle/>
            <a:p>
              <a:pPr algn="ctr">
                <a:lnSpc>
                  <a:spcPts val="3359"/>
                </a:lnSpc>
              </a:pPr>
              <a:endParaRPr/>
            </a:p>
          </p:txBody>
        </p:sp>
      </p:grpSp>
      <p:sp>
        <p:nvSpPr>
          <p:cNvPr id="12" name="Freeform 12" descr="Webinar symbol"/>
          <p:cNvSpPr/>
          <p:nvPr/>
        </p:nvSpPr>
        <p:spPr>
          <a:xfrm>
            <a:off x="2392545" y="4561958"/>
            <a:ext cx="3399756" cy="2371329"/>
          </a:xfrm>
          <a:custGeom>
            <a:avLst/>
            <a:gdLst/>
            <a:ahLst/>
            <a:cxnLst/>
            <a:rect l="l" t="t" r="r" b="b"/>
            <a:pathLst>
              <a:path w="3399756" h="2371329">
                <a:moveTo>
                  <a:pt x="0" y="0"/>
                </a:moveTo>
                <a:lnTo>
                  <a:pt x="3399756" y="0"/>
                </a:lnTo>
                <a:lnTo>
                  <a:pt x="3399756" y="2371330"/>
                </a:lnTo>
                <a:lnTo>
                  <a:pt x="0" y="23713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6251915" y="3162171"/>
            <a:ext cx="10194516" cy="5551244"/>
          </a:xfrm>
          <a:prstGeom prst="rect">
            <a:avLst/>
          </a:prstGeom>
        </p:spPr>
        <p:txBody>
          <a:bodyPr lIns="0" tIns="0" rIns="0" bIns="0" rtlCol="0" anchor="t">
            <a:spAutoFit/>
          </a:bodyPr>
          <a:lstStyle/>
          <a:p>
            <a:pPr marL="734059" lvl="1" indent="-367030" algn="l">
              <a:lnSpc>
                <a:spcPts val="4929"/>
              </a:lnSpc>
              <a:buFont typeface="Arial"/>
              <a:buChar char="•"/>
            </a:pPr>
            <a:r>
              <a:rPr lang="en-US" sz="3399" b="1" u="sng" dirty="0">
                <a:solidFill>
                  <a:srgbClr val="0955A1"/>
                </a:solidFill>
                <a:latin typeface="Trebuchet MS Bold"/>
                <a:ea typeface="Trebuchet MS Bold"/>
                <a:cs typeface="Trebuchet MS Bold"/>
                <a:sym typeface="Trebuchet MS Bold"/>
                <a:hlinkClick r:id="rId6" tooltip="https://docs.google.com/forms/d/e/1FAIpQLSfoqbsoPhaEem6Ru1HAIPkVC0NFZwGaff_2-MkHQJ8JszHEHw/viewform"/>
              </a:rPr>
              <a:t>Sign in</a:t>
            </a:r>
            <a:r>
              <a:rPr lang="en-US" sz="3399" dirty="0">
                <a:solidFill>
                  <a:srgbClr val="0E0D0D"/>
                </a:solidFill>
                <a:latin typeface="Trebuchet MS"/>
                <a:ea typeface="Trebuchet MS"/>
                <a:cs typeface="Trebuchet MS"/>
                <a:sym typeface="Trebuchet MS"/>
              </a:rPr>
              <a:t> for record of attendance.</a:t>
            </a:r>
          </a:p>
          <a:p>
            <a:pPr algn="l">
              <a:lnSpc>
                <a:spcPts val="4929"/>
              </a:lnSpc>
            </a:pPr>
            <a:endParaRPr lang="en-US" sz="3399" dirty="0">
              <a:solidFill>
                <a:srgbClr val="0E0D0D"/>
              </a:solidFill>
              <a:latin typeface="Trebuchet MS"/>
              <a:ea typeface="Trebuchet MS"/>
              <a:cs typeface="Trebuchet MS"/>
              <a:sym typeface="Trebuchet MS"/>
            </a:endParaRPr>
          </a:p>
          <a:p>
            <a:pPr marL="734059" lvl="1" indent="-367030" algn="l">
              <a:lnSpc>
                <a:spcPts val="4929"/>
              </a:lnSpc>
              <a:buFont typeface="Arial"/>
              <a:buChar char="•"/>
            </a:pPr>
            <a:r>
              <a:rPr lang="en-US" sz="3399" dirty="0">
                <a:solidFill>
                  <a:srgbClr val="000000"/>
                </a:solidFill>
                <a:latin typeface="Trebuchet MS"/>
                <a:ea typeface="Trebuchet MS"/>
                <a:cs typeface="Trebuchet MS"/>
                <a:sym typeface="Trebuchet MS"/>
              </a:rPr>
              <a:t>Please change name in Zoom to include your name and school/organization.</a:t>
            </a:r>
          </a:p>
          <a:p>
            <a:pPr algn="l">
              <a:lnSpc>
                <a:spcPts val="4929"/>
              </a:lnSpc>
            </a:pPr>
            <a:endParaRPr lang="en-US" sz="3399" dirty="0">
              <a:solidFill>
                <a:srgbClr val="000000"/>
              </a:solidFill>
              <a:latin typeface="Trebuchet MS"/>
              <a:ea typeface="Trebuchet MS"/>
              <a:cs typeface="Trebuchet MS"/>
              <a:sym typeface="Trebuchet MS"/>
            </a:endParaRPr>
          </a:p>
          <a:p>
            <a:pPr marL="734059" lvl="1" indent="-367030" algn="l">
              <a:lnSpc>
                <a:spcPts val="4929"/>
              </a:lnSpc>
              <a:buFont typeface="Arial"/>
              <a:buChar char="•"/>
            </a:pPr>
            <a:r>
              <a:rPr lang="en-US" sz="3399" dirty="0">
                <a:solidFill>
                  <a:srgbClr val="000000"/>
                </a:solidFill>
                <a:latin typeface="Trebuchet MS"/>
                <a:ea typeface="Trebuchet MS"/>
                <a:cs typeface="Trebuchet MS"/>
                <a:sym typeface="Trebuchet MS"/>
              </a:rPr>
              <a:t>Keep video on throughout the webinar.</a:t>
            </a:r>
          </a:p>
          <a:p>
            <a:pPr algn="l">
              <a:lnSpc>
                <a:spcPts val="4929"/>
              </a:lnSpc>
            </a:pPr>
            <a:endParaRPr lang="en-US" sz="3399" dirty="0">
              <a:solidFill>
                <a:srgbClr val="000000"/>
              </a:solidFill>
              <a:latin typeface="Trebuchet MS"/>
              <a:ea typeface="Trebuchet MS"/>
              <a:cs typeface="Trebuchet MS"/>
              <a:sym typeface="Trebuchet MS"/>
            </a:endParaRPr>
          </a:p>
          <a:p>
            <a:pPr marL="734059" lvl="1" indent="-367030" algn="l">
              <a:lnSpc>
                <a:spcPts val="4929"/>
              </a:lnSpc>
              <a:buFont typeface="Arial"/>
              <a:buChar char="•"/>
            </a:pPr>
            <a:r>
              <a:rPr lang="en-US" sz="3399" dirty="0">
                <a:solidFill>
                  <a:srgbClr val="000000"/>
                </a:solidFill>
                <a:latin typeface="Trebuchet MS"/>
                <a:ea typeface="Trebuchet MS"/>
                <a:cs typeface="Trebuchet MS"/>
                <a:sym typeface="Trebuchet MS"/>
              </a:rPr>
              <a:t>Use the raise hand function or chat to engage.</a:t>
            </a:r>
          </a:p>
          <a:p>
            <a:pPr algn="l">
              <a:lnSpc>
                <a:spcPts val="4759"/>
              </a:lnSpc>
            </a:pPr>
            <a:endParaRPr lang="en-US" sz="3399" dirty="0">
              <a:solidFill>
                <a:srgbClr val="000000"/>
              </a:solidFill>
              <a:latin typeface="Trebuchet MS"/>
              <a:ea typeface="Trebuchet MS"/>
              <a:cs typeface="Trebuchet MS"/>
              <a:sym typeface="Trebuchet MS"/>
            </a:endParaRPr>
          </a:p>
        </p:txBody>
      </p:sp>
      <p:sp>
        <p:nvSpPr>
          <p:cNvPr id="13" name="Freeform 13" descr="CDE Logo"/>
          <p:cNvSpPr/>
          <p:nvPr/>
        </p:nvSpPr>
        <p:spPr>
          <a:xfrm>
            <a:off x="14408616" y="830188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131582" y="800554"/>
            <a:ext cx="15444550" cy="8306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6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Examples of Tiered Systems of Supports</a:t>
            </a:r>
          </a:p>
        </p:txBody>
      </p:sp>
      <p:grpSp>
        <p:nvGrpSpPr>
          <p:cNvPr id="6" name="Group 6">
            <a:extLst>
              <a:ext uri="{C183D7F6-B498-43B3-948B-1728B52AA6E4}">
                <adec:decorative xmlns:adec="http://schemas.microsoft.com/office/drawing/2017/decorative" val="1"/>
              </a:ext>
            </a:extLst>
          </p:cNvPr>
          <p:cNvGrpSpPr/>
          <p:nvPr/>
        </p:nvGrpSpPr>
        <p:grpSpPr>
          <a:xfrm>
            <a:off x="167119" y="2222974"/>
            <a:ext cx="17753717" cy="7699531"/>
            <a:chOff x="0" y="0"/>
            <a:chExt cx="4675876" cy="2027860"/>
          </a:xfrm>
        </p:grpSpPr>
        <p:sp>
          <p:nvSpPr>
            <p:cNvPr id="7" name="Freeform 7">
              <a:extLst>
                <a:ext uri="{C183D7F6-B498-43B3-948B-1728B52AA6E4}">
                  <adec:decorative xmlns:adec="http://schemas.microsoft.com/office/drawing/2017/decorative" val="1"/>
                </a:ext>
              </a:extLst>
            </p:cNvPr>
            <p:cNvSpPr/>
            <p:nvPr/>
          </p:nvSpPr>
          <p:spPr>
            <a:xfrm>
              <a:off x="0" y="0"/>
              <a:ext cx="4675876" cy="2027860"/>
            </a:xfrm>
            <a:custGeom>
              <a:avLst/>
              <a:gdLst/>
              <a:ahLst/>
              <a:cxnLst/>
              <a:rect l="l" t="t" r="r" b="b"/>
              <a:pathLst>
                <a:path w="4675876" h="2027860">
                  <a:moveTo>
                    <a:pt x="0" y="0"/>
                  </a:moveTo>
                  <a:lnTo>
                    <a:pt x="4675876" y="0"/>
                  </a:lnTo>
                  <a:lnTo>
                    <a:pt x="4675876" y="2027860"/>
                  </a:lnTo>
                  <a:lnTo>
                    <a:pt x="0" y="2027860"/>
                  </a:lnTo>
                  <a:close/>
                </a:path>
              </a:pathLst>
            </a:custGeom>
            <a:solidFill>
              <a:srgbClr val="F2F2F2"/>
            </a:solidFill>
          </p:spPr>
          <p:txBody>
            <a:bodyPr/>
            <a:lstStyle/>
            <a:p>
              <a:endParaRPr lang="en-US"/>
            </a:p>
          </p:txBody>
        </p:sp>
        <p:sp>
          <p:nvSpPr>
            <p:cNvPr id="8" name="TextBox 8"/>
            <p:cNvSpPr txBox="1"/>
            <p:nvPr/>
          </p:nvSpPr>
          <p:spPr>
            <a:xfrm>
              <a:off x="0" y="-57150"/>
              <a:ext cx="4675876" cy="2085010"/>
            </a:xfrm>
            <a:prstGeom prst="rect">
              <a:avLst/>
            </a:prstGeom>
          </p:spPr>
          <p:txBody>
            <a:bodyPr lIns="50800" tIns="50800" rIns="50800" bIns="50800" rtlCol="0" anchor="ctr"/>
            <a:lstStyle/>
            <a:p>
              <a:pPr algn="ctr">
                <a:lnSpc>
                  <a:spcPts val="3919"/>
                </a:lnSpc>
              </a:pPr>
              <a:endParaRPr/>
            </a:p>
          </p:txBody>
        </p:sp>
      </p:grpSp>
      <p:sp>
        <p:nvSpPr>
          <p:cNvPr id="12" name="Freeform 12">
            <a:extLst>
              <a:ext uri="{C183D7F6-B498-43B3-948B-1728B52AA6E4}">
                <adec:decorative xmlns:adec="http://schemas.microsoft.com/office/drawing/2017/decorative" val="1"/>
              </a:ext>
            </a:extLst>
          </p:cNvPr>
          <p:cNvSpPr/>
          <p:nvPr/>
        </p:nvSpPr>
        <p:spPr>
          <a:xfrm>
            <a:off x="15880534" y="8249280"/>
            <a:ext cx="762412" cy="762412"/>
          </a:xfrm>
          <a:custGeom>
            <a:avLst/>
            <a:gdLst/>
            <a:ahLst/>
            <a:cxnLst/>
            <a:rect l="l" t="t" r="r" b="b"/>
            <a:pathLst>
              <a:path w="762412" h="762412">
                <a:moveTo>
                  <a:pt x="0" y="0"/>
                </a:moveTo>
                <a:lnTo>
                  <a:pt x="762412" y="0"/>
                </a:lnTo>
                <a:lnTo>
                  <a:pt x="762412" y="762412"/>
                </a:lnTo>
                <a:lnTo>
                  <a:pt x="0" y="762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descr="graphic showing Multitiered, multidomain systems of support by Hatching Results. Graphic found on https://www.hatchingresults.com/blog/2017/3/multi-tiered-multi-domain-system-of-supports-by-trish-hatch-phd">
            <a:hlinkClick r:id="rId5" tooltip="https://www.hatchingresults.com/blog/2017/3/multi-tiered-multi-domain-system-of-supports-by-trish-hatch-phd"/>
          </p:cNvPr>
          <p:cNvSpPr/>
          <p:nvPr/>
        </p:nvSpPr>
        <p:spPr>
          <a:xfrm>
            <a:off x="1767238" y="2358332"/>
            <a:ext cx="6086619" cy="7170089"/>
          </a:xfrm>
          <a:custGeom>
            <a:avLst/>
            <a:gdLst/>
            <a:ahLst/>
            <a:cxnLst/>
            <a:rect l="l" t="t" r="r" b="b"/>
            <a:pathLst>
              <a:path w="6086619" h="7170089">
                <a:moveTo>
                  <a:pt x="0" y="0"/>
                </a:moveTo>
                <a:lnTo>
                  <a:pt x="6086619" y="0"/>
                </a:lnTo>
                <a:lnTo>
                  <a:pt x="6086619" y="7170089"/>
                </a:lnTo>
                <a:lnTo>
                  <a:pt x="0" y="7170089"/>
                </a:lnTo>
                <a:lnTo>
                  <a:pt x="0" y="0"/>
                </a:lnTo>
                <a:close/>
              </a:path>
            </a:pathLst>
          </a:custGeom>
          <a:blipFill>
            <a:blip r:embed="rId6"/>
            <a:stretch>
              <a:fillRect r="-15285"/>
            </a:stretch>
          </a:blipFill>
        </p:spPr>
        <p:txBody>
          <a:bodyPr/>
          <a:lstStyle/>
          <a:p>
            <a:endParaRPr lang="en-US"/>
          </a:p>
        </p:txBody>
      </p:sp>
      <p:sp>
        <p:nvSpPr>
          <p:cNvPr id="13" name="Freeform 13">
            <a:extLst>
              <a:ext uri="{C183D7F6-B498-43B3-948B-1728B52AA6E4}">
                <adec:decorative xmlns:adec="http://schemas.microsoft.com/office/drawing/2017/decorative" val="1"/>
              </a:ext>
            </a:extLst>
          </p:cNvPr>
          <p:cNvSpPr/>
          <p:nvPr/>
        </p:nvSpPr>
        <p:spPr>
          <a:xfrm>
            <a:off x="350319" y="3523763"/>
            <a:ext cx="2850423" cy="602152"/>
          </a:xfrm>
          <a:custGeom>
            <a:avLst/>
            <a:gdLst/>
            <a:ahLst/>
            <a:cxnLst/>
            <a:rect l="l" t="t" r="r" b="b"/>
            <a:pathLst>
              <a:path w="2850423" h="602152">
                <a:moveTo>
                  <a:pt x="0" y="0"/>
                </a:moveTo>
                <a:lnTo>
                  <a:pt x="2850422" y="0"/>
                </a:lnTo>
                <a:lnTo>
                  <a:pt x="2850422" y="602151"/>
                </a:lnTo>
                <a:lnTo>
                  <a:pt x="0" y="6021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TextBox 14"/>
          <p:cNvSpPr txBox="1"/>
          <p:nvPr/>
        </p:nvSpPr>
        <p:spPr>
          <a:xfrm>
            <a:off x="435984" y="3580382"/>
            <a:ext cx="2101403" cy="431763"/>
          </a:xfrm>
          <a:prstGeom prst="rect">
            <a:avLst/>
          </a:prstGeom>
        </p:spPr>
        <p:txBody>
          <a:bodyPr lIns="0" tIns="0" rIns="0" bIns="0" rtlCol="0" anchor="t">
            <a:spAutoFit/>
          </a:bodyPr>
          <a:lstStyle/>
          <a:p>
            <a:pPr algn="ctr">
              <a:lnSpc>
                <a:spcPts val="3499"/>
              </a:lnSpc>
            </a:pPr>
            <a:r>
              <a:rPr lang="en-US" sz="2499" b="1" u="sng" dirty="0">
                <a:solidFill>
                  <a:srgbClr val="0955A1"/>
                </a:solidFill>
                <a:latin typeface="Trebuchet MS Bold"/>
                <a:ea typeface="Trebuchet MS Bold"/>
                <a:cs typeface="Trebuchet MS Bold"/>
                <a:sym typeface="Trebuchet MS Bold"/>
                <a:hlinkClick r:id="rId5" tooltip="https://www.hatchingresults.com/blog/2017/3/multi-tiered-multi-domain-system-of-supports-by-trish-hatch-phd"/>
              </a:rPr>
              <a:t>Hatch (2017)</a:t>
            </a:r>
          </a:p>
        </p:txBody>
      </p:sp>
      <p:sp>
        <p:nvSpPr>
          <p:cNvPr id="15" name="Freeform 15">
            <a:extLst>
              <a:ext uri="{C183D7F6-B498-43B3-948B-1728B52AA6E4}">
                <adec:decorative xmlns:adec="http://schemas.microsoft.com/office/drawing/2017/decorative" val="1"/>
              </a:ext>
            </a:extLst>
          </p:cNvPr>
          <p:cNvSpPr/>
          <p:nvPr/>
        </p:nvSpPr>
        <p:spPr>
          <a:xfrm>
            <a:off x="1394324" y="2691166"/>
            <a:ext cx="762412" cy="762412"/>
          </a:xfrm>
          <a:custGeom>
            <a:avLst/>
            <a:gdLst/>
            <a:ahLst/>
            <a:cxnLst/>
            <a:rect l="l" t="t" r="r" b="b"/>
            <a:pathLst>
              <a:path w="762412" h="762412">
                <a:moveTo>
                  <a:pt x="0" y="0"/>
                </a:moveTo>
                <a:lnTo>
                  <a:pt x="762412" y="0"/>
                </a:lnTo>
                <a:lnTo>
                  <a:pt x="762412" y="762412"/>
                </a:lnTo>
                <a:lnTo>
                  <a:pt x="0" y="762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TextBox 16"/>
          <p:cNvSpPr txBox="1"/>
          <p:nvPr/>
        </p:nvSpPr>
        <p:spPr>
          <a:xfrm>
            <a:off x="8176858" y="9201150"/>
            <a:ext cx="9410288" cy="431763"/>
          </a:xfrm>
          <a:prstGeom prst="rect">
            <a:avLst/>
          </a:prstGeom>
        </p:spPr>
        <p:txBody>
          <a:bodyPr lIns="0" tIns="0" rIns="0" bIns="0" rtlCol="0" anchor="t">
            <a:spAutoFit/>
          </a:bodyPr>
          <a:lstStyle/>
          <a:p>
            <a:pPr algn="r">
              <a:lnSpc>
                <a:spcPts val="3499"/>
              </a:lnSpc>
            </a:pPr>
            <a:r>
              <a:rPr lang="en-US" sz="2499" b="1" u="sng">
                <a:solidFill>
                  <a:srgbClr val="0955A1"/>
                </a:solidFill>
                <a:latin typeface="Trebuchet MS Bold"/>
                <a:ea typeface="Trebuchet MS Bold"/>
                <a:cs typeface="Trebuchet MS Bold"/>
                <a:sym typeface="Trebuchet MS Bold"/>
                <a:hlinkClick r:id="rId9" tooltip="https://www.schoolcounselors4mtss.com/_files/ugd/7ddd06_cf4474962b4549008586251c280b1022.pdf"/>
              </a:rPr>
              <a:t>©Goodman-Scott, E., Betters-Bubon, J., &amp; Donohue, P (2019) </a:t>
            </a:r>
          </a:p>
        </p:txBody>
      </p:sp>
      <p:sp>
        <p:nvSpPr>
          <p:cNvPr id="10" name="Freeform 10" descr="The School Counselor's Role in Multi-Tiered Systems of Support Graphic found on https://www.schoolcounselors4mtss.com/_files/ugd/7ddd06_cf4474962b4549008586251c280b1022.pdf by ©Goodman-Scott, E., Betters-Bubon, J., &amp; Donohue, P (2019)">
            <a:hlinkClick r:id="rId9" tooltip="https://www.schoolcounselors4mtss.com/_files/ugd/7ddd06_cf4474962b4549008586251c280b1022.pdf"/>
          </p:cNvPr>
          <p:cNvSpPr/>
          <p:nvPr/>
        </p:nvSpPr>
        <p:spPr>
          <a:xfrm>
            <a:off x="10748616" y="2577219"/>
            <a:ext cx="5242416" cy="6434473"/>
          </a:xfrm>
          <a:custGeom>
            <a:avLst/>
            <a:gdLst/>
            <a:ahLst/>
            <a:cxnLst/>
            <a:rect l="l" t="t" r="r" b="b"/>
            <a:pathLst>
              <a:path w="5242416" h="6434473">
                <a:moveTo>
                  <a:pt x="0" y="0"/>
                </a:moveTo>
                <a:lnTo>
                  <a:pt x="5242416" y="0"/>
                </a:lnTo>
                <a:lnTo>
                  <a:pt x="5242416" y="6434473"/>
                </a:lnTo>
                <a:lnTo>
                  <a:pt x="0" y="6434473"/>
                </a:lnTo>
                <a:lnTo>
                  <a:pt x="0" y="0"/>
                </a:lnTo>
                <a:close/>
              </a:path>
            </a:pathLst>
          </a:custGeom>
          <a:blipFill>
            <a:blip r:embed="rId10"/>
            <a:stretch>
              <a:fillRect/>
            </a:stretch>
          </a:blipFill>
        </p:spPr>
        <p:txBody>
          <a:bodyPr/>
          <a:lstStyle/>
          <a:p>
            <a:endParaRPr lang="en-US"/>
          </a:p>
        </p:txBody>
      </p:sp>
      <p:sp>
        <p:nvSpPr>
          <p:cNvPr id="11" name="Freeform 11" descr="CDE Logo"/>
          <p:cNvSpPr/>
          <p:nvPr/>
        </p:nvSpPr>
        <p:spPr>
          <a:xfrm>
            <a:off x="15486308" y="638639"/>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11"/>
            <a:stretch>
              <a:fillRect/>
            </a:stretch>
          </a:blipFill>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6" name="Freeform 6">
            <a:extLst>
              <a:ext uri="{C183D7F6-B498-43B3-948B-1728B52AA6E4}">
                <adec:decorative xmlns:adec="http://schemas.microsoft.com/office/drawing/2017/decorative" val="1"/>
              </a:ext>
            </a:extLst>
          </p:cNvPr>
          <p:cNvSpPr/>
          <p:nvPr/>
        </p:nvSpPr>
        <p:spPr>
          <a:xfrm>
            <a:off x="9341135" y="3019817"/>
            <a:ext cx="4527900" cy="6238483"/>
          </a:xfrm>
          <a:custGeom>
            <a:avLst/>
            <a:gdLst/>
            <a:ahLst/>
            <a:cxnLst/>
            <a:rect l="l" t="t" r="r" b="b"/>
            <a:pathLst>
              <a:path w="4527900" h="6238483">
                <a:moveTo>
                  <a:pt x="0" y="0"/>
                </a:moveTo>
                <a:lnTo>
                  <a:pt x="4527900" y="0"/>
                </a:lnTo>
                <a:lnTo>
                  <a:pt x="4527900" y="6238483"/>
                </a:lnTo>
                <a:lnTo>
                  <a:pt x="0" y="6238483"/>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13251392" y="3019817"/>
            <a:ext cx="4527900" cy="6238483"/>
          </a:xfrm>
          <a:custGeom>
            <a:avLst/>
            <a:gdLst/>
            <a:ahLst/>
            <a:cxnLst/>
            <a:rect l="l" t="t" r="r" b="b"/>
            <a:pathLst>
              <a:path w="4527900" h="6238483">
                <a:moveTo>
                  <a:pt x="0" y="0"/>
                </a:moveTo>
                <a:lnTo>
                  <a:pt x="4527901" y="0"/>
                </a:lnTo>
                <a:lnTo>
                  <a:pt x="4527901" y="6238483"/>
                </a:lnTo>
                <a:lnTo>
                  <a:pt x="0" y="6238483"/>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dirty="0"/>
          </a:p>
        </p:txBody>
      </p:sp>
      <p:sp>
        <p:nvSpPr>
          <p:cNvPr id="8" name="Freeform 8">
            <a:extLst>
              <a:ext uri="{C183D7F6-B498-43B3-948B-1728B52AA6E4}">
                <adec:decorative xmlns:adec="http://schemas.microsoft.com/office/drawing/2017/decorative" val="1"/>
              </a:ext>
            </a:extLst>
          </p:cNvPr>
          <p:cNvSpPr/>
          <p:nvPr/>
        </p:nvSpPr>
        <p:spPr>
          <a:xfrm rot="935914">
            <a:off x="13452256" y="2791909"/>
            <a:ext cx="581253" cy="947443"/>
          </a:xfrm>
          <a:custGeom>
            <a:avLst/>
            <a:gdLst/>
            <a:ahLst/>
            <a:cxnLst/>
            <a:rect l="l" t="t" r="r" b="b"/>
            <a:pathLst>
              <a:path w="581253" h="947443">
                <a:moveTo>
                  <a:pt x="0" y="0"/>
                </a:moveTo>
                <a:lnTo>
                  <a:pt x="581254" y="0"/>
                </a:lnTo>
                <a:lnTo>
                  <a:pt x="581254" y="947443"/>
                </a:lnTo>
                <a:lnTo>
                  <a:pt x="0" y="9474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TextBox 21"/>
          <p:cNvSpPr txBox="1">
            <a:spLocks noGrp="1"/>
          </p:cNvSpPr>
          <p:nvPr>
            <p:ph type="title" idx="4294967295"/>
          </p:nvPr>
        </p:nvSpPr>
        <p:spPr>
          <a:xfrm>
            <a:off x="592633" y="701531"/>
            <a:ext cx="13670200"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Experience From the Field</a:t>
            </a:r>
          </a:p>
        </p:txBody>
      </p:sp>
      <p:sp>
        <p:nvSpPr>
          <p:cNvPr id="12" name="Freeform 12">
            <a:extLst>
              <a:ext uri="{C183D7F6-B498-43B3-948B-1728B52AA6E4}">
                <adec:decorative xmlns:adec="http://schemas.microsoft.com/office/drawing/2017/decorative" val="1"/>
              </a:ext>
            </a:extLst>
          </p:cNvPr>
          <p:cNvSpPr/>
          <p:nvPr/>
        </p:nvSpPr>
        <p:spPr>
          <a:xfrm>
            <a:off x="11552833" y="4201219"/>
            <a:ext cx="2250095" cy="1305859"/>
          </a:xfrm>
          <a:custGeom>
            <a:avLst/>
            <a:gdLst/>
            <a:ahLst/>
            <a:cxnLst/>
            <a:rect l="l" t="t" r="r" b="b"/>
            <a:pathLst>
              <a:path w="2250095" h="1305859">
                <a:moveTo>
                  <a:pt x="0" y="0"/>
                </a:moveTo>
                <a:lnTo>
                  <a:pt x="2250095" y="0"/>
                </a:lnTo>
                <a:lnTo>
                  <a:pt x="2250095" y="1305859"/>
                </a:lnTo>
                <a:lnTo>
                  <a:pt x="0" y="1305859"/>
                </a:lnTo>
                <a:lnTo>
                  <a:pt x="0" y="0"/>
                </a:lnTo>
                <a:close/>
              </a:path>
            </a:pathLst>
          </a:custGeom>
          <a:blipFill>
            <a:blip r:embed="rId7"/>
            <a:stretch>
              <a:fillRect/>
            </a:stretch>
          </a:blipFill>
        </p:spPr>
        <p:txBody>
          <a:bodyPr/>
          <a:lstStyle/>
          <a:p>
            <a:endParaRPr lang="en-US"/>
          </a:p>
        </p:txBody>
      </p:sp>
      <p:sp>
        <p:nvSpPr>
          <p:cNvPr id="14" name="Freeform 14">
            <a:extLst>
              <a:ext uri="{C183D7F6-B498-43B3-948B-1728B52AA6E4}">
                <adec:decorative xmlns:adec="http://schemas.microsoft.com/office/drawing/2017/decorative" val="1"/>
              </a:ext>
            </a:extLst>
          </p:cNvPr>
          <p:cNvSpPr/>
          <p:nvPr/>
        </p:nvSpPr>
        <p:spPr>
          <a:xfrm>
            <a:off x="411051" y="3019817"/>
            <a:ext cx="4527900" cy="6238483"/>
          </a:xfrm>
          <a:custGeom>
            <a:avLst/>
            <a:gdLst/>
            <a:ahLst/>
            <a:cxnLst/>
            <a:rect l="l" t="t" r="r" b="b"/>
            <a:pathLst>
              <a:path w="4527900" h="6238483">
                <a:moveTo>
                  <a:pt x="0" y="0"/>
                </a:moveTo>
                <a:lnTo>
                  <a:pt x="4527901" y="0"/>
                </a:lnTo>
                <a:lnTo>
                  <a:pt x="4527901" y="6238483"/>
                </a:lnTo>
                <a:lnTo>
                  <a:pt x="0" y="6238483"/>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a:p>
        </p:txBody>
      </p:sp>
      <p:sp>
        <p:nvSpPr>
          <p:cNvPr id="15" name="Freeform 15">
            <a:extLst>
              <a:ext uri="{C183D7F6-B498-43B3-948B-1728B52AA6E4}">
                <adec:decorative xmlns:adec="http://schemas.microsoft.com/office/drawing/2017/decorative" val="1"/>
              </a:ext>
            </a:extLst>
          </p:cNvPr>
          <p:cNvSpPr/>
          <p:nvPr/>
        </p:nvSpPr>
        <p:spPr>
          <a:xfrm>
            <a:off x="4321308" y="3019817"/>
            <a:ext cx="4527900" cy="6238483"/>
          </a:xfrm>
          <a:custGeom>
            <a:avLst/>
            <a:gdLst/>
            <a:ahLst/>
            <a:cxnLst/>
            <a:rect l="l" t="t" r="r" b="b"/>
            <a:pathLst>
              <a:path w="4527900" h="6238483">
                <a:moveTo>
                  <a:pt x="0" y="0"/>
                </a:moveTo>
                <a:lnTo>
                  <a:pt x="4527901" y="0"/>
                </a:lnTo>
                <a:lnTo>
                  <a:pt x="4527901" y="6238483"/>
                </a:lnTo>
                <a:lnTo>
                  <a:pt x="0" y="6238483"/>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a:p>
        </p:txBody>
      </p:sp>
      <p:sp>
        <p:nvSpPr>
          <p:cNvPr id="16" name="Freeform 16">
            <a:extLst>
              <a:ext uri="{C183D7F6-B498-43B3-948B-1728B52AA6E4}">
                <adec:decorative xmlns:adec="http://schemas.microsoft.com/office/drawing/2017/decorative" val="1"/>
              </a:ext>
            </a:extLst>
          </p:cNvPr>
          <p:cNvSpPr/>
          <p:nvPr/>
        </p:nvSpPr>
        <p:spPr>
          <a:xfrm rot="935914">
            <a:off x="4522173" y="2791909"/>
            <a:ext cx="581253" cy="947443"/>
          </a:xfrm>
          <a:custGeom>
            <a:avLst/>
            <a:gdLst/>
            <a:ahLst/>
            <a:cxnLst/>
            <a:rect l="l" t="t" r="r" b="b"/>
            <a:pathLst>
              <a:path w="581253" h="947443">
                <a:moveTo>
                  <a:pt x="0" y="0"/>
                </a:moveTo>
                <a:lnTo>
                  <a:pt x="581253" y="0"/>
                </a:lnTo>
                <a:lnTo>
                  <a:pt x="581253" y="947443"/>
                </a:lnTo>
                <a:lnTo>
                  <a:pt x="0" y="9474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descr="Windsor High School Logo "/>
          <p:cNvSpPr/>
          <p:nvPr/>
        </p:nvSpPr>
        <p:spPr>
          <a:xfrm>
            <a:off x="811450" y="4084222"/>
            <a:ext cx="7583392" cy="1344329"/>
          </a:xfrm>
          <a:custGeom>
            <a:avLst/>
            <a:gdLst/>
            <a:ahLst/>
            <a:cxnLst/>
            <a:rect l="l" t="t" r="r" b="b"/>
            <a:pathLst>
              <a:path w="7583392" h="1344329">
                <a:moveTo>
                  <a:pt x="0" y="0"/>
                </a:moveTo>
                <a:lnTo>
                  <a:pt x="7583392" y="0"/>
                </a:lnTo>
                <a:lnTo>
                  <a:pt x="7583392" y="1344329"/>
                </a:lnTo>
                <a:lnTo>
                  <a:pt x="0" y="1344329"/>
                </a:lnTo>
                <a:lnTo>
                  <a:pt x="0" y="0"/>
                </a:lnTo>
                <a:close/>
              </a:path>
            </a:pathLst>
          </a:custGeom>
          <a:blipFill>
            <a:blip r:embed="rId8"/>
            <a:stretch>
              <a:fillRect/>
            </a:stretch>
          </a:blipFill>
        </p:spPr>
        <p:txBody>
          <a:bodyPr/>
          <a:lstStyle/>
          <a:p>
            <a:endParaRPr lang="en-US"/>
          </a:p>
        </p:txBody>
      </p:sp>
      <p:sp>
        <p:nvSpPr>
          <p:cNvPr id="18" name="TextBox 18"/>
          <p:cNvSpPr txBox="1"/>
          <p:nvPr/>
        </p:nvSpPr>
        <p:spPr>
          <a:xfrm>
            <a:off x="1669047" y="5843802"/>
            <a:ext cx="5723830" cy="523838"/>
          </a:xfrm>
          <a:prstGeom prst="rect">
            <a:avLst/>
          </a:prstGeom>
        </p:spPr>
        <p:txBody>
          <a:bodyPr lIns="0" tIns="0" rIns="0" bIns="0" rtlCol="0" anchor="t">
            <a:spAutoFit/>
          </a:bodyPr>
          <a:lstStyle/>
          <a:p>
            <a:pPr marL="0" lvl="0" indent="0" algn="ctr">
              <a:lnSpc>
                <a:spcPts val="4200"/>
              </a:lnSpc>
            </a:pPr>
            <a:r>
              <a:rPr lang="en-US" sz="3000" b="1">
                <a:solidFill>
                  <a:srgbClr val="000000"/>
                </a:solidFill>
                <a:latin typeface="Trebuchet MS Bold"/>
                <a:ea typeface="Trebuchet MS Bold"/>
                <a:cs typeface="Trebuchet MS Bold"/>
                <a:sym typeface="Trebuchet MS Bold"/>
              </a:rPr>
              <a:t>Weld RE-4</a:t>
            </a:r>
          </a:p>
        </p:txBody>
      </p:sp>
      <p:sp>
        <p:nvSpPr>
          <p:cNvPr id="19" name="TextBox 19"/>
          <p:cNvSpPr txBox="1"/>
          <p:nvPr/>
        </p:nvSpPr>
        <p:spPr>
          <a:xfrm>
            <a:off x="1334954" y="6905624"/>
            <a:ext cx="6392016" cy="1125165"/>
          </a:xfrm>
          <a:prstGeom prst="rect">
            <a:avLst/>
          </a:prstGeom>
        </p:spPr>
        <p:txBody>
          <a:bodyPr lIns="0" tIns="0" rIns="0" bIns="0" rtlCol="0" anchor="t">
            <a:spAutoFit/>
          </a:bodyPr>
          <a:lstStyle/>
          <a:p>
            <a:pPr algn="ctr">
              <a:lnSpc>
                <a:spcPts val="3640"/>
              </a:lnSpc>
            </a:pPr>
            <a:r>
              <a:rPr lang="en-US" sz="2600" b="1">
                <a:solidFill>
                  <a:srgbClr val="000000"/>
                </a:solidFill>
                <a:latin typeface="Trebuchet MS Bold"/>
                <a:ea typeface="Trebuchet MS Bold"/>
                <a:cs typeface="Trebuchet MS Bold"/>
                <a:sym typeface="Trebuchet MS Bold"/>
              </a:rPr>
              <a:t>Becca Larrick</a:t>
            </a:r>
          </a:p>
          <a:p>
            <a:pPr algn="ctr">
              <a:lnSpc>
                <a:spcPts val="2800"/>
              </a:lnSpc>
            </a:pPr>
            <a:r>
              <a:rPr lang="en-US" sz="2000">
                <a:solidFill>
                  <a:srgbClr val="000000"/>
                </a:solidFill>
                <a:latin typeface="Trebuchet MS"/>
                <a:ea typeface="Trebuchet MS"/>
                <a:cs typeface="Trebuchet MS"/>
                <a:sym typeface="Trebuchet MS"/>
              </a:rPr>
              <a:t>Assistant Principal</a:t>
            </a:r>
          </a:p>
          <a:p>
            <a:pPr marL="0" lvl="0" indent="0" algn="ctr">
              <a:lnSpc>
                <a:spcPts val="2534"/>
              </a:lnSpc>
            </a:pPr>
            <a:endParaRPr lang="en-US" sz="2000">
              <a:solidFill>
                <a:srgbClr val="000000"/>
              </a:solidFill>
              <a:latin typeface="Trebuchet MS"/>
              <a:ea typeface="Trebuchet MS"/>
              <a:cs typeface="Trebuchet MS"/>
              <a:sym typeface="Trebuchet MS"/>
            </a:endParaRPr>
          </a:p>
        </p:txBody>
      </p:sp>
      <p:sp>
        <p:nvSpPr>
          <p:cNvPr id="20" name="TextBox 20"/>
          <p:cNvSpPr txBox="1"/>
          <p:nvPr/>
        </p:nvSpPr>
        <p:spPr>
          <a:xfrm>
            <a:off x="1593213" y="8213110"/>
            <a:ext cx="5875498" cy="808355"/>
          </a:xfrm>
          <a:prstGeom prst="rect">
            <a:avLst/>
          </a:prstGeom>
        </p:spPr>
        <p:txBody>
          <a:bodyPr lIns="0" tIns="0" rIns="0" bIns="0" rtlCol="0" anchor="t">
            <a:spAutoFit/>
          </a:bodyPr>
          <a:lstStyle/>
          <a:p>
            <a:pPr algn="ctr">
              <a:lnSpc>
                <a:spcPts val="3640"/>
              </a:lnSpc>
            </a:pPr>
            <a:r>
              <a:rPr lang="en-US" sz="2600" b="1">
                <a:solidFill>
                  <a:srgbClr val="000000"/>
                </a:solidFill>
                <a:latin typeface="Trebuchet MS Bold"/>
                <a:ea typeface="Trebuchet MS Bold"/>
                <a:cs typeface="Trebuchet MS Bold"/>
                <a:sym typeface="Trebuchet MS Bold"/>
              </a:rPr>
              <a:t>Kayla Kaji-Covey</a:t>
            </a:r>
          </a:p>
          <a:p>
            <a:pPr marL="0" lvl="0" indent="0" algn="ctr">
              <a:lnSpc>
                <a:spcPts val="2800"/>
              </a:lnSpc>
            </a:pPr>
            <a:r>
              <a:rPr lang="en-US" sz="2000">
                <a:solidFill>
                  <a:srgbClr val="000000"/>
                </a:solidFill>
                <a:latin typeface="Trebuchet MS"/>
                <a:ea typeface="Trebuchet MS"/>
                <a:cs typeface="Trebuchet MS"/>
                <a:sym typeface="Trebuchet MS"/>
              </a:rPr>
              <a:t>9th Grade School Counselor</a:t>
            </a:r>
          </a:p>
        </p:txBody>
      </p:sp>
      <p:sp>
        <p:nvSpPr>
          <p:cNvPr id="13" name="Freeform 13" descr="Atlas Prep Logo"/>
          <p:cNvSpPr/>
          <p:nvPr/>
        </p:nvSpPr>
        <p:spPr>
          <a:xfrm>
            <a:off x="13802928" y="4201219"/>
            <a:ext cx="2382310" cy="1305859"/>
          </a:xfrm>
          <a:custGeom>
            <a:avLst/>
            <a:gdLst/>
            <a:ahLst/>
            <a:cxnLst/>
            <a:rect l="l" t="t" r="r" b="b"/>
            <a:pathLst>
              <a:path w="2382310" h="1305859">
                <a:moveTo>
                  <a:pt x="0" y="0"/>
                </a:moveTo>
                <a:lnTo>
                  <a:pt x="2382309" y="0"/>
                </a:lnTo>
                <a:lnTo>
                  <a:pt x="2382309" y="1305859"/>
                </a:lnTo>
                <a:lnTo>
                  <a:pt x="0" y="1305859"/>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07120" y="5840453"/>
            <a:ext cx="5723830" cy="523838"/>
          </a:xfrm>
          <a:prstGeom prst="rect">
            <a:avLst/>
          </a:prstGeom>
        </p:spPr>
        <p:txBody>
          <a:bodyPr lIns="0" tIns="0" rIns="0" bIns="0" rtlCol="0" anchor="t">
            <a:spAutoFit/>
          </a:bodyPr>
          <a:lstStyle/>
          <a:p>
            <a:pPr marL="0" lvl="0" indent="0" algn="ctr">
              <a:lnSpc>
                <a:spcPts val="4200"/>
              </a:lnSpc>
            </a:pPr>
            <a:r>
              <a:rPr lang="en-US" sz="3000" b="1">
                <a:solidFill>
                  <a:srgbClr val="000000"/>
                </a:solidFill>
                <a:latin typeface="Trebuchet MS Bold"/>
                <a:ea typeface="Trebuchet MS Bold"/>
                <a:cs typeface="Trebuchet MS Bold"/>
                <a:sym typeface="Trebuchet MS Bold"/>
              </a:rPr>
              <a:t>Atlas Middle School</a:t>
            </a:r>
          </a:p>
        </p:txBody>
      </p:sp>
      <p:sp>
        <p:nvSpPr>
          <p:cNvPr id="10" name="TextBox 10"/>
          <p:cNvSpPr txBox="1"/>
          <p:nvPr/>
        </p:nvSpPr>
        <p:spPr>
          <a:xfrm>
            <a:off x="10673027" y="6893881"/>
            <a:ext cx="6392016" cy="808355"/>
          </a:xfrm>
          <a:prstGeom prst="rect">
            <a:avLst/>
          </a:prstGeom>
        </p:spPr>
        <p:txBody>
          <a:bodyPr lIns="0" tIns="0" rIns="0" bIns="0" rtlCol="0" anchor="t">
            <a:spAutoFit/>
          </a:bodyPr>
          <a:lstStyle/>
          <a:p>
            <a:pPr algn="ctr">
              <a:lnSpc>
                <a:spcPts val="3640"/>
              </a:lnSpc>
            </a:pPr>
            <a:r>
              <a:rPr lang="en-US" sz="2600" b="1" dirty="0">
                <a:solidFill>
                  <a:srgbClr val="000000"/>
                </a:solidFill>
                <a:latin typeface="Trebuchet MS Bold"/>
                <a:ea typeface="Trebuchet MS Bold"/>
                <a:cs typeface="Trebuchet MS Bold"/>
                <a:sym typeface="Trebuchet MS Bold"/>
              </a:rPr>
              <a:t>Sarah Cyr </a:t>
            </a:r>
            <a:r>
              <a:rPr lang="en-US" sz="2600" dirty="0">
                <a:solidFill>
                  <a:srgbClr val="000000"/>
                </a:solidFill>
                <a:latin typeface="Trebuchet MS Bold"/>
                <a:ea typeface="Trebuchet MS Bold"/>
                <a:cs typeface="Trebuchet MS Bold"/>
                <a:sym typeface="Trebuchet MS Bold"/>
              </a:rPr>
              <a:t>(she/her)</a:t>
            </a:r>
          </a:p>
          <a:p>
            <a:pPr marL="0" lvl="0" indent="0" algn="ctr">
              <a:lnSpc>
                <a:spcPts val="2800"/>
              </a:lnSpc>
            </a:pPr>
            <a:r>
              <a:rPr lang="en-US" sz="2000" dirty="0">
                <a:solidFill>
                  <a:srgbClr val="000000"/>
                </a:solidFill>
                <a:latin typeface="Trebuchet MS"/>
                <a:ea typeface="Trebuchet MS"/>
                <a:cs typeface="Trebuchet MS"/>
                <a:sym typeface="Trebuchet MS"/>
              </a:rPr>
              <a:t>Director of Post-Secondary Success</a:t>
            </a:r>
          </a:p>
        </p:txBody>
      </p:sp>
      <p:sp>
        <p:nvSpPr>
          <p:cNvPr id="11" name="TextBox 11"/>
          <p:cNvSpPr txBox="1"/>
          <p:nvPr/>
        </p:nvSpPr>
        <p:spPr>
          <a:xfrm>
            <a:off x="10931286" y="8213110"/>
            <a:ext cx="5875498" cy="808355"/>
          </a:xfrm>
          <a:prstGeom prst="rect">
            <a:avLst/>
          </a:prstGeom>
        </p:spPr>
        <p:txBody>
          <a:bodyPr lIns="0" tIns="0" rIns="0" bIns="0" rtlCol="0" anchor="t">
            <a:spAutoFit/>
          </a:bodyPr>
          <a:lstStyle/>
          <a:p>
            <a:pPr algn="ctr">
              <a:lnSpc>
                <a:spcPts val="3640"/>
              </a:lnSpc>
            </a:pPr>
            <a:r>
              <a:rPr lang="en-US" sz="2600" b="1">
                <a:solidFill>
                  <a:srgbClr val="000000"/>
                </a:solidFill>
                <a:latin typeface="Trebuchet MS Bold"/>
                <a:ea typeface="Trebuchet MS Bold"/>
                <a:cs typeface="Trebuchet MS Bold"/>
                <a:sym typeface="Trebuchet MS Bold"/>
              </a:rPr>
              <a:t>Ana Palacios</a:t>
            </a:r>
          </a:p>
          <a:p>
            <a:pPr marL="0" lvl="0" indent="0" algn="ctr">
              <a:lnSpc>
                <a:spcPts val="2800"/>
              </a:lnSpc>
            </a:pPr>
            <a:r>
              <a:rPr lang="en-US" sz="2000">
                <a:solidFill>
                  <a:srgbClr val="000000"/>
                </a:solidFill>
                <a:latin typeface="Trebuchet MS"/>
                <a:ea typeface="Trebuchet MS"/>
                <a:cs typeface="Trebuchet MS"/>
                <a:sym typeface="Trebuchet MS"/>
              </a:rPr>
              <a:t>College and Career Counselor </a:t>
            </a:r>
          </a:p>
        </p:txBody>
      </p:sp>
      <p:sp>
        <p:nvSpPr>
          <p:cNvPr id="5" name="Freeform 5" descr="CDE Logo"/>
          <p:cNvSpPr/>
          <p:nvPr/>
        </p:nvSpPr>
        <p:spPr>
          <a:xfrm>
            <a:off x="15242991" y="67099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10"/>
            <a:stretch>
              <a:fillRect/>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1" name="TextBox 11"/>
          <p:cNvSpPr txBox="1">
            <a:spLocks noGrp="1"/>
          </p:cNvSpPr>
          <p:nvPr>
            <p:ph type="title" idx="4294967295"/>
          </p:nvPr>
        </p:nvSpPr>
        <p:spPr>
          <a:xfrm>
            <a:off x="319690" y="701531"/>
            <a:ext cx="18120881"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When Selecting Interventions...</a:t>
            </a:r>
          </a:p>
        </p:txBody>
      </p:sp>
      <p:sp>
        <p:nvSpPr>
          <p:cNvPr id="8" name="TextBox 8"/>
          <p:cNvSpPr txBox="1"/>
          <p:nvPr/>
        </p:nvSpPr>
        <p:spPr>
          <a:xfrm>
            <a:off x="6105409" y="2867372"/>
            <a:ext cx="10938880" cy="6454440"/>
          </a:xfrm>
          <a:prstGeom prst="rect">
            <a:avLst/>
          </a:prstGeom>
        </p:spPr>
        <p:txBody>
          <a:bodyPr lIns="0" tIns="0" rIns="0" bIns="0" rtlCol="0" anchor="t">
            <a:spAutoFit/>
          </a:bodyPr>
          <a:lstStyle/>
          <a:p>
            <a:pPr marL="712470" lvl="1" indent="-356235" algn="l">
              <a:lnSpc>
                <a:spcPts val="4620"/>
              </a:lnSpc>
              <a:buFont typeface="Arial"/>
              <a:buChar char="•"/>
            </a:pPr>
            <a:r>
              <a:rPr lang="en-US" sz="3300">
                <a:solidFill>
                  <a:srgbClr val="000000"/>
                </a:solidFill>
                <a:latin typeface="Trebuchet MS"/>
                <a:ea typeface="Trebuchet MS"/>
                <a:cs typeface="Trebuchet MS"/>
                <a:sym typeface="Trebuchet MS"/>
              </a:rPr>
              <a:t>Does the intervention impact the root cause of the identified need in the SMART goal?</a:t>
            </a:r>
          </a:p>
          <a:p>
            <a:pPr algn="l">
              <a:lnSpc>
                <a:spcPts val="4620"/>
              </a:lnSpc>
            </a:pPr>
            <a:endParaRPr lang="en-US" sz="3300">
              <a:solidFill>
                <a:srgbClr val="000000"/>
              </a:solidFill>
              <a:latin typeface="Trebuchet MS"/>
              <a:ea typeface="Trebuchet MS"/>
              <a:cs typeface="Trebuchet MS"/>
              <a:sym typeface="Trebuchet MS"/>
            </a:endParaRPr>
          </a:p>
          <a:p>
            <a:pPr marL="712470" lvl="1" indent="-356235" algn="l">
              <a:lnSpc>
                <a:spcPts val="4620"/>
              </a:lnSpc>
              <a:buFont typeface="Arial"/>
              <a:buChar char="•"/>
            </a:pPr>
            <a:r>
              <a:rPr lang="en-US" sz="3300">
                <a:solidFill>
                  <a:srgbClr val="000000"/>
                </a:solidFill>
                <a:latin typeface="Trebuchet MS"/>
                <a:ea typeface="Trebuchet MS"/>
                <a:cs typeface="Trebuchet MS"/>
                <a:sym typeface="Trebuchet MS"/>
              </a:rPr>
              <a:t>Is the intervention specific to the identified population in the SMART goal(s)?</a:t>
            </a:r>
          </a:p>
          <a:p>
            <a:pPr algn="l">
              <a:lnSpc>
                <a:spcPts val="4620"/>
              </a:lnSpc>
            </a:pPr>
            <a:endParaRPr lang="en-US" sz="3300">
              <a:solidFill>
                <a:srgbClr val="000000"/>
              </a:solidFill>
              <a:latin typeface="Trebuchet MS"/>
              <a:ea typeface="Trebuchet MS"/>
              <a:cs typeface="Trebuchet MS"/>
              <a:sym typeface="Trebuchet MS"/>
            </a:endParaRPr>
          </a:p>
          <a:p>
            <a:pPr marL="712470" lvl="1" indent="-356235" algn="l">
              <a:lnSpc>
                <a:spcPts val="4620"/>
              </a:lnSpc>
              <a:buFont typeface="Arial"/>
              <a:buChar char="•"/>
            </a:pPr>
            <a:r>
              <a:rPr lang="en-US" sz="3300">
                <a:solidFill>
                  <a:srgbClr val="000000"/>
                </a:solidFill>
                <a:latin typeface="Trebuchet MS"/>
                <a:ea typeface="Trebuchet MS"/>
                <a:cs typeface="Trebuchet MS"/>
                <a:sym typeface="Trebuchet MS"/>
              </a:rPr>
              <a:t>Can the intervention be monitored with data? What data and how often?</a:t>
            </a:r>
          </a:p>
          <a:p>
            <a:pPr algn="l">
              <a:lnSpc>
                <a:spcPts val="4620"/>
              </a:lnSpc>
            </a:pPr>
            <a:endParaRPr lang="en-US" sz="3300">
              <a:solidFill>
                <a:srgbClr val="000000"/>
              </a:solidFill>
              <a:latin typeface="Trebuchet MS"/>
              <a:ea typeface="Trebuchet MS"/>
              <a:cs typeface="Trebuchet MS"/>
              <a:sym typeface="Trebuchet MS"/>
            </a:endParaRPr>
          </a:p>
          <a:p>
            <a:pPr marL="712470" lvl="1" indent="-356235" algn="l">
              <a:lnSpc>
                <a:spcPts val="4620"/>
              </a:lnSpc>
              <a:buFont typeface="Arial"/>
              <a:buChar char="•"/>
            </a:pPr>
            <a:r>
              <a:rPr lang="en-US" sz="3300">
                <a:solidFill>
                  <a:srgbClr val="000000"/>
                </a:solidFill>
                <a:latin typeface="Trebuchet MS"/>
                <a:ea typeface="Trebuchet MS"/>
                <a:cs typeface="Trebuchet MS"/>
                <a:sym typeface="Trebuchet MS"/>
              </a:rPr>
              <a:t>Are funds needed for the intervention? </a:t>
            </a:r>
          </a:p>
          <a:p>
            <a:pPr algn="l">
              <a:lnSpc>
                <a:spcPts val="5179"/>
              </a:lnSpc>
            </a:pPr>
            <a:endParaRPr lang="en-US" sz="3300">
              <a:solidFill>
                <a:srgbClr val="000000"/>
              </a:solidFill>
              <a:latin typeface="Trebuchet MS"/>
              <a:ea typeface="Trebuchet MS"/>
              <a:cs typeface="Trebuchet MS"/>
              <a:sym typeface="Trebuchet MS"/>
            </a:endParaRPr>
          </a:p>
        </p:txBody>
      </p:sp>
      <p:sp>
        <p:nvSpPr>
          <p:cNvPr id="10" name="Freeform 10">
            <a:extLst>
              <a:ext uri="{C183D7F6-B498-43B3-948B-1728B52AA6E4}">
                <adec:decorative xmlns:adec="http://schemas.microsoft.com/office/drawing/2017/decorative" val="1"/>
              </a:ext>
            </a:extLst>
          </p:cNvPr>
          <p:cNvSpPr/>
          <p:nvPr/>
        </p:nvSpPr>
        <p:spPr>
          <a:xfrm>
            <a:off x="1617419" y="389926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378497" y="879783"/>
            <a:ext cx="18120881" cy="8965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90"/>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Interventions Without SCCG Funding</a:t>
            </a:r>
          </a:p>
        </p:txBody>
      </p:sp>
      <p:grpSp>
        <p:nvGrpSpPr>
          <p:cNvPr id="6" name="Group 6">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9" name="TextBox 9"/>
          <p:cNvSpPr txBox="1"/>
          <p:nvPr/>
        </p:nvSpPr>
        <p:spPr>
          <a:xfrm>
            <a:off x="6735264" y="3645872"/>
            <a:ext cx="10876332" cy="4437193"/>
          </a:xfrm>
          <a:prstGeom prst="rect">
            <a:avLst/>
          </a:prstGeom>
        </p:spPr>
        <p:txBody>
          <a:bodyPr lIns="0" tIns="0" rIns="0" bIns="0" rtlCol="0" anchor="t">
            <a:spAutoFit/>
          </a:bodyPr>
          <a:lstStyle/>
          <a:p>
            <a:pPr marL="906769" lvl="1" indent="-453384" algn="l">
              <a:lnSpc>
                <a:spcPts val="5879"/>
              </a:lnSpc>
              <a:buFont typeface="Arial"/>
              <a:buChar char="•"/>
            </a:pPr>
            <a:r>
              <a:rPr lang="en-US" sz="4199">
                <a:solidFill>
                  <a:srgbClr val="000000"/>
                </a:solidFill>
                <a:latin typeface="Trebuchet MS"/>
                <a:ea typeface="Trebuchet MS"/>
                <a:cs typeface="Trebuchet MS"/>
                <a:sym typeface="Trebuchet MS"/>
              </a:rPr>
              <a:t>A licensed comprehensive school counselor is a  __________ intervention.</a:t>
            </a:r>
          </a:p>
          <a:p>
            <a:pPr algn="l">
              <a:lnSpc>
                <a:spcPts val="5879"/>
              </a:lnSpc>
            </a:pPr>
            <a:endParaRPr lang="en-US" sz="4199">
              <a:solidFill>
                <a:srgbClr val="000000"/>
              </a:solidFill>
              <a:latin typeface="Trebuchet MS"/>
              <a:ea typeface="Trebuchet MS"/>
              <a:cs typeface="Trebuchet MS"/>
              <a:sym typeface="Trebuchet MS"/>
            </a:endParaRPr>
          </a:p>
          <a:p>
            <a:pPr marL="906769" lvl="1" indent="-453384" algn="l">
              <a:lnSpc>
                <a:spcPts val="5879"/>
              </a:lnSpc>
              <a:buFont typeface="Arial"/>
              <a:buChar char="•"/>
            </a:pPr>
            <a:r>
              <a:rPr lang="en-US" sz="4199">
                <a:solidFill>
                  <a:srgbClr val="000000"/>
                </a:solidFill>
                <a:latin typeface="Trebuchet MS"/>
                <a:ea typeface="Trebuchet MS"/>
                <a:cs typeface="Trebuchet MS"/>
                <a:sym typeface="Trebuchet MS"/>
              </a:rPr>
              <a:t>What is now in place that wasn’t before?</a:t>
            </a:r>
          </a:p>
          <a:p>
            <a:pPr algn="l">
              <a:lnSpc>
                <a:spcPts val="5879"/>
              </a:lnSpc>
            </a:pPr>
            <a:endParaRPr lang="en-US" sz="4199">
              <a:solidFill>
                <a:srgbClr val="000000"/>
              </a:solidFill>
              <a:latin typeface="Trebuchet MS"/>
              <a:ea typeface="Trebuchet MS"/>
              <a:cs typeface="Trebuchet MS"/>
              <a:sym typeface="Trebuchet MS"/>
            </a:endParaRPr>
          </a:p>
          <a:p>
            <a:pPr marL="906769" lvl="1" indent="-453384" algn="l">
              <a:lnSpc>
                <a:spcPts val="5879"/>
              </a:lnSpc>
              <a:buFont typeface="Arial"/>
              <a:buChar char="•"/>
            </a:pPr>
            <a:r>
              <a:rPr lang="en-US" sz="4199">
                <a:solidFill>
                  <a:srgbClr val="000000"/>
                </a:solidFill>
                <a:latin typeface="Trebuchet MS"/>
                <a:ea typeface="Trebuchet MS"/>
                <a:cs typeface="Trebuchet MS"/>
                <a:sym typeface="Trebuchet MS"/>
              </a:rPr>
              <a:t>What are FREE interventions?</a:t>
            </a:r>
          </a:p>
        </p:txBody>
      </p:sp>
      <p:sp>
        <p:nvSpPr>
          <p:cNvPr id="10" name="Freeform 10" descr="CDE Logo"/>
          <p:cNvSpPr/>
          <p:nvPr/>
        </p:nvSpPr>
        <p:spPr>
          <a:xfrm>
            <a:off x="14722999" y="838939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1028700" y="3731597"/>
            <a:ext cx="5275385" cy="4114800"/>
          </a:xfrm>
          <a:custGeom>
            <a:avLst/>
            <a:gdLst/>
            <a:ahLst/>
            <a:cxnLst/>
            <a:rect l="l" t="t" r="r" b="b"/>
            <a:pathLst>
              <a:path w="5275385" h="4114800">
                <a:moveTo>
                  <a:pt x="0" y="0"/>
                </a:moveTo>
                <a:lnTo>
                  <a:pt x="5275385" y="0"/>
                </a:lnTo>
                <a:lnTo>
                  <a:pt x="527538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503756" y="726716"/>
            <a:ext cx="18120881"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Grantee Budget Ideas</a:t>
            </a:r>
          </a:p>
        </p:txBody>
      </p:sp>
      <p:grpSp>
        <p:nvGrpSpPr>
          <p:cNvPr id="6" name="Group 6">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0" name="Freeform 10" descr="Screenshot of the Grantee Budget Ideas shared Google Sheet. Access at https://docs.google.com/spreadsheets/d/1_yqpIer_A6FkP5ykLpFc6bpl4oAVe_sE/edit?gid=346980715#gid=346980715">
            <a:hlinkClick r:id="rId3" tooltip="https://docs.google.com/spreadsheets/d/1_yqpIer_A6FkP5ykLpFc6bpl4oAVe_sE/edit?usp=drive_link&amp;ouid=111363290989672952547&amp;rtpof=true&amp;sd=true"/>
          </p:cNvPr>
          <p:cNvSpPr/>
          <p:nvPr/>
        </p:nvSpPr>
        <p:spPr>
          <a:xfrm>
            <a:off x="1222368" y="2710488"/>
            <a:ext cx="14659491" cy="6762346"/>
          </a:xfrm>
          <a:custGeom>
            <a:avLst/>
            <a:gdLst/>
            <a:ahLst/>
            <a:cxnLst/>
            <a:rect l="l" t="t" r="r" b="b"/>
            <a:pathLst>
              <a:path w="14659491" h="6762346">
                <a:moveTo>
                  <a:pt x="0" y="0"/>
                </a:moveTo>
                <a:lnTo>
                  <a:pt x="14659491" y="0"/>
                </a:lnTo>
                <a:lnTo>
                  <a:pt x="14659491" y="6762347"/>
                </a:lnTo>
                <a:lnTo>
                  <a:pt x="0" y="6762347"/>
                </a:lnTo>
                <a:lnTo>
                  <a:pt x="0" y="0"/>
                </a:lnTo>
                <a:close/>
              </a:path>
            </a:pathLst>
          </a:custGeom>
          <a:blipFill>
            <a:blip r:embed="rId4"/>
            <a:stretch>
              <a:fillRect r="-323" b="-857"/>
            </a:stretch>
          </a:blipFill>
        </p:spPr>
        <p:txBody>
          <a:bodyPr/>
          <a:lstStyle/>
          <a:p>
            <a:endParaRPr lang="en-US"/>
          </a:p>
        </p:txBody>
      </p:sp>
      <p:sp>
        <p:nvSpPr>
          <p:cNvPr id="9" name="Freeform 9" descr="CDE Logo"/>
          <p:cNvSpPr/>
          <p:nvPr/>
        </p:nvSpPr>
        <p:spPr>
          <a:xfrm>
            <a:off x="15357132" y="638639"/>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5"/>
            <a:stretch>
              <a:fillRect/>
            </a:stretch>
          </a:blipFill>
        </p:spPr>
        <p:txBody>
          <a:bodyPr/>
          <a:lstStyle/>
          <a:p>
            <a:endParaRPr lang="en-US"/>
          </a:p>
        </p:txBody>
      </p:sp>
      <p:sp>
        <p:nvSpPr>
          <p:cNvPr id="11" name="Freeform 11">
            <a:hlinkClick r:id="rId3" tooltip="https://docs.google.com/spreadsheets/d/1_yqpIer_A6FkP5ykLpFc6bpl4oAVe_sE/edit?usp=drive_link&amp;ouid=111363290989672952547&amp;rtpof=true&amp;sd=true"/>
            <a:extLst>
              <a:ext uri="{C183D7F6-B498-43B3-948B-1728B52AA6E4}">
                <adec:decorative xmlns:adec="http://schemas.microsoft.com/office/drawing/2017/decorative" val="1"/>
              </a:ext>
            </a:extLst>
          </p:cNvPr>
          <p:cNvSpPr/>
          <p:nvPr/>
        </p:nvSpPr>
        <p:spPr>
          <a:xfrm>
            <a:off x="15990555" y="2710488"/>
            <a:ext cx="1268745" cy="1268745"/>
          </a:xfrm>
          <a:custGeom>
            <a:avLst/>
            <a:gdLst/>
            <a:ahLst/>
            <a:cxnLst/>
            <a:rect l="l" t="t" r="r" b="b"/>
            <a:pathLst>
              <a:path w="1268745" h="1268745">
                <a:moveTo>
                  <a:pt x="0" y="0"/>
                </a:moveTo>
                <a:lnTo>
                  <a:pt x="1268745" y="0"/>
                </a:lnTo>
                <a:lnTo>
                  <a:pt x="1268745" y="1268746"/>
                </a:lnTo>
                <a:lnTo>
                  <a:pt x="0" y="12687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319690" y="701531"/>
            <a:ext cx="14456088"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Where Are We Headed?</a:t>
            </a:r>
          </a:p>
        </p:txBody>
      </p:sp>
      <p:grpSp>
        <p:nvGrpSpPr>
          <p:cNvPr id="6" name="Group 6">
            <a:extLst>
              <a:ext uri="{C183D7F6-B498-43B3-948B-1728B52AA6E4}">
                <adec:decorative xmlns:adec="http://schemas.microsoft.com/office/drawing/2017/decorative" val="1"/>
              </a:ext>
            </a:extLst>
          </p:cNvPr>
          <p:cNvGrpSpPr/>
          <p:nvPr/>
        </p:nvGrpSpPr>
        <p:grpSpPr>
          <a:xfrm>
            <a:off x="0" y="2164247"/>
            <a:ext cx="18496831" cy="8134821"/>
            <a:chOff x="0" y="0"/>
            <a:chExt cx="4871593" cy="2142504"/>
          </a:xfrm>
        </p:grpSpPr>
        <p:sp>
          <p:nvSpPr>
            <p:cNvPr id="7" name="Freeform 7">
              <a:extLst>
                <a:ext uri="{C183D7F6-B498-43B3-948B-1728B52AA6E4}">
                  <adec:decorative xmlns:adec="http://schemas.microsoft.com/office/drawing/2017/decorative" val="1"/>
                </a:ext>
              </a:extLst>
            </p:cNvPr>
            <p:cNvSpPr/>
            <p:nvPr/>
          </p:nvSpPr>
          <p:spPr>
            <a:xfrm>
              <a:off x="0" y="0"/>
              <a:ext cx="4871593" cy="2142504"/>
            </a:xfrm>
            <a:custGeom>
              <a:avLst/>
              <a:gdLst/>
              <a:ahLst/>
              <a:cxnLst/>
              <a:rect l="l" t="t" r="r" b="b"/>
              <a:pathLst>
                <a:path w="4871593" h="2142504">
                  <a:moveTo>
                    <a:pt x="0" y="0"/>
                  </a:moveTo>
                  <a:lnTo>
                    <a:pt x="4871593" y="0"/>
                  </a:lnTo>
                  <a:lnTo>
                    <a:pt x="4871593" y="2142504"/>
                  </a:lnTo>
                  <a:lnTo>
                    <a:pt x="0" y="2142504"/>
                  </a:lnTo>
                  <a:close/>
                </a:path>
              </a:pathLst>
            </a:custGeom>
            <a:solidFill>
              <a:srgbClr val="F2F2F2"/>
            </a:solidFill>
          </p:spPr>
          <p:txBody>
            <a:bodyPr/>
            <a:lstStyle/>
            <a:p>
              <a:endParaRPr lang="en-US"/>
            </a:p>
          </p:txBody>
        </p:sp>
        <p:sp>
          <p:nvSpPr>
            <p:cNvPr id="8" name="TextBox 8"/>
            <p:cNvSpPr txBox="1"/>
            <p:nvPr/>
          </p:nvSpPr>
          <p:spPr>
            <a:xfrm>
              <a:off x="0" y="-57150"/>
              <a:ext cx="4871593" cy="2199654"/>
            </a:xfrm>
            <a:prstGeom prst="rect">
              <a:avLst/>
            </a:prstGeom>
          </p:spPr>
          <p:txBody>
            <a:bodyPr lIns="50800" tIns="50800" rIns="50800" bIns="50800" rtlCol="0" anchor="ctr"/>
            <a:lstStyle/>
            <a:p>
              <a:pPr algn="ctr">
                <a:lnSpc>
                  <a:spcPts val="3919"/>
                </a:lnSpc>
              </a:pPr>
              <a:endParaRPr/>
            </a:p>
          </p:txBody>
        </p:sp>
      </p:grpSp>
      <p:grpSp>
        <p:nvGrpSpPr>
          <p:cNvPr id="9" name="Group 9">
            <a:extLst>
              <a:ext uri="{C183D7F6-B498-43B3-948B-1728B52AA6E4}">
                <adec:decorative xmlns:adec="http://schemas.microsoft.com/office/drawing/2017/decorative" val="1"/>
              </a:ext>
            </a:extLst>
          </p:cNvPr>
          <p:cNvGrpSpPr/>
          <p:nvPr/>
        </p:nvGrpSpPr>
        <p:grpSpPr>
          <a:xfrm rot="-10800000">
            <a:off x="319690" y="3765749"/>
            <a:ext cx="17474104" cy="1412377"/>
            <a:chOff x="0" y="0"/>
            <a:chExt cx="15696882" cy="1268730"/>
          </a:xfrm>
        </p:grpSpPr>
        <p:sp>
          <p:nvSpPr>
            <p:cNvPr id="10" name="Freeform 10">
              <a:extLst>
                <a:ext uri="{C183D7F6-B498-43B3-948B-1728B52AA6E4}">
                  <adec:decorative xmlns:adec="http://schemas.microsoft.com/office/drawing/2017/decorative" val="1"/>
                </a:ext>
              </a:extLst>
            </p:cNvPr>
            <p:cNvSpPr/>
            <p:nvPr/>
          </p:nvSpPr>
          <p:spPr>
            <a:xfrm>
              <a:off x="0" y="0"/>
              <a:ext cx="15696882" cy="1268730"/>
            </a:xfrm>
            <a:custGeom>
              <a:avLst/>
              <a:gdLst/>
              <a:ahLst/>
              <a:cxnLst/>
              <a:rect l="l" t="t" r="r" b="b"/>
              <a:pathLst>
                <a:path w="15696882" h="1268730">
                  <a:moveTo>
                    <a:pt x="735330" y="0"/>
                  </a:moveTo>
                  <a:lnTo>
                    <a:pt x="0" y="1268730"/>
                  </a:lnTo>
                  <a:lnTo>
                    <a:pt x="15696882" y="1268730"/>
                  </a:lnTo>
                  <a:lnTo>
                    <a:pt x="14961552" y="0"/>
                  </a:lnTo>
                  <a:close/>
                </a:path>
              </a:pathLst>
            </a:custGeom>
            <a:solidFill>
              <a:srgbClr val="85BB3B">
                <a:alpha val="9804"/>
              </a:srgbClr>
            </a:solidFill>
          </p:spPr>
          <p:txBody>
            <a:bodyPr/>
            <a:lstStyle/>
            <a:p>
              <a:endParaRPr lang="en-US"/>
            </a:p>
          </p:txBody>
        </p:sp>
      </p:grpSp>
      <p:grpSp>
        <p:nvGrpSpPr>
          <p:cNvPr id="11" name="Group 11">
            <a:extLst>
              <a:ext uri="{C183D7F6-B498-43B3-948B-1728B52AA6E4}">
                <adec:decorative xmlns:adec="http://schemas.microsoft.com/office/drawing/2017/decorative" val="1"/>
              </a:ext>
            </a:extLst>
          </p:cNvPr>
          <p:cNvGrpSpPr/>
          <p:nvPr/>
        </p:nvGrpSpPr>
        <p:grpSpPr>
          <a:xfrm rot="-10800000">
            <a:off x="10306324" y="3797981"/>
            <a:ext cx="7098638" cy="1347915"/>
            <a:chOff x="0" y="0"/>
            <a:chExt cx="6681620" cy="1268730"/>
          </a:xfrm>
        </p:grpSpPr>
        <p:sp>
          <p:nvSpPr>
            <p:cNvPr id="12" name="Freeform 12">
              <a:extLst>
                <a:ext uri="{C183D7F6-B498-43B3-948B-1728B52AA6E4}">
                  <adec:decorative xmlns:adec="http://schemas.microsoft.com/office/drawing/2017/decorative" val="1"/>
                </a:ext>
              </a:extLst>
            </p:cNvPr>
            <p:cNvSpPr/>
            <p:nvPr/>
          </p:nvSpPr>
          <p:spPr>
            <a:xfrm>
              <a:off x="0" y="0"/>
              <a:ext cx="6681620" cy="1268730"/>
            </a:xfrm>
            <a:custGeom>
              <a:avLst/>
              <a:gdLst/>
              <a:ahLst/>
              <a:cxnLst/>
              <a:rect l="l" t="t" r="r" b="b"/>
              <a:pathLst>
                <a:path w="6681620" h="1268730">
                  <a:moveTo>
                    <a:pt x="735330" y="0"/>
                  </a:moveTo>
                  <a:lnTo>
                    <a:pt x="0" y="1268730"/>
                  </a:lnTo>
                  <a:lnTo>
                    <a:pt x="6681620" y="1268730"/>
                  </a:lnTo>
                  <a:lnTo>
                    <a:pt x="5946290" y="0"/>
                  </a:lnTo>
                  <a:close/>
                </a:path>
              </a:pathLst>
            </a:custGeom>
            <a:solidFill>
              <a:srgbClr val="86BE40"/>
            </a:solidFill>
          </p:spPr>
          <p:txBody>
            <a:bodyPr/>
            <a:lstStyle/>
            <a:p>
              <a:endParaRPr lang="en-US"/>
            </a:p>
          </p:txBody>
        </p:sp>
      </p:grpSp>
      <p:grpSp>
        <p:nvGrpSpPr>
          <p:cNvPr id="13" name="Group 13">
            <a:extLst>
              <a:ext uri="{C183D7F6-B498-43B3-948B-1728B52AA6E4}">
                <adec:decorative xmlns:adec="http://schemas.microsoft.com/office/drawing/2017/decorative" val="1"/>
              </a:ext>
            </a:extLst>
          </p:cNvPr>
          <p:cNvGrpSpPr/>
          <p:nvPr/>
        </p:nvGrpSpPr>
        <p:grpSpPr>
          <a:xfrm rot="-10800000">
            <a:off x="2020821" y="6745117"/>
            <a:ext cx="14066428" cy="1347915"/>
            <a:chOff x="0" y="0"/>
            <a:chExt cx="13240078" cy="1268730"/>
          </a:xfrm>
        </p:grpSpPr>
        <p:sp>
          <p:nvSpPr>
            <p:cNvPr id="14" name="Freeform 14">
              <a:extLst>
                <a:ext uri="{C183D7F6-B498-43B3-948B-1728B52AA6E4}">
                  <adec:decorative xmlns:adec="http://schemas.microsoft.com/office/drawing/2017/decorative" val="1"/>
                </a:ext>
              </a:extLst>
            </p:cNvPr>
            <p:cNvSpPr/>
            <p:nvPr/>
          </p:nvSpPr>
          <p:spPr>
            <a:xfrm>
              <a:off x="0" y="0"/>
              <a:ext cx="13240079" cy="1268730"/>
            </a:xfrm>
            <a:custGeom>
              <a:avLst/>
              <a:gdLst/>
              <a:ahLst/>
              <a:cxnLst/>
              <a:rect l="l" t="t" r="r" b="b"/>
              <a:pathLst>
                <a:path w="13240079" h="1268730">
                  <a:moveTo>
                    <a:pt x="735330" y="0"/>
                  </a:moveTo>
                  <a:lnTo>
                    <a:pt x="0" y="1268730"/>
                  </a:lnTo>
                  <a:lnTo>
                    <a:pt x="13240079" y="1268730"/>
                  </a:lnTo>
                  <a:lnTo>
                    <a:pt x="12504748" y="0"/>
                  </a:lnTo>
                  <a:close/>
                </a:path>
              </a:pathLst>
            </a:custGeom>
            <a:solidFill>
              <a:srgbClr val="85BB3B">
                <a:alpha val="9804"/>
              </a:srgbClr>
            </a:solidFill>
          </p:spPr>
          <p:txBody>
            <a:bodyPr/>
            <a:lstStyle/>
            <a:p>
              <a:endParaRPr lang="en-US"/>
            </a:p>
          </p:txBody>
        </p:sp>
      </p:grpSp>
      <p:grpSp>
        <p:nvGrpSpPr>
          <p:cNvPr id="15" name="Group 15">
            <a:extLst>
              <a:ext uri="{C183D7F6-B498-43B3-948B-1728B52AA6E4}">
                <adec:decorative xmlns:adec="http://schemas.microsoft.com/office/drawing/2017/decorative" val="1"/>
              </a:ext>
            </a:extLst>
          </p:cNvPr>
          <p:cNvGrpSpPr/>
          <p:nvPr/>
        </p:nvGrpSpPr>
        <p:grpSpPr>
          <a:xfrm rot="-10800000">
            <a:off x="2841349" y="8220111"/>
            <a:ext cx="12444253" cy="1830311"/>
            <a:chOff x="0" y="0"/>
            <a:chExt cx="8626074" cy="1268730"/>
          </a:xfrm>
        </p:grpSpPr>
        <p:sp>
          <p:nvSpPr>
            <p:cNvPr id="16" name="Freeform 16">
              <a:extLst>
                <a:ext uri="{C183D7F6-B498-43B3-948B-1728B52AA6E4}">
                  <adec:decorative xmlns:adec="http://schemas.microsoft.com/office/drawing/2017/decorative" val="1"/>
                </a:ext>
              </a:extLst>
            </p:cNvPr>
            <p:cNvSpPr/>
            <p:nvPr/>
          </p:nvSpPr>
          <p:spPr>
            <a:xfrm>
              <a:off x="0" y="0"/>
              <a:ext cx="8626073" cy="1268730"/>
            </a:xfrm>
            <a:custGeom>
              <a:avLst/>
              <a:gdLst/>
              <a:ahLst/>
              <a:cxnLst/>
              <a:rect l="l" t="t" r="r" b="b"/>
              <a:pathLst>
                <a:path w="8626073" h="1268730">
                  <a:moveTo>
                    <a:pt x="735330" y="0"/>
                  </a:moveTo>
                  <a:lnTo>
                    <a:pt x="0" y="1268730"/>
                  </a:lnTo>
                  <a:lnTo>
                    <a:pt x="8626073" y="1268730"/>
                  </a:lnTo>
                  <a:lnTo>
                    <a:pt x="7890744" y="0"/>
                  </a:lnTo>
                  <a:close/>
                </a:path>
              </a:pathLst>
            </a:custGeom>
            <a:solidFill>
              <a:srgbClr val="85BB3B">
                <a:alpha val="9804"/>
              </a:srgbClr>
            </a:solidFill>
          </p:spPr>
          <p:txBody>
            <a:bodyPr/>
            <a:lstStyle/>
            <a:p>
              <a:endParaRPr lang="en-US"/>
            </a:p>
          </p:txBody>
        </p:sp>
      </p:grpSp>
      <p:grpSp>
        <p:nvGrpSpPr>
          <p:cNvPr id="17" name="Group 17">
            <a:extLst>
              <a:ext uri="{C183D7F6-B498-43B3-948B-1728B52AA6E4}">
                <adec:decorative xmlns:adec="http://schemas.microsoft.com/office/drawing/2017/decorative" val="1"/>
              </a:ext>
            </a:extLst>
          </p:cNvPr>
          <p:cNvGrpSpPr/>
          <p:nvPr/>
        </p:nvGrpSpPr>
        <p:grpSpPr>
          <a:xfrm rot="-10800000">
            <a:off x="1180095" y="5273377"/>
            <a:ext cx="15776788" cy="1347915"/>
            <a:chOff x="0" y="0"/>
            <a:chExt cx="14849961" cy="1268730"/>
          </a:xfrm>
        </p:grpSpPr>
        <p:sp>
          <p:nvSpPr>
            <p:cNvPr id="18" name="Freeform 18">
              <a:extLst>
                <a:ext uri="{C183D7F6-B498-43B3-948B-1728B52AA6E4}">
                  <adec:decorative xmlns:adec="http://schemas.microsoft.com/office/drawing/2017/decorative" val="1"/>
                </a:ext>
              </a:extLst>
            </p:cNvPr>
            <p:cNvSpPr/>
            <p:nvPr/>
          </p:nvSpPr>
          <p:spPr>
            <a:xfrm>
              <a:off x="0" y="0"/>
              <a:ext cx="14849960" cy="1268730"/>
            </a:xfrm>
            <a:custGeom>
              <a:avLst/>
              <a:gdLst/>
              <a:ahLst/>
              <a:cxnLst/>
              <a:rect l="l" t="t" r="r" b="b"/>
              <a:pathLst>
                <a:path w="14849960" h="1268730">
                  <a:moveTo>
                    <a:pt x="735330" y="0"/>
                  </a:moveTo>
                  <a:lnTo>
                    <a:pt x="0" y="1268730"/>
                  </a:lnTo>
                  <a:lnTo>
                    <a:pt x="14849960" y="1268730"/>
                  </a:lnTo>
                  <a:lnTo>
                    <a:pt x="14114631" y="0"/>
                  </a:lnTo>
                  <a:close/>
                </a:path>
              </a:pathLst>
            </a:custGeom>
            <a:solidFill>
              <a:srgbClr val="85BB3B">
                <a:alpha val="9804"/>
              </a:srgbClr>
            </a:solidFill>
          </p:spPr>
          <p:txBody>
            <a:bodyPr/>
            <a:lstStyle/>
            <a:p>
              <a:endParaRPr lang="en-US"/>
            </a:p>
          </p:txBody>
        </p:sp>
      </p:grpSp>
      <p:grpSp>
        <p:nvGrpSpPr>
          <p:cNvPr id="19" name="Group 19">
            <a:extLst>
              <a:ext uri="{C183D7F6-B498-43B3-948B-1728B52AA6E4}">
                <adec:decorative xmlns:adec="http://schemas.microsoft.com/office/drawing/2017/decorative" val="1"/>
              </a:ext>
            </a:extLst>
          </p:cNvPr>
          <p:cNvGrpSpPr/>
          <p:nvPr/>
        </p:nvGrpSpPr>
        <p:grpSpPr>
          <a:xfrm rot="-10800000">
            <a:off x="11169908" y="5252900"/>
            <a:ext cx="5444648" cy="1347915"/>
            <a:chOff x="0" y="0"/>
            <a:chExt cx="5124796" cy="1268730"/>
          </a:xfrm>
        </p:grpSpPr>
        <p:sp>
          <p:nvSpPr>
            <p:cNvPr id="20" name="Freeform 20">
              <a:extLst>
                <a:ext uri="{C183D7F6-B498-43B3-948B-1728B52AA6E4}">
                  <adec:decorative xmlns:adec="http://schemas.microsoft.com/office/drawing/2017/decorative" val="1"/>
                </a:ext>
              </a:extLst>
            </p:cNvPr>
            <p:cNvSpPr/>
            <p:nvPr/>
          </p:nvSpPr>
          <p:spPr>
            <a:xfrm>
              <a:off x="0" y="0"/>
              <a:ext cx="5124796" cy="1268730"/>
            </a:xfrm>
            <a:custGeom>
              <a:avLst/>
              <a:gdLst/>
              <a:ahLst/>
              <a:cxnLst/>
              <a:rect l="l" t="t" r="r" b="b"/>
              <a:pathLst>
                <a:path w="5124796" h="1268730">
                  <a:moveTo>
                    <a:pt x="735330" y="0"/>
                  </a:moveTo>
                  <a:lnTo>
                    <a:pt x="0" y="1268730"/>
                  </a:lnTo>
                  <a:lnTo>
                    <a:pt x="5124796" y="1268730"/>
                  </a:lnTo>
                  <a:lnTo>
                    <a:pt x="4389466" y="0"/>
                  </a:lnTo>
                  <a:close/>
                </a:path>
              </a:pathLst>
            </a:custGeom>
            <a:solidFill>
              <a:srgbClr val="86BE40"/>
            </a:solidFill>
          </p:spPr>
          <p:txBody>
            <a:bodyPr/>
            <a:lstStyle/>
            <a:p>
              <a:endParaRPr lang="en-US"/>
            </a:p>
          </p:txBody>
        </p:sp>
      </p:grpSp>
      <p:grpSp>
        <p:nvGrpSpPr>
          <p:cNvPr id="21" name="Group 21">
            <a:extLst>
              <a:ext uri="{C183D7F6-B498-43B3-948B-1728B52AA6E4}">
                <adec:decorative xmlns:adec="http://schemas.microsoft.com/office/drawing/2017/decorative" val="1"/>
              </a:ext>
            </a:extLst>
          </p:cNvPr>
          <p:cNvGrpSpPr/>
          <p:nvPr/>
        </p:nvGrpSpPr>
        <p:grpSpPr>
          <a:xfrm rot="-10800000">
            <a:off x="-463709" y="2303535"/>
            <a:ext cx="19034316" cy="1347915"/>
            <a:chOff x="0" y="0"/>
            <a:chExt cx="17916121" cy="1268730"/>
          </a:xfrm>
        </p:grpSpPr>
        <p:sp>
          <p:nvSpPr>
            <p:cNvPr id="22" name="Freeform 22">
              <a:extLst>
                <a:ext uri="{C183D7F6-B498-43B3-948B-1728B52AA6E4}">
                  <adec:decorative xmlns:adec="http://schemas.microsoft.com/office/drawing/2017/decorative" val="1"/>
                </a:ext>
              </a:extLst>
            </p:cNvPr>
            <p:cNvSpPr/>
            <p:nvPr/>
          </p:nvSpPr>
          <p:spPr>
            <a:xfrm>
              <a:off x="0" y="0"/>
              <a:ext cx="17916122" cy="1268730"/>
            </a:xfrm>
            <a:custGeom>
              <a:avLst/>
              <a:gdLst/>
              <a:ahLst/>
              <a:cxnLst/>
              <a:rect l="l" t="t" r="r" b="b"/>
              <a:pathLst>
                <a:path w="17916122" h="1268730">
                  <a:moveTo>
                    <a:pt x="735330" y="0"/>
                  </a:moveTo>
                  <a:lnTo>
                    <a:pt x="0" y="1268730"/>
                  </a:lnTo>
                  <a:lnTo>
                    <a:pt x="17916122" y="1268730"/>
                  </a:lnTo>
                  <a:lnTo>
                    <a:pt x="17180792" y="0"/>
                  </a:lnTo>
                  <a:close/>
                </a:path>
              </a:pathLst>
            </a:custGeom>
            <a:solidFill>
              <a:srgbClr val="86BE40">
                <a:alpha val="9804"/>
              </a:srgbClr>
            </a:solidFill>
          </p:spPr>
          <p:txBody>
            <a:bodyPr/>
            <a:lstStyle/>
            <a:p>
              <a:endParaRPr lang="en-US"/>
            </a:p>
          </p:txBody>
        </p:sp>
      </p:grpSp>
      <p:grpSp>
        <p:nvGrpSpPr>
          <p:cNvPr id="23" name="Group 23">
            <a:extLst>
              <a:ext uri="{C183D7F6-B498-43B3-948B-1728B52AA6E4}">
                <adec:decorative xmlns:adec="http://schemas.microsoft.com/office/drawing/2017/decorative" val="1"/>
              </a:ext>
            </a:extLst>
          </p:cNvPr>
          <p:cNvGrpSpPr/>
          <p:nvPr/>
        </p:nvGrpSpPr>
        <p:grpSpPr>
          <a:xfrm rot="-10800000">
            <a:off x="9447708" y="2322585"/>
            <a:ext cx="8815871" cy="1347915"/>
            <a:chOff x="0" y="0"/>
            <a:chExt cx="8297971" cy="1268730"/>
          </a:xfrm>
        </p:grpSpPr>
        <p:sp>
          <p:nvSpPr>
            <p:cNvPr id="24" name="Freeform 24">
              <a:extLst>
                <a:ext uri="{C183D7F6-B498-43B3-948B-1728B52AA6E4}">
                  <adec:decorative xmlns:adec="http://schemas.microsoft.com/office/drawing/2017/decorative" val="1"/>
                </a:ext>
              </a:extLst>
            </p:cNvPr>
            <p:cNvSpPr/>
            <p:nvPr/>
          </p:nvSpPr>
          <p:spPr>
            <a:xfrm>
              <a:off x="0" y="0"/>
              <a:ext cx="8297971" cy="1268730"/>
            </a:xfrm>
            <a:custGeom>
              <a:avLst/>
              <a:gdLst/>
              <a:ahLst/>
              <a:cxnLst/>
              <a:rect l="l" t="t" r="r" b="b"/>
              <a:pathLst>
                <a:path w="8297971" h="1268730">
                  <a:moveTo>
                    <a:pt x="735330" y="0"/>
                  </a:moveTo>
                  <a:lnTo>
                    <a:pt x="0" y="1268730"/>
                  </a:lnTo>
                  <a:lnTo>
                    <a:pt x="8297971" y="1268730"/>
                  </a:lnTo>
                  <a:lnTo>
                    <a:pt x="7562641" y="0"/>
                  </a:lnTo>
                  <a:close/>
                </a:path>
              </a:pathLst>
            </a:custGeom>
            <a:solidFill>
              <a:srgbClr val="86BE40"/>
            </a:solidFill>
          </p:spPr>
          <p:txBody>
            <a:bodyPr/>
            <a:lstStyle/>
            <a:p>
              <a:endParaRPr lang="en-US"/>
            </a:p>
          </p:txBody>
        </p:sp>
      </p:grpSp>
      <p:sp>
        <p:nvSpPr>
          <p:cNvPr id="25" name="TextBox 25"/>
          <p:cNvSpPr txBox="1"/>
          <p:nvPr/>
        </p:nvSpPr>
        <p:spPr>
          <a:xfrm>
            <a:off x="10035139" y="2866728"/>
            <a:ext cx="7969818" cy="307253"/>
          </a:xfrm>
          <a:prstGeom prst="rect">
            <a:avLst/>
          </a:prstGeom>
        </p:spPr>
        <p:txBody>
          <a:bodyPr lIns="0" tIns="0" rIns="0" bIns="0" rtlCol="0" anchor="t">
            <a:spAutoFit/>
          </a:bodyPr>
          <a:lstStyle/>
          <a:p>
            <a:pPr algn="ctr">
              <a:lnSpc>
                <a:spcPts val="2361"/>
              </a:lnSpc>
            </a:pPr>
            <a:r>
              <a:rPr lang="en-US" sz="2361">
                <a:solidFill>
                  <a:srgbClr val="000000"/>
                </a:solidFill>
                <a:latin typeface="Museo Slab 1"/>
                <a:ea typeface="Museo Slab 1"/>
                <a:cs typeface="Museo Slab 1"/>
                <a:sym typeface="Museo Slab 1"/>
              </a:rPr>
              <a:t>SCHOOL COUNSELING PROGRAM FOUNDATION </a:t>
            </a:r>
          </a:p>
        </p:txBody>
      </p:sp>
      <p:sp>
        <p:nvSpPr>
          <p:cNvPr id="31" name="TextBox 31"/>
          <p:cNvSpPr txBox="1"/>
          <p:nvPr/>
        </p:nvSpPr>
        <p:spPr>
          <a:xfrm>
            <a:off x="250132" y="2704026"/>
            <a:ext cx="8463059" cy="628501"/>
          </a:xfrm>
          <a:prstGeom prst="rect">
            <a:avLst/>
          </a:prstGeom>
        </p:spPr>
        <p:txBody>
          <a:bodyPr lIns="0" tIns="0" rIns="0" bIns="0" rtlCol="0" anchor="t">
            <a:spAutoFit/>
          </a:bodyPr>
          <a:lstStyle/>
          <a:p>
            <a:pPr marL="431801" lvl="1" indent="-215900" algn="l">
              <a:lnSpc>
                <a:spcPts val="2400"/>
              </a:lnSpc>
              <a:buFont typeface="Arial"/>
              <a:buChar char="•"/>
            </a:pPr>
            <a:r>
              <a:rPr lang="en-US" sz="2000">
                <a:solidFill>
                  <a:srgbClr val="000000"/>
                </a:solidFill>
                <a:latin typeface="Trebuchet MS"/>
                <a:ea typeface="Trebuchet MS"/>
                <a:cs typeface="Trebuchet MS"/>
                <a:sym typeface="Trebuchet MS"/>
              </a:rPr>
              <a:t>School counseling program mission and vision focus and provide direction for implementation.</a:t>
            </a:r>
          </a:p>
        </p:txBody>
      </p:sp>
      <p:sp>
        <p:nvSpPr>
          <p:cNvPr id="26" name="TextBox 26"/>
          <p:cNvSpPr txBox="1"/>
          <p:nvPr/>
        </p:nvSpPr>
        <p:spPr>
          <a:xfrm>
            <a:off x="11041181" y="4056410"/>
            <a:ext cx="5628925" cy="307597"/>
          </a:xfrm>
          <a:prstGeom prst="rect">
            <a:avLst/>
          </a:prstGeom>
        </p:spPr>
        <p:txBody>
          <a:bodyPr lIns="0" tIns="0" rIns="0" bIns="0" rtlCol="0" anchor="t">
            <a:spAutoFit/>
          </a:bodyPr>
          <a:lstStyle/>
          <a:p>
            <a:pPr algn="ctr">
              <a:lnSpc>
                <a:spcPts val="2361"/>
              </a:lnSpc>
            </a:pPr>
            <a:r>
              <a:rPr lang="en-US" sz="2361">
                <a:solidFill>
                  <a:srgbClr val="000000"/>
                </a:solidFill>
                <a:latin typeface="Museo Slab 1"/>
                <a:ea typeface="Museo Slab 1"/>
                <a:cs typeface="Museo Slab 1"/>
                <a:sym typeface="Museo Slab 1"/>
              </a:rPr>
              <a:t>INTENTIONAL DATA REVIEW </a:t>
            </a:r>
          </a:p>
        </p:txBody>
      </p:sp>
      <p:sp>
        <p:nvSpPr>
          <p:cNvPr id="27" name="TextBox 27"/>
          <p:cNvSpPr txBox="1"/>
          <p:nvPr/>
        </p:nvSpPr>
        <p:spPr>
          <a:xfrm>
            <a:off x="11647279" y="4586414"/>
            <a:ext cx="4578391" cy="307597"/>
          </a:xfrm>
          <a:prstGeom prst="rect">
            <a:avLst/>
          </a:prstGeom>
        </p:spPr>
        <p:txBody>
          <a:bodyPr lIns="0" tIns="0" rIns="0" bIns="0" rtlCol="0" anchor="t">
            <a:spAutoFit/>
          </a:bodyPr>
          <a:lstStyle/>
          <a:p>
            <a:pPr algn="ctr">
              <a:lnSpc>
                <a:spcPts val="2361"/>
              </a:lnSpc>
            </a:pPr>
            <a:r>
              <a:rPr lang="en-US" sz="2361">
                <a:solidFill>
                  <a:srgbClr val="000000"/>
                </a:solidFill>
                <a:latin typeface="Museo Slab 1"/>
                <a:ea typeface="Museo Slab 1"/>
                <a:cs typeface="Museo Slab 1"/>
                <a:sym typeface="Museo Slab 1"/>
              </a:rPr>
              <a:t>NEEDS ASSESSMENT</a:t>
            </a:r>
          </a:p>
        </p:txBody>
      </p:sp>
      <p:sp>
        <p:nvSpPr>
          <p:cNvPr id="32" name="TextBox 32"/>
          <p:cNvSpPr txBox="1"/>
          <p:nvPr/>
        </p:nvSpPr>
        <p:spPr>
          <a:xfrm>
            <a:off x="950359" y="4087899"/>
            <a:ext cx="10219549" cy="628501"/>
          </a:xfrm>
          <a:prstGeom prst="rect">
            <a:avLst/>
          </a:prstGeom>
        </p:spPr>
        <p:txBody>
          <a:bodyPr lIns="0" tIns="0" rIns="0" bIns="0" rtlCol="0" anchor="t">
            <a:spAutoFit/>
          </a:bodyPr>
          <a:lstStyle/>
          <a:p>
            <a:pPr marL="431801" lvl="1" indent="-215900" algn="l">
              <a:lnSpc>
                <a:spcPts val="2400"/>
              </a:lnSpc>
              <a:buFont typeface="Arial"/>
              <a:buChar char="•"/>
            </a:pPr>
            <a:r>
              <a:rPr lang="en-US" sz="2000">
                <a:solidFill>
                  <a:srgbClr val="000000"/>
                </a:solidFill>
                <a:latin typeface="Trebuchet MS"/>
                <a:ea typeface="Trebuchet MS"/>
                <a:cs typeface="Trebuchet MS"/>
                <a:sym typeface="Trebuchet MS"/>
              </a:rPr>
              <a:t>High level overview of school counseling program and outcome data.</a:t>
            </a:r>
          </a:p>
          <a:p>
            <a:pPr marL="431801" lvl="1" indent="-215900" algn="l">
              <a:lnSpc>
                <a:spcPts val="2400"/>
              </a:lnSpc>
              <a:buFont typeface="Arial"/>
              <a:buChar char="•"/>
            </a:pPr>
            <a:r>
              <a:rPr lang="en-US" sz="2000">
                <a:solidFill>
                  <a:srgbClr val="000000"/>
                </a:solidFill>
                <a:latin typeface="Trebuchet MS"/>
                <a:ea typeface="Trebuchet MS"/>
                <a:cs typeface="Trebuchet MS"/>
                <a:sym typeface="Trebuchet MS"/>
              </a:rPr>
              <a:t>Choose two focus areas &amp; gather supplementary data through needs assessment.</a:t>
            </a:r>
          </a:p>
        </p:txBody>
      </p:sp>
      <p:sp>
        <p:nvSpPr>
          <p:cNvPr id="29" name="TextBox 29"/>
          <p:cNvSpPr txBox="1"/>
          <p:nvPr/>
        </p:nvSpPr>
        <p:spPr>
          <a:xfrm>
            <a:off x="12662426" y="5565596"/>
            <a:ext cx="2386431" cy="307597"/>
          </a:xfrm>
          <a:prstGeom prst="rect">
            <a:avLst/>
          </a:prstGeom>
        </p:spPr>
        <p:txBody>
          <a:bodyPr lIns="0" tIns="0" rIns="0" bIns="0" rtlCol="0" anchor="t">
            <a:spAutoFit/>
          </a:bodyPr>
          <a:lstStyle/>
          <a:p>
            <a:pPr algn="ctr">
              <a:lnSpc>
                <a:spcPts val="2361"/>
              </a:lnSpc>
            </a:pPr>
            <a:r>
              <a:rPr lang="en-US" sz="2361" dirty="0">
                <a:solidFill>
                  <a:srgbClr val="000000"/>
                </a:solidFill>
                <a:latin typeface="Museo Slab 1"/>
                <a:ea typeface="Museo Slab 1"/>
                <a:cs typeface="Museo Slab 1"/>
                <a:sym typeface="Museo Slab 1"/>
              </a:rPr>
              <a:t> SMART GOALS </a:t>
            </a:r>
          </a:p>
        </p:txBody>
      </p:sp>
      <p:sp>
        <p:nvSpPr>
          <p:cNvPr id="28" name="TextBox 28"/>
          <p:cNvSpPr txBox="1"/>
          <p:nvPr/>
        </p:nvSpPr>
        <p:spPr>
          <a:xfrm>
            <a:off x="11773623" y="5899541"/>
            <a:ext cx="4082932" cy="406740"/>
          </a:xfrm>
          <a:prstGeom prst="rect">
            <a:avLst/>
          </a:prstGeom>
        </p:spPr>
        <p:txBody>
          <a:bodyPr lIns="0" tIns="0" rIns="0" bIns="0" rtlCol="0" anchor="t">
            <a:spAutoFit/>
          </a:bodyPr>
          <a:lstStyle/>
          <a:p>
            <a:pPr algn="ctr">
              <a:lnSpc>
                <a:spcPts val="3306"/>
              </a:lnSpc>
            </a:pPr>
            <a:r>
              <a:rPr lang="en-US" sz="2361" dirty="0">
                <a:solidFill>
                  <a:srgbClr val="010101"/>
                </a:solidFill>
                <a:latin typeface="Museo Slab 1"/>
                <a:ea typeface="Museo Slab 1"/>
                <a:cs typeface="Museo Slab 1"/>
                <a:sym typeface="Museo Slab 1"/>
              </a:rPr>
              <a:t>ROOT CAUSE</a:t>
            </a:r>
          </a:p>
        </p:txBody>
      </p:sp>
      <p:sp>
        <p:nvSpPr>
          <p:cNvPr id="33" name="TextBox 33"/>
          <p:cNvSpPr txBox="1"/>
          <p:nvPr/>
        </p:nvSpPr>
        <p:spPr>
          <a:xfrm>
            <a:off x="2261455" y="5603008"/>
            <a:ext cx="10014067" cy="628501"/>
          </a:xfrm>
          <a:prstGeom prst="rect">
            <a:avLst/>
          </a:prstGeom>
        </p:spPr>
        <p:txBody>
          <a:bodyPr lIns="0" tIns="0" rIns="0" bIns="0" rtlCol="0" anchor="t">
            <a:spAutoFit/>
          </a:bodyPr>
          <a:lstStyle/>
          <a:p>
            <a:pPr marL="431801" lvl="1" indent="-215900" algn="l">
              <a:lnSpc>
                <a:spcPts val="2400"/>
              </a:lnSpc>
              <a:buFont typeface="Arial"/>
              <a:buChar char="•"/>
            </a:pPr>
            <a:r>
              <a:rPr lang="en-US" sz="2000">
                <a:solidFill>
                  <a:srgbClr val="010101"/>
                </a:solidFill>
                <a:latin typeface="Trebuchet MS"/>
                <a:ea typeface="Trebuchet MS"/>
                <a:cs typeface="Trebuchet MS"/>
                <a:sym typeface="Trebuchet MS"/>
              </a:rPr>
              <a:t>Start developing SMART goals.</a:t>
            </a:r>
          </a:p>
          <a:p>
            <a:pPr marL="431801" lvl="1" indent="-215900" algn="l">
              <a:lnSpc>
                <a:spcPts val="2400"/>
              </a:lnSpc>
              <a:buFont typeface="Arial"/>
              <a:buChar char="•"/>
            </a:pPr>
            <a:r>
              <a:rPr lang="en-US" sz="2000">
                <a:solidFill>
                  <a:srgbClr val="010101"/>
                </a:solidFill>
                <a:latin typeface="Trebuchet MS"/>
                <a:ea typeface="Trebuchet MS"/>
                <a:cs typeface="Trebuchet MS"/>
                <a:sym typeface="Trebuchet MS"/>
              </a:rPr>
              <a:t>Determine root causes of identified needs.</a:t>
            </a:r>
          </a:p>
        </p:txBody>
      </p:sp>
      <p:grpSp>
        <p:nvGrpSpPr>
          <p:cNvPr id="34" name="Group 34">
            <a:extLst>
              <a:ext uri="{C183D7F6-B498-43B3-948B-1728B52AA6E4}">
                <adec:decorative xmlns:adec="http://schemas.microsoft.com/office/drawing/2017/decorative" val="1"/>
              </a:ext>
            </a:extLst>
          </p:cNvPr>
          <p:cNvGrpSpPr/>
          <p:nvPr/>
        </p:nvGrpSpPr>
        <p:grpSpPr>
          <a:xfrm rot="-10800000">
            <a:off x="11970945" y="6757896"/>
            <a:ext cx="3769396" cy="1347915"/>
            <a:chOff x="0" y="0"/>
            <a:chExt cx="3547958" cy="1268730"/>
          </a:xfrm>
        </p:grpSpPr>
        <p:sp>
          <p:nvSpPr>
            <p:cNvPr id="35" name="Freeform 35">
              <a:extLst>
                <a:ext uri="{C183D7F6-B498-43B3-948B-1728B52AA6E4}">
                  <adec:decorative xmlns:adec="http://schemas.microsoft.com/office/drawing/2017/decorative" val="1"/>
                </a:ext>
              </a:extLst>
            </p:cNvPr>
            <p:cNvSpPr/>
            <p:nvPr/>
          </p:nvSpPr>
          <p:spPr>
            <a:xfrm>
              <a:off x="0" y="0"/>
              <a:ext cx="3547958" cy="1268730"/>
            </a:xfrm>
            <a:custGeom>
              <a:avLst/>
              <a:gdLst/>
              <a:ahLst/>
              <a:cxnLst/>
              <a:rect l="l" t="t" r="r" b="b"/>
              <a:pathLst>
                <a:path w="3547958" h="1268730">
                  <a:moveTo>
                    <a:pt x="735330" y="0"/>
                  </a:moveTo>
                  <a:lnTo>
                    <a:pt x="0" y="1268730"/>
                  </a:lnTo>
                  <a:lnTo>
                    <a:pt x="3547958" y="1268730"/>
                  </a:lnTo>
                  <a:lnTo>
                    <a:pt x="2812628" y="0"/>
                  </a:lnTo>
                  <a:close/>
                </a:path>
              </a:pathLst>
            </a:custGeom>
            <a:solidFill>
              <a:srgbClr val="86BE40"/>
            </a:solidFill>
          </p:spPr>
          <p:txBody>
            <a:bodyPr/>
            <a:lstStyle/>
            <a:p>
              <a:endParaRPr lang="en-US"/>
            </a:p>
          </p:txBody>
        </p:sp>
      </p:grpSp>
      <p:sp>
        <p:nvSpPr>
          <p:cNvPr id="39" name="TextBox 39"/>
          <p:cNvSpPr txBox="1"/>
          <p:nvPr/>
        </p:nvSpPr>
        <p:spPr>
          <a:xfrm>
            <a:off x="12367325" y="7221367"/>
            <a:ext cx="2976636" cy="307597"/>
          </a:xfrm>
          <a:prstGeom prst="rect">
            <a:avLst/>
          </a:prstGeom>
        </p:spPr>
        <p:txBody>
          <a:bodyPr lIns="0" tIns="0" rIns="0" bIns="0" rtlCol="0" anchor="t">
            <a:spAutoFit/>
          </a:bodyPr>
          <a:lstStyle/>
          <a:p>
            <a:pPr algn="ctr">
              <a:lnSpc>
                <a:spcPts val="2361"/>
              </a:lnSpc>
            </a:pPr>
            <a:r>
              <a:rPr lang="en-US" sz="2361">
                <a:solidFill>
                  <a:srgbClr val="000000"/>
                </a:solidFill>
                <a:latin typeface="Museo Slab 1"/>
                <a:ea typeface="Museo Slab 1"/>
                <a:cs typeface="Museo Slab 1"/>
                <a:sym typeface="Museo Slab 1"/>
              </a:rPr>
              <a:t> INTERVENTIONS</a:t>
            </a:r>
          </a:p>
        </p:txBody>
      </p:sp>
      <p:sp>
        <p:nvSpPr>
          <p:cNvPr id="36" name="TextBox 36"/>
          <p:cNvSpPr txBox="1"/>
          <p:nvPr/>
        </p:nvSpPr>
        <p:spPr>
          <a:xfrm>
            <a:off x="3417769" y="7040392"/>
            <a:ext cx="8018415" cy="628501"/>
          </a:xfrm>
          <a:prstGeom prst="rect">
            <a:avLst/>
          </a:prstGeom>
        </p:spPr>
        <p:txBody>
          <a:bodyPr lIns="0" tIns="0" rIns="0" bIns="0" rtlCol="0" anchor="t">
            <a:spAutoFit/>
          </a:bodyPr>
          <a:lstStyle/>
          <a:p>
            <a:pPr marL="431801" lvl="1" indent="-215900" algn="l">
              <a:lnSpc>
                <a:spcPts val="2400"/>
              </a:lnSpc>
              <a:buFont typeface="Arial"/>
              <a:buChar char="•"/>
            </a:pPr>
            <a:r>
              <a:rPr lang="en-US" sz="2000">
                <a:solidFill>
                  <a:srgbClr val="000000"/>
                </a:solidFill>
                <a:latin typeface="Trebuchet MS"/>
                <a:ea typeface="Trebuchet MS"/>
                <a:cs typeface="Trebuchet MS"/>
                <a:sym typeface="Trebuchet MS"/>
              </a:rPr>
              <a:t>Analyze data to identify interventions that address the root cause of identified needs and support the site-based SMART goals.  </a:t>
            </a:r>
          </a:p>
        </p:txBody>
      </p:sp>
      <p:sp>
        <p:nvSpPr>
          <p:cNvPr id="37" name="Freeform 37">
            <a:extLst>
              <a:ext uri="{C183D7F6-B498-43B3-948B-1728B52AA6E4}">
                <adec:decorative xmlns:adec="http://schemas.microsoft.com/office/drawing/2017/decorative" val="1"/>
              </a:ext>
            </a:extLst>
          </p:cNvPr>
          <p:cNvSpPr/>
          <p:nvPr/>
        </p:nvSpPr>
        <p:spPr>
          <a:xfrm rot="-10800000">
            <a:off x="12785939" y="8229636"/>
            <a:ext cx="2139408" cy="1850588"/>
          </a:xfrm>
          <a:custGeom>
            <a:avLst/>
            <a:gdLst/>
            <a:ahLst/>
            <a:cxnLst/>
            <a:rect l="l" t="t" r="r" b="b"/>
            <a:pathLst>
              <a:path w="2139408" h="1850588">
                <a:moveTo>
                  <a:pt x="0" y="0"/>
                </a:moveTo>
                <a:lnTo>
                  <a:pt x="2139408" y="0"/>
                </a:lnTo>
                <a:lnTo>
                  <a:pt x="2139408" y="1850587"/>
                </a:lnTo>
                <a:lnTo>
                  <a:pt x="0" y="18505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8" name="Freeform 38">
            <a:extLst>
              <a:ext uri="{C183D7F6-B498-43B3-948B-1728B52AA6E4}">
                <adec:decorative xmlns:adec="http://schemas.microsoft.com/office/drawing/2017/decorative" val="1"/>
              </a:ext>
            </a:extLst>
          </p:cNvPr>
          <p:cNvSpPr/>
          <p:nvPr/>
        </p:nvSpPr>
        <p:spPr>
          <a:xfrm>
            <a:off x="13062420" y="8354765"/>
            <a:ext cx="1306650" cy="1296851"/>
          </a:xfrm>
          <a:custGeom>
            <a:avLst/>
            <a:gdLst/>
            <a:ahLst/>
            <a:cxnLst/>
            <a:rect l="l" t="t" r="r" b="b"/>
            <a:pathLst>
              <a:path w="1306650" h="1296851">
                <a:moveTo>
                  <a:pt x="0" y="0"/>
                </a:moveTo>
                <a:lnTo>
                  <a:pt x="1306650" y="0"/>
                </a:lnTo>
                <a:lnTo>
                  <a:pt x="1306650" y="1296850"/>
                </a:lnTo>
                <a:lnTo>
                  <a:pt x="0" y="12968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0" name="TextBox 30"/>
          <p:cNvSpPr txBox="1"/>
          <p:nvPr/>
        </p:nvSpPr>
        <p:spPr>
          <a:xfrm>
            <a:off x="3948255" y="8565840"/>
            <a:ext cx="9208110" cy="1085776"/>
          </a:xfrm>
          <a:prstGeom prst="rect">
            <a:avLst/>
          </a:prstGeom>
        </p:spPr>
        <p:txBody>
          <a:bodyPr lIns="0" tIns="0" rIns="0" bIns="0" rtlCol="0" anchor="t">
            <a:spAutoFit/>
          </a:bodyPr>
          <a:lstStyle/>
          <a:p>
            <a:pPr algn="ctr">
              <a:lnSpc>
                <a:spcPts val="4200"/>
              </a:lnSpc>
            </a:pPr>
            <a:r>
              <a:rPr lang="en-US" sz="3500" b="1">
                <a:solidFill>
                  <a:srgbClr val="000000"/>
                </a:solidFill>
                <a:latin typeface="Trebuchet MS Bold"/>
                <a:ea typeface="Trebuchet MS Bold"/>
                <a:cs typeface="Trebuchet MS Bold"/>
                <a:sym typeface="Trebuchet MS Bold"/>
              </a:rPr>
              <a:t>Development Year Report Due </a:t>
            </a:r>
          </a:p>
          <a:p>
            <a:pPr algn="ctr">
              <a:lnSpc>
                <a:spcPts val="4200"/>
              </a:lnSpc>
            </a:pPr>
            <a:r>
              <a:rPr lang="en-US" sz="3500" b="1">
                <a:solidFill>
                  <a:srgbClr val="000000"/>
                </a:solidFill>
                <a:latin typeface="Trebuchet MS Bold"/>
                <a:ea typeface="Trebuchet MS Bold"/>
                <a:cs typeface="Trebuchet MS Bold"/>
                <a:sym typeface="Trebuchet MS Bold"/>
              </a:rPr>
              <a:t>May 30, 2025</a:t>
            </a:r>
          </a:p>
        </p:txBody>
      </p:sp>
      <p:sp>
        <p:nvSpPr>
          <p:cNvPr id="40" name="Freeform 40" descr="CDE Logo"/>
          <p:cNvSpPr/>
          <p:nvPr/>
        </p:nvSpPr>
        <p:spPr>
          <a:xfrm>
            <a:off x="15374980" y="591196"/>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336411"/>
            <a:ext cx="18877582" cy="2187660"/>
            <a:chOff x="0" y="0"/>
            <a:chExt cx="4971873" cy="576174"/>
          </a:xfrm>
        </p:grpSpPr>
        <p:sp>
          <p:nvSpPr>
            <p:cNvPr id="3" name="Freeform 3">
              <a:extLst>
                <a:ext uri="{C183D7F6-B498-43B3-948B-1728B52AA6E4}">
                  <adec:decorative xmlns:adec="http://schemas.microsoft.com/office/drawing/2017/decorative" val="1"/>
                </a:ext>
              </a:extLst>
            </p:cNvPr>
            <p:cNvSpPr/>
            <p:nvPr/>
          </p:nvSpPr>
          <p:spPr>
            <a:xfrm>
              <a:off x="0" y="0"/>
              <a:ext cx="4971874" cy="576174"/>
            </a:xfrm>
            <a:custGeom>
              <a:avLst/>
              <a:gdLst/>
              <a:ahLst/>
              <a:cxnLst/>
              <a:rect l="l" t="t" r="r" b="b"/>
              <a:pathLst>
                <a:path w="4971874" h="576174">
                  <a:moveTo>
                    <a:pt x="0" y="0"/>
                  </a:moveTo>
                  <a:lnTo>
                    <a:pt x="4971874" y="0"/>
                  </a:lnTo>
                  <a:lnTo>
                    <a:pt x="4971874" y="576174"/>
                  </a:lnTo>
                  <a:lnTo>
                    <a:pt x="0" y="576174"/>
                  </a:lnTo>
                  <a:close/>
                </a:path>
              </a:pathLst>
            </a:custGeom>
            <a:solidFill>
              <a:srgbClr val="F2F2F2"/>
            </a:solidFill>
          </p:spPr>
          <p:txBody>
            <a:bodyPr/>
            <a:lstStyle/>
            <a:p>
              <a:endParaRPr lang="en-US"/>
            </a:p>
          </p:txBody>
        </p:sp>
        <p:sp>
          <p:nvSpPr>
            <p:cNvPr id="4" name="TextBox 4"/>
            <p:cNvSpPr txBox="1"/>
            <p:nvPr/>
          </p:nvSpPr>
          <p:spPr>
            <a:xfrm>
              <a:off x="0" y="-38100"/>
              <a:ext cx="4971873" cy="614274"/>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13727" y="596225"/>
            <a:ext cx="16488573" cy="17632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Development Year Report:</a:t>
            </a:r>
          </a:p>
          <a:p>
            <a:pPr marL="0" marR="0" lvl="0" indent="0" algn="l" defTabSz="914400" rtl="0" eaLnBrk="1" fontAlgn="auto" latinLnBrk="0" hangingPunct="1">
              <a:lnSpc>
                <a:spcPts val="5829"/>
              </a:lnSpc>
              <a:spcBef>
                <a:spcPts val="0"/>
              </a:spcBef>
              <a:spcAft>
                <a:spcPts val="0"/>
              </a:spcAft>
              <a:buClrTx/>
              <a:buSzTx/>
              <a:buFontTx/>
              <a:buNone/>
              <a:tabLst/>
              <a:defRPr/>
            </a:pPr>
            <a:r>
              <a:rPr kumimoji="0" lang="en-US" sz="54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Interventions</a:t>
            </a:r>
          </a:p>
        </p:txBody>
      </p:sp>
      <p:grpSp>
        <p:nvGrpSpPr>
          <p:cNvPr id="6" name="Group 6">
            <a:extLst>
              <a:ext uri="{C183D7F6-B498-43B3-948B-1728B52AA6E4}">
                <adec:decorative xmlns:adec="http://schemas.microsoft.com/office/drawing/2017/decorative" val="1"/>
              </a:ext>
            </a:extLst>
          </p:cNvPr>
          <p:cNvGrpSpPr/>
          <p:nvPr/>
        </p:nvGrpSpPr>
        <p:grpSpPr>
          <a:xfrm>
            <a:off x="503756" y="2833621"/>
            <a:ext cx="17275536" cy="7100627"/>
            <a:chOff x="0" y="0"/>
            <a:chExt cx="4549935" cy="1870124"/>
          </a:xfrm>
        </p:grpSpPr>
        <p:sp>
          <p:nvSpPr>
            <p:cNvPr id="7" name="Freeform 7">
              <a:extLst>
                <a:ext uri="{C183D7F6-B498-43B3-948B-1728B52AA6E4}">
                  <adec:decorative xmlns:adec="http://schemas.microsoft.com/office/drawing/2017/decorative" val="1"/>
                </a:ext>
              </a:extLst>
            </p:cNvPr>
            <p:cNvSpPr/>
            <p:nvPr/>
          </p:nvSpPr>
          <p:spPr>
            <a:xfrm>
              <a:off x="0" y="0"/>
              <a:ext cx="4549935" cy="1870124"/>
            </a:xfrm>
            <a:custGeom>
              <a:avLst/>
              <a:gdLst/>
              <a:ahLst/>
              <a:cxnLst/>
              <a:rect l="l" t="t" r="r" b="b"/>
              <a:pathLst>
                <a:path w="4549935" h="1870124">
                  <a:moveTo>
                    <a:pt x="0" y="0"/>
                  </a:moveTo>
                  <a:lnTo>
                    <a:pt x="4549935" y="0"/>
                  </a:lnTo>
                  <a:lnTo>
                    <a:pt x="4549935" y="1870124"/>
                  </a:lnTo>
                  <a:lnTo>
                    <a:pt x="0" y="1870124"/>
                  </a:lnTo>
                  <a:close/>
                </a:path>
              </a:pathLst>
            </a:custGeom>
            <a:solidFill>
              <a:srgbClr val="F2F2F2"/>
            </a:solidFill>
          </p:spPr>
          <p:txBody>
            <a:bodyPr/>
            <a:lstStyle/>
            <a:p>
              <a:endParaRPr lang="en-US"/>
            </a:p>
          </p:txBody>
        </p:sp>
        <p:sp>
          <p:nvSpPr>
            <p:cNvPr id="8" name="TextBox 8"/>
            <p:cNvSpPr txBox="1"/>
            <p:nvPr/>
          </p:nvSpPr>
          <p:spPr>
            <a:xfrm>
              <a:off x="0" y="-57150"/>
              <a:ext cx="4549935" cy="1927274"/>
            </a:xfrm>
            <a:prstGeom prst="rect">
              <a:avLst/>
            </a:prstGeom>
          </p:spPr>
          <p:txBody>
            <a:bodyPr lIns="50800" tIns="50800" rIns="50800" bIns="50800" rtlCol="0" anchor="ctr"/>
            <a:lstStyle/>
            <a:p>
              <a:pPr algn="ctr">
                <a:lnSpc>
                  <a:spcPts val="3919"/>
                </a:lnSpc>
              </a:pPr>
              <a:endParaRPr/>
            </a:p>
          </p:txBody>
        </p:sp>
      </p:grpSp>
      <p:sp>
        <p:nvSpPr>
          <p:cNvPr id="9" name="TextBox 9"/>
          <p:cNvSpPr txBox="1"/>
          <p:nvPr/>
        </p:nvSpPr>
        <p:spPr>
          <a:xfrm>
            <a:off x="6694167" y="3220995"/>
            <a:ext cx="10565133" cy="4659405"/>
          </a:xfrm>
          <a:prstGeom prst="rect">
            <a:avLst/>
          </a:prstGeom>
        </p:spPr>
        <p:txBody>
          <a:bodyPr lIns="0" tIns="0" rIns="0" bIns="0" rtlCol="0" anchor="t">
            <a:spAutoFit/>
          </a:bodyPr>
          <a:lstStyle/>
          <a:p>
            <a:pPr algn="ctr">
              <a:lnSpc>
                <a:spcPts val="4899"/>
              </a:lnSpc>
            </a:pPr>
            <a:r>
              <a:rPr lang="en-US" sz="3499" b="1">
                <a:solidFill>
                  <a:srgbClr val="000000"/>
                </a:solidFill>
                <a:latin typeface="Trebuchet MS Bold"/>
                <a:ea typeface="Trebuchet MS Bold"/>
                <a:cs typeface="Trebuchet MS Bold"/>
                <a:sym typeface="Trebuchet MS Bold"/>
              </a:rPr>
              <a:t>Development Year Report Guiding Template</a:t>
            </a:r>
          </a:p>
          <a:p>
            <a:pPr algn="ctr">
              <a:lnSpc>
                <a:spcPts val="2100"/>
              </a:lnSpc>
            </a:pPr>
            <a:endParaRPr lang="en-US" sz="3499" b="1">
              <a:solidFill>
                <a:srgbClr val="000000"/>
              </a:solidFill>
              <a:latin typeface="Trebuchet MS Bold"/>
              <a:ea typeface="Trebuchet MS Bold"/>
              <a:cs typeface="Trebuchet MS Bold"/>
              <a:sym typeface="Trebuchet MS Bold"/>
            </a:endParaRPr>
          </a:p>
          <a:p>
            <a:pPr algn="l">
              <a:lnSpc>
                <a:spcPts val="3359"/>
              </a:lnSpc>
            </a:pPr>
            <a:r>
              <a:rPr lang="en-US" sz="2400" b="1">
                <a:solidFill>
                  <a:srgbClr val="000000"/>
                </a:solidFill>
                <a:latin typeface="Trebuchet MS Bold"/>
                <a:ea typeface="Trebuchet MS Bold"/>
                <a:cs typeface="Trebuchet MS Bold"/>
                <a:sym typeface="Trebuchet MS Bold"/>
              </a:rPr>
              <a:t>Question #13</a:t>
            </a:r>
          </a:p>
          <a:p>
            <a:pPr marL="518160" lvl="1" indent="-259080" algn="l">
              <a:lnSpc>
                <a:spcPts val="3359"/>
              </a:lnSpc>
              <a:buFont typeface="Arial"/>
              <a:buChar char="•"/>
            </a:pPr>
            <a:r>
              <a:rPr lang="en-US" sz="2400">
                <a:solidFill>
                  <a:srgbClr val="000000"/>
                </a:solidFill>
                <a:latin typeface="Trebuchet MS"/>
                <a:ea typeface="Trebuchet MS"/>
                <a:cs typeface="Trebuchet MS"/>
                <a:sym typeface="Trebuchet MS"/>
              </a:rPr>
              <a:t>What are the appropriate interventions you plan to implement to address your district and school identified needs and goals? Explain how selected interventions will target the root cause of identified needs.</a:t>
            </a:r>
          </a:p>
          <a:p>
            <a:pPr algn="l">
              <a:lnSpc>
                <a:spcPts val="3359"/>
              </a:lnSpc>
            </a:pPr>
            <a:endParaRPr lang="en-US" sz="2400">
              <a:solidFill>
                <a:srgbClr val="000000"/>
              </a:solidFill>
              <a:latin typeface="Trebuchet MS"/>
              <a:ea typeface="Trebuchet MS"/>
              <a:cs typeface="Trebuchet MS"/>
              <a:sym typeface="Trebuchet MS"/>
            </a:endParaRPr>
          </a:p>
          <a:p>
            <a:pPr algn="l">
              <a:lnSpc>
                <a:spcPts val="3359"/>
              </a:lnSpc>
            </a:pPr>
            <a:r>
              <a:rPr lang="en-US" sz="2400" b="1">
                <a:solidFill>
                  <a:srgbClr val="000000"/>
                </a:solidFill>
                <a:latin typeface="Trebuchet MS Bold"/>
                <a:ea typeface="Trebuchet MS Bold"/>
                <a:cs typeface="Trebuchet MS Bold"/>
                <a:sym typeface="Trebuchet MS Bold"/>
              </a:rPr>
              <a:t>Question #14:</a:t>
            </a:r>
          </a:p>
          <a:p>
            <a:pPr marL="518160" lvl="1" indent="-259080" algn="l">
              <a:lnSpc>
                <a:spcPts val="3359"/>
              </a:lnSpc>
              <a:buFont typeface="Arial"/>
              <a:buChar char="•"/>
            </a:pPr>
            <a:r>
              <a:rPr lang="en-US" sz="2400">
                <a:solidFill>
                  <a:srgbClr val="000000"/>
                </a:solidFill>
                <a:latin typeface="Trebuchet MS"/>
                <a:ea typeface="Trebuchet MS"/>
                <a:cs typeface="Trebuchet MS"/>
                <a:sym typeface="Trebuchet MS"/>
              </a:rPr>
              <a:t>Did the district/school original application goals and interventions change after completing the development year process? If so, how?</a:t>
            </a:r>
          </a:p>
          <a:p>
            <a:pPr algn="l">
              <a:lnSpc>
                <a:spcPts val="3359"/>
              </a:lnSpc>
            </a:pPr>
            <a:endParaRPr lang="en-US" sz="2400">
              <a:solidFill>
                <a:srgbClr val="000000"/>
              </a:solidFill>
              <a:latin typeface="Trebuchet MS"/>
              <a:ea typeface="Trebuchet MS"/>
              <a:cs typeface="Trebuchet MS"/>
              <a:sym typeface="Trebuchet MS"/>
            </a:endParaRPr>
          </a:p>
        </p:txBody>
      </p:sp>
      <p:sp>
        <p:nvSpPr>
          <p:cNvPr id="11" name="Freeform 11" descr="Screenshot of the Development Year Report found on https://www.cde.state.co.us/postsecondary/sccg-program-reporting">
            <a:hlinkClick r:id="rId3" tooltip="https://www.cde.state.co.us/postsecondary/sccg-program-reporting"/>
          </p:cNvPr>
          <p:cNvSpPr/>
          <p:nvPr/>
        </p:nvSpPr>
        <p:spPr>
          <a:xfrm>
            <a:off x="1213548" y="2947534"/>
            <a:ext cx="5480619" cy="6872802"/>
          </a:xfrm>
          <a:custGeom>
            <a:avLst/>
            <a:gdLst/>
            <a:ahLst/>
            <a:cxnLst/>
            <a:rect l="l" t="t" r="r" b="b"/>
            <a:pathLst>
              <a:path w="5480619" h="6872802">
                <a:moveTo>
                  <a:pt x="0" y="0"/>
                </a:moveTo>
                <a:lnTo>
                  <a:pt x="5480619" y="0"/>
                </a:lnTo>
                <a:lnTo>
                  <a:pt x="5480619" y="6872802"/>
                </a:lnTo>
                <a:lnTo>
                  <a:pt x="0" y="6872802"/>
                </a:lnTo>
                <a:lnTo>
                  <a:pt x="0" y="0"/>
                </a:lnTo>
                <a:close/>
              </a:path>
            </a:pathLst>
          </a:custGeom>
          <a:blipFill>
            <a:blip r:embed="rId4"/>
            <a:stretch>
              <a:fillRect/>
            </a:stretch>
          </a:blipFill>
        </p:spPr>
        <p:txBody>
          <a:bodyPr/>
          <a:lstStyle/>
          <a:p>
            <a:endParaRPr lang="en-US"/>
          </a:p>
        </p:txBody>
      </p:sp>
      <p:sp>
        <p:nvSpPr>
          <p:cNvPr id="10" name="Freeform 10"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
        <p:nvSpPr>
          <p:cNvPr id="12" name="Freeform 12">
            <a:hlinkClick r:id="rId3" tooltip="https://www.cde.state.co.us/postsecondary/sccg-program-reporting"/>
            <a:extLst>
              <a:ext uri="{C183D7F6-B498-43B3-948B-1728B52AA6E4}">
                <adec:decorative xmlns:adec="http://schemas.microsoft.com/office/drawing/2017/decorative" val="1"/>
              </a:ext>
            </a:extLst>
          </p:cNvPr>
          <p:cNvSpPr/>
          <p:nvPr/>
        </p:nvSpPr>
        <p:spPr>
          <a:xfrm>
            <a:off x="647494" y="2947534"/>
            <a:ext cx="762412" cy="762412"/>
          </a:xfrm>
          <a:custGeom>
            <a:avLst/>
            <a:gdLst/>
            <a:ahLst/>
            <a:cxnLst/>
            <a:rect l="l" t="t" r="r" b="b"/>
            <a:pathLst>
              <a:path w="762412" h="762412">
                <a:moveTo>
                  <a:pt x="0" y="0"/>
                </a:moveTo>
                <a:lnTo>
                  <a:pt x="762412" y="0"/>
                </a:lnTo>
                <a:lnTo>
                  <a:pt x="762412" y="762412"/>
                </a:lnTo>
                <a:lnTo>
                  <a:pt x="0" y="7624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167119" y="704896"/>
            <a:ext cx="18120881" cy="9383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102"/>
              </a:lnSpc>
              <a:spcBef>
                <a:spcPts val="0"/>
              </a:spcBef>
              <a:spcAft>
                <a:spcPts val="0"/>
              </a:spcAft>
              <a:buClrTx/>
              <a:buSzTx/>
              <a:buFontTx/>
              <a:buNone/>
              <a:tabLst/>
              <a:defRPr/>
            </a:pPr>
            <a:r>
              <a:rPr kumimoji="0" lang="en-US" sz="67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Questions on Interventions and Supports</a:t>
            </a:r>
          </a:p>
        </p:txBody>
      </p:sp>
      <p:grpSp>
        <p:nvGrpSpPr>
          <p:cNvPr id="6" name="Group 6">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0" name="Freeform 10" descr="Question Mark Symbol"/>
          <p:cNvSpPr/>
          <p:nvPr/>
        </p:nvSpPr>
        <p:spPr>
          <a:xfrm>
            <a:off x="6481774" y="3308519"/>
            <a:ext cx="5247648" cy="5168933"/>
          </a:xfrm>
          <a:custGeom>
            <a:avLst/>
            <a:gdLst/>
            <a:ahLst/>
            <a:cxnLst/>
            <a:rect l="l" t="t" r="r" b="b"/>
            <a:pathLst>
              <a:path w="5247648" h="5168933">
                <a:moveTo>
                  <a:pt x="0" y="0"/>
                </a:moveTo>
                <a:lnTo>
                  <a:pt x="5247647" y="0"/>
                </a:lnTo>
                <a:lnTo>
                  <a:pt x="5247647" y="5168933"/>
                </a:lnTo>
                <a:lnTo>
                  <a:pt x="0" y="51689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descr="CDE Logo"/>
          <p:cNvSpPr/>
          <p:nvPr/>
        </p:nvSpPr>
        <p:spPr>
          <a:xfrm>
            <a:off x="14722999" y="838939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0" name="TextBox 10"/>
          <p:cNvSpPr txBox="1">
            <a:spLocks noGrp="1"/>
          </p:cNvSpPr>
          <p:nvPr>
            <p:ph type="title" idx="4294967295"/>
          </p:nvPr>
        </p:nvSpPr>
        <p:spPr>
          <a:xfrm>
            <a:off x="343268" y="701531"/>
            <a:ext cx="14961955"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Fiscal Updates</a:t>
            </a:r>
          </a:p>
        </p:txBody>
      </p:sp>
      <p:sp>
        <p:nvSpPr>
          <p:cNvPr id="8" name="TextBox 8"/>
          <p:cNvSpPr txBox="1"/>
          <p:nvPr/>
        </p:nvSpPr>
        <p:spPr>
          <a:xfrm>
            <a:off x="790536" y="2711964"/>
            <a:ext cx="16541554" cy="6946238"/>
          </a:xfrm>
          <a:prstGeom prst="rect">
            <a:avLst/>
          </a:prstGeom>
        </p:spPr>
        <p:txBody>
          <a:bodyPr lIns="0" tIns="0" rIns="0" bIns="0" rtlCol="0" anchor="t">
            <a:spAutoFit/>
          </a:bodyPr>
          <a:lstStyle/>
          <a:p>
            <a:pPr algn="l">
              <a:lnSpc>
                <a:spcPts val="3919"/>
              </a:lnSpc>
            </a:pPr>
            <a:r>
              <a:rPr lang="en-US" sz="2799" b="1">
                <a:solidFill>
                  <a:srgbClr val="000000"/>
                </a:solidFill>
                <a:latin typeface="Trebuchet MS Bold"/>
                <a:ea typeface="Trebuchet MS Bold"/>
                <a:cs typeface="Trebuchet MS Bold"/>
                <a:sym typeface="Trebuchet MS Bold"/>
              </a:rPr>
              <a:t>Interim Financial Report (IRF):</a:t>
            </a:r>
          </a:p>
          <a:p>
            <a:pPr marL="604515" lvl="1" indent="-302257" algn="l">
              <a:lnSpc>
                <a:spcPts val="3919"/>
              </a:lnSpc>
              <a:buFont typeface="Arial"/>
              <a:buChar char="•"/>
            </a:pPr>
            <a:r>
              <a:rPr lang="en-US" sz="2799">
                <a:solidFill>
                  <a:srgbClr val="000000"/>
                </a:solidFill>
                <a:latin typeface="Trebuchet MS"/>
                <a:ea typeface="Trebuchet MS"/>
                <a:cs typeface="Trebuchet MS"/>
                <a:sym typeface="Trebuchet MS"/>
              </a:rPr>
              <a:t>SCCG meetings if underspent to support you and your team.</a:t>
            </a:r>
          </a:p>
          <a:p>
            <a:pPr marL="604515" lvl="1" indent="-302257" algn="l">
              <a:lnSpc>
                <a:spcPts val="3919"/>
              </a:lnSpc>
              <a:buFont typeface="Arial"/>
              <a:buChar char="•"/>
            </a:pPr>
            <a:r>
              <a:rPr lang="en-US" sz="2799">
                <a:solidFill>
                  <a:srgbClr val="000000"/>
                </a:solidFill>
                <a:latin typeface="Trebuchet MS"/>
                <a:ea typeface="Trebuchet MS"/>
                <a:cs typeface="Trebuchet MS"/>
                <a:sym typeface="Trebuchet MS"/>
              </a:rPr>
              <a:t>Talk with local fiscal department and make sure you know how much you have spent and need to spend.</a:t>
            </a:r>
          </a:p>
          <a:p>
            <a:pPr algn="l">
              <a:lnSpc>
                <a:spcPts val="1259"/>
              </a:lnSpc>
            </a:pPr>
            <a:endParaRPr lang="en-US" sz="2799">
              <a:solidFill>
                <a:srgbClr val="000000"/>
              </a:solidFill>
              <a:latin typeface="Trebuchet MS"/>
              <a:ea typeface="Trebuchet MS"/>
              <a:cs typeface="Trebuchet MS"/>
              <a:sym typeface="Trebuchet MS"/>
            </a:endParaRPr>
          </a:p>
          <a:p>
            <a:pPr algn="l">
              <a:lnSpc>
                <a:spcPts val="840"/>
              </a:lnSpc>
            </a:pPr>
            <a:endParaRPr lang="en-US" sz="2799">
              <a:solidFill>
                <a:srgbClr val="000000"/>
              </a:solidFill>
              <a:latin typeface="Trebuchet MS"/>
              <a:ea typeface="Trebuchet MS"/>
              <a:cs typeface="Trebuchet MS"/>
              <a:sym typeface="Trebuchet MS"/>
            </a:endParaRPr>
          </a:p>
          <a:p>
            <a:pPr algn="l">
              <a:lnSpc>
                <a:spcPts val="3919"/>
              </a:lnSpc>
            </a:pPr>
            <a:r>
              <a:rPr lang="en-US" sz="2799" b="1">
                <a:solidFill>
                  <a:srgbClr val="000000"/>
                </a:solidFill>
                <a:latin typeface="Trebuchet MS Bold"/>
                <a:ea typeface="Trebuchet MS Bold"/>
                <a:cs typeface="Trebuchet MS Bold"/>
                <a:sym typeface="Trebuchet MS Bold"/>
              </a:rPr>
              <a:t>Carryover:</a:t>
            </a:r>
          </a:p>
          <a:p>
            <a:pPr marL="604515" lvl="1" indent="-302257" algn="l">
              <a:lnSpc>
                <a:spcPts val="3919"/>
              </a:lnSpc>
              <a:buFont typeface="Arial"/>
              <a:buChar char="•"/>
            </a:pPr>
            <a:r>
              <a:rPr lang="en-US" sz="2799">
                <a:solidFill>
                  <a:srgbClr val="000000"/>
                </a:solidFill>
                <a:latin typeface="Trebuchet MS"/>
                <a:ea typeface="Trebuchet MS"/>
                <a:cs typeface="Trebuchet MS"/>
                <a:sym typeface="Trebuchet MS"/>
              </a:rPr>
              <a:t>Carryover will not be approved unless... </a:t>
            </a:r>
          </a:p>
          <a:p>
            <a:pPr marL="1209029" lvl="2" indent="-403010" algn="l">
              <a:lnSpc>
                <a:spcPts val="3919"/>
              </a:lnSpc>
              <a:buFont typeface="Arial"/>
              <a:buChar char="⚬"/>
            </a:pPr>
            <a:r>
              <a:rPr lang="en-US" sz="2799">
                <a:solidFill>
                  <a:srgbClr val="000000"/>
                </a:solidFill>
                <a:latin typeface="Trebuchet MS"/>
                <a:ea typeface="Trebuchet MS"/>
                <a:cs typeface="Trebuchet MS"/>
                <a:sym typeface="Trebuchet MS"/>
              </a:rPr>
              <a:t>Vacancy savings due to shortages in hiring.</a:t>
            </a:r>
          </a:p>
          <a:p>
            <a:pPr marL="1209029" lvl="2" indent="-403010" algn="l">
              <a:lnSpc>
                <a:spcPts val="3919"/>
              </a:lnSpc>
              <a:buFont typeface="Arial"/>
              <a:buChar char="⚬"/>
            </a:pPr>
            <a:r>
              <a:rPr lang="en-US" sz="2799">
                <a:solidFill>
                  <a:srgbClr val="000000"/>
                </a:solidFill>
                <a:latin typeface="Trebuchet MS"/>
                <a:ea typeface="Trebuchet MS"/>
                <a:cs typeface="Trebuchet MS"/>
                <a:sym typeface="Trebuchet MS"/>
              </a:rPr>
              <a:t>Grantees must submit a narrative request for approval by AFR deadline in September 2025.</a:t>
            </a:r>
          </a:p>
          <a:p>
            <a:pPr algn="l">
              <a:lnSpc>
                <a:spcPts val="2099"/>
              </a:lnSpc>
            </a:pPr>
            <a:endParaRPr lang="en-US" sz="2799">
              <a:solidFill>
                <a:srgbClr val="000000"/>
              </a:solidFill>
              <a:latin typeface="Trebuchet MS"/>
              <a:ea typeface="Trebuchet MS"/>
              <a:cs typeface="Trebuchet MS"/>
              <a:sym typeface="Trebuchet MS"/>
            </a:endParaRPr>
          </a:p>
          <a:p>
            <a:pPr algn="l">
              <a:lnSpc>
                <a:spcPts val="3919"/>
              </a:lnSpc>
            </a:pPr>
            <a:r>
              <a:rPr lang="en-US" sz="2799" b="1">
                <a:solidFill>
                  <a:srgbClr val="000000"/>
                </a:solidFill>
                <a:latin typeface="Trebuchet MS Bold"/>
                <a:ea typeface="Trebuchet MS Bold"/>
                <a:cs typeface="Trebuchet MS Bold"/>
                <a:sym typeface="Trebuchet MS Bold"/>
              </a:rPr>
              <a:t>Important Dates:</a:t>
            </a:r>
          </a:p>
          <a:p>
            <a:pPr marL="604515" lvl="1" indent="-302257" algn="l">
              <a:lnSpc>
                <a:spcPts val="3919"/>
              </a:lnSpc>
              <a:buFont typeface="Arial"/>
              <a:buChar char="•"/>
            </a:pPr>
            <a:r>
              <a:rPr lang="en-US" sz="2799">
                <a:solidFill>
                  <a:srgbClr val="000000"/>
                </a:solidFill>
                <a:latin typeface="Trebuchet MS"/>
                <a:ea typeface="Trebuchet MS"/>
                <a:cs typeface="Trebuchet MS"/>
                <a:sym typeface="Trebuchet MS"/>
              </a:rPr>
              <a:t>Budget revisions accepted until May 15, 2025.</a:t>
            </a:r>
          </a:p>
          <a:p>
            <a:pPr marL="604515" lvl="1" indent="-302257" algn="l">
              <a:lnSpc>
                <a:spcPts val="3919"/>
              </a:lnSpc>
              <a:buFont typeface="Arial"/>
              <a:buChar char="•"/>
            </a:pPr>
            <a:r>
              <a:rPr lang="en-US" sz="2799">
                <a:solidFill>
                  <a:srgbClr val="000000"/>
                </a:solidFill>
                <a:latin typeface="Trebuchet MS"/>
                <a:ea typeface="Trebuchet MS"/>
                <a:cs typeface="Trebuchet MS"/>
                <a:sym typeface="Trebuchet MS"/>
              </a:rPr>
              <a:t>Continuation Budgets due May 30, 2025.</a:t>
            </a:r>
          </a:p>
          <a:p>
            <a:pPr marL="604515" lvl="1" indent="-302257" algn="l">
              <a:lnSpc>
                <a:spcPts val="3919"/>
              </a:lnSpc>
              <a:buFont typeface="Arial"/>
              <a:buChar char="•"/>
            </a:pPr>
            <a:r>
              <a:rPr lang="en-US" sz="2799">
                <a:solidFill>
                  <a:srgbClr val="000000"/>
                </a:solidFill>
                <a:latin typeface="Trebuchet MS"/>
                <a:ea typeface="Trebuchet MS"/>
                <a:cs typeface="Trebuchet MS"/>
                <a:sym typeface="Trebuchet MS"/>
              </a:rPr>
              <a:t>2024-2025 spending DONE June 30, 2025.</a:t>
            </a:r>
          </a:p>
          <a:p>
            <a:pPr marL="1209029" lvl="2" indent="-403010" algn="l">
              <a:lnSpc>
                <a:spcPts val="3919"/>
              </a:lnSpc>
              <a:buFont typeface="Arial"/>
              <a:buChar char="⚬"/>
            </a:pPr>
            <a:r>
              <a:rPr lang="en-US" sz="2799">
                <a:solidFill>
                  <a:srgbClr val="000000"/>
                </a:solidFill>
                <a:latin typeface="Trebuchet MS"/>
                <a:ea typeface="Trebuchet MS"/>
                <a:cs typeface="Trebuchet MS"/>
                <a:sym typeface="Trebuchet MS"/>
              </a:rPr>
              <a:t>Confirm district dates for spending requirements.</a:t>
            </a:r>
          </a:p>
        </p:txBody>
      </p:sp>
      <p:sp>
        <p:nvSpPr>
          <p:cNvPr id="9" name="Freeform 9"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0" name="TextBox 10"/>
          <p:cNvSpPr txBox="1">
            <a:spLocks noGrp="1"/>
          </p:cNvSpPr>
          <p:nvPr>
            <p:ph type="title" idx="4294967295"/>
          </p:nvPr>
        </p:nvSpPr>
        <p:spPr>
          <a:xfrm>
            <a:off x="625105" y="854536"/>
            <a:ext cx="16782154" cy="9137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9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GAINS- Budget Revisions</a:t>
            </a:r>
          </a:p>
        </p:txBody>
      </p:sp>
      <p:sp>
        <p:nvSpPr>
          <p:cNvPr id="9" name="TextBox 9"/>
          <p:cNvSpPr txBox="1"/>
          <p:nvPr/>
        </p:nvSpPr>
        <p:spPr>
          <a:xfrm>
            <a:off x="955942" y="2756356"/>
            <a:ext cx="16541554" cy="5892203"/>
          </a:xfrm>
          <a:prstGeom prst="rect">
            <a:avLst/>
          </a:prstGeom>
        </p:spPr>
        <p:txBody>
          <a:bodyPr lIns="0" tIns="0" rIns="0" bIns="0" rtlCol="0" anchor="t">
            <a:spAutoFit/>
          </a:bodyPr>
          <a:lstStyle/>
          <a:p>
            <a:pPr algn="ctr">
              <a:lnSpc>
                <a:spcPts val="4899"/>
              </a:lnSpc>
            </a:pPr>
            <a:r>
              <a:rPr lang="en-US" sz="3499" b="1">
                <a:solidFill>
                  <a:srgbClr val="000000"/>
                </a:solidFill>
                <a:latin typeface="Trebuchet MS Bold"/>
                <a:ea typeface="Trebuchet MS Bold"/>
                <a:cs typeface="Trebuchet MS Bold"/>
                <a:sym typeface="Trebuchet MS Bold"/>
              </a:rPr>
              <a:t>Last day to submit a budget revision for FY2024-25 is May 15, 2025.</a:t>
            </a:r>
          </a:p>
          <a:p>
            <a:pPr algn="l">
              <a:lnSpc>
                <a:spcPts val="2800"/>
              </a:lnSpc>
            </a:pPr>
            <a:endParaRPr lang="en-US" sz="3499" b="1">
              <a:solidFill>
                <a:srgbClr val="000000"/>
              </a:solidFill>
              <a:latin typeface="Trebuchet MS Bold"/>
              <a:ea typeface="Trebuchet MS Bold"/>
              <a:cs typeface="Trebuchet MS Bold"/>
              <a:sym typeface="Trebuchet MS Bold"/>
            </a:endParaRPr>
          </a:p>
          <a:p>
            <a:pPr marL="690872" lvl="1" indent="-345436" algn="l">
              <a:lnSpc>
                <a:spcPts val="4479"/>
              </a:lnSpc>
              <a:buFont typeface="Arial"/>
              <a:buChar char="•"/>
            </a:pPr>
            <a:r>
              <a:rPr lang="en-US" sz="3199">
                <a:solidFill>
                  <a:srgbClr val="000000"/>
                </a:solidFill>
                <a:latin typeface="Trebuchet MS"/>
                <a:ea typeface="Trebuchet MS"/>
                <a:cs typeface="Trebuchet MS"/>
                <a:sym typeface="Trebuchet MS"/>
              </a:rPr>
              <a:t>If the FY2024-25 budget needs to change, a budget revision must be submitted and approved through GAINS before spending can occur.</a:t>
            </a:r>
          </a:p>
          <a:p>
            <a:pPr algn="l">
              <a:lnSpc>
                <a:spcPts val="4479"/>
              </a:lnSpc>
            </a:pPr>
            <a:endParaRPr lang="en-US" sz="3199">
              <a:solidFill>
                <a:srgbClr val="000000"/>
              </a:solidFill>
              <a:latin typeface="Trebuchet MS"/>
              <a:ea typeface="Trebuchet MS"/>
              <a:cs typeface="Trebuchet MS"/>
              <a:sym typeface="Trebuchet MS"/>
            </a:endParaRPr>
          </a:p>
          <a:p>
            <a:pPr marL="690872" lvl="1" indent="-345436" algn="l">
              <a:lnSpc>
                <a:spcPts val="4479"/>
              </a:lnSpc>
              <a:buFont typeface="Arial"/>
              <a:buChar char="•"/>
            </a:pPr>
            <a:r>
              <a:rPr lang="en-US" sz="3199">
                <a:solidFill>
                  <a:srgbClr val="000000"/>
                </a:solidFill>
                <a:latin typeface="Trebuchet MS"/>
                <a:ea typeface="Trebuchet MS"/>
                <a:cs typeface="Trebuchet MS"/>
                <a:sym typeface="Trebuchet MS"/>
              </a:rPr>
              <a:t>Do not purchase or pay using SCCG funds until a budget has been approved in writing.</a:t>
            </a:r>
          </a:p>
          <a:p>
            <a:pPr algn="l">
              <a:lnSpc>
                <a:spcPts val="4479"/>
              </a:lnSpc>
            </a:pPr>
            <a:endParaRPr lang="en-US" sz="3199">
              <a:solidFill>
                <a:srgbClr val="000000"/>
              </a:solidFill>
              <a:latin typeface="Trebuchet MS"/>
              <a:ea typeface="Trebuchet MS"/>
              <a:cs typeface="Trebuchet MS"/>
              <a:sym typeface="Trebuchet MS"/>
            </a:endParaRPr>
          </a:p>
          <a:p>
            <a:pPr marL="690872" lvl="1" indent="-345436" algn="l">
              <a:lnSpc>
                <a:spcPts val="4479"/>
              </a:lnSpc>
              <a:buFont typeface="Arial"/>
              <a:buChar char="•"/>
            </a:pPr>
            <a:r>
              <a:rPr lang="en-US" sz="3199">
                <a:solidFill>
                  <a:srgbClr val="000000"/>
                </a:solidFill>
                <a:latin typeface="Trebuchet MS"/>
                <a:ea typeface="Trebuchet MS"/>
                <a:cs typeface="Trebuchet MS"/>
                <a:sym typeface="Trebuchet MS"/>
              </a:rPr>
              <a:t>Steps to complete a budget revision are </a:t>
            </a:r>
            <a:r>
              <a:rPr lang="en-US" sz="3199" b="1" u="sng">
                <a:solidFill>
                  <a:srgbClr val="0955A1"/>
                </a:solidFill>
                <a:latin typeface="Trebuchet MS Bold"/>
                <a:ea typeface="Trebuchet MS Bold"/>
                <a:cs typeface="Trebuchet MS Bold"/>
                <a:sym typeface="Trebuchet MS Bold"/>
                <a:hlinkClick r:id="rId3" tooltip="https://www.cde.state.co.us/gains/revisingfundingapplicationsgains"/>
              </a:rPr>
              <a:t>available to download</a:t>
            </a:r>
            <a:r>
              <a:rPr lang="en-US" sz="3199">
                <a:solidFill>
                  <a:srgbClr val="000000"/>
                </a:solidFill>
                <a:latin typeface="Trebuchet MS"/>
                <a:ea typeface="Trebuchet MS"/>
                <a:cs typeface="Trebuchet MS"/>
                <a:sym typeface="Trebuchet MS"/>
              </a:rPr>
              <a:t>.</a:t>
            </a:r>
            <a:r>
              <a:rPr lang="en-US" sz="3199">
                <a:solidFill>
                  <a:srgbClr val="D33039"/>
                </a:solidFill>
                <a:latin typeface="Trebuchet MS"/>
                <a:ea typeface="Trebuchet MS"/>
                <a:cs typeface="Trebuchet MS"/>
                <a:sym typeface="Trebuchet MS"/>
              </a:rPr>
              <a:t> </a:t>
            </a:r>
          </a:p>
          <a:p>
            <a:pPr marL="1381745" lvl="2" indent="-460582" algn="l">
              <a:lnSpc>
                <a:spcPts val="4479"/>
              </a:lnSpc>
              <a:buFont typeface="Arial"/>
              <a:buChar char="⚬"/>
            </a:pPr>
            <a:r>
              <a:rPr lang="en-US" sz="3199">
                <a:solidFill>
                  <a:srgbClr val="000000"/>
                </a:solidFill>
                <a:latin typeface="Trebuchet MS"/>
                <a:ea typeface="Trebuchet MS"/>
                <a:cs typeface="Trebuchet MS"/>
                <a:sym typeface="Trebuchet MS"/>
              </a:rPr>
              <a:t>Include date of changes in description (i.e. Revised 3/15/2025).</a:t>
            </a:r>
          </a:p>
          <a:p>
            <a:pPr algn="l">
              <a:lnSpc>
                <a:spcPts val="3919"/>
              </a:lnSpc>
            </a:pPr>
            <a:endParaRPr lang="en-US" sz="3199">
              <a:solidFill>
                <a:srgbClr val="000000"/>
              </a:solidFill>
              <a:latin typeface="Trebuchet MS"/>
              <a:ea typeface="Trebuchet MS"/>
              <a:cs typeface="Trebuchet MS"/>
              <a:sym typeface="Trebuchet MS"/>
            </a:endParaRPr>
          </a:p>
          <a:p>
            <a:pPr algn="l">
              <a:lnSpc>
                <a:spcPts val="3919"/>
              </a:lnSpc>
            </a:pPr>
            <a:endParaRPr lang="en-US" sz="3199">
              <a:solidFill>
                <a:srgbClr val="000000"/>
              </a:solidFill>
              <a:latin typeface="Trebuchet MS"/>
              <a:ea typeface="Trebuchet MS"/>
              <a:cs typeface="Trebuchet MS"/>
              <a:sym typeface="Trebuchet MS"/>
            </a:endParaRPr>
          </a:p>
        </p:txBody>
      </p:sp>
      <p:sp>
        <p:nvSpPr>
          <p:cNvPr id="8" name="Freeform 8"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13514628" y="6359552"/>
            <a:ext cx="646432" cy="646432"/>
          </a:xfrm>
          <a:custGeom>
            <a:avLst/>
            <a:gdLst/>
            <a:ahLst/>
            <a:cxnLst/>
            <a:rect l="l" t="t" r="r" b="b"/>
            <a:pathLst>
              <a:path w="646432" h="646432">
                <a:moveTo>
                  <a:pt x="0" y="0"/>
                </a:moveTo>
                <a:lnTo>
                  <a:pt x="646432" y="0"/>
                </a:lnTo>
                <a:lnTo>
                  <a:pt x="646432" y="646432"/>
                </a:lnTo>
                <a:lnTo>
                  <a:pt x="0" y="6464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978384" cy="1541783"/>
            <a:chOff x="0" y="0"/>
            <a:chExt cx="4998422" cy="406066"/>
          </a:xfrm>
        </p:grpSpPr>
        <p:sp>
          <p:nvSpPr>
            <p:cNvPr id="3" name="Freeform 3">
              <a:extLst>
                <a:ext uri="{C183D7F6-B498-43B3-948B-1728B52AA6E4}">
                  <adec:decorative xmlns:adec="http://schemas.microsoft.com/office/drawing/2017/decorative" val="1"/>
                </a:ext>
              </a:extLst>
            </p:cNvPr>
            <p:cNvSpPr/>
            <p:nvPr/>
          </p:nvSpPr>
          <p:spPr>
            <a:xfrm>
              <a:off x="0" y="0"/>
              <a:ext cx="4998422" cy="406066"/>
            </a:xfrm>
            <a:custGeom>
              <a:avLst/>
              <a:gdLst/>
              <a:ahLst/>
              <a:cxnLst/>
              <a:rect l="l" t="t" r="r" b="b"/>
              <a:pathLst>
                <a:path w="4998422" h="406066">
                  <a:moveTo>
                    <a:pt x="0" y="0"/>
                  </a:moveTo>
                  <a:lnTo>
                    <a:pt x="4998422" y="0"/>
                  </a:lnTo>
                  <a:lnTo>
                    <a:pt x="4998422"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98422"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352149"/>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9" name="TextBox 9"/>
          <p:cNvSpPr txBox="1">
            <a:spLocks noGrp="1"/>
          </p:cNvSpPr>
          <p:nvPr>
            <p:ph type="title" idx="4294967295"/>
          </p:nvPr>
        </p:nvSpPr>
        <p:spPr>
          <a:xfrm>
            <a:off x="467829" y="794069"/>
            <a:ext cx="15153171" cy="86818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572"/>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Spring Break Wish or Reality? </a:t>
            </a:r>
          </a:p>
        </p:txBody>
      </p:sp>
      <p:sp>
        <p:nvSpPr>
          <p:cNvPr id="18" name="TextBox 18"/>
          <p:cNvSpPr txBox="1"/>
          <p:nvPr/>
        </p:nvSpPr>
        <p:spPr>
          <a:xfrm>
            <a:off x="1096180" y="4688135"/>
            <a:ext cx="283678" cy="801465"/>
          </a:xfrm>
          <a:prstGeom prst="rect">
            <a:avLst/>
          </a:prstGeom>
        </p:spPr>
        <p:txBody>
          <a:bodyPr lIns="0" tIns="0" rIns="0" bIns="0" rtlCol="0" anchor="t">
            <a:spAutoFit/>
          </a:bodyPr>
          <a:lstStyle/>
          <a:p>
            <a:pPr algn="ctr">
              <a:lnSpc>
                <a:spcPts val="6525"/>
              </a:lnSpc>
            </a:pPr>
            <a:r>
              <a:rPr lang="en-US" sz="4661">
                <a:solidFill>
                  <a:srgbClr val="000000"/>
                </a:solidFill>
                <a:latin typeface="Museo Slab 1"/>
                <a:ea typeface="Museo Slab 1"/>
                <a:cs typeface="Museo Slab 1"/>
                <a:sym typeface="Museo Slab 1"/>
              </a:rPr>
              <a:t>1</a:t>
            </a:r>
          </a:p>
        </p:txBody>
      </p:sp>
      <p:sp>
        <p:nvSpPr>
          <p:cNvPr id="11" name="Freeform 11" descr="books"/>
          <p:cNvSpPr/>
          <p:nvPr/>
        </p:nvSpPr>
        <p:spPr>
          <a:xfrm>
            <a:off x="1547930" y="3481616"/>
            <a:ext cx="3091790" cy="2059905"/>
          </a:xfrm>
          <a:custGeom>
            <a:avLst/>
            <a:gdLst/>
            <a:ahLst/>
            <a:cxnLst/>
            <a:rect l="l" t="t" r="r" b="b"/>
            <a:pathLst>
              <a:path w="3091790" h="2059905">
                <a:moveTo>
                  <a:pt x="0" y="0"/>
                </a:moveTo>
                <a:lnTo>
                  <a:pt x="3091791" y="0"/>
                </a:lnTo>
                <a:lnTo>
                  <a:pt x="3091791" y="2059905"/>
                </a:lnTo>
                <a:lnTo>
                  <a:pt x="0" y="2059905"/>
                </a:lnTo>
                <a:lnTo>
                  <a:pt x="0" y="0"/>
                </a:lnTo>
                <a:close/>
              </a:path>
            </a:pathLst>
          </a:custGeom>
          <a:blipFill>
            <a:blip r:embed="rId3"/>
            <a:stretch>
              <a:fillRect/>
            </a:stretch>
          </a:blipFill>
        </p:spPr>
        <p:txBody>
          <a:bodyPr/>
          <a:lstStyle/>
          <a:p>
            <a:endParaRPr lang="en-US"/>
          </a:p>
        </p:txBody>
      </p:sp>
      <p:sp>
        <p:nvSpPr>
          <p:cNvPr id="24" name="TextBox 24"/>
          <p:cNvSpPr txBox="1"/>
          <p:nvPr/>
        </p:nvSpPr>
        <p:spPr>
          <a:xfrm>
            <a:off x="5168284" y="4857268"/>
            <a:ext cx="347062" cy="801465"/>
          </a:xfrm>
          <a:prstGeom prst="rect">
            <a:avLst/>
          </a:prstGeom>
        </p:spPr>
        <p:txBody>
          <a:bodyPr lIns="0" tIns="0" rIns="0" bIns="0" rtlCol="0" anchor="t">
            <a:spAutoFit/>
          </a:bodyPr>
          <a:lstStyle/>
          <a:p>
            <a:pPr algn="ctr">
              <a:lnSpc>
                <a:spcPts val="6525"/>
              </a:lnSpc>
            </a:pPr>
            <a:r>
              <a:rPr lang="en-US" sz="4661">
                <a:solidFill>
                  <a:srgbClr val="000000"/>
                </a:solidFill>
                <a:latin typeface="Museo Slab 1"/>
                <a:ea typeface="Museo Slab 1"/>
                <a:cs typeface="Museo Slab 1"/>
                <a:sym typeface="Museo Slab 1"/>
              </a:rPr>
              <a:t>2</a:t>
            </a:r>
          </a:p>
        </p:txBody>
      </p:sp>
      <p:sp>
        <p:nvSpPr>
          <p:cNvPr id="12" name="Freeform 12" descr="a skier on the slopes"/>
          <p:cNvSpPr/>
          <p:nvPr/>
        </p:nvSpPr>
        <p:spPr>
          <a:xfrm>
            <a:off x="5749659" y="3481616"/>
            <a:ext cx="3013859" cy="2007984"/>
          </a:xfrm>
          <a:custGeom>
            <a:avLst/>
            <a:gdLst/>
            <a:ahLst/>
            <a:cxnLst/>
            <a:rect l="l" t="t" r="r" b="b"/>
            <a:pathLst>
              <a:path w="3013859" h="2007984">
                <a:moveTo>
                  <a:pt x="0" y="0"/>
                </a:moveTo>
                <a:lnTo>
                  <a:pt x="3013860" y="0"/>
                </a:lnTo>
                <a:lnTo>
                  <a:pt x="3013860" y="2007984"/>
                </a:lnTo>
                <a:lnTo>
                  <a:pt x="0" y="2007984"/>
                </a:lnTo>
                <a:lnTo>
                  <a:pt x="0" y="0"/>
                </a:lnTo>
                <a:close/>
              </a:path>
            </a:pathLst>
          </a:custGeom>
          <a:blipFill>
            <a:blip r:embed="rId4"/>
            <a:stretch>
              <a:fillRect/>
            </a:stretch>
          </a:blipFill>
        </p:spPr>
        <p:txBody>
          <a:bodyPr/>
          <a:lstStyle/>
          <a:p>
            <a:endParaRPr lang="en-US"/>
          </a:p>
        </p:txBody>
      </p:sp>
      <p:sp>
        <p:nvSpPr>
          <p:cNvPr id="23" name="TextBox 23"/>
          <p:cNvSpPr txBox="1"/>
          <p:nvPr/>
        </p:nvSpPr>
        <p:spPr>
          <a:xfrm>
            <a:off x="9154640" y="4857268"/>
            <a:ext cx="337565" cy="801465"/>
          </a:xfrm>
          <a:prstGeom prst="rect">
            <a:avLst/>
          </a:prstGeom>
        </p:spPr>
        <p:txBody>
          <a:bodyPr lIns="0" tIns="0" rIns="0" bIns="0" rtlCol="0" anchor="t">
            <a:spAutoFit/>
          </a:bodyPr>
          <a:lstStyle/>
          <a:p>
            <a:pPr algn="ctr">
              <a:lnSpc>
                <a:spcPts val="6525"/>
              </a:lnSpc>
            </a:pPr>
            <a:r>
              <a:rPr lang="en-US" sz="4661">
                <a:solidFill>
                  <a:srgbClr val="000000"/>
                </a:solidFill>
                <a:latin typeface="Museo Slab 1"/>
                <a:ea typeface="Museo Slab 1"/>
                <a:cs typeface="Museo Slab 1"/>
                <a:sym typeface="Museo Slab 1"/>
              </a:rPr>
              <a:t>3</a:t>
            </a:r>
          </a:p>
        </p:txBody>
      </p:sp>
      <p:sp>
        <p:nvSpPr>
          <p:cNvPr id="13" name="Freeform 13" descr="taking a nap"/>
          <p:cNvSpPr/>
          <p:nvPr/>
        </p:nvSpPr>
        <p:spPr>
          <a:xfrm>
            <a:off x="9651234" y="3513545"/>
            <a:ext cx="3086337" cy="2048556"/>
          </a:xfrm>
          <a:custGeom>
            <a:avLst/>
            <a:gdLst/>
            <a:ahLst/>
            <a:cxnLst/>
            <a:rect l="l" t="t" r="r" b="b"/>
            <a:pathLst>
              <a:path w="3086337" h="2048556">
                <a:moveTo>
                  <a:pt x="0" y="0"/>
                </a:moveTo>
                <a:lnTo>
                  <a:pt x="3086337" y="0"/>
                </a:lnTo>
                <a:lnTo>
                  <a:pt x="3086337" y="2048556"/>
                </a:lnTo>
                <a:lnTo>
                  <a:pt x="0" y="2048556"/>
                </a:lnTo>
                <a:lnTo>
                  <a:pt x="0" y="0"/>
                </a:lnTo>
                <a:close/>
              </a:path>
            </a:pathLst>
          </a:custGeom>
          <a:blipFill>
            <a:blip r:embed="rId5"/>
            <a:stretch>
              <a:fillRect/>
            </a:stretch>
          </a:blipFill>
        </p:spPr>
        <p:txBody>
          <a:bodyPr/>
          <a:lstStyle/>
          <a:p>
            <a:endParaRPr lang="en-US"/>
          </a:p>
        </p:txBody>
      </p:sp>
      <p:sp>
        <p:nvSpPr>
          <p:cNvPr id="22" name="TextBox 22"/>
          <p:cNvSpPr txBox="1"/>
          <p:nvPr/>
        </p:nvSpPr>
        <p:spPr>
          <a:xfrm>
            <a:off x="13349268" y="4857268"/>
            <a:ext cx="354701" cy="801465"/>
          </a:xfrm>
          <a:prstGeom prst="rect">
            <a:avLst/>
          </a:prstGeom>
        </p:spPr>
        <p:txBody>
          <a:bodyPr lIns="0" tIns="0" rIns="0" bIns="0" rtlCol="0" anchor="t">
            <a:spAutoFit/>
          </a:bodyPr>
          <a:lstStyle/>
          <a:p>
            <a:pPr algn="ctr">
              <a:lnSpc>
                <a:spcPts val="6525"/>
              </a:lnSpc>
            </a:pPr>
            <a:r>
              <a:rPr lang="en-US" sz="4661">
                <a:solidFill>
                  <a:srgbClr val="000000"/>
                </a:solidFill>
                <a:latin typeface="Museo Slab 1"/>
                <a:ea typeface="Museo Slab 1"/>
                <a:cs typeface="Museo Slab 1"/>
                <a:sym typeface="Museo Slab 1"/>
              </a:rPr>
              <a:t>4</a:t>
            </a:r>
          </a:p>
        </p:txBody>
      </p:sp>
      <p:sp>
        <p:nvSpPr>
          <p:cNvPr id="10" name="Freeform 10" descr="beach"/>
          <p:cNvSpPr/>
          <p:nvPr/>
        </p:nvSpPr>
        <p:spPr>
          <a:xfrm>
            <a:off x="13849429" y="3477655"/>
            <a:ext cx="2779262" cy="2084446"/>
          </a:xfrm>
          <a:custGeom>
            <a:avLst/>
            <a:gdLst/>
            <a:ahLst/>
            <a:cxnLst/>
            <a:rect l="l" t="t" r="r" b="b"/>
            <a:pathLst>
              <a:path w="2779262" h="2084446">
                <a:moveTo>
                  <a:pt x="0" y="0"/>
                </a:moveTo>
                <a:lnTo>
                  <a:pt x="2779262" y="0"/>
                </a:lnTo>
                <a:lnTo>
                  <a:pt x="2779262" y="2084446"/>
                </a:lnTo>
                <a:lnTo>
                  <a:pt x="0" y="2084446"/>
                </a:lnTo>
                <a:lnTo>
                  <a:pt x="0" y="0"/>
                </a:lnTo>
                <a:close/>
              </a:path>
            </a:pathLst>
          </a:custGeom>
          <a:blipFill>
            <a:blip r:embed="rId6"/>
            <a:stretch>
              <a:fillRect/>
            </a:stretch>
          </a:blipFill>
        </p:spPr>
        <p:txBody>
          <a:bodyPr/>
          <a:lstStyle/>
          <a:p>
            <a:endParaRPr lang="en-US"/>
          </a:p>
        </p:txBody>
      </p:sp>
      <p:sp>
        <p:nvSpPr>
          <p:cNvPr id="21" name="TextBox 21"/>
          <p:cNvSpPr txBox="1"/>
          <p:nvPr/>
        </p:nvSpPr>
        <p:spPr>
          <a:xfrm>
            <a:off x="1070992" y="7598985"/>
            <a:ext cx="334055" cy="801465"/>
          </a:xfrm>
          <a:prstGeom prst="rect">
            <a:avLst/>
          </a:prstGeom>
        </p:spPr>
        <p:txBody>
          <a:bodyPr lIns="0" tIns="0" rIns="0" bIns="0" rtlCol="0" anchor="t">
            <a:spAutoFit/>
          </a:bodyPr>
          <a:lstStyle/>
          <a:p>
            <a:pPr algn="ctr">
              <a:lnSpc>
                <a:spcPts val="6525"/>
              </a:lnSpc>
            </a:pPr>
            <a:r>
              <a:rPr lang="en-US" sz="4661">
                <a:solidFill>
                  <a:srgbClr val="000000"/>
                </a:solidFill>
                <a:latin typeface="Museo Slab 1"/>
                <a:ea typeface="Museo Slab 1"/>
                <a:cs typeface="Museo Slab 1"/>
                <a:sym typeface="Museo Slab 1"/>
              </a:rPr>
              <a:t>5</a:t>
            </a:r>
          </a:p>
        </p:txBody>
      </p:sp>
      <p:sp>
        <p:nvSpPr>
          <p:cNvPr id="15" name="Freeform 15" descr="airplane"/>
          <p:cNvSpPr/>
          <p:nvPr/>
        </p:nvSpPr>
        <p:spPr>
          <a:xfrm>
            <a:off x="1516483" y="6389367"/>
            <a:ext cx="3154686" cy="1978044"/>
          </a:xfrm>
          <a:custGeom>
            <a:avLst/>
            <a:gdLst/>
            <a:ahLst/>
            <a:cxnLst/>
            <a:rect l="l" t="t" r="r" b="b"/>
            <a:pathLst>
              <a:path w="3154686" h="1978044">
                <a:moveTo>
                  <a:pt x="0" y="0"/>
                </a:moveTo>
                <a:lnTo>
                  <a:pt x="3154686" y="0"/>
                </a:lnTo>
                <a:lnTo>
                  <a:pt x="3154686" y="1978044"/>
                </a:lnTo>
                <a:lnTo>
                  <a:pt x="0" y="1978044"/>
                </a:lnTo>
                <a:lnTo>
                  <a:pt x="0" y="0"/>
                </a:lnTo>
                <a:close/>
              </a:path>
            </a:pathLst>
          </a:custGeom>
          <a:blipFill>
            <a:blip r:embed="rId7"/>
            <a:stretch>
              <a:fillRect t="-3228" b="-3228"/>
            </a:stretch>
          </a:blipFill>
        </p:spPr>
        <p:txBody>
          <a:bodyPr/>
          <a:lstStyle/>
          <a:p>
            <a:endParaRPr lang="en-US"/>
          </a:p>
        </p:txBody>
      </p:sp>
      <p:sp>
        <p:nvSpPr>
          <p:cNvPr id="20" name="TextBox 20"/>
          <p:cNvSpPr txBox="1"/>
          <p:nvPr/>
        </p:nvSpPr>
        <p:spPr>
          <a:xfrm>
            <a:off x="5168284" y="7598985"/>
            <a:ext cx="353463" cy="801465"/>
          </a:xfrm>
          <a:prstGeom prst="rect">
            <a:avLst/>
          </a:prstGeom>
        </p:spPr>
        <p:txBody>
          <a:bodyPr lIns="0" tIns="0" rIns="0" bIns="0" rtlCol="0" anchor="t">
            <a:spAutoFit/>
          </a:bodyPr>
          <a:lstStyle/>
          <a:p>
            <a:pPr algn="ctr">
              <a:lnSpc>
                <a:spcPts val="6525"/>
              </a:lnSpc>
            </a:pPr>
            <a:r>
              <a:rPr lang="en-US" sz="4661">
                <a:solidFill>
                  <a:srgbClr val="000000"/>
                </a:solidFill>
                <a:latin typeface="Museo Slab 1"/>
                <a:ea typeface="Museo Slab 1"/>
                <a:cs typeface="Museo Slab 1"/>
                <a:sym typeface="Museo Slab 1"/>
              </a:rPr>
              <a:t>6</a:t>
            </a:r>
          </a:p>
        </p:txBody>
      </p:sp>
      <p:sp>
        <p:nvSpPr>
          <p:cNvPr id="14" name="Freeform 14" descr="puzzle"/>
          <p:cNvSpPr/>
          <p:nvPr/>
        </p:nvSpPr>
        <p:spPr>
          <a:xfrm>
            <a:off x="5794597" y="6345167"/>
            <a:ext cx="2968922" cy="1978044"/>
          </a:xfrm>
          <a:custGeom>
            <a:avLst/>
            <a:gdLst/>
            <a:ahLst/>
            <a:cxnLst/>
            <a:rect l="l" t="t" r="r" b="b"/>
            <a:pathLst>
              <a:path w="2968922" h="1978044">
                <a:moveTo>
                  <a:pt x="0" y="0"/>
                </a:moveTo>
                <a:lnTo>
                  <a:pt x="2968922" y="0"/>
                </a:lnTo>
                <a:lnTo>
                  <a:pt x="2968922" y="1978044"/>
                </a:lnTo>
                <a:lnTo>
                  <a:pt x="0" y="1978044"/>
                </a:lnTo>
                <a:lnTo>
                  <a:pt x="0" y="0"/>
                </a:lnTo>
                <a:close/>
              </a:path>
            </a:pathLst>
          </a:custGeom>
          <a:blipFill>
            <a:blip r:embed="rId8"/>
            <a:stretch>
              <a:fillRect/>
            </a:stretch>
          </a:blipFill>
        </p:spPr>
        <p:txBody>
          <a:bodyPr/>
          <a:lstStyle/>
          <a:p>
            <a:endParaRPr lang="en-US"/>
          </a:p>
        </p:txBody>
      </p:sp>
      <p:sp>
        <p:nvSpPr>
          <p:cNvPr id="19" name="TextBox 19"/>
          <p:cNvSpPr txBox="1"/>
          <p:nvPr/>
        </p:nvSpPr>
        <p:spPr>
          <a:xfrm>
            <a:off x="9170744" y="7598985"/>
            <a:ext cx="321461" cy="801465"/>
          </a:xfrm>
          <a:prstGeom prst="rect">
            <a:avLst/>
          </a:prstGeom>
        </p:spPr>
        <p:txBody>
          <a:bodyPr lIns="0" tIns="0" rIns="0" bIns="0" rtlCol="0" anchor="t">
            <a:spAutoFit/>
          </a:bodyPr>
          <a:lstStyle/>
          <a:p>
            <a:pPr algn="ctr">
              <a:lnSpc>
                <a:spcPts val="6525"/>
              </a:lnSpc>
            </a:pPr>
            <a:r>
              <a:rPr lang="en-US" sz="4661">
                <a:solidFill>
                  <a:srgbClr val="000000"/>
                </a:solidFill>
                <a:latin typeface="Museo Slab 1"/>
                <a:ea typeface="Museo Slab 1"/>
                <a:cs typeface="Museo Slab 1"/>
                <a:sym typeface="Museo Slab 1"/>
              </a:rPr>
              <a:t>7</a:t>
            </a:r>
          </a:p>
        </p:txBody>
      </p:sp>
      <p:sp>
        <p:nvSpPr>
          <p:cNvPr id="16" name="Freeform 16" descr="eating with others"/>
          <p:cNvSpPr/>
          <p:nvPr/>
        </p:nvSpPr>
        <p:spPr>
          <a:xfrm>
            <a:off x="9767046" y="6433566"/>
            <a:ext cx="2946642" cy="1966884"/>
          </a:xfrm>
          <a:custGeom>
            <a:avLst/>
            <a:gdLst/>
            <a:ahLst/>
            <a:cxnLst/>
            <a:rect l="l" t="t" r="r" b="b"/>
            <a:pathLst>
              <a:path w="2946642" h="1966884">
                <a:moveTo>
                  <a:pt x="0" y="0"/>
                </a:moveTo>
                <a:lnTo>
                  <a:pt x="2946642" y="0"/>
                </a:lnTo>
                <a:lnTo>
                  <a:pt x="2946642" y="1966884"/>
                </a:lnTo>
                <a:lnTo>
                  <a:pt x="0" y="1966884"/>
                </a:lnTo>
                <a:lnTo>
                  <a:pt x="0" y="0"/>
                </a:lnTo>
                <a:close/>
              </a:path>
            </a:pathLst>
          </a:custGeom>
          <a:blipFill>
            <a:blip r:embed="rId9"/>
            <a:stretch>
              <a:fillRect/>
            </a:stretch>
          </a:blipFill>
        </p:spPr>
        <p:txBody>
          <a:bodyPr/>
          <a:lstStyle/>
          <a:p>
            <a:endParaRPr lang="en-US"/>
          </a:p>
        </p:txBody>
      </p:sp>
      <p:sp>
        <p:nvSpPr>
          <p:cNvPr id="25" name="TextBox 25"/>
          <p:cNvSpPr txBox="1"/>
          <p:nvPr/>
        </p:nvSpPr>
        <p:spPr>
          <a:xfrm>
            <a:off x="13349268" y="7598985"/>
            <a:ext cx="355321" cy="801465"/>
          </a:xfrm>
          <a:prstGeom prst="rect">
            <a:avLst/>
          </a:prstGeom>
        </p:spPr>
        <p:txBody>
          <a:bodyPr lIns="0" tIns="0" rIns="0" bIns="0" rtlCol="0" anchor="t">
            <a:spAutoFit/>
          </a:bodyPr>
          <a:lstStyle/>
          <a:p>
            <a:pPr algn="ctr">
              <a:lnSpc>
                <a:spcPts val="6525"/>
              </a:lnSpc>
            </a:pPr>
            <a:r>
              <a:rPr lang="en-US" sz="4661">
                <a:solidFill>
                  <a:srgbClr val="000000"/>
                </a:solidFill>
                <a:latin typeface="Museo Slab 1"/>
                <a:ea typeface="Museo Slab 1"/>
                <a:cs typeface="Museo Slab 1"/>
                <a:sym typeface="Museo Slab 1"/>
              </a:rPr>
              <a:t>8</a:t>
            </a:r>
          </a:p>
        </p:txBody>
      </p:sp>
      <p:sp>
        <p:nvSpPr>
          <p:cNvPr id="17" name="Freeform 17" descr="checklist"/>
          <p:cNvSpPr/>
          <p:nvPr/>
        </p:nvSpPr>
        <p:spPr>
          <a:xfrm>
            <a:off x="13891988" y="6433566"/>
            <a:ext cx="2836240" cy="1889645"/>
          </a:xfrm>
          <a:custGeom>
            <a:avLst/>
            <a:gdLst/>
            <a:ahLst/>
            <a:cxnLst/>
            <a:rect l="l" t="t" r="r" b="b"/>
            <a:pathLst>
              <a:path w="2836240" h="1889645">
                <a:moveTo>
                  <a:pt x="0" y="0"/>
                </a:moveTo>
                <a:lnTo>
                  <a:pt x="2836240" y="0"/>
                </a:lnTo>
                <a:lnTo>
                  <a:pt x="2836240" y="1889645"/>
                </a:lnTo>
                <a:lnTo>
                  <a:pt x="0" y="1889645"/>
                </a:lnTo>
                <a:lnTo>
                  <a:pt x="0" y="0"/>
                </a:lnTo>
                <a:close/>
              </a:path>
            </a:pathLst>
          </a:custGeom>
          <a:blipFill>
            <a:blip r:embed="rId10"/>
            <a:stretch>
              <a:fillRect/>
            </a:stretch>
          </a:blipFill>
        </p:spPr>
        <p:txBody>
          <a:bodyPr/>
          <a:lstStyle/>
          <a:p>
            <a:endParaRPr lang="en-US"/>
          </a:p>
        </p:txBody>
      </p:sp>
      <p:sp>
        <p:nvSpPr>
          <p:cNvPr id="8" name="Freeform 8" descr="CDE Logo"/>
          <p:cNvSpPr/>
          <p:nvPr/>
        </p:nvSpPr>
        <p:spPr>
          <a:xfrm>
            <a:off x="15242991" y="638639"/>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11"/>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296295" y="701531"/>
            <a:ext cx="1404598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Continuation Budget </a:t>
            </a:r>
          </a:p>
        </p:txBody>
      </p:sp>
      <p:grpSp>
        <p:nvGrpSpPr>
          <p:cNvPr id="6" name="Group 6">
            <a:extLst>
              <a:ext uri="{C183D7F6-B498-43B3-948B-1728B52AA6E4}">
                <adec:decorative xmlns:adec="http://schemas.microsoft.com/office/drawing/2017/decorative" val="1"/>
              </a:ext>
            </a:extLst>
          </p:cNvPr>
          <p:cNvGrpSpPr/>
          <p:nvPr/>
        </p:nvGrpSpPr>
        <p:grpSpPr>
          <a:xfrm>
            <a:off x="503756" y="2452962"/>
            <a:ext cx="17445985" cy="7441180"/>
            <a:chOff x="0" y="0"/>
            <a:chExt cx="4594827" cy="1959817"/>
          </a:xfrm>
        </p:grpSpPr>
        <p:sp>
          <p:nvSpPr>
            <p:cNvPr id="7" name="Freeform 7">
              <a:extLst>
                <a:ext uri="{C183D7F6-B498-43B3-948B-1728B52AA6E4}">
                  <adec:decorative xmlns:adec="http://schemas.microsoft.com/office/drawing/2017/decorative" val="1"/>
                </a:ext>
              </a:extLst>
            </p:cNvPr>
            <p:cNvSpPr/>
            <p:nvPr/>
          </p:nvSpPr>
          <p:spPr>
            <a:xfrm>
              <a:off x="0" y="0"/>
              <a:ext cx="4594827" cy="1959817"/>
            </a:xfrm>
            <a:custGeom>
              <a:avLst/>
              <a:gdLst/>
              <a:ahLst/>
              <a:cxnLst/>
              <a:rect l="l" t="t" r="r" b="b"/>
              <a:pathLst>
                <a:path w="4594827" h="1959817">
                  <a:moveTo>
                    <a:pt x="0" y="0"/>
                  </a:moveTo>
                  <a:lnTo>
                    <a:pt x="4594827" y="0"/>
                  </a:lnTo>
                  <a:lnTo>
                    <a:pt x="4594827"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594827" cy="2016967"/>
            </a:xfrm>
            <a:prstGeom prst="rect">
              <a:avLst/>
            </a:prstGeom>
          </p:spPr>
          <p:txBody>
            <a:bodyPr lIns="50800" tIns="50800" rIns="50800" bIns="50800" rtlCol="0" anchor="ctr"/>
            <a:lstStyle/>
            <a:p>
              <a:pPr algn="ctr">
                <a:lnSpc>
                  <a:spcPts val="3919"/>
                </a:lnSpc>
              </a:pPr>
              <a:endParaRPr/>
            </a:p>
          </p:txBody>
        </p:sp>
      </p:grpSp>
      <p:sp>
        <p:nvSpPr>
          <p:cNvPr id="9" name="TextBox 9"/>
          <p:cNvSpPr txBox="1"/>
          <p:nvPr/>
        </p:nvSpPr>
        <p:spPr>
          <a:xfrm>
            <a:off x="904804" y="2704683"/>
            <a:ext cx="16478391" cy="5629291"/>
          </a:xfrm>
          <a:prstGeom prst="rect">
            <a:avLst/>
          </a:prstGeom>
        </p:spPr>
        <p:txBody>
          <a:bodyPr lIns="0" tIns="0" rIns="0" bIns="0" rtlCol="0" anchor="t">
            <a:spAutoFit/>
          </a:bodyPr>
          <a:lstStyle/>
          <a:p>
            <a:pPr algn="ctr">
              <a:lnSpc>
                <a:spcPts val="5632"/>
              </a:lnSpc>
            </a:pPr>
            <a:r>
              <a:rPr lang="en-US" sz="3966" b="1">
                <a:solidFill>
                  <a:srgbClr val="000000"/>
                </a:solidFill>
                <a:latin typeface="Trebuchet MS Bold"/>
                <a:ea typeface="Trebuchet MS Bold"/>
                <a:cs typeface="Trebuchet MS Bold"/>
                <a:sym typeface="Trebuchet MS Bold"/>
              </a:rPr>
              <a:t>Budget for 2025-2026 school year due on May 30, 2025.</a:t>
            </a:r>
          </a:p>
          <a:p>
            <a:pPr algn="l">
              <a:lnSpc>
                <a:spcPts val="3549"/>
              </a:lnSpc>
            </a:pPr>
            <a:endParaRPr lang="en-US" sz="3966" b="1">
              <a:solidFill>
                <a:srgbClr val="000000"/>
              </a:solidFill>
              <a:latin typeface="Trebuchet MS Bold"/>
              <a:ea typeface="Trebuchet MS Bold"/>
              <a:cs typeface="Trebuchet MS Bold"/>
              <a:sym typeface="Trebuchet MS Bold"/>
            </a:endParaRPr>
          </a:p>
          <a:p>
            <a:pPr marL="755651" lvl="1" indent="-377825" algn="l">
              <a:lnSpc>
                <a:spcPts val="4970"/>
              </a:lnSpc>
              <a:buFont typeface="Arial"/>
              <a:buChar char="•"/>
            </a:pPr>
            <a:r>
              <a:rPr lang="en-US" sz="3500">
                <a:solidFill>
                  <a:srgbClr val="000000"/>
                </a:solidFill>
                <a:latin typeface="Trebuchet MS"/>
                <a:ea typeface="Trebuchet MS"/>
                <a:cs typeface="Trebuchet MS"/>
                <a:sym typeface="Trebuchet MS"/>
              </a:rPr>
              <a:t>All budgets available now in GAINS.</a:t>
            </a:r>
          </a:p>
          <a:p>
            <a:pPr algn="l">
              <a:lnSpc>
                <a:spcPts val="2840"/>
              </a:lnSpc>
            </a:pPr>
            <a:endParaRPr lang="en-US" sz="3500">
              <a:solidFill>
                <a:srgbClr val="000000"/>
              </a:solidFill>
              <a:latin typeface="Trebuchet MS"/>
              <a:ea typeface="Trebuchet MS"/>
              <a:cs typeface="Trebuchet MS"/>
              <a:sym typeface="Trebuchet MS"/>
            </a:endParaRPr>
          </a:p>
          <a:p>
            <a:pPr marL="755651" lvl="1" indent="-377825" algn="l">
              <a:lnSpc>
                <a:spcPts val="4970"/>
              </a:lnSpc>
              <a:buFont typeface="Arial"/>
              <a:buChar char="•"/>
            </a:pPr>
            <a:r>
              <a:rPr lang="en-US" sz="3500" b="1">
                <a:solidFill>
                  <a:srgbClr val="000000"/>
                </a:solidFill>
                <a:latin typeface="Trebuchet MS Bold"/>
                <a:ea typeface="Trebuchet MS Bold"/>
                <a:cs typeface="Trebuchet MS Bold"/>
                <a:sym typeface="Trebuchet MS Bold"/>
              </a:rPr>
              <a:t>To complete the budget select fiscal year 2026...</a:t>
            </a:r>
          </a:p>
          <a:p>
            <a:pPr marL="2266952" lvl="3" indent="-566738" algn="l">
              <a:lnSpc>
                <a:spcPts val="4970"/>
              </a:lnSpc>
              <a:buFont typeface="Arial"/>
              <a:buChar char="￭"/>
            </a:pPr>
            <a:r>
              <a:rPr lang="en-US" sz="3500">
                <a:solidFill>
                  <a:srgbClr val="000000"/>
                </a:solidFill>
                <a:latin typeface="Trebuchet MS"/>
                <a:ea typeface="Trebuchet MS"/>
                <a:cs typeface="Trebuchet MS"/>
                <a:sym typeface="Trebuchet MS"/>
              </a:rPr>
              <a:t>Update each section with anticipated costs for FY2025-26.</a:t>
            </a:r>
          </a:p>
          <a:p>
            <a:pPr marL="2266952" lvl="3" indent="-566738" algn="l">
              <a:lnSpc>
                <a:spcPts val="4970"/>
              </a:lnSpc>
              <a:buFont typeface="Arial"/>
              <a:buChar char="￭"/>
            </a:pPr>
            <a:r>
              <a:rPr lang="en-US" sz="3500">
                <a:solidFill>
                  <a:srgbClr val="000000"/>
                </a:solidFill>
                <a:latin typeface="Trebuchet MS"/>
                <a:ea typeface="Trebuchet MS"/>
                <a:cs typeface="Trebuchet MS"/>
                <a:sym typeface="Trebuchet MS"/>
              </a:rPr>
              <a:t>Download the </a:t>
            </a:r>
            <a:r>
              <a:rPr lang="en-US" sz="3500" b="1" u="sng">
                <a:solidFill>
                  <a:srgbClr val="0955A1"/>
                </a:solidFill>
                <a:latin typeface="Trebuchet MS Bold"/>
                <a:ea typeface="Trebuchet MS Bold"/>
                <a:cs typeface="Trebuchet MS Bold"/>
                <a:sym typeface="Trebuchet MS Bold"/>
                <a:hlinkClick r:id="rId3" tooltip="https://www.cde.state.co.us/gains/budgetcreation"/>
              </a:rPr>
              <a:t>written directions</a:t>
            </a:r>
            <a:r>
              <a:rPr lang="en-US" sz="3500">
                <a:solidFill>
                  <a:srgbClr val="000000"/>
                </a:solidFill>
                <a:latin typeface="Trebuchet MS"/>
                <a:ea typeface="Trebuchet MS"/>
                <a:cs typeface="Trebuchet MS"/>
                <a:sym typeface="Trebuchet MS"/>
              </a:rPr>
              <a:t> or </a:t>
            </a:r>
            <a:r>
              <a:rPr lang="en-US" sz="3500" b="1" u="sng">
                <a:solidFill>
                  <a:srgbClr val="11468C"/>
                </a:solidFill>
                <a:latin typeface="Trebuchet MS Bold"/>
                <a:ea typeface="Trebuchet MS Bold"/>
                <a:cs typeface="Trebuchet MS Bold"/>
                <a:sym typeface="Trebuchet MS Bold"/>
                <a:hlinkClick r:id="rId4" tooltip="https://vimeo.com/932680724?share=copy"/>
              </a:rPr>
              <a:t>recording</a:t>
            </a:r>
            <a:r>
              <a:rPr lang="en-US" sz="3500">
                <a:solidFill>
                  <a:srgbClr val="000000"/>
                </a:solidFill>
                <a:latin typeface="Trebuchet MS"/>
                <a:ea typeface="Trebuchet MS"/>
                <a:cs typeface="Trebuchet MS"/>
                <a:sym typeface="Trebuchet MS"/>
              </a:rPr>
              <a:t> available online.</a:t>
            </a:r>
          </a:p>
          <a:p>
            <a:pPr marL="2266952" lvl="3" indent="-566738" algn="l">
              <a:lnSpc>
                <a:spcPts val="4970"/>
              </a:lnSpc>
              <a:buFont typeface="Arial"/>
              <a:buChar char="￭"/>
            </a:pPr>
            <a:r>
              <a:rPr lang="en-US" sz="3500">
                <a:solidFill>
                  <a:srgbClr val="000000"/>
                </a:solidFill>
                <a:latin typeface="Trebuchet MS"/>
                <a:ea typeface="Trebuchet MS"/>
                <a:cs typeface="Trebuchet MS"/>
                <a:sym typeface="Trebuchet MS"/>
              </a:rPr>
              <a:t>Access </a:t>
            </a:r>
            <a:r>
              <a:rPr lang="en-US" sz="3500" b="1" u="sng">
                <a:solidFill>
                  <a:srgbClr val="0955A1"/>
                </a:solidFill>
                <a:latin typeface="Trebuchet MS Bold"/>
                <a:ea typeface="Trebuchet MS Bold"/>
                <a:cs typeface="Trebuchet MS Bold"/>
                <a:sym typeface="Trebuchet MS Bold"/>
                <a:hlinkClick r:id="rId5" tooltip="https://www.cde.state.co.us/postsecondary/sccg-fiscal-requirements"/>
              </a:rPr>
              <a:t>budget workbook reminders</a:t>
            </a:r>
            <a:r>
              <a:rPr lang="en-US" sz="3500">
                <a:solidFill>
                  <a:srgbClr val="000000"/>
                </a:solidFill>
                <a:latin typeface="Trebuchet MS"/>
                <a:ea typeface="Trebuchet MS"/>
                <a:cs typeface="Trebuchet MS"/>
                <a:sym typeface="Trebuchet MS"/>
              </a:rPr>
              <a:t> for details on description needs.</a:t>
            </a:r>
          </a:p>
          <a:p>
            <a:pPr algn="l">
              <a:lnSpc>
                <a:spcPts val="2840"/>
              </a:lnSpc>
            </a:pPr>
            <a:endParaRPr lang="en-US" sz="3500">
              <a:solidFill>
                <a:srgbClr val="000000"/>
              </a:solidFill>
              <a:latin typeface="Trebuchet MS"/>
              <a:ea typeface="Trebuchet MS"/>
              <a:cs typeface="Trebuchet MS"/>
              <a:sym typeface="Trebuchet MS"/>
            </a:endParaRPr>
          </a:p>
          <a:p>
            <a:pPr marL="755651" lvl="1" indent="-377825" algn="l">
              <a:lnSpc>
                <a:spcPts val="4970"/>
              </a:lnSpc>
              <a:buFont typeface="Arial"/>
              <a:buChar char="•"/>
            </a:pPr>
            <a:r>
              <a:rPr lang="en-US" sz="3500">
                <a:solidFill>
                  <a:srgbClr val="000000"/>
                </a:solidFill>
                <a:latin typeface="Trebuchet MS"/>
                <a:ea typeface="Trebuchet MS"/>
                <a:cs typeface="Trebuchet MS"/>
                <a:sym typeface="Trebuchet MS"/>
              </a:rPr>
              <a:t>To confirm allocation amounts please email Jennicca or Brooke.</a:t>
            </a:r>
          </a:p>
        </p:txBody>
      </p:sp>
      <p:sp>
        <p:nvSpPr>
          <p:cNvPr id="10" name="Freeform 10" descr="CDE Logo"/>
          <p:cNvSpPr/>
          <p:nvPr/>
        </p:nvSpPr>
        <p:spPr>
          <a:xfrm>
            <a:off x="14935508" y="8333974"/>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6"/>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15970681" y="5825431"/>
            <a:ext cx="862000" cy="862000"/>
          </a:xfrm>
          <a:custGeom>
            <a:avLst/>
            <a:gdLst/>
            <a:ahLst/>
            <a:cxnLst/>
            <a:rect l="l" t="t" r="r" b="b"/>
            <a:pathLst>
              <a:path w="862000" h="862000">
                <a:moveTo>
                  <a:pt x="0" y="0"/>
                </a:moveTo>
                <a:lnTo>
                  <a:pt x="861999" y="0"/>
                </a:lnTo>
                <a:lnTo>
                  <a:pt x="861999" y="862000"/>
                </a:lnTo>
                <a:lnTo>
                  <a:pt x="0" y="862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167121" y="653905"/>
            <a:ext cx="18120881"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Questions on Budgets</a:t>
            </a:r>
          </a:p>
        </p:txBody>
      </p:sp>
      <p:grpSp>
        <p:nvGrpSpPr>
          <p:cNvPr id="6" name="Group 6">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0" name="Freeform 10" descr="Question Mark Symbol"/>
          <p:cNvSpPr/>
          <p:nvPr/>
        </p:nvSpPr>
        <p:spPr>
          <a:xfrm>
            <a:off x="6481774" y="3308519"/>
            <a:ext cx="5247648" cy="5168933"/>
          </a:xfrm>
          <a:custGeom>
            <a:avLst/>
            <a:gdLst/>
            <a:ahLst/>
            <a:cxnLst/>
            <a:rect l="l" t="t" r="r" b="b"/>
            <a:pathLst>
              <a:path w="5247648" h="5168933">
                <a:moveTo>
                  <a:pt x="0" y="0"/>
                </a:moveTo>
                <a:lnTo>
                  <a:pt x="5247647" y="0"/>
                </a:lnTo>
                <a:lnTo>
                  <a:pt x="5247647" y="5168933"/>
                </a:lnTo>
                <a:lnTo>
                  <a:pt x="0" y="51689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descr="CDE Logo"/>
          <p:cNvSpPr/>
          <p:nvPr/>
        </p:nvSpPr>
        <p:spPr>
          <a:xfrm>
            <a:off x="14722999" y="838939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17975" y="2446095"/>
            <a:ext cx="17252050" cy="7441180"/>
            <a:chOff x="0" y="0"/>
            <a:chExt cx="4543750" cy="1959817"/>
          </a:xfrm>
        </p:grpSpPr>
        <p:sp>
          <p:nvSpPr>
            <p:cNvPr id="6" name="Freeform 6">
              <a:extLst>
                <a:ext uri="{C183D7F6-B498-43B3-948B-1728B52AA6E4}">
                  <adec:decorative xmlns:adec="http://schemas.microsoft.com/office/drawing/2017/decorative" val="1"/>
                </a:ext>
              </a:extLst>
            </p:cNvPr>
            <p:cNvSpPr/>
            <p:nvPr/>
          </p:nvSpPr>
          <p:spPr>
            <a:xfrm>
              <a:off x="0" y="0"/>
              <a:ext cx="4543750" cy="1959817"/>
            </a:xfrm>
            <a:custGeom>
              <a:avLst/>
              <a:gdLst/>
              <a:ahLst/>
              <a:cxnLst/>
              <a:rect l="l" t="t" r="r" b="b"/>
              <a:pathLst>
                <a:path w="4543750" h="1959817">
                  <a:moveTo>
                    <a:pt x="0" y="0"/>
                  </a:moveTo>
                  <a:lnTo>
                    <a:pt x="4543750" y="0"/>
                  </a:lnTo>
                  <a:lnTo>
                    <a:pt x="4543750"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3750" cy="2016967"/>
            </a:xfrm>
            <a:prstGeom prst="rect">
              <a:avLst/>
            </a:prstGeom>
          </p:spPr>
          <p:txBody>
            <a:bodyPr lIns="50800" tIns="50800" rIns="50800" bIns="50800" rtlCol="0" anchor="ctr"/>
            <a:lstStyle/>
            <a:p>
              <a:pPr algn="ctr">
                <a:lnSpc>
                  <a:spcPts val="3919"/>
                </a:lnSpc>
              </a:pPr>
              <a:endParaRPr/>
            </a:p>
            <a:p>
              <a:pPr algn="ctr">
                <a:lnSpc>
                  <a:spcPts val="3919"/>
                </a:lnSpc>
              </a:pPr>
              <a:endParaRPr/>
            </a:p>
            <a:p>
              <a:pPr algn="ctr">
                <a:lnSpc>
                  <a:spcPts val="3919"/>
                </a:lnSpc>
              </a:pPr>
              <a:endParaRPr/>
            </a:p>
          </p:txBody>
        </p:sp>
      </p:grpSp>
      <p:sp>
        <p:nvSpPr>
          <p:cNvPr id="10" name="TextBox 10"/>
          <p:cNvSpPr txBox="1">
            <a:spLocks noGrp="1"/>
          </p:cNvSpPr>
          <p:nvPr>
            <p:ph type="title" idx="4294967295"/>
          </p:nvPr>
        </p:nvSpPr>
        <p:spPr>
          <a:xfrm>
            <a:off x="503756" y="701531"/>
            <a:ext cx="13559934"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Mark Your Calendars!</a:t>
            </a:r>
          </a:p>
        </p:txBody>
      </p:sp>
      <p:sp>
        <p:nvSpPr>
          <p:cNvPr id="8" name="TextBox 8"/>
          <p:cNvSpPr txBox="1"/>
          <p:nvPr/>
        </p:nvSpPr>
        <p:spPr>
          <a:xfrm>
            <a:off x="774924" y="3281828"/>
            <a:ext cx="12101284" cy="5368463"/>
          </a:xfrm>
          <a:prstGeom prst="rect">
            <a:avLst/>
          </a:prstGeom>
        </p:spPr>
        <p:txBody>
          <a:bodyPr lIns="0" tIns="0" rIns="0" bIns="0" rtlCol="0" anchor="t">
            <a:spAutoFit/>
          </a:bodyPr>
          <a:lstStyle/>
          <a:p>
            <a:pPr marL="737452" lvl="1" indent="-368726" algn="l">
              <a:lnSpc>
                <a:spcPts val="4781"/>
              </a:lnSpc>
              <a:buFont typeface="Arial"/>
              <a:buChar char="•"/>
            </a:pPr>
            <a:r>
              <a:rPr lang="en-US" sz="3415" b="1">
                <a:solidFill>
                  <a:srgbClr val="000000"/>
                </a:solidFill>
                <a:latin typeface="Trebuchet MS Bold"/>
                <a:ea typeface="Trebuchet MS Bold"/>
                <a:cs typeface="Trebuchet MS Bold"/>
                <a:sym typeface="Trebuchet MS Bold"/>
              </a:rPr>
              <a:t>Wednesday April 30, 2025:</a:t>
            </a:r>
            <a:r>
              <a:rPr lang="en-US" sz="3415">
                <a:solidFill>
                  <a:srgbClr val="000000"/>
                </a:solidFill>
                <a:latin typeface="Trebuchet MS"/>
                <a:ea typeface="Trebuchet MS"/>
                <a:cs typeface="Trebuchet MS"/>
                <a:sym typeface="Trebuchet MS"/>
              </a:rPr>
              <a:t> </a:t>
            </a:r>
            <a:r>
              <a:rPr lang="en-US" sz="3415" b="1">
                <a:solidFill>
                  <a:srgbClr val="000000"/>
                </a:solidFill>
                <a:latin typeface="Trebuchet MS Bold"/>
                <a:ea typeface="Trebuchet MS Bold"/>
                <a:cs typeface="Trebuchet MS Bold"/>
                <a:sym typeface="Trebuchet MS Bold"/>
              </a:rPr>
              <a:t>SCCG Webinar #5 (last one!)</a:t>
            </a:r>
          </a:p>
          <a:p>
            <a:pPr marL="1252221" lvl="2" indent="-417407" algn="l">
              <a:lnSpc>
                <a:spcPts val="4060"/>
              </a:lnSpc>
              <a:buFont typeface="Arial"/>
              <a:buChar char="⚬"/>
            </a:pPr>
            <a:r>
              <a:rPr lang="en-US" sz="2900" u="sng">
                <a:solidFill>
                  <a:srgbClr val="0955A1"/>
                </a:solidFill>
                <a:latin typeface="Trebuchet MS"/>
                <a:ea typeface="Trebuchet MS"/>
                <a:cs typeface="Trebuchet MS"/>
                <a:sym typeface="Trebuchet MS"/>
                <a:hlinkClick r:id="rId3" tooltip="https://us02web.zoom.us/meeting/register/tZUscuiuqDMvEtWutB7odsqLn9fvlid8NUvc#/registration"/>
              </a:rPr>
              <a:t>Zoom Registration</a:t>
            </a:r>
          </a:p>
          <a:p>
            <a:pPr algn="l">
              <a:lnSpc>
                <a:spcPts val="1960"/>
              </a:lnSpc>
            </a:pPr>
            <a:endParaRPr lang="en-US" sz="2900" u="sng">
              <a:solidFill>
                <a:srgbClr val="0955A1"/>
              </a:solidFill>
              <a:latin typeface="Trebuchet MS"/>
              <a:ea typeface="Trebuchet MS"/>
              <a:cs typeface="Trebuchet MS"/>
              <a:sym typeface="Trebuchet MS"/>
              <a:hlinkClick r:id="rId3" tooltip="https://us02web.zoom.us/meeting/register/tZUscuiuqDMvEtWutB7odsqLn9fvlid8NUvc#/registration"/>
            </a:endParaRPr>
          </a:p>
          <a:p>
            <a:pPr marL="737452" lvl="1" indent="-368726" algn="l">
              <a:lnSpc>
                <a:spcPts val="4781"/>
              </a:lnSpc>
              <a:buFont typeface="Arial"/>
              <a:buChar char="•"/>
            </a:pPr>
            <a:r>
              <a:rPr lang="en-US" sz="3415" b="1">
                <a:solidFill>
                  <a:srgbClr val="000000"/>
                </a:solidFill>
                <a:latin typeface="Trebuchet MS Bold"/>
                <a:ea typeface="Trebuchet MS Bold"/>
                <a:cs typeface="Trebuchet MS Bold"/>
                <a:sym typeface="Trebuchet MS Bold"/>
              </a:rPr>
              <a:t>Fiscal Dates:</a:t>
            </a:r>
          </a:p>
          <a:p>
            <a:pPr marL="1252221" lvl="2" indent="-417407" algn="l">
              <a:lnSpc>
                <a:spcPts val="4060"/>
              </a:lnSpc>
              <a:buFont typeface="Arial"/>
              <a:buChar char="⚬"/>
            </a:pPr>
            <a:r>
              <a:rPr lang="en-US" sz="2900" b="1">
                <a:solidFill>
                  <a:srgbClr val="000000"/>
                </a:solidFill>
                <a:latin typeface="Trebuchet MS Bold"/>
                <a:ea typeface="Trebuchet MS Bold"/>
                <a:cs typeface="Trebuchet MS Bold"/>
                <a:sym typeface="Trebuchet MS Bold"/>
              </a:rPr>
              <a:t>May 15, 2025:</a:t>
            </a:r>
            <a:r>
              <a:rPr lang="en-US" sz="2900">
                <a:solidFill>
                  <a:srgbClr val="000000"/>
                </a:solidFill>
                <a:latin typeface="Trebuchet MS"/>
                <a:ea typeface="Trebuchet MS"/>
                <a:cs typeface="Trebuchet MS"/>
                <a:sym typeface="Trebuchet MS"/>
              </a:rPr>
              <a:t> 2024-2025 budget revisions due</a:t>
            </a:r>
          </a:p>
          <a:p>
            <a:pPr marL="1252221" lvl="2" indent="-417407" algn="l">
              <a:lnSpc>
                <a:spcPts val="4060"/>
              </a:lnSpc>
              <a:buFont typeface="Arial"/>
              <a:buChar char="⚬"/>
            </a:pPr>
            <a:r>
              <a:rPr lang="en-US" sz="2900" b="1">
                <a:solidFill>
                  <a:srgbClr val="000000"/>
                </a:solidFill>
                <a:latin typeface="Trebuchet MS Bold"/>
                <a:ea typeface="Trebuchet MS Bold"/>
                <a:cs typeface="Trebuchet MS Bold"/>
                <a:sym typeface="Trebuchet MS Bold"/>
              </a:rPr>
              <a:t>May 30, 2025:</a:t>
            </a:r>
            <a:r>
              <a:rPr lang="en-US" sz="2900">
                <a:solidFill>
                  <a:srgbClr val="000000"/>
                </a:solidFill>
                <a:latin typeface="Trebuchet MS"/>
                <a:ea typeface="Trebuchet MS"/>
                <a:cs typeface="Trebuchet MS"/>
                <a:sym typeface="Trebuchet MS"/>
              </a:rPr>
              <a:t> continuation budgets due</a:t>
            </a:r>
          </a:p>
          <a:p>
            <a:pPr marL="1252221" lvl="2" indent="-417407" algn="l">
              <a:lnSpc>
                <a:spcPts val="4060"/>
              </a:lnSpc>
              <a:buFont typeface="Arial"/>
              <a:buChar char="⚬"/>
            </a:pPr>
            <a:r>
              <a:rPr lang="en-US" sz="2900" b="1">
                <a:solidFill>
                  <a:srgbClr val="000000"/>
                </a:solidFill>
                <a:latin typeface="Trebuchet MS Bold"/>
                <a:ea typeface="Trebuchet MS Bold"/>
                <a:cs typeface="Trebuchet MS Bold"/>
                <a:sym typeface="Trebuchet MS Bold"/>
              </a:rPr>
              <a:t>September 30, 2025:</a:t>
            </a:r>
            <a:r>
              <a:rPr lang="en-US" sz="2900">
                <a:solidFill>
                  <a:srgbClr val="000000"/>
                </a:solidFill>
                <a:latin typeface="Trebuchet MS"/>
                <a:ea typeface="Trebuchet MS"/>
                <a:cs typeface="Trebuchet MS"/>
                <a:sym typeface="Trebuchet MS"/>
              </a:rPr>
              <a:t> submit carryover request </a:t>
            </a:r>
          </a:p>
          <a:p>
            <a:pPr algn="l">
              <a:lnSpc>
                <a:spcPts val="1960"/>
              </a:lnSpc>
            </a:pPr>
            <a:endParaRPr lang="en-US" sz="2900">
              <a:solidFill>
                <a:srgbClr val="000000"/>
              </a:solidFill>
              <a:latin typeface="Trebuchet MS"/>
              <a:ea typeface="Trebuchet MS"/>
              <a:cs typeface="Trebuchet MS"/>
              <a:sym typeface="Trebuchet MS"/>
            </a:endParaRPr>
          </a:p>
          <a:p>
            <a:pPr marL="737452" lvl="1" indent="-368726" algn="l">
              <a:lnSpc>
                <a:spcPts val="4781"/>
              </a:lnSpc>
              <a:buFont typeface="Arial"/>
              <a:buChar char="•"/>
            </a:pPr>
            <a:r>
              <a:rPr lang="en-US" sz="3415" b="1">
                <a:solidFill>
                  <a:srgbClr val="000000"/>
                </a:solidFill>
                <a:latin typeface="Trebuchet MS Bold"/>
                <a:ea typeface="Trebuchet MS Bold"/>
                <a:cs typeface="Trebuchet MS Bold"/>
                <a:sym typeface="Trebuchet MS Bold"/>
              </a:rPr>
              <a:t>Reporting Dates:</a:t>
            </a:r>
          </a:p>
          <a:p>
            <a:pPr marL="1252221" lvl="2" indent="-417407" algn="l">
              <a:lnSpc>
                <a:spcPts val="4060"/>
              </a:lnSpc>
              <a:buFont typeface="Arial"/>
              <a:buChar char="⚬"/>
            </a:pPr>
            <a:r>
              <a:rPr lang="en-US" sz="2900" b="1">
                <a:solidFill>
                  <a:srgbClr val="000000"/>
                </a:solidFill>
                <a:latin typeface="Trebuchet MS Bold"/>
                <a:ea typeface="Trebuchet MS Bold"/>
                <a:cs typeface="Trebuchet MS Bold"/>
                <a:sym typeface="Trebuchet MS Bold"/>
              </a:rPr>
              <a:t>May 30, 2025:</a:t>
            </a:r>
            <a:r>
              <a:rPr lang="en-US" sz="2900">
                <a:solidFill>
                  <a:srgbClr val="000000"/>
                </a:solidFill>
                <a:latin typeface="Trebuchet MS"/>
                <a:ea typeface="Trebuchet MS"/>
                <a:cs typeface="Trebuchet MS"/>
                <a:sym typeface="Trebuchet MS"/>
              </a:rPr>
              <a:t> Development Year Report due </a:t>
            </a:r>
          </a:p>
          <a:p>
            <a:pPr marL="1878332" lvl="3" indent="-469583" algn="l">
              <a:lnSpc>
                <a:spcPts val="4060"/>
              </a:lnSpc>
              <a:buFont typeface="Arial"/>
              <a:buChar char="￭"/>
            </a:pPr>
            <a:r>
              <a:rPr lang="en-US" sz="2900">
                <a:solidFill>
                  <a:srgbClr val="000000"/>
                </a:solidFill>
                <a:latin typeface="Trebuchet MS"/>
                <a:ea typeface="Trebuchet MS"/>
                <a:cs typeface="Trebuchet MS"/>
                <a:sym typeface="Trebuchet MS"/>
              </a:rPr>
              <a:t>Qualtrics submission link in May update email.</a:t>
            </a:r>
          </a:p>
        </p:txBody>
      </p:sp>
      <p:sp>
        <p:nvSpPr>
          <p:cNvPr id="9" name="Freeform 9"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13395842" y="2752048"/>
            <a:ext cx="4088023" cy="4114800"/>
          </a:xfrm>
          <a:custGeom>
            <a:avLst/>
            <a:gdLst/>
            <a:ahLst/>
            <a:cxnLst/>
            <a:rect l="l" t="t" r="r" b="b"/>
            <a:pathLst>
              <a:path w="4088023" h="4114800">
                <a:moveTo>
                  <a:pt x="0" y="0"/>
                </a:moveTo>
                <a:lnTo>
                  <a:pt x="4088023" y="0"/>
                </a:lnTo>
                <a:lnTo>
                  <a:pt x="408802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1" name="TextBox 11"/>
          <p:cNvSpPr txBox="1">
            <a:spLocks noGrp="1"/>
          </p:cNvSpPr>
          <p:nvPr>
            <p:ph type="title" idx="4294967295"/>
          </p:nvPr>
        </p:nvSpPr>
        <p:spPr>
          <a:xfrm>
            <a:off x="503756" y="701531"/>
            <a:ext cx="16136276"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Prepare For the Last Webinar</a:t>
            </a:r>
          </a:p>
        </p:txBody>
      </p:sp>
      <p:sp>
        <p:nvSpPr>
          <p:cNvPr id="8" name="TextBox 8"/>
          <p:cNvSpPr txBox="1"/>
          <p:nvPr/>
        </p:nvSpPr>
        <p:spPr>
          <a:xfrm>
            <a:off x="6388909" y="2936214"/>
            <a:ext cx="10740053" cy="5883260"/>
          </a:xfrm>
          <a:prstGeom prst="rect">
            <a:avLst/>
          </a:prstGeom>
        </p:spPr>
        <p:txBody>
          <a:bodyPr lIns="0" tIns="0" rIns="0" bIns="0" rtlCol="0" anchor="t">
            <a:spAutoFit/>
          </a:bodyPr>
          <a:lstStyle/>
          <a:p>
            <a:pPr marL="861711" lvl="1" indent="-430856" algn="l">
              <a:lnSpc>
                <a:spcPts val="5986"/>
              </a:lnSpc>
              <a:buFont typeface="Arial"/>
              <a:buChar char="•"/>
            </a:pPr>
            <a:r>
              <a:rPr lang="en-US" sz="3991">
                <a:solidFill>
                  <a:srgbClr val="000000"/>
                </a:solidFill>
                <a:latin typeface="Trebuchet MS"/>
                <a:ea typeface="Trebuchet MS"/>
                <a:cs typeface="Trebuchet MS"/>
                <a:sym typeface="Trebuchet MS"/>
              </a:rPr>
              <a:t>Discuss ways to communicate interventions to stakeholders.</a:t>
            </a:r>
          </a:p>
          <a:p>
            <a:pPr algn="l">
              <a:lnSpc>
                <a:spcPts val="3122"/>
              </a:lnSpc>
            </a:pPr>
            <a:endParaRPr lang="en-US" sz="3991">
              <a:solidFill>
                <a:srgbClr val="000000"/>
              </a:solidFill>
              <a:latin typeface="Trebuchet MS"/>
              <a:ea typeface="Trebuchet MS"/>
              <a:cs typeface="Trebuchet MS"/>
              <a:sym typeface="Trebuchet MS"/>
            </a:endParaRPr>
          </a:p>
          <a:p>
            <a:pPr marL="861711" lvl="1" indent="-430856" algn="l">
              <a:lnSpc>
                <a:spcPts val="5986"/>
              </a:lnSpc>
              <a:buFont typeface="Arial"/>
              <a:buChar char="•"/>
            </a:pPr>
            <a:r>
              <a:rPr lang="en-US" sz="3991">
                <a:solidFill>
                  <a:srgbClr val="000000"/>
                </a:solidFill>
                <a:latin typeface="Trebuchet MS"/>
                <a:ea typeface="Trebuchet MS"/>
                <a:cs typeface="Trebuchet MS"/>
                <a:sym typeface="Trebuchet MS"/>
              </a:rPr>
              <a:t>Begin completing the Development Year Report template.</a:t>
            </a:r>
          </a:p>
          <a:p>
            <a:pPr algn="l">
              <a:lnSpc>
                <a:spcPts val="3122"/>
              </a:lnSpc>
            </a:pPr>
            <a:endParaRPr lang="en-US" sz="3991">
              <a:solidFill>
                <a:srgbClr val="000000"/>
              </a:solidFill>
              <a:latin typeface="Trebuchet MS"/>
              <a:ea typeface="Trebuchet MS"/>
              <a:cs typeface="Trebuchet MS"/>
              <a:sym typeface="Trebuchet MS"/>
            </a:endParaRPr>
          </a:p>
          <a:p>
            <a:pPr marL="861711" lvl="1" indent="-430856" algn="l">
              <a:lnSpc>
                <a:spcPts val="5986"/>
              </a:lnSpc>
              <a:buFont typeface="Arial"/>
              <a:buChar char="•"/>
            </a:pPr>
            <a:r>
              <a:rPr lang="en-US" sz="3991">
                <a:solidFill>
                  <a:srgbClr val="000000"/>
                </a:solidFill>
                <a:latin typeface="Trebuchet MS"/>
                <a:ea typeface="Trebuchet MS"/>
                <a:cs typeface="Trebuchet MS"/>
                <a:sym typeface="Trebuchet MS"/>
              </a:rPr>
              <a:t>Have at least one SMART goal ready to review.</a:t>
            </a:r>
          </a:p>
          <a:p>
            <a:pPr algn="l">
              <a:lnSpc>
                <a:spcPts val="4582"/>
              </a:lnSpc>
            </a:pPr>
            <a:endParaRPr lang="en-US" sz="3991">
              <a:solidFill>
                <a:srgbClr val="000000"/>
              </a:solidFill>
              <a:latin typeface="Trebuchet MS"/>
              <a:ea typeface="Trebuchet MS"/>
              <a:cs typeface="Trebuchet MS"/>
              <a:sym typeface="Trebuchet MS"/>
            </a:endParaRPr>
          </a:p>
        </p:txBody>
      </p:sp>
      <p:sp>
        <p:nvSpPr>
          <p:cNvPr id="9" name="Freeform 9"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a:off x="1244921" y="3596354"/>
            <a:ext cx="4490914"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11" name="TextBox 11"/>
          <p:cNvSpPr txBox="1">
            <a:spLocks noGrp="1"/>
          </p:cNvSpPr>
          <p:nvPr>
            <p:ph type="title" idx="4294967295"/>
          </p:nvPr>
        </p:nvSpPr>
        <p:spPr>
          <a:xfrm>
            <a:off x="503756" y="701531"/>
            <a:ext cx="13559934"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Feedback</a:t>
            </a:r>
          </a:p>
        </p:txBody>
      </p:sp>
      <p:sp>
        <p:nvSpPr>
          <p:cNvPr id="9" name="TextBox 9"/>
          <p:cNvSpPr txBox="1"/>
          <p:nvPr/>
        </p:nvSpPr>
        <p:spPr>
          <a:xfrm>
            <a:off x="6654382" y="3258116"/>
            <a:ext cx="10346801" cy="5319514"/>
          </a:xfrm>
          <a:prstGeom prst="rect">
            <a:avLst/>
          </a:prstGeom>
        </p:spPr>
        <p:txBody>
          <a:bodyPr lIns="0" tIns="0" rIns="0" bIns="0" rtlCol="0" anchor="t">
            <a:spAutoFit/>
          </a:bodyPr>
          <a:lstStyle/>
          <a:p>
            <a:pPr algn="ctr">
              <a:lnSpc>
                <a:spcPts val="6048"/>
              </a:lnSpc>
            </a:pPr>
            <a:r>
              <a:rPr lang="en-US" sz="4320" b="1">
                <a:solidFill>
                  <a:srgbClr val="000000"/>
                </a:solidFill>
                <a:latin typeface="Trebuchet MS Bold"/>
                <a:ea typeface="Trebuchet MS Bold"/>
                <a:cs typeface="Trebuchet MS Bold"/>
                <a:sym typeface="Trebuchet MS Bold"/>
              </a:rPr>
              <a:t>Please share feedback on today’s webinar through the Zoom survey questions.</a:t>
            </a:r>
          </a:p>
          <a:p>
            <a:pPr algn="ctr">
              <a:lnSpc>
                <a:spcPts val="6048"/>
              </a:lnSpc>
            </a:pPr>
            <a:endParaRPr lang="en-US" sz="4320" b="1">
              <a:solidFill>
                <a:srgbClr val="000000"/>
              </a:solidFill>
              <a:latin typeface="Trebuchet MS Bold"/>
              <a:ea typeface="Trebuchet MS Bold"/>
              <a:cs typeface="Trebuchet MS Bold"/>
              <a:sym typeface="Trebuchet MS Bold"/>
            </a:endParaRPr>
          </a:p>
          <a:p>
            <a:pPr algn="ctr">
              <a:lnSpc>
                <a:spcPts val="6048"/>
              </a:lnSpc>
            </a:pPr>
            <a:r>
              <a:rPr lang="en-US" sz="4320">
                <a:solidFill>
                  <a:srgbClr val="000000"/>
                </a:solidFill>
                <a:latin typeface="Trebuchet MS"/>
                <a:ea typeface="Trebuchet MS"/>
                <a:cs typeface="Trebuchet MS"/>
                <a:sym typeface="Trebuchet MS"/>
              </a:rPr>
              <a:t>Help our team plan for regional trainings next year! </a:t>
            </a:r>
            <a:r>
              <a:rPr lang="en-US" sz="4320" b="1" u="sng">
                <a:solidFill>
                  <a:srgbClr val="0955A1"/>
                </a:solidFill>
                <a:latin typeface="Trebuchet MS Bold"/>
                <a:ea typeface="Trebuchet MS Bold"/>
                <a:cs typeface="Trebuchet MS Bold"/>
                <a:sym typeface="Trebuchet MS Bold"/>
                <a:hlinkClick r:id="rId3" tooltip="https://docs.google.com/forms/d/e/1FAIpQLSdU53BC4qyCfvVo32zhj70BvmqmoNWew4LCqiTVcN9npOwhAA/viewform?usp=dialog"/>
              </a:rPr>
              <a:t>Share your feedback in this optional form</a:t>
            </a:r>
            <a:r>
              <a:rPr lang="en-US" sz="4320" b="1">
                <a:solidFill>
                  <a:srgbClr val="0955A1"/>
                </a:solidFill>
                <a:latin typeface="Trebuchet MS Bold"/>
                <a:ea typeface="Trebuchet MS Bold"/>
                <a:cs typeface="Trebuchet MS Bold"/>
                <a:sym typeface="Trebuchet MS Bold"/>
              </a:rPr>
              <a:t>.</a:t>
            </a:r>
          </a:p>
        </p:txBody>
      </p:sp>
      <p:sp>
        <p:nvSpPr>
          <p:cNvPr id="10" name="Freeform 10">
            <a:extLst>
              <a:ext uri="{C183D7F6-B498-43B3-948B-1728B52AA6E4}">
                <adec:decorative xmlns:adec="http://schemas.microsoft.com/office/drawing/2017/decorative" val="1"/>
              </a:ext>
            </a:extLst>
          </p:cNvPr>
          <p:cNvSpPr/>
          <p:nvPr/>
        </p:nvSpPr>
        <p:spPr>
          <a:xfrm>
            <a:off x="1673751" y="3778950"/>
            <a:ext cx="4042791" cy="4114800"/>
          </a:xfrm>
          <a:custGeom>
            <a:avLst/>
            <a:gdLst/>
            <a:ahLst/>
            <a:cxnLst/>
            <a:rect l="l" t="t" r="r" b="b"/>
            <a:pathLst>
              <a:path w="4042791" h="4114800">
                <a:moveTo>
                  <a:pt x="0" y="0"/>
                </a:moveTo>
                <a:lnTo>
                  <a:pt x="4042791" y="0"/>
                </a:lnTo>
                <a:lnTo>
                  <a:pt x="404279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descr="CDE Logo"/>
          <p:cNvSpPr/>
          <p:nvPr/>
        </p:nvSpPr>
        <p:spPr>
          <a:xfrm>
            <a:off x="15415848" y="67099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503756" y="701512"/>
            <a:ext cx="13931179"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Contact Us </a:t>
            </a:r>
          </a:p>
        </p:txBody>
      </p:sp>
      <p:grpSp>
        <p:nvGrpSpPr>
          <p:cNvPr id="6" name="Group 6">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grpSp>
        <p:nvGrpSpPr>
          <p:cNvPr id="9" name="Group 9">
            <a:extLst>
              <a:ext uri="{C183D7F6-B498-43B3-948B-1728B52AA6E4}">
                <adec:decorative xmlns:adec="http://schemas.microsoft.com/office/drawing/2017/decorative" val="1"/>
              </a:ext>
            </a:extLst>
          </p:cNvPr>
          <p:cNvGrpSpPr/>
          <p:nvPr/>
        </p:nvGrpSpPr>
        <p:grpSpPr>
          <a:xfrm>
            <a:off x="1184759" y="4304372"/>
            <a:ext cx="7588213" cy="3179627"/>
            <a:chOff x="0" y="0"/>
            <a:chExt cx="2900587" cy="1215409"/>
          </a:xfrm>
        </p:grpSpPr>
        <p:sp>
          <p:nvSpPr>
            <p:cNvPr id="10" name="Freeform 10">
              <a:extLst>
                <a:ext uri="{C183D7F6-B498-43B3-948B-1728B52AA6E4}">
                  <adec:decorative xmlns:adec="http://schemas.microsoft.com/office/drawing/2017/decorative" val="1"/>
                </a:ext>
              </a:extLst>
            </p:cNvPr>
            <p:cNvSpPr/>
            <p:nvPr/>
          </p:nvSpPr>
          <p:spPr>
            <a:xfrm>
              <a:off x="0" y="0"/>
              <a:ext cx="2900587" cy="1215409"/>
            </a:xfrm>
            <a:custGeom>
              <a:avLst/>
              <a:gdLst/>
              <a:ahLst/>
              <a:cxnLst/>
              <a:rect l="l" t="t" r="r" b="b"/>
              <a:pathLst>
                <a:path w="2900587" h="1215409">
                  <a:moveTo>
                    <a:pt x="2776127" y="1215409"/>
                  </a:moveTo>
                  <a:lnTo>
                    <a:pt x="124460" y="1215409"/>
                  </a:lnTo>
                  <a:cubicBezTo>
                    <a:pt x="55880" y="1215409"/>
                    <a:pt x="0" y="1159529"/>
                    <a:pt x="0" y="1090949"/>
                  </a:cubicBezTo>
                  <a:lnTo>
                    <a:pt x="0" y="124460"/>
                  </a:lnTo>
                  <a:cubicBezTo>
                    <a:pt x="0" y="55880"/>
                    <a:pt x="55880" y="0"/>
                    <a:pt x="124460" y="0"/>
                  </a:cubicBezTo>
                  <a:lnTo>
                    <a:pt x="2776127" y="0"/>
                  </a:lnTo>
                  <a:cubicBezTo>
                    <a:pt x="2844707" y="0"/>
                    <a:pt x="2900587" y="55880"/>
                    <a:pt x="2900587" y="124460"/>
                  </a:cubicBezTo>
                  <a:lnTo>
                    <a:pt x="2900587" y="1090949"/>
                  </a:lnTo>
                  <a:cubicBezTo>
                    <a:pt x="2900587" y="1159529"/>
                    <a:pt x="2844707" y="1215409"/>
                    <a:pt x="2776127" y="1215409"/>
                  </a:cubicBezTo>
                  <a:close/>
                </a:path>
              </a:pathLst>
            </a:custGeom>
            <a:solidFill>
              <a:srgbClr val="D9D9D9"/>
            </a:solidFill>
          </p:spPr>
          <p:txBody>
            <a:bodyPr/>
            <a:lstStyle/>
            <a:p>
              <a:endParaRPr lang="en-US"/>
            </a:p>
          </p:txBody>
        </p:sp>
      </p:grpSp>
      <p:sp>
        <p:nvSpPr>
          <p:cNvPr id="19" name="TextBox 19"/>
          <p:cNvSpPr txBox="1"/>
          <p:nvPr/>
        </p:nvSpPr>
        <p:spPr>
          <a:xfrm>
            <a:off x="1450304" y="2806603"/>
            <a:ext cx="15918483" cy="698535"/>
          </a:xfrm>
          <a:prstGeom prst="rect">
            <a:avLst/>
          </a:prstGeom>
        </p:spPr>
        <p:txBody>
          <a:bodyPr lIns="0" tIns="0" rIns="0" bIns="0" rtlCol="0" anchor="t">
            <a:spAutoFit/>
          </a:bodyPr>
          <a:lstStyle/>
          <a:p>
            <a:pPr algn="ctr">
              <a:lnSpc>
                <a:spcPts val="5600"/>
              </a:lnSpc>
            </a:pPr>
            <a:r>
              <a:rPr lang="en-US" sz="4000">
                <a:solidFill>
                  <a:srgbClr val="000000"/>
                </a:solidFill>
                <a:latin typeface="Trebuchet MS"/>
                <a:ea typeface="Trebuchet MS"/>
                <a:cs typeface="Trebuchet MS"/>
                <a:sym typeface="Trebuchet MS"/>
              </a:rPr>
              <a:t>If questions come up, please reach out.</a:t>
            </a:r>
          </a:p>
        </p:txBody>
      </p:sp>
      <p:sp>
        <p:nvSpPr>
          <p:cNvPr id="13" name="TextBox 13"/>
          <p:cNvSpPr txBox="1"/>
          <p:nvPr/>
        </p:nvSpPr>
        <p:spPr>
          <a:xfrm>
            <a:off x="1552495" y="4533996"/>
            <a:ext cx="3011008" cy="523838"/>
          </a:xfrm>
          <a:prstGeom prst="rect">
            <a:avLst/>
          </a:prstGeom>
        </p:spPr>
        <p:txBody>
          <a:bodyPr lIns="0" tIns="0" rIns="0" bIns="0" rtlCol="0" anchor="t">
            <a:spAutoFit/>
          </a:bodyPr>
          <a:lstStyle/>
          <a:p>
            <a:pPr algn="ctr">
              <a:lnSpc>
                <a:spcPts val="4200"/>
              </a:lnSpc>
            </a:pPr>
            <a:r>
              <a:rPr lang="en-US" sz="3000">
                <a:solidFill>
                  <a:srgbClr val="000000"/>
                </a:solidFill>
                <a:latin typeface="Museo Slab 2"/>
                <a:ea typeface="Museo Slab 2"/>
                <a:cs typeface="Museo Slab 2"/>
                <a:sym typeface="Museo Slab 2"/>
              </a:rPr>
              <a:t>SCCG Program</a:t>
            </a:r>
          </a:p>
        </p:txBody>
      </p:sp>
      <p:sp>
        <p:nvSpPr>
          <p:cNvPr id="11" name="TextBox 11"/>
          <p:cNvSpPr txBox="1"/>
          <p:nvPr/>
        </p:nvSpPr>
        <p:spPr>
          <a:xfrm>
            <a:off x="4621920" y="4401187"/>
            <a:ext cx="3923278" cy="2754970"/>
          </a:xfrm>
          <a:prstGeom prst="rect">
            <a:avLst/>
          </a:prstGeom>
        </p:spPr>
        <p:txBody>
          <a:bodyPr lIns="0" tIns="0" rIns="0" bIns="0" rtlCol="0" anchor="t">
            <a:spAutoFit/>
          </a:bodyPr>
          <a:lstStyle/>
          <a:p>
            <a:pPr algn="ctr">
              <a:lnSpc>
                <a:spcPts val="3639"/>
              </a:lnSpc>
              <a:spcBef>
                <a:spcPct val="0"/>
              </a:spcBef>
            </a:pPr>
            <a:r>
              <a:rPr lang="en-US" sz="2599" b="1">
                <a:solidFill>
                  <a:srgbClr val="000000"/>
                </a:solidFill>
                <a:latin typeface="Trebuchet MS Bold"/>
                <a:ea typeface="Trebuchet MS Bold"/>
                <a:cs typeface="Trebuchet MS Bold"/>
                <a:sym typeface="Trebuchet MS Bold"/>
              </a:rPr>
              <a:t>Jennicca Mabe​</a:t>
            </a:r>
          </a:p>
          <a:p>
            <a:pPr algn="ctr">
              <a:lnSpc>
                <a:spcPts val="3359"/>
              </a:lnSpc>
              <a:spcBef>
                <a:spcPct val="0"/>
              </a:spcBef>
            </a:pPr>
            <a:r>
              <a:rPr lang="en-US" sz="2400">
                <a:solidFill>
                  <a:srgbClr val="000000"/>
                </a:solidFill>
                <a:latin typeface="Trebuchet MS"/>
                <a:ea typeface="Trebuchet MS"/>
                <a:cs typeface="Trebuchet MS"/>
                <a:sym typeface="Trebuchet MS"/>
              </a:rPr>
              <a:t>Mabe_j@cde.state.co.us ​</a:t>
            </a:r>
          </a:p>
          <a:p>
            <a:pPr algn="ctr">
              <a:lnSpc>
                <a:spcPts val="3359"/>
              </a:lnSpc>
              <a:spcBef>
                <a:spcPct val="0"/>
              </a:spcBef>
            </a:pPr>
            <a:r>
              <a:rPr lang="en-US" sz="2400">
                <a:solidFill>
                  <a:srgbClr val="000000"/>
                </a:solidFill>
                <a:latin typeface="Trebuchet MS"/>
                <a:ea typeface="Trebuchet MS"/>
                <a:cs typeface="Trebuchet MS"/>
                <a:sym typeface="Trebuchet MS"/>
              </a:rPr>
              <a:t>303-923-0974​</a:t>
            </a:r>
          </a:p>
          <a:p>
            <a:pPr algn="ctr">
              <a:lnSpc>
                <a:spcPts val="1399"/>
              </a:lnSpc>
              <a:spcBef>
                <a:spcPct val="0"/>
              </a:spcBef>
            </a:pPr>
            <a:endParaRPr lang="en-US" sz="2400">
              <a:solidFill>
                <a:srgbClr val="000000"/>
              </a:solidFill>
              <a:latin typeface="Trebuchet MS"/>
              <a:ea typeface="Trebuchet MS"/>
              <a:cs typeface="Trebuchet MS"/>
              <a:sym typeface="Trebuchet MS"/>
            </a:endParaRPr>
          </a:p>
          <a:p>
            <a:pPr algn="ctr">
              <a:lnSpc>
                <a:spcPts val="3639"/>
              </a:lnSpc>
              <a:spcBef>
                <a:spcPct val="0"/>
              </a:spcBef>
            </a:pPr>
            <a:r>
              <a:rPr lang="en-US" sz="2599" b="1">
                <a:solidFill>
                  <a:srgbClr val="000000"/>
                </a:solidFill>
                <a:latin typeface="Trebuchet MS Bold"/>
                <a:ea typeface="Trebuchet MS Bold"/>
                <a:cs typeface="Trebuchet MS Bold"/>
                <a:sym typeface="Trebuchet MS Bold"/>
              </a:rPr>
              <a:t>Brooke Morgan​</a:t>
            </a:r>
          </a:p>
          <a:p>
            <a:pPr algn="ctr">
              <a:lnSpc>
                <a:spcPts val="3359"/>
              </a:lnSpc>
              <a:spcBef>
                <a:spcPct val="0"/>
              </a:spcBef>
            </a:pPr>
            <a:r>
              <a:rPr lang="en-US" sz="2400">
                <a:solidFill>
                  <a:srgbClr val="000000"/>
                </a:solidFill>
                <a:latin typeface="Trebuchet MS"/>
                <a:ea typeface="Trebuchet MS"/>
                <a:cs typeface="Trebuchet MS"/>
                <a:sym typeface="Trebuchet MS"/>
              </a:rPr>
              <a:t>Morgan_b@cde.state.co.us​</a:t>
            </a:r>
          </a:p>
          <a:p>
            <a:pPr algn="ctr">
              <a:lnSpc>
                <a:spcPts val="3359"/>
              </a:lnSpc>
              <a:spcBef>
                <a:spcPct val="0"/>
              </a:spcBef>
            </a:pPr>
            <a:r>
              <a:rPr lang="en-US" sz="2400">
                <a:solidFill>
                  <a:srgbClr val="000000"/>
                </a:solidFill>
                <a:latin typeface="Trebuchet MS"/>
                <a:ea typeface="Trebuchet MS"/>
                <a:cs typeface="Trebuchet MS"/>
                <a:sym typeface="Trebuchet MS"/>
              </a:rPr>
              <a:t>303-923-0966​</a:t>
            </a:r>
          </a:p>
        </p:txBody>
      </p:sp>
      <p:sp>
        <p:nvSpPr>
          <p:cNvPr id="12" name="Freeform 12">
            <a:extLst>
              <a:ext uri="{C183D7F6-B498-43B3-948B-1728B52AA6E4}">
                <adec:decorative xmlns:adec="http://schemas.microsoft.com/office/drawing/2017/decorative" val="1"/>
              </a:ext>
            </a:extLst>
          </p:cNvPr>
          <p:cNvSpPr/>
          <p:nvPr/>
        </p:nvSpPr>
        <p:spPr>
          <a:xfrm>
            <a:off x="2061509" y="5252676"/>
            <a:ext cx="1696064" cy="1919167"/>
          </a:xfrm>
          <a:custGeom>
            <a:avLst/>
            <a:gdLst/>
            <a:ahLst/>
            <a:cxnLst/>
            <a:rect l="l" t="t" r="r" b="b"/>
            <a:pathLst>
              <a:path w="1696064" h="1919167">
                <a:moveTo>
                  <a:pt x="0" y="0"/>
                </a:moveTo>
                <a:lnTo>
                  <a:pt x="1696063" y="0"/>
                </a:lnTo>
                <a:lnTo>
                  <a:pt x="1696063" y="1919166"/>
                </a:lnTo>
                <a:lnTo>
                  <a:pt x="0" y="19191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4" name="Group 14">
            <a:extLst>
              <a:ext uri="{C183D7F6-B498-43B3-948B-1728B52AA6E4}">
                <adec:decorative xmlns:adec="http://schemas.microsoft.com/office/drawing/2017/decorative" val="1"/>
              </a:ext>
            </a:extLst>
          </p:cNvPr>
          <p:cNvGrpSpPr/>
          <p:nvPr/>
        </p:nvGrpSpPr>
        <p:grpSpPr>
          <a:xfrm>
            <a:off x="9409545" y="4304372"/>
            <a:ext cx="7588213" cy="3179627"/>
            <a:chOff x="0" y="0"/>
            <a:chExt cx="2900587" cy="1215409"/>
          </a:xfrm>
        </p:grpSpPr>
        <p:sp>
          <p:nvSpPr>
            <p:cNvPr id="15" name="Freeform 15">
              <a:extLst>
                <a:ext uri="{C183D7F6-B498-43B3-948B-1728B52AA6E4}">
                  <adec:decorative xmlns:adec="http://schemas.microsoft.com/office/drawing/2017/decorative" val="1"/>
                </a:ext>
              </a:extLst>
            </p:cNvPr>
            <p:cNvSpPr/>
            <p:nvPr/>
          </p:nvSpPr>
          <p:spPr>
            <a:xfrm>
              <a:off x="0" y="0"/>
              <a:ext cx="2900587" cy="1215409"/>
            </a:xfrm>
            <a:custGeom>
              <a:avLst/>
              <a:gdLst/>
              <a:ahLst/>
              <a:cxnLst/>
              <a:rect l="l" t="t" r="r" b="b"/>
              <a:pathLst>
                <a:path w="2900587" h="1215409">
                  <a:moveTo>
                    <a:pt x="2776127" y="1215409"/>
                  </a:moveTo>
                  <a:lnTo>
                    <a:pt x="124460" y="1215409"/>
                  </a:lnTo>
                  <a:cubicBezTo>
                    <a:pt x="55880" y="1215409"/>
                    <a:pt x="0" y="1159529"/>
                    <a:pt x="0" y="1090949"/>
                  </a:cubicBezTo>
                  <a:lnTo>
                    <a:pt x="0" y="124460"/>
                  </a:lnTo>
                  <a:cubicBezTo>
                    <a:pt x="0" y="55880"/>
                    <a:pt x="55880" y="0"/>
                    <a:pt x="124460" y="0"/>
                  </a:cubicBezTo>
                  <a:lnTo>
                    <a:pt x="2776127" y="0"/>
                  </a:lnTo>
                  <a:cubicBezTo>
                    <a:pt x="2844707" y="0"/>
                    <a:pt x="2900587" y="55880"/>
                    <a:pt x="2900587" y="124460"/>
                  </a:cubicBezTo>
                  <a:lnTo>
                    <a:pt x="2900587" y="1090949"/>
                  </a:lnTo>
                  <a:cubicBezTo>
                    <a:pt x="2900587" y="1159529"/>
                    <a:pt x="2844707" y="1215409"/>
                    <a:pt x="2776127" y="1215409"/>
                  </a:cubicBezTo>
                  <a:close/>
                </a:path>
              </a:pathLst>
            </a:custGeom>
            <a:solidFill>
              <a:srgbClr val="D9D9D9"/>
            </a:solidFill>
          </p:spPr>
          <p:txBody>
            <a:bodyPr/>
            <a:lstStyle/>
            <a:p>
              <a:endParaRPr lang="en-US"/>
            </a:p>
          </p:txBody>
        </p:sp>
      </p:grpSp>
      <p:sp>
        <p:nvSpPr>
          <p:cNvPr id="16" name="Freeform 16">
            <a:extLst>
              <a:ext uri="{C183D7F6-B498-43B3-948B-1728B52AA6E4}">
                <adec:decorative xmlns:adec="http://schemas.microsoft.com/office/drawing/2017/decorative" val="1"/>
              </a:ext>
            </a:extLst>
          </p:cNvPr>
          <p:cNvSpPr/>
          <p:nvPr/>
        </p:nvSpPr>
        <p:spPr>
          <a:xfrm>
            <a:off x="9795565" y="4709733"/>
            <a:ext cx="1896607" cy="1896607"/>
          </a:xfrm>
          <a:custGeom>
            <a:avLst/>
            <a:gdLst/>
            <a:ahLst/>
            <a:cxnLst/>
            <a:rect l="l" t="t" r="r" b="b"/>
            <a:pathLst>
              <a:path w="1896607" h="1896607">
                <a:moveTo>
                  <a:pt x="0" y="0"/>
                </a:moveTo>
                <a:lnTo>
                  <a:pt x="1896606" y="0"/>
                </a:lnTo>
                <a:lnTo>
                  <a:pt x="1896606" y="1896607"/>
                </a:lnTo>
                <a:lnTo>
                  <a:pt x="0" y="18966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TextBox 18"/>
          <p:cNvSpPr txBox="1"/>
          <p:nvPr/>
        </p:nvSpPr>
        <p:spPr>
          <a:xfrm>
            <a:off x="12201158" y="4848244"/>
            <a:ext cx="3845382" cy="523838"/>
          </a:xfrm>
          <a:prstGeom prst="rect">
            <a:avLst/>
          </a:prstGeom>
        </p:spPr>
        <p:txBody>
          <a:bodyPr lIns="0" tIns="0" rIns="0" bIns="0" rtlCol="0" anchor="t">
            <a:spAutoFit/>
          </a:bodyPr>
          <a:lstStyle/>
          <a:p>
            <a:pPr algn="ctr">
              <a:lnSpc>
                <a:spcPts val="4200"/>
              </a:lnSpc>
            </a:pPr>
            <a:r>
              <a:rPr lang="en-US" sz="3000">
                <a:solidFill>
                  <a:srgbClr val="000000"/>
                </a:solidFill>
                <a:latin typeface="Museo Slab 2"/>
                <a:ea typeface="Museo Slab 2"/>
                <a:cs typeface="Museo Slab 2"/>
                <a:sym typeface="Museo Slab 2"/>
              </a:rPr>
              <a:t>CDE Grants Fiscal</a:t>
            </a:r>
          </a:p>
        </p:txBody>
      </p:sp>
      <p:sp>
        <p:nvSpPr>
          <p:cNvPr id="17" name="TextBox 17"/>
          <p:cNvSpPr txBox="1"/>
          <p:nvPr/>
        </p:nvSpPr>
        <p:spPr>
          <a:xfrm>
            <a:off x="12504485" y="5600886"/>
            <a:ext cx="3719512" cy="870062"/>
          </a:xfrm>
          <a:prstGeom prst="rect">
            <a:avLst/>
          </a:prstGeom>
        </p:spPr>
        <p:txBody>
          <a:bodyPr lIns="0" tIns="0" rIns="0" bIns="0" rtlCol="0" anchor="t">
            <a:spAutoFit/>
          </a:bodyPr>
          <a:lstStyle/>
          <a:p>
            <a:pPr algn="ctr">
              <a:lnSpc>
                <a:spcPts val="3639"/>
              </a:lnSpc>
            </a:pPr>
            <a:r>
              <a:rPr lang="en-US" sz="2599" b="1">
                <a:solidFill>
                  <a:srgbClr val="000000"/>
                </a:solidFill>
                <a:latin typeface="Trebuchet MS Bold"/>
                <a:ea typeface="Trebuchet MS Bold"/>
                <a:cs typeface="Trebuchet MS Bold"/>
                <a:sym typeface="Trebuchet MS Bold"/>
              </a:rPr>
              <a:t>Gloria Kochan</a:t>
            </a:r>
          </a:p>
          <a:p>
            <a:pPr algn="ctr">
              <a:lnSpc>
                <a:spcPts val="3359"/>
              </a:lnSpc>
              <a:spcBef>
                <a:spcPct val="0"/>
              </a:spcBef>
            </a:pPr>
            <a:r>
              <a:rPr lang="en-US" sz="2400">
                <a:solidFill>
                  <a:srgbClr val="000000"/>
                </a:solidFill>
                <a:latin typeface="Trebuchet MS"/>
                <a:ea typeface="Trebuchet MS"/>
                <a:cs typeface="Trebuchet MS"/>
                <a:sym typeface="Trebuchet MS"/>
              </a:rPr>
              <a:t>kochan_g@cde.state.co.us</a:t>
            </a:r>
          </a:p>
        </p:txBody>
      </p:sp>
      <p:sp>
        <p:nvSpPr>
          <p:cNvPr id="20" name="Freeform 20"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503756" y="701531"/>
            <a:ext cx="13559934"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References</a:t>
            </a:r>
          </a:p>
        </p:txBody>
      </p:sp>
      <p:grpSp>
        <p:nvGrpSpPr>
          <p:cNvPr id="6" name="Group 6">
            <a:extLst>
              <a:ext uri="{C183D7F6-B498-43B3-948B-1728B52AA6E4}">
                <adec:decorative xmlns:adec="http://schemas.microsoft.com/office/drawing/2017/decorative" val="1"/>
              </a:ext>
            </a:extLst>
          </p:cNvPr>
          <p:cNvGrpSpPr/>
          <p:nvPr/>
        </p:nvGrpSpPr>
        <p:grpSpPr>
          <a:xfrm>
            <a:off x="503756" y="2408620"/>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TextBox 10"/>
          <p:cNvSpPr txBox="1"/>
          <p:nvPr/>
        </p:nvSpPr>
        <p:spPr>
          <a:xfrm>
            <a:off x="805842" y="2530512"/>
            <a:ext cx="16671364" cy="7025456"/>
          </a:xfrm>
          <a:prstGeom prst="rect">
            <a:avLst/>
          </a:prstGeom>
        </p:spPr>
        <p:txBody>
          <a:bodyPr lIns="0" tIns="0" rIns="0" bIns="0" rtlCol="0" anchor="t">
            <a:spAutoFit/>
          </a:bodyPr>
          <a:lstStyle/>
          <a:p>
            <a:pPr algn="l">
              <a:lnSpc>
                <a:spcPts val="2800"/>
              </a:lnSpc>
            </a:pPr>
            <a:r>
              <a:rPr lang="en-US" sz="2000">
                <a:solidFill>
                  <a:srgbClr val="000000"/>
                </a:solidFill>
                <a:latin typeface="Trebuchet MS"/>
                <a:ea typeface="Trebuchet MS"/>
                <a:cs typeface="Trebuchet MS"/>
                <a:sym typeface="Trebuchet MS"/>
              </a:rPr>
              <a:t>American School Counselor Association. (2019). </a:t>
            </a:r>
            <a:r>
              <a:rPr lang="en-US" sz="2000" i="1">
                <a:solidFill>
                  <a:srgbClr val="000000"/>
                </a:solidFill>
                <a:latin typeface="Trebuchet MS Italics"/>
                <a:ea typeface="Trebuchet MS Italics"/>
                <a:cs typeface="Trebuchet MS Italics"/>
                <a:sym typeface="Trebuchet MS Italics"/>
              </a:rPr>
              <a:t>The ASCA national model: A framework for school counseling programs</a:t>
            </a:r>
            <a:r>
              <a:rPr lang="en-US" sz="2000">
                <a:solidFill>
                  <a:srgbClr val="000000"/>
                </a:solidFill>
                <a:latin typeface="Trebuchet MS"/>
                <a:ea typeface="Trebuchet MS"/>
                <a:cs typeface="Trebuchet MS"/>
                <a:sym typeface="Trebuchet MS"/>
              </a:rPr>
              <a:t> (4th Edition). Alexandria, </a:t>
            </a:r>
          </a:p>
          <a:p>
            <a:pPr algn="l">
              <a:lnSpc>
                <a:spcPts val="2800"/>
              </a:lnSpc>
            </a:pPr>
            <a:r>
              <a:rPr lang="en-US" sz="2000">
                <a:solidFill>
                  <a:srgbClr val="000000"/>
                </a:solidFill>
                <a:latin typeface="Trebuchet MS"/>
                <a:ea typeface="Trebuchet MS"/>
                <a:cs typeface="Trebuchet MS"/>
                <a:sym typeface="Trebuchet MS"/>
              </a:rPr>
              <a:t>     VA: Author.</a:t>
            </a:r>
          </a:p>
          <a:p>
            <a:pPr algn="l">
              <a:lnSpc>
                <a:spcPts val="1399"/>
              </a:lnSpc>
            </a:pPr>
            <a:endParaRPr lang="en-US" sz="2000">
              <a:solidFill>
                <a:srgbClr val="000000"/>
              </a:solidFill>
              <a:latin typeface="Trebuchet MS"/>
              <a:ea typeface="Trebuchet MS"/>
              <a:cs typeface="Trebuchet MS"/>
              <a:sym typeface="Trebuchet MS"/>
            </a:endParaRPr>
          </a:p>
          <a:p>
            <a:pPr algn="l">
              <a:lnSpc>
                <a:spcPts val="2800"/>
              </a:lnSpc>
            </a:pPr>
            <a:r>
              <a:rPr lang="en-US" sz="2000">
                <a:solidFill>
                  <a:srgbClr val="000000"/>
                </a:solidFill>
                <a:latin typeface="Trebuchet MS"/>
                <a:ea typeface="Trebuchet MS"/>
                <a:cs typeface="Trebuchet MS"/>
                <a:sym typeface="Trebuchet MS"/>
              </a:rPr>
              <a:t>American School Counselor Association. (2021). </a:t>
            </a:r>
            <a:r>
              <a:rPr lang="en-US" sz="2000" i="1">
                <a:solidFill>
                  <a:srgbClr val="000000"/>
                </a:solidFill>
                <a:latin typeface="Trebuchet MS Italics"/>
                <a:ea typeface="Trebuchet MS Italics"/>
                <a:cs typeface="Trebuchet MS Italics"/>
                <a:sym typeface="Trebuchet MS Italics"/>
              </a:rPr>
              <a:t>The school counselor and multitiered system of supports</a:t>
            </a:r>
            <a:r>
              <a:rPr lang="en-US" sz="2000">
                <a:solidFill>
                  <a:srgbClr val="000000"/>
                </a:solidFill>
                <a:latin typeface="Trebuchet MS"/>
                <a:ea typeface="Trebuchet MS"/>
                <a:cs typeface="Trebuchet MS"/>
                <a:sym typeface="Trebuchet MS"/>
              </a:rPr>
              <a:t>.</a:t>
            </a:r>
          </a:p>
          <a:p>
            <a:pPr algn="l">
              <a:lnSpc>
                <a:spcPts val="2800"/>
              </a:lnSpc>
            </a:pPr>
            <a:r>
              <a:rPr lang="en-US" sz="2000">
                <a:solidFill>
                  <a:srgbClr val="000000"/>
                </a:solidFill>
                <a:latin typeface="Trebuchet MS"/>
                <a:ea typeface="Trebuchet MS"/>
                <a:cs typeface="Trebuchet MS"/>
                <a:sym typeface="Trebuchet MS"/>
              </a:rPr>
              <a:t>    </a:t>
            </a:r>
            <a:r>
              <a:rPr lang="en-US" sz="2000">
                <a:solidFill>
                  <a:srgbClr val="0955A1"/>
                </a:solidFill>
                <a:latin typeface="Trebuchet MS"/>
                <a:ea typeface="Trebuchet MS"/>
                <a:cs typeface="Trebuchet MS"/>
                <a:sym typeface="Trebuchet MS"/>
              </a:rPr>
              <a:t> </a:t>
            </a:r>
            <a:r>
              <a:rPr lang="en-US" sz="2000" u="sng">
                <a:solidFill>
                  <a:srgbClr val="0955A1"/>
                </a:solidFill>
                <a:latin typeface="Trebuchet MS"/>
                <a:ea typeface="Trebuchet MS"/>
                <a:cs typeface="Trebuchet MS"/>
                <a:sym typeface="Trebuchet MS"/>
                <a:hlinkClick r:id="rId3" tooltip="https://www.schoolcounselor.org/Standards-Positions/Position-Statements/ASCA-Position-Statements/The-School-Counselor-and-Multitiered-System-of-Sup"/>
              </a:rPr>
              <a:t>https://www.schoolcounselor.org/Standards-Positions/Position-Statements/ASCA-Position-Statements/The-School-Counselor-and Multitiered</a:t>
            </a:r>
          </a:p>
          <a:p>
            <a:pPr algn="l">
              <a:lnSpc>
                <a:spcPts val="2800"/>
              </a:lnSpc>
            </a:pPr>
            <a:r>
              <a:rPr lang="en-US" sz="2000">
                <a:solidFill>
                  <a:srgbClr val="0955A1"/>
                </a:solidFill>
                <a:latin typeface="Trebuchet MS"/>
                <a:ea typeface="Trebuchet MS"/>
                <a:cs typeface="Trebuchet MS"/>
                <a:sym typeface="Trebuchet MS"/>
              </a:rPr>
              <a:t>     </a:t>
            </a:r>
            <a:r>
              <a:rPr lang="en-US" sz="2000" u="sng">
                <a:solidFill>
                  <a:srgbClr val="0955A1"/>
                </a:solidFill>
                <a:latin typeface="Trebuchet MS"/>
                <a:ea typeface="Trebuchet MS"/>
                <a:cs typeface="Trebuchet MS"/>
                <a:sym typeface="Trebuchet MS"/>
                <a:hlinkClick r:id="rId3" tooltip="https://www.schoolcounselor.org/Standards-Positions/Position-Statements/ASCA-Position-Statements/The-School-Counselor-and-Multitiered-System-of-Sup"/>
              </a:rPr>
              <a:t>System-of-Sup</a:t>
            </a:r>
          </a:p>
          <a:p>
            <a:pPr algn="l">
              <a:lnSpc>
                <a:spcPts val="1399"/>
              </a:lnSpc>
            </a:pPr>
            <a:endParaRPr lang="en-US" sz="2000" u="sng">
              <a:solidFill>
                <a:srgbClr val="0955A1"/>
              </a:solidFill>
              <a:latin typeface="Trebuchet MS"/>
              <a:ea typeface="Trebuchet MS"/>
              <a:cs typeface="Trebuchet MS"/>
              <a:sym typeface="Trebuchet MS"/>
              <a:hlinkClick r:id="rId3" tooltip="https://www.schoolcounselor.org/Standards-Positions/Position-Statements/ASCA-Position-Statements/The-School-Counselor-and-Multitiered-System-of-Sup"/>
            </a:endParaRPr>
          </a:p>
          <a:p>
            <a:pPr algn="l">
              <a:lnSpc>
                <a:spcPts val="2800"/>
              </a:lnSpc>
            </a:pPr>
            <a:r>
              <a:rPr lang="en-US" sz="2000">
                <a:solidFill>
                  <a:srgbClr val="000000"/>
                </a:solidFill>
                <a:latin typeface="Trebuchet MS"/>
                <a:ea typeface="Trebuchet MS"/>
                <a:cs typeface="Trebuchet MS"/>
                <a:sym typeface="Trebuchet MS"/>
              </a:rPr>
              <a:t>Colorado Department of Education. (2025, January 24). </a:t>
            </a:r>
            <a:r>
              <a:rPr lang="en-US" sz="2000" i="1">
                <a:solidFill>
                  <a:srgbClr val="000000"/>
                </a:solidFill>
                <a:latin typeface="Trebuchet MS Italics"/>
                <a:ea typeface="Trebuchet MS Italics"/>
                <a:cs typeface="Trebuchet MS Italics"/>
                <a:sym typeface="Trebuchet MS Italics"/>
              </a:rPr>
              <a:t>Colorado multi-tiered systems of supports</a:t>
            </a:r>
            <a:r>
              <a:rPr lang="en-US" sz="2000">
                <a:solidFill>
                  <a:srgbClr val="000000"/>
                </a:solidFill>
                <a:latin typeface="Trebuchet MS"/>
                <a:ea typeface="Trebuchet MS"/>
                <a:cs typeface="Trebuchet MS"/>
                <a:sym typeface="Trebuchet MS"/>
              </a:rPr>
              <a:t>. </a:t>
            </a:r>
            <a:r>
              <a:rPr lang="en-US" sz="2000" u="sng">
                <a:solidFill>
                  <a:srgbClr val="0955A1"/>
                </a:solidFill>
                <a:latin typeface="Trebuchet MS"/>
                <a:ea typeface="Trebuchet MS"/>
                <a:cs typeface="Trebuchet MS"/>
                <a:sym typeface="Trebuchet MS"/>
                <a:hlinkClick r:id="rId4" tooltip="https://www.cde.state.co.us/mtss/COMTSS"/>
              </a:rPr>
              <a:t>https://www.cde.state.co.us/mtss/COMTSS</a:t>
            </a:r>
            <a:r>
              <a:rPr lang="en-US" sz="2000">
                <a:solidFill>
                  <a:srgbClr val="000000"/>
                </a:solidFill>
                <a:latin typeface="Trebuchet MS"/>
                <a:ea typeface="Trebuchet MS"/>
                <a:cs typeface="Trebuchet MS"/>
                <a:sym typeface="Trebuchet MS"/>
              </a:rPr>
              <a:t> </a:t>
            </a:r>
          </a:p>
          <a:p>
            <a:pPr algn="l">
              <a:lnSpc>
                <a:spcPts val="1399"/>
              </a:lnSpc>
            </a:pPr>
            <a:endParaRPr lang="en-US" sz="2000">
              <a:solidFill>
                <a:srgbClr val="000000"/>
              </a:solidFill>
              <a:latin typeface="Trebuchet MS"/>
              <a:ea typeface="Trebuchet MS"/>
              <a:cs typeface="Trebuchet MS"/>
              <a:sym typeface="Trebuchet MS"/>
            </a:endParaRPr>
          </a:p>
          <a:p>
            <a:pPr algn="l">
              <a:lnSpc>
                <a:spcPts val="2800"/>
              </a:lnSpc>
            </a:pPr>
            <a:r>
              <a:rPr lang="en-US" sz="2000">
                <a:solidFill>
                  <a:srgbClr val="000000"/>
                </a:solidFill>
                <a:latin typeface="Trebuchet MS"/>
                <a:ea typeface="Trebuchet MS"/>
                <a:cs typeface="Trebuchet MS"/>
                <a:sym typeface="Trebuchet MS"/>
              </a:rPr>
              <a:t>Goodman-Scott, E., Betters-Bubon, J., &amp; Donohue, P. (2019). </a:t>
            </a:r>
            <a:r>
              <a:rPr lang="en-US" sz="2000" i="1">
                <a:solidFill>
                  <a:srgbClr val="000000"/>
                </a:solidFill>
                <a:latin typeface="Trebuchet MS Italics"/>
                <a:ea typeface="Trebuchet MS Italics"/>
                <a:cs typeface="Trebuchet MS Italics"/>
                <a:sym typeface="Trebuchet MS Italics"/>
              </a:rPr>
              <a:t>The School Counselor's Role in Multi-Tiered Systems of Support</a:t>
            </a:r>
            <a:r>
              <a:rPr lang="en-US" sz="2000">
                <a:solidFill>
                  <a:srgbClr val="000000"/>
                </a:solidFill>
                <a:latin typeface="Trebuchet MS"/>
                <a:ea typeface="Trebuchet MS"/>
                <a:cs typeface="Trebuchet MS"/>
                <a:sym typeface="Trebuchet MS"/>
              </a:rPr>
              <a:t>. </a:t>
            </a:r>
          </a:p>
          <a:p>
            <a:pPr algn="l">
              <a:lnSpc>
                <a:spcPts val="2800"/>
              </a:lnSpc>
            </a:pPr>
            <a:r>
              <a:rPr lang="en-US" sz="2000">
                <a:solidFill>
                  <a:srgbClr val="000000"/>
                </a:solidFill>
                <a:latin typeface="Trebuchet MS"/>
                <a:ea typeface="Trebuchet MS"/>
                <a:cs typeface="Trebuchet MS"/>
                <a:sym typeface="Trebuchet MS"/>
              </a:rPr>
              <a:t>     </a:t>
            </a:r>
            <a:r>
              <a:rPr lang="en-US" sz="2000" u="sng">
                <a:solidFill>
                  <a:srgbClr val="0955A1"/>
                </a:solidFill>
                <a:latin typeface="Trebuchet MS"/>
                <a:ea typeface="Trebuchet MS"/>
                <a:cs typeface="Trebuchet MS"/>
                <a:sym typeface="Trebuchet MS"/>
                <a:hlinkClick r:id="rId5" tooltip="https://www.schoolcounselors4mtss.com/_files/ugd/7ddd06_cf4474962b4549008586251c280b1022.pdf"/>
              </a:rPr>
              <a:t>https://www.schoolcounselors4mtss.com/_files/ugd/7ddd06_cf4474962b4549008586251c280b1022.pdf </a:t>
            </a:r>
          </a:p>
          <a:p>
            <a:pPr algn="l">
              <a:lnSpc>
                <a:spcPts val="1399"/>
              </a:lnSpc>
            </a:pPr>
            <a:endParaRPr lang="en-US" sz="2000" u="sng">
              <a:solidFill>
                <a:srgbClr val="0955A1"/>
              </a:solidFill>
              <a:latin typeface="Trebuchet MS"/>
              <a:ea typeface="Trebuchet MS"/>
              <a:cs typeface="Trebuchet MS"/>
              <a:sym typeface="Trebuchet MS"/>
              <a:hlinkClick r:id="rId5" tooltip="https://www.schoolcounselors4mtss.com/_files/ugd/7ddd06_cf4474962b4549008586251c280b1022.pdf"/>
            </a:endParaRPr>
          </a:p>
          <a:p>
            <a:pPr algn="l">
              <a:lnSpc>
                <a:spcPts val="2800"/>
              </a:lnSpc>
            </a:pPr>
            <a:r>
              <a:rPr lang="en-US" sz="2000">
                <a:solidFill>
                  <a:srgbClr val="000000"/>
                </a:solidFill>
                <a:latin typeface="Trebuchet MS"/>
                <a:ea typeface="Trebuchet MS"/>
                <a:cs typeface="Trebuchet MS"/>
                <a:sym typeface="Trebuchet MS"/>
              </a:rPr>
              <a:t>Goodman-Scott, E., Betters-Bubon, J., Donohue, P. &amp; Olsen, J. (Ed.). (2023). </a:t>
            </a:r>
            <a:r>
              <a:rPr lang="en-US" sz="2000" i="1">
                <a:solidFill>
                  <a:srgbClr val="000000"/>
                </a:solidFill>
                <a:latin typeface="Trebuchet MS Italics"/>
                <a:ea typeface="Trebuchet MS Italics"/>
                <a:cs typeface="Trebuchet MS Italics"/>
                <a:sym typeface="Trebuchet MS Italics"/>
              </a:rPr>
              <a:t>The school counselor’s guide to multi-tiered systems of support</a:t>
            </a:r>
          </a:p>
          <a:p>
            <a:pPr algn="l">
              <a:lnSpc>
                <a:spcPts val="2800"/>
              </a:lnSpc>
            </a:pPr>
            <a:r>
              <a:rPr lang="en-US" sz="2000">
                <a:solidFill>
                  <a:srgbClr val="000000"/>
                </a:solidFill>
                <a:latin typeface="Trebuchet MS"/>
                <a:ea typeface="Trebuchet MS"/>
                <a:cs typeface="Trebuchet MS"/>
                <a:sym typeface="Trebuchet MS"/>
              </a:rPr>
              <a:t>   [eBook edition] (2nd ed.) Routledge.</a:t>
            </a:r>
          </a:p>
          <a:p>
            <a:pPr algn="l">
              <a:lnSpc>
                <a:spcPts val="1399"/>
              </a:lnSpc>
            </a:pPr>
            <a:endParaRPr lang="en-US" sz="2000">
              <a:solidFill>
                <a:srgbClr val="000000"/>
              </a:solidFill>
              <a:latin typeface="Trebuchet MS"/>
              <a:ea typeface="Trebuchet MS"/>
              <a:cs typeface="Trebuchet MS"/>
              <a:sym typeface="Trebuchet MS"/>
            </a:endParaRPr>
          </a:p>
          <a:p>
            <a:pPr algn="l">
              <a:lnSpc>
                <a:spcPts val="2800"/>
              </a:lnSpc>
            </a:pPr>
            <a:r>
              <a:rPr lang="en-US" sz="2000">
                <a:solidFill>
                  <a:srgbClr val="000000"/>
                </a:solidFill>
                <a:latin typeface="Trebuchet MS"/>
                <a:ea typeface="Trebuchet MS"/>
                <a:cs typeface="Trebuchet MS"/>
                <a:sym typeface="Trebuchet MS"/>
              </a:rPr>
              <a:t>Hatch, T. (2017, March 8). Multi-tiered, multi-domain system of supports. </a:t>
            </a:r>
            <a:r>
              <a:rPr lang="en-US" sz="2000" i="1">
                <a:solidFill>
                  <a:srgbClr val="000000"/>
                </a:solidFill>
                <a:latin typeface="Trebuchet MS Italics"/>
                <a:ea typeface="Trebuchet MS Italics"/>
                <a:cs typeface="Trebuchet MS Italics"/>
                <a:sym typeface="Trebuchet MS Italics"/>
              </a:rPr>
              <a:t>Hatching Results, LLC</a:t>
            </a:r>
            <a:r>
              <a:rPr lang="en-US" sz="2000">
                <a:solidFill>
                  <a:srgbClr val="000000"/>
                </a:solidFill>
                <a:latin typeface="Trebuchet MS"/>
                <a:ea typeface="Trebuchet MS"/>
                <a:cs typeface="Trebuchet MS"/>
                <a:sym typeface="Trebuchet MS"/>
              </a:rPr>
              <a:t>.</a:t>
            </a:r>
          </a:p>
          <a:p>
            <a:pPr algn="l">
              <a:lnSpc>
                <a:spcPts val="2800"/>
              </a:lnSpc>
            </a:pPr>
            <a:r>
              <a:rPr lang="en-US" sz="2000">
                <a:solidFill>
                  <a:srgbClr val="000000"/>
                </a:solidFill>
                <a:latin typeface="Trebuchet MS"/>
                <a:ea typeface="Trebuchet MS"/>
                <a:cs typeface="Trebuchet MS"/>
                <a:sym typeface="Trebuchet MS"/>
              </a:rPr>
              <a:t>     </a:t>
            </a:r>
            <a:r>
              <a:rPr lang="en-US" sz="2000" u="sng">
                <a:solidFill>
                  <a:srgbClr val="0955A1"/>
                </a:solidFill>
                <a:latin typeface="Trebuchet MS"/>
                <a:ea typeface="Trebuchet MS"/>
                <a:cs typeface="Trebuchet MS"/>
                <a:sym typeface="Trebuchet MS"/>
                <a:hlinkClick r:id="rId6" tooltip="https://www.hatchingresults.com/blog/2017/3/multi-tiered-multi-domain-system-of-supports-by-trish-hatch-phd"/>
              </a:rPr>
              <a:t>https://www.hatchingresults.com/blog/2017/3/multi-tiered-multi-domain-system-of-supports-by-trish-hatch-phd</a:t>
            </a:r>
          </a:p>
          <a:p>
            <a:pPr algn="l">
              <a:lnSpc>
                <a:spcPts val="2800"/>
              </a:lnSpc>
            </a:pPr>
            <a:endParaRPr lang="en-US" sz="2000" u="sng">
              <a:solidFill>
                <a:srgbClr val="0955A1"/>
              </a:solidFill>
              <a:latin typeface="Trebuchet MS"/>
              <a:ea typeface="Trebuchet MS"/>
              <a:cs typeface="Trebuchet MS"/>
              <a:sym typeface="Trebuchet MS"/>
              <a:hlinkClick r:id="rId6" tooltip="https://www.hatchingresults.com/blog/2017/3/multi-tiered-multi-domain-system-of-supports-by-trish-hatch-phd"/>
            </a:endParaRPr>
          </a:p>
          <a:p>
            <a:pPr algn="l">
              <a:lnSpc>
                <a:spcPts val="2800"/>
              </a:lnSpc>
            </a:pPr>
            <a:r>
              <a:rPr lang="en-US" sz="2000">
                <a:solidFill>
                  <a:srgbClr val="000000"/>
                </a:solidFill>
                <a:latin typeface="Trebuchet MS"/>
                <a:ea typeface="Trebuchet MS"/>
                <a:cs typeface="Trebuchet MS"/>
                <a:sym typeface="Trebuchet MS"/>
              </a:rPr>
              <a:t>Hatching Results </a:t>
            </a:r>
            <a:r>
              <a:rPr lang="en-US" sz="2000">
                <a:solidFill>
                  <a:srgbClr val="000000"/>
                </a:solidFill>
                <a:latin typeface="Trebuchet MS"/>
                <a:ea typeface="Trebuchet MS"/>
                <a:cs typeface="Trebuchet MS"/>
                <a:sym typeface="Trebuchet MS"/>
                <a:hlinkClick r:id="rId7" tooltip="https://docs.google.com/document/d/1L2A2Kp_N_zJVXEMDniUdz5x08soAtUa21NDGQ1Wa_y8/edit?tab=t.0"/>
              </a:rPr>
              <a:t>®</a:t>
            </a:r>
            <a:r>
              <a:rPr lang="en-US" sz="2000">
                <a:solidFill>
                  <a:srgbClr val="000000"/>
                </a:solidFill>
                <a:latin typeface="Trebuchet MS"/>
                <a:ea typeface="Trebuchet MS"/>
                <a:cs typeface="Trebuchet MS"/>
                <a:sym typeface="Trebuchet MS"/>
              </a:rPr>
              <a:t> (2024). </a:t>
            </a:r>
            <a:r>
              <a:rPr lang="en-US" sz="2000" i="1">
                <a:solidFill>
                  <a:srgbClr val="000000"/>
                </a:solidFill>
                <a:latin typeface="Trebuchet MS Italics"/>
                <a:ea typeface="Trebuchet MS Italics"/>
                <a:cs typeface="Trebuchet MS Italics"/>
                <a:sym typeface="Trebuchet MS Italics"/>
              </a:rPr>
              <a:t>Examples of tiered school counseling program supports.  </a:t>
            </a:r>
          </a:p>
          <a:p>
            <a:pPr algn="l">
              <a:lnSpc>
                <a:spcPts val="2800"/>
              </a:lnSpc>
            </a:pPr>
            <a:r>
              <a:rPr lang="en-US" sz="2000" i="1">
                <a:solidFill>
                  <a:srgbClr val="000000"/>
                </a:solidFill>
                <a:latin typeface="Trebuchet MS Italics"/>
                <a:ea typeface="Trebuchet MS Italics"/>
                <a:cs typeface="Trebuchet MS Italics"/>
                <a:sym typeface="Trebuchet MS Italics"/>
              </a:rPr>
              <a:t>     </a:t>
            </a:r>
            <a:r>
              <a:rPr lang="en-US" sz="2000" u="sng">
                <a:solidFill>
                  <a:srgbClr val="0955A1"/>
                </a:solidFill>
                <a:latin typeface="Trebuchet MS"/>
                <a:ea typeface="Trebuchet MS"/>
                <a:cs typeface="Trebuchet MS"/>
                <a:sym typeface="Trebuchet MS"/>
                <a:hlinkClick r:id="rId7" tooltip="https://docs.google.com/document/d/1L2A2Kp_N_zJVXEMDniUdz5x08soAtUa21NDGQ1Wa_y8/edit?tab=t.0"/>
              </a:rPr>
              <a:t>https://docs.google.com/document/d/1L2A2Kp_N_zJVXEMDniUdz5x08soAtUa21NDGQ1Wa_y8/edit?tab=t.0</a:t>
            </a:r>
          </a:p>
          <a:p>
            <a:pPr algn="l">
              <a:lnSpc>
                <a:spcPts val="1399"/>
              </a:lnSpc>
            </a:pPr>
            <a:endParaRPr lang="en-US" sz="2000" u="sng">
              <a:solidFill>
                <a:srgbClr val="0955A1"/>
              </a:solidFill>
              <a:latin typeface="Trebuchet MS"/>
              <a:ea typeface="Trebuchet MS"/>
              <a:cs typeface="Trebuchet MS"/>
              <a:sym typeface="Trebuchet MS"/>
              <a:hlinkClick r:id="rId7" tooltip="https://docs.google.com/document/d/1L2A2Kp_N_zJVXEMDniUdz5x08soAtUa21NDGQ1Wa_y8/edit?tab=t.0"/>
            </a:endParaRPr>
          </a:p>
          <a:p>
            <a:pPr algn="l">
              <a:lnSpc>
                <a:spcPts val="2800"/>
              </a:lnSpc>
            </a:pPr>
            <a:r>
              <a:rPr lang="en-US" sz="2000">
                <a:solidFill>
                  <a:srgbClr val="000000"/>
                </a:solidFill>
                <a:latin typeface="Trebuchet MS"/>
                <a:ea typeface="Trebuchet MS"/>
                <a:cs typeface="Trebuchet MS"/>
                <a:sym typeface="Trebuchet MS"/>
              </a:rPr>
              <a:t>Merriam-Webster, Inc. (2025, March 16). </a:t>
            </a:r>
            <a:r>
              <a:rPr lang="en-US" sz="2000" i="1">
                <a:solidFill>
                  <a:srgbClr val="000000"/>
                </a:solidFill>
                <a:latin typeface="Trebuchet MS Italics"/>
                <a:ea typeface="Trebuchet MS Italics"/>
                <a:cs typeface="Trebuchet MS Italics"/>
                <a:sym typeface="Trebuchet MS Italics"/>
              </a:rPr>
              <a:t>Dictionary definition</a:t>
            </a:r>
            <a:r>
              <a:rPr lang="en-US" sz="2000">
                <a:solidFill>
                  <a:srgbClr val="000000"/>
                </a:solidFill>
                <a:latin typeface="Trebuchet MS"/>
                <a:ea typeface="Trebuchet MS"/>
                <a:cs typeface="Trebuchet MS"/>
                <a:sym typeface="Trebuchet MS"/>
              </a:rPr>
              <a:t>. </a:t>
            </a:r>
            <a:r>
              <a:rPr lang="en-US" sz="2000" u="sng">
                <a:solidFill>
                  <a:srgbClr val="0955A1"/>
                </a:solidFill>
                <a:latin typeface="Trebuchet MS"/>
                <a:ea typeface="Trebuchet MS"/>
                <a:cs typeface="Trebuchet MS"/>
                <a:sym typeface="Trebuchet MS"/>
                <a:hlinkClick r:id="rId8" tooltip="https://www.merriam-webster.com/dictionary/intervention"/>
              </a:rPr>
              <a:t>https://www.merriam-webster.com/dictionary/intervention</a:t>
            </a:r>
          </a:p>
          <a:p>
            <a:pPr algn="l">
              <a:lnSpc>
                <a:spcPts val="2800"/>
              </a:lnSpc>
            </a:pPr>
            <a:endParaRPr lang="en-US" sz="2000" u="sng">
              <a:solidFill>
                <a:srgbClr val="0955A1"/>
              </a:solidFill>
              <a:latin typeface="Trebuchet MS"/>
              <a:ea typeface="Trebuchet MS"/>
              <a:cs typeface="Trebuchet MS"/>
              <a:sym typeface="Trebuchet MS"/>
              <a:hlinkClick r:id="rId8" tooltip="https://www.merriam-webster.com/dictionary/intervention"/>
            </a:endParaRPr>
          </a:p>
        </p:txBody>
      </p:sp>
      <p:sp>
        <p:nvSpPr>
          <p:cNvPr id="9" name="Freeform 9" descr="CDE Logo"/>
          <p:cNvSpPr/>
          <p:nvPr/>
        </p:nvSpPr>
        <p:spPr>
          <a:xfrm>
            <a:off x="15242991" y="67099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descr="Back of notebook"/>
          <p:cNvSpPr/>
          <p:nvPr/>
        </p:nvSpPr>
        <p:spPr>
          <a:xfrm rot="-5400000">
            <a:off x="3982065" y="-3982065"/>
            <a:ext cx="10287000" cy="18251129"/>
          </a:xfrm>
          <a:custGeom>
            <a:avLst/>
            <a:gdLst/>
            <a:ahLst/>
            <a:cxnLst/>
            <a:rect l="l" t="t" r="r" b="b"/>
            <a:pathLst>
              <a:path w="10287000" h="18251129">
                <a:moveTo>
                  <a:pt x="0" y="0"/>
                </a:moveTo>
                <a:lnTo>
                  <a:pt x="10287000" y="0"/>
                </a:lnTo>
                <a:lnTo>
                  <a:pt x="10287000" y="18251130"/>
                </a:lnTo>
                <a:lnTo>
                  <a:pt x="0" y="1825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3195160" y="961826"/>
            <a:ext cx="11318063" cy="8363348"/>
          </a:xfrm>
          <a:custGeom>
            <a:avLst/>
            <a:gdLst/>
            <a:ahLst/>
            <a:cxnLst/>
            <a:rect l="l" t="t" r="r" b="b"/>
            <a:pathLst>
              <a:path w="11318063" h="8363348">
                <a:moveTo>
                  <a:pt x="0" y="0"/>
                </a:moveTo>
                <a:lnTo>
                  <a:pt x="11318064" y="0"/>
                </a:lnTo>
                <a:lnTo>
                  <a:pt x="11318064" y="8363348"/>
                </a:lnTo>
                <a:lnTo>
                  <a:pt x="0" y="8363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a:spLocks noGrp="1"/>
          </p:cNvSpPr>
          <p:nvPr>
            <p:ph type="title" idx="4294967295"/>
          </p:nvPr>
        </p:nvSpPr>
        <p:spPr>
          <a:xfrm>
            <a:off x="6159926" y="3491845"/>
            <a:ext cx="5388533" cy="14851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3341"/>
              </a:lnSpc>
              <a:spcBef>
                <a:spcPts val="0"/>
              </a:spcBef>
              <a:spcAft>
                <a:spcPts val="0"/>
              </a:spcAft>
              <a:buClrTx/>
              <a:buSzTx/>
              <a:buFontTx/>
              <a:buNone/>
              <a:tabLst/>
              <a:defRPr/>
            </a:pPr>
            <a:r>
              <a:rPr kumimoji="0" lang="en-US" sz="58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Thank you!</a:t>
            </a:r>
          </a:p>
        </p:txBody>
      </p:sp>
      <p:sp>
        <p:nvSpPr>
          <p:cNvPr id="5" name="TextBox 5"/>
          <p:cNvSpPr txBox="1"/>
          <p:nvPr/>
        </p:nvSpPr>
        <p:spPr>
          <a:xfrm>
            <a:off x="4802086" y="5262446"/>
            <a:ext cx="8683827" cy="737679"/>
          </a:xfrm>
          <a:prstGeom prst="rect">
            <a:avLst/>
          </a:prstGeom>
        </p:spPr>
        <p:txBody>
          <a:bodyPr lIns="0" tIns="0" rIns="0" bIns="0" rtlCol="0" anchor="t">
            <a:spAutoFit/>
          </a:bodyPr>
          <a:lstStyle/>
          <a:p>
            <a:pPr algn="ctr">
              <a:lnSpc>
                <a:spcPts val="6671"/>
              </a:lnSpc>
            </a:pPr>
            <a:r>
              <a:rPr lang="en-US" sz="2900">
                <a:solidFill>
                  <a:srgbClr val="000000"/>
                </a:solidFill>
                <a:latin typeface="Homemade Apple"/>
                <a:ea typeface="Homemade Apple"/>
                <a:cs typeface="Homemade Apple"/>
                <a:sym typeface="Homemade Apple"/>
              </a:rPr>
              <a:t>Please reach out with questions.</a:t>
            </a:r>
          </a:p>
        </p:txBody>
      </p:sp>
      <p:sp>
        <p:nvSpPr>
          <p:cNvPr id="6" name="Freeform 6" descr="CDE Logo"/>
          <p:cNvSpPr/>
          <p:nvPr/>
        </p:nvSpPr>
        <p:spPr>
          <a:xfrm>
            <a:off x="7586041" y="2083484"/>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506232" y="2926184"/>
            <a:ext cx="17275536" cy="1007140"/>
            <a:chOff x="0" y="0"/>
            <a:chExt cx="4549935" cy="265255"/>
          </a:xfrm>
        </p:grpSpPr>
        <p:sp>
          <p:nvSpPr>
            <p:cNvPr id="9" name="Freeform 9">
              <a:extLst>
                <a:ext uri="{C183D7F6-B498-43B3-948B-1728B52AA6E4}">
                  <adec:decorative xmlns:adec="http://schemas.microsoft.com/office/drawing/2017/decorative" val="1"/>
                </a:ext>
              </a:extLst>
            </p:cNvPr>
            <p:cNvSpPr/>
            <p:nvPr/>
          </p:nvSpPr>
          <p:spPr>
            <a:xfrm>
              <a:off x="0" y="0"/>
              <a:ext cx="4549935" cy="265255"/>
            </a:xfrm>
            <a:custGeom>
              <a:avLst/>
              <a:gdLst/>
              <a:ahLst/>
              <a:cxnLst/>
              <a:rect l="l" t="t" r="r" b="b"/>
              <a:pathLst>
                <a:path w="4549935" h="265255">
                  <a:moveTo>
                    <a:pt x="0" y="0"/>
                  </a:moveTo>
                  <a:lnTo>
                    <a:pt x="4549935" y="0"/>
                  </a:lnTo>
                  <a:lnTo>
                    <a:pt x="4549935" y="265255"/>
                  </a:lnTo>
                  <a:lnTo>
                    <a:pt x="0" y="265255"/>
                  </a:lnTo>
                  <a:close/>
                </a:path>
              </a:pathLst>
            </a:custGeom>
            <a:solidFill>
              <a:srgbClr val="000000"/>
            </a:solidFill>
          </p:spPr>
          <p:txBody>
            <a:bodyPr/>
            <a:lstStyle/>
            <a:p>
              <a:endParaRPr lang="en-US"/>
            </a:p>
          </p:txBody>
        </p:sp>
        <p:sp>
          <p:nvSpPr>
            <p:cNvPr id="10" name="TextBox 10"/>
            <p:cNvSpPr txBox="1"/>
            <p:nvPr/>
          </p:nvSpPr>
          <p:spPr>
            <a:xfrm>
              <a:off x="0" y="-38100"/>
              <a:ext cx="4549935" cy="303355"/>
            </a:xfrm>
            <a:prstGeom prst="rect">
              <a:avLst/>
            </a:prstGeom>
          </p:spPr>
          <p:txBody>
            <a:bodyPr lIns="50800" tIns="50800" rIns="50800" bIns="50800" rtlCol="0" anchor="ctr"/>
            <a:lstStyle/>
            <a:p>
              <a:pPr algn="ctr">
                <a:lnSpc>
                  <a:spcPts val="3359"/>
                </a:lnSpc>
              </a:pPr>
              <a:endParaRPr/>
            </a:p>
          </p:txBody>
        </p:sp>
      </p:grpSp>
      <p:sp>
        <p:nvSpPr>
          <p:cNvPr id="12" name="TextBox 12"/>
          <p:cNvSpPr txBox="1">
            <a:spLocks noGrp="1"/>
          </p:cNvSpPr>
          <p:nvPr>
            <p:ph type="title" idx="4294967295"/>
          </p:nvPr>
        </p:nvSpPr>
        <p:spPr>
          <a:xfrm>
            <a:off x="503756" y="701531"/>
            <a:ext cx="1531328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Today’s Agenda and Objectives</a:t>
            </a:r>
          </a:p>
        </p:txBody>
      </p:sp>
      <p:sp>
        <p:nvSpPr>
          <p:cNvPr id="13" name="TextBox 13"/>
          <p:cNvSpPr txBox="1"/>
          <p:nvPr/>
        </p:nvSpPr>
        <p:spPr>
          <a:xfrm>
            <a:off x="725954" y="3096660"/>
            <a:ext cx="16953525" cy="589989"/>
          </a:xfrm>
          <a:prstGeom prst="rect">
            <a:avLst/>
          </a:prstGeom>
        </p:spPr>
        <p:txBody>
          <a:bodyPr lIns="0" tIns="0" rIns="0" bIns="0" rtlCol="0" anchor="t">
            <a:spAutoFit/>
          </a:bodyPr>
          <a:lstStyle/>
          <a:p>
            <a:pPr algn="l">
              <a:lnSpc>
                <a:spcPts val="4760"/>
              </a:lnSpc>
            </a:pPr>
            <a:r>
              <a:rPr lang="en-US" sz="3400" b="1">
                <a:solidFill>
                  <a:srgbClr val="FFFFFF"/>
                </a:solidFill>
                <a:latin typeface="Trebuchet MS Bold"/>
                <a:ea typeface="Trebuchet MS Bold"/>
                <a:cs typeface="Trebuchet MS Bold"/>
                <a:sym typeface="Trebuchet MS Bold"/>
              </a:rPr>
              <a:t>By the end of this webinar, grantees will increase awareness and understanding of:</a:t>
            </a:r>
          </a:p>
        </p:txBody>
      </p:sp>
      <p:sp>
        <p:nvSpPr>
          <p:cNvPr id="11" name="Freeform 11">
            <a:extLst>
              <a:ext uri="{C183D7F6-B498-43B3-948B-1728B52AA6E4}">
                <adec:decorative xmlns:adec="http://schemas.microsoft.com/office/drawing/2017/decorative" val="1"/>
              </a:ext>
            </a:extLst>
          </p:cNvPr>
          <p:cNvSpPr/>
          <p:nvPr/>
        </p:nvSpPr>
        <p:spPr>
          <a:xfrm>
            <a:off x="1578865" y="4815124"/>
            <a:ext cx="3517399" cy="3222817"/>
          </a:xfrm>
          <a:custGeom>
            <a:avLst/>
            <a:gdLst/>
            <a:ahLst/>
            <a:cxnLst/>
            <a:rect l="l" t="t" r="r" b="b"/>
            <a:pathLst>
              <a:path w="3517399" h="3222817">
                <a:moveTo>
                  <a:pt x="0" y="0"/>
                </a:moveTo>
                <a:lnTo>
                  <a:pt x="3517399" y="0"/>
                </a:lnTo>
                <a:lnTo>
                  <a:pt x="3517399" y="3222817"/>
                </a:lnTo>
                <a:lnTo>
                  <a:pt x="0" y="3222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4"/>
          <p:cNvSpPr txBox="1"/>
          <p:nvPr/>
        </p:nvSpPr>
        <p:spPr>
          <a:xfrm>
            <a:off x="5765962" y="4342241"/>
            <a:ext cx="11833891" cy="3695700"/>
          </a:xfrm>
          <a:prstGeom prst="rect">
            <a:avLst/>
          </a:prstGeom>
        </p:spPr>
        <p:txBody>
          <a:bodyPr lIns="0" tIns="0" rIns="0" bIns="0" rtlCol="0" anchor="t">
            <a:spAutoFit/>
          </a:bodyPr>
          <a:lstStyle/>
          <a:p>
            <a:pPr marL="647700" lvl="1" indent="-323850" algn="l">
              <a:lnSpc>
                <a:spcPts val="7500"/>
              </a:lnSpc>
              <a:buFont typeface="Arial"/>
              <a:buChar char="•"/>
            </a:pPr>
            <a:r>
              <a:rPr lang="en-US" sz="3000">
                <a:solidFill>
                  <a:srgbClr val="000000"/>
                </a:solidFill>
                <a:latin typeface="Trebuchet MS"/>
                <a:ea typeface="Trebuchet MS"/>
                <a:cs typeface="Trebuchet MS"/>
                <a:sym typeface="Trebuchet MS"/>
              </a:rPr>
              <a:t>The SCCG legislative and funding process</a:t>
            </a:r>
          </a:p>
          <a:p>
            <a:pPr marL="647700" lvl="1" indent="-323850" algn="l">
              <a:lnSpc>
                <a:spcPts val="7500"/>
              </a:lnSpc>
              <a:buFont typeface="Arial"/>
              <a:buChar char="•"/>
            </a:pPr>
            <a:r>
              <a:rPr lang="en-US" sz="3000">
                <a:solidFill>
                  <a:srgbClr val="000000"/>
                </a:solidFill>
                <a:latin typeface="Trebuchet MS"/>
                <a:ea typeface="Trebuchet MS"/>
                <a:cs typeface="Trebuchet MS"/>
                <a:sym typeface="Trebuchet MS"/>
              </a:rPr>
              <a:t>Review Development Year Process (DYP)</a:t>
            </a:r>
          </a:p>
          <a:p>
            <a:pPr marL="647700" lvl="1" indent="-323850" algn="l">
              <a:lnSpc>
                <a:spcPts val="7500"/>
              </a:lnSpc>
              <a:buFont typeface="Arial"/>
              <a:buChar char="•"/>
            </a:pPr>
            <a:r>
              <a:rPr lang="en-US" sz="3000">
                <a:solidFill>
                  <a:srgbClr val="000000"/>
                </a:solidFill>
                <a:latin typeface="Trebuchet MS"/>
                <a:ea typeface="Trebuchet MS"/>
                <a:cs typeface="Trebuchet MS"/>
                <a:sym typeface="Trebuchet MS"/>
              </a:rPr>
              <a:t>School counseling interventions and supports</a:t>
            </a:r>
          </a:p>
          <a:p>
            <a:pPr marL="647700" lvl="1" indent="-323850" algn="l">
              <a:lnSpc>
                <a:spcPts val="7500"/>
              </a:lnSpc>
              <a:buFont typeface="Arial"/>
              <a:buChar char="•"/>
            </a:pPr>
            <a:r>
              <a:rPr lang="en-US" sz="3000">
                <a:solidFill>
                  <a:srgbClr val="000000"/>
                </a:solidFill>
                <a:latin typeface="Trebuchet MS"/>
                <a:ea typeface="Trebuchet MS"/>
                <a:cs typeface="Trebuchet MS"/>
                <a:sym typeface="Trebuchet MS"/>
              </a:rPr>
              <a:t>Budget revisions and continuation budgets </a:t>
            </a:r>
          </a:p>
        </p:txBody>
      </p:sp>
      <p:sp>
        <p:nvSpPr>
          <p:cNvPr id="15" name="TextBox 15"/>
          <p:cNvSpPr txBox="1"/>
          <p:nvPr/>
        </p:nvSpPr>
        <p:spPr>
          <a:xfrm>
            <a:off x="820868" y="9285091"/>
            <a:ext cx="4629485" cy="441287"/>
          </a:xfrm>
          <a:prstGeom prst="rect">
            <a:avLst/>
          </a:prstGeom>
        </p:spPr>
        <p:txBody>
          <a:bodyPr lIns="0" tIns="0" rIns="0" bIns="0" rtlCol="0" anchor="t">
            <a:spAutoFit/>
          </a:bodyPr>
          <a:lstStyle/>
          <a:p>
            <a:pPr algn="ctr">
              <a:lnSpc>
                <a:spcPts val="3500"/>
              </a:lnSpc>
            </a:pPr>
            <a:r>
              <a:rPr lang="en-US" sz="2500" b="1">
                <a:solidFill>
                  <a:srgbClr val="000000"/>
                </a:solidFill>
                <a:latin typeface="Trebuchet MS Bold"/>
                <a:ea typeface="Trebuchet MS Bold"/>
                <a:cs typeface="Trebuchet MS Bold"/>
                <a:sym typeface="Trebuchet MS Bold"/>
              </a:rPr>
              <a:t>*Please take breaks as needed.</a:t>
            </a:r>
          </a:p>
        </p:txBody>
      </p:sp>
      <p:sp>
        <p:nvSpPr>
          <p:cNvPr id="16" name="Freeform 16"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978384" cy="1541783"/>
            <a:chOff x="0" y="0"/>
            <a:chExt cx="4998422" cy="406066"/>
          </a:xfrm>
        </p:grpSpPr>
        <p:sp>
          <p:nvSpPr>
            <p:cNvPr id="3" name="Freeform 3">
              <a:extLst>
                <a:ext uri="{C183D7F6-B498-43B3-948B-1728B52AA6E4}">
                  <adec:decorative xmlns:adec="http://schemas.microsoft.com/office/drawing/2017/decorative" val="1"/>
                </a:ext>
              </a:extLst>
            </p:cNvPr>
            <p:cNvSpPr/>
            <p:nvPr/>
          </p:nvSpPr>
          <p:spPr>
            <a:xfrm>
              <a:off x="0" y="0"/>
              <a:ext cx="4998422" cy="406066"/>
            </a:xfrm>
            <a:custGeom>
              <a:avLst/>
              <a:gdLst/>
              <a:ahLst/>
              <a:cxnLst/>
              <a:rect l="l" t="t" r="r" b="b"/>
              <a:pathLst>
                <a:path w="4998422" h="406066">
                  <a:moveTo>
                    <a:pt x="0" y="0"/>
                  </a:moveTo>
                  <a:lnTo>
                    <a:pt x="4998422" y="0"/>
                  </a:lnTo>
                  <a:lnTo>
                    <a:pt x="4998422"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98422"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8" name="Freeform 8">
            <a:extLst>
              <a:ext uri="{C183D7F6-B498-43B3-948B-1728B52AA6E4}">
                <adec:decorative xmlns:adec="http://schemas.microsoft.com/office/drawing/2017/decorative" val="1"/>
              </a:ext>
            </a:extLst>
          </p:cNvPr>
          <p:cNvSpPr/>
          <p:nvPr/>
        </p:nvSpPr>
        <p:spPr>
          <a:xfrm>
            <a:off x="793836" y="2891679"/>
            <a:ext cx="2494266" cy="2494266"/>
          </a:xfrm>
          <a:custGeom>
            <a:avLst/>
            <a:gdLst/>
            <a:ahLst/>
            <a:cxnLst/>
            <a:rect l="l" t="t" r="r" b="b"/>
            <a:pathLst>
              <a:path w="2494266" h="2494266">
                <a:moveTo>
                  <a:pt x="0" y="0"/>
                </a:moveTo>
                <a:lnTo>
                  <a:pt x="2494265" y="0"/>
                </a:lnTo>
                <a:lnTo>
                  <a:pt x="2494265" y="2494266"/>
                </a:lnTo>
                <a:lnTo>
                  <a:pt x="0" y="2494266"/>
                </a:lnTo>
                <a:lnTo>
                  <a:pt x="0" y="0"/>
                </a:lnTo>
                <a:close/>
              </a:path>
            </a:pathLst>
          </a:custGeom>
          <a:blipFill>
            <a:blip r:embed="rId3"/>
            <a:stretch>
              <a:fillRect/>
            </a:stretch>
          </a:blipFill>
        </p:spPr>
        <p:txBody>
          <a:bodyPr/>
          <a:lstStyle/>
          <a:p>
            <a:endParaRPr lang="en-US"/>
          </a:p>
        </p:txBody>
      </p:sp>
      <p:sp>
        <p:nvSpPr>
          <p:cNvPr id="9" name="TextBox 9"/>
          <p:cNvSpPr txBox="1">
            <a:spLocks noGrp="1"/>
          </p:cNvSpPr>
          <p:nvPr>
            <p:ph type="title" idx="4294967295"/>
          </p:nvPr>
        </p:nvSpPr>
        <p:spPr>
          <a:xfrm>
            <a:off x="503756" y="785079"/>
            <a:ext cx="17530766" cy="8848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572"/>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Intervention Activity Scenario #1</a:t>
            </a:r>
          </a:p>
        </p:txBody>
      </p:sp>
      <p:sp>
        <p:nvSpPr>
          <p:cNvPr id="10" name="TextBox 10"/>
          <p:cNvSpPr txBox="1"/>
          <p:nvPr/>
        </p:nvSpPr>
        <p:spPr>
          <a:xfrm>
            <a:off x="3601512" y="2913404"/>
            <a:ext cx="13994685" cy="4859655"/>
          </a:xfrm>
          <a:prstGeom prst="rect">
            <a:avLst/>
          </a:prstGeom>
        </p:spPr>
        <p:txBody>
          <a:bodyPr lIns="0" tIns="0" rIns="0" bIns="0" rtlCol="0" anchor="t">
            <a:spAutoFit/>
          </a:bodyPr>
          <a:lstStyle/>
          <a:p>
            <a:pPr algn="l">
              <a:lnSpc>
                <a:spcPts val="4499"/>
              </a:lnSpc>
            </a:pPr>
            <a:r>
              <a:rPr lang="en-US" sz="2999" b="1">
                <a:solidFill>
                  <a:srgbClr val="000000"/>
                </a:solidFill>
                <a:latin typeface="Trebuchet MS Bold"/>
                <a:ea typeface="Trebuchet MS Bold"/>
                <a:cs typeface="Trebuchet MS Bold"/>
                <a:sym typeface="Trebuchet MS Bold"/>
              </a:rPr>
              <a:t>Student A is an 11th grader referred to the school counselor for failing math two semesters in a row.</a:t>
            </a:r>
          </a:p>
          <a:p>
            <a:pPr algn="l">
              <a:lnSpc>
                <a:spcPts val="4049"/>
              </a:lnSpc>
            </a:pPr>
            <a:endParaRPr lang="en-US" sz="2999" b="1">
              <a:solidFill>
                <a:srgbClr val="000000"/>
              </a:solidFill>
              <a:latin typeface="Trebuchet MS Bold"/>
              <a:ea typeface="Trebuchet MS Bold"/>
              <a:cs typeface="Trebuchet MS Bold"/>
              <a:sym typeface="Trebuchet MS Bold"/>
            </a:endParaRPr>
          </a:p>
          <a:p>
            <a:pPr algn="l">
              <a:lnSpc>
                <a:spcPts val="4349"/>
              </a:lnSpc>
            </a:pPr>
            <a:r>
              <a:rPr lang="en-US" sz="2899">
                <a:solidFill>
                  <a:srgbClr val="000000"/>
                </a:solidFill>
                <a:latin typeface="Trebuchet MS"/>
                <a:ea typeface="Trebuchet MS"/>
                <a:cs typeface="Trebuchet MS"/>
                <a:sym typeface="Trebuchet MS"/>
              </a:rPr>
              <a:t>After gathering more background information, the school counselor discovers:</a:t>
            </a:r>
          </a:p>
          <a:p>
            <a:pPr marL="626109" lvl="1" indent="-313054" algn="l">
              <a:lnSpc>
                <a:spcPts val="4349"/>
              </a:lnSpc>
              <a:buFont typeface="Arial"/>
              <a:buChar char="•"/>
            </a:pPr>
            <a:r>
              <a:rPr lang="en-US" sz="2899">
                <a:solidFill>
                  <a:srgbClr val="000000"/>
                </a:solidFill>
                <a:latin typeface="Trebuchet MS"/>
                <a:ea typeface="Trebuchet MS"/>
                <a:cs typeface="Trebuchet MS"/>
                <a:sym typeface="Trebuchet MS"/>
              </a:rPr>
              <a:t>Parents report the student is bullied. </a:t>
            </a:r>
          </a:p>
          <a:p>
            <a:pPr marL="626109" lvl="1" indent="-313054" algn="l">
              <a:lnSpc>
                <a:spcPts val="4349"/>
              </a:lnSpc>
              <a:buFont typeface="Arial"/>
              <a:buChar char="•"/>
            </a:pPr>
            <a:r>
              <a:rPr lang="en-US" sz="2899">
                <a:solidFill>
                  <a:srgbClr val="000000"/>
                </a:solidFill>
                <a:latin typeface="Trebuchet MS"/>
                <a:ea typeface="Trebuchet MS"/>
                <a:cs typeface="Trebuchet MS"/>
                <a:sym typeface="Trebuchet MS"/>
              </a:rPr>
              <a:t>Student reports he enjoys CTE classes and a credit check confirms he is passing all CTE classes.</a:t>
            </a:r>
          </a:p>
          <a:p>
            <a:pPr marL="626109" lvl="1" indent="-313054" algn="l">
              <a:lnSpc>
                <a:spcPts val="4349"/>
              </a:lnSpc>
              <a:buFont typeface="Arial"/>
              <a:buChar char="•"/>
            </a:pPr>
            <a:r>
              <a:rPr lang="en-US" sz="2899">
                <a:solidFill>
                  <a:srgbClr val="000000"/>
                </a:solidFill>
                <a:latin typeface="Trebuchet MS"/>
                <a:ea typeface="Trebuchet MS"/>
                <a:cs typeface="Trebuchet MS"/>
                <a:sym typeface="Trebuchet MS"/>
              </a:rPr>
              <a:t>The student may need to drop CTE classes because there is a policy that students maintain a 3.0 GPA to participate. </a:t>
            </a:r>
          </a:p>
        </p:txBody>
      </p:sp>
      <p:sp>
        <p:nvSpPr>
          <p:cNvPr id="11" name="Freeform 11"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978384" cy="1541783"/>
            <a:chOff x="0" y="0"/>
            <a:chExt cx="4998422" cy="406066"/>
          </a:xfrm>
        </p:grpSpPr>
        <p:sp>
          <p:nvSpPr>
            <p:cNvPr id="3" name="Freeform 3">
              <a:extLst>
                <a:ext uri="{C183D7F6-B498-43B3-948B-1728B52AA6E4}">
                  <adec:decorative xmlns:adec="http://schemas.microsoft.com/office/drawing/2017/decorative" val="1"/>
                </a:ext>
              </a:extLst>
            </p:cNvPr>
            <p:cNvSpPr/>
            <p:nvPr/>
          </p:nvSpPr>
          <p:spPr>
            <a:xfrm>
              <a:off x="0" y="0"/>
              <a:ext cx="4998422" cy="406066"/>
            </a:xfrm>
            <a:custGeom>
              <a:avLst/>
              <a:gdLst/>
              <a:ahLst/>
              <a:cxnLst/>
              <a:rect l="l" t="t" r="r" b="b"/>
              <a:pathLst>
                <a:path w="4998422" h="406066">
                  <a:moveTo>
                    <a:pt x="0" y="0"/>
                  </a:moveTo>
                  <a:lnTo>
                    <a:pt x="4998422" y="0"/>
                  </a:lnTo>
                  <a:lnTo>
                    <a:pt x="4998422"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98422"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8" name="Freeform 8">
            <a:extLst>
              <a:ext uri="{C183D7F6-B498-43B3-948B-1728B52AA6E4}">
                <adec:decorative xmlns:adec="http://schemas.microsoft.com/office/drawing/2017/decorative" val="1"/>
              </a:ext>
            </a:extLst>
          </p:cNvPr>
          <p:cNvSpPr/>
          <p:nvPr/>
        </p:nvSpPr>
        <p:spPr>
          <a:xfrm>
            <a:off x="735120" y="2973882"/>
            <a:ext cx="2494266" cy="2494266"/>
          </a:xfrm>
          <a:custGeom>
            <a:avLst/>
            <a:gdLst/>
            <a:ahLst/>
            <a:cxnLst/>
            <a:rect l="l" t="t" r="r" b="b"/>
            <a:pathLst>
              <a:path w="2494266" h="2494266">
                <a:moveTo>
                  <a:pt x="0" y="0"/>
                </a:moveTo>
                <a:lnTo>
                  <a:pt x="2494265" y="0"/>
                </a:lnTo>
                <a:lnTo>
                  <a:pt x="2494265" y="2494266"/>
                </a:lnTo>
                <a:lnTo>
                  <a:pt x="0" y="2494266"/>
                </a:lnTo>
                <a:lnTo>
                  <a:pt x="0" y="0"/>
                </a:lnTo>
                <a:close/>
              </a:path>
            </a:pathLst>
          </a:custGeom>
          <a:blipFill>
            <a:blip r:embed="rId3"/>
            <a:stretch>
              <a:fillRect/>
            </a:stretch>
          </a:blipFill>
        </p:spPr>
        <p:txBody>
          <a:bodyPr/>
          <a:lstStyle/>
          <a:p>
            <a:endParaRPr lang="en-US"/>
          </a:p>
        </p:txBody>
      </p:sp>
      <p:sp>
        <p:nvSpPr>
          <p:cNvPr id="9" name="TextBox 9"/>
          <p:cNvSpPr txBox="1">
            <a:spLocks noGrp="1"/>
          </p:cNvSpPr>
          <p:nvPr>
            <p:ph type="title" idx="4294967295"/>
          </p:nvPr>
        </p:nvSpPr>
        <p:spPr>
          <a:xfrm>
            <a:off x="467829" y="794069"/>
            <a:ext cx="17530766" cy="86818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572"/>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Intervention Activity Scenario #2</a:t>
            </a:r>
          </a:p>
        </p:txBody>
      </p:sp>
      <p:sp>
        <p:nvSpPr>
          <p:cNvPr id="10" name="TextBox 10"/>
          <p:cNvSpPr txBox="1"/>
          <p:nvPr/>
        </p:nvSpPr>
        <p:spPr>
          <a:xfrm>
            <a:off x="3840033" y="2888157"/>
            <a:ext cx="13618902" cy="5795010"/>
          </a:xfrm>
          <a:prstGeom prst="rect">
            <a:avLst/>
          </a:prstGeom>
        </p:spPr>
        <p:txBody>
          <a:bodyPr lIns="0" tIns="0" rIns="0" bIns="0" rtlCol="0" anchor="t">
            <a:spAutoFit/>
          </a:bodyPr>
          <a:lstStyle/>
          <a:p>
            <a:pPr algn="l">
              <a:lnSpc>
                <a:spcPts val="4499"/>
              </a:lnSpc>
            </a:pPr>
            <a:r>
              <a:rPr lang="en-US" sz="2999" b="1">
                <a:solidFill>
                  <a:srgbClr val="000000"/>
                </a:solidFill>
                <a:latin typeface="Trebuchet MS Bold"/>
                <a:ea typeface="Trebuchet MS Bold"/>
                <a:cs typeface="Trebuchet MS Bold"/>
                <a:sym typeface="Trebuchet MS Bold"/>
              </a:rPr>
              <a:t>Student C is an 8th grader referred to the school counselor by a parent for receiving a C in every subject for the last 3 quarters. </a:t>
            </a:r>
          </a:p>
          <a:p>
            <a:pPr algn="l">
              <a:lnSpc>
                <a:spcPts val="4049"/>
              </a:lnSpc>
            </a:pPr>
            <a:endParaRPr lang="en-US" sz="2999" b="1">
              <a:solidFill>
                <a:srgbClr val="000000"/>
              </a:solidFill>
              <a:latin typeface="Trebuchet MS Bold"/>
              <a:ea typeface="Trebuchet MS Bold"/>
              <a:cs typeface="Trebuchet MS Bold"/>
              <a:sym typeface="Trebuchet MS Bold"/>
            </a:endParaRPr>
          </a:p>
          <a:p>
            <a:pPr algn="l">
              <a:lnSpc>
                <a:spcPts val="4199"/>
              </a:lnSpc>
            </a:pPr>
            <a:r>
              <a:rPr lang="en-US" sz="2799">
                <a:solidFill>
                  <a:srgbClr val="000000"/>
                </a:solidFill>
                <a:latin typeface="Trebuchet MS"/>
                <a:ea typeface="Trebuchet MS"/>
                <a:cs typeface="Trebuchet MS"/>
                <a:sym typeface="Trebuchet MS"/>
              </a:rPr>
              <a:t>During an MTSS meeting, the school counselor shares the parents’ concern and looks for more information: </a:t>
            </a:r>
          </a:p>
          <a:p>
            <a:pPr marL="604519" lvl="1" indent="-302260" algn="l">
              <a:lnSpc>
                <a:spcPts val="4199"/>
              </a:lnSpc>
              <a:buFont typeface="Arial"/>
              <a:buChar char="•"/>
            </a:pPr>
            <a:r>
              <a:rPr lang="en-US" sz="2799">
                <a:solidFill>
                  <a:srgbClr val="000000"/>
                </a:solidFill>
                <a:latin typeface="Trebuchet MS"/>
                <a:ea typeface="Trebuchet MS"/>
                <a:cs typeface="Trebuchet MS"/>
                <a:sym typeface="Trebuchet MS"/>
              </a:rPr>
              <a:t>Staff respond, “she’s doing fine” or “at least she’s not failing”.</a:t>
            </a:r>
          </a:p>
          <a:p>
            <a:pPr marL="1209039" lvl="2" indent="-403013" algn="l">
              <a:lnSpc>
                <a:spcPts val="4199"/>
              </a:lnSpc>
              <a:buFont typeface="Arial"/>
              <a:buChar char="⚬"/>
            </a:pPr>
            <a:r>
              <a:rPr lang="en-US" sz="2799">
                <a:solidFill>
                  <a:srgbClr val="000000"/>
                </a:solidFill>
                <a:latin typeface="Trebuchet MS"/>
                <a:ea typeface="Trebuchet MS"/>
                <a:cs typeface="Trebuchet MS"/>
                <a:sym typeface="Trebuchet MS"/>
              </a:rPr>
              <a:t>Report the student is quiet in class, keeps to herself, and doesn’t have many friends. </a:t>
            </a:r>
          </a:p>
          <a:p>
            <a:pPr marL="604519" lvl="1" indent="-302260" algn="l">
              <a:lnSpc>
                <a:spcPts val="4199"/>
              </a:lnSpc>
              <a:buFont typeface="Arial"/>
              <a:buChar char="•"/>
            </a:pPr>
            <a:r>
              <a:rPr lang="en-US" sz="2799">
                <a:solidFill>
                  <a:srgbClr val="000000"/>
                </a:solidFill>
                <a:latin typeface="Trebuchet MS"/>
                <a:ea typeface="Trebuchet MS"/>
                <a:cs typeface="Trebuchet MS"/>
                <a:sym typeface="Trebuchet MS"/>
              </a:rPr>
              <a:t>Student standardized test scores are above average. </a:t>
            </a:r>
          </a:p>
          <a:p>
            <a:pPr marL="604519" lvl="1" indent="-302260" algn="l">
              <a:lnSpc>
                <a:spcPts val="4199"/>
              </a:lnSpc>
              <a:buFont typeface="Arial"/>
              <a:buChar char="•"/>
            </a:pPr>
            <a:r>
              <a:rPr lang="en-US" sz="2799">
                <a:solidFill>
                  <a:srgbClr val="000000"/>
                </a:solidFill>
                <a:latin typeface="Trebuchet MS"/>
                <a:ea typeface="Trebuchet MS"/>
                <a:cs typeface="Trebuchet MS"/>
                <a:sym typeface="Trebuchet MS"/>
              </a:rPr>
              <a:t>The student is asked what she wants to study in high school, she shrugs her shoulders and looks at her phone. </a:t>
            </a:r>
          </a:p>
        </p:txBody>
      </p:sp>
      <p:sp>
        <p:nvSpPr>
          <p:cNvPr id="11" name="Freeform 11"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978384" cy="1541783"/>
            <a:chOff x="0" y="0"/>
            <a:chExt cx="4998422" cy="406066"/>
          </a:xfrm>
        </p:grpSpPr>
        <p:sp>
          <p:nvSpPr>
            <p:cNvPr id="3" name="Freeform 3">
              <a:extLst>
                <a:ext uri="{C183D7F6-B498-43B3-948B-1728B52AA6E4}">
                  <adec:decorative xmlns:adec="http://schemas.microsoft.com/office/drawing/2017/decorative" val="1"/>
                </a:ext>
              </a:extLst>
            </p:cNvPr>
            <p:cNvSpPr/>
            <p:nvPr/>
          </p:nvSpPr>
          <p:spPr>
            <a:xfrm>
              <a:off x="0" y="0"/>
              <a:ext cx="4998422" cy="406066"/>
            </a:xfrm>
            <a:custGeom>
              <a:avLst/>
              <a:gdLst/>
              <a:ahLst/>
              <a:cxnLst/>
              <a:rect l="l" t="t" r="r" b="b"/>
              <a:pathLst>
                <a:path w="4998422" h="406066">
                  <a:moveTo>
                    <a:pt x="0" y="0"/>
                  </a:moveTo>
                  <a:lnTo>
                    <a:pt x="4998422" y="0"/>
                  </a:lnTo>
                  <a:lnTo>
                    <a:pt x="4998422"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98422"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8" name="Freeform 8">
            <a:extLst>
              <a:ext uri="{C183D7F6-B498-43B3-948B-1728B52AA6E4}">
                <adec:decorative xmlns:adec="http://schemas.microsoft.com/office/drawing/2017/decorative" val="1"/>
              </a:ext>
            </a:extLst>
          </p:cNvPr>
          <p:cNvSpPr/>
          <p:nvPr/>
        </p:nvSpPr>
        <p:spPr>
          <a:xfrm>
            <a:off x="746863" y="2755966"/>
            <a:ext cx="2494266" cy="2494266"/>
          </a:xfrm>
          <a:custGeom>
            <a:avLst/>
            <a:gdLst/>
            <a:ahLst/>
            <a:cxnLst/>
            <a:rect l="l" t="t" r="r" b="b"/>
            <a:pathLst>
              <a:path w="2494266" h="2494266">
                <a:moveTo>
                  <a:pt x="0" y="0"/>
                </a:moveTo>
                <a:lnTo>
                  <a:pt x="2494266" y="0"/>
                </a:lnTo>
                <a:lnTo>
                  <a:pt x="2494266" y="2494266"/>
                </a:lnTo>
                <a:lnTo>
                  <a:pt x="0" y="2494266"/>
                </a:lnTo>
                <a:lnTo>
                  <a:pt x="0" y="0"/>
                </a:lnTo>
                <a:close/>
              </a:path>
            </a:pathLst>
          </a:custGeom>
          <a:blipFill>
            <a:blip r:embed="rId3"/>
            <a:stretch>
              <a:fillRect/>
            </a:stretch>
          </a:blipFill>
        </p:spPr>
        <p:txBody>
          <a:bodyPr/>
          <a:lstStyle/>
          <a:p>
            <a:endParaRPr lang="en-US"/>
          </a:p>
        </p:txBody>
      </p:sp>
      <p:sp>
        <p:nvSpPr>
          <p:cNvPr id="9" name="TextBox 9"/>
          <p:cNvSpPr txBox="1">
            <a:spLocks noGrp="1"/>
          </p:cNvSpPr>
          <p:nvPr>
            <p:ph type="title" idx="4294967295"/>
          </p:nvPr>
        </p:nvSpPr>
        <p:spPr>
          <a:xfrm>
            <a:off x="467829" y="794069"/>
            <a:ext cx="17530766" cy="8848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572"/>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Intervention Activity Scenario #3</a:t>
            </a:r>
          </a:p>
        </p:txBody>
      </p:sp>
      <p:sp>
        <p:nvSpPr>
          <p:cNvPr id="10" name="TextBox 10"/>
          <p:cNvSpPr txBox="1"/>
          <p:nvPr/>
        </p:nvSpPr>
        <p:spPr>
          <a:xfrm>
            <a:off x="3722601" y="2805954"/>
            <a:ext cx="13618902" cy="5534025"/>
          </a:xfrm>
          <a:prstGeom prst="rect">
            <a:avLst/>
          </a:prstGeom>
        </p:spPr>
        <p:txBody>
          <a:bodyPr lIns="0" tIns="0" rIns="0" bIns="0" rtlCol="0" anchor="t">
            <a:spAutoFit/>
          </a:bodyPr>
          <a:lstStyle/>
          <a:p>
            <a:pPr algn="l">
              <a:lnSpc>
                <a:spcPts val="4499"/>
              </a:lnSpc>
            </a:pPr>
            <a:r>
              <a:rPr lang="en-US" sz="2999" b="1">
                <a:solidFill>
                  <a:srgbClr val="000000"/>
                </a:solidFill>
                <a:latin typeface="Trebuchet MS Bold"/>
                <a:ea typeface="Trebuchet MS Bold"/>
                <a:cs typeface="Trebuchet MS Bold"/>
                <a:sym typeface="Trebuchet MS Bold"/>
              </a:rPr>
              <a:t>Student B is a 5th grader referred to the school counselor for individual support following 3 behavioral referrals.</a:t>
            </a:r>
          </a:p>
          <a:p>
            <a:pPr algn="l">
              <a:lnSpc>
                <a:spcPts val="4049"/>
              </a:lnSpc>
            </a:pPr>
            <a:endParaRPr lang="en-US" sz="2999" b="1">
              <a:solidFill>
                <a:srgbClr val="000000"/>
              </a:solidFill>
              <a:latin typeface="Trebuchet MS Bold"/>
              <a:ea typeface="Trebuchet MS Bold"/>
              <a:cs typeface="Trebuchet MS Bold"/>
              <a:sym typeface="Trebuchet MS Bold"/>
            </a:endParaRPr>
          </a:p>
          <a:p>
            <a:pPr algn="l">
              <a:lnSpc>
                <a:spcPts val="4499"/>
              </a:lnSpc>
            </a:pPr>
            <a:r>
              <a:rPr lang="en-US" sz="2999">
                <a:solidFill>
                  <a:srgbClr val="000000"/>
                </a:solidFill>
                <a:latin typeface="Trebuchet MS"/>
                <a:ea typeface="Trebuchet MS"/>
                <a:cs typeface="Trebuchet MS"/>
                <a:sym typeface="Trebuchet MS"/>
              </a:rPr>
              <a:t>After gathering more background information, the school counselor discovers:</a:t>
            </a:r>
          </a:p>
          <a:p>
            <a:pPr marL="647698" lvl="1" indent="-323849" algn="l">
              <a:lnSpc>
                <a:spcPts val="4499"/>
              </a:lnSpc>
              <a:buFont typeface="Arial"/>
              <a:buChar char="•"/>
            </a:pPr>
            <a:r>
              <a:rPr lang="en-US" sz="2999">
                <a:solidFill>
                  <a:srgbClr val="000000"/>
                </a:solidFill>
                <a:latin typeface="Trebuchet MS"/>
                <a:ea typeface="Trebuchet MS"/>
                <a:cs typeface="Trebuchet MS"/>
                <a:sym typeface="Trebuchet MS"/>
              </a:rPr>
              <a:t>Teachers report she tries really hard in academics and does well in school, when she is there.</a:t>
            </a:r>
          </a:p>
          <a:p>
            <a:pPr marL="647698" lvl="1" indent="-323849" algn="l">
              <a:lnSpc>
                <a:spcPts val="4499"/>
              </a:lnSpc>
              <a:buFont typeface="Arial"/>
              <a:buChar char="•"/>
            </a:pPr>
            <a:r>
              <a:rPr lang="en-US" sz="2999">
                <a:solidFill>
                  <a:srgbClr val="000000"/>
                </a:solidFill>
                <a:latin typeface="Trebuchet MS"/>
                <a:ea typeface="Trebuchet MS"/>
                <a:cs typeface="Trebuchet MS"/>
                <a:sym typeface="Trebuchet MS"/>
              </a:rPr>
              <a:t>Student reports her mom works two jobs and she often has to watch her younger siblings and misses school. </a:t>
            </a:r>
          </a:p>
          <a:p>
            <a:pPr marL="647698" lvl="1" indent="-323849" algn="l">
              <a:lnSpc>
                <a:spcPts val="4499"/>
              </a:lnSpc>
              <a:buFont typeface="Arial"/>
              <a:buChar char="•"/>
            </a:pPr>
            <a:r>
              <a:rPr lang="en-US" sz="2999">
                <a:solidFill>
                  <a:srgbClr val="000000"/>
                </a:solidFill>
                <a:latin typeface="Trebuchet MS"/>
                <a:ea typeface="Trebuchet MS"/>
                <a:cs typeface="Trebuchet MS"/>
                <a:sym typeface="Trebuchet MS"/>
              </a:rPr>
              <a:t>Student reports she wants to be a veterinarian and looks forward to science lessons before lunch.</a:t>
            </a:r>
          </a:p>
        </p:txBody>
      </p:sp>
      <p:sp>
        <p:nvSpPr>
          <p:cNvPr id="11" name="Freeform 11" descr="CDE Logo"/>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211441" y="240318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a:p>
          </p:txBody>
        </p:sp>
      </p:grpSp>
      <p:sp>
        <p:nvSpPr>
          <p:cNvPr id="8" name="Freeform 8">
            <a:extLst>
              <a:ext uri="{C183D7F6-B498-43B3-948B-1728B52AA6E4}">
                <adec:decorative xmlns:adec="http://schemas.microsoft.com/office/drawing/2017/decorative" val="1"/>
              </a:ext>
            </a:extLst>
          </p:cNvPr>
          <p:cNvSpPr/>
          <p:nvPr/>
        </p:nvSpPr>
        <p:spPr>
          <a:xfrm>
            <a:off x="1107683" y="3165824"/>
            <a:ext cx="5197293" cy="1585174"/>
          </a:xfrm>
          <a:custGeom>
            <a:avLst/>
            <a:gdLst/>
            <a:ahLst/>
            <a:cxnLst/>
            <a:rect l="l" t="t" r="r" b="b"/>
            <a:pathLst>
              <a:path w="5197293" h="1585174">
                <a:moveTo>
                  <a:pt x="0" y="0"/>
                </a:moveTo>
                <a:lnTo>
                  <a:pt x="5197293" y="0"/>
                </a:lnTo>
                <a:lnTo>
                  <a:pt x="5197293" y="1585174"/>
                </a:lnTo>
                <a:lnTo>
                  <a:pt x="0" y="15851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a:off x="6624337" y="3165824"/>
            <a:ext cx="5197293" cy="1585174"/>
          </a:xfrm>
          <a:custGeom>
            <a:avLst/>
            <a:gdLst/>
            <a:ahLst/>
            <a:cxnLst/>
            <a:rect l="l" t="t" r="r" b="b"/>
            <a:pathLst>
              <a:path w="5197293" h="1585174">
                <a:moveTo>
                  <a:pt x="0" y="0"/>
                </a:moveTo>
                <a:lnTo>
                  <a:pt x="5197293" y="0"/>
                </a:lnTo>
                <a:lnTo>
                  <a:pt x="5197293" y="1585174"/>
                </a:lnTo>
                <a:lnTo>
                  <a:pt x="0" y="15851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a:off x="6657341" y="6244745"/>
            <a:ext cx="5197293" cy="1585174"/>
          </a:xfrm>
          <a:custGeom>
            <a:avLst/>
            <a:gdLst/>
            <a:ahLst/>
            <a:cxnLst/>
            <a:rect l="l" t="t" r="r" b="b"/>
            <a:pathLst>
              <a:path w="5197293" h="1585174">
                <a:moveTo>
                  <a:pt x="0" y="0"/>
                </a:moveTo>
                <a:lnTo>
                  <a:pt x="5197292" y="0"/>
                </a:lnTo>
                <a:lnTo>
                  <a:pt x="5197292" y="1585174"/>
                </a:lnTo>
                <a:lnTo>
                  <a:pt x="0" y="1585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12173994" y="3165824"/>
            <a:ext cx="5197293" cy="1585174"/>
          </a:xfrm>
          <a:custGeom>
            <a:avLst/>
            <a:gdLst/>
            <a:ahLst/>
            <a:cxnLst/>
            <a:rect l="l" t="t" r="r" b="b"/>
            <a:pathLst>
              <a:path w="5197293" h="1585174">
                <a:moveTo>
                  <a:pt x="0" y="0"/>
                </a:moveTo>
                <a:lnTo>
                  <a:pt x="5197293" y="0"/>
                </a:lnTo>
                <a:lnTo>
                  <a:pt x="5197293" y="1585174"/>
                </a:lnTo>
                <a:lnTo>
                  <a:pt x="0" y="15851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a:off x="1841160" y="5185269"/>
            <a:ext cx="4115707" cy="169773"/>
          </a:xfrm>
          <a:custGeom>
            <a:avLst/>
            <a:gdLst/>
            <a:ahLst/>
            <a:cxnLst/>
            <a:rect l="l" t="t" r="r" b="b"/>
            <a:pathLst>
              <a:path w="4115707" h="169773">
                <a:moveTo>
                  <a:pt x="0" y="0"/>
                </a:moveTo>
                <a:lnTo>
                  <a:pt x="4115707" y="0"/>
                </a:lnTo>
                <a:lnTo>
                  <a:pt x="4115707" y="169773"/>
                </a:lnTo>
                <a:lnTo>
                  <a:pt x="0" y="1697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a:extLst>
              <a:ext uri="{C183D7F6-B498-43B3-948B-1728B52AA6E4}">
                <adec:decorative xmlns:adec="http://schemas.microsoft.com/office/drawing/2017/decorative" val="1"/>
              </a:ext>
            </a:extLst>
          </p:cNvPr>
          <p:cNvSpPr/>
          <p:nvPr/>
        </p:nvSpPr>
        <p:spPr>
          <a:xfrm>
            <a:off x="1874164" y="8264190"/>
            <a:ext cx="4115707" cy="169773"/>
          </a:xfrm>
          <a:custGeom>
            <a:avLst/>
            <a:gdLst/>
            <a:ahLst/>
            <a:cxnLst/>
            <a:rect l="l" t="t" r="r" b="b"/>
            <a:pathLst>
              <a:path w="4115707" h="169773">
                <a:moveTo>
                  <a:pt x="0" y="0"/>
                </a:moveTo>
                <a:lnTo>
                  <a:pt x="4115707" y="0"/>
                </a:lnTo>
                <a:lnTo>
                  <a:pt x="4115707" y="169773"/>
                </a:lnTo>
                <a:lnTo>
                  <a:pt x="0" y="16977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4" name="Freeform 14">
            <a:extLst>
              <a:ext uri="{C183D7F6-B498-43B3-948B-1728B52AA6E4}">
                <adec:decorative xmlns:adec="http://schemas.microsoft.com/office/drawing/2017/decorative" val="1"/>
              </a:ext>
            </a:extLst>
          </p:cNvPr>
          <p:cNvSpPr/>
          <p:nvPr/>
        </p:nvSpPr>
        <p:spPr>
          <a:xfrm>
            <a:off x="7359946" y="5185269"/>
            <a:ext cx="4115707" cy="169773"/>
          </a:xfrm>
          <a:custGeom>
            <a:avLst/>
            <a:gdLst/>
            <a:ahLst/>
            <a:cxnLst/>
            <a:rect l="l" t="t" r="r" b="b"/>
            <a:pathLst>
              <a:path w="4115707" h="169773">
                <a:moveTo>
                  <a:pt x="0" y="0"/>
                </a:moveTo>
                <a:lnTo>
                  <a:pt x="4115708" y="0"/>
                </a:lnTo>
                <a:lnTo>
                  <a:pt x="4115708" y="169773"/>
                </a:lnTo>
                <a:lnTo>
                  <a:pt x="0" y="16977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5" name="Freeform 15">
            <a:extLst>
              <a:ext uri="{C183D7F6-B498-43B3-948B-1728B52AA6E4}">
                <adec:decorative xmlns:adec="http://schemas.microsoft.com/office/drawing/2017/decorative" val="1"/>
              </a:ext>
            </a:extLst>
          </p:cNvPr>
          <p:cNvSpPr/>
          <p:nvPr/>
        </p:nvSpPr>
        <p:spPr>
          <a:xfrm>
            <a:off x="7392950" y="8264190"/>
            <a:ext cx="4115707" cy="169773"/>
          </a:xfrm>
          <a:custGeom>
            <a:avLst/>
            <a:gdLst/>
            <a:ahLst/>
            <a:cxnLst/>
            <a:rect l="l" t="t" r="r" b="b"/>
            <a:pathLst>
              <a:path w="4115707" h="169773">
                <a:moveTo>
                  <a:pt x="0" y="0"/>
                </a:moveTo>
                <a:lnTo>
                  <a:pt x="4115707" y="0"/>
                </a:lnTo>
                <a:lnTo>
                  <a:pt x="4115707" y="169773"/>
                </a:lnTo>
                <a:lnTo>
                  <a:pt x="0" y="16977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5" name="Freeform 25">
            <a:extLst>
              <a:ext uri="{C183D7F6-B498-43B3-948B-1728B52AA6E4}">
                <adec:decorative xmlns:adec="http://schemas.microsoft.com/office/drawing/2017/decorative" val="1"/>
              </a:ext>
            </a:extLst>
          </p:cNvPr>
          <p:cNvSpPr/>
          <p:nvPr/>
        </p:nvSpPr>
        <p:spPr>
          <a:xfrm>
            <a:off x="12911736" y="5185269"/>
            <a:ext cx="4115707" cy="169773"/>
          </a:xfrm>
          <a:custGeom>
            <a:avLst/>
            <a:gdLst/>
            <a:ahLst/>
            <a:cxnLst/>
            <a:rect l="l" t="t" r="r" b="b"/>
            <a:pathLst>
              <a:path w="4115707" h="169773">
                <a:moveTo>
                  <a:pt x="0" y="0"/>
                </a:moveTo>
                <a:lnTo>
                  <a:pt x="4115707" y="0"/>
                </a:lnTo>
                <a:lnTo>
                  <a:pt x="4115707" y="169773"/>
                </a:lnTo>
                <a:lnTo>
                  <a:pt x="0" y="16977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6" name="Freeform 26">
            <a:extLst>
              <a:ext uri="{C183D7F6-B498-43B3-948B-1728B52AA6E4}">
                <adec:decorative xmlns:adec="http://schemas.microsoft.com/office/drawing/2017/decorative" val="1"/>
              </a:ext>
            </a:extLst>
          </p:cNvPr>
          <p:cNvSpPr/>
          <p:nvPr/>
        </p:nvSpPr>
        <p:spPr>
          <a:xfrm>
            <a:off x="4644949" y="8923700"/>
            <a:ext cx="908930" cy="669200"/>
          </a:xfrm>
          <a:custGeom>
            <a:avLst/>
            <a:gdLst/>
            <a:ahLst/>
            <a:cxnLst/>
            <a:rect l="l" t="t" r="r" b="b"/>
            <a:pathLst>
              <a:path w="908930" h="669200">
                <a:moveTo>
                  <a:pt x="0" y="0"/>
                </a:moveTo>
                <a:lnTo>
                  <a:pt x="908929" y="0"/>
                </a:lnTo>
                <a:lnTo>
                  <a:pt x="908929" y="669200"/>
                </a:lnTo>
                <a:lnTo>
                  <a:pt x="0" y="6692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7" name="Freeform 27">
            <a:extLst>
              <a:ext uri="{C183D7F6-B498-43B3-948B-1728B52AA6E4}">
                <adec:decorative xmlns:adec="http://schemas.microsoft.com/office/drawing/2017/decorative" val="1"/>
              </a:ext>
            </a:extLst>
          </p:cNvPr>
          <p:cNvSpPr/>
          <p:nvPr/>
        </p:nvSpPr>
        <p:spPr>
          <a:xfrm>
            <a:off x="12911736" y="9227318"/>
            <a:ext cx="956668" cy="617051"/>
          </a:xfrm>
          <a:custGeom>
            <a:avLst/>
            <a:gdLst/>
            <a:ahLst/>
            <a:cxnLst/>
            <a:rect l="l" t="t" r="r" b="b"/>
            <a:pathLst>
              <a:path w="956668" h="617051">
                <a:moveTo>
                  <a:pt x="0" y="0"/>
                </a:moveTo>
                <a:lnTo>
                  <a:pt x="956668" y="0"/>
                </a:lnTo>
                <a:lnTo>
                  <a:pt x="956668" y="617051"/>
                </a:lnTo>
                <a:lnTo>
                  <a:pt x="0" y="61705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8" name="Freeform 28">
            <a:extLst>
              <a:ext uri="{C183D7F6-B498-43B3-948B-1728B52AA6E4}">
                <adec:decorative xmlns:adec="http://schemas.microsoft.com/office/drawing/2017/decorative" val="1"/>
              </a:ext>
            </a:extLst>
          </p:cNvPr>
          <p:cNvSpPr/>
          <p:nvPr/>
        </p:nvSpPr>
        <p:spPr>
          <a:xfrm>
            <a:off x="1019046" y="6244745"/>
            <a:ext cx="5197293" cy="1585174"/>
          </a:xfrm>
          <a:custGeom>
            <a:avLst/>
            <a:gdLst/>
            <a:ahLst/>
            <a:cxnLst/>
            <a:rect l="l" t="t" r="r" b="b"/>
            <a:pathLst>
              <a:path w="5197293" h="1585174">
                <a:moveTo>
                  <a:pt x="0" y="0"/>
                </a:moveTo>
                <a:lnTo>
                  <a:pt x="5197292" y="0"/>
                </a:lnTo>
                <a:lnTo>
                  <a:pt x="5197292" y="1585174"/>
                </a:lnTo>
                <a:lnTo>
                  <a:pt x="0" y="158517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grpSp>
        <p:nvGrpSpPr>
          <p:cNvPr id="29" name="Group 29">
            <a:extLst>
              <a:ext uri="{C183D7F6-B498-43B3-948B-1728B52AA6E4}">
                <adec:decorative xmlns:adec="http://schemas.microsoft.com/office/drawing/2017/decorative" val="1"/>
              </a:ext>
            </a:extLst>
          </p:cNvPr>
          <p:cNvGrpSpPr/>
          <p:nvPr/>
        </p:nvGrpSpPr>
        <p:grpSpPr>
          <a:xfrm>
            <a:off x="699685" y="7604129"/>
            <a:ext cx="948012" cy="948012"/>
            <a:chOff x="0" y="0"/>
            <a:chExt cx="812800" cy="812800"/>
          </a:xfrm>
        </p:grpSpPr>
        <p:sp>
          <p:nvSpPr>
            <p:cNvPr id="30" name="Freeform 30">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76200" cap="sq">
              <a:solidFill>
                <a:srgbClr val="31BF8A"/>
              </a:solidFill>
              <a:prstDash val="solid"/>
              <a:miter/>
            </a:ln>
          </p:spPr>
          <p:txBody>
            <a:bodyPr/>
            <a:lstStyle/>
            <a:p>
              <a:endParaRPr lang="en-US"/>
            </a:p>
          </p:txBody>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32" name="Freeform 32">
            <a:extLst>
              <a:ext uri="{C183D7F6-B498-43B3-948B-1728B52AA6E4}">
                <adec:decorative xmlns:adec="http://schemas.microsoft.com/office/drawing/2017/decorative" val="1"/>
              </a:ext>
            </a:extLst>
          </p:cNvPr>
          <p:cNvSpPr/>
          <p:nvPr/>
        </p:nvSpPr>
        <p:spPr>
          <a:xfrm>
            <a:off x="12062007" y="6244745"/>
            <a:ext cx="5197293" cy="1585174"/>
          </a:xfrm>
          <a:custGeom>
            <a:avLst/>
            <a:gdLst/>
            <a:ahLst/>
            <a:cxnLst/>
            <a:rect l="l" t="t" r="r" b="b"/>
            <a:pathLst>
              <a:path w="5197293" h="1585174">
                <a:moveTo>
                  <a:pt x="0" y="0"/>
                </a:moveTo>
                <a:lnTo>
                  <a:pt x="5197293" y="0"/>
                </a:lnTo>
                <a:lnTo>
                  <a:pt x="5197293" y="1585174"/>
                </a:lnTo>
                <a:lnTo>
                  <a:pt x="0" y="158517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33" name="Freeform 33">
            <a:extLst>
              <a:ext uri="{C183D7F6-B498-43B3-948B-1728B52AA6E4}">
                <adec:decorative xmlns:adec="http://schemas.microsoft.com/office/drawing/2017/decorative" val="1"/>
              </a:ext>
            </a:extLst>
          </p:cNvPr>
          <p:cNvSpPr/>
          <p:nvPr/>
        </p:nvSpPr>
        <p:spPr>
          <a:xfrm>
            <a:off x="10885829" y="3369750"/>
            <a:ext cx="700245" cy="653854"/>
          </a:xfrm>
          <a:custGeom>
            <a:avLst/>
            <a:gdLst/>
            <a:ahLst/>
            <a:cxnLst/>
            <a:rect l="l" t="t" r="r" b="b"/>
            <a:pathLst>
              <a:path w="700245" h="653854">
                <a:moveTo>
                  <a:pt x="0" y="0"/>
                </a:moveTo>
                <a:lnTo>
                  <a:pt x="700245" y="0"/>
                </a:lnTo>
                <a:lnTo>
                  <a:pt x="700245" y="653854"/>
                </a:lnTo>
                <a:lnTo>
                  <a:pt x="0" y="653854"/>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US"/>
          </a:p>
        </p:txBody>
      </p:sp>
      <p:grpSp>
        <p:nvGrpSpPr>
          <p:cNvPr id="34" name="Group 34">
            <a:extLst>
              <a:ext uri="{C183D7F6-B498-43B3-948B-1728B52AA6E4}">
                <adec:decorative xmlns:adec="http://schemas.microsoft.com/office/drawing/2017/decorative" val="1"/>
              </a:ext>
            </a:extLst>
          </p:cNvPr>
          <p:cNvGrpSpPr/>
          <p:nvPr/>
        </p:nvGrpSpPr>
        <p:grpSpPr>
          <a:xfrm>
            <a:off x="11678518" y="4474002"/>
            <a:ext cx="948012" cy="948012"/>
            <a:chOff x="0" y="0"/>
            <a:chExt cx="812800" cy="812800"/>
          </a:xfrm>
        </p:grpSpPr>
        <p:sp>
          <p:nvSpPr>
            <p:cNvPr id="35" name="Freeform 35">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76200" cap="sq">
              <a:solidFill>
                <a:srgbClr val="2BC5CD"/>
              </a:solidFill>
              <a:prstDash val="solid"/>
              <a:miter/>
            </a:ln>
          </p:spPr>
          <p:txBody>
            <a:bodyPr/>
            <a:lstStyle/>
            <a:p>
              <a:endParaRPr lang="en-US"/>
            </a:p>
          </p:txBody>
        </p:sp>
        <p:sp>
          <p:nvSpPr>
            <p:cNvPr id="36" name="TextBox 36"/>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37" name="Group 37">
            <a:extLst>
              <a:ext uri="{C183D7F6-B498-43B3-948B-1728B52AA6E4}">
                <adec:decorative xmlns:adec="http://schemas.microsoft.com/office/drawing/2017/decorative" val="1"/>
              </a:ext>
            </a:extLst>
          </p:cNvPr>
          <p:cNvGrpSpPr/>
          <p:nvPr/>
        </p:nvGrpSpPr>
        <p:grpSpPr>
          <a:xfrm>
            <a:off x="11664979" y="7555011"/>
            <a:ext cx="948012" cy="948012"/>
            <a:chOff x="0" y="0"/>
            <a:chExt cx="812800" cy="812800"/>
          </a:xfrm>
        </p:grpSpPr>
        <p:sp>
          <p:nvSpPr>
            <p:cNvPr id="38" name="Freeform 38">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76200" cap="sq">
              <a:solidFill>
                <a:srgbClr val="519D39"/>
              </a:solidFill>
              <a:prstDash val="solid"/>
              <a:miter/>
            </a:ln>
          </p:spPr>
          <p:txBody>
            <a:bodyPr/>
            <a:lstStyle/>
            <a:p>
              <a:endParaRPr lang="en-US" dirty="0"/>
            </a:p>
          </p:txBody>
        </p:sp>
        <p:sp>
          <p:nvSpPr>
            <p:cNvPr id="39" name="TextBox 39"/>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40" name="Freeform 40">
            <a:extLst>
              <a:ext uri="{C183D7F6-B498-43B3-948B-1728B52AA6E4}">
                <adec:decorative xmlns:adec="http://schemas.microsoft.com/office/drawing/2017/decorative" val="1"/>
              </a:ext>
            </a:extLst>
          </p:cNvPr>
          <p:cNvSpPr/>
          <p:nvPr/>
        </p:nvSpPr>
        <p:spPr>
          <a:xfrm>
            <a:off x="16411440" y="3336235"/>
            <a:ext cx="616356" cy="720884"/>
          </a:xfrm>
          <a:custGeom>
            <a:avLst/>
            <a:gdLst/>
            <a:ahLst/>
            <a:cxnLst/>
            <a:rect l="l" t="t" r="r" b="b"/>
            <a:pathLst>
              <a:path w="616356" h="720884">
                <a:moveTo>
                  <a:pt x="0" y="0"/>
                </a:moveTo>
                <a:lnTo>
                  <a:pt x="616356" y="0"/>
                </a:lnTo>
                <a:lnTo>
                  <a:pt x="616356" y="720884"/>
                </a:lnTo>
                <a:lnTo>
                  <a:pt x="0" y="72088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42" name="Freeform 42">
            <a:extLst>
              <a:ext uri="{C183D7F6-B498-43B3-948B-1728B52AA6E4}">
                <adec:decorative xmlns:adec="http://schemas.microsoft.com/office/drawing/2017/decorative" val="1"/>
              </a:ext>
            </a:extLst>
          </p:cNvPr>
          <p:cNvSpPr/>
          <p:nvPr/>
        </p:nvSpPr>
        <p:spPr>
          <a:xfrm>
            <a:off x="5052683" y="3357269"/>
            <a:ext cx="1076354" cy="789775"/>
          </a:xfrm>
          <a:custGeom>
            <a:avLst/>
            <a:gdLst/>
            <a:ahLst/>
            <a:cxnLst/>
            <a:rect l="l" t="t" r="r" b="b"/>
            <a:pathLst>
              <a:path w="1076354" h="789775">
                <a:moveTo>
                  <a:pt x="0" y="0"/>
                </a:moveTo>
                <a:lnTo>
                  <a:pt x="1076354" y="0"/>
                </a:lnTo>
                <a:lnTo>
                  <a:pt x="1076354" y="789775"/>
                </a:lnTo>
                <a:lnTo>
                  <a:pt x="0" y="789775"/>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43" name="Freeform 43">
            <a:extLst>
              <a:ext uri="{C183D7F6-B498-43B3-948B-1728B52AA6E4}">
                <adec:decorative xmlns:adec="http://schemas.microsoft.com/office/drawing/2017/decorative" val="1"/>
              </a:ext>
            </a:extLst>
          </p:cNvPr>
          <p:cNvSpPr/>
          <p:nvPr/>
        </p:nvSpPr>
        <p:spPr>
          <a:xfrm>
            <a:off x="16093014" y="6425047"/>
            <a:ext cx="934782" cy="875190"/>
          </a:xfrm>
          <a:custGeom>
            <a:avLst/>
            <a:gdLst/>
            <a:ahLst/>
            <a:cxnLst/>
            <a:rect l="l" t="t" r="r" b="b"/>
            <a:pathLst>
              <a:path w="934782" h="875190">
                <a:moveTo>
                  <a:pt x="0" y="0"/>
                </a:moveTo>
                <a:lnTo>
                  <a:pt x="934782" y="0"/>
                </a:lnTo>
                <a:lnTo>
                  <a:pt x="934782" y="875189"/>
                </a:lnTo>
                <a:lnTo>
                  <a:pt x="0" y="875189"/>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
        <p:nvSpPr>
          <p:cNvPr id="44" name="Freeform 44">
            <a:extLst>
              <a:ext uri="{C183D7F6-B498-43B3-948B-1728B52AA6E4}">
                <adec:decorative xmlns:adec="http://schemas.microsoft.com/office/drawing/2017/decorative" val="1"/>
              </a:ext>
            </a:extLst>
          </p:cNvPr>
          <p:cNvSpPr/>
          <p:nvPr/>
        </p:nvSpPr>
        <p:spPr>
          <a:xfrm>
            <a:off x="5195645" y="6484924"/>
            <a:ext cx="716466" cy="711092"/>
          </a:xfrm>
          <a:custGeom>
            <a:avLst/>
            <a:gdLst/>
            <a:ahLst/>
            <a:cxnLst/>
            <a:rect l="l" t="t" r="r" b="b"/>
            <a:pathLst>
              <a:path w="716466" h="711092">
                <a:moveTo>
                  <a:pt x="0" y="0"/>
                </a:moveTo>
                <a:lnTo>
                  <a:pt x="716466" y="0"/>
                </a:lnTo>
                <a:lnTo>
                  <a:pt x="716466" y="711092"/>
                </a:lnTo>
                <a:lnTo>
                  <a:pt x="0" y="711092"/>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US"/>
          </a:p>
        </p:txBody>
      </p:sp>
      <p:sp>
        <p:nvSpPr>
          <p:cNvPr id="45" name="Freeform 45">
            <a:extLst>
              <a:ext uri="{C183D7F6-B498-43B3-948B-1728B52AA6E4}">
                <adec:decorative xmlns:adec="http://schemas.microsoft.com/office/drawing/2017/decorative" val="1"/>
              </a:ext>
            </a:extLst>
          </p:cNvPr>
          <p:cNvSpPr/>
          <p:nvPr/>
        </p:nvSpPr>
        <p:spPr>
          <a:xfrm>
            <a:off x="10868697" y="6395868"/>
            <a:ext cx="809821" cy="874301"/>
          </a:xfrm>
          <a:custGeom>
            <a:avLst/>
            <a:gdLst/>
            <a:ahLst/>
            <a:cxnLst/>
            <a:rect l="l" t="t" r="r" b="b"/>
            <a:pathLst>
              <a:path w="809821" h="874301">
                <a:moveTo>
                  <a:pt x="0" y="0"/>
                </a:moveTo>
                <a:lnTo>
                  <a:pt x="809821" y="0"/>
                </a:lnTo>
                <a:lnTo>
                  <a:pt x="809821" y="874301"/>
                </a:lnTo>
                <a:lnTo>
                  <a:pt x="0" y="874301"/>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US"/>
          </a:p>
        </p:txBody>
      </p:sp>
      <p:sp>
        <p:nvSpPr>
          <p:cNvPr id="46" name="TextBox 46"/>
          <p:cNvSpPr txBox="1">
            <a:spLocks noGrp="1"/>
          </p:cNvSpPr>
          <p:nvPr>
            <p:ph type="title" idx="4294967295"/>
          </p:nvPr>
        </p:nvSpPr>
        <p:spPr>
          <a:xfrm>
            <a:off x="396624" y="734532"/>
            <a:ext cx="16862676" cy="9721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2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Legislative Process</a:t>
            </a:r>
          </a:p>
        </p:txBody>
      </p:sp>
      <p:grpSp>
        <p:nvGrpSpPr>
          <p:cNvPr id="16" name="Group 16" descr="1"/>
          <p:cNvGrpSpPr/>
          <p:nvPr/>
        </p:nvGrpSpPr>
        <p:grpSpPr>
          <a:xfrm>
            <a:off x="666681" y="4525208"/>
            <a:ext cx="948012" cy="948012"/>
            <a:chOff x="0" y="0"/>
            <a:chExt cx="812800" cy="812800"/>
          </a:xfrm>
        </p:grpSpPr>
        <p:sp>
          <p:nvSpPr>
            <p:cNvPr id="17" name="Freeform 17">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76200" cap="sq">
              <a:solidFill>
                <a:srgbClr val="11468C"/>
              </a:solidFill>
              <a:prstDash val="solid"/>
              <a:miter/>
            </a:ln>
          </p:spPr>
          <p:txBody>
            <a:bodyPr/>
            <a:lstStyle/>
            <a:p>
              <a:endParaRPr lang="en-US"/>
            </a:p>
          </p:txBody>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49" name="TextBox 49"/>
          <p:cNvSpPr txBox="1"/>
          <p:nvPr/>
        </p:nvSpPr>
        <p:spPr>
          <a:xfrm>
            <a:off x="1367167" y="3585652"/>
            <a:ext cx="3534550" cy="685800"/>
          </a:xfrm>
          <a:prstGeom prst="rect">
            <a:avLst/>
          </a:prstGeom>
        </p:spPr>
        <p:txBody>
          <a:bodyPr lIns="0" tIns="0" rIns="0" bIns="0" rtlCol="0" anchor="t">
            <a:spAutoFit/>
          </a:bodyPr>
          <a:lstStyle/>
          <a:p>
            <a:pPr algn="l">
              <a:lnSpc>
                <a:spcPts val="2639"/>
              </a:lnSpc>
            </a:pPr>
            <a:r>
              <a:rPr lang="en-US" sz="2199" b="1">
                <a:solidFill>
                  <a:srgbClr val="FFFFFF"/>
                </a:solidFill>
                <a:latin typeface="Trebuchet MS Bold"/>
                <a:ea typeface="Trebuchet MS Bold"/>
                <a:cs typeface="Trebuchet MS Bold"/>
                <a:sym typeface="Trebuchet MS Bold"/>
              </a:rPr>
              <a:t>Legislature opens January (both House &amp; Senate) </a:t>
            </a:r>
          </a:p>
        </p:txBody>
      </p:sp>
      <p:grpSp>
        <p:nvGrpSpPr>
          <p:cNvPr id="19" name="Group 19" descr="2"/>
          <p:cNvGrpSpPr/>
          <p:nvPr/>
        </p:nvGrpSpPr>
        <p:grpSpPr>
          <a:xfrm>
            <a:off x="6183335" y="4525208"/>
            <a:ext cx="948012" cy="948012"/>
            <a:chOff x="0" y="0"/>
            <a:chExt cx="812800" cy="812800"/>
          </a:xfrm>
        </p:grpSpPr>
        <p:sp>
          <p:nvSpPr>
            <p:cNvPr id="20" name="Freeform 20">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76200" cap="sq">
              <a:solidFill>
                <a:srgbClr val="1D8BC9"/>
              </a:solidFill>
              <a:prstDash val="solid"/>
              <a:miter/>
            </a:ln>
          </p:spPr>
          <p:txBody>
            <a:bodyPr/>
            <a:lstStyle/>
            <a:p>
              <a:endParaRPr lang="en-US"/>
            </a:p>
          </p:txBody>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47" name="TextBox 47"/>
          <p:cNvSpPr txBox="1"/>
          <p:nvPr/>
        </p:nvSpPr>
        <p:spPr>
          <a:xfrm>
            <a:off x="7022948" y="3280927"/>
            <a:ext cx="3628504" cy="1352550"/>
          </a:xfrm>
          <a:prstGeom prst="rect">
            <a:avLst/>
          </a:prstGeom>
        </p:spPr>
        <p:txBody>
          <a:bodyPr lIns="0" tIns="0" rIns="0" bIns="0" rtlCol="0" anchor="t">
            <a:spAutoFit/>
          </a:bodyPr>
          <a:lstStyle/>
          <a:p>
            <a:pPr algn="l">
              <a:lnSpc>
                <a:spcPts val="2639"/>
              </a:lnSpc>
            </a:pPr>
            <a:r>
              <a:rPr lang="en-US" sz="2199" b="1">
                <a:solidFill>
                  <a:srgbClr val="000000"/>
                </a:solidFill>
                <a:latin typeface="Trebuchet MS Bold"/>
                <a:ea typeface="Trebuchet MS Bold"/>
                <a:cs typeface="Trebuchet MS Bold"/>
                <a:sym typeface="Trebuchet MS Bold"/>
              </a:rPr>
              <a:t>Joint Budget Committee recommends budget for General Assembly. </a:t>
            </a:r>
          </a:p>
          <a:p>
            <a:pPr algn="l">
              <a:lnSpc>
                <a:spcPts val="2639"/>
              </a:lnSpc>
            </a:pPr>
            <a:r>
              <a:rPr lang="en-US" sz="2199" b="1">
                <a:solidFill>
                  <a:srgbClr val="000000"/>
                </a:solidFill>
                <a:latin typeface="Trebuchet MS Bold"/>
                <a:ea typeface="Trebuchet MS Bold"/>
                <a:cs typeface="Trebuchet MS Bold"/>
                <a:sym typeface="Trebuchet MS Bold"/>
              </a:rPr>
              <a:t>Gov also proposes budget. </a:t>
            </a:r>
          </a:p>
        </p:txBody>
      </p:sp>
      <p:sp>
        <p:nvSpPr>
          <p:cNvPr id="57" name="TextBox 57"/>
          <p:cNvSpPr txBox="1"/>
          <p:nvPr/>
        </p:nvSpPr>
        <p:spPr>
          <a:xfrm>
            <a:off x="11959047" y="4695278"/>
            <a:ext cx="386953" cy="416909"/>
          </a:xfrm>
          <a:prstGeom prst="rect">
            <a:avLst/>
          </a:prstGeom>
        </p:spPr>
        <p:txBody>
          <a:bodyPr lIns="0" tIns="0" rIns="0" bIns="0" rtlCol="0" anchor="t">
            <a:spAutoFit/>
          </a:bodyPr>
          <a:lstStyle/>
          <a:p>
            <a:pPr algn="ctr">
              <a:lnSpc>
                <a:spcPts val="3639"/>
              </a:lnSpc>
            </a:pPr>
            <a:r>
              <a:rPr lang="en-US" sz="2400" b="1" dirty="0">
                <a:solidFill>
                  <a:srgbClr val="000000"/>
                </a:solidFill>
                <a:latin typeface="Trebuchet MS Bold"/>
                <a:ea typeface="Trebuchet MS Bold"/>
                <a:cs typeface="Trebuchet MS Bold"/>
                <a:sym typeface="Trebuchet MS Bold"/>
              </a:rPr>
              <a:t>03</a:t>
            </a:r>
            <a:endParaRPr lang="en-US" sz="2599" b="1" dirty="0">
              <a:solidFill>
                <a:srgbClr val="000000"/>
              </a:solidFill>
              <a:latin typeface="Trebuchet MS Bold"/>
              <a:ea typeface="Trebuchet MS Bold"/>
              <a:cs typeface="Trebuchet MS Bold"/>
              <a:sym typeface="Trebuchet MS Bold"/>
            </a:endParaRPr>
          </a:p>
        </p:txBody>
      </p:sp>
      <p:sp>
        <p:nvSpPr>
          <p:cNvPr id="48" name="TextBox 48"/>
          <p:cNvSpPr txBox="1"/>
          <p:nvPr/>
        </p:nvSpPr>
        <p:spPr>
          <a:xfrm>
            <a:off x="12626530" y="3550077"/>
            <a:ext cx="3185118" cy="685800"/>
          </a:xfrm>
          <a:prstGeom prst="rect">
            <a:avLst/>
          </a:prstGeom>
        </p:spPr>
        <p:txBody>
          <a:bodyPr lIns="0" tIns="0" rIns="0" bIns="0" rtlCol="0" anchor="t">
            <a:spAutoFit/>
          </a:bodyPr>
          <a:lstStyle/>
          <a:p>
            <a:pPr algn="l">
              <a:lnSpc>
                <a:spcPts val="2639"/>
              </a:lnSpc>
            </a:pPr>
            <a:r>
              <a:rPr lang="en-US" sz="2199" b="1">
                <a:solidFill>
                  <a:srgbClr val="000000"/>
                </a:solidFill>
                <a:latin typeface="Trebuchet MS Bold"/>
                <a:ea typeface="Trebuchet MS Bold"/>
                <a:cs typeface="Trebuchet MS Bold"/>
                <a:sym typeface="Trebuchet MS Bold"/>
              </a:rPr>
              <a:t>Bills are proposed and written </a:t>
            </a:r>
          </a:p>
        </p:txBody>
      </p:sp>
      <p:sp>
        <p:nvSpPr>
          <p:cNvPr id="54" name="TextBox 54"/>
          <p:cNvSpPr txBox="1"/>
          <p:nvPr/>
        </p:nvSpPr>
        <p:spPr>
          <a:xfrm>
            <a:off x="980214" y="7825405"/>
            <a:ext cx="386953" cy="416909"/>
          </a:xfrm>
          <a:prstGeom prst="rect">
            <a:avLst/>
          </a:prstGeom>
        </p:spPr>
        <p:txBody>
          <a:bodyPr lIns="0" tIns="0" rIns="0" bIns="0" rtlCol="0" anchor="t">
            <a:spAutoFit/>
          </a:bodyPr>
          <a:lstStyle/>
          <a:p>
            <a:pPr algn="ctr">
              <a:lnSpc>
                <a:spcPts val="3639"/>
              </a:lnSpc>
            </a:pPr>
            <a:r>
              <a:rPr lang="en-US" sz="2400" b="1" dirty="0">
                <a:solidFill>
                  <a:srgbClr val="000000"/>
                </a:solidFill>
                <a:latin typeface="Trebuchet MS Bold"/>
                <a:ea typeface="Trebuchet MS Bold"/>
                <a:cs typeface="Trebuchet MS Bold"/>
                <a:sym typeface="Trebuchet MS Bold"/>
              </a:rPr>
              <a:t>04</a:t>
            </a:r>
            <a:endParaRPr lang="en-US" sz="2599" b="1" dirty="0">
              <a:solidFill>
                <a:srgbClr val="000000"/>
              </a:solidFill>
              <a:latin typeface="Trebuchet MS Bold"/>
              <a:ea typeface="Trebuchet MS Bold"/>
              <a:cs typeface="Trebuchet MS Bold"/>
              <a:sym typeface="Trebuchet MS Bold"/>
            </a:endParaRPr>
          </a:p>
        </p:txBody>
      </p:sp>
      <p:sp>
        <p:nvSpPr>
          <p:cNvPr id="50" name="TextBox 50"/>
          <p:cNvSpPr txBox="1"/>
          <p:nvPr/>
        </p:nvSpPr>
        <p:spPr>
          <a:xfrm>
            <a:off x="1632239" y="6484924"/>
            <a:ext cx="3411707" cy="1019175"/>
          </a:xfrm>
          <a:prstGeom prst="rect">
            <a:avLst/>
          </a:prstGeom>
        </p:spPr>
        <p:txBody>
          <a:bodyPr lIns="0" tIns="0" rIns="0" bIns="0" rtlCol="0" anchor="t">
            <a:spAutoFit/>
          </a:bodyPr>
          <a:lstStyle/>
          <a:p>
            <a:pPr algn="l">
              <a:lnSpc>
                <a:spcPts val="2639"/>
              </a:lnSpc>
            </a:pPr>
            <a:r>
              <a:rPr lang="en-US" sz="2199" b="1" dirty="0">
                <a:solidFill>
                  <a:srgbClr val="000000"/>
                </a:solidFill>
                <a:latin typeface="Trebuchet MS Bold"/>
                <a:ea typeface="Trebuchet MS Bold"/>
                <a:cs typeface="Trebuchet MS Bold"/>
                <a:sym typeface="Trebuchet MS Bold"/>
              </a:rPr>
              <a:t>Bills and spending proposals heard by the </a:t>
            </a:r>
          </a:p>
          <a:p>
            <a:pPr algn="l">
              <a:lnSpc>
                <a:spcPts val="2639"/>
              </a:lnSpc>
            </a:pPr>
            <a:r>
              <a:rPr lang="en-US" sz="2199" b="1" dirty="0">
                <a:solidFill>
                  <a:srgbClr val="000000"/>
                </a:solidFill>
                <a:latin typeface="Trebuchet MS Bold"/>
                <a:ea typeface="Trebuchet MS Bold"/>
                <a:cs typeface="Trebuchet MS Bold"/>
                <a:sym typeface="Trebuchet MS Bold"/>
              </a:rPr>
              <a:t>General Assembly. </a:t>
            </a:r>
          </a:p>
        </p:txBody>
      </p:sp>
      <p:grpSp>
        <p:nvGrpSpPr>
          <p:cNvPr id="22" name="Group 22">
            <a:extLst>
              <a:ext uri="{C183D7F6-B498-43B3-948B-1728B52AA6E4}">
                <adec:decorative xmlns:adec="http://schemas.microsoft.com/office/drawing/2017/decorative" val="1"/>
              </a:ext>
            </a:extLst>
          </p:cNvPr>
          <p:cNvGrpSpPr/>
          <p:nvPr/>
        </p:nvGrpSpPr>
        <p:grpSpPr>
          <a:xfrm>
            <a:off x="6216338" y="7604129"/>
            <a:ext cx="948012" cy="948012"/>
            <a:chOff x="0" y="0"/>
            <a:chExt cx="812800" cy="812800"/>
          </a:xfrm>
        </p:grpSpPr>
        <p:sp>
          <p:nvSpPr>
            <p:cNvPr id="23" name="Freeform 23">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76200" cap="sq">
              <a:solidFill>
                <a:srgbClr val="77BF60"/>
              </a:solidFill>
              <a:prstDash val="solid"/>
              <a:miter/>
            </a:ln>
          </p:spPr>
          <p:txBody>
            <a:bodyPr/>
            <a:lstStyle/>
            <a:p>
              <a:endParaRPr lang="en-US"/>
            </a:p>
          </p:txBody>
        </p:sp>
        <p:sp>
          <p:nvSpPr>
            <p:cNvPr id="24" name="TextBox 24"/>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53" name="TextBox 53">
            <a:extLst>
              <a:ext uri="{C183D7F6-B498-43B3-948B-1728B52AA6E4}">
                <adec:decorative xmlns:adec="http://schemas.microsoft.com/office/drawing/2017/decorative" val="1"/>
              </a:ext>
            </a:extLst>
          </p:cNvPr>
          <p:cNvSpPr txBox="1"/>
          <p:nvPr/>
        </p:nvSpPr>
        <p:spPr>
          <a:xfrm>
            <a:off x="947210" y="4746484"/>
            <a:ext cx="386953" cy="416909"/>
          </a:xfrm>
          <a:prstGeom prst="rect">
            <a:avLst/>
          </a:prstGeom>
        </p:spPr>
        <p:txBody>
          <a:bodyPr lIns="0" tIns="0" rIns="0" bIns="0" rtlCol="0" anchor="t">
            <a:spAutoFit/>
          </a:bodyPr>
          <a:lstStyle/>
          <a:p>
            <a:pPr algn="ctr">
              <a:lnSpc>
                <a:spcPts val="3639"/>
              </a:lnSpc>
            </a:pPr>
            <a:r>
              <a:rPr lang="en-US" sz="2400" b="1" dirty="0">
                <a:solidFill>
                  <a:srgbClr val="000000"/>
                </a:solidFill>
                <a:latin typeface="Trebuchet MS Bold"/>
                <a:ea typeface="Trebuchet MS Bold"/>
                <a:cs typeface="Trebuchet MS Bold"/>
                <a:sym typeface="Trebuchet MS Bold"/>
              </a:rPr>
              <a:t>01</a:t>
            </a:r>
            <a:endParaRPr lang="en-US" sz="2599" b="1" dirty="0">
              <a:solidFill>
                <a:srgbClr val="000000"/>
              </a:solidFill>
              <a:latin typeface="Trebuchet MS Bold"/>
              <a:ea typeface="Trebuchet MS Bold"/>
              <a:cs typeface="Trebuchet MS Bold"/>
              <a:sym typeface="Trebuchet MS Bold"/>
            </a:endParaRPr>
          </a:p>
        </p:txBody>
      </p:sp>
      <p:sp>
        <p:nvSpPr>
          <p:cNvPr id="56" name="TextBox 56">
            <a:extLst>
              <a:ext uri="{C183D7F6-B498-43B3-948B-1728B52AA6E4}">
                <adec:decorative xmlns:adec="http://schemas.microsoft.com/office/drawing/2017/decorative" val="0"/>
              </a:ext>
            </a:extLst>
          </p:cNvPr>
          <p:cNvSpPr txBox="1"/>
          <p:nvPr/>
        </p:nvSpPr>
        <p:spPr>
          <a:xfrm>
            <a:off x="6496868" y="7825405"/>
            <a:ext cx="386953" cy="416909"/>
          </a:xfrm>
          <a:prstGeom prst="rect">
            <a:avLst/>
          </a:prstGeom>
        </p:spPr>
        <p:txBody>
          <a:bodyPr lIns="0" tIns="0" rIns="0" bIns="0" rtlCol="0" anchor="t">
            <a:spAutoFit/>
          </a:bodyPr>
          <a:lstStyle/>
          <a:p>
            <a:pPr algn="ctr">
              <a:lnSpc>
                <a:spcPts val="3639"/>
              </a:lnSpc>
            </a:pPr>
            <a:r>
              <a:rPr lang="en-US" sz="2400" b="1" dirty="0">
                <a:solidFill>
                  <a:srgbClr val="000000"/>
                </a:solidFill>
                <a:latin typeface="Trebuchet MS Bold"/>
                <a:ea typeface="Trebuchet MS Bold"/>
                <a:cs typeface="Trebuchet MS Bold"/>
                <a:sym typeface="Trebuchet MS Bold"/>
              </a:rPr>
              <a:t>05</a:t>
            </a:r>
          </a:p>
        </p:txBody>
      </p:sp>
      <p:sp>
        <p:nvSpPr>
          <p:cNvPr id="51" name="TextBox 51"/>
          <p:cNvSpPr txBox="1"/>
          <p:nvPr/>
        </p:nvSpPr>
        <p:spPr>
          <a:xfrm>
            <a:off x="6883821" y="6409649"/>
            <a:ext cx="3767631" cy="1019175"/>
          </a:xfrm>
          <a:prstGeom prst="rect">
            <a:avLst/>
          </a:prstGeom>
        </p:spPr>
        <p:txBody>
          <a:bodyPr lIns="0" tIns="0" rIns="0" bIns="0" rtlCol="0" anchor="t">
            <a:spAutoFit/>
          </a:bodyPr>
          <a:lstStyle/>
          <a:p>
            <a:pPr algn="l">
              <a:lnSpc>
                <a:spcPts val="2639"/>
              </a:lnSpc>
            </a:pPr>
            <a:r>
              <a:rPr lang="en-US" sz="2199" b="1">
                <a:solidFill>
                  <a:srgbClr val="000000"/>
                </a:solidFill>
                <a:latin typeface="Trebuchet MS Bold"/>
                <a:ea typeface="Trebuchet MS Bold"/>
                <a:cs typeface="Trebuchet MS Bold"/>
                <a:sym typeface="Trebuchet MS Bold"/>
              </a:rPr>
              <a:t>“Long Bill” with programs and spending for agencies is voted on and passed </a:t>
            </a:r>
          </a:p>
        </p:txBody>
      </p:sp>
      <p:sp>
        <p:nvSpPr>
          <p:cNvPr id="55" name="TextBox 55">
            <a:extLst>
              <a:ext uri="{C183D7F6-B498-43B3-948B-1728B52AA6E4}">
                <adec:decorative xmlns:adec="http://schemas.microsoft.com/office/drawing/2017/decorative" val="1"/>
              </a:ext>
            </a:extLst>
          </p:cNvPr>
          <p:cNvSpPr txBox="1"/>
          <p:nvPr/>
        </p:nvSpPr>
        <p:spPr>
          <a:xfrm>
            <a:off x="6463864" y="4746484"/>
            <a:ext cx="386953" cy="422808"/>
          </a:xfrm>
          <a:prstGeom prst="rect">
            <a:avLst/>
          </a:prstGeom>
        </p:spPr>
        <p:txBody>
          <a:bodyPr lIns="0" tIns="0" rIns="0" bIns="0" rtlCol="0" anchor="t">
            <a:spAutoFit/>
          </a:bodyPr>
          <a:lstStyle/>
          <a:p>
            <a:pPr algn="ctr">
              <a:lnSpc>
                <a:spcPts val="3639"/>
              </a:lnSpc>
            </a:pPr>
            <a:r>
              <a:rPr lang="en-US" sz="2400" b="1" dirty="0">
                <a:solidFill>
                  <a:srgbClr val="000000"/>
                </a:solidFill>
                <a:latin typeface="Trebuchet MS Bold"/>
                <a:ea typeface="Trebuchet MS Bold"/>
                <a:cs typeface="Trebuchet MS Bold"/>
                <a:sym typeface="Trebuchet MS Bold"/>
              </a:rPr>
              <a:t>0</a:t>
            </a:r>
            <a:r>
              <a:rPr lang="en-US" sz="2599" b="1" dirty="0">
                <a:solidFill>
                  <a:srgbClr val="000000"/>
                </a:solidFill>
                <a:latin typeface="Trebuchet MS Bold"/>
                <a:ea typeface="Trebuchet MS Bold"/>
                <a:cs typeface="Trebuchet MS Bold"/>
                <a:sym typeface="Trebuchet MS Bold"/>
              </a:rPr>
              <a:t>2</a:t>
            </a:r>
          </a:p>
        </p:txBody>
      </p:sp>
      <p:sp>
        <p:nvSpPr>
          <p:cNvPr id="58" name="TextBox 58"/>
          <p:cNvSpPr txBox="1"/>
          <p:nvPr/>
        </p:nvSpPr>
        <p:spPr>
          <a:xfrm>
            <a:off x="11938208" y="7788784"/>
            <a:ext cx="386953" cy="416909"/>
          </a:xfrm>
          <a:prstGeom prst="rect">
            <a:avLst/>
          </a:prstGeom>
        </p:spPr>
        <p:txBody>
          <a:bodyPr lIns="0" tIns="0" rIns="0" bIns="0" rtlCol="0" anchor="t">
            <a:spAutoFit/>
          </a:bodyPr>
          <a:lstStyle/>
          <a:p>
            <a:pPr algn="ctr">
              <a:lnSpc>
                <a:spcPts val="3639"/>
              </a:lnSpc>
            </a:pPr>
            <a:r>
              <a:rPr lang="en-US" sz="2400" b="1" dirty="0">
                <a:solidFill>
                  <a:srgbClr val="000000"/>
                </a:solidFill>
                <a:latin typeface="Trebuchet MS Bold"/>
                <a:ea typeface="Trebuchet MS Bold"/>
                <a:cs typeface="Trebuchet MS Bold"/>
                <a:sym typeface="Trebuchet MS Bold"/>
              </a:rPr>
              <a:t>06</a:t>
            </a:r>
            <a:endParaRPr lang="en-US" sz="2599" b="1" dirty="0">
              <a:solidFill>
                <a:srgbClr val="000000"/>
              </a:solidFill>
              <a:latin typeface="Trebuchet MS Bold"/>
              <a:ea typeface="Trebuchet MS Bold"/>
              <a:cs typeface="Trebuchet MS Bold"/>
              <a:sym typeface="Trebuchet MS Bold"/>
            </a:endParaRPr>
          </a:p>
        </p:txBody>
      </p:sp>
      <p:sp>
        <p:nvSpPr>
          <p:cNvPr id="52" name="TextBox 52"/>
          <p:cNvSpPr txBox="1"/>
          <p:nvPr/>
        </p:nvSpPr>
        <p:spPr>
          <a:xfrm>
            <a:off x="12569017" y="6510216"/>
            <a:ext cx="2944570" cy="685800"/>
          </a:xfrm>
          <a:prstGeom prst="rect">
            <a:avLst/>
          </a:prstGeom>
        </p:spPr>
        <p:txBody>
          <a:bodyPr lIns="0" tIns="0" rIns="0" bIns="0" rtlCol="0" anchor="t">
            <a:spAutoFit/>
          </a:bodyPr>
          <a:lstStyle/>
          <a:p>
            <a:pPr algn="l">
              <a:lnSpc>
                <a:spcPts val="2639"/>
              </a:lnSpc>
            </a:pPr>
            <a:r>
              <a:rPr lang="en-US" sz="2199" b="1">
                <a:solidFill>
                  <a:srgbClr val="000000"/>
                </a:solidFill>
                <a:latin typeface="Trebuchet MS Bold"/>
                <a:ea typeface="Trebuchet MS Bold"/>
                <a:cs typeface="Trebuchet MS Bold"/>
                <a:sym typeface="Trebuchet MS Bold"/>
              </a:rPr>
              <a:t>Legislature closes end of May 2025</a:t>
            </a:r>
          </a:p>
        </p:txBody>
      </p:sp>
      <p:sp>
        <p:nvSpPr>
          <p:cNvPr id="41" name="Freeform 41" descr="CDE Logo">
            <a:extLst>
              <a:ext uri="{C183D7F6-B498-43B3-948B-1728B52AA6E4}">
                <adec:decorative xmlns:adec="http://schemas.microsoft.com/office/drawing/2017/decorative" val="0"/>
              </a:ext>
            </a:extLst>
          </p:cNvPr>
          <p:cNvSpPr/>
          <p:nvPr/>
        </p:nvSpPr>
        <p:spPr>
          <a:xfrm>
            <a:off x="14722999" y="8460826"/>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3"/>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3088</Words>
  <Application>Microsoft Office PowerPoint</Application>
  <PresentationFormat>Custom</PresentationFormat>
  <Paragraphs>502</Paragraphs>
  <Slides>47</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Trebuchet MS Italics</vt:lpstr>
      <vt:lpstr>Museo Slab 1</vt:lpstr>
      <vt:lpstr>Calibri</vt:lpstr>
      <vt:lpstr>Trebuchet MS Bold</vt:lpstr>
      <vt:lpstr>Trebuchet MS</vt:lpstr>
      <vt:lpstr>Open Sans Bold</vt:lpstr>
      <vt:lpstr>Museo Slab 2</vt:lpstr>
      <vt:lpstr>Homemade Apple</vt:lpstr>
      <vt:lpstr>Arial</vt:lpstr>
      <vt:lpstr>Office Theme</vt:lpstr>
      <vt:lpstr>Before We Begin Webinar #4</vt:lpstr>
      <vt:lpstr>School Counselor Corps Grant  Webinar #4 Interventions and  Supports</vt:lpstr>
      <vt:lpstr>Housekeeping</vt:lpstr>
      <vt:lpstr>Spring Break Wish or Reality? </vt:lpstr>
      <vt:lpstr>Today’s Agenda and Objectives</vt:lpstr>
      <vt:lpstr>Intervention Activity Scenario #1</vt:lpstr>
      <vt:lpstr>Intervention Activity Scenario #2</vt:lpstr>
      <vt:lpstr>Intervention Activity Scenario #3</vt:lpstr>
      <vt:lpstr>Legislative Process</vt:lpstr>
      <vt:lpstr>SCCG Funding Model</vt:lpstr>
      <vt:lpstr>SCCG Budgeting</vt:lpstr>
      <vt:lpstr>DYP- Where Are We Now?</vt:lpstr>
      <vt:lpstr>Review: Data </vt:lpstr>
      <vt:lpstr>Review: Needs Assessment </vt:lpstr>
      <vt:lpstr>Review: SMART Goals</vt:lpstr>
      <vt:lpstr>Review: Writing SMART Goals</vt:lpstr>
      <vt:lpstr>Hatching Results® Review: </vt:lpstr>
      <vt:lpstr>Delivering School Counseling Services</vt:lpstr>
      <vt:lpstr>Direct Services</vt:lpstr>
      <vt:lpstr>Indirect Services</vt:lpstr>
      <vt:lpstr>Interventions and Supports</vt:lpstr>
      <vt:lpstr>School Counseling and Continuum of Supports</vt:lpstr>
      <vt:lpstr>Supporting the System</vt:lpstr>
      <vt:lpstr>Intervention Ideas Scenario #1</vt:lpstr>
      <vt:lpstr>Tier One School Counseling Services</vt:lpstr>
      <vt:lpstr>Intervention Ideas Scenario #2</vt:lpstr>
      <vt:lpstr>Tier Two School Counseling Services</vt:lpstr>
      <vt:lpstr>Tier Three School Counseling Services</vt:lpstr>
      <vt:lpstr>Intervention Ideas Scenario #3</vt:lpstr>
      <vt:lpstr>Examples of Tiered Systems of Supports</vt:lpstr>
      <vt:lpstr>Experience From the Field</vt:lpstr>
      <vt:lpstr>When Selecting Interventions...</vt:lpstr>
      <vt:lpstr>Interventions Without SCCG Funding</vt:lpstr>
      <vt:lpstr>Grantee Budget Ideas</vt:lpstr>
      <vt:lpstr>Where Are We Headed?</vt:lpstr>
      <vt:lpstr>Development Year Report: Interventions</vt:lpstr>
      <vt:lpstr>Questions on Interventions and Supports</vt:lpstr>
      <vt:lpstr>Fiscal Updates</vt:lpstr>
      <vt:lpstr>GAINS- Budget Revisions</vt:lpstr>
      <vt:lpstr>Continuation Budget </vt:lpstr>
      <vt:lpstr>Questions on Budgets</vt:lpstr>
      <vt:lpstr>Mark Your Calendars!</vt:lpstr>
      <vt:lpstr>Prepare For the Last Webinar</vt:lpstr>
      <vt:lpstr>Feedback</vt:lpstr>
      <vt:lpstr>Contact Us </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#4: Interventions and Supports 3.19.24</dc:title>
  <dc:creator>Morgan, Brooke</dc:creator>
  <cp:lastModifiedBy>Morgan, Brooke</cp:lastModifiedBy>
  <cp:revision>6</cp:revision>
  <dcterms:created xsi:type="dcterms:W3CDTF">2006-08-16T00:00:00Z</dcterms:created>
  <dcterms:modified xsi:type="dcterms:W3CDTF">2025-03-19T01:14:10Z</dcterms:modified>
  <dc:identifier>DAGgth4P3eA</dc:identifier>
</cp:coreProperties>
</file>