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/>
  <p:notesSz cx="6858000" cy="9144000"/>
  <p:embeddedFontLst>
    <p:embeddedFont>
      <p:font typeface="Alex Brush"/>
      <p:regular r:id="rId47"/>
    </p:embeddedFont>
    <p:embeddedFont>
      <p:font typeface="Homemade Apple"/>
      <p:regular r:id="rId48"/>
    </p:embeddedFont>
    <p:embeddedFont>
      <p:font typeface="Museo Slab 1"/>
      <p:regular r:id="rId49"/>
    </p:embeddedFont>
    <p:embeddedFont>
      <p:font typeface="Museo Slab 2"/>
      <p:regular r:id="rId50"/>
    </p:embeddedFont>
    <p:embeddedFont>
      <p:font typeface="Trebuchet MS" panose="020B0603020202020204" pitchFamily="34" charset="0"/>
      <p:regular r:id="rId51"/>
      <p:bold r:id="rId52"/>
      <p:italic r:id="rId53"/>
      <p:boldItalic r:id="rId54"/>
    </p:embeddedFont>
    <p:embeddedFont>
      <p:font typeface="Trebuchet MS Bold" panose="020B0703020202020204" pitchFamily="34" charset="0"/>
      <p:regular r:id="rId55"/>
      <p:bold r:id="rId56"/>
    </p:embeddedFont>
    <p:embeddedFont>
      <p:font typeface="Trebuchet MS Italics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67" autoAdjust="0"/>
  </p:normalViewPr>
  <p:slideViewPr>
    <p:cSldViewPr>
      <p:cViewPr varScale="1">
        <p:scale>
          <a:sx n="54" d="100"/>
          <a:sy n="54" d="100"/>
        </p:scale>
        <p:origin x="234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cde.state.co.us/postsecondary/sccg-grant-training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hyperlink" Target="https://www.cde.state.co.us/postsecondary/sccg-program-report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calculatorsoup.com/calculators/algebra/percent-change-calculator.php" TargetMode="External"/><Relationship Id="rId4" Type="http://schemas.openxmlformats.org/officeDocument/2006/relationships/image" Target="../media/image4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docs.google.com/forms/d/e/1FAIpQLSdGFkANBcMkox3t3G3aEvrGMcYlvyiwmD4pE-MzdwujZjfhJw/viewfor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docs.google.com/document/d/1k9ux3vC1QO9ZHLQfKUWDLnOUIHXeRz11VoKcww6rK2M/edit" TargetMode="External"/><Relationship Id="rId4" Type="http://schemas.openxmlformats.org/officeDocument/2006/relationships/image" Target="../media/image5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7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10" Type="http://schemas.openxmlformats.org/officeDocument/2006/relationships/image" Target="../media/image2.png"/><Relationship Id="rId4" Type="http://schemas.openxmlformats.org/officeDocument/2006/relationships/image" Target="../media/image59.svg"/><Relationship Id="rId9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hatchingresults.zoom.us/meeting/register/tZIuduytqj0vHNbnhQYjFKxnmuuuHlN9v6XJ#/registratio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docs.google.com/forms/d/e/1FAIpQLSdGFkANBcMkox3t3G3aEvrGMcYlvyiwmD4pE-MzdwujZjfhJw/viewform" TargetMode="External"/><Relationship Id="rId4" Type="http://schemas.openxmlformats.org/officeDocument/2006/relationships/image" Target="../media/image68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soup.com/calculators/algebra/percent-change-calculator.php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document/d/1k9ux3vC1QO9ZHLQfKUWDLnOUIHXeRz11VoKcww6rK2M/edit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Before We Begin Webinar #2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1911" y="2321929"/>
            <a:ext cx="18247635" cy="8112264"/>
          </a:xfrm>
          <a:custGeom>
            <a:avLst/>
            <a:gdLst/>
            <a:ahLst/>
            <a:cxnLst/>
            <a:rect l="l" t="t" r="r" b="b"/>
            <a:pathLst>
              <a:path w="18247635" h="8112264">
                <a:moveTo>
                  <a:pt x="0" y="0"/>
                </a:moveTo>
                <a:lnTo>
                  <a:pt x="18247635" y="0"/>
                </a:lnTo>
                <a:lnTo>
                  <a:pt x="18247635" y="8112264"/>
                </a:lnTo>
                <a:lnTo>
                  <a:pt x="0" y="81122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196" b="-305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5352" y="3434836"/>
            <a:ext cx="14880515" cy="4373383"/>
            <a:chOff x="0" y="0"/>
            <a:chExt cx="3919148" cy="1151838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151838"/>
            </a:xfrm>
            <a:custGeom>
              <a:avLst/>
              <a:gdLst/>
              <a:ahLst/>
              <a:cxnLst/>
              <a:rect l="l" t="t" r="r" b="b"/>
              <a:pathLst>
                <a:path w="3919148" h="1151838">
                  <a:moveTo>
                    <a:pt x="0" y="0"/>
                  </a:moveTo>
                  <a:lnTo>
                    <a:pt x="3919148" y="0"/>
                  </a:lnTo>
                  <a:lnTo>
                    <a:pt x="3919148" y="1151838"/>
                  </a:lnTo>
                  <a:lnTo>
                    <a:pt x="0" y="115183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919148" cy="1189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91687" y="3516632"/>
            <a:ext cx="14388128" cy="4662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This training will be recorded.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Closed-captioning: click the Live Transcript option on your bottom Zoom toolbar, under more.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Slides and recording will be posted to the </a:t>
            </a:r>
            <a:r>
              <a:rPr lang="en-US" sz="3399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www.cde.state.co.us/postsecondary/sccg-grant-trainings"/>
              </a:rPr>
              <a:t>Grant Training website</a:t>
            </a: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200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Freeform 11" descr="CDE Logo"/>
          <p:cNvSpPr/>
          <p:nvPr/>
        </p:nvSpPr>
        <p:spPr>
          <a:xfrm>
            <a:off x="14830131" y="830299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347442"/>
            <a:ext cx="17421797" cy="7441180"/>
            <a:chOff x="0" y="0"/>
            <a:chExt cx="458845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88457" cy="1959817"/>
            </a:xfrm>
            <a:custGeom>
              <a:avLst/>
              <a:gdLst/>
              <a:ahLst/>
              <a:cxnLst/>
              <a:rect l="l" t="t" r="r" b="b"/>
              <a:pathLst>
                <a:path w="4588457" h="1959817">
                  <a:moveTo>
                    <a:pt x="0" y="0"/>
                  </a:moveTo>
                  <a:lnTo>
                    <a:pt x="4588457" y="0"/>
                  </a:lnTo>
                  <a:lnTo>
                    <a:pt x="458845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845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7052035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Welcome and Breakout Rooms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80906" y="2690138"/>
            <a:ext cx="10610561" cy="606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 b="1" dirty="0">
                <a:solidFill>
                  <a:srgbClr val="46797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Introduce yourself with your name, school, region.</a:t>
            </a:r>
          </a:p>
          <a:p>
            <a:pPr algn="l">
              <a:lnSpc>
                <a:spcPts val="1399"/>
              </a:lnSpc>
            </a:pPr>
            <a:endParaRPr lang="en-US" sz="3299" b="1" dirty="0">
              <a:solidFill>
                <a:srgbClr val="46797A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040606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Discuss:</a:t>
            </a:r>
          </a:p>
          <a:p>
            <a:pPr marL="647698" lvl="1" indent="-323849" algn="l">
              <a:lnSpc>
                <a:spcPts val="4199"/>
              </a:lnSpc>
              <a:buAutoNum type="arabicPeriod"/>
            </a:pPr>
            <a:r>
              <a:rPr lang="en-US" sz="2999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What was your school’s process for the intentional data review? </a:t>
            </a:r>
          </a:p>
          <a:p>
            <a:pPr marL="1295397" lvl="2" indent="-431799" algn="l">
              <a:lnSpc>
                <a:spcPts val="4199"/>
              </a:lnSpc>
              <a:buAutoNum type="alphaLcPeriod"/>
            </a:pPr>
            <a:r>
              <a:rPr lang="en-US" sz="2999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What data sources did you look at?</a:t>
            </a:r>
          </a:p>
          <a:p>
            <a:pPr marL="647698" lvl="1" indent="-323849" algn="l">
              <a:lnSpc>
                <a:spcPts val="4199"/>
              </a:lnSpc>
              <a:buAutoNum type="arabicPeriod"/>
            </a:pPr>
            <a:r>
              <a:rPr lang="en-US" sz="2999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What was your school’s process for the needs assessment?</a:t>
            </a:r>
          </a:p>
          <a:p>
            <a:pPr marL="1295397" lvl="2" indent="-431799" algn="l">
              <a:lnSpc>
                <a:spcPts val="4199"/>
              </a:lnSpc>
              <a:buAutoNum type="alphaLcPeriod"/>
            </a:pPr>
            <a:r>
              <a:rPr lang="en-US" sz="2999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What questions have you asked or plan to ask in your needs assessment?</a:t>
            </a:r>
          </a:p>
          <a:p>
            <a:pPr marL="647698" lvl="1" indent="-323849" algn="l">
              <a:lnSpc>
                <a:spcPts val="4199"/>
              </a:lnSpc>
              <a:buAutoNum type="arabicPeriod"/>
            </a:pPr>
            <a:r>
              <a:rPr lang="en-US" sz="2999" dirty="0">
                <a:solidFill>
                  <a:srgbClr val="040606"/>
                </a:solidFill>
                <a:latin typeface="Trebuchet MS"/>
                <a:ea typeface="Trebuchet MS"/>
                <a:cs typeface="Trebuchet MS"/>
                <a:sym typeface="Trebuchet MS"/>
              </a:rPr>
              <a:t>Have you experienced and barriers or challenges collecting the data?  If so, what?</a:t>
            </a:r>
          </a:p>
          <a:p>
            <a:pPr algn="l">
              <a:lnSpc>
                <a:spcPts val="4479"/>
              </a:lnSpc>
            </a:pPr>
            <a:endParaRPr lang="en-US" sz="2999" dirty="0">
              <a:solidFill>
                <a:srgbClr val="04060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6688" y="2960448"/>
            <a:ext cx="5358904" cy="5596767"/>
          </a:xfrm>
          <a:custGeom>
            <a:avLst/>
            <a:gdLst/>
            <a:ahLst/>
            <a:cxnLst/>
            <a:rect l="l" t="t" r="r" b="b"/>
            <a:pathLst>
              <a:path w="5358904" h="5596767">
                <a:moveTo>
                  <a:pt x="0" y="0"/>
                </a:moveTo>
                <a:lnTo>
                  <a:pt x="5358904" y="0"/>
                </a:lnTo>
                <a:lnTo>
                  <a:pt x="5358904" y="5596767"/>
                </a:lnTo>
                <a:lnTo>
                  <a:pt x="0" y="5596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592435" cy="7441180"/>
            <a:chOff x="0" y="0"/>
            <a:chExt cx="463339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33399" cy="1959817"/>
            </a:xfrm>
            <a:custGeom>
              <a:avLst/>
              <a:gdLst/>
              <a:ahLst/>
              <a:cxnLst/>
              <a:rect l="l" t="t" r="r" b="b"/>
              <a:pathLst>
                <a:path w="4633399" h="1959817">
                  <a:moveTo>
                    <a:pt x="0" y="0"/>
                  </a:moveTo>
                  <a:lnTo>
                    <a:pt x="4633399" y="0"/>
                  </a:lnTo>
                  <a:lnTo>
                    <a:pt x="4633399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3339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9599" y="3396381"/>
            <a:ext cx="5257842" cy="4804353"/>
          </a:xfrm>
          <a:custGeom>
            <a:avLst/>
            <a:gdLst/>
            <a:ahLst/>
            <a:cxnLst/>
            <a:rect l="l" t="t" r="r" b="b"/>
            <a:pathLst>
              <a:path w="5257842" h="4804353">
                <a:moveTo>
                  <a:pt x="0" y="0"/>
                </a:moveTo>
                <a:lnTo>
                  <a:pt x="5257842" y="0"/>
                </a:lnTo>
                <a:lnTo>
                  <a:pt x="5257842" y="4804353"/>
                </a:lnTo>
                <a:lnTo>
                  <a:pt x="0" y="4804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6510419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Reviewing and Analyzing Data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29299" y="3291606"/>
            <a:ext cx="9236103" cy="500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Once the intentional data review and needs assessment are complete, begin analyzing data with your team!</a:t>
            </a:r>
          </a:p>
          <a:p>
            <a:pPr algn="l">
              <a:lnSpc>
                <a:spcPts val="4950"/>
              </a:lnSpc>
            </a:pPr>
            <a:endParaRPr lang="en-US" sz="33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SCCG Webinar on with Hatching Results, Inc. on February 11, 2025, will focus on identifying gaps in data.</a:t>
            </a:r>
          </a:p>
          <a:p>
            <a:pPr algn="l">
              <a:lnSpc>
                <a:spcPts val="4950"/>
              </a:lnSpc>
            </a:pPr>
            <a:endParaRPr lang="en-US" sz="33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Freeform 8" descr="CDE Logo"/>
          <p:cNvSpPr/>
          <p:nvPr/>
        </p:nvSpPr>
        <p:spPr>
          <a:xfrm>
            <a:off x="15186970" y="858112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592435" cy="7441180"/>
            <a:chOff x="0" y="0"/>
            <a:chExt cx="463339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33399" cy="1959817"/>
            </a:xfrm>
            <a:custGeom>
              <a:avLst/>
              <a:gdLst/>
              <a:ahLst/>
              <a:cxnLst/>
              <a:rect l="l" t="t" r="r" b="b"/>
              <a:pathLst>
                <a:path w="4633399" h="1959817">
                  <a:moveTo>
                    <a:pt x="0" y="0"/>
                  </a:moveTo>
                  <a:lnTo>
                    <a:pt x="4633399" y="0"/>
                  </a:lnTo>
                  <a:lnTo>
                    <a:pt x="4633399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3339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12"/>
            <a:ext cx="1651041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Prepare for Analyzing 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6158" y="2971792"/>
            <a:ext cx="16024745" cy="582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350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With your team look for:</a:t>
            </a:r>
          </a:p>
          <a:p>
            <a:pPr marL="1252224" lvl="2" indent="-417408" algn="l">
              <a:lnSpc>
                <a:spcPts val="4350"/>
              </a:lnSpc>
              <a:buFont typeface="Arial"/>
              <a:buChar char="⚬"/>
            </a:pPr>
            <a:r>
              <a:rPr lang="en-US" sz="29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Areas of success.</a:t>
            </a:r>
          </a:p>
          <a:p>
            <a:pPr marL="1252224" lvl="2" indent="-417408" algn="l">
              <a:lnSpc>
                <a:spcPts val="4350"/>
              </a:lnSpc>
              <a:buFont typeface="Arial"/>
              <a:buChar char="⚬"/>
            </a:pPr>
            <a:r>
              <a:rPr lang="en-US" sz="29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Gaps in achievement, attendance, discipline, opportunities, and resources.</a:t>
            </a:r>
          </a:p>
          <a:p>
            <a:pPr marL="1252224" lvl="2" indent="-417408" algn="l">
              <a:lnSpc>
                <a:spcPts val="4350"/>
              </a:lnSpc>
              <a:buFont typeface="Arial"/>
              <a:buChar char="⚬"/>
            </a:pPr>
            <a:r>
              <a:rPr lang="en-US" sz="29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Patterns over time.</a:t>
            </a:r>
          </a:p>
          <a:p>
            <a:pPr marL="1252224" lvl="2" indent="-417408" algn="l">
              <a:lnSpc>
                <a:spcPts val="4350"/>
              </a:lnSpc>
              <a:buFont typeface="Arial"/>
              <a:buChar char="⚬"/>
            </a:pPr>
            <a:r>
              <a:rPr lang="en-US" sz="29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1-2 identified student needs.</a:t>
            </a:r>
          </a:p>
          <a:p>
            <a:pPr marL="1252224" lvl="2" indent="-417408" algn="l">
              <a:lnSpc>
                <a:spcPts val="4350"/>
              </a:lnSpc>
              <a:buFont typeface="Arial"/>
              <a:buChar char="⚬"/>
            </a:pPr>
            <a:r>
              <a:rPr lang="en-US" sz="29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Alignment with school priorities and goals.</a:t>
            </a:r>
          </a:p>
          <a:p>
            <a:pPr algn="l">
              <a:lnSpc>
                <a:spcPts val="2399"/>
              </a:lnSpc>
            </a:pPr>
            <a:endParaRPr lang="en-US" sz="29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26112" lvl="1" indent="-313056" algn="l">
              <a:lnSpc>
                <a:spcPts val="4350"/>
              </a:lnSpc>
              <a:buFont typeface="Arial"/>
              <a:buChar char="•"/>
            </a:pPr>
            <a:r>
              <a:rPr lang="en-US" sz="29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Discuss with Administration:</a:t>
            </a:r>
          </a:p>
          <a:p>
            <a:pPr marL="1252224" lvl="2" indent="-417408" algn="l">
              <a:lnSpc>
                <a:spcPts val="4350"/>
              </a:lnSpc>
              <a:buFont typeface="Arial"/>
              <a:buChar char="⚬"/>
            </a:pPr>
            <a:r>
              <a:rPr lang="en-US" sz="29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the school counseling program can support school priority areas.</a:t>
            </a:r>
          </a:p>
          <a:p>
            <a:pPr marL="1252224" lvl="2" indent="-417408" algn="l">
              <a:lnSpc>
                <a:spcPts val="4350"/>
              </a:lnSpc>
              <a:buFont typeface="Arial"/>
              <a:buChar char="⚬"/>
            </a:pPr>
            <a:r>
              <a:rPr lang="en-US" sz="29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Potential SCCG Goals and alignment with school/district priorities.</a:t>
            </a:r>
          </a:p>
          <a:p>
            <a:pPr algn="l">
              <a:lnSpc>
                <a:spcPts val="1499"/>
              </a:lnSpc>
            </a:pPr>
            <a:endParaRPr lang="en-US" sz="29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0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2019a)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186970" y="858112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592435" cy="7441180"/>
            <a:chOff x="0" y="0"/>
            <a:chExt cx="463339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33399" cy="1959817"/>
            </a:xfrm>
            <a:custGeom>
              <a:avLst/>
              <a:gdLst/>
              <a:ahLst/>
              <a:cxnLst/>
              <a:rect l="l" t="t" r="r" b="b"/>
              <a:pathLst>
                <a:path w="4633399" h="1959817">
                  <a:moveTo>
                    <a:pt x="0" y="0"/>
                  </a:moveTo>
                  <a:lnTo>
                    <a:pt x="4633399" y="0"/>
                  </a:lnTo>
                  <a:lnTo>
                    <a:pt x="4633399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3339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4345" y="3595031"/>
            <a:ext cx="4590548" cy="4114800"/>
          </a:xfrm>
          <a:custGeom>
            <a:avLst/>
            <a:gdLst/>
            <a:ahLst/>
            <a:cxnLst/>
            <a:rect l="l" t="t" r="r" b="b"/>
            <a:pathLst>
              <a:path w="4590548" h="4114800">
                <a:moveTo>
                  <a:pt x="0" y="0"/>
                </a:moveTo>
                <a:lnTo>
                  <a:pt x="4590547" y="0"/>
                </a:lnTo>
                <a:lnTo>
                  <a:pt x="45905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12"/>
            <a:ext cx="1651041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Data Tells a Story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88603" y="3300572"/>
            <a:ext cx="10332276" cy="384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12" lvl="1" indent="-313056" algn="l">
              <a:lnSpc>
                <a:spcPts val="435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 can you celebrate?</a:t>
            </a:r>
          </a:p>
          <a:p>
            <a:pPr algn="l">
              <a:lnSpc>
                <a:spcPts val="4350"/>
              </a:lnSpc>
            </a:pPr>
            <a:endParaRPr lang="en-US" sz="29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350"/>
              </a:lnSpc>
            </a:pPr>
            <a:endParaRPr lang="en-US" sz="29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26112" lvl="1" indent="-313056" algn="l">
              <a:lnSpc>
                <a:spcPts val="435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 needs does your data reveal? </a:t>
            </a:r>
          </a:p>
          <a:p>
            <a:pPr algn="l">
              <a:lnSpc>
                <a:spcPts val="4350"/>
              </a:lnSpc>
            </a:pPr>
            <a:endParaRPr lang="en-US" sz="29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350"/>
              </a:lnSpc>
            </a:pPr>
            <a:endParaRPr lang="en-US" sz="29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626112" lvl="1" indent="-313056" algn="l">
              <a:lnSpc>
                <a:spcPts val="4350"/>
              </a:lnSpc>
              <a:buFont typeface="Arial"/>
              <a:buChar char="•"/>
            </a:pPr>
            <a:r>
              <a:rPr lang="en-US" sz="29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Why should data drive our decisions? 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186970" y="858112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67119" y="812764"/>
            <a:ext cx="18120881" cy="79667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Questions on Data Review and Needs Assessment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74311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 descr="Question Mark Symbol"/>
          <p:cNvSpPr/>
          <p:nvPr/>
        </p:nvSpPr>
        <p:spPr>
          <a:xfrm>
            <a:off x="6804710" y="3610434"/>
            <a:ext cx="5247648" cy="5168933"/>
          </a:xfrm>
          <a:custGeom>
            <a:avLst/>
            <a:gdLst/>
            <a:ahLst/>
            <a:cxnLst/>
            <a:rect l="l" t="t" r="r" b="b"/>
            <a:pathLst>
              <a:path w="5247648" h="5168933">
                <a:moveTo>
                  <a:pt x="0" y="0"/>
                </a:moveTo>
                <a:lnTo>
                  <a:pt x="5247647" y="0"/>
                </a:lnTo>
                <a:lnTo>
                  <a:pt x="5247647" y="5168933"/>
                </a:lnTo>
                <a:lnTo>
                  <a:pt x="0" y="5168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916" y="3241219"/>
            <a:ext cx="17426169" cy="6780544"/>
            <a:chOff x="0" y="0"/>
            <a:chExt cx="4589608" cy="1785822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89608" cy="1785822"/>
            </a:xfrm>
            <a:custGeom>
              <a:avLst/>
              <a:gdLst/>
              <a:ahLst/>
              <a:cxnLst/>
              <a:rect l="l" t="t" r="r" b="b"/>
              <a:pathLst>
                <a:path w="4589608" h="1785822">
                  <a:moveTo>
                    <a:pt x="0" y="0"/>
                  </a:moveTo>
                  <a:lnTo>
                    <a:pt x="4589608" y="0"/>
                  </a:lnTo>
                  <a:lnTo>
                    <a:pt x="4589608" y="1785822"/>
                  </a:lnTo>
                  <a:lnTo>
                    <a:pt x="0" y="178582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89608" cy="1823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284018"/>
            <a:ext cx="18877582" cy="2301678"/>
            <a:chOff x="0" y="0"/>
            <a:chExt cx="4971873" cy="606203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606203"/>
            </a:xfrm>
            <a:custGeom>
              <a:avLst/>
              <a:gdLst/>
              <a:ahLst/>
              <a:cxnLst/>
              <a:rect l="l" t="t" r="r" b="b"/>
              <a:pathLst>
                <a:path w="4971874" h="606203">
                  <a:moveTo>
                    <a:pt x="0" y="0"/>
                  </a:moveTo>
                  <a:lnTo>
                    <a:pt x="4971874" y="0"/>
                  </a:lnTo>
                  <a:lnTo>
                    <a:pt x="4971874" y="606203"/>
                  </a:lnTo>
                  <a:lnTo>
                    <a:pt x="0" y="60620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71873" cy="644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467829" y="636363"/>
            <a:ext cx="14362302" cy="16922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Development Year Report:</a:t>
            </a:r>
          </a:p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SMART Goals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98923" y="3697605"/>
            <a:ext cx="12444443" cy="279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Question #11 of the Development Year Report Guiding Template</a:t>
            </a:r>
          </a:p>
          <a:p>
            <a:pPr algn="ctr">
              <a:lnSpc>
                <a:spcPts val="1499"/>
              </a:lnSpc>
            </a:pPr>
            <a:endParaRPr lang="en-US" sz="3000" b="1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582933" lvl="1" indent="-291467" algn="l">
              <a:lnSpc>
                <a:spcPts val="4050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</a:t>
            </a:r>
            <a:r>
              <a:rPr lang="en-US" sz="2700" b="1">
                <a:solidFill>
                  <a:srgbClr val="46797A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two to three site-based SMART goals</a:t>
            </a:r>
            <a:r>
              <a:rPr lang="en-US" sz="27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for the remainder of the grant cycle?</a:t>
            </a:r>
          </a:p>
          <a:p>
            <a:pPr algn="l">
              <a:lnSpc>
                <a:spcPts val="4050"/>
              </a:lnSpc>
            </a:pPr>
            <a:endParaRPr lang="en-US" sz="2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050"/>
              </a:lnSpc>
            </a:pPr>
            <a:endParaRPr lang="en-US" sz="27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98923" y="5976187"/>
            <a:ext cx="12444443" cy="251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SMART Goal Statement (may use template below) #1/2_________________.</a:t>
            </a:r>
          </a:p>
          <a:p>
            <a:pPr marL="1036320" lvl="2" indent="-345440" algn="l">
              <a:lnSpc>
                <a:spcPts val="3359"/>
              </a:lnSpc>
              <a:buFont typeface="Arial"/>
              <a:buChar char="⚬"/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SMART GOAL Template: By May 2028, the __________________________________ (specific student group, grade level, etc.), will ________ (decrease/increase) ____________________ (student outcome area based in achievement, attendance, or discipline) by ________ % (percent change), from _________(baseline) to _______ (target). Data will be collected through_____. </a:t>
            </a:r>
          </a:p>
        </p:txBody>
      </p:sp>
      <p:sp>
        <p:nvSpPr>
          <p:cNvPr id="9" name="Freeform 9" descr="Screenshot of the Development Year Report"/>
          <p:cNvSpPr/>
          <p:nvPr/>
        </p:nvSpPr>
        <p:spPr>
          <a:xfrm>
            <a:off x="640407" y="3713830"/>
            <a:ext cx="4658516" cy="5841869"/>
          </a:xfrm>
          <a:custGeom>
            <a:avLst/>
            <a:gdLst/>
            <a:ahLst/>
            <a:cxnLst/>
            <a:rect l="l" t="t" r="r" b="b"/>
            <a:pathLst>
              <a:path w="4658516" h="5841869">
                <a:moveTo>
                  <a:pt x="0" y="0"/>
                </a:moveTo>
                <a:lnTo>
                  <a:pt x="4658516" y="0"/>
                </a:lnTo>
                <a:lnTo>
                  <a:pt x="4658516" y="5841869"/>
                </a:lnTo>
                <a:lnTo>
                  <a:pt x="0" y="5841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 descr="https://www.cde.state.co.us/postsecondary/sccg-program-reporting">
            <a:hlinkClick r:id="rId4" tooltip="https://www.cde.state.co.us/postsecondary/sccg-program-reporting"/>
          </p:cNvPr>
          <p:cNvSpPr/>
          <p:nvPr/>
        </p:nvSpPr>
        <p:spPr>
          <a:xfrm>
            <a:off x="3942079" y="7812397"/>
            <a:ext cx="841655" cy="841655"/>
          </a:xfrm>
          <a:custGeom>
            <a:avLst/>
            <a:gdLst/>
            <a:ahLst/>
            <a:cxnLst/>
            <a:rect l="l" t="t" r="r" b="b"/>
            <a:pathLst>
              <a:path w="841655" h="841655">
                <a:moveTo>
                  <a:pt x="0" y="0"/>
                </a:moveTo>
                <a:lnTo>
                  <a:pt x="841655" y="0"/>
                </a:lnTo>
                <a:lnTo>
                  <a:pt x="841655" y="841655"/>
                </a:lnTo>
                <a:lnTo>
                  <a:pt x="0" y="8416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5011400" y="8487200"/>
            <a:ext cx="2499144" cy="1116958"/>
          </a:xfrm>
          <a:custGeom>
            <a:avLst/>
            <a:gdLst/>
            <a:ahLst/>
            <a:cxnLst/>
            <a:rect l="l" t="t" r="r" b="b"/>
            <a:pathLst>
              <a:path w="1627086" h="691716">
                <a:moveTo>
                  <a:pt x="0" y="0"/>
                </a:moveTo>
                <a:lnTo>
                  <a:pt x="1627086" y="0"/>
                </a:lnTo>
                <a:lnTo>
                  <a:pt x="1627086" y="691716"/>
                </a:lnTo>
                <a:lnTo>
                  <a:pt x="0" y="6917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5626" y="360528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Identifying Priorities for 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40091" y="3152733"/>
            <a:ext cx="11508439" cy="4905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 algn="l">
              <a:lnSpc>
                <a:spcPts val="5249"/>
              </a:lnSpc>
              <a:buFont typeface="Arial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School counselors and their teams should review and analyze data each year to determine:</a:t>
            </a:r>
          </a:p>
          <a:p>
            <a:pPr marL="1511298" lvl="2" indent="-503766" algn="l">
              <a:lnSpc>
                <a:spcPts val="524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gaps exits</a:t>
            </a:r>
          </a:p>
          <a:p>
            <a:pPr marL="1511298" lvl="2" indent="-503766" algn="l">
              <a:lnSpc>
                <a:spcPts val="524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Which students need additional supports</a:t>
            </a:r>
          </a:p>
          <a:p>
            <a:pPr marL="1511298" lvl="2" indent="-503766" algn="l">
              <a:lnSpc>
                <a:spcPts val="5249"/>
              </a:lnSpc>
              <a:buFont typeface="Arial"/>
              <a:buChar char="⚬"/>
            </a:pPr>
            <a:r>
              <a:rPr lang="en-US" sz="3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</a:t>
            </a:r>
            <a:r>
              <a:rPr lang="en-US" sz="3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goals</a:t>
            </a:r>
            <a:r>
              <a:rPr lang="en-US" sz="3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school counseling program will focus resources and efforts on.</a:t>
            </a:r>
          </a:p>
          <a:p>
            <a:pPr algn="l">
              <a:lnSpc>
                <a:spcPts val="4500"/>
              </a:lnSpc>
            </a:pPr>
            <a:endParaRPr lang="en-US" sz="34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0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2019a, p.39)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93630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8725" y="2446580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Layers of SCCG Goals</a:t>
            </a:r>
          </a:p>
        </p:txBody>
      </p:sp>
      <p:grpSp>
        <p:nvGrpSpPr>
          <p:cNvPr id="10" name="Group 10" descr="Image showing SCCG Goals from C.R.S. 22-91-103 to Application Goals to Site-Based SMART Goals with a star by site-based SMART Goals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322728" y="3076041"/>
            <a:ext cx="7153763" cy="6182259"/>
            <a:chOff x="0" y="0"/>
            <a:chExt cx="9538351" cy="8243012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800000">
              <a:off x="2895187" y="5001011"/>
              <a:ext cx="3747978" cy="3242001"/>
            </a:xfrm>
            <a:custGeom>
              <a:avLst/>
              <a:gdLst/>
              <a:ahLst/>
              <a:cxnLst/>
              <a:rect l="l" t="t" r="r" b="b"/>
              <a:pathLst>
                <a:path w="3747978" h="3242001">
                  <a:moveTo>
                    <a:pt x="0" y="0"/>
                  </a:moveTo>
                  <a:lnTo>
                    <a:pt x="3747977" y="0"/>
                  </a:lnTo>
                  <a:lnTo>
                    <a:pt x="3747977" y="3242001"/>
                  </a:lnTo>
                  <a:lnTo>
                    <a:pt x="0" y="3242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"/>
            <p:cNvGrpSpPr/>
            <p:nvPr/>
          </p:nvGrpSpPr>
          <p:grpSpPr>
            <a:xfrm rot="-10800000">
              <a:off x="0" y="0"/>
              <a:ext cx="9538351" cy="2361380"/>
              <a:chOff x="0" y="0"/>
              <a:chExt cx="5124796" cy="1268730"/>
            </a:xfrm>
          </p:grpSpPr>
          <p:sp>
            <p:nvSpPr>
              <p:cNvPr id="13" name="Freeform 1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5124796" cy="1268730"/>
              </a:xfrm>
              <a:custGeom>
                <a:avLst/>
                <a:gdLst/>
                <a:ahLst/>
                <a:cxnLst/>
                <a:rect l="l" t="t" r="r" b="b"/>
                <a:pathLst>
                  <a:path w="5124796" h="1268730">
                    <a:moveTo>
                      <a:pt x="735330" y="0"/>
                    </a:moveTo>
                    <a:lnTo>
                      <a:pt x="0" y="1268730"/>
                    </a:lnTo>
                    <a:lnTo>
                      <a:pt x="5124796" y="1268730"/>
                    </a:lnTo>
                    <a:lnTo>
                      <a:pt x="4389466" y="0"/>
                    </a:lnTo>
                    <a:close/>
                  </a:path>
                </a:pathLst>
              </a:custGeom>
              <a:solidFill>
                <a:srgbClr val="D3CBB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10800000">
              <a:off x="1493336" y="2500505"/>
              <a:ext cx="6603515" cy="2361380"/>
              <a:chOff x="0" y="0"/>
              <a:chExt cx="3547958" cy="1268730"/>
            </a:xfrm>
          </p:grpSpPr>
          <p:sp>
            <p:nvSpPr>
              <p:cNvPr id="15" name="Freeform 1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3547958" cy="1268730"/>
              </a:xfrm>
              <a:custGeom>
                <a:avLst/>
                <a:gdLst/>
                <a:ahLst/>
                <a:cxnLst/>
                <a:rect l="l" t="t" r="r" b="b"/>
                <a:pathLst>
                  <a:path w="3547958" h="1268730">
                    <a:moveTo>
                      <a:pt x="735330" y="0"/>
                    </a:moveTo>
                    <a:lnTo>
                      <a:pt x="0" y="1268730"/>
                    </a:lnTo>
                    <a:lnTo>
                      <a:pt x="3547958" y="1268730"/>
                    </a:lnTo>
                    <a:lnTo>
                      <a:pt x="2812628" y="0"/>
                    </a:lnTo>
                    <a:close/>
                  </a:path>
                </a:pathLst>
              </a:custGeom>
              <a:solidFill>
                <a:srgbClr val="D3CBB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801089" y="5116564"/>
              <a:ext cx="3936173" cy="1963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40"/>
                </a:lnSpc>
              </a:pPr>
              <a:r>
                <a:rPr lang="en-US" sz="2814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Site-Based </a:t>
              </a:r>
            </a:p>
            <a:p>
              <a:pPr algn="ctr">
                <a:lnSpc>
                  <a:spcPts val="3940"/>
                </a:lnSpc>
              </a:pPr>
              <a:r>
                <a:rPr lang="en-US" sz="2814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SMART</a:t>
              </a:r>
            </a:p>
            <a:p>
              <a:pPr algn="ctr">
                <a:lnSpc>
                  <a:spcPts val="3940"/>
                </a:lnSpc>
              </a:pPr>
              <a:r>
                <a:rPr lang="en-US" sz="2814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Goals</a:t>
              </a:r>
            </a:p>
          </p:txBody>
        </p:sp>
        <p:sp>
          <p:nvSpPr>
            <p:cNvPr id="17" name="Freeform 1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747644">
              <a:off x="-114133" y="2295708"/>
              <a:ext cx="2086717" cy="589498"/>
            </a:xfrm>
            <a:custGeom>
              <a:avLst/>
              <a:gdLst/>
              <a:ahLst/>
              <a:cxnLst/>
              <a:rect l="l" t="t" r="r" b="b"/>
              <a:pathLst>
                <a:path w="2086717" h="589498">
                  <a:moveTo>
                    <a:pt x="0" y="0"/>
                  </a:moveTo>
                  <a:lnTo>
                    <a:pt x="2086717" y="0"/>
                  </a:lnTo>
                  <a:lnTo>
                    <a:pt x="2086717" y="589498"/>
                  </a:lnTo>
                  <a:lnTo>
                    <a:pt x="0" y="589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747644">
              <a:off x="1585848" y="5290547"/>
              <a:ext cx="2086717" cy="589498"/>
            </a:xfrm>
            <a:custGeom>
              <a:avLst/>
              <a:gdLst/>
              <a:ahLst/>
              <a:cxnLst/>
              <a:rect l="l" t="t" r="r" b="b"/>
              <a:pathLst>
                <a:path w="2086717" h="589498">
                  <a:moveTo>
                    <a:pt x="0" y="0"/>
                  </a:moveTo>
                  <a:lnTo>
                    <a:pt x="2086717" y="0"/>
                  </a:lnTo>
                  <a:lnTo>
                    <a:pt x="2086717" y="589498"/>
                  </a:lnTo>
                  <a:lnTo>
                    <a:pt x="0" y="589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629207" y="446906"/>
              <a:ext cx="4418428" cy="133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2"/>
                </a:lnSpc>
              </a:pPr>
              <a:r>
                <a:rPr lang="en-US" sz="2894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SCCG Goals </a:t>
              </a:r>
            </a:p>
            <a:p>
              <a:pPr algn="ctr">
                <a:lnSpc>
                  <a:spcPts val="4052"/>
                </a:lnSpc>
              </a:pPr>
              <a:r>
                <a:rPr lang="en-US" sz="2894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C.R.S. 22-91-103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377789" y="2957576"/>
              <a:ext cx="2921263" cy="133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2"/>
                </a:lnSpc>
              </a:pPr>
              <a:r>
                <a:rPr lang="en-US" sz="2894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Application Goals 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399043" y="5573086"/>
              <a:ext cx="2437443" cy="2419716"/>
            </a:xfrm>
            <a:custGeom>
              <a:avLst/>
              <a:gdLst/>
              <a:ahLst/>
              <a:cxnLst/>
              <a:rect l="l" t="t" r="r" b="b"/>
              <a:pathLst>
                <a:path w="2437443" h="2419716">
                  <a:moveTo>
                    <a:pt x="0" y="0"/>
                  </a:moveTo>
                  <a:lnTo>
                    <a:pt x="2437443" y="0"/>
                  </a:lnTo>
                  <a:lnTo>
                    <a:pt x="2437443" y="2419716"/>
                  </a:lnTo>
                  <a:lnTo>
                    <a:pt x="0" y="2419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 descr="CDE Logo"/>
          <p:cNvSpPr/>
          <p:nvPr/>
        </p:nvSpPr>
        <p:spPr>
          <a:xfrm>
            <a:off x="1493630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8725" y="2446580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Goals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3026" y="2717121"/>
            <a:ext cx="9012595" cy="656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C.R.S. 22-91-103 (1)</a:t>
            </a:r>
          </a:p>
          <a:p>
            <a:pPr marL="604523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goals of the program are to:</a:t>
            </a:r>
          </a:p>
          <a:p>
            <a:pPr marL="1209045" lvl="2" indent="-403015" algn="l">
              <a:lnSpc>
                <a:spcPts val="4200"/>
              </a:lnSpc>
              <a:buFont typeface="Arial"/>
              <a:buChar char="⚬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(I) Increase the availability of effective school-based counseling to help increase the graduation rate within the state and increase the percentage of students who appropriately prepare for, apply to, and continue into postsecondary education; and</a:t>
            </a:r>
          </a:p>
          <a:p>
            <a:pPr algn="l">
              <a:lnSpc>
                <a:spcPts val="1499"/>
              </a:lnSpc>
            </a:pPr>
            <a:endParaRPr lang="en-US" sz="28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23" lvl="1" indent="-302261" algn="l">
              <a:lnSpc>
                <a:spcPts val="42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(II) Support work-based learning awareness and education for students at the middle school and high school levels and work-based learning opportunities at the high school level.</a:t>
            </a:r>
          </a:p>
        </p:txBody>
      </p:sp>
      <p:grpSp>
        <p:nvGrpSpPr>
          <p:cNvPr id="11" name="Group 11" descr="Image showing SCCG Goals from C.R.S. 22-91-103 to Application Goals to Site-Based SMART Goals with SCCG Goals highlighte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012804" y="2763019"/>
            <a:ext cx="7539018" cy="6515195"/>
            <a:chOff x="0" y="0"/>
            <a:chExt cx="10052024" cy="8686926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800000">
              <a:off x="3051102" y="5270332"/>
              <a:ext cx="3949819" cy="3416594"/>
            </a:xfrm>
            <a:custGeom>
              <a:avLst/>
              <a:gdLst/>
              <a:ahLst/>
              <a:cxnLst/>
              <a:rect l="l" t="t" r="r" b="b"/>
              <a:pathLst>
                <a:path w="3949819" h="3416594">
                  <a:moveTo>
                    <a:pt x="0" y="0"/>
                  </a:moveTo>
                  <a:lnTo>
                    <a:pt x="3949820" y="0"/>
                  </a:lnTo>
                  <a:lnTo>
                    <a:pt x="3949820" y="3416594"/>
                  </a:lnTo>
                  <a:lnTo>
                    <a:pt x="0" y="3416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/>
            <p:nvPr/>
          </p:nvGrpSpPr>
          <p:grpSpPr>
            <a:xfrm rot="-10800000">
              <a:off x="0" y="0"/>
              <a:ext cx="10052024" cy="2488549"/>
              <a:chOff x="0" y="0"/>
              <a:chExt cx="5124796" cy="1268730"/>
            </a:xfrm>
          </p:grpSpPr>
          <p:sp>
            <p:nvSpPr>
              <p:cNvPr id="14" name="Freeform 1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5124796" cy="1268730"/>
              </a:xfrm>
              <a:custGeom>
                <a:avLst/>
                <a:gdLst/>
                <a:ahLst/>
                <a:cxnLst/>
                <a:rect l="l" t="t" r="r" b="b"/>
                <a:pathLst>
                  <a:path w="5124796" h="1268730">
                    <a:moveTo>
                      <a:pt x="735330" y="0"/>
                    </a:moveTo>
                    <a:lnTo>
                      <a:pt x="0" y="1268730"/>
                    </a:lnTo>
                    <a:lnTo>
                      <a:pt x="5124796" y="1268730"/>
                    </a:lnTo>
                    <a:lnTo>
                      <a:pt x="4389466" y="0"/>
                    </a:lnTo>
                    <a:close/>
                  </a:path>
                </a:pathLst>
              </a:custGeom>
              <a:solidFill>
                <a:srgbClr val="46797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1573758" y="2635166"/>
              <a:ext cx="6959137" cy="2488549"/>
              <a:chOff x="0" y="0"/>
              <a:chExt cx="3547958" cy="1268730"/>
            </a:xfrm>
          </p:grpSpPr>
          <p:sp>
            <p:nvSpPr>
              <p:cNvPr id="16" name="Freeform 1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3547958" cy="1268730"/>
              </a:xfrm>
              <a:custGeom>
                <a:avLst/>
                <a:gdLst/>
                <a:ahLst/>
                <a:cxnLst/>
                <a:rect l="l" t="t" r="r" b="b"/>
                <a:pathLst>
                  <a:path w="3547958" h="1268730">
                    <a:moveTo>
                      <a:pt x="735330" y="0"/>
                    </a:moveTo>
                    <a:lnTo>
                      <a:pt x="0" y="1268730"/>
                    </a:lnTo>
                    <a:lnTo>
                      <a:pt x="3547958" y="1268730"/>
                    </a:lnTo>
                    <a:lnTo>
                      <a:pt x="2812628" y="0"/>
                    </a:lnTo>
                    <a:close/>
                  </a:path>
                </a:pathLst>
              </a:custGeom>
              <a:solidFill>
                <a:srgbClr val="D3CBB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770799" y="455001"/>
              <a:ext cx="4656375" cy="1541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1"/>
                </a:lnSpc>
              </a:pPr>
              <a:r>
                <a:rPr lang="en-US" sz="3372">
                  <a:solidFill>
                    <a:srgbClr val="FFFFFF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SCCG Goals </a:t>
              </a:r>
            </a:p>
            <a:p>
              <a:pPr algn="ctr">
                <a:lnSpc>
                  <a:spcPts val="4721"/>
                </a:lnSpc>
              </a:pPr>
              <a:r>
                <a:rPr lang="en-US" sz="3372">
                  <a:solidFill>
                    <a:srgbClr val="FFFFFF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C.R.S. 22-91-103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951937" y="5385662"/>
              <a:ext cx="4148149" cy="2075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3"/>
                </a:lnSpc>
              </a:pPr>
              <a:r>
                <a:rPr lang="en-US" sz="2966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Site-Based </a:t>
              </a:r>
            </a:p>
            <a:p>
              <a:pPr algn="ctr">
                <a:lnSpc>
                  <a:spcPts val="4153"/>
                </a:lnSpc>
              </a:pPr>
              <a:r>
                <a:rPr lang="en-US" sz="2966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SMART</a:t>
              </a:r>
            </a:p>
            <a:p>
              <a:pPr algn="ctr">
                <a:lnSpc>
                  <a:spcPts val="4153"/>
                </a:lnSpc>
              </a:pPr>
              <a:r>
                <a:rPr lang="en-US" sz="2966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Goals</a:t>
              </a:r>
            </a:p>
          </p:txBody>
        </p:sp>
        <p:sp>
          <p:nvSpPr>
            <p:cNvPr id="19" name="Freeform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747644">
              <a:off x="-120279" y="2419340"/>
              <a:ext cx="2199094" cy="621244"/>
            </a:xfrm>
            <a:custGeom>
              <a:avLst/>
              <a:gdLst/>
              <a:ahLst/>
              <a:cxnLst/>
              <a:rect l="l" t="t" r="r" b="b"/>
              <a:pathLst>
                <a:path w="2199094" h="621244">
                  <a:moveTo>
                    <a:pt x="0" y="0"/>
                  </a:moveTo>
                  <a:lnTo>
                    <a:pt x="2199093" y="0"/>
                  </a:lnTo>
                  <a:lnTo>
                    <a:pt x="2199093" y="621244"/>
                  </a:lnTo>
                  <a:lnTo>
                    <a:pt x="0" y="621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559695" y="3110405"/>
              <a:ext cx="3078583" cy="14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0"/>
                </a:lnSpc>
              </a:pPr>
              <a:r>
                <a:rPr lang="en-US" sz="3050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Application Goals </a:t>
              </a:r>
            </a:p>
          </p:txBody>
        </p:sp>
        <p:sp>
          <p:nvSpPr>
            <p:cNvPr id="21" name="Freeform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747644">
              <a:off x="1671252" y="5575461"/>
              <a:ext cx="2199094" cy="621244"/>
            </a:xfrm>
            <a:custGeom>
              <a:avLst/>
              <a:gdLst/>
              <a:ahLst/>
              <a:cxnLst/>
              <a:rect l="l" t="t" r="r" b="b"/>
              <a:pathLst>
                <a:path w="2199094" h="621244">
                  <a:moveTo>
                    <a:pt x="0" y="0"/>
                  </a:moveTo>
                  <a:lnTo>
                    <a:pt x="2199094" y="0"/>
                  </a:lnTo>
                  <a:lnTo>
                    <a:pt x="2199094" y="621244"/>
                  </a:lnTo>
                  <a:lnTo>
                    <a:pt x="0" y="6212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 descr="CDE Logo"/>
          <p:cNvSpPr/>
          <p:nvPr/>
        </p:nvSpPr>
        <p:spPr>
          <a:xfrm>
            <a:off x="15015520" y="838624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30022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SCCG Application Goals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7425" y="3233806"/>
            <a:ext cx="9012595" cy="455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were the goals and outcomes identified in the original SCCG application?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you feel about the original goals?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do the goals need to be shared with?</a:t>
            </a:r>
          </a:p>
          <a:p>
            <a:pPr algn="l">
              <a:lnSpc>
                <a:spcPts val="4500"/>
              </a:lnSpc>
            </a:pPr>
            <a:endParaRPr lang="en-US" sz="3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Will the goals change for specific sites? Why? </a:t>
            </a:r>
          </a:p>
        </p:txBody>
      </p:sp>
      <p:grpSp>
        <p:nvGrpSpPr>
          <p:cNvPr id="11" name="Group 11" descr="Image showing SCCG Goals from C.R.S. 22-91-103 to Application Goals to Site-Based SMART Goals with Application Goals highlighte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828783" y="2772138"/>
            <a:ext cx="7818761" cy="6756947"/>
            <a:chOff x="0" y="0"/>
            <a:chExt cx="10425014" cy="9009263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800000">
              <a:off x="3164316" y="5465893"/>
              <a:ext cx="4096381" cy="3543370"/>
            </a:xfrm>
            <a:custGeom>
              <a:avLst/>
              <a:gdLst/>
              <a:ahLst/>
              <a:cxnLst/>
              <a:rect l="l" t="t" r="r" b="b"/>
              <a:pathLst>
                <a:path w="4096381" h="3543370">
                  <a:moveTo>
                    <a:pt x="0" y="0"/>
                  </a:moveTo>
                  <a:lnTo>
                    <a:pt x="4096382" y="0"/>
                  </a:lnTo>
                  <a:lnTo>
                    <a:pt x="4096382" y="3543370"/>
                  </a:lnTo>
                  <a:lnTo>
                    <a:pt x="0" y="3543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/>
            <p:nvPr/>
          </p:nvGrpSpPr>
          <p:grpSpPr>
            <a:xfrm rot="-10800000">
              <a:off x="0" y="0"/>
              <a:ext cx="10425014" cy="2580889"/>
              <a:chOff x="0" y="0"/>
              <a:chExt cx="5124796" cy="1268730"/>
            </a:xfrm>
          </p:grpSpPr>
          <p:sp>
            <p:nvSpPr>
              <p:cNvPr id="14" name="Freeform 1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5124796" cy="1268730"/>
              </a:xfrm>
              <a:custGeom>
                <a:avLst/>
                <a:gdLst/>
                <a:ahLst/>
                <a:cxnLst/>
                <a:rect l="l" t="t" r="r" b="b"/>
                <a:pathLst>
                  <a:path w="5124796" h="1268730">
                    <a:moveTo>
                      <a:pt x="735330" y="0"/>
                    </a:moveTo>
                    <a:lnTo>
                      <a:pt x="0" y="1268730"/>
                    </a:lnTo>
                    <a:lnTo>
                      <a:pt x="5124796" y="1268730"/>
                    </a:lnTo>
                    <a:lnTo>
                      <a:pt x="4389466" y="0"/>
                    </a:lnTo>
                    <a:close/>
                  </a:path>
                </a:pathLst>
              </a:custGeom>
              <a:solidFill>
                <a:srgbClr val="D3CBB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1632153" y="2732947"/>
              <a:ext cx="7217363" cy="2580889"/>
              <a:chOff x="0" y="0"/>
              <a:chExt cx="3547958" cy="1268730"/>
            </a:xfrm>
          </p:grpSpPr>
          <p:sp>
            <p:nvSpPr>
              <p:cNvPr id="16" name="Freeform 1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3547958" cy="1268730"/>
              </a:xfrm>
              <a:custGeom>
                <a:avLst/>
                <a:gdLst/>
                <a:ahLst/>
                <a:cxnLst/>
                <a:rect l="l" t="t" r="r" b="b"/>
                <a:pathLst>
                  <a:path w="3547958" h="1268730">
                    <a:moveTo>
                      <a:pt x="735330" y="0"/>
                    </a:moveTo>
                    <a:lnTo>
                      <a:pt x="0" y="1268730"/>
                    </a:lnTo>
                    <a:lnTo>
                      <a:pt x="3547958" y="1268730"/>
                    </a:lnTo>
                    <a:lnTo>
                      <a:pt x="2812628" y="0"/>
                    </a:lnTo>
                    <a:close/>
                  </a:path>
                </a:pathLst>
              </a:custGeom>
              <a:solidFill>
                <a:srgbClr val="46797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873612" y="484237"/>
              <a:ext cx="4829155" cy="1459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8"/>
                </a:lnSpc>
              </a:pPr>
              <a:r>
                <a:rPr lang="en-US" sz="3163">
                  <a:solidFill>
                    <a:srgbClr val="141414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SCCG Goals </a:t>
              </a:r>
            </a:p>
            <a:p>
              <a:pPr algn="ctr">
                <a:lnSpc>
                  <a:spcPts val="4428"/>
                </a:lnSpc>
              </a:pPr>
              <a:r>
                <a:rPr lang="en-US" sz="3163">
                  <a:solidFill>
                    <a:srgbClr val="141414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C.R.S. 22-91-103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061472" y="5578451"/>
              <a:ext cx="4302070" cy="2159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07"/>
                </a:lnSpc>
              </a:pPr>
              <a:r>
                <a:rPr lang="en-US" sz="3076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Site-Based </a:t>
              </a:r>
            </a:p>
            <a:p>
              <a:pPr algn="ctr">
                <a:lnSpc>
                  <a:spcPts val="4307"/>
                </a:lnSpc>
              </a:pPr>
              <a:r>
                <a:rPr lang="en-US" sz="3076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SMART</a:t>
              </a:r>
            </a:p>
            <a:p>
              <a:pPr algn="ctr">
                <a:lnSpc>
                  <a:spcPts val="4307"/>
                </a:lnSpc>
              </a:pPr>
              <a:r>
                <a:rPr lang="en-US" sz="3076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Goals</a:t>
              </a:r>
            </a:p>
          </p:txBody>
        </p:sp>
        <p:sp>
          <p:nvSpPr>
            <p:cNvPr id="19" name="Freeform 1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747644">
              <a:off x="-124743" y="2509112"/>
              <a:ext cx="2280693" cy="644296"/>
            </a:xfrm>
            <a:custGeom>
              <a:avLst/>
              <a:gdLst/>
              <a:ahLst/>
              <a:cxnLst/>
              <a:rect l="l" t="t" r="r" b="b"/>
              <a:pathLst>
                <a:path w="2280693" h="644296">
                  <a:moveTo>
                    <a:pt x="0" y="0"/>
                  </a:moveTo>
                  <a:lnTo>
                    <a:pt x="2280694" y="0"/>
                  </a:lnTo>
                  <a:lnTo>
                    <a:pt x="2280694" y="644296"/>
                  </a:lnTo>
                  <a:lnTo>
                    <a:pt x="0" y="644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207014" y="3138893"/>
              <a:ext cx="4010986" cy="1586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6"/>
                </a:lnSpc>
              </a:pPr>
              <a:r>
                <a:rPr lang="en-US" sz="3497">
                  <a:solidFill>
                    <a:srgbClr val="FFFFFF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Application Goals </a:t>
              </a:r>
            </a:p>
          </p:txBody>
        </p:sp>
        <p:sp>
          <p:nvSpPr>
            <p:cNvPr id="21" name="Freeform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747644">
              <a:off x="1733265" y="5782344"/>
              <a:ext cx="2280693" cy="644296"/>
            </a:xfrm>
            <a:custGeom>
              <a:avLst/>
              <a:gdLst/>
              <a:ahLst/>
              <a:cxnLst/>
              <a:rect l="l" t="t" r="r" b="b"/>
              <a:pathLst>
                <a:path w="2280693" h="644296">
                  <a:moveTo>
                    <a:pt x="0" y="0"/>
                  </a:moveTo>
                  <a:lnTo>
                    <a:pt x="2280694" y="0"/>
                  </a:lnTo>
                  <a:lnTo>
                    <a:pt x="2280694" y="644296"/>
                  </a:lnTo>
                  <a:lnTo>
                    <a:pt x="0" y="644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 descr="CDE Logo"/>
          <p:cNvSpPr/>
          <p:nvPr/>
        </p:nvSpPr>
        <p:spPr>
          <a:xfrm>
            <a:off x="14830131" y="853672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4250735" y="3679988"/>
            <a:ext cx="9749659" cy="36809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School Counselor Corps Grant 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Webinar #2</a:t>
            </a:r>
          </a:p>
          <a:p>
            <a:pPr marL="0" marR="0" lvl="0" indent="0" algn="ctr" defTabSz="914400" rtl="0" eaLnBrk="1" fontAlgn="auto" latinLnBrk="0" hangingPunct="1">
              <a:lnSpc>
                <a:spcPts val="101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Smart Goals</a:t>
            </a: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51303">
            <a:off x="10629222" y="7212916"/>
            <a:ext cx="4793363" cy="1426167"/>
          </a:xfrm>
          <a:custGeom>
            <a:avLst/>
            <a:gdLst/>
            <a:ahLst/>
            <a:cxnLst/>
            <a:rect l="l" t="t" r="r" b="b"/>
            <a:pathLst>
              <a:path w="4793363" h="1426167">
                <a:moveTo>
                  <a:pt x="0" y="0"/>
                </a:moveTo>
                <a:lnTo>
                  <a:pt x="4793362" y="0"/>
                </a:lnTo>
                <a:lnTo>
                  <a:pt x="4793362" y="1426167"/>
                </a:lnTo>
                <a:lnTo>
                  <a:pt x="0" y="1426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 rot="-1968341">
            <a:off x="10882394" y="7719896"/>
            <a:ext cx="4331937" cy="46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6"/>
              </a:lnSpc>
            </a:pPr>
            <a:r>
              <a:rPr lang="en-US" sz="3400" spc="68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November 6, 2024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6117334" y="2309322"/>
            <a:ext cx="6016462" cy="1010264"/>
          </a:xfrm>
          <a:custGeom>
            <a:avLst/>
            <a:gdLst/>
            <a:ahLst/>
            <a:cxnLst/>
            <a:rect l="l" t="t" r="r" b="b"/>
            <a:pathLst>
              <a:path w="6016462" h="1010264">
                <a:moveTo>
                  <a:pt x="0" y="0"/>
                </a:moveTo>
                <a:lnTo>
                  <a:pt x="6016461" y="0"/>
                </a:lnTo>
                <a:lnTo>
                  <a:pt x="6016461" y="1010264"/>
                </a:lnTo>
                <a:lnTo>
                  <a:pt x="0" y="1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46580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659" y="270369"/>
            <a:ext cx="1828082" cy="1814787"/>
          </a:xfrm>
          <a:custGeom>
            <a:avLst/>
            <a:gdLst/>
            <a:ahLst/>
            <a:cxnLst/>
            <a:rect l="l" t="t" r="r" b="b"/>
            <a:pathLst>
              <a:path w="1828082" h="1814787">
                <a:moveTo>
                  <a:pt x="0" y="0"/>
                </a:moveTo>
                <a:lnTo>
                  <a:pt x="1828082" y="0"/>
                </a:lnTo>
                <a:lnTo>
                  <a:pt x="1828082" y="1814787"/>
                </a:lnTo>
                <a:lnTo>
                  <a:pt x="0" y="18147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>
            <a:spLocks noGrp="1"/>
          </p:cNvSpPr>
          <p:nvPr>
            <p:ph type="title" idx="4294967295"/>
          </p:nvPr>
        </p:nvSpPr>
        <p:spPr>
          <a:xfrm>
            <a:off x="1942741" y="701500"/>
            <a:ext cx="11900244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Site-Based SMART 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7425" y="2980791"/>
            <a:ext cx="10289400" cy="6022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Goals must be created for each funded site: </a:t>
            </a:r>
          </a:p>
          <a:p>
            <a:pPr marL="1209039" lvl="2" indent="-403013" algn="l">
              <a:lnSpc>
                <a:spcPts val="4199"/>
              </a:lnSpc>
              <a:buFont typeface="Arial"/>
              <a:buChar char="⚬"/>
            </a:pP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Year 1: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Create at least </a:t>
            </a: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two student outcome based and site-based goals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149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SCCG Reporting:</a:t>
            </a:r>
          </a:p>
          <a:p>
            <a:pPr marL="1295400" lvl="2" indent="-431800" algn="l">
              <a:lnSpc>
                <a:spcPts val="45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Year 1: Creation of site-based goals for the Development Year Report.</a:t>
            </a:r>
          </a:p>
          <a:p>
            <a:pPr marL="1295400" lvl="2" indent="-431800" algn="l">
              <a:lnSpc>
                <a:spcPts val="45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Years 2-4: report goal progress on End of Year Report.</a:t>
            </a:r>
          </a:p>
          <a:p>
            <a:pPr algn="l">
              <a:lnSpc>
                <a:spcPts val="1499"/>
              </a:lnSpc>
            </a:pPr>
            <a:endParaRPr lang="en-US" sz="3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changes must be made to goals, please reach out to Brooke or Jennicca for formalized process.</a:t>
            </a:r>
          </a:p>
        </p:txBody>
      </p:sp>
      <p:grpSp>
        <p:nvGrpSpPr>
          <p:cNvPr id="10" name="Group 10" descr="Image showing SCCG Goals from C.R.S. 22-91-103 to Application Goals to Site-Based SMART Goals with Site-Based SMART Goals highlighte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0690240" y="2856650"/>
            <a:ext cx="7153763" cy="6182259"/>
            <a:chOff x="0" y="0"/>
            <a:chExt cx="9538351" cy="8243012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-10800000">
              <a:off x="2895187" y="5001011"/>
              <a:ext cx="3747978" cy="3242001"/>
            </a:xfrm>
            <a:custGeom>
              <a:avLst/>
              <a:gdLst/>
              <a:ahLst/>
              <a:cxnLst/>
              <a:rect l="l" t="t" r="r" b="b"/>
              <a:pathLst>
                <a:path w="3747978" h="3242001">
                  <a:moveTo>
                    <a:pt x="0" y="0"/>
                  </a:moveTo>
                  <a:lnTo>
                    <a:pt x="3747977" y="0"/>
                  </a:lnTo>
                  <a:lnTo>
                    <a:pt x="3747977" y="3242001"/>
                  </a:lnTo>
                  <a:lnTo>
                    <a:pt x="0" y="3242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"/>
            <p:cNvGrpSpPr/>
            <p:nvPr/>
          </p:nvGrpSpPr>
          <p:grpSpPr>
            <a:xfrm rot="-10800000">
              <a:off x="0" y="0"/>
              <a:ext cx="9538351" cy="2361380"/>
              <a:chOff x="0" y="0"/>
              <a:chExt cx="5124796" cy="1268730"/>
            </a:xfrm>
          </p:grpSpPr>
          <p:sp>
            <p:nvSpPr>
              <p:cNvPr id="13" name="Freeform 1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5124796" cy="1268730"/>
              </a:xfrm>
              <a:custGeom>
                <a:avLst/>
                <a:gdLst/>
                <a:ahLst/>
                <a:cxnLst/>
                <a:rect l="l" t="t" r="r" b="b"/>
                <a:pathLst>
                  <a:path w="5124796" h="1268730">
                    <a:moveTo>
                      <a:pt x="735330" y="0"/>
                    </a:moveTo>
                    <a:lnTo>
                      <a:pt x="0" y="1268730"/>
                    </a:lnTo>
                    <a:lnTo>
                      <a:pt x="5124796" y="1268730"/>
                    </a:lnTo>
                    <a:lnTo>
                      <a:pt x="4389466" y="0"/>
                    </a:lnTo>
                    <a:close/>
                  </a:path>
                </a:pathLst>
              </a:custGeom>
              <a:solidFill>
                <a:srgbClr val="D3CBB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10800000">
              <a:off x="1493336" y="2500505"/>
              <a:ext cx="6603515" cy="2361380"/>
              <a:chOff x="0" y="0"/>
              <a:chExt cx="3547958" cy="1268730"/>
            </a:xfrm>
          </p:grpSpPr>
          <p:sp>
            <p:nvSpPr>
              <p:cNvPr id="15" name="Freeform 1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0" y="0"/>
                <a:ext cx="3547958" cy="1268730"/>
              </a:xfrm>
              <a:custGeom>
                <a:avLst/>
                <a:gdLst/>
                <a:ahLst/>
                <a:cxnLst/>
                <a:rect l="l" t="t" r="r" b="b"/>
                <a:pathLst>
                  <a:path w="3547958" h="1268730">
                    <a:moveTo>
                      <a:pt x="735330" y="0"/>
                    </a:moveTo>
                    <a:lnTo>
                      <a:pt x="0" y="1268730"/>
                    </a:lnTo>
                    <a:lnTo>
                      <a:pt x="3547958" y="1268730"/>
                    </a:lnTo>
                    <a:lnTo>
                      <a:pt x="2812628" y="0"/>
                    </a:lnTo>
                    <a:close/>
                  </a:path>
                </a:pathLst>
              </a:custGeom>
              <a:solidFill>
                <a:srgbClr val="D3CBB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629207" y="446906"/>
              <a:ext cx="4418428" cy="1331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2"/>
                </a:lnSpc>
              </a:pPr>
              <a:r>
                <a:rPr lang="en-US" sz="2894">
                  <a:solidFill>
                    <a:srgbClr val="141414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SCCG Goals </a:t>
              </a:r>
            </a:p>
            <a:p>
              <a:pPr algn="ctr">
                <a:lnSpc>
                  <a:spcPts val="4052"/>
                </a:lnSpc>
              </a:pPr>
              <a:r>
                <a:rPr lang="en-US" sz="2894">
                  <a:solidFill>
                    <a:srgbClr val="141414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C.R.S. 22-91-103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801089" y="5116564"/>
              <a:ext cx="3936173" cy="1963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40"/>
                </a:lnSpc>
              </a:pPr>
              <a:r>
                <a:rPr lang="en-US" sz="2814">
                  <a:solidFill>
                    <a:srgbClr val="FFFFFF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Site-Based </a:t>
              </a:r>
            </a:p>
            <a:p>
              <a:pPr algn="ctr">
                <a:lnSpc>
                  <a:spcPts val="3940"/>
                </a:lnSpc>
              </a:pPr>
              <a:r>
                <a:rPr lang="en-US" sz="2814">
                  <a:solidFill>
                    <a:srgbClr val="FFFFFF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SMART</a:t>
              </a:r>
            </a:p>
            <a:p>
              <a:pPr algn="ctr">
                <a:lnSpc>
                  <a:spcPts val="3940"/>
                </a:lnSpc>
              </a:pPr>
              <a:r>
                <a:rPr lang="en-US" sz="2814">
                  <a:solidFill>
                    <a:srgbClr val="FFFFFF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Goals</a:t>
              </a:r>
            </a:p>
          </p:txBody>
        </p:sp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747644">
              <a:off x="-114133" y="2295708"/>
              <a:ext cx="2086717" cy="589498"/>
            </a:xfrm>
            <a:custGeom>
              <a:avLst/>
              <a:gdLst/>
              <a:ahLst/>
              <a:cxnLst/>
              <a:rect l="l" t="t" r="r" b="b"/>
              <a:pathLst>
                <a:path w="2086717" h="589498">
                  <a:moveTo>
                    <a:pt x="0" y="0"/>
                  </a:moveTo>
                  <a:lnTo>
                    <a:pt x="2086717" y="0"/>
                  </a:lnTo>
                  <a:lnTo>
                    <a:pt x="2086717" y="589498"/>
                  </a:lnTo>
                  <a:lnTo>
                    <a:pt x="0" y="589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934253" y="2875779"/>
              <a:ext cx="3669845" cy="1447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0000"/>
                  </a:solidFill>
                  <a:latin typeface="Museo Slab 2"/>
                  <a:ea typeface="Museo Slab 2"/>
                  <a:cs typeface="Museo Slab 2"/>
                  <a:sym typeface="Museo Slab 2"/>
                </a:rPr>
                <a:t>Application Goals </a:t>
              </a:r>
            </a:p>
          </p:txBody>
        </p:sp>
        <p:sp>
          <p:nvSpPr>
            <p:cNvPr id="20" name="Freeform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747644">
              <a:off x="1585848" y="5290547"/>
              <a:ext cx="2086717" cy="589498"/>
            </a:xfrm>
            <a:custGeom>
              <a:avLst/>
              <a:gdLst/>
              <a:ahLst/>
              <a:cxnLst/>
              <a:rect l="l" t="t" r="r" b="b"/>
              <a:pathLst>
                <a:path w="2086717" h="589498">
                  <a:moveTo>
                    <a:pt x="0" y="0"/>
                  </a:moveTo>
                  <a:lnTo>
                    <a:pt x="2086717" y="0"/>
                  </a:lnTo>
                  <a:lnTo>
                    <a:pt x="2086717" y="589498"/>
                  </a:lnTo>
                  <a:lnTo>
                    <a:pt x="0" y="589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46924" y="7866454"/>
            <a:ext cx="1317893" cy="1308309"/>
          </a:xfrm>
          <a:custGeom>
            <a:avLst/>
            <a:gdLst/>
            <a:ahLst/>
            <a:cxnLst/>
            <a:rect l="l" t="t" r="r" b="b"/>
            <a:pathLst>
              <a:path w="1317893" h="1308309">
                <a:moveTo>
                  <a:pt x="0" y="0"/>
                </a:moveTo>
                <a:lnTo>
                  <a:pt x="1317893" y="0"/>
                </a:lnTo>
                <a:lnTo>
                  <a:pt x="1317893" y="1308309"/>
                </a:lnTo>
                <a:lnTo>
                  <a:pt x="0" y="13083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5551697" y="63863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543681" cy="7441180"/>
            <a:chOff x="0" y="0"/>
            <a:chExt cx="462055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20558" cy="1959817"/>
            </a:xfrm>
            <a:custGeom>
              <a:avLst/>
              <a:gdLst/>
              <a:ahLst/>
              <a:cxnLst/>
              <a:rect l="l" t="t" r="r" b="b"/>
              <a:pathLst>
                <a:path w="4620558" h="1959817">
                  <a:moveTo>
                    <a:pt x="0" y="0"/>
                  </a:moveTo>
                  <a:lnTo>
                    <a:pt x="4620558" y="0"/>
                  </a:lnTo>
                  <a:lnTo>
                    <a:pt x="4620558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2055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186311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Student Outcome Goals Part 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672250"/>
            <a:ext cx="16229368" cy="685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“Statements identifying the measurable impact the school counseling program will have on student achievement, attendance, or discipline.”</a:t>
            </a:r>
          </a:p>
          <a:p>
            <a:pPr algn="ctr">
              <a:lnSpc>
                <a:spcPts val="1499"/>
              </a:lnSpc>
            </a:pPr>
            <a:endParaRPr lang="en-US" sz="3300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Based on school outcome data.</a:t>
            </a:r>
          </a:p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Guide implementation activities and interventions.</a:t>
            </a:r>
          </a:p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Align with the school counseling program vision and mission statement.</a:t>
            </a:r>
          </a:p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Align with the school improvement plan.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overall school needs?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can the school counseling program support or directly impact these goals?</a:t>
            </a:r>
          </a:p>
          <a:p>
            <a:pPr algn="l">
              <a:lnSpc>
                <a:spcPts val="4950"/>
              </a:lnSpc>
            </a:pPr>
            <a:endParaRPr lang="en-US" sz="33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0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2019a, p. 41)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113398" y="853664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6759">
            <a:off x="129984" y="270369"/>
            <a:ext cx="1828082" cy="1814787"/>
          </a:xfrm>
          <a:custGeom>
            <a:avLst/>
            <a:gdLst/>
            <a:ahLst/>
            <a:cxnLst/>
            <a:rect l="l" t="t" r="r" b="b"/>
            <a:pathLst>
              <a:path w="1828082" h="1814787">
                <a:moveTo>
                  <a:pt x="0" y="0"/>
                </a:moveTo>
                <a:lnTo>
                  <a:pt x="1828082" y="0"/>
                </a:lnTo>
                <a:lnTo>
                  <a:pt x="1828082" y="1814787"/>
                </a:lnTo>
                <a:lnTo>
                  <a:pt x="0" y="1814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543681" cy="7441180"/>
            <a:chOff x="0" y="0"/>
            <a:chExt cx="462055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20558" cy="1959817"/>
            </a:xfrm>
            <a:custGeom>
              <a:avLst/>
              <a:gdLst/>
              <a:ahLst/>
              <a:cxnLst/>
              <a:rect l="l" t="t" r="r" b="b"/>
              <a:pathLst>
                <a:path w="4620558" h="1959817">
                  <a:moveTo>
                    <a:pt x="0" y="0"/>
                  </a:moveTo>
                  <a:lnTo>
                    <a:pt x="4620558" y="0"/>
                  </a:lnTo>
                  <a:lnTo>
                    <a:pt x="4620558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2055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186311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Student Outcome Goals Part 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5163" y="2984502"/>
            <a:ext cx="16229368" cy="5872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Promote student outcomes:</a:t>
            </a:r>
          </a:p>
          <a:p>
            <a:pPr marL="1209039" lvl="2" indent="-403013" algn="l">
              <a:lnSpc>
                <a:spcPts val="4199"/>
              </a:lnSpc>
              <a:buFont typeface="Arial"/>
              <a:buChar char="⚬"/>
            </a:pP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Attendance: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 rates, chronic absenteeism, truancy, dropout rates, etc.</a:t>
            </a:r>
          </a:p>
          <a:p>
            <a:pPr marL="1209039" lvl="2" indent="-403013" algn="l">
              <a:lnSpc>
                <a:spcPts val="4199"/>
              </a:lnSpc>
              <a:buFont typeface="Arial"/>
              <a:buChar char="⚬"/>
            </a:pP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Achievement: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Grades, GPA, credits, test scores, SRD rates/READ plans, graduation rates, matriculation, FAFSA completion, enrollment in specific courses (ex. Algebra, Concurrent Enrollment, credit recovery), etc.</a:t>
            </a:r>
          </a:p>
          <a:p>
            <a:pPr marL="1209039" lvl="2" indent="-403013" algn="l">
              <a:lnSpc>
                <a:spcPts val="4199"/>
              </a:lnSpc>
              <a:buFont typeface="Arial"/>
              <a:buChar char="⚬"/>
            </a:pP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Behavior/Discipline: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response, referrals, suspensions, expulsions etc. 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Show how students will be different because of the activities and supports of the comprehensive school counseling program.</a:t>
            </a:r>
          </a:p>
          <a:p>
            <a:pPr algn="l">
              <a:lnSpc>
                <a:spcPts val="4199"/>
              </a:lnSpc>
            </a:pPr>
            <a:endParaRPr lang="en-US" sz="27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199"/>
              </a:lnSpc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2019b)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113398" y="8536648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6759">
            <a:off x="129984" y="270369"/>
            <a:ext cx="1828082" cy="1814787"/>
          </a:xfrm>
          <a:custGeom>
            <a:avLst/>
            <a:gdLst/>
            <a:ahLst/>
            <a:cxnLst/>
            <a:rect l="l" t="t" r="r" b="b"/>
            <a:pathLst>
              <a:path w="1828082" h="1814787">
                <a:moveTo>
                  <a:pt x="0" y="0"/>
                </a:moveTo>
                <a:lnTo>
                  <a:pt x="1828082" y="0"/>
                </a:lnTo>
                <a:lnTo>
                  <a:pt x="1828082" y="1814787"/>
                </a:lnTo>
                <a:lnTo>
                  <a:pt x="0" y="1814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707145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Types of School Counseling Goals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36759">
            <a:off x="503436" y="2441112"/>
            <a:ext cx="1828082" cy="1814787"/>
          </a:xfrm>
          <a:custGeom>
            <a:avLst/>
            <a:gdLst/>
            <a:ahLst/>
            <a:cxnLst/>
            <a:rect l="l" t="t" r="r" b="b"/>
            <a:pathLst>
              <a:path w="1828082" h="1814787">
                <a:moveTo>
                  <a:pt x="0" y="0"/>
                </a:moveTo>
                <a:lnTo>
                  <a:pt x="1828082" y="0"/>
                </a:lnTo>
                <a:lnTo>
                  <a:pt x="1828082" y="1814788"/>
                </a:lnTo>
                <a:lnTo>
                  <a:pt x="0" y="18147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429234" y="3130449"/>
            <a:ext cx="15358989" cy="509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5249"/>
              </a:lnSpc>
              <a:buFont typeface="Arial"/>
              <a:buChar char="•"/>
            </a:pPr>
            <a:r>
              <a:rPr lang="en-US" sz="34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Student Outcome Goals: measure the impact of the school counseling program on student achievement, attendance, or discipline. </a:t>
            </a:r>
          </a:p>
          <a:p>
            <a:pPr algn="l">
              <a:lnSpc>
                <a:spcPts val="4500"/>
              </a:lnSpc>
            </a:pPr>
            <a:endParaRPr lang="en-US" sz="3499" b="1" dirty="0">
              <a:solidFill>
                <a:srgbClr val="000000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marL="712468" lvl="1" indent="-356234" algn="l">
              <a:lnSpc>
                <a:spcPts val="4949"/>
              </a:lnSpc>
              <a:buFont typeface="Arial"/>
              <a:buChar char="•"/>
            </a:pPr>
            <a:r>
              <a:rPr lang="en-US" sz="32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Goals: measure implementation, activities, and components of the school counseling delivery.*</a:t>
            </a:r>
          </a:p>
          <a:p>
            <a:pPr algn="l">
              <a:lnSpc>
                <a:spcPts val="4500"/>
              </a:lnSpc>
            </a:pPr>
            <a:endParaRPr lang="en-US" sz="32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Staff Goals: measure staff outcomes or professional growth focus areas.*</a:t>
            </a:r>
          </a:p>
          <a:p>
            <a:pPr algn="l">
              <a:lnSpc>
                <a:spcPts val="3000"/>
              </a:lnSpc>
            </a:pPr>
            <a:endParaRPr lang="en-US" sz="33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0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2019a)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90647" y="8388424"/>
            <a:ext cx="11825817" cy="869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goals and staff goals can be written BUT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each funded site must have two student outcome goals reported each grant year.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002980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46580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659" y="270369"/>
            <a:ext cx="1828082" cy="1814787"/>
          </a:xfrm>
          <a:custGeom>
            <a:avLst/>
            <a:gdLst/>
            <a:ahLst/>
            <a:cxnLst/>
            <a:rect l="l" t="t" r="r" b="b"/>
            <a:pathLst>
              <a:path w="1828082" h="1814787">
                <a:moveTo>
                  <a:pt x="0" y="0"/>
                </a:moveTo>
                <a:lnTo>
                  <a:pt x="1828082" y="0"/>
                </a:lnTo>
                <a:lnTo>
                  <a:pt x="1828082" y="1814787"/>
                </a:lnTo>
                <a:lnTo>
                  <a:pt x="0" y="18147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4812" y="4384985"/>
            <a:ext cx="2936938" cy="4114800"/>
          </a:xfrm>
          <a:custGeom>
            <a:avLst/>
            <a:gdLst/>
            <a:ahLst/>
            <a:cxnLst/>
            <a:rect l="l" t="t" r="r" b="b"/>
            <a:pathLst>
              <a:path w="2936938" h="4114800">
                <a:moveTo>
                  <a:pt x="0" y="0"/>
                </a:moveTo>
                <a:lnTo>
                  <a:pt x="2936938" y="0"/>
                </a:lnTo>
                <a:lnTo>
                  <a:pt x="29369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1942741" y="701500"/>
            <a:ext cx="11900244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Writing SMART Goals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5360" y="2766512"/>
            <a:ext cx="16742795" cy="12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</a:pPr>
            <a:r>
              <a:rPr lang="en-US" sz="34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Site-Based Goals must be written in SMART goal format and include the following 5 components: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26711" y="4813722"/>
            <a:ext cx="12661444" cy="319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4200"/>
              </a:lnSpc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 a student outcome in achievement, attendance, or behavior/ discipline.</a:t>
            </a:r>
          </a:p>
          <a:p>
            <a:pPr marL="647702" lvl="1" indent="-323851" algn="l">
              <a:lnSpc>
                <a:spcPts val="4200"/>
              </a:lnSpc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Include a baseline data point.</a:t>
            </a:r>
          </a:p>
          <a:p>
            <a:pPr marL="647702" lvl="1" indent="-323851" algn="l">
              <a:lnSpc>
                <a:spcPts val="4200"/>
              </a:lnSpc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Include a target data point.</a:t>
            </a:r>
          </a:p>
          <a:p>
            <a:pPr marL="647702" lvl="1" indent="-323851" algn="l">
              <a:lnSpc>
                <a:spcPts val="4200"/>
              </a:lnSpc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Include a percentage change.</a:t>
            </a:r>
          </a:p>
          <a:p>
            <a:pPr marL="647702" lvl="1" indent="-323851" algn="l">
              <a:lnSpc>
                <a:spcPts val="4200"/>
              </a:lnSpc>
              <a:buAutoNum type="arabicPeriod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Written to be completed by 2028.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990804" y="849978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8725" y="2516148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SMART Goal Format</a:t>
            </a:r>
          </a:p>
        </p:txBody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727396" y="4327558"/>
            <a:ext cx="0" cy="1041147"/>
          </a:xfrm>
          <a:prstGeom prst="line">
            <a:avLst/>
          </a:prstGeom>
          <a:ln w="19050" cap="rnd">
            <a:solidFill>
              <a:srgbClr val="000000">
                <a:alpha val="47843"/>
              </a:srgbClr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740250" y="4327558"/>
            <a:ext cx="0" cy="1041147"/>
          </a:xfrm>
          <a:prstGeom prst="line">
            <a:avLst/>
          </a:prstGeom>
          <a:ln w="19050" cap="rnd">
            <a:solidFill>
              <a:srgbClr val="000000">
                <a:alpha val="47843"/>
              </a:srgbClr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9474" y="6057900"/>
            <a:ext cx="0" cy="942953"/>
          </a:xfrm>
          <a:prstGeom prst="line">
            <a:avLst/>
          </a:prstGeom>
          <a:ln w="19050" cap="rnd">
            <a:solidFill>
              <a:srgbClr val="000000">
                <a:alpha val="47843"/>
              </a:srgbClr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98837" y="6057900"/>
            <a:ext cx="0" cy="942953"/>
          </a:xfrm>
          <a:prstGeom prst="line">
            <a:avLst/>
          </a:prstGeom>
          <a:ln w="19050" cap="rnd">
            <a:solidFill>
              <a:srgbClr val="000000">
                <a:alpha val="47843"/>
              </a:srgbClr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3370238" y="4327558"/>
            <a:ext cx="0" cy="1041147"/>
          </a:xfrm>
          <a:prstGeom prst="line">
            <a:avLst/>
          </a:prstGeom>
          <a:ln w="19050" cap="rnd">
            <a:solidFill>
              <a:srgbClr val="000000">
                <a:alpha val="47843"/>
              </a:srgbClr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4111" y="5258405"/>
            <a:ext cx="3076212" cy="978333"/>
            <a:chOff x="0" y="0"/>
            <a:chExt cx="10367846" cy="3230880"/>
          </a:xfrm>
        </p:grpSpPr>
        <p:sp>
          <p:nvSpPr>
            <p:cNvPr id="21" name="Freeform 2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13637" y="5258405"/>
            <a:ext cx="3076212" cy="978333"/>
            <a:chOff x="0" y="0"/>
            <a:chExt cx="10367846" cy="3230880"/>
          </a:xfrm>
        </p:grpSpPr>
        <p:sp>
          <p:nvSpPr>
            <p:cNvPr id="23" name="Freeform 2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46797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2235" y="5258405"/>
            <a:ext cx="3076212" cy="978333"/>
            <a:chOff x="0" y="0"/>
            <a:chExt cx="10367846" cy="3230880"/>
          </a:xfrm>
        </p:grpSpPr>
        <p:sp>
          <p:nvSpPr>
            <p:cNvPr id="25" name="Freeform 2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54370" y="5267930"/>
            <a:ext cx="3076212" cy="978333"/>
            <a:chOff x="0" y="0"/>
            <a:chExt cx="10367846" cy="3230880"/>
          </a:xfrm>
        </p:grpSpPr>
        <p:sp>
          <p:nvSpPr>
            <p:cNvPr id="27" name="Freeform 2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46797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78341" y="5258405"/>
            <a:ext cx="3076212" cy="978333"/>
            <a:chOff x="0" y="0"/>
            <a:chExt cx="10367846" cy="3230880"/>
          </a:xfrm>
        </p:grpSpPr>
        <p:sp>
          <p:nvSpPr>
            <p:cNvPr id="29" name="Freeform 2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526274" y="5526571"/>
            <a:ext cx="2122820" cy="43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8"/>
              </a:lnSpc>
              <a:spcBef>
                <a:spcPct val="0"/>
              </a:spcBef>
            </a:pPr>
            <a:r>
              <a:rPr lang="en-US" sz="2698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SPECIFIC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7396" y="3156499"/>
            <a:ext cx="4424408" cy="86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One topic addressed and student outcome based.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46767" y="5526571"/>
            <a:ext cx="2448052" cy="43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8"/>
              </a:lnSpc>
              <a:spcBef>
                <a:spcPct val="0"/>
              </a:spcBef>
            </a:pPr>
            <a:r>
              <a:rPr lang="en-US" sz="2698">
                <a:solidFill>
                  <a:srgbClr val="FFFFFF"/>
                </a:solidFill>
                <a:latin typeface="Museo Slab 2"/>
                <a:ea typeface="Museo Slab 2"/>
                <a:cs typeface="Museo Slab 2"/>
                <a:sym typeface="Museo Slab 2"/>
              </a:rPr>
              <a:t>MEASURABLE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94831" y="7307467"/>
            <a:ext cx="4304779" cy="1306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Include baseline data, target data, and a percentage change.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262285" y="5515827"/>
            <a:ext cx="2419648" cy="43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08"/>
              </a:lnSpc>
              <a:spcBef>
                <a:spcPct val="0"/>
              </a:spcBef>
            </a:pPr>
            <a:r>
              <a:rPr lang="en-US" sz="2698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ATTAINABLE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40250" y="3156623"/>
            <a:ext cx="4785955" cy="86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Should be targeted,  motivating, and realistic.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10093" y="5515827"/>
            <a:ext cx="2364765" cy="43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8"/>
              </a:lnSpc>
              <a:spcBef>
                <a:spcPct val="0"/>
              </a:spcBef>
            </a:pPr>
            <a:r>
              <a:rPr lang="en-US" sz="2698">
                <a:solidFill>
                  <a:srgbClr val="FFFFFF"/>
                </a:solidFill>
                <a:latin typeface="Museo Slab 2"/>
                <a:ea typeface="Museo Slab 2"/>
                <a:cs typeface="Museo Slab 2"/>
                <a:sym typeface="Museo Slab 2"/>
              </a:rPr>
              <a:t>RELEVANT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98837" y="7307467"/>
            <a:ext cx="6398586" cy="86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Align with determined focus areas (attendance, behavior, achievement).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016307" y="5499460"/>
            <a:ext cx="2712532" cy="43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8"/>
              </a:lnSpc>
              <a:spcBef>
                <a:spcPct val="0"/>
              </a:spcBef>
            </a:pPr>
            <a:r>
              <a:rPr lang="en-US" sz="2698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TIMEBOUND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79763" y="3594736"/>
            <a:ext cx="4195984" cy="429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7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Accomplished by 2028.</a:t>
            </a:r>
          </a:p>
        </p:txBody>
      </p:sp>
      <p:sp>
        <p:nvSpPr>
          <p:cNvPr id="19" name="Freeform 19" descr="CDE Logo"/>
          <p:cNvSpPr/>
          <p:nvPr/>
        </p:nvSpPr>
        <p:spPr>
          <a:xfrm>
            <a:off x="15039446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829" y="2446580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190024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Specific Goals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02704" y="3175683"/>
            <a:ext cx="10318434" cy="5324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Specific to site-based needs identified through data:</a:t>
            </a:r>
          </a:p>
          <a:p>
            <a:pPr marL="1295403" lvl="2" indent="-431801" algn="l">
              <a:lnSpc>
                <a:spcPts val="42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Schoolwide needs</a:t>
            </a:r>
          </a:p>
          <a:p>
            <a:pPr marL="1295403" lvl="2" indent="-431801" algn="l">
              <a:lnSpc>
                <a:spcPts val="42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Specific student subgroups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One topic addressed per goal:</a:t>
            </a:r>
          </a:p>
          <a:p>
            <a:pPr marL="1295403" lvl="2" indent="-431801" algn="l">
              <a:lnSpc>
                <a:spcPts val="42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 it clear and concise? </a:t>
            </a:r>
          </a:p>
          <a:p>
            <a:pPr marL="1295403" lvl="2" indent="-431801" algn="l">
              <a:lnSpc>
                <a:spcPts val="42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Avoid including interventions in the goal statement.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tudent outcome based</a:t>
            </a:r>
          </a:p>
          <a:p>
            <a:pPr marL="1295403" lvl="2" indent="-431801" algn="l">
              <a:lnSpc>
                <a:spcPts val="4200"/>
              </a:lnSpc>
              <a:buFont typeface="Arial"/>
              <a:buChar char="⚬"/>
            </a:pPr>
            <a:r>
              <a:rPr lang="en-US" sz="3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the goal impact students’ attendance, achievement, or behavior?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03448" y="688596"/>
            <a:ext cx="3076212" cy="978333"/>
            <a:chOff x="0" y="0"/>
            <a:chExt cx="10367846" cy="3230880"/>
          </a:xfrm>
        </p:grpSpPr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35611" y="956762"/>
            <a:ext cx="2122820" cy="432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8"/>
              </a:lnSpc>
              <a:spcBef>
                <a:spcPct val="0"/>
              </a:spcBef>
            </a:pPr>
            <a:r>
              <a:rPr lang="en-US" sz="2698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SPECIFIC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990804" y="8499785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797" y="3042082"/>
            <a:ext cx="5376000" cy="5376000"/>
          </a:xfrm>
          <a:custGeom>
            <a:avLst/>
            <a:gdLst/>
            <a:ahLst/>
            <a:cxnLst/>
            <a:rect l="l" t="t" r="r" b="b"/>
            <a:pathLst>
              <a:path w="5376000" h="5376000">
                <a:moveTo>
                  <a:pt x="0" y="0"/>
                </a:moveTo>
                <a:lnTo>
                  <a:pt x="5376000" y="0"/>
                </a:lnTo>
                <a:lnTo>
                  <a:pt x="5376000" y="5376000"/>
                </a:lnTo>
                <a:lnTo>
                  <a:pt x="0" y="537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519304" cy="7441180"/>
            <a:chOff x="0" y="0"/>
            <a:chExt cx="461413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14138" cy="1959817"/>
            </a:xfrm>
            <a:custGeom>
              <a:avLst/>
              <a:gdLst/>
              <a:ahLst/>
              <a:cxnLst/>
              <a:rect l="l" t="t" r="r" b="b"/>
              <a:pathLst>
                <a:path w="4614138" h="1959817">
                  <a:moveTo>
                    <a:pt x="0" y="0"/>
                  </a:moveTo>
                  <a:lnTo>
                    <a:pt x="4614138" y="0"/>
                  </a:lnTo>
                  <a:lnTo>
                    <a:pt x="4614138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1413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6041" y="3120464"/>
            <a:ext cx="4637521" cy="5455907"/>
          </a:xfrm>
          <a:custGeom>
            <a:avLst/>
            <a:gdLst/>
            <a:ahLst/>
            <a:cxnLst/>
            <a:rect l="l" t="t" r="r" b="b"/>
            <a:pathLst>
              <a:path w="4637521" h="5455907">
                <a:moveTo>
                  <a:pt x="0" y="0"/>
                </a:moveTo>
                <a:lnTo>
                  <a:pt x="4637520" y="0"/>
                </a:lnTo>
                <a:lnTo>
                  <a:pt x="4637520" y="5455907"/>
                </a:lnTo>
                <a:lnTo>
                  <a:pt x="0" y="54559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Measurable Goals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25021" y="2600622"/>
            <a:ext cx="10919035" cy="639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Make sure to include:</a:t>
            </a:r>
          </a:p>
          <a:p>
            <a:pPr marL="1295397" lvl="2" indent="-431799" algn="l">
              <a:lnSpc>
                <a:spcPts val="44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Baseline data point</a:t>
            </a:r>
          </a:p>
          <a:p>
            <a:pPr marL="1295397" lvl="2" indent="-431799" algn="l">
              <a:lnSpc>
                <a:spcPts val="44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Target data point</a:t>
            </a:r>
          </a:p>
          <a:p>
            <a:pPr marL="1295397" lvl="2" indent="-431799" algn="l">
              <a:lnSpc>
                <a:spcPts val="44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Percentage change between the baseline and target data point</a:t>
            </a:r>
          </a:p>
          <a:p>
            <a:pPr marL="1748790" lvl="3" indent="-437197" algn="l">
              <a:lnSpc>
                <a:spcPts val="4050"/>
              </a:lnSpc>
              <a:buFont typeface="Arial"/>
              <a:buChar char="￭"/>
            </a:pPr>
            <a:r>
              <a:rPr lang="en-US" sz="2700" u="sng" dirty="0" err="1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calculatorsoup.com/calculators/algebra/percent-change-calculator.php"/>
              </a:rPr>
              <a:t>CalculatorSoup</a:t>
            </a:r>
            <a:r>
              <a:rPr lang="en-US" sz="2700" u="sng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5" tooltip="https://www.calculatorsoup.com/calculators/algebra/percent-change-calculator.php"/>
              </a:rPr>
              <a:t>®’s (2024) Percentage change calculator </a:t>
            </a:r>
          </a:p>
          <a:p>
            <a:pPr algn="l">
              <a:lnSpc>
                <a:spcPts val="2250"/>
              </a:lnSpc>
            </a:pPr>
            <a:endParaRPr lang="en-US" sz="2700" u="sng" dirty="0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5" tooltip="https://www.calculatorsoup.com/calculators/algebra/percent-change-calculator.php"/>
            </a:endParaRP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Considerations:</a:t>
            </a:r>
          </a:p>
          <a:p>
            <a:pPr marL="1295397" lvl="2" indent="-431799" algn="l">
              <a:lnSpc>
                <a:spcPts val="44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will the goal be measured?</a:t>
            </a:r>
          </a:p>
          <a:p>
            <a:pPr marL="1295397" lvl="2" indent="-431799" algn="l">
              <a:lnSpc>
                <a:spcPts val="44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 will data be collected?</a:t>
            </a:r>
          </a:p>
          <a:p>
            <a:pPr marL="1295397" lvl="2" indent="-431799" algn="l">
              <a:lnSpc>
                <a:spcPts val="44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will collect the data?</a:t>
            </a:r>
          </a:p>
          <a:p>
            <a:pPr marL="1295397" lvl="2" indent="-431799" algn="l">
              <a:lnSpc>
                <a:spcPts val="4499"/>
              </a:lnSpc>
              <a:buFont typeface="Arial"/>
              <a:buChar char="⚬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Who will document the data over time?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12328" y="688596"/>
            <a:ext cx="3076212" cy="978333"/>
            <a:chOff x="0" y="0"/>
            <a:chExt cx="10367846" cy="3230880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46797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940409" y="960305"/>
            <a:ext cx="2018542" cy="434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08"/>
              </a:lnSpc>
              <a:spcBef>
                <a:spcPct val="0"/>
              </a:spcBef>
            </a:pPr>
            <a:r>
              <a:rPr lang="en-US" sz="2698" dirty="0">
                <a:solidFill>
                  <a:srgbClr val="FFFFFF"/>
                </a:solidFill>
                <a:latin typeface="Museo Slab 2"/>
                <a:ea typeface="Museo Slab 2"/>
                <a:cs typeface="Museo Slab 2"/>
                <a:sym typeface="Museo Slab 2"/>
              </a:rPr>
              <a:t>MEASURABLE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510775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446174" cy="7441180"/>
            <a:chOff x="0" y="0"/>
            <a:chExt cx="459487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94877" cy="1959817"/>
            </a:xfrm>
            <a:custGeom>
              <a:avLst/>
              <a:gdLst/>
              <a:ahLst/>
              <a:cxnLst/>
              <a:rect l="l" t="t" r="r" b="b"/>
              <a:pathLst>
                <a:path w="4594877" h="1959817">
                  <a:moveTo>
                    <a:pt x="0" y="0"/>
                  </a:moveTo>
                  <a:lnTo>
                    <a:pt x="4594877" y="0"/>
                  </a:lnTo>
                  <a:lnTo>
                    <a:pt x="459487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9487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4" y="3348681"/>
            <a:ext cx="4796405" cy="5227690"/>
          </a:xfrm>
          <a:custGeom>
            <a:avLst/>
            <a:gdLst/>
            <a:ahLst/>
            <a:cxnLst/>
            <a:rect l="l" t="t" r="r" b="b"/>
            <a:pathLst>
              <a:path w="4796405" h="5227690">
                <a:moveTo>
                  <a:pt x="0" y="0"/>
                </a:moveTo>
                <a:lnTo>
                  <a:pt x="4796405" y="0"/>
                </a:lnTo>
                <a:lnTo>
                  <a:pt x="4796405" y="5227690"/>
                </a:lnTo>
                <a:lnTo>
                  <a:pt x="0" y="52276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Attainable 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6976" y="3657116"/>
            <a:ext cx="9644578" cy="2493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Considerations: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Is the goal challenging?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Can the school counseling program realistically achieve this goal? 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183088" y="688596"/>
            <a:ext cx="3076212" cy="978333"/>
            <a:chOff x="0" y="0"/>
            <a:chExt cx="10367846" cy="3230880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92004" y="960305"/>
            <a:ext cx="1717462" cy="434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508"/>
              </a:lnSpc>
              <a:spcBef>
                <a:spcPct val="0"/>
              </a:spcBef>
            </a:pPr>
            <a:r>
              <a:rPr lang="en-US" sz="2698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ATTAINABLE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93630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6536" y="2387630"/>
            <a:ext cx="17494928" cy="7441180"/>
            <a:chOff x="0" y="0"/>
            <a:chExt cx="460771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7718" cy="1959817"/>
            </a:xfrm>
            <a:custGeom>
              <a:avLst/>
              <a:gdLst/>
              <a:ahLst/>
              <a:cxnLst/>
              <a:rect l="l" t="t" r="r" b="b"/>
              <a:pathLst>
                <a:path w="4607718" h="1959817">
                  <a:moveTo>
                    <a:pt x="0" y="0"/>
                  </a:moveTo>
                  <a:lnTo>
                    <a:pt x="4607718" y="0"/>
                  </a:lnTo>
                  <a:lnTo>
                    <a:pt x="4607718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771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9275" y="35934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Relevant 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59976" y="3003809"/>
            <a:ext cx="11036275" cy="518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Make sure to include: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student outcome (achievement, attendance, behavior/discipline)</a:t>
            </a:r>
          </a:p>
          <a:p>
            <a:pPr algn="l">
              <a:lnSpc>
                <a:spcPts val="1499"/>
              </a:lnSpc>
            </a:pPr>
            <a:endParaRPr lang="en-US" sz="3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Considerations: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Does your SMART goal relate to the </a:t>
            </a:r>
          </a:p>
          <a:p>
            <a:pPr marL="2137410" lvl="3" indent="-534352" algn="l">
              <a:lnSpc>
                <a:spcPts val="495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Purpose and goals of the SCCG? </a:t>
            </a:r>
          </a:p>
          <a:p>
            <a:pPr marL="2137410" lvl="3" indent="-534352" algn="l">
              <a:lnSpc>
                <a:spcPts val="495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Needs identified through school data?</a:t>
            </a:r>
          </a:p>
          <a:p>
            <a:pPr marL="2137410" lvl="3" indent="-534352" algn="l">
              <a:lnSpc>
                <a:spcPts val="4950"/>
              </a:lnSpc>
              <a:buFont typeface="Arial"/>
              <a:buChar char="￭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Schoolwide goals and priorities?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059949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520039" y="688596"/>
            <a:ext cx="3076212" cy="978333"/>
            <a:chOff x="0" y="0"/>
            <a:chExt cx="10367846" cy="3230880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46797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75762" y="936493"/>
            <a:ext cx="2364765" cy="43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8"/>
              </a:lnSpc>
              <a:spcBef>
                <a:spcPct val="0"/>
              </a:spcBef>
            </a:pPr>
            <a:r>
              <a:rPr lang="en-US" sz="2698">
                <a:solidFill>
                  <a:srgbClr val="FFFFFF"/>
                </a:solidFill>
                <a:latin typeface="Museo Slab 2"/>
                <a:ea typeface="Museo Slab 2"/>
                <a:cs typeface="Museo Slab 2"/>
                <a:sym typeface="Museo Slab 2"/>
              </a:rPr>
              <a:t>RELEVANT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Housekeeping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0961" y="2148160"/>
            <a:ext cx="18247635" cy="8286033"/>
          </a:xfrm>
          <a:custGeom>
            <a:avLst/>
            <a:gdLst/>
            <a:ahLst/>
            <a:cxnLst/>
            <a:rect l="l" t="t" r="r" b="b"/>
            <a:pathLst>
              <a:path w="18247635" h="8286033">
                <a:moveTo>
                  <a:pt x="0" y="0"/>
                </a:moveTo>
                <a:lnTo>
                  <a:pt x="18247635" y="0"/>
                </a:lnTo>
                <a:lnTo>
                  <a:pt x="18247635" y="8286033"/>
                </a:lnTo>
                <a:lnTo>
                  <a:pt x="0" y="8286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90" b="-299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5531" y="3368811"/>
            <a:ext cx="14880515" cy="5137964"/>
            <a:chOff x="0" y="0"/>
            <a:chExt cx="3919148" cy="1353209"/>
          </a:xfrm>
        </p:grpSpPr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353209"/>
            </a:xfrm>
            <a:custGeom>
              <a:avLst/>
              <a:gdLst/>
              <a:ahLst/>
              <a:cxnLst/>
              <a:rect l="l" t="t" r="r" b="b"/>
              <a:pathLst>
                <a:path w="3919148" h="1353209">
                  <a:moveTo>
                    <a:pt x="0" y="0"/>
                  </a:moveTo>
                  <a:lnTo>
                    <a:pt x="3919148" y="0"/>
                  </a:lnTo>
                  <a:lnTo>
                    <a:pt x="3919148" y="1353209"/>
                  </a:lnTo>
                  <a:lnTo>
                    <a:pt x="0" y="135320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919148" cy="139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531065" y="3194185"/>
            <a:ext cx="10194516" cy="5551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929"/>
              </a:lnSpc>
              <a:buFont typeface="Arial"/>
              <a:buChar char="•"/>
            </a:pPr>
            <a:r>
              <a:rPr lang="en-US" sz="3399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4" tooltip="https://docs.google.com/forms/d/e/1FAIpQLSdGFkANBcMkox3t3G3aEvrGMcYlvyiwmD4pE-MzdwujZjfhJw/viewform"/>
              </a:rPr>
              <a:t>Sign in</a:t>
            </a:r>
            <a:r>
              <a:rPr lang="en-US" sz="3399" dirty="0">
                <a:solidFill>
                  <a:srgbClr val="0E0D0D"/>
                </a:solidFill>
                <a:latin typeface="Trebuchet MS"/>
                <a:ea typeface="Trebuchet MS"/>
                <a:cs typeface="Trebuchet MS"/>
                <a:sym typeface="Trebuchet MS"/>
              </a:rPr>
              <a:t> for record of attendance.</a:t>
            </a:r>
          </a:p>
          <a:p>
            <a:pPr algn="l">
              <a:lnSpc>
                <a:spcPts val="4929"/>
              </a:lnSpc>
            </a:pPr>
            <a:endParaRPr lang="en-US" sz="3399" dirty="0">
              <a:solidFill>
                <a:srgbClr val="0E0D0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92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Change your name in Zoom to include your name and school/organization.</a:t>
            </a:r>
          </a:p>
          <a:p>
            <a:pPr algn="l">
              <a:lnSpc>
                <a:spcPts val="492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92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Keep video on throughout the webinar.</a:t>
            </a:r>
          </a:p>
          <a:p>
            <a:pPr algn="l">
              <a:lnSpc>
                <a:spcPts val="492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34059" lvl="1" indent="-367030" algn="l">
              <a:lnSpc>
                <a:spcPts val="4929"/>
              </a:lnSpc>
              <a:buFont typeface="Arial"/>
              <a:buChar char="•"/>
            </a:pPr>
            <a:r>
              <a:rPr lang="en-US" sz="33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Use the raise hand function or chat to engage.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2639" y="4526729"/>
            <a:ext cx="3399756" cy="2371329"/>
          </a:xfrm>
          <a:custGeom>
            <a:avLst/>
            <a:gdLst/>
            <a:ahLst/>
            <a:cxnLst/>
            <a:rect l="l" t="t" r="r" b="b"/>
            <a:pathLst>
              <a:path w="3399756" h="2371329">
                <a:moveTo>
                  <a:pt x="0" y="0"/>
                </a:moveTo>
                <a:lnTo>
                  <a:pt x="3399756" y="0"/>
                </a:lnTo>
                <a:lnTo>
                  <a:pt x="3399756" y="2371329"/>
                </a:lnTo>
                <a:lnTo>
                  <a:pt x="0" y="23713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 descr="CDE Logo"/>
          <p:cNvSpPr/>
          <p:nvPr/>
        </p:nvSpPr>
        <p:spPr>
          <a:xfrm>
            <a:off x="14408616" y="830188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470551" cy="7441180"/>
            <a:chOff x="0" y="0"/>
            <a:chExt cx="4601297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1297" cy="1959817"/>
            </a:xfrm>
            <a:custGeom>
              <a:avLst/>
              <a:gdLst/>
              <a:ahLst/>
              <a:cxnLst/>
              <a:rect l="l" t="t" r="r" b="b"/>
              <a:pathLst>
                <a:path w="4601297" h="1959817">
                  <a:moveTo>
                    <a:pt x="0" y="0"/>
                  </a:moveTo>
                  <a:lnTo>
                    <a:pt x="4601297" y="0"/>
                  </a:lnTo>
                  <a:lnTo>
                    <a:pt x="4601297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1297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9608" y="3752520"/>
            <a:ext cx="4129818" cy="4114800"/>
          </a:xfrm>
          <a:custGeom>
            <a:avLst/>
            <a:gdLst/>
            <a:ahLst/>
            <a:cxnLst/>
            <a:rect l="l" t="t" r="r" b="b"/>
            <a:pathLst>
              <a:path w="4129818" h="4114800">
                <a:moveTo>
                  <a:pt x="0" y="0"/>
                </a:moveTo>
                <a:lnTo>
                  <a:pt x="4129817" y="0"/>
                </a:lnTo>
                <a:lnTo>
                  <a:pt x="4129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Timebound 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35212" y="2939811"/>
            <a:ext cx="11215459" cy="563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Make sure to include: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Each SCCG SMART goal should be written to monitor and achieve by May 2028.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SCCG goals are NOT annual goals.</a:t>
            </a:r>
          </a:p>
          <a:p>
            <a:pPr algn="l">
              <a:lnSpc>
                <a:spcPts val="4950"/>
              </a:lnSpc>
            </a:pPr>
            <a:endParaRPr lang="en-US" sz="33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12470" lvl="1" indent="-356235" algn="l">
              <a:lnSpc>
                <a:spcPts val="4950"/>
              </a:lnSpc>
              <a:buFont typeface="Arial"/>
              <a:buChar char="•"/>
            </a:pPr>
            <a:r>
              <a:rPr lang="en-US" sz="3300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Considerations: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Think long term sustainability.</a:t>
            </a:r>
          </a:p>
          <a:p>
            <a:pPr marL="1424940" lvl="2" indent="-474980" algn="l">
              <a:lnSpc>
                <a:spcPts val="4950"/>
              </a:lnSpc>
              <a:buFont typeface="Arial"/>
              <a:buChar char="⚬"/>
            </a:pPr>
            <a:r>
              <a:rPr lang="en-US" sz="33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happens if you achieve your goal before time is up?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503155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91644" y="688596"/>
            <a:ext cx="3076212" cy="978333"/>
            <a:chOff x="0" y="0"/>
            <a:chExt cx="10367846" cy="3230880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080" y="12700"/>
              <a:ext cx="10352606" cy="3205480"/>
            </a:xfrm>
            <a:custGeom>
              <a:avLst/>
              <a:gdLst/>
              <a:ahLst/>
              <a:cxnLst/>
              <a:rect l="l" t="t" r="r" b="b"/>
              <a:pathLst>
                <a:path w="10352606" h="3205480">
                  <a:moveTo>
                    <a:pt x="9562665" y="3205480"/>
                  </a:moveTo>
                  <a:lnTo>
                    <a:pt x="0" y="3205480"/>
                  </a:lnTo>
                  <a:lnTo>
                    <a:pt x="791210" y="1602740"/>
                  </a:lnTo>
                  <a:lnTo>
                    <a:pt x="0" y="0"/>
                  </a:lnTo>
                  <a:lnTo>
                    <a:pt x="9562665" y="0"/>
                  </a:lnTo>
                  <a:lnTo>
                    <a:pt x="10352606" y="1602740"/>
                  </a:lnTo>
                  <a:lnTo>
                    <a:pt x="9562665" y="3205480"/>
                  </a:lnTo>
                  <a:close/>
                </a:path>
              </a:pathLst>
            </a:custGeom>
            <a:solidFill>
              <a:srgbClr val="D3CBB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672730" y="960305"/>
            <a:ext cx="2712532" cy="43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8"/>
              </a:lnSpc>
              <a:spcBef>
                <a:spcPct val="0"/>
              </a:spcBef>
            </a:pPr>
            <a:r>
              <a:rPr lang="en-US" sz="2698" dirty="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TIMEBOUND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543681" cy="7441180"/>
            <a:chOff x="0" y="0"/>
            <a:chExt cx="462055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20558" cy="1959817"/>
            </a:xfrm>
            <a:custGeom>
              <a:avLst/>
              <a:gdLst/>
              <a:ahLst/>
              <a:cxnLst/>
              <a:rect l="l" t="t" r="r" b="b"/>
              <a:pathLst>
                <a:path w="4620558" h="1959817">
                  <a:moveTo>
                    <a:pt x="0" y="0"/>
                  </a:moveTo>
                  <a:lnTo>
                    <a:pt x="4620558" y="0"/>
                  </a:lnTo>
                  <a:lnTo>
                    <a:pt x="4620558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2055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12"/>
            <a:ext cx="14362302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SMART Goal Template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0791" y="2705213"/>
            <a:ext cx="16785106" cy="6477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3999" b="1" dirty="0">
                <a:solidFill>
                  <a:srgbClr val="080909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By May 2028, the __________________________________ (specific student group, grade level, etc.), will ________ (decrease/increase) ____________________ (student outcome area based in achievement, attendance, or behavior/discipline) by ________ % (percent change), from _________(baseline) to _______ (target). Data will be collected through_____.</a:t>
            </a:r>
          </a:p>
          <a:p>
            <a:pPr algn="l">
              <a:lnSpc>
                <a:spcPts val="4950"/>
              </a:lnSpc>
            </a:pPr>
            <a:endParaRPr lang="en-US" sz="3999" b="1" dirty="0">
              <a:solidFill>
                <a:srgbClr val="080909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950"/>
              </a:lnSpc>
            </a:pPr>
            <a:endParaRPr lang="en-US" sz="3999" b="1" dirty="0">
              <a:solidFill>
                <a:srgbClr val="080909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4950"/>
              </a:lnSpc>
            </a:pPr>
            <a:r>
              <a:rPr lang="en-US" sz="3300" dirty="0">
                <a:solidFill>
                  <a:srgbClr val="46797A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5065773" y="854021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645647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Example #1 Goal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264863"/>
            <a:ext cx="17543681" cy="7606339"/>
            <a:chOff x="0" y="0"/>
            <a:chExt cx="4620558" cy="2003316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20558" cy="2003316"/>
            </a:xfrm>
            <a:custGeom>
              <a:avLst/>
              <a:gdLst/>
              <a:ahLst/>
              <a:cxnLst/>
              <a:rect l="l" t="t" r="r" b="b"/>
              <a:pathLst>
                <a:path w="4620558" h="2003316">
                  <a:moveTo>
                    <a:pt x="0" y="0"/>
                  </a:moveTo>
                  <a:lnTo>
                    <a:pt x="4620558" y="0"/>
                  </a:lnTo>
                  <a:lnTo>
                    <a:pt x="4620558" y="2003316"/>
                  </a:lnTo>
                  <a:lnTo>
                    <a:pt x="0" y="200331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620558" cy="2041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595169" y="2471265"/>
            <a:ext cx="17100248" cy="1346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4"/>
              </a:lnSpc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SMART Goal: </a:t>
            </a: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By May 2028, the 20 students identified with 30 or more absences in 2024-25, will decrease the cumulative number of absences by 21% from 600 total absences to 475 absences.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02963" y="4461131"/>
            <a:ext cx="12333111" cy="486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Specific: </a:t>
            </a: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20 students identified with 30 or more absences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02964" y="5487888"/>
            <a:ext cx="15482074" cy="493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Measurable: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Cumulative number of absences (to be reviewed every 4 weeks)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02963" y="6486717"/>
            <a:ext cx="13430239" cy="493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Attainable: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21% (baseline is 600 absences for entire group)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02964" y="7531893"/>
            <a:ext cx="15152612" cy="63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63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Relevant: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 is one of the SCCG focus areas. One of our school priorities over the next 4 years is reducing chronic absenteeism.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02962" y="8559936"/>
            <a:ext cx="14675237" cy="486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Timebound: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May 2028 is the end of the grant cycle</a:t>
            </a:r>
          </a:p>
        </p:txBody>
      </p:sp>
      <p:sp>
        <p:nvSpPr>
          <p:cNvPr id="31" name="Freeform 31" descr="CDE Logo"/>
          <p:cNvSpPr/>
          <p:nvPr/>
        </p:nvSpPr>
        <p:spPr>
          <a:xfrm>
            <a:off x="15372497" y="60628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Practice #1</a:t>
            </a:r>
          </a:p>
        </p:txBody>
      </p:sp>
      <p:sp>
        <p:nvSpPr>
          <p:cNvPr id="9" name="Freeform 9" descr="www.menti.com, enter code 7963 0545"/>
          <p:cNvSpPr/>
          <p:nvPr/>
        </p:nvSpPr>
        <p:spPr>
          <a:xfrm>
            <a:off x="756425" y="2598457"/>
            <a:ext cx="12656789" cy="7056160"/>
          </a:xfrm>
          <a:custGeom>
            <a:avLst/>
            <a:gdLst/>
            <a:ahLst/>
            <a:cxnLst/>
            <a:rect l="l" t="t" r="r" b="b"/>
            <a:pathLst>
              <a:path w="12656789" h="7056160">
                <a:moveTo>
                  <a:pt x="0" y="0"/>
                </a:moveTo>
                <a:lnTo>
                  <a:pt x="12656789" y="0"/>
                </a:lnTo>
                <a:lnTo>
                  <a:pt x="12656789" y="7056160"/>
                </a:lnTo>
                <a:lnTo>
                  <a:pt x="0" y="7056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93630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67829" y="701512"/>
            <a:ext cx="16456473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Example #2 Goal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264863"/>
            <a:ext cx="17543681" cy="7606339"/>
            <a:chOff x="0" y="0"/>
            <a:chExt cx="4620558" cy="2003316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20558" cy="2003316"/>
            </a:xfrm>
            <a:custGeom>
              <a:avLst/>
              <a:gdLst/>
              <a:ahLst/>
              <a:cxnLst/>
              <a:rect l="l" t="t" r="r" b="b"/>
              <a:pathLst>
                <a:path w="4620558" h="2003316">
                  <a:moveTo>
                    <a:pt x="0" y="0"/>
                  </a:moveTo>
                  <a:lnTo>
                    <a:pt x="4620558" y="0"/>
                  </a:lnTo>
                  <a:lnTo>
                    <a:pt x="4620558" y="2003316"/>
                  </a:lnTo>
                  <a:lnTo>
                    <a:pt x="0" y="200331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620558" cy="2041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675694" y="2585565"/>
            <a:ext cx="1710024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4"/>
              </a:lnSpc>
            </a:pPr>
            <a:r>
              <a:rPr lang="en-US" sz="32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SMART Goal: </a:t>
            </a: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By 2028, students at CDE High School whose primary language is Spanish, will increase attendance rates at FAFSA events by</a:t>
            </a:r>
            <a:r>
              <a:rPr lang="en-US" sz="3200" dirty="0">
                <a:solidFill>
                  <a:srgbClr val="D33039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28% from 7% to 35%. A survey will be given at all 10 FAFSA events to measure attendance.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3000" y="4415304"/>
            <a:ext cx="16116300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800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Specific: </a:t>
            </a:r>
            <a:r>
              <a:rPr lang="en-US" sz="28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at CDE High School who report their primary language as Spanish, FAFSA events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3000" y="5487888"/>
            <a:ext cx="15742037" cy="493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Measurable: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 survey at 10 FAFSA events, baseline 7%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3000" y="6486717"/>
            <a:ext cx="13690202" cy="493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Attainable: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28% increase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43000" y="7336895"/>
            <a:ext cx="1623837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Relevant: </a:t>
            </a:r>
            <a:r>
              <a:rPr lang="en-US" sz="25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 and postsecondary matriculation are SCCG focus areas. One school priority over the next 4 years is increasing matriculation rates for students who report their primary language is Spanish.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42999" y="8508784"/>
            <a:ext cx="15292745" cy="486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Timebound: </a:t>
            </a: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May 28 is the end of the grant cycle</a:t>
            </a:r>
          </a:p>
        </p:txBody>
      </p:sp>
      <p:sp>
        <p:nvSpPr>
          <p:cNvPr id="29" name="Freeform 29" descr="CDE Logo"/>
          <p:cNvSpPr/>
          <p:nvPr/>
        </p:nvSpPr>
        <p:spPr>
          <a:xfrm>
            <a:off x="15372497" y="60628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2" y="2430022"/>
            <a:ext cx="17685947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Practice #2</a:t>
            </a:r>
          </a:p>
        </p:txBody>
      </p:sp>
      <p:sp>
        <p:nvSpPr>
          <p:cNvPr id="9" name="Freeform 9" descr="www.menti.com, enter code 7963 0545"/>
          <p:cNvSpPr/>
          <p:nvPr/>
        </p:nvSpPr>
        <p:spPr>
          <a:xfrm>
            <a:off x="756425" y="2598457"/>
            <a:ext cx="12656789" cy="7056160"/>
          </a:xfrm>
          <a:custGeom>
            <a:avLst/>
            <a:gdLst/>
            <a:ahLst/>
            <a:cxnLst/>
            <a:rect l="l" t="t" r="r" b="b"/>
            <a:pathLst>
              <a:path w="12656789" h="7056160">
                <a:moveTo>
                  <a:pt x="0" y="0"/>
                </a:moveTo>
                <a:lnTo>
                  <a:pt x="12656789" y="0"/>
                </a:lnTo>
                <a:lnTo>
                  <a:pt x="12656789" y="7056160"/>
                </a:lnTo>
                <a:lnTo>
                  <a:pt x="0" y="7056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CDE Logo"/>
          <p:cNvSpPr/>
          <p:nvPr/>
        </p:nvSpPr>
        <p:spPr>
          <a:xfrm>
            <a:off x="1493630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494928" cy="7441180"/>
            <a:chOff x="0" y="0"/>
            <a:chExt cx="460771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07718" cy="1959817"/>
            </a:xfrm>
            <a:custGeom>
              <a:avLst/>
              <a:gdLst/>
              <a:ahLst/>
              <a:cxnLst/>
              <a:rect l="l" t="t" r="r" b="b"/>
              <a:pathLst>
                <a:path w="4607718" h="1959817">
                  <a:moveTo>
                    <a:pt x="0" y="0"/>
                  </a:moveTo>
                  <a:lnTo>
                    <a:pt x="4607718" y="0"/>
                  </a:lnTo>
                  <a:lnTo>
                    <a:pt x="4607718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0771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6477" y="4905223"/>
            <a:ext cx="5826265" cy="4114800"/>
          </a:xfrm>
          <a:custGeom>
            <a:avLst/>
            <a:gdLst/>
            <a:ahLst/>
            <a:cxnLst/>
            <a:rect l="l" t="t" r="r" b="b"/>
            <a:pathLst>
              <a:path w="5826265" h="4114800">
                <a:moveTo>
                  <a:pt x="0" y="0"/>
                </a:moveTo>
                <a:lnTo>
                  <a:pt x="5826266" y="0"/>
                </a:lnTo>
                <a:lnTo>
                  <a:pt x="58262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Examples of SMART Goals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20236" y="3080829"/>
            <a:ext cx="15001360" cy="1236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33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For more examples, see page 44 in the ASCA National Model (4th Edition) </a:t>
            </a:r>
            <a:r>
              <a:rPr lang="en-US" sz="33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</a:t>
            </a:r>
            <a:r>
              <a:rPr lang="en-US" sz="33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Hatching Results® </a:t>
            </a:r>
            <a:r>
              <a:rPr lang="en-US" sz="33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docs.google.com/document/d/1k9ux3vC1QO9ZHLQfKUWDLnOUIHXeRz11VoKcww6rK2M/edit"/>
              </a:rPr>
              <a:t>(</a:t>
            </a:r>
            <a:r>
              <a:rPr lang="en-US" sz="3300" b="1" dirty="0" err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docs.google.com/document/d/1k9ux3vC1QO9ZHLQfKUWDLnOUIHXeRz11VoKcww6rK2M/edit"/>
              </a:rPr>
              <a:t>n.d</a:t>
            </a:r>
            <a:r>
              <a:rPr lang="en-US" sz="33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docs.google.com/document/d/1k9ux3vC1QO9ZHLQfKUWDLnOUIHXeRz11VoKcww6rK2M/edit"/>
              </a:rPr>
              <a:t>) </a:t>
            </a:r>
            <a:r>
              <a:rPr lang="en-US" sz="3300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docs.google.com/document/d/1k9ux3vC1QO9ZHLQfKUWDLnOUIHXeRz11VoKcww6rK2M/edit"/>
              </a:rPr>
              <a:t>Examples of School Counseling SMART Goals </a:t>
            </a:r>
            <a:r>
              <a:rPr lang="en-US" sz="3300" dirty="0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93630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568058" cy="7441180"/>
            <a:chOff x="0" y="0"/>
            <a:chExt cx="4626978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626978" cy="1959817"/>
            </a:xfrm>
            <a:custGeom>
              <a:avLst/>
              <a:gdLst/>
              <a:ahLst/>
              <a:cxnLst/>
              <a:rect l="l" t="t" r="r" b="b"/>
              <a:pathLst>
                <a:path w="4626978" h="1959817">
                  <a:moveTo>
                    <a:pt x="0" y="0"/>
                  </a:moveTo>
                  <a:lnTo>
                    <a:pt x="4626978" y="0"/>
                  </a:lnTo>
                  <a:lnTo>
                    <a:pt x="4626978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26978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5660" y="3408888"/>
            <a:ext cx="4546740" cy="4114800"/>
          </a:xfrm>
          <a:custGeom>
            <a:avLst/>
            <a:gdLst/>
            <a:ahLst/>
            <a:cxnLst/>
            <a:rect l="l" t="t" r="r" b="b"/>
            <a:pathLst>
              <a:path w="4546740" h="4114800">
                <a:moveTo>
                  <a:pt x="0" y="0"/>
                </a:moveTo>
                <a:lnTo>
                  <a:pt x="4546740" y="0"/>
                </a:lnTo>
                <a:lnTo>
                  <a:pt x="4546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00"/>
            <a:ext cx="14362302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Communicate SMART Goals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38072" y="2827863"/>
            <a:ext cx="10479245" cy="5219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Who should SMART goals be shared with?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Administrators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staff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Families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Stakeholders</a:t>
            </a:r>
          </a:p>
          <a:p>
            <a:pPr algn="l">
              <a:lnSpc>
                <a:spcPts val="4199"/>
              </a:lnSpc>
            </a:pPr>
            <a:endParaRPr lang="en-US" sz="29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Why share SMART goals?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Accountability 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Sustainability </a:t>
            </a:r>
          </a:p>
          <a:p>
            <a:pPr marL="647698" lvl="1" indent="-323849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Program Advocacy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95963" y="8739745"/>
            <a:ext cx="12496074" cy="573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What are ways your team plans to communicate goals?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93630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 Experience From the Field</a:t>
            </a:r>
          </a:p>
        </p:txBody>
      </p:sp>
      <p:grpSp>
        <p:nvGrpSpPr>
          <p:cNvPr id="7" name="Group 7" descr="Image showing Weld Central High School Logo with speakers Sam Short, WCHS Assistant Principal and Career and College Administrator and Michele Ferguson, Career and College Counselo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789006" y="2071247"/>
            <a:ext cx="7540250" cy="7650181"/>
            <a:chOff x="54120" y="68257"/>
            <a:chExt cx="6316422" cy="9129309"/>
          </a:xfrm>
        </p:grpSpPr>
        <p:sp>
          <p:nvSpPr>
            <p:cNvPr id="8" name="Freeform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4120" y="494879"/>
              <a:ext cx="6316422" cy="8702687"/>
            </a:xfrm>
            <a:custGeom>
              <a:avLst/>
              <a:gdLst/>
              <a:ahLst/>
              <a:cxnLst/>
              <a:rect l="l" t="t" r="r" b="b"/>
              <a:pathLst>
                <a:path w="6316422" h="8702686">
                  <a:moveTo>
                    <a:pt x="0" y="0"/>
                  </a:moveTo>
                  <a:lnTo>
                    <a:pt x="6316422" y="0"/>
                  </a:lnTo>
                  <a:lnTo>
                    <a:pt x="6316422" y="8702685"/>
                  </a:lnTo>
                  <a:lnTo>
                    <a:pt x="0" y="8702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55779" b="-4426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935914">
              <a:off x="2867452" y="68257"/>
              <a:ext cx="905789" cy="1476434"/>
            </a:xfrm>
            <a:custGeom>
              <a:avLst/>
              <a:gdLst/>
              <a:ahLst/>
              <a:cxnLst/>
              <a:rect l="l" t="t" r="r" b="b"/>
              <a:pathLst>
                <a:path w="905789" h="1476435">
                  <a:moveTo>
                    <a:pt x="0" y="0"/>
                  </a:moveTo>
                  <a:lnTo>
                    <a:pt x="905789" y="0"/>
                  </a:lnTo>
                  <a:lnTo>
                    <a:pt x="905789" y="1476436"/>
                  </a:lnTo>
                  <a:lnTo>
                    <a:pt x="0" y="1476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5" y="1356818"/>
              <a:ext cx="5899525" cy="3134123"/>
            </a:xfrm>
            <a:custGeom>
              <a:avLst/>
              <a:gdLst/>
              <a:ahLst/>
              <a:cxnLst/>
              <a:rect l="l" t="t" r="r" b="b"/>
              <a:pathLst>
                <a:path w="5899525" h="3134123">
                  <a:moveTo>
                    <a:pt x="0" y="0"/>
                  </a:moveTo>
                  <a:lnTo>
                    <a:pt x="5899525" y="0"/>
                  </a:lnTo>
                  <a:lnTo>
                    <a:pt x="5899525" y="3134123"/>
                  </a:lnTo>
                  <a:lnTo>
                    <a:pt x="0" y="31341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 descr="Weld Central High School logo"/>
            <p:cNvSpPr/>
            <p:nvPr/>
          </p:nvSpPr>
          <p:spPr>
            <a:xfrm>
              <a:off x="884313" y="2475892"/>
              <a:ext cx="4097800" cy="1142072"/>
            </a:xfrm>
            <a:custGeom>
              <a:avLst/>
              <a:gdLst/>
              <a:ahLst/>
              <a:cxnLst/>
              <a:rect l="l" t="t" r="r" b="b"/>
              <a:pathLst>
                <a:path w="5621552" h="1243768">
                  <a:moveTo>
                    <a:pt x="0" y="0"/>
                  </a:moveTo>
                  <a:lnTo>
                    <a:pt x="5621552" y="0"/>
                  </a:lnTo>
                  <a:lnTo>
                    <a:pt x="5621552" y="1243768"/>
                  </a:lnTo>
                  <a:lnTo>
                    <a:pt x="0" y="1243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5711" y="4137818"/>
              <a:ext cx="6059352" cy="1322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Weld County </a:t>
              </a:r>
            </a:p>
            <a:p>
              <a:pPr algn="ctr"/>
              <a:r>
                <a:rPr lang="en-US" sz="3600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School District Re-3J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84313" y="7995041"/>
              <a:ext cx="4542148" cy="9389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73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Michele Ferguson</a:t>
              </a:r>
            </a:p>
            <a:p>
              <a:pPr marL="0" lvl="0" indent="0" algn="ctr">
                <a:lnSpc>
                  <a:spcPts val="2961"/>
                </a:lnSpc>
              </a:pPr>
              <a:r>
                <a:rPr lang="en-US" sz="2115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Career and College Counselor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05012" y="6137589"/>
              <a:ext cx="5300750" cy="13980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73"/>
                </a:lnSpc>
              </a:pPr>
              <a:r>
                <a:rPr lang="en-US" sz="3600" b="1" dirty="0">
                  <a:solidFill>
                    <a:srgbClr val="000000"/>
                  </a:solidFill>
                  <a:latin typeface="Trebuchet MS Bold"/>
                  <a:ea typeface="Trebuchet MS Bold"/>
                  <a:cs typeface="Trebuchet MS Bold"/>
                  <a:sym typeface="Trebuchet MS Bold"/>
                </a:rPr>
                <a:t>Sam Short</a:t>
              </a:r>
            </a:p>
            <a:p>
              <a:pPr marL="0" lvl="0" indent="0" algn="ctr">
                <a:lnSpc>
                  <a:spcPts val="2961"/>
                </a:lnSpc>
              </a:pPr>
              <a:r>
                <a:rPr lang="en-US" sz="2115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WCHS Assistant Principal and Career and College Administrator</a:t>
              </a:r>
            </a:p>
          </p:txBody>
        </p:sp>
      </p:grpSp>
      <p:sp>
        <p:nvSpPr>
          <p:cNvPr id="5" name="Freeform 5" descr="CDE Logo"/>
          <p:cNvSpPr/>
          <p:nvPr/>
        </p:nvSpPr>
        <p:spPr>
          <a:xfrm>
            <a:off x="15017925" y="8457066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396624" y="734557"/>
            <a:ext cx="16862676" cy="9721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Questions on SMART Goals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74311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Freeform 10" descr="Question Mark Symbol"/>
          <p:cNvSpPr/>
          <p:nvPr/>
        </p:nvSpPr>
        <p:spPr>
          <a:xfrm>
            <a:off x="6481774" y="3308519"/>
            <a:ext cx="5247648" cy="5168933"/>
          </a:xfrm>
          <a:custGeom>
            <a:avLst/>
            <a:gdLst/>
            <a:ahLst/>
            <a:cxnLst/>
            <a:rect l="l" t="t" r="r" b="b"/>
            <a:pathLst>
              <a:path w="5247648" h="5168933">
                <a:moveTo>
                  <a:pt x="0" y="0"/>
                </a:moveTo>
                <a:lnTo>
                  <a:pt x="5247647" y="0"/>
                </a:lnTo>
                <a:lnTo>
                  <a:pt x="5247647" y="5168933"/>
                </a:lnTo>
                <a:lnTo>
                  <a:pt x="0" y="5168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67829" y="794031"/>
            <a:ext cx="17530766" cy="8531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Self-Care or Luxury? Office Scavenger Hunt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205828"/>
            <a:ext cx="17275536" cy="7840933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350207" y="2349052"/>
            <a:ext cx="2437061" cy="781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u="sng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Self-Care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16469" y="3625609"/>
            <a:ext cx="8566768" cy="5001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58287" lvl="1" indent="-279143" algn="l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picture of someone or a pet that brings you joy</a:t>
            </a:r>
          </a:p>
          <a:p>
            <a:pPr marL="558287" lvl="1" indent="-279143" algn="l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58287" lvl="1" indent="-279143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Decor to fit your personality</a:t>
            </a:r>
          </a:p>
          <a:p>
            <a:pPr marL="558287" lvl="1" indent="-279143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58287" lvl="1" indent="-279143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picture of a place you want to go</a:t>
            </a:r>
          </a:p>
          <a:p>
            <a:pPr marL="558287" lvl="1" indent="-279143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58287" lvl="1" indent="-279143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picture of you accomplishing something</a:t>
            </a:r>
          </a:p>
          <a:p>
            <a:pPr marL="558287" lvl="1" indent="-279143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58287" lvl="1" indent="-279143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 notes</a:t>
            </a:r>
          </a:p>
          <a:p>
            <a:pPr marL="558287" lvl="1" indent="-279143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58287" lvl="1" indent="-279143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Your favorite quote(s) </a:t>
            </a:r>
          </a:p>
          <a:p>
            <a:pPr marL="558287" lvl="1" indent="-279143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58287" lvl="1" indent="-279143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Lunch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76517" y="2250059"/>
            <a:ext cx="3164333" cy="844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b="1" u="sng" dirty="0">
                <a:solidFill>
                  <a:srgbClr val="000000"/>
                </a:solidFill>
                <a:latin typeface="Alex Brush"/>
                <a:ea typeface="Alex Brush"/>
                <a:cs typeface="Alex Brush"/>
                <a:sym typeface="Alex Brush"/>
              </a:rPr>
              <a:t>Luxury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83237" y="3625862"/>
            <a:ext cx="7775354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7" lvl="1" indent="-377824" algn="l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 panose="020B0603020202020204" pitchFamily="34" charset="0"/>
                <a:ea typeface="Alex Brush"/>
                <a:cs typeface="Alex Brush"/>
                <a:sym typeface="Alex Brush"/>
              </a:rPr>
              <a:t>Snacks for yourself</a:t>
            </a:r>
          </a:p>
          <a:p>
            <a:pPr marL="755647" lvl="1" indent="-377824" algn="l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 panose="020B0603020202020204" pitchFamily="34" charset="0"/>
              <a:ea typeface="Alex Brush"/>
              <a:cs typeface="Alex Brush"/>
              <a:sym typeface="Alex Brush"/>
            </a:endParaRPr>
          </a:p>
          <a:p>
            <a:pPr marL="755647" lvl="1" indent="-377824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 panose="020B0603020202020204" pitchFamily="34" charset="0"/>
                <a:ea typeface="Alex Brush"/>
                <a:cs typeface="Alex Brush"/>
                <a:sym typeface="Alex Brush"/>
              </a:rPr>
              <a:t>A comfortable set up: chair, lighting, etc.</a:t>
            </a:r>
          </a:p>
          <a:p>
            <a:pPr marL="755647" lvl="1" indent="-377824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 panose="020B0603020202020204" pitchFamily="34" charset="0"/>
              <a:ea typeface="Alex Brush"/>
              <a:cs typeface="Alex Brush"/>
              <a:sym typeface="Alex Brush"/>
            </a:endParaRPr>
          </a:p>
          <a:p>
            <a:pPr marL="755647" lvl="1" indent="-377824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 panose="020B0603020202020204" pitchFamily="34" charset="0"/>
                <a:ea typeface="Alex Brush"/>
                <a:cs typeface="Alex Brush"/>
                <a:sym typeface="Alex Brush"/>
              </a:rPr>
              <a:t>Something that smells good (no candles people)</a:t>
            </a:r>
          </a:p>
          <a:p>
            <a:pPr marL="755647" lvl="1" indent="-377824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 panose="020B0603020202020204" pitchFamily="34" charset="0"/>
              <a:ea typeface="Alex Brush"/>
              <a:cs typeface="Alex Brush"/>
              <a:sym typeface="Alex Brush"/>
            </a:endParaRPr>
          </a:p>
          <a:p>
            <a:pPr marL="755647" lvl="1" indent="-377824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 panose="020B0603020202020204" pitchFamily="34" charset="0"/>
                <a:ea typeface="Alex Brush"/>
                <a:cs typeface="Alex Brush"/>
                <a:sym typeface="Alex Brush"/>
              </a:rPr>
              <a:t>A window</a:t>
            </a:r>
          </a:p>
          <a:p>
            <a:pPr marL="755647" lvl="1" indent="-377824">
              <a:buFont typeface="Arial"/>
              <a:buChar char="•"/>
            </a:pPr>
            <a:endParaRPr lang="en-US" sz="2500" dirty="0">
              <a:solidFill>
                <a:srgbClr val="000000"/>
              </a:solidFill>
              <a:latin typeface="Trebuchet MS" panose="020B0603020202020204" pitchFamily="34" charset="0"/>
              <a:ea typeface="Alex Brush"/>
              <a:cs typeface="Alex Brush"/>
              <a:sym typeface="Alex Brush"/>
            </a:endParaRPr>
          </a:p>
          <a:p>
            <a:pPr marL="755647" lvl="1" indent="-377824"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Trebuchet MS" panose="020B0603020202020204" pitchFamily="34" charset="0"/>
                <a:ea typeface="Alex Brush"/>
                <a:cs typeface="Alex Brush"/>
                <a:sym typeface="Alex Brush"/>
              </a:rPr>
              <a:t>A sticky note with your leave time</a:t>
            </a:r>
          </a:p>
        </p:txBody>
      </p:sp>
      <p:sp>
        <p:nvSpPr>
          <p:cNvPr id="23" name="Freeform 23" descr="CDE Logo"/>
          <p:cNvSpPr/>
          <p:nvPr/>
        </p:nvSpPr>
        <p:spPr>
          <a:xfrm>
            <a:off x="15114168" y="871917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355993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Mark Your Calendars!</a:t>
            </a:r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11958"/>
            <a:ext cx="17275536" cy="7441180"/>
            <a:chOff x="0" y="0"/>
            <a:chExt cx="4549935" cy="1959817"/>
          </a:xfrm>
        </p:grpSpPr>
        <p:sp>
          <p:nvSpPr>
            <p:cNvPr id="14" name="Freeform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3271492"/>
            <a:ext cx="11601503" cy="528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6" lvl="1" indent="-334643" algn="l">
              <a:lnSpc>
                <a:spcPts val="4680"/>
              </a:lnSpc>
              <a:buFont typeface="Arial"/>
              <a:buChar char="•"/>
            </a:pPr>
            <a:r>
              <a:rPr lang="en-US" sz="30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Webinar #3: Identifying Gaps in Data on February 11, 2025</a:t>
            </a:r>
          </a:p>
          <a:p>
            <a:pPr marL="1338572" lvl="2" indent="-446191" algn="l">
              <a:lnSpc>
                <a:spcPts val="4680"/>
              </a:lnSpc>
              <a:buFont typeface="Arial"/>
              <a:buChar char="⚬"/>
            </a:pPr>
            <a:r>
              <a:rPr lang="en-US" sz="3099" b="1" u="sng" dirty="0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3" tooltip="https://hatchingresults.zoom.us/meeting/register/tZIuduytqj0vHNbnhQYjFKxnmuuuHlN9v6XJ#/registration"/>
              </a:rPr>
              <a:t>Register via Zoom</a:t>
            </a: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today!</a:t>
            </a:r>
          </a:p>
          <a:p>
            <a:pPr algn="l">
              <a:lnSpc>
                <a:spcPts val="4680"/>
              </a:lnSpc>
            </a:pPr>
            <a:endParaRPr lang="en-US" sz="30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69286" lvl="1" indent="-334643" algn="l">
              <a:lnSpc>
                <a:spcPts val="4680"/>
              </a:lnSpc>
              <a:buFont typeface="Arial"/>
              <a:buChar char="•"/>
            </a:pPr>
            <a:r>
              <a:rPr lang="en-US" sz="30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Regional Trainings: An individual registration email will be sent from Sched.</a:t>
            </a:r>
          </a:p>
          <a:p>
            <a:pPr marL="1338572" lvl="2" indent="-446191" algn="l">
              <a:lnSpc>
                <a:spcPts val="4680"/>
              </a:lnSpc>
              <a:buFont typeface="Arial"/>
              <a:buChar char="⚬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November 13, 2024: Lamar, CO</a:t>
            </a:r>
          </a:p>
          <a:p>
            <a:pPr marL="1338572" lvl="2" indent="-446191" algn="l">
              <a:lnSpc>
                <a:spcPts val="4680"/>
              </a:lnSpc>
              <a:buFont typeface="Arial"/>
              <a:buChar char="⚬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December 11, 2024: Greeley, CO</a:t>
            </a:r>
          </a:p>
          <a:p>
            <a:pPr marL="1338572" lvl="2" indent="-446191" algn="l">
              <a:lnSpc>
                <a:spcPts val="4680"/>
              </a:lnSpc>
              <a:buFont typeface="Arial"/>
              <a:buChar char="⚬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January 14, 2025: Denver, CO</a:t>
            </a:r>
          </a:p>
          <a:p>
            <a:pPr marL="1338572" lvl="2" indent="-446191" algn="l">
              <a:lnSpc>
                <a:spcPts val="4680"/>
              </a:lnSpc>
              <a:buFont typeface="Arial"/>
              <a:buChar char="⚬"/>
            </a:pPr>
            <a:r>
              <a:rPr lang="en-US" sz="30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February 4, 2025: Colorado Springs, CO </a:t>
            </a:r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78410" y="2857915"/>
            <a:ext cx="4088023" cy="4114800"/>
          </a:xfrm>
          <a:custGeom>
            <a:avLst/>
            <a:gdLst/>
            <a:ahLst/>
            <a:cxnLst/>
            <a:rect l="l" t="t" r="r" b="b"/>
            <a:pathLst>
              <a:path w="4088023" h="4114800">
                <a:moveTo>
                  <a:pt x="0" y="0"/>
                </a:moveTo>
                <a:lnTo>
                  <a:pt x="4088022" y="0"/>
                </a:lnTo>
                <a:lnTo>
                  <a:pt x="40880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503756" y="701562"/>
            <a:ext cx="13559934" cy="1047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Next Steps </a:t>
            </a:r>
          </a:p>
        </p:txBody>
      </p: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11958"/>
            <a:ext cx="17275536" cy="7441180"/>
            <a:chOff x="0" y="0"/>
            <a:chExt cx="4549935" cy="1959817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012" y="3691871"/>
            <a:ext cx="3867571" cy="3951541"/>
          </a:xfrm>
          <a:custGeom>
            <a:avLst/>
            <a:gdLst/>
            <a:ahLst/>
            <a:cxnLst/>
            <a:rect l="l" t="t" r="r" b="b"/>
            <a:pathLst>
              <a:path w="3867571" h="3951541">
                <a:moveTo>
                  <a:pt x="0" y="0"/>
                </a:moveTo>
                <a:lnTo>
                  <a:pt x="3867571" y="0"/>
                </a:lnTo>
                <a:lnTo>
                  <a:pt x="3867571" y="3951542"/>
                </a:lnTo>
                <a:lnTo>
                  <a:pt x="0" y="39515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946402" y="3634721"/>
            <a:ext cx="12312898" cy="390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b="1" u="sng">
                <a:solidFill>
                  <a:srgbClr val="0955A1"/>
                </a:solidFill>
                <a:latin typeface="Trebuchet MS Bold"/>
                <a:ea typeface="Trebuchet MS Bold"/>
                <a:cs typeface="Trebuchet MS Bold"/>
                <a:sym typeface="Trebuchet MS Bold"/>
                <a:hlinkClick r:id="rId5" tooltip="https://docs.google.com/forms/d/e/1FAIpQLSdGFkANBcMkox3t3G3aEvrGMcYlvyiwmD4pE-MzdwujZjfhJw/viewform"/>
              </a:rPr>
              <a:t>Sign in</a:t>
            </a:r>
            <a:r>
              <a:rPr lang="en-US" sz="3199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 record of attendance.</a:t>
            </a:r>
          </a:p>
          <a:p>
            <a:pPr marL="1381755" lvl="2" indent="-460585" algn="l">
              <a:lnSpc>
                <a:spcPts val="4479"/>
              </a:lnSpc>
              <a:buFont typeface="Arial"/>
              <a:buChar char="⚬"/>
            </a:pPr>
            <a:r>
              <a:rPr lang="en-US" sz="3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certificate of attendance will be sent to email on form.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Zoom survey questions.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90877" lvl="1" indent="-345439" algn="l">
              <a:lnSpc>
                <a:spcPts val="4479"/>
              </a:lnSpc>
              <a:buFont typeface="Arial"/>
              <a:buChar char="•"/>
            </a:pPr>
            <a:r>
              <a:rPr lang="en-US" sz="31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Complete the intentional data review and needs assessment by February 11, 2025.</a:t>
            </a:r>
          </a:p>
        </p:txBody>
      </p:sp>
      <p:sp>
        <p:nvSpPr>
          <p:cNvPr id="15" name="Freeform 15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1393117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Contact Us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1354" y="2292087"/>
            <a:ext cx="16712180" cy="7475212"/>
            <a:chOff x="0" y="0"/>
            <a:chExt cx="4401562" cy="1968780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968780"/>
            </a:xfrm>
            <a:custGeom>
              <a:avLst/>
              <a:gdLst/>
              <a:ahLst/>
              <a:cxnLst/>
              <a:rect l="l" t="t" r="r" b="b"/>
              <a:pathLst>
                <a:path w="4401562" h="1968780">
                  <a:moveTo>
                    <a:pt x="0" y="0"/>
                  </a:moveTo>
                  <a:lnTo>
                    <a:pt x="4401562" y="0"/>
                  </a:lnTo>
                  <a:lnTo>
                    <a:pt x="4401562" y="1968780"/>
                  </a:lnTo>
                  <a:lnTo>
                    <a:pt x="0" y="196878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01562" cy="2006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84759" y="4304372"/>
            <a:ext cx="7588213" cy="3179627"/>
            <a:chOff x="0" y="0"/>
            <a:chExt cx="2900587" cy="1215409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61509" y="5252676"/>
            <a:ext cx="1696064" cy="1919167"/>
          </a:xfrm>
          <a:custGeom>
            <a:avLst/>
            <a:gdLst/>
            <a:ahLst/>
            <a:cxnLst/>
            <a:rect l="l" t="t" r="r" b="b"/>
            <a:pathLst>
              <a:path w="1696064" h="1919167">
                <a:moveTo>
                  <a:pt x="0" y="0"/>
                </a:moveTo>
                <a:lnTo>
                  <a:pt x="1696063" y="0"/>
                </a:lnTo>
                <a:lnTo>
                  <a:pt x="1696063" y="1919166"/>
                </a:lnTo>
                <a:lnTo>
                  <a:pt x="0" y="191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09545" y="4304372"/>
            <a:ext cx="7588213" cy="3179627"/>
            <a:chOff x="0" y="0"/>
            <a:chExt cx="2900587" cy="1215409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5565" y="4709733"/>
            <a:ext cx="1896607" cy="1896607"/>
          </a:xfrm>
          <a:custGeom>
            <a:avLst/>
            <a:gdLst/>
            <a:ahLst/>
            <a:cxnLst/>
            <a:rect l="l" t="t" r="r" b="b"/>
            <a:pathLst>
              <a:path w="1896607" h="1896607">
                <a:moveTo>
                  <a:pt x="0" y="0"/>
                </a:moveTo>
                <a:lnTo>
                  <a:pt x="1896606" y="0"/>
                </a:lnTo>
                <a:lnTo>
                  <a:pt x="1896606" y="1896607"/>
                </a:lnTo>
                <a:lnTo>
                  <a:pt x="0" y="189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184759" y="2779530"/>
            <a:ext cx="15918483" cy="8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questions come up, please reach out.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2495" y="4533996"/>
            <a:ext cx="3011008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SCCG Program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21920" y="4401187"/>
            <a:ext cx="3923278" cy="275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Jennicca Mabe​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Mabe_j@cde.state.co.us 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303-923-0974​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Brooke Morgan​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Morgan_b@cde.state.co.us​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303-923-0966​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201158" y="4848244"/>
            <a:ext cx="3845382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useo Slab 2"/>
                <a:ea typeface="Museo Slab 2"/>
                <a:cs typeface="Museo Slab 2"/>
                <a:sym typeface="Museo Slab 2"/>
              </a:rPr>
              <a:t>CDE Grants Fiscal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04485" y="5600886"/>
            <a:ext cx="3719512" cy="859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Gloria Kochan</a:t>
            </a: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kochan_g@cde.state.co.us</a:t>
            </a:r>
          </a:p>
        </p:txBody>
      </p:sp>
      <p:sp>
        <p:nvSpPr>
          <p:cNvPr id="20" name="Freeform 20" descr="CDE Logo"/>
          <p:cNvSpPr/>
          <p:nvPr/>
        </p:nvSpPr>
        <p:spPr>
          <a:xfrm>
            <a:off x="14389566" y="830188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3559934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References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08620"/>
            <a:ext cx="17275536" cy="7441180"/>
            <a:chOff x="0" y="0"/>
            <a:chExt cx="4549935" cy="1959817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776066"/>
            <a:ext cx="16671364" cy="514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(2019a). The ASCA national model: A framework for school counseling programs (4th Edition).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Alexandria, VA: Author.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American School Counselor Association. (2019b). The ASCA national model implementation guide (2nd edition). Alexandria, VA: Author.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CalculatorSoup®. (2024). </a:t>
            </a:r>
            <a:r>
              <a:rPr lang="en-US" sz="21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Percentage change calculator</a:t>
            </a: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 Calculator Soup® Online Calculators.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100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3" tooltip="https://www.calculatorsoup.com/calculators/algebra/percent-change-calculator.php"/>
              </a:rPr>
              <a:t>https://www.calculatorsoup.com/calculators/algebra/percent-change-calculator.php</a:t>
            </a:r>
          </a:p>
          <a:p>
            <a:pPr algn="l">
              <a:lnSpc>
                <a:spcPts val="2940"/>
              </a:lnSpc>
            </a:pPr>
            <a:endParaRPr lang="en-US" sz="2100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3" tooltip="https://www.calculatorsoup.com/calculators/algebra/percent-change-calculator.php"/>
            </a:endParaRP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Hatching Results ®. (n.d.). </a:t>
            </a:r>
            <a:r>
              <a:rPr lang="en-US" sz="2100" i="1">
                <a:solidFill>
                  <a:srgbClr val="000000"/>
                </a:solidFill>
                <a:latin typeface="Trebuchet MS Italics"/>
                <a:ea typeface="Trebuchet MS Italics"/>
                <a:cs typeface="Trebuchet MS Italics"/>
                <a:sym typeface="Trebuchet MS Italics"/>
              </a:rPr>
              <a:t>Examples of school counseling SMART goals.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en-US" sz="2100" u="sng">
                <a:solidFill>
                  <a:srgbClr val="0955A1"/>
                </a:solidFill>
                <a:latin typeface="Trebuchet MS"/>
                <a:ea typeface="Trebuchet MS"/>
                <a:cs typeface="Trebuchet MS"/>
                <a:sym typeface="Trebuchet MS"/>
                <a:hlinkClick r:id="rId4" tooltip="https://docs.google.com/document/d/1k9ux3vC1QO9ZHLQfKUWDLnOUIHXeRz11VoKcww6rK2M/edit"/>
              </a:rPr>
              <a:t>https://docs.google.com/document/d/1k9ux3vC1QO9ZHLQfKUWDLnOUIHXeRz11VoKcww6rK2M/edit</a:t>
            </a:r>
          </a:p>
          <a:p>
            <a:pPr algn="l">
              <a:lnSpc>
                <a:spcPts val="2940"/>
              </a:lnSpc>
            </a:pPr>
            <a:endParaRPr lang="en-US" sz="2100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4" tooltip="https://docs.google.com/document/d/1k9ux3vC1QO9ZHLQfKUWDLnOUIHXeRz11VoKcww6rK2M/edit"/>
            </a:endParaRPr>
          </a:p>
          <a:p>
            <a:pPr algn="l">
              <a:lnSpc>
                <a:spcPts val="2800"/>
              </a:lnSpc>
            </a:pPr>
            <a:endParaRPr lang="en-US" sz="2100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4" tooltip="https://docs.google.com/document/d/1k9ux3vC1QO9ZHLQfKUWDLnOUIHXeRz11VoKcww6rK2M/edit"/>
            </a:endParaRPr>
          </a:p>
          <a:p>
            <a:pPr algn="l">
              <a:lnSpc>
                <a:spcPts val="2800"/>
              </a:lnSpc>
            </a:pPr>
            <a:endParaRPr lang="en-US" sz="2100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4" tooltip="https://docs.google.com/document/d/1k9ux3vC1QO9ZHLQfKUWDLnOUIHXeRz11VoKcww6rK2M/edit"/>
            </a:endParaRPr>
          </a:p>
          <a:p>
            <a:pPr algn="l">
              <a:lnSpc>
                <a:spcPts val="2800"/>
              </a:lnSpc>
            </a:pPr>
            <a:endParaRPr lang="en-US" sz="2100" u="sng">
              <a:solidFill>
                <a:srgbClr val="0955A1"/>
              </a:solidFill>
              <a:latin typeface="Trebuchet MS"/>
              <a:ea typeface="Trebuchet MS"/>
              <a:cs typeface="Trebuchet MS"/>
              <a:sym typeface="Trebuchet MS"/>
              <a:hlinkClick r:id="rId4" tooltip="https://docs.google.com/document/d/1k9ux3vC1QO9ZHLQfKUWDLnOUIHXeRz11VoKcww6rK2M/edit"/>
            </a:endParaRPr>
          </a:p>
        </p:txBody>
      </p:sp>
      <p:sp>
        <p:nvSpPr>
          <p:cNvPr id="9" name="Freeform 9" descr="CDE Logo"/>
          <p:cNvSpPr/>
          <p:nvPr/>
        </p:nvSpPr>
        <p:spPr>
          <a:xfrm>
            <a:off x="15242991" y="670997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6159926" y="3256981"/>
            <a:ext cx="5388533" cy="14851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rPr>
              <a:t>Thank you!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83651" y="5145014"/>
            <a:ext cx="8683827" cy="73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29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Please reach out with questions.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10566659" y="6730419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374190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737" y="3218169"/>
            <a:ext cx="1209936" cy="529347"/>
          </a:xfrm>
          <a:custGeom>
            <a:avLst/>
            <a:gdLst/>
            <a:ahLst/>
            <a:cxnLst/>
            <a:rect l="l" t="t" r="r" b="b"/>
            <a:pathLst>
              <a:path w="1209936" h="529347">
                <a:moveTo>
                  <a:pt x="0" y="0"/>
                </a:moveTo>
                <a:lnTo>
                  <a:pt x="1209936" y="0"/>
                </a:lnTo>
                <a:lnTo>
                  <a:pt x="1209936" y="529347"/>
                </a:lnTo>
                <a:lnTo>
                  <a:pt x="0" y="52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1100" y="2734106"/>
            <a:ext cx="747390" cy="1013410"/>
          </a:xfrm>
          <a:custGeom>
            <a:avLst/>
            <a:gdLst/>
            <a:ahLst/>
            <a:cxnLst/>
            <a:rect l="l" t="t" r="r" b="b"/>
            <a:pathLst>
              <a:path w="747390" h="1013410">
                <a:moveTo>
                  <a:pt x="0" y="0"/>
                </a:moveTo>
                <a:lnTo>
                  <a:pt x="747390" y="0"/>
                </a:lnTo>
                <a:lnTo>
                  <a:pt x="747390" y="1013410"/>
                </a:lnTo>
                <a:lnTo>
                  <a:pt x="0" y="1013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288927" y="828829"/>
            <a:ext cx="18099875" cy="7645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8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Keys to Administrator and School Counselor Success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57065" y="3003346"/>
            <a:ext cx="5062337" cy="6078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5"/>
              </a:lnSpc>
            </a:pPr>
            <a:r>
              <a:rPr lang="en-US" sz="4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Regular Meetings</a:t>
            </a:r>
          </a:p>
          <a:p>
            <a:pPr algn="l">
              <a:lnSpc>
                <a:spcPts val="6005"/>
              </a:lnSpc>
            </a:pPr>
            <a:endParaRPr lang="en-US" sz="4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6005"/>
              </a:lnSpc>
            </a:pPr>
            <a:endParaRPr lang="en-US" sz="4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6005"/>
              </a:lnSpc>
            </a:pPr>
            <a:r>
              <a:rPr lang="en-US" sz="4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ASCA Model</a:t>
            </a:r>
          </a:p>
          <a:p>
            <a:pPr algn="l">
              <a:lnSpc>
                <a:spcPts val="6005"/>
              </a:lnSpc>
            </a:pPr>
            <a:endParaRPr lang="en-US" sz="4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6005"/>
              </a:lnSpc>
            </a:pPr>
            <a:endParaRPr lang="en-US" sz="4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6005"/>
              </a:lnSpc>
            </a:pPr>
            <a:r>
              <a:rPr lang="en-US" sz="4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School counseling goals </a:t>
            </a:r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737" y="5487185"/>
            <a:ext cx="1209936" cy="529347"/>
          </a:xfrm>
          <a:custGeom>
            <a:avLst/>
            <a:gdLst/>
            <a:ahLst/>
            <a:cxnLst/>
            <a:rect l="l" t="t" r="r" b="b"/>
            <a:pathLst>
              <a:path w="1209936" h="529347">
                <a:moveTo>
                  <a:pt x="0" y="0"/>
                </a:moveTo>
                <a:lnTo>
                  <a:pt x="1209936" y="0"/>
                </a:lnTo>
                <a:lnTo>
                  <a:pt x="1209936" y="529347"/>
                </a:lnTo>
                <a:lnTo>
                  <a:pt x="0" y="52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1100" y="5405170"/>
            <a:ext cx="747390" cy="1013410"/>
          </a:xfrm>
          <a:custGeom>
            <a:avLst/>
            <a:gdLst/>
            <a:ahLst/>
            <a:cxnLst/>
            <a:rect l="l" t="t" r="r" b="b"/>
            <a:pathLst>
              <a:path w="747390" h="1013410">
                <a:moveTo>
                  <a:pt x="0" y="0"/>
                </a:moveTo>
                <a:lnTo>
                  <a:pt x="747390" y="0"/>
                </a:lnTo>
                <a:lnTo>
                  <a:pt x="747390" y="1013410"/>
                </a:lnTo>
                <a:lnTo>
                  <a:pt x="0" y="1013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684115" y="2747376"/>
            <a:ext cx="6378001" cy="6256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 barriers</a:t>
            </a: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 support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660"/>
              </a:lnSpc>
            </a:pPr>
            <a:endParaRPr lang="en-US" sz="4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Defines the role of the school counselor </a:t>
            </a:r>
          </a:p>
          <a:p>
            <a:pPr algn="l">
              <a:lnSpc>
                <a:spcPts val="5880"/>
              </a:lnSpc>
            </a:pPr>
            <a:endParaRPr lang="en-US" sz="42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Reduces school counselor  burnout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93630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8737" y="7805324"/>
            <a:ext cx="1209936" cy="529347"/>
          </a:xfrm>
          <a:custGeom>
            <a:avLst/>
            <a:gdLst/>
            <a:ahLst/>
            <a:cxnLst/>
            <a:rect l="l" t="t" r="r" b="b"/>
            <a:pathLst>
              <a:path w="1209936" h="529347">
                <a:moveTo>
                  <a:pt x="0" y="0"/>
                </a:moveTo>
                <a:lnTo>
                  <a:pt x="1209936" y="0"/>
                </a:lnTo>
                <a:lnTo>
                  <a:pt x="1209936" y="529347"/>
                </a:lnTo>
                <a:lnTo>
                  <a:pt x="0" y="52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1100" y="7805324"/>
            <a:ext cx="747390" cy="1013410"/>
          </a:xfrm>
          <a:custGeom>
            <a:avLst/>
            <a:gdLst/>
            <a:ahLst/>
            <a:cxnLst/>
            <a:rect l="l" t="t" r="r" b="b"/>
            <a:pathLst>
              <a:path w="747390" h="1013410">
                <a:moveTo>
                  <a:pt x="0" y="0"/>
                </a:moveTo>
                <a:lnTo>
                  <a:pt x="747390" y="0"/>
                </a:lnTo>
                <a:lnTo>
                  <a:pt x="747390" y="1013410"/>
                </a:lnTo>
                <a:lnTo>
                  <a:pt x="0" y="1013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493068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549935" cy="2016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756" y="2804048"/>
            <a:ext cx="17275536" cy="1040801"/>
            <a:chOff x="0" y="0"/>
            <a:chExt cx="4549935" cy="274120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274120"/>
            </a:xfrm>
            <a:custGeom>
              <a:avLst/>
              <a:gdLst/>
              <a:ahLst/>
              <a:cxnLst/>
              <a:rect l="l" t="t" r="r" b="b"/>
              <a:pathLst>
                <a:path w="4549935" h="274120">
                  <a:moveTo>
                    <a:pt x="0" y="0"/>
                  </a:moveTo>
                  <a:lnTo>
                    <a:pt x="4549935" y="0"/>
                  </a:lnTo>
                  <a:lnTo>
                    <a:pt x="4549935" y="274120"/>
                  </a:lnTo>
                  <a:lnTo>
                    <a:pt x="0" y="2741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549935" cy="312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2273" y="5024277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8" y="0"/>
                </a:lnTo>
                <a:lnTo>
                  <a:pt x="828698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Today’s Objectives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2922114"/>
            <a:ext cx="11457698" cy="68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By the end of this session, grantees will:</a:t>
            </a:r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2273" y="6913289"/>
            <a:ext cx="828699" cy="848859"/>
          </a:xfrm>
          <a:custGeom>
            <a:avLst/>
            <a:gdLst/>
            <a:ahLst/>
            <a:cxnLst/>
            <a:rect l="l" t="t" r="r" b="b"/>
            <a:pathLst>
              <a:path w="828699" h="848859">
                <a:moveTo>
                  <a:pt x="0" y="0"/>
                </a:moveTo>
                <a:lnTo>
                  <a:pt x="828698" y="0"/>
                </a:lnTo>
                <a:lnTo>
                  <a:pt x="828698" y="848859"/>
                </a:lnTo>
                <a:lnTo>
                  <a:pt x="0" y="8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550248" y="4909977"/>
            <a:ext cx="14922358" cy="64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5"/>
              </a:lnSpc>
            </a:pPr>
            <a:r>
              <a:rPr lang="en-US" sz="35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Identify the five required components of SCCG SMART goals.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50248" y="6913289"/>
            <a:ext cx="14922358" cy="64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5"/>
              </a:lnSpc>
            </a:pPr>
            <a:r>
              <a:rPr lang="en-US" sz="35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Understand how to write two to three SMART goals for the SCCG.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936305" y="8576371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6"/>
                </a:lnTo>
                <a:lnTo>
                  <a:pt x="0" y="1078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877582" cy="1541783"/>
            <a:chOff x="0" y="0"/>
            <a:chExt cx="4971873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71874" cy="406066"/>
            </a:xfrm>
            <a:custGeom>
              <a:avLst/>
              <a:gdLst/>
              <a:ahLst/>
              <a:cxnLst/>
              <a:rect l="l" t="t" r="r" b="b"/>
              <a:pathLst>
                <a:path w="4971874" h="406066">
                  <a:moveTo>
                    <a:pt x="0" y="0"/>
                  </a:moveTo>
                  <a:lnTo>
                    <a:pt x="4971874" y="0"/>
                  </a:lnTo>
                  <a:lnTo>
                    <a:pt x="4971874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71873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232" y="2474311"/>
            <a:ext cx="17275536" cy="7441180"/>
            <a:chOff x="0" y="0"/>
            <a:chExt cx="4549935" cy="1959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4699" y="3214049"/>
            <a:ext cx="5432615" cy="5802526"/>
          </a:xfrm>
          <a:custGeom>
            <a:avLst/>
            <a:gdLst/>
            <a:ahLst/>
            <a:cxnLst/>
            <a:rect l="l" t="t" r="r" b="b"/>
            <a:pathLst>
              <a:path w="5432615" h="5802526">
                <a:moveTo>
                  <a:pt x="0" y="0"/>
                </a:moveTo>
                <a:lnTo>
                  <a:pt x="5432615" y="0"/>
                </a:lnTo>
                <a:lnTo>
                  <a:pt x="5432615" y="5802527"/>
                </a:lnTo>
                <a:lnTo>
                  <a:pt x="0" y="58025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396624" y="701500"/>
            <a:ext cx="16862676" cy="1047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Where Are We Now?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09860" y="3398624"/>
            <a:ext cx="9649440" cy="417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 strike="sng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Webinar #1- October 2, 2024- Needs Assessment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Webinar #2- November 6, 2024:  SMART Goals 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Webinar #3- February 11, 2025: Hatching Results Identifying Gaps in Data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Webinar #4- March 19, 2025: SMART Goals and Interventions</a:t>
            </a:r>
          </a:p>
          <a:p>
            <a:pPr marL="647695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Webinar #5- April 30, 2025- Action Planning and Results Reports 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830131" y="8477452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Where We Left Off...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7529" y="2762562"/>
            <a:ext cx="6646447" cy="6318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3000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Intentional Data Review: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education provider shall collect data on its counseling program to demonstrate the impact of the school counseling program on student achievement, attendance, and behavior. C.R.S. 22-91-103 (1)(e)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4199"/>
              </a:lnSpc>
            </a:pPr>
            <a:r>
              <a:rPr lang="en-US" sz="27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Choose a Data Focus:</a:t>
            </a:r>
          </a:p>
          <a:p>
            <a:pPr marL="604519" lvl="1" indent="-302260" algn="l">
              <a:lnSpc>
                <a:spcPts val="4199"/>
              </a:lnSpc>
              <a:buFont typeface="Arial"/>
              <a:buChar char="•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Pick 2 areas of focus from the Intentional Data Review to dig deeper.</a:t>
            </a:r>
          </a:p>
        </p:txBody>
      </p:sp>
      <p:grpSp>
        <p:nvGrpSpPr>
          <p:cNvPr id="11" name="Group 11" descr="Visual illustrating school counseling program's impact on student achievement, attendance, and behavior"/>
          <p:cNvGrpSpPr/>
          <p:nvPr/>
        </p:nvGrpSpPr>
        <p:grpSpPr>
          <a:xfrm>
            <a:off x="7696941" y="4265501"/>
            <a:ext cx="9562358" cy="3240199"/>
            <a:chOff x="0" y="0"/>
            <a:chExt cx="12749811" cy="4320267"/>
          </a:xfrm>
        </p:grpSpPr>
        <p:sp>
          <p:nvSpPr>
            <p:cNvPr id="12" name="AutoShape 1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1405718" y="1806780"/>
              <a:ext cx="9978" cy="1405722"/>
            </a:xfrm>
            <a:prstGeom prst="line">
              <a:avLst/>
            </a:prstGeom>
            <a:ln w="2259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6749498" y="1009792"/>
              <a:ext cx="14127" cy="3259433"/>
            </a:xfrm>
            <a:prstGeom prst="line">
              <a:avLst/>
            </a:prstGeom>
            <a:ln w="2259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99601" y="0"/>
              <a:ext cx="4677199" cy="1529167"/>
            </a:xfrm>
            <a:prstGeom prst="rect">
              <a:avLst/>
            </a:prstGeom>
            <a:solidFill>
              <a:srgbClr val="C320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771913" y="36425"/>
              <a:ext cx="3932576" cy="1427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FFFFFF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School Counseling Program</a:t>
              </a:r>
            </a:p>
          </p:txBody>
        </p:sp>
        <p:sp>
          <p:nvSpPr>
            <p:cNvPr id="16" name="AutoShape 1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629519" y="3148961"/>
              <a:ext cx="4268213" cy="1171306"/>
            </a:xfrm>
            <a:prstGeom prst="rect">
              <a:avLst/>
            </a:prstGeom>
            <a:solidFill>
              <a:srgbClr val="A3D28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802613" y="3420593"/>
              <a:ext cx="1922020" cy="4701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85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Attendance</a:t>
              </a:r>
            </a:p>
          </p:txBody>
        </p:sp>
        <p:sp>
          <p:nvSpPr>
            <p:cNvPr id="18" name="AutoShape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148963"/>
              <a:ext cx="4268213" cy="1171304"/>
            </a:xfrm>
            <a:prstGeom prst="rect">
              <a:avLst/>
            </a:prstGeom>
            <a:solidFill>
              <a:srgbClr val="3CC1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25484" y="3269731"/>
              <a:ext cx="3217245" cy="948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r>
                <a:rPr lang="en-US" sz="2199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Student Achievement </a:t>
              </a:r>
            </a:p>
          </p:txBody>
        </p:sp>
        <p:sp>
          <p:nvSpPr>
            <p:cNvPr id="20" name="AutoShape 2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V="1">
              <a:off x="1434950" y="1796385"/>
              <a:ext cx="10175335" cy="11298"/>
            </a:xfrm>
            <a:prstGeom prst="line">
              <a:avLst/>
            </a:prstGeom>
            <a:ln w="2259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 flipV="1">
              <a:off x="11587703" y="1802114"/>
              <a:ext cx="11298" cy="1591693"/>
            </a:xfrm>
            <a:prstGeom prst="line">
              <a:avLst/>
            </a:prstGeom>
            <a:ln w="22595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59254" y="3232303"/>
              <a:ext cx="3490557" cy="1087964"/>
            </a:xfrm>
            <a:prstGeom prst="rect">
              <a:avLst/>
            </a:prstGeom>
            <a:solidFill>
              <a:srgbClr val="82547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752612" y="3494504"/>
              <a:ext cx="2848452" cy="480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Museo Slab 1"/>
                  <a:ea typeface="Museo Slab 1"/>
                  <a:cs typeface="Museo Slab 1"/>
                  <a:sym typeface="Museo Slab 1"/>
                </a:rPr>
                <a:t>Behavior</a:t>
              </a:r>
            </a:p>
          </p:txBody>
        </p:sp>
      </p:grpSp>
      <p:sp>
        <p:nvSpPr>
          <p:cNvPr id="10" name="Freeform 10" descr="CDE Logo"/>
          <p:cNvSpPr/>
          <p:nvPr/>
        </p:nvSpPr>
        <p:spPr>
          <a:xfrm>
            <a:off x="14864083" y="854232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2" y="0"/>
                </a:lnTo>
                <a:lnTo>
                  <a:pt x="2536302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453" y="2430022"/>
            <a:ext cx="17275536" cy="7441180"/>
            <a:chOff x="0" y="0"/>
            <a:chExt cx="4549935" cy="1959817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549935" cy="1959817"/>
            </a:xfrm>
            <a:custGeom>
              <a:avLst/>
              <a:gdLst/>
              <a:ahLst/>
              <a:cxnLst/>
              <a:rect l="l" t="t" r="r" b="b"/>
              <a:pathLst>
                <a:path w="4549935" h="1959817">
                  <a:moveTo>
                    <a:pt x="0" y="0"/>
                  </a:moveTo>
                  <a:lnTo>
                    <a:pt x="4549935" y="0"/>
                  </a:lnTo>
                  <a:lnTo>
                    <a:pt x="4549935" y="1959817"/>
                  </a:lnTo>
                  <a:lnTo>
                    <a:pt x="0" y="1959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49935" cy="1997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8978384" cy="1541783"/>
            <a:chOff x="0" y="0"/>
            <a:chExt cx="4998422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98422" cy="406066"/>
            </a:xfrm>
            <a:custGeom>
              <a:avLst/>
              <a:gdLst/>
              <a:ahLst/>
              <a:cxnLst/>
              <a:rect l="l" t="t" r="r" b="b"/>
              <a:pathLst>
                <a:path w="4998422" h="406066">
                  <a:moveTo>
                    <a:pt x="0" y="0"/>
                  </a:moveTo>
                  <a:lnTo>
                    <a:pt x="4998422" y="0"/>
                  </a:lnTo>
                  <a:lnTo>
                    <a:pt x="4998422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98422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34495"/>
            <a:ext cx="17632190" cy="97225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Museo Slab 1"/>
                <a:cs typeface="Museo Slab 1"/>
                <a:sym typeface="Museo Slab 1"/>
              </a:rPr>
              <a:t>Needs Assessment Refresh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4381" y="2804924"/>
            <a:ext cx="15919087" cy="6157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After student needs and 2 focus areas are determined through the Intentional Data Review and school data analysis,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999" b="1" u="sng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gain understanding through the needs assessment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marL="1209039" lvl="2" indent="-403013" algn="l">
              <a:lnSpc>
                <a:spcPts val="4199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Gather background and additional information for context.</a:t>
            </a:r>
          </a:p>
          <a:p>
            <a:pPr marL="1209039" lvl="2" indent="-403013" algn="l">
              <a:lnSpc>
                <a:spcPts val="4199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Determine contributing factors and targeted interventions.</a:t>
            </a:r>
          </a:p>
          <a:p>
            <a:pPr marL="1209039" lvl="2" indent="-403013" algn="l">
              <a:lnSpc>
                <a:spcPts val="4199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Assist in developing goals and interventions that directly respond to the identified needs.</a:t>
            </a:r>
          </a:p>
          <a:p>
            <a:pPr algn="r">
              <a:lnSpc>
                <a:spcPts val="3000"/>
              </a:lnSpc>
            </a:pPr>
            <a:r>
              <a:rPr lang="en-US" sz="200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(ASCA, 2019a, pp. 37-38, 42)</a:t>
            </a:r>
          </a:p>
          <a:p>
            <a:pPr algn="r">
              <a:lnSpc>
                <a:spcPts val="3299"/>
              </a:lnSpc>
            </a:pPr>
            <a:endParaRPr lang="en-US" sz="200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47698" lvl="1" indent="-323849" algn="l">
              <a:lnSpc>
                <a:spcPts val="4499"/>
              </a:lnSpc>
              <a:buFont typeface="Arial"/>
              <a:buChar char="•"/>
            </a:pP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For the purpose of the SCCG, you will need to complete and report on </a:t>
            </a:r>
            <a:r>
              <a:rPr lang="en-US" sz="2999" b="1" u="sng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1 needs assessment per funded site</a:t>
            </a:r>
            <a:r>
              <a:rPr lang="en-US" sz="2999" b="1" dirty="0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marL="1209039" lvl="2" indent="-403013" algn="just">
              <a:lnSpc>
                <a:spcPts val="4199"/>
              </a:lnSpc>
              <a:buFont typeface="Arial"/>
              <a:buChar char="⚬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Gather supplemental data for 2 focus areas (academic, attendance, behavior).</a:t>
            </a:r>
          </a:p>
          <a:p>
            <a:pPr marL="1813558" lvl="3" indent="-453390" algn="just">
              <a:lnSpc>
                <a:spcPts val="4199"/>
              </a:lnSpc>
              <a:buFont typeface="Arial"/>
              <a:buChar char="￭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minimum of 3 questions should be asked per identified focus area.</a:t>
            </a:r>
          </a:p>
          <a:p>
            <a:pPr marL="1813558" lvl="3" indent="-453390" algn="just">
              <a:lnSpc>
                <a:spcPts val="4199"/>
              </a:lnSpc>
              <a:buFont typeface="Arial"/>
              <a:buChar char="￭"/>
            </a:pPr>
            <a:r>
              <a:rPr lang="en-US" sz="2799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minimum of 2 stakeholder groups should be asked questions.</a:t>
            </a:r>
          </a:p>
        </p:txBody>
      </p:sp>
      <p:sp>
        <p:nvSpPr>
          <p:cNvPr id="10" name="Freeform 10" descr="CDE Logo"/>
          <p:cNvSpPr/>
          <p:nvPr/>
        </p:nvSpPr>
        <p:spPr>
          <a:xfrm>
            <a:off x="14722999" y="8422984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2568</Words>
  <Application>Microsoft Office PowerPoint</Application>
  <PresentationFormat>Custom</PresentationFormat>
  <Paragraphs>456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Museo Slab 2</vt:lpstr>
      <vt:lpstr>Homemade Apple</vt:lpstr>
      <vt:lpstr>Trebuchet MS Italics</vt:lpstr>
      <vt:lpstr>Alex Brush</vt:lpstr>
      <vt:lpstr>Museo Slab 1</vt:lpstr>
      <vt:lpstr>Trebuchet MS Bold</vt:lpstr>
      <vt:lpstr>Trebuchet MS</vt:lpstr>
      <vt:lpstr>Arial</vt:lpstr>
      <vt:lpstr>Calibri</vt:lpstr>
      <vt:lpstr>Office Theme</vt:lpstr>
      <vt:lpstr>Before We Begin Webinar #2</vt:lpstr>
      <vt:lpstr>School Counselor Corps Grant  Webinar #2 Smart Goals</vt:lpstr>
      <vt:lpstr>Housekeeping</vt:lpstr>
      <vt:lpstr>Self-Care or Luxury? Office Scavenger Hunt</vt:lpstr>
      <vt:lpstr>Keys to Administrator and School Counselor Success </vt:lpstr>
      <vt:lpstr>Today’s Objectives</vt:lpstr>
      <vt:lpstr>Where Are We Now?</vt:lpstr>
      <vt:lpstr>Where We Left Off...</vt:lpstr>
      <vt:lpstr>Needs Assessment Refresh</vt:lpstr>
      <vt:lpstr>Welcome and Breakout Rooms</vt:lpstr>
      <vt:lpstr>Reviewing and Analyzing Data</vt:lpstr>
      <vt:lpstr>Prepare for Analyzing Data</vt:lpstr>
      <vt:lpstr>Data Tells a Story </vt:lpstr>
      <vt:lpstr>Questions on Data Review and Needs Assessment</vt:lpstr>
      <vt:lpstr>Development Year Report: SMART Goals </vt:lpstr>
      <vt:lpstr>Identifying Priorities for Goals</vt:lpstr>
      <vt:lpstr>Layers of SCCG Goals</vt:lpstr>
      <vt:lpstr>SCCG Goals</vt:lpstr>
      <vt:lpstr>SCCG Application Goals</vt:lpstr>
      <vt:lpstr>Site-Based SMART Goals</vt:lpstr>
      <vt:lpstr>Student Outcome Goals Part I</vt:lpstr>
      <vt:lpstr>Student Outcome Goals Part II</vt:lpstr>
      <vt:lpstr>Types of School Counseling Goals</vt:lpstr>
      <vt:lpstr>Writing SMART Goals</vt:lpstr>
      <vt:lpstr>SMART Goal Format</vt:lpstr>
      <vt:lpstr>Specific Goals</vt:lpstr>
      <vt:lpstr>Measurable Goals</vt:lpstr>
      <vt:lpstr>Attainable Goals</vt:lpstr>
      <vt:lpstr>Relevant Goals</vt:lpstr>
      <vt:lpstr>Timebound Goals</vt:lpstr>
      <vt:lpstr>SMART Goal Template</vt:lpstr>
      <vt:lpstr>Example #1 Goal </vt:lpstr>
      <vt:lpstr>Practice #1</vt:lpstr>
      <vt:lpstr>Example #2 Goal </vt:lpstr>
      <vt:lpstr>Practice #2</vt:lpstr>
      <vt:lpstr>Examples of SMART Goals </vt:lpstr>
      <vt:lpstr>Communicate SMART Goals</vt:lpstr>
      <vt:lpstr> Experience From the Field</vt:lpstr>
      <vt:lpstr>Questions on SMART Goals</vt:lpstr>
      <vt:lpstr>Mark Your Calendars!</vt:lpstr>
      <vt:lpstr>Next Steps </vt:lpstr>
      <vt:lpstr>Contact Us </vt:lpstr>
      <vt:lpstr>References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#2: SMART Goals</dc:title>
  <dc:creator>Morgan, Brooke</dc:creator>
  <cp:lastModifiedBy>Morgan, Brooke</cp:lastModifiedBy>
  <cp:revision>9</cp:revision>
  <dcterms:created xsi:type="dcterms:W3CDTF">2006-08-16T00:00:00Z</dcterms:created>
  <dcterms:modified xsi:type="dcterms:W3CDTF">2024-11-05T18:02:03Z</dcterms:modified>
  <dc:identifier>DAGT2RFPUlQ</dc:identifier>
</cp:coreProperties>
</file>