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Homemade Apple" panose="020B0604020202020204" charset="0"/>
      <p:regular r:id="rId21"/>
    </p:embeddedFont>
    <p:embeddedFont>
      <p:font typeface="Museo Slab 1" panose="020B0604020202020204" charset="0"/>
      <p:regular r:id="rId22"/>
    </p:embeddedFont>
    <p:embeddedFont>
      <p:font typeface="Museo Slab 2" panose="020B0604020202020204" charset="0"/>
      <p:regular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Trebuchet MS Bold" panose="020B0703020202020204" pitchFamily="34" charset="0"/>
      <p:regular r:id="rId28"/>
      <p:bold r:id="rId29"/>
    </p:embeddedFont>
    <p:embeddedFont>
      <p:font typeface="Trebuchet MS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04" autoAdjust="0"/>
  </p:normalViewPr>
  <p:slideViewPr>
    <p:cSldViewPr>
      <p:cViewPr varScale="1">
        <p:scale>
          <a:sx n="81" d="100"/>
          <a:sy n="81" d="100"/>
        </p:scale>
        <p:origin x="2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cde.state.co.us/postsecondary/sccg-program-report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Y5mUtpCPHZ-v51aTYC13MeGSzBt38wbBnvsKi5ENscqnTuw/view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ZmbiSEaMOpfSpRttg76Ebzk9DRnpjSYRCcwEDYPYsnYmZ4A/view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5.png"/><Relationship Id="rId7" Type="http://schemas.openxmlformats.org/officeDocument/2006/relationships/hyperlink" Target="tel:720.916.648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choolcounselor.org/getmedia/7d00dcff-40a6-4316-ab6c-8f3ffd7941c2/Effectiveness.pdf" TargetMode="External"/><Relationship Id="rId7" Type="http://schemas.openxmlformats.org/officeDocument/2006/relationships/hyperlink" Target="https://www.cde.state.co.us/postsecondary/sccg-legisl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Standards-Positions/Position-Statements/ASCA-Position-Statements/The-School-Counselor-and-Social-Emotional-Developm" TargetMode="External"/><Relationship Id="rId5" Type="http://schemas.openxmlformats.org/officeDocument/2006/relationships/hyperlink" Target="https://www.schoolcounselor.org/Standards-Positions/Position-Statements/ASCA-Position-Statements/The-School-Counselor-and-Career-Development" TargetMode="External"/><Relationship Id="rId4" Type="http://schemas.openxmlformats.org/officeDocument/2006/relationships/hyperlink" Target="https://www.schoolcounselor.org/Standards-Positions/Position-Statements/ASCA-Position-Statements/The-School-Counselor-and-Academic-Develop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hyperlink" Target="https://www.schoolcounselor.org/Standards-Positions/Position-Statements/ASCA-Position-Statements/The-School-Counselor-and-Social-Emotional-Develop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Standards-Positions/Position-Statements/ASCA-Position-Statements/The-School-Counselor-and-Career-Development" TargetMode="External"/><Relationship Id="rId5" Type="http://schemas.openxmlformats.org/officeDocument/2006/relationships/hyperlink" Target="https://www.schoolcounselor.org/Standards-Positions/Position-Statements/ASCA-Position-Statements/The-School-Counselor-and-Academic-Development" TargetMode="Externa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getmedia/7d00dcff-40a6-4316-ab6c-8f3ffd7941c2/Effectivenes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679988"/>
            <a:ext cx="9749659" cy="49567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Virtual Welcome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2024-2025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68341">
            <a:off x="10872563" y="7711639"/>
            <a:ext cx="4331937" cy="46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Cohort 14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47208" y="377100"/>
            <a:ext cx="16745489" cy="1541783"/>
            <a:chOff x="0" y="0"/>
            <a:chExt cx="4410335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10335" cy="406066"/>
            </a:xfrm>
            <a:custGeom>
              <a:avLst/>
              <a:gdLst/>
              <a:ahLst/>
              <a:cxnLst/>
              <a:rect l="l" t="t" r="r" b="b"/>
              <a:pathLst>
                <a:path w="4410335" h="406066">
                  <a:moveTo>
                    <a:pt x="0" y="0"/>
                  </a:moveTo>
                  <a:lnTo>
                    <a:pt x="4410335" y="0"/>
                  </a:lnTo>
                  <a:lnTo>
                    <a:pt x="441033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10335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26897" y="674301"/>
            <a:ext cx="1565725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DYP and Reporting </a:t>
            </a:r>
          </a:p>
        </p:txBody>
      </p:sp>
      <p:sp>
        <p:nvSpPr>
          <p:cNvPr id="10" name="Freeform 10" descr="Development Year Process Guiding Template screenshot"/>
          <p:cNvSpPr/>
          <p:nvPr/>
        </p:nvSpPr>
        <p:spPr>
          <a:xfrm>
            <a:off x="1028700" y="2721279"/>
            <a:ext cx="5140542" cy="6717102"/>
          </a:xfrm>
          <a:custGeom>
            <a:avLst/>
            <a:gdLst/>
            <a:ahLst/>
            <a:cxnLst/>
            <a:rect l="l" t="t" r="r" b="b"/>
            <a:pathLst>
              <a:path w="5140542" h="6717102">
                <a:moveTo>
                  <a:pt x="0" y="0"/>
                </a:moveTo>
                <a:lnTo>
                  <a:pt x="5140542" y="0"/>
                </a:lnTo>
                <a:lnTo>
                  <a:pt x="5140542" y="6717102"/>
                </a:lnTo>
                <a:lnTo>
                  <a:pt x="0" y="671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411705" y="2833176"/>
            <a:ext cx="11060901" cy="642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program-reporting"/>
              </a:rPr>
              <a:t>Access the guiding template on the SCCG Reporting webpage.</a:t>
            </a:r>
          </a:p>
          <a:p>
            <a:pPr algn="l">
              <a:lnSpc>
                <a:spcPts val="700"/>
              </a:lnSpc>
            </a:pPr>
            <a:endParaRPr lang="en-US" sz="3000" u="sng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4" tooltip="https://www.cde.state.co.us/postsecondary/sccg-program-reporting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1: Foundation to School Counseling</a:t>
            </a:r>
          </a:p>
          <a:p>
            <a:pPr marL="1295401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5 and 6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2: Intentional Data Review and Findings</a:t>
            </a:r>
          </a:p>
          <a:p>
            <a:pPr marL="1295401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7, 8, and 9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3: Data and Needs Assessment</a:t>
            </a:r>
          </a:p>
          <a:p>
            <a:pPr marL="1295401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10 and 11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4: Needs and Goals</a:t>
            </a:r>
          </a:p>
          <a:p>
            <a:pPr marL="1295401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12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5: Root Cause and Interventions</a:t>
            </a:r>
          </a:p>
          <a:p>
            <a:pPr marL="1295401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13 and 14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6: Reporting and Planning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687085"/>
            <a:ext cx="13569083" cy="774651"/>
            <a:chOff x="0" y="0"/>
            <a:chExt cx="3573750" cy="204023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573750" cy="204023"/>
            </a:xfrm>
            <a:custGeom>
              <a:avLst/>
              <a:gdLst/>
              <a:ahLst/>
              <a:cxnLst/>
              <a:rect l="l" t="t" r="r" b="b"/>
              <a:pathLst>
                <a:path w="3573750" h="204023">
                  <a:moveTo>
                    <a:pt x="0" y="0"/>
                  </a:moveTo>
                  <a:lnTo>
                    <a:pt x="3573750" y="0"/>
                  </a:lnTo>
                  <a:lnTo>
                    <a:pt x="3573750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573750" cy="242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Cohort 14 Fall Training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4956" y="2771117"/>
            <a:ext cx="9403444" cy="4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September 17, 2024, from 9:00 AM to 4:00 PM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93958" y="3611888"/>
            <a:ext cx="11772474" cy="587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Where: </a:t>
            </a:r>
            <a:r>
              <a:rPr lang="en-US" sz="2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Springs, CO at the DoubleTree by Hilton Hotel </a:t>
            </a:r>
          </a:p>
          <a:p>
            <a:pPr marL="993141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1775 East Cheyenne Mountain Blvd Colorado Springs, CO 80906</a:t>
            </a:r>
          </a:p>
          <a:p>
            <a:pPr marL="561339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 should attend?</a:t>
            </a:r>
            <a:r>
              <a:rPr lang="en-US" sz="2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SCCG program contact and each funded site’s administrator.</a:t>
            </a:r>
          </a:p>
          <a:p>
            <a:pPr marL="561339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Registration- </a:t>
            </a:r>
            <a:r>
              <a:rPr lang="en-US" sz="2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will get a link from Qualtrics to register. </a:t>
            </a:r>
          </a:p>
          <a:p>
            <a:pPr marL="993141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docs.google.com/forms/d/e/1FAIpQLSdY5mUtpCPHZ-v51aTYC13MeGSzBt38wbBnvsKi5ENscqnTuw/viewform"/>
              </a:rPr>
              <a:t>Complete form</a:t>
            </a:r>
            <a:r>
              <a:rPr lang="en-US" sz="2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if you have not already.</a:t>
            </a:r>
          </a:p>
          <a:p>
            <a:pPr marL="561339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Meals:</a:t>
            </a:r>
            <a:r>
              <a:rPr lang="en-US" sz="2599" dirty="0">
                <a:solidFill>
                  <a:srgbClr val="C3203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meals will not be provided so plan to pack a lunch, order in, or visit a local eatery during the one-hour lunch break.</a:t>
            </a:r>
          </a:p>
          <a:p>
            <a:pPr marL="561339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to bring?</a:t>
            </a:r>
          </a:p>
          <a:p>
            <a:pPr marL="1813554" lvl="3" indent="-453388" algn="l">
              <a:buFont typeface="Arial"/>
              <a:buChar char="￭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 data </a:t>
            </a:r>
          </a:p>
          <a:p>
            <a:pPr marL="1813554" lvl="3" indent="-453388" algn="l">
              <a:buFont typeface="Arial"/>
              <a:buChar char="￭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Laptop </a:t>
            </a:r>
          </a:p>
          <a:p>
            <a:pPr marL="1813554" lvl="3" indent="-453388" algn="l">
              <a:buFont typeface="Arial"/>
              <a:buChar char="￭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Logins passwords to student info </a:t>
            </a:r>
          </a:p>
          <a:p>
            <a:pPr marL="1813554" lvl="3" indent="-453388" algn="l">
              <a:buFont typeface="Arial"/>
              <a:buChar char="￭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 school and district mission and vision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956" y="7225836"/>
            <a:ext cx="4736596" cy="163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6D3B5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Focus on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6D3B5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DYP Steps 1-3</a:t>
            </a:r>
          </a:p>
        </p:txBody>
      </p:sp>
      <p:sp>
        <p:nvSpPr>
          <p:cNvPr id="12" name="Freeform 12" descr="teamwork symbol"/>
          <p:cNvSpPr/>
          <p:nvPr/>
        </p:nvSpPr>
        <p:spPr>
          <a:xfrm>
            <a:off x="1234145" y="4204686"/>
            <a:ext cx="3719138" cy="2849789"/>
          </a:xfrm>
          <a:custGeom>
            <a:avLst/>
            <a:gdLst/>
            <a:ahLst/>
            <a:cxnLst/>
            <a:rect l="l" t="t" r="r" b="b"/>
            <a:pathLst>
              <a:path w="3719138" h="2849789">
                <a:moveTo>
                  <a:pt x="0" y="0"/>
                </a:moveTo>
                <a:lnTo>
                  <a:pt x="3719137" y="0"/>
                </a:lnTo>
                <a:lnTo>
                  <a:pt x="3719137" y="2849790"/>
                </a:lnTo>
                <a:lnTo>
                  <a:pt x="0" y="2849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777676"/>
            <a:ext cx="13569083" cy="774651"/>
            <a:chOff x="0" y="0"/>
            <a:chExt cx="3573750" cy="204023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573750" cy="204023"/>
            </a:xfrm>
            <a:custGeom>
              <a:avLst/>
              <a:gdLst/>
              <a:ahLst/>
              <a:cxnLst/>
              <a:rect l="l" t="t" r="r" b="b"/>
              <a:pathLst>
                <a:path w="3573750" h="204023">
                  <a:moveTo>
                    <a:pt x="0" y="0"/>
                  </a:moveTo>
                  <a:lnTo>
                    <a:pt x="3573750" y="0"/>
                  </a:lnTo>
                  <a:lnTo>
                    <a:pt x="3573750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573750" cy="242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DYP Webinars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4932" y="2884014"/>
            <a:ext cx="1115650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Webinars will occur from 8:00 to 10:00 AM via Zoom.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99372" y="3834199"/>
            <a:ext cx="10467060" cy="501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6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October 2, 2024: Webinar #1</a:t>
            </a:r>
          </a:p>
          <a:p>
            <a:pPr marL="1036320" lvl="2" indent="-345440" algn="l">
              <a:lnSpc>
                <a:spcPts val="362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School Counseling and Mission and Vision Workshop</a:t>
            </a:r>
          </a:p>
          <a:p>
            <a:pPr marL="518160" lvl="1" indent="-259080" algn="l">
              <a:lnSpc>
                <a:spcPts val="36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November 6, 2024: Webinar #2</a:t>
            </a:r>
          </a:p>
          <a:p>
            <a:pPr marL="1036320" lvl="2" indent="-345440" algn="l">
              <a:lnSpc>
                <a:spcPts val="362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and Administrator Collaboration</a:t>
            </a:r>
          </a:p>
          <a:p>
            <a:pPr marL="518160" lvl="1" indent="-259080" algn="l">
              <a:lnSpc>
                <a:spcPts val="36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February 19, 2025: Webinar #3</a:t>
            </a:r>
          </a:p>
          <a:p>
            <a:pPr marL="1036320" lvl="2" indent="-345440" algn="l">
              <a:lnSpc>
                <a:spcPts val="362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Data-Driven Programming for Beginners</a:t>
            </a:r>
          </a:p>
          <a:p>
            <a:pPr marL="518160" lvl="1" indent="-259080" algn="l">
              <a:lnSpc>
                <a:spcPts val="36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March 19, 2025: Webinar #4</a:t>
            </a:r>
          </a:p>
          <a:p>
            <a:pPr marL="1036320" lvl="2" indent="-345440" algn="l">
              <a:lnSpc>
                <a:spcPts val="362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Interventions, SMART Goals and Development Year Reporting Workshop</a:t>
            </a:r>
          </a:p>
          <a:p>
            <a:pPr marL="518160" lvl="1" indent="-259080" algn="l">
              <a:lnSpc>
                <a:spcPts val="36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April 30, 2025: Webinar #5</a:t>
            </a:r>
          </a:p>
          <a:p>
            <a:pPr marL="1036320" lvl="2" indent="-345440" algn="l">
              <a:lnSpc>
                <a:spcPts val="362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Action Planning </a:t>
            </a:r>
          </a:p>
        </p:txBody>
      </p:sp>
      <p:sp>
        <p:nvSpPr>
          <p:cNvPr id="15" name="Freeform 15" descr="Webinar symbol"/>
          <p:cNvSpPr/>
          <p:nvPr/>
        </p:nvSpPr>
        <p:spPr>
          <a:xfrm>
            <a:off x="1443302" y="4305396"/>
            <a:ext cx="4694770" cy="3274602"/>
          </a:xfrm>
          <a:custGeom>
            <a:avLst/>
            <a:gdLst/>
            <a:ahLst/>
            <a:cxnLst/>
            <a:rect l="l" t="t" r="r" b="b"/>
            <a:pathLst>
              <a:path w="4694770" h="3274602">
                <a:moveTo>
                  <a:pt x="0" y="0"/>
                </a:moveTo>
                <a:lnTo>
                  <a:pt x="4694771" y="0"/>
                </a:lnTo>
                <a:lnTo>
                  <a:pt x="4694771" y="3274602"/>
                </a:lnTo>
                <a:lnTo>
                  <a:pt x="0" y="3274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342894"/>
            <a:ext cx="17275536" cy="7551902"/>
            <a:chOff x="0" y="0"/>
            <a:chExt cx="4549935" cy="1988978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88978"/>
            </a:xfrm>
            <a:custGeom>
              <a:avLst/>
              <a:gdLst/>
              <a:ahLst/>
              <a:cxnLst/>
              <a:rect l="l" t="t" r="r" b="b"/>
              <a:pathLst>
                <a:path w="4549935" h="1988978">
                  <a:moveTo>
                    <a:pt x="0" y="0"/>
                  </a:moveTo>
                  <a:lnTo>
                    <a:pt x="4549935" y="0"/>
                  </a:lnTo>
                  <a:lnTo>
                    <a:pt x="4549935" y="1988978"/>
                  </a:lnTo>
                  <a:lnTo>
                    <a:pt x="0" y="198897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2027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Regional Trainings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7487" y="2859564"/>
            <a:ext cx="11683454" cy="31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0" lvl="1" indent="-248285" algn="l">
              <a:lnSpc>
                <a:spcPts val="3473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training will occur from 8:00 AM to 4:00 PM and lunch is provided.</a:t>
            </a:r>
          </a:p>
          <a:p>
            <a:pPr algn="l">
              <a:lnSpc>
                <a:spcPts val="604"/>
              </a:lnSpc>
            </a:pPr>
            <a:endParaRPr lang="en-US" sz="230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 15, 2024: Southwest Region in Durango, CO                                 </a:t>
            </a: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 30, 2024: Northwest and West Central Region in Glenwood Springs, CO</a:t>
            </a: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November 13, 2024: Southeast Region in Lamar, CO</a:t>
            </a: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 11, 2024: North Central and Northeast in Greeley, CO</a:t>
            </a: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January 14, 2025: Denver Metro Region</a:t>
            </a:r>
          </a:p>
          <a:p>
            <a:pPr marL="993140" lvl="2" indent="-331047" algn="l">
              <a:lnSpc>
                <a:spcPts val="3473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4, 2025: Pikes Peak Region in Colorado Springs, CO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288442"/>
            <a:ext cx="15639248" cy="30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77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Registration:</a:t>
            </a:r>
          </a:p>
          <a:p>
            <a:pPr marL="1079502" lvl="2" indent="-359834" algn="l">
              <a:lnSpc>
                <a:spcPts val="3775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email link will be sent directly to the you.</a:t>
            </a:r>
          </a:p>
          <a:p>
            <a:pPr marL="1079502" lvl="2" indent="-359834" algn="l">
              <a:lnSpc>
                <a:spcPts val="3775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program contact and each funded site’s administrator must attend.</a:t>
            </a:r>
          </a:p>
          <a:p>
            <a:pPr marL="1079502" lvl="2" indent="-359834" algn="l">
              <a:lnSpc>
                <a:spcPts val="3775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Details of event will be shared once registered.</a:t>
            </a:r>
          </a:p>
          <a:p>
            <a:pPr algn="l">
              <a:lnSpc>
                <a:spcPts val="1660"/>
              </a:lnSpc>
            </a:pPr>
            <a:endParaRPr lang="en-US" sz="2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51" lvl="1" indent="-269876" algn="l">
              <a:lnSpc>
                <a:spcPts val="377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Focus:</a:t>
            </a:r>
          </a:p>
          <a:p>
            <a:pPr marL="1079502" lvl="2" indent="-359834" algn="l">
              <a:lnSpc>
                <a:spcPts val="3775"/>
              </a:lnSpc>
              <a:buFont typeface="Arial"/>
              <a:buChar char="⚬"/>
            </a:pPr>
            <a:r>
              <a:rPr lang="en-US" sz="2500">
                <a:solidFill>
                  <a:srgbClr val="6D3B5D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Goals, ICAP, and Sustainability </a:t>
            </a:r>
          </a:p>
        </p:txBody>
      </p:sp>
      <p:sp>
        <p:nvSpPr>
          <p:cNvPr id="10" name="Freeform 10" descr="CDE regional map"/>
          <p:cNvSpPr/>
          <p:nvPr/>
        </p:nvSpPr>
        <p:spPr>
          <a:xfrm>
            <a:off x="1106707" y="2829212"/>
            <a:ext cx="4479205" cy="3280109"/>
          </a:xfrm>
          <a:custGeom>
            <a:avLst/>
            <a:gdLst/>
            <a:ahLst/>
            <a:cxnLst/>
            <a:rect l="l" t="t" r="r" b="b"/>
            <a:pathLst>
              <a:path w="4479205" h="3280109">
                <a:moveTo>
                  <a:pt x="0" y="0"/>
                </a:moveTo>
                <a:lnTo>
                  <a:pt x="4479205" y="0"/>
                </a:lnTo>
                <a:lnTo>
                  <a:pt x="4479205" y="3280108"/>
                </a:lnTo>
                <a:lnTo>
                  <a:pt x="0" y="3280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6582" y="2433129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 descr="Question Mark Symbol"/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FC8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03756" y="701562"/>
            <a:ext cx="13559934" cy="1047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Next Steps </a:t>
            </a:r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11958"/>
            <a:ext cx="17275536" cy="7441180"/>
            <a:chOff x="0" y="0"/>
            <a:chExt cx="4549935" cy="1959817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6241" y="2671533"/>
            <a:ext cx="15109809" cy="658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4283"/>
              </a:lnSpc>
              <a:buFont typeface="Arial"/>
              <a:buChar char="•"/>
            </a:pPr>
            <a:r>
              <a:rPr lang="en-US" sz="2799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/>
              </a:rPr>
              <a:t>Sign in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record of attendance.</a:t>
            </a:r>
          </a:p>
          <a:p>
            <a:pPr marL="1209036" lvl="2" indent="-403012" algn="l">
              <a:lnSpc>
                <a:spcPts val="4283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certificate of attendance will be sent to email inputted on form.</a:t>
            </a:r>
          </a:p>
          <a:p>
            <a:pPr algn="l">
              <a:lnSpc>
                <a:spcPts val="152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4283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 for fall in-person training.</a:t>
            </a:r>
          </a:p>
          <a:p>
            <a:pPr marL="1209036" lvl="2" indent="-403012" algn="l">
              <a:lnSpc>
                <a:spcPts val="4283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form for Fall Training Invitation.</a:t>
            </a:r>
          </a:p>
          <a:p>
            <a:pPr marL="1209036" lvl="2" indent="-403012" algn="l">
              <a:lnSpc>
                <a:spcPts val="4283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Bring:</a:t>
            </a:r>
          </a:p>
          <a:p>
            <a:pPr marL="1813554" lvl="3" indent="-453388" algn="l">
              <a:lnSpc>
                <a:spcPts val="4283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 data </a:t>
            </a:r>
          </a:p>
          <a:p>
            <a:pPr marL="1813554" lvl="3" indent="-453388" algn="l">
              <a:lnSpc>
                <a:spcPts val="4283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Laptop </a:t>
            </a:r>
          </a:p>
          <a:p>
            <a:pPr marL="1813554" lvl="3" indent="-453388" algn="l">
              <a:lnSpc>
                <a:spcPts val="4283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Logins passwords to student info </a:t>
            </a:r>
          </a:p>
          <a:p>
            <a:pPr marL="1813554" lvl="3" indent="-453388" algn="l">
              <a:lnSpc>
                <a:spcPts val="4283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 School/District Mission and vision</a:t>
            </a:r>
          </a:p>
          <a:p>
            <a:pPr algn="l">
              <a:lnSpc>
                <a:spcPts val="152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4283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Zoom survey questions.</a:t>
            </a:r>
          </a:p>
          <a:p>
            <a:pPr algn="l">
              <a:lnSpc>
                <a:spcPts val="152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4283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Download your cohort’s calendar and register for upcoming trainings.</a:t>
            </a:r>
          </a:p>
        </p:txBody>
      </p:sp>
      <p:sp>
        <p:nvSpPr>
          <p:cNvPr id="17" name="Freeform 17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1354" y="2292087"/>
            <a:ext cx="16712180" cy="7475212"/>
            <a:chOff x="0" y="0"/>
            <a:chExt cx="4401562" cy="196878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68780"/>
            </a:xfrm>
            <a:custGeom>
              <a:avLst/>
              <a:gdLst/>
              <a:ahLst/>
              <a:cxnLst/>
              <a:rect l="l" t="t" r="r" b="b"/>
              <a:pathLst>
                <a:path w="4401562" h="1968780">
                  <a:moveTo>
                    <a:pt x="0" y="0"/>
                  </a:moveTo>
                  <a:lnTo>
                    <a:pt x="4401562" y="0"/>
                  </a:lnTo>
                  <a:lnTo>
                    <a:pt x="4401562" y="1968780"/>
                  </a:lnTo>
                  <a:lnTo>
                    <a:pt x="0" y="19687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01562" cy="200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84759" y="2779530"/>
            <a:ext cx="15918483" cy="8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questions come up, please reach out.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85342E"/>
                </a:solidFill>
                <a:latin typeface="Museo Slab 2"/>
                <a:ea typeface="Museo Slab 2"/>
                <a:cs typeface="Museo Slab 2"/>
                <a:sym typeface="Museo Slab 2"/>
              </a:rPr>
              <a:t>SCCG Program</a:t>
            </a:r>
          </a:p>
        </p:txBody>
      </p:sp>
      <p:sp>
        <p:nvSpPr>
          <p:cNvPr id="12" name="Freeform 12" descr="2 people"/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5E39"/>
                </a:solidFill>
                <a:latin typeface="Museo Slab 2"/>
                <a:ea typeface="Museo Slab 2"/>
                <a:cs typeface="Museo Slab 2"/>
                <a:sym typeface="Museo Slab 2"/>
              </a:rPr>
              <a:t>CDE Grants Fiscal</a:t>
            </a:r>
          </a:p>
        </p:txBody>
      </p:sp>
      <p:sp>
        <p:nvSpPr>
          <p:cNvPr id="16" name="Freeform 16" descr="1 person"/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2504485" y="5600886"/>
            <a:ext cx="3719512" cy="128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</a:t>
            </a:r>
            <a:r>
              <a:rPr lang="en-US" sz="2599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Kochan</a:t>
            </a:r>
            <a:endParaRPr lang="en-US" sz="2599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720.916.6488</a:t>
            </a:r>
            <a:endParaRPr lang="en-US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7" tooltip="tel:720.916.6488"/>
            </a:endParaRPr>
          </a:p>
        </p:txBody>
      </p:sp>
      <p:sp>
        <p:nvSpPr>
          <p:cNvPr id="20" name="Freeform 20" descr="CDE Logo"/>
          <p:cNvSpPr/>
          <p:nvPr/>
        </p:nvSpPr>
        <p:spPr>
          <a:xfrm>
            <a:off x="1438956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</a:t>
            </a:r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6512" y="2800765"/>
            <a:ext cx="16398172" cy="628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(n.d.b). </a:t>
            </a:r>
            <a:r>
              <a:rPr lang="en-US" sz="240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Empirical research studies supporting the value of school counseling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7d00dcff-40a6-4316-ab6c-8f3ffd7941c2/Effectiveness.pdf"/>
              </a:rPr>
              <a:t>https://www.schoolcounselor.org/getmedia/7d00dcff-40a6-4316-ab6c-8f3ffd7941c2/Effectiveness.pdf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schoolcounselor.org/getmedia/7d00dcff-40a6-4316-ab6c-8f3ffd7941c2/Effectiveness.pdf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(2023a). </a:t>
            </a:r>
            <a:r>
              <a:rPr lang="en-US" sz="240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academic development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Standards-Positions/Position-Statements/ASCA-Position-Statements/The-School-Counselor-and-Academic-Development"/>
              </a:rPr>
              <a:t>Statements/ASCA-Position-Statements/The-School-Counselor-and-Academic-Development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Standards-Positions/Position-Statements/ASCA-Position-Statements/The-School-Counselor-and-Academic-Development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(2023b). </a:t>
            </a:r>
            <a:r>
              <a:rPr lang="en-US" sz="240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career development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Standards-Positions/Position-Statements/ASCA-Position-Statements/The-School-Counselor-and-Career-Development"/>
              </a:rPr>
              <a:t>Statements/ASCA-Position-Statements/The-School-Counselor-and-Career-Development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schoolcounselor.org/Standards-Positions/Position-Statements/ASCA-Position-Statements/The-School-Counselor-and-Career-Development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(2023c). </a:t>
            </a:r>
            <a:r>
              <a:rPr lang="en-US" sz="240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social/emotional developmen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t.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Standards-Positions/Position-Statements/ASCA-Position-Statements/The-School-Counselor-and-Social-Emotional-Developm"/>
              </a:rPr>
              <a:t>Positions/Position-Statements/ASCA-Position-Statements/The-School-Counselor-and-Social-Emotional-Developm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6" tooltip="https://www.schoolcounselor.org/Standards-Positions/Position-Statements/ASCA-Position-Statements/The-School-Counselor-and-Social-Emotional-Developm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(2024, August 15). </a:t>
            </a:r>
            <a:r>
              <a:rPr lang="en-US" sz="240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Corps Grant Program Legislation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cde.state.co.us/postsecondary/sccg-legislation"/>
              </a:rPr>
              <a:t>https://www.cde.state.co.us/postsecondary/sccg-legislation 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cde.state.co.us/postsecondary/sccg-legislation"/>
            </a:endParaRPr>
          </a:p>
        </p:txBody>
      </p:sp>
      <p:sp>
        <p:nvSpPr>
          <p:cNvPr id="17" name="Freeform 17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6" y="3117966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48200" y="5146451"/>
            <a:ext cx="8683827" cy="73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 dirty="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We look forward to seeing you soon!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777676"/>
            <a:ext cx="16712180" cy="774651"/>
            <a:chOff x="0" y="0"/>
            <a:chExt cx="4401562" cy="204023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204023"/>
            </a:xfrm>
            <a:custGeom>
              <a:avLst/>
              <a:gdLst/>
              <a:ahLst/>
              <a:cxnLst/>
              <a:rect l="l" t="t" r="r" b="b"/>
              <a:pathLst>
                <a:path w="4401562" h="204023">
                  <a:moveTo>
                    <a:pt x="0" y="0"/>
                  </a:moveTo>
                  <a:lnTo>
                    <a:pt x="4401562" y="0"/>
                  </a:lnTo>
                  <a:lnTo>
                    <a:pt x="4401562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401562" cy="242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Objectives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884014"/>
            <a:ext cx="1145769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the end of this session, grantees should:</a:t>
            </a:r>
          </a:p>
        </p:txBody>
      </p:sp>
      <p:sp>
        <p:nvSpPr>
          <p:cNvPr id="12" name="Freeform 12" descr="Checkmark 1"/>
          <p:cNvSpPr/>
          <p:nvPr/>
        </p:nvSpPr>
        <p:spPr>
          <a:xfrm>
            <a:off x="1285867" y="4297576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60"/>
                </a:lnTo>
                <a:lnTo>
                  <a:pt x="0" y="84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336942" y="4457202"/>
            <a:ext cx="14922358" cy="50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understanding of the purpose of the School Counselor Corps Grant (SCCG) Program.</a:t>
            </a:r>
          </a:p>
        </p:txBody>
      </p:sp>
      <p:sp>
        <p:nvSpPr>
          <p:cNvPr id="16" name="Freeform 16" descr="Checkmark 2"/>
          <p:cNvSpPr/>
          <p:nvPr/>
        </p:nvSpPr>
        <p:spPr>
          <a:xfrm>
            <a:off x="1158437" y="6051311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8" y="0"/>
                </a:lnTo>
                <a:lnTo>
                  <a:pt x="828698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336942" y="6186064"/>
            <a:ext cx="13761340" cy="493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2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 the Development Year Process (DYP) and it’s connection to grant reporting.</a:t>
            </a:r>
          </a:p>
        </p:txBody>
      </p:sp>
      <p:sp>
        <p:nvSpPr>
          <p:cNvPr id="19" name="Freeform 19" descr="Checkmark 3"/>
          <p:cNvSpPr/>
          <p:nvPr/>
        </p:nvSpPr>
        <p:spPr>
          <a:xfrm>
            <a:off x="1158437" y="7728845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8" y="0"/>
                </a:lnTo>
                <a:lnTo>
                  <a:pt x="828698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336942" y="7856687"/>
            <a:ext cx="10746957" cy="48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 grant webinars, trainings, and reporting requirements.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6225287" cy="1541783"/>
            <a:chOff x="0" y="0"/>
            <a:chExt cx="4273327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273326" cy="406066"/>
            </a:xfrm>
            <a:custGeom>
              <a:avLst/>
              <a:gdLst/>
              <a:ahLst/>
              <a:cxnLst/>
              <a:rect l="l" t="t" r="r" b="b"/>
              <a:pathLst>
                <a:path w="4273326" h="406066">
                  <a:moveTo>
                    <a:pt x="0" y="0"/>
                  </a:moveTo>
                  <a:lnTo>
                    <a:pt x="4273326" y="0"/>
                  </a:lnTo>
                  <a:lnTo>
                    <a:pt x="4273326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3327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3340" y="664681"/>
            <a:ext cx="13236592" cy="9720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Welcome Cohort 14!</a:t>
            </a:r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9880" y="2141569"/>
            <a:ext cx="18795296" cy="7930979"/>
            <a:chOff x="0" y="0"/>
            <a:chExt cx="4950201" cy="2088817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50201" cy="2088817"/>
            </a:xfrm>
            <a:custGeom>
              <a:avLst/>
              <a:gdLst/>
              <a:ahLst/>
              <a:cxnLst/>
              <a:rect l="l" t="t" r="r" b="b"/>
              <a:pathLst>
                <a:path w="4950201" h="2088817">
                  <a:moveTo>
                    <a:pt x="0" y="0"/>
                  </a:moveTo>
                  <a:lnTo>
                    <a:pt x="4950201" y="0"/>
                  </a:lnTo>
                  <a:lnTo>
                    <a:pt x="4950201" y="2088817"/>
                  </a:lnTo>
                  <a:lnTo>
                    <a:pt x="0" y="2088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950201" cy="2126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 descr="CDE Logo"/>
          <p:cNvSpPr/>
          <p:nvPr/>
        </p:nvSpPr>
        <p:spPr>
          <a:xfrm>
            <a:off x="14952323" y="8326776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68635" y="8529400"/>
            <a:ext cx="3293501" cy="1261440"/>
            <a:chOff x="0" y="0"/>
            <a:chExt cx="867424" cy="332231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67424" cy="332231"/>
            </a:xfrm>
            <a:custGeom>
              <a:avLst/>
              <a:gdLst/>
              <a:ahLst/>
              <a:cxnLst/>
              <a:rect l="l" t="t" r="r" b="b"/>
              <a:pathLst>
                <a:path w="867424" h="332231">
                  <a:moveTo>
                    <a:pt x="0" y="0"/>
                  </a:moveTo>
                  <a:lnTo>
                    <a:pt x="867424" y="0"/>
                  </a:lnTo>
                  <a:lnTo>
                    <a:pt x="867424" y="332231"/>
                  </a:lnTo>
                  <a:lnTo>
                    <a:pt x="0" y="332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67424" cy="370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 descr="Sheridan 2 logo"/>
          <p:cNvSpPr/>
          <p:nvPr/>
        </p:nvSpPr>
        <p:spPr>
          <a:xfrm>
            <a:off x="11481052" y="8633529"/>
            <a:ext cx="2790245" cy="1053181"/>
          </a:xfrm>
          <a:custGeom>
            <a:avLst/>
            <a:gdLst/>
            <a:ahLst/>
            <a:cxnLst/>
            <a:rect l="l" t="t" r="r" b="b"/>
            <a:pathLst>
              <a:path w="2790245" h="1053181">
                <a:moveTo>
                  <a:pt x="0" y="0"/>
                </a:moveTo>
                <a:lnTo>
                  <a:pt x="2790245" y="0"/>
                </a:lnTo>
                <a:lnTo>
                  <a:pt x="2790245" y="1053181"/>
                </a:lnTo>
                <a:lnTo>
                  <a:pt x="0" y="105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1573" y="6107058"/>
            <a:ext cx="3751329" cy="1324225"/>
            <a:chOff x="0" y="0"/>
            <a:chExt cx="988004" cy="348767"/>
          </a:xfrm>
        </p:grpSpPr>
        <p:sp>
          <p:nvSpPr>
            <p:cNvPr id="19" name="Freeform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88004" cy="348767"/>
            </a:xfrm>
            <a:custGeom>
              <a:avLst/>
              <a:gdLst/>
              <a:ahLst/>
              <a:cxnLst/>
              <a:rect l="l" t="t" r="r" b="b"/>
              <a:pathLst>
                <a:path w="988004" h="348767">
                  <a:moveTo>
                    <a:pt x="0" y="0"/>
                  </a:moveTo>
                  <a:lnTo>
                    <a:pt x="988004" y="0"/>
                  </a:lnTo>
                  <a:lnTo>
                    <a:pt x="988004" y="348767"/>
                  </a:lnTo>
                  <a:lnTo>
                    <a:pt x="0" y="348767"/>
                  </a:lnTo>
                  <a:close/>
                </a:path>
              </a:pathLst>
            </a:custGeom>
            <a:solidFill>
              <a:srgbClr val="1D32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88004" cy="386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Freeform 21" descr="Clear Creek RE-1 logo"/>
          <p:cNvSpPr/>
          <p:nvPr/>
        </p:nvSpPr>
        <p:spPr>
          <a:xfrm>
            <a:off x="6941573" y="6219906"/>
            <a:ext cx="3616404" cy="1099659"/>
          </a:xfrm>
          <a:custGeom>
            <a:avLst/>
            <a:gdLst/>
            <a:ahLst/>
            <a:cxnLst/>
            <a:rect l="l" t="t" r="r" b="b"/>
            <a:pathLst>
              <a:path w="3616404" h="1099659">
                <a:moveTo>
                  <a:pt x="0" y="0"/>
                </a:moveTo>
                <a:lnTo>
                  <a:pt x="3616403" y="0"/>
                </a:lnTo>
                <a:lnTo>
                  <a:pt x="3616403" y="1099659"/>
                </a:lnTo>
                <a:lnTo>
                  <a:pt x="0" y="1099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417" y="2366011"/>
            <a:ext cx="3642214" cy="1295574"/>
            <a:chOff x="0" y="0"/>
            <a:chExt cx="959266" cy="341221"/>
          </a:xfrm>
        </p:grpSpPr>
        <p:sp>
          <p:nvSpPr>
            <p:cNvPr id="23" name="Freeform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59266" cy="341221"/>
            </a:xfrm>
            <a:custGeom>
              <a:avLst/>
              <a:gdLst/>
              <a:ahLst/>
              <a:cxnLst/>
              <a:rect l="l" t="t" r="r" b="b"/>
              <a:pathLst>
                <a:path w="959266" h="341221">
                  <a:moveTo>
                    <a:pt x="0" y="0"/>
                  </a:moveTo>
                  <a:lnTo>
                    <a:pt x="959266" y="0"/>
                  </a:lnTo>
                  <a:lnTo>
                    <a:pt x="959266" y="341221"/>
                  </a:lnTo>
                  <a:lnTo>
                    <a:pt x="0" y="341221"/>
                  </a:lnTo>
                  <a:close/>
                </a:path>
              </a:pathLst>
            </a:custGeom>
            <a:solidFill>
              <a:srgbClr val="0955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59266" cy="379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5" name="Freeform 25" descr="Pueblo County 70 logo"/>
          <p:cNvSpPr/>
          <p:nvPr/>
        </p:nvSpPr>
        <p:spPr>
          <a:xfrm>
            <a:off x="464292" y="2459377"/>
            <a:ext cx="3204369" cy="1108843"/>
          </a:xfrm>
          <a:custGeom>
            <a:avLst/>
            <a:gdLst/>
            <a:ahLst/>
            <a:cxnLst/>
            <a:rect l="l" t="t" r="r" b="b"/>
            <a:pathLst>
              <a:path w="3204369" h="1108843">
                <a:moveTo>
                  <a:pt x="0" y="0"/>
                </a:moveTo>
                <a:lnTo>
                  <a:pt x="3204369" y="0"/>
                </a:lnTo>
                <a:lnTo>
                  <a:pt x="3204369" y="1108843"/>
                </a:lnTo>
                <a:lnTo>
                  <a:pt x="0" y="1108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West Grand  1-JT"/>
          <p:cNvSpPr/>
          <p:nvPr/>
        </p:nvSpPr>
        <p:spPr>
          <a:xfrm>
            <a:off x="363957" y="7981387"/>
            <a:ext cx="2589702" cy="1534310"/>
          </a:xfrm>
          <a:custGeom>
            <a:avLst/>
            <a:gdLst/>
            <a:ahLst/>
            <a:cxnLst/>
            <a:rect l="l" t="t" r="r" b="b"/>
            <a:pathLst>
              <a:path w="2589702" h="1534310">
                <a:moveTo>
                  <a:pt x="0" y="0"/>
                </a:moveTo>
                <a:lnTo>
                  <a:pt x="2589702" y="0"/>
                </a:lnTo>
                <a:lnTo>
                  <a:pt x="2589702" y="1534310"/>
                </a:lnTo>
                <a:lnTo>
                  <a:pt x="0" y="1534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Cotopaxi RE-3 logo"/>
          <p:cNvSpPr/>
          <p:nvPr/>
        </p:nvSpPr>
        <p:spPr>
          <a:xfrm>
            <a:off x="3581939" y="4246691"/>
            <a:ext cx="1905091" cy="1905091"/>
          </a:xfrm>
          <a:custGeom>
            <a:avLst/>
            <a:gdLst/>
            <a:ahLst/>
            <a:cxnLst/>
            <a:rect l="l" t="t" r="r" b="b"/>
            <a:pathLst>
              <a:path w="1905091" h="1905091">
                <a:moveTo>
                  <a:pt x="0" y="0"/>
                </a:moveTo>
                <a:lnTo>
                  <a:pt x="1905092" y="0"/>
                </a:lnTo>
                <a:lnTo>
                  <a:pt x="1905092" y="1905091"/>
                </a:lnTo>
                <a:lnTo>
                  <a:pt x="0" y="1905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 descr="Elizabeth School District logo"/>
          <p:cNvSpPr/>
          <p:nvPr/>
        </p:nvSpPr>
        <p:spPr>
          <a:xfrm>
            <a:off x="1341047" y="6398479"/>
            <a:ext cx="3992056" cy="966498"/>
          </a:xfrm>
          <a:custGeom>
            <a:avLst/>
            <a:gdLst/>
            <a:ahLst/>
            <a:cxnLst/>
            <a:rect l="l" t="t" r="r" b="b"/>
            <a:pathLst>
              <a:path w="3992056" h="966498">
                <a:moveTo>
                  <a:pt x="0" y="0"/>
                </a:moveTo>
                <a:lnTo>
                  <a:pt x="3992056" y="0"/>
                </a:lnTo>
                <a:lnTo>
                  <a:pt x="3992056" y="966498"/>
                </a:lnTo>
                <a:lnTo>
                  <a:pt x="0" y="9664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Summit RE-1 logo"/>
          <p:cNvSpPr/>
          <p:nvPr/>
        </p:nvSpPr>
        <p:spPr>
          <a:xfrm>
            <a:off x="363957" y="4166410"/>
            <a:ext cx="1954180" cy="1954180"/>
          </a:xfrm>
          <a:custGeom>
            <a:avLst/>
            <a:gdLst/>
            <a:ahLst/>
            <a:cxnLst/>
            <a:rect l="l" t="t" r="r" b="b"/>
            <a:pathLst>
              <a:path w="1954180" h="1954180">
                <a:moveTo>
                  <a:pt x="0" y="0"/>
                </a:moveTo>
                <a:lnTo>
                  <a:pt x="1954180" y="0"/>
                </a:lnTo>
                <a:lnTo>
                  <a:pt x="1954180" y="1954180"/>
                </a:lnTo>
                <a:lnTo>
                  <a:pt x="0" y="1954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4115911"/>
            <a:ext cx="1784770" cy="1760079"/>
            <a:chOff x="0" y="0"/>
            <a:chExt cx="470063" cy="463560"/>
          </a:xfrm>
        </p:grpSpPr>
        <p:sp>
          <p:nvSpPr>
            <p:cNvPr id="31" name="Freeform 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70063" cy="463560"/>
            </a:xfrm>
            <a:custGeom>
              <a:avLst/>
              <a:gdLst/>
              <a:ahLst/>
              <a:cxnLst/>
              <a:rect l="l" t="t" r="r" b="b"/>
              <a:pathLst>
                <a:path w="470063" h="463560">
                  <a:moveTo>
                    <a:pt x="0" y="0"/>
                  </a:moveTo>
                  <a:lnTo>
                    <a:pt x="470063" y="0"/>
                  </a:lnTo>
                  <a:lnTo>
                    <a:pt x="470063" y="463560"/>
                  </a:lnTo>
                  <a:lnTo>
                    <a:pt x="0" y="463560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470063" cy="50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3" name="Freeform 33" descr="Limon RE-4J logo"/>
          <p:cNvSpPr/>
          <p:nvPr/>
        </p:nvSpPr>
        <p:spPr>
          <a:xfrm>
            <a:off x="9198700" y="4158265"/>
            <a:ext cx="1675370" cy="1675370"/>
          </a:xfrm>
          <a:custGeom>
            <a:avLst/>
            <a:gdLst/>
            <a:ahLst/>
            <a:cxnLst/>
            <a:rect l="l" t="t" r="r" b="b"/>
            <a:pathLst>
              <a:path w="1675370" h="1675370">
                <a:moveTo>
                  <a:pt x="0" y="0"/>
                </a:moveTo>
                <a:lnTo>
                  <a:pt x="1675370" y="0"/>
                </a:lnTo>
                <a:lnTo>
                  <a:pt x="1675370" y="1675371"/>
                </a:lnTo>
                <a:lnTo>
                  <a:pt x="0" y="1675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Idalia RJ-3 logo"/>
          <p:cNvSpPr/>
          <p:nvPr/>
        </p:nvSpPr>
        <p:spPr>
          <a:xfrm>
            <a:off x="6245337" y="7916142"/>
            <a:ext cx="1735294" cy="1735294"/>
          </a:xfrm>
          <a:custGeom>
            <a:avLst/>
            <a:gdLst/>
            <a:ahLst/>
            <a:cxnLst/>
            <a:rect l="l" t="t" r="r" b="b"/>
            <a:pathLst>
              <a:path w="1735294" h="1735294">
                <a:moveTo>
                  <a:pt x="0" y="0"/>
                </a:moveTo>
                <a:lnTo>
                  <a:pt x="1735294" y="0"/>
                </a:lnTo>
                <a:lnTo>
                  <a:pt x="1735294" y="1735295"/>
                </a:lnTo>
                <a:lnTo>
                  <a:pt x="0" y="1735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 descr="Greeley 6 logo"/>
          <p:cNvSpPr/>
          <p:nvPr/>
        </p:nvSpPr>
        <p:spPr>
          <a:xfrm>
            <a:off x="6458041" y="4056520"/>
            <a:ext cx="1597632" cy="1597632"/>
          </a:xfrm>
          <a:custGeom>
            <a:avLst/>
            <a:gdLst/>
            <a:ahLst/>
            <a:cxnLst/>
            <a:rect l="l" t="t" r="r" b="b"/>
            <a:pathLst>
              <a:path w="1597632" h="1597632">
                <a:moveTo>
                  <a:pt x="0" y="0"/>
                </a:moveTo>
                <a:lnTo>
                  <a:pt x="1597631" y="0"/>
                </a:lnTo>
                <a:lnTo>
                  <a:pt x="1597631" y="1597631"/>
                </a:lnTo>
                <a:lnTo>
                  <a:pt x="0" y="159763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 descr="Fountain 8 logo"/>
          <p:cNvSpPr/>
          <p:nvPr/>
        </p:nvSpPr>
        <p:spPr>
          <a:xfrm>
            <a:off x="15963604" y="4995951"/>
            <a:ext cx="1607634" cy="1703502"/>
          </a:xfrm>
          <a:custGeom>
            <a:avLst/>
            <a:gdLst/>
            <a:ahLst/>
            <a:cxnLst/>
            <a:rect l="l" t="t" r="r" b="b"/>
            <a:pathLst>
              <a:path w="1607634" h="1703502">
                <a:moveTo>
                  <a:pt x="0" y="0"/>
                </a:moveTo>
                <a:lnTo>
                  <a:pt x="1607634" y="0"/>
                </a:lnTo>
                <a:lnTo>
                  <a:pt x="1607634" y="1703502"/>
                </a:lnTo>
                <a:lnTo>
                  <a:pt x="0" y="1703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 descr="Big Sandy 100J Logo"/>
          <p:cNvSpPr/>
          <p:nvPr/>
        </p:nvSpPr>
        <p:spPr>
          <a:xfrm>
            <a:off x="14192022" y="2585350"/>
            <a:ext cx="3543164" cy="1245928"/>
          </a:xfrm>
          <a:custGeom>
            <a:avLst/>
            <a:gdLst/>
            <a:ahLst/>
            <a:cxnLst/>
            <a:rect l="l" t="t" r="r" b="b"/>
            <a:pathLst>
              <a:path w="3543164" h="1245928">
                <a:moveTo>
                  <a:pt x="0" y="0"/>
                </a:moveTo>
                <a:lnTo>
                  <a:pt x="3543164" y="0"/>
                </a:lnTo>
                <a:lnTo>
                  <a:pt x="3543164" y="1245928"/>
                </a:lnTo>
                <a:lnTo>
                  <a:pt x="0" y="124592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1109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1939" y="7921446"/>
            <a:ext cx="1784770" cy="1760079"/>
            <a:chOff x="0" y="0"/>
            <a:chExt cx="470063" cy="463560"/>
          </a:xfrm>
        </p:grpSpPr>
        <p:sp>
          <p:nvSpPr>
            <p:cNvPr id="39" name="Freeform 3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70063" cy="463560"/>
            </a:xfrm>
            <a:custGeom>
              <a:avLst/>
              <a:gdLst/>
              <a:ahLst/>
              <a:cxnLst/>
              <a:rect l="l" t="t" r="r" b="b"/>
              <a:pathLst>
                <a:path w="470063" h="463560">
                  <a:moveTo>
                    <a:pt x="0" y="0"/>
                  </a:moveTo>
                  <a:lnTo>
                    <a:pt x="470063" y="0"/>
                  </a:lnTo>
                  <a:lnTo>
                    <a:pt x="470063" y="463560"/>
                  </a:lnTo>
                  <a:lnTo>
                    <a:pt x="0" y="463560"/>
                  </a:lnTo>
                  <a:close/>
                </a:path>
              </a:pathLst>
            </a:custGeom>
            <a:solidFill>
              <a:srgbClr val="C82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470063" cy="50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1" name="Freeform 41" descr="Rocky Ford R-2 logo"/>
          <p:cNvSpPr/>
          <p:nvPr/>
        </p:nvSpPr>
        <p:spPr>
          <a:xfrm>
            <a:off x="3668661" y="7987099"/>
            <a:ext cx="1628772" cy="1628772"/>
          </a:xfrm>
          <a:custGeom>
            <a:avLst/>
            <a:gdLst/>
            <a:ahLst/>
            <a:cxnLst/>
            <a:rect l="l" t="t" r="r" b="b"/>
            <a:pathLst>
              <a:path w="1628772" h="1628772">
                <a:moveTo>
                  <a:pt x="0" y="0"/>
                </a:moveTo>
                <a:lnTo>
                  <a:pt x="1628772" y="0"/>
                </a:lnTo>
                <a:lnTo>
                  <a:pt x="1628772" y="1628772"/>
                </a:lnTo>
                <a:lnTo>
                  <a:pt x="0" y="16287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59259" y="7845691"/>
            <a:ext cx="1940767" cy="1945149"/>
            <a:chOff x="0" y="0"/>
            <a:chExt cx="511149" cy="512303"/>
          </a:xfrm>
        </p:grpSpPr>
        <p:sp>
          <p:nvSpPr>
            <p:cNvPr id="43" name="Freeform 4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11149" cy="512303"/>
            </a:xfrm>
            <a:custGeom>
              <a:avLst/>
              <a:gdLst/>
              <a:ahLst/>
              <a:cxnLst/>
              <a:rect l="l" t="t" r="r" b="b"/>
              <a:pathLst>
                <a:path w="511149" h="512303">
                  <a:moveTo>
                    <a:pt x="0" y="0"/>
                  </a:moveTo>
                  <a:lnTo>
                    <a:pt x="511149" y="0"/>
                  </a:lnTo>
                  <a:lnTo>
                    <a:pt x="511149" y="512303"/>
                  </a:lnTo>
                  <a:lnTo>
                    <a:pt x="0" y="512303"/>
                  </a:lnTo>
                  <a:close/>
                </a:path>
              </a:pathLst>
            </a:custGeom>
            <a:solidFill>
              <a:srgbClr val="3355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11149" cy="550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5" name="Freeform 45" descr="Academy 20 Logo"/>
          <p:cNvSpPr/>
          <p:nvPr/>
        </p:nvSpPr>
        <p:spPr>
          <a:xfrm>
            <a:off x="8966383" y="7955006"/>
            <a:ext cx="1726519" cy="1726519"/>
          </a:xfrm>
          <a:custGeom>
            <a:avLst/>
            <a:gdLst/>
            <a:ahLst/>
            <a:cxnLst/>
            <a:rect l="l" t="t" r="r" b="b"/>
            <a:pathLst>
              <a:path w="1726519" h="1726519">
                <a:moveTo>
                  <a:pt x="0" y="0"/>
                </a:moveTo>
                <a:lnTo>
                  <a:pt x="1726519" y="0"/>
                </a:lnTo>
                <a:lnTo>
                  <a:pt x="1726519" y="1726519"/>
                </a:lnTo>
                <a:lnTo>
                  <a:pt x="0" y="172651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5965" t="-8563" b="-99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43676" y="2221261"/>
            <a:ext cx="2724437" cy="1761300"/>
            <a:chOff x="0" y="0"/>
            <a:chExt cx="717547" cy="463882"/>
          </a:xfrm>
        </p:grpSpPr>
        <p:sp>
          <p:nvSpPr>
            <p:cNvPr id="47" name="Freeform 4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17547" cy="463882"/>
            </a:xfrm>
            <a:custGeom>
              <a:avLst/>
              <a:gdLst/>
              <a:ahLst/>
              <a:cxnLst/>
              <a:rect l="l" t="t" r="r" b="b"/>
              <a:pathLst>
                <a:path w="717547" h="463882">
                  <a:moveTo>
                    <a:pt x="0" y="0"/>
                  </a:moveTo>
                  <a:lnTo>
                    <a:pt x="717547" y="0"/>
                  </a:lnTo>
                  <a:lnTo>
                    <a:pt x="717547" y="463882"/>
                  </a:lnTo>
                  <a:lnTo>
                    <a:pt x="0" y="463882"/>
                  </a:lnTo>
                  <a:close/>
                </a:path>
              </a:pathLst>
            </a:custGeom>
            <a:solidFill>
              <a:srgbClr val="D423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717547" cy="501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9" name="Freeform 49" descr="Fort Morgan Re-3 logo"/>
          <p:cNvSpPr/>
          <p:nvPr/>
        </p:nvSpPr>
        <p:spPr>
          <a:xfrm>
            <a:off x="10579422" y="2366011"/>
            <a:ext cx="2452945" cy="1458280"/>
          </a:xfrm>
          <a:custGeom>
            <a:avLst/>
            <a:gdLst/>
            <a:ahLst/>
            <a:cxnLst/>
            <a:rect l="l" t="t" r="r" b="b"/>
            <a:pathLst>
              <a:path w="2452945" h="1458280">
                <a:moveTo>
                  <a:pt x="0" y="0"/>
                </a:moveTo>
                <a:lnTo>
                  <a:pt x="2452946" y="0"/>
                </a:lnTo>
                <a:lnTo>
                  <a:pt x="2452946" y="1458281"/>
                </a:lnTo>
                <a:lnTo>
                  <a:pt x="0" y="145828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 descr="Garfield Re-2 logo"/>
          <p:cNvSpPr/>
          <p:nvPr/>
        </p:nvSpPr>
        <p:spPr>
          <a:xfrm>
            <a:off x="12815386" y="4291397"/>
            <a:ext cx="1726519" cy="1726519"/>
          </a:xfrm>
          <a:custGeom>
            <a:avLst/>
            <a:gdLst/>
            <a:ahLst/>
            <a:cxnLst/>
            <a:rect l="l" t="t" r="r" b="b"/>
            <a:pathLst>
              <a:path w="1726519" h="1726519">
                <a:moveTo>
                  <a:pt x="0" y="0"/>
                </a:moveTo>
                <a:lnTo>
                  <a:pt x="1726519" y="0"/>
                </a:lnTo>
                <a:lnTo>
                  <a:pt x="1726519" y="1726519"/>
                </a:lnTo>
                <a:lnTo>
                  <a:pt x="0" y="172651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1137" y="2653893"/>
            <a:ext cx="4011440" cy="1108843"/>
            <a:chOff x="0" y="0"/>
            <a:chExt cx="1056511" cy="292041"/>
          </a:xfrm>
        </p:grpSpPr>
        <p:sp>
          <p:nvSpPr>
            <p:cNvPr id="52" name="Freeform 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6511" cy="292041"/>
            </a:xfrm>
            <a:custGeom>
              <a:avLst/>
              <a:gdLst/>
              <a:ahLst/>
              <a:cxnLst/>
              <a:rect l="l" t="t" r="r" b="b"/>
              <a:pathLst>
                <a:path w="1056511" h="292041">
                  <a:moveTo>
                    <a:pt x="0" y="0"/>
                  </a:moveTo>
                  <a:lnTo>
                    <a:pt x="1056511" y="0"/>
                  </a:lnTo>
                  <a:lnTo>
                    <a:pt x="1056511" y="292041"/>
                  </a:lnTo>
                  <a:lnTo>
                    <a:pt x="0" y="292041"/>
                  </a:lnTo>
                  <a:close/>
                </a:path>
              </a:pathLst>
            </a:custGeom>
            <a:solidFill>
              <a:srgbClr val="002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1056511" cy="33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4" name="Freeform 54" descr="Colorado Early Colleges Logo"/>
          <p:cNvSpPr/>
          <p:nvPr/>
        </p:nvSpPr>
        <p:spPr>
          <a:xfrm>
            <a:off x="5140019" y="2730252"/>
            <a:ext cx="4106987" cy="956124"/>
          </a:xfrm>
          <a:custGeom>
            <a:avLst/>
            <a:gdLst/>
            <a:ahLst/>
            <a:cxnLst/>
            <a:rect l="l" t="t" r="r" b="b"/>
            <a:pathLst>
              <a:path w="4106987" h="956124">
                <a:moveTo>
                  <a:pt x="0" y="0"/>
                </a:moveTo>
                <a:lnTo>
                  <a:pt x="4106987" y="0"/>
                </a:lnTo>
                <a:lnTo>
                  <a:pt x="4106987" y="956124"/>
                </a:lnTo>
                <a:lnTo>
                  <a:pt x="0" y="95612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 descr="Branson Reorganized 82 Logo"/>
          <p:cNvSpPr/>
          <p:nvPr/>
        </p:nvSpPr>
        <p:spPr>
          <a:xfrm>
            <a:off x="12243158" y="6478035"/>
            <a:ext cx="3151659" cy="1551953"/>
          </a:xfrm>
          <a:custGeom>
            <a:avLst/>
            <a:gdLst/>
            <a:ahLst/>
            <a:cxnLst/>
            <a:rect l="l" t="t" r="r" b="b"/>
            <a:pathLst>
              <a:path w="3151659" h="1551953">
                <a:moveTo>
                  <a:pt x="0" y="0"/>
                </a:moveTo>
                <a:lnTo>
                  <a:pt x="3151659" y="0"/>
                </a:lnTo>
                <a:lnTo>
                  <a:pt x="3151659" y="1551953"/>
                </a:lnTo>
                <a:lnTo>
                  <a:pt x="0" y="15519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6225287" cy="1541783"/>
            <a:chOff x="0" y="0"/>
            <a:chExt cx="4273327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273326" cy="406066"/>
            </a:xfrm>
            <a:custGeom>
              <a:avLst/>
              <a:gdLst/>
              <a:ahLst/>
              <a:cxnLst/>
              <a:rect l="l" t="t" r="r" b="b"/>
              <a:pathLst>
                <a:path w="4273326" h="406066">
                  <a:moveTo>
                    <a:pt x="0" y="0"/>
                  </a:moveTo>
                  <a:lnTo>
                    <a:pt x="4273326" y="0"/>
                  </a:lnTo>
                  <a:lnTo>
                    <a:pt x="4273326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3327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354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97369" y="585526"/>
            <a:ext cx="13236592" cy="9720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Lucky Cohort 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5586" y="4156102"/>
            <a:ext cx="10571546" cy="209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 were you at 14?</a:t>
            </a:r>
          </a:p>
          <a:p>
            <a:pPr marL="1727183" lvl="2" indent="-575728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one thing you loved to do, were interested in, or disliked at 14.</a:t>
            </a:r>
          </a:p>
        </p:txBody>
      </p:sp>
      <p:sp>
        <p:nvSpPr>
          <p:cNvPr id="9" name="Freeform 9" descr="Talking icon"/>
          <p:cNvSpPr/>
          <p:nvPr/>
        </p:nvSpPr>
        <p:spPr>
          <a:xfrm>
            <a:off x="1926476" y="3675954"/>
            <a:ext cx="3986212" cy="4114800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0" y="0"/>
                </a:moveTo>
                <a:lnTo>
                  <a:pt x="3986213" y="0"/>
                </a:lnTo>
                <a:lnTo>
                  <a:pt x="3986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5016612" y="863081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Primary Program Managers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693" y="2693407"/>
            <a:ext cx="16040615" cy="48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grantee has been assigned to one School Counseling Specialist for support throughout the year.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3700" y="3628406"/>
            <a:ext cx="7906750" cy="511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888" lvl="1" indent="-340444" algn="l">
              <a:lnSpc>
                <a:spcPts val="4415"/>
              </a:lnSpc>
              <a:buFont typeface="Arial"/>
              <a:buChar char="•"/>
            </a:pPr>
            <a:r>
              <a:rPr lang="en-US" sz="3153" u="sng" strike="noStrike">
                <a:solidFill>
                  <a:srgbClr val="235E39"/>
                </a:solidFill>
                <a:latin typeface="Museo Slab 2"/>
                <a:ea typeface="Museo Slab 2"/>
                <a:cs typeface="Museo Slab 2"/>
                <a:sym typeface="Museo Slab 2"/>
              </a:rPr>
              <a:t>Jennicca Mabe: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Academy 20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Big Sandy 100J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Branson Reorganized 82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CSI-Colorado Early Colleges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Cotopaxi RE-3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Elizabeth School District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Pueblo County 70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Rocky Ford R-2 </a:t>
            </a:r>
          </a:p>
          <a:p>
            <a:pPr marL="1257026" lvl="2" indent="-419009" algn="l">
              <a:lnSpc>
                <a:spcPts val="4075"/>
              </a:lnSpc>
              <a:spcBef>
                <a:spcPct val="0"/>
              </a:spcBef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Sheridan 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628406"/>
            <a:ext cx="7906750" cy="511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888" lvl="1" indent="-340444" algn="l">
              <a:lnSpc>
                <a:spcPts val="4415"/>
              </a:lnSpc>
              <a:buFont typeface="Arial"/>
              <a:buChar char="•"/>
            </a:pPr>
            <a:r>
              <a:rPr lang="en-US" sz="3153" u="sng">
                <a:solidFill>
                  <a:srgbClr val="235E39"/>
                </a:solidFill>
                <a:latin typeface="Museo Slab 2"/>
                <a:ea typeface="Museo Slab 2"/>
                <a:cs typeface="Museo Slab 2"/>
                <a:sym typeface="Museo Slab 2"/>
              </a:rPr>
              <a:t>Brooke Morgan</a:t>
            </a:r>
            <a:r>
              <a:rPr lang="en-US" sz="3153" u="sng" strike="noStrike">
                <a:solidFill>
                  <a:srgbClr val="235E39"/>
                </a:solidFill>
                <a:latin typeface="Museo Slab 2"/>
                <a:ea typeface="Museo Slab 2"/>
                <a:cs typeface="Museo Slab 2"/>
                <a:sym typeface="Museo Slab 2"/>
              </a:rPr>
              <a:t>: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Clear Creek RE-1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Fort Morgan Re-3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Fountain 8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Garfield Re-2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Greeley 6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Idalia RJ-3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Limon RE-4J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Summit RE-1</a:t>
            </a:r>
          </a:p>
          <a:p>
            <a:pPr marL="1257026" lvl="2" indent="-419009" algn="l">
              <a:lnSpc>
                <a:spcPts val="4075"/>
              </a:lnSpc>
              <a:spcBef>
                <a:spcPct val="0"/>
              </a:spcBef>
              <a:buFont typeface="Arial"/>
              <a:buChar char="⚬"/>
            </a:pPr>
            <a:r>
              <a:rPr lang="en-US" sz="29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West Grand 1-JT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6225287" cy="1541783"/>
            <a:chOff x="0" y="0"/>
            <a:chExt cx="4273327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273326" cy="406066"/>
            </a:xfrm>
            <a:custGeom>
              <a:avLst/>
              <a:gdLst/>
              <a:ahLst/>
              <a:cxnLst/>
              <a:rect l="l" t="t" r="r" b="b"/>
              <a:pathLst>
                <a:path w="4273326" h="406066">
                  <a:moveTo>
                    <a:pt x="0" y="0"/>
                  </a:moveTo>
                  <a:lnTo>
                    <a:pt x="4273326" y="0"/>
                  </a:lnTo>
                  <a:lnTo>
                    <a:pt x="4273326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3327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354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673061" y="651278"/>
            <a:ext cx="13236592" cy="9720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Goals of SCCG</a:t>
            </a:r>
          </a:p>
        </p:txBody>
      </p:sp>
      <p:sp>
        <p:nvSpPr>
          <p:cNvPr id="9" name="Freeform 9" descr="compass"/>
          <p:cNvSpPr/>
          <p:nvPr/>
        </p:nvSpPr>
        <p:spPr>
          <a:xfrm>
            <a:off x="1028700" y="4189622"/>
            <a:ext cx="3172137" cy="41148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7" y="0"/>
                </a:lnTo>
                <a:lnTo>
                  <a:pt x="31721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228479" y="3247446"/>
            <a:ext cx="9004288" cy="72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Colorado Revised Statute 22-91-103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41376" y="4394409"/>
            <a:ext cx="12730913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availability of effective school counseling to: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graduation rate​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percentage of students who appropriately prepare for, apply to and continue into postsecondary education; and​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work-based learning awareness, education, and opportunities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4839656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7140467" cy="1541783"/>
            <a:chOff x="0" y="0"/>
            <a:chExt cx="45143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14362" cy="406066"/>
            </a:xfrm>
            <a:custGeom>
              <a:avLst/>
              <a:gdLst/>
              <a:ahLst/>
              <a:cxnLst/>
              <a:rect l="l" t="t" r="r" b="b"/>
              <a:pathLst>
                <a:path w="4514362" h="406066">
                  <a:moveTo>
                    <a:pt x="0" y="0"/>
                  </a:moveTo>
                  <a:lnTo>
                    <a:pt x="4514362" y="0"/>
                  </a:lnTo>
                  <a:lnTo>
                    <a:pt x="45143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436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9569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673061" y="651278"/>
            <a:ext cx="17847249" cy="9720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Comprehensive School Counseling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5773" y="2964378"/>
            <a:ext cx="7135683" cy="5513074"/>
          </a:xfrm>
          <a:custGeom>
            <a:avLst/>
            <a:gdLst/>
            <a:ahLst/>
            <a:cxnLst/>
            <a:rect l="l" t="t" r="r" b="b"/>
            <a:pathLst>
              <a:path w="7135683" h="5513074">
                <a:moveTo>
                  <a:pt x="0" y="0"/>
                </a:moveTo>
                <a:lnTo>
                  <a:pt x="7135683" y="0"/>
                </a:lnTo>
                <a:lnTo>
                  <a:pt x="7135683" y="5513074"/>
                </a:lnTo>
                <a:lnTo>
                  <a:pt x="0" y="5513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821495" y="3745095"/>
            <a:ext cx="6044239" cy="2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42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Colorado Revised Statute 22-91-102 </a:t>
            </a:r>
          </a:p>
          <a:p>
            <a:pPr algn="l">
              <a:lnSpc>
                <a:spcPts val="3849"/>
              </a:lnSpc>
            </a:pPr>
            <a:r>
              <a:rPr lang="en-US" sz="242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Professional school counselors are trained to provide comprehensive programs that facilitate the development of the whole child in areas of </a:t>
            </a:r>
            <a:r>
              <a:rPr lang="en-US" sz="2421" u="sng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academic, career, and personal and social needs.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878943" y="2892795"/>
            <a:ext cx="6228863" cy="4812460"/>
          </a:xfrm>
          <a:custGeom>
            <a:avLst/>
            <a:gdLst/>
            <a:ahLst/>
            <a:cxnLst/>
            <a:rect l="l" t="t" r="r" b="b"/>
            <a:pathLst>
              <a:path w="6228863" h="4812460">
                <a:moveTo>
                  <a:pt x="6228864" y="0"/>
                </a:moveTo>
                <a:lnTo>
                  <a:pt x="0" y="0"/>
                </a:lnTo>
                <a:lnTo>
                  <a:pt x="0" y="4812460"/>
                </a:lnTo>
                <a:lnTo>
                  <a:pt x="6228864" y="4812460"/>
                </a:lnTo>
                <a:lnTo>
                  <a:pt x="622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24148" y="3338188"/>
            <a:ext cx="5538454" cy="370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6"/>
              </a:lnSpc>
            </a:pP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American School Counselor Association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(ASCA)</a:t>
            </a:r>
          </a:p>
          <a:p>
            <a:pPr marL="496571" lvl="1" indent="-248285" algn="l">
              <a:lnSpc>
                <a:spcPts val="3657"/>
              </a:lnSpc>
              <a:buFont typeface="Arial"/>
              <a:buChar char="•"/>
            </a:pP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Standards-Positions/Position-Statements/ASCA-Position-Statements/The-School-Counselor-and-Academic-Development"/>
              </a:rPr>
              <a:t>Academic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Standards-Positions/Position-Statements/ASCA-Position-Statements/The-School-Counselor-and-Career-Development"/>
              </a:rPr>
              <a:t>career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schoolcounselor.org/Standards-Positions/Position-Statements/ASCA-Position-Statements/The-School-Counselor-and-Social-Emotional-Developm"/>
              </a:rPr>
              <a:t>social/emotional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(American School Counselor Association, 2023a, 2023b, 2023c)</a:t>
            </a:r>
          </a:p>
          <a:p>
            <a:pPr algn="l">
              <a:lnSpc>
                <a:spcPts val="3816"/>
              </a:lnSpc>
            </a:pPr>
            <a:endParaRPr lang="en-US" sz="2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90304" y="8578500"/>
            <a:ext cx="11832208" cy="7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 to www.menti.com and enter 8164 6339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39656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7140467" cy="1541783"/>
            <a:chOff x="0" y="0"/>
            <a:chExt cx="45143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14362" cy="406066"/>
            </a:xfrm>
            <a:custGeom>
              <a:avLst/>
              <a:gdLst/>
              <a:ahLst/>
              <a:cxnLst/>
              <a:rect l="l" t="t" r="r" b="b"/>
              <a:pathLst>
                <a:path w="4514362" h="406066">
                  <a:moveTo>
                    <a:pt x="0" y="0"/>
                  </a:moveTo>
                  <a:lnTo>
                    <a:pt x="4514362" y="0"/>
                  </a:lnTo>
                  <a:lnTo>
                    <a:pt x="45143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436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9569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209679" y="764252"/>
            <a:ext cx="15993718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Importance of Comprehensive School Counseling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38733"/>
            <a:ext cx="7906750" cy="499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067" lvl="1" indent="-362034" algn="l">
              <a:lnSpc>
                <a:spcPts val="4695"/>
              </a:lnSpc>
              <a:buFont typeface="Arial"/>
              <a:buChar char="•"/>
            </a:pPr>
            <a:r>
              <a:rPr lang="en-US" sz="3353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Improvement in:</a:t>
            </a:r>
          </a:p>
          <a:p>
            <a:pPr marL="1343385" lvl="2" indent="-447795" algn="l">
              <a:lnSpc>
                <a:spcPts val="4355"/>
              </a:lnSpc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skills</a:t>
            </a:r>
          </a:p>
          <a:p>
            <a:pPr marL="1343385" lvl="2" indent="-447795" algn="l">
              <a:lnSpc>
                <a:spcPts val="4355"/>
              </a:lnSpc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performance</a:t>
            </a:r>
          </a:p>
          <a:p>
            <a:pPr marL="1343385" lvl="2" indent="-447795" algn="l">
              <a:lnSpc>
                <a:spcPts val="4355"/>
              </a:lnSpc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Engagement and academic relationships</a:t>
            </a:r>
          </a:p>
          <a:p>
            <a:pPr marL="1343385" lvl="2" indent="-447795" algn="l">
              <a:lnSpc>
                <a:spcPts val="4355"/>
              </a:lnSpc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Graduation rates</a:t>
            </a:r>
          </a:p>
          <a:p>
            <a:pPr marL="1343385" lvl="2" indent="-447795" algn="l">
              <a:lnSpc>
                <a:spcPts val="4355"/>
              </a:lnSpc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College entrance and persistence rates</a:t>
            </a:r>
          </a:p>
          <a:p>
            <a:pPr marL="1343385" lvl="2" indent="-447795" algn="l">
              <a:lnSpc>
                <a:spcPts val="4355"/>
              </a:lnSpc>
              <a:spcBef>
                <a:spcPct val="0"/>
              </a:spcBef>
              <a:buFont typeface="Arial"/>
              <a:buChar char="⚬"/>
            </a:pPr>
            <a:r>
              <a:rPr lang="en-US" sz="3111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Closing the achievement gap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52907" y="2738733"/>
            <a:ext cx="5752021" cy="2933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067" lvl="1" indent="-362034" algn="l">
              <a:lnSpc>
                <a:spcPts val="4695"/>
              </a:lnSpc>
              <a:buFont typeface="Arial"/>
              <a:buChar char="•"/>
            </a:pPr>
            <a:r>
              <a:rPr lang="en-US" sz="3353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Decreased:</a:t>
            </a:r>
          </a:p>
          <a:p>
            <a:pPr marL="1448134" lvl="2" indent="-482711" algn="l">
              <a:lnSpc>
                <a:spcPts val="4695"/>
              </a:lnSpc>
              <a:buFont typeface="Arial"/>
              <a:buChar char="⚬"/>
            </a:pPr>
            <a:r>
              <a:rPr lang="en-US" sz="335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absenteeism</a:t>
            </a:r>
          </a:p>
          <a:p>
            <a:pPr marL="1448134" lvl="2" indent="-482711" algn="l">
              <a:lnSpc>
                <a:spcPts val="4695"/>
              </a:lnSpc>
              <a:buFont typeface="Arial"/>
              <a:buChar char="⚬"/>
            </a:pPr>
            <a:r>
              <a:rPr lang="en-US" sz="335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Suspensions</a:t>
            </a:r>
          </a:p>
          <a:p>
            <a:pPr marL="1448134" lvl="2" indent="-482711" algn="l">
              <a:lnSpc>
                <a:spcPts val="4695"/>
              </a:lnSpc>
              <a:buFont typeface="Arial"/>
              <a:buChar char="⚬"/>
            </a:pPr>
            <a:r>
              <a:rPr lang="en-US" sz="335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Emotional distress</a:t>
            </a:r>
          </a:p>
          <a:p>
            <a:pPr marL="1448134" lvl="2" indent="-482711" algn="l">
              <a:lnSpc>
                <a:spcPts val="4695"/>
              </a:lnSpc>
              <a:spcBef>
                <a:spcPct val="0"/>
              </a:spcBef>
              <a:buFont typeface="Arial"/>
              <a:buChar char="⚬"/>
            </a:pPr>
            <a:r>
              <a:rPr lang="en-US" sz="335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Drug use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22338" y="6059133"/>
            <a:ext cx="6176301" cy="639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(American School Counselor Association, n.d.b)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(American School Counselor Association, 2023c)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9083" y="8281224"/>
            <a:ext cx="9369834" cy="10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schoolcounselor.org/getmedia/7d00dcff-40a6-4316-ab6c-8f3ffd7941c2/Effectiveness.pdf"/>
              </a:rPr>
              <a:t>See more empirical research studies supporting the </a:t>
            </a:r>
          </a:p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schoolcounselor.org/getmedia/7d00dcff-40a6-4316-ab6c-8f3ffd7941c2/Effectiveness.pdf"/>
              </a:rPr>
              <a:t>value of school counseling here</a:t>
            </a:r>
            <a:r>
              <a:rPr lang="en-US" sz="300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39656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03756" y="739153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Development Year </a:t>
            </a:r>
          </a:p>
        </p:txBody>
      </p:sp>
      <p:sp>
        <p:nvSpPr>
          <p:cNvPr id="9" name="Freeform 9" descr="road sign for year one"/>
          <p:cNvSpPr/>
          <p:nvPr/>
        </p:nvSpPr>
        <p:spPr>
          <a:xfrm>
            <a:off x="1575539" y="2668539"/>
            <a:ext cx="5889521" cy="7011335"/>
          </a:xfrm>
          <a:custGeom>
            <a:avLst/>
            <a:gdLst/>
            <a:ahLst/>
            <a:cxnLst/>
            <a:rect l="l" t="t" r="r" b="b"/>
            <a:pathLst>
              <a:path w="5889521" h="7011335">
                <a:moveTo>
                  <a:pt x="0" y="0"/>
                </a:moveTo>
                <a:lnTo>
                  <a:pt x="5889521" y="0"/>
                </a:lnTo>
                <a:lnTo>
                  <a:pt x="5889521" y="7011335"/>
                </a:lnTo>
                <a:lnTo>
                  <a:pt x="0" y="7011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482213" y="3384570"/>
            <a:ext cx="3546202" cy="15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Year 1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13729" y="5191726"/>
            <a:ext cx="9356141" cy="1964960"/>
            <a:chOff x="0" y="0"/>
            <a:chExt cx="2464169" cy="51752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64169" cy="517520"/>
            </a:xfrm>
            <a:custGeom>
              <a:avLst/>
              <a:gdLst/>
              <a:ahLst/>
              <a:cxnLst/>
              <a:rect l="l" t="t" r="r" b="b"/>
              <a:pathLst>
                <a:path w="2464169" h="517520">
                  <a:moveTo>
                    <a:pt x="0" y="0"/>
                  </a:moveTo>
                  <a:lnTo>
                    <a:pt x="2464169" y="0"/>
                  </a:lnTo>
                  <a:lnTo>
                    <a:pt x="2464169" y="517520"/>
                  </a:lnTo>
                  <a:lnTo>
                    <a:pt x="0" y="517520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64169" cy="5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742245" y="3590974"/>
            <a:ext cx="9099109" cy="101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The purpose of the developmental year is to explore and plan for implementation.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71605" y="5519110"/>
            <a:ext cx="8869749" cy="125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Trainings and webinars will guide your team in building a comprehensive and data-driven school counseling program with actionable steps.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1124</Words>
  <Application>Microsoft Office PowerPoint</Application>
  <PresentationFormat>Custom</PresentationFormat>
  <Paragraphs>209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Trebuchet MS</vt:lpstr>
      <vt:lpstr>Arial</vt:lpstr>
      <vt:lpstr>Museo Slab 1</vt:lpstr>
      <vt:lpstr>Calibri</vt:lpstr>
      <vt:lpstr>Trebuchet MS Bold</vt:lpstr>
      <vt:lpstr>Trebuchet MS Italics</vt:lpstr>
      <vt:lpstr>Homemade Apple</vt:lpstr>
      <vt:lpstr>Museo Slab 2</vt:lpstr>
      <vt:lpstr>Office Theme</vt:lpstr>
      <vt:lpstr>School Counselor Corps Grant  Virtual Welcome 2024-2025 </vt:lpstr>
      <vt:lpstr>Today’s Objectives</vt:lpstr>
      <vt:lpstr>Welcome Cohort 14!</vt:lpstr>
      <vt:lpstr>Lucky Cohort 14</vt:lpstr>
      <vt:lpstr>Primary Program Managers</vt:lpstr>
      <vt:lpstr>Goals of SCCG</vt:lpstr>
      <vt:lpstr>Comprehensive School Counseling</vt:lpstr>
      <vt:lpstr>Importance of Comprehensive School Counseling</vt:lpstr>
      <vt:lpstr>SCCG Development Year </vt:lpstr>
      <vt:lpstr>DYP and Reporting </vt:lpstr>
      <vt:lpstr>Cohort 14 Fall Training</vt:lpstr>
      <vt:lpstr>DYP Webinars </vt:lpstr>
      <vt:lpstr>Regional Trainings </vt:lpstr>
      <vt:lpstr>Questions</vt:lpstr>
      <vt:lpstr>Next Steps </vt:lpstr>
      <vt:lpstr>Contact Us 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Welcome Part 2- Cohort 14</dc:title>
  <dc:creator>Morgan, Brooke</dc:creator>
  <cp:lastModifiedBy>Morgan, Brooke</cp:lastModifiedBy>
  <cp:revision>3</cp:revision>
  <dcterms:created xsi:type="dcterms:W3CDTF">2006-08-16T00:00:00Z</dcterms:created>
  <dcterms:modified xsi:type="dcterms:W3CDTF">2024-08-20T23:48:42Z</dcterms:modified>
  <dc:identifier>DAGMu3B91Wo</dc:identifier>
</cp:coreProperties>
</file>