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8288000" cy="10287000"/>
  <p:notesSz cx="6858000" cy="9144000"/>
  <p:embeddedFontLst>
    <p:embeddedFont>
      <p:font typeface="Canva Sans Bold" panose="020B0604020202020204" charset="0"/>
      <p:regular r:id="rId42"/>
    </p:embeddedFont>
    <p:embeddedFont>
      <p:font typeface="Homemade Apple" panose="020B0604020202020204" charset="0"/>
      <p:regular r:id="rId43"/>
    </p:embeddedFont>
    <p:embeddedFont>
      <p:font typeface="Inter Bold" panose="020B0604020202020204" charset="0"/>
      <p:regular r:id="rId44"/>
    </p:embeddedFont>
    <p:embeddedFont>
      <p:font typeface="Museo Slab 1" panose="020B0604020202020204" charset="0"/>
      <p:regular r:id="rId45"/>
    </p:embeddedFont>
    <p:embeddedFont>
      <p:font typeface="Museo Slab 2" panose="020B0604020202020204" charset="0"/>
      <p:regular r:id="rId46"/>
    </p:embeddedFont>
    <p:embeddedFont>
      <p:font typeface="Trebuchet MS" panose="020B0603020202020204" pitchFamily="34" charset="0"/>
      <p:regular r:id="rId47"/>
      <p:bold r:id="rId48"/>
      <p:italic r:id="rId49"/>
      <p:boldItalic r:id="rId50"/>
    </p:embeddedFont>
    <p:embeddedFont>
      <p:font typeface="Trebuchet MS Bold" panose="020B0703020202020204" pitchFamily="34" charset="0"/>
      <p:regular r:id="rId51"/>
      <p:bold r:id="rId52"/>
    </p:embeddedFont>
    <p:embeddedFont>
      <p:font typeface="Trebuchet MS Italics"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467" autoAdjust="0"/>
  </p:normalViewPr>
  <p:slideViewPr>
    <p:cSldViewPr>
      <p:cViewPr varScale="1">
        <p:scale>
          <a:sx n="63" d="100"/>
          <a:sy n="63" d="100"/>
        </p:scale>
        <p:origin x="276" y="402"/>
      </p:cViewPr>
      <p:guideLst>
        <p:guide orient="horz" pos="2160"/>
        <p:guide pos="2880"/>
      </p:guideLst>
    </p:cSldViewPr>
  </p:slideViewPr>
  <p:outlineViewPr>
    <p:cViewPr>
      <p:scale>
        <a:sx n="33" d="100"/>
        <a:sy n="33" d="100"/>
      </p:scale>
      <p:origin x="0" y="-1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Grant Training Website: https://www.cde.state.co.us/postsecondary/sccg-grant-trainings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Contact Form: https://docs.google.com/forms/d/e/1FAIpQLSdY5mUtpCPHZ-v51aTYC13MeGSzBt38wbBnvsKi5ENscqnTuw/viewform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SCCG Program Reporting webpage: https://www.cde.state.co.us/postsecondary/sccg-program-reporting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Current Grantee Website: https://www.cde.state.co.us/postsecondary/sccg-current-grantees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Attendance Form: https://docs.google.com/forms/d/e/1FAIpQLSfZmbiSEaMOpfSpRttg76Ebzk9DRnpjSYRCcwEDYPYsnYmZ4A/viewform?usp=sf_link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SCCG Resources: https://www.cde.state.co.us/postsecondary/scc_resources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SCCG calendars can be downloaded on website: https://www.cde.state.co.us/postsecondary/sccg-current-grantees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postsecondary/sccg-legislatio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cde.state.co.us/postsecondary/sccg-grant-training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docs.google.com/forms/d/e/1FAIpQLSdY5mUtpCPHZ-v51aTYC13MeGSzBt38wbBnvsKi5ENscqnTuw/viewfor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postsecondary/sccg-program-reportin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cde.state.co.us/uip" TargetMode="External"/><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afGG0RkANMkeY4yVZbAhTz8fv-XLK5U2/copy"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6.sv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8.svg"/></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postsecondary/sccg-current-grantee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docs.google.com/forms/d/e/1FAIpQLSfZmbiSEaMOpfSpRttg76Ebzk9DRnpjSYRCcwEDYPYsnYmZ4A/viewform?usp=sf_link"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postsecondary/scc_resource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postsecondary/sccg-current-grantees"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hyperlink" Target="https://drive.google.com/file/d/1dfF-Qic3rHcvA_WzEN9nXc4C7usbokvT/view" TargetMode="External"/><Relationship Id="rId3" Type="http://schemas.openxmlformats.org/officeDocument/2006/relationships/image" Target="../media/image53.png"/><Relationship Id="rId7" Type="http://schemas.openxmlformats.org/officeDocument/2006/relationships/hyperlink" Target="https://drive.google.com/file/d/1Bxe-DeZy2C6AXdgocOf_8CzNRFTefcA8/view?usp=drive_link"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docs.google.com/forms/d/e/1FAIpQLScZRmIJ1ulmXmW420sMgVoPs2SYcM90d4yXzY0aRwZ8Mo6wXA/viewform" TargetMode="External"/><Relationship Id="rId5" Type="http://schemas.openxmlformats.org/officeDocument/2006/relationships/hyperlink" Target="https://drive.google.com/file/d/1Y36lt_AqtMVC6Vz4Hd17-BFsHpJS3CaF/view?usp=drive_link" TargetMode="External"/><Relationship Id="rId10" Type="http://schemas.openxmlformats.org/officeDocument/2006/relationships/image" Target="../media/image9.png"/><Relationship Id="rId4" Type="http://schemas.openxmlformats.org/officeDocument/2006/relationships/image" Target="../media/image54.svg"/><Relationship Id="rId9" Type="http://schemas.openxmlformats.org/officeDocument/2006/relationships/hyperlink" Target="https://docs.google.com/forms/d/e/1FAIpQLSeI7Kefl8AjQoEGdG2A0AYQSap1hr1Gwvqq_unWRHOjumqnfw/viewfor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6.sv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forms/d/e/1FAIpQLSfZmbiSEaMOpfSpRttg76Ebzk9DRnpjSYRCcwEDYPYsnYmZ4A/viewform"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1.png"/><Relationship Id="rId7" Type="http://schemas.openxmlformats.org/officeDocument/2006/relationships/hyperlink" Target="tel:720.916.6488"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38.xml.rels><?xml version="1.0" encoding="UTF-8" standalone="yes"?>
<Relationships xmlns="http://schemas.openxmlformats.org/package/2006/relationships"><Relationship Id="rId3" Type="http://schemas.openxmlformats.org/officeDocument/2006/relationships/hyperlink" Target="https://www.schoolcounselor.org/About-School-Counseling/ASCA-National-Model-for-School-Counseling-Programs/Templates-Resources"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cde.state.co.us/postsecondary/sccg-legislation" TargetMode="External"/><Relationship Id="rId4" Type="http://schemas.openxmlformats.org/officeDocument/2006/relationships/hyperlink" Target="https://www.cde.state.co.us/ui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15.sv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Front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a:spLocks noGrp="1"/>
          </p:cNvSpPr>
          <p:nvPr>
            <p:ph type="title" idx="4294967295"/>
          </p:nvPr>
        </p:nvSpPr>
        <p:spPr>
          <a:xfrm>
            <a:off x="4250735" y="3679988"/>
            <a:ext cx="9749659" cy="36805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School Counselor Corps Grant </a:t>
            </a:r>
          </a:p>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Virtual Welcome</a:t>
            </a:r>
          </a:p>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2024-2025</a:t>
            </a:r>
          </a:p>
        </p:txBody>
      </p:sp>
      <p:sp>
        <p:nvSpPr>
          <p:cNvPr id="5" name="Freeform 5">
            <a:extLst>
              <a:ext uri="{C183D7F6-B498-43B3-948B-1728B52AA6E4}">
                <adec:decorative xmlns:adec="http://schemas.microsoft.com/office/drawing/2017/decorative" val="1"/>
              </a:ext>
            </a:extLst>
          </p:cNvPr>
          <p:cNvSpPr/>
          <p:nvPr/>
        </p:nvSpPr>
        <p:spPr>
          <a:xfrm rot="-1851303">
            <a:off x="10629222" y="7212916"/>
            <a:ext cx="4793363" cy="1426167"/>
          </a:xfrm>
          <a:custGeom>
            <a:avLst/>
            <a:gdLst/>
            <a:ahLst/>
            <a:cxnLst/>
            <a:rect l="l" t="t" r="r" b="b"/>
            <a:pathLst>
              <a:path w="4793363" h="1426167">
                <a:moveTo>
                  <a:pt x="0" y="0"/>
                </a:moveTo>
                <a:lnTo>
                  <a:pt x="4793362" y="0"/>
                </a:lnTo>
                <a:lnTo>
                  <a:pt x="4793362" y="1426167"/>
                </a:lnTo>
                <a:lnTo>
                  <a:pt x="0" y="14261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rot="-1968341">
            <a:off x="10872543" y="7711645"/>
            <a:ext cx="4331937" cy="469065"/>
          </a:xfrm>
          <a:prstGeom prst="rect">
            <a:avLst/>
          </a:prstGeom>
        </p:spPr>
        <p:txBody>
          <a:bodyPr lIns="0" tIns="0" rIns="0" bIns="0" rtlCol="0" anchor="t">
            <a:spAutoFit/>
          </a:bodyPr>
          <a:lstStyle/>
          <a:p>
            <a:pPr algn="ctr">
              <a:lnSpc>
                <a:spcPts val="3536"/>
              </a:lnSpc>
            </a:pPr>
            <a:r>
              <a:rPr lang="en-US" sz="3400" spc="68">
                <a:solidFill>
                  <a:srgbClr val="FFFFFF"/>
                </a:solidFill>
                <a:latin typeface="Homemade Apple"/>
                <a:ea typeface="Homemade Apple"/>
                <a:cs typeface="Homemade Apple"/>
                <a:sym typeface="Homemade Apple"/>
              </a:rPr>
              <a:t>August 21, 2024</a:t>
            </a:r>
          </a:p>
        </p:txBody>
      </p:sp>
      <p:sp>
        <p:nvSpPr>
          <p:cNvPr id="6" name="Freeform 6" descr="CDE Logo"/>
          <p:cNvSpPr/>
          <p:nvPr/>
        </p:nvSpPr>
        <p:spPr>
          <a:xfrm>
            <a:off x="6117334" y="2309322"/>
            <a:ext cx="6016462" cy="1010264"/>
          </a:xfrm>
          <a:custGeom>
            <a:avLst/>
            <a:gdLst/>
            <a:ahLst/>
            <a:cxnLst/>
            <a:rect l="l" t="t" r="r" b="b"/>
            <a:pathLst>
              <a:path w="6016462" h="1010264">
                <a:moveTo>
                  <a:pt x="0" y="0"/>
                </a:moveTo>
                <a:lnTo>
                  <a:pt x="6016461" y="0"/>
                </a:lnTo>
                <a:lnTo>
                  <a:pt x="6016461" y="1010264"/>
                </a:lnTo>
                <a:lnTo>
                  <a:pt x="0" y="1010264"/>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848882" cy="1541783"/>
            <a:chOff x="0" y="0"/>
            <a:chExt cx="4700940" cy="406066"/>
          </a:xfrm>
        </p:grpSpPr>
        <p:sp>
          <p:nvSpPr>
            <p:cNvPr id="3" name="Freeform 3">
              <a:extLst>
                <a:ext uri="{C183D7F6-B498-43B3-948B-1728B52AA6E4}">
                  <adec:decorative xmlns:adec="http://schemas.microsoft.com/office/drawing/2017/decorative" val="1"/>
                </a:ext>
              </a:extLst>
            </p:cNvPr>
            <p:cNvSpPr/>
            <p:nvPr/>
          </p:nvSpPr>
          <p:spPr>
            <a:xfrm>
              <a:off x="0" y="0"/>
              <a:ext cx="4700940" cy="406066"/>
            </a:xfrm>
            <a:custGeom>
              <a:avLst/>
              <a:gdLst/>
              <a:ahLst/>
              <a:cxnLst/>
              <a:rect l="l" t="t" r="r" b="b"/>
              <a:pathLst>
                <a:path w="4700940" h="406066">
                  <a:moveTo>
                    <a:pt x="0" y="0"/>
                  </a:moveTo>
                  <a:lnTo>
                    <a:pt x="4700940" y="0"/>
                  </a:lnTo>
                  <a:lnTo>
                    <a:pt x="4700940"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700940"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6232" y="2463682"/>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467829" y="800647"/>
            <a:ext cx="17275536" cy="8304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6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Number of Local Education Providers (LEP) </a:t>
            </a:r>
          </a:p>
        </p:txBody>
      </p:sp>
      <p:grpSp>
        <p:nvGrpSpPr>
          <p:cNvPr id="14" name="Group 13" descr="Graph of 75 LEPs in FY2024-2025&#10;Cohort 14:18&#10;Cohort 13: 14&#10;Cohort 12: 25&#10;Cohort 11: 18">
            <a:extLst>
              <a:ext uri="{FF2B5EF4-FFF2-40B4-BE49-F238E27FC236}">
                <a16:creationId xmlns:a16="http://schemas.microsoft.com/office/drawing/2014/main" id="{81691E81-DC49-90A2-7D68-511DB4A131FC}"/>
              </a:ext>
            </a:extLst>
          </p:cNvPr>
          <p:cNvGrpSpPr/>
          <p:nvPr/>
        </p:nvGrpSpPr>
        <p:grpSpPr>
          <a:xfrm>
            <a:off x="460664" y="2024225"/>
            <a:ext cx="13751060" cy="7982448"/>
            <a:chOff x="460664" y="2024225"/>
            <a:chExt cx="13751060" cy="7982448"/>
          </a:xfrm>
        </p:grpSpPr>
        <p:pic>
          <p:nvPicPr>
            <p:cNvPr id="10" name="Picture 10" descr="75 LEPs in FY2024-2025 Cohort 14:18 Cohort 13: 14 Cohort 12: 25 Cohort 11: 18"/>
            <p:cNvPicPr>
              <a:picLocks noChangeAspect="1"/>
            </p:cNvPicPr>
            <p:nvPr/>
          </p:nvPicPr>
          <p:blipFill>
            <a:blip r:embed="rId3"/>
            <a:stretch>
              <a:fillRect/>
            </a:stretch>
          </p:blipFill>
          <p:spPr>
            <a:xfrm>
              <a:off x="460664" y="2024225"/>
              <a:ext cx="13751060" cy="7982448"/>
            </a:xfrm>
            <a:prstGeom prst="rect">
              <a:avLst/>
            </a:prstGeom>
          </p:spPr>
        </p:pic>
        <p:sp>
          <p:nvSpPr>
            <p:cNvPr id="13" name="TextBox 13"/>
            <p:cNvSpPr txBox="1"/>
            <p:nvPr/>
          </p:nvSpPr>
          <p:spPr>
            <a:xfrm rot="-5400000">
              <a:off x="-1159532" y="5870688"/>
              <a:ext cx="4319315" cy="415141"/>
            </a:xfrm>
            <a:prstGeom prst="rect">
              <a:avLst/>
            </a:prstGeom>
          </p:spPr>
          <p:txBody>
            <a:bodyPr lIns="0" tIns="0" rIns="0" bIns="0" rtlCol="0" anchor="t">
              <a:spAutoFit/>
            </a:bodyPr>
            <a:lstStyle/>
            <a:p>
              <a:pPr algn="ctr">
                <a:lnSpc>
                  <a:spcPts val="3359"/>
                </a:lnSpc>
              </a:pPr>
              <a:r>
                <a:rPr lang="en-US" sz="2400">
                  <a:solidFill>
                    <a:srgbClr val="000000"/>
                  </a:solidFill>
                  <a:latin typeface="Trebuchet MS Bold"/>
                  <a:ea typeface="Trebuchet MS Bold"/>
                  <a:cs typeface="Trebuchet MS Bold"/>
                  <a:sym typeface="Trebuchet MS Bold"/>
                </a:rPr>
                <a:t>Number of LEPs</a:t>
              </a:r>
            </a:p>
          </p:txBody>
        </p:sp>
        <p:sp>
          <p:nvSpPr>
            <p:cNvPr id="12" name="TextBox 12"/>
            <p:cNvSpPr txBox="1"/>
            <p:nvPr/>
          </p:nvSpPr>
          <p:spPr>
            <a:xfrm>
              <a:off x="5286483" y="8931564"/>
              <a:ext cx="4319315" cy="415141"/>
            </a:xfrm>
            <a:prstGeom prst="rect">
              <a:avLst/>
            </a:prstGeom>
          </p:spPr>
          <p:txBody>
            <a:bodyPr lIns="0" tIns="0" rIns="0" bIns="0" rtlCol="0" anchor="t">
              <a:spAutoFit/>
            </a:bodyPr>
            <a:lstStyle/>
            <a:p>
              <a:pPr algn="ctr">
                <a:lnSpc>
                  <a:spcPts val="3359"/>
                </a:lnSpc>
              </a:pPr>
              <a:r>
                <a:rPr lang="en-US" sz="2400" dirty="0">
                  <a:solidFill>
                    <a:srgbClr val="000000"/>
                  </a:solidFill>
                  <a:latin typeface="Trebuchet MS Bold"/>
                  <a:ea typeface="Trebuchet MS Bold"/>
                  <a:cs typeface="Trebuchet MS Bold"/>
                  <a:sym typeface="Trebuchet MS Bold"/>
                </a:rPr>
                <a:t>Cohort Years</a:t>
              </a:r>
            </a:p>
          </p:txBody>
        </p:sp>
      </p:grpSp>
      <p:sp>
        <p:nvSpPr>
          <p:cNvPr id="11" name="TextBox 11"/>
          <p:cNvSpPr txBox="1"/>
          <p:nvPr/>
        </p:nvSpPr>
        <p:spPr>
          <a:xfrm>
            <a:off x="13136263" y="4506401"/>
            <a:ext cx="4319315" cy="2090946"/>
          </a:xfrm>
          <a:prstGeom prst="rect">
            <a:avLst/>
          </a:prstGeom>
        </p:spPr>
        <p:txBody>
          <a:bodyPr lIns="0" tIns="0" rIns="0" bIns="0" rtlCol="0" anchor="t">
            <a:spAutoFit/>
          </a:bodyPr>
          <a:lstStyle/>
          <a:p>
            <a:pPr algn="ctr">
              <a:lnSpc>
                <a:spcPts val="3359"/>
              </a:lnSpc>
            </a:pPr>
            <a:r>
              <a:rPr lang="en-US" sz="2400" dirty="0">
                <a:solidFill>
                  <a:srgbClr val="000000"/>
                </a:solidFill>
                <a:latin typeface="Trebuchet MS Bold"/>
                <a:ea typeface="Trebuchet MS Bold"/>
                <a:cs typeface="Trebuchet MS Bold"/>
                <a:sym typeface="Trebuchet MS Bold"/>
              </a:rPr>
              <a:t>75 LEPs in FY2024-2025</a:t>
            </a:r>
          </a:p>
          <a:p>
            <a:pPr algn="ctr">
              <a:lnSpc>
                <a:spcPts val="3359"/>
              </a:lnSpc>
            </a:pPr>
            <a:r>
              <a:rPr lang="en-US" sz="2400" dirty="0">
                <a:solidFill>
                  <a:srgbClr val="000000"/>
                </a:solidFill>
                <a:latin typeface="Trebuchet MS"/>
                <a:ea typeface="Trebuchet MS"/>
                <a:cs typeface="Trebuchet MS"/>
                <a:sym typeface="Trebuchet MS"/>
              </a:rPr>
              <a:t>Cohort 14:18</a:t>
            </a:r>
          </a:p>
          <a:p>
            <a:pPr algn="ctr">
              <a:lnSpc>
                <a:spcPts val="3359"/>
              </a:lnSpc>
            </a:pPr>
            <a:r>
              <a:rPr lang="en-US" sz="2400" dirty="0">
                <a:solidFill>
                  <a:srgbClr val="000000"/>
                </a:solidFill>
                <a:latin typeface="Trebuchet MS"/>
                <a:ea typeface="Trebuchet MS"/>
                <a:cs typeface="Trebuchet MS"/>
                <a:sym typeface="Trebuchet MS"/>
              </a:rPr>
              <a:t>Cohort 13: 14</a:t>
            </a:r>
          </a:p>
          <a:p>
            <a:pPr algn="ctr">
              <a:lnSpc>
                <a:spcPts val="3359"/>
              </a:lnSpc>
            </a:pPr>
            <a:r>
              <a:rPr lang="en-US" sz="2400" dirty="0">
                <a:solidFill>
                  <a:srgbClr val="000000"/>
                </a:solidFill>
                <a:latin typeface="Trebuchet MS"/>
                <a:ea typeface="Trebuchet MS"/>
                <a:cs typeface="Trebuchet MS"/>
                <a:sym typeface="Trebuchet MS"/>
              </a:rPr>
              <a:t>Cohort 12: 25</a:t>
            </a:r>
          </a:p>
          <a:p>
            <a:pPr algn="ctr">
              <a:lnSpc>
                <a:spcPts val="3359"/>
              </a:lnSpc>
            </a:pPr>
            <a:r>
              <a:rPr lang="en-US" sz="2400" dirty="0">
                <a:solidFill>
                  <a:srgbClr val="000000"/>
                </a:solidFill>
                <a:latin typeface="Trebuchet MS"/>
                <a:ea typeface="Trebuchet MS"/>
                <a:cs typeface="Trebuchet MS"/>
                <a:sym typeface="Trebuchet MS"/>
              </a:rPr>
              <a:t>Cohort 11: 18</a:t>
            </a:r>
          </a:p>
        </p:txBody>
      </p:sp>
      <p:sp>
        <p:nvSpPr>
          <p:cNvPr id="8" name="Freeform 8" descr="CDE Logo"/>
          <p:cNvSpPr/>
          <p:nvPr/>
        </p:nvSpPr>
        <p:spPr>
          <a:xfrm>
            <a:off x="14919276" y="8527780"/>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848882" cy="1541783"/>
            <a:chOff x="0" y="0"/>
            <a:chExt cx="4700940" cy="406066"/>
          </a:xfrm>
        </p:grpSpPr>
        <p:sp>
          <p:nvSpPr>
            <p:cNvPr id="3" name="Freeform 3">
              <a:extLst>
                <a:ext uri="{C183D7F6-B498-43B3-948B-1728B52AA6E4}">
                  <adec:decorative xmlns:adec="http://schemas.microsoft.com/office/drawing/2017/decorative" val="1"/>
                </a:ext>
              </a:extLst>
            </p:cNvPr>
            <p:cNvSpPr/>
            <p:nvPr/>
          </p:nvSpPr>
          <p:spPr>
            <a:xfrm>
              <a:off x="0" y="0"/>
              <a:ext cx="4700940" cy="406066"/>
            </a:xfrm>
            <a:custGeom>
              <a:avLst/>
              <a:gdLst/>
              <a:ahLst/>
              <a:cxnLst/>
              <a:rect l="l" t="t" r="r" b="b"/>
              <a:pathLst>
                <a:path w="4700940" h="406066">
                  <a:moveTo>
                    <a:pt x="0" y="0"/>
                  </a:moveTo>
                  <a:lnTo>
                    <a:pt x="4700940" y="0"/>
                  </a:lnTo>
                  <a:lnTo>
                    <a:pt x="4700940"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700940"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6232" y="2463682"/>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467829" y="800647"/>
            <a:ext cx="17275536" cy="8304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6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Number of SCCG Sites</a:t>
            </a:r>
          </a:p>
        </p:txBody>
      </p:sp>
      <p:sp>
        <p:nvSpPr>
          <p:cNvPr id="11" name="TextBox 11"/>
          <p:cNvSpPr txBox="1"/>
          <p:nvPr/>
        </p:nvSpPr>
        <p:spPr>
          <a:xfrm>
            <a:off x="12652197" y="4598779"/>
            <a:ext cx="4607103" cy="2509897"/>
          </a:xfrm>
          <a:prstGeom prst="rect">
            <a:avLst/>
          </a:prstGeom>
        </p:spPr>
        <p:txBody>
          <a:bodyPr lIns="0" tIns="0" rIns="0" bIns="0" rtlCol="0" anchor="t">
            <a:spAutoFit/>
          </a:bodyPr>
          <a:lstStyle/>
          <a:p>
            <a:pPr algn="ctr">
              <a:lnSpc>
                <a:spcPts val="3359"/>
              </a:lnSpc>
            </a:pPr>
            <a:r>
              <a:rPr lang="en-US" sz="2400">
                <a:solidFill>
                  <a:srgbClr val="000000"/>
                </a:solidFill>
                <a:latin typeface="Trebuchet MS Bold"/>
                <a:ea typeface="Trebuchet MS Bold"/>
                <a:cs typeface="Trebuchet MS Bold"/>
                <a:sym typeface="Trebuchet MS Bold"/>
              </a:rPr>
              <a:t>181 funded sites in FY2024-25</a:t>
            </a:r>
          </a:p>
          <a:p>
            <a:pPr algn="ctr">
              <a:lnSpc>
                <a:spcPts val="3359"/>
              </a:lnSpc>
            </a:pPr>
            <a:r>
              <a:rPr lang="en-US" sz="2400">
                <a:solidFill>
                  <a:srgbClr val="000000"/>
                </a:solidFill>
                <a:latin typeface="Trebuchet MS"/>
                <a:ea typeface="Trebuchet MS"/>
                <a:cs typeface="Trebuchet MS"/>
                <a:sym typeface="Trebuchet MS"/>
              </a:rPr>
              <a:t>Cohort 14: 51 sites </a:t>
            </a:r>
          </a:p>
          <a:p>
            <a:pPr algn="ctr">
              <a:lnSpc>
                <a:spcPts val="3359"/>
              </a:lnSpc>
            </a:pPr>
            <a:r>
              <a:rPr lang="en-US" sz="2400">
                <a:solidFill>
                  <a:srgbClr val="000000"/>
                </a:solidFill>
                <a:latin typeface="Trebuchet MS"/>
                <a:ea typeface="Trebuchet MS"/>
                <a:cs typeface="Trebuchet MS"/>
                <a:sym typeface="Trebuchet MS"/>
              </a:rPr>
              <a:t>Cohort 13: 40 sites</a:t>
            </a:r>
          </a:p>
          <a:p>
            <a:pPr algn="ctr">
              <a:lnSpc>
                <a:spcPts val="3359"/>
              </a:lnSpc>
            </a:pPr>
            <a:r>
              <a:rPr lang="en-US" sz="2400">
                <a:solidFill>
                  <a:srgbClr val="000000"/>
                </a:solidFill>
                <a:latin typeface="Trebuchet MS"/>
                <a:ea typeface="Trebuchet MS"/>
                <a:cs typeface="Trebuchet MS"/>
                <a:sym typeface="Trebuchet MS"/>
              </a:rPr>
              <a:t>Cohort 12: 44 sites </a:t>
            </a:r>
          </a:p>
          <a:p>
            <a:pPr algn="ctr">
              <a:lnSpc>
                <a:spcPts val="3359"/>
              </a:lnSpc>
            </a:pPr>
            <a:r>
              <a:rPr lang="en-US" sz="2400">
                <a:solidFill>
                  <a:srgbClr val="000000"/>
                </a:solidFill>
                <a:latin typeface="Trebuchet MS"/>
                <a:ea typeface="Trebuchet MS"/>
                <a:cs typeface="Trebuchet MS"/>
                <a:sym typeface="Trebuchet MS"/>
              </a:rPr>
              <a:t>Cohort 11: 46 sites </a:t>
            </a:r>
          </a:p>
          <a:p>
            <a:pPr algn="ctr">
              <a:lnSpc>
                <a:spcPts val="3359"/>
              </a:lnSpc>
            </a:pPr>
            <a:endParaRPr lang="en-US" sz="2400">
              <a:solidFill>
                <a:srgbClr val="000000"/>
              </a:solidFill>
              <a:latin typeface="Trebuchet MS"/>
              <a:ea typeface="Trebuchet MS"/>
              <a:cs typeface="Trebuchet MS"/>
              <a:sym typeface="Trebuchet MS"/>
            </a:endParaRPr>
          </a:p>
        </p:txBody>
      </p:sp>
      <p:grpSp>
        <p:nvGrpSpPr>
          <p:cNvPr id="14" name="Group 13" descr="Graph illustrating 181 funded sites in FY2024-25 Cohort 14: 51 sites  Cohort 13: 40 sites Cohort 12: 44 sites  Cohort 11: 46 sites">
            <a:extLst>
              <a:ext uri="{FF2B5EF4-FFF2-40B4-BE49-F238E27FC236}">
                <a16:creationId xmlns:a16="http://schemas.microsoft.com/office/drawing/2014/main" id="{31F64B37-95D1-67A7-2CFD-F111F519FCA3}"/>
              </a:ext>
            </a:extLst>
          </p:cNvPr>
          <p:cNvGrpSpPr/>
          <p:nvPr/>
        </p:nvGrpSpPr>
        <p:grpSpPr>
          <a:xfrm>
            <a:off x="298906" y="1670549"/>
            <a:ext cx="13595048" cy="8423508"/>
            <a:chOff x="298906" y="1670549"/>
            <a:chExt cx="13595048" cy="8423508"/>
          </a:xfrm>
        </p:grpSpPr>
        <p:pic>
          <p:nvPicPr>
            <p:cNvPr id="10" name="Picture 10" descr="Graph illustrating 181 funded sites in FY2024-25 Cohort 14: 51 sites  Cohort 13: 40 sites Cohort 12: 44 sites  Cohort 11: 46 sites"/>
            <p:cNvPicPr>
              <a:picLocks noChangeAspect="1"/>
            </p:cNvPicPr>
            <p:nvPr/>
          </p:nvPicPr>
          <p:blipFill>
            <a:blip r:embed="rId3"/>
            <a:stretch>
              <a:fillRect/>
            </a:stretch>
          </p:blipFill>
          <p:spPr>
            <a:xfrm>
              <a:off x="298906" y="1670549"/>
              <a:ext cx="13595048" cy="8423508"/>
            </a:xfrm>
            <a:prstGeom prst="rect">
              <a:avLst/>
            </a:prstGeom>
          </p:spPr>
        </p:pic>
        <p:sp>
          <p:nvSpPr>
            <p:cNvPr id="12" name="TextBox 12"/>
            <p:cNvSpPr txBox="1"/>
            <p:nvPr/>
          </p:nvSpPr>
          <p:spPr>
            <a:xfrm rot="-5400000">
              <a:off x="-1071127" y="5674732"/>
              <a:ext cx="4319315" cy="415141"/>
            </a:xfrm>
            <a:prstGeom prst="rect">
              <a:avLst/>
            </a:prstGeom>
          </p:spPr>
          <p:txBody>
            <a:bodyPr lIns="0" tIns="0" rIns="0" bIns="0" rtlCol="0" anchor="t">
              <a:spAutoFit/>
            </a:bodyPr>
            <a:lstStyle/>
            <a:p>
              <a:pPr algn="ctr">
                <a:lnSpc>
                  <a:spcPts val="3359"/>
                </a:lnSpc>
              </a:pPr>
              <a:r>
                <a:rPr lang="en-US" sz="2400">
                  <a:solidFill>
                    <a:srgbClr val="000000"/>
                  </a:solidFill>
                  <a:latin typeface="Trebuchet MS Bold"/>
                  <a:ea typeface="Trebuchet MS Bold"/>
                  <a:cs typeface="Trebuchet MS Bold"/>
                  <a:sym typeface="Trebuchet MS Bold"/>
                </a:rPr>
                <a:t>Cohort Years</a:t>
              </a:r>
            </a:p>
          </p:txBody>
        </p:sp>
        <p:sp>
          <p:nvSpPr>
            <p:cNvPr id="13" name="TextBox 13"/>
            <p:cNvSpPr txBox="1"/>
            <p:nvPr/>
          </p:nvSpPr>
          <p:spPr>
            <a:xfrm>
              <a:off x="5059408" y="9201150"/>
              <a:ext cx="4319315" cy="415141"/>
            </a:xfrm>
            <a:prstGeom prst="rect">
              <a:avLst/>
            </a:prstGeom>
          </p:spPr>
          <p:txBody>
            <a:bodyPr lIns="0" tIns="0" rIns="0" bIns="0" rtlCol="0" anchor="t">
              <a:spAutoFit/>
            </a:bodyPr>
            <a:lstStyle/>
            <a:p>
              <a:pPr algn="ctr">
                <a:lnSpc>
                  <a:spcPts val="3359"/>
                </a:lnSpc>
              </a:pPr>
              <a:r>
                <a:rPr lang="en-US" sz="2400">
                  <a:solidFill>
                    <a:srgbClr val="000000"/>
                  </a:solidFill>
                  <a:latin typeface="Trebuchet MS Bold"/>
                  <a:ea typeface="Trebuchet MS Bold"/>
                  <a:cs typeface="Trebuchet MS Bold"/>
                  <a:sym typeface="Trebuchet MS Bold"/>
                </a:rPr>
                <a:t>Number of Funded Sites</a:t>
              </a:r>
            </a:p>
          </p:txBody>
        </p:sp>
      </p:grpSp>
      <p:sp>
        <p:nvSpPr>
          <p:cNvPr id="8" name="Freeform 8" descr="CDE Logo"/>
          <p:cNvSpPr/>
          <p:nvPr/>
        </p:nvSpPr>
        <p:spPr>
          <a:xfrm>
            <a:off x="14919276" y="8527780"/>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848882" cy="1541783"/>
            <a:chOff x="0" y="0"/>
            <a:chExt cx="4700940" cy="406066"/>
          </a:xfrm>
        </p:grpSpPr>
        <p:sp>
          <p:nvSpPr>
            <p:cNvPr id="3" name="Freeform 3">
              <a:extLst>
                <a:ext uri="{C183D7F6-B498-43B3-948B-1728B52AA6E4}">
                  <adec:decorative xmlns:adec="http://schemas.microsoft.com/office/drawing/2017/decorative" val="1"/>
                </a:ext>
              </a:extLst>
            </p:cNvPr>
            <p:cNvSpPr/>
            <p:nvPr/>
          </p:nvSpPr>
          <p:spPr>
            <a:xfrm>
              <a:off x="0" y="0"/>
              <a:ext cx="4700940" cy="406066"/>
            </a:xfrm>
            <a:custGeom>
              <a:avLst/>
              <a:gdLst/>
              <a:ahLst/>
              <a:cxnLst/>
              <a:rect l="l" t="t" r="r" b="b"/>
              <a:pathLst>
                <a:path w="4700940" h="406066">
                  <a:moveTo>
                    <a:pt x="0" y="0"/>
                  </a:moveTo>
                  <a:lnTo>
                    <a:pt x="4700940" y="0"/>
                  </a:lnTo>
                  <a:lnTo>
                    <a:pt x="4700940"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700940"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6232" y="2463682"/>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467829" y="800647"/>
            <a:ext cx="13220917" cy="8304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6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Number of School Counselor FTE</a:t>
            </a:r>
          </a:p>
        </p:txBody>
      </p:sp>
      <p:sp>
        <p:nvSpPr>
          <p:cNvPr id="10" name="TextBox 10"/>
          <p:cNvSpPr txBox="1"/>
          <p:nvPr/>
        </p:nvSpPr>
        <p:spPr>
          <a:xfrm>
            <a:off x="10270633" y="3798098"/>
            <a:ext cx="6883791" cy="4062349"/>
          </a:xfrm>
          <a:prstGeom prst="rect">
            <a:avLst/>
          </a:prstGeom>
        </p:spPr>
        <p:txBody>
          <a:bodyPr lIns="0" tIns="0" rIns="0" bIns="0" rtlCol="0" anchor="t">
            <a:spAutoFit/>
          </a:bodyPr>
          <a:lstStyle/>
          <a:p>
            <a:pPr algn="ctr">
              <a:lnSpc>
                <a:spcPts val="4675"/>
              </a:lnSpc>
            </a:pPr>
            <a:r>
              <a:rPr lang="en-US" sz="3339">
                <a:solidFill>
                  <a:srgbClr val="000000"/>
                </a:solidFill>
                <a:latin typeface="Trebuchet MS Bold"/>
                <a:ea typeface="Trebuchet MS Bold"/>
                <a:cs typeface="Trebuchet MS Bold"/>
                <a:sym typeface="Trebuchet MS Bold"/>
              </a:rPr>
              <a:t>157 Planned School Counselor(SC) FTE in FY2024-25</a:t>
            </a:r>
          </a:p>
          <a:p>
            <a:pPr algn="ctr">
              <a:lnSpc>
                <a:spcPts val="4675"/>
              </a:lnSpc>
            </a:pPr>
            <a:r>
              <a:rPr lang="en-US" sz="3339">
                <a:solidFill>
                  <a:srgbClr val="000000"/>
                </a:solidFill>
                <a:latin typeface="Trebuchet MS"/>
                <a:ea typeface="Trebuchet MS"/>
                <a:cs typeface="Trebuchet MS"/>
                <a:sym typeface="Trebuchet MS"/>
              </a:rPr>
              <a:t>Cohort 14: 43 SCs</a:t>
            </a:r>
          </a:p>
          <a:p>
            <a:pPr algn="ctr">
              <a:lnSpc>
                <a:spcPts val="4675"/>
              </a:lnSpc>
            </a:pPr>
            <a:r>
              <a:rPr lang="en-US" sz="3339">
                <a:solidFill>
                  <a:srgbClr val="000000"/>
                </a:solidFill>
                <a:latin typeface="Trebuchet MS"/>
                <a:ea typeface="Trebuchet MS"/>
                <a:cs typeface="Trebuchet MS"/>
                <a:sym typeface="Trebuchet MS"/>
              </a:rPr>
              <a:t>Cohort 13: 36 SCs</a:t>
            </a:r>
          </a:p>
          <a:p>
            <a:pPr algn="ctr">
              <a:lnSpc>
                <a:spcPts val="4675"/>
              </a:lnSpc>
            </a:pPr>
            <a:r>
              <a:rPr lang="en-US" sz="3339">
                <a:solidFill>
                  <a:srgbClr val="000000"/>
                </a:solidFill>
                <a:latin typeface="Trebuchet MS"/>
                <a:ea typeface="Trebuchet MS"/>
                <a:cs typeface="Trebuchet MS"/>
                <a:sym typeface="Trebuchet MS"/>
              </a:rPr>
              <a:t>Cohort 12: 36 SCs</a:t>
            </a:r>
          </a:p>
          <a:p>
            <a:pPr algn="ctr">
              <a:lnSpc>
                <a:spcPts val="4675"/>
              </a:lnSpc>
            </a:pPr>
            <a:r>
              <a:rPr lang="en-US" sz="3339">
                <a:solidFill>
                  <a:srgbClr val="000000"/>
                </a:solidFill>
                <a:latin typeface="Trebuchet MS"/>
                <a:ea typeface="Trebuchet MS"/>
                <a:cs typeface="Trebuchet MS"/>
                <a:sym typeface="Trebuchet MS"/>
              </a:rPr>
              <a:t>Cohort 11: 42 SCs</a:t>
            </a:r>
          </a:p>
          <a:p>
            <a:pPr algn="ctr">
              <a:lnSpc>
                <a:spcPts val="4675"/>
              </a:lnSpc>
            </a:pPr>
            <a:endParaRPr lang="en-US" sz="3339">
              <a:solidFill>
                <a:srgbClr val="000000"/>
              </a:solidFill>
              <a:latin typeface="Trebuchet MS"/>
              <a:ea typeface="Trebuchet MS"/>
              <a:cs typeface="Trebuchet MS"/>
              <a:sym typeface="Trebuchet MS"/>
            </a:endParaRPr>
          </a:p>
        </p:txBody>
      </p:sp>
      <p:pic>
        <p:nvPicPr>
          <p:cNvPr id="11" name="Picture 11" descr="Pie chart illustrating 157 Planned School Counselor(SC) FTE in FY2024-25 Cohort 14: 43 SCs Cohort 13: 36 SCs Cohort 12: 36 SCs Cohort 11: 42 SCs"/>
          <p:cNvPicPr>
            <a:picLocks noChangeAspect="1"/>
          </p:cNvPicPr>
          <p:nvPr/>
        </p:nvPicPr>
        <p:blipFill>
          <a:blip r:embed="rId3"/>
          <a:stretch>
            <a:fillRect/>
          </a:stretch>
        </p:blipFill>
        <p:spPr>
          <a:xfrm>
            <a:off x="530832" y="1902472"/>
            <a:ext cx="9642127" cy="8533340"/>
          </a:xfrm>
          <a:prstGeom prst="rect">
            <a:avLst/>
          </a:prstGeom>
        </p:spPr>
      </p:pic>
      <p:sp>
        <p:nvSpPr>
          <p:cNvPr id="8" name="Freeform 8" descr="CDE Logo"/>
          <p:cNvSpPr/>
          <p:nvPr/>
        </p:nvSpPr>
        <p:spPr>
          <a:xfrm>
            <a:off x="14919276" y="8527780"/>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Celebrating You!</a:t>
            </a:r>
          </a:p>
        </p:txBody>
      </p:sp>
      <p:sp>
        <p:nvSpPr>
          <p:cNvPr id="9" name="TextBox 9"/>
          <p:cNvSpPr txBox="1"/>
          <p:nvPr/>
        </p:nvSpPr>
        <p:spPr>
          <a:xfrm>
            <a:off x="861128" y="3051798"/>
            <a:ext cx="16398172" cy="2600325"/>
          </a:xfrm>
          <a:prstGeom prst="rect">
            <a:avLst/>
          </a:prstGeom>
        </p:spPr>
        <p:txBody>
          <a:bodyPr lIns="0" tIns="0" rIns="0" bIns="0" rtlCol="0" anchor="t">
            <a:spAutoFit/>
          </a:bodyPr>
          <a:lstStyle/>
          <a:p>
            <a:pPr marL="647697" lvl="1" indent="-323848" algn="l">
              <a:lnSpc>
                <a:spcPts val="4199"/>
              </a:lnSpc>
              <a:buFont typeface="Arial"/>
              <a:buChar char="•"/>
            </a:pPr>
            <a:r>
              <a:rPr lang="en-US" sz="2999">
                <a:solidFill>
                  <a:srgbClr val="000000"/>
                </a:solidFill>
                <a:latin typeface="Trebuchet MS"/>
                <a:ea typeface="Trebuchet MS"/>
                <a:cs typeface="Trebuchet MS"/>
                <a:sym typeface="Trebuchet MS"/>
              </a:rPr>
              <a:t>Great SMART goals were written!</a:t>
            </a:r>
          </a:p>
          <a:p>
            <a:pPr marL="647697" lvl="1" indent="-323848" algn="l">
              <a:lnSpc>
                <a:spcPts val="4199"/>
              </a:lnSpc>
              <a:buFont typeface="Arial"/>
              <a:buChar char="•"/>
            </a:pPr>
            <a:r>
              <a:rPr lang="en-US" sz="2999">
                <a:solidFill>
                  <a:srgbClr val="000000"/>
                </a:solidFill>
                <a:latin typeface="Trebuchet MS"/>
                <a:ea typeface="Trebuchet MS"/>
                <a:cs typeface="Trebuchet MS"/>
                <a:sym typeface="Trebuchet MS"/>
              </a:rPr>
              <a:t>Awesome attendance to trainings!</a:t>
            </a:r>
          </a:p>
          <a:p>
            <a:pPr marL="647697" lvl="1" indent="-323848" algn="l">
              <a:lnSpc>
                <a:spcPts val="4199"/>
              </a:lnSpc>
              <a:buFont typeface="Arial"/>
              <a:buChar char="•"/>
            </a:pPr>
            <a:r>
              <a:rPr lang="en-US" sz="2999">
                <a:solidFill>
                  <a:srgbClr val="000000"/>
                </a:solidFill>
                <a:latin typeface="Trebuchet MS"/>
                <a:ea typeface="Trebuchet MS"/>
                <a:cs typeface="Trebuchet MS"/>
                <a:sym typeface="Trebuchet MS"/>
              </a:rPr>
              <a:t>First year of the Development Year Process!</a:t>
            </a:r>
          </a:p>
          <a:p>
            <a:pPr marL="647697" lvl="1" indent="-323848" algn="l">
              <a:lnSpc>
                <a:spcPts val="4199"/>
              </a:lnSpc>
              <a:buFont typeface="Arial"/>
              <a:buChar char="•"/>
            </a:pPr>
            <a:r>
              <a:rPr lang="en-US" sz="2999">
                <a:solidFill>
                  <a:srgbClr val="000000"/>
                </a:solidFill>
                <a:latin typeface="Trebuchet MS"/>
                <a:ea typeface="Trebuchet MS"/>
                <a:cs typeface="Trebuchet MS"/>
                <a:sym typeface="Trebuchet MS"/>
              </a:rPr>
              <a:t>Money went out for tuition reimbursement- we are growing school counselors around the state! </a:t>
            </a:r>
          </a:p>
        </p:txBody>
      </p:sp>
      <p:sp>
        <p:nvSpPr>
          <p:cNvPr id="11" name="TextBox 11"/>
          <p:cNvSpPr txBox="1"/>
          <p:nvPr/>
        </p:nvSpPr>
        <p:spPr>
          <a:xfrm>
            <a:off x="2214839" y="7074221"/>
            <a:ext cx="13781518" cy="1794510"/>
          </a:xfrm>
          <a:prstGeom prst="rect">
            <a:avLst/>
          </a:prstGeom>
        </p:spPr>
        <p:txBody>
          <a:bodyPr lIns="0" tIns="0" rIns="0" bIns="0" rtlCol="0" anchor="t">
            <a:spAutoFit/>
          </a:bodyPr>
          <a:lstStyle/>
          <a:p>
            <a:pPr algn="ctr">
              <a:lnSpc>
                <a:spcPts val="7140"/>
              </a:lnSpc>
              <a:spcBef>
                <a:spcPct val="0"/>
              </a:spcBef>
            </a:pPr>
            <a:r>
              <a:rPr lang="en-US" sz="5100">
                <a:solidFill>
                  <a:srgbClr val="C32032"/>
                </a:solidFill>
                <a:latin typeface="Trebuchet MS Bold"/>
                <a:ea typeface="Trebuchet MS Bold"/>
                <a:cs typeface="Trebuchet MS Bold"/>
                <a:sym typeface="Trebuchet MS Bold"/>
              </a:rPr>
              <a:t>What is something from the past year you would like to celebrate?</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7173099" cy="1541783"/>
            <a:chOff x="0" y="0"/>
            <a:chExt cx="4522956" cy="406066"/>
          </a:xfrm>
        </p:grpSpPr>
        <p:sp>
          <p:nvSpPr>
            <p:cNvPr id="6" name="Freeform 6">
              <a:extLst>
                <a:ext uri="{C183D7F6-B498-43B3-948B-1728B52AA6E4}">
                  <adec:decorative xmlns:adec="http://schemas.microsoft.com/office/drawing/2017/decorative" val="1"/>
                </a:ext>
              </a:extLst>
            </p:cNvPr>
            <p:cNvSpPr/>
            <p:nvPr/>
          </p:nvSpPr>
          <p:spPr>
            <a:xfrm>
              <a:off x="0" y="0"/>
              <a:ext cx="4522956" cy="406066"/>
            </a:xfrm>
            <a:custGeom>
              <a:avLst/>
              <a:gdLst/>
              <a:ahLst/>
              <a:cxnLst/>
              <a:rect l="l" t="t" r="r" b="b"/>
              <a:pathLst>
                <a:path w="4522956" h="406066">
                  <a:moveTo>
                    <a:pt x="0" y="0"/>
                  </a:moveTo>
                  <a:lnTo>
                    <a:pt x="4522956" y="0"/>
                  </a:lnTo>
                  <a:lnTo>
                    <a:pt x="4522956"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522956" cy="444166"/>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701531"/>
            <a:ext cx="15995777"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The People Behind the Numbers</a:t>
            </a:r>
          </a:p>
        </p:txBody>
      </p:sp>
      <p:sp>
        <p:nvSpPr>
          <p:cNvPr id="9" name="Freeform 9" descr="Go to www.menti.com and enter code 81646339"/>
          <p:cNvSpPr/>
          <p:nvPr/>
        </p:nvSpPr>
        <p:spPr>
          <a:xfrm>
            <a:off x="1810233" y="2559737"/>
            <a:ext cx="12746170" cy="7228939"/>
          </a:xfrm>
          <a:custGeom>
            <a:avLst/>
            <a:gdLst/>
            <a:ahLst/>
            <a:cxnLst/>
            <a:rect l="l" t="t" r="r" b="b"/>
            <a:pathLst>
              <a:path w="12746170" h="7228939">
                <a:moveTo>
                  <a:pt x="0" y="0"/>
                </a:moveTo>
                <a:lnTo>
                  <a:pt x="12746170" y="0"/>
                </a:lnTo>
                <a:lnTo>
                  <a:pt x="12746170" y="7228939"/>
                </a:lnTo>
                <a:lnTo>
                  <a:pt x="0" y="7228939"/>
                </a:lnTo>
                <a:lnTo>
                  <a:pt x="0" y="0"/>
                </a:lnTo>
                <a:close/>
              </a:path>
            </a:pathLst>
          </a:custGeom>
          <a:blipFill>
            <a:blip r:embed="rId3"/>
            <a:stretch>
              <a:fillRect r="-13002"/>
            </a:stretch>
          </a:blipFill>
        </p:spPr>
        <p:txBody>
          <a:bodyPr/>
          <a:lstStyle/>
          <a:p>
            <a:endParaRPr lang="en-US"/>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831397"/>
            <a:chOff x="0" y="0"/>
            <a:chExt cx="4321086" cy="482343"/>
          </a:xfrm>
        </p:grpSpPr>
        <p:sp>
          <p:nvSpPr>
            <p:cNvPr id="3" name="Freeform 3">
              <a:extLst>
                <a:ext uri="{C183D7F6-B498-43B3-948B-1728B52AA6E4}">
                  <adec:decorative xmlns:adec="http://schemas.microsoft.com/office/drawing/2017/decorative" val="1"/>
                </a:ext>
              </a:extLst>
            </p:cNvPr>
            <p:cNvSpPr/>
            <p:nvPr/>
          </p:nvSpPr>
          <p:spPr>
            <a:xfrm>
              <a:off x="0" y="0"/>
              <a:ext cx="4321085" cy="482343"/>
            </a:xfrm>
            <a:custGeom>
              <a:avLst/>
              <a:gdLst/>
              <a:ahLst/>
              <a:cxnLst/>
              <a:rect l="l" t="t" r="r" b="b"/>
              <a:pathLst>
                <a:path w="4321085" h="482343">
                  <a:moveTo>
                    <a:pt x="0" y="0"/>
                  </a:moveTo>
                  <a:lnTo>
                    <a:pt x="4321085" y="0"/>
                  </a:lnTo>
                  <a:lnTo>
                    <a:pt x="4321085" y="482343"/>
                  </a:lnTo>
                  <a:lnTo>
                    <a:pt x="0" y="482343"/>
                  </a:lnTo>
                  <a:close/>
                </a:path>
              </a:pathLst>
            </a:custGeom>
            <a:solidFill>
              <a:srgbClr val="D0D2D3"/>
            </a:solidFill>
          </p:spPr>
          <p:txBody>
            <a:bodyPr/>
            <a:lstStyle/>
            <a:p>
              <a:endParaRPr lang="en-US"/>
            </a:p>
          </p:txBody>
        </p:sp>
        <p:sp>
          <p:nvSpPr>
            <p:cNvPr id="4" name="TextBox 4"/>
            <p:cNvSpPr txBox="1"/>
            <p:nvPr/>
          </p:nvSpPr>
          <p:spPr>
            <a:xfrm>
              <a:off x="0" y="-38100"/>
              <a:ext cx="4321086" cy="520443"/>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432578" y="622419"/>
            <a:ext cx="14362302" cy="9078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96"/>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History and Background</a:t>
            </a:r>
          </a:p>
        </p:txBody>
      </p:sp>
      <p:sp>
        <p:nvSpPr>
          <p:cNvPr id="10" name="TextBox 10"/>
          <p:cNvSpPr txBox="1"/>
          <p:nvPr/>
        </p:nvSpPr>
        <p:spPr>
          <a:xfrm>
            <a:off x="1115571" y="1454031"/>
            <a:ext cx="13855712" cy="639296"/>
          </a:xfrm>
          <a:prstGeom prst="rect">
            <a:avLst/>
          </a:prstGeom>
        </p:spPr>
        <p:txBody>
          <a:bodyPr lIns="0" tIns="0" rIns="0" bIns="0" rtlCol="0" anchor="t">
            <a:spAutoFit/>
          </a:bodyPr>
          <a:lstStyle/>
          <a:p>
            <a:pPr algn="ctr">
              <a:lnSpc>
                <a:spcPts val="5179"/>
              </a:lnSpc>
            </a:pPr>
            <a:r>
              <a:rPr lang="en-US" sz="3699">
                <a:solidFill>
                  <a:srgbClr val="000000"/>
                </a:solidFill>
                <a:latin typeface="Trebuchet MS Bold"/>
                <a:ea typeface="Trebuchet MS Bold"/>
                <a:cs typeface="Trebuchet MS Bold"/>
                <a:sym typeface="Trebuchet MS Bold"/>
              </a:rPr>
              <a:t>Colorado Revised Statute (C.R.S) 22-91-101 through 22-91-105</a:t>
            </a:r>
          </a:p>
        </p:txBody>
      </p:sp>
      <p:sp>
        <p:nvSpPr>
          <p:cNvPr id="11" name="TextBox 11"/>
          <p:cNvSpPr txBox="1"/>
          <p:nvPr/>
        </p:nvSpPr>
        <p:spPr>
          <a:xfrm>
            <a:off x="851702" y="2702503"/>
            <a:ext cx="16507791" cy="6314073"/>
          </a:xfrm>
          <a:prstGeom prst="rect">
            <a:avLst/>
          </a:prstGeom>
        </p:spPr>
        <p:txBody>
          <a:bodyPr lIns="0" tIns="0" rIns="0" bIns="0" rtlCol="0" anchor="t">
            <a:spAutoFit/>
          </a:bodyPr>
          <a:lstStyle/>
          <a:p>
            <a:pPr marL="561341" lvl="1" indent="-280670" algn="l">
              <a:lnSpc>
                <a:spcPts val="3640"/>
              </a:lnSpc>
              <a:buFont typeface="Arial"/>
              <a:buChar char="•"/>
            </a:pPr>
            <a:r>
              <a:rPr lang="en-US" sz="2600" dirty="0">
                <a:solidFill>
                  <a:srgbClr val="000000"/>
                </a:solidFill>
                <a:latin typeface="Trebuchet MS Bold"/>
                <a:ea typeface="Trebuchet MS Bold"/>
                <a:cs typeface="Trebuchet MS Bold"/>
                <a:sym typeface="Trebuchet MS Bold"/>
              </a:rPr>
              <a:t>2008: Established the SCCGP through HB08-1370</a:t>
            </a:r>
          </a:p>
          <a:p>
            <a:pPr algn="l">
              <a:lnSpc>
                <a:spcPts val="1679"/>
              </a:lnSpc>
            </a:pPr>
            <a:endParaRPr lang="en-US" sz="2600" dirty="0">
              <a:solidFill>
                <a:srgbClr val="000000"/>
              </a:solidFill>
              <a:latin typeface="Trebuchet MS Bold"/>
              <a:ea typeface="Trebuchet MS Bold"/>
              <a:cs typeface="Trebuchet MS Bold"/>
              <a:sym typeface="Trebuchet MS Bold"/>
            </a:endParaRPr>
          </a:p>
          <a:p>
            <a:pPr marL="561341" lvl="1" indent="-280670" algn="l">
              <a:lnSpc>
                <a:spcPts val="3640"/>
              </a:lnSpc>
              <a:buFont typeface="Arial"/>
              <a:buChar char="•"/>
            </a:pPr>
            <a:r>
              <a:rPr lang="en-US" sz="2600" dirty="0">
                <a:solidFill>
                  <a:srgbClr val="000000"/>
                </a:solidFill>
                <a:latin typeface="Trebuchet MS Bold"/>
                <a:ea typeface="Trebuchet MS Bold"/>
                <a:cs typeface="Trebuchet MS Bold"/>
                <a:sym typeface="Trebuchet MS Bold"/>
              </a:rPr>
              <a:t>SB14-150: Updates to SCCGP</a:t>
            </a:r>
          </a:p>
          <a:p>
            <a:pPr marL="1122681" lvl="2" indent="-374227" algn="l">
              <a:lnSpc>
                <a:spcPts val="3640"/>
              </a:lnSpc>
              <a:buFont typeface="Arial"/>
              <a:buChar char="⚬"/>
            </a:pPr>
            <a:r>
              <a:rPr lang="en-US" sz="2600" dirty="0">
                <a:solidFill>
                  <a:srgbClr val="000000"/>
                </a:solidFill>
                <a:latin typeface="Trebuchet MS"/>
                <a:ea typeface="Trebuchet MS"/>
                <a:cs typeface="Trebuchet MS"/>
                <a:sym typeface="Trebuchet MS"/>
              </a:rPr>
              <a:t>Additional requirements for implementing a comprehensive school counseling model, data collection to illustrate impact, etc.</a:t>
            </a:r>
          </a:p>
          <a:p>
            <a:pPr algn="l">
              <a:lnSpc>
                <a:spcPts val="1679"/>
              </a:lnSpc>
            </a:pPr>
            <a:endParaRPr lang="en-US" sz="2600" dirty="0">
              <a:solidFill>
                <a:srgbClr val="000000"/>
              </a:solidFill>
              <a:latin typeface="Trebuchet MS"/>
              <a:ea typeface="Trebuchet MS"/>
              <a:cs typeface="Trebuchet MS"/>
              <a:sym typeface="Trebuchet MS"/>
            </a:endParaRPr>
          </a:p>
          <a:p>
            <a:pPr marL="561341" lvl="1" indent="-280670" algn="l">
              <a:lnSpc>
                <a:spcPts val="3640"/>
              </a:lnSpc>
              <a:buFont typeface="Arial"/>
              <a:buChar char="•"/>
            </a:pPr>
            <a:r>
              <a:rPr lang="en-US" sz="2600" dirty="0">
                <a:solidFill>
                  <a:srgbClr val="000000"/>
                </a:solidFill>
                <a:latin typeface="Trebuchet MS Bold"/>
                <a:ea typeface="Trebuchet MS Bold"/>
                <a:cs typeface="Trebuchet MS Bold"/>
                <a:sym typeface="Trebuchet MS Bold"/>
              </a:rPr>
              <a:t>SB17-068: Early Support for Student Success Through Access to School Counselors</a:t>
            </a:r>
          </a:p>
          <a:p>
            <a:pPr marL="1122681" lvl="2" indent="-374227" algn="l">
              <a:lnSpc>
                <a:spcPts val="3640"/>
              </a:lnSpc>
              <a:buFont typeface="Arial"/>
              <a:buChar char="⚬"/>
            </a:pPr>
            <a:r>
              <a:rPr lang="en-US" sz="2600" dirty="0">
                <a:solidFill>
                  <a:srgbClr val="000000"/>
                </a:solidFill>
                <a:latin typeface="Trebuchet MS"/>
                <a:ea typeface="Trebuchet MS"/>
                <a:cs typeface="Trebuchet MS"/>
                <a:sym typeface="Trebuchet MS"/>
              </a:rPr>
              <a:t>Addition of elementary schools</a:t>
            </a:r>
          </a:p>
          <a:p>
            <a:pPr algn="l">
              <a:lnSpc>
                <a:spcPts val="1679"/>
              </a:lnSpc>
            </a:pPr>
            <a:endParaRPr lang="en-US" sz="2600" dirty="0">
              <a:solidFill>
                <a:srgbClr val="000000"/>
              </a:solidFill>
              <a:latin typeface="Trebuchet MS"/>
              <a:ea typeface="Trebuchet MS"/>
              <a:cs typeface="Trebuchet MS"/>
              <a:sym typeface="Trebuchet MS"/>
            </a:endParaRPr>
          </a:p>
          <a:p>
            <a:pPr marL="561341" lvl="1" indent="-280670" algn="l">
              <a:lnSpc>
                <a:spcPts val="3640"/>
              </a:lnSpc>
              <a:buFont typeface="Arial"/>
              <a:buChar char="•"/>
            </a:pPr>
            <a:r>
              <a:rPr lang="en-US" sz="2600" dirty="0">
                <a:solidFill>
                  <a:srgbClr val="000000"/>
                </a:solidFill>
                <a:latin typeface="Trebuchet MS Bold"/>
                <a:ea typeface="Trebuchet MS Bold"/>
                <a:cs typeface="Trebuchet MS Bold"/>
                <a:sym typeface="Trebuchet MS Bold"/>
              </a:rPr>
              <a:t>HB19-1187:</a:t>
            </a:r>
            <a:r>
              <a:rPr lang="en-US" sz="2600" dirty="0">
                <a:solidFill>
                  <a:srgbClr val="000000"/>
                </a:solidFill>
                <a:latin typeface="Trebuchet MS"/>
                <a:ea typeface="Trebuchet MS"/>
                <a:cs typeface="Trebuchet MS"/>
                <a:sym typeface="Trebuchet MS"/>
              </a:rPr>
              <a:t> </a:t>
            </a:r>
            <a:r>
              <a:rPr lang="en-US" sz="2600" dirty="0">
                <a:solidFill>
                  <a:srgbClr val="000000"/>
                </a:solidFill>
                <a:latin typeface="Trebuchet MS Bold"/>
                <a:ea typeface="Trebuchet MS Bold"/>
                <a:cs typeface="Trebuchet MS Bold"/>
                <a:sym typeface="Trebuchet MS Bold"/>
              </a:rPr>
              <a:t>Increasing Completion Rates of Applications for Student Financial Aid for Higher Education </a:t>
            </a:r>
          </a:p>
          <a:p>
            <a:pPr marL="1122681" lvl="2" indent="-374227" algn="l">
              <a:lnSpc>
                <a:spcPts val="3640"/>
              </a:lnSpc>
              <a:buFont typeface="Arial"/>
              <a:buChar char="⚬"/>
            </a:pPr>
            <a:r>
              <a:rPr lang="en-US" sz="2600" dirty="0">
                <a:solidFill>
                  <a:srgbClr val="000000"/>
                </a:solidFill>
                <a:latin typeface="Trebuchet MS"/>
                <a:ea typeface="Trebuchet MS"/>
                <a:cs typeface="Trebuchet MS"/>
                <a:sym typeface="Trebuchet MS"/>
              </a:rPr>
              <a:t>Appropriated funds from 2019-2022 for the purpose of educating and supporting students and families in completing and submitting the free application for federal student aid or applications for state student aid.</a:t>
            </a:r>
          </a:p>
          <a:p>
            <a:pPr algn="l">
              <a:lnSpc>
                <a:spcPts val="1679"/>
              </a:lnSpc>
            </a:pPr>
            <a:endParaRPr lang="en-US" sz="2600" dirty="0">
              <a:solidFill>
                <a:srgbClr val="000000"/>
              </a:solidFill>
              <a:latin typeface="Trebuchet MS"/>
              <a:ea typeface="Trebuchet MS"/>
              <a:cs typeface="Trebuchet MS"/>
              <a:sym typeface="Trebuchet MS"/>
            </a:endParaRPr>
          </a:p>
          <a:p>
            <a:pPr marL="561341" lvl="1" indent="-280670" algn="l">
              <a:lnSpc>
                <a:spcPts val="3640"/>
              </a:lnSpc>
              <a:buFont typeface="Arial"/>
              <a:buChar char="•"/>
            </a:pPr>
            <a:r>
              <a:rPr lang="en-US" sz="2600" dirty="0">
                <a:solidFill>
                  <a:srgbClr val="000000"/>
                </a:solidFill>
                <a:latin typeface="Trebuchet MS Bold"/>
                <a:ea typeface="Trebuchet MS Bold"/>
                <a:cs typeface="Trebuchet MS Bold"/>
                <a:sym typeface="Trebuchet MS Bold"/>
              </a:rPr>
              <a:t>SB22-140: Expansion of Experiential Learning Opportunities Through Relationships with Employers</a:t>
            </a:r>
          </a:p>
          <a:p>
            <a:pPr marL="1122681" lvl="2" indent="-374227" algn="l">
              <a:lnSpc>
                <a:spcPts val="3640"/>
              </a:lnSpc>
              <a:buFont typeface="Arial"/>
              <a:buChar char="⚬"/>
            </a:pPr>
            <a:r>
              <a:rPr lang="en-US" sz="2600" dirty="0">
                <a:solidFill>
                  <a:srgbClr val="000000"/>
                </a:solidFill>
                <a:latin typeface="Trebuchet MS"/>
                <a:ea typeface="Trebuchet MS"/>
                <a:cs typeface="Trebuchet MS"/>
                <a:sym typeface="Trebuchet MS"/>
              </a:rPr>
              <a:t>Work-based learning awareness, education, and opportunities</a:t>
            </a:r>
          </a:p>
        </p:txBody>
      </p:sp>
      <p:sp>
        <p:nvSpPr>
          <p:cNvPr id="12" name="TextBox 12"/>
          <p:cNvSpPr txBox="1"/>
          <p:nvPr/>
        </p:nvSpPr>
        <p:spPr>
          <a:xfrm>
            <a:off x="4419600" y="9191625"/>
            <a:ext cx="8027547" cy="504818"/>
          </a:xfrm>
          <a:prstGeom prst="rect">
            <a:avLst/>
          </a:prstGeom>
        </p:spPr>
        <p:txBody>
          <a:bodyPr wrap="square" lIns="0" tIns="0" rIns="0" bIns="0" rtlCol="0" anchor="t">
            <a:spAutoFit/>
          </a:bodyPr>
          <a:lstStyle/>
          <a:p>
            <a:pPr algn="ctr">
              <a:lnSpc>
                <a:spcPts val="4340"/>
              </a:lnSpc>
            </a:pPr>
            <a:r>
              <a:rPr lang="en-US" sz="3100" u="sng" dirty="0">
                <a:solidFill>
                  <a:srgbClr val="0955A1"/>
                </a:solidFill>
                <a:latin typeface="Trebuchet MS Bold"/>
                <a:ea typeface="Trebuchet MS Bold"/>
                <a:cs typeface="Trebuchet MS Bold"/>
                <a:sym typeface="Trebuchet MS Bold"/>
                <a:hlinkClick r:id="rId3" tooltip="https://www.cde.state.co.us/postsecondary/sccg-legislation"/>
              </a:rPr>
              <a:t>Read more and access legislation here.</a:t>
            </a:r>
            <a:endParaRPr lang="en-US" sz="3100" u="sng" dirty="0">
              <a:solidFill>
                <a:srgbClr val="0955A1"/>
              </a:solidFill>
              <a:latin typeface="Trebuchet MS Bold"/>
              <a:ea typeface="Trebuchet MS Bold"/>
              <a:cs typeface="Trebuchet MS Bold"/>
              <a:sym typeface="Trebuchet MS Bold"/>
              <a:hlinkClick r:id="rId3" tooltip="https://www.cde.state.co.us/postsecondary/sccg-legislation"/>
            </a:endParaRPr>
          </a:p>
        </p:txBody>
      </p:sp>
      <p:sp>
        <p:nvSpPr>
          <p:cNvPr id="8" name="Freeform 8" descr="CDE Logo"/>
          <p:cNvSpPr/>
          <p:nvPr/>
        </p:nvSpPr>
        <p:spPr>
          <a:xfrm>
            <a:off x="14830131" y="8648700"/>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The Why Behind the Work</a:t>
            </a:r>
          </a:p>
        </p:txBody>
      </p:sp>
      <p:sp>
        <p:nvSpPr>
          <p:cNvPr id="10" name="TextBox 10"/>
          <p:cNvSpPr txBox="1"/>
          <p:nvPr/>
        </p:nvSpPr>
        <p:spPr>
          <a:xfrm>
            <a:off x="1161027" y="2813183"/>
            <a:ext cx="9583173" cy="586892"/>
          </a:xfrm>
          <a:prstGeom prst="rect">
            <a:avLst/>
          </a:prstGeom>
        </p:spPr>
        <p:txBody>
          <a:bodyPr wrap="square" lIns="0" tIns="0" rIns="0" bIns="0" rtlCol="0" anchor="t">
            <a:spAutoFit/>
          </a:bodyPr>
          <a:lstStyle/>
          <a:p>
            <a:pPr algn="ctr">
              <a:lnSpc>
                <a:spcPts val="5040"/>
              </a:lnSpc>
              <a:spcBef>
                <a:spcPct val="0"/>
              </a:spcBef>
            </a:pPr>
            <a:r>
              <a:rPr lang="en-US" sz="3600">
                <a:solidFill>
                  <a:srgbClr val="000000"/>
                </a:solidFill>
                <a:latin typeface="Trebuchet MS Bold"/>
                <a:ea typeface="Trebuchet MS Bold"/>
                <a:cs typeface="Trebuchet MS Bold"/>
                <a:sym typeface="Trebuchet MS Bold"/>
              </a:rPr>
              <a:t>Colorado Revised Statute 22-91-101</a:t>
            </a:r>
          </a:p>
        </p:txBody>
      </p:sp>
      <p:sp>
        <p:nvSpPr>
          <p:cNvPr id="11" name="Freeform 11" descr="Graduation cap "/>
          <p:cNvSpPr/>
          <p:nvPr/>
        </p:nvSpPr>
        <p:spPr>
          <a:xfrm>
            <a:off x="1262993" y="4152422"/>
            <a:ext cx="1893557" cy="1311719"/>
          </a:xfrm>
          <a:custGeom>
            <a:avLst/>
            <a:gdLst/>
            <a:ahLst/>
            <a:cxnLst/>
            <a:rect l="l" t="t" r="r" b="b"/>
            <a:pathLst>
              <a:path w="1893557" h="1311719">
                <a:moveTo>
                  <a:pt x="0" y="0"/>
                </a:moveTo>
                <a:lnTo>
                  <a:pt x="1893557" y="0"/>
                </a:lnTo>
                <a:lnTo>
                  <a:pt x="1893557" y="1311718"/>
                </a:lnTo>
                <a:lnTo>
                  <a:pt x="0" y="13117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descr="heart"/>
          <p:cNvSpPr/>
          <p:nvPr/>
        </p:nvSpPr>
        <p:spPr>
          <a:xfrm>
            <a:off x="1433423" y="6603487"/>
            <a:ext cx="1552697" cy="1381901"/>
          </a:xfrm>
          <a:custGeom>
            <a:avLst/>
            <a:gdLst/>
            <a:ahLst/>
            <a:cxnLst/>
            <a:rect l="l" t="t" r="r" b="b"/>
            <a:pathLst>
              <a:path w="1552697" h="1381901">
                <a:moveTo>
                  <a:pt x="0" y="0"/>
                </a:moveTo>
                <a:lnTo>
                  <a:pt x="1552697" y="0"/>
                </a:lnTo>
                <a:lnTo>
                  <a:pt x="1552697" y="1381901"/>
                </a:lnTo>
                <a:lnTo>
                  <a:pt x="0" y="13819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p:cNvSpPr txBox="1"/>
          <p:nvPr/>
        </p:nvSpPr>
        <p:spPr>
          <a:xfrm>
            <a:off x="3458942" y="3956210"/>
            <a:ext cx="14069675" cy="4104906"/>
          </a:xfrm>
          <a:prstGeom prst="rect">
            <a:avLst/>
          </a:prstGeom>
        </p:spPr>
        <p:txBody>
          <a:bodyPr lIns="0" tIns="0" rIns="0" bIns="0" rtlCol="0" anchor="t">
            <a:spAutoFit/>
          </a:bodyPr>
          <a:lstStyle/>
          <a:p>
            <a:pPr marL="561339" lvl="1" indent="-280669" algn="l">
              <a:lnSpc>
                <a:spcPts val="3639"/>
              </a:lnSpc>
              <a:buFont typeface="Arial"/>
              <a:buChar char="•"/>
            </a:pPr>
            <a:r>
              <a:rPr lang="en-US" sz="2599" dirty="0">
                <a:solidFill>
                  <a:srgbClr val="000000"/>
                </a:solidFill>
                <a:latin typeface="Trebuchet MS"/>
                <a:ea typeface="Trebuchet MS"/>
                <a:cs typeface="Trebuchet MS"/>
                <a:sym typeface="Trebuchet MS"/>
              </a:rPr>
              <a:t>Reducing the student-to-counselor ratio to support...</a:t>
            </a:r>
          </a:p>
          <a:p>
            <a:pPr marL="1122678" lvl="2" indent="-374226" algn="l">
              <a:lnSpc>
                <a:spcPts val="3639"/>
              </a:lnSpc>
              <a:buFont typeface="Arial"/>
              <a:buChar char="⚬"/>
            </a:pPr>
            <a:r>
              <a:rPr lang="en-US" sz="2599" dirty="0">
                <a:solidFill>
                  <a:srgbClr val="000000"/>
                </a:solidFill>
                <a:latin typeface="Trebuchet MS"/>
                <a:ea typeface="Trebuchet MS"/>
                <a:cs typeface="Trebuchet MS"/>
                <a:sym typeface="Trebuchet MS"/>
              </a:rPr>
              <a:t>Closing the achievement gap</a:t>
            </a:r>
          </a:p>
          <a:p>
            <a:pPr marL="1122678" lvl="2" indent="-374226" algn="l">
              <a:lnSpc>
                <a:spcPts val="3639"/>
              </a:lnSpc>
              <a:buFont typeface="Arial"/>
              <a:buChar char="⚬"/>
            </a:pPr>
            <a:r>
              <a:rPr lang="en-US" sz="2599" dirty="0">
                <a:solidFill>
                  <a:srgbClr val="000000"/>
                </a:solidFill>
                <a:latin typeface="Trebuchet MS"/>
                <a:ea typeface="Trebuchet MS"/>
                <a:cs typeface="Trebuchet MS"/>
                <a:sym typeface="Trebuchet MS"/>
              </a:rPr>
              <a:t>Decrease the dropout rate</a:t>
            </a:r>
          </a:p>
          <a:p>
            <a:pPr marL="1122678" lvl="2" indent="-374226" algn="l">
              <a:lnSpc>
                <a:spcPts val="3639"/>
              </a:lnSpc>
              <a:buFont typeface="Arial"/>
              <a:buChar char="⚬"/>
            </a:pPr>
            <a:r>
              <a:rPr lang="en-US" sz="2599" dirty="0">
                <a:solidFill>
                  <a:srgbClr val="000000"/>
                </a:solidFill>
                <a:latin typeface="Trebuchet MS"/>
                <a:ea typeface="Trebuchet MS"/>
                <a:cs typeface="Trebuchet MS"/>
                <a:sym typeface="Trebuchet MS"/>
              </a:rPr>
              <a:t>Increasing the number of students who matriculate into postsecondary education without the need for remediation</a:t>
            </a:r>
          </a:p>
          <a:p>
            <a:pPr algn="l">
              <a:lnSpc>
                <a:spcPts val="3639"/>
              </a:lnSpc>
            </a:pPr>
            <a:endParaRPr lang="en-US" sz="2599" dirty="0">
              <a:solidFill>
                <a:srgbClr val="000000"/>
              </a:solidFill>
              <a:latin typeface="Trebuchet MS"/>
              <a:ea typeface="Trebuchet MS"/>
              <a:cs typeface="Trebuchet MS"/>
              <a:sym typeface="Trebuchet MS"/>
            </a:endParaRPr>
          </a:p>
          <a:p>
            <a:pPr marL="561339" lvl="1" indent="-280669" algn="l">
              <a:lnSpc>
                <a:spcPts val="3639"/>
              </a:lnSpc>
              <a:buFont typeface="Arial"/>
              <a:buChar char="•"/>
            </a:pPr>
            <a:r>
              <a:rPr lang="en-US" sz="2599" dirty="0">
                <a:solidFill>
                  <a:srgbClr val="000000"/>
                </a:solidFill>
                <a:latin typeface="Trebuchet MS"/>
                <a:ea typeface="Trebuchet MS"/>
                <a:cs typeface="Trebuchet MS"/>
                <a:sym typeface="Trebuchet MS"/>
              </a:rPr>
              <a:t>Best interests of the students in the state to... </a:t>
            </a:r>
          </a:p>
          <a:p>
            <a:pPr marL="1122678" lvl="2" indent="-374226" algn="l">
              <a:lnSpc>
                <a:spcPts val="3639"/>
              </a:lnSpc>
              <a:buFont typeface="Arial"/>
              <a:buChar char="⚬"/>
            </a:pPr>
            <a:r>
              <a:rPr lang="en-US" sz="2599" dirty="0">
                <a:solidFill>
                  <a:srgbClr val="000000"/>
                </a:solidFill>
                <a:latin typeface="Trebuchet MS"/>
                <a:ea typeface="Trebuchet MS"/>
                <a:cs typeface="Trebuchet MS"/>
                <a:sym typeface="Trebuchet MS"/>
              </a:rPr>
              <a:t>Increase the number of school counselors available</a:t>
            </a:r>
          </a:p>
          <a:p>
            <a:pPr marL="1122678" lvl="2" indent="-374226" algn="l">
              <a:lnSpc>
                <a:spcPts val="3639"/>
              </a:lnSpc>
              <a:buFont typeface="Arial"/>
              <a:buChar char="⚬"/>
            </a:pPr>
            <a:r>
              <a:rPr lang="en-US" sz="2599" dirty="0">
                <a:solidFill>
                  <a:srgbClr val="000000"/>
                </a:solidFill>
                <a:latin typeface="Trebuchet MS"/>
                <a:ea typeface="Trebuchet MS"/>
                <a:cs typeface="Trebuchet MS"/>
                <a:sym typeface="Trebuchet MS"/>
              </a:rPr>
              <a:t>Improve the level of school counseling services</a:t>
            </a:r>
          </a:p>
        </p:txBody>
      </p:sp>
      <p:sp>
        <p:nvSpPr>
          <p:cNvPr id="14" name="TextBox 14"/>
          <p:cNvSpPr txBox="1"/>
          <p:nvPr/>
        </p:nvSpPr>
        <p:spPr>
          <a:xfrm>
            <a:off x="6194692" y="8514608"/>
            <a:ext cx="5898617" cy="889635"/>
          </a:xfrm>
          <a:prstGeom prst="rect">
            <a:avLst/>
          </a:prstGeom>
        </p:spPr>
        <p:txBody>
          <a:bodyPr lIns="0" tIns="0" rIns="0" bIns="0" rtlCol="0" anchor="t">
            <a:spAutoFit/>
          </a:bodyPr>
          <a:lstStyle/>
          <a:p>
            <a:pPr algn="ctr">
              <a:lnSpc>
                <a:spcPts val="7140"/>
              </a:lnSpc>
              <a:spcBef>
                <a:spcPct val="0"/>
              </a:spcBef>
            </a:pPr>
            <a:r>
              <a:rPr lang="en-US" sz="5100">
                <a:solidFill>
                  <a:srgbClr val="C32032"/>
                </a:solidFill>
                <a:latin typeface="Trebuchet MS Bold"/>
                <a:ea typeface="Trebuchet MS Bold"/>
                <a:cs typeface="Trebuchet MS Bold"/>
                <a:sym typeface="Trebuchet MS Bold"/>
              </a:rPr>
              <a:t>What is your why?  </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055358" cy="1541783"/>
            <a:chOff x="0" y="0"/>
            <a:chExt cx="4491946" cy="406066"/>
          </a:xfrm>
        </p:grpSpPr>
        <p:sp>
          <p:nvSpPr>
            <p:cNvPr id="3" name="Freeform 3">
              <a:extLst>
                <a:ext uri="{C183D7F6-B498-43B3-948B-1728B52AA6E4}">
                  <adec:decorative xmlns:adec="http://schemas.microsoft.com/office/drawing/2017/decorative" val="1"/>
                </a:ext>
              </a:extLst>
            </p:cNvPr>
            <p:cNvSpPr/>
            <p:nvPr/>
          </p:nvSpPr>
          <p:spPr>
            <a:xfrm>
              <a:off x="0" y="0"/>
              <a:ext cx="4491946" cy="406066"/>
            </a:xfrm>
            <a:custGeom>
              <a:avLst/>
              <a:gdLst/>
              <a:ahLst/>
              <a:cxnLst/>
              <a:rect l="l" t="t" r="r" b="b"/>
              <a:pathLst>
                <a:path w="4491946" h="406066">
                  <a:moveTo>
                    <a:pt x="0" y="0"/>
                  </a:moveTo>
                  <a:lnTo>
                    <a:pt x="4491946" y="0"/>
                  </a:lnTo>
                  <a:lnTo>
                    <a:pt x="4491946"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49194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467829" y="701531"/>
            <a:ext cx="16099986"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Setting Your Year Up for Success</a:t>
            </a:r>
          </a:p>
        </p:txBody>
      </p:sp>
      <p:sp>
        <p:nvSpPr>
          <p:cNvPr id="9" name="Freeform 9" descr="Breakout room icon"/>
          <p:cNvSpPr/>
          <p:nvPr/>
        </p:nvSpPr>
        <p:spPr>
          <a:xfrm>
            <a:off x="1657920" y="3419809"/>
            <a:ext cx="3939921" cy="4114800"/>
          </a:xfrm>
          <a:custGeom>
            <a:avLst/>
            <a:gdLst/>
            <a:ahLst/>
            <a:cxnLst/>
            <a:rect l="l" t="t" r="r" b="b"/>
            <a:pathLst>
              <a:path w="3939921" h="4114800">
                <a:moveTo>
                  <a:pt x="0" y="0"/>
                </a:moveTo>
                <a:lnTo>
                  <a:pt x="3939921" y="0"/>
                </a:lnTo>
                <a:lnTo>
                  <a:pt x="393992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6364660" y="4364972"/>
            <a:ext cx="10396484" cy="2129223"/>
          </a:xfrm>
          <a:prstGeom prst="rect">
            <a:avLst/>
          </a:prstGeom>
        </p:spPr>
        <p:txBody>
          <a:bodyPr lIns="0" tIns="0" rIns="0" bIns="0" rtlCol="0" anchor="t">
            <a:spAutoFit/>
          </a:bodyPr>
          <a:lstStyle/>
          <a:p>
            <a:pPr marL="865513" lvl="1" indent="-432757" algn="l">
              <a:lnSpc>
                <a:spcPts val="5612"/>
              </a:lnSpc>
              <a:buFont typeface="Arial"/>
              <a:buChar char="•"/>
            </a:pPr>
            <a:r>
              <a:rPr lang="en-US" sz="4008">
                <a:solidFill>
                  <a:srgbClr val="000000"/>
                </a:solidFill>
                <a:latin typeface="Trebuchet MS"/>
                <a:ea typeface="Trebuchet MS"/>
                <a:cs typeface="Trebuchet MS"/>
                <a:sym typeface="Trebuchet MS"/>
              </a:rPr>
              <a:t>How do you personally define success?</a:t>
            </a:r>
          </a:p>
          <a:p>
            <a:pPr marL="865513" lvl="1" indent="-432757" algn="l">
              <a:lnSpc>
                <a:spcPts val="5612"/>
              </a:lnSpc>
              <a:buFont typeface="Arial"/>
              <a:buChar char="•"/>
            </a:pPr>
            <a:r>
              <a:rPr lang="en-US" sz="4008">
                <a:solidFill>
                  <a:srgbClr val="000000"/>
                </a:solidFill>
                <a:latin typeface="Trebuchet MS"/>
                <a:ea typeface="Trebuchet MS"/>
                <a:cs typeface="Trebuchet MS"/>
                <a:sym typeface="Trebuchet MS"/>
              </a:rPr>
              <a:t>How do you define student success?</a:t>
            </a:r>
          </a:p>
          <a:p>
            <a:pPr marL="865513" lvl="1" indent="-432757" algn="l">
              <a:lnSpc>
                <a:spcPts val="5612"/>
              </a:lnSpc>
              <a:buFont typeface="Arial"/>
              <a:buChar char="•"/>
            </a:pPr>
            <a:r>
              <a:rPr lang="en-US" sz="4008">
                <a:solidFill>
                  <a:srgbClr val="000000"/>
                </a:solidFill>
                <a:latin typeface="Trebuchet MS"/>
                <a:ea typeface="Trebuchet MS"/>
                <a:cs typeface="Trebuchet MS"/>
                <a:sym typeface="Trebuchet MS"/>
              </a:rPr>
              <a:t>How do you define programming success?</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055358" cy="1541783"/>
            <a:chOff x="0" y="0"/>
            <a:chExt cx="4491946" cy="406066"/>
          </a:xfrm>
        </p:grpSpPr>
        <p:sp>
          <p:nvSpPr>
            <p:cNvPr id="3" name="Freeform 3">
              <a:extLst>
                <a:ext uri="{C183D7F6-B498-43B3-948B-1728B52AA6E4}">
                  <adec:decorative xmlns:adec="http://schemas.microsoft.com/office/drawing/2017/decorative" val="1"/>
                </a:ext>
              </a:extLst>
            </p:cNvPr>
            <p:cNvSpPr/>
            <p:nvPr/>
          </p:nvSpPr>
          <p:spPr>
            <a:xfrm>
              <a:off x="0" y="0"/>
              <a:ext cx="4491946" cy="406066"/>
            </a:xfrm>
            <a:custGeom>
              <a:avLst/>
              <a:gdLst/>
              <a:ahLst/>
              <a:cxnLst/>
              <a:rect l="l" t="t" r="r" b="b"/>
              <a:pathLst>
                <a:path w="4491946" h="406066">
                  <a:moveTo>
                    <a:pt x="0" y="0"/>
                  </a:moveTo>
                  <a:lnTo>
                    <a:pt x="4491946" y="0"/>
                  </a:lnTo>
                  <a:lnTo>
                    <a:pt x="4491946"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49194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6232"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506232" y="764041"/>
            <a:ext cx="16099986"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 Steps to Success</a:t>
            </a:r>
          </a:p>
        </p:txBody>
      </p:sp>
      <p:sp>
        <p:nvSpPr>
          <p:cNvPr id="10" name="Freeform 10" descr="person climbing stairsteps"/>
          <p:cNvSpPr/>
          <p:nvPr/>
        </p:nvSpPr>
        <p:spPr>
          <a:xfrm>
            <a:off x="1692669" y="3791492"/>
            <a:ext cx="3852482" cy="4114800"/>
          </a:xfrm>
          <a:custGeom>
            <a:avLst/>
            <a:gdLst/>
            <a:ahLst/>
            <a:cxnLst/>
            <a:rect l="l" t="t" r="r" b="b"/>
            <a:pathLst>
              <a:path w="3852482" h="4114800">
                <a:moveTo>
                  <a:pt x="0" y="0"/>
                </a:moveTo>
                <a:lnTo>
                  <a:pt x="3852481" y="0"/>
                </a:lnTo>
                <a:lnTo>
                  <a:pt x="385248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6316301" y="2652994"/>
            <a:ext cx="10289917" cy="5969263"/>
          </a:xfrm>
          <a:prstGeom prst="rect">
            <a:avLst/>
          </a:prstGeom>
        </p:spPr>
        <p:txBody>
          <a:bodyPr lIns="0" tIns="0" rIns="0" bIns="0" rtlCol="0" anchor="t">
            <a:spAutoFit/>
          </a:bodyPr>
          <a:lstStyle/>
          <a:p>
            <a:pPr marL="820417" lvl="1" indent="-410209" algn="l">
              <a:lnSpc>
                <a:spcPts val="6877"/>
              </a:lnSpc>
              <a:buAutoNum type="arabicPeriod"/>
            </a:pPr>
            <a:r>
              <a:rPr lang="en-US" sz="3799" dirty="0">
                <a:solidFill>
                  <a:srgbClr val="000000"/>
                </a:solidFill>
                <a:latin typeface="Trebuchet MS"/>
                <a:ea typeface="Trebuchet MS"/>
                <a:cs typeface="Trebuchet MS"/>
                <a:sym typeface="Trebuchet MS"/>
              </a:rPr>
              <a:t>Team members and responsibilities</a:t>
            </a:r>
          </a:p>
          <a:p>
            <a:pPr marL="820417" lvl="1" indent="-410209" algn="l">
              <a:lnSpc>
                <a:spcPts val="6877"/>
              </a:lnSpc>
              <a:buAutoNum type="arabicPeriod"/>
            </a:pPr>
            <a:r>
              <a:rPr lang="en-US" sz="3799" dirty="0">
                <a:solidFill>
                  <a:srgbClr val="000000"/>
                </a:solidFill>
                <a:latin typeface="Trebuchet MS"/>
                <a:ea typeface="Trebuchet MS"/>
                <a:cs typeface="Trebuchet MS"/>
                <a:sym typeface="Trebuchet MS"/>
              </a:rPr>
              <a:t>First team meeting</a:t>
            </a:r>
          </a:p>
          <a:p>
            <a:pPr marL="1640835" lvl="2" indent="-546945" algn="l">
              <a:lnSpc>
                <a:spcPts val="5965"/>
              </a:lnSpc>
              <a:buAutoNum type="alphaLcPeriod"/>
            </a:pPr>
            <a:r>
              <a:rPr lang="en-US" sz="3799" dirty="0">
                <a:solidFill>
                  <a:srgbClr val="000000"/>
                </a:solidFill>
                <a:latin typeface="Trebuchet MS"/>
                <a:ea typeface="Trebuchet MS"/>
                <a:cs typeface="Trebuchet MS"/>
                <a:sym typeface="Trebuchet MS"/>
              </a:rPr>
              <a:t>End of year report</a:t>
            </a:r>
          </a:p>
          <a:p>
            <a:pPr marL="1640835" lvl="2" indent="-546945" algn="l">
              <a:lnSpc>
                <a:spcPts val="6877"/>
              </a:lnSpc>
              <a:buAutoNum type="alphaLcPeriod"/>
            </a:pPr>
            <a:r>
              <a:rPr lang="en-US" sz="3799" dirty="0">
                <a:solidFill>
                  <a:srgbClr val="000000"/>
                </a:solidFill>
                <a:latin typeface="Trebuchet MS"/>
                <a:ea typeface="Trebuchet MS"/>
                <a:cs typeface="Trebuchet MS"/>
                <a:sym typeface="Trebuchet MS"/>
              </a:rPr>
              <a:t>Tracking goals and progress</a:t>
            </a:r>
          </a:p>
          <a:p>
            <a:pPr marL="820417" lvl="1" indent="-410209" algn="l">
              <a:lnSpc>
                <a:spcPts val="6877"/>
              </a:lnSpc>
              <a:buAutoNum type="arabicPeriod"/>
            </a:pPr>
            <a:r>
              <a:rPr lang="en-US" sz="3799" dirty="0">
                <a:solidFill>
                  <a:srgbClr val="000000"/>
                </a:solidFill>
                <a:latin typeface="Trebuchet MS"/>
                <a:ea typeface="Trebuchet MS"/>
                <a:cs typeface="Trebuchet MS"/>
                <a:sym typeface="Trebuchet MS"/>
              </a:rPr>
              <a:t>Implementation planning and calendars</a:t>
            </a:r>
          </a:p>
          <a:p>
            <a:pPr marL="820417" lvl="1" indent="-410209" algn="l">
              <a:lnSpc>
                <a:spcPts val="6877"/>
              </a:lnSpc>
              <a:buAutoNum type="arabicPeriod"/>
            </a:pPr>
            <a:r>
              <a:rPr lang="en-US" sz="3799" dirty="0">
                <a:solidFill>
                  <a:srgbClr val="000000"/>
                </a:solidFill>
                <a:latin typeface="Trebuchet MS"/>
                <a:ea typeface="Trebuchet MS"/>
                <a:cs typeface="Trebuchet MS"/>
                <a:sym typeface="Trebuchet MS"/>
              </a:rPr>
              <a:t>Professional development needed</a:t>
            </a:r>
          </a:p>
          <a:p>
            <a:pPr marL="820417" lvl="1" indent="-410209" algn="l">
              <a:lnSpc>
                <a:spcPts val="6877"/>
              </a:lnSpc>
              <a:buAutoNum type="arabicPeriod"/>
            </a:pPr>
            <a:r>
              <a:rPr lang="en-US" sz="3799" dirty="0">
                <a:solidFill>
                  <a:srgbClr val="000000"/>
                </a:solidFill>
                <a:latin typeface="Trebuchet MS"/>
                <a:ea typeface="Trebuchet MS"/>
                <a:cs typeface="Trebuchet MS"/>
                <a:sym typeface="Trebuchet MS"/>
              </a:rPr>
              <a:t>Sustainability plan</a:t>
            </a:r>
          </a:p>
        </p:txBody>
      </p:sp>
      <p:sp>
        <p:nvSpPr>
          <p:cNvPr id="8" name="Freeform 8" descr="CDE Logo"/>
          <p:cNvSpPr/>
          <p:nvPr/>
        </p:nvSpPr>
        <p:spPr>
          <a:xfrm>
            <a:off x="14868533" y="8539962"/>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61998" y="2198756"/>
            <a:ext cx="18549998" cy="7881394"/>
            <a:chOff x="0" y="0"/>
            <a:chExt cx="4885596" cy="2075758"/>
          </a:xfrm>
        </p:grpSpPr>
        <p:sp>
          <p:nvSpPr>
            <p:cNvPr id="3" name="Freeform 3">
              <a:extLst>
                <a:ext uri="{C183D7F6-B498-43B3-948B-1728B52AA6E4}">
                  <adec:decorative xmlns:adec="http://schemas.microsoft.com/office/drawing/2017/decorative" val="1"/>
                </a:ext>
              </a:extLst>
            </p:cNvPr>
            <p:cNvSpPr/>
            <p:nvPr/>
          </p:nvSpPr>
          <p:spPr>
            <a:xfrm>
              <a:off x="0" y="0"/>
              <a:ext cx="4885596" cy="2075758"/>
            </a:xfrm>
            <a:custGeom>
              <a:avLst/>
              <a:gdLst/>
              <a:ahLst/>
              <a:cxnLst/>
              <a:rect l="l" t="t" r="r" b="b"/>
              <a:pathLst>
                <a:path w="4885596" h="2075758">
                  <a:moveTo>
                    <a:pt x="0" y="0"/>
                  </a:moveTo>
                  <a:lnTo>
                    <a:pt x="4885596" y="0"/>
                  </a:lnTo>
                  <a:lnTo>
                    <a:pt x="4885596" y="2075758"/>
                  </a:lnTo>
                  <a:lnTo>
                    <a:pt x="0" y="2075758"/>
                  </a:lnTo>
                  <a:close/>
                </a:path>
              </a:pathLst>
            </a:custGeom>
            <a:solidFill>
              <a:srgbClr val="F2F2F2"/>
            </a:solidFill>
          </p:spPr>
          <p:txBody>
            <a:bodyPr/>
            <a:lstStyle/>
            <a:p>
              <a:endParaRPr lang="en-US"/>
            </a:p>
          </p:txBody>
        </p:sp>
        <p:sp>
          <p:nvSpPr>
            <p:cNvPr id="4" name="TextBox 4"/>
            <p:cNvSpPr txBox="1"/>
            <p:nvPr/>
          </p:nvSpPr>
          <p:spPr>
            <a:xfrm>
              <a:off x="0" y="-38100"/>
              <a:ext cx="4885596" cy="2113858"/>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927780" y="2347420"/>
            <a:ext cx="2931553" cy="7524862"/>
            <a:chOff x="0" y="0"/>
            <a:chExt cx="837252" cy="2149101"/>
          </a:xfrm>
        </p:grpSpPr>
        <p:sp>
          <p:nvSpPr>
            <p:cNvPr id="6" name="Freeform 6">
              <a:extLst>
                <a:ext uri="{C183D7F6-B498-43B3-948B-1728B52AA6E4}">
                  <adec:decorative xmlns:adec="http://schemas.microsoft.com/office/drawing/2017/decorative" val="1"/>
                </a:ext>
              </a:extLst>
            </p:cNvPr>
            <p:cNvSpPr/>
            <p:nvPr/>
          </p:nvSpPr>
          <p:spPr>
            <a:xfrm>
              <a:off x="0" y="0"/>
              <a:ext cx="837252" cy="2149101"/>
            </a:xfrm>
            <a:custGeom>
              <a:avLst/>
              <a:gdLst/>
              <a:ahLst/>
              <a:cxnLst/>
              <a:rect l="l" t="t" r="r" b="b"/>
              <a:pathLst>
                <a:path w="837252" h="2149101">
                  <a:moveTo>
                    <a:pt x="66022" y="0"/>
                  </a:moveTo>
                  <a:lnTo>
                    <a:pt x="771229" y="0"/>
                  </a:lnTo>
                  <a:cubicBezTo>
                    <a:pt x="788739" y="0"/>
                    <a:pt x="805533" y="6956"/>
                    <a:pt x="817914" y="19337"/>
                  </a:cubicBezTo>
                  <a:cubicBezTo>
                    <a:pt x="830296" y="31719"/>
                    <a:pt x="837252" y="48512"/>
                    <a:pt x="837252" y="66022"/>
                  </a:cubicBezTo>
                  <a:lnTo>
                    <a:pt x="837252" y="2083078"/>
                  </a:lnTo>
                  <a:cubicBezTo>
                    <a:pt x="837252" y="2119542"/>
                    <a:pt x="807692" y="2149101"/>
                    <a:pt x="771229" y="2149101"/>
                  </a:cubicBezTo>
                  <a:lnTo>
                    <a:pt x="66022" y="2149101"/>
                  </a:lnTo>
                  <a:cubicBezTo>
                    <a:pt x="29559" y="2149101"/>
                    <a:pt x="0" y="2119542"/>
                    <a:pt x="0" y="2083078"/>
                  </a:cubicBezTo>
                  <a:lnTo>
                    <a:pt x="0" y="66022"/>
                  </a:lnTo>
                  <a:cubicBezTo>
                    <a:pt x="0" y="29559"/>
                    <a:pt x="29559" y="0"/>
                    <a:pt x="66022" y="0"/>
                  </a:cubicBezTo>
                  <a:close/>
                </a:path>
              </a:pathLst>
            </a:custGeom>
            <a:solidFill>
              <a:srgbClr val="FFFEFB"/>
            </a:solidFill>
          </p:spPr>
          <p:txBody>
            <a:bodyPr/>
            <a:lstStyle/>
            <a:p>
              <a:endParaRPr lang="en-US"/>
            </a:p>
          </p:txBody>
        </p:sp>
        <p:sp>
          <p:nvSpPr>
            <p:cNvPr id="7" name="TextBox 7"/>
            <p:cNvSpPr txBox="1"/>
            <p:nvPr/>
          </p:nvSpPr>
          <p:spPr>
            <a:xfrm>
              <a:off x="0" y="-47625"/>
              <a:ext cx="837252" cy="2196726"/>
            </a:xfrm>
            <a:prstGeom prst="rect">
              <a:avLst/>
            </a:prstGeom>
          </p:spPr>
          <p:txBody>
            <a:bodyPr lIns="50800" tIns="50800" rIns="50800" bIns="50800" rtlCol="0" anchor="ctr"/>
            <a:lstStyle/>
            <a:p>
              <a:pPr algn="ctr">
                <a:lnSpc>
                  <a:spcPts val="265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927780" y="2342323"/>
            <a:ext cx="2931553" cy="1086565"/>
            <a:chOff x="0" y="0"/>
            <a:chExt cx="837252" cy="310323"/>
          </a:xfrm>
        </p:grpSpPr>
        <p:sp>
          <p:nvSpPr>
            <p:cNvPr id="9" name="Freeform 9">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A3D283"/>
            </a:solidFill>
          </p:spPr>
          <p:txBody>
            <a:bodyPr/>
            <a:lstStyle/>
            <a:p>
              <a:endParaRPr lang="en-US"/>
            </a:p>
          </p:txBody>
        </p:sp>
        <p:sp>
          <p:nvSpPr>
            <p:cNvPr id="10" name="TextBox 10"/>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7687753" y="2347420"/>
            <a:ext cx="2931553" cy="7524862"/>
            <a:chOff x="0" y="0"/>
            <a:chExt cx="837252" cy="2149101"/>
          </a:xfrm>
        </p:grpSpPr>
        <p:sp>
          <p:nvSpPr>
            <p:cNvPr id="12" name="Freeform 12">
              <a:extLst>
                <a:ext uri="{C183D7F6-B498-43B3-948B-1728B52AA6E4}">
                  <adec:decorative xmlns:adec="http://schemas.microsoft.com/office/drawing/2017/decorative" val="1"/>
                </a:ext>
              </a:extLst>
            </p:cNvPr>
            <p:cNvSpPr/>
            <p:nvPr/>
          </p:nvSpPr>
          <p:spPr>
            <a:xfrm>
              <a:off x="0" y="0"/>
              <a:ext cx="837252" cy="2149101"/>
            </a:xfrm>
            <a:custGeom>
              <a:avLst/>
              <a:gdLst/>
              <a:ahLst/>
              <a:cxnLst/>
              <a:rect l="l" t="t" r="r" b="b"/>
              <a:pathLst>
                <a:path w="837252" h="2149101">
                  <a:moveTo>
                    <a:pt x="66022" y="0"/>
                  </a:moveTo>
                  <a:lnTo>
                    <a:pt x="771229" y="0"/>
                  </a:lnTo>
                  <a:cubicBezTo>
                    <a:pt x="788739" y="0"/>
                    <a:pt x="805533" y="6956"/>
                    <a:pt x="817914" y="19337"/>
                  </a:cubicBezTo>
                  <a:cubicBezTo>
                    <a:pt x="830296" y="31719"/>
                    <a:pt x="837252" y="48512"/>
                    <a:pt x="837252" y="66022"/>
                  </a:cubicBezTo>
                  <a:lnTo>
                    <a:pt x="837252" y="2083078"/>
                  </a:lnTo>
                  <a:cubicBezTo>
                    <a:pt x="837252" y="2119542"/>
                    <a:pt x="807692" y="2149101"/>
                    <a:pt x="771229" y="2149101"/>
                  </a:cubicBezTo>
                  <a:lnTo>
                    <a:pt x="66022" y="2149101"/>
                  </a:lnTo>
                  <a:cubicBezTo>
                    <a:pt x="29559" y="2149101"/>
                    <a:pt x="0" y="2119542"/>
                    <a:pt x="0" y="2083078"/>
                  </a:cubicBezTo>
                  <a:lnTo>
                    <a:pt x="0" y="66022"/>
                  </a:lnTo>
                  <a:cubicBezTo>
                    <a:pt x="0" y="29559"/>
                    <a:pt x="29559" y="0"/>
                    <a:pt x="66022" y="0"/>
                  </a:cubicBezTo>
                  <a:close/>
                </a:path>
              </a:pathLst>
            </a:custGeom>
            <a:solidFill>
              <a:srgbClr val="FFFEFB"/>
            </a:solidFill>
          </p:spPr>
          <p:txBody>
            <a:bodyPr/>
            <a:lstStyle/>
            <a:p>
              <a:endParaRPr lang="en-US"/>
            </a:p>
          </p:txBody>
        </p:sp>
        <p:sp>
          <p:nvSpPr>
            <p:cNvPr id="13" name="TextBox 13"/>
            <p:cNvSpPr txBox="1"/>
            <p:nvPr/>
          </p:nvSpPr>
          <p:spPr>
            <a:xfrm>
              <a:off x="0" y="-47625"/>
              <a:ext cx="837252" cy="2196726"/>
            </a:xfrm>
            <a:prstGeom prst="rect">
              <a:avLst/>
            </a:prstGeom>
          </p:spPr>
          <p:txBody>
            <a:bodyPr lIns="50800" tIns="50800" rIns="50800" bIns="50800" rtlCol="0" anchor="ctr"/>
            <a:lstStyle/>
            <a:p>
              <a:pPr algn="ctr">
                <a:lnSpc>
                  <a:spcPts val="2659"/>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7687753" y="2342323"/>
            <a:ext cx="2931553" cy="1086565"/>
            <a:chOff x="0" y="0"/>
            <a:chExt cx="837252" cy="310323"/>
          </a:xfrm>
        </p:grpSpPr>
        <p:sp>
          <p:nvSpPr>
            <p:cNvPr id="15" name="Freeform 15">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A3D283"/>
            </a:solidFill>
          </p:spPr>
          <p:txBody>
            <a:bodyPr/>
            <a:lstStyle/>
            <a:p>
              <a:endParaRPr lang="en-US"/>
            </a:p>
          </p:txBody>
        </p:sp>
        <p:sp>
          <p:nvSpPr>
            <p:cNvPr id="16" name="TextBox 16"/>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4308525" y="2347420"/>
            <a:ext cx="2931553" cy="7524862"/>
            <a:chOff x="0" y="0"/>
            <a:chExt cx="837252" cy="2149101"/>
          </a:xfrm>
        </p:grpSpPr>
        <p:sp>
          <p:nvSpPr>
            <p:cNvPr id="18" name="Freeform 18">
              <a:extLst>
                <a:ext uri="{C183D7F6-B498-43B3-948B-1728B52AA6E4}">
                  <adec:decorative xmlns:adec="http://schemas.microsoft.com/office/drawing/2017/decorative" val="1"/>
                </a:ext>
              </a:extLst>
            </p:cNvPr>
            <p:cNvSpPr/>
            <p:nvPr/>
          </p:nvSpPr>
          <p:spPr>
            <a:xfrm>
              <a:off x="0" y="0"/>
              <a:ext cx="837252" cy="2149101"/>
            </a:xfrm>
            <a:custGeom>
              <a:avLst/>
              <a:gdLst/>
              <a:ahLst/>
              <a:cxnLst/>
              <a:rect l="l" t="t" r="r" b="b"/>
              <a:pathLst>
                <a:path w="837252" h="2149101">
                  <a:moveTo>
                    <a:pt x="66022" y="0"/>
                  </a:moveTo>
                  <a:lnTo>
                    <a:pt x="771229" y="0"/>
                  </a:lnTo>
                  <a:cubicBezTo>
                    <a:pt x="788739" y="0"/>
                    <a:pt x="805533" y="6956"/>
                    <a:pt x="817914" y="19337"/>
                  </a:cubicBezTo>
                  <a:cubicBezTo>
                    <a:pt x="830296" y="31719"/>
                    <a:pt x="837252" y="48512"/>
                    <a:pt x="837252" y="66022"/>
                  </a:cubicBezTo>
                  <a:lnTo>
                    <a:pt x="837252" y="2083078"/>
                  </a:lnTo>
                  <a:cubicBezTo>
                    <a:pt x="837252" y="2119542"/>
                    <a:pt x="807692" y="2149101"/>
                    <a:pt x="771229" y="2149101"/>
                  </a:cubicBezTo>
                  <a:lnTo>
                    <a:pt x="66022" y="2149101"/>
                  </a:lnTo>
                  <a:cubicBezTo>
                    <a:pt x="29559" y="2149101"/>
                    <a:pt x="0" y="2119542"/>
                    <a:pt x="0" y="2083078"/>
                  </a:cubicBezTo>
                  <a:lnTo>
                    <a:pt x="0" y="66022"/>
                  </a:lnTo>
                  <a:cubicBezTo>
                    <a:pt x="0" y="29559"/>
                    <a:pt x="29559" y="0"/>
                    <a:pt x="66022" y="0"/>
                  </a:cubicBezTo>
                  <a:close/>
                </a:path>
              </a:pathLst>
            </a:custGeom>
            <a:solidFill>
              <a:srgbClr val="FFFEFB"/>
            </a:solidFill>
          </p:spPr>
          <p:txBody>
            <a:bodyPr/>
            <a:lstStyle/>
            <a:p>
              <a:endParaRPr lang="en-US"/>
            </a:p>
          </p:txBody>
        </p:sp>
        <p:sp>
          <p:nvSpPr>
            <p:cNvPr id="19" name="TextBox 19"/>
            <p:cNvSpPr txBox="1"/>
            <p:nvPr/>
          </p:nvSpPr>
          <p:spPr>
            <a:xfrm>
              <a:off x="0" y="-47625"/>
              <a:ext cx="837252" cy="2196726"/>
            </a:xfrm>
            <a:prstGeom prst="rect">
              <a:avLst/>
            </a:prstGeom>
          </p:spPr>
          <p:txBody>
            <a:bodyPr lIns="50800" tIns="50800" rIns="50800" bIns="50800" rtlCol="0" anchor="ctr"/>
            <a:lstStyle/>
            <a:p>
              <a:pPr algn="ctr">
                <a:lnSpc>
                  <a:spcPts val="2659"/>
                </a:lnSpc>
              </a:pPr>
              <a:endParaRPr/>
            </a:p>
          </p:txBody>
        </p:sp>
      </p:grpSp>
      <p:grpSp>
        <p:nvGrpSpPr>
          <p:cNvPr id="20" name="Group 20">
            <a:extLst>
              <a:ext uri="{C183D7F6-B498-43B3-948B-1728B52AA6E4}">
                <adec:decorative xmlns:adec="http://schemas.microsoft.com/office/drawing/2017/decorative" val="1"/>
              </a:ext>
            </a:extLst>
          </p:cNvPr>
          <p:cNvGrpSpPr/>
          <p:nvPr/>
        </p:nvGrpSpPr>
        <p:grpSpPr>
          <a:xfrm>
            <a:off x="4308525" y="2342323"/>
            <a:ext cx="2931553" cy="1086565"/>
            <a:chOff x="0" y="0"/>
            <a:chExt cx="837252" cy="310323"/>
          </a:xfrm>
        </p:grpSpPr>
        <p:sp>
          <p:nvSpPr>
            <p:cNvPr id="21" name="Freeform 21">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A3D283"/>
            </a:solidFill>
          </p:spPr>
          <p:txBody>
            <a:bodyPr/>
            <a:lstStyle/>
            <a:p>
              <a:endParaRPr lang="en-US"/>
            </a:p>
          </p:txBody>
        </p:sp>
        <p:sp>
          <p:nvSpPr>
            <p:cNvPr id="22" name="TextBox 22"/>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23" name="Group 23">
            <a:extLst>
              <a:ext uri="{C183D7F6-B498-43B3-948B-1728B52AA6E4}">
                <adec:decorative xmlns:adec="http://schemas.microsoft.com/office/drawing/2017/decorative" val="1"/>
              </a:ext>
            </a:extLst>
          </p:cNvPr>
          <p:cNvGrpSpPr/>
          <p:nvPr/>
        </p:nvGrpSpPr>
        <p:grpSpPr>
          <a:xfrm>
            <a:off x="11066981" y="2342323"/>
            <a:ext cx="2931553" cy="7529959"/>
            <a:chOff x="0" y="0"/>
            <a:chExt cx="837252" cy="2150556"/>
          </a:xfrm>
        </p:grpSpPr>
        <p:sp>
          <p:nvSpPr>
            <p:cNvPr id="24" name="Freeform 24">
              <a:extLst>
                <a:ext uri="{C183D7F6-B498-43B3-948B-1728B52AA6E4}">
                  <adec:decorative xmlns:adec="http://schemas.microsoft.com/office/drawing/2017/decorative" val="1"/>
                </a:ext>
              </a:extLst>
            </p:cNvPr>
            <p:cNvSpPr/>
            <p:nvPr/>
          </p:nvSpPr>
          <p:spPr>
            <a:xfrm>
              <a:off x="0" y="0"/>
              <a:ext cx="837252" cy="2150557"/>
            </a:xfrm>
            <a:custGeom>
              <a:avLst/>
              <a:gdLst/>
              <a:ahLst/>
              <a:cxnLst/>
              <a:rect l="l" t="t" r="r" b="b"/>
              <a:pathLst>
                <a:path w="837252" h="2150557">
                  <a:moveTo>
                    <a:pt x="66022" y="0"/>
                  </a:moveTo>
                  <a:lnTo>
                    <a:pt x="771229" y="0"/>
                  </a:lnTo>
                  <a:cubicBezTo>
                    <a:pt x="788739" y="0"/>
                    <a:pt x="805533" y="6956"/>
                    <a:pt x="817914" y="19337"/>
                  </a:cubicBezTo>
                  <a:cubicBezTo>
                    <a:pt x="830296" y="31719"/>
                    <a:pt x="837252" y="48512"/>
                    <a:pt x="837252" y="66022"/>
                  </a:cubicBezTo>
                  <a:lnTo>
                    <a:pt x="837252" y="2084534"/>
                  </a:lnTo>
                  <a:cubicBezTo>
                    <a:pt x="837252" y="2120997"/>
                    <a:pt x="807692" y="2150557"/>
                    <a:pt x="771229" y="2150557"/>
                  </a:cubicBezTo>
                  <a:lnTo>
                    <a:pt x="66022" y="2150557"/>
                  </a:lnTo>
                  <a:cubicBezTo>
                    <a:pt x="48512" y="2150557"/>
                    <a:pt x="31719" y="2143601"/>
                    <a:pt x="19337" y="2131219"/>
                  </a:cubicBezTo>
                  <a:cubicBezTo>
                    <a:pt x="6956" y="2118838"/>
                    <a:pt x="0" y="2102044"/>
                    <a:pt x="0" y="2084534"/>
                  </a:cubicBezTo>
                  <a:lnTo>
                    <a:pt x="0" y="66022"/>
                  </a:lnTo>
                  <a:cubicBezTo>
                    <a:pt x="0" y="29559"/>
                    <a:pt x="29559" y="0"/>
                    <a:pt x="66022" y="0"/>
                  </a:cubicBezTo>
                  <a:close/>
                </a:path>
              </a:pathLst>
            </a:custGeom>
            <a:solidFill>
              <a:srgbClr val="FFFEFB"/>
            </a:solidFill>
          </p:spPr>
          <p:txBody>
            <a:bodyPr/>
            <a:lstStyle/>
            <a:p>
              <a:endParaRPr lang="en-US"/>
            </a:p>
          </p:txBody>
        </p:sp>
        <p:sp>
          <p:nvSpPr>
            <p:cNvPr id="25" name="TextBox 25"/>
            <p:cNvSpPr txBox="1"/>
            <p:nvPr/>
          </p:nvSpPr>
          <p:spPr>
            <a:xfrm>
              <a:off x="0" y="-47625"/>
              <a:ext cx="837252" cy="2198181"/>
            </a:xfrm>
            <a:prstGeom prst="rect">
              <a:avLst/>
            </a:prstGeom>
          </p:spPr>
          <p:txBody>
            <a:bodyPr lIns="50800" tIns="50800" rIns="50800" bIns="50800" rtlCol="0" anchor="ctr"/>
            <a:lstStyle/>
            <a:p>
              <a:pPr algn="ctr">
                <a:lnSpc>
                  <a:spcPts val="2659"/>
                </a:lnSpc>
              </a:pPr>
              <a:endParaRPr/>
            </a:p>
          </p:txBody>
        </p:sp>
      </p:grpSp>
      <p:grpSp>
        <p:nvGrpSpPr>
          <p:cNvPr id="26" name="Group 26">
            <a:extLst>
              <a:ext uri="{C183D7F6-B498-43B3-948B-1728B52AA6E4}">
                <adec:decorative xmlns:adec="http://schemas.microsoft.com/office/drawing/2017/decorative" val="1"/>
              </a:ext>
            </a:extLst>
          </p:cNvPr>
          <p:cNvGrpSpPr/>
          <p:nvPr/>
        </p:nvGrpSpPr>
        <p:grpSpPr>
          <a:xfrm>
            <a:off x="11057456" y="2332798"/>
            <a:ext cx="2941078" cy="1086565"/>
            <a:chOff x="0" y="0"/>
            <a:chExt cx="839972" cy="310323"/>
          </a:xfrm>
        </p:grpSpPr>
        <p:sp>
          <p:nvSpPr>
            <p:cNvPr id="27" name="Freeform 27">
              <a:extLst>
                <a:ext uri="{C183D7F6-B498-43B3-948B-1728B52AA6E4}">
                  <adec:decorative xmlns:adec="http://schemas.microsoft.com/office/drawing/2017/decorative" val="1"/>
                </a:ext>
              </a:extLst>
            </p:cNvPr>
            <p:cNvSpPr/>
            <p:nvPr/>
          </p:nvSpPr>
          <p:spPr>
            <a:xfrm>
              <a:off x="0" y="0"/>
              <a:ext cx="839972" cy="310323"/>
            </a:xfrm>
            <a:custGeom>
              <a:avLst/>
              <a:gdLst/>
              <a:ahLst/>
              <a:cxnLst/>
              <a:rect l="l" t="t" r="r" b="b"/>
              <a:pathLst>
                <a:path w="839972" h="310323">
                  <a:moveTo>
                    <a:pt x="65809" y="0"/>
                  </a:moveTo>
                  <a:lnTo>
                    <a:pt x="774163" y="0"/>
                  </a:lnTo>
                  <a:cubicBezTo>
                    <a:pt x="791617" y="0"/>
                    <a:pt x="808356" y="6933"/>
                    <a:pt x="820697" y="19275"/>
                  </a:cubicBezTo>
                  <a:cubicBezTo>
                    <a:pt x="833038" y="31616"/>
                    <a:pt x="839972" y="48355"/>
                    <a:pt x="839972" y="65809"/>
                  </a:cubicBezTo>
                  <a:lnTo>
                    <a:pt x="839972" y="244514"/>
                  </a:lnTo>
                  <a:cubicBezTo>
                    <a:pt x="839972" y="261968"/>
                    <a:pt x="833038" y="278707"/>
                    <a:pt x="820697" y="291048"/>
                  </a:cubicBezTo>
                  <a:cubicBezTo>
                    <a:pt x="808356" y="303390"/>
                    <a:pt x="791617" y="310323"/>
                    <a:pt x="774163" y="310323"/>
                  </a:cubicBezTo>
                  <a:lnTo>
                    <a:pt x="65809" y="310323"/>
                  </a:lnTo>
                  <a:cubicBezTo>
                    <a:pt x="48355" y="310323"/>
                    <a:pt x="31616" y="303390"/>
                    <a:pt x="19275" y="291048"/>
                  </a:cubicBezTo>
                  <a:cubicBezTo>
                    <a:pt x="6933" y="278707"/>
                    <a:pt x="0" y="261968"/>
                    <a:pt x="0" y="244514"/>
                  </a:cubicBezTo>
                  <a:lnTo>
                    <a:pt x="0" y="65809"/>
                  </a:lnTo>
                  <a:cubicBezTo>
                    <a:pt x="0" y="48355"/>
                    <a:pt x="6933" y="31616"/>
                    <a:pt x="19275" y="19275"/>
                  </a:cubicBezTo>
                  <a:cubicBezTo>
                    <a:pt x="31616" y="6933"/>
                    <a:pt x="48355" y="0"/>
                    <a:pt x="65809" y="0"/>
                  </a:cubicBezTo>
                  <a:close/>
                </a:path>
              </a:pathLst>
            </a:custGeom>
            <a:solidFill>
              <a:srgbClr val="A3D283"/>
            </a:solidFill>
          </p:spPr>
          <p:txBody>
            <a:bodyPr/>
            <a:lstStyle/>
            <a:p>
              <a:endParaRPr lang="en-US"/>
            </a:p>
          </p:txBody>
        </p:sp>
        <p:sp>
          <p:nvSpPr>
            <p:cNvPr id="28" name="TextBox 28"/>
            <p:cNvSpPr txBox="1"/>
            <p:nvPr/>
          </p:nvSpPr>
          <p:spPr>
            <a:xfrm>
              <a:off x="0" y="-47625"/>
              <a:ext cx="839972" cy="357948"/>
            </a:xfrm>
            <a:prstGeom prst="rect">
              <a:avLst/>
            </a:prstGeom>
          </p:spPr>
          <p:txBody>
            <a:bodyPr lIns="50800" tIns="50800" rIns="50800" bIns="50800" rtlCol="0" anchor="ctr"/>
            <a:lstStyle/>
            <a:p>
              <a:pPr algn="ctr">
                <a:lnSpc>
                  <a:spcPts val="2659"/>
                </a:lnSpc>
              </a:pPr>
              <a:endParaRPr/>
            </a:p>
          </p:txBody>
        </p:sp>
      </p:grpSp>
      <p:grpSp>
        <p:nvGrpSpPr>
          <p:cNvPr id="29" name="Group 29">
            <a:extLst>
              <a:ext uri="{C183D7F6-B498-43B3-948B-1728B52AA6E4}">
                <adec:decorative xmlns:adec="http://schemas.microsoft.com/office/drawing/2017/decorative" val="1"/>
              </a:ext>
            </a:extLst>
          </p:cNvPr>
          <p:cNvGrpSpPr/>
          <p:nvPr/>
        </p:nvGrpSpPr>
        <p:grpSpPr>
          <a:xfrm>
            <a:off x="14446208" y="2332798"/>
            <a:ext cx="2931553" cy="7539484"/>
            <a:chOff x="0" y="0"/>
            <a:chExt cx="837252" cy="2153277"/>
          </a:xfrm>
        </p:grpSpPr>
        <p:sp>
          <p:nvSpPr>
            <p:cNvPr id="30" name="Freeform 30">
              <a:extLst>
                <a:ext uri="{C183D7F6-B498-43B3-948B-1728B52AA6E4}">
                  <adec:decorative xmlns:adec="http://schemas.microsoft.com/office/drawing/2017/decorative" val="1"/>
                </a:ext>
              </a:extLst>
            </p:cNvPr>
            <p:cNvSpPr/>
            <p:nvPr/>
          </p:nvSpPr>
          <p:spPr>
            <a:xfrm>
              <a:off x="0" y="0"/>
              <a:ext cx="837252" cy="2153277"/>
            </a:xfrm>
            <a:custGeom>
              <a:avLst/>
              <a:gdLst/>
              <a:ahLst/>
              <a:cxnLst/>
              <a:rect l="l" t="t" r="r" b="b"/>
              <a:pathLst>
                <a:path w="837252" h="2153277">
                  <a:moveTo>
                    <a:pt x="66022" y="0"/>
                  </a:moveTo>
                  <a:lnTo>
                    <a:pt x="771229" y="0"/>
                  </a:lnTo>
                  <a:cubicBezTo>
                    <a:pt x="788739" y="0"/>
                    <a:pt x="805533" y="6956"/>
                    <a:pt x="817914" y="19337"/>
                  </a:cubicBezTo>
                  <a:cubicBezTo>
                    <a:pt x="830296" y="31719"/>
                    <a:pt x="837252" y="48512"/>
                    <a:pt x="837252" y="66022"/>
                  </a:cubicBezTo>
                  <a:lnTo>
                    <a:pt x="837252" y="2087255"/>
                  </a:lnTo>
                  <a:cubicBezTo>
                    <a:pt x="837252" y="2123718"/>
                    <a:pt x="807692" y="2153277"/>
                    <a:pt x="771229" y="2153277"/>
                  </a:cubicBezTo>
                  <a:lnTo>
                    <a:pt x="66022" y="2153277"/>
                  </a:lnTo>
                  <a:cubicBezTo>
                    <a:pt x="48512" y="2153277"/>
                    <a:pt x="31719" y="2146321"/>
                    <a:pt x="19337" y="2133939"/>
                  </a:cubicBezTo>
                  <a:cubicBezTo>
                    <a:pt x="6956" y="2121558"/>
                    <a:pt x="0" y="2104765"/>
                    <a:pt x="0" y="2087255"/>
                  </a:cubicBezTo>
                  <a:lnTo>
                    <a:pt x="0" y="66022"/>
                  </a:lnTo>
                  <a:cubicBezTo>
                    <a:pt x="0" y="29559"/>
                    <a:pt x="29559" y="0"/>
                    <a:pt x="66022" y="0"/>
                  </a:cubicBezTo>
                  <a:close/>
                </a:path>
              </a:pathLst>
            </a:custGeom>
            <a:solidFill>
              <a:srgbClr val="FFFEFB"/>
            </a:solidFill>
          </p:spPr>
          <p:txBody>
            <a:bodyPr/>
            <a:lstStyle/>
            <a:p>
              <a:endParaRPr lang="en-US"/>
            </a:p>
          </p:txBody>
        </p:sp>
        <p:sp>
          <p:nvSpPr>
            <p:cNvPr id="31" name="TextBox 31"/>
            <p:cNvSpPr txBox="1"/>
            <p:nvPr/>
          </p:nvSpPr>
          <p:spPr>
            <a:xfrm>
              <a:off x="0" y="-47625"/>
              <a:ext cx="837252" cy="2200902"/>
            </a:xfrm>
            <a:prstGeom prst="rect">
              <a:avLst/>
            </a:prstGeom>
          </p:spPr>
          <p:txBody>
            <a:bodyPr lIns="50800" tIns="50800" rIns="50800" bIns="50800" rtlCol="0" anchor="ctr"/>
            <a:lstStyle/>
            <a:p>
              <a:pPr algn="ctr">
                <a:lnSpc>
                  <a:spcPts val="2659"/>
                </a:lnSpc>
              </a:pPr>
              <a:endParaRPr/>
            </a:p>
          </p:txBody>
        </p:sp>
      </p:grpSp>
      <p:grpSp>
        <p:nvGrpSpPr>
          <p:cNvPr id="32" name="Group 32">
            <a:extLst>
              <a:ext uri="{C183D7F6-B498-43B3-948B-1728B52AA6E4}">
                <adec:decorative xmlns:adec="http://schemas.microsoft.com/office/drawing/2017/decorative" val="1"/>
              </a:ext>
            </a:extLst>
          </p:cNvPr>
          <p:cNvGrpSpPr/>
          <p:nvPr/>
        </p:nvGrpSpPr>
        <p:grpSpPr>
          <a:xfrm>
            <a:off x="14446208" y="2332798"/>
            <a:ext cx="2931553" cy="1086565"/>
            <a:chOff x="0" y="0"/>
            <a:chExt cx="837252" cy="310323"/>
          </a:xfrm>
        </p:grpSpPr>
        <p:sp>
          <p:nvSpPr>
            <p:cNvPr id="33" name="Freeform 33">
              <a:extLst>
                <a:ext uri="{C183D7F6-B498-43B3-948B-1728B52AA6E4}">
                  <adec:decorative xmlns:adec="http://schemas.microsoft.com/office/drawing/2017/decorative" val="1"/>
                </a:ext>
              </a:extLst>
            </p:cNvPr>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A3D283"/>
            </a:solidFill>
          </p:spPr>
          <p:txBody>
            <a:bodyPr/>
            <a:lstStyle/>
            <a:p>
              <a:endParaRPr lang="en-US"/>
            </a:p>
          </p:txBody>
        </p:sp>
        <p:sp>
          <p:nvSpPr>
            <p:cNvPr id="34" name="TextBox 34"/>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40" name="Group 40">
            <a:extLst>
              <a:ext uri="{C183D7F6-B498-43B3-948B-1728B52AA6E4}">
                <adec:decorative xmlns:adec="http://schemas.microsoft.com/office/drawing/2017/decorative" val="1"/>
              </a:ext>
            </a:extLst>
          </p:cNvPr>
          <p:cNvGrpSpPr/>
          <p:nvPr/>
        </p:nvGrpSpPr>
        <p:grpSpPr>
          <a:xfrm>
            <a:off x="-589582" y="378296"/>
            <a:ext cx="17055358" cy="1541783"/>
            <a:chOff x="0" y="0"/>
            <a:chExt cx="4491946" cy="406066"/>
          </a:xfrm>
        </p:grpSpPr>
        <p:sp>
          <p:nvSpPr>
            <p:cNvPr id="41" name="Freeform 41">
              <a:extLst>
                <a:ext uri="{C183D7F6-B498-43B3-948B-1728B52AA6E4}">
                  <adec:decorative xmlns:adec="http://schemas.microsoft.com/office/drawing/2017/decorative" val="1"/>
                </a:ext>
              </a:extLst>
            </p:cNvPr>
            <p:cNvSpPr/>
            <p:nvPr/>
          </p:nvSpPr>
          <p:spPr>
            <a:xfrm>
              <a:off x="0" y="0"/>
              <a:ext cx="4491946" cy="406066"/>
            </a:xfrm>
            <a:custGeom>
              <a:avLst/>
              <a:gdLst/>
              <a:ahLst/>
              <a:cxnLst/>
              <a:rect l="l" t="t" r="r" b="b"/>
              <a:pathLst>
                <a:path w="4491946" h="406066">
                  <a:moveTo>
                    <a:pt x="0" y="0"/>
                  </a:moveTo>
                  <a:lnTo>
                    <a:pt x="4491946" y="0"/>
                  </a:lnTo>
                  <a:lnTo>
                    <a:pt x="4491946" y="406066"/>
                  </a:lnTo>
                  <a:lnTo>
                    <a:pt x="0" y="406066"/>
                  </a:lnTo>
                  <a:close/>
                </a:path>
              </a:pathLst>
            </a:custGeom>
            <a:solidFill>
              <a:srgbClr val="D0D2D3"/>
            </a:solidFill>
          </p:spPr>
          <p:txBody>
            <a:bodyPr/>
            <a:lstStyle/>
            <a:p>
              <a:endParaRPr lang="en-US"/>
            </a:p>
          </p:txBody>
        </p:sp>
        <p:sp>
          <p:nvSpPr>
            <p:cNvPr id="42" name="TextBox 42"/>
            <p:cNvSpPr txBox="1"/>
            <p:nvPr/>
          </p:nvSpPr>
          <p:spPr>
            <a:xfrm>
              <a:off x="0" y="-38100"/>
              <a:ext cx="4491946" cy="444166"/>
            </a:xfrm>
            <a:prstGeom prst="rect">
              <a:avLst/>
            </a:prstGeom>
          </p:spPr>
          <p:txBody>
            <a:bodyPr lIns="50800" tIns="50800" rIns="50800" bIns="50800" rtlCol="0" anchor="ctr"/>
            <a:lstStyle/>
            <a:p>
              <a:pPr algn="ctr">
                <a:lnSpc>
                  <a:spcPts val="3359"/>
                </a:lnSpc>
              </a:pPr>
              <a:endParaRPr/>
            </a:p>
          </p:txBody>
        </p:sp>
      </p:grpSp>
      <p:sp>
        <p:nvSpPr>
          <p:cNvPr id="43" name="TextBox 43"/>
          <p:cNvSpPr txBox="1">
            <a:spLocks noGrp="1"/>
          </p:cNvSpPr>
          <p:nvPr>
            <p:ph type="title" idx="4294967295"/>
          </p:nvPr>
        </p:nvSpPr>
        <p:spPr>
          <a:xfrm>
            <a:off x="467829" y="701531"/>
            <a:ext cx="15444155"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 Team and Responsibilities</a:t>
            </a:r>
          </a:p>
        </p:txBody>
      </p:sp>
      <p:sp>
        <p:nvSpPr>
          <p:cNvPr id="35" name="TextBox 35"/>
          <p:cNvSpPr txBox="1"/>
          <p:nvPr/>
        </p:nvSpPr>
        <p:spPr>
          <a:xfrm>
            <a:off x="1155488" y="2507975"/>
            <a:ext cx="2476138" cy="794030"/>
          </a:xfrm>
          <a:prstGeom prst="rect">
            <a:avLst/>
          </a:prstGeom>
        </p:spPr>
        <p:txBody>
          <a:bodyPr lIns="0" tIns="0" rIns="0" bIns="0" rtlCol="0" anchor="t">
            <a:spAutoFit/>
          </a:bodyPr>
          <a:lstStyle/>
          <a:p>
            <a:pPr marL="0" lvl="0" indent="0" algn="ctr">
              <a:lnSpc>
                <a:spcPts val="3114"/>
              </a:lnSpc>
            </a:pPr>
            <a:r>
              <a:rPr lang="en-US" sz="2938">
                <a:solidFill>
                  <a:srgbClr val="000000"/>
                </a:solidFill>
                <a:latin typeface="Museo Slab 1"/>
                <a:ea typeface="Museo Slab 1"/>
                <a:cs typeface="Museo Slab 1"/>
                <a:sym typeface="Museo Slab 1"/>
              </a:rPr>
              <a:t>School Counselors</a:t>
            </a:r>
          </a:p>
        </p:txBody>
      </p:sp>
      <p:sp>
        <p:nvSpPr>
          <p:cNvPr id="44" name="TextBox 44"/>
          <p:cNvSpPr txBox="1"/>
          <p:nvPr/>
        </p:nvSpPr>
        <p:spPr>
          <a:xfrm>
            <a:off x="1016404" y="3575576"/>
            <a:ext cx="2754305" cy="5355249"/>
          </a:xfrm>
          <a:prstGeom prst="rect">
            <a:avLst/>
          </a:prstGeom>
        </p:spPr>
        <p:txBody>
          <a:bodyPr lIns="0" tIns="0" rIns="0" bIns="0" rtlCol="0" anchor="t">
            <a:spAutoFit/>
          </a:bodyPr>
          <a:lstStyle/>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Attend trainings in-person and virtually</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Drive programming and reflection of SCCG</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Create and monitor SMART goals</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Deliver  interventions and programming</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Collaborate with team for alignment and sustainability</a:t>
            </a:r>
          </a:p>
        </p:txBody>
      </p:sp>
      <p:sp>
        <p:nvSpPr>
          <p:cNvPr id="36" name="TextBox 36"/>
          <p:cNvSpPr txBox="1"/>
          <p:nvPr/>
        </p:nvSpPr>
        <p:spPr>
          <a:xfrm>
            <a:off x="4267267" y="2518108"/>
            <a:ext cx="3014068" cy="783956"/>
          </a:xfrm>
          <a:prstGeom prst="rect">
            <a:avLst/>
          </a:prstGeom>
        </p:spPr>
        <p:txBody>
          <a:bodyPr lIns="0" tIns="0" rIns="0" bIns="0" rtlCol="0" anchor="t">
            <a:spAutoFit/>
          </a:bodyPr>
          <a:lstStyle/>
          <a:p>
            <a:pPr marL="0" lvl="0" indent="0" algn="ctr">
              <a:lnSpc>
                <a:spcPts val="3012"/>
              </a:lnSpc>
            </a:pPr>
            <a:r>
              <a:rPr lang="en-US" sz="2842">
                <a:solidFill>
                  <a:srgbClr val="000000"/>
                </a:solidFill>
                <a:latin typeface="Museo Slab 1"/>
                <a:ea typeface="Museo Slab 1"/>
                <a:cs typeface="Museo Slab 1"/>
                <a:sym typeface="Museo Slab 1"/>
              </a:rPr>
              <a:t> School Administrators</a:t>
            </a:r>
          </a:p>
        </p:txBody>
      </p:sp>
      <p:sp>
        <p:nvSpPr>
          <p:cNvPr id="45" name="TextBox 45"/>
          <p:cNvSpPr txBox="1"/>
          <p:nvPr/>
        </p:nvSpPr>
        <p:spPr>
          <a:xfrm>
            <a:off x="4420213" y="3575576"/>
            <a:ext cx="2686515" cy="3530390"/>
          </a:xfrm>
          <a:prstGeom prst="rect">
            <a:avLst/>
          </a:prstGeom>
        </p:spPr>
        <p:txBody>
          <a:bodyPr lIns="0" tIns="0" rIns="0" bIns="0" rtlCol="0" anchor="t">
            <a:spAutoFit/>
          </a:bodyPr>
          <a:lstStyle/>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Attend trainings in-person and virtually.</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Collaborate with school counselor for programming, alignment, and sustainability</a:t>
            </a:r>
          </a:p>
          <a:p>
            <a:pPr algn="l">
              <a:lnSpc>
                <a:spcPts val="1389"/>
              </a:lnSpc>
            </a:pPr>
            <a:r>
              <a:rPr lang="en-US" sz="999" dirty="0">
                <a:solidFill>
                  <a:srgbClr val="000000"/>
                </a:solidFill>
                <a:latin typeface="Trebuchet MS"/>
                <a:ea typeface="Trebuchet MS"/>
                <a:cs typeface="Trebuchet MS"/>
                <a:sym typeface="Trebuchet MS"/>
              </a:rPr>
              <a:t> </a:t>
            </a:r>
          </a:p>
          <a:p>
            <a:pPr algn="l">
              <a:lnSpc>
                <a:spcPts val="2780"/>
              </a:lnSpc>
            </a:pPr>
            <a:endParaRPr lang="en-US" sz="999" dirty="0">
              <a:solidFill>
                <a:srgbClr val="000000"/>
              </a:solidFill>
              <a:latin typeface="Trebuchet MS"/>
              <a:ea typeface="Trebuchet MS"/>
              <a:cs typeface="Trebuchet MS"/>
              <a:sym typeface="Trebuchet MS"/>
            </a:endParaRPr>
          </a:p>
        </p:txBody>
      </p:sp>
      <p:sp>
        <p:nvSpPr>
          <p:cNvPr id="37" name="TextBox 37"/>
          <p:cNvSpPr txBox="1"/>
          <p:nvPr/>
        </p:nvSpPr>
        <p:spPr>
          <a:xfrm>
            <a:off x="7752583" y="2507915"/>
            <a:ext cx="2801892" cy="783956"/>
          </a:xfrm>
          <a:prstGeom prst="rect">
            <a:avLst/>
          </a:prstGeom>
        </p:spPr>
        <p:txBody>
          <a:bodyPr lIns="0" tIns="0" rIns="0" bIns="0" rtlCol="0" anchor="t">
            <a:spAutoFit/>
          </a:bodyPr>
          <a:lstStyle/>
          <a:p>
            <a:pPr algn="ctr">
              <a:lnSpc>
                <a:spcPts val="3012"/>
              </a:lnSpc>
            </a:pPr>
            <a:r>
              <a:rPr lang="en-US" sz="2842">
                <a:solidFill>
                  <a:srgbClr val="000000"/>
                </a:solidFill>
                <a:latin typeface="Museo Slab 1"/>
                <a:ea typeface="Museo Slab 1"/>
                <a:cs typeface="Museo Slab 1"/>
                <a:sym typeface="Museo Slab 1"/>
              </a:rPr>
              <a:t>District </a:t>
            </a:r>
          </a:p>
          <a:p>
            <a:pPr marL="0" lvl="0" indent="0" algn="ctr">
              <a:lnSpc>
                <a:spcPts val="3012"/>
              </a:lnSpc>
            </a:pPr>
            <a:r>
              <a:rPr lang="en-US" sz="2842">
                <a:solidFill>
                  <a:srgbClr val="000000"/>
                </a:solidFill>
                <a:latin typeface="Museo Slab 1"/>
                <a:ea typeface="Museo Slab 1"/>
                <a:cs typeface="Museo Slab 1"/>
                <a:sym typeface="Museo Slab 1"/>
              </a:rPr>
              <a:t>Leaders</a:t>
            </a:r>
          </a:p>
        </p:txBody>
      </p:sp>
      <p:sp>
        <p:nvSpPr>
          <p:cNvPr id="49" name="TextBox 49"/>
          <p:cNvSpPr txBox="1"/>
          <p:nvPr/>
        </p:nvSpPr>
        <p:spPr>
          <a:xfrm>
            <a:off x="7800743" y="3575576"/>
            <a:ext cx="2686515" cy="4607608"/>
          </a:xfrm>
          <a:prstGeom prst="rect">
            <a:avLst/>
          </a:prstGeom>
        </p:spPr>
        <p:txBody>
          <a:bodyPr lIns="0" tIns="0" rIns="0" bIns="0" rtlCol="0" anchor="t">
            <a:spAutoFit/>
          </a:bodyPr>
          <a:lstStyle/>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Attend trainings in-person and virtually</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Collaborate with school counselors, administrators, and fiscal contacts</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Support alignment across schools</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Sustainability plans</a:t>
            </a:r>
          </a:p>
          <a:p>
            <a:pPr algn="l">
              <a:lnSpc>
                <a:spcPts val="1389"/>
              </a:lnSpc>
            </a:pPr>
            <a:r>
              <a:rPr lang="en-US" sz="999" dirty="0">
                <a:solidFill>
                  <a:srgbClr val="000000"/>
                </a:solidFill>
                <a:latin typeface="Trebuchet MS"/>
                <a:ea typeface="Trebuchet MS"/>
                <a:cs typeface="Trebuchet MS"/>
                <a:sym typeface="Trebuchet MS"/>
              </a:rPr>
              <a:t> </a:t>
            </a:r>
          </a:p>
          <a:p>
            <a:pPr algn="l">
              <a:lnSpc>
                <a:spcPts val="2780"/>
              </a:lnSpc>
            </a:pPr>
            <a:endParaRPr lang="en-US" sz="999" dirty="0">
              <a:solidFill>
                <a:srgbClr val="000000"/>
              </a:solidFill>
              <a:latin typeface="Trebuchet MS"/>
              <a:ea typeface="Trebuchet MS"/>
              <a:cs typeface="Trebuchet MS"/>
              <a:sym typeface="Trebuchet MS"/>
            </a:endParaRPr>
          </a:p>
        </p:txBody>
      </p:sp>
      <p:sp>
        <p:nvSpPr>
          <p:cNvPr id="38" name="TextBox 38"/>
          <p:cNvSpPr txBox="1"/>
          <p:nvPr/>
        </p:nvSpPr>
        <p:spPr>
          <a:xfrm>
            <a:off x="11152174" y="2507915"/>
            <a:ext cx="2801892" cy="794090"/>
          </a:xfrm>
          <a:prstGeom prst="rect">
            <a:avLst/>
          </a:prstGeom>
        </p:spPr>
        <p:txBody>
          <a:bodyPr lIns="0" tIns="0" rIns="0" bIns="0" rtlCol="0" anchor="t">
            <a:spAutoFit/>
          </a:bodyPr>
          <a:lstStyle/>
          <a:p>
            <a:pPr algn="ctr">
              <a:lnSpc>
                <a:spcPts val="3118"/>
              </a:lnSpc>
            </a:pPr>
            <a:r>
              <a:rPr lang="en-US" sz="2942">
                <a:solidFill>
                  <a:srgbClr val="000000"/>
                </a:solidFill>
                <a:latin typeface="Museo Slab 1"/>
                <a:ea typeface="Museo Slab 1"/>
                <a:cs typeface="Museo Slab 1"/>
                <a:sym typeface="Museo Slab 1"/>
              </a:rPr>
              <a:t>Fiscal </a:t>
            </a:r>
          </a:p>
          <a:p>
            <a:pPr marL="0" lvl="0" indent="0" algn="ctr">
              <a:lnSpc>
                <a:spcPts val="3118"/>
              </a:lnSpc>
            </a:pPr>
            <a:r>
              <a:rPr lang="en-US" sz="2942">
                <a:solidFill>
                  <a:srgbClr val="000000"/>
                </a:solidFill>
                <a:latin typeface="Museo Slab 1"/>
                <a:ea typeface="Museo Slab 1"/>
                <a:cs typeface="Museo Slab 1"/>
                <a:sym typeface="Museo Slab 1"/>
              </a:rPr>
              <a:t>Support</a:t>
            </a:r>
          </a:p>
        </p:txBody>
      </p:sp>
      <p:sp>
        <p:nvSpPr>
          <p:cNvPr id="46" name="TextBox 46"/>
          <p:cNvSpPr txBox="1"/>
          <p:nvPr/>
        </p:nvSpPr>
        <p:spPr>
          <a:xfrm>
            <a:off x="11128587" y="3575576"/>
            <a:ext cx="2849067" cy="5714321"/>
          </a:xfrm>
          <a:prstGeom prst="rect">
            <a:avLst/>
          </a:prstGeom>
        </p:spPr>
        <p:txBody>
          <a:bodyPr lIns="0" tIns="0" rIns="0" bIns="0" rtlCol="0" anchor="t">
            <a:spAutoFit/>
          </a:bodyPr>
          <a:lstStyle/>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Follow all local policies and guidelines</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Work with program to complete budget </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Submit budget </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Complete and submit Interim Financial Report (IFR) and Annual Financial Report (AFR)</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Attend virtual fiscal trainings</a:t>
            </a:r>
          </a:p>
        </p:txBody>
      </p:sp>
      <p:sp>
        <p:nvSpPr>
          <p:cNvPr id="39" name="TextBox 39"/>
          <p:cNvSpPr txBox="1"/>
          <p:nvPr/>
        </p:nvSpPr>
        <p:spPr>
          <a:xfrm>
            <a:off x="14877587" y="2507915"/>
            <a:ext cx="2068796" cy="794090"/>
          </a:xfrm>
          <a:prstGeom prst="rect">
            <a:avLst/>
          </a:prstGeom>
        </p:spPr>
        <p:txBody>
          <a:bodyPr lIns="0" tIns="0" rIns="0" bIns="0" rtlCol="0" anchor="t">
            <a:spAutoFit/>
          </a:bodyPr>
          <a:lstStyle/>
          <a:p>
            <a:pPr marL="0" lvl="0" indent="0" algn="ctr">
              <a:lnSpc>
                <a:spcPts val="3118"/>
              </a:lnSpc>
            </a:pPr>
            <a:r>
              <a:rPr lang="en-US" sz="2942">
                <a:solidFill>
                  <a:srgbClr val="000000"/>
                </a:solidFill>
                <a:latin typeface="Museo Slab 1"/>
                <a:ea typeface="Museo Slab 1"/>
                <a:cs typeface="Museo Slab 1"/>
                <a:sym typeface="Museo Slab 1"/>
              </a:rPr>
              <a:t>CDE Support </a:t>
            </a:r>
          </a:p>
        </p:txBody>
      </p:sp>
      <p:sp>
        <p:nvSpPr>
          <p:cNvPr id="47" name="TextBox 47"/>
          <p:cNvSpPr txBox="1"/>
          <p:nvPr/>
        </p:nvSpPr>
        <p:spPr>
          <a:xfrm>
            <a:off x="14541853" y="3575576"/>
            <a:ext cx="2759314" cy="5969977"/>
          </a:xfrm>
          <a:prstGeom prst="rect">
            <a:avLst/>
          </a:prstGeom>
        </p:spPr>
        <p:txBody>
          <a:bodyPr lIns="0" tIns="0" rIns="0" bIns="0" rtlCol="0" anchor="t">
            <a:spAutoFit/>
          </a:bodyPr>
          <a:lstStyle/>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Address statutory requirements</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Support, management, and technical assistance</a:t>
            </a:r>
          </a:p>
          <a:p>
            <a:pPr algn="l">
              <a:lnSpc>
                <a:spcPts val="1389"/>
              </a:lnSpc>
            </a:pPr>
            <a:r>
              <a:rPr lang="en-US" sz="999" dirty="0">
                <a:solidFill>
                  <a:srgbClr val="000000"/>
                </a:solidFill>
                <a:latin typeface="Trebuchet MS"/>
                <a:ea typeface="Trebuchet MS"/>
                <a:cs typeface="Trebuchet MS"/>
                <a:sym typeface="Trebuchet MS"/>
              </a:rPr>
              <a:t> </a:t>
            </a: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Statewide trainings and professional development</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Comprehensive school counseling implementation and advocacy</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Evaluating and reflecting </a:t>
            </a:r>
          </a:p>
          <a:p>
            <a:pPr algn="l">
              <a:lnSpc>
                <a:spcPts val="2780"/>
              </a:lnSpc>
            </a:pPr>
            <a:endParaRPr lang="en-US" sz="2000" dirty="0">
              <a:solidFill>
                <a:srgbClr val="000000"/>
              </a:solidFill>
              <a:latin typeface="Trebuchet MS"/>
              <a:ea typeface="Trebuchet MS"/>
              <a:cs typeface="Trebuchet MS"/>
              <a:sym typeface="Trebuchet MS"/>
            </a:endParaRPr>
          </a:p>
        </p:txBody>
      </p:sp>
      <p:sp>
        <p:nvSpPr>
          <p:cNvPr id="48" name="Freeform 48" descr="CDE Logo"/>
          <p:cNvSpPr/>
          <p:nvPr/>
        </p:nvSpPr>
        <p:spPr>
          <a:xfrm>
            <a:off x="329345" y="8994732"/>
            <a:ext cx="2064212" cy="877549"/>
          </a:xfrm>
          <a:custGeom>
            <a:avLst/>
            <a:gdLst/>
            <a:ahLst/>
            <a:cxnLst/>
            <a:rect l="l" t="t" r="r" b="b"/>
            <a:pathLst>
              <a:path w="2064212" h="877549">
                <a:moveTo>
                  <a:pt x="0" y="0"/>
                </a:moveTo>
                <a:lnTo>
                  <a:pt x="2064212" y="0"/>
                </a:lnTo>
                <a:lnTo>
                  <a:pt x="2064212" y="877550"/>
                </a:lnTo>
                <a:lnTo>
                  <a:pt x="0" y="87755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Freeform 5">
            <a:extLst>
              <a:ext uri="{C183D7F6-B498-43B3-948B-1728B52AA6E4}">
                <adec:decorative xmlns:adec="http://schemas.microsoft.com/office/drawing/2017/decorative" val="1"/>
              </a:ext>
            </a:extLst>
          </p:cNvPr>
          <p:cNvSpPr/>
          <p:nvPr/>
        </p:nvSpPr>
        <p:spPr>
          <a:xfrm>
            <a:off x="-101911" y="2321929"/>
            <a:ext cx="18247635" cy="8112264"/>
          </a:xfrm>
          <a:custGeom>
            <a:avLst/>
            <a:gdLst/>
            <a:ahLst/>
            <a:cxnLst/>
            <a:rect l="l" t="t" r="r" b="b"/>
            <a:pathLst>
              <a:path w="18247635" h="8112264">
                <a:moveTo>
                  <a:pt x="0" y="0"/>
                </a:moveTo>
                <a:lnTo>
                  <a:pt x="18247635" y="0"/>
                </a:lnTo>
                <a:lnTo>
                  <a:pt x="18247635" y="8112264"/>
                </a:lnTo>
                <a:lnTo>
                  <a:pt x="0" y="8112264"/>
                </a:lnTo>
                <a:lnTo>
                  <a:pt x="0" y="0"/>
                </a:lnTo>
                <a:close/>
              </a:path>
            </a:pathLst>
          </a:custGeom>
          <a:blipFill>
            <a:blip r:embed="rId3"/>
            <a:stretch>
              <a:fillRect t="-5196" b="-3054"/>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2045352" y="3434836"/>
            <a:ext cx="14880515" cy="4373383"/>
            <a:chOff x="0" y="0"/>
            <a:chExt cx="3919148" cy="1151838"/>
          </a:xfrm>
        </p:grpSpPr>
        <p:sp>
          <p:nvSpPr>
            <p:cNvPr id="7" name="Freeform 7">
              <a:extLst>
                <a:ext uri="{C183D7F6-B498-43B3-948B-1728B52AA6E4}">
                  <adec:decorative xmlns:adec="http://schemas.microsoft.com/office/drawing/2017/decorative" val="1"/>
                </a:ext>
              </a:extLst>
            </p:cNvPr>
            <p:cNvSpPr/>
            <p:nvPr/>
          </p:nvSpPr>
          <p:spPr>
            <a:xfrm>
              <a:off x="0" y="0"/>
              <a:ext cx="3919148" cy="1151838"/>
            </a:xfrm>
            <a:custGeom>
              <a:avLst/>
              <a:gdLst/>
              <a:ahLst/>
              <a:cxnLst/>
              <a:rect l="l" t="t" r="r" b="b"/>
              <a:pathLst>
                <a:path w="3919148" h="1151838">
                  <a:moveTo>
                    <a:pt x="0" y="0"/>
                  </a:moveTo>
                  <a:lnTo>
                    <a:pt x="3919148" y="0"/>
                  </a:lnTo>
                  <a:lnTo>
                    <a:pt x="3919148" y="1151838"/>
                  </a:lnTo>
                  <a:lnTo>
                    <a:pt x="0" y="1151838"/>
                  </a:lnTo>
                  <a:close/>
                </a:path>
              </a:pathLst>
            </a:custGeom>
            <a:solidFill>
              <a:srgbClr val="F2F2F2"/>
            </a:solidFill>
          </p:spPr>
          <p:txBody>
            <a:bodyPr/>
            <a:lstStyle/>
            <a:p>
              <a:endParaRPr lang="en-US"/>
            </a:p>
          </p:txBody>
        </p:sp>
        <p:sp>
          <p:nvSpPr>
            <p:cNvPr id="8" name="TextBox 8"/>
            <p:cNvSpPr txBox="1"/>
            <p:nvPr/>
          </p:nvSpPr>
          <p:spPr>
            <a:xfrm>
              <a:off x="0" y="-38100"/>
              <a:ext cx="3919148" cy="1189938"/>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522806" y="701531"/>
            <a:ext cx="14290448"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Before We Begin</a:t>
            </a:r>
          </a:p>
        </p:txBody>
      </p:sp>
      <p:sp>
        <p:nvSpPr>
          <p:cNvPr id="10" name="TextBox 10"/>
          <p:cNvSpPr txBox="1"/>
          <p:nvPr/>
        </p:nvSpPr>
        <p:spPr>
          <a:xfrm>
            <a:off x="2391687" y="3640457"/>
            <a:ext cx="14388128" cy="4661426"/>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This training will be recorded.</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Closed-captioning: click the Live Transcript option on your bottom Zoom toolbar, under more.</a:t>
            </a:r>
          </a:p>
          <a:p>
            <a:pPr algn="l">
              <a:lnSpc>
                <a:spcPts val="4759"/>
              </a:lnSpc>
            </a:pPr>
            <a:endParaRPr lang="en-US" sz="3399" dirty="0">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dirty="0">
                <a:solidFill>
                  <a:srgbClr val="000000"/>
                </a:solidFill>
                <a:latin typeface="Trebuchet MS"/>
                <a:ea typeface="Trebuchet MS"/>
                <a:cs typeface="Trebuchet MS"/>
                <a:sym typeface="Trebuchet MS"/>
              </a:rPr>
              <a:t>Slides and recording will be posted to the </a:t>
            </a:r>
            <a:r>
              <a:rPr lang="en-US" sz="3399" u="sng" dirty="0">
                <a:solidFill>
                  <a:srgbClr val="0955A1"/>
                </a:solidFill>
                <a:latin typeface="Trebuchet MS Bold"/>
                <a:ea typeface="Trebuchet MS Bold"/>
                <a:cs typeface="Trebuchet MS Bold"/>
                <a:sym typeface="Trebuchet MS Bold"/>
                <a:hlinkClick r:id="rId4" tooltip="https://www.cde.state.co.us/postsecondary/sccg-grant-trainings"/>
              </a:rPr>
              <a:t>Grant Training website</a:t>
            </a:r>
            <a:r>
              <a:rPr lang="en-US" sz="3399" dirty="0">
                <a:solidFill>
                  <a:srgbClr val="000000"/>
                </a:solidFill>
                <a:latin typeface="Trebuchet MS"/>
                <a:ea typeface="Trebuchet MS"/>
                <a:cs typeface="Trebuchet MS"/>
                <a:sym typeface="Trebuchet MS"/>
              </a:rPr>
              <a:t>.</a:t>
            </a:r>
          </a:p>
          <a:p>
            <a:pPr algn="l">
              <a:lnSpc>
                <a:spcPts val="4200"/>
              </a:lnSpc>
            </a:pPr>
            <a:endParaRPr lang="en-US" sz="3399" dirty="0">
              <a:solidFill>
                <a:srgbClr val="000000"/>
              </a:solidFill>
              <a:latin typeface="Trebuchet MS"/>
              <a:ea typeface="Trebuchet MS"/>
              <a:cs typeface="Trebuchet MS"/>
              <a:sym typeface="Trebuchet MS"/>
            </a:endParaRPr>
          </a:p>
          <a:p>
            <a:pPr algn="l">
              <a:lnSpc>
                <a:spcPts val="4200"/>
              </a:lnSpc>
            </a:pPr>
            <a:endParaRPr lang="en-US" sz="3399" dirty="0">
              <a:solidFill>
                <a:srgbClr val="000000"/>
              </a:solidFill>
              <a:latin typeface="Trebuchet MS"/>
              <a:ea typeface="Trebuchet MS"/>
              <a:cs typeface="Trebuchet MS"/>
              <a:sym typeface="Trebuchet MS"/>
            </a:endParaRPr>
          </a:p>
        </p:txBody>
      </p:sp>
      <p:sp>
        <p:nvSpPr>
          <p:cNvPr id="9" name="Freeform 9" descr="CDE Logo"/>
          <p:cNvSpPr/>
          <p:nvPr/>
        </p:nvSpPr>
        <p:spPr>
          <a:xfrm>
            <a:off x="1440861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378296"/>
            <a:ext cx="17055358" cy="1541783"/>
            <a:chOff x="0" y="0"/>
            <a:chExt cx="4491946" cy="406066"/>
          </a:xfrm>
        </p:grpSpPr>
        <p:sp>
          <p:nvSpPr>
            <p:cNvPr id="3" name="Freeform 3">
              <a:extLst>
                <a:ext uri="{C183D7F6-B498-43B3-948B-1728B52AA6E4}">
                  <adec:decorative xmlns:adec="http://schemas.microsoft.com/office/drawing/2017/decorative" val="1"/>
                </a:ext>
              </a:extLst>
            </p:cNvPr>
            <p:cNvSpPr/>
            <p:nvPr/>
          </p:nvSpPr>
          <p:spPr>
            <a:xfrm>
              <a:off x="0" y="0"/>
              <a:ext cx="4491946" cy="406066"/>
            </a:xfrm>
            <a:custGeom>
              <a:avLst/>
              <a:gdLst/>
              <a:ahLst/>
              <a:cxnLst/>
              <a:rect l="l" t="t" r="r" b="b"/>
              <a:pathLst>
                <a:path w="4491946" h="406066">
                  <a:moveTo>
                    <a:pt x="0" y="0"/>
                  </a:moveTo>
                  <a:lnTo>
                    <a:pt x="4491946" y="0"/>
                  </a:lnTo>
                  <a:lnTo>
                    <a:pt x="4491946"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49194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260601"/>
            <a:ext cx="17421781" cy="7616122"/>
            <a:chOff x="0" y="0"/>
            <a:chExt cx="4588453" cy="2005892"/>
          </a:xfrm>
        </p:grpSpPr>
        <p:sp>
          <p:nvSpPr>
            <p:cNvPr id="6" name="Freeform 6">
              <a:extLst>
                <a:ext uri="{C183D7F6-B498-43B3-948B-1728B52AA6E4}">
                  <adec:decorative xmlns:adec="http://schemas.microsoft.com/office/drawing/2017/decorative" val="1"/>
                </a:ext>
              </a:extLst>
            </p:cNvPr>
            <p:cNvSpPr/>
            <p:nvPr/>
          </p:nvSpPr>
          <p:spPr>
            <a:xfrm>
              <a:off x="0" y="0"/>
              <a:ext cx="4588453" cy="2005892"/>
            </a:xfrm>
            <a:custGeom>
              <a:avLst/>
              <a:gdLst/>
              <a:ahLst/>
              <a:cxnLst/>
              <a:rect l="l" t="t" r="r" b="b"/>
              <a:pathLst>
                <a:path w="4588453" h="2005892">
                  <a:moveTo>
                    <a:pt x="0" y="0"/>
                  </a:moveTo>
                  <a:lnTo>
                    <a:pt x="4588453" y="0"/>
                  </a:lnTo>
                  <a:lnTo>
                    <a:pt x="4588453" y="2005892"/>
                  </a:lnTo>
                  <a:lnTo>
                    <a:pt x="0" y="2005892"/>
                  </a:lnTo>
                  <a:close/>
                </a:path>
              </a:pathLst>
            </a:custGeom>
            <a:solidFill>
              <a:srgbClr val="F2F2F2"/>
            </a:solidFill>
          </p:spPr>
          <p:txBody>
            <a:bodyPr/>
            <a:lstStyle/>
            <a:p>
              <a:endParaRPr lang="en-US"/>
            </a:p>
          </p:txBody>
        </p:sp>
        <p:sp>
          <p:nvSpPr>
            <p:cNvPr id="7" name="TextBox 7"/>
            <p:cNvSpPr txBox="1"/>
            <p:nvPr/>
          </p:nvSpPr>
          <p:spPr>
            <a:xfrm>
              <a:off x="0" y="-38100"/>
              <a:ext cx="4588453" cy="2043992"/>
            </a:xfrm>
            <a:prstGeom prst="rect">
              <a:avLst/>
            </a:prstGeom>
          </p:spPr>
          <p:txBody>
            <a:bodyPr lIns="50800" tIns="50800" rIns="50800" bIns="50800" rtlCol="0" anchor="ctr"/>
            <a:lstStyle/>
            <a:p>
              <a:pPr algn="ctr">
                <a:lnSpc>
                  <a:spcPts val="3359"/>
                </a:lnSpc>
              </a:pPr>
              <a:endParaRPr/>
            </a:p>
            <a:p>
              <a:pPr algn="ctr">
                <a:lnSpc>
                  <a:spcPts val="3359"/>
                </a:lnSpc>
              </a:pPr>
              <a:endParaRPr/>
            </a:p>
          </p:txBody>
        </p:sp>
      </p:grpSp>
      <p:sp>
        <p:nvSpPr>
          <p:cNvPr id="9" name="TextBox 9"/>
          <p:cNvSpPr txBox="1">
            <a:spLocks noGrp="1"/>
          </p:cNvSpPr>
          <p:nvPr>
            <p:ph type="title" idx="4294967295"/>
          </p:nvPr>
        </p:nvSpPr>
        <p:spPr>
          <a:xfrm>
            <a:off x="467829" y="701531"/>
            <a:ext cx="15444155"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 Team and Roles </a:t>
            </a:r>
          </a:p>
        </p:txBody>
      </p:sp>
      <p:sp>
        <p:nvSpPr>
          <p:cNvPr id="8" name="Freeform 8" descr="Screenshot of SCCG Team Contact form"/>
          <p:cNvSpPr/>
          <p:nvPr/>
        </p:nvSpPr>
        <p:spPr>
          <a:xfrm>
            <a:off x="663568" y="3056356"/>
            <a:ext cx="7526339" cy="4658483"/>
          </a:xfrm>
          <a:custGeom>
            <a:avLst/>
            <a:gdLst/>
            <a:ahLst/>
            <a:cxnLst/>
            <a:rect l="l" t="t" r="r" b="b"/>
            <a:pathLst>
              <a:path w="7526339" h="4658483">
                <a:moveTo>
                  <a:pt x="0" y="0"/>
                </a:moveTo>
                <a:lnTo>
                  <a:pt x="7526339" y="0"/>
                </a:lnTo>
                <a:lnTo>
                  <a:pt x="7526339" y="4658483"/>
                </a:lnTo>
                <a:lnTo>
                  <a:pt x="0" y="4658483"/>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8946924" y="3343600"/>
            <a:ext cx="7368619" cy="764466"/>
          </a:xfrm>
          <a:prstGeom prst="rect">
            <a:avLst/>
          </a:prstGeom>
        </p:spPr>
        <p:txBody>
          <a:bodyPr lIns="0" tIns="0" rIns="0" bIns="0" rtlCol="0" anchor="t">
            <a:spAutoFit/>
          </a:bodyPr>
          <a:lstStyle/>
          <a:p>
            <a:pPr algn="ctr">
              <a:lnSpc>
                <a:spcPts val="6159"/>
              </a:lnSpc>
            </a:pPr>
            <a:r>
              <a:rPr lang="en-US" sz="4399">
                <a:solidFill>
                  <a:srgbClr val="000000"/>
                </a:solidFill>
                <a:latin typeface="Trebuchet MS Bold"/>
                <a:ea typeface="Trebuchet MS Bold"/>
                <a:cs typeface="Trebuchet MS Bold"/>
                <a:sym typeface="Trebuchet MS Bold"/>
              </a:rPr>
              <a:t>Please </a:t>
            </a:r>
            <a:r>
              <a:rPr lang="en-US" sz="4399" u="sng">
                <a:solidFill>
                  <a:srgbClr val="0955A1"/>
                </a:solidFill>
                <a:latin typeface="Trebuchet MS Bold"/>
                <a:ea typeface="Trebuchet MS Bold"/>
                <a:cs typeface="Trebuchet MS Bold"/>
                <a:sym typeface="Trebuchet MS Bold"/>
                <a:hlinkClick r:id="rId4" tooltip="https://docs.google.com/forms/d/e/1FAIpQLSdY5mUtpCPHZ-v51aTYC13MeGSzBt38wbBnvsKi5ENscqnTuw/viewform"/>
              </a:rPr>
              <a:t>complete form</a:t>
            </a:r>
            <a:r>
              <a:rPr lang="en-US" sz="4399">
                <a:solidFill>
                  <a:srgbClr val="000000"/>
                </a:solidFill>
                <a:latin typeface="Trebuchet MS Bold"/>
                <a:ea typeface="Trebuchet MS Bold"/>
                <a:cs typeface="Trebuchet MS Bold"/>
                <a:sym typeface="Trebuchet MS Bold"/>
              </a:rPr>
              <a:t> now.</a:t>
            </a:r>
          </a:p>
        </p:txBody>
      </p:sp>
      <p:sp>
        <p:nvSpPr>
          <p:cNvPr id="12" name="TextBox 12"/>
          <p:cNvSpPr txBox="1"/>
          <p:nvPr/>
        </p:nvSpPr>
        <p:spPr>
          <a:xfrm>
            <a:off x="8565386" y="4432941"/>
            <a:ext cx="8931900" cy="2561032"/>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Contacts will be used to send individual registration links for trainings.</a:t>
            </a:r>
          </a:p>
          <a:p>
            <a:pPr algn="l">
              <a:lnSpc>
                <a:spcPts val="1399"/>
              </a:lnSpc>
            </a:pPr>
            <a:endParaRPr lang="en-US" sz="3399">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Turn camera off while completing and back on when finished.</a:t>
            </a:r>
          </a:p>
        </p:txBody>
      </p:sp>
      <p:sp>
        <p:nvSpPr>
          <p:cNvPr id="10" name="Freeform 10"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051630" cy="1541783"/>
            <a:chOff x="0" y="0"/>
            <a:chExt cx="4754339" cy="406066"/>
          </a:xfrm>
        </p:grpSpPr>
        <p:sp>
          <p:nvSpPr>
            <p:cNvPr id="3" name="Freeform 3">
              <a:extLst>
                <a:ext uri="{C183D7F6-B498-43B3-948B-1728B52AA6E4}">
                  <adec:decorative xmlns:adec="http://schemas.microsoft.com/office/drawing/2017/decorative" val="1"/>
                </a:ext>
              </a:extLst>
            </p:cNvPr>
            <p:cNvSpPr/>
            <p:nvPr/>
          </p:nvSpPr>
          <p:spPr>
            <a:xfrm>
              <a:off x="0" y="0"/>
              <a:ext cx="4754339" cy="406066"/>
            </a:xfrm>
            <a:custGeom>
              <a:avLst/>
              <a:gdLst/>
              <a:ahLst/>
              <a:cxnLst/>
              <a:rect l="l" t="t" r="r" b="b"/>
              <a:pathLst>
                <a:path w="4754339" h="406066">
                  <a:moveTo>
                    <a:pt x="0" y="0"/>
                  </a:moveTo>
                  <a:lnTo>
                    <a:pt x="4754339" y="0"/>
                  </a:lnTo>
                  <a:lnTo>
                    <a:pt x="4754339"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754339"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377374" y="701531"/>
            <a:ext cx="17084674"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First Team Meeting</a:t>
            </a:r>
          </a:p>
        </p:txBody>
      </p:sp>
      <p:sp>
        <p:nvSpPr>
          <p:cNvPr id="9" name="Freeform 9" descr="Team planning"/>
          <p:cNvSpPr/>
          <p:nvPr/>
        </p:nvSpPr>
        <p:spPr>
          <a:xfrm>
            <a:off x="1889267" y="3433637"/>
            <a:ext cx="4546740" cy="4114800"/>
          </a:xfrm>
          <a:custGeom>
            <a:avLst/>
            <a:gdLst/>
            <a:ahLst/>
            <a:cxnLst/>
            <a:rect l="l" t="t" r="r" b="b"/>
            <a:pathLst>
              <a:path w="4546740" h="4114800">
                <a:moveTo>
                  <a:pt x="0" y="0"/>
                </a:moveTo>
                <a:lnTo>
                  <a:pt x="4546740" y="0"/>
                </a:lnTo>
                <a:lnTo>
                  <a:pt x="454674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7457376" y="2517621"/>
            <a:ext cx="9801924" cy="7214411"/>
          </a:xfrm>
          <a:prstGeom prst="rect">
            <a:avLst/>
          </a:prstGeom>
        </p:spPr>
        <p:txBody>
          <a:bodyPr lIns="0" tIns="0" rIns="0" bIns="0" rtlCol="0" anchor="t">
            <a:spAutoFit/>
          </a:bodyPr>
          <a:lstStyle/>
          <a:p>
            <a:pPr marL="594168" lvl="1" indent="-297084" algn="l">
              <a:lnSpc>
                <a:spcPts val="3852"/>
              </a:lnSpc>
              <a:buFont typeface="Arial"/>
              <a:buChar char="•"/>
            </a:pPr>
            <a:r>
              <a:rPr lang="en-US" sz="2752" dirty="0">
                <a:solidFill>
                  <a:srgbClr val="000000"/>
                </a:solidFill>
                <a:latin typeface="Trebuchet MS Bold"/>
                <a:ea typeface="Trebuchet MS Bold"/>
                <a:cs typeface="Trebuchet MS Bold"/>
                <a:sym typeface="Trebuchet MS Bold"/>
              </a:rPr>
              <a:t>Review:</a:t>
            </a:r>
          </a:p>
          <a:p>
            <a:pPr marL="1188336" lvl="2" indent="-396112" algn="l">
              <a:lnSpc>
                <a:spcPts val="3852"/>
              </a:lnSpc>
              <a:buFont typeface="Arial"/>
              <a:buChar char="⚬"/>
            </a:pPr>
            <a:r>
              <a:rPr lang="en-US" sz="2752" dirty="0">
                <a:solidFill>
                  <a:srgbClr val="000000"/>
                </a:solidFill>
                <a:latin typeface="Trebuchet MS"/>
                <a:ea typeface="Trebuchet MS"/>
                <a:cs typeface="Trebuchet MS"/>
                <a:sym typeface="Trebuchet MS"/>
              </a:rPr>
              <a:t>Team responsibilities </a:t>
            </a:r>
          </a:p>
          <a:p>
            <a:pPr marL="1188336" lvl="2" indent="-396112" algn="l">
              <a:lnSpc>
                <a:spcPts val="3852"/>
              </a:lnSpc>
              <a:buFont typeface="Arial"/>
              <a:buChar char="⚬"/>
            </a:pPr>
            <a:r>
              <a:rPr lang="en-US" sz="2752" dirty="0">
                <a:solidFill>
                  <a:srgbClr val="000000"/>
                </a:solidFill>
                <a:latin typeface="Trebuchet MS"/>
                <a:ea typeface="Trebuchet MS"/>
                <a:cs typeface="Trebuchet MS"/>
                <a:sym typeface="Trebuchet MS"/>
              </a:rPr>
              <a:t>School counseling mission and vision</a:t>
            </a:r>
          </a:p>
          <a:p>
            <a:pPr marL="1188336" lvl="2" indent="-396112" algn="l">
              <a:lnSpc>
                <a:spcPts val="3852"/>
              </a:lnSpc>
              <a:buFont typeface="Arial"/>
              <a:buChar char="⚬"/>
            </a:pPr>
            <a:r>
              <a:rPr lang="en-US" sz="2752" dirty="0">
                <a:solidFill>
                  <a:srgbClr val="000000"/>
                </a:solidFill>
                <a:latin typeface="Trebuchet MS"/>
                <a:ea typeface="Trebuchet MS"/>
                <a:cs typeface="Trebuchet MS"/>
                <a:sym typeface="Trebuchet MS"/>
              </a:rPr>
              <a:t>Fidelity of Implementation(FOI) Rubric </a:t>
            </a:r>
          </a:p>
          <a:p>
            <a:pPr marL="1188336" lvl="2" indent="-396112" algn="l">
              <a:lnSpc>
                <a:spcPts val="3852"/>
              </a:lnSpc>
              <a:buFont typeface="Arial"/>
              <a:buChar char="⚬"/>
            </a:pPr>
            <a:r>
              <a:rPr lang="en-US" sz="2752" dirty="0">
                <a:solidFill>
                  <a:srgbClr val="000000"/>
                </a:solidFill>
                <a:latin typeface="Trebuchet MS"/>
                <a:ea typeface="Trebuchet MS"/>
                <a:cs typeface="Trebuchet MS"/>
                <a:sym typeface="Trebuchet MS"/>
              </a:rPr>
              <a:t>Reporting feedback</a:t>
            </a:r>
          </a:p>
          <a:p>
            <a:pPr algn="l">
              <a:lnSpc>
                <a:spcPts val="980"/>
              </a:lnSpc>
            </a:pPr>
            <a:endParaRPr lang="en-US" sz="2752" dirty="0">
              <a:solidFill>
                <a:srgbClr val="000000"/>
              </a:solidFill>
              <a:latin typeface="Trebuchet MS"/>
              <a:ea typeface="Trebuchet MS"/>
              <a:cs typeface="Trebuchet MS"/>
              <a:sym typeface="Trebuchet MS"/>
            </a:endParaRPr>
          </a:p>
          <a:p>
            <a:pPr marL="594168" lvl="1" indent="-297084" algn="l">
              <a:lnSpc>
                <a:spcPts val="3852"/>
              </a:lnSpc>
              <a:buFont typeface="Arial"/>
              <a:buChar char="•"/>
            </a:pPr>
            <a:r>
              <a:rPr lang="en-US" sz="2752" dirty="0">
                <a:solidFill>
                  <a:srgbClr val="000000"/>
                </a:solidFill>
                <a:latin typeface="Trebuchet MS Bold"/>
                <a:ea typeface="Trebuchet MS Bold"/>
                <a:cs typeface="Trebuchet MS Bold"/>
                <a:sym typeface="Trebuchet MS Bold"/>
              </a:rPr>
              <a:t>Grant Goals </a:t>
            </a:r>
          </a:p>
          <a:p>
            <a:pPr marL="1188336" lvl="2" indent="-396112" algn="l">
              <a:lnSpc>
                <a:spcPts val="3852"/>
              </a:lnSpc>
              <a:buFont typeface="Arial"/>
              <a:buChar char="⚬"/>
            </a:pPr>
            <a:r>
              <a:rPr lang="en-US" sz="2752" dirty="0">
                <a:solidFill>
                  <a:srgbClr val="000000"/>
                </a:solidFill>
                <a:latin typeface="Trebuchet MS"/>
                <a:ea typeface="Trebuchet MS"/>
                <a:cs typeface="Trebuchet MS"/>
                <a:sym typeface="Trebuchet MS"/>
              </a:rPr>
              <a:t>What is your baseline this year?</a:t>
            </a:r>
          </a:p>
          <a:p>
            <a:pPr marL="1188336" lvl="2" indent="-396112" algn="l">
              <a:lnSpc>
                <a:spcPts val="3852"/>
              </a:lnSpc>
              <a:buFont typeface="Arial"/>
              <a:buChar char="⚬"/>
            </a:pPr>
            <a:r>
              <a:rPr lang="en-US" sz="2752" dirty="0">
                <a:solidFill>
                  <a:srgbClr val="000000"/>
                </a:solidFill>
                <a:latin typeface="Trebuchet MS"/>
                <a:ea typeface="Trebuchet MS"/>
                <a:cs typeface="Trebuchet MS"/>
                <a:sym typeface="Trebuchet MS"/>
              </a:rPr>
              <a:t>How will you track progress? When?</a:t>
            </a:r>
          </a:p>
          <a:p>
            <a:pPr marL="1188336" lvl="2" indent="-396112" algn="l">
              <a:lnSpc>
                <a:spcPts val="3852"/>
              </a:lnSpc>
              <a:buFont typeface="Arial"/>
              <a:buChar char="⚬"/>
            </a:pPr>
            <a:r>
              <a:rPr lang="en-US" sz="2752" dirty="0">
                <a:solidFill>
                  <a:srgbClr val="000000"/>
                </a:solidFill>
                <a:latin typeface="Trebuchet MS"/>
                <a:ea typeface="Trebuchet MS"/>
                <a:cs typeface="Trebuchet MS"/>
                <a:sym typeface="Trebuchet MS"/>
              </a:rPr>
              <a:t>What is your target for this year?</a:t>
            </a:r>
          </a:p>
          <a:p>
            <a:pPr algn="l">
              <a:lnSpc>
                <a:spcPts val="980"/>
              </a:lnSpc>
            </a:pPr>
            <a:endParaRPr lang="en-US" sz="2752" dirty="0">
              <a:solidFill>
                <a:srgbClr val="000000"/>
              </a:solidFill>
              <a:latin typeface="Trebuchet MS"/>
              <a:ea typeface="Trebuchet MS"/>
              <a:cs typeface="Trebuchet MS"/>
              <a:sym typeface="Trebuchet MS"/>
            </a:endParaRPr>
          </a:p>
          <a:p>
            <a:pPr marL="594168" lvl="1" indent="-297084" algn="l">
              <a:lnSpc>
                <a:spcPts val="3852"/>
              </a:lnSpc>
              <a:buFont typeface="Arial"/>
              <a:buChar char="•"/>
            </a:pPr>
            <a:r>
              <a:rPr lang="en-US" sz="2752" dirty="0">
                <a:solidFill>
                  <a:srgbClr val="000000"/>
                </a:solidFill>
                <a:latin typeface="Trebuchet MS Bold"/>
                <a:ea typeface="Trebuchet MS Bold"/>
                <a:cs typeface="Trebuchet MS Bold"/>
                <a:sym typeface="Trebuchet MS Bold"/>
              </a:rPr>
              <a:t>Implementation Plan:</a:t>
            </a:r>
          </a:p>
          <a:p>
            <a:pPr marL="1188336" lvl="2" indent="-396112" algn="l">
              <a:lnSpc>
                <a:spcPts val="3852"/>
              </a:lnSpc>
              <a:buFont typeface="Arial"/>
              <a:buChar char="⚬"/>
            </a:pPr>
            <a:r>
              <a:rPr lang="en-US" sz="2752" dirty="0">
                <a:solidFill>
                  <a:srgbClr val="000000"/>
                </a:solidFill>
                <a:latin typeface="Trebuchet MS"/>
                <a:ea typeface="Trebuchet MS"/>
                <a:cs typeface="Trebuchet MS"/>
                <a:sym typeface="Trebuchet MS"/>
              </a:rPr>
              <a:t>What services?</a:t>
            </a:r>
          </a:p>
          <a:p>
            <a:pPr marL="1188336" lvl="2" indent="-396112" algn="l">
              <a:lnSpc>
                <a:spcPts val="3852"/>
              </a:lnSpc>
              <a:buFont typeface="Arial"/>
              <a:buChar char="⚬"/>
            </a:pPr>
            <a:r>
              <a:rPr lang="en-US" sz="2752" dirty="0">
                <a:solidFill>
                  <a:srgbClr val="000000"/>
                </a:solidFill>
                <a:latin typeface="Trebuchet MS"/>
                <a:ea typeface="Trebuchet MS"/>
                <a:cs typeface="Trebuchet MS"/>
                <a:sym typeface="Trebuchet MS"/>
              </a:rPr>
              <a:t>Weekly calendar </a:t>
            </a:r>
          </a:p>
          <a:p>
            <a:pPr marL="1188336" lvl="2" indent="-396112" algn="l">
              <a:lnSpc>
                <a:spcPts val="3852"/>
              </a:lnSpc>
              <a:buFont typeface="Arial"/>
              <a:buChar char="⚬"/>
            </a:pPr>
            <a:r>
              <a:rPr lang="en-US" sz="2752" dirty="0">
                <a:solidFill>
                  <a:srgbClr val="000000"/>
                </a:solidFill>
                <a:latin typeface="Trebuchet MS"/>
                <a:ea typeface="Trebuchet MS"/>
                <a:cs typeface="Trebuchet MS"/>
                <a:sym typeface="Trebuchet MS"/>
              </a:rPr>
              <a:t>Annual calendar</a:t>
            </a:r>
          </a:p>
          <a:p>
            <a:pPr marL="1188336" lvl="2" indent="-396112" algn="l">
              <a:lnSpc>
                <a:spcPts val="3852"/>
              </a:lnSpc>
              <a:buFont typeface="Arial"/>
              <a:buChar char="⚬"/>
            </a:pPr>
            <a:r>
              <a:rPr lang="en-US" sz="2752" dirty="0">
                <a:solidFill>
                  <a:srgbClr val="000000"/>
                </a:solidFill>
                <a:latin typeface="Trebuchet MS"/>
                <a:ea typeface="Trebuchet MS"/>
                <a:cs typeface="Trebuchet MS"/>
                <a:sym typeface="Trebuchet MS"/>
              </a:rPr>
              <a:t>SCCG calendar</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071571" cy="1541783"/>
            <a:chOff x="0" y="0"/>
            <a:chExt cx="4759591" cy="406066"/>
          </a:xfrm>
        </p:grpSpPr>
        <p:sp>
          <p:nvSpPr>
            <p:cNvPr id="3" name="Freeform 3">
              <a:extLst>
                <a:ext uri="{C183D7F6-B498-43B3-948B-1728B52AA6E4}">
                  <adec:decorative xmlns:adec="http://schemas.microsoft.com/office/drawing/2017/decorative" val="1"/>
                </a:ext>
              </a:extLst>
            </p:cNvPr>
            <p:cNvSpPr/>
            <p:nvPr/>
          </p:nvSpPr>
          <p:spPr>
            <a:xfrm>
              <a:off x="0" y="0"/>
              <a:ext cx="4759591" cy="406066"/>
            </a:xfrm>
            <a:custGeom>
              <a:avLst/>
              <a:gdLst/>
              <a:ahLst/>
              <a:cxnLst/>
              <a:rect l="l" t="t" r="r" b="b"/>
              <a:pathLst>
                <a:path w="4759591" h="406066">
                  <a:moveTo>
                    <a:pt x="0" y="0"/>
                  </a:moveTo>
                  <a:lnTo>
                    <a:pt x="4759591" y="0"/>
                  </a:lnTo>
                  <a:lnTo>
                    <a:pt x="4759591"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759591"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701531"/>
            <a:ext cx="17166948"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End of Year Reporting</a:t>
            </a:r>
          </a:p>
        </p:txBody>
      </p:sp>
      <p:sp>
        <p:nvSpPr>
          <p:cNvPr id="11" name="TextBox 11"/>
          <p:cNvSpPr txBox="1"/>
          <p:nvPr/>
        </p:nvSpPr>
        <p:spPr>
          <a:xfrm>
            <a:off x="4596012" y="2635890"/>
            <a:ext cx="9019170" cy="863489"/>
          </a:xfrm>
          <a:prstGeom prst="rect">
            <a:avLst/>
          </a:prstGeom>
        </p:spPr>
        <p:txBody>
          <a:bodyPr lIns="0" tIns="0" rIns="0" bIns="0" rtlCol="0" anchor="t">
            <a:spAutoFit/>
          </a:bodyPr>
          <a:lstStyle/>
          <a:p>
            <a:pPr algn="ctr">
              <a:lnSpc>
                <a:spcPts val="6999"/>
              </a:lnSpc>
            </a:pPr>
            <a:r>
              <a:rPr lang="en-US" sz="4999">
                <a:solidFill>
                  <a:srgbClr val="000000"/>
                </a:solidFill>
                <a:latin typeface="Trebuchet MS Bold"/>
                <a:ea typeface="Trebuchet MS Bold"/>
                <a:cs typeface="Trebuchet MS Bold"/>
                <a:sym typeface="Trebuchet MS Bold"/>
              </a:rPr>
              <a:t>“Begin with the end in mind”.</a:t>
            </a:r>
          </a:p>
        </p:txBody>
      </p:sp>
      <p:sp>
        <p:nvSpPr>
          <p:cNvPr id="12" name="TextBox 12"/>
          <p:cNvSpPr txBox="1"/>
          <p:nvPr/>
        </p:nvSpPr>
        <p:spPr>
          <a:xfrm>
            <a:off x="13813283" y="2883877"/>
            <a:ext cx="2708300" cy="415141"/>
          </a:xfrm>
          <a:prstGeom prst="rect">
            <a:avLst/>
          </a:prstGeom>
        </p:spPr>
        <p:txBody>
          <a:bodyPr lIns="0" tIns="0" rIns="0" bIns="0" rtlCol="0" anchor="t">
            <a:spAutoFit/>
          </a:bodyPr>
          <a:lstStyle/>
          <a:p>
            <a:pPr algn="ctr">
              <a:lnSpc>
                <a:spcPts val="3359"/>
              </a:lnSpc>
            </a:pPr>
            <a:r>
              <a:rPr lang="en-US" sz="2400">
                <a:solidFill>
                  <a:srgbClr val="000000"/>
                </a:solidFill>
                <a:latin typeface="Trebuchet MS Bold"/>
                <a:ea typeface="Trebuchet MS Bold"/>
                <a:cs typeface="Trebuchet MS Bold"/>
                <a:sym typeface="Trebuchet MS Bold"/>
              </a:rPr>
              <a:t>-Stephen R. Covey </a:t>
            </a:r>
          </a:p>
        </p:txBody>
      </p:sp>
      <p:sp>
        <p:nvSpPr>
          <p:cNvPr id="13" name="TextBox 13"/>
          <p:cNvSpPr txBox="1"/>
          <p:nvPr/>
        </p:nvSpPr>
        <p:spPr>
          <a:xfrm>
            <a:off x="8180661" y="4432830"/>
            <a:ext cx="9185771" cy="2851785"/>
          </a:xfrm>
          <a:prstGeom prst="rect">
            <a:avLst/>
          </a:prstGeom>
        </p:spPr>
        <p:txBody>
          <a:bodyPr lIns="0" tIns="0" rIns="0" bIns="0" rtlCol="0" anchor="t">
            <a:spAutoFit/>
          </a:bodyPr>
          <a:lstStyle/>
          <a:p>
            <a:pPr algn="ctr">
              <a:lnSpc>
                <a:spcPts val="3780"/>
              </a:lnSpc>
            </a:pPr>
            <a:r>
              <a:rPr lang="en-US" sz="2700">
                <a:solidFill>
                  <a:srgbClr val="000000"/>
                </a:solidFill>
                <a:latin typeface="Trebuchet MS Bold"/>
                <a:ea typeface="Trebuchet MS Bold"/>
                <a:cs typeface="Trebuchet MS Bold"/>
                <a:sym typeface="Trebuchet MS Bold"/>
              </a:rPr>
              <a:t>Program reports for FY2024-2025 are due May 30, 2025.</a:t>
            </a:r>
          </a:p>
          <a:p>
            <a:pPr algn="ctr">
              <a:lnSpc>
                <a:spcPts val="1399"/>
              </a:lnSpc>
            </a:pPr>
            <a:endParaRPr lang="en-US" sz="2700">
              <a:solidFill>
                <a:srgbClr val="000000"/>
              </a:solidFill>
              <a:latin typeface="Trebuchet MS Bold"/>
              <a:ea typeface="Trebuchet MS Bold"/>
              <a:cs typeface="Trebuchet MS Bold"/>
              <a:sym typeface="Trebuchet MS Bold"/>
            </a:endParaRPr>
          </a:p>
          <a:p>
            <a:pPr marL="647700" lvl="1" indent="-323850" algn="l">
              <a:lnSpc>
                <a:spcPts val="4860"/>
              </a:lnSpc>
              <a:buFont typeface="Arial"/>
              <a:buChar char="•"/>
            </a:pPr>
            <a:r>
              <a:rPr lang="en-US" sz="3000">
                <a:solidFill>
                  <a:srgbClr val="000000"/>
                </a:solidFill>
                <a:latin typeface="Trebuchet MS"/>
                <a:ea typeface="Trebuchet MS"/>
                <a:cs typeface="Trebuchet MS"/>
                <a:sym typeface="Trebuchet MS"/>
              </a:rPr>
              <a:t>Access templates for reports on the </a:t>
            </a:r>
            <a:r>
              <a:rPr lang="en-US" sz="3000" u="sng">
                <a:solidFill>
                  <a:srgbClr val="0955A1"/>
                </a:solidFill>
                <a:latin typeface="Trebuchet MS Bold"/>
                <a:ea typeface="Trebuchet MS Bold"/>
                <a:cs typeface="Trebuchet MS Bold"/>
                <a:sym typeface="Trebuchet MS Bold"/>
                <a:hlinkClick r:id="rId3" tooltip="https://www.cde.state.co.us/postsecondary/sccg-program-reporting"/>
              </a:rPr>
              <a:t>Program Reporting webpage</a:t>
            </a:r>
            <a:r>
              <a:rPr lang="en-US" sz="3000">
                <a:solidFill>
                  <a:srgbClr val="000000"/>
                </a:solidFill>
                <a:latin typeface="Trebuchet MS"/>
                <a:ea typeface="Trebuchet MS"/>
                <a:cs typeface="Trebuchet MS"/>
                <a:sym typeface="Trebuchet MS"/>
              </a:rPr>
              <a:t>.</a:t>
            </a:r>
          </a:p>
          <a:p>
            <a:pPr marL="1079505" lvl="2" indent="-359835" algn="l">
              <a:lnSpc>
                <a:spcPts val="4050"/>
              </a:lnSpc>
              <a:buFont typeface="Arial"/>
              <a:buChar char="⚬"/>
            </a:pPr>
            <a:r>
              <a:rPr lang="en-US" sz="2500">
                <a:solidFill>
                  <a:srgbClr val="000000"/>
                </a:solidFill>
                <a:latin typeface="Trebuchet MS"/>
                <a:ea typeface="Trebuchet MS"/>
                <a:cs typeface="Trebuchet MS"/>
                <a:sym typeface="Trebuchet MS"/>
              </a:rPr>
              <a:t>Cohort 14- Development Year Report template </a:t>
            </a:r>
          </a:p>
          <a:p>
            <a:pPr marL="1079505" lvl="2" indent="-359835" algn="l">
              <a:lnSpc>
                <a:spcPts val="4050"/>
              </a:lnSpc>
              <a:buFont typeface="Arial"/>
              <a:buChar char="⚬"/>
            </a:pPr>
            <a:r>
              <a:rPr lang="en-US" sz="2500">
                <a:solidFill>
                  <a:srgbClr val="000000"/>
                </a:solidFill>
                <a:latin typeface="Trebuchet MS"/>
                <a:ea typeface="Trebuchet MS"/>
                <a:cs typeface="Trebuchet MS"/>
                <a:sym typeface="Trebuchet MS"/>
              </a:rPr>
              <a:t>Cohorts 11, 12, and 13- End of Year Report template</a:t>
            </a:r>
          </a:p>
        </p:txBody>
      </p:sp>
      <p:sp>
        <p:nvSpPr>
          <p:cNvPr id="9" name="Freeform 9" descr="Screenshot of SCCG Program Reporting website"/>
          <p:cNvSpPr/>
          <p:nvPr/>
        </p:nvSpPr>
        <p:spPr>
          <a:xfrm>
            <a:off x="844474" y="3828781"/>
            <a:ext cx="7267135" cy="5726918"/>
          </a:xfrm>
          <a:custGeom>
            <a:avLst/>
            <a:gdLst/>
            <a:ahLst/>
            <a:cxnLst/>
            <a:rect l="l" t="t" r="r" b="b"/>
            <a:pathLst>
              <a:path w="7267135" h="5726918">
                <a:moveTo>
                  <a:pt x="0" y="0"/>
                </a:moveTo>
                <a:lnTo>
                  <a:pt x="7267135" y="0"/>
                </a:lnTo>
                <a:lnTo>
                  <a:pt x="7267135" y="5726918"/>
                </a:lnTo>
                <a:lnTo>
                  <a:pt x="0" y="5726918"/>
                </a:lnTo>
                <a:lnTo>
                  <a:pt x="0" y="0"/>
                </a:lnTo>
                <a:close/>
              </a:path>
            </a:pathLst>
          </a:custGeom>
          <a:blipFill>
            <a:blip r:embed="rId4"/>
            <a:stretch>
              <a:fillRect/>
            </a:stretch>
          </a:blipFill>
        </p:spPr>
        <p:txBody>
          <a:bodyPr/>
          <a:lstStyle/>
          <a:p>
            <a:endParaRPr lang="en-US"/>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071571" cy="1541783"/>
            <a:chOff x="0" y="0"/>
            <a:chExt cx="4759591" cy="406066"/>
          </a:xfrm>
        </p:grpSpPr>
        <p:sp>
          <p:nvSpPr>
            <p:cNvPr id="3" name="Freeform 3">
              <a:extLst>
                <a:ext uri="{C183D7F6-B498-43B3-948B-1728B52AA6E4}">
                  <adec:decorative xmlns:adec="http://schemas.microsoft.com/office/drawing/2017/decorative" val="1"/>
                </a:ext>
              </a:extLst>
            </p:cNvPr>
            <p:cNvSpPr/>
            <p:nvPr/>
          </p:nvSpPr>
          <p:spPr>
            <a:xfrm>
              <a:off x="0" y="0"/>
              <a:ext cx="4759591" cy="406066"/>
            </a:xfrm>
            <a:custGeom>
              <a:avLst/>
              <a:gdLst/>
              <a:ahLst/>
              <a:cxnLst/>
              <a:rect l="l" t="t" r="r" b="b"/>
              <a:pathLst>
                <a:path w="4759591" h="406066">
                  <a:moveTo>
                    <a:pt x="0" y="0"/>
                  </a:moveTo>
                  <a:lnTo>
                    <a:pt x="4759591" y="0"/>
                  </a:lnTo>
                  <a:lnTo>
                    <a:pt x="4759591"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759591"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467829" y="701531"/>
            <a:ext cx="17166948"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Reporting and SCCG Evaluation</a:t>
            </a:r>
          </a:p>
        </p:txBody>
      </p:sp>
      <p:sp>
        <p:nvSpPr>
          <p:cNvPr id="9" name="TextBox 9"/>
          <p:cNvSpPr txBox="1"/>
          <p:nvPr/>
        </p:nvSpPr>
        <p:spPr>
          <a:xfrm>
            <a:off x="6093737" y="2967799"/>
            <a:ext cx="11457759" cy="5550949"/>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000000"/>
                </a:solidFill>
                <a:latin typeface="Trebuchet MS Bold"/>
                <a:ea typeface="Trebuchet MS Bold"/>
                <a:cs typeface="Trebuchet MS Bold"/>
                <a:sym typeface="Trebuchet MS Bold"/>
              </a:rPr>
              <a:t>The information collected via CDE’s End of Year Report will be shared with the University of Denver and its Colorado Evaluation and Action Lab for the following uses:</a:t>
            </a:r>
          </a:p>
          <a:p>
            <a:pPr marL="949962" lvl="2" indent="-316654" algn="l">
              <a:lnSpc>
                <a:spcPts val="3080"/>
              </a:lnSpc>
              <a:buFont typeface="Arial"/>
              <a:buChar char="⚬"/>
            </a:pPr>
            <a:r>
              <a:rPr lang="en-US" sz="2200">
                <a:solidFill>
                  <a:srgbClr val="000000"/>
                </a:solidFill>
                <a:latin typeface="Trebuchet MS"/>
                <a:ea typeface="Trebuchet MS"/>
                <a:cs typeface="Trebuchet MS"/>
                <a:sym typeface="Trebuchet MS"/>
              </a:rPr>
              <a:t>To conduct an outcome evaluation using a quasi-experimental design (QED) to assess the impact of the SCCGP on identified key program outcomes at the elementary, middle school, high school, and postsecondary educational levels</a:t>
            </a:r>
          </a:p>
          <a:p>
            <a:pPr marL="949962" lvl="2" indent="-316654" algn="l">
              <a:lnSpc>
                <a:spcPts val="3080"/>
              </a:lnSpc>
              <a:buFont typeface="Arial"/>
              <a:buChar char="⚬"/>
            </a:pPr>
            <a:r>
              <a:rPr lang="en-US" sz="2200">
                <a:solidFill>
                  <a:srgbClr val="000000"/>
                </a:solidFill>
                <a:latin typeface="Trebuchet MS"/>
                <a:ea typeface="Trebuchet MS"/>
                <a:cs typeface="Trebuchet MS"/>
                <a:sym typeface="Trebuchet MS"/>
              </a:rPr>
              <a:t>To produce an Annual Interim Legislative Report on the status of the SCCGP, including the QED study progress to-date and any recommendations related to fidelity, continuous quality improvement (CQI), and performance management findings</a:t>
            </a:r>
          </a:p>
          <a:p>
            <a:pPr marL="949962" lvl="2" indent="-316654" algn="l">
              <a:lnSpc>
                <a:spcPts val="3080"/>
              </a:lnSpc>
              <a:buFont typeface="Arial"/>
              <a:buChar char="⚬"/>
            </a:pPr>
            <a:r>
              <a:rPr lang="en-US" sz="2200">
                <a:solidFill>
                  <a:srgbClr val="000000"/>
                </a:solidFill>
                <a:latin typeface="Trebuchet MS"/>
                <a:ea typeface="Trebuchet MS"/>
                <a:cs typeface="Trebuchet MS"/>
                <a:sym typeface="Trebuchet MS"/>
              </a:rPr>
              <a:t>To develop a comprehensive Technical Report of full results from the completed QED and the Performance Management Tracking study, and an infographic that visualizes program outcomes and results of the evaluation for program outreach and media promotion.</a:t>
            </a:r>
          </a:p>
        </p:txBody>
      </p:sp>
      <p:sp>
        <p:nvSpPr>
          <p:cNvPr id="10" name="Freeform 10" descr="2023 School Counselor Corps Grant Legislative Report "/>
          <p:cNvSpPr/>
          <p:nvPr/>
        </p:nvSpPr>
        <p:spPr>
          <a:xfrm>
            <a:off x="894442" y="2781674"/>
            <a:ext cx="5106619" cy="6591671"/>
          </a:xfrm>
          <a:custGeom>
            <a:avLst/>
            <a:gdLst/>
            <a:ahLst/>
            <a:cxnLst/>
            <a:rect l="l" t="t" r="r" b="b"/>
            <a:pathLst>
              <a:path w="5106619" h="6591671">
                <a:moveTo>
                  <a:pt x="0" y="0"/>
                </a:moveTo>
                <a:lnTo>
                  <a:pt x="5106618" y="0"/>
                </a:lnTo>
                <a:lnTo>
                  <a:pt x="5106618" y="6591671"/>
                </a:lnTo>
                <a:lnTo>
                  <a:pt x="0" y="6591671"/>
                </a:lnTo>
                <a:lnTo>
                  <a:pt x="0" y="0"/>
                </a:lnTo>
                <a:close/>
              </a:path>
            </a:pathLst>
          </a:custGeom>
          <a:blipFill>
            <a:blip r:embed="rId3"/>
            <a:stretch>
              <a:fillRect/>
            </a:stretch>
          </a:blipFill>
        </p:spPr>
        <p:txBody>
          <a:bodyPr/>
          <a:lstStyle/>
          <a:p>
            <a:endParaRPr lang="en-US"/>
          </a:p>
        </p:txBody>
      </p:sp>
      <p:sp>
        <p:nvSpPr>
          <p:cNvPr id="8" name="Freeform 8" descr="CDE Logo"/>
          <p:cNvSpPr/>
          <p:nvPr/>
        </p:nvSpPr>
        <p:spPr>
          <a:xfrm>
            <a:off x="14945687" y="8611575"/>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8174044" cy="1541783"/>
            <a:chOff x="0" y="0"/>
            <a:chExt cx="4786579" cy="406066"/>
          </a:xfrm>
        </p:grpSpPr>
        <p:sp>
          <p:nvSpPr>
            <p:cNvPr id="3" name="Freeform 3">
              <a:extLst>
                <a:ext uri="{C183D7F6-B498-43B3-948B-1728B52AA6E4}">
                  <adec:decorative xmlns:adec="http://schemas.microsoft.com/office/drawing/2017/decorative" val="1"/>
                </a:ext>
              </a:extLst>
            </p:cNvPr>
            <p:cNvSpPr/>
            <p:nvPr/>
          </p:nvSpPr>
          <p:spPr>
            <a:xfrm>
              <a:off x="0" y="0"/>
              <a:ext cx="4786580" cy="406066"/>
            </a:xfrm>
            <a:custGeom>
              <a:avLst/>
              <a:gdLst/>
              <a:ahLst/>
              <a:cxnLst/>
              <a:rect l="l" t="t" r="r" b="b"/>
              <a:pathLst>
                <a:path w="4786580" h="406066">
                  <a:moveTo>
                    <a:pt x="0" y="0"/>
                  </a:moveTo>
                  <a:lnTo>
                    <a:pt x="4786580" y="0"/>
                  </a:lnTo>
                  <a:lnTo>
                    <a:pt x="4786580"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786579"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6232" y="2394102"/>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57150"/>
              <a:ext cx="4549935" cy="2016967"/>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467829" y="777966"/>
            <a:ext cx="17820171" cy="8853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84"/>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Implementation Plan and Calendars </a:t>
            </a:r>
          </a:p>
        </p:txBody>
      </p:sp>
      <p:sp>
        <p:nvSpPr>
          <p:cNvPr id="10" name="TextBox 10"/>
          <p:cNvSpPr txBox="1"/>
          <p:nvPr/>
        </p:nvSpPr>
        <p:spPr>
          <a:xfrm>
            <a:off x="6360096" y="2607011"/>
            <a:ext cx="11224366" cy="6948688"/>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E0D0D"/>
                </a:solidFill>
                <a:latin typeface="Trebuchet MS Bold"/>
                <a:ea typeface="Trebuchet MS Bold"/>
                <a:cs typeface="Trebuchet MS Bold"/>
                <a:sym typeface="Trebuchet MS Bold"/>
              </a:rPr>
              <a:t>Be Intentional </a:t>
            </a:r>
          </a:p>
          <a:p>
            <a:pPr marL="1295400" lvl="2" indent="-431800" algn="l">
              <a:lnSpc>
                <a:spcPts val="4200"/>
              </a:lnSpc>
              <a:buFont typeface="Arial"/>
              <a:buChar char="⚬"/>
            </a:pPr>
            <a:r>
              <a:rPr lang="en-US" sz="3000">
                <a:solidFill>
                  <a:srgbClr val="0E0D0D"/>
                </a:solidFill>
                <a:latin typeface="Trebuchet MS"/>
                <a:ea typeface="Trebuchet MS"/>
                <a:cs typeface="Trebuchet MS"/>
                <a:sym typeface="Trebuchet MS"/>
              </a:rPr>
              <a:t>Define your scope and focus for the year</a:t>
            </a:r>
          </a:p>
          <a:p>
            <a:pPr marL="1295400" lvl="2" indent="-431800" algn="l">
              <a:lnSpc>
                <a:spcPts val="4200"/>
              </a:lnSpc>
              <a:buFont typeface="Arial"/>
              <a:buChar char="⚬"/>
            </a:pPr>
            <a:r>
              <a:rPr lang="en-US" sz="3000" u="sng">
                <a:solidFill>
                  <a:srgbClr val="0E0D0D"/>
                </a:solidFill>
                <a:latin typeface="Trebuchet MS"/>
                <a:ea typeface="Trebuchet MS"/>
                <a:cs typeface="Trebuchet MS"/>
                <a:sym typeface="Trebuchet MS"/>
              </a:rPr>
              <a:t>Align with SMART goals and student needs</a:t>
            </a:r>
          </a:p>
          <a:p>
            <a:pPr algn="l">
              <a:lnSpc>
                <a:spcPts val="1400"/>
              </a:lnSpc>
            </a:pPr>
            <a:endParaRPr lang="en-US" sz="3000" u="sng">
              <a:solidFill>
                <a:srgbClr val="0E0D0D"/>
              </a:solidFill>
              <a:latin typeface="Trebuchet MS"/>
              <a:ea typeface="Trebuchet MS"/>
              <a:cs typeface="Trebuchet MS"/>
              <a:sym typeface="Trebuchet MS"/>
            </a:endParaRPr>
          </a:p>
          <a:p>
            <a:pPr algn="l">
              <a:lnSpc>
                <a:spcPts val="840"/>
              </a:lnSpc>
            </a:pPr>
            <a:endParaRPr lang="en-US" sz="3000" u="sng">
              <a:solidFill>
                <a:srgbClr val="0E0D0D"/>
              </a:solidFill>
              <a:latin typeface="Trebuchet MS"/>
              <a:ea typeface="Trebuchet MS"/>
              <a:cs typeface="Trebuchet MS"/>
              <a:sym typeface="Trebuchet MS"/>
            </a:endParaRPr>
          </a:p>
          <a:p>
            <a:pPr marL="647700" lvl="1" indent="-323850" algn="l">
              <a:lnSpc>
                <a:spcPts val="4200"/>
              </a:lnSpc>
              <a:buFont typeface="Arial"/>
              <a:buChar char="•"/>
            </a:pPr>
            <a:r>
              <a:rPr lang="en-US" sz="3000">
                <a:solidFill>
                  <a:srgbClr val="0E0D0D"/>
                </a:solidFill>
                <a:latin typeface="Trebuchet MS Bold"/>
                <a:ea typeface="Trebuchet MS Bold"/>
                <a:cs typeface="Trebuchet MS Bold"/>
                <a:sym typeface="Trebuchet MS Bold"/>
              </a:rPr>
              <a:t>Create a plan and calendar</a:t>
            </a:r>
          </a:p>
          <a:p>
            <a:pPr marL="1295400" lvl="2" indent="-431800" algn="l">
              <a:lnSpc>
                <a:spcPts val="4200"/>
              </a:lnSpc>
              <a:buFont typeface="Arial"/>
              <a:buChar char="⚬"/>
            </a:pPr>
            <a:r>
              <a:rPr lang="en-US" sz="3000">
                <a:solidFill>
                  <a:srgbClr val="0E0D0D"/>
                </a:solidFill>
                <a:latin typeface="Trebuchet MS"/>
                <a:ea typeface="Trebuchet MS"/>
                <a:cs typeface="Trebuchet MS"/>
                <a:sym typeface="Trebuchet MS"/>
              </a:rPr>
              <a:t>Adjust if needed </a:t>
            </a:r>
          </a:p>
          <a:p>
            <a:pPr marL="1295400" lvl="2" indent="-431800" algn="l">
              <a:lnSpc>
                <a:spcPts val="4200"/>
              </a:lnSpc>
              <a:buFont typeface="Arial"/>
              <a:buChar char="⚬"/>
            </a:pPr>
            <a:r>
              <a:rPr lang="en-US" sz="3000">
                <a:solidFill>
                  <a:srgbClr val="0E0D0D"/>
                </a:solidFill>
                <a:latin typeface="Trebuchet MS"/>
                <a:ea typeface="Trebuchet MS"/>
                <a:cs typeface="Trebuchet MS"/>
                <a:sym typeface="Trebuchet MS"/>
              </a:rPr>
              <a:t>Continuous improvement cycle</a:t>
            </a:r>
          </a:p>
          <a:p>
            <a:pPr algn="l">
              <a:lnSpc>
                <a:spcPts val="1400"/>
              </a:lnSpc>
            </a:pPr>
            <a:endParaRPr lang="en-US" sz="3000">
              <a:solidFill>
                <a:srgbClr val="0E0D0D"/>
              </a:solidFill>
              <a:latin typeface="Trebuchet MS"/>
              <a:ea typeface="Trebuchet MS"/>
              <a:cs typeface="Trebuchet MS"/>
              <a:sym typeface="Trebuchet MS"/>
            </a:endParaRPr>
          </a:p>
          <a:p>
            <a:pPr algn="l">
              <a:lnSpc>
                <a:spcPts val="840"/>
              </a:lnSpc>
            </a:pPr>
            <a:endParaRPr lang="en-US" sz="3000">
              <a:solidFill>
                <a:srgbClr val="0E0D0D"/>
              </a:solidFill>
              <a:latin typeface="Trebuchet MS"/>
              <a:ea typeface="Trebuchet MS"/>
              <a:cs typeface="Trebuchet MS"/>
              <a:sym typeface="Trebuchet MS"/>
            </a:endParaRPr>
          </a:p>
          <a:p>
            <a:pPr marL="647700" lvl="1" indent="-323850" algn="l">
              <a:lnSpc>
                <a:spcPts val="4200"/>
              </a:lnSpc>
              <a:buFont typeface="Arial"/>
              <a:buChar char="•"/>
            </a:pPr>
            <a:r>
              <a:rPr lang="en-US" sz="3000">
                <a:solidFill>
                  <a:srgbClr val="0E0D0D"/>
                </a:solidFill>
                <a:latin typeface="Trebuchet MS Bold"/>
                <a:ea typeface="Trebuchet MS Bold"/>
                <a:cs typeface="Trebuchet MS Bold"/>
                <a:sym typeface="Trebuchet MS Bold"/>
              </a:rPr>
              <a:t>Create an overview of the school counseling programming </a:t>
            </a:r>
          </a:p>
          <a:p>
            <a:pPr marL="1295400" lvl="2" indent="-431800" algn="l">
              <a:lnSpc>
                <a:spcPts val="4200"/>
              </a:lnSpc>
              <a:buFont typeface="Arial"/>
              <a:buChar char="⚬"/>
            </a:pPr>
            <a:r>
              <a:rPr lang="en-US" sz="3000">
                <a:solidFill>
                  <a:srgbClr val="0E0D0D"/>
                </a:solidFill>
                <a:latin typeface="Trebuchet MS"/>
                <a:ea typeface="Trebuchet MS"/>
                <a:cs typeface="Trebuchet MS"/>
                <a:sym typeface="Trebuchet MS"/>
              </a:rPr>
              <a:t>Who will receive services?</a:t>
            </a:r>
          </a:p>
          <a:p>
            <a:pPr marL="1295400" lvl="2" indent="-431800" algn="l">
              <a:lnSpc>
                <a:spcPts val="4200"/>
              </a:lnSpc>
              <a:buFont typeface="Arial"/>
              <a:buChar char="⚬"/>
            </a:pPr>
            <a:r>
              <a:rPr lang="en-US" sz="3000">
                <a:solidFill>
                  <a:srgbClr val="0E0D0D"/>
                </a:solidFill>
                <a:latin typeface="Trebuchet MS"/>
                <a:ea typeface="Trebuchet MS"/>
                <a:cs typeface="Trebuchet MS"/>
                <a:sym typeface="Trebuchet MS"/>
              </a:rPr>
              <a:t>What services will be delivered? When? Where? How long?</a:t>
            </a:r>
          </a:p>
          <a:p>
            <a:pPr marL="1295400" lvl="2" indent="-431800" algn="l">
              <a:lnSpc>
                <a:spcPts val="4200"/>
              </a:lnSpc>
              <a:buFont typeface="Arial"/>
              <a:buChar char="⚬"/>
            </a:pPr>
            <a:r>
              <a:rPr lang="en-US" sz="3000">
                <a:solidFill>
                  <a:srgbClr val="0E0D0D"/>
                </a:solidFill>
                <a:latin typeface="Trebuchet MS"/>
                <a:ea typeface="Trebuchet MS"/>
                <a:cs typeface="Trebuchet MS"/>
                <a:sym typeface="Trebuchet MS"/>
              </a:rPr>
              <a:t>What resources are needed?</a:t>
            </a:r>
          </a:p>
          <a:p>
            <a:pPr marL="1295400" lvl="2" indent="-431800" algn="l">
              <a:lnSpc>
                <a:spcPts val="4200"/>
              </a:lnSpc>
              <a:buFont typeface="Arial"/>
              <a:buChar char="⚬"/>
            </a:pPr>
            <a:r>
              <a:rPr lang="en-US" sz="3000">
                <a:solidFill>
                  <a:srgbClr val="0E0D0D"/>
                </a:solidFill>
                <a:latin typeface="Trebuchet MS"/>
                <a:ea typeface="Trebuchet MS"/>
                <a:cs typeface="Trebuchet MS"/>
                <a:sym typeface="Trebuchet MS"/>
              </a:rPr>
              <a:t>What is anticipated impact?</a:t>
            </a:r>
          </a:p>
          <a:p>
            <a:pPr algn="l">
              <a:lnSpc>
                <a:spcPts val="4200"/>
              </a:lnSpc>
            </a:pPr>
            <a:endParaRPr lang="en-US" sz="3000">
              <a:solidFill>
                <a:srgbClr val="0E0D0D"/>
              </a:solidFill>
              <a:latin typeface="Trebuchet MS"/>
              <a:ea typeface="Trebuchet MS"/>
              <a:cs typeface="Trebuchet MS"/>
              <a:sym typeface="Trebuchet MS"/>
            </a:endParaRPr>
          </a:p>
        </p:txBody>
      </p:sp>
      <p:sp>
        <p:nvSpPr>
          <p:cNvPr id="11" name="TextBox 11"/>
          <p:cNvSpPr txBox="1"/>
          <p:nvPr/>
        </p:nvSpPr>
        <p:spPr>
          <a:xfrm>
            <a:off x="8113002" y="9293244"/>
            <a:ext cx="6569379" cy="358701"/>
          </a:xfrm>
          <a:prstGeom prst="rect">
            <a:avLst/>
          </a:prstGeom>
        </p:spPr>
        <p:txBody>
          <a:bodyPr lIns="0" tIns="0" rIns="0" bIns="0" rtlCol="0" anchor="t">
            <a:spAutoFit/>
          </a:bodyPr>
          <a:lstStyle/>
          <a:p>
            <a:pPr algn="ctr">
              <a:lnSpc>
                <a:spcPts val="2800"/>
              </a:lnSpc>
            </a:pPr>
            <a:r>
              <a:rPr lang="en-US" sz="2000">
                <a:solidFill>
                  <a:srgbClr val="0E0D0D"/>
                </a:solidFill>
                <a:latin typeface="Trebuchet MS"/>
                <a:ea typeface="Trebuchet MS"/>
                <a:cs typeface="Trebuchet MS"/>
                <a:sym typeface="Trebuchet MS"/>
              </a:rPr>
              <a:t>(American School Counselor Association, 2019)</a:t>
            </a:r>
          </a:p>
        </p:txBody>
      </p:sp>
      <p:grpSp>
        <p:nvGrpSpPr>
          <p:cNvPr id="12" name="Group 12" descr="Focus, Plan, Implement, Evaluate- Continuous Improvement Cycle"/>
          <p:cNvGrpSpPr/>
          <p:nvPr/>
        </p:nvGrpSpPr>
        <p:grpSpPr>
          <a:xfrm>
            <a:off x="1380290" y="3356583"/>
            <a:ext cx="4414964" cy="4654250"/>
            <a:chOff x="688999" y="-77052"/>
            <a:chExt cx="5886618" cy="6205666"/>
          </a:xfrm>
        </p:grpSpPr>
        <p:sp>
          <p:nvSpPr>
            <p:cNvPr id="13" name="Freeform 13"/>
            <p:cNvSpPr/>
            <p:nvPr/>
          </p:nvSpPr>
          <p:spPr>
            <a:xfrm>
              <a:off x="1144247" y="401353"/>
              <a:ext cx="4977215" cy="4977215"/>
            </a:xfrm>
            <a:custGeom>
              <a:avLst/>
              <a:gdLst/>
              <a:ahLst/>
              <a:cxnLst/>
              <a:rect l="l" t="t" r="r" b="b"/>
              <a:pathLst>
                <a:path w="4977215" h="4977215">
                  <a:moveTo>
                    <a:pt x="0" y="0"/>
                  </a:moveTo>
                  <a:lnTo>
                    <a:pt x="4977215" y="0"/>
                  </a:lnTo>
                  <a:lnTo>
                    <a:pt x="4977215" y="4977215"/>
                  </a:lnTo>
                  <a:lnTo>
                    <a:pt x="0" y="49772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4"/>
            <p:cNvSpPr txBox="1"/>
            <p:nvPr/>
          </p:nvSpPr>
          <p:spPr>
            <a:xfrm rot="3169492">
              <a:off x="5402437" y="785501"/>
              <a:ext cx="1510590" cy="835771"/>
            </a:xfrm>
            <a:prstGeom prst="rect">
              <a:avLst/>
            </a:prstGeom>
          </p:spPr>
          <p:txBody>
            <a:bodyPr lIns="0" tIns="0" rIns="0" bIns="0" rtlCol="0" anchor="t">
              <a:spAutoFit/>
            </a:bodyPr>
            <a:lstStyle/>
            <a:p>
              <a:pPr algn="ctr">
                <a:lnSpc>
                  <a:spcPts val="5210"/>
                </a:lnSpc>
              </a:pPr>
              <a:r>
                <a:rPr lang="en-US" sz="3722">
                  <a:solidFill>
                    <a:srgbClr val="000000"/>
                  </a:solidFill>
                  <a:latin typeface="Trebuchet MS Bold"/>
                  <a:ea typeface="Trebuchet MS Bold"/>
                  <a:cs typeface="Trebuchet MS Bold"/>
                  <a:sym typeface="Trebuchet MS Bold"/>
                </a:rPr>
                <a:t>Plan </a:t>
              </a:r>
            </a:p>
          </p:txBody>
        </p:sp>
        <p:sp>
          <p:nvSpPr>
            <p:cNvPr id="15" name="TextBox 15"/>
            <p:cNvSpPr txBox="1"/>
            <p:nvPr/>
          </p:nvSpPr>
          <p:spPr>
            <a:xfrm>
              <a:off x="1982170" y="5292843"/>
              <a:ext cx="3381593" cy="835771"/>
            </a:xfrm>
            <a:prstGeom prst="rect">
              <a:avLst/>
            </a:prstGeom>
          </p:spPr>
          <p:txBody>
            <a:bodyPr lIns="0" tIns="0" rIns="0" bIns="0" rtlCol="0" anchor="t">
              <a:spAutoFit/>
            </a:bodyPr>
            <a:lstStyle/>
            <a:p>
              <a:pPr algn="ctr">
                <a:lnSpc>
                  <a:spcPts val="5210"/>
                </a:lnSpc>
              </a:pPr>
              <a:r>
                <a:rPr lang="en-US" sz="3722">
                  <a:solidFill>
                    <a:srgbClr val="000000"/>
                  </a:solidFill>
                  <a:latin typeface="Trebuchet MS Bold"/>
                  <a:ea typeface="Trebuchet MS Bold"/>
                  <a:cs typeface="Trebuchet MS Bold"/>
                  <a:sym typeface="Trebuchet MS Bold"/>
                </a:rPr>
                <a:t>Implement</a:t>
              </a:r>
            </a:p>
          </p:txBody>
        </p:sp>
        <p:sp>
          <p:nvSpPr>
            <p:cNvPr id="16" name="TextBox 16"/>
            <p:cNvSpPr txBox="1"/>
            <p:nvPr/>
          </p:nvSpPr>
          <p:spPr>
            <a:xfrm rot="-3223008">
              <a:off x="-308454" y="920401"/>
              <a:ext cx="2836938" cy="842032"/>
            </a:xfrm>
            <a:prstGeom prst="rect">
              <a:avLst/>
            </a:prstGeom>
          </p:spPr>
          <p:txBody>
            <a:bodyPr lIns="0" tIns="0" rIns="0" bIns="0" rtlCol="0" anchor="t">
              <a:spAutoFit/>
            </a:bodyPr>
            <a:lstStyle/>
            <a:p>
              <a:pPr algn="ctr">
                <a:lnSpc>
                  <a:spcPts val="5210"/>
                </a:lnSpc>
              </a:pPr>
              <a:r>
                <a:rPr lang="en-US" sz="3722">
                  <a:solidFill>
                    <a:srgbClr val="000000"/>
                  </a:solidFill>
                  <a:latin typeface="Canva Sans Bold"/>
                  <a:ea typeface="Canva Sans Bold"/>
                  <a:cs typeface="Canva Sans Bold"/>
                  <a:sym typeface="Canva Sans Bold"/>
                </a:rPr>
                <a:t>Evaluate </a:t>
              </a:r>
            </a:p>
          </p:txBody>
        </p:sp>
        <p:grpSp>
          <p:nvGrpSpPr>
            <p:cNvPr id="17" name="Group 17"/>
            <p:cNvGrpSpPr/>
            <p:nvPr/>
          </p:nvGrpSpPr>
          <p:grpSpPr>
            <a:xfrm>
              <a:off x="2356540" y="1532116"/>
              <a:ext cx="2552628" cy="255262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19" name="TextBox 19"/>
              <p:cNvSpPr txBox="1"/>
              <p:nvPr/>
            </p:nvSpPr>
            <p:spPr>
              <a:xfrm>
                <a:off x="76200" y="38100"/>
                <a:ext cx="660400" cy="698500"/>
              </a:xfrm>
              <a:prstGeom prst="rect">
                <a:avLst/>
              </a:prstGeom>
            </p:spPr>
            <p:txBody>
              <a:bodyPr lIns="31514" tIns="31514" rIns="31514" bIns="31514" rtlCol="0" anchor="ctr"/>
              <a:lstStyle/>
              <a:p>
                <a:pPr algn="ctr">
                  <a:lnSpc>
                    <a:spcPts val="3360"/>
                  </a:lnSpc>
                </a:pPr>
                <a:endParaRPr/>
              </a:p>
            </p:txBody>
          </p:sp>
        </p:grpSp>
        <p:sp>
          <p:nvSpPr>
            <p:cNvPr id="20" name="TextBox 20"/>
            <p:cNvSpPr txBox="1"/>
            <p:nvPr/>
          </p:nvSpPr>
          <p:spPr>
            <a:xfrm>
              <a:off x="2651531" y="2387145"/>
              <a:ext cx="1962645" cy="835771"/>
            </a:xfrm>
            <a:prstGeom prst="rect">
              <a:avLst/>
            </a:prstGeom>
          </p:spPr>
          <p:txBody>
            <a:bodyPr lIns="0" tIns="0" rIns="0" bIns="0" rtlCol="0" anchor="t">
              <a:spAutoFit/>
            </a:bodyPr>
            <a:lstStyle/>
            <a:p>
              <a:pPr algn="ctr">
                <a:lnSpc>
                  <a:spcPts val="5210"/>
                </a:lnSpc>
              </a:pPr>
              <a:r>
                <a:rPr lang="en-US" sz="3722" u="sng" dirty="0">
                  <a:solidFill>
                    <a:srgbClr val="FFFFFF"/>
                  </a:solidFill>
                  <a:latin typeface="Trebuchet MS Bold"/>
                  <a:ea typeface="Trebuchet MS Bold"/>
                  <a:cs typeface="Trebuchet MS Bold"/>
                  <a:sym typeface="Trebuchet MS Bold"/>
                </a:rPr>
                <a:t>Focus </a:t>
              </a:r>
              <a:endParaRPr lang="en-US" sz="3722" u="sng" dirty="0">
                <a:solidFill>
                  <a:srgbClr val="FFFFFF"/>
                </a:solidFill>
                <a:latin typeface="Trebuchet MS Bold"/>
                <a:ea typeface="Trebuchet MS Bold"/>
                <a:cs typeface="Trebuchet MS Bold"/>
                <a:sym typeface="Trebuchet MS Bold"/>
                <a:hlinkClick r:id="rId5" tooltip="https://www.cde.state.co.us/uip"/>
              </a:endParaRPr>
            </a:p>
          </p:txBody>
        </p:sp>
      </p:grpSp>
      <p:sp>
        <p:nvSpPr>
          <p:cNvPr id="21" name="TextBox 21"/>
          <p:cNvSpPr txBox="1"/>
          <p:nvPr/>
        </p:nvSpPr>
        <p:spPr>
          <a:xfrm>
            <a:off x="583321" y="9347774"/>
            <a:ext cx="5321992" cy="358701"/>
          </a:xfrm>
          <a:prstGeom prst="rect">
            <a:avLst/>
          </a:prstGeom>
        </p:spPr>
        <p:txBody>
          <a:bodyPr lIns="0" tIns="0" rIns="0" bIns="0" rtlCol="0" anchor="t">
            <a:spAutoFit/>
          </a:bodyPr>
          <a:lstStyle/>
          <a:p>
            <a:pPr algn="ctr">
              <a:lnSpc>
                <a:spcPts val="2800"/>
              </a:lnSpc>
            </a:pPr>
            <a:r>
              <a:rPr lang="en-US" sz="2000">
                <a:solidFill>
                  <a:srgbClr val="0E0D0D"/>
                </a:solidFill>
                <a:latin typeface="Trebuchet MS"/>
                <a:ea typeface="Trebuchet MS"/>
                <a:cs typeface="Trebuchet MS"/>
                <a:sym typeface="Trebuchet MS"/>
              </a:rPr>
              <a:t>(Colorado Department of Education, 2024a)</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680924" cy="1541783"/>
            <a:chOff x="0" y="0"/>
            <a:chExt cx="4656704" cy="406066"/>
          </a:xfrm>
        </p:grpSpPr>
        <p:sp>
          <p:nvSpPr>
            <p:cNvPr id="3" name="Freeform 3">
              <a:extLst>
                <a:ext uri="{C183D7F6-B498-43B3-948B-1728B52AA6E4}">
                  <adec:decorative xmlns:adec="http://schemas.microsoft.com/office/drawing/2017/decorative" val="1"/>
                </a:ext>
              </a:extLst>
            </p:cNvPr>
            <p:cNvSpPr/>
            <p:nvPr/>
          </p:nvSpPr>
          <p:spPr>
            <a:xfrm>
              <a:off x="0" y="0"/>
              <a:ext cx="4656704" cy="406066"/>
            </a:xfrm>
            <a:custGeom>
              <a:avLst/>
              <a:gdLst/>
              <a:ahLst/>
              <a:cxnLst/>
              <a:rect l="l" t="t" r="r" b="b"/>
              <a:pathLst>
                <a:path w="4656704" h="406066">
                  <a:moveTo>
                    <a:pt x="0" y="0"/>
                  </a:moveTo>
                  <a:lnTo>
                    <a:pt x="4656704" y="0"/>
                  </a:lnTo>
                  <a:lnTo>
                    <a:pt x="4656704"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656704"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701531"/>
            <a:ext cx="1804619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Administrator Collaboration</a:t>
            </a:r>
          </a:p>
        </p:txBody>
      </p:sp>
      <p:sp>
        <p:nvSpPr>
          <p:cNvPr id="9" name="TextBox 9"/>
          <p:cNvSpPr txBox="1"/>
          <p:nvPr/>
        </p:nvSpPr>
        <p:spPr>
          <a:xfrm>
            <a:off x="6134609" y="3004196"/>
            <a:ext cx="11124691" cy="5420651"/>
          </a:xfrm>
          <a:prstGeom prst="rect">
            <a:avLst/>
          </a:prstGeom>
        </p:spPr>
        <p:txBody>
          <a:bodyPr lIns="0" tIns="0" rIns="0" bIns="0" rtlCol="0" anchor="t">
            <a:spAutoFit/>
          </a:bodyPr>
          <a:lstStyle/>
          <a:p>
            <a:pPr marL="712465" lvl="1" indent="-356233" algn="l">
              <a:lnSpc>
                <a:spcPts val="4619"/>
              </a:lnSpc>
              <a:buFont typeface="Arial"/>
              <a:buChar char="•"/>
            </a:pPr>
            <a:r>
              <a:rPr lang="en-US" sz="3299" dirty="0">
                <a:solidFill>
                  <a:srgbClr val="000000"/>
                </a:solidFill>
                <a:latin typeface="Trebuchet MS Bold"/>
                <a:ea typeface="Trebuchet MS Bold"/>
                <a:cs typeface="Trebuchet MS Bold"/>
                <a:sym typeface="Trebuchet MS Bold"/>
              </a:rPr>
              <a:t>Annual Administrative Conference</a:t>
            </a:r>
          </a:p>
          <a:p>
            <a:pPr marL="1165857" lvl="2" indent="-388619" algn="l">
              <a:lnSpc>
                <a:spcPts val="3779"/>
              </a:lnSpc>
              <a:buFont typeface="Arial"/>
              <a:buChar char="⚬"/>
            </a:pPr>
            <a:r>
              <a:rPr lang="en-US" sz="2699" dirty="0">
                <a:solidFill>
                  <a:srgbClr val="000000"/>
                </a:solidFill>
                <a:latin typeface="Trebuchet MS Bold"/>
                <a:ea typeface="Trebuchet MS Bold"/>
                <a:cs typeface="Trebuchet MS Bold"/>
                <a:sym typeface="Trebuchet MS Bold"/>
              </a:rPr>
              <a:t>Formal discussion</a:t>
            </a:r>
            <a:r>
              <a:rPr lang="en-US" sz="2699" dirty="0">
                <a:solidFill>
                  <a:srgbClr val="000000"/>
                </a:solidFill>
                <a:latin typeface="Trebuchet MS"/>
                <a:ea typeface="Trebuchet MS"/>
                <a:cs typeface="Trebuchet MS"/>
                <a:sym typeface="Trebuchet MS"/>
              </a:rPr>
              <a:t> with school counselor(s) and administrator</a:t>
            </a:r>
          </a:p>
          <a:p>
            <a:pPr marL="1165857" lvl="2" indent="-388619" algn="l">
              <a:lnSpc>
                <a:spcPts val="3779"/>
              </a:lnSpc>
              <a:buFont typeface="Arial"/>
              <a:buChar char="⚬"/>
            </a:pPr>
            <a:r>
              <a:rPr lang="en-US" sz="2699" dirty="0">
                <a:solidFill>
                  <a:srgbClr val="000000"/>
                </a:solidFill>
                <a:latin typeface="Trebuchet MS"/>
                <a:ea typeface="Trebuchet MS"/>
                <a:cs typeface="Trebuchet MS"/>
                <a:sym typeface="Trebuchet MS"/>
              </a:rPr>
              <a:t>Complete within the </a:t>
            </a:r>
            <a:r>
              <a:rPr lang="en-US" sz="2699" u="sng" dirty="0">
                <a:solidFill>
                  <a:srgbClr val="000000"/>
                </a:solidFill>
                <a:latin typeface="Trebuchet MS Bold"/>
                <a:ea typeface="Trebuchet MS Bold"/>
                <a:cs typeface="Trebuchet MS Bold"/>
                <a:sym typeface="Trebuchet MS Bold"/>
              </a:rPr>
              <a:t>first two months of school</a:t>
            </a:r>
          </a:p>
          <a:p>
            <a:pPr marL="1165857" lvl="2" indent="-388619" algn="l">
              <a:lnSpc>
                <a:spcPts val="3779"/>
              </a:lnSpc>
              <a:buFont typeface="Arial"/>
              <a:buChar char="⚬"/>
            </a:pPr>
            <a:r>
              <a:rPr lang="en-US" sz="2699" dirty="0">
                <a:solidFill>
                  <a:srgbClr val="000000"/>
                </a:solidFill>
                <a:latin typeface="Trebuchet MS Bold"/>
                <a:ea typeface="Trebuchet MS Bold"/>
                <a:cs typeface="Trebuchet MS Bold"/>
                <a:sym typeface="Trebuchet MS Bold"/>
              </a:rPr>
              <a:t>Increase understanding</a:t>
            </a:r>
            <a:r>
              <a:rPr lang="en-US" sz="2699" dirty="0">
                <a:solidFill>
                  <a:srgbClr val="000000"/>
                </a:solidFill>
                <a:latin typeface="Trebuchet MS"/>
                <a:ea typeface="Trebuchet MS"/>
                <a:cs typeface="Trebuchet MS"/>
                <a:sym typeface="Trebuchet MS"/>
              </a:rPr>
              <a:t> of the counseling program: </a:t>
            </a:r>
          </a:p>
          <a:p>
            <a:pPr marL="1748785" lvl="3" indent="-437196" algn="l">
              <a:lnSpc>
                <a:spcPts val="3779"/>
              </a:lnSpc>
              <a:buFont typeface="Arial"/>
              <a:buChar char="￭"/>
            </a:pPr>
            <a:r>
              <a:rPr lang="en-US" sz="2699" dirty="0">
                <a:solidFill>
                  <a:srgbClr val="000000"/>
                </a:solidFill>
                <a:latin typeface="Trebuchet MS"/>
                <a:ea typeface="Trebuchet MS"/>
                <a:cs typeface="Trebuchet MS"/>
                <a:sym typeface="Trebuchet MS"/>
              </a:rPr>
              <a:t>Priorities and alignment of goals </a:t>
            </a:r>
          </a:p>
          <a:p>
            <a:pPr marL="1748785" lvl="3" indent="-437196" algn="l">
              <a:lnSpc>
                <a:spcPts val="3779"/>
              </a:lnSpc>
              <a:buFont typeface="Arial"/>
              <a:buChar char="￭"/>
            </a:pPr>
            <a:r>
              <a:rPr lang="en-US" sz="2699" dirty="0">
                <a:solidFill>
                  <a:srgbClr val="000000"/>
                </a:solidFill>
                <a:latin typeface="Trebuchet MS"/>
                <a:ea typeface="Trebuchet MS"/>
                <a:cs typeface="Trebuchet MS"/>
                <a:sym typeface="Trebuchet MS"/>
              </a:rPr>
              <a:t>School counselor's use of time</a:t>
            </a:r>
          </a:p>
          <a:p>
            <a:pPr marL="1748785" lvl="3" indent="-437196" algn="l">
              <a:lnSpc>
                <a:spcPts val="3779"/>
              </a:lnSpc>
              <a:buFont typeface="Arial"/>
              <a:buChar char="￭"/>
            </a:pPr>
            <a:r>
              <a:rPr lang="en-US" sz="2699" dirty="0">
                <a:solidFill>
                  <a:srgbClr val="000000"/>
                </a:solidFill>
                <a:latin typeface="Trebuchet MS"/>
                <a:ea typeface="Trebuchet MS"/>
                <a:cs typeface="Trebuchet MS"/>
                <a:sym typeface="Trebuchet MS"/>
              </a:rPr>
              <a:t>Current ratios </a:t>
            </a:r>
          </a:p>
          <a:p>
            <a:pPr marL="1748785" lvl="3" indent="-437196" algn="l">
              <a:lnSpc>
                <a:spcPts val="3779"/>
              </a:lnSpc>
              <a:buFont typeface="Arial"/>
              <a:buChar char="￭"/>
            </a:pPr>
            <a:r>
              <a:rPr lang="en-US" sz="2699" dirty="0">
                <a:solidFill>
                  <a:srgbClr val="000000"/>
                </a:solidFill>
                <a:latin typeface="Trebuchet MS"/>
                <a:ea typeface="Trebuchet MS"/>
                <a:cs typeface="Trebuchet MS"/>
                <a:sym typeface="Trebuchet MS"/>
              </a:rPr>
              <a:t>Provided services</a:t>
            </a:r>
          </a:p>
          <a:p>
            <a:pPr marL="1748785" lvl="3" indent="-437196" algn="l">
              <a:lnSpc>
                <a:spcPts val="3779"/>
              </a:lnSpc>
              <a:buFont typeface="Arial"/>
              <a:buChar char="￭"/>
            </a:pPr>
            <a:r>
              <a:rPr lang="en-US" sz="2699" dirty="0">
                <a:solidFill>
                  <a:srgbClr val="000000"/>
                </a:solidFill>
                <a:latin typeface="Trebuchet MS"/>
                <a:ea typeface="Trebuchet MS"/>
                <a:cs typeface="Trebuchet MS"/>
                <a:sym typeface="Trebuchet MS"/>
              </a:rPr>
              <a:t>Professional development</a:t>
            </a:r>
          </a:p>
          <a:p>
            <a:pPr marL="1748785" lvl="3" indent="-437196" algn="l">
              <a:lnSpc>
                <a:spcPts val="3779"/>
              </a:lnSpc>
              <a:buFont typeface="Arial"/>
              <a:buChar char="￭"/>
            </a:pPr>
            <a:r>
              <a:rPr lang="en-US" sz="2699" dirty="0">
                <a:solidFill>
                  <a:srgbClr val="000000"/>
                </a:solidFill>
                <a:latin typeface="Trebuchet MS"/>
                <a:ea typeface="Trebuchet MS"/>
                <a:cs typeface="Trebuchet MS"/>
                <a:sym typeface="Trebuchet MS"/>
              </a:rPr>
              <a:t>School counselor commitments </a:t>
            </a:r>
          </a:p>
          <a:p>
            <a:pPr marL="1165857" lvl="2" indent="-388619" algn="l">
              <a:lnSpc>
                <a:spcPts val="3779"/>
              </a:lnSpc>
              <a:buFont typeface="Arial"/>
              <a:buChar char="⚬"/>
            </a:pPr>
            <a:r>
              <a:rPr lang="en-US" sz="2699" dirty="0">
                <a:solidFill>
                  <a:srgbClr val="000000"/>
                </a:solidFill>
                <a:latin typeface="Trebuchet MS Bold"/>
                <a:ea typeface="Trebuchet MS Bold"/>
                <a:cs typeface="Trebuchet MS Bold"/>
                <a:sym typeface="Trebuchet MS Bold"/>
              </a:rPr>
              <a:t>Advocacy </a:t>
            </a:r>
          </a:p>
        </p:txBody>
      </p:sp>
      <p:sp>
        <p:nvSpPr>
          <p:cNvPr id="12" name="TextBox 12"/>
          <p:cNvSpPr txBox="1"/>
          <p:nvPr/>
        </p:nvSpPr>
        <p:spPr>
          <a:xfrm>
            <a:off x="8644098" y="9168423"/>
            <a:ext cx="5395230" cy="358701"/>
          </a:xfrm>
          <a:prstGeom prst="rect">
            <a:avLst/>
          </a:prstGeom>
        </p:spPr>
        <p:txBody>
          <a:bodyPr lIns="0" tIns="0" rIns="0" bIns="0" rtlCol="0" anchor="t">
            <a:spAutoFit/>
          </a:bodyPr>
          <a:lstStyle/>
          <a:p>
            <a:pPr algn="l">
              <a:lnSpc>
                <a:spcPts val="2800"/>
              </a:lnSpc>
            </a:pPr>
            <a:r>
              <a:rPr lang="en-US" sz="2000">
                <a:solidFill>
                  <a:srgbClr val="0E0D0D"/>
                </a:solidFill>
                <a:latin typeface="Trebuchet MS"/>
                <a:ea typeface="Trebuchet MS"/>
                <a:cs typeface="Trebuchet MS"/>
                <a:sym typeface="Trebuchet MS"/>
              </a:rPr>
              <a:t>(American School Counselor Association, 2019)</a:t>
            </a:r>
          </a:p>
        </p:txBody>
      </p:sp>
      <p:sp>
        <p:nvSpPr>
          <p:cNvPr id="11" name="Freeform 11" descr="Screenshot of Annual Administrative Conference Template">
            <a:hlinkClick r:id="rId3" tooltip="https://docs.google.com/document/d/1afGG0RkANMkeY4yVZbAhTz8fv-XLK5U2/copy"/>
          </p:cNvPr>
          <p:cNvSpPr/>
          <p:nvPr/>
        </p:nvSpPr>
        <p:spPr>
          <a:xfrm>
            <a:off x="1028700" y="2798764"/>
            <a:ext cx="4915656" cy="6459536"/>
          </a:xfrm>
          <a:custGeom>
            <a:avLst/>
            <a:gdLst/>
            <a:ahLst/>
            <a:cxnLst/>
            <a:rect l="l" t="t" r="r" b="b"/>
            <a:pathLst>
              <a:path w="4915656" h="6459536">
                <a:moveTo>
                  <a:pt x="0" y="0"/>
                </a:moveTo>
                <a:lnTo>
                  <a:pt x="4915656" y="0"/>
                </a:lnTo>
                <a:lnTo>
                  <a:pt x="4915656" y="6459536"/>
                </a:lnTo>
                <a:lnTo>
                  <a:pt x="0" y="6459536"/>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875338" y="9201150"/>
            <a:ext cx="5590222" cy="358701"/>
          </a:xfrm>
          <a:prstGeom prst="rect">
            <a:avLst/>
          </a:prstGeom>
        </p:spPr>
        <p:txBody>
          <a:bodyPr lIns="0" tIns="0" rIns="0" bIns="0" rtlCol="0" anchor="t">
            <a:spAutoFit/>
          </a:bodyPr>
          <a:lstStyle/>
          <a:p>
            <a:pPr algn="ctr">
              <a:lnSpc>
                <a:spcPts val="2800"/>
              </a:lnSpc>
            </a:pPr>
            <a:r>
              <a:rPr lang="en-US" sz="2000">
                <a:solidFill>
                  <a:srgbClr val="0E0D0D"/>
                </a:solidFill>
                <a:latin typeface="Trebuchet MS"/>
                <a:ea typeface="Trebuchet MS"/>
                <a:cs typeface="Trebuchet MS"/>
                <a:sym typeface="Trebuchet MS"/>
              </a:rPr>
              <a:t>(American School Counselor Association, 2021)</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52830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Sustainability Plans</a:t>
            </a:r>
          </a:p>
        </p:txBody>
      </p:sp>
      <p:sp>
        <p:nvSpPr>
          <p:cNvPr id="10" name="TextBox 10"/>
          <p:cNvSpPr txBox="1"/>
          <p:nvPr/>
        </p:nvSpPr>
        <p:spPr>
          <a:xfrm>
            <a:off x="4739414" y="3147928"/>
            <a:ext cx="9048595" cy="889637"/>
          </a:xfrm>
          <a:prstGeom prst="rect">
            <a:avLst/>
          </a:prstGeom>
        </p:spPr>
        <p:txBody>
          <a:bodyPr lIns="0" tIns="0" rIns="0" bIns="0" rtlCol="0" anchor="t">
            <a:spAutoFit/>
          </a:bodyPr>
          <a:lstStyle/>
          <a:p>
            <a:pPr algn="l">
              <a:lnSpc>
                <a:spcPts val="7139"/>
              </a:lnSpc>
            </a:pPr>
            <a:r>
              <a:rPr lang="en-US" sz="5099">
                <a:solidFill>
                  <a:srgbClr val="000000"/>
                </a:solidFill>
                <a:latin typeface="Trebuchet MS Bold"/>
                <a:ea typeface="Trebuchet MS Bold"/>
                <a:cs typeface="Trebuchet MS Bold"/>
                <a:sym typeface="Trebuchet MS Bold"/>
              </a:rPr>
              <a:t>Planting seeds for success...</a:t>
            </a:r>
          </a:p>
        </p:txBody>
      </p:sp>
      <p:grpSp>
        <p:nvGrpSpPr>
          <p:cNvPr id="12" name="Group 12" descr="Stakeholders: who needs to hear the message and why&#10;&#10;Data- what data will be collected and shared?&#10;&#10;Timeline- focus on a sustainability goal each school year&#10;&#10;Role Out- How will you present information and who will present?"/>
          <p:cNvGrpSpPr/>
          <p:nvPr/>
        </p:nvGrpSpPr>
        <p:grpSpPr>
          <a:xfrm>
            <a:off x="3960119" y="4714096"/>
            <a:ext cx="13783247" cy="4099237"/>
            <a:chOff x="0" y="0"/>
            <a:chExt cx="18377662" cy="5465649"/>
          </a:xfrm>
        </p:grpSpPr>
        <p:sp>
          <p:nvSpPr>
            <p:cNvPr id="13" name="AutoShape 13"/>
            <p:cNvSpPr/>
            <p:nvPr/>
          </p:nvSpPr>
          <p:spPr>
            <a:xfrm>
              <a:off x="11733260" y="1938759"/>
              <a:ext cx="4487111" cy="1406064"/>
            </a:xfrm>
            <a:prstGeom prst="rect">
              <a:avLst/>
            </a:prstGeom>
            <a:solidFill>
              <a:srgbClr val="825474"/>
            </a:solidFill>
          </p:spPr>
          <p:txBody>
            <a:bodyPr/>
            <a:lstStyle/>
            <a:p>
              <a:endParaRPr lang="en-US"/>
            </a:p>
          </p:txBody>
        </p:sp>
        <p:grpSp>
          <p:nvGrpSpPr>
            <p:cNvPr id="14" name="Group 14"/>
            <p:cNvGrpSpPr/>
            <p:nvPr/>
          </p:nvGrpSpPr>
          <p:grpSpPr>
            <a:xfrm rot="-5400000">
              <a:off x="16085301" y="1785716"/>
              <a:ext cx="1406064" cy="1712150"/>
              <a:chOff x="0" y="0"/>
              <a:chExt cx="2771140" cy="3374390"/>
            </a:xfrm>
          </p:grpSpPr>
          <p:sp>
            <p:nvSpPr>
              <p:cNvPr id="15" name="Freeform 15"/>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825474"/>
              </a:solidFill>
            </p:spPr>
            <p:txBody>
              <a:bodyPr/>
              <a:lstStyle/>
              <a:p>
                <a:endParaRPr lang="en-US"/>
              </a:p>
            </p:txBody>
          </p:sp>
        </p:grpSp>
        <p:sp>
          <p:nvSpPr>
            <p:cNvPr id="16" name="AutoShape 16"/>
            <p:cNvSpPr/>
            <p:nvPr/>
          </p:nvSpPr>
          <p:spPr>
            <a:xfrm>
              <a:off x="7442657" y="1938759"/>
              <a:ext cx="4476510" cy="1402742"/>
            </a:xfrm>
            <a:prstGeom prst="rect">
              <a:avLst/>
            </a:prstGeom>
            <a:solidFill>
              <a:srgbClr val="46797A"/>
            </a:solidFill>
          </p:spPr>
          <p:txBody>
            <a:bodyPr/>
            <a:lstStyle/>
            <a:p>
              <a:endParaRPr lang="en-US"/>
            </a:p>
          </p:txBody>
        </p:sp>
        <p:grpSp>
          <p:nvGrpSpPr>
            <p:cNvPr id="17" name="Group 17"/>
            <p:cNvGrpSpPr/>
            <p:nvPr/>
          </p:nvGrpSpPr>
          <p:grpSpPr>
            <a:xfrm rot="-5400000">
              <a:off x="11784416" y="1786077"/>
              <a:ext cx="1402742" cy="1708105"/>
              <a:chOff x="0" y="0"/>
              <a:chExt cx="2771140" cy="3374390"/>
            </a:xfrm>
          </p:grpSpPr>
          <p:sp>
            <p:nvSpPr>
              <p:cNvPr id="18" name="Freeform 18"/>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46797A"/>
              </a:solidFill>
            </p:spPr>
            <p:txBody>
              <a:bodyPr/>
              <a:lstStyle/>
              <a:p>
                <a:endParaRPr lang="en-US"/>
              </a:p>
            </p:txBody>
          </p:sp>
        </p:grpSp>
        <p:sp>
          <p:nvSpPr>
            <p:cNvPr id="19" name="AutoShape 19"/>
            <p:cNvSpPr/>
            <p:nvPr/>
          </p:nvSpPr>
          <p:spPr>
            <a:xfrm>
              <a:off x="3124124" y="1938759"/>
              <a:ext cx="4487111" cy="1406064"/>
            </a:xfrm>
            <a:prstGeom prst="rect">
              <a:avLst/>
            </a:prstGeom>
            <a:solidFill>
              <a:srgbClr val="3CC1CC"/>
            </a:solidFill>
          </p:spPr>
          <p:txBody>
            <a:bodyPr/>
            <a:lstStyle/>
            <a:p>
              <a:endParaRPr lang="en-US"/>
            </a:p>
          </p:txBody>
        </p:sp>
        <p:grpSp>
          <p:nvGrpSpPr>
            <p:cNvPr id="20" name="Group 20"/>
            <p:cNvGrpSpPr/>
            <p:nvPr/>
          </p:nvGrpSpPr>
          <p:grpSpPr>
            <a:xfrm rot="-5400000">
              <a:off x="7476164" y="1785716"/>
              <a:ext cx="1406064" cy="1712150"/>
              <a:chOff x="0" y="0"/>
              <a:chExt cx="2771140" cy="3374390"/>
            </a:xfrm>
          </p:grpSpPr>
          <p:sp>
            <p:nvSpPr>
              <p:cNvPr id="21" name="Freeform 21"/>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3CC1CC"/>
              </a:solidFill>
            </p:spPr>
            <p:txBody>
              <a:bodyPr/>
              <a:lstStyle/>
              <a:p>
                <a:endParaRPr lang="en-US"/>
              </a:p>
            </p:txBody>
          </p:sp>
        </p:grpSp>
        <p:sp>
          <p:nvSpPr>
            <p:cNvPr id="22" name="AutoShape 22"/>
            <p:cNvSpPr/>
            <p:nvPr/>
          </p:nvSpPr>
          <p:spPr>
            <a:xfrm>
              <a:off x="0" y="1942744"/>
              <a:ext cx="3306666" cy="1406064"/>
            </a:xfrm>
            <a:prstGeom prst="rect">
              <a:avLst/>
            </a:prstGeom>
            <a:solidFill>
              <a:srgbClr val="A3D283"/>
            </a:solidFill>
          </p:spPr>
          <p:txBody>
            <a:bodyPr/>
            <a:lstStyle/>
            <a:p>
              <a:endParaRPr lang="en-US"/>
            </a:p>
          </p:txBody>
        </p:sp>
        <p:grpSp>
          <p:nvGrpSpPr>
            <p:cNvPr id="23" name="Group 23"/>
            <p:cNvGrpSpPr/>
            <p:nvPr/>
          </p:nvGrpSpPr>
          <p:grpSpPr>
            <a:xfrm rot="-5400000">
              <a:off x="3171596" y="1789701"/>
              <a:ext cx="1406064" cy="1712150"/>
              <a:chOff x="0" y="0"/>
              <a:chExt cx="2771140" cy="3374390"/>
            </a:xfrm>
          </p:grpSpPr>
          <p:sp>
            <p:nvSpPr>
              <p:cNvPr id="24" name="Freeform 24"/>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A3D283"/>
              </a:solidFill>
            </p:spPr>
            <p:txBody>
              <a:bodyPr/>
              <a:lstStyle/>
              <a:p>
                <a:endParaRPr lang="en-US"/>
              </a:p>
            </p:txBody>
          </p:sp>
        </p:grpSp>
        <p:sp>
          <p:nvSpPr>
            <p:cNvPr id="25" name="AutoShape 25"/>
            <p:cNvSpPr/>
            <p:nvPr/>
          </p:nvSpPr>
          <p:spPr>
            <a:xfrm flipV="1">
              <a:off x="316037" y="3169516"/>
              <a:ext cx="0" cy="1209938"/>
            </a:xfrm>
            <a:prstGeom prst="line">
              <a:avLst/>
            </a:prstGeom>
            <a:ln w="22138" cap="rnd">
              <a:solidFill>
                <a:srgbClr val="000000">
                  <a:alpha val="47843"/>
                </a:srgbClr>
              </a:solidFill>
              <a:prstDash val="solid"/>
              <a:headEnd type="oval" w="lg" len="lg"/>
              <a:tailEnd type="oval" w="lg" len="lg"/>
            </a:ln>
          </p:spPr>
          <p:txBody>
            <a:bodyPr/>
            <a:lstStyle/>
            <a:p>
              <a:endParaRPr lang="en-US"/>
            </a:p>
          </p:txBody>
        </p:sp>
        <p:sp>
          <p:nvSpPr>
            <p:cNvPr id="26" name="TextBox 26"/>
            <p:cNvSpPr txBox="1"/>
            <p:nvPr/>
          </p:nvSpPr>
          <p:spPr>
            <a:xfrm>
              <a:off x="304968" y="2332104"/>
              <a:ext cx="4034453" cy="590798"/>
            </a:xfrm>
            <a:prstGeom prst="rect">
              <a:avLst/>
            </a:prstGeom>
          </p:spPr>
          <p:txBody>
            <a:bodyPr lIns="0" tIns="0" rIns="0" bIns="0" rtlCol="0" anchor="t">
              <a:spAutoFit/>
            </a:bodyPr>
            <a:lstStyle/>
            <a:p>
              <a:pPr marL="0" lvl="0" indent="0" algn="l">
                <a:lnSpc>
                  <a:spcPts val="3625"/>
                </a:lnSpc>
                <a:spcBef>
                  <a:spcPct val="0"/>
                </a:spcBef>
              </a:pPr>
              <a:r>
                <a:rPr lang="en-US" sz="2789" dirty="0">
                  <a:solidFill>
                    <a:srgbClr val="000000"/>
                  </a:solidFill>
                  <a:latin typeface="Museo Slab 1"/>
                  <a:ea typeface="Museo Slab 1"/>
                  <a:cs typeface="Museo Slab 1"/>
                  <a:sym typeface="Museo Slab 1"/>
                </a:rPr>
                <a:t>STAKEHOLDERS</a:t>
              </a:r>
            </a:p>
          </p:txBody>
        </p:sp>
        <p:sp>
          <p:nvSpPr>
            <p:cNvPr id="27" name="TextBox 27"/>
            <p:cNvSpPr txBox="1"/>
            <p:nvPr/>
          </p:nvSpPr>
          <p:spPr>
            <a:xfrm>
              <a:off x="5000818" y="2332104"/>
              <a:ext cx="3637787" cy="590798"/>
            </a:xfrm>
            <a:prstGeom prst="rect">
              <a:avLst/>
            </a:prstGeom>
          </p:spPr>
          <p:txBody>
            <a:bodyPr lIns="0" tIns="0" rIns="0" bIns="0" rtlCol="0" anchor="t">
              <a:spAutoFit/>
            </a:bodyPr>
            <a:lstStyle/>
            <a:p>
              <a:pPr marL="0" lvl="0" indent="0" algn="l">
                <a:lnSpc>
                  <a:spcPts val="3625"/>
                </a:lnSpc>
                <a:spcBef>
                  <a:spcPct val="0"/>
                </a:spcBef>
              </a:pPr>
              <a:r>
                <a:rPr lang="en-US" sz="2789">
                  <a:solidFill>
                    <a:srgbClr val="000000"/>
                  </a:solidFill>
                  <a:latin typeface="Museo Slab 1"/>
                  <a:ea typeface="Museo Slab 1"/>
                  <a:cs typeface="Museo Slab 1"/>
                  <a:sym typeface="Museo Slab 1"/>
                </a:rPr>
                <a:t>DATA</a:t>
              </a:r>
            </a:p>
          </p:txBody>
        </p:sp>
        <p:sp>
          <p:nvSpPr>
            <p:cNvPr id="28" name="TextBox 28"/>
            <p:cNvSpPr txBox="1"/>
            <p:nvPr/>
          </p:nvSpPr>
          <p:spPr>
            <a:xfrm>
              <a:off x="9313858" y="2332104"/>
              <a:ext cx="3637787" cy="590798"/>
            </a:xfrm>
            <a:prstGeom prst="rect">
              <a:avLst/>
            </a:prstGeom>
          </p:spPr>
          <p:txBody>
            <a:bodyPr lIns="0" tIns="0" rIns="0" bIns="0" rtlCol="0" anchor="t">
              <a:spAutoFit/>
            </a:bodyPr>
            <a:lstStyle/>
            <a:p>
              <a:pPr marL="0" lvl="0" indent="0" algn="l">
                <a:lnSpc>
                  <a:spcPts val="3625"/>
                </a:lnSpc>
                <a:spcBef>
                  <a:spcPct val="0"/>
                </a:spcBef>
              </a:pPr>
              <a:r>
                <a:rPr lang="en-US" sz="2789">
                  <a:solidFill>
                    <a:srgbClr val="000000"/>
                  </a:solidFill>
                  <a:latin typeface="Museo Slab 1"/>
                  <a:ea typeface="Museo Slab 1"/>
                  <a:cs typeface="Museo Slab 1"/>
                  <a:sym typeface="Museo Slab 1"/>
                </a:rPr>
                <a:t>TIMELINE</a:t>
              </a:r>
            </a:p>
          </p:txBody>
        </p:sp>
        <p:sp>
          <p:nvSpPr>
            <p:cNvPr id="29" name="TextBox 29"/>
            <p:cNvSpPr txBox="1"/>
            <p:nvPr/>
          </p:nvSpPr>
          <p:spPr>
            <a:xfrm>
              <a:off x="13639424" y="2332104"/>
              <a:ext cx="3637787" cy="590798"/>
            </a:xfrm>
            <a:prstGeom prst="rect">
              <a:avLst/>
            </a:prstGeom>
          </p:spPr>
          <p:txBody>
            <a:bodyPr lIns="0" tIns="0" rIns="0" bIns="0" rtlCol="0" anchor="t">
              <a:spAutoFit/>
            </a:bodyPr>
            <a:lstStyle/>
            <a:p>
              <a:pPr marL="0" lvl="0" indent="0" algn="l">
                <a:lnSpc>
                  <a:spcPts val="3625"/>
                </a:lnSpc>
                <a:spcBef>
                  <a:spcPct val="0"/>
                </a:spcBef>
              </a:pPr>
              <a:r>
                <a:rPr lang="en-US" sz="2789">
                  <a:solidFill>
                    <a:srgbClr val="000000"/>
                  </a:solidFill>
                  <a:latin typeface="Museo Slab 1"/>
                  <a:ea typeface="Museo Slab 1"/>
                  <a:cs typeface="Museo Slab 1"/>
                  <a:sym typeface="Museo Slab 1"/>
                </a:rPr>
                <a:t>ROLE OUT </a:t>
              </a:r>
            </a:p>
          </p:txBody>
        </p:sp>
        <p:sp>
          <p:nvSpPr>
            <p:cNvPr id="30" name="TextBox 30"/>
            <p:cNvSpPr txBox="1"/>
            <p:nvPr/>
          </p:nvSpPr>
          <p:spPr>
            <a:xfrm>
              <a:off x="327107" y="4547935"/>
              <a:ext cx="5398745" cy="917714"/>
            </a:xfrm>
            <a:prstGeom prst="rect">
              <a:avLst/>
            </a:prstGeom>
          </p:spPr>
          <p:txBody>
            <a:bodyPr lIns="0" tIns="0" rIns="0" bIns="0" rtlCol="0" anchor="t">
              <a:spAutoFit/>
            </a:bodyPr>
            <a:lstStyle/>
            <a:p>
              <a:pPr marL="470440" lvl="1" indent="-235220" algn="l">
                <a:lnSpc>
                  <a:spcPts val="2723"/>
                </a:lnSpc>
                <a:buFont typeface="Arial"/>
                <a:buChar char="•"/>
              </a:pPr>
              <a:r>
                <a:rPr lang="en-US" sz="2178" dirty="0">
                  <a:solidFill>
                    <a:srgbClr val="000000"/>
                  </a:solidFill>
                  <a:latin typeface="Trebuchet MS Bold"/>
                  <a:ea typeface="Trebuchet MS Bold"/>
                  <a:cs typeface="Trebuchet MS Bold"/>
                  <a:sym typeface="Trebuchet MS Bold"/>
                </a:rPr>
                <a:t>Who needs to hear the message and why?</a:t>
              </a:r>
            </a:p>
          </p:txBody>
        </p:sp>
        <p:sp>
          <p:nvSpPr>
            <p:cNvPr id="31" name="AutoShape 31"/>
            <p:cNvSpPr/>
            <p:nvPr/>
          </p:nvSpPr>
          <p:spPr>
            <a:xfrm flipV="1">
              <a:off x="9046340" y="3155027"/>
              <a:ext cx="0" cy="1209938"/>
            </a:xfrm>
            <a:prstGeom prst="line">
              <a:avLst/>
            </a:prstGeom>
            <a:ln w="22138" cap="rnd">
              <a:solidFill>
                <a:srgbClr val="000000">
                  <a:alpha val="47843"/>
                </a:srgbClr>
              </a:solidFill>
              <a:prstDash val="solid"/>
              <a:headEnd type="oval" w="lg" len="lg"/>
              <a:tailEnd type="oval" w="lg" len="lg"/>
            </a:ln>
          </p:spPr>
          <p:txBody>
            <a:bodyPr/>
            <a:lstStyle/>
            <a:p>
              <a:endParaRPr lang="en-US"/>
            </a:p>
          </p:txBody>
        </p:sp>
        <p:sp>
          <p:nvSpPr>
            <p:cNvPr id="32" name="TextBox 32"/>
            <p:cNvSpPr txBox="1"/>
            <p:nvPr/>
          </p:nvSpPr>
          <p:spPr>
            <a:xfrm>
              <a:off x="8933815" y="4049864"/>
              <a:ext cx="6092437" cy="917714"/>
            </a:xfrm>
            <a:prstGeom prst="rect">
              <a:avLst/>
            </a:prstGeom>
          </p:spPr>
          <p:txBody>
            <a:bodyPr lIns="0" tIns="0" rIns="0" bIns="0" rtlCol="0" anchor="t">
              <a:spAutoFit/>
            </a:bodyPr>
            <a:lstStyle/>
            <a:p>
              <a:pPr marL="470440" lvl="1" indent="-235220" algn="l">
                <a:lnSpc>
                  <a:spcPts val="2723"/>
                </a:lnSpc>
                <a:buFont typeface="Arial"/>
                <a:buChar char="•"/>
              </a:pPr>
              <a:r>
                <a:rPr lang="en-US" sz="2178">
                  <a:solidFill>
                    <a:srgbClr val="000000"/>
                  </a:solidFill>
                  <a:latin typeface="Trebuchet MS Bold"/>
                  <a:ea typeface="Trebuchet MS Bold"/>
                  <a:cs typeface="Trebuchet MS Bold"/>
                  <a:sym typeface="Trebuchet MS Bold"/>
                </a:rPr>
                <a:t>Focus on a sustainability goal each school year. </a:t>
              </a:r>
            </a:p>
          </p:txBody>
        </p:sp>
        <p:sp>
          <p:nvSpPr>
            <p:cNvPr id="33" name="AutoShape 33"/>
            <p:cNvSpPr/>
            <p:nvPr/>
          </p:nvSpPr>
          <p:spPr>
            <a:xfrm>
              <a:off x="4741772" y="1112510"/>
              <a:ext cx="0" cy="1095826"/>
            </a:xfrm>
            <a:prstGeom prst="line">
              <a:avLst/>
            </a:prstGeom>
            <a:ln w="22138" cap="rnd">
              <a:solidFill>
                <a:srgbClr val="000000">
                  <a:alpha val="47843"/>
                </a:srgbClr>
              </a:solidFill>
              <a:prstDash val="solid"/>
              <a:headEnd type="oval" w="lg" len="lg"/>
              <a:tailEnd type="oval" w="lg" len="lg"/>
            </a:ln>
          </p:spPr>
          <p:txBody>
            <a:bodyPr/>
            <a:lstStyle/>
            <a:p>
              <a:endParaRPr lang="en-US"/>
            </a:p>
          </p:txBody>
        </p:sp>
        <p:sp>
          <p:nvSpPr>
            <p:cNvPr id="34" name="TextBox 34"/>
            <p:cNvSpPr txBox="1"/>
            <p:nvPr/>
          </p:nvSpPr>
          <p:spPr>
            <a:xfrm>
              <a:off x="4741772" y="414150"/>
              <a:ext cx="5924757" cy="917714"/>
            </a:xfrm>
            <a:prstGeom prst="rect">
              <a:avLst/>
            </a:prstGeom>
          </p:spPr>
          <p:txBody>
            <a:bodyPr lIns="0" tIns="0" rIns="0" bIns="0" rtlCol="0" anchor="t">
              <a:spAutoFit/>
            </a:bodyPr>
            <a:lstStyle/>
            <a:p>
              <a:pPr marL="470440" lvl="1" indent="-235220" algn="l">
                <a:lnSpc>
                  <a:spcPts val="2723"/>
                </a:lnSpc>
                <a:buFont typeface="Arial"/>
                <a:buChar char="•"/>
              </a:pPr>
              <a:r>
                <a:rPr lang="en-US" sz="2178" dirty="0">
                  <a:solidFill>
                    <a:srgbClr val="000000"/>
                  </a:solidFill>
                  <a:latin typeface="Trebuchet MS Bold"/>
                  <a:ea typeface="Trebuchet MS Bold"/>
                  <a:cs typeface="Trebuchet MS Bold"/>
                  <a:sym typeface="Trebuchet MS Bold"/>
                </a:rPr>
                <a:t>What data will be collected?</a:t>
              </a:r>
            </a:p>
            <a:p>
              <a:pPr marL="470440" lvl="1" indent="-235220" algn="l">
                <a:lnSpc>
                  <a:spcPts val="2723"/>
                </a:lnSpc>
                <a:buFont typeface="Arial"/>
                <a:buChar char="•"/>
              </a:pPr>
              <a:r>
                <a:rPr lang="en-US" sz="2178" dirty="0">
                  <a:solidFill>
                    <a:srgbClr val="000000"/>
                  </a:solidFill>
                  <a:latin typeface="Trebuchet MS Bold"/>
                  <a:ea typeface="Trebuchet MS Bold"/>
                  <a:cs typeface="Trebuchet MS Bold"/>
                  <a:sym typeface="Trebuchet MS Bold"/>
                </a:rPr>
                <a:t>What data will be shared?</a:t>
              </a:r>
            </a:p>
          </p:txBody>
        </p:sp>
        <p:sp>
          <p:nvSpPr>
            <p:cNvPr id="35" name="AutoShape 35"/>
            <p:cNvSpPr/>
            <p:nvPr/>
          </p:nvSpPr>
          <p:spPr>
            <a:xfrm>
              <a:off x="13350908" y="1112510"/>
              <a:ext cx="0" cy="1095826"/>
            </a:xfrm>
            <a:prstGeom prst="line">
              <a:avLst/>
            </a:prstGeom>
            <a:ln w="22138" cap="rnd">
              <a:solidFill>
                <a:srgbClr val="000000">
                  <a:alpha val="47843"/>
                </a:srgbClr>
              </a:solidFill>
              <a:prstDash val="solid"/>
              <a:headEnd type="oval" w="lg" len="lg"/>
              <a:tailEnd type="oval" w="lg" len="lg"/>
            </a:ln>
          </p:spPr>
          <p:txBody>
            <a:bodyPr/>
            <a:lstStyle/>
            <a:p>
              <a:endParaRPr lang="en-US"/>
            </a:p>
          </p:txBody>
        </p:sp>
        <p:sp>
          <p:nvSpPr>
            <p:cNvPr id="36" name="TextBox 36"/>
            <p:cNvSpPr txBox="1"/>
            <p:nvPr/>
          </p:nvSpPr>
          <p:spPr>
            <a:xfrm>
              <a:off x="13193323" y="-28575"/>
              <a:ext cx="5184339" cy="1825302"/>
            </a:xfrm>
            <a:prstGeom prst="rect">
              <a:avLst/>
            </a:prstGeom>
          </p:spPr>
          <p:txBody>
            <a:bodyPr lIns="0" tIns="0" rIns="0" bIns="0" rtlCol="0" anchor="t">
              <a:spAutoFit/>
            </a:bodyPr>
            <a:lstStyle/>
            <a:p>
              <a:pPr marL="470440" lvl="1" indent="-235220" algn="l">
                <a:lnSpc>
                  <a:spcPts val="2723"/>
                </a:lnSpc>
                <a:buFont typeface="Arial"/>
                <a:buChar char="•"/>
              </a:pPr>
              <a:r>
                <a:rPr lang="en-US" sz="2178">
                  <a:solidFill>
                    <a:srgbClr val="000000"/>
                  </a:solidFill>
                  <a:latin typeface="Trebuchet MS Bold"/>
                  <a:ea typeface="Trebuchet MS Bold"/>
                  <a:cs typeface="Trebuchet MS Bold"/>
                  <a:sym typeface="Trebuchet MS Bold"/>
                </a:rPr>
                <a:t>How will you present information?</a:t>
              </a:r>
            </a:p>
            <a:p>
              <a:pPr marL="470440" lvl="1" indent="-235220" algn="l">
                <a:lnSpc>
                  <a:spcPts val="2723"/>
                </a:lnSpc>
                <a:buFont typeface="Arial"/>
                <a:buChar char="•"/>
              </a:pPr>
              <a:r>
                <a:rPr lang="en-US" sz="2178">
                  <a:solidFill>
                    <a:srgbClr val="000000"/>
                  </a:solidFill>
                  <a:latin typeface="Trebuchet MS Bold"/>
                  <a:ea typeface="Trebuchet MS Bold"/>
                  <a:cs typeface="Trebuchet MS Bold"/>
                  <a:sym typeface="Trebuchet MS Bold"/>
                </a:rPr>
                <a:t>Who will present information?</a:t>
              </a:r>
            </a:p>
          </p:txBody>
        </p:sp>
      </p:grpSp>
      <p:sp>
        <p:nvSpPr>
          <p:cNvPr id="9" name="Freeform 9" descr="Planting a seed"/>
          <p:cNvSpPr/>
          <p:nvPr/>
        </p:nvSpPr>
        <p:spPr>
          <a:xfrm>
            <a:off x="780961" y="4714096"/>
            <a:ext cx="2814022" cy="2631110"/>
          </a:xfrm>
          <a:custGeom>
            <a:avLst/>
            <a:gdLst/>
            <a:ahLst/>
            <a:cxnLst/>
            <a:rect l="l" t="t" r="r" b="b"/>
            <a:pathLst>
              <a:path w="2814022" h="2631110">
                <a:moveTo>
                  <a:pt x="0" y="0"/>
                </a:moveTo>
                <a:lnTo>
                  <a:pt x="2814022" y="0"/>
                </a:lnTo>
                <a:lnTo>
                  <a:pt x="2814022" y="2631110"/>
                </a:lnTo>
                <a:lnTo>
                  <a:pt x="0" y="26311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Resources </a:t>
            </a:r>
          </a:p>
        </p:txBody>
      </p:sp>
      <p:sp>
        <p:nvSpPr>
          <p:cNvPr id="10" name="TextBox 10"/>
          <p:cNvSpPr txBox="1"/>
          <p:nvPr/>
        </p:nvSpPr>
        <p:spPr>
          <a:xfrm>
            <a:off x="5592607" y="4729108"/>
            <a:ext cx="10990207" cy="2153174"/>
          </a:xfrm>
          <a:prstGeom prst="rect">
            <a:avLst/>
          </a:prstGeom>
        </p:spPr>
        <p:txBody>
          <a:bodyPr lIns="0" tIns="0" rIns="0" bIns="0" rtlCol="0" anchor="t">
            <a:spAutoFit/>
          </a:bodyPr>
          <a:lstStyle/>
          <a:p>
            <a:pPr marL="885181" lvl="1" indent="-442590" algn="l">
              <a:lnSpc>
                <a:spcPts val="5739"/>
              </a:lnSpc>
              <a:buFont typeface="Arial"/>
              <a:buChar char="•"/>
            </a:pPr>
            <a:r>
              <a:rPr lang="en-US" sz="4099">
                <a:solidFill>
                  <a:srgbClr val="000000"/>
                </a:solidFill>
                <a:latin typeface="Trebuchet MS"/>
                <a:ea typeface="Trebuchet MS"/>
                <a:cs typeface="Trebuchet MS"/>
                <a:sym typeface="Trebuchet MS"/>
              </a:rPr>
              <a:t>What is your go-to favorite resource?</a:t>
            </a:r>
          </a:p>
          <a:p>
            <a:pPr marL="885181" lvl="1" indent="-442590" algn="l">
              <a:lnSpc>
                <a:spcPts val="5739"/>
              </a:lnSpc>
              <a:buFont typeface="Arial"/>
              <a:buChar char="•"/>
            </a:pPr>
            <a:r>
              <a:rPr lang="en-US" sz="4099">
                <a:solidFill>
                  <a:srgbClr val="000000"/>
                </a:solidFill>
                <a:latin typeface="Trebuchet MS"/>
                <a:ea typeface="Trebuchet MS"/>
                <a:cs typeface="Trebuchet MS"/>
                <a:sym typeface="Trebuchet MS"/>
              </a:rPr>
              <a:t>What resources do you need more of?</a:t>
            </a:r>
          </a:p>
          <a:p>
            <a:pPr marL="885181" lvl="1" indent="-442590" algn="l">
              <a:lnSpc>
                <a:spcPts val="5739"/>
              </a:lnSpc>
              <a:buFont typeface="Arial"/>
              <a:buChar char="•"/>
            </a:pPr>
            <a:r>
              <a:rPr lang="en-US" sz="4099">
                <a:solidFill>
                  <a:srgbClr val="000000"/>
                </a:solidFill>
                <a:latin typeface="Trebuchet MS"/>
                <a:ea typeface="Trebuchet MS"/>
                <a:cs typeface="Trebuchet MS"/>
                <a:sym typeface="Trebuchet MS"/>
              </a:rPr>
              <a:t>What is the best way to share resources?</a:t>
            </a:r>
          </a:p>
        </p:txBody>
      </p:sp>
      <p:sp>
        <p:nvSpPr>
          <p:cNvPr id="9" name="Freeform 9" descr="Lightbulb"/>
          <p:cNvSpPr/>
          <p:nvPr/>
        </p:nvSpPr>
        <p:spPr>
          <a:xfrm>
            <a:off x="1365504" y="3720235"/>
            <a:ext cx="4001643" cy="4114800"/>
          </a:xfrm>
          <a:custGeom>
            <a:avLst/>
            <a:gdLst/>
            <a:ahLst/>
            <a:cxnLst/>
            <a:rect l="l" t="t" r="r" b="b"/>
            <a:pathLst>
              <a:path w="4001643" h="4114800">
                <a:moveTo>
                  <a:pt x="0" y="0"/>
                </a:moveTo>
                <a:lnTo>
                  <a:pt x="4001643" y="0"/>
                </a:lnTo>
                <a:lnTo>
                  <a:pt x="400164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Monthly Emails</a:t>
            </a:r>
          </a:p>
        </p:txBody>
      </p:sp>
      <p:sp>
        <p:nvSpPr>
          <p:cNvPr id="10" name="TextBox 10"/>
          <p:cNvSpPr txBox="1"/>
          <p:nvPr/>
        </p:nvSpPr>
        <p:spPr>
          <a:xfrm>
            <a:off x="7383736" y="4595463"/>
            <a:ext cx="9875564" cy="2272031"/>
          </a:xfrm>
          <a:prstGeom prst="rect">
            <a:avLst/>
          </a:prstGeom>
        </p:spPr>
        <p:txBody>
          <a:bodyPr lIns="0" tIns="0" rIns="0" bIns="0" rtlCol="0" anchor="t">
            <a:spAutoFit/>
          </a:bodyPr>
          <a:lstStyle/>
          <a:p>
            <a:pPr marL="928365" lvl="1" indent="-464182" algn="l">
              <a:lnSpc>
                <a:spcPts val="6019"/>
              </a:lnSpc>
              <a:buFont typeface="Arial"/>
              <a:buChar char="•"/>
            </a:pPr>
            <a:r>
              <a:rPr lang="en-US" sz="4299">
                <a:solidFill>
                  <a:srgbClr val="000000"/>
                </a:solidFill>
                <a:latin typeface="Trebuchet MS"/>
                <a:ea typeface="Trebuchet MS"/>
                <a:cs typeface="Trebuchet MS"/>
                <a:sym typeface="Trebuchet MS"/>
              </a:rPr>
              <a:t>Important dates</a:t>
            </a:r>
          </a:p>
          <a:p>
            <a:pPr marL="928365" lvl="1" indent="-464182" algn="l">
              <a:lnSpc>
                <a:spcPts val="6019"/>
              </a:lnSpc>
              <a:buFont typeface="Arial"/>
              <a:buChar char="•"/>
            </a:pPr>
            <a:r>
              <a:rPr lang="en-US" sz="4299">
                <a:solidFill>
                  <a:srgbClr val="000000"/>
                </a:solidFill>
                <a:latin typeface="Trebuchet MS"/>
                <a:ea typeface="Trebuchet MS"/>
                <a:cs typeface="Trebuchet MS"/>
                <a:sym typeface="Trebuchet MS"/>
              </a:rPr>
              <a:t>Resources</a:t>
            </a:r>
          </a:p>
          <a:p>
            <a:pPr marL="928365" lvl="1" indent="-464182" algn="l">
              <a:lnSpc>
                <a:spcPts val="6019"/>
              </a:lnSpc>
              <a:buFont typeface="Arial"/>
              <a:buChar char="•"/>
            </a:pPr>
            <a:r>
              <a:rPr lang="en-US" sz="4299">
                <a:solidFill>
                  <a:srgbClr val="000000"/>
                </a:solidFill>
                <a:latin typeface="Trebuchet MS"/>
                <a:ea typeface="Trebuchet MS"/>
                <a:cs typeface="Trebuchet MS"/>
                <a:sym typeface="Trebuchet MS"/>
              </a:rPr>
              <a:t>Grant requirements and deadlines</a:t>
            </a:r>
          </a:p>
        </p:txBody>
      </p:sp>
      <p:sp>
        <p:nvSpPr>
          <p:cNvPr id="9" name="Freeform 9" descr="Email symbol"/>
          <p:cNvSpPr/>
          <p:nvPr/>
        </p:nvSpPr>
        <p:spPr>
          <a:xfrm>
            <a:off x="2082068" y="3528952"/>
            <a:ext cx="4788955" cy="4788955"/>
          </a:xfrm>
          <a:custGeom>
            <a:avLst/>
            <a:gdLst/>
            <a:ahLst/>
            <a:cxnLst/>
            <a:rect l="l" t="t" r="r" b="b"/>
            <a:pathLst>
              <a:path w="4788955" h="4788955">
                <a:moveTo>
                  <a:pt x="0" y="0"/>
                </a:moveTo>
                <a:lnTo>
                  <a:pt x="4788955" y="0"/>
                </a:lnTo>
                <a:lnTo>
                  <a:pt x="4788955" y="4788954"/>
                </a:lnTo>
                <a:lnTo>
                  <a:pt x="0" y="47889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6232" y="2463452"/>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503756" y="701531"/>
            <a:ext cx="153132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 Grantee Website</a:t>
            </a:r>
          </a:p>
        </p:txBody>
      </p:sp>
      <p:sp>
        <p:nvSpPr>
          <p:cNvPr id="11" name="TextBox 11"/>
          <p:cNvSpPr txBox="1"/>
          <p:nvPr/>
        </p:nvSpPr>
        <p:spPr>
          <a:xfrm>
            <a:off x="10104539" y="3300759"/>
            <a:ext cx="6881596" cy="1235075"/>
          </a:xfrm>
          <a:prstGeom prst="rect">
            <a:avLst/>
          </a:prstGeom>
        </p:spPr>
        <p:txBody>
          <a:bodyPr lIns="0" tIns="0" rIns="0" bIns="0" rtlCol="0" anchor="t">
            <a:spAutoFit/>
          </a:bodyPr>
          <a:lstStyle/>
          <a:p>
            <a:pPr algn="ctr">
              <a:lnSpc>
                <a:spcPts val="4900"/>
              </a:lnSpc>
            </a:pPr>
            <a:r>
              <a:rPr lang="en-US" sz="3500">
                <a:solidFill>
                  <a:srgbClr val="000000"/>
                </a:solidFill>
                <a:latin typeface="Trebuchet MS Bold"/>
                <a:ea typeface="Trebuchet MS Bold"/>
                <a:cs typeface="Trebuchet MS Bold"/>
                <a:sym typeface="Trebuchet MS Bold"/>
              </a:rPr>
              <a:t>Bookmark the </a:t>
            </a:r>
          </a:p>
          <a:p>
            <a:pPr algn="ctr">
              <a:lnSpc>
                <a:spcPts val="4900"/>
              </a:lnSpc>
            </a:pPr>
            <a:r>
              <a:rPr lang="en-US" sz="3500" u="sng">
                <a:solidFill>
                  <a:srgbClr val="0955A1"/>
                </a:solidFill>
                <a:latin typeface="Trebuchet MS Bold"/>
                <a:ea typeface="Trebuchet MS Bold"/>
                <a:cs typeface="Trebuchet MS Bold"/>
                <a:sym typeface="Trebuchet MS Bold"/>
                <a:hlinkClick r:id="rId3" tooltip="https://www.cde.state.co.us/postsecondary/sccg-current-grantees"/>
              </a:rPr>
              <a:t>SCCG Current Grantee webpage</a:t>
            </a:r>
            <a:r>
              <a:rPr lang="en-US" sz="3500">
                <a:solidFill>
                  <a:srgbClr val="000000"/>
                </a:solidFill>
                <a:latin typeface="Trebuchet MS"/>
                <a:ea typeface="Trebuchet MS"/>
                <a:cs typeface="Trebuchet MS"/>
                <a:sym typeface="Trebuchet MS"/>
              </a:rPr>
              <a:t>!</a:t>
            </a:r>
          </a:p>
        </p:txBody>
      </p:sp>
      <p:sp>
        <p:nvSpPr>
          <p:cNvPr id="12" name="TextBox 12"/>
          <p:cNvSpPr txBox="1"/>
          <p:nvPr/>
        </p:nvSpPr>
        <p:spPr>
          <a:xfrm>
            <a:off x="9923838" y="4924388"/>
            <a:ext cx="7335462" cy="2462158"/>
          </a:xfrm>
          <a:prstGeom prst="rect">
            <a:avLst/>
          </a:prstGeom>
        </p:spPr>
        <p:txBody>
          <a:bodyPr lIns="0" tIns="0" rIns="0" bIns="0" rtlCol="0" anchor="t">
            <a:spAutoFit/>
          </a:bodyPr>
          <a:lstStyle/>
          <a:p>
            <a:pPr marL="604521" lvl="1" indent="-302261" algn="l">
              <a:lnSpc>
                <a:spcPts val="3920"/>
              </a:lnSpc>
              <a:buFont typeface="Arial"/>
              <a:buChar char="•"/>
            </a:pPr>
            <a:r>
              <a:rPr lang="en-US" sz="2800">
                <a:solidFill>
                  <a:srgbClr val="000000"/>
                </a:solidFill>
                <a:latin typeface="Trebuchet MS"/>
                <a:ea typeface="Trebuchet MS"/>
                <a:cs typeface="Trebuchet MS"/>
                <a:sym typeface="Trebuchet MS"/>
              </a:rPr>
              <a:t>Grant training dates, registration links and materials.</a:t>
            </a:r>
          </a:p>
          <a:p>
            <a:pPr marL="604521" lvl="1" indent="-302261" algn="l">
              <a:lnSpc>
                <a:spcPts val="3920"/>
              </a:lnSpc>
              <a:buFont typeface="Arial"/>
              <a:buChar char="•"/>
            </a:pPr>
            <a:r>
              <a:rPr lang="en-US" sz="2800">
                <a:solidFill>
                  <a:srgbClr val="000000"/>
                </a:solidFill>
                <a:latin typeface="Trebuchet MS"/>
                <a:ea typeface="Trebuchet MS"/>
                <a:cs typeface="Trebuchet MS"/>
                <a:sym typeface="Trebuchet MS"/>
              </a:rPr>
              <a:t>Grant reporting requirements and resources.</a:t>
            </a:r>
          </a:p>
          <a:p>
            <a:pPr marL="604521" lvl="1" indent="-302261" algn="l">
              <a:lnSpc>
                <a:spcPts val="3920"/>
              </a:lnSpc>
              <a:buFont typeface="Arial"/>
              <a:buChar char="•"/>
            </a:pPr>
            <a:r>
              <a:rPr lang="en-US" sz="2800">
                <a:solidFill>
                  <a:srgbClr val="000000"/>
                </a:solidFill>
                <a:latin typeface="Trebuchet MS"/>
                <a:ea typeface="Trebuchet MS"/>
                <a:cs typeface="Trebuchet MS"/>
                <a:sym typeface="Trebuchet MS"/>
              </a:rPr>
              <a:t>Fiscal deadlines and support.</a:t>
            </a:r>
          </a:p>
        </p:txBody>
      </p:sp>
      <p:sp>
        <p:nvSpPr>
          <p:cNvPr id="9" name="Freeform 9" descr="SCCGP current grantees webpage screenshot"/>
          <p:cNvSpPr/>
          <p:nvPr/>
        </p:nvSpPr>
        <p:spPr>
          <a:xfrm>
            <a:off x="1110494" y="2825613"/>
            <a:ext cx="7772928" cy="6716860"/>
          </a:xfrm>
          <a:custGeom>
            <a:avLst/>
            <a:gdLst/>
            <a:ahLst/>
            <a:cxnLst/>
            <a:rect l="l" t="t" r="r" b="b"/>
            <a:pathLst>
              <a:path w="7772928" h="6716860">
                <a:moveTo>
                  <a:pt x="0" y="0"/>
                </a:moveTo>
                <a:lnTo>
                  <a:pt x="7772929" y="0"/>
                </a:lnTo>
                <a:lnTo>
                  <a:pt x="7772929" y="6716859"/>
                </a:lnTo>
                <a:lnTo>
                  <a:pt x="0" y="6716859"/>
                </a:lnTo>
                <a:lnTo>
                  <a:pt x="0" y="0"/>
                </a:lnTo>
                <a:close/>
              </a:path>
            </a:pathLst>
          </a:custGeom>
          <a:blipFill>
            <a:blip r:embed="rId4"/>
            <a:stretch>
              <a:fillRect/>
            </a:stretch>
          </a:blipFill>
        </p:spPr>
        <p:txBody>
          <a:bodyPr/>
          <a:lstStyle/>
          <a:p>
            <a:endParaRPr lang="en-US"/>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Freeform 5">
            <a:extLst>
              <a:ext uri="{C183D7F6-B498-43B3-948B-1728B52AA6E4}">
                <adec:decorative xmlns:adec="http://schemas.microsoft.com/office/drawing/2017/decorative" val="1"/>
              </a:ext>
            </a:extLst>
          </p:cNvPr>
          <p:cNvSpPr/>
          <p:nvPr/>
        </p:nvSpPr>
        <p:spPr>
          <a:xfrm>
            <a:off x="-120961" y="2148160"/>
            <a:ext cx="18247635" cy="8286033"/>
          </a:xfrm>
          <a:custGeom>
            <a:avLst/>
            <a:gdLst/>
            <a:ahLst/>
            <a:cxnLst/>
            <a:rect l="l" t="t" r="r" b="b"/>
            <a:pathLst>
              <a:path w="18247635" h="8286033">
                <a:moveTo>
                  <a:pt x="0" y="0"/>
                </a:moveTo>
                <a:lnTo>
                  <a:pt x="18247635" y="0"/>
                </a:lnTo>
                <a:lnTo>
                  <a:pt x="18247635" y="8286033"/>
                </a:lnTo>
                <a:lnTo>
                  <a:pt x="0" y="8286033"/>
                </a:lnTo>
                <a:lnTo>
                  <a:pt x="0" y="0"/>
                </a:lnTo>
                <a:close/>
              </a:path>
            </a:pathLst>
          </a:custGeom>
          <a:blipFill>
            <a:blip r:embed="rId3"/>
            <a:stretch>
              <a:fillRect t="-2990" b="-2990"/>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2025531" y="3368811"/>
            <a:ext cx="14880515" cy="5137964"/>
            <a:chOff x="0" y="0"/>
            <a:chExt cx="3919148" cy="1353209"/>
          </a:xfrm>
        </p:grpSpPr>
        <p:sp>
          <p:nvSpPr>
            <p:cNvPr id="7" name="Freeform 7">
              <a:extLst>
                <a:ext uri="{C183D7F6-B498-43B3-948B-1728B52AA6E4}">
                  <adec:decorative xmlns:adec="http://schemas.microsoft.com/office/drawing/2017/decorative" val="1"/>
                </a:ext>
              </a:extLst>
            </p:cNvPr>
            <p:cNvSpPr/>
            <p:nvPr/>
          </p:nvSpPr>
          <p:spPr>
            <a:xfrm>
              <a:off x="0" y="0"/>
              <a:ext cx="3919148" cy="1353209"/>
            </a:xfrm>
            <a:custGeom>
              <a:avLst/>
              <a:gdLst/>
              <a:ahLst/>
              <a:cxnLst/>
              <a:rect l="l" t="t" r="r" b="b"/>
              <a:pathLst>
                <a:path w="3919148" h="1353209">
                  <a:moveTo>
                    <a:pt x="0" y="0"/>
                  </a:moveTo>
                  <a:lnTo>
                    <a:pt x="3919148" y="0"/>
                  </a:lnTo>
                  <a:lnTo>
                    <a:pt x="3919148" y="1353209"/>
                  </a:lnTo>
                  <a:lnTo>
                    <a:pt x="0" y="1353209"/>
                  </a:lnTo>
                  <a:close/>
                </a:path>
              </a:pathLst>
            </a:custGeom>
            <a:solidFill>
              <a:srgbClr val="F2F2F2"/>
            </a:solidFill>
          </p:spPr>
          <p:txBody>
            <a:bodyPr/>
            <a:lstStyle/>
            <a:p>
              <a:endParaRPr lang="en-US"/>
            </a:p>
          </p:txBody>
        </p:sp>
        <p:sp>
          <p:nvSpPr>
            <p:cNvPr id="8" name="TextBox 8"/>
            <p:cNvSpPr txBox="1"/>
            <p:nvPr/>
          </p:nvSpPr>
          <p:spPr>
            <a:xfrm>
              <a:off x="0" y="-38100"/>
              <a:ext cx="3919148" cy="1391309"/>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503756" y="701531"/>
            <a:ext cx="14290448"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Housekeeping</a:t>
            </a:r>
          </a:p>
        </p:txBody>
      </p:sp>
      <p:sp>
        <p:nvSpPr>
          <p:cNvPr id="11" name="Freeform 11" descr="Webinar symbol"/>
          <p:cNvSpPr/>
          <p:nvPr/>
        </p:nvSpPr>
        <p:spPr>
          <a:xfrm>
            <a:off x="2662639" y="4526729"/>
            <a:ext cx="3399756" cy="2371329"/>
          </a:xfrm>
          <a:custGeom>
            <a:avLst/>
            <a:gdLst/>
            <a:ahLst/>
            <a:cxnLst/>
            <a:rect l="l" t="t" r="r" b="b"/>
            <a:pathLst>
              <a:path w="3399756" h="2371329">
                <a:moveTo>
                  <a:pt x="0" y="0"/>
                </a:moveTo>
                <a:lnTo>
                  <a:pt x="3399756" y="0"/>
                </a:lnTo>
                <a:lnTo>
                  <a:pt x="3399756" y="2371329"/>
                </a:lnTo>
                <a:lnTo>
                  <a:pt x="0" y="23713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6531065" y="3194278"/>
            <a:ext cx="10194516" cy="5551058"/>
          </a:xfrm>
          <a:prstGeom prst="rect">
            <a:avLst/>
          </a:prstGeom>
        </p:spPr>
        <p:txBody>
          <a:bodyPr lIns="0" tIns="0" rIns="0" bIns="0" rtlCol="0" anchor="t">
            <a:spAutoFit/>
          </a:bodyPr>
          <a:lstStyle/>
          <a:p>
            <a:pPr marL="734059" lvl="1" indent="-367030" algn="l">
              <a:lnSpc>
                <a:spcPts val="4929"/>
              </a:lnSpc>
              <a:buFont typeface="Arial"/>
              <a:buChar char="•"/>
            </a:pPr>
            <a:r>
              <a:rPr lang="en-US" sz="3399" u="sng">
                <a:solidFill>
                  <a:srgbClr val="0955A1"/>
                </a:solidFill>
                <a:latin typeface="Trebuchet MS Bold"/>
                <a:ea typeface="Trebuchet MS Bold"/>
                <a:cs typeface="Trebuchet MS Bold"/>
                <a:sym typeface="Trebuchet MS Bold"/>
                <a:hlinkClick r:id="rId6" tooltip="https://docs.google.com/forms/d/e/1FAIpQLSfZmbiSEaMOpfSpRttg76Ebzk9DRnpjSYRCcwEDYPYsnYmZ4A/viewform?usp=sf_link"/>
              </a:rPr>
              <a:t>Sign in</a:t>
            </a:r>
            <a:r>
              <a:rPr lang="en-US" sz="3399">
                <a:solidFill>
                  <a:srgbClr val="0E0D0D"/>
                </a:solidFill>
                <a:latin typeface="Trebuchet MS"/>
                <a:ea typeface="Trebuchet MS"/>
                <a:cs typeface="Trebuchet MS"/>
                <a:sym typeface="Trebuchet MS"/>
              </a:rPr>
              <a:t> for record of attendance.</a:t>
            </a:r>
          </a:p>
          <a:p>
            <a:pPr algn="l">
              <a:lnSpc>
                <a:spcPts val="4929"/>
              </a:lnSpc>
            </a:pPr>
            <a:endParaRPr lang="en-US" sz="3399">
              <a:solidFill>
                <a:srgbClr val="0E0D0D"/>
              </a:solidFill>
              <a:latin typeface="Trebuchet MS"/>
              <a:ea typeface="Trebuchet MS"/>
              <a:cs typeface="Trebuchet MS"/>
              <a:sym typeface="Trebuchet MS"/>
            </a:endParaRPr>
          </a:p>
          <a:p>
            <a:pPr marL="734059" lvl="1" indent="-367030" algn="l">
              <a:lnSpc>
                <a:spcPts val="4929"/>
              </a:lnSpc>
              <a:buFont typeface="Arial"/>
              <a:buChar char="•"/>
            </a:pPr>
            <a:r>
              <a:rPr lang="en-US" sz="3399">
                <a:solidFill>
                  <a:srgbClr val="000000"/>
                </a:solidFill>
                <a:latin typeface="Trebuchet MS"/>
                <a:ea typeface="Trebuchet MS"/>
                <a:cs typeface="Trebuchet MS"/>
                <a:sym typeface="Trebuchet MS"/>
              </a:rPr>
              <a:t>Change your name in Zoom to include your name and school/organization.</a:t>
            </a:r>
          </a:p>
          <a:p>
            <a:pPr algn="l">
              <a:lnSpc>
                <a:spcPts val="4929"/>
              </a:lnSpc>
            </a:pPr>
            <a:endParaRPr lang="en-US" sz="3399">
              <a:solidFill>
                <a:srgbClr val="000000"/>
              </a:solidFill>
              <a:latin typeface="Trebuchet MS"/>
              <a:ea typeface="Trebuchet MS"/>
              <a:cs typeface="Trebuchet MS"/>
              <a:sym typeface="Trebuchet MS"/>
            </a:endParaRPr>
          </a:p>
          <a:p>
            <a:pPr marL="734059" lvl="1" indent="-367030" algn="l">
              <a:lnSpc>
                <a:spcPts val="4929"/>
              </a:lnSpc>
              <a:buFont typeface="Arial"/>
              <a:buChar char="•"/>
            </a:pPr>
            <a:r>
              <a:rPr lang="en-US" sz="3399">
                <a:solidFill>
                  <a:srgbClr val="000000"/>
                </a:solidFill>
                <a:latin typeface="Trebuchet MS"/>
                <a:ea typeface="Trebuchet MS"/>
                <a:cs typeface="Trebuchet MS"/>
                <a:sym typeface="Trebuchet MS"/>
              </a:rPr>
              <a:t>Keep video on throughout the webinar.</a:t>
            </a:r>
          </a:p>
          <a:p>
            <a:pPr algn="l">
              <a:lnSpc>
                <a:spcPts val="4929"/>
              </a:lnSpc>
            </a:pPr>
            <a:endParaRPr lang="en-US" sz="3399">
              <a:solidFill>
                <a:srgbClr val="000000"/>
              </a:solidFill>
              <a:latin typeface="Trebuchet MS"/>
              <a:ea typeface="Trebuchet MS"/>
              <a:cs typeface="Trebuchet MS"/>
              <a:sym typeface="Trebuchet MS"/>
            </a:endParaRPr>
          </a:p>
          <a:p>
            <a:pPr marL="734059" lvl="1" indent="-367030" algn="l">
              <a:lnSpc>
                <a:spcPts val="4929"/>
              </a:lnSpc>
              <a:buFont typeface="Arial"/>
              <a:buChar char="•"/>
            </a:pPr>
            <a:r>
              <a:rPr lang="en-US" sz="3399">
                <a:solidFill>
                  <a:srgbClr val="000000"/>
                </a:solidFill>
                <a:latin typeface="Trebuchet MS"/>
                <a:ea typeface="Trebuchet MS"/>
                <a:cs typeface="Trebuchet MS"/>
                <a:sym typeface="Trebuchet MS"/>
              </a:rPr>
              <a:t>Use the raise hand function or chat to engage.</a:t>
            </a:r>
          </a:p>
          <a:p>
            <a:pPr algn="l">
              <a:lnSpc>
                <a:spcPts val="4759"/>
              </a:lnSpc>
            </a:pPr>
            <a:endParaRPr lang="en-US" sz="3399">
              <a:solidFill>
                <a:srgbClr val="000000"/>
              </a:solidFill>
              <a:latin typeface="Trebuchet MS"/>
              <a:ea typeface="Trebuchet MS"/>
              <a:cs typeface="Trebuchet MS"/>
              <a:sym typeface="Trebuchet MS"/>
            </a:endParaRPr>
          </a:p>
        </p:txBody>
      </p:sp>
      <p:sp>
        <p:nvSpPr>
          <p:cNvPr id="12" name="Freeform 9" descr="CDE Logo">
            <a:extLst>
              <a:ext uri="{FF2B5EF4-FFF2-40B4-BE49-F238E27FC236}">
                <a16:creationId xmlns:a16="http://schemas.microsoft.com/office/drawing/2014/main" id="{21D42E5C-761B-15EA-C0EF-B501DDEA60AC}"/>
              </a:ext>
            </a:extLst>
          </p:cNvPr>
          <p:cNvSpPr/>
          <p:nvPr/>
        </p:nvSpPr>
        <p:spPr>
          <a:xfrm>
            <a:off x="1440861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503756" y="701531"/>
            <a:ext cx="153132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 Resources Website</a:t>
            </a:r>
          </a:p>
        </p:txBody>
      </p:sp>
      <p:sp>
        <p:nvSpPr>
          <p:cNvPr id="11" name="TextBox 11"/>
          <p:cNvSpPr txBox="1">
            <a:spLocks/>
          </p:cNvSpPr>
          <p:nvPr/>
        </p:nvSpPr>
        <p:spPr>
          <a:xfrm>
            <a:off x="9644453" y="3218180"/>
            <a:ext cx="6881596" cy="13935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000000"/>
                </a:solidFill>
                <a:effectLst/>
                <a:uLnTx/>
                <a:uFillTx/>
                <a:latin typeface="Trebuchet MS Bold"/>
                <a:ea typeface="Trebuchet MS Bold"/>
                <a:cs typeface="Trebuchet MS Bold"/>
                <a:sym typeface="Trebuchet MS Bold"/>
              </a:rPr>
              <a:t>Bookmark the</a:t>
            </a:r>
            <a:r>
              <a:rPr kumimoji="0" lang="en-US" sz="3999" b="0" i="0" u="none" strike="noStrike" kern="1200" cap="none" spc="0" normalizeH="0" baseline="0" noProof="0" dirty="0">
                <a:ln>
                  <a:noFill/>
                </a:ln>
                <a:solidFill>
                  <a:srgbClr val="0955A1"/>
                </a:solidFill>
                <a:effectLst/>
                <a:uLnTx/>
                <a:uFillTx/>
                <a:latin typeface="Trebuchet MS Bold"/>
                <a:ea typeface="Trebuchet MS Bold"/>
                <a:cs typeface="Trebuchet MS Bold"/>
                <a:sym typeface="Trebuchet MS Bold"/>
              </a:rPr>
              <a:t> </a:t>
            </a:r>
          </a:p>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3999" b="0" i="0" u="sng" strike="noStrike" kern="1200" cap="none" spc="0" normalizeH="0" baseline="0" noProof="0" dirty="0">
                <a:ln>
                  <a:noFill/>
                </a:ln>
                <a:solidFill>
                  <a:srgbClr val="0955A1"/>
                </a:solidFill>
                <a:effectLst/>
                <a:uLnTx/>
                <a:uFillTx/>
                <a:latin typeface="Trebuchet MS Bold"/>
                <a:ea typeface="Trebuchet MS Bold"/>
                <a:cs typeface="Trebuchet MS Bold"/>
                <a:sym typeface="Trebuchet MS Bold"/>
                <a:hlinkClick r:id="rId3" tooltip="https://www.cde.state.co.us/postsecondary/scc_resources"/>
              </a:rPr>
              <a:t>SCCG Resources</a:t>
            </a:r>
            <a:r>
              <a:rPr kumimoji="0" lang="en-US" sz="3999" b="0" i="0" u="none" strike="noStrike" kern="1200" cap="none" spc="0" normalizeH="0" baseline="0" noProof="0" dirty="0">
                <a:ln>
                  <a:noFill/>
                </a:ln>
                <a:solidFill>
                  <a:srgbClr val="0955A1"/>
                </a:solidFill>
                <a:effectLst/>
                <a:uLnTx/>
                <a:uFillTx/>
                <a:latin typeface="Trebuchet MS Bold"/>
                <a:ea typeface="Trebuchet MS Bold"/>
                <a:cs typeface="Trebuchet MS Bold"/>
                <a:sym typeface="Trebuchet MS Bold"/>
              </a:rPr>
              <a:t> </a:t>
            </a:r>
          </a:p>
        </p:txBody>
      </p:sp>
      <p:sp>
        <p:nvSpPr>
          <p:cNvPr id="12" name="TextBox 12"/>
          <p:cNvSpPr txBox="1"/>
          <p:nvPr/>
        </p:nvSpPr>
        <p:spPr>
          <a:xfrm>
            <a:off x="9500100" y="4984119"/>
            <a:ext cx="7335462" cy="2123926"/>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Trebuchet MS"/>
                <a:ea typeface="Trebuchet MS"/>
                <a:cs typeface="Trebuchet MS"/>
                <a:sym typeface="Trebuchet MS"/>
              </a:rPr>
              <a:t>Data collection quicklinks</a:t>
            </a:r>
          </a:p>
          <a:p>
            <a:pPr marL="647700" lvl="1" indent="-323850" algn="l">
              <a:lnSpc>
                <a:spcPts val="4200"/>
              </a:lnSpc>
              <a:buFont typeface="Arial"/>
              <a:buChar char="•"/>
            </a:pPr>
            <a:r>
              <a:rPr lang="en-US" sz="3000">
                <a:solidFill>
                  <a:srgbClr val="000000"/>
                </a:solidFill>
                <a:latin typeface="Trebuchet MS"/>
                <a:ea typeface="Trebuchet MS"/>
                <a:cs typeface="Trebuchet MS"/>
                <a:sym typeface="Trebuchet MS"/>
              </a:rPr>
              <a:t>Professional development opportunities</a:t>
            </a:r>
          </a:p>
          <a:p>
            <a:pPr marL="647700" lvl="1" indent="-323850" algn="l">
              <a:lnSpc>
                <a:spcPts val="4200"/>
              </a:lnSpc>
              <a:buFont typeface="Arial"/>
              <a:buChar char="•"/>
            </a:pPr>
            <a:r>
              <a:rPr lang="en-US" sz="3000">
                <a:solidFill>
                  <a:srgbClr val="000000"/>
                </a:solidFill>
                <a:latin typeface="Trebuchet MS"/>
                <a:ea typeface="Trebuchet MS"/>
                <a:cs typeface="Trebuchet MS"/>
                <a:sym typeface="Trebuchet MS"/>
              </a:rPr>
              <a:t>Resources and supports</a:t>
            </a:r>
          </a:p>
        </p:txBody>
      </p:sp>
      <p:sp>
        <p:nvSpPr>
          <p:cNvPr id="9" name="Freeform 9" descr="SCCG Resources website screenshot"/>
          <p:cNvSpPr/>
          <p:nvPr/>
        </p:nvSpPr>
        <p:spPr>
          <a:xfrm>
            <a:off x="644124" y="2529394"/>
            <a:ext cx="8072350" cy="7365402"/>
          </a:xfrm>
          <a:custGeom>
            <a:avLst/>
            <a:gdLst/>
            <a:ahLst/>
            <a:cxnLst/>
            <a:rect l="l" t="t" r="r" b="b"/>
            <a:pathLst>
              <a:path w="8072350" h="7365402">
                <a:moveTo>
                  <a:pt x="0" y="0"/>
                </a:moveTo>
                <a:lnTo>
                  <a:pt x="8072350" y="0"/>
                </a:lnTo>
                <a:lnTo>
                  <a:pt x="8072350" y="7365403"/>
                </a:lnTo>
                <a:lnTo>
                  <a:pt x="0" y="7365403"/>
                </a:lnTo>
                <a:lnTo>
                  <a:pt x="0" y="0"/>
                </a:lnTo>
                <a:close/>
              </a:path>
            </a:pathLst>
          </a:custGeom>
          <a:blipFill>
            <a:blip r:embed="rId4"/>
            <a:stretch>
              <a:fillRect/>
            </a:stretch>
          </a:blipFill>
        </p:spPr>
        <p:txBody>
          <a:bodyPr/>
          <a:lstStyle/>
          <a:p>
            <a:endParaRPr lang="en-US"/>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515449" cy="1541783"/>
            <a:chOff x="0" y="0"/>
            <a:chExt cx="4613122" cy="406066"/>
          </a:xfrm>
        </p:grpSpPr>
        <p:sp>
          <p:nvSpPr>
            <p:cNvPr id="3" name="Freeform 3">
              <a:extLst>
                <a:ext uri="{C183D7F6-B498-43B3-948B-1728B52AA6E4}">
                  <adec:decorative xmlns:adec="http://schemas.microsoft.com/office/drawing/2017/decorative" val="1"/>
                </a:ext>
              </a:extLst>
            </p:cNvPr>
            <p:cNvSpPr/>
            <p:nvPr/>
          </p:nvSpPr>
          <p:spPr>
            <a:xfrm>
              <a:off x="0" y="0"/>
              <a:ext cx="4613122" cy="406066"/>
            </a:xfrm>
            <a:custGeom>
              <a:avLst/>
              <a:gdLst/>
              <a:ahLst/>
              <a:cxnLst/>
              <a:rect l="l" t="t" r="r" b="b"/>
              <a:pathLst>
                <a:path w="4613122" h="406066">
                  <a:moveTo>
                    <a:pt x="0" y="0"/>
                  </a:moveTo>
                  <a:lnTo>
                    <a:pt x="4613122" y="0"/>
                  </a:lnTo>
                  <a:lnTo>
                    <a:pt x="4613122"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6131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787910" y="2260601"/>
            <a:ext cx="16712180" cy="7616122"/>
            <a:chOff x="0" y="0"/>
            <a:chExt cx="4401562" cy="2005892"/>
          </a:xfrm>
        </p:grpSpPr>
        <p:sp>
          <p:nvSpPr>
            <p:cNvPr id="6" name="Freeform 6">
              <a:extLst>
                <a:ext uri="{C183D7F6-B498-43B3-948B-1728B52AA6E4}">
                  <adec:decorative xmlns:adec="http://schemas.microsoft.com/office/drawing/2017/decorative" val="1"/>
                </a:ext>
              </a:extLst>
            </p:cNvPr>
            <p:cNvSpPr/>
            <p:nvPr/>
          </p:nvSpPr>
          <p:spPr>
            <a:xfrm>
              <a:off x="0" y="0"/>
              <a:ext cx="4401562" cy="2005892"/>
            </a:xfrm>
            <a:custGeom>
              <a:avLst/>
              <a:gdLst/>
              <a:ahLst/>
              <a:cxnLst/>
              <a:rect l="l" t="t" r="r" b="b"/>
              <a:pathLst>
                <a:path w="4401562" h="2005892">
                  <a:moveTo>
                    <a:pt x="0" y="0"/>
                  </a:moveTo>
                  <a:lnTo>
                    <a:pt x="4401562" y="0"/>
                  </a:lnTo>
                  <a:lnTo>
                    <a:pt x="4401562" y="2005892"/>
                  </a:lnTo>
                  <a:lnTo>
                    <a:pt x="0" y="2005892"/>
                  </a:lnTo>
                  <a:close/>
                </a:path>
              </a:pathLst>
            </a:custGeom>
            <a:solidFill>
              <a:srgbClr val="F2F2F2"/>
            </a:solidFill>
          </p:spPr>
          <p:txBody>
            <a:bodyPr/>
            <a:lstStyle/>
            <a:p>
              <a:endParaRPr lang="en-US"/>
            </a:p>
          </p:txBody>
        </p:sp>
        <p:sp>
          <p:nvSpPr>
            <p:cNvPr id="7" name="TextBox 7"/>
            <p:cNvSpPr txBox="1"/>
            <p:nvPr/>
          </p:nvSpPr>
          <p:spPr>
            <a:xfrm>
              <a:off x="0" y="-38100"/>
              <a:ext cx="4401562" cy="2043992"/>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503756" y="701531"/>
            <a:ext cx="16755544"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Calendar and Grant Requirements</a:t>
            </a:r>
          </a:p>
        </p:txBody>
      </p:sp>
      <p:sp>
        <p:nvSpPr>
          <p:cNvPr id="12" name="TextBox 12"/>
          <p:cNvSpPr txBox="1"/>
          <p:nvPr/>
        </p:nvSpPr>
        <p:spPr>
          <a:xfrm>
            <a:off x="9917983" y="3211608"/>
            <a:ext cx="7007884" cy="1854200"/>
          </a:xfrm>
          <a:prstGeom prst="rect">
            <a:avLst/>
          </a:prstGeom>
        </p:spPr>
        <p:txBody>
          <a:bodyPr lIns="0" tIns="0" rIns="0" bIns="0" rtlCol="0" anchor="t">
            <a:spAutoFit/>
          </a:bodyPr>
          <a:lstStyle/>
          <a:p>
            <a:pPr algn="ctr">
              <a:lnSpc>
                <a:spcPts val="4900"/>
              </a:lnSpc>
            </a:pPr>
            <a:r>
              <a:rPr lang="en-US" sz="3500">
                <a:solidFill>
                  <a:srgbClr val="000000"/>
                </a:solidFill>
                <a:latin typeface="Trebuchet MS Bold"/>
                <a:ea typeface="Trebuchet MS Bold"/>
                <a:cs typeface="Trebuchet MS Bold"/>
                <a:sym typeface="Trebuchet MS Bold"/>
              </a:rPr>
              <a:t>Download your cohort’s calendar on the </a:t>
            </a:r>
          </a:p>
          <a:p>
            <a:pPr algn="ctr">
              <a:lnSpc>
                <a:spcPts val="4900"/>
              </a:lnSpc>
            </a:pPr>
            <a:r>
              <a:rPr lang="en-US" sz="3500" u="sng">
                <a:solidFill>
                  <a:srgbClr val="0955A1"/>
                </a:solidFill>
                <a:latin typeface="Trebuchet MS Bold"/>
                <a:ea typeface="Trebuchet MS Bold"/>
                <a:cs typeface="Trebuchet MS Bold"/>
                <a:sym typeface="Trebuchet MS Bold"/>
                <a:hlinkClick r:id="rId3" tooltip="https://www.cde.state.co.us/postsecondary/sccg-current-grantees"/>
              </a:rPr>
              <a:t>SCCG Current Grantee Webpage!</a:t>
            </a:r>
          </a:p>
        </p:txBody>
      </p:sp>
      <p:sp>
        <p:nvSpPr>
          <p:cNvPr id="9" name="Freeform 9" descr="SCCG Cohort 14 Year at a Glance Screenshot"/>
          <p:cNvSpPr/>
          <p:nvPr/>
        </p:nvSpPr>
        <p:spPr>
          <a:xfrm>
            <a:off x="1169619" y="3085910"/>
            <a:ext cx="7254542" cy="3959796"/>
          </a:xfrm>
          <a:custGeom>
            <a:avLst/>
            <a:gdLst/>
            <a:ahLst/>
            <a:cxnLst/>
            <a:rect l="l" t="t" r="r" b="b"/>
            <a:pathLst>
              <a:path w="7254542" h="3959796">
                <a:moveTo>
                  <a:pt x="0" y="0"/>
                </a:moveTo>
                <a:lnTo>
                  <a:pt x="7254542" y="0"/>
                </a:lnTo>
                <a:lnTo>
                  <a:pt x="7254542" y="3959797"/>
                </a:lnTo>
                <a:lnTo>
                  <a:pt x="0" y="3959797"/>
                </a:lnTo>
                <a:lnTo>
                  <a:pt x="0" y="0"/>
                </a:lnTo>
                <a:close/>
              </a:path>
            </a:pathLst>
          </a:custGeom>
          <a:blipFill>
            <a:blip r:embed="rId4"/>
            <a:stretch>
              <a:fillRect/>
            </a:stretch>
          </a:blipFill>
        </p:spPr>
        <p:txBody>
          <a:bodyPr/>
          <a:lstStyle/>
          <a:p>
            <a:endParaRPr lang="en-US"/>
          </a:p>
        </p:txBody>
      </p:sp>
      <p:sp>
        <p:nvSpPr>
          <p:cNvPr id="10" name="Freeform 10" descr="Cohorts 11, 12, 13 Year at a Glance screenshot"/>
          <p:cNvSpPr/>
          <p:nvPr/>
        </p:nvSpPr>
        <p:spPr>
          <a:xfrm>
            <a:off x="4315334" y="5548959"/>
            <a:ext cx="7029355" cy="3917031"/>
          </a:xfrm>
          <a:custGeom>
            <a:avLst/>
            <a:gdLst/>
            <a:ahLst/>
            <a:cxnLst/>
            <a:rect l="l" t="t" r="r" b="b"/>
            <a:pathLst>
              <a:path w="7029355" h="3917031">
                <a:moveTo>
                  <a:pt x="0" y="0"/>
                </a:moveTo>
                <a:lnTo>
                  <a:pt x="7029354" y="0"/>
                </a:lnTo>
                <a:lnTo>
                  <a:pt x="7029354" y="3917031"/>
                </a:lnTo>
                <a:lnTo>
                  <a:pt x="0" y="3917031"/>
                </a:lnTo>
                <a:lnTo>
                  <a:pt x="0" y="0"/>
                </a:lnTo>
                <a:close/>
              </a:path>
            </a:pathLst>
          </a:custGeom>
          <a:blipFill>
            <a:blip r:embed="rId5"/>
            <a:stretch>
              <a:fillRect/>
            </a:stretch>
          </a:blipFill>
        </p:spPr>
        <p:txBody>
          <a:bodyPr/>
          <a:lstStyle/>
          <a:p>
            <a:endParaRPr lang="en-US"/>
          </a:p>
        </p:txBody>
      </p:sp>
      <p:sp>
        <p:nvSpPr>
          <p:cNvPr id="8" name="Freeform 8" descr="CDE Logo"/>
          <p:cNvSpPr/>
          <p:nvPr/>
        </p:nvSpPr>
        <p:spPr>
          <a:xfrm>
            <a:off x="1438956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0" y="2123214"/>
            <a:ext cx="19018058" cy="7800302"/>
            <a:chOff x="0" y="0"/>
            <a:chExt cx="5008871" cy="2054401"/>
          </a:xfrm>
        </p:grpSpPr>
        <p:sp>
          <p:nvSpPr>
            <p:cNvPr id="6" name="Freeform 6">
              <a:extLst>
                <a:ext uri="{C183D7F6-B498-43B3-948B-1728B52AA6E4}">
                  <adec:decorative xmlns:adec="http://schemas.microsoft.com/office/drawing/2017/decorative" val="1"/>
                </a:ext>
              </a:extLst>
            </p:cNvPr>
            <p:cNvSpPr/>
            <p:nvPr/>
          </p:nvSpPr>
          <p:spPr>
            <a:xfrm>
              <a:off x="0" y="0"/>
              <a:ext cx="5008871" cy="2054401"/>
            </a:xfrm>
            <a:custGeom>
              <a:avLst/>
              <a:gdLst/>
              <a:ahLst/>
              <a:cxnLst/>
              <a:rect l="l" t="t" r="r" b="b"/>
              <a:pathLst>
                <a:path w="5008871" h="2054401">
                  <a:moveTo>
                    <a:pt x="0" y="0"/>
                  </a:moveTo>
                  <a:lnTo>
                    <a:pt x="5008871" y="0"/>
                  </a:lnTo>
                  <a:lnTo>
                    <a:pt x="5008871" y="2054401"/>
                  </a:lnTo>
                  <a:lnTo>
                    <a:pt x="0" y="2054401"/>
                  </a:lnTo>
                  <a:close/>
                </a:path>
              </a:pathLst>
            </a:custGeom>
            <a:solidFill>
              <a:srgbClr val="F2F2F2"/>
            </a:solidFill>
          </p:spPr>
          <p:txBody>
            <a:bodyPr/>
            <a:lstStyle/>
            <a:p>
              <a:endParaRPr lang="en-US"/>
            </a:p>
          </p:txBody>
        </p:sp>
        <p:sp>
          <p:nvSpPr>
            <p:cNvPr id="7" name="TextBox 7"/>
            <p:cNvSpPr txBox="1"/>
            <p:nvPr/>
          </p:nvSpPr>
          <p:spPr>
            <a:xfrm>
              <a:off x="0" y="-38100"/>
              <a:ext cx="5008871" cy="2092501"/>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467829" y="772333"/>
            <a:ext cx="11440265" cy="8965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Hiring Guidance SCCG FTE</a:t>
            </a:r>
          </a:p>
        </p:txBody>
      </p:sp>
      <p:sp>
        <p:nvSpPr>
          <p:cNvPr id="10" name="TextBox 10"/>
          <p:cNvSpPr txBox="1"/>
          <p:nvPr/>
        </p:nvSpPr>
        <p:spPr>
          <a:xfrm>
            <a:off x="14617729" y="4881358"/>
            <a:ext cx="3375355" cy="1781556"/>
          </a:xfrm>
          <a:prstGeom prst="rect">
            <a:avLst/>
          </a:prstGeom>
        </p:spPr>
        <p:txBody>
          <a:bodyPr lIns="0" tIns="0" rIns="0" bIns="0" rtlCol="0" anchor="t">
            <a:spAutoFit/>
          </a:bodyPr>
          <a:lstStyle/>
          <a:p>
            <a:pPr algn="l">
              <a:lnSpc>
                <a:spcPts val="3551"/>
              </a:lnSpc>
            </a:pPr>
            <a:r>
              <a:rPr lang="en-US" sz="2400" spc="-24">
                <a:solidFill>
                  <a:srgbClr val="000000"/>
                </a:solidFill>
                <a:latin typeface="Trebuchet MS Bold"/>
                <a:ea typeface="Trebuchet MS Bold"/>
                <a:cs typeface="Trebuchet MS Bold"/>
                <a:sym typeface="Trebuchet MS Bold"/>
              </a:rPr>
              <a:t>*Email approval must be obtained before hiring and using grant funds.</a:t>
            </a:r>
          </a:p>
        </p:txBody>
      </p:sp>
      <p:grpSp>
        <p:nvGrpSpPr>
          <p:cNvPr id="11" name="Group 11">
            <a:extLst>
              <a:ext uri="{C183D7F6-B498-43B3-948B-1728B52AA6E4}">
                <adec:decorative xmlns:adec="http://schemas.microsoft.com/office/drawing/2017/decorative" val="1"/>
              </a:ext>
            </a:extLst>
          </p:cNvPr>
          <p:cNvGrpSpPr/>
          <p:nvPr/>
        </p:nvGrpSpPr>
        <p:grpSpPr>
          <a:xfrm>
            <a:off x="467829" y="5009805"/>
            <a:ext cx="2473436" cy="3182642"/>
            <a:chOff x="0" y="0"/>
            <a:chExt cx="7437611" cy="9570190"/>
          </a:xfrm>
        </p:grpSpPr>
        <p:sp>
          <p:nvSpPr>
            <p:cNvPr id="12" name="Freeform 12">
              <a:extLst>
                <a:ext uri="{C183D7F6-B498-43B3-948B-1728B52AA6E4}">
                  <adec:decorative xmlns:adec="http://schemas.microsoft.com/office/drawing/2017/decorative" val="1"/>
                </a:ext>
              </a:extLst>
            </p:cNvPr>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txBody>
            <a:bodyPr/>
            <a:lstStyle/>
            <a:p>
              <a:endParaRPr lang="en-US"/>
            </a:p>
          </p:txBody>
        </p:sp>
        <p:sp>
          <p:nvSpPr>
            <p:cNvPr id="13" name="Freeform 13">
              <a:extLst>
                <a:ext uri="{C183D7F6-B498-43B3-948B-1728B52AA6E4}">
                  <adec:decorative xmlns:adec="http://schemas.microsoft.com/office/drawing/2017/decorative" val="1"/>
                </a:ext>
              </a:extLst>
            </p:cNvPr>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txBody>
            <a:bodyPr/>
            <a:lstStyle/>
            <a:p>
              <a:endParaRPr lang="en-US"/>
            </a:p>
          </p:txBody>
        </p:sp>
      </p:grpSp>
      <p:grpSp>
        <p:nvGrpSpPr>
          <p:cNvPr id="14" name="Group 14">
            <a:extLst>
              <a:ext uri="{C183D7F6-B498-43B3-948B-1728B52AA6E4}">
                <adec:decorative xmlns:adec="http://schemas.microsoft.com/office/drawing/2017/decorative" val="1"/>
              </a:ext>
            </a:extLst>
          </p:cNvPr>
          <p:cNvGrpSpPr/>
          <p:nvPr/>
        </p:nvGrpSpPr>
        <p:grpSpPr>
          <a:xfrm>
            <a:off x="3209367" y="5009805"/>
            <a:ext cx="2473436" cy="3182642"/>
            <a:chOff x="0" y="0"/>
            <a:chExt cx="7437611" cy="9570190"/>
          </a:xfrm>
        </p:grpSpPr>
        <p:sp>
          <p:nvSpPr>
            <p:cNvPr id="15" name="Freeform 15">
              <a:extLst>
                <a:ext uri="{C183D7F6-B498-43B3-948B-1728B52AA6E4}">
                  <adec:decorative xmlns:adec="http://schemas.microsoft.com/office/drawing/2017/decorative" val="1"/>
                </a:ext>
              </a:extLst>
            </p:cNvPr>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txBody>
            <a:bodyPr/>
            <a:lstStyle/>
            <a:p>
              <a:endParaRPr lang="en-US"/>
            </a:p>
          </p:txBody>
        </p:sp>
        <p:sp>
          <p:nvSpPr>
            <p:cNvPr id="16" name="Freeform 16">
              <a:extLst>
                <a:ext uri="{C183D7F6-B498-43B3-948B-1728B52AA6E4}">
                  <adec:decorative xmlns:adec="http://schemas.microsoft.com/office/drawing/2017/decorative" val="1"/>
                </a:ext>
              </a:extLst>
            </p:cNvPr>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txBody>
            <a:bodyPr/>
            <a:lstStyle/>
            <a:p>
              <a:endParaRPr lang="en-US"/>
            </a:p>
          </p:txBody>
        </p:sp>
      </p:grpSp>
      <p:grpSp>
        <p:nvGrpSpPr>
          <p:cNvPr id="17" name="Group 17">
            <a:extLst>
              <a:ext uri="{C183D7F6-B498-43B3-948B-1728B52AA6E4}">
                <adec:decorative xmlns:adec="http://schemas.microsoft.com/office/drawing/2017/decorative" val="1"/>
              </a:ext>
            </a:extLst>
          </p:cNvPr>
          <p:cNvGrpSpPr/>
          <p:nvPr/>
        </p:nvGrpSpPr>
        <p:grpSpPr>
          <a:xfrm>
            <a:off x="467829" y="3644180"/>
            <a:ext cx="2473436" cy="927673"/>
            <a:chOff x="0" y="0"/>
            <a:chExt cx="6577418" cy="2466889"/>
          </a:xfrm>
        </p:grpSpPr>
        <p:sp>
          <p:nvSpPr>
            <p:cNvPr id="18" name="Freeform 18">
              <a:extLst>
                <a:ext uri="{C183D7F6-B498-43B3-948B-1728B52AA6E4}">
                  <adec:decorative xmlns:adec="http://schemas.microsoft.com/office/drawing/2017/decorative" val="1"/>
                </a:ext>
              </a:extLst>
            </p:cNvPr>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A3D283"/>
            </a:solidFill>
          </p:spPr>
          <p:txBody>
            <a:bodyPr/>
            <a:lstStyle/>
            <a:p>
              <a:endParaRPr lang="en-US"/>
            </a:p>
          </p:txBody>
        </p:sp>
      </p:grpSp>
      <p:grpSp>
        <p:nvGrpSpPr>
          <p:cNvPr id="19" name="Group 19">
            <a:extLst>
              <a:ext uri="{C183D7F6-B498-43B3-948B-1728B52AA6E4}">
                <adec:decorative xmlns:adec="http://schemas.microsoft.com/office/drawing/2017/decorative" val="1"/>
              </a:ext>
            </a:extLst>
          </p:cNvPr>
          <p:cNvGrpSpPr/>
          <p:nvPr/>
        </p:nvGrpSpPr>
        <p:grpSpPr>
          <a:xfrm>
            <a:off x="3209367" y="3644180"/>
            <a:ext cx="2473436" cy="927673"/>
            <a:chOff x="0" y="0"/>
            <a:chExt cx="6577418" cy="2466889"/>
          </a:xfrm>
        </p:grpSpPr>
        <p:sp>
          <p:nvSpPr>
            <p:cNvPr id="20" name="Freeform 20">
              <a:extLst>
                <a:ext uri="{C183D7F6-B498-43B3-948B-1728B52AA6E4}">
                  <adec:decorative xmlns:adec="http://schemas.microsoft.com/office/drawing/2017/decorative" val="1"/>
                </a:ext>
              </a:extLst>
            </p:cNvPr>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86BE40"/>
            </a:solidFill>
          </p:spPr>
          <p:txBody>
            <a:bodyPr/>
            <a:lstStyle/>
            <a:p>
              <a:endParaRPr lang="en-US"/>
            </a:p>
          </p:txBody>
        </p:sp>
      </p:grpSp>
      <p:grpSp>
        <p:nvGrpSpPr>
          <p:cNvPr id="21" name="Group 21">
            <a:extLst>
              <a:ext uri="{C183D7F6-B498-43B3-948B-1728B52AA6E4}">
                <adec:decorative xmlns:adec="http://schemas.microsoft.com/office/drawing/2017/decorative" val="1"/>
              </a:ext>
            </a:extLst>
          </p:cNvPr>
          <p:cNvGrpSpPr/>
          <p:nvPr/>
        </p:nvGrpSpPr>
        <p:grpSpPr>
          <a:xfrm>
            <a:off x="1530512" y="4555311"/>
            <a:ext cx="331238" cy="222714"/>
            <a:chOff x="0" y="0"/>
            <a:chExt cx="1930400" cy="1297940"/>
          </a:xfrm>
        </p:grpSpPr>
        <p:sp>
          <p:nvSpPr>
            <p:cNvPr id="22" name="Freeform 22">
              <a:extLst>
                <a:ext uri="{C183D7F6-B498-43B3-948B-1728B52AA6E4}">
                  <adec:decorative xmlns:adec="http://schemas.microsoft.com/office/drawing/2017/decorative" val="1"/>
                </a:ext>
              </a:extLst>
            </p:cNvPr>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A3D283"/>
            </a:solidFill>
          </p:spPr>
          <p:txBody>
            <a:bodyPr/>
            <a:lstStyle/>
            <a:p>
              <a:endParaRPr lang="en-US"/>
            </a:p>
          </p:txBody>
        </p:sp>
      </p:grpSp>
      <p:grpSp>
        <p:nvGrpSpPr>
          <p:cNvPr id="23" name="Group 23">
            <a:extLst>
              <a:ext uri="{C183D7F6-B498-43B3-948B-1728B52AA6E4}">
                <adec:decorative xmlns:adec="http://schemas.microsoft.com/office/drawing/2017/decorative" val="1"/>
              </a:ext>
            </a:extLst>
          </p:cNvPr>
          <p:cNvGrpSpPr/>
          <p:nvPr/>
        </p:nvGrpSpPr>
        <p:grpSpPr>
          <a:xfrm>
            <a:off x="4272049" y="4555311"/>
            <a:ext cx="331238" cy="222714"/>
            <a:chOff x="0" y="0"/>
            <a:chExt cx="1930400" cy="1297940"/>
          </a:xfrm>
        </p:grpSpPr>
        <p:sp>
          <p:nvSpPr>
            <p:cNvPr id="24" name="Freeform 24">
              <a:extLst>
                <a:ext uri="{C183D7F6-B498-43B3-948B-1728B52AA6E4}">
                  <adec:decorative xmlns:adec="http://schemas.microsoft.com/office/drawing/2017/decorative" val="1"/>
                </a:ext>
              </a:extLst>
            </p:cNvPr>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86BE40"/>
            </a:solidFill>
          </p:spPr>
          <p:txBody>
            <a:bodyPr/>
            <a:lstStyle/>
            <a:p>
              <a:endParaRPr lang="en-US"/>
            </a:p>
          </p:txBody>
        </p:sp>
      </p:grpSp>
      <p:grpSp>
        <p:nvGrpSpPr>
          <p:cNvPr id="25" name="Group 25">
            <a:extLst>
              <a:ext uri="{C183D7F6-B498-43B3-948B-1728B52AA6E4}">
                <adec:decorative xmlns:adec="http://schemas.microsoft.com/office/drawing/2017/decorative" val="1"/>
              </a:ext>
            </a:extLst>
          </p:cNvPr>
          <p:cNvGrpSpPr/>
          <p:nvPr/>
        </p:nvGrpSpPr>
        <p:grpSpPr>
          <a:xfrm>
            <a:off x="5950904" y="5009805"/>
            <a:ext cx="2473436" cy="3182642"/>
            <a:chOff x="0" y="0"/>
            <a:chExt cx="7437611" cy="9570190"/>
          </a:xfrm>
        </p:grpSpPr>
        <p:sp>
          <p:nvSpPr>
            <p:cNvPr id="26" name="Freeform 26">
              <a:extLst>
                <a:ext uri="{C183D7F6-B498-43B3-948B-1728B52AA6E4}">
                  <adec:decorative xmlns:adec="http://schemas.microsoft.com/office/drawing/2017/decorative" val="1"/>
                </a:ext>
              </a:extLst>
            </p:cNvPr>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txBody>
            <a:bodyPr/>
            <a:lstStyle/>
            <a:p>
              <a:endParaRPr lang="en-US"/>
            </a:p>
          </p:txBody>
        </p:sp>
        <p:sp>
          <p:nvSpPr>
            <p:cNvPr id="27" name="Freeform 27">
              <a:extLst>
                <a:ext uri="{C183D7F6-B498-43B3-948B-1728B52AA6E4}">
                  <adec:decorative xmlns:adec="http://schemas.microsoft.com/office/drawing/2017/decorative" val="1"/>
                </a:ext>
              </a:extLst>
            </p:cNvPr>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txBody>
            <a:bodyPr/>
            <a:lstStyle/>
            <a:p>
              <a:endParaRPr lang="en-US"/>
            </a:p>
          </p:txBody>
        </p:sp>
      </p:grpSp>
      <p:grpSp>
        <p:nvGrpSpPr>
          <p:cNvPr id="28" name="Group 28">
            <a:extLst>
              <a:ext uri="{C183D7F6-B498-43B3-948B-1728B52AA6E4}">
                <adec:decorative xmlns:adec="http://schemas.microsoft.com/office/drawing/2017/decorative" val="1"/>
              </a:ext>
            </a:extLst>
          </p:cNvPr>
          <p:cNvGrpSpPr/>
          <p:nvPr/>
        </p:nvGrpSpPr>
        <p:grpSpPr>
          <a:xfrm>
            <a:off x="5950904" y="3644180"/>
            <a:ext cx="2473436" cy="927673"/>
            <a:chOff x="0" y="0"/>
            <a:chExt cx="6577418" cy="2466889"/>
          </a:xfrm>
        </p:grpSpPr>
        <p:sp>
          <p:nvSpPr>
            <p:cNvPr id="29" name="Freeform 29">
              <a:extLst>
                <a:ext uri="{C183D7F6-B498-43B3-948B-1728B52AA6E4}">
                  <adec:decorative xmlns:adec="http://schemas.microsoft.com/office/drawing/2017/decorative" val="1"/>
                </a:ext>
              </a:extLst>
            </p:cNvPr>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3CC1CC"/>
            </a:solidFill>
          </p:spPr>
          <p:txBody>
            <a:bodyPr/>
            <a:lstStyle/>
            <a:p>
              <a:endParaRPr lang="en-US"/>
            </a:p>
          </p:txBody>
        </p:sp>
      </p:grpSp>
      <p:grpSp>
        <p:nvGrpSpPr>
          <p:cNvPr id="30" name="Group 30">
            <a:extLst>
              <a:ext uri="{C183D7F6-B498-43B3-948B-1728B52AA6E4}">
                <adec:decorative xmlns:adec="http://schemas.microsoft.com/office/drawing/2017/decorative" val="1"/>
              </a:ext>
            </a:extLst>
          </p:cNvPr>
          <p:cNvGrpSpPr/>
          <p:nvPr/>
        </p:nvGrpSpPr>
        <p:grpSpPr>
          <a:xfrm>
            <a:off x="7013586" y="4555311"/>
            <a:ext cx="331238" cy="222714"/>
            <a:chOff x="0" y="0"/>
            <a:chExt cx="1930400" cy="1297940"/>
          </a:xfrm>
        </p:grpSpPr>
        <p:sp>
          <p:nvSpPr>
            <p:cNvPr id="31" name="Freeform 31">
              <a:extLst>
                <a:ext uri="{C183D7F6-B498-43B3-948B-1728B52AA6E4}">
                  <adec:decorative xmlns:adec="http://schemas.microsoft.com/office/drawing/2017/decorative" val="1"/>
                </a:ext>
              </a:extLst>
            </p:cNvPr>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CC1CC"/>
            </a:solidFill>
          </p:spPr>
          <p:txBody>
            <a:bodyPr/>
            <a:lstStyle/>
            <a:p>
              <a:endParaRPr lang="en-US"/>
            </a:p>
          </p:txBody>
        </p:sp>
      </p:grpSp>
      <p:grpSp>
        <p:nvGrpSpPr>
          <p:cNvPr id="32" name="Group 32">
            <a:extLst>
              <a:ext uri="{C183D7F6-B498-43B3-948B-1728B52AA6E4}">
                <adec:decorative xmlns:adec="http://schemas.microsoft.com/office/drawing/2017/decorative" val="1"/>
              </a:ext>
            </a:extLst>
          </p:cNvPr>
          <p:cNvGrpSpPr/>
          <p:nvPr/>
        </p:nvGrpSpPr>
        <p:grpSpPr>
          <a:xfrm>
            <a:off x="8692441" y="5009805"/>
            <a:ext cx="2473436" cy="3182642"/>
            <a:chOff x="0" y="0"/>
            <a:chExt cx="7437611" cy="9570190"/>
          </a:xfrm>
        </p:grpSpPr>
        <p:sp>
          <p:nvSpPr>
            <p:cNvPr id="33" name="Freeform 33">
              <a:extLst>
                <a:ext uri="{C183D7F6-B498-43B3-948B-1728B52AA6E4}">
                  <adec:decorative xmlns:adec="http://schemas.microsoft.com/office/drawing/2017/decorative" val="1"/>
                </a:ext>
              </a:extLst>
            </p:cNvPr>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txBody>
            <a:bodyPr/>
            <a:lstStyle/>
            <a:p>
              <a:endParaRPr lang="en-US"/>
            </a:p>
          </p:txBody>
        </p:sp>
        <p:sp>
          <p:nvSpPr>
            <p:cNvPr id="34" name="Freeform 34">
              <a:extLst>
                <a:ext uri="{C183D7F6-B498-43B3-948B-1728B52AA6E4}">
                  <adec:decorative xmlns:adec="http://schemas.microsoft.com/office/drawing/2017/decorative" val="1"/>
                </a:ext>
              </a:extLst>
            </p:cNvPr>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txBody>
            <a:bodyPr/>
            <a:lstStyle/>
            <a:p>
              <a:endParaRPr lang="en-US"/>
            </a:p>
          </p:txBody>
        </p:sp>
      </p:grpSp>
      <p:grpSp>
        <p:nvGrpSpPr>
          <p:cNvPr id="35" name="Group 35">
            <a:extLst>
              <a:ext uri="{C183D7F6-B498-43B3-948B-1728B52AA6E4}">
                <adec:decorative xmlns:adec="http://schemas.microsoft.com/office/drawing/2017/decorative" val="1"/>
              </a:ext>
            </a:extLst>
          </p:cNvPr>
          <p:cNvGrpSpPr/>
          <p:nvPr/>
        </p:nvGrpSpPr>
        <p:grpSpPr>
          <a:xfrm>
            <a:off x="8692441" y="3644180"/>
            <a:ext cx="2473436" cy="927673"/>
            <a:chOff x="0" y="0"/>
            <a:chExt cx="6577418" cy="2466889"/>
          </a:xfrm>
        </p:grpSpPr>
        <p:sp>
          <p:nvSpPr>
            <p:cNvPr id="36" name="Freeform 36">
              <a:extLst>
                <a:ext uri="{C183D7F6-B498-43B3-948B-1728B52AA6E4}">
                  <adec:decorative xmlns:adec="http://schemas.microsoft.com/office/drawing/2017/decorative" val="1"/>
                </a:ext>
              </a:extLst>
            </p:cNvPr>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488BC9"/>
            </a:solidFill>
          </p:spPr>
          <p:txBody>
            <a:bodyPr/>
            <a:lstStyle/>
            <a:p>
              <a:endParaRPr lang="en-US"/>
            </a:p>
          </p:txBody>
        </p:sp>
      </p:grpSp>
      <p:grpSp>
        <p:nvGrpSpPr>
          <p:cNvPr id="37" name="Group 37">
            <a:extLst>
              <a:ext uri="{C183D7F6-B498-43B3-948B-1728B52AA6E4}">
                <adec:decorative xmlns:adec="http://schemas.microsoft.com/office/drawing/2017/decorative" val="1"/>
              </a:ext>
            </a:extLst>
          </p:cNvPr>
          <p:cNvGrpSpPr/>
          <p:nvPr/>
        </p:nvGrpSpPr>
        <p:grpSpPr>
          <a:xfrm>
            <a:off x="9755123" y="4555311"/>
            <a:ext cx="331238" cy="222714"/>
            <a:chOff x="0" y="0"/>
            <a:chExt cx="1930400" cy="1297940"/>
          </a:xfrm>
        </p:grpSpPr>
        <p:sp>
          <p:nvSpPr>
            <p:cNvPr id="38" name="Freeform 38">
              <a:extLst>
                <a:ext uri="{C183D7F6-B498-43B3-948B-1728B52AA6E4}">
                  <adec:decorative xmlns:adec="http://schemas.microsoft.com/office/drawing/2017/decorative" val="1"/>
                </a:ext>
              </a:extLst>
            </p:cNvPr>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488BC9"/>
            </a:solidFill>
          </p:spPr>
          <p:txBody>
            <a:bodyPr/>
            <a:lstStyle/>
            <a:p>
              <a:endParaRPr lang="en-US"/>
            </a:p>
          </p:txBody>
        </p:sp>
      </p:grpSp>
      <p:grpSp>
        <p:nvGrpSpPr>
          <p:cNvPr id="39" name="Group 39">
            <a:extLst>
              <a:ext uri="{C183D7F6-B498-43B3-948B-1728B52AA6E4}">
                <adec:decorative xmlns:adec="http://schemas.microsoft.com/office/drawing/2017/decorative" val="1"/>
              </a:ext>
            </a:extLst>
          </p:cNvPr>
          <p:cNvGrpSpPr/>
          <p:nvPr/>
        </p:nvGrpSpPr>
        <p:grpSpPr>
          <a:xfrm>
            <a:off x="11439443" y="5009805"/>
            <a:ext cx="2473436" cy="3182642"/>
            <a:chOff x="0" y="0"/>
            <a:chExt cx="7437611" cy="9570190"/>
          </a:xfrm>
        </p:grpSpPr>
        <p:sp>
          <p:nvSpPr>
            <p:cNvPr id="40" name="Freeform 40">
              <a:extLst>
                <a:ext uri="{C183D7F6-B498-43B3-948B-1728B52AA6E4}">
                  <adec:decorative xmlns:adec="http://schemas.microsoft.com/office/drawing/2017/decorative" val="1"/>
                </a:ext>
              </a:extLst>
            </p:cNvPr>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txBody>
            <a:bodyPr/>
            <a:lstStyle/>
            <a:p>
              <a:endParaRPr lang="en-US"/>
            </a:p>
          </p:txBody>
        </p:sp>
        <p:sp>
          <p:nvSpPr>
            <p:cNvPr id="41" name="Freeform 41">
              <a:extLst>
                <a:ext uri="{C183D7F6-B498-43B3-948B-1728B52AA6E4}">
                  <adec:decorative xmlns:adec="http://schemas.microsoft.com/office/drawing/2017/decorative" val="1"/>
                </a:ext>
              </a:extLst>
            </p:cNvPr>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txBody>
            <a:bodyPr/>
            <a:lstStyle/>
            <a:p>
              <a:endParaRPr lang="en-US"/>
            </a:p>
          </p:txBody>
        </p:sp>
      </p:grpSp>
      <p:grpSp>
        <p:nvGrpSpPr>
          <p:cNvPr id="42" name="Group 42">
            <a:extLst>
              <a:ext uri="{C183D7F6-B498-43B3-948B-1728B52AA6E4}">
                <adec:decorative xmlns:adec="http://schemas.microsoft.com/office/drawing/2017/decorative" val="1"/>
              </a:ext>
            </a:extLst>
          </p:cNvPr>
          <p:cNvGrpSpPr/>
          <p:nvPr/>
        </p:nvGrpSpPr>
        <p:grpSpPr>
          <a:xfrm>
            <a:off x="11433978" y="3644180"/>
            <a:ext cx="2473436" cy="927673"/>
            <a:chOff x="0" y="0"/>
            <a:chExt cx="6577418" cy="2466889"/>
          </a:xfrm>
        </p:grpSpPr>
        <p:sp>
          <p:nvSpPr>
            <p:cNvPr id="43" name="Freeform 43">
              <a:extLst>
                <a:ext uri="{C183D7F6-B498-43B3-948B-1728B52AA6E4}">
                  <adec:decorative xmlns:adec="http://schemas.microsoft.com/office/drawing/2017/decorative" val="1"/>
                </a:ext>
              </a:extLst>
            </p:cNvPr>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AAA5D2"/>
            </a:solidFill>
          </p:spPr>
          <p:txBody>
            <a:bodyPr/>
            <a:lstStyle/>
            <a:p>
              <a:endParaRPr lang="en-US"/>
            </a:p>
          </p:txBody>
        </p:sp>
      </p:grpSp>
      <p:grpSp>
        <p:nvGrpSpPr>
          <p:cNvPr id="44" name="Group 44">
            <a:extLst>
              <a:ext uri="{C183D7F6-B498-43B3-948B-1728B52AA6E4}">
                <adec:decorative xmlns:adec="http://schemas.microsoft.com/office/drawing/2017/decorative" val="1"/>
              </a:ext>
            </a:extLst>
          </p:cNvPr>
          <p:cNvGrpSpPr/>
          <p:nvPr/>
        </p:nvGrpSpPr>
        <p:grpSpPr>
          <a:xfrm>
            <a:off x="12496660" y="4555311"/>
            <a:ext cx="331238" cy="222714"/>
            <a:chOff x="0" y="0"/>
            <a:chExt cx="1930400" cy="1297940"/>
          </a:xfrm>
        </p:grpSpPr>
        <p:sp>
          <p:nvSpPr>
            <p:cNvPr id="45" name="Freeform 45">
              <a:extLst>
                <a:ext uri="{C183D7F6-B498-43B3-948B-1728B52AA6E4}">
                  <adec:decorative xmlns:adec="http://schemas.microsoft.com/office/drawing/2017/decorative" val="1"/>
                </a:ext>
              </a:extLst>
            </p:cNvPr>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AAA5D2"/>
            </a:solidFill>
          </p:spPr>
          <p:txBody>
            <a:bodyPr/>
            <a:lstStyle/>
            <a:p>
              <a:endParaRPr lang="en-US"/>
            </a:p>
          </p:txBody>
        </p:sp>
      </p:grpSp>
      <p:grpSp>
        <p:nvGrpSpPr>
          <p:cNvPr id="46" name="Group 46" descr="1">
            <a:extLst>
              <a:ext uri="{C183D7F6-B498-43B3-948B-1728B52AA6E4}">
                <adec:decorative xmlns:adec="http://schemas.microsoft.com/office/drawing/2017/decorative" val="0"/>
              </a:ext>
            </a:extLst>
          </p:cNvPr>
          <p:cNvGrpSpPr/>
          <p:nvPr/>
        </p:nvGrpSpPr>
        <p:grpSpPr>
          <a:xfrm>
            <a:off x="1402185" y="2710639"/>
            <a:ext cx="604725" cy="639804"/>
            <a:chOff x="0" y="0"/>
            <a:chExt cx="812800" cy="859949"/>
          </a:xfrm>
        </p:grpSpPr>
        <p:sp>
          <p:nvSpPr>
            <p:cNvPr id="47" name="Freeform 47" descr="1"/>
            <p:cNvSpPr/>
            <p:nvPr/>
          </p:nvSpPr>
          <p:spPr>
            <a:xfrm>
              <a:off x="0" y="0"/>
              <a:ext cx="812800" cy="859949"/>
            </a:xfrm>
            <a:custGeom>
              <a:avLst/>
              <a:gdLst/>
              <a:ahLst/>
              <a:cxnLst/>
              <a:rect l="l" t="t" r="r" b="b"/>
              <a:pathLst>
                <a:path w="812800" h="859949">
                  <a:moveTo>
                    <a:pt x="406400" y="0"/>
                  </a:moveTo>
                  <a:cubicBezTo>
                    <a:pt x="181951" y="0"/>
                    <a:pt x="0" y="192506"/>
                    <a:pt x="0" y="429974"/>
                  </a:cubicBezTo>
                  <a:cubicBezTo>
                    <a:pt x="0" y="667443"/>
                    <a:pt x="181951" y="859949"/>
                    <a:pt x="406400" y="859949"/>
                  </a:cubicBezTo>
                  <a:cubicBezTo>
                    <a:pt x="630849" y="859949"/>
                    <a:pt x="812800" y="667443"/>
                    <a:pt x="812800" y="429974"/>
                  </a:cubicBezTo>
                  <a:cubicBezTo>
                    <a:pt x="812800" y="192506"/>
                    <a:pt x="630849" y="0"/>
                    <a:pt x="406400" y="0"/>
                  </a:cubicBezTo>
                  <a:close/>
                </a:path>
              </a:pathLst>
            </a:custGeom>
            <a:solidFill>
              <a:srgbClr val="A3D283"/>
            </a:solidFill>
          </p:spPr>
          <p:txBody>
            <a:bodyPr/>
            <a:lstStyle/>
            <a:p>
              <a:endParaRPr lang="en-US"/>
            </a:p>
          </p:txBody>
        </p:sp>
        <p:sp>
          <p:nvSpPr>
            <p:cNvPr id="48" name="TextBox 48"/>
            <p:cNvSpPr txBox="1"/>
            <p:nvPr/>
          </p:nvSpPr>
          <p:spPr>
            <a:xfrm>
              <a:off x="76200" y="71095"/>
              <a:ext cx="660400" cy="708234"/>
            </a:xfrm>
            <a:prstGeom prst="rect">
              <a:avLst/>
            </a:prstGeom>
          </p:spPr>
          <p:txBody>
            <a:bodyPr lIns="51698" tIns="51698" rIns="51698" bIns="51698" rtlCol="0" anchor="ctr"/>
            <a:lstStyle/>
            <a:p>
              <a:pPr algn="ctr">
                <a:lnSpc>
                  <a:spcPts val="2400"/>
                </a:lnSpc>
              </a:pPr>
              <a:r>
                <a:rPr lang="en-US" sz="2000">
                  <a:solidFill>
                    <a:srgbClr val="000000"/>
                  </a:solidFill>
                  <a:latin typeface="Inter Bold"/>
                  <a:ea typeface="Inter Bold"/>
                  <a:cs typeface="Inter Bold"/>
                  <a:sym typeface="Inter Bold"/>
                </a:rPr>
                <a:t>1</a:t>
              </a:r>
            </a:p>
          </p:txBody>
        </p:sp>
      </p:grpSp>
      <p:sp>
        <p:nvSpPr>
          <p:cNvPr id="68" name="TextBox 68"/>
          <p:cNvSpPr txBox="1"/>
          <p:nvPr/>
        </p:nvSpPr>
        <p:spPr>
          <a:xfrm>
            <a:off x="722226" y="3914813"/>
            <a:ext cx="1939330" cy="354506"/>
          </a:xfrm>
          <a:prstGeom prst="rect">
            <a:avLst/>
          </a:prstGeom>
        </p:spPr>
        <p:txBody>
          <a:bodyPr lIns="0" tIns="0" rIns="0" bIns="0" rtlCol="0" anchor="t">
            <a:spAutoFit/>
          </a:bodyPr>
          <a:lstStyle/>
          <a:p>
            <a:pPr algn="ctr">
              <a:lnSpc>
                <a:spcPts val="2849"/>
              </a:lnSpc>
            </a:pPr>
            <a:r>
              <a:rPr lang="en-US" sz="2035" spc="61">
                <a:solidFill>
                  <a:srgbClr val="000000"/>
                </a:solidFill>
                <a:latin typeface="Trebuchet MS Bold"/>
                <a:ea typeface="Trebuchet MS Bold"/>
                <a:cs typeface="Trebuchet MS Bold"/>
                <a:sym typeface="Trebuchet MS Bold"/>
              </a:rPr>
              <a:t>CONTACT</a:t>
            </a:r>
          </a:p>
        </p:txBody>
      </p:sp>
      <p:sp>
        <p:nvSpPr>
          <p:cNvPr id="66" name="TextBox 66"/>
          <p:cNvSpPr txBox="1"/>
          <p:nvPr/>
        </p:nvSpPr>
        <p:spPr>
          <a:xfrm>
            <a:off x="597760" y="5143492"/>
            <a:ext cx="2192507" cy="2594838"/>
          </a:xfrm>
          <a:prstGeom prst="rect">
            <a:avLst/>
          </a:prstGeom>
        </p:spPr>
        <p:txBody>
          <a:bodyPr lIns="0" tIns="0" rIns="0" bIns="0" rtlCol="0" anchor="t">
            <a:spAutoFit/>
          </a:bodyPr>
          <a:lstStyle/>
          <a:p>
            <a:pPr marL="431801" lvl="1" indent="-215900" algn="l">
              <a:lnSpc>
                <a:spcPts val="2960"/>
              </a:lnSpc>
              <a:buFont typeface="Arial"/>
              <a:buChar char="•"/>
            </a:pPr>
            <a:r>
              <a:rPr lang="en-US" sz="2000" spc="-20">
                <a:solidFill>
                  <a:srgbClr val="000000"/>
                </a:solidFill>
                <a:latin typeface="Trebuchet MS Bold"/>
                <a:ea typeface="Trebuchet MS Bold"/>
                <a:cs typeface="Trebuchet MS Bold"/>
                <a:sym typeface="Trebuchet MS Bold"/>
              </a:rPr>
              <a:t>Contact </a:t>
            </a:r>
            <a:r>
              <a:rPr lang="en-US" sz="2000" spc="-20">
                <a:solidFill>
                  <a:srgbClr val="000000"/>
                </a:solidFill>
                <a:latin typeface="Trebuchet MS"/>
                <a:ea typeface="Trebuchet MS"/>
                <a:cs typeface="Trebuchet MS"/>
                <a:sym typeface="Trebuchet MS"/>
              </a:rPr>
              <a:t>school counseling specialist to inform them you have started this process.</a:t>
            </a:r>
          </a:p>
        </p:txBody>
      </p:sp>
      <p:grpSp>
        <p:nvGrpSpPr>
          <p:cNvPr id="49" name="Group 49" descr="2"/>
          <p:cNvGrpSpPr/>
          <p:nvPr/>
        </p:nvGrpSpPr>
        <p:grpSpPr>
          <a:xfrm>
            <a:off x="4143722" y="2710639"/>
            <a:ext cx="604725" cy="639804"/>
            <a:chOff x="0" y="0"/>
            <a:chExt cx="812800" cy="859949"/>
          </a:xfrm>
        </p:grpSpPr>
        <p:sp>
          <p:nvSpPr>
            <p:cNvPr id="50" name="Freeform 50" descr="2"/>
            <p:cNvSpPr/>
            <p:nvPr/>
          </p:nvSpPr>
          <p:spPr>
            <a:xfrm>
              <a:off x="0" y="0"/>
              <a:ext cx="812800" cy="859949"/>
            </a:xfrm>
            <a:custGeom>
              <a:avLst/>
              <a:gdLst/>
              <a:ahLst/>
              <a:cxnLst/>
              <a:rect l="l" t="t" r="r" b="b"/>
              <a:pathLst>
                <a:path w="812800" h="859949">
                  <a:moveTo>
                    <a:pt x="406400" y="0"/>
                  </a:moveTo>
                  <a:cubicBezTo>
                    <a:pt x="181951" y="0"/>
                    <a:pt x="0" y="192506"/>
                    <a:pt x="0" y="429974"/>
                  </a:cubicBezTo>
                  <a:cubicBezTo>
                    <a:pt x="0" y="667443"/>
                    <a:pt x="181951" y="859949"/>
                    <a:pt x="406400" y="859949"/>
                  </a:cubicBezTo>
                  <a:cubicBezTo>
                    <a:pt x="630849" y="859949"/>
                    <a:pt x="812800" y="667443"/>
                    <a:pt x="812800" y="429974"/>
                  </a:cubicBezTo>
                  <a:cubicBezTo>
                    <a:pt x="812800" y="192506"/>
                    <a:pt x="630849" y="0"/>
                    <a:pt x="406400" y="0"/>
                  </a:cubicBezTo>
                  <a:close/>
                </a:path>
              </a:pathLst>
            </a:custGeom>
            <a:solidFill>
              <a:srgbClr val="86BE40"/>
            </a:solidFill>
          </p:spPr>
          <p:txBody>
            <a:bodyPr/>
            <a:lstStyle/>
            <a:p>
              <a:endParaRPr lang="en-US"/>
            </a:p>
          </p:txBody>
        </p:sp>
        <p:sp>
          <p:nvSpPr>
            <p:cNvPr id="51" name="TextBox 51"/>
            <p:cNvSpPr txBox="1"/>
            <p:nvPr/>
          </p:nvSpPr>
          <p:spPr>
            <a:xfrm>
              <a:off x="76200" y="71095"/>
              <a:ext cx="660400" cy="708234"/>
            </a:xfrm>
            <a:prstGeom prst="rect">
              <a:avLst/>
            </a:prstGeom>
          </p:spPr>
          <p:txBody>
            <a:bodyPr lIns="51698" tIns="51698" rIns="51698" bIns="51698" rtlCol="0" anchor="ctr"/>
            <a:lstStyle/>
            <a:p>
              <a:pPr algn="ctr">
                <a:lnSpc>
                  <a:spcPts val="2400"/>
                </a:lnSpc>
              </a:pPr>
              <a:r>
                <a:rPr lang="en-US" sz="2000" dirty="0">
                  <a:solidFill>
                    <a:srgbClr val="000000"/>
                  </a:solidFill>
                  <a:latin typeface="Inter Bold"/>
                  <a:ea typeface="Inter Bold"/>
                  <a:cs typeface="Inter Bold"/>
                  <a:sym typeface="Inter Bold"/>
                </a:rPr>
                <a:t>2</a:t>
              </a:r>
            </a:p>
          </p:txBody>
        </p:sp>
      </p:grpSp>
      <p:sp>
        <p:nvSpPr>
          <p:cNvPr id="69" name="TextBox 69"/>
          <p:cNvSpPr txBox="1"/>
          <p:nvPr/>
        </p:nvSpPr>
        <p:spPr>
          <a:xfrm>
            <a:off x="3463763" y="3735524"/>
            <a:ext cx="1939330" cy="713084"/>
          </a:xfrm>
          <a:prstGeom prst="rect">
            <a:avLst/>
          </a:prstGeom>
        </p:spPr>
        <p:txBody>
          <a:bodyPr lIns="0" tIns="0" rIns="0" bIns="0" rtlCol="0" anchor="t">
            <a:spAutoFit/>
          </a:bodyPr>
          <a:lstStyle/>
          <a:p>
            <a:pPr algn="ctr">
              <a:lnSpc>
                <a:spcPts val="2849"/>
              </a:lnSpc>
            </a:pPr>
            <a:r>
              <a:rPr lang="en-US" sz="2035" spc="61">
                <a:solidFill>
                  <a:srgbClr val="000000"/>
                </a:solidFill>
                <a:latin typeface="Trebuchet MS Bold"/>
                <a:ea typeface="Trebuchet MS Bold"/>
                <a:cs typeface="Trebuchet MS Bold"/>
                <a:sym typeface="Trebuchet MS Bold"/>
              </a:rPr>
              <a:t>READ  &amp; COMPLETE</a:t>
            </a:r>
          </a:p>
        </p:txBody>
      </p:sp>
      <p:sp>
        <p:nvSpPr>
          <p:cNvPr id="65" name="Freeform 65" descr="STOP"/>
          <p:cNvSpPr/>
          <p:nvPr/>
        </p:nvSpPr>
        <p:spPr>
          <a:xfrm>
            <a:off x="4906353" y="4207606"/>
            <a:ext cx="1186666" cy="1186666"/>
          </a:xfrm>
          <a:custGeom>
            <a:avLst/>
            <a:gdLst/>
            <a:ahLst/>
            <a:cxnLst/>
            <a:rect l="l" t="t" r="r" b="b"/>
            <a:pathLst>
              <a:path w="1186666" h="1186666">
                <a:moveTo>
                  <a:pt x="0" y="0"/>
                </a:moveTo>
                <a:lnTo>
                  <a:pt x="1186665" y="0"/>
                </a:lnTo>
                <a:lnTo>
                  <a:pt x="1186665" y="1186666"/>
                </a:lnTo>
                <a:lnTo>
                  <a:pt x="0" y="11866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7" name="TextBox 67"/>
          <p:cNvSpPr txBox="1"/>
          <p:nvPr/>
        </p:nvSpPr>
        <p:spPr>
          <a:xfrm>
            <a:off x="3303621" y="5143492"/>
            <a:ext cx="2094762" cy="2223512"/>
          </a:xfrm>
          <a:prstGeom prst="rect">
            <a:avLst/>
          </a:prstGeom>
        </p:spPr>
        <p:txBody>
          <a:bodyPr lIns="0" tIns="0" rIns="0" bIns="0" rtlCol="0" anchor="t">
            <a:spAutoFit/>
          </a:bodyPr>
          <a:lstStyle/>
          <a:p>
            <a:pPr marL="431801" lvl="1" indent="-215900" algn="l">
              <a:lnSpc>
                <a:spcPts val="2960"/>
              </a:lnSpc>
              <a:buFont typeface="Arial"/>
              <a:buChar char="•"/>
            </a:pPr>
            <a:r>
              <a:rPr lang="en-US" sz="2000" spc="-20">
                <a:solidFill>
                  <a:srgbClr val="000000"/>
                </a:solidFill>
                <a:latin typeface="Trebuchet MS Bold"/>
                <a:ea typeface="Trebuchet MS Bold"/>
                <a:cs typeface="Trebuchet MS Bold"/>
                <a:sym typeface="Trebuchet MS Bold"/>
              </a:rPr>
              <a:t>Read</a:t>
            </a:r>
            <a:r>
              <a:rPr lang="en-US" sz="2000" spc="-20">
                <a:solidFill>
                  <a:srgbClr val="000000"/>
                </a:solidFill>
                <a:latin typeface="Trebuchet MS"/>
                <a:ea typeface="Trebuchet MS"/>
                <a:cs typeface="Trebuchet MS"/>
                <a:sym typeface="Trebuchet MS"/>
              </a:rPr>
              <a:t> </a:t>
            </a:r>
            <a:r>
              <a:rPr lang="en-US" sz="2000" u="sng" spc="-20">
                <a:solidFill>
                  <a:srgbClr val="0955A1"/>
                </a:solidFill>
                <a:latin typeface="Trebuchet MS"/>
                <a:ea typeface="Trebuchet MS"/>
                <a:cs typeface="Trebuchet MS"/>
                <a:sym typeface="Trebuchet MS"/>
                <a:hlinkClick r:id="rId5" tooltip="https://drive.google.com/file/d/1Y36lt_AqtMVC6Vz4Hd17-BFsHpJS3CaF/view?usp=drive_link"/>
              </a:rPr>
              <a:t>Hiring Guidelines</a:t>
            </a:r>
          </a:p>
          <a:p>
            <a:pPr algn="l">
              <a:lnSpc>
                <a:spcPts val="2960"/>
              </a:lnSpc>
            </a:pPr>
            <a:endParaRPr lang="en-US" sz="2000" u="sng" spc="-20">
              <a:solidFill>
                <a:srgbClr val="0955A1"/>
              </a:solidFill>
              <a:latin typeface="Trebuchet MS"/>
              <a:ea typeface="Trebuchet MS"/>
              <a:cs typeface="Trebuchet MS"/>
              <a:sym typeface="Trebuchet MS"/>
              <a:hlinkClick r:id="rId5" tooltip="https://drive.google.com/file/d/1Y36lt_AqtMVC6Vz4Hd17-BFsHpJS3CaF/view?usp=drive_link"/>
            </a:endParaRPr>
          </a:p>
          <a:p>
            <a:pPr marL="431801" lvl="1" indent="-215900" algn="l">
              <a:lnSpc>
                <a:spcPts val="2960"/>
              </a:lnSpc>
              <a:buFont typeface="Arial"/>
              <a:buChar char="•"/>
            </a:pPr>
            <a:r>
              <a:rPr lang="en-US" sz="2000" spc="-20">
                <a:solidFill>
                  <a:srgbClr val="000000"/>
                </a:solidFill>
                <a:latin typeface="Trebuchet MS Bold"/>
                <a:ea typeface="Trebuchet MS Bold"/>
                <a:cs typeface="Trebuchet MS Bold"/>
                <a:sym typeface="Trebuchet MS Bold"/>
              </a:rPr>
              <a:t>Complete</a:t>
            </a:r>
            <a:r>
              <a:rPr lang="en-US" sz="2000" spc="-20">
                <a:solidFill>
                  <a:srgbClr val="000000"/>
                </a:solidFill>
                <a:latin typeface="Trebuchet MS"/>
                <a:ea typeface="Trebuchet MS"/>
                <a:cs typeface="Trebuchet MS"/>
                <a:sym typeface="Trebuchet MS"/>
              </a:rPr>
              <a:t> </a:t>
            </a:r>
            <a:r>
              <a:rPr lang="en-US" sz="2000" u="sng" spc="-20">
                <a:solidFill>
                  <a:srgbClr val="0955A1"/>
                </a:solidFill>
                <a:latin typeface="Trebuchet MS"/>
                <a:ea typeface="Trebuchet MS"/>
                <a:cs typeface="Trebuchet MS"/>
                <a:sym typeface="Trebuchet MS"/>
                <a:hlinkClick r:id="rId6" tooltip="https://docs.google.com/forms/d/e/1FAIpQLScZRmIJ1ulmXmW420sMgVoPs2SYcM90d4yXzY0aRwZ8Mo6wXA/viewform"/>
              </a:rPr>
              <a:t>Hiring</a:t>
            </a:r>
            <a:r>
              <a:rPr lang="en-US" sz="2000" spc="-20">
                <a:solidFill>
                  <a:srgbClr val="0955A1"/>
                </a:solidFill>
                <a:latin typeface="Trebuchet MS"/>
                <a:ea typeface="Trebuchet MS"/>
                <a:cs typeface="Trebuchet MS"/>
                <a:sym typeface="Trebuchet MS"/>
                <a:hlinkClick r:id="rId6" tooltip="https://docs.google.com/forms/d/e/1FAIpQLScZRmIJ1ulmXmW420sMgVoPs2SYcM90d4yXzY0aRwZ8Mo6wXA/viewform"/>
              </a:rPr>
              <a:t>  </a:t>
            </a:r>
            <a:r>
              <a:rPr lang="en-US" sz="2000" u="sng" spc="-20">
                <a:solidFill>
                  <a:srgbClr val="0955A1"/>
                </a:solidFill>
                <a:latin typeface="Trebuchet MS"/>
                <a:ea typeface="Trebuchet MS"/>
                <a:cs typeface="Trebuchet MS"/>
                <a:sym typeface="Trebuchet MS"/>
                <a:hlinkClick r:id="rId6" tooltip="https://docs.google.com/forms/d/e/1FAIpQLScZRmIJ1ulmXmW420sMgVoPs2SYcM90d4yXzY0aRwZ8Mo6wXA/viewform"/>
              </a:rPr>
              <a:t>Assurances</a:t>
            </a:r>
            <a:r>
              <a:rPr lang="en-US" sz="2000" spc="-20">
                <a:solidFill>
                  <a:srgbClr val="000000"/>
                </a:solidFill>
                <a:latin typeface="Trebuchet MS"/>
                <a:ea typeface="Trebuchet MS"/>
                <a:cs typeface="Trebuchet MS"/>
                <a:sym typeface="Trebuchet MS"/>
              </a:rPr>
              <a:t>*</a:t>
            </a:r>
          </a:p>
        </p:txBody>
      </p:sp>
      <p:sp>
        <p:nvSpPr>
          <p:cNvPr id="75" name="Freeform 75" descr="STOP"/>
          <p:cNvSpPr/>
          <p:nvPr/>
        </p:nvSpPr>
        <p:spPr>
          <a:xfrm>
            <a:off x="4906353" y="7405127"/>
            <a:ext cx="1186666" cy="1186666"/>
          </a:xfrm>
          <a:custGeom>
            <a:avLst/>
            <a:gdLst/>
            <a:ahLst/>
            <a:cxnLst/>
            <a:rect l="l" t="t" r="r" b="b"/>
            <a:pathLst>
              <a:path w="1186666" h="1186666">
                <a:moveTo>
                  <a:pt x="0" y="0"/>
                </a:moveTo>
                <a:lnTo>
                  <a:pt x="1186665" y="0"/>
                </a:lnTo>
                <a:lnTo>
                  <a:pt x="1186665" y="1186666"/>
                </a:lnTo>
                <a:lnTo>
                  <a:pt x="0" y="11866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2" name="Group 52" descr="3">
            <a:extLst>
              <a:ext uri="{C183D7F6-B498-43B3-948B-1728B52AA6E4}">
                <adec:decorative xmlns:adec="http://schemas.microsoft.com/office/drawing/2017/decorative" val="0"/>
              </a:ext>
            </a:extLst>
          </p:cNvPr>
          <p:cNvGrpSpPr/>
          <p:nvPr/>
        </p:nvGrpSpPr>
        <p:grpSpPr>
          <a:xfrm>
            <a:off x="6885259" y="2710639"/>
            <a:ext cx="604725" cy="639804"/>
            <a:chOff x="0" y="0"/>
            <a:chExt cx="812800" cy="859949"/>
          </a:xfrm>
        </p:grpSpPr>
        <p:sp>
          <p:nvSpPr>
            <p:cNvPr id="53" name="Freeform 53" descr="3"/>
            <p:cNvSpPr/>
            <p:nvPr/>
          </p:nvSpPr>
          <p:spPr>
            <a:xfrm>
              <a:off x="0" y="0"/>
              <a:ext cx="812800" cy="859949"/>
            </a:xfrm>
            <a:custGeom>
              <a:avLst/>
              <a:gdLst/>
              <a:ahLst/>
              <a:cxnLst/>
              <a:rect l="l" t="t" r="r" b="b"/>
              <a:pathLst>
                <a:path w="812800" h="859949">
                  <a:moveTo>
                    <a:pt x="406400" y="0"/>
                  </a:moveTo>
                  <a:cubicBezTo>
                    <a:pt x="181951" y="0"/>
                    <a:pt x="0" y="192506"/>
                    <a:pt x="0" y="429974"/>
                  </a:cubicBezTo>
                  <a:cubicBezTo>
                    <a:pt x="0" y="667443"/>
                    <a:pt x="181951" y="859949"/>
                    <a:pt x="406400" y="859949"/>
                  </a:cubicBezTo>
                  <a:cubicBezTo>
                    <a:pt x="630849" y="859949"/>
                    <a:pt x="812800" y="667443"/>
                    <a:pt x="812800" y="429974"/>
                  </a:cubicBezTo>
                  <a:cubicBezTo>
                    <a:pt x="812800" y="192506"/>
                    <a:pt x="630849" y="0"/>
                    <a:pt x="406400" y="0"/>
                  </a:cubicBezTo>
                  <a:close/>
                </a:path>
              </a:pathLst>
            </a:custGeom>
            <a:solidFill>
              <a:srgbClr val="3CC1CC"/>
            </a:solidFill>
          </p:spPr>
          <p:txBody>
            <a:bodyPr/>
            <a:lstStyle/>
            <a:p>
              <a:endParaRPr lang="en-US"/>
            </a:p>
          </p:txBody>
        </p:sp>
        <p:sp>
          <p:nvSpPr>
            <p:cNvPr id="54" name="TextBox 54"/>
            <p:cNvSpPr txBox="1"/>
            <p:nvPr/>
          </p:nvSpPr>
          <p:spPr>
            <a:xfrm>
              <a:off x="76200" y="71095"/>
              <a:ext cx="660400" cy="708234"/>
            </a:xfrm>
            <a:prstGeom prst="rect">
              <a:avLst/>
            </a:prstGeom>
          </p:spPr>
          <p:txBody>
            <a:bodyPr lIns="51698" tIns="51698" rIns="51698" bIns="51698" rtlCol="0" anchor="ctr"/>
            <a:lstStyle/>
            <a:p>
              <a:pPr algn="ctr">
                <a:lnSpc>
                  <a:spcPts val="2400"/>
                </a:lnSpc>
              </a:pPr>
              <a:r>
                <a:rPr lang="en-US" sz="2000" dirty="0">
                  <a:solidFill>
                    <a:srgbClr val="000000"/>
                  </a:solidFill>
                  <a:latin typeface="Inter Bold"/>
                  <a:ea typeface="Inter Bold"/>
                  <a:cs typeface="Inter Bold"/>
                  <a:sym typeface="Inter Bold"/>
                </a:rPr>
                <a:t>3</a:t>
              </a:r>
            </a:p>
          </p:txBody>
        </p:sp>
      </p:grpSp>
      <p:sp>
        <p:nvSpPr>
          <p:cNvPr id="70" name="TextBox 70"/>
          <p:cNvSpPr txBox="1"/>
          <p:nvPr/>
        </p:nvSpPr>
        <p:spPr>
          <a:xfrm>
            <a:off x="6205300" y="3735524"/>
            <a:ext cx="1939330" cy="713084"/>
          </a:xfrm>
          <a:prstGeom prst="rect">
            <a:avLst/>
          </a:prstGeom>
        </p:spPr>
        <p:txBody>
          <a:bodyPr lIns="0" tIns="0" rIns="0" bIns="0" rtlCol="0" anchor="t">
            <a:spAutoFit/>
          </a:bodyPr>
          <a:lstStyle/>
          <a:p>
            <a:pPr algn="ctr">
              <a:lnSpc>
                <a:spcPts val="2849"/>
              </a:lnSpc>
            </a:pPr>
            <a:r>
              <a:rPr lang="en-US" sz="2035" spc="61">
                <a:solidFill>
                  <a:srgbClr val="000000"/>
                </a:solidFill>
                <a:latin typeface="Trebuchet MS Bold"/>
                <a:ea typeface="Trebuchet MS Bold"/>
                <a:cs typeface="Trebuchet MS Bold"/>
                <a:sym typeface="Trebuchet MS Bold"/>
              </a:rPr>
              <a:t>CONSIDER &amp;</a:t>
            </a:r>
          </a:p>
          <a:p>
            <a:pPr algn="ctr">
              <a:lnSpc>
                <a:spcPts val="2849"/>
              </a:lnSpc>
            </a:pPr>
            <a:r>
              <a:rPr lang="en-US" sz="2035" spc="61">
                <a:solidFill>
                  <a:srgbClr val="000000"/>
                </a:solidFill>
                <a:latin typeface="Trebuchet MS Bold"/>
                <a:ea typeface="Trebuchet MS Bold"/>
                <a:cs typeface="Trebuchet MS Bold"/>
                <a:sym typeface="Trebuchet MS Bold"/>
              </a:rPr>
              <a:t>READ </a:t>
            </a:r>
          </a:p>
        </p:txBody>
      </p:sp>
      <p:sp>
        <p:nvSpPr>
          <p:cNvPr id="74" name="TextBox 74"/>
          <p:cNvSpPr txBox="1"/>
          <p:nvPr/>
        </p:nvSpPr>
        <p:spPr>
          <a:xfrm>
            <a:off x="6105675" y="5059082"/>
            <a:ext cx="2163893" cy="3040512"/>
          </a:xfrm>
          <a:prstGeom prst="rect">
            <a:avLst/>
          </a:prstGeom>
        </p:spPr>
        <p:txBody>
          <a:bodyPr lIns="0" tIns="0" rIns="0" bIns="0" rtlCol="0" anchor="t">
            <a:spAutoFit/>
          </a:bodyPr>
          <a:lstStyle/>
          <a:p>
            <a:pPr marL="431801" lvl="1" indent="-215900" algn="l">
              <a:lnSpc>
                <a:spcPts val="2960"/>
              </a:lnSpc>
              <a:buFont typeface="Arial"/>
              <a:buChar char="•"/>
            </a:pPr>
            <a:r>
              <a:rPr lang="en-US" sz="2000" spc="-20" dirty="0">
                <a:solidFill>
                  <a:srgbClr val="000000"/>
                </a:solidFill>
                <a:latin typeface="Trebuchet MS Bold"/>
                <a:ea typeface="Trebuchet MS Bold"/>
                <a:cs typeface="Trebuchet MS Bold"/>
                <a:sym typeface="Trebuchet MS Bold"/>
              </a:rPr>
              <a:t>Consider</a:t>
            </a:r>
            <a:r>
              <a:rPr lang="en-US" sz="2000" spc="-20" dirty="0">
                <a:solidFill>
                  <a:srgbClr val="000000"/>
                </a:solidFill>
                <a:latin typeface="Trebuchet MS"/>
                <a:ea typeface="Trebuchet MS"/>
                <a:cs typeface="Trebuchet MS"/>
                <a:sym typeface="Trebuchet MS"/>
              </a:rPr>
              <a:t> if tuition reimbursement is an option </a:t>
            </a:r>
          </a:p>
          <a:p>
            <a:pPr algn="l">
              <a:lnSpc>
                <a:spcPts val="1479"/>
              </a:lnSpc>
            </a:pPr>
            <a:endParaRPr lang="en-US" sz="2000" spc="-20" dirty="0">
              <a:solidFill>
                <a:srgbClr val="000000"/>
              </a:solidFill>
              <a:latin typeface="Trebuchet MS"/>
              <a:ea typeface="Trebuchet MS"/>
              <a:cs typeface="Trebuchet MS"/>
              <a:sym typeface="Trebuchet MS"/>
            </a:endParaRPr>
          </a:p>
          <a:p>
            <a:pPr marL="431801" lvl="1" indent="-215900" algn="l">
              <a:lnSpc>
                <a:spcPts val="2960"/>
              </a:lnSpc>
              <a:buFont typeface="Arial"/>
              <a:buChar char="•"/>
            </a:pPr>
            <a:r>
              <a:rPr lang="en-US" sz="2000" spc="-20" dirty="0">
                <a:solidFill>
                  <a:srgbClr val="000000"/>
                </a:solidFill>
                <a:latin typeface="Trebuchet MS Bold"/>
                <a:ea typeface="Trebuchet MS Bold"/>
                <a:cs typeface="Trebuchet MS Bold"/>
                <a:sym typeface="Trebuchet MS Bold"/>
              </a:rPr>
              <a:t>Read</a:t>
            </a:r>
            <a:r>
              <a:rPr lang="en-US" sz="2000" spc="-20" dirty="0">
                <a:solidFill>
                  <a:srgbClr val="000000"/>
                </a:solidFill>
                <a:latin typeface="Trebuchet MS"/>
                <a:ea typeface="Trebuchet MS"/>
                <a:cs typeface="Trebuchet MS"/>
                <a:sym typeface="Trebuchet MS"/>
              </a:rPr>
              <a:t> </a:t>
            </a:r>
            <a:r>
              <a:rPr lang="en-US" sz="2000" u="sng" spc="-20" dirty="0">
                <a:solidFill>
                  <a:srgbClr val="0955A1"/>
                </a:solidFill>
                <a:latin typeface="Trebuchet MS"/>
                <a:ea typeface="Trebuchet MS"/>
                <a:cs typeface="Trebuchet MS"/>
                <a:sym typeface="Trebuchet MS"/>
                <a:hlinkClick r:id="rId7" tooltip="https://drive.google.com/file/d/1Bxe-DeZy2C6AXdgocOf_8CzNRFTefcA8/view?usp=drive_link"/>
              </a:rPr>
              <a:t>Tuition Guidelines</a:t>
            </a:r>
          </a:p>
          <a:p>
            <a:pPr algn="l">
              <a:lnSpc>
                <a:spcPts val="1479"/>
              </a:lnSpc>
            </a:pPr>
            <a:endParaRPr lang="en-US" sz="2000" u="sng" spc="-20" dirty="0">
              <a:solidFill>
                <a:srgbClr val="0955A1"/>
              </a:solidFill>
              <a:latin typeface="Trebuchet MS"/>
              <a:ea typeface="Trebuchet MS"/>
              <a:cs typeface="Trebuchet MS"/>
              <a:sym typeface="Trebuchet MS"/>
              <a:hlinkClick r:id="rId7" tooltip="https://drive.google.com/file/d/1Bxe-DeZy2C6AXdgocOf_8CzNRFTefcA8/view?usp=drive_link"/>
            </a:endParaRPr>
          </a:p>
          <a:p>
            <a:pPr marL="431801" lvl="1" indent="-215900" algn="l">
              <a:lnSpc>
                <a:spcPts val="2960"/>
              </a:lnSpc>
              <a:buFont typeface="Arial"/>
              <a:buChar char="•"/>
            </a:pPr>
            <a:r>
              <a:rPr lang="en-US" sz="2000" spc="-20" dirty="0">
                <a:solidFill>
                  <a:srgbClr val="000000"/>
                </a:solidFill>
                <a:latin typeface="Trebuchet MS Bold"/>
                <a:ea typeface="Trebuchet MS Bold"/>
                <a:cs typeface="Trebuchet MS Bold"/>
                <a:sym typeface="Trebuchet MS Bold"/>
              </a:rPr>
              <a:t>Read</a:t>
            </a:r>
            <a:r>
              <a:rPr lang="en-US" sz="2000" spc="-20" dirty="0">
                <a:solidFill>
                  <a:srgbClr val="000000"/>
                </a:solidFill>
                <a:latin typeface="Trebuchet MS"/>
                <a:ea typeface="Trebuchet MS"/>
                <a:cs typeface="Trebuchet MS"/>
                <a:sym typeface="Trebuchet MS"/>
              </a:rPr>
              <a:t> </a:t>
            </a:r>
            <a:r>
              <a:rPr lang="en-US" sz="2000" u="sng" spc="-20" dirty="0">
                <a:solidFill>
                  <a:srgbClr val="0955A1"/>
                </a:solidFill>
                <a:latin typeface="Trebuchet MS"/>
                <a:ea typeface="Trebuchet MS"/>
                <a:cs typeface="Trebuchet MS"/>
                <a:sym typeface="Trebuchet MS"/>
                <a:hlinkClick r:id="rId8"/>
              </a:rPr>
              <a:t>FAQs</a:t>
            </a:r>
            <a:r>
              <a:rPr lang="en-US" sz="2000" spc="-20" dirty="0">
                <a:solidFill>
                  <a:srgbClr val="0955A1"/>
                </a:solidFill>
                <a:latin typeface="Trebuchet MS"/>
                <a:ea typeface="Trebuchet MS"/>
                <a:cs typeface="Trebuchet MS"/>
                <a:sym typeface="Trebuchet MS"/>
              </a:rPr>
              <a:t> </a:t>
            </a:r>
          </a:p>
        </p:txBody>
      </p:sp>
      <p:grpSp>
        <p:nvGrpSpPr>
          <p:cNvPr id="55" name="Group 55" descr="4"/>
          <p:cNvGrpSpPr/>
          <p:nvPr/>
        </p:nvGrpSpPr>
        <p:grpSpPr>
          <a:xfrm>
            <a:off x="9626796" y="2710639"/>
            <a:ext cx="604725" cy="639804"/>
            <a:chOff x="0" y="0"/>
            <a:chExt cx="812800" cy="859949"/>
          </a:xfrm>
        </p:grpSpPr>
        <p:sp>
          <p:nvSpPr>
            <p:cNvPr id="56" name="Freeform 56" descr="4"/>
            <p:cNvSpPr/>
            <p:nvPr/>
          </p:nvSpPr>
          <p:spPr>
            <a:xfrm>
              <a:off x="0" y="0"/>
              <a:ext cx="812800" cy="859949"/>
            </a:xfrm>
            <a:custGeom>
              <a:avLst/>
              <a:gdLst/>
              <a:ahLst/>
              <a:cxnLst/>
              <a:rect l="l" t="t" r="r" b="b"/>
              <a:pathLst>
                <a:path w="812800" h="859949">
                  <a:moveTo>
                    <a:pt x="406400" y="0"/>
                  </a:moveTo>
                  <a:cubicBezTo>
                    <a:pt x="181951" y="0"/>
                    <a:pt x="0" y="192506"/>
                    <a:pt x="0" y="429974"/>
                  </a:cubicBezTo>
                  <a:cubicBezTo>
                    <a:pt x="0" y="667443"/>
                    <a:pt x="181951" y="859949"/>
                    <a:pt x="406400" y="859949"/>
                  </a:cubicBezTo>
                  <a:cubicBezTo>
                    <a:pt x="630849" y="859949"/>
                    <a:pt x="812800" y="667443"/>
                    <a:pt x="812800" y="429974"/>
                  </a:cubicBezTo>
                  <a:cubicBezTo>
                    <a:pt x="812800" y="192506"/>
                    <a:pt x="630849" y="0"/>
                    <a:pt x="406400" y="0"/>
                  </a:cubicBezTo>
                  <a:close/>
                </a:path>
              </a:pathLst>
            </a:custGeom>
            <a:solidFill>
              <a:srgbClr val="488BC9"/>
            </a:solidFill>
          </p:spPr>
          <p:txBody>
            <a:bodyPr/>
            <a:lstStyle/>
            <a:p>
              <a:endParaRPr lang="en-US"/>
            </a:p>
          </p:txBody>
        </p:sp>
        <p:sp>
          <p:nvSpPr>
            <p:cNvPr id="57" name="TextBox 57"/>
            <p:cNvSpPr txBox="1"/>
            <p:nvPr/>
          </p:nvSpPr>
          <p:spPr>
            <a:xfrm>
              <a:off x="76200" y="71095"/>
              <a:ext cx="660400" cy="708234"/>
            </a:xfrm>
            <a:prstGeom prst="rect">
              <a:avLst/>
            </a:prstGeom>
          </p:spPr>
          <p:txBody>
            <a:bodyPr lIns="51698" tIns="51698" rIns="51698" bIns="51698" rtlCol="0" anchor="ctr"/>
            <a:lstStyle/>
            <a:p>
              <a:pPr algn="ctr">
                <a:lnSpc>
                  <a:spcPts val="2400"/>
                </a:lnSpc>
              </a:pPr>
              <a:r>
                <a:rPr lang="en-US" sz="2000">
                  <a:solidFill>
                    <a:srgbClr val="000000"/>
                  </a:solidFill>
                  <a:latin typeface="Inter Bold"/>
                  <a:ea typeface="Inter Bold"/>
                  <a:cs typeface="Inter Bold"/>
                  <a:sym typeface="Inter Bold"/>
                </a:rPr>
                <a:t>4</a:t>
              </a:r>
            </a:p>
          </p:txBody>
        </p:sp>
      </p:grpSp>
      <p:sp>
        <p:nvSpPr>
          <p:cNvPr id="71" name="TextBox 71"/>
          <p:cNvSpPr txBox="1"/>
          <p:nvPr/>
        </p:nvSpPr>
        <p:spPr>
          <a:xfrm>
            <a:off x="8946837" y="3914813"/>
            <a:ext cx="1939330" cy="354506"/>
          </a:xfrm>
          <a:prstGeom prst="rect">
            <a:avLst/>
          </a:prstGeom>
        </p:spPr>
        <p:txBody>
          <a:bodyPr lIns="0" tIns="0" rIns="0" bIns="0" rtlCol="0" anchor="t">
            <a:spAutoFit/>
          </a:bodyPr>
          <a:lstStyle/>
          <a:p>
            <a:pPr algn="ctr">
              <a:lnSpc>
                <a:spcPts val="2849"/>
              </a:lnSpc>
            </a:pPr>
            <a:r>
              <a:rPr lang="en-US" sz="2035" spc="61">
                <a:solidFill>
                  <a:srgbClr val="000000"/>
                </a:solidFill>
                <a:latin typeface="Trebuchet MS Bold"/>
                <a:ea typeface="Trebuchet MS Bold"/>
                <a:cs typeface="Trebuchet MS Bold"/>
                <a:sym typeface="Trebuchet MS Bold"/>
              </a:rPr>
              <a:t>COMPLETE</a:t>
            </a:r>
          </a:p>
        </p:txBody>
      </p:sp>
      <p:sp>
        <p:nvSpPr>
          <p:cNvPr id="77" name="TextBox 77"/>
          <p:cNvSpPr txBox="1"/>
          <p:nvPr/>
        </p:nvSpPr>
        <p:spPr>
          <a:xfrm>
            <a:off x="8733901" y="5073785"/>
            <a:ext cx="2395980" cy="1415752"/>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Trebuchet MS Bold"/>
                <a:ea typeface="Trebuchet MS Bold"/>
                <a:cs typeface="Trebuchet MS Bold"/>
                <a:sym typeface="Trebuchet MS Bold"/>
              </a:rPr>
              <a:t>Complete</a:t>
            </a:r>
            <a:r>
              <a:rPr lang="en-US" sz="2000">
                <a:solidFill>
                  <a:srgbClr val="000000"/>
                </a:solidFill>
                <a:latin typeface="Trebuchet MS"/>
                <a:ea typeface="Trebuchet MS"/>
                <a:cs typeface="Trebuchet MS"/>
                <a:sym typeface="Trebuchet MS"/>
              </a:rPr>
              <a:t> </a:t>
            </a:r>
            <a:r>
              <a:rPr lang="en-US" sz="2000" u="sng">
                <a:solidFill>
                  <a:srgbClr val="0955A1"/>
                </a:solidFill>
                <a:latin typeface="Trebuchet MS"/>
                <a:ea typeface="Trebuchet MS"/>
                <a:cs typeface="Trebuchet MS"/>
                <a:sym typeface="Trebuchet MS"/>
                <a:hlinkClick r:id="rId9" tooltip="https://docs.google.com/forms/d/e/1FAIpQLSeI7Kefl8AjQoEGdG2A0AYQSap1hr1Gwvqq_unWRHOjumqnfw/viewform"/>
              </a:rPr>
              <a:t>Tuition  Reimbursement Assurances</a:t>
            </a:r>
            <a:r>
              <a:rPr lang="en-US" sz="2000">
                <a:solidFill>
                  <a:srgbClr val="000000"/>
                </a:solidFill>
                <a:latin typeface="Trebuchet MS"/>
                <a:ea typeface="Trebuchet MS"/>
                <a:cs typeface="Trebuchet MS"/>
                <a:sym typeface="Trebuchet MS"/>
              </a:rPr>
              <a:t>*</a:t>
            </a:r>
          </a:p>
        </p:txBody>
      </p:sp>
      <p:grpSp>
        <p:nvGrpSpPr>
          <p:cNvPr id="58" name="Group 58" descr="5"/>
          <p:cNvGrpSpPr/>
          <p:nvPr/>
        </p:nvGrpSpPr>
        <p:grpSpPr>
          <a:xfrm>
            <a:off x="12368333" y="2710639"/>
            <a:ext cx="604725" cy="630350"/>
            <a:chOff x="0" y="0"/>
            <a:chExt cx="812800" cy="847242"/>
          </a:xfrm>
        </p:grpSpPr>
        <p:sp>
          <p:nvSpPr>
            <p:cNvPr id="59" name="Freeform 59" descr="5"/>
            <p:cNvSpPr/>
            <p:nvPr/>
          </p:nvSpPr>
          <p:spPr>
            <a:xfrm>
              <a:off x="0" y="0"/>
              <a:ext cx="812800" cy="847242"/>
            </a:xfrm>
            <a:custGeom>
              <a:avLst/>
              <a:gdLst/>
              <a:ahLst/>
              <a:cxnLst/>
              <a:rect l="l" t="t" r="r" b="b"/>
              <a:pathLst>
                <a:path w="812800" h="847242">
                  <a:moveTo>
                    <a:pt x="406400" y="0"/>
                  </a:moveTo>
                  <a:cubicBezTo>
                    <a:pt x="181951" y="0"/>
                    <a:pt x="0" y="189662"/>
                    <a:pt x="0" y="423621"/>
                  </a:cubicBezTo>
                  <a:cubicBezTo>
                    <a:pt x="0" y="657580"/>
                    <a:pt x="181951" y="847242"/>
                    <a:pt x="406400" y="847242"/>
                  </a:cubicBezTo>
                  <a:cubicBezTo>
                    <a:pt x="630849" y="847242"/>
                    <a:pt x="812800" y="657580"/>
                    <a:pt x="812800" y="423621"/>
                  </a:cubicBezTo>
                  <a:cubicBezTo>
                    <a:pt x="812800" y="189662"/>
                    <a:pt x="630849" y="0"/>
                    <a:pt x="406400" y="0"/>
                  </a:cubicBezTo>
                  <a:close/>
                </a:path>
              </a:pathLst>
            </a:custGeom>
            <a:solidFill>
              <a:srgbClr val="AAA5D2"/>
            </a:solidFill>
          </p:spPr>
          <p:txBody>
            <a:bodyPr/>
            <a:lstStyle/>
            <a:p>
              <a:endParaRPr lang="en-US"/>
            </a:p>
          </p:txBody>
        </p:sp>
        <p:sp>
          <p:nvSpPr>
            <p:cNvPr id="60" name="TextBox 60"/>
            <p:cNvSpPr txBox="1"/>
            <p:nvPr/>
          </p:nvSpPr>
          <p:spPr>
            <a:xfrm>
              <a:off x="76200" y="69904"/>
              <a:ext cx="660400" cy="697909"/>
            </a:xfrm>
            <a:prstGeom prst="rect">
              <a:avLst/>
            </a:prstGeom>
          </p:spPr>
          <p:txBody>
            <a:bodyPr lIns="51698" tIns="51698" rIns="51698" bIns="51698" rtlCol="0" anchor="ctr"/>
            <a:lstStyle/>
            <a:p>
              <a:pPr algn="ctr">
                <a:lnSpc>
                  <a:spcPts val="2400"/>
                </a:lnSpc>
              </a:pPr>
              <a:r>
                <a:rPr lang="en-US" sz="2000">
                  <a:solidFill>
                    <a:srgbClr val="000000"/>
                  </a:solidFill>
                  <a:latin typeface="Inter Bold"/>
                  <a:ea typeface="Inter Bold"/>
                  <a:cs typeface="Inter Bold"/>
                  <a:sym typeface="Inter Bold"/>
                </a:rPr>
                <a:t>5</a:t>
              </a:r>
            </a:p>
          </p:txBody>
        </p:sp>
      </p:grpSp>
      <p:sp>
        <p:nvSpPr>
          <p:cNvPr id="73" name="TextBox 73"/>
          <p:cNvSpPr txBox="1"/>
          <p:nvPr/>
        </p:nvSpPr>
        <p:spPr>
          <a:xfrm>
            <a:off x="11688374" y="3735524"/>
            <a:ext cx="1939330" cy="713084"/>
          </a:xfrm>
          <a:prstGeom prst="rect">
            <a:avLst/>
          </a:prstGeom>
        </p:spPr>
        <p:txBody>
          <a:bodyPr lIns="0" tIns="0" rIns="0" bIns="0" rtlCol="0" anchor="t">
            <a:spAutoFit/>
          </a:bodyPr>
          <a:lstStyle/>
          <a:p>
            <a:pPr algn="ctr">
              <a:lnSpc>
                <a:spcPts val="2849"/>
              </a:lnSpc>
            </a:pPr>
            <a:r>
              <a:rPr lang="en-US" sz="2035" spc="61">
                <a:solidFill>
                  <a:srgbClr val="000000"/>
                </a:solidFill>
                <a:latin typeface="Trebuchet MS Bold"/>
                <a:ea typeface="Trebuchet MS Bold"/>
                <a:cs typeface="Trebuchet MS Bold"/>
                <a:sym typeface="Trebuchet MS Bold"/>
              </a:rPr>
              <a:t>SUBMIT &amp; WAIT</a:t>
            </a:r>
          </a:p>
        </p:txBody>
      </p:sp>
      <p:sp>
        <p:nvSpPr>
          <p:cNvPr id="72" name="TextBox 72"/>
          <p:cNvSpPr txBox="1"/>
          <p:nvPr/>
        </p:nvSpPr>
        <p:spPr>
          <a:xfrm>
            <a:off x="11484719" y="5032081"/>
            <a:ext cx="2382883" cy="2775664"/>
          </a:xfrm>
          <a:prstGeom prst="rect">
            <a:avLst/>
          </a:prstGeom>
        </p:spPr>
        <p:txBody>
          <a:bodyPr lIns="0" tIns="0" rIns="0" bIns="0" rtlCol="0" anchor="t">
            <a:spAutoFit/>
          </a:bodyPr>
          <a:lstStyle/>
          <a:p>
            <a:pPr marL="431801" lvl="1" indent="-215900" algn="l">
              <a:lnSpc>
                <a:spcPts val="2960"/>
              </a:lnSpc>
              <a:buFont typeface="Arial"/>
              <a:buChar char="•"/>
            </a:pPr>
            <a:r>
              <a:rPr lang="en-US" sz="2000" spc="-20">
                <a:solidFill>
                  <a:srgbClr val="000000"/>
                </a:solidFill>
                <a:latin typeface="Trebuchet MS Bold"/>
                <a:ea typeface="Trebuchet MS Bold"/>
                <a:cs typeface="Trebuchet MS Bold"/>
                <a:sym typeface="Trebuchet MS Bold"/>
              </a:rPr>
              <a:t>Submit</a:t>
            </a:r>
            <a:r>
              <a:rPr lang="en-US" sz="2000" spc="-20">
                <a:solidFill>
                  <a:srgbClr val="000000"/>
                </a:solidFill>
                <a:latin typeface="Trebuchet MS"/>
                <a:ea typeface="Trebuchet MS"/>
                <a:cs typeface="Trebuchet MS"/>
                <a:sym typeface="Trebuchet MS"/>
              </a:rPr>
              <a:t> budget with tuition reimbursement included*</a:t>
            </a:r>
          </a:p>
          <a:p>
            <a:pPr algn="l">
              <a:lnSpc>
                <a:spcPts val="1479"/>
              </a:lnSpc>
            </a:pPr>
            <a:endParaRPr lang="en-US" sz="2000" spc="-20">
              <a:solidFill>
                <a:srgbClr val="000000"/>
              </a:solidFill>
              <a:latin typeface="Trebuchet MS"/>
              <a:ea typeface="Trebuchet MS"/>
              <a:cs typeface="Trebuchet MS"/>
              <a:sym typeface="Trebuchet MS"/>
            </a:endParaRPr>
          </a:p>
          <a:p>
            <a:pPr marL="431801" lvl="1" indent="-215900" algn="l">
              <a:lnSpc>
                <a:spcPts val="2960"/>
              </a:lnSpc>
              <a:buFont typeface="Arial"/>
              <a:buChar char="•"/>
            </a:pPr>
            <a:r>
              <a:rPr lang="en-US" sz="2000" spc="-20">
                <a:solidFill>
                  <a:srgbClr val="000000"/>
                </a:solidFill>
                <a:latin typeface="Trebuchet MS Bold"/>
                <a:ea typeface="Trebuchet MS Bold"/>
                <a:cs typeface="Trebuchet MS Bold"/>
                <a:sym typeface="Trebuchet MS Bold"/>
              </a:rPr>
              <a:t>Wait</a:t>
            </a:r>
            <a:r>
              <a:rPr lang="en-US" sz="2000" spc="-20">
                <a:solidFill>
                  <a:srgbClr val="000000"/>
                </a:solidFill>
                <a:latin typeface="Trebuchet MS"/>
                <a:ea typeface="Trebuchet MS"/>
                <a:cs typeface="Trebuchet MS"/>
                <a:sym typeface="Trebuchet MS"/>
              </a:rPr>
              <a:t> for final approval from CDE Program</a:t>
            </a:r>
          </a:p>
        </p:txBody>
      </p:sp>
      <p:sp>
        <p:nvSpPr>
          <p:cNvPr id="61" name="AutoShape 61">
            <a:extLst>
              <a:ext uri="{C183D7F6-B498-43B3-948B-1728B52AA6E4}">
                <adec:decorative xmlns:adec="http://schemas.microsoft.com/office/drawing/2017/decorative" val="1"/>
              </a:ext>
            </a:extLst>
          </p:cNvPr>
          <p:cNvSpPr/>
          <p:nvPr/>
        </p:nvSpPr>
        <p:spPr>
          <a:xfrm>
            <a:off x="2495841" y="3004956"/>
            <a:ext cx="1147121" cy="0"/>
          </a:xfrm>
          <a:prstGeom prst="line">
            <a:avLst/>
          </a:prstGeom>
          <a:ln w="19050" cap="flat">
            <a:solidFill>
              <a:srgbClr val="000000"/>
            </a:solidFill>
            <a:prstDash val="solid"/>
            <a:headEnd type="none" w="sm" len="sm"/>
            <a:tailEnd type="triangle" w="lg" len="med"/>
          </a:ln>
        </p:spPr>
        <p:txBody>
          <a:bodyPr/>
          <a:lstStyle/>
          <a:p>
            <a:endParaRPr lang="en-US"/>
          </a:p>
        </p:txBody>
      </p:sp>
      <p:sp>
        <p:nvSpPr>
          <p:cNvPr id="62" name="AutoShape 62">
            <a:extLst>
              <a:ext uri="{C183D7F6-B498-43B3-948B-1728B52AA6E4}">
                <adec:decorative xmlns:adec="http://schemas.microsoft.com/office/drawing/2017/decorative" val="1"/>
              </a:ext>
            </a:extLst>
          </p:cNvPr>
          <p:cNvSpPr/>
          <p:nvPr/>
        </p:nvSpPr>
        <p:spPr>
          <a:xfrm>
            <a:off x="5237979" y="3004956"/>
            <a:ext cx="1147121" cy="0"/>
          </a:xfrm>
          <a:prstGeom prst="line">
            <a:avLst/>
          </a:prstGeom>
          <a:ln w="19050" cap="flat">
            <a:solidFill>
              <a:srgbClr val="000000"/>
            </a:solidFill>
            <a:prstDash val="solid"/>
            <a:headEnd type="none" w="sm" len="sm"/>
            <a:tailEnd type="triangle" w="lg" len="med"/>
          </a:ln>
        </p:spPr>
        <p:txBody>
          <a:bodyPr/>
          <a:lstStyle/>
          <a:p>
            <a:endParaRPr lang="en-US"/>
          </a:p>
        </p:txBody>
      </p:sp>
      <p:sp>
        <p:nvSpPr>
          <p:cNvPr id="63" name="AutoShape 63">
            <a:extLst>
              <a:ext uri="{C183D7F6-B498-43B3-948B-1728B52AA6E4}">
                <adec:decorative xmlns:adec="http://schemas.microsoft.com/office/drawing/2017/decorative" val="1"/>
              </a:ext>
            </a:extLst>
          </p:cNvPr>
          <p:cNvSpPr/>
          <p:nvPr/>
        </p:nvSpPr>
        <p:spPr>
          <a:xfrm>
            <a:off x="7974051" y="3004956"/>
            <a:ext cx="1147121" cy="0"/>
          </a:xfrm>
          <a:prstGeom prst="line">
            <a:avLst/>
          </a:prstGeom>
          <a:ln w="19050" cap="flat">
            <a:solidFill>
              <a:srgbClr val="000000"/>
            </a:solidFill>
            <a:prstDash val="solid"/>
            <a:headEnd type="none" w="sm" len="sm"/>
            <a:tailEnd type="triangle" w="lg" len="med"/>
          </a:ln>
        </p:spPr>
        <p:txBody>
          <a:bodyPr/>
          <a:lstStyle/>
          <a:p>
            <a:endParaRPr lang="en-US"/>
          </a:p>
        </p:txBody>
      </p:sp>
      <p:sp>
        <p:nvSpPr>
          <p:cNvPr id="64" name="AutoShape 64">
            <a:extLst>
              <a:ext uri="{C183D7F6-B498-43B3-948B-1728B52AA6E4}">
                <adec:decorative xmlns:adec="http://schemas.microsoft.com/office/drawing/2017/decorative" val="1"/>
              </a:ext>
            </a:extLst>
          </p:cNvPr>
          <p:cNvSpPr/>
          <p:nvPr/>
        </p:nvSpPr>
        <p:spPr>
          <a:xfrm>
            <a:off x="10716189" y="3004956"/>
            <a:ext cx="1147121" cy="0"/>
          </a:xfrm>
          <a:prstGeom prst="line">
            <a:avLst/>
          </a:prstGeom>
          <a:ln w="19050" cap="flat">
            <a:solidFill>
              <a:srgbClr val="000000"/>
            </a:solidFill>
            <a:prstDash val="solid"/>
            <a:headEnd type="none" w="sm" len="sm"/>
            <a:tailEnd type="triangle" w="lg" len="med"/>
          </a:ln>
        </p:spPr>
        <p:txBody>
          <a:bodyPr/>
          <a:lstStyle/>
          <a:p>
            <a:endParaRPr lang="en-US"/>
          </a:p>
        </p:txBody>
      </p:sp>
      <p:sp>
        <p:nvSpPr>
          <p:cNvPr id="76" name="TextBox 76"/>
          <p:cNvSpPr txBox="1"/>
          <p:nvPr/>
        </p:nvSpPr>
        <p:spPr>
          <a:xfrm>
            <a:off x="5877064" y="8503576"/>
            <a:ext cx="5057981" cy="1108927"/>
          </a:xfrm>
          <a:prstGeom prst="rect">
            <a:avLst/>
          </a:prstGeom>
        </p:spPr>
        <p:txBody>
          <a:bodyPr lIns="0" tIns="0" rIns="0" bIns="0" rtlCol="0" anchor="t">
            <a:spAutoFit/>
          </a:bodyPr>
          <a:lstStyle/>
          <a:p>
            <a:pPr algn="l">
              <a:lnSpc>
                <a:spcPts val="2985"/>
              </a:lnSpc>
            </a:pPr>
            <a:r>
              <a:rPr lang="en-US" sz="2017" spc="-20">
                <a:solidFill>
                  <a:srgbClr val="000000"/>
                </a:solidFill>
                <a:latin typeface="Trebuchet MS"/>
                <a:ea typeface="Trebuchet MS"/>
                <a:cs typeface="Trebuchet MS"/>
                <a:sym typeface="Trebuchet MS"/>
              </a:rPr>
              <a:t>It is not a SCCG requirement to offer tuition stipend/reimbursement to those working toward school counseling licensure. </a:t>
            </a:r>
          </a:p>
        </p:txBody>
      </p:sp>
      <p:sp>
        <p:nvSpPr>
          <p:cNvPr id="8" name="Freeform 8" descr="CDE Logo"/>
          <p:cNvSpPr/>
          <p:nvPr/>
        </p:nvSpPr>
        <p:spPr>
          <a:xfrm>
            <a:off x="15307319" y="8736871"/>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10"/>
            <a:stretch>
              <a:fillRect/>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515449" cy="1541783"/>
            <a:chOff x="0" y="0"/>
            <a:chExt cx="4613122" cy="406066"/>
          </a:xfrm>
        </p:grpSpPr>
        <p:sp>
          <p:nvSpPr>
            <p:cNvPr id="3" name="Freeform 3">
              <a:extLst>
                <a:ext uri="{C183D7F6-B498-43B3-948B-1728B52AA6E4}">
                  <adec:decorative xmlns:adec="http://schemas.microsoft.com/office/drawing/2017/decorative" val="1"/>
                </a:ext>
              </a:extLst>
            </p:cNvPr>
            <p:cNvSpPr/>
            <p:nvPr/>
          </p:nvSpPr>
          <p:spPr>
            <a:xfrm>
              <a:off x="0" y="0"/>
              <a:ext cx="4613122" cy="406066"/>
            </a:xfrm>
            <a:custGeom>
              <a:avLst/>
              <a:gdLst/>
              <a:ahLst/>
              <a:cxnLst/>
              <a:rect l="l" t="t" r="r" b="b"/>
              <a:pathLst>
                <a:path w="4613122" h="406066">
                  <a:moveTo>
                    <a:pt x="0" y="0"/>
                  </a:moveTo>
                  <a:lnTo>
                    <a:pt x="4613122" y="0"/>
                  </a:lnTo>
                  <a:lnTo>
                    <a:pt x="4613122"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613122"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787910" y="2260601"/>
            <a:ext cx="16712180" cy="7616122"/>
            <a:chOff x="0" y="0"/>
            <a:chExt cx="4401562" cy="2005892"/>
          </a:xfrm>
        </p:grpSpPr>
        <p:sp>
          <p:nvSpPr>
            <p:cNvPr id="6" name="Freeform 6">
              <a:extLst>
                <a:ext uri="{C183D7F6-B498-43B3-948B-1728B52AA6E4}">
                  <adec:decorative xmlns:adec="http://schemas.microsoft.com/office/drawing/2017/decorative" val="1"/>
                </a:ext>
              </a:extLst>
            </p:cNvPr>
            <p:cNvSpPr/>
            <p:nvPr/>
          </p:nvSpPr>
          <p:spPr>
            <a:xfrm>
              <a:off x="0" y="0"/>
              <a:ext cx="4401562" cy="2005892"/>
            </a:xfrm>
            <a:custGeom>
              <a:avLst/>
              <a:gdLst/>
              <a:ahLst/>
              <a:cxnLst/>
              <a:rect l="l" t="t" r="r" b="b"/>
              <a:pathLst>
                <a:path w="4401562" h="2005892">
                  <a:moveTo>
                    <a:pt x="0" y="0"/>
                  </a:moveTo>
                  <a:lnTo>
                    <a:pt x="4401562" y="0"/>
                  </a:lnTo>
                  <a:lnTo>
                    <a:pt x="4401562" y="2005892"/>
                  </a:lnTo>
                  <a:lnTo>
                    <a:pt x="0" y="2005892"/>
                  </a:lnTo>
                  <a:close/>
                </a:path>
              </a:pathLst>
            </a:custGeom>
            <a:solidFill>
              <a:srgbClr val="F2F2F2"/>
            </a:solidFill>
          </p:spPr>
          <p:txBody>
            <a:bodyPr/>
            <a:lstStyle/>
            <a:p>
              <a:endParaRPr lang="en-US"/>
            </a:p>
          </p:txBody>
        </p:sp>
        <p:sp>
          <p:nvSpPr>
            <p:cNvPr id="7" name="TextBox 7"/>
            <p:cNvSpPr txBox="1"/>
            <p:nvPr/>
          </p:nvSpPr>
          <p:spPr>
            <a:xfrm>
              <a:off x="0" y="-38100"/>
              <a:ext cx="4401562" cy="2043992"/>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503756" y="701531"/>
            <a:ext cx="16755544"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Supplemental Planning </a:t>
            </a:r>
          </a:p>
        </p:txBody>
      </p:sp>
      <p:sp>
        <p:nvSpPr>
          <p:cNvPr id="10" name="TextBox 10"/>
          <p:cNvSpPr txBox="1"/>
          <p:nvPr/>
        </p:nvSpPr>
        <p:spPr>
          <a:xfrm>
            <a:off x="1421484" y="3126913"/>
            <a:ext cx="15600449" cy="3711575"/>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Pending approval, there are approximately $80,000 funds to disburse.</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Funds planned to support school counselor FTE salaries.</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Currently in the Education Data Advisory Committee (EDAC) process.</a:t>
            </a:r>
          </a:p>
          <a:p>
            <a:pPr marL="1511301" lvl="2" indent="-503767" algn="l">
              <a:lnSpc>
                <a:spcPts val="4900"/>
              </a:lnSpc>
              <a:buFont typeface="Arial"/>
              <a:buChar char="⚬"/>
            </a:pPr>
            <a:r>
              <a:rPr lang="en-US" sz="3500">
                <a:solidFill>
                  <a:srgbClr val="000000"/>
                </a:solidFill>
                <a:latin typeface="Trebuchet MS"/>
                <a:ea typeface="Trebuchet MS"/>
                <a:cs typeface="Trebuchet MS"/>
                <a:sym typeface="Trebuchet MS"/>
              </a:rPr>
              <a:t>Planned to release this fall.</a:t>
            </a:r>
          </a:p>
        </p:txBody>
      </p:sp>
      <p:sp>
        <p:nvSpPr>
          <p:cNvPr id="11" name="TextBox 11"/>
          <p:cNvSpPr txBox="1"/>
          <p:nvPr/>
        </p:nvSpPr>
        <p:spPr>
          <a:xfrm>
            <a:off x="1106517" y="8225683"/>
            <a:ext cx="12554241" cy="1189767"/>
          </a:xfrm>
          <a:prstGeom prst="rect">
            <a:avLst/>
          </a:prstGeom>
        </p:spPr>
        <p:txBody>
          <a:bodyPr lIns="0" tIns="0" rIns="0" bIns="0" rtlCol="0" anchor="t">
            <a:spAutoFit/>
          </a:bodyPr>
          <a:lstStyle/>
          <a:p>
            <a:pPr algn="ctr">
              <a:lnSpc>
                <a:spcPts val="4759"/>
              </a:lnSpc>
            </a:pPr>
            <a:r>
              <a:rPr lang="en-US" sz="3399">
                <a:solidFill>
                  <a:srgbClr val="000000"/>
                </a:solidFill>
                <a:latin typeface="Trebuchet MS Bold"/>
                <a:ea typeface="Trebuchet MS Bold"/>
                <a:cs typeface="Trebuchet MS Bold"/>
                <a:sym typeface="Trebuchet MS Bold"/>
              </a:rPr>
              <a:t>*All FY2024-2025 supplemental funds are pending confirmed distribution amount and CDE approval. </a:t>
            </a:r>
          </a:p>
        </p:txBody>
      </p:sp>
      <p:sp>
        <p:nvSpPr>
          <p:cNvPr id="8" name="Freeform 8" descr="CDE Logo"/>
          <p:cNvSpPr/>
          <p:nvPr/>
        </p:nvSpPr>
        <p:spPr>
          <a:xfrm>
            <a:off x="1438956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Questions</a:t>
            </a:r>
          </a:p>
        </p:txBody>
      </p:sp>
      <p:sp>
        <p:nvSpPr>
          <p:cNvPr id="9" name="Freeform 9" descr="Question Mark Symbol"/>
          <p:cNvSpPr/>
          <p:nvPr/>
        </p:nvSpPr>
        <p:spPr>
          <a:xfrm>
            <a:off x="6481774" y="3308519"/>
            <a:ext cx="5247648" cy="5168933"/>
          </a:xfrm>
          <a:custGeom>
            <a:avLst/>
            <a:gdLst/>
            <a:ahLst/>
            <a:cxnLst/>
            <a:rect l="l" t="t" r="r" b="b"/>
            <a:pathLst>
              <a:path w="5247648" h="5168933">
                <a:moveTo>
                  <a:pt x="0" y="0"/>
                </a:moveTo>
                <a:lnTo>
                  <a:pt x="5247647" y="0"/>
                </a:lnTo>
                <a:lnTo>
                  <a:pt x="5247647" y="5168933"/>
                </a:lnTo>
                <a:lnTo>
                  <a:pt x="0" y="51689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787910" y="2777676"/>
            <a:ext cx="15653486" cy="774651"/>
            <a:chOff x="0" y="0"/>
            <a:chExt cx="4122729" cy="204023"/>
          </a:xfrm>
        </p:grpSpPr>
        <p:sp>
          <p:nvSpPr>
            <p:cNvPr id="10" name="Freeform 10">
              <a:extLst>
                <a:ext uri="{C183D7F6-B498-43B3-948B-1728B52AA6E4}">
                  <adec:decorative xmlns:adec="http://schemas.microsoft.com/office/drawing/2017/decorative" val="1"/>
                </a:ext>
              </a:extLst>
            </p:cNvPr>
            <p:cNvSpPr/>
            <p:nvPr/>
          </p:nvSpPr>
          <p:spPr>
            <a:xfrm>
              <a:off x="0" y="0"/>
              <a:ext cx="4122729" cy="204023"/>
            </a:xfrm>
            <a:custGeom>
              <a:avLst/>
              <a:gdLst/>
              <a:ahLst/>
              <a:cxnLst/>
              <a:rect l="l" t="t" r="r" b="b"/>
              <a:pathLst>
                <a:path w="4122729" h="204023">
                  <a:moveTo>
                    <a:pt x="0" y="0"/>
                  </a:moveTo>
                  <a:lnTo>
                    <a:pt x="4122729" y="0"/>
                  </a:lnTo>
                  <a:lnTo>
                    <a:pt x="4122729" y="204023"/>
                  </a:lnTo>
                  <a:lnTo>
                    <a:pt x="0" y="204023"/>
                  </a:lnTo>
                  <a:close/>
                </a:path>
              </a:pathLst>
            </a:custGeom>
            <a:solidFill>
              <a:srgbClr val="A3D283"/>
            </a:solidFill>
          </p:spPr>
          <p:txBody>
            <a:bodyPr/>
            <a:lstStyle/>
            <a:p>
              <a:endParaRPr lang="en-US"/>
            </a:p>
          </p:txBody>
        </p:sp>
        <p:sp>
          <p:nvSpPr>
            <p:cNvPr id="11" name="TextBox 11"/>
            <p:cNvSpPr txBox="1"/>
            <p:nvPr/>
          </p:nvSpPr>
          <p:spPr>
            <a:xfrm>
              <a:off x="0" y="-38100"/>
              <a:ext cx="4122729" cy="242123"/>
            </a:xfrm>
            <a:prstGeom prst="rect">
              <a:avLst/>
            </a:prstGeom>
          </p:spPr>
          <p:txBody>
            <a:bodyPr lIns="50800" tIns="50800" rIns="50800" bIns="50800" rtlCol="0" anchor="ctr"/>
            <a:lstStyle/>
            <a:p>
              <a:pPr algn="ctr">
                <a:lnSpc>
                  <a:spcPts val="3359"/>
                </a:lnSpc>
              </a:pPr>
              <a:endParaRPr/>
            </a:p>
          </p:txBody>
        </p:sp>
      </p:grpSp>
      <p:grpSp>
        <p:nvGrpSpPr>
          <p:cNvPr id="12" name="Group 12">
            <a:extLst>
              <a:ext uri="{C183D7F6-B498-43B3-948B-1728B52AA6E4}">
                <adec:decorative xmlns:adec="http://schemas.microsoft.com/office/drawing/2017/decorative" val="1"/>
              </a:ext>
            </a:extLst>
          </p:cNvPr>
          <p:cNvGrpSpPr/>
          <p:nvPr/>
        </p:nvGrpSpPr>
        <p:grpSpPr>
          <a:xfrm>
            <a:off x="787910" y="6056975"/>
            <a:ext cx="15653486" cy="774651"/>
            <a:chOff x="0" y="0"/>
            <a:chExt cx="4122729" cy="204023"/>
          </a:xfrm>
        </p:grpSpPr>
        <p:sp>
          <p:nvSpPr>
            <p:cNvPr id="13" name="Freeform 13">
              <a:extLst>
                <a:ext uri="{C183D7F6-B498-43B3-948B-1728B52AA6E4}">
                  <adec:decorative xmlns:adec="http://schemas.microsoft.com/office/drawing/2017/decorative" val="1"/>
                </a:ext>
              </a:extLst>
            </p:cNvPr>
            <p:cNvSpPr/>
            <p:nvPr/>
          </p:nvSpPr>
          <p:spPr>
            <a:xfrm>
              <a:off x="0" y="0"/>
              <a:ext cx="4122729" cy="204023"/>
            </a:xfrm>
            <a:custGeom>
              <a:avLst/>
              <a:gdLst/>
              <a:ahLst/>
              <a:cxnLst/>
              <a:rect l="l" t="t" r="r" b="b"/>
              <a:pathLst>
                <a:path w="4122729" h="204023">
                  <a:moveTo>
                    <a:pt x="0" y="0"/>
                  </a:moveTo>
                  <a:lnTo>
                    <a:pt x="4122729" y="0"/>
                  </a:lnTo>
                  <a:lnTo>
                    <a:pt x="4122729" y="204023"/>
                  </a:lnTo>
                  <a:lnTo>
                    <a:pt x="0" y="204023"/>
                  </a:lnTo>
                  <a:close/>
                </a:path>
              </a:pathLst>
            </a:custGeom>
            <a:solidFill>
              <a:srgbClr val="A3D283"/>
            </a:solidFill>
          </p:spPr>
          <p:txBody>
            <a:bodyPr/>
            <a:lstStyle/>
            <a:p>
              <a:endParaRPr lang="en-US"/>
            </a:p>
          </p:txBody>
        </p:sp>
        <p:sp>
          <p:nvSpPr>
            <p:cNvPr id="14" name="TextBox 14"/>
            <p:cNvSpPr txBox="1"/>
            <p:nvPr/>
          </p:nvSpPr>
          <p:spPr>
            <a:xfrm>
              <a:off x="0" y="-38100"/>
              <a:ext cx="4122729" cy="242123"/>
            </a:xfrm>
            <a:prstGeom prst="rect">
              <a:avLst/>
            </a:prstGeom>
          </p:spPr>
          <p:txBody>
            <a:bodyPr lIns="50800" tIns="50800" rIns="50800" bIns="50800" rtlCol="0" anchor="ctr"/>
            <a:lstStyle/>
            <a:p>
              <a:pPr algn="ctr">
                <a:lnSpc>
                  <a:spcPts val="3359"/>
                </a:lnSpc>
              </a:pPr>
              <a:endParaRPr/>
            </a:p>
          </p:txBody>
        </p:sp>
      </p:grpSp>
      <p:sp>
        <p:nvSpPr>
          <p:cNvPr id="16" name="Freeform 16">
            <a:extLst>
              <a:ext uri="{C183D7F6-B498-43B3-948B-1728B52AA6E4}">
                <adec:decorative xmlns:adec="http://schemas.microsoft.com/office/drawing/2017/decorative" val="1"/>
              </a:ext>
            </a:extLst>
          </p:cNvPr>
          <p:cNvSpPr/>
          <p:nvPr/>
        </p:nvSpPr>
        <p:spPr>
          <a:xfrm>
            <a:off x="1028700" y="7412651"/>
            <a:ext cx="2251861" cy="1748945"/>
          </a:xfrm>
          <a:custGeom>
            <a:avLst/>
            <a:gdLst/>
            <a:ahLst/>
            <a:cxnLst/>
            <a:rect l="l" t="t" r="r" b="b"/>
            <a:pathLst>
              <a:path w="2251861" h="1748945">
                <a:moveTo>
                  <a:pt x="0" y="0"/>
                </a:moveTo>
                <a:lnTo>
                  <a:pt x="2251861" y="0"/>
                </a:lnTo>
                <a:lnTo>
                  <a:pt x="2251861" y="1748945"/>
                </a:lnTo>
                <a:lnTo>
                  <a:pt x="0" y="17489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7"/>
          <p:cNvSpPr txBox="1">
            <a:spLocks noGrp="1"/>
          </p:cNvSpPr>
          <p:nvPr>
            <p:ph type="title" idx="4294967295"/>
          </p:nvPr>
        </p:nvSpPr>
        <p:spPr>
          <a:xfrm>
            <a:off x="503756" y="701531"/>
            <a:ext cx="153132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Mark Your Calendars!</a:t>
            </a:r>
          </a:p>
        </p:txBody>
      </p:sp>
      <p:sp>
        <p:nvSpPr>
          <p:cNvPr id="15" name="Freeform 15">
            <a:extLst>
              <a:ext uri="{C183D7F6-B498-43B3-948B-1728B52AA6E4}">
                <adec:decorative xmlns:adec="http://schemas.microsoft.com/office/drawing/2017/decorative" val="1"/>
              </a:ext>
            </a:extLst>
          </p:cNvPr>
          <p:cNvSpPr/>
          <p:nvPr/>
        </p:nvSpPr>
        <p:spPr>
          <a:xfrm>
            <a:off x="1297829" y="3969486"/>
            <a:ext cx="1602060" cy="1622713"/>
          </a:xfrm>
          <a:custGeom>
            <a:avLst/>
            <a:gdLst/>
            <a:ahLst/>
            <a:cxnLst/>
            <a:rect l="l" t="t" r="r" b="b"/>
            <a:pathLst>
              <a:path w="1602060" h="1622713">
                <a:moveTo>
                  <a:pt x="0" y="0"/>
                </a:moveTo>
                <a:lnTo>
                  <a:pt x="1602060" y="0"/>
                </a:lnTo>
                <a:lnTo>
                  <a:pt x="1602060" y="1622713"/>
                </a:lnTo>
                <a:lnTo>
                  <a:pt x="0" y="16227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TextBox 20"/>
          <p:cNvSpPr txBox="1"/>
          <p:nvPr/>
        </p:nvSpPr>
        <p:spPr>
          <a:xfrm>
            <a:off x="1028700" y="2884014"/>
            <a:ext cx="4252003" cy="504825"/>
          </a:xfrm>
          <a:prstGeom prst="rect">
            <a:avLst/>
          </a:prstGeom>
        </p:spPr>
        <p:txBody>
          <a:bodyPr lIns="0" tIns="0" rIns="0" bIns="0" rtlCol="0" anchor="t">
            <a:spAutoFit/>
          </a:bodyPr>
          <a:lstStyle/>
          <a:p>
            <a:pPr algn="l">
              <a:lnSpc>
                <a:spcPts val="4199"/>
              </a:lnSpc>
            </a:pPr>
            <a:r>
              <a:rPr lang="en-US" sz="2999">
                <a:solidFill>
                  <a:srgbClr val="0E0D0D"/>
                </a:solidFill>
                <a:latin typeface="Trebuchet MS Bold"/>
                <a:ea typeface="Trebuchet MS Bold"/>
                <a:cs typeface="Trebuchet MS Bold"/>
                <a:sym typeface="Trebuchet MS Bold"/>
              </a:rPr>
              <a:t>Virtual Fiscal Welcome </a:t>
            </a:r>
          </a:p>
        </p:txBody>
      </p:sp>
      <p:sp>
        <p:nvSpPr>
          <p:cNvPr id="18" name="TextBox 18"/>
          <p:cNvSpPr txBox="1"/>
          <p:nvPr/>
        </p:nvSpPr>
        <p:spPr>
          <a:xfrm>
            <a:off x="3372673" y="4067271"/>
            <a:ext cx="13198131" cy="1076229"/>
          </a:xfrm>
          <a:prstGeom prst="rect">
            <a:avLst/>
          </a:prstGeom>
        </p:spPr>
        <p:txBody>
          <a:bodyPr lIns="0" tIns="0" rIns="0" bIns="0" rtlCol="0" anchor="t">
            <a:spAutoFit/>
          </a:bodyPr>
          <a:lstStyle/>
          <a:p>
            <a:pPr marL="626107" lvl="1" indent="-313054" algn="l">
              <a:lnSpc>
                <a:spcPts val="4378"/>
              </a:lnSpc>
              <a:buFont typeface="Arial"/>
              <a:buChar char="•"/>
            </a:pPr>
            <a:r>
              <a:rPr lang="en-US" sz="2899" dirty="0">
                <a:solidFill>
                  <a:srgbClr val="000000"/>
                </a:solidFill>
                <a:latin typeface="Trebuchet MS Bold"/>
                <a:ea typeface="Trebuchet MS Bold"/>
                <a:cs typeface="Trebuchet MS Bold"/>
                <a:sym typeface="Trebuchet MS Bold"/>
              </a:rPr>
              <a:t>Cohort 14: </a:t>
            </a:r>
            <a:r>
              <a:rPr lang="en-US" sz="2899" dirty="0">
                <a:solidFill>
                  <a:srgbClr val="000000"/>
                </a:solidFill>
                <a:latin typeface="Trebuchet MS"/>
                <a:ea typeface="Trebuchet MS"/>
                <a:cs typeface="Trebuchet MS"/>
                <a:sym typeface="Trebuchet MS"/>
              </a:rPr>
              <a:t>August 21, 2024, from 10:00 to 11:00 AM via Zoom</a:t>
            </a:r>
          </a:p>
          <a:p>
            <a:pPr marL="626107" lvl="1" indent="-313054" algn="l">
              <a:lnSpc>
                <a:spcPts val="4378"/>
              </a:lnSpc>
              <a:buFont typeface="Arial"/>
              <a:buChar char="•"/>
            </a:pPr>
            <a:r>
              <a:rPr lang="en-US" sz="2899" dirty="0">
                <a:solidFill>
                  <a:srgbClr val="000000"/>
                </a:solidFill>
                <a:latin typeface="Trebuchet MS Bold"/>
                <a:ea typeface="Trebuchet MS Bold"/>
                <a:cs typeface="Trebuchet MS Bold"/>
                <a:sym typeface="Trebuchet MS Bold"/>
              </a:rPr>
              <a:t>Cohorts 11, 12, and 13:</a:t>
            </a:r>
            <a:r>
              <a:rPr lang="en-US" sz="2899" dirty="0">
                <a:solidFill>
                  <a:srgbClr val="000000"/>
                </a:solidFill>
                <a:latin typeface="Trebuchet MS"/>
                <a:ea typeface="Trebuchet MS"/>
                <a:cs typeface="Trebuchet MS"/>
                <a:sym typeface="Trebuchet MS"/>
              </a:rPr>
              <a:t> August 22, 2024, from 8:00 to 9:00 AM via Zoom</a:t>
            </a:r>
          </a:p>
        </p:txBody>
      </p:sp>
      <p:sp>
        <p:nvSpPr>
          <p:cNvPr id="19" name="TextBox 19"/>
          <p:cNvSpPr txBox="1"/>
          <p:nvPr/>
        </p:nvSpPr>
        <p:spPr>
          <a:xfrm>
            <a:off x="1028700" y="6151549"/>
            <a:ext cx="3742378" cy="504825"/>
          </a:xfrm>
          <a:prstGeom prst="rect">
            <a:avLst/>
          </a:prstGeom>
        </p:spPr>
        <p:txBody>
          <a:bodyPr lIns="0" tIns="0" rIns="0" bIns="0" rtlCol="0" anchor="t">
            <a:spAutoFit/>
          </a:bodyPr>
          <a:lstStyle/>
          <a:p>
            <a:pPr algn="l">
              <a:lnSpc>
                <a:spcPts val="4199"/>
              </a:lnSpc>
            </a:pPr>
            <a:r>
              <a:rPr lang="en-US" sz="2999">
                <a:solidFill>
                  <a:srgbClr val="0E0D0D"/>
                </a:solidFill>
                <a:latin typeface="Trebuchet MS Bold"/>
                <a:ea typeface="Trebuchet MS Bold"/>
                <a:cs typeface="Trebuchet MS Bold"/>
                <a:sym typeface="Trebuchet MS Bold"/>
              </a:rPr>
              <a:t>Upcoming Trainings</a:t>
            </a:r>
          </a:p>
        </p:txBody>
      </p:sp>
      <p:sp>
        <p:nvSpPr>
          <p:cNvPr id="21" name="TextBox 21"/>
          <p:cNvSpPr txBox="1"/>
          <p:nvPr/>
        </p:nvSpPr>
        <p:spPr>
          <a:xfrm>
            <a:off x="3372673" y="7059986"/>
            <a:ext cx="12102351" cy="1892300"/>
          </a:xfrm>
          <a:prstGeom prst="rect">
            <a:avLst/>
          </a:prstGeom>
        </p:spPr>
        <p:txBody>
          <a:bodyPr lIns="0" tIns="0" rIns="0" bIns="0" rtlCol="0" anchor="t">
            <a:spAutoFit/>
          </a:bodyPr>
          <a:lstStyle/>
          <a:p>
            <a:pPr marL="539749" lvl="1" indent="-269875" algn="l">
              <a:lnSpc>
                <a:spcPts val="3774"/>
              </a:lnSpc>
              <a:buFont typeface="Arial"/>
              <a:buChar char="•"/>
            </a:pPr>
            <a:r>
              <a:rPr lang="en-US" sz="2499" dirty="0">
                <a:solidFill>
                  <a:srgbClr val="000000"/>
                </a:solidFill>
                <a:latin typeface="Trebuchet MS Bold"/>
                <a:ea typeface="Trebuchet MS Bold"/>
                <a:cs typeface="Trebuchet MS Bold"/>
                <a:sym typeface="Trebuchet MS Bold"/>
              </a:rPr>
              <a:t>Cohort 14:</a:t>
            </a:r>
            <a:r>
              <a:rPr lang="en-US" sz="2499" dirty="0">
                <a:solidFill>
                  <a:srgbClr val="000000"/>
                </a:solidFill>
                <a:latin typeface="Trebuchet MS"/>
                <a:ea typeface="Trebuchet MS"/>
                <a:cs typeface="Trebuchet MS"/>
                <a:sym typeface="Trebuchet MS"/>
              </a:rPr>
              <a:t> Fall In-Person Training on September 17, 2024</a:t>
            </a:r>
          </a:p>
          <a:p>
            <a:pPr marL="539749" lvl="1" indent="-269875" algn="l">
              <a:lnSpc>
                <a:spcPts val="3774"/>
              </a:lnSpc>
              <a:buFont typeface="Arial"/>
              <a:buChar char="•"/>
            </a:pPr>
            <a:r>
              <a:rPr lang="en-US" sz="2499" dirty="0">
                <a:solidFill>
                  <a:srgbClr val="000000"/>
                </a:solidFill>
                <a:latin typeface="Trebuchet MS Bold"/>
                <a:ea typeface="Trebuchet MS Bold"/>
                <a:cs typeface="Trebuchet MS Bold"/>
                <a:sym typeface="Trebuchet MS Bold"/>
              </a:rPr>
              <a:t>All Cohorts:</a:t>
            </a:r>
            <a:r>
              <a:rPr lang="en-US" sz="2499" dirty="0">
                <a:solidFill>
                  <a:srgbClr val="000000"/>
                </a:solidFill>
                <a:latin typeface="Trebuchet MS"/>
                <a:ea typeface="Trebuchet MS"/>
                <a:cs typeface="Trebuchet MS"/>
                <a:sym typeface="Trebuchet MS"/>
              </a:rPr>
              <a:t> Register for one regional training in the fall or winter</a:t>
            </a:r>
          </a:p>
          <a:p>
            <a:pPr marL="539749" lvl="1" indent="-269875" algn="l">
              <a:lnSpc>
                <a:spcPts val="3774"/>
              </a:lnSpc>
              <a:buFont typeface="Arial"/>
              <a:buChar char="•"/>
            </a:pPr>
            <a:r>
              <a:rPr lang="en-US" sz="2499" dirty="0">
                <a:solidFill>
                  <a:srgbClr val="000000"/>
                </a:solidFill>
                <a:latin typeface="Trebuchet MS Bold"/>
                <a:ea typeface="Trebuchet MS Bold"/>
                <a:cs typeface="Trebuchet MS Bold"/>
                <a:sym typeface="Trebuchet MS Bold"/>
              </a:rPr>
              <a:t>All Cohorts:</a:t>
            </a:r>
            <a:r>
              <a:rPr lang="en-US" sz="2499" dirty="0">
                <a:solidFill>
                  <a:srgbClr val="000000"/>
                </a:solidFill>
                <a:latin typeface="Trebuchet MS"/>
                <a:ea typeface="Trebuchet MS"/>
                <a:cs typeface="Trebuchet MS"/>
                <a:sym typeface="Trebuchet MS"/>
              </a:rPr>
              <a:t> Register for virtual professional development with Hatching Results, Inc. in February 2025</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503756" y="701562"/>
            <a:ext cx="13559934" cy="10476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Next Steps </a:t>
            </a:r>
          </a:p>
        </p:txBody>
      </p:sp>
      <p:grpSp>
        <p:nvGrpSpPr>
          <p:cNvPr id="14" name="Group 14">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15" name="Freeform 15">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16" name="TextBox 16"/>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19" name="Group 19" descr="Cohorts 11, 12, and 13">
            <a:extLst>
              <a:ext uri="{C183D7F6-B498-43B3-948B-1728B52AA6E4}">
                <adec:decorative xmlns:adec="http://schemas.microsoft.com/office/drawing/2017/decorative" val="0"/>
              </a:ext>
            </a:extLst>
          </p:cNvPr>
          <p:cNvGrpSpPr/>
          <p:nvPr/>
        </p:nvGrpSpPr>
        <p:grpSpPr>
          <a:xfrm>
            <a:off x="787910" y="2777676"/>
            <a:ext cx="15653486" cy="866663"/>
            <a:chOff x="0" y="0"/>
            <a:chExt cx="4122729" cy="228257"/>
          </a:xfrm>
        </p:grpSpPr>
        <p:sp>
          <p:nvSpPr>
            <p:cNvPr id="20" name="Freeform 20">
              <a:extLst>
                <a:ext uri="{C183D7F6-B498-43B3-948B-1728B52AA6E4}">
                  <adec:decorative xmlns:adec="http://schemas.microsoft.com/office/drawing/2017/decorative" val="1"/>
                </a:ext>
              </a:extLst>
            </p:cNvPr>
            <p:cNvSpPr/>
            <p:nvPr/>
          </p:nvSpPr>
          <p:spPr>
            <a:xfrm>
              <a:off x="0" y="0"/>
              <a:ext cx="4122729" cy="228257"/>
            </a:xfrm>
            <a:custGeom>
              <a:avLst/>
              <a:gdLst/>
              <a:ahLst/>
              <a:cxnLst/>
              <a:rect l="l" t="t" r="r" b="b"/>
              <a:pathLst>
                <a:path w="4122729" h="228257">
                  <a:moveTo>
                    <a:pt x="0" y="0"/>
                  </a:moveTo>
                  <a:lnTo>
                    <a:pt x="4122729" y="0"/>
                  </a:lnTo>
                  <a:lnTo>
                    <a:pt x="4122729" y="228257"/>
                  </a:lnTo>
                  <a:lnTo>
                    <a:pt x="0" y="228257"/>
                  </a:lnTo>
                  <a:close/>
                </a:path>
              </a:pathLst>
            </a:custGeom>
            <a:solidFill>
              <a:srgbClr val="FFC846"/>
            </a:solidFill>
          </p:spPr>
          <p:txBody>
            <a:bodyPr/>
            <a:lstStyle/>
            <a:p>
              <a:endParaRPr lang="en-US"/>
            </a:p>
          </p:txBody>
        </p:sp>
        <p:sp>
          <p:nvSpPr>
            <p:cNvPr id="21" name="TextBox 21"/>
            <p:cNvSpPr txBox="1"/>
            <p:nvPr/>
          </p:nvSpPr>
          <p:spPr>
            <a:xfrm>
              <a:off x="0" y="-85725"/>
              <a:ext cx="4122729" cy="313982"/>
            </a:xfrm>
            <a:prstGeom prst="rect">
              <a:avLst/>
            </a:prstGeom>
          </p:spPr>
          <p:txBody>
            <a:bodyPr lIns="50800" tIns="50800" rIns="50800" bIns="50800" rtlCol="0" anchor="ctr"/>
            <a:lstStyle/>
            <a:p>
              <a:pPr algn="l">
                <a:lnSpc>
                  <a:spcPts val="6299"/>
                </a:lnSpc>
              </a:pPr>
              <a:r>
                <a:rPr lang="en-US" sz="4499" dirty="0">
                  <a:solidFill>
                    <a:srgbClr val="000000"/>
                  </a:solidFill>
                  <a:latin typeface="Museo Slab 1"/>
                  <a:ea typeface="Museo Slab 1"/>
                  <a:cs typeface="Museo Slab 1"/>
                  <a:sym typeface="Museo Slab 1"/>
                </a:rPr>
                <a:t>Cohorts 11, 12, and 13</a:t>
              </a:r>
            </a:p>
          </p:txBody>
        </p:sp>
      </p:grpSp>
      <p:sp>
        <p:nvSpPr>
          <p:cNvPr id="18" name="TextBox 18"/>
          <p:cNvSpPr txBox="1"/>
          <p:nvPr/>
        </p:nvSpPr>
        <p:spPr>
          <a:xfrm>
            <a:off x="900738" y="3813316"/>
            <a:ext cx="15237154" cy="3225481"/>
          </a:xfrm>
          <a:prstGeom prst="rect">
            <a:avLst/>
          </a:prstGeom>
        </p:spPr>
        <p:txBody>
          <a:bodyPr lIns="0" tIns="0" rIns="0" bIns="0" rtlCol="0" anchor="t">
            <a:spAutoFit/>
          </a:bodyPr>
          <a:lstStyle/>
          <a:p>
            <a:pPr marL="604518" lvl="1" indent="-302259" algn="l">
              <a:lnSpc>
                <a:spcPts val="4283"/>
              </a:lnSpc>
              <a:buFont typeface="Arial"/>
              <a:buChar char="•"/>
            </a:pPr>
            <a:r>
              <a:rPr lang="en-US" sz="2799" u="sng" dirty="0">
                <a:solidFill>
                  <a:srgbClr val="0955A1"/>
                </a:solidFill>
                <a:latin typeface="Trebuchet MS Bold"/>
                <a:ea typeface="Trebuchet MS Bold"/>
                <a:cs typeface="Trebuchet MS Bold"/>
                <a:sym typeface="Trebuchet MS Bold"/>
                <a:hlinkClick r:id="rId3"/>
              </a:rPr>
              <a:t>Sign in</a:t>
            </a:r>
            <a:r>
              <a:rPr lang="en-US" sz="2799" dirty="0">
                <a:solidFill>
                  <a:srgbClr val="000000"/>
                </a:solidFill>
                <a:latin typeface="Trebuchet MS"/>
                <a:ea typeface="Trebuchet MS"/>
                <a:cs typeface="Trebuchet MS"/>
                <a:sym typeface="Trebuchet MS"/>
                <a:hlinkClick r:id="rId3"/>
              </a:rPr>
              <a:t> </a:t>
            </a:r>
            <a:r>
              <a:rPr lang="en-US" sz="2799" dirty="0">
                <a:solidFill>
                  <a:srgbClr val="000000"/>
                </a:solidFill>
                <a:latin typeface="Trebuchet MS"/>
                <a:ea typeface="Trebuchet MS"/>
                <a:cs typeface="Trebuchet MS"/>
                <a:sym typeface="Trebuchet MS"/>
              </a:rPr>
              <a:t>for record of attendance.</a:t>
            </a:r>
          </a:p>
          <a:p>
            <a:pPr marL="1209036" lvl="2" indent="-403012" algn="l">
              <a:lnSpc>
                <a:spcPts val="4283"/>
              </a:lnSpc>
              <a:buFont typeface="Arial"/>
              <a:buChar char="⚬"/>
            </a:pPr>
            <a:r>
              <a:rPr lang="en-US" sz="2799" dirty="0">
                <a:solidFill>
                  <a:srgbClr val="000000"/>
                </a:solidFill>
                <a:latin typeface="Trebuchet MS"/>
                <a:ea typeface="Trebuchet MS"/>
                <a:cs typeface="Trebuchet MS"/>
                <a:sym typeface="Trebuchet MS"/>
              </a:rPr>
              <a:t>A certificate of attendance will be sent to email on form.</a:t>
            </a:r>
          </a:p>
          <a:p>
            <a:pPr marL="604518" lvl="1" indent="-302259" algn="l">
              <a:lnSpc>
                <a:spcPts val="4283"/>
              </a:lnSpc>
              <a:buFont typeface="Arial"/>
              <a:buChar char="•"/>
            </a:pPr>
            <a:r>
              <a:rPr lang="en-US" sz="2799" dirty="0">
                <a:solidFill>
                  <a:srgbClr val="000000"/>
                </a:solidFill>
                <a:latin typeface="Trebuchet MS"/>
                <a:ea typeface="Trebuchet MS"/>
                <a:cs typeface="Trebuchet MS"/>
                <a:sym typeface="Trebuchet MS"/>
              </a:rPr>
              <a:t>Complete Zoom survey questions.</a:t>
            </a:r>
          </a:p>
          <a:p>
            <a:pPr marL="604518" lvl="1" indent="-302259" algn="l">
              <a:lnSpc>
                <a:spcPts val="4283"/>
              </a:lnSpc>
              <a:buFont typeface="Arial"/>
              <a:buChar char="•"/>
            </a:pPr>
            <a:r>
              <a:rPr lang="en-US" sz="2799" dirty="0">
                <a:solidFill>
                  <a:srgbClr val="000000"/>
                </a:solidFill>
                <a:latin typeface="Trebuchet MS"/>
                <a:ea typeface="Trebuchet MS"/>
                <a:cs typeface="Trebuchet MS"/>
                <a:sym typeface="Trebuchet MS"/>
              </a:rPr>
              <a:t>Download your cohort’s calendar and register for upcoming trainings.</a:t>
            </a:r>
          </a:p>
          <a:p>
            <a:pPr marL="604518" lvl="1" indent="-302259" algn="l">
              <a:lnSpc>
                <a:spcPts val="4283"/>
              </a:lnSpc>
              <a:buFont typeface="Arial"/>
              <a:buChar char="•"/>
            </a:pPr>
            <a:r>
              <a:rPr lang="en-US" sz="2799" dirty="0">
                <a:solidFill>
                  <a:srgbClr val="000000"/>
                </a:solidFill>
                <a:latin typeface="Trebuchet MS"/>
                <a:ea typeface="Trebuchet MS"/>
                <a:cs typeface="Trebuchet MS"/>
                <a:sym typeface="Trebuchet MS"/>
              </a:rPr>
              <a:t>Meet with your team and administrator.</a:t>
            </a:r>
          </a:p>
          <a:p>
            <a:pPr marL="1209036" lvl="2" indent="-403012" algn="l">
              <a:lnSpc>
                <a:spcPts val="4283"/>
              </a:lnSpc>
              <a:buFont typeface="Arial"/>
              <a:buChar char="⚬"/>
            </a:pPr>
            <a:r>
              <a:rPr lang="en-US" sz="2799" dirty="0">
                <a:solidFill>
                  <a:srgbClr val="000000"/>
                </a:solidFill>
                <a:latin typeface="Trebuchet MS"/>
                <a:ea typeface="Trebuchet MS"/>
                <a:cs typeface="Trebuchet MS"/>
                <a:sym typeface="Trebuchet MS"/>
              </a:rPr>
              <a:t>Download the End of Year Reporting Guide template.</a:t>
            </a:r>
          </a:p>
        </p:txBody>
      </p:sp>
      <p:grpSp>
        <p:nvGrpSpPr>
          <p:cNvPr id="22" name="Group 22" descr="Cohort 14">
            <a:extLst>
              <a:ext uri="{C183D7F6-B498-43B3-948B-1728B52AA6E4}">
                <adec:decorative xmlns:adec="http://schemas.microsoft.com/office/drawing/2017/decorative" val="0"/>
              </a:ext>
            </a:extLst>
          </p:cNvPr>
          <p:cNvGrpSpPr/>
          <p:nvPr/>
        </p:nvGrpSpPr>
        <p:grpSpPr>
          <a:xfrm>
            <a:off x="692572" y="7332256"/>
            <a:ext cx="15653486" cy="866663"/>
            <a:chOff x="0" y="0"/>
            <a:chExt cx="4122729" cy="228257"/>
          </a:xfrm>
        </p:grpSpPr>
        <p:sp>
          <p:nvSpPr>
            <p:cNvPr id="23" name="Freeform 23">
              <a:extLst>
                <a:ext uri="{C183D7F6-B498-43B3-948B-1728B52AA6E4}">
                  <adec:decorative xmlns:adec="http://schemas.microsoft.com/office/drawing/2017/decorative" val="1"/>
                </a:ext>
              </a:extLst>
            </p:cNvPr>
            <p:cNvSpPr/>
            <p:nvPr/>
          </p:nvSpPr>
          <p:spPr>
            <a:xfrm>
              <a:off x="0" y="0"/>
              <a:ext cx="4122729" cy="228257"/>
            </a:xfrm>
            <a:custGeom>
              <a:avLst/>
              <a:gdLst/>
              <a:ahLst/>
              <a:cxnLst/>
              <a:rect l="l" t="t" r="r" b="b"/>
              <a:pathLst>
                <a:path w="4122729" h="228257">
                  <a:moveTo>
                    <a:pt x="0" y="0"/>
                  </a:moveTo>
                  <a:lnTo>
                    <a:pt x="4122729" y="0"/>
                  </a:lnTo>
                  <a:lnTo>
                    <a:pt x="4122729" y="228257"/>
                  </a:lnTo>
                  <a:lnTo>
                    <a:pt x="0" y="228257"/>
                  </a:lnTo>
                  <a:close/>
                </a:path>
              </a:pathLst>
            </a:custGeom>
            <a:solidFill>
              <a:srgbClr val="FFC846"/>
            </a:solidFill>
          </p:spPr>
          <p:txBody>
            <a:bodyPr/>
            <a:lstStyle/>
            <a:p>
              <a:endParaRPr lang="en-US"/>
            </a:p>
          </p:txBody>
        </p:sp>
        <p:sp>
          <p:nvSpPr>
            <p:cNvPr id="24" name="TextBox 24"/>
            <p:cNvSpPr txBox="1"/>
            <p:nvPr/>
          </p:nvSpPr>
          <p:spPr>
            <a:xfrm>
              <a:off x="0" y="-85725"/>
              <a:ext cx="4122729" cy="313982"/>
            </a:xfrm>
            <a:prstGeom prst="rect">
              <a:avLst/>
            </a:prstGeom>
          </p:spPr>
          <p:txBody>
            <a:bodyPr lIns="50800" tIns="50800" rIns="50800" bIns="50800" rtlCol="0" anchor="ctr"/>
            <a:lstStyle/>
            <a:p>
              <a:pPr algn="l">
                <a:lnSpc>
                  <a:spcPts val="6299"/>
                </a:lnSpc>
              </a:pPr>
              <a:r>
                <a:rPr lang="en-US" sz="4499">
                  <a:solidFill>
                    <a:srgbClr val="000000"/>
                  </a:solidFill>
                  <a:latin typeface="Museo Slab 1"/>
                  <a:ea typeface="Museo Slab 1"/>
                  <a:cs typeface="Museo Slab 1"/>
                  <a:sym typeface="Museo Slab 1"/>
                </a:rPr>
                <a:t>Cohort 14</a:t>
              </a:r>
            </a:p>
          </p:txBody>
        </p:sp>
      </p:grpSp>
      <p:sp>
        <p:nvSpPr>
          <p:cNvPr id="25" name="TextBox 25"/>
          <p:cNvSpPr txBox="1">
            <a:spLocks/>
          </p:cNvSpPr>
          <p:nvPr/>
        </p:nvSpPr>
        <p:spPr>
          <a:xfrm>
            <a:off x="861128" y="8375913"/>
            <a:ext cx="10039549" cy="48125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604518" marR="0" lvl="1" indent="-302259" algn="l" defTabSz="914400" rtl="0" eaLnBrk="1" fontAlgn="auto" latinLnBrk="0" hangingPunct="1">
              <a:lnSpc>
                <a:spcPts val="3919"/>
              </a:lnSpc>
              <a:spcBef>
                <a:spcPts val="0"/>
              </a:spcBef>
              <a:spcAft>
                <a:spcPts val="0"/>
              </a:spcAft>
              <a:buClrTx/>
              <a:buSzTx/>
              <a:buFont typeface="Arial"/>
              <a:buChar char="•"/>
              <a:tabLst/>
              <a:defRPr/>
            </a:pPr>
            <a:r>
              <a:rPr kumimoji="0" lang="en-US" sz="2799" b="0" i="0" u="none" strike="noStrike" kern="1200" cap="none" spc="0" normalizeH="0" baseline="0" noProof="0" dirty="0">
                <a:ln>
                  <a:noFill/>
                </a:ln>
                <a:solidFill>
                  <a:srgbClr val="000000"/>
                </a:solidFill>
                <a:effectLst/>
                <a:uLnTx/>
                <a:uFillTx/>
                <a:latin typeface="Trebuchet MS"/>
                <a:ea typeface="Trebuchet MS"/>
                <a:cs typeface="Trebuchet MS"/>
                <a:sym typeface="Trebuchet MS"/>
              </a:rPr>
              <a:t>Take a 5 minute break and then we will continue. </a:t>
            </a:r>
          </a:p>
        </p:txBody>
      </p:sp>
      <p:sp>
        <p:nvSpPr>
          <p:cNvPr id="17" name="Freeform 17"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03756" y="701512"/>
            <a:ext cx="13931179"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Contact Us </a:t>
            </a:r>
          </a:p>
        </p:txBody>
      </p:sp>
      <p:grpSp>
        <p:nvGrpSpPr>
          <p:cNvPr id="6" name="Group 6">
            <a:extLst>
              <a:ext uri="{C183D7F6-B498-43B3-948B-1728B52AA6E4}">
                <adec:decorative xmlns:adec="http://schemas.microsoft.com/office/drawing/2017/decorative" val="1"/>
              </a:ext>
            </a:extLst>
          </p:cNvPr>
          <p:cNvGrpSpPr/>
          <p:nvPr/>
        </p:nvGrpSpPr>
        <p:grpSpPr>
          <a:xfrm>
            <a:off x="801354" y="2292087"/>
            <a:ext cx="16712180" cy="7475212"/>
            <a:chOff x="0" y="0"/>
            <a:chExt cx="4401562" cy="1968780"/>
          </a:xfrm>
        </p:grpSpPr>
        <p:sp>
          <p:nvSpPr>
            <p:cNvPr id="7" name="Freeform 7">
              <a:extLst>
                <a:ext uri="{C183D7F6-B498-43B3-948B-1728B52AA6E4}">
                  <adec:decorative xmlns:adec="http://schemas.microsoft.com/office/drawing/2017/decorative" val="1"/>
                </a:ext>
              </a:extLst>
            </p:cNvPr>
            <p:cNvSpPr/>
            <p:nvPr/>
          </p:nvSpPr>
          <p:spPr>
            <a:xfrm>
              <a:off x="0" y="0"/>
              <a:ext cx="4401562" cy="1968780"/>
            </a:xfrm>
            <a:custGeom>
              <a:avLst/>
              <a:gdLst/>
              <a:ahLst/>
              <a:cxnLst/>
              <a:rect l="l" t="t" r="r" b="b"/>
              <a:pathLst>
                <a:path w="4401562" h="1968780">
                  <a:moveTo>
                    <a:pt x="0" y="0"/>
                  </a:moveTo>
                  <a:lnTo>
                    <a:pt x="4401562" y="0"/>
                  </a:lnTo>
                  <a:lnTo>
                    <a:pt x="4401562" y="1968780"/>
                  </a:lnTo>
                  <a:lnTo>
                    <a:pt x="0" y="1968780"/>
                  </a:lnTo>
                  <a:close/>
                </a:path>
              </a:pathLst>
            </a:custGeom>
            <a:solidFill>
              <a:srgbClr val="F2F2F2"/>
            </a:solidFill>
          </p:spPr>
          <p:txBody>
            <a:bodyPr/>
            <a:lstStyle/>
            <a:p>
              <a:endParaRPr lang="en-US"/>
            </a:p>
          </p:txBody>
        </p:sp>
        <p:sp>
          <p:nvSpPr>
            <p:cNvPr id="8" name="TextBox 8"/>
            <p:cNvSpPr txBox="1"/>
            <p:nvPr/>
          </p:nvSpPr>
          <p:spPr>
            <a:xfrm>
              <a:off x="0" y="-38100"/>
              <a:ext cx="4401562" cy="2006880"/>
            </a:xfrm>
            <a:prstGeom prst="rect">
              <a:avLst/>
            </a:prstGeom>
          </p:spPr>
          <p:txBody>
            <a:bodyPr lIns="50800" tIns="50800" rIns="50800" bIns="50800" rtlCol="0" anchor="ctr"/>
            <a:lstStyle/>
            <a:p>
              <a:pPr algn="ctr">
                <a:lnSpc>
                  <a:spcPts val="335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1184759" y="4304372"/>
            <a:ext cx="7588213" cy="3179627"/>
            <a:chOff x="0" y="0"/>
            <a:chExt cx="2900587" cy="1215409"/>
          </a:xfrm>
        </p:grpSpPr>
        <p:sp>
          <p:nvSpPr>
            <p:cNvPr id="10" name="Freeform 10">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a:p>
          </p:txBody>
        </p:sp>
      </p:grpSp>
      <p:sp>
        <p:nvSpPr>
          <p:cNvPr id="19" name="TextBox 19"/>
          <p:cNvSpPr txBox="1"/>
          <p:nvPr/>
        </p:nvSpPr>
        <p:spPr>
          <a:xfrm>
            <a:off x="1184759" y="2779530"/>
            <a:ext cx="15918483" cy="896545"/>
          </a:xfrm>
          <a:prstGeom prst="rect">
            <a:avLst/>
          </a:prstGeom>
        </p:spPr>
        <p:txBody>
          <a:bodyPr lIns="0" tIns="0" rIns="0" bIns="0" rtlCol="0" anchor="t">
            <a:spAutoFit/>
          </a:bodyPr>
          <a:lstStyle/>
          <a:p>
            <a:pPr algn="ctr">
              <a:lnSpc>
                <a:spcPts val="7280"/>
              </a:lnSpc>
            </a:pPr>
            <a:r>
              <a:rPr lang="en-US" sz="5200">
                <a:solidFill>
                  <a:srgbClr val="000000"/>
                </a:solidFill>
                <a:latin typeface="Trebuchet MS"/>
                <a:ea typeface="Trebuchet MS"/>
                <a:cs typeface="Trebuchet MS"/>
                <a:sym typeface="Trebuchet MS"/>
              </a:rPr>
              <a:t>If questions come up, please reach out.</a:t>
            </a:r>
          </a:p>
        </p:txBody>
      </p:sp>
      <p:sp>
        <p:nvSpPr>
          <p:cNvPr id="13" name="TextBox 13"/>
          <p:cNvSpPr txBox="1"/>
          <p:nvPr/>
        </p:nvSpPr>
        <p:spPr>
          <a:xfrm>
            <a:off x="1552495" y="4533996"/>
            <a:ext cx="3011008" cy="523838"/>
          </a:xfrm>
          <a:prstGeom prst="rect">
            <a:avLst/>
          </a:prstGeom>
        </p:spPr>
        <p:txBody>
          <a:bodyPr lIns="0" tIns="0" rIns="0" bIns="0" rtlCol="0" anchor="t">
            <a:spAutoFit/>
          </a:bodyPr>
          <a:lstStyle/>
          <a:p>
            <a:pPr algn="ctr">
              <a:lnSpc>
                <a:spcPts val="4200"/>
              </a:lnSpc>
            </a:pPr>
            <a:r>
              <a:rPr lang="en-US" sz="3000">
                <a:solidFill>
                  <a:srgbClr val="077682"/>
                </a:solidFill>
                <a:latin typeface="Museo Slab 2"/>
                <a:ea typeface="Museo Slab 2"/>
                <a:cs typeface="Museo Slab 2"/>
                <a:sym typeface="Museo Slab 2"/>
              </a:rPr>
              <a:t>SCCG Program</a:t>
            </a:r>
          </a:p>
        </p:txBody>
      </p:sp>
      <p:sp>
        <p:nvSpPr>
          <p:cNvPr id="12" name="Freeform 12" descr="2 people"/>
          <p:cNvSpPr/>
          <p:nvPr/>
        </p:nvSpPr>
        <p:spPr>
          <a:xfrm>
            <a:off x="2061509" y="5252676"/>
            <a:ext cx="1696064" cy="1919167"/>
          </a:xfrm>
          <a:custGeom>
            <a:avLst/>
            <a:gdLst/>
            <a:ahLst/>
            <a:cxnLst/>
            <a:rect l="l" t="t" r="r" b="b"/>
            <a:pathLst>
              <a:path w="1696064" h="1919167">
                <a:moveTo>
                  <a:pt x="0" y="0"/>
                </a:moveTo>
                <a:lnTo>
                  <a:pt x="1696063" y="0"/>
                </a:lnTo>
                <a:lnTo>
                  <a:pt x="1696063" y="1919166"/>
                </a:lnTo>
                <a:lnTo>
                  <a:pt x="0" y="19191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4621920" y="4401187"/>
            <a:ext cx="3923278" cy="2754970"/>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Trebuchet MS Bold"/>
                <a:ea typeface="Trebuchet MS Bold"/>
                <a:cs typeface="Trebuchet MS Bold"/>
                <a:sym typeface="Trebuchet MS Bold"/>
              </a:rPr>
              <a:t>Jennicca Mabe​</a:t>
            </a:r>
          </a:p>
          <a:p>
            <a:pPr algn="ctr">
              <a:lnSpc>
                <a:spcPts val="3359"/>
              </a:lnSpc>
              <a:spcBef>
                <a:spcPct val="0"/>
              </a:spcBef>
            </a:pPr>
            <a:r>
              <a:rPr lang="en-US" sz="2400">
                <a:solidFill>
                  <a:srgbClr val="000000"/>
                </a:solidFill>
                <a:latin typeface="Trebuchet MS"/>
                <a:ea typeface="Trebuchet MS"/>
                <a:cs typeface="Trebuchet MS"/>
                <a:sym typeface="Trebuchet MS"/>
              </a:rPr>
              <a:t>Mabe_j@cde.state.co.us ​</a:t>
            </a:r>
          </a:p>
          <a:p>
            <a:pPr algn="ctr">
              <a:lnSpc>
                <a:spcPts val="3359"/>
              </a:lnSpc>
              <a:spcBef>
                <a:spcPct val="0"/>
              </a:spcBef>
            </a:pPr>
            <a:r>
              <a:rPr lang="en-US" sz="2400">
                <a:solidFill>
                  <a:srgbClr val="000000"/>
                </a:solidFill>
                <a:latin typeface="Trebuchet MS"/>
                <a:ea typeface="Trebuchet MS"/>
                <a:cs typeface="Trebuchet MS"/>
                <a:sym typeface="Trebuchet MS"/>
              </a:rPr>
              <a:t>303-923-0974​</a:t>
            </a:r>
          </a:p>
          <a:p>
            <a:pPr algn="ctr">
              <a:lnSpc>
                <a:spcPts val="1399"/>
              </a:lnSpc>
              <a:spcBef>
                <a:spcPct val="0"/>
              </a:spcBef>
            </a:pPr>
            <a:endParaRPr lang="en-US" sz="2400">
              <a:solidFill>
                <a:srgbClr val="000000"/>
              </a:solidFill>
              <a:latin typeface="Trebuchet MS"/>
              <a:ea typeface="Trebuchet MS"/>
              <a:cs typeface="Trebuchet MS"/>
              <a:sym typeface="Trebuchet MS"/>
            </a:endParaRPr>
          </a:p>
          <a:p>
            <a:pPr algn="ctr">
              <a:lnSpc>
                <a:spcPts val="3639"/>
              </a:lnSpc>
              <a:spcBef>
                <a:spcPct val="0"/>
              </a:spcBef>
            </a:pPr>
            <a:r>
              <a:rPr lang="en-US" sz="2599">
                <a:solidFill>
                  <a:srgbClr val="000000"/>
                </a:solidFill>
                <a:latin typeface="Trebuchet MS Bold"/>
                <a:ea typeface="Trebuchet MS Bold"/>
                <a:cs typeface="Trebuchet MS Bold"/>
                <a:sym typeface="Trebuchet MS Bold"/>
              </a:rPr>
              <a:t>Brooke Morgan​</a:t>
            </a:r>
          </a:p>
          <a:p>
            <a:pPr algn="ctr">
              <a:lnSpc>
                <a:spcPts val="3359"/>
              </a:lnSpc>
              <a:spcBef>
                <a:spcPct val="0"/>
              </a:spcBef>
            </a:pPr>
            <a:r>
              <a:rPr lang="en-US" sz="2400">
                <a:solidFill>
                  <a:srgbClr val="000000"/>
                </a:solidFill>
                <a:latin typeface="Trebuchet MS"/>
                <a:ea typeface="Trebuchet MS"/>
                <a:cs typeface="Trebuchet MS"/>
                <a:sym typeface="Trebuchet MS"/>
              </a:rPr>
              <a:t>Morgan_b@cde.state.co.us​</a:t>
            </a:r>
          </a:p>
          <a:p>
            <a:pPr algn="ctr">
              <a:lnSpc>
                <a:spcPts val="3359"/>
              </a:lnSpc>
              <a:spcBef>
                <a:spcPct val="0"/>
              </a:spcBef>
            </a:pPr>
            <a:r>
              <a:rPr lang="en-US" sz="2400">
                <a:solidFill>
                  <a:srgbClr val="000000"/>
                </a:solidFill>
                <a:latin typeface="Trebuchet MS"/>
                <a:ea typeface="Trebuchet MS"/>
                <a:cs typeface="Trebuchet MS"/>
                <a:sym typeface="Trebuchet MS"/>
              </a:rPr>
              <a:t>303-923-0966​</a:t>
            </a:r>
          </a:p>
        </p:txBody>
      </p:sp>
      <p:grpSp>
        <p:nvGrpSpPr>
          <p:cNvPr id="14" name="Group 14">
            <a:extLst>
              <a:ext uri="{C183D7F6-B498-43B3-948B-1728B52AA6E4}">
                <adec:decorative xmlns:adec="http://schemas.microsoft.com/office/drawing/2017/decorative" val="1"/>
              </a:ext>
            </a:extLst>
          </p:cNvPr>
          <p:cNvGrpSpPr/>
          <p:nvPr/>
        </p:nvGrpSpPr>
        <p:grpSpPr>
          <a:xfrm>
            <a:off x="9409545" y="4304372"/>
            <a:ext cx="7588213" cy="3179627"/>
            <a:chOff x="0" y="0"/>
            <a:chExt cx="2900587" cy="1215409"/>
          </a:xfrm>
        </p:grpSpPr>
        <p:sp>
          <p:nvSpPr>
            <p:cNvPr id="15" name="Freeform 15">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a:p>
          </p:txBody>
        </p:sp>
      </p:grpSp>
      <p:sp>
        <p:nvSpPr>
          <p:cNvPr id="18" name="TextBox 18"/>
          <p:cNvSpPr txBox="1"/>
          <p:nvPr/>
        </p:nvSpPr>
        <p:spPr>
          <a:xfrm>
            <a:off x="12201158" y="4848244"/>
            <a:ext cx="3845382" cy="523838"/>
          </a:xfrm>
          <a:prstGeom prst="rect">
            <a:avLst/>
          </a:prstGeom>
        </p:spPr>
        <p:txBody>
          <a:bodyPr lIns="0" tIns="0" rIns="0" bIns="0" rtlCol="0" anchor="t">
            <a:spAutoFit/>
          </a:bodyPr>
          <a:lstStyle/>
          <a:p>
            <a:pPr algn="ctr">
              <a:lnSpc>
                <a:spcPts val="4200"/>
              </a:lnSpc>
            </a:pPr>
            <a:r>
              <a:rPr lang="en-US" sz="3000">
                <a:solidFill>
                  <a:srgbClr val="235E39"/>
                </a:solidFill>
                <a:latin typeface="Museo Slab 2"/>
                <a:ea typeface="Museo Slab 2"/>
                <a:cs typeface="Museo Slab 2"/>
                <a:sym typeface="Museo Slab 2"/>
              </a:rPr>
              <a:t>CDE Grants Fiscal</a:t>
            </a:r>
          </a:p>
        </p:txBody>
      </p:sp>
      <p:sp>
        <p:nvSpPr>
          <p:cNvPr id="16" name="Freeform 16" descr="1 person"/>
          <p:cNvSpPr/>
          <p:nvPr/>
        </p:nvSpPr>
        <p:spPr>
          <a:xfrm>
            <a:off x="9795565" y="4709733"/>
            <a:ext cx="1896607" cy="1896607"/>
          </a:xfrm>
          <a:custGeom>
            <a:avLst/>
            <a:gdLst/>
            <a:ahLst/>
            <a:cxnLst/>
            <a:rect l="l" t="t" r="r" b="b"/>
            <a:pathLst>
              <a:path w="1896607" h="1896607">
                <a:moveTo>
                  <a:pt x="0" y="0"/>
                </a:moveTo>
                <a:lnTo>
                  <a:pt x="1896606" y="0"/>
                </a:lnTo>
                <a:lnTo>
                  <a:pt x="1896606" y="1896607"/>
                </a:lnTo>
                <a:lnTo>
                  <a:pt x="0" y="1896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TextBox 17"/>
          <p:cNvSpPr txBox="1"/>
          <p:nvPr/>
        </p:nvSpPr>
        <p:spPr>
          <a:xfrm>
            <a:off x="12504485" y="5600886"/>
            <a:ext cx="3719512" cy="1288641"/>
          </a:xfrm>
          <a:prstGeom prst="rect">
            <a:avLst/>
          </a:prstGeom>
        </p:spPr>
        <p:txBody>
          <a:bodyPr lIns="0" tIns="0" rIns="0" bIns="0" rtlCol="0" anchor="t">
            <a:spAutoFit/>
          </a:bodyPr>
          <a:lstStyle/>
          <a:p>
            <a:pPr algn="ctr">
              <a:lnSpc>
                <a:spcPts val="3639"/>
              </a:lnSpc>
            </a:pPr>
            <a:r>
              <a:rPr lang="en-US" sz="2599" dirty="0">
                <a:solidFill>
                  <a:srgbClr val="000000"/>
                </a:solidFill>
                <a:latin typeface="Trebuchet MS Bold"/>
                <a:ea typeface="Trebuchet MS Bold"/>
                <a:cs typeface="Trebuchet MS Bold"/>
                <a:sym typeface="Trebuchet MS Bold"/>
              </a:rPr>
              <a:t>Gloria </a:t>
            </a:r>
            <a:r>
              <a:rPr lang="en-US" sz="2599" dirty="0" err="1">
                <a:solidFill>
                  <a:srgbClr val="000000"/>
                </a:solidFill>
                <a:latin typeface="Trebuchet MS Bold"/>
                <a:ea typeface="Trebuchet MS Bold"/>
                <a:cs typeface="Trebuchet MS Bold"/>
                <a:sym typeface="Trebuchet MS Bold"/>
              </a:rPr>
              <a:t>Kochan</a:t>
            </a:r>
            <a:endParaRPr lang="en-US" sz="2599" dirty="0">
              <a:solidFill>
                <a:srgbClr val="000000"/>
              </a:solidFill>
              <a:latin typeface="Trebuchet MS Bold"/>
              <a:ea typeface="Trebuchet MS Bold"/>
              <a:cs typeface="Trebuchet MS Bold"/>
              <a:sym typeface="Trebuchet MS Bold"/>
            </a:endParaRPr>
          </a:p>
          <a:p>
            <a:pPr algn="ctr">
              <a:lnSpc>
                <a:spcPts val="3359"/>
              </a:lnSpc>
            </a:pPr>
            <a:r>
              <a:rPr lang="en-US" sz="2400" dirty="0">
                <a:solidFill>
                  <a:srgbClr val="000000"/>
                </a:solidFill>
                <a:latin typeface="Trebuchet MS"/>
                <a:ea typeface="Trebuchet MS"/>
                <a:cs typeface="Trebuchet MS"/>
                <a:sym typeface="Trebuchet MS"/>
              </a:rPr>
              <a:t>kochan_g@cde.state.co.us</a:t>
            </a:r>
          </a:p>
          <a:p>
            <a:pPr algn="ctr">
              <a:lnSpc>
                <a:spcPts val="3359"/>
              </a:lnSpc>
              <a:spcBef>
                <a:spcPct val="0"/>
              </a:spcBef>
            </a:pPr>
            <a:r>
              <a:rPr lang="en-US" sz="2400">
                <a:solidFill>
                  <a:srgbClr val="000000"/>
                </a:solidFill>
                <a:latin typeface="Trebuchet MS"/>
                <a:ea typeface="Trebuchet MS"/>
                <a:cs typeface="Trebuchet MS"/>
                <a:sym typeface="Trebuchet MS"/>
              </a:rPr>
              <a:t>720.916.6488</a:t>
            </a:r>
            <a:endParaRPr lang="en-US" sz="2400">
              <a:solidFill>
                <a:srgbClr val="000000"/>
              </a:solidFill>
              <a:latin typeface="Trebuchet MS"/>
              <a:ea typeface="Trebuchet MS"/>
              <a:cs typeface="Trebuchet MS"/>
              <a:sym typeface="Trebuchet MS"/>
              <a:hlinkClick r:id="rId7" tooltip="tel:720.916.6488"/>
            </a:endParaRPr>
          </a:p>
        </p:txBody>
      </p:sp>
      <p:sp>
        <p:nvSpPr>
          <p:cNvPr id="20" name="Freeform 20" descr="CDE Logo"/>
          <p:cNvSpPr/>
          <p:nvPr/>
        </p:nvSpPr>
        <p:spPr>
          <a:xfrm>
            <a:off x="1438956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503756" y="701531"/>
            <a:ext cx="13559934"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References</a:t>
            </a:r>
          </a:p>
        </p:txBody>
      </p:sp>
      <p:grpSp>
        <p:nvGrpSpPr>
          <p:cNvPr id="14" name="Group 14">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15" name="Freeform 15">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16" name="TextBox 16"/>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702881" y="2792757"/>
            <a:ext cx="16882238" cy="5193858"/>
          </a:xfrm>
          <a:prstGeom prst="rect">
            <a:avLst/>
          </a:prstGeom>
        </p:spPr>
        <p:txBody>
          <a:bodyPr lIns="0" tIns="0" rIns="0" bIns="0" rtlCol="0" anchor="t">
            <a:spAutoFit/>
          </a:bodyPr>
          <a:lstStyle/>
          <a:p>
            <a:pPr algn="l">
              <a:lnSpc>
                <a:spcPts val="3359"/>
              </a:lnSpc>
            </a:pPr>
            <a:r>
              <a:rPr lang="en-US" sz="2400" dirty="0">
                <a:solidFill>
                  <a:srgbClr val="000000"/>
                </a:solidFill>
                <a:latin typeface="Trebuchet MS"/>
                <a:ea typeface="Trebuchet MS"/>
                <a:cs typeface="Trebuchet MS"/>
                <a:sym typeface="Trebuchet MS"/>
              </a:rPr>
              <a:t>American School Counselor Association. (2019). </a:t>
            </a:r>
            <a:r>
              <a:rPr lang="en-US" sz="2400" dirty="0">
                <a:solidFill>
                  <a:srgbClr val="000000"/>
                </a:solidFill>
                <a:latin typeface="Trebuchet MS Italics"/>
                <a:ea typeface="Trebuchet MS Italics"/>
                <a:cs typeface="Trebuchet MS Italics"/>
                <a:sym typeface="Trebuchet MS Italics"/>
              </a:rPr>
              <a:t>The ASCA national model: A framework for school counseling programs</a:t>
            </a:r>
            <a:r>
              <a:rPr lang="en-US" sz="2400" dirty="0">
                <a:solidFill>
                  <a:srgbClr val="000000"/>
                </a:solidFill>
                <a:latin typeface="Trebuchet MS"/>
                <a:ea typeface="Trebuchet MS"/>
                <a:cs typeface="Trebuchet MS"/>
                <a:sym typeface="Trebuchet MS"/>
              </a:rPr>
              <a:t>  </a:t>
            </a:r>
          </a:p>
          <a:p>
            <a:pPr algn="l">
              <a:lnSpc>
                <a:spcPts val="3359"/>
              </a:lnSpc>
            </a:pPr>
            <a:r>
              <a:rPr lang="en-US" sz="2400" dirty="0">
                <a:solidFill>
                  <a:srgbClr val="000000"/>
                </a:solidFill>
                <a:latin typeface="Trebuchet MS"/>
                <a:ea typeface="Trebuchet MS"/>
                <a:cs typeface="Trebuchet MS"/>
                <a:sym typeface="Trebuchet MS"/>
              </a:rPr>
              <a:t>     (4th Edition). Alexandria, VA: Author.</a:t>
            </a:r>
          </a:p>
          <a:p>
            <a:pPr algn="l">
              <a:lnSpc>
                <a:spcPts val="3359"/>
              </a:lnSpc>
            </a:pPr>
            <a:endParaRPr lang="en-US" sz="2400" dirty="0">
              <a:solidFill>
                <a:srgbClr val="000000"/>
              </a:solidFill>
              <a:latin typeface="Trebuchet MS"/>
              <a:ea typeface="Trebuchet MS"/>
              <a:cs typeface="Trebuchet MS"/>
              <a:sym typeface="Trebuchet MS"/>
            </a:endParaRPr>
          </a:p>
          <a:p>
            <a:pPr algn="l">
              <a:lnSpc>
                <a:spcPts val="3359"/>
              </a:lnSpc>
            </a:pPr>
            <a:r>
              <a:rPr lang="en-US" sz="2400" dirty="0">
                <a:solidFill>
                  <a:srgbClr val="000000"/>
                </a:solidFill>
                <a:latin typeface="Trebuchet MS"/>
                <a:ea typeface="Trebuchet MS"/>
                <a:cs typeface="Trebuchet MS"/>
                <a:sym typeface="Trebuchet MS"/>
              </a:rPr>
              <a:t>American School Counselor Association. (2021). </a:t>
            </a:r>
            <a:r>
              <a:rPr lang="en-US" sz="2400" dirty="0">
                <a:solidFill>
                  <a:srgbClr val="000000"/>
                </a:solidFill>
                <a:latin typeface="Trebuchet MS Italics"/>
                <a:ea typeface="Trebuchet MS Italics"/>
                <a:cs typeface="Trebuchet MS Italics"/>
                <a:sym typeface="Trebuchet MS Italics"/>
              </a:rPr>
              <a:t>Templates and tools: Annual administrative conference. </a:t>
            </a:r>
          </a:p>
          <a:p>
            <a:pPr algn="l">
              <a:lnSpc>
                <a:spcPts val="3359"/>
              </a:lnSpc>
            </a:pPr>
            <a:r>
              <a:rPr lang="en-US" sz="2400" dirty="0">
                <a:solidFill>
                  <a:srgbClr val="000000"/>
                </a:solidFill>
                <a:latin typeface="Trebuchet MS"/>
                <a:ea typeface="Trebuchet MS"/>
                <a:cs typeface="Trebuchet MS"/>
                <a:sym typeface="Trebuchet MS"/>
              </a:rPr>
              <a:t>     </a:t>
            </a:r>
            <a:r>
              <a:rPr lang="en-US" sz="2400" u="sng" dirty="0">
                <a:solidFill>
                  <a:srgbClr val="000000"/>
                </a:solidFill>
                <a:latin typeface="Trebuchet MS"/>
                <a:ea typeface="Trebuchet MS"/>
                <a:cs typeface="Trebuchet MS"/>
                <a:sym typeface="Trebuchet MS"/>
                <a:hlinkClick r:id="rId3" tooltip="https://www.schoolcounselor.org/About-School-Counseling/ASCA-National-Model-for-School-Counseling-Programs/Templates-Resources"/>
              </a:rPr>
              <a:t>Programs/Templates-Resources</a:t>
            </a:r>
            <a:r>
              <a:rPr lang="en-US" sz="2400" dirty="0">
                <a:solidFill>
                  <a:srgbClr val="000000"/>
                </a:solidFill>
                <a:latin typeface="Trebuchet MS"/>
                <a:ea typeface="Trebuchet MS"/>
                <a:cs typeface="Trebuchet MS"/>
                <a:sym typeface="Trebuchet MS"/>
              </a:rPr>
              <a:t> </a:t>
            </a:r>
          </a:p>
          <a:p>
            <a:pPr algn="l">
              <a:lnSpc>
                <a:spcPts val="3359"/>
              </a:lnSpc>
            </a:pPr>
            <a:endParaRPr lang="en-US" sz="2400" dirty="0">
              <a:solidFill>
                <a:srgbClr val="000000"/>
              </a:solidFill>
              <a:latin typeface="Trebuchet MS"/>
              <a:ea typeface="Trebuchet MS"/>
              <a:cs typeface="Trebuchet MS"/>
              <a:sym typeface="Trebuchet MS"/>
            </a:endParaRPr>
          </a:p>
          <a:p>
            <a:pPr algn="l">
              <a:lnSpc>
                <a:spcPts val="3359"/>
              </a:lnSpc>
            </a:pPr>
            <a:r>
              <a:rPr lang="en-US" sz="2400" dirty="0">
                <a:solidFill>
                  <a:srgbClr val="000000"/>
                </a:solidFill>
                <a:latin typeface="Trebuchet MS"/>
                <a:ea typeface="Trebuchet MS"/>
                <a:cs typeface="Trebuchet MS"/>
                <a:sym typeface="Trebuchet MS"/>
              </a:rPr>
              <a:t>Colorado Department of Education. (2024, April 29). </a:t>
            </a:r>
            <a:r>
              <a:rPr lang="en-US" sz="2400" dirty="0">
                <a:solidFill>
                  <a:srgbClr val="000000"/>
                </a:solidFill>
                <a:latin typeface="Trebuchet MS Italics"/>
                <a:ea typeface="Trebuchet MS Italics"/>
                <a:cs typeface="Trebuchet MS Italics"/>
                <a:sym typeface="Trebuchet MS Italics"/>
              </a:rPr>
              <a:t>Unified improvement planning.</a:t>
            </a:r>
            <a:r>
              <a:rPr lang="en-US" sz="2400" dirty="0">
                <a:solidFill>
                  <a:srgbClr val="000000"/>
                </a:solidFill>
                <a:latin typeface="Trebuchet MS"/>
                <a:ea typeface="Trebuchet MS"/>
                <a:cs typeface="Trebuchet MS"/>
                <a:sym typeface="Trebuchet MS"/>
              </a:rPr>
              <a:t> </a:t>
            </a:r>
            <a:r>
              <a:rPr lang="en-US" sz="2400" u="sng" dirty="0">
                <a:solidFill>
                  <a:srgbClr val="000000"/>
                </a:solidFill>
                <a:latin typeface="Trebuchet MS"/>
                <a:ea typeface="Trebuchet MS"/>
                <a:cs typeface="Trebuchet MS"/>
                <a:sym typeface="Trebuchet MS"/>
                <a:hlinkClick r:id="rId4" tooltip="https://www.cde.state.co.us/uip"/>
              </a:rPr>
              <a:t>https://www.cde.state.co.us/uip </a:t>
            </a:r>
          </a:p>
          <a:p>
            <a:pPr algn="l">
              <a:lnSpc>
                <a:spcPts val="3359"/>
              </a:lnSpc>
            </a:pPr>
            <a:endParaRPr lang="en-US" sz="2400" u="sng" dirty="0">
              <a:solidFill>
                <a:srgbClr val="000000"/>
              </a:solidFill>
              <a:latin typeface="Trebuchet MS"/>
              <a:ea typeface="Trebuchet MS"/>
              <a:cs typeface="Trebuchet MS"/>
              <a:sym typeface="Trebuchet MS"/>
              <a:hlinkClick r:id="rId4" tooltip="https://www.cde.state.co.us/uip"/>
            </a:endParaRPr>
          </a:p>
          <a:p>
            <a:pPr algn="l">
              <a:lnSpc>
                <a:spcPts val="3359"/>
              </a:lnSpc>
            </a:pPr>
            <a:r>
              <a:rPr lang="en-US" sz="2400" dirty="0">
                <a:solidFill>
                  <a:srgbClr val="000000"/>
                </a:solidFill>
                <a:latin typeface="Trebuchet MS"/>
                <a:ea typeface="Trebuchet MS"/>
                <a:cs typeface="Trebuchet MS"/>
                <a:sym typeface="Trebuchet MS"/>
              </a:rPr>
              <a:t>Colorado Department of Education. (2024, August 15). </a:t>
            </a:r>
            <a:r>
              <a:rPr lang="en-US" sz="2400" dirty="0">
                <a:solidFill>
                  <a:srgbClr val="000000"/>
                </a:solidFill>
                <a:latin typeface="Trebuchet MS Italics"/>
                <a:ea typeface="Trebuchet MS Italics"/>
                <a:cs typeface="Trebuchet MS Italics"/>
                <a:sym typeface="Trebuchet MS Italics"/>
              </a:rPr>
              <a:t>School Counselor Corps Grant Program Legislation.</a:t>
            </a:r>
          </a:p>
          <a:p>
            <a:pPr algn="l">
              <a:lnSpc>
                <a:spcPts val="3359"/>
              </a:lnSpc>
            </a:pPr>
            <a:r>
              <a:rPr lang="en-US" sz="2400" dirty="0">
                <a:solidFill>
                  <a:srgbClr val="000000"/>
                </a:solidFill>
                <a:latin typeface="Trebuchet MS Italics"/>
                <a:ea typeface="Trebuchet MS Italics"/>
                <a:cs typeface="Trebuchet MS Italics"/>
                <a:sym typeface="Trebuchet MS Italics"/>
              </a:rPr>
              <a:t>     </a:t>
            </a:r>
            <a:r>
              <a:rPr lang="en-US" sz="2400" u="sng" dirty="0">
                <a:solidFill>
                  <a:srgbClr val="000000"/>
                </a:solidFill>
                <a:latin typeface="Trebuchet MS"/>
                <a:ea typeface="Trebuchet MS"/>
                <a:cs typeface="Trebuchet MS"/>
                <a:sym typeface="Trebuchet MS"/>
                <a:hlinkClick r:id="rId5" tooltip="https://www.cde.state.co.us/postsecondary/sccg-legislation"/>
              </a:rPr>
              <a:t>https://www.cde.state.co.us/postsecondary/sccg-legislation </a:t>
            </a:r>
          </a:p>
          <a:p>
            <a:pPr algn="l">
              <a:lnSpc>
                <a:spcPts val="3359"/>
              </a:lnSpc>
            </a:pPr>
            <a:endParaRPr lang="en-US" sz="2400" u="sng" dirty="0">
              <a:solidFill>
                <a:srgbClr val="000000"/>
              </a:solidFill>
              <a:latin typeface="Trebuchet MS"/>
              <a:ea typeface="Trebuchet MS"/>
              <a:cs typeface="Trebuchet MS"/>
              <a:sym typeface="Trebuchet MS"/>
              <a:hlinkClick r:id="rId5" tooltip="https://www.cde.state.co.us/postsecondary/sccg-legislation"/>
            </a:endParaRPr>
          </a:p>
          <a:p>
            <a:pPr algn="l">
              <a:lnSpc>
                <a:spcPts val="3359"/>
              </a:lnSpc>
            </a:pPr>
            <a:endParaRPr lang="en-US" sz="2400" u="sng" dirty="0">
              <a:solidFill>
                <a:srgbClr val="000000"/>
              </a:solidFill>
              <a:latin typeface="Trebuchet MS"/>
              <a:ea typeface="Trebuchet MS"/>
              <a:cs typeface="Trebuchet MS"/>
              <a:sym typeface="Trebuchet MS"/>
              <a:hlinkClick r:id="rId5" tooltip="https://www.cde.state.co.us/postsecondary/sccg-legislation"/>
            </a:endParaRPr>
          </a:p>
        </p:txBody>
      </p:sp>
      <p:sp>
        <p:nvSpPr>
          <p:cNvPr id="17" name="Freeform 17"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Back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a:spLocks noGrp="1"/>
          </p:cNvSpPr>
          <p:nvPr>
            <p:ph type="title" idx="4294967295"/>
          </p:nvPr>
        </p:nvSpPr>
        <p:spPr>
          <a:xfrm>
            <a:off x="6159926" y="3117966"/>
            <a:ext cx="5388533" cy="14851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341"/>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Thank you!</a:t>
            </a:r>
          </a:p>
        </p:txBody>
      </p:sp>
      <p:sp>
        <p:nvSpPr>
          <p:cNvPr id="5" name="TextBox 5"/>
          <p:cNvSpPr txBox="1"/>
          <p:nvPr/>
        </p:nvSpPr>
        <p:spPr>
          <a:xfrm>
            <a:off x="4783651" y="5145014"/>
            <a:ext cx="8683827" cy="737679"/>
          </a:xfrm>
          <a:prstGeom prst="rect">
            <a:avLst/>
          </a:prstGeom>
        </p:spPr>
        <p:txBody>
          <a:bodyPr lIns="0" tIns="0" rIns="0" bIns="0" rtlCol="0" anchor="t">
            <a:spAutoFit/>
          </a:bodyPr>
          <a:lstStyle/>
          <a:p>
            <a:pPr algn="ctr">
              <a:lnSpc>
                <a:spcPts val="6671"/>
              </a:lnSpc>
            </a:pPr>
            <a:r>
              <a:rPr lang="en-US" sz="2900">
                <a:solidFill>
                  <a:srgbClr val="000000"/>
                </a:solidFill>
                <a:latin typeface="Homemade Apple"/>
                <a:ea typeface="Homemade Apple"/>
                <a:cs typeface="Homemade Apple"/>
                <a:sym typeface="Homemade Apple"/>
              </a:rPr>
              <a:t>We look forward to seeing you soon!</a:t>
            </a:r>
          </a:p>
        </p:txBody>
      </p:sp>
      <p:sp>
        <p:nvSpPr>
          <p:cNvPr id="6" name="Freeform 6" descr="CDE Logo"/>
          <p:cNvSpPr/>
          <p:nvPr/>
        </p:nvSpPr>
        <p:spPr>
          <a:xfrm>
            <a:off x="10566659" y="6730419"/>
            <a:ext cx="2536301" cy="1078247"/>
          </a:xfrm>
          <a:custGeom>
            <a:avLst/>
            <a:gdLst/>
            <a:ahLst/>
            <a:cxnLst/>
            <a:rect l="l" t="t" r="r" b="b"/>
            <a:pathLst>
              <a:path w="2536301" h="1078247">
                <a:moveTo>
                  <a:pt x="0" y="0"/>
                </a:moveTo>
                <a:lnTo>
                  <a:pt x="2536302" y="0"/>
                </a:lnTo>
                <a:lnTo>
                  <a:pt x="2536302" y="1078246"/>
                </a:lnTo>
                <a:lnTo>
                  <a:pt x="0" y="1078246"/>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787910" y="2777676"/>
            <a:ext cx="16712180" cy="774651"/>
            <a:chOff x="0" y="0"/>
            <a:chExt cx="4401562" cy="204023"/>
          </a:xfrm>
        </p:grpSpPr>
        <p:sp>
          <p:nvSpPr>
            <p:cNvPr id="10" name="Freeform 10">
              <a:extLst>
                <a:ext uri="{C183D7F6-B498-43B3-948B-1728B52AA6E4}">
                  <adec:decorative xmlns:adec="http://schemas.microsoft.com/office/drawing/2017/decorative" val="1"/>
                </a:ext>
              </a:extLst>
            </p:cNvPr>
            <p:cNvSpPr/>
            <p:nvPr/>
          </p:nvSpPr>
          <p:spPr>
            <a:xfrm>
              <a:off x="0" y="0"/>
              <a:ext cx="4401562" cy="204023"/>
            </a:xfrm>
            <a:custGeom>
              <a:avLst/>
              <a:gdLst/>
              <a:ahLst/>
              <a:cxnLst/>
              <a:rect l="l" t="t" r="r" b="b"/>
              <a:pathLst>
                <a:path w="4401562" h="204023">
                  <a:moveTo>
                    <a:pt x="0" y="0"/>
                  </a:moveTo>
                  <a:lnTo>
                    <a:pt x="4401562" y="0"/>
                  </a:lnTo>
                  <a:lnTo>
                    <a:pt x="4401562" y="204023"/>
                  </a:lnTo>
                  <a:lnTo>
                    <a:pt x="0" y="204023"/>
                  </a:lnTo>
                  <a:close/>
                </a:path>
              </a:pathLst>
            </a:custGeom>
            <a:solidFill>
              <a:srgbClr val="A3D283"/>
            </a:solidFill>
          </p:spPr>
          <p:txBody>
            <a:bodyPr/>
            <a:lstStyle/>
            <a:p>
              <a:endParaRPr lang="en-US"/>
            </a:p>
          </p:txBody>
        </p:sp>
        <p:sp>
          <p:nvSpPr>
            <p:cNvPr id="11" name="TextBox 11"/>
            <p:cNvSpPr txBox="1"/>
            <p:nvPr/>
          </p:nvSpPr>
          <p:spPr>
            <a:xfrm>
              <a:off x="0" y="-38100"/>
              <a:ext cx="4401562" cy="242123"/>
            </a:xfrm>
            <a:prstGeom prst="rect">
              <a:avLst/>
            </a:prstGeom>
          </p:spPr>
          <p:txBody>
            <a:bodyPr lIns="50800" tIns="50800" rIns="50800" bIns="50800" rtlCol="0" anchor="ctr"/>
            <a:lstStyle/>
            <a:p>
              <a:pPr algn="ctr">
                <a:lnSpc>
                  <a:spcPts val="3359"/>
                </a:lnSpc>
              </a:pPr>
              <a:endParaRPr/>
            </a:p>
          </p:txBody>
        </p:sp>
      </p:grpSp>
      <p:sp>
        <p:nvSpPr>
          <p:cNvPr id="13" name="TextBox 13"/>
          <p:cNvSpPr txBox="1">
            <a:spLocks noGrp="1"/>
          </p:cNvSpPr>
          <p:nvPr>
            <p:ph type="title" idx="4294967295"/>
          </p:nvPr>
        </p:nvSpPr>
        <p:spPr>
          <a:xfrm>
            <a:off x="503756" y="701531"/>
            <a:ext cx="153132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Today’s Objectives</a:t>
            </a:r>
          </a:p>
        </p:txBody>
      </p:sp>
      <p:sp>
        <p:nvSpPr>
          <p:cNvPr id="15" name="TextBox 15"/>
          <p:cNvSpPr txBox="1"/>
          <p:nvPr/>
        </p:nvSpPr>
        <p:spPr>
          <a:xfrm>
            <a:off x="1028700" y="2884014"/>
            <a:ext cx="11457698" cy="504825"/>
          </a:xfrm>
          <a:prstGeom prst="rect">
            <a:avLst/>
          </a:prstGeom>
        </p:spPr>
        <p:txBody>
          <a:bodyPr lIns="0" tIns="0" rIns="0" bIns="0" rtlCol="0" anchor="t">
            <a:spAutoFit/>
          </a:bodyPr>
          <a:lstStyle/>
          <a:p>
            <a:pPr algn="l">
              <a:lnSpc>
                <a:spcPts val="4199"/>
              </a:lnSpc>
            </a:pPr>
            <a:r>
              <a:rPr lang="en-US" sz="2999">
                <a:solidFill>
                  <a:srgbClr val="0E0D0D"/>
                </a:solidFill>
                <a:latin typeface="Trebuchet MS Bold"/>
                <a:ea typeface="Trebuchet MS Bold"/>
                <a:cs typeface="Trebuchet MS Bold"/>
                <a:sym typeface="Trebuchet MS Bold"/>
              </a:rPr>
              <a:t>By the end of this session, grantees should:</a:t>
            </a:r>
          </a:p>
        </p:txBody>
      </p:sp>
      <p:sp>
        <p:nvSpPr>
          <p:cNvPr id="12" name="Freeform 12" descr="checkmark"/>
          <p:cNvSpPr/>
          <p:nvPr/>
        </p:nvSpPr>
        <p:spPr>
          <a:xfrm>
            <a:off x="1886666" y="4338707"/>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4"/>
          <p:cNvSpPr txBox="1"/>
          <p:nvPr/>
        </p:nvSpPr>
        <p:spPr>
          <a:xfrm>
            <a:off x="3183614" y="4495302"/>
            <a:ext cx="13341899" cy="463550"/>
          </a:xfrm>
          <a:prstGeom prst="rect">
            <a:avLst/>
          </a:prstGeom>
        </p:spPr>
        <p:txBody>
          <a:bodyPr lIns="0" tIns="0" rIns="0" bIns="0" rtlCol="0" anchor="t">
            <a:spAutoFit/>
          </a:bodyPr>
          <a:lstStyle/>
          <a:p>
            <a:pPr algn="l">
              <a:lnSpc>
                <a:spcPts val="3774"/>
              </a:lnSpc>
            </a:pPr>
            <a:r>
              <a:rPr lang="en-US" sz="2499">
                <a:solidFill>
                  <a:srgbClr val="000000"/>
                </a:solidFill>
                <a:latin typeface="Trebuchet MS"/>
                <a:ea typeface="Trebuchet MS"/>
                <a:cs typeface="Trebuchet MS"/>
                <a:sym typeface="Trebuchet MS"/>
              </a:rPr>
              <a:t>Increase knowledge and understanding of the School Counselor Corps Grant (SCCG) Program.</a:t>
            </a:r>
          </a:p>
        </p:txBody>
      </p:sp>
      <p:sp>
        <p:nvSpPr>
          <p:cNvPr id="16" name="Freeform 16" descr="checkmark"/>
          <p:cNvSpPr/>
          <p:nvPr/>
        </p:nvSpPr>
        <p:spPr>
          <a:xfrm>
            <a:off x="1886666" y="5978141"/>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9"/>
          <p:cNvSpPr txBox="1"/>
          <p:nvPr/>
        </p:nvSpPr>
        <p:spPr>
          <a:xfrm>
            <a:off x="3231349" y="6063752"/>
            <a:ext cx="12866932" cy="463550"/>
          </a:xfrm>
          <a:prstGeom prst="rect">
            <a:avLst/>
          </a:prstGeom>
        </p:spPr>
        <p:txBody>
          <a:bodyPr lIns="0" tIns="0" rIns="0" bIns="0" rtlCol="0" anchor="t">
            <a:spAutoFit/>
          </a:bodyPr>
          <a:lstStyle/>
          <a:p>
            <a:pPr algn="l">
              <a:lnSpc>
                <a:spcPts val="3774"/>
              </a:lnSpc>
            </a:pPr>
            <a:r>
              <a:rPr lang="en-US" sz="2499">
                <a:solidFill>
                  <a:srgbClr val="000000"/>
                </a:solidFill>
                <a:latin typeface="Trebuchet MS"/>
                <a:ea typeface="Trebuchet MS"/>
                <a:cs typeface="Trebuchet MS"/>
                <a:sym typeface="Trebuchet MS"/>
              </a:rPr>
              <a:t>Understand actionable steps to set the year up for success.</a:t>
            </a:r>
          </a:p>
        </p:txBody>
      </p:sp>
      <p:sp>
        <p:nvSpPr>
          <p:cNvPr id="17" name="Freeform 17" descr="checkmark"/>
          <p:cNvSpPr/>
          <p:nvPr/>
        </p:nvSpPr>
        <p:spPr>
          <a:xfrm>
            <a:off x="1886666" y="7617575"/>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TextBox 18"/>
          <p:cNvSpPr txBox="1"/>
          <p:nvPr/>
        </p:nvSpPr>
        <p:spPr>
          <a:xfrm>
            <a:off x="3183614" y="7632202"/>
            <a:ext cx="13341899" cy="939800"/>
          </a:xfrm>
          <a:prstGeom prst="rect">
            <a:avLst/>
          </a:prstGeom>
        </p:spPr>
        <p:txBody>
          <a:bodyPr lIns="0" tIns="0" rIns="0" bIns="0" rtlCol="0" anchor="t">
            <a:spAutoFit/>
          </a:bodyPr>
          <a:lstStyle/>
          <a:p>
            <a:pPr algn="l">
              <a:lnSpc>
                <a:spcPts val="3774"/>
              </a:lnSpc>
            </a:pPr>
            <a:r>
              <a:rPr lang="en-US" sz="2499">
                <a:solidFill>
                  <a:srgbClr val="000000"/>
                </a:solidFill>
                <a:latin typeface="Trebuchet MS"/>
                <a:ea typeface="Trebuchet MS"/>
                <a:cs typeface="Trebuchet MS"/>
                <a:sym typeface="Trebuchet MS"/>
              </a:rPr>
              <a:t>Increase awareness of resources available to support SCCG planning, implementation, and program requirements.</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4418095" cy="1541783"/>
            <a:chOff x="0" y="0"/>
            <a:chExt cx="3797358" cy="406066"/>
          </a:xfrm>
        </p:grpSpPr>
        <p:sp>
          <p:nvSpPr>
            <p:cNvPr id="3" name="Freeform 3">
              <a:extLst>
                <a:ext uri="{C183D7F6-B498-43B3-948B-1728B52AA6E4}">
                  <adec:decorative xmlns:adec="http://schemas.microsoft.com/office/drawing/2017/decorative" val="1"/>
                </a:ext>
              </a:extLst>
            </p:cNvPr>
            <p:cNvSpPr/>
            <p:nvPr/>
          </p:nvSpPr>
          <p:spPr>
            <a:xfrm>
              <a:off x="0" y="0"/>
              <a:ext cx="3797358" cy="406066"/>
            </a:xfrm>
            <a:custGeom>
              <a:avLst/>
              <a:gdLst/>
              <a:ahLst/>
              <a:cxnLst/>
              <a:rect l="l" t="t" r="r" b="b"/>
              <a:pathLst>
                <a:path w="3797358" h="406066">
                  <a:moveTo>
                    <a:pt x="0" y="0"/>
                  </a:moveTo>
                  <a:lnTo>
                    <a:pt x="3797358" y="0"/>
                  </a:lnTo>
                  <a:lnTo>
                    <a:pt x="3797358"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3797358"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204365" y="825478"/>
            <a:ext cx="13236592" cy="9720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Meet Your CDE Grant Support</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Freeform 9">
            <a:extLst>
              <a:ext uri="{C183D7F6-B498-43B3-948B-1728B52AA6E4}">
                <adec:decorative xmlns:adec="http://schemas.microsoft.com/office/drawing/2017/decorative" val="1"/>
              </a:ext>
            </a:extLst>
          </p:cNvPr>
          <p:cNvSpPr/>
          <p:nvPr/>
        </p:nvSpPr>
        <p:spPr>
          <a:xfrm>
            <a:off x="1419390" y="2800086"/>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rot="935914">
            <a:off x="3472313"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6704067" y="2861829"/>
            <a:ext cx="4520597" cy="6228420"/>
          </a:xfrm>
          <a:custGeom>
            <a:avLst/>
            <a:gdLst/>
            <a:ahLst/>
            <a:cxnLst/>
            <a:rect l="l" t="t" r="r" b="b"/>
            <a:pathLst>
              <a:path w="4520597" h="6228420">
                <a:moveTo>
                  <a:pt x="0" y="0"/>
                </a:moveTo>
                <a:lnTo>
                  <a:pt x="4520597" y="0"/>
                </a:lnTo>
                <a:lnTo>
                  <a:pt x="4520597"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rot="935914">
            <a:off x="8697275"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TextBox 20"/>
          <p:cNvSpPr txBox="1"/>
          <p:nvPr/>
        </p:nvSpPr>
        <p:spPr>
          <a:xfrm>
            <a:off x="1841507" y="3798583"/>
            <a:ext cx="3676363" cy="514251"/>
          </a:xfrm>
          <a:prstGeom prst="rect">
            <a:avLst/>
          </a:prstGeom>
        </p:spPr>
        <p:txBody>
          <a:bodyPr lIns="0" tIns="0" rIns="0" bIns="0" rtlCol="0" anchor="t">
            <a:spAutoFit/>
          </a:bodyPr>
          <a:lstStyle/>
          <a:p>
            <a:pPr marL="0" lvl="0" indent="0" algn="ctr">
              <a:lnSpc>
                <a:spcPts val="4199"/>
              </a:lnSpc>
            </a:pPr>
            <a:r>
              <a:rPr lang="en-US" sz="2999">
                <a:solidFill>
                  <a:srgbClr val="000000"/>
                </a:solidFill>
                <a:latin typeface="Museo Slab 2"/>
                <a:ea typeface="Museo Slab 2"/>
                <a:cs typeface="Museo Slab 2"/>
                <a:sym typeface="Museo Slab 2"/>
              </a:rPr>
              <a:t>Jennicca Mabe</a:t>
            </a:r>
          </a:p>
        </p:txBody>
      </p:sp>
      <p:sp>
        <p:nvSpPr>
          <p:cNvPr id="13" name="Freeform 13" descr="Jennicca Mabe headshot "/>
          <p:cNvSpPr/>
          <p:nvPr/>
        </p:nvSpPr>
        <p:spPr>
          <a:xfrm>
            <a:off x="2612411" y="4584304"/>
            <a:ext cx="2134555" cy="2659984"/>
          </a:xfrm>
          <a:custGeom>
            <a:avLst/>
            <a:gdLst/>
            <a:ahLst/>
            <a:cxnLst/>
            <a:rect l="l" t="t" r="r" b="b"/>
            <a:pathLst>
              <a:path w="2134555" h="2659984">
                <a:moveTo>
                  <a:pt x="0" y="0"/>
                </a:moveTo>
                <a:lnTo>
                  <a:pt x="2134555" y="0"/>
                </a:lnTo>
                <a:lnTo>
                  <a:pt x="2134555" y="2659984"/>
                </a:lnTo>
                <a:lnTo>
                  <a:pt x="0" y="2659984"/>
                </a:lnTo>
                <a:lnTo>
                  <a:pt x="0" y="0"/>
                </a:lnTo>
                <a:close/>
              </a:path>
            </a:pathLst>
          </a:custGeom>
          <a:blipFill>
            <a:blip r:embed="rId7"/>
            <a:stretch>
              <a:fillRect/>
            </a:stretch>
          </a:blipFill>
        </p:spPr>
        <p:txBody>
          <a:bodyPr/>
          <a:lstStyle/>
          <a:p>
            <a:endParaRPr lang="en-US"/>
          </a:p>
        </p:txBody>
      </p:sp>
      <p:sp>
        <p:nvSpPr>
          <p:cNvPr id="21" name="TextBox 21"/>
          <p:cNvSpPr txBox="1"/>
          <p:nvPr/>
        </p:nvSpPr>
        <p:spPr>
          <a:xfrm>
            <a:off x="1721750" y="7609543"/>
            <a:ext cx="3676363" cy="776627"/>
          </a:xfrm>
          <a:prstGeom prst="rect">
            <a:avLst/>
          </a:prstGeom>
        </p:spPr>
        <p:txBody>
          <a:bodyPr lIns="0" tIns="0" rIns="0" bIns="0" rtlCol="0" anchor="t">
            <a:spAutoFit/>
          </a:bodyPr>
          <a:lstStyle/>
          <a:p>
            <a:pPr algn="ctr">
              <a:lnSpc>
                <a:spcPts val="3280"/>
              </a:lnSpc>
            </a:pPr>
            <a:r>
              <a:rPr lang="en-US" sz="2000">
                <a:solidFill>
                  <a:srgbClr val="000000"/>
                </a:solidFill>
                <a:latin typeface="Museo Slab 1"/>
                <a:ea typeface="Museo Slab 1"/>
                <a:cs typeface="Museo Slab 1"/>
                <a:sym typeface="Museo Slab 1"/>
              </a:rPr>
              <a:t>School Counseling Specialist</a:t>
            </a:r>
          </a:p>
          <a:p>
            <a:pPr algn="ctr">
              <a:lnSpc>
                <a:spcPts val="3116"/>
              </a:lnSpc>
            </a:pPr>
            <a:r>
              <a:rPr lang="en-US" sz="1900">
                <a:solidFill>
                  <a:srgbClr val="000000"/>
                </a:solidFill>
                <a:latin typeface="Museo Slab 1"/>
                <a:ea typeface="Museo Slab 1"/>
                <a:cs typeface="Museo Slab 1"/>
                <a:sym typeface="Museo Slab 1"/>
              </a:rPr>
              <a:t>Mabe_j@cde.state.co.us </a:t>
            </a:r>
          </a:p>
        </p:txBody>
      </p:sp>
      <p:sp>
        <p:nvSpPr>
          <p:cNvPr id="18" name="TextBox 18"/>
          <p:cNvSpPr txBox="1"/>
          <p:nvPr/>
        </p:nvSpPr>
        <p:spPr>
          <a:xfrm>
            <a:off x="7160002" y="3789058"/>
            <a:ext cx="3761488" cy="523776"/>
          </a:xfrm>
          <a:prstGeom prst="rect">
            <a:avLst/>
          </a:prstGeom>
        </p:spPr>
        <p:txBody>
          <a:bodyPr lIns="0" tIns="0" rIns="0" bIns="0" rtlCol="0" anchor="t">
            <a:spAutoFit/>
          </a:bodyPr>
          <a:lstStyle/>
          <a:p>
            <a:pPr marL="0" lvl="0" indent="0" algn="ctr">
              <a:lnSpc>
                <a:spcPts val="4200"/>
              </a:lnSpc>
            </a:pPr>
            <a:r>
              <a:rPr lang="en-US" sz="3000">
                <a:solidFill>
                  <a:srgbClr val="000000"/>
                </a:solidFill>
                <a:latin typeface="Museo Slab 2"/>
                <a:ea typeface="Museo Slab 2"/>
                <a:cs typeface="Museo Slab 2"/>
                <a:sym typeface="Museo Slab 2"/>
              </a:rPr>
              <a:t>Brooke Morgan </a:t>
            </a:r>
          </a:p>
        </p:txBody>
      </p:sp>
      <p:sp>
        <p:nvSpPr>
          <p:cNvPr id="14" name="Freeform 14" descr="Brooke Morgan Headshot"/>
          <p:cNvSpPr/>
          <p:nvPr/>
        </p:nvSpPr>
        <p:spPr>
          <a:xfrm>
            <a:off x="8182582" y="4584304"/>
            <a:ext cx="1773323" cy="2659984"/>
          </a:xfrm>
          <a:custGeom>
            <a:avLst/>
            <a:gdLst/>
            <a:ahLst/>
            <a:cxnLst/>
            <a:rect l="l" t="t" r="r" b="b"/>
            <a:pathLst>
              <a:path w="1773323" h="2659984">
                <a:moveTo>
                  <a:pt x="0" y="0"/>
                </a:moveTo>
                <a:lnTo>
                  <a:pt x="1773322" y="0"/>
                </a:lnTo>
                <a:lnTo>
                  <a:pt x="1773322" y="2659984"/>
                </a:lnTo>
                <a:lnTo>
                  <a:pt x="0" y="2659984"/>
                </a:lnTo>
                <a:lnTo>
                  <a:pt x="0" y="0"/>
                </a:lnTo>
                <a:close/>
              </a:path>
            </a:pathLst>
          </a:custGeom>
          <a:blipFill>
            <a:blip r:embed="rId8"/>
            <a:stretch>
              <a:fillRect/>
            </a:stretch>
          </a:blipFill>
        </p:spPr>
        <p:txBody>
          <a:bodyPr/>
          <a:lstStyle/>
          <a:p>
            <a:endParaRPr lang="en-US"/>
          </a:p>
        </p:txBody>
      </p:sp>
      <p:sp>
        <p:nvSpPr>
          <p:cNvPr id="19" name="TextBox 19"/>
          <p:cNvSpPr txBox="1"/>
          <p:nvPr/>
        </p:nvSpPr>
        <p:spPr>
          <a:xfrm>
            <a:off x="7263256" y="7634813"/>
            <a:ext cx="3761488" cy="751357"/>
          </a:xfrm>
          <a:prstGeom prst="rect">
            <a:avLst/>
          </a:prstGeom>
        </p:spPr>
        <p:txBody>
          <a:bodyPr lIns="0" tIns="0" rIns="0" bIns="0" rtlCol="0" anchor="t">
            <a:spAutoFit/>
          </a:bodyPr>
          <a:lstStyle/>
          <a:p>
            <a:pPr algn="ctr">
              <a:lnSpc>
                <a:spcPts val="3100"/>
              </a:lnSpc>
            </a:pPr>
            <a:r>
              <a:rPr lang="en-US" sz="2000">
                <a:solidFill>
                  <a:srgbClr val="000000"/>
                </a:solidFill>
                <a:latin typeface="Museo Slab 1"/>
                <a:ea typeface="Museo Slab 1"/>
                <a:cs typeface="Museo Slab 1"/>
                <a:sym typeface="Museo Slab 1"/>
              </a:rPr>
              <a:t>School Counseling Specialist </a:t>
            </a:r>
          </a:p>
          <a:p>
            <a:pPr algn="ctr">
              <a:lnSpc>
                <a:spcPts val="2945"/>
              </a:lnSpc>
            </a:pPr>
            <a:r>
              <a:rPr lang="en-US" sz="1900">
                <a:solidFill>
                  <a:srgbClr val="000000"/>
                </a:solidFill>
                <a:latin typeface="Museo Slab 1"/>
                <a:ea typeface="Museo Slab 1"/>
                <a:cs typeface="Museo Slab 1"/>
                <a:sym typeface="Museo Slab 1"/>
              </a:rPr>
              <a:t>Morgan_b@cde.state.co.us</a:t>
            </a:r>
          </a:p>
        </p:txBody>
      </p:sp>
      <p:sp>
        <p:nvSpPr>
          <p:cNvPr id="15" name="Freeform 15">
            <a:extLst>
              <a:ext uri="{C183D7F6-B498-43B3-948B-1728B52AA6E4}">
                <adec:decorative xmlns:adec="http://schemas.microsoft.com/office/drawing/2017/decorative" val="1"/>
              </a:ext>
            </a:extLst>
          </p:cNvPr>
          <p:cNvSpPr/>
          <p:nvPr/>
        </p:nvSpPr>
        <p:spPr>
          <a:xfrm>
            <a:off x="12198500" y="2861829"/>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3">
              <a:extLst>
                <a:ext uri="{96DAC541-7B7A-43D3-8B79-37D633B846F1}">
                  <asvg:svgBlip xmlns:asvg="http://schemas.microsoft.com/office/drawing/2016/SVG/main" r:embed="rId4"/>
                </a:ext>
              </a:extLst>
            </a:blip>
            <a:stretch>
              <a:fillRect r="-55779" b="-44261"/>
            </a:stretch>
          </a:blipFill>
        </p:spPr>
        <p:txBody>
          <a:bodyPr/>
          <a:lstStyle/>
          <a:p>
            <a:endParaRPr lang="en-US"/>
          </a:p>
        </p:txBody>
      </p:sp>
      <p:sp>
        <p:nvSpPr>
          <p:cNvPr id="17" name="Freeform 17">
            <a:extLst>
              <a:ext uri="{C183D7F6-B498-43B3-948B-1728B52AA6E4}">
                <adec:decorative xmlns:adec="http://schemas.microsoft.com/office/drawing/2017/decorative" val="1"/>
              </a:ext>
            </a:extLst>
          </p:cNvPr>
          <p:cNvSpPr/>
          <p:nvPr/>
        </p:nvSpPr>
        <p:spPr>
          <a:xfrm rot="935914">
            <a:off x="14278497"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TextBox 22"/>
          <p:cNvSpPr txBox="1"/>
          <p:nvPr/>
        </p:nvSpPr>
        <p:spPr>
          <a:xfrm>
            <a:off x="12628522" y="3789058"/>
            <a:ext cx="3761488" cy="523776"/>
          </a:xfrm>
          <a:prstGeom prst="rect">
            <a:avLst/>
          </a:prstGeom>
        </p:spPr>
        <p:txBody>
          <a:bodyPr lIns="0" tIns="0" rIns="0" bIns="0" rtlCol="0" anchor="t">
            <a:spAutoFit/>
          </a:bodyPr>
          <a:lstStyle/>
          <a:p>
            <a:pPr marL="0" lvl="0" indent="0" algn="ctr">
              <a:lnSpc>
                <a:spcPts val="4200"/>
              </a:lnSpc>
            </a:pPr>
            <a:r>
              <a:rPr lang="en-US" sz="3000">
                <a:solidFill>
                  <a:srgbClr val="000000"/>
                </a:solidFill>
                <a:latin typeface="Museo Slab 2"/>
                <a:ea typeface="Museo Slab 2"/>
                <a:cs typeface="Museo Slab 2"/>
                <a:sym typeface="Museo Slab 2"/>
              </a:rPr>
              <a:t>Gloria Kochan</a:t>
            </a:r>
          </a:p>
        </p:txBody>
      </p:sp>
      <p:sp>
        <p:nvSpPr>
          <p:cNvPr id="24" name="Freeform 24" descr="Gloria Kochan headshot"/>
          <p:cNvSpPr/>
          <p:nvPr/>
        </p:nvSpPr>
        <p:spPr>
          <a:xfrm>
            <a:off x="13704131" y="4584304"/>
            <a:ext cx="1997205" cy="2659984"/>
          </a:xfrm>
          <a:custGeom>
            <a:avLst/>
            <a:gdLst/>
            <a:ahLst/>
            <a:cxnLst/>
            <a:rect l="l" t="t" r="r" b="b"/>
            <a:pathLst>
              <a:path w="1997205" h="2659984">
                <a:moveTo>
                  <a:pt x="0" y="0"/>
                </a:moveTo>
                <a:lnTo>
                  <a:pt x="1997205" y="0"/>
                </a:lnTo>
                <a:lnTo>
                  <a:pt x="1997205" y="2659984"/>
                </a:lnTo>
                <a:lnTo>
                  <a:pt x="0" y="2659984"/>
                </a:lnTo>
                <a:lnTo>
                  <a:pt x="0" y="0"/>
                </a:lnTo>
                <a:close/>
              </a:path>
            </a:pathLst>
          </a:custGeom>
          <a:blipFill>
            <a:blip r:embed="rId9"/>
            <a:stretch>
              <a:fillRect/>
            </a:stretch>
          </a:blipFill>
        </p:spPr>
        <p:txBody>
          <a:bodyPr/>
          <a:lstStyle/>
          <a:p>
            <a:endParaRPr lang="en-US"/>
          </a:p>
        </p:txBody>
      </p:sp>
      <p:sp>
        <p:nvSpPr>
          <p:cNvPr id="23" name="TextBox 23"/>
          <p:cNvSpPr txBox="1"/>
          <p:nvPr/>
        </p:nvSpPr>
        <p:spPr>
          <a:xfrm>
            <a:off x="12821990" y="7619068"/>
            <a:ext cx="3761488" cy="751336"/>
          </a:xfrm>
          <a:prstGeom prst="rect">
            <a:avLst/>
          </a:prstGeom>
        </p:spPr>
        <p:txBody>
          <a:bodyPr lIns="0" tIns="0" rIns="0" bIns="0" rtlCol="0" anchor="t">
            <a:spAutoFit/>
          </a:bodyPr>
          <a:lstStyle/>
          <a:p>
            <a:pPr algn="ctr">
              <a:lnSpc>
                <a:spcPts val="3100"/>
              </a:lnSpc>
            </a:pPr>
            <a:r>
              <a:rPr lang="en-US" sz="2000">
                <a:solidFill>
                  <a:srgbClr val="000000"/>
                </a:solidFill>
                <a:latin typeface="Museo Slab 1"/>
                <a:ea typeface="Museo Slab 1"/>
                <a:cs typeface="Museo Slab 1"/>
                <a:sym typeface="Museo Slab 1"/>
              </a:rPr>
              <a:t>Grants Fiscal Analyst</a:t>
            </a:r>
          </a:p>
          <a:p>
            <a:pPr algn="ctr">
              <a:lnSpc>
                <a:spcPts val="2945"/>
              </a:lnSpc>
            </a:pPr>
            <a:r>
              <a:rPr lang="en-US" sz="1900">
                <a:solidFill>
                  <a:srgbClr val="000000"/>
                </a:solidFill>
                <a:latin typeface="Museo Slab 1"/>
                <a:ea typeface="Museo Slab 1"/>
                <a:cs typeface="Museo Slab 1"/>
                <a:sym typeface="Museo Slab 1"/>
              </a:rPr>
              <a:t>Kochan_g@cde.state.co.us</a:t>
            </a:r>
          </a:p>
        </p:txBody>
      </p:sp>
      <p:sp>
        <p:nvSpPr>
          <p:cNvPr id="16" name="Freeform 16"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10"/>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 Mission and Vision</a:t>
            </a:r>
          </a:p>
        </p:txBody>
      </p:sp>
      <p:sp>
        <p:nvSpPr>
          <p:cNvPr id="9" name="TextBox 9"/>
          <p:cNvSpPr txBox="1"/>
          <p:nvPr/>
        </p:nvSpPr>
        <p:spPr>
          <a:xfrm>
            <a:off x="861128" y="2740470"/>
            <a:ext cx="16398172" cy="5389511"/>
          </a:xfrm>
          <a:prstGeom prst="rect">
            <a:avLst/>
          </a:prstGeom>
        </p:spPr>
        <p:txBody>
          <a:bodyPr lIns="0" tIns="0" rIns="0" bIns="0" rtlCol="0" anchor="t">
            <a:spAutoFit/>
          </a:bodyPr>
          <a:lstStyle/>
          <a:p>
            <a:pPr algn="l">
              <a:lnSpc>
                <a:spcPts val="4759"/>
              </a:lnSpc>
            </a:pPr>
            <a:r>
              <a:rPr lang="en-US" sz="3399">
                <a:solidFill>
                  <a:srgbClr val="000000"/>
                </a:solidFill>
                <a:latin typeface="Trebuchet MS Bold"/>
                <a:ea typeface="Trebuchet MS Bold"/>
                <a:cs typeface="Trebuchet MS Bold"/>
                <a:sym typeface="Trebuchet MS Bold"/>
              </a:rPr>
              <a:t>SCCG Program Vision Statement:</a:t>
            </a:r>
          </a:p>
          <a:p>
            <a:pPr marL="734055" lvl="1" indent="-367027" algn="l">
              <a:lnSpc>
                <a:spcPts val="4759"/>
              </a:lnSpc>
              <a:buFont typeface="Arial"/>
              <a:buChar char="•"/>
            </a:pPr>
            <a:r>
              <a:rPr lang="en-US" sz="3399">
                <a:solidFill>
                  <a:srgbClr val="000000"/>
                </a:solidFill>
                <a:latin typeface="Trebuchet MS"/>
                <a:ea typeface="Trebuchet MS"/>
                <a:cs typeface="Trebuchet MS"/>
                <a:sym typeface="Trebuchet MS"/>
              </a:rPr>
              <a:t>Each Colorado Local Education Provider will have the awareness and access to apply for the School Counselor Corps Grant Program and enhance the implementation of comprehensive and sustainable school counseling programs.</a:t>
            </a:r>
          </a:p>
          <a:p>
            <a:pPr algn="l">
              <a:lnSpc>
                <a:spcPts val="4759"/>
              </a:lnSpc>
            </a:pPr>
            <a:endParaRPr lang="en-US" sz="3399">
              <a:solidFill>
                <a:srgbClr val="000000"/>
              </a:solidFill>
              <a:latin typeface="Trebuchet MS"/>
              <a:ea typeface="Trebuchet MS"/>
              <a:cs typeface="Trebuchet MS"/>
              <a:sym typeface="Trebuchet MS"/>
            </a:endParaRPr>
          </a:p>
          <a:p>
            <a:pPr algn="l">
              <a:lnSpc>
                <a:spcPts val="4759"/>
              </a:lnSpc>
            </a:pPr>
            <a:r>
              <a:rPr lang="en-US" sz="3399">
                <a:solidFill>
                  <a:srgbClr val="000000"/>
                </a:solidFill>
                <a:latin typeface="Trebuchet MS Bold"/>
                <a:ea typeface="Trebuchet MS Bold"/>
                <a:cs typeface="Trebuchet MS Bold"/>
                <a:sym typeface="Trebuchet MS Bold"/>
              </a:rPr>
              <a:t>SCCG Program Mission Statement:</a:t>
            </a:r>
          </a:p>
          <a:p>
            <a:pPr marL="734055" lvl="1" indent="-367027" algn="l">
              <a:lnSpc>
                <a:spcPts val="4759"/>
              </a:lnSpc>
              <a:buFont typeface="Arial"/>
              <a:buChar char="•"/>
            </a:pPr>
            <a:r>
              <a:rPr lang="en-US" sz="3399">
                <a:solidFill>
                  <a:srgbClr val="000000"/>
                </a:solidFill>
                <a:latin typeface="Trebuchet MS"/>
                <a:ea typeface="Trebuchet MS"/>
                <a:cs typeface="Trebuchet MS"/>
                <a:sym typeface="Trebuchet MS"/>
              </a:rPr>
              <a:t>The School Counselor Corps Grant Program will support sustainable comprehensive school counseling programs through training, technical support, and assistance to SCCGP grantees according to C.R.S. 22-91-101 through 105.</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Our Role Within CDE</a:t>
            </a:r>
          </a:p>
        </p:txBody>
      </p:sp>
      <p:sp>
        <p:nvSpPr>
          <p:cNvPr id="9" name="Freeform 9" descr="Statute symbol"/>
          <p:cNvSpPr/>
          <p:nvPr/>
        </p:nvSpPr>
        <p:spPr>
          <a:xfrm>
            <a:off x="1365019" y="4116806"/>
            <a:ext cx="4094226" cy="4114800"/>
          </a:xfrm>
          <a:custGeom>
            <a:avLst/>
            <a:gdLst/>
            <a:ahLst/>
            <a:cxnLst/>
            <a:rect l="l" t="t" r="r" b="b"/>
            <a:pathLst>
              <a:path w="4094226" h="4114800">
                <a:moveTo>
                  <a:pt x="0" y="0"/>
                </a:moveTo>
                <a:lnTo>
                  <a:pt x="4094226" y="0"/>
                </a:lnTo>
                <a:lnTo>
                  <a:pt x="409422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5161695" y="2993867"/>
            <a:ext cx="7964609" cy="672392"/>
          </a:xfrm>
          <a:prstGeom prst="rect">
            <a:avLst/>
          </a:prstGeom>
        </p:spPr>
        <p:txBody>
          <a:bodyPr lIns="0" tIns="0" rIns="0" bIns="0" rtlCol="0" anchor="t">
            <a:spAutoFit/>
          </a:bodyPr>
          <a:lstStyle/>
          <a:p>
            <a:pPr algn="ctr">
              <a:lnSpc>
                <a:spcPts val="5459"/>
              </a:lnSpc>
            </a:pPr>
            <a:r>
              <a:rPr lang="en-US" sz="3899">
                <a:solidFill>
                  <a:srgbClr val="000000"/>
                </a:solidFill>
                <a:latin typeface="Trebuchet MS Bold"/>
                <a:ea typeface="Trebuchet MS Bold"/>
                <a:cs typeface="Trebuchet MS Bold"/>
                <a:sym typeface="Trebuchet MS Bold"/>
              </a:rPr>
              <a:t>We are here to support you!</a:t>
            </a:r>
          </a:p>
        </p:txBody>
      </p:sp>
      <p:sp>
        <p:nvSpPr>
          <p:cNvPr id="10" name="TextBox 10"/>
          <p:cNvSpPr txBox="1"/>
          <p:nvPr/>
        </p:nvSpPr>
        <p:spPr>
          <a:xfrm>
            <a:off x="6151448" y="3936024"/>
            <a:ext cx="11107852" cy="5021390"/>
          </a:xfrm>
          <a:prstGeom prst="rect">
            <a:avLst/>
          </a:prstGeom>
        </p:spPr>
        <p:txBody>
          <a:bodyPr lIns="0" tIns="0" rIns="0" bIns="0" rtlCol="0" anchor="t">
            <a:spAutoFit/>
          </a:bodyPr>
          <a:lstStyle/>
          <a:p>
            <a:pPr marL="635617" lvl="1" indent="-317809" algn="l">
              <a:lnSpc>
                <a:spcPts val="4121"/>
              </a:lnSpc>
              <a:buFont typeface="Arial"/>
              <a:buChar char="•"/>
            </a:pPr>
            <a:r>
              <a:rPr lang="en-US" sz="2944">
                <a:solidFill>
                  <a:srgbClr val="000000"/>
                </a:solidFill>
                <a:latin typeface="Trebuchet MS"/>
                <a:ea typeface="Trebuchet MS"/>
                <a:cs typeface="Trebuchet MS"/>
                <a:sym typeface="Trebuchet MS"/>
              </a:rPr>
              <a:t>We assist grantees in developing and implementing comprehensive school counseling programs, working towards grant goals, and improve the level of school counseling across the state through:</a:t>
            </a:r>
          </a:p>
          <a:p>
            <a:pPr marL="1225837" lvl="2" indent="-408612" algn="l">
              <a:lnSpc>
                <a:spcPts val="3974"/>
              </a:lnSpc>
              <a:buFont typeface="Arial"/>
              <a:buChar char="⚬"/>
            </a:pPr>
            <a:r>
              <a:rPr lang="en-US" sz="2838">
                <a:solidFill>
                  <a:srgbClr val="000000"/>
                </a:solidFill>
                <a:latin typeface="Trebuchet MS"/>
                <a:ea typeface="Trebuchet MS"/>
                <a:cs typeface="Trebuchet MS"/>
                <a:sym typeface="Trebuchet MS"/>
              </a:rPr>
              <a:t>Monitoring utilization of grant funds</a:t>
            </a:r>
          </a:p>
          <a:p>
            <a:pPr marL="1225837" lvl="2" indent="-408612" algn="l">
              <a:lnSpc>
                <a:spcPts val="3974"/>
              </a:lnSpc>
              <a:buFont typeface="Arial"/>
              <a:buChar char="⚬"/>
            </a:pPr>
            <a:r>
              <a:rPr lang="en-US" sz="2838">
                <a:solidFill>
                  <a:srgbClr val="000000"/>
                </a:solidFill>
                <a:latin typeface="Trebuchet MS"/>
                <a:ea typeface="Trebuchet MS"/>
                <a:cs typeface="Trebuchet MS"/>
                <a:sym typeface="Trebuchet MS"/>
              </a:rPr>
              <a:t>Collaborating </a:t>
            </a:r>
          </a:p>
          <a:p>
            <a:pPr marL="1225837" lvl="2" indent="-408612" algn="l">
              <a:lnSpc>
                <a:spcPts val="3974"/>
              </a:lnSpc>
              <a:buFont typeface="Arial"/>
              <a:buChar char="⚬"/>
            </a:pPr>
            <a:r>
              <a:rPr lang="en-US" sz="2838">
                <a:solidFill>
                  <a:srgbClr val="000000"/>
                </a:solidFill>
                <a:latin typeface="Trebuchet MS"/>
                <a:ea typeface="Trebuchet MS"/>
                <a:cs typeface="Trebuchet MS"/>
                <a:sym typeface="Trebuchet MS"/>
              </a:rPr>
              <a:t>Building Community </a:t>
            </a:r>
          </a:p>
          <a:p>
            <a:pPr marL="1225837" lvl="2" indent="-408612" algn="l">
              <a:lnSpc>
                <a:spcPts val="3974"/>
              </a:lnSpc>
              <a:buFont typeface="Arial"/>
              <a:buChar char="⚬"/>
            </a:pPr>
            <a:r>
              <a:rPr lang="en-US" sz="2838">
                <a:solidFill>
                  <a:srgbClr val="000000"/>
                </a:solidFill>
                <a:latin typeface="Trebuchet MS"/>
                <a:ea typeface="Trebuchet MS"/>
                <a:cs typeface="Trebuchet MS"/>
                <a:sym typeface="Trebuchet MS"/>
              </a:rPr>
              <a:t>Professional development/training</a:t>
            </a:r>
          </a:p>
          <a:p>
            <a:pPr marL="1225837" lvl="2" indent="-408612" algn="l">
              <a:lnSpc>
                <a:spcPts val="3974"/>
              </a:lnSpc>
              <a:buFont typeface="Arial"/>
              <a:buChar char="⚬"/>
            </a:pPr>
            <a:r>
              <a:rPr lang="en-US" sz="2838">
                <a:solidFill>
                  <a:srgbClr val="000000"/>
                </a:solidFill>
                <a:latin typeface="Trebuchet MS"/>
                <a:ea typeface="Trebuchet MS"/>
                <a:cs typeface="Trebuchet MS"/>
                <a:sym typeface="Trebuchet MS"/>
              </a:rPr>
              <a:t>Sharing information and best practices </a:t>
            </a:r>
          </a:p>
          <a:p>
            <a:pPr marL="1225837" lvl="2" indent="-408612" algn="l">
              <a:lnSpc>
                <a:spcPts val="3974"/>
              </a:lnSpc>
              <a:buFont typeface="Arial"/>
              <a:buChar char="⚬"/>
            </a:pPr>
            <a:r>
              <a:rPr lang="en-US" sz="2838">
                <a:solidFill>
                  <a:srgbClr val="000000"/>
                </a:solidFill>
                <a:latin typeface="Trebuchet MS"/>
                <a:ea typeface="Trebuchet MS"/>
                <a:cs typeface="Trebuchet MS"/>
                <a:sym typeface="Trebuchet MS"/>
              </a:rPr>
              <a:t>Evaluating and reflecting </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99107" y="323561"/>
            <a:ext cx="16225287" cy="1541783"/>
            <a:chOff x="0" y="0"/>
            <a:chExt cx="4273327" cy="406066"/>
          </a:xfrm>
        </p:grpSpPr>
        <p:sp>
          <p:nvSpPr>
            <p:cNvPr id="3" name="Freeform 3">
              <a:extLst>
                <a:ext uri="{C183D7F6-B498-43B3-948B-1728B52AA6E4}">
                  <adec:decorative xmlns:adec="http://schemas.microsoft.com/office/drawing/2017/decorative" val="1"/>
                </a:ext>
              </a:extLst>
            </p:cNvPr>
            <p:cNvSpPr/>
            <p:nvPr/>
          </p:nvSpPr>
          <p:spPr>
            <a:xfrm>
              <a:off x="0" y="0"/>
              <a:ext cx="4273326" cy="406066"/>
            </a:xfrm>
            <a:custGeom>
              <a:avLst/>
              <a:gdLst/>
              <a:ahLst/>
              <a:cxnLst/>
              <a:rect l="l" t="t" r="r" b="b"/>
              <a:pathLst>
                <a:path w="4273326" h="406066">
                  <a:moveTo>
                    <a:pt x="0" y="0"/>
                  </a:moveTo>
                  <a:lnTo>
                    <a:pt x="4273326" y="0"/>
                  </a:lnTo>
                  <a:lnTo>
                    <a:pt x="4273326"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273327"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06232" y="651278"/>
            <a:ext cx="13236592" cy="97207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Jennicca Supports</a:t>
            </a:r>
          </a:p>
        </p:txBody>
      </p:sp>
      <p:grpSp>
        <p:nvGrpSpPr>
          <p:cNvPr id="6" name="Group 6">
            <a:extLst>
              <a:ext uri="{C183D7F6-B498-43B3-948B-1728B52AA6E4}">
                <adec:decorative xmlns:adec="http://schemas.microsoft.com/office/drawing/2017/decorative" val="1"/>
              </a:ext>
            </a:extLst>
          </p:cNvPr>
          <p:cNvGrpSpPr/>
          <p:nvPr/>
        </p:nvGrpSpPr>
        <p:grpSpPr>
          <a:xfrm>
            <a:off x="506232" y="2193061"/>
            <a:ext cx="17275536" cy="7770502"/>
            <a:chOff x="0" y="0"/>
            <a:chExt cx="4549935" cy="1969138"/>
          </a:xfrm>
        </p:grpSpPr>
        <p:sp>
          <p:nvSpPr>
            <p:cNvPr id="7" name="Freeform 7">
              <a:extLst>
                <a:ext uri="{C183D7F6-B498-43B3-948B-1728B52AA6E4}">
                  <adec:decorative xmlns:adec="http://schemas.microsoft.com/office/drawing/2017/decorative" val="1"/>
                </a:ext>
              </a:extLst>
            </p:cNvPr>
            <p:cNvSpPr/>
            <p:nvPr/>
          </p:nvSpPr>
          <p:spPr>
            <a:xfrm>
              <a:off x="0" y="0"/>
              <a:ext cx="4549935" cy="1969138"/>
            </a:xfrm>
            <a:custGeom>
              <a:avLst/>
              <a:gdLst/>
              <a:ahLst/>
              <a:cxnLst/>
              <a:rect l="l" t="t" r="r" b="b"/>
              <a:pathLst>
                <a:path w="4549935" h="1969138">
                  <a:moveTo>
                    <a:pt x="0" y="0"/>
                  </a:moveTo>
                  <a:lnTo>
                    <a:pt x="4549935" y="0"/>
                  </a:lnTo>
                  <a:lnTo>
                    <a:pt x="4549935" y="1969138"/>
                  </a:lnTo>
                  <a:lnTo>
                    <a:pt x="0" y="1969138"/>
                  </a:lnTo>
                  <a:close/>
                </a:path>
              </a:pathLst>
            </a:custGeom>
            <a:solidFill>
              <a:srgbClr val="F2F2F2"/>
            </a:solidFill>
          </p:spPr>
          <p:txBody>
            <a:bodyPr/>
            <a:lstStyle/>
            <a:p>
              <a:endParaRPr lang="en-US"/>
            </a:p>
          </p:txBody>
        </p:sp>
        <p:sp>
          <p:nvSpPr>
            <p:cNvPr id="8" name="TextBox 8"/>
            <p:cNvSpPr txBox="1"/>
            <p:nvPr/>
          </p:nvSpPr>
          <p:spPr>
            <a:xfrm>
              <a:off x="0" y="-38100"/>
              <a:ext cx="4549935" cy="2007238"/>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874167" y="2454648"/>
            <a:ext cx="7906750" cy="7368107"/>
          </a:xfrm>
          <a:prstGeom prst="rect">
            <a:avLst/>
          </a:prstGeom>
        </p:spPr>
        <p:txBody>
          <a:bodyPr lIns="0" tIns="0" rIns="0" bIns="0" rtlCol="0" anchor="t">
            <a:spAutoFit/>
          </a:bodyPr>
          <a:lstStyle/>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Academy 20</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Agate 300</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Aguilar Reorganized 6</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Archuleta County 50 </a:t>
            </a:r>
            <a:r>
              <a:rPr lang="en-US" sz="2200" dirty="0" err="1">
                <a:solidFill>
                  <a:srgbClr val="000000"/>
                </a:solidFill>
                <a:latin typeface="Trebuchet MS"/>
                <a:ea typeface="Trebuchet MS"/>
                <a:cs typeface="Trebuchet MS"/>
                <a:sym typeface="Trebuchet MS"/>
              </a:rPr>
              <a:t>Jt</a:t>
            </a:r>
            <a:endParaRPr lang="en-US" sz="2200" strike="noStrike" dirty="0">
              <a:solidFill>
                <a:srgbClr val="000000"/>
              </a:solidFill>
              <a:latin typeface="Trebuchet MS"/>
              <a:ea typeface="Trebuchet MS"/>
              <a:cs typeface="Trebuchet MS"/>
              <a:sym typeface="Trebuchet MS"/>
            </a:endParaRP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Bethune R-5</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Big Sandy 100J </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Branson Reorganized 82</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Burlington RE-6J</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Calhan RJ-1</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Cherry Creek 5</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Cotopaxi RE-3 </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CSI-Colorado Early Colleges</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CSI- New Legacy </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CSI- The Academy of Charter Schools</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Custer County C-1</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Denver County 1 (DPS) </a:t>
            </a:r>
          </a:p>
          <a:p>
            <a:pPr marL="518160" lvl="1" indent="-259080" algn="l">
              <a:lnSpc>
                <a:spcPts val="3359"/>
              </a:lnSpc>
              <a:buFont typeface="Arial"/>
              <a:buChar char="•"/>
            </a:pPr>
            <a:r>
              <a:rPr lang="en-US" sz="2200" strike="noStrike" dirty="0">
                <a:solidFill>
                  <a:srgbClr val="000000"/>
                </a:solidFill>
                <a:latin typeface="Trebuchet MS"/>
                <a:ea typeface="Trebuchet MS"/>
                <a:cs typeface="Trebuchet MS"/>
                <a:sym typeface="Trebuchet MS"/>
              </a:rPr>
              <a:t>Denver Public Schools- Girls Athletic Leadership School </a:t>
            </a:r>
          </a:p>
        </p:txBody>
      </p:sp>
      <p:sp>
        <p:nvSpPr>
          <p:cNvPr id="11" name="TextBox 11"/>
          <p:cNvSpPr txBox="1"/>
          <p:nvPr/>
        </p:nvSpPr>
        <p:spPr>
          <a:xfrm>
            <a:off x="9179332" y="2454648"/>
            <a:ext cx="8290843" cy="7362208"/>
          </a:xfrm>
          <a:prstGeom prst="rect">
            <a:avLst/>
          </a:prstGeom>
        </p:spPr>
        <p:txBody>
          <a:bodyPr lIns="0" tIns="0" rIns="0" bIns="0" rtlCol="0" anchor="t">
            <a:spAutoFit/>
          </a:bodyPr>
          <a:lstStyle/>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Elizabeth School District </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Fremont RE-2</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Lake County R-1</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La Veta Re-2</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Lewis-Palmer 38</a:t>
            </a:r>
          </a:p>
          <a:p>
            <a:pPr marL="518160" lvl="1" indent="-259080" algn="l">
              <a:lnSpc>
                <a:spcPts val="3359"/>
              </a:lnSpc>
              <a:buFont typeface="Arial"/>
              <a:buChar char="•"/>
            </a:pPr>
            <a:r>
              <a:rPr lang="en-US" sz="2200" dirty="0" err="1">
                <a:solidFill>
                  <a:srgbClr val="000000"/>
                </a:solidFill>
                <a:latin typeface="Trebuchet MS"/>
                <a:ea typeface="Trebuchet MS"/>
                <a:cs typeface="Trebuchet MS"/>
                <a:sym typeface="Trebuchet MS"/>
              </a:rPr>
              <a:t>Manzanola</a:t>
            </a:r>
            <a:r>
              <a:rPr lang="en-US" sz="2200" dirty="0">
                <a:solidFill>
                  <a:srgbClr val="000000"/>
                </a:solidFill>
                <a:latin typeface="Trebuchet MS"/>
                <a:ea typeface="Trebuchet MS"/>
                <a:cs typeface="Trebuchet MS"/>
                <a:sym typeface="Trebuchet MS"/>
              </a:rPr>
              <a:t> 3J</a:t>
            </a:r>
          </a:p>
          <a:p>
            <a:pPr marL="518160" lvl="1" indent="-259080" algn="l">
              <a:lnSpc>
                <a:spcPts val="3359"/>
              </a:lnSpc>
              <a:buFont typeface="Arial"/>
              <a:buChar char="•"/>
            </a:pPr>
            <a:r>
              <a:rPr lang="en-US" sz="2200" dirty="0" err="1">
                <a:solidFill>
                  <a:srgbClr val="000000"/>
                </a:solidFill>
                <a:latin typeface="Trebuchet MS"/>
                <a:ea typeface="Trebuchet MS"/>
                <a:cs typeface="Trebuchet MS"/>
                <a:sym typeface="Trebuchet MS"/>
              </a:rPr>
              <a:t>McClave</a:t>
            </a:r>
            <a:r>
              <a:rPr lang="en-US" sz="2200" dirty="0">
                <a:solidFill>
                  <a:srgbClr val="000000"/>
                </a:solidFill>
                <a:latin typeface="Trebuchet MS"/>
                <a:ea typeface="Trebuchet MS"/>
                <a:cs typeface="Trebuchet MS"/>
                <a:sym typeface="Trebuchet MS"/>
              </a:rPr>
              <a:t> Re-2</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Montezuma-Cortez RE-1 </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Montezuma-Cortez RE-1- Southwest Open Charter School</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Pueblo City 60</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Pueblo County 70 </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Rocky Ford R-2 </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Salida R-32</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San Juan BOCES</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Sheridan 2</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Trinidad 1</a:t>
            </a:r>
          </a:p>
          <a:p>
            <a:pPr marL="518160" lvl="1" indent="-259080" algn="l">
              <a:lnSpc>
                <a:spcPts val="3359"/>
              </a:lnSpc>
              <a:buFont typeface="Arial"/>
              <a:buChar char="•"/>
            </a:pPr>
            <a:r>
              <a:rPr lang="en-US" sz="2200" dirty="0">
                <a:solidFill>
                  <a:srgbClr val="000000"/>
                </a:solidFill>
                <a:latin typeface="Trebuchet MS"/>
                <a:ea typeface="Trebuchet MS"/>
                <a:cs typeface="Trebuchet MS"/>
                <a:sym typeface="Trebuchet MS"/>
              </a:rPr>
              <a:t>Vilas School RE-5</a:t>
            </a:r>
          </a:p>
        </p:txBody>
      </p:sp>
      <p:sp>
        <p:nvSpPr>
          <p:cNvPr id="9" name="Freeform 9" descr="CDE Logo"/>
          <p:cNvSpPr/>
          <p:nvPr/>
        </p:nvSpPr>
        <p:spPr>
          <a:xfrm>
            <a:off x="14839656"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99107" y="323561"/>
            <a:ext cx="16225287" cy="1541783"/>
            <a:chOff x="0" y="0"/>
            <a:chExt cx="4273327" cy="406066"/>
          </a:xfrm>
        </p:grpSpPr>
        <p:sp>
          <p:nvSpPr>
            <p:cNvPr id="3" name="Freeform 3">
              <a:extLst>
                <a:ext uri="{C183D7F6-B498-43B3-948B-1728B52AA6E4}">
                  <adec:decorative xmlns:adec="http://schemas.microsoft.com/office/drawing/2017/decorative" val="1"/>
                </a:ext>
              </a:extLst>
            </p:cNvPr>
            <p:cNvSpPr/>
            <p:nvPr/>
          </p:nvSpPr>
          <p:spPr>
            <a:xfrm>
              <a:off x="0" y="0"/>
              <a:ext cx="4273326" cy="406066"/>
            </a:xfrm>
            <a:custGeom>
              <a:avLst/>
              <a:gdLst/>
              <a:ahLst/>
              <a:cxnLst/>
              <a:rect l="l" t="t" r="r" b="b"/>
              <a:pathLst>
                <a:path w="4273326" h="406066">
                  <a:moveTo>
                    <a:pt x="0" y="0"/>
                  </a:moveTo>
                  <a:lnTo>
                    <a:pt x="4273326" y="0"/>
                  </a:lnTo>
                  <a:lnTo>
                    <a:pt x="4273326"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273327"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77354" y="651278"/>
            <a:ext cx="13236592" cy="97207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Brooke Supports</a:t>
            </a:r>
          </a:p>
        </p:txBody>
      </p:sp>
      <p:grpSp>
        <p:nvGrpSpPr>
          <p:cNvPr id="6" name="Group 6">
            <a:extLst>
              <a:ext uri="{C183D7F6-B498-43B3-948B-1728B52AA6E4}">
                <adec:decorative xmlns:adec="http://schemas.microsoft.com/office/drawing/2017/decorative" val="1"/>
              </a:ext>
            </a:extLst>
          </p:cNvPr>
          <p:cNvGrpSpPr/>
          <p:nvPr/>
        </p:nvGrpSpPr>
        <p:grpSpPr>
          <a:xfrm>
            <a:off x="477354"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861011" y="2546486"/>
            <a:ext cx="7906750" cy="6798315"/>
          </a:xfrm>
          <a:prstGeom prst="rect">
            <a:avLst/>
          </a:prstGeom>
        </p:spPr>
        <p:txBody>
          <a:bodyPr lIns="0" tIns="0" rIns="0" bIns="0" rtlCol="0" anchor="t">
            <a:spAutoFit/>
          </a:bodyPr>
          <a:lstStyle/>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Adams-Arapahoe 28J (APS)</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Adams-Arapahoe 28J- Vanguard Classical School East</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Adams-Arapahoe 28J- Vega Collegiate School</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Boulder Valley Re 2</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Center 26 JT</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Clear Creek RE-1</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Colorado River BOCES- Yampah Mountain High School</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Colorado Springs 11</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Englewood 1</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Fort Morgan Re-3</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Fountain 8</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Garfield Re-2</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Garfield 16</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Genoa-Hugo School C113</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Greeley 6</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Harrison 2</a:t>
            </a:r>
          </a:p>
          <a:p>
            <a:pPr marL="496571" lvl="1" indent="-248285" algn="l">
              <a:lnSpc>
                <a:spcPts val="3220"/>
              </a:lnSpc>
              <a:buFont typeface="Arial"/>
              <a:buChar char="•"/>
            </a:pPr>
            <a:r>
              <a:rPr lang="en-US" sz="2300" strike="noStrike" dirty="0">
                <a:solidFill>
                  <a:srgbClr val="000000"/>
                </a:solidFill>
                <a:latin typeface="Trebuchet MS"/>
                <a:ea typeface="Trebuchet MS"/>
                <a:cs typeface="Trebuchet MS"/>
                <a:sym typeface="Trebuchet MS"/>
              </a:rPr>
              <a:t>Harrison 2- Atlas Preparatory Middle School</a:t>
            </a:r>
          </a:p>
        </p:txBody>
      </p:sp>
      <p:sp>
        <p:nvSpPr>
          <p:cNvPr id="11" name="TextBox 11"/>
          <p:cNvSpPr txBox="1"/>
          <p:nvPr/>
        </p:nvSpPr>
        <p:spPr>
          <a:xfrm>
            <a:off x="9703448" y="2546486"/>
            <a:ext cx="5313164" cy="6798315"/>
          </a:xfrm>
          <a:prstGeom prst="rect">
            <a:avLst/>
          </a:prstGeom>
        </p:spPr>
        <p:txBody>
          <a:bodyPr lIns="0" tIns="0" rIns="0" bIns="0" rtlCol="0" anchor="t">
            <a:spAutoFit/>
          </a:bodyPr>
          <a:lstStyle/>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Idalia RJ-3 </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Jefferson County R-1</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Limon RE-4J </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Lone Star 101</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Peyton 23Jt</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Poudre R-1</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Sanford 6J</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South Conejos RE-10</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South Routt RE 3</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Steamboat Springs RE-2</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St. Vrain Valley RE1J</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Summit RE-1</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Upper Rio Grande School District C-7</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Weld County RE-3J</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Weld County RE-4</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West Grand 1-JT</a:t>
            </a:r>
          </a:p>
          <a:p>
            <a:pPr marL="496571" lvl="1" indent="-248285" algn="l">
              <a:lnSpc>
                <a:spcPts val="3220"/>
              </a:lnSpc>
              <a:buFont typeface="Arial"/>
              <a:buChar char="•"/>
            </a:pPr>
            <a:r>
              <a:rPr lang="en-US" sz="2300" dirty="0">
                <a:solidFill>
                  <a:srgbClr val="000000"/>
                </a:solidFill>
                <a:latin typeface="Trebuchet MS"/>
                <a:ea typeface="Trebuchet MS"/>
                <a:cs typeface="Trebuchet MS"/>
                <a:sym typeface="Trebuchet MS"/>
              </a:rPr>
              <a:t>Wiggins School District RE-50(J)</a:t>
            </a:r>
          </a:p>
        </p:txBody>
      </p:sp>
      <p:sp>
        <p:nvSpPr>
          <p:cNvPr id="9" name="Freeform 9" descr="CDE Logo"/>
          <p:cNvSpPr/>
          <p:nvPr/>
        </p:nvSpPr>
        <p:spPr>
          <a:xfrm>
            <a:off x="14839656"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2436</Words>
  <Application>Microsoft Office PowerPoint</Application>
  <PresentationFormat>Custom</PresentationFormat>
  <Paragraphs>506</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Trebuchet MS</vt:lpstr>
      <vt:lpstr>Trebuchet MS Italics</vt:lpstr>
      <vt:lpstr>Museo Slab 2</vt:lpstr>
      <vt:lpstr>Arial</vt:lpstr>
      <vt:lpstr>Calibri</vt:lpstr>
      <vt:lpstr>Inter Bold</vt:lpstr>
      <vt:lpstr>Museo Slab 1</vt:lpstr>
      <vt:lpstr>Homemade Apple</vt:lpstr>
      <vt:lpstr>Canva Sans Bold</vt:lpstr>
      <vt:lpstr>Trebuchet MS Bold</vt:lpstr>
      <vt:lpstr>Office Theme</vt:lpstr>
      <vt:lpstr>School Counselor Corps Grant  Virtual Welcome 2024-2025</vt:lpstr>
      <vt:lpstr>Before We Begin</vt:lpstr>
      <vt:lpstr>Housekeeping</vt:lpstr>
      <vt:lpstr>Today’s Objectives</vt:lpstr>
      <vt:lpstr>Meet Your CDE Grant Support</vt:lpstr>
      <vt:lpstr>SCCG Mission and Vision</vt:lpstr>
      <vt:lpstr>Our Role Within CDE</vt:lpstr>
      <vt:lpstr>Jennicca Supports</vt:lpstr>
      <vt:lpstr>Brooke Supports</vt:lpstr>
      <vt:lpstr>Number of Local Education Providers (LEP) </vt:lpstr>
      <vt:lpstr>Number of SCCG Sites</vt:lpstr>
      <vt:lpstr>Number of School Counselor FTE</vt:lpstr>
      <vt:lpstr>Celebrating You!</vt:lpstr>
      <vt:lpstr>The People Behind the Numbers</vt:lpstr>
      <vt:lpstr>History and Background</vt:lpstr>
      <vt:lpstr>The Why Behind the Work</vt:lpstr>
      <vt:lpstr>Setting Your Year Up for Success</vt:lpstr>
      <vt:lpstr>SCCG Steps to Success</vt:lpstr>
      <vt:lpstr>SCCG Team and Responsibilities</vt:lpstr>
      <vt:lpstr>SCCG Team and Roles </vt:lpstr>
      <vt:lpstr>First Team Meeting</vt:lpstr>
      <vt:lpstr>End of Year Reporting</vt:lpstr>
      <vt:lpstr>Reporting and SCCG Evaluation</vt:lpstr>
      <vt:lpstr>Implementation Plan and Calendars </vt:lpstr>
      <vt:lpstr>Administrator Collaboration</vt:lpstr>
      <vt:lpstr>Sustainability Plans</vt:lpstr>
      <vt:lpstr>Resources </vt:lpstr>
      <vt:lpstr>Monthly Emails</vt:lpstr>
      <vt:lpstr>SCCG Grantee Website</vt:lpstr>
      <vt:lpstr>SCCG Resources Website</vt:lpstr>
      <vt:lpstr>Calendar and Grant Requirements</vt:lpstr>
      <vt:lpstr>Hiring Guidance SCCG FTE</vt:lpstr>
      <vt:lpstr>Supplemental Planning </vt:lpstr>
      <vt:lpstr>Questions</vt:lpstr>
      <vt:lpstr>Mark Your Calendars!</vt:lpstr>
      <vt:lpstr>Next Steps </vt:lpstr>
      <vt:lpstr>Contact Us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Welcome Part 1- 8.21.2024</dc:title>
  <dc:creator>Morgan, Brooke</dc:creator>
  <cp:lastModifiedBy>Morgan, Brooke</cp:lastModifiedBy>
  <cp:revision>8</cp:revision>
  <dcterms:created xsi:type="dcterms:W3CDTF">2006-08-16T00:00:00Z</dcterms:created>
  <dcterms:modified xsi:type="dcterms:W3CDTF">2024-08-20T23:38:03Z</dcterms:modified>
  <dc:identifier>DAGMuxjqQGs</dc:identifier>
</cp:coreProperties>
</file>