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Homemade Apple" panose="020B0604020202020204" charset="0"/>
      <p:regular r:id="rId33"/>
    </p:embeddedFont>
    <p:embeddedFont>
      <p:font typeface="Museo Slab 1" panose="020B0604020202020204" charset="0"/>
      <p:regular r:id="rId34"/>
    </p:embeddedFont>
    <p:embeddedFont>
      <p:font typeface="Museo Slab 2" panose="020B0604020202020204" charset="0"/>
      <p:regular r:id="rId35"/>
    </p:embeddedFont>
    <p:embeddedFont>
      <p:font typeface="Open Sans" panose="020B0606030504020204" pitchFamily="34" charset="0"/>
      <p:regular r:id="rId36"/>
    </p:embeddedFont>
    <p:embeddedFont>
      <p:font typeface="Open Sans Bold" panose="020B0806030504020204" charset="0"/>
      <p:regular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Trebuchet MS Bold" panose="020B0703020202020204" pitchFamily="34" charset="0"/>
      <p:regular r:id="rId42"/>
      <p:bold r:id="rId43"/>
    </p:embeddedFont>
    <p:embeddedFont>
      <p:font typeface="Trebuchet MS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59" autoAdjust="0"/>
    <p:restoredTop sz="86211" autoAdjust="0"/>
  </p:normalViewPr>
  <p:slideViewPr>
    <p:cSldViewPr>
      <p:cViewPr varScale="1">
        <p:scale>
          <a:sx n="63" d="100"/>
          <a:sy n="63" d="100"/>
        </p:scale>
        <p:origin x="2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postsecondary/sccg-program-report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cde.state.co.us/postsecondary/sccg-grant-training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postsecondary/sccg-program-reporti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hyperlink" Target="https://us02web.zoom.us/meeting/register/tZAof-qorzkoG9Sg1GlSjm7CoCBluvDyXYjq#/registration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atchingresults.zoom.us/meeting/register/tZApcO-upj4oH9JNOB6oZ36Se_wDfIUjlhne#/registration" TargetMode="External"/><Relationship Id="rId5" Type="http://schemas.openxmlformats.org/officeDocument/2006/relationships/hyperlink" Target="https://hatchingresults.zoom.us/meeting/register/tZIuduytqj0vHNbnhQYjFKxnmuuuHlN9v6XJ#/registration" TargetMode="External"/><Relationship Id="rId4" Type="http://schemas.openxmlformats.org/officeDocument/2006/relationships/hyperlink" Target="https://us02web.zoom.us/meeting/register/tZIkce-tqz4tG9F933roUC-esDQogss9mv8l#/registration" TargetMode="External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schoolcounselor.org/getmedia/8fe536c2-7a32-4102-8ce7-42e9b0683b3b/appropriate-activities-of-school-counselors.pdf" TargetMode="External"/><Relationship Id="rId7" Type="http://schemas.openxmlformats.org/officeDocument/2006/relationships/hyperlink" Target="https://www.schoolcounselor.org/About-School-Counseling/School-Counselor-Roles-Ratio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getmedia/ee8b2e1b-d021-4575-982c-c84402cb2cd2/Role-Statement.pdf" TargetMode="External"/><Relationship Id="rId5" Type="http://schemas.openxmlformats.org/officeDocument/2006/relationships/hyperlink" Target="https://www.schoolcounselor.org/getmedia/44f30280-ffe8-4b41-9ad8-f15909c3d164/EthicalStandards.pdf" TargetMode="External"/><Relationship Id="rId4" Type="http://schemas.openxmlformats.org/officeDocument/2006/relationships/hyperlink" Target="https://www.schoolcounselor.org/getmedia/a8d59c2c-51de-4ec3-a565-a3235f3b93c3/SC-Competencies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schoolcounselor.org/getmedia/a8d59c2c-51de-4ec3-a565-a3235f3b93c3/SC-Competencies.pdf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hoolcounselor.org/About-School-Counseling/School-Counselor-Roles-Ratios" TargetMode="External"/><Relationship Id="rId5" Type="http://schemas.openxmlformats.org/officeDocument/2006/relationships/hyperlink" Target="https://www.schoolcounselor.org/getmedia/8fe536c2-7a32-4102-8ce7-42e9b0683b3b/appropriate-activities-of-school-counselors.pdf" TargetMode="External"/><Relationship Id="rId4" Type="http://schemas.openxmlformats.org/officeDocument/2006/relationships/hyperlink" Target="https://www.schoolcounselor.org/getmedia/44f30280-ffe8-4b41-9ad8-f15909c3d164/EthicalStandard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ront of noteboo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0735" y="3679988"/>
            <a:ext cx="9749659" cy="36811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Regional Training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2024-2025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629222" y="7212916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2" y="0"/>
                </a:lnTo>
                <a:lnTo>
                  <a:pt x="4793362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1968341">
            <a:off x="10867598" y="7805099"/>
            <a:ext cx="4331937" cy="46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400" spc="68" dirty="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Cohorts 13 and 14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5519" y="24401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22492">
            <a:off x="14319259" y="2652591"/>
            <a:ext cx="3038701" cy="3046317"/>
          </a:xfrm>
          <a:custGeom>
            <a:avLst/>
            <a:gdLst/>
            <a:ahLst/>
            <a:cxnLst/>
            <a:rect l="l" t="t" r="r" b="b"/>
            <a:pathLst>
              <a:path w="3038701" h="3046317">
                <a:moveTo>
                  <a:pt x="0" y="0"/>
                </a:moveTo>
                <a:lnTo>
                  <a:pt x="3038701" y="0"/>
                </a:lnTo>
                <a:lnTo>
                  <a:pt x="3038701" y="3046317"/>
                </a:lnTo>
                <a:lnTo>
                  <a:pt x="0" y="3046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77354" y="701500"/>
            <a:ext cx="16999128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Cohort Mixer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9246" y="2921627"/>
            <a:ext cx="13525612" cy="5053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Find Your counter-part from another cohort or district.</a:t>
            </a:r>
          </a:p>
          <a:p>
            <a:pPr algn="l">
              <a:lnSpc>
                <a:spcPts val="3919"/>
              </a:lnSpc>
            </a:pPr>
            <a:endParaRPr lang="en-US" sz="3499" b="1" u="sng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Introduce school and a fun fact about your school year</a:t>
            </a: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Discuss: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role do you support in your school or district with the SCCG?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the greatest challenge your team has experienced with the SCCG?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the biggest win your team has experienced with the SCCG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Cohort 14, do you have any questions?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Cohort 13, do you have any advice for new grantees?</a:t>
            </a:r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31149" y="3030358"/>
            <a:ext cx="2414920" cy="1559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1"/>
              </a:lnSpc>
            </a:pPr>
            <a:r>
              <a:rPr lang="en-US" sz="2208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</a:t>
            </a:r>
          </a:p>
          <a:p>
            <a:pPr algn="ctr">
              <a:lnSpc>
                <a:spcPts val="3091"/>
              </a:lnSpc>
            </a:pPr>
            <a:endParaRPr lang="en-US" sz="2208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3091"/>
              </a:lnSpc>
            </a:pPr>
            <a:r>
              <a:rPr lang="en-US" sz="2208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Elementary School Counselor 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701500"/>
            <a:ext cx="15943110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Reporting Similarities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3689" y="3032712"/>
            <a:ext cx="16507601" cy="521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Development Year Report</a:t>
            </a: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2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End of Year Report</a:t>
            </a: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are both completed in Qualtrics.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Links to Qualtrics will be emailed out in spring. 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SCCG reports are completed for </a:t>
            </a:r>
            <a:r>
              <a:rPr lang="en-US" sz="2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each funded site.</a:t>
            </a:r>
          </a:p>
          <a:p>
            <a:pPr algn="l">
              <a:lnSpc>
                <a:spcPts val="4199"/>
              </a:lnSpc>
            </a:pPr>
            <a:endParaRPr lang="en-US" sz="2999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Tips for success: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Start collecting data early.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Meet with SCCG team, administration, district leadership, etc.</a:t>
            </a:r>
          </a:p>
          <a:p>
            <a:pPr marL="1943095" lvl="3" indent="-485774" algn="l">
              <a:lnSpc>
                <a:spcPts val="4199"/>
              </a:lnSpc>
              <a:buFont typeface="Arial"/>
              <a:buChar char="￭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Larger districts or multiple funded sites: district leaders are encouraged to collaborate with sites before the reports are submitted.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9356" y="365739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305828" y="701500"/>
            <a:ext cx="15943110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Reporting Differences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23928" y="3565955"/>
            <a:ext cx="10586236" cy="420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Development Year Report: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More narrative responses.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Establishes SMART goals and a plan for implementation.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End of Year Report: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More quantitative responses. 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Illustrates progress and evidence towards goals.</a:t>
            </a:r>
          </a:p>
          <a:p>
            <a:pPr marL="1209039" lvl="2" indent="-403013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Demonstrates level of implementation.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378296"/>
            <a:ext cx="19012517" cy="1541783"/>
            <a:chOff x="0" y="0"/>
            <a:chExt cx="500741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07412" cy="406066"/>
            </a:xfrm>
            <a:custGeom>
              <a:avLst/>
              <a:gdLst/>
              <a:ahLst/>
              <a:cxnLst/>
              <a:rect l="l" t="t" r="r" b="b"/>
              <a:pathLst>
                <a:path w="5007412" h="406066">
                  <a:moveTo>
                    <a:pt x="0" y="0"/>
                  </a:moveTo>
                  <a:lnTo>
                    <a:pt x="5007412" y="0"/>
                  </a:lnTo>
                  <a:lnTo>
                    <a:pt x="500741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0741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20204" y="701500"/>
            <a:ext cx="14596849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Utilize Your SCCG Team </a:t>
            </a:r>
          </a:p>
        </p:txBody>
      </p:sp>
      <p:grpSp>
        <p:nvGrpSpPr>
          <p:cNvPr id="6" name="Group 6" descr="School counselors: Attend trainings in-person and virtually, drive programming and reflection of SCCG, create and monitor SMART goals, deliver interventions and programming, and collaborate with team for alignment and sustainability.  School Administrators: Attend trainings in-person and virtually, collaborate with school counselor for programming, alignment, and sustainability. District Leaders: Attend trainings in-person and virtually, collaborate with school counselors,administrators, and fiscal contacts, support alignment across schools, sustainability plans. CDE Support: Address statutory requirements, support, management, and technical assistance, statewide trainings and professional development, comprehensive school counseling implementation and advocacy, evaluating and reflecting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 descr="CDE Logo"/>
          <p:cNvSpPr/>
          <p:nvPr/>
        </p:nvSpPr>
        <p:spPr>
          <a:xfrm>
            <a:off x="15207064" y="61006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25" y="2623845"/>
            <a:ext cx="16013551" cy="6968893"/>
            <a:chOff x="0" y="0"/>
            <a:chExt cx="21351401" cy="929185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63492"/>
              <a:ext cx="4800348" cy="9213872"/>
              <a:chOff x="0" y="0"/>
              <a:chExt cx="1063667" cy="2041620"/>
            </a:xfrm>
          </p:grpSpPr>
          <p:sp>
            <p:nvSpPr>
              <p:cNvPr id="12" name="Freeform 1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63667" cy="2041620"/>
              </a:xfrm>
              <a:custGeom>
                <a:avLst/>
                <a:gdLst/>
                <a:ahLst/>
                <a:cxnLst/>
                <a:rect l="l" t="t" r="r" b="b"/>
                <a:pathLst>
                  <a:path w="1063667" h="2041620">
                    <a:moveTo>
                      <a:pt x="53759" y="0"/>
                    </a:moveTo>
                    <a:lnTo>
                      <a:pt x="1009907" y="0"/>
                    </a:lnTo>
                    <a:cubicBezTo>
                      <a:pt x="1024165" y="0"/>
                      <a:pt x="1037839" y="5664"/>
                      <a:pt x="1047921" y="15746"/>
                    </a:cubicBezTo>
                    <a:cubicBezTo>
                      <a:pt x="1058003" y="25828"/>
                      <a:pt x="1063667" y="39502"/>
                      <a:pt x="1063667" y="53759"/>
                    </a:cubicBezTo>
                    <a:lnTo>
                      <a:pt x="1063667" y="1987861"/>
                    </a:lnTo>
                    <a:cubicBezTo>
                      <a:pt x="1063667" y="2002119"/>
                      <a:pt x="1058003" y="2015793"/>
                      <a:pt x="1047921" y="2025875"/>
                    </a:cubicBezTo>
                    <a:cubicBezTo>
                      <a:pt x="1037839" y="2035956"/>
                      <a:pt x="1024165" y="2041620"/>
                      <a:pt x="1009907" y="2041620"/>
                    </a:cubicBezTo>
                    <a:lnTo>
                      <a:pt x="53759" y="2041620"/>
                    </a:lnTo>
                    <a:cubicBezTo>
                      <a:pt x="39502" y="2041620"/>
                      <a:pt x="25828" y="2035956"/>
                      <a:pt x="15746" y="2025875"/>
                    </a:cubicBezTo>
                    <a:cubicBezTo>
                      <a:pt x="5664" y="2015793"/>
                      <a:pt x="0" y="2002119"/>
                      <a:pt x="0" y="1987861"/>
                    </a:cubicBezTo>
                    <a:lnTo>
                      <a:pt x="0" y="53759"/>
                    </a:lnTo>
                    <a:cubicBezTo>
                      <a:pt x="0" y="39502"/>
                      <a:pt x="5664" y="25828"/>
                      <a:pt x="15746" y="15746"/>
                    </a:cubicBezTo>
                    <a:cubicBezTo>
                      <a:pt x="25828" y="5664"/>
                      <a:pt x="39502" y="0"/>
                      <a:pt x="53759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063667" cy="2089245"/>
              </a:xfrm>
              <a:prstGeom prst="rect">
                <a:avLst/>
              </a:prstGeom>
            </p:spPr>
            <p:txBody>
              <a:bodyPr lIns="49108" tIns="49108" rIns="49108" bIns="4910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4800348" cy="1400493"/>
              <a:chOff x="0" y="0"/>
              <a:chExt cx="1063667" cy="310323"/>
            </a:xfrm>
          </p:grpSpPr>
          <p:sp>
            <p:nvSpPr>
              <p:cNvPr id="15" name="Freeform 1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63667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63667" h="310323">
                    <a:moveTo>
                      <a:pt x="53759" y="0"/>
                    </a:moveTo>
                    <a:lnTo>
                      <a:pt x="1009907" y="0"/>
                    </a:lnTo>
                    <a:cubicBezTo>
                      <a:pt x="1024165" y="0"/>
                      <a:pt x="1037839" y="5664"/>
                      <a:pt x="1047921" y="15746"/>
                    </a:cubicBezTo>
                    <a:cubicBezTo>
                      <a:pt x="1058003" y="25828"/>
                      <a:pt x="1063667" y="39502"/>
                      <a:pt x="1063667" y="53759"/>
                    </a:cubicBezTo>
                    <a:lnTo>
                      <a:pt x="1063667" y="256564"/>
                    </a:lnTo>
                    <a:cubicBezTo>
                      <a:pt x="1063667" y="270821"/>
                      <a:pt x="1058003" y="284495"/>
                      <a:pt x="1047921" y="294577"/>
                    </a:cubicBezTo>
                    <a:cubicBezTo>
                      <a:pt x="1037839" y="304659"/>
                      <a:pt x="1024165" y="310323"/>
                      <a:pt x="1009907" y="310323"/>
                    </a:cubicBezTo>
                    <a:lnTo>
                      <a:pt x="53759" y="310323"/>
                    </a:lnTo>
                    <a:cubicBezTo>
                      <a:pt x="39502" y="310323"/>
                      <a:pt x="25828" y="304659"/>
                      <a:pt x="15746" y="294577"/>
                    </a:cubicBezTo>
                    <a:cubicBezTo>
                      <a:pt x="5664" y="284495"/>
                      <a:pt x="0" y="270821"/>
                      <a:pt x="0" y="256564"/>
                    </a:cubicBezTo>
                    <a:lnTo>
                      <a:pt x="0" y="53759"/>
                    </a:lnTo>
                    <a:cubicBezTo>
                      <a:pt x="0" y="39502"/>
                      <a:pt x="5664" y="25828"/>
                      <a:pt x="15746" y="15746"/>
                    </a:cubicBezTo>
                    <a:cubicBezTo>
                      <a:pt x="25828" y="5664"/>
                      <a:pt x="39502" y="0"/>
                      <a:pt x="53759" y="0"/>
                    </a:cubicBez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063667" cy="357948"/>
              </a:xfrm>
              <a:prstGeom prst="rect">
                <a:avLst/>
              </a:prstGeom>
            </p:spPr>
            <p:txBody>
              <a:bodyPr lIns="49108" tIns="49108" rIns="49108" bIns="4910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86560" y="211900"/>
              <a:ext cx="4054617" cy="1018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68"/>
                </a:lnSpc>
              </a:pPr>
              <a:r>
                <a:rPr lang="en-US" sz="280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School Counselors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8900" y="1860868"/>
              <a:ext cx="4510109" cy="7030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trainings in-person and virtually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Drive programming and reflection of SCCG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Create and monitor SMART goals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Deliver interventions and programming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Collaborate with team for alignment and sustainability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476671" y="14493"/>
              <a:ext cx="4797742" cy="9277364"/>
              <a:chOff x="0" y="0"/>
              <a:chExt cx="1051567" cy="2033408"/>
            </a:xfrm>
          </p:grpSpPr>
          <p:sp>
            <p:nvSpPr>
              <p:cNvPr id="20" name="Freeform 2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1567" cy="2033408"/>
              </a:xfrm>
              <a:custGeom>
                <a:avLst/>
                <a:gdLst/>
                <a:ahLst/>
                <a:cxnLst/>
                <a:rect l="l" t="t" r="r" b="b"/>
                <a:pathLst>
                  <a:path w="1051567" h="2033408">
                    <a:moveTo>
                      <a:pt x="53789" y="0"/>
                    </a:moveTo>
                    <a:lnTo>
                      <a:pt x="997778" y="0"/>
                    </a:lnTo>
                    <a:cubicBezTo>
                      <a:pt x="1027485" y="0"/>
                      <a:pt x="1051567" y="24082"/>
                      <a:pt x="1051567" y="53789"/>
                    </a:cubicBezTo>
                    <a:lnTo>
                      <a:pt x="1051567" y="1979619"/>
                    </a:lnTo>
                    <a:cubicBezTo>
                      <a:pt x="1051567" y="2009326"/>
                      <a:pt x="1027485" y="2033408"/>
                      <a:pt x="997778" y="2033408"/>
                    </a:cubicBezTo>
                    <a:lnTo>
                      <a:pt x="53789" y="2033408"/>
                    </a:lnTo>
                    <a:cubicBezTo>
                      <a:pt x="39523" y="2033408"/>
                      <a:pt x="25842" y="2027741"/>
                      <a:pt x="15754" y="2017654"/>
                    </a:cubicBezTo>
                    <a:cubicBezTo>
                      <a:pt x="5667" y="2007566"/>
                      <a:pt x="0" y="1993885"/>
                      <a:pt x="0" y="1979619"/>
                    </a:cubicBezTo>
                    <a:lnTo>
                      <a:pt x="0" y="53789"/>
                    </a:lnTo>
                    <a:cubicBezTo>
                      <a:pt x="0" y="24082"/>
                      <a:pt x="24082" y="0"/>
                      <a:pt x="53789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051567" cy="2081033"/>
              </a:xfrm>
              <a:prstGeom prst="rect">
                <a:avLst/>
              </a:prstGeom>
            </p:spPr>
            <p:txBody>
              <a:bodyPr lIns="49646" tIns="49646" rIns="49646" bIns="4964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5476671" y="14493"/>
              <a:ext cx="4797742" cy="1415839"/>
              <a:chOff x="0" y="0"/>
              <a:chExt cx="1051567" cy="310323"/>
            </a:xfrm>
          </p:grpSpPr>
          <p:sp>
            <p:nvSpPr>
              <p:cNvPr id="23" name="Freeform 2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1567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51567" h="310323">
                    <a:moveTo>
                      <a:pt x="53789" y="0"/>
                    </a:moveTo>
                    <a:lnTo>
                      <a:pt x="997778" y="0"/>
                    </a:lnTo>
                    <a:cubicBezTo>
                      <a:pt x="1027485" y="0"/>
                      <a:pt x="1051567" y="24082"/>
                      <a:pt x="1051567" y="53789"/>
                    </a:cubicBezTo>
                    <a:lnTo>
                      <a:pt x="1051567" y="256534"/>
                    </a:lnTo>
                    <a:cubicBezTo>
                      <a:pt x="1051567" y="270800"/>
                      <a:pt x="1045900" y="284481"/>
                      <a:pt x="1035812" y="294569"/>
                    </a:cubicBezTo>
                    <a:cubicBezTo>
                      <a:pt x="1025725" y="304656"/>
                      <a:pt x="1012044" y="310323"/>
                      <a:pt x="997778" y="310323"/>
                    </a:cubicBezTo>
                    <a:lnTo>
                      <a:pt x="53789" y="310323"/>
                    </a:lnTo>
                    <a:cubicBezTo>
                      <a:pt x="24082" y="310323"/>
                      <a:pt x="0" y="286241"/>
                      <a:pt x="0" y="256534"/>
                    </a:cubicBezTo>
                    <a:lnTo>
                      <a:pt x="0" y="53789"/>
                    </a:lnTo>
                    <a:cubicBezTo>
                      <a:pt x="0" y="24082"/>
                      <a:pt x="24082" y="0"/>
                      <a:pt x="53789" y="0"/>
                    </a:cubicBez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051567" cy="357948"/>
              </a:xfrm>
              <a:prstGeom prst="rect">
                <a:avLst/>
              </a:prstGeom>
            </p:spPr>
            <p:txBody>
              <a:bodyPr lIns="49646" tIns="49646" rIns="49646" bIns="4964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5552356" y="253403"/>
              <a:ext cx="4646372" cy="1018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67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 School Administrators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664060" y="1875362"/>
              <a:ext cx="4396716" cy="4681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trainings in-person and virtually.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Collaborate with school counselor for programming, alignment, and sustainability</a:t>
              </a:r>
            </a:p>
            <a:p>
              <a:pPr algn="l">
                <a:lnSpc>
                  <a:spcPts val="278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6478363" y="0"/>
              <a:ext cx="4873038" cy="9262871"/>
              <a:chOff x="0" y="0"/>
              <a:chExt cx="1058075" cy="2011232"/>
            </a:xfrm>
          </p:grpSpPr>
          <p:sp>
            <p:nvSpPr>
              <p:cNvPr id="28" name="Freeform 2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075" cy="2011232"/>
              </a:xfrm>
              <a:custGeom>
                <a:avLst/>
                <a:gdLst/>
                <a:ahLst/>
                <a:cxnLst/>
                <a:rect l="l" t="t" r="r" b="b"/>
                <a:pathLst>
                  <a:path w="1058075" h="2011232">
                    <a:moveTo>
                      <a:pt x="52958" y="0"/>
                    </a:moveTo>
                    <a:lnTo>
                      <a:pt x="1005118" y="0"/>
                    </a:lnTo>
                    <a:cubicBezTo>
                      <a:pt x="1019163" y="0"/>
                      <a:pt x="1032633" y="5579"/>
                      <a:pt x="1042564" y="15511"/>
                    </a:cubicBezTo>
                    <a:cubicBezTo>
                      <a:pt x="1052496" y="25442"/>
                      <a:pt x="1058075" y="38912"/>
                      <a:pt x="1058075" y="52958"/>
                    </a:cubicBezTo>
                    <a:lnTo>
                      <a:pt x="1058075" y="1958275"/>
                    </a:lnTo>
                    <a:cubicBezTo>
                      <a:pt x="1058075" y="1987523"/>
                      <a:pt x="1034365" y="2011232"/>
                      <a:pt x="1005118" y="2011232"/>
                    </a:cubicBezTo>
                    <a:lnTo>
                      <a:pt x="52958" y="2011232"/>
                    </a:lnTo>
                    <a:cubicBezTo>
                      <a:pt x="38912" y="2011232"/>
                      <a:pt x="25442" y="2005653"/>
                      <a:pt x="15511" y="1995722"/>
                    </a:cubicBezTo>
                    <a:cubicBezTo>
                      <a:pt x="5579" y="1985790"/>
                      <a:pt x="0" y="1972320"/>
                      <a:pt x="0" y="1958275"/>
                    </a:cubicBezTo>
                    <a:lnTo>
                      <a:pt x="0" y="52958"/>
                    </a:lnTo>
                    <a:cubicBezTo>
                      <a:pt x="0" y="38912"/>
                      <a:pt x="5579" y="25442"/>
                      <a:pt x="15511" y="15511"/>
                    </a:cubicBezTo>
                    <a:cubicBezTo>
                      <a:pt x="25442" y="5579"/>
                      <a:pt x="38912" y="0"/>
                      <a:pt x="52958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058075" cy="2058857"/>
              </a:xfrm>
              <a:prstGeom prst="rect">
                <a:avLst/>
              </a:prstGeom>
            </p:spPr>
            <p:txBody>
              <a:bodyPr lIns="50115" tIns="50115" rIns="50115" bIns="50115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462530" y="0"/>
              <a:ext cx="4873038" cy="1429214"/>
              <a:chOff x="0" y="0"/>
              <a:chExt cx="1058075" cy="310323"/>
            </a:xfrm>
          </p:grpSpPr>
          <p:sp>
            <p:nvSpPr>
              <p:cNvPr id="31" name="Freeform 3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075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58075" h="310323">
                    <a:moveTo>
                      <a:pt x="52958" y="0"/>
                    </a:moveTo>
                    <a:lnTo>
                      <a:pt x="1005118" y="0"/>
                    </a:lnTo>
                    <a:cubicBezTo>
                      <a:pt x="1019163" y="0"/>
                      <a:pt x="1032633" y="5579"/>
                      <a:pt x="1042564" y="15511"/>
                    </a:cubicBezTo>
                    <a:cubicBezTo>
                      <a:pt x="1052496" y="25442"/>
                      <a:pt x="1058075" y="38912"/>
                      <a:pt x="1058075" y="52958"/>
                    </a:cubicBezTo>
                    <a:lnTo>
                      <a:pt x="1058075" y="257365"/>
                    </a:lnTo>
                    <a:cubicBezTo>
                      <a:pt x="1058075" y="271411"/>
                      <a:pt x="1052496" y="284881"/>
                      <a:pt x="1042564" y="294812"/>
                    </a:cubicBezTo>
                    <a:cubicBezTo>
                      <a:pt x="1032633" y="304744"/>
                      <a:pt x="1019163" y="310323"/>
                      <a:pt x="1005118" y="310323"/>
                    </a:cubicBezTo>
                    <a:lnTo>
                      <a:pt x="52958" y="310323"/>
                    </a:lnTo>
                    <a:cubicBezTo>
                      <a:pt x="38912" y="310323"/>
                      <a:pt x="25442" y="304744"/>
                      <a:pt x="15511" y="294812"/>
                    </a:cubicBezTo>
                    <a:cubicBezTo>
                      <a:pt x="5579" y="284881"/>
                      <a:pt x="0" y="271411"/>
                      <a:pt x="0" y="257365"/>
                    </a:cubicBezTo>
                    <a:lnTo>
                      <a:pt x="0" y="52958"/>
                    </a:lnTo>
                    <a:cubicBezTo>
                      <a:pt x="0" y="38912"/>
                      <a:pt x="5579" y="25442"/>
                      <a:pt x="15511" y="15511"/>
                    </a:cubicBezTo>
                    <a:cubicBezTo>
                      <a:pt x="25442" y="5579"/>
                      <a:pt x="38912" y="0"/>
                      <a:pt x="52958" y="0"/>
                    </a:cubicBez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058075" cy="357948"/>
              </a:xfrm>
              <a:prstGeom prst="rect">
                <a:avLst/>
              </a:prstGeom>
            </p:spPr>
            <p:txBody>
              <a:bodyPr lIns="50115" tIns="50115" rIns="50115" bIns="50115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7195431" y="218756"/>
              <a:ext cx="3438902" cy="101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2802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CDE </a:t>
              </a:r>
            </a:p>
            <a:p>
              <a:pPr marL="0" lvl="0" indent="0" algn="ctr">
                <a:lnSpc>
                  <a:spcPts val="2970"/>
                </a:lnSpc>
              </a:pPr>
              <a:r>
                <a:rPr lang="en-US" sz="2802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Support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6621517" y="1649708"/>
              <a:ext cx="4586730" cy="7500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Address statutory requirements</a:t>
              </a:r>
            </a:p>
            <a:p>
              <a:pPr algn="l">
                <a:lnSpc>
                  <a:spcPts val="2779"/>
                </a:lnSpc>
              </a:pPr>
              <a:endPara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Support, management, and technical assistance</a:t>
              </a:r>
            </a:p>
            <a:p>
              <a:pPr algn="l">
                <a:lnSpc>
                  <a:spcPts val="2779"/>
                </a:lnSpc>
              </a:pPr>
              <a:r>
                <a:rPr lang="en-US" sz="1999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Statewide trainings and professional development</a:t>
              </a:r>
            </a:p>
            <a:p>
              <a:pPr algn="l">
                <a:lnSpc>
                  <a:spcPts val="2779"/>
                </a:lnSpc>
              </a:pPr>
              <a:endPara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Comprehensive school counseling implementation and advocacy</a:t>
              </a:r>
            </a:p>
            <a:p>
              <a:pPr algn="l">
                <a:lnSpc>
                  <a:spcPts val="2779"/>
                </a:lnSpc>
              </a:pPr>
              <a:endPara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799" lvl="1" indent="-215899" algn="l">
                <a:lnSpc>
                  <a:spcPts val="2779"/>
                </a:lnSpc>
                <a:buFont typeface="Arial"/>
                <a:buChar char="•"/>
              </a:pPr>
              <a:r>
                <a:rPr lang="en-US" sz="1999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Evaluating and reflecting </a:t>
              </a:r>
            </a:p>
            <a:p>
              <a:pPr algn="l">
                <a:lnSpc>
                  <a:spcPts val="2779"/>
                </a:lnSpc>
              </a:pPr>
              <a:endParaRPr lang="en-US" sz="1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10950737" y="72206"/>
              <a:ext cx="4838693" cy="9205158"/>
              <a:chOff x="0" y="0"/>
              <a:chExt cx="1058922" cy="2014499"/>
            </a:xfrm>
          </p:grpSpPr>
          <p:sp>
            <p:nvSpPr>
              <p:cNvPr id="36" name="Freeform 3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922" cy="2014499"/>
              </a:xfrm>
              <a:custGeom>
                <a:avLst/>
                <a:gdLst/>
                <a:ahLst/>
                <a:cxnLst/>
                <a:rect l="l" t="t" r="r" b="b"/>
                <a:pathLst>
                  <a:path w="1058922" h="2014499">
                    <a:moveTo>
                      <a:pt x="53333" y="0"/>
                    </a:moveTo>
                    <a:lnTo>
                      <a:pt x="1005588" y="0"/>
                    </a:lnTo>
                    <a:cubicBezTo>
                      <a:pt x="1035044" y="0"/>
                      <a:pt x="1058922" y="23878"/>
                      <a:pt x="1058922" y="53333"/>
                    </a:cubicBezTo>
                    <a:lnTo>
                      <a:pt x="1058922" y="1961166"/>
                    </a:lnTo>
                    <a:cubicBezTo>
                      <a:pt x="1058922" y="1990621"/>
                      <a:pt x="1035044" y="2014499"/>
                      <a:pt x="1005588" y="2014499"/>
                    </a:cubicBezTo>
                    <a:lnTo>
                      <a:pt x="53333" y="2014499"/>
                    </a:lnTo>
                    <a:cubicBezTo>
                      <a:pt x="23878" y="2014499"/>
                      <a:pt x="0" y="1990621"/>
                      <a:pt x="0" y="1961166"/>
                    </a:cubicBezTo>
                    <a:lnTo>
                      <a:pt x="0" y="53333"/>
                    </a:lnTo>
                    <a:cubicBezTo>
                      <a:pt x="0" y="23878"/>
                      <a:pt x="23878" y="0"/>
                      <a:pt x="53333" y="0"/>
                    </a:cubicBezTo>
                    <a:close/>
                  </a:path>
                </a:pathLst>
              </a:custGeom>
              <a:solidFill>
                <a:srgbClr val="FFFE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1058922" cy="2062124"/>
              </a:xfrm>
              <a:prstGeom prst="rect">
                <a:avLst/>
              </a:prstGeom>
            </p:spPr>
            <p:txBody>
              <a:bodyPr lIns="49722" tIns="49722" rIns="49722" bIns="4972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0950737" y="14493"/>
              <a:ext cx="4838693" cy="1418006"/>
              <a:chOff x="0" y="0"/>
              <a:chExt cx="1058922" cy="310323"/>
            </a:xfrm>
          </p:grpSpPr>
          <p:sp>
            <p:nvSpPr>
              <p:cNvPr id="39" name="Freeform 3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058922" cy="310323"/>
              </a:xfrm>
              <a:custGeom>
                <a:avLst/>
                <a:gdLst/>
                <a:ahLst/>
                <a:cxnLst/>
                <a:rect l="l" t="t" r="r" b="b"/>
                <a:pathLst>
                  <a:path w="1058922" h="310323">
                    <a:moveTo>
                      <a:pt x="53333" y="0"/>
                    </a:moveTo>
                    <a:lnTo>
                      <a:pt x="1005588" y="0"/>
                    </a:lnTo>
                    <a:cubicBezTo>
                      <a:pt x="1035044" y="0"/>
                      <a:pt x="1058922" y="23878"/>
                      <a:pt x="1058922" y="53333"/>
                    </a:cubicBezTo>
                    <a:lnTo>
                      <a:pt x="1058922" y="256990"/>
                    </a:lnTo>
                    <a:cubicBezTo>
                      <a:pt x="1058922" y="271134"/>
                      <a:pt x="1053303" y="284700"/>
                      <a:pt x="1043301" y="294702"/>
                    </a:cubicBezTo>
                    <a:cubicBezTo>
                      <a:pt x="1033299" y="304704"/>
                      <a:pt x="1019733" y="310323"/>
                      <a:pt x="1005588" y="310323"/>
                    </a:cubicBezTo>
                    <a:lnTo>
                      <a:pt x="53333" y="310323"/>
                    </a:lnTo>
                    <a:cubicBezTo>
                      <a:pt x="23878" y="310323"/>
                      <a:pt x="0" y="286445"/>
                      <a:pt x="0" y="256990"/>
                    </a:cubicBezTo>
                    <a:lnTo>
                      <a:pt x="0" y="53333"/>
                    </a:lnTo>
                    <a:cubicBezTo>
                      <a:pt x="0" y="23878"/>
                      <a:pt x="23878" y="0"/>
                      <a:pt x="53333" y="0"/>
                    </a:cubicBez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1058922" cy="357948"/>
              </a:xfrm>
              <a:prstGeom prst="rect">
                <a:avLst/>
              </a:prstGeom>
            </p:spPr>
            <p:txBody>
              <a:bodyPr lIns="49722" tIns="49722" rIns="49722" bIns="4972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0974250" y="233305"/>
              <a:ext cx="4624680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7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District </a:t>
              </a:r>
            </a:p>
            <a:p>
              <a:pPr algn="ctr">
                <a:lnSpc>
                  <a:spcPts val="2967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Leaders </a:t>
              </a:r>
            </a:p>
            <a:p>
              <a:pPr marL="0" lvl="0" indent="0" algn="ctr">
                <a:lnSpc>
                  <a:spcPts val="2967"/>
                </a:lnSpc>
              </a:pPr>
              <a:endParaRPr lang="en-US" sz="2799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1164686" y="1860868"/>
              <a:ext cx="4434244" cy="6560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Attend trainings in-person and virtually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Collaborate with school counselors, administrators, and fiscal contacts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Support alignment across schools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431801" lvl="1" indent="-215900" algn="l">
                <a:lnSpc>
                  <a:spcPts val="278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Sustainability plans</a:t>
              </a:r>
            </a:p>
            <a:p>
              <a:pPr algn="l">
                <a:lnSpc>
                  <a:spcPts val="278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</a:p>
            <a:p>
              <a:pPr algn="l">
                <a:lnSpc>
                  <a:spcPts val="2780"/>
                </a:lnSpc>
              </a:pPr>
              <a:endPara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TextBox 19"/>
          <p:cNvSpPr txBox="1">
            <a:spLocks noGrp="1"/>
          </p:cNvSpPr>
          <p:nvPr>
            <p:ph type="title" idx="4294967295"/>
          </p:nvPr>
        </p:nvSpPr>
        <p:spPr>
          <a:xfrm>
            <a:off x="548830" y="677210"/>
            <a:ext cx="1566876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Reports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01799" y="2826670"/>
            <a:ext cx="5607596" cy="573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cde.state.co.us/postsecondary/sccg-program-reporting"/>
              </a:rPr>
              <a:t>Download Guiding Templates</a:t>
            </a:r>
          </a:p>
        </p:txBody>
      </p:sp>
      <p:grpSp>
        <p:nvGrpSpPr>
          <p:cNvPr id="9" name="Group 9" descr="Screenshot development year report"/>
          <p:cNvGrpSpPr/>
          <p:nvPr/>
        </p:nvGrpSpPr>
        <p:grpSpPr>
          <a:xfrm>
            <a:off x="1421260" y="3793519"/>
            <a:ext cx="5597426" cy="5597122"/>
            <a:chOff x="0" y="0"/>
            <a:chExt cx="7463235" cy="7462830"/>
          </a:xfrm>
        </p:grpSpPr>
        <p:sp>
          <p:nvSpPr>
            <p:cNvPr id="10" name="Freeform 10" descr="Screenshot of the Development Year Report"/>
            <p:cNvSpPr/>
            <p:nvPr/>
          </p:nvSpPr>
          <p:spPr>
            <a:xfrm>
              <a:off x="1919128" y="0"/>
              <a:ext cx="5544106" cy="6952416"/>
            </a:xfrm>
            <a:custGeom>
              <a:avLst/>
              <a:gdLst/>
              <a:ahLst/>
              <a:cxnLst/>
              <a:rect l="l" t="t" r="r" b="b"/>
              <a:pathLst>
                <a:path w="5544106" h="6952416">
                  <a:moveTo>
                    <a:pt x="0" y="0"/>
                  </a:moveTo>
                  <a:lnTo>
                    <a:pt x="5544107" y="0"/>
                  </a:lnTo>
                  <a:lnTo>
                    <a:pt x="5544107" y="6952416"/>
                  </a:lnTo>
                  <a:lnTo>
                    <a:pt x="0" y="695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6442003"/>
              <a:ext cx="6156302" cy="1020827"/>
              <a:chOff x="0" y="0"/>
              <a:chExt cx="3983061" cy="66046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983061" cy="660464"/>
              </a:xfrm>
              <a:custGeom>
                <a:avLst/>
                <a:gdLst/>
                <a:ahLst/>
                <a:cxnLst/>
                <a:rect l="l" t="t" r="r" b="b"/>
                <a:pathLst>
                  <a:path w="3983061" h="660464">
                    <a:moveTo>
                      <a:pt x="3858601" y="660464"/>
                    </a:moveTo>
                    <a:lnTo>
                      <a:pt x="124460" y="660464"/>
                    </a:lnTo>
                    <a:cubicBezTo>
                      <a:pt x="55880" y="660464"/>
                      <a:pt x="0" y="604584"/>
                      <a:pt x="0" y="53600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8601" y="0"/>
                    </a:lnTo>
                    <a:cubicBezTo>
                      <a:pt x="3927181" y="0"/>
                      <a:pt x="3983061" y="55880"/>
                      <a:pt x="3983061" y="124460"/>
                    </a:cubicBezTo>
                    <a:lnTo>
                      <a:pt x="3983061" y="536004"/>
                    </a:lnTo>
                    <a:cubicBezTo>
                      <a:pt x="3983061" y="604584"/>
                      <a:pt x="3927181" y="660464"/>
                      <a:pt x="3858601" y="660464"/>
                    </a:cubicBez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73819" y="6694183"/>
              <a:ext cx="6008665" cy="459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spc="64">
                  <a:solidFill>
                    <a:srgbClr val="2B2A2A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SCCG Development Year Report</a:t>
              </a:r>
            </a:p>
          </p:txBody>
        </p:sp>
      </p:grpSp>
      <p:grpSp>
        <p:nvGrpSpPr>
          <p:cNvPr id="14" name="Group 14" descr="Screenshot end of year report"/>
          <p:cNvGrpSpPr/>
          <p:nvPr/>
        </p:nvGrpSpPr>
        <p:grpSpPr>
          <a:xfrm>
            <a:off x="9867648" y="3947974"/>
            <a:ext cx="7562768" cy="5288213"/>
            <a:chOff x="0" y="0"/>
            <a:chExt cx="10083691" cy="70509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29756" cy="6924027"/>
            </a:xfrm>
            <a:custGeom>
              <a:avLst/>
              <a:gdLst/>
              <a:ahLst/>
              <a:cxnLst/>
              <a:rect l="l" t="t" r="r" b="b"/>
              <a:pathLst>
                <a:path w="6629756" h="6924027">
                  <a:moveTo>
                    <a:pt x="0" y="0"/>
                  </a:moveTo>
                  <a:lnTo>
                    <a:pt x="6629756" y="0"/>
                  </a:lnTo>
                  <a:lnTo>
                    <a:pt x="6629756" y="6924027"/>
                  </a:lnTo>
                  <a:lnTo>
                    <a:pt x="0" y="6924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927388" y="6030124"/>
              <a:ext cx="6156302" cy="1020827"/>
              <a:chOff x="0" y="0"/>
              <a:chExt cx="3983061" cy="66046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983061" cy="660464"/>
              </a:xfrm>
              <a:custGeom>
                <a:avLst/>
                <a:gdLst/>
                <a:ahLst/>
                <a:cxnLst/>
                <a:rect l="l" t="t" r="r" b="b"/>
                <a:pathLst>
                  <a:path w="3983061" h="660464">
                    <a:moveTo>
                      <a:pt x="3858601" y="660464"/>
                    </a:moveTo>
                    <a:lnTo>
                      <a:pt x="124460" y="660464"/>
                    </a:lnTo>
                    <a:cubicBezTo>
                      <a:pt x="55880" y="660464"/>
                      <a:pt x="0" y="604584"/>
                      <a:pt x="0" y="53600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58601" y="0"/>
                    </a:lnTo>
                    <a:cubicBezTo>
                      <a:pt x="3927181" y="0"/>
                      <a:pt x="3983061" y="55880"/>
                      <a:pt x="3983061" y="124460"/>
                    </a:cubicBezTo>
                    <a:lnTo>
                      <a:pt x="3983061" y="536004"/>
                    </a:lnTo>
                    <a:cubicBezTo>
                      <a:pt x="3983061" y="604584"/>
                      <a:pt x="3927181" y="660464"/>
                      <a:pt x="3858601" y="660464"/>
                    </a:cubicBezTo>
                    <a:close/>
                  </a:path>
                </a:pathLst>
              </a:custGeom>
              <a:solidFill>
                <a:srgbClr val="90C8E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001207" y="6282304"/>
              <a:ext cx="6008665" cy="459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b="1" spc="64">
                  <a:solidFill>
                    <a:srgbClr val="2B2A2A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SCCG End of Year Report</a:t>
              </a:r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5408010" y="64671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807380"/>
            <a:ext cx="3832856" cy="4114800"/>
          </a:xfrm>
          <a:custGeom>
            <a:avLst/>
            <a:gdLst/>
            <a:ahLst/>
            <a:cxnLst/>
            <a:rect l="l" t="t" r="r" b="b"/>
            <a:pathLst>
              <a:path w="3832856" h="4114800">
                <a:moveTo>
                  <a:pt x="0" y="0"/>
                </a:moveTo>
                <a:lnTo>
                  <a:pt x="3832856" y="0"/>
                </a:lnTo>
                <a:lnTo>
                  <a:pt x="38328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701500"/>
            <a:ext cx="15943110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Reviewing Reports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41815" y="3731180"/>
            <a:ext cx="11639347" cy="287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 review the Development Year Report.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 questions on note catcher.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13 review the End of Year Report.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 questions on note catcher.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85916" y="828829"/>
            <a:ext cx="17839364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Cohort 14's Development Year Report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 descr="Note catcher"/>
          <p:cNvSpPr/>
          <p:nvPr/>
        </p:nvSpPr>
        <p:spPr>
          <a:xfrm>
            <a:off x="1089094" y="3698917"/>
            <a:ext cx="4027870" cy="4171994"/>
          </a:xfrm>
          <a:custGeom>
            <a:avLst/>
            <a:gdLst/>
            <a:ahLst/>
            <a:cxnLst/>
            <a:rect l="l" t="t" r="r" b="b"/>
            <a:pathLst>
              <a:path w="4027870" h="4171994">
                <a:moveTo>
                  <a:pt x="0" y="0"/>
                </a:moveTo>
                <a:lnTo>
                  <a:pt x="4027870" y="0"/>
                </a:lnTo>
                <a:lnTo>
                  <a:pt x="4027870" y="4171994"/>
                </a:lnTo>
                <a:lnTo>
                  <a:pt x="0" y="417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314021" y="3384495"/>
            <a:ext cx="11945279" cy="448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from your site will complete the Development Year Report?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team member will fill out each area of the report?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data for the Development Year Report is readily available? 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data do you need to start collecting?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reviewing, what areas on the Development Year Report will be difficult?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progress have you made on the needs assessment?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05828" y="828830"/>
            <a:ext cx="15943110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Cohort 13's End of Year Report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 descr="Note catcher"/>
          <p:cNvSpPr/>
          <p:nvPr/>
        </p:nvSpPr>
        <p:spPr>
          <a:xfrm>
            <a:off x="1028700" y="3877798"/>
            <a:ext cx="4027870" cy="4171994"/>
          </a:xfrm>
          <a:custGeom>
            <a:avLst/>
            <a:gdLst/>
            <a:ahLst/>
            <a:cxnLst/>
            <a:rect l="l" t="t" r="r" b="b"/>
            <a:pathLst>
              <a:path w="4027870" h="4171994">
                <a:moveTo>
                  <a:pt x="0" y="0"/>
                </a:moveTo>
                <a:lnTo>
                  <a:pt x="4027870" y="0"/>
                </a:lnTo>
                <a:lnTo>
                  <a:pt x="4027870" y="4171994"/>
                </a:lnTo>
                <a:lnTo>
                  <a:pt x="0" y="417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314021" y="2878747"/>
            <a:ext cx="11945279" cy="578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from your site will complete the End of Year Report?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will fill out the section on...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data for the End of Year Report is readily available? 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data do you need to start collecting?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reviewing, what areas on the End of Year Report will be difficult?</a:t>
            </a: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Notice the End of Year Report is longer than last year’s Development Year Report. How will you manage the increase in reporting requirements?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980787" y="854671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7554" y="3690038"/>
            <a:ext cx="4662663" cy="4114800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828867"/>
            <a:ext cx="15943110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Reflection #1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93012" y="3518067"/>
            <a:ext cx="10300782" cy="383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14: </a:t>
            </a: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progress have you made on the needs assessment?</a:t>
            </a:r>
          </a:p>
          <a:p>
            <a:pPr algn="l">
              <a:lnSpc>
                <a:spcPts val="5132"/>
              </a:lnSpc>
            </a:pPr>
            <a:endParaRPr lang="en-US" sz="28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13:</a:t>
            </a: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Notice the End of Year Report is longer than last year’s Development Year Report. How will you manage the increase in reporting requirements? 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859000" y="842115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43192" y="701500"/>
            <a:ext cx="15943110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Reporting Reviews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2380" y="2749313"/>
            <a:ext cx="16923240" cy="523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and Jennicca review each report and provide feedback or request revisions if needed.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87483" y="3528256"/>
            <a:ext cx="11630241" cy="604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Before submitting, make sure...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Each question is fully answered.</a:t>
            </a:r>
          </a:p>
          <a:p>
            <a:pPr marL="1165860" lvl="2" indent="-388620" algn="l">
              <a:lnSpc>
                <a:spcPts val="3779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Narrative responses should be more than one sentence.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SMART goals are student-outcome based with a measurable baseline and target included.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ASK questions. We are here to help.</a:t>
            </a:r>
          </a:p>
          <a:p>
            <a:pPr algn="l">
              <a:lnSpc>
                <a:spcPts val="1399"/>
              </a:lnSpc>
            </a:pPr>
            <a:endParaRPr lang="en-US" sz="2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14:</a:t>
            </a:r>
          </a:p>
          <a:p>
            <a:pPr marL="1165860" lvl="2" indent="-388620" algn="l">
              <a:lnSpc>
                <a:spcPts val="3779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to write a true SMART Goal- training at November webinar.</a:t>
            </a:r>
          </a:p>
          <a:p>
            <a:pPr algn="l">
              <a:lnSpc>
                <a:spcPts val="1399"/>
              </a:lnSpc>
            </a:pPr>
            <a:endParaRPr lang="en-US" sz="2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13</a:t>
            </a:r>
          </a:p>
          <a:p>
            <a:pPr marL="1165860" lvl="2" indent="-388620" algn="l">
              <a:lnSpc>
                <a:spcPts val="3779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Goal progress should include data points and measurements.</a:t>
            </a:r>
          </a:p>
          <a:p>
            <a:pPr marL="1165860" lvl="2" indent="-388620" algn="l">
              <a:lnSpc>
                <a:spcPts val="3779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meet your goal, submit another goal.</a:t>
            </a: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768" y="4340013"/>
            <a:ext cx="3411530" cy="3485599"/>
          </a:xfrm>
          <a:custGeom>
            <a:avLst/>
            <a:gdLst/>
            <a:ahLst/>
            <a:cxnLst/>
            <a:rect l="l" t="t" r="r" b="b"/>
            <a:pathLst>
              <a:path w="3411530" h="3485599">
                <a:moveTo>
                  <a:pt x="0" y="0"/>
                </a:moveTo>
                <a:lnTo>
                  <a:pt x="3411530" y="0"/>
                </a:lnTo>
                <a:lnTo>
                  <a:pt x="3411530" y="3485598"/>
                </a:lnTo>
                <a:lnTo>
                  <a:pt x="0" y="3485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5338298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911" y="2321929"/>
            <a:ext cx="18247635" cy="8112264"/>
          </a:xfrm>
          <a:custGeom>
            <a:avLst/>
            <a:gdLst/>
            <a:ahLst/>
            <a:cxnLst/>
            <a:rect l="l" t="t" r="r" b="b"/>
            <a:pathLst>
              <a:path w="18247635" h="8112264">
                <a:moveTo>
                  <a:pt x="0" y="0"/>
                </a:moveTo>
                <a:lnTo>
                  <a:pt x="18247635" y="0"/>
                </a:lnTo>
                <a:lnTo>
                  <a:pt x="18247635" y="8112264"/>
                </a:lnTo>
                <a:lnTo>
                  <a:pt x="0" y="8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6" b="-305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4349" y="3692321"/>
            <a:ext cx="14900566" cy="4036877"/>
            <a:chOff x="0" y="-57150"/>
            <a:chExt cx="3924429" cy="148099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1" y="-57150"/>
              <a:ext cx="3919148" cy="1423847"/>
            </a:xfrm>
            <a:custGeom>
              <a:avLst/>
              <a:gdLst/>
              <a:ahLst/>
              <a:cxnLst/>
              <a:rect l="l" t="t" r="r" b="b"/>
              <a:pathLst>
                <a:path w="3919148" h="1423847">
                  <a:moveTo>
                    <a:pt x="0" y="0"/>
                  </a:moveTo>
                  <a:lnTo>
                    <a:pt x="3919148" y="0"/>
                  </a:lnTo>
                  <a:lnTo>
                    <a:pt x="3919148" y="1423847"/>
                  </a:lnTo>
                  <a:lnTo>
                    <a:pt x="0" y="142384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919148" cy="1480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22806" y="701531"/>
            <a:ext cx="14290448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Before We Begin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43200" y="3949877"/>
            <a:ext cx="13839169" cy="336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sit with your team.</a:t>
            </a:r>
            <a:endParaRPr lang="en-US" sz="3799" b="1" dirty="0">
              <a:solidFill>
                <a:srgbClr val="D33039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5319"/>
              </a:lnSpc>
            </a:pPr>
            <a:endParaRPr lang="en-US" sz="3799" b="1" dirty="0">
              <a:solidFill>
                <a:srgbClr val="D33039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842007" lvl="1" indent="-421003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Scan the QR Code on the table to sign-in for attendance.</a:t>
            </a:r>
          </a:p>
          <a:p>
            <a:pPr algn="l">
              <a:lnSpc>
                <a:spcPts val="5319"/>
              </a:lnSpc>
            </a:pPr>
            <a:endParaRPr lang="en-US" sz="38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Slides are available on the </a:t>
            </a:r>
            <a:r>
              <a:rPr lang="en-US" sz="3799" b="1" u="sng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cde.state.co.us/postsecondary/sccg-grant-trainings"/>
              </a:rPr>
              <a:t>Grant Training website</a:t>
            </a:r>
            <a:r>
              <a:rPr lang="en-US" sz="3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40861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52612" y="3750231"/>
            <a:ext cx="4212545" cy="4212545"/>
          </a:xfrm>
          <a:custGeom>
            <a:avLst/>
            <a:gdLst/>
            <a:ahLst/>
            <a:cxnLst/>
            <a:rect l="l" t="t" r="r" b="b"/>
            <a:pathLst>
              <a:path w="4212545" h="4212545">
                <a:moveTo>
                  <a:pt x="0" y="0"/>
                </a:moveTo>
                <a:lnTo>
                  <a:pt x="4212545" y="0"/>
                </a:lnTo>
                <a:lnTo>
                  <a:pt x="4212545" y="4212545"/>
                </a:lnTo>
                <a:lnTo>
                  <a:pt x="0" y="42125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06232" y="701500"/>
            <a:ext cx="14323899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Exemplar Reports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00347" y="3469271"/>
            <a:ext cx="8217105" cy="4191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 review the exemplar Development Year Report.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 questions on note catcher.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13 review the exemplar End of Year Report.</a:t>
            </a:r>
          </a:p>
          <a:p>
            <a:pPr marL="1295397" lvl="2" indent="-431799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 questions on note catcher.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05828" y="828829"/>
            <a:ext cx="18286972" cy="757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Development Year Report Exemplar- Cohort 14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 descr="Note catcher"/>
          <p:cNvSpPr/>
          <p:nvPr/>
        </p:nvSpPr>
        <p:spPr>
          <a:xfrm>
            <a:off x="867650" y="3711461"/>
            <a:ext cx="4027870" cy="4171994"/>
          </a:xfrm>
          <a:custGeom>
            <a:avLst/>
            <a:gdLst/>
            <a:ahLst/>
            <a:cxnLst/>
            <a:rect l="l" t="t" r="r" b="b"/>
            <a:pathLst>
              <a:path w="4027870" h="4171994">
                <a:moveTo>
                  <a:pt x="0" y="0"/>
                </a:moveTo>
                <a:lnTo>
                  <a:pt x="4027870" y="0"/>
                </a:lnTo>
                <a:lnTo>
                  <a:pt x="4027870" y="4171994"/>
                </a:lnTo>
                <a:lnTo>
                  <a:pt x="0" y="417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314021" y="3067088"/>
            <a:ext cx="11945279" cy="578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did you notice about the initial data review exemplar?</a:t>
            </a:r>
          </a:p>
          <a:p>
            <a:pPr algn="l">
              <a:lnSpc>
                <a:spcPts val="5132"/>
              </a:lnSpc>
            </a:pPr>
            <a:endParaRPr lang="en-US" sz="28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did you notice about the needs assessment exemplar?</a:t>
            </a:r>
          </a:p>
          <a:p>
            <a:pPr algn="l">
              <a:lnSpc>
                <a:spcPts val="5132"/>
              </a:lnSpc>
            </a:pPr>
            <a:endParaRPr lang="en-US" sz="28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Pick out the</a:t>
            </a:r>
            <a:r>
              <a:rPr lang="en-US" sz="28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8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</a:t>
            </a: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pecific, </a:t>
            </a:r>
            <a:r>
              <a:rPr lang="en-US" sz="28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</a:t>
            </a: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easurable, </a:t>
            </a:r>
            <a:r>
              <a:rPr lang="en-US" sz="28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</a:t>
            </a: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ttainable, </a:t>
            </a:r>
            <a:r>
              <a:rPr lang="en-US" sz="28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</a:t>
            </a: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elevant, </a:t>
            </a:r>
            <a:r>
              <a:rPr lang="en-US" sz="28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</a:t>
            </a: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imebound (SMART) components on the exemplar.</a:t>
            </a:r>
          </a:p>
          <a:p>
            <a:pPr algn="l">
              <a:lnSpc>
                <a:spcPts val="5132"/>
              </a:lnSpc>
            </a:pPr>
            <a:endParaRPr lang="en-US" sz="28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09" lvl="1" indent="-313054" algn="l">
              <a:lnSpc>
                <a:spcPts val="5132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had to write a SMART goal today, what would it say?</a:t>
            </a:r>
          </a:p>
          <a:p>
            <a:pPr algn="l">
              <a:lnSpc>
                <a:spcPts val="5132"/>
              </a:lnSpc>
            </a:pPr>
            <a:endParaRPr lang="en-US" sz="28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55038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05828" y="806223"/>
            <a:ext cx="17839364" cy="81927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End of Year Report Exemplar- Cohort 13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 descr="Note catcher"/>
          <p:cNvSpPr/>
          <p:nvPr/>
        </p:nvSpPr>
        <p:spPr>
          <a:xfrm>
            <a:off x="958241" y="3863810"/>
            <a:ext cx="4027870" cy="4171994"/>
          </a:xfrm>
          <a:custGeom>
            <a:avLst/>
            <a:gdLst/>
            <a:ahLst/>
            <a:cxnLst/>
            <a:rect l="l" t="t" r="r" b="b"/>
            <a:pathLst>
              <a:path w="4027870" h="4171994">
                <a:moveTo>
                  <a:pt x="0" y="0"/>
                </a:moveTo>
                <a:lnTo>
                  <a:pt x="4027870" y="0"/>
                </a:lnTo>
                <a:lnTo>
                  <a:pt x="4027870" y="4171993"/>
                </a:lnTo>
                <a:lnTo>
                  <a:pt x="0" y="4171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213364" y="3219941"/>
            <a:ext cx="11945279" cy="528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30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was something that stood out to you on the exemplar? </a:t>
            </a:r>
          </a:p>
          <a:p>
            <a:pPr algn="l">
              <a:lnSpc>
                <a:spcPts val="530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8" lvl="1" indent="-323849" algn="l">
              <a:lnSpc>
                <a:spcPts val="530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guiding template, highlight the questions you do not need to complete because they are not applicable to the grade levels you serve.</a:t>
            </a:r>
          </a:p>
          <a:p>
            <a:pPr algn="l">
              <a:lnSpc>
                <a:spcPts val="530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8" lvl="1" indent="-323849" algn="l">
              <a:lnSpc>
                <a:spcPts val="530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thought about sustainability? How would you answer that question today?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916260"/>
            <a:ext cx="15943110" cy="807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Reflection #2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03217" y="4196354"/>
            <a:ext cx="9076574" cy="202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46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was something that stood out to you on the exemplar?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830999" y="908804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1886" y="3710169"/>
            <a:ext cx="4662663" cy="4114800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878383"/>
            <a:ext cx="15943110" cy="856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Review</a:t>
            </a:r>
          </a:p>
        </p:txBody>
      </p:sp>
      <p:sp>
        <p:nvSpPr>
          <p:cNvPr id="9" name="Freeform 9" descr="Go to menti.com and enter code 1384 8291"/>
          <p:cNvSpPr/>
          <p:nvPr/>
        </p:nvSpPr>
        <p:spPr>
          <a:xfrm>
            <a:off x="1028700" y="2773232"/>
            <a:ext cx="11785631" cy="6555757"/>
          </a:xfrm>
          <a:custGeom>
            <a:avLst/>
            <a:gdLst/>
            <a:ahLst/>
            <a:cxnLst/>
            <a:rect l="l" t="t" r="r" b="b"/>
            <a:pathLst>
              <a:path w="11785631" h="6555757">
                <a:moveTo>
                  <a:pt x="0" y="0"/>
                </a:moveTo>
                <a:lnTo>
                  <a:pt x="11785631" y="0"/>
                </a:lnTo>
                <a:lnTo>
                  <a:pt x="11785631" y="6555757"/>
                </a:lnTo>
                <a:lnTo>
                  <a:pt x="0" y="655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43192" y="806248"/>
            <a:ext cx="15943110" cy="856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Reporting in Qualtrics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28516" y="3029251"/>
            <a:ext cx="16630968" cy="568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All reports are due </a:t>
            </a:r>
            <a:r>
              <a:rPr lang="en-US" sz="4499" b="1" u="sng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May 30, 2025.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</a:p>
          <a:p>
            <a:pPr algn="l">
              <a:lnSpc>
                <a:spcPts val="1399"/>
              </a:lnSpc>
            </a:pPr>
            <a:endParaRPr lang="en-US" sz="20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12467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Qualtrics does not save work.  It may be helpful to work off the template and then transfer information all at once.</a:t>
            </a:r>
          </a:p>
          <a:p>
            <a:pPr marL="1424934" lvl="2" indent="-474978" algn="l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Templates are available on the </a:t>
            </a:r>
            <a:r>
              <a:rPr lang="en-US" sz="32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www.cde.state.co.us/postsecondary/sccg-program-reporting"/>
              </a:rPr>
              <a:t>SCCG Reporting website.</a:t>
            </a:r>
          </a:p>
          <a:p>
            <a:pPr algn="l">
              <a:lnSpc>
                <a:spcPts val="4619"/>
              </a:lnSpc>
            </a:pPr>
            <a:endParaRPr lang="en-US" sz="3299" b="1" u="sng">
              <a:solidFill>
                <a:srgbClr val="0955A1"/>
              </a:solidFill>
              <a:latin typeface="Trebuchet MS Bold"/>
              <a:ea typeface="Trebuchet MS Bold"/>
              <a:cs typeface="Trebuchet MS Bold"/>
              <a:sym typeface="Trebuchet MS Bold"/>
              <a:hlinkClick r:id="rId3" tooltip="https://www.cde.state.co.us/postsecondary/sccg-program-reporting"/>
            </a:endParaRPr>
          </a:p>
          <a:p>
            <a:pPr algn="l">
              <a:lnSpc>
                <a:spcPts val="1260"/>
              </a:lnSpc>
            </a:pPr>
            <a:endParaRPr lang="en-US" sz="3299" b="1" u="sng">
              <a:solidFill>
                <a:srgbClr val="0955A1"/>
              </a:solidFill>
              <a:latin typeface="Trebuchet MS Bold"/>
              <a:ea typeface="Trebuchet MS Bold"/>
              <a:cs typeface="Trebuchet MS Bold"/>
              <a:sym typeface="Trebuchet MS Bold"/>
              <a:hlinkClick r:id="rId3" tooltip="https://www.cde.state.co.us/postsecondary/sccg-program-reporting"/>
            </a:endParaRPr>
          </a:p>
          <a:p>
            <a:pPr marL="712467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Reporting revisions will require you to resubmit the entire report.</a:t>
            </a:r>
          </a:p>
          <a:p>
            <a:pPr algn="l">
              <a:lnSpc>
                <a:spcPts val="4619"/>
              </a:lnSpc>
            </a:pPr>
            <a:endParaRPr lang="en-US" sz="32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1260"/>
              </a:lnSpc>
            </a:pPr>
            <a:endParaRPr lang="en-US" sz="32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67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Qualtrics submission links will be emailed and posted to the website in Spring 2025.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207064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09600" y="392204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Mark Your Calendars!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95459" y="2890865"/>
            <a:ext cx="12806741" cy="6215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7" lvl="1" indent="-323848" algn="l">
              <a:lnSpc>
                <a:spcPts val="452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14's Webinars:</a:t>
            </a:r>
          </a:p>
          <a:p>
            <a:pPr marL="1295394" lvl="2" indent="-431798" algn="l">
              <a:lnSpc>
                <a:spcPts val="4529"/>
              </a:lnSpc>
              <a:buFont typeface="Arial"/>
              <a:buChar char="⚬"/>
            </a:pPr>
            <a:r>
              <a:rPr lang="en-US" sz="28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Webinar #2: SMART Goals </a:t>
            </a: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Trebuchet MS"/>
                <a:ea typeface="Trebuchet MS Bold"/>
                <a:cs typeface="Trebuchet MS Bold"/>
                <a:sym typeface="Trebuchet MS"/>
              </a:rPr>
              <a:t>November 6</a:t>
            </a: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999" dirty="0">
                <a:latin typeface="Trebuchet MS"/>
                <a:ea typeface="Trebuchet MS"/>
                <a:cs typeface="Trebuchet MS"/>
                <a:sym typeface="Trebuchet MS"/>
              </a:rPr>
              <a:t>2024- </a:t>
            </a:r>
            <a:r>
              <a:rPr lang="en-US" sz="2800" b="1" u="sng" dirty="0">
                <a:solidFill>
                  <a:srgbClr val="0070C0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us02web.zoom.us/meeting/register/tZIkce-tqz4tG9F933roUC-esDQogss9mv8l#/regist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via Zoom</a:t>
            </a:r>
            <a:endParaRPr lang="en-US" sz="2800" b="1" u="sng" dirty="0">
              <a:solidFill>
                <a:srgbClr val="0070C0"/>
              </a:solidFill>
              <a:latin typeface="Trebuchet MS Bold"/>
              <a:ea typeface="Trebuchet MS Bold"/>
              <a:cs typeface="Trebuchet MS Bold"/>
              <a:sym typeface="Trebuchet MS Bold"/>
              <a:hlinkClick r:id="rId4" tooltip="https://us02web.zoom.us/meeting/register/tZIkce-tqz4tG9F933roUC-esDQogss9mv8l#/registra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95394" lvl="2" indent="-431798" algn="l">
              <a:lnSpc>
                <a:spcPts val="4529"/>
              </a:lnSpc>
              <a:buFont typeface="Arial"/>
              <a:buChar char="⚬"/>
            </a:pPr>
            <a:r>
              <a:rPr lang="en-US" sz="28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Webinar #3:</a:t>
            </a: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Identifying Gaps in Data</a:t>
            </a: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with Hatching Results, Inc. on February 11, 2025- </a:t>
            </a:r>
            <a:r>
              <a:rPr lang="en-US" sz="28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hatchingresults.zoom.us/meeting/register/tZIuduytqj0vHNbnhQYjFKxnmuuuHlN9v6XJ#/registration"/>
              </a:rPr>
              <a:t>register via Zoom</a:t>
            </a:r>
          </a:p>
          <a:p>
            <a:pPr algn="l">
              <a:lnSpc>
                <a:spcPts val="1509"/>
              </a:lnSpc>
            </a:pPr>
            <a:endParaRPr lang="en-US" sz="2999" b="1" u="sng" dirty="0">
              <a:solidFill>
                <a:srgbClr val="0955A1"/>
              </a:solidFill>
              <a:latin typeface="Trebuchet MS Bold"/>
              <a:ea typeface="Trebuchet MS Bold"/>
              <a:cs typeface="Trebuchet MS Bold"/>
              <a:sym typeface="Trebuchet MS Bold"/>
              <a:hlinkClick r:id="rId5" tooltip="https://hatchingresults.zoom.us/meeting/register/tZIuduytqj0vHNbnhQYjFKxnmuuuHlN9v6XJ#/registration"/>
            </a:endParaRPr>
          </a:p>
          <a:p>
            <a:pPr marL="647697" lvl="1" indent="-323848" algn="l">
              <a:lnSpc>
                <a:spcPts val="452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Cohort 13's Virtual Professional Development with Hatching Results, Inc. </a:t>
            </a: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(pick one to attend)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</a:t>
            </a:r>
          </a:p>
          <a:p>
            <a:pPr marL="1209032" lvl="2" indent="-403011" algn="l">
              <a:lnSpc>
                <a:spcPts val="4227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11, 2025: </a:t>
            </a:r>
            <a:r>
              <a:rPr lang="en-US" sz="27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hatchingresults.zoom.us/meeting/register/tZIuduytqj0vHNbnhQYjFKxnmuuuHlN9v6XJ#/registration"/>
              </a:rPr>
              <a:t>register via Zoom</a:t>
            </a:r>
          </a:p>
          <a:p>
            <a:pPr marL="1209032" lvl="2" indent="-403011" algn="l">
              <a:lnSpc>
                <a:spcPts val="4227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12, 2025: </a:t>
            </a:r>
            <a:r>
              <a:rPr lang="en-US" sz="27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6" tooltip="https://hatchingresults.zoom.us/meeting/register/tZApcO-upj4oH9JNOB6oZ36Se_wDfIUjlhne#/registration"/>
              </a:rPr>
              <a:t>register via Zoom</a:t>
            </a:r>
          </a:p>
          <a:p>
            <a:pPr algn="l">
              <a:lnSpc>
                <a:spcPts val="1509"/>
              </a:lnSpc>
            </a:pPr>
            <a:endParaRPr lang="en-US" sz="2799" b="1" u="sng" dirty="0">
              <a:solidFill>
                <a:srgbClr val="0955A1"/>
              </a:solidFill>
              <a:latin typeface="Trebuchet MS Bold"/>
              <a:ea typeface="Trebuchet MS Bold"/>
              <a:cs typeface="Trebuchet MS Bold"/>
              <a:sym typeface="Trebuchet MS Bold"/>
              <a:hlinkClick r:id="rId6" tooltip="https://hatchingresults.zoom.us/meeting/register/tZApcO-upj4oH9JNOB6oZ36Se_wDfIUjlhne#/registration"/>
            </a:endParaRPr>
          </a:p>
          <a:p>
            <a:pPr marL="647695" lvl="1" indent="-323848" algn="l">
              <a:lnSpc>
                <a:spcPts val="4529"/>
              </a:lnSpc>
              <a:buFont typeface="Arial"/>
              <a:buChar char="•"/>
            </a:pPr>
            <a:r>
              <a:rPr lang="en-US" sz="2999" b="1" dirty="0">
                <a:solidFill>
                  <a:srgbClr val="235E3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Interim Financial Report Due: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February 10, 2025 </a:t>
            </a:r>
          </a:p>
          <a:p>
            <a:pPr algn="l">
              <a:lnSpc>
                <a:spcPts val="1509"/>
              </a:lnSpc>
            </a:pPr>
            <a:endParaRPr lang="en-US" sz="29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47695" lvl="1" indent="-323848" algn="l">
              <a:lnSpc>
                <a:spcPts val="4529"/>
              </a:lnSpc>
              <a:buFont typeface="Arial"/>
              <a:buChar char="•"/>
            </a:pPr>
            <a:r>
              <a:rPr lang="en-US" sz="2999" b="1" dirty="0">
                <a:solidFill>
                  <a:srgbClr val="235E3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End of Year Report Due: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May 30, 2025 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9881" y="3913133"/>
            <a:ext cx="3318397" cy="3340133"/>
          </a:xfrm>
          <a:custGeom>
            <a:avLst/>
            <a:gdLst/>
            <a:ahLst/>
            <a:cxnLst/>
            <a:rect l="l" t="t" r="r" b="b"/>
            <a:pathLst>
              <a:path w="3318397" h="3340133">
                <a:moveTo>
                  <a:pt x="0" y="0"/>
                </a:moveTo>
                <a:lnTo>
                  <a:pt x="3318398" y="0"/>
                </a:lnTo>
                <a:lnTo>
                  <a:pt x="3318398" y="3340134"/>
                </a:lnTo>
                <a:lnTo>
                  <a:pt x="0" y="3340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</a:t>
            </a:r>
          </a:p>
        </p:txBody>
      </p:sp>
      <p:sp>
        <p:nvSpPr>
          <p:cNvPr id="6" name="Freeform 6" descr="Question Mark Symbol"/>
          <p:cNvSpPr/>
          <p:nvPr/>
        </p:nvSpPr>
        <p:spPr>
          <a:xfrm>
            <a:off x="6481774" y="330851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393117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Contact Us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4759" y="4304372"/>
            <a:ext cx="7588213" cy="3179627"/>
            <a:chOff x="0" y="0"/>
            <a:chExt cx="2900587" cy="1215409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1509" y="5252676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3" y="0"/>
                </a:lnTo>
                <a:lnTo>
                  <a:pt x="1696063" y="1919166"/>
                </a:lnTo>
                <a:lnTo>
                  <a:pt x="0" y="191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552495" y="4533996"/>
            <a:ext cx="301100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SCCG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21920" y="4401187"/>
            <a:ext cx="3923278" cy="275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303-923-0966​</a:t>
            </a:r>
          </a:p>
        </p:txBody>
      </p: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09545" y="4304372"/>
            <a:ext cx="7588213" cy="3179627"/>
            <a:chOff x="0" y="0"/>
            <a:chExt cx="2900587" cy="1215409"/>
          </a:xfrm>
        </p:grpSpPr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5565" y="4709733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6" y="0"/>
                </a:lnTo>
                <a:lnTo>
                  <a:pt x="1896606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2201158" y="4848244"/>
            <a:ext cx="3845382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CDE Grants Fiscal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4485" y="5600886"/>
            <a:ext cx="3719512" cy="85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Gloria </a:t>
            </a:r>
            <a:r>
              <a:rPr lang="en-US" sz="2599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Kochan</a:t>
            </a:r>
            <a:endParaRPr lang="en-US" sz="25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kochan_g@cde.state.co.us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104212" cy="1541783"/>
            <a:chOff x="0" y="0"/>
            <a:chExt cx="50315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31562" cy="406066"/>
            </a:xfrm>
            <a:custGeom>
              <a:avLst/>
              <a:gdLst/>
              <a:ahLst/>
              <a:cxnLst/>
              <a:rect l="l" t="t" r="r" b="b"/>
              <a:pathLst>
                <a:path w="5031562" h="406066">
                  <a:moveTo>
                    <a:pt x="0" y="0"/>
                  </a:moveTo>
                  <a:lnTo>
                    <a:pt x="5031562" y="0"/>
                  </a:lnTo>
                  <a:lnTo>
                    <a:pt x="50315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315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585972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References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296369"/>
            <a:ext cx="18288000" cy="7763281"/>
            <a:chOff x="0" y="0"/>
            <a:chExt cx="4816593" cy="204465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16592" cy="2044650"/>
            </a:xfrm>
            <a:custGeom>
              <a:avLst/>
              <a:gdLst/>
              <a:ahLst/>
              <a:cxnLst/>
              <a:rect l="l" t="t" r="r" b="b"/>
              <a:pathLst>
                <a:path w="4816592" h="2044650">
                  <a:moveTo>
                    <a:pt x="0" y="0"/>
                  </a:moveTo>
                  <a:lnTo>
                    <a:pt x="4816592" y="0"/>
                  </a:lnTo>
                  <a:lnTo>
                    <a:pt x="4816592" y="2044650"/>
                  </a:lnTo>
                  <a:lnTo>
                    <a:pt x="0" y="204465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16593" cy="2101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3756" y="2920602"/>
            <a:ext cx="17615567" cy="612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(n.d). </a:t>
            </a:r>
            <a:r>
              <a:rPr lang="en-US" sz="2199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Appropriate and inappropriate activities for school counselors.</a:t>
            </a:r>
          </a:p>
          <a:p>
            <a:pPr algn="l">
              <a:lnSpc>
                <a:spcPts val="3079"/>
              </a:lnSpc>
            </a:pPr>
            <a:r>
              <a:rPr lang="en-US" sz="2199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    </a:t>
            </a:r>
            <a:r>
              <a:rPr lang="en-US" sz="2199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schoolcounselor.org/getmedia/8fe536c2-7a32-4102-8ce7-42e9b0683b3b/appropriate-activities-of-school-counselors.pdf"/>
              </a:rPr>
              <a:t>https://www.schoolcounselor.org/getmedia/8fe536c2-7a32-4102-8ce7-42e9b0683b3b/appropriate-activities-of-school-counselors.pdf</a:t>
            </a:r>
          </a:p>
          <a:p>
            <a:pPr algn="l">
              <a:lnSpc>
                <a:spcPts val="3079"/>
              </a:lnSpc>
            </a:pPr>
            <a:endParaRPr lang="en-US" sz="2199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3" tooltip="https://www.schoolcounselor.org/getmedia/8fe536c2-7a32-4102-8ce7-42e9b0683b3b/appropriate-activities-of-school-counselors.pdf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(2019).</a:t>
            </a:r>
            <a:r>
              <a:rPr lang="en-US" sz="2199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 ASCA School Counselor Professional Standards &amp; Competencies</a:t>
            </a: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Alexandria, VA: Author.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99" u="sng">
                <a:solidFill>
                  <a:srgbClr val="2E5187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getmedia/a8d59c2c-51de-4ec3-a565-a3235f3b93c3/SC-Competencies.pdf"/>
              </a:rPr>
              <a:t>https://www.schoolcounselor.org/getmedia/a8d59c2c-51de-4ec3-a565-a3235f3b93c3/SC-Competencies.pdf</a:t>
            </a:r>
          </a:p>
          <a:p>
            <a:pPr algn="l">
              <a:lnSpc>
                <a:spcPts val="3079"/>
              </a:lnSpc>
            </a:pPr>
            <a:endParaRPr lang="en-US" sz="2199" u="sng">
              <a:solidFill>
                <a:srgbClr val="2E5187"/>
              </a:solidFill>
              <a:latin typeface="Trebuchet MS"/>
              <a:ea typeface="Trebuchet MS"/>
              <a:cs typeface="Trebuchet MS"/>
              <a:sym typeface="Trebuchet MS"/>
              <a:hlinkClick r:id="rId4" tooltip="https://www.schoolcounselor.org/getmedia/a8d59c2c-51de-4ec3-a565-a3235f3b93c3/SC-Competencies.pdf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(2022). </a:t>
            </a:r>
            <a:r>
              <a:rPr lang="en-US" sz="2199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ASCA ethical standards for school counselors</a:t>
            </a: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getmedia/44f30280-ffe8-4b41-9ad8-f15909c3d164/EthicalStandards.pdf"/>
              </a:rPr>
              <a:t>https://www.schoolcounselor.org/getmedia/44f30280-ffe8-4b41-9ad8-f15909c3d164/EthicalStandards.pdf</a:t>
            </a:r>
          </a:p>
          <a:p>
            <a:pPr algn="l">
              <a:lnSpc>
                <a:spcPts val="3079"/>
              </a:lnSpc>
            </a:pPr>
            <a:endParaRPr lang="en-US" sz="2199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schoolcounselor.org/getmedia/44f30280-ffe8-4b41-9ad8-f15909c3d164/EthicalStandards.pdf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(2023). </a:t>
            </a:r>
            <a:r>
              <a:rPr lang="en-US" sz="2199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The role of the school counselor</a:t>
            </a: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getmedia/ee8b2e1b-d021-4575-982c-c84402cb2cd2/Role-Statement.pdf"/>
              </a:rPr>
              <a:t>https://www.schoolcounselor.org/getmedia/ee8b2e1b-d021-4575-982c-c84402cb2cd2/Role-Statement.pdf</a:t>
            </a:r>
          </a:p>
          <a:p>
            <a:pPr algn="l">
              <a:lnSpc>
                <a:spcPts val="3079"/>
              </a:lnSpc>
            </a:pPr>
            <a:endParaRPr lang="en-US" sz="2199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6" tooltip="https://www.schoolcounselor.org/getmedia/ee8b2e1b-d021-4575-982c-c84402cb2cd2/Role-Statement.pdf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(2024a). </a:t>
            </a:r>
            <a:r>
              <a:rPr lang="en-US" sz="2199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School counselor roles and ratios.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7" tooltip="https://www.schoolcounselor.org/About-School-Counseling/School-Counselor-Roles-Ratios"/>
              </a:rPr>
              <a:t>https://www.schoolcounselor.org/About-School-Counseling/School-Counselor-Roles-Ratios</a:t>
            </a:r>
          </a:p>
          <a:p>
            <a:pPr algn="l">
              <a:lnSpc>
                <a:spcPts val="2659"/>
              </a:lnSpc>
            </a:pPr>
            <a:endParaRPr lang="en-US" sz="2199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7" tooltip="https://www.schoolcounselor.org/About-School-Counseling/School-Counselor-Roles-Ratios"/>
            </a:endParaRPr>
          </a:p>
          <a:p>
            <a:pPr algn="l">
              <a:lnSpc>
                <a:spcPts val="2520"/>
              </a:lnSpc>
            </a:pPr>
            <a:endParaRPr lang="en-US" sz="2199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7" tooltip="https://www.schoolcounselor.org/About-School-Counseling/School-Counselor-Roles-Ratios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021378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0961" y="2343650"/>
            <a:ext cx="18247635" cy="8090543"/>
          </a:xfrm>
          <a:custGeom>
            <a:avLst/>
            <a:gdLst/>
            <a:ahLst/>
            <a:cxnLst/>
            <a:rect l="l" t="t" r="r" b="b"/>
            <a:pathLst>
              <a:path w="18247635" h="8090543">
                <a:moveTo>
                  <a:pt x="0" y="0"/>
                </a:moveTo>
                <a:lnTo>
                  <a:pt x="18247635" y="0"/>
                </a:lnTo>
                <a:lnTo>
                  <a:pt x="18247635" y="8090543"/>
                </a:lnTo>
                <a:lnTo>
                  <a:pt x="0" y="8090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79" b="-30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5531" y="3368811"/>
            <a:ext cx="14880515" cy="5137964"/>
            <a:chOff x="0" y="0"/>
            <a:chExt cx="3919148" cy="1353209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53209"/>
            </a:xfrm>
            <a:custGeom>
              <a:avLst/>
              <a:gdLst/>
              <a:ahLst/>
              <a:cxnLst/>
              <a:rect l="l" t="t" r="r" b="b"/>
              <a:pathLst>
                <a:path w="3919148" h="1353209">
                  <a:moveTo>
                    <a:pt x="0" y="0"/>
                  </a:moveTo>
                  <a:lnTo>
                    <a:pt x="3919148" y="0"/>
                  </a:lnTo>
                  <a:lnTo>
                    <a:pt x="3919148" y="1353209"/>
                  </a:lnTo>
                  <a:lnTo>
                    <a:pt x="0" y="135320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919148" cy="1410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9108" y="3258766"/>
            <a:ext cx="3323726" cy="4656709"/>
          </a:xfrm>
          <a:custGeom>
            <a:avLst/>
            <a:gdLst/>
            <a:ahLst/>
            <a:cxnLst/>
            <a:rect l="l" t="t" r="r" b="b"/>
            <a:pathLst>
              <a:path w="3323726" h="4656709">
                <a:moveTo>
                  <a:pt x="0" y="0"/>
                </a:moveTo>
                <a:lnTo>
                  <a:pt x="3323726" y="0"/>
                </a:lnTo>
                <a:lnTo>
                  <a:pt x="3323726" y="4656709"/>
                </a:lnTo>
                <a:lnTo>
                  <a:pt x="0" y="4656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4290448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Housekeeping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42504" y="3787265"/>
            <a:ext cx="10763542" cy="35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Today’s Materials:</a:t>
            </a:r>
          </a:p>
          <a:p>
            <a:pPr marL="1684014" lvl="2" indent="-561338" algn="l">
              <a:lnSpc>
                <a:spcPts val="5654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</a:p>
          <a:p>
            <a:pPr marL="1684014" lvl="2" indent="-561338" algn="l">
              <a:lnSpc>
                <a:spcPts val="5654"/>
              </a:lnSpc>
              <a:buFont typeface="Arial"/>
              <a:buChar char="⚬"/>
            </a:pPr>
            <a:r>
              <a:rPr lang="en-US" sz="38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Reports, note catcher, exemplars</a:t>
            </a:r>
          </a:p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Restrooms</a:t>
            </a:r>
          </a:p>
          <a:p>
            <a:pPr marL="842007" lvl="1" indent="-421003" algn="l">
              <a:lnSpc>
                <a:spcPts val="5654"/>
              </a:lnSpc>
              <a:buFont typeface="Arial"/>
              <a:buChar char="•"/>
            </a:pPr>
            <a:r>
              <a:rPr lang="en-US" sz="3899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Get up, move, take care of yourself </a:t>
            </a:r>
          </a:p>
        </p:txBody>
      </p:sp>
      <p:sp>
        <p:nvSpPr>
          <p:cNvPr id="13" name="Freeform 13" descr="Notes catcher"/>
          <p:cNvSpPr/>
          <p:nvPr/>
        </p:nvSpPr>
        <p:spPr>
          <a:xfrm>
            <a:off x="11524275" y="3972565"/>
            <a:ext cx="1208228" cy="1251460"/>
          </a:xfrm>
          <a:custGeom>
            <a:avLst/>
            <a:gdLst/>
            <a:ahLst/>
            <a:cxnLst/>
            <a:rect l="l" t="t" r="r" b="b"/>
            <a:pathLst>
              <a:path w="1208228" h="1251460">
                <a:moveTo>
                  <a:pt x="0" y="0"/>
                </a:moveTo>
                <a:lnTo>
                  <a:pt x="1208228" y="0"/>
                </a:lnTo>
                <a:lnTo>
                  <a:pt x="1208228" y="1251460"/>
                </a:lnTo>
                <a:lnTo>
                  <a:pt x="0" y="1251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CDE Logo"/>
          <p:cNvSpPr/>
          <p:nvPr/>
        </p:nvSpPr>
        <p:spPr>
          <a:xfrm>
            <a:off x="1440861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159926" y="3117966"/>
            <a:ext cx="5388533" cy="14851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83651" y="5145014"/>
            <a:ext cx="8683827" cy="73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29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We look forward to seeing you soon!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10566659" y="673041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204365" y="701500"/>
            <a:ext cx="15289238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Meet Your CDE Grant Support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9390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3472313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4067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7" y="0"/>
                </a:lnTo>
                <a:lnTo>
                  <a:pt x="4520597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8697275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98500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5914">
            <a:off x="14278497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841507" y="3798583"/>
            <a:ext cx="3676363" cy="5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Jennicca Mabe</a:t>
            </a:r>
          </a:p>
        </p:txBody>
      </p:sp>
      <p:sp>
        <p:nvSpPr>
          <p:cNvPr id="13" name="Freeform 13" descr="Jennicca Mabe headshot "/>
          <p:cNvSpPr/>
          <p:nvPr/>
        </p:nvSpPr>
        <p:spPr>
          <a:xfrm>
            <a:off x="2612411" y="4584304"/>
            <a:ext cx="2134555" cy="2659984"/>
          </a:xfrm>
          <a:custGeom>
            <a:avLst/>
            <a:gdLst/>
            <a:ahLst/>
            <a:cxnLst/>
            <a:rect l="l" t="t" r="r" b="b"/>
            <a:pathLst>
              <a:path w="2134555" h="2659984">
                <a:moveTo>
                  <a:pt x="0" y="0"/>
                </a:moveTo>
                <a:lnTo>
                  <a:pt x="2134555" y="0"/>
                </a:lnTo>
                <a:lnTo>
                  <a:pt x="2134555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721750" y="7609543"/>
            <a:ext cx="3676363" cy="77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School Counseling Specialist</a:t>
            </a:r>
          </a:p>
          <a:p>
            <a:pPr algn="ctr">
              <a:lnSpc>
                <a:spcPts val="3116"/>
              </a:lnSpc>
            </a:pPr>
            <a:r>
              <a:rPr lang="en-US" sz="19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Mabe_j@cde.state.co.us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60002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Brooke Morgan </a:t>
            </a:r>
          </a:p>
        </p:txBody>
      </p:sp>
      <p:sp>
        <p:nvSpPr>
          <p:cNvPr id="14" name="Freeform 14" descr="Brooke Morgan Headshot"/>
          <p:cNvSpPr/>
          <p:nvPr/>
        </p:nvSpPr>
        <p:spPr>
          <a:xfrm>
            <a:off x="8182582" y="4584304"/>
            <a:ext cx="1773323" cy="2659984"/>
          </a:xfrm>
          <a:custGeom>
            <a:avLst/>
            <a:gdLst/>
            <a:ahLst/>
            <a:cxnLst/>
            <a:rect l="l" t="t" r="r" b="b"/>
            <a:pathLst>
              <a:path w="1773323" h="2659984">
                <a:moveTo>
                  <a:pt x="0" y="0"/>
                </a:moveTo>
                <a:lnTo>
                  <a:pt x="1773322" y="0"/>
                </a:lnTo>
                <a:lnTo>
                  <a:pt x="1773322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7263256" y="7634813"/>
            <a:ext cx="3761488" cy="75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School Counseling Specialist </a:t>
            </a:r>
          </a:p>
          <a:p>
            <a:pPr algn="ctr">
              <a:lnSpc>
                <a:spcPts val="2945"/>
              </a:lnSpc>
            </a:pPr>
            <a:r>
              <a:rPr lang="en-US" sz="19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Morgan_b@cde.state.co.us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28522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Gloria Kochan</a:t>
            </a:r>
          </a:p>
        </p:txBody>
      </p:sp>
      <p:sp>
        <p:nvSpPr>
          <p:cNvPr id="24" name="Freeform 24" descr="Gloria Kochan headshot"/>
          <p:cNvSpPr/>
          <p:nvPr/>
        </p:nvSpPr>
        <p:spPr>
          <a:xfrm>
            <a:off x="13704131" y="4584304"/>
            <a:ext cx="1997205" cy="2659984"/>
          </a:xfrm>
          <a:custGeom>
            <a:avLst/>
            <a:gdLst/>
            <a:ahLst/>
            <a:cxnLst/>
            <a:rect l="l" t="t" r="r" b="b"/>
            <a:pathLst>
              <a:path w="1997205" h="2659984">
                <a:moveTo>
                  <a:pt x="0" y="0"/>
                </a:moveTo>
                <a:lnTo>
                  <a:pt x="1997205" y="0"/>
                </a:lnTo>
                <a:lnTo>
                  <a:pt x="1997205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2821990" y="7619068"/>
            <a:ext cx="3761488" cy="75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Grants Fiscal Analyst</a:t>
            </a:r>
          </a:p>
          <a:p>
            <a:pPr algn="ctr">
              <a:lnSpc>
                <a:spcPts val="2945"/>
              </a:lnSpc>
            </a:pPr>
            <a:r>
              <a:rPr lang="en-US" sz="190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Kochan_g@cde.state.co.us</a:t>
            </a:r>
          </a:p>
        </p:txBody>
      </p:sp>
      <p:sp>
        <p:nvSpPr>
          <p:cNvPr id="16" name="Freeform 16" descr="CDE Logo"/>
          <p:cNvSpPr/>
          <p:nvPr/>
        </p:nvSpPr>
        <p:spPr>
          <a:xfrm>
            <a:off x="15556478" y="67102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5313283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Today’s Objectives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12744" y="3251580"/>
            <a:ext cx="12866932" cy="104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14 familiarize themselves with Development Year Report. </a:t>
            </a:r>
          </a:p>
          <a:p>
            <a:pPr algn="l">
              <a:lnSpc>
                <a:spcPts val="4227"/>
              </a:lnSpc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13 familiarize themselves with End of Year Report.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090" y="3337305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812744" y="5021739"/>
            <a:ext cx="12866932" cy="104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14 Review the Development Year Report. </a:t>
            </a:r>
          </a:p>
          <a:p>
            <a:pPr algn="l">
              <a:lnSpc>
                <a:spcPts val="4227"/>
              </a:lnSpc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13 Review the End of Year Report.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090" y="5045201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60"/>
                </a:lnTo>
                <a:lnTo>
                  <a:pt x="0" y="84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812744" y="6702277"/>
            <a:ext cx="12866932" cy="104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14 Review Exemplars of the Development Year Report. </a:t>
            </a:r>
          </a:p>
          <a:p>
            <a:pPr algn="l">
              <a:lnSpc>
                <a:spcPts val="4227"/>
              </a:lnSpc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Cohort 13 Review Exemplars of the End of Year Report.</a:t>
            </a:r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090" y="6977004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9" y="0"/>
                </a:lnTo>
                <a:lnTo>
                  <a:pt x="828699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878383"/>
            <a:ext cx="15943110" cy="8560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Checking In </a:t>
            </a:r>
          </a:p>
        </p:txBody>
      </p:sp>
      <p:sp>
        <p:nvSpPr>
          <p:cNvPr id="9" name="Freeform 9" descr="Go to menti.com and enter code 1384 8291"/>
          <p:cNvSpPr/>
          <p:nvPr/>
        </p:nvSpPr>
        <p:spPr>
          <a:xfrm>
            <a:off x="1028700" y="2773232"/>
            <a:ext cx="11785631" cy="6555757"/>
          </a:xfrm>
          <a:custGeom>
            <a:avLst/>
            <a:gdLst/>
            <a:ahLst/>
            <a:cxnLst/>
            <a:rect l="l" t="t" r="r" b="b"/>
            <a:pathLst>
              <a:path w="11785631" h="6555757">
                <a:moveTo>
                  <a:pt x="0" y="0"/>
                </a:moveTo>
                <a:lnTo>
                  <a:pt x="11785631" y="0"/>
                </a:lnTo>
                <a:lnTo>
                  <a:pt x="11785631" y="6555757"/>
                </a:lnTo>
                <a:lnTo>
                  <a:pt x="0" y="6555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5018305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Role of the School Counselor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3851" y="3033980"/>
            <a:ext cx="15532136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Know</a:t>
            </a:r>
            <a:r>
              <a:rPr lang="en-US" sz="4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a school counselor.</a:t>
            </a:r>
          </a:p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</a:t>
            </a:r>
            <a:r>
              <a:rPr lang="en-US" sz="4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the school counselor.</a:t>
            </a:r>
          </a:p>
          <a:p>
            <a:pPr marL="971548" lvl="1" indent="-485774" algn="l">
              <a:lnSpc>
                <a:spcPts val="6299"/>
              </a:lnSpc>
              <a:buFont typeface="Arial"/>
              <a:buChar char="•"/>
            </a:pPr>
            <a:r>
              <a:rPr lang="en-US" sz="4499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</a:t>
            </a:r>
            <a:r>
              <a:rPr lang="en-US" sz="44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role of the school counselor through data.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2319" y="6290397"/>
            <a:ext cx="7315200" cy="2715768"/>
          </a:xfrm>
          <a:custGeom>
            <a:avLst/>
            <a:gdLst/>
            <a:ahLst/>
            <a:cxnLst/>
            <a:rect l="l" t="t" r="r" b="b"/>
            <a:pathLst>
              <a:path w="7315200" h="2715768">
                <a:moveTo>
                  <a:pt x="0" y="0"/>
                </a:moveTo>
                <a:lnTo>
                  <a:pt x="7315200" y="0"/>
                </a:lnTo>
                <a:lnTo>
                  <a:pt x="7315200" y="2715768"/>
                </a:lnTo>
                <a:lnTo>
                  <a:pt x="0" y="2715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53616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05828" y="748137"/>
            <a:ext cx="16953472" cy="972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The Role of a School Counselor- ASCA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654373"/>
            <a:ext cx="12946010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American School Counselor Association (ASCA)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32205" y="3856007"/>
            <a:ext cx="10751792" cy="394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schoolcounselor.org/getmedia/a8d59c2c-51de-4ec3-a565-a3235f3b93c3/SC-Competencies.pdf"/>
              </a:rPr>
              <a:t>ASCA School Counselor Professional Standards</a:t>
            </a:r>
            <a:r>
              <a:rPr lang="en-US" sz="2799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2019)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www.schoolcounselor.org/getmedia/44f30280-ffe8-4b41-9ad8-f15909c3d164/EthicalStandards.pdf"/>
              </a:rPr>
              <a:t>ASCA Ethical Standards</a:t>
            </a:r>
            <a:r>
              <a:rPr lang="en-US" sz="2799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2022)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schoolcounselor.org/getmedia/8fe536c2-7a32-4102-8ce7-42e9b0683b3b/appropriate-activities-of-school-counselors.pdf"/>
              </a:rPr>
              <a:t>ASCA Appropriate Use of School Counselor </a:t>
            </a:r>
            <a:r>
              <a:rPr lang="en-US" sz="2799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n.d.)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8" lvl="1" indent="-302259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Learn more by visiting </a:t>
            </a:r>
            <a:r>
              <a:rPr lang="en-US" sz="2799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6" tooltip="https://www.schoolcounselor.org/About-School-Counseling/School-Counselor-Roles-Ratios"/>
              </a:rPr>
              <a:t>ASCA’s School Counselor Roles and Ratios website</a:t>
            </a:r>
            <a:r>
              <a:rPr lang="en-US" sz="2799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7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2024a)</a:t>
            </a:r>
          </a:p>
        </p:txBody>
      </p:sp>
      <p:sp>
        <p:nvSpPr>
          <p:cNvPr id="6" name="Freeform 6" descr="ASCA's the Role of the School Counselor Infographic screenshot "/>
          <p:cNvSpPr/>
          <p:nvPr/>
        </p:nvSpPr>
        <p:spPr>
          <a:xfrm>
            <a:off x="1028700" y="3505597"/>
            <a:ext cx="4738865" cy="5961589"/>
          </a:xfrm>
          <a:custGeom>
            <a:avLst/>
            <a:gdLst/>
            <a:ahLst/>
            <a:cxnLst/>
            <a:rect l="l" t="t" r="r" b="b"/>
            <a:pathLst>
              <a:path w="4738865" h="5961589">
                <a:moveTo>
                  <a:pt x="0" y="0"/>
                </a:moveTo>
                <a:lnTo>
                  <a:pt x="4738865" y="0"/>
                </a:lnTo>
                <a:lnTo>
                  <a:pt x="4738865" y="5961589"/>
                </a:lnTo>
                <a:lnTo>
                  <a:pt x="0" y="59615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9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9337364"/>
            <a:ext cx="1484654" cy="35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2023)</a:t>
            </a:r>
          </a:p>
        </p:txBody>
      </p:sp>
      <p:sp>
        <p:nvSpPr>
          <p:cNvPr id="5" name="Freeform 5" descr="CDE Logo"/>
          <p:cNvSpPr/>
          <p:nvPr/>
        </p:nvSpPr>
        <p:spPr>
          <a:xfrm>
            <a:off x="14722999" y="846704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9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9045739" cy="1541783"/>
            <a:chOff x="0" y="0"/>
            <a:chExt cx="501616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016162" cy="406066"/>
            </a:xfrm>
            <a:custGeom>
              <a:avLst/>
              <a:gdLst/>
              <a:ahLst/>
              <a:cxnLst/>
              <a:rect l="l" t="t" r="r" b="b"/>
              <a:pathLst>
                <a:path w="5016162" h="406066">
                  <a:moveTo>
                    <a:pt x="0" y="0"/>
                  </a:moveTo>
                  <a:lnTo>
                    <a:pt x="5016162" y="0"/>
                  </a:lnTo>
                  <a:lnTo>
                    <a:pt x="501616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6162" cy="46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77354" y="701512"/>
            <a:ext cx="1699912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Cohorts 13 and 14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41866"/>
            <a:ext cx="17354736" cy="7441180"/>
            <a:chOff x="0" y="0"/>
            <a:chExt cx="457079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70795" cy="1959817"/>
            </a:xfrm>
            <a:custGeom>
              <a:avLst/>
              <a:gdLst/>
              <a:ahLst/>
              <a:cxnLst/>
              <a:rect l="l" t="t" r="r" b="b"/>
              <a:pathLst>
                <a:path w="4570795" h="1959817">
                  <a:moveTo>
                    <a:pt x="0" y="0"/>
                  </a:moveTo>
                  <a:lnTo>
                    <a:pt x="4570795" y="0"/>
                  </a:lnTo>
                  <a:lnTo>
                    <a:pt x="457079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7079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09786" y="2722474"/>
            <a:ext cx="5822238" cy="682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3097" u="sng" dirty="0">
                <a:solidFill>
                  <a:srgbClr val="000000"/>
                </a:solidFill>
                <a:latin typeface="Museo Slab 1"/>
                <a:ea typeface="Museo Slab 1"/>
                <a:cs typeface="Museo Slab 1"/>
                <a:sym typeface="Museo Slab 1"/>
              </a:rPr>
              <a:t>Cohort 13</a:t>
            </a:r>
          </a:p>
          <a:p>
            <a:pPr algn="l">
              <a:lnSpc>
                <a:spcPts val="1239"/>
              </a:lnSpc>
            </a:pPr>
            <a:endParaRPr lang="en-US" sz="3097" u="sng" dirty="0">
              <a:solidFill>
                <a:srgbClr val="000000"/>
              </a:solidFill>
              <a:latin typeface="Museo Slab 1"/>
              <a:ea typeface="Museo Slab 1"/>
              <a:cs typeface="Museo Slab 1"/>
              <a:sym typeface="Museo Slab 1"/>
            </a:endParaRP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Academy 20 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Adams-Arapahoe 28J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Denver County 1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Genoa-Hugo C113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Jefferson County R-1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Veta Re-2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Lake County R-1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Montezuma-Cortez RE-1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Pueblo City 60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Pueblo County 70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Trinidad 1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Weld County School District RE-3J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Weld RE-4</a:t>
            </a:r>
          </a:p>
          <a:p>
            <a:pPr marL="535071" lvl="1" indent="-267536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Wiggins RE-50(J)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5198" y="2561424"/>
            <a:ext cx="8165408" cy="6821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6"/>
              </a:lnSpc>
            </a:pPr>
            <a:r>
              <a:rPr lang="en-US" sz="3097" u="sng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Cohort 14</a:t>
            </a:r>
          </a:p>
          <a:p>
            <a:pPr algn="ctr">
              <a:lnSpc>
                <a:spcPts val="1238"/>
              </a:lnSpc>
            </a:pPr>
            <a:endParaRPr lang="en-US" sz="3097" u="sng">
              <a:solidFill>
                <a:srgbClr val="000000"/>
              </a:solidFill>
              <a:latin typeface="Museo Slab 2"/>
              <a:ea typeface="Museo Slab 2"/>
              <a:cs typeface="Museo Slab 2"/>
              <a:sym typeface="Museo Slab 2"/>
            </a:endParaRP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Academy 20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Big Sandy 100J 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Branson Reorganized 82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Clear Creek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Cotopaxi RE-3 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CSI-Colorado Early Colleges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Elizabeth School District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Fort Morgan Re-3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Fountain 8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Garfield Re-2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Greeley 6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Idalia RJ-3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Limon RE-4J</a:t>
            </a:r>
          </a:p>
          <a:p>
            <a:pPr marL="534960" lvl="1" indent="-267480" algn="l">
              <a:lnSpc>
                <a:spcPts val="3468"/>
              </a:lnSpc>
              <a:buFont typeface="Arial"/>
              <a:buChar char="•"/>
            </a:pPr>
            <a:r>
              <a:rPr lang="en-US" sz="247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Pueblo County 70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79662" y="3185513"/>
            <a:ext cx="2879638" cy="174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433" lvl="1" indent="-267716" algn="l">
              <a:lnSpc>
                <a:spcPts val="3472"/>
              </a:lnSpc>
              <a:buFont typeface="Arial"/>
              <a:buChar char="•"/>
            </a:pPr>
            <a:r>
              <a:rPr lang="en-US" sz="248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Rocky Ford R-2</a:t>
            </a:r>
          </a:p>
          <a:p>
            <a:pPr marL="535433" lvl="1" indent="-267716" algn="l">
              <a:lnSpc>
                <a:spcPts val="3472"/>
              </a:lnSpc>
              <a:buFont typeface="Arial"/>
              <a:buChar char="•"/>
            </a:pPr>
            <a:r>
              <a:rPr lang="en-US" sz="248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Sheridan 2</a:t>
            </a:r>
          </a:p>
          <a:p>
            <a:pPr marL="535433" lvl="1" indent="-267716" algn="l">
              <a:lnSpc>
                <a:spcPts val="3472"/>
              </a:lnSpc>
              <a:buFont typeface="Arial"/>
              <a:buChar char="•"/>
            </a:pPr>
            <a:r>
              <a:rPr lang="en-US" sz="248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Summit RE-1</a:t>
            </a:r>
          </a:p>
          <a:p>
            <a:pPr marL="535433" lvl="1" indent="-267716" algn="l">
              <a:lnSpc>
                <a:spcPts val="3472"/>
              </a:lnSpc>
              <a:buFont typeface="Arial"/>
              <a:buChar char="•"/>
            </a:pPr>
            <a:r>
              <a:rPr lang="en-US" sz="248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West Grand 1-JT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518121" y="606262"/>
            <a:ext cx="2497119" cy="1078247"/>
          </a:xfrm>
          <a:custGeom>
            <a:avLst/>
            <a:gdLst/>
            <a:ahLst/>
            <a:cxnLst/>
            <a:rect l="l" t="t" r="r" b="b"/>
            <a:pathLst>
              <a:path w="2497119" h="1078247">
                <a:moveTo>
                  <a:pt x="0" y="0"/>
                </a:moveTo>
                <a:lnTo>
                  <a:pt x="2497119" y="0"/>
                </a:lnTo>
                <a:lnTo>
                  <a:pt x="2497119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84" r="-78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1653</Words>
  <Application>Microsoft Office PowerPoint</Application>
  <PresentationFormat>Custom</PresentationFormat>
  <Paragraphs>335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Trebuchet MS Italics</vt:lpstr>
      <vt:lpstr>Trebuchet MS Bold</vt:lpstr>
      <vt:lpstr>Museo Slab 2</vt:lpstr>
      <vt:lpstr>Homemade Apple</vt:lpstr>
      <vt:lpstr>Arial</vt:lpstr>
      <vt:lpstr>Trebuchet MS</vt:lpstr>
      <vt:lpstr>Open Sans Bold</vt:lpstr>
      <vt:lpstr>Museo Slab 1</vt:lpstr>
      <vt:lpstr>Calibri</vt:lpstr>
      <vt:lpstr>Open Sans</vt:lpstr>
      <vt:lpstr>Office Theme</vt:lpstr>
      <vt:lpstr>School Counselor Corps Grant  Regional Training  2024-2025</vt:lpstr>
      <vt:lpstr>Before We Begin</vt:lpstr>
      <vt:lpstr>Housekeeping</vt:lpstr>
      <vt:lpstr>Meet Your CDE Grant Support</vt:lpstr>
      <vt:lpstr>Today’s Objectives</vt:lpstr>
      <vt:lpstr>Checking In </vt:lpstr>
      <vt:lpstr>Role of the School Counselor</vt:lpstr>
      <vt:lpstr>The Role of a School Counselor- ASCA</vt:lpstr>
      <vt:lpstr>Cohorts 13 and 14 </vt:lpstr>
      <vt:lpstr>SCCG Cohort Mixer</vt:lpstr>
      <vt:lpstr>SCCG Reporting Similarities</vt:lpstr>
      <vt:lpstr>SCCG Reporting Differences</vt:lpstr>
      <vt:lpstr>Utilize Your SCCG Team </vt:lpstr>
      <vt:lpstr>SCCG Reports </vt:lpstr>
      <vt:lpstr>Reviewing Reports</vt:lpstr>
      <vt:lpstr>Cohort 14's Development Year Report </vt:lpstr>
      <vt:lpstr>Cohort 13's End of Year Report </vt:lpstr>
      <vt:lpstr>Reflection #1</vt:lpstr>
      <vt:lpstr>Reporting Reviews</vt:lpstr>
      <vt:lpstr>SCCG Exemplar Reports</vt:lpstr>
      <vt:lpstr>Development Year Report Exemplar- Cohort 14 </vt:lpstr>
      <vt:lpstr>End of Year Report Exemplar- Cohort 13 </vt:lpstr>
      <vt:lpstr>Reflection #2</vt:lpstr>
      <vt:lpstr>Review</vt:lpstr>
      <vt:lpstr>Reporting in Qualtrics </vt:lpstr>
      <vt:lpstr>Mark Your Calendars!</vt:lpstr>
      <vt:lpstr>Questions</vt:lpstr>
      <vt:lpstr>Contact Us </vt:lpstr>
      <vt:lpstr>References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SCCG Regional Training Cohort 13-14</dc:title>
  <dc:creator>Morgan, Brooke</dc:creator>
  <cp:lastModifiedBy>Morgan, Brooke</cp:lastModifiedBy>
  <cp:revision>8</cp:revision>
  <dcterms:created xsi:type="dcterms:W3CDTF">2006-08-16T00:00:00Z</dcterms:created>
  <dcterms:modified xsi:type="dcterms:W3CDTF">2024-10-28T18:28:04Z</dcterms:modified>
  <dc:identifier>DAGRlxsaaso</dc:identifier>
</cp:coreProperties>
</file>