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8288000" cy="10287000"/>
  <p:notesSz cx="6858000" cy="9144000"/>
  <p:embeddedFontLst>
    <p:embeddedFont>
      <p:font typeface="Canva Sans" panose="020B0604020202020204" charset="0"/>
      <p:regular r:id="rId51"/>
    </p:embeddedFont>
    <p:embeddedFont>
      <p:font typeface="Homemade Apple" panose="020B0604020202020204" charset="0"/>
      <p:regular r:id="rId52"/>
    </p:embeddedFont>
    <p:embeddedFont>
      <p:font typeface="Museo Slab 1" panose="020B0604020202020204" charset="0"/>
      <p:regular r:id="rId53"/>
    </p:embeddedFont>
    <p:embeddedFont>
      <p:font typeface="Museo Slab 2" panose="020B0604020202020204" charset="0"/>
      <p:regular r:id="rId54"/>
    </p:embeddedFont>
    <p:embeddedFont>
      <p:font typeface="Trebuchet MS" panose="020B0603020202020204" pitchFamily="34" charset="0"/>
      <p:regular r:id="rId55"/>
      <p:bold r:id="rId56"/>
      <p:italic r:id="rId57"/>
      <p:boldItalic r:id="rId58"/>
    </p:embeddedFont>
    <p:embeddedFont>
      <p:font typeface="Trebuchet MS Bold" panose="020B0703020202020204" pitchFamily="34" charset="0"/>
      <p:regular r:id="rId59"/>
      <p:bold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86467" autoAdjust="0"/>
  </p:normalViewPr>
  <p:slideViewPr>
    <p:cSldViewPr>
      <p:cViewPr varScale="1">
        <p:scale>
          <a:sx n="65" d="100"/>
          <a:sy n="65" d="100"/>
        </p:scale>
        <p:origin x="828" y="72"/>
      </p:cViewPr>
      <p:guideLst>
        <p:guide orient="horz" pos="2160"/>
        <p:guide pos="2880"/>
      </p:guideLst>
    </p:cSldViewPr>
  </p:slideViewPr>
  <p:outlineViewPr>
    <p:cViewPr>
      <p:scale>
        <a:sx n="33" d="100"/>
        <a:sy n="33" d="100"/>
      </p:scale>
      <p:origin x="0" y="-341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588009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71907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9.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10" Type="http://schemas.openxmlformats.org/officeDocument/2006/relationships/image" Target="../media/image9.png"/><Relationship Id="rId4" Type="http://schemas.openxmlformats.org/officeDocument/2006/relationships/image" Target="../media/image50.png"/><Relationship Id="rId9"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app.smartsheet.com/b/form/702de089fc6b45ac97c31f343c8f745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sv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app.smartsheet.com/b/form/702de089fc6b45ac97c31f343c8f745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1.sv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3.svg"/></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4.png"/><Relationship Id="rId7" Type="http://schemas.openxmlformats.org/officeDocument/2006/relationships/hyperlink" Target="tel:720.916.6488"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Front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1851303">
            <a:off x="10629222" y="7212916"/>
            <a:ext cx="4793363" cy="1426167"/>
          </a:xfrm>
          <a:custGeom>
            <a:avLst/>
            <a:gdLst/>
            <a:ahLst/>
            <a:cxnLst/>
            <a:rect l="l" t="t" r="r" b="b"/>
            <a:pathLst>
              <a:path w="4793363" h="1426167">
                <a:moveTo>
                  <a:pt x="0" y="0"/>
                </a:moveTo>
                <a:lnTo>
                  <a:pt x="4793362" y="0"/>
                </a:lnTo>
                <a:lnTo>
                  <a:pt x="4793362" y="1426167"/>
                </a:lnTo>
                <a:lnTo>
                  <a:pt x="0" y="14261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 name="TextBox 4"/>
          <p:cNvSpPr txBox="1">
            <a:spLocks noGrp="1"/>
          </p:cNvSpPr>
          <p:nvPr>
            <p:ph type="title" idx="4294967295"/>
          </p:nvPr>
        </p:nvSpPr>
        <p:spPr>
          <a:xfrm>
            <a:off x="4250735" y="3679988"/>
            <a:ext cx="9749659" cy="24043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School Counselor Corps Grant </a:t>
            </a:r>
          </a:p>
          <a:p>
            <a:pPr marL="0" marR="0" lvl="0" indent="0" algn="ctr" defTabSz="914400" rtl="0" eaLnBrk="1" fontAlgn="auto" latinLnBrk="0" hangingPunct="1">
              <a:lnSpc>
                <a:spcPts val="10121"/>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Fiscal Training</a:t>
            </a:r>
          </a:p>
        </p:txBody>
      </p:sp>
      <p:sp>
        <p:nvSpPr>
          <p:cNvPr id="7" name="TextBox 7"/>
          <p:cNvSpPr txBox="1"/>
          <p:nvPr/>
        </p:nvSpPr>
        <p:spPr>
          <a:xfrm rot="-1968341">
            <a:off x="10872563" y="7711639"/>
            <a:ext cx="4331937" cy="469139"/>
          </a:xfrm>
          <a:prstGeom prst="rect">
            <a:avLst/>
          </a:prstGeom>
        </p:spPr>
        <p:txBody>
          <a:bodyPr lIns="0" tIns="0" rIns="0" bIns="0" rtlCol="0" anchor="t">
            <a:spAutoFit/>
          </a:bodyPr>
          <a:lstStyle/>
          <a:p>
            <a:pPr algn="ctr">
              <a:lnSpc>
                <a:spcPts val="3536"/>
              </a:lnSpc>
            </a:pPr>
            <a:r>
              <a:rPr lang="en-US" sz="3400" spc="68">
                <a:solidFill>
                  <a:srgbClr val="FFFFFF"/>
                </a:solidFill>
                <a:latin typeface="Homemade Apple"/>
                <a:ea typeface="Homemade Apple"/>
                <a:cs typeface="Homemade Apple"/>
                <a:sym typeface="Homemade Apple"/>
              </a:rPr>
              <a:t>Cohort 11-13</a:t>
            </a:r>
          </a:p>
        </p:txBody>
      </p:sp>
      <p:sp>
        <p:nvSpPr>
          <p:cNvPr id="6" name="Freeform 6" descr="CDE Logo"/>
          <p:cNvSpPr/>
          <p:nvPr/>
        </p:nvSpPr>
        <p:spPr>
          <a:xfrm>
            <a:off x="6117334" y="2309322"/>
            <a:ext cx="6016462" cy="1010264"/>
          </a:xfrm>
          <a:custGeom>
            <a:avLst/>
            <a:gdLst/>
            <a:ahLst/>
            <a:cxnLst/>
            <a:rect l="l" t="t" r="r" b="b"/>
            <a:pathLst>
              <a:path w="6016462" h="1010264">
                <a:moveTo>
                  <a:pt x="0" y="0"/>
                </a:moveTo>
                <a:lnTo>
                  <a:pt x="6016461" y="0"/>
                </a:lnTo>
                <a:lnTo>
                  <a:pt x="6016461" y="1010264"/>
                </a:lnTo>
                <a:lnTo>
                  <a:pt x="0" y="1010264"/>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 </a:t>
            </a:r>
          </a:p>
        </p:txBody>
      </p:sp>
      <p:sp>
        <p:nvSpPr>
          <p:cNvPr id="10" name="TextBox 10"/>
          <p:cNvSpPr txBox="1"/>
          <p:nvPr/>
        </p:nvSpPr>
        <p:spPr>
          <a:xfrm>
            <a:off x="797404" y="2713039"/>
            <a:ext cx="16077753" cy="1732841"/>
          </a:xfrm>
          <a:prstGeom prst="rect">
            <a:avLst/>
          </a:prstGeom>
        </p:spPr>
        <p:txBody>
          <a:bodyPr lIns="0" tIns="0" rIns="0" bIns="0" rtlCol="0" anchor="t">
            <a:spAutoFit/>
          </a:bodyPr>
          <a:lstStyle/>
          <a:p>
            <a:pPr marL="820417" lvl="1" indent="-410209" algn="l">
              <a:lnSpc>
                <a:spcPts val="5319"/>
              </a:lnSpc>
              <a:buFont typeface="Arial"/>
              <a:buChar char="•"/>
            </a:pPr>
            <a:r>
              <a:rPr lang="en-US" sz="3799">
                <a:solidFill>
                  <a:srgbClr val="0E0D0D"/>
                </a:solidFill>
                <a:latin typeface="Trebuchet MS Bold"/>
                <a:ea typeface="Trebuchet MS Bold"/>
                <a:cs typeface="Trebuchet MS Bold"/>
                <a:sym typeface="Trebuchet MS Bold"/>
              </a:rPr>
              <a:t>Title 2 - Code of Federal Regulations - Part 200</a:t>
            </a:r>
          </a:p>
          <a:p>
            <a:pPr marL="1295403" lvl="2" indent="-431801" algn="l">
              <a:lnSpc>
                <a:spcPts val="4200"/>
              </a:lnSpc>
              <a:buFont typeface="Arial"/>
              <a:buChar char="⚬"/>
            </a:pPr>
            <a:r>
              <a:rPr lang="en-US" sz="3000">
                <a:solidFill>
                  <a:srgbClr val="0E0D0D"/>
                </a:solidFill>
                <a:latin typeface="Trebuchet MS"/>
                <a:ea typeface="Trebuchet MS"/>
                <a:cs typeface="Trebuchet MS"/>
                <a:sym typeface="Trebuchet MS"/>
              </a:rPr>
              <a:t>Provides and establishes uniform administrative requirements, cost principles, and audit requirements.</a:t>
            </a:r>
          </a:p>
        </p:txBody>
      </p:sp>
      <p:sp>
        <p:nvSpPr>
          <p:cNvPr id="11" name="Freeform 11" descr="Title 2 - Code of Federal Regulations - Part 200"/>
          <p:cNvSpPr/>
          <p:nvPr/>
        </p:nvSpPr>
        <p:spPr>
          <a:xfrm>
            <a:off x="4575956" y="4796519"/>
            <a:ext cx="9059283" cy="4582224"/>
          </a:xfrm>
          <a:custGeom>
            <a:avLst/>
            <a:gdLst/>
            <a:ahLst/>
            <a:cxnLst/>
            <a:rect l="l" t="t" r="r" b="b"/>
            <a:pathLst>
              <a:path w="9059283" h="4582224">
                <a:moveTo>
                  <a:pt x="0" y="0"/>
                </a:moveTo>
                <a:lnTo>
                  <a:pt x="9059283" y="0"/>
                </a:lnTo>
                <a:lnTo>
                  <a:pt x="9059283" y="4582224"/>
                </a:lnTo>
                <a:lnTo>
                  <a:pt x="0" y="4582224"/>
                </a:lnTo>
                <a:lnTo>
                  <a:pt x="0" y="0"/>
                </a:lnTo>
                <a:close/>
              </a:path>
            </a:pathLst>
          </a:custGeom>
          <a:blipFill>
            <a:blip r:embed="rId3"/>
            <a:stretch>
              <a:fillRect/>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200-Continued</a:t>
            </a:r>
          </a:p>
        </p:txBody>
      </p:sp>
      <p:sp>
        <p:nvSpPr>
          <p:cNvPr id="10" name="TextBox 10"/>
          <p:cNvSpPr txBox="1">
            <a:spLocks/>
          </p:cNvSpPr>
          <p:nvPr/>
        </p:nvSpPr>
        <p:spPr>
          <a:xfrm>
            <a:off x="960831" y="2908072"/>
            <a:ext cx="16077753" cy="13227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820417" marR="0" lvl="1" indent="-410209" algn="l" defTabSz="914400" rtl="0" eaLnBrk="1" fontAlgn="auto" latinLnBrk="0" hangingPunct="1">
              <a:lnSpc>
                <a:spcPts val="5319"/>
              </a:lnSpc>
              <a:spcBef>
                <a:spcPts val="0"/>
              </a:spcBef>
              <a:spcAft>
                <a:spcPts val="0"/>
              </a:spcAft>
              <a:buClrTx/>
              <a:buSzTx/>
              <a:buFont typeface="Arial"/>
              <a:buChar char="•"/>
              <a:tabLst/>
              <a:defRPr/>
            </a:pPr>
            <a:r>
              <a:rPr kumimoji="0" lang="en-US" sz="3799" b="0" i="0" u="none" strike="noStrike" kern="1200" cap="none" spc="0" normalizeH="0" baseline="0" noProof="0" dirty="0">
                <a:ln>
                  <a:noFill/>
                </a:ln>
                <a:solidFill>
                  <a:srgbClr val="0E0D0D"/>
                </a:solidFill>
                <a:effectLst/>
                <a:uLnTx/>
                <a:uFillTx/>
                <a:latin typeface="Trebuchet MS Bold"/>
                <a:ea typeface="Trebuchet MS Bold"/>
                <a:cs typeface="Trebuchet MS Bold"/>
                <a:sym typeface="Trebuchet MS Bold"/>
              </a:rPr>
              <a:t>Title 2 - Code of Federal Regulations - Part 200 - Subpart E Cost Principles</a:t>
            </a:r>
          </a:p>
        </p:txBody>
      </p:sp>
      <p:sp>
        <p:nvSpPr>
          <p:cNvPr id="11" name="Freeform 11" descr="Title 2 - Code of Federal Regulations - Part 200 - Subpart E Cost Principles"/>
          <p:cNvSpPr/>
          <p:nvPr/>
        </p:nvSpPr>
        <p:spPr>
          <a:xfrm>
            <a:off x="2810616" y="4790828"/>
            <a:ext cx="12666767" cy="3420530"/>
          </a:xfrm>
          <a:custGeom>
            <a:avLst/>
            <a:gdLst/>
            <a:ahLst/>
            <a:cxnLst/>
            <a:rect l="l" t="t" r="r" b="b"/>
            <a:pathLst>
              <a:path w="12666767" h="3420530">
                <a:moveTo>
                  <a:pt x="0" y="0"/>
                </a:moveTo>
                <a:lnTo>
                  <a:pt x="12666768" y="0"/>
                </a:lnTo>
                <a:lnTo>
                  <a:pt x="12666768" y="3420531"/>
                </a:lnTo>
                <a:lnTo>
                  <a:pt x="0" y="3420531"/>
                </a:lnTo>
                <a:lnTo>
                  <a:pt x="0" y="0"/>
                </a:lnTo>
                <a:close/>
              </a:path>
            </a:pathLst>
          </a:custGeom>
          <a:blipFill>
            <a:blip r:embed="rId3"/>
            <a:stretch>
              <a:fillRect t="-1434"/>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67988" y="828866"/>
            <a:ext cx="14987005" cy="7644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30"/>
              </a:lnSpc>
              <a:spcBef>
                <a:spcPts val="0"/>
              </a:spcBef>
              <a:spcAft>
                <a:spcPts val="0"/>
              </a:spcAft>
              <a:buClrTx/>
              <a:buSzTx/>
              <a:buFontTx/>
              <a:buNone/>
              <a:tabLst/>
              <a:defRPr/>
            </a:pPr>
            <a:r>
              <a:rPr kumimoji="0" lang="en-US" sz="5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Why Can't We Give Gifts, Shirts, Or Prizes?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giving a gift crossed out"/>
          <p:cNvSpPr/>
          <p:nvPr/>
        </p:nvSpPr>
        <p:spPr>
          <a:xfrm>
            <a:off x="4374360" y="4455186"/>
            <a:ext cx="9539281" cy="3553339"/>
          </a:xfrm>
          <a:custGeom>
            <a:avLst/>
            <a:gdLst/>
            <a:ahLst/>
            <a:cxnLst/>
            <a:rect l="l" t="t" r="r" b="b"/>
            <a:pathLst>
              <a:path w="9539281" h="3553339">
                <a:moveTo>
                  <a:pt x="0" y="0"/>
                </a:moveTo>
                <a:lnTo>
                  <a:pt x="9539280" y="0"/>
                </a:lnTo>
                <a:lnTo>
                  <a:pt x="9539280" y="3553339"/>
                </a:lnTo>
                <a:lnTo>
                  <a:pt x="0" y="35533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descr="No sign"/>
          <p:cNvSpPr/>
          <p:nvPr/>
        </p:nvSpPr>
        <p:spPr>
          <a:xfrm>
            <a:off x="5940585" y="2882447"/>
            <a:ext cx="6406829" cy="6673252"/>
          </a:xfrm>
          <a:custGeom>
            <a:avLst/>
            <a:gdLst/>
            <a:ahLst/>
            <a:cxnLst/>
            <a:rect l="l" t="t" r="r" b="b"/>
            <a:pathLst>
              <a:path w="6406829" h="6673252">
                <a:moveTo>
                  <a:pt x="0" y="0"/>
                </a:moveTo>
                <a:lnTo>
                  <a:pt x="6406830" y="0"/>
                </a:lnTo>
                <a:lnTo>
                  <a:pt x="6406830" y="6673252"/>
                </a:lnTo>
                <a:lnTo>
                  <a:pt x="0" y="66732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8655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2 CFR 200 Cont.</a:t>
            </a:r>
          </a:p>
        </p:txBody>
      </p:sp>
      <p:sp>
        <p:nvSpPr>
          <p:cNvPr id="10" name="TextBox 10"/>
          <p:cNvSpPr txBox="1"/>
          <p:nvPr/>
        </p:nvSpPr>
        <p:spPr>
          <a:xfrm>
            <a:off x="1028700" y="2725714"/>
            <a:ext cx="16230600" cy="976481"/>
          </a:xfrm>
          <a:prstGeom prst="rect">
            <a:avLst/>
          </a:prstGeom>
        </p:spPr>
        <p:txBody>
          <a:bodyPr lIns="0" tIns="0" rIns="0" bIns="0" rtlCol="0" anchor="t">
            <a:spAutoFit/>
          </a:bodyPr>
          <a:lstStyle/>
          <a:p>
            <a:pPr algn="ctr">
              <a:lnSpc>
                <a:spcPts val="3920"/>
              </a:lnSpc>
            </a:pPr>
            <a:r>
              <a:rPr lang="en-US" sz="2800">
                <a:solidFill>
                  <a:srgbClr val="000000"/>
                </a:solidFill>
                <a:latin typeface="Trebuchet MS Bold"/>
                <a:ea typeface="Trebuchet MS Bold"/>
                <a:cs typeface="Trebuchet MS Bold"/>
                <a:sym typeface="Trebuchet MS Bold"/>
              </a:rPr>
              <a:t>Title 2 - Code of Federal Regulations - Part 200 - Subpart E Cost Principles - </a:t>
            </a:r>
          </a:p>
          <a:p>
            <a:pPr algn="ctr">
              <a:lnSpc>
                <a:spcPts val="3920"/>
              </a:lnSpc>
            </a:pPr>
            <a:r>
              <a:rPr lang="en-US" sz="2800">
                <a:solidFill>
                  <a:srgbClr val="000000"/>
                </a:solidFill>
                <a:latin typeface="Trebuchet MS Bold"/>
                <a:ea typeface="Trebuchet MS Bold"/>
                <a:cs typeface="Trebuchet MS Bold"/>
                <a:sym typeface="Trebuchet MS Bold"/>
              </a:rPr>
              <a:t>Group .420-.476</a:t>
            </a:r>
          </a:p>
        </p:txBody>
      </p:sp>
      <p:sp>
        <p:nvSpPr>
          <p:cNvPr id="11" name="TextBox 11"/>
          <p:cNvSpPr txBox="1"/>
          <p:nvPr/>
        </p:nvSpPr>
        <p:spPr>
          <a:xfrm>
            <a:off x="1176640" y="4082321"/>
            <a:ext cx="16082660" cy="4274820"/>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200.421 Advertising and public relations</a:t>
            </a:r>
          </a:p>
          <a:p>
            <a:pPr algn="l">
              <a:lnSpc>
                <a:spcPts val="3779"/>
              </a:lnSpc>
            </a:pPr>
            <a:endParaRPr lang="en-US" sz="2700">
              <a:solidFill>
                <a:srgbClr val="000000"/>
              </a:solidFill>
              <a:latin typeface="Trebuchet MS"/>
              <a:ea typeface="Trebuchet MS"/>
              <a:cs typeface="Trebuchet MS"/>
              <a:sym typeface="Trebuchet MS"/>
            </a:endParaRPr>
          </a:p>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(c) The term “public relations” includes community relations and means those activities dedicated to maintaining the image of the non-Federal entity or maintaining or promoting understanding and favorable relations with the community or public at large or any segment of the public.</a:t>
            </a:r>
          </a:p>
          <a:p>
            <a:pPr algn="l">
              <a:lnSpc>
                <a:spcPts val="3779"/>
              </a:lnSpc>
            </a:pPr>
            <a:endParaRPr lang="en-US" sz="2700">
              <a:solidFill>
                <a:srgbClr val="000000"/>
              </a:solidFill>
              <a:latin typeface="Trebuchet MS"/>
              <a:ea typeface="Trebuchet MS"/>
              <a:cs typeface="Trebuchet MS"/>
              <a:sym typeface="Trebuchet MS"/>
            </a:endParaRPr>
          </a:p>
          <a:p>
            <a:pPr marL="582930" lvl="1" indent="-291465" algn="l">
              <a:lnSpc>
                <a:spcPts val="3779"/>
              </a:lnSpc>
              <a:buFont typeface="Arial"/>
              <a:buChar char="•"/>
            </a:pPr>
            <a:r>
              <a:rPr lang="en-US" sz="2700">
                <a:solidFill>
                  <a:srgbClr val="000000"/>
                </a:solidFill>
                <a:latin typeface="Trebuchet MS"/>
                <a:ea typeface="Trebuchet MS"/>
                <a:cs typeface="Trebuchet MS"/>
                <a:sym typeface="Trebuchet MS"/>
              </a:rPr>
              <a:t>(e) Unallowable advertising and public relations costs include the following:</a:t>
            </a:r>
          </a:p>
          <a:p>
            <a:pPr marL="1165860" lvl="2" indent="-388620" algn="l">
              <a:lnSpc>
                <a:spcPts val="3779"/>
              </a:lnSpc>
              <a:buFont typeface="Arial"/>
              <a:buChar char="⚬"/>
            </a:pPr>
            <a:r>
              <a:rPr lang="en-US" sz="2700">
                <a:solidFill>
                  <a:srgbClr val="000000"/>
                </a:solidFill>
                <a:latin typeface="Trebuchet MS"/>
                <a:ea typeface="Trebuchet MS"/>
                <a:cs typeface="Trebuchet MS"/>
                <a:sym typeface="Trebuchet MS"/>
              </a:rPr>
              <a:t>(3) Costs of promotional items and memorabilia, including models, gifts, and souvenirs;</a:t>
            </a:r>
          </a:p>
          <a:p>
            <a:pPr algn="l">
              <a:lnSpc>
                <a:spcPts val="3779"/>
              </a:lnSpc>
            </a:pPr>
            <a:endParaRPr lang="en-US" sz="2700">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a:t>
            </a:r>
          </a:p>
        </p:txBody>
      </p:sp>
      <p:sp>
        <p:nvSpPr>
          <p:cNvPr id="10" name="Freeform 10">
            <a:extLst>
              <a:ext uri="{C183D7F6-B498-43B3-948B-1728B52AA6E4}">
                <adec:decorative xmlns:adec="http://schemas.microsoft.com/office/drawing/2017/decorative" val="1"/>
              </a:ext>
            </a:extLst>
          </p:cNvPr>
          <p:cNvSpPr/>
          <p:nvPr/>
        </p:nvSpPr>
        <p:spPr>
          <a:xfrm>
            <a:off x="1028700" y="5795333"/>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6704919" y="7171618"/>
            <a:ext cx="4878162" cy="1445710"/>
          </a:xfrm>
          <a:custGeom>
            <a:avLst/>
            <a:gdLst/>
            <a:ahLst/>
            <a:cxnLst/>
            <a:rect l="l" t="t" r="r" b="b"/>
            <a:pathLst>
              <a:path w="4878162" h="1445710">
                <a:moveTo>
                  <a:pt x="0" y="0"/>
                </a:moveTo>
                <a:lnTo>
                  <a:pt x="4878162" y="0"/>
                </a:lnTo>
                <a:lnTo>
                  <a:pt x="4878162" y="1445709"/>
                </a:lnTo>
                <a:lnTo>
                  <a:pt x="0" y="14457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2306679" y="5856127"/>
            <a:ext cx="4878162" cy="1445710"/>
          </a:xfrm>
          <a:custGeom>
            <a:avLst/>
            <a:gdLst/>
            <a:ahLst/>
            <a:cxnLst/>
            <a:rect l="l" t="t" r="r" b="b"/>
            <a:pathLst>
              <a:path w="4878162" h="1445710">
                <a:moveTo>
                  <a:pt x="0" y="0"/>
                </a:moveTo>
                <a:lnTo>
                  <a:pt x="4878162" y="0"/>
                </a:lnTo>
                <a:lnTo>
                  <a:pt x="4878162" y="1445710"/>
                </a:lnTo>
                <a:lnTo>
                  <a:pt x="0" y="14457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1297807" y="2839034"/>
            <a:ext cx="10814224" cy="639296"/>
          </a:xfrm>
          <a:prstGeom prst="rect">
            <a:avLst/>
          </a:prstGeom>
        </p:spPr>
        <p:txBody>
          <a:bodyPr lIns="0" tIns="0" rIns="0" bIns="0" rtlCol="0" anchor="t">
            <a:spAutoFit/>
          </a:bodyPr>
          <a:lstStyle/>
          <a:p>
            <a:pPr algn="ctr">
              <a:lnSpc>
                <a:spcPts val="5179"/>
              </a:lnSpc>
            </a:pPr>
            <a:r>
              <a:rPr lang="en-US" sz="3699">
                <a:solidFill>
                  <a:srgbClr val="000000"/>
                </a:solidFill>
                <a:latin typeface="Trebuchet MS Bold"/>
                <a:ea typeface="Trebuchet MS Bold"/>
                <a:cs typeface="Trebuchet MS Bold"/>
                <a:sym typeface="Trebuchet MS Bold"/>
              </a:rPr>
              <a:t>Cost Principles should guide your budget writing.</a:t>
            </a:r>
          </a:p>
        </p:txBody>
      </p:sp>
      <p:sp>
        <p:nvSpPr>
          <p:cNvPr id="13" name="Freeform 13" descr="1"/>
          <p:cNvSpPr/>
          <p:nvPr/>
        </p:nvSpPr>
        <p:spPr>
          <a:xfrm>
            <a:off x="2931790" y="4444910"/>
            <a:ext cx="1071982" cy="1071982"/>
          </a:xfrm>
          <a:custGeom>
            <a:avLst/>
            <a:gdLst/>
            <a:ahLst/>
            <a:cxnLst/>
            <a:rect l="l" t="t" r="r" b="b"/>
            <a:pathLst>
              <a:path w="1071982" h="1071982">
                <a:moveTo>
                  <a:pt x="0" y="0"/>
                </a:moveTo>
                <a:lnTo>
                  <a:pt x="1071982" y="0"/>
                </a:lnTo>
                <a:lnTo>
                  <a:pt x="1071982" y="1071983"/>
                </a:lnTo>
                <a:lnTo>
                  <a:pt x="0" y="10719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TextBox 15"/>
          <p:cNvSpPr txBox="1"/>
          <p:nvPr/>
        </p:nvSpPr>
        <p:spPr>
          <a:xfrm>
            <a:off x="2113769" y="6052298"/>
            <a:ext cx="2848942" cy="790426"/>
          </a:xfrm>
          <a:prstGeom prst="rect">
            <a:avLst/>
          </a:prstGeom>
        </p:spPr>
        <p:txBody>
          <a:bodyPr lIns="0" tIns="0" rIns="0" bIns="0" rtlCol="0" anchor="t">
            <a:spAutoFit/>
          </a:bodyPr>
          <a:lstStyle/>
          <a:p>
            <a:pPr algn="ctr">
              <a:lnSpc>
                <a:spcPts val="6300"/>
              </a:lnSpc>
            </a:pPr>
            <a:r>
              <a:rPr lang="en-US" sz="4500">
                <a:solidFill>
                  <a:srgbClr val="000000"/>
                </a:solidFill>
                <a:latin typeface="Trebuchet MS Bold"/>
                <a:ea typeface="Trebuchet MS Bold"/>
                <a:cs typeface="Trebuchet MS Bold"/>
                <a:sym typeface="Trebuchet MS Bold"/>
              </a:rPr>
              <a:t>Necessary </a:t>
            </a:r>
          </a:p>
        </p:txBody>
      </p:sp>
      <p:sp>
        <p:nvSpPr>
          <p:cNvPr id="18" name="Freeform 18" descr="2"/>
          <p:cNvSpPr/>
          <p:nvPr/>
        </p:nvSpPr>
        <p:spPr>
          <a:xfrm>
            <a:off x="8561720" y="5856127"/>
            <a:ext cx="1164561" cy="1164561"/>
          </a:xfrm>
          <a:custGeom>
            <a:avLst/>
            <a:gdLst/>
            <a:ahLst/>
            <a:cxnLst/>
            <a:rect l="l" t="t" r="r" b="b"/>
            <a:pathLst>
              <a:path w="1164561" h="1164561">
                <a:moveTo>
                  <a:pt x="0" y="0"/>
                </a:moveTo>
                <a:lnTo>
                  <a:pt x="1164560" y="0"/>
                </a:lnTo>
                <a:lnTo>
                  <a:pt x="1164560" y="1164561"/>
                </a:lnTo>
                <a:lnTo>
                  <a:pt x="0" y="11645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7694986" y="7490669"/>
            <a:ext cx="2821223" cy="721883"/>
          </a:xfrm>
          <a:prstGeom prst="rect">
            <a:avLst/>
          </a:prstGeom>
        </p:spPr>
        <p:txBody>
          <a:bodyPr lIns="0" tIns="0" rIns="0" bIns="0" rtlCol="0" anchor="t">
            <a:spAutoFit/>
          </a:bodyPr>
          <a:lstStyle/>
          <a:p>
            <a:pPr algn="ctr">
              <a:lnSpc>
                <a:spcPts val="5880"/>
              </a:lnSpc>
            </a:pPr>
            <a:r>
              <a:rPr lang="en-US" sz="4200">
                <a:solidFill>
                  <a:srgbClr val="000000"/>
                </a:solidFill>
                <a:latin typeface="Trebuchet MS Bold"/>
                <a:ea typeface="Trebuchet MS Bold"/>
                <a:cs typeface="Trebuchet MS Bold"/>
                <a:sym typeface="Trebuchet MS Bold"/>
              </a:rPr>
              <a:t>Reasonable</a:t>
            </a:r>
          </a:p>
        </p:txBody>
      </p:sp>
      <p:sp>
        <p:nvSpPr>
          <p:cNvPr id="14" name="Freeform 14" descr="3">
            <a:extLst>
              <a:ext uri="{C183D7F6-B498-43B3-948B-1728B52AA6E4}">
                <adec:decorative xmlns:adec="http://schemas.microsoft.com/office/drawing/2017/decorative" val="0"/>
              </a:ext>
            </a:extLst>
          </p:cNvPr>
          <p:cNvSpPr/>
          <p:nvPr/>
        </p:nvSpPr>
        <p:spPr>
          <a:xfrm>
            <a:off x="14409159" y="4444910"/>
            <a:ext cx="1092804" cy="1092804"/>
          </a:xfrm>
          <a:custGeom>
            <a:avLst/>
            <a:gdLst/>
            <a:ahLst/>
            <a:cxnLst/>
            <a:rect l="l" t="t" r="r" b="b"/>
            <a:pathLst>
              <a:path w="1092804" h="1092804">
                <a:moveTo>
                  <a:pt x="0" y="0"/>
                </a:moveTo>
                <a:lnTo>
                  <a:pt x="1092804" y="0"/>
                </a:lnTo>
                <a:lnTo>
                  <a:pt x="1092804" y="1092804"/>
                </a:lnTo>
                <a:lnTo>
                  <a:pt x="0" y="10928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p:cNvSpPr txBox="1"/>
          <p:nvPr/>
        </p:nvSpPr>
        <p:spPr>
          <a:xfrm>
            <a:off x="13812840" y="6120841"/>
            <a:ext cx="2285442" cy="721883"/>
          </a:xfrm>
          <a:prstGeom prst="rect">
            <a:avLst/>
          </a:prstGeom>
        </p:spPr>
        <p:txBody>
          <a:bodyPr lIns="0" tIns="0" rIns="0" bIns="0" rtlCol="0" anchor="t">
            <a:spAutoFit/>
          </a:bodyPr>
          <a:lstStyle/>
          <a:p>
            <a:pPr algn="ctr">
              <a:lnSpc>
                <a:spcPts val="5880"/>
              </a:lnSpc>
            </a:pPr>
            <a:r>
              <a:rPr lang="en-US" sz="4200">
                <a:solidFill>
                  <a:srgbClr val="000000"/>
                </a:solidFill>
                <a:latin typeface="Trebuchet MS Bold"/>
                <a:ea typeface="Trebuchet MS Bold"/>
                <a:cs typeface="Trebuchet MS Bold"/>
                <a:sym typeface="Trebuchet MS Bold"/>
              </a:rPr>
              <a:t>Allocable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Necessary</a:t>
            </a:r>
          </a:p>
        </p:txBody>
      </p:sp>
      <p:sp>
        <p:nvSpPr>
          <p:cNvPr id="10" name="Freeform 10">
            <a:extLst>
              <a:ext uri="{C183D7F6-B498-43B3-948B-1728B52AA6E4}">
                <adec:decorative xmlns:adec="http://schemas.microsoft.com/office/drawing/2017/decorative" val="1"/>
              </a:ext>
            </a:extLst>
          </p:cNvPr>
          <p:cNvSpPr/>
          <p:nvPr/>
        </p:nvSpPr>
        <p:spPr>
          <a:xfrm>
            <a:off x="1122414" y="3748284"/>
            <a:ext cx="5853910" cy="4522769"/>
          </a:xfrm>
          <a:custGeom>
            <a:avLst/>
            <a:gdLst/>
            <a:ahLst/>
            <a:cxnLst/>
            <a:rect l="l" t="t" r="r" b="b"/>
            <a:pathLst>
              <a:path w="5853910" h="4522769">
                <a:moveTo>
                  <a:pt x="0" y="0"/>
                </a:moveTo>
                <a:lnTo>
                  <a:pt x="5853910" y="0"/>
                </a:lnTo>
                <a:lnTo>
                  <a:pt x="5853910" y="4522769"/>
                </a:lnTo>
                <a:lnTo>
                  <a:pt x="0" y="45227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descr="1"/>
          <p:cNvSpPr/>
          <p:nvPr/>
        </p:nvSpPr>
        <p:spPr>
          <a:xfrm>
            <a:off x="3770683" y="4346432"/>
            <a:ext cx="683299" cy="683299"/>
          </a:xfrm>
          <a:custGeom>
            <a:avLst/>
            <a:gdLst/>
            <a:ahLst/>
            <a:cxnLst/>
            <a:rect l="l" t="t" r="r" b="b"/>
            <a:pathLst>
              <a:path w="683299" h="683299">
                <a:moveTo>
                  <a:pt x="0" y="0"/>
                </a:moveTo>
                <a:lnTo>
                  <a:pt x="683299" y="0"/>
                </a:lnTo>
                <a:lnTo>
                  <a:pt x="683299" y="683299"/>
                </a:lnTo>
                <a:lnTo>
                  <a:pt x="0" y="683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2102027" y="5338048"/>
            <a:ext cx="4020610" cy="896583"/>
          </a:xfrm>
          <a:prstGeom prst="rect">
            <a:avLst/>
          </a:prstGeom>
        </p:spPr>
        <p:txBody>
          <a:bodyPr lIns="0" tIns="0" rIns="0" bIns="0" rtlCol="0" anchor="t">
            <a:spAutoFit/>
          </a:bodyPr>
          <a:lstStyle/>
          <a:p>
            <a:pPr marL="0" lvl="0" indent="0" algn="l">
              <a:lnSpc>
                <a:spcPts val="6890"/>
              </a:lnSpc>
            </a:pPr>
            <a:r>
              <a:rPr lang="en-US" sz="6500">
                <a:solidFill>
                  <a:srgbClr val="000000"/>
                </a:solidFill>
                <a:latin typeface="Trebuchet MS Bold"/>
                <a:ea typeface="Trebuchet MS Bold"/>
                <a:cs typeface="Trebuchet MS Bold"/>
                <a:sym typeface="Trebuchet MS Bold"/>
              </a:rPr>
              <a:t>Necessary</a:t>
            </a:r>
          </a:p>
        </p:txBody>
      </p:sp>
      <p:sp>
        <p:nvSpPr>
          <p:cNvPr id="13" name="TextBox 13"/>
          <p:cNvSpPr txBox="1"/>
          <p:nvPr/>
        </p:nvSpPr>
        <p:spPr>
          <a:xfrm>
            <a:off x="7774079" y="3521445"/>
            <a:ext cx="9213449" cy="2647584"/>
          </a:xfrm>
          <a:prstGeom prst="rect">
            <a:avLst/>
          </a:prstGeom>
        </p:spPr>
        <p:txBody>
          <a:bodyPr lIns="0" tIns="0" rIns="0" bIns="0" rtlCol="0" anchor="t">
            <a:spAutoFit/>
          </a:bodyPr>
          <a:lstStyle/>
          <a:p>
            <a:pPr marL="654290" lvl="1" indent="-327145" algn="l">
              <a:lnSpc>
                <a:spcPts val="4242"/>
              </a:lnSpc>
              <a:buFont typeface="Arial"/>
              <a:buChar char="•"/>
            </a:pPr>
            <a:r>
              <a:rPr lang="en-US" sz="3200" dirty="0">
                <a:latin typeface="Trebuchet MS" panose="020B0603020202020204" pitchFamily="34" charset="0"/>
              </a:rPr>
              <a:t>Is the cost NECESSARY for the grant's performance?</a:t>
            </a:r>
          </a:p>
          <a:p>
            <a:pPr marL="327145" lvl="1" algn="l">
              <a:lnSpc>
                <a:spcPts val="4242"/>
              </a:lnSpc>
            </a:pPr>
            <a:endParaRPr lang="en-US" sz="3030" dirty="0">
              <a:solidFill>
                <a:srgbClr val="000000"/>
              </a:solidFill>
              <a:latin typeface="Trebuchet MS"/>
              <a:ea typeface="Trebuchet MS"/>
              <a:cs typeface="Trebuchet MS"/>
              <a:sym typeface="Trebuchet MS"/>
            </a:endParaRPr>
          </a:p>
          <a:p>
            <a:pPr marL="654290" lvl="1" indent="-327145" algn="l">
              <a:lnSpc>
                <a:spcPts val="4242"/>
              </a:lnSpc>
              <a:buFont typeface="Arial"/>
              <a:buChar char="•"/>
            </a:pPr>
            <a:r>
              <a:rPr lang="en-US" sz="3030" dirty="0">
                <a:solidFill>
                  <a:srgbClr val="000000"/>
                </a:solidFill>
                <a:latin typeface="Trebuchet MS"/>
                <a:ea typeface="Trebuchet MS"/>
                <a:cs typeface="Trebuchet MS"/>
                <a:sym typeface="Trebuchet MS"/>
              </a:rPr>
              <a:t>Did you comply with your organization's policies in incurring the cost or charge?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Reasonable</a:t>
            </a:r>
          </a:p>
        </p:txBody>
      </p:sp>
      <p:sp>
        <p:nvSpPr>
          <p:cNvPr id="10" name="Freeform 10">
            <a:extLst>
              <a:ext uri="{C183D7F6-B498-43B3-948B-1728B52AA6E4}">
                <adec:decorative xmlns:adec="http://schemas.microsoft.com/office/drawing/2017/decorative" val="1"/>
              </a:ext>
            </a:extLst>
          </p:cNvPr>
          <p:cNvSpPr/>
          <p:nvPr/>
        </p:nvSpPr>
        <p:spPr>
          <a:xfrm>
            <a:off x="10906506" y="2951669"/>
            <a:ext cx="5853910" cy="4522769"/>
          </a:xfrm>
          <a:custGeom>
            <a:avLst/>
            <a:gdLst/>
            <a:ahLst/>
            <a:cxnLst/>
            <a:rect l="l" t="t" r="r" b="b"/>
            <a:pathLst>
              <a:path w="5853910" h="4522769">
                <a:moveTo>
                  <a:pt x="0" y="0"/>
                </a:moveTo>
                <a:lnTo>
                  <a:pt x="5853910" y="0"/>
                </a:lnTo>
                <a:lnTo>
                  <a:pt x="5853910" y="4522768"/>
                </a:lnTo>
                <a:lnTo>
                  <a:pt x="0" y="4522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descr="2"/>
          <p:cNvSpPr/>
          <p:nvPr/>
        </p:nvSpPr>
        <p:spPr>
          <a:xfrm>
            <a:off x="13735555" y="3715725"/>
            <a:ext cx="638699" cy="638699"/>
          </a:xfrm>
          <a:custGeom>
            <a:avLst/>
            <a:gdLst/>
            <a:ahLst/>
            <a:cxnLst/>
            <a:rect l="l" t="t" r="r" b="b"/>
            <a:pathLst>
              <a:path w="638699" h="638699">
                <a:moveTo>
                  <a:pt x="0" y="0"/>
                </a:moveTo>
                <a:lnTo>
                  <a:pt x="638700" y="0"/>
                </a:lnTo>
                <a:lnTo>
                  <a:pt x="638700" y="638699"/>
                </a:lnTo>
                <a:lnTo>
                  <a:pt x="0" y="6386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1585594" y="4707928"/>
            <a:ext cx="4512687" cy="896583"/>
          </a:xfrm>
          <a:prstGeom prst="rect">
            <a:avLst/>
          </a:prstGeom>
        </p:spPr>
        <p:txBody>
          <a:bodyPr lIns="0" tIns="0" rIns="0" bIns="0" rtlCol="0" anchor="t">
            <a:spAutoFit/>
          </a:bodyPr>
          <a:lstStyle/>
          <a:p>
            <a:pPr marL="0" lvl="0" indent="0" algn="l">
              <a:lnSpc>
                <a:spcPts val="6890"/>
              </a:lnSpc>
            </a:pPr>
            <a:r>
              <a:rPr lang="en-US" sz="6500">
                <a:solidFill>
                  <a:srgbClr val="000000"/>
                </a:solidFill>
                <a:latin typeface="Trebuchet MS Bold"/>
                <a:ea typeface="Trebuchet MS Bold"/>
                <a:cs typeface="Trebuchet MS Bold"/>
                <a:sym typeface="Trebuchet MS Bold"/>
              </a:rPr>
              <a:t>Reasonable</a:t>
            </a:r>
          </a:p>
        </p:txBody>
      </p:sp>
      <p:sp>
        <p:nvSpPr>
          <p:cNvPr id="12" name="TextBox 12"/>
          <p:cNvSpPr txBox="1"/>
          <p:nvPr/>
        </p:nvSpPr>
        <p:spPr>
          <a:xfrm>
            <a:off x="1028700" y="3419554"/>
            <a:ext cx="9258292" cy="494982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Is the associated dollar amount prudent? </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Is the associated dollar amount consistent with other costs, grants, organizations? </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Are expenses for this grant consistent with your district’s policies?</a:t>
            </a:r>
          </a:p>
          <a:p>
            <a:pPr algn="l">
              <a:lnSpc>
                <a:spcPts val="4900"/>
              </a:lnSpc>
            </a:pPr>
            <a:endParaRPr lang="en-US" sz="3500">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Cost Principals- Allocable</a:t>
            </a:r>
          </a:p>
        </p:txBody>
      </p:sp>
      <p:sp>
        <p:nvSpPr>
          <p:cNvPr id="10" name="Freeform 10">
            <a:extLst>
              <a:ext uri="{C183D7F6-B498-43B3-948B-1728B52AA6E4}">
                <adec:decorative xmlns:adec="http://schemas.microsoft.com/office/drawing/2017/decorative" val="1"/>
              </a:ext>
            </a:extLst>
          </p:cNvPr>
          <p:cNvSpPr/>
          <p:nvPr/>
        </p:nvSpPr>
        <p:spPr>
          <a:xfrm>
            <a:off x="1255760" y="3190852"/>
            <a:ext cx="5853910" cy="4522769"/>
          </a:xfrm>
          <a:custGeom>
            <a:avLst/>
            <a:gdLst/>
            <a:ahLst/>
            <a:cxnLst/>
            <a:rect l="l" t="t" r="r" b="b"/>
            <a:pathLst>
              <a:path w="5853910" h="4522769">
                <a:moveTo>
                  <a:pt x="0" y="0"/>
                </a:moveTo>
                <a:lnTo>
                  <a:pt x="5853910" y="0"/>
                </a:lnTo>
                <a:lnTo>
                  <a:pt x="5853910" y="4522768"/>
                </a:lnTo>
                <a:lnTo>
                  <a:pt x="0" y="45227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descr="3">
            <a:extLst>
              <a:ext uri="{C183D7F6-B498-43B3-948B-1728B52AA6E4}">
                <adec:decorative xmlns:adec="http://schemas.microsoft.com/office/drawing/2017/decorative" val="0"/>
              </a:ext>
            </a:extLst>
          </p:cNvPr>
          <p:cNvSpPr/>
          <p:nvPr/>
        </p:nvSpPr>
        <p:spPr>
          <a:xfrm>
            <a:off x="3768257" y="3618851"/>
            <a:ext cx="828915" cy="828915"/>
          </a:xfrm>
          <a:custGeom>
            <a:avLst/>
            <a:gdLst/>
            <a:ahLst/>
            <a:cxnLst/>
            <a:rect l="l" t="t" r="r" b="b"/>
            <a:pathLst>
              <a:path w="828915" h="828915">
                <a:moveTo>
                  <a:pt x="0" y="0"/>
                </a:moveTo>
                <a:lnTo>
                  <a:pt x="828915" y="0"/>
                </a:lnTo>
                <a:lnTo>
                  <a:pt x="828915" y="828915"/>
                </a:lnTo>
                <a:lnTo>
                  <a:pt x="0" y="8289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1713404" y="4865625"/>
            <a:ext cx="4938621" cy="896583"/>
          </a:xfrm>
          <a:prstGeom prst="rect">
            <a:avLst/>
          </a:prstGeom>
        </p:spPr>
        <p:txBody>
          <a:bodyPr lIns="0" tIns="0" rIns="0" bIns="0" rtlCol="0" anchor="t">
            <a:spAutoFit/>
          </a:bodyPr>
          <a:lstStyle/>
          <a:p>
            <a:pPr marL="0" lvl="0" indent="0" algn="ctr">
              <a:lnSpc>
                <a:spcPts val="6890"/>
              </a:lnSpc>
            </a:pPr>
            <a:r>
              <a:rPr lang="en-US" sz="6500">
                <a:solidFill>
                  <a:srgbClr val="000000"/>
                </a:solidFill>
                <a:latin typeface="Trebuchet MS Bold"/>
                <a:ea typeface="Trebuchet MS Bold"/>
                <a:cs typeface="Trebuchet MS Bold"/>
                <a:sym typeface="Trebuchet MS Bold"/>
              </a:rPr>
              <a:t>Allocable</a:t>
            </a:r>
          </a:p>
        </p:txBody>
      </p:sp>
      <p:sp>
        <p:nvSpPr>
          <p:cNvPr id="12" name="TextBox 12"/>
          <p:cNvSpPr txBox="1"/>
          <p:nvPr/>
        </p:nvSpPr>
        <p:spPr>
          <a:xfrm>
            <a:off x="7613729" y="3561701"/>
            <a:ext cx="9452528" cy="4247077"/>
          </a:xfrm>
          <a:prstGeom prst="rect">
            <a:avLst/>
          </a:prstGeom>
        </p:spPr>
        <p:txBody>
          <a:bodyPr lIns="0" tIns="0" rIns="0" bIns="0" rtlCol="0" anchor="t">
            <a:spAutoFit/>
          </a:bodyPr>
          <a:lstStyle/>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Is the cost DIRECTLY ALLOCABLE to the grant?</a:t>
            </a:r>
          </a:p>
          <a:p>
            <a:pPr algn="l">
              <a:lnSpc>
                <a:spcPts val="4242"/>
              </a:lnSpc>
            </a:pPr>
            <a:endParaRPr lang="en-US" sz="3030">
              <a:solidFill>
                <a:srgbClr val="000000"/>
              </a:solidFill>
              <a:latin typeface="Canva Sans"/>
              <a:ea typeface="Canva Sans"/>
              <a:cs typeface="Canva Sans"/>
              <a:sym typeface="Canva Sans"/>
            </a:endParaRPr>
          </a:p>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Is the cost worth the benefit to meet the goals of the grant?</a:t>
            </a:r>
          </a:p>
          <a:p>
            <a:pPr algn="l">
              <a:lnSpc>
                <a:spcPts val="4242"/>
              </a:lnSpc>
            </a:pPr>
            <a:endParaRPr lang="en-US" sz="3030">
              <a:solidFill>
                <a:srgbClr val="000000"/>
              </a:solidFill>
              <a:latin typeface="Canva Sans"/>
              <a:ea typeface="Canva Sans"/>
              <a:cs typeface="Canva Sans"/>
              <a:sym typeface="Canva Sans"/>
            </a:endParaRPr>
          </a:p>
          <a:p>
            <a:pPr marL="654290" lvl="1" indent="-327145" algn="l">
              <a:lnSpc>
                <a:spcPts val="4242"/>
              </a:lnSpc>
              <a:buFont typeface="Arial"/>
              <a:buChar char="•"/>
            </a:pPr>
            <a:r>
              <a:rPr lang="en-US" sz="3030">
                <a:solidFill>
                  <a:srgbClr val="000000"/>
                </a:solidFill>
                <a:latin typeface="Canva Sans"/>
                <a:ea typeface="Canva Sans"/>
                <a:cs typeface="Canva Sans"/>
                <a:sym typeface="Canva Sans"/>
              </a:rPr>
              <a:t>If 100% of the expense is charged to SCCG, SCCG must be the only beneficiary of the expense.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CDE Deadline to Spend</a:t>
            </a:r>
          </a:p>
        </p:txBody>
      </p:sp>
      <p:sp>
        <p:nvSpPr>
          <p:cNvPr id="11" name="TextBox 11"/>
          <p:cNvSpPr txBox="1"/>
          <p:nvPr/>
        </p:nvSpPr>
        <p:spPr>
          <a:xfrm>
            <a:off x="1400163" y="4775042"/>
            <a:ext cx="15966270" cy="2000250"/>
          </a:xfrm>
          <a:prstGeom prst="rect">
            <a:avLst/>
          </a:prstGeom>
        </p:spPr>
        <p:txBody>
          <a:bodyPr lIns="0" tIns="0" rIns="0" bIns="0" rtlCol="0" anchor="t">
            <a:spAutoFit/>
          </a:bodyPr>
          <a:lstStyle/>
          <a:p>
            <a:pPr algn="ctr">
              <a:lnSpc>
                <a:spcPts val="15000"/>
              </a:lnSpc>
            </a:pPr>
            <a:r>
              <a:rPr lang="en-US" sz="15000">
                <a:solidFill>
                  <a:srgbClr val="235E39"/>
                </a:solidFill>
                <a:latin typeface="Museo Slab 2"/>
                <a:ea typeface="Museo Slab 2"/>
                <a:cs typeface="Museo Slab 2"/>
                <a:sym typeface="Museo Slab 2"/>
              </a:rPr>
              <a:t>JUNE 30, 2025</a:t>
            </a:r>
          </a:p>
        </p:txBody>
      </p:sp>
      <p:sp>
        <p:nvSpPr>
          <p:cNvPr id="10" name="TextBox 10"/>
          <p:cNvSpPr txBox="1"/>
          <p:nvPr/>
        </p:nvSpPr>
        <p:spPr>
          <a:xfrm>
            <a:off x="883978" y="8644964"/>
            <a:ext cx="12769283" cy="613336"/>
          </a:xfrm>
          <a:prstGeom prst="rect">
            <a:avLst/>
          </a:prstGeom>
        </p:spPr>
        <p:txBody>
          <a:bodyPr lIns="0" tIns="0" rIns="0" bIns="0" rtlCol="0" anchor="t">
            <a:spAutoFit/>
          </a:bodyPr>
          <a:lstStyle/>
          <a:p>
            <a:pPr algn="l">
              <a:lnSpc>
                <a:spcPts val="5099"/>
              </a:lnSpc>
            </a:pPr>
            <a:r>
              <a:rPr lang="en-US" sz="3399">
                <a:solidFill>
                  <a:srgbClr val="000000"/>
                </a:solidFill>
                <a:latin typeface="Trebuchet MS"/>
                <a:ea typeface="Trebuchet MS"/>
                <a:cs typeface="Trebuchet MS"/>
                <a:sym typeface="Trebuchet MS"/>
              </a:rPr>
              <a:t>*Make sure you know your district deadline, it may be earlier!</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282500"/>
            <a:ext cx="17275536" cy="7612296"/>
            <a:chOff x="0" y="0"/>
            <a:chExt cx="4549935" cy="2004885"/>
          </a:xfrm>
        </p:grpSpPr>
        <p:sp>
          <p:nvSpPr>
            <p:cNvPr id="3" name="Freeform 3">
              <a:extLst>
                <a:ext uri="{C183D7F6-B498-43B3-948B-1728B52AA6E4}">
                  <adec:decorative xmlns:adec="http://schemas.microsoft.com/office/drawing/2017/decorative" val="1"/>
                </a:ext>
              </a:extLst>
            </p:cNvPr>
            <p:cNvSpPr/>
            <p:nvPr/>
          </p:nvSpPr>
          <p:spPr>
            <a:xfrm>
              <a:off x="0" y="0"/>
              <a:ext cx="4549935" cy="2004885"/>
            </a:xfrm>
            <a:custGeom>
              <a:avLst/>
              <a:gdLst/>
              <a:ahLst/>
              <a:cxnLst/>
              <a:rect l="l" t="t" r="r" b="b"/>
              <a:pathLst>
                <a:path w="4549935" h="2004885">
                  <a:moveTo>
                    <a:pt x="0" y="0"/>
                  </a:moveTo>
                  <a:lnTo>
                    <a:pt x="4549935" y="0"/>
                  </a:lnTo>
                  <a:lnTo>
                    <a:pt x="4549935" y="2004885"/>
                  </a:lnTo>
                  <a:lnTo>
                    <a:pt x="0" y="2004885"/>
                  </a:lnTo>
                  <a:close/>
                </a:path>
              </a:pathLst>
            </a:custGeom>
            <a:solidFill>
              <a:srgbClr val="F2F2F2"/>
            </a:solidFill>
          </p:spPr>
          <p:txBody>
            <a:bodyPr/>
            <a:lstStyle/>
            <a:p>
              <a:endParaRPr lang="en-US"/>
            </a:p>
          </p:txBody>
        </p:sp>
        <p:sp>
          <p:nvSpPr>
            <p:cNvPr id="4" name="TextBox 4"/>
            <p:cNvSpPr txBox="1"/>
            <p:nvPr/>
          </p:nvSpPr>
          <p:spPr>
            <a:xfrm>
              <a:off x="0" y="-38100"/>
              <a:ext cx="4549935" cy="2042985"/>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2" name="TextBox 12"/>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Allowable Use of Funds</a:t>
            </a:r>
          </a:p>
        </p:txBody>
      </p:sp>
      <p:sp>
        <p:nvSpPr>
          <p:cNvPr id="10" name="Freeform 10">
            <a:extLst>
              <a:ext uri="{C183D7F6-B498-43B3-948B-1728B52AA6E4}">
                <adec:decorative xmlns:adec="http://schemas.microsoft.com/office/drawing/2017/decorative" val="1"/>
              </a:ext>
            </a:extLst>
          </p:cNvPr>
          <p:cNvSpPr/>
          <p:nvPr/>
        </p:nvSpPr>
        <p:spPr>
          <a:xfrm>
            <a:off x="769798" y="4112816"/>
            <a:ext cx="959038" cy="1018284"/>
          </a:xfrm>
          <a:custGeom>
            <a:avLst/>
            <a:gdLst/>
            <a:ahLst/>
            <a:cxnLst/>
            <a:rect l="l" t="t" r="r" b="b"/>
            <a:pathLst>
              <a:path w="959038" h="1018284">
                <a:moveTo>
                  <a:pt x="0" y="0"/>
                </a:moveTo>
                <a:lnTo>
                  <a:pt x="959039" y="0"/>
                </a:lnTo>
                <a:lnTo>
                  <a:pt x="959039" y="1018284"/>
                </a:lnTo>
                <a:lnTo>
                  <a:pt x="0" y="1018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769798" y="7494653"/>
            <a:ext cx="959038" cy="788155"/>
          </a:xfrm>
          <a:custGeom>
            <a:avLst/>
            <a:gdLst/>
            <a:ahLst/>
            <a:cxnLst/>
            <a:rect l="l" t="t" r="r" b="b"/>
            <a:pathLst>
              <a:path w="959038" h="788155">
                <a:moveTo>
                  <a:pt x="0" y="0"/>
                </a:moveTo>
                <a:lnTo>
                  <a:pt x="959039" y="0"/>
                </a:lnTo>
                <a:lnTo>
                  <a:pt x="959039" y="788155"/>
                </a:lnTo>
                <a:lnTo>
                  <a:pt x="0" y="7881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1224773" y="2350508"/>
            <a:ext cx="15838453" cy="1126544"/>
          </a:xfrm>
          <a:prstGeom prst="rect">
            <a:avLst/>
          </a:prstGeom>
        </p:spPr>
        <p:txBody>
          <a:bodyPr lIns="0" tIns="0" rIns="0" bIns="0" rtlCol="0" anchor="t">
            <a:spAutoFit/>
          </a:bodyPr>
          <a:lstStyle/>
          <a:p>
            <a:pPr algn="ctr">
              <a:lnSpc>
                <a:spcPts val="4643"/>
              </a:lnSpc>
            </a:pPr>
            <a:r>
              <a:rPr lang="en-US" sz="2699">
                <a:solidFill>
                  <a:srgbClr val="000000"/>
                </a:solidFill>
                <a:latin typeface="Trebuchet MS Bold"/>
                <a:ea typeface="Trebuchet MS Bold"/>
                <a:cs typeface="Trebuchet MS Bold"/>
                <a:sym typeface="Trebuchet MS Bold"/>
              </a:rPr>
              <a:t>All spending must relate to the goals of the SCCG program. Budgets are approved by the SCCG team after budget documents are submitted-unless they require pre-approval (see next slide).</a:t>
            </a:r>
          </a:p>
        </p:txBody>
      </p:sp>
      <p:sp>
        <p:nvSpPr>
          <p:cNvPr id="9" name="TextBox 9"/>
          <p:cNvSpPr txBox="1"/>
          <p:nvPr/>
        </p:nvSpPr>
        <p:spPr>
          <a:xfrm>
            <a:off x="2016919" y="3964631"/>
            <a:ext cx="14177356" cy="5591068"/>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Trebuchet MS Bold"/>
                <a:ea typeface="Trebuchet MS Bold"/>
                <a:cs typeface="Trebuchet MS Bold"/>
                <a:sym typeface="Trebuchet MS Bold"/>
              </a:rPr>
              <a:t>Allowable activities include:</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Licensed school counselor salaries and benefits (those who are working toward licensure- with approval);</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Grant related travel to in-person required trainings and professional development;</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Career awareness and postsecondary preparatory services;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Professional development;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School counseling program development and implementation- including but not limited to:</a:t>
            </a:r>
          </a:p>
          <a:p>
            <a:pPr marL="863601" lvl="2" indent="-287867" algn="l">
              <a:lnSpc>
                <a:spcPts val="2800"/>
              </a:lnSpc>
              <a:buFont typeface="Arial"/>
              <a:buChar char="⚬"/>
            </a:pPr>
            <a:r>
              <a:rPr lang="en-US" sz="2000">
                <a:solidFill>
                  <a:srgbClr val="000000"/>
                </a:solidFill>
                <a:latin typeface="Trebuchet MS"/>
                <a:ea typeface="Trebuchet MS"/>
                <a:cs typeface="Trebuchet MS"/>
                <a:sym typeface="Trebuchet MS"/>
              </a:rPr>
              <a:t>Career awareness and postsecondary preparatory services and programs </a:t>
            </a:r>
          </a:p>
          <a:p>
            <a:pPr marL="863601" lvl="2" indent="-287867" algn="l">
              <a:lnSpc>
                <a:spcPts val="2800"/>
              </a:lnSpc>
              <a:buFont typeface="Arial"/>
              <a:buChar char="⚬"/>
            </a:pPr>
            <a:r>
              <a:rPr lang="en-US" sz="2000">
                <a:solidFill>
                  <a:srgbClr val="000000"/>
                </a:solidFill>
                <a:latin typeface="Trebuchet MS"/>
                <a:ea typeface="Trebuchet MS"/>
                <a:cs typeface="Trebuchet MS"/>
                <a:sym typeface="Trebuchet MS"/>
              </a:rPr>
              <a:t>ICAP platforms, SEL programs, transition programs, school counseling books and resources</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Consulting Services</a:t>
            </a:r>
          </a:p>
          <a:p>
            <a:pPr algn="l">
              <a:lnSpc>
                <a:spcPts val="1399"/>
              </a:lnSpc>
            </a:pPr>
            <a:endParaRPr lang="en-US" sz="2000">
              <a:solidFill>
                <a:srgbClr val="000000"/>
              </a:solidFill>
              <a:latin typeface="Trebuchet MS"/>
              <a:ea typeface="Trebuchet MS"/>
              <a:cs typeface="Trebuchet MS"/>
              <a:sym typeface="Trebuchet MS"/>
            </a:endParaRPr>
          </a:p>
          <a:p>
            <a:pPr algn="l">
              <a:lnSpc>
                <a:spcPts val="3359"/>
              </a:lnSpc>
            </a:pPr>
            <a:r>
              <a:rPr lang="en-US" sz="2400">
                <a:solidFill>
                  <a:srgbClr val="000000"/>
                </a:solidFill>
                <a:latin typeface="Trebuchet MS Bold"/>
                <a:ea typeface="Trebuchet MS Bold"/>
                <a:cs typeface="Trebuchet MS Bold"/>
                <a:sym typeface="Trebuchet MS Bold"/>
              </a:rPr>
              <a:t>Funds may not be used for the following (including, but not limited to): </a:t>
            </a:r>
            <a:r>
              <a:rPr lang="en-US" sz="2400">
                <a:solidFill>
                  <a:srgbClr val="D33039"/>
                </a:solidFill>
                <a:latin typeface="Trebuchet MS"/>
                <a:ea typeface="Trebuchet MS"/>
                <a:cs typeface="Trebuchet MS"/>
                <a:sym typeface="Trebuchet MS"/>
              </a:rPr>
              <a:t>​</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Capital equipment ​</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Building improvements, construction, or maintenance​;</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Indirect costs, or incentives for students and or staff; or</a:t>
            </a:r>
          </a:p>
          <a:p>
            <a:pPr marL="431801" lvl="1" indent="-215900" algn="l">
              <a:lnSpc>
                <a:spcPts val="2800"/>
              </a:lnSpc>
              <a:buFont typeface="Arial"/>
              <a:buChar char="•"/>
            </a:pPr>
            <a:r>
              <a:rPr lang="en-US" sz="2000">
                <a:solidFill>
                  <a:srgbClr val="000000"/>
                </a:solidFill>
                <a:latin typeface="Trebuchet MS"/>
                <a:ea typeface="Trebuchet MS"/>
                <a:cs typeface="Trebuchet MS"/>
                <a:sym typeface="Trebuchet MS"/>
              </a:rPr>
              <a:t>FTE related to non-school counseling positions (i.e. school psychologists, social workers, clinical counselors).</a:t>
            </a:r>
          </a:p>
          <a:p>
            <a:pPr algn="l">
              <a:lnSpc>
                <a:spcPts val="2800"/>
              </a:lnSpc>
            </a:pPr>
            <a:endParaRPr lang="en-US" sz="2000">
              <a:solidFill>
                <a:srgbClr val="000000"/>
              </a:solidFill>
              <a:latin typeface="Trebuchet MS"/>
              <a:ea typeface="Trebuchet MS"/>
              <a:cs typeface="Trebuchet MS"/>
              <a:sym typeface="Trebuchet MS"/>
            </a:endParaRP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01911" y="2321929"/>
            <a:ext cx="18247635" cy="8112264"/>
          </a:xfrm>
          <a:custGeom>
            <a:avLst/>
            <a:gdLst/>
            <a:ahLst/>
            <a:cxnLst/>
            <a:rect l="l" t="t" r="r" b="b"/>
            <a:pathLst>
              <a:path w="18247635" h="8112264">
                <a:moveTo>
                  <a:pt x="0" y="0"/>
                </a:moveTo>
                <a:lnTo>
                  <a:pt x="18247635" y="0"/>
                </a:lnTo>
                <a:lnTo>
                  <a:pt x="18247635" y="8112264"/>
                </a:lnTo>
                <a:lnTo>
                  <a:pt x="0" y="8112264"/>
                </a:lnTo>
                <a:lnTo>
                  <a:pt x="0" y="0"/>
                </a:lnTo>
                <a:close/>
              </a:path>
            </a:pathLst>
          </a:custGeom>
          <a:blipFill>
            <a:blip r:embed="rId3"/>
            <a:stretch>
              <a:fillRect t="-5196" b="-3054"/>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45352" y="3434836"/>
            <a:ext cx="14880515" cy="4373383"/>
            <a:chOff x="0" y="0"/>
            <a:chExt cx="3919148" cy="1151838"/>
          </a:xfrm>
        </p:grpSpPr>
        <p:sp>
          <p:nvSpPr>
            <p:cNvPr id="7" name="Freeform 7">
              <a:extLst>
                <a:ext uri="{C183D7F6-B498-43B3-948B-1728B52AA6E4}">
                  <adec:decorative xmlns:adec="http://schemas.microsoft.com/office/drawing/2017/decorative" val="1"/>
                </a:ext>
              </a:extLst>
            </p:cNvPr>
            <p:cNvSpPr/>
            <p:nvPr/>
          </p:nvSpPr>
          <p:spPr>
            <a:xfrm>
              <a:off x="0" y="0"/>
              <a:ext cx="3919148" cy="1151838"/>
            </a:xfrm>
            <a:custGeom>
              <a:avLst/>
              <a:gdLst/>
              <a:ahLst/>
              <a:cxnLst/>
              <a:rect l="l" t="t" r="r" b="b"/>
              <a:pathLst>
                <a:path w="3919148" h="1151838">
                  <a:moveTo>
                    <a:pt x="0" y="0"/>
                  </a:moveTo>
                  <a:lnTo>
                    <a:pt x="3919148" y="0"/>
                  </a:lnTo>
                  <a:lnTo>
                    <a:pt x="3919148" y="1151838"/>
                  </a:lnTo>
                  <a:lnTo>
                    <a:pt x="0" y="1151838"/>
                  </a:lnTo>
                  <a:close/>
                </a:path>
              </a:pathLst>
            </a:custGeom>
            <a:solidFill>
              <a:srgbClr val="F2F2F2"/>
            </a:solidFill>
          </p:spPr>
          <p:txBody>
            <a:bodyPr/>
            <a:lstStyle/>
            <a:p>
              <a:endParaRPr lang="en-US"/>
            </a:p>
          </p:txBody>
        </p:sp>
        <p:sp>
          <p:nvSpPr>
            <p:cNvPr id="8" name="TextBox 8"/>
            <p:cNvSpPr txBox="1"/>
            <p:nvPr/>
          </p:nvSpPr>
          <p:spPr>
            <a:xfrm>
              <a:off x="0" y="-38100"/>
              <a:ext cx="3919148" cy="1189938"/>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52280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Before We Begin</a:t>
            </a:r>
          </a:p>
        </p:txBody>
      </p:sp>
      <p:sp>
        <p:nvSpPr>
          <p:cNvPr id="10" name="TextBox 10"/>
          <p:cNvSpPr txBox="1"/>
          <p:nvPr/>
        </p:nvSpPr>
        <p:spPr>
          <a:xfrm>
            <a:off x="2381622" y="4119359"/>
            <a:ext cx="14388128" cy="2928136"/>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This training will be recorded.</a:t>
            </a:r>
          </a:p>
          <a:p>
            <a:pPr algn="l">
              <a:lnSpc>
                <a:spcPts val="4759"/>
              </a:lnSpc>
            </a:pPr>
            <a:endParaRPr lang="en-US" sz="3399">
              <a:solidFill>
                <a:srgbClr val="000000"/>
              </a:solidFill>
              <a:latin typeface="Trebuchet MS"/>
              <a:ea typeface="Trebuchet MS"/>
              <a:cs typeface="Trebuchet MS"/>
              <a:sym typeface="Trebuchet MS"/>
            </a:endParaRPr>
          </a:p>
          <a:p>
            <a:pPr marL="734059" lvl="1" indent="-367030" algn="l">
              <a:lnSpc>
                <a:spcPts val="4759"/>
              </a:lnSpc>
              <a:buFont typeface="Arial"/>
              <a:buChar char="•"/>
            </a:pPr>
            <a:r>
              <a:rPr lang="en-US" sz="3399">
                <a:solidFill>
                  <a:srgbClr val="000000"/>
                </a:solidFill>
                <a:latin typeface="Trebuchet MS"/>
                <a:ea typeface="Trebuchet MS"/>
                <a:cs typeface="Trebuchet MS"/>
                <a:sym typeface="Trebuchet MS"/>
              </a:rPr>
              <a:t>Closed-captioning: click the Live Transcript option on your bottom Zoom toolbar, under more.</a:t>
            </a:r>
          </a:p>
          <a:p>
            <a:pPr algn="l">
              <a:lnSpc>
                <a:spcPts val="4200"/>
              </a:lnSpc>
            </a:pPr>
            <a:endParaRPr lang="en-US" sz="3399">
              <a:solidFill>
                <a:srgbClr val="000000"/>
              </a:solidFill>
              <a:latin typeface="Trebuchet MS"/>
              <a:ea typeface="Trebuchet MS"/>
              <a:cs typeface="Trebuchet MS"/>
              <a:sym typeface="Trebuchet MS"/>
            </a:endParaRPr>
          </a:p>
        </p:txBody>
      </p:sp>
      <p:sp>
        <p:nvSpPr>
          <p:cNvPr id="9" name="Freeform 9" descr="CDE Logo"/>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Special Guidelines for Budgets</a:t>
            </a:r>
          </a:p>
        </p:txBody>
      </p:sp>
      <p:sp>
        <p:nvSpPr>
          <p:cNvPr id="10" name="TextBox 10"/>
          <p:cNvSpPr txBox="1"/>
          <p:nvPr/>
        </p:nvSpPr>
        <p:spPr>
          <a:xfrm>
            <a:off x="1296156" y="2722383"/>
            <a:ext cx="15963144" cy="6924468"/>
          </a:xfrm>
          <a:prstGeom prst="rect">
            <a:avLst/>
          </a:prstGeom>
        </p:spPr>
        <p:txBody>
          <a:bodyPr lIns="0" tIns="0" rIns="0" bIns="0" rtlCol="0" anchor="t">
            <a:spAutoFit/>
          </a:bodyPr>
          <a:lstStyle/>
          <a:p>
            <a:pPr algn="l">
              <a:lnSpc>
                <a:spcPts val="4987"/>
              </a:lnSpc>
            </a:pPr>
            <a:r>
              <a:rPr lang="en-US" sz="2899">
                <a:solidFill>
                  <a:srgbClr val="030403"/>
                </a:solidFill>
                <a:latin typeface="Trebuchet MS Bold"/>
                <a:ea typeface="Trebuchet MS Bold"/>
                <a:cs typeface="Trebuchet MS Bold"/>
                <a:sym typeface="Trebuchet MS Bold"/>
              </a:rPr>
              <a:t>Some budget items require pre-approval and additional details before adding them to the budget workbook. </a:t>
            </a:r>
          </a:p>
          <a:p>
            <a:pPr algn="l">
              <a:lnSpc>
                <a:spcPts val="4987"/>
              </a:lnSpc>
            </a:pPr>
            <a:endParaRPr lang="en-US" sz="2899">
              <a:solidFill>
                <a:srgbClr val="030403"/>
              </a:solidFill>
              <a:latin typeface="Trebuchet MS Bold"/>
              <a:ea typeface="Trebuchet MS Bold"/>
              <a:cs typeface="Trebuchet MS Bold"/>
              <a:sym typeface="Trebuchet MS Bold"/>
            </a:endParaRPr>
          </a:p>
          <a:p>
            <a:pPr algn="l">
              <a:lnSpc>
                <a:spcPts val="4987"/>
              </a:lnSpc>
            </a:pPr>
            <a:r>
              <a:rPr lang="en-US" sz="2899">
                <a:solidFill>
                  <a:srgbClr val="030403"/>
                </a:solidFill>
                <a:latin typeface="Trebuchet MS"/>
                <a:ea typeface="Trebuchet MS"/>
                <a:cs typeface="Trebuchet MS"/>
                <a:sym typeface="Trebuchet MS"/>
              </a:rPr>
              <a:t>Please reach out to assigned school counseling specialist if you plan to add any of the following to the budget workbook:</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FTE not specific to a licensed school counselor</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School counselor tuition </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Technology over $1,500 </a:t>
            </a:r>
          </a:p>
          <a:p>
            <a:pPr marL="626106" lvl="1" indent="-313053" algn="l">
              <a:lnSpc>
                <a:spcPts val="4987"/>
              </a:lnSpc>
              <a:buFont typeface="Arial"/>
              <a:buChar char="•"/>
            </a:pPr>
            <a:r>
              <a:rPr lang="en-US" sz="2899">
                <a:solidFill>
                  <a:srgbClr val="030403"/>
                </a:solidFill>
                <a:latin typeface="Trebuchet MS"/>
                <a:ea typeface="Trebuchet MS"/>
                <a:cs typeface="Trebuchet MS"/>
                <a:sym typeface="Trebuchet MS"/>
              </a:rPr>
              <a:t>Professional development in July </a:t>
            </a:r>
          </a:p>
          <a:p>
            <a:pPr algn="l">
              <a:lnSpc>
                <a:spcPts val="3440"/>
              </a:lnSpc>
            </a:pPr>
            <a:endParaRPr lang="en-US" sz="2899">
              <a:solidFill>
                <a:srgbClr val="030403"/>
              </a:solidFill>
              <a:latin typeface="Trebuchet MS"/>
              <a:ea typeface="Trebuchet MS"/>
              <a:cs typeface="Trebuchet MS"/>
              <a:sym typeface="Trebuchet MS"/>
            </a:endParaRPr>
          </a:p>
          <a:p>
            <a:pPr algn="l">
              <a:lnSpc>
                <a:spcPts val="3440"/>
              </a:lnSpc>
            </a:pPr>
            <a:endParaRPr lang="en-US" sz="2899">
              <a:solidFill>
                <a:srgbClr val="030403"/>
              </a:solidFill>
              <a:latin typeface="Trebuchet MS"/>
              <a:ea typeface="Trebuchet MS"/>
              <a:cs typeface="Trebuchet MS"/>
              <a:sym typeface="Trebuchet MS"/>
            </a:endParaRPr>
          </a:p>
          <a:p>
            <a:pPr algn="l">
              <a:lnSpc>
                <a:spcPts val="3440"/>
              </a:lnSpc>
            </a:pPr>
            <a:endParaRPr lang="en-US" sz="2899">
              <a:solidFill>
                <a:srgbClr val="030403"/>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Should...</a:t>
            </a:r>
          </a:p>
        </p:txBody>
      </p:sp>
      <p:sp>
        <p:nvSpPr>
          <p:cNvPr id="10" name="TextBox 10"/>
          <p:cNvSpPr txBox="1"/>
          <p:nvPr/>
        </p:nvSpPr>
        <p:spPr>
          <a:xfrm>
            <a:off x="5014691" y="3078868"/>
            <a:ext cx="12351741" cy="5203396"/>
          </a:xfrm>
          <a:prstGeom prst="rect">
            <a:avLst/>
          </a:prstGeom>
        </p:spPr>
        <p:txBody>
          <a:bodyPr lIns="0" tIns="0" rIns="0" bIns="0" rtlCol="0" anchor="t">
            <a:spAutoFit/>
          </a:bodyPr>
          <a:lstStyle/>
          <a:p>
            <a:pPr marL="626111" lvl="1" indent="-313055" algn="l">
              <a:lnSpc>
                <a:spcPts val="5249"/>
              </a:lnSpc>
              <a:buFont typeface="Arial"/>
              <a:buChar char="•"/>
            </a:pPr>
            <a:r>
              <a:rPr lang="en-US" sz="2900">
                <a:solidFill>
                  <a:srgbClr val="000000"/>
                </a:solidFill>
                <a:latin typeface="Trebuchet MS Bold"/>
                <a:ea typeface="Trebuchet MS Bold"/>
                <a:cs typeface="Trebuchet MS Bold"/>
                <a:sym typeface="Trebuchet MS Bold"/>
              </a:rPr>
              <a:t>Be approved before spending;</a:t>
            </a:r>
          </a:p>
          <a:p>
            <a:pPr marL="626111" lvl="1" indent="-313055" algn="l">
              <a:lnSpc>
                <a:spcPts val="5249"/>
              </a:lnSpc>
              <a:buFont typeface="Arial"/>
              <a:buChar char="•"/>
            </a:pPr>
            <a:r>
              <a:rPr lang="en-US" sz="2900">
                <a:solidFill>
                  <a:srgbClr val="000000"/>
                </a:solidFill>
                <a:latin typeface="Trebuchet MS"/>
                <a:ea typeface="Trebuchet MS"/>
                <a:cs typeface="Trebuchet MS"/>
                <a:sym typeface="Trebuchet MS"/>
              </a:rPr>
              <a:t>Include the month date and year of all trainings and conferences;</a:t>
            </a:r>
          </a:p>
          <a:p>
            <a:pPr marL="626111" lvl="1" indent="-313055" algn="l">
              <a:lnSpc>
                <a:spcPts val="5249"/>
              </a:lnSpc>
              <a:buFont typeface="Arial"/>
              <a:buChar char="•"/>
            </a:pPr>
            <a:r>
              <a:rPr lang="en-US" sz="2900">
                <a:solidFill>
                  <a:srgbClr val="000000"/>
                </a:solidFill>
                <a:latin typeface="Trebuchet MS"/>
                <a:ea typeface="Trebuchet MS"/>
                <a:cs typeface="Trebuchet MS"/>
                <a:sym typeface="Trebuchet MS"/>
              </a:rPr>
              <a:t>Be the most up to date and accurate representation of spending;</a:t>
            </a:r>
          </a:p>
          <a:p>
            <a:pPr marL="626111" lvl="1" indent="-313055" algn="l">
              <a:lnSpc>
                <a:spcPts val="5249"/>
              </a:lnSpc>
              <a:buFont typeface="Arial"/>
              <a:buChar char="•"/>
            </a:pPr>
            <a:r>
              <a:rPr lang="en-US" sz="2900">
                <a:solidFill>
                  <a:srgbClr val="000000"/>
                </a:solidFill>
                <a:latin typeface="Trebuchet MS"/>
                <a:ea typeface="Trebuchet MS"/>
                <a:cs typeface="Trebuchet MS"/>
                <a:sym typeface="Trebuchet MS"/>
              </a:rPr>
              <a:t>Be turned in by deadlines or speak to School Counseling Specialist if an extension is needed; </a:t>
            </a:r>
          </a:p>
          <a:p>
            <a:pPr marL="626111" lvl="1" indent="-313055" algn="l">
              <a:lnSpc>
                <a:spcPts val="5249"/>
              </a:lnSpc>
              <a:buFont typeface="Arial"/>
              <a:buChar char="•"/>
            </a:pPr>
            <a:r>
              <a:rPr lang="en-US" sz="2900">
                <a:solidFill>
                  <a:srgbClr val="000000"/>
                </a:solidFill>
                <a:latin typeface="Trebuchet MS"/>
                <a:ea typeface="Trebuchet MS"/>
                <a:cs typeface="Trebuchet MS"/>
                <a:sym typeface="Trebuchet MS"/>
              </a:rPr>
              <a:t>Be adjusted and resubmitted if revisions are needed; and </a:t>
            </a:r>
          </a:p>
          <a:p>
            <a:pPr marL="626111" lvl="1" indent="-313055" algn="l">
              <a:lnSpc>
                <a:spcPts val="5249"/>
              </a:lnSpc>
              <a:buFont typeface="Arial"/>
              <a:buChar char="•"/>
            </a:pPr>
            <a:r>
              <a:rPr lang="en-US" sz="2900">
                <a:solidFill>
                  <a:srgbClr val="000000"/>
                </a:solidFill>
                <a:latin typeface="Trebuchet MS"/>
                <a:ea typeface="Trebuchet MS"/>
                <a:cs typeface="Trebuchet MS"/>
                <a:sym typeface="Trebuchet MS"/>
              </a:rPr>
              <a:t>Follow your district’s financial guidelines.</a:t>
            </a:r>
          </a:p>
          <a:p>
            <a:pPr algn="l">
              <a:lnSpc>
                <a:spcPts val="5249"/>
              </a:lnSpc>
            </a:pPr>
            <a:endParaRPr lang="en-US" sz="2900">
              <a:solidFill>
                <a:srgbClr val="000000"/>
              </a:solidFill>
              <a:latin typeface="Trebuchet MS"/>
              <a:ea typeface="Trebuchet MS"/>
              <a:cs typeface="Trebuchet MS"/>
              <a:sym typeface="Trebuchet MS"/>
            </a:endParaRPr>
          </a:p>
        </p:txBody>
      </p:sp>
      <p:sp>
        <p:nvSpPr>
          <p:cNvPr id="11" name="Freeform 11">
            <a:extLst>
              <a:ext uri="{C183D7F6-B498-43B3-948B-1728B52AA6E4}">
                <adec:decorative xmlns:adec="http://schemas.microsoft.com/office/drawing/2017/decorative" val="1"/>
              </a:ext>
            </a:extLst>
          </p:cNvPr>
          <p:cNvSpPr/>
          <p:nvPr/>
        </p:nvSpPr>
        <p:spPr>
          <a:xfrm>
            <a:off x="1536077" y="3437119"/>
            <a:ext cx="2603546" cy="4114800"/>
          </a:xfrm>
          <a:custGeom>
            <a:avLst/>
            <a:gdLst/>
            <a:ahLst/>
            <a:cxnLst/>
            <a:rect l="l" t="t" r="r" b="b"/>
            <a:pathLst>
              <a:path w="2603546" h="4114800">
                <a:moveTo>
                  <a:pt x="0" y="0"/>
                </a:moveTo>
                <a:lnTo>
                  <a:pt x="2603546" y="0"/>
                </a:lnTo>
                <a:lnTo>
                  <a:pt x="260354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Budgets Should Not...</a:t>
            </a:r>
          </a:p>
        </p:txBody>
      </p:sp>
      <p:sp>
        <p:nvSpPr>
          <p:cNvPr id="9" name="TextBox 9"/>
          <p:cNvSpPr txBox="1"/>
          <p:nvPr/>
        </p:nvSpPr>
        <p:spPr>
          <a:xfrm>
            <a:off x="820746" y="3176328"/>
            <a:ext cx="15593041" cy="2371787"/>
          </a:xfrm>
          <a:prstGeom prst="rect">
            <a:avLst/>
          </a:prstGeom>
        </p:spPr>
        <p:txBody>
          <a:bodyPr lIns="0" tIns="0" rIns="0" bIns="0" rtlCol="0" anchor="t">
            <a:spAutoFit/>
          </a:bodyPr>
          <a:lstStyle/>
          <a:p>
            <a:pPr marL="690879" lvl="1" indent="-345439" algn="l">
              <a:lnSpc>
                <a:spcPts val="4735"/>
              </a:lnSpc>
              <a:buFont typeface="Arial"/>
              <a:buChar char="•"/>
            </a:pPr>
            <a:r>
              <a:rPr lang="en-US" sz="3199" dirty="0">
                <a:solidFill>
                  <a:srgbClr val="000000"/>
                </a:solidFill>
                <a:latin typeface="Trebuchet MS"/>
                <a:ea typeface="Trebuchet MS"/>
                <a:cs typeface="Trebuchet MS"/>
                <a:sym typeface="Trebuchet MS"/>
              </a:rPr>
              <a:t>Do not unlock or alter budget workbooks.</a:t>
            </a:r>
          </a:p>
          <a:p>
            <a:pPr algn="l">
              <a:lnSpc>
                <a:spcPts val="4735"/>
              </a:lnSpc>
            </a:pPr>
            <a:r>
              <a:rPr lang="en-US" sz="3199" dirty="0">
                <a:solidFill>
                  <a:srgbClr val="000000"/>
                </a:solidFill>
                <a:latin typeface="Trebuchet MS"/>
                <a:ea typeface="Trebuchet MS"/>
                <a:cs typeface="Trebuchet MS"/>
                <a:sym typeface="Trebuchet MS"/>
              </a:rPr>
              <a:t>  </a:t>
            </a:r>
          </a:p>
          <a:p>
            <a:pPr marL="690879" lvl="1" indent="-345439" algn="l">
              <a:lnSpc>
                <a:spcPts val="4735"/>
              </a:lnSpc>
              <a:buFont typeface="Arial"/>
              <a:buChar char="•"/>
            </a:pPr>
            <a:r>
              <a:rPr lang="en-US" sz="3199" dirty="0">
                <a:solidFill>
                  <a:srgbClr val="000000"/>
                </a:solidFill>
                <a:latin typeface="Trebuchet MS"/>
                <a:ea typeface="Trebuchet MS"/>
                <a:cs typeface="Trebuchet MS"/>
                <a:sym typeface="Trebuchet MS"/>
              </a:rPr>
              <a:t>Do not upload budget workbooks to online platforms because it alters the formatting and permissions. </a:t>
            </a:r>
          </a:p>
        </p:txBody>
      </p:sp>
      <p:sp>
        <p:nvSpPr>
          <p:cNvPr id="11" name="TextBox 11"/>
          <p:cNvSpPr txBox="1"/>
          <p:nvPr/>
        </p:nvSpPr>
        <p:spPr>
          <a:xfrm>
            <a:off x="910497" y="7485140"/>
            <a:ext cx="15187785" cy="1260666"/>
          </a:xfrm>
          <a:prstGeom prst="rect">
            <a:avLst/>
          </a:prstGeom>
        </p:spPr>
        <p:txBody>
          <a:bodyPr lIns="0" tIns="0" rIns="0" bIns="0" rtlCol="0" anchor="t">
            <a:spAutoFit/>
          </a:bodyPr>
          <a:lstStyle/>
          <a:p>
            <a:pPr marL="313056" lvl="1">
              <a:lnSpc>
                <a:spcPts val="5249"/>
              </a:lnSpc>
            </a:pPr>
            <a:r>
              <a:rPr lang="en-US" sz="3200" dirty="0">
                <a:latin typeface="Trebuchet MS" panose="020B0603020202020204" pitchFamily="34" charset="0"/>
                <a:cs typeface="Lucida Sans"/>
              </a:rPr>
              <a:t>* The</a:t>
            </a:r>
            <a:r>
              <a:rPr lang="en-US" sz="3200" spc="-125" dirty="0">
                <a:latin typeface="Trebuchet MS" panose="020B0603020202020204" pitchFamily="34" charset="0"/>
                <a:cs typeface="Lucida Sans"/>
              </a:rPr>
              <a:t> </a:t>
            </a:r>
            <a:r>
              <a:rPr lang="en-US" sz="3200" dirty="0">
                <a:latin typeface="Trebuchet MS" panose="020B0603020202020204" pitchFamily="34" charset="0"/>
                <a:cs typeface="Lucida Sans"/>
              </a:rPr>
              <a:t>district</a:t>
            </a:r>
            <a:r>
              <a:rPr lang="en-US" sz="3200" spc="-120" dirty="0">
                <a:latin typeface="Trebuchet MS" panose="020B0603020202020204" pitchFamily="34" charset="0"/>
                <a:cs typeface="Lucida Sans"/>
              </a:rPr>
              <a:t> </a:t>
            </a:r>
            <a:r>
              <a:rPr lang="en-US" sz="3200" spc="-25" dirty="0">
                <a:latin typeface="Trebuchet MS" panose="020B0603020202020204" pitchFamily="34" charset="0"/>
                <a:cs typeface="Lucida Sans"/>
              </a:rPr>
              <a:t>or </a:t>
            </a:r>
            <a:r>
              <a:rPr lang="en-US" sz="3200" dirty="0">
                <a:latin typeface="Trebuchet MS" panose="020B0603020202020204" pitchFamily="34" charset="0"/>
                <a:cs typeface="Lucida Sans"/>
              </a:rPr>
              <a:t>school</a:t>
            </a:r>
            <a:r>
              <a:rPr lang="en-US" sz="3200" spc="-165" dirty="0">
                <a:latin typeface="Trebuchet MS" panose="020B0603020202020204" pitchFamily="34" charset="0"/>
                <a:cs typeface="Lucida Sans"/>
              </a:rPr>
              <a:t> </a:t>
            </a:r>
            <a:r>
              <a:rPr lang="en-US" sz="3200" spc="-65" dirty="0">
                <a:latin typeface="Trebuchet MS" panose="020B0603020202020204" pitchFamily="34" charset="0"/>
                <a:cs typeface="Lucida Sans"/>
              </a:rPr>
              <a:t>is</a:t>
            </a:r>
            <a:r>
              <a:rPr lang="en-US" sz="3200" spc="-165" dirty="0">
                <a:latin typeface="Trebuchet MS" panose="020B0603020202020204" pitchFamily="34" charset="0"/>
                <a:cs typeface="Lucida Sans"/>
              </a:rPr>
              <a:t> </a:t>
            </a:r>
            <a:r>
              <a:rPr lang="en-US" sz="3200" dirty="0">
                <a:latin typeface="Trebuchet MS" panose="020B0603020202020204" pitchFamily="34" charset="0"/>
                <a:cs typeface="Lucida Sans"/>
              </a:rPr>
              <a:t>solely</a:t>
            </a:r>
            <a:r>
              <a:rPr lang="en-US" sz="3200" spc="-160" dirty="0">
                <a:latin typeface="Trebuchet MS" panose="020B0603020202020204" pitchFamily="34" charset="0"/>
                <a:cs typeface="Lucida Sans"/>
              </a:rPr>
              <a:t> </a:t>
            </a:r>
            <a:r>
              <a:rPr lang="en-US" sz="3200" spc="-10" dirty="0">
                <a:latin typeface="Trebuchet MS" panose="020B0603020202020204" pitchFamily="34" charset="0"/>
                <a:cs typeface="Lucida Sans"/>
              </a:rPr>
              <a:t>responsible</a:t>
            </a:r>
            <a:r>
              <a:rPr lang="en-US" sz="3200" spc="-165" dirty="0">
                <a:latin typeface="Trebuchet MS" panose="020B0603020202020204" pitchFamily="34" charset="0"/>
                <a:cs typeface="Lucida Sans"/>
              </a:rPr>
              <a:t> </a:t>
            </a:r>
            <a:r>
              <a:rPr lang="en-US" sz="3200" dirty="0">
                <a:latin typeface="Trebuchet MS" panose="020B0603020202020204" pitchFamily="34" charset="0"/>
                <a:cs typeface="Lucida Sans"/>
              </a:rPr>
              <a:t>for</a:t>
            </a:r>
            <a:r>
              <a:rPr lang="en-US" sz="3200" spc="-160" dirty="0">
                <a:latin typeface="Trebuchet MS" panose="020B0603020202020204" pitchFamily="34" charset="0"/>
                <a:cs typeface="Lucida Sans"/>
              </a:rPr>
              <a:t> </a:t>
            </a:r>
            <a:r>
              <a:rPr lang="en-US" sz="3200" dirty="0">
                <a:latin typeface="Trebuchet MS" panose="020B0603020202020204" pitchFamily="34" charset="0"/>
                <a:cs typeface="Lucida Sans"/>
              </a:rPr>
              <a:t>how</a:t>
            </a:r>
            <a:r>
              <a:rPr lang="en-US" sz="3200" spc="-165" dirty="0">
                <a:latin typeface="Trebuchet MS" panose="020B0603020202020204" pitchFamily="34" charset="0"/>
                <a:cs typeface="Lucida Sans"/>
              </a:rPr>
              <a:t> </a:t>
            </a:r>
            <a:r>
              <a:rPr lang="en-US" sz="3200" dirty="0">
                <a:latin typeface="Trebuchet MS" panose="020B0603020202020204" pitchFamily="34" charset="0"/>
                <a:cs typeface="Lucida Sans"/>
              </a:rPr>
              <a:t>money</a:t>
            </a:r>
            <a:r>
              <a:rPr lang="en-US" sz="3200" spc="-165" dirty="0">
                <a:latin typeface="Trebuchet MS" panose="020B0603020202020204" pitchFamily="34" charset="0"/>
                <a:cs typeface="Lucida Sans"/>
              </a:rPr>
              <a:t> </a:t>
            </a:r>
            <a:r>
              <a:rPr lang="en-US" sz="3200" spc="-65" dirty="0">
                <a:latin typeface="Trebuchet MS" panose="020B0603020202020204" pitchFamily="34" charset="0"/>
                <a:cs typeface="Lucida Sans"/>
              </a:rPr>
              <a:t>is</a:t>
            </a:r>
            <a:r>
              <a:rPr lang="en-US" sz="3200" spc="-160" dirty="0">
                <a:latin typeface="Trebuchet MS" panose="020B0603020202020204" pitchFamily="34" charset="0"/>
                <a:cs typeface="Lucida Sans"/>
              </a:rPr>
              <a:t> </a:t>
            </a:r>
            <a:r>
              <a:rPr lang="en-US" sz="3200" spc="-10" dirty="0">
                <a:latin typeface="Trebuchet MS" panose="020B0603020202020204" pitchFamily="34" charset="0"/>
                <a:cs typeface="Lucida Sans"/>
              </a:rPr>
              <a:t>spent, so i</a:t>
            </a:r>
            <a:r>
              <a:rPr lang="en-US" sz="3200" spc="55" dirty="0">
                <a:latin typeface="Trebuchet MS" panose="020B0603020202020204" pitchFamily="34" charset="0"/>
                <a:cs typeface="Lucida Sans"/>
              </a:rPr>
              <a:t>t</a:t>
            </a:r>
            <a:r>
              <a:rPr lang="en-US" sz="3200" spc="-125" dirty="0">
                <a:latin typeface="Trebuchet MS" panose="020B0603020202020204" pitchFamily="34" charset="0"/>
                <a:cs typeface="Lucida Sans"/>
              </a:rPr>
              <a:t> </a:t>
            </a:r>
            <a:r>
              <a:rPr lang="en-US" sz="3200" spc="-65" dirty="0">
                <a:latin typeface="Trebuchet MS" panose="020B0603020202020204" pitchFamily="34" charset="0"/>
                <a:cs typeface="Lucida Sans"/>
              </a:rPr>
              <a:t>is</a:t>
            </a:r>
            <a:r>
              <a:rPr lang="en-US" sz="3200" spc="-125" dirty="0">
                <a:latin typeface="Trebuchet MS" panose="020B0603020202020204" pitchFamily="34" charset="0"/>
                <a:cs typeface="Lucida Sans"/>
              </a:rPr>
              <a:t> </a:t>
            </a:r>
            <a:r>
              <a:rPr lang="en-US" sz="3200" dirty="0">
                <a:latin typeface="Trebuchet MS" panose="020B0603020202020204" pitchFamily="34" charset="0"/>
                <a:cs typeface="Lucida Sans"/>
              </a:rPr>
              <a:t>best</a:t>
            </a:r>
            <a:r>
              <a:rPr lang="en-US" sz="3200" spc="-120" dirty="0">
                <a:latin typeface="Trebuchet MS" panose="020B0603020202020204" pitchFamily="34" charset="0"/>
                <a:cs typeface="Lucida Sans"/>
              </a:rPr>
              <a:t> </a:t>
            </a:r>
            <a:r>
              <a:rPr lang="en-US" sz="3200" dirty="0">
                <a:latin typeface="Trebuchet MS" panose="020B0603020202020204" pitchFamily="34" charset="0"/>
                <a:cs typeface="Lucida Sans"/>
              </a:rPr>
              <a:t>practice</a:t>
            </a:r>
            <a:r>
              <a:rPr lang="en-US" sz="3200" spc="-120" dirty="0">
                <a:latin typeface="Trebuchet MS" panose="020B0603020202020204" pitchFamily="34" charset="0"/>
                <a:cs typeface="Lucida Sans"/>
              </a:rPr>
              <a:t> to have district staff prepare the budget, </a:t>
            </a:r>
            <a:r>
              <a:rPr lang="en-US" sz="3200" dirty="0">
                <a:latin typeface="Trebuchet MS" panose="020B0603020202020204" pitchFamily="34" charset="0"/>
                <a:cs typeface="Lucida Sans"/>
              </a:rPr>
              <a:t>not a consultant</a:t>
            </a:r>
            <a:r>
              <a:rPr lang="en-US" sz="3200" spc="-125" dirty="0">
                <a:latin typeface="Trebuchet MS" panose="020B0603020202020204" pitchFamily="34" charset="0"/>
                <a:cs typeface="Lucida Sans"/>
              </a:rPr>
              <a:t>.</a:t>
            </a:r>
            <a:endParaRPr lang="en-US" sz="3200" dirty="0">
              <a:solidFill>
                <a:srgbClr val="000000"/>
              </a:solidFill>
              <a:latin typeface="Trebuchet MS" panose="020B0603020202020204" pitchFamily="34" charset="0"/>
              <a:ea typeface="Trebuchet MS"/>
              <a:cs typeface="Trebuchet MS"/>
              <a:sym typeface="Trebuchet MS"/>
            </a:endParaRP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FFFFF"/>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Cover Page</a:t>
            </a:r>
          </a:p>
        </p:txBody>
      </p:sp>
      <p:sp>
        <p:nvSpPr>
          <p:cNvPr id="13" name="Freeform 13" descr="Screenshot tab one of budget workbook"/>
          <p:cNvSpPr/>
          <p:nvPr/>
        </p:nvSpPr>
        <p:spPr>
          <a:xfrm>
            <a:off x="783871" y="2887782"/>
            <a:ext cx="11408208" cy="6578967"/>
          </a:xfrm>
          <a:custGeom>
            <a:avLst/>
            <a:gdLst/>
            <a:ahLst/>
            <a:cxnLst/>
            <a:rect l="l" t="t" r="r" b="b"/>
            <a:pathLst>
              <a:path w="11408208" h="6578967">
                <a:moveTo>
                  <a:pt x="0" y="0"/>
                </a:moveTo>
                <a:lnTo>
                  <a:pt x="11408208" y="0"/>
                </a:lnTo>
                <a:lnTo>
                  <a:pt x="11408208" y="6578967"/>
                </a:lnTo>
                <a:lnTo>
                  <a:pt x="0" y="6578967"/>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2642052" y="3046116"/>
            <a:ext cx="4617248" cy="5125366"/>
          </a:xfrm>
          <a:prstGeom prst="rect">
            <a:avLst/>
          </a:prstGeom>
        </p:spPr>
        <p:txBody>
          <a:bodyPr lIns="0" tIns="0" rIns="0" bIns="0" rtlCol="0" anchor="t">
            <a:spAutoFit/>
          </a:bodyPr>
          <a:lstStyle/>
          <a:p>
            <a:pPr marL="627267" lvl="1" indent="-313633" algn="l">
              <a:lnSpc>
                <a:spcPts val="4067"/>
              </a:lnSpc>
              <a:buAutoNum type="arabicPeriod"/>
            </a:pPr>
            <a:r>
              <a:rPr lang="en-US" sz="2905">
                <a:solidFill>
                  <a:srgbClr val="0E0D0D"/>
                </a:solidFill>
                <a:latin typeface="Trebuchet MS Bold"/>
                <a:ea typeface="Trebuchet MS Bold"/>
                <a:cs typeface="Trebuchet MS Bold"/>
                <a:sym typeface="Trebuchet MS Bold"/>
              </a:rPr>
              <a:t>Find your </a:t>
            </a:r>
            <a:r>
              <a:rPr lang="en-US" sz="2905">
                <a:solidFill>
                  <a:srgbClr val="0E0D0D"/>
                </a:solidFill>
                <a:latin typeface="Trebuchet MS"/>
                <a:ea typeface="Trebuchet MS"/>
                <a:cs typeface="Trebuchet MS"/>
                <a:sym typeface="Trebuchet MS"/>
              </a:rPr>
              <a:t>District/BOCES from drop down menu </a:t>
            </a:r>
          </a:p>
          <a:p>
            <a:pPr algn="l">
              <a:lnSpc>
                <a:spcPts val="4067"/>
              </a:lnSpc>
            </a:pPr>
            <a:endParaRPr lang="en-US" sz="2905">
              <a:solidFill>
                <a:srgbClr val="0E0D0D"/>
              </a:solidFill>
              <a:latin typeface="Trebuchet MS"/>
              <a:ea typeface="Trebuchet MS"/>
              <a:cs typeface="Trebuchet MS"/>
              <a:sym typeface="Trebuchet MS"/>
            </a:endParaRPr>
          </a:p>
          <a:p>
            <a:pPr marL="627267" lvl="1" indent="-313633" algn="l">
              <a:lnSpc>
                <a:spcPts val="4067"/>
              </a:lnSpc>
              <a:buAutoNum type="arabicPeriod"/>
            </a:pPr>
            <a:r>
              <a:rPr lang="en-US" sz="2905">
                <a:solidFill>
                  <a:srgbClr val="0E0D0D"/>
                </a:solidFill>
                <a:latin typeface="Trebuchet MS Bold"/>
                <a:ea typeface="Trebuchet MS Bold"/>
                <a:cs typeface="Trebuchet MS Bold"/>
                <a:sym typeface="Trebuchet MS Bold"/>
              </a:rPr>
              <a:t>Name the </a:t>
            </a:r>
            <a:r>
              <a:rPr lang="en-US" sz="2905">
                <a:solidFill>
                  <a:srgbClr val="0E0D0D"/>
                </a:solidFill>
                <a:latin typeface="Trebuchet MS"/>
                <a:ea typeface="Trebuchet MS"/>
                <a:cs typeface="Trebuchet MS"/>
                <a:sym typeface="Trebuchet MS"/>
              </a:rPr>
              <a:t>FUNDED sites</a:t>
            </a:r>
          </a:p>
          <a:p>
            <a:pPr algn="l">
              <a:lnSpc>
                <a:spcPts val="4067"/>
              </a:lnSpc>
            </a:pPr>
            <a:endParaRPr lang="en-US" sz="2905">
              <a:solidFill>
                <a:srgbClr val="0E0D0D"/>
              </a:solidFill>
              <a:latin typeface="Trebuchet MS"/>
              <a:ea typeface="Trebuchet MS"/>
              <a:cs typeface="Trebuchet MS"/>
              <a:sym typeface="Trebuchet MS"/>
            </a:endParaRPr>
          </a:p>
          <a:p>
            <a:pPr marL="627267" lvl="1" indent="-313633" algn="l">
              <a:lnSpc>
                <a:spcPts val="4067"/>
              </a:lnSpc>
              <a:buAutoNum type="arabicPeriod"/>
            </a:pPr>
            <a:r>
              <a:rPr lang="en-US" sz="2905">
                <a:solidFill>
                  <a:srgbClr val="0E0D0D"/>
                </a:solidFill>
                <a:latin typeface="Trebuchet MS Bold"/>
                <a:ea typeface="Trebuchet MS Bold"/>
                <a:cs typeface="Trebuchet MS Bold"/>
                <a:sym typeface="Trebuchet MS Bold"/>
              </a:rPr>
              <a:t> Enter the most up-to-date:</a:t>
            </a:r>
          </a:p>
          <a:p>
            <a:pPr marL="1254533" lvl="2" indent="-418178" algn="l">
              <a:lnSpc>
                <a:spcPts val="4067"/>
              </a:lnSpc>
              <a:buAutoNum type="alphaLcPeriod"/>
            </a:pPr>
            <a:r>
              <a:rPr lang="en-US" sz="2905">
                <a:solidFill>
                  <a:srgbClr val="0E0D0D"/>
                </a:solidFill>
                <a:latin typeface="Trebuchet MS"/>
                <a:ea typeface="Trebuchet MS"/>
                <a:cs typeface="Trebuchet MS"/>
                <a:sym typeface="Trebuchet MS"/>
              </a:rPr>
              <a:t>Program Contact</a:t>
            </a:r>
          </a:p>
          <a:p>
            <a:pPr marL="1254533" lvl="2" indent="-418178" algn="l">
              <a:lnSpc>
                <a:spcPts val="4067"/>
              </a:lnSpc>
              <a:buAutoNum type="alphaLcPeriod"/>
            </a:pPr>
            <a:r>
              <a:rPr lang="en-US" sz="2905">
                <a:solidFill>
                  <a:srgbClr val="0E0D0D"/>
                </a:solidFill>
                <a:latin typeface="Trebuchet MS"/>
                <a:ea typeface="Trebuchet MS"/>
                <a:cs typeface="Trebuchet MS"/>
                <a:sym typeface="Trebuchet MS"/>
              </a:rPr>
              <a:t>Fiscal Contact </a:t>
            </a:r>
          </a:p>
        </p:txBody>
      </p:sp>
      <p:sp>
        <p:nvSpPr>
          <p:cNvPr id="12" name="Freeform 12"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46385" y="2453616"/>
            <a:ext cx="17496980" cy="7441180"/>
            <a:chOff x="0" y="0"/>
            <a:chExt cx="4608258" cy="1959817"/>
          </a:xfrm>
        </p:grpSpPr>
        <p:sp>
          <p:nvSpPr>
            <p:cNvPr id="3" name="Freeform 3">
              <a:extLst>
                <a:ext uri="{C183D7F6-B498-43B3-948B-1728B52AA6E4}">
                  <adec:decorative xmlns:adec="http://schemas.microsoft.com/office/drawing/2017/decorative" val="1"/>
                </a:ext>
              </a:extLst>
            </p:cNvPr>
            <p:cNvSpPr/>
            <p:nvPr/>
          </p:nvSpPr>
          <p:spPr>
            <a:xfrm>
              <a:off x="0" y="0"/>
              <a:ext cx="4608258" cy="1959817"/>
            </a:xfrm>
            <a:custGeom>
              <a:avLst/>
              <a:gdLst/>
              <a:ahLst/>
              <a:cxnLst/>
              <a:rect l="l" t="t" r="r" b="b"/>
              <a:pathLst>
                <a:path w="4608258" h="1959817">
                  <a:moveTo>
                    <a:pt x="0" y="0"/>
                  </a:moveTo>
                  <a:lnTo>
                    <a:pt x="4608258" y="0"/>
                  </a:lnTo>
                  <a:lnTo>
                    <a:pt x="4608258"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608258"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4" name="TextBox 14"/>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Detail </a:t>
            </a:r>
          </a:p>
        </p:txBody>
      </p:sp>
      <p:sp>
        <p:nvSpPr>
          <p:cNvPr id="15" name="TextBox 15"/>
          <p:cNvSpPr txBox="1"/>
          <p:nvPr/>
        </p:nvSpPr>
        <p:spPr>
          <a:xfrm>
            <a:off x="13133092" y="2615757"/>
            <a:ext cx="4509617" cy="6774822"/>
          </a:xfrm>
          <a:prstGeom prst="rect">
            <a:avLst/>
          </a:prstGeom>
        </p:spPr>
        <p:txBody>
          <a:bodyPr lIns="0" tIns="0" rIns="0" bIns="0" rtlCol="0" anchor="t">
            <a:spAutoFit/>
          </a:bodyPr>
          <a:lstStyle/>
          <a:p>
            <a:pPr marL="518165" lvl="1" indent="-259082" algn="l">
              <a:lnSpc>
                <a:spcPts val="4080"/>
              </a:lnSpc>
              <a:buAutoNum type="arabicPeriod"/>
            </a:pPr>
            <a:r>
              <a:rPr lang="en-US" sz="2400">
                <a:solidFill>
                  <a:srgbClr val="0E0D0D"/>
                </a:solidFill>
                <a:latin typeface="Trebuchet MS Bold"/>
                <a:ea typeface="Trebuchet MS Bold"/>
                <a:cs typeface="Trebuchet MS Bold"/>
                <a:sym typeface="Trebuchet MS Bold"/>
              </a:rPr>
              <a:t>District/BOCES Information,  </a:t>
            </a:r>
            <a:r>
              <a:rPr lang="en-US" sz="2400">
                <a:solidFill>
                  <a:srgbClr val="0E0D0D"/>
                </a:solidFill>
                <a:latin typeface="Trebuchet MS"/>
                <a:ea typeface="Trebuchet MS"/>
                <a:cs typeface="Trebuchet MS"/>
                <a:sym typeface="Trebuchet MS"/>
              </a:rPr>
              <a:t>will automatically fill based on the information you entered Tab 1</a:t>
            </a:r>
          </a:p>
          <a:p>
            <a:pPr marL="518165" lvl="1" indent="-259082" algn="l">
              <a:lnSpc>
                <a:spcPts val="4080"/>
              </a:lnSpc>
              <a:buAutoNum type="arabicPeriod"/>
            </a:pPr>
            <a:r>
              <a:rPr lang="en-US" sz="2400">
                <a:solidFill>
                  <a:srgbClr val="0E0D0D"/>
                </a:solidFill>
                <a:latin typeface="Trebuchet MS Bold"/>
                <a:ea typeface="Trebuchet MS Bold"/>
                <a:cs typeface="Trebuchet MS Bold"/>
                <a:sym typeface="Trebuchet MS Bold"/>
              </a:rPr>
              <a:t>Budget Available, Budgeted For, and Total Remaining:</a:t>
            </a:r>
            <a:r>
              <a:rPr lang="en-US" sz="2400">
                <a:solidFill>
                  <a:srgbClr val="0E0D0D"/>
                </a:solidFill>
                <a:latin typeface="Trebuchet MS"/>
                <a:ea typeface="Trebuchet MS"/>
                <a:cs typeface="Trebuchet MS"/>
                <a:sym typeface="Trebuchet MS"/>
              </a:rPr>
              <a:t> specific to award amount </a:t>
            </a:r>
          </a:p>
          <a:p>
            <a:pPr marL="518165" lvl="1" indent="-259082" algn="l">
              <a:lnSpc>
                <a:spcPts val="4080"/>
              </a:lnSpc>
              <a:buAutoNum type="arabicPeriod"/>
            </a:pPr>
            <a:r>
              <a:rPr lang="en-US" sz="2400">
                <a:solidFill>
                  <a:srgbClr val="0E0D0D"/>
                </a:solidFill>
                <a:latin typeface="Trebuchet MS Bold"/>
                <a:ea typeface="Trebuchet MS Bold"/>
                <a:cs typeface="Trebuchet MS Bold"/>
                <a:sym typeface="Trebuchet MS Bold"/>
              </a:rPr>
              <a:t>Two Sections for Budget Items:</a:t>
            </a:r>
          </a:p>
          <a:p>
            <a:pPr marL="1036330" lvl="2" indent="-345443" algn="l">
              <a:lnSpc>
                <a:spcPts val="4080"/>
              </a:lnSpc>
              <a:buAutoNum type="alphaLcPeriod"/>
            </a:pPr>
            <a:r>
              <a:rPr lang="en-US" sz="2400">
                <a:solidFill>
                  <a:srgbClr val="0E0D0D"/>
                </a:solidFill>
                <a:latin typeface="Trebuchet MS"/>
                <a:ea typeface="Trebuchet MS"/>
                <a:cs typeface="Trebuchet MS"/>
                <a:sym typeface="Trebuchet MS"/>
              </a:rPr>
              <a:t> Personnel Costs </a:t>
            </a:r>
          </a:p>
          <a:p>
            <a:pPr marL="1036330" lvl="2" indent="-345443" algn="l">
              <a:lnSpc>
                <a:spcPts val="4080"/>
              </a:lnSpc>
              <a:buAutoNum type="alphaLcPeriod"/>
            </a:pPr>
            <a:r>
              <a:rPr lang="en-US" sz="2400">
                <a:solidFill>
                  <a:srgbClr val="0E0D0D"/>
                </a:solidFill>
                <a:latin typeface="Trebuchet MS"/>
                <a:ea typeface="Trebuchet MS"/>
                <a:cs typeface="Trebuchet MS"/>
                <a:sym typeface="Trebuchet MS"/>
              </a:rPr>
              <a:t> Supplies and Operating Costs </a:t>
            </a:r>
          </a:p>
          <a:p>
            <a:pPr algn="l">
              <a:lnSpc>
                <a:spcPts val="4759"/>
              </a:lnSpc>
            </a:pPr>
            <a:endParaRPr lang="en-US" sz="2400">
              <a:solidFill>
                <a:srgbClr val="0E0D0D"/>
              </a:solidFill>
              <a:latin typeface="Trebuchet MS"/>
              <a:ea typeface="Trebuchet MS"/>
              <a:cs typeface="Trebuchet MS"/>
              <a:sym typeface="Trebuchet MS"/>
            </a:endParaRPr>
          </a:p>
        </p:txBody>
      </p:sp>
      <p:sp>
        <p:nvSpPr>
          <p:cNvPr id="9" name="Freeform 9" descr="Screenshot of budget detail tab "/>
          <p:cNvSpPr/>
          <p:nvPr/>
        </p:nvSpPr>
        <p:spPr>
          <a:xfrm>
            <a:off x="467829" y="3056864"/>
            <a:ext cx="12535496" cy="5878530"/>
          </a:xfrm>
          <a:custGeom>
            <a:avLst/>
            <a:gdLst/>
            <a:ahLst/>
            <a:cxnLst/>
            <a:rect l="l" t="t" r="r" b="b"/>
            <a:pathLst>
              <a:path w="12535496" h="5878530">
                <a:moveTo>
                  <a:pt x="0" y="0"/>
                </a:moveTo>
                <a:lnTo>
                  <a:pt x="12535496" y="0"/>
                </a:lnTo>
                <a:lnTo>
                  <a:pt x="12535496" y="5878530"/>
                </a:lnTo>
                <a:lnTo>
                  <a:pt x="0" y="5878530"/>
                </a:lnTo>
                <a:lnTo>
                  <a:pt x="0" y="0"/>
                </a:lnTo>
                <a:close/>
              </a:path>
            </a:pathLst>
          </a:custGeom>
          <a:blipFill>
            <a:blip r:embed="rId3"/>
            <a:stretch>
              <a:fillRect/>
            </a:stretch>
          </a:blipFill>
        </p:spPr>
        <p:txBody>
          <a:bodyPr/>
          <a:lstStyle/>
          <a:p>
            <a:endParaRPr lang="en-US"/>
          </a:p>
        </p:txBody>
      </p:sp>
      <p:sp>
        <p:nvSpPr>
          <p:cNvPr id="10" name="Freeform 10" descr="1">
            <a:extLst>
              <a:ext uri="{C183D7F6-B498-43B3-948B-1728B52AA6E4}">
                <adec:decorative xmlns:adec="http://schemas.microsoft.com/office/drawing/2017/decorative" val="0"/>
              </a:ext>
            </a:extLst>
          </p:cNvPr>
          <p:cNvSpPr/>
          <p:nvPr/>
        </p:nvSpPr>
        <p:spPr>
          <a:xfrm>
            <a:off x="941700" y="3316343"/>
            <a:ext cx="527129" cy="527129"/>
          </a:xfrm>
          <a:custGeom>
            <a:avLst/>
            <a:gdLst/>
            <a:ahLst/>
            <a:cxnLst/>
            <a:rect l="l" t="t" r="r" b="b"/>
            <a:pathLst>
              <a:path w="527129" h="527129">
                <a:moveTo>
                  <a:pt x="0" y="0"/>
                </a:moveTo>
                <a:lnTo>
                  <a:pt x="527129" y="0"/>
                </a:lnTo>
                <a:lnTo>
                  <a:pt x="527129" y="527129"/>
                </a:lnTo>
                <a:lnTo>
                  <a:pt x="0" y="527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descr="2- total amount budgeted and total remaining to budget">
            <a:extLst>
              <a:ext uri="{C183D7F6-B498-43B3-948B-1728B52AA6E4}">
                <adec:decorative xmlns:adec="http://schemas.microsoft.com/office/drawing/2017/decorative" val="0"/>
              </a:ext>
            </a:extLst>
          </p:cNvPr>
          <p:cNvSpPr/>
          <p:nvPr/>
        </p:nvSpPr>
        <p:spPr>
          <a:xfrm>
            <a:off x="4261685" y="4017607"/>
            <a:ext cx="348271" cy="348271"/>
          </a:xfrm>
          <a:custGeom>
            <a:avLst/>
            <a:gdLst/>
            <a:ahLst/>
            <a:cxnLst/>
            <a:rect l="l" t="t" r="r" b="b"/>
            <a:pathLst>
              <a:path w="348271" h="348271">
                <a:moveTo>
                  <a:pt x="0" y="0"/>
                </a:moveTo>
                <a:lnTo>
                  <a:pt x="348271" y="0"/>
                </a:lnTo>
                <a:lnTo>
                  <a:pt x="348271" y="348271"/>
                </a:lnTo>
                <a:lnTo>
                  <a:pt x="0" y="348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descr="2 total year budget allocation">
            <a:extLst>
              <a:ext uri="{C183D7F6-B498-43B3-948B-1728B52AA6E4}">
                <adec:decorative xmlns:adec="http://schemas.microsoft.com/office/drawing/2017/decorative" val="0"/>
              </a:ext>
            </a:extLst>
          </p:cNvPr>
          <p:cNvSpPr/>
          <p:nvPr/>
        </p:nvSpPr>
        <p:spPr>
          <a:xfrm>
            <a:off x="4223585" y="3142207"/>
            <a:ext cx="348271" cy="348271"/>
          </a:xfrm>
          <a:custGeom>
            <a:avLst/>
            <a:gdLst/>
            <a:ahLst/>
            <a:cxnLst/>
            <a:rect l="l" t="t" r="r" b="b"/>
            <a:pathLst>
              <a:path w="348271" h="348271">
                <a:moveTo>
                  <a:pt x="0" y="0"/>
                </a:moveTo>
                <a:lnTo>
                  <a:pt x="348271" y="0"/>
                </a:lnTo>
                <a:lnTo>
                  <a:pt x="348271" y="348271"/>
                </a:lnTo>
                <a:lnTo>
                  <a:pt x="0" y="348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descr="3 Personnel Costs">
            <a:extLst>
              <a:ext uri="{C183D7F6-B498-43B3-948B-1728B52AA6E4}">
                <adec:decorative xmlns:adec="http://schemas.microsoft.com/office/drawing/2017/decorative" val="0"/>
              </a:ext>
            </a:extLst>
          </p:cNvPr>
          <p:cNvSpPr/>
          <p:nvPr/>
        </p:nvSpPr>
        <p:spPr>
          <a:xfrm>
            <a:off x="852136" y="4790371"/>
            <a:ext cx="353129" cy="353129"/>
          </a:xfrm>
          <a:custGeom>
            <a:avLst/>
            <a:gdLst/>
            <a:ahLst/>
            <a:cxnLst/>
            <a:rect l="l" t="t" r="r" b="b"/>
            <a:pathLst>
              <a:path w="353129" h="353129">
                <a:moveTo>
                  <a:pt x="0" y="0"/>
                </a:moveTo>
                <a:lnTo>
                  <a:pt x="353128" y="0"/>
                </a:lnTo>
                <a:lnTo>
                  <a:pt x="353128" y="353129"/>
                </a:lnTo>
                <a:lnTo>
                  <a:pt x="0" y="3531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descr="3 supplies and operating costs"/>
          <p:cNvSpPr/>
          <p:nvPr/>
        </p:nvSpPr>
        <p:spPr>
          <a:xfrm>
            <a:off x="1636457" y="7564941"/>
            <a:ext cx="353129" cy="353129"/>
          </a:xfrm>
          <a:custGeom>
            <a:avLst/>
            <a:gdLst/>
            <a:ahLst/>
            <a:cxnLst/>
            <a:rect l="l" t="t" r="r" b="b"/>
            <a:pathLst>
              <a:path w="353129" h="353129">
                <a:moveTo>
                  <a:pt x="0" y="0"/>
                </a:moveTo>
                <a:lnTo>
                  <a:pt x="353129" y="0"/>
                </a:lnTo>
                <a:lnTo>
                  <a:pt x="353129" y="353129"/>
                </a:lnTo>
                <a:lnTo>
                  <a:pt x="0" y="3531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descr="CDE Logo"/>
          <p:cNvSpPr/>
          <p:nvPr/>
        </p:nvSpPr>
        <p:spPr>
          <a:xfrm>
            <a:off x="14991181" y="8658634"/>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10"/>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59829" y="2235844"/>
            <a:ext cx="17275536" cy="7712953"/>
            <a:chOff x="0" y="0"/>
            <a:chExt cx="4549935" cy="2031395"/>
          </a:xfrm>
        </p:grpSpPr>
        <p:sp>
          <p:nvSpPr>
            <p:cNvPr id="3" name="Freeform 3">
              <a:extLst>
                <a:ext uri="{C183D7F6-B498-43B3-948B-1728B52AA6E4}">
                  <adec:decorative xmlns:adec="http://schemas.microsoft.com/office/drawing/2017/decorative" val="1"/>
                </a:ext>
              </a:extLst>
            </p:cNvPr>
            <p:cNvSpPr/>
            <p:nvPr/>
          </p:nvSpPr>
          <p:spPr>
            <a:xfrm>
              <a:off x="0" y="0"/>
              <a:ext cx="4549935" cy="2031395"/>
            </a:xfrm>
            <a:custGeom>
              <a:avLst/>
              <a:gdLst/>
              <a:ahLst/>
              <a:cxnLst/>
              <a:rect l="l" t="t" r="r" b="b"/>
              <a:pathLst>
                <a:path w="4549935" h="2031395">
                  <a:moveTo>
                    <a:pt x="0" y="0"/>
                  </a:moveTo>
                  <a:lnTo>
                    <a:pt x="4549935" y="0"/>
                  </a:lnTo>
                  <a:lnTo>
                    <a:pt x="4549935" y="2031395"/>
                  </a:lnTo>
                  <a:lnTo>
                    <a:pt x="0" y="2031395"/>
                  </a:lnTo>
                  <a:close/>
                </a:path>
              </a:pathLst>
            </a:custGeom>
            <a:solidFill>
              <a:srgbClr val="F2F2F2"/>
            </a:solidFill>
          </p:spPr>
          <p:txBody>
            <a:bodyPr/>
            <a:lstStyle/>
            <a:p>
              <a:endParaRPr lang="en-US"/>
            </a:p>
          </p:txBody>
        </p:sp>
        <p:sp>
          <p:nvSpPr>
            <p:cNvPr id="4" name="TextBox 4"/>
            <p:cNvSpPr txBox="1"/>
            <p:nvPr/>
          </p:nvSpPr>
          <p:spPr>
            <a:xfrm>
              <a:off x="0" y="-38100"/>
              <a:ext cx="4549935" cy="2069495"/>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Revisions </a:t>
            </a:r>
          </a:p>
        </p:txBody>
      </p:sp>
      <p:sp>
        <p:nvSpPr>
          <p:cNvPr id="9" name="Freeform 9" descr="Budget revision screenshot">
            <a:extLst>
              <a:ext uri="{C183D7F6-B498-43B3-948B-1728B52AA6E4}">
                <adec:decorative xmlns:adec="http://schemas.microsoft.com/office/drawing/2017/decorative" val="0"/>
              </a:ext>
            </a:extLst>
          </p:cNvPr>
          <p:cNvSpPr/>
          <p:nvPr/>
        </p:nvSpPr>
        <p:spPr>
          <a:xfrm>
            <a:off x="1625902" y="2414211"/>
            <a:ext cx="14743390" cy="2917963"/>
          </a:xfrm>
          <a:custGeom>
            <a:avLst/>
            <a:gdLst/>
            <a:ahLst/>
            <a:cxnLst/>
            <a:rect l="l" t="t" r="r" b="b"/>
            <a:pathLst>
              <a:path w="14743390" h="2917963">
                <a:moveTo>
                  <a:pt x="0" y="0"/>
                </a:moveTo>
                <a:lnTo>
                  <a:pt x="14743390" y="0"/>
                </a:lnTo>
                <a:lnTo>
                  <a:pt x="14743390" y="2917963"/>
                </a:lnTo>
                <a:lnTo>
                  <a:pt x="0" y="2917963"/>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695477" y="5411024"/>
            <a:ext cx="16453016" cy="3938089"/>
          </a:xfrm>
          <a:prstGeom prst="rect">
            <a:avLst/>
          </a:prstGeom>
        </p:spPr>
        <p:txBody>
          <a:bodyPr lIns="0" tIns="0" rIns="0" bIns="0" rtlCol="0" anchor="t">
            <a:spAutoFit/>
          </a:bodyPr>
          <a:lstStyle/>
          <a:p>
            <a:pPr marL="518160" lvl="1" indent="-259080" algn="l">
              <a:lnSpc>
                <a:spcPts val="3359"/>
              </a:lnSpc>
              <a:buFont typeface="Arial"/>
              <a:buChar char="•"/>
            </a:pPr>
            <a:r>
              <a:rPr lang="en-US" sz="2400" u="sng">
                <a:solidFill>
                  <a:srgbClr val="000000"/>
                </a:solidFill>
                <a:latin typeface="Trebuchet MS Bold"/>
                <a:ea typeface="Trebuchet MS Bold"/>
                <a:cs typeface="Trebuchet MS Bold"/>
                <a:sym typeface="Trebuchet MS Bold"/>
              </a:rPr>
              <a:t>A budget revision is required when:</a:t>
            </a:r>
          </a:p>
          <a:p>
            <a:pPr marL="1036320" lvl="2" indent="-345440" algn="l">
              <a:lnSpc>
                <a:spcPts val="3359"/>
              </a:lnSpc>
              <a:buFont typeface="Arial"/>
              <a:buChar char="⚬"/>
            </a:pPr>
            <a:r>
              <a:rPr lang="en-US" sz="2400">
                <a:solidFill>
                  <a:srgbClr val="000000"/>
                </a:solidFill>
                <a:latin typeface="Trebuchet MS"/>
                <a:ea typeface="Trebuchet MS"/>
                <a:cs typeface="Trebuchet MS"/>
                <a:sym typeface="Trebuchet MS"/>
              </a:rPr>
              <a:t>An expense changes the direction of the original intention of the expense.</a:t>
            </a:r>
          </a:p>
          <a:p>
            <a:pPr marL="1036320" lvl="2" indent="-345440" algn="l">
              <a:lnSpc>
                <a:spcPts val="3359"/>
              </a:lnSpc>
              <a:buFont typeface="Arial"/>
              <a:buChar char="⚬"/>
            </a:pPr>
            <a:r>
              <a:rPr lang="en-US" sz="2400">
                <a:solidFill>
                  <a:srgbClr val="000000"/>
                </a:solidFill>
                <a:latin typeface="Trebuchet MS"/>
                <a:ea typeface="Trebuchet MS"/>
                <a:cs typeface="Trebuchet MS"/>
                <a:sym typeface="Trebuchet MS"/>
              </a:rPr>
              <a:t>An expense exceeds 10% of the line item’s allocation.</a:t>
            </a:r>
          </a:p>
          <a:p>
            <a:pPr algn="l">
              <a:lnSpc>
                <a:spcPts val="1399"/>
              </a:lnSpc>
            </a:pPr>
            <a:endParaRPr lang="en-US" sz="2400">
              <a:solidFill>
                <a:srgbClr val="000000"/>
              </a:solidFill>
              <a:latin typeface="Trebuchet MS"/>
              <a:ea typeface="Trebuchet MS"/>
              <a:cs typeface="Trebuchet MS"/>
              <a:sym typeface="Trebuchet MS"/>
            </a:endParaRPr>
          </a:p>
          <a:p>
            <a:pPr marL="518160" lvl="1" indent="-259080" algn="l">
              <a:lnSpc>
                <a:spcPts val="3359"/>
              </a:lnSpc>
              <a:buFont typeface="Arial"/>
              <a:buChar char="•"/>
            </a:pPr>
            <a:r>
              <a:rPr lang="en-US" sz="2400" u="sng">
                <a:solidFill>
                  <a:srgbClr val="000000"/>
                </a:solidFill>
                <a:latin typeface="Trebuchet MS Bold"/>
                <a:ea typeface="Trebuchet MS Bold"/>
                <a:cs typeface="Trebuchet MS Bold"/>
                <a:sym typeface="Trebuchet MS Bold"/>
              </a:rPr>
              <a:t>To revise a budget:</a:t>
            </a:r>
          </a:p>
          <a:p>
            <a:pPr marL="1036320" lvl="2" indent="-345440" algn="l">
              <a:lnSpc>
                <a:spcPts val="3359"/>
              </a:lnSpc>
              <a:buFont typeface="Arial"/>
              <a:buChar char="⚬"/>
            </a:pPr>
            <a:r>
              <a:rPr lang="en-US" sz="2400">
                <a:solidFill>
                  <a:srgbClr val="000000"/>
                </a:solidFill>
                <a:latin typeface="Trebuchet MS"/>
                <a:ea typeface="Trebuchet MS"/>
                <a:cs typeface="Trebuchet MS"/>
                <a:sym typeface="Trebuchet MS"/>
              </a:rPr>
              <a:t>Update the budget item amount in the correct revision column, enter the amount to add or subtract from the original budget in the Revision column to make the change.</a:t>
            </a:r>
          </a:p>
          <a:p>
            <a:pPr marL="1036320" lvl="2" indent="-345440" algn="l">
              <a:lnSpc>
                <a:spcPts val="3359"/>
              </a:lnSpc>
              <a:buFont typeface="Arial"/>
              <a:buChar char="⚬"/>
            </a:pPr>
            <a:r>
              <a:rPr lang="en-US" sz="2400">
                <a:solidFill>
                  <a:srgbClr val="000000"/>
                </a:solidFill>
                <a:latin typeface="Trebuchet MS"/>
                <a:ea typeface="Trebuchet MS"/>
                <a:cs typeface="Trebuchet MS"/>
                <a:sym typeface="Trebuchet MS"/>
              </a:rPr>
              <a:t>Add narrative in the description of the change (i.e. Decreased FAFSA nights to two nights and reallocated funds to new budget line #15).</a:t>
            </a:r>
          </a:p>
          <a:p>
            <a:pPr marL="1036320" lvl="2" indent="-345440" algn="l">
              <a:lnSpc>
                <a:spcPts val="3359"/>
              </a:lnSpc>
              <a:buFont typeface="Arial"/>
              <a:buChar char="⚬"/>
            </a:pPr>
            <a:r>
              <a:rPr lang="en-US" sz="2400">
                <a:solidFill>
                  <a:srgbClr val="000000"/>
                </a:solidFill>
                <a:latin typeface="Trebuchet MS"/>
                <a:ea typeface="Trebuchet MS"/>
                <a:cs typeface="Trebuchet MS"/>
                <a:sym typeface="Trebuchet MS"/>
              </a:rPr>
              <a:t>Resubmit to Smartsheets for approval of revision.</a:t>
            </a:r>
          </a:p>
        </p:txBody>
      </p:sp>
      <p:sp>
        <p:nvSpPr>
          <p:cNvPr id="8" name="Freeform 8" descr="CDE Logo"/>
          <p:cNvSpPr/>
          <p:nvPr/>
        </p:nvSpPr>
        <p:spPr>
          <a:xfrm>
            <a:off x="14830131" y="8719177"/>
            <a:ext cx="2536301" cy="1078247"/>
          </a:xfrm>
          <a:custGeom>
            <a:avLst/>
            <a:gdLst/>
            <a:ahLst/>
            <a:cxnLst/>
            <a:rect l="l" t="t" r="r" b="b"/>
            <a:pathLst>
              <a:path w="2536301" h="1078247">
                <a:moveTo>
                  <a:pt x="0" y="0"/>
                </a:moveTo>
                <a:lnTo>
                  <a:pt x="2536301" y="0"/>
                </a:lnTo>
                <a:lnTo>
                  <a:pt x="2536301" y="1078246"/>
                </a:lnTo>
                <a:lnTo>
                  <a:pt x="0" y="1078246"/>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FFFFF"/>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Budget Codes</a:t>
            </a:r>
          </a:p>
        </p:txBody>
      </p:sp>
      <p:sp>
        <p:nvSpPr>
          <p:cNvPr id="8" name="Freeform 8" descr="Screenshot of SCCG budget codes"/>
          <p:cNvSpPr/>
          <p:nvPr/>
        </p:nvSpPr>
        <p:spPr>
          <a:xfrm>
            <a:off x="699351" y="2619090"/>
            <a:ext cx="16812494" cy="6727738"/>
          </a:xfrm>
          <a:custGeom>
            <a:avLst/>
            <a:gdLst/>
            <a:ahLst/>
            <a:cxnLst/>
            <a:rect l="l" t="t" r="r" b="b"/>
            <a:pathLst>
              <a:path w="16812494" h="6727738">
                <a:moveTo>
                  <a:pt x="0" y="0"/>
                </a:moveTo>
                <a:lnTo>
                  <a:pt x="16812493" y="0"/>
                </a:lnTo>
                <a:lnTo>
                  <a:pt x="16812493" y="6727738"/>
                </a:lnTo>
                <a:lnTo>
                  <a:pt x="0" y="6727738"/>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699351" y="9281477"/>
            <a:ext cx="3675042" cy="415141"/>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Trebuchet MS Bold"/>
                <a:ea typeface="Trebuchet MS Bold"/>
                <a:cs typeface="Trebuchet MS Bold"/>
                <a:sym typeface="Trebuchet MS Bold"/>
              </a:rPr>
              <a:t>No SWAG or incentives</a:t>
            </a:r>
          </a:p>
        </p:txBody>
      </p:sp>
      <p:sp>
        <p:nvSpPr>
          <p:cNvPr id="10" name="Freeform 10" descr="CDE Logo"/>
          <p:cNvSpPr/>
          <p:nvPr/>
        </p:nvSpPr>
        <p:spPr>
          <a:xfrm>
            <a:off x="15013945" y="8618371"/>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Personnel Costs</a:t>
            </a:r>
          </a:p>
        </p:txBody>
      </p:sp>
      <p:sp>
        <p:nvSpPr>
          <p:cNvPr id="10" name="TextBox 10"/>
          <p:cNvSpPr txBox="1"/>
          <p:nvPr/>
        </p:nvSpPr>
        <p:spPr>
          <a:xfrm>
            <a:off x="931504" y="3454627"/>
            <a:ext cx="16424991" cy="4640283"/>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Salaries (0100):</a:t>
            </a:r>
            <a:r>
              <a:rPr lang="en-US" sz="3299">
                <a:solidFill>
                  <a:srgbClr val="000000"/>
                </a:solidFill>
                <a:latin typeface="Trebuchet MS"/>
                <a:ea typeface="Trebuchet MS"/>
                <a:cs typeface="Trebuchet MS"/>
                <a:sym typeface="Trebuchet MS"/>
              </a:rPr>
              <a:t> staff regular salaries and stipends</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Employee Benefits (0200): </a:t>
            </a:r>
            <a:r>
              <a:rPr lang="en-US" sz="3299">
                <a:solidFill>
                  <a:srgbClr val="000000"/>
                </a:solidFill>
                <a:latin typeface="Trebuchet MS"/>
                <a:ea typeface="Trebuchet MS"/>
                <a:cs typeface="Trebuchet MS"/>
                <a:sym typeface="Trebuchet MS"/>
              </a:rPr>
              <a:t>staff regular benefits</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Purchased Professional &amp; Technical Services (0300):</a:t>
            </a:r>
            <a:r>
              <a:rPr lang="en-US" sz="3299">
                <a:solidFill>
                  <a:srgbClr val="000000"/>
                </a:solidFill>
                <a:latin typeface="Trebuchet MS"/>
                <a:ea typeface="Trebuchet MS"/>
                <a:cs typeface="Trebuchet MS"/>
                <a:sym typeface="Trebuchet MS"/>
              </a:rPr>
              <a:t> consultants for direct service</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Other Purchased Services (0500):</a:t>
            </a:r>
            <a:r>
              <a:rPr lang="en-US" sz="3299">
                <a:solidFill>
                  <a:srgbClr val="000000"/>
                </a:solidFill>
                <a:latin typeface="Trebuchet MS"/>
                <a:ea typeface="Trebuchet MS"/>
                <a:cs typeface="Trebuchet MS"/>
                <a:sym typeface="Trebuchet MS"/>
              </a:rPr>
              <a:t> professional development contracts</a:t>
            </a:r>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FTE</a:t>
            </a:r>
          </a:p>
        </p:txBody>
      </p:sp>
      <p:sp>
        <p:nvSpPr>
          <p:cNvPr id="10" name="AutoShape 10">
            <a:extLst>
              <a:ext uri="{C183D7F6-B498-43B3-948B-1728B52AA6E4}">
                <adec:decorative xmlns:adec="http://schemas.microsoft.com/office/drawing/2017/decorative" val="1"/>
              </a:ext>
            </a:extLst>
          </p:cNvPr>
          <p:cNvSpPr/>
          <p:nvPr/>
        </p:nvSpPr>
        <p:spPr>
          <a:xfrm>
            <a:off x="12090268" y="644517"/>
            <a:ext cx="3125589" cy="1066408"/>
          </a:xfrm>
          <a:prstGeom prst="rect">
            <a:avLst/>
          </a:prstGeom>
          <a:solidFill>
            <a:srgbClr val="2C3384"/>
          </a:solidFill>
        </p:spPr>
        <p:txBody>
          <a:bodyPr/>
          <a:lstStyle/>
          <a:p>
            <a:endParaRPr lang="en-US"/>
          </a:p>
        </p:txBody>
      </p:sp>
      <p:sp>
        <p:nvSpPr>
          <p:cNvPr id="11" name="TextBox 11"/>
          <p:cNvSpPr txBox="1"/>
          <p:nvPr/>
        </p:nvSpPr>
        <p:spPr>
          <a:xfrm>
            <a:off x="12383060" y="902376"/>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0100</a:t>
            </a:r>
          </a:p>
        </p:txBody>
      </p:sp>
      <p:sp>
        <p:nvSpPr>
          <p:cNvPr id="12" name="TextBox 12"/>
          <p:cNvSpPr txBox="1"/>
          <p:nvPr/>
        </p:nvSpPr>
        <p:spPr>
          <a:xfrm>
            <a:off x="867663" y="2937372"/>
            <a:ext cx="7944647"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3" name="TextBox 13"/>
          <p:cNvSpPr txBox="1"/>
          <p:nvPr/>
        </p:nvSpPr>
        <p:spPr>
          <a:xfrm>
            <a:off x="867663" y="4556971"/>
            <a:ext cx="7824311"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Staff Role and/or Title</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FTE allocation</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School location - if multi-school grantee</a:t>
            </a:r>
          </a:p>
        </p:txBody>
      </p:sp>
      <p:sp>
        <p:nvSpPr>
          <p:cNvPr id="14" name="TextBox 14"/>
          <p:cNvSpPr txBox="1"/>
          <p:nvPr/>
        </p:nvSpPr>
        <p:spPr>
          <a:xfrm>
            <a:off x="9637616" y="2937372"/>
            <a:ext cx="8105750" cy="1044352"/>
          </a:xfrm>
          <a:prstGeom prst="rect">
            <a:avLst/>
          </a:prstGeom>
        </p:spPr>
        <p:txBody>
          <a:bodyPr lIns="0" tIns="0" rIns="0" bIns="0" rtlCol="0" anchor="t">
            <a:spAutoFit/>
          </a:bodyPr>
          <a:lstStyle/>
          <a:p>
            <a:pPr algn="l">
              <a:lnSpc>
                <a:spcPts val="3999"/>
              </a:lnSpc>
            </a:pPr>
            <a:r>
              <a:rPr lang="en-US" sz="3999">
                <a:solidFill>
                  <a:srgbClr val="000000"/>
                </a:solidFill>
                <a:latin typeface="Trebuchet MS Bold"/>
                <a:ea typeface="Trebuchet MS Bold"/>
                <a:cs typeface="Trebuchet MS Bold"/>
                <a:sym typeface="Trebuchet MS Bold"/>
              </a:rPr>
              <a:t>Examples of </a:t>
            </a:r>
          </a:p>
          <a:p>
            <a:pPr algn="l">
              <a:lnSpc>
                <a:spcPts val="3999"/>
              </a:lnSpc>
              <a:spcBef>
                <a:spcPct val="0"/>
              </a:spcBef>
            </a:pPr>
            <a:r>
              <a:rPr lang="en-US" sz="3999">
                <a:solidFill>
                  <a:srgbClr val="000000"/>
                </a:solidFill>
                <a:latin typeface="Trebuchet MS Bold"/>
                <a:ea typeface="Trebuchet MS Bold"/>
                <a:cs typeface="Trebuchet MS Bold"/>
                <a:sym typeface="Trebuchet MS Bold"/>
              </a:rPr>
              <a:t>Requirements:</a:t>
            </a:r>
          </a:p>
        </p:txBody>
      </p:sp>
      <p:sp>
        <p:nvSpPr>
          <p:cNvPr id="15" name="TextBox 15"/>
          <p:cNvSpPr txBox="1"/>
          <p:nvPr/>
        </p:nvSpPr>
        <p:spPr>
          <a:xfrm>
            <a:off x="9653307" y="4247409"/>
            <a:ext cx="7605993"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1.0 FTE for Licensed School Counselor at Fake School</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School Counselor, 100% salary</a:t>
            </a:r>
          </a:p>
          <a:p>
            <a:pPr algn="l">
              <a:lnSpc>
                <a:spcPts val="4900"/>
              </a:lnSpc>
            </a:pPr>
            <a:r>
              <a:rPr lang="en-US" sz="3500">
                <a:solidFill>
                  <a:srgbClr val="000000"/>
                </a:solidFill>
                <a:latin typeface="Trebuchet MS"/>
                <a:ea typeface="Trebuchet MS"/>
                <a:cs typeface="Trebuchet MS"/>
                <a:sym typeface="Trebuchet MS"/>
              </a:rPr>
              <a:t> </a:t>
            </a: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 HS Counselor, .75 FTE</a:t>
            </a:r>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Salaries- Stipends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095196" y="606262"/>
            <a:ext cx="3125589" cy="1066491"/>
          </a:xfrm>
          <a:prstGeom prst="rect">
            <a:avLst/>
          </a:prstGeom>
          <a:solidFill>
            <a:srgbClr val="2C3384"/>
          </a:solidFill>
        </p:spPr>
        <p:txBody>
          <a:bodyPr/>
          <a:lstStyle/>
          <a:p>
            <a:endParaRPr lang="en-US"/>
          </a:p>
        </p:txBody>
      </p:sp>
      <p:sp>
        <p:nvSpPr>
          <p:cNvPr id="11" name="TextBox 11"/>
          <p:cNvSpPr txBox="1"/>
          <p:nvPr/>
        </p:nvSpPr>
        <p:spPr>
          <a:xfrm>
            <a:off x="12387987" y="864121"/>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0100</a:t>
            </a:r>
          </a:p>
        </p:txBody>
      </p:sp>
      <p:sp>
        <p:nvSpPr>
          <p:cNvPr id="15" name="TextBox 15"/>
          <p:cNvSpPr txBox="1"/>
          <p:nvPr/>
        </p:nvSpPr>
        <p:spPr>
          <a:xfrm>
            <a:off x="603701" y="2647728"/>
            <a:ext cx="17010139" cy="431763"/>
          </a:xfrm>
          <a:prstGeom prst="rect">
            <a:avLst/>
          </a:prstGeom>
        </p:spPr>
        <p:txBody>
          <a:bodyPr lIns="0" tIns="0" rIns="0" bIns="0" rtlCol="0" anchor="t">
            <a:spAutoFit/>
          </a:bodyPr>
          <a:lstStyle/>
          <a:p>
            <a:pPr algn="ctr">
              <a:lnSpc>
                <a:spcPts val="3499"/>
              </a:lnSpc>
              <a:spcBef>
                <a:spcPct val="0"/>
              </a:spcBef>
            </a:pPr>
            <a:r>
              <a:rPr lang="en-US" sz="2499">
                <a:solidFill>
                  <a:srgbClr val="030403"/>
                </a:solidFill>
                <a:latin typeface="Trebuchet MS Bold"/>
                <a:ea typeface="Trebuchet MS Bold"/>
                <a:cs typeface="Trebuchet MS Bold"/>
                <a:sym typeface="Trebuchet MS Bold"/>
              </a:rPr>
              <a:t>The use of stipends must meet local/district policies and be approved by district HR and/or finance departments.</a:t>
            </a:r>
          </a:p>
        </p:txBody>
      </p:sp>
      <p:sp>
        <p:nvSpPr>
          <p:cNvPr id="13" name="TextBox 13"/>
          <p:cNvSpPr txBox="1"/>
          <p:nvPr/>
        </p:nvSpPr>
        <p:spPr>
          <a:xfrm>
            <a:off x="867930" y="3574020"/>
            <a:ext cx="7572905" cy="5442555"/>
          </a:xfrm>
          <a:prstGeom prst="rect">
            <a:avLst/>
          </a:prstGeom>
        </p:spPr>
        <p:txBody>
          <a:bodyPr lIns="0" tIns="0" rIns="0" bIns="0" rtlCol="0" anchor="t">
            <a:spAutoFit/>
          </a:bodyPr>
          <a:lstStyle/>
          <a:p>
            <a:pPr marL="518158" lvl="1" indent="-259079" algn="l">
              <a:lnSpc>
                <a:spcPts val="3359"/>
              </a:lnSpc>
              <a:spcBef>
                <a:spcPct val="0"/>
              </a:spcBef>
              <a:buFont typeface="Arial"/>
              <a:buChar char="•"/>
            </a:pPr>
            <a:r>
              <a:rPr lang="en-US" sz="2399">
                <a:solidFill>
                  <a:srgbClr val="000000"/>
                </a:solidFill>
                <a:latin typeface="Trebuchet MS Bold"/>
                <a:ea typeface="Trebuchet MS Bold"/>
                <a:cs typeface="Trebuchet MS Bold"/>
                <a:sym typeface="Trebuchet MS Bold"/>
              </a:rPr>
              <a:t>Stipends up to $1,000: </a:t>
            </a:r>
            <a:r>
              <a:rPr lang="en-US" sz="2399">
                <a:solidFill>
                  <a:srgbClr val="000000"/>
                </a:solidFill>
                <a:latin typeface="Trebuchet MS"/>
                <a:ea typeface="Trebuchet MS"/>
                <a:cs typeface="Trebuchet MS"/>
                <a:sym typeface="Trebuchet MS"/>
              </a:rPr>
              <a:t>In the budget description on the budget workbook provide:</a:t>
            </a:r>
          </a:p>
          <a:p>
            <a:pPr marL="1036317" lvl="2" indent="-345439" algn="l">
              <a:lnSpc>
                <a:spcPts val="3359"/>
              </a:lnSpc>
              <a:spcBef>
                <a:spcPct val="0"/>
              </a:spcBef>
              <a:buFont typeface="Arial"/>
              <a:buChar char="⚬"/>
            </a:pPr>
            <a:r>
              <a:rPr lang="en-US" sz="2399">
                <a:solidFill>
                  <a:srgbClr val="000000"/>
                </a:solidFill>
                <a:latin typeface="Trebuchet MS"/>
                <a:ea typeface="Trebuchet MS"/>
                <a:cs typeface="Trebuchet MS"/>
                <a:sym typeface="Trebuchet MS"/>
              </a:rPr>
              <a:t>How the stipend aligns with SCCG goals</a:t>
            </a:r>
          </a:p>
          <a:p>
            <a:pPr marL="1036317" lvl="2" indent="-345439" algn="l">
              <a:lnSpc>
                <a:spcPts val="3359"/>
              </a:lnSpc>
              <a:spcBef>
                <a:spcPct val="0"/>
              </a:spcBef>
              <a:buFont typeface="Arial"/>
              <a:buChar char="⚬"/>
            </a:pPr>
            <a:r>
              <a:rPr lang="en-US" sz="2399">
                <a:solidFill>
                  <a:srgbClr val="000000"/>
                </a:solidFill>
                <a:latin typeface="Trebuchet MS"/>
                <a:ea typeface="Trebuchet MS"/>
                <a:cs typeface="Trebuchet MS"/>
                <a:sym typeface="Trebuchet MS"/>
              </a:rPr>
              <a:t>Title/role</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Job description</a:t>
            </a:r>
          </a:p>
          <a:p>
            <a:pPr algn="l">
              <a:lnSpc>
                <a:spcPts val="3359"/>
              </a:lnSpc>
            </a:pPr>
            <a:endParaRPr lang="en-US" sz="2399">
              <a:solidFill>
                <a:srgbClr val="000000"/>
              </a:solidFill>
              <a:latin typeface="Trebuchet MS"/>
              <a:ea typeface="Trebuchet MS"/>
              <a:cs typeface="Trebuchet MS"/>
              <a:sym typeface="Trebuchet MS"/>
            </a:endParaRPr>
          </a:p>
          <a:p>
            <a:pPr algn="l">
              <a:lnSpc>
                <a:spcPts val="3359"/>
              </a:lnSpc>
            </a:pPr>
            <a:endParaRPr lang="en-US" sz="2399">
              <a:solidFill>
                <a:srgbClr val="000000"/>
              </a:solidFill>
              <a:latin typeface="Trebuchet MS"/>
              <a:ea typeface="Trebuchet MS"/>
              <a:cs typeface="Trebuchet MS"/>
              <a:sym typeface="Trebuchet MS"/>
            </a:endParaRPr>
          </a:p>
          <a:p>
            <a:pPr marL="518158" lvl="1" indent="-259079" algn="l">
              <a:lnSpc>
                <a:spcPts val="3359"/>
              </a:lnSpc>
              <a:spcBef>
                <a:spcPct val="0"/>
              </a:spcBef>
              <a:buFont typeface="Arial"/>
              <a:buChar char="•"/>
            </a:pPr>
            <a:r>
              <a:rPr lang="en-US" sz="2399">
                <a:solidFill>
                  <a:srgbClr val="000000"/>
                </a:solidFill>
                <a:latin typeface="Trebuchet MS Bold"/>
                <a:ea typeface="Trebuchet MS Bold"/>
                <a:cs typeface="Trebuchet MS Bold"/>
                <a:sym typeface="Trebuchet MS Bold"/>
              </a:rPr>
              <a:t>Stipends above $1,000: </a:t>
            </a:r>
            <a:r>
              <a:rPr lang="en-US" sz="2399">
                <a:solidFill>
                  <a:srgbClr val="000000"/>
                </a:solidFill>
                <a:latin typeface="Trebuchet MS"/>
                <a:ea typeface="Trebuchet MS"/>
                <a:cs typeface="Trebuchet MS"/>
                <a:sym typeface="Trebuchet MS"/>
              </a:rPr>
              <a:t>In the budget description on the budget workbook provide: </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How the stipend aligns with SCCG goals</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Title/role</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Job description</a:t>
            </a:r>
          </a:p>
          <a:p>
            <a:pPr marL="1036317" lvl="2" indent="-345439" algn="l">
              <a:lnSpc>
                <a:spcPts val="3359"/>
              </a:lnSpc>
              <a:buFont typeface="Arial"/>
              <a:buChar char="⚬"/>
            </a:pPr>
            <a:r>
              <a:rPr lang="en-US" sz="2399">
                <a:solidFill>
                  <a:srgbClr val="000000"/>
                </a:solidFill>
                <a:latin typeface="Trebuchet MS"/>
                <a:ea typeface="Trebuchet MS"/>
                <a:cs typeface="Trebuchet MS"/>
                <a:sym typeface="Trebuchet MS"/>
              </a:rPr>
              <a:t>Hourly rate</a:t>
            </a:r>
          </a:p>
        </p:txBody>
      </p:sp>
      <p:sp>
        <p:nvSpPr>
          <p:cNvPr id="12" name="TextBox 12"/>
          <p:cNvSpPr txBox="1"/>
          <p:nvPr/>
        </p:nvSpPr>
        <p:spPr>
          <a:xfrm>
            <a:off x="9443837" y="3572664"/>
            <a:ext cx="6373202" cy="409575"/>
          </a:xfrm>
          <a:prstGeom prst="rect">
            <a:avLst/>
          </a:prstGeom>
        </p:spPr>
        <p:txBody>
          <a:bodyPr lIns="0" tIns="0" rIns="0" bIns="0" rtlCol="0" anchor="t">
            <a:spAutoFit/>
          </a:bodyPr>
          <a:lstStyle/>
          <a:p>
            <a:pPr algn="l">
              <a:lnSpc>
                <a:spcPts val="3000"/>
              </a:lnSpc>
              <a:spcBef>
                <a:spcPct val="0"/>
              </a:spcBef>
            </a:pPr>
            <a:r>
              <a:rPr lang="en-US" sz="3000">
                <a:solidFill>
                  <a:srgbClr val="000000"/>
                </a:solidFill>
                <a:latin typeface="Trebuchet MS Bold"/>
                <a:ea typeface="Trebuchet MS Bold"/>
                <a:cs typeface="Trebuchet MS Bold"/>
                <a:sym typeface="Trebuchet MS Bold"/>
              </a:rPr>
              <a:t>Examples of Requirements:</a:t>
            </a:r>
          </a:p>
        </p:txBody>
      </p:sp>
      <p:sp>
        <p:nvSpPr>
          <p:cNvPr id="14" name="TextBox 14"/>
          <p:cNvSpPr txBox="1"/>
          <p:nvPr/>
        </p:nvSpPr>
        <p:spPr>
          <a:xfrm>
            <a:off x="9454738" y="4370638"/>
            <a:ext cx="8159102" cy="3766751"/>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30403"/>
                </a:solidFill>
                <a:latin typeface="Trebuchet MS"/>
                <a:ea typeface="Trebuchet MS"/>
                <a:cs typeface="Trebuchet MS"/>
                <a:sym typeface="Trebuchet MS"/>
              </a:rPr>
              <a:t>Teacher stipends for planning, prep, and attendance for 4 parent and student FASA training nights. $250 each</a:t>
            </a:r>
          </a:p>
          <a:p>
            <a:pPr algn="l">
              <a:lnSpc>
                <a:spcPts val="3359"/>
              </a:lnSpc>
            </a:pPr>
            <a:endParaRPr lang="en-US" sz="2400">
              <a:solidFill>
                <a:srgbClr val="030403"/>
              </a:solidFill>
              <a:latin typeface="Trebuchet MS"/>
              <a:ea typeface="Trebuchet MS"/>
              <a:cs typeface="Trebuchet MS"/>
              <a:sym typeface="Trebuchet MS"/>
            </a:endParaRPr>
          </a:p>
          <a:p>
            <a:pPr algn="l">
              <a:lnSpc>
                <a:spcPts val="3359"/>
              </a:lnSpc>
            </a:pPr>
            <a:endParaRPr lang="en-US" sz="2400">
              <a:solidFill>
                <a:srgbClr val="030403"/>
              </a:solidFill>
              <a:latin typeface="Trebuchet MS"/>
              <a:ea typeface="Trebuchet MS"/>
              <a:cs typeface="Trebuchet MS"/>
              <a:sym typeface="Trebuchet MS"/>
            </a:endParaRPr>
          </a:p>
          <a:p>
            <a:pPr algn="l">
              <a:lnSpc>
                <a:spcPts val="3359"/>
              </a:lnSpc>
            </a:pPr>
            <a:endParaRPr lang="en-US" sz="2400">
              <a:solidFill>
                <a:srgbClr val="030403"/>
              </a:solidFill>
              <a:latin typeface="Trebuchet MS"/>
              <a:ea typeface="Trebuchet MS"/>
              <a:cs typeface="Trebuchet MS"/>
              <a:sym typeface="Trebuchet MS"/>
            </a:endParaRPr>
          </a:p>
          <a:p>
            <a:pPr marL="518160" lvl="1" indent="-259080" algn="l">
              <a:lnSpc>
                <a:spcPts val="3359"/>
              </a:lnSpc>
              <a:buFont typeface="Arial"/>
              <a:buChar char="•"/>
            </a:pPr>
            <a:r>
              <a:rPr lang="en-US" sz="2400">
                <a:solidFill>
                  <a:srgbClr val="030403"/>
                </a:solidFill>
                <a:latin typeface="Trebuchet MS"/>
                <a:ea typeface="Trebuchet MS"/>
                <a:cs typeface="Trebuchet MS"/>
                <a:sym typeface="Trebuchet MS"/>
              </a:rPr>
              <a:t>School Counselor-Counseling program development stipend: 7 sessions X 4 hours X $50 per hour X 5 counselors</a:t>
            </a:r>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Freeform 5">
            <a:extLst>
              <a:ext uri="{C183D7F6-B498-43B3-948B-1728B52AA6E4}">
                <adec:decorative xmlns:adec="http://schemas.microsoft.com/office/drawing/2017/decorative" val="1"/>
              </a:ext>
            </a:extLst>
          </p:cNvPr>
          <p:cNvSpPr/>
          <p:nvPr/>
        </p:nvSpPr>
        <p:spPr>
          <a:xfrm>
            <a:off x="-120961" y="2148160"/>
            <a:ext cx="18247635" cy="8286033"/>
          </a:xfrm>
          <a:custGeom>
            <a:avLst/>
            <a:gdLst/>
            <a:ahLst/>
            <a:cxnLst/>
            <a:rect l="l" t="t" r="r" b="b"/>
            <a:pathLst>
              <a:path w="18247635" h="8286033">
                <a:moveTo>
                  <a:pt x="0" y="0"/>
                </a:moveTo>
                <a:lnTo>
                  <a:pt x="18247635" y="0"/>
                </a:lnTo>
                <a:lnTo>
                  <a:pt x="18247635" y="8286033"/>
                </a:lnTo>
                <a:lnTo>
                  <a:pt x="0" y="8286033"/>
                </a:lnTo>
                <a:lnTo>
                  <a:pt x="0" y="0"/>
                </a:lnTo>
                <a:close/>
              </a:path>
            </a:pathLst>
          </a:custGeom>
          <a:blipFill>
            <a:blip r:embed="rId2"/>
            <a:stretch>
              <a:fillRect t="-2990" b="-2990"/>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2025531" y="3368811"/>
            <a:ext cx="14880515" cy="5137964"/>
            <a:chOff x="0" y="0"/>
            <a:chExt cx="3919148" cy="1353209"/>
          </a:xfrm>
        </p:grpSpPr>
        <p:sp>
          <p:nvSpPr>
            <p:cNvPr id="7" name="Freeform 7">
              <a:extLst>
                <a:ext uri="{C183D7F6-B498-43B3-948B-1728B52AA6E4}">
                  <adec:decorative xmlns:adec="http://schemas.microsoft.com/office/drawing/2017/decorative" val="1"/>
                </a:ext>
              </a:extLst>
            </p:cNvPr>
            <p:cNvSpPr/>
            <p:nvPr/>
          </p:nvSpPr>
          <p:spPr>
            <a:xfrm>
              <a:off x="0" y="0"/>
              <a:ext cx="3919148" cy="1353209"/>
            </a:xfrm>
            <a:custGeom>
              <a:avLst/>
              <a:gdLst/>
              <a:ahLst/>
              <a:cxnLst/>
              <a:rect l="l" t="t" r="r" b="b"/>
              <a:pathLst>
                <a:path w="3919148" h="1353209">
                  <a:moveTo>
                    <a:pt x="0" y="0"/>
                  </a:moveTo>
                  <a:lnTo>
                    <a:pt x="3919148" y="0"/>
                  </a:lnTo>
                  <a:lnTo>
                    <a:pt x="3919148" y="1353209"/>
                  </a:lnTo>
                  <a:lnTo>
                    <a:pt x="0" y="1353209"/>
                  </a:lnTo>
                  <a:close/>
                </a:path>
              </a:pathLst>
            </a:custGeom>
            <a:solidFill>
              <a:srgbClr val="F2F2F2"/>
            </a:solidFill>
          </p:spPr>
          <p:txBody>
            <a:bodyPr/>
            <a:lstStyle/>
            <a:p>
              <a:endParaRPr lang="en-US"/>
            </a:p>
          </p:txBody>
        </p:sp>
        <p:sp>
          <p:nvSpPr>
            <p:cNvPr id="8" name="TextBox 8"/>
            <p:cNvSpPr txBox="1"/>
            <p:nvPr/>
          </p:nvSpPr>
          <p:spPr>
            <a:xfrm>
              <a:off x="0" y="-38100"/>
              <a:ext cx="3919148" cy="1391309"/>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503756" y="701531"/>
            <a:ext cx="14290448"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Housekeeping</a:t>
            </a:r>
          </a:p>
        </p:txBody>
      </p:sp>
      <p:sp>
        <p:nvSpPr>
          <p:cNvPr id="11" name="Freeform 11" descr="Webinar symbol"/>
          <p:cNvSpPr/>
          <p:nvPr/>
        </p:nvSpPr>
        <p:spPr>
          <a:xfrm>
            <a:off x="2662639" y="4526729"/>
            <a:ext cx="3399756" cy="2371329"/>
          </a:xfrm>
          <a:custGeom>
            <a:avLst/>
            <a:gdLst/>
            <a:ahLst/>
            <a:cxnLst/>
            <a:rect l="l" t="t" r="r" b="b"/>
            <a:pathLst>
              <a:path w="3399756" h="2371329">
                <a:moveTo>
                  <a:pt x="0" y="0"/>
                </a:moveTo>
                <a:lnTo>
                  <a:pt x="3399756" y="0"/>
                </a:lnTo>
                <a:lnTo>
                  <a:pt x="3399756" y="2371329"/>
                </a:lnTo>
                <a:lnTo>
                  <a:pt x="0" y="23713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6531065" y="3813403"/>
            <a:ext cx="10194516" cy="4312808"/>
          </a:xfrm>
          <a:prstGeom prst="rect">
            <a:avLst/>
          </a:prstGeom>
        </p:spPr>
        <p:txBody>
          <a:bodyPr lIns="0" tIns="0" rIns="0" bIns="0" rtlCol="0" anchor="t">
            <a:spAutoFit/>
          </a:bodyPr>
          <a:lstStyle/>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Change your name in Zoom to include your name and school/organization.</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Keep video on throughout the webinar.</a:t>
            </a:r>
          </a:p>
          <a:p>
            <a:pPr algn="l">
              <a:lnSpc>
                <a:spcPts val="4929"/>
              </a:lnSpc>
            </a:pPr>
            <a:endParaRPr lang="en-US" sz="3399">
              <a:solidFill>
                <a:srgbClr val="000000"/>
              </a:solidFill>
              <a:latin typeface="Trebuchet MS"/>
              <a:ea typeface="Trebuchet MS"/>
              <a:cs typeface="Trebuchet MS"/>
              <a:sym typeface="Trebuchet MS"/>
            </a:endParaRPr>
          </a:p>
          <a:p>
            <a:pPr marL="734059" lvl="1" indent="-367030" algn="l">
              <a:lnSpc>
                <a:spcPts val="4929"/>
              </a:lnSpc>
              <a:buFont typeface="Arial"/>
              <a:buChar char="•"/>
            </a:pPr>
            <a:r>
              <a:rPr lang="en-US" sz="3399">
                <a:solidFill>
                  <a:srgbClr val="000000"/>
                </a:solidFill>
                <a:latin typeface="Trebuchet MS"/>
                <a:ea typeface="Trebuchet MS"/>
                <a:cs typeface="Trebuchet MS"/>
                <a:sym typeface="Trebuchet MS"/>
              </a:rPr>
              <a:t>Use the raise hand function or chat to engage.</a:t>
            </a:r>
          </a:p>
          <a:p>
            <a:pPr algn="l">
              <a:lnSpc>
                <a:spcPts val="4759"/>
              </a:lnSpc>
            </a:pPr>
            <a:endParaRPr lang="en-US" sz="3399">
              <a:solidFill>
                <a:srgbClr val="000000"/>
              </a:solidFill>
              <a:latin typeface="Trebuchet MS"/>
              <a:ea typeface="Trebuchet MS"/>
              <a:cs typeface="Trebuchet MS"/>
              <a:sym typeface="Trebuchet MS"/>
            </a:endParaRPr>
          </a:p>
        </p:txBody>
      </p:sp>
      <p:sp>
        <p:nvSpPr>
          <p:cNvPr id="12" name="Freeform 9" descr="CDE Logo">
            <a:extLst>
              <a:ext uri="{FF2B5EF4-FFF2-40B4-BE49-F238E27FC236}">
                <a16:creationId xmlns:a16="http://schemas.microsoft.com/office/drawing/2014/main" id="{B8560C14-5BA2-9661-62AA-287F36997537}"/>
              </a:ext>
            </a:extLst>
          </p:cNvPr>
          <p:cNvSpPr/>
          <p:nvPr/>
        </p:nvSpPr>
        <p:spPr>
          <a:xfrm>
            <a:off x="1440861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Employee Benefits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AutoShape 11">
            <a:extLst>
              <a:ext uri="{C183D7F6-B498-43B3-948B-1728B52AA6E4}">
                <adec:decorative xmlns:adec="http://schemas.microsoft.com/office/drawing/2017/decorative" val="1"/>
              </a:ext>
            </a:extLst>
          </p:cNvPr>
          <p:cNvSpPr/>
          <p:nvPr/>
        </p:nvSpPr>
        <p:spPr>
          <a:xfrm>
            <a:off x="11998483" y="644517"/>
            <a:ext cx="3125589" cy="1066491"/>
          </a:xfrm>
          <a:prstGeom prst="rect">
            <a:avLst/>
          </a:prstGeom>
          <a:solidFill>
            <a:srgbClr val="6BC1DE"/>
          </a:solidFill>
        </p:spPr>
        <p:txBody>
          <a:bodyPr/>
          <a:lstStyle/>
          <a:p>
            <a:endParaRPr lang="en-US"/>
          </a:p>
        </p:txBody>
      </p:sp>
      <p:sp>
        <p:nvSpPr>
          <p:cNvPr id="12" name="TextBox 12"/>
          <p:cNvSpPr txBox="1"/>
          <p:nvPr/>
        </p:nvSpPr>
        <p:spPr>
          <a:xfrm>
            <a:off x="12291275" y="902376"/>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0200</a:t>
            </a:r>
          </a:p>
        </p:txBody>
      </p:sp>
      <p:sp>
        <p:nvSpPr>
          <p:cNvPr id="13" name="TextBox 13"/>
          <p:cNvSpPr txBox="1"/>
          <p:nvPr/>
        </p:nvSpPr>
        <p:spPr>
          <a:xfrm>
            <a:off x="673855" y="2794955"/>
            <a:ext cx="8271796" cy="991870"/>
          </a:xfrm>
          <a:prstGeom prst="rect">
            <a:avLst/>
          </a:prstGeom>
        </p:spPr>
        <p:txBody>
          <a:bodyPr lIns="0" tIns="0" rIns="0" bIns="0" rtlCol="0" anchor="t">
            <a:spAutoFit/>
          </a:bodyPr>
          <a:lstStyle/>
          <a:p>
            <a:pPr algn="l">
              <a:lnSpc>
                <a:spcPts val="3800"/>
              </a:lnSpc>
              <a:spcBef>
                <a:spcPct val="0"/>
              </a:spcBef>
            </a:pPr>
            <a:r>
              <a:rPr lang="en-US" sz="3800">
                <a:solidFill>
                  <a:srgbClr val="000000"/>
                </a:solidFill>
                <a:latin typeface="Trebuchet MS Bold"/>
                <a:ea typeface="Trebuchet MS Bold"/>
                <a:cs typeface="Trebuchet MS Bold"/>
                <a:sym typeface="Trebuchet MS Bold"/>
              </a:rPr>
              <a:t>Minimum Description </a:t>
            </a:r>
          </a:p>
          <a:p>
            <a:pPr algn="l">
              <a:lnSpc>
                <a:spcPts val="3800"/>
              </a:lnSpc>
              <a:spcBef>
                <a:spcPct val="0"/>
              </a:spcBef>
            </a:pPr>
            <a:r>
              <a:rPr lang="en-US" sz="3800">
                <a:solidFill>
                  <a:srgbClr val="000000"/>
                </a:solidFill>
                <a:latin typeface="Trebuchet MS Bold"/>
                <a:ea typeface="Trebuchet MS Bold"/>
                <a:cs typeface="Trebuchet MS Bold"/>
                <a:sym typeface="Trebuchet MS Bold"/>
              </a:rPr>
              <a:t>Requirements:</a:t>
            </a:r>
          </a:p>
        </p:txBody>
      </p:sp>
      <p:sp>
        <p:nvSpPr>
          <p:cNvPr id="10" name="TextBox 10"/>
          <p:cNvSpPr txBox="1"/>
          <p:nvPr/>
        </p:nvSpPr>
        <p:spPr>
          <a:xfrm>
            <a:off x="1028700" y="4114800"/>
            <a:ext cx="5791436" cy="1028700"/>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Clearly identify which staff member the cost belongs to</a:t>
            </a:r>
          </a:p>
        </p:txBody>
      </p:sp>
      <p:sp>
        <p:nvSpPr>
          <p:cNvPr id="14" name="TextBox 14"/>
          <p:cNvSpPr txBox="1"/>
          <p:nvPr/>
        </p:nvSpPr>
        <p:spPr>
          <a:xfrm>
            <a:off x="9443837" y="2694299"/>
            <a:ext cx="7359635" cy="991870"/>
          </a:xfrm>
          <a:prstGeom prst="rect">
            <a:avLst/>
          </a:prstGeom>
        </p:spPr>
        <p:txBody>
          <a:bodyPr lIns="0" tIns="0" rIns="0" bIns="0" rtlCol="0" anchor="t">
            <a:spAutoFit/>
          </a:bodyPr>
          <a:lstStyle/>
          <a:p>
            <a:pPr algn="l">
              <a:lnSpc>
                <a:spcPts val="3800"/>
              </a:lnSpc>
            </a:pPr>
            <a:r>
              <a:rPr lang="en-US" sz="3800">
                <a:solidFill>
                  <a:srgbClr val="000000"/>
                </a:solidFill>
                <a:latin typeface="Trebuchet MS Bold"/>
                <a:ea typeface="Trebuchet MS Bold"/>
                <a:cs typeface="Trebuchet MS Bold"/>
                <a:sym typeface="Trebuchet MS Bold"/>
              </a:rPr>
              <a:t>Examples of </a:t>
            </a:r>
          </a:p>
          <a:p>
            <a:pPr algn="l">
              <a:lnSpc>
                <a:spcPts val="3800"/>
              </a:lnSpc>
              <a:spcBef>
                <a:spcPct val="0"/>
              </a:spcBef>
            </a:pPr>
            <a:r>
              <a:rPr lang="en-US" sz="3800">
                <a:solidFill>
                  <a:srgbClr val="000000"/>
                </a:solidFill>
                <a:latin typeface="Trebuchet MS Bold"/>
                <a:ea typeface="Trebuchet MS Bold"/>
                <a:cs typeface="Trebuchet MS Bold"/>
                <a:sym typeface="Trebuchet MS Bold"/>
              </a:rPr>
              <a:t>Requirements:</a:t>
            </a:r>
          </a:p>
        </p:txBody>
      </p:sp>
      <p:sp>
        <p:nvSpPr>
          <p:cNvPr id="15" name="TextBox 15"/>
          <p:cNvSpPr txBox="1"/>
          <p:nvPr/>
        </p:nvSpPr>
        <p:spPr>
          <a:xfrm>
            <a:off x="9443837" y="3852269"/>
            <a:ext cx="6932192" cy="1761902"/>
          </a:xfrm>
          <a:prstGeom prst="rect">
            <a:avLst/>
          </a:prstGeom>
        </p:spPr>
        <p:txBody>
          <a:bodyPr lIns="0" tIns="0" rIns="0" bIns="0" rtlCol="0" anchor="t">
            <a:spAutoFit/>
          </a:bodyPr>
          <a:lstStyle/>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Benefit costs for stipends</a:t>
            </a:r>
          </a:p>
          <a:p>
            <a:pPr algn="l">
              <a:lnSpc>
                <a:spcPts val="1399"/>
              </a:lnSpc>
            </a:pPr>
            <a:endParaRPr lang="en-US" sz="3000">
              <a:solidFill>
                <a:srgbClr val="000000"/>
              </a:solidFill>
              <a:latin typeface="Trebuchet MS"/>
              <a:ea typeface="Trebuchet MS"/>
              <a:cs typeface="Trebuchet MS"/>
              <a:sym typeface="Trebuchet MS"/>
            </a:endParaRPr>
          </a:p>
          <a:p>
            <a:pPr marL="647700" lvl="1" indent="-323850" algn="l">
              <a:lnSpc>
                <a:spcPts val="4200"/>
              </a:lnSpc>
              <a:buFont typeface="Arial"/>
              <a:buChar char="•"/>
            </a:pPr>
            <a:r>
              <a:rPr lang="en-US" sz="3000">
                <a:solidFill>
                  <a:srgbClr val="000000"/>
                </a:solidFill>
                <a:latin typeface="Trebuchet MS"/>
                <a:ea typeface="Trebuchet MS"/>
                <a:cs typeface="Trebuchet MS"/>
                <a:sym typeface="Trebuchet MS"/>
              </a:rPr>
              <a:t>Benefit costs for school counselor FTE</a:t>
            </a:r>
          </a:p>
        </p:txBody>
      </p:sp>
      <p:sp>
        <p:nvSpPr>
          <p:cNvPr id="17" name="TextBox 17"/>
          <p:cNvSpPr txBox="1"/>
          <p:nvPr/>
        </p:nvSpPr>
        <p:spPr>
          <a:xfrm>
            <a:off x="1022587" y="6276842"/>
            <a:ext cx="7050064" cy="409575"/>
          </a:xfrm>
          <a:prstGeom prst="rect">
            <a:avLst/>
          </a:prstGeom>
        </p:spPr>
        <p:txBody>
          <a:bodyPr lIns="0" tIns="0" rIns="0" bIns="0" rtlCol="0" anchor="t">
            <a:spAutoFit/>
          </a:bodyPr>
          <a:lstStyle/>
          <a:p>
            <a:pPr algn="l">
              <a:lnSpc>
                <a:spcPts val="3000"/>
              </a:lnSpc>
              <a:spcBef>
                <a:spcPct val="0"/>
              </a:spcBef>
            </a:pPr>
            <a:r>
              <a:rPr lang="en-US" sz="3000">
                <a:solidFill>
                  <a:srgbClr val="000000"/>
                </a:solidFill>
                <a:latin typeface="Trebuchet MS Bold"/>
                <a:ea typeface="Trebuchet MS Bold"/>
                <a:cs typeface="Trebuchet MS Bold"/>
                <a:sym typeface="Trebuchet MS Bold"/>
              </a:rPr>
              <a:t>*Important Fiscal Note:</a:t>
            </a:r>
          </a:p>
        </p:txBody>
      </p:sp>
      <p:sp>
        <p:nvSpPr>
          <p:cNvPr id="16" name="TextBox 16"/>
          <p:cNvSpPr txBox="1"/>
          <p:nvPr/>
        </p:nvSpPr>
        <p:spPr>
          <a:xfrm>
            <a:off x="1022587" y="6781667"/>
            <a:ext cx="15846128" cy="2369820"/>
          </a:xfrm>
          <a:prstGeom prst="rect">
            <a:avLst/>
          </a:prstGeom>
        </p:spPr>
        <p:txBody>
          <a:bodyPr lIns="0" tIns="0" rIns="0" bIns="0" rtlCol="0" anchor="t">
            <a:spAutoFit/>
          </a:bodyPr>
          <a:lstStyle/>
          <a:p>
            <a:pPr marL="582932" lvl="1" indent="-291466" algn="l">
              <a:lnSpc>
                <a:spcPts val="3780"/>
              </a:lnSpc>
              <a:buFont typeface="Arial"/>
              <a:buChar char="•"/>
            </a:pPr>
            <a:r>
              <a:rPr lang="en-US" sz="2700">
                <a:solidFill>
                  <a:srgbClr val="000000"/>
                </a:solidFill>
                <a:latin typeface="Trebuchet MS"/>
                <a:ea typeface="Trebuchet MS"/>
                <a:cs typeface="Trebuchet MS"/>
                <a:sym typeface="Trebuchet MS"/>
              </a:rPr>
              <a:t>When reviewing budgets, </a:t>
            </a:r>
            <a:r>
              <a:rPr lang="en-US" sz="2700">
                <a:solidFill>
                  <a:srgbClr val="000000"/>
                </a:solidFill>
                <a:latin typeface="Trebuchet MS Bold"/>
                <a:ea typeface="Trebuchet MS Bold"/>
                <a:cs typeface="Trebuchet MS Bold"/>
                <a:sym typeface="Trebuchet MS Bold"/>
              </a:rPr>
              <a:t>benefits rates above 40% will be flagged for follow-up</a:t>
            </a:r>
            <a:r>
              <a:rPr lang="en-US" sz="2700">
                <a:solidFill>
                  <a:srgbClr val="000000"/>
                </a:solidFill>
                <a:latin typeface="Trebuchet MS"/>
                <a:ea typeface="Trebuchet MS"/>
                <a:cs typeface="Trebuchet MS"/>
                <a:sym typeface="Trebuchet MS"/>
              </a:rPr>
              <a:t>. </a:t>
            </a:r>
          </a:p>
          <a:p>
            <a:pPr marL="1165863" lvl="2" indent="-388621" algn="l">
              <a:lnSpc>
                <a:spcPts val="3780"/>
              </a:lnSpc>
              <a:buFont typeface="Arial"/>
              <a:buChar char="⚬"/>
            </a:pPr>
            <a:r>
              <a:rPr lang="en-US" sz="2700">
                <a:solidFill>
                  <a:srgbClr val="000000"/>
                </a:solidFill>
                <a:latin typeface="Trebuchet MS"/>
                <a:ea typeface="Trebuchet MS"/>
                <a:cs typeface="Trebuchet MS"/>
                <a:sym typeface="Trebuchet MS"/>
              </a:rPr>
              <a:t>While it's not unallowable, we will need to verify that you have actually calculated the cost of benefits rather than making an estimation of the cost. This estimation has led to significant unspent funds in past years and as no carryover is allowed moving forward.</a:t>
            </a:r>
          </a:p>
          <a:p>
            <a:pPr marL="1165863" lvl="2" indent="-388621" algn="l">
              <a:lnSpc>
                <a:spcPts val="3780"/>
              </a:lnSpc>
              <a:buFont typeface="Arial"/>
              <a:buChar char="⚬"/>
            </a:pPr>
            <a:r>
              <a:rPr lang="en-US" sz="2700">
                <a:solidFill>
                  <a:srgbClr val="000000"/>
                </a:solidFill>
                <a:latin typeface="Trebuchet MS"/>
                <a:ea typeface="Trebuchet MS"/>
                <a:cs typeface="Trebuchet MS"/>
                <a:sym typeface="Trebuchet MS"/>
              </a:rPr>
              <a:t>We need to work together to make sure that line items reflect actual costs. </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8" name="AutoShape 18">
            <a:extLst>
              <a:ext uri="{C183D7F6-B498-43B3-948B-1728B52AA6E4}">
                <adec:decorative xmlns:adec="http://schemas.microsoft.com/office/drawing/2017/decorative" val="1"/>
              </a:ext>
            </a:extLst>
          </p:cNvPr>
          <p:cNvSpPr/>
          <p:nvPr/>
        </p:nvSpPr>
        <p:spPr>
          <a:xfrm flipH="1" flipV="1">
            <a:off x="9120188" y="2421164"/>
            <a:ext cx="23812" cy="3631684"/>
          </a:xfrm>
          <a:prstGeom prst="line">
            <a:avLst/>
          </a:prstGeom>
          <a:ln w="47625" cap="rnd">
            <a:solidFill>
              <a:srgbClr val="000000"/>
            </a:solidFill>
            <a:prstDash val="solid"/>
            <a:headEnd type="none" w="sm" len="sm"/>
            <a:tailEnd type="none" w="sm" len="sm"/>
          </a:ln>
        </p:spPr>
        <p:txBody>
          <a:bodyPr/>
          <a:lstStyle/>
          <a:p>
            <a:endParaRPr lang="en-US"/>
          </a:p>
        </p:txBody>
      </p:sp>
      <p:sp>
        <p:nvSpPr>
          <p:cNvPr id="19" name="AutoShape 19">
            <a:extLst>
              <a:ext uri="{C183D7F6-B498-43B3-948B-1728B52AA6E4}">
                <adec:decorative xmlns:adec="http://schemas.microsoft.com/office/drawing/2017/decorative" val="1"/>
              </a:ext>
            </a:extLst>
          </p:cNvPr>
          <p:cNvSpPr/>
          <p:nvPr/>
        </p:nvSpPr>
        <p:spPr>
          <a:xfrm flipV="1">
            <a:off x="787910" y="6052849"/>
            <a:ext cx="16712180" cy="156"/>
          </a:xfrm>
          <a:prstGeom prst="line">
            <a:avLst/>
          </a:prstGeom>
          <a:ln w="47625"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32578" y="462191"/>
            <a:ext cx="14362302" cy="14978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30"/>
              </a:lnSpc>
              <a:spcBef>
                <a:spcPts val="0"/>
              </a:spcBef>
              <a:spcAft>
                <a:spcPts val="0"/>
              </a:spcAft>
              <a:buClrTx/>
              <a:buSzTx/>
              <a:buFontTx/>
              <a:buNone/>
              <a:tabLst/>
              <a:defRPr/>
            </a:pPr>
            <a:r>
              <a:rPr kumimoji="0" lang="en-US" sz="5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Purchased Professional and </a:t>
            </a:r>
          </a:p>
          <a:p>
            <a:pPr marL="0" marR="0" lvl="0" indent="0" algn="l" defTabSz="914400" rtl="0" eaLnBrk="1" fontAlgn="auto" latinLnBrk="0" hangingPunct="1">
              <a:lnSpc>
                <a:spcPts val="5830"/>
              </a:lnSpc>
              <a:spcBef>
                <a:spcPts val="0"/>
              </a:spcBef>
              <a:spcAft>
                <a:spcPts val="0"/>
              </a:spcAft>
              <a:buClrTx/>
              <a:buSzTx/>
              <a:buFontTx/>
              <a:buNone/>
              <a:tabLst/>
              <a:defRPr/>
            </a:pPr>
            <a:r>
              <a:rPr kumimoji="0" lang="en-US" sz="5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Technical Services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5" name="AutoShape 15">
            <a:extLst>
              <a:ext uri="{C183D7F6-B498-43B3-948B-1728B52AA6E4}">
                <adec:decorative xmlns:adec="http://schemas.microsoft.com/office/drawing/2017/decorative" val="1"/>
              </a:ext>
            </a:extLst>
          </p:cNvPr>
          <p:cNvSpPr/>
          <p:nvPr/>
        </p:nvSpPr>
        <p:spPr>
          <a:xfrm>
            <a:off x="12160484" y="633083"/>
            <a:ext cx="3125589" cy="1066491"/>
          </a:xfrm>
          <a:prstGeom prst="rect">
            <a:avLst/>
          </a:prstGeom>
          <a:solidFill>
            <a:srgbClr val="86BE40"/>
          </a:solidFill>
        </p:spPr>
        <p:txBody>
          <a:bodyPr/>
          <a:lstStyle/>
          <a:p>
            <a:endParaRPr lang="en-US"/>
          </a:p>
        </p:txBody>
      </p:sp>
      <p:sp>
        <p:nvSpPr>
          <p:cNvPr id="16" name="TextBox 16"/>
          <p:cNvSpPr txBox="1"/>
          <p:nvPr/>
        </p:nvSpPr>
        <p:spPr>
          <a:xfrm>
            <a:off x="12453276" y="890942"/>
            <a:ext cx="255062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0300</a:t>
            </a:r>
          </a:p>
        </p:txBody>
      </p:sp>
      <p:sp>
        <p:nvSpPr>
          <p:cNvPr id="12" name="TextBox 12"/>
          <p:cNvSpPr txBox="1"/>
          <p:nvPr/>
        </p:nvSpPr>
        <p:spPr>
          <a:xfrm>
            <a:off x="1028700" y="3128359"/>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1" name="TextBox 11"/>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13" name="TextBox 13"/>
          <p:cNvSpPr txBox="1">
            <a:spLocks/>
          </p:cNvSpPr>
          <p:nvPr/>
        </p:nvSpPr>
        <p:spPr>
          <a:xfrm>
            <a:off x="9897209" y="3128359"/>
            <a:ext cx="6373202" cy="10443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99"/>
              </a:lnSpc>
              <a:spcBef>
                <a:spcPct val="0"/>
              </a:spcBef>
              <a:spcAft>
                <a:spcPts val="0"/>
              </a:spcAft>
              <a:buClrTx/>
              <a:buSzTx/>
              <a:buFontTx/>
              <a:buNone/>
              <a:tabLst/>
              <a:defRPr/>
            </a:pPr>
            <a:r>
              <a:rPr kumimoji="0" lang="en-US" sz="3999" b="0" i="0" u="none" strike="noStrike" kern="1200" cap="none" spc="0" normalizeH="0" baseline="0" noProof="0" dirty="0">
                <a:ln>
                  <a:noFill/>
                </a:ln>
                <a:solidFill>
                  <a:srgbClr val="000000"/>
                </a:solidFill>
                <a:effectLst/>
                <a:uLnTx/>
                <a:uFillTx/>
                <a:latin typeface="Trebuchet MS Bold"/>
                <a:ea typeface="Trebuchet MS Bold"/>
                <a:cs typeface="Trebuchet MS Bold"/>
                <a:sym typeface="Trebuchet MS Bold"/>
              </a:rPr>
              <a:t>Examples of Requirements:</a:t>
            </a:r>
          </a:p>
        </p:txBody>
      </p:sp>
      <p:sp>
        <p:nvSpPr>
          <p:cNvPr id="14" name="TextBox 14"/>
          <p:cNvSpPr txBox="1"/>
          <p:nvPr/>
        </p:nvSpPr>
        <p:spPr>
          <a:xfrm>
            <a:off x="9966809" y="4585119"/>
            <a:ext cx="7151235" cy="3711575"/>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ASCA on-site training; $3,500 for 45 staff members</a:t>
            </a:r>
          </a:p>
          <a:p>
            <a:pPr algn="l">
              <a:lnSpc>
                <a:spcPts val="4900"/>
              </a:lnSpc>
            </a:pPr>
            <a:endParaRPr lang="en-US" sz="3500">
              <a:solidFill>
                <a:srgbClr val="000000"/>
              </a:solidFill>
              <a:latin typeface="Trebuchet MS"/>
              <a:ea typeface="Trebuchet MS"/>
              <a:cs typeface="Trebuchet MS"/>
              <a:sym typeface="Trebuchet MS"/>
            </a:endParaRPr>
          </a:p>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SCCG Consultant Name- $10,000 to support writing sustainability plan.</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748853" cy="1541783"/>
            <a:chOff x="0" y="0"/>
            <a:chExt cx="4411221" cy="406066"/>
          </a:xfrm>
        </p:grpSpPr>
        <p:sp>
          <p:nvSpPr>
            <p:cNvPr id="3" name="Freeform 3">
              <a:extLst>
                <a:ext uri="{C183D7F6-B498-43B3-948B-1728B52AA6E4}">
                  <adec:decorative xmlns:adec="http://schemas.microsoft.com/office/drawing/2017/decorative" val="1"/>
                </a:ext>
              </a:extLst>
            </p:cNvPr>
            <p:cNvSpPr/>
            <p:nvPr/>
          </p:nvSpPr>
          <p:spPr>
            <a:xfrm>
              <a:off x="0" y="0"/>
              <a:ext cx="4411221" cy="406066"/>
            </a:xfrm>
            <a:custGeom>
              <a:avLst/>
              <a:gdLst/>
              <a:ahLst/>
              <a:cxnLst/>
              <a:rect l="l" t="t" r="r" b="b"/>
              <a:pathLst>
                <a:path w="4411221" h="406066">
                  <a:moveTo>
                    <a:pt x="0" y="0"/>
                  </a:moveTo>
                  <a:lnTo>
                    <a:pt x="4411221" y="0"/>
                  </a:lnTo>
                  <a:lnTo>
                    <a:pt x="4411221"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411221"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34588"/>
            <a:ext cx="14362302" cy="9720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20"/>
              </a:lnSpc>
              <a:spcBef>
                <a:spcPts val="0"/>
              </a:spcBef>
              <a:spcAft>
                <a:spcPts val="0"/>
              </a:spcAft>
              <a:buClrTx/>
              <a:buSzTx/>
              <a:buFontTx/>
              <a:buNone/>
              <a:tabLst/>
              <a:defRPr/>
            </a:pPr>
            <a:r>
              <a:rPr kumimoji="0" lang="en-US" sz="70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Other Purchased Services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AutoShape 11">
            <a:extLst>
              <a:ext uri="{C183D7F6-B498-43B3-948B-1728B52AA6E4}">
                <adec:decorative xmlns:adec="http://schemas.microsoft.com/office/drawing/2017/decorative" val="1"/>
              </a:ext>
            </a:extLst>
          </p:cNvPr>
          <p:cNvSpPr/>
          <p:nvPr/>
        </p:nvSpPr>
        <p:spPr>
          <a:xfrm>
            <a:off x="13233254" y="606262"/>
            <a:ext cx="2471322" cy="1066408"/>
          </a:xfrm>
          <a:prstGeom prst="rect">
            <a:avLst/>
          </a:prstGeom>
          <a:solidFill>
            <a:srgbClr val="D33039"/>
          </a:solidFill>
        </p:spPr>
        <p:txBody>
          <a:bodyPr/>
          <a:lstStyle/>
          <a:p>
            <a:endParaRPr lang="en-US"/>
          </a:p>
        </p:txBody>
      </p:sp>
      <p:sp>
        <p:nvSpPr>
          <p:cNvPr id="12" name="TextBox 12"/>
          <p:cNvSpPr txBox="1"/>
          <p:nvPr/>
        </p:nvSpPr>
        <p:spPr>
          <a:xfrm>
            <a:off x="13464757" y="864121"/>
            <a:ext cx="201671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0400</a:t>
            </a:r>
          </a:p>
        </p:txBody>
      </p:sp>
      <p:sp>
        <p:nvSpPr>
          <p:cNvPr id="13" name="AutoShape 13">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15" name="AutoShape 15">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6" name="TextBox 16"/>
          <p:cNvSpPr txBox="1"/>
          <p:nvPr/>
        </p:nvSpPr>
        <p:spPr>
          <a:xfrm>
            <a:off x="1028700" y="3128359"/>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4" name="TextBox 14"/>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17" name="TextBox 17"/>
          <p:cNvSpPr txBox="1"/>
          <p:nvPr/>
        </p:nvSpPr>
        <p:spPr>
          <a:xfrm>
            <a:off x="9725079" y="3128359"/>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0" name="TextBox 10"/>
          <p:cNvSpPr txBox="1"/>
          <p:nvPr/>
        </p:nvSpPr>
        <p:spPr>
          <a:xfrm>
            <a:off x="9702353" y="4742677"/>
            <a:ext cx="7275797" cy="3092450"/>
          </a:xfrm>
          <a:prstGeom prst="rect">
            <a:avLst/>
          </a:prstGeom>
        </p:spPr>
        <p:txBody>
          <a:bodyPr lIns="0" tIns="0" rIns="0" bIns="0" rtlCol="0" anchor="t">
            <a:spAutoFit/>
          </a:bodyPr>
          <a:lstStyle/>
          <a:p>
            <a:pPr marL="755651" lvl="1" indent="-377825" algn="l">
              <a:lnSpc>
                <a:spcPts val="4900"/>
              </a:lnSpc>
              <a:buFont typeface="Arial"/>
              <a:buChar char="•"/>
            </a:pPr>
            <a:r>
              <a:rPr lang="en-US" sz="3500">
                <a:solidFill>
                  <a:srgbClr val="000000"/>
                </a:solidFill>
                <a:latin typeface="Trebuchet MS"/>
                <a:ea typeface="Trebuchet MS"/>
                <a:cs typeface="Trebuchet MS"/>
                <a:sym typeface="Trebuchet MS"/>
              </a:rPr>
              <a:t>Best Printing Co. - provides paper and ink for printing all instructional materials and supplies for college fair; $2,000 allocable to SCCG program</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&amp; Operating Costs</a:t>
            </a:r>
          </a:p>
        </p:txBody>
      </p:sp>
      <p:sp>
        <p:nvSpPr>
          <p:cNvPr id="10" name="TextBox 10"/>
          <p:cNvSpPr txBox="1"/>
          <p:nvPr/>
        </p:nvSpPr>
        <p:spPr>
          <a:xfrm>
            <a:off x="931504" y="3454627"/>
            <a:ext cx="16424991" cy="4059295"/>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Travel, Registration and Entrance (0580):</a:t>
            </a:r>
            <a:r>
              <a:rPr lang="en-US" sz="3299">
                <a:solidFill>
                  <a:srgbClr val="000000"/>
                </a:solidFill>
                <a:latin typeface="Trebuchet MS"/>
                <a:ea typeface="Trebuchet MS"/>
                <a:cs typeface="Trebuchet MS"/>
                <a:sym typeface="Trebuchet MS"/>
              </a:rPr>
              <a:t> approved conferences/training, per diem—include dates of conferences, number of travelers, and estimated costs such as hotels, air, and mileage</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Supplies (0600): </a:t>
            </a:r>
            <a:r>
              <a:rPr lang="en-US" sz="3299">
                <a:solidFill>
                  <a:srgbClr val="000000"/>
                </a:solidFill>
                <a:latin typeface="Trebuchet MS"/>
                <a:ea typeface="Trebuchet MS"/>
                <a:cs typeface="Trebuchet MS"/>
                <a:sym typeface="Trebuchet MS"/>
              </a:rPr>
              <a:t>counseling supplies, books, food, furniture </a:t>
            </a:r>
          </a:p>
          <a:p>
            <a:pPr algn="l">
              <a:lnSpc>
                <a:spcPts val="4619"/>
              </a:lnSpc>
            </a:pPr>
            <a:endParaRPr lang="en-US" sz="3299">
              <a:solidFill>
                <a:srgbClr val="000000"/>
              </a:solidFill>
              <a:latin typeface="Trebuchet MS"/>
              <a:ea typeface="Trebuchet MS"/>
              <a:cs typeface="Trebuchet MS"/>
              <a:sym typeface="Trebuchet MS"/>
            </a:endParaRPr>
          </a:p>
          <a:p>
            <a:pPr marL="712465" lvl="1" indent="-356233" algn="l">
              <a:lnSpc>
                <a:spcPts val="4619"/>
              </a:lnSpc>
              <a:buFont typeface="Arial"/>
              <a:buChar char="•"/>
            </a:pPr>
            <a:r>
              <a:rPr lang="en-US" sz="3299">
                <a:solidFill>
                  <a:srgbClr val="000000"/>
                </a:solidFill>
                <a:latin typeface="Trebuchet MS Bold"/>
                <a:ea typeface="Trebuchet MS Bold"/>
                <a:cs typeface="Trebuchet MS Bold"/>
                <a:sym typeface="Trebuchet MS Bold"/>
              </a:rPr>
              <a:t>Non-Capitalized Equipment (0735): </a:t>
            </a:r>
            <a:r>
              <a:rPr lang="en-US" sz="3299">
                <a:solidFill>
                  <a:srgbClr val="000000"/>
                </a:solidFill>
                <a:latin typeface="Trebuchet MS"/>
                <a:ea typeface="Trebuchet MS"/>
                <a:cs typeface="Trebuchet MS"/>
                <a:sym typeface="Trebuchet MS"/>
              </a:rPr>
              <a:t>technology</a:t>
            </a:r>
          </a:p>
        </p:txBody>
      </p:sp>
      <p:sp>
        <p:nvSpPr>
          <p:cNvPr id="9" name="Freeform 9" descr="CDE Logo"/>
          <p:cNvSpPr/>
          <p:nvPr/>
        </p:nvSpPr>
        <p:spPr>
          <a:xfrm>
            <a:off x="14980148" y="8578108"/>
            <a:ext cx="2536301" cy="1078247"/>
          </a:xfrm>
          <a:custGeom>
            <a:avLst/>
            <a:gdLst/>
            <a:ahLst/>
            <a:cxnLst/>
            <a:rect l="l" t="t" r="r" b="b"/>
            <a:pathLst>
              <a:path w="2536301" h="1078247">
                <a:moveTo>
                  <a:pt x="0" y="0"/>
                </a:moveTo>
                <a:lnTo>
                  <a:pt x="2536302" y="0"/>
                </a:lnTo>
                <a:lnTo>
                  <a:pt x="2536302"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7161545" cy="1541783"/>
            <a:chOff x="0" y="0"/>
            <a:chExt cx="4519913" cy="406066"/>
          </a:xfrm>
        </p:grpSpPr>
        <p:sp>
          <p:nvSpPr>
            <p:cNvPr id="3" name="Freeform 3">
              <a:extLst>
                <a:ext uri="{C183D7F6-B498-43B3-948B-1728B52AA6E4}">
                  <adec:decorative xmlns:adec="http://schemas.microsoft.com/office/drawing/2017/decorative" val="1"/>
                </a:ext>
              </a:extLst>
            </p:cNvPr>
            <p:cNvSpPr/>
            <p:nvPr/>
          </p:nvSpPr>
          <p:spPr>
            <a:xfrm>
              <a:off x="0" y="0"/>
              <a:ext cx="4519913" cy="406066"/>
            </a:xfrm>
            <a:custGeom>
              <a:avLst/>
              <a:gdLst/>
              <a:ahLst/>
              <a:cxnLst/>
              <a:rect l="l" t="t" r="r" b="b"/>
              <a:pathLst>
                <a:path w="4519913" h="406066">
                  <a:moveTo>
                    <a:pt x="0" y="0"/>
                  </a:moveTo>
                  <a:lnTo>
                    <a:pt x="4519913" y="0"/>
                  </a:lnTo>
                  <a:lnTo>
                    <a:pt x="4519913"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519913"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816656"/>
            <a:ext cx="14362302" cy="7984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148"/>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Travel, Registration and Entrance</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2C3384"/>
            </a:solidFill>
            <a:prstDash val="solid"/>
            <a:headEnd type="none" w="sm" len="sm"/>
            <a:tailEnd type="none" w="sm" len="sm"/>
          </a:ln>
        </p:spPr>
        <p:txBody>
          <a:bodyPr/>
          <a:lstStyle/>
          <a:p>
            <a:endParaRPr lang="en-US"/>
          </a:p>
        </p:txBody>
      </p:sp>
      <p:sp>
        <p:nvSpPr>
          <p:cNvPr id="12" name="AutoShape 12">
            <a:extLst>
              <a:ext uri="{C183D7F6-B498-43B3-948B-1728B52AA6E4}">
                <adec:decorative xmlns:adec="http://schemas.microsoft.com/office/drawing/2017/decorative" val="1"/>
              </a:ext>
            </a:extLst>
          </p:cNvPr>
          <p:cNvSpPr/>
          <p:nvPr/>
        </p:nvSpPr>
        <p:spPr>
          <a:xfrm>
            <a:off x="13620239" y="644517"/>
            <a:ext cx="2622307" cy="1066491"/>
          </a:xfrm>
          <a:prstGeom prst="rect">
            <a:avLst/>
          </a:prstGeom>
          <a:solidFill>
            <a:srgbClr val="F8B333"/>
          </a:solidFill>
        </p:spPr>
        <p:txBody>
          <a:bodyPr/>
          <a:lstStyle/>
          <a:p>
            <a:endParaRPr lang="en-US"/>
          </a:p>
        </p:txBody>
      </p:sp>
      <p:sp>
        <p:nvSpPr>
          <p:cNvPr id="13" name="TextBox 13"/>
          <p:cNvSpPr txBox="1"/>
          <p:nvPr/>
        </p:nvSpPr>
        <p:spPr>
          <a:xfrm>
            <a:off x="13917789" y="902418"/>
            <a:ext cx="2027207"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0580</a:t>
            </a:r>
          </a:p>
        </p:txBody>
      </p:sp>
      <p:sp>
        <p:nvSpPr>
          <p:cNvPr id="14" name="AutoShape 14">
            <a:extLst>
              <a:ext uri="{C183D7F6-B498-43B3-948B-1728B52AA6E4}">
                <adec:decorative xmlns:adec="http://schemas.microsoft.com/office/drawing/2017/decorative" val="1"/>
              </a:ext>
            </a:extLst>
          </p:cNvPr>
          <p:cNvSpPr/>
          <p:nvPr/>
        </p:nvSpPr>
        <p:spPr>
          <a:xfrm>
            <a:off x="9460349" y="6687292"/>
            <a:ext cx="7531541" cy="23812"/>
          </a:xfrm>
          <a:prstGeom prst="line">
            <a:avLst/>
          </a:prstGeom>
          <a:ln w="47625" cap="rnd">
            <a:solidFill>
              <a:srgbClr val="000000"/>
            </a:solidFill>
            <a:prstDash val="solid"/>
            <a:headEnd type="none" w="sm" len="sm"/>
            <a:tailEnd type="none" w="sm" len="sm"/>
          </a:ln>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8" name="AutoShape 18">
            <a:extLst>
              <a:ext uri="{C183D7F6-B498-43B3-948B-1728B52AA6E4}">
                <adec:decorative xmlns:adec="http://schemas.microsoft.com/office/drawing/2017/decorative" val="1"/>
              </a:ext>
            </a:extLst>
          </p:cNvPr>
          <p:cNvSpPr/>
          <p:nvPr/>
        </p:nvSpPr>
        <p:spPr>
          <a:xfrm flipV="1">
            <a:off x="9113250" y="3233134"/>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9" name="TextBox 19"/>
          <p:cNvSpPr txBox="1"/>
          <p:nvPr/>
        </p:nvSpPr>
        <p:spPr>
          <a:xfrm>
            <a:off x="1028700"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7" name="TextBox 17"/>
          <p:cNvSpPr txBox="1"/>
          <p:nvPr/>
        </p:nvSpPr>
        <p:spPr>
          <a:xfrm>
            <a:off x="1130615" y="4784141"/>
            <a:ext cx="5791436" cy="3693311"/>
          </a:xfrm>
          <a:prstGeom prst="rect">
            <a:avLst/>
          </a:prstGeom>
        </p:spPr>
        <p:txBody>
          <a:bodyPr lIns="0" tIns="0" rIns="0" bIns="0" rtlCol="0" anchor="t">
            <a:spAutoFit/>
          </a:bodyPr>
          <a:lstStyle/>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Who?</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What?</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Cost per hour/item</a:t>
            </a:r>
          </a:p>
          <a:p>
            <a:pPr algn="l">
              <a:lnSpc>
                <a:spcPts val="1739"/>
              </a:lnSpc>
            </a:pPr>
            <a:endParaRPr lang="en-US" sz="3500">
              <a:solidFill>
                <a:srgbClr val="000000"/>
              </a:solidFill>
              <a:latin typeface="Trebuchet MS"/>
              <a:ea typeface="Trebuchet MS"/>
              <a:cs typeface="Trebuchet MS"/>
              <a:sym typeface="Trebuchet MS"/>
            </a:endParaRPr>
          </a:p>
          <a:p>
            <a:pPr marL="755651" lvl="1" indent="-377825" algn="l">
              <a:lnSpc>
                <a:spcPts val="6090"/>
              </a:lnSpc>
              <a:buFont typeface="Arial"/>
              <a:buChar char="•"/>
            </a:pPr>
            <a:r>
              <a:rPr lang="en-US" sz="3500">
                <a:solidFill>
                  <a:srgbClr val="000000"/>
                </a:solidFill>
                <a:latin typeface="Trebuchet MS"/>
                <a:ea typeface="Trebuchet MS"/>
                <a:cs typeface="Trebuchet MS"/>
                <a:sym typeface="Trebuchet MS"/>
              </a:rPr>
              <a:t>Why is it necessary?</a:t>
            </a:r>
          </a:p>
        </p:txBody>
      </p:sp>
      <p:sp>
        <p:nvSpPr>
          <p:cNvPr id="20" name="TextBox 20"/>
          <p:cNvSpPr txBox="1"/>
          <p:nvPr/>
        </p:nvSpPr>
        <p:spPr>
          <a:xfrm>
            <a:off x="9725079"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1" name="TextBox 11"/>
          <p:cNvSpPr txBox="1"/>
          <p:nvPr/>
        </p:nvSpPr>
        <p:spPr>
          <a:xfrm>
            <a:off x="9725079" y="4301279"/>
            <a:ext cx="7445654" cy="2076450"/>
          </a:xfrm>
          <a:prstGeom prst="rect">
            <a:avLst/>
          </a:prstGeom>
        </p:spPr>
        <p:txBody>
          <a:bodyPr lIns="0" tIns="0" rIns="0" bIns="0" rtlCol="0" anchor="t">
            <a:spAutoFit/>
          </a:bodyPr>
          <a:lstStyle/>
          <a:p>
            <a:pPr marL="647697" lvl="1" indent="-323848" algn="l">
              <a:lnSpc>
                <a:spcPts val="4199"/>
              </a:lnSpc>
              <a:buFont typeface="Arial"/>
              <a:buChar char="•"/>
            </a:pPr>
            <a:r>
              <a:rPr lang="en-US" sz="2999">
                <a:solidFill>
                  <a:srgbClr val="000000"/>
                </a:solidFill>
                <a:latin typeface="Trebuchet MS"/>
                <a:ea typeface="Trebuchet MS"/>
                <a:cs typeface="Trebuchet MS"/>
                <a:sym typeface="Trebuchet MS"/>
              </a:rPr>
              <a:t>$500 for registration to 2023 CSCA conference; $300 per night at the hotel (5 nights); per diem @ $42/day (5 days);</a:t>
            </a:r>
          </a:p>
        </p:txBody>
      </p:sp>
      <p:sp>
        <p:nvSpPr>
          <p:cNvPr id="15" name="TextBox 15"/>
          <p:cNvSpPr txBox="1"/>
          <p:nvPr/>
        </p:nvSpPr>
        <p:spPr>
          <a:xfrm>
            <a:off x="9639042" y="6944467"/>
            <a:ext cx="7531692" cy="1735344"/>
          </a:xfrm>
          <a:prstGeom prst="rect">
            <a:avLst/>
          </a:prstGeom>
        </p:spPr>
        <p:txBody>
          <a:bodyPr lIns="0" tIns="0" rIns="0" bIns="0" rtlCol="0" anchor="t">
            <a:spAutoFit/>
          </a:bodyPr>
          <a:lstStyle/>
          <a:p>
            <a:pPr marL="712465" lvl="1" indent="-356233" algn="l">
              <a:lnSpc>
                <a:spcPts val="4619"/>
              </a:lnSpc>
              <a:buFont typeface="Arial"/>
              <a:buChar char="•"/>
            </a:pPr>
            <a:r>
              <a:rPr lang="en-US" sz="3299">
                <a:solidFill>
                  <a:srgbClr val="000000"/>
                </a:solidFill>
                <a:latin typeface="Trebuchet MS"/>
                <a:ea typeface="Trebuchet MS"/>
                <a:cs typeface="Trebuchet MS"/>
                <a:sym typeface="Trebuchet MS"/>
              </a:rPr>
              <a:t>If you are attending summer PD, all expenditures MUST be spent before June 30th, 2025!</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074456" cy="1541783"/>
            <a:chOff x="0" y="0"/>
            <a:chExt cx="4233602" cy="406066"/>
          </a:xfrm>
        </p:grpSpPr>
        <p:sp>
          <p:nvSpPr>
            <p:cNvPr id="3" name="Freeform 3">
              <a:extLst>
                <a:ext uri="{C183D7F6-B498-43B3-948B-1728B52AA6E4}">
                  <adec:decorative xmlns:adec="http://schemas.microsoft.com/office/drawing/2017/decorative" val="1"/>
                </a:ext>
              </a:extLst>
            </p:cNvPr>
            <p:cNvSpPr/>
            <p:nvPr/>
          </p:nvSpPr>
          <p:spPr>
            <a:xfrm>
              <a:off x="0" y="0"/>
              <a:ext cx="4233602" cy="406066"/>
            </a:xfrm>
            <a:custGeom>
              <a:avLst/>
              <a:gdLst/>
              <a:ahLst/>
              <a:cxnLst/>
              <a:rect l="l" t="t" r="r" b="b"/>
              <a:pathLst>
                <a:path w="4233602" h="406066">
                  <a:moveTo>
                    <a:pt x="0" y="0"/>
                  </a:moveTo>
                  <a:lnTo>
                    <a:pt x="4233602" y="0"/>
                  </a:lnTo>
                  <a:lnTo>
                    <a:pt x="4233602"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233602"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503847"/>
            <a:ext cx="14362302" cy="14049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406"/>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American School Counselor </a:t>
            </a:r>
          </a:p>
          <a:p>
            <a:pPr marL="0" marR="0" lvl="0" indent="0" algn="l" defTabSz="914400" rtl="0" eaLnBrk="1" fontAlgn="auto" latinLnBrk="0" hangingPunct="1">
              <a:lnSpc>
                <a:spcPts val="5406"/>
              </a:lnSpc>
              <a:spcBef>
                <a:spcPts val="0"/>
              </a:spcBef>
              <a:spcAft>
                <a:spcPts val="0"/>
              </a:spcAft>
              <a:buClrTx/>
              <a:buSzTx/>
              <a:buFontTx/>
              <a:buNone/>
              <a:tabLst/>
              <a:defRPr/>
            </a:pPr>
            <a:r>
              <a:rPr kumimoji="0" lang="en-US" sz="51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Association Conference</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525771" y="644517"/>
            <a:ext cx="2622307" cy="1066491"/>
          </a:xfrm>
          <a:prstGeom prst="rect">
            <a:avLst/>
          </a:prstGeom>
          <a:solidFill>
            <a:srgbClr val="F8B333"/>
          </a:solidFill>
        </p:spPr>
        <p:txBody>
          <a:bodyPr/>
          <a:lstStyle/>
          <a:p>
            <a:endParaRPr lang="en-US"/>
          </a:p>
        </p:txBody>
      </p:sp>
      <p:sp>
        <p:nvSpPr>
          <p:cNvPr id="11" name="TextBox 11"/>
          <p:cNvSpPr txBox="1"/>
          <p:nvPr/>
        </p:nvSpPr>
        <p:spPr>
          <a:xfrm>
            <a:off x="12964240" y="902418"/>
            <a:ext cx="1745370"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0580</a:t>
            </a:r>
          </a:p>
        </p:txBody>
      </p:sp>
      <p:sp>
        <p:nvSpPr>
          <p:cNvPr id="12" name="TextBox 12"/>
          <p:cNvSpPr txBox="1"/>
          <p:nvPr/>
        </p:nvSpPr>
        <p:spPr>
          <a:xfrm>
            <a:off x="585473" y="2608206"/>
            <a:ext cx="16583236" cy="6423963"/>
          </a:xfrm>
          <a:prstGeom prst="rect">
            <a:avLst/>
          </a:prstGeom>
        </p:spPr>
        <p:txBody>
          <a:bodyPr lIns="0" tIns="0" rIns="0" bIns="0" rtlCol="0" anchor="t">
            <a:spAutoFit/>
          </a:bodyPr>
          <a:lstStyle/>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SCCG funds can only be used for the July 2025 ASCA conference if you are not in the final year of the grant cycle. (Allowable for Cohorts 12,13, and 14 only)</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You can add the ASCA conference costs to your FY2024-25 budget for items that will be processed before June 30, 2025. For example, registration and flights that must be paid for before June 30, 2025, can be added.</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All “on the ground” costs; including but not limited to per diem, mileage, hotel, etc. must be written into the continuation budget for the FY2025-26. These are items that cannot be paid for prior to the June 30, 2025, deadline. </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While we do plan to approve items, all final approvals are based on legislative allocations for SCCG funding in FY2024-25.</a:t>
            </a:r>
          </a:p>
        </p:txBody>
      </p:sp>
      <p:sp>
        <p:nvSpPr>
          <p:cNvPr id="9" name="Freeform 9" descr="CDE Logo"/>
          <p:cNvSpPr/>
          <p:nvPr/>
        </p:nvSpPr>
        <p:spPr>
          <a:xfrm>
            <a:off x="14860594" y="8658634"/>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63840" y="772314"/>
            <a:ext cx="14362302" cy="896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Non-Capitalized Equipment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3197482" y="602444"/>
            <a:ext cx="2129091" cy="1066491"/>
          </a:xfrm>
          <a:prstGeom prst="rect">
            <a:avLst/>
          </a:prstGeom>
          <a:solidFill>
            <a:srgbClr val="A6A6A6"/>
          </a:solidFill>
        </p:spPr>
        <p:txBody>
          <a:bodyPr/>
          <a:lstStyle/>
          <a:p>
            <a:endParaRPr lang="en-US"/>
          </a:p>
        </p:txBody>
      </p:sp>
      <p:sp>
        <p:nvSpPr>
          <p:cNvPr id="11" name="TextBox 11"/>
          <p:cNvSpPr txBox="1"/>
          <p:nvPr/>
        </p:nvSpPr>
        <p:spPr>
          <a:xfrm>
            <a:off x="13424790" y="860304"/>
            <a:ext cx="1619607"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0735</a:t>
            </a:r>
          </a:p>
        </p:txBody>
      </p:sp>
      <p:sp>
        <p:nvSpPr>
          <p:cNvPr id="12" name="AutoShape 12">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3" name="TextBox 13"/>
          <p:cNvSpPr txBox="1"/>
          <p:nvPr/>
        </p:nvSpPr>
        <p:spPr>
          <a:xfrm>
            <a:off x="1360866"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5" name="TextBox 15"/>
          <p:cNvSpPr txBox="1"/>
          <p:nvPr/>
        </p:nvSpPr>
        <p:spPr>
          <a:xfrm>
            <a:off x="1360866" y="4325503"/>
            <a:ext cx="5791436" cy="2477636"/>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What?</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Cost per hour/item</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Why is it necessary?</a:t>
            </a:r>
          </a:p>
        </p:txBody>
      </p:sp>
      <p:sp>
        <p:nvSpPr>
          <p:cNvPr id="14" name="TextBox 14"/>
          <p:cNvSpPr txBox="1"/>
          <p:nvPr/>
        </p:nvSpPr>
        <p:spPr>
          <a:xfrm>
            <a:off x="9805604"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6" name="TextBox 16"/>
          <p:cNvSpPr txBox="1"/>
          <p:nvPr/>
        </p:nvSpPr>
        <p:spPr>
          <a:xfrm>
            <a:off x="9725079" y="4249637"/>
            <a:ext cx="7399421" cy="4332532"/>
          </a:xfrm>
          <a:prstGeom prst="rect">
            <a:avLst/>
          </a:prstGeom>
        </p:spPr>
        <p:txBody>
          <a:bodyPr lIns="0" tIns="0" rIns="0" bIns="0" rtlCol="0" anchor="t">
            <a:spAutoFit/>
          </a:bodyPr>
          <a:lstStyle/>
          <a:p>
            <a:pPr marL="712472" lvl="1" indent="-356236" algn="l">
              <a:lnSpc>
                <a:spcPts val="4785"/>
              </a:lnSpc>
              <a:buFont typeface="Arial"/>
              <a:buChar char="•"/>
            </a:pPr>
            <a:r>
              <a:rPr lang="en-US" sz="3300">
                <a:solidFill>
                  <a:srgbClr val="000000"/>
                </a:solidFill>
                <a:latin typeface="Trebuchet MS"/>
                <a:ea typeface="Trebuchet MS"/>
                <a:cs typeface="Trebuchet MS"/>
                <a:sym typeface="Trebuchet MS"/>
              </a:rPr>
              <a:t>Headphones for students to complete FAFSA &amp; other SCCG program activities - $25/each x 100 </a:t>
            </a:r>
          </a:p>
          <a:p>
            <a:pPr algn="l">
              <a:lnSpc>
                <a:spcPts val="1160"/>
              </a:lnSpc>
            </a:pPr>
            <a:endParaRPr lang="en-US" sz="3300">
              <a:solidFill>
                <a:srgbClr val="000000"/>
              </a:solidFill>
              <a:latin typeface="Trebuchet MS"/>
              <a:ea typeface="Trebuchet MS"/>
              <a:cs typeface="Trebuchet MS"/>
              <a:sym typeface="Trebuchet MS"/>
            </a:endParaRPr>
          </a:p>
          <a:p>
            <a:pPr marL="712472" lvl="1" indent="-356236" algn="l">
              <a:lnSpc>
                <a:spcPts val="4785"/>
              </a:lnSpc>
              <a:buFont typeface="Arial"/>
              <a:buChar char="•"/>
            </a:pPr>
            <a:r>
              <a:rPr lang="en-US" sz="3300">
                <a:solidFill>
                  <a:srgbClr val="000000"/>
                </a:solidFill>
                <a:latin typeface="Trebuchet MS"/>
                <a:ea typeface="Trebuchet MS"/>
                <a:cs typeface="Trebuchet MS"/>
                <a:sym typeface="Trebuchet MS"/>
              </a:rPr>
              <a:t>Laptop for new counselor - Dell - $750 (no individual device can exceed $1,500)</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28223" y="690078"/>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Supplies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AutoShape 10">
            <a:extLst>
              <a:ext uri="{C183D7F6-B498-43B3-948B-1728B52AA6E4}">
                <adec:decorative xmlns:adec="http://schemas.microsoft.com/office/drawing/2017/decorative" val="1"/>
              </a:ext>
            </a:extLst>
          </p:cNvPr>
          <p:cNvSpPr/>
          <p:nvPr/>
        </p:nvSpPr>
        <p:spPr>
          <a:xfrm>
            <a:off x="12819955" y="633083"/>
            <a:ext cx="2209616" cy="1066491"/>
          </a:xfrm>
          <a:prstGeom prst="rect">
            <a:avLst/>
          </a:prstGeom>
          <a:solidFill>
            <a:srgbClr val="825474"/>
          </a:solidFill>
        </p:spPr>
        <p:txBody>
          <a:bodyPr/>
          <a:lstStyle/>
          <a:p>
            <a:endParaRPr lang="en-US"/>
          </a:p>
        </p:txBody>
      </p:sp>
      <p:sp>
        <p:nvSpPr>
          <p:cNvPr id="11" name="TextBox 11"/>
          <p:cNvSpPr txBox="1"/>
          <p:nvPr/>
        </p:nvSpPr>
        <p:spPr>
          <a:xfrm>
            <a:off x="13132603" y="890984"/>
            <a:ext cx="1584319" cy="512589"/>
          </a:xfrm>
          <a:prstGeom prst="rect">
            <a:avLst/>
          </a:prstGeom>
        </p:spPr>
        <p:txBody>
          <a:bodyPr lIns="0" tIns="0" rIns="0" bIns="0" rtlCol="0" anchor="t">
            <a:spAutoFit/>
          </a:bodyPr>
          <a:lstStyle/>
          <a:p>
            <a:pPr marL="0" lvl="0" indent="0" algn="ctr">
              <a:lnSpc>
                <a:spcPts val="4064"/>
              </a:lnSpc>
              <a:spcBef>
                <a:spcPct val="0"/>
              </a:spcBef>
            </a:pPr>
            <a:r>
              <a:rPr lang="en-US" sz="3126">
                <a:solidFill>
                  <a:srgbClr val="FFFFFF"/>
                </a:solidFill>
                <a:latin typeface="Trebuchet MS Bold"/>
                <a:ea typeface="Trebuchet MS Bold"/>
                <a:cs typeface="Trebuchet MS Bold"/>
                <a:sym typeface="Trebuchet MS Bold"/>
              </a:rPr>
              <a:t>0600</a:t>
            </a:r>
          </a:p>
        </p:txBody>
      </p:sp>
      <p:sp>
        <p:nvSpPr>
          <p:cNvPr id="13" name="AutoShape 13">
            <a:extLst>
              <a:ext uri="{C183D7F6-B498-43B3-948B-1728B52AA6E4}">
                <adec:decorative xmlns:adec="http://schemas.microsoft.com/office/drawing/2017/decorative" val="1"/>
              </a:ext>
            </a:extLst>
          </p:cNvPr>
          <p:cNvSpPr/>
          <p:nvPr/>
        </p:nvSpPr>
        <p:spPr>
          <a:xfrm flipV="1">
            <a:off x="9167812" y="3088953"/>
            <a:ext cx="6938" cy="6170506"/>
          </a:xfrm>
          <a:prstGeom prst="line">
            <a:avLst/>
          </a:prstGeom>
          <a:ln w="47625" cap="rnd">
            <a:solidFill>
              <a:srgbClr val="000000"/>
            </a:solidFill>
            <a:prstDash val="solid"/>
            <a:headEnd type="none" w="sm" len="sm"/>
            <a:tailEnd type="none" w="sm" len="sm"/>
          </a:ln>
        </p:spPr>
        <p:txBody>
          <a:bodyPr/>
          <a:lstStyle/>
          <a:p>
            <a:endParaRPr lang="en-US"/>
          </a:p>
        </p:txBody>
      </p:sp>
      <p:sp>
        <p:nvSpPr>
          <p:cNvPr id="14" name="TextBox 14"/>
          <p:cNvSpPr txBox="1"/>
          <p:nvPr/>
        </p:nvSpPr>
        <p:spPr>
          <a:xfrm>
            <a:off x="1360866" y="3028327"/>
            <a:ext cx="7050064"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Minimum Description Requirements:</a:t>
            </a:r>
          </a:p>
        </p:txBody>
      </p:sp>
      <p:sp>
        <p:nvSpPr>
          <p:cNvPr id="12" name="TextBox 12"/>
          <p:cNvSpPr txBox="1"/>
          <p:nvPr/>
        </p:nvSpPr>
        <p:spPr>
          <a:xfrm>
            <a:off x="1360866" y="4505848"/>
            <a:ext cx="5791436" cy="2477636"/>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What?</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Cost per hour/item</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Why is it necessary?</a:t>
            </a:r>
          </a:p>
        </p:txBody>
      </p:sp>
      <p:sp>
        <p:nvSpPr>
          <p:cNvPr id="15" name="TextBox 15"/>
          <p:cNvSpPr txBox="1"/>
          <p:nvPr/>
        </p:nvSpPr>
        <p:spPr>
          <a:xfrm>
            <a:off x="9725079" y="3028327"/>
            <a:ext cx="6373202" cy="1044352"/>
          </a:xfrm>
          <a:prstGeom prst="rect">
            <a:avLst/>
          </a:prstGeom>
        </p:spPr>
        <p:txBody>
          <a:bodyPr lIns="0" tIns="0" rIns="0" bIns="0" rtlCol="0" anchor="t">
            <a:spAutoFit/>
          </a:bodyPr>
          <a:lstStyle/>
          <a:p>
            <a:pPr algn="l">
              <a:lnSpc>
                <a:spcPts val="3999"/>
              </a:lnSpc>
              <a:spcBef>
                <a:spcPct val="0"/>
              </a:spcBef>
            </a:pPr>
            <a:r>
              <a:rPr lang="en-US" sz="3999">
                <a:solidFill>
                  <a:srgbClr val="000000"/>
                </a:solidFill>
                <a:latin typeface="Trebuchet MS Bold"/>
                <a:ea typeface="Trebuchet MS Bold"/>
                <a:cs typeface="Trebuchet MS Bold"/>
                <a:sym typeface="Trebuchet MS Bold"/>
              </a:rPr>
              <a:t>Examples of Requirements:</a:t>
            </a:r>
          </a:p>
        </p:txBody>
      </p:sp>
      <p:sp>
        <p:nvSpPr>
          <p:cNvPr id="16" name="TextBox 16"/>
          <p:cNvSpPr txBox="1"/>
          <p:nvPr/>
        </p:nvSpPr>
        <p:spPr>
          <a:xfrm>
            <a:off x="9465117" y="4505848"/>
            <a:ext cx="8076936" cy="3036404"/>
          </a:xfrm>
          <a:prstGeom prst="rect">
            <a:avLst/>
          </a:prstGeom>
        </p:spPr>
        <p:txBody>
          <a:bodyPr lIns="0" tIns="0" rIns="0" bIns="0" rtlCol="0" anchor="t">
            <a:spAutoFit/>
          </a:bodyPr>
          <a:lstStyle/>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Professional Development Books (ASCA - SEL) - $35/each x 25 staff</a:t>
            </a:r>
          </a:p>
          <a:p>
            <a:pPr algn="l">
              <a:lnSpc>
                <a:spcPts val="1392"/>
              </a:lnSpc>
            </a:pPr>
            <a:endParaRPr lang="en-US" sz="3300">
              <a:solidFill>
                <a:srgbClr val="000000"/>
              </a:solidFill>
              <a:latin typeface="Trebuchet MS"/>
              <a:ea typeface="Trebuchet MS"/>
              <a:cs typeface="Trebuchet MS"/>
              <a:sym typeface="Trebuchet MS"/>
            </a:endParaRPr>
          </a:p>
          <a:p>
            <a:pPr marL="712472" lvl="1" indent="-356236" algn="l">
              <a:lnSpc>
                <a:spcPts val="5742"/>
              </a:lnSpc>
              <a:buFont typeface="Arial"/>
              <a:buChar char="•"/>
            </a:pPr>
            <a:r>
              <a:rPr lang="en-US" sz="3300">
                <a:solidFill>
                  <a:srgbClr val="000000"/>
                </a:solidFill>
                <a:latin typeface="Trebuchet MS"/>
                <a:ea typeface="Trebuchet MS"/>
                <a:cs typeface="Trebuchet MS"/>
                <a:sym typeface="Trebuchet MS"/>
              </a:rPr>
              <a:t>Refreshments for School Counselor PD day - 25 staff @ $30 each</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 Terms</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875245" y="2848010"/>
            <a:ext cx="16537509" cy="6585718"/>
          </a:xfrm>
          <a:prstGeom prst="rect">
            <a:avLst/>
          </a:prstGeom>
        </p:spPr>
        <p:txBody>
          <a:bodyPr lIns="0" tIns="0" rIns="0" bIns="0" rtlCol="0" anchor="t">
            <a:spAutoFit/>
          </a:bodyPr>
          <a:lstStyle/>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Grant Award Letter (GAL):</a:t>
            </a:r>
            <a:r>
              <a:rPr lang="en-US" sz="3001">
                <a:solidFill>
                  <a:srgbClr val="000000"/>
                </a:solidFill>
                <a:latin typeface="Trebuchet MS"/>
                <a:ea typeface="Trebuchet MS"/>
                <a:cs typeface="Trebuchet MS"/>
                <a:sym typeface="Trebuchet MS"/>
              </a:rPr>
              <a:t> The official contract between CDE and the recipient of funding.</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Continuation Budget:</a:t>
            </a:r>
            <a:r>
              <a:rPr lang="en-US" sz="3001">
                <a:solidFill>
                  <a:srgbClr val="000000"/>
                </a:solidFill>
                <a:latin typeface="Trebuchet MS"/>
                <a:ea typeface="Trebuchet MS"/>
                <a:cs typeface="Trebuchet MS"/>
                <a:sym typeface="Trebuchet MS"/>
              </a:rPr>
              <a:t> A budget to show how funds will continue to be spent in the next spending/fiscal year.</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Budget Revision:</a:t>
            </a:r>
            <a:r>
              <a:rPr lang="en-US" sz="3001">
                <a:solidFill>
                  <a:srgbClr val="000000"/>
                </a:solidFill>
                <a:latin typeface="Trebuchet MS"/>
                <a:ea typeface="Trebuchet MS"/>
                <a:cs typeface="Trebuchet MS"/>
                <a:sym typeface="Trebuchet MS"/>
              </a:rPr>
              <a:t> Major changes made to a budget during the school year - rule of thumb is adding new budget line items and/or any change greater than 10% of the budget. Must be resubmitted to Smartsheets.</a:t>
            </a:r>
          </a:p>
          <a:p>
            <a:pPr algn="l">
              <a:lnSpc>
                <a:spcPts val="1399"/>
              </a:lnSpc>
            </a:pPr>
            <a:endParaRPr lang="en-US" sz="3001">
              <a:solidFill>
                <a:srgbClr val="000000"/>
              </a:solidFill>
              <a:latin typeface="Trebuchet MS"/>
              <a:ea typeface="Trebuchet MS"/>
              <a:cs typeface="Trebuchet MS"/>
              <a:sym typeface="Trebuchet MS"/>
            </a:endParaRPr>
          </a:p>
          <a:p>
            <a:pPr algn="l">
              <a:lnSpc>
                <a:spcPts val="13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Annual Financial Report (AFR):</a:t>
            </a:r>
            <a:r>
              <a:rPr lang="en-US" sz="3001">
                <a:solidFill>
                  <a:srgbClr val="000000"/>
                </a:solidFill>
                <a:latin typeface="Trebuchet MS"/>
                <a:ea typeface="Trebuchet MS"/>
                <a:cs typeface="Trebuchet MS"/>
                <a:sym typeface="Trebuchet MS"/>
              </a:rPr>
              <a:t> A report to show how funds were spent in a previous spending year. Submitted via Smartsheets.</a:t>
            </a:r>
          </a:p>
          <a:p>
            <a:pPr algn="l">
              <a:lnSpc>
                <a:spcPts val="1399"/>
              </a:lnSpc>
            </a:pPr>
            <a:endParaRPr lang="en-US" sz="3001">
              <a:solidFill>
                <a:srgbClr val="000000"/>
              </a:solidFill>
              <a:latin typeface="Trebuchet MS"/>
              <a:ea typeface="Trebuchet MS"/>
              <a:cs typeface="Trebuchet MS"/>
              <a:sym typeface="Trebuchet MS"/>
            </a:endParaRPr>
          </a:p>
          <a:p>
            <a:pPr marL="648028" lvl="1" indent="-324014" algn="l">
              <a:lnSpc>
                <a:spcPts val="4202"/>
              </a:lnSpc>
              <a:buFont typeface="Arial"/>
              <a:buChar char="•"/>
            </a:pPr>
            <a:r>
              <a:rPr lang="en-US" sz="3001">
                <a:solidFill>
                  <a:srgbClr val="000000"/>
                </a:solidFill>
                <a:latin typeface="Trebuchet MS Bold"/>
                <a:ea typeface="Trebuchet MS Bold"/>
                <a:cs typeface="Trebuchet MS Bold"/>
                <a:sym typeface="Trebuchet MS Bold"/>
              </a:rPr>
              <a:t>Interim Financial Report (IFR):</a:t>
            </a:r>
            <a:r>
              <a:rPr lang="en-US" sz="3001">
                <a:solidFill>
                  <a:srgbClr val="000000"/>
                </a:solidFill>
                <a:latin typeface="Trebuchet MS"/>
                <a:ea typeface="Trebuchet MS"/>
                <a:cs typeface="Trebuchet MS"/>
                <a:sym typeface="Trebuchet MS"/>
              </a:rPr>
              <a:t> A report to show how spending is progressing through the current spending year due mid year.</a:t>
            </a:r>
          </a:p>
          <a:p>
            <a:pPr algn="l">
              <a:lnSpc>
                <a:spcPts val="4202"/>
              </a:lnSpc>
            </a:pPr>
            <a:endParaRPr lang="en-US" sz="3001">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Interim Financial Reports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3" name="TextBox 13"/>
          <p:cNvSpPr txBox="1">
            <a:spLocks/>
          </p:cNvSpPr>
          <p:nvPr/>
        </p:nvSpPr>
        <p:spPr>
          <a:xfrm>
            <a:off x="6472907" y="2578234"/>
            <a:ext cx="5342186" cy="7054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739"/>
              </a:lnSpc>
              <a:spcBef>
                <a:spcPct val="0"/>
              </a:spcBef>
              <a:spcAft>
                <a:spcPts val="0"/>
              </a:spcAft>
              <a:buClrTx/>
              <a:buSzTx/>
              <a:buFontTx/>
              <a:buNone/>
              <a:tabLst/>
              <a:defRPr/>
            </a:pPr>
            <a:r>
              <a:rPr kumimoji="0" lang="en-US" sz="4099" b="0" i="0" u="none" strike="noStrike" kern="1200" cap="none" spc="0" normalizeH="0" baseline="0" noProof="0" dirty="0">
                <a:ln>
                  <a:noFill/>
                </a:ln>
                <a:solidFill>
                  <a:srgbClr val="000000"/>
                </a:solidFill>
                <a:effectLst/>
                <a:uLnTx/>
                <a:uFillTx/>
                <a:latin typeface="Trebuchet MS Bold"/>
                <a:ea typeface="Trebuchet MS Bold"/>
                <a:cs typeface="Trebuchet MS Bold"/>
                <a:sym typeface="Trebuchet MS Bold"/>
              </a:rPr>
              <a:t>Due February 3, 2025</a:t>
            </a:r>
          </a:p>
        </p:txBody>
      </p:sp>
      <p:sp>
        <p:nvSpPr>
          <p:cNvPr id="10" name="TextBox 10"/>
          <p:cNvSpPr txBox="1"/>
          <p:nvPr/>
        </p:nvSpPr>
        <p:spPr>
          <a:xfrm>
            <a:off x="858905" y="3543731"/>
            <a:ext cx="16230600" cy="4470480"/>
          </a:xfrm>
          <a:prstGeom prst="rect">
            <a:avLst/>
          </a:prstGeom>
        </p:spPr>
        <p:txBody>
          <a:bodyPr lIns="0" tIns="0" rIns="0" bIns="0" rtlCol="0" anchor="t">
            <a:spAutoFit/>
          </a:bodyPr>
          <a:lstStyle/>
          <a:p>
            <a:pPr marL="690877" lvl="1" indent="-345439" algn="l">
              <a:lnSpc>
                <a:spcPts val="4479"/>
              </a:lnSpc>
              <a:buFont typeface="Arial"/>
              <a:buChar char="•"/>
            </a:pPr>
            <a:r>
              <a:rPr lang="en-US" sz="3199">
                <a:solidFill>
                  <a:srgbClr val="000000"/>
                </a:solidFill>
                <a:latin typeface="Trebuchet MS"/>
                <a:ea typeface="Trebuchet MS"/>
                <a:cs typeface="Trebuchet MS"/>
                <a:sym typeface="Trebuchet MS"/>
              </a:rPr>
              <a:t>Interim Financial Report (IFR) is a mid-year financial "check-in" that helps both the Fiscal and Program teams review spending progress.</a:t>
            </a:r>
          </a:p>
          <a:p>
            <a:pPr algn="l">
              <a:lnSpc>
                <a:spcPts val="4479"/>
              </a:lnSpc>
            </a:pPr>
            <a:endParaRPr lang="en-US" sz="3199">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a:solidFill>
                  <a:srgbClr val="000000"/>
                </a:solidFill>
                <a:latin typeface="Trebuchet MS"/>
                <a:ea typeface="Trebuchet MS"/>
                <a:cs typeface="Trebuchet MS"/>
                <a:sym typeface="Trebuchet MS"/>
              </a:rPr>
              <a:t>Submit a detailed General Ledger showing all grant expenses from July 1, 2024 through December 31, 2024.</a:t>
            </a:r>
          </a:p>
          <a:p>
            <a:pPr algn="l">
              <a:lnSpc>
                <a:spcPts val="4479"/>
              </a:lnSpc>
            </a:pPr>
            <a:endParaRPr lang="en-US" sz="3199">
              <a:solidFill>
                <a:srgbClr val="000000"/>
              </a:solidFill>
              <a:latin typeface="Trebuchet MS"/>
              <a:ea typeface="Trebuchet MS"/>
              <a:cs typeface="Trebuchet MS"/>
              <a:sym typeface="Trebuchet MS"/>
            </a:endParaRPr>
          </a:p>
          <a:p>
            <a:pPr marL="690877" lvl="1" indent="-345439" algn="l">
              <a:lnSpc>
                <a:spcPts val="4479"/>
              </a:lnSpc>
              <a:buFont typeface="Arial"/>
              <a:buChar char="•"/>
            </a:pPr>
            <a:r>
              <a:rPr lang="en-US" sz="3199">
                <a:solidFill>
                  <a:srgbClr val="000000"/>
                </a:solidFill>
                <a:latin typeface="Trebuchet MS"/>
                <a:ea typeface="Trebuchet MS"/>
                <a:cs typeface="Trebuchet MS"/>
                <a:sym typeface="Trebuchet MS"/>
              </a:rPr>
              <a:t>The SCCG team may follow up after IFRs are reviewed if grantees are not on-track with spending.</a:t>
            </a:r>
          </a:p>
        </p:txBody>
      </p:sp>
      <p:sp>
        <p:nvSpPr>
          <p:cNvPr id="11" name="TextBox 11"/>
          <p:cNvSpPr txBox="1"/>
          <p:nvPr/>
        </p:nvSpPr>
        <p:spPr>
          <a:xfrm>
            <a:off x="2590801" y="8752639"/>
            <a:ext cx="12001666" cy="539571"/>
          </a:xfrm>
          <a:prstGeom prst="rect">
            <a:avLst/>
          </a:prstGeom>
        </p:spPr>
        <p:txBody>
          <a:bodyPr wrap="square" lIns="0" tIns="0" rIns="0" bIns="0" rtlCol="0" anchor="t">
            <a:spAutoFit/>
          </a:bodyPr>
          <a:lstStyle/>
          <a:p>
            <a:pPr algn="ctr">
              <a:lnSpc>
                <a:spcPts val="4619"/>
              </a:lnSpc>
              <a:spcBef>
                <a:spcPct val="0"/>
              </a:spcBef>
            </a:pPr>
            <a:r>
              <a:rPr lang="en-US" sz="3299" dirty="0">
                <a:solidFill>
                  <a:srgbClr val="000000"/>
                </a:solidFill>
                <a:latin typeface="Trebuchet MS Bold"/>
                <a:ea typeface="Trebuchet MS Bold"/>
                <a:cs typeface="Trebuchet MS Bold"/>
                <a:sym typeface="Trebuchet MS Bold"/>
              </a:rPr>
              <a:t>IFRs and AFRs should be submitted via </a:t>
            </a:r>
            <a:r>
              <a:rPr lang="en-US" sz="3299" u="sng" dirty="0">
                <a:solidFill>
                  <a:srgbClr val="004AAD"/>
                </a:solidFill>
                <a:latin typeface="Trebuchet MS Bold"/>
                <a:ea typeface="Trebuchet MS Bold"/>
                <a:cs typeface="Trebuchet MS Bold"/>
                <a:sym typeface="Trebuchet MS Bold"/>
                <a:hlinkClick r:id="rId3" tooltip="https://app.smartsheet.com/b/form/702de089fc6b45ac97c31f343c8f745f"/>
              </a:rPr>
              <a:t>Smartsheets here</a:t>
            </a:r>
            <a:r>
              <a:rPr lang="en-US" sz="3299" dirty="0">
                <a:solidFill>
                  <a:srgbClr val="000000"/>
                </a:solidFill>
                <a:latin typeface="Trebuchet MS Bold"/>
                <a:ea typeface="Trebuchet MS Bold"/>
                <a:cs typeface="Trebuchet MS Bold"/>
                <a:sym typeface="Trebuchet MS Bold"/>
              </a:rPr>
              <a:t>.</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4418095" cy="1541783"/>
            <a:chOff x="0" y="0"/>
            <a:chExt cx="3797358" cy="406066"/>
          </a:xfrm>
        </p:grpSpPr>
        <p:sp>
          <p:nvSpPr>
            <p:cNvPr id="3" name="Freeform 3">
              <a:extLst>
                <a:ext uri="{C183D7F6-B498-43B3-948B-1728B52AA6E4}">
                  <adec:decorative xmlns:adec="http://schemas.microsoft.com/office/drawing/2017/decorative" val="1"/>
                </a:ext>
              </a:extLst>
            </p:cNvPr>
            <p:cNvSpPr/>
            <p:nvPr/>
          </p:nvSpPr>
          <p:spPr>
            <a:xfrm>
              <a:off x="0" y="0"/>
              <a:ext cx="3797358" cy="406066"/>
            </a:xfrm>
            <a:custGeom>
              <a:avLst/>
              <a:gdLst/>
              <a:ahLst/>
              <a:cxnLst/>
              <a:rect l="l" t="t" r="r" b="b"/>
              <a:pathLst>
                <a:path w="3797358" h="406066">
                  <a:moveTo>
                    <a:pt x="0" y="0"/>
                  </a:moveTo>
                  <a:lnTo>
                    <a:pt x="3797358" y="0"/>
                  </a:lnTo>
                  <a:lnTo>
                    <a:pt x="3797358"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3797358"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204365" y="825478"/>
            <a:ext cx="13236592" cy="9720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6999"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Meet Your CDE Grant Support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9" name="Freeform 9" descr="Notebook paper"/>
          <p:cNvSpPr/>
          <p:nvPr/>
        </p:nvSpPr>
        <p:spPr>
          <a:xfrm>
            <a:off x="1419390" y="2800086"/>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0" name="Freeform 10" descr="push pin"/>
          <p:cNvSpPr/>
          <p:nvPr/>
        </p:nvSpPr>
        <p:spPr>
          <a:xfrm rot="935914">
            <a:off x="3472313"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841507" y="3798583"/>
            <a:ext cx="3676363" cy="514251"/>
          </a:xfrm>
          <a:prstGeom prst="rect">
            <a:avLst/>
          </a:prstGeom>
        </p:spPr>
        <p:txBody>
          <a:bodyPr lIns="0" tIns="0" rIns="0" bIns="0" rtlCol="0" anchor="t">
            <a:spAutoFit/>
          </a:bodyPr>
          <a:lstStyle/>
          <a:p>
            <a:pPr marL="0" lvl="0" indent="0" algn="ctr">
              <a:lnSpc>
                <a:spcPts val="4199"/>
              </a:lnSpc>
            </a:pPr>
            <a:r>
              <a:rPr lang="en-US" sz="2999">
                <a:solidFill>
                  <a:srgbClr val="000000"/>
                </a:solidFill>
                <a:latin typeface="Museo Slab 2"/>
                <a:ea typeface="Museo Slab 2"/>
                <a:cs typeface="Museo Slab 2"/>
                <a:sym typeface="Museo Slab 2"/>
              </a:rPr>
              <a:t>Jennicca Mabe</a:t>
            </a:r>
          </a:p>
        </p:txBody>
      </p:sp>
      <p:sp>
        <p:nvSpPr>
          <p:cNvPr id="13" name="Freeform 13" descr="Jennicca Mabe headshot "/>
          <p:cNvSpPr/>
          <p:nvPr/>
        </p:nvSpPr>
        <p:spPr>
          <a:xfrm>
            <a:off x="2612411" y="4584304"/>
            <a:ext cx="2134555" cy="2659984"/>
          </a:xfrm>
          <a:custGeom>
            <a:avLst/>
            <a:gdLst/>
            <a:ahLst/>
            <a:cxnLst/>
            <a:rect l="l" t="t" r="r" b="b"/>
            <a:pathLst>
              <a:path w="2134555" h="2659984">
                <a:moveTo>
                  <a:pt x="0" y="0"/>
                </a:moveTo>
                <a:lnTo>
                  <a:pt x="2134555" y="0"/>
                </a:lnTo>
                <a:lnTo>
                  <a:pt x="2134555" y="2659984"/>
                </a:lnTo>
                <a:lnTo>
                  <a:pt x="0" y="2659984"/>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721750" y="7609543"/>
            <a:ext cx="3676363" cy="776627"/>
          </a:xfrm>
          <a:prstGeom prst="rect">
            <a:avLst/>
          </a:prstGeom>
        </p:spPr>
        <p:txBody>
          <a:bodyPr lIns="0" tIns="0" rIns="0" bIns="0" rtlCol="0" anchor="t">
            <a:spAutoFit/>
          </a:bodyPr>
          <a:lstStyle/>
          <a:p>
            <a:pPr algn="ctr">
              <a:lnSpc>
                <a:spcPts val="3280"/>
              </a:lnSpc>
            </a:pPr>
            <a:r>
              <a:rPr lang="en-US" sz="2000">
                <a:solidFill>
                  <a:srgbClr val="000000"/>
                </a:solidFill>
                <a:latin typeface="Museo Slab 1"/>
                <a:ea typeface="Museo Slab 1"/>
                <a:cs typeface="Museo Slab 1"/>
                <a:sym typeface="Museo Slab 1"/>
              </a:rPr>
              <a:t>School Counseling Specialist</a:t>
            </a:r>
          </a:p>
          <a:p>
            <a:pPr algn="ctr">
              <a:lnSpc>
                <a:spcPts val="3116"/>
              </a:lnSpc>
            </a:pPr>
            <a:r>
              <a:rPr lang="en-US" sz="1900">
                <a:solidFill>
                  <a:srgbClr val="000000"/>
                </a:solidFill>
                <a:latin typeface="Museo Slab 1"/>
                <a:ea typeface="Museo Slab 1"/>
                <a:cs typeface="Museo Slab 1"/>
                <a:sym typeface="Museo Slab 1"/>
              </a:rPr>
              <a:t>Mabe_j@cde.state.co.us </a:t>
            </a:r>
          </a:p>
        </p:txBody>
      </p:sp>
      <p:sp>
        <p:nvSpPr>
          <p:cNvPr id="11" name="Freeform 11" descr="Notebook paper"/>
          <p:cNvSpPr/>
          <p:nvPr/>
        </p:nvSpPr>
        <p:spPr>
          <a:xfrm>
            <a:off x="6704067" y="2861829"/>
            <a:ext cx="4520597" cy="6228420"/>
          </a:xfrm>
          <a:custGeom>
            <a:avLst/>
            <a:gdLst/>
            <a:ahLst/>
            <a:cxnLst/>
            <a:rect l="l" t="t" r="r" b="b"/>
            <a:pathLst>
              <a:path w="4520597" h="6228420">
                <a:moveTo>
                  <a:pt x="0" y="0"/>
                </a:moveTo>
                <a:lnTo>
                  <a:pt x="4520597" y="0"/>
                </a:lnTo>
                <a:lnTo>
                  <a:pt x="4520597"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2" name="Freeform 12" descr="push pin "/>
          <p:cNvSpPr/>
          <p:nvPr/>
        </p:nvSpPr>
        <p:spPr>
          <a:xfrm rot="935914">
            <a:off x="8697275"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TextBox 18"/>
          <p:cNvSpPr txBox="1"/>
          <p:nvPr/>
        </p:nvSpPr>
        <p:spPr>
          <a:xfrm>
            <a:off x="716000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Brooke Morgan </a:t>
            </a:r>
          </a:p>
        </p:txBody>
      </p:sp>
      <p:sp>
        <p:nvSpPr>
          <p:cNvPr id="14" name="Freeform 14" descr="Brooke Morgan Headshot"/>
          <p:cNvSpPr/>
          <p:nvPr/>
        </p:nvSpPr>
        <p:spPr>
          <a:xfrm>
            <a:off x="8182582" y="4584304"/>
            <a:ext cx="1773323" cy="2659984"/>
          </a:xfrm>
          <a:custGeom>
            <a:avLst/>
            <a:gdLst/>
            <a:ahLst/>
            <a:cxnLst/>
            <a:rect l="l" t="t" r="r" b="b"/>
            <a:pathLst>
              <a:path w="1773323" h="2659984">
                <a:moveTo>
                  <a:pt x="0" y="0"/>
                </a:moveTo>
                <a:lnTo>
                  <a:pt x="1773322" y="0"/>
                </a:lnTo>
                <a:lnTo>
                  <a:pt x="1773322" y="2659984"/>
                </a:lnTo>
                <a:lnTo>
                  <a:pt x="0" y="2659984"/>
                </a:lnTo>
                <a:lnTo>
                  <a:pt x="0" y="0"/>
                </a:lnTo>
                <a:close/>
              </a:path>
            </a:pathLst>
          </a:custGeom>
          <a:blipFill>
            <a:blip r:embed="rId7"/>
            <a:stretch>
              <a:fillRect/>
            </a:stretch>
          </a:blipFill>
        </p:spPr>
        <p:txBody>
          <a:bodyPr/>
          <a:lstStyle/>
          <a:p>
            <a:endParaRPr lang="en-US"/>
          </a:p>
        </p:txBody>
      </p:sp>
      <p:sp>
        <p:nvSpPr>
          <p:cNvPr id="19" name="TextBox 19"/>
          <p:cNvSpPr txBox="1"/>
          <p:nvPr/>
        </p:nvSpPr>
        <p:spPr>
          <a:xfrm>
            <a:off x="7263256" y="7634813"/>
            <a:ext cx="3761488" cy="751357"/>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School Counseling Specialist </a:t>
            </a:r>
          </a:p>
          <a:p>
            <a:pPr algn="ctr">
              <a:lnSpc>
                <a:spcPts val="2945"/>
              </a:lnSpc>
            </a:pPr>
            <a:r>
              <a:rPr lang="en-US" sz="1900">
                <a:solidFill>
                  <a:srgbClr val="000000"/>
                </a:solidFill>
                <a:latin typeface="Museo Slab 1"/>
                <a:ea typeface="Museo Slab 1"/>
                <a:cs typeface="Museo Slab 1"/>
                <a:sym typeface="Museo Slab 1"/>
              </a:rPr>
              <a:t>Morgan_b@cde.state.co.us</a:t>
            </a:r>
          </a:p>
        </p:txBody>
      </p:sp>
      <p:sp>
        <p:nvSpPr>
          <p:cNvPr id="15" name="Freeform 15" descr="Notebook paper"/>
          <p:cNvSpPr/>
          <p:nvPr/>
        </p:nvSpPr>
        <p:spPr>
          <a:xfrm>
            <a:off x="12198500" y="2861829"/>
            <a:ext cx="4520597" cy="6228420"/>
          </a:xfrm>
          <a:custGeom>
            <a:avLst/>
            <a:gdLst/>
            <a:ahLst/>
            <a:cxnLst/>
            <a:rect l="l" t="t" r="r" b="b"/>
            <a:pathLst>
              <a:path w="4520597" h="6228420">
                <a:moveTo>
                  <a:pt x="0" y="0"/>
                </a:moveTo>
                <a:lnTo>
                  <a:pt x="4520596" y="0"/>
                </a:lnTo>
                <a:lnTo>
                  <a:pt x="4520596" y="6228420"/>
                </a:lnTo>
                <a:lnTo>
                  <a:pt x="0" y="6228420"/>
                </a:lnTo>
                <a:lnTo>
                  <a:pt x="0" y="0"/>
                </a:lnTo>
                <a:close/>
              </a:path>
            </a:pathLst>
          </a:custGeom>
          <a:blipFill>
            <a:blip r:embed="rId2">
              <a:extLst>
                <a:ext uri="{96DAC541-7B7A-43D3-8B79-37D633B846F1}">
                  <asvg:svgBlip xmlns:asvg="http://schemas.microsoft.com/office/drawing/2016/SVG/main" r:embed="rId3"/>
                </a:ext>
              </a:extLst>
            </a:blip>
            <a:stretch>
              <a:fillRect r="-55779" b="-44261"/>
            </a:stretch>
          </a:blipFill>
        </p:spPr>
        <p:txBody>
          <a:bodyPr/>
          <a:lstStyle/>
          <a:p>
            <a:endParaRPr lang="en-US"/>
          </a:p>
        </p:txBody>
      </p:sp>
      <p:sp>
        <p:nvSpPr>
          <p:cNvPr id="17" name="Freeform 17" descr="Push pin"/>
          <p:cNvSpPr/>
          <p:nvPr/>
        </p:nvSpPr>
        <p:spPr>
          <a:xfrm rot="935914">
            <a:off x="14278497" y="2489279"/>
            <a:ext cx="733135" cy="1195010"/>
          </a:xfrm>
          <a:custGeom>
            <a:avLst/>
            <a:gdLst/>
            <a:ahLst/>
            <a:cxnLst/>
            <a:rect l="l" t="t" r="r" b="b"/>
            <a:pathLst>
              <a:path w="733135" h="1195010">
                <a:moveTo>
                  <a:pt x="0" y="0"/>
                </a:moveTo>
                <a:lnTo>
                  <a:pt x="733135" y="0"/>
                </a:lnTo>
                <a:lnTo>
                  <a:pt x="733135" y="1195010"/>
                </a:lnTo>
                <a:lnTo>
                  <a:pt x="0" y="11950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12628522" y="3789058"/>
            <a:ext cx="3761488" cy="523776"/>
          </a:xfrm>
          <a:prstGeom prst="rect">
            <a:avLst/>
          </a:prstGeom>
        </p:spPr>
        <p:txBody>
          <a:bodyPr lIns="0" tIns="0" rIns="0" bIns="0" rtlCol="0" anchor="t">
            <a:spAutoFit/>
          </a:bodyPr>
          <a:lstStyle/>
          <a:p>
            <a:pPr marL="0" lvl="0" indent="0" algn="ctr">
              <a:lnSpc>
                <a:spcPts val="4200"/>
              </a:lnSpc>
            </a:pPr>
            <a:r>
              <a:rPr lang="en-US" sz="3000">
                <a:solidFill>
                  <a:srgbClr val="000000"/>
                </a:solidFill>
                <a:latin typeface="Museo Slab 2"/>
                <a:ea typeface="Museo Slab 2"/>
                <a:cs typeface="Museo Slab 2"/>
                <a:sym typeface="Museo Slab 2"/>
              </a:rPr>
              <a:t>Gloria Kochan</a:t>
            </a:r>
          </a:p>
        </p:txBody>
      </p:sp>
      <p:sp>
        <p:nvSpPr>
          <p:cNvPr id="24" name="Freeform 24" descr="Gloria Kochan headshot"/>
          <p:cNvSpPr/>
          <p:nvPr/>
        </p:nvSpPr>
        <p:spPr>
          <a:xfrm>
            <a:off x="13704131" y="4584304"/>
            <a:ext cx="1997205" cy="2659984"/>
          </a:xfrm>
          <a:custGeom>
            <a:avLst/>
            <a:gdLst/>
            <a:ahLst/>
            <a:cxnLst/>
            <a:rect l="l" t="t" r="r" b="b"/>
            <a:pathLst>
              <a:path w="1997205" h="2659984">
                <a:moveTo>
                  <a:pt x="0" y="0"/>
                </a:moveTo>
                <a:lnTo>
                  <a:pt x="1997205" y="0"/>
                </a:lnTo>
                <a:lnTo>
                  <a:pt x="1997205" y="2659984"/>
                </a:lnTo>
                <a:lnTo>
                  <a:pt x="0" y="2659984"/>
                </a:lnTo>
                <a:lnTo>
                  <a:pt x="0" y="0"/>
                </a:lnTo>
                <a:close/>
              </a:path>
            </a:pathLst>
          </a:custGeom>
          <a:blipFill>
            <a:blip r:embed="rId8"/>
            <a:stretch>
              <a:fillRect/>
            </a:stretch>
          </a:blipFill>
        </p:spPr>
        <p:txBody>
          <a:bodyPr/>
          <a:lstStyle/>
          <a:p>
            <a:endParaRPr lang="en-US"/>
          </a:p>
        </p:txBody>
      </p:sp>
      <p:sp>
        <p:nvSpPr>
          <p:cNvPr id="23" name="TextBox 23"/>
          <p:cNvSpPr txBox="1"/>
          <p:nvPr/>
        </p:nvSpPr>
        <p:spPr>
          <a:xfrm>
            <a:off x="12821990" y="7619068"/>
            <a:ext cx="3761488" cy="751336"/>
          </a:xfrm>
          <a:prstGeom prst="rect">
            <a:avLst/>
          </a:prstGeom>
        </p:spPr>
        <p:txBody>
          <a:bodyPr lIns="0" tIns="0" rIns="0" bIns="0" rtlCol="0" anchor="t">
            <a:spAutoFit/>
          </a:bodyPr>
          <a:lstStyle/>
          <a:p>
            <a:pPr algn="ctr">
              <a:lnSpc>
                <a:spcPts val="3100"/>
              </a:lnSpc>
            </a:pPr>
            <a:r>
              <a:rPr lang="en-US" sz="2000">
                <a:solidFill>
                  <a:srgbClr val="000000"/>
                </a:solidFill>
                <a:latin typeface="Museo Slab 1"/>
                <a:ea typeface="Museo Slab 1"/>
                <a:cs typeface="Museo Slab 1"/>
                <a:sym typeface="Museo Slab 1"/>
              </a:rPr>
              <a:t>Grants Fiscal Analyst</a:t>
            </a:r>
          </a:p>
          <a:p>
            <a:pPr algn="ctr">
              <a:lnSpc>
                <a:spcPts val="2945"/>
              </a:lnSpc>
            </a:pPr>
            <a:r>
              <a:rPr lang="en-US" sz="1900">
                <a:solidFill>
                  <a:srgbClr val="000000"/>
                </a:solidFill>
                <a:latin typeface="Museo Slab 1"/>
                <a:ea typeface="Museo Slab 1"/>
                <a:cs typeface="Museo Slab 1"/>
                <a:sym typeface="Museo Slab 1"/>
              </a:rPr>
              <a:t>Kochan_g@cde.state.co.us</a:t>
            </a:r>
          </a:p>
        </p:txBody>
      </p:sp>
      <p:sp>
        <p:nvSpPr>
          <p:cNvPr id="16" name="Freeform 16"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9"/>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Continuation Budget</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1" name="TextBox 11"/>
          <p:cNvSpPr txBox="1"/>
          <p:nvPr/>
        </p:nvSpPr>
        <p:spPr>
          <a:xfrm>
            <a:off x="3724829" y="3008306"/>
            <a:ext cx="11105302" cy="780901"/>
          </a:xfrm>
          <a:prstGeom prst="rect">
            <a:avLst/>
          </a:prstGeom>
        </p:spPr>
        <p:txBody>
          <a:bodyPr lIns="0" tIns="0" rIns="0" bIns="0" rtlCol="0" anchor="t">
            <a:spAutoFit/>
          </a:bodyPr>
          <a:lstStyle/>
          <a:p>
            <a:pPr algn="ctr">
              <a:lnSpc>
                <a:spcPts val="6299"/>
              </a:lnSpc>
              <a:spcBef>
                <a:spcPct val="0"/>
              </a:spcBef>
            </a:pPr>
            <a:r>
              <a:rPr lang="en-US" sz="4500">
                <a:solidFill>
                  <a:srgbClr val="000000"/>
                </a:solidFill>
                <a:latin typeface="Trebuchet MS Bold"/>
                <a:ea typeface="Trebuchet MS Bold"/>
                <a:cs typeface="Trebuchet MS Bold"/>
                <a:sym typeface="Trebuchet MS Bold"/>
              </a:rPr>
              <a:t>Continuation Budgets Due: May 30, 2025</a:t>
            </a:r>
          </a:p>
        </p:txBody>
      </p:sp>
      <p:sp>
        <p:nvSpPr>
          <p:cNvPr id="10" name="TextBox 10"/>
          <p:cNvSpPr txBox="1"/>
          <p:nvPr/>
        </p:nvSpPr>
        <p:spPr>
          <a:xfrm>
            <a:off x="1351977" y="4378450"/>
            <a:ext cx="15584046" cy="3648075"/>
          </a:xfrm>
          <a:prstGeom prst="rect">
            <a:avLst/>
          </a:prstGeom>
        </p:spPr>
        <p:txBody>
          <a:bodyPr lIns="0" tIns="0" rIns="0" bIns="0" rtlCol="0" anchor="t">
            <a:spAutoFit/>
          </a:bodyPr>
          <a:lstStyle/>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Each LEA will submit one Continuation Budget for FY2025-26.</a:t>
            </a:r>
          </a:p>
          <a:p>
            <a:pPr marL="1295397" lvl="2" indent="-431799" algn="l">
              <a:lnSpc>
                <a:spcPts val="4199"/>
              </a:lnSpc>
              <a:buFont typeface="Arial"/>
              <a:buChar char="⚬"/>
            </a:pPr>
            <a:r>
              <a:rPr lang="en-US" sz="2999">
                <a:solidFill>
                  <a:srgbClr val="000000"/>
                </a:solidFill>
                <a:latin typeface="Trebuchet MS"/>
                <a:ea typeface="Trebuchet MS"/>
                <a:cs typeface="Trebuchet MS"/>
                <a:sym typeface="Trebuchet MS"/>
              </a:rPr>
              <a:t>The budget will illustrate the plans for future spending.</a:t>
            </a:r>
          </a:p>
          <a:p>
            <a:pPr algn="l">
              <a:lnSpc>
                <a:spcPts val="4199"/>
              </a:lnSpc>
            </a:pPr>
            <a:endParaRPr lang="en-US" sz="2999">
              <a:solidFill>
                <a:srgbClr val="000000"/>
              </a:solidFill>
              <a:latin typeface="Trebuchet MS"/>
              <a:ea typeface="Trebuchet MS"/>
              <a:cs typeface="Trebuchet MS"/>
              <a:sym typeface="Trebuchet MS"/>
            </a:endParaRPr>
          </a:p>
          <a:p>
            <a:pPr marL="647698" lvl="1" indent="-323849" algn="l">
              <a:lnSpc>
                <a:spcPts val="4199"/>
              </a:lnSpc>
              <a:buFont typeface="Arial"/>
              <a:buChar char="•"/>
            </a:pPr>
            <a:r>
              <a:rPr lang="en-US" sz="2999">
                <a:solidFill>
                  <a:srgbClr val="000000"/>
                </a:solidFill>
                <a:latin typeface="Trebuchet MS"/>
                <a:ea typeface="Trebuchet MS"/>
                <a:cs typeface="Trebuchet MS"/>
                <a:sym typeface="Trebuchet MS"/>
              </a:rPr>
              <a:t>The SCCG team reviews the budget workbooks in June and July to have them approved in August and ready for spending once funds are disbursed and Grant Award Letters (GAL) are received.  </a:t>
            </a:r>
          </a:p>
          <a:p>
            <a:pPr algn="l">
              <a:lnSpc>
                <a:spcPts val="4199"/>
              </a:lnSpc>
            </a:pPr>
            <a:endParaRPr lang="en-US" sz="2999">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12"/>
            <a:ext cx="14362302"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 </a:t>
            </a:r>
          </a:p>
        </p:txBody>
      </p:sp>
      <p:grpSp>
        <p:nvGrpSpPr>
          <p:cNvPr id="6" name="Group 6">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3422388" y="2587796"/>
            <a:ext cx="10803062" cy="632386"/>
          </a:xfrm>
          <a:prstGeom prst="rect">
            <a:avLst/>
          </a:prstGeom>
        </p:spPr>
        <p:txBody>
          <a:bodyPr lIns="0" tIns="0" rIns="0" bIns="0" rtlCol="0" anchor="t">
            <a:spAutoFit/>
          </a:bodyPr>
          <a:lstStyle/>
          <a:p>
            <a:pPr algn="ctr">
              <a:lnSpc>
                <a:spcPts val="5039"/>
              </a:lnSpc>
              <a:spcBef>
                <a:spcPct val="0"/>
              </a:spcBef>
            </a:pPr>
            <a:r>
              <a:rPr lang="en-US" sz="3599">
                <a:solidFill>
                  <a:srgbClr val="000000"/>
                </a:solidFill>
                <a:latin typeface="Trebuchet MS Bold"/>
                <a:ea typeface="Trebuchet MS Bold"/>
                <a:cs typeface="Trebuchet MS Bold"/>
                <a:sym typeface="Trebuchet MS Bold"/>
              </a:rPr>
              <a:t>Annual Financial Reports Due September 30, 2025</a:t>
            </a:r>
          </a:p>
        </p:txBody>
      </p:sp>
      <p:sp>
        <p:nvSpPr>
          <p:cNvPr id="11" name="TextBox 11"/>
          <p:cNvSpPr txBox="1"/>
          <p:nvPr/>
        </p:nvSpPr>
        <p:spPr>
          <a:xfrm>
            <a:off x="849280" y="3597337"/>
            <a:ext cx="15949279" cy="4153907"/>
          </a:xfrm>
          <a:prstGeom prst="rect">
            <a:avLst/>
          </a:prstGeom>
        </p:spPr>
        <p:txBody>
          <a:bodyPr lIns="0" tIns="0" rIns="0" bIns="0" rtlCol="0" anchor="t">
            <a:spAutoFit/>
          </a:bodyPr>
          <a:lstStyle/>
          <a:p>
            <a:pPr marL="630285" lvl="1" indent="-315142" algn="l">
              <a:lnSpc>
                <a:spcPts val="4087"/>
              </a:lnSpc>
              <a:buFont typeface="Arial"/>
              <a:buChar char="•"/>
            </a:pPr>
            <a:r>
              <a:rPr lang="en-US" sz="2919">
                <a:solidFill>
                  <a:srgbClr val="000000"/>
                </a:solidFill>
                <a:latin typeface="Trebuchet MS"/>
                <a:ea typeface="Trebuchet MS"/>
                <a:cs typeface="Trebuchet MS"/>
                <a:sym typeface="Trebuchet MS"/>
              </a:rPr>
              <a:t>Annual Financial Report (AFR) is the end-of-year financial report where fiscal and program can ensure that all items allocated to the grant on the general ledger were previously approved in the budget.</a:t>
            </a:r>
          </a:p>
          <a:p>
            <a:pPr algn="l">
              <a:lnSpc>
                <a:spcPts val="1539"/>
              </a:lnSpc>
            </a:pPr>
            <a:endParaRPr lang="en-US" sz="2919">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a:solidFill>
                  <a:srgbClr val="000000"/>
                </a:solidFill>
                <a:latin typeface="Trebuchet MS"/>
                <a:ea typeface="Trebuchet MS"/>
                <a:cs typeface="Trebuchet MS"/>
                <a:sym typeface="Trebuchet MS"/>
              </a:rPr>
              <a:t>Submit a detailed General Ledger showing all grant expenses from July 1, 2024 through June 30, 2025.</a:t>
            </a:r>
          </a:p>
          <a:p>
            <a:pPr algn="l">
              <a:lnSpc>
                <a:spcPts val="1539"/>
              </a:lnSpc>
            </a:pPr>
            <a:endParaRPr lang="en-US" sz="2919">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a:solidFill>
                  <a:srgbClr val="000000"/>
                </a:solidFill>
                <a:latin typeface="Trebuchet MS"/>
                <a:ea typeface="Trebuchet MS"/>
                <a:cs typeface="Trebuchet MS"/>
                <a:sym typeface="Trebuchet MS"/>
              </a:rPr>
              <a:t>Complete the AFR Detail Tab in the Budget Workbook</a:t>
            </a:r>
          </a:p>
          <a:p>
            <a:pPr algn="l">
              <a:lnSpc>
                <a:spcPts val="1539"/>
              </a:lnSpc>
            </a:pPr>
            <a:endParaRPr lang="en-US" sz="2919">
              <a:solidFill>
                <a:srgbClr val="000000"/>
              </a:solidFill>
              <a:latin typeface="Trebuchet MS"/>
              <a:ea typeface="Trebuchet MS"/>
              <a:cs typeface="Trebuchet MS"/>
              <a:sym typeface="Trebuchet MS"/>
            </a:endParaRPr>
          </a:p>
          <a:p>
            <a:pPr marL="630285" lvl="1" indent="-315142" algn="l">
              <a:lnSpc>
                <a:spcPts val="4087"/>
              </a:lnSpc>
              <a:buFont typeface="Arial"/>
              <a:buChar char="•"/>
            </a:pPr>
            <a:r>
              <a:rPr lang="en-US" sz="2919">
                <a:solidFill>
                  <a:srgbClr val="000000"/>
                </a:solidFill>
                <a:latin typeface="Trebuchet MS"/>
                <a:ea typeface="Trebuchet MS"/>
                <a:cs typeface="Trebuchet MS"/>
                <a:sym typeface="Trebuchet MS"/>
              </a:rPr>
              <a:t>Fiscal and program will follow-up regarding unspent funds and the reversion process. </a:t>
            </a:r>
          </a:p>
        </p:txBody>
      </p:sp>
      <p:sp>
        <p:nvSpPr>
          <p:cNvPr id="10" name="TextBox 10"/>
          <p:cNvSpPr txBox="1"/>
          <p:nvPr/>
        </p:nvSpPr>
        <p:spPr>
          <a:xfrm>
            <a:off x="2438400" y="8559537"/>
            <a:ext cx="12003781" cy="539571"/>
          </a:xfrm>
          <a:prstGeom prst="rect">
            <a:avLst/>
          </a:prstGeom>
        </p:spPr>
        <p:txBody>
          <a:bodyPr wrap="square" lIns="0" tIns="0" rIns="0" bIns="0" rtlCol="0" anchor="t">
            <a:spAutoFit/>
          </a:bodyPr>
          <a:lstStyle/>
          <a:p>
            <a:pPr algn="ctr">
              <a:lnSpc>
                <a:spcPts val="4619"/>
              </a:lnSpc>
              <a:spcBef>
                <a:spcPct val="0"/>
              </a:spcBef>
            </a:pPr>
            <a:r>
              <a:rPr lang="en-US" sz="3299" dirty="0">
                <a:solidFill>
                  <a:srgbClr val="000000"/>
                </a:solidFill>
                <a:latin typeface="Trebuchet MS Bold"/>
                <a:ea typeface="Trebuchet MS Bold"/>
                <a:cs typeface="Trebuchet MS Bold"/>
                <a:sym typeface="Trebuchet MS Bold"/>
              </a:rPr>
              <a:t>IFRs and AFRs should be submitted via </a:t>
            </a:r>
            <a:r>
              <a:rPr lang="en-US" sz="3299" u="sng" dirty="0">
                <a:solidFill>
                  <a:srgbClr val="004AAD"/>
                </a:solidFill>
                <a:latin typeface="Trebuchet MS Bold"/>
                <a:ea typeface="Trebuchet MS Bold"/>
                <a:cs typeface="Trebuchet MS Bold"/>
                <a:sym typeface="Trebuchet MS Bold"/>
                <a:hlinkClick r:id="rId3" tooltip="https://app.smartsheet.com/b/form/702de089fc6b45ac97c31f343c8f745f"/>
              </a:rPr>
              <a:t>Smartsheets here</a:t>
            </a:r>
            <a:r>
              <a:rPr lang="en-US" sz="3299" dirty="0">
                <a:solidFill>
                  <a:srgbClr val="000000"/>
                </a:solidFill>
                <a:latin typeface="Trebuchet MS Bold"/>
                <a:ea typeface="Trebuchet MS Bold"/>
                <a:cs typeface="Trebuchet MS Bold"/>
                <a:sym typeface="Trebuchet MS Bold"/>
              </a:rPr>
              <a:t>.</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282500"/>
            <a:ext cx="17275536" cy="7612296"/>
            <a:chOff x="0" y="0"/>
            <a:chExt cx="4549935" cy="2004885"/>
          </a:xfrm>
        </p:grpSpPr>
        <p:sp>
          <p:nvSpPr>
            <p:cNvPr id="6" name="Freeform 6">
              <a:extLst>
                <a:ext uri="{C183D7F6-B498-43B3-948B-1728B52AA6E4}">
                  <adec:decorative xmlns:adec="http://schemas.microsoft.com/office/drawing/2017/decorative" val="1"/>
                </a:ext>
              </a:extLst>
            </p:cNvPr>
            <p:cNvSpPr/>
            <p:nvPr/>
          </p:nvSpPr>
          <p:spPr>
            <a:xfrm>
              <a:off x="0" y="0"/>
              <a:ext cx="4549935" cy="2004885"/>
            </a:xfrm>
            <a:custGeom>
              <a:avLst/>
              <a:gdLst/>
              <a:ahLst/>
              <a:cxnLst/>
              <a:rect l="l" t="t" r="r" b="b"/>
              <a:pathLst>
                <a:path w="4549935" h="2004885">
                  <a:moveTo>
                    <a:pt x="0" y="0"/>
                  </a:moveTo>
                  <a:lnTo>
                    <a:pt x="4549935" y="0"/>
                  </a:lnTo>
                  <a:lnTo>
                    <a:pt x="4549935" y="2004885"/>
                  </a:lnTo>
                  <a:lnTo>
                    <a:pt x="0" y="2004885"/>
                  </a:lnTo>
                  <a:close/>
                </a:path>
              </a:pathLst>
            </a:custGeom>
            <a:solidFill>
              <a:srgbClr val="F2F2F2"/>
            </a:solidFill>
          </p:spPr>
          <p:txBody>
            <a:bodyPr/>
            <a:lstStyle/>
            <a:p>
              <a:endParaRPr lang="en-US"/>
            </a:p>
          </p:txBody>
        </p:sp>
        <p:sp>
          <p:nvSpPr>
            <p:cNvPr id="7" name="TextBox 7"/>
            <p:cNvSpPr txBox="1"/>
            <p:nvPr/>
          </p:nvSpPr>
          <p:spPr>
            <a:xfrm>
              <a:off x="0" y="-38100"/>
              <a:ext cx="4549935" cy="2042985"/>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828866"/>
            <a:ext cx="14362302" cy="7644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30"/>
              </a:lnSpc>
              <a:spcBef>
                <a:spcPts val="0"/>
              </a:spcBef>
              <a:spcAft>
                <a:spcPts val="0"/>
              </a:spcAft>
              <a:buClrTx/>
              <a:buSzTx/>
              <a:buFontTx/>
              <a:buNone/>
              <a:tabLst/>
              <a:defRPr/>
            </a:pPr>
            <a:r>
              <a:rPr kumimoji="0" lang="en-US" sz="5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 - AFR Detail Tab</a:t>
            </a:r>
          </a:p>
        </p:txBody>
      </p:sp>
      <p:sp>
        <p:nvSpPr>
          <p:cNvPr id="11" name="TextBox 11"/>
          <p:cNvSpPr txBox="1"/>
          <p:nvPr/>
        </p:nvSpPr>
        <p:spPr>
          <a:xfrm>
            <a:off x="1028700" y="2551372"/>
            <a:ext cx="14362302" cy="834092"/>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000000"/>
                </a:solidFill>
                <a:latin typeface="Trebuchet MS"/>
                <a:ea typeface="Trebuchet MS"/>
                <a:cs typeface="Trebuchet MS"/>
                <a:sym typeface="Trebuchet MS"/>
              </a:rPr>
              <a:t>Report actual cost in orange (column G) at the end of each fiscal year.</a:t>
            </a:r>
          </a:p>
          <a:p>
            <a:pPr marL="518160" lvl="1" indent="-259080" algn="l">
              <a:lnSpc>
                <a:spcPts val="3359"/>
              </a:lnSpc>
              <a:buFont typeface="Arial"/>
              <a:buChar char="•"/>
            </a:pPr>
            <a:r>
              <a:rPr lang="en-US" sz="2400">
                <a:solidFill>
                  <a:srgbClr val="000000"/>
                </a:solidFill>
                <a:latin typeface="Trebuchet MS"/>
                <a:ea typeface="Trebuchet MS"/>
                <a:cs typeface="Trebuchet MS"/>
                <a:sym typeface="Trebuchet MS"/>
              </a:rPr>
              <a:t>Report comments for why Actual Cost differ from the Budgeted Cost in Column J.</a:t>
            </a:r>
          </a:p>
        </p:txBody>
      </p:sp>
      <p:sp>
        <p:nvSpPr>
          <p:cNvPr id="9" name="Freeform 9" descr="Annual Financial Report Detail Tab screenshot"/>
          <p:cNvSpPr/>
          <p:nvPr/>
        </p:nvSpPr>
        <p:spPr>
          <a:xfrm>
            <a:off x="1028700" y="3649861"/>
            <a:ext cx="13450389" cy="5996428"/>
          </a:xfrm>
          <a:custGeom>
            <a:avLst/>
            <a:gdLst/>
            <a:ahLst/>
            <a:cxnLst/>
            <a:rect l="l" t="t" r="r" b="b"/>
            <a:pathLst>
              <a:path w="13450389" h="5996428">
                <a:moveTo>
                  <a:pt x="0" y="0"/>
                </a:moveTo>
                <a:lnTo>
                  <a:pt x="13450389" y="0"/>
                </a:lnTo>
                <a:lnTo>
                  <a:pt x="13450389" y="5996429"/>
                </a:lnTo>
                <a:lnTo>
                  <a:pt x="0" y="5996429"/>
                </a:lnTo>
                <a:lnTo>
                  <a:pt x="0" y="0"/>
                </a:lnTo>
                <a:close/>
              </a:path>
            </a:pathLst>
          </a:custGeom>
          <a:blipFill>
            <a:blip r:embed="rId3"/>
            <a:stretch>
              <a:fillRect/>
            </a:stretch>
          </a:blipFill>
        </p:spPr>
        <p:txBody>
          <a:bodyPr/>
          <a:lstStyle/>
          <a:p>
            <a:endParaRPr lang="en-US"/>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171778"/>
            <a:ext cx="17275536" cy="7723018"/>
            <a:chOff x="0" y="0"/>
            <a:chExt cx="4549935" cy="2034046"/>
          </a:xfrm>
        </p:grpSpPr>
        <p:sp>
          <p:nvSpPr>
            <p:cNvPr id="6" name="Freeform 6">
              <a:extLst>
                <a:ext uri="{C183D7F6-B498-43B3-948B-1728B52AA6E4}">
                  <adec:decorative xmlns:adec="http://schemas.microsoft.com/office/drawing/2017/decorative" val="1"/>
                </a:ext>
              </a:extLst>
            </p:cNvPr>
            <p:cNvSpPr/>
            <p:nvPr/>
          </p:nvSpPr>
          <p:spPr>
            <a:xfrm>
              <a:off x="0" y="0"/>
              <a:ext cx="4549935" cy="2034046"/>
            </a:xfrm>
            <a:custGeom>
              <a:avLst/>
              <a:gdLst/>
              <a:ahLst/>
              <a:cxnLst/>
              <a:rect l="l" t="t" r="r" b="b"/>
              <a:pathLst>
                <a:path w="4549935" h="2034046">
                  <a:moveTo>
                    <a:pt x="0" y="0"/>
                  </a:moveTo>
                  <a:lnTo>
                    <a:pt x="4549935" y="0"/>
                  </a:lnTo>
                  <a:lnTo>
                    <a:pt x="4549935" y="2034046"/>
                  </a:lnTo>
                  <a:lnTo>
                    <a:pt x="0" y="2034046"/>
                  </a:lnTo>
                  <a:close/>
                </a:path>
              </a:pathLst>
            </a:custGeom>
            <a:solidFill>
              <a:srgbClr val="F2F2F2"/>
            </a:solidFill>
          </p:spPr>
          <p:txBody>
            <a:bodyPr/>
            <a:lstStyle/>
            <a:p>
              <a:endParaRPr lang="en-US"/>
            </a:p>
          </p:txBody>
        </p:sp>
        <p:sp>
          <p:nvSpPr>
            <p:cNvPr id="7" name="TextBox 7"/>
            <p:cNvSpPr txBox="1"/>
            <p:nvPr/>
          </p:nvSpPr>
          <p:spPr>
            <a:xfrm>
              <a:off x="0" y="-38100"/>
              <a:ext cx="4549935" cy="2072146"/>
            </a:xfrm>
            <a:prstGeom prst="rect">
              <a:avLst/>
            </a:prstGeom>
          </p:spPr>
          <p:txBody>
            <a:bodyPr lIns="50800" tIns="50800" rIns="50800" bIns="50800" rtlCol="0" anchor="ctr"/>
            <a:lstStyle/>
            <a:p>
              <a:pPr algn="ctr">
                <a:lnSpc>
                  <a:spcPts val="3359"/>
                </a:lnSpc>
              </a:pPr>
              <a:endParaRPr/>
            </a:p>
          </p:txBody>
        </p:sp>
      </p:grpSp>
      <p:sp>
        <p:nvSpPr>
          <p:cNvPr id="10" name="TextBox 10"/>
          <p:cNvSpPr txBox="1">
            <a:spLocks noGrp="1"/>
          </p:cNvSpPr>
          <p:nvPr>
            <p:ph type="title" idx="4294967295"/>
          </p:nvPr>
        </p:nvSpPr>
        <p:spPr>
          <a:xfrm>
            <a:off x="467829" y="772314"/>
            <a:ext cx="14362302" cy="8966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Annual Financial Report Tab</a:t>
            </a:r>
          </a:p>
        </p:txBody>
      </p:sp>
      <p:sp>
        <p:nvSpPr>
          <p:cNvPr id="9" name="Freeform 9" descr="AFR Tab screenshot"/>
          <p:cNvSpPr/>
          <p:nvPr/>
        </p:nvSpPr>
        <p:spPr>
          <a:xfrm>
            <a:off x="760226" y="2432845"/>
            <a:ext cx="9834487" cy="7200885"/>
          </a:xfrm>
          <a:custGeom>
            <a:avLst/>
            <a:gdLst/>
            <a:ahLst/>
            <a:cxnLst/>
            <a:rect l="l" t="t" r="r" b="b"/>
            <a:pathLst>
              <a:path w="9834487" h="7200885">
                <a:moveTo>
                  <a:pt x="0" y="0"/>
                </a:moveTo>
                <a:lnTo>
                  <a:pt x="9834487" y="0"/>
                </a:lnTo>
                <a:lnTo>
                  <a:pt x="9834487" y="7200885"/>
                </a:lnTo>
                <a:lnTo>
                  <a:pt x="0" y="7200885"/>
                </a:lnTo>
                <a:lnTo>
                  <a:pt x="0" y="0"/>
                </a:lnTo>
                <a:close/>
              </a:path>
            </a:pathLst>
          </a:custGeom>
          <a:blipFill>
            <a:blip r:embed="rId3"/>
            <a:stretch>
              <a:fillRect/>
            </a:stretch>
          </a:blipFill>
        </p:spPr>
        <p:txBody>
          <a:bodyPr/>
          <a:lstStyle/>
          <a:p>
            <a:endParaRPr lang="en-US"/>
          </a:p>
        </p:txBody>
      </p:sp>
      <p:sp>
        <p:nvSpPr>
          <p:cNvPr id="11" name="TextBox 11"/>
          <p:cNvSpPr txBox="1"/>
          <p:nvPr/>
        </p:nvSpPr>
        <p:spPr>
          <a:xfrm>
            <a:off x="11046544" y="2580678"/>
            <a:ext cx="6319888" cy="3452609"/>
          </a:xfrm>
          <a:prstGeom prst="rect">
            <a:avLst/>
          </a:prstGeom>
        </p:spPr>
        <p:txBody>
          <a:bodyPr lIns="0" tIns="0" rIns="0" bIns="0" rtlCol="0" anchor="t">
            <a:spAutoFit/>
          </a:bodyPr>
          <a:lstStyle/>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*If your budget does NOT have an AFR Detail or Annual Financial Report tab, you are using the wrong template.*</a:t>
            </a:r>
          </a:p>
          <a:p>
            <a:pPr algn="l">
              <a:lnSpc>
                <a:spcPts val="3919"/>
              </a:lnSpc>
            </a:pPr>
            <a:endParaRPr lang="en-US" sz="2799">
              <a:solidFill>
                <a:srgbClr val="000000"/>
              </a:solidFill>
              <a:latin typeface="Trebuchet MS"/>
              <a:ea typeface="Trebuchet MS"/>
              <a:cs typeface="Trebuchet MS"/>
              <a:sym typeface="Trebuchet MS"/>
            </a:endParaRPr>
          </a:p>
          <a:p>
            <a:pPr marL="604518" lvl="1" indent="-302259" algn="l">
              <a:lnSpc>
                <a:spcPts val="3919"/>
              </a:lnSpc>
              <a:buFont typeface="Arial"/>
              <a:buChar char="•"/>
            </a:pPr>
            <a:r>
              <a:rPr lang="en-US" sz="2799">
                <a:solidFill>
                  <a:srgbClr val="000000"/>
                </a:solidFill>
                <a:latin typeface="Trebuchet MS"/>
                <a:ea typeface="Trebuchet MS"/>
                <a:cs typeface="Trebuchet MS"/>
                <a:sym typeface="Trebuchet MS"/>
              </a:rPr>
              <a:t>The AFR tab is auto populated. </a:t>
            </a:r>
          </a:p>
          <a:p>
            <a:pPr marL="1209036" lvl="2" indent="-403012" algn="l">
              <a:lnSpc>
                <a:spcPts val="3919"/>
              </a:lnSpc>
              <a:buFont typeface="Arial"/>
              <a:buChar char="⚬"/>
            </a:pPr>
            <a:r>
              <a:rPr lang="en-US" sz="2799">
                <a:solidFill>
                  <a:srgbClr val="000000"/>
                </a:solidFill>
                <a:latin typeface="Trebuchet MS"/>
                <a:ea typeface="Trebuchet MS"/>
                <a:cs typeface="Trebuchet MS"/>
                <a:sym typeface="Trebuchet MS"/>
              </a:rPr>
              <a:t>No entry required.</a:t>
            </a:r>
          </a:p>
        </p:txBody>
      </p:sp>
      <p:sp>
        <p:nvSpPr>
          <p:cNvPr id="8" name="Freeform 8" descr="CDE Logo"/>
          <p:cNvSpPr/>
          <p:nvPr/>
        </p:nvSpPr>
        <p:spPr>
          <a:xfrm>
            <a:off x="14830131" y="8423770"/>
            <a:ext cx="2536301" cy="1119086"/>
          </a:xfrm>
          <a:custGeom>
            <a:avLst/>
            <a:gdLst/>
            <a:ahLst/>
            <a:cxnLst/>
            <a:rect l="l" t="t" r="r" b="b"/>
            <a:pathLst>
              <a:path w="2536301" h="1119086">
                <a:moveTo>
                  <a:pt x="0" y="0"/>
                </a:moveTo>
                <a:lnTo>
                  <a:pt x="2536301" y="0"/>
                </a:lnTo>
                <a:lnTo>
                  <a:pt x="2536301" y="1119085"/>
                </a:lnTo>
                <a:lnTo>
                  <a:pt x="0" y="1119085"/>
                </a:lnTo>
                <a:lnTo>
                  <a:pt x="0" y="0"/>
                </a:lnTo>
                <a:close/>
              </a:path>
            </a:pathLst>
          </a:custGeom>
          <a:blipFill>
            <a:blip r:embed="rId4"/>
            <a:stretch>
              <a:fillRect l="-1893" r="-1893"/>
            </a:stretch>
          </a:blipFill>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Carryover</a:t>
            </a:r>
          </a:p>
        </p:txBody>
      </p:sp>
      <p:grpSp>
        <p:nvGrpSpPr>
          <p:cNvPr id="6" name="Group 6">
            <a:extLst>
              <a:ext uri="{C183D7F6-B498-43B3-948B-1728B52AA6E4}">
                <adec:decorative xmlns:adec="http://schemas.microsoft.com/office/drawing/2017/decorative" val="1"/>
              </a:ext>
            </a:extLst>
          </p:cNvPr>
          <p:cNvGrpSpPr/>
          <p:nvPr/>
        </p:nvGrpSpPr>
        <p:grpSpPr>
          <a:xfrm>
            <a:off x="467829" y="2171778"/>
            <a:ext cx="17275536" cy="7723018"/>
            <a:chOff x="0" y="0"/>
            <a:chExt cx="4549935" cy="2034046"/>
          </a:xfrm>
        </p:grpSpPr>
        <p:sp>
          <p:nvSpPr>
            <p:cNvPr id="7" name="Freeform 7">
              <a:extLst>
                <a:ext uri="{C183D7F6-B498-43B3-948B-1728B52AA6E4}">
                  <adec:decorative xmlns:adec="http://schemas.microsoft.com/office/drawing/2017/decorative" val="1"/>
                </a:ext>
              </a:extLst>
            </p:cNvPr>
            <p:cNvSpPr/>
            <p:nvPr/>
          </p:nvSpPr>
          <p:spPr>
            <a:xfrm>
              <a:off x="0" y="0"/>
              <a:ext cx="4549935" cy="2034046"/>
            </a:xfrm>
            <a:custGeom>
              <a:avLst/>
              <a:gdLst/>
              <a:ahLst/>
              <a:cxnLst/>
              <a:rect l="l" t="t" r="r" b="b"/>
              <a:pathLst>
                <a:path w="4549935" h="2034046">
                  <a:moveTo>
                    <a:pt x="0" y="0"/>
                  </a:moveTo>
                  <a:lnTo>
                    <a:pt x="4549935" y="0"/>
                  </a:lnTo>
                  <a:lnTo>
                    <a:pt x="4549935" y="2034046"/>
                  </a:lnTo>
                  <a:lnTo>
                    <a:pt x="0" y="2034046"/>
                  </a:lnTo>
                  <a:close/>
                </a:path>
              </a:pathLst>
            </a:custGeom>
            <a:solidFill>
              <a:srgbClr val="F2F2F2"/>
            </a:solidFill>
          </p:spPr>
          <p:txBody>
            <a:bodyPr/>
            <a:lstStyle/>
            <a:p>
              <a:endParaRPr lang="en-US"/>
            </a:p>
          </p:txBody>
        </p:sp>
        <p:sp>
          <p:nvSpPr>
            <p:cNvPr id="8" name="TextBox 8"/>
            <p:cNvSpPr txBox="1"/>
            <p:nvPr/>
          </p:nvSpPr>
          <p:spPr>
            <a:xfrm>
              <a:off x="0" y="-38100"/>
              <a:ext cx="4549935" cy="2072146"/>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608736" y="2738592"/>
            <a:ext cx="16902644" cy="6099701"/>
          </a:xfrm>
          <a:prstGeom prst="rect">
            <a:avLst/>
          </a:prstGeom>
        </p:spPr>
        <p:txBody>
          <a:bodyPr lIns="0" tIns="0" rIns="0" bIns="0" rtlCol="0" anchor="t">
            <a:spAutoFit/>
          </a:bodyPr>
          <a:lstStyle/>
          <a:p>
            <a:pPr marL="777235" lvl="1" indent="-388618" algn="l">
              <a:lnSpc>
                <a:spcPts val="5039"/>
              </a:lnSpc>
              <a:buFont typeface="Arial"/>
              <a:buChar char="•"/>
            </a:pPr>
            <a:r>
              <a:rPr lang="en-US" sz="3599">
                <a:solidFill>
                  <a:srgbClr val="000000"/>
                </a:solidFill>
                <a:latin typeface="Trebuchet MS"/>
                <a:ea typeface="Trebuchet MS"/>
                <a:cs typeface="Trebuchet MS"/>
                <a:sym typeface="Trebuchet MS"/>
              </a:rPr>
              <a:t> The intention of SCCG is to utilize yearly allocations within the fiscal year awarded.</a:t>
            </a:r>
          </a:p>
          <a:p>
            <a:pPr algn="l">
              <a:lnSpc>
                <a:spcPts val="5039"/>
              </a:lnSpc>
            </a:pPr>
            <a:endParaRPr lang="en-US" sz="3599">
              <a:solidFill>
                <a:srgbClr val="000000"/>
              </a:solidFill>
              <a:latin typeface="Trebuchet MS"/>
              <a:ea typeface="Trebuchet MS"/>
              <a:cs typeface="Trebuchet MS"/>
              <a:sym typeface="Trebuchet MS"/>
            </a:endParaRPr>
          </a:p>
          <a:p>
            <a:pPr marL="777235" lvl="1" indent="-388618" algn="l">
              <a:lnSpc>
                <a:spcPts val="5039"/>
              </a:lnSpc>
              <a:buFont typeface="Arial"/>
              <a:buChar char="•"/>
            </a:pPr>
            <a:r>
              <a:rPr lang="en-US" sz="3599">
                <a:solidFill>
                  <a:srgbClr val="000000"/>
                </a:solidFill>
                <a:latin typeface="Trebuchet MS"/>
                <a:ea typeface="Trebuchet MS"/>
                <a:cs typeface="Trebuchet MS"/>
                <a:sym typeface="Trebuchet MS"/>
              </a:rPr>
              <a:t> We highly encourage grantees to spend down yearly allocations by June 30, 2025, to avoid giving back any funds to the State.</a:t>
            </a:r>
          </a:p>
          <a:p>
            <a:pPr algn="l">
              <a:lnSpc>
                <a:spcPts val="5039"/>
              </a:lnSpc>
            </a:pPr>
            <a:endParaRPr lang="en-US" sz="3599">
              <a:solidFill>
                <a:srgbClr val="000000"/>
              </a:solidFill>
              <a:latin typeface="Trebuchet MS"/>
              <a:ea typeface="Trebuchet MS"/>
              <a:cs typeface="Trebuchet MS"/>
              <a:sym typeface="Trebuchet MS"/>
            </a:endParaRPr>
          </a:p>
          <a:p>
            <a:pPr marL="777235" lvl="1" indent="-388618" algn="l">
              <a:lnSpc>
                <a:spcPts val="5039"/>
              </a:lnSpc>
              <a:buFont typeface="Arial"/>
              <a:buChar char="•"/>
            </a:pPr>
            <a:r>
              <a:rPr lang="en-US" sz="3599">
                <a:solidFill>
                  <a:srgbClr val="000000"/>
                </a:solidFill>
                <a:latin typeface="Trebuchet MS"/>
                <a:ea typeface="Trebuchet MS"/>
                <a:cs typeface="Trebuchet MS"/>
                <a:sym typeface="Trebuchet MS"/>
              </a:rPr>
              <a:t> SCCG does not anticipate approving carryover into FY2025-26, unless approved vacancy savings. </a:t>
            </a:r>
          </a:p>
          <a:p>
            <a:pPr algn="l">
              <a:lnSpc>
                <a:spcPts val="3919"/>
              </a:lnSpc>
            </a:pPr>
            <a:endParaRPr lang="en-US" sz="3599">
              <a:solidFill>
                <a:srgbClr val="000000"/>
              </a:solidFill>
              <a:latin typeface="Trebuchet MS"/>
              <a:ea typeface="Trebuchet MS"/>
              <a:cs typeface="Trebuchet MS"/>
              <a:sym typeface="Trebuchet MS"/>
            </a:endParaRPr>
          </a:p>
          <a:p>
            <a:pPr algn="l">
              <a:lnSpc>
                <a:spcPts val="3919"/>
              </a:lnSpc>
            </a:pPr>
            <a:endParaRPr lang="en-US" sz="3599">
              <a:solidFill>
                <a:srgbClr val="000000"/>
              </a:solidFill>
              <a:latin typeface="Trebuchet MS"/>
              <a:ea typeface="Trebuchet MS"/>
              <a:cs typeface="Trebuchet MS"/>
              <a:sym typeface="Trebuchet MS"/>
            </a:endParaRPr>
          </a:p>
        </p:txBody>
      </p:sp>
      <p:sp>
        <p:nvSpPr>
          <p:cNvPr id="9" name="Freeform 9" descr="CDE Logo"/>
          <p:cNvSpPr/>
          <p:nvPr/>
        </p:nvSpPr>
        <p:spPr>
          <a:xfrm>
            <a:off x="14830131" y="8423770"/>
            <a:ext cx="2536301" cy="1119086"/>
          </a:xfrm>
          <a:custGeom>
            <a:avLst/>
            <a:gdLst/>
            <a:ahLst/>
            <a:cxnLst/>
            <a:rect l="l" t="t" r="r" b="b"/>
            <a:pathLst>
              <a:path w="2536301" h="1119086">
                <a:moveTo>
                  <a:pt x="0" y="0"/>
                </a:moveTo>
                <a:lnTo>
                  <a:pt x="2536301" y="0"/>
                </a:lnTo>
                <a:lnTo>
                  <a:pt x="2536301" y="1119085"/>
                </a:lnTo>
                <a:lnTo>
                  <a:pt x="0" y="1119085"/>
                </a:lnTo>
                <a:lnTo>
                  <a:pt x="0" y="0"/>
                </a:lnTo>
                <a:close/>
              </a:path>
            </a:pathLst>
          </a:custGeom>
          <a:blipFill>
            <a:blip r:embed="rId3"/>
            <a:stretch>
              <a:fillRect l="-1893" r="-1893"/>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67829" y="2171778"/>
            <a:ext cx="17275536" cy="7723018"/>
            <a:chOff x="0" y="0"/>
            <a:chExt cx="4549935" cy="2034046"/>
          </a:xfrm>
        </p:grpSpPr>
        <p:sp>
          <p:nvSpPr>
            <p:cNvPr id="6" name="Freeform 6">
              <a:extLst>
                <a:ext uri="{C183D7F6-B498-43B3-948B-1728B52AA6E4}">
                  <adec:decorative xmlns:adec="http://schemas.microsoft.com/office/drawing/2017/decorative" val="1"/>
                </a:ext>
              </a:extLst>
            </p:cNvPr>
            <p:cNvSpPr/>
            <p:nvPr/>
          </p:nvSpPr>
          <p:spPr>
            <a:xfrm>
              <a:off x="0" y="0"/>
              <a:ext cx="4549935" cy="2034046"/>
            </a:xfrm>
            <a:custGeom>
              <a:avLst/>
              <a:gdLst/>
              <a:ahLst/>
              <a:cxnLst/>
              <a:rect l="l" t="t" r="r" b="b"/>
              <a:pathLst>
                <a:path w="4549935" h="2034046">
                  <a:moveTo>
                    <a:pt x="0" y="0"/>
                  </a:moveTo>
                  <a:lnTo>
                    <a:pt x="4549935" y="0"/>
                  </a:lnTo>
                  <a:lnTo>
                    <a:pt x="4549935" y="2034046"/>
                  </a:lnTo>
                  <a:lnTo>
                    <a:pt x="0" y="2034046"/>
                  </a:lnTo>
                  <a:close/>
                </a:path>
              </a:pathLst>
            </a:custGeom>
            <a:solidFill>
              <a:srgbClr val="F2F2F2"/>
            </a:solidFill>
          </p:spPr>
          <p:txBody>
            <a:bodyPr/>
            <a:lstStyle/>
            <a:p>
              <a:endParaRPr lang="en-US"/>
            </a:p>
          </p:txBody>
        </p:sp>
        <p:sp>
          <p:nvSpPr>
            <p:cNvPr id="7" name="TextBox 7"/>
            <p:cNvSpPr txBox="1"/>
            <p:nvPr/>
          </p:nvSpPr>
          <p:spPr>
            <a:xfrm>
              <a:off x="0" y="-38100"/>
              <a:ext cx="4549935" cy="2072146"/>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Fiscal Deadlines</a:t>
            </a:r>
          </a:p>
        </p:txBody>
      </p:sp>
      <p:sp>
        <p:nvSpPr>
          <p:cNvPr id="9" name="TextBox 9"/>
          <p:cNvSpPr txBox="1"/>
          <p:nvPr/>
        </p:nvSpPr>
        <p:spPr>
          <a:xfrm>
            <a:off x="5910712" y="2436392"/>
            <a:ext cx="11348588" cy="6919188"/>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Annual Financial Report (AFR) for FY2023-2024: </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Friday, September 30, 2024</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Interim Financial Reports (IFR)</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Friday, February 10, 2025</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Last Date to Submit Budget Revisions for FY2024-25:</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Thursday, May 15, 2025 </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Continuation Budgets </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Friday, May 30, 2025 </a:t>
            </a:r>
          </a:p>
          <a:p>
            <a:pPr algn="l">
              <a:lnSpc>
                <a:spcPts val="3919"/>
              </a:lnSpc>
            </a:pPr>
            <a:endParaRPr lang="en-US" sz="2799">
              <a:solidFill>
                <a:srgbClr val="000000"/>
              </a:solidFill>
              <a:latin typeface="Trebuchet MS"/>
              <a:ea typeface="Trebuchet MS"/>
              <a:cs typeface="Trebuchet MS"/>
              <a:sym typeface="Trebuchet MS"/>
            </a:endParaRPr>
          </a:p>
          <a:p>
            <a:pPr marL="604519" lvl="1" indent="-302260" algn="l">
              <a:lnSpc>
                <a:spcPts val="3919"/>
              </a:lnSpc>
              <a:buFont typeface="Arial"/>
              <a:buChar char="•"/>
            </a:pPr>
            <a:r>
              <a:rPr lang="en-US" sz="2799">
                <a:solidFill>
                  <a:srgbClr val="000000"/>
                </a:solidFill>
                <a:latin typeface="Trebuchet MS Bold"/>
                <a:ea typeface="Trebuchet MS Bold"/>
                <a:cs typeface="Trebuchet MS Bold"/>
                <a:sym typeface="Trebuchet MS Bold"/>
              </a:rPr>
              <a:t>Annual Financial Report (AFR) for FY2024-25: </a:t>
            </a:r>
          </a:p>
          <a:p>
            <a:pPr marL="1209039" lvl="2" indent="-403013" algn="l">
              <a:lnSpc>
                <a:spcPts val="3919"/>
              </a:lnSpc>
              <a:buFont typeface="Arial"/>
              <a:buChar char="⚬"/>
            </a:pPr>
            <a:r>
              <a:rPr lang="en-US" sz="2799">
                <a:solidFill>
                  <a:srgbClr val="000000"/>
                </a:solidFill>
                <a:latin typeface="Trebuchet MS"/>
                <a:ea typeface="Trebuchet MS"/>
                <a:cs typeface="Trebuchet MS"/>
                <a:sym typeface="Trebuchet MS"/>
              </a:rPr>
              <a:t>Due: Tuesday September 30, 2025</a:t>
            </a:r>
          </a:p>
        </p:txBody>
      </p:sp>
      <p:sp>
        <p:nvSpPr>
          <p:cNvPr id="10" name="Freeform 10">
            <a:extLst>
              <a:ext uri="{C183D7F6-B498-43B3-948B-1728B52AA6E4}">
                <adec:decorative xmlns:adec="http://schemas.microsoft.com/office/drawing/2017/decorative" val="1"/>
              </a:ext>
            </a:extLst>
          </p:cNvPr>
          <p:cNvSpPr/>
          <p:nvPr/>
        </p:nvSpPr>
        <p:spPr>
          <a:xfrm>
            <a:off x="1191461" y="3277347"/>
            <a:ext cx="4088023" cy="4114800"/>
          </a:xfrm>
          <a:custGeom>
            <a:avLst/>
            <a:gdLst/>
            <a:ahLst/>
            <a:cxnLst/>
            <a:rect l="l" t="t" r="r" b="b"/>
            <a:pathLst>
              <a:path w="4088023" h="4114800">
                <a:moveTo>
                  <a:pt x="0" y="0"/>
                </a:moveTo>
                <a:lnTo>
                  <a:pt x="4088023" y="0"/>
                </a:lnTo>
                <a:lnTo>
                  <a:pt x="40880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descr="CDE Logo"/>
          <p:cNvSpPr/>
          <p:nvPr/>
        </p:nvSpPr>
        <p:spPr>
          <a:xfrm>
            <a:off x="14830131" y="8423770"/>
            <a:ext cx="2536301" cy="1119086"/>
          </a:xfrm>
          <a:custGeom>
            <a:avLst/>
            <a:gdLst/>
            <a:ahLst/>
            <a:cxnLst/>
            <a:rect l="l" t="t" r="r" b="b"/>
            <a:pathLst>
              <a:path w="2536301" h="1119086">
                <a:moveTo>
                  <a:pt x="0" y="0"/>
                </a:moveTo>
                <a:lnTo>
                  <a:pt x="2536301" y="0"/>
                </a:lnTo>
                <a:lnTo>
                  <a:pt x="2536301" y="1119085"/>
                </a:lnTo>
                <a:lnTo>
                  <a:pt x="0" y="1119085"/>
                </a:lnTo>
                <a:lnTo>
                  <a:pt x="0" y="0"/>
                </a:lnTo>
                <a:close/>
              </a:path>
            </a:pathLst>
          </a:custGeom>
          <a:blipFill>
            <a:blip r:embed="rId5"/>
            <a:stretch>
              <a:fillRect l="-1893" r="-1893"/>
            </a:stretch>
          </a:blipFill>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9" name="TextBox 9"/>
          <p:cNvSpPr txBox="1">
            <a:spLocks noGrp="1"/>
          </p:cNvSpPr>
          <p:nvPr>
            <p:ph type="title" idx="4294967295"/>
          </p:nvPr>
        </p:nvSpPr>
        <p:spPr>
          <a:xfrm>
            <a:off x="503756" y="701531"/>
            <a:ext cx="13559934"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Questions</a:t>
            </a:r>
          </a:p>
        </p:txBody>
      </p:sp>
      <p:grpSp>
        <p:nvGrpSpPr>
          <p:cNvPr id="14" name="Group 14">
            <a:extLst>
              <a:ext uri="{C183D7F6-B498-43B3-948B-1728B52AA6E4}">
                <adec:decorative xmlns:adec="http://schemas.microsoft.com/office/drawing/2017/decorative" val="1"/>
              </a:ext>
            </a:extLst>
          </p:cNvPr>
          <p:cNvGrpSpPr/>
          <p:nvPr/>
        </p:nvGrpSpPr>
        <p:grpSpPr>
          <a:xfrm>
            <a:off x="467830" y="2438949"/>
            <a:ext cx="17275536" cy="7441180"/>
            <a:chOff x="0" y="0"/>
            <a:chExt cx="4549935" cy="1959817"/>
          </a:xfrm>
        </p:grpSpPr>
        <p:sp>
          <p:nvSpPr>
            <p:cNvPr id="15" name="Freeform 15">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16" name="TextBox 16"/>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sp>
        <p:nvSpPr>
          <p:cNvPr id="18" name="Freeform 18" descr="Question Mark Symbol"/>
          <p:cNvSpPr/>
          <p:nvPr/>
        </p:nvSpPr>
        <p:spPr>
          <a:xfrm>
            <a:off x="6481774" y="3308519"/>
            <a:ext cx="5247648" cy="5168933"/>
          </a:xfrm>
          <a:custGeom>
            <a:avLst/>
            <a:gdLst/>
            <a:ahLst/>
            <a:cxnLst/>
            <a:rect l="l" t="t" r="r" b="b"/>
            <a:pathLst>
              <a:path w="5247648" h="5168933">
                <a:moveTo>
                  <a:pt x="0" y="0"/>
                </a:moveTo>
                <a:lnTo>
                  <a:pt x="5247647" y="0"/>
                </a:lnTo>
                <a:lnTo>
                  <a:pt x="5247647" y="5168933"/>
                </a:lnTo>
                <a:lnTo>
                  <a:pt x="0" y="5168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503756" y="701512"/>
            <a:ext cx="13931179" cy="1047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Contact Us </a:t>
            </a:r>
          </a:p>
        </p:txBody>
      </p:sp>
      <p:grpSp>
        <p:nvGrpSpPr>
          <p:cNvPr id="6" name="Group 6">
            <a:extLst>
              <a:ext uri="{C183D7F6-B498-43B3-948B-1728B52AA6E4}">
                <adec:decorative xmlns:adec="http://schemas.microsoft.com/office/drawing/2017/decorative" val="1"/>
              </a:ext>
            </a:extLst>
          </p:cNvPr>
          <p:cNvGrpSpPr/>
          <p:nvPr/>
        </p:nvGrpSpPr>
        <p:grpSpPr>
          <a:xfrm>
            <a:off x="801354" y="2292087"/>
            <a:ext cx="16712180" cy="7475212"/>
            <a:chOff x="0" y="0"/>
            <a:chExt cx="4401562" cy="1968780"/>
          </a:xfrm>
        </p:grpSpPr>
        <p:sp>
          <p:nvSpPr>
            <p:cNvPr id="7" name="Freeform 7">
              <a:extLst>
                <a:ext uri="{C183D7F6-B498-43B3-948B-1728B52AA6E4}">
                  <adec:decorative xmlns:adec="http://schemas.microsoft.com/office/drawing/2017/decorative" val="1"/>
                </a:ext>
              </a:extLst>
            </p:cNvPr>
            <p:cNvSpPr/>
            <p:nvPr/>
          </p:nvSpPr>
          <p:spPr>
            <a:xfrm>
              <a:off x="0" y="0"/>
              <a:ext cx="4401562" cy="1968780"/>
            </a:xfrm>
            <a:custGeom>
              <a:avLst/>
              <a:gdLst/>
              <a:ahLst/>
              <a:cxnLst/>
              <a:rect l="l" t="t" r="r" b="b"/>
              <a:pathLst>
                <a:path w="4401562" h="1968780">
                  <a:moveTo>
                    <a:pt x="0" y="0"/>
                  </a:moveTo>
                  <a:lnTo>
                    <a:pt x="4401562" y="0"/>
                  </a:lnTo>
                  <a:lnTo>
                    <a:pt x="4401562" y="1968780"/>
                  </a:lnTo>
                  <a:lnTo>
                    <a:pt x="0" y="1968780"/>
                  </a:lnTo>
                  <a:close/>
                </a:path>
              </a:pathLst>
            </a:custGeom>
            <a:solidFill>
              <a:srgbClr val="F2F2F2"/>
            </a:solidFill>
          </p:spPr>
          <p:txBody>
            <a:bodyPr/>
            <a:lstStyle/>
            <a:p>
              <a:endParaRPr lang="en-US"/>
            </a:p>
          </p:txBody>
        </p:sp>
        <p:sp>
          <p:nvSpPr>
            <p:cNvPr id="8" name="TextBox 8"/>
            <p:cNvSpPr txBox="1"/>
            <p:nvPr/>
          </p:nvSpPr>
          <p:spPr>
            <a:xfrm>
              <a:off x="0" y="-38100"/>
              <a:ext cx="4401562" cy="2006880"/>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184759" y="4304372"/>
            <a:ext cx="7588213" cy="3179627"/>
            <a:chOff x="0" y="0"/>
            <a:chExt cx="2900587" cy="1215409"/>
          </a:xfrm>
        </p:grpSpPr>
        <p:sp>
          <p:nvSpPr>
            <p:cNvPr id="10" name="Freeform 10">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9" name="TextBox 19"/>
          <p:cNvSpPr txBox="1"/>
          <p:nvPr/>
        </p:nvSpPr>
        <p:spPr>
          <a:xfrm>
            <a:off x="1184759" y="2779530"/>
            <a:ext cx="15918483" cy="896545"/>
          </a:xfrm>
          <a:prstGeom prst="rect">
            <a:avLst/>
          </a:prstGeom>
        </p:spPr>
        <p:txBody>
          <a:bodyPr lIns="0" tIns="0" rIns="0" bIns="0" rtlCol="0" anchor="t">
            <a:spAutoFit/>
          </a:bodyPr>
          <a:lstStyle/>
          <a:p>
            <a:pPr algn="ctr">
              <a:lnSpc>
                <a:spcPts val="7280"/>
              </a:lnSpc>
            </a:pPr>
            <a:r>
              <a:rPr lang="en-US" sz="5200">
                <a:solidFill>
                  <a:srgbClr val="000000"/>
                </a:solidFill>
                <a:latin typeface="Trebuchet MS"/>
                <a:ea typeface="Trebuchet MS"/>
                <a:cs typeface="Trebuchet MS"/>
                <a:sym typeface="Trebuchet MS"/>
              </a:rPr>
              <a:t>If questions come up, please reach out.</a:t>
            </a:r>
          </a:p>
        </p:txBody>
      </p:sp>
      <p:sp>
        <p:nvSpPr>
          <p:cNvPr id="13" name="TextBox 13"/>
          <p:cNvSpPr txBox="1"/>
          <p:nvPr/>
        </p:nvSpPr>
        <p:spPr>
          <a:xfrm>
            <a:off x="1552495" y="4533996"/>
            <a:ext cx="3011008" cy="523838"/>
          </a:xfrm>
          <a:prstGeom prst="rect">
            <a:avLst/>
          </a:prstGeom>
        </p:spPr>
        <p:txBody>
          <a:bodyPr lIns="0" tIns="0" rIns="0" bIns="0" rtlCol="0" anchor="t">
            <a:spAutoFit/>
          </a:bodyPr>
          <a:lstStyle/>
          <a:p>
            <a:pPr algn="ctr">
              <a:lnSpc>
                <a:spcPts val="4200"/>
              </a:lnSpc>
            </a:pPr>
            <a:r>
              <a:rPr lang="en-US" sz="3000">
                <a:solidFill>
                  <a:srgbClr val="85342E"/>
                </a:solidFill>
                <a:latin typeface="Museo Slab 2"/>
                <a:ea typeface="Museo Slab 2"/>
                <a:cs typeface="Museo Slab 2"/>
                <a:sym typeface="Museo Slab 2"/>
              </a:rPr>
              <a:t>SCCG Program</a:t>
            </a:r>
          </a:p>
        </p:txBody>
      </p:sp>
      <p:sp>
        <p:nvSpPr>
          <p:cNvPr id="12" name="Freeform 12" descr="2 people"/>
          <p:cNvSpPr/>
          <p:nvPr/>
        </p:nvSpPr>
        <p:spPr>
          <a:xfrm>
            <a:off x="2061509" y="5252676"/>
            <a:ext cx="1696064" cy="1919167"/>
          </a:xfrm>
          <a:custGeom>
            <a:avLst/>
            <a:gdLst/>
            <a:ahLst/>
            <a:cxnLst/>
            <a:rect l="l" t="t" r="r" b="b"/>
            <a:pathLst>
              <a:path w="1696064" h="1919167">
                <a:moveTo>
                  <a:pt x="0" y="0"/>
                </a:moveTo>
                <a:lnTo>
                  <a:pt x="1696063" y="0"/>
                </a:lnTo>
                <a:lnTo>
                  <a:pt x="1696063" y="1919166"/>
                </a:lnTo>
                <a:lnTo>
                  <a:pt x="0" y="19191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4621920" y="4401187"/>
            <a:ext cx="3923278" cy="2754970"/>
          </a:xfrm>
          <a:prstGeom prst="rect">
            <a:avLst/>
          </a:prstGeom>
        </p:spPr>
        <p:txBody>
          <a:bodyPr lIns="0" tIns="0" rIns="0" bIns="0" rtlCol="0" anchor="t">
            <a:spAutoFit/>
          </a:bodyPr>
          <a:lstStyle/>
          <a:p>
            <a:pPr algn="ctr">
              <a:lnSpc>
                <a:spcPts val="3639"/>
              </a:lnSpc>
              <a:spcBef>
                <a:spcPct val="0"/>
              </a:spcBef>
            </a:pPr>
            <a:r>
              <a:rPr lang="en-US" sz="2599">
                <a:solidFill>
                  <a:srgbClr val="000000"/>
                </a:solidFill>
                <a:latin typeface="Trebuchet MS Bold"/>
                <a:ea typeface="Trebuchet MS Bold"/>
                <a:cs typeface="Trebuchet MS Bold"/>
                <a:sym typeface="Trebuchet MS Bold"/>
              </a:rPr>
              <a:t>Jennicca Mabe​</a:t>
            </a:r>
          </a:p>
          <a:p>
            <a:pPr algn="ctr">
              <a:lnSpc>
                <a:spcPts val="3359"/>
              </a:lnSpc>
              <a:spcBef>
                <a:spcPct val="0"/>
              </a:spcBef>
            </a:pPr>
            <a:r>
              <a:rPr lang="en-US" sz="2400">
                <a:solidFill>
                  <a:srgbClr val="000000"/>
                </a:solidFill>
                <a:latin typeface="Trebuchet MS"/>
                <a:ea typeface="Trebuchet MS"/>
                <a:cs typeface="Trebuchet MS"/>
                <a:sym typeface="Trebuchet MS"/>
              </a:rPr>
              <a:t>Mabe_j@cde.state.co.us ​</a:t>
            </a:r>
          </a:p>
          <a:p>
            <a:pPr algn="ctr">
              <a:lnSpc>
                <a:spcPts val="3359"/>
              </a:lnSpc>
              <a:spcBef>
                <a:spcPct val="0"/>
              </a:spcBef>
            </a:pPr>
            <a:r>
              <a:rPr lang="en-US" sz="2400">
                <a:solidFill>
                  <a:srgbClr val="000000"/>
                </a:solidFill>
                <a:latin typeface="Trebuchet MS"/>
                <a:ea typeface="Trebuchet MS"/>
                <a:cs typeface="Trebuchet MS"/>
                <a:sym typeface="Trebuchet MS"/>
              </a:rPr>
              <a:t>303-923-0974​</a:t>
            </a:r>
          </a:p>
          <a:p>
            <a:pPr algn="ctr">
              <a:lnSpc>
                <a:spcPts val="1399"/>
              </a:lnSpc>
              <a:spcBef>
                <a:spcPct val="0"/>
              </a:spcBef>
            </a:pPr>
            <a:endParaRPr lang="en-US" sz="2400">
              <a:solidFill>
                <a:srgbClr val="000000"/>
              </a:solidFill>
              <a:latin typeface="Trebuchet MS"/>
              <a:ea typeface="Trebuchet MS"/>
              <a:cs typeface="Trebuchet MS"/>
              <a:sym typeface="Trebuchet MS"/>
            </a:endParaRPr>
          </a:p>
          <a:p>
            <a:pPr algn="ctr">
              <a:lnSpc>
                <a:spcPts val="3639"/>
              </a:lnSpc>
              <a:spcBef>
                <a:spcPct val="0"/>
              </a:spcBef>
            </a:pPr>
            <a:r>
              <a:rPr lang="en-US" sz="2599">
                <a:solidFill>
                  <a:srgbClr val="000000"/>
                </a:solidFill>
                <a:latin typeface="Trebuchet MS Bold"/>
                <a:ea typeface="Trebuchet MS Bold"/>
                <a:cs typeface="Trebuchet MS Bold"/>
                <a:sym typeface="Trebuchet MS Bold"/>
              </a:rPr>
              <a:t>Brooke Morgan​</a:t>
            </a:r>
          </a:p>
          <a:p>
            <a:pPr algn="ctr">
              <a:lnSpc>
                <a:spcPts val="3359"/>
              </a:lnSpc>
              <a:spcBef>
                <a:spcPct val="0"/>
              </a:spcBef>
            </a:pPr>
            <a:r>
              <a:rPr lang="en-US" sz="2400">
                <a:solidFill>
                  <a:srgbClr val="000000"/>
                </a:solidFill>
                <a:latin typeface="Trebuchet MS"/>
                <a:ea typeface="Trebuchet MS"/>
                <a:cs typeface="Trebuchet MS"/>
                <a:sym typeface="Trebuchet MS"/>
              </a:rPr>
              <a:t>Morgan_b@cde.state.co.us​</a:t>
            </a:r>
          </a:p>
          <a:p>
            <a:pPr algn="ctr">
              <a:lnSpc>
                <a:spcPts val="3359"/>
              </a:lnSpc>
              <a:spcBef>
                <a:spcPct val="0"/>
              </a:spcBef>
            </a:pPr>
            <a:r>
              <a:rPr lang="en-US" sz="2400">
                <a:solidFill>
                  <a:srgbClr val="000000"/>
                </a:solidFill>
                <a:latin typeface="Trebuchet MS"/>
                <a:ea typeface="Trebuchet MS"/>
                <a:cs typeface="Trebuchet MS"/>
                <a:sym typeface="Trebuchet MS"/>
              </a:rPr>
              <a:t>303-923-0966​</a:t>
            </a:r>
          </a:p>
        </p:txBody>
      </p:sp>
      <p:grpSp>
        <p:nvGrpSpPr>
          <p:cNvPr id="14" name="Group 14">
            <a:extLst>
              <a:ext uri="{C183D7F6-B498-43B3-948B-1728B52AA6E4}">
                <adec:decorative xmlns:adec="http://schemas.microsoft.com/office/drawing/2017/decorative" val="1"/>
              </a:ext>
            </a:extLst>
          </p:cNvPr>
          <p:cNvGrpSpPr/>
          <p:nvPr/>
        </p:nvGrpSpPr>
        <p:grpSpPr>
          <a:xfrm>
            <a:off x="9409545" y="4304372"/>
            <a:ext cx="7588213" cy="3179627"/>
            <a:chOff x="0" y="0"/>
            <a:chExt cx="2900587" cy="1215409"/>
          </a:xfrm>
        </p:grpSpPr>
        <p:sp>
          <p:nvSpPr>
            <p:cNvPr id="15" name="Freeform 15">
              <a:extLst>
                <a:ext uri="{C183D7F6-B498-43B3-948B-1728B52AA6E4}">
                  <adec:decorative xmlns:adec="http://schemas.microsoft.com/office/drawing/2017/decorative" val="1"/>
                </a:ext>
              </a:extLst>
            </p:cNvPr>
            <p:cNvSpPr/>
            <p:nvPr/>
          </p:nvSpPr>
          <p:spPr>
            <a:xfrm>
              <a:off x="0" y="0"/>
              <a:ext cx="2900587" cy="1215409"/>
            </a:xfrm>
            <a:custGeom>
              <a:avLst/>
              <a:gdLst/>
              <a:ahLst/>
              <a:cxnLst/>
              <a:rect l="l" t="t" r="r" b="b"/>
              <a:pathLst>
                <a:path w="2900587" h="1215409">
                  <a:moveTo>
                    <a:pt x="2776127" y="1215409"/>
                  </a:moveTo>
                  <a:lnTo>
                    <a:pt x="124460" y="1215409"/>
                  </a:lnTo>
                  <a:cubicBezTo>
                    <a:pt x="55880" y="1215409"/>
                    <a:pt x="0" y="1159529"/>
                    <a:pt x="0" y="1090949"/>
                  </a:cubicBezTo>
                  <a:lnTo>
                    <a:pt x="0" y="124460"/>
                  </a:lnTo>
                  <a:cubicBezTo>
                    <a:pt x="0" y="55880"/>
                    <a:pt x="55880" y="0"/>
                    <a:pt x="124460" y="0"/>
                  </a:cubicBezTo>
                  <a:lnTo>
                    <a:pt x="2776127" y="0"/>
                  </a:lnTo>
                  <a:cubicBezTo>
                    <a:pt x="2844707" y="0"/>
                    <a:pt x="2900587" y="55880"/>
                    <a:pt x="2900587" y="124460"/>
                  </a:cubicBezTo>
                  <a:lnTo>
                    <a:pt x="2900587" y="1090949"/>
                  </a:lnTo>
                  <a:cubicBezTo>
                    <a:pt x="2900587" y="1159529"/>
                    <a:pt x="2844707" y="1215409"/>
                    <a:pt x="2776127" y="1215409"/>
                  </a:cubicBezTo>
                  <a:close/>
                </a:path>
              </a:pathLst>
            </a:custGeom>
            <a:solidFill>
              <a:srgbClr val="D9D9D9"/>
            </a:solidFill>
          </p:spPr>
          <p:txBody>
            <a:bodyPr/>
            <a:lstStyle/>
            <a:p>
              <a:endParaRPr lang="en-US"/>
            </a:p>
          </p:txBody>
        </p:sp>
      </p:grpSp>
      <p:sp>
        <p:nvSpPr>
          <p:cNvPr id="18" name="TextBox 18"/>
          <p:cNvSpPr txBox="1"/>
          <p:nvPr/>
        </p:nvSpPr>
        <p:spPr>
          <a:xfrm>
            <a:off x="12201158" y="4848244"/>
            <a:ext cx="3845382" cy="523838"/>
          </a:xfrm>
          <a:prstGeom prst="rect">
            <a:avLst/>
          </a:prstGeom>
        </p:spPr>
        <p:txBody>
          <a:bodyPr lIns="0" tIns="0" rIns="0" bIns="0" rtlCol="0" anchor="t">
            <a:spAutoFit/>
          </a:bodyPr>
          <a:lstStyle/>
          <a:p>
            <a:pPr algn="ctr">
              <a:lnSpc>
                <a:spcPts val="4200"/>
              </a:lnSpc>
            </a:pPr>
            <a:r>
              <a:rPr lang="en-US" sz="3000">
                <a:solidFill>
                  <a:srgbClr val="235E39"/>
                </a:solidFill>
                <a:latin typeface="Museo Slab 2"/>
                <a:ea typeface="Museo Slab 2"/>
                <a:cs typeface="Museo Slab 2"/>
                <a:sym typeface="Museo Slab 2"/>
              </a:rPr>
              <a:t>CDE Grants Fiscal</a:t>
            </a:r>
          </a:p>
        </p:txBody>
      </p:sp>
      <p:sp>
        <p:nvSpPr>
          <p:cNvPr id="16" name="Freeform 16" descr="1 person"/>
          <p:cNvSpPr/>
          <p:nvPr/>
        </p:nvSpPr>
        <p:spPr>
          <a:xfrm>
            <a:off x="9795565" y="4709733"/>
            <a:ext cx="1896607" cy="1896607"/>
          </a:xfrm>
          <a:custGeom>
            <a:avLst/>
            <a:gdLst/>
            <a:ahLst/>
            <a:cxnLst/>
            <a:rect l="l" t="t" r="r" b="b"/>
            <a:pathLst>
              <a:path w="1896607" h="1896607">
                <a:moveTo>
                  <a:pt x="0" y="0"/>
                </a:moveTo>
                <a:lnTo>
                  <a:pt x="1896606" y="0"/>
                </a:lnTo>
                <a:lnTo>
                  <a:pt x="1896606" y="1896607"/>
                </a:lnTo>
                <a:lnTo>
                  <a:pt x="0" y="1896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12504485" y="5600886"/>
            <a:ext cx="3719512" cy="1288641"/>
          </a:xfrm>
          <a:prstGeom prst="rect">
            <a:avLst/>
          </a:prstGeom>
        </p:spPr>
        <p:txBody>
          <a:bodyPr lIns="0" tIns="0" rIns="0" bIns="0" rtlCol="0" anchor="t">
            <a:spAutoFit/>
          </a:bodyPr>
          <a:lstStyle/>
          <a:p>
            <a:pPr algn="ctr">
              <a:lnSpc>
                <a:spcPts val="3639"/>
              </a:lnSpc>
            </a:pPr>
            <a:r>
              <a:rPr lang="en-US" sz="2599" dirty="0">
                <a:solidFill>
                  <a:srgbClr val="000000"/>
                </a:solidFill>
                <a:latin typeface="Trebuchet MS Bold"/>
                <a:ea typeface="Trebuchet MS Bold"/>
                <a:cs typeface="Trebuchet MS Bold"/>
                <a:sym typeface="Trebuchet MS Bold"/>
              </a:rPr>
              <a:t>Gloria </a:t>
            </a:r>
            <a:r>
              <a:rPr lang="en-US" sz="2599" dirty="0" err="1">
                <a:solidFill>
                  <a:srgbClr val="000000"/>
                </a:solidFill>
                <a:latin typeface="Trebuchet MS Bold"/>
                <a:ea typeface="Trebuchet MS Bold"/>
                <a:cs typeface="Trebuchet MS Bold"/>
                <a:sym typeface="Trebuchet MS Bold"/>
              </a:rPr>
              <a:t>Kochan</a:t>
            </a:r>
            <a:endParaRPr lang="en-US" sz="2599" dirty="0">
              <a:solidFill>
                <a:srgbClr val="000000"/>
              </a:solidFill>
              <a:latin typeface="Trebuchet MS Bold"/>
              <a:ea typeface="Trebuchet MS Bold"/>
              <a:cs typeface="Trebuchet MS Bold"/>
              <a:sym typeface="Trebuchet MS Bold"/>
            </a:endParaRPr>
          </a:p>
          <a:p>
            <a:pPr algn="ctr">
              <a:lnSpc>
                <a:spcPts val="3359"/>
              </a:lnSpc>
            </a:pPr>
            <a:r>
              <a:rPr lang="en-US" sz="2400" dirty="0">
                <a:solidFill>
                  <a:srgbClr val="000000"/>
                </a:solidFill>
                <a:latin typeface="Trebuchet MS"/>
                <a:ea typeface="Trebuchet MS"/>
                <a:cs typeface="Trebuchet MS"/>
                <a:sym typeface="Trebuchet MS"/>
              </a:rPr>
              <a:t>kochan_g@cde.state.co.us</a:t>
            </a:r>
          </a:p>
          <a:p>
            <a:pPr algn="ctr">
              <a:lnSpc>
                <a:spcPts val="3359"/>
              </a:lnSpc>
              <a:spcBef>
                <a:spcPct val="0"/>
              </a:spcBef>
            </a:pPr>
            <a:r>
              <a:rPr lang="en-US" sz="2400" dirty="0">
                <a:latin typeface="Trebuchet MS"/>
                <a:ea typeface="Trebuchet MS"/>
                <a:cs typeface="Trebuchet MS"/>
                <a:sym typeface="Trebuchet MS"/>
              </a:rPr>
              <a:t>720.916.6488</a:t>
            </a:r>
            <a:endParaRPr lang="en-US" sz="2400" dirty="0">
              <a:latin typeface="Trebuchet MS"/>
              <a:ea typeface="Trebuchet MS"/>
              <a:cs typeface="Trebuchet MS"/>
              <a:sym typeface="Trebuchet MS"/>
              <a:hlinkClick r:id="rId7" tooltip="tel:720.916.6488">
                <a:extLst>
                  <a:ext uri="{A12FA001-AC4F-418D-AE19-62706E023703}">
                    <ahyp:hlinkClr xmlns:ahyp="http://schemas.microsoft.com/office/drawing/2018/hyperlinkcolor" val="tx"/>
                  </a:ext>
                </a:extLst>
              </a:hlinkClick>
            </a:endParaRPr>
          </a:p>
        </p:txBody>
      </p:sp>
      <p:sp>
        <p:nvSpPr>
          <p:cNvPr id="21" name="Freeform 21" descr="CDE Logo"/>
          <p:cNvSpPr/>
          <p:nvPr/>
        </p:nvSpPr>
        <p:spPr>
          <a:xfrm>
            <a:off x="14389566" y="8301883"/>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Freeform 2" descr="Back of notebook"/>
          <p:cNvSpPr/>
          <p:nvPr/>
        </p:nvSpPr>
        <p:spPr>
          <a:xfrm rot="-5400000">
            <a:off x="3982065" y="-3982065"/>
            <a:ext cx="10287000" cy="18251129"/>
          </a:xfrm>
          <a:custGeom>
            <a:avLst/>
            <a:gdLst/>
            <a:ahLst/>
            <a:cxnLst/>
            <a:rect l="l" t="t" r="r" b="b"/>
            <a:pathLst>
              <a:path w="10287000" h="18251129">
                <a:moveTo>
                  <a:pt x="0" y="0"/>
                </a:moveTo>
                <a:lnTo>
                  <a:pt x="10287000" y="0"/>
                </a:lnTo>
                <a:lnTo>
                  <a:pt x="10287000" y="18251130"/>
                </a:lnTo>
                <a:lnTo>
                  <a:pt x="0" y="18251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195160" y="961826"/>
            <a:ext cx="11318063" cy="8363348"/>
          </a:xfrm>
          <a:custGeom>
            <a:avLst/>
            <a:gdLst/>
            <a:ahLst/>
            <a:cxnLst/>
            <a:rect l="l" t="t" r="r" b="b"/>
            <a:pathLst>
              <a:path w="11318063" h="8363348">
                <a:moveTo>
                  <a:pt x="0" y="0"/>
                </a:moveTo>
                <a:lnTo>
                  <a:pt x="11318064" y="0"/>
                </a:lnTo>
                <a:lnTo>
                  <a:pt x="11318064" y="8363348"/>
                </a:lnTo>
                <a:lnTo>
                  <a:pt x="0" y="8363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a:spLocks noGrp="1"/>
          </p:cNvSpPr>
          <p:nvPr>
            <p:ph type="title" idx="4294967295"/>
          </p:nvPr>
        </p:nvSpPr>
        <p:spPr>
          <a:xfrm>
            <a:off x="6159926" y="3256981"/>
            <a:ext cx="5388533" cy="1485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341"/>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000000"/>
                </a:solidFill>
                <a:effectLst/>
                <a:uLnTx/>
                <a:uFillTx/>
                <a:latin typeface="Homemade Apple"/>
                <a:ea typeface="Homemade Apple"/>
                <a:cs typeface="Homemade Apple"/>
                <a:sym typeface="Homemade Apple"/>
              </a:rPr>
              <a:t>Thank you!</a:t>
            </a:r>
          </a:p>
        </p:txBody>
      </p:sp>
      <p:sp>
        <p:nvSpPr>
          <p:cNvPr id="5" name="TextBox 5"/>
          <p:cNvSpPr txBox="1"/>
          <p:nvPr/>
        </p:nvSpPr>
        <p:spPr>
          <a:xfrm>
            <a:off x="4783651" y="5145014"/>
            <a:ext cx="8683827" cy="737679"/>
          </a:xfrm>
          <a:prstGeom prst="rect">
            <a:avLst/>
          </a:prstGeom>
        </p:spPr>
        <p:txBody>
          <a:bodyPr lIns="0" tIns="0" rIns="0" bIns="0" rtlCol="0" anchor="t">
            <a:spAutoFit/>
          </a:bodyPr>
          <a:lstStyle/>
          <a:p>
            <a:pPr algn="ctr">
              <a:lnSpc>
                <a:spcPts val="6671"/>
              </a:lnSpc>
            </a:pPr>
            <a:r>
              <a:rPr lang="en-US" sz="2900">
                <a:solidFill>
                  <a:srgbClr val="000000"/>
                </a:solidFill>
                <a:latin typeface="Homemade Apple"/>
                <a:ea typeface="Homemade Apple"/>
                <a:cs typeface="Homemade Apple"/>
                <a:sym typeface="Homemade Apple"/>
              </a:rPr>
              <a:t>Please reach out with questions.</a:t>
            </a:r>
          </a:p>
        </p:txBody>
      </p:sp>
      <p:sp>
        <p:nvSpPr>
          <p:cNvPr id="6" name="Freeform 6" descr="CDE Logo"/>
          <p:cNvSpPr/>
          <p:nvPr/>
        </p:nvSpPr>
        <p:spPr>
          <a:xfrm>
            <a:off x="10566659" y="6730419"/>
            <a:ext cx="2536301" cy="1078247"/>
          </a:xfrm>
          <a:custGeom>
            <a:avLst/>
            <a:gdLst/>
            <a:ahLst/>
            <a:cxnLst/>
            <a:rect l="l" t="t" r="r" b="b"/>
            <a:pathLst>
              <a:path w="2536301" h="1078247">
                <a:moveTo>
                  <a:pt x="0" y="0"/>
                </a:moveTo>
                <a:lnTo>
                  <a:pt x="2536302" y="0"/>
                </a:lnTo>
                <a:lnTo>
                  <a:pt x="2536302" y="1078246"/>
                </a:lnTo>
                <a:lnTo>
                  <a:pt x="0" y="107824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03756" y="2493068"/>
            <a:ext cx="17275536" cy="7441180"/>
            <a:chOff x="0" y="0"/>
            <a:chExt cx="4549935" cy="1959817"/>
          </a:xfrm>
        </p:grpSpPr>
        <p:sp>
          <p:nvSpPr>
            <p:cNvPr id="6" name="Freeform 6">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7" name="TextBox 7"/>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503756" y="2777676"/>
            <a:ext cx="16712180" cy="774651"/>
            <a:chOff x="0" y="0"/>
            <a:chExt cx="4401562" cy="204023"/>
          </a:xfrm>
        </p:grpSpPr>
        <p:sp>
          <p:nvSpPr>
            <p:cNvPr id="10" name="Freeform 10">
              <a:extLst>
                <a:ext uri="{C183D7F6-B498-43B3-948B-1728B52AA6E4}">
                  <adec:decorative xmlns:adec="http://schemas.microsoft.com/office/drawing/2017/decorative" val="1"/>
                </a:ext>
              </a:extLst>
            </p:cNvPr>
            <p:cNvSpPr/>
            <p:nvPr/>
          </p:nvSpPr>
          <p:spPr>
            <a:xfrm>
              <a:off x="0" y="0"/>
              <a:ext cx="4401562" cy="204023"/>
            </a:xfrm>
            <a:custGeom>
              <a:avLst/>
              <a:gdLst/>
              <a:ahLst/>
              <a:cxnLst/>
              <a:rect l="l" t="t" r="r" b="b"/>
              <a:pathLst>
                <a:path w="4401562" h="204023">
                  <a:moveTo>
                    <a:pt x="0" y="0"/>
                  </a:moveTo>
                  <a:lnTo>
                    <a:pt x="4401562" y="0"/>
                  </a:lnTo>
                  <a:lnTo>
                    <a:pt x="4401562" y="204023"/>
                  </a:lnTo>
                  <a:lnTo>
                    <a:pt x="0" y="204023"/>
                  </a:lnTo>
                  <a:close/>
                </a:path>
              </a:pathLst>
            </a:custGeom>
            <a:solidFill>
              <a:srgbClr val="A3D283"/>
            </a:solidFill>
          </p:spPr>
          <p:txBody>
            <a:bodyPr/>
            <a:lstStyle/>
            <a:p>
              <a:endParaRPr lang="en-US"/>
            </a:p>
          </p:txBody>
        </p:sp>
        <p:sp>
          <p:nvSpPr>
            <p:cNvPr id="11" name="TextBox 11"/>
            <p:cNvSpPr txBox="1"/>
            <p:nvPr/>
          </p:nvSpPr>
          <p:spPr>
            <a:xfrm>
              <a:off x="0" y="-38100"/>
              <a:ext cx="4401562" cy="242123"/>
            </a:xfrm>
            <a:prstGeom prst="rect">
              <a:avLst/>
            </a:prstGeom>
          </p:spPr>
          <p:txBody>
            <a:bodyPr lIns="50800" tIns="50800" rIns="50800" bIns="50800" rtlCol="0" anchor="ctr"/>
            <a:lstStyle/>
            <a:p>
              <a:pPr algn="ctr">
                <a:lnSpc>
                  <a:spcPts val="3359"/>
                </a:lnSpc>
              </a:pPr>
              <a:endParaRPr/>
            </a:p>
          </p:txBody>
        </p:sp>
      </p:grpSp>
      <p:sp>
        <p:nvSpPr>
          <p:cNvPr id="12" name="Freeform 12">
            <a:extLst>
              <a:ext uri="{C183D7F6-B498-43B3-948B-1728B52AA6E4}">
                <adec:decorative xmlns:adec="http://schemas.microsoft.com/office/drawing/2017/decorative" val="1"/>
              </a:ext>
            </a:extLst>
          </p:cNvPr>
          <p:cNvSpPr/>
          <p:nvPr/>
        </p:nvSpPr>
        <p:spPr>
          <a:xfrm>
            <a:off x="1262273" y="4087542"/>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a:spLocks noGrp="1"/>
          </p:cNvSpPr>
          <p:nvPr>
            <p:ph type="title" idx="4294967295"/>
          </p:nvPr>
        </p:nvSpPr>
        <p:spPr>
          <a:xfrm>
            <a:off x="503756" y="701531"/>
            <a:ext cx="15313283"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Today’s Objectives</a:t>
            </a:r>
          </a:p>
        </p:txBody>
      </p:sp>
      <p:sp>
        <p:nvSpPr>
          <p:cNvPr id="15" name="TextBox 15"/>
          <p:cNvSpPr txBox="1"/>
          <p:nvPr/>
        </p:nvSpPr>
        <p:spPr>
          <a:xfrm>
            <a:off x="1028700" y="2884014"/>
            <a:ext cx="11457698" cy="504825"/>
          </a:xfrm>
          <a:prstGeom prst="rect">
            <a:avLst/>
          </a:prstGeom>
        </p:spPr>
        <p:txBody>
          <a:bodyPr lIns="0" tIns="0" rIns="0" bIns="0" rtlCol="0" anchor="t">
            <a:spAutoFit/>
          </a:bodyPr>
          <a:lstStyle/>
          <a:p>
            <a:pPr algn="l">
              <a:lnSpc>
                <a:spcPts val="4199"/>
              </a:lnSpc>
            </a:pPr>
            <a:r>
              <a:rPr lang="en-US" sz="2999">
                <a:solidFill>
                  <a:srgbClr val="0E0D0D"/>
                </a:solidFill>
                <a:latin typeface="Trebuchet MS Bold"/>
                <a:ea typeface="Trebuchet MS Bold"/>
                <a:cs typeface="Trebuchet MS Bold"/>
                <a:sym typeface="Trebuchet MS Bold"/>
              </a:rPr>
              <a:t>By the end of this session, grantees should:</a:t>
            </a:r>
          </a:p>
        </p:txBody>
      </p:sp>
      <p:sp>
        <p:nvSpPr>
          <p:cNvPr id="14" name="TextBox 14"/>
          <p:cNvSpPr txBox="1"/>
          <p:nvPr/>
        </p:nvSpPr>
        <p:spPr>
          <a:xfrm>
            <a:off x="2336942" y="4020617"/>
            <a:ext cx="14922358" cy="1042215"/>
          </a:xfrm>
          <a:prstGeom prst="rect">
            <a:avLst/>
          </a:prstGeom>
        </p:spPr>
        <p:txBody>
          <a:bodyPr lIns="0" tIns="0" rIns="0" bIns="0" rtlCol="0" anchor="t">
            <a:spAutoFit/>
          </a:bodyPr>
          <a:lstStyle/>
          <a:p>
            <a:pPr algn="l">
              <a:lnSpc>
                <a:spcPts val="4227"/>
              </a:lnSpc>
            </a:pPr>
            <a:r>
              <a:rPr lang="en-US" sz="2799">
                <a:solidFill>
                  <a:srgbClr val="000000"/>
                </a:solidFill>
                <a:latin typeface="Trebuchet MS"/>
                <a:ea typeface="Trebuchet MS"/>
                <a:cs typeface="Trebuchet MS"/>
                <a:sym typeface="Trebuchet MS"/>
              </a:rPr>
              <a:t>Gain awareness of the roles and responsibilities that support the School Counselor Corps Grant Program (SCCGP).</a:t>
            </a:r>
          </a:p>
        </p:txBody>
      </p:sp>
      <p:sp>
        <p:nvSpPr>
          <p:cNvPr id="16" name="Freeform 16">
            <a:extLst>
              <a:ext uri="{C183D7F6-B498-43B3-948B-1728B52AA6E4}">
                <adec:decorative xmlns:adec="http://schemas.microsoft.com/office/drawing/2017/decorative" val="1"/>
              </a:ext>
            </a:extLst>
          </p:cNvPr>
          <p:cNvSpPr/>
          <p:nvPr/>
        </p:nvSpPr>
        <p:spPr>
          <a:xfrm>
            <a:off x="1262273" y="5566063"/>
            <a:ext cx="828699" cy="848859"/>
          </a:xfrm>
          <a:custGeom>
            <a:avLst/>
            <a:gdLst/>
            <a:ahLst/>
            <a:cxnLst/>
            <a:rect l="l" t="t" r="r" b="b"/>
            <a:pathLst>
              <a:path w="828699" h="848859">
                <a:moveTo>
                  <a:pt x="0" y="0"/>
                </a:moveTo>
                <a:lnTo>
                  <a:pt x="828698" y="0"/>
                </a:lnTo>
                <a:lnTo>
                  <a:pt x="828698"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1134842" y="7043572"/>
            <a:ext cx="828699" cy="848859"/>
          </a:xfrm>
          <a:custGeom>
            <a:avLst/>
            <a:gdLst/>
            <a:ahLst/>
            <a:cxnLst/>
            <a:rect l="l" t="t" r="r" b="b"/>
            <a:pathLst>
              <a:path w="828699" h="848859">
                <a:moveTo>
                  <a:pt x="0" y="0"/>
                </a:moveTo>
                <a:lnTo>
                  <a:pt x="828699" y="0"/>
                </a:lnTo>
                <a:lnTo>
                  <a:pt x="828699" y="848859"/>
                </a:lnTo>
                <a:lnTo>
                  <a:pt x="0" y="848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p:cNvSpPr txBox="1"/>
          <p:nvPr/>
        </p:nvSpPr>
        <p:spPr>
          <a:xfrm>
            <a:off x="2336942" y="5725213"/>
            <a:ext cx="13761340" cy="493627"/>
          </a:xfrm>
          <a:prstGeom prst="rect">
            <a:avLst/>
          </a:prstGeom>
        </p:spPr>
        <p:txBody>
          <a:bodyPr lIns="0" tIns="0" rIns="0" bIns="0" rtlCol="0" anchor="t">
            <a:spAutoFit/>
          </a:bodyPr>
          <a:lstStyle/>
          <a:p>
            <a:pPr algn="l">
              <a:lnSpc>
                <a:spcPts val="4076"/>
              </a:lnSpc>
            </a:pPr>
            <a:r>
              <a:rPr lang="en-US" sz="2699">
                <a:solidFill>
                  <a:srgbClr val="000000"/>
                </a:solidFill>
                <a:latin typeface="Trebuchet MS"/>
                <a:ea typeface="Trebuchet MS"/>
                <a:cs typeface="Trebuchet MS"/>
                <a:sym typeface="Trebuchet MS"/>
              </a:rPr>
              <a:t>Increase understanding of the Code of Federal Regulations and Cost Principles.</a:t>
            </a:r>
          </a:p>
        </p:txBody>
      </p:sp>
      <p:sp>
        <p:nvSpPr>
          <p:cNvPr id="19" name="Freeform 19">
            <a:extLst>
              <a:ext uri="{C183D7F6-B498-43B3-948B-1728B52AA6E4}">
                <adec:decorative xmlns:adec="http://schemas.microsoft.com/office/drawing/2017/decorative" val="1"/>
              </a:ext>
            </a:extLst>
          </p:cNvPr>
          <p:cNvSpPr/>
          <p:nvPr/>
        </p:nvSpPr>
        <p:spPr>
          <a:xfrm>
            <a:off x="1134842" y="8521081"/>
            <a:ext cx="828699" cy="848859"/>
          </a:xfrm>
          <a:custGeom>
            <a:avLst/>
            <a:gdLst/>
            <a:ahLst/>
            <a:cxnLst/>
            <a:rect l="l" t="t" r="r" b="b"/>
            <a:pathLst>
              <a:path w="828699" h="848859">
                <a:moveTo>
                  <a:pt x="0" y="0"/>
                </a:moveTo>
                <a:lnTo>
                  <a:pt x="828699" y="0"/>
                </a:lnTo>
                <a:lnTo>
                  <a:pt x="828699" y="848860"/>
                </a:lnTo>
                <a:lnTo>
                  <a:pt x="0" y="848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2336942" y="7131212"/>
            <a:ext cx="13761340" cy="493627"/>
          </a:xfrm>
          <a:prstGeom prst="rect">
            <a:avLst/>
          </a:prstGeom>
        </p:spPr>
        <p:txBody>
          <a:bodyPr lIns="0" tIns="0" rIns="0" bIns="0" rtlCol="0" anchor="t">
            <a:spAutoFit/>
          </a:bodyPr>
          <a:lstStyle/>
          <a:p>
            <a:pPr algn="l">
              <a:lnSpc>
                <a:spcPts val="4076"/>
              </a:lnSpc>
            </a:pPr>
            <a:r>
              <a:rPr lang="en-US" sz="2699">
                <a:solidFill>
                  <a:srgbClr val="000000"/>
                </a:solidFill>
                <a:latin typeface="Trebuchet MS"/>
                <a:ea typeface="Trebuchet MS"/>
                <a:cs typeface="Trebuchet MS"/>
                <a:sym typeface="Trebuchet MS"/>
              </a:rPr>
              <a:t>Be able to complete budget workbooks and fiscal reporting requirements.</a:t>
            </a:r>
          </a:p>
        </p:txBody>
      </p:sp>
      <p:sp>
        <p:nvSpPr>
          <p:cNvPr id="21" name="TextBox 21"/>
          <p:cNvSpPr txBox="1"/>
          <p:nvPr/>
        </p:nvSpPr>
        <p:spPr>
          <a:xfrm>
            <a:off x="2336942" y="8539239"/>
            <a:ext cx="13341899" cy="463550"/>
          </a:xfrm>
          <a:prstGeom prst="rect">
            <a:avLst/>
          </a:prstGeom>
        </p:spPr>
        <p:txBody>
          <a:bodyPr lIns="0" tIns="0" rIns="0" bIns="0" rtlCol="0" anchor="t">
            <a:spAutoFit/>
          </a:bodyPr>
          <a:lstStyle/>
          <a:p>
            <a:pPr algn="l">
              <a:lnSpc>
                <a:spcPts val="3774"/>
              </a:lnSpc>
            </a:pPr>
            <a:r>
              <a:rPr lang="en-US" sz="2499">
                <a:solidFill>
                  <a:srgbClr val="000000"/>
                </a:solidFill>
                <a:latin typeface="Trebuchet MS"/>
                <a:ea typeface="Trebuchet MS"/>
                <a:cs typeface="Trebuchet MS"/>
                <a:sym typeface="Trebuchet MS"/>
              </a:rPr>
              <a:t>Calendar fiscal deadlines and reporting requirements</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61998" y="2198756"/>
            <a:ext cx="18549998" cy="7881394"/>
            <a:chOff x="0" y="0"/>
            <a:chExt cx="4885596" cy="2075758"/>
          </a:xfrm>
        </p:grpSpPr>
        <p:sp>
          <p:nvSpPr>
            <p:cNvPr id="3" name="Freeform 3">
              <a:extLst>
                <a:ext uri="{C183D7F6-B498-43B3-948B-1728B52AA6E4}">
                  <adec:decorative xmlns:adec="http://schemas.microsoft.com/office/drawing/2017/decorative" val="1"/>
                </a:ext>
              </a:extLst>
            </p:cNvPr>
            <p:cNvSpPr/>
            <p:nvPr/>
          </p:nvSpPr>
          <p:spPr>
            <a:xfrm>
              <a:off x="0" y="0"/>
              <a:ext cx="4885596" cy="2075758"/>
            </a:xfrm>
            <a:custGeom>
              <a:avLst/>
              <a:gdLst/>
              <a:ahLst/>
              <a:cxnLst/>
              <a:rect l="l" t="t" r="r" b="b"/>
              <a:pathLst>
                <a:path w="4885596" h="2075758">
                  <a:moveTo>
                    <a:pt x="0" y="0"/>
                  </a:moveTo>
                  <a:lnTo>
                    <a:pt x="4885596" y="0"/>
                  </a:lnTo>
                  <a:lnTo>
                    <a:pt x="4885596" y="2075758"/>
                  </a:lnTo>
                  <a:lnTo>
                    <a:pt x="0" y="2075758"/>
                  </a:lnTo>
                  <a:close/>
                </a:path>
              </a:pathLst>
            </a:custGeom>
            <a:solidFill>
              <a:srgbClr val="F2F2F2"/>
            </a:solidFill>
          </p:spPr>
          <p:txBody>
            <a:bodyPr/>
            <a:lstStyle/>
            <a:p>
              <a:endParaRPr lang="en-US"/>
            </a:p>
          </p:txBody>
        </p:sp>
        <p:sp>
          <p:nvSpPr>
            <p:cNvPr id="4" name="TextBox 4"/>
            <p:cNvSpPr txBox="1"/>
            <p:nvPr/>
          </p:nvSpPr>
          <p:spPr>
            <a:xfrm>
              <a:off x="0" y="-38100"/>
              <a:ext cx="4885596" cy="2113858"/>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927780" y="2347420"/>
            <a:ext cx="2931553" cy="7524862"/>
            <a:chOff x="0" y="0"/>
            <a:chExt cx="837252" cy="2149101"/>
          </a:xfrm>
        </p:grpSpPr>
        <p:sp>
          <p:nvSpPr>
            <p:cNvPr id="6" name="Freeform 6"/>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7" name="TextBox 7"/>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927780" y="2342323"/>
            <a:ext cx="2931553" cy="1086565"/>
            <a:chOff x="0" y="0"/>
            <a:chExt cx="837252" cy="310323"/>
          </a:xfrm>
        </p:grpSpPr>
        <p:sp>
          <p:nvSpPr>
            <p:cNvPr id="9" name="Freeform 9"/>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10" name="TextBox 10"/>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7687753" y="2347420"/>
            <a:ext cx="2931553" cy="7524862"/>
            <a:chOff x="0" y="0"/>
            <a:chExt cx="837252" cy="2149101"/>
          </a:xfrm>
        </p:grpSpPr>
        <p:sp>
          <p:nvSpPr>
            <p:cNvPr id="12" name="Freeform 12"/>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3" name="TextBox 13"/>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7687753" y="2342323"/>
            <a:ext cx="2931553" cy="1086565"/>
            <a:chOff x="0" y="0"/>
            <a:chExt cx="837252" cy="310323"/>
          </a:xfrm>
        </p:grpSpPr>
        <p:sp>
          <p:nvSpPr>
            <p:cNvPr id="15" name="Freeform 15"/>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86BE40"/>
            </a:solidFill>
          </p:spPr>
          <p:txBody>
            <a:bodyPr/>
            <a:lstStyle/>
            <a:p>
              <a:endParaRPr lang="en-US"/>
            </a:p>
          </p:txBody>
        </p:sp>
        <p:sp>
          <p:nvSpPr>
            <p:cNvPr id="16" name="TextBox 16"/>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4308525" y="2347420"/>
            <a:ext cx="2931553" cy="7524862"/>
            <a:chOff x="0" y="0"/>
            <a:chExt cx="837252" cy="2149101"/>
          </a:xfrm>
        </p:grpSpPr>
        <p:sp>
          <p:nvSpPr>
            <p:cNvPr id="18" name="Freeform 18"/>
            <p:cNvSpPr/>
            <p:nvPr/>
          </p:nvSpPr>
          <p:spPr>
            <a:xfrm>
              <a:off x="0" y="0"/>
              <a:ext cx="837252" cy="2149101"/>
            </a:xfrm>
            <a:custGeom>
              <a:avLst/>
              <a:gdLst/>
              <a:ahLst/>
              <a:cxnLst/>
              <a:rect l="l" t="t" r="r" b="b"/>
              <a:pathLst>
                <a:path w="837252" h="2149101">
                  <a:moveTo>
                    <a:pt x="66022" y="0"/>
                  </a:moveTo>
                  <a:lnTo>
                    <a:pt x="771229" y="0"/>
                  </a:lnTo>
                  <a:cubicBezTo>
                    <a:pt x="788739" y="0"/>
                    <a:pt x="805533" y="6956"/>
                    <a:pt x="817914" y="19337"/>
                  </a:cubicBezTo>
                  <a:cubicBezTo>
                    <a:pt x="830296" y="31719"/>
                    <a:pt x="837252" y="48512"/>
                    <a:pt x="837252" y="66022"/>
                  </a:cubicBezTo>
                  <a:lnTo>
                    <a:pt x="837252" y="2083078"/>
                  </a:lnTo>
                  <a:cubicBezTo>
                    <a:pt x="837252" y="2119542"/>
                    <a:pt x="807692" y="2149101"/>
                    <a:pt x="771229" y="2149101"/>
                  </a:cubicBezTo>
                  <a:lnTo>
                    <a:pt x="66022" y="2149101"/>
                  </a:lnTo>
                  <a:cubicBezTo>
                    <a:pt x="29559" y="2149101"/>
                    <a:pt x="0" y="2119542"/>
                    <a:pt x="0" y="2083078"/>
                  </a:cubicBezTo>
                  <a:lnTo>
                    <a:pt x="0" y="66022"/>
                  </a:lnTo>
                  <a:cubicBezTo>
                    <a:pt x="0" y="29559"/>
                    <a:pt x="29559" y="0"/>
                    <a:pt x="66022" y="0"/>
                  </a:cubicBezTo>
                  <a:close/>
                </a:path>
              </a:pathLst>
            </a:custGeom>
            <a:solidFill>
              <a:srgbClr val="FFFEFB"/>
            </a:solidFill>
          </p:spPr>
          <p:txBody>
            <a:bodyPr/>
            <a:lstStyle/>
            <a:p>
              <a:endParaRPr lang="en-US"/>
            </a:p>
          </p:txBody>
        </p:sp>
        <p:sp>
          <p:nvSpPr>
            <p:cNvPr id="19" name="TextBox 19"/>
            <p:cNvSpPr txBox="1"/>
            <p:nvPr/>
          </p:nvSpPr>
          <p:spPr>
            <a:xfrm>
              <a:off x="0" y="-47625"/>
              <a:ext cx="837252" cy="2196726"/>
            </a:xfrm>
            <a:prstGeom prst="rect">
              <a:avLst/>
            </a:prstGeom>
          </p:spPr>
          <p:txBody>
            <a:bodyPr lIns="50800" tIns="50800" rIns="50800" bIns="50800" rtlCol="0" anchor="ctr"/>
            <a:lstStyle/>
            <a:p>
              <a:pPr algn="ctr">
                <a:lnSpc>
                  <a:spcPts val="2659"/>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4308525" y="2342323"/>
            <a:ext cx="2931553" cy="1086565"/>
            <a:chOff x="0" y="0"/>
            <a:chExt cx="837252" cy="310323"/>
          </a:xfrm>
        </p:grpSpPr>
        <p:sp>
          <p:nvSpPr>
            <p:cNvPr id="21" name="Freeform 21"/>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22" name="TextBox 22"/>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23" name="Group 23">
            <a:extLst>
              <a:ext uri="{C183D7F6-B498-43B3-948B-1728B52AA6E4}">
                <adec:decorative xmlns:adec="http://schemas.microsoft.com/office/drawing/2017/decorative" val="1"/>
              </a:ext>
            </a:extLst>
          </p:cNvPr>
          <p:cNvGrpSpPr/>
          <p:nvPr/>
        </p:nvGrpSpPr>
        <p:grpSpPr>
          <a:xfrm>
            <a:off x="11066981" y="2342323"/>
            <a:ext cx="2931553" cy="7529959"/>
            <a:chOff x="0" y="0"/>
            <a:chExt cx="837252" cy="2150556"/>
          </a:xfrm>
        </p:grpSpPr>
        <p:sp>
          <p:nvSpPr>
            <p:cNvPr id="24" name="Freeform 24"/>
            <p:cNvSpPr/>
            <p:nvPr/>
          </p:nvSpPr>
          <p:spPr>
            <a:xfrm>
              <a:off x="0" y="0"/>
              <a:ext cx="837252" cy="2150557"/>
            </a:xfrm>
            <a:custGeom>
              <a:avLst/>
              <a:gdLst/>
              <a:ahLst/>
              <a:cxnLst/>
              <a:rect l="l" t="t" r="r" b="b"/>
              <a:pathLst>
                <a:path w="837252" h="2150557">
                  <a:moveTo>
                    <a:pt x="66022" y="0"/>
                  </a:moveTo>
                  <a:lnTo>
                    <a:pt x="771229" y="0"/>
                  </a:lnTo>
                  <a:cubicBezTo>
                    <a:pt x="788739" y="0"/>
                    <a:pt x="805533" y="6956"/>
                    <a:pt x="817914" y="19337"/>
                  </a:cubicBezTo>
                  <a:cubicBezTo>
                    <a:pt x="830296" y="31719"/>
                    <a:pt x="837252" y="48512"/>
                    <a:pt x="837252" y="66022"/>
                  </a:cubicBezTo>
                  <a:lnTo>
                    <a:pt x="837252" y="2084534"/>
                  </a:lnTo>
                  <a:cubicBezTo>
                    <a:pt x="837252" y="2120997"/>
                    <a:pt x="807692" y="2150557"/>
                    <a:pt x="771229" y="2150557"/>
                  </a:cubicBezTo>
                  <a:lnTo>
                    <a:pt x="66022" y="2150557"/>
                  </a:lnTo>
                  <a:cubicBezTo>
                    <a:pt x="48512" y="2150557"/>
                    <a:pt x="31719" y="2143601"/>
                    <a:pt x="19337" y="2131219"/>
                  </a:cubicBezTo>
                  <a:cubicBezTo>
                    <a:pt x="6956" y="2118838"/>
                    <a:pt x="0" y="2102044"/>
                    <a:pt x="0" y="2084534"/>
                  </a:cubicBezTo>
                  <a:lnTo>
                    <a:pt x="0" y="66022"/>
                  </a:lnTo>
                  <a:cubicBezTo>
                    <a:pt x="0" y="29559"/>
                    <a:pt x="29559" y="0"/>
                    <a:pt x="66022" y="0"/>
                  </a:cubicBezTo>
                  <a:close/>
                </a:path>
              </a:pathLst>
            </a:custGeom>
            <a:solidFill>
              <a:srgbClr val="FFFEFB"/>
            </a:solidFill>
          </p:spPr>
          <p:txBody>
            <a:bodyPr/>
            <a:lstStyle/>
            <a:p>
              <a:endParaRPr lang="en-US"/>
            </a:p>
          </p:txBody>
        </p:sp>
        <p:sp>
          <p:nvSpPr>
            <p:cNvPr id="25" name="TextBox 25"/>
            <p:cNvSpPr txBox="1"/>
            <p:nvPr/>
          </p:nvSpPr>
          <p:spPr>
            <a:xfrm>
              <a:off x="0" y="-47625"/>
              <a:ext cx="837252" cy="2198181"/>
            </a:xfrm>
            <a:prstGeom prst="rect">
              <a:avLst/>
            </a:prstGeom>
          </p:spPr>
          <p:txBody>
            <a:bodyPr lIns="50800" tIns="50800" rIns="50800" bIns="50800" rtlCol="0" anchor="ctr"/>
            <a:lstStyle/>
            <a:p>
              <a:pPr algn="ctr">
                <a:lnSpc>
                  <a:spcPts val="2659"/>
                </a:lnSpc>
              </a:pPr>
              <a:endParaRPr/>
            </a:p>
          </p:txBody>
        </p:sp>
      </p:grpSp>
      <p:grpSp>
        <p:nvGrpSpPr>
          <p:cNvPr id="26" name="Group 26">
            <a:extLst>
              <a:ext uri="{C183D7F6-B498-43B3-948B-1728B52AA6E4}">
                <adec:decorative xmlns:adec="http://schemas.microsoft.com/office/drawing/2017/decorative" val="1"/>
              </a:ext>
            </a:extLst>
          </p:cNvPr>
          <p:cNvGrpSpPr/>
          <p:nvPr/>
        </p:nvGrpSpPr>
        <p:grpSpPr>
          <a:xfrm>
            <a:off x="11057456" y="2332798"/>
            <a:ext cx="2941078" cy="1086565"/>
            <a:chOff x="0" y="0"/>
            <a:chExt cx="839972" cy="310323"/>
          </a:xfrm>
        </p:grpSpPr>
        <p:sp>
          <p:nvSpPr>
            <p:cNvPr id="27" name="Freeform 27"/>
            <p:cNvSpPr/>
            <p:nvPr/>
          </p:nvSpPr>
          <p:spPr>
            <a:xfrm>
              <a:off x="0" y="0"/>
              <a:ext cx="839972" cy="310323"/>
            </a:xfrm>
            <a:custGeom>
              <a:avLst/>
              <a:gdLst/>
              <a:ahLst/>
              <a:cxnLst/>
              <a:rect l="l" t="t" r="r" b="b"/>
              <a:pathLst>
                <a:path w="839972" h="310323">
                  <a:moveTo>
                    <a:pt x="65809" y="0"/>
                  </a:moveTo>
                  <a:lnTo>
                    <a:pt x="774163" y="0"/>
                  </a:lnTo>
                  <a:cubicBezTo>
                    <a:pt x="791617" y="0"/>
                    <a:pt x="808356" y="6933"/>
                    <a:pt x="820697" y="19275"/>
                  </a:cubicBezTo>
                  <a:cubicBezTo>
                    <a:pt x="833038" y="31616"/>
                    <a:pt x="839972" y="48355"/>
                    <a:pt x="839972" y="65809"/>
                  </a:cubicBezTo>
                  <a:lnTo>
                    <a:pt x="839972" y="244514"/>
                  </a:lnTo>
                  <a:cubicBezTo>
                    <a:pt x="839972" y="261968"/>
                    <a:pt x="833038" y="278707"/>
                    <a:pt x="820697" y="291048"/>
                  </a:cubicBezTo>
                  <a:cubicBezTo>
                    <a:pt x="808356" y="303390"/>
                    <a:pt x="791617" y="310323"/>
                    <a:pt x="774163" y="310323"/>
                  </a:cubicBezTo>
                  <a:lnTo>
                    <a:pt x="65809" y="310323"/>
                  </a:lnTo>
                  <a:cubicBezTo>
                    <a:pt x="48355" y="310323"/>
                    <a:pt x="31616" y="303390"/>
                    <a:pt x="19275" y="291048"/>
                  </a:cubicBezTo>
                  <a:cubicBezTo>
                    <a:pt x="6933" y="278707"/>
                    <a:pt x="0" y="261968"/>
                    <a:pt x="0" y="244514"/>
                  </a:cubicBezTo>
                  <a:lnTo>
                    <a:pt x="0" y="65809"/>
                  </a:lnTo>
                  <a:cubicBezTo>
                    <a:pt x="0" y="48355"/>
                    <a:pt x="6933" y="31616"/>
                    <a:pt x="19275" y="19275"/>
                  </a:cubicBezTo>
                  <a:cubicBezTo>
                    <a:pt x="31616" y="6933"/>
                    <a:pt x="48355" y="0"/>
                    <a:pt x="65809" y="0"/>
                  </a:cubicBezTo>
                  <a:close/>
                </a:path>
              </a:pathLst>
            </a:custGeom>
            <a:solidFill>
              <a:srgbClr val="86BE40"/>
            </a:solidFill>
          </p:spPr>
          <p:txBody>
            <a:bodyPr/>
            <a:lstStyle/>
            <a:p>
              <a:endParaRPr lang="en-US"/>
            </a:p>
          </p:txBody>
        </p:sp>
        <p:sp>
          <p:nvSpPr>
            <p:cNvPr id="28" name="TextBox 28"/>
            <p:cNvSpPr txBox="1"/>
            <p:nvPr/>
          </p:nvSpPr>
          <p:spPr>
            <a:xfrm>
              <a:off x="0" y="-47625"/>
              <a:ext cx="839972" cy="357948"/>
            </a:xfrm>
            <a:prstGeom prst="rect">
              <a:avLst/>
            </a:prstGeom>
          </p:spPr>
          <p:txBody>
            <a:bodyPr lIns="50800" tIns="50800" rIns="50800" bIns="50800" rtlCol="0" anchor="ctr"/>
            <a:lstStyle/>
            <a:p>
              <a:pPr algn="ctr">
                <a:lnSpc>
                  <a:spcPts val="2659"/>
                </a:lnSpc>
              </a:pPr>
              <a:endParaRPr/>
            </a:p>
          </p:txBody>
        </p:sp>
      </p:grpSp>
      <p:grpSp>
        <p:nvGrpSpPr>
          <p:cNvPr id="29" name="Group 29">
            <a:extLst>
              <a:ext uri="{C183D7F6-B498-43B3-948B-1728B52AA6E4}">
                <adec:decorative xmlns:adec="http://schemas.microsoft.com/office/drawing/2017/decorative" val="1"/>
              </a:ext>
            </a:extLst>
          </p:cNvPr>
          <p:cNvGrpSpPr/>
          <p:nvPr/>
        </p:nvGrpSpPr>
        <p:grpSpPr>
          <a:xfrm>
            <a:off x="14446208" y="2332798"/>
            <a:ext cx="2931553" cy="7539484"/>
            <a:chOff x="0" y="0"/>
            <a:chExt cx="837252" cy="2153277"/>
          </a:xfrm>
        </p:grpSpPr>
        <p:sp>
          <p:nvSpPr>
            <p:cNvPr id="30" name="Freeform 30"/>
            <p:cNvSpPr/>
            <p:nvPr/>
          </p:nvSpPr>
          <p:spPr>
            <a:xfrm>
              <a:off x="0" y="0"/>
              <a:ext cx="837252" cy="2153277"/>
            </a:xfrm>
            <a:custGeom>
              <a:avLst/>
              <a:gdLst/>
              <a:ahLst/>
              <a:cxnLst/>
              <a:rect l="l" t="t" r="r" b="b"/>
              <a:pathLst>
                <a:path w="837252" h="2153277">
                  <a:moveTo>
                    <a:pt x="66022" y="0"/>
                  </a:moveTo>
                  <a:lnTo>
                    <a:pt x="771229" y="0"/>
                  </a:lnTo>
                  <a:cubicBezTo>
                    <a:pt x="788739" y="0"/>
                    <a:pt x="805533" y="6956"/>
                    <a:pt x="817914" y="19337"/>
                  </a:cubicBezTo>
                  <a:cubicBezTo>
                    <a:pt x="830296" y="31719"/>
                    <a:pt x="837252" y="48512"/>
                    <a:pt x="837252" y="66022"/>
                  </a:cubicBezTo>
                  <a:lnTo>
                    <a:pt x="837252" y="2087255"/>
                  </a:lnTo>
                  <a:cubicBezTo>
                    <a:pt x="837252" y="2123718"/>
                    <a:pt x="807692" y="2153277"/>
                    <a:pt x="771229" y="2153277"/>
                  </a:cubicBezTo>
                  <a:lnTo>
                    <a:pt x="66022" y="2153277"/>
                  </a:lnTo>
                  <a:cubicBezTo>
                    <a:pt x="48512" y="2153277"/>
                    <a:pt x="31719" y="2146321"/>
                    <a:pt x="19337" y="2133939"/>
                  </a:cubicBezTo>
                  <a:cubicBezTo>
                    <a:pt x="6956" y="2121558"/>
                    <a:pt x="0" y="2104765"/>
                    <a:pt x="0" y="2087255"/>
                  </a:cubicBezTo>
                  <a:lnTo>
                    <a:pt x="0" y="66022"/>
                  </a:lnTo>
                  <a:cubicBezTo>
                    <a:pt x="0" y="29559"/>
                    <a:pt x="29559" y="0"/>
                    <a:pt x="66022" y="0"/>
                  </a:cubicBezTo>
                  <a:close/>
                </a:path>
              </a:pathLst>
            </a:custGeom>
            <a:solidFill>
              <a:srgbClr val="FFFEFB"/>
            </a:solidFill>
          </p:spPr>
          <p:txBody>
            <a:bodyPr/>
            <a:lstStyle/>
            <a:p>
              <a:endParaRPr lang="en-US"/>
            </a:p>
          </p:txBody>
        </p:sp>
        <p:sp>
          <p:nvSpPr>
            <p:cNvPr id="31" name="TextBox 31"/>
            <p:cNvSpPr txBox="1"/>
            <p:nvPr/>
          </p:nvSpPr>
          <p:spPr>
            <a:xfrm>
              <a:off x="0" y="-47625"/>
              <a:ext cx="837252" cy="2200902"/>
            </a:xfrm>
            <a:prstGeom prst="rect">
              <a:avLst/>
            </a:prstGeom>
          </p:spPr>
          <p:txBody>
            <a:bodyPr lIns="50800" tIns="50800" rIns="50800" bIns="50800" rtlCol="0" anchor="ctr"/>
            <a:lstStyle/>
            <a:p>
              <a:pPr algn="ctr">
                <a:lnSpc>
                  <a:spcPts val="2659"/>
                </a:lnSpc>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14446208" y="2332798"/>
            <a:ext cx="2931553" cy="1086565"/>
            <a:chOff x="0" y="0"/>
            <a:chExt cx="837252" cy="310323"/>
          </a:xfrm>
        </p:grpSpPr>
        <p:sp>
          <p:nvSpPr>
            <p:cNvPr id="33" name="Freeform 33"/>
            <p:cNvSpPr/>
            <p:nvPr/>
          </p:nvSpPr>
          <p:spPr>
            <a:xfrm>
              <a:off x="0" y="0"/>
              <a:ext cx="837252" cy="310323"/>
            </a:xfrm>
            <a:custGeom>
              <a:avLst/>
              <a:gdLst/>
              <a:ahLst/>
              <a:cxnLst/>
              <a:rect l="l" t="t" r="r" b="b"/>
              <a:pathLst>
                <a:path w="837252" h="310323">
                  <a:moveTo>
                    <a:pt x="66022" y="0"/>
                  </a:moveTo>
                  <a:lnTo>
                    <a:pt x="771229" y="0"/>
                  </a:lnTo>
                  <a:cubicBezTo>
                    <a:pt x="788739" y="0"/>
                    <a:pt x="805533" y="6956"/>
                    <a:pt x="817914" y="19337"/>
                  </a:cubicBezTo>
                  <a:cubicBezTo>
                    <a:pt x="830296" y="31719"/>
                    <a:pt x="837252" y="48512"/>
                    <a:pt x="837252" y="66022"/>
                  </a:cubicBezTo>
                  <a:lnTo>
                    <a:pt x="837252" y="244301"/>
                  </a:lnTo>
                  <a:cubicBezTo>
                    <a:pt x="837252" y="280764"/>
                    <a:pt x="807692" y="310323"/>
                    <a:pt x="771229" y="310323"/>
                  </a:cubicBezTo>
                  <a:lnTo>
                    <a:pt x="66022" y="310323"/>
                  </a:lnTo>
                  <a:cubicBezTo>
                    <a:pt x="29559" y="310323"/>
                    <a:pt x="0" y="280764"/>
                    <a:pt x="0" y="244301"/>
                  </a:cubicBezTo>
                  <a:lnTo>
                    <a:pt x="0" y="66022"/>
                  </a:lnTo>
                  <a:cubicBezTo>
                    <a:pt x="0" y="29559"/>
                    <a:pt x="29559" y="0"/>
                    <a:pt x="66022" y="0"/>
                  </a:cubicBezTo>
                  <a:close/>
                </a:path>
              </a:pathLst>
            </a:custGeom>
            <a:solidFill>
              <a:srgbClr val="A3D283"/>
            </a:solidFill>
          </p:spPr>
          <p:txBody>
            <a:bodyPr/>
            <a:lstStyle/>
            <a:p>
              <a:endParaRPr lang="en-US"/>
            </a:p>
          </p:txBody>
        </p:sp>
        <p:sp>
          <p:nvSpPr>
            <p:cNvPr id="34" name="TextBox 34"/>
            <p:cNvSpPr txBox="1"/>
            <p:nvPr/>
          </p:nvSpPr>
          <p:spPr>
            <a:xfrm>
              <a:off x="0" y="-47625"/>
              <a:ext cx="837252" cy="357948"/>
            </a:xfrm>
            <a:prstGeom prst="rect">
              <a:avLst/>
            </a:prstGeom>
          </p:spPr>
          <p:txBody>
            <a:bodyPr lIns="50800" tIns="50800" rIns="50800" bIns="50800" rtlCol="0" anchor="ctr"/>
            <a:lstStyle/>
            <a:p>
              <a:pPr algn="ctr">
                <a:lnSpc>
                  <a:spcPts val="2659"/>
                </a:lnSpc>
              </a:pPr>
              <a:endParaRPr/>
            </a:p>
          </p:txBody>
        </p:sp>
      </p:grpSp>
      <p:grpSp>
        <p:nvGrpSpPr>
          <p:cNvPr id="35" name="Group 35">
            <a:extLst>
              <a:ext uri="{C183D7F6-B498-43B3-948B-1728B52AA6E4}">
                <adec:decorative xmlns:adec="http://schemas.microsoft.com/office/drawing/2017/decorative" val="1"/>
              </a:ext>
            </a:extLst>
          </p:cNvPr>
          <p:cNvGrpSpPr/>
          <p:nvPr/>
        </p:nvGrpSpPr>
        <p:grpSpPr>
          <a:xfrm>
            <a:off x="-589582" y="378296"/>
            <a:ext cx="17055358" cy="1541783"/>
            <a:chOff x="0" y="0"/>
            <a:chExt cx="4491946" cy="406066"/>
          </a:xfrm>
        </p:grpSpPr>
        <p:sp>
          <p:nvSpPr>
            <p:cNvPr id="36" name="Freeform 36">
              <a:extLst>
                <a:ext uri="{C183D7F6-B498-43B3-948B-1728B52AA6E4}">
                  <adec:decorative xmlns:adec="http://schemas.microsoft.com/office/drawing/2017/decorative" val="1"/>
                </a:ext>
              </a:extLst>
            </p:cNvPr>
            <p:cNvSpPr/>
            <p:nvPr/>
          </p:nvSpPr>
          <p:spPr>
            <a:xfrm>
              <a:off x="0" y="0"/>
              <a:ext cx="4491946" cy="406066"/>
            </a:xfrm>
            <a:custGeom>
              <a:avLst/>
              <a:gdLst/>
              <a:ahLst/>
              <a:cxnLst/>
              <a:rect l="l" t="t" r="r" b="b"/>
              <a:pathLst>
                <a:path w="4491946" h="406066">
                  <a:moveTo>
                    <a:pt x="0" y="0"/>
                  </a:moveTo>
                  <a:lnTo>
                    <a:pt x="4491946" y="0"/>
                  </a:lnTo>
                  <a:lnTo>
                    <a:pt x="4491946" y="406066"/>
                  </a:lnTo>
                  <a:lnTo>
                    <a:pt x="0" y="406066"/>
                  </a:lnTo>
                  <a:close/>
                </a:path>
              </a:pathLst>
            </a:custGeom>
            <a:solidFill>
              <a:srgbClr val="D0D2D3"/>
            </a:solidFill>
          </p:spPr>
          <p:txBody>
            <a:bodyPr/>
            <a:lstStyle/>
            <a:p>
              <a:endParaRPr lang="en-US"/>
            </a:p>
          </p:txBody>
        </p:sp>
        <p:sp>
          <p:nvSpPr>
            <p:cNvPr id="37" name="TextBox 37"/>
            <p:cNvSpPr txBox="1"/>
            <p:nvPr/>
          </p:nvSpPr>
          <p:spPr>
            <a:xfrm>
              <a:off x="0" y="-38100"/>
              <a:ext cx="4491946" cy="444166"/>
            </a:xfrm>
            <a:prstGeom prst="rect">
              <a:avLst/>
            </a:prstGeom>
          </p:spPr>
          <p:txBody>
            <a:bodyPr lIns="50800" tIns="50800" rIns="50800" bIns="50800" rtlCol="0" anchor="ctr"/>
            <a:lstStyle/>
            <a:p>
              <a:pPr algn="ctr">
                <a:lnSpc>
                  <a:spcPts val="3359"/>
                </a:lnSpc>
              </a:pPr>
              <a:endParaRPr/>
            </a:p>
          </p:txBody>
        </p:sp>
      </p:grpSp>
      <p:sp>
        <p:nvSpPr>
          <p:cNvPr id="44" name="TextBox 44"/>
          <p:cNvSpPr txBox="1">
            <a:spLocks noGrp="1"/>
          </p:cNvSpPr>
          <p:nvPr>
            <p:ph type="title" idx="4294967295"/>
          </p:nvPr>
        </p:nvSpPr>
        <p:spPr>
          <a:xfrm>
            <a:off x="467829" y="701531"/>
            <a:ext cx="15444155"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SCCG Team Roles</a:t>
            </a:r>
          </a:p>
        </p:txBody>
      </p:sp>
      <p:sp>
        <p:nvSpPr>
          <p:cNvPr id="39" name="TextBox 39"/>
          <p:cNvSpPr txBox="1"/>
          <p:nvPr/>
        </p:nvSpPr>
        <p:spPr>
          <a:xfrm>
            <a:off x="1155488" y="2507975"/>
            <a:ext cx="2476138" cy="794030"/>
          </a:xfrm>
          <a:prstGeom prst="rect">
            <a:avLst/>
          </a:prstGeom>
        </p:spPr>
        <p:txBody>
          <a:bodyPr lIns="0" tIns="0" rIns="0" bIns="0" rtlCol="0" anchor="t">
            <a:spAutoFit/>
          </a:bodyPr>
          <a:lstStyle/>
          <a:p>
            <a:pPr marL="0" lvl="0" indent="0" algn="ctr">
              <a:lnSpc>
                <a:spcPts val="3114"/>
              </a:lnSpc>
            </a:pPr>
            <a:r>
              <a:rPr lang="en-US" sz="2938">
                <a:solidFill>
                  <a:srgbClr val="000000"/>
                </a:solidFill>
                <a:latin typeface="Museo Slab 1"/>
                <a:ea typeface="Museo Slab 1"/>
                <a:cs typeface="Museo Slab 1"/>
                <a:sym typeface="Museo Slab 1"/>
              </a:rPr>
              <a:t>School Counselors</a:t>
            </a:r>
          </a:p>
        </p:txBody>
      </p:sp>
      <p:sp>
        <p:nvSpPr>
          <p:cNvPr id="45" name="TextBox 45"/>
          <p:cNvSpPr txBox="1"/>
          <p:nvPr/>
        </p:nvSpPr>
        <p:spPr>
          <a:xfrm>
            <a:off x="1016404" y="3575576"/>
            <a:ext cx="2754305" cy="5265276"/>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trainings in-person and virtually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Drive programming and reflection of SCCG.</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Create and monitor SMART goals</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Deliver  interventions and programming</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Collaborate with team for alignment and sustainability</a:t>
            </a:r>
          </a:p>
        </p:txBody>
      </p:sp>
      <p:sp>
        <p:nvSpPr>
          <p:cNvPr id="40" name="TextBox 40"/>
          <p:cNvSpPr txBox="1"/>
          <p:nvPr/>
        </p:nvSpPr>
        <p:spPr>
          <a:xfrm>
            <a:off x="4199286" y="2370898"/>
            <a:ext cx="3014068" cy="1016748"/>
          </a:xfrm>
          <a:prstGeom prst="rect">
            <a:avLst/>
          </a:prstGeom>
        </p:spPr>
        <p:txBody>
          <a:bodyPr lIns="0" tIns="0" rIns="0" bIns="0" rtlCol="0" anchor="t">
            <a:spAutoFit/>
          </a:bodyPr>
          <a:lstStyle/>
          <a:p>
            <a:pPr marL="0" lvl="0" indent="0" algn="ctr">
              <a:lnSpc>
                <a:spcPts val="2694"/>
              </a:lnSpc>
            </a:pPr>
            <a:r>
              <a:rPr lang="en-US" sz="2542">
                <a:solidFill>
                  <a:srgbClr val="000000"/>
                </a:solidFill>
                <a:latin typeface="Museo Slab 1"/>
                <a:ea typeface="Museo Slab 1"/>
                <a:cs typeface="Museo Slab 1"/>
                <a:sym typeface="Museo Slab 1"/>
              </a:rPr>
              <a:t> School Administrators and Leaders</a:t>
            </a:r>
          </a:p>
        </p:txBody>
      </p:sp>
      <p:sp>
        <p:nvSpPr>
          <p:cNvPr id="46" name="TextBox 46"/>
          <p:cNvSpPr txBox="1"/>
          <p:nvPr/>
        </p:nvSpPr>
        <p:spPr>
          <a:xfrm>
            <a:off x="4363063" y="3575576"/>
            <a:ext cx="2686515" cy="4217898"/>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trainings in-person and virtually.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Collaborate with school counselors and fiscal contacts  for programming, fiscal, and sustainability alignment</a:t>
            </a:r>
          </a:p>
          <a:p>
            <a:pPr algn="l">
              <a:lnSpc>
                <a:spcPts val="1389"/>
              </a:lnSpc>
            </a:pPr>
            <a:r>
              <a:rPr lang="en-US" sz="999">
                <a:solidFill>
                  <a:srgbClr val="000000"/>
                </a:solidFill>
                <a:latin typeface="Trebuchet MS"/>
                <a:ea typeface="Trebuchet MS"/>
                <a:cs typeface="Trebuchet MS"/>
                <a:sym typeface="Trebuchet MS"/>
              </a:rPr>
              <a:t> </a:t>
            </a:r>
          </a:p>
          <a:p>
            <a:pPr algn="l">
              <a:lnSpc>
                <a:spcPts val="2780"/>
              </a:lnSpc>
            </a:pPr>
            <a:endParaRPr lang="en-US" sz="999">
              <a:solidFill>
                <a:srgbClr val="000000"/>
              </a:solidFill>
              <a:latin typeface="Trebuchet MS"/>
              <a:ea typeface="Trebuchet MS"/>
              <a:cs typeface="Trebuchet MS"/>
              <a:sym typeface="Trebuchet MS"/>
            </a:endParaRPr>
          </a:p>
        </p:txBody>
      </p:sp>
      <p:sp>
        <p:nvSpPr>
          <p:cNvPr id="42" name="TextBox 42"/>
          <p:cNvSpPr txBox="1"/>
          <p:nvPr/>
        </p:nvSpPr>
        <p:spPr>
          <a:xfrm>
            <a:off x="7743054" y="2507975"/>
            <a:ext cx="2801892" cy="794090"/>
          </a:xfrm>
          <a:prstGeom prst="rect">
            <a:avLst/>
          </a:prstGeom>
        </p:spPr>
        <p:txBody>
          <a:bodyPr lIns="0" tIns="0" rIns="0" bIns="0" rtlCol="0" anchor="t">
            <a:spAutoFit/>
          </a:bodyPr>
          <a:lstStyle/>
          <a:p>
            <a:pPr algn="ctr">
              <a:lnSpc>
                <a:spcPts val="3118"/>
              </a:lnSpc>
            </a:pPr>
            <a:r>
              <a:rPr lang="en-US" sz="2942">
                <a:solidFill>
                  <a:srgbClr val="000000"/>
                </a:solidFill>
                <a:latin typeface="Museo Slab 1"/>
                <a:ea typeface="Museo Slab 1"/>
                <a:cs typeface="Museo Slab 1"/>
                <a:sym typeface="Museo Slab 1"/>
              </a:rPr>
              <a:t>Fiscal </a:t>
            </a:r>
          </a:p>
          <a:p>
            <a:pPr marL="0" lvl="0" indent="0" algn="ctr">
              <a:lnSpc>
                <a:spcPts val="3118"/>
              </a:lnSpc>
            </a:pPr>
            <a:r>
              <a:rPr lang="en-US" sz="2942">
                <a:solidFill>
                  <a:srgbClr val="000000"/>
                </a:solidFill>
                <a:latin typeface="Museo Slab 1"/>
                <a:ea typeface="Museo Slab 1"/>
                <a:cs typeface="Museo Slab 1"/>
                <a:sym typeface="Museo Slab 1"/>
              </a:rPr>
              <a:t>Support</a:t>
            </a:r>
          </a:p>
        </p:txBody>
      </p:sp>
      <p:sp>
        <p:nvSpPr>
          <p:cNvPr id="47" name="TextBox 47"/>
          <p:cNvSpPr txBox="1"/>
          <p:nvPr/>
        </p:nvSpPr>
        <p:spPr>
          <a:xfrm>
            <a:off x="7773478" y="3496279"/>
            <a:ext cx="2849067" cy="6128571"/>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Follow all local policies and guidelines</a:t>
            </a:r>
          </a:p>
          <a:p>
            <a:pPr algn="l">
              <a:lnSpc>
                <a:spcPts val="1112"/>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Work with program to complete budget workbooks</a:t>
            </a:r>
          </a:p>
          <a:p>
            <a:pPr algn="l">
              <a:lnSpc>
                <a:spcPts val="1111"/>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Submit budget workbooks </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Complete and submit Interim Financial Report (IFR) and Annual Financial Report (AFR)</a:t>
            </a:r>
          </a:p>
          <a:p>
            <a:pPr algn="l">
              <a:lnSpc>
                <a:spcPts val="1111"/>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Attend virtual fiscal trainings</a:t>
            </a:r>
          </a:p>
        </p:txBody>
      </p:sp>
      <p:sp>
        <p:nvSpPr>
          <p:cNvPr id="41" name="TextBox 41"/>
          <p:cNvSpPr txBox="1"/>
          <p:nvPr/>
        </p:nvSpPr>
        <p:spPr>
          <a:xfrm>
            <a:off x="11095556" y="2498390"/>
            <a:ext cx="2801892" cy="783956"/>
          </a:xfrm>
          <a:prstGeom prst="rect">
            <a:avLst/>
          </a:prstGeom>
        </p:spPr>
        <p:txBody>
          <a:bodyPr lIns="0" tIns="0" rIns="0" bIns="0" rtlCol="0" anchor="t">
            <a:spAutoFit/>
          </a:bodyPr>
          <a:lstStyle/>
          <a:p>
            <a:pPr algn="ctr">
              <a:lnSpc>
                <a:spcPts val="3012"/>
              </a:lnSpc>
            </a:pPr>
            <a:r>
              <a:rPr lang="en-US" sz="2842">
                <a:solidFill>
                  <a:srgbClr val="000000"/>
                </a:solidFill>
                <a:latin typeface="Museo Slab 1"/>
                <a:ea typeface="Museo Slab 1"/>
                <a:cs typeface="Museo Slab 1"/>
                <a:sym typeface="Museo Slab 1"/>
              </a:rPr>
              <a:t>Grants Fiscal </a:t>
            </a:r>
          </a:p>
          <a:p>
            <a:pPr marL="0" lvl="0" indent="0" algn="ctr">
              <a:lnSpc>
                <a:spcPts val="3012"/>
              </a:lnSpc>
            </a:pPr>
            <a:r>
              <a:rPr lang="en-US" sz="2842">
                <a:solidFill>
                  <a:srgbClr val="000000"/>
                </a:solidFill>
                <a:latin typeface="Museo Slab 1"/>
                <a:ea typeface="Museo Slab 1"/>
                <a:cs typeface="Museo Slab 1"/>
                <a:sym typeface="Museo Slab 1"/>
              </a:rPr>
              <a:t>CDE</a:t>
            </a:r>
          </a:p>
        </p:txBody>
      </p:sp>
      <p:sp>
        <p:nvSpPr>
          <p:cNvPr id="49" name="TextBox 49"/>
          <p:cNvSpPr txBox="1"/>
          <p:nvPr/>
        </p:nvSpPr>
        <p:spPr>
          <a:xfrm>
            <a:off x="11103461" y="3496279"/>
            <a:ext cx="2849067" cy="5798639"/>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Technical Assistance on your Budget Workbook</a:t>
            </a:r>
          </a:p>
          <a:p>
            <a:pPr algn="l">
              <a:lnSpc>
                <a:spcPts val="1390"/>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Interim Financial Report (IFR) and Annual Financial Report (AFR) Review</a:t>
            </a:r>
          </a:p>
          <a:p>
            <a:pPr algn="l">
              <a:lnSpc>
                <a:spcPts val="1389"/>
              </a:lnSpc>
            </a:pPr>
            <a:r>
              <a:rPr lang="en-US" sz="999">
                <a:solidFill>
                  <a:srgbClr val="000000"/>
                </a:solidFill>
                <a:latin typeface="Trebuchet MS"/>
                <a:ea typeface="Trebuchet MS"/>
                <a:cs typeface="Trebuchet MS"/>
                <a:sym typeface="Trebuchet MS"/>
              </a:rPr>
              <a:t> </a:t>
            </a: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Budget reviews</a:t>
            </a:r>
          </a:p>
          <a:p>
            <a:pPr algn="l">
              <a:lnSpc>
                <a:spcPts val="2780"/>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Grant Award Letter (GAL) and Amendments </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Payments and Disbursements</a:t>
            </a:r>
          </a:p>
          <a:p>
            <a:pPr algn="l">
              <a:lnSpc>
                <a:spcPts val="2780"/>
              </a:lnSpc>
            </a:pPr>
            <a:endParaRPr lang="en-US" sz="2000">
              <a:solidFill>
                <a:srgbClr val="000000"/>
              </a:solidFill>
              <a:latin typeface="Trebuchet MS"/>
              <a:ea typeface="Trebuchet MS"/>
              <a:cs typeface="Trebuchet MS"/>
              <a:sym typeface="Trebuchet MS"/>
            </a:endParaRPr>
          </a:p>
        </p:txBody>
      </p:sp>
      <p:sp>
        <p:nvSpPr>
          <p:cNvPr id="43" name="TextBox 43"/>
          <p:cNvSpPr txBox="1"/>
          <p:nvPr/>
        </p:nvSpPr>
        <p:spPr>
          <a:xfrm>
            <a:off x="14887112" y="2507915"/>
            <a:ext cx="2068796" cy="794090"/>
          </a:xfrm>
          <a:prstGeom prst="rect">
            <a:avLst/>
          </a:prstGeom>
        </p:spPr>
        <p:txBody>
          <a:bodyPr lIns="0" tIns="0" rIns="0" bIns="0" rtlCol="0" anchor="t">
            <a:spAutoFit/>
          </a:bodyPr>
          <a:lstStyle/>
          <a:p>
            <a:pPr marL="0" lvl="0" indent="0" algn="ctr">
              <a:lnSpc>
                <a:spcPts val="3118"/>
              </a:lnSpc>
            </a:pPr>
            <a:r>
              <a:rPr lang="en-US" sz="2942">
                <a:solidFill>
                  <a:srgbClr val="000000"/>
                </a:solidFill>
                <a:latin typeface="Museo Slab 1"/>
                <a:ea typeface="Museo Slab 1"/>
                <a:cs typeface="Museo Slab 1"/>
                <a:sym typeface="Museo Slab 1"/>
              </a:rPr>
              <a:t>Program  CDE </a:t>
            </a:r>
          </a:p>
        </p:txBody>
      </p:sp>
      <p:sp>
        <p:nvSpPr>
          <p:cNvPr id="48" name="TextBox 48"/>
          <p:cNvSpPr txBox="1"/>
          <p:nvPr/>
        </p:nvSpPr>
        <p:spPr>
          <a:xfrm>
            <a:off x="14541853" y="3575576"/>
            <a:ext cx="2759314" cy="5969977"/>
          </a:xfrm>
          <a:prstGeom prst="rect">
            <a:avLst/>
          </a:prstGeom>
        </p:spPr>
        <p:txBody>
          <a:bodyPr lIns="0" tIns="0" rIns="0" bIns="0" rtlCol="0" anchor="t">
            <a:spAutoFit/>
          </a:bodyPr>
          <a:lstStyle/>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Address statutory requirements</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Support, management, and technical assistance</a:t>
            </a:r>
          </a:p>
          <a:p>
            <a:pPr algn="l">
              <a:lnSpc>
                <a:spcPts val="1389"/>
              </a:lnSpc>
            </a:pPr>
            <a:r>
              <a:rPr lang="en-US" sz="999">
                <a:solidFill>
                  <a:srgbClr val="000000"/>
                </a:solidFill>
                <a:latin typeface="Trebuchet MS"/>
                <a:ea typeface="Trebuchet MS"/>
                <a:cs typeface="Trebuchet MS"/>
                <a:sym typeface="Trebuchet MS"/>
              </a:rPr>
              <a:t> </a:t>
            </a: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Statewide trainings and professional development</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Comprehensive school counseling implementation and advocacy</a:t>
            </a:r>
          </a:p>
          <a:p>
            <a:pPr algn="l">
              <a:lnSpc>
                <a:spcPts val="1389"/>
              </a:lnSpc>
            </a:pPr>
            <a:endParaRPr lang="en-US" sz="2000">
              <a:solidFill>
                <a:srgbClr val="000000"/>
              </a:solidFill>
              <a:latin typeface="Trebuchet MS"/>
              <a:ea typeface="Trebuchet MS"/>
              <a:cs typeface="Trebuchet MS"/>
              <a:sym typeface="Trebuchet MS"/>
            </a:endParaRPr>
          </a:p>
          <a:p>
            <a:pPr marL="431801" lvl="1" indent="-215900" algn="l">
              <a:lnSpc>
                <a:spcPts val="2780"/>
              </a:lnSpc>
              <a:buFont typeface="Arial"/>
              <a:buChar char="•"/>
            </a:pPr>
            <a:r>
              <a:rPr lang="en-US" sz="2000">
                <a:solidFill>
                  <a:srgbClr val="000000"/>
                </a:solidFill>
                <a:latin typeface="Trebuchet MS"/>
                <a:ea typeface="Trebuchet MS"/>
                <a:cs typeface="Trebuchet MS"/>
                <a:sym typeface="Trebuchet MS"/>
              </a:rPr>
              <a:t>Evaluating and reflecting </a:t>
            </a:r>
          </a:p>
          <a:p>
            <a:pPr algn="l">
              <a:lnSpc>
                <a:spcPts val="2780"/>
              </a:lnSpc>
            </a:pPr>
            <a:endParaRPr lang="en-US" sz="2000">
              <a:solidFill>
                <a:srgbClr val="000000"/>
              </a:solidFill>
              <a:latin typeface="Trebuchet MS"/>
              <a:ea typeface="Trebuchet MS"/>
              <a:cs typeface="Trebuchet MS"/>
              <a:sym typeface="Trebuchet MS"/>
            </a:endParaRPr>
          </a:p>
        </p:txBody>
      </p:sp>
      <p:sp>
        <p:nvSpPr>
          <p:cNvPr id="38" name="Freeform 38" descr="CDE Logo"/>
          <p:cNvSpPr/>
          <p:nvPr/>
        </p:nvSpPr>
        <p:spPr>
          <a:xfrm>
            <a:off x="329345" y="8994732"/>
            <a:ext cx="2064212" cy="877549"/>
          </a:xfrm>
          <a:custGeom>
            <a:avLst/>
            <a:gdLst/>
            <a:ahLst/>
            <a:cxnLst/>
            <a:rect l="l" t="t" r="r" b="b"/>
            <a:pathLst>
              <a:path w="2064212" h="877549">
                <a:moveTo>
                  <a:pt x="0" y="0"/>
                </a:moveTo>
                <a:lnTo>
                  <a:pt x="2064212" y="0"/>
                </a:lnTo>
                <a:lnTo>
                  <a:pt x="2064212" y="877550"/>
                </a:lnTo>
                <a:lnTo>
                  <a:pt x="0" y="87755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11" name="TextBox 11"/>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Grantee Adoptee</a:t>
            </a:r>
          </a:p>
        </p:txBody>
      </p:sp>
      <p:sp>
        <p:nvSpPr>
          <p:cNvPr id="10" name="Freeform 10" descr="Raised hand"/>
          <p:cNvSpPr/>
          <p:nvPr/>
        </p:nvSpPr>
        <p:spPr>
          <a:xfrm>
            <a:off x="1795312" y="3669907"/>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6782439" y="3805103"/>
            <a:ext cx="9910643" cy="4206055"/>
          </a:xfrm>
          <a:prstGeom prst="rect">
            <a:avLst/>
          </a:prstGeom>
        </p:spPr>
        <p:txBody>
          <a:bodyPr lIns="0" tIns="0" rIns="0" bIns="0" rtlCol="0" anchor="t">
            <a:spAutoFit/>
          </a:bodyPr>
          <a:lstStyle/>
          <a:p>
            <a:pPr marL="885186" lvl="1" indent="-442593" algn="l">
              <a:lnSpc>
                <a:spcPts val="6149"/>
              </a:lnSpc>
              <a:buFont typeface="Arial"/>
              <a:buChar char="•"/>
            </a:pPr>
            <a:r>
              <a:rPr lang="en-US" sz="4099">
                <a:solidFill>
                  <a:srgbClr val="000000"/>
                </a:solidFill>
                <a:latin typeface="Trebuchet MS"/>
                <a:ea typeface="Trebuchet MS"/>
                <a:cs typeface="Trebuchet MS"/>
                <a:sym typeface="Trebuchet MS"/>
              </a:rPr>
              <a:t>Raise your hand if you are new.</a:t>
            </a:r>
          </a:p>
          <a:p>
            <a:pPr algn="l">
              <a:lnSpc>
                <a:spcPts val="3000"/>
              </a:lnSpc>
            </a:pPr>
            <a:endParaRPr lang="en-US" sz="4099">
              <a:solidFill>
                <a:srgbClr val="000000"/>
              </a:solidFill>
              <a:latin typeface="Trebuchet MS"/>
              <a:ea typeface="Trebuchet MS"/>
              <a:cs typeface="Trebuchet MS"/>
              <a:sym typeface="Trebuchet MS"/>
            </a:endParaRPr>
          </a:p>
          <a:p>
            <a:pPr marL="885186" lvl="1" indent="-442593" algn="l">
              <a:lnSpc>
                <a:spcPts val="6149"/>
              </a:lnSpc>
              <a:buFont typeface="Arial"/>
              <a:buChar char="•"/>
            </a:pPr>
            <a:r>
              <a:rPr lang="en-US" sz="4099">
                <a:solidFill>
                  <a:srgbClr val="000000"/>
                </a:solidFill>
                <a:latin typeface="Trebuchet MS"/>
                <a:ea typeface="Trebuchet MS"/>
                <a:cs typeface="Trebuchet MS"/>
                <a:sym typeface="Trebuchet MS"/>
              </a:rPr>
              <a:t>Contact us:</a:t>
            </a:r>
          </a:p>
          <a:p>
            <a:pPr marL="1770371" lvl="2" indent="-590124" algn="l">
              <a:lnSpc>
                <a:spcPts val="6149"/>
              </a:lnSpc>
              <a:buFont typeface="Arial"/>
              <a:buChar char="⚬"/>
            </a:pPr>
            <a:r>
              <a:rPr lang="en-US" sz="4099">
                <a:solidFill>
                  <a:srgbClr val="000000"/>
                </a:solidFill>
                <a:latin typeface="Trebuchet MS"/>
                <a:ea typeface="Trebuchet MS"/>
                <a:cs typeface="Trebuchet MS"/>
                <a:sym typeface="Trebuchet MS"/>
              </a:rPr>
              <a:t>For documents and historical grant information </a:t>
            </a:r>
          </a:p>
          <a:p>
            <a:pPr marL="1770371" lvl="2" indent="-590124" algn="l">
              <a:lnSpc>
                <a:spcPts val="6149"/>
              </a:lnSpc>
              <a:buFont typeface="Arial"/>
              <a:buChar char="⚬"/>
            </a:pPr>
            <a:r>
              <a:rPr lang="en-US" sz="4099">
                <a:solidFill>
                  <a:srgbClr val="000000"/>
                </a:solidFill>
                <a:latin typeface="Trebuchet MS"/>
                <a:ea typeface="Trebuchet MS"/>
                <a:cs typeface="Trebuchet MS"/>
                <a:sym typeface="Trebuchet MS"/>
              </a:rPr>
              <a:t>Support</a:t>
            </a:r>
          </a:p>
        </p:txBody>
      </p:sp>
      <p:sp>
        <p:nvSpPr>
          <p:cNvPr id="8" name="Freeform 8"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3" name="Freeform 3">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4" name="TextBox 4"/>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5" name="TextBox 5"/>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Establish Norms and Timeline</a:t>
            </a:r>
          </a:p>
        </p:txBody>
      </p:sp>
      <p:grpSp>
        <p:nvGrpSpPr>
          <p:cNvPr id="6" name="Group 6">
            <a:extLst>
              <a:ext uri="{C183D7F6-B498-43B3-948B-1728B52AA6E4}">
                <adec:decorative xmlns:adec="http://schemas.microsoft.com/office/drawing/2017/decorative" val="1"/>
              </a:ext>
            </a:extLst>
          </p:cNvPr>
          <p:cNvGrpSpPr/>
          <p:nvPr/>
        </p:nvGrpSpPr>
        <p:grpSpPr>
          <a:xfrm>
            <a:off x="363778" y="2470590"/>
            <a:ext cx="17275536" cy="7441180"/>
            <a:chOff x="0" y="0"/>
            <a:chExt cx="4549935" cy="1959817"/>
          </a:xfrm>
        </p:grpSpPr>
        <p:sp>
          <p:nvSpPr>
            <p:cNvPr id="7" name="Freeform 7">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8" name="TextBox 8"/>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rot="-5400000">
            <a:off x="13096722" y="5003360"/>
            <a:ext cx="1287513" cy="1567792"/>
            <a:chOff x="0" y="0"/>
            <a:chExt cx="2771140" cy="3374390"/>
          </a:xfrm>
        </p:grpSpPr>
        <p:sp>
          <p:nvSpPr>
            <p:cNvPr id="11" name="Freeform 11">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46797A"/>
            </a:solidFill>
          </p:spPr>
          <p:txBody>
            <a:bodyPr/>
            <a:lstStyle/>
            <a:p>
              <a:endParaRPr lang="en-US"/>
            </a:p>
          </p:txBody>
        </p:sp>
      </p:grpSp>
      <p:sp>
        <p:nvSpPr>
          <p:cNvPr id="15" name="AutoShape 15">
            <a:extLst>
              <a:ext uri="{C183D7F6-B498-43B3-948B-1728B52AA6E4}">
                <adec:decorative xmlns:adec="http://schemas.microsoft.com/office/drawing/2017/decorative" val="1"/>
              </a:ext>
            </a:extLst>
          </p:cNvPr>
          <p:cNvSpPr/>
          <p:nvPr/>
        </p:nvSpPr>
        <p:spPr>
          <a:xfrm>
            <a:off x="8909969" y="5142388"/>
            <a:ext cx="4108786" cy="1287513"/>
          </a:xfrm>
          <a:prstGeom prst="rect">
            <a:avLst/>
          </a:prstGeom>
          <a:solidFill>
            <a:srgbClr val="46797A"/>
          </a:solidFill>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a:off x="4946184" y="5142388"/>
            <a:ext cx="4118516" cy="1290562"/>
          </a:xfrm>
          <a:prstGeom prst="rect">
            <a:avLst/>
          </a:prstGeom>
          <a:solidFill>
            <a:srgbClr val="3CC1CC"/>
          </a:solidFill>
        </p:spPr>
        <p:txBody>
          <a:bodyPr/>
          <a:lstStyle/>
          <a:p>
            <a:endParaRPr lang="en-US"/>
          </a:p>
        </p:txBody>
      </p:sp>
      <p:grpSp>
        <p:nvGrpSpPr>
          <p:cNvPr id="17" name="Group 17">
            <a:extLst>
              <a:ext uri="{C183D7F6-B498-43B3-948B-1728B52AA6E4}">
                <adec:decorative xmlns:adec="http://schemas.microsoft.com/office/drawing/2017/decorative" val="1"/>
              </a:ext>
            </a:extLst>
          </p:cNvPr>
          <p:cNvGrpSpPr/>
          <p:nvPr/>
        </p:nvGrpSpPr>
        <p:grpSpPr>
          <a:xfrm rot="-5400000">
            <a:off x="8940725" y="5001916"/>
            <a:ext cx="1290562" cy="1571505"/>
            <a:chOff x="0" y="0"/>
            <a:chExt cx="2771140" cy="3374390"/>
          </a:xfrm>
        </p:grpSpPr>
        <p:sp>
          <p:nvSpPr>
            <p:cNvPr id="18" name="Freeform 18">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3CC1CC"/>
            </a:solidFill>
          </p:spPr>
          <p:txBody>
            <a:bodyPr/>
            <a:lstStyle/>
            <a:p>
              <a:endParaRPr lang="en-US"/>
            </a:p>
          </p:txBody>
        </p:sp>
      </p:grpSp>
      <p:sp>
        <p:nvSpPr>
          <p:cNvPr id="19" name="AutoShape 19">
            <a:extLst>
              <a:ext uri="{C183D7F6-B498-43B3-948B-1728B52AA6E4}">
                <adec:decorative xmlns:adec="http://schemas.microsoft.com/office/drawing/2017/decorative" val="1"/>
              </a:ext>
            </a:extLst>
          </p:cNvPr>
          <p:cNvSpPr/>
          <p:nvPr/>
        </p:nvSpPr>
        <p:spPr>
          <a:xfrm>
            <a:off x="2078692" y="5146046"/>
            <a:ext cx="3035039" cy="1290562"/>
          </a:xfrm>
          <a:prstGeom prst="rect">
            <a:avLst/>
          </a:prstGeom>
          <a:solidFill>
            <a:srgbClr val="A3D283"/>
          </a:solidFill>
        </p:spPr>
        <p:txBody>
          <a:bodyPr/>
          <a:lstStyle/>
          <a:p>
            <a:endParaRPr lang="en-US"/>
          </a:p>
        </p:txBody>
      </p:sp>
      <p:grpSp>
        <p:nvGrpSpPr>
          <p:cNvPr id="20" name="Group 20">
            <a:extLst>
              <a:ext uri="{C183D7F6-B498-43B3-948B-1728B52AA6E4}">
                <adec:decorative xmlns:adec="http://schemas.microsoft.com/office/drawing/2017/decorative" val="1"/>
              </a:ext>
            </a:extLst>
          </p:cNvPr>
          <p:cNvGrpSpPr/>
          <p:nvPr/>
        </p:nvGrpSpPr>
        <p:grpSpPr>
          <a:xfrm rot="-5400000">
            <a:off x="4989756" y="5005574"/>
            <a:ext cx="1290562" cy="1571505"/>
            <a:chOff x="0" y="0"/>
            <a:chExt cx="2771140" cy="3374390"/>
          </a:xfrm>
        </p:grpSpPr>
        <p:sp>
          <p:nvSpPr>
            <p:cNvPr id="21" name="Freeform 21">
              <a:extLst>
                <a:ext uri="{C183D7F6-B498-43B3-948B-1728B52AA6E4}">
                  <adec:decorative xmlns:adec="http://schemas.microsoft.com/office/drawing/2017/decorative" val="1"/>
                </a:ext>
              </a:extLst>
            </p:cNvPr>
            <p:cNvSpPr/>
            <p:nvPr/>
          </p:nvSpPr>
          <p:spPr>
            <a:xfrm>
              <a:off x="0" y="0"/>
              <a:ext cx="2771140" cy="3374390"/>
            </a:xfrm>
            <a:custGeom>
              <a:avLst/>
              <a:gdLst/>
              <a:ahLst/>
              <a:cxnLst/>
              <a:rect l="l" t="t" r="r" b="b"/>
              <a:pathLst>
                <a:path w="2771140" h="3374390">
                  <a:moveTo>
                    <a:pt x="0" y="0"/>
                  </a:moveTo>
                  <a:lnTo>
                    <a:pt x="0" y="2471420"/>
                  </a:lnTo>
                  <a:lnTo>
                    <a:pt x="1384300" y="3374390"/>
                  </a:lnTo>
                  <a:lnTo>
                    <a:pt x="2771140" y="2471420"/>
                  </a:lnTo>
                  <a:lnTo>
                    <a:pt x="2771140" y="0"/>
                  </a:lnTo>
                  <a:close/>
                </a:path>
              </a:pathLst>
            </a:custGeom>
            <a:solidFill>
              <a:srgbClr val="A3D283"/>
            </a:solidFill>
          </p:spPr>
          <p:txBody>
            <a:bodyPr/>
            <a:lstStyle/>
            <a:p>
              <a:endParaRPr lang="en-US"/>
            </a:p>
          </p:txBody>
        </p:sp>
      </p:grpSp>
      <p:sp>
        <p:nvSpPr>
          <p:cNvPr id="22" name="TextBox 22"/>
          <p:cNvSpPr txBox="1"/>
          <p:nvPr/>
        </p:nvSpPr>
        <p:spPr>
          <a:xfrm>
            <a:off x="2358608" y="5491549"/>
            <a:ext cx="3703042"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SCCG MEETINGS</a:t>
            </a:r>
          </a:p>
        </p:txBody>
      </p:sp>
      <p:sp>
        <p:nvSpPr>
          <p:cNvPr id="12" name="TextBox 12"/>
          <p:cNvSpPr txBox="1"/>
          <p:nvPr/>
        </p:nvSpPr>
        <p:spPr>
          <a:xfrm>
            <a:off x="2371653" y="3710178"/>
            <a:ext cx="4955264" cy="775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When will the team meet?</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often will the team meet?</a:t>
            </a:r>
          </a:p>
        </p:txBody>
      </p:sp>
      <p:sp>
        <p:nvSpPr>
          <p:cNvPr id="23" name="TextBox 23"/>
          <p:cNvSpPr txBox="1"/>
          <p:nvPr/>
        </p:nvSpPr>
        <p:spPr>
          <a:xfrm>
            <a:off x="6668717" y="5491549"/>
            <a:ext cx="3338960"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DEFINE TASKS</a:t>
            </a:r>
          </a:p>
        </p:txBody>
      </p:sp>
      <p:sp>
        <p:nvSpPr>
          <p:cNvPr id="14" name="TextBox 14"/>
          <p:cNvSpPr txBox="1"/>
          <p:nvPr/>
        </p:nvSpPr>
        <p:spPr>
          <a:xfrm>
            <a:off x="6345666" y="7065258"/>
            <a:ext cx="7620754" cy="1918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will attend CDE trainings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will information be shared? </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How will schools and finance collaborate?</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completes the budgets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Who will submit the budgets?</a:t>
            </a:r>
          </a:p>
        </p:txBody>
      </p:sp>
      <p:sp>
        <p:nvSpPr>
          <p:cNvPr id="24" name="TextBox 24"/>
          <p:cNvSpPr txBox="1"/>
          <p:nvPr/>
        </p:nvSpPr>
        <p:spPr>
          <a:xfrm>
            <a:off x="10627460" y="5491549"/>
            <a:ext cx="3338960" cy="554139"/>
          </a:xfrm>
          <a:prstGeom prst="rect">
            <a:avLst/>
          </a:prstGeom>
        </p:spPr>
        <p:txBody>
          <a:bodyPr lIns="0" tIns="0" rIns="0" bIns="0" rtlCol="0" anchor="t">
            <a:spAutoFit/>
          </a:bodyPr>
          <a:lstStyle/>
          <a:p>
            <a:pPr marL="0" lvl="0" indent="0" algn="l">
              <a:lnSpc>
                <a:spcPts val="4437"/>
              </a:lnSpc>
              <a:spcBef>
                <a:spcPct val="0"/>
              </a:spcBef>
            </a:pPr>
            <a:r>
              <a:rPr lang="en-US" sz="3413">
                <a:solidFill>
                  <a:srgbClr val="000000"/>
                </a:solidFill>
                <a:latin typeface="Museo Slab 1"/>
                <a:ea typeface="Museo Slab 1"/>
                <a:cs typeface="Museo Slab 1"/>
                <a:sym typeface="Museo Slab 1"/>
              </a:rPr>
              <a:t>TIMELINE</a:t>
            </a: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0511315" y="3329178"/>
            <a:ext cx="6682218" cy="1156335"/>
          </a:xfrm>
          <a:prstGeom prst="rect">
            <a:avLst/>
          </a:prstGeom>
        </p:spPr>
        <p:txBody>
          <a:bodyPr lIns="0" tIns="0" rIns="0" bIns="0" rtlCol="0" anchor="t">
            <a:spAutoFit/>
          </a:bodyPr>
          <a:lstStyle/>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When should team tasks to be accomplished?</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Reporting dates</a:t>
            </a:r>
          </a:p>
          <a:p>
            <a:pPr marL="518160" lvl="1" indent="-259080" algn="l">
              <a:lnSpc>
                <a:spcPts val="3000"/>
              </a:lnSpc>
              <a:buFont typeface="Arial"/>
              <a:buChar char="•"/>
            </a:pPr>
            <a:r>
              <a:rPr lang="en-US" sz="2400">
                <a:solidFill>
                  <a:srgbClr val="000000"/>
                </a:solidFill>
                <a:latin typeface="Trebuchet MS"/>
                <a:ea typeface="Trebuchet MS"/>
                <a:cs typeface="Trebuchet MS"/>
                <a:sym typeface="Trebuchet MS"/>
              </a:rPr>
              <a:t>Budget deadlines</a:t>
            </a:r>
          </a:p>
        </p:txBody>
      </p:sp>
      <p:sp>
        <p:nvSpPr>
          <p:cNvPr id="25" name="AutoShape 25">
            <a:extLst>
              <a:ext uri="{C183D7F6-B498-43B3-948B-1728B52AA6E4}">
                <adec:decorative xmlns:adec="http://schemas.microsoft.com/office/drawing/2017/decorative" val="1"/>
              </a:ext>
            </a:extLst>
          </p:cNvPr>
          <p:cNvSpPr/>
          <p:nvPr/>
        </p:nvSpPr>
        <p:spPr>
          <a:xfrm>
            <a:off x="6439840" y="6325126"/>
            <a:ext cx="0" cy="1005809"/>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
        <p:nvSpPr>
          <p:cNvPr id="26" name="AutoShape 26">
            <a:extLst>
              <a:ext uri="{C183D7F6-B498-43B3-948B-1728B52AA6E4}">
                <adec:decorative xmlns:adec="http://schemas.microsoft.com/office/drawing/2017/decorative" val="1"/>
              </a:ext>
            </a:extLst>
          </p:cNvPr>
          <p:cNvSpPr/>
          <p:nvPr/>
        </p:nvSpPr>
        <p:spPr>
          <a:xfrm flipV="1">
            <a:off x="2481604" y="433215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
        <p:nvSpPr>
          <p:cNvPr id="27" name="AutoShape 27">
            <a:extLst>
              <a:ext uri="{C183D7F6-B498-43B3-948B-1728B52AA6E4}">
                <adec:decorative xmlns:adec="http://schemas.microsoft.com/office/drawing/2017/decorative" val="1"/>
              </a:ext>
            </a:extLst>
          </p:cNvPr>
          <p:cNvSpPr/>
          <p:nvPr/>
        </p:nvSpPr>
        <p:spPr>
          <a:xfrm flipV="1">
            <a:off x="10617935" y="4332156"/>
            <a:ext cx="0" cy="907454"/>
          </a:xfrm>
          <a:prstGeom prst="line">
            <a:avLst/>
          </a:prstGeom>
          <a:ln w="19050" cap="rnd">
            <a:solidFill>
              <a:srgbClr val="000000">
                <a:alpha val="47843"/>
              </a:srgbClr>
            </a:solidFill>
            <a:prstDash val="solid"/>
            <a:headEnd type="oval" w="lg" len="lg"/>
            <a:tailEnd type="oval" w="lg" len="lg"/>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7768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67829" y="2453616"/>
            <a:ext cx="17275536" cy="7441180"/>
            <a:chOff x="0" y="0"/>
            <a:chExt cx="4549935" cy="1959817"/>
          </a:xfrm>
        </p:grpSpPr>
        <p:sp>
          <p:nvSpPr>
            <p:cNvPr id="3" name="Freeform 3">
              <a:extLst>
                <a:ext uri="{C183D7F6-B498-43B3-948B-1728B52AA6E4}">
                  <adec:decorative xmlns:adec="http://schemas.microsoft.com/office/drawing/2017/decorative" val="1"/>
                </a:ext>
              </a:extLst>
            </p:cNvPr>
            <p:cNvSpPr/>
            <p:nvPr/>
          </p:nvSpPr>
          <p:spPr>
            <a:xfrm>
              <a:off x="0" y="0"/>
              <a:ext cx="4549935" cy="1959817"/>
            </a:xfrm>
            <a:custGeom>
              <a:avLst/>
              <a:gdLst/>
              <a:ahLst/>
              <a:cxnLst/>
              <a:rect l="l" t="t" r="r" b="b"/>
              <a:pathLst>
                <a:path w="4549935" h="1959817">
                  <a:moveTo>
                    <a:pt x="0" y="0"/>
                  </a:moveTo>
                  <a:lnTo>
                    <a:pt x="4549935" y="0"/>
                  </a:lnTo>
                  <a:lnTo>
                    <a:pt x="4549935" y="1959817"/>
                  </a:lnTo>
                  <a:lnTo>
                    <a:pt x="0" y="1959817"/>
                  </a:lnTo>
                  <a:close/>
                </a:path>
              </a:pathLst>
            </a:custGeom>
            <a:solidFill>
              <a:srgbClr val="F2F2F2"/>
            </a:solidFill>
          </p:spPr>
          <p:txBody>
            <a:bodyPr/>
            <a:lstStyle/>
            <a:p>
              <a:endParaRPr lang="en-US"/>
            </a:p>
          </p:txBody>
        </p:sp>
        <p:sp>
          <p:nvSpPr>
            <p:cNvPr id="4" name="TextBox 4"/>
            <p:cNvSpPr txBox="1"/>
            <p:nvPr/>
          </p:nvSpPr>
          <p:spPr>
            <a:xfrm>
              <a:off x="0" y="-38100"/>
              <a:ext cx="4549935" cy="1997917"/>
            </a:xfrm>
            <a:prstGeom prst="rect">
              <a:avLst/>
            </a:prstGeom>
          </p:spPr>
          <p:txBody>
            <a:bodyPr lIns="50800" tIns="50800" rIns="50800" bIns="50800" rtlCol="0" anchor="ctr"/>
            <a:lstStyle/>
            <a:p>
              <a:pPr algn="ctr">
                <a:lnSpc>
                  <a:spcPts val="33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89582" y="406871"/>
            <a:ext cx="16406622" cy="1541783"/>
            <a:chOff x="0" y="0"/>
            <a:chExt cx="4321086" cy="406066"/>
          </a:xfrm>
        </p:grpSpPr>
        <p:sp>
          <p:nvSpPr>
            <p:cNvPr id="6" name="Freeform 6">
              <a:extLst>
                <a:ext uri="{C183D7F6-B498-43B3-948B-1728B52AA6E4}">
                  <adec:decorative xmlns:adec="http://schemas.microsoft.com/office/drawing/2017/decorative" val="1"/>
                </a:ext>
              </a:extLst>
            </p:cNvPr>
            <p:cNvSpPr/>
            <p:nvPr/>
          </p:nvSpPr>
          <p:spPr>
            <a:xfrm>
              <a:off x="0" y="0"/>
              <a:ext cx="4321085" cy="406066"/>
            </a:xfrm>
            <a:custGeom>
              <a:avLst/>
              <a:gdLst/>
              <a:ahLst/>
              <a:cxnLst/>
              <a:rect l="l" t="t" r="r" b="b"/>
              <a:pathLst>
                <a:path w="4321085" h="406066">
                  <a:moveTo>
                    <a:pt x="0" y="0"/>
                  </a:moveTo>
                  <a:lnTo>
                    <a:pt x="4321085" y="0"/>
                  </a:lnTo>
                  <a:lnTo>
                    <a:pt x="4321085" y="406066"/>
                  </a:lnTo>
                  <a:lnTo>
                    <a:pt x="0" y="406066"/>
                  </a:lnTo>
                  <a:close/>
                </a:path>
              </a:pathLst>
            </a:custGeom>
            <a:solidFill>
              <a:srgbClr val="D0D2D3"/>
            </a:solidFill>
          </p:spPr>
          <p:txBody>
            <a:bodyPr/>
            <a:lstStyle/>
            <a:p>
              <a:endParaRPr lang="en-US"/>
            </a:p>
          </p:txBody>
        </p:sp>
        <p:sp>
          <p:nvSpPr>
            <p:cNvPr id="7" name="TextBox 7"/>
            <p:cNvSpPr txBox="1"/>
            <p:nvPr/>
          </p:nvSpPr>
          <p:spPr>
            <a:xfrm>
              <a:off x="0" y="-38100"/>
              <a:ext cx="4321086" cy="444166"/>
            </a:xfrm>
            <a:prstGeom prst="rect">
              <a:avLst/>
            </a:prstGeom>
          </p:spPr>
          <p:txBody>
            <a:bodyPr lIns="50800" tIns="50800" rIns="50800" bIns="50800" rtlCol="0" anchor="ctr"/>
            <a:lstStyle/>
            <a:p>
              <a:pPr algn="ctr">
                <a:lnSpc>
                  <a:spcPts val="3359"/>
                </a:lnSpc>
              </a:pPr>
              <a:endParaRPr/>
            </a:p>
          </p:txBody>
        </p:sp>
      </p:grpSp>
      <p:sp>
        <p:nvSpPr>
          <p:cNvPr id="8" name="TextBox 8"/>
          <p:cNvSpPr txBox="1">
            <a:spLocks noGrp="1"/>
          </p:cNvSpPr>
          <p:nvPr>
            <p:ph type="title" idx="4294967295"/>
          </p:nvPr>
        </p:nvSpPr>
        <p:spPr>
          <a:xfrm>
            <a:off x="467829" y="701531"/>
            <a:ext cx="14362302" cy="10477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95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00000"/>
                </a:solidFill>
                <a:effectLst/>
                <a:uLnTx/>
                <a:uFillTx/>
                <a:latin typeface="Museo Slab 1"/>
                <a:ea typeface="Museo Slab 1"/>
                <a:cs typeface="Museo Slab 1"/>
                <a:sym typeface="Museo Slab 1"/>
              </a:rPr>
              <a:t>What is the 2 CFR 200?</a:t>
            </a:r>
          </a:p>
        </p:txBody>
      </p:sp>
      <p:sp>
        <p:nvSpPr>
          <p:cNvPr id="10" name="Freeform 10" descr="Laptop"/>
          <p:cNvSpPr/>
          <p:nvPr/>
        </p:nvSpPr>
        <p:spPr>
          <a:xfrm>
            <a:off x="792759" y="3434291"/>
            <a:ext cx="6309549" cy="4440345"/>
          </a:xfrm>
          <a:custGeom>
            <a:avLst/>
            <a:gdLst/>
            <a:ahLst/>
            <a:cxnLst/>
            <a:rect l="l" t="t" r="r" b="b"/>
            <a:pathLst>
              <a:path w="6309549" h="4440345">
                <a:moveTo>
                  <a:pt x="0" y="0"/>
                </a:moveTo>
                <a:lnTo>
                  <a:pt x="6309549" y="0"/>
                </a:lnTo>
                <a:lnTo>
                  <a:pt x="6309549" y="4440346"/>
                </a:lnTo>
                <a:lnTo>
                  <a:pt x="0" y="44403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descr="Code of Regulations website screenshot"/>
          <p:cNvSpPr/>
          <p:nvPr/>
        </p:nvSpPr>
        <p:spPr>
          <a:xfrm>
            <a:off x="1844189" y="4045525"/>
            <a:ext cx="4226388" cy="701710"/>
          </a:xfrm>
          <a:custGeom>
            <a:avLst/>
            <a:gdLst/>
            <a:ahLst/>
            <a:cxnLst/>
            <a:rect l="l" t="t" r="r" b="b"/>
            <a:pathLst>
              <a:path w="4226388" h="701710">
                <a:moveTo>
                  <a:pt x="0" y="0"/>
                </a:moveTo>
                <a:lnTo>
                  <a:pt x="4226388" y="0"/>
                </a:lnTo>
                <a:lnTo>
                  <a:pt x="4226388" y="701709"/>
                </a:lnTo>
                <a:lnTo>
                  <a:pt x="0" y="701709"/>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7328444" y="3558642"/>
            <a:ext cx="9730306" cy="5237589"/>
          </a:xfrm>
          <a:prstGeom prst="rect">
            <a:avLst/>
          </a:prstGeom>
        </p:spPr>
        <p:txBody>
          <a:bodyPr lIns="0" tIns="0" rIns="0" bIns="0" rtlCol="0" anchor="t">
            <a:spAutoFit/>
          </a:bodyPr>
          <a:lstStyle/>
          <a:p>
            <a:pPr marL="809374" lvl="1" indent="-404687" algn="l">
              <a:lnSpc>
                <a:spcPts val="5248"/>
              </a:lnSpc>
              <a:buFont typeface="Arial"/>
              <a:buChar char="•"/>
            </a:pPr>
            <a:r>
              <a:rPr lang="en-US" sz="3748">
                <a:solidFill>
                  <a:srgbClr val="000000"/>
                </a:solidFill>
                <a:latin typeface="Trebuchet MS Bold"/>
                <a:ea typeface="Trebuchet MS Bold"/>
                <a:cs typeface="Trebuchet MS Bold"/>
                <a:sym typeface="Trebuchet MS Bold"/>
              </a:rPr>
              <a:t>Title 2 - Code of Federal Regulations - Part 200</a:t>
            </a:r>
          </a:p>
          <a:p>
            <a:pPr algn="l">
              <a:lnSpc>
                <a:spcPts val="5248"/>
              </a:lnSpc>
            </a:pPr>
            <a:endParaRPr lang="en-US" sz="3748">
              <a:solidFill>
                <a:srgbClr val="000000"/>
              </a:solidFill>
              <a:latin typeface="Trebuchet MS Bold"/>
              <a:ea typeface="Trebuchet MS Bold"/>
              <a:cs typeface="Trebuchet MS Bold"/>
              <a:sym typeface="Trebuchet MS Bold"/>
            </a:endParaRPr>
          </a:p>
          <a:p>
            <a:pPr marL="809374" lvl="1" indent="-404687" algn="l">
              <a:lnSpc>
                <a:spcPts val="5248"/>
              </a:lnSpc>
              <a:buFont typeface="Arial"/>
              <a:buChar char="•"/>
            </a:pPr>
            <a:r>
              <a:rPr lang="en-US" sz="3748">
                <a:solidFill>
                  <a:srgbClr val="000000"/>
                </a:solidFill>
                <a:latin typeface="Trebuchet MS"/>
                <a:ea typeface="Trebuchet MS"/>
                <a:cs typeface="Trebuchet MS"/>
                <a:sym typeface="Trebuchet MS"/>
              </a:rPr>
              <a:t>IN GENERAL: If spending considerations for a state grant are not addressed in legislation, CDE Fiscal rules defer to the 2 CFR 200.</a:t>
            </a:r>
          </a:p>
          <a:p>
            <a:pPr algn="l">
              <a:lnSpc>
                <a:spcPts val="5248"/>
              </a:lnSpc>
            </a:pPr>
            <a:endParaRPr lang="en-US" sz="3748">
              <a:solidFill>
                <a:srgbClr val="000000"/>
              </a:solidFill>
              <a:latin typeface="Trebuchet MS"/>
              <a:ea typeface="Trebuchet MS"/>
              <a:cs typeface="Trebuchet MS"/>
              <a:sym typeface="Trebuchet MS"/>
            </a:endParaRPr>
          </a:p>
        </p:txBody>
      </p:sp>
      <p:sp>
        <p:nvSpPr>
          <p:cNvPr id="9" name="Freeform 9" descr="CDE Logo"/>
          <p:cNvSpPr/>
          <p:nvPr/>
        </p:nvSpPr>
        <p:spPr>
          <a:xfrm>
            <a:off x="14830131" y="8477452"/>
            <a:ext cx="2536301" cy="1078247"/>
          </a:xfrm>
          <a:custGeom>
            <a:avLst/>
            <a:gdLst/>
            <a:ahLst/>
            <a:cxnLst/>
            <a:rect l="l" t="t" r="r" b="b"/>
            <a:pathLst>
              <a:path w="2536301" h="1078247">
                <a:moveTo>
                  <a:pt x="0" y="0"/>
                </a:moveTo>
                <a:lnTo>
                  <a:pt x="2536301" y="0"/>
                </a:lnTo>
                <a:lnTo>
                  <a:pt x="2536301" y="1078247"/>
                </a:lnTo>
                <a:lnTo>
                  <a:pt x="0" y="1078247"/>
                </a:lnTo>
                <a:lnTo>
                  <a:pt x="0" y="0"/>
                </a:lnTo>
                <a:close/>
              </a:path>
            </a:pathLst>
          </a:custGeom>
          <a:blipFill>
            <a:blip r:embed="rId6"/>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2900</Words>
  <Application>Microsoft Office PowerPoint</Application>
  <PresentationFormat>Custom</PresentationFormat>
  <Paragraphs>514</Paragraphs>
  <Slides>48</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Homemade Apple</vt:lpstr>
      <vt:lpstr>Museo Slab 2</vt:lpstr>
      <vt:lpstr>Canva Sans</vt:lpstr>
      <vt:lpstr>Trebuchet MS</vt:lpstr>
      <vt:lpstr>Arial</vt:lpstr>
      <vt:lpstr>Trebuchet MS Bold</vt:lpstr>
      <vt:lpstr>Calibri</vt:lpstr>
      <vt:lpstr>Museo Slab 1</vt:lpstr>
      <vt:lpstr>Office Theme</vt:lpstr>
      <vt:lpstr>School Counselor Corps Grant  Fiscal Training</vt:lpstr>
      <vt:lpstr>Before We Begin</vt:lpstr>
      <vt:lpstr>Housekeeping</vt:lpstr>
      <vt:lpstr>Meet Your CDE Grant Support</vt:lpstr>
      <vt:lpstr>Today’s Objectives</vt:lpstr>
      <vt:lpstr>SCCG Team Roles</vt:lpstr>
      <vt:lpstr>Grantee Adoptee</vt:lpstr>
      <vt:lpstr>Establish Norms and Timeline</vt:lpstr>
      <vt:lpstr>What is the 2 CFR 200?</vt:lpstr>
      <vt:lpstr>2 CFR 200 </vt:lpstr>
      <vt:lpstr>2 CFR 200-Continued</vt:lpstr>
      <vt:lpstr>Why Can't We Give Gifts, Shirts, Or Prizes?</vt:lpstr>
      <vt:lpstr>2 CFR 200 Cont.</vt:lpstr>
      <vt:lpstr>Cost Principals</vt:lpstr>
      <vt:lpstr>Cost Principals- Necessary</vt:lpstr>
      <vt:lpstr>Cost Principals- Reasonable</vt:lpstr>
      <vt:lpstr>Cost Principals- Allocable</vt:lpstr>
      <vt:lpstr>CDE Deadline to Spend</vt:lpstr>
      <vt:lpstr>Allowable Use of Funds</vt:lpstr>
      <vt:lpstr>Special Guidelines for Budgets</vt:lpstr>
      <vt:lpstr>Budgets Should...</vt:lpstr>
      <vt:lpstr>Budgets Should Not...</vt:lpstr>
      <vt:lpstr>Cover Page</vt:lpstr>
      <vt:lpstr>Budget Detail </vt:lpstr>
      <vt:lpstr>Budget Revisions </vt:lpstr>
      <vt:lpstr>Budget Codes</vt:lpstr>
      <vt:lpstr>Personnel Costs</vt:lpstr>
      <vt:lpstr>Salaries- FTE</vt:lpstr>
      <vt:lpstr>Salaries- Stipends</vt:lpstr>
      <vt:lpstr>Employee Benefits</vt:lpstr>
      <vt:lpstr>Purchased Professional and  Technical Services</vt:lpstr>
      <vt:lpstr>Other Purchased Services</vt:lpstr>
      <vt:lpstr>Supplies &amp; Operating Costs</vt:lpstr>
      <vt:lpstr>Travel, Registration and Entrance</vt:lpstr>
      <vt:lpstr>American School Counselor  Association Conference</vt:lpstr>
      <vt:lpstr>Non-Capitalized Equipment</vt:lpstr>
      <vt:lpstr>Supplies </vt:lpstr>
      <vt:lpstr>Grant Terms</vt:lpstr>
      <vt:lpstr>Interim Financial Reports </vt:lpstr>
      <vt:lpstr>Continuation Budget</vt:lpstr>
      <vt:lpstr>Annual Financial Report </vt:lpstr>
      <vt:lpstr>Annual Financial Report - AFR Detail Tab</vt:lpstr>
      <vt:lpstr>Annual Financial Report Tab</vt:lpstr>
      <vt:lpstr>Carryover</vt:lpstr>
      <vt:lpstr>Fiscal Deadlines</vt:lpstr>
      <vt:lpstr>Questions</vt:lpstr>
      <vt:lpstr>Contact Us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Training 2024-2025</dc:title>
  <dc:creator>Morgan, Brooke</dc:creator>
  <cp:lastModifiedBy>Morgan, Brooke</cp:lastModifiedBy>
  <cp:revision>5</cp:revision>
  <dcterms:created xsi:type="dcterms:W3CDTF">2006-08-16T00:00:00Z</dcterms:created>
  <dcterms:modified xsi:type="dcterms:W3CDTF">2024-08-20T16:18:11Z</dcterms:modified>
  <dc:identifier>DAGOC2oGaMs</dc:identifier>
</cp:coreProperties>
</file>