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8288000" cy="10287000"/>
  <p:notesSz cx="6858000" cy="9144000"/>
  <p:embeddedFontLst>
    <p:embeddedFont>
      <p:font typeface="Museo Slab 1" panose="020B0604020202020204" charset="0"/>
      <p:regular r:id="rId50"/>
    </p:embeddedFont>
    <p:embeddedFont>
      <p:font typeface="Museo Slab 2" panose="020B0604020202020204" charset="0"/>
      <p:regular r:id="rId51"/>
    </p:embeddedFont>
    <p:embeddedFont>
      <p:font typeface="Open Sans Bold" panose="020B0604020202020204" charset="0"/>
      <p:regular r:id="rId52"/>
    </p:embeddedFont>
    <p:embeddedFont>
      <p:font typeface="Trebuchet MS" panose="020B0603020202020204" pitchFamily="34" charset="0"/>
      <p:regular r:id="rId53"/>
      <p:bold r:id="rId54"/>
      <p:italic r:id="rId55"/>
      <p:boldItalic r:id="rId56"/>
    </p:embeddedFont>
    <p:embeddedFont>
      <p:font typeface="Trebuchet MS Bold" panose="020B0703020202020204" pitchFamily="34" charset="0"/>
      <p:regular r:id="rId57"/>
      <p:bold r:id="rId58"/>
    </p:embeddedFont>
    <p:embeddedFont>
      <p:font typeface="Trebuchet MS Italics" panose="020B0604020202020204"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370" autoAdjust="0"/>
  </p:normalViewPr>
  <p:slideViewPr>
    <p:cSldViewPr>
      <p:cViewPr varScale="1">
        <p:scale>
          <a:sx n="64" d="100"/>
          <a:sy n="64" d="100"/>
        </p:scale>
        <p:origin x="3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4.sv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cde.state.co.us/postsecondary/sccg-grant-trainings"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app.smartsheet.com/b/form/702de089fc6b45ac97c31f343c8f745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app.smartsheet.com/b/form/702de089fc6b45ac97c31f343c8f745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61.sv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hyperlink" Target="https://www.cde.state.co.us/postsecondary/sccg-fiscal-requirement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5.sv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9.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4" name="TextBox 4"/>
          <p:cNvSpPr txBox="1">
            <a:spLocks noGrp="1"/>
          </p:cNvSpPr>
          <p:nvPr>
            <p:ph type="title" idx="4294967295"/>
          </p:nvPr>
        </p:nvSpPr>
        <p:spPr>
          <a:xfrm>
            <a:off x="4269171" y="3987152"/>
            <a:ext cx="9749659" cy="30529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316"/>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School Counselor Corps Grant </a:t>
            </a:r>
          </a:p>
          <a:p>
            <a:pPr marL="0" marR="0" lvl="0" indent="0" algn="ctr" defTabSz="914400" rtl="0" eaLnBrk="1" fontAlgn="auto" latinLnBrk="0" hangingPunct="1">
              <a:lnSpc>
                <a:spcPts val="8316"/>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Fiscal Training</a:t>
            </a:r>
          </a:p>
          <a:p>
            <a:pPr marL="0" marR="0" lvl="0" indent="0" algn="ctr" defTabSz="914400" rtl="0" eaLnBrk="1" fontAlgn="auto" latinLnBrk="0" hangingPunct="1">
              <a:lnSpc>
                <a:spcPts val="8316"/>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endParaRPr>
          </a:p>
        </p:txBody>
      </p:sp>
      <p:sp>
        <p:nvSpPr>
          <p:cNvPr id="5" name="Freeform 5">
            <a:extLst>
              <a:ext uri="{C183D7F6-B498-43B3-948B-1728B52AA6E4}">
                <adec:decorative xmlns:adec="http://schemas.microsoft.com/office/drawing/2017/decorative" val="1"/>
              </a:ext>
            </a:extLst>
          </p:cNvPr>
          <p:cNvSpPr/>
          <p:nvPr/>
        </p:nvSpPr>
        <p:spPr>
          <a:xfrm rot="-1851303">
            <a:off x="10629222" y="7212916"/>
            <a:ext cx="4793363" cy="1426167"/>
          </a:xfrm>
          <a:custGeom>
            <a:avLst/>
            <a:gdLst/>
            <a:ahLst/>
            <a:cxnLst/>
            <a:rect l="l" t="t" r="r" b="b"/>
            <a:pathLst>
              <a:path w="4793363" h="1426167">
                <a:moveTo>
                  <a:pt x="0" y="0"/>
                </a:moveTo>
                <a:lnTo>
                  <a:pt x="4793362" y="0"/>
                </a:lnTo>
                <a:lnTo>
                  <a:pt x="4793362" y="1426167"/>
                </a:lnTo>
                <a:lnTo>
                  <a:pt x="0" y="1426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7" name="TextBox 7"/>
          <p:cNvSpPr txBox="1"/>
          <p:nvPr/>
        </p:nvSpPr>
        <p:spPr>
          <a:xfrm rot="-1968341">
            <a:off x="10870265" y="7702694"/>
            <a:ext cx="4331937" cy="478664"/>
          </a:xfrm>
          <a:prstGeom prst="rect">
            <a:avLst/>
          </a:prstGeom>
        </p:spPr>
        <p:txBody>
          <a:bodyPr lIns="0" tIns="0" rIns="0" bIns="0" rtlCol="0" anchor="t">
            <a:spAutoFit/>
          </a:bodyPr>
          <a:lstStyle/>
          <a:p>
            <a:pPr algn="ctr">
              <a:lnSpc>
                <a:spcPts val="3536"/>
              </a:lnSpc>
            </a:pPr>
            <a:r>
              <a:rPr lang="en-US" sz="3400" spc="68" dirty="0">
                <a:solidFill>
                  <a:srgbClr val="FFFFFF"/>
                </a:solidFill>
                <a:latin typeface="Museo Slab 1"/>
                <a:ea typeface="Museo Slab 1"/>
                <a:cs typeface="Museo Slab 1"/>
                <a:sym typeface="Museo Slab 1"/>
              </a:rPr>
              <a:t>Cohorts 12 and 13</a:t>
            </a:r>
          </a:p>
        </p:txBody>
      </p:sp>
      <p:sp>
        <p:nvSpPr>
          <p:cNvPr id="6" name="Freeform 6"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9"/>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1656038" y="251922"/>
            <a:ext cx="4360053" cy="4114800"/>
          </a:xfrm>
          <a:custGeom>
            <a:avLst/>
            <a:gdLst/>
            <a:ahLst/>
            <a:cxnLst/>
            <a:rect l="l" t="t" r="r" b="b"/>
            <a:pathLst>
              <a:path w="4360053" h="4114800">
                <a:moveTo>
                  <a:pt x="0" y="0"/>
                </a:moveTo>
                <a:lnTo>
                  <a:pt x="4360053" y="0"/>
                </a:lnTo>
                <a:lnTo>
                  <a:pt x="436005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66686" y="2431496"/>
            <a:ext cx="17154628" cy="7441180"/>
            <a:chOff x="0" y="0"/>
            <a:chExt cx="4518091" cy="1959817"/>
          </a:xfrm>
        </p:grpSpPr>
        <p:sp>
          <p:nvSpPr>
            <p:cNvPr id="3" name="Freeform 3">
              <a:extLst>
                <a:ext uri="{C183D7F6-B498-43B3-948B-1728B52AA6E4}">
                  <adec:decorative xmlns:adec="http://schemas.microsoft.com/office/drawing/2017/decorative" val="1"/>
                </a:ext>
              </a:extLst>
            </p:cNvPr>
            <p:cNvSpPr/>
            <p:nvPr/>
          </p:nvSpPr>
          <p:spPr>
            <a:xfrm>
              <a:off x="0" y="0"/>
              <a:ext cx="4518091" cy="1959817"/>
            </a:xfrm>
            <a:custGeom>
              <a:avLst/>
              <a:gdLst/>
              <a:ahLst/>
              <a:cxnLst/>
              <a:rect l="l" t="t" r="r" b="b"/>
              <a:pathLst>
                <a:path w="4518091" h="1959817">
                  <a:moveTo>
                    <a:pt x="0" y="0"/>
                  </a:moveTo>
                  <a:lnTo>
                    <a:pt x="4518091" y="0"/>
                  </a:lnTo>
                  <a:lnTo>
                    <a:pt x="4518091"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85725"/>
              <a:ext cx="4518091" cy="2045542"/>
            </a:xfrm>
            <a:prstGeom prst="rect">
              <a:avLst/>
            </a:prstGeom>
          </p:spPr>
          <p:txBody>
            <a:bodyPr lIns="50800" tIns="50800" rIns="50800" bIns="50800" rtlCol="0" anchor="t"/>
            <a:lstStyle/>
            <a:p>
              <a:pPr algn="l">
                <a:lnSpc>
                  <a:spcPts val="5039"/>
                </a:lnSpc>
              </a:pPr>
              <a:r>
                <a:rPr lang="en-US" sz="3599" dirty="0">
                  <a:solidFill>
                    <a:srgbClr val="000000"/>
                  </a:solidFill>
                  <a:latin typeface="Trebuchet MS"/>
                  <a:ea typeface="Trebuchet MS"/>
                  <a:cs typeface="Trebuchet MS"/>
                  <a:sym typeface="Trebuchet MS"/>
                </a:rPr>
                <a:t> </a:t>
              </a:r>
            </a:p>
            <a:p>
              <a:pPr algn="l">
                <a:lnSpc>
                  <a:spcPts val="5039"/>
                </a:lnSpc>
              </a:pPr>
              <a:endParaRPr lang="en-US" sz="3599" dirty="0">
                <a:solidFill>
                  <a:srgbClr val="000000"/>
                </a:solidFill>
                <a:latin typeface="Trebuchet MS"/>
                <a:ea typeface="Trebuchet MS"/>
                <a:cs typeface="Trebuchet MS"/>
                <a:sym typeface="Trebuchet MS"/>
              </a:endParaRPr>
            </a:p>
            <a:p>
              <a:pPr algn="ctr">
                <a:lnSpc>
                  <a:spcPts val="3359"/>
                </a:lnSpc>
              </a:pPr>
              <a:endParaRPr lang="en-US" sz="3599" dirty="0">
                <a:solidFill>
                  <a:srgbClr val="000000"/>
                </a:solidFill>
                <a:latin typeface="Trebuchet MS"/>
                <a:ea typeface="Trebuchet MS"/>
                <a:cs typeface="Trebuchet MS"/>
                <a:sym typeface="Trebuchet MS"/>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8" name="Freeform 8"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9" name="TextBox 9"/>
          <p:cNvSpPr txBox="1">
            <a:spLocks noGrp="1"/>
          </p:cNvSpPr>
          <p:nvPr>
            <p:ph type="title" idx="4294967295"/>
          </p:nvPr>
        </p:nvSpPr>
        <p:spPr>
          <a:xfrm>
            <a:off x="271703" y="478284"/>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What is the CFR 200?</a:t>
            </a:r>
          </a:p>
        </p:txBody>
      </p:sp>
      <p:sp>
        <p:nvSpPr>
          <p:cNvPr id="10" name="TextBox 10"/>
          <p:cNvSpPr txBox="1"/>
          <p:nvPr/>
        </p:nvSpPr>
        <p:spPr>
          <a:xfrm>
            <a:off x="685800" y="2781300"/>
            <a:ext cx="16410256" cy="3684270"/>
          </a:xfrm>
          <a:prstGeom prst="rect">
            <a:avLst/>
          </a:prstGeom>
        </p:spPr>
        <p:txBody>
          <a:bodyPr lIns="0" tIns="0" rIns="0" bIns="0" rtlCol="0" anchor="t">
            <a:spAutoFit/>
          </a:bodyPr>
          <a:lstStyle/>
          <a:p>
            <a:pPr marL="755649" lvl="1" indent="-377824" algn="l">
              <a:lnSpc>
                <a:spcPts val="4899"/>
              </a:lnSpc>
              <a:buFont typeface="Arial"/>
              <a:buChar char="•"/>
            </a:pPr>
            <a:r>
              <a:rPr lang="en-US" sz="3499" b="1" dirty="0">
                <a:solidFill>
                  <a:srgbClr val="000000"/>
                </a:solidFill>
                <a:latin typeface="Trebuchet MS Bold"/>
                <a:ea typeface="Trebuchet MS Bold"/>
                <a:cs typeface="Trebuchet MS Bold"/>
                <a:sym typeface="Trebuchet MS Bold"/>
              </a:rPr>
              <a:t> Title 2 - Code of Federal Regulations - Part 200</a:t>
            </a:r>
          </a:p>
          <a:p>
            <a:pPr marL="1511298" lvl="2" indent="-503766" algn="l">
              <a:lnSpc>
                <a:spcPts val="4899"/>
              </a:lnSpc>
              <a:buFont typeface="Arial"/>
              <a:buChar char="⚬"/>
            </a:pPr>
            <a:r>
              <a:rPr lang="en-US" sz="3499" dirty="0">
                <a:solidFill>
                  <a:srgbClr val="000000"/>
                </a:solidFill>
                <a:latin typeface="Trebuchet MS"/>
                <a:ea typeface="Trebuchet MS"/>
                <a:cs typeface="Trebuchet MS"/>
                <a:sym typeface="Trebuchet MS"/>
              </a:rPr>
              <a:t>Provides and establishes uniform administrative requirements, cost principles, and audit requirements.</a:t>
            </a:r>
          </a:p>
          <a:p>
            <a:pPr marL="2266947" lvl="3" indent="-566737" algn="l">
              <a:lnSpc>
                <a:spcPts val="4899"/>
              </a:lnSpc>
              <a:buFont typeface="Arial"/>
              <a:buChar char="￭"/>
            </a:pPr>
            <a:r>
              <a:rPr lang="en-US" sz="3499" b="1" dirty="0">
                <a:solidFill>
                  <a:srgbClr val="000000"/>
                </a:solidFill>
                <a:latin typeface="Trebuchet MS Bold"/>
                <a:ea typeface="Trebuchet MS Bold"/>
                <a:cs typeface="Trebuchet MS Bold"/>
                <a:sym typeface="Trebuchet MS Bold"/>
              </a:rPr>
              <a:t>Subpart E Cost Principles</a:t>
            </a:r>
          </a:p>
          <a:p>
            <a:pPr marL="3022596" lvl="4" indent="-604519" algn="l">
              <a:lnSpc>
                <a:spcPts val="4899"/>
              </a:lnSpc>
              <a:buFont typeface="Arial"/>
              <a:buChar char="•"/>
            </a:pPr>
            <a:r>
              <a:rPr lang="en-US" sz="3499" dirty="0">
                <a:solidFill>
                  <a:srgbClr val="000000"/>
                </a:solidFill>
                <a:latin typeface="Trebuchet MS"/>
                <a:ea typeface="Trebuchet MS"/>
                <a:cs typeface="Trebuchet MS"/>
                <a:sym typeface="Trebuchet MS"/>
              </a:rPr>
              <a:t>Provides guidance for how money should be spent.</a:t>
            </a:r>
          </a:p>
          <a:p>
            <a:pPr algn="l">
              <a:lnSpc>
                <a:spcPts val="4759"/>
              </a:lnSpc>
            </a:pPr>
            <a:endParaRPr lang="en-US" sz="3499" dirty="0">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76200"/>
              <a:ext cx="4551888" cy="2036017"/>
            </a:xfrm>
            <a:prstGeom prst="rect">
              <a:avLst/>
            </a:prstGeom>
          </p:spPr>
          <p:txBody>
            <a:bodyPr lIns="50800" tIns="50800" rIns="50800" bIns="50800" rtlCol="0" anchor="t"/>
            <a:lstStyle/>
            <a:p>
              <a:pPr algn="l">
                <a:lnSpc>
                  <a:spcPts val="489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6995916" y="7480705"/>
            <a:ext cx="4018164" cy="1496748"/>
          </a:xfrm>
          <a:custGeom>
            <a:avLst/>
            <a:gdLst/>
            <a:ahLst/>
            <a:cxnLst/>
            <a:rect l="l" t="t" r="r" b="b"/>
            <a:pathLst>
              <a:path w="4018164" h="1496748">
                <a:moveTo>
                  <a:pt x="0" y="0"/>
                </a:moveTo>
                <a:lnTo>
                  <a:pt x="4018164" y="0"/>
                </a:lnTo>
                <a:lnTo>
                  <a:pt x="4018164" y="1496748"/>
                </a:lnTo>
                <a:lnTo>
                  <a:pt x="0" y="14967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7943864" y="7218818"/>
            <a:ext cx="2122269" cy="2210521"/>
          </a:xfrm>
          <a:custGeom>
            <a:avLst/>
            <a:gdLst/>
            <a:ahLst/>
            <a:cxnLst/>
            <a:rect l="l" t="t" r="r" b="b"/>
            <a:pathLst>
              <a:path w="2122269" h="2210521">
                <a:moveTo>
                  <a:pt x="0" y="0"/>
                </a:moveTo>
                <a:lnTo>
                  <a:pt x="2122269" y="0"/>
                </a:lnTo>
                <a:lnTo>
                  <a:pt x="2122269" y="2210521"/>
                </a:lnTo>
                <a:lnTo>
                  <a:pt x="0" y="22105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33350"/>
              <a:ext cx="4816593" cy="539416"/>
            </a:xfrm>
            <a:prstGeom prst="rect">
              <a:avLst/>
            </a:prstGeom>
          </p:spPr>
          <p:txBody>
            <a:bodyPr lIns="50800" tIns="50800" rIns="50800" bIns="50800" rtlCol="0" anchor="ctr"/>
            <a:lstStyle/>
            <a:p>
              <a:pPr algn="l">
                <a:lnSpc>
                  <a:spcPts val="9100"/>
                </a:lnSpc>
              </a:pPr>
              <a:r>
                <a:rPr lang="en-US" sz="6500" dirty="0">
                  <a:solidFill>
                    <a:srgbClr val="000000"/>
                  </a:solidFill>
                  <a:latin typeface="Museo Slab 1"/>
                  <a:ea typeface="Museo Slab 1"/>
                  <a:cs typeface="Museo Slab 1"/>
                  <a:sym typeface="Museo Slab 1"/>
                </a:rPr>
                <a:t> </a:t>
              </a:r>
            </a:p>
          </p:txBody>
        </p:sp>
      </p:grpSp>
      <p:sp>
        <p:nvSpPr>
          <p:cNvPr id="10" name="Freeform 10"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dirty="0"/>
          </a:p>
        </p:txBody>
      </p:sp>
      <p:sp>
        <p:nvSpPr>
          <p:cNvPr id="11" name="TextBox 11"/>
          <p:cNvSpPr txBox="1">
            <a:spLocks noGrp="1"/>
          </p:cNvSpPr>
          <p:nvPr>
            <p:ph type="title" idx="4294967295"/>
          </p:nvPr>
        </p:nvSpPr>
        <p:spPr>
          <a:xfrm>
            <a:off x="342400" y="578623"/>
            <a:ext cx="13969306" cy="1038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Gifts, Shirts, Prizes, and Incentives</a:t>
            </a:r>
          </a:p>
        </p:txBody>
      </p:sp>
      <p:sp>
        <p:nvSpPr>
          <p:cNvPr id="12" name="TextBox 12"/>
          <p:cNvSpPr txBox="1"/>
          <p:nvPr/>
        </p:nvSpPr>
        <p:spPr>
          <a:xfrm>
            <a:off x="750697" y="2710916"/>
            <a:ext cx="16508603" cy="4744889"/>
          </a:xfrm>
          <a:prstGeom prst="rect">
            <a:avLst/>
          </a:prstGeom>
        </p:spPr>
        <p:txBody>
          <a:bodyPr lIns="0" tIns="0" rIns="0" bIns="0" rtlCol="0" anchor="t">
            <a:spAutoFit/>
          </a:bodyPr>
          <a:lstStyle/>
          <a:p>
            <a:pPr marL="647697" lvl="1" indent="-323848" algn="l">
              <a:lnSpc>
                <a:spcPts val="4199"/>
              </a:lnSpc>
              <a:spcBef>
                <a:spcPct val="0"/>
              </a:spcBef>
              <a:buFont typeface="Arial"/>
              <a:buChar char="•"/>
            </a:pPr>
            <a:r>
              <a:rPr lang="en-US" sz="2999" b="1" dirty="0">
                <a:solidFill>
                  <a:srgbClr val="000000"/>
                </a:solidFill>
                <a:latin typeface="Trebuchet MS Bold"/>
                <a:ea typeface="Trebuchet MS Bold"/>
                <a:cs typeface="Trebuchet MS Bold"/>
                <a:sym typeface="Trebuchet MS Bold"/>
              </a:rPr>
              <a:t> 200.421 Advertising and public relations</a:t>
            </a:r>
          </a:p>
          <a:p>
            <a:pPr marL="1295394" lvl="2" indent="-431798" algn="l">
              <a:lnSpc>
                <a:spcPts val="4199"/>
              </a:lnSpc>
              <a:spcBef>
                <a:spcPct val="0"/>
              </a:spcBef>
              <a:buFont typeface="Arial"/>
              <a:buChar char="⚬"/>
            </a:pPr>
            <a:r>
              <a:rPr lang="en-US" sz="2999" dirty="0">
                <a:solidFill>
                  <a:srgbClr val="000000"/>
                </a:solidFill>
                <a:latin typeface="Trebuchet MS"/>
                <a:ea typeface="Trebuchet MS"/>
                <a:cs typeface="Trebuchet MS"/>
                <a:sym typeface="Trebuchet MS"/>
              </a:rPr>
              <a:t>(c) The term “public relations” includes community relations and means those activities dedicated to maintaining the image of the non-Federal entity or maintaining or promoting understanding and favorable relations with the community or public at large or any segment of the public.</a:t>
            </a:r>
          </a:p>
          <a:p>
            <a:pPr marL="1295394" lvl="2" indent="-431798" algn="l">
              <a:lnSpc>
                <a:spcPts val="4199"/>
              </a:lnSpc>
              <a:spcBef>
                <a:spcPct val="0"/>
              </a:spcBef>
              <a:buFont typeface="Arial"/>
              <a:buChar char="⚬"/>
            </a:pPr>
            <a:r>
              <a:rPr lang="en-US" sz="2999" b="1" dirty="0">
                <a:solidFill>
                  <a:srgbClr val="000000"/>
                </a:solidFill>
                <a:latin typeface="Trebuchet MS"/>
                <a:ea typeface="Trebuchet MS"/>
                <a:cs typeface="Trebuchet MS"/>
                <a:sym typeface="Trebuchet MS"/>
              </a:rPr>
              <a:t>(e) </a:t>
            </a:r>
            <a:r>
              <a:rPr lang="en-US" sz="2999" b="1" dirty="0">
                <a:solidFill>
                  <a:srgbClr val="000000"/>
                </a:solidFill>
                <a:latin typeface="Trebuchet MS Bold"/>
                <a:ea typeface="Trebuchet MS Bold"/>
                <a:cs typeface="Trebuchet MS Bold"/>
                <a:sym typeface="Trebuchet MS Bold"/>
              </a:rPr>
              <a:t>Unallowable advertising and public relations costs include the following:</a:t>
            </a:r>
          </a:p>
          <a:p>
            <a:pPr marL="1295394" lvl="2" indent="-431798" algn="l">
              <a:lnSpc>
                <a:spcPts val="4199"/>
              </a:lnSpc>
              <a:spcBef>
                <a:spcPct val="0"/>
              </a:spcBef>
              <a:buFont typeface="Arial"/>
              <a:buChar char="⚬"/>
            </a:pPr>
            <a:r>
              <a:rPr lang="en-US" sz="2999" b="1" dirty="0">
                <a:solidFill>
                  <a:srgbClr val="000000"/>
                </a:solidFill>
                <a:latin typeface="Trebuchet MS Bold"/>
                <a:ea typeface="Trebuchet MS Bold"/>
                <a:cs typeface="Trebuchet MS Bold"/>
                <a:sym typeface="Trebuchet MS Bold"/>
              </a:rPr>
              <a:t>(3) Costs of promotional items and memorabilia, including models, gifts, and souvenirs;</a:t>
            </a:r>
          </a:p>
          <a:p>
            <a:pPr algn="ctr">
              <a:lnSpc>
                <a:spcPts val="3359"/>
              </a:lnSpc>
              <a:spcBef>
                <a:spcPct val="0"/>
              </a:spcBef>
            </a:pPr>
            <a:endParaRPr lang="en-US" sz="2999" b="1" dirty="0">
              <a:solidFill>
                <a:srgbClr val="000000"/>
              </a:solidFill>
              <a:latin typeface="Trebuchet MS Bold"/>
              <a:ea typeface="Trebuchet MS Bold"/>
              <a:cs typeface="Trebuchet MS Bold"/>
              <a:sym typeface="Trebuchet M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51888" cy="2016967"/>
            </a:xfrm>
            <a:prstGeom prst="rect">
              <a:avLst/>
            </a:prstGeom>
          </p:spPr>
          <p:txBody>
            <a:bodyPr lIns="50800" tIns="50800" rIns="50800" bIns="50800" rtlCol="0" anchor="t"/>
            <a:lstStyle/>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028700" y="5795333"/>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6704919" y="7171618"/>
            <a:ext cx="4878162" cy="1445710"/>
          </a:xfrm>
          <a:custGeom>
            <a:avLst/>
            <a:gdLst/>
            <a:ahLst/>
            <a:cxnLst/>
            <a:rect l="l" t="t" r="r" b="b"/>
            <a:pathLst>
              <a:path w="4878162" h="1445710">
                <a:moveTo>
                  <a:pt x="0" y="0"/>
                </a:moveTo>
                <a:lnTo>
                  <a:pt x="4878162" y="0"/>
                </a:lnTo>
                <a:lnTo>
                  <a:pt x="4878162" y="1445709"/>
                </a:lnTo>
                <a:lnTo>
                  <a:pt x="0" y="1445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Freeform 7">
            <a:extLst>
              <a:ext uri="{C183D7F6-B498-43B3-948B-1728B52AA6E4}">
                <adec:decorative xmlns:adec="http://schemas.microsoft.com/office/drawing/2017/decorative" val="1"/>
              </a:ext>
            </a:extLst>
          </p:cNvPr>
          <p:cNvSpPr/>
          <p:nvPr/>
        </p:nvSpPr>
        <p:spPr>
          <a:xfrm>
            <a:off x="12306679" y="5856127"/>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a:off x="14409159" y="4444910"/>
            <a:ext cx="1092804" cy="1092804"/>
          </a:xfrm>
          <a:custGeom>
            <a:avLst/>
            <a:gdLst/>
            <a:ahLst/>
            <a:cxnLst/>
            <a:rect l="l" t="t" r="r" b="b"/>
            <a:pathLst>
              <a:path w="1092804" h="1092804">
                <a:moveTo>
                  <a:pt x="0" y="0"/>
                </a:moveTo>
                <a:lnTo>
                  <a:pt x="1092804" y="0"/>
                </a:lnTo>
                <a:lnTo>
                  <a:pt x="1092804" y="1092804"/>
                </a:lnTo>
                <a:lnTo>
                  <a:pt x="0" y="1092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a:off x="8561720" y="5856127"/>
            <a:ext cx="1164561" cy="1164561"/>
          </a:xfrm>
          <a:custGeom>
            <a:avLst/>
            <a:gdLst/>
            <a:ahLst/>
            <a:cxnLst/>
            <a:rect l="l" t="t" r="r" b="b"/>
            <a:pathLst>
              <a:path w="1164561" h="1164561">
                <a:moveTo>
                  <a:pt x="0" y="0"/>
                </a:moveTo>
                <a:lnTo>
                  <a:pt x="1164560" y="0"/>
                </a:lnTo>
                <a:lnTo>
                  <a:pt x="1164560" y="1164561"/>
                </a:lnTo>
                <a:lnTo>
                  <a:pt x="0" y="11645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grpSp>
        <p:nvGrpSpPr>
          <p:cNvPr id="14" name="Group 14">
            <a:extLst>
              <a:ext uri="{C183D7F6-B498-43B3-948B-1728B52AA6E4}">
                <adec:decorative xmlns:adec="http://schemas.microsoft.com/office/drawing/2017/decorative" val="1"/>
              </a:ext>
            </a:extLst>
          </p:cNvPr>
          <p:cNvGrpSpPr/>
          <p:nvPr/>
        </p:nvGrpSpPr>
        <p:grpSpPr>
          <a:xfrm>
            <a:off x="0" y="348777"/>
            <a:ext cx="18288000" cy="1541783"/>
            <a:chOff x="0" y="0"/>
            <a:chExt cx="4816593" cy="406066"/>
          </a:xfrm>
        </p:grpSpPr>
        <p:sp>
          <p:nvSpPr>
            <p:cNvPr id="15" name="Freeform 15">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6" name="TextBox 16"/>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7" name="Freeform 17"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9"/>
            <a:stretch>
              <a:fillRect/>
            </a:stretch>
          </a:blipFill>
        </p:spPr>
        <p:txBody>
          <a:bodyPr/>
          <a:lstStyle/>
          <a:p>
            <a:endParaRPr lang="en-US" dirty="0"/>
          </a:p>
        </p:txBody>
      </p:sp>
      <p:sp>
        <p:nvSpPr>
          <p:cNvPr id="18" name="TextBox 18"/>
          <p:cNvSpPr txBox="1">
            <a:spLocks noGrp="1"/>
          </p:cNvSpPr>
          <p:nvPr>
            <p:ph type="title" idx="4294967295"/>
          </p:nvPr>
        </p:nvSpPr>
        <p:spPr>
          <a:xfrm>
            <a:off x="304800" y="461983"/>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a:t>
            </a:r>
          </a:p>
        </p:txBody>
      </p:sp>
      <p:sp>
        <p:nvSpPr>
          <p:cNvPr id="19" name="TextBox 19"/>
          <p:cNvSpPr txBox="1"/>
          <p:nvPr/>
        </p:nvSpPr>
        <p:spPr>
          <a:xfrm>
            <a:off x="872602" y="2598316"/>
            <a:ext cx="10068520" cy="589915"/>
          </a:xfrm>
          <a:prstGeom prst="rect">
            <a:avLst/>
          </a:prstGeom>
        </p:spPr>
        <p:txBody>
          <a:bodyPr lIns="0" tIns="0" rIns="0" bIns="0" rtlCol="0" anchor="t">
            <a:spAutoFit/>
          </a:bodyPr>
          <a:lstStyle/>
          <a:p>
            <a:pPr algn="ctr">
              <a:lnSpc>
                <a:spcPts val="4759"/>
              </a:lnSpc>
            </a:pPr>
            <a:r>
              <a:rPr lang="en-US" sz="3399" b="1" dirty="0">
                <a:solidFill>
                  <a:srgbClr val="000000"/>
                </a:solidFill>
                <a:latin typeface="Trebuchet MS Bold"/>
                <a:ea typeface="Trebuchet MS Bold"/>
                <a:cs typeface="Trebuchet MS Bold"/>
                <a:sym typeface="Trebuchet MS Bold"/>
              </a:rPr>
              <a:t> Cost Principles should guide your budget writing.</a:t>
            </a:r>
          </a:p>
        </p:txBody>
      </p:sp>
      <p:sp>
        <p:nvSpPr>
          <p:cNvPr id="8" name="Freeform 8">
            <a:extLst>
              <a:ext uri="{C183D7F6-B498-43B3-948B-1728B52AA6E4}">
                <adec:decorative xmlns:adec="http://schemas.microsoft.com/office/drawing/2017/decorative" val="1"/>
              </a:ext>
            </a:extLst>
          </p:cNvPr>
          <p:cNvSpPr/>
          <p:nvPr/>
        </p:nvSpPr>
        <p:spPr>
          <a:xfrm>
            <a:off x="2931790" y="4444910"/>
            <a:ext cx="1071982" cy="1071982"/>
          </a:xfrm>
          <a:custGeom>
            <a:avLst/>
            <a:gdLst/>
            <a:ahLst/>
            <a:cxnLst/>
            <a:rect l="l" t="t" r="r" b="b"/>
            <a:pathLst>
              <a:path w="1071982" h="1071982">
                <a:moveTo>
                  <a:pt x="0" y="0"/>
                </a:moveTo>
                <a:lnTo>
                  <a:pt x="1071982" y="0"/>
                </a:lnTo>
                <a:lnTo>
                  <a:pt x="1071982" y="1071983"/>
                </a:lnTo>
                <a:lnTo>
                  <a:pt x="0" y="10719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10" name="TextBox 10"/>
          <p:cNvSpPr txBox="1"/>
          <p:nvPr/>
        </p:nvSpPr>
        <p:spPr>
          <a:xfrm>
            <a:off x="2113807" y="6052298"/>
            <a:ext cx="2848868" cy="790575"/>
          </a:xfrm>
          <a:prstGeom prst="rect">
            <a:avLst/>
          </a:prstGeom>
        </p:spPr>
        <p:txBody>
          <a:bodyPr lIns="0" tIns="0" rIns="0" bIns="0" rtlCol="0" anchor="t">
            <a:spAutoFit/>
          </a:bodyPr>
          <a:lstStyle/>
          <a:p>
            <a:pPr algn="ctr">
              <a:lnSpc>
                <a:spcPts val="6300"/>
              </a:lnSpc>
            </a:pPr>
            <a:r>
              <a:rPr lang="en-US" sz="4500" b="1" dirty="0">
                <a:solidFill>
                  <a:srgbClr val="000000"/>
                </a:solidFill>
                <a:latin typeface="Trebuchet MS Bold"/>
                <a:ea typeface="Trebuchet MS Bold"/>
                <a:cs typeface="Trebuchet MS Bold"/>
                <a:sym typeface="Trebuchet MS Bold"/>
              </a:rPr>
              <a:t>Necessary </a:t>
            </a:r>
          </a:p>
        </p:txBody>
      </p:sp>
      <p:sp>
        <p:nvSpPr>
          <p:cNvPr id="11" name="TextBox 11"/>
          <p:cNvSpPr txBox="1"/>
          <p:nvPr/>
        </p:nvSpPr>
        <p:spPr>
          <a:xfrm>
            <a:off x="7695005" y="7490669"/>
            <a:ext cx="2821186" cy="721994"/>
          </a:xfrm>
          <a:prstGeom prst="rect">
            <a:avLst/>
          </a:prstGeom>
        </p:spPr>
        <p:txBody>
          <a:bodyPr lIns="0" tIns="0" rIns="0" bIns="0" rtlCol="0" anchor="t">
            <a:spAutoFit/>
          </a:bodyPr>
          <a:lstStyle/>
          <a:p>
            <a:pPr algn="ctr">
              <a:lnSpc>
                <a:spcPts val="5880"/>
              </a:lnSpc>
            </a:pPr>
            <a:r>
              <a:rPr lang="en-US" sz="4200" b="1" dirty="0">
                <a:solidFill>
                  <a:srgbClr val="000000"/>
                </a:solidFill>
                <a:latin typeface="Trebuchet MS Bold"/>
                <a:ea typeface="Trebuchet MS Bold"/>
                <a:cs typeface="Trebuchet MS Bold"/>
                <a:sym typeface="Trebuchet MS Bold"/>
              </a:rPr>
              <a:t>Reasonable</a:t>
            </a:r>
          </a:p>
        </p:txBody>
      </p:sp>
      <p:sp>
        <p:nvSpPr>
          <p:cNvPr id="12" name="TextBox 12"/>
          <p:cNvSpPr txBox="1"/>
          <p:nvPr/>
        </p:nvSpPr>
        <p:spPr>
          <a:xfrm>
            <a:off x="13812784" y="6120841"/>
            <a:ext cx="2285554" cy="721994"/>
          </a:xfrm>
          <a:prstGeom prst="rect">
            <a:avLst/>
          </a:prstGeom>
        </p:spPr>
        <p:txBody>
          <a:bodyPr lIns="0" tIns="0" rIns="0" bIns="0" rtlCol="0" anchor="t">
            <a:spAutoFit/>
          </a:bodyPr>
          <a:lstStyle/>
          <a:p>
            <a:pPr algn="ctr">
              <a:lnSpc>
                <a:spcPts val="5880"/>
              </a:lnSpc>
            </a:pPr>
            <a:r>
              <a:rPr lang="en-US" sz="4200" b="1" dirty="0">
                <a:solidFill>
                  <a:srgbClr val="000000"/>
                </a:solidFill>
                <a:latin typeface="Trebuchet MS Bold"/>
                <a:ea typeface="Trebuchet MS Bold"/>
                <a:cs typeface="Trebuchet MS Bold"/>
                <a:sym typeface="Trebuchet MS Bold"/>
              </a:rPr>
              <a:t>Allocable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dirty="0"/>
            </a:p>
            <a:p>
              <a:pPr algn="l">
                <a:lnSpc>
                  <a:spcPts val="6299"/>
                </a:lnSpc>
              </a:pPr>
              <a:endParaRPr dirty="0"/>
            </a:p>
            <a:p>
              <a:pPr algn="l">
                <a:lnSpc>
                  <a:spcPts val="6299"/>
                </a:lnSpc>
              </a:pPr>
              <a:endParaRPr dirty="0"/>
            </a:p>
            <a:p>
              <a:pPr algn="l">
                <a:lnSpc>
                  <a:spcPts val="6299"/>
                </a:lnSpc>
              </a:pPr>
              <a:endParaRPr dirty="0"/>
            </a:p>
            <a:p>
              <a:pPr algn="l">
                <a:lnSpc>
                  <a:spcPts val="489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1415930" y="3056326"/>
            <a:ext cx="5066698" cy="3914563"/>
          </a:xfrm>
          <a:custGeom>
            <a:avLst/>
            <a:gdLst/>
            <a:ahLst/>
            <a:cxnLst/>
            <a:rect l="l" t="t" r="r" b="b"/>
            <a:pathLst>
              <a:path w="5066698" h="3914563">
                <a:moveTo>
                  <a:pt x="0" y="0"/>
                </a:moveTo>
                <a:lnTo>
                  <a:pt x="5066697" y="0"/>
                </a:lnTo>
                <a:lnTo>
                  <a:pt x="5066697" y="3914563"/>
                </a:lnTo>
                <a:lnTo>
                  <a:pt x="0" y="39145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3468523" y="3457707"/>
            <a:ext cx="961512" cy="961512"/>
          </a:xfrm>
          <a:custGeom>
            <a:avLst/>
            <a:gdLst/>
            <a:ahLst/>
            <a:cxnLst/>
            <a:rect l="l" t="t" r="r" b="b"/>
            <a:pathLst>
              <a:path w="961512" h="961512">
                <a:moveTo>
                  <a:pt x="0" y="0"/>
                </a:moveTo>
                <a:lnTo>
                  <a:pt x="961511" y="0"/>
                </a:lnTo>
                <a:lnTo>
                  <a:pt x="961511" y="961512"/>
                </a:lnTo>
                <a:lnTo>
                  <a:pt x="0" y="961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7" name="TextBox 7">
            <a:extLst>
              <a:ext uri="{C183D7F6-B498-43B3-948B-1728B52AA6E4}">
                <adec:decorative xmlns:adec="http://schemas.microsoft.com/office/drawing/2017/decorative" val="1"/>
              </a:ext>
            </a:extLst>
          </p:cNvPr>
          <p:cNvSpPr txBox="1"/>
          <p:nvPr/>
        </p:nvSpPr>
        <p:spPr>
          <a:xfrm>
            <a:off x="11938974" y="4738052"/>
            <a:ext cx="4020610" cy="896620"/>
          </a:xfrm>
          <a:prstGeom prst="rect">
            <a:avLst/>
          </a:prstGeom>
        </p:spPr>
        <p:txBody>
          <a:bodyPr lIns="0" tIns="0" rIns="0" bIns="0" rtlCol="0" anchor="t">
            <a:spAutoFit/>
          </a:bodyPr>
          <a:lstStyle/>
          <a:p>
            <a:pPr marL="0" lvl="0" indent="0" algn="l">
              <a:lnSpc>
                <a:spcPts val="6890"/>
              </a:lnSpc>
            </a:pPr>
            <a:r>
              <a:rPr lang="en-US" sz="6500" b="1" dirty="0">
                <a:solidFill>
                  <a:srgbClr val="000000"/>
                </a:solidFill>
                <a:latin typeface="Trebuchet MS Bold"/>
                <a:ea typeface="Trebuchet MS Bold"/>
                <a:cs typeface="Trebuchet MS Bold"/>
                <a:sym typeface="Trebuchet MS Bold"/>
              </a:rPr>
              <a:t>Necessary</a:t>
            </a:r>
          </a:p>
        </p:txBody>
      </p:sp>
      <p:grpSp>
        <p:nvGrpSpPr>
          <p:cNvPr id="8" name="Group 8">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dirty="0"/>
          </a:p>
        </p:txBody>
      </p:sp>
      <p:sp>
        <p:nvSpPr>
          <p:cNvPr id="12" name="TextBox 12"/>
          <p:cNvSpPr txBox="1">
            <a:spLocks noGrp="1"/>
          </p:cNvSpPr>
          <p:nvPr>
            <p:ph type="title" idx="4294967295"/>
          </p:nvPr>
        </p:nvSpPr>
        <p:spPr>
          <a:xfrm>
            <a:off x="304800" y="522106"/>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 Necessary</a:t>
            </a:r>
          </a:p>
        </p:txBody>
      </p:sp>
      <p:sp>
        <p:nvSpPr>
          <p:cNvPr id="13" name="TextBox 13"/>
          <p:cNvSpPr txBox="1"/>
          <p:nvPr/>
        </p:nvSpPr>
        <p:spPr>
          <a:xfrm>
            <a:off x="637852" y="2857805"/>
            <a:ext cx="10266593" cy="3590290"/>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Is the cost NECESSARY for the grant's performance?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Did you comply with your organization's policies in incurring the cost or charge?</a:t>
            </a:r>
          </a:p>
          <a:p>
            <a:pPr algn="l">
              <a:lnSpc>
                <a:spcPts val="4759"/>
              </a:lnSpc>
            </a:pPr>
            <a:endParaRPr lang="en-US" sz="3399" dirty="0">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dirty="0"/>
            </a:p>
            <a:p>
              <a:pPr algn="l">
                <a:lnSpc>
                  <a:spcPts val="6299"/>
                </a:lnSpc>
              </a:pPr>
              <a:endParaRPr dirty="0"/>
            </a:p>
            <a:p>
              <a:pPr algn="l">
                <a:lnSpc>
                  <a:spcPts val="6299"/>
                </a:lnSpc>
              </a:pPr>
              <a:endParaRPr dirty="0"/>
            </a:p>
            <a:p>
              <a:pPr algn="l">
                <a:lnSpc>
                  <a:spcPts val="489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2027832" y="2841402"/>
            <a:ext cx="4782780" cy="3695206"/>
          </a:xfrm>
          <a:custGeom>
            <a:avLst/>
            <a:gdLst/>
            <a:ahLst/>
            <a:cxnLst/>
            <a:rect l="l" t="t" r="r" b="b"/>
            <a:pathLst>
              <a:path w="4782780" h="3695206">
                <a:moveTo>
                  <a:pt x="0" y="0"/>
                </a:moveTo>
                <a:lnTo>
                  <a:pt x="4782779" y="0"/>
                </a:lnTo>
                <a:lnTo>
                  <a:pt x="4782779" y="3695206"/>
                </a:lnTo>
                <a:lnTo>
                  <a:pt x="0" y="36952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TextBox 6">
            <a:extLst>
              <a:ext uri="{C183D7F6-B498-43B3-948B-1728B52AA6E4}">
                <adec:decorative xmlns:adec="http://schemas.microsoft.com/office/drawing/2017/decorative" val="1"/>
              </a:ext>
            </a:extLst>
          </p:cNvPr>
          <p:cNvSpPr txBox="1"/>
          <p:nvPr/>
        </p:nvSpPr>
        <p:spPr>
          <a:xfrm>
            <a:off x="12487800" y="4471338"/>
            <a:ext cx="4079984" cy="811952"/>
          </a:xfrm>
          <a:prstGeom prst="rect">
            <a:avLst/>
          </a:prstGeom>
        </p:spPr>
        <p:txBody>
          <a:bodyPr lIns="0" tIns="0" rIns="0" bIns="0" rtlCol="0" anchor="t">
            <a:spAutoFit/>
          </a:bodyPr>
          <a:lstStyle/>
          <a:p>
            <a:pPr marL="0" lvl="0" indent="0" algn="l">
              <a:lnSpc>
                <a:spcPts val="6229"/>
              </a:lnSpc>
            </a:pPr>
            <a:r>
              <a:rPr lang="en-US" sz="5876" b="1" dirty="0">
                <a:solidFill>
                  <a:srgbClr val="000000"/>
                </a:solidFill>
                <a:latin typeface="Trebuchet MS Bold"/>
                <a:ea typeface="Trebuchet MS Bold"/>
                <a:cs typeface="Trebuchet MS Bold"/>
                <a:sym typeface="Trebuchet MS Bold"/>
              </a:rPr>
              <a:t>Reasonable</a:t>
            </a:r>
          </a:p>
        </p:txBody>
      </p:sp>
      <p:sp>
        <p:nvSpPr>
          <p:cNvPr id="7" name="Freeform 7">
            <a:extLst>
              <a:ext uri="{C183D7F6-B498-43B3-948B-1728B52AA6E4}">
                <adec:decorative xmlns:adec="http://schemas.microsoft.com/office/drawing/2017/decorative" val="1"/>
              </a:ext>
            </a:extLst>
          </p:cNvPr>
          <p:cNvSpPr/>
          <p:nvPr/>
        </p:nvSpPr>
        <p:spPr>
          <a:xfrm>
            <a:off x="14076122" y="3356085"/>
            <a:ext cx="903340" cy="903340"/>
          </a:xfrm>
          <a:custGeom>
            <a:avLst/>
            <a:gdLst/>
            <a:ahLst/>
            <a:cxnLst/>
            <a:rect l="l" t="t" r="r" b="b"/>
            <a:pathLst>
              <a:path w="903340" h="903340">
                <a:moveTo>
                  <a:pt x="0" y="0"/>
                </a:moveTo>
                <a:lnTo>
                  <a:pt x="903340" y="0"/>
                </a:lnTo>
                <a:lnTo>
                  <a:pt x="903340" y="903340"/>
                </a:lnTo>
                <a:lnTo>
                  <a:pt x="0" y="903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8" name="Group 8">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dirty="0"/>
          </a:p>
        </p:txBody>
      </p:sp>
      <p:sp>
        <p:nvSpPr>
          <p:cNvPr id="12" name="TextBox 12"/>
          <p:cNvSpPr txBox="1">
            <a:spLocks noGrp="1"/>
          </p:cNvSpPr>
          <p:nvPr>
            <p:ph type="title" idx="4294967295"/>
          </p:nvPr>
        </p:nvSpPr>
        <p:spPr>
          <a:xfrm>
            <a:off x="312417" y="44590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 Reasonable</a:t>
            </a:r>
          </a:p>
        </p:txBody>
      </p:sp>
      <p:sp>
        <p:nvSpPr>
          <p:cNvPr id="13" name="TextBox 13"/>
          <p:cNvSpPr txBox="1"/>
          <p:nvPr/>
        </p:nvSpPr>
        <p:spPr>
          <a:xfrm>
            <a:off x="929255" y="3279885"/>
            <a:ext cx="10266593" cy="4870629"/>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Is the associated dollar amount prudent?</a:t>
            </a:r>
          </a:p>
          <a:p>
            <a:pPr algn="l">
              <a:lnSpc>
                <a:spcPts val="4759"/>
              </a:lnSpc>
            </a:pPr>
            <a:r>
              <a:rPr lang="en-US" sz="3399" dirty="0">
                <a:solidFill>
                  <a:srgbClr val="000000"/>
                </a:solidFill>
                <a:latin typeface="Trebuchet MS"/>
                <a:ea typeface="Trebuchet MS"/>
                <a:cs typeface="Trebuchet MS"/>
                <a:sym typeface="Trebuchet MS"/>
              </a:rPr>
              <a:t> </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Is the associated dollar amount consistent with other costs, grants, organizations?</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Are expenses for this grant consistent with your district’s policies?</a:t>
            </a:r>
          </a:p>
          <a:p>
            <a:pPr algn="l">
              <a:lnSpc>
                <a:spcPts val="4759"/>
              </a:lnSpc>
            </a:pPr>
            <a:endParaRPr lang="en-US" sz="3399" dirty="0">
              <a:solidFill>
                <a:srgbClr val="0000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494330"/>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dirty="0"/>
            </a:p>
            <a:p>
              <a:pPr algn="l">
                <a:lnSpc>
                  <a:spcPts val="6299"/>
                </a:lnSpc>
              </a:pPr>
              <a:endParaRPr dirty="0"/>
            </a:p>
            <a:p>
              <a:pPr algn="l">
                <a:lnSpc>
                  <a:spcPts val="629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2329963" y="2686987"/>
            <a:ext cx="5087559" cy="3930681"/>
          </a:xfrm>
          <a:custGeom>
            <a:avLst/>
            <a:gdLst/>
            <a:ahLst/>
            <a:cxnLst/>
            <a:rect l="l" t="t" r="r" b="b"/>
            <a:pathLst>
              <a:path w="5087559" h="3930681">
                <a:moveTo>
                  <a:pt x="0" y="0"/>
                </a:moveTo>
                <a:lnTo>
                  <a:pt x="5087559" y="0"/>
                </a:lnTo>
                <a:lnTo>
                  <a:pt x="5087559" y="3930681"/>
                </a:lnTo>
                <a:lnTo>
                  <a:pt x="0" y="393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TextBox 6">
            <a:extLst>
              <a:ext uri="{C183D7F6-B498-43B3-948B-1728B52AA6E4}">
                <adec:decorative xmlns:adec="http://schemas.microsoft.com/office/drawing/2017/decorative" val="1"/>
              </a:ext>
            </a:extLst>
          </p:cNvPr>
          <p:cNvSpPr txBox="1"/>
          <p:nvPr/>
        </p:nvSpPr>
        <p:spPr>
          <a:xfrm>
            <a:off x="12320679" y="4561625"/>
            <a:ext cx="4938621" cy="896620"/>
          </a:xfrm>
          <a:prstGeom prst="rect">
            <a:avLst/>
          </a:prstGeom>
        </p:spPr>
        <p:txBody>
          <a:bodyPr lIns="0" tIns="0" rIns="0" bIns="0" rtlCol="0" anchor="t">
            <a:spAutoFit/>
          </a:bodyPr>
          <a:lstStyle/>
          <a:p>
            <a:pPr marL="0" lvl="0" indent="0" algn="ctr">
              <a:lnSpc>
                <a:spcPts val="6890"/>
              </a:lnSpc>
            </a:pPr>
            <a:r>
              <a:rPr lang="en-US" sz="6500" b="1" dirty="0">
                <a:solidFill>
                  <a:srgbClr val="000000"/>
                </a:solidFill>
                <a:latin typeface="Trebuchet MS Bold"/>
                <a:ea typeface="Trebuchet MS Bold"/>
                <a:cs typeface="Trebuchet MS Bold"/>
                <a:sym typeface="Trebuchet MS Bold"/>
              </a:rPr>
              <a:t>Allocable</a:t>
            </a:r>
          </a:p>
        </p:txBody>
      </p:sp>
      <p:sp>
        <p:nvSpPr>
          <p:cNvPr id="7" name="Freeform 7">
            <a:extLst>
              <a:ext uri="{C183D7F6-B498-43B3-948B-1728B52AA6E4}">
                <adec:decorative xmlns:adec="http://schemas.microsoft.com/office/drawing/2017/decorative" val="1"/>
              </a:ext>
            </a:extLst>
          </p:cNvPr>
          <p:cNvSpPr/>
          <p:nvPr/>
        </p:nvSpPr>
        <p:spPr>
          <a:xfrm>
            <a:off x="14459285" y="3510280"/>
            <a:ext cx="828915" cy="828915"/>
          </a:xfrm>
          <a:custGeom>
            <a:avLst/>
            <a:gdLst/>
            <a:ahLst/>
            <a:cxnLst/>
            <a:rect l="l" t="t" r="r" b="b"/>
            <a:pathLst>
              <a:path w="828915" h="828915">
                <a:moveTo>
                  <a:pt x="0" y="0"/>
                </a:moveTo>
                <a:lnTo>
                  <a:pt x="828915" y="0"/>
                </a:lnTo>
                <a:lnTo>
                  <a:pt x="828915" y="828915"/>
                </a:lnTo>
                <a:lnTo>
                  <a:pt x="0" y="8289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8" name="Group 8">
            <a:extLst>
              <a:ext uri="{C183D7F6-B498-43B3-948B-1728B52AA6E4}">
                <adec:decorative xmlns:adec="http://schemas.microsoft.com/office/drawing/2017/decorative" val="1"/>
              </a:ext>
            </a:extLst>
          </p:cNvPr>
          <p:cNvGrpSpPr/>
          <p:nvPr/>
        </p:nvGrpSpPr>
        <p:grpSpPr>
          <a:xfrm>
            <a:off x="0" y="413530"/>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dirty="0"/>
          </a:p>
        </p:txBody>
      </p:sp>
      <p:sp>
        <p:nvSpPr>
          <p:cNvPr id="12" name="TextBox 12"/>
          <p:cNvSpPr txBox="1">
            <a:spLocks noGrp="1"/>
          </p:cNvSpPr>
          <p:nvPr>
            <p:ph type="title" idx="4294967295"/>
          </p:nvPr>
        </p:nvSpPr>
        <p:spPr>
          <a:xfrm>
            <a:off x="381000" y="51921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Principles- Allocable</a:t>
            </a:r>
          </a:p>
        </p:txBody>
      </p:sp>
      <p:sp>
        <p:nvSpPr>
          <p:cNvPr id="13" name="TextBox 13"/>
          <p:cNvSpPr txBox="1"/>
          <p:nvPr/>
        </p:nvSpPr>
        <p:spPr>
          <a:xfrm>
            <a:off x="820684" y="3024925"/>
            <a:ext cx="10266593" cy="5390515"/>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Is the cost DIRECTLY ALLOCABLE to the grant?</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Is the cost worth the benefit to meet the goals of the grant?</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If 100% of the expense is charged to SCCGP, SCCGP must be the only beneficiary of the expense.</a:t>
            </a:r>
          </a:p>
          <a:p>
            <a:pPr algn="l">
              <a:lnSpc>
                <a:spcPts val="4759"/>
              </a:lnSpc>
            </a:pPr>
            <a:endParaRPr lang="en-US" sz="3399" dirty="0">
              <a:solidFill>
                <a:srgbClr val="000000"/>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81743" y="2781299"/>
            <a:ext cx="17282949" cy="6914815"/>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95250"/>
              <a:ext cx="4551888" cy="2055067"/>
            </a:xfrm>
            <a:prstGeom prst="rect">
              <a:avLst/>
            </a:prstGeom>
          </p:spPr>
          <p:txBody>
            <a:bodyPr lIns="50800" tIns="50800" rIns="50800" bIns="50800" rtlCol="0" anchor="t"/>
            <a:lstStyle/>
            <a:p>
              <a:pPr algn="l">
                <a:lnSpc>
                  <a:spcPts val="6299"/>
                </a:lnSpc>
              </a:pPr>
              <a:endParaRPr dirty="0"/>
            </a:p>
            <a:p>
              <a:pPr algn="l">
                <a:lnSpc>
                  <a:spcPts val="6299"/>
                </a:lnSpc>
              </a:pPr>
              <a:endParaRPr dirty="0"/>
            </a:p>
            <a:p>
              <a:pPr algn="l">
                <a:lnSpc>
                  <a:spcPts val="6299"/>
                </a:lnSpc>
              </a:pPr>
              <a:endParaRPr dirty="0"/>
            </a:p>
            <a:p>
              <a:pPr algn="l">
                <a:lnSpc>
                  <a:spcPts val="4899"/>
                </a:lnSpc>
              </a:pPr>
              <a:r>
                <a:rPr lang="en-US" sz="3499" dirty="0">
                  <a:solidFill>
                    <a:srgbClr val="000000"/>
                  </a:solidFill>
                  <a:latin typeface="Trebuchet MS"/>
                  <a:ea typeface="Trebuchet MS"/>
                  <a:cs typeface="Trebuchet MS"/>
                  <a:sym typeface="Trebuchet MS"/>
                </a:rPr>
                <a:t> </a:t>
              </a: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5459"/>
                </a:lnSpc>
              </a:pPr>
              <a:r>
                <a:rPr lang="en-US" sz="3899" dirty="0">
                  <a:solidFill>
                    <a:srgbClr val="000000"/>
                  </a:solidFill>
                  <a:latin typeface="Trebuchet MS"/>
                  <a:ea typeface="Trebuchet MS"/>
                  <a:cs typeface="Trebuchet MS"/>
                  <a:sym typeface="Trebuchet MS"/>
                </a:rPr>
                <a:t>  </a:t>
              </a:r>
            </a:p>
          </p:txBody>
        </p:sp>
      </p:grpSp>
      <p:grpSp>
        <p:nvGrpSpPr>
          <p:cNvPr id="6" name="Group 6">
            <a:extLst>
              <a:ext uri="{C183D7F6-B498-43B3-948B-1728B52AA6E4}">
                <adec:decorative xmlns:adec="http://schemas.microsoft.com/office/drawing/2017/decorative" val="1"/>
              </a:ext>
            </a:extLst>
          </p:cNvPr>
          <p:cNvGrpSpPr/>
          <p:nvPr/>
        </p:nvGrpSpPr>
        <p:grpSpPr>
          <a:xfrm>
            <a:off x="0" y="480343"/>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Freeform 9" descr="CDE Logo"/>
          <p:cNvSpPr/>
          <p:nvPr/>
        </p:nvSpPr>
        <p:spPr>
          <a:xfrm>
            <a:off x="15249173" y="712112"/>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10" name="TextBox 10"/>
          <p:cNvSpPr txBox="1">
            <a:spLocks noGrp="1"/>
          </p:cNvSpPr>
          <p:nvPr>
            <p:ph type="title" idx="4294967295"/>
          </p:nvPr>
        </p:nvSpPr>
        <p:spPr>
          <a:xfrm>
            <a:off x="228600" y="590886"/>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CDE Deadline to Spend</a:t>
            </a:r>
          </a:p>
        </p:txBody>
      </p:sp>
      <p:sp>
        <p:nvSpPr>
          <p:cNvPr id="5" name="TextBox 5"/>
          <p:cNvSpPr txBox="1"/>
          <p:nvPr/>
        </p:nvSpPr>
        <p:spPr>
          <a:xfrm>
            <a:off x="2236050" y="4070421"/>
            <a:ext cx="13774333" cy="2000250"/>
          </a:xfrm>
          <a:prstGeom prst="rect">
            <a:avLst/>
          </a:prstGeom>
        </p:spPr>
        <p:txBody>
          <a:bodyPr wrap="square" lIns="0" tIns="0" rIns="0" bIns="0" rtlCol="0" anchor="t">
            <a:spAutoFit/>
          </a:bodyPr>
          <a:lstStyle/>
          <a:p>
            <a:pPr algn="ctr">
              <a:lnSpc>
                <a:spcPts val="15000"/>
              </a:lnSpc>
            </a:pPr>
            <a:r>
              <a:rPr lang="en-US" sz="15000" dirty="0">
                <a:latin typeface="Museo Slab 1"/>
                <a:ea typeface="Museo Slab 1"/>
                <a:cs typeface="Museo Slab 1"/>
                <a:sym typeface="Museo Slab 1"/>
              </a:rPr>
              <a:t>JUNE 30, 2026</a:t>
            </a:r>
          </a:p>
        </p:txBody>
      </p:sp>
      <p:sp>
        <p:nvSpPr>
          <p:cNvPr id="11" name="TextBox 11"/>
          <p:cNvSpPr txBox="1"/>
          <p:nvPr/>
        </p:nvSpPr>
        <p:spPr>
          <a:xfrm>
            <a:off x="2393102" y="7359793"/>
            <a:ext cx="12856071" cy="589915"/>
          </a:xfrm>
          <a:prstGeom prst="rect">
            <a:avLst/>
          </a:prstGeom>
        </p:spPr>
        <p:txBody>
          <a:bodyPr lIns="0" tIns="0" rIns="0" bIns="0" rtlCol="0" anchor="t">
            <a:spAutoFit/>
          </a:bodyPr>
          <a:lstStyle/>
          <a:p>
            <a:pPr algn="ctr">
              <a:lnSpc>
                <a:spcPts val="4759"/>
              </a:lnSpc>
            </a:pPr>
            <a:r>
              <a:rPr lang="en-US" sz="3399" b="1" dirty="0">
                <a:solidFill>
                  <a:srgbClr val="000000"/>
                </a:solidFill>
                <a:latin typeface="Trebuchet MS Bold"/>
                <a:ea typeface="Trebuchet MS Bold"/>
                <a:cs typeface="Trebuchet MS Bold"/>
                <a:sym typeface="Trebuchet MS Bold"/>
              </a:rPr>
              <a:t> * Make sure you know your district deadline, it may be earlier!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263617"/>
            <a:ext cx="17282949" cy="7671893"/>
            <a:chOff x="0" y="0"/>
            <a:chExt cx="4551888" cy="2020581"/>
          </a:xfrm>
        </p:grpSpPr>
        <p:sp>
          <p:nvSpPr>
            <p:cNvPr id="3" name="Freeform 3">
              <a:extLst>
                <a:ext uri="{C183D7F6-B498-43B3-948B-1728B52AA6E4}">
                  <adec:decorative xmlns:adec="http://schemas.microsoft.com/office/drawing/2017/decorative" val="1"/>
                </a:ext>
              </a:extLst>
            </p:cNvPr>
            <p:cNvSpPr/>
            <p:nvPr/>
          </p:nvSpPr>
          <p:spPr>
            <a:xfrm>
              <a:off x="0" y="0"/>
              <a:ext cx="4551888" cy="2020581"/>
            </a:xfrm>
            <a:custGeom>
              <a:avLst/>
              <a:gdLst/>
              <a:ahLst/>
              <a:cxnLst/>
              <a:rect l="l" t="t" r="r" b="b"/>
              <a:pathLst>
                <a:path w="4551888" h="2020581">
                  <a:moveTo>
                    <a:pt x="0" y="0"/>
                  </a:moveTo>
                  <a:lnTo>
                    <a:pt x="4551888" y="0"/>
                  </a:lnTo>
                  <a:lnTo>
                    <a:pt x="4551888" y="2020581"/>
                  </a:lnTo>
                  <a:lnTo>
                    <a:pt x="0" y="2020581"/>
                  </a:lnTo>
                  <a:close/>
                </a:path>
              </a:pathLst>
            </a:custGeom>
            <a:solidFill>
              <a:srgbClr val="F2F2F2"/>
            </a:solidFill>
          </p:spPr>
          <p:txBody>
            <a:bodyPr/>
            <a:lstStyle/>
            <a:p>
              <a:endParaRPr lang="en-US" dirty="0"/>
            </a:p>
          </p:txBody>
        </p:sp>
        <p:sp>
          <p:nvSpPr>
            <p:cNvPr id="4" name="TextBox 4"/>
            <p:cNvSpPr txBox="1"/>
            <p:nvPr/>
          </p:nvSpPr>
          <p:spPr>
            <a:xfrm>
              <a:off x="0" y="-95250"/>
              <a:ext cx="4551888" cy="2115831"/>
            </a:xfrm>
            <a:prstGeom prst="rect">
              <a:avLst/>
            </a:prstGeom>
          </p:spPr>
          <p:txBody>
            <a:bodyPr lIns="50800" tIns="50800" rIns="50800" bIns="50800" rtlCol="0" anchor="t"/>
            <a:lstStyle/>
            <a:p>
              <a:pPr algn="l">
                <a:lnSpc>
                  <a:spcPts val="6299"/>
                </a:lnSpc>
              </a:pPr>
              <a:endParaRPr dirty="0"/>
            </a:p>
            <a:p>
              <a:pPr algn="l">
                <a:lnSpc>
                  <a:spcPts val="6299"/>
                </a:lnSpc>
              </a:pPr>
              <a:endParaRPr dirty="0"/>
            </a:p>
            <a:p>
              <a:pPr algn="l">
                <a:lnSpc>
                  <a:spcPts val="6299"/>
                </a:lnSpc>
              </a:pPr>
              <a:endParaRPr dirty="0"/>
            </a:p>
            <a:p>
              <a:pPr algn="l">
                <a:lnSpc>
                  <a:spcPts val="4899"/>
                </a:lnSpc>
              </a:pPr>
              <a:r>
                <a:rPr lang="en-US" sz="3499" dirty="0">
                  <a:solidFill>
                    <a:srgbClr val="000000"/>
                  </a:solidFill>
                  <a:latin typeface="Trebuchet MS"/>
                  <a:ea typeface="Trebuchet MS"/>
                  <a:cs typeface="Trebuchet MS"/>
                  <a:sym typeface="Trebuchet MS"/>
                </a:rPr>
                <a:t> </a:t>
              </a: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5459"/>
                </a:lnSpc>
              </a:pPr>
              <a:r>
                <a:rPr lang="en-US" sz="3899" dirty="0">
                  <a:solidFill>
                    <a:srgbClr val="000000"/>
                  </a:solidFill>
                  <a:latin typeface="Trebuchet MS"/>
                  <a:ea typeface="Trebuchet MS"/>
                  <a:cs typeface="Trebuchet MS"/>
                  <a:sym typeface="Trebuchet MS"/>
                </a:rPr>
                <a:t>  </a:t>
              </a:r>
            </a:p>
          </p:txBody>
        </p:sp>
      </p:grpSp>
      <p:sp>
        <p:nvSpPr>
          <p:cNvPr id="5" name="Freeform 5">
            <a:extLst>
              <a:ext uri="{C183D7F6-B498-43B3-948B-1728B52AA6E4}">
                <adec:decorative xmlns:adec="http://schemas.microsoft.com/office/drawing/2017/decorative" val="1"/>
              </a:ext>
            </a:extLst>
          </p:cNvPr>
          <p:cNvSpPr/>
          <p:nvPr/>
        </p:nvSpPr>
        <p:spPr>
          <a:xfrm>
            <a:off x="1294505" y="4386340"/>
            <a:ext cx="1306378" cy="1387081"/>
          </a:xfrm>
          <a:custGeom>
            <a:avLst/>
            <a:gdLst/>
            <a:ahLst/>
            <a:cxnLst/>
            <a:rect l="l" t="t" r="r" b="b"/>
            <a:pathLst>
              <a:path w="1306378" h="1387081">
                <a:moveTo>
                  <a:pt x="0" y="0"/>
                </a:moveTo>
                <a:lnTo>
                  <a:pt x="1306378" y="0"/>
                </a:lnTo>
                <a:lnTo>
                  <a:pt x="1306378" y="1387081"/>
                </a:lnTo>
                <a:lnTo>
                  <a:pt x="0" y="1387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221806" y="8219062"/>
            <a:ext cx="1451775" cy="1193095"/>
          </a:xfrm>
          <a:custGeom>
            <a:avLst/>
            <a:gdLst/>
            <a:ahLst/>
            <a:cxnLst/>
            <a:rect l="l" t="t" r="r" b="b"/>
            <a:pathLst>
              <a:path w="1451775" h="1193095">
                <a:moveTo>
                  <a:pt x="0" y="0"/>
                </a:moveTo>
                <a:lnTo>
                  <a:pt x="1451775" y="0"/>
                </a:lnTo>
                <a:lnTo>
                  <a:pt x="1451775" y="1193095"/>
                </a:lnTo>
                <a:lnTo>
                  <a:pt x="0" y="11930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0" name="Freeform 10"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dirty="0"/>
          </a:p>
        </p:txBody>
      </p:sp>
      <p:sp>
        <p:nvSpPr>
          <p:cNvPr id="11" name="TextBox 11"/>
          <p:cNvSpPr txBox="1">
            <a:spLocks noGrp="1"/>
          </p:cNvSpPr>
          <p:nvPr>
            <p:ph type="title" idx="4294967295"/>
          </p:nvPr>
        </p:nvSpPr>
        <p:spPr>
          <a:xfrm>
            <a:off x="312417" y="44590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Allowable Use of Funds</a:t>
            </a:r>
          </a:p>
        </p:txBody>
      </p:sp>
      <p:sp>
        <p:nvSpPr>
          <p:cNvPr id="12" name="TextBox 12"/>
          <p:cNvSpPr txBox="1"/>
          <p:nvPr/>
        </p:nvSpPr>
        <p:spPr>
          <a:xfrm>
            <a:off x="739637" y="2403889"/>
            <a:ext cx="16808725" cy="7367270"/>
          </a:xfrm>
          <a:prstGeom prst="rect">
            <a:avLst/>
          </a:prstGeom>
        </p:spPr>
        <p:txBody>
          <a:bodyPr lIns="0" tIns="0" rIns="0" bIns="0" rtlCol="0" anchor="t">
            <a:spAutoFit/>
          </a:bodyPr>
          <a:lstStyle/>
          <a:p>
            <a:pPr algn="ctr">
              <a:lnSpc>
                <a:spcPts val="3779"/>
              </a:lnSpc>
              <a:spcBef>
                <a:spcPct val="0"/>
              </a:spcBef>
            </a:pPr>
            <a:r>
              <a:rPr lang="en-US" sz="2699" b="1" dirty="0">
                <a:solidFill>
                  <a:srgbClr val="000000"/>
                </a:solidFill>
                <a:latin typeface="Trebuchet MS Bold"/>
                <a:ea typeface="Trebuchet MS Bold"/>
                <a:cs typeface="Trebuchet MS Bold"/>
                <a:sym typeface="Trebuchet MS Bold"/>
              </a:rPr>
              <a:t>All spending must relate to the goals of the SCCG program. Budgets are approved by the SCCG team after budget documents are submitted-unless they require pre-approval (see next slide).</a:t>
            </a:r>
          </a:p>
          <a:p>
            <a:pPr algn="l">
              <a:lnSpc>
                <a:spcPts val="1399"/>
              </a:lnSpc>
              <a:spcBef>
                <a:spcPct val="0"/>
              </a:spcBef>
            </a:pPr>
            <a:endParaRPr lang="en-US" sz="2699" b="1" dirty="0">
              <a:solidFill>
                <a:srgbClr val="000000"/>
              </a:solidFill>
              <a:latin typeface="Trebuchet MS Bold"/>
              <a:ea typeface="Trebuchet MS Bold"/>
              <a:cs typeface="Trebuchet MS Bold"/>
              <a:sym typeface="Trebuchet MS Bold"/>
            </a:endParaRPr>
          </a:p>
          <a:p>
            <a:pPr algn="l">
              <a:lnSpc>
                <a:spcPts val="3079"/>
              </a:lnSpc>
              <a:spcBef>
                <a:spcPct val="0"/>
              </a:spcBef>
            </a:pPr>
            <a:r>
              <a:rPr lang="en-US" sz="2199" b="1" dirty="0">
                <a:solidFill>
                  <a:srgbClr val="000000"/>
                </a:solidFill>
                <a:latin typeface="Trebuchet MS Bold"/>
                <a:ea typeface="Trebuchet MS Bold"/>
                <a:cs typeface="Trebuchet MS Bold"/>
                <a:sym typeface="Trebuchet MS Bold"/>
              </a:rPr>
              <a:t>Allowable activities include:</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Licensed school counselor salaries and benefits (those who are working toward licensure- with approval);</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Grant related travel to in-person required trainings and professional development;</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Career awareness and postsecondary preparatory services; ​</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Professional development; ​</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School counseling program development and implementation- including but not limited to:</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Career awareness and postsecondary preparatory services and programs </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ICAP platforms, SEL programs, transition programs, school counseling books and resources</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Consulting Services</a:t>
            </a:r>
          </a:p>
          <a:p>
            <a:pPr algn="l">
              <a:lnSpc>
                <a:spcPts val="3079"/>
              </a:lnSpc>
              <a:spcBef>
                <a:spcPct val="0"/>
              </a:spcBef>
            </a:pPr>
            <a:endParaRPr lang="en-US" sz="2199" dirty="0">
              <a:solidFill>
                <a:srgbClr val="000000"/>
              </a:solidFill>
              <a:latin typeface="Trebuchet MS"/>
              <a:ea typeface="Trebuchet MS"/>
              <a:cs typeface="Trebuchet MS"/>
              <a:sym typeface="Trebuchet MS"/>
            </a:endParaRPr>
          </a:p>
          <a:p>
            <a:pPr algn="l">
              <a:lnSpc>
                <a:spcPts val="3079"/>
              </a:lnSpc>
              <a:spcBef>
                <a:spcPct val="0"/>
              </a:spcBef>
            </a:pPr>
            <a:r>
              <a:rPr lang="en-US" sz="2199" b="1" dirty="0">
                <a:solidFill>
                  <a:srgbClr val="000000"/>
                </a:solidFill>
                <a:latin typeface="Trebuchet MS Bold"/>
                <a:ea typeface="Trebuchet MS Bold"/>
                <a:cs typeface="Trebuchet MS Bold"/>
                <a:sym typeface="Trebuchet MS Bold"/>
              </a:rPr>
              <a:t> Funds may not be used for the following (including, but not limited to): ​</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Capital equipment ​</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Building improvements, construction, or maintenance​;</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Indirect costs, or incentives for students and or staff; or</a:t>
            </a:r>
          </a:p>
          <a:p>
            <a:pPr marL="3324856" lvl="7" indent="-415607" algn="l">
              <a:lnSpc>
                <a:spcPts val="3079"/>
              </a:lnSpc>
              <a:spcBef>
                <a:spcPct val="0"/>
              </a:spcBef>
              <a:buFont typeface="Arial"/>
              <a:buChar char="•"/>
            </a:pPr>
            <a:r>
              <a:rPr lang="en-US" sz="2199" dirty="0">
                <a:solidFill>
                  <a:srgbClr val="000000"/>
                </a:solidFill>
                <a:latin typeface="Trebuchet MS"/>
                <a:ea typeface="Trebuchet MS"/>
                <a:cs typeface="Trebuchet MS"/>
                <a:sym typeface="Trebuchet MS"/>
              </a:rPr>
              <a:t>1.0 FTE related to non-school counseling positions (i.e. school psychologists, social workers, clinical counselors).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480759"/>
            <a:ext cx="17282949" cy="7460680"/>
            <a:chOff x="0" y="0"/>
            <a:chExt cx="4551888" cy="1964953"/>
          </a:xfrm>
        </p:grpSpPr>
        <p:sp>
          <p:nvSpPr>
            <p:cNvPr id="3" name="Freeform 3">
              <a:extLst>
                <a:ext uri="{C183D7F6-B498-43B3-948B-1728B52AA6E4}">
                  <adec:decorative xmlns:adec="http://schemas.microsoft.com/office/drawing/2017/decorative" val="1"/>
                </a:ext>
              </a:extLst>
            </p:cNvPr>
            <p:cNvSpPr/>
            <p:nvPr/>
          </p:nvSpPr>
          <p:spPr>
            <a:xfrm>
              <a:off x="0" y="0"/>
              <a:ext cx="4551888" cy="1964953"/>
            </a:xfrm>
            <a:custGeom>
              <a:avLst/>
              <a:gdLst/>
              <a:ahLst/>
              <a:cxnLst/>
              <a:rect l="l" t="t" r="r" b="b"/>
              <a:pathLst>
                <a:path w="4551888" h="1964953">
                  <a:moveTo>
                    <a:pt x="0" y="0"/>
                  </a:moveTo>
                  <a:lnTo>
                    <a:pt x="4551888" y="0"/>
                  </a:lnTo>
                  <a:lnTo>
                    <a:pt x="4551888" y="1964953"/>
                  </a:lnTo>
                  <a:lnTo>
                    <a:pt x="0" y="1964953"/>
                  </a:lnTo>
                  <a:close/>
                </a:path>
              </a:pathLst>
            </a:custGeom>
            <a:solidFill>
              <a:srgbClr val="F2F2F2"/>
            </a:solidFill>
          </p:spPr>
          <p:txBody>
            <a:bodyPr/>
            <a:lstStyle/>
            <a:p>
              <a:endParaRPr lang="en-US" dirty="0"/>
            </a:p>
          </p:txBody>
        </p:sp>
        <p:sp>
          <p:nvSpPr>
            <p:cNvPr id="4" name="TextBox 4"/>
            <p:cNvSpPr txBox="1"/>
            <p:nvPr/>
          </p:nvSpPr>
          <p:spPr>
            <a:xfrm>
              <a:off x="0" y="-57150"/>
              <a:ext cx="4551888" cy="2022103"/>
            </a:xfrm>
            <a:prstGeom prst="rect">
              <a:avLst/>
            </a:prstGeom>
          </p:spPr>
          <p:txBody>
            <a:bodyPr lIns="50800" tIns="50800" rIns="50800" bIns="50800" rtlCol="0" anchor="t"/>
            <a:lstStyle/>
            <a:p>
              <a:pPr algn="l">
                <a:lnSpc>
                  <a:spcPts val="4199"/>
                </a:lnSpc>
              </a:pPr>
              <a:r>
                <a:rPr lang="en-US" sz="2999" b="1" dirty="0">
                  <a:solidFill>
                    <a:srgbClr val="000000"/>
                  </a:solidFill>
                  <a:latin typeface="Trebuchet MS Bold"/>
                  <a:ea typeface="Trebuchet MS Bold"/>
                  <a:cs typeface="Trebuchet MS Bold"/>
                  <a:sym typeface="Trebuchet MS Bold"/>
                </a:rPr>
                <a:t> </a:t>
              </a:r>
            </a:p>
            <a:p>
              <a:pPr algn="l">
                <a:lnSpc>
                  <a:spcPts val="2940"/>
                </a:lnSpc>
              </a:pPr>
              <a:endParaRPr lang="en-US" sz="2999" b="1" dirty="0">
                <a:solidFill>
                  <a:srgbClr val="000000"/>
                </a:solidFill>
                <a:latin typeface="Trebuchet MS Bold"/>
                <a:ea typeface="Trebuchet MS Bold"/>
                <a:cs typeface="Trebuchet MS Bold"/>
                <a:sym typeface="Trebuchet MS Bold"/>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8" name="Freeform 8"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9" name="TextBox 9"/>
          <p:cNvSpPr txBox="1">
            <a:spLocks noGrp="1"/>
          </p:cNvSpPr>
          <p:nvPr>
            <p:ph type="title" idx="4294967295"/>
          </p:nvPr>
        </p:nvSpPr>
        <p:spPr>
          <a:xfrm>
            <a:off x="304800" y="563916"/>
            <a:ext cx="13969306"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8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Special Guidelines for Budgets</a:t>
            </a:r>
          </a:p>
        </p:txBody>
      </p:sp>
      <p:sp>
        <p:nvSpPr>
          <p:cNvPr id="10" name="TextBox 10"/>
          <p:cNvSpPr txBox="1"/>
          <p:nvPr/>
        </p:nvSpPr>
        <p:spPr>
          <a:xfrm>
            <a:off x="739637" y="2574254"/>
            <a:ext cx="16808725" cy="5912485"/>
          </a:xfrm>
          <a:prstGeom prst="rect">
            <a:avLst/>
          </a:prstGeom>
        </p:spPr>
        <p:txBody>
          <a:bodyPr lIns="0" tIns="0" rIns="0" bIns="0" rtlCol="0" anchor="t">
            <a:spAutoFit/>
          </a:bodyPr>
          <a:lstStyle/>
          <a:p>
            <a:pPr algn="ctr">
              <a:lnSpc>
                <a:spcPts val="4900"/>
              </a:lnSpc>
            </a:pPr>
            <a:r>
              <a:rPr lang="en-US" sz="3500" b="1" dirty="0">
                <a:solidFill>
                  <a:srgbClr val="000000"/>
                </a:solidFill>
                <a:latin typeface="Trebuchet MS Bold"/>
                <a:ea typeface="Trebuchet MS Bold"/>
                <a:cs typeface="Trebuchet MS Bold"/>
                <a:sym typeface="Trebuchet MS Bold"/>
              </a:rPr>
              <a:t>Some budget items require pre-approval and additional </a:t>
            </a:r>
          </a:p>
          <a:p>
            <a:pPr algn="ctr">
              <a:lnSpc>
                <a:spcPts val="4900"/>
              </a:lnSpc>
            </a:pPr>
            <a:r>
              <a:rPr lang="en-US" sz="3500" b="1" dirty="0">
                <a:solidFill>
                  <a:srgbClr val="000000"/>
                </a:solidFill>
                <a:latin typeface="Trebuchet MS Bold"/>
                <a:ea typeface="Trebuchet MS Bold"/>
                <a:cs typeface="Trebuchet MS Bold"/>
                <a:sym typeface="Trebuchet MS Bold"/>
              </a:rPr>
              <a:t>details before adding them to the budget workbook. </a:t>
            </a:r>
          </a:p>
          <a:p>
            <a:pPr algn="ctr">
              <a:lnSpc>
                <a:spcPts val="4199"/>
              </a:lnSpc>
            </a:pPr>
            <a:endParaRPr lang="en-US" sz="3500" b="1" dirty="0">
              <a:solidFill>
                <a:srgbClr val="000000"/>
              </a:solidFill>
              <a:latin typeface="Trebuchet MS Bold"/>
              <a:ea typeface="Trebuchet MS Bold"/>
              <a:cs typeface="Trebuchet MS Bold"/>
              <a:sym typeface="Trebuchet MS Bold"/>
            </a:endParaRPr>
          </a:p>
          <a:p>
            <a:pPr algn="l">
              <a:lnSpc>
                <a:spcPts val="4199"/>
              </a:lnSpc>
            </a:pPr>
            <a:r>
              <a:rPr lang="en-US" sz="2999" b="1" dirty="0">
                <a:solidFill>
                  <a:srgbClr val="000000"/>
                </a:solidFill>
                <a:latin typeface="Trebuchet MS Bold"/>
                <a:ea typeface="Trebuchet MS Bold"/>
                <a:cs typeface="Trebuchet MS Bold"/>
                <a:sym typeface="Trebuchet MS Bold"/>
              </a:rPr>
              <a:t>Please reach out to your assigned school counseling specialist if you plan to add any of the following to the budget workbook:</a:t>
            </a:r>
          </a:p>
          <a:p>
            <a:pPr marL="647695" lvl="1" indent="-323848" algn="l">
              <a:lnSpc>
                <a:spcPts val="4199"/>
              </a:lnSpc>
              <a:buFont typeface="Arial"/>
              <a:buChar char="•"/>
            </a:pPr>
            <a:r>
              <a:rPr lang="en-US" sz="2999" dirty="0">
                <a:solidFill>
                  <a:srgbClr val="000000"/>
                </a:solidFill>
                <a:latin typeface="Trebuchet MS"/>
                <a:ea typeface="Trebuchet MS"/>
                <a:cs typeface="Trebuchet MS"/>
                <a:sym typeface="Trebuchet MS"/>
              </a:rPr>
              <a:t>Hiring an individual that is not licensed </a:t>
            </a:r>
          </a:p>
          <a:p>
            <a:pPr marL="647695" lvl="1" indent="-323848" algn="l">
              <a:lnSpc>
                <a:spcPts val="4199"/>
              </a:lnSpc>
              <a:buFont typeface="Arial"/>
              <a:buChar char="•"/>
            </a:pPr>
            <a:r>
              <a:rPr lang="en-US" sz="2999" dirty="0">
                <a:solidFill>
                  <a:srgbClr val="000000"/>
                </a:solidFill>
                <a:latin typeface="Trebuchet MS"/>
                <a:ea typeface="Trebuchet MS"/>
                <a:cs typeface="Trebuchet MS"/>
                <a:sym typeface="Trebuchet MS"/>
              </a:rPr>
              <a:t>FTE not specific to a licensed school counselor</a:t>
            </a:r>
          </a:p>
          <a:p>
            <a:pPr marL="647695" lvl="1" indent="-323848" algn="l">
              <a:lnSpc>
                <a:spcPts val="4199"/>
              </a:lnSpc>
              <a:buFont typeface="Arial"/>
              <a:buChar char="•"/>
            </a:pPr>
            <a:r>
              <a:rPr lang="en-US" sz="2999" dirty="0">
                <a:solidFill>
                  <a:srgbClr val="000000"/>
                </a:solidFill>
                <a:latin typeface="Trebuchet MS"/>
                <a:ea typeface="Trebuchet MS"/>
                <a:cs typeface="Trebuchet MS"/>
                <a:sym typeface="Trebuchet MS"/>
              </a:rPr>
              <a:t>School counselor tuition </a:t>
            </a:r>
          </a:p>
          <a:p>
            <a:pPr marL="647695" lvl="1" indent="-323848" algn="l">
              <a:lnSpc>
                <a:spcPts val="4199"/>
              </a:lnSpc>
              <a:buFont typeface="Arial"/>
              <a:buChar char="•"/>
            </a:pPr>
            <a:r>
              <a:rPr lang="en-US" sz="2999" dirty="0">
                <a:solidFill>
                  <a:srgbClr val="000000"/>
                </a:solidFill>
                <a:latin typeface="Trebuchet MS"/>
                <a:ea typeface="Trebuchet MS"/>
                <a:cs typeface="Trebuchet MS"/>
                <a:sym typeface="Trebuchet MS"/>
              </a:rPr>
              <a:t>Technology over $1,500 </a:t>
            </a:r>
          </a:p>
          <a:p>
            <a:pPr marL="647695" lvl="1" indent="-323848" algn="l">
              <a:lnSpc>
                <a:spcPts val="4199"/>
              </a:lnSpc>
              <a:buFont typeface="Arial"/>
              <a:buChar char="•"/>
            </a:pPr>
            <a:r>
              <a:rPr lang="en-US" sz="2999" dirty="0">
                <a:solidFill>
                  <a:srgbClr val="000000"/>
                </a:solidFill>
                <a:latin typeface="Trebuchet MS"/>
                <a:ea typeface="Trebuchet MS"/>
                <a:cs typeface="Trebuchet MS"/>
                <a:sym typeface="Trebuchet MS"/>
              </a:rPr>
              <a:t>Professional development in July </a:t>
            </a:r>
          </a:p>
          <a:p>
            <a:pPr algn="ctr">
              <a:lnSpc>
                <a:spcPts val="3779"/>
              </a:lnSpc>
              <a:spcBef>
                <a:spcPct val="0"/>
              </a:spcBef>
            </a:pPr>
            <a:endParaRPr lang="en-US" sz="2999" dirty="0">
              <a:solidFill>
                <a:srgbClr val="000000"/>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2526" y="2494330"/>
            <a:ext cx="17282949" cy="7441180"/>
            <a:chOff x="0" y="0"/>
            <a:chExt cx="4551888" cy="1959817"/>
          </a:xfrm>
        </p:grpSpPr>
        <p:sp>
          <p:nvSpPr>
            <p:cNvPr id="3" name="Freeform 3">
              <a:extLst>
                <a:ext uri="{C183D7F6-B498-43B3-948B-1728B52AA6E4}">
                  <adec:decorative xmlns:adec="http://schemas.microsoft.com/office/drawing/2017/decorative" val="1"/>
                </a:ext>
              </a:extLst>
            </p:cNvPr>
            <p:cNvSpPr/>
            <p:nvPr/>
          </p:nvSpPr>
          <p:spPr>
            <a:xfrm>
              <a:off x="0" y="0"/>
              <a:ext cx="4551888" cy="1959817"/>
            </a:xfrm>
            <a:custGeom>
              <a:avLst/>
              <a:gdLst/>
              <a:ahLst/>
              <a:cxnLst/>
              <a:rect l="l" t="t" r="r" b="b"/>
              <a:pathLst>
                <a:path w="4551888" h="1959817">
                  <a:moveTo>
                    <a:pt x="0" y="0"/>
                  </a:moveTo>
                  <a:lnTo>
                    <a:pt x="4551888" y="0"/>
                  </a:lnTo>
                  <a:lnTo>
                    <a:pt x="455188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51888" cy="2016967"/>
            </a:xfrm>
            <a:prstGeom prst="rect">
              <a:avLst/>
            </a:prstGeom>
          </p:spPr>
          <p:txBody>
            <a:bodyPr lIns="50800" tIns="50800" rIns="50800" bIns="50800" rtlCol="0" anchor="t"/>
            <a:lstStyle/>
            <a:p>
              <a:pPr algn="l">
                <a:lnSpc>
                  <a:spcPts val="391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218699" y="3434065"/>
            <a:ext cx="2603546" cy="4114800"/>
          </a:xfrm>
          <a:custGeom>
            <a:avLst/>
            <a:gdLst/>
            <a:ahLst/>
            <a:cxnLst/>
            <a:rect l="l" t="t" r="r" b="b"/>
            <a:pathLst>
              <a:path w="2603546" h="4114800">
                <a:moveTo>
                  <a:pt x="0" y="0"/>
                </a:moveTo>
                <a:lnTo>
                  <a:pt x="2603546" y="0"/>
                </a:lnTo>
                <a:lnTo>
                  <a:pt x="26035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9" name="Freeform 9"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dirty="0"/>
          </a:p>
        </p:txBody>
      </p:sp>
      <p:sp>
        <p:nvSpPr>
          <p:cNvPr id="10" name="TextBox 10"/>
          <p:cNvSpPr txBox="1">
            <a:spLocks noGrp="1"/>
          </p:cNvSpPr>
          <p:nvPr>
            <p:ph type="title" idx="4294967295"/>
          </p:nvPr>
        </p:nvSpPr>
        <p:spPr>
          <a:xfrm>
            <a:off x="381000" y="512072"/>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Should...</a:t>
            </a:r>
          </a:p>
        </p:txBody>
      </p:sp>
      <p:sp>
        <p:nvSpPr>
          <p:cNvPr id="11" name="TextBox 11"/>
          <p:cNvSpPr txBox="1"/>
          <p:nvPr/>
        </p:nvSpPr>
        <p:spPr>
          <a:xfrm>
            <a:off x="4196261" y="3121939"/>
            <a:ext cx="12954468" cy="5458930"/>
          </a:xfrm>
          <a:prstGeom prst="rect">
            <a:avLst/>
          </a:prstGeom>
        </p:spPr>
        <p:txBody>
          <a:bodyPr lIns="0" tIns="0" rIns="0" bIns="0" rtlCol="0" anchor="t">
            <a:spAutoFit/>
          </a:bodyPr>
          <a:lstStyle/>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approved before spending;</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Include the month date and year of all trainings and conferences;</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the most up to date and accurate representation of spending;</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turned in by deadlines or speak to School Counseling Specialist if an extension is needed; </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Be adjusted and resubmitted if revisions are needed; and </a:t>
            </a:r>
          </a:p>
          <a:p>
            <a:pPr marL="604516" lvl="1" indent="-302258" algn="l">
              <a:lnSpc>
                <a:spcPts val="3919"/>
              </a:lnSpc>
              <a:buFont typeface="Arial"/>
              <a:buChar char="•"/>
            </a:pPr>
            <a:r>
              <a:rPr lang="en-US" sz="2799" dirty="0">
                <a:solidFill>
                  <a:srgbClr val="000000"/>
                </a:solidFill>
                <a:latin typeface="Trebuchet MS"/>
                <a:ea typeface="Trebuchet MS"/>
                <a:cs typeface="Trebuchet MS"/>
                <a:sym typeface="Trebuchet MS"/>
              </a:rPr>
              <a:t>Follow your district’s financial guidelines.</a:t>
            </a:r>
          </a:p>
          <a:p>
            <a:pPr marL="604516" lvl="1" indent="-302258">
              <a:lnSpc>
                <a:spcPts val="3919"/>
              </a:lnSpc>
              <a:buFont typeface="Arial"/>
              <a:buChar char="•"/>
            </a:pPr>
            <a:r>
              <a:rPr lang="en-US" sz="2799" dirty="0">
                <a:solidFill>
                  <a:srgbClr val="000000"/>
                </a:solidFill>
                <a:latin typeface="Trebuchet MS"/>
                <a:ea typeface="Trebuchet MS"/>
                <a:cs typeface="Trebuchet MS"/>
                <a:sym typeface="Trebuchet MS"/>
              </a:rPr>
              <a:t>The district or school is solely responsible for how money is spent, so it is best practice to have a district fiscal agent prepare the budget, not a consultant.</a:t>
            </a:r>
          </a:p>
          <a:p>
            <a:pPr marL="302258" lvl="1" algn="l">
              <a:lnSpc>
                <a:spcPts val="3919"/>
              </a:lnSpc>
            </a:pPr>
            <a:endParaRPr lang="en-US" sz="2799" dirty="0">
              <a:solidFill>
                <a:srgbClr val="000000"/>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6342" y="345475"/>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5" name="Freeform 5">
            <a:extLst>
              <a:ext uri="{C183D7F6-B498-43B3-948B-1728B52AA6E4}">
                <adec:decorative xmlns:adec="http://schemas.microsoft.com/office/drawing/2017/decorative" val="1"/>
              </a:ext>
            </a:extLst>
          </p:cNvP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2378785" y="3624835"/>
            <a:ext cx="14880515" cy="4956950"/>
            <a:chOff x="0" y="0"/>
            <a:chExt cx="3919148" cy="1305534"/>
          </a:xfrm>
        </p:grpSpPr>
        <p:sp>
          <p:nvSpPr>
            <p:cNvPr id="7" name="Freeform 7">
              <a:extLst>
                <a:ext uri="{C183D7F6-B498-43B3-948B-1728B52AA6E4}">
                  <adec:decorative xmlns:adec="http://schemas.microsoft.com/office/drawing/2017/decorative" val="1"/>
                </a:ext>
              </a:extLst>
            </p:cNvPr>
            <p:cNvSpPr/>
            <p:nvPr/>
          </p:nvSpPr>
          <p:spPr>
            <a:xfrm>
              <a:off x="0" y="0"/>
              <a:ext cx="3919148" cy="1305534"/>
            </a:xfrm>
            <a:custGeom>
              <a:avLst/>
              <a:gdLst/>
              <a:ahLst/>
              <a:cxnLst/>
              <a:rect l="l" t="t" r="r" b="b"/>
              <a:pathLst>
                <a:path w="3919148" h="1305534">
                  <a:moveTo>
                    <a:pt x="0" y="0"/>
                  </a:moveTo>
                  <a:lnTo>
                    <a:pt x="3919148" y="0"/>
                  </a:lnTo>
                  <a:lnTo>
                    <a:pt x="3919148" y="1305534"/>
                  </a:lnTo>
                  <a:lnTo>
                    <a:pt x="0" y="1305534"/>
                  </a:lnTo>
                  <a:close/>
                </a:path>
              </a:pathLst>
            </a:custGeom>
            <a:solidFill>
              <a:srgbClr val="F2F2F2"/>
            </a:solidFill>
          </p:spPr>
          <p:txBody>
            <a:bodyPr/>
            <a:lstStyle/>
            <a:p>
              <a:endParaRPr lang="en-US" dirty="0"/>
            </a:p>
          </p:txBody>
        </p:sp>
        <p:sp>
          <p:nvSpPr>
            <p:cNvPr id="8" name="TextBox 8"/>
            <p:cNvSpPr txBox="1"/>
            <p:nvPr/>
          </p:nvSpPr>
          <p:spPr>
            <a:xfrm>
              <a:off x="0" y="-38100"/>
              <a:ext cx="3919148" cy="1343634"/>
            </a:xfrm>
            <a:prstGeom prst="rect">
              <a:avLst/>
            </a:prstGeom>
          </p:spPr>
          <p:txBody>
            <a:bodyPr lIns="50800" tIns="50800" rIns="50800" bIns="50800" rtlCol="0" anchor="ctr"/>
            <a:lstStyle/>
            <a:p>
              <a:pPr algn="ctr">
                <a:lnSpc>
                  <a:spcPts val="3359"/>
                </a:lnSpc>
              </a:pPr>
              <a:endParaRPr dirty="0"/>
            </a:p>
          </p:txBody>
        </p:sp>
      </p:grpSp>
      <p:sp>
        <p:nvSpPr>
          <p:cNvPr id="9" name="Freeform 9" descr="CDE Logo"/>
          <p:cNvSpPr/>
          <p:nvPr/>
        </p:nvSpPr>
        <p:spPr>
          <a:xfrm>
            <a:off x="15290752" y="489577"/>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dirty="0"/>
          </a:p>
        </p:txBody>
      </p:sp>
      <p:sp>
        <p:nvSpPr>
          <p:cNvPr id="11" name="TextBox 5">
            <a:extLst>
              <a:ext uri="{FF2B5EF4-FFF2-40B4-BE49-F238E27FC236}">
                <a16:creationId xmlns:a16="http://schemas.microsoft.com/office/drawing/2014/main" id="{EBF2495E-A414-8323-D9A6-D5D7C78A84C9}"/>
              </a:ext>
            </a:extLst>
          </p:cNvPr>
          <p:cNvSpPr txBox="1">
            <a:spLocks noGrp="1"/>
          </p:cNvSpPr>
          <p:nvPr>
            <p:ph type="title" idx="4294967295"/>
          </p:nvPr>
        </p:nvSpPr>
        <p:spPr>
          <a:xfrm>
            <a:off x="473369" y="695057"/>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Before We Begin</a:t>
            </a:r>
          </a:p>
        </p:txBody>
      </p:sp>
      <p:sp>
        <p:nvSpPr>
          <p:cNvPr id="10" name="TextBox 10"/>
          <p:cNvSpPr txBox="1"/>
          <p:nvPr/>
        </p:nvSpPr>
        <p:spPr>
          <a:xfrm>
            <a:off x="2624978" y="3191270"/>
            <a:ext cx="14388128" cy="5486182"/>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This meeting will be recorded.</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Closed-captioning: click the </a:t>
            </a:r>
            <a:r>
              <a:rPr lang="en-US" sz="3399" i="1" dirty="0">
                <a:solidFill>
                  <a:srgbClr val="000000"/>
                </a:solidFill>
                <a:latin typeface="Trebuchet MS Italics"/>
                <a:ea typeface="Trebuchet MS Italics"/>
                <a:cs typeface="Trebuchet MS Italics"/>
                <a:sym typeface="Trebuchet MS Italics"/>
              </a:rPr>
              <a:t>live transcript</a:t>
            </a:r>
            <a:r>
              <a:rPr lang="en-US" sz="3399" dirty="0">
                <a:solidFill>
                  <a:srgbClr val="000000"/>
                </a:solidFill>
                <a:latin typeface="Trebuchet MS"/>
                <a:ea typeface="Trebuchet MS"/>
                <a:cs typeface="Trebuchet MS"/>
                <a:sym typeface="Trebuchet MS"/>
              </a:rPr>
              <a:t> option on your bottom Zoom toolbar, under more.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Slides and recording will be posted to the </a:t>
            </a:r>
            <a:r>
              <a:rPr lang="en-US" sz="3399" b="1" u="sng" dirty="0">
                <a:solidFill>
                  <a:srgbClr val="0955A1"/>
                </a:solidFill>
                <a:latin typeface="Trebuchet MS Bold"/>
                <a:ea typeface="Trebuchet MS Bold"/>
                <a:cs typeface="Trebuchet MS Bold"/>
                <a:sym typeface="Trebuchet MS Bold"/>
                <a:hlinkClick r:id="rId5" tooltip="https://www.cde.state.co.us/postsecondary/sccg-grant-trainings"/>
              </a:rPr>
              <a:t>Grant Training website</a:t>
            </a:r>
            <a:r>
              <a:rPr lang="en-US" sz="3399" dirty="0">
                <a:solidFill>
                  <a:srgbClr val="000000"/>
                </a:solidFill>
                <a:latin typeface="Trebuchet MS"/>
                <a:ea typeface="Trebuchet MS"/>
                <a:cs typeface="Trebuchet MS"/>
                <a:sym typeface="Trebuchet MS"/>
              </a:rPr>
              <a:t>.</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Attendance will be taken through a Zoom survey at the end of the training.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95510" y="2440045"/>
            <a:ext cx="17496980" cy="7441180"/>
            <a:chOff x="0" y="0"/>
            <a:chExt cx="4608258" cy="1959817"/>
          </a:xfrm>
        </p:grpSpPr>
        <p:sp>
          <p:nvSpPr>
            <p:cNvPr id="3" name="Freeform 3">
              <a:extLst>
                <a:ext uri="{C183D7F6-B498-43B3-948B-1728B52AA6E4}">
                  <adec:decorative xmlns:adec="http://schemas.microsoft.com/office/drawing/2017/decorative" val="1"/>
                </a:ext>
              </a:extLst>
            </p:cNvPr>
            <p:cNvSpPr/>
            <p:nvPr/>
          </p:nvSpPr>
          <p:spPr>
            <a:xfrm>
              <a:off x="0" y="0"/>
              <a:ext cx="4608258" cy="1959817"/>
            </a:xfrm>
            <a:custGeom>
              <a:avLst/>
              <a:gdLst/>
              <a:ahLst/>
              <a:cxnLst/>
              <a:rect l="l" t="t" r="r" b="b"/>
              <a:pathLst>
                <a:path w="4608258" h="1959817">
                  <a:moveTo>
                    <a:pt x="0" y="0"/>
                  </a:moveTo>
                  <a:lnTo>
                    <a:pt x="4608258" y="0"/>
                  </a:lnTo>
                  <a:lnTo>
                    <a:pt x="4608258"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608258" cy="2016967"/>
            </a:xfrm>
            <a:prstGeom prst="rect">
              <a:avLst/>
            </a:prstGeom>
          </p:spPr>
          <p:txBody>
            <a:bodyPr lIns="50800" tIns="50800" rIns="50800" bIns="50800" rtlCol="0" anchor="t"/>
            <a:lstStyle/>
            <a:p>
              <a:pPr algn="l">
                <a:lnSpc>
                  <a:spcPts val="3779"/>
                </a:lnSpc>
              </a:pPr>
              <a:endParaRPr dirty="0"/>
            </a:p>
            <a:p>
              <a:pPr algn="l">
                <a:lnSpc>
                  <a:spcPts val="3779"/>
                </a:lnSpc>
              </a:pPr>
              <a:endParaRPr dirty="0"/>
            </a:p>
            <a:p>
              <a:pPr algn="l">
                <a:lnSpc>
                  <a:spcPts val="3779"/>
                </a:lnSpc>
              </a:pPr>
              <a:endParaRPr dirty="0"/>
            </a:p>
            <a:p>
              <a:pPr algn="l">
                <a:lnSpc>
                  <a:spcPts val="377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6983928" y="2952580"/>
            <a:ext cx="10631137" cy="6130840"/>
          </a:xfrm>
          <a:custGeom>
            <a:avLst/>
            <a:gdLst/>
            <a:ahLst/>
            <a:cxnLst/>
            <a:rect l="l" t="t" r="r" b="b"/>
            <a:pathLst>
              <a:path w="10631137" h="6130840">
                <a:moveTo>
                  <a:pt x="0" y="0"/>
                </a:moveTo>
                <a:lnTo>
                  <a:pt x="10631137" y="0"/>
                </a:lnTo>
                <a:lnTo>
                  <a:pt x="10631137" y="6130839"/>
                </a:lnTo>
                <a:lnTo>
                  <a:pt x="0" y="6130839"/>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9" name="Freeform 9"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dirty="0"/>
          </a:p>
        </p:txBody>
      </p:sp>
      <p:sp>
        <p:nvSpPr>
          <p:cNvPr id="10" name="TextBox 10"/>
          <p:cNvSpPr txBox="1">
            <a:spLocks noGrp="1"/>
          </p:cNvSpPr>
          <p:nvPr>
            <p:ph type="title" idx="4294967295"/>
          </p:nvPr>
        </p:nvSpPr>
        <p:spPr>
          <a:xfrm>
            <a:off x="304800" y="522106"/>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Cover Page</a:t>
            </a:r>
          </a:p>
        </p:txBody>
      </p:sp>
      <p:sp>
        <p:nvSpPr>
          <p:cNvPr id="11" name="TextBox 11"/>
          <p:cNvSpPr txBox="1"/>
          <p:nvPr/>
        </p:nvSpPr>
        <p:spPr>
          <a:xfrm>
            <a:off x="562531" y="3334885"/>
            <a:ext cx="6224449" cy="5206554"/>
          </a:xfrm>
          <a:prstGeom prst="rect">
            <a:avLst/>
          </a:prstGeom>
        </p:spPr>
        <p:txBody>
          <a:bodyPr lIns="0" tIns="0" rIns="0" bIns="0" rtlCol="0" anchor="t">
            <a:spAutoFit/>
          </a:bodyPr>
          <a:lstStyle/>
          <a:p>
            <a:pPr marL="647695" lvl="1" indent="-323848" algn="l">
              <a:lnSpc>
                <a:spcPts val="4199"/>
              </a:lnSpc>
              <a:buFont typeface="Arial"/>
              <a:buChar char="•"/>
            </a:pPr>
            <a:r>
              <a:rPr lang="en-US" sz="2999" b="1" dirty="0">
                <a:solidFill>
                  <a:srgbClr val="000000"/>
                </a:solidFill>
                <a:latin typeface="Trebuchet MS Bold"/>
                <a:ea typeface="Trebuchet MS Bold"/>
                <a:cs typeface="Trebuchet MS Bold"/>
                <a:sym typeface="Trebuchet MS Bold"/>
              </a:rPr>
              <a:t>Find your District/BOCES/Charter</a:t>
            </a:r>
            <a:r>
              <a:rPr lang="en-US" sz="2999" dirty="0">
                <a:solidFill>
                  <a:srgbClr val="000000"/>
                </a:solidFill>
                <a:latin typeface="Trebuchet MS"/>
                <a:ea typeface="Trebuchet MS"/>
                <a:cs typeface="Trebuchet MS"/>
                <a:sym typeface="Trebuchet MS"/>
              </a:rPr>
              <a:t> from the drop-down menu </a:t>
            </a:r>
          </a:p>
          <a:p>
            <a:pPr algn="l">
              <a:lnSpc>
                <a:spcPts val="4199"/>
              </a:lnSpc>
            </a:pPr>
            <a:endParaRPr lang="en-US" sz="2999" dirty="0">
              <a:solidFill>
                <a:srgbClr val="000000"/>
              </a:solidFill>
              <a:latin typeface="Trebuchet MS"/>
              <a:ea typeface="Trebuchet MS"/>
              <a:cs typeface="Trebuchet MS"/>
              <a:sym typeface="Trebuchet MS"/>
            </a:endParaRPr>
          </a:p>
          <a:p>
            <a:pPr marL="647695" lvl="1" indent="-323848" algn="l">
              <a:lnSpc>
                <a:spcPts val="4199"/>
              </a:lnSpc>
              <a:buFont typeface="Arial"/>
              <a:buChar char="•"/>
            </a:pPr>
            <a:r>
              <a:rPr lang="en-US" sz="2999" b="1" dirty="0">
                <a:solidFill>
                  <a:srgbClr val="000000"/>
                </a:solidFill>
                <a:latin typeface="Trebuchet MS Bold"/>
                <a:ea typeface="Trebuchet MS Bold"/>
                <a:cs typeface="Trebuchet MS Bold"/>
                <a:sym typeface="Trebuchet MS Bold"/>
              </a:rPr>
              <a:t>Name the FUNDED sites</a:t>
            </a:r>
          </a:p>
          <a:p>
            <a:pPr algn="l">
              <a:lnSpc>
                <a:spcPts val="4199"/>
              </a:lnSpc>
            </a:pPr>
            <a:endParaRPr lang="en-US" sz="2999" b="1" dirty="0">
              <a:solidFill>
                <a:srgbClr val="000000"/>
              </a:solidFill>
              <a:latin typeface="Trebuchet MS Bold"/>
              <a:ea typeface="Trebuchet MS Bold"/>
              <a:cs typeface="Trebuchet MS Bold"/>
              <a:sym typeface="Trebuchet MS Bold"/>
            </a:endParaRPr>
          </a:p>
          <a:p>
            <a:pPr marL="647695" lvl="1" indent="-323848" algn="l">
              <a:lnSpc>
                <a:spcPts val="4199"/>
              </a:lnSpc>
              <a:buFont typeface="Arial"/>
              <a:buChar char="•"/>
            </a:pPr>
            <a:r>
              <a:rPr lang="en-US" sz="2999" dirty="0">
                <a:solidFill>
                  <a:srgbClr val="000000"/>
                </a:solidFill>
                <a:latin typeface="Trebuchet MS"/>
                <a:ea typeface="Trebuchet MS"/>
                <a:cs typeface="Trebuchet MS"/>
                <a:sym typeface="Trebuchet MS"/>
              </a:rPr>
              <a:t> </a:t>
            </a:r>
            <a:r>
              <a:rPr lang="en-US" sz="2999" b="1" dirty="0">
                <a:solidFill>
                  <a:srgbClr val="000000"/>
                </a:solidFill>
                <a:latin typeface="Trebuchet MS Bold"/>
                <a:ea typeface="Trebuchet MS Bold"/>
                <a:cs typeface="Trebuchet MS Bold"/>
                <a:sym typeface="Trebuchet MS Bold"/>
              </a:rPr>
              <a:t>Enter the most up-to-date:</a:t>
            </a:r>
          </a:p>
          <a:p>
            <a:pPr marL="1295390" lvl="2" indent="-431797" algn="l">
              <a:lnSpc>
                <a:spcPts val="4199"/>
              </a:lnSpc>
              <a:buFont typeface="Arial"/>
              <a:buChar char="⚬"/>
            </a:pPr>
            <a:r>
              <a:rPr lang="en-US" sz="2999" dirty="0">
                <a:solidFill>
                  <a:srgbClr val="000000"/>
                </a:solidFill>
                <a:latin typeface="Trebuchet MS"/>
                <a:ea typeface="Trebuchet MS"/>
                <a:cs typeface="Trebuchet MS"/>
                <a:sym typeface="Trebuchet MS"/>
              </a:rPr>
              <a:t>Program Contact</a:t>
            </a:r>
          </a:p>
          <a:p>
            <a:pPr marL="1295390" lvl="2" indent="-431797" algn="l">
              <a:lnSpc>
                <a:spcPts val="4199"/>
              </a:lnSpc>
              <a:buFont typeface="Arial"/>
              <a:buChar char="⚬"/>
            </a:pPr>
            <a:r>
              <a:rPr lang="en-US" sz="2999" dirty="0">
                <a:solidFill>
                  <a:srgbClr val="000000"/>
                </a:solidFill>
                <a:latin typeface="Trebuchet MS"/>
                <a:ea typeface="Trebuchet MS"/>
                <a:cs typeface="Trebuchet MS"/>
                <a:sym typeface="Trebuchet MS"/>
              </a:rPr>
              <a:t>Fiscal Contact </a:t>
            </a:r>
          </a:p>
          <a:p>
            <a:pPr algn="ctr">
              <a:lnSpc>
                <a:spcPts val="2800"/>
              </a:lnSpc>
              <a:spcBef>
                <a:spcPct val="0"/>
              </a:spcBef>
            </a:pPr>
            <a:endParaRPr lang="en-US" sz="2999" dirty="0">
              <a:solidFill>
                <a:srgbClr val="000000"/>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331474"/>
            <a:ext cx="18288000" cy="7441180"/>
            <a:chOff x="0" y="0"/>
            <a:chExt cx="4816593" cy="1959817"/>
          </a:xfrm>
        </p:grpSpPr>
        <p:sp>
          <p:nvSpPr>
            <p:cNvPr id="3" name="Freeform 3">
              <a:extLst>
                <a:ext uri="{C183D7F6-B498-43B3-948B-1728B52AA6E4}">
                  <adec:decorative xmlns:adec="http://schemas.microsoft.com/office/drawing/2017/decorative" val="1"/>
                </a:ext>
              </a:extLst>
            </p:cNvPr>
            <p:cNvSpPr/>
            <p:nvPr/>
          </p:nvSpPr>
          <p:spPr>
            <a:xfrm>
              <a:off x="0" y="0"/>
              <a:ext cx="4816592" cy="1959817"/>
            </a:xfrm>
            <a:custGeom>
              <a:avLst/>
              <a:gdLst/>
              <a:ahLst/>
              <a:cxnLst/>
              <a:rect l="l" t="t" r="r" b="b"/>
              <a:pathLst>
                <a:path w="4816592" h="1959817">
                  <a:moveTo>
                    <a:pt x="0" y="0"/>
                  </a:moveTo>
                  <a:lnTo>
                    <a:pt x="4816592" y="0"/>
                  </a:lnTo>
                  <a:lnTo>
                    <a:pt x="4816592"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816593" cy="2016967"/>
            </a:xfrm>
            <a:prstGeom prst="rect">
              <a:avLst/>
            </a:prstGeom>
          </p:spPr>
          <p:txBody>
            <a:bodyPr lIns="50800" tIns="50800" rIns="50800" bIns="50800" rtlCol="0" anchor="t"/>
            <a:lstStyle/>
            <a:p>
              <a:pPr algn="l">
                <a:lnSpc>
                  <a:spcPts val="3779"/>
                </a:lnSpc>
              </a:pPr>
              <a:r>
                <a:rPr lang="en-US" sz="2699" b="1" dirty="0">
                  <a:solidFill>
                    <a:srgbClr val="000000"/>
                  </a:solidFill>
                  <a:latin typeface="Open Sans Bold"/>
                  <a:ea typeface="Open Sans Bold"/>
                  <a:cs typeface="Open Sans Bold"/>
                  <a:sym typeface="Open Sans Bold"/>
                </a:rPr>
                <a:t> </a:t>
              </a:r>
            </a:p>
            <a:p>
              <a:pPr algn="just">
                <a:lnSpc>
                  <a:spcPts val="3779"/>
                </a:lnSpc>
              </a:pPr>
              <a:endParaRPr lang="en-US" sz="2699" b="1" dirty="0">
                <a:solidFill>
                  <a:srgbClr val="000000"/>
                </a:solidFill>
                <a:latin typeface="Open Sans Bold"/>
                <a:ea typeface="Open Sans Bold"/>
                <a:cs typeface="Open Sans Bold"/>
                <a:sym typeface="Open Sans Bold"/>
              </a:endParaRPr>
            </a:p>
          </p:txBody>
        </p:sp>
      </p:grpSp>
      <p:sp>
        <p:nvSpPr>
          <p:cNvPr id="5" name="Freeform 5">
            <a:extLst>
              <a:ext uri="{C183D7F6-B498-43B3-948B-1728B52AA6E4}">
                <adec:decorative xmlns:adec="http://schemas.microsoft.com/office/drawing/2017/decorative" val="1"/>
              </a:ext>
            </a:extLst>
          </p:cNvPr>
          <p:cNvSpPr/>
          <p:nvPr/>
        </p:nvSpPr>
        <p:spPr>
          <a:xfrm>
            <a:off x="6172495" y="2880437"/>
            <a:ext cx="11958006" cy="5607716"/>
          </a:xfrm>
          <a:custGeom>
            <a:avLst/>
            <a:gdLst/>
            <a:ahLst/>
            <a:cxnLst/>
            <a:rect l="l" t="t" r="r" b="b"/>
            <a:pathLst>
              <a:path w="11958006" h="5607716">
                <a:moveTo>
                  <a:pt x="0" y="0"/>
                </a:moveTo>
                <a:lnTo>
                  <a:pt x="11958006" y="0"/>
                </a:lnTo>
                <a:lnTo>
                  <a:pt x="11958006" y="5607716"/>
                </a:lnTo>
                <a:lnTo>
                  <a:pt x="0" y="5607716"/>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9" name="Freeform 9"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dirty="0"/>
          </a:p>
        </p:txBody>
      </p:sp>
      <p:sp>
        <p:nvSpPr>
          <p:cNvPr id="10" name="TextBox 10"/>
          <p:cNvSpPr txBox="1">
            <a:spLocks noGrp="1"/>
          </p:cNvSpPr>
          <p:nvPr>
            <p:ph type="title" idx="4294967295"/>
          </p:nvPr>
        </p:nvSpPr>
        <p:spPr>
          <a:xfrm>
            <a:off x="312417" y="544602"/>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Details</a:t>
            </a:r>
          </a:p>
        </p:txBody>
      </p:sp>
      <p:sp>
        <p:nvSpPr>
          <p:cNvPr id="11" name="TextBox 11"/>
          <p:cNvSpPr txBox="1"/>
          <p:nvPr/>
        </p:nvSpPr>
        <p:spPr>
          <a:xfrm>
            <a:off x="312417" y="2399862"/>
            <a:ext cx="5518740" cy="7324826"/>
          </a:xfrm>
          <a:prstGeom prst="rect">
            <a:avLst/>
          </a:prstGeom>
        </p:spPr>
        <p:txBody>
          <a:bodyPr lIns="0" tIns="0" rIns="0" bIns="0" rtlCol="0" anchor="t">
            <a:spAutoFit/>
          </a:bodyPr>
          <a:lstStyle/>
          <a:p>
            <a:pPr marL="604516" lvl="1" indent="-302258"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District/BOCES Information: </a:t>
            </a:r>
            <a:r>
              <a:rPr lang="en-US" sz="2799" dirty="0">
                <a:solidFill>
                  <a:srgbClr val="000000"/>
                </a:solidFill>
                <a:latin typeface="Trebuchet MS"/>
                <a:ea typeface="Trebuchet MS"/>
                <a:cs typeface="Trebuchet MS"/>
                <a:sym typeface="Trebuchet MS"/>
              </a:rPr>
              <a:t>will automatically fill based on the information entered Tab 1</a:t>
            </a:r>
          </a:p>
          <a:p>
            <a:pPr algn="l">
              <a:lnSpc>
                <a:spcPts val="3919"/>
              </a:lnSpc>
            </a:pPr>
            <a:endParaRPr lang="en-US" sz="2799" dirty="0">
              <a:solidFill>
                <a:srgbClr val="000000"/>
              </a:solidFill>
              <a:latin typeface="Trebuchet MS"/>
              <a:ea typeface="Trebuchet MS"/>
              <a:cs typeface="Trebuchet MS"/>
              <a:sym typeface="Trebuchet MS"/>
            </a:endParaRPr>
          </a:p>
          <a:p>
            <a:pPr marL="604516" lvl="1" indent="-302258"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Budget Available, Budgeted For, and Total Remaining: </a:t>
            </a:r>
            <a:r>
              <a:rPr lang="en-US" sz="2799" dirty="0">
                <a:solidFill>
                  <a:srgbClr val="000000"/>
                </a:solidFill>
                <a:latin typeface="Trebuchet MS"/>
                <a:ea typeface="Trebuchet MS"/>
                <a:cs typeface="Trebuchet MS"/>
                <a:sym typeface="Trebuchet MS"/>
              </a:rPr>
              <a:t>specific to award amount </a:t>
            </a:r>
          </a:p>
          <a:p>
            <a:pPr algn="l">
              <a:lnSpc>
                <a:spcPts val="3919"/>
              </a:lnSpc>
            </a:pPr>
            <a:endParaRPr lang="en-US" sz="2799" dirty="0">
              <a:solidFill>
                <a:srgbClr val="000000"/>
              </a:solidFill>
              <a:latin typeface="Trebuchet MS"/>
              <a:ea typeface="Trebuchet MS"/>
              <a:cs typeface="Trebuchet MS"/>
              <a:sym typeface="Trebuchet MS"/>
            </a:endParaRPr>
          </a:p>
          <a:p>
            <a:pPr marL="604516" lvl="1" indent="-302258"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Two Sections for Budget Items:</a:t>
            </a:r>
          </a:p>
          <a:p>
            <a:pPr marL="1209032" lvl="2" indent="-403011" algn="l">
              <a:lnSpc>
                <a:spcPts val="3919"/>
              </a:lnSpc>
              <a:buFont typeface="Arial"/>
              <a:buChar char="⚬"/>
            </a:pPr>
            <a:r>
              <a:rPr lang="en-US" sz="2799" dirty="0">
                <a:solidFill>
                  <a:srgbClr val="000000"/>
                </a:solidFill>
                <a:latin typeface="Trebuchet MS Bold"/>
                <a:ea typeface="Trebuchet MS Bold"/>
                <a:cs typeface="Trebuchet MS Bold"/>
                <a:sym typeface="Trebuchet MS Bold"/>
              </a:rPr>
              <a:t>Personnel Costs </a:t>
            </a:r>
          </a:p>
          <a:p>
            <a:pPr marL="1209032" lvl="2" indent="-403011" algn="l">
              <a:lnSpc>
                <a:spcPts val="3919"/>
              </a:lnSpc>
              <a:buFont typeface="Arial"/>
              <a:buChar char="⚬"/>
            </a:pPr>
            <a:r>
              <a:rPr lang="en-US" sz="2799" dirty="0">
                <a:solidFill>
                  <a:srgbClr val="000000"/>
                </a:solidFill>
                <a:latin typeface="Trebuchet MS Bold"/>
                <a:ea typeface="Trebuchet MS Bold"/>
                <a:cs typeface="Trebuchet MS Bold"/>
                <a:sym typeface="Trebuchet MS Bold"/>
              </a:rPr>
              <a:t>Supplies and Operating Costs</a:t>
            </a:r>
          </a:p>
          <a:p>
            <a:pPr algn="ctr">
              <a:lnSpc>
                <a:spcPts val="2520"/>
              </a:lnSpc>
              <a:spcBef>
                <a:spcPct val="0"/>
              </a:spcBef>
            </a:pPr>
            <a:endParaRPr lang="en-US" sz="2799" b="1" dirty="0">
              <a:solidFill>
                <a:srgbClr val="000000"/>
              </a:solidFill>
              <a:latin typeface="Trebuchet MS Bold"/>
              <a:ea typeface="Trebuchet MS Bold"/>
              <a:cs typeface="Trebuchet MS Bold"/>
              <a:sym typeface="Trebuchet MS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59829" y="2235844"/>
            <a:ext cx="17275536" cy="7712953"/>
            <a:chOff x="0" y="0"/>
            <a:chExt cx="4549935" cy="2031395"/>
          </a:xfrm>
        </p:grpSpPr>
        <p:sp>
          <p:nvSpPr>
            <p:cNvPr id="3" name="Freeform 3">
              <a:extLst>
                <a:ext uri="{C183D7F6-B498-43B3-948B-1728B52AA6E4}">
                  <adec:decorative xmlns:adec="http://schemas.microsoft.com/office/drawing/2017/decorative" val="1"/>
                </a:ext>
              </a:extLst>
            </p:cNvPr>
            <p:cNvSpPr/>
            <p:nvPr/>
          </p:nvSpPr>
          <p:spPr>
            <a:xfrm>
              <a:off x="0" y="0"/>
              <a:ext cx="4549935" cy="2031395"/>
            </a:xfrm>
            <a:custGeom>
              <a:avLst/>
              <a:gdLst/>
              <a:ahLst/>
              <a:cxnLst/>
              <a:rect l="l" t="t" r="r" b="b"/>
              <a:pathLst>
                <a:path w="4549935" h="2031395">
                  <a:moveTo>
                    <a:pt x="0" y="0"/>
                  </a:moveTo>
                  <a:lnTo>
                    <a:pt x="4549935" y="0"/>
                  </a:lnTo>
                  <a:lnTo>
                    <a:pt x="4549935" y="2031395"/>
                  </a:lnTo>
                  <a:lnTo>
                    <a:pt x="0" y="2031395"/>
                  </a:lnTo>
                  <a:close/>
                </a:path>
              </a:pathLst>
            </a:custGeom>
            <a:solidFill>
              <a:srgbClr val="F2F2F2"/>
            </a:solidFill>
          </p:spPr>
          <p:txBody>
            <a:bodyPr/>
            <a:lstStyle/>
            <a:p>
              <a:endParaRPr lang="en-US" dirty="0"/>
            </a:p>
          </p:txBody>
        </p:sp>
        <p:sp>
          <p:nvSpPr>
            <p:cNvPr id="4" name="TextBox 4"/>
            <p:cNvSpPr txBox="1"/>
            <p:nvPr/>
          </p:nvSpPr>
          <p:spPr>
            <a:xfrm>
              <a:off x="0" y="-57150"/>
              <a:ext cx="4549935" cy="2088545"/>
            </a:xfrm>
            <a:prstGeom prst="rect">
              <a:avLst/>
            </a:prstGeom>
          </p:spPr>
          <p:txBody>
            <a:bodyPr lIns="50800" tIns="50800" rIns="50800" bIns="50800" rtlCol="0" anchor="b"/>
            <a:lstStyle/>
            <a:p>
              <a:pPr algn="l">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965757" y="2427782"/>
            <a:ext cx="16293543" cy="3224764"/>
          </a:xfrm>
          <a:custGeom>
            <a:avLst/>
            <a:gdLst/>
            <a:ahLst/>
            <a:cxnLst/>
            <a:rect l="l" t="t" r="r" b="b"/>
            <a:pathLst>
              <a:path w="16293543" h="3224764">
                <a:moveTo>
                  <a:pt x="0" y="0"/>
                </a:moveTo>
                <a:lnTo>
                  <a:pt x="16293543" y="0"/>
                </a:lnTo>
                <a:lnTo>
                  <a:pt x="16293543" y="3224764"/>
                </a:lnTo>
                <a:lnTo>
                  <a:pt x="0" y="3224764"/>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9" name="Freeform 9"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dirty="0"/>
          </a:p>
        </p:txBody>
      </p:sp>
      <p:sp>
        <p:nvSpPr>
          <p:cNvPr id="10" name="TextBox 10"/>
          <p:cNvSpPr txBox="1">
            <a:spLocks noGrp="1"/>
          </p:cNvSpPr>
          <p:nvPr>
            <p:ph type="title" idx="4294967295"/>
          </p:nvPr>
        </p:nvSpPr>
        <p:spPr>
          <a:xfrm>
            <a:off x="359829" y="519421"/>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Revision</a:t>
            </a:r>
          </a:p>
        </p:txBody>
      </p:sp>
      <p:sp>
        <p:nvSpPr>
          <p:cNvPr id="11" name="TextBox 11"/>
          <p:cNvSpPr txBox="1"/>
          <p:nvPr/>
        </p:nvSpPr>
        <p:spPr>
          <a:xfrm>
            <a:off x="624557" y="5819836"/>
            <a:ext cx="16634743" cy="3926847"/>
          </a:xfrm>
          <a:prstGeom prst="rect">
            <a:avLst/>
          </a:prstGeom>
        </p:spPr>
        <p:txBody>
          <a:bodyPr lIns="0" tIns="0" rIns="0" bIns="0" rtlCol="0" anchor="t">
            <a:spAutoFit/>
          </a:bodyPr>
          <a:lstStyle/>
          <a:p>
            <a:pPr marL="518157" lvl="1" indent="-259078" algn="l">
              <a:lnSpc>
                <a:spcPts val="3359"/>
              </a:lnSpc>
              <a:buFont typeface="Arial"/>
              <a:buChar char="•"/>
            </a:pPr>
            <a:r>
              <a:rPr lang="en-US" sz="2399" b="1" u="sng" dirty="0">
                <a:solidFill>
                  <a:srgbClr val="000000"/>
                </a:solidFill>
                <a:latin typeface="Trebuchet MS Bold"/>
                <a:ea typeface="Trebuchet MS Bold"/>
                <a:cs typeface="Trebuchet MS Bold"/>
                <a:sym typeface="Trebuchet MS Bold"/>
              </a:rPr>
              <a:t>A budget revision is required after the first budget proposal is approved and:</a:t>
            </a:r>
          </a:p>
          <a:p>
            <a:pPr marL="1036313" lvl="2" indent="-345438" algn="l">
              <a:lnSpc>
                <a:spcPts val="3359"/>
              </a:lnSpc>
              <a:buFont typeface="Arial"/>
              <a:buChar char="⚬"/>
            </a:pPr>
            <a:r>
              <a:rPr lang="en-US" sz="2399" dirty="0">
                <a:solidFill>
                  <a:srgbClr val="000000"/>
                </a:solidFill>
                <a:latin typeface="Trebuchet MS"/>
                <a:ea typeface="Trebuchet MS"/>
                <a:cs typeface="Trebuchet MS"/>
                <a:sym typeface="Trebuchet MS"/>
              </a:rPr>
              <a:t>An expense changes the direction of the original intention of the expense.</a:t>
            </a:r>
          </a:p>
          <a:p>
            <a:pPr marL="1036313" lvl="2" indent="-345438" algn="l">
              <a:lnSpc>
                <a:spcPts val="3359"/>
              </a:lnSpc>
              <a:buFont typeface="Arial"/>
              <a:buChar char="⚬"/>
            </a:pPr>
            <a:r>
              <a:rPr lang="en-US" sz="2399" dirty="0">
                <a:solidFill>
                  <a:srgbClr val="000000"/>
                </a:solidFill>
                <a:latin typeface="Trebuchet MS"/>
                <a:ea typeface="Trebuchet MS"/>
                <a:cs typeface="Trebuchet MS"/>
                <a:sym typeface="Trebuchet MS"/>
              </a:rPr>
              <a:t>An expense exceeds 10% of the line item’s allocation.</a:t>
            </a:r>
          </a:p>
          <a:p>
            <a:pPr algn="l">
              <a:lnSpc>
                <a:spcPts val="840"/>
              </a:lnSpc>
            </a:pPr>
            <a:endParaRPr lang="en-US" sz="2399" dirty="0">
              <a:solidFill>
                <a:srgbClr val="000000"/>
              </a:solidFill>
              <a:latin typeface="Trebuchet MS"/>
              <a:ea typeface="Trebuchet MS"/>
              <a:cs typeface="Trebuchet MS"/>
              <a:sym typeface="Trebuchet MS"/>
            </a:endParaRPr>
          </a:p>
          <a:p>
            <a:pPr marL="518157" lvl="1" indent="-259078" algn="l">
              <a:lnSpc>
                <a:spcPts val="3359"/>
              </a:lnSpc>
              <a:buFont typeface="Arial"/>
              <a:buChar char="•"/>
            </a:pPr>
            <a:r>
              <a:rPr lang="en-US" sz="2399" b="1" u="sng" dirty="0">
                <a:solidFill>
                  <a:srgbClr val="000000"/>
                </a:solidFill>
                <a:latin typeface="Trebuchet MS Bold"/>
                <a:ea typeface="Trebuchet MS Bold"/>
                <a:cs typeface="Trebuchet MS Bold"/>
                <a:sym typeface="Trebuchet MS Bold"/>
              </a:rPr>
              <a:t>To revise a budget:</a:t>
            </a:r>
          </a:p>
          <a:p>
            <a:pPr marL="1036313" lvl="2" indent="-345438" algn="l">
              <a:lnSpc>
                <a:spcPts val="3359"/>
              </a:lnSpc>
              <a:buFont typeface="Arial"/>
              <a:buChar char="⚬"/>
            </a:pPr>
            <a:r>
              <a:rPr lang="en-US" sz="2399" dirty="0">
                <a:solidFill>
                  <a:srgbClr val="000000"/>
                </a:solidFill>
                <a:latin typeface="Trebuchet MS"/>
                <a:ea typeface="Trebuchet MS"/>
                <a:cs typeface="Trebuchet MS"/>
                <a:sym typeface="Trebuchet MS"/>
              </a:rPr>
              <a:t>Update the budget item amount in the correct revision column, enter the amount to add or subtract from the original budget in the Revision column to make the change.</a:t>
            </a:r>
          </a:p>
          <a:p>
            <a:pPr marL="1036313" lvl="2" indent="-345438" algn="l">
              <a:lnSpc>
                <a:spcPts val="3359"/>
              </a:lnSpc>
              <a:buFont typeface="Arial"/>
              <a:buChar char="⚬"/>
            </a:pPr>
            <a:r>
              <a:rPr lang="en-US" sz="2399" dirty="0">
                <a:solidFill>
                  <a:srgbClr val="000000"/>
                </a:solidFill>
                <a:latin typeface="Trebuchet MS"/>
                <a:ea typeface="Trebuchet MS"/>
                <a:cs typeface="Trebuchet MS"/>
                <a:sym typeface="Trebuchet MS"/>
              </a:rPr>
              <a:t>Add narrative in the description of the change (i.e. Decreased FAFSA nights to two nights and reallocated funds to new budget line #15).</a:t>
            </a:r>
          </a:p>
          <a:p>
            <a:pPr marL="1036313" lvl="2" indent="-345438" algn="l">
              <a:lnSpc>
                <a:spcPts val="3359"/>
              </a:lnSpc>
              <a:spcBef>
                <a:spcPct val="0"/>
              </a:spcBef>
              <a:buFont typeface="Arial"/>
              <a:buChar char="⚬"/>
            </a:pPr>
            <a:r>
              <a:rPr lang="en-US" sz="2399" dirty="0">
                <a:solidFill>
                  <a:srgbClr val="000000"/>
                </a:solidFill>
                <a:latin typeface="Trebuchet MS"/>
                <a:ea typeface="Trebuchet MS"/>
                <a:cs typeface="Trebuchet MS"/>
                <a:sym typeface="Trebuchet MS"/>
              </a:rPr>
              <a:t>Resubmit to Smartsheets for approval of revision.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FFFFF"/>
            </a:solidFill>
          </p:spPr>
          <p:txBody>
            <a:bodyPr/>
            <a:lstStyle/>
            <a:p>
              <a:endParaRPr lang="en-US" dirty="0"/>
            </a:p>
          </p:txBody>
        </p:sp>
        <p:sp>
          <p:nvSpPr>
            <p:cNvPr id="4" name="TextBox 4"/>
            <p:cNvSpPr txBox="1"/>
            <p:nvPr/>
          </p:nvSpPr>
          <p:spPr>
            <a:xfrm>
              <a:off x="0" y="-85725"/>
              <a:ext cx="4549935" cy="2045542"/>
            </a:xfrm>
            <a:prstGeom prst="rect">
              <a:avLst/>
            </a:prstGeom>
          </p:spPr>
          <p:txBody>
            <a:bodyPr lIns="50800" tIns="50800" rIns="50800" bIns="50800" rtlCol="0" anchor="t"/>
            <a:lstStyle/>
            <a:p>
              <a:pPr algn="l">
                <a:lnSpc>
                  <a:spcPts val="5319"/>
                </a:lnSpc>
              </a:pPr>
              <a:endParaRPr dirty="0"/>
            </a:p>
            <a:p>
              <a:pPr algn="l">
                <a:lnSpc>
                  <a:spcPts val="5319"/>
                </a:lnSpc>
              </a:pPr>
              <a:endParaRPr dirty="0"/>
            </a:p>
          </p:txBody>
        </p:sp>
      </p:gr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9" name="Freeform 9"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10" name="TextBox 10"/>
          <p:cNvSpPr txBox="1">
            <a:spLocks noGrp="1"/>
          </p:cNvSpPr>
          <p:nvPr>
            <p:ph type="title" idx="4294967295"/>
          </p:nvPr>
        </p:nvSpPr>
        <p:spPr>
          <a:xfrm>
            <a:off x="312417" y="44590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Codes</a:t>
            </a:r>
          </a:p>
        </p:txBody>
      </p:sp>
      <p:sp>
        <p:nvSpPr>
          <p:cNvPr id="11" name="TextBox 11"/>
          <p:cNvSpPr txBox="1"/>
          <p:nvPr/>
        </p:nvSpPr>
        <p:spPr>
          <a:xfrm>
            <a:off x="748303" y="2710180"/>
            <a:ext cx="16801944" cy="4790440"/>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0100-Salaries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0200-Employee Benefits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0300-Purchased Services- Consultant Services and Professional Speakers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0400-Purchased Services, Professional Contracts, and Subscription Services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0580-Travel, Registration and Entrance</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0600-Supplies</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0735-Non-Capitalized Equipment</a:t>
            </a:r>
          </a:p>
          <a:p>
            <a:pPr algn="l">
              <a:lnSpc>
                <a:spcPts val="4759"/>
              </a:lnSpc>
            </a:pPr>
            <a:endParaRPr lang="en-US" sz="3399" dirty="0">
              <a:solidFill>
                <a:srgbClr val="000000"/>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451964" cy="7441180"/>
            <a:chOff x="0" y="0"/>
            <a:chExt cx="4596402" cy="1959817"/>
          </a:xfrm>
        </p:grpSpPr>
        <p:sp>
          <p:nvSpPr>
            <p:cNvPr id="3" name="Freeform 3">
              <a:extLst>
                <a:ext uri="{C183D7F6-B498-43B3-948B-1728B52AA6E4}">
                  <adec:decorative xmlns:adec="http://schemas.microsoft.com/office/drawing/2017/decorative" val="1"/>
                </a:ext>
              </a:extLst>
            </p:cNvPr>
            <p:cNvSpPr/>
            <p:nvPr/>
          </p:nvSpPr>
          <p:spPr>
            <a:xfrm>
              <a:off x="0" y="0"/>
              <a:ext cx="4596402" cy="1959817"/>
            </a:xfrm>
            <a:custGeom>
              <a:avLst/>
              <a:gdLst/>
              <a:ahLst/>
              <a:cxnLst/>
              <a:rect l="l" t="t" r="r" b="b"/>
              <a:pathLst>
                <a:path w="4596402" h="1959817">
                  <a:moveTo>
                    <a:pt x="0" y="0"/>
                  </a:moveTo>
                  <a:lnTo>
                    <a:pt x="4596402" y="0"/>
                  </a:lnTo>
                  <a:lnTo>
                    <a:pt x="4596402"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96402" cy="2016967"/>
            </a:xfrm>
            <a:prstGeom prst="rect">
              <a:avLst/>
            </a:prstGeom>
          </p:spPr>
          <p:txBody>
            <a:bodyPr lIns="50800" tIns="50800" rIns="50800" bIns="50800" rtlCol="0" anchor="b"/>
            <a:lstStyle/>
            <a:p>
              <a:pPr algn="l">
                <a:lnSpc>
                  <a:spcPts val="4059"/>
                </a:lnSpc>
              </a:pPr>
              <a:endParaRPr dirty="0"/>
            </a:p>
            <a:p>
              <a:pPr algn="ctr">
                <a:lnSpc>
                  <a:spcPts val="3220"/>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906558" y="2871013"/>
            <a:ext cx="16230600" cy="2396701"/>
          </a:xfrm>
          <a:custGeom>
            <a:avLst/>
            <a:gdLst/>
            <a:ahLst/>
            <a:cxnLst/>
            <a:rect l="l" t="t" r="r" b="b"/>
            <a:pathLst>
              <a:path w="16230600" h="2396701">
                <a:moveTo>
                  <a:pt x="0" y="0"/>
                </a:moveTo>
                <a:lnTo>
                  <a:pt x="16230600" y="0"/>
                </a:lnTo>
                <a:lnTo>
                  <a:pt x="16230600" y="2396701"/>
                </a:lnTo>
                <a:lnTo>
                  <a:pt x="0" y="2396701"/>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9" name="Freeform 9"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dirty="0"/>
          </a:p>
        </p:txBody>
      </p:sp>
      <p:sp>
        <p:nvSpPr>
          <p:cNvPr id="10" name="TextBox 10"/>
          <p:cNvSpPr txBox="1">
            <a:spLocks noGrp="1"/>
          </p:cNvSpPr>
          <p:nvPr>
            <p:ph type="title" idx="4294967295"/>
          </p:nvPr>
        </p:nvSpPr>
        <p:spPr>
          <a:xfrm>
            <a:off x="467829" y="538481"/>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Personnel Costs</a:t>
            </a:r>
          </a:p>
        </p:txBody>
      </p:sp>
      <p:sp>
        <p:nvSpPr>
          <p:cNvPr id="11" name="TextBox 11"/>
          <p:cNvSpPr txBox="1"/>
          <p:nvPr/>
        </p:nvSpPr>
        <p:spPr>
          <a:xfrm>
            <a:off x="737543" y="5823280"/>
            <a:ext cx="17013235" cy="2124075"/>
          </a:xfrm>
          <a:prstGeom prst="rect">
            <a:avLst/>
          </a:prstGeom>
        </p:spPr>
        <p:txBody>
          <a:bodyPr lIns="0" tIns="0" rIns="0" bIns="0" rtlCol="0" anchor="t">
            <a:spAutoFit/>
          </a:bodyPr>
          <a:lstStyle/>
          <a:p>
            <a:pPr marL="647702" lvl="1" indent="-323851"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Salaries (0100):</a:t>
            </a:r>
            <a:r>
              <a:rPr lang="en-US" sz="3000" dirty="0">
                <a:solidFill>
                  <a:srgbClr val="000000"/>
                </a:solidFill>
                <a:latin typeface="Trebuchet MS"/>
                <a:ea typeface="Trebuchet MS"/>
                <a:cs typeface="Trebuchet MS"/>
                <a:sym typeface="Trebuchet MS"/>
              </a:rPr>
              <a:t> staff regular salaries and stipends</a:t>
            </a:r>
          </a:p>
          <a:p>
            <a:pPr marL="647702" lvl="1" indent="-323851"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Employee Benefits (0200):</a:t>
            </a:r>
            <a:r>
              <a:rPr lang="en-US" sz="3000" dirty="0">
                <a:solidFill>
                  <a:srgbClr val="000000"/>
                </a:solidFill>
                <a:latin typeface="Trebuchet MS"/>
                <a:ea typeface="Trebuchet MS"/>
                <a:cs typeface="Trebuchet MS"/>
                <a:sym typeface="Trebuchet MS"/>
              </a:rPr>
              <a:t> staff benefits and tuition </a:t>
            </a:r>
          </a:p>
          <a:p>
            <a:pPr marL="647702" lvl="1" indent="-323851"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Purchased Professional and Technical Services (0300):</a:t>
            </a:r>
            <a:r>
              <a:rPr lang="en-US" sz="3000" dirty="0">
                <a:solidFill>
                  <a:srgbClr val="000000"/>
                </a:solidFill>
                <a:latin typeface="Trebuchet MS"/>
                <a:ea typeface="Trebuchet MS"/>
                <a:cs typeface="Trebuchet MS"/>
                <a:sym typeface="Trebuchet MS"/>
              </a:rPr>
              <a:t> consultants and professional speakers</a:t>
            </a:r>
          </a:p>
          <a:p>
            <a:pPr marL="647702" lvl="1" indent="-323851"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Other Purchased Services (0400):</a:t>
            </a:r>
            <a:r>
              <a:rPr lang="en-US" sz="3000" dirty="0">
                <a:solidFill>
                  <a:srgbClr val="000000"/>
                </a:solidFill>
                <a:latin typeface="Trebuchet MS"/>
                <a:ea typeface="Trebuchet MS"/>
                <a:cs typeface="Trebuchet MS"/>
                <a:sym typeface="Trebuchet MS"/>
              </a:rPr>
              <a:t> professional contracts, and subscription services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sp>
        <p:nvSpPr>
          <p:cNvPr id="7" name="AutoShape 7">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8" name="Group 8">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12" name="TextBox 12"/>
          <p:cNvSpPr txBox="1">
            <a:spLocks noGrp="1"/>
          </p:cNvSpPr>
          <p:nvPr>
            <p:ph type="title" idx="4294967295"/>
          </p:nvPr>
        </p:nvSpPr>
        <p:spPr>
          <a:xfrm>
            <a:off x="228600" y="55391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0100</a:t>
            </a:r>
          </a:p>
        </p:txBody>
      </p:sp>
      <p:sp>
        <p:nvSpPr>
          <p:cNvPr id="5" name="TextBox 5"/>
          <p:cNvSpPr txBox="1"/>
          <p:nvPr/>
        </p:nvSpPr>
        <p:spPr>
          <a:xfrm>
            <a:off x="826949" y="2937372"/>
            <a:ext cx="7944647" cy="5083175"/>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Staff Role and/or Title</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FTE allocation</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School location - if multi-school grantee</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
        <p:nvSpPr>
          <p:cNvPr id="6" name="TextBox 6">
            <a:extLst>
              <a:ext uri="{C183D7F6-B498-43B3-948B-1728B52AA6E4}">
                <adec:decorative xmlns:adec="http://schemas.microsoft.com/office/drawing/2017/decorative" val="0"/>
              </a:ext>
            </a:extLst>
          </p:cNvPr>
          <p:cNvSpPr txBox="1"/>
          <p:nvPr/>
        </p:nvSpPr>
        <p:spPr>
          <a:xfrm>
            <a:off x="9637616" y="2937372"/>
            <a:ext cx="7621684" cy="4073525"/>
          </a:xfrm>
          <a:prstGeom prst="rect">
            <a:avLst/>
          </a:prstGeom>
        </p:spPr>
        <p:txBody>
          <a:bodyPr lIns="0" tIns="0" rIns="0" bIns="0" rtlCol="0" anchor="t">
            <a:spAutoFit/>
          </a:bodyPr>
          <a:lstStyle/>
          <a:p>
            <a:pPr algn="l">
              <a:lnSpc>
                <a:spcPts val="3999"/>
              </a:lnSpc>
            </a:pPr>
            <a:r>
              <a:rPr lang="en-US" sz="3999" b="1" dirty="0">
                <a:solidFill>
                  <a:srgbClr val="000000"/>
                </a:solidFill>
                <a:latin typeface="Trebuchet MS Bold"/>
                <a:ea typeface="Trebuchet MS Bold"/>
                <a:cs typeface="Trebuchet MS Bold"/>
                <a:sym typeface="Trebuchet MS Bold"/>
              </a:rPr>
              <a:t>Examples of </a:t>
            </a:r>
          </a:p>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1.0 FTE for Licensed School Counselor at Fake School</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School Counselor, 100% salary</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411250" cy="7441180"/>
            <a:chOff x="0" y="0"/>
            <a:chExt cx="4585679" cy="1959817"/>
          </a:xfrm>
        </p:grpSpPr>
        <p:sp>
          <p:nvSpPr>
            <p:cNvPr id="3" name="Freeform 3">
              <a:extLst>
                <a:ext uri="{C183D7F6-B498-43B3-948B-1728B52AA6E4}">
                  <adec:decorative xmlns:adec="http://schemas.microsoft.com/office/drawing/2017/decorative" val="1"/>
                </a:ext>
              </a:extLst>
            </p:cNvPr>
            <p:cNvSpPr/>
            <p:nvPr/>
          </p:nvSpPr>
          <p:spPr>
            <a:xfrm>
              <a:off x="0" y="0"/>
              <a:ext cx="4585679" cy="1959817"/>
            </a:xfrm>
            <a:custGeom>
              <a:avLst/>
              <a:gdLst/>
              <a:ahLst/>
              <a:cxnLst/>
              <a:rect l="l" t="t" r="r" b="b"/>
              <a:pathLst>
                <a:path w="4585679" h="1959817">
                  <a:moveTo>
                    <a:pt x="0" y="0"/>
                  </a:moveTo>
                  <a:lnTo>
                    <a:pt x="4585679" y="0"/>
                  </a:lnTo>
                  <a:lnTo>
                    <a:pt x="4585679"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85679" cy="1997917"/>
            </a:xfrm>
            <a:prstGeom prst="rect">
              <a:avLst/>
            </a:prstGeom>
          </p:spPr>
          <p:txBody>
            <a:bodyPr lIns="50800" tIns="50800" rIns="50800" bIns="50800" rtlCol="0" anchor="ctr"/>
            <a:lstStyle/>
            <a:p>
              <a:pPr algn="ctr">
                <a:lnSpc>
                  <a:spcPts val="3359"/>
                </a:lnSpc>
              </a:pPr>
              <a:endParaRPr dirty="0"/>
            </a:p>
          </p:txBody>
        </p:sp>
      </p:grpSp>
      <p:sp>
        <p:nvSpPr>
          <p:cNvPr id="7" name="AutoShape 7">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8" name="Group 8">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1" name="Freeform 11"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12" name="TextBox 12"/>
          <p:cNvSpPr txBox="1">
            <a:spLocks noGrp="1"/>
          </p:cNvSpPr>
          <p:nvPr>
            <p:ph type="title" idx="4294967295"/>
          </p:nvPr>
        </p:nvSpPr>
        <p:spPr>
          <a:xfrm>
            <a:off x="258132" y="47411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Stipends 0100</a:t>
            </a:r>
          </a:p>
        </p:txBody>
      </p:sp>
      <p:sp>
        <p:nvSpPr>
          <p:cNvPr id="6" name="TextBox 6"/>
          <p:cNvSpPr txBox="1"/>
          <p:nvPr/>
        </p:nvSpPr>
        <p:spPr>
          <a:xfrm>
            <a:off x="545211" y="2692400"/>
            <a:ext cx="17256486" cy="6565900"/>
          </a:xfrm>
          <a:prstGeom prst="rect">
            <a:avLst/>
          </a:prstGeom>
        </p:spPr>
        <p:txBody>
          <a:bodyPr lIns="0" tIns="0" rIns="0" bIns="0" rtlCol="0" anchor="t">
            <a:spAutoFit/>
          </a:bodyPr>
          <a:lstStyle/>
          <a:p>
            <a:pPr algn="ctr">
              <a:lnSpc>
                <a:spcPts val="3499"/>
              </a:lnSpc>
              <a:spcBef>
                <a:spcPct val="0"/>
              </a:spcBef>
            </a:pPr>
            <a:r>
              <a:rPr lang="en-US" sz="2499" b="1" dirty="0">
                <a:solidFill>
                  <a:srgbClr val="030403"/>
                </a:solidFill>
                <a:latin typeface="Trebuchet MS Bold"/>
                <a:ea typeface="Trebuchet MS Bold"/>
                <a:cs typeface="Trebuchet MS Bold"/>
                <a:sym typeface="Trebuchet MS Bold"/>
              </a:rPr>
              <a:t>The use of stipends must meet local/district policies and be approved by district HR and/or finance departments.</a:t>
            </a:r>
          </a:p>
          <a:p>
            <a:pPr algn="ctr">
              <a:lnSpc>
                <a:spcPts val="3499"/>
              </a:lnSpc>
              <a:spcBef>
                <a:spcPct val="0"/>
              </a:spcBef>
            </a:pPr>
            <a:endParaRPr lang="en-US" sz="2499" b="1" dirty="0">
              <a:solidFill>
                <a:srgbClr val="030403"/>
              </a:solidFill>
              <a:latin typeface="Trebuchet MS Bold"/>
              <a:ea typeface="Trebuchet MS Bold"/>
              <a:cs typeface="Trebuchet MS Bold"/>
              <a:sym typeface="Trebuchet MS Bold"/>
            </a:endParaRPr>
          </a:p>
          <a:p>
            <a:pPr marL="539749" lvl="1" indent="-269875" algn="l">
              <a:lnSpc>
                <a:spcPts val="3499"/>
              </a:lnSpc>
              <a:spcBef>
                <a:spcPct val="0"/>
              </a:spcBef>
              <a:buFont typeface="Arial"/>
              <a:buChar char="•"/>
            </a:pPr>
            <a:r>
              <a:rPr lang="en-US" sz="2499" b="1" dirty="0">
                <a:solidFill>
                  <a:srgbClr val="030403"/>
                </a:solidFill>
                <a:latin typeface="Trebuchet MS Bold"/>
                <a:ea typeface="Trebuchet MS Bold"/>
                <a:cs typeface="Trebuchet MS Bold"/>
                <a:sym typeface="Trebuchet MS Bold"/>
              </a:rPr>
              <a:t>Stipends up to $1,000: In the budget description on </a:t>
            </a:r>
          </a:p>
          <a:p>
            <a:pPr algn="l">
              <a:lnSpc>
                <a:spcPts val="3499"/>
              </a:lnSpc>
              <a:spcBef>
                <a:spcPct val="0"/>
              </a:spcBef>
            </a:pPr>
            <a:r>
              <a:rPr lang="en-US" sz="2499" b="1" dirty="0">
                <a:solidFill>
                  <a:srgbClr val="030403"/>
                </a:solidFill>
                <a:latin typeface="Trebuchet MS Bold"/>
                <a:ea typeface="Trebuchet MS Bold"/>
                <a:cs typeface="Trebuchet MS Bold"/>
                <a:sym typeface="Trebuchet MS Bold"/>
              </a:rPr>
              <a:t>      the budget workbook provide:</a:t>
            </a:r>
          </a:p>
          <a:p>
            <a:pPr marL="1079499" lvl="2" indent="-359833" algn="l">
              <a:lnSpc>
                <a:spcPts val="3499"/>
              </a:lnSpc>
              <a:spcBef>
                <a:spcPct val="0"/>
              </a:spcBef>
              <a:buFont typeface="Arial"/>
              <a:buChar char="⚬"/>
            </a:pPr>
            <a:r>
              <a:rPr lang="en-US" sz="2499" dirty="0">
                <a:solidFill>
                  <a:srgbClr val="030403"/>
                </a:solidFill>
                <a:latin typeface="Trebuchet MS"/>
                <a:ea typeface="Trebuchet MS"/>
                <a:cs typeface="Trebuchet MS"/>
                <a:sym typeface="Trebuchet MS"/>
              </a:rPr>
              <a:t>How the stipend aligns with SCCG goals</a:t>
            </a:r>
          </a:p>
          <a:p>
            <a:pPr marL="1079499" lvl="2" indent="-359833" algn="l">
              <a:lnSpc>
                <a:spcPts val="3499"/>
              </a:lnSpc>
              <a:spcBef>
                <a:spcPct val="0"/>
              </a:spcBef>
              <a:buFont typeface="Arial"/>
              <a:buChar char="⚬"/>
            </a:pPr>
            <a:r>
              <a:rPr lang="en-US" sz="2499" dirty="0">
                <a:solidFill>
                  <a:srgbClr val="030403"/>
                </a:solidFill>
                <a:latin typeface="Trebuchet MS"/>
                <a:ea typeface="Trebuchet MS"/>
                <a:cs typeface="Trebuchet MS"/>
                <a:sym typeface="Trebuchet MS"/>
              </a:rPr>
              <a:t>Title/role</a:t>
            </a:r>
          </a:p>
          <a:p>
            <a:pPr marL="1079499" lvl="2" indent="-359833" algn="l">
              <a:lnSpc>
                <a:spcPts val="3499"/>
              </a:lnSpc>
              <a:spcBef>
                <a:spcPct val="0"/>
              </a:spcBef>
              <a:buFont typeface="Arial"/>
              <a:buChar char="⚬"/>
            </a:pPr>
            <a:r>
              <a:rPr lang="en-US" sz="2499" dirty="0">
                <a:solidFill>
                  <a:srgbClr val="030403"/>
                </a:solidFill>
                <a:latin typeface="Trebuchet MS"/>
                <a:ea typeface="Trebuchet MS"/>
                <a:cs typeface="Trebuchet MS"/>
                <a:sym typeface="Trebuchet MS"/>
              </a:rPr>
              <a:t>Job description</a:t>
            </a:r>
          </a:p>
          <a:p>
            <a:pPr algn="l">
              <a:lnSpc>
                <a:spcPts val="3499"/>
              </a:lnSpc>
              <a:spcBef>
                <a:spcPct val="0"/>
              </a:spcBef>
            </a:pPr>
            <a:endParaRPr lang="en-US" sz="2499" dirty="0">
              <a:solidFill>
                <a:srgbClr val="030403"/>
              </a:solidFill>
              <a:latin typeface="Trebuchet MS"/>
              <a:ea typeface="Trebuchet MS"/>
              <a:cs typeface="Trebuchet MS"/>
              <a:sym typeface="Trebuchet MS"/>
            </a:endParaRPr>
          </a:p>
          <a:p>
            <a:pPr marL="539749" lvl="1" indent="-269875" algn="l">
              <a:lnSpc>
                <a:spcPts val="3499"/>
              </a:lnSpc>
              <a:spcBef>
                <a:spcPct val="0"/>
              </a:spcBef>
              <a:buFont typeface="Arial"/>
              <a:buChar char="•"/>
            </a:pPr>
            <a:r>
              <a:rPr lang="en-US" sz="2499" b="1" dirty="0">
                <a:solidFill>
                  <a:srgbClr val="030403"/>
                </a:solidFill>
                <a:latin typeface="Trebuchet MS Bold"/>
                <a:ea typeface="Trebuchet MS Bold"/>
                <a:cs typeface="Trebuchet MS Bold"/>
                <a:sym typeface="Trebuchet MS Bold"/>
              </a:rPr>
              <a:t>Stipends above $1,000: In the budget description on </a:t>
            </a:r>
          </a:p>
          <a:p>
            <a:pPr algn="l">
              <a:lnSpc>
                <a:spcPts val="3499"/>
              </a:lnSpc>
              <a:spcBef>
                <a:spcPct val="0"/>
              </a:spcBef>
            </a:pPr>
            <a:r>
              <a:rPr lang="en-US" sz="2499" b="1" dirty="0">
                <a:solidFill>
                  <a:srgbClr val="030403"/>
                </a:solidFill>
                <a:latin typeface="Trebuchet MS Bold"/>
                <a:ea typeface="Trebuchet MS Bold"/>
                <a:cs typeface="Trebuchet MS Bold"/>
                <a:sym typeface="Trebuchet MS Bold"/>
              </a:rPr>
              <a:t>      the budget workbook provide: </a:t>
            </a:r>
          </a:p>
          <a:p>
            <a:pPr marL="1079499" lvl="2" indent="-359833" algn="l">
              <a:lnSpc>
                <a:spcPts val="3499"/>
              </a:lnSpc>
              <a:spcBef>
                <a:spcPct val="0"/>
              </a:spcBef>
              <a:buFont typeface="Arial"/>
              <a:buChar char="⚬"/>
            </a:pPr>
            <a:r>
              <a:rPr lang="en-US" sz="2499" dirty="0">
                <a:solidFill>
                  <a:srgbClr val="030403"/>
                </a:solidFill>
                <a:latin typeface="Trebuchet MS"/>
                <a:ea typeface="Trebuchet MS"/>
                <a:cs typeface="Trebuchet MS"/>
                <a:sym typeface="Trebuchet MS"/>
              </a:rPr>
              <a:t>How the stipend aligns with SCCG goals</a:t>
            </a:r>
          </a:p>
          <a:p>
            <a:pPr marL="1079499" lvl="2" indent="-359833" algn="l">
              <a:lnSpc>
                <a:spcPts val="3499"/>
              </a:lnSpc>
              <a:spcBef>
                <a:spcPct val="0"/>
              </a:spcBef>
              <a:buFont typeface="Arial"/>
              <a:buChar char="⚬"/>
            </a:pPr>
            <a:r>
              <a:rPr lang="en-US" sz="2499" dirty="0">
                <a:solidFill>
                  <a:srgbClr val="030403"/>
                </a:solidFill>
                <a:latin typeface="Trebuchet MS"/>
                <a:ea typeface="Trebuchet MS"/>
                <a:cs typeface="Trebuchet MS"/>
                <a:sym typeface="Trebuchet MS"/>
              </a:rPr>
              <a:t>Title/role</a:t>
            </a:r>
          </a:p>
          <a:p>
            <a:pPr marL="1079499" lvl="2" indent="-359833" algn="l">
              <a:lnSpc>
                <a:spcPts val="3499"/>
              </a:lnSpc>
              <a:spcBef>
                <a:spcPct val="0"/>
              </a:spcBef>
              <a:buFont typeface="Arial"/>
              <a:buChar char="⚬"/>
            </a:pPr>
            <a:r>
              <a:rPr lang="en-US" sz="2499" dirty="0">
                <a:solidFill>
                  <a:srgbClr val="030403"/>
                </a:solidFill>
                <a:latin typeface="Trebuchet MS"/>
                <a:ea typeface="Trebuchet MS"/>
                <a:cs typeface="Trebuchet MS"/>
                <a:sym typeface="Trebuchet MS"/>
              </a:rPr>
              <a:t>Job description</a:t>
            </a:r>
          </a:p>
          <a:p>
            <a:pPr marL="1079499" lvl="2" indent="-359833" algn="l">
              <a:lnSpc>
                <a:spcPts val="3499"/>
              </a:lnSpc>
              <a:spcBef>
                <a:spcPct val="0"/>
              </a:spcBef>
              <a:buFont typeface="Arial"/>
              <a:buChar char="⚬"/>
            </a:pPr>
            <a:r>
              <a:rPr lang="en-US" sz="2499" dirty="0">
                <a:solidFill>
                  <a:srgbClr val="030403"/>
                </a:solidFill>
                <a:latin typeface="Trebuchet MS"/>
                <a:ea typeface="Trebuchet MS"/>
                <a:cs typeface="Trebuchet MS"/>
                <a:sym typeface="Trebuchet MS"/>
              </a:rPr>
              <a:t>Hourly rate</a:t>
            </a:r>
          </a:p>
          <a:p>
            <a:pPr algn="ctr">
              <a:lnSpc>
                <a:spcPts val="3499"/>
              </a:lnSpc>
              <a:spcBef>
                <a:spcPct val="0"/>
              </a:spcBef>
            </a:pPr>
            <a:endParaRPr lang="en-US" sz="2499" dirty="0">
              <a:solidFill>
                <a:srgbClr val="030403"/>
              </a:solidFill>
              <a:latin typeface="Trebuchet MS"/>
              <a:ea typeface="Trebuchet MS"/>
              <a:cs typeface="Trebuchet MS"/>
              <a:sym typeface="Trebuchet MS"/>
            </a:endParaRPr>
          </a:p>
        </p:txBody>
      </p:sp>
      <p:sp>
        <p:nvSpPr>
          <p:cNvPr id="5" name="TextBox 5"/>
          <p:cNvSpPr txBox="1"/>
          <p:nvPr/>
        </p:nvSpPr>
        <p:spPr>
          <a:xfrm>
            <a:off x="9443837" y="3572664"/>
            <a:ext cx="7933905" cy="4600575"/>
          </a:xfrm>
          <a:prstGeom prst="rect">
            <a:avLst/>
          </a:prstGeom>
        </p:spPr>
        <p:txBody>
          <a:bodyPr lIns="0" tIns="0" rIns="0" bIns="0" rtlCol="0" anchor="t">
            <a:spAutoFit/>
          </a:bodyPr>
          <a:lstStyle/>
          <a:p>
            <a:pPr algn="l">
              <a:lnSpc>
                <a:spcPts val="3000"/>
              </a:lnSpc>
              <a:spcBef>
                <a:spcPct val="0"/>
              </a:spcBef>
            </a:pPr>
            <a:r>
              <a:rPr lang="en-US" sz="3000" b="1" dirty="0">
                <a:solidFill>
                  <a:srgbClr val="000000"/>
                </a:solidFill>
                <a:latin typeface="Trebuchet MS Bold"/>
                <a:ea typeface="Trebuchet MS Bold"/>
                <a:cs typeface="Trebuchet MS Bold"/>
                <a:sym typeface="Trebuchet MS Bold"/>
              </a:rPr>
              <a:t>Examples of Requirements:</a:t>
            </a:r>
          </a:p>
          <a:p>
            <a:pPr algn="l">
              <a:lnSpc>
                <a:spcPts val="3000"/>
              </a:lnSpc>
              <a:spcBef>
                <a:spcPct val="0"/>
              </a:spcBef>
            </a:pPr>
            <a:endParaRPr lang="en-US" sz="3000" b="1" dirty="0">
              <a:solidFill>
                <a:srgbClr val="000000"/>
              </a:solidFill>
              <a:latin typeface="Trebuchet MS Bold"/>
              <a:ea typeface="Trebuchet MS Bold"/>
              <a:cs typeface="Trebuchet MS Bold"/>
              <a:sym typeface="Trebuchet MS Bold"/>
            </a:endParaRPr>
          </a:p>
          <a:p>
            <a:pPr marL="647700" lvl="1" indent="-323850" algn="l">
              <a:lnSpc>
                <a:spcPts val="3000"/>
              </a:lnSpc>
              <a:spcBef>
                <a:spcPct val="0"/>
              </a:spcBef>
              <a:buFont typeface="Arial"/>
              <a:buChar char="•"/>
            </a:pPr>
            <a:r>
              <a:rPr lang="en-US" sz="3000" dirty="0">
                <a:solidFill>
                  <a:srgbClr val="000000"/>
                </a:solidFill>
                <a:latin typeface="Trebuchet MS"/>
                <a:ea typeface="Trebuchet MS"/>
                <a:cs typeface="Trebuchet MS"/>
                <a:sym typeface="Trebuchet MS"/>
              </a:rPr>
              <a:t>Teacher stipends for planning, prep, and attendance for 4 parent and student FASA training nights. $250 each</a:t>
            </a:r>
          </a:p>
          <a:p>
            <a:pPr algn="l">
              <a:lnSpc>
                <a:spcPts val="3000"/>
              </a:lnSpc>
              <a:spcBef>
                <a:spcPct val="0"/>
              </a:spcBef>
            </a:pPr>
            <a:endParaRPr lang="en-US" sz="3000" dirty="0">
              <a:solidFill>
                <a:srgbClr val="000000"/>
              </a:solidFill>
              <a:latin typeface="Trebuchet MS"/>
              <a:ea typeface="Trebuchet MS"/>
              <a:cs typeface="Trebuchet MS"/>
              <a:sym typeface="Trebuchet MS"/>
            </a:endParaRPr>
          </a:p>
          <a:p>
            <a:pPr algn="l">
              <a:lnSpc>
                <a:spcPts val="3000"/>
              </a:lnSpc>
              <a:spcBef>
                <a:spcPct val="0"/>
              </a:spcBef>
            </a:pPr>
            <a:endParaRPr lang="en-US" sz="3000" dirty="0">
              <a:solidFill>
                <a:srgbClr val="000000"/>
              </a:solidFill>
              <a:latin typeface="Trebuchet MS"/>
              <a:ea typeface="Trebuchet MS"/>
              <a:cs typeface="Trebuchet MS"/>
              <a:sym typeface="Trebuchet MS"/>
            </a:endParaRPr>
          </a:p>
          <a:p>
            <a:pPr algn="l">
              <a:lnSpc>
                <a:spcPts val="3000"/>
              </a:lnSpc>
              <a:spcBef>
                <a:spcPct val="0"/>
              </a:spcBef>
            </a:pPr>
            <a:endParaRPr lang="en-US" sz="3000" dirty="0">
              <a:solidFill>
                <a:srgbClr val="000000"/>
              </a:solidFill>
              <a:latin typeface="Trebuchet MS"/>
              <a:ea typeface="Trebuchet MS"/>
              <a:cs typeface="Trebuchet MS"/>
              <a:sym typeface="Trebuchet MS"/>
            </a:endParaRPr>
          </a:p>
          <a:p>
            <a:pPr marL="647700" lvl="1" indent="-323850" algn="l">
              <a:lnSpc>
                <a:spcPts val="3000"/>
              </a:lnSpc>
              <a:spcBef>
                <a:spcPct val="0"/>
              </a:spcBef>
              <a:buFont typeface="Arial"/>
              <a:buChar char="•"/>
            </a:pPr>
            <a:r>
              <a:rPr lang="en-US" sz="3000" dirty="0">
                <a:solidFill>
                  <a:srgbClr val="000000"/>
                </a:solidFill>
                <a:latin typeface="Trebuchet MS"/>
                <a:ea typeface="Trebuchet MS"/>
                <a:cs typeface="Trebuchet MS"/>
                <a:sym typeface="Trebuchet MS"/>
              </a:rPr>
              <a:t>School Counselor-Counseling program development stipend: 7 sessions X 4 hours X $50 per hour X 5 counselors</a:t>
            </a:r>
          </a:p>
          <a:p>
            <a:pPr algn="l">
              <a:lnSpc>
                <a:spcPts val="3000"/>
              </a:lnSpc>
              <a:spcBef>
                <a:spcPct val="0"/>
              </a:spcBef>
            </a:pPr>
            <a:endParaRPr lang="en-US" sz="3000" dirty="0">
              <a:solidFill>
                <a:srgbClr val="000000"/>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372188"/>
            <a:ext cx="17275536" cy="7522608"/>
            <a:chOff x="0" y="0"/>
            <a:chExt cx="4549935" cy="1981263"/>
          </a:xfrm>
        </p:grpSpPr>
        <p:sp>
          <p:nvSpPr>
            <p:cNvPr id="3" name="Freeform 3">
              <a:extLst>
                <a:ext uri="{C183D7F6-B498-43B3-948B-1728B52AA6E4}">
                  <adec:decorative xmlns:adec="http://schemas.microsoft.com/office/drawing/2017/decorative" val="1"/>
                </a:ext>
              </a:extLst>
            </p:cNvPr>
            <p:cNvSpPr/>
            <p:nvPr/>
          </p:nvSpPr>
          <p:spPr>
            <a:xfrm>
              <a:off x="0" y="0"/>
              <a:ext cx="4549935" cy="1981263"/>
            </a:xfrm>
            <a:custGeom>
              <a:avLst/>
              <a:gdLst/>
              <a:ahLst/>
              <a:cxnLst/>
              <a:rect l="l" t="t" r="r" b="b"/>
              <a:pathLst>
                <a:path w="4549935" h="1981263">
                  <a:moveTo>
                    <a:pt x="0" y="0"/>
                  </a:moveTo>
                  <a:lnTo>
                    <a:pt x="4549935" y="0"/>
                  </a:lnTo>
                  <a:lnTo>
                    <a:pt x="4549935" y="1981263"/>
                  </a:lnTo>
                  <a:lnTo>
                    <a:pt x="0" y="1981263"/>
                  </a:lnTo>
                  <a:close/>
                </a:path>
              </a:pathLst>
            </a:custGeom>
            <a:solidFill>
              <a:srgbClr val="F2F2F2"/>
            </a:solidFill>
          </p:spPr>
          <p:txBody>
            <a:bodyPr/>
            <a:lstStyle/>
            <a:p>
              <a:endParaRPr lang="en-US" dirty="0"/>
            </a:p>
          </p:txBody>
        </p:sp>
        <p:sp>
          <p:nvSpPr>
            <p:cNvPr id="4" name="TextBox 4"/>
            <p:cNvSpPr txBox="1"/>
            <p:nvPr/>
          </p:nvSpPr>
          <p:spPr>
            <a:xfrm>
              <a:off x="0" y="-38100"/>
              <a:ext cx="4549935" cy="2019363"/>
            </a:xfrm>
            <a:prstGeom prst="rect">
              <a:avLst/>
            </a:prstGeom>
          </p:spPr>
          <p:txBody>
            <a:bodyPr lIns="50800" tIns="50800" rIns="50800" bIns="50800" rtlCol="0" anchor="ctr"/>
            <a:lstStyle/>
            <a:p>
              <a:pPr algn="ctr">
                <a:lnSpc>
                  <a:spcPts val="3359"/>
                </a:lnSpc>
              </a:pPr>
              <a:endParaRPr dirty="0"/>
            </a:p>
          </p:txBody>
        </p:sp>
      </p:grpSp>
      <p:sp>
        <p:nvSpPr>
          <p:cNvPr id="8" name="AutoShape 8">
            <a:extLst>
              <a:ext uri="{C183D7F6-B498-43B3-948B-1728B52AA6E4}">
                <adec:decorative xmlns:adec="http://schemas.microsoft.com/office/drawing/2017/decorative" val="1"/>
              </a:ext>
            </a:extLst>
          </p:cNvPr>
          <p:cNvSpPr/>
          <p:nvPr/>
        </p:nvSpPr>
        <p:spPr>
          <a:xfrm flipH="1" flipV="1">
            <a:off x="9120188" y="2504266"/>
            <a:ext cx="23812" cy="3631684"/>
          </a:xfrm>
          <a:prstGeom prst="line">
            <a:avLst/>
          </a:prstGeom>
          <a:ln w="47625" cap="rnd">
            <a:solidFill>
              <a:srgbClr val="000000"/>
            </a:solidFill>
            <a:prstDash val="solid"/>
            <a:headEnd type="none" w="sm" len="sm"/>
            <a:tailEnd type="none" w="sm" len="sm"/>
          </a:ln>
        </p:spPr>
        <p:txBody>
          <a:bodyPr/>
          <a:lstStyle/>
          <a:p>
            <a:endParaRPr lang="en-US" dirty="0"/>
          </a:p>
        </p:txBody>
      </p:sp>
      <p:sp>
        <p:nvSpPr>
          <p:cNvPr id="9" name="AutoShape 9">
            <a:extLst>
              <a:ext uri="{C183D7F6-B498-43B3-948B-1728B52AA6E4}">
                <adec:decorative xmlns:adec="http://schemas.microsoft.com/office/drawing/2017/decorative" val="1"/>
              </a:ext>
            </a:extLst>
          </p:cNvPr>
          <p:cNvSpPr/>
          <p:nvPr/>
        </p:nvSpPr>
        <p:spPr>
          <a:xfrm flipV="1">
            <a:off x="787910" y="6226594"/>
            <a:ext cx="16712180" cy="15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10" name="Group 10">
            <a:extLst>
              <a:ext uri="{C183D7F6-B498-43B3-948B-1728B52AA6E4}">
                <adec:decorative xmlns:adec="http://schemas.microsoft.com/office/drawing/2017/decorative" val="1"/>
              </a:ext>
            </a:extLst>
          </p:cNvPr>
          <p:cNvGrpSpPr/>
          <p:nvPr/>
        </p:nvGrpSpPr>
        <p:grpSpPr>
          <a:xfrm>
            <a:off x="0" y="393450"/>
            <a:ext cx="18288000" cy="1541783"/>
            <a:chOff x="0" y="0"/>
            <a:chExt cx="4816593" cy="406066"/>
          </a:xfrm>
        </p:grpSpPr>
        <p:sp>
          <p:nvSpPr>
            <p:cNvPr id="11" name="Freeform 11">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2" name="TextBox 12"/>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13" name="Freeform 13"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14" name="TextBox 14"/>
          <p:cNvSpPr txBox="1">
            <a:spLocks noGrp="1"/>
          </p:cNvSpPr>
          <p:nvPr>
            <p:ph type="title" idx="4294967295"/>
          </p:nvPr>
        </p:nvSpPr>
        <p:spPr>
          <a:xfrm>
            <a:off x="228600" y="538311"/>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Employee Benefits 0200</a:t>
            </a:r>
          </a:p>
        </p:txBody>
      </p:sp>
      <p:sp>
        <p:nvSpPr>
          <p:cNvPr id="5" name="TextBox 5"/>
          <p:cNvSpPr txBox="1"/>
          <p:nvPr/>
        </p:nvSpPr>
        <p:spPr>
          <a:xfrm>
            <a:off x="787910" y="2694299"/>
            <a:ext cx="8271796" cy="2582227"/>
          </a:xfrm>
          <a:prstGeom prst="rect">
            <a:avLst/>
          </a:prstGeom>
        </p:spPr>
        <p:txBody>
          <a:bodyPr lIns="0" tIns="0" rIns="0" bIns="0" rtlCol="0" anchor="t">
            <a:spAutoFit/>
          </a:bodyPr>
          <a:lstStyle/>
          <a:p>
            <a:pPr algn="l">
              <a:lnSpc>
                <a:spcPts val="3800"/>
              </a:lnSpc>
              <a:spcBef>
                <a:spcPct val="0"/>
              </a:spcBef>
            </a:pPr>
            <a:r>
              <a:rPr lang="en-US" sz="3800" b="1" dirty="0">
                <a:solidFill>
                  <a:srgbClr val="000000"/>
                </a:solidFill>
                <a:latin typeface="Trebuchet MS Bold"/>
                <a:ea typeface="Trebuchet MS Bold"/>
                <a:cs typeface="Trebuchet MS Bold"/>
                <a:sym typeface="Trebuchet MS Bold"/>
              </a:rPr>
              <a:t>Minimum Description </a:t>
            </a:r>
          </a:p>
          <a:p>
            <a:pPr algn="l">
              <a:lnSpc>
                <a:spcPts val="3800"/>
              </a:lnSpc>
              <a:spcBef>
                <a:spcPct val="0"/>
              </a:spcBef>
            </a:pPr>
            <a:r>
              <a:rPr lang="en-US" sz="3800" b="1" dirty="0">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dirty="0">
              <a:solidFill>
                <a:srgbClr val="000000"/>
              </a:solidFill>
              <a:latin typeface="Trebuchet MS Bold"/>
              <a:ea typeface="Trebuchet MS Bold"/>
              <a:cs typeface="Trebuchet MS Bold"/>
              <a:sym typeface="Trebuchet MS Bold"/>
            </a:endParaRPr>
          </a:p>
          <a:p>
            <a:pPr marL="755652" lvl="1" indent="-377826" algn="l">
              <a:lnSpc>
                <a:spcPts val="4795"/>
              </a:lnSpc>
              <a:buFont typeface="Arial"/>
              <a:buChar char="•"/>
            </a:pPr>
            <a:r>
              <a:rPr lang="en-US" sz="3500" dirty="0">
                <a:solidFill>
                  <a:srgbClr val="000000"/>
                </a:solidFill>
                <a:latin typeface="Trebuchet MS"/>
                <a:ea typeface="Trebuchet MS"/>
                <a:cs typeface="Trebuchet MS"/>
                <a:sym typeface="Trebuchet MS"/>
              </a:rPr>
              <a:t>Clearly identify which staff member the cost belongs to</a:t>
            </a:r>
          </a:p>
        </p:txBody>
      </p:sp>
      <p:sp>
        <p:nvSpPr>
          <p:cNvPr id="6" name="TextBox 6"/>
          <p:cNvSpPr txBox="1"/>
          <p:nvPr/>
        </p:nvSpPr>
        <p:spPr>
          <a:xfrm>
            <a:off x="9443837" y="2694299"/>
            <a:ext cx="8056253" cy="2959735"/>
          </a:xfrm>
          <a:prstGeom prst="rect">
            <a:avLst/>
          </a:prstGeom>
        </p:spPr>
        <p:txBody>
          <a:bodyPr lIns="0" tIns="0" rIns="0" bIns="0" rtlCol="0" anchor="t">
            <a:spAutoFit/>
          </a:bodyPr>
          <a:lstStyle/>
          <a:p>
            <a:pPr algn="l">
              <a:lnSpc>
                <a:spcPts val="3800"/>
              </a:lnSpc>
            </a:pPr>
            <a:r>
              <a:rPr lang="en-US" sz="3800" b="1" dirty="0">
                <a:solidFill>
                  <a:srgbClr val="000000"/>
                </a:solidFill>
                <a:latin typeface="Trebuchet MS Bold"/>
                <a:ea typeface="Trebuchet MS Bold"/>
                <a:cs typeface="Trebuchet MS Bold"/>
                <a:sym typeface="Trebuchet MS Bold"/>
              </a:rPr>
              <a:t>Examples of </a:t>
            </a:r>
          </a:p>
          <a:p>
            <a:pPr algn="l">
              <a:lnSpc>
                <a:spcPts val="3800"/>
              </a:lnSpc>
              <a:spcBef>
                <a:spcPct val="0"/>
              </a:spcBef>
            </a:pPr>
            <a:r>
              <a:rPr lang="en-US" sz="3800" b="1" dirty="0">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dirty="0">
              <a:solidFill>
                <a:srgbClr val="000000"/>
              </a:solidFill>
              <a:latin typeface="Trebuchet MS Bold"/>
              <a:ea typeface="Trebuchet MS Bold"/>
              <a:cs typeface="Trebuchet MS Bold"/>
              <a:sym typeface="Trebuchet MS Bold"/>
            </a:endParaRPr>
          </a:p>
          <a:p>
            <a:pPr marL="755652" lvl="1" indent="-377826" algn="l">
              <a:lnSpc>
                <a:spcPts val="3500"/>
              </a:lnSpc>
              <a:spcBef>
                <a:spcPct val="0"/>
              </a:spcBef>
              <a:buFont typeface="Arial"/>
              <a:buChar char="•"/>
            </a:pPr>
            <a:r>
              <a:rPr lang="en-US" sz="3500" dirty="0">
                <a:solidFill>
                  <a:srgbClr val="000000"/>
                </a:solidFill>
                <a:latin typeface="Trebuchet MS"/>
                <a:ea typeface="Trebuchet MS"/>
                <a:cs typeface="Trebuchet MS"/>
                <a:sym typeface="Trebuchet MS"/>
              </a:rPr>
              <a:t>Benefit costs for stipends</a:t>
            </a:r>
          </a:p>
          <a:p>
            <a:pPr algn="l">
              <a:lnSpc>
                <a:spcPts val="1499"/>
              </a:lnSpc>
              <a:spcBef>
                <a:spcPct val="0"/>
              </a:spcBef>
            </a:pPr>
            <a:endParaRPr lang="en-US" sz="3500" dirty="0">
              <a:solidFill>
                <a:srgbClr val="000000"/>
              </a:solidFill>
              <a:latin typeface="Trebuchet MS"/>
              <a:ea typeface="Trebuchet MS"/>
              <a:cs typeface="Trebuchet MS"/>
              <a:sym typeface="Trebuchet MS"/>
            </a:endParaRPr>
          </a:p>
          <a:p>
            <a:pPr marL="755652" lvl="1" indent="-377826" algn="l">
              <a:lnSpc>
                <a:spcPts val="3500"/>
              </a:lnSpc>
              <a:spcBef>
                <a:spcPct val="0"/>
              </a:spcBef>
              <a:buFont typeface="Arial"/>
              <a:buChar char="•"/>
            </a:pPr>
            <a:r>
              <a:rPr lang="en-US" sz="3500" dirty="0">
                <a:solidFill>
                  <a:srgbClr val="000000"/>
                </a:solidFill>
                <a:latin typeface="Trebuchet MS"/>
                <a:ea typeface="Trebuchet MS"/>
                <a:cs typeface="Trebuchet MS"/>
                <a:sym typeface="Trebuchet MS"/>
              </a:rPr>
              <a:t>Benefit costs for school counselor FTE</a:t>
            </a:r>
          </a:p>
        </p:txBody>
      </p:sp>
      <p:sp>
        <p:nvSpPr>
          <p:cNvPr id="7" name="TextBox 7"/>
          <p:cNvSpPr txBox="1"/>
          <p:nvPr/>
        </p:nvSpPr>
        <p:spPr>
          <a:xfrm>
            <a:off x="1028700" y="6495917"/>
            <a:ext cx="16373566" cy="2985135"/>
          </a:xfrm>
          <a:prstGeom prst="rect">
            <a:avLst/>
          </a:prstGeom>
        </p:spPr>
        <p:txBody>
          <a:bodyPr lIns="0" tIns="0" rIns="0" bIns="0" rtlCol="0" anchor="t">
            <a:spAutoFit/>
          </a:bodyPr>
          <a:lstStyle/>
          <a:p>
            <a:pPr algn="l">
              <a:lnSpc>
                <a:spcPts val="3000"/>
              </a:lnSpc>
              <a:spcBef>
                <a:spcPct val="0"/>
              </a:spcBef>
            </a:pPr>
            <a:r>
              <a:rPr lang="en-US" sz="3000" b="1" dirty="0">
                <a:solidFill>
                  <a:srgbClr val="000000"/>
                </a:solidFill>
                <a:latin typeface="Trebuchet MS Bold"/>
                <a:ea typeface="Trebuchet MS Bold"/>
                <a:cs typeface="Trebuchet MS Bold"/>
                <a:sym typeface="Trebuchet MS Bold"/>
              </a:rPr>
              <a:t>*Important Fiscal Note:</a:t>
            </a:r>
          </a:p>
          <a:p>
            <a:pPr marL="604523" lvl="1" indent="-302261" algn="l">
              <a:lnSpc>
                <a:spcPts val="4200"/>
              </a:lnSpc>
              <a:buFont typeface="Arial"/>
              <a:buChar char="•"/>
            </a:pPr>
            <a:r>
              <a:rPr lang="en-US" sz="2800" dirty="0">
                <a:solidFill>
                  <a:srgbClr val="000000"/>
                </a:solidFill>
                <a:latin typeface="Trebuchet MS"/>
                <a:ea typeface="Trebuchet MS"/>
                <a:cs typeface="Trebuchet MS"/>
                <a:sym typeface="Trebuchet MS"/>
              </a:rPr>
              <a:t>When reviewing budgets, benefits rates above 40% will be flagged for follow-up. </a:t>
            </a:r>
          </a:p>
          <a:p>
            <a:pPr marL="1209045" lvl="2" indent="-403015" algn="l">
              <a:lnSpc>
                <a:spcPts val="4200"/>
              </a:lnSpc>
              <a:buFont typeface="Arial"/>
              <a:buChar char="⚬"/>
            </a:pPr>
            <a:r>
              <a:rPr lang="en-US" sz="2800" dirty="0">
                <a:solidFill>
                  <a:srgbClr val="000000"/>
                </a:solidFill>
                <a:latin typeface="Trebuchet MS"/>
                <a:ea typeface="Trebuchet MS"/>
                <a:cs typeface="Trebuchet MS"/>
                <a:sym typeface="Trebuchet MS"/>
              </a:rPr>
              <a:t>While it's not unallowable, we will need to verify that you have actually calculated the cost of benefits rather than making an estimation of the cost. This estimation has led to significant unspent funds in past years and as no carryover is allowed moving forward.</a:t>
            </a:r>
          </a:p>
          <a:p>
            <a:pPr marL="1209045" lvl="2" indent="-403015" algn="l">
              <a:lnSpc>
                <a:spcPts val="4200"/>
              </a:lnSpc>
              <a:spcBef>
                <a:spcPct val="0"/>
              </a:spcBef>
              <a:buFont typeface="Arial"/>
              <a:buChar char="⚬"/>
            </a:pPr>
            <a:r>
              <a:rPr lang="en-US" sz="2800" dirty="0">
                <a:solidFill>
                  <a:srgbClr val="000000"/>
                </a:solidFill>
                <a:latin typeface="Trebuchet MS"/>
                <a:ea typeface="Trebuchet MS"/>
                <a:cs typeface="Trebuchet MS"/>
                <a:sym typeface="Trebuchet MS"/>
              </a:rPr>
              <a:t>We need to work together to make sure that line items reflect actual costs.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3008676"/>
            <a:ext cx="17275536" cy="6857613"/>
            <a:chOff x="0" y="0"/>
            <a:chExt cx="4549935" cy="1806120"/>
          </a:xfrm>
        </p:grpSpPr>
        <p:sp>
          <p:nvSpPr>
            <p:cNvPr id="3" name="Freeform 3">
              <a:extLst>
                <a:ext uri="{C183D7F6-B498-43B3-948B-1728B52AA6E4}">
                  <adec:decorative xmlns:adec="http://schemas.microsoft.com/office/drawing/2017/decorative" val="1"/>
                </a:ext>
              </a:extLst>
            </p:cNvPr>
            <p:cNvSpPr/>
            <p:nvPr/>
          </p:nvSpPr>
          <p:spPr>
            <a:xfrm>
              <a:off x="0" y="0"/>
              <a:ext cx="4549935" cy="1806120"/>
            </a:xfrm>
            <a:custGeom>
              <a:avLst/>
              <a:gdLst/>
              <a:ahLst/>
              <a:cxnLst/>
              <a:rect l="l" t="t" r="r" b="b"/>
              <a:pathLst>
                <a:path w="4549935" h="1806120">
                  <a:moveTo>
                    <a:pt x="0" y="0"/>
                  </a:moveTo>
                  <a:lnTo>
                    <a:pt x="4549935" y="0"/>
                  </a:lnTo>
                  <a:lnTo>
                    <a:pt x="4549935" y="1806120"/>
                  </a:lnTo>
                  <a:lnTo>
                    <a:pt x="0" y="1806120"/>
                  </a:lnTo>
                  <a:close/>
                </a:path>
              </a:pathLst>
            </a:custGeom>
            <a:solidFill>
              <a:srgbClr val="F2F2F2"/>
            </a:solidFill>
          </p:spPr>
          <p:txBody>
            <a:bodyPr/>
            <a:lstStyle/>
            <a:p>
              <a:endParaRPr lang="en-US" dirty="0"/>
            </a:p>
          </p:txBody>
        </p:sp>
        <p:sp>
          <p:nvSpPr>
            <p:cNvPr id="4" name="TextBox 4"/>
            <p:cNvSpPr txBox="1"/>
            <p:nvPr/>
          </p:nvSpPr>
          <p:spPr>
            <a:xfrm>
              <a:off x="0" y="-38100"/>
              <a:ext cx="4549935" cy="1844220"/>
            </a:xfrm>
            <a:prstGeom prst="rect">
              <a:avLst/>
            </a:prstGeom>
          </p:spPr>
          <p:txBody>
            <a:bodyPr lIns="50800" tIns="50800" rIns="50800" bIns="50800" rtlCol="0" anchor="ctr"/>
            <a:lstStyle/>
            <a:p>
              <a:pPr algn="ctr">
                <a:lnSpc>
                  <a:spcPts val="3359"/>
                </a:lnSpc>
              </a:pPr>
              <a:endParaRPr dirty="0"/>
            </a:p>
          </p:txBody>
        </p:sp>
      </p:grpSp>
      <p:sp>
        <p:nvSpPr>
          <p:cNvPr id="8" name="AutoShape 8">
            <a:extLst>
              <a:ext uri="{C183D7F6-B498-43B3-948B-1728B52AA6E4}">
                <adec:decorative xmlns:adec="http://schemas.microsoft.com/office/drawing/2017/decorative" val="1"/>
              </a:ext>
            </a:extLst>
          </p:cNvPr>
          <p:cNvSpPr/>
          <p:nvPr/>
        </p:nvSpPr>
        <p:spPr>
          <a:xfrm flipH="1" flipV="1">
            <a:off x="9244715" y="3196716"/>
            <a:ext cx="23812" cy="3631684"/>
          </a:xfrm>
          <a:prstGeom prst="line">
            <a:avLst/>
          </a:prstGeom>
          <a:ln w="47625" cap="rnd">
            <a:solidFill>
              <a:srgbClr val="000000"/>
            </a:solidFill>
            <a:prstDash val="solid"/>
            <a:headEnd type="none" w="sm" len="sm"/>
            <a:tailEnd type="none" w="sm" len="sm"/>
          </a:ln>
        </p:spPr>
        <p:txBody>
          <a:bodyPr/>
          <a:lstStyle/>
          <a:p>
            <a:endParaRPr lang="en-US" dirty="0"/>
          </a:p>
        </p:txBody>
      </p:sp>
      <p:sp>
        <p:nvSpPr>
          <p:cNvPr id="9" name="AutoShape 9">
            <a:extLst>
              <a:ext uri="{C183D7F6-B498-43B3-948B-1728B52AA6E4}">
                <adec:decorative xmlns:adec="http://schemas.microsoft.com/office/drawing/2017/decorative" val="1"/>
              </a:ext>
            </a:extLst>
          </p:cNvPr>
          <p:cNvSpPr/>
          <p:nvPr/>
        </p:nvSpPr>
        <p:spPr>
          <a:xfrm flipV="1">
            <a:off x="864813" y="6970077"/>
            <a:ext cx="16712180" cy="15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10" name="Group 10">
            <a:extLst>
              <a:ext uri="{C183D7F6-B498-43B3-948B-1728B52AA6E4}">
                <adec:decorative xmlns:adec="http://schemas.microsoft.com/office/drawing/2017/decorative" val="1"/>
              </a:ext>
            </a:extLst>
          </p:cNvPr>
          <p:cNvGrpSpPr/>
          <p:nvPr/>
        </p:nvGrpSpPr>
        <p:grpSpPr>
          <a:xfrm>
            <a:off x="0" y="512969"/>
            <a:ext cx="18288000" cy="2003208"/>
            <a:chOff x="0" y="0"/>
            <a:chExt cx="4816593" cy="527594"/>
          </a:xfrm>
        </p:grpSpPr>
        <p:sp>
          <p:nvSpPr>
            <p:cNvPr id="11" name="Freeform 11">
              <a:extLst>
                <a:ext uri="{C183D7F6-B498-43B3-948B-1728B52AA6E4}">
                  <adec:decorative xmlns:adec="http://schemas.microsoft.com/office/drawing/2017/decorative" val="1"/>
                </a:ext>
              </a:extLst>
            </p:cNvPr>
            <p:cNvSpPr/>
            <p:nvPr/>
          </p:nvSpPr>
          <p:spPr>
            <a:xfrm>
              <a:off x="0" y="0"/>
              <a:ext cx="4816592" cy="527594"/>
            </a:xfrm>
            <a:custGeom>
              <a:avLst/>
              <a:gdLst/>
              <a:ahLst/>
              <a:cxnLst/>
              <a:rect l="l" t="t" r="r" b="b"/>
              <a:pathLst>
                <a:path w="4816592" h="527594">
                  <a:moveTo>
                    <a:pt x="0" y="0"/>
                  </a:moveTo>
                  <a:lnTo>
                    <a:pt x="4816592" y="0"/>
                  </a:lnTo>
                  <a:lnTo>
                    <a:pt x="4816592" y="527594"/>
                  </a:lnTo>
                  <a:lnTo>
                    <a:pt x="0" y="527594"/>
                  </a:lnTo>
                  <a:close/>
                </a:path>
              </a:pathLst>
            </a:custGeom>
            <a:solidFill>
              <a:srgbClr val="F2F2F2"/>
            </a:solidFill>
          </p:spPr>
          <p:txBody>
            <a:bodyPr/>
            <a:lstStyle/>
            <a:p>
              <a:endParaRPr lang="en-US" dirty="0"/>
            </a:p>
          </p:txBody>
        </p:sp>
        <p:sp>
          <p:nvSpPr>
            <p:cNvPr id="12" name="TextBox 12"/>
            <p:cNvSpPr txBox="1"/>
            <p:nvPr/>
          </p:nvSpPr>
          <p:spPr>
            <a:xfrm>
              <a:off x="0" y="114300"/>
              <a:ext cx="4816593" cy="413294"/>
            </a:xfrm>
            <a:prstGeom prst="rect">
              <a:avLst/>
            </a:prstGeom>
          </p:spPr>
          <p:txBody>
            <a:bodyPr lIns="50800" tIns="50800" rIns="50800" bIns="50800" rtlCol="0" anchor="ctr"/>
            <a:lstStyle/>
            <a:p>
              <a:pPr algn="l">
                <a:lnSpc>
                  <a:spcPts val="6565"/>
                </a:lnSpc>
              </a:pPr>
              <a:r>
                <a:rPr lang="en-US" sz="6500" dirty="0">
                  <a:solidFill>
                    <a:srgbClr val="000000"/>
                  </a:solidFill>
                  <a:latin typeface="Museo Slab 1"/>
                  <a:ea typeface="Museo Slab 1"/>
                  <a:cs typeface="Museo Slab 1"/>
                  <a:sym typeface="Museo Slab 1"/>
                </a:rPr>
                <a:t> </a:t>
              </a:r>
            </a:p>
          </p:txBody>
        </p:sp>
      </p:grpSp>
      <p:sp>
        <p:nvSpPr>
          <p:cNvPr id="13" name="Freeform 13" descr="CDE Logo"/>
          <p:cNvSpPr/>
          <p:nvPr/>
        </p:nvSpPr>
        <p:spPr>
          <a:xfrm>
            <a:off x="15245467" y="90673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
        <p:nvSpPr>
          <p:cNvPr id="14" name="TextBox 14"/>
          <p:cNvSpPr txBox="1">
            <a:spLocks noGrp="1"/>
          </p:cNvSpPr>
          <p:nvPr>
            <p:ph type="title" idx="4294967295"/>
          </p:nvPr>
        </p:nvSpPr>
        <p:spPr>
          <a:xfrm>
            <a:off x="302662" y="653513"/>
            <a:ext cx="13969306" cy="1750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3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Benefits 0200:</a:t>
            </a:r>
          </a:p>
          <a:p>
            <a:pPr marL="0" marR="0" lvl="0" indent="0" algn="l" defTabSz="914400" rtl="0" eaLnBrk="1" fontAlgn="auto" latinLnBrk="0" hangingPunct="1">
              <a:lnSpc>
                <a:spcPts val="683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Tuition and Associated Books</a:t>
            </a:r>
          </a:p>
        </p:txBody>
      </p:sp>
      <p:sp>
        <p:nvSpPr>
          <p:cNvPr id="5" name="TextBox 5"/>
          <p:cNvSpPr txBox="1"/>
          <p:nvPr/>
        </p:nvSpPr>
        <p:spPr>
          <a:xfrm>
            <a:off x="872204" y="3363238"/>
            <a:ext cx="8271796" cy="2219960"/>
          </a:xfrm>
          <a:prstGeom prst="rect">
            <a:avLst/>
          </a:prstGeom>
        </p:spPr>
        <p:txBody>
          <a:bodyPr lIns="0" tIns="0" rIns="0" bIns="0" rtlCol="0" anchor="t">
            <a:spAutoFit/>
          </a:bodyPr>
          <a:lstStyle/>
          <a:p>
            <a:pPr algn="l">
              <a:lnSpc>
                <a:spcPts val="3800"/>
              </a:lnSpc>
              <a:spcBef>
                <a:spcPct val="0"/>
              </a:spcBef>
            </a:pPr>
            <a:r>
              <a:rPr lang="en-US" sz="3800" b="1" dirty="0">
                <a:solidFill>
                  <a:srgbClr val="000000"/>
                </a:solidFill>
                <a:latin typeface="Trebuchet MS Bold"/>
                <a:ea typeface="Trebuchet MS Bold"/>
                <a:cs typeface="Trebuchet MS Bold"/>
                <a:sym typeface="Trebuchet MS Bold"/>
              </a:rPr>
              <a:t>Minimum Description </a:t>
            </a:r>
          </a:p>
          <a:p>
            <a:pPr algn="l">
              <a:lnSpc>
                <a:spcPts val="3800"/>
              </a:lnSpc>
              <a:spcBef>
                <a:spcPct val="0"/>
              </a:spcBef>
            </a:pPr>
            <a:r>
              <a:rPr lang="en-US" sz="3800" b="1" dirty="0">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dirty="0">
              <a:solidFill>
                <a:srgbClr val="000000"/>
              </a:solidFill>
              <a:latin typeface="Trebuchet MS Bold"/>
              <a:ea typeface="Trebuchet MS Bold"/>
              <a:cs typeface="Trebuchet MS Bold"/>
              <a:sym typeface="Trebuchet MS Bold"/>
            </a:endParaRPr>
          </a:p>
          <a:p>
            <a:pPr marL="647700" lvl="1" indent="-323850" algn="l">
              <a:lnSpc>
                <a:spcPts val="3000"/>
              </a:lnSpc>
              <a:buFont typeface="Arial"/>
              <a:buChar char="•"/>
            </a:pPr>
            <a:r>
              <a:rPr lang="en-US" sz="3000" dirty="0">
                <a:solidFill>
                  <a:srgbClr val="000000"/>
                </a:solidFill>
                <a:latin typeface="Trebuchet MS"/>
                <a:ea typeface="Trebuchet MS"/>
                <a:cs typeface="Trebuchet MS"/>
                <a:sym typeface="Trebuchet MS"/>
              </a:rPr>
              <a:t>Include name of higher education institution and employee</a:t>
            </a:r>
          </a:p>
        </p:txBody>
      </p:sp>
      <p:sp>
        <p:nvSpPr>
          <p:cNvPr id="6" name="TextBox 6"/>
          <p:cNvSpPr txBox="1"/>
          <p:nvPr/>
        </p:nvSpPr>
        <p:spPr>
          <a:xfrm>
            <a:off x="9642186" y="3281810"/>
            <a:ext cx="7963155" cy="2981960"/>
          </a:xfrm>
          <a:prstGeom prst="rect">
            <a:avLst/>
          </a:prstGeom>
        </p:spPr>
        <p:txBody>
          <a:bodyPr lIns="0" tIns="0" rIns="0" bIns="0" rtlCol="0" anchor="t">
            <a:spAutoFit/>
          </a:bodyPr>
          <a:lstStyle/>
          <a:p>
            <a:pPr algn="l">
              <a:lnSpc>
                <a:spcPts val="3800"/>
              </a:lnSpc>
            </a:pPr>
            <a:r>
              <a:rPr lang="en-US" sz="3800" b="1" dirty="0">
                <a:solidFill>
                  <a:srgbClr val="000000"/>
                </a:solidFill>
                <a:latin typeface="Trebuchet MS Bold"/>
                <a:ea typeface="Trebuchet MS Bold"/>
                <a:cs typeface="Trebuchet MS Bold"/>
                <a:sym typeface="Trebuchet MS Bold"/>
              </a:rPr>
              <a:t>Examples of </a:t>
            </a:r>
          </a:p>
          <a:p>
            <a:pPr algn="l">
              <a:lnSpc>
                <a:spcPts val="3800"/>
              </a:lnSpc>
              <a:spcBef>
                <a:spcPct val="0"/>
              </a:spcBef>
            </a:pPr>
            <a:r>
              <a:rPr lang="en-US" sz="3800" b="1" dirty="0">
                <a:solidFill>
                  <a:srgbClr val="000000"/>
                </a:solidFill>
                <a:latin typeface="Trebuchet MS Bold"/>
                <a:ea typeface="Trebuchet MS Bold"/>
                <a:cs typeface="Trebuchet MS Bold"/>
                <a:sym typeface="Trebuchet MS Bold"/>
              </a:rPr>
              <a:t>Requirements:</a:t>
            </a:r>
          </a:p>
          <a:p>
            <a:pPr algn="l">
              <a:lnSpc>
                <a:spcPts val="3800"/>
              </a:lnSpc>
              <a:spcBef>
                <a:spcPct val="0"/>
              </a:spcBef>
            </a:pPr>
            <a:endParaRPr lang="en-US" sz="3800" b="1" dirty="0">
              <a:solidFill>
                <a:srgbClr val="000000"/>
              </a:solidFill>
              <a:latin typeface="Trebuchet MS Bold"/>
              <a:ea typeface="Trebuchet MS Bold"/>
              <a:cs typeface="Trebuchet MS Bold"/>
              <a:sym typeface="Trebuchet MS Bold"/>
            </a:endParaRPr>
          </a:p>
          <a:p>
            <a:pPr marL="647700" lvl="1" indent="-323850" algn="l">
              <a:lnSpc>
                <a:spcPts val="3000"/>
              </a:lnSpc>
              <a:spcBef>
                <a:spcPct val="0"/>
              </a:spcBef>
              <a:buFont typeface="Arial"/>
              <a:buChar char="•"/>
            </a:pPr>
            <a:r>
              <a:rPr lang="en-US" sz="3000" dirty="0">
                <a:solidFill>
                  <a:srgbClr val="000000"/>
                </a:solidFill>
                <a:latin typeface="Trebuchet MS"/>
                <a:ea typeface="Trebuchet MS"/>
                <a:cs typeface="Trebuchet MS"/>
                <a:sym typeface="Trebuchet MS"/>
              </a:rPr>
              <a:t>Tuition cost to School Counseling University for JB</a:t>
            </a:r>
          </a:p>
          <a:p>
            <a:pPr algn="l">
              <a:lnSpc>
                <a:spcPts val="3000"/>
              </a:lnSpc>
              <a:spcBef>
                <a:spcPct val="0"/>
              </a:spcBef>
            </a:pPr>
            <a:endParaRPr lang="en-US" sz="3000" dirty="0">
              <a:solidFill>
                <a:srgbClr val="000000"/>
              </a:solidFill>
              <a:latin typeface="Trebuchet MS"/>
              <a:ea typeface="Trebuchet MS"/>
              <a:cs typeface="Trebuchet MS"/>
              <a:sym typeface="Trebuchet MS"/>
            </a:endParaRPr>
          </a:p>
          <a:p>
            <a:pPr marL="647700" lvl="1" indent="-323850" algn="l">
              <a:lnSpc>
                <a:spcPts val="3000"/>
              </a:lnSpc>
              <a:buFont typeface="Arial"/>
              <a:buChar char="•"/>
            </a:pPr>
            <a:r>
              <a:rPr lang="en-US" sz="3000" dirty="0">
                <a:solidFill>
                  <a:srgbClr val="000000"/>
                </a:solidFill>
                <a:latin typeface="Trebuchet MS"/>
                <a:ea typeface="Trebuchet MS"/>
                <a:cs typeface="Trebuchet MS"/>
                <a:sym typeface="Trebuchet MS"/>
              </a:rPr>
              <a:t>Books for Masters in School Counseling</a:t>
            </a:r>
          </a:p>
        </p:txBody>
      </p:sp>
      <p:sp>
        <p:nvSpPr>
          <p:cNvPr id="7" name="TextBox 7"/>
          <p:cNvSpPr txBox="1"/>
          <p:nvPr/>
        </p:nvSpPr>
        <p:spPr>
          <a:xfrm>
            <a:off x="1028700" y="7016503"/>
            <a:ext cx="16384405" cy="2661285"/>
          </a:xfrm>
          <a:prstGeom prst="rect">
            <a:avLst/>
          </a:prstGeom>
        </p:spPr>
        <p:txBody>
          <a:bodyPr lIns="0" tIns="0" rIns="0" bIns="0" rtlCol="0" anchor="t">
            <a:spAutoFit/>
          </a:bodyPr>
          <a:lstStyle/>
          <a:p>
            <a:pPr algn="l">
              <a:lnSpc>
                <a:spcPts val="4590"/>
              </a:lnSpc>
            </a:pPr>
            <a:r>
              <a:rPr lang="en-US" sz="3000" b="1" dirty="0">
                <a:solidFill>
                  <a:srgbClr val="000000"/>
                </a:solidFill>
                <a:latin typeface="Trebuchet MS Bold"/>
                <a:ea typeface="Trebuchet MS Bold"/>
                <a:cs typeface="Trebuchet MS Bold"/>
                <a:sym typeface="Trebuchet MS Bold"/>
              </a:rPr>
              <a:t>*Important SCCG Note:</a:t>
            </a:r>
          </a:p>
          <a:p>
            <a:pPr marL="647702" lvl="1" indent="-323851" algn="l">
              <a:lnSpc>
                <a:spcPts val="4590"/>
              </a:lnSpc>
              <a:buFont typeface="Arial"/>
              <a:buChar char="•"/>
            </a:pPr>
            <a:r>
              <a:rPr lang="en-US" sz="3000" dirty="0">
                <a:solidFill>
                  <a:srgbClr val="000000"/>
                </a:solidFill>
                <a:latin typeface="Trebuchet MS"/>
                <a:ea typeface="Trebuchet MS"/>
                <a:cs typeface="Trebuchet MS"/>
                <a:sym typeface="Trebuchet MS"/>
              </a:rPr>
              <a:t>See Tuition/Hiring Guidance workflow</a:t>
            </a:r>
          </a:p>
          <a:p>
            <a:pPr marL="647702" lvl="1" indent="-323851" algn="l">
              <a:lnSpc>
                <a:spcPts val="4170"/>
              </a:lnSpc>
              <a:buFont typeface="Arial"/>
              <a:buChar char="•"/>
            </a:pPr>
            <a:r>
              <a:rPr lang="en-US" sz="3000" dirty="0">
                <a:solidFill>
                  <a:srgbClr val="000000"/>
                </a:solidFill>
                <a:latin typeface="Trebuchet MS"/>
                <a:ea typeface="Trebuchet MS"/>
                <a:cs typeface="Trebuchet MS"/>
                <a:sym typeface="Trebuchet MS"/>
              </a:rPr>
              <a:t>Fill out assurances </a:t>
            </a:r>
          </a:p>
          <a:p>
            <a:pPr marL="647702" lvl="1" indent="-323851" algn="l">
              <a:lnSpc>
                <a:spcPts val="4170"/>
              </a:lnSpc>
              <a:buFont typeface="Arial"/>
              <a:buChar char="•"/>
            </a:pPr>
            <a:r>
              <a:rPr lang="en-US" sz="3000" dirty="0">
                <a:solidFill>
                  <a:srgbClr val="000000"/>
                </a:solidFill>
                <a:latin typeface="Trebuchet MS"/>
                <a:ea typeface="Trebuchet MS"/>
                <a:cs typeface="Trebuchet MS"/>
                <a:sym typeface="Trebuchet MS"/>
              </a:rPr>
              <a:t>Tuition can only be paid for those in grant funded positions </a:t>
            </a:r>
          </a:p>
          <a:p>
            <a:pPr algn="l">
              <a:lnSpc>
                <a:spcPts val="3000"/>
              </a:lnSpc>
              <a:spcBef>
                <a:spcPct val="0"/>
              </a:spcBef>
            </a:pPr>
            <a:endParaRPr lang="en-US" sz="3000" dirty="0">
              <a:solidFill>
                <a:srgbClr val="000000"/>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887899"/>
            <a:ext cx="17275536" cy="6789757"/>
            <a:chOff x="0" y="0"/>
            <a:chExt cx="4549935" cy="1788249"/>
          </a:xfrm>
        </p:grpSpPr>
        <p:sp>
          <p:nvSpPr>
            <p:cNvPr id="3" name="Freeform 3">
              <a:extLst>
                <a:ext uri="{C183D7F6-B498-43B3-948B-1728B52AA6E4}">
                  <adec:decorative xmlns:adec="http://schemas.microsoft.com/office/drawing/2017/decorative" val="1"/>
                </a:ext>
              </a:extLst>
            </p:cNvPr>
            <p:cNvSpPr/>
            <p:nvPr/>
          </p:nvSpPr>
          <p:spPr>
            <a:xfrm>
              <a:off x="0" y="0"/>
              <a:ext cx="4549935" cy="1788249"/>
            </a:xfrm>
            <a:custGeom>
              <a:avLst/>
              <a:gdLst/>
              <a:ahLst/>
              <a:cxnLst/>
              <a:rect l="l" t="t" r="r" b="b"/>
              <a:pathLst>
                <a:path w="4549935" h="1788249">
                  <a:moveTo>
                    <a:pt x="0" y="0"/>
                  </a:moveTo>
                  <a:lnTo>
                    <a:pt x="4549935" y="0"/>
                  </a:lnTo>
                  <a:lnTo>
                    <a:pt x="4549935" y="1788249"/>
                  </a:lnTo>
                  <a:lnTo>
                    <a:pt x="0" y="1788249"/>
                  </a:lnTo>
                  <a:close/>
                </a:path>
              </a:pathLst>
            </a:custGeom>
            <a:solidFill>
              <a:srgbClr val="F2F2F2"/>
            </a:solidFill>
          </p:spPr>
          <p:txBody>
            <a:bodyPr/>
            <a:lstStyle/>
            <a:p>
              <a:endParaRPr lang="en-US" dirty="0"/>
            </a:p>
          </p:txBody>
        </p:sp>
        <p:sp>
          <p:nvSpPr>
            <p:cNvPr id="4" name="TextBox 4"/>
            <p:cNvSpPr txBox="1"/>
            <p:nvPr/>
          </p:nvSpPr>
          <p:spPr>
            <a:xfrm>
              <a:off x="0" y="-38100"/>
              <a:ext cx="4549935" cy="1826349"/>
            </a:xfrm>
            <a:prstGeom prst="rect">
              <a:avLst/>
            </a:prstGeom>
          </p:spPr>
          <p:txBody>
            <a:bodyPr lIns="50800" tIns="50800" rIns="50800" bIns="50800" rtlCol="0" anchor="ctr"/>
            <a:lstStyle/>
            <a:p>
              <a:pPr algn="ctr">
                <a:lnSpc>
                  <a:spcPts val="3359"/>
                </a:lnSpc>
              </a:pPr>
              <a:endParaRPr dirty="0"/>
            </a:p>
          </p:txBody>
        </p:sp>
      </p:grpSp>
      <p:sp>
        <p:nvSpPr>
          <p:cNvPr id="5" name="AutoShape 5">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8" name="Group 8">
            <a:extLst>
              <a:ext uri="{C183D7F6-B498-43B3-948B-1728B52AA6E4}">
                <adec:decorative xmlns:adec="http://schemas.microsoft.com/office/drawing/2017/decorative" val="1"/>
              </a:ext>
            </a:extLst>
          </p:cNvPr>
          <p:cNvGrpSpPr/>
          <p:nvPr/>
        </p:nvGrpSpPr>
        <p:grpSpPr>
          <a:xfrm>
            <a:off x="0" y="266587"/>
            <a:ext cx="18288000" cy="2166064"/>
            <a:chOff x="0" y="0"/>
            <a:chExt cx="4816593" cy="570486"/>
          </a:xfrm>
        </p:grpSpPr>
        <p:sp>
          <p:nvSpPr>
            <p:cNvPr id="9" name="Freeform 9">
              <a:extLst>
                <a:ext uri="{C183D7F6-B498-43B3-948B-1728B52AA6E4}">
                  <adec:decorative xmlns:adec="http://schemas.microsoft.com/office/drawing/2017/decorative" val="1"/>
                </a:ext>
              </a:extLst>
            </p:cNvPr>
            <p:cNvSpPr/>
            <p:nvPr/>
          </p:nvSpPr>
          <p:spPr>
            <a:xfrm>
              <a:off x="0" y="0"/>
              <a:ext cx="4816592" cy="570486"/>
            </a:xfrm>
            <a:custGeom>
              <a:avLst/>
              <a:gdLst/>
              <a:ahLst/>
              <a:cxnLst/>
              <a:rect l="l" t="t" r="r" b="b"/>
              <a:pathLst>
                <a:path w="4816592" h="570486">
                  <a:moveTo>
                    <a:pt x="0" y="0"/>
                  </a:moveTo>
                  <a:lnTo>
                    <a:pt x="4816592" y="0"/>
                  </a:lnTo>
                  <a:lnTo>
                    <a:pt x="4816592" y="570486"/>
                  </a:lnTo>
                  <a:lnTo>
                    <a:pt x="0" y="570486"/>
                  </a:lnTo>
                  <a:close/>
                </a:path>
              </a:pathLst>
            </a:custGeom>
            <a:solidFill>
              <a:srgbClr val="F2F2F2"/>
            </a:solidFill>
          </p:spPr>
          <p:txBody>
            <a:bodyPr/>
            <a:lstStyle/>
            <a:p>
              <a:endParaRPr lang="en-US" dirty="0"/>
            </a:p>
          </p:txBody>
        </p:sp>
        <p:sp>
          <p:nvSpPr>
            <p:cNvPr id="10" name="TextBox 10"/>
            <p:cNvSpPr txBox="1"/>
            <p:nvPr/>
          </p:nvSpPr>
          <p:spPr>
            <a:xfrm>
              <a:off x="0" y="95250"/>
              <a:ext cx="4816593" cy="475236"/>
            </a:xfrm>
            <a:prstGeom prst="rect">
              <a:avLst/>
            </a:prstGeom>
          </p:spPr>
          <p:txBody>
            <a:bodyPr lIns="50800" tIns="50800" rIns="50800" bIns="50800" rtlCol="0" anchor="ctr"/>
            <a:lstStyle/>
            <a:p>
              <a:pPr algn="l">
                <a:lnSpc>
                  <a:spcPts val="6760"/>
                </a:lnSpc>
              </a:pPr>
              <a:r>
                <a:rPr lang="en-US" sz="6500" dirty="0">
                  <a:solidFill>
                    <a:srgbClr val="000000"/>
                  </a:solidFill>
                  <a:latin typeface="Museo Slab 1"/>
                  <a:ea typeface="Museo Slab 1"/>
                  <a:cs typeface="Museo Slab 1"/>
                  <a:sym typeface="Museo Slab 1"/>
                </a:rPr>
                <a:t> </a:t>
              </a:r>
            </a:p>
          </p:txBody>
        </p:sp>
      </p:grpSp>
      <p:sp>
        <p:nvSpPr>
          <p:cNvPr id="11" name="Freeform 11" descr="CDE Logo"/>
          <p:cNvSpPr/>
          <p:nvPr/>
        </p:nvSpPr>
        <p:spPr>
          <a:xfrm>
            <a:off x="15207064" y="810495"/>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12" name="TextBox 12"/>
          <p:cNvSpPr txBox="1">
            <a:spLocks noGrp="1"/>
          </p:cNvSpPr>
          <p:nvPr>
            <p:ph type="title" idx="4294967295"/>
          </p:nvPr>
        </p:nvSpPr>
        <p:spPr>
          <a:xfrm>
            <a:off x="467829" y="634291"/>
            <a:ext cx="15828577" cy="16211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Purchased Services- 0300</a:t>
            </a:r>
          </a:p>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Consultant and Professional Speakers</a:t>
            </a:r>
          </a:p>
        </p:txBody>
      </p:sp>
      <p:sp>
        <p:nvSpPr>
          <p:cNvPr id="6" name="TextBox 6"/>
          <p:cNvSpPr txBox="1"/>
          <p:nvPr/>
        </p:nvSpPr>
        <p:spPr>
          <a:xfrm>
            <a:off x="1028700" y="3128359"/>
            <a:ext cx="7050064" cy="5588000"/>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Who?</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What?</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Cost per hour/item</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Why is it necessary?</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
        <p:nvSpPr>
          <p:cNvPr id="7" name="TextBox 7"/>
          <p:cNvSpPr txBox="1"/>
          <p:nvPr/>
        </p:nvSpPr>
        <p:spPr>
          <a:xfrm>
            <a:off x="9897209" y="3128359"/>
            <a:ext cx="7445337" cy="4578350"/>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ASCA on-site training; $3,500 for 45 staff members</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SCCGP Consultant Name- $10,000 to support writing sustainability plan.</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3" name="Freeform 3">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38100"/>
              <a:ext cx="4971873" cy="444166"/>
            </a:xfrm>
            <a:prstGeom prst="rect">
              <a:avLst/>
            </a:prstGeom>
          </p:spPr>
          <p:txBody>
            <a:bodyPr lIns="50800" tIns="50800" rIns="50800" bIns="50800" rtlCol="0" anchor="ctr"/>
            <a:lstStyle/>
            <a:p>
              <a:pPr algn="ctr">
                <a:lnSpc>
                  <a:spcPts val="3359"/>
                </a:lnSpc>
              </a:pPr>
              <a:endParaRPr dirty="0"/>
            </a:p>
          </p:txBody>
        </p:sp>
      </p:grpSp>
      <p:sp>
        <p:nvSpPr>
          <p:cNvPr id="10" name="Freeform 10" descr="CDE Logo"/>
          <p:cNvSpPr/>
          <p:nvPr/>
        </p:nvSpPr>
        <p:spPr>
          <a:xfrm>
            <a:off x="14722999" y="60628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4"/>
            <a:stretch>
              <a:fillRect t="-5196" b="-3054"/>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2229100" y="3270962"/>
            <a:ext cx="14880515" cy="5611614"/>
            <a:chOff x="0" y="0"/>
            <a:chExt cx="3919148" cy="1477956"/>
          </a:xfrm>
        </p:grpSpPr>
        <p:sp>
          <p:nvSpPr>
            <p:cNvPr id="8" name="Freeform 8">
              <a:extLst>
                <a:ext uri="{C183D7F6-B498-43B3-948B-1728B52AA6E4}">
                  <adec:decorative xmlns:adec="http://schemas.microsoft.com/office/drawing/2017/decorative" val="1"/>
                </a:ext>
              </a:extLst>
            </p:cNvPr>
            <p:cNvSpPr/>
            <p:nvPr/>
          </p:nvSpPr>
          <p:spPr>
            <a:xfrm>
              <a:off x="0" y="0"/>
              <a:ext cx="3919148" cy="1477956"/>
            </a:xfrm>
            <a:custGeom>
              <a:avLst/>
              <a:gdLst/>
              <a:ahLst/>
              <a:cxnLst/>
              <a:rect l="l" t="t" r="r" b="b"/>
              <a:pathLst>
                <a:path w="3919148" h="1477956">
                  <a:moveTo>
                    <a:pt x="0" y="0"/>
                  </a:moveTo>
                  <a:lnTo>
                    <a:pt x="3919148" y="0"/>
                  </a:lnTo>
                  <a:lnTo>
                    <a:pt x="3919148" y="1477956"/>
                  </a:lnTo>
                  <a:lnTo>
                    <a:pt x="0" y="1477956"/>
                  </a:lnTo>
                  <a:close/>
                </a:path>
              </a:pathLst>
            </a:custGeom>
            <a:solidFill>
              <a:srgbClr val="F2F2F2"/>
            </a:solidFill>
          </p:spPr>
          <p:txBody>
            <a:bodyPr/>
            <a:lstStyle/>
            <a:p>
              <a:endParaRPr lang="en-US" dirty="0"/>
            </a:p>
          </p:txBody>
        </p:sp>
        <p:sp>
          <p:nvSpPr>
            <p:cNvPr id="9" name="TextBox 9"/>
            <p:cNvSpPr txBox="1"/>
            <p:nvPr/>
          </p:nvSpPr>
          <p:spPr>
            <a:xfrm>
              <a:off x="0" y="-38100"/>
              <a:ext cx="3919148" cy="1516056"/>
            </a:xfrm>
            <a:prstGeom prst="rect">
              <a:avLst/>
            </a:prstGeom>
          </p:spPr>
          <p:txBody>
            <a:bodyPr lIns="50800" tIns="50800" rIns="50800" bIns="50800" rtlCol="0" anchor="ctr"/>
            <a:lstStyle/>
            <a:p>
              <a:pPr algn="ctr">
                <a:lnSpc>
                  <a:spcPts val="3359"/>
                </a:lnSpc>
              </a:pPr>
              <a:endParaRPr dirty="0"/>
            </a:p>
          </p:txBody>
        </p:sp>
      </p:grpSp>
      <p:sp>
        <p:nvSpPr>
          <p:cNvPr id="11" name="Freeform 11">
            <a:extLst>
              <a:ext uri="{C183D7F6-B498-43B3-948B-1728B52AA6E4}">
                <adec:decorative xmlns:adec="http://schemas.microsoft.com/office/drawing/2017/decorative" val="1"/>
              </a:ext>
            </a:extLst>
          </p:cNvPr>
          <p:cNvSpPr/>
          <p:nvPr/>
        </p:nvSpPr>
        <p:spPr>
          <a:xfrm>
            <a:off x="6823772" y="4485788"/>
            <a:ext cx="1392593" cy="1856790"/>
          </a:xfrm>
          <a:custGeom>
            <a:avLst/>
            <a:gdLst/>
            <a:ahLst/>
            <a:cxnLst/>
            <a:rect l="l" t="t" r="r" b="b"/>
            <a:pathLst>
              <a:path w="1392593" h="1856790">
                <a:moveTo>
                  <a:pt x="0" y="0"/>
                </a:moveTo>
                <a:lnTo>
                  <a:pt x="1392592" y="0"/>
                </a:lnTo>
                <a:lnTo>
                  <a:pt x="1392592" y="1856790"/>
                </a:lnTo>
                <a:lnTo>
                  <a:pt x="0" y="1856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Engage Today</a:t>
            </a:r>
          </a:p>
        </p:txBody>
      </p:sp>
      <p:sp>
        <p:nvSpPr>
          <p:cNvPr id="12" name="Freeform 12">
            <a:extLst>
              <a:ext uri="{C183D7F6-B498-43B3-948B-1728B52AA6E4}">
                <adec:decorative xmlns:adec="http://schemas.microsoft.com/office/drawing/2017/decorative" val="1"/>
              </a:ext>
            </a:extLst>
          </p:cNvPr>
          <p:cNvSpPr/>
          <p:nvPr/>
        </p:nvSpPr>
        <p:spPr>
          <a:xfrm>
            <a:off x="10290163" y="4485788"/>
            <a:ext cx="1575951" cy="1856790"/>
          </a:xfrm>
          <a:custGeom>
            <a:avLst/>
            <a:gdLst/>
            <a:ahLst/>
            <a:cxnLst/>
            <a:rect l="l" t="t" r="r" b="b"/>
            <a:pathLst>
              <a:path w="1575951" h="1856790">
                <a:moveTo>
                  <a:pt x="0" y="0"/>
                </a:moveTo>
                <a:lnTo>
                  <a:pt x="1575950" y="0"/>
                </a:lnTo>
                <a:lnTo>
                  <a:pt x="1575950" y="1856790"/>
                </a:lnTo>
                <a:lnTo>
                  <a:pt x="0" y="1856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a:off x="13508450" y="4185363"/>
            <a:ext cx="3092782" cy="2157215"/>
          </a:xfrm>
          <a:custGeom>
            <a:avLst/>
            <a:gdLst/>
            <a:ahLst/>
            <a:cxnLst/>
            <a:rect l="l" t="t" r="r" b="b"/>
            <a:pathLst>
              <a:path w="3092782" h="2157215">
                <a:moveTo>
                  <a:pt x="0" y="0"/>
                </a:moveTo>
                <a:lnTo>
                  <a:pt x="3092781" y="0"/>
                </a:lnTo>
                <a:lnTo>
                  <a:pt x="3092781" y="2157215"/>
                </a:lnTo>
                <a:lnTo>
                  <a:pt x="0" y="21572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14" name="Freeform 14">
            <a:extLst>
              <a:ext uri="{C183D7F6-B498-43B3-948B-1728B52AA6E4}">
                <adec:decorative xmlns:adec="http://schemas.microsoft.com/office/drawing/2017/decorative" val="1"/>
              </a:ext>
            </a:extLst>
          </p:cNvPr>
          <p:cNvSpPr/>
          <p:nvPr/>
        </p:nvSpPr>
        <p:spPr>
          <a:xfrm>
            <a:off x="2353748" y="4425275"/>
            <a:ext cx="2968579" cy="1977816"/>
          </a:xfrm>
          <a:custGeom>
            <a:avLst/>
            <a:gdLst/>
            <a:ahLst/>
            <a:cxnLst/>
            <a:rect l="l" t="t" r="r" b="b"/>
            <a:pathLst>
              <a:path w="2968579" h="1977816">
                <a:moveTo>
                  <a:pt x="0" y="0"/>
                </a:moveTo>
                <a:lnTo>
                  <a:pt x="2968580" y="0"/>
                </a:lnTo>
                <a:lnTo>
                  <a:pt x="2968580" y="1977816"/>
                </a:lnTo>
                <a:lnTo>
                  <a:pt x="0" y="19778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19" name="TextBox 19"/>
          <p:cNvSpPr txBox="1"/>
          <p:nvPr/>
        </p:nvSpPr>
        <p:spPr>
          <a:xfrm>
            <a:off x="2504740" y="3175712"/>
            <a:ext cx="13278520" cy="771526"/>
          </a:xfrm>
          <a:prstGeom prst="rect">
            <a:avLst/>
          </a:prstGeom>
        </p:spPr>
        <p:txBody>
          <a:bodyPr lIns="0" tIns="0" rIns="0" bIns="0" rtlCol="0" anchor="t">
            <a:spAutoFit/>
          </a:bodyPr>
          <a:lstStyle/>
          <a:p>
            <a:pPr algn="ctr">
              <a:lnSpc>
                <a:spcPts val="6299"/>
              </a:lnSpc>
            </a:pPr>
            <a:r>
              <a:rPr lang="en-US" sz="4499" b="1" u="sng" dirty="0">
                <a:solidFill>
                  <a:srgbClr val="000000"/>
                </a:solidFill>
                <a:latin typeface="Trebuchet MS Bold"/>
                <a:ea typeface="Trebuchet MS Bold"/>
                <a:cs typeface="Trebuchet MS Bold"/>
                <a:sym typeface="Trebuchet MS Bold"/>
              </a:rPr>
              <a:t>Join us by:</a:t>
            </a:r>
          </a:p>
        </p:txBody>
      </p:sp>
      <p:sp>
        <p:nvSpPr>
          <p:cNvPr id="18" name="TextBox 18"/>
          <p:cNvSpPr txBox="1"/>
          <p:nvPr/>
        </p:nvSpPr>
        <p:spPr>
          <a:xfrm>
            <a:off x="2403304" y="6563040"/>
            <a:ext cx="2869465" cy="12534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Updating your name in Zoom and include your school.</a:t>
            </a:r>
          </a:p>
        </p:txBody>
      </p:sp>
      <p:sp>
        <p:nvSpPr>
          <p:cNvPr id="15" name="TextBox 15"/>
          <p:cNvSpPr txBox="1"/>
          <p:nvPr/>
        </p:nvSpPr>
        <p:spPr>
          <a:xfrm>
            <a:off x="6222162" y="6651487"/>
            <a:ext cx="2595811" cy="8343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Muting your microphone.</a:t>
            </a:r>
          </a:p>
        </p:txBody>
      </p:sp>
      <p:sp>
        <p:nvSpPr>
          <p:cNvPr id="16" name="TextBox 16"/>
          <p:cNvSpPr txBox="1"/>
          <p:nvPr/>
        </p:nvSpPr>
        <p:spPr>
          <a:xfrm>
            <a:off x="9989549" y="6563040"/>
            <a:ext cx="2595811" cy="12534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Using the raise hand function or typing in the chat.</a:t>
            </a:r>
          </a:p>
        </p:txBody>
      </p:sp>
      <p:sp>
        <p:nvSpPr>
          <p:cNvPr id="17" name="TextBox 17"/>
          <p:cNvSpPr txBox="1"/>
          <p:nvPr/>
        </p:nvSpPr>
        <p:spPr>
          <a:xfrm>
            <a:off x="13756935" y="6563040"/>
            <a:ext cx="2595811" cy="834390"/>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a:ea typeface="Trebuchet MS"/>
                <a:cs typeface="Trebuchet MS"/>
                <a:sym typeface="Trebuchet MS"/>
              </a:rPr>
              <a:t>Keeping your video 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806471"/>
            <a:ext cx="17275536" cy="6925470"/>
            <a:chOff x="0" y="0"/>
            <a:chExt cx="4549935" cy="1823992"/>
          </a:xfrm>
        </p:grpSpPr>
        <p:sp>
          <p:nvSpPr>
            <p:cNvPr id="3" name="Freeform 3">
              <a:extLst>
                <a:ext uri="{C183D7F6-B498-43B3-948B-1728B52AA6E4}">
                  <adec:decorative xmlns:adec="http://schemas.microsoft.com/office/drawing/2017/decorative" val="1"/>
                </a:ext>
              </a:extLst>
            </p:cNvPr>
            <p:cNvSpPr/>
            <p:nvPr/>
          </p:nvSpPr>
          <p:spPr>
            <a:xfrm>
              <a:off x="0" y="0"/>
              <a:ext cx="4549935" cy="1823992"/>
            </a:xfrm>
            <a:custGeom>
              <a:avLst/>
              <a:gdLst/>
              <a:ahLst/>
              <a:cxnLst/>
              <a:rect l="l" t="t" r="r" b="b"/>
              <a:pathLst>
                <a:path w="4549935" h="1823992">
                  <a:moveTo>
                    <a:pt x="0" y="0"/>
                  </a:moveTo>
                  <a:lnTo>
                    <a:pt x="4549935" y="0"/>
                  </a:lnTo>
                  <a:lnTo>
                    <a:pt x="4549935" y="1823992"/>
                  </a:lnTo>
                  <a:lnTo>
                    <a:pt x="0" y="1823992"/>
                  </a:lnTo>
                  <a:close/>
                </a:path>
              </a:pathLst>
            </a:custGeom>
            <a:solidFill>
              <a:srgbClr val="F2F2F2"/>
            </a:solidFill>
          </p:spPr>
          <p:txBody>
            <a:bodyPr/>
            <a:lstStyle/>
            <a:p>
              <a:endParaRPr lang="en-US" dirty="0"/>
            </a:p>
          </p:txBody>
        </p:sp>
        <p:sp>
          <p:nvSpPr>
            <p:cNvPr id="4" name="TextBox 4"/>
            <p:cNvSpPr txBox="1"/>
            <p:nvPr/>
          </p:nvSpPr>
          <p:spPr>
            <a:xfrm>
              <a:off x="0" y="-38100"/>
              <a:ext cx="4549935" cy="1862092"/>
            </a:xfrm>
            <a:prstGeom prst="rect">
              <a:avLst/>
            </a:prstGeom>
          </p:spPr>
          <p:txBody>
            <a:bodyPr lIns="50800" tIns="50800" rIns="50800" bIns="50800" rtlCol="0" anchor="ctr"/>
            <a:lstStyle/>
            <a:p>
              <a:pPr algn="ctr">
                <a:lnSpc>
                  <a:spcPts val="3359"/>
                </a:lnSpc>
              </a:pPr>
              <a:endParaRPr dirty="0"/>
            </a:p>
          </p:txBody>
        </p:sp>
      </p:grpSp>
      <p:sp>
        <p:nvSpPr>
          <p:cNvPr id="5" name="AutoShape 5">
            <a:extLst>
              <a:ext uri="{C183D7F6-B498-43B3-948B-1728B52AA6E4}">
                <adec:decorative xmlns:adec="http://schemas.microsoft.com/office/drawing/2017/decorative" val="1"/>
              </a:ext>
            </a:extLst>
          </p:cNvPr>
          <p:cNvSpPr/>
          <p:nvPr/>
        </p:nvSpPr>
        <p:spPr>
          <a:xfrm flipV="1">
            <a:off x="9151652" y="3341704"/>
            <a:ext cx="6938" cy="6170506"/>
          </a:xfrm>
          <a:prstGeom prst="line">
            <a:avLst/>
          </a:prstGeom>
          <a:ln w="47625" cap="rnd">
            <a:solidFill>
              <a:srgbClr val="2C3384"/>
            </a:solidFill>
            <a:prstDash val="solid"/>
            <a:headEnd type="none" w="sm" len="sm"/>
            <a:tailEnd type="none" w="sm" len="sm"/>
          </a:ln>
        </p:spPr>
        <p:txBody>
          <a:bodyPr/>
          <a:lstStyle/>
          <a:p>
            <a:endParaRPr lang="en-US" dirty="0"/>
          </a:p>
        </p:txBody>
      </p:sp>
      <p:sp>
        <p:nvSpPr>
          <p:cNvPr id="6" name="AutoShape 6">
            <a:extLst>
              <a:ext uri="{C183D7F6-B498-43B3-948B-1728B52AA6E4}">
                <adec:decorative xmlns:adec="http://schemas.microsoft.com/office/drawing/2017/decorative" val="1"/>
              </a:ext>
            </a:extLst>
          </p:cNvPr>
          <p:cNvSpPr/>
          <p:nvPr/>
        </p:nvSpPr>
        <p:spPr>
          <a:xfrm flipV="1">
            <a:off x="9148183" y="3087767"/>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9" name="Group 9">
            <a:extLst>
              <a:ext uri="{C183D7F6-B498-43B3-948B-1728B52AA6E4}">
                <adec:decorative xmlns:adec="http://schemas.microsoft.com/office/drawing/2017/decorative" val="1"/>
              </a:ext>
            </a:extLst>
          </p:cNvPr>
          <p:cNvGrpSpPr/>
          <p:nvPr/>
        </p:nvGrpSpPr>
        <p:grpSpPr>
          <a:xfrm>
            <a:off x="0" y="503260"/>
            <a:ext cx="18288000" cy="1768475"/>
            <a:chOff x="0" y="0"/>
            <a:chExt cx="4816593" cy="465771"/>
          </a:xfrm>
        </p:grpSpPr>
        <p:sp>
          <p:nvSpPr>
            <p:cNvPr id="10" name="Freeform 10">
              <a:extLst>
                <a:ext uri="{C183D7F6-B498-43B3-948B-1728B52AA6E4}">
                  <adec:decorative xmlns:adec="http://schemas.microsoft.com/office/drawing/2017/decorative" val="1"/>
                </a:ext>
              </a:extLst>
            </p:cNvPr>
            <p:cNvSpPr/>
            <p:nvPr/>
          </p:nvSpPr>
          <p:spPr>
            <a:xfrm>
              <a:off x="0" y="0"/>
              <a:ext cx="4816592" cy="465771"/>
            </a:xfrm>
            <a:custGeom>
              <a:avLst/>
              <a:gdLst/>
              <a:ahLst/>
              <a:cxnLst/>
              <a:rect l="l" t="t" r="r" b="b"/>
              <a:pathLst>
                <a:path w="4816592" h="465771">
                  <a:moveTo>
                    <a:pt x="0" y="0"/>
                  </a:moveTo>
                  <a:lnTo>
                    <a:pt x="4816592" y="0"/>
                  </a:lnTo>
                  <a:lnTo>
                    <a:pt x="4816592" y="465771"/>
                  </a:lnTo>
                  <a:lnTo>
                    <a:pt x="0" y="465771"/>
                  </a:lnTo>
                  <a:close/>
                </a:path>
              </a:pathLst>
            </a:custGeom>
            <a:solidFill>
              <a:srgbClr val="F2F2F2"/>
            </a:solidFill>
          </p:spPr>
          <p:txBody>
            <a:bodyPr/>
            <a:lstStyle/>
            <a:p>
              <a:endParaRPr lang="en-US" dirty="0"/>
            </a:p>
          </p:txBody>
        </p:sp>
        <p:sp>
          <p:nvSpPr>
            <p:cNvPr id="11" name="TextBox 11"/>
            <p:cNvSpPr txBox="1"/>
            <p:nvPr/>
          </p:nvSpPr>
          <p:spPr>
            <a:xfrm>
              <a:off x="0" y="76200"/>
              <a:ext cx="4816593" cy="389571"/>
            </a:xfrm>
            <a:prstGeom prst="rect">
              <a:avLst/>
            </a:prstGeom>
          </p:spPr>
          <p:txBody>
            <a:bodyPr lIns="50800" tIns="50800" rIns="50800" bIns="50800" rtlCol="0" anchor="ctr"/>
            <a:lstStyle/>
            <a:p>
              <a:pPr algn="l">
                <a:lnSpc>
                  <a:spcPts val="5774"/>
                </a:lnSpc>
              </a:pPr>
              <a:endParaRPr dirty="0"/>
            </a:p>
          </p:txBody>
        </p:sp>
      </p:grpSp>
      <p:sp>
        <p:nvSpPr>
          <p:cNvPr id="12" name="Freeform 12" descr="CDE Logo"/>
          <p:cNvSpPr/>
          <p:nvPr/>
        </p:nvSpPr>
        <p:spPr>
          <a:xfrm>
            <a:off x="15418047" y="848374"/>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
        <p:nvSpPr>
          <p:cNvPr id="13" name="TextBox 13"/>
          <p:cNvSpPr txBox="1">
            <a:spLocks noGrp="1"/>
          </p:cNvSpPr>
          <p:nvPr>
            <p:ph type="title" idx="4294967295"/>
          </p:nvPr>
        </p:nvSpPr>
        <p:spPr>
          <a:xfrm>
            <a:off x="164475" y="783105"/>
            <a:ext cx="15828577" cy="135166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152"/>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Purchased Services, Professional Contracts, and Subscription Services 0400</a:t>
            </a:r>
          </a:p>
        </p:txBody>
      </p:sp>
      <p:sp>
        <p:nvSpPr>
          <p:cNvPr id="7" name="TextBox 7"/>
          <p:cNvSpPr txBox="1"/>
          <p:nvPr/>
        </p:nvSpPr>
        <p:spPr>
          <a:xfrm>
            <a:off x="1028700" y="3236929"/>
            <a:ext cx="7050064" cy="5588000"/>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Who?</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What?</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Cost per hour/item</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a:p>
            <a:pPr marL="863599" lvl="1" indent="-431800" algn="l">
              <a:lnSpc>
                <a:spcPts val="3999"/>
              </a:lnSpc>
              <a:spcBef>
                <a:spcPct val="0"/>
              </a:spcBef>
              <a:buFont typeface="Arial"/>
              <a:buChar char="•"/>
            </a:pPr>
            <a:r>
              <a:rPr lang="en-US" sz="3999" dirty="0">
                <a:solidFill>
                  <a:srgbClr val="000000"/>
                </a:solidFill>
                <a:latin typeface="Trebuchet MS"/>
                <a:ea typeface="Trebuchet MS"/>
                <a:cs typeface="Trebuchet MS"/>
                <a:sym typeface="Trebuchet MS"/>
              </a:rPr>
              <a:t>Why is it necessary?</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
        <p:nvSpPr>
          <p:cNvPr id="8" name="TextBox 8"/>
          <p:cNvSpPr txBox="1"/>
          <p:nvPr/>
        </p:nvSpPr>
        <p:spPr>
          <a:xfrm>
            <a:off x="9763482" y="3236929"/>
            <a:ext cx="7495818" cy="3951605"/>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algn="l">
              <a:lnSpc>
                <a:spcPts val="4719"/>
              </a:lnSpc>
            </a:pPr>
            <a:r>
              <a:rPr lang="en-US" sz="3999" dirty="0">
                <a:solidFill>
                  <a:srgbClr val="000000"/>
                </a:solidFill>
                <a:latin typeface="Trebuchet MS"/>
                <a:ea typeface="Trebuchet MS"/>
                <a:cs typeface="Trebuchet MS"/>
                <a:sym typeface="Trebuchet MS"/>
              </a:rPr>
              <a:t>Best Printing Co. - provides paper and ink for printing all instructional materials and supplies for college fair; $2,000 allocable to SCCG program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18018" y="2412902"/>
            <a:ext cx="17451964" cy="7441180"/>
            <a:chOff x="0" y="0"/>
            <a:chExt cx="4596402" cy="1959817"/>
          </a:xfrm>
        </p:grpSpPr>
        <p:sp>
          <p:nvSpPr>
            <p:cNvPr id="3" name="Freeform 3">
              <a:extLst>
                <a:ext uri="{C183D7F6-B498-43B3-948B-1728B52AA6E4}">
                  <adec:decorative xmlns:adec="http://schemas.microsoft.com/office/drawing/2017/decorative" val="1"/>
                </a:ext>
              </a:extLst>
            </p:cNvPr>
            <p:cNvSpPr/>
            <p:nvPr/>
          </p:nvSpPr>
          <p:spPr>
            <a:xfrm>
              <a:off x="0" y="0"/>
              <a:ext cx="4596402" cy="1959817"/>
            </a:xfrm>
            <a:custGeom>
              <a:avLst/>
              <a:gdLst/>
              <a:ahLst/>
              <a:cxnLst/>
              <a:rect l="l" t="t" r="r" b="b"/>
              <a:pathLst>
                <a:path w="4596402" h="1959817">
                  <a:moveTo>
                    <a:pt x="0" y="0"/>
                  </a:moveTo>
                  <a:lnTo>
                    <a:pt x="4596402" y="0"/>
                  </a:lnTo>
                  <a:lnTo>
                    <a:pt x="4596402"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96402" cy="2016967"/>
            </a:xfrm>
            <a:prstGeom prst="rect">
              <a:avLst/>
            </a:prstGeom>
          </p:spPr>
          <p:txBody>
            <a:bodyPr lIns="50800" tIns="50800" rIns="50800" bIns="50800" rtlCol="0" anchor="b"/>
            <a:lstStyle/>
            <a:p>
              <a:pPr algn="l">
                <a:lnSpc>
                  <a:spcPts val="4059"/>
                </a:lnSpc>
              </a:pPr>
              <a:endParaRPr dirty="0"/>
            </a:p>
            <a:p>
              <a:pPr algn="ctr">
                <a:lnSpc>
                  <a:spcPts val="3220"/>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155719" y="2797550"/>
            <a:ext cx="16103581" cy="2227479"/>
          </a:xfrm>
          <a:custGeom>
            <a:avLst/>
            <a:gdLst/>
            <a:ahLst/>
            <a:cxnLst/>
            <a:rect l="l" t="t" r="r" b="b"/>
            <a:pathLst>
              <a:path w="16103581" h="2227479">
                <a:moveTo>
                  <a:pt x="0" y="0"/>
                </a:moveTo>
                <a:lnTo>
                  <a:pt x="16103581" y="0"/>
                </a:lnTo>
                <a:lnTo>
                  <a:pt x="16103581" y="2227479"/>
                </a:lnTo>
                <a:lnTo>
                  <a:pt x="0" y="2227479"/>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454160"/>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42875"/>
              <a:ext cx="4816593" cy="548941"/>
            </a:xfrm>
            <a:prstGeom prst="rect">
              <a:avLst/>
            </a:prstGeom>
          </p:spPr>
          <p:txBody>
            <a:bodyPr lIns="50800" tIns="50800" rIns="50800" bIns="50800" rtlCol="0" anchor="ctr"/>
            <a:lstStyle/>
            <a:p>
              <a:pPr algn="l">
                <a:lnSpc>
                  <a:spcPts val="10499"/>
                </a:lnSpc>
              </a:pPr>
              <a:endParaRPr dirty="0"/>
            </a:p>
          </p:txBody>
        </p:sp>
      </p:grpSp>
      <p:sp>
        <p:nvSpPr>
          <p:cNvPr id="9" name="Freeform 9" descr="CDE Logo"/>
          <p:cNvSpPr/>
          <p:nvPr/>
        </p:nvSpPr>
        <p:spPr>
          <a:xfrm>
            <a:off x="15519205" y="6859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dirty="0"/>
          </a:p>
        </p:txBody>
      </p:sp>
      <p:sp>
        <p:nvSpPr>
          <p:cNvPr id="10" name="TextBox 10"/>
          <p:cNvSpPr txBox="1">
            <a:spLocks noGrp="1"/>
          </p:cNvSpPr>
          <p:nvPr>
            <p:ph type="title" idx="4294967295"/>
          </p:nvPr>
        </p:nvSpPr>
        <p:spPr>
          <a:xfrm>
            <a:off x="182832" y="876428"/>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Supplies and Operating Costs</a:t>
            </a:r>
          </a:p>
        </p:txBody>
      </p:sp>
      <p:sp>
        <p:nvSpPr>
          <p:cNvPr id="11" name="TextBox 11"/>
          <p:cNvSpPr txBox="1"/>
          <p:nvPr/>
        </p:nvSpPr>
        <p:spPr>
          <a:xfrm>
            <a:off x="700892" y="5485360"/>
            <a:ext cx="17013235" cy="3368871"/>
          </a:xfrm>
          <a:prstGeom prst="rect">
            <a:avLst/>
          </a:prstGeom>
        </p:spPr>
        <p:txBody>
          <a:bodyPr lIns="0" tIns="0" rIns="0" bIns="0" rtlCol="0" anchor="t">
            <a:spAutoFit/>
          </a:bodyPr>
          <a:lstStyle/>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Travel, Registration and Entrance (0580): </a:t>
            </a:r>
            <a:r>
              <a:rPr lang="en-US" sz="2700" dirty="0">
                <a:solidFill>
                  <a:srgbClr val="000000"/>
                </a:solidFill>
                <a:latin typeface="Trebuchet MS"/>
                <a:ea typeface="Trebuchet MS"/>
                <a:cs typeface="Trebuchet MS"/>
                <a:sym typeface="Trebuchet MS"/>
              </a:rPr>
              <a:t>approved conferences/training, per diem—include dates of conferences, number of travelers, and estimated costs such as hotels, air, and mileage</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Per diem- please adjust for conference meals </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Supplies (0600): </a:t>
            </a:r>
            <a:r>
              <a:rPr lang="en-US" sz="2700" dirty="0">
                <a:solidFill>
                  <a:srgbClr val="000000"/>
                </a:solidFill>
                <a:latin typeface="Trebuchet MS"/>
                <a:ea typeface="Trebuchet MS"/>
                <a:cs typeface="Trebuchet MS"/>
                <a:sym typeface="Trebuchet MS"/>
              </a:rPr>
              <a:t>counseling supplies, books, food, furniture </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Non-Capitalized Equipment (0735): </a:t>
            </a:r>
            <a:r>
              <a:rPr lang="en-US" sz="2700" dirty="0">
                <a:solidFill>
                  <a:srgbClr val="000000"/>
                </a:solidFill>
                <a:latin typeface="Trebuchet MS"/>
                <a:ea typeface="Trebuchet MS"/>
                <a:cs typeface="Trebuchet MS"/>
                <a:sym typeface="Trebuchet MS"/>
              </a:rPr>
              <a:t>technology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60054"/>
            <a:ext cx="17275536" cy="7319038"/>
            <a:chOff x="0" y="0"/>
            <a:chExt cx="4549935" cy="1927648"/>
          </a:xfrm>
        </p:grpSpPr>
        <p:sp>
          <p:nvSpPr>
            <p:cNvPr id="3" name="Freeform 3">
              <a:extLst>
                <a:ext uri="{C183D7F6-B498-43B3-948B-1728B52AA6E4}">
                  <adec:decorative xmlns:adec="http://schemas.microsoft.com/office/drawing/2017/decorative" val="1"/>
                </a:ext>
              </a:extLst>
            </p:cNvPr>
            <p:cNvSpPr/>
            <p:nvPr/>
          </p:nvSpPr>
          <p:spPr>
            <a:xfrm>
              <a:off x="0" y="0"/>
              <a:ext cx="4549935" cy="1927648"/>
            </a:xfrm>
            <a:custGeom>
              <a:avLst/>
              <a:gdLst/>
              <a:ahLst/>
              <a:cxnLst/>
              <a:rect l="l" t="t" r="r" b="b"/>
              <a:pathLst>
                <a:path w="4549935" h="1927648">
                  <a:moveTo>
                    <a:pt x="0" y="0"/>
                  </a:moveTo>
                  <a:lnTo>
                    <a:pt x="4549935" y="0"/>
                  </a:lnTo>
                  <a:lnTo>
                    <a:pt x="4549935" y="1927648"/>
                  </a:lnTo>
                  <a:lnTo>
                    <a:pt x="0" y="1927648"/>
                  </a:lnTo>
                  <a:close/>
                </a:path>
              </a:pathLst>
            </a:custGeom>
            <a:solidFill>
              <a:srgbClr val="F2F2F2"/>
            </a:solidFill>
          </p:spPr>
          <p:txBody>
            <a:bodyPr/>
            <a:lstStyle/>
            <a:p>
              <a:endParaRPr lang="en-US" dirty="0"/>
            </a:p>
          </p:txBody>
        </p:sp>
        <p:sp>
          <p:nvSpPr>
            <p:cNvPr id="4" name="TextBox 4"/>
            <p:cNvSpPr txBox="1"/>
            <p:nvPr/>
          </p:nvSpPr>
          <p:spPr>
            <a:xfrm>
              <a:off x="0" y="-38100"/>
              <a:ext cx="4549935" cy="1965748"/>
            </a:xfrm>
            <a:prstGeom prst="rect">
              <a:avLst/>
            </a:prstGeom>
          </p:spPr>
          <p:txBody>
            <a:bodyPr lIns="50800" tIns="50800" rIns="50800" bIns="50800" rtlCol="0" anchor="ctr"/>
            <a:lstStyle/>
            <a:p>
              <a:pPr algn="ctr">
                <a:lnSpc>
                  <a:spcPts val="3359"/>
                </a:lnSpc>
              </a:pPr>
              <a:endParaRPr dirty="0"/>
            </a:p>
          </p:txBody>
        </p:sp>
      </p:grpSp>
      <p:sp>
        <p:nvSpPr>
          <p:cNvPr id="5" name="AutoShape 5">
            <a:extLst>
              <a:ext uri="{C183D7F6-B498-43B3-948B-1728B52AA6E4}">
                <adec:decorative xmlns:adec="http://schemas.microsoft.com/office/drawing/2017/decorative" val="1"/>
              </a:ext>
            </a:extLst>
          </p:cNvPr>
          <p:cNvSpPr/>
          <p:nvPr/>
        </p:nvSpPr>
        <p:spPr>
          <a:xfrm flipV="1">
            <a:off x="9250183" y="3070278"/>
            <a:ext cx="6938" cy="6170506"/>
          </a:xfrm>
          <a:prstGeom prst="line">
            <a:avLst/>
          </a:prstGeom>
          <a:ln w="47625" cap="rnd">
            <a:solidFill>
              <a:srgbClr val="2C3384"/>
            </a:solidFill>
            <a:prstDash val="solid"/>
            <a:headEnd type="none" w="sm" len="sm"/>
            <a:tailEnd type="none" w="sm" len="sm"/>
          </a:ln>
        </p:spPr>
        <p:txBody>
          <a:bodyPr/>
          <a:lstStyle/>
          <a:p>
            <a:endParaRPr lang="en-US" dirty="0"/>
          </a:p>
        </p:txBody>
      </p:sp>
      <p:sp>
        <p:nvSpPr>
          <p:cNvPr id="6" name="AutoShape 6">
            <a:extLst>
              <a:ext uri="{C183D7F6-B498-43B3-948B-1728B52AA6E4}">
                <adec:decorative xmlns:adec="http://schemas.microsoft.com/office/drawing/2017/decorative" val="1"/>
              </a:ext>
            </a:extLst>
          </p:cNvPr>
          <p:cNvSpPr/>
          <p:nvPr/>
        </p:nvSpPr>
        <p:spPr>
          <a:xfrm>
            <a:off x="9575009" y="6297242"/>
            <a:ext cx="7531541" cy="23812"/>
          </a:xfrm>
          <a:prstGeom prst="line">
            <a:avLst/>
          </a:prstGeom>
          <a:ln w="47625" cap="rnd">
            <a:solidFill>
              <a:srgbClr val="000000"/>
            </a:solidFill>
            <a:prstDash val="solid"/>
            <a:headEnd type="none" w="sm" len="sm"/>
            <a:tailEnd type="none" w="sm" len="sm"/>
          </a:ln>
        </p:spPr>
        <p:txBody>
          <a:bodyPr/>
          <a:lstStyle/>
          <a:p>
            <a:endParaRPr lang="en-US" dirty="0"/>
          </a:p>
        </p:txBody>
      </p:sp>
      <p:sp>
        <p:nvSpPr>
          <p:cNvPr id="8" name="AutoShape 8">
            <a:extLst>
              <a:ext uri="{C183D7F6-B498-43B3-948B-1728B52AA6E4}">
                <adec:decorative xmlns:adec="http://schemas.microsoft.com/office/drawing/2017/decorative" val="1"/>
              </a:ext>
            </a:extLst>
          </p:cNvPr>
          <p:cNvSpPr/>
          <p:nvPr/>
        </p:nvSpPr>
        <p:spPr>
          <a:xfrm flipV="1">
            <a:off x="9250183" y="3070278"/>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sp>
        <p:nvSpPr>
          <p:cNvPr id="9" name="AutoShape 9">
            <a:extLst>
              <a:ext uri="{C183D7F6-B498-43B3-948B-1728B52AA6E4}">
                <adec:decorative xmlns:adec="http://schemas.microsoft.com/office/drawing/2017/decorative" val="1"/>
              </a:ext>
            </a:extLst>
          </p:cNvPr>
          <p:cNvSpPr/>
          <p:nvPr/>
        </p:nvSpPr>
        <p:spPr>
          <a:xfrm flipV="1">
            <a:off x="9250183" y="3070278"/>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12" name="Group 12">
            <a:extLst>
              <a:ext uri="{C183D7F6-B498-43B3-948B-1728B52AA6E4}">
                <adec:decorative xmlns:adec="http://schemas.microsoft.com/office/drawing/2017/decorative" val="1"/>
              </a:ext>
            </a:extLst>
          </p:cNvPr>
          <p:cNvGrpSpPr/>
          <p:nvPr/>
        </p:nvGrpSpPr>
        <p:grpSpPr>
          <a:xfrm>
            <a:off x="0" y="454160"/>
            <a:ext cx="18288000" cy="1541783"/>
            <a:chOff x="0" y="0"/>
            <a:chExt cx="4816593" cy="406066"/>
          </a:xfrm>
        </p:grpSpPr>
        <p:sp>
          <p:nvSpPr>
            <p:cNvPr id="13" name="Freeform 1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4" name="TextBox 14"/>
            <p:cNvSpPr txBox="1"/>
            <p:nvPr/>
          </p:nvSpPr>
          <p:spPr>
            <a:xfrm>
              <a:off x="0" y="-123825"/>
              <a:ext cx="4816593" cy="529891"/>
            </a:xfrm>
            <a:prstGeom prst="rect">
              <a:avLst/>
            </a:prstGeom>
          </p:spPr>
          <p:txBody>
            <a:bodyPr lIns="50800" tIns="50800" rIns="50800" bIns="50800" rtlCol="0" anchor="ctr"/>
            <a:lstStyle/>
            <a:p>
              <a:pPr algn="l">
                <a:lnSpc>
                  <a:spcPts val="8400"/>
                </a:lnSpc>
              </a:pPr>
              <a:endParaRPr dirty="0"/>
            </a:p>
          </p:txBody>
        </p:sp>
      </p:grpSp>
      <p:sp>
        <p:nvSpPr>
          <p:cNvPr id="15" name="Freeform 15" descr="CDE Logo"/>
          <p:cNvSpPr/>
          <p:nvPr/>
        </p:nvSpPr>
        <p:spPr>
          <a:xfrm>
            <a:off x="15519205" y="6859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
        <p:nvSpPr>
          <p:cNvPr id="16" name="TextBox 16"/>
          <p:cNvSpPr txBox="1">
            <a:spLocks noGrp="1"/>
          </p:cNvSpPr>
          <p:nvPr>
            <p:ph type="title" idx="4294967295"/>
          </p:nvPr>
        </p:nvSpPr>
        <p:spPr>
          <a:xfrm>
            <a:off x="277831" y="923108"/>
            <a:ext cx="15828577" cy="7562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Travel, Registration, and Entrance 0580</a:t>
            </a:r>
          </a:p>
        </p:txBody>
      </p:sp>
      <p:sp>
        <p:nvSpPr>
          <p:cNvPr id="10" name="TextBox 10"/>
          <p:cNvSpPr txBox="1"/>
          <p:nvPr/>
        </p:nvSpPr>
        <p:spPr>
          <a:xfrm>
            <a:off x="735850" y="2804000"/>
            <a:ext cx="8325480" cy="6575679"/>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Minimum Description Requirements:</a:t>
            </a:r>
          </a:p>
          <a:p>
            <a:pPr algn="l">
              <a:lnSpc>
                <a:spcPts val="2000"/>
              </a:lnSpc>
              <a:spcBef>
                <a:spcPct val="0"/>
              </a:spcBef>
            </a:pPr>
            <a:endParaRPr lang="en-US" sz="3999" b="1" dirty="0">
              <a:solidFill>
                <a:srgbClr val="000000"/>
              </a:solidFill>
              <a:latin typeface="Trebuchet MS Bold"/>
              <a:ea typeface="Trebuchet MS Bold"/>
              <a:cs typeface="Trebuchet MS Bold"/>
              <a:sym typeface="Trebuchet MS Bold"/>
            </a:endParaRPr>
          </a:p>
          <a:p>
            <a:pPr marL="798831" lvl="1" indent="-399416" algn="l">
              <a:lnSpc>
                <a:spcPts val="4736"/>
              </a:lnSpc>
              <a:buFont typeface="Arial"/>
              <a:buChar char="•"/>
            </a:pPr>
            <a:r>
              <a:rPr lang="en-US" sz="3700" dirty="0">
                <a:solidFill>
                  <a:srgbClr val="000000"/>
                </a:solidFill>
                <a:latin typeface="Trebuchet MS"/>
                <a:ea typeface="Trebuchet MS"/>
                <a:cs typeface="Trebuchet MS"/>
                <a:sym typeface="Trebuchet MS"/>
              </a:rPr>
              <a:t>Who?</a:t>
            </a:r>
          </a:p>
          <a:p>
            <a:pPr marL="798831" lvl="1" indent="-399416" algn="l">
              <a:lnSpc>
                <a:spcPts val="4736"/>
              </a:lnSpc>
              <a:buFont typeface="Arial"/>
              <a:buChar char="•"/>
            </a:pPr>
            <a:r>
              <a:rPr lang="en-US" sz="3700" dirty="0">
                <a:solidFill>
                  <a:srgbClr val="000000"/>
                </a:solidFill>
                <a:latin typeface="Trebuchet MS"/>
                <a:ea typeface="Trebuchet MS"/>
                <a:cs typeface="Trebuchet MS"/>
                <a:sym typeface="Trebuchet MS"/>
              </a:rPr>
              <a:t>What?</a:t>
            </a:r>
          </a:p>
          <a:p>
            <a:pPr marL="798831" lvl="1" indent="-399416" algn="l">
              <a:lnSpc>
                <a:spcPts val="4736"/>
              </a:lnSpc>
              <a:buFont typeface="Arial"/>
              <a:buChar char="•"/>
            </a:pPr>
            <a:r>
              <a:rPr lang="en-US" sz="3700" dirty="0">
                <a:solidFill>
                  <a:srgbClr val="000000"/>
                </a:solidFill>
                <a:latin typeface="Trebuchet MS"/>
                <a:ea typeface="Trebuchet MS"/>
                <a:cs typeface="Trebuchet MS"/>
                <a:sym typeface="Trebuchet MS"/>
              </a:rPr>
              <a:t>When? </a:t>
            </a:r>
          </a:p>
          <a:p>
            <a:pPr marL="1597662" lvl="2" indent="-532554" algn="l">
              <a:lnSpc>
                <a:spcPts val="4736"/>
              </a:lnSpc>
              <a:buFont typeface="Arial"/>
              <a:buChar char="⚬"/>
            </a:pPr>
            <a:r>
              <a:rPr lang="en-US" sz="3700" dirty="0">
                <a:solidFill>
                  <a:srgbClr val="000000"/>
                </a:solidFill>
                <a:latin typeface="Trebuchet MS"/>
                <a:ea typeface="Trebuchet MS"/>
                <a:cs typeface="Trebuchet MS"/>
                <a:sym typeface="Trebuchet MS"/>
              </a:rPr>
              <a:t>Include month and year</a:t>
            </a:r>
          </a:p>
          <a:p>
            <a:pPr marL="1597662" lvl="2" indent="-532554" algn="l">
              <a:lnSpc>
                <a:spcPts val="4736"/>
              </a:lnSpc>
              <a:buFont typeface="Arial"/>
              <a:buChar char="⚬"/>
            </a:pPr>
            <a:r>
              <a:rPr lang="en-US" sz="3700" dirty="0">
                <a:solidFill>
                  <a:srgbClr val="000000"/>
                </a:solidFill>
                <a:latin typeface="Trebuchet MS"/>
                <a:ea typeface="Trebuchet MS"/>
                <a:cs typeface="Trebuchet MS"/>
                <a:sym typeface="Trebuchet MS"/>
              </a:rPr>
              <a:t>TBD by Oct 1, 2025</a:t>
            </a:r>
          </a:p>
          <a:p>
            <a:pPr algn="l">
              <a:lnSpc>
                <a:spcPts val="2176"/>
              </a:lnSpc>
            </a:pPr>
            <a:endParaRPr lang="en-US" sz="3700" dirty="0">
              <a:solidFill>
                <a:srgbClr val="000000"/>
              </a:solidFill>
              <a:latin typeface="Trebuchet MS"/>
              <a:ea typeface="Trebuchet MS"/>
              <a:cs typeface="Trebuchet MS"/>
              <a:sym typeface="Trebuchet MS"/>
            </a:endParaRPr>
          </a:p>
          <a:p>
            <a:pPr marL="798831" lvl="1" indent="-399416" algn="l">
              <a:lnSpc>
                <a:spcPts val="4736"/>
              </a:lnSpc>
              <a:buFont typeface="Arial"/>
              <a:buChar char="•"/>
            </a:pPr>
            <a:r>
              <a:rPr lang="en-US" sz="3700" dirty="0">
                <a:solidFill>
                  <a:srgbClr val="000000"/>
                </a:solidFill>
                <a:latin typeface="Trebuchet MS"/>
                <a:ea typeface="Trebuchet MS"/>
                <a:cs typeface="Trebuchet MS"/>
                <a:sym typeface="Trebuchet MS"/>
              </a:rPr>
              <a:t>Cost per hour/item</a:t>
            </a:r>
          </a:p>
          <a:p>
            <a:pPr algn="l">
              <a:lnSpc>
                <a:spcPts val="2176"/>
              </a:lnSpc>
            </a:pPr>
            <a:endParaRPr lang="en-US" sz="3700" dirty="0">
              <a:solidFill>
                <a:srgbClr val="000000"/>
              </a:solidFill>
              <a:latin typeface="Trebuchet MS"/>
              <a:ea typeface="Trebuchet MS"/>
              <a:cs typeface="Trebuchet MS"/>
              <a:sym typeface="Trebuchet MS"/>
            </a:endParaRPr>
          </a:p>
          <a:p>
            <a:pPr marL="798831" lvl="1" indent="-399416" algn="l">
              <a:lnSpc>
                <a:spcPts val="4736"/>
              </a:lnSpc>
              <a:buFont typeface="Arial"/>
              <a:buChar char="•"/>
            </a:pPr>
            <a:r>
              <a:rPr lang="en-US" sz="3700" dirty="0">
                <a:solidFill>
                  <a:srgbClr val="000000"/>
                </a:solidFill>
                <a:latin typeface="Trebuchet MS"/>
                <a:ea typeface="Trebuchet MS"/>
                <a:cs typeface="Trebuchet MS"/>
                <a:sym typeface="Trebuchet MS"/>
              </a:rPr>
              <a:t>How does it relate to school counseling</a:t>
            </a:r>
          </a:p>
        </p:txBody>
      </p:sp>
      <p:sp>
        <p:nvSpPr>
          <p:cNvPr id="11" name="TextBox 11"/>
          <p:cNvSpPr txBox="1"/>
          <p:nvPr/>
        </p:nvSpPr>
        <p:spPr>
          <a:xfrm>
            <a:off x="9675454" y="2757223"/>
            <a:ext cx="7534221" cy="3198183"/>
          </a:xfrm>
          <a:prstGeom prst="rect">
            <a:avLst/>
          </a:prstGeom>
        </p:spPr>
        <p:txBody>
          <a:bodyPr lIns="0" tIns="0" rIns="0" bIns="0" rtlCol="0" anchor="t">
            <a:spAutoFit/>
          </a:bodyPr>
          <a:lstStyle/>
          <a:p>
            <a:pPr algn="l">
              <a:lnSpc>
                <a:spcPts val="3999"/>
              </a:lnSpc>
            </a:pPr>
            <a:r>
              <a:rPr lang="en-US" sz="3999" b="1" dirty="0">
                <a:solidFill>
                  <a:srgbClr val="000000"/>
                </a:solidFill>
                <a:latin typeface="Trebuchet MS Bold"/>
                <a:ea typeface="Trebuchet MS Bold"/>
                <a:cs typeface="Trebuchet MS Bold"/>
                <a:sym typeface="Trebuchet MS Bold"/>
              </a:rPr>
              <a:t>Examples of Requirements and Notes:</a:t>
            </a:r>
          </a:p>
          <a:p>
            <a:pPr algn="l">
              <a:lnSpc>
                <a:spcPts val="2000"/>
              </a:lnSpc>
            </a:pPr>
            <a:endParaRPr lang="en-US" sz="3999" b="1" dirty="0">
              <a:solidFill>
                <a:srgbClr val="000000"/>
              </a:solidFill>
              <a:latin typeface="Trebuchet MS Bold"/>
              <a:ea typeface="Trebuchet MS Bold"/>
              <a:cs typeface="Trebuchet MS Bold"/>
              <a:sym typeface="Trebuchet MS Bold"/>
            </a:endParaRPr>
          </a:p>
          <a:p>
            <a:pPr algn="l">
              <a:lnSpc>
                <a:spcPts val="3779"/>
              </a:lnSpc>
            </a:pPr>
            <a:r>
              <a:rPr lang="en-US" sz="3000" dirty="0">
                <a:solidFill>
                  <a:srgbClr val="000000"/>
                </a:solidFill>
                <a:latin typeface="Trebuchet MS"/>
                <a:ea typeface="Trebuchet MS"/>
                <a:cs typeface="Trebuchet MS"/>
                <a:sym typeface="Trebuchet MS"/>
              </a:rPr>
              <a:t>$500 for registration to the October 202 CSCA conference; $300 per night at the hotel (5 nights); per diem @ $42/day (5 days);</a:t>
            </a:r>
          </a:p>
        </p:txBody>
      </p:sp>
      <p:sp>
        <p:nvSpPr>
          <p:cNvPr id="7" name="TextBox 7"/>
          <p:cNvSpPr txBox="1"/>
          <p:nvPr/>
        </p:nvSpPr>
        <p:spPr>
          <a:xfrm>
            <a:off x="9574934" y="6583309"/>
            <a:ext cx="7735262" cy="26574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Trebuchet MS"/>
                <a:ea typeface="Trebuchet MS"/>
                <a:cs typeface="Trebuchet MS"/>
                <a:sym typeface="Trebuchet MS"/>
              </a:rPr>
              <a:t>If you are attending summer PD, all expenditures MUST be spent before June 30th, 2026!</a:t>
            </a:r>
          </a:p>
          <a:p>
            <a:pPr marL="647700" lvl="1" indent="-323850" algn="l">
              <a:lnSpc>
                <a:spcPts val="4200"/>
              </a:lnSpc>
              <a:buFont typeface="Arial"/>
              <a:buChar char="•"/>
            </a:pPr>
            <a:r>
              <a:rPr lang="en-US" sz="3000" dirty="0">
                <a:solidFill>
                  <a:srgbClr val="000000"/>
                </a:solidFill>
                <a:latin typeface="Trebuchet MS"/>
                <a:ea typeface="Trebuchet MS"/>
                <a:cs typeface="Trebuchet MS"/>
                <a:sym typeface="Trebuchet MS"/>
              </a:rPr>
              <a:t>Per diem, please adjust for conference meals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85176" y="2909640"/>
            <a:ext cx="17317647" cy="6844042"/>
            <a:chOff x="0" y="0"/>
            <a:chExt cx="4561026" cy="1802546"/>
          </a:xfrm>
        </p:grpSpPr>
        <p:sp>
          <p:nvSpPr>
            <p:cNvPr id="3" name="Freeform 3">
              <a:extLst>
                <a:ext uri="{C183D7F6-B498-43B3-948B-1728B52AA6E4}">
                  <adec:decorative xmlns:adec="http://schemas.microsoft.com/office/drawing/2017/decorative" val="1"/>
                </a:ext>
              </a:extLst>
            </p:cNvPr>
            <p:cNvSpPr/>
            <p:nvPr/>
          </p:nvSpPr>
          <p:spPr>
            <a:xfrm>
              <a:off x="0" y="0"/>
              <a:ext cx="4561026" cy="1802546"/>
            </a:xfrm>
            <a:custGeom>
              <a:avLst/>
              <a:gdLst/>
              <a:ahLst/>
              <a:cxnLst/>
              <a:rect l="l" t="t" r="r" b="b"/>
              <a:pathLst>
                <a:path w="4561026" h="1802546">
                  <a:moveTo>
                    <a:pt x="0" y="0"/>
                  </a:moveTo>
                  <a:lnTo>
                    <a:pt x="4561026" y="0"/>
                  </a:lnTo>
                  <a:lnTo>
                    <a:pt x="4561026" y="1802546"/>
                  </a:lnTo>
                  <a:lnTo>
                    <a:pt x="0" y="1802546"/>
                  </a:lnTo>
                  <a:close/>
                </a:path>
              </a:pathLst>
            </a:custGeom>
            <a:solidFill>
              <a:srgbClr val="F2F2F2"/>
            </a:solidFill>
          </p:spPr>
          <p:txBody>
            <a:bodyPr/>
            <a:lstStyle/>
            <a:p>
              <a:endParaRPr lang="en-US" dirty="0"/>
            </a:p>
          </p:txBody>
        </p:sp>
        <p:sp>
          <p:nvSpPr>
            <p:cNvPr id="4" name="TextBox 4"/>
            <p:cNvSpPr txBox="1"/>
            <p:nvPr/>
          </p:nvSpPr>
          <p:spPr>
            <a:xfrm>
              <a:off x="0" y="-66675"/>
              <a:ext cx="4561026" cy="1869221"/>
            </a:xfrm>
            <a:prstGeom prst="rect">
              <a:avLst/>
            </a:prstGeom>
          </p:spPr>
          <p:txBody>
            <a:bodyPr lIns="50800" tIns="50800" rIns="50800" bIns="50800" rtlCol="0" anchor="ctr"/>
            <a:lstStyle/>
            <a:p>
              <a:pPr algn="l">
                <a:lnSpc>
                  <a:spcPts val="4200"/>
                </a:lnSpc>
              </a:pPr>
              <a:endParaRPr dirty="0"/>
            </a:p>
            <a:p>
              <a:pPr algn="ctr">
                <a:lnSpc>
                  <a:spcPts val="2800"/>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430355"/>
            <a:ext cx="18288000" cy="1934845"/>
            <a:chOff x="0" y="0"/>
            <a:chExt cx="4816593" cy="509589"/>
          </a:xfrm>
        </p:grpSpPr>
        <p:sp>
          <p:nvSpPr>
            <p:cNvPr id="6" name="Freeform 6">
              <a:extLst>
                <a:ext uri="{C183D7F6-B498-43B3-948B-1728B52AA6E4}">
                  <adec:decorative xmlns:adec="http://schemas.microsoft.com/office/drawing/2017/decorative" val="1"/>
                </a:ext>
              </a:extLst>
            </p:cNvPr>
            <p:cNvSpPr/>
            <p:nvPr/>
          </p:nvSpPr>
          <p:spPr>
            <a:xfrm>
              <a:off x="0" y="0"/>
              <a:ext cx="4816592" cy="509589"/>
            </a:xfrm>
            <a:custGeom>
              <a:avLst/>
              <a:gdLst/>
              <a:ahLst/>
              <a:cxnLst/>
              <a:rect l="l" t="t" r="r" b="b"/>
              <a:pathLst>
                <a:path w="4816592" h="509589">
                  <a:moveTo>
                    <a:pt x="0" y="0"/>
                  </a:moveTo>
                  <a:lnTo>
                    <a:pt x="4816592" y="0"/>
                  </a:lnTo>
                  <a:lnTo>
                    <a:pt x="4816592" y="509589"/>
                  </a:lnTo>
                  <a:lnTo>
                    <a:pt x="0" y="509589"/>
                  </a:lnTo>
                  <a:close/>
                </a:path>
              </a:pathLst>
            </a:custGeom>
            <a:solidFill>
              <a:srgbClr val="F2F2F2"/>
            </a:solidFill>
          </p:spPr>
          <p:txBody>
            <a:bodyPr/>
            <a:lstStyle/>
            <a:p>
              <a:endParaRPr lang="en-US" dirty="0"/>
            </a:p>
          </p:txBody>
        </p:sp>
        <p:sp>
          <p:nvSpPr>
            <p:cNvPr id="7" name="TextBox 7"/>
            <p:cNvSpPr txBox="1"/>
            <p:nvPr/>
          </p:nvSpPr>
          <p:spPr>
            <a:xfrm>
              <a:off x="0" y="38100"/>
              <a:ext cx="4816593" cy="471489"/>
            </a:xfrm>
            <a:prstGeom prst="rect">
              <a:avLst/>
            </a:prstGeom>
          </p:spPr>
          <p:txBody>
            <a:bodyPr lIns="50800" tIns="50800" rIns="50800" bIns="50800" rtlCol="0" anchor="ctr"/>
            <a:lstStyle/>
            <a:p>
              <a:pPr algn="l">
                <a:lnSpc>
                  <a:spcPts val="6159"/>
                </a:lnSpc>
              </a:pPr>
              <a:endParaRPr dirty="0"/>
            </a:p>
          </p:txBody>
        </p:sp>
      </p:grpSp>
      <p:sp>
        <p:nvSpPr>
          <p:cNvPr id="8" name="Freeform 8" descr="CDE Logo"/>
          <p:cNvSpPr/>
          <p:nvPr/>
        </p:nvSpPr>
        <p:spPr>
          <a:xfrm>
            <a:off x="15287577" y="808172"/>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9" name="TextBox 9"/>
          <p:cNvSpPr txBox="1">
            <a:spLocks noGrp="1"/>
          </p:cNvSpPr>
          <p:nvPr>
            <p:ph type="title" idx="4294967295"/>
          </p:nvPr>
        </p:nvSpPr>
        <p:spPr>
          <a:xfrm>
            <a:off x="268035" y="430355"/>
            <a:ext cx="15828577" cy="1885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4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American School Counselor </a:t>
            </a:r>
          </a:p>
          <a:p>
            <a:pPr marL="0" marR="0" lvl="0" indent="0" algn="l" defTabSz="914400" rtl="0" eaLnBrk="1" fontAlgn="auto" latinLnBrk="0" hangingPunct="1">
              <a:lnSpc>
                <a:spcPts val="744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Association (ASCA) Conference</a:t>
            </a:r>
          </a:p>
        </p:txBody>
      </p:sp>
      <p:sp>
        <p:nvSpPr>
          <p:cNvPr id="10" name="TextBox 10"/>
          <p:cNvSpPr txBox="1"/>
          <p:nvPr/>
        </p:nvSpPr>
        <p:spPr>
          <a:xfrm>
            <a:off x="637383" y="3132112"/>
            <a:ext cx="17013235" cy="6292748"/>
          </a:xfrm>
          <a:prstGeom prst="rect">
            <a:avLst/>
          </a:prstGeom>
        </p:spPr>
        <p:txBody>
          <a:bodyPr lIns="0" tIns="0" rIns="0" bIns="0" rtlCol="0" anchor="t">
            <a:spAutoFit/>
          </a:bodyPr>
          <a:lstStyle/>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SCCG funds can only be used for the July 2026 ASCA conference if you are not in the final year of the grant cycle</a:t>
            </a:r>
            <a:r>
              <a:rPr lang="en-US" sz="2700" dirty="0">
                <a:solidFill>
                  <a:srgbClr val="000000"/>
                </a:solidFill>
                <a:latin typeface="Trebuchet MS"/>
                <a:ea typeface="Trebuchet MS"/>
                <a:cs typeface="Trebuchet MS"/>
                <a:sym typeface="Trebuchet MS"/>
              </a:rPr>
              <a:t> (allowable for Cohorts 13,14, and 15 only).</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You can add the ASCA conference costs to your FY2025-26 budget for items that will be processed before June 30, 2026.</a:t>
            </a:r>
            <a:r>
              <a:rPr lang="en-US" sz="2700" dirty="0">
                <a:solidFill>
                  <a:srgbClr val="000000"/>
                </a:solidFill>
                <a:latin typeface="Trebuchet MS"/>
                <a:ea typeface="Trebuchet MS"/>
                <a:cs typeface="Trebuchet MS"/>
                <a:sym typeface="Trebuchet MS"/>
              </a:rPr>
              <a:t> For example, registration and flights that must be paid for before June 30, 2026, can be added.</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All “on the ground” costs- including but not limited to per diem, mileage, hotel, etc. must be written into the continuation budget for the FY2026-27.</a:t>
            </a:r>
            <a:r>
              <a:rPr lang="en-US" sz="2700" dirty="0">
                <a:solidFill>
                  <a:srgbClr val="000000"/>
                </a:solidFill>
                <a:latin typeface="Trebuchet MS"/>
                <a:ea typeface="Trebuchet MS"/>
                <a:cs typeface="Trebuchet MS"/>
                <a:sym typeface="Trebuchet MS"/>
              </a:rPr>
              <a:t> These are items that cannot be paid for prior to the June 30, 2026, deadline. </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“On the ground” cost from the 2025 ASCA Conference are allowable on the FY2025-2026 budget.</a:t>
            </a:r>
          </a:p>
          <a:p>
            <a:pPr algn="l">
              <a:lnSpc>
                <a:spcPts val="3780"/>
              </a:lnSpc>
            </a:pPr>
            <a:endParaRPr lang="en-US" sz="2700" b="1" dirty="0">
              <a:solidFill>
                <a:srgbClr val="000000"/>
              </a:solidFill>
              <a:latin typeface="Trebuchet MS Bold"/>
              <a:ea typeface="Trebuchet MS Bold"/>
              <a:cs typeface="Trebuchet MS Bold"/>
              <a:sym typeface="Trebuchet MS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sp>
        <p:nvSpPr>
          <p:cNvPr id="5" name="AutoShape 5">
            <a:extLst>
              <a:ext uri="{C183D7F6-B498-43B3-948B-1728B52AA6E4}">
                <adec:decorative xmlns:adec="http://schemas.microsoft.com/office/drawing/2017/decorative" val="1"/>
              </a:ext>
            </a:extLst>
          </p:cNvPr>
          <p:cNvSpPr/>
          <p:nvPr/>
        </p:nvSpPr>
        <p:spPr>
          <a:xfrm flipV="1">
            <a:off x="9167812" y="3088953"/>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8" name="Group 8">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9" name="Freeform 9">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0" name="TextBox 10"/>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Freeform 11"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12" name="TextBox 12"/>
          <p:cNvSpPr txBox="1">
            <a:spLocks noGrp="1"/>
          </p:cNvSpPr>
          <p:nvPr>
            <p:ph type="title" idx="4294967295"/>
          </p:nvPr>
        </p:nvSpPr>
        <p:spPr>
          <a:xfrm>
            <a:off x="250688" y="784641"/>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Supplies 0600</a:t>
            </a:r>
          </a:p>
        </p:txBody>
      </p:sp>
      <p:sp>
        <p:nvSpPr>
          <p:cNvPr id="6" name="TextBox 6"/>
          <p:cNvSpPr txBox="1"/>
          <p:nvPr/>
        </p:nvSpPr>
        <p:spPr>
          <a:xfrm>
            <a:off x="931529" y="2917825"/>
            <a:ext cx="7945771" cy="5864225"/>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What?</a:t>
            </a:r>
          </a:p>
          <a:p>
            <a:pPr algn="l">
              <a:lnSpc>
                <a:spcPts val="3800"/>
              </a:lnSpc>
              <a:spcBef>
                <a:spcPct val="0"/>
              </a:spcBef>
            </a:pPr>
            <a:endParaRPr lang="en-US" sz="3800" dirty="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Cost per hour/item</a:t>
            </a:r>
          </a:p>
          <a:p>
            <a:pPr algn="l">
              <a:lnSpc>
                <a:spcPts val="3800"/>
              </a:lnSpc>
              <a:spcBef>
                <a:spcPct val="0"/>
              </a:spcBef>
            </a:pPr>
            <a:endParaRPr lang="en-US" sz="3800" dirty="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Why is it necessary?</a:t>
            </a:r>
          </a:p>
          <a:p>
            <a:pPr algn="l">
              <a:lnSpc>
                <a:spcPts val="3800"/>
              </a:lnSpc>
              <a:spcBef>
                <a:spcPct val="0"/>
              </a:spcBef>
            </a:pPr>
            <a:endParaRPr lang="en-US" sz="3800" dirty="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We recommend only paying food costs when services are limited</a:t>
            </a:r>
          </a:p>
          <a:p>
            <a:pPr algn="l">
              <a:lnSpc>
                <a:spcPts val="3999"/>
              </a:lnSpc>
              <a:spcBef>
                <a:spcPct val="0"/>
              </a:spcBef>
            </a:pPr>
            <a:endParaRPr lang="en-US" sz="3800" dirty="0">
              <a:solidFill>
                <a:srgbClr val="000000"/>
              </a:solidFill>
              <a:latin typeface="Trebuchet MS"/>
              <a:ea typeface="Trebuchet MS"/>
              <a:cs typeface="Trebuchet MS"/>
              <a:sym typeface="Trebuchet MS"/>
            </a:endParaRPr>
          </a:p>
        </p:txBody>
      </p:sp>
      <p:sp>
        <p:nvSpPr>
          <p:cNvPr id="7" name="TextBox 7"/>
          <p:cNvSpPr txBox="1"/>
          <p:nvPr/>
        </p:nvSpPr>
        <p:spPr>
          <a:xfrm>
            <a:off x="9697937" y="2917825"/>
            <a:ext cx="7561363" cy="5378450"/>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63599" lvl="1" indent="-431800" algn="l">
              <a:lnSpc>
                <a:spcPts val="5039"/>
              </a:lnSpc>
              <a:buFont typeface="Arial"/>
              <a:buChar char="•"/>
            </a:pPr>
            <a:r>
              <a:rPr lang="en-US" sz="3999" dirty="0">
                <a:solidFill>
                  <a:srgbClr val="000000"/>
                </a:solidFill>
                <a:latin typeface="Trebuchet MS"/>
                <a:ea typeface="Trebuchet MS"/>
                <a:cs typeface="Trebuchet MS"/>
                <a:sym typeface="Trebuchet MS"/>
              </a:rPr>
              <a:t>Professional Development Books (ASCA - SEL) - $35/each x 25 staff</a:t>
            </a:r>
          </a:p>
          <a:p>
            <a:pPr algn="l">
              <a:lnSpc>
                <a:spcPts val="5039"/>
              </a:lnSpc>
            </a:pPr>
            <a:endParaRPr lang="en-US" sz="3999" dirty="0">
              <a:solidFill>
                <a:srgbClr val="000000"/>
              </a:solidFill>
              <a:latin typeface="Trebuchet MS"/>
              <a:ea typeface="Trebuchet MS"/>
              <a:cs typeface="Trebuchet MS"/>
              <a:sym typeface="Trebuchet MS"/>
            </a:endParaRPr>
          </a:p>
          <a:p>
            <a:pPr marL="863599" lvl="1" indent="-431800" algn="l">
              <a:lnSpc>
                <a:spcPts val="5039"/>
              </a:lnSpc>
              <a:buFont typeface="Arial"/>
              <a:buChar char="•"/>
            </a:pPr>
            <a:r>
              <a:rPr lang="en-US" sz="3999" dirty="0">
                <a:solidFill>
                  <a:srgbClr val="000000"/>
                </a:solidFill>
                <a:latin typeface="Trebuchet MS"/>
                <a:ea typeface="Trebuchet MS"/>
                <a:cs typeface="Trebuchet MS"/>
                <a:sym typeface="Trebuchet MS"/>
              </a:rPr>
              <a:t>Food for School Counselor PD day - 25 staff @ $15 each</a:t>
            </a:r>
          </a:p>
          <a:p>
            <a:pPr algn="l">
              <a:lnSpc>
                <a:spcPts val="3999"/>
              </a:lnSpc>
              <a:spcBef>
                <a:spcPct val="0"/>
              </a:spcBef>
            </a:pPr>
            <a:endParaRPr lang="en-US" sz="3999" dirty="0">
              <a:solidFill>
                <a:srgbClr val="000000"/>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30044"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dirty="0"/>
            </a:p>
          </p:txBody>
        </p:sp>
      </p:grpSp>
      <p:sp>
        <p:nvSpPr>
          <p:cNvPr id="5" name="AutoShape 5">
            <a:extLst>
              <a:ext uri="{C183D7F6-B498-43B3-948B-1728B52AA6E4}">
                <adec:decorative xmlns:adec="http://schemas.microsoft.com/office/drawing/2017/decorative" val="1"/>
              </a:ext>
            </a:extLst>
          </p:cNvPr>
          <p:cNvSpPr/>
          <p:nvPr/>
        </p:nvSpPr>
        <p:spPr>
          <a:xfrm flipV="1">
            <a:off x="9113250" y="3088953"/>
            <a:ext cx="6938" cy="6170506"/>
          </a:xfrm>
          <a:prstGeom prst="line">
            <a:avLst/>
          </a:prstGeom>
          <a:ln w="47625" cap="rnd">
            <a:solidFill>
              <a:srgbClr val="000000"/>
            </a:solidFill>
            <a:prstDash val="solid"/>
            <a:headEnd type="none" w="sm" len="sm"/>
            <a:tailEnd type="none" w="sm" len="sm"/>
          </a:ln>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473683"/>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42875"/>
              <a:ext cx="4816593" cy="548941"/>
            </a:xfrm>
            <a:prstGeom prst="rect">
              <a:avLst/>
            </a:prstGeom>
          </p:spPr>
          <p:txBody>
            <a:bodyPr lIns="50800" tIns="50800" rIns="50800" bIns="50800" rtlCol="0" anchor="ctr"/>
            <a:lstStyle/>
            <a:p>
              <a:pPr algn="l">
                <a:lnSpc>
                  <a:spcPts val="9800"/>
                </a:lnSpc>
              </a:pPr>
              <a:endParaRPr dirty="0"/>
            </a:p>
          </p:txBody>
        </p:sp>
      </p:grpSp>
      <p:sp>
        <p:nvSpPr>
          <p:cNvPr id="10" name="Freeform 10" descr="CDE Logo"/>
          <p:cNvSpPr/>
          <p:nvPr/>
        </p:nvSpPr>
        <p:spPr>
          <a:xfrm>
            <a:off x="15424206" y="70545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
        <p:nvSpPr>
          <p:cNvPr id="12" name="TextBox 12"/>
          <p:cNvSpPr txBox="1">
            <a:spLocks noGrp="1"/>
          </p:cNvSpPr>
          <p:nvPr>
            <p:ph type="title" idx="4294967295"/>
          </p:nvPr>
        </p:nvSpPr>
        <p:spPr>
          <a:xfrm>
            <a:off x="177190" y="896603"/>
            <a:ext cx="15828577" cy="8478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164"/>
              </a:lnSpc>
              <a:spcBef>
                <a:spcPts val="0"/>
              </a:spcBef>
              <a:spcAft>
                <a:spcPts val="0"/>
              </a:spcAft>
              <a:buClrTx/>
              <a:buSzTx/>
              <a:buFontTx/>
              <a:buNone/>
              <a:tabLst/>
              <a:defRPr/>
            </a:pPr>
            <a:r>
              <a:rPr kumimoji="0" lang="en-US" sz="67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Non-Capitalized Equipment 0735</a:t>
            </a:r>
          </a:p>
        </p:txBody>
      </p:sp>
      <p:sp>
        <p:nvSpPr>
          <p:cNvPr id="11" name="TextBox 11"/>
          <p:cNvSpPr txBox="1"/>
          <p:nvPr/>
        </p:nvSpPr>
        <p:spPr>
          <a:xfrm>
            <a:off x="904386" y="2917825"/>
            <a:ext cx="7945771" cy="5387975"/>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Minimum Description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What?</a:t>
            </a:r>
          </a:p>
          <a:p>
            <a:pPr algn="l">
              <a:lnSpc>
                <a:spcPts val="3800"/>
              </a:lnSpc>
              <a:spcBef>
                <a:spcPct val="0"/>
              </a:spcBef>
            </a:pPr>
            <a:endParaRPr lang="en-US" sz="3800" dirty="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Cost per hour/item</a:t>
            </a:r>
          </a:p>
          <a:p>
            <a:pPr algn="l">
              <a:lnSpc>
                <a:spcPts val="3800"/>
              </a:lnSpc>
              <a:spcBef>
                <a:spcPct val="0"/>
              </a:spcBef>
            </a:pPr>
            <a:endParaRPr lang="en-US" sz="3800" dirty="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Why is it necessary?</a:t>
            </a:r>
          </a:p>
          <a:p>
            <a:pPr algn="l">
              <a:lnSpc>
                <a:spcPts val="3800"/>
              </a:lnSpc>
              <a:spcBef>
                <a:spcPct val="0"/>
              </a:spcBef>
            </a:pPr>
            <a:endParaRPr lang="en-US" sz="3800" dirty="0">
              <a:solidFill>
                <a:srgbClr val="000000"/>
              </a:solidFill>
              <a:latin typeface="Trebuchet MS"/>
              <a:ea typeface="Trebuchet MS"/>
              <a:cs typeface="Trebuchet MS"/>
              <a:sym typeface="Trebuchet MS"/>
            </a:endParaRPr>
          </a:p>
          <a:p>
            <a:pPr marL="820421" lvl="1" indent="-410210" algn="l">
              <a:lnSpc>
                <a:spcPts val="3800"/>
              </a:lnSpc>
              <a:spcBef>
                <a:spcPct val="0"/>
              </a:spcBef>
              <a:buFont typeface="Arial"/>
              <a:buChar char="•"/>
            </a:pPr>
            <a:r>
              <a:rPr lang="en-US" sz="3800" dirty="0">
                <a:solidFill>
                  <a:srgbClr val="000000"/>
                </a:solidFill>
                <a:latin typeface="Trebuchet MS"/>
                <a:ea typeface="Trebuchet MS"/>
                <a:cs typeface="Trebuchet MS"/>
                <a:sym typeface="Trebuchet MS"/>
              </a:rPr>
              <a:t>Use district policy</a:t>
            </a:r>
          </a:p>
          <a:p>
            <a:pPr algn="l">
              <a:lnSpc>
                <a:spcPts val="3999"/>
              </a:lnSpc>
              <a:spcBef>
                <a:spcPct val="0"/>
              </a:spcBef>
            </a:pPr>
            <a:endParaRPr lang="en-US" sz="3800" dirty="0">
              <a:solidFill>
                <a:srgbClr val="000000"/>
              </a:solidFill>
              <a:latin typeface="Trebuchet MS"/>
              <a:ea typeface="Trebuchet MS"/>
              <a:cs typeface="Trebuchet MS"/>
              <a:sym typeface="Trebuchet MS"/>
            </a:endParaRPr>
          </a:p>
        </p:txBody>
      </p:sp>
      <p:sp>
        <p:nvSpPr>
          <p:cNvPr id="6" name="TextBox 6"/>
          <p:cNvSpPr txBox="1"/>
          <p:nvPr/>
        </p:nvSpPr>
        <p:spPr>
          <a:xfrm>
            <a:off x="9764890" y="2917825"/>
            <a:ext cx="7309624" cy="6014467"/>
          </a:xfrm>
          <a:prstGeom prst="rect">
            <a:avLst/>
          </a:prstGeom>
        </p:spPr>
        <p:txBody>
          <a:bodyPr lIns="0" tIns="0" rIns="0" bIns="0" rtlCol="0" anchor="t">
            <a:spAutoFit/>
          </a:bodyPr>
          <a:lstStyle/>
          <a:p>
            <a:pPr algn="l">
              <a:lnSpc>
                <a:spcPts val="3999"/>
              </a:lnSpc>
              <a:spcBef>
                <a:spcPct val="0"/>
              </a:spcBef>
            </a:pPr>
            <a:r>
              <a:rPr lang="en-US" sz="3999" b="1" dirty="0">
                <a:solidFill>
                  <a:srgbClr val="000000"/>
                </a:solidFill>
                <a:latin typeface="Trebuchet MS Bold"/>
                <a:ea typeface="Trebuchet MS Bold"/>
                <a:cs typeface="Trebuchet MS Bold"/>
                <a:sym typeface="Trebuchet MS Bold"/>
              </a:rPr>
              <a:t>Examples of Requirements:</a:t>
            </a:r>
          </a:p>
          <a:p>
            <a:pPr algn="l">
              <a:lnSpc>
                <a:spcPts val="3999"/>
              </a:lnSpc>
              <a:spcBef>
                <a:spcPct val="0"/>
              </a:spcBef>
            </a:pPr>
            <a:endParaRPr lang="en-US" sz="3999" b="1" dirty="0">
              <a:solidFill>
                <a:srgbClr val="000000"/>
              </a:solidFill>
              <a:latin typeface="Trebuchet MS Bold"/>
              <a:ea typeface="Trebuchet MS Bold"/>
              <a:cs typeface="Trebuchet MS Bold"/>
              <a:sym typeface="Trebuchet MS Bold"/>
            </a:endParaRPr>
          </a:p>
          <a:p>
            <a:pPr marL="820421" lvl="1" indent="-410210" algn="l">
              <a:lnSpc>
                <a:spcPts val="4294"/>
              </a:lnSpc>
              <a:buFont typeface="Arial"/>
              <a:buChar char="•"/>
            </a:pPr>
            <a:r>
              <a:rPr lang="en-US" sz="3800" dirty="0">
                <a:solidFill>
                  <a:srgbClr val="000000"/>
                </a:solidFill>
                <a:latin typeface="Trebuchet MS"/>
                <a:ea typeface="Trebuchet MS"/>
                <a:cs typeface="Trebuchet MS"/>
                <a:sym typeface="Trebuchet MS"/>
              </a:rPr>
              <a:t>Headphones for students to complete FAFSA and other SCCG program activities - $25/each x 100 </a:t>
            </a:r>
          </a:p>
          <a:p>
            <a:pPr algn="l">
              <a:lnSpc>
                <a:spcPts val="4294"/>
              </a:lnSpc>
            </a:pPr>
            <a:endParaRPr lang="en-US" sz="3800" dirty="0">
              <a:solidFill>
                <a:srgbClr val="000000"/>
              </a:solidFill>
              <a:latin typeface="Trebuchet MS"/>
              <a:ea typeface="Trebuchet MS"/>
              <a:cs typeface="Trebuchet MS"/>
              <a:sym typeface="Trebuchet MS"/>
            </a:endParaRPr>
          </a:p>
          <a:p>
            <a:pPr marL="820421" lvl="1" indent="-410210" algn="l">
              <a:lnSpc>
                <a:spcPts val="4294"/>
              </a:lnSpc>
              <a:buFont typeface="Arial"/>
              <a:buChar char="•"/>
            </a:pPr>
            <a:r>
              <a:rPr lang="en-US" sz="3800" dirty="0">
                <a:solidFill>
                  <a:srgbClr val="000000"/>
                </a:solidFill>
                <a:latin typeface="Trebuchet MS"/>
                <a:ea typeface="Trebuchet MS"/>
                <a:cs typeface="Trebuchet MS"/>
                <a:sym typeface="Trebuchet MS"/>
              </a:rPr>
              <a:t>Laptop for new counselor - Dell - $750 (no individual device can exceed $1,500)</a:t>
            </a:r>
          </a:p>
          <a:p>
            <a:pPr algn="l">
              <a:lnSpc>
                <a:spcPts val="4519"/>
              </a:lnSpc>
            </a:pPr>
            <a:endParaRPr lang="en-US" sz="3800" dirty="0">
              <a:solidFill>
                <a:srgbClr val="000000"/>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31590" y="2440045"/>
            <a:ext cx="17424821" cy="7441180"/>
            <a:chOff x="0" y="0"/>
            <a:chExt cx="4589253" cy="1959817"/>
          </a:xfrm>
        </p:grpSpPr>
        <p:sp>
          <p:nvSpPr>
            <p:cNvPr id="3" name="Freeform 3">
              <a:extLst>
                <a:ext uri="{C183D7F6-B498-43B3-948B-1728B52AA6E4}">
                  <adec:decorative xmlns:adec="http://schemas.microsoft.com/office/drawing/2017/decorative" val="1"/>
                </a:ext>
              </a:extLst>
            </p:cNvPr>
            <p:cNvSpPr/>
            <p:nvPr/>
          </p:nvSpPr>
          <p:spPr>
            <a:xfrm>
              <a:off x="0" y="0"/>
              <a:ext cx="4589253" cy="1959817"/>
            </a:xfrm>
            <a:custGeom>
              <a:avLst/>
              <a:gdLst/>
              <a:ahLst/>
              <a:cxnLst/>
              <a:rect l="l" t="t" r="r" b="b"/>
              <a:pathLst>
                <a:path w="4589253" h="1959817">
                  <a:moveTo>
                    <a:pt x="0" y="0"/>
                  </a:moveTo>
                  <a:lnTo>
                    <a:pt x="4589253" y="0"/>
                  </a:lnTo>
                  <a:lnTo>
                    <a:pt x="4589253"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89253" cy="2016967"/>
            </a:xfrm>
            <a:prstGeom prst="rect">
              <a:avLst/>
            </a:prstGeom>
          </p:spPr>
          <p:txBody>
            <a:bodyPr lIns="50800" tIns="50800" rIns="50800" bIns="50800" rtlCol="0" anchor="t"/>
            <a:lstStyle/>
            <a:p>
              <a:pPr algn="l">
                <a:lnSpc>
                  <a:spcPts val="3359"/>
                </a:lnSpc>
              </a:pPr>
              <a:endParaRPr dirty="0"/>
            </a:p>
            <a:p>
              <a:pPr algn="l">
                <a:lnSpc>
                  <a:spcPts val="391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8" name="Freeform 8"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9" name="TextBox 9"/>
          <p:cNvSpPr txBox="1">
            <a:spLocks noGrp="1"/>
          </p:cNvSpPr>
          <p:nvPr>
            <p:ph type="title" idx="4294967295"/>
          </p:nvPr>
        </p:nvSpPr>
        <p:spPr>
          <a:xfrm>
            <a:off x="237117"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 Terms</a:t>
            </a:r>
          </a:p>
        </p:txBody>
      </p:sp>
      <p:sp>
        <p:nvSpPr>
          <p:cNvPr id="10" name="TextBox 10"/>
          <p:cNvSpPr txBox="1"/>
          <p:nvPr/>
        </p:nvSpPr>
        <p:spPr>
          <a:xfrm>
            <a:off x="637383" y="2819971"/>
            <a:ext cx="17013235" cy="6780061"/>
          </a:xfrm>
          <a:prstGeom prst="rect">
            <a:avLst/>
          </a:prstGeom>
        </p:spPr>
        <p:txBody>
          <a:bodyPr lIns="0" tIns="0" rIns="0" bIns="0" rtlCol="0" anchor="t">
            <a:spAutoFit/>
          </a:bodyPr>
          <a:lstStyle/>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Grant Award Letter (GAL): </a:t>
            </a:r>
            <a:r>
              <a:rPr lang="en-US" sz="2700" dirty="0">
                <a:solidFill>
                  <a:srgbClr val="000000"/>
                </a:solidFill>
                <a:latin typeface="Trebuchet MS"/>
                <a:ea typeface="Trebuchet MS"/>
                <a:cs typeface="Trebuchet MS"/>
                <a:sym typeface="Trebuchet MS"/>
              </a:rPr>
              <a:t>The official contract between CDE and the recipient of funding.</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Continuation Budget: </a:t>
            </a:r>
            <a:r>
              <a:rPr lang="en-US" sz="2700" dirty="0">
                <a:solidFill>
                  <a:srgbClr val="000000"/>
                </a:solidFill>
                <a:latin typeface="Trebuchet MS"/>
                <a:ea typeface="Trebuchet MS"/>
                <a:cs typeface="Trebuchet MS"/>
                <a:sym typeface="Trebuchet MS"/>
              </a:rPr>
              <a:t>A budget to show how funds will continue to be spent in the next spending/fiscal year.</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Budget Revision: </a:t>
            </a:r>
            <a:r>
              <a:rPr lang="en-US" sz="2700" dirty="0">
                <a:solidFill>
                  <a:srgbClr val="000000"/>
                </a:solidFill>
                <a:latin typeface="Trebuchet MS" panose="020B0603020202020204" pitchFamily="34" charset="0"/>
                <a:ea typeface="Trebuchet MS Bold"/>
                <a:cs typeface="Trebuchet MS Bold"/>
                <a:sym typeface="Trebuchet MS Bold"/>
              </a:rPr>
              <a:t>Major changes made to a budget during the school year - rule of thumb is adding new budget line items and/or any change greater than 10% of the budget. </a:t>
            </a:r>
          </a:p>
          <a:p>
            <a:pPr algn="l">
              <a:lnSpc>
                <a:spcPts val="3780"/>
              </a:lnSpc>
            </a:pPr>
            <a:endParaRPr lang="en-US" sz="2700" b="1" dirty="0">
              <a:solidFill>
                <a:srgbClr val="000000"/>
              </a:solidFill>
              <a:latin typeface="Trebuchet MS Bold"/>
              <a:ea typeface="Trebuchet MS Bold"/>
              <a:cs typeface="Trebuchet MS Bold"/>
              <a:sym typeface="Trebuchet MS Bold"/>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Annual Financial Report (AFR): A</a:t>
            </a:r>
            <a:r>
              <a:rPr lang="en-US" sz="2700" dirty="0">
                <a:solidFill>
                  <a:srgbClr val="000000"/>
                </a:solidFill>
                <a:latin typeface="Trebuchet MS"/>
                <a:ea typeface="Trebuchet MS"/>
                <a:cs typeface="Trebuchet MS"/>
                <a:sym typeface="Trebuchet MS"/>
              </a:rPr>
              <a:t> report to show how funds were spent in a previous spending year.</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Submitted via Smartsheets.</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Interim Financial Report (IFR):</a:t>
            </a:r>
            <a:r>
              <a:rPr lang="en-US" sz="2700" dirty="0">
                <a:solidFill>
                  <a:srgbClr val="000000"/>
                </a:solidFill>
                <a:latin typeface="Trebuchet MS"/>
                <a:ea typeface="Trebuchet MS"/>
                <a:cs typeface="Trebuchet MS"/>
                <a:sym typeface="Trebuchet MS"/>
              </a:rPr>
              <a:t> A report to show how spending is progressing through the current spending year, due mid year.</a:t>
            </a:r>
          </a:p>
          <a:p>
            <a:pPr algn="l">
              <a:lnSpc>
                <a:spcPts val="3780"/>
              </a:lnSpc>
            </a:pPr>
            <a:endParaRPr lang="en-US" sz="2700" dirty="0">
              <a:solidFill>
                <a:srgbClr val="000000"/>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345045"/>
            <a:ext cx="17370536" cy="7441180"/>
            <a:chOff x="0" y="0"/>
            <a:chExt cx="4574956" cy="1959817"/>
          </a:xfrm>
        </p:grpSpPr>
        <p:sp>
          <p:nvSpPr>
            <p:cNvPr id="3" name="Freeform 3">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74956" cy="2016967"/>
            </a:xfrm>
            <a:prstGeom prst="rect">
              <a:avLst/>
            </a:prstGeom>
          </p:spPr>
          <p:txBody>
            <a:bodyPr lIns="50800" tIns="50800" rIns="50800" bIns="50800" rtlCol="0" anchor="t"/>
            <a:lstStyle/>
            <a:p>
              <a:pPr algn="l">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8" name="Freeform 8"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9" name="TextBox 9"/>
          <p:cNvSpPr txBox="1">
            <a:spLocks noGrp="1"/>
          </p:cNvSpPr>
          <p:nvPr>
            <p:ph type="title" idx="4294967295"/>
          </p:nvPr>
        </p:nvSpPr>
        <p:spPr>
          <a:xfrm>
            <a:off x="196403"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Interim Financial Report</a:t>
            </a:r>
          </a:p>
        </p:txBody>
      </p:sp>
      <p:sp>
        <p:nvSpPr>
          <p:cNvPr id="10" name="TextBox 10"/>
          <p:cNvSpPr txBox="1"/>
          <p:nvPr/>
        </p:nvSpPr>
        <p:spPr>
          <a:xfrm>
            <a:off x="646480" y="2564130"/>
            <a:ext cx="17013235" cy="6042660"/>
          </a:xfrm>
          <a:prstGeom prst="rect">
            <a:avLst/>
          </a:prstGeom>
        </p:spPr>
        <p:txBody>
          <a:bodyPr lIns="0" tIns="0" rIns="0" bIns="0" rtlCol="0" anchor="t">
            <a:spAutoFit/>
          </a:bodyPr>
          <a:lstStyle/>
          <a:p>
            <a:pPr algn="ctr">
              <a:lnSpc>
                <a:spcPts val="6299"/>
              </a:lnSpc>
            </a:pPr>
            <a:r>
              <a:rPr lang="en-US" sz="4500" b="1" dirty="0">
                <a:solidFill>
                  <a:srgbClr val="000000"/>
                </a:solidFill>
                <a:latin typeface="Trebuchet MS Bold"/>
                <a:ea typeface="Trebuchet MS Bold"/>
                <a:cs typeface="Trebuchet MS Bold"/>
                <a:sym typeface="Trebuchet MS Bold"/>
              </a:rPr>
              <a:t>Due February 13, 2026</a:t>
            </a:r>
          </a:p>
          <a:p>
            <a:pPr algn="l">
              <a:lnSpc>
                <a:spcPts val="3780"/>
              </a:lnSpc>
            </a:pPr>
            <a:endParaRPr lang="en-US" sz="4500" b="1" dirty="0">
              <a:solidFill>
                <a:srgbClr val="000000"/>
              </a:solidFill>
              <a:latin typeface="Trebuchet MS Bold"/>
              <a:ea typeface="Trebuchet MS Bold"/>
              <a:cs typeface="Trebuchet MS Bold"/>
              <a:sym typeface="Trebuchet MS Bold"/>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Interim Financial Report (IFR) is a mid-year financial "check-in" that helps both the Fiscal and Program teams review spending progress.</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Upload a detailed General Ledger showing all grant expenses from July 1, 2025, through December 31, 2025.</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The SCCG team may follow up after IFRs are reviewed if grantees are not on-track with spending.</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IFRs and AFRs should be submitted via </a:t>
            </a:r>
            <a:r>
              <a:rPr lang="en-US" sz="2700" b="1" u="sng" dirty="0">
                <a:solidFill>
                  <a:srgbClr val="0955A1"/>
                </a:solidFill>
                <a:latin typeface="Trebuchet MS Bold"/>
                <a:ea typeface="Trebuchet MS Bold"/>
                <a:cs typeface="Trebuchet MS Bold"/>
                <a:sym typeface="Trebuchet MS Bold"/>
                <a:hlinkClick r:id="rId4" tooltip="https://app.smartsheet.com/b/form/702de089fc6b45ac97c31f343c8f745f"/>
              </a:rPr>
              <a:t>Smartsheets here</a:t>
            </a:r>
            <a:r>
              <a:rPr lang="en-US" sz="2700" dirty="0">
                <a:solidFill>
                  <a:srgbClr val="000000"/>
                </a:solidFill>
                <a:latin typeface="Trebuchet MS"/>
                <a:ea typeface="Trebuchet MS"/>
                <a:cs typeface="Trebuchet MS"/>
                <a:sym typeface="Trebuchet MS"/>
              </a:rPr>
              <a:t>.</a:t>
            </a:r>
          </a:p>
          <a:p>
            <a:pPr algn="l">
              <a:lnSpc>
                <a:spcPts val="3780"/>
              </a:lnSpc>
            </a:pPr>
            <a:endParaRPr lang="en-US" sz="2700" dirty="0">
              <a:solidFill>
                <a:srgbClr val="000000"/>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50592"/>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5" name="Freeform 5"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458732" y="2399331"/>
            <a:ext cx="17370536" cy="7441180"/>
            <a:chOff x="0" y="0"/>
            <a:chExt cx="4574956" cy="1959817"/>
          </a:xfrm>
        </p:grpSpPr>
        <p:sp>
          <p:nvSpPr>
            <p:cNvPr id="7" name="Freeform 7">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dirty="0"/>
            </a:p>
          </p:txBody>
        </p:sp>
        <p:sp>
          <p:nvSpPr>
            <p:cNvPr id="8" name="TextBox 8"/>
            <p:cNvSpPr txBox="1"/>
            <p:nvPr/>
          </p:nvSpPr>
          <p:spPr>
            <a:xfrm>
              <a:off x="0" y="-57150"/>
              <a:ext cx="4574956" cy="2016967"/>
            </a:xfrm>
            <a:prstGeom prst="rect">
              <a:avLst/>
            </a:prstGeom>
          </p:spPr>
          <p:txBody>
            <a:bodyPr lIns="50800" tIns="50800" rIns="50800" bIns="50800" rtlCol="0" anchor="t"/>
            <a:lstStyle/>
            <a:p>
              <a:pPr algn="l">
                <a:lnSpc>
                  <a:spcPts val="3359"/>
                </a:lnSpc>
              </a:pPr>
              <a:endParaRPr dirty="0"/>
            </a:p>
            <a:p>
              <a:pPr algn="ctr">
                <a:lnSpc>
                  <a:spcPts val="5319"/>
                </a:lnSpc>
              </a:pPr>
              <a:endParaRPr dirty="0"/>
            </a:p>
          </p:txBody>
        </p:sp>
      </p:grpSp>
      <p:sp>
        <p:nvSpPr>
          <p:cNvPr id="9" name="TextBox 9"/>
          <p:cNvSpPr txBox="1">
            <a:spLocks noGrp="1"/>
          </p:cNvSpPr>
          <p:nvPr>
            <p:ph type="title" idx="4294967295"/>
          </p:nvPr>
        </p:nvSpPr>
        <p:spPr>
          <a:xfrm>
            <a:off x="250688"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Continuation Budget </a:t>
            </a:r>
          </a:p>
        </p:txBody>
      </p:sp>
      <p:sp>
        <p:nvSpPr>
          <p:cNvPr id="10" name="TextBox 10"/>
          <p:cNvSpPr txBox="1"/>
          <p:nvPr/>
        </p:nvSpPr>
        <p:spPr>
          <a:xfrm>
            <a:off x="637383" y="2591273"/>
            <a:ext cx="17013235" cy="6630020"/>
          </a:xfrm>
          <a:prstGeom prst="rect">
            <a:avLst/>
          </a:prstGeom>
        </p:spPr>
        <p:txBody>
          <a:bodyPr lIns="0" tIns="0" rIns="0" bIns="0" rtlCol="0" anchor="t">
            <a:spAutoFit/>
          </a:bodyPr>
          <a:lstStyle/>
          <a:p>
            <a:pPr algn="ctr">
              <a:lnSpc>
                <a:spcPts val="6299"/>
              </a:lnSpc>
            </a:pPr>
            <a:r>
              <a:rPr lang="en-US" sz="4499" b="1" dirty="0">
                <a:solidFill>
                  <a:srgbClr val="000000"/>
                </a:solidFill>
                <a:latin typeface="Trebuchet MS Bold"/>
                <a:ea typeface="Trebuchet MS Bold"/>
                <a:cs typeface="Trebuchet MS Bold"/>
                <a:sym typeface="Trebuchet MS Bold"/>
              </a:rPr>
              <a:t>Continuation Budgets Due: May 29, 2026</a:t>
            </a:r>
          </a:p>
          <a:p>
            <a:pPr algn="ctr">
              <a:lnSpc>
                <a:spcPts val="5179"/>
              </a:lnSpc>
            </a:pPr>
            <a:endParaRPr lang="en-US" sz="4499" b="1" dirty="0">
              <a:solidFill>
                <a:srgbClr val="000000"/>
              </a:solidFill>
              <a:latin typeface="Trebuchet MS Bold"/>
              <a:ea typeface="Trebuchet MS Bold"/>
              <a:cs typeface="Trebuchet MS Bold"/>
              <a:sym typeface="Trebuchet MS Bold"/>
            </a:endParaRP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Each LEP will submit one Continuation Budget for FY2026-27.</a:t>
            </a:r>
          </a:p>
          <a:p>
            <a:pPr algn="l">
              <a:lnSpc>
                <a:spcPts val="5179"/>
              </a:lnSpc>
            </a:pPr>
            <a:endParaRPr lang="en-US" sz="3699" dirty="0">
              <a:solidFill>
                <a:srgbClr val="000000"/>
              </a:solidFill>
              <a:latin typeface="Trebuchet MS"/>
              <a:ea typeface="Trebuchet MS"/>
              <a:cs typeface="Trebuchet MS"/>
              <a:sym typeface="Trebuchet MS"/>
            </a:endParaRP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The budget will illustrate the plans for future spending.</a:t>
            </a:r>
          </a:p>
          <a:p>
            <a:pPr algn="l">
              <a:lnSpc>
                <a:spcPts val="5179"/>
              </a:lnSpc>
            </a:pPr>
            <a:endParaRPr lang="en-US" sz="3699" dirty="0">
              <a:solidFill>
                <a:srgbClr val="000000"/>
              </a:solidFill>
              <a:latin typeface="Trebuchet MS"/>
              <a:ea typeface="Trebuchet MS"/>
              <a:cs typeface="Trebuchet MS"/>
              <a:sym typeface="Trebuchet MS"/>
            </a:endParaRP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The SCCG team reviews the budgets in June and July to have them approved in August and ready for spending once funds are disbursed and Grant Aw</a:t>
            </a:r>
            <a:r>
              <a:rPr lang="en-US" sz="3699" u="none" dirty="0">
                <a:solidFill>
                  <a:srgbClr val="000000"/>
                </a:solidFill>
                <a:latin typeface="Trebuchet MS"/>
                <a:ea typeface="Trebuchet MS"/>
                <a:cs typeface="Trebuchet MS"/>
                <a:sym typeface="Trebuchet MS"/>
              </a:rPr>
              <a:t>ar</a:t>
            </a:r>
            <a:r>
              <a:rPr lang="en-US" sz="3699" dirty="0">
                <a:solidFill>
                  <a:srgbClr val="000000"/>
                </a:solidFill>
                <a:latin typeface="Trebuchet MS"/>
                <a:ea typeface="Trebuchet MS"/>
                <a:cs typeface="Trebuchet MS"/>
                <a:sym typeface="Trebuchet MS"/>
              </a:rPr>
              <a:t>d L</a:t>
            </a:r>
            <a:r>
              <a:rPr lang="en-US" sz="3699" u="none" dirty="0">
                <a:solidFill>
                  <a:srgbClr val="000000"/>
                </a:solidFill>
                <a:latin typeface="Trebuchet MS"/>
                <a:ea typeface="Trebuchet MS"/>
                <a:cs typeface="Trebuchet MS"/>
                <a:sym typeface="Trebuchet MS"/>
              </a:rPr>
              <a:t>et</a:t>
            </a:r>
            <a:r>
              <a:rPr lang="en-US" sz="3699" dirty="0">
                <a:solidFill>
                  <a:srgbClr val="000000"/>
                </a:solidFill>
                <a:latin typeface="Trebuchet MS"/>
                <a:ea typeface="Trebuchet MS"/>
                <a:cs typeface="Trebuchet MS"/>
                <a:sym typeface="Trebuchet MS"/>
              </a:rPr>
              <a:t>ter</a:t>
            </a:r>
            <a:r>
              <a:rPr lang="en-US" sz="3699" u="none" dirty="0">
                <a:solidFill>
                  <a:srgbClr val="000000"/>
                </a:solidFill>
                <a:latin typeface="Trebuchet MS"/>
                <a:ea typeface="Trebuchet MS"/>
                <a:cs typeface="Trebuchet MS"/>
                <a:sym typeface="Trebuchet MS"/>
              </a:rPr>
              <a:t>s </a:t>
            </a:r>
            <a:r>
              <a:rPr lang="en-US" sz="3699" dirty="0">
                <a:solidFill>
                  <a:srgbClr val="000000"/>
                </a:solidFill>
                <a:latin typeface="Trebuchet MS"/>
                <a:ea typeface="Trebuchet MS"/>
                <a:cs typeface="Trebuchet MS"/>
                <a:sym typeface="Trebuchet MS"/>
              </a:rPr>
              <a:t>(GAL) ar</a:t>
            </a:r>
            <a:r>
              <a:rPr lang="en-US" sz="3699" u="none" dirty="0">
                <a:solidFill>
                  <a:srgbClr val="000000"/>
                </a:solidFill>
                <a:latin typeface="Trebuchet MS"/>
                <a:ea typeface="Trebuchet MS"/>
                <a:cs typeface="Trebuchet MS"/>
                <a:sym typeface="Trebuchet MS"/>
              </a:rPr>
              <a:t>e</a:t>
            </a:r>
            <a:r>
              <a:rPr lang="en-US" sz="3699" dirty="0">
                <a:solidFill>
                  <a:srgbClr val="000000"/>
                </a:solidFill>
                <a:latin typeface="Trebuchet MS"/>
                <a:ea typeface="Trebuchet MS"/>
                <a:cs typeface="Trebuchet MS"/>
                <a:sym typeface="Trebuchet MS"/>
              </a:rPr>
              <a:t> </a:t>
            </a:r>
            <a:r>
              <a:rPr lang="en-US" sz="3699" u="none" dirty="0">
                <a:solidFill>
                  <a:srgbClr val="000000"/>
                </a:solidFill>
                <a:latin typeface="Trebuchet MS"/>
                <a:ea typeface="Trebuchet MS"/>
                <a:cs typeface="Trebuchet MS"/>
                <a:sym typeface="Trebuchet MS"/>
              </a:rPr>
              <a:t>re</a:t>
            </a:r>
            <a:r>
              <a:rPr lang="en-US" sz="3699" dirty="0">
                <a:solidFill>
                  <a:srgbClr val="000000"/>
                </a:solidFill>
                <a:latin typeface="Trebuchet MS"/>
                <a:ea typeface="Trebuchet MS"/>
                <a:cs typeface="Trebuchet MS"/>
                <a:sym typeface="Trebuchet MS"/>
              </a:rPr>
              <a:t>ceived. </a:t>
            </a:r>
          </a:p>
          <a:p>
            <a:pPr algn="l">
              <a:lnSpc>
                <a:spcPts val="3780"/>
              </a:lnSpc>
            </a:pPr>
            <a:endParaRPr lang="en-US" sz="3699" dirty="0">
              <a:solidFill>
                <a:srgbClr val="000000"/>
              </a:solidFill>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5" name="Freeform 5"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458732" y="2381618"/>
            <a:ext cx="17370536" cy="7441180"/>
            <a:chOff x="0" y="0"/>
            <a:chExt cx="4574956" cy="1959817"/>
          </a:xfrm>
        </p:grpSpPr>
        <p:sp>
          <p:nvSpPr>
            <p:cNvPr id="7" name="Freeform 7">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dirty="0"/>
            </a:p>
          </p:txBody>
        </p:sp>
        <p:sp>
          <p:nvSpPr>
            <p:cNvPr id="8" name="TextBox 8"/>
            <p:cNvSpPr txBox="1"/>
            <p:nvPr/>
          </p:nvSpPr>
          <p:spPr>
            <a:xfrm>
              <a:off x="0" y="-57150"/>
              <a:ext cx="4574956" cy="2016967"/>
            </a:xfrm>
            <a:prstGeom prst="rect">
              <a:avLst/>
            </a:prstGeom>
          </p:spPr>
          <p:txBody>
            <a:bodyPr lIns="50800" tIns="50800" rIns="50800" bIns="50800" rtlCol="0" anchor="t"/>
            <a:lstStyle/>
            <a:p>
              <a:pPr algn="l">
                <a:lnSpc>
                  <a:spcPts val="3359"/>
                </a:lnSpc>
              </a:pPr>
              <a:endParaRPr dirty="0"/>
            </a:p>
            <a:p>
              <a:pPr algn="ctr">
                <a:lnSpc>
                  <a:spcPts val="5039"/>
                </a:lnSpc>
              </a:pPr>
              <a:endParaRPr dirty="0"/>
            </a:p>
          </p:txBody>
        </p:sp>
      </p:grpSp>
      <p:sp>
        <p:nvSpPr>
          <p:cNvPr id="9" name="TextBox 9"/>
          <p:cNvSpPr txBox="1">
            <a:spLocks noGrp="1"/>
          </p:cNvSpPr>
          <p:nvPr>
            <p:ph type="title" idx="4294967295"/>
          </p:nvPr>
        </p:nvSpPr>
        <p:spPr>
          <a:xfrm>
            <a:off x="209974" y="784641"/>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Annual Financial Report (AFR)</a:t>
            </a:r>
          </a:p>
        </p:txBody>
      </p:sp>
      <p:sp>
        <p:nvSpPr>
          <p:cNvPr id="10" name="TextBox 10"/>
          <p:cNvSpPr txBox="1"/>
          <p:nvPr/>
        </p:nvSpPr>
        <p:spPr>
          <a:xfrm>
            <a:off x="637383" y="2577702"/>
            <a:ext cx="17013235" cy="7458645"/>
          </a:xfrm>
          <a:prstGeom prst="rect">
            <a:avLst/>
          </a:prstGeom>
        </p:spPr>
        <p:txBody>
          <a:bodyPr lIns="0" tIns="0" rIns="0" bIns="0" rtlCol="0" anchor="t">
            <a:spAutoFit/>
          </a:bodyPr>
          <a:lstStyle/>
          <a:p>
            <a:pPr algn="ctr">
              <a:lnSpc>
                <a:spcPts val="6159"/>
              </a:lnSpc>
            </a:pPr>
            <a:r>
              <a:rPr lang="en-US" sz="4399" b="1" dirty="0">
                <a:solidFill>
                  <a:srgbClr val="000000"/>
                </a:solidFill>
                <a:latin typeface="Trebuchet MS Bold"/>
                <a:ea typeface="Trebuchet MS Bold"/>
                <a:cs typeface="Trebuchet MS Bold"/>
                <a:sym typeface="Trebuchet MS Bold"/>
              </a:rPr>
              <a:t>Annual Financial Report Due: September 30, 2025 </a:t>
            </a:r>
            <a:r>
              <a:rPr lang="en-US" sz="4399" dirty="0">
                <a:solidFill>
                  <a:srgbClr val="000000"/>
                </a:solidFill>
                <a:latin typeface="Trebuchet MS"/>
                <a:ea typeface="Trebuchet MS"/>
                <a:cs typeface="Trebuchet MS"/>
                <a:sym typeface="Trebuchet MS"/>
              </a:rPr>
              <a:t>(for 24-25SY)</a:t>
            </a:r>
          </a:p>
          <a:p>
            <a:pPr algn="ctr">
              <a:lnSpc>
                <a:spcPts val="1399"/>
              </a:lnSpc>
            </a:pPr>
            <a:endParaRPr lang="en-US" sz="4399" dirty="0">
              <a:solidFill>
                <a:srgbClr val="000000"/>
              </a:solidFill>
              <a:latin typeface="Trebuchet MS"/>
              <a:ea typeface="Trebuchet MS"/>
              <a:cs typeface="Trebuchet MS"/>
              <a:sym typeface="Trebuchet MS"/>
            </a:endParaRPr>
          </a:p>
          <a:p>
            <a:pPr marL="669291" lvl="1" indent="-334646" algn="l">
              <a:lnSpc>
                <a:spcPts val="4340"/>
              </a:lnSpc>
              <a:buFont typeface="Arial"/>
              <a:buChar char="•"/>
            </a:pPr>
            <a:r>
              <a:rPr lang="en-US" sz="3100" dirty="0">
                <a:solidFill>
                  <a:srgbClr val="000000"/>
                </a:solidFill>
                <a:latin typeface="Trebuchet MS"/>
                <a:ea typeface="Trebuchet MS"/>
                <a:cs typeface="Trebuchet MS"/>
                <a:sym typeface="Trebuchet MS"/>
              </a:rPr>
              <a:t>Annual Financial Report (AFR) is the end-of-year financial report where fiscal and program can ensure that all items allocated to the grant on the general ledger were previously approved in the budget. </a:t>
            </a:r>
          </a:p>
          <a:p>
            <a:pPr algn="l">
              <a:lnSpc>
                <a:spcPts val="1959"/>
              </a:lnSpc>
            </a:pPr>
            <a:endParaRPr lang="en-US" sz="3100" dirty="0">
              <a:solidFill>
                <a:srgbClr val="000000"/>
              </a:solidFill>
              <a:latin typeface="Trebuchet MS"/>
              <a:ea typeface="Trebuchet MS"/>
              <a:cs typeface="Trebuchet MS"/>
              <a:sym typeface="Trebuchet MS"/>
            </a:endParaRPr>
          </a:p>
          <a:p>
            <a:pPr marL="669291" lvl="1" indent="-334646" algn="l">
              <a:lnSpc>
                <a:spcPts val="4340"/>
              </a:lnSpc>
              <a:buFont typeface="Arial"/>
              <a:buChar char="•"/>
            </a:pPr>
            <a:r>
              <a:rPr lang="en-US" sz="3100" dirty="0">
                <a:solidFill>
                  <a:srgbClr val="000000"/>
                </a:solidFill>
                <a:latin typeface="Trebuchet MS"/>
                <a:ea typeface="Trebuchet MS"/>
                <a:cs typeface="Trebuchet MS"/>
                <a:sym typeface="Trebuchet MS"/>
              </a:rPr>
              <a:t>Submit a detailed General Ledger showing all grant expenses from July 1, 2024, through June 30, 2025.</a:t>
            </a:r>
          </a:p>
          <a:p>
            <a:pPr algn="l">
              <a:lnSpc>
                <a:spcPts val="1959"/>
              </a:lnSpc>
            </a:pPr>
            <a:endParaRPr lang="en-US" sz="3100" dirty="0">
              <a:solidFill>
                <a:srgbClr val="000000"/>
              </a:solidFill>
              <a:latin typeface="Trebuchet MS"/>
              <a:ea typeface="Trebuchet MS"/>
              <a:cs typeface="Trebuchet MS"/>
              <a:sym typeface="Trebuchet MS"/>
            </a:endParaRPr>
          </a:p>
          <a:p>
            <a:pPr marL="669291" lvl="1" indent="-334646" algn="l">
              <a:lnSpc>
                <a:spcPts val="4340"/>
              </a:lnSpc>
              <a:buFont typeface="Arial"/>
              <a:buChar char="•"/>
            </a:pPr>
            <a:r>
              <a:rPr lang="en-US" sz="3100" dirty="0">
                <a:solidFill>
                  <a:srgbClr val="000000"/>
                </a:solidFill>
                <a:latin typeface="Trebuchet MS"/>
                <a:ea typeface="Trebuchet MS"/>
                <a:cs typeface="Trebuchet MS"/>
                <a:sym typeface="Trebuchet MS"/>
              </a:rPr>
              <a:t>Fiscal and program will follow-up regarding unspent funds and the reversion process.</a:t>
            </a:r>
          </a:p>
          <a:p>
            <a:pPr marL="334645" lvl="1" algn="l">
              <a:lnSpc>
                <a:spcPts val="4340"/>
              </a:lnSpc>
            </a:pPr>
            <a:endParaRPr lang="en-US" sz="3100" dirty="0">
              <a:solidFill>
                <a:srgbClr val="000000"/>
              </a:solidFill>
              <a:latin typeface="Trebuchet MS"/>
              <a:ea typeface="Trebuchet MS"/>
              <a:cs typeface="Trebuchet MS"/>
              <a:sym typeface="Trebuchet MS"/>
            </a:endParaRPr>
          </a:p>
          <a:p>
            <a:pPr marL="669291" lvl="1" indent="-334646" algn="l">
              <a:lnSpc>
                <a:spcPts val="4340"/>
              </a:lnSpc>
              <a:buFont typeface="Arial"/>
              <a:buChar char="•"/>
            </a:pPr>
            <a:r>
              <a:rPr lang="en-US" sz="3100" dirty="0">
                <a:solidFill>
                  <a:srgbClr val="000000"/>
                </a:solidFill>
                <a:latin typeface="Trebuchet MS"/>
                <a:ea typeface="Trebuchet MS"/>
                <a:cs typeface="Trebuchet MS"/>
                <a:sym typeface="Trebuchet MS"/>
              </a:rPr>
              <a:t>Annual Financial Reports for the 2025-2026SY will be due September 30, 2026.</a:t>
            </a:r>
          </a:p>
          <a:p>
            <a:pPr algn="ctr">
              <a:lnSpc>
                <a:spcPts val="4340"/>
              </a:lnSpc>
            </a:pPr>
            <a:endParaRPr lang="en-US" sz="3100" dirty="0">
              <a:solidFill>
                <a:srgbClr val="000000"/>
              </a:solidFill>
              <a:latin typeface="Trebuchet MS"/>
              <a:ea typeface="Trebuchet MS"/>
              <a:cs typeface="Trebuchet MS"/>
              <a:sym typeface="Trebuchet MS"/>
            </a:endParaRPr>
          </a:p>
          <a:p>
            <a:pPr algn="ctr">
              <a:lnSpc>
                <a:spcPts val="4340"/>
              </a:lnSpc>
            </a:pPr>
            <a:r>
              <a:rPr lang="en-US" sz="3100" dirty="0">
                <a:solidFill>
                  <a:srgbClr val="000000"/>
                </a:solidFill>
                <a:latin typeface="Trebuchet MS"/>
                <a:ea typeface="Trebuchet MS"/>
                <a:cs typeface="Trebuchet MS"/>
                <a:sym typeface="Trebuchet MS"/>
              </a:rPr>
              <a:t>IFRs and AFRs should b</a:t>
            </a:r>
            <a:r>
              <a:rPr lang="en-US" sz="3100" u="none" dirty="0">
                <a:solidFill>
                  <a:srgbClr val="000000"/>
                </a:solidFill>
                <a:latin typeface="Trebuchet MS"/>
                <a:ea typeface="Trebuchet MS"/>
                <a:cs typeface="Trebuchet MS"/>
                <a:sym typeface="Trebuchet MS"/>
              </a:rPr>
              <a:t>e submit</a:t>
            </a:r>
            <a:r>
              <a:rPr lang="en-US" sz="3100" dirty="0">
                <a:solidFill>
                  <a:srgbClr val="000000"/>
                </a:solidFill>
                <a:latin typeface="Trebuchet MS"/>
                <a:ea typeface="Trebuchet MS"/>
                <a:cs typeface="Trebuchet MS"/>
                <a:sym typeface="Trebuchet MS"/>
              </a:rPr>
              <a:t>ted</a:t>
            </a:r>
            <a:r>
              <a:rPr lang="en-US" sz="3100" u="none" dirty="0">
                <a:solidFill>
                  <a:srgbClr val="000000"/>
                </a:solidFill>
                <a:latin typeface="Trebuchet MS"/>
                <a:ea typeface="Trebuchet MS"/>
                <a:cs typeface="Trebuchet MS"/>
                <a:sym typeface="Trebuchet MS"/>
              </a:rPr>
              <a:t> via</a:t>
            </a:r>
            <a:r>
              <a:rPr lang="en-US" sz="3100" dirty="0">
                <a:solidFill>
                  <a:srgbClr val="000000"/>
                </a:solidFill>
                <a:latin typeface="Trebuchet MS"/>
                <a:ea typeface="Trebuchet MS"/>
                <a:cs typeface="Trebuchet MS"/>
                <a:sym typeface="Trebuchet MS"/>
              </a:rPr>
              <a:t> </a:t>
            </a:r>
            <a:r>
              <a:rPr lang="en-US" sz="3100" u="sng" dirty="0">
                <a:solidFill>
                  <a:srgbClr val="0955A1"/>
                </a:solidFill>
                <a:latin typeface="Trebuchet MS"/>
                <a:ea typeface="Trebuchet MS"/>
                <a:cs typeface="Trebuchet MS"/>
                <a:sym typeface="Trebuchet MS"/>
                <a:hlinkClick r:id="rId4" tooltip="https://app.smartsheet.com/b/form/702de089fc6b45ac97c31f343c8f745f"/>
              </a:rPr>
              <a:t>Smartsheets here</a:t>
            </a:r>
            <a:r>
              <a:rPr lang="en-US" sz="3100" dirty="0">
                <a:solidFill>
                  <a:srgbClr val="000000"/>
                </a:solidFill>
                <a:latin typeface="Trebuchet MS"/>
                <a:ea typeface="Trebuchet MS"/>
                <a:cs typeface="Trebuchet MS"/>
                <a:sym typeface="Trebuchet MS"/>
              </a:rPr>
              <a:t>.</a:t>
            </a:r>
          </a:p>
          <a:p>
            <a:pPr algn="l">
              <a:lnSpc>
                <a:spcPts val="3780"/>
              </a:lnSpc>
            </a:pPr>
            <a:endParaRPr lang="en-US" sz="3100" dirty="0">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37166"/>
            <a:ext cx="18351998" cy="1541783"/>
            <a:chOff x="0" y="0"/>
            <a:chExt cx="4833448" cy="406066"/>
          </a:xfrm>
        </p:grpSpPr>
        <p:sp>
          <p:nvSpPr>
            <p:cNvPr id="3" name="Freeform 3">
              <a:extLst>
                <a:ext uri="{C183D7F6-B498-43B3-948B-1728B52AA6E4}">
                  <adec:decorative xmlns:adec="http://schemas.microsoft.com/office/drawing/2017/decorative" val="1"/>
                </a:ext>
              </a:extLst>
            </p:cNvPr>
            <p:cNvSpPr/>
            <p:nvPr/>
          </p:nvSpPr>
          <p:spPr>
            <a:xfrm>
              <a:off x="0" y="0"/>
              <a:ext cx="4833448" cy="406066"/>
            </a:xfrm>
            <a:custGeom>
              <a:avLst/>
              <a:gdLst/>
              <a:ahLst/>
              <a:cxnLst/>
              <a:rect l="l" t="t" r="r" b="b"/>
              <a:pathLst>
                <a:path w="4833448" h="406066">
                  <a:moveTo>
                    <a:pt x="0" y="0"/>
                  </a:moveTo>
                  <a:lnTo>
                    <a:pt x="4833448" y="0"/>
                  </a:lnTo>
                  <a:lnTo>
                    <a:pt x="4833448"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33448" cy="558466"/>
            </a:xfrm>
            <a:prstGeom prst="rect">
              <a:avLst/>
            </a:prstGeom>
          </p:spPr>
          <p:txBody>
            <a:bodyPr lIns="50800" tIns="50800" rIns="50800" bIns="50800" rtlCol="0" anchor="ctr"/>
            <a:lstStyle/>
            <a:p>
              <a:pPr algn="l">
                <a:lnSpc>
                  <a:spcPts val="10500"/>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sp>
        <p:nvSpPr>
          <p:cNvPr id="8" name="Freeform 8">
            <a:extLst>
              <a:ext uri="{C183D7F6-B498-43B3-948B-1728B52AA6E4}">
                <adec:decorative xmlns:adec="http://schemas.microsoft.com/office/drawing/2017/decorative" val="1"/>
              </a:ext>
            </a:extLst>
          </p:cNvPr>
          <p:cNvSpPr/>
          <p:nvPr/>
        </p:nvSpPr>
        <p:spPr>
          <a:xfrm>
            <a:off x="1419390" y="2800086"/>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rot="935914">
            <a:off x="3472313"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0" name="Freeform 10">
            <a:extLst>
              <a:ext uri="{C183D7F6-B498-43B3-948B-1728B52AA6E4}">
                <adec:decorative xmlns:adec="http://schemas.microsoft.com/office/drawing/2017/decorative" val="1"/>
              </a:ext>
            </a:extLst>
          </p:cNvPr>
          <p:cNvSpPr/>
          <p:nvPr/>
        </p:nvSpPr>
        <p:spPr>
          <a:xfrm>
            <a:off x="6704067" y="2861829"/>
            <a:ext cx="4520597" cy="6228420"/>
          </a:xfrm>
          <a:custGeom>
            <a:avLst/>
            <a:gdLst/>
            <a:ahLst/>
            <a:cxnLst/>
            <a:rect l="l" t="t" r="r" b="b"/>
            <a:pathLst>
              <a:path w="4520597" h="6228420">
                <a:moveTo>
                  <a:pt x="0" y="0"/>
                </a:moveTo>
                <a:lnTo>
                  <a:pt x="4520597" y="0"/>
                </a:lnTo>
                <a:lnTo>
                  <a:pt x="4520597"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11" name="Freeform 11">
            <a:extLst>
              <a:ext uri="{C183D7F6-B498-43B3-948B-1728B52AA6E4}">
                <adec:decorative xmlns:adec="http://schemas.microsoft.com/office/drawing/2017/decorative" val="1"/>
              </a:ext>
            </a:extLst>
          </p:cNvPr>
          <p:cNvSpPr/>
          <p:nvPr/>
        </p:nvSpPr>
        <p:spPr>
          <a:xfrm rot="935914">
            <a:off x="8597798"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2" name="Freeform 12">
            <a:extLst>
              <a:ext uri="{C183D7F6-B498-43B3-948B-1728B52AA6E4}">
                <adec:decorative xmlns:adec="http://schemas.microsoft.com/office/drawing/2017/decorative" val="1"/>
              </a:ext>
            </a:extLst>
          </p:cNvPr>
          <p:cNvSpPr/>
          <p:nvPr/>
        </p:nvSpPr>
        <p:spPr>
          <a:xfrm>
            <a:off x="12198500" y="2861829"/>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rot="935914">
            <a:off x="14336166" y="2479386"/>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0" name="Freeform 20" descr="CDE Logo"/>
          <p:cNvSpPr/>
          <p:nvPr/>
        </p:nvSpPr>
        <p:spPr>
          <a:xfrm>
            <a:off x="15315327" y="568934"/>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dirty="0"/>
          </a:p>
        </p:txBody>
      </p:sp>
      <p:sp>
        <p:nvSpPr>
          <p:cNvPr id="24" name="TextBox 24"/>
          <p:cNvSpPr txBox="1">
            <a:spLocks noGrp="1"/>
          </p:cNvSpPr>
          <p:nvPr>
            <p:ph type="title" idx="4294967295"/>
          </p:nvPr>
        </p:nvSpPr>
        <p:spPr>
          <a:xfrm>
            <a:off x="203846" y="38415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Meet Your CDE Grant Support</a:t>
            </a:r>
          </a:p>
        </p:txBody>
      </p:sp>
      <p:sp>
        <p:nvSpPr>
          <p:cNvPr id="16" name="TextBox 16"/>
          <p:cNvSpPr txBox="1"/>
          <p:nvPr/>
        </p:nvSpPr>
        <p:spPr>
          <a:xfrm>
            <a:off x="2000699" y="3798583"/>
            <a:ext cx="3676363" cy="514251"/>
          </a:xfrm>
          <a:prstGeom prst="rect">
            <a:avLst/>
          </a:prstGeom>
        </p:spPr>
        <p:txBody>
          <a:bodyPr lIns="0" tIns="0" rIns="0" bIns="0" rtlCol="0" anchor="t">
            <a:spAutoFit/>
          </a:bodyPr>
          <a:lstStyle/>
          <a:p>
            <a:pPr marL="0" lvl="0" indent="0" algn="ctr">
              <a:lnSpc>
                <a:spcPts val="4199"/>
              </a:lnSpc>
            </a:pPr>
            <a:r>
              <a:rPr lang="en-US" sz="2999" dirty="0">
                <a:solidFill>
                  <a:srgbClr val="000000"/>
                </a:solidFill>
                <a:latin typeface="Museo Slab 1"/>
                <a:ea typeface="Museo Slab 1"/>
                <a:cs typeface="Museo Slab 1"/>
                <a:sym typeface="Museo Slab 1"/>
              </a:rPr>
              <a:t>Jennicca Mabe</a:t>
            </a:r>
          </a:p>
        </p:txBody>
      </p:sp>
      <p:sp>
        <p:nvSpPr>
          <p:cNvPr id="17" name="TextBox 17"/>
          <p:cNvSpPr txBox="1"/>
          <p:nvPr/>
        </p:nvSpPr>
        <p:spPr>
          <a:xfrm>
            <a:off x="2000699" y="7625288"/>
            <a:ext cx="3676363" cy="776627"/>
          </a:xfrm>
          <a:prstGeom prst="rect">
            <a:avLst/>
          </a:prstGeom>
        </p:spPr>
        <p:txBody>
          <a:bodyPr lIns="0" tIns="0" rIns="0" bIns="0" rtlCol="0" anchor="t">
            <a:spAutoFit/>
          </a:bodyPr>
          <a:lstStyle/>
          <a:p>
            <a:pPr algn="ctr">
              <a:lnSpc>
                <a:spcPts val="3280"/>
              </a:lnSpc>
            </a:pPr>
            <a:r>
              <a:rPr lang="en-US" sz="2000" dirty="0">
                <a:solidFill>
                  <a:srgbClr val="000000"/>
                </a:solidFill>
                <a:latin typeface="Museo Slab 2"/>
                <a:ea typeface="Museo Slab 2"/>
                <a:cs typeface="Museo Slab 2"/>
                <a:sym typeface="Museo Slab 2"/>
              </a:rPr>
              <a:t>School Counseling Specialist</a:t>
            </a:r>
          </a:p>
          <a:p>
            <a:pPr algn="ctr">
              <a:lnSpc>
                <a:spcPts val="3116"/>
              </a:lnSpc>
            </a:pPr>
            <a:r>
              <a:rPr lang="en-US" sz="1900" dirty="0">
                <a:solidFill>
                  <a:srgbClr val="000000"/>
                </a:solidFill>
                <a:latin typeface="Museo Slab 2"/>
                <a:ea typeface="Museo Slab 2"/>
                <a:cs typeface="Museo Slab 2"/>
                <a:sym typeface="Museo Slab 2"/>
              </a:rPr>
              <a:t>Mabe_j@cde.state.co.us </a:t>
            </a:r>
          </a:p>
        </p:txBody>
      </p:sp>
      <p:sp>
        <p:nvSpPr>
          <p:cNvPr id="14" name="TextBox 14"/>
          <p:cNvSpPr txBox="1"/>
          <p:nvPr/>
        </p:nvSpPr>
        <p:spPr>
          <a:xfrm>
            <a:off x="7083621" y="3789058"/>
            <a:ext cx="3761488" cy="523776"/>
          </a:xfrm>
          <a:prstGeom prst="rect">
            <a:avLst/>
          </a:prstGeom>
        </p:spPr>
        <p:txBody>
          <a:bodyPr lIns="0" tIns="0" rIns="0" bIns="0" rtlCol="0" anchor="t">
            <a:spAutoFit/>
          </a:bodyPr>
          <a:lstStyle/>
          <a:p>
            <a:pPr marL="0" lvl="0" indent="0" algn="ctr">
              <a:lnSpc>
                <a:spcPts val="4200"/>
              </a:lnSpc>
            </a:pPr>
            <a:r>
              <a:rPr lang="en-US" sz="3000" dirty="0">
                <a:solidFill>
                  <a:srgbClr val="000000"/>
                </a:solidFill>
                <a:latin typeface="Museo Slab 1"/>
                <a:ea typeface="Museo Slab 1"/>
                <a:cs typeface="Museo Slab 1"/>
                <a:sym typeface="Museo Slab 1"/>
              </a:rPr>
              <a:t>Brooke Morgan </a:t>
            </a:r>
          </a:p>
        </p:txBody>
      </p:sp>
      <p:sp>
        <p:nvSpPr>
          <p:cNvPr id="15" name="TextBox 15"/>
          <p:cNvSpPr txBox="1"/>
          <p:nvPr/>
        </p:nvSpPr>
        <p:spPr>
          <a:xfrm>
            <a:off x="7188499" y="7634813"/>
            <a:ext cx="3761488" cy="751357"/>
          </a:xfrm>
          <a:prstGeom prst="rect">
            <a:avLst/>
          </a:prstGeom>
        </p:spPr>
        <p:txBody>
          <a:bodyPr lIns="0" tIns="0" rIns="0" bIns="0" rtlCol="0" anchor="t">
            <a:spAutoFit/>
          </a:bodyPr>
          <a:lstStyle/>
          <a:p>
            <a:pPr algn="ctr">
              <a:lnSpc>
                <a:spcPts val="3100"/>
              </a:lnSpc>
            </a:pPr>
            <a:r>
              <a:rPr lang="en-US" sz="2000" dirty="0">
                <a:solidFill>
                  <a:srgbClr val="000000"/>
                </a:solidFill>
                <a:latin typeface="Museo Slab 2"/>
                <a:ea typeface="Museo Slab 2"/>
                <a:cs typeface="Museo Slab 2"/>
                <a:sym typeface="Museo Slab 2"/>
              </a:rPr>
              <a:t>School Counseling Specialist </a:t>
            </a:r>
          </a:p>
          <a:p>
            <a:pPr algn="ctr">
              <a:lnSpc>
                <a:spcPts val="2945"/>
              </a:lnSpc>
            </a:pPr>
            <a:r>
              <a:rPr lang="en-US" sz="1900" dirty="0">
                <a:solidFill>
                  <a:srgbClr val="000000"/>
                </a:solidFill>
                <a:latin typeface="Museo Slab 2"/>
                <a:ea typeface="Museo Slab 2"/>
                <a:cs typeface="Museo Slab 2"/>
                <a:sym typeface="Museo Slab 2"/>
              </a:rPr>
              <a:t>Morgan_b@cde.state.co.us</a:t>
            </a:r>
          </a:p>
        </p:txBody>
      </p:sp>
      <p:sp>
        <p:nvSpPr>
          <p:cNvPr id="18" name="TextBox 18"/>
          <p:cNvSpPr txBox="1"/>
          <p:nvPr/>
        </p:nvSpPr>
        <p:spPr>
          <a:xfrm>
            <a:off x="12821990" y="3789058"/>
            <a:ext cx="3761488" cy="523776"/>
          </a:xfrm>
          <a:prstGeom prst="rect">
            <a:avLst/>
          </a:prstGeom>
        </p:spPr>
        <p:txBody>
          <a:bodyPr lIns="0" tIns="0" rIns="0" bIns="0" rtlCol="0" anchor="t">
            <a:spAutoFit/>
          </a:bodyPr>
          <a:lstStyle/>
          <a:p>
            <a:pPr marL="0" lvl="0" indent="0" algn="ctr">
              <a:lnSpc>
                <a:spcPts val="4200"/>
              </a:lnSpc>
            </a:pPr>
            <a:r>
              <a:rPr lang="en-US" sz="3000" dirty="0">
                <a:solidFill>
                  <a:srgbClr val="000000"/>
                </a:solidFill>
                <a:latin typeface="Museo Slab 1"/>
                <a:ea typeface="Museo Slab 1"/>
                <a:cs typeface="Museo Slab 1"/>
                <a:sym typeface="Museo Slab 1"/>
              </a:rPr>
              <a:t>Gloria Kochan</a:t>
            </a:r>
          </a:p>
        </p:txBody>
      </p:sp>
      <p:sp>
        <p:nvSpPr>
          <p:cNvPr id="19" name="TextBox 19"/>
          <p:cNvSpPr txBox="1"/>
          <p:nvPr/>
        </p:nvSpPr>
        <p:spPr>
          <a:xfrm>
            <a:off x="12821990" y="7619068"/>
            <a:ext cx="3761488" cy="751336"/>
          </a:xfrm>
          <a:prstGeom prst="rect">
            <a:avLst/>
          </a:prstGeom>
        </p:spPr>
        <p:txBody>
          <a:bodyPr lIns="0" tIns="0" rIns="0" bIns="0" rtlCol="0" anchor="t">
            <a:spAutoFit/>
          </a:bodyPr>
          <a:lstStyle/>
          <a:p>
            <a:pPr algn="ctr">
              <a:lnSpc>
                <a:spcPts val="3100"/>
              </a:lnSpc>
            </a:pPr>
            <a:r>
              <a:rPr lang="en-US" sz="2000" dirty="0">
                <a:solidFill>
                  <a:srgbClr val="000000"/>
                </a:solidFill>
                <a:latin typeface="Museo Slab 2"/>
                <a:ea typeface="Museo Slab 2"/>
                <a:cs typeface="Museo Slab 2"/>
                <a:sym typeface="Museo Slab 2"/>
              </a:rPr>
              <a:t>Grants Fiscal Analyst</a:t>
            </a:r>
          </a:p>
          <a:p>
            <a:pPr algn="ctr">
              <a:lnSpc>
                <a:spcPts val="2945"/>
              </a:lnSpc>
            </a:pPr>
            <a:r>
              <a:rPr lang="en-US" sz="1900" dirty="0">
                <a:solidFill>
                  <a:srgbClr val="000000"/>
                </a:solidFill>
                <a:latin typeface="Museo Slab 2"/>
                <a:ea typeface="Museo Slab 2"/>
                <a:cs typeface="Museo Slab 2"/>
                <a:sym typeface="Museo Slab 2"/>
              </a:rPr>
              <a:t>Kochan_g@cde.state.co.us</a:t>
            </a:r>
          </a:p>
        </p:txBody>
      </p:sp>
      <p:sp>
        <p:nvSpPr>
          <p:cNvPr id="21" name="Freeform 21">
            <a:extLst>
              <a:ext uri="{C183D7F6-B498-43B3-948B-1728B52AA6E4}">
                <adec:decorative xmlns:adec="http://schemas.microsoft.com/office/drawing/2017/decorative" val="1"/>
              </a:ext>
            </a:extLst>
          </p:cNvPr>
          <p:cNvSpPr/>
          <p:nvPr/>
        </p:nvSpPr>
        <p:spPr>
          <a:xfrm>
            <a:off x="1829855" y="4528371"/>
            <a:ext cx="2990586" cy="2990586"/>
          </a:xfrm>
          <a:custGeom>
            <a:avLst/>
            <a:gdLst/>
            <a:ahLst/>
            <a:cxnLst/>
            <a:rect l="l" t="t" r="r" b="b"/>
            <a:pathLst>
              <a:path w="2990586" h="2990586">
                <a:moveTo>
                  <a:pt x="0" y="0"/>
                </a:moveTo>
                <a:lnTo>
                  <a:pt x="2990586" y="0"/>
                </a:lnTo>
                <a:lnTo>
                  <a:pt x="2990586" y="2990586"/>
                </a:lnTo>
                <a:lnTo>
                  <a:pt x="0" y="2990586"/>
                </a:lnTo>
                <a:lnTo>
                  <a:pt x="0" y="0"/>
                </a:lnTo>
                <a:close/>
              </a:path>
            </a:pathLst>
          </a:custGeom>
          <a:blipFill>
            <a:blip r:embed="rId10"/>
            <a:stretch>
              <a:fillRect/>
            </a:stretch>
          </a:blipFill>
        </p:spPr>
        <p:txBody>
          <a:bodyPr/>
          <a:lstStyle/>
          <a:p>
            <a:endParaRPr lang="en-US" dirty="0"/>
          </a:p>
        </p:txBody>
      </p:sp>
      <p:sp>
        <p:nvSpPr>
          <p:cNvPr id="22" name="Freeform 22">
            <a:extLst>
              <a:ext uri="{C183D7F6-B498-43B3-948B-1728B52AA6E4}">
                <adec:decorative xmlns:adec="http://schemas.microsoft.com/office/drawing/2017/decorative" val="1"/>
              </a:ext>
            </a:extLst>
          </p:cNvPr>
          <p:cNvSpPr/>
          <p:nvPr/>
        </p:nvSpPr>
        <p:spPr>
          <a:xfrm flipH="1">
            <a:off x="7759274" y="4433121"/>
            <a:ext cx="3085836" cy="3085836"/>
          </a:xfrm>
          <a:custGeom>
            <a:avLst/>
            <a:gdLst/>
            <a:ahLst/>
            <a:cxnLst/>
            <a:rect l="l" t="t" r="r" b="b"/>
            <a:pathLst>
              <a:path w="3085836" h="3085836">
                <a:moveTo>
                  <a:pt x="3085836" y="0"/>
                </a:moveTo>
                <a:lnTo>
                  <a:pt x="0" y="0"/>
                </a:lnTo>
                <a:lnTo>
                  <a:pt x="0" y="3085836"/>
                </a:lnTo>
                <a:lnTo>
                  <a:pt x="3085836" y="3085836"/>
                </a:lnTo>
                <a:lnTo>
                  <a:pt x="3085836" y="0"/>
                </a:lnTo>
                <a:close/>
              </a:path>
            </a:pathLst>
          </a:custGeom>
          <a:blipFill>
            <a:blip r:embed="rId11"/>
            <a:stretch>
              <a:fillRect/>
            </a:stretch>
          </a:blipFill>
        </p:spPr>
        <p:txBody>
          <a:bodyPr/>
          <a:lstStyle/>
          <a:p>
            <a:endParaRPr lang="en-US" dirty="0"/>
          </a:p>
        </p:txBody>
      </p:sp>
      <p:sp>
        <p:nvSpPr>
          <p:cNvPr id="23" name="Freeform 23">
            <a:extLst>
              <a:ext uri="{C183D7F6-B498-43B3-948B-1728B52AA6E4}">
                <adec:decorative xmlns:adec="http://schemas.microsoft.com/office/drawing/2017/decorative" val="1"/>
              </a:ext>
            </a:extLst>
          </p:cNvPr>
          <p:cNvSpPr/>
          <p:nvPr/>
        </p:nvSpPr>
        <p:spPr>
          <a:xfrm>
            <a:off x="12686344" y="4513643"/>
            <a:ext cx="3005314" cy="3005314"/>
          </a:xfrm>
          <a:custGeom>
            <a:avLst/>
            <a:gdLst/>
            <a:ahLst/>
            <a:cxnLst/>
            <a:rect l="l" t="t" r="r" b="b"/>
            <a:pathLst>
              <a:path w="3005314" h="3005314">
                <a:moveTo>
                  <a:pt x="0" y="0"/>
                </a:moveTo>
                <a:lnTo>
                  <a:pt x="3005313" y="0"/>
                </a:lnTo>
                <a:lnTo>
                  <a:pt x="3005313" y="3005314"/>
                </a:lnTo>
                <a:lnTo>
                  <a:pt x="0" y="3005314"/>
                </a:lnTo>
                <a:lnTo>
                  <a:pt x="0" y="0"/>
                </a:lnTo>
                <a:close/>
              </a:path>
            </a:pathLst>
          </a:custGeom>
          <a:blipFill>
            <a:blip r:embed="rId12"/>
            <a:stretch>
              <a:fillRect/>
            </a:stretch>
          </a:blipFill>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635665"/>
            <a:ext cx="17275536" cy="7286274"/>
            <a:chOff x="0" y="0"/>
            <a:chExt cx="4549935" cy="1919019"/>
          </a:xfrm>
        </p:grpSpPr>
        <p:sp>
          <p:nvSpPr>
            <p:cNvPr id="3" name="Freeform 3">
              <a:extLst>
                <a:ext uri="{C183D7F6-B498-43B3-948B-1728B52AA6E4}">
                  <adec:decorative xmlns:adec="http://schemas.microsoft.com/office/drawing/2017/decorative" val="1"/>
                </a:ext>
              </a:extLst>
            </p:cNvPr>
            <p:cNvSpPr/>
            <p:nvPr/>
          </p:nvSpPr>
          <p:spPr>
            <a:xfrm>
              <a:off x="0" y="0"/>
              <a:ext cx="4549935" cy="1919019"/>
            </a:xfrm>
            <a:custGeom>
              <a:avLst/>
              <a:gdLst/>
              <a:ahLst/>
              <a:cxnLst/>
              <a:rect l="l" t="t" r="r" b="b"/>
              <a:pathLst>
                <a:path w="4549935" h="1919019">
                  <a:moveTo>
                    <a:pt x="0" y="0"/>
                  </a:moveTo>
                  <a:lnTo>
                    <a:pt x="4549935" y="0"/>
                  </a:lnTo>
                  <a:lnTo>
                    <a:pt x="4549935" y="1919019"/>
                  </a:lnTo>
                  <a:lnTo>
                    <a:pt x="0" y="1919019"/>
                  </a:lnTo>
                  <a:close/>
                </a:path>
              </a:pathLst>
            </a:custGeom>
            <a:solidFill>
              <a:srgbClr val="F2F2F2"/>
            </a:solidFill>
          </p:spPr>
          <p:txBody>
            <a:bodyPr/>
            <a:lstStyle/>
            <a:p>
              <a:endParaRPr lang="en-US" dirty="0"/>
            </a:p>
          </p:txBody>
        </p:sp>
        <p:sp>
          <p:nvSpPr>
            <p:cNvPr id="4" name="TextBox 4"/>
            <p:cNvSpPr txBox="1"/>
            <p:nvPr/>
          </p:nvSpPr>
          <p:spPr>
            <a:xfrm>
              <a:off x="0" y="-38100"/>
              <a:ext cx="4549935" cy="1957119"/>
            </a:xfrm>
            <a:prstGeom prst="rect">
              <a:avLst/>
            </a:prstGeom>
          </p:spPr>
          <p:txBody>
            <a:bodyPr lIns="50800" tIns="50800" rIns="50800" bIns="50800" rtlCol="0" anchor="t"/>
            <a:lstStyle/>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2948868" y="4130517"/>
            <a:ext cx="12390264" cy="5523805"/>
          </a:xfrm>
          <a:custGeom>
            <a:avLst/>
            <a:gdLst/>
            <a:ahLst/>
            <a:cxnLst/>
            <a:rect l="l" t="t" r="r" b="b"/>
            <a:pathLst>
              <a:path w="12390264" h="5523805">
                <a:moveTo>
                  <a:pt x="0" y="0"/>
                </a:moveTo>
                <a:lnTo>
                  <a:pt x="12390264" y="0"/>
                </a:lnTo>
                <a:lnTo>
                  <a:pt x="12390264" y="5523805"/>
                </a:lnTo>
                <a:lnTo>
                  <a:pt x="0" y="5523805"/>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44163"/>
            <a:ext cx="18288000" cy="1958888"/>
            <a:chOff x="0" y="0"/>
            <a:chExt cx="4816593" cy="515921"/>
          </a:xfrm>
        </p:grpSpPr>
        <p:sp>
          <p:nvSpPr>
            <p:cNvPr id="7" name="Freeform 7">
              <a:extLst>
                <a:ext uri="{C183D7F6-B498-43B3-948B-1728B52AA6E4}">
                  <adec:decorative xmlns:adec="http://schemas.microsoft.com/office/drawing/2017/decorative" val="1"/>
                </a:ext>
              </a:extLst>
            </p:cNvPr>
            <p:cNvSpPr/>
            <p:nvPr/>
          </p:nvSpPr>
          <p:spPr>
            <a:xfrm>
              <a:off x="0" y="0"/>
              <a:ext cx="4816592" cy="515921"/>
            </a:xfrm>
            <a:custGeom>
              <a:avLst/>
              <a:gdLst/>
              <a:ahLst/>
              <a:cxnLst/>
              <a:rect l="l" t="t" r="r" b="b"/>
              <a:pathLst>
                <a:path w="4816592" h="515921">
                  <a:moveTo>
                    <a:pt x="0" y="0"/>
                  </a:moveTo>
                  <a:lnTo>
                    <a:pt x="4816592" y="0"/>
                  </a:lnTo>
                  <a:lnTo>
                    <a:pt x="4816592" y="515921"/>
                  </a:lnTo>
                  <a:lnTo>
                    <a:pt x="0" y="515921"/>
                  </a:lnTo>
                  <a:close/>
                </a:path>
              </a:pathLst>
            </a:custGeom>
            <a:solidFill>
              <a:srgbClr val="F2F2F2"/>
            </a:solidFill>
          </p:spPr>
          <p:txBody>
            <a:bodyPr/>
            <a:lstStyle/>
            <a:p>
              <a:endParaRPr lang="en-US" dirty="0"/>
            </a:p>
          </p:txBody>
        </p:sp>
        <p:sp>
          <p:nvSpPr>
            <p:cNvPr id="8" name="TextBox 8"/>
            <p:cNvSpPr txBox="1"/>
            <p:nvPr/>
          </p:nvSpPr>
          <p:spPr>
            <a:xfrm>
              <a:off x="0" y="171450"/>
              <a:ext cx="4816593" cy="344471"/>
            </a:xfrm>
            <a:prstGeom prst="rect">
              <a:avLst/>
            </a:prstGeom>
          </p:spPr>
          <p:txBody>
            <a:bodyPr lIns="50800" tIns="50800" rIns="50800" bIns="50800" rtlCol="0" anchor="ctr"/>
            <a:lstStyle/>
            <a:p>
              <a:pPr algn="l">
                <a:lnSpc>
                  <a:spcPts val="7125"/>
                </a:lnSpc>
              </a:pPr>
              <a:r>
                <a:rPr lang="en-US" sz="7500" dirty="0">
                  <a:solidFill>
                    <a:srgbClr val="000000"/>
                  </a:solidFill>
                  <a:latin typeface="Museo Slab 1"/>
                  <a:ea typeface="Museo Slab 1"/>
                  <a:cs typeface="Museo Slab 1"/>
                  <a:sym typeface="Museo Slab 1"/>
                </a:rPr>
                <a:t> </a:t>
              </a:r>
            </a:p>
          </p:txBody>
        </p:sp>
      </p:grpSp>
      <p:sp>
        <p:nvSpPr>
          <p:cNvPr id="9" name="Freeform 9" descr="CDE Logo"/>
          <p:cNvSpPr/>
          <p:nvPr/>
        </p:nvSpPr>
        <p:spPr>
          <a:xfrm>
            <a:off x="15207064" y="7742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4"/>
            <a:stretch>
              <a:fillRect/>
            </a:stretch>
          </a:blipFill>
        </p:spPr>
        <p:txBody>
          <a:bodyPr/>
          <a:lstStyle/>
          <a:p>
            <a:endParaRPr lang="en-US" dirty="0"/>
          </a:p>
        </p:txBody>
      </p:sp>
      <p:sp>
        <p:nvSpPr>
          <p:cNvPr id="10" name="TextBox 10"/>
          <p:cNvSpPr txBox="1">
            <a:spLocks noGrp="1"/>
          </p:cNvSpPr>
          <p:nvPr>
            <p:ph type="title" idx="4294967295"/>
          </p:nvPr>
        </p:nvSpPr>
        <p:spPr>
          <a:xfrm>
            <a:off x="209974" y="608279"/>
            <a:ext cx="15828577" cy="16211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Annual Financial Report</a:t>
            </a:r>
          </a:p>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Detail Tab</a:t>
            </a:r>
          </a:p>
        </p:txBody>
      </p:sp>
      <p:sp>
        <p:nvSpPr>
          <p:cNvPr id="11" name="TextBox 11"/>
          <p:cNvSpPr txBox="1"/>
          <p:nvPr/>
        </p:nvSpPr>
        <p:spPr>
          <a:xfrm>
            <a:off x="729555" y="2666173"/>
            <a:ext cx="16872645" cy="1189990"/>
          </a:xfrm>
          <a:prstGeom prst="rect">
            <a:avLst/>
          </a:prstGeom>
        </p:spPr>
        <p:txBody>
          <a:bodyPr wrap="square"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Report actual cost in the orange (column G) at the end of each fiscal year.</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Report comments for why Actual Cost differ from the Budgeted Cost in Column J.</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565347"/>
            <a:ext cx="17275536" cy="7329450"/>
            <a:chOff x="0" y="0"/>
            <a:chExt cx="4549935" cy="1930390"/>
          </a:xfrm>
        </p:grpSpPr>
        <p:sp>
          <p:nvSpPr>
            <p:cNvPr id="3" name="Freeform 3">
              <a:extLst>
                <a:ext uri="{C183D7F6-B498-43B3-948B-1728B52AA6E4}">
                  <adec:decorative xmlns:adec="http://schemas.microsoft.com/office/drawing/2017/decorative" val="1"/>
                </a:ext>
              </a:extLst>
            </p:cNvPr>
            <p:cNvSpPr/>
            <p:nvPr/>
          </p:nvSpPr>
          <p:spPr>
            <a:xfrm>
              <a:off x="0" y="0"/>
              <a:ext cx="4549935" cy="1930390"/>
            </a:xfrm>
            <a:custGeom>
              <a:avLst/>
              <a:gdLst/>
              <a:ahLst/>
              <a:cxnLst/>
              <a:rect l="l" t="t" r="r" b="b"/>
              <a:pathLst>
                <a:path w="4549935" h="1930390">
                  <a:moveTo>
                    <a:pt x="0" y="0"/>
                  </a:moveTo>
                  <a:lnTo>
                    <a:pt x="4549935" y="0"/>
                  </a:lnTo>
                  <a:lnTo>
                    <a:pt x="4549935" y="1930390"/>
                  </a:lnTo>
                  <a:lnTo>
                    <a:pt x="0" y="1930390"/>
                  </a:lnTo>
                  <a:close/>
                </a:path>
              </a:pathLst>
            </a:custGeom>
            <a:solidFill>
              <a:srgbClr val="F2F2F2"/>
            </a:solidFill>
          </p:spPr>
          <p:txBody>
            <a:bodyPr/>
            <a:lstStyle/>
            <a:p>
              <a:endParaRPr lang="en-US" dirty="0"/>
            </a:p>
          </p:txBody>
        </p:sp>
        <p:sp>
          <p:nvSpPr>
            <p:cNvPr id="4" name="TextBox 4"/>
            <p:cNvSpPr txBox="1"/>
            <p:nvPr/>
          </p:nvSpPr>
          <p:spPr>
            <a:xfrm>
              <a:off x="0" y="-57150"/>
              <a:ext cx="4549935" cy="1987540"/>
            </a:xfrm>
            <a:prstGeom prst="rect">
              <a:avLst/>
            </a:prstGeom>
          </p:spPr>
          <p:txBody>
            <a:bodyPr lIns="50800" tIns="50800" rIns="50800" bIns="50800" rtlCol="0" anchor="ctr"/>
            <a:lstStyle/>
            <a:p>
              <a:pPr algn="l">
                <a:lnSpc>
                  <a:spcPts val="419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8603645" y="2920565"/>
            <a:ext cx="8655655" cy="6337735"/>
          </a:xfrm>
          <a:custGeom>
            <a:avLst/>
            <a:gdLst/>
            <a:ahLst/>
            <a:cxnLst/>
            <a:rect l="l" t="t" r="r" b="b"/>
            <a:pathLst>
              <a:path w="8655655" h="6337735">
                <a:moveTo>
                  <a:pt x="0" y="0"/>
                </a:moveTo>
                <a:lnTo>
                  <a:pt x="8655655" y="0"/>
                </a:lnTo>
                <a:lnTo>
                  <a:pt x="8655655" y="6337735"/>
                </a:lnTo>
                <a:lnTo>
                  <a:pt x="0" y="6337735"/>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44163"/>
            <a:ext cx="18288000" cy="1938338"/>
            <a:chOff x="0" y="0"/>
            <a:chExt cx="4816593" cy="510509"/>
          </a:xfrm>
        </p:grpSpPr>
        <p:sp>
          <p:nvSpPr>
            <p:cNvPr id="7" name="Freeform 7">
              <a:extLst>
                <a:ext uri="{C183D7F6-B498-43B3-948B-1728B52AA6E4}">
                  <adec:decorative xmlns:adec="http://schemas.microsoft.com/office/drawing/2017/decorative" val="1"/>
                </a:ext>
              </a:extLst>
            </p:cNvPr>
            <p:cNvSpPr/>
            <p:nvPr/>
          </p:nvSpPr>
          <p:spPr>
            <a:xfrm>
              <a:off x="0" y="0"/>
              <a:ext cx="4816592" cy="510509"/>
            </a:xfrm>
            <a:custGeom>
              <a:avLst/>
              <a:gdLst/>
              <a:ahLst/>
              <a:cxnLst/>
              <a:rect l="l" t="t" r="r" b="b"/>
              <a:pathLst>
                <a:path w="4816592" h="510509">
                  <a:moveTo>
                    <a:pt x="0" y="0"/>
                  </a:moveTo>
                  <a:lnTo>
                    <a:pt x="4816592" y="0"/>
                  </a:lnTo>
                  <a:lnTo>
                    <a:pt x="4816592" y="510509"/>
                  </a:lnTo>
                  <a:lnTo>
                    <a:pt x="0" y="510509"/>
                  </a:lnTo>
                  <a:close/>
                </a:path>
              </a:pathLst>
            </a:custGeom>
            <a:solidFill>
              <a:srgbClr val="F2F2F2"/>
            </a:solidFill>
          </p:spPr>
          <p:txBody>
            <a:bodyPr/>
            <a:lstStyle/>
            <a:p>
              <a:endParaRPr lang="en-US" dirty="0"/>
            </a:p>
          </p:txBody>
        </p:sp>
        <p:sp>
          <p:nvSpPr>
            <p:cNvPr id="8" name="TextBox 8"/>
            <p:cNvSpPr txBox="1"/>
            <p:nvPr/>
          </p:nvSpPr>
          <p:spPr>
            <a:xfrm>
              <a:off x="0" y="171450"/>
              <a:ext cx="4816593" cy="339059"/>
            </a:xfrm>
            <a:prstGeom prst="rect">
              <a:avLst/>
            </a:prstGeom>
          </p:spPr>
          <p:txBody>
            <a:bodyPr lIns="50800" tIns="50800" rIns="50800" bIns="50800" rtlCol="0" anchor="ctr"/>
            <a:lstStyle/>
            <a:p>
              <a:pPr algn="l">
                <a:lnSpc>
                  <a:spcPts val="7125"/>
                </a:lnSpc>
              </a:pPr>
              <a:endParaRPr dirty="0"/>
            </a:p>
            <a:p>
              <a:pPr algn="l">
                <a:lnSpc>
                  <a:spcPts val="4750"/>
                </a:lnSpc>
              </a:pPr>
              <a:endParaRPr dirty="0"/>
            </a:p>
          </p:txBody>
        </p:sp>
      </p:grpSp>
      <p:sp>
        <p:nvSpPr>
          <p:cNvPr id="9" name="Freeform 9" descr="CDE Logo"/>
          <p:cNvSpPr/>
          <p:nvPr/>
        </p:nvSpPr>
        <p:spPr>
          <a:xfrm>
            <a:off x="15207064" y="7742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4"/>
            <a:stretch>
              <a:fillRect/>
            </a:stretch>
          </a:blipFill>
        </p:spPr>
        <p:txBody>
          <a:bodyPr/>
          <a:lstStyle/>
          <a:p>
            <a:endParaRPr lang="en-US" dirty="0"/>
          </a:p>
        </p:txBody>
      </p:sp>
      <p:sp>
        <p:nvSpPr>
          <p:cNvPr id="10" name="TextBox 10"/>
          <p:cNvSpPr txBox="1">
            <a:spLocks noGrp="1"/>
          </p:cNvSpPr>
          <p:nvPr>
            <p:ph type="title" idx="4294967295"/>
          </p:nvPr>
        </p:nvSpPr>
        <p:spPr>
          <a:xfrm>
            <a:off x="282217" y="598004"/>
            <a:ext cx="15828577" cy="16211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Annual Financial Report</a:t>
            </a:r>
          </a:p>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and AFR Summary</a:t>
            </a:r>
          </a:p>
        </p:txBody>
      </p:sp>
      <p:sp>
        <p:nvSpPr>
          <p:cNvPr id="11" name="TextBox 11"/>
          <p:cNvSpPr txBox="1"/>
          <p:nvPr/>
        </p:nvSpPr>
        <p:spPr>
          <a:xfrm>
            <a:off x="814280" y="2980078"/>
            <a:ext cx="7382226" cy="4790440"/>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*If your budget does NOT have an AFR Detail or Annual Financial Report tab, you are using the wrong template.*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The AFR tab is auto populated.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No entry required.</a:t>
            </a:r>
          </a:p>
          <a:p>
            <a:pPr algn="l">
              <a:lnSpc>
                <a:spcPts val="4759"/>
              </a:lnSpc>
            </a:pPr>
            <a:endParaRPr lang="en-US" sz="3399" dirty="0">
              <a:solidFill>
                <a:srgbClr val="000000"/>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8732" y="2440680"/>
            <a:ext cx="17370536" cy="7441180"/>
            <a:chOff x="0" y="0"/>
            <a:chExt cx="4574956" cy="1959817"/>
          </a:xfrm>
        </p:grpSpPr>
        <p:sp>
          <p:nvSpPr>
            <p:cNvPr id="3" name="Freeform 3">
              <a:extLst>
                <a:ext uri="{C183D7F6-B498-43B3-948B-1728B52AA6E4}">
                  <adec:decorative xmlns:adec="http://schemas.microsoft.com/office/drawing/2017/decorative" val="1"/>
                </a:ext>
              </a:extLst>
            </p:cNvPr>
            <p:cNvSpPr/>
            <p:nvPr/>
          </p:nvSpPr>
          <p:spPr>
            <a:xfrm>
              <a:off x="0" y="0"/>
              <a:ext cx="4574956" cy="1959817"/>
            </a:xfrm>
            <a:custGeom>
              <a:avLst/>
              <a:gdLst/>
              <a:ahLst/>
              <a:cxnLst/>
              <a:rect l="l" t="t" r="r" b="b"/>
              <a:pathLst>
                <a:path w="4574956" h="1959817">
                  <a:moveTo>
                    <a:pt x="0" y="0"/>
                  </a:moveTo>
                  <a:lnTo>
                    <a:pt x="4574956" y="0"/>
                  </a:lnTo>
                  <a:lnTo>
                    <a:pt x="4574956"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74956" cy="2016967"/>
            </a:xfrm>
            <a:prstGeom prst="rect">
              <a:avLst/>
            </a:prstGeom>
          </p:spPr>
          <p:txBody>
            <a:bodyPr lIns="50800" tIns="50800" rIns="50800" bIns="50800" rtlCol="0" anchor="t"/>
            <a:lstStyle/>
            <a:p>
              <a:pPr algn="l">
                <a:lnSpc>
                  <a:spcPts val="3359"/>
                </a:lnSpc>
              </a:pPr>
              <a:endParaRPr dirty="0"/>
            </a:p>
            <a:p>
              <a:pPr algn="ctr">
                <a:lnSpc>
                  <a:spcPts val="5039"/>
                </a:lnSpc>
              </a:pPr>
              <a:endParaRPr dirty="0"/>
            </a:p>
            <a:p>
              <a:pPr algn="l">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8" name="Freeform 8"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sp>
        <p:nvSpPr>
          <p:cNvPr id="9" name="TextBox 9"/>
          <p:cNvSpPr txBox="1">
            <a:spLocks noGrp="1"/>
          </p:cNvSpPr>
          <p:nvPr>
            <p:ph type="title" idx="4294967295"/>
          </p:nvPr>
        </p:nvSpPr>
        <p:spPr>
          <a:xfrm>
            <a:off x="209974" y="817017"/>
            <a:ext cx="15828577" cy="9137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Carryover</a:t>
            </a:r>
          </a:p>
        </p:txBody>
      </p:sp>
      <p:sp>
        <p:nvSpPr>
          <p:cNvPr id="10" name="TextBox 10"/>
          <p:cNvSpPr txBox="1"/>
          <p:nvPr/>
        </p:nvSpPr>
        <p:spPr>
          <a:xfrm>
            <a:off x="1920341" y="4548505"/>
            <a:ext cx="14447314" cy="1189990"/>
          </a:xfrm>
          <a:prstGeom prst="rect">
            <a:avLst/>
          </a:prstGeom>
        </p:spPr>
        <p:txBody>
          <a:bodyPr lIns="0" tIns="0" rIns="0" bIns="0" rtlCol="0" anchor="t">
            <a:spAutoFit/>
          </a:bodyPr>
          <a:lstStyle/>
          <a:p>
            <a:pPr algn="ctr">
              <a:lnSpc>
                <a:spcPts val="4759"/>
              </a:lnSpc>
            </a:pPr>
            <a:r>
              <a:rPr lang="en-US" sz="3399" dirty="0">
                <a:solidFill>
                  <a:srgbClr val="000000"/>
                </a:solidFill>
                <a:latin typeface="Trebuchet MS"/>
                <a:ea typeface="Trebuchet MS"/>
                <a:cs typeface="Trebuchet MS"/>
                <a:sym typeface="Trebuchet MS"/>
              </a:rPr>
              <a:t>Because of the current state budget shortfall, we do not anticipate any carryover will be allowed in the 2025-2026SY.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5" name="Freeform 5"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467829" y="2416062"/>
            <a:ext cx="17275536" cy="7248022"/>
            <a:chOff x="0" y="0"/>
            <a:chExt cx="4549935" cy="1908944"/>
          </a:xfrm>
        </p:grpSpPr>
        <p:sp>
          <p:nvSpPr>
            <p:cNvPr id="7" name="Freeform 7">
              <a:extLst>
                <a:ext uri="{C183D7F6-B498-43B3-948B-1728B52AA6E4}">
                  <adec:decorative xmlns:adec="http://schemas.microsoft.com/office/drawing/2017/decorative" val="1"/>
                </a:ext>
              </a:extLst>
            </p:cNvPr>
            <p:cNvSpPr/>
            <p:nvPr/>
          </p:nvSpPr>
          <p:spPr>
            <a:xfrm>
              <a:off x="0" y="0"/>
              <a:ext cx="4549935" cy="1908944"/>
            </a:xfrm>
            <a:custGeom>
              <a:avLst/>
              <a:gdLst/>
              <a:ahLst/>
              <a:cxnLst/>
              <a:rect l="l" t="t" r="r" b="b"/>
              <a:pathLst>
                <a:path w="4549935" h="1908944">
                  <a:moveTo>
                    <a:pt x="0" y="0"/>
                  </a:moveTo>
                  <a:lnTo>
                    <a:pt x="4549935" y="0"/>
                  </a:lnTo>
                  <a:lnTo>
                    <a:pt x="4549935" y="1908944"/>
                  </a:lnTo>
                  <a:lnTo>
                    <a:pt x="0" y="1908944"/>
                  </a:lnTo>
                  <a:close/>
                </a:path>
              </a:pathLst>
            </a:custGeom>
            <a:solidFill>
              <a:srgbClr val="F2F2F2"/>
            </a:solidFill>
          </p:spPr>
          <p:txBody>
            <a:bodyPr/>
            <a:lstStyle/>
            <a:p>
              <a:endParaRPr lang="en-US" dirty="0"/>
            </a:p>
          </p:txBody>
        </p:sp>
        <p:sp>
          <p:nvSpPr>
            <p:cNvPr id="8" name="TextBox 8"/>
            <p:cNvSpPr txBox="1"/>
            <p:nvPr/>
          </p:nvSpPr>
          <p:spPr>
            <a:xfrm>
              <a:off x="0" y="-47625"/>
              <a:ext cx="4549935" cy="1956569"/>
            </a:xfrm>
            <a:prstGeom prst="rect">
              <a:avLst/>
            </a:prstGeom>
          </p:spPr>
          <p:txBody>
            <a:bodyPr lIns="50800" tIns="50800" rIns="50800" bIns="50800" rtlCol="0" anchor="ctr"/>
            <a:lstStyle/>
            <a:p>
              <a:pPr algn="l">
                <a:lnSpc>
                  <a:spcPts val="4339"/>
                </a:lnSpc>
              </a:pPr>
              <a:endParaRPr dirty="0"/>
            </a:p>
            <a:p>
              <a:pPr algn="ctr">
                <a:lnSpc>
                  <a:spcPts val="3359"/>
                </a:lnSpc>
              </a:pPr>
              <a:endParaRPr dirty="0"/>
            </a:p>
          </p:txBody>
        </p:sp>
      </p:grpSp>
      <p:sp>
        <p:nvSpPr>
          <p:cNvPr id="9" name="Freeform 9">
            <a:extLst>
              <a:ext uri="{C183D7F6-B498-43B3-948B-1728B52AA6E4}">
                <adec:decorative xmlns:adec="http://schemas.microsoft.com/office/drawing/2017/decorative" val="1"/>
              </a:ext>
            </a:extLst>
          </p:cNvPr>
          <p:cNvSpPr/>
          <p:nvPr/>
        </p:nvSpPr>
        <p:spPr>
          <a:xfrm>
            <a:off x="1028700" y="3711630"/>
            <a:ext cx="3074522" cy="3094661"/>
          </a:xfrm>
          <a:custGeom>
            <a:avLst/>
            <a:gdLst/>
            <a:ahLst/>
            <a:cxnLst/>
            <a:rect l="l" t="t" r="r" b="b"/>
            <a:pathLst>
              <a:path w="3074522" h="3094661">
                <a:moveTo>
                  <a:pt x="0" y="0"/>
                </a:moveTo>
                <a:lnTo>
                  <a:pt x="3074522" y="0"/>
                </a:lnTo>
                <a:lnTo>
                  <a:pt x="3074522" y="3094660"/>
                </a:lnTo>
                <a:lnTo>
                  <a:pt x="0" y="3094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TextBox 10"/>
          <p:cNvSpPr txBox="1">
            <a:spLocks noGrp="1"/>
          </p:cNvSpPr>
          <p:nvPr>
            <p:ph type="title" idx="4294967295"/>
          </p:nvPr>
        </p:nvSpPr>
        <p:spPr>
          <a:xfrm>
            <a:off x="250688"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Fiscal Deadlines</a:t>
            </a:r>
          </a:p>
        </p:txBody>
      </p:sp>
      <p:sp>
        <p:nvSpPr>
          <p:cNvPr id="11" name="TextBox 11"/>
          <p:cNvSpPr txBox="1"/>
          <p:nvPr/>
        </p:nvSpPr>
        <p:spPr>
          <a:xfrm>
            <a:off x="4841178" y="2826198"/>
            <a:ext cx="12418122" cy="5947847"/>
          </a:xfrm>
          <a:prstGeom prst="rect">
            <a:avLst/>
          </a:prstGeom>
        </p:spPr>
        <p:txBody>
          <a:bodyPr lIns="0" tIns="0" rIns="0" bIns="0" rtlCol="0" anchor="t">
            <a:spAutoFit/>
          </a:bodyPr>
          <a:lstStyle/>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Annual Financial Report (AFR) for FY2024-25</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September 30, 2025</a:t>
            </a:r>
          </a:p>
          <a:p>
            <a:pPr algn="l">
              <a:lnSpc>
                <a:spcPts val="2800"/>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Interim Financial Report (IFR) for FY2025-26</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February 13, 2026</a:t>
            </a:r>
          </a:p>
          <a:p>
            <a:pPr algn="l">
              <a:lnSpc>
                <a:spcPts val="2800"/>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Last Date to Submit Budget Revisions for FY2025-26:</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May 15, 2026 </a:t>
            </a:r>
          </a:p>
          <a:p>
            <a:pPr algn="l">
              <a:lnSpc>
                <a:spcPts val="2800"/>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Continuation Budgets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Due: May 29, 2026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474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5" name="Freeform 5" descr="CDE Logo"/>
          <p:cNvSpPr/>
          <p:nvPr/>
        </p:nvSpPr>
        <p:spPr>
          <a:xfrm>
            <a:off x="15207064" y="626517"/>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467829" y="2416062"/>
            <a:ext cx="17275536" cy="7248022"/>
            <a:chOff x="0" y="0"/>
            <a:chExt cx="4549935" cy="1908944"/>
          </a:xfrm>
        </p:grpSpPr>
        <p:sp>
          <p:nvSpPr>
            <p:cNvPr id="7" name="Freeform 7">
              <a:extLst>
                <a:ext uri="{C183D7F6-B498-43B3-948B-1728B52AA6E4}">
                  <adec:decorative xmlns:adec="http://schemas.microsoft.com/office/drawing/2017/decorative" val="1"/>
                </a:ext>
              </a:extLst>
            </p:cNvPr>
            <p:cNvSpPr/>
            <p:nvPr/>
          </p:nvSpPr>
          <p:spPr>
            <a:xfrm>
              <a:off x="0" y="0"/>
              <a:ext cx="4549935" cy="1908944"/>
            </a:xfrm>
            <a:custGeom>
              <a:avLst/>
              <a:gdLst/>
              <a:ahLst/>
              <a:cxnLst/>
              <a:rect l="l" t="t" r="r" b="b"/>
              <a:pathLst>
                <a:path w="4549935" h="1908944">
                  <a:moveTo>
                    <a:pt x="0" y="0"/>
                  </a:moveTo>
                  <a:lnTo>
                    <a:pt x="4549935" y="0"/>
                  </a:lnTo>
                  <a:lnTo>
                    <a:pt x="4549935" y="1908944"/>
                  </a:lnTo>
                  <a:lnTo>
                    <a:pt x="0" y="1908944"/>
                  </a:lnTo>
                  <a:close/>
                </a:path>
              </a:pathLst>
            </a:custGeom>
            <a:solidFill>
              <a:srgbClr val="F2F2F2"/>
            </a:solidFill>
          </p:spPr>
          <p:txBody>
            <a:bodyPr/>
            <a:lstStyle/>
            <a:p>
              <a:endParaRPr lang="en-US" dirty="0"/>
            </a:p>
          </p:txBody>
        </p:sp>
        <p:sp>
          <p:nvSpPr>
            <p:cNvPr id="8" name="TextBox 8"/>
            <p:cNvSpPr txBox="1"/>
            <p:nvPr/>
          </p:nvSpPr>
          <p:spPr>
            <a:xfrm>
              <a:off x="0" y="-47625"/>
              <a:ext cx="4549935" cy="1956569"/>
            </a:xfrm>
            <a:prstGeom prst="rect">
              <a:avLst/>
            </a:prstGeom>
          </p:spPr>
          <p:txBody>
            <a:bodyPr lIns="50800" tIns="50800" rIns="50800" bIns="50800" rtlCol="0" anchor="ctr"/>
            <a:lstStyle/>
            <a:p>
              <a:pPr algn="l">
                <a:lnSpc>
                  <a:spcPts val="4339"/>
                </a:lnSpc>
              </a:pPr>
              <a:endParaRPr dirty="0"/>
            </a:p>
            <a:p>
              <a:pPr algn="ctr">
                <a:lnSpc>
                  <a:spcPts val="3359"/>
                </a:lnSpc>
              </a:pPr>
              <a:endParaRPr dirty="0"/>
            </a:p>
          </p:txBody>
        </p:sp>
      </p:grpSp>
      <p:sp>
        <p:nvSpPr>
          <p:cNvPr id="9" name="TextBox 9"/>
          <p:cNvSpPr txBox="1">
            <a:spLocks noGrp="1"/>
          </p:cNvSpPr>
          <p:nvPr>
            <p:ph type="title" idx="4294967295"/>
          </p:nvPr>
        </p:nvSpPr>
        <p:spPr>
          <a:xfrm>
            <a:off x="250688" y="817017"/>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Attendance and To-Dos</a:t>
            </a:r>
          </a:p>
        </p:txBody>
      </p:sp>
      <p:sp>
        <p:nvSpPr>
          <p:cNvPr id="10" name="TextBox 10"/>
          <p:cNvSpPr txBox="1"/>
          <p:nvPr/>
        </p:nvSpPr>
        <p:spPr>
          <a:xfrm>
            <a:off x="6035455" y="3575029"/>
            <a:ext cx="10803134" cy="3989705"/>
          </a:xfrm>
          <a:prstGeom prst="rect">
            <a:avLst/>
          </a:prstGeom>
        </p:spPr>
        <p:txBody>
          <a:bodyPr lIns="0" tIns="0" rIns="0" bIns="0" rtlCol="0" anchor="t">
            <a:spAutoFit/>
          </a:bodyPr>
          <a:lstStyle/>
          <a:p>
            <a:pPr marL="820417" lvl="1" indent="-410209" algn="l">
              <a:lnSpc>
                <a:spcPts val="5319"/>
              </a:lnSpc>
              <a:buFont typeface="Arial"/>
              <a:buChar char="•"/>
            </a:pPr>
            <a:r>
              <a:rPr lang="en-US" sz="3799" dirty="0">
                <a:solidFill>
                  <a:srgbClr val="000000"/>
                </a:solidFill>
                <a:latin typeface="Trebuchet MS"/>
                <a:ea typeface="Trebuchet MS"/>
                <a:cs typeface="Trebuchet MS"/>
                <a:sym typeface="Trebuchet MS"/>
              </a:rPr>
              <a:t>Please complete the Zoom survey and share your email for attendance credit at today’s training.</a:t>
            </a:r>
          </a:p>
          <a:p>
            <a:pPr algn="l">
              <a:lnSpc>
                <a:spcPts val="5319"/>
              </a:lnSpc>
            </a:pPr>
            <a:endParaRPr lang="en-US" sz="3799" dirty="0">
              <a:solidFill>
                <a:srgbClr val="000000"/>
              </a:solidFill>
              <a:latin typeface="Trebuchet MS"/>
              <a:ea typeface="Trebuchet MS"/>
              <a:cs typeface="Trebuchet MS"/>
              <a:sym typeface="Trebuchet MS"/>
            </a:endParaRPr>
          </a:p>
          <a:p>
            <a:pPr marL="820417" lvl="1" indent="-410209" algn="l">
              <a:lnSpc>
                <a:spcPts val="5319"/>
              </a:lnSpc>
              <a:buFont typeface="Arial"/>
              <a:buChar char="•"/>
            </a:pPr>
            <a:r>
              <a:rPr lang="en-US" sz="3799" dirty="0">
                <a:solidFill>
                  <a:srgbClr val="000000"/>
                </a:solidFill>
                <a:latin typeface="Trebuchet MS"/>
                <a:ea typeface="Trebuchet MS"/>
                <a:cs typeface="Trebuchet MS"/>
                <a:sym typeface="Trebuchet MS"/>
              </a:rPr>
              <a:t>SCCG fiscal links can be found on the </a:t>
            </a:r>
            <a:r>
              <a:rPr lang="en-US" sz="3799" b="1" u="sng" dirty="0">
                <a:solidFill>
                  <a:srgbClr val="0955A1"/>
                </a:solidFill>
                <a:latin typeface="Trebuchet MS Bold"/>
                <a:ea typeface="Trebuchet MS Bold"/>
                <a:cs typeface="Trebuchet MS Bold"/>
                <a:sym typeface="Trebuchet MS Bold"/>
                <a:hlinkClick r:id="rId4" tooltip="https://www.cde.state.co.us/postsecondary/sccg-fiscal-requirements"/>
              </a:rPr>
              <a:t>SCCG Fiscal Resources webpage.</a:t>
            </a:r>
          </a:p>
        </p:txBody>
      </p:sp>
      <p:sp>
        <p:nvSpPr>
          <p:cNvPr id="11" name="Freeform 11">
            <a:extLst>
              <a:ext uri="{C183D7F6-B498-43B3-948B-1728B52AA6E4}">
                <adec:decorative xmlns:adec="http://schemas.microsoft.com/office/drawing/2017/decorative" val="1"/>
              </a:ext>
            </a:extLst>
          </p:cNvPr>
          <p:cNvSpPr/>
          <p:nvPr/>
        </p:nvSpPr>
        <p:spPr>
          <a:xfrm>
            <a:off x="1214523" y="3483991"/>
            <a:ext cx="4338201" cy="4721852"/>
          </a:xfrm>
          <a:custGeom>
            <a:avLst/>
            <a:gdLst/>
            <a:ahLst/>
            <a:cxnLst/>
            <a:rect l="l" t="t" r="r" b="b"/>
            <a:pathLst>
              <a:path w="4338201" h="4721852">
                <a:moveTo>
                  <a:pt x="0" y="0"/>
                </a:moveTo>
                <a:lnTo>
                  <a:pt x="4338201" y="0"/>
                </a:lnTo>
                <a:lnTo>
                  <a:pt x="4338201" y="4721852"/>
                </a:lnTo>
                <a:lnTo>
                  <a:pt x="0" y="47218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5" name="Freeform 5" descr="CDE Logo"/>
          <p:cNvSpPr/>
          <p:nvPr/>
        </p:nvSpPr>
        <p:spPr>
          <a:xfrm>
            <a:off x="15318699" y="62506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
        <p:nvSpPr>
          <p:cNvPr id="6" name="TextBox 6"/>
          <p:cNvSpPr txBox="1">
            <a:spLocks noGrp="1"/>
          </p:cNvSpPr>
          <p:nvPr>
            <p:ph type="title" idx="4294967295"/>
          </p:nvPr>
        </p:nvSpPr>
        <p:spPr>
          <a:xfrm>
            <a:off x="237117" y="750814"/>
            <a:ext cx="15828577" cy="9525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a:t>
            </a:r>
          </a:p>
        </p:txBody>
      </p:sp>
      <p:grpSp>
        <p:nvGrpSpPr>
          <p:cNvPr id="7" name="Group 7">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8" name="Freeform 8">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9" name="TextBox 9"/>
            <p:cNvSpPr txBox="1"/>
            <p:nvPr/>
          </p:nvSpPr>
          <p:spPr>
            <a:xfrm>
              <a:off x="0" y="-123825"/>
              <a:ext cx="4549935" cy="2083642"/>
            </a:xfrm>
            <a:prstGeom prst="rect">
              <a:avLst/>
            </a:prstGeom>
          </p:spPr>
          <p:txBody>
            <a:bodyPr lIns="50800" tIns="50800" rIns="50800" bIns="50800" rtlCol="0" anchor="ctr"/>
            <a:lstStyle/>
            <a:p>
              <a:pPr algn="ctr">
                <a:lnSpc>
                  <a:spcPts val="8400"/>
                </a:lnSpc>
              </a:pPr>
              <a:endParaRPr dirty="0"/>
            </a:p>
            <a:p>
              <a:pPr algn="ctr">
                <a:lnSpc>
                  <a:spcPts val="8400"/>
                </a:lnSpc>
              </a:pPr>
              <a:endParaRPr dirty="0"/>
            </a:p>
            <a:p>
              <a:pPr algn="ctr">
                <a:lnSpc>
                  <a:spcPts val="8400"/>
                </a:lnSpc>
              </a:pPr>
              <a:endParaRPr dirty="0"/>
            </a:p>
            <a:p>
              <a:pPr algn="ctr">
                <a:lnSpc>
                  <a:spcPts val="8400"/>
                </a:lnSpc>
              </a:pPr>
              <a:endParaRPr dirty="0"/>
            </a:p>
            <a:p>
              <a:pPr algn="ctr">
                <a:lnSpc>
                  <a:spcPts val="8400"/>
                </a:lnSpc>
              </a:pPr>
              <a:endParaRPr dirty="0"/>
            </a:p>
          </p:txBody>
        </p:sp>
      </p:grpSp>
      <p:sp>
        <p:nvSpPr>
          <p:cNvPr id="10" name="Freeform 10" descr="Question Mark Symbol"/>
          <p:cNvSpPr/>
          <p:nvPr/>
        </p:nvSpPr>
        <p:spPr>
          <a:xfrm>
            <a:off x="6340727" y="3424532"/>
            <a:ext cx="5529739" cy="5029200"/>
          </a:xfrm>
          <a:custGeom>
            <a:avLst/>
            <a:gdLst/>
            <a:ahLst/>
            <a:cxnLst/>
            <a:rect l="l" t="t" r="r" b="b"/>
            <a:pathLst>
              <a:path w="4049083" h="3988347">
                <a:moveTo>
                  <a:pt x="0" y="0"/>
                </a:moveTo>
                <a:lnTo>
                  <a:pt x="4049083" y="0"/>
                </a:lnTo>
                <a:lnTo>
                  <a:pt x="4049083" y="3988346"/>
                </a:lnTo>
                <a:lnTo>
                  <a:pt x="0" y="39883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00760"/>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5" name="Freeform 5"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ctr">
                <a:lnSpc>
                  <a:spcPts val="559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sp>
        <p:nvSpPr>
          <p:cNvPr id="20" name="TextBox 20"/>
          <p:cNvSpPr txBox="1">
            <a:spLocks noGrp="1"/>
          </p:cNvSpPr>
          <p:nvPr>
            <p:ph type="title" idx="4294967295"/>
          </p:nvPr>
        </p:nvSpPr>
        <p:spPr>
          <a:xfrm>
            <a:off x="320278" y="480128"/>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Contact Us</a:t>
            </a:r>
          </a:p>
        </p:txBody>
      </p:sp>
      <p:sp>
        <p:nvSpPr>
          <p:cNvPr id="21" name="TextBox 21"/>
          <p:cNvSpPr txBox="1"/>
          <p:nvPr/>
        </p:nvSpPr>
        <p:spPr>
          <a:xfrm>
            <a:off x="4793084" y="3016705"/>
            <a:ext cx="8701832" cy="639445"/>
          </a:xfrm>
          <a:prstGeom prst="rect">
            <a:avLst/>
          </a:prstGeom>
        </p:spPr>
        <p:txBody>
          <a:bodyPr lIns="0" tIns="0" rIns="0" bIns="0" rtlCol="0" anchor="t">
            <a:spAutoFit/>
          </a:bodyPr>
          <a:lstStyle/>
          <a:p>
            <a:pPr algn="ctr">
              <a:lnSpc>
                <a:spcPts val="5179"/>
              </a:lnSpc>
            </a:pPr>
            <a:r>
              <a:rPr lang="en-US" sz="3699" b="1" dirty="0">
                <a:solidFill>
                  <a:srgbClr val="000000"/>
                </a:solidFill>
                <a:latin typeface="Trebuchet MS Bold"/>
                <a:ea typeface="Trebuchet MS Bold"/>
                <a:cs typeface="Trebuchet MS Bold"/>
                <a:sym typeface="Trebuchet MS Bold"/>
              </a:rPr>
              <a:t>If questions come up, please reach out.</a:t>
            </a:r>
          </a:p>
        </p:txBody>
      </p:sp>
      <p:grpSp>
        <p:nvGrpSpPr>
          <p:cNvPr id="9" name="Group 9" descr="SCCG Program Contacts: Jennicca Mabe​&#10;Mabe_j@cde.state.co.us ​&#10;303-923-0974​&#10;&#10;Brooke Morgan​&#10;Morgan_b@cde.state.co.us​&#10;303-923-0966​&#10; and CDE Grants Fiscal: Gloria Kochan&#10;kochan_g@cde.state.co.us">
            <a:extLst>
              <a:ext uri="{C183D7F6-B498-43B3-948B-1728B52AA6E4}">
                <adec:decorative xmlns:adec="http://schemas.microsoft.com/office/drawing/2017/decorative" val="0"/>
              </a:ext>
            </a:extLst>
          </p:cNvPr>
          <p:cNvGrpSpPr/>
          <p:nvPr/>
        </p:nvGrpSpPr>
        <p:grpSpPr>
          <a:xfrm>
            <a:off x="1237500" y="4806512"/>
            <a:ext cx="15813000" cy="3179627"/>
            <a:chOff x="0" y="0"/>
            <a:chExt cx="21084000" cy="4239503"/>
          </a:xfrm>
        </p:grpSpPr>
        <p:grpSp>
          <p:nvGrpSpPr>
            <p:cNvPr id="10" name="Group 10"/>
            <p:cNvGrpSpPr/>
            <p:nvPr/>
          </p:nvGrpSpPr>
          <p:grpSpPr>
            <a:xfrm>
              <a:off x="0" y="0"/>
              <a:ext cx="10117618" cy="4239503"/>
              <a:chOff x="0" y="0"/>
              <a:chExt cx="2900587" cy="1215409"/>
            </a:xfrm>
          </p:grpSpPr>
          <p:sp>
            <p:nvSpPr>
              <p:cNvPr id="11" name="Freeform 11">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dirty="0"/>
              </a:p>
            </p:txBody>
          </p:sp>
        </p:grpSp>
        <p:sp>
          <p:nvSpPr>
            <p:cNvPr id="12" name="TextBox 12"/>
            <p:cNvSpPr txBox="1"/>
            <p:nvPr/>
          </p:nvSpPr>
          <p:spPr>
            <a:xfrm>
              <a:off x="4582881" y="148136"/>
              <a:ext cx="5231037" cy="3655483"/>
            </a:xfrm>
            <a:prstGeom prst="rect">
              <a:avLst/>
            </a:prstGeom>
          </p:spPr>
          <p:txBody>
            <a:bodyPr lIns="0" tIns="0" rIns="0" bIns="0" rtlCol="0" anchor="t">
              <a:spAutoFit/>
            </a:bodyPr>
            <a:lstStyle/>
            <a:p>
              <a:pPr algn="ctr">
                <a:lnSpc>
                  <a:spcPts val="3639"/>
                </a:lnSpc>
                <a:spcBef>
                  <a:spcPct val="0"/>
                </a:spcBef>
              </a:pPr>
              <a:r>
                <a:rPr lang="en-US" sz="2599" b="1" dirty="0">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dirty="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dirty="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dirty="0">
                <a:solidFill>
                  <a:srgbClr val="000000"/>
                </a:solidFill>
                <a:latin typeface="Trebuchet MS"/>
                <a:ea typeface="Trebuchet MS"/>
                <a:cs typeface="Trebuchet MS"/>
                <a:sym typeface="Trebuchet MS"/>
              </a:endParaRPr>
            </a:p>
            <a:p>
              <a:pPr algn="ctr">
                <a:lnSpc>
                  <a:spcPts val="3639"/>
                </a:lnSpc>
                <a:spcBef>
                  <a:spcPct val="0"/>
                </a:spcBef>
              </a:pPr>
              <a:r>
                <a:rPr lang="en-US" sz="2599" b="1" dirty="0">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dirty="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dirty="0">
                  <a:solidFill>
                    <a:srgbClr val="000000"/>
                  </a:solidFill>
                  <a:latin typeface="Trebuchet MS"/>
                  <a:ea typeface="Trebuchet MS"/>
                  <a:cs typeface="Trebuchet MS"/>
                  <a:sym typeface="Trebuchet MS"/>
                </a:rPr>
                <a:t>303-923-0966​</a:t>
              </a:r>
            </a:p>
          </p:txBody>
        </p:sp>
        <p:sp>
          <p:nvSpPr>
            <p:cNvPr id="13" name="Freeform 13" descr="2 people"/>
            <p:cNvSpPr/>
            <p:nvPr/>
          </p:nvSpPr>
          <p:spPr>
            <a:xfrm>
              <a:off x="1169000" y="1264404"/>
              <a:ext cx="2261418" cy="2558889"/>
            </a:xfrm>
            <a:custGeom>
              <a:avLst/>
              <a:gdLst/>
              <a:ahLst/>
              <a:cxnLst/>
              <a:rect l="l" t="t" r="r" b="b"/>
              <a:pathLst>
                <a:path w="2261418" h="2558889">
                  <a:moveTo>
                    <a:pt x="0" y="0"/>
                  </a:moveTo>
                  <a:lnTo>
                    <a:pt x="2261418" y="0"/>
                  </a:lnTo>
                  <a:lnTo>
                    <a:pt x="2261418" y="2558889"/>
                  </a:lnTo>
                  <a:lnTo>
                    <a:pt x="0" y="25588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4" name="TextBox 14"/>
            <p:cNvSpPr txBox="1"/>
            <p:nvPr/>
          </p:nvSpPr>
          <p:spPr>
            <a:xfrm>
              <a:off x="490315" y="328390"/>
              <a:ext cx="4014677" cy="676275"/>
            </a:xfrm>
            <a:prstGeom prst="rect">
              <a:avLst/>
            </a:prstGeom>
          </p:spPr>
          <p:txBody>
            <a:bodyPr lIns="0" tIns="0" rIns="0" bIns="0" rtlCol="0" anchor="t">
              <a:spAutoFit/>
            </a:bodyPr>
            <a:lstStyle/>
            <a:p>
              <a:pPr algn="ctr">
                <a:lnSpc>
                  <a:spcPts val="4200"/>
                </a:lnSpc>
              </a:pPr>
              <a:r>
                <a:rPr lang="en-US" sz="3000" dirty="0">
                  <a:solidFill>
                    <a:srgbClr val="000000"/>
                  </a:solidFill>
                  <a:latin typeface="Museo Slab 1"/>
                  <a:ea typeface="Museo Slab 1"/>
                  <a:cs typeface="Museo Slab 1"/>
                  <a:sym typeface="Museo Slab 1"/>
                </a:rPr>
                <a:t>SCCG Program</a:t>
              </a:r>
            </a:p>
          </p:txBody>
        </p:sp>
        <p:grpSp>
          <p:nvGrpSpPr>
            <p:cNvPr id="15" name="Group 15"/>
            <p:cNvGrpSpPr/>
            <p:nvPr/>
          </p:nvGrpSpPr>
          <p:grpSpPr>
            <a:xfrm>
              <a:off x="10966382" y="0"/>
              <a:ext cx="10117618" cy="4239503"/>
              <a:chOff x="0" y="0"/>
              <a:chExt cx="2900587" cy="1215409"/>
            </a:xfrm>
          </p:grpSpPr>
          <p:sp>
            <p:nvSpPr>
              <p:cNvPr id="16" name="Freeform 16">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dirty="0"/>
              </a:p>
            </p:txBody>
          </p:sp>
        </p:grpSp>
        <p:sp>
          <p:nvSpPr>
            <p:cNvPr id="17" name="Freeform 17" descr="1 person"/>
            <p:cNvSpPr/>
            <p:nvPr/>
          </p:nvSpPr>
          <p:spPr>
            <a:xfrm>
              <a:off x="11481075" y="540481"/>
              <a:ext cx="2528809" cy="2528809"/>
            </a:xfrm>
            <a:custGeom>
              <a:avLst/>
              <a:gdLst/>
              <a:ahLst/>
              <a:cxnLst/>
              <a:rect l="l" t="t" r="r" b="b"/>
              <a:pathLst>
                <a:path w="2528809" h="2528809">
                  <a:moveTo>
                    <a:pt x="0" y="0"/>
                  </a:moveTo>
                  <a:lnTo>
                    <a:pt x="2528809" y="0"/>
                  </a:lnTo>
                  <a:lnTo>
                    <a:pt x="2528809" y="2528809"/>
                  </a:lnTo>
                  <a:lnTo>
                    <a:pt x="0" y="2528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8" name="TextBox 18"/>
            <p:cNvSpPr txBox="1"/>
            <p:nvPr/>
          </p:nvSpPr>
          <p:spPr>
            <a:xfrm>
              <a:off x="15092968" y="1747735"/>
              <a:ext cx="4959351" cy="1145784"/>
            </a:xfrm>
            <a:prstGeom prst="rect">
              <a:avLst/>
            </a:prstGeom>
          </p:spPr>
          <p:txBody>
            <a:bodyPr lIns="0" tIns="0" rIns="0" bIns="0" rtlCol="0" anchor="t">
              <a:spAutoFit/>
            </a:bodyPr>
            <a:lstStyle/>
            <a:p>
              <a:pPr algn="ctr">
                <a:lnSpc>
                  <a:spcPts val="3639"/>
                </a:lnSpc>
              </a:pPr>
              <a:r>
                <a:rPr lang="en-US" sz="2599" b="1" dirty="0">
                  <a:solidFill>
                    <a:srgbClr val="000000"/>
                  </a:solidFill>
                  <a:latin typeface="Trebuchet MS Bold"/>
                  <a:ea typeface="Trebuchet MS Bold"/>
                  <a:cs typeface="Trebuchet MS Bold"/>
                  <a:sym typeface="Trebuchet MS Bold"/>
                </a:rPr>
                <a:t>Gloria Kochan</a:t>
              </a:r>
            </a:p>
            <a:p>
              <a:pPr algn="ctr">
                <a:lnSpc>
                  <a:spcPts val="3359"/>
                </a:lnSpc>
              </a:pPr>
              <a:r>
                <a:rPr lang="en-US" sz="2400" dirty="0">
                  <a:solidFill>
                    <a:srgbClr val="000000"/>
                  </a:solidFill>
                  <a:latin typeface="Trebuchet MS"/>
                  <a:ea typeface="Trebuchet MS"/>
                  <a:cs typeface="Trebuchet MS"/>
                  <a:sym typeface="Trebuchet MS"/>
                </a:rPr>
                <a:t>kochan_g@cde.state.co.us</a:t>
              </a:r>
            </a:p>
          </p:txBody>
        </p:sp>
        <p:sp>
          <p:nvSpPr>
            <p:cNvPr id="19" name="TextBox 19"/>
            <p:cNvSpPr txBox="1"/>
            <p:nvPr/>
          </p:nvSpPr>
          <p:spPr>
            <a:xfrm>
              <a:off x="14688533" y="747387"/>
              <a:ext cx="5127175" cy="676275"/>
            </a:xfrm>
            <a:prstGeom prst="rect">
              <a:avLst/>
            </a:prstGeom>
          </p:spPr>
          <p:txBody>
            <a:bodyPr lIns="0" tIns="0" rIns="0" bIns="0" rtlCol="0" anchor="t">
              <a:spAutoFit/>
            </a:bodyPr>
            <a:lstStyle/>
            <a:p>
              <a:pPr algn="ctr">
                <a:lnSpc>
                  <a:spcPts val="4200"/>
                </a:lnSpc>
              </a:pPr>
              <a:r>
                <a:rPr lang="en-US" sz="3000" dirty="0">
                  <a:solidFill>
                    <a:srgbClr val="000000"/>
                  </a:solidFill>
                  <a:latin typeface="Museo Slab 1"/>
                  <a:ea typeface="Museo Slab 1"/>
                  <a:cs typeface="Museo Slab 1"/>
                  <a:sym typeface="Museo Slab 1"/>
                </a:rPr>
                <a:t>CDE Grants Fiscal</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4" name="TextBox 4"/>
          <p:cNvSpPr txBox="1">
            <a:spLocks noGrp="1"/>
          </p:cNvSpPr>
          <p:nvPr>
            <p:ph type="title" idx="4294967295"/>
          </p:nvPr>
        </p:nvSpPr>
        <p:spPr>
          <a:xfrm>
            <a:off x="6159926" y="3256981"/>
            <a:ext cx="5388533" cy="14851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Thank you!</a:t>
            </a:r>
          </a:p>
        </p:txBody>
      </p:sp>
      <p:sp>
        <p:nvSpPr>
          <p:cNvPr id="5" name="TextBox 5"/>
          <p:cNvSpPr txBox="1"/>
          <p:nvPr/>
        </p:nvSpPr>
        <p:spPr>
          <a:xfrm>
            <a:off x="4783651" y="5145014"/>
            <a:ext cx="8683827" cy="737791"/>
          </a:xfrm>
          <a:prstGeom prst="rect">
            <a:avLst/>
          </a:prstGeom>
        </p:spPr>
        <p:txBody>
          <a:bodyPr lIns="0" tIns="0" rIns="0" bIns="0" rtlCol="0" anchor="t">
            <a:spAutoFit/>
          </a:bodyPr>
          <a:lstStyle/>
          <a:p>
            <a:pPr algn="ctr">
              <a:lnSpc>
                <a:spcPts val="6671"/>
              </a:lnSpc>
            </a:pPr>
            <a:r>
              <a:rPr lang="en-US" sz="2900" dirty="0">
                <a:solidFill>
                  <a:srgbClr val="000000"/>
                </a:solidFill>
                <a:latin typeface="Museo Slab 1"/>
                <a:ea typeface="Museo Slab 1"/>
                <a:cs typeface="Museo Slab 1"/>
                <a:sym typeface="Museo Slab 1"/>
              </a:rPr>
              <a:t>Please reach out with questions.</a:t>
            </a:r>
          </a:p>
        </p:txBody>
      </p:sp>
      <p:sp>
        <p:nvSpPr>
          <p:cNvPr id="6" name="Freeform 6" descr="CDE Logo"/>
          <p:cNvSpPr/>
          <p:nvPr/>
        </p:nvSpPr>
        <p:spPr>
          <a:xfrm>
            <a:off x="10566659" y="6730419"/>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5" name="Freeform 5"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8" name="TextBox 8"/>
            <p:cNvSpPr txBox="1"/>
            <p:nvPr/>
          </p:nvSpPr>
          <p:spPr>
            <a:xfrm>
              <a:off x="0" y="-133350"/>
              <a:ext cx="4549935" cy="2093167"/>
            </a:xfrm>
            <a:prstGeom prst="rect">
              <a:avLst/>
            </a:prstGeom>
          </p:spPr>
          <p:txBody>
            <a:bodyPr lIns="76200" tIns="76200" rIns="76200" bIns="76200" rtlCol="0" anchor="ctr"/>
            <a:lstStyle/>
            <a:p>
              <a:pPr algn="ctr">
                <a:lnSpc>
                  <a:spcPts val="4104"/>
                </a:lnSpc>
              </a:pPr>
              <a:endParaRPr dirty="0"/>
            </a:p>
            <a:p>
              <a:pPr algn="l">
                <a:lnSpc>
                  <a:spcPts val="5235"/>
                </a:lnSpc>
              </a:pPr>
              <a:endParaRPr dirty="0"/>
            </a:p>
            <a:p>
              <a:pPr algn="l">
                <a:lnSpc>
                  <a:spcPts val="5235"/>
                </a:lnSpc>
              </a:pPr>
              <a:endParaRPr dirty="0"/>
            </a:p>
            <a:p>
              <a:pPr algn="l">
                <a:lnSpc>
                  <a:spcPts val="5235"/>
                </a:lnSpc>
              </a:pPr>
              <a:r>
                <a:rPr lang="en-US" sz="2799" dirty="0">
                  <a:solidFill>
                    <a:srgbClr val="000000"/>
                  </a:solidFill>
                  <a:latin typeface="Trebuchet MS"/>
                  <a:ea typeface="Trebuchet MS"/>
                  <a:cs typeface="Trebuchet MS"/>
                  <a:sym typeface="Trebuchet MS"/>
                </a:rPr>
                <a:t>                 </a:t>
              </a:r>
            </a:p>
            <a:p>
              <a:pPr algn="l">
                <a:lnSpc>
                  <a:spcPts val="5235"/>
                </a:lnSpc>
              </a:pPr>
              <a:endParaRPr lang="en-US" sz="2799" dirty="0">
                <a:solidFill>
                  <a:srgbClr val="000000"/>
                </a:solidFill>
                <a:latin typeface="Trebuchet MS"/>
                <a:ea typeface="Trebuchet MS"/>
                <a:cs typeface="Trebuchet MS"/>
                <a:sym typeface="Trebuchet MS"/>
              </a:endParaRPr>
            </a:p>
            <a:p>
              <a:pPr algn="l">
                <a:lnSpc>
                  <a:spcPts val="5235"/>
                </a:lnSpc>
              </a:pPr>
              <a:endParaRPr lang="en-US" sz="2799" dirty="0">
                <a:solidFill>
                  <a:srgbClr val="000000"/>
                </a:solidFill>
                <a:latin typeface="Trebuchet MS"/>
                <a:ea typeface="Trebuchet MS"/>
                <a:cs typeface="Trebuchet MS"/>
                <a:sym typeface="Trebuchet MS"/>
              </a:endParaRPr>
            </a:p>
            <a:p>
              <a:pPr algn="l">
                <a:lnSpc>
                  <a:spcPts val="5235"/>
                </a:lnSpc>
              </a:pPr>
              <a:endParaRPr lang="en-US" sz="2799" dirty="0">
                <a:solidFill>
                  <a:srgbClr val="000000"/>
                </a:solidFill>
                <a:latin typeface="Trebuchet MS"/>
                <a:ea typeface="Trebuchet MS"/>
                <a:cs typeface="Trebuchet MS"/>
                <a:sym typeface="Trebuchet MS"/>
              </a:endParaRPr>
            </a:p>
            <a:p>
              <a:pPr algn="l">
                <a:lnSpc>
                  <a:spcPts val="5235"/>
                </a:lnSpc>
              </a:pPr>
              <a:endParaRPr lang="en-US" sz="2799" dirty="0">
                <a:solidFill>
                  <a:srgbClr val="000000"/>
                </a:solidFill>
                <a:latin typeface="Trebuchet MS"/>
                <a:ea typeface="Trebuchet MS"/>
                <a:cs typeface="Trebuchet MS"/>
                <a:sym typeface="Trebuchet MS"/>
              </a:endParaRPr>
            </a:p>
          </p:txBody>
        </p:sp>
      </p:grpSp>
      <p:grpSp>
        <p:nvGrpSpPr>
          <p:cNvPr id="9" name="Group 9">
            <a:extLst>
              <a:ext uri="{C183D7F6-B498-43B3-948B-1728B52AA6E4}">
                <adec:decorative xmlns:adec="http://schemas.microsoft.com/office/drawing/2017/decorative" val="1"/>
              </a:ext>
            </a:extLst>
          </p:cNvPr>
          <p:cNvGrpSpPr/>
          <p:nvPr/>
        </p:nvGrpSpPr>
        <p:grpSpPr>
          <a:xfrm>
            <a:off x="580902" y="2725164"/>
            <a:ext cx="13230001" cy="816620"/>
            <a:chOff x="0" y="0"/>
            <a:chExt cx="3484445" cy="215077"/>
          </a:xfrm>
        </p:grpSpPr>
        <p:sp>
          <p:nvSpPr>
            <p:cNvPr id="10" name="Freeform 10">
              <a:extLst>
                <a:ext uri="{C183D7F6-B498-43B3-948B-1728B52AA6E4}">
                  <adec:decorative xmlns:adec="http://schemas.microsoft.com/office/drawing/2017/decorative" val="1"/>
                </a:ext>
              </a:extLst>
            </p:cNvPr>
            <p:cNvSpPr/>
            <p:nvPr/>
          </p:nvSpPr>
          <p:spPr>
            <a:xfrm>
              <a:off x="0" y="0"/>
              <a:ext cx="3484445" cy="215077"/>
            </a:xfrm>
            <a:custGeom>
              <a:avLst/>
              <a:gdLst/>
              <a:ahLst/>
              <a:cxnLst/>
              <a:rect l="l" t="t" r="r" b="b"/>
              <a:pathLst>
                <a:path w="3484445" h="215077">
                  <a:moveTo>
                    <a:pt x="0" y="0"/>
                  </a:moveTo>
                  <a:lnTo>
                    <a:pt x="3484445" y="0"/>
                  </a:lnTo>
                  <a:lnTo>
                    <a:pt x="3484445" y="215077"/>
                  </a:lnTo>
                  <a:lnTo>
                    <a:pt x="0" y="215077"/>
                  </a:lnTo>
                  <a:close/>
                </a:path>
              </a:pathLst>
            </a:custGeom>
            <a:solidFill>
              <a:srgbClr val="000000"/>
            </a:solidFill>
          </p:spPr>
          <p:txBody>
            <a:bodyPr/>
            <a:lstStyle/>
            <a:p>
              <a:endParaRPr lang="en-US" dirty="0"/>
            </a:p>
          </p:txBody>
        </p:sp>
        <p:sp>
          <p:nvSpPr>
            <p:cNvPr id="11" name="TextBox 11"/>
            <p:cNvSpPr txBox="1"/>
            <p:nvPr/>
          </p:nvSpPr>
          <p:spPr>
            <a:xfrm>
              <a:off x="0" y="-85725"/>
              <a:ext cx="3484445" cy="300802"/>
            </a:xfrm>
            <a:prstGeom prst="rect">
              <a:avLst/>
            </a:prstGeom>
          </p:spPr>
          <p:txBody>
            <a:bodyPr lIns="50800" tIns="50800" rIns="50800" bIns="50800" rtlCol="0" anchor="ctr"/>
            <a:lstStyle/>
            <a:p>
              <a:pPr algn="l">
                <a:lnSpc>
                  <a:spcPts val="5599"/>
                </a:lnSpc>
              </a:pPr>
              <a:endParaRPr dirty="0"/>
            </a:p>
          </p:txBody>
        </p:sp>
      </p:grpSp>
      <p:sp>
        <p:nvSpPr>
          <p:cNvPr id="16" name="TextBox 16"/>
          <p:cNvSpPr txBox="1">
            <a:spLocks noGrp="1"/>
          </p:cNvSpPr>
          <p:nvPr>
            <p:ph type="title" idx="4294967295"/>
          </p:nvPr>
        </p:nvSpPr>
        <p:spPr>
          <a:xfrm>
            <a:off x="211249" y="526508"/>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Today’s Objectives</a:t>
            </a:r>
          </a:p>
        </p:txBody>
      </p:sp>
      <p:sp>
        <p:nvSpPr>
          <p:cNvPr id="17" name="TextBox 17"/>
          <p:cNvSpPr txBox="1"/>
          <p:nvPr/>
        </p:nvSpPr>
        <p:spPr>
          <a:xfrm>
            <a:off x="702749" y="2795070"/>
            <a:ext cx="9684841" cy="639445"/>
          </a:xfrm>
          <a:prstGeom prst="rect">
            <a:avLst/>
          </a:prstGeom>
        </p:spPr>
        <p:txBody>
          <a:bodyPr lIns="0" tIns="0" rIns="0" bIns="0" rtlCol="0" anchor="t">
            <a:spAutoFit/>
          </a:bodyPr>
          <a:lstStyle/>
          <a:p>
            <a:pPr algn="ctr">
              <a:lnSpc>
                <a:spcPts val="5179"/>
              </a:lnSpc>
            </a:pPr>
            <a:r>
              <a:rPr lang="en-US" sz="3699" b="1" dirty="0">
                <a:solidFill>
                  <a:srgbClr val="FFFFFF"/>
                </a:solidFill>
                <a:latin typeface="Trebuchet MS Bold"/>
                <a:ea typeface="Trebuchet MS Bold"/>
                <a:cs typeface="Trebuchet MS Bold"/>
                <a:sym typeface="Trebuchet MS Bold"/>
              </a:rPr>
              <a:t>By the end of this session, grantees should: </a:t>
            </a:r>
          </a:p>
        </p:txBody>
      </p:sp>
      <p:sp>
        <p:nvSpPr>
          <p:cNvPr id="12" name="Freeform 12">
            <a:extLst>
              <a:ext uri="{C183D7F6-B498-43B3-948B-1728B52AA6E4}">
                <adec:decorative xmlns:adec="http://schemas.microsoft.com/office/drawing/2017/decorative" val="1"/>
              </a:ext>
            </a:extLst>
          </p:cNvPr>
          <p:cNvSpPr/>
          <p:nvPr/>
        </p:nvSpPr>
        <p:spPr>
          <a:xfrm>
            <a:off x="1282318" y="4061050"/>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a:off x="1282318" y="5397925"/>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4" name="Freeform 14">
            <a:extLst>
              <a:ext uri="{C183D7F6-B498-43B3-948B-1728B52AA6E4}">
                <adec:decorative xmlns:adec="http://schemas.microsoft.com/office/drawing/2017/decorative" val="1"/>
              </a:ext>
            </a:extLst>
          </p:cNvPr>
          <p:cNvSpPr/>
          <p:nvPr/>
        </p:nvSpPr>
        <p:spPr>
          <a:xfrm>
            <a:off x="1282318" y="6470442"/>
            <a:ext cx="828699" cy="848859"/>
          </a:xfrm>
          <a:custGeom>
            <a:avLst/>
            <a:gdLst/>
            <a:ahLst/>
            <a:cxnLst/>
            <a:rect l="l" t="t" r="r" b="b"/>
            <a:pathLst>
              <a:path w="828699" h="848859">
                <a:moveTo>
                  <a:pt x="0" y="0"/>
                </a:moveTo>
                <a:lnTo>
                  <a:pt x="828699" y="0"/>
                </a:lnTo>
                <a:lnTo>
                  <a:pt x="828699" y="848860"/>
                </a:lnTo>
                <a:lnTo>
                  <a:pt x="0" y="8488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5" name="Freeform 15">
            <a:extLst>
              <a:ext uri="{C183D7F6-B498-43B3-948B-1728B52AA6E4}">
                <adec:decorative xmlns:adec="http://schemas.microsoft.com/office/drawing/2017/decorative" val="1"/>
              </a:ext>
            </a:extLst>
          </p:cNvPr>
          <p:cNvSpPr/>
          <p:nvPr/>
        </p:nvSpPr>
        <p:spPr>
          <a:xfrm>
            <a:off x="1282318" y="7557421"/>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8" name="TextBox 18"/>
          <p:cNvSpPr txBox="1"/>
          <p:nvPr/>
        </p:nvSpPr>
        <p:spPr>
          <a:xfrm>
            <a:off x="2300167" y="4037442"/>
            <a:ext cx="15188837" cy="4257675"/>
          </a:xfrm>
          <a:prstGeom prst="rect">
            <a:avLst/>
          </a:prstGeom>
        </p:spPr>
        <p:txBody>
          <a:bodyPr lIns="0" tIns="0" rIns="0" bIns="0" rtlCol="0" anchor="t">
            <a:spAutoFit/>
          </a:bodyPr>
          <a:lstStyle/>
          <a:p>
            <a:pPr algn="l">
              <a:lnSpc>
                <a:spcPts val="4200"/>
              </a:lnSpc>
            </a:pPr>
            <a:r>
              <a:rPr lang="en-US" sz="3000" dirty="0">
                <a:solidFill>
                  <a:srgbClr val="000000"/>
                </a:solidFill>
                <a:latin typeface="Trebuchet MS"/>
                <a:ea typeface="Trebuchet MS"/>
                <a:cs typeface="Trebuchet MS"/>
                <a:sym typeface="Trebuchet MS"/>
              </a:rPr>
              <a:t>Gain awareness of the roles and responsibilities that support the School Counselor Corps Grant Program (SCCGP).</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Increase understanding of the Code of Federal Regulations and Cost Principles.</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Be able to complete budget workbooks and fiscal reporting requirements.</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Calendar fiscal deadlines and reporting requirements.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33350"/>
              <a:ext cx="4549935" cy="2093167"/>
            </a:xfrm>
            <a:prstGeom prst="rect">
              <a:avLst/>
            </a:prstGeom>
          </p:spPr>
          <p:txBody>
            <a:bodyPr lIns="76200" tIns="76200" rIns="76200" bIns="76200" rtlCol="0" anchor="ctr"/>
            <a:lstStyle/>
            <a:p>
              <a:pPr algn="ctr">
                <a:lnSpc>
                  <a:spcPts val="4104"/>
                </a:lnSpc>
              </a:pPr>
              <a:endParaRPr dirty="0"/>
            </a:p>
            <a:p>
              <a:pPr algn="l">
                <a:lnSpc>
                  <a:spcPts val="5235"/>
                </a:lnSpc>
              </a:pPr>
              <a:endParaRPr dirty="0"/>
            </a:p>
          </p:txBody>
        </p:sp>
      </p:grpSp>
      <p:sp>
        <p:nvSpPr>
          <p:cNvPr id="6" name="Freeform 6">
            <a:extLst>
              <a:ext uri="{C183D7F6-B498-43B3-948B-1728B52AA6E4}">
                <adec:decorative xmlns:adec="http://schemas.microsoft.com/office/drawing/2017/decorative" val="1"/>
              </a:ext>
            </a:extLst>
          </p:cNvPr>
          <p:cNvSpPr/>
          <p:nvPr/>
        </p:nvSpPr>
        <p:spPr>
          <a:xfrm>
            <a:off x="1795312" y="3669907"/>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Freeform 10"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dirty="0"/>
          </a:p>
        </p:txBody>
      </p:sp>
      <p:sp>
        <p:nvSpPr>
          <p:cNvPr id="11" name="TextBox 11"/>
          <p:cNvSpPr txBox="1">
            <a:spLocks noGrp="1"/>
          </p:cNvSpPr>
          <p:nvPr>
            <p:ph type="title" idx="4294967295"/>
          </p:nvPr>
        </p:nvSpPr>
        <p:spPr>
          <a:xfrm>
            <a:off x="228600" y="519146"/>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Grantee Adoptee</a:t>
            </a:r>
          </a:p>
        </p:txBody>
      </p:sp>
      <p:sp>
        <p:nvSpPr>
          <p:cNvPr id="5" name="TextBox 5"/>
          <p:cNvSpPr txBox="1"/>
          <p:nvPr/>
        </p:nvSpPr>
        <p:spPr>
          <a:xfrm>
            <a:off x="6782439" y="3805103"/>
            <a:ext cx="9910643" cy="4206055"/>
          </a:xfrm>
          <a:prstGeom prst="rect">
            <a:avLst/>
          </a:prstGeom>
        </p:spPr>
        <p:txBody>
          <a:bodyPr lIns="0" tIns="0" rIns="0" bIns="0" rtlCol="0" anchor="t">
            <a:spAutoFit/>
          </a:bodyPr>
          <a:lstStyle/>
          <a:p>
            <a:pPr marL="885186" lvl="1" indent="-442593" algn="l">
              <a:lnSpc>
                <a:spcPts val="6149"/>
              </a:lnSpc>
              <a:buFont typeface="Arial"/>
              <a:buChar char="•"/>
            </a:pPr>
            <a:r>
              <a:rPr lang="en-US" sz="4099" dirty="0">
                <a:solidFill>
                  <a:srgbClr val="000000"/>
                </a:solidFill>
                <a:latin typeface="Trebuchet MS"/>
                <a:ea typeface="Trebuchet MS"/>
                <a:cs typeface="Trebuchet MS"/>
                <a:sym typeface="Trebuchet MS"/>
              </a:rPr>
              <a:t>Raise your hand if you are new.</a:t>
            </a:r>
          </a:p>
          <a:p>
            <a:pPr algn="l">
              <a:lnSpc>
                <a:spcPts val="3000"/>
              </a:lnSpc>
            </a:pPr>
            <a:endParaRPr lang="en-US" sz="4099" dirty="0">
              <a:solidFill>
                <a:srgbClr val="000000"/>
              </a:solidFill>
              <a:latin typeface="Trebuchet MS"/>
              <a:ea typeface="Trebuchet MS"/>
              <a:cs typeface="Trebuchet MS"/>
              <a:sym typeface="Trebuchet MS"/>
            </a:endParaRPr>
          </a:p>
          <a:p>
            <a:pPr marL="885186" lvl="1" indent="-442593" algn="l">
              <a:lnSpc>
                <a:spcPts val="6149"/>
              </a:lnSpc>
              <a:buFont typeface="Arial"/>
              <a:buChar char="•"/>
            </a:pPr>
            <a:r>
              <a:rPr lang="en-US" sz="4099" dirty="0">
                <a:solidFill>
                  <a:srgbClr val="000000"/>
                </a:solidFill>
                <a:latin typeface="Trebuchet MS"/>
                <a:ea typeface="Trebuchet MS"/>
                <a:cs typeface="Trebuchet MS"/>
                <a:sym typeface="Trebuchet MS"/>
              </a:rPr>
              <a:t>Contact us:</a:t>
            </a:r>
          </a:p>
          <a:p>
            <a:pPr marL="1770371" lvl="2" indent="-590124" algn="l">
              <a:lnSpc>
                <a:spcPts val="6149"/>
              </a:lnSpc>
              <a:buFont typeface="Arial"/>
              <a:buChar char="⚬"/>
            </a:pPr>
            <a:r>
              <a:rPr lang="en-US" sz="4099" dirty="0">
                <a:solidFill>
                  <a:srgbClr val="000000"/>
                </a:solidFill>
                <a:latin typeface="Trebuchet MS"/>
                <a:ea typeface="Trebuchet MS"/>
                <a:cs typeface="Trebuchet MS"/>
                <a:sym typeface="Trebuchet MS"/>
              </a:rPr>
              <a:t>For documents and historical grant information </a:t>
            </a:r>
          </a:p>
          <a:p>
            <a:pPr marL="1770371" lvl="2" indent="-590124" algn="l">
              <a:lnSpc>
                <a:spcPts val="6149"/>
              </a:lnSpc>
              <a:buFont typeface="Arial"/>
              <a:buChar char="⚬"/>
            </a:pPr>
            <a:r>
              <a:rPr lang="en-US" sz="4099" dirty="0">
                <a:solidFill>
                  <a:srgbClr val="000000"/>
                </a:solidFill>
                <a:latin typeface="Trebuchet MS"/>
                <a:ea typeface="Trebuchet MS"/>
                <a:cs typeface="Trebuchet MS"/>
                <a:sym typeface="Trebuchet MS"/>
              </a:rPr>
              <a:t>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127904"/>
            <a:ext cx="18288000" cy="7685464"/>
            <a:chOff x="0" y="0"/>
            <a:chExt cx="4816593" cy="2024155"/>
          </a:xfrm>
        </p:grpSpPr>
        <p:sp>
          <p:nvSpPr>
            <p:cNvPr id="3" name="Freeform 3">
              <a:extLst>
                <a:ext uri="{C183D7F6-B498-43B3-948B-1728B52AA6E4}">
                  <adec:decorative xmlns:adec="http://schemas.microsoft.com/office/drawing/2017/decorative" val="1"/>
                </a:ext>
              </a:extLst>
            </p:cNvPr>
            <p:cNvSpPr/>
            <p:nvPr/>
          </p:nvSpPr>
          <p:spPr>
            <a:xfrm>
              <a:off x="0" y="0"/>
              <a:ext cx="4816592" cy="2024155"/>
            </a:xfrm>
            <a:custGeom>
              <a:avLst/>
              <a:gdLst/>
              <a:ahLst/>
              <a:cxnLst/>
              <a:rect l="l" t="t" r="r" b="b"/>
              <a:pathLst>
                <a:path w="4816592" h="2024155">
                  <a:moveTo>
                    <a:pt x="0" y="0"/>
                  </a:moveTo>
                  <a:lnTo>
                    <a:pt x="4816592" y="0"/>
                  </a:lnTo>
                  <a:lnTo>
                    <a:pt x="4816592" y="2024155"/>
                  </a:lnTo>
                  <a:lnTo>
                    <a:pt x="0" y="2024155"/>
                  </a:lnTo>
                  <a:close/>
                </a:path>
              </a:pathLst>
            </a:custGeom>
            <a:solidFill>
              <a:srgbClr val="F2F2F2"/>
            </a:solidFill>
          </p:spPr>
          <p:txBody>
            <a:bodyPr/>
            <a:lstStyle/>
            <a:p>
              <a:endParaRPr lang="en-US" dirty="0"/>
            </a:p>
          </p:txBody>
        </p:sp>
        <p:sp>
          <p:nvSpPr>
            <p:cNvPr id="4" name="TextBox 4"/>
            <p:cNvSpPr txBox="1"/>
            <p:nvPr/>
          </p:nvSpPr>
          <p:spPr>
            <a:xfrm>
              <a:off x="0" y="-57150"/>
              <a:ext cx="4816593" cy="2081305"/>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grpSp>
        <p:nvGrpSpPr>
          <p:cNvPr id="8" name="Group 8">
            <a:extLst>
              <a:ext uri="{C183D7F6-B498-43B3-948B-1728B52AA6E4}">
                <adec:decorative xmlns:adec="http://schemas.microsoft.com/office/drawing/2017/decorative" val="1"/>
              </a:ext>
            </a:extLst>
          </p:cNvPr>
          <p:cNvGrpSpPr/>
          <p:nvPr/>
        </p:nvGrpSpPr>
        <p:grpSpPr>
          <a:xfrm>
            <a:off x="927780" y="2342323"/>
            <a:ext cx="2931553" cy="1086565"/>
            <a:chOff x="0" y="0"/>
            <a:chExt cx="837252" cy="310323"/>
          </a:xfrm>
        </p:grpSpPr>
        <p:sp>
          <p:nvSpPr>
            <p:cNvPr id="10" name="TextBox 10"/>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sp>
          <p:nvSpPr>
            <p:cNvPr id="9" name="Freeform 9">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grpSp>
      <p:grpSp>
        <p:nvGrpSpPr>
          <p:cNvPr id="14" name="Group 14">
            <a:extLst>
              <a:ext uri="{C183D7F6-B498-43B3-948B-1728B52AA6E4}">
                <adec:decorative xmlns:adec="http://schemas.microsoft.com/office/drawing/2017/decorative" val="1"/>
              </a:ext>
            </a:extLst>
          </p:cNvPr>
          <p:cNvGrpSpPr/>
          <p:nvPr/>
        </p:nvGrpSpPr>
        <p:grpSpPr>
          <a:xfrm>
            <a:off x="7687753" y="2342323"/>
            <a:ext cx="2931553" cy="1086565"/>
            <a:chOff x="0" y="0"/>
            <a:chExt cx="837252" cy="310323"/>
          </a:xfrm>
        </p:grpSpPr>
        <p:sp>
          <p:nvSpPr>
            <p:cNvPr id="15" name="Freeform 15">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16" name="TextBox 16"/>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20" name="Group 20">
            <a:extLst>
              <a:ext uri="{C183D7F6-B498-43B3-948B-1728B52AA6E4}">
                <adec:decorative xmlns:adec="http://schemas.microsoft.com/office/drawing/2017/decorative" val="1"/>
              </a:ext>
            </a:extLst>
          </p:cNvPr>
          <p:cNvGrpSpPr/>
          <p:nvPr/>
        </p:nvGrpSpPr>
        <p:grpSpPr>
          <a:xfrm>
            <a:off x="4308525" y="2342323"/>
            <a:ext cx="2931553" cy="1086565"/>
            <a:chOff x="0" y="0"/>
            <a:chExt cx="837252" cy="310323"/>
          </a:xfrm>
        </p:grpSpPr>
        <p:sp>
          <p:nvSpPr>
            <p:cNvPr id="21" name="Freeform 21">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22" name="TextBox 22"/>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26" name="Group 26">
            <a:extLst>
              <a:ext uri="{C183D7F6-B498-43B3-948B-1728B52AA6E4}">
                <adec:decorative xmlns:adec="http://schemas.microsoft.com/office/drawing/2017/decorative" val="1"/>
              </a:ext>
            </a:extLst>
          </p:cNvPr>
          <p:cNvGrpSpPr/>
          <p:nvPr/>
        </p:nvGrpSpPr>
        <p:grpSpPr>
          <a:xfrm>
            <a:off x="11057456" y="2332798"/>
            <a:ext cx="2941078" cy="1086565"/>
            <a:chOff x="0" y="0"/>
            <a:chExt cx="839972" cy="310323"/>
          </a:xfrm>
        </p:grpSpPr>
        <p:sp>
          <p:nvSpPr>
            <p:cNvPr id="27" name="Freeform 27">
              <a:extLst>
                <a:ext uri="{C183D7F6-B498-43B3-948B-1728B52AA6E4}">
                  <adec:decorative xmlns:adec="http://schemas.microsoft.com/office/drawing/2017/decorative" val="1"/>
                </a:ext>
              </a:extLst>
            </p:cNvPr>
            <p:cNvSpPr/>
            <p:nvPr/>
          </p:nvSpPr>
          <p:spPr>
            <a:xfrm>
              <a:off x="0" y="0"/>
              <a:ext cx="839972" cy="310323"/>
            </a:xfrm>
            <a:custGeom>
              <a:avLst/>
              <a:gdLst/>
              <a:ahLst/>
              <a:cxnLst/>
              <a:rect l="l" t="t" r="r" b="b"/>
              <a:pathLst>
                <a:path w="839972" h="310323">
                  <a:moveTo>
                    <a:pt x="65809" y="0"/>
                  </a:moveTo>
                  <a:lnTo>
                    <a:pt x="774163" y="0"/>
                  </a:lnTo>
                  <a:cubicBezTo>
                    <a:pt x="791617" y="0"/>
                    <a:pt x="808356" y="6933"/>
                    <a:pt x="820697" y="19275"/>
                  </a:cubicBezTo>
                  <a:cubicBezTo>
                    <a:pt x="833038" y="31616"/>
                    <a:pt x="839972" y="48355"/>
                    <a:pt x="839972" y="65809"/>
                  </a:cubicBezTo>
                  <a:lnTo>
                    <a:pt x="839972" y="244514"/>
                  </a:lnTo>
                  <a:cubicBezTo>
                    <a:pt x="839972" y="261968"/>
                    <a:pt x="833038" y="278707"/>
                    <a:pt x="820697" y="291048"/>
                  </a:cubicBezTo>
                  <a:cubicBezTo>
                    <a:pt x="808356" y="303390"/>
                    <a:pt x="791617" y="310323"/>
                    <a:pt x="774163" y="310323"/>
                  </a:cubicBezTo>
                  <a:lnTo>
                    <a:pt x="65809" y="310323"/>
                  </a:lnTo>
                  <a:cubicBezTo>
                    <a:pt x="48355" y="310323"/>
                    <a:pt x="31616" y="303390"/>
                    <a:pt x="19275" y="291048"/>
                  </a:cubicBezTo>
                  <a:cubicBezTo>
                    <a:pt x="6933" y="278707"/>
                    <a:pt x="0" y="261968"/>
                    <a:pt x="0" y="244514"/>
                  </a:cubicBezTo>
                  <a:lnTo>
                    <a:pt x="0" y="65809"/>
                  </a:lnTo>
                  <a:cubicBezTo>
                    <a:pt x="0" y="48355"/>
                    <a:pt x="6933" y="31616"/>
                    <a:pt x="19275" y="19275"/>
                  </a:cubicBezTo>
                  <a:cubicBezTo>
                    <a:pt x="31616" y="6933"/>
                    <a:pt x="48355" y="0"/>
                    <a:pt x="65809" y="0"/>
                  </a:cubicBezTo>
                  <a:close/>
                </a:path>
              </a:pathLst>
            </a:custGeom>
            <a:solidFill>
              <a:srgbClr val="000000"/>
            </a:solidFill>
          </p:spPr>
          <p:txBody>
            <a:bodyPr/>
            <a:lstStyle/>
            <a:p>
              <a:endParaRPr lang="en-US" dirty="0"/>
            </a:p>
          </p:txBody>
        </p:sp>
        <p:sp>
          <p:nvSpPr>
            <p:cNvPr id="28" name="TextBox 28"/>
            <p:cNvSpPr txBox="1"/>
            <p:nvPr/>
          </p:nvSpPr>
          <p:spPr>
            <a:xfrm>
              <a:off x="0" y="-47625"/>
              <a:ext cx="839972" cy="357948"/>
            </a:xfrm>
            <a:prstGeom prst="rect">
              <a:avLst/>
            </a:prstGeom>
          </p:spPr>
          <p:txBody>
            <a:bodyPr lIns="50800" tIns="50800" rIns="50800" bIns="50800" rtlCol="0" anchor="ctr"/>
            <a:lstStyle/>
            <a:p>
              <a:pPr algn="ctr">
                <a:lnSpc>
                  <a:spcPts val="3499"/>
                </a:lnSpc>
              </a:pPr>
              <a:endParaRPr dirty="0"/>
            </a:p>
          </p:txBody>
        </p:sp>
      </p:grpSp>
      <p:grpSp>
        <p:nvGrpSpPr>
          <p:cNvPr id="32" name="Group 32">
            <a:extLst>
              <a:ext uri="{C183D7F6-B498-43B3-948B-1728B52AA6E4}">
                <adec:decorative xmlns:adec="http://schemas.microsoft.com/office/drawing/2017/decorative" val="1"/>
              </a:ext>
            </a:extLst>
          </p:cNvPr>
          <p:cNvGrpSpPr/>
          <p:nvPr/>
        </p:nvGrpSpPr>
        <p:grpSpPr>
          <a:xfrm>
            <a:off x="14446208" y="2332798"/>
            <a:ext cx="2931553" cy="1086565"/>
            <a:chOff x="0" y="0"/>
            <a:chExt cx="837252" cy="310323"/>
          </a:xfrm>
        </p:grpSpPr>
        <p:sp>
          <p:nvSpPr>
            <p:cNvPr id="33" name="Freeform 33">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34" name="TextBox 34"/>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35" name="Group 35">
            <a:extLs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36" name="Freeform 3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37" name="TextBox 37"/>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38" name="Freeform 38" descr="CDE Logo"/>
          <p:cNvSpPr/>
          <p:nvPr/>
        </p:nvSpPr>
        <p:spPr>
          <a:xfrm>
            <a:off x="15392353" y="489577"/>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39" name="TextBox 39"/>
          <p:cNvSpPr txBox="1">
            <a:spLocks noGrp="1"/>
          </p:cNvSpPr>
          <p:nvPr>
            <p:ph type="title" idx="4294967295"/>
          </p:nvPr>
        </p:nvSpPr>
        <p:spPr>
          <a:xfrm>
            <a:off x="203846" y="384157"/>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SCCGP Team</a:t>
            </a:r>
          </a:p>
        </p:txBody>
      </p:sp>
      <p:sp>
        <p:nvSpPr>
          <p:cNvPr id="40" name="TextBox 40"/>
          <p:cNvSpPr txBox="1"/>
          <p:nvPr/>
        </p:nvSpPr>
        <p:spPr>
          <a:xfrm>
            <a:off x="1046860" y="2368716"/>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School Counselors</a:t>
            </a:r>
          </a:p>
        </p:txBody>
      </p:sp>
      <p:grpSp>
        <p:nvGrpSpPr>
          <p:cNvPr id="5" name="Group 5" descr="Attend trainings in-person and virtually&#10;Drive programming and reflection of SCCG&#10;Create and monitor SMART goals&#10;Deliver interventions and programming&#10;Collaborate with team for alignment and sustainability">
            <a:extLst>
              <a:ext uri="{C183D7F6-B498-43B3-948B-1728B52AA6E4}">
                <adec:decorative xmlns:adec="http://schemas.microsoft.com/office/drawing/2017/decorative" val="0"/>
              </a:ext>
            </a:extLst>
          </p:cNvPr>
          <p:cNvGrpSpPr/>
          <p:nvPr/>
        </p:nvGrpSpPr>
        <p:grpSpPr>
          <a:xfrm>
            <a:off x="927779" y="3435613"/>
            <a:ext cx="2931553" cy="6047209"/>
            <a:chOff x="0" y="0"/>
            <a:chExt cx="837252" cy="1854867"/>
          </a:xfrm>
        </p:grpSpPr>
        <p:sp>
          <p:nvSpPr>
            <p:cNvPr id="6" name="Freeform 6">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7" name="TextBox 7" descr="Attend trainings in-person and virtually&#10;Drive programming and reflection of SCCG&#10;Create and monitor SMART goals&#10;Deliver interventions and programming&#10;Collaborate with team for alignment and sustainability"/>
            <p:cNvSpPr txBox="1"/>
            <p:nvPr/>
          </p:nvSpPr>
          <p:spPr>
            <a:xfrm>
              <a:off x="0" y="-47625"/>
              <a:ext cx="837252" cy="1902492"/>
            </a:xfrm>
            <a:prstGeom prst="rect">
              <a:avLst/>
            </a:prstGeom>
          </p:spPr>
          <p:txBody>
            <a:bodyPr lIns="50800" tIns="50800" rIns="50800" bIns="50800" rtlCol="0" anchor="t"/>
            <a:lstStyle/>
            <a:p>
              <a:pPr algn="l">
                <a:lnSpc>
                  <a:spcPts val="2799"/>
                </a:lnSpc>
              </a:pPr>
              <a:endParaRPr dirty="0"/>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Attend trainings in-person and virtually</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Drive programming and reflection of SCCG</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Create and monitor SMART goals</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Deliver interventions and programming</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Collaborate with team for alignment and sustainability</a:t>
              </a:r>
            </a:p>
          </p:txBody>
        </p:sp>
      </p:grpSp>
      <p:sp>
        <p:nvSpPr>
          <p:cNvPr id="41" name="TextBox 41"/>
          <p:cNvSpPr txBox="1"/>
          <p:nvPr/>
        </p:nvSpPr>
        <p:spPr>
          <a:xfrm>
            <a:off x="4407038" y="2359191"/>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School Administrators</a:t>
            </a:r>
          </a:p>
        </p:txBody>
      </p:sp>
      <p:grpSp>
        <p:nvGrpSpPr>
          <p:cNvPr id="17" name="Group 17" descr="Attend trainings in-person and virtually&#10;&#10;Collaborate with school counselor for programming, alignment, and sustainability">
            <a:extLst>
              <a:ext uri="{C183D7F6-B498-43B3-948B-1728B52AA6E4}">
                <adec:decorative xmlns:adec="http://schemas.microsoft.com/office/drawing/2017/decorative" val="0"/>
              </a:ext>
            </a:extLst>
          </p:cNvPr>
          <p:cNvGrpSpPr/>
          <p:nvPr/>
        </p:nvGrpSpPr>
        <p:grpSpPr>
          <a:xfrm>
            <a:off x="4266298" y="3203374"/>
            <a:ext cx="2960134" cy="6279448"/>
            <a:chOff x="-8163" y="-71235"/>
            <a:chExt cx="845415" cy="1926102"/>
          </a:xfrm>
        </p:grpSpPr>
        <p:sp>
          <p:nvSpPr>
            <p:cNvPr id="18" name="Freeform 18">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19" name="TextBox 19" descr="Attend trainings in-person and virtually&#10;&#10;Collaborate with school counselor for programming, alignment, and sustainability"/>
            <p:cNvSpPr txBox="1"/>
            <p:nvPr/>
          </p:nvSpPr>
          <p:spPr>
            <a:xfrm>
              <a:off x="-8163" y="-71235"/>
              <a:ext cx="837252" cy="1421887"/>
            </a:xfrm>
            <a:prstGeom prst="rect">
              <a:avLst/>
            </a:prstGeom>
          </p:spPr>
          <p:txBody>
            <a:bodyPr lIns="50800" tIns="50800" rIns="50800" bIns="50800" rtlCol="0" anchor="t"/>
            <a:lstStyle/>
            <a:p>
              <a:pPr algn="l">
                <a:lnSpc>
                  <a:spcPts val="2800"/>
                </a:lnSpc>
              </a:pPr>
              <a:endParaRPr dirty="0"/>
            </a:p>
            <a:p>
              <a:pPr marL="431801" lvl="1" indent="-215900" algn="l">
                <a:lnSpc>
                  <a:spcPts val="280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700"/>
                </a:lnSpc>
              </a:pPr>
              <a:endParaRPr lang="en-US" sz="2000" dirty="0">
                <a:solidFill>
                  <a:srgbClr val="000000"/>
                </a:solidFill>
                <a:latin typeface="Trebuchet MS"/>
                <a:ea typeface="Trebuchet MS"/>
                <a:cs typeface="Trebuchet MS"/>
                <a:sym typeface="Trebuchet MS"/>
              </a:endParaRPr>
            </a:p>
            <a:p>
              <a:pPr marL="431801" lvl="1" indent="-215900" algn="l">
                <a:lnSpc>
                  <a:spcPts val="2800"/>
                </a:lnSpc>
                <a:buFont typeface="Arial"/>
                <a:buChar char="•"/>
              </a:pPr>
              <a:r>
                <a:rPr lang="en-US" sz="2000" dirty="0">
                  <a:solidFill>
                    <a:srgbClr val="000000"/>
                  </a:solidFill>
                  <a:latin typeface="Trebuchet MS"/>
                  <a:ea typeface="Trebuchet MS"/>
                  <a:cs typeface="Trebuchet MS"/>
                  <a:sym typeface="Trebuchet MS"/>
                </a:rPr>
                <a:t>Collaborate with school counselor for programming, alignment, and sustainability</a:t>
              </a: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a:p>
              <a:pPr algn="l">
                <a:lnSpc>
                  <a:spcPts val="2800"/>
                </a:lnSpc>
              </a:pPr>
              <a:endParaRPr lang="en-US" sz="2000" dirty="0">
                <a:solidFill>
                  <a:srgbClr val="000000"/>
                </a:solidFill>
                <a:latin typeface="Trebuchet MS"/>
                <a:ea typeface="Trebuchet MS"/>
                <a:cs typeface="Trebuchet MS"/>
                <a:sym typeface="Trebuchet MS"/>
              </a:endParaRPr>
            </a:p>
          </p:txBody>
        </p:sp>
      </p:grpSp>
      <p:sp>
        <p:nvSpPr>
          <p:cNvPr id="42" name="TextBox 42"/>
          <p:cNvSpPr txBox="1"/>
          <p:nvPr/>
        </p:nvSpPr>
        <p:spPr>
          <a:xfrm>
            <a:off x="7789392" y="2359191"/>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Fiscal </a:t>
            </a:r>
          </a:p>
          <a:p>
            <a:pPr algn="ctr">
              <a:lnSpc>
                <a:spcPts val="3919"/>
              </a:lnSpc>
            </a:pPr>
            <a:r>
              <a:rPr lang="en-US" sz="2799" dirty="0">
                <a:solidFill>
                  <a:srgbClr val="FFFFFF"/>
                </a:solidFill>
                <a:latin typeface="Museo Slab 1"/>
                <a:ea typeface="Museo Slab 1"/>
                <a:cs typeface="Museo Slab 1"/>
                <a:sym typeface="Museo Slab 1"/>
              </a:rPr>
              <a:t>Support</a:t>
            </a:r>
          </a:p>
        </p:txBody>
      </p:sp>
      <p:grpSp>
        <p:nvGrpSpPr>
          <p:cNvPr id="11" name="Group 11" descr="Follow all local policies and guidelines&#10;&#10;Work with program to complete budget workbooks&#10;&#10;Submit budget workbooks &#10;&#10;Complete and submit Interim Financial Report (IFR) and Annual Financial Report (AFR)&#10;&#10;Attend virtual fiscal trainings">
            <a:extLst>
              <a:ext uri="{C183D7F6-B498-43B3-948B-1728B52AA6E4}">
                <adec:decorative xmlns:adec="http://schemas.microsoft.com/office/drawing/2017/decorative" val="0"/>
              </a:ext>
            </a:extLst>
          </p:cNvPr>
          <p:cNvGrpSpPr/>
          <p:nvPr/>
        </p:nvGrpSpPr>
        <p:grpSpPr>
          <a:xfrm>
            <a:off x="7590434" y="3423238"/>
            <a:ext cx="2960135" cy="6163450"/>
            <a:chOff x="-8163" y="0"/>
            <a:chExt cx="845415" cy="1886661"/>
          </a:xfrm>
        </p:grpSpPr>
        <p:sp>
          <p:nvSpPr>
            <p:cNvPr id="12" name="Freeform 12">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13" name="TextBox 13" descr="Follow all local policies and guidelines&#10;&#10;Work with program to complete budget workbooks&#10;&#10;Submit budget workbooks &#10;&#10;Complete and submit Interim Financial Report (IFR) and Annual Financial Report (AFR)&#10;&#10;Attend virtual fiscal trainings"/>
            <p:cNvSpPr txBox="1"/>
            <p:nvPr/>
          </p:nvSpPr>
          <p:spPr>
            <a:xfrm>
              <a:off x="-8163" y="5445"/>
              <a:ext cx="837252" cy="1881216"/>
            </a:xfrm>
            <a:prstGeom prst="rect">
              <a:avLst/>
            </a:prstGeom>
          </p:spPr>
          <p:txBody>
            <a:bodyPr lIns="50800" tIns="50800" rIns="50800" bIns="50800" rtlCol="0" anchor="t"/>
            <a:lstStyle/>
            <a:p>
              <a:pPr marL="558800" lvl="1" indent="-342900" algn="l">
                <a:lnSpc>
                  <a:spcPts val="2799"/>
                </a:lnSpc>
                <a:buFont typeface="Arial" panose="020B0604020202020204" pitchFamily="34" charset="0"/>
                <a:buChar char="•"/>
              </a:pPr>
              <a:r>
                <a:rPr lang="en-US" sz="1999" dirty="0">
                  <a:solidFill>
                    <a:srgbClr val="000000"/>
                  </a:solidFill>
                  <a:latin typeface="Trebuchet MS"/>
                  <a:ea typeface="Trebuchet MS"/>
                  <a:cs typeface="Trebuchet MS"/>
                  <a:sym typeface="Trebuchet MS"/>
                </a:rPr>
                <a:t>Follow all local policies and guidelines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Work with program to complete budget workbooks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Submit budget workbooks </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Complete and submit Interim Financial Report (IFR) and Annual Financial Report (AFR)</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Attend virtual fiscal trainings</a:t>
              </a:r>
            </a:p>
          </p:txBody>
        </p:sp>
      </p:grpSp>
      <p:sp>
        <p:nvSpPr>
          <p:cNvPr id="43" name="TextBox 43"/>
          <p:cNvSpPr txBox="1"/>
          <p:nvPr/>
        </p:nvSpPr>
        <p:spPr>
          <a:xfrm>
            <a:off x="11181281" y="2368716"/>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Grants Fiscal </a:t>
            </a:r>
          </a:p>
          <a:p>
            <a:pPr algn="ctr">
              <a:lnSpc>
                <a:spcPts val="3919"/>
              </a:lnSpc>
            </a:pPr>
            <a:r>
              <a:rPr lang="en-US" sz="2799" dirty="0">
                <a:solidFill>
                  <a:srgbClr val="FFFFFF"/>
                </a:solidFill>
                <a:latin typeface="Museo Slab 1"/>
                <a:ea typeface="Museo Slab 1"/>
                <a:cs typeface="Museo Slab 1"/>
                <a:sym typeface="Museo Slab 1"/>
              </a:rPr>
              <a:t>CDE</a:t>
            </a:r>
          </a:p>
        </p:txBody>
      </p:sp>
      <p:grpSp>
        <p:nvGrpSpPr>
          <p:cNvPr id="23" name="Group 23" descr="&#10;Technical Assistance on your Budget &#10;&#10;Interim Financial Report (IFR) and Annual Financial Report (AFR) Review&#10;&#10;Budget reviews&#10;&#10;Grant Award Letter (GAL) and Amendments &#10;&#10;Payments and Disbursements&#10;">
            <a:extLst>
              <a:ext uri="{C183D7F6-B498-43B3-948B-1728B52AA6E4}">
                <adec:decorative xmlns:adec="http://schemas.microsoft.com/office/drawing/2017/decorative" val="0"/>
              </a:ext>
            </a:extLst>
          </p:cNvPr>
          <p:cNvGrpSpPr/>
          <p:nvPr/>
        </p:nvGrpSpPr>
        <p:grpSpPr>
          <a:xfrm>
            <a:off x="10969663" y="3066623"/>
            <a:ext cx="3028871" cy="6362168"/>
            <a:chOff x="-27794" y="-7629"/>
            <a:chExt cx="865046" cy="1823333"/>
          </a:xfrm>
        </p:grpSpPr>
        <p:sp>
          <p:nvSpPr>
            <p:cNvPr id="24" name="Freeform 24">
              <a:extLst>
                <a:ext uri="{C183D7F6-B498-43B3-948B-1728B52AA6E4}">
                  <adec:decorative xmlns:adec="http://schemas.microsoft.com/office/drawing/2017/decorative" val="1"/>
                </a:ext>
              </a:extLst>
            </p:cNvPr>
            <p:cNvSpPr/>
            <p:nvPr/>
          </p:nvSpPr>
          <p:spPr>
            <a:xfrm>
              <a:off x="0" y="98120"/>
              <a:ext cx="837252" cy="1717584"/>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25" name="TextBox 25"/>
            <p:cNvSpPr txBox="1"/>
            <p:nvPr/>
          </p:nvSpPr>
          <p:spPr>
            <a:xfrm>
              <a:off x="-27794" y="-7629"/>
              <a:ext cx="837252" cy="1798755"/>
            </a:xfrm>
            <a:prstGeom prst="rect">
              <a:avLst/>
            </a:prstGeom>
          </p:spPr>
          <p:txBody>
            <a:bodyPr lIns="50800" tIns="50800" rIns="50800" bIns="50800" rtlCol="0" anchor="t"/>
            <a:lstStyle/>
            <a:p>
              <a:pPr algn="l">
                <a:lnSpc>
                  <a:spcPts val="2799"/>
                </a:lnSpc>
              </a:pPr>
              <a:endParaRPr dirty="0"/>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Technical assistance on the budget </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Interim Financial Report (IFR) and Annual Financial Report (AFR) Review</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Budget reviews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Grant Award Letter (GAL) and Amendments </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Payments and Disbursements</a:t>
              </a:r>
            </a:p>
          </p:txBody>
        </p:sp>
      </p:grpSp>
      <p:sp>
        <p:nvSpPr>
          <p:cNvPr id="44" name="TextBox 44"/>
          <p:cNvSpPr txBox="1"/>
          <p:nvPr/>
        </p:nvSpPr>
        <p:spPr>
          <a:xfrm>
            <a:off x="14560508" y="2368716"/>
            <a:ext cx="2709215" cy="976630"/>
          </a:xfrm>
          <a:prstGeom prst="rect">
            <a:avLst/>
          </a:prstGeom>
        </p:spPr>
        <p:txBody>
          <a:bodyPr lIns="0" tIns="0" rIns="0" bIns="0" rtlCol="0" anchor="t">
            <a:spAutoFit/>
          </a:bodyPr>
          <a:lstStyle/>
          <a:p>
            <a:pPr algn="ctr">
              <a:lnSpc>
                <a:spcPts val="3919"/>
              </a:lnSpc>
            </a:pPr>
            <a:r>
              <a:rPr lang="en-US" sz="2799" dirty="0">
                <a:solidFill>
                  <a:srgbClr val="FFFFFF"/>
                </a:solidFill>
                <a:latin typeface="Museo Slab 1"/>
                <a:ea typeface="Museo Slab 1"/>
                <a:cs typeface="Museo Slab 1"/>
                <a:sym typeface="Museo Slab 1"/>
              </a:rPr>
              <a:t>Program</a:t>
            </a:r>
          </a:p>
          <a:p>
            <a:pPr algn="ctr">
              <a:lnSpc>
                <a:spcPts val="3919"/>
              </a:lnSpc>
            </a:pPr>
            <a:r>
              <a:rPr lang="en-US" sz="2799" dirty="0">
                <a:solidFill>
                  <a:srgbClr val="FFFFFF"/>
                </a:solidFill>
                <a:latin typeface="Museo Slab 1"/>
                <a:ea typeface="Museo Slab 1"/>
                <a:cs typeface="Museo Slab 1"/>
                <a:sym typeface="Museo Slab 1"/>
              </a:rPr>
              <a:t>CDE</a:t>
            </a:r>
          </a:p>
        </p:txBody>
      </p:sp>
      <p:grpSp>
        <p:nvGrpSpPr>
          <p:cNvPr id="29" name="Group 29" descr="Address statutory requirements&#10;&#10;Support, management, and technical assistance&#10; &#10;Statewide trainings and professional development&#10;&#10;Comprehensive school counseling implementation and advocacy&#10;&#10;Evaluating and reflecting">
            <a:extLst>
              <a:ext uri="{C183D7F6-B498-43B3-948B-1728B52AA6E4}">
                <adec:decorative xmlns:adec="http://schemas.microsoft.com/office/drawing/2017/decorative" val="0"/>
              </a:ext>
            </a:extLst>
          </p:cNvPr>
          <p:cNvGrpSpPr/>
          <p:nvPr/>
        </p:nvGrpSpPr>
        <p:grpSpPr>
          <a:xfrm>
            <a:off x="14408102" y="3277679"/>
            <a:ext cx="2993910" cy="6205143"/>
            <a:chOff x="-17809" y="-54957"/>
            <a:chExt cx="855061" cy="1909824"/>
          </a:xfrm>
        </p:grpSpPr>
        <p:sp>
          <p:nvSpPr>
            <p:cNvPr id="30" name="Freeform 30">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31" name="TextBox 31" descr="Address statutory requirements&#10;&#10;Support, management, and technical assistance&#10; &#10;Statewide trainings and professional development&#10;&#10;Comprehensive school counseling implementation and advocacy&#10;&#10;Evaluating and reflecting">
              <a:extLst>
                <a:ext uri="{C183D7F6-B498-43B3-948B-1728B52AA6E4}">
                  <adec:decorative xmlns:adec="http://schemas.microsoft.com/office/drawing/2017/decorative" val="0"/>
                </a:ext>
              </a:extLst>
            </p:cNvPr>
            <p:cNvSpPr txBox="1"/>
            <p:nvPr/>
          </p:nvSpPr>
          <p:spPr>
            <a:xfrm>
              <a:off x="-17809" y="-54957"/>
              <a:ext cx="837252" cy="1801841"/>
            </a:xfrm>
            <a:prstGeom prst="rect">
              <a:avLst/>
            </a:prstGeom>
          </p:spPr>
          <p:txBody>
            <a:bodyPr lIns="50800" tIns="50800" rIns="50800" bIns="50800" rtlCol="0" anchor="t"/>
            <a:lstStyle/>
            <a:p>
              <a:pPr algn="l">
                <a:lnSpc>
                  <a:spcPts val="2799"/>
                </a:lnSpc>
              </a:pPr>
              <a:endParaRPr dirty="0"/>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Address statutory requirements</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Support, management, and technical assistance</a:t>
              </a:r>
            </a:p>
            <a:p>
              <a:pPr algn="l">
                <a:lnSpc>
                  <a:spcPts val="700"/>
                </a:lnSpc>
              </a:pPr>
              <a:r>
                <a:rPr lang="en-US" sz="500" dirty="0">
                  <a:solidFill>
                    <a:srgbClr val="000000"/>
                  </a:solidFill>
                  <a:latin typeface="Trebuchet MS"/>
                  <a:ea typeface="Trebuchet MS"/>
                  <a:cs typeface="Trebuchet MS"/>
                  <a:sym typeface="Trebuchet MS"/>
                </a:rPr>
                <a:t> </a:t>
              </a: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Statewide trainings and professional development</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Comprehensive school counseling implementation and advocacy</a:t>
              </a:r>
            </a:p>
            <a:p>
              <a:pPr algn="l">
                <a:lnSpc>
                  <a:spcPts val="700"/>
                </a:lnSpc>
              </a:pPr>
              <a:endParaRPr lang="en-US" sz="1999" dirty="0">
                <a:solidFill>
                  <a:srgbClr val="000000"/>
                </a:solidFill>
                <a:latin typeface="Trebuchet MS"/>
                <a:ea typeface="Trebuchet MS"/>
                <a:cs typeface="Trebuchet MS"/>
                <a:sym typeface="Trebuchet MS"/>
              </a:endParaRPr>
            </a:p>
            <a:p>
              <a:pPr marL="431799" lvl="1" indent="-215899" algn="l">
                <a:lnSpc>
                  <a:spcPts val="2799"/>
                </a:lnSpc>
                <a:buFont typeface="Arial"/>
                <a:buChar char="•"/>
              </a:pPr>
              <a:r>
                <a:rPr lang="en-US" sz="1999" dirty="0">
                  <a:solidFill>
                    <a:srgbClr val="000000"/>
                  </a:solidFill>
                  <a:latin typeface="Trebuchet MS"/>
                  <a:ea typeface="Trebuchet MS"/>
                  <a:cs typeface="Trebuchet MS"/>
                  <a:sym typeface="Trebuchet MS"/>
                </a:rPr>
                <a:t>Evaluating and reflecting </a:t>
              </a:r>
            </a:p>
            <a:p>
              <a:pPr algn="ctr">
                <a:lnSpc>
                  <a:spcPts val="2659"/>
                </a:lnSpc>
              </a:pPr>
              <a:endParaRPr lang="en-US" sz="1999" dirty="0">
                <a:solidFill>
                  <a:srgbClr val="000000"/>
                </a:solidFill>
                <a:latin typeface="Trebuchet MS"/>
                <a:ea typeface="Trebuchet MS"/>
                <a:cs typeface="Trebuchet MS"/>
                <a:sym typeface="Trebuchet M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5" name="Freeform 5"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27" name="TextBox 27"/>
          <p:cNvSpPr txBox="1">
            <a:spLocks noGrp="1"/>
          </p:cNvSpPr>
          <p:nvPr>
            <p:ph type="title" idx="4294967295"/>
          </p:nvPr>
        </p:nvSpPr>
        <p:spPr>
          <a:xfrm>
            <a:off x="285274" y="478284"/>
            <a:ext cx="13969306"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ct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Team Norms and Timeline</a:t>
            </a:r>
          </a:p>
        </p:txBody>
      </p:sp>
      <p:grpSp>
        <p:nvGrpSpPr>
          <p:cNvPr id="6" name="Group 6">
            <a:extLst>
              <a:ext uri="{C183D7F6-B498-43B3-948B-1728B52AA6E4}">
                <adec:decorative xmlns:adec="http://schemas.microsoft.com/office/drawing/2017/decorative" val="1"/>
              </a:ext>
            </a:extLst>
          </p:cNvPr>
          <p:cNvGrpSpPr/>
          <p:nvPr/>
        </p:nvGrpSpPr>
        <p:grpSpPr>
          <a:xfrm>
            <a:off x="596151" y="2316610"/>
            <a:ext cx="17154628" cy="7441180"/>
            <a:chOff x="0" y="0"/>
            <a:chExt cx="4518091" cy="1959817"/>
          </a:xfrm>
        </p:grpSpPr>
        <p:sp>
          <p:nvSpPr>
            <p:cNvPr id="7" name="Freeform 7">
              <a:extLst>
                <a:ext uri="{C183D7F6-B498-43B3-948B-1728B52AA6E4}">
                  <adec:decorative xmlns:adec="http://schemas.microsoft.com/office/drawing/2017/decorative" val="1"/>
                </a:ext>
              </a:extLst>
            </p:cNvPr>
            <p:cNvSpPr/>
            <p:nvPr/>
          </p:nvSpPr>
          <p:spPr>
            <a:xfrm>
              <a:off x="0" y="0"/>
              <a:ext cx="4518091" cy="1959817"/>
            </a:xfrm>
            <a:custGeom>
              <a:avLst/>
              <a:gdLst/>
              <a:ahLst/>
              <a:cxnLst/>
              <a:rect l="l" t="t" r="r" b="b"/>
              <a:pathLst>
                <a:path w="4518091" h="1959817">
                  <a:moveTo>
                    <a:pt x="0" y="0"/>
                  </a:moveTo>
                  <a:lnTo>
                    <a:pt x="4518091" y="0"/>
                  </a:lnTo>
                  <a:lnTo>
                    <a:pt x="4518091" y="1959817"/>
                  </a:lnTo>
                  <a:lnTo>
                    <a:pt x="0" y="1959817"/>
                  </a:lnTo>
                  <a:close/>
                </a:path>
              </a:pathLst>
            </a:custGeom>
            <a:solidFill>
              <a:srgbClr val="F2F2F2"/>
            </a:solidFill>
          </p:spPr>
          <p:txBody>
            <a:bodyPr/>
            <a:lstStyle/>
            <a:p>
              <a:endParaRPr lang="en-US" dirty="0"/>
            </a:p>
          </p:txBody>
        </p:sp>
        <p:sp>
          <p:nvSpPr>
            <p:cNvPr id="8" name="TextBox 8"/>
            <p:cNvSpPr txBox="1"/>
            <p:nvPr/>
          </p:nvSpPr>
          <p:spPr>
            <a:xfrm>
              <a:off x="0" y="-57150"/>
              <a:ext cx="4518091" cy="2016967"/>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sp>
        <p:nvSpPr>
          <p:cNvPr id="12" name="AutoShape 12">
            <a:extLst>
              <a:ext uri="{C183D7F6-B498-43B3-948B-1728B52AA6E4}">
                <adec:decorative xmlns:adec="http://schemas.microsoft.com/office/drawing/2017/decorative" val="1"/>
              </a:ext>
            </a:extLst>
          </p:cNvPr>
          <p:cNvSpPr/>
          <p:nvPr/>
        </p:nvSpPr>
        <p:spPr>
          <a:xfrm flipV="1">
            <a:off x="3409084" y="4689773"/>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13" name="AutoShape 13">
            <a:extLst>
              <a:ext uri="{C183D7F6-B498-43B3-948B-1728B52AA6E4}">
                <adec:decorative xmlns:adec="http://schemas.microsoft.com/office/drawing/2017/decorative" val="1"/>
              </a:ext>
            </a:extLst>
          </p:cNvPr>
          <p:cNvSpPr/>
          <p:nvPr/>
        </p:nvSpPr>
        <p:spPr>
          <a:xfrm flipV="1">
            <a:off x="7372930" y="6290596"/>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14" name="AutoShape 14">
            <a:extLst>
              <a:ext uri="{C183D7F6-B498-43B3-948B-1728B52AA6E4}">
                <adec:decorative xmlns:adec="http://schemas.microsoft.com/office/drawing/2017/decorative" val="1"/>
              </a:ext>
            </a:extLst>
          </p:cNvPr>
          <p:cNvSpPr/>
          <p:nvPr/>
        </p:nvSpPr>
        <p:spPr>
          <a:xfrm>
            <a:off x="11557514" y="4332156"/>
            <a:ext cx="0" cy="1005809"/>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grpSp>
        <p:nvGrpSpPr>
          <p:cNvPr id="15" name="Group 15">
            <a:extLst>
              <a:ext uri="{C183D7F6-B498-43B3-948B-1728B52AA6E4}">
                <adec:decorative xmlns:adec="http://schemas.microsoft.com/office/drawing/2017/decorative" val="1"/>
              </a:ext>
            </a:extLst>
          </p:cNvPr>
          <p:cNvGrpSpPr/>
          <p:nvPr/>
        </p:nvGrpSpPr>
        <p:grpSpPr>
          <a:xfrm rot="-5400000">
            <a:off x="14165046" y="5004473"/>
            <a:ext cx="1287513" cy="1567792"/>
            <a:chOff x="0" y="0"/>
            <a:chExt cx="2771140" cy="3374390"/>
          </a:xfrm>
        </p:grpSpPr>
        <p:sp>
          <p:nvSpPr>
            <p:cNvPr id="16" name="Freeform 16">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46797A"/>
            </a:solidFill>
          </p:spPr>
          <p:txBody>
            <a:bodyPr/>
            <a:lstStyle/>
            <a:p>
              <a:endParaRPr lang="en-US" dirty="0"/>
            </a:p>
          </p:txBody>
        </p:sp>
      </p:grpSp>
      <p:sp>
        <p:nvSpPr>
          <p:cNvPr id="17" name="AutoShape 17">
            <a:extLst>
              <a:ext uri="{C183D7F6-B498-43B3-948B-1728B52AA6E4}">
                <adec:decorative xmlns:adec="http://schemas.microsoft.com/office/drawing/2017/decorative" val="1"/>
              </a:ext>
            </a:extLst>
          </p:cNvPr>
          <p:cNvSpPr/>
          <p:nvPr/>
        </p:nvSpPr>
        <p:spPr>
          <a:xfrm>
            <a:off x="9978293" y="5143500"/>
            <a:ext cx="4108786" cy="1287513"/>
          </a:xfrm>
          <a:prstGeom prst="rect">
            <a:avLst/>
          </a:prstGeom>
          <a:solidFill>
            <a:srgbClr val="46797A"/>
          </a:solidFill>
        </p:spPr>
        <p:txBody>
          <a:bodyPr/>
          <a:lstStyle/>
          <a:p>
            <a:endParaRPr lang="en-US" dirty="0"/>
          </a:p>
        </p:txBody>
      </p:sp>
      <p:sp>
        <p:nvSpPr>
          <p:cNvPr id="18" name="AutoShape 18">
            <a:extLst>
              <a:ext uri="{C183D7F6-B498-43B3-948B-1728B52AA6E4}">
                <adec:decorative xmlns:adec="http://schemas.microsoft.com/office/drawing/2017/decorative" val="1"/>
              </a:ext>
            </a:extLst>
          </p:cNvPr>
          <p:cNvSpPr/>
          <p:nvPr/>
        </p:nvSpPr>
        <p:spPr>
          <a:xfrm>
            <a:off x="6014507" y="5143500"/>
            <a:ext cx="4118516" cy="1290562"/>
          </a:xfrm>
          <a:prstGeom prst="rect">
            <a:avLst/>
          </a:prstGeom>
          <a:solidFill>
            <a:srgbClr val="3CC1CC"/>
          </a:solidFill>
        </p:spPr>
        <p:txBody>
          <a:bodyPr/>
          <a:lstStyle/>
          <a:p>
            <a:endParaRPr lang="en-US" dirty="0"/>
          </a:p>
        </p:txBody>
      </p:sp>
      <p:grpSp>
        <p:nvGrpSpPr>
          <p:cNvPr id="19" name="Group 19">
            <a:extLst>
              <a:ext uri="{C183D7F6-B498-43B3-948B-1728B52AA6E4}">
                <adec:decorative xmlns:adec="http://schemas.microsoft.com/office/drawing/2017/decorative" val="1"/>
              </a:ext>
            </a:extLst>
          </p:cNvPr>
          <p:cNvGrpSpPr/>
          <p:nvPr/>
        </p:nvGrpSpPr>
        <p:grpSpPr>
          <a:xfrm rot="-5400000">
            <a:off x="10009048" y="5003029"/>
            <a:ext cx="1290562" cy="1571505"/>
            <a:chOff x="0" y="0"/>
            <a:chExt cx="2771140" cy="3374390"/>
          </a:xfrm>
        </p:grpSpPr>
        <p:sp>
          <p:nvSpPr>
            <p:cNvPr id="20" name="Freeform 20">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3CC1CC"/>
            </a:solidFill>
          </p:spPr>
          <p:txBody>
            <a:bodyPr/>
            <a:lstStyle/>
            <a:p>
              <a:endParaRPr lang="en-US" dirty="0"/>
            </a:p>
          </p:txBody>
        </p:sp>
      </p:grpSp>
      <p:sp>
        <p:nvSpPr>
          <p:cNvPr id="21" name="AutoShape 21">
            <a:extLst>
              <a:ext uri="{C183D7F6-B498-43B3-948B-1728B52AA6E4}">
                <adec:decorative xmlns:adec="http://schemas.microsoft.com/office/drawing/2017/decorative" val="1"/>
              </a:ext>
            </a:extLst>
          </p:cNvPr>
          <p:cNvSpPr/>
          <p:nvPr/>
        </p:nvSpPr>
        <p:spPr>
          <a:xfrm>
            <a:off x="3147016" y="5147158"/>
            <a:ext cx="3035039" cy="1290562"/>
          </a:xfrm>
          <a:prstGeom prst="rect">
            <a:avLst/>
          </a:prstGeom>
          <a:solidFill>
            <a:srgbClr val="A3D283"/>
          </a:solidFill>
        </p:spPr>
        <p:txBody>
          <a:bodyPr/>
          <a:lstStyle/>
          <a:p>
            <a:endParaRPr lang="en-US" dirty="0"/>
          </a:p>
        </p:txBody>
      </p:sp>
      <p:grpSp>
        <p:nvGrpSpPr>
          <p:cNvPr id="22" name="Group 22">
            <a:extLst>
              <a:ext uri="{C183D7F6-B498-43B3-948B-1728B52AA6E4}">
                <adec:decorative xmlns:adec="http://schemas.microsoft.com/office/drawing/2017/decorative" val="1"/>
              </a:ext>
            </a:extLst>
          </p:cNvPr>
          <p:cNvGrpSpPr/>
          <p:nvPr/>
        </p:nvGrpSpPr>
        <p:grpSpPr>
          <a:xfrm rot="-5400000">
            <a:off x="6058080" y="5006687"/>
            <a:ext cx="1290562" cy="1571505"/>
            <a:chOff x="0" y="0"/>
            <a:chExt cx="2771140" cy="3374390"/>
          </a:xfrm>
        </p:grpSpPr>
        <p:sp>
          <p:nvSpPr>
            <p:cNvPr id="23" name="Freeform 23">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A3D283"/>
            </a:solidFill>
          </p:spPr>
          <p:txBody>
            <a:bodyPr/>
            <a:lstStyle/>
            <a:p>
              <a:endParaRPr lang="en-US" dirty="0"/>
            </a:p>
          </p:txBody>
        </p:sp>
      </p:grpSp>
      <p:sp>
        <p:nvSpPr>
          <p:cNvPr id="24" name="TextBox 24"/>
          <p:cNvSpPr txBox="1"/>
          <p:nvPr/>
        </p:nvSpPr>
        <p:spPr>
          <a:xfrm>
            <a:off x="3426932" y="5492593"/>
            <a:ext cx="3703042" cy="554275"/>
          </a:xfrm>
          <a:prstGeom prst="rect">
            <a:avLst/>
          </a:prstGeom>
        </p:spPr>
        <p:txBody>
          <a:bodyPr lIns="0" tIns="0" rIns="0" bIns="0" rtlCol="0" anchor="t">
            <a:spAutoFit/>
          </a:bodyPr>
          <a:lstStyle/>
          <a:p>
            <a:pPr marL="0" lvl="0" indent="0" algn="l">
              <a:lnSpc>
                <a:spcPts val="4437"/>
              </a:lnSpc>
              <a:spcBef>
                <a:spcPct val="0"/>
              </a:spcBef>
            </a:pPr>
            <a:r>
              <a:rPr lang="en-US" sz="3413" dirty="0">
                <a:solidFill>
                  <a:srgbClr val="000000"/>
                </a:solidFill>
                <a:latin typeface="Museo Slab 2"/>
                <a:ea typeface="Museo Slab 2"/>
                <a:cs typeface="Museo Slab 2"/>
                <a:sym typeface="Museo Slab 2"/>
              </a:rPr>
              <a:t>SCCG MEETINGS</a:t>
            </a:r>
          </a:p>
        </p:txBody>
      </p:sp>
      <p:sp>
        <p:nvSpPr>
          <p:cNvPr id="9" name="TextBox 9"/>
          <p:cNvSpPr txBox="1"/>
          <p:nvPr/>
        </p:nvSpPr>
        <p:spPr>
          <a:xfrm>
            <a:off x="3057822" y="4066236"/>
            <a:ext cx="5898746" cy="840105"/>
          </a:xfrm>
          <a:prstGeom prst="rect">
            <a:avLst/>
          </a:prstGeom>
        </p:spPr>
        <p:txBody>
          <a:bodyPr lIns="0" tIns="0" rIns="0" bIns="0" rtlCol="0" anchor="t">
            <a:spAutoFit/>
          </a:bodyPr>
          <a:lstStyle/>
          <a:p>
            <a:pPr marL="582928" lvl="1" indent="-291464" algn="l">
              <a:lnSpc>
                <a:spcPts val="3374"/>
              </a:lnSpc>
              <a:buFont typeface="Arial"/>
              <a:buChar char="•"/>
            </a:pPr>
            <a:r>
              <a:rPr lang="en-US" sz="2699" dirty="0">
                <a:solidFill>
                  <a:srgbClr val="000000"/>
                </a:solidFill>
                <a:latin typeface="Trebuchet MS"/>
                <a:ea typeface="Trebuchet MS"/>
                <a:cs typeface="Trebuchet MS"/>
                <a:sym typeface="Trebuchet MS"/>
              </a:rPr>
              <a:t>When will the team meet?</a:t>
            </a:r>
          </a:p>
          <a:p>
            <a:pPr marL="582928" lvl="1" indent="-291464" algn="l">
              <a:lnSpc>
                <a:spcPts val="3374"/>
              </a:lnSpc>
              <a:buFont typeface="Arial"/>
              <a:buChar char="•"/>
            </a:pPr>
            <a:r>
              <a:rPr lang="en-US" sz="2699" dirty="0">
                <a:solidFill>
                  <a:srgbClr val="000000"/>
                </a:solidFill>
                <a:latin typeface="Trebuchet MS"/>
                <a:ea typeface="Trebuchet MS"/>
                <a:cs typeface="Trebuchet MS"/>
                <a:sym typeface="Trebuchet MS"/>
              </a:rPr>
              <a:t>How often will the team meet?</a:t>
            </a:r>
          </a:p>
        </p:txBody>
      </p:sp>
      <p:sp>
        <p:nvSpPr>
          <p:cNvPr id="25" name="TextBox 25"/>
          <p:cNvSpPr txBox="1"/>
          <p:nvPr/>
        </p:nvSpPr>
        <p:spPr>
          <a:xfrm>
            <a:off x="7665564" y="5495026"/>
            <a:ext cx="3338960" cy="556726"/>
          </a:xfrm>
          <a:prstGeom prst="rect">
            <a:avLst/>
          </a:prstGeom>
        </p:spPr>
        <p:txBody>
          <a:bodyPr lIns="0" tIns="0" rIns="0" bIns="0" rtlCol="0" anchor="t">
            <a:spAutoFit/>
          </a:bodyPr>
          <a:lstStyle/>
          <a:p>
            <a:pPr marL="0" lvl="0" indent="0" algn="ctr">
              <a:lnSpc>
                <a:spcPts val="4437"/>
              </a:lnSpc>
              <a:spcBef>
                <a:spcPct val="0"/>
              </a:spcBef>
            </a:pPr>
            <a:r>
              <a:rPr lang="en-US" sz="3413" dirty="0">
                <a:solidFill>
                  <a:srgbClr val="000000"/>
                </a:solidFill>
                <a:latin typeface="Museo Slab 2"/>
                <a:ea typeface="Museo Slab 2"/>
                <a:cs typeface="Museo Slab 2"/>
                <a:sym typeface="Museo Slab 2"/>
              </a:rPr>
              <a:t>DEFINE TASKS</a:t>
            </a:r>
          </a:p>
        </p:txBody>
      </p:sp>
      <p:sp>
        <p:nvSpPr>
          <p:cNvPr id="11" name="TextBox 11"/>
          <p:cNvSpPr txBox="1"/>
          <p:nvPr/>
        </p:nvSpPr>
        <p:spPr>
          <a:xfrm>
            <a:off x="7029846" y="6902621"/>
            <a:ext cx="9236109" cy="2145030"/>
          </a:xfrm>
          <a:prstGeom prst="rect">
            <a:avLst/>
          </a:prstGeom>
        </p:spPr>
        <p:txBody>
          <a:bodyPr lIns="0" tIns="0" rIns="0" bIns="0" rtlCol="0" anchor="t">
            <a:spAutoFit/>
          </a:bodyPr>
          <a:lstStyle/>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Who will attend grant trainings?</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How will information be shared? </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How will schools and fiscal collaborate?</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Who will complete the budgets?</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Who will submit and approve the budgets?</a:t>
            </a:r>
          </a:p>
        </p:txBody>
      </p:sp>
      <p:sp>
        <p:nvSpPr>
          <p:cNvPr id="26" name="TextBox 26"/>
          <p:cNvSpPr txBox="1"/>
          <p:nvPr/>
        </p:nvSpPr>
        <p:spPr>
          <a:xfrm>
            <a:off x="12049682" y="5482925"/>
            <a:ext cx="2366888" cy="554275"/>
          </a:xfrm>
          <a:prstGeom prst="rect">
            <a:avLst/>
          </a:prstGeom>
        </p:spPr>
        <p:txBody>
          <a:bodyPr lIns="0" tIns="0" rIns="0" bIns="0" rtlCol="0" anchor="t">
            <a:spAutoFit/>
          </a:bodyPr>
          <a:lstStyle/>
          <a:p>
            <a:pPr marL="0" lvl="0" indent="0" algn="l">
              <a:lnSpc>
                <a:spcPts val="4437"/>
              </a:lnSpc>
              <a:spcBef>
                <a:spcPct val="0"/>
              </a:spcBef>
            </a:pPr>
            <a:r>
              <a:rPr lang="en-US" sz="3413" dirty="0">
                <a:solidFill>
                  <a:srgbClr val="000000"/>
                </a:solidFill>
                <a:latin typeface="Museo Slab 2"/>
                <a:ea typeface="Museo Slab 2"/>
                <a:cs typeface="Museo Slab 2"/>
                <a:sym typeface="Museo Slab 2"/>
              </a:rPr>
              <a:t>TIMELINE</a:t>
            </a:r>
          </a:p>
        </p:txBody>
      </p:sp>
      <p:sp>
        <p:nvSpPr>
          <p:cNvPr id="10" name="TextBox 10"/>
          <p:cNvSpPr txBox="1"/>
          <p:nvPr/>
        </p:nvSpPr>
        <p:spPr>
          <a:xfrm>
            <a:off x="11208042" y="3246120"/>
            <a:ext cx="6310543" cy="1287780"/>
          </a:xfrm>
          <a:prstGeom prst="rect">
            <a:avLst/>
          </a:prstGeom>
        </p:spPr>
        <p:txBody>
          <a:bodyPr lIns="0" tIns="0" rIns="0" bIns="0" rtlCol="0" anchor="t">
            <a:spAutoFit/>
          </a:bodyPr>
          <a:lstStyle/>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When should tasks be accomplished?</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Reporting dates</a:t>
            </a:r>
          </a:p>
          <a:p>
            <a:pPr marL="582930" lvl="1" indent="-291465" algn="l">
              <a:lnSpc>
                <a:spcPts val="3375"/>
              </a:lnSpc>
              <a:buFont typeface="Arial"/>
              <a:buChar char="•"/>
            </a:pPr>
            <a:r>
              <a:rPr lang="en-US" sz="2700" dirty="0">
                <a:solidFill>
                  <a:srgbClr val="000000"/>
                </a:solidFill>
                <a:latin typeface="Trebuchet MS"/>
                <a:ea typeface="Trebuchet MS"/>
                <a:cs typeface="Trebuchet MS"/>
                <a:sym typeface="Trebuchet MS"/>
              </a:rPr>
              <a:t>Budget deadlines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53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66686" y="2431496"/>
            <a:ext cx="17154628" cy="7441180"/>
            <a:chOff x="0" y="0"/>
            <a:chExt cx="4518091" cy="1959817"/>
          </a:xfrm>
        </p:grpSpPr>
        <p:sp>
          <p:nvSpPr>
            <p:cNvPr id="3" name="Freeform 3">
              <a:extLst>
                <a:ext uri="{C183D7F6-B498-43B3-948B-1728B52AA6E4}">
                  <adec:decorative xmlns:adec="http://schemas.microsoft.com/office/drawing/2017/decorative" val="1"/>
                </a:ext>
              </a:extLst>
            </p:cNvPr>
            <p:cNvSpPr/>
            <p:nvPr/>
          </p:nvSpPr>
          <p:spPr>
            <a:xfrm>
              <a:off x="0" y="0"/>
              <a:ext cx="4518091" cy="1959817"/>
            </a:xfrm>
            <a:custGeom>
              <a:avLst/>
              <a:gdLst/>
              <a:ahLst/>
              <a:cxnLst/>
              <a:rect l="l" t="t" r="r" b="b"/>
              <a:pathLst>
                <a:path w="4518091" h="1959817">
                  <a:moveTo>
                    <a:pt x="0" y="0"/>
                  </a:moveTo>
                  <a:lnTo>
                    <a:pt x="4518091" y="0"/>
                  </a:lnTo>
                  <a:lnTo>
                    <a:pt x="4518091"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85725"/>
              <a:ext cx="4518091" cy="2045542"/>
            </a:xfrm>
            <a:prstGeom prst="rect">
              <a:avLst/>
            </a:prstGeom>
          </p:spPr>
          <p:txBody>
            <a:bodyPr lIns="50800" tIns="50800" rIns="50800" bIns="50800" rtlCol="0" anchor="t"/>
            <a:lstStyle/>
            <a:p>
              <a:pPr algn="l">
                <a:lnSpc>
                  <a:spcPts val="5039"/>
                </a:lnSpc>
              </a:pPr>
              <a:r>
                <a:rPr lang="en-US" sz="3599" dirty="0">
                  <a:solidFill>
                    <a:srgbClr val="000000"/>
                  </a:solidFill>
                  <a:latin typeface="Trebuchet MS"/>
                  <a:ea typeface="Trebuchet MS"/>
                  <a:cs typeface="Trebuchet MS"/>
                  <a:sym typeface="Trebuchet MS"/>
                </a:rPr>
                <a:t> </a:t>
              </a:r>
            </a:p>
            <a:p>
              <a:pPr algn="l">
                <a:lnSpc>
                  <a:spcPts val="5039"/>
                </a:lnSpc>
              </a:pPr>
              <a:r>
                <a:rPr lang="en-US" sz="3599" dirty="0">
                  <a:solidFill>
                    <a:srgbClr val="000000"/>
                  </a:solidFill>
                  <a:latin typeface="Trebuchet MS"/>
                  <a:ea typeface="Trebuchet MS"/>
                  <a:cs typeface="Trebuchet MS"/>
                  <a:sym typeface="Trebuchet MS"/>
                </a:rPr>
                <a:t> </a:t>
              </a:r>
            </a:p>
            <a:p>
              <a:pPr algn="ctr">
                <a:lnSpc>
                  <a:spcPts val="3359"/>
                </a:lnSpc>
              </a:pPr>
              <a:endParaRPr lang="en-US" sz="3599" dirty="0">
                <a:solidFill>
                  <a:srgbClr val="000000"/>
                </a:solidFill>
                <a:latin typeface="Trebuchet MS"/>
                <a:ea typeface="Trebuchet MS"/>
                <a:cs typeface="Trebuchet MS"/>
                <a:sym typeface="Trebuchet MS"/>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33350"/>
              <a:ext cx="4816593" cy="539416"/>
            </a:xfrm>
            <a:prstGeom prst="rect">
              <a:avLst/>
            </a:prstGeom>
          </p:spPr>
          <p:txBody>
            <a:bodyPr lIns="50800" tIns="50800" rIns="50800" bIns="50800" rtlCol="0" anchor="ctr"/>
            <a:lstStyle/>
            <a:p>
              <a:pPr algn="l">
                <a:lnSpc>
                  <a:spcPts val="9100"/>
                </a:lnSpc>
              </a:pPr>
              <a:endParaRPr dirty="0"/>
            </a:p>
          </p:txBody>
        </p:sp>
      </p:grpSp>
      <p:sp>
        <p:nvSpPr>
          <p:cNvPr id="8" name="Freeform 8"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
        <p:nvSpPr>
          <p:cNvPr id="9" name="TextBox 9"/>
          <p:cNvSpPr txBox="1">
            <a:spLocks noGrp="1"/>
          </p:cNvSpPr>
          <p:nvPr>
            <p:ph type="title" idx="4294967295"/>
          </p:nvPr>
        </p:nvSpPr>
        <p:spPr>
          <a:xfrm>
            <a:off x="380273" y="588782"/>
            <a:ext cx="13969306" cy="1038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Is SCCGP State or Federally Funded?</a:t>
            </a:r>
          </a:p>
        </p:txBody>
      </p:sp>
      <p:sp>
        <p:nvSpPr>
          <p:cNvPr id="10" name="TextBox 10"/>
          <p:cNvSpPr txBox="1"/>
          <p:nvPr/>
        </p:nvSpPr>
        <p:spPr>
          <a:xfrm>
            <a:off x="942134" y="2779880"/>
            <a:ext cx="16410256" cy="4303395"/>
          </a:xfrm>
          <a:prstGeom prst="rect">
            <a:avLst/>
          </a:prstGeom>
        </p:spPr>
        <p:txBody>
          <a:bodyPr lIns="0" tIns="0" rIns="0" bIns="0" rtlCol="0" anchor="t">
            <a:spAutoFit/>
          </a:bodyPr>
          <a:lstStyle/>
          <a:p>
            <a:pPr algn="l">
              <a:lnSpc>
                <a:spcPts val="4899"/>
              </a:lnSpc>
            </a:pPr>
            <a:r>
              <a:rPr lang="en-US" sz="3499" b="1" dirty="0">
                <a:solidFill>
                  <a:srgbClr val="000000"/>
                </a:solidFill>
                <a:latin typeface="Trebuchet MS Bold"/>
                <a:ea typeface="Trebuchet MS Bold"/>
                <a:cs typeface="Trebuchet MS Bold"/>
                <a:sym typeface="Trebuchet MS Bold"/>
              </a:rPr>
              <a:t>The School Counselor Corps Grant Program </a:t>
            </a:r>
            <a:r>
              <a:rPr lang="en-US" sz="3499" dirty="0">
                <a:solidFill>
                  <a:srgbClr val="000000"/>
                </a:solidFill>
                <a:latin typeface="Trebuchet MS"/>
                <a:ea typeface="Trebuchet MS"/>
                <a:cs typeface="Trebuchet MS"/>
                <a:sym typeface="Trebuchet MS"/>
              </a:rPr>
              <a:t>is </a:t>
            </a:r>
          </a:p>
          <a:p>
            <a:pPr algn="l">
              <a:lnSpc>
                <a:spcPts val="4899"/>
              </a:lnSpc>
            </a:pPr>
            <a:r>
              <a:rPr lang="en-US" sz="3499" dirty="0">
                <a:solidFill>
                  <a:srgbClr val="000000"/>
                </a:solidFill>
                <a:latin typeface="Trebuchet MS"/>
                <a:ea typeface="Trebuchet MS"/>
                <a:cs typeface="Trebuchet MS"/>
                <a:sym typeface="Trebuchet MS"/>
              </a:rPr>
              <a:t> funded by the Colorado State Legislature Budget</a:t>
            </a:r>
          </a:p>
          <a:p>
            <a:pPr algn="l">
              <a:lnSpc>
                <a:spcPts val="4899"/>
              </a:lnSpc>
            </a:pPr>
            <a:endParaRPr lang="en-US" sz="3499" dirty="0">
              <a:solidFill>
                <a:srgbClr val="000000"/>
              </a:solidFill>
              <a:latin typeface="Trebuchet MS"/>
              <a:ea typeface="Trebuchet MS"/>
              <a:cs typeface="Trebuchet MS"/>
              <a:sym typeface="Trebuchet MS"/>
            </a:endParaRPr>
          </a:p>
          <a:p>
            <a:pPr algn="l">
              <a:lnSpc>
                <a:spcPts val="4899"/>
              </a:lnSpc>
            </a:pPr>
            <a:r>
              <a:rPr lang="en-US" sz="3499" dirty="0">
                <a:solidFill>
                  <a:srgbClr val="000000"/>
                </a:solidFill>
                <a:latin typeface="Trebuchet MS"/>
                <a:ea typeface="Trebuchet MS"/>
                <a:cs typeface="Trebuchet MS"/>
                <a:sym typeface="Trebuchet MS"/>
              </a:rPr>
              <a:t> However,</a:t>
            </a:r>
          </a:p>
          <a:p>
            <a:pPr algn="l">
              <a:lnSpc>
                <a:spcPts val="4899"/>
              </a:lnSpc>
            </a:pPr>
            <a:r>
              <a:rPr lang="en-US" sz="3499" dirty="0">
                <a:solidFill>
                  <a:srgbClr val="000000"/>
                </a:solidFill>
                <a:latin typeface="Trebuchet MS"/>
                <a:ea typeface="Trebuchet MS"/>
                <a:cs typeface="Trebuchet MS"/>
                <a:sym typeface="Trebuchet MS"/>
              </a:rPr>
              <a:t> In general, If spending considerations for a state grant are not addressed in </a:t>
            </a:r>
          </a:p>
          <a:p>
            <a:pPr algn="l">
              <a:lnSpc>
                <a:spcPts val="4899"/>
              </a:lnSpc>
            </a:pPr>
            <a:r>
              <a:rPr lang="en-US" sz="3499" dirty="0">
                <a:solidFill>
                  <a:srgbClr val="000000"/>
                </a:solidFill>
                <a:latin typeface="Trebuchet MS"/>
                <a:ea typeface="Trebuchet MS"/>
                <a:cs typeface="Trebuchet MS"/>
                <a:sym typeface="Trebuchet MS"/>
              </a:rPr>
              <a:t> legislation, CDE Fiscal rules defer to the 2 CFR 200.</a:t>
            </a:r>
          </a:p>
          <a:p>
            <a:pPr algn="l">
              <a:lnSpc>
                <a:spcPts val="4759"/>
              </a:lnSpc>
            </a:pPr>
            <a:endParaRPr lang="en-US" sz="3499" dirty="0">
              <a:solidFill>
                <a:srgbClr val="00000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3038</Words>
  <Application>Microsoft Office PowerPoint</Application>
  <PresentationFormat>Custom</PresentationFormat>
  <Paragraphs>677</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Trebuchet MS Italics</vt:lpstr>
      <vt:lpstr>Trebuchet MS Bold</vt:lpstr>
      <vt:lpstr>Open Sans Bold</vt:lpstr>
      <vt:lpstr>Arial</vt:lpstr>
      <vt:lpstr>Museo Slab 1</vt:lpstr>
      <vt:lpstr>Museo Slab 2</vt:lpstr>
      <vt:lpstr>Calibri</vt:lpstr>
      <vt:lpstr>Trebuchet MS</vt:lpstr>
      <vt:lpstr>Office Theme</vt:lpstr>
      <vt:lpstr>School Counselor Corps Grant  Fiscal Training </vt:lpstr>
      <vt:lpstr>Before We Begin</vt:lpstr>
      <vt:lpstr>Engage Today</vt:lpstr>
      <vt:lpstr>Meet Your CDE Grant Support</vt:lpstr>
      <vt:lpstr>Today’s Objectives</vt:lpstr>
      <vt:lpstr>Grantee Adoptee</vt:lpstr>
      <vt:lpstr>SCCGP Team</vt:lpstr>
      <vt:lpstr>Team Norms and Timeline</vt:lpstr>
      <vt:lpstr>Is SCCGP State or Federally Funded?</vt:lpstr>
      <vt:lpstr>What is the CFR 200?</vt:lpstr>
      <vt:lpstr>Gifts, Shirts, Prizes, and Incentives</vt:lpstr>
      <vt:lpstr>Cost Principles</vt:lpstr>
      <vt:lpstr>Cost Principles- Necessary</vt:lpstr>
      <vt:lpstr>Cost Principles- Reasonable</vt:lpstr>
      <vt:lpstr>Cost Principles- Allocable</vt:lpstr>
      <vt:lpstr>CDE Deadline to Spend</vt:lpstr>
      <vt:lpstr>Allowable Use of Funds</vt:lpstr>
      <vt:lpstr>Special Guidelines for Budgets</vt:lpstr>
      <vt:lpstr>Budgets Should...</vt:lpstr>
      <vt:lpstr>Budgets- Cover Page</vt:lpstr>
      <vt:lpstr>Budget Details</vt:lpstr>
      <vt:lpstr>Budget Revision</vt:lpstr>
      <vt:lpstr>Budget Codes</vt:lpstr>
      <vt:lpstr>Personnel Costs</vt:lpstr>
      <vt:lpstr>Salaries 0100</vt:lpstr>
      <vt:lpstr>Salaries- Stipends 0100</vt:lpstr>
      <vt:lpstr>Employee Benefits 0200</vt:lpstr>
      <vt:lpstr>Benefits 0200: Tuition and Associated Books</vt:lpstr>
      <vt:lpstr>Purchased Services- 0300 Consultant and Professional Speakers</vt:lpstr>
      <vt:lpstr>Purchased Services, Professional Contracts, and Subscription Services 0400</vt:lpstr>
      <vt:lpstr>Supplies and Operating Costs</vt:lpstr>
      <vt:lpstr>Travel, Registration, and Entrance 0580</vt:lpstr>
      <vt:lpstr>American School Counselor  Association (ASCA) Conference</vt:lpstr>
      <vt:lpstr>Supplies 0600</vt:lpstr>
      <vt:lpstr>Non-Capitalized Equipment 0735</vt:lpstr>
      <vt:lpstr>Grant Terms</vt:lpstr>
      <vt:lpstr>Interim Financial Report</vt:lpstr>
      <vt:lpstr>Continuation Budget </vt:lpstr>
      <vt:lpstr>Annual Financial Report (AFR)</vt:lpstr>
      <vt:lpstr>Annual Financial Report Detail Tab</vt:lpstr>
      <vt:lpstr>Annual Financial Report Budget and AFR Summary</vt:lpstr>
      <vt:lpstr>Carryover</vt:lpstr>
      <vt:lpstr>Fiscal Deadlines</vt:lpstr>
      <vt:lpstr>Attendance and To-Dos</vt:lpstr>
      <vt:lpstr>Questions</vt:lpstr>
      <vt:lpstr>Contact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Cohort 12 &amp; 13 Fiscal Training</dc:title>
  <dc:creator>Morgan, Brooke</dc:creator>
  <cp:lastModifiedBy>Morgan, Brooke</cp:lastModifiedBy>
  <cp:revision>10</cp:revision>
  <dcterms:created xsi:type="dcterms:W3CDTF">2006-08-16T00:00:00Z</dcterms:created>
  <dcterms:modified xsi:type="dcterms:W3CDTF">2025-09-02T22:19:34Z</dcterms:modified>
  <dc:identifier>DAGu3DR80dA</dc:identifier>
</cp:coreProperties>
</file>