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8288000" cy="10287000"/>
  <p:notesSz cx="6858000" cy="9144000"/>
  <p:embeddedFontLst>
    <p:embeddedFont>
      <p:font typeface="Museo Slab 1" panose="020B0604020202020204" charset="0"/>
      <p:regular r:id="rId46"/>
    </p:embeddedFont>
    <p:embeddedFont>
      <p:font typeface="Museo Slab 2" panose="020B0604020202020204" charset="0"/>
      <p:regular r:id="rId47"/>
    </p:embeddedFont>
    <p:embeddedFont>
      <p:font typeface="Trebuchet MS" panose="020B0603020202020204" pitchFamily="34" charset="0"/>
      <p:regular r:id="rId48"/>
      <p:bold r:id="rId49"/>
      <p:italic r:id="rId50"/>
      <p:boldItalic r:id="rId51"/>
    </p:embeddedFont>
    <p:embeddedFont>
      <p:font typeface="Trebuchet MS Bold" panose="020B0703020202020204" pitchFamily="34" charset="0"/>
      <p:regular r:id="rId52"/>
      <p:bold r:id="rId53"/>
    </p:embeddedFont>
    <p:embeddedFont>
      <p:font typeface="Trebuchet MS Italics"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996" autoAdjust="0"/>
  </p:normalViewPr>
  <p:slideViewPr>
    <p:cSldViewPr>
      <p:cViewPr varScale="1">
        <p:scale>
          <a:sx n="63" d="100"/>
          <a:sy n="63" d="100"/>
        </p:scale>
        <p:origin x="2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 </a:t>
            </a:r>
          </a:p>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11.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cde.state.co.us/postsecondary/sccg-grant-trainings"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hyperlink" Target="https://www.cde.state.co.us/postsecondary/sccg-fiscal-requirement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8.sv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2.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4269171" y="3987152"/>
            <a:ext cx="9749659" cy="30529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16"/>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Counselor Corps Grant </a:t>
            </a:r>
          </a:p>
          <a:p>
            <a:pPr marL="0" marR="0" lvl="0" indent="0" algn="ctr" defTabSz="914400" rtl="0" eaLnBrk="1" fontAlgn="auto" latinLnBrk="0" hangingPunct="1">
              <a:lnSpc>
                <a:spcPts val="8316"/>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Training</a:t>
            </a:r>
          </a:p>
          <a:p>
            <a:pPr marL="0" marR="0" lvl="0" indent="0" algn="ctr" defTabSz="914400" rtl="0" eaLnBrk="1" fontAlgn="auto" latinLnBrk="0" hangingPunct="1">
              <a:lnSpc>
                <a:spcPts val="8316"/>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endParaRPr>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rot="-1968341">
            <a:off x="10870265" y="7702694"/>
            <a:ext cx="4331937" cy="478664"/>
          </a:xfrm>
          <a:prstGeom prst="rect">
            <a:avLst/>
          </a:prstGeom>
        </p:spPr>
        <p:txBody>
          <a:bodyPr lIns="0" tIns="0" rIns="0" bIns="0" rtlCol="0" anchor="t">
            <a:spAutoFit/>
          </a:bodyPr>
          <a:lstStyle/>
          <a:p>
            <a:pPr algn="ctr">
              <a:lnSpc>
                <a:spcPts val="3536"/>
              </a:lnSpc>
            </a:pPr>
            <a:r>
              <a:rPr lang="en-US" sz="3400" spc="68">
                <a:solidFill>
                  <a:srgbClr val="FFFFFF"/>
                </a:solidFill>
                <a:latin typeface="Museo Slab 1"/>
                <a:ea typeface="Museo Slab 1"/>
                <a:cs typeface="Museo Slab 1"/>
                <a:sym typeface="Museo Slab 1"/>
              </a:rPr>
              <a:t>Cohorts 14 and 15</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1656038" y="251922"/>
            <a:ext cx="4360053" cy="4114800"/>
          </a:xfrm>
          <a:custGeom>
            <a:avLst/>
            <a:gdLst/>
            <a:ahLst/>
            <a:cxnLst/>
            <a:rect l="l" t="t" r="r" b="b"/>
            <a:pathLst>
              <a:path w="4360053" h="4114800">
                <a:moveTo>
                  <a:pt x="0" y="0"/>
                </a:moveTo>
                <a:lnTo>
                  <a:pt x="4360053" y="0"/>
                </a:lnTo>
                <a:lnTo>
                  <a:pt x="436005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66686" y="2431496"/>
            <a:ext cx="17154628" cy="7441180"/>
            <a:chOff x="0" y="0"/>
            <a:chExt cx="4518091" cy="1959817"/>
          </a:xfrm>
        </p:grpSpPr>
        <p:sp>
          <p:nvSpPr>
            <p:cNvPr id="3" name="Freeform 3">
              <a:extLs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a:p>
          </p:txBody>
        </p:sp>
        <p:sp>
          <p:nvSpPr>
            <p:cNvPr id="4" name="TextBox 4"/>
            <p:cNvSpPr txBox="1"/>
            <p:nvPr/>
          </p:nvSpPr>
          <p:spPr>
            <a:xfrm>
              <a:off x="0" y="-85725"/>
              <a:ext cx="4518091" cy="2045542"/>
            </a:xfrm>
            <a:prstGeom prst="rect">
              <a:avLst/>
            </a:prstGeom>
          </p:spPr>
          <p:txBody>
            <a:bodyPr lIns="50800" tIns="50800" rIns="50800" bIns="50800" rtlCol="0" anchor="t"/>
            <a:lstStyle/>
            <a:p>
              <a:pPr algn="l">
                <a:lnSpc>
                  <a:spcPts val="5039"/>
                </a:lnSpc>
              </a:pPr>
              <a:r>
                <a:rPr lang="en-US" sz="3599">
                  <a:solidFill>
                    <a:srgbClr val="000000"/>
                  </a:solidFill>
                  <a:latin typeface="Trebuchet MS"/>
                  <a:ea typeface="Trebuchet MS"/>
                  <a:cs typeface="Trebuchet MS"/>
                  <a:sym typeface="Trebuchet MS"/>
                </a:rPr>
                <a:t> </a:t>
              </a:r>
            </a:p>
            <a:p>
              <a:pPr algn="l">
                <a:lnSpc>
                  <a:spcPts val="5039"/>
                </a:lnSpc>
              </a:pPr>
              <a:endParaRPr lang="en-US" sz="3599">
                <a:solidFill>
                  <a:srgbClr val="000000"/>
                </a:solidFill>
                <a:latin typeface="Trebuchet MS"/>
                <a:ea typeface="Trebuchet MS"/>
                <a:cs typeface="Trebuchet MS"/>
                <a:sym typeface="Trebuchet MS"/>
              </a:endParaRPr>
            </a:p>
            <a:p>
              <a:pPr algn="ctr">
                <a:lnSpc>
                  <a:spcPts val="3359"/>
                </a:lnSpc>
              </a:pPr>
              <a:endParaRPr lang="en-US" sz="3599">
                <a:solidFill>
                  <a:srgbClr val="000000"/>
                </a:solidFill>
                <a:latin typeface="Trebuchet MS"/>
                <a:ea typeface="Trebuchet MS"/>
                <a:cs typeface="Trebuchet MS"/>
                <a:sym typeface="Trebuchet MS"/>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8" name="TextBox 8"/>
          <p:cNvSpPr txBox="1">
            <a:spLocks noGrp="1"/>
          </p:cNvSpPr>
          <p:nvPr>
            <p:ph type="title" idx="4294967295"/>
          </p:nvPr>
        </p:nvSpPr>
        <p:spPr>
          <a:xfrm>
            <a:off x="271703" y="478284"/>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What is the CFR 200?</a:t>
            </a:r>
          </a:p>
        </p:txBody>
      </p:sp>
      <p:sp>
        <p:nvSpPr>
          <p:cNvPr id="9" name="TextBox 9"/>
          <p:cNvSpPr txBox="1"/>
          <p:nvPr/>
        </p:nvSpPr>
        <p:spPr>
          <a:xfrm>
            <a:off x="938870" y="3009900"/>
            <a:ext cx="16410256" cy="3706592"/>
          </a:xfrm>
          <a:prstGeom prst="rect">
            <a:avLst/>
          </a:prstGeom>
        </p:spPr>
        <p:txBody>
          <a:bodyPr lIns="0" tIns="0" rIns="0" bIns="0" rtlCol="0" anchor="t">
            <a:spAutoFit/>
          </a:bodyPr>
          <a:lstStyle/>
          <a:p>
            <a:pPr marL="755649" lvl="1" indent="-377824" algn="l">
              <a:lnSpc>
                <a:spcPts val="4899"/>
              </a:lnSpc>
              <a:buFont typeface="Arial"/>
              <a:buChar char="•"/>
            </a:pPr>
            <a:r>
              <a:rPr lang="en-US" sz="4400" b="1" dirty="0">
                <a:solidFill>
                  <a:srgbClr val="000000"/>
                </a:solidFill>
                <a:latin typeface="Trebuchet MS Bold"/>
                <a:ea typeface="Trebuchet MS Bold"/>
                <a:cs typeface="Trebuchet MS Bold"/>
                <a:sym typeface="Trebuchet MS Bold"/>
              </a:rPr>
              <a:t> Title 2 - Code of Federal Regulations - Part 200</a:t>
            </a:r>
          </a:p>
          <a:p>
            <a:pPr marL="1511298" lvl="2" indent="-503766" algn="l">
              <a:lnSpc>
                <a:spcPts val="4899"/>
              </a:lnSpc>
              <a:buFont typeface="Arial"/>
              <a:buChar char="⚬"/>
            </a:pPr>
            <a:r>
              <a:rPr lang="en-US" sz="4400" dirty="0">
                <a:solidFill>
                  <a:srgbClr val="000000"/>
                </a:solidFill>
                <a:latin typeface="Trebuchet MS"/>
                <a:ea typeface="Trebuchet MS"/>
                <a:cs typeface="Trebuchet MS"/>
                <a:sym typeface="Trebuchet MS"/>
              </a:rPr>
              <a:t>Provides and establishes uniform administrative requirements, cost principles, and audit requirements.</a:t>
            </a:r>
          </a:p>
          <a:p>
            <a:pPr marL="2266947" lvl="3" indent="-566737" algn="l">
              <a:lnSpc>
                <a:spcPts val="4899"/>
              </a:lnSpc>
              <a:buFont typeface="Arial"/>
              <a:buChar char="￭"/>
            </a:pPr>
            <a:r>
              <a:rPr lang="en-US" sz="4400" b="1" dirty="0">
                <a:solidFill>
                  <a:srgbClr val="000000"/>
                </a:solidFill>
                <a:latin typeface="Trebuchet MS Bold"/>
                <a:ea typeface="Trebuchet MS Bold"/>
                <a:cs typeface="Trebuchet MS Bold"/>
                <a:sym typeface="Trebuchet MS Bold"/>
              </a:rPr>
              <a:t>Subpart E Cost Principles</a:t>
            </a:r>
          </a:p>
          <a:p>
            <a:pPr marL="3022596" lvl="4" indent="-604519" algn="l">
              <a:lnSpc>
                <a:spcPts val="4899"/>
              </a:lnSpc>
              <a:buFont typeface="Arial"/>
              <a:buChar char="•"/>
            </a:pPr>
            <a:r>
              <a:rPr lang="en-US" sz="4400" dirty="0">
                <a:solidFill>
                  <a:srgbClr val="000000"/>
                </a:solidFill>
                <a:latin typeface="Trebuchet MS"/>
                <a:ea typeface="Trebuchet MS"/>
                <a:cs typeface="Trebuchet MS"/>
                <a:sym typeface="Trebuchet MS"/>
              </a:rPr>
              <a:t>Provides guidance for how money should be spent.</a:t>
            </a:r>
          </a:p>
          <a:p>
            <a:pPr algn="l">
              <a:lnSpc>
                <a:spcPts val="4759"/>
              </a:lnSpc>
            </a:pPr>
            <a:endParaRPr lang="en-US" sz="3499" dirty="0">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76200"/>
              <a:ext cx="4551888" cy="2036017"/>
            </a:xfrm>
            <a:prstGeom prst="rect">
              <a:avLst/>
            </a:prstGeom>
          </p:spPr>
          <p:txBody>
            <a:bodyPr lIns="50800" tIns="50800" rIns="50800" bIns="50800" rtlCol="0" anchor="t"/>
            <a:lstStyle/>
            <a:p>
              <a:pPr algn="l">
                <a:lnSpc>
                  <a:spcPts val="4899"/>
                </a:lnSpc>
              </a:pPr>
              <a:endParaRPr/>
            </a:p>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6995916" y="7480705"/>
            <a:ext cx="4018164" cy="1496748"/>
          </a:xfrm>
          <a:custGeom>
            <a:avLst/>
            <a:gdLst/>
            <a:ahLst/>
            <a:cxnLst/>
            <a:rect l="l" t="t" r="r" b="b"/>
            <a:pathLst>
              <a:path w="4018164" h="1496748">
                <a:moveTo>
                  <a:pt x="0" y="0"/>
                </a:moveTo>
                <a:lnTo>
                  <a:pt x="4018164" y="0"/>
                </a:lnTo>
                <a:lnTo>
                  <a:pt x="4018164" y="1496748"/>
                </a:lnTo>
                <a:lnTo>
                  <a:pt x="0" y="1496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7943864" y="7218818"/>
            <a:ext cx="2122269" cy="2210521"/>
          </a:xfrm>
          <a:custGeom>
            <a:avLst/>
            <a:gdLst/>
            <a:ahLst/>
            <a:cxnLst/>
            <a:rect l="l" t="t" r="r" b="b"/>
            <a:pathLst>
              <a:path w="2122269" h="2210521">
                <a:moveTo>
                  <a:pt x="0" y="0"/>
                </a:moveTo>
                <a:lnTo>
                  <a:pt x="2122269" y="0"/>
                </a:lnTo>
                <a:lnTo>
                  <a:pt x="2122269" y="2210521"/>
                </a:lnTo>
                <a:lnTo>
                  <a:pt x="0" y="22105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9" name="TextBox 9"/>
            <p:cNvSpPr txBox="1"/>
            <p:nvPr/>
          </p:nvSpPr>
          <p:spPr>
            <a:xfrm>
              <a:off x="0" y="-133350"/>
              <a:ext cx="4816593" cy="539416"/>
            </a:xfrm>
            <a:prstGeom prst="rect">
              <a:avLst/>
            </a:prstGeom>
          </p:spPr>
          <p:txBody>
            <a:bodyPr lIns="50800" tIns="50800" rIns="50800" bIns="50800" rtlCol="0" anchor="ctr"/>
            <a:lstStyle/>
            <a:p>
              <a:pPr algn="l">
                <a:lnSpc>
                  <a:spcPts val="9100"/>
                </a:lnSpc>
              </a:pPr>
              <a:r>
                <a:rPr lang="en-US" sz="6500">
                  <a:solidFill>
                    <a:srgbClr val="000000"/>
                  </a:solidFill>
                  <a:latin typeface="Museo Slab 1"/>
                  <a:ea typeface="Museo Slab 1"/>
                  <a:cs typeface="Museo Slab 1"/>
                  <a:sym typeface="Museo Slab 1"/>
                </a:rPr>
                <a:t> </a:t>
              </a:r>
            </a:p>
          </p:txBody>
        </p:sp>
      </p:grpSp>
      <p:sp>
        <p:nvSpPr>
          <p:cNvPr id="10" name="Freeform 10"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a:p>
        </p:txBody>
      </p:sp>
      <p:sp>
        <p:nvSpPr>
          <p:cNvPr id="11" name="TextBox 11"/>
          <p:cNvSpPr txBox="1">
            <a:spLocks noGrp="1"/>
          </p:cNvSpPr>
          <p:nvPr>
            <p:ph type="title" idx="4294967295"/>
          </p:nvPr>
        </p:nvSpPr>
        <p:spPr>
          <a:xfrm>
            <a:off x="304800" y="650693"/>
            <a:ext cx="13969306"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Gifts, Shirts, Prizes, and Incentives</a:t>
            </a:r>
          </a:p>
        </p:txBody>
      </p:sp>
      <p:sp>
        <p:nvSpPr>
          <p:cNvPr id="12" name="TextBox 12"/>
          <p:cNvSpPr txBox="1"/>
          <p:nvPr/>
        </p:nvSpPr>
        <p:spPr>
          <a:xfrm>
            <a:off x="750697" y="2710916"/>
            <a:ext cx="16508603" cy="4744889"/>
          </a:xfrm>
          <a:prstGeom prst="rect">
            <a:avLst/>
          </a:prstGeom>
        </p:spPr>
        <p:txBody>
          <a:bodyPr lIns="0" tIns="0" rIns="0" bIns="0" rtlCol="0" anchor="t">
            <a:spAutoFit/>
          </a:bodyPr>
          <a:lstStyle/>
          <a:p>
            <a:pPr marL="647697" lvl="1" indent="-323848" algn="l">
              <a:lnSpc>
                <a:spcPts val="4199"/>
              </a:lnSpc>
              <a:spcBef>
                <a:spcPct val="0"/>
              </a:spcBef>
              <a:buFont typeface="Arial"/>
              <a:buChar char="•"/>
            </a:pPr>
            <a:r>
              <a:rPr lang="en-US" sz="2999" b="1" dirty="0">
                <a:solidFill>
                  <a:srgbClr val="000000"/>
                </a:solidFill>
                <a:latin typeface="Trebuchet MS Bold"/>
                <a:ea typeface="Trebuchet MS Bold"/>
                <a:cs typeface="Trebuchet MS Bold"/>
                <a:sym typeface="Trebuchet MS Bold"/>
              </a:rPr>
              <a:t> 200.421 Advertising and public relations</a:t>
            </a:r>
          </a:p>
          <a:p>
            <a:pPr marL="1295394" lvl="2" indent="-431798" algn="l">
              <a:lnSpc>
                <a:spcPts val="4199"/>
              </a:lnSpc>
              <a:spcBef>
                <a:spcPct val="0"/>
              </a:spcBef>
              <a:buFont typeface="Arial"/>
              <a:buChar char="⚬"/>
            </a:pPr>
            <a:r>
              <a:rPr lang="en-US" sz="2999" dirty="0">
                <a:solidFill>
                  <a:srgbClr val="000000"/>
                </a:solidFill>
                <a:latin typeface="Trebuchet MS"/>
                <a:ea typeface="Trebuchet MS"/>
                <a:cs typeface="Trebuchet MS"/>
                <a:sym typeface="Trebuchet MS"/>
              </a:rPr>
              <a:t>(c) The term “public relations” includes community relations and means those activities dedicated to maintaining the image of the non-Federal entity or maintaining or promoting understanding and favorable relations with the community or public at large or any segment of the public.</a:t>
            </a:r>
          </a:p>
          <a:p>
            <a:pPr marL="1295394" lvl="2" indent="-431798" algn="l">
              <a:lnSpc>
                <a:spcPts val="4199"/>
              </a:lnSpc>
              <a:spcBef>
                <a:spcPct val="0"/>
              </a:spcBef>
              <a:buFont typeface="Arial"/>
              <a:buChar char="⚬"/>
            </a:pPr>
            <a:r>
              <a:rPr lang="en-US" sz="2999" b="1" dirty="0">
                <a:solidFill>
                  <a:srgbClr val="000000"/>
                </a:solidFill>
                <a:latin typeface="Trebuchet MS"/>
                <a:ea typeface="Trebuchet MS"/>
                <a:cs typeface="Trebuchet MS"/>
                <a:sym typeface="Trebuchet MS"/>
              </a:rPr>
              <a:t>(e) </a:t>
            </a:r>
            <a:r>
              <a:rPr lang="en-US" sz="2999" b="1" dirty="0">
                <a:solidFill>
                  <a:srgbClr val="000000"/>
                </a:solidFill>
                <a:latin typeface="Trebuchet MS Bold"/>
                <a:ea typeface="Trebuchet MS Bold"/>
                <a:cs typeface="Trebuchet MS Bold"/>
                <a:sym typeface="Trebuchet MS Bold"/>
              </a:rPr>
              <a:t>Unallowable advertising and public relations costs include the following:</a:t>
            </a:r>
          </a:p>
          <a:p>
            <a:pPr marL="1295394" lvl="2" indent="-431798" algn="l">
              <a:lnSpc>
                <a:spcPts val="4199"/>
              </a:lnSpc>
              <a:spcBef>
                <a:spcPct val="0"/>
              </a:spcBef>
              <a:buFont typeface="Arial"/>
              <a:buChar char="⚬"/>
            </a:pPr>
            <a:r>
              <a:rPr lang="en-US" sz="2999" b="1" dirty="0">
                <a:solidFill>
                  <a:srgbClr val="000000"/>
                </a:solidFill>
                <a:latin typeface="Trebuchet MS Bold"/>
                <a:ea typeface="Trebuchet MS Bold"/>
                <a:cs typeface="Trebuchet MS Bold"/>
                <a:sym typeface="Trebuchet MS Bold"/>
              </a:rPr>
              <a:t>(3) Costs of promotional items and memorabilia, including models, gifts, and souvenirs;</a:t>
            </a:r>
          </a:p>
          <a:p>
            <a:pPr algn="ctr">
              <a:lnSpc>
                <a:spcPts val="3359"/>
              </a:lnSpc>
              <a:spcBef>
                <a:spcPct val="0"/>
              </a:spcBef>
            </a:pPr>
            <a:endParaRPr lang="en-US" sz="2999" b="1" dirty="0">
              <a:solidFill>
                <a:srgbClr val="000000"/>
              </a:solidFill>
              <a:latin typeface="Trebuchet MS Bold"/>
              <a:ea typeface="Trebuchet MS Bold"/>
              <a:cs typeface="Trebuchet MS Bold"/>
              <a:sym typeface="Trebuchet M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51888" cy="2016967"/>
            </a:xfrm>
            <a:prstGeom prst="rect">
              <a:avLst/>
            </a:prstGeom>
          </p:spPr>
          <p:txBody>
            <a:bodyPr lIns="50800" tIns="50800" rIns="50800" bIns="50800" rtlCol="0" anchor="t"/>
            <a:lstStyle/>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028700" y="5795333"/>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6704919" y="7171618"/>
            <a:ext cx="4878162" cy="1445710"/>
          </a:xfrm>
          <a:custGeom>
            <a:avLst/>
            <a:gdLst/>
            <a:ahLst/>
            <a:cxnLst/>
            <a:rect l="l" t="t" r="r" b="b"/>
            <a:pathLst>
              <a:path w="4878162" h="1445710">
                <a:moveTo>
                  <a:pt x="0" y="0"/>
                </a:moveTo>
                <a:lnTo>
                  <a:pt x="4878162" y="0"/>
                </a:lnTo>
                <a:lnTo>
                  <a:pt x="4878162" y="1445709"/>
                </a:lnTo>
                <a:lnTo>
                  <a:pt x="0" y="1445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2306679" y="5856127"/>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2931790" y="4444910"/>
            <a:ext cx="1071982" cy="1071982"/>
          </a:xfrm>
          <a:custGeom>
            <a:avLst/>
            <a:gdLst/>
            <a:ahLst/>
            <a:cxnLst/>
            <a:rect l="l" t="t" r="r" b="b"/>
            <a:pathLst>
              <a:path w="1071982" h="1071982">
                <a:moveTo>
                  <a:pt x="0" y="0"/>
                </a:moveTo>
                <a:lnTo>
                  <a:pt x="1071982" y="0"/>
                </a:lnTo>
                <a:lnTo>
                  <a:pt x="1071982" y="1071983"/>
                </a:lnTo>
                <a:lnTo>
                  <a:pt x="0" y="10719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14409159" y="4444910"/>
            <a:ext cx="1092804" cy="1092804"/>
          </a:xfrm>
          <a:custGeom>
            <a:avLst/>
            <a:gdLst/>
            <a:ahLst/>
            <a:cxnLst/>
            <a:rect l="l" t="t" r="r" b="b"/>
            <a:pathLst>
              <a:path w="1092804" h="1092804">
                <a:moveTo>
                  <a:pt x="0" y="0"/>
                </a:moveTo>
                <a:lnTo>
                  <a:pt x="1092804" y="0"/>
                </a:lnTo>
                <a:lnTo>
                  <a:pt x="1092804" y="1092804"/>
                </a:lnTo>
                <a:lnTo>
                  <a:pt x="0" y="1092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8561720" y="5856127"/>
            <a:ext cx="1164561" cy="1164561"/>
          </a:xfrm>
          <a:custGeom>
            <a:avLst/>
            <a:gdLst/>
            <a:ahLst/>
            <a:cxnLst/>
            <a:rect l="l" t="t" r="r" b="b"/>
            <a:pathLst>
              <a:path w="1164561" h="1164561">
                <a:moveTo>
                  <a:pt x="0" y="0"/>
                </a:moveTo>
                <a:lnTo>
                  <a:pt x="1164560" y="0"/>
                </a:lnTo>
                <a:lnTo>
                  <a:pt x="1164560" y="1164561"/>
                </a:lnTo>
                <a:lnTo>
                  <a:pt x="0" y="11645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4" name="Group 14">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15" name="Freeform 15">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6" name="TextBox 16"/>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7" name="Freeform 17"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11"/>
            <a:stretch>
              <a:fillRect/>
            </a:stretch>
          </a:blipFill>
        </p:spPr>
        <p:txBody>
          <a:bodyPr/>
          <a:lstStyle/>
          <a:p>
            <a:endParaRPr lang="en-US"/>
          </a:p>
        </p:txBody>
      </p:sp>
      <p:sp>
        <p:nvSpPr>
          <p:cNvPr id="18" name="TextBox 18"/>
          <p:cNvSpPr txBox="1">
            <a:spLocks noGrp="1"/>
          </p:cNvSpPr>
          <p:nvPr>
            <p:ph type="title" idx="4294967295"/>
          </p:nvPr>
        </p:nvSpPr>
        <p:spPr>
          <a:xfrm>
            <a:off x="304800" y="51011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a:t>
            </a:r>
          </a:p>
        </p:txBody>
      </p:sp>
      <p:sp>
        <p:nvSpPr>
          <p:cNvPr id="19" name="TextBox 19"/>
          <p:cNvSpPr txBox="1"/>
          <p:nvPr/>
        </p:nvSpPr>
        <p:spPr>
          <a:xfrm>
            <a:off x="872602" y="2598316"/>
            <a:ext cx="10068520" cy="589915"/>
          </a:xfrm>
          <a:prstGeom prst="rect">
            <a:avLst/>
          </a:prstGeom>
        </p:spPr>
        <p:txBody>
          <a:bodyPr lIns="0" tIns="0" rIns="0" bIns="0" rtlCol="0" anchor="t">
            <a:spAutoFit/>
          </a:bodyPr>
          <a:lstStyle/>
          <a:p>
            <a:pPr algn="ctr">
              <a:lnSpc>
                <a:spcPts val="4759"/>
              </a:lnSpc>
            </a:pPr>
            <a:r>
              <a:rPr lang="en-US" sz="3399" b="1">
                <a:solidFill>
                  <a:srgbClr val="000000"/>
                </a:solidFill>
                <a:latin typeface="Trebuchet MS Bold"/>
                <a:ea typeface="Trebuchet MS Bold"/>
                <a:cs typeface="Trebuchet MS Bold"/>
                <a:sym typeface="Trebuchet MS Bold"/>
              </a:rPr>
              <a:t> Cost Principles should guide your budget writing.</a:t>
            </a:r>
          </a:p>
        </p:txBody>
      </p:sp>
      <p:sp>
        <p:nvSpPr>
          <p:cNvPr id="10" name="TextBox 10"/>
          <p:cNvSpPr txBox="1"/>
          <p:nvPr/>
        </p:nvSpPr>
        <p:spPr>
          <a:xfrm>
            <a:off x="2113807" y="6052298"/>
            <a:ext cx="2848868" cy="790575"/>
          </a:xfrm>
          <a:prstGeom prst="rect">
            <a:avLst/>
          </a:prstGeom>
        </p:spPr>
        <p:txBody>
          <a:bodyPr lIns="0" tIns="0" rIns="0" bIns="0" rtlCol="0" anchor="t">
            <a:spAutoFit/>
          </a:bodyPr>
          <a:lstStyle/>
          <a:p>
            <a:pPr algn="ctr">
              <a:lnSpc>
                <a:spcPts val="6300"/>
              </a:lnSpc>
            </a:pPr>
            <a:r>
              <a:rPr lang="en-US" sz="4500" b="1">
                <a:solidFill>
                  <a:srgbClr val="000000"/>
                </a:solidFill>
                <a:latin typeface="Trebuchet MS Bold"/>
                <a:ea typeface="Trebuchet MS Bold"/>
                <a:cs typeface="Trebuchet MS Bold"/>
                <a:sym typeface="Trebuchet MS Bold"/>
              </a:rPr>
              <a:t>Necessary </a:t>
            </a:r>
          </a:p>
        </p:txBody>
      </p:sp>
      <p:sp>
        <p:nvSpPr>
          <p:cNvPr id="11" name="TextBox 11"/>
          <p:cNvSpPr txBox="1"/>
          <p:nvPr/>
        </p:nvSpPr>
        <p:spPr>
          <a:xfrm>
            <a:off x="7695005" y="7490669"/>
            <a:ext cx="2821186" cy="721994"/>
          </a:xfrm>
          <a:prstGeom prst="rect">
            <a:avLst/>
          </a:prstGeom>
        </p:spPr>
        <p:txBody>
          <a:bodyPr lIns="0" tIns="0" rIns="0" bIns="0" rtlCol="0" anchor="t">
            <a:spAutoFit/>
          </a:bodyPr>
          <a:lstStyle/>
          <a:p>
            <a:pPr algn="ctr">
              <a:lnSpc>
                <a:spcPts val="5880"/>
              </a:lnSpc>
            </a:pPr>
            <a:r>
              <a:rPr lang="en-US" sz="4200" b="1">
                <a:solidFill>
                  <a:srgbClr val="000000"/>
                </a:solidFill>
                <a:latin typeface="Trebuchet MS Bold"/>
                <a:ea typeface="Trebuchet MS Bold"/>
                <a:cs typeface="Trebuchet MS Bold"/>
                <a:sym typeface="Trebuchet MS Bold"/>
              </a:rPr>
              <a:t>Reasonable</a:t>
            </a:r>
          </a:p>
        </p:txBody>
      </p:sp>
      <p:sp>
        <p:nvSpPr>
          <p:cNvPr id="12" name="TextBox 12"/>
          <p:cNvSpPr txBox="1"/>
          <p:nvPr/>
        </p:nvSpPr>
        <p:spPr>
          <a:xfrm>
            <a:off x="13812784" y="6120841"/>
            <a:ext cx="2285554" cy="721994"/>
          </a:xfrm>
          <a:prstGeom prst="rect">
            <a:avLst/>
          </a:prstGeom>
        </p:spPr>
        <p:txBody>
          <a:bodyPr lIns="0" tIns="0" rIns="0" bIns="0" rtlCol="0" anchor="t">
            <a:spAutoFit/>
          </a:bodyPr>
          <a:lstStyle/>
          <a:p>
            <a:pPr algn="ctr">
              <a:lnSpc>
                <a:spcPts val="5880"/>
              </a:lnSpc>
            </a:pPr>
            <a:r>
              <a:rPr lang="en-US" sz="4200" b="1">
                <a:solidFill>
                  <a:srgbClr val="000000"/>
                </a:solidFill>
                <a:latin typeface="Trebuchet MS Bold"/>
                <a:ea typeface="Trebuchet MS Bold"/>
                <a:cs typeface="Trebuchet MS Bold"/>
                <a:sym typeface="Trebuchet MS Bold"/>
              </a:rPr>
              <a:t>Allocable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a:p>
            <a:p>
              <a:pPr algn="l">
                <a:lnSpc>
                  <a:spcPts val="6299"/>
                </a:lnSpc>
              </a:pPr>
              <a:endParaRPr/>
            </a:p>
            <a:p>
              <a:pPr algn="l">
                <a:lnSpc>
                  <a:spcPts val="6299"/>
                </a:lnSpc>
              </a:pPr>
              <a:endParaRPr/>
            </a:p>
            <a:p>
              <a:pPr algn="l">
                <a:lnSpc>
                  <a:spcPts val="6299"/>
                </a:lnSpc>
              </a:pPr>
              <a:endParaRPr/>
            </a:p>
            <a:p>
              <a:pPr algn="l">
                <a:lnSpc>
                  <a:spcPts val="4899"/>
                </a:lnSpc>
              </a:pPr>
              <a:endParaRPr/>
            </a:p>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1415930" y="3056326"/>
            <a:ext cx="5066698" cy="3914563"/>
          </a:xfrm>
          <a:custGeom>
            <a:avLst/>
            <a:gdLst/>
            <a:ahLst/>
            <a:cxnLst/>
            <a:rect l="l" t="t" r="r" b="b"/>
            <a:pathLst>
              <a:path w="5066698" h="3914563">
                <a:moveTo>
                  <a:pt x="0" y="0"/>
                </a:moveTo>
                <a:lnTo>
                  <a:pt x="5066697" y="0"/>
                </a:lnTo>
                <a:lnTo>
                  <a:pt x="5066697" y="3914563"/>
                </a:lnTo>
                <a:lnTo>
                  <a:pt x="0" y="39145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3468523" y="3457707"/>
            <a:ext cx="961512" cy="961512"/>
          </a:xfrm>
          <a:custGeom>
            <a:avLst/>
            <a:gdLst/>
            <a:ahLst/>
            <a:cxnLst/>
            <a:rect l="l" t="t" r="r" b="b"/>
            <a:pathLst>
              <a:path w="961512" h="961512">
                <a:moveTo>
                  <a:pt x="0" y="0"/>
                </a:moveTo>
                <a:lnTo>
                  <a:pt x="961511" y="0"/>
                </a:lnTo>
                <a:lnTo>
                  <a:pt x="961511" y="961512"/>
                </a:lnTo>
                <a:lnTo>
                  <a:pt x="0" y="961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C183D7F6-B498-43B3-948B-1728B52AA6E4}">
                <adec:decorative xmlns:adec="http://schemas.microsoft.com/office/drawing/2017/decorative" val="1"/>
              </a:ext>
            </a:extLst>
          </p:cNvPr>
          <p:cNvSpPr txBox="1"/>
          <p:nvPr/>
        </p:nvSpPr>
        <p:spPr>
          <a:xfrm>
            <a:off x="11938974" y="4738052"/>
            <a:ext cx="4020610" cy="896620"/>
          </a:xfrm>
          <a:prstGeom prst="rect">
            <a:avLst/>
          </a:prstGeom>
        </p:spPr>
        <p:txBody>
          <a:bodyPr lIns="0" tIns="0" rIns="0" bIns="0" rtlCol="0" anchor="t">
            <a:spAutoFit/>
          </a:bodyPr>
          <a:lstStyle/>
          <a:p>
            <a:pPr marL="0" lvl="0" indent="0" algn="l">
              <a:lnSpc>
                <a:spcPts val="6890"/>
              </a:lnSpc>
            </a:pPr>
            <a:r>
              <a:rPr lang="en-US" sz="6500" b="1" dirty="0">
                <a:solidFill>
                  <a:srgbClr val="000000"/>
                </a:solidFill>
                <a:latin typeface="Trebuchet MS Bold"/>
                <a:ea typeface="Trebuchet MS Bold"/>
                <a:cs typeface="Trebuchet MS Bold"/>
                <a:sym typeface="Trebuchet MS Bold"/>
              </a:rPr>
              <a:t>Necessary</a:t>
            </a:r>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a:p>
        </p:txBody>
      </p:sp>
      <p:sp>
        <p:nvSpPr>
          <p:cNvPr id="12" name="TextBox 12"/>
          <p:cNvSpPr txBox="1">
            <a:spLocks noGrp="1"/>
          </p:cNvSpPr>
          <p:nvPr>
            <p:ph type="title" idx="4294967295"/>
          </p:nvPr>
        </p:nvSpPr>
        <p:spPr>
          <a:xfrm>
            <a:off x="304800" y="52210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Necessary</a:t>
            </a:r>
          </a:p>
        </p:txBody>
      </p:sp>
      <p:sp>
        <p:nvSpPr>
          <p:cNvPr id="13" name="TextBox 13"/>
          <p:cNvSpPr txBox="1"/>
          <p:nvPr/>
        </p:nvSpPr>
        <p:spPr>
          <a:xfrm>
            <a:off x="637852" y="2857805"/>
            <a:ext cx="10266593" cy="3590290"/>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Is the cost NECESSARY for the grant's performance?</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Did you comply with your organization's policies in incurring the cost or charge?</a:t>
            </a:r>
          </a:p>
          <a:p>
            <a:pPr algn="l">
              <a:lnSpc>
                <a:spcPts val="4759"/>
              </a:lnSpc>
            </a:pPr>
            <a:endParaRPr lang="en-US" sz="3399">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a:p>
            <a:p>
              <a:pPr algn="l">
                <a:lnSpc>
                  <a:spcPts val="6299"/>
                </a:lnSpc>
              </a:pPr>
              <a:endParaRPr/>
            </a:p>
            <a:p>
              <a:pPr algn="l">
                <a:lnSpc>
                  <a:spcPts val="6299"/>
                </a:lnSpc>
              </a:pPr>
              <a:endParaRPr/>
            </a:p>
            <a:p>
              <a:pPr algn="l">
                <a:lnSpc>
                  <a:spcPts val="4899"/>
                </a:lnSpc>
              </a:pPr>
              <a:endParaRPr/>
            </a:p>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2027832" y="2841402"/>
            <a:ext cx="4782780" cy="3695206"/>
          </a:xfrm>
          <a:custGeom>
            <a:avLst/>
            <a:gdLst/>
            <a:ahLst/>
            <a:cxnLst/>
            <a:rect l="l" t="t" r="r" b="b"/>
            <a:pathLst>
              <a:path w="4782780" h="3695206">
                <a:moveTo>
                  <a:pt x="0" y="0"/>
                </a:moveTo>
                <a:lnTo>
                  <a:pt x="4782779" y="0"/>
                </a:lnTo>
                <a:lnTo>
                  <a:pt x="4782779" y="3695206"/>
                </a:lnTo>
                <a:lnTo>
                  <a:pt x="0" y="36952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a:extLst>
              <a:ext uri="{C183D7F6-B498-43B3-948B-1728B52AA6E4}">
                <adec:decorative xmlns:adec="http://schemas.microsoft.com/office/drawing/2017/decorative" val="1"/>
              </a:ext>
            </a:extLst>
          </p:cNvPr>
          <p:cNvSpPr txBox="1"/>
          <p:nvPr/>
        </p:nvSpPr>
        <p:spPr>
          <a:xfrm>
            <a:off x="12487800" y="4471338"/>
            <a:ext cx="4079984" cy="811952"/>
          </a:xfrm>
          <a:prstGeom prst="rect">
            <a:avLst/>
          </a:prstGeom>
        </p:spPr>
        <p:txBody>
          <a:bodyPr lIns="0" tIns="0" rIns="0" bIns="0" rtlCol="0" anchor="t">
            <a:spAutoFit/>
          </a:bodyPr>
          <a:lstStyle/>
          <a:p>
            <a:pPr marL="0" lvl="0" indent="0" algn="l">
              <a:lnSpc>
                <a:spcPts val="6229"/>
              </a:lnSpc>
            </a:pPr>
            <a:r>
              <a:rPr lang="en-US" sz="5876" b="1" dirty="0">
                <a:solidFill>
                  <a:srgbClr val="000000"/>
                </a:solidFill>
                <a:latin typeface="Trebuchet MS Bold"/>
                <a:ea typeface="Trebuchet MS Bold"/>
                <a:cs typeface="Trebuchet MS Bold"/>
                <a:sym typeface="Trebuchet MS Bold"/>
              </a:rPr>
              <a:t>Reasonable</a:t>
            </a:r>
          </a:p>
        </p:txBody>
      </p:sp>
      <p:sp>
        <p:nvSpPr>
          <p:cNvPr id="7" name="Freeform 7">
            <a:extLst>
              <a:ext uri="{C183D7F6-B498-43B3-948B-1728B52AA6E4}">
                <adec:decorative xmlns:adec="http://schemas.microsoft.com/office/drawing/2017/decorative" val="1"/>
              </a:ext>
            </a:extLst>
          </p:cNvPr>
          <p:cNvSpPr/>
          <p:nvPr/>
        </p:nvSpPr>
        <p:spPr>
          <a:xfrm>
            <a:off x="14076122" y="3356085"/>
            <a:ext cx="903340" cy="903340"/>
          </a:xfrm>
          <a:custGeom>
            <a:avLst/>
            <a:gdLst/>
            <a:ahLst/>
            <a:cxnLst/>
            <a:rect l="l" t="t" r="r" b="b"/>
            <a:pathLst>
              <a:path w="903340" h="903340">
                <a:moveTo>
                  <a:pt x="0" y="0"/>
                </a:moveTo>
                <a:lnTo>
                  <a:pt x="903340" y="0"/>
                </a:lnTo>
                <a:lnTo>
                  <a:pt x="903340" y="903340"/>
                </a:lnTo>
                <a:lnTo>
                  <a:pt x="0" y="903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a:p>
        </p:txBody>
      </p:sp>
      <p:sp>
        <p:nvSpPr>
          <p:cNvPr id="12" name="TextBox 12"/>
          <p:cNvSpPr txBox="1">
            <a:spLocks noGrp="1"/>
          </p:cNvSpPr>
          <p:nvPr>
            <p:ph type="title" idx="4294967295"/>
          </p:nvPr>
        </p:nvSpPr>
        <p:spPr>
          <a:xfrm>
            <a:off x="304800" y="539223"/>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Reasonable</a:t>
            </a:r>
          </a:p>
        </p:txBody>
      </p:sp>
      <p:sp>
        <p:nvSpPr>
          <p:cNvPr id="13" name="TextBox 13"/>
          <p:cNvSpPr txBox="1"/>
          <p:nvPr/>
        </p:nvSpPr>
        <p:spPr>
          <a:xfrm>
            <a:off x="929255" y="3279885"/>
            <a:ext cx="10266593" cy="4790440"/>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Is the associated dollar amount prudent?</a:t>
            </a:r>
          </a:p>
          <a:p>
            <a:pPr algn="l">
              <a:lnSpc>
                <a:spcPts val="4759"/>
              </a:lnSpc>
            </a:pPr>
            <a:r>
              <a:rPr lang="en-US" sz="3399">
                <a:solidFill>
                  <a:srgbClr val="000000"/>
                </a:solidFill>
                <a:latin typeface="Trebuchet MS"/>
                <a:ea typeface="Trebuchet MS"/>
                <a:cs typeface="Trebuchet MS"/>
                <a:sym typeface="Trebuchet MS"/>
              </a:rPr>
              <a:t> </a:t>
            </a: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Is the associated dollar amount consistent with other costs, grants, organizations</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Are expenses for this grant consistent with your district’s policies?</a:t>
            </a:r>
          </a:p>
          <a:p>
            <a:pPr algn="l">
              <a:lnSpc>
                <a:spcPts val="4759"/>
              </a:lnSpc>
            </a:pPr>
            <a:endParaRPr lang="en-US" sz="3399">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494330"/>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a:p>
            <a:p>
              <a:pPr algn="l">
                <a:lnSpc>
                  <a:spcPts val="6299"/>
                </a:lnSpc>
              </a:pPr>
              <a:endParaRPr/>
            </a:p>
            <a:p>
              <a:pPr algn="l">
                <a:lnSpc>
                  <a:spcPts val="6299"/>
                </a:lnSpc>
              </a:pPr>
              <a:endParaRPr/>
            </a:p>
          </p:txBody>
        </p:sp>
      </p:grpSp>
      <p:sp>
        <p:nvSpPr>
          <p:cNvPr id="5" name="Freeform 5">
            <a:extLst>
              <a:ext uri="{C183D7F6-B498-43B3-948B-1728B52AA6E4}">
                <adec:decorative xmlns:adec="http://schemas.microsoft.com/office/drawing/2017/decorative" val="1"/>
              </a:ext>
            </a:extLst>
          </p:cNvPr>
          <p:cNvSpPr/>
          <p:nvPr/>
        </p:nvSpPr>
        <p:spPr>
          <a:xfrm>
            <a:off x="12329963" y="2686987"/>
            <a:ext cx="5087559" cy="3930681"/>
          </a:xfrm>
          <a:custGeom>
            <a:avLst/>
            <a:gdLst/>
            <a:ahLst/>
            <a:cxnLst/>
            <a:rect l="l" t="t" r="r" b="b"/>
            <a:pathLst>
              <a:path w="5087559" h="3930681">
                <a:moveTo>
                  <a:pt x="0" y="0"/>
                </a:moveTo>
                <a:lnTo>
                  <a:pt x="5087559" y="0"/>
                </a:lnTo>
                <a:lnTo>
                  <a:pt x="5087559" y="3930681"/>
                </a:lnTo>
                <a:lnTo>
                  <a:pt x="0" y="393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a:extLst>
              <a:ext uri="{C183D7F6-B498-43B3-948B-1728B52AA6E4}">
                <adec:decorative xmlns:adec="http://schemas.microsoft.com/office/drawing/2017/decorative" val="1"/>
              </a:ext>
            </a:extLst>
          </p:cNvPr>
          <p:cNvSpPr txBox="1"/>
          <p:nvPr/>
        </p:nvSpPr>
        <p:spPr>
          <a:xfrm>
            <a:off x="12320679" y="4561625"/>
            <a:ext cx="4938621" cy="896620"/>
          </a:xfrm>
          <a:prstGeom prst="rect">
            <a:avLst/>
          </a:prstGeom>
        </p:spPr>
        <p:txBody>
          <a:bodyPr lIns="0" tIns="0" rIns="0" bIns="0" rtlCol="0" anchor="t">
            <a:spAutoFit/>
          </a:bodyPr>
          <a:lstStyle/>
          <a:p>
            <a:pPr marL="0" lvl="0" indent="0" algn="ctr">
              <a:lnSpc>
                <a:spcPts val="6890"/>
              </a:lnSpc>
            </a:pPr>
            <a:r>
              <a:rPr lang="en-US" sz="6500" b="1" dirty="0">
                <a:solidFill>
                  <a:srgbClr val="000000"/>
                </a:solidFill>
                <a:latin typeface="Trebuchet MS Bold"/>
                <a:ea typeface="Trebuchet MS Bold"/>
                <a:cs typeface="Trebuchet MS Bold"/>
                <a:sym typeface="Trebuchet MS Bold"/>
              </a:rPr>
              <a:t>Allocable</a:t>
            </a:r>
          </a:p>
        </p:txBody>
      </p:sp>
      <p:sp>
        <p:nvSpPr>
          <p:cNvPr id="7" name="Freeform 7">
            <a:extLst>
              <a:ext uri="{C183D7F6-B498-43B3-948B-1728B52AA6E4}">
                <adec:decorative xmlns:adec="http://schemas.microsoft.com/office/drawing/2017/decorative" val="1"/>
              </a:ext>
            </a:extLst>
          </p:cNvPr>
          <p:cNvSpPr/>
          <p:nvPr/>
        </p:nvSpPr>
        <p:spPr>
          <a:xfrm>
            <a:off x="14459285" y="3510280"/>
            <a:ext cx="828915" cy="828915"/>
          </a:xfrm>
          <a:custGeom>
            <a:avLst/>
            <a:gdLst/>
            <a:ahLst/>
            <a:cxnLst/>
            <a:rect l="l" t="t" r="r" b="b"/>
            <a:pathLst>
              <a:path w="828915" h="828915">
                <a:moveTo>
                  <a:pt x="0" y="0"/>
                </a:moveTo>
                <a:lnTo>
                  <a:pt x="828915" y="0"/>
                </a:lnTo>
                <a:lnTo>
                  <a:pt x="828915" y="828915"/>
                </a:lnTo>
                <a:lnTo>
                  <a:pt x="0" y="828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a:p>
        </p:txBody>
      </p:sp>
      <p:sp>
        <p:nvSpPr>
          <p:cNvPr id="12" name="TextBox 12"/>
          <p:cNvSpPr txBox="1">
            <a:spLocks noGrp="1"/>
          </p:cNvSpPr>
          <p:nvPr>
            <p:ph type="title" idx="4294967295"/>
          </p:nvPr>
        </p:nvSpPr>
        <p:spPr>
          <a:xfrm>
            <a:off x="228600" y="547659"/>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Allocable</a:t>
            </a:r>
          </a:p>
        </p:txBody>
      </p:sp>
      <p:sp>
        <p:nvSpPr>
          <p:cNvPr id="13" name="TextBox 13"/>
          <p:cNvSpPr txBox="1"/>
          <p:nvPr/>
        </p:nvSpPr>
        <p:spPr>
          <a:xfrm>
            <a:off x="820684" y="3024925"/>
            <a:ext cx="10266593" cy="5390515"/>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Is the cost DIRECTLY ALLOCABLE to the grant?</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Is the cost worth the benefit to meet the goals of the grant?</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If 100% of the expense is charged to SCCGP, SCCGP must be the only beneficiary of the expense.</a:t>
            </a:r>
          </a:p>
          <a:p>
            <a:pPr algn="l">
              <a:lnSpc>
                <a:spcPts val="4759"/>
              </a:lnSpc>
            </a:pPr>
            <a:endParaRPr lang="en-US" sz="3399">
              <a:solidFill>
                <a:srgbClr val="00000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263617"/>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a:p>
            <a:p>
              <a:pPr algn="l">
                <a:lnSpc>
                  <a:spcPts val="6299"/>
                </a:lnSpc>
              </a:pPr>
              <a:endParaRPr/>
            </a:p>
            <a:p>
              <a:pPr algn="l">
                <a:lnSpc>
                  <a:spcPts val="6299"/>
                </a:lnSpc>
              </a:pPr>
              <a:endParaRPr/>
            </a:p>
            <a:p>
              <a:pPr algn="l">
                <a:lnSpc>
                  <a:spcPts val="4899"/>
                </a:lnSpc>
              </a:pPr>
              <a:r>
                <a:rPr lang="en-US" sz="3499">
                  <a:solidFill>
                    <a:srgbClr val="000000"/>
                  </a:solidFill>
                  <a:latin typeface="Trebuchet MS"/>
                  <a:ea typeface="Trebuchet MS"/>
                  <a:cs typeface="Trebuchet MS"/>
                  <a:sym typeface="Trebuchet MS"/>
                </a:rPr>
                <a:t> </a:t>
              </a: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5459"/>
                </a:lnSpc>
              </a:pPr>
              <a:r>
                <a:rPr lang="en-US" sz="3899">
                  <a:solidFill>
                    <a:srgbClr val="000000"/>
                  </a:solidFill>
                  <a:latin typeface="Trebuchet MS"/>
                  <a:ea typeface="Trebuchet MS"/>
                  <a:cs typeface="Trebuchet MS"/>
                  <a:sym typeface="Trebuchet MS"/>
                </a:rPr>
                <a:t>  </a:t>
              </a:r>
            </a:p>
          </p:txBody>
        </p:sp>
      </p:grpSp>
      <p:sp>
        <p:nvSpPr>
          <p:cNvPr id="5" name="TextBox 5"/>
          <p:cNvSpPr txBox="1"/>
          <p:nvPr/>
        </p:nvSpPr>
        <p:spPr>
          <a:xfrm>
            <a:off x="2219493" y="4573516"/>
            <a:ext cx="13849010" cy="2000250"/>
          </a:xfrm>
          <a:prstGeom prst="rect">
            <a:avLst/>
          </a:prstGeom>
        </p:spPr>
        <p:txBody>
          <a:bodyPr wrap="square" lIns="0" tIns="0" rIns="0" bIns="0" rtlCol="0" anchor="t">
            <a:spAutoFit/>
          </a:bodyPr>
          <a:lstStyle/>
          <a:p>
            <a:pPr algn="ctr">
              <a:lnSpc>
                <a:spcPts val="15000"/>
              </a:lnSpc>
            </a:pPr>
            <a:r>
              <a:rPr lang="en-US" sz="15000" dirty="0">
                <a:latin typeface="Museo Slab 1"/>
                <a:ea typeface="Museo Slab 1"/>
                <a:cs typeface="Museo Slab 1"/>
                <a:sym typeface="Museo Slab 1"/>
              </a:rPr>
              <a:t>JUNE 30, 2026</a:t>
            </a:r>
          </a:p>
        </p:txBody>
      </p:sp>
      <p:grpSp>
        <p:nvGrpSpPr>
          <p:cNvPr id="6" name="Group 6">
            <a:extLst>
              <a:ext uri="{C183D7F6-B498-43B3-948B-1728B52AA6E4}">
                <adec:decorative xmlns:adec="http://schemas.microsoft.com/office/drawing/2017/decorative" val="1"/>
              </a:ext>
            </a:extLst>
          </p:cNvPr>
          <p:cNvGrpSpPr/>
          <p:nvPr/>
        </p:nvGrpSpPr>
        <p:grpSpPr>
          <a:xfrm>
            <a:off x="0" y="480343"/>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9" name="Freeform 9" descr="CDE Logo"/>
          <p:cNvSpPr/>
          <p:nvPr/>
        </p:nvSpPr>
        <p:spPr>
          <a:xfrm>
            <a:off x="15249173" y="712112"/>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10" name="TextBox 10"/>
          <p:cNvSpPr txBox="1">
            <a:spLocks noGrp="1"/>
          </p:cNvSpPr>
          <p:nvPr>
            <p:ph type="title" idx="4294967295"/>
          </p:nvPr>
        </p:nvSpPr>
        <p:spPr>
          <a:xfrm>
            <a:off x="228600" y="625942"/>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CDE Deadline to Spend</a:t>
            </a:r>
          </a:p>
        </p:txBody>
      </p:sp>
      <p:sp>
        <p:nvSpPr>
          <p:cNvPr id="11" name="TextBox 11"/>
          <p:cNvSpPr txBox="1"/>
          <p:nvPr/>
        </p:nvSpPr>
        <p:spPr>
          <a:xfrm>
            <a:off x="2189013" y="7700430"/>
            <a:ext cx="12856071" cy="589915"/>
          </a:xfrm>
          <a:prstGeom prst="rect">
            <a:avLst/>
          </a:prstGeom>
        </p:spPr>
        <p:txBody>
          <a:bodyPr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 * Make sure you know your district deadline, it may be earlier!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263617"/>
            <a:ext cx="17282949" cy="7671893"/>
            <a:chOff x="0" y="0"/>
            <a:chExt cx="4551888" cy="2020581"/>
          </a:xfrm>
        </p:grpSpPr>
        <p:sp>
          <p:nvSpPr>
            <p:cNvPr id="3" name="Freeform 3">
              <a:extLst>
                <a:ext uri="{C183D7F6-B498-43B3-948B-1728B52AA6E4}">
                  <adec:decorative xmlns:adec="http://schemas.microsoft.com/office/drawing/2017/decorative" val="1"/>
                </a:ext>
              </a:extLst>
            </p:cNvPr>
            <p:cNvSpPr/>
            <p:nvPr/>
          </p:nvSpPr>
          <p:spPr>
            <a:xfrm>
              <a:off x="0" y="0"/>
              <a:ext cx="4551888" cy="2020581"/>
            </a:xfrm>
            <a:custGeom>
              <a:avLst/>
              <a:gdLst/>
              <a:ahLst/>
              <a:cxnLst/>
              <a:rect l="l" t="t" r="r" b="b"/>
              <a:pathLst>
                <a:path w="4551888" h="2020581">
                  <a:moveTo>
                    <a:pt x="0" y="0"/>
                  </a:moveTo>
                  <a:lnTo>
                    <a:pt x="4551888" y="0"/>
                  </a:lnTo>
                  <a:lnTo>
                    <a:pt x="4551888" y="2020581"/>
                  </a:lnTo>
                  <a:lnTo>
                    <a:pt x="0" y="2020581"/>
                  </a:lnTo>
                  <a:close/>
                </a:path>
              </a:pathLst>
            </a:custGeom>
            <a:solidFill>
              <a:srgbClr val="F2F2F2"/>
            </a:solidFill>
          </p:spPr>
          <p:txBody>
            <a:bodyPr/>
            <a:lstStyle/>
            <a:p>
              <a:endParaRPr lang="en-US"/>
            </a:p>
          </p:txBody>
        </p:sp>
        <p:sp>
          <p:nvSpPr>
            <p:cNvPr id="4" name="TextBox 4"/>
            <p:cNvSpPr txBox="1"/>
            <p:nvPr/>
          </p:nvSpPr>
          <p:spPr>
            <a:xfrm>
              <a:off x="0" y="-95250"/>
              <a:ext cx="4551888" cy="2115831"/>
            </a:xfrm>
            <a:prstGeom prst="rect">
              <a:avLst/>
            </a:prstGeom>
          </p:spPr>
          <p:txBody>
            <a:bodyPr lIns="50800" tIns="50800" rIns="50800" bIns="50800" rtlCol="0" anchor="t"/>
            <a:lstStyle/>
            <a:p>
              <a:pPr algn="l">
                <a:lnSpc>
                  <a:spcPts val="6299"/>
                </a:lnSpc>
              </a:pPr>
              <a:endParaRPr/>
            </a:p>
            <a:p>
              <a:pPr algn="l">
                <a:lnSpc>
                  <a:spcPts val="6299"/>
                </a:lnSpc>
              </a:pPr>
              <a:endParaRPr/>
            </a:p>
            <a:p>
              <a:pPr algn="l">
                <a:lnSpc>
                  <a:spcPts val="6299"/>
                </a:lnSpc>
              </a:pPr>
              <a:endParaRPr/>
            </a:p>
            <a:p>
              <a:pPr algn="l">
                <a:lnSpc>
                  <a:spcPts val="4899"/>
                </a:lnSpc>
              </a:pPr>
              <a:r>
                <a:rPr lang="en-US" sz="3499">
                  <a:solidFill>
                    <a:srgbClr val="000000"/>
                  </a:solidFill>
                  <a:latin typeface="Trebuchet MS"/>
                  <a:ea typeface="Trebuchet MS"/>
                  <a:cs typeface="Trebuchet MS"/>
                  <a:sym typeface="Trebuchet MS"/>
                </a:rPr>
                <a:t> </a:t>
              </a: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4899"/>
                </a:lnSpc>
              </a:pPr>
              <a:endParaRPr lang="en-US" sz="3499">
                <a:solidFill>
                  <a:srgbClr val="000000"/>
                </a:solidFill>
                <a:latin typeface="Trebuchet MS"/>
                <a:ea typeface="Trebuchet MS"/>
                <a:cs typeface="Trebuchet MS"/>
                <a:sym typeface="Trebuchet MS"/>
              </a:endParaRPr>
            </a:p>
            <a:p>
              <a:pPr algn="l">
                <a:lnSpc>
                  <a:spcPts val="5459"/>
                </a:lnSpc>
              </a:pPr>
              <a:r>
                <a:rPr lang="en-US" sz="3899">
                  <a:solidFill>
                    <a:srgbClr val="000000"/>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1294505" y="4386340"/>
            <a:ext cx="1306378" cy="1387081"/>
          </a:xfrm>
          <a:custGeom>
            <a:avLst/>
            <a:gdLst/>
            <a:ahLst/>
            <a:cxnLst/>
            <a:rect l="l" t="t" r="r" b="b"/>
            <a:pathLst>
              <a:path w="1306378" h="1387081">
                <a:moveTo>
                  <a:pt x="0" y="0"/>
                </a:moveTo>
                <a:lnTo>
                  <a:pt x="1306378" y="0"/>
                </a:lnTo>
                <a:lnTo>
                  <a:pt x="1306378" y="1387081"/>
                </a:lnTo>
                <a:lnTo>
                  <a:pt x="0" y="1387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221806" y="8219062"/>
            <a:ext cx="1451775" cy="1193095"/>
          </a:xfrm>
          <a:custGeom>
            <a:avLst/>
            <a:gdLst/>
            <a:ahLst/>
            <a:cxnLst/>
            <a:rect l="l" t="t" r="r" b="b"/>
            <a:pathLst>
              <a:path w="1451775" h="1193095">
                <a:moveTo>
                  <a:pt x="0" y="0"/>
                </a:moveTo>
                <a:lnTo>
                  <a:pt x="1451775" y="0"/>
                </a:lnTo>
                <a:lnTo>
                  <a:pt x="1451775" y="1193095"/>
                </a:lnTo>
                <a:lnTo>
                  <a:pt x="0" y="11930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2" name="Freeform 9" descr="CDE Logo">
            <a:extLst>
              <a:ext uri="{FF2B5EF4-FFF2-40B4-BE49-F238E27FC236}">
                <a16:creationId xmlns:a16="http://schemas.microsoft.com/office/drawing/2014/main" id="{BE67773D-CCA8-BC8E-75C0-CACB092808D7}"/>
              </a:ext>
            </a:extLst>
          </p:cNvPr>
          <p:cNvSpPr/>
          <p:nvPr/>
        </p:nvSpPr>
        <p:spPr>
          <a:xfrm>
            <a:off x="15249174" y="651979"/>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a:p>
        </p:txBody>
      </p:sp>
      <p:sp>
        <p:nvSpPr>
          <p:cNvPr id="10" name="TextBox 10"/>
          <p:cNvSpPr txBox="1">
            <a:spLocks noGrp="1"/>
          </p:cNvSpPr>
          <p:nvPr>
            <p:ph type="title" idx="4294967295"/>
          </p:nvPr>
        </p:nvSpPr>
        <p:spPr>
          <a:xfrm>
            <a:off x="304800" y="543402"/>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Allowable Use of Funds</a:t>
            </a:r>
          </a:p>
        </p:txBody>
      </p:sp>
      <p:sp>
        <p:nvSpPr>
          <p:cNvPr id="11" name="TextBox 11"/>
          <p:cNvSpPr txBox="1"/>
          <p:nvPr/>
        </p:nvSpPr>
        <p:spPr>
          <a:xfrm>
            <a:off x="739637" y="2403889"/>
            <a:ext cx="16808725" cy="7367270"/>
          </a:xfrm>
          <a:prstGeom prst="rect">
            <a:avLst/>
          </a:prstGeom>
        </p:spPr>
        <p:txBody>
          <a:bodyPr lIns="0" tIns="0" rIns="0" bIns="0" rtlCol="0" anchor="t">
            <a:spAutoFit/>
          </a:bodyPr>
          <a:lstStyle/>
          <a:p>
            <a:pPr algn="ctr">
              <a:lnSpc>
                <a:spcPts val="3779"/>
              </a:lnSpc>
              <a:spcBef>
                <a:spcPct val="0"/>
              </a:spcBef>
            </a:pPr>
            <a:r>
              <a:rPr lang="en-US" sz="2699" b="1">
                <a:solidFill>
                  <a:srgbClr val="000000"/>
                </a:solidFill>
                <a:latin typeface="Trebuchet MS Bold"/>
                <a:ea typeface="Trebuchet MS Bold"/>
                <a:cs typeface="Trebuchet MS Bold"/>
                <a:sym typeface="Trebuchet MS Bold"/>
              </a:rPr>
              <a:t>All spending must relate to the goals of the SCCG program. Budgets are approved by the SCCG team after budget documents are submitted-unless they require pre-approval (see next slide).</a:t>
            </a:r>
          </a:p>
          <a:p>
            <a:pPr algn="l">
              <a:lnSpc>
                <a:spcPts val="1399"/>
              </a:lnSpc>
              <a:spcBef>
                <a:spcPct val="0"/>
              </a:spcBef>
            </a:pPr>
            <a:endParaRPr lang="en-US" sz="2699" b="1">
              <a:solidFill>
                <a:srgbClr val="000000"/>
              </a:solidFill>
              <a:latin typeface="Trebuchet MS Bold"/>
              <a:ea typeface="Trebuchet MS Bold"/>
              <a:cs typeface="Trebuchet MS Bold"/>
              <a:sym typeface="Trebuchet MS Bold"/>
            </a:endParaRPr>
          </a:p>
          <a:p>
            <a:pPr algn="l">
              <a:lnSpc>
                <a:spcPts val="3079"/>
              </a:lnSpc>
              <a:spcBef>
                <a:spcPct val="0"/>
              </a:spcBef>
            </a:pPr>
            <a:r>
              <a:rPr lang="en-US" sz="2199" b="1">
                <a:solidFill>
                  <a:srgbClr val="000000"/>
                </a:solidFill>
                <a:latin typeface="Trebuchet MS Bold"/>
                <a:ea typeface="Trebuchet MS Bold"/>
                <a:cs typeface="Trebuchet MS Bold"/>
                <a:sym typeface="Trebuchet MS Bold"/>
              </a:rPr>
              <a:t>Allowable activities include:</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Licensed school counselor salaries and benefits (those who are working toward licensure- with approval);</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Grant related travel to in-person required trainings and professional development;</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Career awareness and postsecondary preparatory services; ​</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Professional development; ​</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School counseling program development and implementation- including but not limited to:</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Career awareness and postsecondary preparatory services and programs </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ICAP platforms, SEL programs, transition programs, school counseling books and resources</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Consulting Services</a:t>
            </a:r>
          </a:p>
          <a:p>
            <a:pPr algn="l">
              <a:lnSpc>
                <a:spcPts val="3079"/>
              </a:lnSpc>
              <a:spcBef>
                <a:spcPct val="0"/>
              </a:spcBef>
            </a:pPr>
            <a:endParaRPr lang="en-US" sz="2199">
              <a:solidFill>
                <a:srgbClr val="000000"/>
              </a:solidFill>
              <a:latin typeface="Trebuchet MS"/>
              <a:ea typeface="Trebuchet MS"/>
              <a:cs typeface="Trebuchet MS"/>
              <a:sym typeface="Trebuchet MS"/>
            </a:endParaRPr>
          </a:p>
          <a:p>
            <a:pPr algn="l">
              <a:lnSpc>
                <a:spcPts val="3079"/>
              </a:lnSpc>
              <a:spcBef>
                <a:spcPct val="0"/>
              </a:spcBef>
            </a:pPr>
            <a:r>
              <a:rPr lang="en-US" sz="2199" b="1">
                <a:solidFill>
                  <a:srgbClr val="000000"/>
                </a:solidFill>
                <a:latin typeface="Trebuchet MS Bold"/>
                <a:ea typeface="Trebuchet MS Bold"/>
                <a:cs typeface="Trebuchet MS Bold"/>
                <a:sym typeface="Trebuchet MS Bold"/>
              </a:rPr>
              <a:t> Funds may not be used for the following (including, but not limited to): ​</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Capital equipment ​</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Building improvements, construction, or maintenance​;</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Indirect costs, or incentives for students and or staff; or</a:t>
            </a:r>
          </a:p>
          <a:p>
            <a:pPr marL="3324856" lvl="7" indent="-415607" algn="l">
              <a:lnSpc>
                <a:spcPts val="3079"/>
              </a:lnSpc>
              <a:spcBef>
                <a:spcPct val="0"/>
              </a:spcBef>
              <a:buFont typeface="Arial"/>
              <a:buChar char="•"/>
            </a:pPr>
            <a:r>
              <a:rPr lang="en-US" sz="2199">
                <a:solidFill>
                  <a:srgbClr val="000000"/>
                </a:solidFill>
                <a:latin typeface="Trebuchet MS"/>
                <a:ea typeface="Trebuchet MS"/>
                <a:cs typeface="Trebuchet MS"/>
                <a:sym typeface="Trebuchet MS"/>
              </a:rPr>
              <a:t>1.0 FTE related to non-school counseling positions (i.e. school psychologists, social workers, clinical counselors).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502526" y="2480759"/>
            <a:ext cx="17282949" cy="7460680"/>
            <a:chOff x="0" y="0"/>
            <a:chExt cx="4551888" cy="1964953"/>
          </a:xfrm>
        </p:grpSpPr>
        <p:sp>
          <p:nvSpPr>
            <p:cNvPr id="4" name="Freeform 4">
              <a:extLst>
                <a:ext uri="{C183D7F6-B498-43B3-948B-1728B52AA6E4}">
                  <adec:decorative xmlns:adec="http://schemas.microsoft.com/office/drawing/2017/decorative" val="1"/>
                </a:ext>
              </a:extLst>
            </p:cNvPr>
            <p:cNvSpPr/>
            <p:nvPr/>
          </p:nvSpPr>
          <p:spPr>
            <a:xfrm>
              <a:off x="0" y="0"/>
              <a:ext cx="4551888" cy="1964953"/>
            </a:xfrm>
            <a:custGeom>
              <a:avLst/>
              <a:gdLst/>
              <a:ahLst/>
              <a:cxnLst/>
              <a:rect l="l" t="t" r="r" b="b"/>
              <a:pathLst>
                <a:path w="4551888" h="1964953">
                  <a:moveTo>
                    <a:pt x="0" y="0"/>
                  </a:moveTo>
                  <a:lnTo>
                    <a:pt x="4551888" y="0"/>
                  </a:lnTo>
                  <a:lnTo>
                    <a:pt x="4551888" y="1964953"/>
                  </a:lnTo>
                  <a:lnTo>
                    <a:pt x="0" y="1964953"/>
                  </a:lnTo>
                  <a:close/>
                </a:path>
              </a:pathLst>
            </a:custGeom>
            <a:solidFill>
              <a:srgbClr val="F2F2F2"/>
            </a:solidFill>
          </p:spPr>
          <p:txBody>
            <a:bodyPr/>
            <a:lstStyle/>
            <a:p>
              <a:endParaRPr lang="en-US"/>
            </a:p>
          </p:txBody>
        </p:sp>
        <p:sp>
          <p:nvSpPr>
            <p:cNvPr id="5" name="TextBox 5"/>
            <p:cNvSpPr txBox="1"/>
            <p:nvPr/>
          </p:nvSpPr>
          <p:spPr>
            <a:xfrm>
              <a:off x="0" y="-57150"/>
              <a:ext cx="4551888" cy="2022103"/>
            </a:xfrm>
            <a:prstGeom prst="rect">
              <a:avLst/>
            </a:prstGeom>
          </p:spPr>
          <p:txBody>
            <a:bodyPr lIns="50800" tIns="50800" rIns="50800" bIns="50800" rtlCol="0" anchor="t"/>
            <a:lstStyle/>
            <a:p>
              <a:pPr algn="l">
                <a:lnSpc>
                  <a:spcPts val="4199"/>
                </a:lnSpc>
              </a:pPr>
              <a:r>
                <a:rPr lang="en-US" sz="2999" b="1">
                  <a:solidFill>
                    <a:srgbClr val="000000"/>
                  </a:solidFill>
                  <a:latin typeface="Trebuchet MS Bold"/>
                  <a:ea typeface="Trebuchet MS Bold"/>
                  <a:cs typeface="Trebuchet MS Bold"/>
                  <a:sym typeface="Trebuchet MS Bold"/>
                </a:rPr>
                <a:t> </a:t>
              </a:r>
            </a:p>
            <a:p>
              <a:pPr algn="l">
                <a:lnSpc>
                  <a:spcPts val="2940"/>
                </a:lnSpc>
              </a:pPr>
              <a:endParaRPr lang="en-US" sz="2999" b="1">
                <a:solidFill>
                  <a:srgbClr val="000000"/>
                </a:solidFill>
                <a:latin typeface="Trebuchet MS Bold"/>
                <a:ea typeface="Trebuchet MS Bold"/>
                <a:cs typeface="Trebuchet MS Bold"/>
                <a:sym typeface="Trebuchet MS Bold"/>
              </a:endParaRPr>
            </a:p>
          </p:txBody>
        </p:sp>
      </p:gr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2" name="Freeform 2"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304800" y="487188"/>
            <a:ext cx="13969306"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Special Guidelines for Budgets</a:t>
            </a:r>
          </a:p>
        </p:txBody>
      </p:sp>
      <p:sp>
        <p:nvSpPr>
          <p:cNvPr id="10" name="TextBox 10"/>
          <p:cNvSpPr txBox="1"/>
          <p:nvPr/>
        </p:nvSpPr>
        <p:spPr>
          <a:xfrm>
            <a:off x="739637" y="2574254"/>
            <a:ext cx="16808725" cy="5912485"/>
          </a:xfrm>
          <a:prstGeom prst="rect">
            <a:avLst/>
          </a:prstGeom>
        </p:spPr>
        <p:txBody>
          <a:bodyPr lIns="0" tIns="0" rIns="0" bIns="0" rtlCol="0" anchor="t">
            <a:spAutoFit/>
          </a:bodyPr>
          <a:lstStyle/>
          <a:p>
            <a:pPr algn="ctr">
              <a:lnSpc>
                <a:spcPts val="4900"/>
              </a:lnSpc>
            </a:pPr>
            <a:r>
              <a:rPr lang="en-US" sz="3500" b="1">
                <a:solidFill>
                  <a:srgbClr val="000000"/>
                </a:solidFill>
                <a:latin typeface="Trebuchet MS Bold"/>
                <a:ea typeface="Trebuchet MS Bold"/>
                <a:cs typeface="Trebuchet MS Bold"/>
                <a:sym typeface="Trebuchet MS Bold"/>
              </a:rPr>
              <a:t>Some budget items require pre-approval and additional </a:t>
            </a:r>
          </a:p>
          <a:p>
            <a:pPr algn="ctr">
              <a:lnSpc>
                <a:spcPts val="4900"/>
              </a:lnSpc>
            </a:pPr>
            <a:r>
              <a:rPr lang="en-US" sz="3500" b="1">
                <a:solidFill>
                  <a:srgbClr val="000000"/>
                </a:solidFill>
                <a:latin typeface="Trebuchet MS Bold"/>
                <a:ea typeface="Trebuchet MS Bold"/>
                <a:cs typeface="Trebuchet MS Bold"/>
                <a:sym typeface="Trebuchet MS Bold"/>
              </a:rPr>
              <a:t>details before adding them to the budget workbook. </a:t>
            </a:r>
          </a:p>
          <a:p>
            <a:pPr algn="ctr">
              <a:lnSpc>
                <a:spcPts val="4199"/>
              </a:lnSpc>
            </a:pPr>
            <a:endParaRPr lang="en-US" sz="3500" b="1">
              <a:solidFill>
                <a:srgbClr val="000000"/>
              </a:solidFill>
              <a:latin typeface="Trebuchet MS Bold"/>
              <a:ea typeface="Trebuchet MS Bold"/>
              <a:cs typeface="Trebuchet MS Bold"/>
              <a:sym typeface="Trebuchet MS Bold"/>
            </a:endParaRPr>
          </a:p>
          <a:p>
            <a:pPr algn="l">
              <a:lnSpc>
                <a:spcPts val="4199"/>
              </a:lnSpc>
            </a:pPr>
            <a:r>
              <a:rPr lang="en-US" sz="2999" b="1">
                <a:solidFill>
                  <a:srgbClr val="000000"/>
                </a:solidFill>
                <a:latin typeface="Trebuchet MS Bold"/>
                <a:ea typeface="Trebuchet MS Bold"/>
                <a:cs typeface="Trebuchet MS Bold"/>
                <a:sym typeface="Trebuchet MS Bold"/>
              </a:rPr>
              <a:t>Please reach out to your assigned school counseling specialist if you plan to add any of the following to the budget workbook:</a:t>
            </a:r>
          </a:p>
          <a:p>
            <a:pPr marL="647695" lvl="1" indent="-323848" algn="l">
              <a:lnSpc>
                <a:spcPts val="4199"/>
              </a:lnSpc>
              <a:buFont typeface="Arial"/>
              <a:buChar char="•"/>
            </a:pPr>
            <a:r>
              <a:rPr lang="en-US" sz="2999">
                <a:solidFill>
                  <a:srgbClr val="000000"/>
                </a:solidFill>
                <a:latin typeface="Trebuchet MS"/>
                <a:ea typeface="Trebuchet MS"/>
                <a:cs typeface="Trebuchet MS"/>
                <a:sym typeface="Trebuchet MS"/>
              </a:rPr>
              <a:t>Hiring an individual that is not licensed </a:t>
            </a:r>
          </a:p>
          <a:p>
            <a:pPr marL="647695" lvl="1" indent="-323848" algn="l">
              <a:lnSpc>
                <a:spcPts val="4199"/>
              </a:lnSpc>
              <a:buFont typeface="Arial"/>
              <a:buChar char="•"/>
            </a:pPr>
            <a:r>
              <a:rPr lang="en-US" sz="2999">
                <a:solidFill>
                  <a:srgbClr val="000000"/>
                </a:solidFill>
                <a:latin typeface="Trebuchet MS"/>
                <a:ea typeface="Trebuchet MS"/>
                <a:cs typeface="Trebuchet MS"/>
                <a:sym typeface="Trebuchet MS"/>
              </a:rPr>
              <a:t>FTE not specific to a licensed school counselor</a:t>
            </a:r>
          </a:p>
          <a:p>
            <a:pPr marL="647695" lvl="1" indent="-323848" algn="l">
              <a:lnSpc>
                <a:spcPts val="4199"/>
              </a:lnSpc>
              <a:buFont typeface="Arial"/>
              <a:buChar char="•"/>
            </a:pPr>
            <a:r>
              <a:rPr lang="en-US" sz="2999">
                <a:solidFill>
                  <a:srgbClr val="000000"/>
                </a:solidFill>
                <a:latin typeface="Trebuchet MS"/>
                <a:ea typeface="Trebuchet MS"/>
                <a:cs typeface="Trebuchet MS"/>
                <a:sym typeface="Trebuchet MS"/>
              </a:rPr>
              <a:t>School counselor tuition </a:t>
            </a:r>
          </a:p>
          <a:p>
            <a:pPr marL="647695" lvl="1" indent="-323848" algn="l">
              <a:lnSpc>
                <a:spcPts val="4199"/>
              </a:lnSpc>
              <a:buFont typeface="Arial"/>
              <a:buChar char="•"/>
            </a:pPr>
            <a:r>
              <a:rPr lang="en-US" sz="2999">
                <a:solidFill>
                  <a:srgbClr val="000000"/>
                </a:solidFill>
                <a:latin typeface="Trebuchet MS"/>
                <a:ea typeface="Trebuchet MS"/>
                <a:cs typeface="Trebuchet MS"/>
                <a:sym typeface="Trebuchet MS"/>
              </a:rPr>
              <a:t>Technology over $1,500 </a:t>
            </a:r>
          </a:p>
          <a:p>
            <a:pPr marL="647695" lvl="1" indent="-323848" algn="l">
              <a:lnSpc>
                <a:spcPts val="4199"/>
              </a:lnSpc>
              <a:buFont typeface="Arial"/>
              <a:buChar char="•"/>
            </a:pPr>
            <a:r>
              <a:rPr lang="en-US" sz="2999">
                <a:solidFill>
                  <a:srgbClr val="000000"/>
                </a:solidFill>
                <a:latin typeface="Trebuchet MS"/>
                <a:ea typeface="Trebuchet MS"/>
                <a:cs typeface="Trebuchet MS"/>
                <a:sym typeface="Trebuchet MS"/>
              </a:rPr>
              <a:t>Professional development in July </a:t>
            </a:r>
          </a:p>
          <a:p>
            <a:pPr algn="ctr">
              <a:lnSpc>
                <a:spcPts val="3779"/>
              </a:lnSpc>
              <a:spcBef>
                <a:spcPct val="0"/>
              </a:spcBef>
            </a:pPr>
            <a:endParaRPr lang="en-US" sz="2999">
              <a:solidFill>
                <a:srgbClr val="000000"/>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494330"/>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51888" cy="2016967"/>
            </a:xfrm>
            <a:prstGeom prst="rect">
              <a:avLst/>
            </a:prstGeom>
          </p:spPr>
          <p:txBody>
            <a:bodyPr lIns="50800" tIns="50800" rIns="50800" bIns="50800" rtlCol="0" anchor="t"/>
            <a:lstStyle/>
            <a:p>
              <a:pPr algn="l">
                <a:lnSpc>
                  <a:spcPts val="3919"/>
                </a:lnSpc>
              </a:pPr>
              <a:endParaRPr/>
            </a:p>
          </p:txBody>
        </p:sp>
      </p:grpSp>
      <p:sp>
        <p:nvSpPr>
          <p:cNvPr id="5" name="Freeform 5">
            <a:extLst>
              <a:ext uri="{C183D7F6-B498-43B3-948B-1728B52AA6E4}">
                <adec:decorative xmlns:adec="http://schemas.microsoft.com/office/drawing/2017/decorative" val="1"/>
              </a:ext>
            </a:extLst>
          </p:cNvPr>
          <p:cNvSpPr/>
          <p:nvPr/>
        </p:nvSpPr>
        <p:spPr>
          <a:xfrm>
            <a:off x="1218699" y="3434065"/>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a:p>
        </p:txBody>
      </p:sp>
      <p:sp>
        <p:nvSpPr>
          <p:cNvPr id="10" name="TextBox 10"/>
          <p:cNvSpPr txBox="1">
            <a:spLocks noGrp="1"/>
          </p:cNvSpPr>
          <p:nvPr>
            <p:ph type="title" idx="4294967295"/>
          </p:nvPr>
        </p:nvSpPr>
        <p:spPr>
          <a:xfrm>
            <a:off x="304800" y="52210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Should...</a:t>
            </a:r>
          </a:p>
        </p:txBody>
      </p:sp>
      <p:sp>
        <p:nvSpPr>
          <p:cNvPr id="11" name="TextBox 11"/>
          <p:cNvSpPr txBox="1"/>
          <p:nvPr/>
        </p:nvSpPr>
        <p:spPr>
          <a:xfrm>
            <a:off x="4196261" y="3121939"/>
            <a:ext cx="12954468" cy="4958793"/>
          </a:xfrm>
          <a:prstGeom prst="rect">
            <a:avLst/>
          </a:prstGeom>
        </p:spPr>
        <p:txBody>
          <a:bodyPr lIns="0" tIns="0" rIns="0" bIns="0" rtlCol="0" anchor="t">
            <a:spAutoFit/>
          </a:bodyPr>
          <a:lstStyle/>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approved before spending;</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Include the month date and year of all trainings and conferences;</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the most up to date and accurate representation of spending;</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turned in by deadlines or speak to School Counseling Specialist if an extension is needed; </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adjusted and resubmitted if revisions are needed; and </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Follow your district’s financial guidelines.</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The district or school is solely responsible for how money is spent, so it is best practice to have a district fiscal agent prepare the budget, not a consultant.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20836"/>
            <a:ext cx="18288000" cy="2120427"/>
            <a:chOff x="0" y="-152400"/>
            <a:chExt cx="4816593" cy="5584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5" name="Freeform 5">
            <a:extLst>
              <a:ext uri="{C183D7F6-B498-43B3-948B-1728B52AA6E4}">
                <adec:decorative xmlns:adec="http://schemas.microsoft.com/office/drawing/2017/decorative" val="1"/>
              </a:ext>
            </a:extLst>
          </p:cNvPr>
          <p:cNvSpPr/>
          <p:nvPr/>
        </p:nvSpPr>
        <p:spPr>
          <a:xfrm>
            <a:off x="-152400" y="2174736"/>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132591" y="3327309"/>
            <a:ext cx="14880515" cy="4956950"/>
            <a:chOff x="0" y="0"/>
            <a:chExt cx="3919148" cy="1305534"/>
          </a:xfrm>
        </p:grpSpPr>
        <p:sp>
          <p:nvSpPr>
            <p:cNvPr id="7" name="Freeform 7">
              <a:extLst>
                <a:ext uri="{C183D7F6-B498-43B3-948B-1728B52AA6E4}">
                  <adec:decorative xmlns:adec="http://schemas.microsoft.com/office/drawing/2017/decorative" val="1"/>
                </a:ext>
              </a:extLst>
            </p:cNvPr>
            <p:cNvSpPr/>
            <p:nvPr/>
          </p:nvSpPr>
          <p:spPr>
            <a:xfrm>
              <a:off x="0" y="0"/>
              <a:ext cx="3919148" cy="1305534"/>
            </a:xfrm>
            <a:custGeom>
              <a:avLst/>
              <a:gdLst/>
              <a:ahLst/>
              <a:cxnLst/>
              <a:rect l="l" t="t" r="r" b="b"/>
              <a:pathLst>
                <a:path w="3919148" h="1305534">
                  <a:moveTo>
                    <a:pt x="0" y="0"/>
                  </a:moveTo>
                  <a:lnTo>
                    <a:pt x="3919148" y="0"/>
                  </a:lnTo>
                  <a:lnTo>
                    <a:pt x="3919148" y="1305534"/>
                  </a:lnTo>
                  <a:lnTo>
                    <a:pt x="0" y="1305534"/>
                  </a:lnTo>
                  <a:close/>
                </a:path>
              </a:pathLst>
            </a:custGeom>
            <a:solidFill>
              <a:srgbClr val="F2F2F2"/>
            </a:solidFill>
          </p:spPr>
          <p:txBody>
            <a:bodyPr/>
            <a:lstStyle/>
            <a:p>
              <a:endParaRPr lang="en-US"/>
            </a:p>
          </p:txBody>
        </p:sp>
        <p:sp>
          <p:nvSpPr>
            <p:cNvPr id="8" name="TextBox 8"/>
            <p:cNvSpPr txBox="1"/>
            <p:nvPr/>
          </p:nvSpPr>
          <p:spPr>
            <a:xfrm>
              <a:off x="0" y="-38100"/>
              <a:ext cx="3919148" cy="1343634"/>
            </a:xfrm>
            <a:prstGeom prst="rect">
              <a:avLst/>
            </a:prstGeom>
          </p:spPr>
          <p:txBody>
            <a:bodyPr lIns="50800" tIns="50800" rIns="50800" bIns="50800" rtlCol="0" anchor="ctr"/>
            <a:lstStyle/>
            <a:p>
              <a:pPr algn="ctr">
                <a:lnSpc>
                  <a:spcPts val="3359"/>
                </a:lnSpc>
              </a:pPr>
              <a:endParaRPr/>
            </a:p>
          </p:txBody>
        </p:sp>
      </p:grpSp>
      <p:sp>
        <p:nvSpPr>
          <p:cNvPr id="9" name="Freeform 9" descr="CDE Logo"/>
          <p:cNvSpPr/>
          <p:nvPr/>
        </p:nvSpPr>
        <p:spPr>
          <a:xfrm>
            <a:off x="15290752"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a:p>
        </p:txBody>
      </p:sp>
      <p:sp>
        <p:nvSpPr>
          <p:cNvPr id="11" name="TextBox 5">
            <a:extLst>
              <a:ext uri="{FF2B5EF4-FFF2-40B4-BE49-F238E27FC236}">
                <a16:creationId xmlns:a16="http://schemas.microsoft.com/office/drawing/2014/main" id="{A929B96B-7A74-E4EA-BB6F-2DD87FD97C32}"/>
              </a:ext>
            </a:extLst>
          </p:cNvPr>
          <p:cNvSpPr txBox="1">
            <a:spLocks noGrp="1"/>
          </p:cNvSpPr>
          <p:nvPr>
            <p:ph type="title" idx="4294967295"/>
          </p:nvPr>
        </p:nvSpPr>
        <p:spPr>
          <a:xfrm>
            <a:off x="460947" y="580016"/>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Before We Begin</a:t>
            </a:r>
          </a:p>
        </p:txBody>
      </p:sp>
      <p:sp>
        <p:nvSpPr>
          <p:cNvPr id="10" name="TextBox 10"/>
          <p:cNvSpPr txBox="1"/>
          <p:nvPr/>
        </p:nvSpPr>
        <p:spPr>
          <a:xfrm>
            <a:off x="2378784" y="3268889"/>
            <a:ext cx="14388128" cy="5486182"/>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This meeting will be recorded.</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Closed-captioning: click the </a:t>
            </a:r>
            <a:r>
              <a:rPr lang="en-US" sz="3399" i="1" dirty="0">
                <a:solidFill>
                  <a:srgbClr val="000000"/>
                </a:solidFill>
                <a:latin typeface="Trebuchet MS Italics"/>
                <a:ea typeface="Trebuchet MS Italics"/>
                <a:cs typeface="Trebuchet MS Italics"/>
                <a:sym typeface="Trebuchet MS Italics"/>
              </a:rPr>
              <a:t>live transcript</a:t>
            </a:r>
            <a:r>
              <a:rPr lang="en-US" sz="3399" dirty="0">
                <a:solidFill>
                  <a:srgbClr val="000000"/>
                </a:solidFill>
                <a:latin typeface="Trebuchet MS"/>
                <a:ea typeface="Trebuchet MS"/>
                <a:cs typeface="Trebuchet MS"/>
                <a:sym typeface="Trebuchet MS"/>
              </a:rPr>
              <a:t> option on your bottom Zoom toolbar, under more.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Slides and recording will be posted to the </a:t>
            </a:r>
            <a:r>
              <a:rPr lang="en-US" sz="3399" b="1" u="sng" dirty="0">
                <a:solidFill>
                  <a:srgbClr val="0955A1"/>
                </a:solidFill>
                <a:latin typeface="Trebuchet MS Bold"/>
                <a:ea typeface="Trebuchet MS Bold"/>
                <a:cs typeface="Trebuchet MS Bold"/>
                <a:sym typeface="Trebuchet MS Bold"/>
                <a:hlinkClick r:id="rId5" tooltip="https://www.cde.state.co.us/postsecondary/sccg-grant-trainings"/>
              </a:rPr>
              <a:t>Grant Training website</a:t>
            </a:r>
            <a:r>
              <a:rPr lang="en-US" sz="3399" dirty="0">
                <a:solidFill>
                  <a:srgbClr val="000000"/>
                </a:solidFill>
                <a:latin typeface="Trebuchet MS"/>
                <a:ea typeface="Trebuchet MS"/>
                <a:cs typeface="Trebuchet MS"/>
                <a:sym typeface="Trebuchet MS"/>
              </a:rPr>
              <a:t>.</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Attendance will be taken through a Zoom survey at the end of the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66675"/>
              <a:ext cx="4549935" cy="2026492"/>
            </a:xfrm>
            <a:prstGeom prst="rect">
              <a:avLst/>
            </a:prstGeom>
          </p:spPr>
          <p:txBody>
            <a:bodyPr lIns="50800" tIns="50800" rIns="50800" bIns="50800" rtlCol="0" anchor="ctr"/>
            <a:lstStyle/>
            <a:p>
              <a:pPr algn="l">
                <a:lnSpc>
                  <a:spcPts val="4339"/>
                </a:lnSpc>
              </a:pPr>
              <a:endParaRPr/>
            </a:p>
            <a:p>
              <a:pPr algn="l">
                <a:lnSpc>
                  <a:spcPts val="433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304800" y="52210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Revision</a:t>
            </a:r>
          </a:p>
        </p:txBody>
      </p:sp>
      <p:sp>
        <p:nvSpPr>
          <p:cNvPr id="10" name="TextBox 10"/>
          <p:cNvSpPr txBox="1"/>
          <p:nvPr/>
        </p:nvSpPr>
        <p:spPr>
          <a:xfrm>
            <a:off x="788226" y="2991522"/>
            <a:ext cx="16634743" cy="5152757"/>
          </a:xfrm>
          <a:prstGeom prst="rect">
            <a:avLst/>
          </a:prstGeom>
        </p:spPr>
        <p:txBody>
          <a:bodyPr lIns="0" tIns="0" rIns="0" bIns="0" rtlCol="0" anchor="t">
            <a:spAutoFit/>
          </a:bodyPr>
          <a:lstStyle/>
          <a:p>
            <a:pPr marL="734053" lvl="1" indent="-367026" algn="l">
              <a:lnSpc>
                <a:spcPts val="4759"/>
              </a:lnSpc>
              <a:buFont typeface="Arial"/>
              <a:buChar char="•"/>
            </a:pPr>
            <a:r>
              <a:rPr lang="en-US" sz="3399" b="1" u="sng" dirty="0">
                <a:solidFill>
                  <a:srgbClr val="000000"/>
                </a:solidFill>
                <a:latin typeface="Trebuchet MS Bold"/>
                <a:ea typeface="Trebuchet MS Bold"/>
                <a:cs typeface="Trebuchet MS Bold"/>
                <a:sym typeface="Trebuchet MS Bold"/>
              </a:rPr>
              <a:t>A budget revision is required after the first budget proposal is approved and:</a:t>
            </a:r>
          </a:p>
          <a:p>
            <a:pPr marL="1468106" lvl="2" indent="-489369" algn="l">
              <a:lnSpc>
                <a:spcPts val="4759"/>
              </a:lnSpc>
              <a:buFont typeface="Arial"/>
              <a:buChar char="⚬"/>
            </a:pPr>
            <a:r>
              <a:rPr lang="en-US" sz="3399" dirty="0">
                <a:solidFill>
                  <a:srgbClr val="000000"/>
                </a:solidFill>
                <a:latin typeface="Trebuchet MS"/>
                <a:ea typeface="Trebuchet MS"/>
                <a:cs typeface="Trebuchet MS"/>
                <a:sym typeface="Trebuchet MS"/>
              </a:rPr>
              <a:t>An expense changes the direction of the original intention of the expense.</a:t>
            </a:r>
          </a:p>
          <a:p>
            <a:pPr marL="1468106" lvl="2" indent="-489369" algn="l">
              <a:lnSpc>
                <a:spcPts val="4759"/>
              </a:lnSpc>
              <a:buFont typeface="Arial"/>
              <a:buChar char="⚬"/>
            </a:pPr>
            <a:r>
              <a:rPr lang="en-US" sz="3399" dirty="0">
                <a:solidFill>
                  <a:srgbClr val="000000"/>
                </a:solidFill>
                <a:latin typeface="Trebuchet MS"/>
                <a:ea typeface="Trebuchet MS"/>
                <a:cs typeface="Trebuchet MS"/>
                <a:sym typeface="Trebuchet MS"/>
              </a:rPr>
              <a:t>An expense exceeds 10% of the line item’s allocation.</a:t>
            </a:r>
          </a:p>
          <a:p>
            <a:pPr algn="l">
              <a:lnSpc>
                <a:spcPts val="2239"/>
              </a:lnSpc>
            </a:pPr>
            <a:endParaRPr lang="en-US" sz="3399" dirty="0">
              <a:solidFill>
                <a:srgbClr val="000000"/>
              </a:solidFill>
              <a:latin typeface="Trebuchet MS"/>
              <a:ea typeface="Trebuchet MS"/>
              <a:cs typeface="Trebuchet MS"/>
              <a:sym typeface="Trebuchet MS"/>
            </a:endParaRPr>
          </a:p>
          <a:p>
            <a:pPr marL="734053" lvl="1" indent="-367026" algn="l">
              <a:lnSpc>
                <a:spcPts val="4759"/>
              </a:lnSpc>
              <a:buFont typeface="Arial"/>
              <a:buChar char="•"/>
            </a:pPr>
            <a:r>
              <a:rPr lang="en-US" sz="3399" b="1" u="sng" dirty="0">
                <a:solidFill>
                  <a:srgbClr val="000000"/>
                </a:solidFill>
                <a:latin typeface="Trebuchet MS Bold"/>
                <a:ea typeface="Trebuchet MS Bold"/>
                <a:cs typeface="Trebuchet MS Bold"/>
                <a:sym typeface="Trebuchet MS Bold"/>
              </a:rPr>
              <a:t>To revise a budget:</a:t>
            </a:r>
            <a:r>
              <a:rPr lang="en-US" sz="3399" dirty="0">
                <a:solidFill>
                  <a:srgbClr val="000000"/>
                </a:solidFill>
                <a:latin typeface="Trebuchet MS"/>
                <a:ea typeface="Trebuchet MS"/>
                <a:cs typeface="Trebuchet MS"/>
                <a:sym typeface="Trebuchet MS"/>
              </a:rPr>
              <a:t> update the budget item in GAINS by </a:t>
            </a:r>
          </a:p>
          <a:p>
            <a:pPr marL="1468106" lvl="2" indent="-489369" algn="l">
              <a:lnSpc>
                <a:spcPts val="4759"/>
              </a:lnSpc>
              <a:buFont typeface="Arial"/>
              <a:buChar char="⚬"/>
            </a:pPr>
            <a:r>
              <a:rPr lang="en-US" sz="3399" dirty="0">
                <a:solidFill>
                  <a:srgbClr val="000000"/>
                </a:solidFill>
                <a:latin typeface="Trebuchet MS"/>
                <a:ea typeface="Trebuchet MS"/>
                <a:cs typeface="Trebuchet MS"/>
                <a:sym typeface="Trebuchet MS"/>
              </a:rPr>
              <a:t>Leave the old narrative (do not delete) </a:t>
            </a:r>
          </a:p>
          <a:p>
            <a:pPr marL="1468106" lvl="2" indent="-489369" algn="l">
              <a:lnSpc>
                <a:spcPts val="4759"/>
              </a:lnSpc>
              <a:buFont typeface="Arial"/>
              <a:buChar char="⚬"/>
            </a:pPr>
            <a:r>
              <a:rPr lang="en-US" sz="3399" dirty="0">
                <a:solidFill>
                  <a:srgbClr val="000000"/>
                </a:solidFill>
                <a:latin typeface="Trebuchet MS"/>
                <a:ea typeface="Trebuchet MS"/>
                <a:cs typeface="Trebuchet MS"/>
                <a:sym typeface="Trebuchet MS"/>
              </a:rPr>
              <a:t>Add the date in the description with new information included</a:t>
            </a:r>
          </a:p>
          <a:p>
            <a:pPr marL="2202159" lvl="3" indent="-550540" algn="l">
              <a:lnSpc>
                <a:spcPts val="4759"/>
              </a:lnSpc>
              <a:spcBef>
                <a:spcPct val="0"/>
              </a:spcBef>
              <a:buFont typeface="Arial"/>
              <a:buChar char="￭"/>
            </a:pPr>
            <a:r>
              <a:rPr lang="en-US" sz="3399" dirty="0">
                <a:solidFill>
                  <a:srgbClr val="000000"/>
                </a:solidFill>
                <a:latin typeface="Trebuchet MS"/>
                <a:ea typeface="Trebuchet MS"/>
                <a:cs typeface="Trebuchet MS"/>
                <a:sym typeface="Trebuchet MS"/>
              </a:rPr>
              <a:t>For example: Decreased FAFSA nights to two nights and reallocated funds to new benefits.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12" name="Group 5">
            <a:extLst>
              <a:ext uri="{FF2B5EF4-FFF2-40B4-BE49-F238E27FC236}">
                <a16:creationId xmlns:a16="http://schemas.microsoft.com/office/drawing/2014/main" id="{9517F365-6508-49C4-A954-73BF1C2F4FDC}"/>
              </a:ex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13" name="Freeform 6">
              <a:extLst>
                <a:ext uri="{FF2B5EF4-FFF2-40B4-BE49-F238E27FC236}">
                  <a16:creationId xmlns:a16="http://schemas.microsoft.com/office/drawing/2014/main" id="{2A38D5F8-EAAA-B3A7-90B4-502923B3DE69}"/>
                </a:ex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4" name="TextBox 7">
              <a:extLst>
                <a:ext uri="{FF2B5EF4-FFF2-40B4-BE49-F238E27FC236}">
                  <a16:creationId xmlns:a16="http://schemas.microsoft.com/office/drawing/2014/main" id="{DCCDDE42-ED8C-0481-95AB-315F5250B876}"/>
                </a:ext>
              </a:extLst>
            </p:cNvPr>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FFFFF"/>
            </a:solidFill>
          </p:spPr>
          <p:txBody>
            <a:bodyPr/>
            <a:lstStyle/>
            <a:p>
              <a:endParaRPr lang="en-US"/>
            </a:p>
          </p:txBody>
        </p:sp>
        <p:sp>
          <p:nvSpPr>
            <p:cNvPr id="4" name="TextBox 4"/>
            <p:cNvSpPr txBox="1"/>
            <p:nvPr/>
          </p:nvSpPr>
          <p:spPr>
            <a:xfrm>
              <a:off x="0" y="-85725"/>
              <a:ext cx="4549935" cy="2045542"/>
            </a:xfrm>
            <a:prstGeom prst="rect">
              <a:avLst/>
            </a:prstGeom>
          </p:spPr>
          <p:txBody>
            <a:bodyPr lIns="50800" tIns="50800" rIns="50800" bIns="50800" rtlCol="0" anchor="ctr"/>
            <a:lstStyle/>
            <a:p>
              <a:pPr algn="l">
                <a:lnSpc>
                  <a:spcPts val="5319"/>
                </a:lnSpc>
              </a:pPr>
              <a:endParaRPr/>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11" name="TextBox 9">
            <a:extLst>
              <a:ext uri="{FF2B5EF4-FFF2-40B4-BE49-F238E27FC236}">
                <a16:creationId xmlns:a16="http://schemas.microsoft.com/office/drawing/2014/main" id="{0089E937-ABCA-DE59-FE56-D3CF79247E6F}"/>
              </a:ext>
            </a:extLst>
          </p:cNvPr>
          <p:cNvSpPr txBox="1">
            <a:spLocks noGrp="1"/>
          </p:cNvSpPr>
          <p:nvPr>
            <p:ph type="title" idx="4294967295"/>
          </p:nvPr>
        </p:nvSpPr>
        <p:spPr>
          <a:xfrm>
            <a:off x="304800" y="563916"/>
            <a:ext cx="13969306"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1008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Codes</a:t>
            </a:r>
          </a:p>
        </p:txBody>
      </p:sp>
      <p:sp>
        <p:nvSpPr>
          <p:cNvPr id="9" name="TextBox 9"/>
          <p:cNvSpPr txBox="1"/>
          <p:nvPr/>
        </p:nvSpPr>
        <p:spPr>
          <a:xfrm>
            <a:off x="743028" y="2873036"/>
            <a:ext cx="16801944" cy="599059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0100-Salaries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0200-Employee Benefits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0300-Purchased Services- Consultant Services and Professional Speakers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0320-School Counseling Tuition and Associated Books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0350-Employee Training and Professional Development</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0400-Purchased Services, Professional Contracts, and Subscription Services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0590-Travel, Registration and Entrance</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0600-Supplies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0735-Non-Capitalized Equipment</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7" name="AutoShape 7">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228600" y="551879"/>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0100</a:t>
            </a:r>
          </a:p>
        </p:txBody>
      </p:sp>
      <p:sp>
        <p:nvSpPr>
          <p:cNvPr id="5" name="TextBox 5"/>
          <p:cNvSpPr txBox="1"/>
          <p:nvPr/>
        </p:nvSpPr>
        <p:spPr>
          <a:xfrm>
            <a:off x="867663" y="2937372"/>
            <a:ext cx="7944647" cy="5083175"/>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Staff Role and/or Title</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FTE allocation</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School location - if multi-school grantee</a:t>
            </a:r>
          </a:p>
          <a:p>
            <a:pPr algn="l">
              <a:lnSpc>
                <a:spcPts val="3999"/>
              </a:lnSpc>
              <a:spcBef>
                <a:spcPct val="0"/>
              </a:spcBef>
            </a:pPr>
            <a:endParaRPr lang="en-US" sz="3999">
              <a:solidFill>
                <a:srgbClr val="000000"/>
              </a:solidFill>
              <a:latin typeface="Trebuchet MS"/>
              <a:ea typeface="Trebuchet MS"/>
              <a:cs typeface="Trebuchet MS"/>
              <a:sym typeface="Trebuchet MS"/>
            </a:endParaRPr>
          </a:p>
        </p:txBody>
      </p:sp>
      <p:sp>
        <p:nvSpPr>
          <p:cNvPr id="6" name="TextBox 6"/>
          <p:cNvSpPr txBox="1"/>
          <p:nvPr/>
        </p:nvSpPr>
        <p:spPr>
          <a:xfrm>
            <a:off x="9637616" y="2937372"/>
            <a:ext cx="7621684" cy="4073525"/>
          </a:xfrm>
          <a:prstGeom prst="rect">
            <a:avLst/>
          </a:prstGeom>
        </p:spPr>
        <p:txBody>
          <a:bodyPr lIns="0" tIns="0" rIns="0" bIns="0" rtlCol="0" anchor="t">
            <a:spAutoFit/>
          </a:bodyPr>
          <a:lstStyle/>
          <a:p>
            <a:pPr algn="l">
              <a:lnSpc>
                <a:spcPts val="3999"/>
              </a:lnSpc>
            </a:pPr>
            <a:r>
              <a:rPr lang="en-US" sz="3999" b="1" dirty="0">
                <a:solidFill>
                  <a:srgbClr val="000000"/>
                </a:solidFill>
                <a:latin typeface="Trebuchet MS Bold"/>
                <a:ea typeface="Trebuchet MS Bold"/>
                <a:cs typeface="Trebuchet MS Bold"/>
                <a:sym typeface="Trebuchet MS Bold"/>
              </a:rPr>
              <a:t>Examples of </a:t>
            </a:r>
          </a:p>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1.0 FTE for Licensed School Counselor at Fake School</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School Counselor, 100% salary</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411250" cy="7441180"/>
            <a:chOff x="0" y="0"/>
            <a:chExt cx="4585679" cy="1959817"/>
          </a:xfrm>
        </p:grpSpPr>
        <p:sp>
          <p:nvSpPr>
            <p:cNvPr id="3" name="Freeform 3">
              <a:extLst>
                <a:ext uri="{C183D7F6-B498-43B3-948B-1728B52AA6E4}">
                  <adec:decorative xmlns:adec="http://schemas.microsoft.com/office/drawing/2017/decorative" val="1"/>
                </a:ext>
              </a:extLst>
            </p:cNvPr>
            <p:cNvSpPr/>
            <p:nvPr/>
          </p:nvSpPr>
          <p:spPr>
            <a:xfrm>
              <a:off x="0" y="0"/>
              <a:ext cx="4585679" cy="1959817"/>
            </a:xfrm>
            <a:custGeom>
              <a:avLst/>
              <a:gdLst/>
              <a:ahLst/>
              <a:cxnLst/>
              <a:rect l="l" t="t" r="r" b="b"/>
              <a:pathLst>
                <a:path w="4585679" h="1959817">
                  <a:moveTo>
                    <a:pt x="0" y="0"/>
                  </a:moveTo>
                  <a:lnTo>
                    <a:pt x="4585679" y="0"/>
                  </a:lnTo>
                  <a:lnTo>
                    <a:pt x="4585679"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85679" cy="1997917"/>
            </a:xfrm>
            <a:prstGeom prst="rect">
              <a:avLst/>
            </a:prstGeom>
          </p:spPr>
          <p:txBody>
            <a:bodyPr lIns="50800" tIns="50800" rIns="50800" bIns="50800" rtlCol="0" anchor="ctr"/>
            <a:lstStyle/>
            <a:p>
              <a:pPr algn="ctr">
                <a:lnSpc>
                  <a:spcPts val="3359"/>
                </a:lnSpc>
              </a:pPr>
              <a:endParaRPr/>
            </a:p>
          </p:txBody>
        </p:sp>
      </p:grpSp>
      <p:sp>
        <p:nvSpPr>
          <p:cNvPr id="7" name="AutoShape 7">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1" name="Freeform 11"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228600" y="583163"/>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Stipends 0100</a:t>
            </a:r>
          </a:p>
        </p:txBody>
      </p:sp>
      <p:sp>
        <p:nvSpPr>
          <p:cNvPr id="5" name="TextBox 5"/>
          <p:cNvSpPr txBox="1"/>
          <p:nvPr/>
        </p:nvSpPr>
        <p:spPr>
          <a:xfrm>
            <a:off x="9443837" y="3572664"/>
            <a:ext cx="7933905" cy="4600575"/>
          </a:xfrm>
          <a:prstGeom prst="rect">
            <a:avLst/>
          </a:prstGeom>
        </p:spPr>
        <p:txBody>
          <a:bodyPr lIns="0" tIns="0" rIns="0" bIns="0" rtlCol="0" anchor="t">
            <a:spAutoFit/>
          </a:bodyPr>
          <a:lstStyle/>
          <a:p>
            <a:pPr algn="l">
              <a:lnSpc>
                <a:spcPts val="3000"/>
              </a:lnSpc>
              <a:spcBef>
                <a:spcPct val="0"/>
              </a:spcBef>
            </a:pPr>
            <a:r>
              <a:rPr lang="en-US" sz="3000" b="1">
                <a:solidFill>
                  <a:srgbClr val="000000"/>
                </a:solidFill>
                <a:latin typeface="Trebuchet MS Bold"/>
                <a:ea typeface="Trebuchet MS Bold"/>
                <a:cs typeface="Trebuchet MS Bold"/>
                <a:sym typeface="Trebuchet MS Bold"/>
              </a:rPr>
              <a:t>Examples of Requirements:</a:t>
            </a:r>
          </a:p>
          <a:p>
            <a:pPr algn="l">
              <a:lnSpc>
                <a:spcPts val="3000"/>
              </a:lnSpc>
              <a:spcBef>
                <a:spcPct val="0"/>
              </a:spcBef>
            </a:pPr>
            <a:endParaRPr lang="en-US" sz="3000" b="1">
              <a:solidFill>
                <a:srgbClr val="000000"/>
              </a:solidFill>
              <a:latin typeface="Trebuchet MS Bold"/>
              <a:ea typeface="Trebuchet MS Bold"/>
              <a:cs typeface="Trebuchet MS Bold"/>
              <a:sym typeface="Trebuchet MS Bold"/>
            </a:endParaRPr>
          </a:p>
          <a:p>
            <a:pPr marL="647700" lvl="1" indent="-323850" algn="l">
              <a:lnSpc>
                <a:spcPts val="3000"/>
              </a:lnSpc>
              <a:spcBef>
                <a:spcPct val="0"/>
              </a:spcBef>
              <a:buFont typeface="Arial"/>
              <a:buChar char="•"/>
            </a:pPr>
            <a:r>
              <a:rPr lang="en-US" sz="3000">
                <a:solidFill>
                  <a:srgbClr val="000000"/>
                </a:solidFill>
                <a:latin typeface="Trebuchet MS"/>
                <a:ea typeface="Trebuchet MS"/>
                <a:cs typeface="Trebuchet MS"/>
                <a:sym typeface="Trebuchet MS"/>
              </a:rPr>
              <a:t>Teacher stipends for planning, prep, and attendance for 4 parent and student FASA training nights. $250 each</a:t>
            </a:r>
          </a:p>
          <a:p>
            <a:pPr algn="l">
              <a:lnSpc>
                <a:spcPts val="3000"/>
              </a:lnSpc>
              <a:spcBef>
                <a:spcPct val="0"/>
              </a:spcBef>
            </a:pPr>
            <a:endParaRPr lang="en-US" sz="3000">
              <a:solidFill>
                <a:srgbClr val="000000"/>
              </a:solidFill>
              <a:latin typeface="Trebuchet MS"/>
              <a:ea typeface="Trebuchet MS"/>
              <a:cs typeface="Trebuchet MS"/>
              <a:sym typeface="Trebuchet MS"/>
            </a:endParaRPr>
          </a:p>
          <a:p>
            <a:pPr algn="l">
              <a:lnSpc>
                <a:spcPts val="3000"/>
              </a:lnSpc>
              <a:spcBef>
                <a:spcPct val="0"/>
              </a:spcBef>
            </a:pPr>
            <a:endParaRPr lang="en-US" sz="3000">
              <a:solidFill>
                <a:srgbClr val="000000"/>
              </a:solidFill>
              <a:latin typeface="Trebuchet MS"/>
              <a:ea typeface="Trebuchet MS"/>
              <a:cs typeface="Trebuchet MS"/>
              <a:sym typeface="Trebuchet MS"/>
            </a:endParaRPr>
          </a:p>
          <a:p>
            <a:pPr algn="l">
              <a:lnSpc>
                <a:spcPts val="3000"/>
              </a:lnSpc>
              <a:spcBef>
                <a:spcPct val="0"/>
              </a:spcBef>
            </a:pPr>
            <a:endParaRPr lang="en-US" sz="3000">
              <a:solidFill>
                <a:srgbClr val="000000"/>
              </a:solidFill>
              <a:latin typeface="Trebuchet MS"/>
              <a:ea typeface="Trebuchet MS"/>
              <a:cs typeface="Trebuchet MS"/>
              <a:sym typeface="Trebuchet MS"/>
            </a:endParaRPr>
          </a:p>
          <a:p>
            <a:pPr marL="647700" lvl="1" indent="-323850" algn="l">
              <a:lnSpc>
                <a:spcPts val="3000"/>
              </a:lnSpc>
              <a:spcBef>
                <a:spcPct val="0"/>
              </a:spcBef>
              <a:buFont typeface="Arial"/>
              <a:buChar char="•"/>
            </a:pPr>
            <a:r>
              <a:rPr lang="en-US" sz="3000">
                <a:solidFill>
                  <a:srgbClr val="000000"/>
                </a:solidFill>
                <a:latin typeface="Trebuchet MS"/>
                <a:ea typeface="Trebuchet MS"/>
                <a:cs typeface="Trebuchet MS"/>
                <a:sym typeface="Trebuchet MS"/>
              </a:rPr>
              <a:t>School Counselor-Counseling program development stipend: 7 sessions X 4 hours X $50 per hour X 5 counselors</a:t>
            </a:r>
          </a:p>
          <a:p>
            <a:pPr algn="l">
              <a:lnSpc>
                <a:spcPts val="3000"/>
              </a:lnSpc>
              <a:spcBef>
                <a:spcPct val="0"/>
              </a:spcBef>
            </a:pPr>
            <a:endParaRPr lang="en-US" sz="3000">
              <a:solidFill>
                <a:srgbClr val="000000"/>
              </a:solidFill>
              <a:latin typeface="Trebuchet MS"/>
              <a:ea typeface="Trebuchet MS"/>
              <a:cs typeface="Trebuchet MS"/>
              <a:sym typeface="Trebuchet MS"/>
            </a:endParaRPr>
          </a:p>
        </p:txBody>
      </p:sp>
      <p:sp>
        <p:nvSpPr>
          <p:cNvPr id="6" name="TextBox 6"/>
          <p:cNvSpPr txBox="1"/>
          <p:nvPr/>
        </p:nvSpPr>
        <p:spPr>
          <a:xfrm>
            <a:off x="486879" y="2692400"/>
            <a:ext cx="17256486" cy="6565900"/>
          </a:xfrm>
          <a:prstGeom prst="rect">
            <a:avLst/>
          </a:prstGeom>
        </p:spPr>
        <p:txBody>
          <a:bodyPr lIns="0" tIns="0" rIns="0" bIns="0" rtlCol="0" anchor="t">
            <a:spAutoFit/>
          </a:bodyPr>
          <a:lstStyle/>
          <a:p>
            <a:pPr algn="ctr">
              <a:lnSpc>
                <a:spcPts val="3499"/>
              </a:lnSpc>
              <a:spcBef>
                <a:spcPct val="0"/>
              </a:spcBef>
            </a:pPr>
            <a:r>
              <a:rPr lang="en-US" sz="2499" b="1">
                <a:solidFill>
                  <a:srgbClr val="030403"/>
                </a:solidFill>
                <a:latin typeface="Trebuchet MS Bold"/>
                <a:ea typeface="Trebuchet MS Bold"/>
                <a:cs typeface="Trebuchet MS Bold"/>
                <a:sym typeface="Trebuchet MS Bold"/>
              </a:rPr>
              <a:t>The use of stipends must meet local/district policies and be approved by district HR and/or finance departments.</a:t>
            </a:r>
          </a:p>
          <a:p>
            <a:pPr algn="ctr">
              <a:lnSpc>
                <a:spcPts val="3499"/>
              </a:lnSpc>
              <a:spcBef>
                <a:spcPct val="0"/>
              </a:spcBef>
            </a:pPr>
            <a:endParaRPr lang="en-US" sz="2499" b="1">
              <a:solidFill>
                <a:srgbClr val="030403"/>
              </a:solidFill>
              <a:latin typeface="Trebuchet MS Bold"/>
              <a:ea typeface="Trebuchet MS Bold"/>
              <a:cs typeface="Trebuchet MS Bold"/>
              <a:sym typeface="Trebuchet MS Bold"/>
            </a:endParaRPr>
          </a:p>
          <a:p>
            <a:pPr marL="539749" lvl="1" indent="-269875" algn="l">
              <a:lnSpc>
                <a:spcPts val="3499"/>
              </a:lnSpc>
              <a:spcBef>
                <a:spcPct val="0"/>
              </a:spcBef>
              <a:buFont typeface="Arial"/>
              <a:buChar char="•"/>
            </a:pPr>
            <a:r>
              <a:rPr lang="en-US" sz="2499" b="1">
                <a:solidFill>
                  <a:srgbClr val="030403"/>
                </a:solidFill>
                <a:latin typeface="Trebuchet MS Bold"/>
                <a:ea typeface="Trebuchet MS Bold"/>
                <a:cs typeface="Trebuchet MS Bold"/>
                <a:sym typeface="Trebuchet MS Bold"/>
              </a:rPr>
              <a:t>Stipends up to $1,000: In the budget description on </a:t>
            </a:r>
          </a:p>
          <a:p>
            <a:pPr algn="l">
              <a:lnSpc>
                <a:spcPts val="3499"/>
              </a:lnSpc>
              <a:spcBef>
                <a:spcPct val="0"/>
              </a:spcBef>
            </a:pPr>
            <a:r>
              <a:rPr lang="en-US" sz="2499" b="1">
                <a:solidFill>
                  <a:srgbClr val="030403"/>
                </a:solidFill>
                <a:latin typeface="Trebuchet MS Bold"/>
                <a:ea typeface="Trebuchet MS Bold"/>
                <a:cs typeface="Trebuchet MS Bold"/>
                <a:sym typeface="Trebuchet MS Bold"/>
              </a:rPr>
              <a:t>      the budget workbook provide:</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How the stipend aligns with SCCG goals</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Title/role</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Job description</a:t>
            </a:r>
          </a:p>
          <a:p>
            <a:pPr algn="l">
              <a:lnSpc>
                <a:spcPts val="3499"/>
              </a:lnSpc>
              <a:spcBef>
                <a:spcPct val="0"/>
              </a:spcBef>
            </a:pPr>
            <a:endParaRPr lang="en-US" sz="2499">
              <a:solidFill>
                <a:srgbClr val="030403"/>
              </a:solidFill>
              <a:latin typeface="Trebuchet MS"/>
              <a:ea typeface="Trebuchet MS"/>
              <a:cs typeface="Trebuchet MS"/>
              <a:sym typeface="Trebuchet MS"/>
            </a:endParaRPr>
          </a:p>
          <a:p>
            <a:pPr marL="539749" lvl="1" indent="-269875" algn="l">
              <a:lnSpc>
                <a:spcPts val="3499"/>
              </a:lnSpc>
              <a:spcBef>
                <a:spcPct val="0"/>
              </a:spcBef>
              <a:buFont typeface="Arial"/>
              <a:buChar char="•"/>
            </a:pPr>
            <a:r>
              <a:rPr lang="en-US" sz="2499" b="1">
                <a:solidFill>
                  <a:srgbClr val="030403"/>
                </a:solidFill>
                <a:latin typeface="Trebuchet MS Bold"/>
                <a:ea typeface="Trebuchet MS Bold"/>
                <a:cs typeface="Trebuchet MS Bold"/>
                <a:sym typeface="Trebuchet MS Bold"/>
              </a:rPr>
              <a:t>Stipends above $1,000: In the budget description on </a:t>
            </a:r>
          </a:p>
          <a:p>
            <a:pPr algn="l">
              <a:lnSpc>
                <a:spcPts val="3499"/>
              </a:lnSpc>
              <a:spcBef>
                <a:spcPct val="0"/>
              </a:spcBef>
            </a:pPr>
            <a:r>
              <a:rPr lang="en-US" sz="2499" b="1">
                <a:solidFill>
                  <a:srgbClr val="030403"/>
                </a:solidFill>
                <a:latin typeface="Trebuchet MS Bold"/>
                <a:ea typeface="Trebuchet MS Bold"/>
                <a:cs typeface="Trebuchet MS Bold"/>
                <a:sym typeface="Trebuchet MS Bold"/>
              </a:rPr>
              <a:t>      the budget workbook provide: </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How the stipend aligns with SCCG goals</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Title/role</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Job description</a:t>
            </a:r>
          </a:p>
          <a:p>
            <a:pPr marL="1079499" lvl="2" indent="-359833" algn="l">
              <a:lnSpc>
                <a:spcPts val="3499"/>
              </a:lnSpc>
              <a:spcBef>
                <a:spcPct val="0"/>
              </a:spcBef>
              <a:buFont typeface="Arial"/>
              <a:buChar char="⚬"/>
            </a:pPr>
            <a:r>
              <a:rPr lang="en-US" sz="2499">
                <a:solidFill>
                  <a:srgbClr val="030403"/>
                </a:solidFill>
                <a:latin typeface="Trebuchet MS"/>
                <a:ea typeface="Trebuchet MS"/>
                <a:cs typeface="Trebuchet MS"/>
                <a:sym typeface="Trebuchet MS"/>
              </a:rPr>
              <a:t>Hourly rate</a:t>
            </a:r>
          </a:p>
          <a:p>
            <a:pPr algn="ctr">
              <a:lnSpc>
                <a:spcPts val="3499"/>
              </a:lnSpc>
              <a:spcBef>
                <a:spcPct val="0"/>
              </a:spcBef>
            </a:pPr>
            <a:endParaRPr lang="en-US" sz="2499">
              <a:solidFill>
                <a:srgbClr val="030403"/>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72188"/>
            <a:ext cx="17275536" cy="7522608"/>
            <a:chOff x="0" y="0"/>
            <a:chExt cx="4549935" cy="1981263"/>
          </a:xfrm>
        </p:grpSpPr>
        <p:sp>
          <p:nvSpPr>
            <p:cNvPr id="3" name="Freeform 3">
              <a:extLst>
                <a:ext uri="{C183D7F6-B498-43B3-948B-1728B52AA6E4}">
                  <adec:decorative xmlns:adec="http://schemas.microsoft.com/office/drawing/2017/decorative" val="1"/>
                </a:ext>
              </a:extLst>
            </p:cNvPr>
            <p:cNvSpPr/>
            <p:nvPr/>
          </p:nvSpPr>
          <p:spPr>
            <a:xfrm>
              <a:off x="0" y="0"/>
              <a:ext cx="4549935" cy="1981263"/>
            </a:xfrm>
            <a:custGeom>
              <a:avLst/>
              <a:gdLst/>
              <a:ahLst/>
              <a:cxnLst/>
              <a:rect l="l" t="t" r="r" b="b"/>
              <a:pathLst>
                <a:path w="4549935" h="1981263">
                  <a:moveTo>
                    <a:pt x="0" y="0"/>
                  </a:moveTo>
                  <a:lnTo>
                    <a:pt x="4549935" y="0"/>
                  </a:lnTo>
                  <a:lnTo>
                    <a:pt x="4549935" y="1981263"/>
                  </a:lnTo>
                  <a:lnTo>
                    <a:pt x="0" y="1981263"/>
                  </a:lnTo>
                  <a:close/>
                </a:path>
              </a:pathLst>
            </a:custGeom>
            <a:solidFill>
              <a:srgbClr val="F2F2F2"/>
            </a:solidFill>
          </p:spPr>
          <p:txBody>
            <a:bodyPr/>
            <a:lstStyle/>
            <a:p>
              <a:endParaRPr lang="en-US"/>
            </a:p>
          </p:txBody>
        </p:sp>
        <p:sp>
          <p:nvSpPr>
            <p:cNvPr id="4" name="TextBox 4"/>
            <p:cNvSpPr txBox="1"/>
            <p:nvPr/>
          </p:nvSpPr>
          <p:spPr>
            <a:xfrm>
              <a:off x="0" y="-38100"/>
              <a:ext cx="4549935" cy="2019363"/>
            </a:xfrm>
            <a:prstGeom prst="rect">
              <a:avLst/>
            </a:prstGeom>
          </p:spPr>
          <p:txBody>
            <a:bodyPr lIns="50800" tIns="50800" rIns="50800" bIns="50800" rtlCol="0" anchor="ctr"/>
            <a:lstStyle/>
            <a:p>
              <a:pPr algn="ctr">
                <a:lnSpc>
                  <a:spcPts val="3359"/>
                </a:lnSpc>
              </a:pPr>
              <a:endParaRPr/>
            </a:p>
          </p:txBody>
        </p:sp>
      </p:grpSp>
      <p:sp>
        <p:nvSpPr>
          <p:cNvPr id="8" name="AutoShape 8">
            <a:extLst>
              <a:ext uri="{C183D7F6-B498-43B3-948B-1728B52AA6E4}">
                <adec:decorative xmlns:adec="http://schemas.microsoft.com/office/drawing/2017/decorative" val="1"/>
              </a:ext>
            </a:extLst>
          </p:cNvPr>
          <p:cNvSpPr/>
          <p:nvPr/>
        </p:nvSpPr>
        <p:spPr>
          <a:xfrm flipH="1" flipV="1">
            <a:off x="9120188" y="2504266"/>
            <a:ext cx="23812" cy="3631684"/>
          </a:xfrm>
          <a:prstGeom prst="line">
            <a:avLst/>
          </a:prstGeom>
          <a:ln w="47625" cap="rnd">
            <a:solidFill>
              <a:srgbClr val="000000"/>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flipV="1">
            <a:off x="787910" y="6226594"/>
            <a:ext cx="16712180" cy="15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0" y="393450"/>
            <a:ext cx="18288000" cy="1541783"/>
            <a:chOff x="0" y="0"/>
            <a:chExt cx="4816593" cy="406066"/>
          </a:xfrm>
        </p:grpSpPr>
        <p:sp>
          <p:nvSpPr>
            <p:cNvPr id="11" name="Freeform 11">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2" name="TextBox 12"/>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13" name="Freeform 13"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14" name="TextBox 14"/>
          <p:cNvSpPr txBox="1">
            <a:spLocks noGrp="1"/>
          </p:cNvSpPr>
          <p:nvPr>
            <p:ph type="title" idx="4294967295"/>
          </p:nvPr>
        </p:nvSpPr>
        <p:spPr>
          <a:xfrm>
            <a:off x="228600" y="55095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Employee Benefits 0200</a:t>
            </a:r>
          </a:p>
        </p:txBody>
      </p:sp>
      <p:sp>
        <p:nvSpPr>
          <p:cNvPr id="5" name="TextBox 5"/>
          <p:cNvSpPr txBox="1"/>
          <p:nvPr/>
        </p:nvSpPr>
        <p:spPr>
          <a:xfrm>
            <a:off x="787910" y="2694299"/>
            <a:ext cx="8271796" cy="2582227"/>
          </a:xfrm>
          <a:prstGeom prst="rect">
            <a:avLst/>
          </a:prstGeom>
        </p:spPr>
        <p:txBody>
          <a:bodyPr lIns="0" tIns="0" rIns="0" bIns="0" rtlCol="0" anchor="t">
            <a:spAutoFit/>
          </a:bodyPr>
          <a:lstStyle/>
          <a:p>
            <a:pPr algn="l">
              <a:lnSpc>
                <a:spcPts val="3800"/>
              </a:lnSpc>
              <a:spcBef>
                <a:spcPct val="0"/>
              </a:spcBef>
            </a:pPr>
            <a:r>
              <a:rPr lang="en-US" sz="3800" b="1">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b="1">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a:solidFill>
                <a:srgbClr val="000000"/>
              </a:solidFill>
              <a:latin typeface="Trebuchet MS Bold"/>
              <a:ea typeface="Trebuchet MS Bold"/>
              <a:cs typeface="Trebuchet MS Bold"/>
              <a:sym typeface="Trebuchet MS Bold"/>
            </a:endParaRPr>
          </a:p>
          <a:p>
            <a:pPr marL="755652" lvl="1" indent="-377826" algn="l">
              <a:lnSpc>
                <a:spcPts val="4795"/>
              </a:lnSpc>
              <a:buFont typeface="Arial"/>
              <a:buChar char="•"/>
            </a:pPr>
            <a:r>
              <a:rPr lang="en-US" sz="3500">
                <a:solidFill>
                  <a:srgbClr val="000000"/>
                </a:solidFill>
                <a:latin typeface="Trebuchet MS"/>
                <a:ea typeface="Trebuchet MS"/>
                <a:cs typeface="Trebuchet MS"/>
                <a:sym typeface="Trebuchet MS"/>
              </a:rPr>
              <a:t>Clearly identify which staff member the cost belongs to</a:t>
            </a:r>
          </a:p>
        </p:txBody>
      </p:sp>
      <p:sp>
        <p:nvSpPr>
          <p:cNvPr id="6" name="TextBox 6"/>
          <p:cNvSpPr txBox="1"/>
          <p:nvPr/>
        </p:nvSpPr>
        <p:spPr>
          <a:xfrm>
            <a:off x="9443837" y="2694299"/>
            <a:ext cx="8056253" cy="2959735"/>
          </a:xfrm>
          <a:prstGeom prst="rect">
            <a:avLst/>
          </a:prstGeom>
        </p:spPr>
        <p:txBody>
          <a:bodyPr lIns="0" tIns="0" rIns="0" bIns="0" rtlCol="0" anchor="t">
            <a:spAutoFit/>
          </a:bodyPr>
          <a:lstStyle/>
          <a:p>
            <a:pPr algn="l">
              <a:lnSpc>
                <a:spcPts val="3800"/>
              </a:lnSpc>
            </a:pPr>
            <a:r>
              <a:rPr lang="en-US" sz="3800" b="1">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b="1">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a:solidFill>
                <a:srgbClr val="000000"/>
              </a:solidFill>
              <a:latin typeface="Trebuchet MS Bold"/>
              <a:ea typeface="Trebuchet MS Bold"/>
              <a:cs typeface="Trebuchet MS Bold"/>
              <a:sym typeface="Trebuchet MS Bold"/>
            </a:endParaRPr>
          </a:p>
          <a:p>
            <a:pPr marL="755652" lvl="1" indent="-377826" algn="l">
              <a:lnSpc>
                <a:spcPts val="3500"/>
              </a:lnSpc>
              <a:spcBef>
                <a:spcPct val="0"/>
              </a:spcBef>
              <a:buFont typeface="Arial"/>
              <a:buChar char="•"/>
            </a:pPr>
            <a:r>
              <a:rPr lang="en-US" sz="3500">
                <a:solidFill>
                  <a:srgbClr val="000000"/>
                </a:solidFill>
                <a:latin typeface="Trebuchet MS"/>
                <a:ea typeface="Trebuchet MS"/>
                <a:cs typeface="Trebuchet MS"/>
                <a:sym typeface="Trebuchet MS"/>
              </a:rPr>
              <a:t>Benefit costs for stipends</a:t>
            </a:r>
          </a:p>
          <a:p>
            <a:pPr algn="l">
              <a:lnSpc>
                <a:spcPts val="1499"/>
              </a:lnSpc>
              <a:spcBef>
                <a:spcPct val="0"/>
              </a:spcBef>
            </a:pPr>
            <a:endParaRPr lang="en-US" sz="3500">
              <a:solidFill>
                <a:srgbClr val="000000"/>
              </a:solidFill>
              <a:latin typeface="Trebuchet MS"/>
              <a:ea typeface="Trebuchet MS"/>
              <a:cs typeface="Trebuchet MS"/>
              <a:sym typeface="Trebuchet MS"/>
            </a:endParaRPr>
          </a:p>
          <a:p>
            <a:pPr marL="755652" lvl="1" indent="-377826" algn="l">
              <a:lnSpc>
                <a:spcPts val="3500"/>
              </a:lnSpc>
              <a:spcBef>
                <a:spcPct val="0"/>
              </a:spcBef>
              <a:buFont typeface="Arial"/>
              <a:buChar char="•"/>
            </a:pPr>
            <a:r>
              <a:rPr lang="en-US" sz="3500">
                <a:solidFill>
                  <a:srgbClr val="000000"/>
                </a:solidFill>
                <a:latin typeface="Trebuchet MS"/>
                <a:ea typeface="Trebuchet MS"/>
                <a:cs typeface="Trebuchet MS"/>
                <a:sym typeface="Trebuchet MS"/>
              </a:rPr>
              <a:t>Benefit costs for school counselor FTE</a:t>
            </a:r>
          </a:p>
        </p:txBody>
      </p:sp>
      <p:sp>
        <p:nvSpPr>
          <p:cNvPr id="7" name="TextBox 7"/>
          <p:cNvSpPr txBox="1"/>
          <p:nvPr/>
        </p:nvSpPr>
        <p:spPr>
          <a:xfrm>
            <a:off x="1028700" y="6495917"/>
            <a:ext cx="16373566" cy="2985135"/>
          </a:xfrm>
          <a:prstGeom prst="rect">
            <a:avLst/>
          </a:prstGeom>
        </p:spPr>
        <p:txBody>
          <a:bodyPr lIns="0" tIns="0" rIns="0" bIns="0" rtlCol="0" anchor="t">
            <a:spAutoFit/>
          </a:bodyPr>
          <a:lstStyle/>
          <a:p>
            <a:pPr algn="l">
              <a:lnSpc>
                <a:spcPts val="3000"/>
              </a:lnSpc>
              <a:spcBef>
                <a:spcPct val="0"/>
              </a:spcBef>
            </a:pPr>
            <a:r>
              <a:rPr lang="en-US" sz="3000" b="1">
                <a:solidFill>
                  <a:srgbClr val="000000"/>
                </a:solidFill>
                <a:latin typeface="Trebuchet MS Bold"/>
                <a:ea typeface="Trebuchet MS Bold"/>
                <a:cs typeface="Trebuchet MS Bold"/>
                <a:sym typeface="Trebuchet MS Bold"/>
              </a:rPr>
              <a:t>*Important Fiscal Note:</a:t>
            </a:r>
          </a:p>
          <a:p>
            <a:pPr marL="604523" lvl="1" indent="-302261" algn="l">
              <a:lnSpc>
                <a:spcPts val="4200"/>
              </a:lnSpc>
              <a:buFont typeface="Arial"/>
              <a:buChar char="•"/>
            </a:pPr>
            <a:r>
              <a:rPr lang="en-US" sz="2800">
                <a:solidFill>
                  <a:srgbClr val="000000"/>
                </a:solidFill>
                <a:latin typeface="Trebuchet MS"/>
                <a:ea typeface="Trebuchet MS"/>
                <a:cs typeface="Trebuchet MS"/>
                <a:sym typeface="Trebuchet MS"/>
              </a:rPr>
              <a:t>When reviewing budgets, benefits rates above 40% will be flagged for follow-up. </a:t>
            </a:r>
          </a:p>
          <a:p>
            <a:pPr marL="1209045" lvl="2" indent="-403015" algn="l">
              <a:lnSpc>
                <a:spcPts val="4200"/>
              </a:lnSpc>
              <a:buFont typeface="Arial"/>
              <a:buChar char="⚬"/>
            </a:pPr>
            <a:r>
              <a:rPr lang="en-US" sz="2800">
                <a:solidFill>
                  <a:srgbClr val="000000"/>
                </a:solidFill>
                <a:latin typeface="Trebuchet MS"/>
                <a:ea typeface="Trebuchet MS"/>
                <a:cs typeface="Trebuchet MS"/>
                <a:sym typeface="Trebuchet MS"/>
              </a:rPr>
              <a:t>While it's not unallowable, we will need to verify that you have actually calculated the cost of benefits rather than making an estimation of the cost. This estimation has led to significant unspent funds in past years and as no carryover is allowed moving forward.</a:t>
            </a:r>
          </a:p>
          <a:p>
            <a:pPr marL="1209045" lvl="2" indent="-403015" algn="l">
              <a:lnSpc>
                <a:spcPts val="4200"/>
              </a:lnSpc>
              <a:spcBef>
                <a:spcPct val="0"/>
              </a:spcBef>
              <a:buFont typeface="Arial"/>
              <a:buChar char="⚬"/>
            </a:pPr>
            <a:r>
              <a:rPr lang="en-US" sz="2800">
                <a:solidFill>
                  <a:srgbClr val="000000"/>
                </a:solidFill>
                <a:latin typeface="Trebuchet MS"/>
                <a:ea typeface="Trebuchet MS"/>
                <a:cs typeface="Trebuchet MS"/>
                <a:sym typeface="Trebuchet MS"/>
              </a:rPr>
              <a:t>We need to work together to make sure that line items reflect actual costs.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887899"/>
            <a:ext cx="17275536" cy="6789757"/>
            <a:chOff x="0" y="0"/>
            <a:chExt cx="4549935" cy="1788249"/>
          </a:xfrm>
        </p:grpSpPr>
        <p:sp>
          <p:nvSpPr>
            <p:cNvPr id="3" name="Freeform 3">
              <a:extLst>
                <a:ext uri="{C183D7F6-B498-43B3-948B-1728B52AA6E4}">
                  <adec:decorative xmlns:adec="http://schemas.microsoft.com/office/drawing/2017/decorative" val="1"/>
                </a:ext>
              </a:extLst>
            </p:cNvPr>
            <p:cNvSpPr/>
            <p:nvPr/>
          </p:nvSpPr>
          <p:spPr>
            <a:xfrm>
              <a:off x="0" y="0"/>
              <a:ext cx="4549935" cy="1788249"/>
            </a:xfrm>
            <a:custGeom>
              <a:avLst/>
              <a:gdLst/>
              <a:ahLst/>
              <a:cxnLst/>
              <a:rect l="l" t="t" r="r" b="b"/>
              <a:pathLst>
                <a:path w="4549935" h="1788249">
                  <a:moveTo>
                    <a:pt x="0" y="0"/>
                  </a:moveTo>
                  <a:lnTo>
                    <a:pt x="4549935" y="0"/>
                  </a:lnTo>
                  <a:lnTo>
                    <a:pt x="4549935" y="1788249"/>
                  </a:lnTo>
                  <a:lnTo>
                    <a:pt x="0" y="1788249"/>
                  </a:lnTo>
                  <a:close/>
                </a:path>
              </a:pathLst>
            </a:custGeom>
            <a:solidFill>
              <a:srgbClr val="F2F2F2"/>
            </a:solidFill>
          </p:spPr>
          <p:txBody>
            <a:bodyPr/>
            <a:lstStyle/>
            <a:p>
              <a:endParaRPr lang="en-US"/>
            </a:p>
          </p:txBody>
        </p:sp>
        <p:sp>
          <p:nvSpPr>
            <p:cNvPr id="4" name="TextBox 4"/>
            <p:cNvSpPr txBox="1"/>
            <p:nvPr/>
          </p:nvSpPr>
          <p:spPr>
            <a:xfrm>
              <a:off x="0" y="-38100"/>
              <a:ext cx="4549935" cy="1826349"/>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266587"/>
            <a:ext cx="18288000" cy="2166064"/>
            <a:chOff x="0" y="0"/>
            <a:chExt cx="4816593" cy="570486"/>
          </a:xfrm>
        </p:grpSpPr>
        <p:sp>
          <p:nvSpPr>
            <p:cNvPr id="9" name="Freeform 9">
              <a:extLst>
                <a:ext uri="{C183D7F6-B498-43B3-948B-1728B52AA6E4}">
                  <adec:decorative xmlns:adec="http://schemas.microsoft.com/office/drawing/2017/decorative" val="1"/>
                </a:ext>
              </a:extLst>
            </p:cNvPr>
            <p:cNvSpPr/>
            <p:nvPr/>
          </p:nvSpPr>
          <p:spPr>
            <a:xfrm>
              <a:off x="0" y="0"/>
              <a:ext cx="4816592" cy="570486"/>
            </a:xfrm>
            <a:custGeom>
              <a:avLst/>
              <a:gdLst/>
              <a:ahLst/>
              <a:cxnLst/>
              <a:rect l="l" t="t" r="r" b="b"/>
              <a:pathLst>
                <a:path w="4816592" h="570486">
                  <a:moveTo>
                    <a:pt x="0" y="0"/>
                  </a:moveTo>
                  <a:lnTo>
                    <a:pt x="4816592" y="0"/>
                  </a:lnTo>
                  <a:lnTo>
                    <a:pt x="4816592" y="570486"/>
                  </a:lnTo>
                  <a:lnTo>
                    <a:pt x="0" y="570486"/>
                  </a:lnTo>
                  <a:close/>
                </a:path>
              </a:pathLst>
            </a:custGeom>
            <a:solidFill>
              <a:srgbClr val="F2F2F2"/>
            </a:solidFill>
          </p:spPr>
          <p:txBody>
            <a:bodyPr/>
            <a:lstStyle/>
            <a:p>
              <a:endParaRPr lang="en-US"/>
            </a:p>
          </p:txBody>
        </p:sp>
        <p:sp>
          <p:nvSpPr>
            <p:cNvPr id="10" name="TextBox 10"/>
            <p:cNvSpPr txBox="1"/>
            <p:nvPr/>
          </p:nvSpPr>
          <p:spPr>
            <a:xfrm>
              <a:off x="0" y="95250"/>
              <a:ext cx="4816593" cy="475236"/>
            </a:xfrm>
            <a:prstGeom prst="rect">
              <a:avLst/>
            </a:prstGeom>
          </p:spPr>
          <p:txBody>
            <a:bodyPr lIns="50800" tIns="50800" rIns="50800" bIns="50800" rtlCol="0" anchor="ctr"/>
            <a:lstStyle/>
            <a:p>
              <a:pPr algn="l">
                <a:lnSpc>
                  <a:spcPts val="6760"/>
                </a:lnSpc>
              </a:pPr>
              <a:r>
                <a:rPr lang="en-US" sz="650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07064" y="810495"/>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467829" y="634291"/>
            <a:ext cx="15828577" cy="16211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Purchased Services- 0300</a:t>
            </a:r>
          </a:p>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Consultant and Professional Speakers</a:t>
            </a:r>
          </a:p>
        </p:txBody>
      </p:sp>
      <p:sp>
        <p:nvSpPr>
          <p:cNvPr id="6" name="TextBox 6"/>
          <p:cNvSpPr txBox="1"/>
          <p:nvPr/>
        </p:nvSpPr>
        <p:spPr>
          <a:xfrm>
            <a:off x="1028700" y="3128359"/>
            <a:ext cx="7050064" cy="5588000"/>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Who?</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What?</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Cost per hour/item</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Why is it necessary?</a:t>
            </a:r>
          </a:p>
          <a:p>
            <a:pPr algn="l">
              <a:lnSpc>
                <a:spcPts val="3999"/>
              </a:lnSpc>
              <a:spcBef>
                <a:spcPct val="0"/>
              </a:spcBef>
            </a:pPr>
            <a:endParaRPr lang="en-US" sz="3999">
              <a:solidFill>
                <a:srgbClr val="000000"/>
              </a:solidFill>
              <a:latin typeface="Trebuchet MS"/>
              <a:ea typeface="Trebuchet MS"/>
              <a:cs typeface="Trebuchet MS"/>
              <a:sym typeface="Trebuchet MS"/>
            </a:endParaRPr>
          </a:p>
        </p:txBody>
      </p:sp>
      <p:sp>
        <p:nvSpPr>
          <p:cNvPr id="7" name="TextBox 7"/>
          <p:cNvSpPr txBox="1"/>
          <p:nvPr/>
        </p:nvSpPr>
        <p:spPr>
          <a:xfrm>
            <a:off x="9897209" y="3128359"/>
            <a:ext cx="7445337" cy="457835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ASCA on-site training; $3,500 for 45 staff members</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SCCGP Consultant Name- $10,000 to support writing sustainability plan.</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3008676"/>
            <a:ext cx="17275536" cy="6857613"/>
            <a:chOff x="0" y="0"/>
            <a:chExt cx="4549935" cy="1806120"/>
          </a:xfrm>
        </p:grpSpPr>
        <p:sp>
          <p:nvSpPr>
            <p:cNvPr id="3" name="Freeform 3">
              <a:extLst>
                <a:ext uri="{C183D7F6-B498-43B3-948B-1728B52AA6E4}">
                  <adec:decorative xmlns:adec="http://schemas.microsoft.com/office/drawing/2017/decorative" val="1"/>
                </a:ext>
              </a:extLst>
            </p:cNvPr>
            <p:cNvSpPr/>
            <p:nvPr/>
          </p:nvSpPr>
          <p:spPr>
            <a:xfrm>
              <a:off x="0" y="0"/>
              <a:ext cx="4549935" cy="1806120"/>
            </a:xfrm>
            <a:custGeom>
              <a:avLst/>
              <a:gdLst/>
              <a:ahLst/>
              <a:cxnLst/>
              <a:rect l="l" t="t" r="r" b="b"/>
              <a:pathLst>
                <a:path w="4549935" h="1806120">
                  <a:moveTo>
                    <a:pt x="0" y="0"/>
                  </a:moveTo>
                  <a:lnTo>
                    <a:pt x="4549935" y="0"/>
                  </a:lnTo>
                  <a:lnTo>
                    <a:pt x="4549935" y="1806120"/>
                  </a:lnTo>
                  <a:lnTo>
                    <a:pt x="0" y="1806120"/>
                  </a:lnTo>
                  <a:close/>
                </a:path>
              </a:pathLst>
            </a:custGeom>
            <a:solidFill>
              <a:srgbClr val="F2F2F2"/>
            </a:solidFill>
          </p:spPr>
          <p:txBody>
            <a:bodyPr/>
            <a:lstStyle/>
            <a:p>
              <a:endParaRPr lang="en-US"/>
            </a:p>
          </p:txBody>
        </p:sp>
        <p:sp>
          <p:nvSpPr>
            <p:cNvPr id="4" name="TextBox 4"/>
            <p:cNvSpPr txBox="1"/>
            <p:nvPr/>
          </p:nvSpPr>
          <p:spPr>
            <a:xfrm>
              <a:off x="0" y="-38100"/>
              <a:ext cx="4549935" cy="1844220"/>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872204" y="3363238"/>
            <a:ext cx="8271796" cy="2219960"/>
          </a:xfrm>
          <a:prstGeom prst="rect">
            <a:avLst/>
          </a:prstGeom>
        </p:spPr>
        <p:txBody>
          <a:bodyPr lIns="0" tIns="0" rIns="0" bIns="0" rtlCol="0" anchor="t">
            <a:spAutoFit/>
          </a:bodyPr>
          <a:lstStyle/>
          <a:p>
            <a:pPr algn="l">
              <a:lnSpc>
                <a:spcPts val="3800"/>
              </a:lnSpc>
              <a:spcBef>
                <a:spcPct val="0"/>
              </a:spcBef>
            </a:pPr>
            <a:r>
              <a:rPr lang="en-US" sz="3800" b="1">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b="1">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a:solidFill>
                <a:srgbClr val="000000"/>
              </a:solidFill>
              <a:latin typeface="Trebuchet MS Bold"/>
              <a:ea typeface="Trebuchet MS Bold"/>
              <a:cs typeface="Trebuchet MS Bold"/>
              <a:sym typeface="Trebuchet MS Bold"/>
            </a:endParaRPr>
          </a:p>
          <a:p>
            <a:pPr marL="647700" lvl="1" indent="-323850" algn="l">
              <a:lnSpc>
                <a:spcPts val="3000"/>
              </a:lnSpc>
              <a:buFont typeface="Arial"/>
              <a:buChar char="•"/>
            </a:pPr>
            <a:r>
              <a:rPr lang="en-US" sz="3000">
                <a:solidFill>
                  <a:srgbClr val="000000"/>
                </a:solidFill>
                <a:latin typeface="Trebuchet MS"/>
                <a:ea typeface="Trebuchet MS"/>
                <a:cs typeface="Trebuchet MS"/>
                <a:sym typeface="Trebuchet MS"/>
              </a:rPr>
              <a:t>Include name of higher education institution and employee</a:t>
            </a:r>
          </a:p>
        </p:txBody>
      </p:sp>
      <p:sp>
        <p:nvSpPr>
          <p:cNvPr id="6" name="TextBox 6"/>
          <p:cNvSpPr txBox="1"/>
          <p:nvPr/>
        </p:nvSpPr>
        <p:spPr>
          <a:xfrm>
            <a:off x="9642186" y="3281810"/>
            <a:ext cx="7963155" cy="2981960"/>
          </a:xfrm>
          <a:prstGeom prst="rect">
            <a:avLst/>
          </a:prstGeom>
        </p:spPr>
        <p:txBody>
          <a:bodyPr lIns="0" tIns="0" rIns="0" bIns="0" rtlCol="0" anchor="t">
            <a:spAutoFit/>
          </a:bodyPr>
          <a:lstStyle/>
          <a:p>
            <a:pPr algn="l">
              <a:lnSpc>
                <a:spcPts val="3800"/>
              </a:lnSpc>
            </a:pPr>
            <a:r>
              <a:rPr lang="en-US" sz="3800" b="1" dirty="0">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dirty="0">
              <a:solidFill>
                <a:srgbClr val="000000"/>
              </a:solidFill>
              <a:latin typeface="Trebuchet MS Bold"/>
              <a:ea typeface="Trebuchet MS Bold"/>
              <a:cs typeface="Trebuchet MS Bold"/>
              <a:sym typeface="Trebuchet MS Bold"/>
            </a:endParaRPr>
          </a:p>
          <a:p>
            <a:pPr marL="647700" lvl="1" indent="-323850" algn="l">
              <a:lnSpc>
                <a:spcPts val="3000"/>
              </a:lnSpc>
              <a:spcBef>
                <a:spcPct val="0"/>
              </a:spcBef>
              <a:buFont typeface="Arial"/>
              <a:buChar char="•"/>
            </a:pPr>
            <a:r>
              <a:rPr lang="en-US" sz="3000" dirty="0">
                <a:solidFill>
                  <a:srgbClr val="000000"/>
                </a:solidFill>
                <a:latin typeface="Trebuchet MS"/>
                <a:ea typeface="Trebuchet MS"/>
                <a:cs typeface="Trebuchet MS"/>
                <a:sym typeface="Trebuchet MS"/>
              </a:rPr>
              <a:t>Tuition cost to School Counseling University for JB</a:t>
            </a:r>
          </a:p>
          <a:p>
            <a:pPr algn="l">
              <a:lnSpc>
                <a:spcPts val="3000"/>
              </a:lnSpc>
              <a:spcBef>
                <a:spcPct val="0"/>
              </a:spcBef>
            </a:pPr>
            <a:endParaRPr lang="en-US" sz="3000" dirty="0">
              <a:solidFill>
                <a:srgbClr val="000000"/>
              </a:solidFill>
              <a:latin typeface="Trebuchet MS"/>
              <a:ea typeface="Trebuchet MS"/>
              <a:cs typeface="Trebuchet MS"/>
              <a:sym typeface="Trebuchet MS"/>
            </a:endParaRPr>
          </a:p>
          <a:p>
            <a:pPr marL="647700" lvl="1" indent="-323850" algn="l">
              <a:lnSpc>
                <a:spcPts val="3000"/>
              </a:lnSpc>
              <a:buFont typeface="Arial"/>
              <a:buChar char="•"/>
            </a:pPr>
            <a:r>
              <a:rPr lang="en-US" sz="3000" dirty="0">
                <a:solidFill>
                  <a:srgbClr val="000000"/>
                </a:solidFill>
                <a:latin typeface="Trebuchet MS"/>
                <a:ea typeface="Trebuchet MS"/>
                <a:cs typeface="Trebuchet MS"/>
                <a:sym typeface="Trebuchet MS"/>
              </a:rPr>
              <a:t>Books for Masters in School Counseling</a:t>
            </a:r>
          </a:p>
        </p:txBody>
      </p:sp>
      <p:sp>
        <p:nvSpPr>
          <p:cNvPr id="7" name="TextBox 7"/>
          <p:cNvSpPr txBox="1"/>
          <p:nvPr/>
        </p:nvSpPr>
        <p:spPr>
          <a:xfrm>
            <a:off x="1028700" y="7016503"/>
            <a:ext cx="16384405" cy="2661285"/>
          </a:xfrm>
          <a:prstGeom prst="rect">
            <a:avLst/>
          </a:prstGeom>
        </p:spPr>
        <p:txBody>
          <a:bodyPr lIns="0" tIns="0" rIns="0" bIns="0" rtlCol="0" anchor="t">
            <a:spAutoFit/>
          </a:bodyPr>
          <a:lstStyle/>
          <a:p>
            <a:pPr algn="l">
              <a:lnSpc>
                <a:spcPts val="4590"/>
              </a:lnSpc>
            </a:pPr>
            <a:r>
              <a:rPr lang="en-US" sz="3000" b="1">
                <a:solidFill>
                  <a:srgbClr val="000000"/>
                </a:solidFill>
                <a:latin typeface="Trebuchet MS Bold"/>
                <a:ea typeface="Trebuchet MS Bold"/>
                <a:cs typeface="Trebuchet MS Bold"/>
                <a:sym typeface="Trebuchet MS Bold"/>
              </a:rPr>
              <a:t>*Important SCCG Note:</a:t>
            </a:r>
          </a:p>
          <a:p>
            <a:pPr marL="647702" lvl="1" indent="-323851" algn="l">
              <a:lnSpc>
                <a:spcPts val="4590"/>
              </a:lnSpc>
              <a:buFont typeface="Arial"/>
              <a:buChar char="•"/>
            </a:pPr>
            <a:r>
              <a:rPr lang="en-US" sz="3000">
                <a:solidFill>
                  <a:srgbClr val="000000"/>
                </a:solidFill>
                <a:latin typeface="Trebuchet MS"/>
                <a:ea typeface="Trebuchet MS"/>
                <a:cs typeface="Trebuchet MS"/>
                <a:sym typeface="Trebuchet MS"/>
              </a:rPr>
              <a:t>See Tuition/Hiring Guidance workflow</a:t>
            </a:r>
          </a:p>
          <a:p>
            <a:pPr marL="647702" lvl="1" indent="-323851" algn="l">
              <a:lnSpc>
                <a:spcPts val="4170"/>
              </a:lnSpc>
              <a:buFont typeface="Arial"/>
              <a:buChar char="•"/>
            </a:pPr>
            <a:r>
              <a:rPr lang="en-US" sz="3000">
                <a:solidFill>
                  <a:srgbClr val="000000"/>
                </a:solidFill>
                <a:latin typeface="Trebuchet MS"/>
                <a:ea typeface="Trebuchet MS"/>
                <a:cs typeface="Trebuchet MS"/>
                <a:sym typeface="Trebuchet MS"/>
              </a:rPr>
              <a:t>Fill out assurances </a:t>
            </a:r>
          </a:p>
          <a:p>
            <a:pPr marL="647702" lvl="1" indent="-323851" algn="l">
              <a:lnSpc>
                <a:spcPts val="4170"/>
              </a:lnSpc>
              <a:buFont typeface="Arial"/>
              <a:buChar char="•"/>
            </a:pPr>
            <a:r>
              <a:rPr lang="en-US" sz="3000">
                <a:solidFill>
                  <a:srgbClr val="000000"/>
                </a:solidFill>
                <a:latin typeface="Trebuchet MS"/>
                <a:ea typeface="Trebuchet MS"/>
                <a:cs typeface="Trebuchet MS"/>
                <a:sym typeface="Trebuchet MS"/>
              </a:rPr>
              <a:t>Tuition can only be paid for those in grant funded positions </a:t>
            </a:r>
          </a:p>
          <a:p>
            <a:pPr algn="l">
              <a:lnSpc>
                <a:spcPts val="3000"/>
              </a:lnSpc>
              <a:spcBef>
                <a:spcPct val="0"/>
              </a:spcBef>
            </a:pPr>
            <a:endParaRPr lang="en-US" sz="3000">
              <a:solidFill>
                <a:srgbClr val="000000"/>
              </a:solidFill>
              <a:latin typeface="Trebuchet MS"/>
              <a:ea typeface="Trebuchet MS"/>
              <a:cs typeface="Trebuchet MS"/>
              <a:sym typeface="Trebuchet MS"/>
            </a:endParaRPr>
          </a:p>
        </p:txBody>
      </p:sp>
      <p:sp>
        <p:nvSpPr>
          <p:cNvPr id="8" name="AutoShape 8">
            <a:extLst>
              <a:ext uri="{C183D7F6-B498-43B3-948B-1728B52AA6E4}">
                <adec:decorative xmlns:adec="http://schemas.microsoft.com/office/drawing/2017/decorative" val="1"/>
              </a:ext>
            </a:extLst>
          </p:cNvPr>
          <p:cNvSpPr/>
          <p:nvPr/>
        </p:nvSpPr>
        <p:spPr>
          <a:xfrm flipH="1" flipV="1">
            <a:off x="9244715" y="3196716"/>
            <a:ext cx="23812" cy="3631684"/>
          </a:xfrm>
          <a:prstGeom prst="line">
            <a:avLst/>
          </a:prstGeom>
          <a:ln w="47625" cap="rnd">
            <a:solidFill>
              <a:srgbClr val="000000"/>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flipV="1">
            <a:off x="864813" y="6970077"/>
            <a:ext cx="16712180" cy="15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0" y="512969"/>
            <a:ext cx="18288000" cy="2030351"/>
            <a:chOff x="0" y="0"/>
            <a:chExt cx="4816593" cy="534743"/>
          </a:xfrm>
        </p:grpSpPr>
        <p:sp>
          <p:nvSpPr>
            <p:cNvPr id="11" name="Freeform 11">
              <a:extLst>
                <a:ext uri="{C183D7F6-B498-43B3-948B-1728B52AA6E4}">
                  <adec:decorative xmlns:adec="http://schemas.microsoft.com/office/drawing/2017/decorative" val="1"/>
                </a:ext>
              </a:extLst>
            </p:cNvPr>
            <p:cNvSpPr/>
            <p:nvPr/>
          </p:nvSpPr>
          <p:spPr>
            <a:xfrm>
              <a:off x="0" y="0"/>
              <a:ext cx="4816592" cy="534743"/>
            </a:xfrm>
            <a:custGeom>
              <a:avLst/>
              <a:gdLst/>
              <a:ahLst/>
              <a:cxnLst/>
              <a:rect l="l" t="t" r="r" b="b"/>
              <a:pathLst>
                <a:path w="4816592" h="534743">
                  <a:moveTo>
                    <a:pt x="0" y="0"/>
                  </a:moveTo>
                  <a:lnTo>
                    <a:pt x="4816592" y="0"/>
                  </a:lnTo>
                  <a:lnTo>
                    <a:pt x="4816592" y="534743"/>
                  </a:lnTo>
                  <a:lnTo>
                    <a:pt x="0" y="534743"/>
                  </a:lnTo>
                  <a:close/>
                </a:path>
              </a:pathLst>
            </a:custGeom>
            <a:solidFill>
              <a:srgbClr val="F2F2F2"/>
            </a:solidFill>
          </p:spPr>
          <p:txBody>
            <a:bodyPr/>
            <a:lstStyle/>
            <a:p>
              <a:endParaRPr lang="en-US"/>
            </a:p>
          </p:txBody>
        </p:sp>
        <p:sp>
          <p:nvSpPr>
            <p:cNvPr id="12" name="TextBox 12"/>
            <p:cNvSpPr txBox="1"/>
            <p:nvPr/>
          </p:nvSpPr>
          <p:spPr>
            <a:xfrm>
              <a:off x="0" y="-133350"/>
              <a:ext cx="4816593" cy="668093"/>
            </a:xfrm>
            <a:prstGeom prst="rect">
              <a:avLst/>
            </a:prstGeom>
          </p:spPr>
          <p:txBody>
            <a:bodyPr lIns="50800" tIns="50800" rIns="50800" bIns="50800" rtlCol="0" anchor="ctr"/>
            <a:lstStyle/>
            <a:p>
              <a:pPr algn="l">
                <a:lnSpc>
                  <a:spcPts val="9100"/>
                </a:lnSpc>
              </a:pPr>
              <a:r>
                <a:rPr lang="en-US" sz="6500">
                  <a:solidFill>
                    <a:srgbClr val="000000"/>
                  </a:solidFill>
                  <a:latin typeface="Museo Slab 1"/>
                  <a:ea typeface="Museo Slab 1"/>
                  <a:cs typeface="Museo Slab 1"/>
                  <a:sym typeface="Museo Slab 1"/>
                </a:rPr>
                <a:t> </a:t>
              </a:r>
            </a:p>
          </p:txBody>
        </p:sp>
      </p:grpSp>
      <p:sp>
        <p:nvSpPr>
          <p:cNvPr id="13" name="Freeform 13" descr="CDE Logo"/>
          <p:cNvSpPr/>
          <p:nvPr/>
        </p:nvSpPr>
        <p:spPr>
          <a:xfrm>
            <a:off x="15245467" y="98902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4" name="TextBox 14"/>
          <p:cNvSpPr txBox="1">
            <a:spLocks noGrp="1"/>
          </p:cNvSpPr>
          <p:nvPr>
            <p:ph type="title" idx="4294967295"/>
          </p:nvPr>
        </p:nvSpPr>
        <p:spPr>
          <a:xfrm>
            <a:off x="304800" y="714061"/>
            <a:ext cx="13969306" cy="1750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Counseling Tuition- 0320</a:t>
            </a:r>
          </a:p>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and Associated Books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874327"/>
            <a:ext cx="17275536" cy="6966184"/>
            <a:chOff x="0" y="0"/>
            <a:chExt cx="4549935" cy="1834715"/>
          </a:xfrm>
        </p:grpSpPr>
        <p:sp>
          <p:nvSpPr>
            <p:cNvPr id="3" name="Freeform 3">
              <a:extLst>
                <a:ext uri="{C183D7F6-B498-43B3-948B-1728B52AA6E4}">
                  <adec:decorative xmlns:adec="http://schemas.microsoft.com/office/drawing/2017/decorative" val="1"/>
                </a:ext>
              </a:extLst>
            </p:cNvPr>
            <p:cNvSpPr/>
            <p:nvPr/>
          </p:nvSpPr>
          <p:spPr>
            <a:xfrm>
              <a:off x="0" y="0"/>
              <a:ext cx="4549935" cy="1834715"/>
            </a:xfrm>
            <a:custGeom>
              <a:avLst/>
              <a:gdLst/>
              <a:ahLst/>
              <a:cxnLst/>
              <a:rect l="l" t="t" r="r" b="b"/>
              <a:pathLst>
                <a:path w="4549935" h="1834715">
                  <a:moveTo>
                    <a:pt x="0" y="0"/>
                  </a:moveTo>
                  <a:lnTo>
                    <a:pt x="4549935" y="0"/>
                  </a:lnTo>
                  <a:lnTo>
                    <a:pt x="4549935" y="1834715"/>
                  </a:lnTo>
                  <a:lnTo>
                    <a:pt x="0" y="1834715"/>
                  </a:lnTo>
                  <a:close/>
                </a:path>
              </a:pathLst>
            </a:custGeom>
            <a:solidFill>
              <a:srgbClr val="F2F2F2"/>
            </a:solidFill>
          </p:spPr>
          <p:txBody>
            <a:bodyPr/>
            <a:lstStyle/>
            <a:p>
              <a:endParaRPr lang="en-US"/>
            </a:p>
          </p:txBody>
        </p:sp>
        <p:sp>
          <p:nvSpPr>
            <p:cNvPr id="4" name="TextBox 4"/>
            <p:cNvSpPr txBox="1"/>
            <p:nvPr/>
          </p:nvSpPr>
          <p:spPr>
            <a:xfrm>
              <a:off x="0" y="-38100"/>
              <a:ext cx="4549935" cy="1872815"/>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167812" y="3129667"/>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885869" y="3123760"/>
            <a:ext cx="7821413" cy="6193155"/>
          </a:xfrm>
          <a:prstGeom prst="rect">
            <a:avLst/>
          </a:prstGeom>
        </p:spPr>
        <p:txBody>
          <a:bodyPr lIns="0" tIns="0" rIns="0" bIns="0" rtlCol="0" anchor="t">
            <a:spAutoFit/>
          </a:bodyPr>
          <a:lstStyle/>
          <a:p>
            <a:pPr algn="l">
              <a:lnSpc>
                <a:spcPts val="4400"/>
              </a:lnSpc>
              <a:spcBef>
                <a:spcPct val="0"/>
              </a:spcBef>
            </a:pPr>
            <a:r>
              <a:rPr lang="en-US" sz="4400" b="1">
                <a:solidFill>
                  <a:srgbClr val="000000"/>
                </a:solidFill>
                <a:latin typeface="Trebuchet MS Bold"/>
                <a:ea typeface="Trebuchet MS Bold"/>
                <a:cs typeface="Trebuchet MS Bold"/>
                <a:sym typeface="Trebuchet MS Bold"/>
              </a:rPr>
              <a:t>Minimum Description Requirements:</a:t>
            </a:r>
          </a:p>
          <a:p>
            <a:pPr algn="l">
              <a:lnSpc>
                <a:spcPts val="1500"/>
              </a:lnSpc>
              <a:spcBef>
                <a:spcPct val="0"/>
              </a:spcBef>
            </a:pPr>
            <a:endParaRPr lang="en-US" sz="4400" b="1">
              <a:solidFill>
                <a:srgbClr val="000000"/>
              </a:solidFill>
              <a:latin typeface="Trebuchet MS Bold"/>
              <a:ea typeface="Trebuchet MS Bold"/>
              <a:cs typeface="Trebuchet MS Bold"/>
              <a:sym typeface="Trebuchet MS Bold"/>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Who?</a:t>
            </a: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What?</a:t>
            </a: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When?</a:t>
            </a:r>
          </a:p>
          <a:p>
            <a:pPr marL="1511301" lvl="2" indent="-503767" algn="l">
              <a:lnSpc>
                <a:spcPts val="4900"/>
              </a:lnSpc>
              <a:buFont typeface="Arial"/>
              <a:buChar char="⚬"/>
            </a:pPr>
            <a:r>
              <a:rPr lang="en-US" sz="3500">
                <a:solidFill>
                  <a:srgbClr val="000000"/>
                </a:solidFill>
                <a:latin typeface="Trebuchet MS"/>
                <a:ea typeface="Trebuchet MS"/>
                <a:cs typeface="Trebuchet MS"/>
                <a:sym typeface="Trebuchet MS"/>
              </a:rPr>
              <a:t>Include month and year details </a:t>
            </a:r>
          </a:p>
          <a:p>
            <a:pPr marL="1511301" lvl="2" indent="-503767" algn="l">
              <a:lnSpc>
                <a:spcPts val="4900"/>
              </a:lnSpc>
              <a:buFont typeface="Arial"/>
              <a:buChar char="⚬"/>
            </a:pPr>
            <a:r>
              <a:rPr lang="en-US" sz="3500">
                <a:solidFill>
                  <a:srgbClr val="000000"/>
                </a:solidFill>
                <a:latin typeface="Trebuchet MS"/>
                <a:ea typeface="Trebuchet MS"/>
                <a:cs typeface="Trebuchet MS"/>
                <a:sym typeface="Trebuchet MS"/>
              </a:rPr>
              <a:t>TBD by Oct 1, 2025</a:t>
            </a:r>
          </a:p>
          <a:p>
            <a:pPr marL="755651" lvl="1" indent="-377825" algn="l">
              <a:lnSpc>
                <a:spcPts val="4900"/>
              </a:lnSpc>
              <a:spcBef>
                <a:spcPct val="0"/>
              </a:spcBef>
              <a:buFont typeface="Arial"/>
              <a:buChar char="•"/>
            </a:pPr>
            <a:r>
              <a:rPr lang="en-US" sz="3500">
                <a:solidFill>
                  <a:srgbClr val="000000"/>
                </a:solidFill>
                <a:latin typeface="Trebuchet MS"/>
                <a:ea typeface="Trebuchet MS"/>
                <a:cs typeface="Trebuchet MS"/>
                <a:sym typeface="Trebuchet MS"/>
              </a:rPr>
              <a:t>How does it relate to school counseling</a:t>
            </a:r>
          </a:p>
        </p:txBody>
      </p:sp>
      <p:sp>
        <p:nvSpPr>
          <p:cNvPr id="7" name="TextBox 7"/>
          <p:cNvSpPr txBox="1"/>
          <p:nvPr/>
        </p:nvSpPr>
        <p:spPr>
          <a:xfrm>
            <a:off x="9805604" y="3123760"/>
            <a:ext cx="7540337" cy="6514465"/>
          </a:xfrm>
          <a:prstGeom prst="rect">
            <a:avLst/>
          </a:prstGeom>
        </p:spPr>
        <p:txBody>
          <a:bodyPr lIns="0" tIns="0" rIns="0" bIns="0" rtlCol="0" anchor="t">
            <a:spAutoFit/>
          </a:bodyPr>
          <a:lstStyle/>
          <a:p>
            <a:pPr algn="l">
              <a:lnSpc>
                <a:spcPts val="4400"/>
              </a:lnSpc>
              <a:spcBef>
                <a:spcPct val="0"/>
              </a:spcBef>
            </a:pPr>
            <a:r>
              <a:rPr lang="en-US" sz="4400" b="1">
                <a:solidFill>
                  <a:srgbClr val="000000"/>
                </a:solidFill>
                <a:latin typeface="Trebuchet MS Bold"/>
                <a:ea typeface="Trebuchet MS Bold"/>
                <a:cs typeface="Trebuchet MS Bold"/>
                <a:sym typeface="Trebuchet MS Bold"/>
              </a:rPr>
              <a:t>Examples of Requirements:</a:t>
            </a:r>
          </a:p>
          <a:p>
            <a:pPr algn="l">
              <a:lnSpc>
                <a:spcPts val="4400"/>
              </a:lnSpc>
              <a:spcBef>
                <a:spcPct val="0"/>
              </a:spcBef>
            </a:pPr>
            <a:endParaRPr lang="en-US" sz="4400" b="1">
              <a:solidFill>
                <a:srgbClr val="000000"/>
              </a:solidFill>
              <a:latin typeface="Trebuchet MS Bold"/>
              <a:ea typeface="Trebuchet MS Bold"/>
              <a:cs typeface="Trebuchet MS Bold"/>
              <a:sym typeface="Trebuchet MS Bold"/>
            </a:endParaRPr>
          </a:p>
          <a:p>
            <a:pPr marL="755651" lvl="1" indent="-377825" algn="l">
              <a:lnSpc>
                <a:spcPts val="4340"/>
              </a:lnSpc>
              <a:buFont typeface="Arial"/>
              <a:buChar char="•"/>
            </a:pPr>
            <a:r>
              <a:rPr lang="en-US" sz="3500">
                <a:solidFill>
                  <a:srgbClr val="000000"/>
                </a:solidFill>
                <a:latin typeface="Trebuchet MS"/>
                <a:ea typeface="Trebuchet MS"/>
                <a:cs typeface="Trebuchet MS"/>
                <a:sym typeface="Trebuchet MS"/>
              </a:rPr>
              <a:t>$1,000 Virtual Professional development with Hatching Results 02/2026</a:t>
            </a:r>
          </a:p>
          <a:p>
            <a:pPr marL="755651" lvl="1" indent="-377825" algn="l">
              <a:lnSpc>
                <a:spcPts val="4340"/>
              </a:lnSpc>
              <a:buFont typeface="Arial"/>
              <a:buChar char="•"/>
            </a:pPr>
            <a:r>
              <a:rPr lang="en-US" sz="3500">
                <a:solidFill>
                  <a:srgbClr val="000000"/>
                </a:solidFill>
                <a:latin typeface="Trebuchet MS"/>
                <a:ea typeface="Trebuchet MS"/>
                <a:cs typeface="Trebuchet MS"/>
                <a:sym typeface="Trebuchet MS"/>
              </a:rPr>
              <a:t>Trauma Informed care whole staff training $3,000 on September 15, 2025</a:t>
            </a:r>
          </a:p>
          <a:p>
            <a:pPr marL="755651" lvl="1" indent="-377825" algn="l">
              <a:lnSpc>
                <a:spcPts val="4340"/>
              </a:lnSpc>
              <a:spcBef>
                <a:spcPct val="0"/>
              </a:spcBef>
              <a:buFont typeface="Arial"/>
              <a:buChar char="•"/>
            </a:pPr>
            <a:r>
              <a:rPr lang="en-US" sz="3500">
                <a:solidFill>
                  <a:srgbClr val="000000"/>
                </a:solidFill>
                <a:latin typeface="Trebuchet MS"/>
                <a:ea typeface="Trebuchet MS"/>
                <a:cs typeface="Trebuchet MS"/>
                <a:sym typeface="Trebuchet MS"/>
              </a:rPr>
              <a:t>All district school counselor MTSS professional</a:t>
            </a:r>
            <a:r>
              <a:rPr lang="en-US" sz="3500" b="1">
                <a:solidFill>
                  <a:srgbClr val="000000"/>
                </a:solidFill>
                <a:latin typeface="Trebuchet MS Bold"/>
                <a:ea typeface="Trebuchet MS Bold"/>
                <a:cs typeface="Trebuchet MS Bold"/>
                <a:sym typeface="Trebuchet MS Bold"/>
              </a:rPr>
              <a:t> </a:t>
            </a:r>
            <a:r>
              <a:rPr lang="en-US" sz="3500">
                <a:solidFill>
                  <a:srgbClr val="000000"/>
                </a:solidFill>
                <a:latin typeface="Trebuchet MS"/>
                <a:ea typeface="Trebuchet MS"/>
                <a:cs typeface="Trebuchet MS"/>
                <a:sym typeface="Trebuchet MS"/>
              </a:rPr>
              <a:t>development. 12/4/2026 MTSS expert fee $1,500 </a:t>
            </a:r>
          </a:p>
        </p:txBody>
      </p:sp>
      <p:grpSp>
        <p:nvGrpSpPr>
          <p:cNvPr id="8" name="Group 8">
            <a:extLst>
              <a:ext uri="{C183D7F6-B498-43B3-948B-1728B52AA6E4}">
                <adec:decorative xmlns:adec="http://schemas.microsoft.com/office/drawing/2017/decorative" val="1"/>
              </a:ext>
            </a:extLst>
          </p:cNvPr>
          <p:cNvGrpSpPr/>
          <p:nvPr/>
        </p:nvGrpSpPr>
        <p:grpSpPr>
          <a:xfrm>
            <a:off x="0" y="399970"/>
            <a:ext cx="18288000" cy="1989637"/>
            <a:chOff x="0" y="0"/>
            <a:chExt cx="4816593" cy="524020"/>
          </a:xfrm>
        </p:grpSpPr>
        <p:sp>
          <p:nvSpPr>
            <p:cNvPr id="9" name="Freeform 9">
              <a:extLst>
                <a:ext uri="{C183D7F6-B498-43B3-948B-1728B52AA6E4}">
                  <adec:decorative xmlns:adec="http://schemas.microsoft.com/office/drawing/2017/decorative" val="1"/>
                </a:ext>
              </a:extLst>
            </p:cNvPr>
            <p:cNvSpPr/>
            <p:nvPr/>
          </p:nvSpPr>
          <p:spPr>
            <a:xfrm>
              <a:off x="0" y="0"/>
              <a:ext cx="4816592" cy="524020"/>
            </a:xfrm>
            <a:custGeom>
              <a:avLst/>
              <a:gdLst/>
              <a:ahLst/>
              <a:cxnLst/>
              <a:rect l="l" t="t" r="r" b="b"/>
              <a:pathLst>
                <a:path w="4816592" h="524020">
                  <a:moveTo>
                    <a:pt x="0" y="0"/>
                  </a:moveTo>
                  <a:lnTo>
                    <a:pt x="4816592" y="0"/>
                  </a:lnTo>
                  <a:lnTo>
                    <a:pt x="4816592" y="524020"/>
                  </a:lnTo>
                  <a:lnTo>
                    <a:pt x="0" y="524020"/>
                  </a:lnTo>
                  <a:close/>
                </a:path>
              </a:pathLst>
            </a:custGeom>
            <a:solidFill>
              <a:srgbClr val="F2F2F2"/>
            </a:solidFill>
          </p:spPr>
          <p:txBody>
            <a:bodyPr/>
            <a:lstStyle/>
            <a:p>
              <a:endParaRPr lang="en-US"/>
            </a:p>
          </p:txBody>
        </p:sp>
        <p:sp>
          <p:nvSpPr>
            <p:cNvPr id="10" name="TextBox 10"/>
            <p:cNvSpPr txBox="1"/>
            <p:nvPr/>
          </p:nvSpPr>
          <p:spPr>
            <a:xfrm>
              <a:off x="0" y="19050"/>
              <a:ext cx="4816593" cy="504970"/>
            </a:xfrm>
            <a:prstGeom prst="rect">
              <a:avLst/>
            </a:prstGeom>
          </p:spPr>
          <p:txBody>
            <a:bodyPr lIns="50800" tIns="50800" rIns="50800" bIns="50800" rtlCol="0" anchor="ctr"/>
            <a:lstStyle/>
            <a:p>
              <a:pPr algn="l">
                <a:lnSpc>
                  <a:spcPts val="6380"/>
                </a:lnSpc>
              </a:pPr>
              <a:r>
                <a:rPr lang="en-US" sz="5500">
                  <a:solidFill>
                    <a:srgbClr val="000000"/>
                  </a:solidFill>
                  <a:latin typeface="Museo Slab 1"/>
                  <a:ea typeface="Museo Slab 1"/>
                  <a:cs typeface="Museo Slab 1"/>
                  <a:sym typeface="Museo Slab 1"/>
                </a:rPr>
                <a:t> </a:t>
              </a:r>
            </a:p>
          </p:txBody>
        </p:sp>
      </p:grpSp>
      <p:sp>
        <p:nvSpPr>
          <p:cNvPr id="11" name="Freeform 11" descr="CDE Logo"/>
          <p:cNvSpPr/>
          <p:nvPr/>
        </p:nvSpPr>
        <p:spPr>
          <a:xfrm>
            <a:off x="14976352" y="84137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245515" y="519442"/>
            <a:ext cx="13969306" cy="1750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Employee Training and Professional</a:t>
            </a:r>
          </a:p>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0350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806471"/>
            <a:ext cx="17275536" cy="6925470"/>
            <a:chOff x="0" y="0"/>
            <a:chExt cx="4549935" cy="1823992"/>
          </a:xfrm>
        </p:grpSpPr>
        <p:sp>
          <p:nvSpPr>
            <p:cNvPr id="3" name="Freeform 3">
              <a:extLst>
                <a:ext uri="{C183D7F6-B498-43B3-948B-1728B52AA6E4}">
                  <adec:decorative xmlns:adec="http://schemas.microsoft.com/office/drawing/2017/decorative" val="1"/>
                </a:ext>
              </a:extLst>
            </p:cNvPr>
            <p:cNvSpPr/>
            <p:nvPr/>
          </p:nvSpPr>
          <p:spPr>
            <a:xfrm>
              <a:off x="0" y="0"/>
              <a:ext cx="4549935" cy="1823992"/>
            </a:xfrm>
            <a:custGeom>
              <a:avLst/>
              <a:gdLst/>
              <a:ahLst/>
              <a:cxnLst/>
              <a:rect l="l" t="t" r="r" b="b"/>
              <a:pathLst>
                <a:path w="4549935" h="1823992">
                  <a:moveTo>
                    <a:pt x="0" y="0"/>
                  </a:moveTo>
                  <a:lnTo>
                    <a:pt x="4549935" y="0"/>
                  </a:lnTo>
                  <a:lnTo>
                    <a:pt x="4549935" y="1823992"/>
                  </a:lnTo>
                  <a:lnTo>
                    <a:pt x="0" y="1823992"/>
                  </a:lnTo>
                  <a:close/>
                </a:path>
              </a:pathLst>
            </a:custGeom>
            <a:solidFill>
              <a:srgbClr val="F2F2F2"/>
            </a:solidFill>
          </p:spPr>
          <p:txBody>
            <a:bodyPr/>
            <a:lstStyle/>
            <a:p>
              <a:endParaRPr lang="en-US"/>
            </a:p>
          </p:txBody>
        </p:sp>
        <p:sp>
          <p:nvSpPr>
            <p:cNvPr id="4" name="TextBox 4"/>
            <p:cNvSpPr txBox="1"/>
            <p:nvPr/>
          </p:nvSpPr>
          <p:spPr>
            <a:xfrm>
              <a:off x="0" y="-38100"/>
              <a:ext cx="4549935" cy="1862092"/>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151652" y="3341704"/>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flipV="1">
            <a:off x="9148183" y="3087767"/>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7" name="TextBox 7"/>
          <p:cNvSpPr txBox="1"/>
          <p:nvPr/>
        </p:nvSpPr>
        <p:spPr>
          <a:xfrm>
            <a:off x="1028700" y="3236929"/>
            <a:ext cx="7050064" cy="5588000"/>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Who?</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What?</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Cost per hour/item</a:t>
            </a:r>
          </a:p>
          <a:p>
            <a:pPr algn="l">
              <a:lnSpc>
                <a:spcPts val="3999"/>
              </a:lnSpc>
              <a:spcBef>
                <a:spcPct val="0"/>
              </a:spcBef>
            </a:pPr>
            <a:endParaRPr lang="en-US" sz="3999">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a:solidFill>
                  <a:srgbClr val="000000"/>
                </a:solidFill>
                <a:latin typeface="Trebuchet MS"/>
                <a:ea typeface="Trebuchet MS"/>
                <a:cs typeface="Trebuchet MS"/>
                <a:sym typeface="Trebuchet MS"/>
              </a:rPr>
              <a:t>Why is it necessary?</a:t>
            </a:r>
          </a:p>
          <a:p>
            <a:pPr algn="l">
              <a:lnSpc>
                <a:spcPts val="3999"/>
              </a:lnSpc>
              <a:spcBef>
                <a:spcPct val="0"/>
              </a:spcBef>
            </a:pPr>
            <a:endParaRPr lang="en-US" sz="3999">
              <a:solidFill>
                <a:srgbClr val="000000"/>
              </a:solidFill>
              <a:latin typeface="Trebuchet MS"/>
              <a:ea typeface="Trebuchet MS"/>
              <a:cs typeface="Trebuchet MS"/>
              <a:sym typeface="Trebuchet MS"/>
            </a:endParaRPr>
          </a:p>
        </p:txBody>
      </p:sp>
      <p:sp>
        <p:nvSpPr>
          <p:cNvPr id="8" name="TextBox 8"/>
          <p:cNvSpPr txBox="1"/>
          <p:nvPr/>
        </p:nvSpPr>
        <p:spPr>
          <a:xfrm>
            <a:off x="9763482" y="3236929"/>
            <a:ext cx="7495818" cy="3951605"/>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algn="l">
              <a:lnSpc>
                <a:spcPts val="4719"/>
              </a:lnSpc>
            </a:pPr>
            <a:r>
              <a:rPr lang="en-US" sz="3999">
                <a:solidFill>
                  <a:srgbClr val="000000"/>
                </a:solidFill>
                <a:latin typeface="Trebuchet MS"/>
                <a:ea typeface="Trebuchet MS"/>
                <a:cs typeface="Trebuchet MS"/>
                <a:sym typeface="Trebuchet MS"/>
              </a:rPr>
              <a:t>Best Printing Co. - provides paper and ink for printing all instructional materials and supplies for college fair; $2,000 allocable to SCCG program</a:t>
            </a:r>
          </a:p>
        </p:txBody>
      </p:sp>
      <p:grpSp>
        <p:nvGrpSpPr>
          <p:cNvPr id="9" name="Group 9">
            <a:extLst>
              <a:ext uri="{C183D7F6-B498-43B3-948B-1728B52AA6E4}">
                <adec:decorative xmlns:adec="http://schemas.microsoft.com/office/drawing/2017/decorative" val="1"/>
              </a:ext>
            </a:extLst>
          </p:cNvPr>
          <p:cNvGrpSpPr/>
          <p:nvPr/>
        </p:nvGrpSpPr>
        <p:grpSpPr>
          <a:xfrm>
            <a:off x="0" y="503260"/>
            <a:ext cx="18288000" cy="1768475"/>
            <a:chOff x="0" y="0"/>
            <a:chExt cx="4816593" cy="465771"/>
          </a:xfrm>
        </p:grpSpPr>
        <p:sp>
          <p:nvSpPr>
            <p:cNvPr id="10" name="Freeform 10">
              <a:extLst>
                <a:ext uri="{C183D7F6-B498-43B3-948B-1728B52AA6E4}">
                  <adec:decorative xmlns:adec="http://schemas.microsoft.com/office/drawing/2017/decorative" val="1"/>
                </a:ext>
              </a:extLst>
            </p:cNvPr>
            <p:cNvSpPr/>
            <p:nvPr/>
          </p:nvSpPr>
          <p:spPr>
            <a:xfrm>
              <a:off x="0" y="0"/>
              <a:ext cx="4816592" cy="465771"/>
            </a:xfrm>
            <a:custGeom>
              <a:avLst/>
              <a:gdLst/>
              <a:ahLst/>
              <a:cxnLst/>
              <a:rect l="l" t="t" r="r" b="b"/>
              <a:pathLst>
                <a:path w="4816592" h="465771">
                  <a:moveTo>
                    <a:pt x="0" y="0"/>
                  </a:moveTo>
                  <a:lnTo>
                    <a:pt x="4816592" y="0"/>
                  </a:lnTo>
                  <a:lnTo>
                    <a:pt x="4816592" y="465771"/>
                  </a:lnTo>
                  <a:lnTo>
                    <a:pt x="0" y="465771"/>
                  </a:lnTo>
                  <a:close/>
                </a:path>
              </a:pathLst>
            </a:custGeom>
            <a:solidFill>
              <a:srgbClr val="F2F2F2"/>
            </a:solidFill>
          </p:spPr>
          <p:txBody>
            <a:bodyPr/>
            <a:lstStyle/>
            <a:p>
              <a:endParaRPr lang="en-US"/>
            </a:p>
          </p:txBody>
        </p:sp>
        <p:sp>
          <p:nvSpPr>
            <p:cNvPr id="11" name="TextBox 11"/>
            <p:cNvSpPr txBox="1"/>
            <p:nvPr/>
          </p:nvSpPr>
          <p:spPr>
            <a:xfrm>
              <a:off x="0" y="76200"/>
              <a:ext cx="4816593" cy="389571"/>
            </a:xfrm>
            <a:prstGeom prst="rect">
              <a:avLst/>
            </a:prstGeom>
          </p:spPr>
          <p:txBody>
            <a:bodyPr lIns="50800" tIns="50800" rIns="50800" bIns="50800" rtlCol="0" anchor="ctr"/>
            <a:lstStyle/>
            <a:p>
              <a:pPr algn="l">
                <a:lnSpc>
                  <a:spcPts val="5774"/>
                </a:lnSpc>
              </a:pPr>
              <a:endParaRPr/>
            </a:p>
          </p:txBody>
        </p:sp>
      </p:grpSp>
      <p:sp>
        <p:nvSpPr>
          <p:cNvPr id="12" name="Freeform 12" descr="CDE Logo"/>
          <p:cNvSpPr/>
          <p:nvPr/>
        </p:nvSpPr>
        <p:spPr>
          <a:xfrm>
            <a:off x="15418047" y="848374"/>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3" name="TextBox 13"/>
          <p:cNvSpPr txBox="1">
            <a:spLocks noGrp="1"/>
          </p:cNvSpPr>
          <p:nvPr>
            <p:ph type="title" idx="4294967295"/>
          </p:nvPr>
        </p:nvSpPr>
        <p:spPr>
          <a:xfrm>
            <a:off x="164475" y="783105"/>
            <a:ext cx="15828577" cy="13516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52"/>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Purchased Services, Professional Contracts, and Subscription Services 0400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60054"/>
            <a:ext cx="17275536" cy="7319038"/>
            <a:chOff x="0" y="0"/>
            <a:chExt cx="4549935" cy="1927648"/>
          </a:xfrm>
        </p:grpSpPr>
        <p:sp>
          <p:nvSpPr>
            <p:cNvPr id="3" name="Freeform 3">
              <a:extLst>
                <a:ext uri="{C183D7F6-B498-43B3-948B-1728B52AA6E4}">
                  <adec:decorative xmlns:adec="http://schemas.microsoft.com/office/drawing/2017/decorative" val="1"/>
                </a:ext>
              </a:extLst>
            </p:cNvPr>
            <p:cNvSpPr/>
            <p:nvPr/>
          </p:nvSpPr>
          <p:spPr>
            <a:xfrm>
              <a:off x="0" y="0"/>
              <a:ext cx="4549935" cy="1927648"/>
            </a:xfrm>
            <a:custGeom>
              <a:avLst/>
              <a:gdLst/>
              <a:ahLst/>
              <a:cxnLst/>
              <a:rect l="l" t="t" r="r" b="b"/>
              <a:pathLst>
                <a:path w="4549935" h="1927648">
                  <a:moveTo>
                    <a:pt x="0" y="0"/>
                  </a:moveTo>
                  <a:lnTo>
                    <a:pt x="4549935" y="0"/>
                  </a:lnTo>
                  <a:lnTo>
                    <a:pt x="4549935" y="1927648"/>
                  </a:lnTo>
                  <a:lnTo>
                    <a:pt x="0" y="1927648"/>
                  </a:lnTo>
                  <a:close/>
                </a:path>
              </a:pathLst>
            </a:custGeom>
            <a:solidFill>
              <a:srgbClr val="F2F2F2"/>
            </a:solidFill>
          </p:spPr>
          <p:txBody>
            <a:bodyPr/>
            <a:lstStyle/>
            <a:p>
              <a:endParaRPr lang="en-US"/>
            </a:p>
          </p:txBody>
        </p:sp>
        <p:sp>
          <p:nvSpPr>
            <p:cNvPr id="4" name="TextBox 4"/>
            <p:cNvSpPr txBox="1"/>
            <p:nvPr/>
          </p:nvSpPr>
          <p:spPr>
            <a:xfrm>
              <a:off x="0" y="-38100"/>
              <a:ext cx="4549935" cy="1965748"/>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9575009" y="6297242"/>
            <a:ext cx="7531541" cy="23812"/>
          </a:xfrm>
          <a:prstGeom prst="line">
            <a:avLst/>
          </a:prstGeom>
          <a:ln w="47625" cap="rnd">
            <a:solidFill>
              <a:srgbClr val="000000"/>
            </a:solidFill>
            <a:prstDash val="solid"/>
            <a:headEnd type="none" w="sm" len="sm"/>
            <a:tailEnd type="none" w="sm" len="sm"/>
          </a:ln>
        </p:spPr>
        <p:txBody>
          <a:bodyPr/>
          <a:lstStyle/>
          <a:p>
            <a:endParaRPr lang="en-US"/>
          </a:p>
        </p:txBody>
      </p:sp>
      <p:sp>
        <p:nvSpPr>
          <p:cNvPr id="7" name="TextBox 7"/>
          <p:cNvSpPr txBox="1"/>
          <p:nvPr/>
        </p:nvSpPr>
        <p:spPr>
          <a:xfrm>
            <a:off x="9574934" y="6583309"/>
            <a:ext cx="7735262" cy="26574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Trebuchet MS"/>
                <a:ea typeface="Trebuchet MS"/>
                <a:cs typeface="Trebuchet MS"/>
                <a:sym typeface="Trebuchet MS"/>
              </a:rPr>
              <a:t>If you are attending summer PD, all expenditures MUST be spent before June 30th, 2026!</a:t>
            </a:r>
          </a:p>
          <a:p>
            <a:pPr marL="647700" lvl="1" indent="-323850" algn="l">
              <a:lnSpc>
                <a:spcPts val="4200"/>
              </a:lnSpc>
              <a:buFont typeface="Arial"/>
              <a:buChar char="•"/>
            </a:pPr>
            <a:r>
              <a:rPr lang="en-US" sz="3000" dirty="0">
                <a:solidFill>
                  <a:srgbClr val="000000"/>
                </a:solidFill>
                <a:latin typeface="Trebuchet MS"/>
                <a:ea typeface="Trebuchet MS"/>
                <a:cs typeface="Trebuchet MS"/>
                <a:sym typeface="Trebuchet MS"/>
              </a:rPr>
              <a:t>Per diem, please adjust for conference meals </a:t>
            </a:r>
          </a:p>
        </p:txBody>
      </p:sp>
      <p:sp>
        <p:nvSpPr>
          <p:cNvPr id="8" name="AutoShape 8">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0" name="TextBox 10"/>
          <p:cNvSpPr txBox="1"/>
          <p:nvPr/>
        </p:nvSpPr>
        <p:spPr>
          <a:xfrm>
            <a:off x="735850" y="2804000"/>
            <a:ext cx="8325480" cy="6575679"/>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2000"/>
              </a:lnSpc>
              <a:spcBef>
                <a:spcPct val="0"/>
              </a:spcBef>
            </a:pPr>
            <a:endParaRPr lang="en-US" sz="3999" b="1">
              <a:solidFill>
                <a:srgbClr val="000000"/>
              </a:solidFill>
              <a:latin typeface="Trebuchet MS Bold"/>
              <a:ea typeface="Trebuchet MS Bold"/>
              <a:cs typeface="Trebuchet MS Bold"/>
              <a:sym typeface="Trebuchet MS Bold"/>
            </a:endParaRPr>
          </a:p>
          <a:p>
            <a:pPr marL="798831" lvl="1" indent="-399416" algn="l">
              <a:lnSpc>
                <a:spcPts val="4736"/>
              </a:lnSpc>
              <a:buFont typeface="Arial"/>
              <a:buChar char="•"/>
            </a:pPr>
            <a:r>
              <a:rPr lang="en-US" sz="3700">
                <a:solidFill>
                  <a:srgbClr val="000000"/>
                </a:solidFill>
                <a:latin typeface="Trebuchet MS"/>
                <a:ea typeface="Trebuchet MS"/>
                <a:cs typeface="Trebuchet MS"/>
                <a:sym typeface="Trebuchet MS"/>
              </a:rPr>
              <a:t>Who?</a:t>
            </a:r>
          </a:p>
          <a:p>
            <a:pPr marL="798831" lvl="1" indent="-399416" algn="l">
              <a:lnSpc>
                <a:spcPts val="4736"/>
              </a:lnSpc>
              <a:buFont typeface="Arial"/>
              <a:buChar char="•"/>
            </a:pPr>
            <a:r>
              <a:rPr lang="en-US" sz="3700">
                <a:solidFill>
                  <a:srgbClr val="000000"/>
                </a:solidFill>
                <a:latin typeface="Trebuchet MS"/>
                <a:ea typeface="Trebuchet MS"/>
                <a:cs typeface="Trebuchet MS"/>
                <a:sym typeface="Trebuchet MS"/>
              </a:rPr>
              <a:t>What?</a:t>
            </a:r>
          </a:p>
          <a:p>
            <a:pPr marL="798831" lvl="1" indent="-399416" algn="l">
              <a:lnSpc>
                <a:spcPts val="4736"/>
              </a:lnSpc>
              <a:buFont typeface="Arial"/>
              <a:buChar char="•"/>
            </a:pPr>
            <a:r>
              <a:rPr lang="en-US" sz="3700">
                <a:solidFill>
                  <a:srgbClr val="000000"/>
                </a:solidFill>
                <a:latin typeface="Trebuchet MS"/>
                <a:ea typeface="Trebuchet MS"/>
                <a:cs typeface="Trebuchet MS"/>
                <a:sym typeface="Trebuchet MS"/>
              </a:rPr>
              <a:t>When? </a:t>
            </a:r>
          </a:p>
          <a:p>
            <a:pPr marL="1597662" lvl="2" indent="-532554" algn="l">
              <a:lnSpc>
                <a:spcPts val="4736"/>
              </a:lnSpc>
              <a:buFont typeface="Arial"/>
              <a:buChar char="⚬"/>
            </a:pPr>
            <a:r>
              <a:rPr lang="en-US" sz="3700">
                <a:solidFill>
                  <a:srgbClr val="000000"/>
                </a:solidFill>
                <a:latin typeface="Trebuchet MS"/>
                <a:ea typeface="Trebuchet MS"/>
                <a:cs typeface="Trebuchet MS"/>
                <a:sym typeface="Trebuchet MS"/>
              </a:rPr>
              <a:t>Include month and year</a:t>
            </a:r>
          </a:p>
          <a:p>
            <a:pPr marL="1597662" lvl="2" indent="-532554" algn="l">
              <a:lnSpc>
                <a:spcPts val="4736"/>
              </a:lnSpc>
              <a:buFont typeface="Arial"/>
              <a:buChar char="⚬"/>
            </a:pPr>
            <a:r>
              <a:rPr lang="en-US" sz="3700">
                <a:solidFill>
                  <a:srgbClr val="000000"/>
                </a:solidFill>
                <a:latin typeface="Trebuchet MS"/>
                <a:ea typeface="Trebuchet MS"/>
                <a:cs typeface="Trebuchet MS"/>
                <a:sym typeface="Trebuchet MS"/>
              </a:rPr>
              <a:t>TBD by Oct 1, 2025</a:t>
            </a:r>
          </a:p>
          <a:p>
            <a:pPr algn="l">
              <a:lnSpc>
                <a:spcPts val="2176"/>
              </a:lnSpc>
            </a:pPr>
            <a:endParaRPr lang="en-US" sz="3700">
              <a:solidFill>
                <a:srgbClr val="000000"/>
              </a:solidFill>
              <a:latin typeface="Trebuchet MS"/>
              <a:ea typeface="Trebuchet MS"/>
              <a:cs typeface="Trebuchet MS"/>
              <a:sym typeface="Trebuchet MS"/>
            </a:endParaRPr>
          </a:p>
          <a:p>
            <a:pPr marL="798831" lvl="1" indent="-399416" algn="l">
              <a:lnSpc>
                <a:spcPts val="4736"/>
              </a:lnSpc>
              <a:buFont typeface="Arial"/>
              <a:buChar char="•"/>
            </a:pPr>
            <a:r>
              <a:rPr lang="en-US" sz="3700">
                <a:solidFill>
                  <a:srgbClr val="000000"/>
                </a:solidFill>
                <a:latin typeface="Trebuchet MS"/>
                <a:ea typeface="Trebuchet MS"/>
                <a:cs typeface="Trebuchet MS"/>
                <a:sym typeface="Trebuchet MS"/>
              </a:rPr>
              <a:t>Cost per hour/item</a:t>
            </a:r>
          </a:p>
          <a:p>
            <a:pPr algn="l">
              <a:lnSpc>
                <a:spcPts val="2176"/>
              </a:lnSpc>
            </a:pPr>
            <a:endParaRPr lang="en-US" sz="3700">
              <a:solidFill>
                <a:srgbClr val="000000"/>
              </a:solidFill>
              <a:latin typeface="Trebuchet MS"/>
              <a:ea typeface="Trebuchet MS"/>
              <a:cs typeface="Trebuchet MS"/>
              <a:sym typeface="Trebuchet MS"/>
            </a:endParaRPr>
          </a:p>
          <a:p>
            <a:pPr marL="798831" lvl="1" indent="-399416" algn="l">
              <a:lnSpc>
                <a:spcPts val="4736"/>
              </a:lnSpc>
              <a:buFont typeface="Arial"/>
              <a:buChar char="•"/>
            </a:pPr>
            <a:r>
              <a:rPr lang="en-US" sz="3700">
                <a:solidFill>
                  <a:srgbClr val="000000"/>
                </a:solidFill>
                <a:latin typeface="Trebuchet MS"/>
                <a:ea typeface="Trebuchet MS"/>
                <a:cs typeface="Trebuchet MS"/>
                <a:sym typeface="Trebuchet MS"/>
              </a:rPr>
              <a:t>How does it relate to school counseling</a:t>
            </a:r>
          </a:p>
        </p:txBody>
      </p:sp>
      <p:sp>
        <p:nvSpPr>
          <p:cNvPr id="11" name="TextBox 11"/>
          <p:cNvSpPr txBox="1"/>
          <p:nvPr/>
        </p:nvSpPr>
        <p:spPr>
          <a:xfrm>
            <a:off x="9675454" y="2757223"/>
            <a:ext cx="7534221" cy="2710870"/>
          </a:xfrm>
          <a:prstGeom prst="rect">
            <a:avLst/>
          </a:prstGeom>
        </p:spPr>
        <p:txBody>
          <a:bodyPr lIns="0" tIns="0" rIns="0" bIns="0" rtlCol="0" anchor="t">
            <a:spAutoFit/>
          </a:bodyPr>
          <a:lstStyle/>
          <a:p>
            <a:pPr algn="l">
              <a:lnSpc>
                <a:spcPts val="3999"/>
              </a:lnSpc>
            </a:pPr>
            <a:r>
              <a:rPr lang="en-US" sz="3999" b="1" dirty="0">
                <a:solidFill>
                  <a:srgbClr val="000000"/>
                </a:solidFill>
                <a:latin typeface="Trebuchet MS Bold"/>
                <a:ea typeface="Trebuchet MS Bold"/>
                <a:cs typeface="Trebuchet MS Bold"/>
                <a:sym typeface="Trebuchet MS Bold"/>
              </a:rPr>
              <a:t>Examples of Requirements and Notes:</a:t>
            </a:r>
          </a:p>
          <a:p>
            <a:pPr algn="l">
              <a:lnSpc>
                <a:spcPts val="2000"/>
              </a:lnSpc>
            </a:pPr>
            <a:endParaRPr lang="en-US" sz="3999" b="1" dirty="0">
              <a:solidFill>
                <a:srgbClr val="000000"/>
              </a:solidFill>
              <a:latin typeface="Trebuchet MS Bold"/>
              <a:ea typeface="Trebuchet MS Bold"/>
              <a:cs typeface="Trebuchet MS Bold"/>
              <a:sym typeface="Trebuchet MS Bold"/>
            </a:endParaRPr>
          </a:p>
          <a:p>
            <a:pPr algn="l">
              <a:lnSpc>
                <a:spcPts val="3779"/>
              </a:lnSpc>
            </a:pPr>
            <a:r>
              <a:rPr lang="en-US" sz="3000" dirty="0">
                <a:solidFill>
                  <a:srgbClr val="000000"/>
                </a:solidFill>
                <a:latin typeface="Trebuchet MS"/>
                <a:ea typeface="Trebuchet MS"/>
                <a:cs typeface="Trebuchet MS"/>
                <a:sym typeface="Trebuchet MS"/>
              </a:rPr>
              <a:t>$500 for registration to October 2025 CSCA conference; $300 per night at the hotel (5 nights); per diem @ $42/day (5 days);</a:t>
            </a:r>
          </a:p>
        </p:txBody>
      </p:sp>
      <p:grpSp>
        <p:nvGrpSpPr>
          <p:cNvPr id="12" name="Group 12">
            <a:extLst>
              <a:ext uri="{C183D7F6-B498-43B3-948B-1728B52AA6E4}">
                <adec:decorative xmlns:adec="http://schemas.microsoft.com/office/drawing/2017/decorative" val="1"/>
              </a:ext>
            </a:extLst>
          </p:cNvPr>
          <p:cNvGrpSpPr/>
          <p:nvPr/>
        </p:nvGrpSpPr>
        <p:grpSpPr>
          <a:xfrm>
            <a:off x="0" y="454160"/>
            <a:ext cx="18288000" cy="1541783"/>
            <a:chOff x="0" y="0"/>
            <a:chExt cx="4816593" cy="406066"/>
          </a:xfrm>
        </p:grpSpPr>
        <p:sp>
          <p:nvSpPr>
            <p:cNvPr id="13" name="Freeform 1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4" name="TextBox 14"/>
            <p:cNvSpPr txBox="1"/>
            <p:nvPr/>
          </p:nvSpPr>
          <p:spPr>
            <a:xfrm>
              <a:off x="0" y="-123825"/>
              <a:ext cx="4816593" cy="529891"/>
            </a:xfrm>
            <a:prstGeom prst="rect">
              <a:avLst/>
            </a:prstGeom>
          </p:spPr>
          <p:txBody>
            <a:bodyPr lIns="50800" tIns="50800" rIns="50800" bIns="50800" rtlCol="0" anchor="ctr"/>
            <a:lstStyle/>
            <a:p>
              <a:pPr algn="l">
                <a:lnSpc>
                  <a:spcPts val="8400"/>
                </a:lnSpc>
              </a:pPr>
              <a:endParaRPr/>
            </a:p>
          </p:txBody>
        </p:sp>
      </p:grpSp>
      <p:sp>
        <p:nvSpPr>
          <p:cNvPr id="15" name="Freeform 15" descr="CDE Logo"/>
          <p:cNvSpPr/>
          <p:nvPr/>
        </p:nvSpPr>
        <p:spPr>
          <a:xfrm>
            <a:off x="15519205" y="6859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6" name="TextBox 16"/>
          <p:cNvSpPr txBox="1">
            <a:spLocks noGrp="1"/>
          </p:cNvSpPr>
          <p:nvPr>
            <p:ph type="title" idx="4294967295"/>
          </p:nvPr>
        </p:nvSpPr>
        <p:spPr>
          <a:xfrm>
            <a:off x="236976" y="931018"/>
            <a:ext cx="15828577" cy="7562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Travel, Registration, and Entrance 0580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2899A84B-2B11-DAE5-F89A-752910BF9529}"/>
              </a:ex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6" name="Freeform 3">
              <a:extLst>
                <a:ext uri="{FF2B5EF4-FFF2-40B4-BE49-F238E27FC236}">
                  <a16:creationId xmlns:a16="http://schemas.microsoft.com/office/drawing/2014/main" id="{8BC7DFC0-B61F-8789-DD94-7B9E58572AA3}"/>
                </a:ex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dirty="0"/>
            </a:p>
          </p:txBody>
        </p:sp>
        <p:sp>
          <p:nvSpPr>
            <p:cNvPr id="37" name="TextBox 4">
              <a:extLst>
                <a:ext uri="{FF2B5EF4-FFF2-40B4-BE49-F238E27FC236}">
                  <a16:creationId xmlns:a16="http://schemas.microsoft.com/office/drawing/2014/main" id="{CD735EDE-48DC-B0B9-430E-FA952B2149F5}"/>
                </a:ext>
              </a:extLst>
            </p:cNvPr>
            <p:cNvSpPr txBox="1"/>
            <p:nvPr/>
          </p:nvSpPr>
          <p:spPr>
            <a:xfrm>
              <a:off x="0" y="-38100"/>
              <a:ext cx="4971873" cy="444166"/>
            </a:xfrm>
            <a:prstGeom prst="rect">
              <a:avLst/>
            </a:prstGeom>
          </p:spPr>
          <p:txBody>
            <a:bodyPr lIns="50800" tIns="50800" rIns="50800" bIns="50800" rtlCol="0" anchor="ctr"/>
            <a:lstStyle/>
            <a:p>
              <a:pPr algn="ctr">
                <a:lnSpc>
                  <a:spcPts val="3359"/>
                </a:lnSpc>
              </a:pPr>
              <a:endParaRPr dirty="0"/>
            </a:p>
          </p:txBody>
        </p:sp>
      </p:grpSp>
      <p:sp>
        <p:nvSpPr>
          <p:cNvPr id="20" name="Freeform 10" descr="CDE Logo">
            <a:extLst>
              <a:ext uri="{FF2B5EF4-FFF2-40B4-BE49-F238E27FC236}">
                <a16:creationId xmlns:a16="http://schemas.microsoft.com/office/drawing/2014/main" id="{8FE876D5-1470-F9FD-14B2-677FEC5C7D70}"/>
              </a:ext>
            </a:extLst>
          </p:cNvPr>
          <p:cNvSpPr/>
          <p:nvPr/>
        </p:nvSpPr>
        <p:spPr>
          <a:xfrm>
            <a:off x="14722999" y="60628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21" name="Freeform 6">
            <a:extLst>
              <a:ext uri="{FF2B5EF4-FFF2-40B4-BE49-F238E27FC236}">
                <a16:creationId xmlns:a16="http://schemas.microsoft.com/office/drawing/2014/main" id="{DF817DB1-EBD4-9A55-1050-739F2EDB767C}"/>
              </a:ex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4"/>
            <a:stretch>
              <a:fillRect t="-5196" b="-3054"/>
            </a:stretch>
          </a:blipFill>
        </p:spPr>
        <p:txBody>
          <a:bodyPr/>
          <a:lstStyle/>
          <a:p>
            <a:endParaRPr lang="en-US" dirty="0"/>
          </a:p>
        </p:txBody>
      </p:sp>
      <p:grpSp>
        <p:nvGrpSpPr>
          <p:cNvPr id="22" name="Group 7">
            <a:extLst>
              <a:ext uri="{FF2B5EF4-FFF2-40B4-BE49-F238E27FC236}">
                <a16:creationId xmlns:a16="http://schemas.microsoft.com/office/drawing/2014/main" id="{058BCA5B-C2AE-37FE-FB89-74613A7BD360}"/>
              </a:ext>
              <a:ext uri="{C183D7F6-B498-43B3-948B-1728B52AA6E4}">
                <adec:decorative xmlns:adec="http://schemas.microsoft.com/office/drawing/2017/decorative" val="1"/>
              </a:ext>
            </a:extLst>
          </p:cNvPr>
          <p:cNvGrpSpPr/>
          <p:nvPr/>
        </p:nvGrpSpPr>
        <p:grpSpPr>
          <a:xfrm>
            <a:off x="2229100" y="3270962"/>
            <a:ext cx="14880515" cy="5611614"/>
            <a:chOff x="0" y="0"/>
            <a:chExt cx="3919148" cy="1477956"/>
          </a:xfrm>
        </p:grpSpPr>
        <p:sp>
          <p:nvSpPr>
            <p:cNvPr id="23" name="Freeform 8">
              <a:extLst>
                <a:ext uri="{FF2B5EF4-FFF2-40B4-BE49-F238E27FC236}">
                  <a16:creationId xmlns:a16="http://schemas.microsoft.com/office/drawing/2014/main" id="{81206331-A468-13C2-E9F8-A09BF2015634}"/>
                </a:ext>
                <a:ext uri="{C183D7F6-B498-43B3-948B-1728B52AA6E4}">
                  <adec:decorative xmlns:adec="http://schemas.microsoft.com/office/drawing/2017/decorative" val="1"/>
                </a:ext>
              </a:extLst>
            </p:cNvPr>
            <p:cNvSpPr/>
            <p:nvPr/>
          </p:nvSpPr>
          <p:spPr>
            <a:xfrm>
              <a:off x="0" y="0"/>
              <a:ext cx="3919148" cy="1477956"/>
            </a:xfrm>
            <a:custGeom>
              <a:avLst/>
              <a:gdLst/>
              <a:ahLst/>
              <a:cxnLst/>
              <a:rect l="l" t="t" r="r" b="b"/>
              <a:pathLst>
                <a:path w="3919148" h="1477956">
                  <a:moveTo>
                    <a:pt x="0" y="0"/>
                  </a:moveTo>
                  <a:lnTo>
                    <a:pt x="3919148" y="0"/>
                  </a:lnTo>
                  <a:lnTo>
                    <a:pt x="3919148" y="1477956"/>
                  </a:lnTo>
                  <a:lnTo>
                    <a:pt x="0" y="1477956"/>
                  </a:lnTo>
                  <a:close/>
                </a:path>
              </a:pathLst>
            </a:custGeom>
            <a:solidFill>
              <a:srgbClr val="F2F2F2"/>
            </a:solidFill>
          </p:spPr>
          <p:txBody>
            <a:bodyPr/>
            <a:lstStyle/>
            <a:p>
              <a:endParaRPr lang="en-US" dirty="0"/>
            </a:p>
          </p:txBody>
        </p:sp>
        <p:sp>
          <p:nvSpPr>
            <p:cNvPr id="24" name="TextBox 9">
              <a:extLst>
                <a:ext uri="{FF2B5EF4-FFF2-40B4-BE49-F238E27FC236}">
                  <a16:creationId xmlns:a16="http://schemas.microsoft.com/office/drawing/2014/main" id="{194BC0D8-F620-A706-644A-8C4C8F264645}"/>
                </a:ext>
              </a:extLst>
            </p:cNvPr>
            <p:cNvSpPr txBox="1"/>
            <p:nvPr/>
          </p:nvSpPr>
          <p:spPr>
            <a:xfrm>
              <a:off x="0" y="-38100"/>
              <a:ext cx="3919148" cy="1516056"/>
            </a:xfrm>
            <a:prstGeom prst="rect">
              <a:avLst/>
            </a:prstGeom>
          </p:spPr>
          <p:txBody>
            <a:bodyPr lIns="50800" tIns="50800" rIns="50800" bIns="50800" rtlCol="0" anchor="ctr"/>
            <a:lstStyle/>
            <a:p>
              <a:pPr algn="ctr">
                <a:lnSpc>
                  <a:spcPts val="3359"/>
                </a:lnSpc>
              </a:pPr>
              <a:endParaRPr dirty="0"/>
            </a:p>
          </p:txBody>
        </p:sp>
      </p:grpSp>
      <p:sp>
        <p:nvSpPr>
          <p:cNvPr id="25" name="Freeform 11">
            <a:extLst>
              <a:ext uri="{FF2B5EF4-FFF2-40B4-BE49-F238E27FC236}">
                <a16:creationId xmlns:a16="http://schemas.microsoft.com/office/drawing/2014/main" id="{4B358774-29AA-CA66-0946-300C9651F50D}"/>
              </a:ext>
              <a:ext uri="{C183D7F6-B498-43B3-948B-1728B52AA6E4}">
                <adec:decorative xmlns:adec="http://schemas.microsoft.com/office/drawing/2017/decorative" val="1"/>
              </a:ext>
            </a:extLst>
          </p:cNvPr>
          <p:cNvSpPr/>
          <p:nvPr/>
        </p:nvSpPr>
        <p:spPr>
          <a:xfrm>
            <a:off x="6823772" y="4485788"/>
            <a:ext cx="1392593" cy="1856790"/>
          </a:xfrm>
          <a:custGeom>
            <a:avLst/>
            <a:gdLst/>
            <a:ahLst/>
            <a:cxnLst/>
            <a:rect l="l" t="t" r="r" b="b"/>
            <a:pathLst>
              <a:path w="1392593" h="1856790">
                <a:moveTo>
                  <a:pt x="0" y="0"/>
                </a:moveTo>
                <a:lnTo>
                  <a:pt x="1392592" y="0"/>
                </a:lnTo>
                <a:lnTo>
                  <a:pt x="1392592" y="1856790"/>
                </a:lnTo>
                <a:lnTo>
                  <a:pt x="0" y="1856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6" name="TextBox 5">
            <a:extLst>
              <a:ext uri="{FF2B5EF4-FFF2-40B4-BE49-F238E27FC236}">
                <a16:creationId xmlns:a16="http://schemas.microsoft.com/office/drawing/2014/main" id="{11D1898E-909A-6045-20A5-18123AA0171D}"/>
              </a:ext>
            </a:extLst>
          </p:cNvPr>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Engage Today</a:t>
            </a:r>
          </a:p>
        </p:txBody>
      </p:sp>
      <p:sp>
        <p:nvSpPr>
          <p:cNvPr id="27" name="Freeform 12">
            <a:extLst>
              <a:ext uri="{FF2B5EF4-FFF2-40B4-BE49-F238E27FC236}">
                <a16:creationId xmlns:a16="http://schemas.microsoft.com/office/drawing/2014/main" id="{0A4A4A63-91B4-9D8F-3A3B-05F5E4222AF4}"/>
              </a:ext>
              <a:ext uri="{C183D7F6-B498-43B3-948B-1728B52AA6E4}">
                <adec:decorative xmlns:adec="http://schemas.microsoft.com/office/drawing/2017/decorative" val="1"/>
              </a:ext>
            </a:extLst>
          </p:cNvPr>
          <p:cNvSpPr/>
          <p:nvPr/>
        </p:nvSpPr>
        <p:spPr>
          <a:xfrm>
            <a:off x="10290163" y="4485788"/>
            <a:ext cx="1575951" cy="1856790"/>
          </a:xfrm>
          <a:custGeom>
            <a:avLst/>
            <a:gdLst/>
            <a:ahLst/>
            <a:cxnLst/>
            <a:rect l="l" t="t" r="r" b="b"/>
            <a:pathLst>
              <a:path w="1575951" h="1856790">
                <a:moveTo>
                  <a:pt x="0" y="0"/>
                </a:moveTo>
                <a:lnTo>
                  <a:pt x="1575950" y="0"/>
                </a:lnTo>
                <a:lnTo>
                  <a:pt x="1575950" y="1856790"/>
                </a:lnTo>
                <a:lnTo>
                  <a:pt x="0" y="1856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8" name="Freeform 13">
            <a:extLst>
              <a:ext uri="{FF2B5EF4-FFF2-40B4-BE49-F238E27FC236}">
                <a16:creationId xmlns:a16="http://schemas.microsoft.com/office/drawing/2014/main" id="{A4256B23-617B-1560-C0FF-6CC82C1AB708}"/>
              </a:ext>
              <a:ext uri="{C183D7F6-B498-43B3-948B-1728B52AA6E4}">
                <adec:decorative xmlns:adec="http://schemas.microsoft.com/office/drawing/2017/decorative" val="1"/>
              </a:ext>
            </a:extLst>
          </p:cNvPr>
          <p:cNvSpPr/>
          <p:nvPr/>
        </p:nvSpPr>
        <p:spPr>
          <a:xfrm>
            <a:off x="13508450" y="4185363"/>
            <a:ext cx="3092782" cy="2157215"/>
          </a:xfrm>
          <a:custGeom>
            <a:avLst/>
            <a:gdLst/>
            <a:ahLst/>
            <a:cxnLst/>
            <a:rect l="l" t="t" r="r" b="b"/>
            <a:pathLst>
              <a:path w="3092782" h="2157215">
                <a:moveTo>
                  <a:pt x="0" y="0"/>
                </a:moveTo>
                <a:lnTo>
                  <a:pt x="3092781" y="0"/>
                </a:lnTo>
                <a:lnTo>
                  <a:pt x="3092781" y="2157215"/>
                </a:lnTo>
                <a:lnTo>
                  <a:pt x="0" y="21572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29" name="Freeform 14">
            <a:extLst>
              <a:ext uri="{FF2B5EF4-FFF2-40B4-BE49-F238E27FC236}">
                <a16:creationId xmlns:a16="http://schemas.microsoft.com/office/drawing/2014/main" id="{B19D07A1-FC29-4F36-963C-2DF93EDF1725}"/>
              </a:ext>
              <a:ext uri="{C183D7F6-B498-43B3-948B-1728B52AA6E4}">
                <adec:decorative xmlns:adec="http://schemas.microsoft.com/office/drawing/2017/decorative" val="1"/>
              </a:ext>
            </a:extLst>
          </p:cNvPr>
          <p:cNvSpPr/>
          <p:nvPr/>
        </p:nvSpPr>
        <p:spPr>
          <a:xfrm>
            <a:off x="2353748" y="4425275"/>
            <a:ext cx="2968579" cy="1977816"/>
          </a:xfrm>
          <a:custGeom>
            <a:avLst/>
            <a:gdLst/>
            <a:ahLst/>
            <a:cxnLst/>
            <a:rect l="l" t="t" r="r" b="b"/>
            <a:pathLst>
              <a:path w="2968579" h="1977816">
                <a:moveTo>
                  <a:pt x="0" y="0"/>
                </a:moveTo>
                <a:lnTo>
                  <a:pt x="2968580" y="0"/>
                </a:lnTo>
                <a:lnTo>
                  <a:pt x="2968580" y="1977816"/>
                </a:lnTo>
                <a:lnTo>
                  <a:pt x="0" y="19778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30" name="TextBox 19">
            <a:extLst>
              <a:ext uri="{FF2B5EF4-FFF2-40B4-BE49-F238E27FC236}">
                <a16:creationId xmlns:a16="http://schemas.microsoft.com/office/drawing/2014/main" id="{39A4C9C6-B632-C214-FD33-ED047750E905}"/>
              </a:ext>
            </a:extLst>
          </p:cNvPr>
          <p:cNvSpPr txBox="1"/>
          <p:nvPr/>
        </p:nvSpPr>
        <p:spPr>
          <a:xfrm>
            <a:off x="2504740" y="3175712"/>
            <a:ext cx="13278520" cy="771526"/>
          </a:xfrm>
          <a:prstGeom prst="rect">
            <a:avLst/>
          </a:prstGeom>
        </p:spPr>
        <p:txBody>
          <a:bodyPr lIns="0" tIns="0" rIns="0" bIns="0" rtlCol="0" anchor="t">
            <a:spAutoFit/>
          </a:bodyPr>
          <a:lstStyle/>
          <a:p>
            <a:pPr algn="ctr">
              <a:lnSpc>
                <a:spcPts val="6299"/>
              </a:lnSpc>
            </a:pPr>
            <a:r>
              <a:rPr lang="en-US" sz="4499" b="1" u="sng" dirty="0">
                <a:solidFill>
                  <a:srgbClr val="000000"/>
                </a:solidFill>
                <a:latin typeface="Trebuchet MS Bold"/>
                <a:ea typeface="Trebuchet MS Bold"/>
                <a:cs typeface="Trebuchet MS Bold"/>
                <a:sym typeface="Trebuchet MS Bold"/>
              </a:rPr>
              <a:t>Join us by:</a:t>
            </a:r>
          </a:p>
        </p:txBody>
      </p:sp>
      <p:sp>
        <p:nvSpPr>
          <p:cNvPr id="31" name="TextBox 18">
            <a:extLst>
              <a:ext uri="{FF2B5EF4-FFF2-40B4-BE49-F238E27FC236}">
                <a16:creationId xmlns:a16="http://schemas.microsoft.com/office/drawing/2014/main" id="{C6380B2A-D2D1-457A-9195-E03996E2AC9C}"/>
              </a:ext>
            </a:extLst>
          </p:cNvPr>
          <p:cNvSpPr txBox="1"/>
          <p:nvPr/>
        </p:nvSpPr>
        <p:spPr>
          <a:xfrm>
            <a:off x="2403304" y="6563040"/>
            <a:ext cx="2869465" cy="12534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Updating your name in Zoom and include your school.</a:t>
            </a:r>
          </a:p>
        </p:txBody>
      </p:sp>
      <p:sp>
        <p:nvSpPr>
          <p:cNvPr id="32" name="TextBox 15">
            <a:extLst>
              <a:ext uri="{FF2B5EF4-FFF2-40B4-BE49-F238E27FC236}">
                <a16:creationId xmlns:a16="http://schemas.microsoft.com/office/drawing/2014/main" id="{F0E2337D-48E4-DD84-7553-841B4608D6B0}"/>
              </a:ext>
            </a:extLst>
          </p:cNvPr>
          <p:cNvSpPr txBox="1"/>
          <p:nvPr/>
        </p:nvSpPr>
        <p:spPr>
          <a:xfrm>
            <a:off x="6222162" y="6651487"/>
            <a:ext cx="2595811" cy="8343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Muting your microphone.</a:t>
            </a:r>
          </a:p>
        </p:txBody>
      </p:sp>
      <p:sp>
        <p:nvSpPr>
          <p:cNvPr id="33" name="TextBox 16">
            <a:extLst>
              <a:ext uri="{FF2B5EF4-FFF2-40B4-BE49-F238E27FC236}">
                <a16:creationId xmlns:a16="http://schemas.microsoft.com/office/drawing/2014/main" id="{6A836AA5-1611-14BA-1306-E40A4B2D9441}"/>
              </a:ext>
            </a:extLst>
          </p:cNvPr>
          <p:cNvSpPr txBox="1"/>
          <p:nvPr/>
        </p:nvSpPr>
        <p:spPr>
          <a:xfrm>
            <a:off x="9989549" y="6563040"/>
            <a:ext cx="2595811" cy="12534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Using the raise hand function or typing in the chat.</a:t>
            </a:r>
          </a:p>
        </p:txBody>
      </p:sp>
      <p:sp>
        <p:nvSpPr>
          <p:cNvPr id="34" name="TextBox 17">
            <a:extLst>
              <a:ext uri="{FF2B5EF4-FFF2-40B4-BE49-F238E27FC236}">
                <a16:creationId xmlns:a16="http://schemas.microsoft.com/office/drawing/2014/main" id="{DCC6EB81-D62B-D76E-C063-86D2547EBA96}"/>
              </a:ext>
            </a:extLst>
          </p:cNvPr>
          <p:cNvSpPr txBox="1"/>
          <p:nvPr/>
        </p:nvSpPr>
        <p:spPr>
          <a:xfrm>
            <a:off x="13756935" y="6563040"/>
            <a:ext cx="2595811" cy="8343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Keeping your video 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30355"/>
            <a:ext cx="18288000" cy="1934845"/>
            <a:chOff x="0" y="0"/>
            <a:chExt cx="4816593" cy="509589"/>
          </a:xfrm>
        </p:grpSpPr>
        <p:sp>
          <p:nvSpPr>
            <p:cNvPr id="3" name="Freeform 3">
              <a:extLst>
                <a:ext uri="{C183D7F6-B498-43B3-948B-1728B52AA6E4}">
                  <adec:decorative xmlns:adec="http://schemas.microsoft.com/office/drawing/2017/decorative" val="1"/>
                </a:ext>
              </a:extLst>
            </p:cNvPr>
            <p:cNvSpPr/>
            <p:nvPr/>
          </p:nvSpPr>
          <p:spPr>
            <a:xfrm>
              <a:off x="0" y="0"/>
              <a:ext cx="4816592" cy="509589"/>
            </a:xfrm>
            <a:custGeom>
              <a:avLst/>
              <a:gdLst/>
              <a:ahLst/>
              <a:cxnLst/>
              <a:rect l="l" t="t" r="r" b="b"/>
              <a:pathLst>
                <a:path w="4816592" h="509589">
                  <a:moveTo>
                    <a:pt x="0" y="0"/>
                  </a:moveTo>
                  <a:lnTo>
                    <a:pt x="4816592" y="0"/>
                  </a:lnTo>
                  <a:lnTo>
                    <a:pt x="4816592" y="509589"/>
                  </a:lnTo>
                  <a:lnTo>
                    <a:pt x="0" y="509589"/>
                  </a:lnTo>
                  <a:close/>
                </a:path>
              </a:pathLst>
            </a:custGeom>
            <a:solidFill>
              <a:srgbClr val="F2F2F2"/>
            </a:solidFill>
          </p:spPr>
          <p:txBody>
            <a:bodyPr/>
            <a:lstStyle/>
            <a:p>
              <a:endParaRPr lang="en-US"/>
            </a:p>
          </p:txBody>
        </p:sp>
        <p:sp>
          <p:nvSpPr>
            <p:cNvPr id="4" name="TextBox 4"/>
            <p:cNvSpPr txBox="1"/>
            <p:nvPr/>
          </p:nvSpPr>
          <p:spPr>
            <a:xfrm>
              <a:off x="0" y="38100"/>
              <a:ext cx="4816593" cy="471489"/>
            </a:xfrm>
            <a:prstGeom prst="rect">
              <a:avLst/>
            </a:prstGeom>
          </p:spPr>
          <p:txBody>
            <a:bodyPr lIns="50800" tIns="50800" rIns="50800" bIns="50800" rtlCol="0" anchor="ctr"/>
            <a:lstStyle/>
            <a:p>
              <a:pPr algn="l">
                <a:lnSpc>
                  <a:spcPts val="6159"/>
                </a:lnSpc>
              </a:pPr>
              <a:endParaRPr/>
            </a:p>
          </p:txBody>
        </p:sp>
      </p:grpSp>
      <p:sp>
        <p:nvSpPr>
          <p:cNvPr id="5" name="Freeform 5" descr="CDE Logo"/>
          <p:cNvSpPr/>
          <p:nvPr/>
        </p:nvSpPr>
        <p:spPr>
          <a:xfrm>
            <a:off x="15287577" y="808172"/>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6" name="TextBox 6"/>
          <p:cNvSpPr txBox="1">
            <a:spLocks noGrp="1"/>
          </p:cNvSpPr>
          <p:nvPr>
            <p:ph type="title" idx="4294967295"/>
          </p:nvPr>
        </p:nvSpPr>
        <p:spPr>
          <a:xfrm>
            <a:off x="268035" y="430355"/>
            <a:ext cx="15828577" cy="1885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4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American School Counselor </a:t>
            </a:r>
          </a:p>
          <a:p>
            <a:pPr marL="0" marR="0" lvl="0" indent="0" algn="l" defTabSz="914400" rtl="0" eaLnBrk="1" fontAlgn="auto" latinLnBrk="0" hangingPunct="1">
              <a:lnSpc>
                <a:spcPts val="744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Association (ASCA) Conference</a:t>
            </a:r>
          </a:p>
        </p:txBody>
      </p:sp>
      <p:grpSp>
        <p:nvGrpSpPr>
          <p:cNvPr id="7" name="Group 7">
            <a:extLst>
              <a:ext uri="{C183D7F6-B498-43B3-948B-1728B52AA6E4}">
                <adec:decorative xmlns:adec="http://schemas.microsoft.com/office/drawing/2017/decorative" val="1"/>
              </a:ext>
            </a:extLst>
          </p:cNvPr>
          <p:cNvGrpSpPr/>
          <p:nvPr/>
        </p:nvGrpSpPr>
        <p:grpSpPr>
          <a:xfrm>
            <a:off x="485176" y="2909640"/>
            <a:ext cx="17317647" cy="6844042"/>
            <a:chOff x="0" y="0"/>
            <a:chExt cx="4561026" cy="1802546"/>
          </a:xfrm>
        </p:grpSpPr>
        <p:sp>
          <p:nvSpPr>
            <p:cNvPr id="8" name="Freeform 8">
              <a:extLst>
                <a:ext uri="{C183D7F6-B498-43B3-948B-1728B52AA6E4}">
                  <adec:decorative xmlns:adec="http://schemas.microsoft.com/office/drawing/2017/decorative" val="1"/>
                </a:ext>
              </a:extLst>
            </p:cNvPr>
            <p:cNvSpPr/>
            <p:nvPr/>
          </p:nvSpPr>
          <p:spPr>
            <a:xfrm>
              <a:off x="0" y="0"/>
              <a:ext cx="4561026" cy="1802546"/>
            </a:xfrm>
            <a:custGeom>
              <a:avLst/>
              <a:gdLst/>
              <a:ahLst/>
              <a:cxnLst/>
              <a:rect l="l" t="t" r="r" b="b"/>
              <a:pathLst>
                <a:path w="4561026" h="1802546">
                  <a:moveTo>
                    <a:pt x="0" y="0"/>
                  </a:moveTo>
                  <a:lnTo>
                    <a:pt x="4561026" y="0"/>
                  </a:lnTo>
                  <a:lnTo>
                    <a:pt x="4561026" y="1802546"/>
                  </a:lnTo>
                  <a:lnTo>
                    <a:pt x="0" y="1802546"/>
                  </a:lnTo>
                  <a:close/>
                </a:path>
              </a:pathLst>
            </a:custGeom>
            <a:solidFill>
              <a:srgbClr val="F2F2F2"/>
            </a:solidFill>
          </p:spPr>
          <p:txBody>
            <a:bodyPr/>
            <a:lstStyle/>
            <a:p>
              <a:endParaRPr lang="en-US"/>
            </a:p>
          </p:txBody>
        </p:sp>
        <p:sp>
          <p:nvSpPr>
            <p:cNvPr id="9" name="TextBox 9"/>
            <p:cNvSpPr txBox="1"/>
            <p:nvPr/>
          </p:nvSpPr>
          <p:spPr>
            <a:xfrm>
              <a:off x="0" y="-66675"/>
              <a:ext cx="4561026" cy="1869221"/>
            </a:xfrm>
            <a:prstGeom prst="rect">
              <a:avLst/>
            </a:prstGeom>
          </p:spPr>
          <p:txBody>
            <a:bodyPr lIns="50800" tIns="50800" rIns="50800" bIns="50800" rtlCol="0" anchor="ctr"/>
            <a:lstStyle/>
            <a:p>
              <a:pPr algn="l">
                <a:lnSpc>
                  <a:spcPts val="4200"/>
                </a:lnSpc>
              </a:pPr>
              <a:endParaRPr/>
            </a:p>
            <a:p>
              <a:pPr algn="ctr">
                <a:lnSpc>
                  <a:spcPts val="2800"/>
                </a:lnSpc>
              </a:pPr>
              <a:endParaRPr/>
            </a:p>
          </p:txBody>
        </p:sp>
      </p:grpSp>
      <p:sp>
        <p:nvSpPr>
          <p:cNvPr id="10" name="TextBox 10"/>
          <p:cNvSpPr txBox="1"/>
          <p:nvPr/>
        </p:nvSpPr>
        <p:spPr>
          <a:xfrm>
            <a:off x="637383" y="3132112"/>
            <a:ext cx="17013235" cy="6292748"/>
          </a:xfrm>
          <a:prstGeom prst="rect">
            <a:avLst/>
          </a:prstGeom>
        </p:spPr>
        <p:txBody>
          <a:bodyPr lIns="0" tIns="0" rIns="0" bIns="0" rtlCol="0" anchor="t">
            <a:spAutoFit/>
          </a:bodyPr>
          <a:lstStyle/>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SCCG funds can only be used for the July 2026 ASCA conference if you are not in the final year of the grant cycle</a:t>
            </a:r>
            <a:r>
              <a:rPr lang="en-US" sz="2700" dirty="0">
                <a:solidFill>
                  <a:srgbClr val="000000"/>
                </a:solidFill>
                <a:latin typeface="Trebuchet MS"/>
                <a:ea typeface="Trebuchet MS"/>
                <a:cs typeface="Trebuchet MS"/>
                <a:sym typeface="Trebuchet MS"/>
              </a:rPr>
              <a:t> (allowable for Cohorts 13,14, and 15 only).</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You can add the ASCA conference costs to your FY2025-26 budget for items that will be processed before June 30, 2026.</a:t>
            </a:r>
            <a:r>
              <a:rPr lang="en-US" sz="2700" dirty="0">
                <a:solidFill>
                  <a:srgbClr val="000000"/>
                </a:solidFill>
                <a:latin typeface="Trebuchet MS"/>
                <a:ea typeface="Trebuchet MS"/>
                <a:cs typeface="Trebuchet MS"/>
                <a:sym typeface="Trebuchet MS"/>
              </a:rPr>
              <a:t> For example, registration and flights that must be paid for before June 30, 2026, can be added.</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All “on the ground” costs- including but not limited to per diem, mileage, hotel, etc. must be written into the continuation budget for the FY2026-27.</a:t>
            </a:r>
            <a:r>
              <a:rPr lang="en-US" sz="2700" dirty="0">
                <a:solidFill>
                  <a:srgbClr val="000000"/>
                </a:solidFill>
                <a:latin typeface="Trebuchet MS"/>
                <a:ea typeface="Trebuchet MS"/>
                <a:cs typeface="Trebuchet MS"/>
                <a:sym typeface="Trebuchet MS"/>
              </a:rPr>
              <a:t> These are items that cannot be paid for prior to the June 30, 2026, deadline. </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“On the ground” cost from the 2025 ASCA Conference are allowable on the FY2025-2026 budget.</a:t>
            </a:r>
          </a:p>
          <a:p>
            <a:pPr algn="l">
              <a:lnSpc>
                <a:spcPts val="3780"/>
              </a:lnSpc>
            </a:pPr>
            <a:endParaRPr lang="en-US" sz="2700" b="1" dirty="0">
              <a:solidFill>
                <a:srgbClr val="000000"/>
              </a:solidFill>
              <a:latin typeface="Trebuchet MS Bold"/>
              <a:ea typeface="Trebuchet MS Bold"/>
              <a:cs typeface="Trebuchet MS Bold"/>
              <a:sym typeface="Trebuchet MS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228600" y="807875"/>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0600</a:t>
            </a:r>
          </a:p>
        </p:txBody>
      </p:sp>
      <p:sp>
        <p:nvSpPr>
          <p:cNvPr id="6" name="TextBox 6"/>
          <p:cNvSpPr txBox="1"/>
          <p:nvPr/>
        </p:nvSpPr>
        <p:spPr>
          <a:xfrm>
            <a:off x="931529" y="2917825"/>
            <a:ext cx="7945771" cy="5864225"/>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What?</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Cost per hour/item</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Why is it necessary?</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We recommend only paying food costs when services are limited</a:t>
            </a:r>
          </a:p>
          <a:p>
            <a:pPr algn="l">
              <a:lnSpc>
                <a:spcPts val="3999"/>
              </a:lnSpc>
              <a:spcBef>
                <a:spcPct val="0"/>
              </a:spcBef>
            </a:pPr>
            <a:endParaRPr lang="en-US" sz="3800">
              <a:solidFill>
                <a:srgbClr val="000000"/>
              </a:solidFill>
              <a:latin typeface="Trebuchet MS"/>
              <a:ea typeface="Trebuchet MS"/>
              <a:cs typeface="Trebuchet MS"/>
              <a:sym typeface="Trebuchet MS"/>
            </a:endParaRPr>
          </a:p>
        </p:txBody>
      </p:sp>
      <p:sp>
        <p:nvSpPr>
          <p:cNvPr id="7" name="TextBox 7"/>
          <p:cNvSpPr txBox="1"/>
          <p:nvPr/>
        </p:nvSpPr>
        <p:spPr>
          <a:xfrm>
            <a:off x="9697937" y="2917825"/>
            <a:ext cx="7561363" cy="537845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5039"/>
              </a:lnSpc>
              <a:buFont typeface="Arial"/>
              <a:buChar char="•"/>
            </a:pPr>
            <a:r>
              <a:rPr lang="en-US" sz="3999" dirty="0">
                <a:solidFill>
                  <a:srgbClr val="000000"/>
                </a:solidFill>
                <a:latin typeface="Trebuchet MS"/>
                <a:ea typeface="Trebuchet MS"/>
                <a:cs typeface="Trebuchet MS"/>
                <a:sym typeface="Trebuchet MS"/>
              </a:rPr>
              <a:t>Professional Development Books (ASCA - SEL) - $35/each x 25 staff</a:t>
            </a:r>
          </a:p>
          <a:p>
            <a:pPr algn="l">
              <a:lnSpc>
                <a:spcPts val="5039"/>
              </a:lnSpc>
            </a:pPr>
            <a:endParaRPr lang="en-US" sz="3999" dirty="0">
              <a:solidFill>
                <a:srgbClr val="000000"/>
              </a:solidFill>
              <a:latin typeface="Trebuchet MS"/>
              <a:ea typeface="Trebuchet MS"/>
              <a:cs typeface="Trebuchet MS"/>
              <a:sym typeface="Trebuchet MS"/>
            </a:endParaRPr>
          </a:p>
          <a:p>
            <a:pPr marL="863599" lvl="1" indent="-431800" algn="l">
              <a:lnSpc>
                <a:spcPts val="5039"/>
              </a:lnSpc>
              <a:buFont typeface="Arial"/>
              <a:buChar char="•"/>
            </a:pPr>
            <a:r>
              <a:rPr lang="en-US" sz="3999" dirty="0">
                <a:solidFill>
                  <a:srgbClr val="000000"/>
                </a:solidFill>
                <a:latin typeface="Trebuchet MS"/>
                <a:ea typeface="Trebuchet MS"/>
                <a:cs typeface="Trebuchet MS"/>
                <a:sym typeface="Trebuchet MS"/>
              </a:rPr>
              <a:t>Food for School Counselor PD day - 25 staff @ $15 each</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30044"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9113250"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0" y="473683"/>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10" name="TextBox 10"/>
            <p:cNvSpPr txBox="1"/>
            <p:nvPr/>
          </p:nvSpPr>
          <p:spPr>
            <a:xfrm>
              <a:off x="0" y="-142875"/>
              <a:ext cx="4816593" cy="548941"/>
            </a:xfrm>
            <a:prstGeom prst="rect">
              <a:avLst/>
            </a:prstGeom>
          </p:spPr>
          <p:txBody>
            <a:bodyPr lIns="50800" tIns="50800" rIns="50800" bIns="50800" rtlCol="0" anchor="ctr"/>
            <a:lstStyle/>
            <a:p>
              <a:pPr algn="l">
                <a:lnSpc>
                  <a:spcPts val="9800"/>
                </a:lnSpc>
              </a:pPr>
              <a:endParaRPr/>
            </a:p>
          </p:txBody>
        </p:sp>
      </p:grpSp>
      <p:sp>
        <p:nvSpPr>
          <p:cNvPr id="11" name="Freeform 11" descr="CDE Logo"/>
          <p:cNvSpPr/>
          <p:nvPr/>
        </p:nvSpPr>
        <p:spPr>
          <a:xfrm>
            <a:off x="15424206" y="70545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2" name="TextBox 12"/>
          <p:cNvSpPr txBox="1">
            <a:spLocks noGrp="1"/>
          </p:cNvSpPr>
          <p:nvPr>
            <p:ph type="title" idx="4294967295"/>
          </p:nvPr>
        </p:nvSpPr>
        <p:spPr>
          <a:xfrm>
            <a:off x="177190" y="896603"/>
            <a:ext cx="15828577" cy="8478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164"/>
              </a:lnSpc>
              <a:spcBef>
                <a:spcPts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Non-Capitalized Equipment 0735</a:t>
            </a:r>
          </a:p>
        </p:txBody>
      </p:sp>
      <p:sp>
        <p:nvSpPr>
          <p:cNvPr id="7" name="TextBox 7"/>
          <p:cNvSpPr txBox="1"/>
          <p:nvPr/>
        </p:nvSpPr>
        <p:spPr>
          <a:xfrm>
            <a:off x="904386" y="2917825"/>
            <a:ext cx="7945771" cy="5387975"/>
          </a:xfrm>
          <a:prstGeom prst="rect">
            <a:avLst/>
          </a:prstGeom>
        </p:spPr>
        <p:txBody>
          <a:bodyPr lIns="0" tIns="0" rIns="0" bIns="0" rtlCol="0" anchor="t">
            <a:spAutoFit/>
          </a:bodyPr>
          <a:lstStyle/>
          <a:p>
            <a:pPr algn="l">
              <a:lnSpc>
                <a:spcPts val="3999"/>
              </a:lnSpc>
              <a:spcBef>
                <a:spcPct val="0"/>
              </a:spcBef>
            </a:pPr>
            <a:r>
              <a:rPr lang="en-US" sz="3999" b="1">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a:solidFill>
                <a:srgbClr val="000000"/>
              </a:solidFill>
              <a:latin typeface="Trebuchet MS Bold"/>
              <a:ea typeface="Trebuchet MS Bold"/>
              <a:cs typeface="Trebuchet MS Bold"/>
              <a:sym typeface="Trebuchet MS Bold"/>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What?</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Cost per hour/item</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Why is it necessary?</a:t>
            </a:r>
          </a:p>
          <a:p>
            <a:pPr algn="l">
              <a:lnSpc>
                <a:spcPts val="3800"/>
              </a:lnSpc>
              <a:spcBef>
                <a:spcPct val="0"/>
              </a:spcBef>
            </a:pPr>
            <a:endParaRPr lang="en-US" sz="380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a:solidFill>
                  <a:srgbClr val="000000"/>
                </a:solidFill>
                <a:latin typeface="Trebuchet MS"/>
                <a:ea typeface="Trebuchet MS"/>
                <a:cs typeface="Trebuchet MS"/>
                <a:sym typeface="Trebuchet MS"/>
              </a:rPr>
              <a:t>Use district policy</a:t>
            </a:r>
          </a:p>
          <a:p>
            <a:pPr algn="l">
              <a:lnSpc>
                <a:spcPts val="3999"/>
              </a:lnSpc>
              <a:spcBef>
                <a:spcPct val="0"/>
              </a:spcBef>
            </a:pPr>
            <a:endParaRPr lang="en-US" sz="3800">
              <a:solidFill>
                <a:srgbClr val="000000"/>
              </a:solidFill>
              <a:latin typeface="Trebuchet MS"/>
              <a:ea typeface="Trebuchet MS"/>
              <a:cs typeface="Trebuchet MS"/>
              <a:sym typeface="Trebuchet MS"/>
            </a:endParaRPr>
          </a:p>
        </p:txBody>
      </p:sp>
      <p:sp>
        <p:nvSpPr>
          <p:cNvPr id="6" name="TextBox 6"/>
          <p:cNvSpPr txBox="1"/>
          <p:nvPr/>
        </p:nvSpPr>
        <p:spPr>
          <a:xfrm>
            <a:off x="9764890" y="2917825"/>
            <a:ext cx="7309624" cy="6014467"/>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20421" lvl="1" indent="-410210" algn="l">
              <a:lnSpc>
                <a:spcPts val="4294"/>
              </a:lnSpc>
              <a:buFont typeface="Arial"/>
              <a:buChar char="•"/>
            </a:pPr>
            <a:r>
              <a:rPr lang="en-US" sz="3800" dirty="0">
                <a:solidFill>
                  <a:srgbClr val="000000"/>
                </a:solidFill>
                <a:latin typeface="Trebuchet MS"/>
                <a:ea typeface="Trebuchet MS"/>
                <a:cs typeface="Trebuchet MS"/>
                <a:sym typeface="Trebuchet MS"/>
              </a:rPr>
              <a:t>Headphones for students to complete FAFSA and other SCCG program activities - $25/each x 100 </a:t>
            </a:r>
          </a:p>
          <a:p>
            <a:pPr algn="l">
              <a:lnSpc>
                <a:spcPts val="4294"/>
              </a:lnSpc>
            </a:pPr>
            <a:endParaRPr lang="en-US" sz="3800" dirty="0">
              <a:solidFill>
                <a:srgbClr val="000000"/>
              </a:solidFill>
              <a:latin typeface="Trebuchet MS"/>
              <a:ea typeface="Trebuchet MS"/>
              <a:cs typeface="Trebuchet MS"/>
              <a:sym typeface="Trebuchet MS"/>
            </a:endParaRPr>
          </a:p>
          <a:p>
            <a:pPr marL="820421" lvl="1" indent="-410210" algn="l">
              <a:lnSpc>
                <a:spcPts val="4294"/>
              </a:lnSpc>
              <a:buFont typeface="Arial"/>
              <a:buChar char="•"/>
            </a:pPr>
            <a:r>
              <a:rPr lang="en-US" sz="3800" dirty="0">
                <a:solidFill>
                  <a:srgbClr val="000000"/>
                </a:solidFill>
                <a:latin typeface="Trebuchet MS"/>
                <a:ea typeface="Trebuchet MS"/>
                <a:cs typeface="Trebuchet MS"/>
                <a:sym typeface="Trebuchet MS"/>
              </a:rPr>
              <a:t>Laptop for new counselor - Dell - $750 (no individual device can exceed $1,500)</a:t>
            </a:r>
          </a:p>
          <a:p>
            <a:pPr algn="l">
              <a:lnSpc>
                <a:spcPts val="4519"/>
              </a:lnSpc>
            </a:pPr>
            <a:endParaRPr lang="en-US" sz="3800" dirty="0">
              <a:solidFill>
                <a:srgbClr val="000000"/>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31590" y="2440045"/>
            <a:ext cx="17424821" cy="7441180"/>
            <a:chOff x="0" y="0"/>
            <a:chExt cx="4589253" cy="1959817"/>
          </a:xfrm>
        </p:grpSpPr>
        <p:sp>
          <p:nvSpPr>
            <p:cNvPr id="3" name="Freeform 3">
              <a:extLst>
                <a:ext uri="{C183D7F6-B498-43B3-948B-1728B52AA6E4}">
                  <adec:decorative xmlns:adec="http://schemas.microsoft.com/office/drawing/2017/decorative" val="1"/>
                </a:ext>
              </a:extLst>
            </p:cNvPr>
            <p:cNvSpPr/>
            <p:nvPr/>
          </p:nvSpPr>
          <p:spPr>
            <a:xfrm>
              <a:off x="0" y="0"/>
              <a:ext cx="4589253" cy="1959817"/>
            </a:xfrm>
            <a:custGeom>
              <a:avLst/>
              <a:gdLst/>
              <a:ahLst/>
              <a:cxnLst/>
              <a:rect l="l" t="t" r="r" b="b"/>
              <a:pathLst>
                <a:path w="4589253" h="1959817">
                  <a:moveTo>
                    <a:pt x="0" y="0"/>
                  </a:moveTo>
                  <a:lnTo>
                    <a:pt x="4589253" y="0"/>
                  </a:lnTo>
                  <a:lnTo>
                    <a:pt x="4589253"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89253" cy="2016967"/>
            </a:xfrm>
            <a:prstGeom prst="rect">
              <a:avLst/>
            </a:prstGeom>
          </p:spPr>
          <p:txBody>
            <a:bodyPr lIns="50800" tIns="50800" rIns="50800" bIns="50800" rtlCol="0" anchor="t"/>
            <a:lstStyle/>
            <a:p>
              <a:pPr algn="l">
                <a:lnSpc>
                  <a:spcPts val="3359"/>
                </a:lnSpc>
              </a:pPr>
              <a:endParaRPr/>
            </a:p>
            <a:p>
              <a:pPr algn="l">
                <a:lnSpc>
                  <a:spcPts val="391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237117"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 Terms</a:t>
            </a:r>
          </a:p>
        </p:txBody>
      </p:sp>
      <p:sp>
        <p:nvSpPr>
          <p:cNvPr id="10" name="TextBox 10"/>
          <p:cNvSpPr txBox="1"/>
          <p:nvPr/>
        </p:nvSpPr>
        <p:spPr>
          <a:xfrm>
            <a:off x="637383" y="2819971"/>
            <a:ext cx="17013235" cy="6292748"/>
          </a:xfrm>
          <a:prstGeom prst="rect">
            <a:avLst/>
          </a:prstGeom>
        </p:spPr>
        <p:txBody>
          <a:bodyPr lIns="0" tIns="0" rIns="0" bIns="0" rtlCol="0" anchor="t">
            <a:spAutoFit/>
          </a:bodyPr>
          <a:lstStyle/>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Grant Award Letter (GAL): </a:t>
            </a:r>
            <a:r>
              <a:rPr lang="en-US" sz="2700" dirty="0">
                <a:solidFill>
                  <a:srgbClr val="000000"/>
                </a:solidFill>
                <a:latin typeface="Trebuchet MS"/>
                <a:ea typeface="Trebuchet MS"/>
                <a:cs typeface="Trebuchet MS"/>
                <a:sym typeface="Trebuchet MS"/>
              </a:rPr>
              <a:t>The official contract between CDE and the recipient of funding.</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Continuation Budget: </a:t>
            </a:r>
            <a:r>
              <a:rPr lang="en-US" sz="2700" dirty="0">
                <a:solidFill>
                  <a:srgbClr val="000000"/>
                </a:solidFill>
                <a:latin typeface="Trebuchet MS"/>
                <a:ea typeface="Trebuchet MS"/>
                <a:cs typeface="Trebuchet MS"/>
                <a:sym typeface="Trebuchet MS"/>
              </a:rPr>
              <a:t>A budget to show how funds will continue to be spent in the next spending/fiscal year.</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Budget Revision: </a:t>
            </a:r>
            <a:r>
              <a:rPr lang="en-US" sz="2700" dirty="0">
                <a:solidFill>
                  <a:srgbClr val="000000"/>
                </a:solidFill>
                <a:latin typeface="Trebuchet MS" panose="020B0603020202020204" pitchFamily="34" charset="0"/>
                <a:ea typeface="Tahoma" panose="020B0604030504040204" pitchFamily="34" charset="0"/>
                <a:cs typeface="Tahoma" panose="020B0604030504040204" pitchFamily="34" charset="0"/>
                <a:sym typeface="Trebuchet MS Bold"/>
              </a:rPr>
              <a:t>Major changes made to a budget during the school year - rule of thumb is adding new budget line items and/or any change greater than 10% of the budget. </a:t>
            </a:r>
          </a:p>
          <a:p>
            <a:pPr algn="l">
              <a:lnSpc>
                <a:spcPts val="3780"/>
              </a:lnSpc>
            </a:pPr>
            <a:endParaRPr lang="en-US" sz="2700" b="1" dirty="0">
              <a:solidFill>
                <a:srgbClr val="000000"/>
              </a:solidFill>
              <a:latin typeface="Trebuchet MS Bold"/>
              <a:ea typeface="Trebuchet MS Bold"/>
              <a:cs typeface="Trebuchet MS Bold"/>
              <a:sym typeface="Trebuchet MS Bold"/>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Final Expenditure Report (FER): </a:t>
            </a:r>
            <a:r>
              <a:rPr lang="en-US" sz="2700" dirty="0">
                <a:solidFill>
                  <a:srgbClr val="000000"/>
                </a:solidFill>
                <a:latin typeface="Trebuchet MS"/>
                <a:ea typeface="Trebuchet MS"/>
                <a:cs typeface="Trebuchet MS"/>
                <a:sym typeface="Trebuchet MS"/>
              </a:rPr>
              <a:t>A report to show how funds were spent in a previous spending year.</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Interim Financial Report (IFR):</a:t>
            </a:r>
            <a:r>
              <a:rPr lang="en-US" sz="2700" dirty="0">
                <a:solidFill>
                  <a:srgbClr val="000000"/>
                </a:solidFill>
                <a:latin typeface="Trebuchet MS"/>
                <a:ea typeface="Trebuchet MS"/>
                <a:cs typeface="Trebuchet MS"/>
                <a:sym typeface="Trebuchet MS"/>
              </a:rPr>
              <a:t> A report to show how spending is progressing through the current spending year, due mid year.</a:t>
            </a:r>
          </a:p>
          <a:p>
            <a:pPr algn="l">
              <a:lnSpc>
                <a:spcPts val="3780"/>
              </a:lnSpc>
            </a:pPr>
            <a:endParaRPr lang="en-US" sz="2700" dirty="0">
              <a:solidFill>
                <a:srgbClr val="000000"/>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45045"/>
            <a:ext cx="17370536" cy="7441180"/>
            <a:chOff x="0" y="0"/>
            <a:chExt cx="4574956" cy="1959817"/>
          </a:xfrm>
        </p:grpSpPr>
        <p:sp>
          <p:nvSpPr>
            <p:cNvPr id="3" name="Freeform 3">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74956" cy="2016967"/>
            </a:xfrm>
            <a:prstGeom prst="rect">
              <a:avLst/>
            </a:prstGeom>
          </p:spPr>
          <p:txBody>
            <a:bodyPr lIns="50800" tIns="50800" rIns="50800" bIns="50800" rtlCol="0" anchor="t"/>
            <a:lstStyle/>
            <a:p>
              <a:pPr algn="l">
                <a:lnSpc>
                  <a:spcPts val="3359"/>
                </a:lnSpc>
              </a:pPr>
              <a:endParaRPr/>
            </a:p>
            <a:p>
              <a:pPr algn="ctr">
                <a:lnSpc>
                  <a:spcPts val="5319"/>
                </a:lnSpc>
              </a:pPr>
              <a:endParaRPr/>
            </a:p>
            <a:p>
              <a:pPr algn="l">
                <a:lnSpc>
                  <a:spcPts val="3919"/>
                </a:lnSpc>
              </a:pPr>
              <a:endParaRPr/>
            </a:p>
            <a:p>
              <a:pPr algn="l">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196403"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Interim Financial Report</a:t>
            </a:r>
          </a:p>
        </p:txBody>
      </p:sp>
      <p:sp>
        <p:nvSpPr>
          <p:cNvPr id="10" name="TextBox 10"/>
          <p:cNvSpPr txBox="1"/>
          <p:nvPr/>
        </p:nvSpPr>
        <p:spPr>
          <a:xfrm>
            <a:off x="646480" y="2996681"/>
            <a:ext cx="17013235" cy="5638723"/>
          </a:xfrm>
          <a:prstGeom prst="rect">
            <a:avLst/>
          </a:prstGeom>
        </p:spPr>
        <p:txBody>
          <a:bodyPr lIns="0" tIns="0" rIns="0" bIns="0" rtlCol="0" anchor="t">
            <a:spAutoFit/>
          </a:bodyPr>
          <a:lstStyle/>
          <a:p>
            <a:pPr algn="ctr">
              <a:lnSpc>
                <a:spcPts val="6299"/>
              </a:lnSpc>
            </a:pPr>
            <a:r>
              <a:rPr lang="en-US" sz="4500" b="1" dirty="0">
                <a:solidFill>
                  <a:srgbClr val="000000"/>
                </a:solidFill>
                <a:latin typeface="Trebuchet MS Bold"/>
                <a:ea typeface="Trebuchet MS Bold"/>
                <a:cs typeface="Trebuchet MS Bold"/>
                <a:sym typeface="Trebuchet MS Bold"/>
              </a:rPr>
              <a:t>Due February 13, 2026</a:t>
            </a:r>
          </a:p>
          <a:p>
            <a:pPr algn="l">
              <a:lnSpc>
                <a:spcPts val="3780"/>
              </a:lnSpc>
            </a:pPr>
            <a:endParaRPr lang="en-US" sz="4500" b="1" dirty="0">
              <a:solidFill>
                <a:srgbClr val="000000"/>
              </a:solidFill>
              <a:latin typeface="Trebuchet MS Bold"/>
              <a:ea typeface="Trebuchet MS Bold"/>
              <a:cs typeface="Trebuchet MS Bold"/>
              <a:sym typeface="Trebuchet MS Bold"/>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Interim Financial Report (IFR) is a mid-year financial "check-in" that helps both the Fiscal and Program teams review spending progress.</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Upload a detailed General Ledger in GAINS showing all grant expenses from July 1, 2025, through December 31, 2025.</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The SCCG team may follow up after IFRs are reviewed if grantees are not on-track with spending.</a:t>
            </a:r>
          </a:p>
          <a:p>
            <a:pPr algn="l">
              <a:lnSpc>
                <a:spcPts val="3780"/>
              </a:lnSpc>
            </a:pPr>
            <a:endParaRPr lang="en-US" sz="2700" dirty="0">
              <a:solidFill>
                <a:srgbClr val="000000"/>
              </a:solidFill>
              <a:latin typeface="Trebuchet MS"/>
              <a:ea typeface="Trebuchet MS"/>
              <a:cs typeface="Trebuchet MS"/>
              <a:sym typeface="Trebuchet MS"/>
            </a:endParaRPr>
          </a:p>
          <a:p>
            <a:pPr algn="l">
              <a:lnSpc>
                <a:spcPts val="3780"/>
              </a:lnSpc>
            </a:pPr>
            <a:endParaRPr lang="en-US" sz="2700" dirty="0">
              <a:solidFill>
                <a:srgbClr val="000000"/>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6" name="TextBox 6"/>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Continuation Budget </a:t>
            </a:r>
          </a:p>
        </p:txBody>
      </p:sp>
      <p:grpSp>
        <p:nvGrpSpPr>
          <p:cNvPr id="7" name="Group 7">
            <a:extLst>
              <a:ext uri="{C183D7F6-B498-43B3-948B-1728B52AA6E4}">
                <adec:decorative xmlns:adec="http://schemas.microsoft.com/office/drawing/2017/decorative" val="1"/>
              </a:ext>
            </a:extLst>
          </p:cNvPr>
          <p:cNvGrpSpPr/>
          <p:nvPr/>
        </p:nvGrpSpPr>
        <p:grpSpPr>
          <a:xfrm>
            <a:off x="458732" y="2399331"/>
            <a:ext cx="17370536" cy="7441180"/>
            <a:chOff x="0" y="0"/>
            <a:chExt cx="4574956" cy="1959817"/>
          </a:xfrm>
        </p:grpSpPr>
        <p:sp>
          <p:nvSpPr>
            <p:cNvPr id="8" name="Freeform 8">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a:p>
          </p:txBody>
        </p:sp>
        <p:sp>
          <p:nvSpPr>
            <p:cNvPr id="9" name="TextBox 9"/>
            <p:cNvSpPr txBox="1"/>
            <p:nvPr/>
          </p:nvSpPr>
          <p:spPr>
            <a:xfrm>
              <a:off x="0" y="-57150"/>
              <a:ext cx="4574956" cy="2016967"/>
            </a:xfrm>
            <a:prstGeom prst="rect">
              <a:avLst/>
            </a:prstGeom>
          </p:spPr>
          <p:txBody>
            <a:bodyPr lIns="50800" tIns="50800" rIns="50800" bIns="50800" rtlCol="0" anchor="t"/>
            <a:lstStyle/>
            <a:p>
              <a:pPr algn="l">
                <a:lnSpc>
                  <a:spcPts val="3359"/>
                </a:lnSpc>
              </a:pPr>
              <a:endParaRPr/>
            </a:p>
            <a:p>
              <a:pPr algn="ctr">
                <a:lnSpc>
                  <a:spcPts val="5319"/>
                </a:lnSpc>
              </a:pPr>
              <a:endParaRPr/>
            </a:p>
          </p:txBody>
        </p:sp>
      </p:grpSp>
      <p:sp>
        <p:nvSpPr>
          <p:cNvPr id="10" name="TextBox 10"/>
          <p:cNvSpPr txBox="1"/>
          <p:nvPr/>
        </p:nvSpPr>
        <p:spPr>
          <a:xfrm>
            <a:off x="637383" y="2591273"/>
            <a:ext cx="17013235" cy="6630020"/>
          </a:xfrm>
          <a:prstGeom prst="rect">
            <a:avLst/>
          </a:prstGeom>
        </p:spPr>
        <p:txBody>
          <a:bodyPr lIns="0" tIns="0" rIns="0" bIns="0" rtlCol="0" anchor="t">
            <a:spAutoFit/>
          </a:bodyPr>
          <a:lstStyle/>
          <a:p>
            <a:pPr algn="ctr">
              <a:lnSpc>
                <a:spcPts val="6299"/>
              </a:lnSpc>
            </a:pPr>
            <a:r>
              <a:rPr lang="en-US" sz="4499" b="1" dirty="0">
                <a:solidFill>
                  <a:srgbClr val="000000"/>
                </a:solidFill>
                <a:latin typeface="Trebuchet MS Bold"/>
                <a:ea typeface="Trebuchet MS Bold"/>
                <a:cs typeface="Trebuchet MS Bold"/>
                <a:sym typeface="Trebuchet MS Bold"/>
              </a:rPr>
              <a:t>Continuation Budgets Due: May 29, 2026</a:t>
            </a:r>
          </a:p>
          <a:p>
            <a:pPr algn="ctr">
              <a:lnSpc>
                <a:spcPts val="5179"/>
              </a:lnSpc>
            </a:pPr>
            <a:endParaRPr lang="en-US" sz="4499" b="1" dirty="0">
              <a:solidFill>
                <a:srgbClr val="000000"/>
              </a:solidFill>
              <a:latin typeface="Trebuchet MS Bold"/>
              <a:ea typeface="Trebuchet MS Bold"/>
              <a:cs typeface="Trebuchet MS Bold"/>
              <a:sym typeface="Trebuchet MS Bold"/>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Each LEP will submit one Continuation Budget for FY2026-27.</a:t>
            </a:r>
          </a:p>
          <a:p>
            <a:pPr algn="l">
              <a:lnSpc>
                <a:spcPts val="5179"/>
              </a:lnSpc>
            </a:pPr>
            <a:endParaRPr lang="en-US" sz="3699" dirty="0">
              <a:solidFill>
                <a:srgbClr val="000000"/>
              </a:solidFill>
              <a:latin typeface="Trebuchet MS"/>
              <a:ea typeface="Trebuchet MS"/>
              <a:cs typeface="Trebuchet MS"/>
              <a:sym typeface="Trebuchet MS"/>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The budget will illustrate the plans for future spending.</a:t>
            </a:r>
          </a:p>
          <a:p>
            <a:pPr algn="l">
              <a:lnSpc>
                <a:spcPts val="5179"/>
              </a:lnSpc>
            </a:pPr>
            <a:endParaRPr lang="en-US" sz="3699" dirty="0">
              <a:solidFill>
                <a:srgbClr val="000000"/>
              </a:solidFill>
              <a:latin typeface="Trebuchet MS"/>
              <a:ea typeface="Trebuchet MS"/>
              <a:cs typeface="Trebuchet MS"/>
              <a:sym typeface="Trebuchet MS"/>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The SCCG team reviews the budgets in June and July to have them approved in August and ready for spending once funds are disbursed and Grant Aw</a:t>
            </a:r>
            <a:r>
              <a:rPr lang="en-US" sz="3699" u="none" dirty="0">
                <a:solidFill>
                  <a:srgbClr val="000000"/>
                </a:solidFill>
                <a:latin typeface="Trebuchet MS"/>
                <a:ea typeface="Trebuchet MS"/>
                <a:cs typeface="Trebuchet MS"/>
                <a:sym typeface="Trebuchet MS"/>
              </a:rPr>
              <a:t>ar</a:t>
            </a:r>
            <a:r>
              <a:rPr lang="en-US" sz="3699" dirty="0">
                <a:solidFill>
                  <a:srgbClr val="000000"/>
                </a:solidFill>
                <a:latin typeface="Trebuchet MS"/>
                <a:ea typeface="Trebuchet MS"/>
                <a:cs typeface="Trebuchet MS"/>
                <a:sym typeface="Trebuchet MS"/>
              </a:rPr>
              <a:t>d L</a:t>
            </a:r>
            <a:r>
              <a:rPr lang="en-US" sz="3699" u="none" dirty="0">
                <a:solidFill>
                  <a:srgbClr val="000000"/>
                </a:solidFill>
                <a:latin typeface="Trebuchet MS"/>
                <a:ea typeface="Trebuchet MS"/>
                <a:cs typeface="Trebuchet MS"/>
                <a:sym typeface="Trebuchet MS"/>
              </a:rPr>
              <a:t>et</a:t>
            </a:r>
            <a:r>
              <a:rPr lang="en-US" sz="3699" dirty="0">
                <a:solidFill>
                  <a:srgbClr val="000000"/>
                </a:solidFill>
                <a:latin typeface="Trebuchet MS"/>
                <a:ea typeface="Trebuchet MS"/>
                <a:cs typeface="Trebuchet MS"/>
                <a:sym typeface="Trebuchet MS"/>
              </a:rPr>
              <a:t>ter</a:t>
            </a:r>
            <a:r>
              <a:rPr lang="en-US" sz="3699" u="none" dirty="0">
                <a:solidFill>
                  <a:srgbClr val="000000"/>
                </a:solidFill>
                <a:latin typeface="Trebuchet MS"/>
                <a:ea typeface="Trebuchet MS"/>
                <a:cs typeface="Trebuchet MS"/>
                <a:sym typeface="Trebuchet MS"/>
              </a:rPr>
              <a:t>s </a:t>
            </a:r>
            <a:r>
              <a:rPr lang="en-US" sz="3699" dirty="0">
                <a:solidFill>
                  <a:srgbClr val="000000"/>
                </a:solidFill>
                <a:latin typeface="Trebuchet MS"/>
                <a:ea typeface="Trebuchet MS"/>
                <a:cs typeface="Trebuchet MS"/>
                <a:sym typeface="Trebuchet MS"/>
              </a:rPr>
              <a:t>(GAL) ar</a:t>
            </a:r>
            <a:r>
              <a:rPr lang="en-US" sz="3699" u="none" dirty="0">
                <a:solidFill>
                  <a:srgbClr val="000000"/>
                </a:solidFill>
                <a:latin typeface="Trebuchet MS"/>
                <a:ea typeface="Trebuchet MS"/>
                <a:cs typeface="Trebuchet MS"/>
                <a:sym typeface="Trebuchet MS"/>
              </a:rPr>
              <a:t>e</a:t>
            </a:r>
            <a:r>
              <a:rPr lang="en-US" sz="3699" dirty="0">
                <a:solidFill>
                  <a:srgbClr val="000000"/>
                </a:solidFill>
                <a:latin typeface="Trebuchet MS"/>
                <a:ea typeface="Trebuchet MS"/>
                <a:cs typeface="Trebuchet MS"/>
                <a:sym typeface="Trebuchet MS"/>
              </a:rPr>
              <a:t> </a:t>
            </a:r>
            <a:r>
              <a:rPr lang="en-US" sz="3699" u="none" dirty="0">
                <a:solidFill>
                  <a:srgbClr val="000000"/>
                </a:solidFill>
                <a:latin typeface="Trebuchet MS"/>
                <a:ea typeface="Trebuchet MS"/>
                <a:cs typeface="Trebuchet MS"/>
                <a:sym typeface="Trebuchet MS"/>
              </a:rPr>
              <a:t>re</a:t>
            </a:r>
            <a:r>
              <a:rPr lang="en-US" sz="3699" dirty="0">
                <a:solidFill>
                  <a:srgbClr val="000000"/>
                </a:solidFill>
                <a:latin typeface="Trebuchet MS"/>
                <a:ea typeface="Trebuchet MS"/>
                <a:cs typeface="Trebuchet MS"/>
                <a:sym typeface="Trebuchet MS"/>
              </a:rPr>
              <a:t>ceived. </a:t>
            </a:r>
          </a:p>
          <a:p>
            <a:pPr algn="l">
              <a:lnSpc>
                <a:spcPts val="3780"/>
              </a:lnSpc>
            </a:pPr>
            <a:endParaRPr lang="en-US" sz="3699" dirty="0">
              <a:solidFill>
                <a:srgbClr val="000000"/>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458732" y="2381618"/>
            <a:ext cx="17370536" cy="7441180"/>
            <a:chOff x="0" y="0"/>
            <a:chExt cx="4574956" cy="1959817"/>
          </a:xfrm>
        </p:grpSpPr>
        <p:sp>
          <p:nvSpPr>
            <p:cNvPr id="4" name="Freeform 4">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a:p>
          </p:txBody>
        </p:sp>
        <p:sp>
          <p:nvSpPr>
            <p:cNvPr id="5" name="TextBox 5"/>
            <p:cNvSpPr txBox="1"/>
            <p:nvPr/>
          </p:nvSpPr>
          <p:spPr>
            <a:xfrm>
              <a:off x="0" y="-57150"/>
              <a:ext cx="4574956" cy="2016967"/>
            </a:xfrm>
            <a:prstGeom prst="rect">
              <a:avLst/>
            </a:prstGeom>
          </p:spPr>
          <p:txBody>
            <a:bodyPr lIns="50800" tIns="50800" rIns="50800" bIns="50800" rtlCol="0" anchor="t"/>
            <a:lstStyle/>
            <a:p>
              <a:pPr algn="l">
                <a:lnSpc>
                  <a:spcPts val="3359"/>
                </a:lnSpc>
              </a:pPr>
              <a:endParaRPr/>
            </a:p>
            <a:p>
              <a:pPr algn="ctr">
                <a:lnSpc>
                  <a:spcPts val="5039"/>
                </a:lnSpc>
              </a:pPr>
              <a:endParaRPr/>
            </a:p>
            <a:p>
              <a:pPr algn="l">
                <a:lnSpc>
                  <a:spcPts val="4199"/>
                </a:lnSpc>
              </a:pPr>
              <a:endParaRPr/>
            </a:p>
            <a:p>
              <a:pPr algn="l">
                <a:lnSpc>
                  <a:spcPts val="3359"/>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9" name="Freeform 9"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a:spLocks noGrp="1"/>
          </p:cNvSpPr>
          <p:nvPr>
            <p:ph type="title" idx="4294967295"/>
          </p:nvPr>
        </p:nvSpPr>
        <p:spPr>
          <a:xfrm>
            <a:off x="228600" y="854808"/>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Final Expenditure Report (FER)</a:t>
            </a:r>
          </a:p>
        </p:txBody>
      </p:sp>
      <p:sp>
        <p:nvSpPr>
          <p:cNvPr id="11" name="TextBox 11"/>
          <p:cNvSpPr txBox="1"/>
          <p:nvPr/>
        </p:nvSpPr>
        <p:spPr>
          <a:xfrm>
            <a:off x="637383" y="2589485"/>
            <a:ext cx="17013235" cy="6258123"/>
          </a:xfrm>
          <a:prstGeom prst="rect">
            <a:avLst/>
          </a:prstGeom>
        </p:spPr>
        <p:txBody>
          <a:bodyPr lIns="0" tIns="0" rIns="0" bIns="0" rtlCol="0" anchor="t">
            <a:spAutoFit/>
          </a:bodyPr>
          <a:lstStyle/>
          <a:p>
            <a:pPr algn="ctr">
              <a:lnSpc>
                <a:spcPts val="6159"/>
              </a:lnSpc>
            </a:pPr>
            <a:r>
              <a:rPr lang="en-US" sz="4399" b="1" dirty="0">
                <a:solidFill>
                  <a:srgbClr val="000000"/>
                </a:solidFill>
                <a:latin typeface="Trebuchet MS Bold"/>
                <a:ea typeface="Trebuchet MS Bold"/>
                <a:cs typeface="Trebuchet MS Bold"/>
                <a:sym typeface="Trebuchet MS Bold"/>
              </a:rPr>
              <a:t>Final Expenditure Report Due September 30, 2025 </a:t>
            </a:r>
            <a:r>
              <a:rPr lang="en-US" sz="4400" dirty="0"/>
              <a:t>(for 24-25SY)</a:t>
            </a:r>
            <a:endParaRPr lang="en-US" sz="4399" b="1" dirty="0">
              <a:solidFill>
                <a:srgbClr val="000000"/>
              </a:solidFill>
              <a:latin typeface="Trebuchet MS Bold"/>
              <a:ea typeface="Trebuchet MS Bold"/>
              <a:cs typeface="Trebuchet MS Bold"/>
              <a:sym typeface="Trebuchet MS Bold"/>
            </a:endParaRPr>
          </a:p>
          <a:p>
            <a:pPr algn="ctr">
              <a:lnSpc>
                <a:spcPts val="2800"/>
              </a:lnSpc>
            </a:pPr>
            <a:endParaRPr lang="en-US" sz="4399" b="1" dirty="0">
              <a:solidFill>
                <a:srgbClr val="000000"/>
              </a:solidFill>
              <a:latin typeface="Trebuchet MS Bold"/>
              <a:ea typeface="Trebuchet MS Bold"/>
              <a:cs typeface="Trebuchet MS Bold"/>
              <a:sym typeface="Trebuchet MS Bold"/>
            </a:endParaRPr>
          </a:p>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The FER is the end-of-year financial report where fiscal and program can ensure that all items allocated to the grant on the general ledger were previously approved in the budget.</a:t>
            </a:r>
          </a:p>
          <a:p>
            <a:pPr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Submit a detailed General Ledger showing all grant expenses from July 1, 2024, through June 30, 2025.</a:t>
            </a:r>
          </a:p>
          <a:p>
            <a:pPr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Fiscal and program will follow-up regarding unspent funds and the reversion process.</a:t>
            </a:r>
          </a:p>
          <a:p>
            <a:pPr algn="l">
              <a:lnSpc>
                <a:spcPts val="3780"/>
              </a:lnSpc>
            </a:pPr>
            <a:endParaRPr lang="en-US" sz="3199" dirty="0">
              <a:solidFill>
                <a:srgbClr val="000000"/>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8732" y="2381618"/>
            <a:ext cx="17370536" cy="7441180"/>
            <a:chOff x="0" y="0"/>
            <a:chExt cx="4574956" cy="1959817"/>
          </a:xfrm>
        </p:grpSpPr>
        <p:sp>
          <p:nvSpPr>
            <p:cNvPr id="3" name="Freeform 3">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74956" cy="2016967"/>
            </a:xfrm>
            <a:prstGeom prst="rect">
              <a:avLst/>
            </a:prstGeom>
          </p:spPr>
          <p:txBody>
            <a:bodyPr lIns="50800" tIns="50800" rIns="50800" bIns="50800" rtlCol="0" anchor="t"/>
            <a:lstStyle/>
            <a:p>
              <a:pPr algn="l">
                <a:lnSpc>
                  <a:spcPts val="3359"/>
                </a:lnSpc>
              </a:pPr>
              <a:endParaRPr/>
            </a:p>
            <a:p>
              <a:pPr algn="ctr">
                <a:lnSpc>
                  <a:spcPts val="5039"/>
                </a:lnSpc>
              </a:pPr>
              <a:endParaRPr/>
            </a:p>
            <a:p>
              <a:pPr algn="l">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209974" y="817017"/>
            <a:ext cx="15828577" cy="9137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Carryover</a:t>
            </a:r>
          </a:p>
        </p:txBody>
      </p:sp>
      <p:sp>
        <p:nvSpPr>
          <p:cNvPr id="10" name="TextBox 10"/>
          <p:cNvSpPr txBox="1"/>
          <p:nvPr/>
        </p:nvSpPr>
        <p:spPr>
          <a:xfrm>
            <a:off x="1920341" y="3945890"/>
            <a:ext cx="14447314" cy="1189990"/>
          </a:xfrm>
          <a:prstGeom prst="rect">
            <a:avLst/>
          </a:prstGeom>
        </p:spPr>
        <p:txBody>
          <a:bodyPr lIns="0" tIns="0" rIns="0" bIns="0" rtlCol="0" anchor="t">
            <a:spAutoFit/>
          </a:bodyPr>
          <a:lstStyle/>
          <a:p>
            <a:pPr algn="ctr">
              <a:lnSpc>
                <a:spcPts val="4759"/>
              </a:lnSpc>
            </a:pPr>
            <a:r>
              <a:rPr lang="en-US" sz="3399" dirty="0">
                <a:solidFill>
                  <a:srgbClr val="000000"/>
                </a:solidFill>
                <a:latin typeface="Trebuchet MS"/>
                <a:ea typeface="Trebuchet MS"/>
                <a:cs typeface="Trebuchet MS"/>
                <a:sym typeface="Trebuchet MS"/>
              </a:rPr>
              <a:t>Because of the current state budget shortfall, we do not anticipate any carryover will be allowed in the 2025-2026SY.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8732" y="2381618"/>
            <a:ext cx="17370536" cy="7441180"/>
            <a:chOff x="0" y="0"/>
            <a:chExt cx="4574956" cy="1959817"/>
          </a:xfrm>
        </p:grpSpPr>
        <p:sp>
          <p:nvSpPr>
            <p:cNvPr id="3" name="Freeform 3">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a:p>
          </p:txBody>
        </p:sp>
        <p:sp>
          <p:nvSpPr>
            <p:cNvPr id="4" name="TextBox 4"/>
            <p:cNvSpPr txBox="1"/>
            <p:nvPr/>
          </p:nvSpPr>
          <p:spPr>
            <a:xfrm>
              <a:off x="0" y="-57150"/>
              <a:ext cx="4574956" cy="2016967"/>
            </a:xfrm>
            <a:prstGeom prst="rect">
              <a:avLst/>
            </a:prstGeom>
          </p:spPr>
          <p:txBody>
            <a:bodyPr lIns="50800" tIns="50800" rIns="50800" bIns="50800" rtlCol="0" anchor="t"/>
            <a:lstStyle/>
            <a:p>
              <a:pPr algn="l">
                <a:lnSpc>
                  <a:spcPts val="3359"/>
                </a:lnSpc>
              </a:pPr>
              <a:endParaRPr/>
            </a:p>
          </p:txBody>
        </p:sp>
      </p:grpSp>
      <p:grpSp>
        <p:nvGrpSpPr>
          <p:cNvPr id="10" name="Group 5">
            <a:extLst>
              <a:ext uri="{FF2B5EF4-FFF2-40B4-BE49-F238E27FC236}">
                <a16:creationId xmlns:a16="http://schemas.microsoft.com/office/drawing/2014/main" id="{857E7301-2F40-262C-FD6D-238DFB62F342}"/>
              </a:ex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11" name="Freeform 6">
              <a:extLst>
                <a:ext uri="{FF2B5EF4-FFF2-40B4-BE49-F238E27FC236}">
                  <a16:creationId xmlns:a16="http://schemas.microsoft.com/office/drawing/2014/main" id="{374A0E26-DC7A-2916-FFEB-C9FDADB7E373}"/>
                </a:ex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2" name="TextBox 7">
              <a:extLst>
                <a:ext uri="{FF2B5EF4-FFF2-40B4-BE49-F238E27FC236}">
                  <a16:creationId xmlns:a16="http://schemas.microsoft.com/office/drawing/2014/main" id="{86BB1F43-A246-35F2-CEBC-184C05779506}"/>
                </a:ext>
              </a:extLst>
            </p:cNvPr>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3" name="Freeform 8" descr="CDE Logo">
            <a:extLst>
              <a:ext uri="{FF2B5EF4-FFF2-40B4-BE49-F238E27FC236}">
                <a16:creationId xmlns:a16="http://schemas.microsoft.com/office/drawing/2014/main" id="{C6DF2843-D1A3-8620-0296-ADE0D25AF2FA}"/>
              </a:ext>
            </a:extLst>
          </p:cNvPr>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4" name="TextBox 9">
            <a:extLst>
              <a:ext uri="{FF2B5EF4-FFF2-40B4-BE49-F238E27FC236}">
                <a16:creationId xmlns:a16="http://schemas.microsoft.com/office/drawing/2014/main" id="{B74F25B0-37E9-C8F0-9B61-C01811D225B7}"/>
              </a:ext>
            </a:extLst>
          </p:cNvPr>
          <p:cNvSpPr txBox="1">
            <a:spLocks noGrp="1"/>
          </p:cNvSpPr>
          <p:nvPr>
            <p:ph type="title" idx="4294967295"/>
          </p:nvPr>
        </p:nvSpPr>
        <p:spPr>
          <a:xfrm>
            <a:off x="304800" y="563916"/>
            <a:ext cx="13969306"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1008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in GAINS</a:t>
            </a:r>
          </a:p>
        </p:txBody>
      </p:sp>
      <p:sp>
        <p:nvSpPr>
          <p:cNvPr id="5" name="TextBox 5"/>
          <p:cNvSpPr txBox="1"/>
          <p:nvPr/>
        </p:nvSpPr>
        <p:spPr>
          <a:xfrm>
            <a:off x="1293030" y="4775042"/>
            <a:ext cx="15966270" cy="2000250"/>
          </a:xfrm>
          <a:prstGeom prst="rect">
            <a:avLst/>
          </a:prstGeom>
        </p:spPr>
        <p:txBody>
          <a:bodyPr lIns="0" tIns="0" rIns="0" bIns="0" rtlCol="0" anchor="t">
            <a:spAutoFit/>
          </a:bodyPr>
          <a:lstStyle/>
          <a:p>
            <a:pPr algn="ctr">
              <a:lnSpc>
                <a:spcPts val="15000"/>
              </a:lnSpc>
            </a:pPr>
            <a:r>
              <a:rPr lang="en-US" sz="15000" dirty="0">
                <a:latin typeface="Museo Slab 1"/>
                <a:ea typeface="Museo Slab 1"/>
                <a:cs typeface="Museo Slab 1"/>
                <a:sym typeface="Museo Slab 1"/>
              </a:rPr>
              <a:t>GAINS SLIDES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16062"/>
            <a:ext cx="17275536" cy="7248022"/>
            <a:chOff x="0" y="0"/>
            <a:chExt cx="4549935" cy="1908944"/>
          </a:xfrm>
        </p:grpSpPr>
        <p:sp>
          <p:nvSpPr>
            <p:cNvPr id="3" name="Freeform 3">
              <a:extLst>
                <a:ext uri="{C183D7F6-B498-43B3-948B-1728B52AA6E4}">
                  <adec:decorative xmlns:adec="http://schemas.microsoft.com/office/drawing/2017/decorative" val="1"/>
                </a:ext>
              </a:extLst>
            </p:cNvPr>
            <p:cNvSpPr/>
            <p:nvPr/>
          </p:nvSpPr>
          <p:spPr>
            <a:xfrm>
              <a:off x="0" y="0"/>
              <a:ext cx="4549935" cy="1908944"/>
            </a:xfrm>
            <a:custGeom>
              <a:avLst/>
              <a:gdLst/>
              <a:ahLst/>
              <a:cxnLst/>
              <a:rect l="l" t="t" r="r" b="b"/>
              <a:pathLst>
                <a:path w="4549935" h="1908944">
                  <a:moveTo>
                    <a:pt x="0" y="0"/>
                  </a:moveTo>
                  <a:lnTo>
                    <a:pt x="4549935" y="0"/>
                  </a:lnTo>
                  <a:lnTo>
                    <a:pt x="4549935" y="1908944"/>
                  </a:lnTo>
                  <a:lnTo>
                    <a:pt x="0" y="1908944"/>
                  </a:lnTo>
                  <a:close/>
                </a:path>
              </a:pathLst>
            </a:custGeom>
            <a:solidFill>
              <a:srgbClr val="F2F2F2"/>
            </a:solidFill>
          </p:spPr>
          <p:txBody>
            <a:bodyPr/>
            <a:lstStyle/>
            <a:p>
              <a:endParaRPr lang="en-US"/>
            </a:p>
          </p:txBody>
        </p:sp>
        <p:sp>
          <p:nvSpPr>
            <p:cNvPr id="4" name="TextBox 4"/>
            <p:cNvSpPr txBox="1"/>
            <p:nvPr/>
          </p:nvSpPr>
          <p:spPr>
            <a:xfrm>
              <a:off x="0" y="-47625"/>
              <a:ext cx="4549935" cy="1956569"/>
            </a:xfrm>
            <a:prstGeom prst="rect">
              <a:avLst/>
            </a:prstGeom>
          </p:spPr>
          <p:txBody>
            <a:bodyPr lIns="50800" tIns="50800" rIns="50800" bIns="50800" rtlCol="0" anchor="ctr"/>
            <a:lstStyle/>
            <a:p>
              <a:pPr algn="l">
                <a:lnSpc>
                  <a:spcPts val="4339"/>
                </a:lnSpc>
              </a:pPr>
              <a:endParaRPr/>
            </a:p>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028700" y="3711630"/>
            <a:ext cx="3074522" cy="3094661"/>
          </a:xfrm>
          <a:custGeom>
            <a:avLst/>
            <a:gdLst/>
            <a:ahLst/>
            <a:cxnLst/>
            <a:rect l="l" t="t" r="r" b="b"/>
            <a:pathLst>
              <a:path w="3074522" h="3094661">
                <a:moveTo>
                  <a:pt x="0" y="0"/>
                </a:moveTo>
                <a:lnTo>
                  <a:pt x="3074522" y="0"/>
                </a:lnTo>
                <a:lnTo>
                  <a:pt x="3074522" y="3094660"/>
                </a:lnTo>
                <a:lnTo>
                  <a:pt x="0" y="3094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9" name="Freeform 9"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
        <p:nvSpPr>
          <p:cNvPr id="10" name="TextBox 10"/>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Deadlines</a:t>
            </a:r>
          </a:p>
        </p:txBody>
      </p:sp>
      <p:sp>
        <p:nvSpPr>
          <p:cNvPr id="11" name="TextBox 11"/>
          <p:cNvSpPr txBox="1"/>
          <p:nvPr/>
        </p:nvSpPr>
        <p:spPr>
          <a:xfrm>
            <a:off x="4637608" y="2962731"/>
            <a:ext cx="12418122" cy="5947847"/>
          </a:xfrm>
          <a:prstGeom prst="rect">
            <a:avLst/>
          </a:prstGeom>
        </p:spPr>
        <p:txBody>
          <a:bodyPr lIns="0" tIns="0" rIns="0" bIns="0" rtlCol="0" anchor="t">
            <a:spAutoFit/>
          </a:bodyPr>
          <a:lstStyle/>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Final Expenditure Report (FER) for FY2024-25</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September 30, 2025</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Interim Financial Report (IFR) for FY2025-26</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February 13, 2026</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Last Date to Submit Budget Revisions for FY2025-26:</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May 15, 2026 </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Continuation Budgets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May 29, 2026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5" name="Group 2">
            <a:extLst>
              <a:ext uri="{FF2B5EF4-FFF2-40B4-BE49-F238E27FC236}">
                <a16:creationId xmlns:a16="http://schemas.microsoft.com/office/drawing/2014/main" id="{209A93C7-2F01-63EF-8A0E-C8B5C924A191}"/>
              </a:ext>
              <a:ext uri="{C183D7F6-B498-43B3-948B-1728B52AA6E4}">
                <adec:decorative xmlns:adec="http://schemas.microsoft.com/office/drawing/2017/decorative" val="1"/>
              </a:ext>
            </a:extLst>
          </p:cNvPr>
          <p:cNvGrpSpPr/>
          <p:nvPr/>
        </p:nvGrpSpPr>
        <p:grpSpPr>
          <a:xfrm>
            <a:off x="0" y="337166"/>
            <a:ext cx="18351998" cy="1541783"/>
            <a:chOff x="0" y="0"/>
            <a:chExt cx="4833448" cy="406066"/>
          </a:xfrm>
        </p:grpSpPr>
        <p:sp>
          <p:nvSpPr>
            <p:cNvPr id="26" name="Freeform 3">
              <a:extLst>
                <a:ext uri="{FF2B5EF4-FFF2-40B4-BE49-F238E27FC236}">
                  <a16:creationId xmlns:a16="http://schemas.microsoft.com/office/drawing/2014/main" id="{5966021E-6910-1590-A999-C62A2B52EF8F}"/>
                </a:ext>
                <a:ext uri="{C183D7F6-B498-43B3-948B-1728B52AA6E4}">
                  <adec:decorative xmlns:adec="http://schemas.microsoft.com/office/drawing/2017/decorative" val="1"/>
                </a:ext>
              </a:extLst>
            </p:cNvPr>
            <p:cNvSpPr/>
            <p:nvPr/>
          </p:nvSpPr>
          <p:spPr>
            <a:xfrm>
              <a:off x="0" y="0"/>
              <a:ext cx="4833448" cy="406066"/>
            </a:xfrm>
            <a:custGeom>
              <a:avLst/>
              <a:gdLst/>
              <a:ahLst/>
              <a:cxnLst/>
              <a:rect l="l" t="t" r="r" b="b"/>
              <a:pathLst>
                <a:path w="4833448" h="406066">
                  <a:moveTo>
                    <a:pt x="0" y="0"/>
                  </a:moveTo>
                  <a:lnTo>
                    <a:pt x="4833448" y="0"/>
                  </a:lnTo>
                  <a:lnTo>
                    <a:pt x="4833448" y="406066"/>
                  </a:lnTo>
                  <a:lnTo>
                    <a:pt x="0" y="406066"/>
                  </a:lnTo>
                  <a:close/>
                </a:path>
              </a:pathLst>
            </a:custGeom>
            <a:solidFill>
              <a:srgbClr val="F2F2F2"/>
            </a:solidFill>
          </p:spPr>
          <p:txBody>
            <a:bodyPr/>
            <a:lstStyle/>
            <a:p>
              <a:endParaRPr lang="en-US" dirty="0"/>
            </a:p>
          </p:txBody>
        </p:sp>
        <p:sp>
          <p:nvSpPr>
            <p:cNvPr id="27" name="TextBox 4">
              <a:extLst>
                <a:ext uri="{FF2B5EF4-FFF2-40B4-BE49-F238E27FC236}">
                  <a16:creationId xmlns:a16="http://schemas.microsoft.com/office/drawing/2014/main" id="{6BB268AA-9805-693E-EABA-52C4B0266007}"/>
                </a:ext>
              </a:extLst>
            </p:cNvPr>
            <p:cNvSpPr txBox="1"/>
            <p:nvPr/>
          </p:nvSpPr>
          <p:spPr>
            <a:xfrm>
              <a:off x="0" y="-152400"/>
              <a:ext cx="4833448" cy="558466"/>
            </a:xfrm>
            <a:prstGeom prst="rect">
              <a:avLst/>
            </a:prstGeom>
          </p:spPr>
          <p:txBody>
            <a:bodyPr lIns="50800" tIns="50800" rIns="50800" bIns="50800" rtlCol="0" anchor="ctr"/>
            <a:lstStyle/>
            <a:p>
              <a:pPr algn="l">
                <a:lnSpc>
                  <a:spcPts val="10500"/>
                </a:lnSpc>
              </a:pPr>
              <a:endParaRPr dirty="0"/>
            </a:p>
          </p:txBody>
        </p:sp>
      </p:grpSp>
      <p:grpSp>
        <p:nvGrpSpPr>
          <p:cNvPr id="28" name="Group 5">
            <a:extLst>
              <a:ext uri="{FF2B5EF4-FFF2-40B4-BE49-F238E27FC236}">
                <a16:creationId xmlns:a16="http://schemas.microsoft.com/office/drawing/2014/main" id="{4C41F4DC-3118-7E0C-956B-F7FFA0EFFAA6}"/>
              </a:ex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29" name="Freeform 6">
              <a:extLst>
                <a:ext uri="{FF2B5EF4-FFF2-40B4-BE49-F238E27FC236}">
                  <a16:creationId xmlns:a16="http://schemas.microsoft.com/office/drawing/2014/main" id="{6EE98B2E-7D58-E7E9-C9E6-062F784691BC}"/>
                </a:ex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30" name="TextBox 7">
              <a:extLst>
                <a:ext uri="{FF2B5EF4-FFF2-40B4-BE49-F238E27FC236}">
                  <a16:creationId xmlns:a16="http://schemas.microsoft.com/office/drawing/2014/main" id="{B40A64ED-92ED-ECB6-C9E1-7144C0B8BB02}"/>
                </a:ext>
              </a:extLst>
            </p:cNvPr>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sp>
        <p:nvSpPr>
          <p:cNvPr id="31" name="Freeform 8">
            <a:extLst>
              <a:ext uri="{FF2B5EF4-FFF2-40B4-BE49-F238E27FC236}">
                <a16:creationId xmlns:a16="http://schemas.microsoft.com/office/drawing/2014/main" id="{F20B74C4-8B5B-E567-1F83-975DBA72FEB7}"/>
              </a:ext>
              <a:ext uri="{C183D7F6-B498-43B3-948B-1728B52AA6E4}">
                <adec:decorative xmlns:adec="http://schemas.microsoft.com/office/drawing/2017/decorative" val="1"/>
              </a:ext>
            </a:extLst>
          </p:cNvP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32" name="Freeform 9">
            <a:extLst>
              <a:ext uri="{FF2B5EF4-FFF2-40B4-BE49-F238E27FC236}">
                <a16:creationId xmlns:a16="http://schemas.microsoft.com/office/drawing/2014/main" id="{9272AC68-E325-FDE1-164A-CCA21B7AE7A0}"/>
              </a:ext>
              <a:ext uri="{C183D7F6-B498-43B3-948B-1728B52AA6E4}">
                <adec:decorative xmlns:adec="http://schemas.microsoft.com/office/drawing/2017/decorative" val="1"/>
              </a:ext>
            </a:extLst>
          </p:cNvPr>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3" name="Freeform 10">
            <a:extLst>
              <a:ext uri="{FF2B5EF4-FFF2-40B4-BE49-F238E27FC236}">
                <a16:creationId xmlns:a16="http://schemas.microsoft.com/office/drawing/2014/main" id="{AAB5A91F-3BED-4EA4-3A34-F6FE094F529F}"/>
              </a:ext>
              <a:ext uri="{C183D7F6-B498-43B3-948B-1728B52AA6E4}">
                <adec:decorative xmlns:adec="http://schemas.microsoft.com/office/drawing/2017/decorative" val="1"/>
              </a:ext>
            </a:extLst>
          </p:cNvP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34" name="Freeform 11">
            <a:extLst>
              <a:ext uri="{FF2B5EF4-FFF2-40B4-BE49-F238E27FC236}">
                <a16:creationId xmlns:a16="http://schemas.microsoft.com/office/drawing/2014/main" id="{8833739B-86FD-1CF5-3858-A03007DD352F}"/>
              </a:ext>
              <a:ext uri="{C183D7F6-B498-43B3-948B-1728B52AA6E4}">
                <adec:decorative xmlns:adec="http://schemas.microsoft.com/office/drawing/2017/decorative" val="1"/>
              </a:ext>
            </a:extLst>
          </p:cNvPr>
          <p:cNvSpPr/>
          <p:nvPr/>
        </p:nvSpPr>
        <p:spPr>
          <a:xfrm rot="935914">
            <a:off x="8597798"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35" name="Freeform 12">
            <a:extLst>
              <a:ext uri="{FF2B5EF4-FFF2-40B4-BE49-F238E27FC236}">
                <a16:creationId xmlns:a16="http://schemas.microsoft.com/office/drawing/2014/main" id="{937B6B1D-AEC6-8E7F-7AE5-CA123EB7B68C}"/>
              </a:ext>
              <a:ext uri="{C183D7F6-B498-43B3-948B-1728B52AA6E4}">
                <adec:decorative xmlns:adec="http://schemas.microsoft.com/office/drawing/2017/decorative" val="1"/>
              </a:ext>
            </a:extLst>
          </p:cNvP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36" name="Freeform 13">
            <a:extLst>
              <a:ext uri="{FF2B5EF4-FFF2-40B4-BE49-F238E27FC236}">
                <a16:creationId xmlns:a16="http://schemas.microsoft.com/office/drawing/2014/main" id="{E1C479CF-8FAA-5561-E2C0-C0B8C59CF0CA}"/>
              </a:ext>
              <a:ext uri="{C183D7F6-B498-43B3-948B-1728B52AA6E4}">
                <adec:decorative xmlns:adec="http://schemas.microsoft.com/office/drawing/2017/decorative" val="1"/>
              </a:ext>
            </a:extLst>
          </p:cNvPr>
          <p:cNvSpPr/>
          <p:nvPr/>
        </p:nvSpPr>
        <p:spPr>
          <a:xfrm rot="935914">
            <a:off x="14336166" y="2479386"/>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37" name="Freeform 20" descr="CDE Logo">
            <a:extLst>
              <a:ext uri="{FF2B5EF4-FFF2-40B4-BE49-F238E27FC236}">
                <a16:creationId xmlns:a16="http://schemas.microsoft.com/office/drawing/2014/main" id="{7E25FBB3-E6BD-E81F-F0DD-D8780DCAEC5B}"/>
              </a:ext>
            </a:extLst>
          </p:cNvPr>
          <p:cNvSpPr/>
          <p:nvPr/>
        </p:nvSpPr>
        <p:spPr>
          <a:xfrm>
            <a:off x="15315327" y="568934"/>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
        <p:nvSpPr>
          <p:cNvPr id="38" name="TextBox 24">
            <a:extLst>
              <a:ext uri="{FF2B5EF4-FFF2-40B4-BE49-F238E27FC236}">
                <a16:creationId xmlns:a16="http://schemas.microsoft.com/office/drawing/2014/main" id="{A88A90A7-8566-71FA-DEDF-B8ACA28342E7}"/>
              </a:ext>
            </a:extLst>
          </p:cNvPr>
          <p:cNvSpPr txBox="1">
            <a:spLocks noGrp="1"/>
          </p:cNvSpPr>
          <p:nvPr>
            <p:ph type="title" idx="4294967295"/>
          </p:nvPr>
        </p:nvSpPr>
        <p:spPr>
          <a:xfrm>
            <a:off x="219694" y="462739"/>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Meet Your CDE Grant Support</a:t>
            </a:r>
          </a:p>
        </p:txBody>
      </p:sp>
      <p:sp>
        <p:nvSpPr>
          <p:cNvPr id="39" name="TextBox 16">
            <a:extLst>
              <a:ext uri="{FF2B5EF4-FFF2-40B4-BE49-F238E27FC236}">
                <a16:creationId xmlns:a16="http://schemas.microsoft.com/office/drawing/2014/main" id="{165A6996-D6A4-C8A3-16F7-DF210E75FAB5}"/>
              </a:ext>
            </a:extLst>
          </p:cNvPr>
          <p:cNvSpPr txBox="1"/>
          <p:nvPr/>
        </p:nvSpPr>
        <p:spPr>
          <a:xfrm>
            <a:off x="2000699" y="3798583"/>
            <a:ext cx="3676363" cy="514251"/>
          </a:xfrm>
          <a:prstGeom prst="rect">
            <a:avLst/>
          </a:prstGeom>
        </p:spPr>
        <p:txBody>
          <a:bodyPr lIns="0" tIns="0" rIns="0" bIns="0" rtlCol="0" anchor="t">
            <a:spAutoFit/>
          </a:bodyPr>
          <a:lstStyle/>
          <a:p>
            <a:pPr marL="0" lvl="0" indent="0" algn="ctr">
              <a:lnSpc>
                <a:spcPts val="4199"/>
              </a:lnSpc>
            </a:pPr>
            <a:r>
              <a:rPr lang="en-US" sz="2999" dirty="0">
                <a:solidFill>
                  <a:srgbClr val="000000"/>
                </a:solidFill>
                <a:latin typeface="Museo Slab 1"/>
                <a:ea typeface="Museo Slab 1"/>
                <a:cs typeface="Museo Slab 1"/>
                <a:sym typeface="Museo Slab 1"/>
              </a:rPr>
              <a:t>Jennicca Mabe</a:t>
            </a:r>
          </a:p>
        </p:txBody>
      </p:sp>
      <p:sp>
        <p:nvSpPr>
          <p:cNvPr id="40" name="TextBox 17">
            <a:extLst>
              <a:ext uri="{FF2B5EF4-FFF2-40B4-BE49-F238E27FC236}">
                <a16:creationId xmlns:a16="http://schemas.microsoft.com/office/drawing/2014/main" id="{DF531A07-78FF-9B23-578C-2B582656C358}"/>
              </a:ext>
            </a:extLst>
          </p:cNvPr>
          <p:cNvSpPr txBox="1"/>
          <p:nvPr/>
        </p:nvSpPr>
        <p:spPr>
          <a:xfrm>
            <a:off x="2000699" y="7625288"/>
            <a:ext cx="3676363" cy="776627"/>
          </a:xfrm>
          <a:prstGeom prst="rect">
            <a:avLst/>
          </a:prstGeom>
        </p:spPr>
        <p:txBody>
          <a:bodyPr lIns="0" tIns="0" rIns="0" bIns="0" rtlCol="0" anchor="t">
            <a:spAutoFit/>
          </a:bodyPr>
          <a:lstStyle/>
          <a:p>
            <a:pPr algn="ctr">
              <a:lnSpc>
                <a:spcPts val="3280"/>
              </a:lnSpc>
            </a:pPr>
            <a:r>
              <a:rPr lang="en-US" sz="2000" dirty="0">
                <a:solidFill>
                  <a:srgbClr val="000000"/>
                </a:solidFill>
                <a:latin typeface="Museo Slab 2"/>
                <a:ea typeface="Museo Slab 2"/>
                <a:cs typeface="Museo Slab 2"/>
                <a:sym typeface="Museo Slab 2"/>
              </a:rPr>
              <a:t>School Counseling Specialist</a:t>
            </a:r>
          </a:p>
          <a:p>
            <a:pPr algn="ctr">
              <a:lnSpc>
                <a:spcPts val="3116"/>
              </a:lnSpc>
            </a:pPr>
            <a:r>
              <a:rPr lang="en-US" sz="1900" dirty="0">
                <a:solidFill>
                  <a:srgbClr val="000000"/>
                </a:solidFill>
                <a:latin typeface="Museo Slab 2"/>
                <a:ea typeface="Museo Slab 2"/>
                <a:cs typeface="Museo Slab 2"/>
                <a:sym typeface="Museo Slab 2"/>
              </a:rPr>
              <a:t>Mabe_j@cde.state.co.us </a:t>
            </a:r>
          </a:p>
        </p:txBody>
      </p:sp>
      <p:sp>
        <p:nvSpPr>
          <p:cNvPr id="41" name="TextBox 14">
            <a:extLst>
              <a:ext uri="{FF2B5EF4-FFF2-40B4-BE49-F238E27FC236}">
                <a16:creationId xmlns:a16="http://schemas.microsoft.com/office/drawing/2014/main" id="{EAFE4CCE-443A-6A55-9623-1AA203D486FB}"/>
              </a:ext>
            </a:extLst>
          </p:cNvPr>
          <p:cNvSpPr txBox="1"/>
          <p:nvPr/>
        </p:nvSpPr>
        <p:spPr>
          <a:xfrm>
            <a:off x="7083621"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Brooke Morgan </a:t>
            </a:r>
          </a:p>
        </p:txBody>
      </p:sp>
      <p:sp>
        <p:nvSpPr>
          <p:cNvPr id="42" name="TextBox 15">
            <a:extLst>
              <a:ext uri="{FF2B5EF4-FFF2-40B4-BE49-F238E27FC236}">
                <a16:creationId xmlns:a16="http://schemas.microsoft.com/office/drawing/2014/main" id="{988829F9-CA8D-E774-F1C6-20A20EE1CA9A}"/>
              </a:ext>
            </a:extLst>
          </p:cNvPr>
          <p:cNvSpPr txBox="1"/>
          <p:nvPr/>
        </p:nvSpPr>
        <p:spPr>
          <a:xfrm>
            <a:off x="7188499" y="7634813"/>
            <a:ext cx="3761488" cy="751357"/>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School Counseling Specialist </a:t>
            </a:r>
          </a:p>
          <a:p>
            <a:pPr algn="ctr">
              <a:lnSpc>
                <a:spcPts val="2945"/>
              </a:lnSpc>
            </a:pPr>
            <a:r>
              <a:rPr lang="en-US" sz="1900" dirty="0">
                <a:solidFill>
                  <a:srgbClr val="000000"/>
                </a:solidFill>
                <a:latin typeface="Museo Slab 2"/>
                <a:ea typeface="Museo Slab 2"/>
                <a:cs typeface="Museo Slab 2"/>
                <a:sym typeface="Museo Slab 2"/>
              </a:rPr>
              <a:t>Morgan_b@cde.state.co.us</a:t>
            </a:r>
          </a:p>
        </p:txBody>
      </p:sp>
      <p:sp>
        <p:nvSpPr>
          <p:cNvPr id="43" name="TextBox 18">
            <a:extLst>
              <a:ext uri="{FF2B5EF4-FFF2-40B4-BE49-F238E27FC236}">
                <a16:creationId xmlns:a16="http://schemas.microsoft.com/office/drawing/2014/main" id="{F00125FA-3F3E-4481-77C5-543BC6E9808C}"/>
              </a:ext>
            </a:extLst>
          </p:cNvPr>
          <p:cNvSpPr txBox="1"/>
          <p:nvPr/>
        </p:nvSpPr>
        <p:spPr>
          <a:xfrm>
            <a:off x="12821990"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Gloria Kochan</a:t>
            </a:r>
          </a:p>
        </p:txBody>
      </p:sp>
      <p:sp>
        <p:nvSpPr>
          <p:cNvPr id="44" name="TextBox 19">
            <a:extLst>
              <a:ext uri="{FF2B5EF4-FFF2-40B4-BE49-F238E27FC236}">
                <a16:creationId xmlns:a16="http://schemas.microsoft.com/office/drawing/2014/main" id="{52383413-9B2E-F8AA-7B90-E0194E426EB6}"/>
              </a:ext>
            </a:extLst>
          </p:cNvPr>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Grants Fiscal Analyst</a:t>
            </a:r>
          </a:p>
          <a:p>
            <a:pPr algn="ctr">
              <a:lnSpc>
                <a:spcPts val="2945"/>
              </a:lnSpc>
            </a:pPr>
            <a:r>
              <a:rPr lang="en-US" sz="1900" dirty="0">
                <a:solidFill>
                  <a:srgbClr val="000000"/>
                </a:solidFill>
                <a:latin typeface="Museo Slab 2"/>
                <a:ea typeface="Museo Slab 2"/>
                <a:cs typeface="Museo Slab 2"/>
                <a:sym typeface="Museo Slab 2"/>
              </a:rPr>
              <a:t>Kochan_g@cde.state.co.us</a:t>
            </a:r>
          </a:p>
        </p:txBody>
      </p:sp>
      <p:sp>
        <p:nvSpPr>
          <p:cNvPr id="45" name="Freeform 21">
            <a:extLst>
              <a:ext uri="{FF2B5EF4-FFF2-40B4-BE49-F238E27FC236}">
                <a16:creationId xmlns:a16="http://schemas.microsoft.com/office/drawing/2014/main" id="{E9617F8C-2FAE-B6CA-D596-A79C5A68829D}"/>
              </a:ext>
              <a:ext uri="{C183D7F6-B498-43B3-948B-1728B52AA6E4}">
                <adec:decorative xmlns:adec="http://schemas.microsoft.com/office/drawing/2017/decorative" val="1"/>
              </a:ext>
            </a:extLst>
          </p:cNvPr>
          <p:cNvSpPr/>
          <p:nvPr/>
        </p:nvSpPr>
        <p:spPr>
          <a:xfrm>
            <a:off x="1829855" y="4528371"/>
            <a:ext cx="2990586" cy="2990586"/>
          </a:xfrm>
          <a:custGeom>
            <a:avLst/>
            <a:gdLst/>
            <a:ahLst/>
            <a:cxnLst/>
            <a:rect l="l" t="t" r="r" b="b"/>
            <a:pathLst>
              <a:path w="2990586" h="2990586">
                <a:moveTo>
                  <a:pt x="0" y="0"/>
                </a:moveTo>
                <a:lnTo>
                  <a:pt x="2990586" y="0"/>
                </a:lnTo>
                <a:lnTo>
                  <a:pt x="2990586" y="2990586"/>
                </a:lnTo>
                <a:lnTo>
                  <a:pt x="0" y="2990586"/>
                </a:lnTo>
                <a:lnTo>
                  <a:pt x="0" y="0"/>
                </a:lnTo>
                <a:close/>
              </a:path>
            </a:pathLst>
          </a:custGeom>
          <a:blipFill>
            <a:blip r:embed="rId10"/>
            <a:stretch>
              <a:fillRect/>
            </a:stretch>
          </a:blipFill>
        </p:spPr>
        <p:txBody>
          <a:bodyPr/>
          <a:lstStyle/>
          <a:p>
            <a:endParaRPr lang="en-US" dirty="0"/>
          </a:p>
        </p:txBody>
      </p:sp>
      <p:sp>
        <p:nvSpPr>
          <p:cNvPr id="46" name="Freeform 22">
            <a:extLst>
              <a:ext uri="{FF2B5EF4-FFF2-40B4-BE49-F238E27FC236}">
                <a16:creationId xmlns:a16="http://schemas.microsoft.com/office/drawing/2014/main" id="{929C62C9-061D-5FF0-D876-51510FDD578B}"/>
              </a:ext>
              <a:ext uri="{C183D7F6-B498-43B3-948B-1728B52AA6E4}">
                <adec:decorative xmlns:adec="http://schemas.microsoft.com/office/drawing/2017/decorative" val="1"/>
              </a:ext>
            </a:extLst>
          </p:cNvPr>
          <p:cNvSpPr/>
          <p:nvPr/>
        </p:nvSpPr>
        <p:spPr>
          <a:xfrm flipH="1">
            <a:off x="7759274" y="4433121"/>
            <a:ext cx="3085836" cy="3085836"/>
          </a:xfrm>
          <a:custGeom>
            <a:avLst/>
            <a:gdLst/>
            <a:ahLst/>
            <a:cxnLst/>
            <a:rect l="l" t="t" r="r" b="b"/>
            <a:pathLst>
              <a:path w="3085836" h="3085836">
                <a:moveTo>
                  <a:pt x="3085836" y="0"/>
                </a:moveTo>
                <a:lnTo>
                  <a:pt x="0" y="0"/>
                </a:lnTo>
                <a:lnTo>
                  <a:pt x="0" y="3085836"/>
                </a:lnTo>
                <a:lnTo>
                  <a:pt x="3085836" y="3085836"/>
                </a:lnTo>
                <a:lnTo>
                  <a:pt x="3085836" y="0"/>
                </a:lnTo>
                <a:close/>
              </a:path>
            </a:pathLst>
          </a:custGeom>
          <a:blipFill>
            <a:blip r:embed="rId11"/>
            <a:stretch>
              <a:fillRect/>
            </a:stretch>
          </a:blipFill>
        </p:spPr>
        <p:txBody>
          <a:bodyPr/>
          <a:lstStyle/>
          <a:p>
            <a:endParaRPr lang="en-US" dirty="0"/>
          </a:p>
        </p:txBody>
      </p:sp>
      <p:sp>
        <p:nvSpPr>
          <p:cNvPr id="47" name="Freeform 23">
            <a:extLst>
              <a:ext uri="{FF2B5EF4-FFF2-40B4-BE49-F238E27FC236}">
                <a16:creationId xmlns:a16="http://schemas.microsoft.com/office/drawing/2014/main" id="{C166E781-1C84-F543-E5D3-EBB4E26EDB3F}"/>
              </a:ext>
              <a:ext uri="{C183D7F6-B498-43B3-948B-1728B52AA6E4}">
                <adec:decorative xmlns:adec="http://schemas.microsoft.com/office/drawing/2017/decorative" val="1"/>
              </a:ext>
            </a:extLst>
          </p:cNvPr>
          <p:cNvSpPr/>
          <p:nvPr/>
        </p:nvSpPr>
        <p:spPr>
          <a:xfrm>
            <a:off x="12686344" y="4513643"/>
            <a:ext cx="3005314" cy="3005314"/>
          </a:xfrm>
          <a:custGeom>
            <a:avLst/>
            <a:gdLst/>
            <a:ahLst/>
            <a:cxnLst/>
            <a:rect l="l" t="t" r="r" b="b"/>
            <a:pathLst>
              <a:path w="3005314" h="3005314">
                <a:moveTo>
                  <a:pt x="0" y="0"/>
                </a:moveTo>
                <a:lnTo>
                  <a:pt x="3005313" y="0"/>
                </a:lnTo>
                <a:lnTo>
                  <a:pt x="3005313" y="3005314"/>
                </a:lnTo>
                <a:lnTo>
                  <a:pt x="0" y="3005314"/>
                </a:lnTo>
                <a:lnTo>
                  <a:pt x="0" y="0"/>
                </a:lnTo>
                <a:close/>
              </a:path>
            </a:pathLst>
          </a:custGeom>
          <a:blipFill>
            <a:blip r:embed="rId12"/>
            <a:stretch>
              <a:fillRect/>
            </a:stretch>
          </a:blipFill>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467829" y="2416062"/>
            <a:ext cx="17275536" cy="7248022"/>
            <a:chOff x="0" y="0"/>
            <a:chExt cx="4549935" cy="1908944"/>
          </a:xfrm>
        </p:grpSpPr>
        <p:sp>
          <p:nvSpPr>
            <p:cNvPr id="7" name="Freeform 7">
              <a:extLst>
                <a:ext uri="{C183D7F6-B498-43B3-948B-1728B52AA6E4}">
                  <adec:decorative xmlns:adec="http://schemas.microsoft.com/office/drawing/2017/decorative" val="1"/>
                </a:ext>
              </a:extLst>
            </p:cNvPr>
            <p:cNvSpPr/>
            <p:nvPr/>
          </p:nvSpPr>
          <p:spPr>
            <a:xfrm>
              <a:off x="0" y="0"/>
              <a:ext cx="4549935" cy="1908944"/>
            </a:xfrm>
            <a:custGeom>
              <a:avLst/>
              <a:gdLst/>
              <a:ahLst/>
              <a:cxnLst/>
              <a:rect l="l" t="t" r="r" b="b"/>
              <a:pathLst>
                <a:path w="4549935" h="1908944">
                  <a:moveTo>
                    <a:pt x="0" y="0"/>
                  </a:moveTo>
                  <a:lnTo>
                    <a:pt x="4549935" y="0"/>
                  </a:lnTo>
                  <a:lnTo>
                    <a:pt x="4549935" y="1908944"/>
                  </a:lnTo>
                  <a:lnTo>
                    <a:pt x="0" y="1908944"/>
                  </a:lnTo>
                  <a:close/>
                </a:path>
              </a:pathLst>
            </a:custGeom>
            <a:solidFill>
              <a:srgbClr val="F2F2F2"/>
            </a:solidFill>
          </p:spPr>
          <p:txBody>
            <a:bodyPr/>
            <a:lstStyle/>
            <a:p>
              <a:endParaRPr lang="en-US"/>
            </a:p>
          </p:txBody>
        </p:sp>
        <p:sp>
          <p:nvSpPr>
            <p:cNvPr id="8" name="TextBox 8"/>
            <p:cNvSpPr txBox="1"/>
            <p:nvPr/>
          </p:nvSpPr>
          <p:spPr>
            <a:xfrm>
              <a:off x="0" y="-47625"/>
              <a:ext cx="4549935" cy="1956569"/>
            </a:xfrm>
            <a:prstGeom prst="rect">
              <a:avLst/>
            </a:prstGeom>
          </p:spPr>
          <p:txBody>
            <a:bodyPr lIns="50800" tIns="50800" rIns="50800" bIns="50800" rtlCol="0" anchor="ctr"/>
            <a:lstStyle/>
            <a:p>
              <a:pPr algn="l">
                <a:lnSpc>
                  <a:spcPts val="4339"/>
                </a:lnSpc>
              </a:pPr>
              <a:endParaRPr/>
            </a:p>
            <a:p>
              <a:pPr algn="ctr">
                <a:lnSpc>
                  <a:spcPts val="3359"/>
                </a:lnSpc>
              </a:pPr>
              <a:endParaRPr/>
            </a:p>
          </p:txBody>
        </p:sp>
      </p:grpSp>
      <p:sp>
        <p:nvSpPr>
          <p:cNvPr id="9" name="TextBox 9"/>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Attendance and To-Dos</a:t>
            </a:r>
          </a:p>
        </p:txBody>
      </p:sp>
      <p:sp>
        <p:nvSpPr>
          <p:cNvPr id="10" name="TextBox 10"/>
          <p:cNvSpPr txBox="1"/>
          <p:nvPr/>
        </p:nvSpPr>
        <p:spPr>
          <a:xfrm>
            <a:off x="6035455" y="3575029"/>
            <a:ext cx="10803134" cy="3989705"/>
          </a:xfrm>
          <a:prstGeom prst="rect">
            <a:avLst/>
          </a:prstGeom>
        </p:spPr>
        <p:txBody>
          <a:bodyPr lIns="0" tIns="0" rIns="0" bIns="0" rtlCol="0" anchor="t">
            <a:spAutoFit/>
          </a:bodyPr>
          <a:lstStyle/>
          <a:p>
            <a:pPr marL="820417" lvl="1" indent="-410209">
              <a:lnSpc>
                <a:spcPts val="5319"/>
              </a:lnSpc>
              <a:buFont typeface="Arial"/>
              <a:buChar char="•"/>
            </a:pPr>
            <a:r>
              <a:rPr lang="en-US" sz="3799" dirty="0">
                <a:solidFill>
                  <a:srgbClr val="000000"/>
                </a:solidFill>
                <a:latin typeface="Trebuchet MS"/>
                <a:ea typeface="Trebuchet MS"/>
                <a:cs typeface="Trebuchet MS"/>
                <a:sym typeface="Trebuchet MS"/>
              </a:rPr>
              <a:t>Please complete the Zoom survey and share your email for attendance credit at today’s training.</a:t>
            </a:r>
          </a:p>
          <a:p>
            <a:pPr>
              <a:lnSpc>
                <a:spcPts val="5319"/>
              </a:lnSpc>
            </a:pPr>
            <a:endParaRPr lang="en-US" sz="3799" dirty="0">
              <a:solidFill>
                <a:srgbClr val="000000"/>
              </a:solidFill>
              <a:latin typeface="Trebuchet MS"/>
              <a:ea typeface="Trebuchet MS"/>
              <a:cs typeface="Trebuchet MS"/>
              <a:sym typeface="Trebuchet MS"/>
            </a:endParaRPr>
          </a:p>
          <a:p>
            <a:pPr marL="820417" lvl="1" indent="-410209">
              <a:lnSpc>
                <a:spcPts val="5319"/>
              </a:lnSpc>
              <a:buFont typeface="Arial"/>
              <a:buChar char="•"/>
            </a:pPr>
            <a:r>
              <a:rPr lang="en-US" sz="3799" dirty="0">
                <a:solidFill>
                  <a:srgbClr val="000000"/>
                </a:solidFill>
                <a:latin typeface="Trebuchet MS"/>
                <a:ea typeface="Trebuchet MS"/>
                <a:cs typeface="Trebuchet MS"/>
                <a:sym typeface="Trebuchet MS"/>
              </a:rPr>
              <a:t>SCCG fiscal links can be found on the </a:t>
            </a:r>
            <a:r>
              <a:rPr lang="en-US" sz="3799" b="1" u="sng" dirty="0">
                <a:solidFill>
                  <a:srgbClr val="0955A1"/>
                </a:solidFill>
                <a:latin typeface="Trebuchet MS Bold"/>
                <a:ea typeface="Trebuchet MS Bold"/>
                <a:cs typeface="Trebuchet MS Bold"/>
                <a:sym typeface="Trebuchet MS Bold"/>
                <a:hlinkClick r:id="rId4" tooltip="https://www.cde.state.co.us/postsecondary/sccg-fiscal-requirements"/>
              </a:rPr>
              <a:t>SCCG Fiscal Resources webpage.</a:t>
            </a:r>
          </a:p>
        </p:txBody>
      </p:sp>
      <p:sp>
        <p:nvSpPr>
          <p:cNvPr id="11" name="Freeform 11">
            <a:extLst>
              <a:ext uri="{C183D7F6-B498-43B3-948B-1728B52AA6E4}">
                <adec:decorative xmlns:adec="http://schemas.microsoft.com/office/drawing/2017/decorative" val="1"/>
              </a:ext>
            </a:extLst>
          </p:cNvPr>
          <p:cNvSpPr/>
          <p:nvPr/>
        </p:nvSpPr>
        <p:spPr>
          <a:xfrm>
            <a:off x="1214523" y="3483991"/>
            <a:ext cx="4338201" cy="4721852"/>
          </a:xfrm>
          <a:custGeom>
            <a:avLst/>
            <a:gdLst/>
            <a:ahLst/>
            <a:cxnLst/>
            <a:rect l="l" t="t" r="r" b="b"/>
            <a:pathLst>
              <a:path w="4338201" h="4721852">
                <a:moveTo>
                  <a:pt x="0" y="0"/>
                </a:moveTo>
                <a:lnTo>
                  <a:pt x="4338201" y="0"/>
                </a:lnTo>
                <a:lnTo>
                  <a:pt x="4338201" y="4721852"/>
                </a:lnTo>
                <a:lnTo>
                  <a:pt x="0" y="47218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5" name="Freeform 5" descr="CDE Logo"/>
          <p:cNvSpPr/>
          <p:nvPr/>
        </p:nvSpPr>
        <p:spPr>
          <a:xfrm>
            <a:off x="15318699" y="62506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6" name="TextBox 6"/>
          <p:cNvSpPr txBox="1">
            <a:spLocks noGrp="1"/>
          </p:cNvSpPr>
          <p:nvPr>
            <p:ph type="title" idx="4294967295"/>
          </p:nvPr>
        </p:nvSpPr>
        <p:spPr>
          <a:xfrm>
            <a:off x="237117" y="750814"/>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a:t>
            </a:r>
          </a:p>
        </p:txBody>
      </p:sp>
      <p:grpSp>
        <p:nvGrpSpPr>
          <p:cNvPr id="7" name="Group 7">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8" name="Freeform 8">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9" name="TextBox 9"/>
            <p:cNvSpPr txBox="1"/>
            <p:nvPr/>
          </p:nvSpPr>
          <p:spPr>
            <a:xfrm>
              <a:off x="0" y="-123825"/>
              <a:ext cx="4549935" cy="2083642"/>
            </a:xfrm>
            <a:prstGeom prst="rect">
              <a:avLst/>
            </a:prstGeom>
          </p:spPr>
          <p:txBody>
            <a:bodyPr lIns="50800" tIns="50800" rIns="50800" bIns="50800" rtlCol="0" anchor="ctr"/>
            <a:lstStyle/>
            <a:p>
              <a:pPr algn="ctr">
                <a:lnSpc>
                  <a:spcPts val="8400"/>
                </a:lnSpc>
              </a:pPr>
              <a:endParaRPr/>
            </a:p>
            <a:p>
              <a:pPr algn="ctr">
                <a:lnSpc>
                  <a:spcPts val="8400"/>
                </a:lnSpc>
              </a:pPr>
              <a:endParaRPr/>
            </a:p>
            <a:p>
              <a:pPr algn="ctr">
                <a:lnSpc>
                  <a:spcPts val="8400"/>
                </a:lnSpc>
              </a:pPr>
              <a:endParaRPr/>
            </a:p>
            <a:p>
              <a:pPr algn="ctr">
                <a:lnSpc>
                  <a:spcPts val="8400"/>
                </a:lnSpc>
              </a:pPr>
              <a:endParaRPr/>
            </a:p>
            <a:p>
              <a:pPr algn="ctr">
                <a:lnSpc>
                  <a:spcPts val="8400"/>
                </a:lnSpc>
              </a:pPr>
              <a:endParaRPr/>
            </a:p>
          </p:txBody>
        </p:sp>
      </p:grpSp>
      <p:sp>
        <p:nvSpPr>
          <p:cNvPr id="10" name="Freeform 10" descr="Question Mark Symbol"/>
          <p:cNvSpPr/>
          <p:nvPr/>
        </p:nvSpPr>
        <p:spPr>
          <a:xfrm>
            <a:off x="6550730" y="3467100"/>
            <a:ext cx="5186539" cy="5154205"/>
          </a:xfrm>
          <a:custGeom>
            <a:avLst/>
            <a:gdLst/>
            <a:ahLst/>
            <a:cxnLst/>
            <a:rect l="l" t="t" r="r" b="b"/>
            <a:pathLst>
              <a:path w="4049083" h="3988347">
                <a:moveTo>
                  <a:pt x="0" y="0"/>
                </a:moveTo>
                <a:lnTo>
                  <a:pt x="4049083" y="0"/>
                </a:lnTo>
                <a:lnTo>
                  <a:pt x="4049083" y="3988346"/>
                </a:lnTo>
                <a:lnTo>
                  <a:pt x="0" y="3988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00760"/>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5" name="Freeform 5"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359"/>
                </a:lnSpc>
              </a:pPr>
              <a:endParaRPr/>
            </a:p>
            <a:p>
              <a:pPr algn="ctr">
                <a:lnSpc>
                  <a:spcPts val="559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a:p>
              <a:pPr algn="ctr">
                <a:lnSpc>
                  <a:spcPts val="3359"/>
                </a:lnSpc>
              </a:pPr>
              <a:endParaRPr/>
            </a:p>
          </p:txBody>
        </p:sp>
      </p:grpSp>
      <p:sp>
        <p:nvSpPr>
          <p:cNvPr id="20" name="TextBox 20"/>
          <p:cNvSpPr txBox="1">
            <a:spLocks noGrp="1"/>
          </p:cNvSpPr>
          <p:nvPr>
            <p:ph type="title" idx="4294967295"/>
          </p:nvPr>
        </p:nvSpPr>
        <p:spPr>
          <a:xfrm>
            <a:off x="320278" y="480128"/>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Contact Us</a:t>
            </a:r>
          </a:p>
        </p:txBody>
      </p:sp>
      <p:sp>
        <p:nvSpPr>
          <p:cNvPr id="21" name="TextBox 21"/>
          <p:cNvSpPr txBox="1"/>
          <p:nvPr/>
        </p:nvSpPr>
        <p:spPr>
          <a:xfrm>
            <a:off x="4793084" y="3016705"/>
            <a:ext cx="8701832" cy="639445"/>
          </a:xfrm>
          <a:prstGeom prst="rect">
            <a:avLst/>
          </a:prstGeom>
        </p:spPr>
        <p:txBody>
          <a:bodyPr lIns="0" tIns="0" rIns="0" bIns="0" rtlCol="0" anchor="t">
            <a:spAutoFit/>
          </a:bodyPr>
          <a:lstStyle/>
          <a:p>
            <a:pPr algn="ctr">
              <a:lnSpc>
                <a:spcPts val="5179"/>
              </a:lnSpc>
            </a:pPr>
            <a:r>
              <a:rPr lang="en-US" sz="3699" b="1">
                <a:solidFill>
                  <a:srgbClr val="000000"/>
                </a:solidFill>
                <a:latin typeface="Trebuchet MS Bold"/>
                <a:ea typeface="Trebuchet MS Bold"/>
                <a:cs typeface="Trebuchet MS Bold"/>
                <a:sym typeface="Trebuchet MS Bold"/>
              </a:rPr>
              <a:t>If questions come up, please reach out.</a:t>
            </a:r>
          </a:p>
        </p:txBody>
      </p:sp>
      <p:grpSp>
        <p:nvGrpSpPr>
          <p:cNvPr id="9" name="Group 9" descr="SCCG Program Contacts: Jennicca Mabe​&#10;Mabe_j@cde.state.co.us ​&#10;303-923-0974​&#10;&#10;Brooke Morgan​&#10;Morgan_b@cde.state.co.us​&#10;303-923-0966​ and CDE Fiscal Contact:&#10;Gloria Kochan&#10;kochan_g@cde.state.co.us"/>
          <p:cNvGrpSpPr/>
          <p:nvPr/>
        </p:nvGrpSpPr>
        <p:grpSpPr>
          <a:xfrm>
            <a:off x="1237500" y="4806512"/>
            <a:ext cx="15813000" cy="3179627"/>
            <a:chOff x="0" y="0"/>
            <a:chExt cx="21084000" cy="4239503"/>
          </a:xfrm>
        </p:grpSpPr>
        <p:grpSp>
          <p:nvGrpSpPr>
            <p:cNvPr id="10" name="Group 10"/>
            <p:cNvGrpSpPr/>
            <p:nvPr/>
          </p:nvGrpSpPr>
          <p:grpSpPr>
            <a:xfrm>
              <a:off x="0" y="0"/>
              <a:ext cx="10117618" cy="4239503"/>
              <a:chOff x="0" y="0"/>
              <a:chExt cx="2900587" cy="1215409"/>
            </a:xfrm>
          </p:grpSpPr>
          <p:sp>
            <p:nvSpPr>
              <p:cNvPr id="11" name="Freeform 11">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2" name="TextBox 12"/>
            <p:cNvSpPr txBox="1"/>
            <p:nvPr/>
          </p:nvSpPr>
          <p:spPr>
            <a:xfrm>
              <a:off x="4582881" y="148136"/>
              <a:ext cx="5231037" cy="3655483"/>
            </a:xfrm>
            <a:prstGeom prst="rect">
              <a:avLst/>
            </a:prstGeom>
          </p:spPr>
          <p:txBody>
            <a:bodyPr lIns="0" tIns="0" rIns="0" bIns="0" rtlCol="0" anchor="t">
              <a:spAutoFit/>
            </a:bodyPr>
            <a:lstStyle/>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dirty="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dirty="0">
                <a:solidFill>
                  <a:srgbClr val="000000"/>
                </a:solidFill>
                <a:latin typeface="Trebuchet MS"/>
                <a:ea typeface="Trebuchet MS"/>
                <a:cs typeface="Trebuchet MS"/>
                <a:sym typeface="Trebuchet MS"/>
              </a:endParaRPr>
            </a:p>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dirty="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303-923-0966​</a:t>
              </a:r>
            </a:p>
          </p:txBody>
        </p:sp>
        <p:sp>
          <p:nvSpPr>
            <p:cNvPr id="13" name="Freeform 13" descr="2 people"/>
            <p:cNvSpPr/>
            <p:nvPr/>
          </p:nvSpPr>
          <p:spPr>
            <a:xfrm>
              <a:off x="1169000" y="1264404"/>
              <a:ext cx="2261418" cy="2558889"/>
            </a:xfrm>
            <a:custGeom>
              <a:avLst/>
              <a:gdLst/>
              <a:ahLst/>
              <a:cxnLst/>
              <a:rect l="l" t="t" r="r" b="b"/>
              <a:pathLst>
                <a:path w="2261418" h="2558889">
                  <a:moveTo>
                    <a:pt x="0" y="0"/>
                  </a:moveTo>
                  <a:lnTo>
                    <a:pt x="2261418" y="0"/>
                  </a:lnTo>
                  <a:lnTo>
                    <a:pt x="2261418" y="2558889"/>
                  </a:lnTo>
                  <a:lnTo>
                    <a:pt x="0" y="2558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490315" y="328390"/>
              <a:ext cx="4014677" cy="676275"/>
            </a:xfrm>
            <a:prstGeom prst="rect">
              <a:avLst/>
            </a:prstGeom>
          </p:spPr>
          <p:txBody>
            <a:bodyPr lIns="0" tIns="0" rIns="0" bIns="0" rtlCol="0" anchor="t">
              <a:spAutoFit/>
            </a:bodyPr>
            <a:lstStyle/>
            <a:p>
              <a:pPr algn="ctr">
                <a:lnSpc>
                  <a:spcPts val="4200"/>
                </a:lnSpc>
              </a:pPr>
              <a:r>
                <a:rPr lang="en-US" sz="3000">
                  <a:solidFill>
                    <a:srgbClr val="000000"/>
                  </a:solidFill>
                  <a:latin typeface="Museo Slab 1"/>
                  <a:ea typeface="Museo Slab 1"/>
                  <a:cs typeface="Museo Slab 1"/>
                  <a:sym typeface="Museo Slab 1"/>
                </a:rPr>
                <a:t>SCCG Program</a:t>
              </a:r>
            </a:p>
          </p:txBody>
        </p:sp>
        <p:grpSp>
          <p:nvGrpSpPr>
            <p:cNvPr id="15" name="Group 15"/>
            <p:cNvGrpSpPr/>
            <p:nvPr/>
          </p:nvGrpSpPr>
          <p:grpSpPr>
            <a:xfrm>
              <a:off x="10966382" y="0"/>
              <a:ext cx="10117618" cy="4239503"/>
              <a:chOff x="0" y="0"/>
              <a:chExt cx="2900587" cy="1215409"/>
            </a:xfrm>
          </p:grpSpPr>
          <p:sp>
            <p:nvSpPr>
              <p:cNvPr id="16" name="Freeform 16">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dirty="0"/>
              </a:p>
            </p:txBody>
          </p:sp>
        </p:grpSp>
        <p:sp>
          <p:nvSpPr>
            <p:cNvPr id="17" name="Freeform 17"/>
            <p:cNvSpPr/>
            <p:nvPr/>
          </p:nvSpPr>
          <p:spPr>
            <a:xfrm>
              <a:off x="11481075" y="540481"/>
              <a:ext cx="2528809" cy="2528809"/>
            </a:xfrm>
            <a:custGeom>
              <a:avLst/>
              <a:gdLst/>
              <a:ahLst/>
              <a:cxnLst/>
              <a:rect l="l" t="t" r="r" b="b"/>
              <a:pathLst>
                <a:path w="2528809" h="2528809">
                  <a:moveTo>
                    <a:pt x="0" y="0"/>
                  </a:moveTo>
                  <a:lnTo>
                    <a:pt x="2528809" y="0"/>
                  </a:lnTo>
                  <a:lnTo>
                    <a:pt x="2528809" y="2528809"/>
                  </a:lnTo>
                  <a:lnTo>
                    <a:pt x="0" y="2528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15092968" y="1747735"/>
              <a:ext cx="4959351" cy="1145784"/>
            </a:xfrm>
            <a:prstGeom prst="rect">
              <a:avLst/>
            </a:prstGeom>
          </p:spPr>
          <p:txBody>
            <a:bodyPr lIns="0" tIns="0" rIns="0" bIns="0" rtlCol="0" anchor="t">
              <a:spAutoFit/>
            </a:bodyPr>
            <a:lstStyle/>
            <a:p>
              <a:pPr algn="ctr">
                <a:lnSpc>
                  <a:spcPts val="3639"/>
                </a:lnSpc>
              </a:pPr>
              <a:r>
                <a:rPr lang="en-US" sz="2599" b="1" dirty="0">
                  <a:solidFill>
                    <a:srgbClr val="000000"/>
                  </a:solidFill>
                  <a:latin typeface="Trebuchet MS Bold"/>
                  <a:ea typeface="Trebuchet MS Bold"/>
                  <a:cs typeface="Trebuchet MS Bold"/>
                  <a:sym typeface="Trebuchet MS Bold"/>
                </a:rPr>
                <a:t>Gloria Kochan</a:t>
              </a:r>
            </a:p>
            <a:p>
              <a:pPr algn="ctr">
                <a:lnSpc>
                  <a:spcPts val="3359"/>
                </a:lnSpc>
              </a:pPr>
              <a:r>
                <a:rPr lang="en-US" sz="2400" dirty="0">
                  <a:solidFill>
                    <a:srgbClr val="000000"/>
                  </a:solidFill>
                  <a:latin typeface="Trebuchet MS"/>
                  <a:ea typeface="Trebuchet MS"/>
                  <a:cs typeface="Trebuchet MS"/>
                  <a:sym typeface="Trebuchet MS"/>
                </a:rPr>
                <a:t>kochan_g@cde.state.co.us</a:t>
              </a:r>
            </a:p>
          </p:txBody>
        </p:sp>
        <p:sp>
          <p:nvSpPr>
            <p:cNvPr id="19" name="TextBox 19"/>
            <p:cNvSpPr txBox="1"/>
            <p:nvPr/>
          </p:nvSpPr>
          <p:spPr>
            <a:xfrm>
              <a:off x="14688533" y="747387"/>
              <a:ext cx="5127175" cy="676275"/>
            </a:xfrm>
            <a:prstGeom prst="rect">
              <a:avLst/>
            </a:prstGeom>
          </p:spPr>
          <p:txBody>
            <a:bodyPr lIns="0" tIns="0" rIns="0" bIns="0" rtlCol="0" anchor="t">
              <a:spAutoFit/>
            </a:bodyPr>
            <a:lstStyle/>
            <a:p>
              <a:pPr algn="ctr">
                <a:lnSpc>
                  <a:spcPts val="4200"/>
                </a:lnSpc>
              </a:pPr>
              <a:r>
                <a:rPr lang="en-US" sz="3000" dirty="0">
                  <a:solidFill>
                    <a:srgbClr val="000000"/>
                  </a:solidFill>
                  <a:latin typeface="Museo Slab 1"/>
                  <a:ea typeface="Museo Slab 1"/>
                  <a:cs typeface="Museo Slab 1"/>
                  <a:sym typeface="Museo Slab 1"/>
                </a:rPr>
                <a:t>CDE Grants Fiscal</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256981"/>
            <a:ext cx="5388533" cy="14851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Thank you!</a:t>
            </a:r>
          </a:p>
        </p:txBody>
      </p:sp>
      <p:sp>
        <p:nvSpPr>
          <p:cNvPr id="5" name="TextBox 5"/>
          <p:cNvSpPr txBox="1"/>
          <p:nvPr/>
        </p:nvSpPr>
        <p:spPr>
          <a:xfrm>
            <a:off x="4783651" y="5145014"/>
            <a:ext cx="8683827" cy="737791"/>
          </a:xfrm>
          <a:prstGeom prst="rect">
            <a:avLst/>
          </a:prstGeom>
        </p:spPr>
        <p:txBody>
          <a:bodyPr lIns="0" tIns="0" rIns="0" bIns="0" rtlCol="0" anchor="t">
            <a:spAutoFit/>
          </a:bodyPr>
          <a:lstStyle/>
          <a:p>
            <a:pPr algn="ctr">
              <a:lnSpc>
                <a:spcPts val="6671"/>
              </a:lnSpc>
            </a:pPr>
            <a:r>
              <a:rPr lang="en-US" sz="2900">
                <a:solidFill>
                  <a:srgbClr val="000000"/>
                </a:solidFill>
                <a:latin typeface="Museo Slab 1"/>
                <a:ea typeface="Museo Slab 1"/>
                <a:cs typeface="Museo Slab 1"/>
                <a:sym typeface="Museo Slab 1"/>
              </a:rPr>
              <a:t>Please reach out with questions.</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6" name="Freeform 6"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5" name="TextBox 5"/>
          <p:cNvSpPr txBox="1">
            <a:spLocks noGrp="1"/>
          </p:cNvSpPr>
          <p:nvPr>
            <p:ph type="title" idx="4294967295"/>
          </p:nvPr>
        </p:nvSpPr>
        <p:spPr>
          <a:xfrm>
            <a:off x="211249" y="511838"/>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grpSp>
        <p:nvGrpSpPr>
          <p:cNvPr id="7" name="Group 7">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8" name="Freeform 8">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9" name="TextBox 9"/>
            <p:cNvSpPr txBox="1"/>
            <p:nvPr/>
          </p:nvSpPr>
          <p:spPr>
            <a:xfrm>
              <a:off x="0" y="-133350"/>
              <a:ext cx="4549935" cy="2093167"/>
            </a:xfrm>
            <a:prstGeom prst="rect">
              <a:avLst/>
            </a:prstGeom>
          </p:spPr>
          <p:txBody>
            <a:bodyPr lIns="76200" tIns="76200" rIns="76200" bIns="76200" rtlCol="0" anchor="ctr"/>
            <a:lstStyle/>
            <a:p>
              <a:pPr algn="ctr">
                <a:lnSpc>
                  <a:spcPts val="4104"/>
                </a:lnSpc>
              </a:pPr>
              <a:endParaRPr dirty="0"/>
            </a:p>
            <a:p>
              <a:pPr algn="l">
                <a:lnSpc>
                  <a:spcPts val="5235"/>
                </a:lnSpc>
              </a:pPr>
              <a:endParaRPr dirty="0"/>
            </a:p>
            <a:p>
              <a:pPr algn="l">
                <a:lnSpc>
                  <a:spcPts val="5235"/>
                </a:lnSpc>
              </a:pPr>
              <a:endParaRPr dirty="0"/>
            </a:p>
            <a:p>
              <a:pPr algn="l">
                <a:lnSpc>
                  <a:spcPts val="5235"/>
                </a:lnSpc>
              </a:pPr>
              <a:r>
                <a:rPr lang="en-US" sz="2799" dirty="0">
                  <a:solidFill>
                    <a:srgbClr val="000000"/>
                  </a:solidFill>
                  <a:latin typeface="Trebuchet MS"/>
                  <a:ea typeface="Trebuchet MS"/>
                  <a:cs typeface="Trebuchet MS"/>
                  <a:sym typeface="Trebuchet MS"/>
                </a:rPr>
                <a:t>                 </a:t>
              </a:r>
            </a:p>
            <a:p>
              <a:pPr algn="l">
                <a:lnSpc>
                  <a:spcPts val="5235"/>
                </a:lnSpc>
              </a:pPr>
              <a:endParaRPr lang="en-US" sz="2799" b="1"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p:txBody>
        </p:sp>
      </p:grpSp>
      <p:sp>
        <p:nvSpPr>
          <p:cNvPr id="13" name="Freeform 13">
            <a:extLst>
              <a:ext uri="{C183D7F6-B498-43B3-948B-1728B52AA6E4}">
                <adec:decorative xmlns:adec="http://schemas.microsoft.com/office/drawing/2017/decorative" val="1"/>
              </a:ext>
            </a:extLst>
          </p:cNvPr>
          <p:cNvSpPr/>
          <p:nvPr/>
        </p:nvSpPr>
        <p:spPr>
          <a:xfrm>
            <a:off x="1282318" y="4154900"/>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1282318" y="5383464"/>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282318" y="6612028"/>
            <a:ext cx="828699" cy="848859"/>
          </a:xfrm>
          <a:custGeom>
            <a:avLst/>
            <a:gdLst/>
            <a:ahLst/>
            <a:cxnLst/>
            <a:rect l="l" t="t" r="r" b="b"/>
            <a:pathLst>
              <a:path w="828699" h="848859">
                <a:moveTo>
                  <a:pt x="0" y="0"/>
                </a:moveTo>
                <a:lnTo>
                  <a:pt x="828699" y="0"/>
                </a:lnTo>
                <a:lnTo>
                  <a:pt x="828699" y="848860"/>
                </a:lnTo>
                <a:lnTo>
                  <a:pt x="0" y="848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580902" y="2725164"/>
            <a:ext cx="13230001" cy="816620"/>
            <a:chOff x="0" y="0"/>
            <a:chExt cx="3484445" cy="215077"/>
          </a:xfrm>
        </p:grpSpPr>
        <p:sp>
          <p:nvSpPr>
            <p:cNvPr id="11" name="Freeform 11">
              <a:extLst>
                <a:ext uri="{C183D7F6-B498-43B3-948B-1728B52AA6E4}">
                  <adec:decorative xmlns:adec="http://schemas.microsoft.com/office/drawing/2017/decorative" val="1"/>
                </a:ext>
              </a:extLst>
            </p:cNvPr>
            <p:cNvSpPr/>
            <p:nvPr/>
          </p:nvSpPr>
          <p:spPr>
            <a:xfrm>
              <a:off x="0" y="0"/>
              <a:ext cx="3484445" cy="215077"/>
            </a:xfrm>
            <a:custGeom>
              <a:avLst/>
              <a:gdLst/>
              <a:ahLst/>
              <a:cxnLst/>
              <a:rect l="l" t="t" r="r" b="b"/>
              <a:pathLst>
                <a:path w="3484445" h="215077">
                  <a:moveTo>
                    <a:pt x="0" y="0"/>
                  </a:moveTo>
                  <a:lnTo>
                    <a:pt x="3484445" y="0"/>
                  </a:lnTo>
                  <a:lnTo>
                    <a:pt x="3484445" y="215077"/>
                  </a:lnTo>
                  <a:lnTo>
                    <a:pt x="0" y="215077"/>
                  </a:lnTo>
                  <a:close/>
                </a:path>
              </a:pathLst>
            </a:custGeom>
            <a:solidFill>
              <a:srgbClr val="000000"/>
            </a:solidFill>
          </p:spPr>
          <p:txBody>
            <a:bodyPr/>
            <a:lstStyle/>
            <a:p>
              <a:endParaRPr lang="en-US"/>
            </a:p>
          </p:txBody>
        </p:sp>
        <p:sp>
          <p:nvSpPr>
            <p:cNvPr id="12" name="TextBox 12"/>
            <p:cNvSpPr txBox="1"/>
            <p:nvPr/>
          </p:nvSpPr>
          <p:spPr>
            <a:xfrm>
              <a:off x="0" y="-85725"/>
              <a:ext cx="3484445" cy="300802"/>
            </a:xfrm>
            <a:prstGeom prst="rect">
              <a:avLst/>
            </a:prstGeom>
          </p:spPr>
          <p:txBody>
            <a:bodyPr lIns="50800" tIns="50800" rIns="50800" bIns="50800" rtlCol="0" anchor="ctr"/>
            <a:lstStyle/>
            <a:p>
              <a:pPr algn="l">
                <a:lnSpc>
                  <a:spcPts val="5599"/>
                </a:lnSpc>
              </a:pPr>
              <a:endParaRPr/>
            </a:p>
          </p:txBody>
        </p:sp>
      </p:grpSp>
      <p:sp>
        <p:nvSpPr>
          <p:cNvPr id="16" name="Freeform 16">
            <a:extLst>
              <a:ext uri="{C183D7F6-B498-43B3-948B-1728B52AA6E4}">
                <adec:decorative xmlns:adec="http://schemas.microsoft.com/office/drawing/2017/decorative" val="1"/>
              </a:ext>
            </a:extLst>
          </p:cNvPr>
          <p:cNvSpPr/>
          <p:nvPr/>
        </p:nvSpPr>
        <p:spPr>
          <a:xfrm>
            <a:off x="1282318" y="7841888"/>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702749" y="2795070"/>
            <a:ext cx="9684841" cy="639445"/>
          </a:xfrm>
          <a:prstGeom prst="rect">
            <a:avLst/>
          </a:prstGeom>
        </p:spPr>
        <p:txBody>
          <a:bodyPr lIns="0" tIns="0" rIns="0" bIns="0" rtlCol="0" anchor="t">
            <a:spAutoFit/>
          </a:bodyPr>
          <a:lstStyle/>
          <a:p>
            <a:pPr algn="ctr">
              <a:lnSpc>
                <a:spcPts val="5179"/>
              </a:lnSpc>
            </a:pPr>
            <a:r>
              <a:rPr lang="en-US" sz="3699" b="1" dirty="0">
                <a:solidFill>
                  <a:srgbClr val="FFFFFF"/>
                </a:solidFill>
                <a:latin typeface="Trebuchet MS Bold"/>
                <a:ea typeface="Trebuchet MS Bold"/>
                <a:cs typeface="Trebuchet MS Bold"/>
                <a:sym typeface="Trebuchet MS Bold"/>
              </a:rPr>
              <a:t>By the end of this session, grantees should: </a:t>
            </a:r>
          </a:p>
        </p:txBody>
      </p:sp>
      <p:sp>
        <p:nvSpPr>
          <p:cNvPr id="18" name="TextBox 18"/>
          <p:cNvSpPr txBox="1"/>
          <p:nvPr/>
        </p:nvSpPr>
        <p:spPr>
          <a:xfrm>
            <a:off x="2286000" y="4180105"/>
            <a:ext cx="15188837" cy="4257675"/>
          </a:xfrm>
          <a:prstGeom prst="rect">
            <a:avLst/>
          </a:prstGeom>
        </p:spPr>
        <p:txBody>
          <a:bodyPr lIns="0" tIns="0" rIns="0" bIns="0" rtlCol="0" anchor="t">
            <a:spAutoFit/>
          </a:bodyPr>
          <a:lstStyle/>
          <a:p>
            <a:pPr algn="l">
              <a:lnSpc>
                <a:spcPts val="4200"/>
              </a:lnSpc>
            </a:pPr>
            <a:r>
              <a:rPr lang="en-US" sz="3000" dirty="0">
                <a:solidFill>
                  <a:srgbClr val="000000"/>
                </a:solidFill>
                <a:latin typeface="Trebuchet MS"/>
                <a:ea typeface="Trebuchet MS"/>
                <a:cs typeface="Trebuchet MS"/>
                <a:sym typeface="Trebuchet MS"/>
              </a:rPr>
              <a:t>Gain awareness of the roles and responsibilities that support the School Counselor Corps Grant Program (SCCGP).</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Increase understanding of the Code of Federal Regulations and Cost Principles.</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Be able to complete budget workbooks and fiscal reporting requirements.</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Calendar fiscal deadlines and reporting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133350"/>
              <a:ext cx="4549935" cy="2093167"/>
            </a:xfrm>
            <a:prstGeom prst="rect">
              <a:avLst/>
            </a:prstGeom>
          </p:spPr>
          <p:txBody>
            <a:bodyPr lIns="76200" tIns="76200" rIns="76200" bIns="76200" rtlCol="0" anchor="ctr"/>
            <a:lstStyle/>
            <a:p>
              <a:pPr algn="ctr">
                <a:lnSpc>
                  <a:spcPts val="4104"/>
                </a:lnSpc>
              </a:pPr>
              <a:endParaRPr/>
            </a:p>
            <a:p>
              <a:pPr algn="l">
                <a:lnSpc>
                  <a:spcPts val="5235"/>
                </a:lnSpc>
              </a:pPr>
              <a:endParaRPr/>
            </a:p>
          </p:txBody>
        </p:sp>
      </p:grpSp>
      <p:sp>
        <p:nvSpPr>
          <p:cNvPr id="6" name="Freeform 6">
            <a:extLst>
              <a:ext uri="{C183D7F6-B498-43B3-948B-1728B52AA6E4}">
                <adec:decorative xmlns:adec="http://schemas.microsoft.com/office/drawing/2017/decorative" val="1"/>
              </a:ext>
            </a:extLst>
          </p:cNvPr>
          <p:cNvSpPr/>
          <p:nvPr/>
        </p:nvSpPr>
        <p:spPr>
          <a:xfrm>
            <a:off x="1795312" y="3669907"/>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a:solidFill>
                    <a:srgbClr val="000000"/>
                  </a:solidFill>
                  <a:latin typeface="Museo Slab 1"/>
                  <a:ea typeface="Museo Slab 1"/>
                  <a:cs typeface="Museo Slab 1"/>
                  <a:sym typeface="Museo Slab 1"/>
                </a:rPr>
                <a:t>  </a:t>
              </a:r>
            </a:p>
          </p:txBody>
        </p:sp>
      </p:grpSp>
      <p:sp>
        <p:nvSpPr>
          <p:cNvPr id="10" name="Freeform 10"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a:p>
        </p:txBody>
      </p:sp>
      <p:sp>
        <p:nvSpPr>
          <p:cNvPr id="11" name="TextBox 11"/>
          <p:cNvSpPr txBox="1">
            <a:spLocks noGrp="1"/>
          </p:cNvSpPr>
          <p:nvPr>
            <p:ph type="title" idx="4294967295"/>
          </p:nvPr>
        </p:nvSpPr>
        <p:spPr>
          <a:xfrm>
            <a:off x="228600" y="50389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Grantee Adoptee</a:t>
            </a:r>
          </a:p>
        </p:txBody>
      </p:sp>
      <p:sp>
        <p:nvSpPr>
          <p:cNvPr id="5" name="TextBox 5"/>
          <p:cNvSpPr txBox="1"/>
          <p:nvPr/>
        </p:nvSpPr>
        <p:spPr>
          <a:xfrm>
            <a:off x="6782439" y="3805103"/>
            <a:ext cx="9910643" cy="4206055"/>
          </a:xfrm>
          <a:prstGeom prst="rect">
            <a:avLst/>
          </a:prstGeom>
        </p:spPr>
        <p:txBody>
          <a:bodyPr lIns="0" tIns="0" rIns="0" bIns="0" rtlCol="0" anchor="t">
            <a:spAutoFit/>
          </a:bodyPr>
          <a:lstStyle/>
          <a:p>
            <a:pPr marL="885186" lvl="1" indent="-442593" algn="l">
              <a:lnSpc>
                <a:spcPts val="6149"/>
              </a:lnSpc>
              <a:buFont typeface="Arial"/>
              <a:buChar char="•"/>
            </a:pPr>
            <a:r>
              <a:rPr lang="en-US" sz="4099">
                <a:solidFill>
                  <a:srgbClr val="000000"/>
                </a:solidFill>
                <a:latin typeface="Trebuchet MS"/>
                <a:ea typeface="Trebuchet MS"/>
                <a:cs typeface="Trebuchet MS"/>
                <a:sym typeface="Trebuchet MS"/>
              </a:rPr>
              <a:t>Raise your hand if you are new.</a:t>
            </a:r>
          </a:p>
          <a:p>
            <a:pPr algn="l">
              <a:lnSpc>
                <a:spcPts val="3000"/>
              </a:lnSpc>
            </a:pPr>
            <a:endParaRPr lang="en-US" sz="4099">
              <a:solidFill>
                <a:srgbClr val="000000"/>
              </a:solidFill>
              <a:latin typeface="Trebuchet MS"/>
              <a:ea typeface="Trebuchet MS"/>
              <a:cs typeface="Trebuchet MS"/>
              <a:sym typeface="Trebuchet MS"/>
            </a:endParaRPr>
          </a:p>
          <a:p>
            <a:pPr marL="885186" lvl="1" indent="-442593" algn="l">
              <a:lnSpc>
                <a:spcPts val="6149"/>
              </a:lnSpc>
              <a:buFont typeface="Arial"/>
              <a:buChar char="•"/>
            </a:pPr>
            <a:r>
              <a:rPr lang="en-US" sz="4099">
                <a:solidFill>
                  <a:srgbClr val="000000"/>
                </a:solidFill>
                <a:latin typeface="Trebuchet MS"/>
                <a:ea typeface="Trebuchet MS"/>
                <a:cs typeface="Trebuchet MS"/>
                <a:sym typeface="Trebuchet MS"/>
              </a:rPr>
              <a:t>Contact us:</a:t>
            </a:r>
          </a:p>
          <a:p>
            <a:pPr marL="1770371" lvl="2" indent="-590124" algn="l">
              <a:lnSpc>
                <a:spcPts val="6149"/>
              </a:lnSpc>
              <a:buFont typeface="Arial"/>
              <a:buChar char="⚬"/>
            </a:pPr>
            <a:r>
              <a:rPr lang="en-US" sz="4099">
                <a:solidFill>
                  <a:srgbClr val="000000"/>
                </a:solidFill>
                <a:latin typeface="Trebuchet MS"/>
                <a:ea typeface="Trebuchet MS"/>
                <a:cs typeface="Trebuchet MS"/>
                <a:sym typeface="Trebuchet MS"/>
              </a:rPr>
              <a:t>For documents and historical grant information </a:t>
            </a:r>
          </a:p>
          <a:p>
            <a:pPr marL="1770371" lvl="2" indent="-590124" algn="l">
              <a:lnSpc>
                <a:spcPts val="6149"/>
              </a:lnSpc>
              <a:buFont typeface="Arial"/>
              <a:buChar char="⚬"/>
            </a:pPr>
            <a:r>
              <a:rPr lang="en-US" sz="4099">
                <a:solidFill>
                  <a:srgbClr val="000000"/>
                </a:solidFill>
                <a:latin typeface="Trebuchet MS"/>
                <a:ea typeface="Trebuchet MS"/>
                <a:cs typeface="Trebuchet MS"/>
                <a:sym typeface="Trebuchet MS"/>
              </a:rPr>
              <a:t>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id="{8A7988B3-3302-D602-2E75-66D6274C0785}"/>
              </a:ext>
              <a:ext uri="{C183D7F6-B498-43B3-948B-1728B52AA6E4}">
                <adec:decorative xmlns:adec="http://schemas.microsoft.com/office/drawing/2017/decorative" val="1"/>
              </a:ext>
            </a:extLst>
          </p:cNvPr>
          <p:cNvGrpSpPr/>
          <p:nvPr/>
        </p:nvGrpSpPr>
        <p:grpSpPr>
          <a:xfrm>
            <a:off x="0" y="2127904"/>
            <a:ext cx="18288000" cy="7685464"/>
            <a:chOff x="0" y="0"/>
            <a:chExt cx="4816593" cy="2024155"/>
          </a:xfrm>
        </p:grpSpPr>
        <p:sp>
          <p:nvSpPr>
            <p:cNvPr id="46" name="Freeform 3">
              <a:extLst>
                <a:ext uri="{FF2B5EF4-FFF2-40B4-BE49-F238E27FC236}">
                  <a16:creationId xmlns:a16="http://schemas.microsoft.com/office/drawing/2014/main" id="{A3649A07-3013-5A50-554F-89B62BD92CD4}"/>
                </a:ext>
                <a:ext uri="{C183D7F6-B498-43B3-948B-1728B52AA6E4}">
                  <adec:decorative xmlns:adec="http://schemas.microsoft.com/office/drawing/2017/decorative" val="1"/>
                </a:ext>
              </a:extLst>
            </p:cNvPr>
            <p:cNvSpPr/>
            <p:nvPr/>
          </p:nvSpPr>
          <p:spPr>
            <a:xfrm>
              <a:off x="0" y="0"/>
              <a:ext cx="4816592" cy="2024155"/>
            </a:xfrm>
            <a:custGeom>
              <a:avLst/>
              <a:gdLst/>
              <a:ahLst/>
              <a:cxnLst/>
              <a:rect l="l" t="t" r="r" b="b"/>
              <a:pathLst>
                <a:path w="4816592" h="2024155">
                  <a:moveTo>
                    <a:pt x="0" y="0"/>
                  </a:moveTo>
                  <a:lnTo>
                    <a:pt x="4816592" y="0"/>
                  </a:lnTo>
                  <a:lnTo>
                    <a:pt x="4816592" y="2024155"/>
                  </a:lnTo>
                  <a:lnTo>
                    <a:pt x="0" y="2024155"/>
                  </a:lnTo>
                  <a:close/>
                </a:path>
              </a:pathLst>
            </a:custGeom>
            <a:solidFill>
              <a:srgbClr val="F2F2F2"/>
            </a:solidFill>
          </p:spPr>
          <p:txBody>
            <a:bodyPr/>
            <a:lstStyle/>
            <a:p>
              <a:endParaRPr lang="en-US" dirty="0"/>
            </a:p>
          </p:txBody>
        </p:sp>
        <p:sp>
          <p:nvSpPr>
            <p:cNvPr id="47" name="TextBox 4">
              <a:extLst>
                <a:ext uri="{FF2B5EF4-FFF2-40B4-BE49-F238E27FC236}">
                  <a16:creationId xmlns:a16="http://schemas.microsoft.com/office/drawing/2014/main" id="{7CA20F8F-E65A-FA10-5785-26481FB26375}"/>
                </a:ext>
              </a:extLst>
            </p:cNvPr>
            <p:cNvSpPr txBox="1"/>
            <p:nvPr/>
          </p:nvSpPr>
          <p:spPr>
            <a:xfrm>
              <a:off x="0" y="-57150"/>
              <a:ext cx="4816593" cy="2081305"/>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grpSp>
        <p:nvGrpSpPr>
          <p:cNvPr id="48" name="Group 8">
            <a:extLst>
              <a:ext uri="{FF2B5EF4-FFF2-40B4-BE49-F238E27FC236}">
                <a16:creationId xmlns:a16="http://schemas.microsoft.com/office/drawing/2014/main" id="{6A5B4263-CC5A-B7ED-72DA-18A34A85734C}"/>
              </a:ex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49" name="TextBox 10">
              <a:extLst>
                <a:ext uri="{FF2B5EF4-FFF2-40B4-BE49-F238E27FC236}">
                  <a16:creationId xmlns:a16="http://schemas.microsoft.com/office/drawing/2014/main" id="{3B07C685-2755-5854-538A-83D75404F41D}"/>
                </a:ext>
              </a:extLst>
            </p:cNvPr>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sp>
          <p:nvSpPr>
            <p:cNvPr id="50" name="Freeform 9">
              <a:extLst>
                <a:ext uri="{FF2B5EF4-FFF2-40B4-BE49-F238E27FC236}">
                  <a16:creationId xmlns:a16="http://schemas.microsoft.com/office/drawing/2014/main" id="{640050A5-BBB3-7D61-2FF4-9A9002E0A074}"/>
                </a:ex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grpSp>
      <p:grpSp>
        <p:nvGrpSpPr>
          <p:cNvPr id="51" name="Group 14">
            <a:extLst>
              <a:ext uri="{FF2B5EF4-FFF2-40B4-BE49-F238E27FC236}">
                <a16:creationId xmlns:a16="http://schemas.microsoft.com/office/drawing/2014/main" id="{484D52E4-23B9-A68A-51F4-72DC55A3DF21}"/>
              </a:ex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52" name="Freeform 15">
              <a:extLst>
                <a:ext uri="{FF2B5EF4-FFF2-40B4-BE49-F238E27FC236}">
                  <a16:creationId xmlns:a16="http://schemas.microsoft.com/office/drawing/2014/main" id="{1CC213D9-2601-D4F5-87F3-3DD7C619CF04}"/>
                </a:ex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53" name="TextBox 16">
              <a:extLst>
                <a:ext uri="{FF2B5EF4-FFF2-40B4-BE49-F238E27FC236}">
                  <a16:creationId xmlns:a16="http://schemas.microsoft.com/office/drawing/2014/main" id="{FDB86BAA-9969-BDF4-0AAD-8EB57FB17D39}"/>
                </a:ext>
              </a:extLst>
            </p:cNvPr>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54" name="Group 20">
            <a:extLst>
              <a:ext uri="{FF2B5EF4-FFF2-40B4-BE49-F238E27FC236}">
                <a16:creationId xmlns:a16="http://schemas.microsoft.com/office/drawing/2014/main" id="{82B94C37-58E7-34B6-610A-D600CB243CD6}"/>
              </a:ex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55" name="Freeform 21">
              <a:extLst>
                <a:ext uri="{FF2B5EF4-FFF2-40B4-BE49-F238E27FC236}">
                  <a16:creationId xmlns:a16="http://schemas.microsoft.com/office/drawing/2014/main" id="{80A29716-1BA7-034B-C17C-9DC2B2FD28AE}"/>
                </a:ex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56" name="TextBox 22">
              <a:extLst>
                <a:ext uri="{FF2B5EF4-FFF2-40B4-BE49-F238E27FC236}">
                  <a16:creationId xmlns:a16="http://schemas.microsoft.com/office/drawing/2014/main" id="{0DD8A764-9F98-62B0-DB59-3102E573C7B4}"/>
                </a:ext>
              </a:extLst>
            </p:cNvPr>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57" name="Group 26">
            <a:extLst>
              <a:ext uri="{FF2B5EF4-FFF2-40B4-BE49-F238E27FC236}">
                <a16:creationId xmlns:a16="http://schemas.microsoft.com/office/drawing/2014/main" id="{92E57A33-258C-FA40-0117-1ECAD38E1EFE}"/>
              </a:ex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58" name="Freeform 27">
              <a:extLst>
                <a:ext uri="{FF2B5EF4-FFF2-40B4-BE49-F238E27FC236}">
                  <a16:creationId xmlns:a16="http://schemas.microsoft.com/office/drawing/2014/main" id="{44F7CC7F-7043-9936-2E22-1EE40B1BC796}"/>
                </a:ext>
                <a:ext uri="{C183D7F6-B498-43B3-948B-1728B52AA6E4}">
                  <adec:decorative xmlns:adec="http://schemas.microsoft.com/office/drawing/2017/decorative" val="1"/>
                </a:ext>
              </a:extLst>
            </p:cNvPr>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000000"/>
            </a:solidFill>
          </p:spPr>
          <p:txBody>
            <a:bodyPr/>
            <a:lstStyle/>
            <a:p>
              <a:endParaRPr lang="en-US" dirty="0"/>
            </a:p>
          </p:txBody>
        </p:sp>
        <p:sp>
          <p:nvSpPr>
            <p:cNvPr id="59" name="TextBox 28">
              <a:extLst>
                <a:ext uri="{FF2B5EF4-FFF2-40B4-BE49-F238E27FC236}">
                  <a16:creationId xmlns:a16="http://schemas.microsoft.com/office/drawing/2014/main" id="{C871A258-9707-D1E6-3275-A7D3FE6F6DF8}"/>
                </a:ext>
              </a:extLst>
            </p:cNvPr>
            <p:cNvSpPr txBox="1"/>
            <p:nvPr/>
          </p:nvSpPr>
          <p:spPr>
            <a:xfrm>
              <a:off x="0" y="-47625"/>
              <a:ext cx="839972" cy="357948"/>
            </a:xfrm>
            <a:prstGeom prst="rect">
              <a:avLst/>
            </a:prstGeom>
          </p:spPr>
          <p:txBody>
            <a:bodyPr lIns="50800" tIns="50800" rIns="50800" bIns="50800" rtlCol="0" anchor="ctr"/>
            <a:lstStyle/>
            <a:p>
              <a:pPr algn="ctr">
                <a:lnSpc>
                  <a:spcPts val="3499"/>
                </a:lnSpc>
              </a:pPr>
              <a:endParaRPr dirty="0"/>
            </a:p>
          </p:txBody>
        </p:sp>
      </p:grpSp>
      <p:grpSp>
        <p:nvGrpSpPr>
          <p:cNvPr id="60" name="Group 32">
            <a:extLst>
              <a:ext uri="{FF2B5EF4-FFF2-40B4-BE49-F238E27FC236}">
                <a16:creationId xmlns:a16="http://schemas.microsoft.com/office/drawing/2014/main" id="{05AED11A-FC1F-9B4D-C036-3563797FC1B3}"/>
              </a:ex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61" name="Freeform 33">
              <a:extLst>
                <a:ext uri="{FF2B5EF4-FFF2-40B4-BE49-F238E27FC236}">
                  <a16:creationId xmlns:a16="http://schemas.microsoft.com/office/drawing/2014/main" id="{5B2AE3D1-E84B-FBDD-292A-48A5638F6FD7}"/>
                </a:ex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62" name="TextBox 34">
              <a:extLst>
                <a:ext uri="{FF2B5EF4-FFF2-40B4-BE49-F238E27FC236}">
                  <a16:creationId xmlns:a16="http://schemas.microsoft.com/office/drawing/2014/main" id="{1B02E545-9B44-977D-F953-1B13CCBDE0DC}"/>
                </a:ext>
              </a:extLst>
            </p:cNvPr>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121" name="Group 35">
            <a:extLst>
              <a:ext uri="{FF2B5EF4-FFF2-40B4-BE49-F238E27FC236}">
                <a16:creationId xmlns:a16="http://schemas.microsoft.com/office/drawing/2014/main" id="{E8C37098-125A-B487-C259-57A4F7FF16AD}"/>
              </a:ex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122" name="Freeform 36">
              <a:extLst>
                <a:ext uri="{FF2B5EF4-FFF2-40B4-BE49-F238E27FC236}">
                  <a16:creationId xmlns:a16="http://schemas.microsoft.com/office/drawing/2014/main" id="{CF9E10A9-CC90-3181-A207-7A9FD5925491}"/>
                </a:ex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23" name="TextBox 37">
              <a:extLst>
                <a:ext uri="{FF2B5EF4-FFF2-40B4-BE49-F238E27FC236}">
                  <a16:creationId xmlns:a16="http://schemas.microsoft.com/office/drawing/2014/main" id="{50C1329E-3F1A-A8E8-AF5F-88D269B96F02}"/>
                </a:ext>
              </a:extLst>
            </p:cNvPr>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24" name="Freeform 38" descr="CDE Logo">
            <a:extLst>
              <a:ext uri="{FF2B5EF4-FFF2-40B4-BE49-F238E27FC236}">
                <a16:creationId xmlns:a16="http://schemas.microsoft.com/office/drawing/2014/main" id="{4A9BB445-B1F4-4597-90B9-CB13C70D38AA}"/>
              </a:ext>
            </a:extLst>
          </p:cNvPr>
          <p:cNvSpPr/>
          <p:nvPr/>
        </p:nvSpPr>
        <p:spPr>
          <a:xfrm>
            <a:off x="15392353"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25" name="TextBox 39">
            <a:extLst>
              <a:ext uri="{FF2B5EF4-FFF2-40B4-BE49-F238E27FC236}">
                <a16:creationId xmlns:a16="http://schemas.microsoft.com/office/drawing/2014/main" id="{D44B9965-136E-6470-13F8-7CCD0E1A8052}"/>
              </a:ext>
            </a:extLst>
          </p:cNvPr>
          <p:cNvSpPr txBox="1">
            <a:spLocks noGrp="1"/>
          </p:cNvSpPr>
          <p:nvPr>
            <p:ph type="title" idx="4294967295"/>
          </p:nvPr>
        </p:nvSpPr>
        <p:spPr>
          <a:xfrm>
            <a:off x="213197" y="371739"/>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SCCGP Team</a:t>
            </a:r>
          </a:p>
        </p:txBody>
      </p:sp>
      <p:sp>
        <p:nvSpPr>
          <p:cNvPr id="63" name="TextBox 40">
            <a:extLst>
              <a:ext uri="{FF2B5EF4-FFF2-40B4-BE49-F238E27FC236}">
                <a16:creationId xmlns:a16="http://schemas.microsoft.com/office/drawing/2014/main" id="{3508428C-15F6-7A6D-CE63-A087880D0201}"/>
              </a:ext>
            </a:extLst>
          </p:cNvPr>
          <p:cNvSpPr txBox="1"/>
          <p:nvPr/>
        </p:nvSpPr>
        <p:spPr>
          <a:xfrm>
            <a:off x="1046860"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School Counselors</a:t>
            </a:r>
          </a:p>
        </p:txBody>
      </p:sp>
      <p:grpSp>
        <p:nvGrpSpPr>
          <p:cNvPr id="64" name="Group 5" descr="Attend trainings in-person and virtually&#10;Drive programming and reflection of SCCG&#10;Create and monitor SMART goals&#10;Deliver interventions and programming&#10;Collaborate with team for alignment and sustainability">
            <a:extLst>
              <a:ext uri="{FF2B5EF4-FFF2-40B4-BE49-F238E27FC236}">
                <a16:creationId xmlns:a16="http://schemas.microsoft.com/office/drawing/2014/main" id="{96A4967C-3A95-99B2-D6CA-7243175B1AF4}"/>
              </a:ext>
              <a:ext uri="{C183D7F6-B498-43B3-948B-1728B52AA6E4}">
                <adec:decorative xmlns:adec="http://schemas.microsoft.com/office/drawing/2017/decorative" val="0"/>
              </a:ext>
            </a:extLst>
          </p:cNvPr>
          <p:cNvGrpSpPr/>
          <p:nvPr/>
        </p:nvGrpSpPr>
        <p:grpSpPr>
          <a:xfrm>
            <a:off x="927779" y="3435613"/>
            <a:ext cx="2931553" cy="6047209"/>
            <a:chOff x="0" y="0"/>
            <a:chExt cx="837252" cy="1854867"/>
          </a:xfrm>
        </p:grpSpPr>
        <p:sp>
          <p:nvSpPr>
            <p:cNvPr id="65" name="Freeform 6">
              <a:extLst>
                <a:ext uri="{FF2B5EF4-FFF2-40B4-BE49-F238E27FC236}">
                  <a16:creationId xmlns:a16="http://schemas.microsoft.com/office/drawing/2014/main" id="{39BD473A-4F8A-D25C-4DD5-6CA4F0E62332}"/>
                </a:ex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66" name="TextBox 7" descr="Attend trainings in-person and virtually&#10;Drive programming and reflection of SCCG&#10;Create and monitor SMART goals&#10;Deliver interventions and programming&#10;Collaborate with team for alignment and sustainability">
              <a:extLst>
                <a:ext uri="{FF2B5EF4-FFF2-40B4-BE49-F238E27FC236}">
                  <a16:creationId xmlns:a16="http://schemas.microsoft.com/office/drawing/2014/main" id="{F646F1E6-08A9-9EDF-8062-E244EAD43697}"/>
                </a:ext>
              </a:extLst>
            </p:cNvPr>
            <p:cNvSpPr txBox="1"/>
            <p:nvPr/>
          </p:nvSpPr>
          <p:spPr>
            <a:xfrm>
              <a:off x="0" y="-47625"/>
              <a:ext cx="837252" cy="1902492"/>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Attend trainings in-person and virtually</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Drive programming and reflection of SCCG</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Create and monitor SMART goals</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Deliver interventions and programming</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Collaborate with team for alignment and sustainability</a:t>
              </a:r>
            </a:p>
          </p:txBody>
        </p:sp>
      </p:grpSp>
      <p:sp>
        <p:nvSpPr>
          <p:cNvPr id="67" name="TextBox 41">
            <a:extLst>
              <a:ext uri="{FF2B5EF4-FFF2-40B4-BE49-F238E27FC236}">
                <a16:creationId xmlns:a16="http://schemas.microsoft.com/office/drawing/2014/main" id="{816569CD-E162-9B12-8388-C30CF49F19B1}"/>
              </a:ext>
            </a:extLst>
          </p:cNvPr>
          <p:cNvSpPr txBox="1"/>
          <p:nvPr/>
        </p:nvSpPr>
        <p:spPr>
          <a:xfrm>
            <a:off x="4407038" y="2359191"/>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School Administrators</a:t>
            </a:r>
          </a:p>
        </p:txBody>
      </p:sp>
      <p:grpSp>
        <p:nvGrpSpPr>
          <p:cNvPr id="68" name="Group 17" descr="Attend trainings in-person and virtually&#10;&#10;Collaborate with school counselor for programming, alignment, and sustainability">
            <a:extLst>
              <a:ext uri="{FF2B5EF4-FFF2-40B4-BE49-F238E27FC236}">
                <a16:creationId xmlns:a16="http://schemas.microsoft.com/office/drawing/2014/main" id="{385B46E5-EACF-2F43-9F04-38D0795414D1}"/>
              </a:ext>
              <a:ext uri="{C183D7F6-B498-43B3-948B-1728B52AA6E4}">
                <adec:decorative xmlns:adec="http://schemas.microsoft.com/office/drawing/2017/decorative" val="0"/>
              </a:ext>
            </a:extLst>
          </p:cNvPr>
          <p:cNvGrpSpPr/>
          <p:nvPr/>
        </p:nvGrpSpPr>
        <p:grpSpPr>
          <a:xfrm>
            <a:off x="4266298" y="3203374"/>
            <a:ext cx="2960134" cy="6279448"/>
            <a:chOff x="-8163" y="-71235"/>
            <a:chExt cx="845415" cy="1926102"/>
          </a:xfrm>
        </p:grpSpPr>
        <p:sp>
          <p:nvSpPr>
            <p:cNvPr id="69" name="Freeform 18">
              <a:extLst>
                <a:ext uri="{FF2B5EF4-FFF2-40B4-BE49-F238E27FC236}">
                  <a16:creationId xmlns:a16="http://schemas.microsoft.com/office/drawing/2014/main" id="{EC799EB3-0BD2-6102-8DC5-C5060141320A}"/>
                </a:ex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70" name="TextBox 19" descr="Attend trainings in-person and virtually&#10;&#10;Collaborate with school counselor for programming, alignment, and sustainability">
              <a:extLst>
                <a:ext uri="{FF2B5EF4-FFF2-40B4-BE49-F238E27FC236}">
                  <a16:creationId xmlns:a16="http://schemas.microsoft.com/office/drawing/2014/main" id="{FCE23A31-D809-280A-09FE-4C0D7B8928A2}"/>
                </a:ext>
              </a:extLst>
            </p:cNvPr>
            <p:cNvSpPr txBox="1"/>
            <p:nvPr/>
          </p:nvSpPr>
          <p:spPr>
            <a:xfrm>
              <a:off x="-8163" y="-71235"/>
              <a:ext cx="837252" cy="1421887"/>
            </a:xfrm>
            <a:prstGeom prst="rect">
              <a:avLst/>
            </a:prstGeom>
          </p:spPr>
          <p:txBody>
            <a:bodyPr lIns="50800" tIns="50800" rIns="50800" bIns="50800" rtlCol="0" anchor="t"/>
            <a:lstStyle/>
            <a:p>
              <a:pPr algn="l">
                <a:lnSpc>
                  <a:spcPts val="2800"/>
                </a:lnSpc>
              </a:pPr>
              <a:endParaRPr dirty="0"/>
            </a:p>
            <a:p>
              <a:pPr marL="431801" lvl="1" indent="-215900" algn="l">
                <a:lnSpc>
                  <a:spcPts val="280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700"/>
                </a:lnSpc>
              </a:pPr>
              <a:endParaRPr lang="en-US" sz="2000" dirty="0">
                <a:solidFill>
                  <a:srgbClr val="000000"/>
                </a:solidFill>
                <a:latin typeface="Trebuchet MS"/>
                <a:ea typeface="Trebuchet MS"/>
                <a:cs typeface="Trebuchet MS"/>
                <a:sym typeface="Trebuchet MS"/>
              </a:endParaRPr>
            </a:p>
            <a:p>
              <a:pPr marL="431801" lvl="1" indent="-215900" algn="l">
                <a:lnSpc>
                  <a:spcPts val="2800"/>
                </a:lnSpc>
                <a:buFont typeface="Arial"/>
                <a:buChar char="•"/>
              </a:pPr>
              <a:r>
                <a:rPr lang="en-US" sz="2000" dirty="0">
                  <a:solidFill>
                    <a:srgbClr val="000000"/>
                  </a:solidFill>
                  <a:latin typeface="Trebuchet MS"/>
                  <a:ea typeface="Trebuchet MS"/>
                  <a:cs typeface="Trebuchet MS"/>
                  <a:sym typeface="Trebuchet MS"/>
                </a:rPr>
                <a:t>Collaborate with school counselor for programming, alignment, and sustainability</a:t>
              </a: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p:txBody>
        </p:sp>
      </p:grpSp>
      <p:sp>
        <p:nvSpPr>
          <p:cNvPr id="71" name="TextBox 42">
            <a:extLst>
              <a:ext uri="{FF2B5EF4-FFF2-40B4-BE49-F238E27FC236}">
                <a16:creationId xmlns:a16="http://schemas.microsoft.com/office/drawing/2014/main" id="{FE9F3223-D57B-D847-FA01-4E9DC2565354}"/>
              </a:ext>
            </a:extLst>
          </p:cNvPr>
          <p:cNvSpPr txBox="1"/>
          <p:nvPr/>
        </p:nvSpPr>
        <p:spPr>
          <a:xfrm>
            <a:off x="7789392" y="2359191"/>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Fiscal </a:t>
            </a:r>
          </a:p>
          <a:p>
            <a:pPr algn="ctr">
              <a:lnSpc>
                <a:spcPts val="3919"/>
              </a:lnSpc>
            </a:pPr>
            <a:r>
              <a:rPr lang="en-US" sz="2799" dirty="0">
                <a:solidFill>
                  <a:srgbClr val="FFFFFF"/>
                </a:solidFill>
                <a:latin typeface="Museo Slab 1"/>
                <a:ea typeface="Museo Slab 1"/>
                <a:cs typeface="Museo Slab 1"/>
                <a:sym typeface="Museo Slab 1"/>
              </a:rPr>
              <a:t>Support</a:t>
            </a:r>
          </a:p>
        </p:txBody>
      </p:sp>
      <p:grpSp>
        <p:nvGrpSpPr>
          <p:cNvPr id="72" name="Group 11" descr="Follow all local policies and guidelines&#10;&#10;Work with program to complete budget workbooks&#10;&#10;Submit budget workbooks &#10;&#10;Complete and submit Interim Financial Report (IFR) and Annual Financial Report (AFR)&#10;&#10;Attend virtual fiscal trainings">
            <a:extLst>
              <a:ext uri="{FF2B5EF4-FFF2-40B4-BE49-F238E27FC236}">
                <a16:creationId xmlns:a16="http://schemas.microsoft.com/office/drawing/2014/main" id="{75C44ADD-F8EB-4052-2685-F310A9D6406D}"/>
              </a:ext>
              <a:ext uri="{C183D7F6-B498-43B3-948B-1728B52AA6E4}">
                <adec:decorative xmlns:adec="http://schemas.microsoft.com/office/drawing/2017/decorative" val="0"/>
              </a:ext>
            </a:extLst>
          </p:cNvPr>
          <p:cNvGrpSpPr/>
          <p:nvPr/>
        </p:nvGrpSpPr>
        <p:grpSpPr>
          <a:xfrm>
            <a:off x="7590434" y="3423238"/>
            <a:ext cx="2960135" cy="6163450"/>
            <a:chOff x="-8163" y="0"/>
            <a:chExt cx="845415" cy="1886661"/>
          </a:xfrm>
        </p:grpSpPr>
        <p:sp>
          <p:nvSpPr>
            <p:cNvPr id="73" name="Freeform 12">
              <a:extLst>
                <a:ext uri="{FF2B5EF4-FFF2-40B4-BE49-F238E27FC236}">
                  <a16:creationId xmlns:a16="http://schemas.microsoft.com/office/drawing/2014/main" id="{61E60D59-E65B-B110-3699-B9DAE6BDCBF6}"/>
                </a:ex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74" name="TextBox 13" descr="Follow all local policies and guidelines&#10;&#10;Work with program to complete budget workbooks&#10;&#10;Submit budget workbooks &#10;&#10;Complete and submit Interim Financial Report (IFR) and Annual Financial Report (AFR)&#10;&#10;Attend virtual fiscal trainings">
              <a:extLst>
                <a:ext uri="{FF2B5EF4-FFF2-40B4-BE49-F238E27FC236}">
                  <a16:creationId xmlns:a16="http://schemas.microsoft.com/office/drawing/2014/main" id="{8FAB54C4-4A01-202C-5D60-B9E90D5D1192}"/>
                </a:ext>
              </a:extLst>
            </p:cNvPr>
            <p:cNvSpPr txBox="1"/>
            <p:nvPr/>
          </p:nvSpPr>
          <p:spPr>
            <a:xfrm>
              <a:off x="-8163" y="5445"/>
              <a:ext cx="837252" cy="1881216"/>
            </a:xfrm>
            <a:prstGeom prst="rect">
              <a:avLst/>
            </a:prstGeom>
          </p:spPr>
          <p:txBody>
            <a:bodyPr lIns="50800" tIns="50800" rIns="50800" bIns="50800" rtlCol="0" anchor="t"/>
            <a:lstStyle/>
            <a:p>
              <a:pPr marL="558800" lvl="1" indent="-342900" algn="l">
                <a:lnSpc>
                  <a:spcPts val="2799"/>
                </a:lnSpc>
                <a:buFont typeface="Arial" panose="020B0604020202020204" pitchFamily="34" charset="0"/>
                <a:buChar char="•"/>
              </a:pPr>
              <a:r>
                <a:rPr lang="en-US" sz="1999" dirty="0">
                  <a:solidFill>
                    <a:srgbClr val="000000"/>
                  </a:solidFill>
                  <a:latin typeface="Trebuchet MS"/>
                  <a:ea typeface="Trebuchet MS"/>
                  <a:cs typeface="Trebuchet MS"/>
                  <a:sym typeface="Trebuchet MS"/>
                </a:rPr>
                <a:t>Follow all local policies and guidelines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Work with program to complete budget workbooks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Submit budget workbooks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Complete and submit Interim Financial Report (IFR) and Annual Financial Report (AFR)</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Attend virtual fiscal trainings</a:t>
              </a:r>
            </a:p>
          </p:txBody>
        </p:sp>
      </p:grpSp>
      <p:sp>
        <p:nvSpPr>
          <p:cNvPr id="75" name="TextBox 43">
            <a:extLst>
              <a:ext uri="{FF2B5EF4-FFF2-40B4-BE49-F238E27FC236}">
                <a16:creationId xmlns:a16="http://schemas.microsoft.com/office/drawing/2014/main" id="{99E69B50-5562-D43A-1F32-CCB2C2472989}"/>
              </a:ext>
            </a:extLst>
          </p:cNvPr>
          <p:cNvSpPr txBox="1"/>
          <p:nvPr/>
        </p:nvSpPr>
        <p:spPr>
          <a:xfrm>
            <a:off x="11181281"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Grants Fiscal </a:t>
            </a:r>
          </a:p>
          <a:p>
            <a:pPr algn="ctr">
              <a:lnSpc>
                <a:spcPts val="3919"/>
              </a:lnSpc>
            </a:pPr>
            <a:r>
              <a:rPr lang="en-US" sz="2799" dirty="0">
                <a:solidFill>
                  <a:srgbClr val="FFFFFF"/>
                </a:solidFill>
                <a:latin typeface="Museo Slab 1"/>
                <a:ea typeface="Museo Slab 1"/>
                <a:cs typeface="Museo Slab 1"/>
                <a:sym typeface="Museo Slab 1"/>
              </a:rPr>
              <a:t>CDE</a:t>
            </a:r>
          </a:p>
        </p:txBody>
      </p:sp>
      <p:grpSp>
        <p:nvGrpSpPr>
          <p:cNvPr id="76" name="Group 23" descr="&#10;Technical Assistance on your Budget &#10;&#10;Interim Financial Report (IFR) and Annual Financial Report (AFR) Review&#10;&#10;Budget reviews&#10;&#10;Grant Award Letter (GAL) and Amendments &#10;&#10;Payments and Disbursements&#10;">
            <a:extLst>
              <a:ext uri="{FF2B5EF4-FFF2-40B4-BE49-F238E27FC236}">
                <a16:creationId xmlns:a16="http://schemas.microsoft.com/office/drawing/2014/main" id="{2B8A086E-45D8-5CBC-D1B0-D1DE6FF31B05}"/>
              </a:ext>
              <a:ext uri="{C183D7F6-B498-43B3-948B-1728B52AA6E4}">
                <adec:decorative xmlns:adec="http://schemas.microsoft.com/office/drawing/2017/decorative" val="0"/>
              </a:ext>
            </a:extLst>
          </p:cNvPr>
          <p:cNvGrpSpPr/>
          <p:nvPr/>
        </p:nvGrpSpPr>
        <p:grpSpPr>
          <a:xfrm>
            <a:off x="10969663" y="3066623"/>
            <a:ext cx="3028871" cy="6362168"/>
            <a:chOff x="-27794" y="-7629"/>
            <a:chExt cx="865046" cy="1823333"/>
          </a:xfrm>
        </p:grpSpPr>
        <p:sp>
          <p:nvSpPr>
            <p:cNvPr id="77" name="Freeform 24">
              <a:extLst>
                <a:ext uri="{FF2B5EF4-FFF2-40B4-BE49-F238E27FC236}">
                  <a16:creationId xmlns:a16="http://schemas.microsoft.com/office/drawing/2014/main" id="{592F933E-ABB8-9819-411F-F0E9169AEEE8}"/>
                </a:ext>
                <a:ext uri="{C183D7F6-B498-43B3-948B-1728B52AA6E4}">
                  <adec:decorative xmlns:adec="http://schemas.microsoft.com/office/drawing/2017/decorative" val="1"/>
                </a:ext>
              </a:extLst>
            </p:cNvPr>
            <p:cNvSpPr/>
            <p:nvPr/>
          </p:nvSpPr>
          <p:spPr>
            <a:xfrm>
              <a:off x="0" y="98120"/>
              <a:ext cx="837252" cy="1717584"/>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78" name="TextBox 25">
              <a:extLst>
                <a:ext uri="{FF2B5EF4-FFF2-40B4-BE49-F238E27FC236}">
                  <a16:creationId xmlns:a16="http://schemas.microsoft.com/office/drawing/2014/main" id="{90C0F1FA-9C5B-A5BE-0020-AD8D5EE5B97B}"/>
                </a:ext>
              </a:extLst>
            </p:cNvPr>
            <p:cNvSpPr txBox="1"/>
            <p:nvPr/>
          </p:nvSpPr>
          <p:spPr>
            <a:xfrm>
              <a:off x="-27794" y="-7629"/>
              <a:ext cx="837252" cy="1798755"/>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Technical assistance on the budget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Interim Financial Report (IFR) and Annual Financial Report (AFR) Review</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Budget reviews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Grant Award Letter (GAL) and Amendments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Payments and Disbursements</a:t>
              </a:r>
            </a:p>
          </p:txBody>
        </p:sp>
      </p:grpSp>
      <p:sp>
        <p:nvSpPr>
          <p:cNvPr id="79" name="TextBox 44">
            <a:extLst>
              <a:ext uri="{FF2B5EF4-FFF2-40B4-BE49-F238E27FC236}">
                <a16:creationId xmlns:a16="http://schemas.microsoft.com/office/drawing/2014/main" id="{C67F1285-BA06-2760-5134-B2394C003656}"/>
              </a:ext>
            </a:extLst>
          </p:cNvPr>
          <p:cNvSpPr txBox="1"/>
          <p:nvPr/>
        </p:nvSpPr>
        <p:spPr>
          <a:xfrm>
            <a:off x="14560508"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Program</a:t>
            </a:r>
          </a:p>
          <a:p>
            <a:pPr algn="ctr">
              <a:lnSpc>
                <a:spcPts val="3919"/>
              </a:lnSpc>
            </a:pPr>
            <a:r>
              <a:rPr lang="en-US" sz="2799" dirty="0">
                <a:solidFill>
                  <a:srgbClr val="FFFFFF"/>
                </a:solidFill>
                <a:latin typeface="Museo Slab 1"/>
                <a:ea typeface="Museo Slab 1"/>
                <a:cs typeface="Museo Slab 1"/>
                <a:sym typeface="Museo Slab 1"/>
              </a:rPr>
              <a:t>CDE</a:t>
            </a:r>
          </a:p>
        </p:txBody>
      </p:sp>
      <p:grpSp>
        <p:nvGrpSpPr>
          <p:cNvPr id="80" name="Group 29" descr="Address statutory requirements&#10;&#10;Support, management, and technical assistance&#10; &#10;Statewide trainings and professional development&#10;&#10;Comprehensive school counseling implementation and advocacy&#10;&#10;Evaluating and reflecting">
            <a:extLst>
              <a:ext uri="{FF2B5EF4-FFF2-40B4-BE49-F238E27FC236}">
                <a16:creationId xmlns:a16="http://schemas.microsoft.com/office/drawing/2014/main" id="{FA7A2684-B691-A519-F606-524EB76C5B32}"/>
              </a:ext>
              <a:ext uri="{C183D7F6-B498-43B3-948B-1728B52AA6E4}">
                <adec:decorative xmlns:adec="http://schemas.microsoft.com/office/drawing/2017/decorative" val="0"/>
              </a:ext>
            </a:extLst>
          </p:cNvPr>
          <p:cNvGrpSpPr/>
          <p:nvPr/>
        </p:nvGrpSpPr>
        <p:grpSpPr>
          <a:xfrm>
            <a:off x="14408102" y="3277679"/>
            <a:ext cx="2993910" cy="6205143"/>
            <a:chOff x="-17809" y="-54957"/>
            <a:chExt cx="855061" cy="1909824"/>
          </a:xfrm>
        </p:grpSpPr>
        <p:sp>
          <p:nvSpPr>
            <p:cNvPr id="81" name="Freeform 30">
              <a:extLst>
                <a:ext uri="{FF2B5EF4-FFF2-40B4-BE49-F238E27FC236}">
                  <a16:creationId xmlns:a16="http://schemas.microsoft.com/office/drawing/2014/main" id="{48CCDF52-C876-3ED0-84E3-B8BCFA3AD989}"/>
                </a:ex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82" name="TextBox 31" descr="Address statutory requirements&#10;&#10;Support, management, and technical assistance&#10; &#10;Statewide trainings and professional development&#10;&#10;Comprehensive school counseling implementation and advocacy&#10;&#10;Evaluating and reflecting">
              <a:extLst>
                <a:ext uri="{FF2B5EF4-FFF2-40B4-BE49-F238E27FC236}">
                  <a16:creationId xmlns:a16="http://schemas.microsoft.com/office/drawing/2014/main" id="{E8FE012E-EFAD-518F-9A79-182445F0A5E5}"/>
                </a:ext>
                <a:ext uri="{C183D7F6-B498-43B3-948B-1728B52AA6E4}">
                  <adec:decorative xmlns:adec="http://schemas.microsoft.com/office/drawing/2017/decorative" val="0"/>
                </a:ext>
              </a:extLst>
            </p:cNvPr>
            <p:cNvSpPr txBox="1"/>
            <p:nvPr/>
          </p:nvSpPr>
          <p:spPr>
            <a:xfrm>
              <a:off x="-17809" y="-54957"/>
              <a:ext cx="837252" cy="1801841"/>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Address statutory requirements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Support, management, and technical assistance</a:t>
              </a:r>
            </a:p>
            <a:p>
              <a:pPr algn="l">
                <a:lnSpc>
                  <a:spcPts val="700"/>
                </a:lnSpc>
              </a:pPr>
              <a:r>
                <a:rPr lang="en-US" sz="500" dirty="0">
                  <a:solidFill>
                    <a:srgbClr val="000000"/>
                  </a:solidFill>
                  <a:latin typeface="Trebuchet MS"/>
                  <a:ea typeface="Trebuchet MS"/>
                  <a:cs typeface="Trebuchet MS"/>
                  <a:sym typeface="Trebuchet MS"/>
                </a:rPr>
                <a:t> </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Statewide trainings and professional development</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Comprehensive school counseling implementation and advocacy</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Evaluating and reflecting </a:t>
              </a:r>
            </a:p>
            <a:p>
              <a:pPr algn="ctr">
                <a:lnSpc>
                  <a:spcPts val="2659"/>
                </a:lnSpc>
              </a:pPr>
              <a:endParaRPr lang="en-US" sz="1999" dirty="0">
                <a:solidFill>
                  <a:srgbClr val="000000"/>
                </a:solidFill>
                <a:latin typeface="Trebuchet MS"/>
                <a:ea typeface="Trebuchet MS"/>
                <a:cs typeface="Trebuchet MS"/>
                <a:sym typeface="Trebuchet M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46" name="Group 6">
            <a:extLst>
              <a:ext uri="{FF2B5EF4-FFF2-40B4-BE49-F238E27FC236}">
                <a16:creationId xmlns:a16="http://schemas.microsoft.com/office/drawing/2014/main" id="{AB4111D5-9A17-76A1-F04D-5E5AB12DD6DC}"/>
              </a:ext>
              <a:ext uri="{C183D7F6-B498-43B3-948B-1728B52AA6E4}">
                <adec:decorative xmlns:adec="http://schemas.microsoft.com/office/drawing/2017/decorative" val="1"/>
              </a:ext>
            </a:extLst>
          </p:cNvPr>
          <p:cNvGrpSpPr/>
          <p:nvPr/>
        </p:nvGrpSpPr>
        <p:grpSpPr>
          <a:xfrm>
            <a:off x="596151" y="2316610"/>
            <a:ext cx="17154628" cy="7441180"/>
            <a:chOff x="0" y="0"/>
            <a:chExt cx="4518091" cy="1959817"/>
          </a:xfrm>
        </p:grpSpPr>
        <p:sp>
          <p:nvSpPr>
            <p:cNvPr id="47" name="Freeform 7">
              <a:extLst>
                <a:ext uri="{FF2B5EF4-FFF2-40B4-BE49-F238E27FC236}">
                  <a16:creationId xmlns:a16="http://schemas.microsoft.com/office/drawing/2014/main" id="{FE2073D7-D354-EA2D-11F7-C320B08FE3C4}"/>
                </a:ex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dirty="0"/>
            </a:p>
          </p:txBody>
        </p:sp>
        <p:sp>
          <p:nvSpPr>
            <p:cNvPr id="48" name="TextBox 8">
              <a:extLst>
                <a:ext uri="{FF2B5EF4-FFF2-40B4-BE49-F238E27FC236}">
                  <a16:creationId xmlns:a16="http://schemas.microsoft.com/office/drawing/2014/main" id="{06B4CDC6-6A11-E160-1BCA-2EC92126866B}"/>
                </a:ext>
              </a:extLst>
            </p:cNvPr>
            <p:cNvSpPr txBox="1"/>
            <p:nvPr/>
          </p:nvSpPr>
          <p:spPr>
            <a:xfrm>
              <a:off x="0" y="-57150"/>
              <a:ext cx="4518091"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grpSp>
        <p:nvGrpSpPr>
          <p:cNvPr id="23" name="Group 23">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24" name="Freeform 24">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25" name="TextBox 25"/>
            <p:cNvSpPr txBox="1"/>
            <p:nvPr/>
          </p:nvSpPr>
          <p:spPr>
            <a:xfrm>
              <a:off x="0" y="-152400"/>
              <a:ext cx="4816593" cy="558466"/>
            </a:xfrm>
            <a:prstGeom prst="rect">
              <a:avLst/>
            </a:prstGeom>
          </p:spPr>
          <p:txBody>
            <a:bodyPr lIns="50800" tIns="50800" rIns="50800" bIns="50800" rtlCol="0" anchor="ctr"/>
            <a:lstStyle/>
            <a:p>
              <a:pPr algn="l">
                <a:lnSpc>
                  <a:spcPts val="10500"/>
                </a:lnSpc>
              </a:pPr>
              <a:endParaRPr/>
            </a:p>
          </p:txBody>
        </p:sp>
      </p:grpSp>
      <p:sp>
        <p:nvSpPr>
          <p:cNvPr id="26" name="Freeform 26"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27" name="TextBox 27"/>
          <p:cNvSpPr txBox="1">
            <a:spLocks noGrp="1"/>
          </p:cNvSpPr>
          <p:nvPr>
            <p:ph type="title" idx="4294967295"/>
          </p:nvPr>
        </p:nvSpPr>
        <p:spPr>
          <a:xfrm>
            <a:off x="285274" y="478284"/>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Team Norms and Timeline</a:t>
            </a:r>
          </a:p>
        </p:txBody>
      </p:sp>
      <p:sp>
        <p:nvSpPr>
          <p:cNvPr id="28" name="AutoShape 12">
            <a:extLst>
              <a:ext uri="{FF2B5EF4-FFF2-40B4-BE49-F238E27FC236}">
                <a16:creationId xmlns:a16="http://schemas.microsoft.com/office/drawing/2014/main" id="{A3E75BD0-E8AB-206C-0499-C4FA85F50E64}"/>
              </a:ext>
              <a:ext uri="{C183D7F6-B498-43B3-948B-1728B52AA6E4}">
                <adec:decorative xmlns:adec="http://schemas.microsoft.com/office/drawing/2017/decorative" val="1"/>
              </a:ext>
            </a:extLst>
          </p:cNvPr>
          <p:cNvSpPr/>
          <p:nvPr/>
        </p:nvSpPr>
        <p:spPr>
          <a:xfrm flipV="1">
            <a:off x="2271377" y="4613573"/>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29" name="AutoShape 13">
            <a:extLst>
              <a:ext uri="{FF2B5EF4-FFF2-40B4-BE49-F238E27FC236}">
                <a16:creationId xmlns:a16="http://schemas.microsoft.com/office/drawing/2014/main" id="{9DB197B0-F561-7166-EE35-69E58BFDD584}"/>
              </a:ext>
              <a:ext uri="{C183D7F6-B498-43B3-948B-1728B52AA6E4}">
                <adec:decorative xmlns:adec="http://schemas.microsoft.com/office/drawing/2017/decorative" val="1"/>
              </a:ext>
            </a:extLst>
          </p:cNvPr>
          <p:cNvSpPr/>
          <p:nvPr/>
        </p:nvSpPr>
        <p:spPr>
          <a:xfrm flipV="1">
            <a:off x="6235223" y="621439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30" name="AutoShape 14">
            <a:extLst>
              <a:ext uri="{FF2B5EF4-FFF2-40B4-BE49-F238E27FC236}">
                <a16:creationId xmlns:a16="http://schemas.microsoft.com/office/drawing/2014/main" id="{598C1C68-3DC0-0552-1C24-ABE9571CB1E3}"/>
              </a:ext>
              <a:ext uri="{C183D7F6-B498-43B3-948B-1728B52AA6E4}">
                <adec:decorative xmlns:adec="http://schemas.microsoft.com/office/drawing/2017/decorative" val="1"/>
              </a:ext>
            </a:extLst>
          </p:cNvPr>
          <p:cNvSpPr/>
          <p:nvPr/>
        </p:nvSpPr>
        <p:spPr>
          <a:xfrm>
            <a:off x="10419807" y="4255956"/>
            <a:ext cx="0" cy="1005809"/>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31" name="Group 15">
            <a:extLst>
              <a:ext uri="{FF2B5EF4-FFF2-40B4-BE49-F238E27FC236}">
                <a16:creationId xmlns:a16="http://schemas.microsoft.com/office/drawing/2014/main" id="{A7112CDD-A7BD-DB85-5C0B-D570972CFE16}"/>
              </a:ext>
              <a:ext uri="{C183D7F6-B498-43B3-948B-1728B52AA6E4}">
                <adec:decorative xmlns:adec="http://schemas.microsoft.com/office/drawing/2017/decorative" val="1"/>
              </a:ext>
            </a:extLst>
          </p:cNvPr>
          <p:cNvGrpSpPr/>
          <p:nvPr/>
        </p:nvGrpSpPr>
        <p:grpSpPr>
          <a:xfrm rot="-5400000">
            <a:off x="13027339" y="4928273"/>
            <a:ext cx="1287513" cy="1567792"/>
            <a:chOff x="0" y="0"/>
            <a:chExt cx="2771140" cy="3374390"/>
          </a:xfrm>
        </p:grpSpPr>
        <p:sp>
          <p:nvSpPr>
            <p:cNvPr id="32" name="Freeform 16">
              <a:extLst>
                <a:ext uri="{FF2B5EF4-FFF2-40B4-BE49-F238E27FC236}">
                  <a16:creationId xmlns:a16="http://schemas.microsoft.com/office/drawing/2014/main" id="{DE49BE5B-FADD-B7D9-FC9D-B5B2204E0B5D}"/>
                </a:ex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dirty="0"/>
            </a:p>
          </p:txBody>
        </p:sp>
      </p:grpSp>
      <p:sp>
        <p:nvSpPr>
          <p:cNvPr id="33" name="AutoShape 17">
            <a:extLst>
              <a:ext uri="{FF2B5EF4-FFF2-40B4-BE49-F238E27FC236}">
                <a16:creationId xmlns:a16="http://schemas.microsoft.com/office/drawing/2014/main" id="{4F761473-6ADA-324F-5887-37EEDF27CA1D}"/>
              </a:ext>
              <a:ext uri="{C183D7F6-B498-43B3-948B-1728B52AA6E4}">
                <adec:decorative xmlns:adec="http://schemas.microsoft.com/office/drawing/2017/decorative" val="1"/>
              </a:ext>
            </a:extLst>
          </p:cNvPr>
          <p:cNvSpPr/>
          <p:nvPr/>
        </p:nvSpPr>
        <p:spPr>
          <a:xfrm>
            <a:off x="8840586" y="5067300"/>
            <a:ext cx="4108786" cy="1287513"/>
          </a:xfrm>
          <a:prstGeom prst="rect">
            <a:avLst/>
          </a:prstGeom>
          <a:solidFill>
            <a:srgbClr val="46797A"/>
          </a:solidFill>
        </p:spPr>
        <p:txBody>
          <a:bodyPr/>
          <a:lstStyle/>
          <a:p>
            <a:endParaRPr lang="en-US" dirty="0"/>
          </a:p>
        </p:txBody>
      </p:sp>
      <p:sp>
        <p:nvSpPr>
          <p:cNvPr id="34" name="AutoShape 18">
            <a:extLst>
              <a:ext uri="{FF2B5EF4-FFF2-40B4-BE49-F238E27FC236}">
                <a16:creationId xmlns:a16="http://schemas.microsoft.com/office/drawing/2014/main" id="{D95766D9-132F-6B7B-C54E-7E48DDA7FA7F}"/>
              </a:ext>
              <a:ext uri="{C183D7F6-B498-43B3-948B-1728B52AA6E4}">
                <adec:decorative xmlns:adec="http://schemas.microsoft.com/office/drawing/2017/decorative" val="1"/>
              </a:ext>
            </a:extLst>
          </p:cNvPr>
          <p:cNvSpPr/>
          <p:nvPr/>
        </p:nvSpPr>
        <p:spPr>
          <a:xfrm>
            <a:off x="4876800" y="5067300"/>
            <a:ext cx="4118516" cy="1290562"/>
          </a:xfrm>
          <a:prstGeom prst="rect">
            <a:avLst/>
          </a:prstGeom>
          <a:solidFill>
            <a:srgbClr val="3CC1CC"/>
          </a:solidFill>
        </p:spPr>
        <p:txBody>
          <a:bodyPr/>
          <a:lstStyle/>
          <a:p>
            <a:endParaRPr lang="en-US" dirty="0"/>
          </a:p>
        </p:txBody>
      </p:sp>
      <p:grpSp>
        <p:nvGrpSpPr>
          <p:cNvPr id="35" name="Group 19">
            <a:extLst>
              <a:ext uri="{FF2B5EF4-FFF2-40B4-BE49-F238E27FC236}">
                <a16:creationId xmlns:a16="http://schemas.microsoft.com/office/drawing/2014/main" id="{C2C75BB4-EB03-0C32-22BC-16F5FC3B6B7F}"/>
              </a:ext>
              <a:ext uri="{C183D7F6-B498-43B3-948B-1728B52AA6E4}">
                <adec:decorative xmlns:adec="http://schemas.microsoft.com/office/drawing/2017/decorative" val="1"/>
              </a:ext>
            </a:extLst>
          </p:cNvPr>
          <p:cNvGrpSpPr/>
          <p:nvPr/>
        </p:nvGrpSpPr>
        <p:grpSpPr>
          <a:xfrm rot="-5400000">
            <a:off x="8871341" y="4926829"/>
            <a:ext cx="1290562" cy="1571505"/>
            <a:chOff x="0" y="0"/>
            <a:chExt cx="2771140" cy="3374390"/>
          </a:xfrm>
        </p:grpSpPr>
        <p:sp>
          <p:nvSpPr>
            <p:cNvPr id="36" name="Freeform 20">
              <a:extLst>
                <a:ext uri="{FF2B5EF4-FFF2-40B4-BE49-F238E27FC236}">
                  <a16:creationId xmlns:a16="http://schemas.microsoft.com/office/drawing/2014/main" id="{E091EDF9-C92D-7E49-E96E-CC13BCC3516C}"/>
                </a:ex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dirty="0"/>
            </a:p>
          </p:txBody>
        </p:sp>
      </p:grpSp>
      <p:sp>
        <p:nvSpPr>
          <p:cNvPr id="37" name="AutoShape 21">
            <a:extLst>
              <a:ext uri="{FF2B5EF4-FFF2-40B4-BE49-F238E27FC236}">
                <a16:creationId xmlns:a16="http://schemas.microsoft.com/office/drawing/2014/main" id="{73163BCC-5A67-0308-9314-C465EA9C54AA}"/>
              </a:ext>
              <a:ext uri="{C183D7F6-B498-43B3-948B-1728B52AA6E4}">
                <adec:decorative xmlns:adec="http://schemas.microsoft.com/office/drawing/2017/decorative" val="1"/>
              </a:ext>
            </a:extLst>
          </p:cNvPr>
          <p:cNvSpPr/>
          <p:nvPr/>
        </p:nvSpPr>
        <p:spPr>
          <a:xfrm>
            <a:off x="2009309" y="5070958"/>
            <a:ext cx="3035039" cy="1290562"/>
          </a:xfrm>
          <a:prstGeom prst="rect">
            <a:avLst/>
          </a:prstGeom>
          <a:solidFill>
            <a:srgbClr val="A3D283"/>
          </a:solidFill>
        </p:spPr>
        <p:txBody>
          <a:bodyPr/>
          <a:lstStyle/>
          <a:p>
            <a:endParaRPr lang="en-US" dirty="0"/>
          </a:p>
        </p:txBody>
      </p:sp>
      <p:grpSp>
        <p:nvGrpSpPr>
          <p:cNvPr id="38" name="Group 22">
            <a:extLst>
              <a:ext uri="{FF2B5EF4-FFF2-40B4-BE49-F238E27FC236}">
                <a16:creationId xmlns:a16="http://schemas.microsoft.com/office/drawing/2014/main" id="{4596D02C-AE34-B223-3CDB-50C22AF6DE94}"/>
              </a:ext>
              <a:ext uri="{C183D7F6-B498-43B3-948B-1728B52AA6E4}">
                <adec:decorative xmlns:adec="http://schemas.microsoft.com/office/drawing/2017/decorative" val="1"/>
              </a:ext>
            </a:extLst>
          </p:cNvPr>
          <p:cNvGrpSpPr/>
          <p:nvPr/>
        </p:nvGrpSpPr>
        <p:grpSpPr>
          <a:xfrm rot="-5400000">
            <a:off x="4920373" y="4930487"/>
            <a:ext cx="1290562" cy="1571505"/>
            <a:chOff x="0" y="0"/>
            <a:chExt cx="2771140" cy="3374390"/>
          </a:xfrm>
        </p:grpSpPr>
        <p:sp>
          <p:nvSpPr>
            <p:cNvPr id="39" name="Freeform 23">
              <a:extLst>
                <a:ext uri="{FF2B5EF4-FFF2-40B4-BE49-F238E27FC236}">
                  <a16:creationId xmlns:a16="http://schemas.microsoft.com/office/drawing/2014/main" id="{24C0A441-8D1A-7027-93F3-2A2B2FB84930}"/>
                </a:ex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dirty="0"/>
            </a:p>
          </p:txBody>
        </p:sp>
      </p:grpSp>
      <p:sp>
        <p:nvSpPr>
          <p:cNvPr id="40" name="TextBox 24">
            <a:extLst>
              <a:ext uri="{FF2B5EF4-FFF2-40B4-BE49-F238E27FC236}">
                <a16:creationId xmlns:a16="http://schemas.microsoft.com/office/drawing/2014/main" id="{AF3F3730-E478-C6FD-A57B-8B88887EC66C}"/>
              </a:ext>
            </a:extLst>
          </p:cNvPr>
          <p:cNvSpPr txBox="1"/>
          <p:nvPr/>
        </p:nvSpPr>
        <p:spPr>
          <a:xfrm>
            <a:off x="2289225" y="5416393"/>
            <a:ext cx="3703042" cy="554275"/>
          </a:xfrm>
          <a:prstGeom prst="rect">
            <a:avLst/>
          </a:prstGeom>
        </p:spPr>
        <p:txBody>
          <a:bodyPr lIns="0" tIns="0" rIns="0" bIns="0" rtlCol="0" anchor="t">
            <a:spAutoFit/>
          </a:bodyPr>
          <a:lstStyle/>
          <a:p>
            <a:pPr marL="0" lvl="0" indent="0" algn="l">
              <a:lnSpc>
                <a:spcPts val="4437"/>
              </a:lnSpc>
              <a:spcBef>
                <a:spcPct val="0"/>
              </a:spcBef>
            </a:pPr>
            <a:r>
              <a:rPr lang="en-US" sz="3413" dirty="0">
                <a:solidFill>
                  <a:srgbClr val="000000"/>
                </a:solidFill>
                <a:latin typeface="Museo Slab 2"/>
                <a:ea typeface="Museo Slab 2"/>
                <a:cs typeface="Museo Slab 2"/>
                <a:sym typeface="Museo Slab 2"/>
              </a:rPr>
              <a:t>SCCG MEETINGS</a:t>
            </a:r>
          </a:p>
        </p:txBody>
      </p:sp>
      <p:sp>
        <p:nvSpPr>
          <p:cNvPr id="41" name="TextBox 9">
            <a:extLst>
              <a:ext uri="{FF2B5EF4-FFF2-40B4-BE49-F238E27FC236}">
                <a16:creationId xmlns:a16="http://schemas.microsoft.com/office/drawing/2014/main" id="{19F71C8A-2805-E711-56B8-8E1117C23F59}"/>
              </a:ext>
            </a:extLst>
          </p:cNvPr>
          <p:cNvSpPr txBox="1"/>
          <p:nvPr/>
        </p:nvSpPr>
        <p:spPr>
          <a:xfrm>
            <a:off x="1920115" y="3990036"/>
            <a:ext cx="5898746" cy="840105"/>
          </a:xfrm>
          <a:prstGeom prst="rect">
            <a:avLst/>
          </a:prstGeom>
        </p:spPr>
        <p:txBody>
          <a:bodyPr lIns="0" tIns="0" rIns="0" bIns="0" rtlCol="0" anchor="t">
            <a:spAutoFit/>
          </a:bodyPr>
          <a:lstStyle/>
          <a:p>
            <a:pPr marL="582928" lvl="1" indent="-291464" algn="l">
              <a:lnSpc>
                <a:spcPts val="3374"/>
              </a:lnSpc>
              <a:buFont typeface="Arial"/>
              <a:buChar char="•"/>
            </a:pPr>
            <a:r>
              <a:rPr lang="en-US" sz="2699" dirty="0">
                <a:solidFill>
                  <a:srgbClr val="000000"/>
                </a:solidFill>
                <a:latin typeface="Trebuchet MS"/>
                <a:ea typeface="Trebuchet MS"/>
                <a:cs typeface="Trebuchet MS"/>
                <a:sym typeface="Trebuchet MS"/>
              </a:rPr>
              <a:t>When will the team meet?</a:t>
            </a:r>
          </a:p>
          <a:p>
            <a:pPr marL="582928" lvl="1" indent="-291464" algn="l">
              <a:lnSpc>
                <a:spcPts val="3374"/>
              </a:lnSpc>
              <a:buFont typeface="Arial"/>
              <a:buChar char="•"/>
            </a:pPr>
            <a:r>
              <a:rPr lang="en-US" sz="2699" dirty="0">
                <a:solidFill>
                  <a:srgbClr val="000000"/>
                </a:solidFill>
                <a:latin typeface="Trebuchet MS"/>
                <a:ea typeface="Trebuchet MS"/>
                <a:cs typeface="Trebuchet MS"/>
                <a:sym typeface="Trebuchet MS"/>
              </a:rPr>
              <a:t>How often will the team meet?</a:t>
            </a:r>
          </a:p>
        </p:txBody>
      </p:sp>
      <p:sp>
        <p:nvSpPr>
          <p:cNvPr id="42" name="TextBox 25">
            <a:extLst>
              <a:ext uri="{FF2B5EF4-FFF2-40B4-BE49-F238E27FC236}">
                <a16:creationId xmlns:a16="http://schemas.microsoft.com/office/drawing/2014/main" id="{2B6EB00B-9E3B-40D8-AF28-3B39C71D77D0}"/>
              </a:ext>
            </a:extLst>
          </p:cNvPr>
          <p:cNvSpPr txBox="1"/>
          <p:nvPr/>
        </p:nvSpPr>
        <p:spPr>
          <a:xfrm>
            <a:off x="6527857" y="5418826"/>
            <a:ext cx="3338960" cy="556726"/>
          </a:xfrm>
          <a:prstGeom prst="rect">
            <a:avLst/>
          </a:prstGeom>
        </p:spPr>
        <p:txBody>
          <a:bodyPr lIns="0" tIns="0" rIns="0" bIns="0" rtlCol="0" anchor="t">
            <a:spAutoFit/>
          </a:bodyPr>
          <a:lstStyle/>
          <a:p>
            <a:pPr marL="0" lvl="0" indent="0" algn="ctr">
              <a:lnSpc>
                <a:spcPts val="4437"/>
              </a:lnSpc>
              <a:spcBef>
                <a:spcPct val="0"/>
              </a:spcBef>
            </a:pPr>
            <a:r>
              <a:rPr lang="en-US" sz="3413" dirty="0">
                <a:solidFill>
                  <a:srgbClr val="000000"/>
                </a:solidFill>
                <a:latin typeface="Museo Slab 2"/>
                <a:ea typeface="Museo Slab 2"/>
                <a:cs typeface="Museo Slab 2"/>
                <a:sym typeface="Museo Slab 2"/>
              </a:rPr>
              <a:t>DEFINE TASKS</a:t>
            </a:r>
          </a:p>
        </p:txBody>
      </p:sp>
      <p:sp>
        <p:nvSpPr>
          <p:cNvPr id="43" name="TextBox 11">
            <a:extLst>
              <a:ext uri="{FF2B5EF4-FFF2-40B4-BE49-F238E27FC236}">
                <a16:creationId xmlns:a16="http://schemas.microsoft.com/office/drawing/2014/main" id="{19761971-8FF4-F0ED-5551-86640969671E}"/>
              </a:ext>
            </a:extLst>
          </p:cNvPr>
          <p:cNvSpPr txBox="1"/>
          <p:nvPr/>
        </p:nvSpPr>
        <p:spPr>
          <a:xfrm>
            <a:off x="5892139" y="6826421"/>
            <a:ext cx="9236109" cy="2145030"/>
          </a:xfrm>
          <a:prstGeom prst="rect">
            <a:avLst/>
          </a:prstGeom>
        </p:spPr>
        <p:txBody>
          <a:bodyPr lIns="0" tIns="0" rIns="0" bIns="0" rtlCol="0" anchor="t">
            <a:spAutoFit/>
          </a:bodyPr>
          <a:lstStyle/>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attend grant trainings?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How will information be shared? </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How will schools and fiscal collaborate?</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complete the budgets?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submit and approve the budgets?</a:t>
            </a:r>
          </a:p>
        </p:txBody>
      </p:sp>
      <p:sp>
        <p:nvSpPr>
          <p:cNvPr id="44" name="TextBox 26">
            <a:extLst>
              <a:ext uri="{FF2B5EF4-FFF2-40B4-BE49-F238E27FC236}">
                <a16:creationId xmlns:a16="http://schemas.microsoft.com/office/drawing/2014/main" id="{7D440D8B-B50E-E3B3-1E54-598C22B40630}"/>
              </a:ext>
            </a:extLst>
          </p:cNvPr>
          <p:cNvSpPr txBox="1"/>
          <p:nvPr/>
        </p:nvSpPr>
        <p:spPr>
          <a:xfrm>
            <a:off x="10911975" y="5406725"/>
            <a:ext cx="2366888" cy="554275"/>
          </a:xfrm>
          <a:prstGeom prst="rect">
            <a:avLst/>
          </a:prstGeom>
        </p:spPr>
        <p:txBody>
          <a:bodyPr lIns="0" tIns="0" rIns="0" bIns="0" rtlCol="0" anchor="t">
            <a:spAutoFit/>
          </a:bodyPr>
          <a:lstStyle/>
          <a:p>
            <a:pPr marL="0" lvl="0" indent="0" algn="l">
              <a:lnSpc>
                <a:spcPts val="4437"/>
              </a:lnSpc>
              <a:spcBef>
                <a:spcPct val="0"/>
              </a:spcBef>
            </a:pPr>
            <a:r>
              <a:rPr lang="en-US" sz="3413" dirty="0">
                <a:solidFill>
                  <a:srgbClr val="000000"/>
                </a:solidFill>
                <a:latin typeface="Museo Slab 2"/>
                <a:ea typeface="Museo Slab 2"/>
                <a:cs typeface="Museo Slab 2"/>
                <a:sym typeface="Museo Slab 2"/>
              </a:rPr>
              <a:t>TIMELINE</a:t>
            </a:r>
          </a:p>
        </p:txBody>
      </p:sp>
      <p:sp>
        <p:nvSpPr>
          <p:cNvPr id="45" name="TextBox 10">
            <a:extLst>
              <a:ext uri="{FF2B5EF4-FFF2-40B4-BE49-F238E27FC236}">
                <a16:creationId xmlns:a16="http://schemas.microsoft.com/office/drawing/2014/main" id="{537E1FBF-EE9B-C245-E1B7-0B17728A4B26}"/>
              </a:ext>
            </a:extLst>
          </p:cNvPr>
          <p:cNvSpPr txBox="1"/>
          <p:nvPr/>
        </p:nvSpPr>
        <p:spPr>
          <a:xfrm>
            <a:off x="10070335" y="3169920"/>
            <a:ext cx="6310543" cy="1287780"/>
          </a:xfrm>
          <a:prstGeom prst="rect">
            <a:avLst/>
          </a:prstGeom>
        </p:spPr>
        <p:txBody>
          <a:bodyPr lIns="0" tIns="0" rIns="0" bIns="0" rtlCol="0" anchor="t">
            <a:spAutoFit/>
          </a:bodyPr>
          <a:lstStyle/>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When should tasks be accomplished?</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Reporting dates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Budget deadlines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66686" y="2431496"/>
            <a:ext cx="17154628" cy="7441180"/>
            <a:chOff x="0" y="0"/>
            <a:chExt cx="4518091" cy="1959817"/>
          </a:xfrm>
        </p:grpSpPr>
        <p:sp>
          <p:nvSpPr>
            <p:cNvPr id="3" name="Freeform 3">
              <a:extLs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a:p>
          </p:txBody>
        </p:sp>
        <p:sp>
          <p:nvSpPr>
            <p:cNvPr id="4" name="TextBox 4"/>
            <p:cNvSpPr txBox="1"/>
            <p:nvPr/>
          </p:nvSpPr>
          <p:spPr>
            <a:xfrm>
              <a:off x="0" y="-85725"/>
              <a:ext cx="4518091" cy="2045542"/>
            </a:xfrm>
            <a:prstGeom prst="rect">
              <a:avLst/>
            </a:prstGeom>
          </p:spPr>
          <p:txBody>
            <a:bodyPr lIns="50800" tIns="50800" rIns="50800" bIns="50800" rtlCol="0" anchor="t"/>
            <a:lstStyle/>
            <a:p>
              <a:pPr algn="l">
                <a:lnSpc>
                  <a:spcPts val="5039"/>
                </a:lnSpc>
              </a:pPr>
              <a:r>
                <a:rPr lang="en-US" sz="3599">
                  <a:solidFill>
                    <a:srgbClr val="000000"/>
                  </a:solidFill>
                  <a:latin typeface="Trebuchet MS"/>
                  <a:ea typeface="Trebuchet MS"/>
                  <a:cs typeface="Trebuchet MS"/>
                  <a:sym typeface="Trebuchet MS"/>
                </a:rPr>
                <a:t> </a:t>
              </a:r>
            </a:p>
            <a:p>
              <a:pPr algn="l">
                <a:lnSpc>
                  <a:spcPts val="5039"/>
                </a:lnSpc>
              </a:pPr>
              <a:r>
                <a:rPr lang="en-US" sz="3599">
                  <a:solidFill>
                    <a:srgbClr val="000000"/>
                  </a:solidFill>
                  <a:latin typeface="Trebuchet MS"/>
                  <a:ea typeface="Trebuchet MS"/>
                  <a:cs typeface="Trebuchet MS"/>
                  <a:sym typeface="Trebuchet MS"/>
                </a:rPr>
                <a:t> </a:t>
              </a:r>
            </a:p>
            <a:p>
              <a:pPr algn="ctr">
                <a:lnSpc>
                  <a:spcPts val="3359"/>
                </a:lnSpc>
              </a:pPr>
              <a:endParaRPr lang="en-US" sz="3599">
                <a:solidFill>
                  <a:srgbClr val="000000"/>
                </a:solidFill>
                <a:latin typeface="Trebuchet MS"/>
                <a:ea typeface="Trebuchet MS"/>
                <a:cs typeface="Trebuchet MS"/>
                <a:sym typeface="Trebuchet MS"/>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a:p>
          </p:txBody>
        </p:sp>
        <p:sp>
          <p:nvSpPr>
            <p:cNvPr id="7" name="TextBox 7"/>
            <p:cNvSpPr txBox="1"/>
            <p:nvPr/>
          </p:nvSpPr>
          <p:spPr>
            <a:xfrm>
              <a:off x="0" y="-133350"/>
              <a:ext cx="4816593" cy="539416"/>
            </a:xfrm>
            <a:prstGeom prst="rect">
              <a:avLst/>
            </a:prstGeom>
          </p:spPr>
          <p:txBody>
            <a:bodyPr lIns="50800" tIns="50800" rIns="50800" bIns="50800" rtlCol="0" anchor="ctr"/>
            <a:lstStyle/>
            <a:p>
              <a:pPr algn="l">
                <a:lnSpc>
                  <a:spcPts val="9100"/>
                </a:lnSpc>
              </a:pPr>
              <a:endParaRPr/>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381000" y="650693"/>
            <a:ext cx="13969306"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Is SCCGP State or Federally Funded?</a:t>
            </a:r>
          </a:p>
        </p:txBody>
      </p:sp>
      <p:sp>
        <p:nvSpPr>
          <p:cNvPr id="10" name="TextBox 10"/>
          <p:cNvSpPr txBox="1"/>
          <p:nvPr/>
        </p:nvSpPr>
        <p:spPr>
          <a:xfrm>
            <a:off x="942134" y="2779880"/>
            <a:ext cx="16410256" cy="4303395"/>
          </a:xfrm>
          <a:prstGeom prst="rect">
            <a:avLst/>
          </a:prstGeom>
        </p:spPr>
        <p:txBody>
          <a:bodyPr lIns="0" tIns="0" rIns="0" bIns="0" rtlCol="0" anchor="t">
            <a:spAutoFit/>
          </a:bodyPr>
          <a:lstStyle/>
          <a:p>
            <a:pPr algn="l">
              <a:lnSpc>
                <a:spcPts val="4899"/>
              </a:lnSpc>
            </a:pPr>
            <a:r>
              <a:rPr lang="en-US" sz="3499" b="1" dirty="0">
                <a:solidFill>
                  <a:srgbClr val="000000"/>
                </a:solidFill>
                <a:latin typeface="Trebuchet MS Bold"/>
                <a:ea typeface="Trebuchet MS Bold"/>
                <a:cs typeface="Trebuchet MS Bold"/>
                <a:sym typeface="Trebuchet MS Bold"/>
              </a:rPr>
              <a:t>The School Counselor Corps Grant Program </a:t>
            </a:r>
            <a:r>
              <a:rPr lang="en-US" sz="3499" dirty="0">
                <a:solidFill>
                  <a:srgbClr val="000000"/>
                </a:solidFill>
                <a:latin typeface="Trebuchet MS"/>
                <a:ea typeface="Trebuchet MS"/>
                <a:cs typeface="Trebuchet MS"/>
                <a:sym typeface="Trebuchet MS"/>
              </a:rPr>
              <a:t>is </a:t>
            </a:r>
          </a:p>
          <a:p>
            <a:pPr algn="l">
              <a:lnSpc>
                <a:spcPts val="4899"/>
              </a:lnSpc>
            </a:pPr>
            <a:r>
              <a:rPr lang="en-US" sz="3499" dirty="0">
                <a:solidFill>
                  <a:srgbClr val="000000"/>
                </a:solidFill>
                <a:latin typeface="Trebuchet MS"/>
                <a:ea typeface="Trebuchet MS"/>
                <a:cs typeface="Trebuchet MS"/>
                <a:sym typeface="Trebuchet MS"/>
              </a:rPr>
              <a:t> funded by the Colorado State Legislature Budget</a:t>
            </a: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r>
              <a:rPr lang="en-US" sz="3499" dirty="0">
                <a:solidFill>
                  <a:srgbClr val="000000"/>
                </a:solidFill>
                <a:latin typeface="Trebuchet MS"/>
                <a:ea typeface="Trebuchet MS"/>
                <a:cs typeface="Trebuchet MS"/>
                <a:sym typeface="Trebuchet MS"/>
              </a:rPr>
              <a:t> However,</a:t>
            </a:r>
          </a:p>
          <a:p>
            <a:pPr algn="l">
              <a:lnSpc>
                <a:spcPts val="4899"/>
              </a:lnSpc>
            </a:pPr>
            <a:r>
              <a:rPr lang="en-US" sz="3499" dirty="0">
                <a:solidFill>
                  <a:srgbClr val="000000"/>
                </a:solidFill>
                <a:latin typeface="Trebuchet MS"/>
                <a:ea typeface="Trebuchet MS"/>
                <a:cs typeface="Trebuchet MS"/>
                <a:sym typeface="Trebuchet MS"/>
              </a:rPr>
              <a:t> In general, If spending considerations for a state grant are not addressed in </a:t>
            </a:r>
          </a:p>
          <a:p>
            <a:pPr algn="l">
              <a:lnSpc>
                <a:spcPts val="4899"/>
              </a:lnSpc>
            </a:pPr>
            <a:r>
              <a:rPr lang="en-US" sz="3499" dirty="0">
                <a:solidFill>
                  <a:srgbClr val="000000"/>
                </a:solidFill>
                <a:latin typeface="Trebuchet MS"/>
                <a:ea typeface="Trebuchet MS"/>
                <a:cs typeface="Trebuchet MS"/>
                <a:sym typeface="Trebuchet MS"/>
              </a:rPr>
              <a:t> legislation, CDE Fiscal rules defer to the 2 CFR 200.</a:t>
            </a:r>
          </a:p>
          <a:p>
            <a:pPr algn="l">
              <a:lnSpc>
                <a:spcPts val="4759"/>
              </a:lnSpc>
            </a:pPr>
            <a:endParaRPr lang="en-US" sz="3499" dirty="0">
              <a:solidFill>
                <a:srgbClr val="0000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2794</Words>
  <Application>Microsoft Office PowerPoint</Application>
  <PresentationFormat>Custom</PresentationFormat>
  <Paragraphs>647</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Trebuchet MS Italics</vt:lpstr>
      <vt:lpstr>Trebuchet MS Bold</vt:lpstr>
      <vt:lpstr>Arial</vt:lpstr>
      <vt:lpstr>Museo Slab 1</vt:lpstr>
      <vt:lpstr>Museo Slab 2</vt:lpstr>
      <vt:lpstr>Calibri</vt:lpstr>
      <vt:lpstr>Trebuchet MS</vt:lpstr>
      <vt:lpstr>Office Theme</vt:lpstr>
      <vt:lpstr>School Counselor Corps Grant  Fiscal Training </vt:lpstr>
      <vt:lpstr>Before We Begin</vt:lpstr>
      <vt:lpstr>Engage Today</vt:lpstr>
      <vt:lpstr>Meet Your CDE Grant Support</vt:lpstr>
      <vt:lpstr>Today’s Objectives</vt:lpstr>
      <vt:lpstr>Grantee Adoptee</vt:lpstr>
      <vt:lpstr>SCCGP Team</vt:lpstr>
      <vt:lpstr>Team Norms and Timeline</vt:lpstr>
      <vt:lpstr>Is SCCGP State or Federally Funded?</vt:lpstr>
      <vt:lpstr>What is the CFR 200?</vt:lpstr>
      <vt:lpstr>Gifts, Shirts, Prizes, and Incentives</vt:lpstr>
      <vt:lpstr>Cost Principles</vt:lpstr>
      <vt:lpstr>Cost Principles- Necessary</vt:lpstr>
      <vt:lpstr>Cost Principles- Reasonable</vt:lpstr>
      <vt:lpstr>Cost Principles- Allocable</vt:lpstr>
      <vt:lpstr>CDE Deadline to Spend</vt:lpstr>
      <vt:lpstr>Allowable Use of Funds</vt:lpstr>
      <vt:lpstr>Special Guidelines for Budgets</vt:lpstr>
      <vt:lpstr>Budgets Should...</vt:lpstr>
      <vt:lpstr>Budget Revision</vt:lpstr>
      <vt:lpstr>Budget Codes</vt:lpstr>
      <vt:lpstr>Salaries 0100</vt:lpstr>
      <vt:lpstr>Salaries- Stipends 0100</vt:lpstr>
      <vt:lpstr>Employee Benefits 0200</vt:lpstr>
      <vt:lpstr>Purchased Services- 0300 Consultant and Professional Speakers</vt:lpstr>
      <vt:lpstr>School Counseling Tuition- 0320 and Associated Books </vt:lpstr>
      <vt:lpstr>Employee Training and Professional Development 0350</vt:lpstr>
      <vt:lpstr>Purchased Services, Professional Contracts, and Subscription Services 0400</vt:lpstr>
      <vt:lpstr>Travel, Registration, and Entrance 0580</vt:lpstr>
      <vt:lpstr>American School Counselor  Association (ASCA) Conference</vt:lpstr>
      <vt:lpstr>Supplies 0600</vt:lpstr>
      <vt:lpstr>Non-Capitalized Equipment 0735</vt:lpstr>
      <vt:lpstr>Grant Terms</vt:lpstr>
      <vt:lpstr>Interim Financial Report</vt:lpstr>
      <vt:lpstr>Continuation Budget </vt:lpstr>
      <vt:lpstr>Final Expenditure Report (FER)</vt:lpstr>
      <vt:lpstr>Carryover</vt:lpstr>
      <vt:lpstr>Budgets in GAINS</vt:lpstr>
      <vt:lpstr>Fiscal Deadlines</vt:lpstr>
      <vt:lpstr>Attendance and To-Dos</vt:lpstr>
      <vt:lpstr>Questions</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Cohort 14 &amp; 15 Fiscal Training</dc:title>
  <dc:creator>Morgan, Brooke</dc:creator>
  <cp:lastModifiedBy>Morgan, Brooke</cp:lastModifiedBy>
  <cp:revision>5</cp:revision>
  <dcterms:created xsi:type="dcterms:W3CDTF">2006-08-16T00:00:00Z</dcterms:created>
  <dcterms:modified xsi:type="dcterms:W3CDTF">2025-09-02T22:19:08Z</dcterms:modified>
  <dc:identifier>DAGuwiIF5b4</dc:identifier>
</cp:coreProperties>
</file>