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7" r:id="rId32"/>
  </p:sldIdLst>
  <p:sldSz cx="18288000" cy="10287000"/>
  <p:notesSz cx="6858000" cy="9144000"/>
  <p:embeddedFontLst>
    <p:embeddedFont>
      <p:font typeface="Canva Sans Bold" panose="020B0604020202020204" charset="0"/>
      <p:regular r:id="rId34"/>
    </p:embeddedFont>
    <p:embeddedFont>
      <p:font typeface="Homemade Apple" panose="020B0604020202020204" charset="0"/>
      <p:regular r:id="rId35"/>
    </p:embeddedFont>
    <p:embeddedFont>
      <p:font typeface="Museo Slab 1" panose="020B0604020202020204" charset="0"/>
      <p:regular r:id="rId36"/>
    </p:embeddedFont>
    <p:embeddedFont>
      <p:font typeface="Museo Slab 2" panose="020B0604020202020204" charset="0"/>
      <p:regular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Trebuchet MS Bold" panose="020B0703020202020204" pitchFamily="34" charset="0"/>
      <p:regular r:id="rId42"/>
      <p:bold r:id="rId43"/>
    </p:embeddedFont>
    <p:embeddedFont>
      <p:font typeface="Trebuchet MS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3557" autoAdjust="0"/>
  </p:normalViewPr>
  <p:slideViewPr>
    <p:cSldViewPr>
      <p:cViewPr>
        <p:scale>
          <a:sx n="47" d="100"/>
          <a:sy n="47" d="100"/>
        </p:scale>
        <p:origin x="516" y="-3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Jennicca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  <a:p>
            <a:endParaRPr lang="en-US"/>
          </a:p>
          <a:p>
            <a:r>
              <a:rPr lang="en-US"/>
              <a:t>How many know about the ASCA National model</a:t>
            </a:r>
          </a:p>
          <a:p>
            <a:endParaRPr lang="en-US"/>
          </a:p>
          <a:p>
            <a:r>
              <a:rPr lang="en-US"/>
              <a:t>What are we doing on this slide?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  <a:p>
            <a:endParaRPr lang="en-US"/>
          </a:p>
          <a:p>
            <a:r>
              <a:rPr lang="en-US"/>
              <a:t>How many know about the ASCA National model</a:t>
            </a:r>
          </a:p>
          <a:p>
            <a:endParaRPr lang="en-US"/>
          </a:p>
          <a:p>
            <a:r>
              <a:rPr lang="en-US"/>
              <a:t>Support ALL students</a:t>
            </a:r>
          </a:p>
          <a:p>
            <a:r>
              <a:rPr lang="en-US"/>
              <a:t>Comprehensive, multi-domain, holistic, developmental</a:t>
            </a:r>
          </a:p>
          <a:p>
            <a:r>
              <a:rPr lang="en-US"/>
              <a:t>Academic achievement, career readiness, social emotional​​​ </a:t>
            </a:r>
          </a:p>
          <a:p>
            <a:r>
              <a:rPr lang="en-US"/>
              <a:t>Data-driven, focused, and intentional ​​​</a:t>
            </a:r>
          </a:p>
          <a:p>
            <a:r>
              <a:rPr lang="en-US"/>
              <a:t>Improve student outcomes, overcome barriers, close achievement gaps, prepare students for success after high school​​</a:t>
            </a:r>
          </a:p>
          <a:p>
            <a:r>
              <a:rPr lang="en-US"/>
              <a:t>Define, manage, deliver, and assess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Jennicca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Jennicca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Jennicca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90504-DEC5-CFF1-44B3-BCF1EFCEB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76E731-2380-31AB-89B6-6022883C31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3979F-C5E3-999C-0A56-41E814353C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9C8EBA-C245-380E-7741-19B5D549A8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5D31A2-AAE8-D3E2-B604-0EC1F7F5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D0B18-3B95-2C52-B02C-3E34D513D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9281A-A087-6E50-D6AC-F24A3531D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641757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Jennicca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Menti Link: https://www.menti.com/almgwkf8f2kr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Jennicca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Brooke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How many know about the ASCA National model</a:t>
            </a:r>
          </a:p>
          <a:p>
            <a:endParaRPr lang="en-US"/>
          </a:p>
          <a:p>
            <a:r>
              <a:rPr lang="en-US"/>
              <a:t>What are we doing on this slide?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schoolcounselor.org/About-School-Counseling/ASCA-National-Model-for-School-Counseling-Programs/Templates-Resources" TargetMode="Externa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cde.state.co.us/postsecondary/sccg-grant-trainings" TargetMode="External"/><Relationship Id="rId4" Type="http://schemas.openxmlformats.org/officeDocument/2006/relationships/hyperlink" Target="https://www.fortlewis.edu/administrative-offices/information-technology/bring-your-own-devi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postsecondary/scc_resources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13.sv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atchingresults.zoom.us/meeting/register/tZApcO-upj4oH9JNOB6oZ36Se_wDfIUjlhne#/registration" TargetMode="External"/><Relationship Id="rId5" Type="http://schemas.openxmlformats.org/officeDocument/2006/relationships/hyperlink" Target="https://hatchingresults.zoom.us/meeting/register/tZIuduytqj0vHNbnhQYjFKxnmuuuHlN9v6XJ#/registration" TargetMode="External"/><Relationship Id="rId4" Type="http://schemas.openxmlformats.org/officeDocument/2006/relationships/image" Target="../media/image4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counselor.org/Standards-Positions/Position-Statements/ASCA-Position-Statements/The-School-Counselor-and-Academic-Development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schoolcounselor.org/getmedia/ee8b2e1b-d021-4575-982c-c84402cb2cd2/Role-Statement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getmedia/44f30280-ffe8-4b41-9ad8-f15909c3d164/EthicalStandards.pdf" TargetMode="External"/><Relationship Id="rId5" Type="http://schemas.openxmlformats.org/officeDocument/2006/relationships/hyperlink" Target="https://www.schoolcounselor.org/getmedia/a8d59c2c-51de-4ec3-a565-a3235f3b93c3/SC-Competencies.pdf" TargetMode="External"/><Relationship Id="rId10" Type="http://schemas.openxmlformats.org/officeDocument/2006/relationships/hyperlink" Target="https://www.schoolcounselor.org/About-School-Counseling/ASCA-National-Model-for-School-Counseling-Programs/Templates-Resources" TargetMode="External"/><Relationship Id="rId4" Type="http://schemas.openxmlformats.org/officeDocument/2006/relationships/hyperlink" Target="https://www.schoolcounselor.org/getmedia/8fe536c2-7a32-4102-8ce7-42e9b0683b3b/appropriate-activities-of-school-counselors.pdf" TargetMode="External"/><Relationship Id="rId9" Type="http://schemas.openxmlformats.org/officeDocument/2006/relationships/hyperlink" Target="https://www.schoolcounselor.org/About-School-Counseling/School-Counselor-Roles-Ratio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de.state.co.us/postsecondary/scc_resources" TargetMode="External"/><Relationship Id="rId4" Type="http://schemas.openxmlformats.org/officeDocument/2006/relationships/hyperlink" Target="https://www.schoolcounselor.org/About-School-Counseling/ASCA-National-Model-for-School-Counseling-Programs/Templates-Resourc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schoolcounselor.org/getmedia/a8d59c2c-51de-4ec3-a565-a3235f3b93c3/SC-Competencies.pdf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About-School-Counseling/School-Counselor-Roles-Ratios" TargetMode="External"/><Relationship Id="rId5" Type="http://schemas.openxmlformats.org/officeDocument/2006/relationships/hyperlink" Target="https://www.schoolcounselor.org/getmedia/8fe536c2-7a32-4102-8ce7-42e9b0683b3b/appropriate-activities-of-school-counselors.pdf" TargetMode="External"/><Relationship Id="rId4" Type="http://schemas.openxmlformats.org/officeDocument/2006/relationships/hyperlink" Target="https://www.schoolcounselor.org/getmedia/44f30280-ffe8-4b41-9ad8-f15909c3d164/EthicalStandard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0735" y="3679988"/>
            <a:ext cx="9749659" cy="36811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 Regional Training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2024-2025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629222" y="7212916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2" y="0"/>
                </a:lnTo>
                <a:lnTo>
                  <a:pt x="4793362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1968341">
            <a:off x="10872836" y="7720010"/>
            <a:ext cx="4331937" cy="46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400" spc="68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Cohorts 11 and 12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46737" y="651185"/>
            <a:ext cx="17234578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The Role of a School Counselor- CDE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58737" y="2711513"/>
            <a:ext cx="16822578" cy="616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1"/>
              </a:lnSpc>
            </a:pPr>
            <a:r>
              <a:rPr lang="en-US" sz="27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CRS 22-91-102</a:t>
            </a:r>
            <a:r>
              <a:rPr lang="en-US" sz="27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604519" lvl="1" indent="-302260" algn="l">
              <a:lnSpc>
                <a:spcPts val="389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(6) “School counselor” means a person who holds a special services provider license with a school counselor endorsement issued pursuant to article 60.5 of this title 22 or who is otherwise endorsed or accredited by a national association to provide school counseling services. “School counselor” includes a person who holds a special services intern authorization pursuant to section 22-60.5-111 (3).”</a:t>
            </a:r>
          </a:p>
          <a:p>
            <a:pPr algn="l">
              <a:lnSpc>
                <a:spcPts val="2780"/>
              </a:lnSpc>
            </a:pPr>
            <a:endParaRPr lang="en-US" sz="2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891"/>
              </a:lnSpc>
            </a:pPr>
            <a:r>
              <a:rPr lang="en-US" sz="27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CDE Licensing</a:t>
            </a:r>
          </a:p>
          <a:p>
            <a:pPr marL="604519" lvl="1" indent="-302260" algn="l">
              <a:lnSpc>
                <a:spcPts val="389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Master's Degree or higher in School Counseling as defined by accreditation by the Council for Accreditation of Counseling &amp; Related Educational Programs (CACREP)</a:t>
            </a:r>
          </a:p>
          <a:p>
            <a:pPr marL="604519" lvl="1" indent="-302260" algn="l">
              <a:lnSpc>
                <a:spcPts val="389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Minimum of 100 clock hour practicum</a:t>
            </a:r>
          </a:p>
          <a:p>
            <a:pPr marL="604519" lvl="1" indent="-302260" algn="l">
              <a:lnSpc>
                <a:spcPts val="3891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Minimum of 600 clock hour internship, with multiple grade levels of students under the supervision of a licensed school counselor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618221"/>
            <a:ext cx="1068143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ASCA National Model </a:t>
            </a:r>
          </a:p>
        </p:txBody>
      </p:sp>
      <p:sp>
        <p:nvSpPr>
          <p:cNvPr id="6" name="Freeform 6" descr="ASCA National Model Book"/>
          <p:cNvSpPr/>
          <p:nvPr/>
        </p:nvSpPr>
        <p:spPr>
          <a:xfrm>
            <a:off x="718119" y="2696080"/>
            <a:ext cx="4586201" cy="6562220"/>
          </a:xfrm>
          <a:custGeom>
            <a:avLst/>
            <a:gdLst/>
            <a:ahLst/>
            <a:cxnLst/>
            <a:rect l="l" t="t" r="r" b="b"/>
            <a:pathLst>
              <a:path w="4586201" h="6562220">
                <a:moveTo>
                  <a:pt x="0" y="0"/>
                </a:moveTo>
                <a:lnTo>
                  <a:pt x="4586201" y="0"/>
                </a:lnTo>
                <a:lnTo>
                  <a:pt x="4586201" y="6562220"/>
                </a:lnTo>
                <a:lnTo>
                  <a:pt x="0" y="6562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862186" y="2946668"/>
            <a:ext cx="10909995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Leadership   Advocacy   Collaboration   Systemic Change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62186" y="3753736"/>
            <a:ext cx="11137528" cy="394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“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counselors deliver school counseling programs that enhance student growth in three domain areas: </a:t>
            </a: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academic, career, and social/emotional development.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 a part of that program, school counselors implement strategies and activities to help </a:t>
            </a: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all students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enhance their academic development – the mindsets and behaviors students need to maximize their ability to learn - while recognizing that </a:t>
            </a: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growth in all three domains is necessary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students to be successful now and later in life.”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62186" y="8420302"/>
            <a:ext cx="8570185" cy="3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2023b, para.1)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77354" y="618221"/>
            <a:ext cx="1560084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Reflection Part II</a:t>
            </a:r>
          </a:p>
        </p:txBody>
      </p:sp>
      <p:sp>
        <p:nvSpPr>
          <p:cNvPr id="5" name="Freeform 5" descr="Notes catcher"/>
          <p:cNvSpPr/>
          <p:nvPr/>
        </p:nvSpPr>
        <p:spPr>
          <a:xfrm>
            <a:off x="16414235" y="656801"/>
            <a:ext cx="845065" cy="875303"/>
          </a:xfrm>
          <a:custGeom>
            <a:avLst/>
            <a:gdLst/>
            <a:ahLst/>
            <a:cxnLst/>
            <a:rect l="l" t="t" r="r" b="b"/>
            <a:pathLst>
              <a:path w="845065" h="875303">
                <a:moveTo>
                  <a:pt x="0" y="0"/>
                </a:moveTo>
                <a:lnTo>
                  <a:pt x="845065" y="0"/>
                </a:lnTo>
                <a:lnTo>
                  <a:pt x="845065" y="875303"/>
                </a:lnTo>
                <a:lnTo>
                  <a:pt x="0" y="87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021327" y="3980609"/>
            <a:ext cx="10392908" cy="30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9" lvl="1" indent="-464185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has been the biggest challenge for your school with the SCCG? </a:t>
            </a:r>
          </a:p>
          <a:p>
            <a:pPr algn="l">
              <a:lnSpc>
                <a:spcPts val="6019"/>
              </a:lnSpc>
            </a:pPr>
            <a:endParaRPr lang="en-US" sz="42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28369" lvl="1" indent="-464185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you hope to sustain the SCCG?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7959" y="36759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618221"/>
            <a:ext cx="1323659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Sustainability Plan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41819"/>
            <a:ext cx="17275536" cy="7452978"/>
            <a:chOff x="0" y="0"/>
            <a:chExt cx="4549935" cy="1962924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62924"/>
            </a:xfrm>
            <a:custGeom>
              <a:avLst/>
              <a:gdLst/>
              <a:ahLst/>
              <a:cxnLst/>
              <a:rect l="l" t="t" r="r" b="b"/>
              <a:pathLst>
                <a:path w="4549935" h="1962924">
                  <a:moveTo>
                    <a:pt x="0" y="0"/>
                  </a:moveTo>
                  <a:lnTo>
                    <a:pt x="4549935" y="0"/>
                  </a:lnTo>
                  <a:lnTo>
                    <a:pt x="4549935" y="1962924"/>
                  </a:lnTo>
                  <a:lnTo>
                    <a:pt x="0" y="196292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20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0719" y="4144342"/>
            <a:ext cx="3648952" cy="1489330"/>
            <a:chOff x="0" y="0"/>
            <a:chExt cx="8078605" cy="3230880"/>
          </a:xfrm>
        </p:grpSpPr>
        <p:sp>
          <p:nvSpPr>
            <p:cNvPr id="11" name="Freeform 11" descr="stakeholders"/>
            <p:cNvSpPr/>
            <p:nvPr/>
          </p:nvSpPr>
          <p:spPr>
            <a:xfrm>
              <a:off x="5080" y="12700"/>
              <a:ext cx="8063365" cy="3205480"/>
            </a:xfrm>
            <a:custGeom>
              <a:avLst/>
              <a:gdLst/>
              <a:ahLst/>
              <a:cxnLst/>
              <a:rect l="l" t="t" r="r" b="b"/>
              <a:pathLst>
                <a:path w="8063365" h="3205480">
                  <a:moveTo>
                    <a:pt x="727342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7273425" y="0"/>
                  </a:lnTo>
                  <a:lnTo>
                    <a:pt x="8063365" y="1602740"/>
                  </a:lnTo>
                  <a:lnTo>
                    <a:pt x="7273425" y="3205480"/>
                  </a:lnTo>
                  <a:close/>
                </a:path>
              </a:pathLst>
            </a:custGeom>
            <a:solidFill>
              <a:srgbClr val="3CC1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7000" y="4144410"/>
            <a:ext cx="3648952" cy="1489330"/>
            <a:chOff x="0" y="0"/>
            <a:chExt cx="8078605" cy="3230880"/>
          </a:xfrm>
        </p:grpSpPr>
        <p:sp>
          <p:nvSpPr>
            <p:cNvPr id="13" name="Freeform 13" descr="timeline"/>
            <p:cNvSpPr/>
            <p:nvPr/>
          </p:nvSpPr>
          <p:spPr>
            <a:xfrm>
              <a:off x="5080" y="12700"/>
              <a:ext cx="8063365" cy="3205480"/>
            </a:xfrm>
            <a:custGeom>
              <a:avLst/>
              <a:gdLst/>
              <a:ahLst/>
              <a:cxnLst/>
              <a:rect l="l" t="t" r="r" b="b"/>
              <a:pathLst>
                <a:path w="8063365" h="3205480">
                  <a:moveTo>
                    <a:pt x="727342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7273425" y="0"/>
                  </a:lnTo>
                  <a:lnTo>
                    <a:pt x="8063365" y="1602740"/>
                  </a:lnTo>
                  <a:lnTo>
                    <a:pt x="7273425" y="3205480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25254" y="4144410"/>
            <a:ext cx="3648952" cy="1489330"/>
            <a:chOff x="0" y="0"/>
            <a:chExt cx="8078605" cy="3230880"/>
          </a:xfrm>
        </p:grpSpPr>
        <p:sp>
          <p:nvSpPr>
            <p:cNvPr id="15" name="Freeform 15" descr="role out "/>
            <p:cNvSpPr/>
            <p:nvPr/>
          </p:nvSpPr>
          <p:spPr>
            <a:xfrm>
              <a:off x="5080" y="12700"/>
              <a:ext cx="8063365" cy="3205480"/>
            </a:xfrm>
            <a:custGeom>
              <a:avLst/>
              <a:gdLst/>
              <a:ahLst/>
              <a:cxnLst/>
              <a:rect l="l" t="t" r="r" b="b"/>
              <a:pathLst>
                <a:path w="8063365" h="3205480">
                  <a:moveTo>
                    <a:pt x="727342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7273425" y="0"/>
                  </a:lnTo>
                  <a:lnTo>
                    <a:pt x="8063365" y="1602740"/>
                  </a:lnTo>
                  <a:lnTo>
                    <a:pt x="7273425" y="3205480"/>
                  </a:lnTo>
                  <a:close/>
                </a:path>
              </a:pathLst>
            </a:custGeom>
            <a:solidFill>
              <a:srgbClr val="90C8E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82849" y="4144342"/>
            <a:ext cx="3648952" cy="1489397"/>
            <a:chOff x="0" y="0"/>
            <a:chExt cx="8078605" cy="3230880"/>
          </a:xfrm>
        </p:grpSpPr>
        <p:sp>
          <p:nvSpPr>
            <p:cNvPr id="18" name="Freeform 18" descr="data"/>
            <p:cNvSpPr/>
            <p:nvPr/>
          </p:nvSpPr>
          <p:spPr>
            <a:xfrm>
              <a:off x="5080" y="12701"/>
              <a:ext cx="8063365" cy="3205626"/>
            </a:xfrm>
            <a:custGeom>
              <a:avLst/>
              <a:gdLst/>
              <a:ahLst/>
              <a:cxnLst/>
              <a:rect l="l" t="t" r="r" b="b"/>
              <a:pathLst>
                <a:path w="8063365" h="3205626">
                  <a:moveTo>
                    <a:pt x="7273425" y="3205625"/>
                  </a:moveTo>
                  <a:lnTo>
                    <a:pt x="0" y="3205625"/>
                  </a:lnTo>
                  <a:lnTo>
                    <a:pt x="791210" y="1602813"/>
                  </a:lnTo>
                  <a:lnTo>
                    <a:pt x="0" y="0"/>
                  </a:lnTo>
                  <a:lnTo>
                    <a:pt x="7273425" y="0"/>
                  </a:lnTo>
                  <a:lnTo>
                    <a:pt x="8063365" y="1602813"/>
                  </a:lnTo>
                  <a:lnTo>
                    <a:pt x="7273425" y="3205625"/>
                  </a:ln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6988" y="4144410"/>
            <a:ext cx="3648952" cy="1489330"/>
            <a:chOff x="0" y="0"/>
            <a:chExt cx="8078605" cy="3230880"/>
          </a:xfrm>
        </p:grpSpPr>
        <p:sp>
          <p:nvSpPr>
            <p:cNvPr id="23" name="Freeform 23" descr="sustainability area"/>
            <p:cNvSpPr/>
            <p:nvPr/>
          </p:nvSpPr>
          <p:spPr>
            <a:xfrm>
              <a:off x="5080" y="12700"/>
              <a:ext cx="8063365" cy="3205480"/>
            </a:xfrm>
            <a:custGeom>
              <a:avLst/>
              <a:gdLst/>
              <a:ahLst/>
              <a:cxnLst/>
              <a:rect l="l" t="t" r="r" b="b"/>
              <a:pathLst>
                <a:path w="8063365" h="3205480">
                  <a:moveTo>
                    <a:pt x="727342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7273425" y="0"/>
                  </a:lnTo>
                  <a:lnTo>
                    <a:pt x="8063365" y="1602740"/>
                  </a:lnTo>
                  <a:lnTo>
                    <a:pt x="7273425" y="3205480"/>
                  </a:ln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43755" y="4529532"/>
            <a:ext cx="2911619" cy="87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SUSTAINABILTY AREA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37472" y="4642495"/>
            <a:ext cx="1171715" cy="43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DATA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21571" y="4649881"/>
            <a:ext cx="2911619" cy="43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STAKEHOLDERS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55392" y="4649847"/>
            <a:ext cx="1832782" cy="43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TIMELINE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44862" y="4666009"/>
            <a:ext cx="1971889" cy="43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ROLE OUT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8203" y="4441423"/>
            <a:ext cx="3465567" cy="3465567"/>
          </a:xfrm>
          <a:custGeom>
            <a:avLst/>
            <a:gdLst/>
            <a:ahLst/>
            <a:cxnLst/>
            <a:rect l="l" t="t" r="r" b="b"/>
            <a:pathLst>
              <a:path w="3465567" h="3465567">
                <a:moveTo>
                  <a:pt x="0" y="0"/>
                </a:moveTo>
                <a:lnTo>
                  <a:pt x="3465567" y="0"/>
                </a:lnTo>
                <a:lnTo>
                  <a:pt x="3465567" y="3465567"/>
                </a:lnTo>
                <a:lnTo>
                  <a:pt x="0" y="3465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334058" y="608696"/>
            <a:ext cx="1498214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 Message </a:t>
            </a:r>
          </a:p>
        </p:txBody>
      </p:sp>
      <p:grpSp>
        <p:nvGrpSpPr>
          <p:cNvPr id="9" name="Group 9" descr="Sustainability area note catch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882333" y="428558"/>
            <a:ext cx="3696822" cy="1331789"/>
            <a:chOff x="0" y="0"/>
            <a:chExt cx="4929096" cy="177571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929096" cy="1775719"/>
              <a:chOff x="0" y="0"/>
              <a:chExt cx="9152759" cy="32308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5080" y="12700"/>
                <a:ext cx="9137519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205480">
                    <a:moveTo>
                      <a:pt x="8347579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602740"/>
                    </a:lnTo>
                    <a:lnTo>
                      <a:pt x="8347579" y="320548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12" descr="Notes catcher"/>
            <p:cNvSpPr/>
            <p:nvPr/>
          </p:nvSpPr>
          <p:spPr>
            <a:xfrm>
              <a:off x="3773294" y="511780"/>
              <a:ext cx="774516" cy="802229"/>
            </a:xfrm>
            <a:custGeom>
              <a:avLst/>
              <a:gdLst/>
              <a:ahLst/>
              <a:cxnLst/>
              <a:rect l="l" t="t" r="r" b="b"/>
              <a:pathLst>
                <a:path w="774516" h="802229">
                  <a:moveTo>
                    <a:pt x="0" y="0"/>
                  </a:moveTo>
                  <a:lnTo>
                    <a:pt x="774516" y="0"/>
                  </a:lnTo>
                  <a:lnTo>
                    <a:pt x="774516" y="802229"/>
                  </a:lnTo>
                  <a:lnTo>
                    <a:pt x="0" y="802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20808" y="433135"/>
              <a:ext cx="2855300" cy="880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SUSTAINABILTY AREA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34199" y="2812288"/>
            <a:ext cx="16419601" cy="7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Determine the message. What needs to be sustained?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42947" y="4096037"/>
            <a:ext cx="11739081" cy="446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8" lvl="1" indent="-334644" algn="l">
              <a:lnSpc>
                <a:spcPts val="3874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SCCG school counseling FTE </a:t>
            </a:r>
          </a:p>
          <a:p>
            <a:pPr marL="1338576" lvl="2" indent="-446192" algn="l">
              <a:lnSpc>
                <a:spcPts val="3874"/>
              </a:lnSpc>
              <a:buFont typeface="Arial"/>
              <a:buChar char="⚬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Role according to American School Counselor Association Model</a:t>
            </a:r>
          </a:p>
          <a:p>
            <a:pPr marL="1338576" lvl="2" indent="-446192" algn="l">
              <a:lnSpc>
                <a:spcPts val="3874"/>
              </a:lnSpc>
              <a:buFont typeface="Arial"/>
              <a:buChar char="⚬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Comprehensive school counseling model</a:t>
            </a:r>
          </a:p>
          <a:p>
            <a:pPr marL="669288" lvl="1" indent="-334644" algn="l">
              <a:lnSpc>
                <a:spcPts val="3874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Programs and events related to SCCG</a:t>
            </a:r>
          </a:p>
          <a:p>
            <a:pPr marL="669288" lvl="1" indent="-334644" algn="l">
              <a:lnSpc>
                <a:spcPts val="3874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 the SCCG funded</a:t>
            </a:r>
          </a:p>
          <a:p>
            <a:pPr marL="669288" lvl="1" indent="-334644" algn="l">
              <a:lnSpc>
                <a:spcPts val="3874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 development </a:t>
            </a:r>
          </a:p>
          <a:p>
            <a:pPr marL="669288" lvl="1" indent="-334644" algn="l">
              <a:lnSpc>
                <a:spcPts val="3874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Other?</a:t>
            </a:r>
          </a:p>
          <a:p>
            <a:pPr algn="l">
              <a:lnSpc>
                <a:spcPts val="3874"/>
              </a:lnSpc>
            </a:pPr>
            <a:endParaRPr lang="en-US" sz="30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71180" y="677827"/>
            <a:ext cx="15554619" cy="9694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 Message Part I </a:t>
            </a:r>
          </a:p>
        </p:txBody>
      </p:sp>
      <p:grpSp>
        <p:nvGrpSpPr>
          <p:cNvPr id="30" name="Group 30" descr="Data note catch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882333" y="466110"/>
            <a:ext cx="3696822" cy="1294237"/>
            <a:chOff x="0" y="0"/>
            <a:chExt cx="4929096" cy="172565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929096" cy="1725650"/>
              <a:chOff x="0" y="0"/>
              <a:chExt cx="9152759" cy="323088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Freeform 33" descr="Notes catcher"/>
            <p:cNvSpPr/>
            <p:nvPr/>
          </p:nvSpPr>
          <p:spPr>
            <a:xfrm>
              <a:off x="3773294" y="461710"/>
              <a:ext cx="774516" cy="802229"/>
            </a:xfrm>
            <a:custGeom>
              <a:avLst/>
              <a:gdLst/>
              <a:ahLst/>
              <a:cxnLst/>
              <a:rect l="l" t="t" r="r" b="b"/>
              <a:pathLst>
                <a:path w="774516" h="802229">
                  <a:moveTo>
                    <a:pt x="0" y="0"/>
                  </a:moveTo>
                  <a:lnTo>
                    <a:pt x="774516" y="0"/>
                  </a:lnTo>
                  <a:lnTo>
                    <a:pt x="774516" y="802230"/>
                  </a:lnTo>
                  <a:lnTo>
                    <a:pt x="0" y="80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20808" y="604693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5618" y="2226294"/>
            <a:ext cx="18433618" cy="8153553"/>
            <a:chOff x="0" y="0"/>
            <a:chExt cx="4854945" cy="2147438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54945" cy="2147438"/>
            </a:xfrm>
            <a:custGeom>
              <a:avLst/>
              <a:gdLst/>
              <a:ahLst/>
              <a:cxnLst/>
              <a:rect l="l" t="t" r="r" b="b"/>
              <a:pathLst>
                <a:path w="4854945" h="2147438">
                  <a:moveTo>
                    <a:pt x="0" y="0"/>
                  </a:moveTo>
                  <a:lnTo>
                    <a:pt x="4854945" y="0"/>
                  </a:lnTo>
                  <a:lnTo>
                    <a:pt x="4854945" y="2147438"/>
                  </a:lnTo>
                  <a:lnTo>
                    <a:pt x="0" y="214743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54945" cy="2204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97629" y="2452029"/>
            <a:ext cx="10747123" cy="677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</a:pPr>
            <a:r>
              <a:rPr lang="en-US" sz="42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Support the message with data findings</a:t>
            </a:r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0823" y="3938230"/>
            <a:ext cx="7831453" cy="5320070"/>
            <a:chOff x="0" y="0"/>
            <a:chExt cx="2364505" cy="1606258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364505" cy="1606258"/>
            </a:xfrm>
            <a:custGeom>
              <a:avLst/>
              <a:gdLst/>
              <a:ahLst/>
              <a:cxnLst/>
              <a:rect l="l" t="t" r="r" b="b"/>
              <a:pathLst>
                <a:path w="2364505" h="1606258">
                  <a:moveTo>
                    <a:pt x="224004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0045" y="0"/>
                  </a:lnTo>
                  <a:cubicBezTo>
                    <a:pt x="2308625" y="0"/>
                    <a:pt x="2364505" y="55880"/>
                    <a:pt x="2364505" y="124460"/>
                  </a:cubicBezTo>
                  <a:lnTo>
                    <a:pt x="2364505" y="1481798"/>
                  </a:lnTo>
                  <a:cubicBezTo>
                    <a:pt x="2364505" y="1550378"/>
                    <a:pt x="2308625" y="1606258"/>
                    <a:pt x="2240045" y="1606258"/>
                  </a:cubicBez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6442" y="4045684"/>
            <a:ext cx="7646035" cy="5077529"/>
            <a:chOff x="0" y="0"/>
            <a:chExt cx="2418795" cy="1606258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18796" cy="1606258"/>
            </a:xfrm>
            <a:custGeom>
              <a:avLst/>
              <a:gdLst/>
              <a:ahLst/>
              <a:cxnLst/>
              <a:rect l="l" t="t" r="r" b="b"/>
              <a:pathLst>
                <a:path w="2418796" h="1606258">
                  <a:moveTo>
                    <a:pt x="229433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94336" y="0"/>
                  </a:lnTo>
                  <a:cubicBezTo>
                    <a:pt x="2362915" y="0"/>
                    <a:pt x="2418796" y="55880"/>
                    <a:pt x="2418796" y="124460"/>
                  </a:cubicBezTo>
                  <a:lnTo>
                    <a:pt x="2418796" y="1481798"/>
                  </a:lnTo>
                  <a:cubicBezTo>
                    <a:pt x="2418796" y="1550378"/>
                    <a:pt x="2362915" y="1606258"/>
                    <a:pt x="2294336" y="16062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469437">
            <a:off x="838663" y="3847987"/>
            <a:ext cx="1432591" cy="581542"/>
            <a:chOff x="0" y="0"/>
            <a:chExt cx="1712141" cy="695022"/>
          </a:xfrm>
        </p:grpSpPr>
        <p:sp>
          <p:nvSpPr>
            <p:cNvPr id="15" name="Freeform 15" descr="data"/>
            <p:cNvSpPr/>
            <p:nvPr/>
          </p:nvSpPr>
          <p:spPr>
            <a:xfrm>
              <a:off x="0" y="0"/>
              <a:ext cx="1712141" cy="695022"/>
            </a:xfrm>
            <a:custGeom>
              <a:avLst/>
              <a:gdLst/>
              <a:ahLst/>
              <a:cxnLst/>
              <a:rect l="l" t="t" r="r" b="b"/>
              <a:pathLst>
                <a:path w="1712141" h="695022">
                  <a:moveTo>
                    <a:pt x="1587681" y="695022"/>
                  </a:moveTo>
                  <a:lnTo>
                    <a:pt x="124460" y="695022"/>
                  </a:lnTo>
                  <a:cubicBezTo>
                    <a:pt x="55880" y="695022"/>
                    <a:pt x="0" y="639142"/>
                    <a:pt x="0" y="5705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87681" y="0"/>
                  </a:lnTo>
                  <a:cubicBezTo>
                    <a:pt x="1656261" y="0"/>
                    <a:pt x="1712141" y="55880"/>
                    <a:pt x="1712141" y="124460"/>
                  </a:cubicBezTo>
                  <a:lnTo>
                    <a:pt x="1712141" y="570562"/>
                  </a:lnTo>
                  <a:cubicBezTo>
                    <a:pt x="1712141" y="639142"/>
                    <a:pt x="1656261" y="695022"/>
                    <a:pt x="1587681" y="695022"/>
                  </a:cubicBez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 rot="-1469437">
            <a:off x="932304" y="3925518"/>
            <a:ext cx="1221618" cy="37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2"/>
              </a:lnSpc>
            </a:pPr>
            <a:r>
              <a:rPr lang="en-US" sz="2094" b="1" spc="67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Data</a:t>
            </a: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3564" y="3622619"/>
            <a:ext cx="4265971" cy="631222"/>
            <a:chOff x="0" y="0"/>
            <a:chExt cx="4541607" cy="672007"/>
          </a:xfrm>
        </p:grpSpPr>
        <p:sp>
          <p:nvSpPr>
            <p:cNvPr id="19" name="Freeform 19" descr="school counselor FTE"/>
            <p:cNvSpPr/>
            <p:nvPr/>
          </p:nvSpPr>
          <p:spPr>
            <a:xfrm>
              <a:off x="0" y="0"/>
              <a:ext cx="4541607" cy="672007"/>
            </a:xfrm>
            <a:custGeom>
              <a:avLst/>
              <a:gdLst/>
              <a:ahLst/>
              <a:cxnLst/>
              <a:rect l="l" t="t" r="r" b="b"/>
              <a:pathLst>
                <a:path w="4541607" h="672007">
                  <a:moveTo>
                    <a:pt x="4417147" y="672007"/>
                  </a:moveTo>
                  <a:lnTo>
                    <a:pt x="124460" y="672007"/>
                  </a:lnTo>
                  <a:cubicBezTo>
                    <a:pt x="55880" y="672007"/>
                    <a:pt x="0" y="616127"/>
                    <a:pt x="0" y="5475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17147" y="0"/>
                  </a:lnTo>
                  <a:cubicBezTo>
                    <a:pt x="4485727" y="0"/>
                    <a:pt x="4541607" y="55880"/>
                    <a:pt x="4541607" y="124460"/>
                  </a:cubicBezTo>
                  <a:lnTo>
                    <a:pt x="4541607" y="547547"/>
                  </a:lnTo>
                  <a:cubicBezTo>
                    <a:pt x="4541607" y="616127"/>
                    <a:pt x="4485727" y="672007"/>
                    <a:pt x="4417147" y="672007"/>
                  </a:cubicBez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377682" y="3713776"/>
            <a:ext cx="3637736" cy="39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spc="70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School Counselor FTE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6251" y="4461937"/>
            <a:ext cx="7240599" cy="4277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Number of school counselors hired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 ratio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impact summary and statements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Staff impact summary and statements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List of programs run by the school counselor (i.e. ICAP, CTE, Peer Counseling, Social-Emotional Learning)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Funding needed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About-School-Counseling/ASCA-National-Model-for-School-Counseling-Programs/Templates-Resources"/>
              </a:rPr>
              <a:t>Use of time</a:t>
            </a: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 data  80/20 (ASCA, 2024b)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Number of classroom lessons delivered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meetings (in three domains) tracker  </a:t>
            </a:r>
          </a:p>
          <a:p>
            <a:pPr marL="431799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advocacy: ASCA National Model, ASCA Ratio data, ASCA Professional Standards </a:t>
            </a:r>
          </a:p>
        </p:txBody>
      </p: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28357" y="3938230"/>
            <a:ext cx="7831453" cy="5320070"/>
            <a:chOff x="0" y="0"/>
            <a:chExt cx="2364505" cy="1606258"/>
          </a:xfrm>
        </p:grpSpPr>
        <p:sp>
          <p:nvSpPr>
            <p:cNvPr id="22" name="Freeform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364505" cy="1606258"/>
            </a:xfrm>
            <a:custGeom>
              <a:avLst/>
              <a:gdLst/>
              <a:ahLst/>
              <a:cxnLst/>
              <a:rect l="l" t="t" r="r" b="b"/>
              <a:pathLst>
                <a:path w="2364505" h="1606258">
                  <a:moveTo>
                    <a:pt x="224004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0045" y="0"/>
                  </a:lnTo>
                  <a:cubicBezTo>
                    <a:pt x="2308625" y="0"/>
                    <a:pt x="2364505" y="55880"/>
                    <a:pt x="2364505" y="124460"/>
                  </a:cubicBezTo>
                  <a:lnTo>
                    <a:pt x="2364505" y="1481798"/>
                  </a:lnTo>
                  <a:cubicBezTo>
                    <a:pt x="2364505" y="1550378"/>
                    <a:pt x="2308625" y="1606258"/>
                    <a:pt x="2240045" y="1606258"/>
                  </a:cubicBez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13976" y="4045684"/>
            <a:ext cx="7646035" cy="5077529"/>
            <a:chOff x="0" y="0"/>
            <a:chExt cx="2418795" cy="1606258"/>
          </a:xfrm>
        </p:grpSpPr>
        <p:sp>
          <p:nvSpPr>
            <p:cNvPr id="24" name="Freeform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18796" cy="1606258"/>
            </a:xfrm>
            <a:custGeom>
              <a:avLst/>
              <a:gdLst/>
              <a:ahLst/>
              <a:cxnLst/>
              <a:rect l="l" t="t" r="r" b="b"/>
              <a:pathLst>
                <a:path w="2418796" h="1606258">
                  <a:moveTo>
                    <a:pt x="229433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94336" y="0"/>
                  </a:lnTo>
                  <a:cubicBezTo>
                    <a:pt x="2362915" y="0"/>
                    <a:pt x="2418796" y="55880"/>
                    <a:pt x="2418796" y="124460"/>
                  </a:cubicBezTo>
                  <a:lnTo>
                    <a:pt x="2418796" y="1481798"/>
                  </a:lnTo>
                  <a:cubicBezTo>
                    <a:pt x="2418796" y="1550378"/>
                    <a:pt x="2362915" y="1606258"/>
                    <a:pt x="2294336" y="16062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11098" y="3577212"/>
            <a:ext cx="4265971" cy="631222"/>
            <a:chOff x="0" y="0"/>
            <a:chExt cx="4541607" cy="672007"/>
          </a:xfrm>
        </p:grpSpPr>
        <p:sp>
          <p:nvSpPr>
            <p:cNvPr id="27" name="Freeform 27" descr="programs and events "/>
            <p:cNvSpPr/>
            <p:nvPr/>
          </p:nvSpPr>
          <p:spPr>
            <a:xfrm>
              <a:off x="0" y="0"/>
              <a:ext cx="4541607" cy="672007"/>
            </a:xfrm>
            <a:custGeom>
              <a:avLst/>
              <a:gdLst/>
              <a:ahLst/>
              <a:cxnLst/>
              <a:rect l="l" t="t" r="r" b="b"/>
              <a:pathLst>
                <a:path w="4541607" h="672007">
                  <a:moveTo>
                    <a:pt x="4417147" y="672007"/>
                  </a:moveTo>
                  <a:lnTo>
                    <a:pt x="124460" y="672007"/>
                  </a:lnTo>
                  <a:cubicBezTo>
                    <a:pt x="55880" y="672007"/>
                    <a:pt x="0" y="616127"/>
                    <a:pt x="0" y="5475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17147" y="0"/>
                  </a:lnTo>
                  <a:cubicBezTo>
                    <a:pt x="4485727" y="0"/>
                    <a:pt x="4541607" y="55880"/>
                    <a:pt x="4541607" y="124460"/>
                  </a:cubicBezTo>
                  <a:lnTo>
                    <a:pt x="4541607" y="547547"/>
                  </a:lnTo>
                  <a:cubicBezTo>
                    <a:pt x="4541607" y="616127"/>
                    <a:pt x="4485727" y="672007"/>
                    <a:pt x="4417147" y="672007"/>
                  </a:cubicBez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625215" y="3668369"/>
            <a:ext cx="3637736" cy="39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spc="70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Programs and Events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775190" y="4276236"/>
            <a:ext cx="7584619" cy="458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Name and number of events hosted utilizing SCCG funds (college visits, FAFSA event, career fair)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List of programs made possible by SCCG (i.e. ICAP, CTE, Peer Counseling, Social-Emotional Learning, Work-Based Learning)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 purchased with SCCG funds and lessons delivered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Data tracked progress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at events or in programs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Outcomes of events (matriculation), FAFSA completion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List of interventions made possible by additional staffing or resources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impact summary and statements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Staff impact summary and statements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Impact on graduation rate, early warning system, D &amp; F’s</a:t>
            </a:r>
          </a:p>
        </p:txBody>
      </p:sp>
      <p:sp>
        <p:nvSpPr>
          <p:cNvPr id="29" name="Freeform 29" descr="CDE Logo"/>
          <p:cNvSpPr/>
          <p:nvPr/>
        </p:nvSpPr>
        <p:spPr>
          <a:xfrm>
            <a:off x="15511516" y="896691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71181" y="677827"/>
            <a:ext cx="17676636" cy="9694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 Message- Part II</a:t>
            </a:r>
          </a:p>
        </p:txBody>
      </p:sp>
      <p:grpSp>
        <p:nvGrpSpPr>
          <p:cNvPr id="30" name="Group 30" descr="Data notecatch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882333" y="466110"/>
            <a:ext cx="3696822" cy="1294237"/>
            <a:chOff x="0" y="0"/>
            <a:chExt cx="4929096" cy="172565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929096" cy="1725650"/>
              <a:chOff x="0" y="0"/>
              <a:chExt cx="9152759" cy="323088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Freeform 33" descr="Notes catcher"/>
            <p:cNvSpPr/>
            <p:nvPr/>
          </p:nvSpPr>
          <p:spPr>
            <a:xfrm>
              <a:off x="3773294" y="461710"/>
              <a:ext cx="774516" cy="802229"/>
            </a:xfrm>
            <a:custGeom>
              <a:avLst/>
              <a:gdLst/>
              <a:ahLst/>
              <a:cxnLst/>
              <a:rect l="l" t="t" r="r" b="b"/>
              <a:pathLst>
                <a:path w="774516" h="802229">
                  <a:moveTo>
                    <a:pt x="0" y="0"/>
                  </a:moveTo>
                  <a:lnTo>
                    <a:pt x="774516" y="0"/>
                  </a:lnTo>
                  <a:lnTo>
                    <a:pt x="774516" y="802230"/>
                  </a:lnTo>
                  <a:lnTo>
                    <a:pt x="0" y="80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20808" y="604693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5618" y="2226294"/>
            <a:ext cx="18433618" cy="8153553"/>
            <a:chOff x="0" y="0"/>
            <a:chExt cx="4854945" cy="2147438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54945" cy="2147438"/>
            </a:xfrm>
            <a:custGeom>
              <a:avLst/>
              <a:gdLst/>
              <a:ahLst/>
              <a:cxnLst/>
              <a:rect l="l" t="t" r="r" b="b"/>
              <a:pathLst>
                <a:path w="4854945" h="2147438">
                  <a:moveTo>
                    <a:pt x="0" y="0"/>
                  </a:moveTo>
                  <a:lnTo>
                    <a:pt x="4854945" y="0"/>
                  </a:lnTo>
                  <a:lnTo>
                    <a:pt x="4854945" y="2147438"/>
                  </a:lnTo>
                  <a:lnTo>
                    <a:pt x="0" y="214743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54945" cy="2204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97629" y="2452029"/>
            <a:ext cx="10747123" cy="677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</a:pPr>
            <a:r>
              <a:rPr lang="en-US" sz="42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Support the message with data findings</a:t>
            </a:r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0823" y="3938230"/>
            <a:ext cx="7831453" cy="5320070"/>
            <a:chOff x="0" y="0"/>
            <a:chExt cx="2364505" cy="1606258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364505" cy="1606258"/>
            </a:xfrm>
            <a:custGeom>
              <a:avLst/>
              <a:gdLst/>
              <a:ahLst/>
              <a:cxnLst/>
              <a:rect l="l" t="t" r="r" b="b"/>
              <a:pathLst>
                <a:path w="2364505" h="1606258">
                  <a:moveTo>
                    <a:pt x="224004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0045" y="0"/>
                  </a:lnTo>
                  <a:cubicBezTo>
                    <a:pt x="2308625" y="0"/>
                    <a:pt x="2364505" y="55880"/>
                    <a:pt x="2364505" y="124460"/>
                  </a:cubicBezTo>
                  <a:lnTo>
                    <a:pt x="2364505" y="1481798"/>
                  </a:lnTo>
                  <a:cubicBezTo>
                    <a:pt x="2364505" y="1550378"/>
                    <a:pt x="2308625" y="1606258"/>
                    <a:pt x="2240045" y="1606258"/>
                  </a:cubicBez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6442" y="4045684"/>
            <a:ext cx="7646035" cy="5077529"/>
            <a:chOff x="0" y="0"/>
            <a:chExt cx="2418795" cy="1606258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18796" cy="1606258"/>
            </a:xfrm>
            <a:custGeom>
              <a:avLst/>
              <a:gdLst/>
              <a:ahLst/>
              <a:cxnLst/>
              <a:rect l="l" t="t" r="r" b="b"/>
              <a:pathLst>
                <a:path w="2418796" h="1606258">
                  <a:moveTo>
                    <a:pt x="229433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94336" y="0"/>
                  </a:lnTo>
                  <a:cubicBezTo>
                    <a:pt x="2362915" y="0"/>
                    <a:pt x="2418796" y="55880"/>
                    <a:pt x="2418796" y="124460"/>
                  </a:cubicBezTo>
                  <a:lnTo>
                    <a:pt x="2418796" y="1481798"/>
                  </a:lnTo>
                  <a:cubicBezTo>
                    <a:pt x="2418796" y="1550378"/>
                    <a:pt x="2362915" y="1606258"/>
                    <a:pt x="2294336" y="16062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469437">
            <a:off x="838663" y="3847987"/>
            <a:ext cx="1432591" cy="581542"/>
            <a:chOff x="0" y="0"/>
            <a:chExt cx="1712141" cy="695022"/>
          </a:xfrm>
        </p:grpSpPr>
        <p:sp>
          <p:nvSpPr>
            <p:cNvPr id="15" name="Freeform 15" descr="data"/>
            <p:cNvSpPr/>
            <p:nvPr/>
          </p:nvSpPr>
          <p:spPr>
            <a:xfrm>
              <a:off x="0" y="0"/>
              <a:ext cx="1712141" cy="695022"/>
            </a:xfrm>
            <a:custGeom>
              <a:avLst/>
              <a:gdLst/>
              <a:ahLst/>
              <a:cxnLst/>
              <a:rect l="l" t="t" r="r" b="b"/>
              <a:pathLst>
                <a:path w="1712141" h="695022">
                  <a:moveTo>
                    <a:pt x="1587681" y="695022"/>
                  </a:moveTo>
                  <a:lnTo>
                    <a:pt x="124460" y="695022"/>
                  </a:lnTo>
                  <a:cubicBezTo>
                    <a:pt x="55880" y="695022"/>
                    <a:pt x="0" y="639142"/>
                    <a:pt x="0" y="5705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87681" y="0"/>
                  </a:lnTo>
                  <a:cubicBezTo>
                    <a:pt x="1656261" y="0"/>
                    <a:pt x="1712141" y="55880"/>
                    <a:pt x="1712141" y="124460"/>
                  </a:cubicBezTo>
                  <a:lnTo>
                    <a:pt x="1712141" y="570562"/>
                  </a:lnTo>
                  <a:cubicBezTo>
                    <a:pt x="1712141" y="639142"/>
                    <a:pt x="1656261" y="695022"/>
                    <a:pt x="1587681" y="695022"/>
                  </a:cubicBez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 rot="-1469437">
            <a:off x="932304" y="3925518"/>
            <a:ext cx="1221618" cy="37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2"/>
              </a:lnSpc>
            </a:pPr>
            <a:r>
              <a:rPr lang="en-US" sz="2094" b="1" spc="67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Data</a:t>
            </a: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3564" y="3622619"/>
            <a:ext cx="4265971" cy="631222"/>
            <a:chOff x="0" y="0"/>
            <a:chExt cx="4541607" cy="672007"/>
          </a:xfrm>
        </p:grpSpPr>
        <p:sp>
          <p:nvSpPr>
            <p:cNvPr id="19" name="Freeform 19" descr="resources SCCG funded"/>
            <p:cNvSpPr/>
            <p:nvPr/>
          </p:nvSpPr>
          <p:spPr>
            <a:xfrm>
              <a:off x="0" y="0"/>
              <a:ext cx="4541607" cy="672007"/>
            </a:xfrm>
            <a:custGeom>
              <a:avLst/>
              <a:gdLst/>
              <a:ahLst/>
              <a:cxnLst/>
              <a:rect l="l" t="t" r="r" b="b"/>
              <a:pathLst>
                <a:path w="4541607" h="672007">
                  <a:moveTo>
                    <a:pt x="4417147" y="672007"/>
                  </a:moveTo>
                  <a:lnTo>
                    <a:pt x="124460" y="672007"/>
                  </a:lnTo>
                  <a:cubicBezTo>
                    <a:pt x="55880" y="672007"/>
                    <a:pt x="0" y="616127"/>
                    <a:pt x="0" y="5475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17147" y="0"/>
                  </a:lnTo>
                  <a:cubicBezTo>
                    <a:pt x="4485727" y="0"/>
                    <a:pt x="4541607" y="55880"/>
                    <a:pt x="4541607" y="124460"/>
                  </a:cubicBezTo>
                  <a:lnTo>
                    <a:pt x="4541607" y="547547"/>
                  </a:lnTo>
                  <a:cubicBezTo>
                    <a:pt x="4541607" y="616127"/>
                    <a:pt x="4485727" y="672007"/>
                    <a:pt x="4417147" y="672007"/>
                  </a:cubicBez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377682" y="3713776"/>
            <a:ext cx="3637736" cy="39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spc="70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Resources SCCG Funded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6251" y="4713787"/>
            <a:ext cx="7240599" cy="387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List of classes (advisory, ICAP, AP, WBL)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use of platforms and programs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 and teacher use of platforms and subscriptions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Data tracked progress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Explanation of technology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Staff impact summary and statements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Office supplies needed for comprehensive school counseling </a:t>
            </a:r>
          </a:p>
          <a:p>
            <a:pPr marL="431799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school counseling supplies (books, games, fidgets, etc.)</a:t>
            </a:r>
          </a:p>
        </p:txBody>
      </p: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28357" y="3938230"/>
            <a:ext cx="7831453" cy="5320070"/>
            <a:chOff x="0" y="0"/>
            <a:chExt cx="2364505" cy="1606258"/>
          </a:xfrm>
        </p:grpSpPr>
        <p:sp>
          <p:nvSpPr>
            <p:cNvPr id="22" name="Freeform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364505" cy="1606258"/>
            </a:xfrm>
            <a:custGeom>
              <a:avLst/>
              <a:gdLst/>
              <a:ahLst/>
              <a:cxnLst/>
              <a:rect l="l" t="t" r="r" b="b"/>
              <a:pathLst>
                <a:path w="2364505" h="1606258">
                  <a:moveTo>
                    <a:pt x="224004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0045" y="0"/>
                  </a:lnTo>
                  <a:cubicBezTo>
                    <a:pt x="2308625" y="0"/>
                    <a:pt x="2364505" y="55880"/>
                    <a:pt x="2364505" y="124460"/>
                  </a:cubicBezTo>
                  <a:lnTo>
                    <a:pt x="2364505" y="1481798"/>
                  </a:lnTo>
                  <a:cubicBezTo>
                    <a:pt x="2364505" y="1550378"/>
                    <a:pt x="2308625" y="1606258"/>
                    <a:pt x="2240045" y="1606258"/>
                  </a:cubicBez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13976" y="4045684"/>
            <a:ext cx="7646035" cy="5077529"/>
            <a:chOff x="0" y="0"/>
            <a:chExt cx="2418795" cy="1606258"/>
          </a:xfrm>
        </p:grpSpPr>
        <p:sp>
          <p:nvSpPr>
            <p:cNvPr id="24" name="Freeform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18796" cy="1606258"/>
            </a:xfrm>
            <a:custGeom>
              <a:avLst/>
              <a:gdLst/>
              <a:ahLst/>
              <a:cxnLst/>
              <a:rect l="l" t="t" r="r" b="b"/>
              <a:pathLst>
                <a:path w="2418796" h="1606258">
                  <a:moveTo>
                    <a:pt x="2294335" y="1606258"/>
                  </a:moveTo>
                  <a:lnTo>
                    <a:pt x="124460" y="1606258"/>
                  </a:lnTo>
                  <a:cubicBezTo>
                    <a:pt x="55880" y="1606258"/>
                    <a:pt x="0" y="1550378"/>
                    <a:pt x="0" y="1481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94336" y="0"/>
                  </a:lnTo>
                  <a:cubicBezTo>
                    <a:pt x="2362915" y="0"/>
                    <a:pt x="2418796" y="55880"/>
                    <a:pt x="2418796" y="124460"/>
                  </a:cubicBezTo>
                  <a:lnTo>
                    <a:pt x="2418796" y="1481798"/>
                  </a:lnTo>
                  <a:cubicBezTo>
                    <a:pt x="2418796" y="1550378"/>
                    <a:pt x="2362915" y="1606258"/>
                    <a:pt x="2294336" y="16062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11098" y="3577212"/>
            <a:ext cx="4265971" cy="631222"/>
            <a:chOff x="0" y="0"/>
            <a:chExt cx="4541607" cy="672007"/>
          </a:xfrm>
        </p:grpSpPr>
        <p:sp>
          <p:nvSpPr>
            <p:cNvPr id="27" name="Freeform 27" descr="professional development"/>
            <p:cNvSpPr/>
            <p:nvPr/>
          </p:nvSpPr>
          <p:spPr>
            <a:xfrm>
              <a:off x="0" y="0"/>
              <a:ext cx="4541607" cy="672007"/>
            </a:xfrm>
            <a:custGeom>
              <a:avLst/>
              <a:gdLst/>
              <a:ahLst/>
              <a:cxnLst/>
              <a:rect l="l" t="t" r="r" b="b"/>
              <a:pathLst>
                <a:path w="4541607" h="672007">
                  <a:moveTo>
                    <a:pt x="4417147" y="672007"/>
                  </a:moveTo>
                  <a:lnTo>
                    <a:pt x="124460" y="672007"/>
                  </a:lnTo>
                  <a:cubicBezTo>
                    <a:pt x="55880" y="672007"/>
                    <a:pt x="0" y="616127"/>
                    <a:pt x="0" y="5475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17147" y="0"/>
                  </a:lnTo>
                  <a:cubicBezTo>
                    <a:pt x="4485727" y="0"/>
                    <a:pt x="4541607" y="55880"/>
                    <a:pt x="4541607" y="124460"/>
                  </a:cubicBezTo>
                  <a:lnTo>
                    <a:pt x="4541607" y="547547"/>
                  </a:lnTo>
                  <a:cubicBezTo>
                    <a:pt x="4541607" y="616127"/>
                    <a:pt x="4485727" y="672007"/>
                    <a:pt x="4417147" y="672007"/>
                  </a:cubicBez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625215" y="3668369"/>
            <a:ext cx="3637736" cy="39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spc="70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Professional Development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387" y="4704262"/>
            <a:ext cx="7121600" cy="282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Logged number of professional development hours through the SCCG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Conferences, trainings, webinars, certificates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 of how professional development changed comprehensive school counseling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ASCA National Model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Book studies</a:t>
            </a:r>
          </a:p>
          <a:p>
            <a:pPr marL="431801" lvl="1" indent="-215900" algn="l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2B2A2A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Administrator impact statement</a:t>
            </a:r>
          </a:p>
        </p:txBody>
      </p:sp>
      <p:sp>
        <p:nvSpPr>
          <p:cNvPr id="29" name="Freeform 29" descr="CDE Logo"/>
          <p:cNvSpPr/>
          <p:nvPr/>
        </p:nvSpPr>
        <p:spPr>
          <a:xfrm>
            <a:off x="15511516" y="896691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77353" y="646028"/>
            <a:ext cx="14245645" cy="1025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</a:t>
            </a:r>
            <a:r>
              <a:rPr kumimoji="0" lang="en-US" sz="7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Data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lab 1"/>
              <a:ea typeface="Museo Slab 1"/>
              <a:cs typeface="Museo Slab 1"/>
              <a:sym typeface="Museo Slab 1"/>
            </a:endParaRPr>
          </a:p>
        </p:txBody>
      </p:sp>
      <p:grpSp>
        <p:nvGrpSpPr>
          <p:cNvPr id="24" name="Group 24" descr="Data not catch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882333" y="466110"/>
            <a:ext cx="3696822" cy="1294237"/>
            <a:chOff x="0" y="0"/>
            <a:chExt cx="4929096" cy="172565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929096" cy="1725650"/>
              <a:chOff x="0" y="0"/>
              <a:chExt cx="9152759" cy="323088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Freeform 27" descr="Notes catcher"/>
            <p:cNvSpPr/>
            <p:nvPr/>
          </p:nvSpPr>
          <p:spPr>
            <a:xfrm>
              <a:off x="3773294" y="461710"/>
              <a:ext cx="774516" cy="802229"/>
            </a:xfrm>
            <a:custGeom>
              <a:avLst/>
              <a:gdLst/>
              <a:ahLst/>
              <a:cxnLst/>
              <a:rect l="l" t="t" r="r" b="b"/>
              <a:pathLst>
                <a:path w="774516" h="802229">
                  <a:moveTo>
                    <a:pt x="0" y="0"/>
                  </a:moveTo>
                  <a:lnTo>
                    <a:pt x="774516" y="0"/>
                  </a:lnTo>
                  <a:lnTo>
                    <a:pt x="774516" y="802230"/>
                  </a:lnTo>
                  <a:lnTo>
                    <a:pt x="0" y="80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20808" y="604693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290920" y="2910574"/>
            <a:ext cx="13706161" cy="567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3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was the impact of SCCG in these student outcome areas? </a:t>
            </a:r>
          </a:p>
        </p:txBody>
      </p:sp>
      <p:grpSp>
        <p:nvGrpSpPr>
          <p:cNvPr id="10" name="Group 10" descr="Chart showing school counseling program and impact on student achievement, attendance, and behavior"/>
          <p:cNvGrpSpPr/>
          <p:nvPr/>
        </p:nvGrpSpPr>
        <p:grpSpPr>
          <a:xfrm>
            <a:off x="2645850" y="3934857"/>
            <a:ext cx="12171525" cy="4075588"/>
            <a:chOff x="0" y="0"/>
            <a:chExt cx="16228700" cy="5434117"/>
          </a:xfrm>
        </p:grpSpPr>
        <p:sp>
          <p:nvSpPr>
            <p:cNvPr id="11" name="AutoShape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8591153" y="1285321"/>
              <a:ext cx="17982" cy="4148796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00068" y="0"/>
              <a:ext cx="5953411" cy="1946413"/>
            </a:xfrm>
            <a:prstGeom prst="rect">
              <a:avLst/>
            </a:prstGeom>
            <a:solidFill>
              <a:srgbClr val="C320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581968" y="54161"/>
              <a:ext cx="4012632" cy="1817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School Counseling Program</a:t>
              </a:r>
            </a:p>
          </p:txBody>
        </p:sp>
        <p:sp>
          <p:nvSpPr>
            <p:cNvPr id="14" name="AutoShap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2720" y="3943212"/>
              <a:ext cx="5432830" cy="1490904"/>
            </a:xfrm>
            <a:prstGeom prst="rect">
              <a:avLst/>
            </a:prstGeom>
            <a:solidFill>
              <a:srgbClr val="A3D2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241800" y="4388380"/>
              <a:ext cx="2783428" cy="581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Attendance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flipV="1">
              <a:off x="1839188" y="2301014"/>
              <a:ext cx="14380" cy="202600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932413"/>
              <a:ext cx="5432830" cy="1490904"/>
            </a:xfrm>
            <a:prstGeom prst="rect">
              <a:avLst/>
            </a:prstGeom>
            <a:solidFill>
              <a:srgbClr val="3CC1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8867" y="4063545"/>
              <a:ext cx="4095096" cy="1200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Student Achievement </a:t>
              </a:r>
            </a:p>
          </p:txBody>
        </p:sp>
        <p:sp>
          <p:nvSpPr>
            <p:cNvPr id="19" name="AutoShape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826488" y="2286543"/>
              <a:ext cx="12951756" cy="1438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 flipV="1">
              <a:off x="14749500" y="2293836"/>
              <a:ext cx="14380" cy="202600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85715" y="3996252"/>
              <a:ext cx="4442985" cy="1384825"/>
            </a:xfrm>
            <a:prstGeom prst="rect">
              <a:avLst/>
            </a:prstGeom>
            <a:solidFill>
              <a:srgbClr val="8254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194370" y="4388380"/>
              <a:ext cx="3625675" cy="590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Behavior</a:t>
              </a:r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582745"/>
            <a:chOff x="0" y="0"/>
            <a:chExt cx="4549935" cy="1997102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97102"/>
            </a:xfrm>
            <a:custGeom>
              <a:avLst/>
              <a:gdLst/>
              <a:ahLst/>
              <a:cxnLst/>
              <a:rect l="l" t="t" r="r" b="b"/>
              <a:pathLst>
                <a:path w="4549935" h="1997102">
                  <a:moveTo>
                    <a:pt x="0" y="0"/>
                  </a:moveTo>
                  <a:lnTo>
                    <a:pt x="4549935" y="0"/>
                  </a:lnTo>
                  <a:lnTo>
                    <a:pt x="4549935" y="1997102"/>
                  </a:lnTo>
                  <a:lnTo>
                    <a:pt x="0" y="199710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5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8" y="618202"/>
            <a:ext cx="15051835" cy="9694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 Data Refresh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1604" y="2675707"/>
            <a:ext cx="8305240" cy="641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Primary Data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“Defines the who, what and why of school counselors’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work with students.”</a:t>
            </a:r>
          </a:p>
          <a:p>
            <a:pPr algn="ctr">
              <a:lnSpc>
                <a:spcPts val="1399"/>
              </a:lnSpc>
            </a:pPr>
            <a:endParaRPr lang="en-US" sz="2400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Participation Data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Describes who participated and what activities were implemented.</a:t>
            </a:r>
          </a:p>
          <a:p>
            <a:pPr algn="l">
              <a:lnSpc>
                <a:spcPts val="1399"/>
              </a:lnSpc>
            </a:pPr>
            <a:endParaRPr lang="en-US" sz="2499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Standards, Mindsets and Behavior Data 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Illustrates students progress and “what they learned.”</a:t>
            </a:r>
          </a:p>
          <a:p>
            <a:pPr algn="l">
              <a:lnSpc>
                <a:spcPts val="1399"/>
              </a:lnSpc>
            </a:pPr>
            <a:endParaRPr lang="en-US" sz="2499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Outcome Data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Measures impact of strategy, intervention, or activity on attendance, achievement, and/or discipline (behavior).</a:t>
            </a: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22854" y="495137"/>
            <a:ext cx="2936591" cy="1198632"/>
            <a:chOff x="0" y="0"/>
            <a:chExt cx="3915455" cy="159817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915455" cy="1598176"/>
              <a:chOff x="0" y="0"/>
              <a:chExt cx="8078605" cy="32308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5080" y="12701"/>
                <a:ext cx="8063365" cy="3205626"/>
              </a:xfrm>
              <a:custGeom>
                <a:avLst/>
                <a:gdLst/>
                <a:ahLst/>
                <a:cxnLst/>
                <a:rect l="l" t="t" r="r" b="b"/>
                <a:pathLst>
                  <a:path w="8063365" h="3205626">
                    <a:moveTo>
                      <a:pt x="7273425" y="3205625"/>
                    </a:moveTo>
                    <a:lnTo>
                      <a:pt x="0" y="3205625"/>
                    </a:lnTo>
                    <a:lnTo>
                      <a:pt x="791210" y="1602813"/>
                    </a:lnTo>
                    <a:lnTo>
                      <a:pt x="0" y="0"/>
                    </a:lnTo>
                    <a:lnTo>
                      <a:pt x="7273425" y="0"/>
                    </a:lnTo>
                    <a:lnTo>
                      <a:pt x="8063365" y="1602813"/>
                    </a:lnTo>
                    <a:lnTo>
                      <a:pt x="7273425" y="3205625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29082" y="530784"/>
              <a:ext cx="1257291" cy="47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46"/>
                </a:lnSpc>
                <a:spcBef>
                  <a:spcPct val="0"/>
                </a:spcBef>
              </a:pPr>
              <a:r>
                <a:rPr lang="en-US" sz="2189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</p:grpSp>
      <p:sp>
        <p:nvSpPr>
          <p:cNvPr id="16" name="Auto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163050" y="2892953"/>
            <a:ext cx="0" cy="6492240"/>
          </a:xfrm>
          <a:prstGeom prst="line">
            <a:avLst/>
          </a:prstGeom>
          <a:ln w="38100" cap="flat">
            <a:solidFill>
              <a:srgbClr val="AAA5D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53169" y="9488138"/>
            <a:ext cx="3056136" cy="35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2019a, pp. 34- 36)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10700" y="2675707"/>
            <a:ext cx="8125934" cy="603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u="sng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Supplementary Data</a:t>
            </a:r>
          </a:p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Background and additional information </a:t>
            </a:r>
          </a:p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about identified needs.</a:t>
            </a:r>
          </a:p>
          <a:p>
            <a:pPr algn="l">
              <a:lnSpc>
                <a:spcPts val="1399"/>
              </a:lnSpc>
            </a:pPr>
            <a:endParaRPr lang="en-US" sz="2400" dirty="0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“Contextualize the problems”</a:t>
            </a:r>
          </a:p>
          <a:p>
            <a:pPr algn="l">
              <a:lnSpc>
                <a:spcPts val="1399"/>
              </a:lnSpc>
            </a:pPr>
            <a:endParaRPr lang="en-US" sz="2500" dirty="0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Helpful to determine contributing factors and targeted interventions.</a:t>
            </a:r>
          </a:p>
          <a:p>
            <a:pPr algn="l">
              <a:lnSpc>
                <a:spcPts val="1399"/>
              </a:lnSpc>
            </a:pPr>
            <a:endParaRPr lang="en-US" sz="2500" dirty="0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perspectives and experiences.</a:t>
            </a:r>
          </a:p>
          <a:p>
            <a:pPr algn="l">
              <a:lnSpc>
                <a:spcPts val="1399"/>
              </a:lnSpc>
            </a:pPr>
            <a:endParaRPr lang="en-US" sz="2500" dirty="0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Methods for gathering supplementary data: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Conversations and interviews 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Needs assessments 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and opinion surveys</a:t>
            </a:r>
          </a:p>
          <a:p>
            <a:pPr algn="l">
              <a:lnSpc>
                <a:spcPts val="3919"/>
              </a:lnSpc>
            </a:pPr>
            <a:endParaRPr lang="en-US" sz="2500" dirty="0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10699" y="9486900"/>
            <a:ext cx="3390899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2019a, pp. 37-38)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923143" y="871917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3220" y="646028"/>
            <a:ext cx="14343380" cy="9694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 Data Sources</a:t>
            </a:r>
          </a:p>
        </p:txBody>
      </p:sp>
      <p:sp>
        <p:nvSpPr>
          <p:cNvPr id="11" name="Freeform 11" descr="Screenshot of the Development Year Report"/>
          <p:cNvSpPr/>
          <p:nvPr/>
        </p:nvSpPr>
        <p:spPr>
          <a:xfrm>
            <a:off x="794442" y="2860396"/>
            <a:ext cx="5166081" cy="6478365"/>
          </a:xfrm>
          <a:custGeom>
            <a:avLst/>
            <a:gdLst/>
            <a:ahLst/>
            <a:cxnLst/>
            <a:rect l="l" t="t" r="r" b="b"/>
            <a:pathLst>
              <a:path w="5166081" h="6478365">
                <a:moveTo>
                  <a:pt x="0" y="0"/>
                </a:moveTo>
                <a:lnTo>
                  <a:pt x="5166081" y="0"/>
                </a:lnTo>
                <a:lnTo>
                  <a:pt x="5166081" y="6478366"/>
                </a:lnTo>
                <a:lnTo>
                  <a:pt x="0" y="6478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Screenshot of the End of Year Report"/>
          <p:cNvSpPr/>
          <p:nvPr/>
        </p:nvSpPr>
        <p:spPr>
          <a:xfrm>
            <a:off x="5960523" y="3532625"/>
            <a:ext cx="6375756" cy="4362991"/>
          </a:xfrm>
          <a:custGeom>
            <a:avLst/>
            <a:gdLst/>
            <a:ahLst/>
            <a:cxnLst/>
            <a:rect l="l" t="t" r="r" b="b"/>
            <a:pathLst>
              <a:path w="6375756" h="4362991">
                <a:moveTo>
                  <a:pt x="0" y="0"/>
                </a:moveTo>
                <a:lnTo>
                  <a:pt x="6375756" y="0"/>
                </a:lnTo>
                <a:lnTo>
                  <a:pt x="6375756" y="4362991"/>
                </a:lnTo>
                <a:lnTo>
                  <a:pt x="0" y="4362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22" r="-1497" b="-2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Screenshot of the SCCG Legislative Report"/>
          <p:cNvSpPr/>
          <p:nvPr/>
        </p:nvSpPr>
        <p:spPr>
          <a:xfrm>
            <a:off x="12529312" y="2860396"/>
            <a:ext cx="4930133" cy="5922082"/>
          </a:xfrm>
          <a:custGeom>
            <a:avLst/>
            <a:gdLst/>
            <a:ahLst/>
            <a:cxnLst/>
            <a:rect l="l" t="t" r="r" b="b"/>
            <a:pathLst>
              <a:path w="4930133" h="5922082">
                <a:moveTo>
                  <a:pt x="0" y="0"/>
                </a:moveTo>
                <a:lnTo>
                  <a:pt x="4930133" y="0"/>
                </a:lnTo>
                <a:lnTo>
                  <a:pt x="4930133" y="5922082"/>
                </a:lnTo>
                <a:lnTo>
                  <a:pt x="0" y="59220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CDE Logo"/>
          <p:cNvSpPr/>
          <p:nvPr/>
        </p:nvSpPr>
        <p:spPr>
          <a:xfrm>
            <a:off x="14923143" y="857321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22854" y="495137"/>
            <a:ext cx="2936591" cy="1198632"/>
            <a:chOff x="0" y="0"/>
            <a:chExt cx="3915455" cy="159817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915455" cy="1598176"/>
              <a:chOff x="0" y="0"/>
              <a:chExt cx="8078605" cy="32308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5080" y="12701"/>
                <a:ext cx="8063365" cy="3205626"/>
              </a:xfrm>
              <a:custGeom>
                <a:avLst/>
                <a:gdLst/>
                <a:ahLst/>
                <a:cxnLst/>
                <a:rect l="l" t="t" r="r" b="b"/>
                <a:pathLst>
                  <a:path w="8063365" h="3205626">
                    <a:moveTo>
                      <a:pt x="7273425" y="3205625"/>
                    </a:moveTo>
                    <a:lnTo>
                      <a:pt x="0" y="3205625"/>
                    </a:lnTo>
                    <a:lnTo>
                      <a:pt x="791210" y="1602813"/>
                    </a:lnTo>
                    <a:lnTo>
                      <a:pt x="0" y="0"/>
                    </a:lnTo>
                    <a:lnTo>
                      <a:pt x="7273425" y="0"/>
                    </a:lnTo>
                    <a:lnTo>
                      <a:pt x="8063365" y="1602813"/>
                    </a:lnTo>
                    <a:lnTo>
                      <a:pt x="7273425" y="3205625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329082" y="530784"/>
              <a:ext cx="1257291" cy="47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46"/>
                </a:lnSpc>
                <a:spcBef>
                  <a:spcPct val="0"/>
                </a:spcBef>
              </a:pPr>
              <a:r>
                <a:rPr lang="en-US" sz="2189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612" y="8729566"/>
            <a:ext cx="4617227" cy="765546"/>
            <a:chOff x="0" y="0"/>
            <a:chExt cx="6156302" cy="102072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156302" cy="1020728"/>
              <a:chOff x="0" y="0"/>
              <a:chExt cx="3983061" cy="660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8306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983061" h="660400">
                    <a:moveTo>
                      <a:pt x="385860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8601" y="0"/>
                    </a:lnTo>
                    <a:cubicBezTo>
                      <a:pt x="3927181" y="0"/>
                      <a:pt x="3983061" y="55880"/>
                      <a:pt x="3983061" y="124460"/>
                    </a:cubicBezTo>
                    <a:lnTo>
                      <a:pt x="3983061" y="535940"/>
                    </a:lnTo>
                    <a:cubicBezTo>
                      <a:pt x="3983061" y="604520"/>
                      <a:pt x="3927181" y="660400"/>
                      <a:pt x="3858601" y="660400"/>
                    </a:cubicBez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3819" y="252180"/>
              <a:ext cx="6008665" cy="45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spc="64" dirty="0">
                  <a:solidFill>
                    <a:srgbClr val="2B2A2A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1- SCCG Development Year Report</a:t>
              </a:r>
            </a:p>
          </p:txBody>
        </p:sp>
      </p:grp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6984" y="7512843"/>
            <a:ext cx="4617227" cy="765546"/>
            <a:chOff x="0" y="0"/>
            <a:chExt cx="6156302" cy="102072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6156302" cy="1020728"/>
              <a:chOff x="0" y="0"/>
              <a:chExt cx="3983061" cy="660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98306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983061" h="660400">
                    <a:moveTo>
                      <a:pt x="385860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8601" y="0"/>
                    </a:lnTo>
                    <a:cubicBezTo>
                      <a:pt x="3927181" y="0"/>
                      <a:pt x="3983061" y="55880"/>
                      <a:pt x="3983061" y="124460"/>
                    </a:cubicBezTo>
                    <a:lnTo>
                      <a:pt x="3983061" y="535940"/>
                    </a:lnTo>
                    <a:cubicBezTo>
                      <a:pt x="3983061" y="604520"/>
                      <a:pt x="3927181" y="660400"/>
                      <a:pt x="3858601" y="660400"/>
                    </a:cubicBez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73819" y="252180"/>
              <a:ext cx="6008665" cy="45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spc="64">
                  <a:solidFill>
                    <a:srgbClr val="2B2A2A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2-3 End of Year Reports</a:t>
              </a:r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42218" y="2767079"/>
            <a:ext cx="4617227" cy="765546"/>
            <a:chOff x="0" y="0"/>
            <a:chExt cx="6156302" cy="102072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6156302" cy="1020728"/>
              <a:chOff x="0" y="0"/>
              <a:chExt cx="3983061" cy="6604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98306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983061" h="660400">
                    <a:moveTo>
                      <a:pt x="385860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8601" y="0"/>
                    </a:lnTo>
                    <a:cubicBezTo>
                      <a:pt x="3927181" y="0"/>
                      <a:pt x="3983061" y="55880"/>
                      <a:pt x="3983061" y="124460"/>
                    </a:cubicBezTo>
                    <a:lnTo>
                      <a:pt x="3983061" y="535940"/>
                    </a:lnTo>
                    <a:cubicBezTo>
                      <a:pt x="3983061" y="604520"/>
                      <a:pt x="3927181" y="660400"/>
                      <a:pt x="3858601" y="660400"/>
                    </a:cubicBez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73819" y="252180"/>
              <a:ext cx="6008665" cy="45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spc="64">
                  <a:solidFill>
                    <a:srgbClr val="2B2A2A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Previous Legislative Reports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911" y="2321929"/>
            <a:ext cx="18247635" cy="8112264"/>
          </a:xfrm>
          <a:custGeom>
            <a:avLst/>
            <a:gdLst/>
            <a:ahLst/>
            <a:cxnLst/>
            <a:rect l="l" t="t" r="r" b="b"/>
            <a:pathLst>
              <a:path w="18247635" h="8112264">
                <a:moveTo>
                  <a:pt x="0" y="0"/>
                </a:moveTo>
                <a:lnTo>
                  <a:pt x="18247635" y="0"/>
                </a:lnTo>
                <a:lnTo>
                  <a:pt x="18247635" y="8112264"/>
                </a:lnTo>
                <a:lnTo>
                  <a:pt x="0" y="8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6" b="-305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5352" y="3434836"/>
            <a:ext cx="14880515" cy="5239028"/>
            <a:chOff x="0" y="0"/>
            <a:chExt cx="3919148" cy="1379826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79826"/>
            </a:xfrm>
            <a:custGeom>
              <a:avLst/>
              <a:gdLst/>
              <a:ahLst/>
              <a:cxnLst/>
              <a:rect l="l" t="t" r="r" b="b"/>
              <a:pathLst>
                <a:path w="3919148" h="1379826">
                  <a:moveTo>
                    <a:pt x="0" y="0"/>
                  </a:moveTo>
                  <a:lnTo>
                    <a:pt x="3919148" y="0"/>
                  </a:lnTo>
                  <a:lnTo>
                    <a:pt x="3919148" y="1379826"/>
                  </a:lnTo>
                  <a:lnTo>
                    <a:pt x="0" y="137982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919148" cy="1436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22806" y="618221"/>
            <a:ext cx="14290448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Before We Begin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2207" y="2959397"/>
            <a:ext cx="13839169" cy="559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sit with your team.</a:t>
            </a:r>
          </a:p>
          <a:p>
            <a:pPr algn="l">
              <a:lnSpc>
                <a:spcPts val="2660"/>
              </a:lnSpc>
            </a:pPr>
            <a:endParaRPr lang="en-US" sz="36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WIFI: </a:t>
            </a: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Devices must be registered. </a:t>
            </a:r>
            <a:r>
              <a:rPr lang="en-US" sz="36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fortlewis.edu/administrative-offices/information-technology/bring-your-own-device"/>
              </a:rPr>
              <a:t>See directions to register here</a:t>
            </a: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597656" lvl="2" indent="-532552" algn="l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User: 1EventServices </a:t>
            </a:r>
          </a:p>
          <a:p>
            <a:pPr marL="1597656" lvl="2" indent="-532552" algn="l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Password: Union!164</a:t>
            </a:r>
          </a:p>
          <a:p>
            <a:pPr algn="l">
              <a:lnSpc>
                <a:spcPts val="2660"/>
              </a:lnSpc>
            </a:pPr>
            <a:endParaRPr lang="en-US" sz="36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Scan the QR Code on the table to sign-in for attendance.</a:t>
            </a:r>
          </a:p>
          <a:p>
            <a:pPr algn="l">
              <a:lnSpc>
                <a:spcPts val="2660"/>
              </a:lnSpc>
            </a:pPr>
            <a:endParaRPr lang="en-US" sz="3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Slides are available on the </a:t>
            </a:r>
            <a:r>
              <a:rPr lang="en-US" sz="36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www.cde.state.co.us/postsecondary/sccg-grant-trainings"/>
              </a:rPr>
              <a:t>Grant Training website</a:t>
            </a: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1440861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282" y="5259001"/>
            <a:ext cx="4490512" cy="1494420"/>
          </a:xfrm>
          <a:prstGeom prst="rect">
            <a:avLst/>
          </a:prstGeom>
          <a:solidFill>
            <a:srgbClr val="D33039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2794" y="5259001"/>
            <a:ext cx="4236824" cy="1781240"/>
          </a:xfrm>
          <a:prstGeom prst="rect">
            <a:avLst/>
          </a:prstGeom>
          <a:solidFill>
            <a:srgbClr val="3CC1CC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5120" y="6754362"/>
            <a:ext cx="4224497" cy="1411397"/>
          </a:xfrm>
          <a:prstGeom prst="rect">
            <a:avLst/>
          </a:prstGeom>
          <a:solidFill>
            <a:srgbClr val="825474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4608" y="6754362"/>
            <a:ext cx="4490512" cy="1400428"/>
          </a:xfrm>
          <a:prstGeom prst="rect">
            <a:avLst/>
          </a:prstGeom>
          <a:solidFill>
            <a:srgbClr val="A3D283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338201" y="618221"/>
            <a:ext cx="1217234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Who Has Access to Data?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2961300"/>
            <a:ext cx="5801801" cy="67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>
                <a:solidFill>
                  <a:srgbClr val="6D3B5D"/>
                </a:solidFill>
                <a:latin typeface="Museo Slab 2"/>
                <a:ea typeface="Museo Slab 2"/>
                <a:cs typeface="Museo Slab 2"/>
                <a:sym typeface="Museo Slab 2"/>
              </a:rPr>
              <a:t>DID YOU KNOW?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34186" y="3945513"/>
            <a:ext cx="10619629" cy="52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2"/>
              </a:lnSpc>
            </a:pPr>
            <a:r>
              <a:rPr lang="en-US" sz="370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“Data Hunter” and “Data Scientist” are job titles.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3437" y="5583475"/>
            <a:ext cx="4172854" cy="90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seo Slab 1"/>
                <a:ea typeface="Museo Slab 1"/>
                <a:cs typeface="Museo Slab 1"/>
                <a:sym typeface="Museo Slab 1"/>
              </a:rPr>
              <a:t>SCHOOL COUNSELING PROGRAM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8164" y="5498868"/>
            <a:ext cx="3358411" cy="90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STUDENT ACHIEVEMENT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8978" y="7198511"/>
            <a:ext cx="3557108" cy="45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ATTENDANCE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99231" y="7171144"/>
            <a:ext cx="3447379" cy="45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BEHAVIOR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38243" y="5204044"/>
            <a:ext cx="7258951" cy="225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1"/>
              </a:lnSpc>
            </a:pPr>
            <a:r>
              <a:rPr lang="en-US" sz="3699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Write it down...</a:t>
            </a:r>
          </a:p>
          <a:p>
            <a:pPr marL="604519" lvl="1" indent="-302260" algn="l">
              <a:lnSpc>
                <a:spcPts val="2967"/>
              </a:lnSpc>
              <a:buFont typeface="Arial"/>
              <a:buChar char="•"/>
            </a:pPr>
            <a:r>
              <a:rPr lang="en-US" sz="27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Who is your district data hunter/scientist for each bucket?</a:t>
            </a:r>
          </a:p>
          <a:p>
            <a:pPr algn="l">
              <a:lnSpc>
                <a:spcPts val="3922"/>
              </a:lnSpc>
            </a:pPr>
            <a:endParaRPr lang="en-US" sz="2799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>
              <a:lnSpc>
                <a:spcPts val="3922"/>
              </a:lnSpc>
            </a:pPr>
            <a:endParaRPr lang="en-US" sz="2799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41872" y="480429"/>
            <a:ext cx="3008790" cy="1228046"/>
            <a:chOff x="0" y="0"/>
            <a:chExt cx="8078605" cy="3230880"/>
          </a:xfrm>
        </p:grpSpPr>
        <p:sp>
          <p:nvSpPr>
            <p:cNvPr id="22" name="Freeform 22" descr="data "/>
            <p:cNvSpPr/>
            <p:nvPr/>
          </p:nvSpPr>
          <p:spPr>
            <a:xfrm>
              <a:off x="5080" y="12700"/>
              <a:ext cx="8063365" cy="3205480"/>
            </a:xfrm>
            <a:custGeom>
              <a:avLst/>
              <a:gdLst/>
              <a:ahLst/>
              <a:cxnLst/>
              <a:rect l="l" t="t" r="r" b="b"/>
              <a:pathLst>
                <a:path w="8063365" h="3205480">
                  <a:moveTo>
                    <a:pt x="727342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7273425" y="0"/>
                  </a:lnTo>
                  <a:lnTo>
                    <a:pt x="8063365" y="1602740"/>
                  </a:lnTo>
                  <a:lnTo>
                    <a:pt x="7273425" y="3205480"/>
                  </a:lnTo>
                  <a:close/>
                </a:path>
              </a:pathLst>
            </a:custGeom>
            <a:solidFill>
              <a:srgbClr val="AAA5D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363191" y="894930"/>
            <a:ext cx="966152" cy="37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6"/>
              </a:lnSpc>
              <a:spcBef>
                <a:spcPct val="0"/>
              </a:spcBef>
            </a:pPr>
            <a:r>
              <a:rPr lang="en-US" sz="2243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DATA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618221"/>
            <a:ext cx="10606251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Data </a:t>
            </a:r>
            <a:r>
              <a:rPr kumimoji="0" lang="en-US" sz="7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Quicklinks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lab 1"/>
              <a:ea typeface="Museo Slab 1"/>
              <a:cs typeface="Museo Slab 1"/>
              <a:sym typeface="Museo Slab 1"/>
            </a:endParaRPr>
          </a:p>
        </p:txBody>
      </p:sp>
      <p:sp>
        <p:nvSpPr>
          <p:cNvPr id="6" name="Freeform 6" descr="SCCG Resources website screenshot"/>
          <p:cNvSpPr/>
          <p:nvPr/>
        </p:nvSpPr>
        <p:spPr>
          <a:xfrm>
            <a:off x="2078640" y="2681807"/>
            <a:ext cx="7655214" cy="6984798"/>
          </a:xfrm>
          <a:custGeom>
            <a:avLst/>
            <a:gdLst/>
            <a:ahLst/>
            <a:cxnLst/>
            <a:rect l="l" t="t" r="r" b="b"/>
            <a:pathLst>
              <a:path w="7655214" h="6984798">
                <a:moveTo>
                  <a:pt x="0" y="0"/>
                </a:moveTo>
                <a:lnTo>
                  <a:pt x="7655214" y="0"/>
                </a:lnTo>
                <a:lnTo>
                  <a:pt x="7655214" y="6984798"/>
                </a:lnTo>
                <a:lnTo>
                  <a:pt x="0" y="6984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Arrow pointing to the Data Quicklinks section of the SCCG Resources website screenshot"/>
          <p:cNvSpPr/>
          <p:nvPr/>
        </p:nvSpPr>
        <p:spPr>
          <a:xfrm rot="1327982">
            <a:off x="6705845" y="2642369"/>
            <a:ext cx="3497196" cy="2587925"/>
          </a:xfrm>
          <a:custGeom>
            <a:avLst/>
            <a:gdLst/>
            <a:ahLst/>
            <a:cxnLst/>
            <a:rect l="l" t="t" r="r" b="b"/>
            <a:pathLst>
              <a:path w="3497196" h="2587925">
                <a:moveTo>
                  <a:pt x="0" y="0"/>
                </a:moveTo>
                <a:lnTo>
                  <a:pt x="3497196" y="0"/>
                </a:lnTo>
                <a:lnTo>
                  <a:pt x="3497196" y="2587925"/>
                </a:lnTo>
                <a:lnTo>
                  <a:pt x="0" y="2587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667874" y="3614665"/>
            <a:ext cx="5914236" cy="281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Bookmark the</a:t>
            </a:r>
            <a:r>
              <a:rPr lang="en-US" sz="3999" b="1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</a:p>
          <a:p>
            <a:pPr algn="ctr">
              <a:lnSpc>
                <a:spcPts val="5599"/>
              </a:lnSpc>
            </a:pPr>
            <a:r>
              <a:rPr lang="en-US" sz="39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cde.state.co.us/postsecondary/scc_resources"/>
              </a:rPr>
              <a:t>SCCG Resources website</a:t>
            </a:r>
            <a:r>
              <a:rPr lang="en-US" sz="39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access publicly available data sources.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22854" y="495164"/>
            <a:ext cx="2936591" cy="1198578"/>
            <a:chOff x="0" y="0"/>
            <a:chExt cx="3915455" cy="159810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915455" cy="1598103"/>
              <a:chOff x="0" y="0"/>
              <a:chExt cx="8078605" cy="32308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5080" y="12700"/>
                <a:ext cx="8063365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8063365" h="3205480">
                    <a:moveTo>
                      <a:pt x="727342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7273425" y="0"/>
                    </a:lnTo>
                    <a:lnTo>
                      <a:pt x="8063365" y="1602740"/>
                    </a:lnTo>
                    <a:lnTo>
                      <a:pt x="7273425" y="3205480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329082" y="530784"/>
              <a:ext cx="1257291" cy="473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46"/>
                </a:lnSpc>
                <a:spcBef>
                  <a:spcPct val="0"/>
                </a:spcBef>
              </a:pPr>
              <a:r>
                <a:rPr lang="en-US" sz="2189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45731" y="618221"/>
            <a:ext cx="16084712" cy="9694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 Stakeholders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511427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98175" y="3076076"/>
            <a:ext cx="12732569" cy="567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Align </a:t>
            </a:r>
            <a:r>
              <a:rPr lang="en-US" sz="35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sustainability area</a:t>
            </a:r>
            <a:r>
              <a:rPr lang="en-US" sz="3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with </a:t>
            </a:r>
            <a:r>
              <a:rPr lang="en-US" sz="35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data</a:t>
            </a:r>
            <a:r>
              <a:rPr lang="en-US" sz="3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and </a:t>
            </a:r>
            <a:r>
              <a:rPr lang="en-US" sz="35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stakeholders.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2127" y="4347315"/>
            <a:ext cx="6475029" cy="431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sz="27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Make a list of different stakeholders.</a:t>
            </a:r>
          </a:p>
          <a:p>
            <a:pPr marL="582930" lvl="1" indent="-291465" algn="l">
              <a:lnSpc>
                <a:spcPts val="337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needs to hear the message?</a:t>
            </a:r>
          </a:p>
          <a:p>
            <a:pPr marL="1165860" lvl="2" indent="-388620" algn="l">
              <a:lnSpc>
                <a:spcPts val="3375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message?</a:t>
            </a:r>
          </a:p>
          <a:p>
            <a:pPr algn="l">
              <a:lnSpc>
                <a:spcPts val="1249"/>
              </a:lnSpc>
            </a:pPr>
            <a:endParaRPr lang="en-US" sz="2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2930" lvl="1" indent="-291465" algn="l">
              <a:lnSpc>
                <a:spcPts val="337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needs to see the data?  </a:t>
            </a:r>
          </a:p>
          <a:p>
            <a:pPr marL="1165860" lvl="2" indent="-388620" algn="l">
              <a:lnSpc>
                <a:spcPts val="3375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data?</a:t>
            </a:r>
          </a:p>
          <a:p>
            <a:pPr algn="l">
              <a:lnSpc>
                <a:spcPts val="1249"/>
              </a:lnSpc>
            </a:pPr>
            <a:endParaRPr lang="en-US" sz="2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2930" lvl="1" indent="-291465" algn="l">
              <a:lnSpc>
                <a:spcPts val="337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Where can you present to these stakeholders?</a:t>
            </a:r>
          </a:p>
          <a:p>
            <a:pPr algn="l">
              <a:lnSpc>
                <a:spcPts val="1249"/>
              </a:lnSpc>
            </a:pPr>
            <a:endParaRPr lang="en-US" sz="2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2930" lvl="1" indent="-291465" algn="l">
              <a:lnSpc>
                <a:spcPts val="337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on the SCCG team knows the stakeholders best? 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2333" y="466110"/>
            <a:ext cx="3696822" cy="1294237"/>
            <a:chOff x="0" y="0"/>
            <a:chExt cx="4929096" cy="172565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929096" cy="1725650"/>
              <a:chOff x="0" y="0"/>
              <a:chExt cx="9152759" cy="32308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3CC1C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15" descr="Notes catcher"/>
            <p:cNvSpPr/>
            <p:nvPr/>
          </p:nvSpPr>
          <p:spPr>
            <a:xfrm>
              <a:off x="3773294" y="461710"/>
              <a:ext cx="774516" cy="802229"/>
            </a:xfrm>
            <a:custGeom>
              <a:avLst/>
              <a:gdLst/>
              <a:ahLst/>
              <a:cxnLst/>
              <a:rect l="l" t="t" r="r" b="b"/>
              <a:pathLst>
                <a:path w="774516" h="802229">
                  <a:moveTo>
                    <a:pt x="0" y="0"/>
                  </a:moveTo>
                  <a:lnTo>
                    <a:pt x="774516" y="0"/>
                  </a:lnTo>
                  <a:lnTo>
                    <a:pt x="774516" y="802230"/>
                  </a:lnTo>
                  <a:lnTo>
                    <a:pt x="0" y="80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20808" y="604693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STAKEHOLDERS</a:t>
              </a:r>
            </a:p>
          </p:txBody>
        </p:sp>
      </p:grpSp>
      <p:grpSp>
        <p:nvGrpSpPr>
          <p:cNvPr id="17" name="Group 17" descr="chart showing school counselor FTE to data to school borad and community of parents and programs ad events to daa to administration and school stff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055647" y="4482009"/>
            <a:ext cx="10416001" cy="2732614"/>
            <a:chOff x="0" y="0"/>
            <a:chExt cx="13888001" cy="36434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929096" cy="1725650"/>
              <a:chOff x="0" y="0"/>
              <a:chExt cx="9152759" cy="323088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86087" y="408101"/>
              <a:ext cx="3756922" cy="880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SCHOOL COUNSELOR FTE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477731" y="0"/>
              <a:ext cx="4929096" cy="1725650"/>
              <a:chOff x="0" y="0"/>
              <a:chExt cx="9152759" cy="323088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514628" y="629728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8958905" y="0"/>
              <a:ext cx="4929096" cy="1725650"/>
              <a:chOff x="0" y="0"/>
              <a:chExt cx="9152759" cy="32308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3CC1C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9470703" y="184604"/>
              <a:ext cx="3610313" cy="1327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6164" lvl="1" indent="-218082" algn="l">
                <a:lnSpc>
                  <a:spcPts val="2626"/>
                </a:lnSpc>
                <a:buFont typeface="Arial"/>
                <a:buChar char="•"/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SCHOOL BOARD</a:t>
              </a:r>
            </a:p>
            <a:p>
              <a:pPr marL="436164" lvl="1" indent="-218082" algn="l">
                <a:lnSpc>
                  <a:spcPts val="2626"/>
                </a:lnSpc>
                <a:buFont typeface="Arial"/>
                <a:buChar char="•"/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COMMUNITY OF PARENTS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1917836"/>
              <a:ext cx="4929096" cy="1725650"/>
              <a:chOff x="0" y="0"/>
              <a:chExt cx="9152759" cy="323088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080" y="12700"/>
                <a:ext cx="9137519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205480">
                    <a:moveTo>
                      <a:pt x="8347579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602740"/>
                    </a:lnTo>
                    <a:lnTo>
                      <a:pt x="8347579" y="320548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86087" y="2235230"/>
              <a:ext cx="3756922" cy="880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6"/>
                </a:lnSpc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PROGRAMS AND</a:t>
              </a:r>
            </a:p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EVENTS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4477731" y="1917836"/>
              <a:ext cx="4929096" cy="1725650"/>
              <a:chOff x="0" y="0"/>
              <a:chExt cx="9152759" cy="323088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5080" y="12700"/>
                <a:ext cx="9137519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205480">
                    <a:moveTo>
                      <a:pt x="8347579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602740"/>
                    </a:lnTo>
                    <a:lnTo>
                      <a:pt x="8347579" y="3205480"/>
                    </a:lnTo>
                    <a:close/>
                  </a:path>
                </a:pathLst>
              </a:custGeom>
              <a:solidFill>
                <a:srgbClr val="AAA5D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514628" y="2456857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DATA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8958905" y="1917836"/>
              <a:ext cx="4929096" cy="1725650"/>
              <a:chOff x="0" y="0"/>
              <a:chExt cx="9152759" cy="32308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5080" y="12700"/>
                <a:ext cx="9137519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205480">
                    <a:moveTo>
                      <a:pt x="8347579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602740"/>
                    </a:lnTo>
                    <a:lnTo>
                      <a:pt x="8347579" y="3205480"/>
                    </a:lnTo>
                    <a:close/>
                  </a:path>
                </a:pathLst>
              </a:custGeom>
              <a:solidFill>
                <a:srgbClr val="3CC1C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546526" y="2324690"/>
              <a:ext cx="3893443" cy="883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6164" lvl="1" indent="-218082" algn="l">
                <a:lnSpc>
                  <a:spcPts val="2626"/>
                </a:lnSpc>
                <a:buFont typeface="Arial"/>
                <a:buChar char="•"/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ADMINISTRATION</a:t>
              </a:r>
            </a:p>
            <a:p>
              <a:pPr marL="436164" lvl="1" indent="-218082" algn="l">
                <a:lnSpc>
                  <a:spcPts val="2626"/>
                </a:lnSpc>
                <a:buFont typeface="Arial"/>
                <a:buChar char="•"/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SCHOOL STAFF</a:t>
              </a:r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743956" y="650579"/>
            <a:ext cx="7907907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Who Can Help?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 descr="Chart showing stakeholders including school counselors, school administrators, district leaders, and CDE support"/>
          <p:cNvGrpSpPr/>
          <p:nvPr/>
        </p:nvGrpSpPr>
        <p:grpSpPr>
          <a:xfrm>
            <a:off x="1137225" y="2623845"/>
            <a:ext cx="16013551" cy="6968893"/>
            <a:chOff x="0" y="0"/>
            <a:chExt cx="21351401" cy="929185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3492"/>
              <a:ext cx="4800348" cy="9213872"/>
              <a:chOff x="0" y="0"/>
              <a:chExt cx="1063667" cy="2041620"/>
            </a:xfrm>
          </p:grpSpPr>
          <p:sp>
            <p:nvSpPr>
              <p:cNvPr id="11" name="Freeform 1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63667" cy="2041620"/>
              </a:xfrm>
              <a:custGeom>
                <a:avLst/>
                <a:gdLst/>
                <a:ahLst/>
                <a:cxnLst/>
                <a:rect l="l" t="t" r="r" b="b"/>
                <a:pathLst>
                  <a:path w="1063667" h="2041620">
                    <a:moveTo>
                      <a:pt x="53759" y="0"/>
                    </a:moveTo>
                    <a:lnTo>
                      <a:pt x="1009907" y="0"/>
                    </a:lnTo>
                    <a:cubicBezTo>
                      <a:pt x="1024165" y="0"/>
                      <a:pt x="1037839" y="5664"/>
                      <a:pt x="1047921" y="15746"/>
                    </a:cubicBezTo>
                    <a:cubicBezTo>
                      <a:pt x="1058003" y="25828"/>
                      <a:pt x="1063667" y="39502"/>
                      <a:pt x="1063667" y="53759"/>
                    </a:cubicBezTo>
                    <a:lnTo>
                      <a:pt x="1063667" y="1987861"/>
                    </a:lnTo>
                    <a:cubicBezTo>
                      <a:pt x="1063667" y="2002119"/>
                      <a:pt x="1058003" y="2015793"/>
                      <a:pt x="1047921" y="2025875"/>
                    </a:cubicBezTo>
                    <a:cubicBezTo>
                      <a:pt x="1037839" y="2035956"/>
                      <a:pt x="1024165" y="2041620"/>
                      <a:pt x="1009907" y="2041620"/>
                    </a:cubicBezTo>
                    <a:lnTo>
                      <a:pt x="53759" y="2041620"/>
                    </a:lnTo>
                    <a:cubicBezTo>
                      <a:pt x="39502" y="2041620"/>
                      <a:pt x="25828" y="2035956"/>
                      <a:pt x="15746" y="2025875"/>
                    </a:cubicBezTo>
                    <a:cubicBezTo>
                      <a:pt x="5664" y="2015793"/>
                      <a:pt x="0" y="2002119"/>
                      <a:pt x="0" y="1987861"/>
                    </a:cubicBezTo>
                    <a:lnTo>
                      <a:pt x="0" y="53759"/>
                    </a:lnTo>
                    <a:cubicBezTo>
                      <a:pt x="0" y="39502"/>
                      <a:pt x="5664" y="25828"/>
                      <a:pt x="15746" y="15746"/>
                    </a:cubicBezTo>
                    <a:cubicBezTo>
                      <a:pt x="25828" y="5664"/>
                      <a:pt x="39502" y="0"/>
                      <a:pt x="53759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063667" cy="2089245"/>
              </a:xfrm>
              <a:prstGeom prst="rect">
                <a:avLst/>
              </a:prstGeom>
            </p:spPr>
            <p:txBody>
              <a:bodyPr lIns="49108" tIns="49108" rIns="49108" bIns="4910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4800348" cy="1400493"/>
              <a:chOff x="0" y="0"/>
              <a:chExt cx="1063667" cy="310323"/>
            </a:xfrm>
          </p:grpSpPr>
          <p:sp>
            <p:nvSpPr>
              <p:cNvPr id="14" name="Freeform 1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63667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63667" h="310323">
                    <a:moveTo>
                      <a:pt x="53759" y="0"/>
                    </a:moveTo>
                    <a:lnTo>
                      <a:pt x="1009907" y="0"/>
                    </a:lnTo>
                    <a:cubicBezTo>
                      <a:pt x="1024165" y="0"/>
                      <a:pt x="1037839" y="5664"/>
                      <a:pt x="1047921" y="15746"/>
                    </a:cubicBezTo>
                    <a:cubicBezTo>
                      <a:pt x="1058003" y="25828"/>
                      <a:pt x="1063667" y="39502"/>
                      <a:pt x="1063667" y="53759"/>
                    </a:cubicBezTo>
                    <a:lnTo>
                      <a:pt x="1063667" y="256564"/>
                    </a:lnTo>
                    <a:cubicBezTo>
                      <a:pt x="1063667" y="270821"/>
                      <a:pt x="1058003" y="284495"/>
                      <a:pt x="1047921" y="294577"/>
                    </a:cubicBezTo>
                    <a:cubicBezTo>
                      <a:pt x="1037839" y="304659"/>
                      <a:pt x="1024165" y="310323"/>
                      <a:pt x="1009907" y="310323"/>
                    </a:cubicBezTo>
                    <a:lnTo>
                      <a:pt x="53759" y="310323"/>
                    </a:lnTo>
                    <a:cubicBezTo>
                      <a:pt x="39502" y="310323"/>
                      <a:pt x="25828" y="304659"/>
                      <a:pt x="15746" y="294577"/>
                    </a:cubicBezTo>
                    <a:cubicBezTo>
                      <a:pt x="5664" y="284495"/>
                      <a:pt x="0" y="270821"/>
                      <a:pt x="0" y="256564"/>
                    </a:cubicBezTo>
                    <a:lnTo>
                      <a:pt x="0" y="53759"/>
                    </a:lnTo>
                    <a:cubicBezTo>
                      <a:pt x="0" y="39502"/>
                      <a:pt x="5664" y="25828"/>
                      <a:pt x="15746" y="15746"/>
                    </a:cubicBezTo>
                    <a:cubicBezTo>
                      <a:pt x="25828" y="5664"/>
                      <a:pt x="39502" y="0"/>
                      <a:pt x="53759" y="0"/>
                    </a:cubicBezTo>
                    <a:close/>
                  </a:path>
                </a:pathLst>
              </a:custGeom>
              <a:solidFill>
                <a:srgbClr val="3CC1C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063667" cy="357948"/>
              </a:xfrm>
              <a:prstGeom prst="rect">
                <a:avLst/>
              </a:prstGeom>
            </p:spPr>
            <p:txBody>
              <a:bodyPr lIns="49108" tIns="49108" rIns="49108" bIns="4910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86560" y="211900"/>
              <a:ext cx="4054617" cy="1018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68"/>
                </a:lnSpc>
              </a:pPr>
              <a:r>
                <a:rPr lang="en-US" sz="28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School Counselors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8900" y="1860868"/>
              <a:ext cx="4510109" cy="6065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trainings in-person and virtually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Drive programming and reflection of SCCG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Create and monitor SMART goals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Deliver interventions and programming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Collaborate with team for alignment and sustainability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5476671" y="14493"/>
              <a:ext cx="4797742" cy="9277364"/>
              <a:chOff x="0" y="0"/>
              <a:chExt cx="1051567" cy="2033408"/>
            </a:xfrm>
          </p:grpSpPr>
          <p:sp>
            <p:nvSpPr>
              <p:cNvPr id="19" name="Freeform 1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1567" cy="2033408"/>
              </a:xfrm>
              <a:custGeom>
                <a:avLst/>
                <a:gdLst/>
                <a:ahLst/>
                <a:cxnLst/>
                <a:rect l="l" t="t" r="r" b="b"/>
                <a:pathLst>
                  <a:path w="1051567" h="2033408">
                    <a:moveTo>
                      <a:pt x="53789" y="0"/>
                    </a:moveTo>
                    <a:lnTo>
                      <a:pt x="997778" y="0"/>
                    </a:lnTo>
                    <a:cubicBezTo>
                      <a:pt x="1027485" y="0"/>
                      <a:pt x="1051567" y="24082"/>
                      <a:pt x="1051567" y="53789"/>
                    </a:cubicBezTo>
                    <a:lnTo>
                      <a:pt x="1051567" y="1979619"/>
                    </a:lnTo>
                    <a:cubicBezTo>
                      <a:pt x="1051567" y="2009326"/>
                      <a:pt x="1027485" y="2033408"/>
                      <a:pt x="997778" y="2033408"/>
                    </a:cubicBezTo>
                    <a:lnTo>
                      <a:pt x="53789" y="2033408"/>
                    </a:lnTo>
                    <a:cubicBezTo>
                      <a:pt x="39523" y="2033408"/>
                      <a:pt x="25842" y="2027741"/>
                      <a:pt x="15754" y="2017654"/>
                    </a:cubicBezTo>
                    <a:cubicBezTo>
                      <a:pt x="5667" y="2007566"/>
                      <a:pt x="0" y="1993885"/>
                      <a:pt x="0" y="1979619"/>
                    </a:cubicBezTo>
                    <a:lnTo>
                      <a:pt x="0" y="53789"/>
                    </a:lnTo>
                    <a:cubicBezTo>
                      <a:pt x="0" y="24082"/>
                      <a:pt x="24082" y="0"/>
                      <a:pt x="53789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051567" cy="2081033"/>
              </a:xfrm>
              <a:prstGeom prst="rect">
                <a:avLst/>
              </a:prstGeom>
            </p:spPr>
            <p:txBody>
              <a:bodyPr lIns="49646" tIns="49646" rIns="49646" bIns="4964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5476671" y="14493"/>
              <a:ext cx="4797742" cy="1415839"/>
              <a:chOff x="0" y="0"/>
              <a:chExt cx="1051567" cy="310323"/>
            </a:xfrm>
          </p:grpSpPr>
          <p:sp>
            <p:nvSpPr>
              <p:cNvPr id="22" name="Freeform 2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1567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51567" h="310323">
                    <a:moveTo>
                      <a:pt x="53789" y="0"/>
                    </a:moveTo>
                    <a:lnTo>
                      <a:pt x="997778" y="0"/>
                    </a:lnTo>
                    <a:cubicBezTo>
                      <a:pt x="1027485" y="0"/>
                      <a:pt x="1051567" y="24082"/>
                      <a:pt x="1051567" y="53789"/>
                    </a:cubicBezTo>
                    <a:lnTo>
                      <a:pt x="1051567" y="256534"/>
                    </a:lnTo>
                    <a:cubicBezTo>
                      <a:pt x="1051567" y="270800"/>
                      <a:pt x="1045900" y="284481"/>
                      <a:pt x="1035812" y="294569"/>
                    </a:cubicBezTo>
                    <a:cubicBezTo>
                      <a:pt x="1025725" y="304656"/>
                      <a:pt x="1012044" y="310323"/>
                      <a:pt x="997778" y="310323"/>
                    </a:cubicBezTo>
                    <a:lnTo>
                      <a:pt x="53789" y="310323"/>
                    </a:lnTo>
                    <a:cubicBezTo>
                      <a:pt x="24082" y="310323"/>
                      <a:pt x="0" y="286241"/>
                      <a:pt x="0" y="256534"/>
                    </a:cubicBezTo>
                    <a:lnTo>
                      <a:pt x="0" y="53789"/>
                    </a:lnTo>
                    <a:cubicBezTo>
                      <a:pt x="0" y="24082"/>
                      <a:pt x="24082" y="0"/>
                      <a:pt x="53789" y="0"/>
                    </a:cubicBezTo>
                    <a:close/>
                  </a:path>
                </a:pathLst>
              </a:custGeom>
              <a:solidFill>
                <a:srgbClr val="3CC1C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051567" cy="357948"/>
              </a:xfrm>
              <a:prstGeom prst="rect">
                <a:avLst/>
              </a:prstGeom>
            </p:spPr>
            <p:txBody>
              <a:bodyPr lIns="49646" tIns="49646" rIns="49646" bIns="4964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552356" y="253403"/>
              <a:ext cx="4646372" cy="1018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67"/>
                </a:lnSpc>
              </a:pPr>
              <a:r>
                <a:rPr lang="en-US" sz="2799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School Administrators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664060" y="1875362"/>
              <a:ext cx="4396716" cy="4440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trainings in-person and virtually.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Collaborate with school counselor for programming, alignment, and sustainability</a:t>
              </a:r>
            </a:p>
            <a:p>
              <a:pPr algn="l">
                <a:lnSpc>
                  <a:spcPts val="2780"/>
                </a:lnSpc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</a:p>
            <a:p>
              <a:pPr algn="l">
                <a:lnSpc>
                  <a:spcPts val="2780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6478363" y="0"/>
              <a:ext cx="4873038" cy="9262871"/>
              <a:chOff x="0" y="0"/>
              <a:chExt cx="1058075" cy="2011232"/>
            </a:xfrm>
          </p:grpSpPr>
          <p:sp>
            <p:nvSpPr>
              <p:cNvPr id="27" name="Freeform 2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075" cy="2011232"/>
              </a:xfrm>
              <a:custGeom>
                <a:avLst/>
                <a:gdLst/>
                <a:ahLst/>
                <a:cxnLst/>
                <a:rect l="l" t="t" r="r" b="b"/>
                <a:pathLst>
                  <a:path w="1058075" h="2011232">
                    <a:moveTo>
                      <a:pt x="52958" y="0"/>
                    </a:moveTo>
                    <a:lnTo>
                      <a:pt x="1005118" y="0"/>
                    </a:lnTo>
                    <a:cubicBezTo>
                      <a:pt x="1019163" y="0"/>
                      <a:pt x="1032633" y="5579"/>
                      <a:pt x="1042564" y="15511"/>
                    </a:cubicBezTo>
                    <a:cubicBezTo>
                      <a:pt x="1052496" y="25442"/>
                      <a:pt x="1058075" y="38912"/>
                      <a:pt x="1058075" y="52958"/>
                    </a:cubicBezTo>
                    <a:lnTo>
                      <a:pt x="1058075" y="1958275"/>
                    </a:lnTo>
                    <a:cubicBezTo>
                      <a:pt x="1058075" y="1987523"/>
                      <a:pt x="1034365" y="2011232"/>
                      <a:pt x="1005118" y="2011232"/>
                    </a:cubicBezTo>
                    <a:lnTo>
                      <a:pt x="52958" y="2011232"/>
                    </a:lnTo>
                    <a:cubicBezTo>
                      <a:pt x="38912" y="2011232"/>
                      <a:pt x="25442" y="2005653"/>
                      <a:pt x="15511" y="1995722"/>
                    </a:cubicBezTo>
                    <a:cubicBezTo>
                      <a:pt x="5579" y="1985790"/>
                      <a:pt x="0" y="1972320"/>
                      <a:pt x="0" y="1958275"/>
                    </a:cubicBezTo>
                    <a:lnTo>
                      <a:pt x="0" y="52958"/>
                    </a:lnTo>
                    <a:cubicBezTo>
                      <a:pt x="0" y="38912"/>
                      <a:pt x="5579" y="25442"/>
                      <a:pt x="15511" y="15511"/>
                    </a:cubicBezTo>
                    <a:cubicBezTo>
                      <a:pt x="25442" y="5579"/>
                      <a:pt x="38912" y="0"/>
                      <a:pt x="52958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1058075" cy="2058857"/>
              </a:xfrm>
              <a:prstGeom prst="rect">
                <a:avLst/>
              </a:prstGeom>
            </p:spPr>
            <p:txBody>
              <a:bodyPr lIns="50115" tIns="50115" rIns="50115" bIns="50115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462530" y="0"/>
              <a:ext cx="4873038" cy="1429214"/>
              <a:chOff x="0" y="0"/>
              <a:chExt cx="1058075" cy="310323"/>
            </a:xfrm>
          </p:grpSpPr>
          <p:sp>
            <p:nvSpPr>
              <p:cNvPr id="30" name="Freeform 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075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58075" h="310323">
                    <a:moveTo>
                      <a:pt x="52958" y="0"/>
                    </a:moveTo>
                    <a:lnTo>
                      <a:pt x="1005118" y="0"/>
                    </a:lnTo>
                    <a:cubicBezTo>
                      <a:pt x="1019163" y="0"/>
                      <a:pt x="1032633" y="5579"/>
                      <a:pt x="1042564" y="15511"/>
                    </a:cubicBezTo>
                    <a:cubicBezTo>
                      <a:pt x="1052496" y="25442"/>
                      <a:pt x="1058075" y="38912"/>
                      <a:pt x="1058075" y="52958"/>
                    </a:cubicBezTo>
                    <a:lnTo>
                      <a:pt x="1058075" y="257365"/>
                    </a:lnTo>
                    <a:cubicBezTo>
                      <a:pt x="1058075" y="271411"/>
                      <a:pt x="1052496" y="284881"/>
                      <a:pt x="1042564" y="294812"/>
                    </a:cubicBezTo>
                    <a:cubicBezTo>
                      <a:pt x="1032633" y="304744"/>
                      <a:pt x="1019163" y="310323"/>
                      <a:pt x="1005118" y="310323"/>
                    </a:cubicBezTo>
                    <a:lnTo>
                      <a:pt x="52958" y="310323"/>
                    </a:lnTo>
                    <a:cubicBezTo>
                      <a:pt x="38912" y="310323"/>
                      <a:pt x="25442" y="304744"/>
                      <a:pt x="15511" y="294812"/>
                    </a:cubicBezTo>
                    <a:cubicBezTo>
                      <a:pt x="5579" y="284881"/>
                      <a:pt x="0" y="271411"/>
                      <a:pt x="0" y="257365"/>
                    </a:cubicBezTo>
                    <a:lnTo>
                      <a:pt x="0" y="52958"/>
                    </a:lnTo>
                    <a:cubicBezTo>
                      <a:pt x="0" y="38912"/>
                      <a:pt x="5579" y="25442"/>
                      <a:pt x="15511" y="15511"/>
                    </a:cubicBezTo>
                    <a:cubicBezTo>
                      <a:pt x="25442" y="5579"/>
                      <a:pt x="38912" y="0"/>
                      <a:pt x="52958" y="0"/>
                    </a:cubicBezTo>
                    <a:close/>
                  </a:path>
                </a:pathLst>
              </a:custGeom>
              <a:solidFill>
                <a:srgbClr val="3CC1C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1058075" cy="357948"/>
              </a:xfrm>
              <a:prstGeom prst="rect">
                <a:avLst/>
              </a:prstGeom>
            </p:spPr>
            <p:txBody>
              <a:bodyPr lIns="50115" tIns="50115" rIns="50115" bIns="50115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7195431" y="218756"/>
              <a:ext cx="3438902" cy="101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2802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CDE </a:t>
              </a:r>
            </a:p>
            <a:p>
              <a:pPr marL="0" lvl="0" indent="0" algn="ctr">
                <a:lnSpc>
                  <a:spcPts val="2970"/>
                </a:lnSpc>
              </a:pPr>
              <a:r>
                <a:rPr lang="en-US" sz="2802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Support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6621517" y="1649708"/>
              <a:ext cx="4586730" cy="653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Address statutory requirements</a:t>
              </a:r>
            </a:p>
            <a:p>
              <a:pPr algn="l">
                <a:lnSpc>
                  <a:spcPts val="1389"/>
                </a:lnSpc>
              </a:pPr>
              <a:endParaRPr lang="en-US" sz="1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Support, management, and technical assistance</a:t>
              </a:r>
            </a:p>
            <a:p>
              <a:pPr algn="l">
                <a:lnSpc>
                  <a:spcPts val="1389"/>
                </a:lnSpc>
              </a:pPr>
              <a:r>
                <a:rPr lang="en-US" sz="99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Statewide trainings and professional development</a:t>
              </a:r>
            </a:p>
            <a:p>
              <a:pPr algn="l">
                <a:lnSpc>
                  <a:spcPts val="1389"/>
                </a:lnSpc>
              </a:pPr>
              <a:endParaRPr lang="en-US" sz="1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Comprehensive school counseling implementation and advocacy</a:t>
              </a:r>
            </a:p>
            <a:p>
              <a:pPr algn="l">
                <a:lnSpc>
                  <a:spcPts val="1389"/>
                </a:lnSpc>
              </a:pPr>
              <a:endParaRPr lang="en-US" sz="1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Evaluating and reflecting </a:t>
              </a:r>
            </a:p>
            <a:p>
              <a:pPr algn="l">
                <a:lnSpc>
                  <a:spcPts val="2779"/>
                </a:lnSpc>
              </a:pPr>
              <a:endParaRPr lang="en-US" sz="1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0950737" y="72206"/>
              <a:ext cx="4838693" cy="9205158"/>
              <a:chOff x="0" y="0"/>
              <a:chExt cx="1058922" cy="2014499"/>
            </a:xfrm>
          </p:grpSpPr>
          <p:sp>
            <p:nvSpPr>
              <p:cNvPr id="35" name="Freeform 3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922" cy="2014499"/>
              </a:xfrm>
              <a:custGeom>
                <a:avLst/>
                <a:gdLst/>
                <a:ahLst/>
                <a:cxnLst/>
                <a:rect l="l" t="t" r="r" b="b"/>
                <a:pathLst>
                  <a:path w="1058922" h="2014499">
                    <a:moveTo>
                      <a:pt x="53333" y="0"/>
                    </a:moveTo>
                    <a:lnTo>
                      <a:pt x="1005588" y="0"/>
                    </a:lnTo>
                    <a:cubicBezTo>
                      <a:pt x="1035044" y="0"/>
                      <a:pt x="1058922" y="23878"/>
                      <a:pt x="1058922" y="53333"/>
                    </a:cubicBezTo>
                    <a:lnTo>
                      <a:pt x="1058922" y="1961166"/>
                    </a:lnTo>
                    <a:cubicBezTo>
                      <a:pt x="1058922" y="1990621"/>
                      <a:pt x="1035044" y="2014499"/>
                      <a:pt x="1005588" y="2014499"/>
                    </a:cubicBezTo>
                    <a:lnTo>
                      <a:pt x="53333" y="2014499"/>
                    </a:lnTo>
                    <a:cubicBezTo>
                      <a:pt x="23878" y="2014499"/>
                      <a:pt x="0" y="1990621"/>
                      <a:pt x="0" y="1961166"/>
                    </a:cubicBezTo>
                    <a:lnTo>
                      <a:pt x="0" y="53333"/>
                    </a:lnTo>
                    <a:cubicBezTo>
                      <a:pt x="0" y="23878"/>
                      <a:pt x="23878" y="0"/>
                      <a:pt x="53333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1058922" cy="2062124"/>
              </a:xfrm>
              <a:prstGeom prst="rect">
                <a:avLst/>
              </a:prstGeom>
            </p:spPr>
            <p:txBody>
              <a:bodyPr lIns="49722" tIns="49722" rIns="49722" bIns="4972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0950737" y="14493"/>
              <a:ext cx="4838693" cy="1418006"/>
              <a:chOff x="0" y="0"/>
              <a:chExt cx="1058922" cy="310323"/>
            </a:xfrm>
          </p:grpSpPr>
          <p:sp>
            <p:nvSpPr>
              <p:cNvPr id="38" name="Freeform 3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922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58922" h="310323">
                    <a:moveTo>
                      <a:pt x="53333" y="0"/>
                    </a:moveTo>
                    <a:lnTo>
                      <a:pt x="1005588" y="0"/>
                    </a:lnTo>
                    <a:cubicBezTo>
                      <a:pt x="1035044" y="0"/>
                      <a:pt x="1058922" y="23878"/>
                      <a:pt x="1058922" y="53333"/>
                    </a:cubicBezTo>
                    <a:lnTo>
                      <a:pt x="1058922" y="256990"/>
                    </a:lnTo>
                    <a:cubicBezTo>
                      <a:pt x="1058922" y="271134"/>
                      <a:pt x="1053303" y="284700"/>
                      <a:pt x="1043301" y="294702"/>
                    </a:cubicBezTo>
                    <a:cubicBezTo>
                      <a:pt x="1033299" y="304704"/>
                      <a:pt x="1019733" y="310323"/>
                      <a:pt x="1005588" y="310323"/>
                    </a:cubicBezTo>
                    <a:lnTo>
                      <a:pt x="53333" y="310323"/>
                    </a:lnTo>
                    <a:cubicBezTo>
                      <a:pt x="23878" y="310323"/>
                      <a:pt x="0" y="286445"/>
                      <a:pt x="0" y="256990"/>
                    </a:cubicBezTo>
                    <a:lnTo>
                      <a:pt x="0" y="53333"/>
                    </a:lnTo>
                    <a:cubicBezTo>
                      <a:pt x="0" y="23878"/>
                      <a:pt x="23878" y="0"/>
                      <a:pt x="53333" y="0"/>
                    </a:cubicBezTo>
                    <a:close/>
                  </a:path>
                </a:pathLst>
              </a:custGeom>
              <a:solidFill>
                <a:srgbClr val="3CC1C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1058922" cy="357948"/>
              </a:xfrm>
              <a:prstGeom prst="rect">
                <a:avLst/>
              </a:prstGeom>
            </p:spPr>
            <p:txBody>
              <a:bodyPr lIns="49722" tIns="49722" rIns="49722" bIns="4972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10974250" y="233305"/>
              <a:ext cx="4624680" cy="1018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7"/>
                </a:lnSpc>
              </a:pPr>
              <a:r>
                <a:rPr lang="en-US" sz="2799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District </a:t>
              </a:r>
            </a:p>
            <a:p>
              <a:pPr marL="0" lvl="0" indent="0" algn="ctr">
                <a:lnSpc>
                  <a:spcPts val="2967"/>
                </a:lnSpc>
              </a:pPr>
              <a:r>
                <a:rPr lang="en-US" sz="2799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Leaders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1164686" y="1860868"/>
              <a:ext cx="4434244" cy="583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trainings in-person and virtually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Collaborate with school counselors, administrators, and fiscal contacts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Support alignment across schools</a:t>
              </a:r>
            </a:p>
            <a:p>
              <a:pPr algn="l">
                <a:lnSpc>
                  <a:spcPts val="1389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Sustainability plans</a:t>
              </a:r>
            </a:p>
            <a:p>
              <a:pPr algn="l">
                <a:lnSpc>
                  <a:spcPts val="2780"/>
                </a:lnSpc>
              </a:pPr>
              <a:r>
                <a:rPr lang="en-US" sz="2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</a:p>
            <a:p>
              <a:pPr algn="l">
                <a:lnSpc>
                  <a:spcPts val="2780"/>
                </a:lnSpc>
              </a:pPr>
              <a:endPara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2" name="Freeform 42" descr="CDE Logo"/>
          <p:cNvSpPr/>
          <p:nvPr/>
        </p:nvSpPr>
        <p:spPr>
          <a:xfrm>
            <a:off x="14940643" y="860860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2333" y="466110"/>
            <a:ext cx="3696822" cy="1294237"/>
            <a:chOff x="0" y="0"/>
            <a:chExt cx="9152759" cy="3230880"/>
          </a:xfrm>
        </p:grpSpPr>
        <p:sp>
          <p:nvSpPr>
            <p:cNvPr id="44" name="Freeform 44" descr="stakeholders "/>
            <p:cNvSpPr/>
            <p:nvPr/>
          </p:nvSpPr>
          <p:spPr>
            <a:xfrm>
              <a:off x="5080" y="12340"/>
              <a:ext cx="9137519" cy="3114740"/>
            </a:xfrm>
            <a:custGeom>
              <a:avLst/>
              <a:gdLst/>
              <a:ahLst/>
              <a:cxnLst/>
              <a:rect l="l" t="t" r="r" b="b"/>
              <a:pathLst>
                <a:path w="9137519" h="3114740">
                  <a:moveTo>
                    <a:pt x="8347579" y="3114740"/>
                  </a:moveTo>
                  <a:lnTo>
                    <a:pt x="0" y="3114740"/>
                  </a:lnTo>
                  <a:lnTo>
                    <a:pt x="791210" y="1557298"/>
                  </a:lnTo>
                  <a:lnTo>
                    <a:pt x="0" y="0"/>
                  </a:lnTo>
                  <a:lnTo>
                    <a:pt x="8347579" y="0"/>
                  </a:lnTo>
                  <a:lnTo>
                    <a:pt x="9137519" y="1557298"/>
                  </a:lnTo>
                  <a:lnTo>
                    <a:pt x="8347579" y="3114740"/>
                  </a:lnTo>
                  <a:close/>
                </a:path>
              </a:pathLst>
            </a:custGeom>
            <a:solidFill>
              <a:srgbClr val="3CC1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4724908" y="912486"/>
            <a:ext cx="2141475" cy="335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26"/>
              </a:lnSpc>
              <a:spcBef>
                <a:spcPct val="0"/>
              </a:spcBef>
            </a:pPr>
            <a:r>
              <a:rPr lang="en-US" sz="202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STAKEHOLDERS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620357" y="622965"/>
            <a:ext cx="13802578" cy="10130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 Timeline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145174"/>
            <a:ext cx="18288000" cy="8141826"/>
            <a:chOff x="0" y="0"/>
            <a:chExt cx="4816593" cy="2144349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2144349"/>
            </a:xfrm>
            <a:custGeom>
              <a:avLst/>
              <a:gdLst/>
              <a:ahLst/>
              <a:cxnLst/>
              <a:rect l="l" t="t" r="r" b="b"/>
              <a:pathLst>
                <a:path w="4816592" h="2144349">
                  <a:moveTo>
                    <a:pt x="0" y="0"/>
                  </a:moveTo>
                  <a:lnTo>
                    <a:pt x="4816592" y="0"/>
                  </a:lnTo>
                  <a:lnTo>
                    <a:pt x="4816592" y="2144349"/>
                  </a:lnTo>
                  <a:lnTo>
                    <a:pt x="0" y="214434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16593" cy="2201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87771" y="2383387"/>
            <a:ext cx="5125907" cy="49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1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Map out important dates.</a:t>
            </a:r>
          </a:p>
        </p:txBody>
      </p:sp>
      <p:graphicFrame>
        <p:nvGraphicFramePr>
          <p:cNvPr id="9" name="Table 9" descr="Table showing example of mapping out the sustainability plan across several month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48199"/>
              </p:ext>
            </p:extLst>
          </p:nvPr>
        </p:nvGraphicFramePr>
        <p:xfrm>
          <a:off x="210414" y="3155412"/>
          <a:ext cx="17898276" cy="6924675"/>
        </p:xfrm>
        <a:graphic>
          <a:graphicData uri="http://schemas.openxmlformats.org/drawingml/2006/table">
            <a:tbl>
              <a:tblPr firstRow="1"/>
              <a:tblGrid>
                <a:gridCol w="280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6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1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3389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191919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November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191919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December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E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191919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February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191919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March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E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191919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April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799" b="1" u="sng">
                          <a:solidFill>
                            <a:srgbClr val="191919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May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1286">
                <a:tc>
                  <a:txBody>
                    <a:bodyPr/>
                    <a:lstStyle/>
                    <a:p>
                      <a:pPr marL="431799" lvl="1" indent="-215899" algn="l">
                        <a:lnSpc>
                          <a:spcPts val="29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999" spc="29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11/14: Team meeting to collect SCCG  data to sustain FTE and programs- Jennicca, Brooke, Michelle </a:t>
                      </a:r>
                      <a:endParaRPr lang="en-US" sz="1100"/>
                    </a:p>
                    <a:p>
                      <a:pPr algn="l">
                        <a:lnSpc>
                          <a:spcPts val="1499"/>
                        </a:lnSpc>
                      </a:pPr>
                      <a:endParaRPr lang="en-US" sz="1100"/>
                    </a:p>
                    <a:p>
                      <a:pPr marL="431799" lvl="1" indent="-215899" algn="l">
                        <a:lnSpc>
                          <a:spcPts val="2999"/>
                        </a:lnSpc>
                        <a:buFont typeface="Arial"/>
                        <a:buChar char="•"/>
                      </a:pPr>
                      <a:r>
                        <a:rPr lang="en-US" sz="1999" spc="29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11/28: Student impact minutes -Michelle</a:t>
                      </a:r>
                    </a:p>
                  </a:txBody>
                  <a:tcPr marL="190500" marR="190500" marT="190500" marB="190500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12/2: Student impact statements assigned in advisory -Jennicca</a:t>
                      </a:r>
                      <a:endParaRPr lang="en-US" sz="1100"/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1100"/>
                    </a:p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12/4: Collect student impact statements in advisory-Jennicca </a:t>
                      </a:r>
                    </a:p>
                  </a:txBody>
                  <a:tcPr marL="190500" marR="190500" marT="190500" marB="190500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2/3: Decide data priorities- Jennicca, Brooke, Michelle</a:t>
                      </a:r>
                      <a:endParaRPr lang="en-US" sz="1100"/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1100"/>
                    </a:p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2/15: Create staff one-pager from data- Brooke</a:t>
                      </a:r>
                    </a:p>
                  </a:txBody>
                  <a:tcPr marL="190500" marR="190500" marT="190500" marB="190500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3/10: Form to be on school board agenda due to district admin- Michelle </a:t>
                      </a:r>
                      <a:endParaRPr lang="en-US" sz="1100"/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1100"/>
                    </a:p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3/20: Start PowerPoint Presentation- Jennicca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3/22: Michelle starts video of programs </a:t>
                      </a:r>
                    </a:p>
                  </a:txBody>
                  <a:tcPr marL="190500" marR="190500" marT="190500" marB="190500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4/1: Student and guardian permission to present- Brooke</a:t>
                      </a:r>
                      <a:endParaRPr lang="en-US" sz="1100"/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1100"/>
                    </a:p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4/15: Powerpoint finished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31801" lvl="1" indent="-215900" algn="l">
                        <a:lnSpc>
                          <a:spcPts val="3000"/>
                        </a:lnSpc>
                        <a:buFont typeface="Arial"/>
                        <a:buChar char="•"/>
                      </a:pPr>
                      <a:r>
                        <a:rPr lang="en-US" sz="2000" spc="3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4/20: Team meeting to prep Powerpoint slides- Jennicca, Brooke, Michelle &amp; student </a:t>
                      </a:r>
                    </a:p>
                  </a:txBody>
                  <a:tcPr marL="190500" marR="190500" marT="190500" marB="190500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defRPr/>
                      </a:pPr>
                      <a:r>
                        <a:rPr lang="en-US" sz="2000" spc="30" dirty="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5/3: Team meeting, practice presentation </a:t>
                      </a:r>
                      <a:endParaRPr lang="en-US" sz="1100" dirty="0"/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1100" dirty="0"/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2000" spc="30" dirty="0">
                          <a:solidFill>
                            <a:srgbClr val="19191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5/15: Present School Board Meeting 6:00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 dirty="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 dirty="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 dirty="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 dirty="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 dirty="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 dirty="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algn="l">
                        <a:lnSpc>
                          <a:spcPts val="3000"/>
                        </a:lnSpc>
                      </a:pPr>
                      <a:endParaRPr lang="en-US" sz="2000" spc="30" dirty="0">
                        <a:solidFill>
                          <a:srgbClr val="19191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90500" marR="190500" marT="190500" marB="190500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Freeform 10" descr="CDE Logo"/>
          <p:cNvSpPr/>
          <p:nvPr/>
        </p:nvSpPr>
        <p:spPr>
          <a:xfrm>
            <a:off x="15395432" y="871917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2333" y="466110"/>
            <a:ext cx="3696822" cy="1294237"/>
            <a:chOff x="0" y="0"/>
            <a:chExt cx="4929096" cy="172565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929096" cy="1725650"/>
              <a:chOff x="0" y="0"/>
              <a:chExt cx="9152759" cy="32308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A3D28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15" descr="Notes catcher"/>
            <p:cNvSpPr/>
            <p:nvPr/>
          </p:nvSpPr>
          <p:spPr>
            <a:xfrm>
              <a:off x="3773294" y="461710"/>
              <a:ext cx="774516" cy="802229"/>
            </a:xfrm>
            <a:custGeom>
              <a:avLst/>
              <a:gdLst/>
              <a:ahLst/>
              <a:cxnLst/>
              <a:rect l="l" t="t" r="r" b="b"/>
              <a:pathLst>
                <a:path w="774516" h="802229">
                  <a:moveTo>
                    <a:pt x="0" y="0"/>
                  </a:moveTo>
                  <a:lnTo>
                    <a:pt x="774516" y="0"/>
                  </a:lnTo>
                  <a:lnTo>
                    <a:pt x="774516" y="802230"/>
                  </a:lnTo>
                  <a:lnTo>
                    <a:pt x="0" y="80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20808" y="604693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TIMELINE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7398" y="325117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60927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477354" y="618221"/>
            <a:ext cx="14765900" cy="1025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Sustainability Plan</a:t>
            </a:r>
            <a:r>
              <a:rPr kumimoji="0" lang="en-US" sz="7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Examples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lab 1"/>
              <a:ea typeface="Museo Slab 1"/>
              <a:cs typeface="Museo Slab 1"/>
              <a:sym typeface="Museo Slab 1"/>
            </a:endParaRPr>
          </a:p>
        </p:txBody>
      </p:sp>
      <p:grpSp>
        <p:nvGrpSpPr>
          <p:cNvPr id="19" name="Group 19" descr="Role out note catch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882333" y="466110"/>
            <a:ext cx="3696822" cy="1294237"/>
            <a:chOff x="0" y="0"/>
            <a:chExt cx="4929096" cy="172565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929096" cy="1725650"/>
              <a:chOff x="0" y="0"/>
              <a:chExt cx="9152759" cy="32308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5080" y="12340"/>
                <a:ext cx="9137519" cy="3114740"/>
              </a:xfrm>
              <a:custGeom>
                <a:avLst/>
                <a:gdLst/>
                <a:ahLst/>
                <a:cxnLst/>
                <a:rect l="l" t="t" r="r" b="b"/>
                <a:pathLst>
                  <a:path w="9137519" h="3114740">
                    <a:moveTo>
                      <a:pt x="8347579" y="3114740"/>
                    </a:moveTo>
                    <a:lnTo>
                      <a:pt x="0" y="3114740"/>
                    </a:lnTo>
                    <a:lnTo>
                      <a:pt x="791210" y="1557298"/>
                    </a:lnTo>
                    <a:lnTo>
                      <a:pt x="0" y="0"/>
                    </a:lnTo>
                    <a:lnTo>
                      <a:pt x="8347579" y="0"/>
                    </a:lnTo>
                    <a:lnTo>
                      <a:pt x="9137519" y="1557298"/>
                    </a:lnTo>
                    <a:lnTo>
                      <a:pt x="8347579" y="3114740"/>
                    </a:ln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Freeform 22" descr="Notes catcher"/>
            <p:cNvSpPr/>
            <p:nvPr/>
          </p:nvSpPr>
          <p:spPr>
            <a:xfrm>
              <a:off x="3773294" y="461710"/>
              <a:ext cx="774516" cy="802229"/>
            </a:xfrm>
            <a:custGeom>
              <a:avLst/>
              <a:gdLst/>
              <a:ahLst/>
              <a:cxnLst/>
              <a:rect l="l" t="t" r="r" b="b"/>
              <a:pathLst>
                <a:path w="774516" h="802229">
                  <a:moveTo>
                    <a:pt x="0" y="0"/>
                  </a:moveTo>
                  <a:lnTo>
                    <a:pt x="774516" y="0"/>
                  </a:lnTo>
                  <a:lnTo>
                    <a:pt x="774516" y="802230"/>
                  </a:lnTo>
                  <a:lnTo>
                    <a:pt x="0" y="80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20808" y="604693"/>
              <a:ext cx="2855300" cy="43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26"/>
                </a:lnSpc>
                <a:spcBef>
                  <a:spcPct val="0"/>
                </a:spcBef>
              </a:pPr>
              <a:r>
                <a:rPr lang="en-US" sz="202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ROLE OUT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656188" y="2616928"/>
            <a:ext cx="7591987" cy="49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1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How do you plan to share the message?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02041" y="3403870"/>
            <a:ext cx="4263748" cy="2182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4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Presentation </a:t>
            </a:r>
          </a:p>
          <a:p>
            <a:pPr marL="604519" lvl="1" indent="-302260" algn="l">
              <a:lnSpc>
                <a:spcPts val="34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Flyers </a:t>
            </a:r>
          </a:p>
          <a:p>
            <a:pPr marL="604519" lvl="1" indent="-302260" algn="l">
              <a:lnSpc>
                <a:spcPts val="34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Bulletin boards</a:t>
            </a:r>
          </a:p>
          <a:p>
            <a:pPr marL="604519" lvl="1" indent="-302260" algn="l">
              <a:lnSpc>
                <a:spcPts val="34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Video of programs</a:t>
            </a:r>
          </a:p>
          <a:p>
            <a:pPr marL="604519" lvl="1" indent="-302260" algn="l">
              <a:lnSpc>
                <a:spcPts val="34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Media </a:t>
            </a:r>
          </a:p>
        </p:txBody>
      </p:sp>
      <p:sp>
        <p:nvSpPr>
          <p:cNvPr id="9" name="Freeform 9" descr="Example of one pager  Fall 2022 Semester in Review "/>
          <p:cNvSpPr/>
          <p:nvPr/>
        </p:nvSpPr>
        <p:spPr>
          <a:xfrm>
            <a:off x="1256446" y="3413395"/>
            <a:ext cx="4339181" cy="4939009"/>
          </a:xfrm>
          <a:custGeom>
            <a:avLst/>
            <a:gdLst/>
            <a:ahLst/>
            <a:cxnLst/>
            <a:rect l="l" t="t" r="r" b="b"/>
            <a:pathLst>
              <a:path w="4339181" h="4939009">
                <a:moveTo>
                  <a:pt x="0" y="0"/>
                </a:moveTo>
                <a:lnTo>
                  <a:pt x="4339181" y="0"/>
                </a:lnTo>
                <a:lnTo>
                  <a:pt x="4339181" y="4939009"/>
                </a:lnTo>
                <a:lnTo>
                  <a:pt x="0" y="4939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815202" y="8508431"/>
            <a:ext cx="5221669" cy="81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Aurora Central High School </a:t>
            </a:r>
          </a:p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Counseling Department, 2023</a:t>
            </a:r>
          </a:p>
        </p:txBody>
      </p:sp>
      <p:sp>
        <p:nvSpPr>
          <p:cNvPr id="10" name="Freeform 10" descr="powerpoint slides- no text just an example "/>
          <p:cNvSpPr/>
          <p:nvPr/>
        </p:nvSpPr>
        <p:spPr>
          <a:xfrm>
            <a:off x="6707568" y="6196067"/>
            <a:ext cx="3902572" cy="2138994"/>
          </a:xfrm>
          <a:custGeom>
            <a:avLst/>
            <a:gdLst/>
            <a:ahLst/>
            <a:cxnLst/>
            <a:rect l="l" t="t" r="r" b="b"/>
            <a:pathLst>
              <a:path w="3902572" h="2138994">
                <a:moveTo>
                  <a:pt x="0" y="0"/>
                </a:moveTo>
                <a:lnTo>
                  <a:pt x="3902572" y="0"/>
                </a:lnTo>
                <a:lnTo>
                  <a:pt x="3902572" y="2138994"/>
                </a:lnTo>
                <a:lnTo>
                  <a:pt x="0" y="2138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7057594"/>
            <a:ext cx="3953966" cy="2200706"/>
          </a:xfrm>
          <a:custGeom>
            <a:avLst/>
            <a:gdLst/>
            <a:ahLst/>
            <a:cxnLst/>
            <a:rect l="l" t="t" r="r" b="b"/>
            <a:pathLst>
              <a:path w="3953966" h="2200706">
                <a:moveTo>
                  <a:pt x="0" y="0"/>
                </a:moveTo>
                <a:lnTo>
                  <a:pt x="3953966" y="0"/>
                </a:lnTo>
                <a:lnTo>
                  <a:pt x="3953966" y="2200706"/>
                </a:lnTo>
                <a:lnTo>
                  <a:pt x="0" y="22007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 descr="Bulletin board exampl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510596" y="3577254"/>
            <a:ext cx="3688310" cy="3688310"/>
            <a:chOff x="0" y="0"/>
            <a:chExt cx="4917747" cy="4917747"/>
          </a:xfrm>
        </p:grpSpPr>
        <p:sp>
          <p:nvSpPr>
            <p:cNvPr id="15" name="Freeform 15" descr="Bulletin Board that says We love our school counselor to show and example"/>
            <p:cNvSpPr/>
            <p:nvPr/>
          </p:nvSpPr>
          <p:spPr>
            <a:xfrm>
              <a:off x="0" y="0"/>
              <a:ext cx="4917747" cy="4917747"/>
            </a:xfrm>
            <a:custGeom>
              <a:avLst/>
              <a:gdLst/>
              <a:ahLst/>
              <a:cxnLst/>
              <a:rect l="l" t="t" r="r" b="b"/>
              <a:pathLst>
                <a:path w="4917747" h="4917747">
                  <a:moveTo>
                    <a:pt x="0" y="0"/>
                  </a:moveTo>
                  <a:lnTo>
                    <a:pt x="4917747" y="0"/>
                  </a:lnTo>
                  <a:lnTo>
                    <a:pt x="4917747" y="4917747"/>
                  </a:lnTo>
                  <a:lnTo>
                    <a:pt x="0" y="4917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66670" y="402728"/>
              <a:ext cx="3487082" cy="3430417"/>
            </a:xfrm>
            <a:custGeom>
              <a:avLst/>
              <a:gdLst/>
              <a:ahLst/>
              <a:cxnLst/>
              <a:rect l="l" t="t" r="r" b="b"/>
              <a:pathLst>
                <a:path w="3487082" h="3430417">
                  <a:moveTo>
                    <a:pt x="0" y="0"/>
                  </a:moveTo>
                  <a:lnTo>
                    <a:pt x="3487082" y="0"/>
                  </a:lnTo>
                  <a:lnTo>
                    <a:pt x="3487082" y="3430417"/>
                  </a:lnTo>
                  <a:lnTo>
                    <a:pt x="0" y="3430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310211" y="2574104"/>
              <a:ext cx="2085590" cy="1856176"/>
            </a:xfrm>
            <a:custGeom>
              <a:avLst/>
              <a:gdLst/>
              <a:ahLst/>
              <a:cxnLst/>
              <a:rect l="l" t="t" r="r" b="b"/>
              <a:pathLst>
                <a:path w="2085590" h="1856176">
                  <a:moveTo>
                    <a:pt x="0" y="0"/>
                  </a:moveTo>
                  <a:lnTo>
                    <a:pt x="2085591" y="0"/>
                  </a:lnTo>
                  <a:lnTo>
                    <a:pt x="2085591" y="1856175"/>
                  </a:lnTo>
                  <a:lnTo>
                    <a:pt x="0" y="1856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52182" y="1105637"/>
              <a:ext cx="2796566" cy="1704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8"/>
                </a:lnSpc>
                <a:spcBef>
                  <a:spcPct val="0"/>
                </a:spcBef>
              </a:pPr>
              <a:r>
                <a:rPr lang="en-US" sz="2477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 love our School counselor </a:t>
              </a:r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391" y="3561233"/>
            <a:ext cx="4088023" cy="4114800"/>
          </a:xfrm>
          <a:custGeom>
            <a:avLst/>
            <a:gdLst/>
            <a:ahLst/>
            <a:cxnLst/>
            <a:rect l="l" t="t" r="r" b="b"/>
            <a:pathLst>
              <a:path w="4088023" h="4114800">
                <a:moveTo>
                  <a:pt x="0" y="0"/>
                </a:moveTo>
                <a:lnTo>
                  <a:pt x="4088023" y="0"/>
                </a:lnTo>
                <a:lnTo>
                  <a:pt x="4088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618221"/>
            <a:ext cx="1070322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Mark Your Calendars!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16988" y="3722213"/>
            <a:ext cx="11543625" cy="386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52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Virtual Professional Development with Hatching Results, Inc.</a:t>
            </a:r>
          </a:p>
          <a:p>
            <a:pPr marL="1209032" lvl="2" indent="-403011" algn="l">
              <a:lnSpc>
                <a:spcPts val="4227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11, 2025: </a:t>
            </a:r>
            <a:r>
              <a:rPr lang="en-US" sz="27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hatchingresults.zoom.us/meeting/register/tZIuduytqj0vHNbnhQYjFKxnmuuuHlN9v6XJ#/registration"/>
              </a:rPr>
              <a:t>register via Zoom</a:t>
            </a:r>
          </a:p>
          <a:p>
            <a:pPr marL="1209032" lvl="2" indent="-403011" algn="l">
              <a:lnSpc>
                <a:spcPts val="4227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12, 2025: </a:t>
            </a:r>
            <a:r>
              <a:rPr lang="en-US" sz="27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hatchingresults.zoom.us/meeting/register/tZApcO-upj4oH9JNOB6oZ36Se_wDfIUjlhne#/registration"/>
              </a:rPr>
              <a:t>register via Zoom</a:t>
            </a:r>
          </a:p>
          <a:p>
            <a:pPr algn="l">
              <a:lnSpc>
                <a:spcPts val="4227"/>
              </a:lnSpc>
            </a:pPr>
            <a:endParaRPr lang="en-US" sz="2799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6" tooltip="https://hatchingresults.zoom.us/meeting/register/tZApcO-upj4oH9JNOB6oZ36Se_wDfIUjlhne#/registration"/>
            </a:endParaRPr>
          </a:p>
          <a:p>
            <a:pPr marL="647695" lvl="1" indent="-323848" algn="l">
              <a:lnSpc>
                <a:spcPts val="452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Interim Financial Report Due: February 2, 2025 </a:t>
            </a:r>
          </a:p>
          <a:p>
            <a:pPr algn="l">
              <a:lnSpc>
                <a:spcPts val="4529"/>
              </a:lnSpc>
            </a:pPr>
            <a:endParaRPr lang="en-US" sz="29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47695" lvl="1" indent="-323848" algn="l">
              <a:lnSpc>
                <a:spcPts val="452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End of Year Report Due: May 30, 2025 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61822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</a:t>
            </a:r>
          </a:p>
        </p:txBody>
      </p:sp>
      <p:sp>
        <p:nvSpPr>
          <p:cNvPr id="6" name="Freeform 6" descr="Question Mark Symbol"/>
          <p:cNvSpPr/>
          <p:nvPr/>
        </p:nvSpPr>
        <p:spPr>
          <a:xfrm>
            <a:off x="6481774" y="330851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624816"/>
            <a:ext cx="1393117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Contact Us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4759" y="4304372"/>
            <a:ext cx="7588213" cy="3179627"/>
            <a:chOff x="0" y="0"/>
            <a:chExt cx="2900587" cy="1215409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1509" y="5252676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3" y="0"/>
                </a:lnTo>
                <a:lnTo>
                  <a:pt x="1696063" y="1919166"/>
                </a:lnTo>
                <a:lnTo>
                  <a:pt x="0" y="191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09545" y="4304372"/>
            <a:ext cx="7588213" cy="3179627"/>
            <a:chOff x="0" y="0"/>
            <a:chExt cx="2900587" cy="1215409"/>
          </a:xfrm>
        </p:grpSpPr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5565" y="4709733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6" y="0"/>
                </a:lnTo>
                <a:lnTo>
                  <a:pt x="1896606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184759" y="2779530"/>
            <a:ext cx="15918483" cy="8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questions come up, please reach out.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2495" y="4533996"/>
            <a:ext cx="301100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6D3B5D"/>
                </a:solidFill>
                <a:latin typeface="Museo Slab 2"/>
                <a:ea typeface="Museo Slab 2"/>
                <a:cs typeface="Museo Slab 2"/>
                <a:sym typeface="Museo Slab 2"/>
              </a:rPr>
              <a:t>SCCG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21920" y="4401187"/>
            <a:ext cx="3923278" cy="275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303-923-0966​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01158" y="4848244"/>
            <a:ext cx="3845382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5E39"/>
                </a:solidFill>
                <a:latin typeface="Museo Slab 2"/>
                <a:ea typeface="Museo Slab 2"/>
                <a:cs typeface="Museo Slab 2"/>
                <a:sym typeface="Museo Slab 2"/>
              </a:rPr>
              <a:t>CDE Grants Fiscal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4485" y="5600886"/>
            <a:ext cx="3719512" cy="85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Gloria </a:t>
            </a:r>
            <a:r>
              <a:rPr lang="en-US" sz="2599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Kochan</a:t>
            </a:r>
            <a:endParaRPr lang="en-US" sz="25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kochan_g@cde.state.co.us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2"/>
            <a:ext cx="18351998" cy="1330186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39148" y="618221"/>
            <a:ext cx="11119452" cy="1025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References Part I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998" y="1988107"/>
            <a:ext cx="18351998" cy="7955993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4970737" y="853149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14810" y="2171700"/>
            <a:ext cx="17542710" cy="7346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</a:t>
            </a:r>
            <a:r>
              <a:rPr lang="en-US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n.d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Appropriate and inappropriate activities for school counselors.</a:t>
            </a:r>
          </a:p>
          <a:p>
            <a:pPr algn="l">
              <a:lnSpc>
                <a:spcPts val="2520"/>
              </a:lnSpc>
            </a:pP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    </a:t>
            </a:r>
            <a:r>
              <a:rPr lang="en-US" sz="2000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getmedia/8fe536c2-7a32-4102-8ce7-42e9b0683b3b/appropriate-activities-of-school-counselors.pdf"/>
              </a:rPr>
              <a:t>https://www.schoolcounselor.org/getmedia/8fe536c2-7a32-4102-8ce7-42e9b0683b3b/appropriate-activities-of-school-counselors.pdf</a:t>
            </a:r>
          </a:p>
          <a:p>
            <a:pPr algn="l">
              <a:lnSpc>
                <a:spcPts val="2520"/>
              </a:lnSpc>
            </a:pPr>
            <a:endParaRPr lang="en-US" sz="2000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schoolcounselor.org/getmedia/8fe536c2-7a32-4102-8ce7-42e9b0683b3b/appropriate-activities-of-school-counselors.pdf"/>
            </a:endParaRP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(2019a).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ASCA national model: A framework for school counseling programs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(4th Edition). Alexandria, VA: Author.</a:t>
            </a:r>
          </a:p>
          <a:p>
            <a:pPr algn="l">
              <a:lnSpc>
                <a:spcPts val="252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(2019b).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ASCA School Counselor Professional Standards &amp; Competencies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Alexandria, VA: Author.</a:t>
            </a: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2E5187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getmedia/a8d59c2c-51de-4ec3-a565-a3235f3b93c3/SC-Competencies.pdf"/>
              </a:rPr>
              <a:t>https://www.schoolcounselor.org/getmedia/a8d59c2c-51de-4ec3-a565-a3235f3b93c3/SC-Competencies.pdf</a:t>
            </a:r>
          </a:p>
          <a:p>
            <a:pPr algn="l">
              <a:lnSpc>
                <a:spcPts val="2520"/>
              </a:lnSpc>
            </a:pPr>
            <a:endParaRPr lang="en-US" sz="2000" u="sng" dirty="0">
              <a:solidFill>
                <a:srgbClr val="2E5187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schoolcounselor.org/getmedia/a8d59c2c-51de-4ec3-a565-a3235f3b93c3/SC-Competencies.pdf"/>
            </a:endParaRP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(2022).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ASCA ethical standards for school counselors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getmedia/44f30280-ffe8-4b41-9ad8-f15909c3d164/EthicalStandards.pdf"/>
              </a:rPr>
              <a:t>https://www.schoolcounselor.org/getmedia/44f30280-ffe8-4b41-9ad8-f15909c3d164/EthicalStandards.pdf</a:t>
            </a:r>
          </a:p>
          <a:p>
            <a:pPr algn="l">
              <a:lnSpc>
                <a:spcPts val="2520"/>
              </a:lnSpc>
            </a:pPr>
            <a:endParaRPr lang="en-US" sz="2000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6" tooltip="https://www.schoolcounselor.org/getmedia/44f30280-ffe8-4b41-9ad8-f15909c3d164/EthicalStandards.pdf"/>
            </a:endParaRP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(2023a).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role of the school counselor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800080"/>
                </a:solidFill>
                <a:latin typeface="Trebuchet MS"/>
                <a:ea typeface="Trebuchet MS"/>
                <a:cs typeface="Trebuchet MS"/>
                <a:sym typeface="Trebuchet MS"/>
                <a:hlinkClick r:id="rId7" tooltip="https://www.schoolcounselor.org/getmedia/ee8b2e1b-d021-4575-982c-c84402cb2cd2/Role-Statement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https://www.schoolcounselor.org/getmedia/ee8b2e1b-d021-4575-982c-c84402cb2cd2/Role-Statement.pdf</a:t>
            </a:r>
            <a:endParaRPr lang="en-US" sz="2000" u="sng" dirty="0">
              <a:solidFill>
                <a:srgbClr val="800080"/>
              </a:solidFill>
              <a:latin typeface="Trebuchet MS"/>
              <a:ea typeface="Trebuchet MS"/>
              <a:cs typeface="Trebuchet MS"/>
              <a:sym typeface="Trebuchet MS"/>
              <a:hlinkClick r:id="rId7" tooltip="https://www.schoolcounselor.org/getmedia/ee8b2e1b-d021-4575-982c-c84402cb2cd2/Role-Statement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2520"/>
              </a:lnSpc>
            </a:pPr>
            <a:endParaRPr lang="en-US" sz="2000" dirty="0">
              <a:latin typeface="Trebuchet MS"/>
              <a:ea typeface="Trebuchet MS"/>
              <a:cs typeface="Trebuchet MS"/>
              <a:sym typeface="Trebuchet MS"/>
              <a:hlinkClick r:id="rId7" tooltip="https://www.schoolcounselor.org/getmedia/ee8b2e1b-d021-4575-982c-c84402cb2cd2/Role-Statement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2520"/>
              </a:lnSpc>
            </a:pPr>
            <a:r>
              <a:rPr lang="en-US" sz="2000" dirty="0">
                <a:latin typeface="Trebuchet MS" panose="020B0603020202020204" pitchFamily="34" charset="0"/>
                <a:sym typeface="Trebuchet MS"/>
              </a:rPr>
              <a:t>American School Counselor Association. (2023b). The school counselor and academic development.</a:t>
            </a:r>
          </a:p>
          <a:p>
            <a:pPr algn="l">
              <a:lnSpc>
                <a:spcPts val="2520"/>
              </a:lnSpc>
            </a:pPr>
            <a:r>
              <a:rPr lang="en-US" sz="2000" dirty="0">
                <a:latin typeface="Trebuchet MS" panose="020B0603020202020204" pitchFamily="34" charset="0"/>
                <a:sym typeface="Trebuchet MS"/>
              </a:rPr>
              <a:t>      </a:t>
            </a:r>
            <a:r>
              <a:rPr lang="en-US" i="1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https://www.schoolcounselor.org/Standards-Positions/Position-Statements/ASCA-Position-Statements/The-School-Counselor-and-Academic-  Development</a:t>
            </a:r>
            <a:endParaRPr lang="en-US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520"/>
              </a:lnSpc>
            </a:pPr>
            <a:endParaRPr lang="en-US" sz="2000" u="sng" dirty="0">
              <a:solidFill>
                <a:srgbClr val="800080"/>
              </a:solidFill>
              <a:latin typeface="Trebuchet MS"/>
              <a:ea typeface="Trebuchet MS"/>
              <a:cs typeface="Trebuchet MS"/>
              <a:sym typeface="Trebuchet MS"/>
              <a:hlinkClick r:id="rId7" tooltip="https://www.schoolcounselor.org/getmedia/ee8b2e1b-d021-4575-982c-c84402cb2cd2/Role-Statement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(2024a).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School counselor roles and ratios. </a:t>
            </a: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9" tooltip="https://www.schoolcounselor.org/About-School-Counseling/School-Counselor-Roles-Ratios"/>
              </a:rPr>
              <a:t>https://www.schoolcounselor.org/About-School-Counseling/School-Counselor-Roles-Ratios</a:t>
            </a:r>
          </a:p>
          <a:p>
            <a:pPr algn="l">
              <a:lnSpc>
                <a:spcPts val="2520"/>
              </a:lnSpc>
            </a:pPr>
            <a:endParaRPr lang="en-US" sz="1200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9" tooltip="https://www.schoolcounselor.org/About-School-Counseling/School-Counselor-Roles-Ratios"/>
            </a:endParaRPr>
          </a:p>
          <a:p>
            <a:pPr>
              <a:lnSpc>
                <a:spcPts val="2520"/>
              </a:lnSpc>
            </a:pPr>
            <a:endParaRPr lang="en-US" u="sng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520"/>
              </a:lnSpc>
            </a:pPr>
            <a:endParaRPr lang="en-US" sz="1800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10" tooltip="https://www.schoolcounselor.org/About-School-Counseling/ASCA-National-Model-for-School-Counseling-Programs/Templates-Resourc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0961" y="2148160"/>
            <a:ext cx="18247635" cy="8286033"/>
          </a:xfrm>
          <a:custGeom>
            <a:avLst/>
            <a:gdLst/>
            <a:ahLst/>
            <a:cxnLst/>
            <a:rect l="l" t="t" r="r" b="b"/>
            <a:pathLst>
              <a:path w="18247635" h="8286033">
                <a:moveTo>
                  <a:pt x="0" y="0"/>
                </a:moveTo>
                <a:lnTo>
                  <a:pt x="18247635" y="0"/>
                </a:lnTo>
                <a:lnTo>
                  <a:pt x="18247635" y="8286033"/>
                </a:lnTo>
                <a:lnTo>
                  <a:pt x="0" y="8286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90" b="-299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5531" y="3368811"/>
            <a:ext cx="14880515" cy="5137964"/>
            <a:chOff x="0" y="0"/>
            <a:chExt cx="3919148" cy="1353209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53209"/>
            </a:xfrm>
            <a:custGeom>
              <a:avLst/>
              <a:gdLst/>
              <a:ahLst/>
              <a:cxnLst/>
              <a:rect l="l" t="t" r="r" b="b"/>
              <a:pathLst>
                <a:path w="3919148" h="1353209">
                  <a:moveTo>
                    <a:pt x="0" y="0"/>
                  </a:moveTo>
                  <a:lnTo>
                    <a:pt x="3919148" y="0"/>
                  </a:lnTo>
                  <a:lnTo>
                    <a:pt x="3919148" y="1353209"/>
                  </a:lnTo>
                  <a:lnTo>
                    <a:pt x="0" y="135320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919148" cy="1410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9108" y="3258766"/>
            <a:ext cx="3323726" cy="4656709"/>
          </a:xfrm>
          <a:custGeom>
            <a:avLst/>
            <a:gdLst/>
            <a:ahLst/>
            <a:cxnLst/>
            <a:rect l="l" t="t" r="r" b="b"/>
            <a:pathLst>
              <a:path w="3323726" h="4656709">
                <a:moveTo>
                  <a:pt x="0" y="0"/>
                </a:moveTo>
                <a:lnTo>
                  <a:pt x="3323726" y="0"/>
                </a:lnTo>
                <a:lnTo>
                  <a:pt x="3323726" y="4656709"/>
                </a:lnTo>
                <a:lnTo>
                  <a:pt x="0" y="4656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13822" y="618221"/>
            <a:ext cx="14290448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Housekeeping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33192" y="3758320"/>
            <a:ext cx="10763542" cy="35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Today’s Materials:</a:t>
            </a:r>
          </a:p>
          <a:p>
            <a:pPr marL="1684014" lvl="2" indent="-561338" algn="l">
              <a:lnSpc>
                <a:spcPts val="5654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</a:p>
          <a:p>
            <a:pPr marL="1684014" lvl="2" indent="-561338" algn="l">
              <a:lnSpc>
                <a:spcPts val="5654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Note Catcher</a:t>
            </a:r>
          </a:p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Restrooms</a:t>
            </a:r>
          </a:p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Get up, move, take care of yourself </a:t>
            </a:r>
          </a:p>
        </p:txBody>
      </p:sp>
      <p:sp>
        <p:nvSpPr>
          <p:cNvPr id="12" name="Freeform 12" descr="Notes catcher"/>
          <p:cNvSpPr/>
          <p:nvPr/>
        </p:nvSpPr>
        <p:spPr>
          <a:xfrm>
            <a:off x="11311505" y="4686333"/>
            <a:ext cx="1208228" cy="1251460"/>
          </a:xfrm>
          <a:custGeom>
            <a:avLst/>
            <a:gdLst/>
            <a:ahLst/>
            <a:cxnLst/>
            <a:rect l="l" t="t" r="r" b="b"/>
            <a:pathLst>
              <a:path w="1208228" h="1251460">
                <a:moveTo>
                  <a:pt x="0" y="0"/>
                </a:moveTo>
                <a:lnTo>
                  <a:pt x="1208228" y="0"/>
                </a:lnTo>
                <a:lnTo>
                  <a:pt x="1208228" y="1251461"/>
                </a:lnTo>
                <a:lnTo>
                  <a:pt x="0" y="1251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 descr="CDE Logo"/>
          <p:cNvSpPr/>
          <p:nvPr/>
        </p:nvSpPr>
        <p:spPr>
          <a:xfrm>
            <a:off x="1440861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0EDE7-7568-BB3E-B043-2FCE9B2A6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60134E-8A61-F2B1-F0D7-3A99C0D5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2"/>
            <a:ext cx="18351998" cy="1330186"/>
            <a:chOff x="0" y="0"/>
            <a:chExt cx="4833448" cy="4060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3A6FC6-A3E0-CF61-B04C-3018305B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D452997-E901-2F8E-3552-0DCDE049475B}"/>
                </a:ext>
              </a:extLst>
            </p:cNvPr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D8F14DF-DF17-4F85-6EF2-D6140B71F0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148" y="618221"/>
            <a:ext cx="11119452" cy="10259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References Part II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99644F8-CD44-9EFA-970E-8CC303039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998" y="1988107"/>
            <a:ext cx="18351998" cy="7955993"/>
            <a:chOff x="0" y="0"/>
            <a:chExt cx="4549935" cy="195981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3F4AF3-FFEB-0EE4-67DD-842A5FBC9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A5DC25C-55C9-F16D-AA2B-BC3AC7D8D7D2}"/>
                </a:ext>
              </a:extLst>
            </p:cNvPr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 descr="CDE Logo">
            <a:extLst>
              <a:ext uri="{FF2B5EF4-FFF2-40B4-BE49-F238E27FC236}">
                <a16:creationId xmlns:a16="http://schemas.microsoft.com/office/drawing/2014/main" id="{2FF00732-58E5-4A6F-B5A4-1F0256891383}"/>
              </a:ext>
            </a:extLst>
          </p:cNvPr>
          <p:cNvSpPr/>
          <p:nvPr/>
        </p:nvSpPr>
        <p:spPr>
          <a:xfrm>
            <a:off x="14970737" y="853149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9992F3E-9C4E-4F05-2365-9447CE446018}"/>
              </a:ext>
            </a:extLst>
          </p:cNvPr>
          <p:cNvSpPr txBox="1"/>
          <p:nvPr/>
        </p:nvSpPr>
        <p:spPr>
          <a:xfrm>
            <a:off x="714810" y="2171700"/>
            <a:ext cx="17542710" cy="2935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(2024b, May).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Templates and tools: Use-of-time 5-day calculator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About-School-Counseling/ASCA-National-Model-for-School-Counseling-Programs/Templates-Resources"/>
              </a:rPr>
              <a:t>https://www.schoolcounselor.org/AboutSchool-Counseling/ASCA-National-Model-for-School-Counseling-Programs/Templates-Resources</a:t>
            </a:r>
          </a:p>
          <a:p>
            <a:pPr algn="l">
              <a:lnSpc>
                <a:spcPts val="2520"/>
              </a:lnSpc>
            </a:pPr>
            <a:endParaRPr lang="en-US" sz="2000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schoolcounselor.org/About-School-Counseling/ASCA-National-Model-for-School-Counseling-Programs/Templates-Resources"/>
            </a:endParaRPr>
          </a:p>
          <a:p>
            <a:pPr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Aurora Central High School Counseling. (2023). SCCG CDE site visit [Google Slides].</a:t>
            </a:r>
            <a:endParaRPr lang="en-US" sz="2000" u="sng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2520"/>
              </a:lnSpc>
            </a:pPr>
            <a:endParaRPr lang="en-US" sz="2000" u="sng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(2024, September 16). </a:t>
            </a:r>
            <a:r>
              <a:rPr lang="en-US" sz="2000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School Counselor Corps Grant Program Resources</a:t>
            </a: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cde.state.co.us/postsecondary/scc_resources"/>
              </a:rPr>
              <a:t>https://www.cde.state.co.us/postsecondary/scc_resources</a:t>
            </a:r>
          </a:p>
          <a:p>
            <a:pPr>
              <a:lnSpc>
                <a:spcPts val="2520"/>
              </a:lnSpc>
            </a:pPr>
            <a:endParaRPr lang="en-US" u="sng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520"/>
              </a:lnSpc>
            </a:pPr>
            <a:endParaRPr lang="en-US" sz="1800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schoolcounselor.org/About-School-Counseling/ASCA-National-Model-for-School-Counseling-Programs/Templates-Resources"/>
            </a:endParaRPr>
          </a:p>
        </p:txBody>
      </p:sp>
    </p:spTree>
    <p:extLst>
      <p:ext uri="{BB962C8B-B14F-4D97-AF65-F5344CB8AC3E}">
        <p14:creationId xmlns:p14="http://schemas.microsoft.com/office/powerpoint/2010/main" val="2372117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159926" y="3117966"/>
            <a:ext cx="5388533" cy="14851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83651" y="5145014"/>
            <a:ext cx="8683827" cy="73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29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We look forward to seeing you soon!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10566659" y="673041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204365" y="618221"/>
            <a:ext cx="15496971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Meet Your CDE Grant Support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9390" y="2800086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3472313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4067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7" y="0"/>
                </a:lnTo>
                <a:lnTo>
                  <a:pt x="4520597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8777432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6" y="0"/>
                </a:lnTo>
                <a:lnTo>
                  <a:pt x="733136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98500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14336166" y="2479386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000699" y="3798583"/>
            <a:ext cx="3676363" cy="5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Jennicca Mabe</a:t>
            </a:r>
          </a:p>
        </p:txBody>
      </p:sp>
      <p:sp>
        <p:nvSpPr>
          <p:cNvPr id="13" name="Freeform 13" descr="Jennicca Mabe headshot "/>
          <p:cNvSpPr/>
          <p:nvPr/>
        </p:nvSpPr>
        <p:spPr>
          <a:xfrm>
            <a:off x="2771603" y="4584304"/>
            <a:ext cx="2134555" cy="2659984"/>
          </a:xfrm>
          <a:custGeom>
            <a:avLst/>
            <a:gdLst/>
            <a:ahLst/>
            <a:cxnLst/>
            <a:rect l="l" t="t" r="r" b="b"/>
            <a:pathLst>
              <a:path w="2134555" h="2659984">
                <a:moveTo>
                  <a:pt x="0" y="0"/>
                </a:moveTo>
                <a:lnTo>
                  <a:pt x="2134555" y="0"/>
                </a:lnTo>
                <a:lnTo>
                  <a:pt x="2134555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000699" y="7625288"/>
            <a:ext cx="3676363" cy="77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School Counseling Specialist</a:t>
            </a:r>
          </a:p>
          <a:p>
            <a:pPr algn="ctr">
              <a:lnSpc>
                <a:spcPts val="3116"/>
              </a:lnSpc>
            </a:pPr>
            <a:r>
              <a:rPr lang="en-US" sz="19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Mabe_j@cde.state.co.us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83621" y="3857724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Brooke Morgan </a:t>
            </a:r>
          </a:p>
        </p:txBody>
      </p:sp>
      <p:sp>
        <p:nvSpPr>
          <p:cNvPr id="14" name="Freeform 14" descr="Brooke Morgan Headshot"/>
          <p:cNvSpPr/>
          <p:nvPr/>
        </p:nvSpPr>
        <p:spPr>
          <a:xfrm>
            <a:off x="8182582" y="4584304"/>
            <a:ext cx="1773323" cy="2659984"/>
          </a:xfrm>
          <a:custGeom>
            <a:avLst/>
            <a:gdLst/>
            <a:ahLst/>
            <a:cxnLst/>
            <a:rect l="l" t="t" r="r" b="b"/>
            <a:pathLst>
              <a:path w="1773323" h="2659984">
                <a:moveTo>
                  <a:pt x="0" y="0"/>
                </a:moveTo>
                <a:lnTo>
                  <a:pt x="1773322" y="0"/>
                </a:lnTo>
                <a:lnTo>
                  <a:pt x="1773322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188499" y="7634813"/>
            <a:ext cx="3761488" cy="75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School Counseling Specialist </a:t>
            </a:r>
          </a:p>
          <a:p>
            <a:pPr algn="ctr">
              <a:lnSpc>
                <a:spcPts val="2945"/>
              </a:lnSpc>
            </a:pPr>
            <a:r>
              <a:rPr lang="en-US" sz="19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Morgan_b@cde.state.co.us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21990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Gloria Kochan</a:t>
            </a:r>
          </a:p>
        </p:txBody>
      </p:sp>
      <p:sp>
        <p:nvSpPr>
          <p:cNvPr id="23" name="Freeform 23" descr="Gloria Kochan headshot"/>
          <p:cNvSpPr/>
          <p:nvPr/>
        </p:nvSpPr>
        <p:spPr>
          <a:xfrm>
            <a:off x="13704131" y="4584304"/>
            <a:ext cx="1997205" cy="2659984"/>
          </a:xfrm>
          <a:custGeom>
            <a:avLst/>
            <a:gdLst/>
            <a:ahLst/>
            <a:cxnLst/>
            <a:rect l="l" t="t" r="r" b="b"/>
            <a:pathLst>
              <a:path w="1997205" h="2659984">
                <a:moveTo>
                  <a:pt x="0" y="0"/>
                </a:moveTo>
                <a:lnTo>
                  <a:pt x="1997205" y="0"/>
                </a:lnTo>
                <a:lnTo>
                  <a:pt x="1997205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2821990" y="7619068"/>
            <a:ext cx="3761488" cy="75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Grants Fiscal Analyst</a:t>
            </a:r>
          </a:p>
          <a:p>
            <a:pPr algn="ctr">
              <a:lnSpc>
                <a:spcPts val="2945"/>
              </a:lnSpc>
            </a:pPr>
            <a:r>
              <a:rPr lang="en-US" sz="19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Kochan_g@cde.state.co.us</a:t>
            </a:r>
          </a:p>
        </p:txBody>
      </p:sp>
      <p:sp>
        <p:nvSpPr>
          <p:cNvPr id="24" name="Freeform 24" descr="CDE Logo"/>
          <p:cNvSpPr/>
          <p:nvPr/>
        </p:nvSpPr>
        <p:spPr>
          <a:xfrm>
            <a:off x="14935200" y="8496300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77354" y="618221"/>
            <a:ext cx="1323659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Check-In</a:t>
            </a:r>
          </a:p>
        </p:txBody>
      </p:sp>
      <p:sp>
        <p:nvSpPr>
          <p:cNvPr id="5" name="Freeform 5" descr="Menti QR code: https://www.menti.com/almgwkf8f2kr"/>
          <p:cNvSpPr/>
          <p:nvPr/>
        </p:nvSpPr>
        <p:spPr>
          <a:xfrm>
            <a:off x="1028700" y="2677515"/>
            <a:ext cx="12572374" cy="6993383"/>
          </a:xfrm>
          <a:custGeom>
            <a:avLst/>
            <a:gdLst/>
            <a:ahLst/>
            <a:cxnLst/>
            <a:rect l="l" t="t" r="r" b="b"/>
            <a:pathLst>
              <a:path w="12572374" h="6993383">
                <a:moveTo>
                  <a:pt x="0" y="0"/>
                </a:moveTo>
                <a:lnTo>
                  <a:pt x="12572374" y="0"/>
                </a:lnTo>
                <a:lnTo>
                  <a:pt x="12572374" y="6993383"/>
                </a:lnTo>
                <a:lnTo>
                  <a:pt x="0" y="6993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9922020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Today’s Objectives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2021" y="6930005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2021" y="5043173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 descr="By the end of this session, grantees should: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67829" y="3107994"/>
            <a:ext cx="16712180" cy="897207"/>
            <a:chOff x="0" y="0"/>
            <a:chExt cx="22282906" cy="119627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2282906" cy="1196276"/>
              <a:chOff x="0" y="0"/>
              <a:chExt cx="4401562" cy="236301"/>
            </a:xfrm>
          </p:grpSpPr>
          <p:sp>
            <p:nvSpPr>
              <p:cNvPr id="16" name="Freeform 1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401562" cy="236301"/>
              </a:xfrm>
              <a:custGeom>
                <a:avLst/>
                <a:gdLst/>
                <a:ahLst/>
                <a:cxnLst/>
                <a:rect l="l" t="t" r="r" b="b"/>
                <a:pathLst>
                  <a:path w="4401562" h="236301">
                    <a:moveTo>
                      <a:pt x="0" y="0"/>
                    </a:moveTo>
                    <a:lnTo>
                      <a:pt x="4401562" y="0"/>
                    </a:lnTo>
                    <a:lnTo>
                      <a:pt x="4401562" y="236301"/>
                    </a:lnTo>
                    <a:lnTo>
                      <a:pt x="0" y="236301"/>
                    </a:ln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4401562" cy="2744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99925" y="132259"/>
              <a:ext cx="15276931" cy="84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9"/>
                </a:lnSpc>
              </a:pPr>
              <a:r>
                <a:rPr lang="en-US" sz="3799" b="1" dirty="0">
                  <a:solidFill>
                    <a:srgbClr val="0E0D0D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By the end of this session, grantees should: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84295" y="5133308"/>
            <a:ext cx="11118327" cy="64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5"/>
              </a:lnSpc>
            </a:pPr>
            <a:r>
              <a:rPr lang="en-US" sz="3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 on the SCCG past, present, future.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84295" y="6975657"/>
            <a:ext cx="7621800" cy="64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5"/>
              </a:lnSpc>
            </a:pPr>
            <a:r>
              <a:rPr lang="en-US" sz="3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SCCG sustainability plan.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4874" y="36759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477354" y="618202"/>
            <a:ext cx="1453505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Reflection Part I </a:t>
            </a:r>
          </a:p>
        </p:txBody>
      </p:sp>
      <p:sp>
        <p:nvSpPr>
          <p:cNvPr id="5" name="Freeform 5" descr="Notes catcher"/>
          <p:cNvSpPr/>
          <p:nvPr/>
        </p:nvSpPr>
        <p:spPr>
          <a:xfrm>
            <a:off x="16306045" y="466359"/>
            <a:ext cx="1212791" cy="1256186"/>
          </a:xfrm>
          <a:custGeom>
            <a:avLst/>
            <a:gdLst/>
            <a:ahLst/>
            <a:cxnLst/>
            <a:rect l="l" t="t" r="r" b="b"/>
            <a:pathLst>
              <a:path w="1212791" h="1256186">
                <a:moveTo>
                  <a:pt x="0" y="0"/>
                </a:moveTo>
                <a:lnTo>
                  <a:pt x="1212791" y="0"/>
                </a:lnTo>
                <a:lnTo>
                  <a:pt x="1212791" y="1256187"/>
                </a:lnTo>
                <a:lnTo>
                  <a:pt x="0" y="12561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526262" y="3970535"/>
            <a:ext cx="11874602" cy="30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9" lvl="1" indent="-464185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have you learned by having the SCCG?</a:t>
            </a:r>
          </a:p>
          <a:p>
            <a:pPr algn="l">
              <a:lnSpc>
                <a:spcPts val="6019"/>
              </a:lnSpc>
            </a:pPr>
            <a:endParaRPr lang="en-US" sz="42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28369" lvl="1" indent="-464185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greatest strength for your school with the SCCG? Why?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6434762"/>
            <a:ext cx="7315200" cy="2715768"/>
          </a:xfrm>
          <a:custGeom>
            <a:avLst/>
            <a:gdLst/>
            <a:ahLst/>
            <a:cxnLst/>
            <a:rect l="l" t="t" r="r" b="b"/>
            <a:pathLst>
              <a:path w="7315200" h="2715768">
                <a:moveTo>
                  <a:pt x="0" y="0"/>
                </a:moveTo>
                <a:lnTo>
                  <a:pt x="7315200" y="0"/>
                </a:lnTo>
                <a:lnTo>
                  <a:pt x="7315200" y="2715768"/>
                </a:lnTo>
                <a:lnTo>
                  <a:pt x="0" y="2715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322151" y="651185"/>
            <a:ext cx="13219796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Role of the School Counselor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3851" y="3033980"/>
            <a:ext cx="15532136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Know</a:t>
            </a:r>
            <a:r>
              <a:rPr lang="en-US" sz="4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a school counselor.</a:t>
            </a:r>
          </a:p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</a:t>
            </a:r>
            <a:r>
              <a:rPr lang="en-US" sz="4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the school counselor.</a:t>
            </a:r>
          </a:p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</a:t>
            </a:r>
            <a:r>
              <a:rPr lang="en-US" sz="4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the school counselor through data.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8351998" cy="1541783"/>
            <a:chOff x="0" y="0"/>
            <a:chExt cx="4833448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33448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748137"/>
            <a:ext cx="16953472" cy="972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The Role of a School Counselor- ASCA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654373"/>
            <a:ext cx="12946010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American School Counselor Association (ASCA)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32205" y="3856007"/>
            <a:ext cx="10751792" cy="394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schoolcounselor.org/getmedia/a8d59c2c-51de-4ec3-a565-a3235f3b93c3/SC-Competencies.pdf"/>
              </a:rPr>
              <a:t>ASCA School Counselor Professional Standards</a:t>
            </a:r>
            <a:r>
              <a:rPr lang="en-US" sz="2799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2019b)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getmedia/44f30280-ffe8-4b41-9ad8-f15909c3d164/EthicalStandards.pdf"/>
              </a:rPr>
              <a:t>ASCA Ethical Standards</a:t>
            </a:r>
            <a:r>
              <a:rPr lang="en-US" sz="2799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2022)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getmedia/8fe536c2-7a32-4102-8ce7-42e9b0683b3b/appropriate-activities-of-school-counselors.pdf"/>
              </a:rPr>
              <a:t>ASCA Appropriate Use of School Counselor </a:t>
            </a:r>
            <a:r>
              <a:rPr lang="en-US" sz="2799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n.d.)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Learn more by visiting </a:t>
            </a:r>
            <a:r>
              <a:rPr lang="en-US" sz="27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About-School-Counseling/School-Counselor-Roles-Ratios"/>
              </a:rPr>
              <a:t>ASCA’s School Counselor Roles and Ratios website</a:t>
            </a:r>
            <a:r>
              <a:rPr lang="en-US" sz="2799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2024a)</a:t>
            </a:r>
          </a:p>
        </p:txBody>
      </p:sp>
      <p:sp>
        <p:nvSpPr>
          <p:cNvPr id="6" name="Freeform 6" descr="ASCA's the Role of the School Counselor Infographic screenshot "/>
          <p:cNvSpPr/>
          <p:nvPr/>
        </p:nvSpPr>
        <p:spPr>
          <a:xfrm>
            <a:off x="1028700" y="3505597"/>
            <a:ext cx="4738865" cy="5961589"/>
          </a:xfrm>
          <a:custGeom>
            <a:avLst/>
            <a:gdLst/>
            <a:ahLst/>
            <a:cxnLst/>
            <a:rect l="l" t="t" r="r" b="b"/>
            <a:pathLst>
              <a:path w="4738865" h="5961589">
                <a:moveTo>
                  <a:pt x="0" y="0"/>
                </a:moveTo>
                <a:lnTo>
                  <a:pt x="4738865" y="0"/>
                </a:lnTo>
                <a:lnTo>
                  <a:pt x="4738865" y="5961589"/>
                </a:lnTo>
                <a:lnTo>
                  <a:pt x="0" y="59615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9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943600" y="9006165"/>
            <a:ext cx="7794942" cy="397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(American School Counselor Association (ASCA), 2023a)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2145</Words>
  <Application>Microsoft Office PowerPoint</Application>
  <PresentationFormat>Custom</PresentationFormat>
  <Paragraphs>460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Museo Slab 1</vt:lpstr>
      <vt:lpstr>Museo Slab 2</vt:lpstr>
      <vt:lpstr>Canva Sans Bold</vt:lpstr>
      <vt:lpstr>Trebuchet MS Italics</vt:lpstr>
      <vt:lpstr>Homemade Apple</vt:lpstr>
      <vt:lpstr>Arial</vt:lpstr>
      <vt:lpstr>Trebuchet MS Bold</vt:lpstr>
      <vt:lpstr>Trebuchet MS</vt:lpstr>
      <vt:lpstr>Office Theme</vt:lpstr>
      <vt:lpstr>School Counselor Corps Grant   Regional Training 2024-2025</vt:lpstr>
      <vt:lpstr>Before We Begin</vt:lpstr>
      <vt:lpstr>Housekeeping</vt:lpstr>
      <vt:lpstr>Meet Your CDE Grant Support</vt:lpstr>
      <vt:lpstr>Check-In</vt:lpstr>
      <vt:lpstr>Today’s Objectives</vt:lpstr>
      <vt:lpstr>SCCG Reflection Part I </vt:lpstr>
      <vt:lpstr>Role of the School Counselor</vt:lpstr>
      <vt:lpstr>The Role of a School Counselor- ASCA</vt:lpstr>
      <vt:lpstr>The Role of a School Counselor- CDE</vt:lpstr>
      <vt:lpstr>ASCA National Model </vt:lpstr>
      <vt:lpstr>SCCG Reflection Part II</vt:lpstr>
      <vt:lpstr>SCCG Sustainability Plan </vt:lpstr>
      <vt:lpstr>Sustainability Plan Message </vt:lpstr>
      <vt:lpstr>Sustainability Plan Message Part I </vt:lpstr>
      <vt:lpstr>Sustainability Plan Message- Part II</vt:lpstr>
      <vt:lpstr>Sustainability Plan Data</vt:lpstr>
      <vt:lpstr>Sustainability Plan Data Refresh</vt:lpstr>
      <vt:lpstr>Sustainability Plan Data Sources</vt:lpstr>
      <vt:lpstr>Who Has Access to Data?</vt:lpstr>
      <vt:lpstr>SCCG Data Quicklinks</vt:lpstr>
      <vt:lpstr>Sustainability Plan Stakeholders</vt:lpstr>
      <vt:lpstr>Who Can Help?</vt:lpstr>
      <vt:lpstr>Sustainability Plan Timeline</vt:lpstr>
      <vt:lpstr>Sustainability Plan Examples</vt:lpstr>
      <vt:lpstr>Mark Your Calendars!</vt:lpstr>
      <vt:lpstr>Questions</vt:lpstr>
      <vt:lpstr>Contact Us </vt:lpstr>
      <vt:lpstr>References Part I</vt:lpstr>
      <vt:lpstr>References Part II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SCCG Regional Training Cohort 11-12</dc:title>
  <cp:lastModifiedBy>Morgan, Brooke</cp:lastModifiedBy>
  <cp:revision>12</cp:revision>
  <dcterms:created xsi:type="dcterms:W3CDTF">2006-08-16T00:00:00Z</dcterms:created>
  <dcterms:modified xsi:type="dcterms:W3CDTF">2024-10-15T02:30:18Z</dcterms:modified>
  <dc:identifier>DAGRmFTNJ84</dc:identifier>
</cp:coreProperties>
</file>