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60" r:id="rId4"/>
    <p:sldId id="265" r:id="rId5"/>
    <p:sldId id="268" r:id="rId6"/>
    <p:sldId id="267" r:id="rId7"/>
    <p:sldId id="266" r:id="rId8"/>
    <p:sldId id="269" r:id="rId9"/>
    <p:sldId id="272" r:id="rId10"/>
    <p:sldId id="264" r:id="rId11"/>
    <p:sldId id="271" r:id="rId12"/>
    <p:sldId id="27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7EDBA9-CB5C-488F-AB2C-96348C221CFB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54C09F-DB0A-4AD2-949E-11FAE312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95AEA9-7479-433A-8BD3-EF32886543F7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E3C9-5071-499F-82BB-7958D4A8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1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8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E3C9-5071-499F-82BB-7958D4A88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95B233-3F32-412F-A90C-E1C0190E0D6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58828A-6B19-4FE4-A857-4E608347D9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054" cy="73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1"/>
            <a:ext cx="6781800" cy="7619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Key Messages and Talking Points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8988654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Individual Career and Academic Plans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48249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result is that they: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229600" cy="4114800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Find Relevance to High School:</a:t>
            </a:r>
          </a:p>
          <a:p>
            <a:r>
              <a:rPr lang="en-US" dirty="0"/>
              <a:t>Connect the relevance of education to future aspirations</a:t>
            </a:r>
          </a:p>
          <a:p>
            <a:r>
              <a:rPr lang="en-US" dirty="0" smtClean="0"/>
              <a:t>Are </a:t>
            </a:r>
            <a:r>
              <a:rPr lang="en-US" dirty="0"/>
              <a:t>connected to their college and career goals</a:t>
            </a:r>
          </a:p>
          <a:p>
            <a:r>
              <a:rPr lang="en-US" dirty="0" smtClean="0"/>
              <a:t>Establish </a:t>
            </a:r>
            <a:r>
              <a:rPr lang="en-US" dirty="0"/>
              <a:t>better communication and relational connections between school and </a:t>
            </a:r>
            <a:r>
              <a:rPr lang="en-US" dirty="0" smtClean="0"/>
              <a:t>home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Are More Motivated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Attend School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Stay Engaged:</a:t>
            </a:r>
            <a:endParaRPr lang="en-US" dirty="0" smtClean="0"/>
          </a:p>
          <a:p>
            <a:r>
              <a:rPr lang="en-US" dirty="0" smtClean="0"/>
              <a:t>Become </a:t>
            </a:r>
            <a:r>
              <a:rPr lang="en-US" dirty="0"/>
              <a:t>confident learners who can actively set </a:t>
            </a:r>
            <a:r>
              <a:rPr lang="en-US" dirty="0" smtClean="0"/>
              <a:t>goals 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secondary and postsecondary course plans to pursue career and life goals</a:t>
            </a:r>
          </a:p>
          <a:p>
            <a:r>
              <a:rPr lang="en-US" dirty="0"/>
              <a:t>Select a pathway that strategically aligns with </a:t>
            </a:r>
            <a:r>
              <a:rPr lang="en-US" i="1" dirty="0"/>
              <a:t>self-defined</a:t>
            </a:r>
            <a:r>
              <a:rPr lang="en-US" dirty="0"/>
              <a:t> career, college, and life goals</a:t>
            </a:r>
          </a:p>
          <a:p>
            <a:r>
              <a:rPr lang="en-US" dirty="0"/>
              <a:t>Are able to articulate their transferable skills and apply knowledge about how their actions today connect with their goals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Can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ransfer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kills to Real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ife:</a:t>
            </a:r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Have </a:t>
            </a:r>
            <a:r>
              <a:rPr lang="en-US" dirty="0"/>
              <a:t>access to quality career guidance activities</a:t>
            </a:r>
          </a:p>
          <a:p>
            <a:r>
              <a:rPr lang="en-US" dirty="0" smtClean="0"/>
              <a:t>Understand </a:t>
            </a:r>
            <a:r>
              <a:rPr lang="en-US" dirty="0"/>
              <a:t>and demonstrate self-exploration, career </a:t>
            </a:r>
            <a:r>
              <a:rPr lang="en-US" dirty="0" smtClean="0"/>
              <a:t>exploration </a:t>
            </a:r>
            <a:r>
              <a:rPr lang="en-US" dirty="0"/>
              <a:t>and career planning and management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545"/>
            <a:ext cx="2362200" cy="294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9" y="4639109"/>
            <a:ext cx="3733800" cy="247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sp.yimg.com/ib/th?id=HN.608039113244347094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144818"/>
            <a:ext cx="3394364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702060" cy="475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get started?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4038600" cy="2297514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68808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we will discuss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Career and Academic Plans</a:t>
            </a:r>
            <a:endParaRPr lang="en-US" dirty="0"/>
          </a:p>
          <a:p>
            <a:pPr lvl="1"/>
            <a:r>
              <a:rPr lang="en-US" dirty="0" smtClean="0"/>
              <a:t>What they are</a:t>
            </a:r>
          </a:p>
          <a:p>
            <a:pPr lvl="1"/>
            <a:r>
              <a:rPr lang="en-US" dirty="0" smtClean="0"/>
              <a:t>What they entail </a:t>
            </a:r>
          </a:p>
          <a:p>
            <a:pPr lvl="1"/>
            <a:r>
              <a:rPr lang="en-US" dirty="0" smtClean="0"/>
              <a:t>Why we should do them</a:t>
            </a:r>
            <a:endParaRPr lang="en-US" dirty="0"/>
          </a:p>
          <a:p>
            <a:pPr lvl="1"/>
            <a:r>
              <a:rPr lang="en-US" dirty="0" smtClean="0"/>
              <a:t>How we do them</a:t>
            </a:r>
          </a:p>
        </p:txBody>
      </p:sp>
    </p:spTree>
    <p:extLst>
      <p:ext uri="{BB962C8B-B14F-4D97-AF65-F5344CB8AC3E}">
        <p14:creationId xmlns:p14="http://schemas.microsoft.com/office/powerpoint/2010/main" val="1559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did you get to where you are today?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First in family to graduate high school</a:t>
            </a:r>
          </a:p>
          <a:p>
            <a:r>
              <a:rPr lang="en-US" dirty="0" smtClean="0"/>
              <a:t>Graduated high school</a:t>
            </a:r>
          </a:p>
          <a:p>
            <a:r>
              <a:rPr lang="en-US" dirty="0" smtClean="0"/>
              <a:t>Went to college</a:t>
            </a:r>
          </a:p>
          <a:p>
            <a:r>
              <a:rPr lang="en-US" dirty="0" smtClean="0"/>
              <a:t>Dropped Out of High School</a:t>
            </a:r>
          </a:p>
          <a:p>
            <a:r>
              <a:rPr lang="en-US" dirty="0" smtClean="0"/>
              <a:t>Someone told me I was good enough</a:t>
            </a:r>
          </a:p>
          <a:p>
            <a:r>
              <a:rPr lang="en-US" dirty="0" smtClean="0"/>
              <a:t>Dropped out of college</a:t>
            </a:r>
          </a:p>
          <a:p>
            <a:r>
              <a:rPr lang="en-US" dirty="0" smtClean="0"/>
              <a:t>First in family to graduate from college</a:t>
            </a:r>
          </a:p>
          <a:p>
            <a:r>
              <a:rPr lang="en-US" dirty="0" smtClean="0"/>
              <a:t>Had someone believe in me</a:t>
            </a:r>
          </a:p>
          <a:p>
            <a:r>
              <a:rPr lang="en-US" dirty="0" smtClean="0"/>
              <a:t>Got married</a:t>
            </a:r>
          </a:p>
          <a:p>
            <a:r>
              <a:rPr lang="en-US" dirty="0" smtClean="0"/>
              <a:t>Had a child</a:t>
            </a:r>
          </a:p>
          <a:p>
            <a:r>
              <a:rPr lang="en-US" dirty="0" smtClean="0"/>
              <a:t>Went back to school</a:t>
            </a:r>
          </a:p>
          <a:p>
            <a:r>
              <a:rPr lang="en-US" dirty="0" smtClean="0"/>
              <a:t>Had someone tell me I would never succeed in life</a:t>
            </a:r>
          </a:p>
          <a:p>
            <a:r>
              <a:rPr lang="en-US" dirty="0" smtClean="0"/>
              <a:t>Failed </a:t>
            </a:r>
          </a:p>
          <a:p>
            <a:r>
              <a:rPr lang="en-US" dirty="0" smtClean="0"/>
              <a:t>Picked myself up</a:t>
            </a:r>
          </a:p>
          <a:p>
            <a:r>
              <a:rPr lang="en-US" dirty="0" smtClean="0"/>
              <a:t>Got Divorced</a:t>
            </a:r>
          </a:p>
          <a:p>
            <a:r>
              <a:rPr lang="en-US" dirty="0" smtClean="0"/>
              <a:t>Got a job</a:t>
            </a:r>
          </a:p>
          <a:p>
            <a:r>
              <a:rPr lang="en-US" dirty="0" smtClean="0"/>
              <a:t>Started my career</a:t>
            </a:r>
          </a:p>
          <a:p>
            <a:r>
              <a:rPr lang="en-US" dirty="0" smtClean="0"/>
              <a:t>Changed jobs</a:t>
            </a:r>
          </a:p>
          <a:p>
            <a:r>
              <a:rPr lang="en-US" dirty="0" smtClean="0"/>
              <a:t>Changed Majors</a:t>
            </a:r>
          </a:p>
          <a:p>
            <a:r>
              <a:rPr lang="en-US" dirty="0" smtClean="0"/>
              <a:t>Got remarried</a:t>
            </a:r>
          </a:p>
          <a:p>
            <a:r>
              <a:rPr lang="en-US" dirty="0" smtClean="0"/>
              <a:t>Had another child</a:t>
            </a:r>
          </a:p>
          <a:p>
            <a:r>
              <a:rPr lang="en-US" dirty="0" smtClean="0"/>
              <a:t>Changed Majors again</a:t>
            </a:r>
          </a:p>
          <a:p>
            <a:r>
              <a:rPr lang="en-US" dirty="0" smtClean="0"/>
              <a:t>Bought a house</a:t>
            </a:r>
          </a:p>
          <a:p>
            <a:r>
              <a:rPr lang="en-US" dirty="0" smtClean="0"/>
              <a:t>Faced a tragedy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549332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5" y="1676400"/>
            <a:ext cx="6173356" cy="525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7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25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750"/>
                            </p:stCondLst>
                            <p:childTnLst>
                              <p:par>
                                <p:cTn id="78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250"/>
                            </p:stCondLst>
                            <p:childTnLst>
                              <p:par>
                                <p:cTn id="86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75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25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75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7250"/>
                            </p:stCondLst>
                            <p:childTnLst>
                              <p:par>
                                <p:cTn id="136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800" decel="100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3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1750"/>
                            </p:stCondLst>
                            <p:childTnLst>
                              <p:par>
                                <p:cTn id="148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</a:t>
            </a:r>
            <a:r>
              <a:rPr lang="en-US" dirty="0" smtClean="0"/>
              <a:t>after high school is </a:t>
            </a:r>
            <a:r>
              <a:rPr lang="en-US" dirty="0"/>
              <a:t>different than what it used to </a:t>
            </a:r>
            <a:r>
              <a:rPr lang="en-US" dirty="0" smtClean="0"/>
              <a:t>be…especially in 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114800" cy="43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9906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can’t let our kids just leave their life up to chance…</a:t>
            </a:r>
            <a:endParaRPr lang="en-US" sz="6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537440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1" y="0"/>
            <a:ext cx="9144001" cy="686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1866899" y="-876300"/>
            <a:ext cx="16002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ICAPs can help…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715000" y="1905000"/>
            <a:ext cx="2964243" cy="3962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Students have a chance to look inside ─ to determine their interests and passions and outside ─ to explore and experience career opportunities. 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ICAP </a:t>
            </a:r>
            <a:r>
              <a:rPr lang="en-US" sz="2000" dirty="0"/>
              <a:t>helps students imagine a future career and helps them design the way to </a:t>
            </a:r>
            <a:r>
              <a:rPr lang="en-US" sz="2000" dirty="0" smtClean="0"/>
              <a:t> get there.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611312"/>
            <a:ext cx="4991963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181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greater knowledge, </a:t>
            </a:r>
            <a:r>
              <a:rPr lang="en-US" dirty="0" smtClean="0"/>
              <a:t>students </a:t>
            </a:r>
            <a:r>
              <a:rPr lang="en-US" dirty="0"/>
              <a:t>can imagine and then craft their individual career pathway to success.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t="11906" r="17699" b="14053"/>
          <a:stretch/>
        </p:blipFill>
        <p:spPr bwMode="auto">
          <a:xfrm>
            <a:off x="4800600" y="677633"/>
            <a:ext cx="2482392" cy="19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1069848"/>
          </a:xfrm>
        </p:spPr>
        <p:txBody>
          <a:bodyPr/>
          <a:lstStyle/>
          <a:p>
            <a:pPr algn="l"/>
            <a:r>
              <a:rPr lang="en-US" dirty="0" smtClean="0"/>
              <a:t>ICAP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648" cy="43087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ICAP is a multi-year process (beginning in 9</a:t>
            </a:r>
            <a:r>
              <a:rPr lang="en-US" baseline="30000" dirty="0" smtClean="0"/>
              <a:t>th</a:t>
            </a:r>
            <a:r>
              <a:rPr lang="en-US" dirty="0" smtClean="0"/>
              <a:t> grade) that </a:t>
            </a:r>
            <a:r>
              <a:rPr lang="en-US" dirty="0"/>
              <a:t>intentionally guides students as they explore </a:t>
            </a:r>
            <a:r>
              <a:rPr lang="en-US" dirty="0" smtClean="0">
                <a:solidFill>
                  <a:srgbClr val="0070C0"/>
                </a:solidFill>
              </a:rPr>
              <a:t>CAREER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ACADEMIC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POSTSECONDARY</a:t>
            </a:r>
            <a:r>
              <a:rPr lang="en-US" dirty="0" smtClean="0"/>
              <a:t> </a:t>
            </a:r>
            <a:r>
              <a:rPr lang="en-US" b="1" dirty="0" smtClean="0"/>
              <a:t>OPPORTUNITIES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With </a:t>
            </a:r>
            <a:r>
              <a:rPr lang="en-US" dirty="0"/>
              <a:t>the support of adults, </a:t>
            </a:r>
            <a:r>
              <a:rPr lang="en-US" dirty="0" smtClean="0"/>
              <a:t>students </a:t>
            </a:r>
            <a:r>
              <a:rPr lang="en-US" dirty="0"/>
              <a:t>develop the awareness, knowledge, attitudes and skills to create their </a:t>
            </a:r>
            <a:r>
              <a:rPr lang="en-US" dirty="0" smtClean="0"/>
              <a:t>own </a:t>
            </a:r>
            <a:r>
              <a:rPr lang="en-US" dirty="0"/>
              <a:t>meaningful and </a:t>
            </a:r>
            <a:r>
              <a:rPr lang="en-US" dirty="0" err="1"/>
              <a:t>PoWeRful</a:t>
            </a:r>
            <a:r>
              <a:rPr lang="en-US" dirty="0"/>
              <a:t> pathways to be career and college </a:t>
            </a:r>
            <a:r>
              <a:rPr lang="en-US" dirty="0" smtClean="0"/>
              <a:t>ready.</a:t>
            </a:r>
            <a:endParaRPr lang="en-US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37934"/>
            <a:ext cx="3276600" cy="39808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>
                <a:alpha val="29000"/>
              </a:scheme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657783"/>
            <a:ext cx="4041648" cy="457200"/>
          </a:xfrm>
        </p:spPr>
        <p:txBody>
          <a:bodyPr/>
          <a:lstStyle/>
          <a:p>
            <a:r>
              <a:rPr lang="en-US" dirty="0" smtClean="0"/>
              <a:t>So what is an ICAP?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ICAPs should include, but not be limited to: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2133600"/>
            <a:ext cx="4041648" cy="568570"/>
          </a:xfrm>
        </p:spPr>
        <p:txBody>
          <a:bodyPr/>
          <a:lstStyle/>
          <a:p>
            <a:r>
              <a:rPr lang="en-US" dirty="0" smtClean="0"/>
              <a:t>School Related Documentation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2400" y="2133600"/>
            <a:ext cx="4041775" cy="568570"/>
          </a:xfrm>
        </p:spPr>
        <p:txBody>
          <a:bodyPr/>
          <a:lstStyle/>
          <a:p>
            <a:r>
              <a:rPr lang="en-US" dirty="0" smtClean="0"/>
              <a:t>Personal Reflections and </a:t>
            </a:r>
          </a:p>
          <a:p>
            <a:r>
              <a:rPr lang="en-US" dirty="0" smtClean="0"/>
              <a:t>Self-Guided Inquiry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0" y="2743200"/>
            <a:ext cx="4041648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experiences </a:t>
            </a:r>
            <a:r>
              <a:rPr lang="en-US" dirty="0"/>
              <a:t>in service learning </a:t>
            </a:r>
            <a:r>
              <a:rPr lang="en-US" dirty="0" smtClean="0"/>
              <a:t>and/or </a:t>
            </a:r>
            <a:r>
              <a:rPr lang="en-US" dirty="0"/>
              <a:t>work environments, </a:t>
            </a:r>
          </a:p>
          <a:p>
            <a:r>
              <a:rPr lang="en-US" dirty="0"/>
              <a:t>scores on assessments, </a:t>
            </a:r>
          </a:p>
          <a:p>
            <a:r>
              <a:rPr lang="en-US" dirty="0" smtClean="0"/>
              <a:t>an </a:t>
            </a:r>
            <a:r>
              <a:rPr lang="en-US" dirty="0"/>
              <a:t>intentional sequence of courses that reflect </a:t>
            </a:r>
            <a:r>
              <a:rPr lang="en-US" dirty="0" smtClean="0"/>
              <a:t>progress </a:t>
            </a:r>
            <a:r>
              <a:rPr lang="en-US" dirty="0"/>
              <a:t>toward the postsecondary goal, </a:t>
            </a:r>
            <a:r>
              <a:rPr lang="en-US" dirty="0" smtClean="0"/>
              <a:t>academic </a:t>
            </a:r>
            <a:r>
              <a:rPr lang="en-US" dirty="0"/>
              <a:t>progress, </a:t>
            </a:r>
          </a:p>
          <a:p>
            <a:r>
              <a:rPr lang="en-US" dirty="0"/>
              <a:t>college application(s), a </a:t>
            </a:r>
            <a:r>
              <a:rPr lang="en-US" dirty="0" smtClean="0"/>
              <a:t>resume </a:t>
            </a:r>
            <a:r>
              <a:rPr lang="en-US" dirty="0"/>
              <a:t>or </a:t>
            </a:r>
            <a:r>
              <a:rPr lang="en-US" dirty="0" smtClean="0"/>
              <a:t>alternative </a:t>
            </a:r>
            <a:r>
              <a:rPr lang="en-US" dirty="0"/>
              <a:t>work-based </a:t>
            </a:r>
            <a:r>
              <a:rPr lang="en-US" dirty="0" smtClean="0"/>
              <a:t>applications</a:t>
            </a:r>
            <a:endParaRPr lang="en-US" dirty="0"/>
          </a:p>
          <a:p>
            <a:r>
              <a:rPr lang="en-US" dirty="0"/>
              <a:t>an understanding of the financial impact of life </a:t>
            </a:r>
            <a:r>
              <a:rPr lang="en-US" dirty="0" smtClean="0"/>
              <a:t>after </a:t>
            </a:r>
            <a:r>
              <a:rPr lang="en-US" dirty="0"/>
              <a:t>high school, including an education.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400" y="2743200"/>
            <a:ext cx="4041775" cy="3886200"/>
          </a:xfrm>
        </p:spPr>
        <p:txBody>
          <a:bodyPr/>
          <a:lstStyle/>
          <a:p>
            <a:r>
              <a:rPr lang="en-US" sz="1900" dirty="0"/>
              <a:t>career and college interest surveys, </a:t>
            </a:r>
          </a:p>
          <a:p>
            <a:r>
              <a:rPr lang="en-US" sz="1900" dirty="0"/>
              <a:t>written postsecondary and workforce goals, </a:t>
            </a:r>
            <a:endParaRPr lang="en-US" sz="1900" dirty="0" smtClean="0"/>
          </a:p>
          <a:p>
            <a:pPr lvl="1"/>
            <a:r>
              <a:rPr lang="en-US" sz="1900" dirty="0" smtClean="0"/>
              <a:t>intermediate </a:t>
            </a:r>
            <a:r>
              <a:rPr lang="en-US" sz="1900" dirty="0"/>
              <a:t>benchmarks and data reflecting progress toward those goals, </a:t>
            </a:r>
          </a:p>
          <a:p>
            <a:r>
              <a:rPr lang="en-US" sz="1900" dirty="0"/>
              <a:t>activities that establish connections between school-based instruction and the world of work,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students take the initiative to complete a meaningful </a:t>
            </a:r>
            <a:r>
              <a:rPr lang="en-US" dirty="0" smtClean="0"/>
              <a:t>ICAP</a:t>
            </a:r>
            <a:r>
              <a:rPr lang="en-US" dirty="0"/>
              <a:t>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3733800"/>
          </a:xfrm>
        </p:spPr>
        <p:txBody>
          <a:bodyPr/>
          <a:lstStyle/>
          <a:p>
            <a:r>
              <a:rPr lang="en-US" dirty="0"/>
              <a:t>they find out which </a:t>
            </a:r>
            <a:r>
              <a:rPr lang="en-US" dirty="0" smtClean="0"/>
              <a:t>pathways </a:t>
            </a:r>
            <a:r>
              <a:rPr lang="en-US" dirty="0"/>
              <a:t>fit their learning styles and their </a:t>
            </a:r>
            <a:r>
              <a:rPr lang="en-US" dirty="0" smtClean="0"/>
              <a:t>unique </a:t>
            </a:r>
            <a:r>
              <a:rPr lang="en-US" dirty="0"/>
              <a:t>talents</a:t>
            </a:r>
            <a:r>
              <a:rPr lang="en-US" dirty="0" smtClean="0"/>
              <a:t>,</a:t>
            </a:r>
          </a:p>
          <a:p>
            <a:r>
              <a:rPr lang="en-US" dirty="0"/>
              <a:t>Which careers ignite their </a:t>
            </a:r>
            <a:r>
              <a:rPr lang="en-US" dirty="0" smtClean="0"/>
              <a:t>imagination</a:t>
            </a:r>
          </a:p>
          <a:p>
            <a:r>
              <a:rPr lang="en-US" dirty="0"/>
              <a:t>what kind of training and academic </a:t>
            </a:r>
            <a:r>
              <a:rPr lang="en-US" dirty="0" smtClean="0"/>
              <a:t>experiences </a:t>
            </a:r>
            <a:r>
              <a:rPr lang="en-US" dirty="0"/>
              <a:t>will prepare them for </a:t>
            </a:r>
            <a:r>
              <a:rPr lang="en-US" dirty="0" smtClean="0"/>
              <a:t>in-demand jobs now </a:t>
            </a:r>
            <a:r>
              <a:rPr lang="en-US" dirty="0"/>
              <a:t>and for jobs that may not exist when they graduate from high school.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4724400"/>
            <a:ext cx="2857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1360</TotalTime>
  <Words>599</Words>
  <Application>Microsoft Office PowerPoint</Application>
  <PresentationFormat>On-screen Show (4:3)</PresentationFormat>
  <Paragraphs>89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Key Messages and Talking Points</vt:lpstr>
      <vt:lpstr>Tonight we will discuss  </vt:lpstr>
      <vt:lpstr>How did you get to where you are today? </vt:lpstr>
      <vt:lpstr>Life after high school is different than what it used to be…especially in CO </vt:lpstr>
      <vt:lpstr>PowerPoint Presentation</vt:lpstr>
      <vt:lpstr>ICAPs can help…</vt:lpstr>
      <vt:lpstr>ICAP in a Nutshell</vt:lpstr>
      <vt:lpstr>ICAPs should include, but not be limited to:</vt:lpstr>
      <vt:lpstr>When students take the initiative to complete a meaningful ICAP…</vt:lpstr>
      <vt:lpstr>The result is that they:</vt:lpstr>
      <vt:lpstr>PowerPoint Presentation</vt:lpstr>
      <vt:lpstr>So how do we get started?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Messages and Talking Points</dc:title>
  <dc:creator>Traci Sanchez</dc:creator>
  <cp:lastModifiedBy>Community College of Denver</cp:lastModifiedBy>
  <cp:revision>35</cp:revision>
  <cp:lastPrinted>2015-01-27T20:09:51Z</cp:lastPrinted>
  <dcterms:created xsi:type="dcterms:W3CDTF">2015-01-14T16:12:32Z</dcterms:created>
  <dcterms:modified xsi:type="dcterms:W3CDTF">2015-01-30T00:28:16Z</dcterms:modified>
</cp:coreProperties>
</file>