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61" r:id="rId2"/>
    <p:sldId id="309" r:id="rId3"/>
    <p:sldId id="284" r:id="rId4"/>
    <p:sldId id="262" r:id="rId5"/>
    <p:sldId id="281" r:id="rId6"/>
    <p:sldId id="289" r:id="rId7"/>
    <p:sldId id="275" r:id="rId8"/>
    <p:sldId id="276" r:id="rId9"/>
    <p:sldId id="290" r:id="rId10"/>
    <p:sldId id="291" r:id="rId11"/>
    <p:sldId id="286" r:id="rId12"/>
    <p:sldId id="274" r:id="rId13"/>
    <p:sldId id="306" r:id="rId14"/>
    <p:sldId id="300" r:id="rId15"/>
    <p:sldId id="301" r:id="rId16"/>
    <p:sldId id="302" r:id="rId17"/>
    <p:sldId id="303" r:id="rId18"/>
    <p:sldId id="304" r:id="rId19"/>
    <p:sldId id="307" r:id="rId20"/>
    <p:sldId id="282" r:id="rId21"/>
    <p:sldId id="263" r:id="rId22"/>
    <p:sldId id="288" r:id="rId23"/>
    <p:sldId id="287" r:id="rId24"/>
    <p:sldId id="280" r:id="rId25"/>
    <p:sldId id="265" r:id="rId26"/>
    <p:sldId id="266" r:id="rId27"/>
    <p:sldId id="273" r:id="rId28"/>
    <p:sldId id="285" r:id="rId29"/>
    <p:sldId id="279" r:id="rId30"/>
    <p:sldId id="293" r:id="rId31"/>
    <p:sldId id="267" r:id="rId32"/>
    <p:sldId id="283" r:id="rId33"/>
    <p:sldId id="269" r:id="rId34"/>
    <p:sldId id="268" r:id="rId35"/>
    <p:sldId id="270" r:id="rId36"/>
    <p:sldId id="271" r:id="rId37"/>
    <p:sldId id="294" r:id="rId38"/>
    <p:sldId id="297" r:id="rId39"/>
    <p:sldId id="305" r:id="rId40"/>
    <p:sldId id="308" r:id="rId41"/>
    <p:sldId id="272" r:id="rId42"/>
    <p:sldId id="311" r:id="rId43"/>
    <p:sldId id="313" r:id="rId44"/>
    <p:sldId id="278" r:id="rId45"/>
    <p:sldId id="27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264" autoAdjust="0"/>
    <p:restoredTop sz="78686" autoAdjust="0"/>
  </p:normalViewPr>
  <p:slideViewPr>
    <p:cSldViewPr snapToGrid="0" snapToObjects="1">
      <p:cViewPr>
        <p:scale>
          <a:sx n="55" d="100"/>
          <a:sy n="55" d="100"/>
        </p:scale>
        <p:origin x="-157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12/30/2014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will learn how to put the information on needs assessment and environmental scan and other data  into action through articulation of SMART Goals and the subsequent development of action plans.</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SMART goal is one that addresses a specific issue as identified through your data, is measureable, is attainable, is reported in results-oriented data, and is time bound. The embedded video offers a nice explanation of SMART goal development through relevant examples. You should complete at least one of these goal worksheets for each of the guiding questions you developed earlier.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12/30/2014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99369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12/30/2014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17557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beginning to work on developing goals from your identified needs and gaps, you will need to</a:t>
            </a:r>
            <a:r>
              <a:rPr lang="en-US" baseline="0" dirty="0" smtClean="0"/>
              <a:t> gather your team. Many of the team members may be those who have already been working with you throughout the process like your advisory council, but not necessarily. Your team should be comprised of a variety of stakeholders with varying talents. Once you have selected your team and have received the initial commitment from each of them, you should take the time to formally train them about the goal-setting and program planning process. Clearly explain to them that this process is grounded in the data that emerged from you needs assessment and environmental scan that were in turn based upon several guiding questions. Remember to use the group facilitation skills to ensure that all members of the team feel honored and heard. Finally, by articulating to team members that they are key players and have ownership of the outcomes, you will bolster team member buy-in.</a:t>
            </a:r>
          </a:p>
        </p:txBody>
      </p:sp>
      <p:sp>
        <p:nvSpPr>
          <p:cNvPr id="4" name="Slide Number Placeholder 3"/>
          <p:cNvSpPr>
            <a:spLocks noGrp="1"/>
          </p:cNvSpPr>
          <p:nvPr>
            <p:ph type="sldNum" sz="quarter" idx="10"/>
          </p:nvPr>
        </p:nvSpPr>
        <p:spPr/>
        <p:txBody>
          <a:bodyPr/>
          <a:lstStyle/>
          <a:p>
            <a:fld id="{0A3C37BE-C303-496D-B5CD-85F2937540FC}"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have created SMART goals based upon what the ideal would be if the needs and gaps were resolved but you can’t move forward and design strategies for meeting those goals until you fully understand the root of the issues. If you move too quickly and start choosing interventions and developing action plans without identifying the root causes you may have short term success with your goal, but eventually the issue will return. One way to get to the root of the issue is to employ the “6 Why”</a:t>
            </a:r>
          </a:p>
        </p:txBody>
      </p:sp>
      <p:sp>
        <p:nvSpPr>
          <p:cNvPr id="4" name="Slide Number Placeholder 3"/>
          <p:cNvSpPr>
            <a:spLocks noGrp="1"/>
          </p:cNvSpPr>
          <p:nvPr>
            <p:ph type="sldNum" sz="quarter" idx="10"/>
          </p:nvPr>
        </p:nvSpPr>
        <p:spPr/>
        <p:txBody>
          <a:bodyPr/>
          <a:lstStyle/>
          <a:p>
            <a:fld id="{0A3C37BE-C303-496D-B5CD-85F2937540FC}"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 several different resources for identifying interventions = one of the most comprehensive is the Center for School Counseling Outcome Research and Evaluation housed at the University of Massachusetts in Amherst.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training</a:t>
            </a:r>
            <a:r>
              <a:rPr lang="en-US" baseline="0" dirty="0" smtClean="0"/>
              <a:t> is an opportunity to bring all stack holders together.  Webinars are valuable as year 1 grantees work through the process of each months topic.  </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12/30/2014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1427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 and February</a:t>
            </a:r>
            <a:r>
              <a:rPr lang="en-US" baseline="0" dirty="0" smtClean="0"/>
              <a:t> trainings attendance is required as a condition of the grant.  There is one location for the November training and 2 locations to choose from, (attend only one), </a:t>
            </a:r>
            <a:r>
              <a:rPr lang="en-US" baseline="0" smtClean="0"/>
              <a:t>in February.  </a:t>
            </a:r>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12/30/2014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03823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CC11A3F-6B71-411C-AF2F-44B77A7102EE}"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a:prstGeom prst="rect">
            <a:avLst/>
          </a:prstGeom>
        </p:spPr>
        <p:txBody>
          <a:bodyPr/>
          <a:lstStyle>
            <a:lvl1pPr algn="ctr">
              <a:defRPr sz="2800">
                <a:solidFill>
                  <a:schemeClr val="accent1">
                    <a:lumMod val="50000"/>
                  </a:schemeClr>
                </a:solidFill>
              </a:defRPr>
            </a:lvl1pPr>
          </a:lstStyle>
          <a:p>
            <a:fld id="{11E1F0D0-A5EB-4EF6-BA0C-B6B08A3A44A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1746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e.state.co.us/postsecondary/scc_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Your opportunity to create SMART Goals and Action Plans</a:t>
            </a:r>
          </a:p>
          <a:p>
            <a:r>
              <a:rPr lang="en-US" dirty="0" smtClean="0"/>
              <a:t>Pamela Decker and John Happs</a:t>
            </a:r>
          </a:p>
          <a:p>
            <a:r>
              <a:rPr lang="en-US" dirty="0" smtClean="0"/>
              <a:t>Consultants  </a:t>
            </a:r>
            <a:endParaRPr lang="en-US" dirty="0"/>
          </a:p>
        </p:txBody>
      </p:sp>
      <p:sp>
        <p:nvSpPr>
          <p:cNvPr id="5" name="Title 4"/>
          <p:cNvSpPr>
            <a:spLocks noGrp="1"/>
          </p:cNvSpPr>
          <p:nvPr>
            <p:ph type="title"/>
          </p:nvPr>
        </p:nvSpPr>
        <p:spPr/>
        <p:txBody>
          <a:bodyPr/>
          <a:lstStyle/>
          <a:p>
            <a:r>
              <a:rPr lang="en-US" dirty="0" smtClean="0"/>
              <a:t>The Solution Space</a:t>
            </a:r>
            <a:br>
              <a:rPr lang="en-US" dirty="0" smtClean="0"/>
            </a:br>
            <a:r>
              <a:rPr lang="en-US" sz="2400" dirty="0" smtClean="0"/>
              <a:t>Webinar # 5</a:t>
            </a:r>
            <a:endParaRPr lang="en-US" dirty="0"/>
          </a:p>
        </p:txBody>
      </p:sp>
      <p:sp>
        <p:nvSpPr>
          <p:cNvPr id="7" name="Text Placeholder 6"/>
          <p:cNvSpPr>
            <a:spLocks noGrp="1"/>
          </p:cNvSpPr>
          <p:nvPr>
            <p:ph type="body" sz="quarter" idx="10"/>
          </p:nvPr>
        </p:nvSpPr>
        <p:spPr>
          <a:xfrm>
            <a:off x="380999" y="5731728"/>
            <a:ext cx="8341851" cy="671384"/>
          </a:xfrm>
        </p:spPr>
        <p:txBody>
          <a:bodyPr/>
          <a:lstStyle/>
          <a:p>
            <a:r>
              <a:rPr lang="en-US" sz="3200" dirty="0" smtClean="0"/>
              <a:t>January 2015  Counselor Corps Grant Development Year </a:t>
            </a:r>
            <a:endParaRPr lang="en-US" sz="3200" dirty="0"/>
          </a:p>
        </p:txBody>
      </p:sp>
    </p:spTree>
    <p:extLst>
      <p:ext uri="{BB962C8B-B14F-4D97-AF65-F5344CB8AC3E}">
        <p14:creationId xmlns:p14="http://schemas.microsoft.com/office/powerpoint/2010/main" val="3875483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smtClean="0">
                <a:solidFill>
                  <a:srgbClr val="FF0000"/>
                </a:solidFill>
              </a:rPr>
              <a:t>90% of Seniors will complete and submit the FAFSA by February 28, 2015.   </a:t>
            </a:r>
          </a:p>
          <a:p>
            <a:pPr lvl="6"/>
            <a:r>
              <a:rPr lang="en-US" sz="2800" dirty="0" smtClean="0">
                <a:solidFill>
                  <a:schemeClr val="accent3"/>
                </a:solidFill>
                <a:latin typeface="Comic Sans MS" panose="030F0702030302020204" pitchFamily="66" charset="0"/>
              </a:rPr>
              <a:t>Specific      	YES</a:t>
            </a:r>
          </a:p>
          <a:p>
            <a:pPr lvl="6"/>
            <a:r>
              <a:rPr lang="en-US" sz="2800" dirty="0" smtClean="0">
                <a:solidFill>
                  <a:schemeClr val="accent4"/>
                </a:solidFill>
                <a:latin typeface="Comic Sans MS" panose="030F0702030302020204" pitchFamily="66" charset="0"/>
              </a:rPr>
              <a:t>Measurable	YES</a:t>
            </a:r>
          </a:p>
          <a:p>
            <a:pPr lvl="6"/>
            <a:r>
              <a:rPr lang="en-US" sz="2800" dirty="0" smtClean="0">
                <a:solidFill>
                  <a:srgbClr val="FFC000"/>
                </a:solidFill>
                <a:latin typeface="Comic Sans MS" panose="030F0702030302020204" pitchFamily="66" charset="0"/>
              </a:rPr>
              <a:t>Attainable		YES</a:t>
            </a:r>
          </a:p>
          <a:p>
            <a:pPr lvl="6"/>
            <a:r>
              <a:rPr lang="en-US" sz="2800" dirty="0" smtClean="0">
                <a:solidFill>
                  <a:srgbClr val="00B0F0"/>
                </a:solidFill>
                <a:latin typeface="Comic Sans MS" panose="030F0702030302020204" pitchFamily="66" charset="0"/>
              </a:rPr>
              <a:t>Results-Oriented	YES</a:t>
            </a:r>
          </a:p>
          <a:p>
            <a:pPr lvl="6"/>
            <a:r>
              <a:rPr lang="en-US" sz="2800" dirty="0" smtClean="0">
                <a:solidFill>
                  <a:srgbClr val="C00000"/>
                </a:solidFill>
                <a:latin typeface="Comic Sans MS" panose="030F0702030302020204" pitchFamily="66" charset="0"/>
              </a:rPr>
              <a:t>Time Bound	YES</a:t>
            </a:r>
          </a:p>
        </p:txBody>
      </p:sp>
      <p:sp>
        <p:nvSpPr>
          <p:cNvPr id="3" name="Title 2"/>
          <p:cNvSpPr>
            <a:spLocks noGrp="1"/>
          </p:cNvSpPr>
          <p:nvPr>
            <p:ph type="title"/>
          </p:nvPr>
        </p:nvSpPr>
        <p:spPr/>
        <p:txBody>
          <a:bodyPr/>
          <a:lstStyle/>
          <a:p>
            <a:r>
              <a:rPr lang="en-US" dirty="0" smtClean="0"/>
              <a:t>SMART Goal Example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3874375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endParaRPr lang="en-US" dirty="0"/>
          </a:p>
        </p:txBody>
      </p:sp>
      <p:sp>
        <p:nvSpPr>
          <p:cNvPr id="3" name="Title 2"/>
          <p:cNvSpPr>
            <a:spLocks noGrp="1"/>
          </p:cNvSpPr>
          <p:nvPr>
            <p:ph type="title"/>
          </p:nvPr>
        </p:nvSpPr>
        <p:spPr/>
        <p:txBody>
          <a:bodyPr/>
          <a:lstStyle/>
          <a:p>
            <a:r>
              <a:rPr lang="en-US" dirty="0" smtClean="0"/>
              <a:t>Write a SMART GOAL you might have…….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2675397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SMART GOAL WORKSHEET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122218" y="1593272"/>
            <a:ext cx="5361775" cy="516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939636"/>
            <a:ext cx="1905000" cy="405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159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i="1" dirty="0" smtClean="0">
                <a:solidFill>
                  <a:srgbClr val="00B050"/>
                </a:solidFill>
              </a:rPr>
              <a:t>The College Enrollment Rate (CER) at Pam/John’s High School will increase during the 2014 – 2015 school year from a current 45% CER to a 55% CER due to implementing a College Going Culture and as measured by the Colorado state enrollment data records obtained in August 2015.  Data will also be collected by the Post Graduate Center by contacting graduated seniors to confirm their college enrollment.</a:t>
            </a:r>
            <a:endParaRPr lang="en-US" sz="3200" i="1" dirty="0">
              <a:solidFill>
                <a:srgbClr val="00B050"/>
              </a:solidFill>
            </a:endParaRPr>
          </a:p>
        </p:txBody>
      </p:sp>
      <p:sp>
        <p:nvSpPr>
          <p:cNvPr id="3" name="Title 2"/>
          <p:cNvSpPr>
            <a:spLocks noGrp="1"/>
          </p:cNvSpPr>
          <p:nvPr>
            <p:ph type="title"/>
          </p:nvPr>
        </p:nvSpPr>
        <p:spPr/>
        <p:txBody>
          <a:bodyPr/>
          <a:lstStyle/>
          <a:p>
            <a:r>
              <a:rPr lang="en-US" dirty="0" smtClean="0"/>
              <a:t>OUR GOAL</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3286841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To Create a College Going Culture at our school during the school year 2014-2015.</a:t>
            </a:r>
            <a:endParaRPr lang="en-US" sz="3200" dirty="0"/>
          </a:p>
        </p:txBody>
      </p:sp>
      <p:sp>
        <p:nvSpPr>
          <p:cNvPr id="3" name="Title 2"/>
          <p:cNvSpPr>
            <a:spLocks noGrp="1"/>
          </p:cNvSpPr>
          <p:nvPr>
            <p:ph type="title"/>
          </p:nvPr>
        </p:nvSpPr>
        <p:spPr/>
        <p:txBody>
          <a:bodyPr/>
          <a:lstStyle/>
          <a:p>
            <a:r>
              <a:rPr lang="en-US" dirty="0" smtClean="0"/>
              <a:t>Our Goal - Steps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07921" y="3650147"/>
            <a:ext cx="1159752" cy="247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47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It will be measured by the change in our College Enrollment Rate. (CER)</a:t>
            </a:r>
            <a:endParaRPr lang="en-US" sz="3200" dirty="0"/>
          </a:p>
        </p:txBody>
      </p:sp>
      <p:sp>
        <p:nvSpPr>
          <p:cNvPr id="3" name="Title 2"/>
          <p:cNvSpPr>
            <a:spLocks noGrp="1"/>
          </p:cNvSpPr>
          <p:nvPr>
            <p:ph type="title"/>
          </p:nvPr>
        </p:nvSpPr>
        <p:spPr/>
        <p:txBody>
          <a:bodyPr/>
          <a:lstStyle/>
          <a:p>
            <a:r>
              <a:rPr lang="en-US" dirty="0" smtClean="0"/>
              <a:t>It will be measured by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62629" y="3686989"/>
            <a:ext cx="1123440" cy="239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33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We have the personal, the financial resources, and the stakeholder commitment to make this happen</a:t>
            </a:r>
            <a:r>
              <a:rPr lang="en-US" dirty="0" smtClean="0"/>
              <a:t>.</a:t>
            </a:r>
            <a:endParaRPr lang="en-US" dirty="0"/>
          </a:p>
        </p:txBody>
      </p:sp>
      <p:sp>
        <p:nvSpPr>
          <p:cNvPr id="3" name="Title 2"/>
          <p:cNvSpPr>
            <a:spLocks noGrp="1"/>
          </p:cNvSpPr>
          <p:nvPr>
            <p:ph type="title"/>
          </p:nvPr>
        </p:nvSpPr>
        <p:spPr/>
        <p:txBody>
          <a:bodyPr/>
          <a:lstStyle/>
          <a:p>
            <a:r>
              <a:rPr lang="en-US" dirty="0" smtClean="0"/>
              <a:t>It is Achievable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21088" y="3461520"/>
            <a:ext cx="1313222" cy="28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29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This goal will be driven by the change in CER.  </a:t>
            </a:r>
            <a:endParaRPr lang="en-US" sz="3600" dirty="0"/>
          </a:p>
        </p:txBody>
      </p:sp>
      <p:sp>
        <p:nvSpPr>
          <p:cNvPr id="3" name="Title 2"/>
          <p:cNvSpPr>
            <a:spLocks noGrp="1"/>
          </p:cNvSpPr>
          <p:nvPr>
            <p:ph type="title"/>
          </p:nvPr>
        </p:nvSpPr>
        <p:spPr/>
        <p:txBody>
          <a:bodyPr/>
          <a:lstStyle/>
          <a:p>
            <a:r>
              <a:rPr lang="en-US" dirty="0" smtClean="0"/>
              <a:t>It is Results driven and realistic</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28123" y="3227179"/>
            <a:ext cx="1155033" cy="246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840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We feel that we can implement a great enough change in one year that this goal can be attained</a:t>
            </a:r>
            <a:endParaRPr lang="en-US" sz="3200" dirty="0"/>
          </a:p>
        </p:txBody>
      </p:sp>
      <p:sp>
        <p:nvSpPr>
          <p:cNvPr id="3" name="Title 2"/>
          <p:cNvSpPr>
            <a:spLocks noGrp="1"/>
          </p:cNvSpPr>
          <p:nvPr>
            <p:ph type="title"/>
          </p:nvPr>
        </p:nvSpPr>
        <p:spPr/>
        <p:txBody>
          <a:bodyPr/>
          <a:lstStyle/>
          <a:p>
            <a:r>
              <a:rPr lang="en-US" dirty="0" smtClean="0"/>
              <a:t>Can it happen in 2014-15</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7512" y="3694047"/>
            <a:ext cx="1283832" cy="27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49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355847"/>
            <a:ext cx="8381260" cy="571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955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Make objectives clear and meet those</a:t>
            </a:r>
          </a:p>
          <a:p>
            <a:r>
              <a:rPr lang="en-US" dirty="0" smtClean="0"/>
              <a:t>Relevant -  to the Development Year requirements</a:t>
            </a:r>
          </a:p>
          <a:p>
            <a:r>
              <a:rPr lang="en-US" dirty="0" smtClean="0"/>
              <a:t>Good way to learn info -  Webinars?  Multi-tasking? F2F?</a:t>
            </a:r>
          </a:p>
          <a:p>
            <a:r>
              <a:rPr lang="en-US" dirty="0" smtClean="0"/>
              <a:t>Reduce content presented vs. Increase content presented –same %</a:t>
            </a:r>
          </a:p>
          <a:p>
            <a:r>
              <a:rPr lang="en-US" dirty="0" smtClean="0"/>
              <a:t>Provide more info prior -  Website and send out Power Point ahead of time</a:t>
            </a:r>
          </a:p>
          <a:p>
            <a:r>
              <a:rPr lang="en-US" dirty="0" smtClean="0"/>
              <a:t>Information from Year 2 folks on handling Year 1 </a:t>
            </a:r>
          </a:p>
          <a:p>
            <a:r>
              <a:rPr lang="en-US" dirty="0" smtClean="0"/>
              <a:t>Best practices in each area and specific examples </a:t>
            </a:r>
          </a:p>
          <a:p>
            <a:r>
              <a:rPr lang="en-US" dirty="0" smtClean="0"/>
              <a:t>Timeline of tasks and due dates </a:t>
            </a:r>
          </a:p>
          <a:p>
            <a:endParaRPr lang="en-US" dirty="0" smtClean="0"/>
          </a:p>
          <a:p>
            <a:endParaRPr lang="en-US" dirty="0"/>
          </a:p>
        </p:txBody>
      </p:sp>
      <p:sp>
        <p:nvSpPr>
          <p:cNvPr id="3" name="Title 2"/>
          <p:cNvSpPr>
            <a:spLocks noGrp="1"/>
          </p:cNvSpPr>
          <p:nvPr>
            <p:ph type="title"/>
          </p:nvPr>
        </p:nvSpPr>
        <p:spPr/>
        <p:txBody>
          <a:bodyPr/>
          <a:lstStyle/>
          <a:p>
            <a:r>
              <a:rPr lang="en-US" dirty="0" smtClean="0"/>
              <a:t>Webinar Mid-Year Survey Results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1410354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999" y="355846"/>
            <a:ext cx="8381261" cy="650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862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YOUR TEAM</a:t>
            </a:r>
            <a:endParaRPr lang="en-US" dirty="0"/>
          </a:p>
        </p:txBody>
      </p:sp>
      <p:sp>
        <p:nvSpPr>
          <p:cNvPr id="3" name="Content Placeholder 2"/>
          <p:cNvSpPr>
            <a:spLocks noGrp="1"/>
          </p:cNvSpPr>
          <p:nvPr>
            <p:ph idx="1"/>
          </p:nvPr>
        </p:nvSpPr>
        <p:spPr>
          <a:xfrm>
            <a:off x="828675" y="1600200"/>
            <a:ext cx="3800475" cy="4572000"/>
          </a:xfrm>
        </p:spPr>
        <p:txBody>
          <a:bodyPr/>
          <a:lstStyle/>
          <a:p>
            <a:r>
              <a:rPr lang="en-US" sz="2200" dirty="0" smtClean="0"/>
              <a:t>Goal setting should not be done in isolation.</a:t>
            </a:r>
          </a:p>
          <a:p>
            <a:r>
              <a:rPr lang="en-US" sz="2200" dirty="0" smtClean="0"/>
              <a:t>Involve a variety of stakeholders</a:t>
            </a:r>
          </a:p>
          <a:p>
            <a:r>
              <a:rPr lang="en-US" sz="2200" dirty="0" smtClean="0"/>
              <a:t>Ensure that all on the team understand the process</a:t>
            </a:r>
          </a:p>
          <a:p>
            <a:r>
              <a:rPr lang="en-US" sz="2200" dirty="0" smtClean="0"/>
              <a:t>Clarify where the data came from</a:t>
            </a:r>
          </a:p>
          <a:p>
            <a:r>
              <a:rPr lang="en-US" sz="2200" dirty="0" smtClean="0"/>
              <a:t>Facilitate the process in a way that all can be heard</a:t>
            </a:r>
          </a:p>
          <a:p>
            <a:r>
              <a:rPr lang="en-US" sz="2200" dirty="0" smtClean="0"/>
              <a:t>Bolster buy-in through team member ownership of the outcome</a:t>
            </a:r>
          </a:p>
          <a:p>
            <a:endParaRPr lang="en-US" dirty="0" smtClean="0"/>
          </a:p>
          <a:p>
            <a:pPr>
              <a:buNone/>
            </a:pPr>
            <a:endParaRPr lang="en-US" dirty="0" smtClean="0"/>
          </a:p>
        </p:txBody>
      </p:sp>
      <p:pic>
        <p:nvPicPr>
          <p:cNvPr id="7" name="Picture 6" descr="team building.jpg"/>
          <p:cNvPicPr>
            <a:picLocks noChangeAspect="1"/>
          </p:cNvPicPr>
          <p:nvPr/>
        </p:nvPicPr>
        <p:blipFill>
          <a:blip r:embed="rId3" cstate="print"/>
          <a:stretch>
            <a:fillRect/>
          </a:stretch>
        </p:blipFill>
        <p:spPr>
          <a:xfrm>
            <a:off x="4811333" y="1936123"/>
            <a:ext cx="3810000" cy="3810000"/>
          </a:xfrm>
          <a:prstGeom prst="rect">
            <a:avLst/>
          </a:prstGeom>
        </p:spPr>
      </p:pic>
    </p:spTree>
    <p:extLst>
      <p:ext uri="{BB962C8B-B14F-4D97-AF65-F5344CB8AC3E}">
        <p14:creationId xmlns:p14="http://schemas.microsoft.com/office/powerpoint/2010/main" val="111583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are your stakeholders</a:t>
            </a:r>
          </a:p>
          <a:p>
            <a:pPr lvl="1"/>
            <a:r>
              <a:rPr lang="en-US" dirty="0" smtClean="0"/>
              <a:t>Students</a:t>
            </a:r>
          </a:p>
          <a:p>
            <a:pPr lvl="1"/>
            <a:r>
              <a:rPr lang="en-US" dirty="0" smtClean="0"/>
              <a:t>Teachers</a:t>
            </a:r>
          </a:p>
          <a:p>
            <a:pPr lvl="1"/>
            <a:r>
              <a:rPr lang="en-US" dirty="0" smtClean="0"/>
              <a:t>Administrators</a:t>
            </a:r>
          </a:p>
          <a:p>
            <a:pPr lvl="1"/>
            <a:r>
              <a:rPr lang="en-US" dirty="0" smtClean="0"/>
              <a:t>Parents</a:t>
            </a:r>
          </a:p>
          <a:p>
            <a:pPr lvl="1"/>
            <a:r>
              <a:rPr lang="en-US" dirty="0" smtClean="0"/>
              <a:t>Community</a:t>
            </a:r>
          </a:p>
          <a:p>
            <a:pPr marL="365760" lvl="1" indent="0">
              <a:buNone/>
            </a:pPr>
            <a:r>
              <a:rPr lang="en-US" sz="2800" dirty="0" smtClean="0">
                <a:solidFill>
                  <a:srgbClr val="FF0000"/>
                </a:solidFill>
              </a:rPr>
              <a:t>Can you use outside experts?????</a:t>
            </a:r>
          </a:p>
          <a:p>
            <a:pPr lvl="1"/>
            <a:endParaRPr lang="en-US" dirty="0" smtClean="0"/>
          </a:p>
        </p:txBody>
      </p:sp>
      <p:sp>
        <p:nvSpPr>
          <p:cNvPr id="3" name="Title 2"/>
          <p:cNvSpPr>
            <a:spLocks noGrp="1"/>
          </p:cNvSpPr>
          <p:nvPr>
            <p:ph type="title"/>
          </p:nvPr>
        </p:nvSpPr>
        <p:spPr/>
        <p:txBody>
          <a:bodyPr/>
          <a:lstStyle/>
          <a:p>
            <a:r>
              <a:rPr lang="en-US" dirty="0" smtClean="0"/>
              <a:t>Who Should You Ask?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067" y="1771825"/>
            <a:ext cx="16478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046" y="1719071"/>
            <a:ext cx="1676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10" y="4980548"/>
            <a:ext cx="16573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904" y="4370948"/>
            <a:ext cx="1743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99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Interviews</a:t>
            </a:r>
          </a:p>
          <a:p>
            <a:r>
              <a:rPr lang="en-US" dirty="0" smtClean="0"/>
              <a:t>Small focus groups</a:t>
            </a:r>
          </a:p>
          <a:p>
            <a:r>
              <a:rPr lang="en-US" dirty="0" smtClean="0"/>
              <a:t>Facilitate in school faculty meetings, admin. meetings, etc.</a:t>
            </a:r>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How do you ask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73" y="3657234"/>
            <a:ext cx="14859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884" y="4526279"/>
            <a:ext cx="15335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481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Dreaming ……VISION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145" y="1717964"/>
            <a:ext cx="3616037" cy="454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76788" y="2506806"/>
            <a:ext cx="4200957"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64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Identifying Interventions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5" name="Content Placeholder 4" descr="Tough Decisions.jpg"/>
          <p:cNvPicPr>
            <a:picLocks noGrp="1" noChangeAspect="1"/>
          </p:cNvPicPr>
          <p:nvPr>
            <p:ph idx="1"/>
          </p:nvPr>
        </p:nvPicPr>
        <p:blipFill>
          <a:blip r:embed="rId2" cstate="print"/>
          <a:stretch>
            <a:fillRect/>
          </a:stretch>
        </p:blipFill>
        <p:spPr>
          <a:xfrm>
            <a:off x="492579" y="1719263"/>
            <a:ext cx="4411930" cy="44069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70364"/>
            <a:ext cx="3428260" cy="390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02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ROOT OF THE ISSUE</a:t>
            </a:r>
            <a:endParaRPr lang="en-US" dirty="0"/>
          </a:p>
        </p:txBody>
      </p:sp>
      <p:sp>
        <p:nvSpPr>
          <p:cNvPr id="9" name="Content Placeholder 8"/>
          <p:cNvSpPr>
            <a:spLocks noGrp="1"/>
          </p:cNvSpPr>
          <p:nvPr>
            <p:ph idx="1"/>
          </p:nvPr>
        </p:nvSpPr>
        <p:spPr>
          <a:xfrm>
            <a:off x="828675" y="1717963"/>
            <a:ext cx="4049198" cy="2987851"/>
          </a:xfrm>
        </p:spPr>
        <p:txBody>
          <a:bodyPr>
            <a:normAutofit fontScale="92500" lnSpcReduction="10000"/>
          </a:bodyPr>
          <a:lstStyle/>
          <a:p>
            <a:r>
              <a:rPr lang="en-US" dirty="0" smtClean="0"/>
              <a:t> </a:t>
            </a:r>
            <a:r>
              <a:rPr lang="en-US" dirty="0" smtClean="0">
                <a:solidFill>
                  <a:srgbClr val="FF0000"/>
                </a:solidFill>
              </a:rPr>
              <a:t>You can not start to develop strategies for addressing gaps or needs without getting to the “root of the issue.”</a:t>
            </a:r>
          </a:p>
          <a:p>
            <a:r>
              <a:rPr lang="en-US" dirty="0" smtClean="0">
                <a:solidFill>
                  <a:srgbClr val="FF0000"/>
                </a:solidFill>
              </a:rPr>
              <a:t> If you are unable to identify and address the root of the issue, the issue will keep coming back.</a:t>
            </a:r>
          </a:p>
          <a:p>
            <a:r>
              <a:rPr lang="en-US" dirty="0" smtClean="0">
                <a:solidFill>
                  <a:srgbClr val="FF0000"/>
                </a:solidFill>
              </a:rPr>
              <a:t> Employ the “6 Why” method</a:t>
            </a:r>
          </a:p>
        </p:txBody>
      </p:sp>
      <p:sp>
        <p:nvSpPr>
          <p:cNvPr id="5" name="Content Placeholder 8"/>
          <p:cNvSpPr txBox="1">
            <a:spLocks/>
          </p:cNvSpPr>
          <p:nvPr/>
        </p:nvSpPr>
        <p:spPr>
          <a:xfrm>
            <a:off x="4732986" y="1962616"/>
            <a:ext cx="4008549" cy="4257882"/>
          </a:xfrm>
          <a:prstGeom prst="rect">
            <a:avLst/>
          </a:prstGeom>
          <a:ln w="19050" cmpd="thickThin">
            <a:solidFill>
              <a:srgbClr val="0070C0"/>
            </a:solidFill>
          </a:ln>
        </p:spPr>
        <p:txBody>
          <a:bodyPr vert="horz" lIns="0" tIns="45720" rIns="0" bIns="45720" rtlCol="0">
            <a:normAutofit lnSpcReduction="10000"/>
          </a:bodyPr>
          <a:lstStyle/>
          <a:p>
            <a:pPr marL="228600" marR="0" lvl="0" indent="-228600" algn="l" defTabSz="914400" rtl="0" eaLnBrk="1" fontAlgn="auto" latinLnBrk="0" hangingPunct="1">
              <a:lnSpc>
                <a:spcPct val="90000"/>
              </a:lnSpc>
              <a:spcBef>
                <a:spcPts val="600"/>
              </a:spcBef>
              <a:spcAft>
                <a:spcPts val="0"/>
              </a:spcAft>
              <a:buClr>
                <a:schemeClr val="accent3">
                  <a:lumMod val="60000"/>
                  <a:lumOff val="4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One example:</a:t>
            </a:r>
          </a:p>
          <a:p>
            <a:pPr marL="228600" marR="0" lvl="0" indent="-228600" algn="l" defTabSz="914400" rtl="0" eaLnBrk="1" fontAlgn="auto" latinLnBrk="0" hangingPunct="1">
              <a:lnSpc>
                <a:spcPct val="90000"/>
              </a:lnSpc>
              <a:spcBef>
                <a:spcPts val="1800"/>
              </a:spcBef>
              <a:spcAft>
                <a:spcPts val="0"/>
              </a:spcAft>
              <a:buClr>
                <a:schemeClr val="accent3">
                  <a:lumMod val="60000"/>
                  <a:lumOff val="40000"/>
                </a:schemeClr>
              </a:buClr>
              <a:buSzTx/>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31775"/>
            <a:r>
              <a:rPr kumimoji="0" lang="en-US" sz="1600" b="0" i="0" u="none" strike="noStrike" kern="1200" cap="none" spc="0" normalizeH="0" baseline="0" noProof="0" dirty="0" smtClean="0">
                <a:ln>
                  <a:noFill/>
                </a:ln>
                <a:solidFill>
                  <a:srgbClr val="00B0F0"/>
                </a:solidFill>
                <a:effectLst/>
                <a:uLnTx/>
                <a:uFillTx/>
              </a:rPr>
              <a:t> </a:t>
            </a:r>
            <a:r>
              <a:rPr lang="en-US" sz="1600" i="1" dirty="0" smtClean="0">
                <a:solidFill>
                  <a:srgbClr val="00B0F0"/>
                </a:solidFill>
                <a:latin typeface="Times New Roman"/>
              </a:rPr>
              <a:t>Why are students dropping out? Because they are not accumulating enough credits to graduate.</a:t>
            </a:r>
          </a:p>
          <a:p>
            <a:pPr marL="231775"/>
            <a:r>
              <a:rPr lang="en-US" sz="1600" i="1" dirty="0" smtClean="0">
                <a:solidFill>
                  <a:srgbClr val="00B050"/>
                </a:solidFill>
                <a:latin typeface="Times New Roman"/>
              </a:rPr>
              <a:t>Why? Because they are failing their classes.</a:t>
            </a:r>
          </a:p>
          <a:p>
            <a:pPr marL="231775"/>
            <a:r>
              <a:rPr lang="en-US" sz="1600" i="1" dirty="0" smtClean="0">
                <a:solidFill>
                  <a:srgbClr val="7030A0"/>
                </a:solidFill>
                <a:latin typeface="Times New Roman"/>
              </a:rPr>
              <a:t>Why? Because they report that going to class is boring, so they do not attend class.</a:t>
            </a:r>
          </a:p>
          <a:p>
            <a:pPr marL="231775"/>
            <a:r>
              <a:rPr lang="en-US" sz="1600" i="1" dirty="0" smtClean="0">
                <a:solidFill>
                  <a:srgbClr val="FFC000"/>
                </a:solidFill>
                <a:latin typeface="Times New Roman"/>
              </a:rPr>
              <a:t>Why? Because teachers lecture too much.</a:t>
            </a:r>
          </a:p>
          <a:p>
            <a:pPr marL="231775"/>
            <a:r>
              <a:rPr lang="en-US" sz="1600" i="1" dirty="0" smtClean="0">
                <a:solidFill>
                  <a:srgbClr val="8E067E"/>
                </a:solidFill>
                <a:latin typeface="Times New Roman"/>
              </a:rPr>
              <a:t>Why? Because no one has shown teachers how to make their subject matter more interesting.</a:t>
            </a:r>
          </a:p>
          <a:p>
            <a:pPr marL="231775"/>
            <a:r>
              <a:rPr lang="en-US" sz="1600" i="1" dirty="0" smtClean="0">
                <a:solidFill>
                  <a:srgbClr val="FF0000"/>
                </a:solidFill>
                <a:latin typeface="Times New Roman"/>
              </a:rPr>
              <a:t>Why? Because the district has not provided the supports necessary to help teachers develop</a:t>
            </a:r>
          </a:p>
          <a:p>
            <a:pPr marL="231775"/>
            <a:r>
              <a:rPr lang="en-US" sz="1600" i="1" dirty="0" smtClean="0">
                <a:solidFill>
                  <a:srgbClr val="FF0000"/>
                </a:solidFill>
                <a:latin typeface="Times New Roman"/>
              </a:rPr>
              <a:t>new skills for working with adolescent learners.</a:t>
            </a:r>
            <a:endParaRPr kumimoji="0" lang="en-US" sz="1600" b="0" i="0" u="none" strike="noStrike" kern="1200" cap="none" spc="0" normalizeH="0" baseline="0" noProof="0" dirty="0" smtClean="0">
              <a:ln>
                <a:noFill/>
              </a:ln>
              <a:solidFill>
                <a:srgbClr val="FF0000"/>
              </a:solidFill>
              <a:effectLst/>
              <a:uLnTx/>
              <a:uFillTx/>
            </a:endParaRPr>
          </a:p>
        </p:txBody>
      </p:sp>
      <p:sp>
        <p:nvSpPr>
          <p:cNvPr id="6" name="TextBox 5"/>
          <p:cNvSpPr txBox="1"/>
          <p:nvPr/>
        </p:nvSpPr>
        <p:spPr>
          <a:xfrm>
            <a:off x="5490803" y="6355915"/>
            <a:ext cx="3049361" cy="307777"/>
          </a:xfrm>
          <a:prstGeom prst="rect">
            <a:avLst/>
          </a:prstGeom>
          <a:noFill/>
        </p:spPr>
        <p:txBody>
          <a:bodyPr wrap="none" rtlCol="0">
            <a:spAutoFit/>
          </a:bodyPr>
          <a:lstStyle/>
          <a:p>
            <a:r>
              <a:rPr lang="en-US" sz="1400" dirty="0" smtClean="0"/>
              <a:t>RMC Research Corporation, 2008, p. 14</a:t>
            </a:r>
            <a:endParaRPr lang="en-US" sz="1400" dirty="0"/>
          </a:p>
        </p:txBody>
      </p:sp>
      <p:pic>
        <p:nvPicPr>
          <p:cNvPr id="8" name="Picture 7" descr="root_cause.gif"/>
          <p:cNvPicPr>
            <a:picLocks noChangeAspect="1"/>
          </p:cNvPicPr>
          <p:nvPr/>
        </p:nvPicPr>
        <p:blipFill>
          <a:blip r:embed="rId3" cstate="print"/>
          <a:stretch>
            <a:fillRect/>
          </a:stretch>
        </p:blipFill>
        <p:spPr>
          <a:xfrm>
            <a:off x="673177" y="4705815"/>
            <a:ext cx="3938972" cy="1802560"/>
          </a:xfrm>
          <a:prstGeom prst="rect">
            <a:avLst/>
          </a:prstGeom>
        </p:spPr>
      </p:pic>
    </p:spTree>
    <p:extLst>
      <p:ext uri="{BB962C8B-B14F-4D97-AF65-F5344CB8AC3E}">
        <p14:creationId xmlns:p14="http://schemas.microsoft.com/office/powerpoint/2010/main" val="122773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ISSUE TO INTERVENTION</a:t>
            </a:r>
            <a:endParaRPr lang="en-US" dirty="0"/>
          </a:p>
        </p:txBody>
      </p:sp>
      <p:sp>
        <p:nvSpPr>
          <p:cNvPr id="9" name="Content Placeholder 8"/>
          <p:cNvSpPr>
            <a:spLocks noGrp="1"/>
          </p:cNvSpPr>
          <p:nvPr>
            <p:ph idx="1"/>
          </p:nvPr>
        </p:nvSpPr>
        <p:spPr>
          <a:xfrm>
            <a:off x="828675" y="1600200"/>
            <a:ext cx="4435565" cy="4812632"/>
          </a:xfrm>
        </p:spPr>
        <p:txBody>
          <a:bodyPr>
            <a:normAutofit fontScale="85000" lnSpcReduction="20000"/>
          </a:bodyPr>
          <a:lstStyle/>
          <a:p>
            <a:r>
              <a:rPr lang="en-US" dirty="0" smtClean="0"/>
              <a:t> </a:t>
            </a:r>
            <a:r>
              <a:rPr lang="en-US" sz="2400" dirty="0" smtClean="0"/>
              <a:t>Interventions should be </a:t>
            </a:r>
            <a:r>
              <a:rPr lang="en-US" dirty="0" smtClean="0"/>
              <a:t>based on your data and not just “random acts/thoughts” </a:t>
            </a:r>
          </a:p>
          <a:p>
            <a:r>
              <a:rPr lang="en-US" dirty="0" smtClean="0"/>
              <a:t>Use research to help facilitate this process</a:t>
            </a:r>
            <a:endParaRPr lang="en-US" sz="2400" dirty="0" smtClean="0"/>
          </a:p>
          <a:p>
            <a:r>
              <a:rPr lang="en-US" sz="2400" dirty="0" smtClean="0"/>
              <a:t> One needs to consider feasibility</a:t>
            </a:r>
          </a:p>
          <a:p>
            <a:r>
              <a:rPr lang="en-US" sz="2400" dirty="0" smtClean="0"/>
              <a:t> Most effective are school-wide, family-based and classroom delivered</a:t>
            </a:r>
          </a:p>
          <a:p>
            <a:r>
              <a:rPr lang="en-US" sz="2400" dirty="0" smtClean="0"/>
              <a:t>Career interventions most effective when infused into other curriculum</a:t>
            </a:r>
          </a:p>
          <a:p>
            <a:r>
              <a:rPr lang="en-US" sz="2400" dirty="0" smtClean="0"/>
              <a:t> Small groups can be helpful for students needing more intensive help</a:t>
            </a:r>
          </a:p>
          <a:p>
            <a:r>
              <a:rPr lang="en-US" sz="2400" dirty="0" smtClean="0"/>
              <a:t> There will always be a need for some individual counseling intervention</a:t>
            </a:r>
            <a:endParaRPr lang="en-US" dirty="0" smtClean="0"/>
          </a:p>
          <a:p>
            <a:pPr>
              <a:buNone/>
            </a:pPr>
            <a:endParaRPr lang="en-US" sz="1700" dirty="0" smtClean="0"/>
          </a:p>
          <a:p>
            <a:pPr>
              <a:buNone/>
            </a:pPr>
            <a:r>
              <a:rPr lang="en-US" sz="1700" dirty="0" err="1" smtClean="0"/>
              <a:t>Demmitt</a:t>
            </a:r>
            <a:r>
              <a:rPr lang="en-US" sz="1700" dirty="0" smtClean="0"/>
              <a:t>, Carey, &amp; Hatch (2007)</a:t>
            </a:r>
            <a:endParaRPr lang="en-US" sz="1700" dirty="0"/>
          </a:p>
        </p:txBody>
      </p:sp>
      <p:pic>
        <p:nvPicPr>
          <p:cNvPr id="7" name="Picture 6" descr="Implementation-road-sign-300x201.jpg"/>
          <p:cNvPicPr>
            <a:picLocks noChangeAspect="1"/>
          </p:cNvPicPr>
          <p:nvPr/>
        </p:nvPicPr>
        <p:blipFill>
          <a:blip r:embed="rId3" cstate="print"/>
          <a:stretch>
            <a:fillRect/>
          </a:stretch>
        </p:blipFill>
        <p:spPr>
          <a:xfrm>
            <a:off x="5380149" y="1813183"/>
            <a:ext cx="3458783" cy="3273971"/>
          </a:xfrm>
          <a:prstGeom prst="rect">
            <a:avLst/>
          </a:prstGeom>
        </p:spPr>
      </p:pic>
    </p:spTree>
    <p:extLst>
      <p:ext uri="{BB962C8B-B14F-4D97-AF65-F5344CB8AC3E}">
        <p14:creationId xmlns:p14="http://schemas.microsoft.com/office/powerpoint/2010/main" val="129047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Intervention……..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717964"/>
            <a:ext cx="5181600" cy="454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035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No </a:t>
            </a:r>
            <a:r>
              <a:rPr lang="en-US" sz="3200" dirty="0"/>
              <a:t>sacred cows</a:t>
            </a:r>
          </a:p>
          <a:p>
            <a:r>
              <a:rPr lang="en-US" sz="3200" dirty="0" smtClean="0"/>
              <a:t>If </a:t>
            </a:r>
            <a:r>
              <a:rPr lang="en-US" sz="3200" dirty="0"/>
              <a:t>it is not working stop doing it</a:t>
            </a:r>
          </a:p>
          <a:p>
            <a:r>
              <a:rPr lang="en-US" sz="3200" dirty="0" smtClean="0"/>
              <a:t>Find an </a:t>
            </a:r>
            <a:r>
              <a:rPr lang="en-US" sz="3200" dirty="0"/>
              <a:t>intervention that has worked </a:t>
            </a:r>
            <a:r>
              <a:rPr lang="en-US" sz="3200" dirty="0" smtClean="0"/>
              <a:t>before and been successful or create your own intervention which is data driven </a:t>
            </a:r>
            <a:endParaRPr lang="en-US" sz="3200" dirty="0"/>
          </a:p>
          <a:p>
            <a:r>
              <a:rPr lang="en-US" sz="2800" dirty="0" smtClean="0"/>
              <a:t> </a:t>
            </a:r>
            <a:r>
              <a:rPr lang="en-US" sz="2800" dirty="0"/>
              <a:t>T</a:t>
            </a:r>
            <a:r>
              <a:rPr lang="en-US" sz="2800" dirty="0" smtClean="0"/>
              <a:t>ake </a:t>
            </a:r>
            <a:r>
              <a:rPr lang="en-US" sz="2800" dirty="0"/>
              <a:t>time during breaks (winter or</a:t>
            </a:r>
          </a:p>
          <a:p>
            <a:pPr marL="45720" indent="0">
              <a:buNone/>
            </a:pPr>
            <a:r>
              <a:rPr lang="en-US" sz="2800" dirty="0" smtClean="0"/>
              <a:t>        summer</a:t>
            </a:r>
            <a:r>
              <a:rPr lang="en-US" sz="2800" dirty="0"/>
              <a:t>) to learn about evidence-based</a:t>
            </a:r>
          </a:p>
          <a:p>
            <a:pPr marL="45720" indent="0">
              <a:buNone/>
            </a:pPr>
            <a:r>
              <a:rPr lang="en-US" sz="2800" dirty="0" smtClean="0"/>
              <a:t>        interventions </a:t>
            </a:r>
            <a:r>
              <a:rPr lang="en-US" sz="2800" dirty="0"/>
              <a:t>that target your need (not the</a:t>
            </a:r>
          </a:p>
          <a:p>
            <a:pPr marL="45720" indent="0">
              <a:buNone/>
            </a:pPr>
            <a:r>
              <a:rPr lang="en-US" sz="2800" dirty="0" smtClean="0"/>
              <a:t>       data </a:t>
            </a:r>
            <a:r>
              <a:rPr lang="en-US" sz="2800" dirty="0"/>
              <a:t>element you are attempting to change).</a:t>
            </a:r>
          </a:p>
          <a:p>
            <a:pPr marL="45720" indent="0">
              <a:buNone/>
            </a:pPr>
            <a:endParaRPr lang="en-US" sz="3200" dirty="0"/>
          </a:p>
        </p:txBody>
      </p:sp>
      <p:sp>
        <p:nvSpPr>
          <p:cNvPr id="3" name="Title 2"/>
          <p:cNvSpPr>
            <a:spLocks noGrp="1"/>
          </p:cNvSpPr>
          <p:nvPr>
            <p:ph type="title"/>
          </p:nvPr>
        </p:nvSpPr>
        <p:spPr/>
        <p:txBody>
          <a:bodyPr/>
          <a:lstStyle/>
          <a:p>
            <a:r>
              <a:rPr lang="en-US" dirty="0" smtClean="0"/>
              <a:t>Choose Interventions Wisely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249052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55847"/>
            <a:ext cx="9144000" cy="6502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25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lvl="1"/>
            <a:r>
              <a:rPr lang="en-US" sz="4000" dirty="0"/>
              <a:t>At least 20 colleges will visit our high school to meet with </a:t>
            </a:r>
            <a:r>
              <a:rPr lang="en-US" sz="4000" dirty="0" smtClean="0"/>
              <a:t>students during the Fall Semester, 2014.  </a:t>
            </a:r>
            <a:endParaRPr lang="en-US" sz="4000" dirty="0"/>
          </a:p>
          <a:p>
            <a:pPr marL="45720" indent="0">
              <a:buNone/>
            </a:pPr>
            <a:endParaRPr lang="en-US" dirty="0"/>
          </a:p>
        </p:txBody>
      </p:sp>
      <p:sp>
        <p:nvSpPr>
          <p:cNvPr id="3" name="Title 2"/>
          <p:cNvSpPr>
            <a:spLocks noGrp="1"/>
          </p:cNvSpPr>
          <p:nvPr>
            <p:ph type="title"/>
          </p:nvPr>
        </p:nvSpPr>
        <p:spPr/>
        <p:txBody>
          <a:bodyPr/>
          <a:lstStyle/>
          <a:p>
            <a:r>
              <a:rPr lang="en-US" dirty="0" smtClean="0"/>
              <a:t>One of Pam and John’s School Interventions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4119777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PUTTING INTERVENTIONS INTO ACTION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pic>
        <p:nvPicPr>
          <p:cNvPr id="5" name="Content Placeholder 4" descr="Success-ahead-road-sign.jpg"/>
          <p:cNvPicPr>
            <a:picLocks noGrp="1" noChangeAspect="1"/>
          </p:cNvPicPr>
          <p:nvPr>
            <p:ph idx="1"/>
          </p:nvPr>
        </p:nvPicPr>
        <p:blipFill>
          <a:blip r:embed="rId2" cstate="print"/>
          <a:stretch>
            <a:fillRect/>
          </a:stretch>
        </p:blipFill>
        <p:spPr>
          <a:xfrm>
            <a:off x="2044700" y="2144713"/>
            <a:ext cx="5080000" cy="3556000"/>
          </a:xfrm>
          <a:prstGeom prst="rect">
            <a:avLst/>
          </a:prstGeom>
        </p:spPr>
      </p:pic>
    </p:spTree>
    <p:extLst>
      <p:ext uri="{BB962C8B-B14F-4D97-AF65-F5344CB8AC3E}">
        <p14:creationId xmlns:p14="http://schemas.microsoft.com/office/powerpoint/2010/main" val="4051092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55848"/>
            <a:ext cx="8513618" cy="571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759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040159"/>
              </p:ext>
            </p:extLst>
          </p:nvPr>
        </p:nvGraphicFramePr>
        <p:xfrm>
          <a:off x="1419225" y="1719263"/>
          <a:ext cx="5692803" cy="5084154"/>
        </p:xfrm>
        <a:graphic>
          <a:graphicData uri="http://schemas.openxmlformats.org/drawingml/2006/table">
            <a:tbl>
              <a:tblPr>
                <a:tableStyleId>{5C22544A-7EE6-4342-B048-85BDC9FD1C3A}</a:tableStyleId>
              </a:tblPr>
              <a:tblGrid>
                <a:gridCol w="3341854"/>
                <a:gridCol w="2350949"/>
              </a:tblGrid>
              <a:tr h="276919">
                <a:tc>
                  <a:txBody>
                    <a:bodyPr/>
                    <a:lstStyle/>
                    <a:p>
                      <a:pPr algn="l" fontAlgn="b"/>
                      <a:r>
                        <a:rPr lang="en-US" sz="800" u="none" strike="noStrike" dirty="0">
                          <a:effectLst/>
                        </a:rPr>
                        <a:t> </a:t>
                      </a:r>
                      <a:endParaRPr lang="en-US" sz="600" b="0" i="0" u="none" strike="noStrike" dirty="0">
                        <a:solidFill>
                          <a:srgbClr val="000000"/>
                        </a:solidFill>
                        <a:effectLst/>
                        <a:latin typeface="Calibri"/>
                      </a:endParaRPr>
                    </a:p>
                  </a:txBody>
                  <a:tcPr marL="0" marR="0" marT="0" marB="0"/>
                </a:tc>
                <a:tc>
                  <a:txBody>
                    <a:bodyPr/>
                    <a:lstStyle/>
                    <a:p>
                      <a:pPr algn="l" fontAlgn="b"/>
                      <a:r>
                        <a:rPr lang="en-US" sz="1200" u="none" strike="noStrike" dirty="0">
                          <a:effectLst/>
                        </a:rPr>
                        <a:t>Needs Analysis/Logic Model for Change                                  </a:t>
                      </a:r>
                      <a:endParaRPr lang="en-US" sz="1200" b="0" i="0" u="none" strike="noStrike" dirty="0">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Identify the Need or Concern (From Data)</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What are some of the possible causes?  What does your Environmental Scan tell you?</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What are the possible consequences if the concern is not addressed?</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What resources will you need?  This includes human capital as well.</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What activities need to happen in order to address our problem and create systemic change</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27210">
                <a:tc>
                  <a:txBody>
                    <a:bodyPr/>
                    <a:lstStyle/>
                    <a:p>
                      <a:pPr algn="l" fontAlgn="b"/>
                      <a:r>
                        <a:rPr lang="en-US" sz="1200" u="none" strike="noStrike" dirty="0">
                          <a:effectLst/>
                        </a:rPr>
                        <a:t>What are the projected outputs or the evidence that proves that change is happening?</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What are the short and long term outcomes we anticipate if our activities or change is successful</a:t>
                      </a:r>
                      <a:endParaRPr lang="en-US" sz="1200" b="1" i="0" u="none" strike="noStrike" dirty="0">
                        <a:solidFill>
                          <a:srgbClr val="000000"/>
                        </a:solidFill>
                        <a:effectLst/>
                        <a:latin typeface="Arial"/>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537861">
                <a:tc>
                  <a:txBody>
                    <a:bodyPr/>
                    <a:lstStyle/>
                    <a:p>
                      <a:pPr algn="l" fontAlgn="b"/>
                      <a:r>
                        <a:rPr lang="en-US" sz="1200" u="none" strike="noStrike" dirty="0">
                          <a:effectLst/>
                        </a:rPr>
                        <a:t>What is the long term impact or change that we anticipate based on the systemic change we have made.</a:t>
                      </a:r>
                      <a:endParaRPr lang="en-US" sz="1200" b="1" i="0" u="none" strike="noStrike" dirty="0">
                        <a:solidFill>
                          <a:srgbClr val="000000"/>
                        </a:solidFill>
                        <a:effectLst/>
                        <a:latin typeface="Calibri"/>
                      </a:endParaRPr>
                    </a:p>
                  </a:txBody>
                  <a:tcPr marL="0" marR="0" marT="0" marB="0" anchor="b"/>
                </a:tc>
                <a:tc>
                  <a:txBody>
                    <a:bodyPr/>
                    <a:lstStyle/>
                    <a:p>
                      <a:pPr algn="l" fontAlgn="b"/>
                      <a:endParaRPr lang="en-US" sz="600" b="0" i="0" u="none" strike="noStrike">
                        <a:solidFill>
                          <a:srgbClr val="000000"/>
                        </a:solidFill>
                        <a:effectLst/>
                        <a:latin typeface="Calibri"/>
                      </a:endParaRPr>
                    </a:p>
                  </a:txBody>
                  <a:tcPr marL="0" marR="0" marT="0" marB="0" anchor="b"/>
                </a:tc>
              </a:tr>
              <a:tr h="415378">
                <a:tc>
                  <a:txBody>
                    <a:bodyPr/>
                    <a:lstStyle/>
                    <a:p>
                      <a:pPr algn="l" fontAlgn="b"/>
                      <a:endParaRPr lang="en-US" sz="600" b="0" i="0" u="none" strike="noStrike">
                        <a:solidFill>
                          <a:srgbClr val="000000"/>
                        </a:solidFill>
                        <a:effectLst/>
                        <a:latin typeface="Calibri"/>
                      </a:endParaRPr>
                    </a:p>
                  </a:txBody>
                  <a:tcPr marL="0" marR="0" marT="0" marB="0" anchor="b"/>
                </a:tc>
                <a:tc>
                  <a:txBody>
                    <a:bodyPr/>
                    <a:lstStyle/>
                    <a:p>
                      <a:pPr algn="l" fontAlgn="b"/>
                      <a:endParaRPr lang="en-US" sz="600" b="0" i="0" u="none" strike="noStrike" dirty="0">
                        <a:solidFill>
                          <a:srgbClr val="000000"/>
                        </a:solidFill>
                        <a:effectLst/>
                        <a:latin typeface="Calibri"/>
                      </a:endParaRPr>
                    </a:p>
                  </a:txBody>
                  <a:tcPr marL="0" marR="0" marT="0" marB="0" anchor="b"/>
                </a:tc>
              </a:tr>
            </a:tbl>
          </a:graphicData>
        </a:graphic>
      </p:graphicFrame>
      <p:sp>
        <p:nvSpPr>
          <p:cNvPr id="3" name="Title 2"/>
          <p:cNvSpPr>
            <a:spLocks noGrp="1"/>
          </p:cNvSpPr>
          <p:nvPr>
            <p:ph type="title"/>
          </p:nvPr>
        </p:nvSpPr>
        <p:spPr/>
        <p:txBody>
          <a:bodyPr/>
          <a:lstStyle/>
          <a:p>
            <a:r>
              <a:rPr lang="en-US" dirty="0" smtClean="0"/>
              <a:t>Action Plans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Tree>
    <p:extLst>
      <p:ext uri="{BB962C8B-B14F-4D97-AF65-F5344CB8AC3E}">
        <p14:creationId xmlns:p14="http://schemas.microsoft.com/office/powerpoint/2010/main" val="458545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smtClean="0"/>
              <a:t>The Curriculum Action Plan</a:t>
            </a:r>
          </a:p>
          <a:p>
            <a:r>
              <a:rPr lang="en-US" sz="4000" dirty="0" smtClean="0"/>
              <a:t>The Small Group Action Plan</a:t>
            </a:r>
          </a:p>
          <a:p>
            <a:r>
              <a:rPr lang="en-US" sz="4000" dirty="0" smtClean="0"/>
              <a:t>The Closing the Gap Action Plan </a:t>
            </a:r>
            <a:endParaRPr lang="en-US" sz="4000" dirty="0"/>
          </a:p>
        </p:txBody>
      </p:sp>
      <p:sp>
        <p:nvSpPr>
          <p:cNvPr id="3" name="Title 2"/>
          <p:cNvSpPr>
            <a:spLocks noGrp="1"/>
          </p:cNvSpPr>
          <p:nvPr>
            <p:ph type="title"/>
          </p:nvPr>
        </p:nvSpPr>
        <p:spPr/>
        <p:txBody>
          <a:bodyPr/>
          <a:lstStyle/>
          <a:p>
            <a:r>
              <a:rPr lang="en-US" dirty="0" smtClean="0"/>
              <a:t>ASCA ACTION PLANS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34</a:t>
            </a:fld>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891" y="4225636"/>
            <a:ext cx="6037984" cy="221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468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1973347"/>
          <a:ext cx="8407400" cy="3898732"/>
        </p:xfrm>
        <a:graphic>
          <a:graphicData uri="http://schemas.openxmlformats.org/drawingml/2006/table">
            <a:tbl>
              <a:tblPr firstRow="1" firstCol="1" bandRow="1" bandCol="1"/>
              <a:tblGrid>
                <a:gridCol w="1315124"/>
                <a:gridCol w="2301467"/>
                <a:gridCol w="2442373"/>
                <a:gridCol w="2348436"/>
              </a:tblGrid>
              <a:tr h="345690">
                <a:tc gridSpan="4">
                  <a:txBody>
                    <a:bodyPr/>
                    <a:lstStyle/>
                    <a:p>
                      <a:pPr marL="0" marR="0" algn="ctr">
                        <a:lnSpc>
                          <a:spcPct val="115000"/>
                        </a:lnSpc>
                        <a:spcBef>
                          <a:spcPts val="0"/>
                        </a:spcBef>
                        <a:spcAft>
                          <a:spcPts val="0"/>
                        </a:spcAft>
                      </a:pPr>
                      <a:r>
                        <a:rPr lang="en-US" sz="900" b="1">
                          <a:effectLst/>
                          <a:latin typeface="Times New Roman"/>
                          <a:ea typeface="Times New Roman"/>
                          <a:cs typeface="Times New Roman"/>
                        </a:rPr>
                        <a:t>	</a:t>
                      </a:r>
                      <a:r>
                        <a:rPr lang="en-US" sz="2000" b="1">
                          <a:effectLst/>
                          <a:latin typeface="AvantGarde"/>
                          <a:ea typeface="Times New Roman"/>
                          <a:cs typeface="Times New Roman"/>
                        </a:rPr>
                        <a:t>SWEPT Analysis</a:t>
                      </a:r>
                      <a:endParaRPr lang="en-US" sz="900">
                        <a:effectLst/>
                        <a:latin typeface="Calibri"/>
                        <a:ea typeface="Calibri"/>
                        <a:cs typeface="Times New Roman"/>
                      </a:endParaRPr>
                    </a:p>
                  </a:txBody>
                  <a:tcPr marL="56362" marR="5636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305">
                <a:tc gridSpan="4">
                  <a:txBody>
                    <a:bodyPr/>
                    <a:lstStyle/>
                    <a:p>
                      <a:pPr marL="0" marR="0">
                        <a:lnSpc>
                          <a:spcPct val="115000"/>
                        </a:lnSpc>
                        <a:spcBef>
                          <a:spcPts val="0"/>
                        </a:spcBef>
                        <a:spcAft>
                          <a:spcPts val="0"/>
                        </a:spcAft>
                      </a:pPr>
                      <a:r>
                        <a:rPr lang="en-US" sz="1200" b="1">
                          <a:solidFill>
                            <a:srgbClr val="005596"/>
                          </a:solidFill>
                          <a:effectLst/>
                          <a:latin typeface="Times New Roman"/>
                          <a:ea typeface="Times New Roman"/>
                          <a:cs typeface="Times New Roman"/>
                        </a:rPr>
                        <a:t>What is the challenge?</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txBody>
                  <a:tcPr marL="56362" marR="5636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03305">
                <a:tc>
                  <a:txBody>
                    <a:bodyPr/>
                    <a:lstStyle/>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txBody>
                  <a:tcPr marL="56362" marR="5636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u="sng">
                          <a:solidFill>
                            <a:srgbClr val="005596"/>
                          </a:solidFill>
                          <a:effectLst/>
                          <a:latin typeface="Times New Roman"/>
                          <a:ea typeface="Times New Roman"/>
                          <a:cs typeface="Times New Roman"/>
                        </a:rPr>
                        <a:t>E</a:t>
                      </a:r>
                      <a:r>
                        <a:rPr lang="en-US" sz="1200" b="1">
                          <a:solidFill>
                            <a:srgbClr val="005596"/>
                          </a:solidFill>
                          <a:effectLst/>
                          <a:latin typeface="Times New Roman"/>
                          <a:ea typeface="Times New Roman"/>
                          <a:cs typeface="Times New Roman"/>
                        </a:rPr>
                        <a:t>XISTING</a:t>
                      </a:r>
                      <a:endParaRPr lang="en-US" sz="900">
                        <a:effectLst/>
                        <a:latin typeface="Calibri"/>
                        <a:ea typeface="Calibri"/>
                        <a:cs typeface="Times New Roman"/>
                      </a:endParaRPr>
                    </a:p>
                  </a:txBody>
                  <a:tcPr marL="56362" marR="56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u="sng">
                          <a:solidFill>
                            <a:srgbClr val="005596"/>
                          </a:solidFill>
                          <a:effectLst/>
                          <a:latin typeface="Times New Roman"/>
                          <a:ea typeface="Times New Roman"/>
                          <a:cs typeface="Times New Roman"/>
                        </a:rPr>
                        <a:t>P</a:t>
                      </a:r>
                      <a:r>
                        <a:rPr lang="en-US" sz="1200" b="1">
                          <a:solidFill>
                            <a:srgbClr val="005596"/>
                          </a:solidFill>
                          <a:effectLst/>
                          <a:latin typeface="Times New Roman"/>
                          <a:ea typeface="Times New Roman"/>
                          <a:cs typeface="Times New Roman"/>
                        </a:rPr>
                        <a:t>OSSIBLE</a:t>
                      </a:r>
                      <a:endParaRPr lang="en-US" sz="900">
                        <a:effectLst/>
                        <a:latin typeface="Calibri"/>
                        <a:ea typeface="Calibri"/>
                        <a:cs typeface="Times New Roman"/>
                      </a:endParaRPr>
                    </a:p>
                  </a:txBody>
                  <a:tcPr marL="56362" marR="56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u="sng">
                          <a:solidFill>
                            <a:srgbClr val="005596"/>
                          </a:solidFill>
                          <a:effectLst/>
                          <a:latin typeface="Times New Roman"/>
                          <a:ea typeface="Times New Roman"/>
                          <a:cs typeface="Times New Roman"/>
                        </a:rPr>
                        <a:t>T</a:t>
                      </a:r>
                      <a:r>
                        <a:rPr lang="en-US" sz="1200" b="1">
                          <a:effectLst/>
                          <a:latin typeface="Times New Roman"/>
                          <a:ea typeface="Times New Roman"/>
                          <a:cs typeface="Times New Roman"/>
                        </a:rPr>
                        <a:t>AKE ACTION PLAN</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txBody>
                  <a:tcPr marL="56362" marR="5636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964">
                <a:tc>
                  <a:txBody>
                    <a:bodyPr/>
                    <a:lstStyle/>
                    <a:p>
                      <a:pPr marL="0" marR="0">
                        <a:lnSpc>
                          <a:spcPct val="115000"/>
                        </a:lnSpc>
                        <a:spcBef>
                          <a:spcPts val="0"/>
                        </a:spcBef>
                        <a:spcAft>
                          <a:spcPts val="0"/>
                        </a:spcAft>
                      </a:pPr>
                      <a:r>
                        <a:rPr lang="en-US" sz="1200" b="1" u="sng">
                          <a:solidFill>
                            <a:srgbClr val="005596"/>
                          </a:solidFill>
                          <a:effectLst/>
                          <a:latin typeface="Times New Roman"/>
                          <a:ea typeface="Times New Roman"/>
                          <a:cs typeface="Times New Roman"/>
                        </a:rPr>
                        <a:t>S</a:t>
                      </a:r>
                      <a:r>
                        <a:rPr lang="en-US" sz="1200" b="1">
                          <a:solidFill>
                            <a:srgbClr val="005596"/>
                          </a:solidFill>
                          <a:effectLst/>
                          <a:latin typeface="Times New Roman"/>
                          <a:ea typeface="Times New Roman"/>
                          <a:cs typeface="Times New Roman"/>
                        </a:rPr>
                        <a:t>TRENGTHS</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b="1">
                          <a:solidFill>
                            <a:srgbClr val="1F497D"/>
                          </a:solidFill>
                          <a:effectLst/>
                          <a:latin typeface="Times New Roman"/>
                          <a:ea typeface="Times New Roman"/>
                          <a:cs typeface="Times New Roman"/>
                        </a:rPr>
                        <a:t>WEAKNESSES</a:t>
                      </a:r>
                      <a:endParaRPr lang="en-US" sz="900">
                        <a:effectLst/>
                        <a:latin typeface="Calibri"/>
                        <a:ea typeface="Calibri"/>
                        <a:cs typeface="Times New Roman"/>
                      </a:endParaRPr>
                    </a:p>
                  </a:txBody>
                  <a:tcPr marL="56362" marR="5636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rabicPeriod"/>
                      </a:pPr>
                      <a:r>
                        <a:rPr lang="en-US" sz="1200">
                          <a:effectLst/>
                          <a:latin typeface="Times New Roman"/>
                          <a:ea typeface="Times New Roman"/>
                          <a:cs typeface="Times New Roman"/>
                        </a:rPr>
                        <a:t>What’s working?</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2.  What’s not working?</a:t>
                      </a:r>
                      <a:endParaRPr lang="en-US" sz="900">
                        <a:effectLst/>
                        <a:latin typeface="Calibri"/>
                        <a:ea typeface="Calibri"/>
                        <a:cs typeface="Times New Roman"/>
                      </a:endParaRPr>
                    </a:p>
                  </a:txBody>
                  <a:tcPr marL="56362" marR="56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Times New Roman"/>
                          <a:cs typeface="Times New Roman"/>
                        </a:rPr>
                        <a:t>3. What are the untapped resources and strategies not previously explored?</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 </a:t>
                      </a:r>
                      <a:endParaRPr lang="en-US" sz="900">
                        <a:effectLst/>
                        <a:latin typeface="Calibri"/>
                        <a:ea typeface="Calibri"/>
                        <a:cs typeface="Times New Roman"/>
                      </a:endParaRPr>
                    </a:p>
                    <a:p>
                      <a:pPr marL="0" marR="0">
                        <a:lnSpc>
                          <a:spcPct val="115000"/>
                        </a:lnSpc>
                        <a:spcBef>
                          <a:spcPts val="0"/>
                        </a:spcBef>
                        <a:spcAft>
                          <a:spcPts val="0"/>
                        </a:spcAft>
                      </a:pPr>
                      <a:r>
                        <a:rPr lang="en-US" sz="1200">
                          <a:effectLst/>
                          <a:latin typeface="Times New Roman"/>
                          <a:ea typeface="Times New Roman"/>
                          <a:cs typeface="Times New Roman"/>
                        </a:rPr>
                        <a:t>4.  What are the future roadblocks?</a:t>
                      </a:r>
                      <a:endParaRPr lang="en-US" sz="900">
                        <a:effectLst/>
                        <a:latin typeface="Calibri"/>
                        <a:ea typeface="Calibri"/>
                        <a:cs typeface="Times New Roman"/>
                      </a:endParaRPr>
                    </a:p>
                  </a:txBody>
                  <a:tcPr marL="56362" marR="563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5. What is your action plan for addressing the challenge? </a:t>
                      </a:r>
                      <a:endParaRPr lang="en-US" sz="900" dirty="0">
                        <a:effectLst/>
                        <a:latin typeface="Calibri"/>
                        <a:ea typeface="Calibri"/>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(See page 2)</a:t>
                      </a:r>
                      <a:endParaRPr lang="en-US" sz="900" dirty="0">
                        <a:effectLst/>
                        <a:latin typeface="Calibri"/>
                        <a:ea typeface="Calibri"/>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1200" dirty="0">
                          <a:effectLst/>
                          <a:latin typeface="Times New Roman"/>
                          <a:ea typeface="Times New Roman"/>
                          <a:cs typeface="Times New Roman"/>
                        </a:rPr>
                        <a:t> </a:t>
                      </a:r>
                      <a:endParaRPr lang="en-US" sz="900" dirty="0">
                        <a:effectLst/>
                        <a:latin typeface="Calibri"/>
                        <a:ea typeface="Calibri"/>
                        <a:cs typeface="Times New Roman"/>
                      </a:endParaRPr>
                    </a:p>
                  </a:txBody>
                  <a:tcPr marL="56362" marR="5636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SWEPT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152021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473598" y="1639678"/>
          <a:ext cx="6222204" cy="4566070"/>
        </p:xfrm>
        <a:graphic>
          <a:graphicData uri="http://schemas.openxmlformats.org/drawingml/2006/table">
            <a:tbl>
              <a:tblPr firstRow="1" firstCol="1" bandRow="1" bandCol="1"/>
              <a:tblGrid>
                <a:gridCol w="1555551"/>
                <a:gridCol w="1555551"/>
                <a:gridCol w="1555551"/>
                <a:gridCol w="1555551"/>
              </a:tblGrid>
              <a:tr h="272592">
                <a:tc gridSpan="4">
                  <a:txBody>
                    <a:bodyPr/>
                    <a:lstStyle/>
                    <a:p>
                      <a:pPr marL="0" marR="0" algn="ctr">
                        <a:lnSpc>
                          <a:spcPct val="115000"/>
                        </a:lnSpc>
                        <a:spcBef>
                          <a:spcPts val="0"/>
                        </a:spcBef>
                        <a:spcAft>
                          <a:spcPts val="0"/>
                        </a:spcAft>
                      </a:pPr>
                      <a:r>
                        <a:rPr lang="en-US" sz="1600" b="1">
                          <a:effectLst/>
                          <a:latin typeface="Times New Roman"/>
                          <a:ea typeface="Times New Roman"/>
                          <a:cs typeface="Times New Roman"/>
                        </a:rPr>
                        <a:t>TAP: Take Action Plan</a:t>
                      </a:r>
                      <a:endParaRPr lang="en-US" sz="700">
                        <a:effectLst/>
                        <a:latin typeface="Calibri"/>
                        <a:ea typeface="Calibri"/>
                        <a:cs typeface="Times New Roman"/>
                      </a:endParaRPr>
                    </a:p>
                  </a:txBody>
                  <a:tcPr marL="44444" marR="4444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8024">
                <a:tc gridSpan="4">
                  <a:txBody>
                    <a:bodyPr/>
                    <a:lstStyle/>
                    <a:p>
                      <a:pPr marL="0" marR="0">
                        <a:lnSpc>
                          <a:spcPct val="115000"/>
                        </a:lnSpc>
                        <a:spcBef>
                          <a:spcPts val="0"/>
                        </a:spcBef>
                        <a:spcAft>
                          <a:spcPts val="0"/>
                        </a:spcAft>
                      </a:pPr>
                      <a:r>
                        <a:rPr lang="en-US" sz="900" b="1">
                          <a:solidFill>
                            <a:srgbClr val="005596"/>
                          </a:solidFill>
                          <a:effectLst/>
                          <a:latin typeface="Times New Roman"/>
                          <a:ea typeface="Times New Roman"/>
                          <a:cs typeface="Times New Roman"/>
                        </a:rPr>
                        <a:t>What do you hope to accomplish with your Take Action Plan?</a:t>
                      </a:r>
                      <a:endParaRPr lang="en-US" sz="700">
                        <a:effectLst/>
                        <a:latin typeface="Calibri"/>
                        <a:ea typeface="Calibri"/>
                        <a:cs typeface="Times New Roman"/>
                      </a:endParaRPr>
                    </a:p>
                    <a:p>
                      <a:pPr marL="0" marR="0">
                        <a:lnSpc>
                          <a:spcPct val="115000"/>
                        </a:lnSpc>
                        <a:spcBef>
                          <a:spcPts val="0"/>
                        </a:spcBef>
                        <a:spcAft>
                          <a:spcPts val="0"/>
                        </a:spcAft>
                        <a:tabLst>
                          <a:tab pos="2501900" algn="l"/>
                        </a:tabLst>
                      </a:pPr>
                      <a:r>
                        <a:rPr lang="en-US" sz="900" b="1">
                          <a:effectLst/>
                          <a:latin typeface="Times New Roman"/>
                          <a:ea typeface="Times New Roman"/>
                          <a:cs typeface="Times New Roman"/>
                        </a:rPr>
                        <a:t>	</a:t>
                      </a:r>
                      <a:endParaRPr lang="en-US" sz="700">
                        <a:effectLst/>
                        <a:latin typeface="Calibri"/>
                        <a:ea typeface="Calibri"/>
                        <a:cs typeface="Times New Roman"/>
                      </a:endParaRPr>
                    </a:p>
                  </a:txBody>
                  <a:tcPr marL="44444" marR="4444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95059">
                <a:tc>
                  <a:txBody>
                    <a:bodyPr/>
                    <a:lstStyle/>
                    <a:p>
                      <a:pPr marL="0" marR="0">
                        <a:lnSpc>
                          <a:spcPct val="115000"/>
                        </a:lnSpc>
                        <a:spcBef>
                          <a:spcPts val="0"/>
                        </a:spcBef>
                        <a:spcAft>
                          <a:spcPts val="0"/>
                        </a:spcAft>
                      </a:pPr>
                      <a:r>
                        <a:rPr lang="en-US" sz="900">
                          <a:effectLst/>
                          <a:latin typeface="Times New Roman"/>
                          <a:ea typeface="Times New Roman"/>
                          <a:cs typeface="Times New Roman"/>
                        </a:rPr>
                        <a:t>What specifically needs to be done to meet your goal? </a:t>
                      </a:r>
                      <a:endParaRPr lang="en-US" sz="700">
                        <a:effectLst/>
                        <a:latin typeface="Calibri"/>
                        <a:ea typeface="Calibri"/>
                        <a:cs typeface="Times New Roman"/>
                      </a:endParaRPr>
                    </a:p>
                  </a:txBody>
                  <a:tcPr marL="44444" marR="4444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Times New Roman"/>
                          <a:cs typeface="Times New Roman"/>
                        </a:rPr>
                        <a:t>Who will be involved?</a:t>
                      </a:r>
                      <a:endParaRPr lang="en-US" sz="700">
                        <a:effectLst/>
                        <a:latin typeface="Calibri"/>
                        <a:ea typeface="Calibri"/>
                        <a:cs typeface="Times New Roman"/>
                      </a:endParaRPr>
                    </a:p>
                    <a:p>
                      <a:pPr marL="342900" marR="0" lvl="0" indent="-342900">
                        <a:lnSpc>
                          <a:spcPct val="115000"/>
                        </a:lnSpc>
                        <a:spcBef>
                          <a:spcPts val="0"/>
                        </a:spcBef>
                        <a:spcAft>
                          <a:spcPts val="0"/>
                        </a:spcAft>
                        <a:buSzPts val="1200"/>
                        <a:buFont typeface="Webdings"/>
                        <a:buChar char=""/>
                        <a:tabLst>
                          <a:tab pos="228600" algn="l"/>
                        </a:tabLst>
                      </a:pPr>
                      <a:r>
                        <a:rPr lang="en-US" sz="900">
                          <a:effectLst/>
                          <a:latin typeface="Times New Roman"/>
                          <a:ea typeface="Times New Roman"/>
                          <a:cs typeface="Times New Roman"/>
                        </a:rPr>
                        <a:t>Who will take the lead?</a:t>
                      </a:r>
                      <a:endParaRPr lang="en-US" sz="700">
                        <a:effectLst/>
                        <a:latin typeface="Calibri"/>
                        <a:ea typeface="Calibri"/>
                        <a:cs typeface="Times New Roman"/>
                      </a:endParaRPr>
                    </a:p>
                    <a:p>
                      <a:pPr marL="342900" marR="0" lvl="0" indent="-342900">
                        <a:lnSpc>
                          <a:spcPct val="115000"/>
                        </a:lnSpc>
                        <a:spcBef>
                          <a:spcPts val="0"/>
                        </a:spcBef>
                        <a:spcAft>
                          <a:spcPts val="0"/>
                        </a:spcAft>
                        <a:buSzPts val="1200"/>
                        <a:buFont typeface="Webdings"/>
                        <a:buChar char=""/>
                        <a:tabLst>
                          <a:tab pos="228600" algn="l"/>
                        </a:tabLst>
                      </a:pPr>
                      <a:r>
                        <a:rPr lang="en-US" sz="900">
                          <a:effectLst/>
                          <a:latin typeface="Times New Roman"/>
                          <a:ea typeface="Times New Roman"/>
                          <a:cs typeface="Times New Roman"/>
                        </a:rPr>
                        <a:t>Who will do the work?</a:t>
                      </a:r>
                      <a:endParaRPr lang="en-US" sz="700">
                        <a:effectLst/>
                        <a:latin typeface="Calibri"/>
                        <a:ea typeface="Calibri"/>
                        <a:cs typeface="Times New Roman"/>
                      </a:endParaRPr>
                    </a:p>
                    <a:p>
                      <a:pPr marL="342900" marR="0" lvl="0" indent="-342900">
                        <a:lnSpc>
                          <a:spcPct val="115000"/>
                        </a:lnSpc>
                        <a:spcBef>
                          <a:spcPts val="0"/>
                        </a:spcBef>
                        <a:spcAft>
                          <a:spcPts val="0"/>
                        </a:spcAft>
                        <a:buSzPts val="1200"/>
                        <a:buFont typeface="Webdings"/>
                        <a:buChar char=""/>
                        <a:tabLst>
                          <a:tab pos="228600" algn="l"/>
                        </a:tabLst>
                      </a:pPr>
                      <a:r>
                        <a:rPr lang="en-US" sz="900">
                          <a:effectLst/>
                          <a:latin typeface="Times New Roman"/>
                          <a:ea typeface="Times New Roman"/>
                          <a:cs typeface="Times New Roman"/>
                        </a:rPr>
                        <a:t>Who will provide support and encouragement?</a:t>
                      </a:r>
                      <a:endParaRPr lang="en-US" sz="700">
                        <a:effectLst/>
                        <a:latin typeface="Calibri"/>
                        <a:ea typeface="Calibri"/>
                        <a:cs typeface="Times New Roman"/>
                      </a:endParaRPr>
                    </a:p>
                  </a:txBody>
                  <a:tcPr marL="44444" marR="4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Times New Roman"/>
                          <a:cs typeface="Times New Roman"/>
                        </a:rPr>
                        <a:t>When will actions be accomplished and by whom?</a:t>
                      </a:r>
                      <a:endParaRPr lang="en-US" sz="700">
                        <a:effectLst/>
                        <a:latin typeface="Calibri"/>
                        <a:ea typeface="Calibri"/>
                        <a:cs typeface="Times New Roman"/>
                      </a:endParaRPr>
                    </a:p>
                  </a:txBody>
                  <a:tcPr marL="44444" marR="4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Times New Roman"/>
                          <a:cs typeface="Times New Roman"/>
                        </a:rPr>
                        <a:t>What resources are needed?</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txBody>
                  <a:tcPr marL="44444" marR="4444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190">
                <a:tc>
                  <a:txBody>
                    <a:bodyPr/>
                    <a:lstStyle/>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txBody>
                  <a:tcPr marL="44444" marR="44444"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txBody>
                  <a:tcPr marL="44444" marR="4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txBody>
                  <a:tcPr marL="44444" marR="44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p>
                      <a:pPr marL="0" marR="0">
                        <a:lnSpc>
                          <a:spcPct val="115000"/>
                        </a:lnSpc>
                        <a:spcBef>
                          <a:spcPts val="0"/>
                        </a:spcBef>
                        <a:spcAft>
                          <a:spcPts val="0"/>
                        </a:spcAft>
                      </a:pPr>
                      <a:r>
                        <a:rPr lang="en-US" sz="900">
                          <a:effectLst/>
                          <a:latin typeface="Times New Roman"/>
                          <a:ea typeface="Times New Roman"/>
                          <a:cs typeface="Times New Roman"/>
                        </a:rPr>
                        <a:t> </a:t>
                      </a:r>
                      <a:endParaRPr lang="en-US" sz="700">
                        <a:effectLst/>
                        <a:latin typeface="Calibri"/>
                        <a:ea typeface="Calibri"/>
                        <a:cs typeface="Times New Roman"/>
                      </a:endParaRPr>
                    </a:p>
                  </a:txBody>
                  <a:tcPr marL="44444" marR="44444"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036">
                <a:tc gridSpan="4">
                  <a:txBody>
                    <a:bodyPr/>
                    <a:lstStyle/>
                    <a:p>
                      <a:pPr marL="0" marR="0">
                        <a:lnSpc>
                          <a:spcPct val="115000"/>
                        </a:lnSpc>
                        <a:spcBef>
                          <a:spcPts val="0"/>
                        </a:spcBef>
                        <a:spcAft>
                          <a:spcPts val="0"/>
                        </a:spcAft>
                      </a:pPr>
                      <a:r>
                        <a:rPr lang="en-US" sz="900" b="1" dirty="0">
                          <a:effectLst/>
                          <a:latin typeface="Times New Roman"/>
                          <a:ea typeface="Times New Roman"/>
                          <a:cs typeface="Times New Roman"/>
                        </a:rPr>
                        <a:t>What’s your immediate next step?</a:t>
                      </a:r>
                      <a:endParaRPr lang="en-US" sz="700" dirty="0">
                        <a:effectLst/>
                        <a:latin typeface="Calibri"/>
                        <a:ea typeface="Calibri"/>
                        <a:cs typeface="Times New Roman"/>
                      </a:endParaRPr>
                    </a:p>
                    <a:p>
                      <a:pPr marL="0" marR="0">
                        <a:lnSpc>
                          <a:spcPct val="115000"/>
                        </a:lnSpc>
                        <a:spcBef>
                          <a:spcPts val="0"/>
                        </a:spcBef>
                        <a:spcAft>
                          <a:spcPts val="0"/>
                        </a:spcAft>
                      </a:pPr>
                      <a:r>
                        <a:rPr lang="en-US" sz="900" b="1" dirty="0">
                          <a:effectLst/>
                          <a:latin typeface="Times New Roman"/>
                          <a:ea typeface="Times New Roman"/>
                          <a:cs typeface="Times New Roman"/>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900" b="1" dirty="0">
                          <a:effectLst/>
                          <a:latin typeface="Times New Roman"/>
                          <a:ea typeface="Times New Roman"/>
                          <a:cs typeface="Times New Roman"/>
                        </a:rPr>
                        <a:t> </a:t>
                      </a:r>
                      <a:endParaRPr lang="en-US" sz="700" dirty="0">
                        <a:effectLst/>
                        <a:latin typeface="Calibri"/>
                        <a:ea typeface="Calibri"/>
                        <a:cs typeface="Times New Roman"/>
                      </a:endParaRPr>
                    </a:p>
                  </a:txBody>
                  <a:tcPr marL="44444" marR="44444"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itle 2"/>
          <p:cNvSpPr>
            <a:spLocks noGrp="1"/>
          </p:cNvSpPr>
          <p:nvPr>
            <p:ph type="title"/>
          </p:nvPr>
        </p:nvSpPr>
        <p:spPr/>
        <p:txBody>
          <a:bodyPr/>
          <a:lstStyle/>
          <a:p>
            <a:r>
              <a:rPr lang="en-US" dirty="0" smtClean="0"/>
              <a:t>SWEPT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284815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Need:  Last year only the local community college came to our school</a:t>
            </a:r>
          </a:p>
          <a:p>
            <a:r>
              <a:rPr lang="en-US" sz="2800" dirty="0" smtClean="0"/>
              <a:t>Causes:  They were the only school that we contacted and invited</a:t>
            </a:r>
          </a:p>
          <a:p>
            <a:r>
              <a:rPr lang="en-US" sz="2800" dirty="0" smtClean="0"/>
              <a:t>If we do nothing:  We will continue to lose human capital</a:t>
            </a:r>
          </a:p>
          <a:p>
            <a:r>
              <a:rPr lang="en-US" sz="2800" dirty="0" smtClean="0"/>
              <a:t>Resources:  Time to make contacts, teachers to buy in to let students out of class, and a place to have schools talk to students.</a:t>
            </a:r>
          </a:p>
        </p:txBody>
      </p:sp>
      <p:sp>
        <p:nvSpPr>
          <p:cNvPr id="3" name="Title 2"/>
          <p:cNvSpPr>
            <a:spLocks noGrp="1"/>
          </p:cNvSpPr>
          <p:nvPr>
            <p:ph type="title"/>
          </p:nvPr>
        </p:nvSpPr>
        <p:spPr/>
        <p:txBody>
          <a:bodyPr/>
          <a:lstStyle/>
          <a:p>
            <a:r>
              <a:rPr lang="en-US" dirty="0" smtClean="0"/>
              <a:t>Pam and John’s Action Plan To Have 20 Colleges come to Campus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Tree>
    <p:extLst>
      <p:ext uri="{BB962C8B-B14F-4D97-AF65-F5344CB8AC3E}">
        <p14:creationId xmlns:p14="http://schemas.microsoft.com/office/powerpoint/2010/main" val="22553851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Activities:  We would coordinate a college fair and </a:t>
            </a:r>
            <a:r>
              <a:rPr lang="en-US" sz="3200" dirty="0"/>
              <a:t>w</a:t>
            </a:r>
            <a:r>
              <a:rPr lang="en-US" sz="3200" dirty="0" smtClean="0"/>
              <a:t>e would reach out to all colleges in the state and ask them to visit our school.</a:t>
            </a:r>
          </a:p>
          <a:p>
            <a:r>
              <a:rPr lang="en-US" sz="3200" dirty="0" smtClean="0"/>
              <a:t>Our short term data points would be how many colleges came in the fall.</a:t>
            </a:r>
          </a:p>
          <a:p>
            <a:r>
              <a:rPr lang="en-US" sz="3200" dirty="0" smtClean="0"/>
              <a:t>Our long term data would be to look at the total number of college we were able to get to our school over the whole year.</a:t>
            </a:r>
          </a:p>
          <a:p>
            <a:pPr marL="365760" lvl="1" indent="0">
              <a:buNone/>
            </a:pPr>
            <a:endParaRPr lang="en-US" dirty="0"/>
          </a:p>
        </p:txBody>
      </p:sp>
      <p:sp>
        <p:nvSpPr>
          <p:cNvPr id="3" name="Title 2"/>
          <p:cNvSpPr>
            <a:spLocks noGrp="1"/>
          </p:cNvSpPr>
          <p:nvPr>
            <p:ph type="title"/>
          </p:nvPr>
        </p:nvSpPr>
        <p:spPr/>
        <p:txBody>
          <a:bodyPr/>
          <a:lstStyle/>
          <a:p>
            <a:r>
              <a:rPr lang="en-US" dirty="0" smtClean="0"/>
              <a:t>Pam and John’s Action Plan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spTree>
    <p:extLst>
      <p:ext uri="{BB962C8B-B14F-4D97-AF65-F5344CB8AC3E}">
        <p14:creationId xmlns:p14="http://schemas.microsoft.com/office/powerpoint/2010/main" val="897368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Calls to all colleges throughout the state to set up a schedule for each college to visit our school and during the college fair</a:t>
            </a:r>
          </a:p>
          <a:p>
            <a:r>
              <a:rPr lang="en-US" sz="2000" dirty="0" smtClean="0"/>
              <a:t>Spreadsheet created to document name of each college rep visiting, date visiting, time visiting</a:t>
            </a:r>
          </a:p>
          <a:p>
            <a:r>
              <a:rPr lang="en-US" sz="2000" dirty="0" err="1" smtClean="0"/>
              <a:t>Inservice</a:t>
            </a:r>
            <a:r>
              <a:rPr lang="en-US" sz="2000" dirty="0" smtClean="0"/>
              <a:t> to teachers to explain college visits and procedure for release from class</a:t>
            </a:r>
          </a:p>
          <a:p>
            <a:r>
              <a:rPr lang="en-US" sz="2000" dirty="0" smtClean="0"/>
              <a:t>Student approval form to leave class to attend</a:t>
            </a:r>
          </a:p>
          <a:p>
            <a:r>
              <a:rPr lang="en-US" sz="2000" dirty="0" smtClean="0"/>
              <a:t>Communicate with families about college visits, college fair and procedure to attend college visits.  </a:t>
            </a:r>
          </a:p>
          <a:p>
            <a:r>
              <a:rPr lang="en-US" sz="2000" dirty="0" smtClean="0"/>
              <a:t>Pam and John will be the lead</a:t>
            </a:r>
          </a:p>
          <a:p>
            <a:r>
              <a:rPr lang="en-US" sz="2000" dirty="0" smtClean="0"/>
              <a:t>Collecting data throughout year on college visits and # of students attending compared to CER for those students </a:t>
            </a:r>
          </a:p>
          <a:p>
            <a:r>
              <a:rPr lang="en-US" sz="2000" dirty="0" smtClean="0"/>
              <a:t>College visits and college fair will be completed by February 2015.</a:t>
            </a:r>
          </a:p>
          <a:p>
            <a:endParaRPr lang="en-US" dirty="0"/>
          </a:p>
        </p:txBody>
      </p:sp>
      <p:sp>
        <p:nvSpPr>
          <p:cNvPr id="3" name="Title 2"/>
          <p:cNvSpPr>
            <a:spLocks noGrp="1"/>
          </p:cNvSpPr>
          <p:nvPr>
            <p:ph type="title"/>
          </p:nvPr>
        </p:nvSpPr>
        <p:spPr/>
        <p:txBody>
          <a:bodyPr/>
          <a:lstStyle/>
          <a:p>
            <a:r>
              <a:rPr lang="en-US" dirty="0" smtClean="0"/>
              <a:t>What specifically needs to happen and who is involved?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231505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/Objectives	</a:t>
            </a:r>
            <a:endParaRPr lang="en-US" dirty="0"/>
          </a:p>
        </p:txBody>
      </p:sp>
      <p:sp>
        <p:nvSpPr>
          <p:cNvPr id="3" name="Content Placeholder 2"/>
          <p:cNvSpPr>
            <a:spLocks noGrp="1"/>
          </p:cNvSpPr>
          <p:nvPr>
            <p:ph idx="1"/>
          </p:nvPr>
        </p:nvSpPr>
        <p:spPr>
          <a:xfrm>
            <a:off x="828675" y="1600200"/>
            <a:ext cx="4203745" cy="4572000"/>
          </a:xfrm>
        </p:spPr>
        <p:txBody>
          <a:bodyPr/>
          <a:lstStyle/>
          <a:p>
            <a:pPr marL="45720" indent="0">
              <a:buNone/>
            </a:pPr>
            <a:endParaRPr lang="en-US" sz="2800" dirty="0" smtClean="0"/>
          </a:p>
          <a:p>
            <a:r>
              <a:rPr lang="en-US" sz="2800" dirty="0" smtClean="0"/>
              <a:t> Setting SMART Goals</a:t>
            </a:r>
          </a:p>
          <a:p>
            <a:endParaRPr lang="en-US" sz="2800" dirty="0" smtClean="0"/>
          </a:p>
          <a:p>
            <a:r>
              <a:rPr lang="en-US" sz="2800" dirty="0" smtClean="0"/>
              <a:t> Identifying Interventions</a:t>
            </a:r>
          </a:p>
          <a:p>
            <a:endParaRPr lang="en-US" sz="2800" dirty="0" smtClean="0"/>
          </a:p>
          <a:p>
            <a:r>
              <a:rPr lang="en-US" sz="2800" dirty="0" smtClean="0"/>
              <a:t> Developing Action Plans</a:t>
            </a:r>
          </a:p>
        </p:txBody>
      </p:sp>
      <p:pic>
        <p:nvPicPr>
          <p:cNvPr id="6" name="Picture 5" descr="new-paradigm-ahead-road-sign.jpg"/>
          <p:cNvPicPr>
            <a:picLocks noChangeAspect="1"/>
          </p:cNvPicPr>
          <p:nvPr/>
        </p:nvPicPr>
        <p:blipFill>
          <a:blip r:embed="rId3" cstate="print"/>
          <a:stretch>
            <a:fillRect/>
          </a:stretch>
        </p:blipFill>
        <p:spPr>
          <a:xfrm>
            <a:off x="5049408" y="2028109"/>
            <a:ext cx="3712851" cy="3848584"/>
          </a:xfrm>
          <a:prstGeom prst="rect">
            <a:avLst/>
          </a:prstGeom>
        </p:spPr>
      </p:pic>
    </p:spTree>
    <p:extLst>
      <p:ext uri="{BB962C8B-B14F-4D97-AF65-F5344CB8AC3E}">
        <p14:creationId xmlns:p14="http://schemas.microsoft.com/office/powerpoint/2010/main" val="36735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Another Example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40</a:t>
            </a:fld>
            <a:endParaRPr lang="en-US" dirty="0" smtClean="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79418"/>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738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Action Plans based on data driven interventions </a:t>
            </a:r>
          </a:p>
          <a:p>
            <a:r>
              <a:rPr lang="en-US" dirty="0" smtClean="0"/>
              <a:t>Follow your action plan</a:t>
            </a:r>
          </a:p>
          <a:p>
            <a:r>
              <a:rPr lang="en-US" dirty="0" smtClean="0"/>
              <a:t>Answer the questions that your Action Plan identifies</a:t>
            </a:r>
          </a:p>
          <a:p>
            <a:r>
              <a:rPr lang="en-US" dirty="0" smtClean="0"/>
              <a:t>Solve the problems that your Action Plan identifies</a:t>
            </a:r>
          </a:p>
          <a:p>
            <a:endParaRPr lang="en-US" sz="4000" dirty="0">
              <a:solidFill>
                <a:srgbClr val="00B050"/>
              </a:solidFill>
            </a:endParaRPr>
          </a:p>
          <a:p>
            <a:pPr marL="640080" lvl="2" indent="0">
              <a:buNone/>
            </a:pPr>
            <a:endParaRPr lang="en-US" sz="4000" dirty="0" smtClean="0">
              <a:solidFill>
                <a:srgbClr val="00B050"/>
              </a:solidFill>
            </a:endParaRPr>
          </a:p>
          <a:p>
            <a:endParaRPr lang="en-US" sz="4800" dirty="0" smtClean="0">
              <a:solidFill>
                <a:srgbClr val="FF0000"/>
              </a:solidFill>
            </a:endParaRPr>
          </a:p>
          <a:p>
            <a:r>
              <a:rPr lang="en-US" sz="4400" dirty="0" smtClean="0">
                <a:solidFill>
                  <a:srgbClr val="FF0000"/>
                </a:solidFill>
              </a:rPr>
              <a:t>Get Ready for Implementation</a:t>
            </a:r>
            <a:endParaRPr lang="en-US" sz="4400" dirty="0">
              <a:solidFill>
                <a:srgbClr val="FF0000"/>
              </a:solidFill>
            </a:endParaRPr>
          </a:p>
        </p:txBody>
      </p:sp>
      <p:sp>
        <p:nvSpPr>
          <p:cNvPr id="3" name="Title 2"/>
          <p:cNvSpPr>
            <a:spLocks noGrp="1"/>
          </p:cNvSpPr>
          <p:nvPr>
            <p:ph type="title"/>
          </p:nvPr>
        </p:nvSpPr>
        <p:spPr/>
        <p:txBody>
          <a:bodyPr/>
          <a:lstStyle/>
          <a:p>
            <a:r>
              <a:rPr lang="en-US" dirty="0" smtClean="0"/>
              <a:t>Get Ready to Start your Engines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41</a:t>
            </a:fld>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4" y="3574471"/>
            <a:ext cx="5583383" cy="23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041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r>
              <a:rPr lang="en-US" dirty="0" smtClean="0"/>
              <a:t>Training </a:t>
            </a:r>
          </a:p>
          <a:p>
            <a:pPr lvl="1"/>
            <a:r>
              <a:rPr lang="en-US" dirty="0" smtClean="0"/>
              <a:t>End of July – Principal/Counselor Training</a:t>
            </a:r>
            <a:r>
              <a:rPr lang="en-US" dirty="0"/>
              <a:t> </a:t>
            </a:r>
            <a:r>
              <a:rPr lang="en-US" dirty="0" smtClean="0"/>
              <a:t>(metro area)</a:t>
            </a:r>
          </a:p>
          <a:p>
            <a:pPr lvl="1"/>
            <a:r>
              <a:rPr lang="en-US" dirty="0" smtClean="0"/>
              <a:t>Monthly Webinars (required for 1</a:t>
            </a:r>
            <a:r>
              <a:rPr lang="en-US" baseline="30000" dirty="0" smtClean="0"/>
              <a:t>st</a:t>
            </a:r>
            <a:r>
              <a:rPr lang="en-US" dirty="0" smtClean="0"/>
              <a:t> year grantees)</a:t>
            </a:r>
          </a:p>
          <a:p>
            <a:pPr lvl="2"/>
            <a:r>
              <a:rPr lang="en-US" dirty="0" smtClean="0"/>
              <a:t>September – Design Space</a:t>
            </a:r>
          </a:p>
          <a:p>
            <a:pPr lvl="2"/>
            <a:r>
              <a:rPr lang="en-US" dirty="0" smtClean="0"/>
              <a:t>October – Problem Space</a:t>
            </a:r>
          </a:p>
          <a:p>
            <a:pPr lvl="2"/>
            <a:r>
              <a:rPr lang="en-US" dirty="0" smtClean="0"/>
              <a:t>November – Problem Space</a:t>
            </a:r>
          </a:p>
          <a:p>
            <a:pPr lvl="2"/>
            <a:r>
              <a:rPr lang="en-US" dirty="0" smtClean="0"/>
              <a:t>December – Problem Space</a:t>
            </a:r>
          </a:p>
          <a:p>
            <a:pPr lvl="2"/>
            <a:r>
              <a:rPr lang="en-US" dirty="0"/>
              <a:t>January – Problem Space</a:t>
            </a:r>
          </a:p>
          <a:p>
            <a:pPr lvl="2"/>
            <a:r>
              <a:rPr lang="en-US" dirty="0"/>
              <a:t>February – Vision Space</a:t>
            </a:r>
          </a:p>
          <a:p>
            <a:pPr lvl="2"/>
            <a:r>
              <a:rPr lang="en-US" dirty="0"/>
              <a:t>April – Solution Space</a:t>
            </a:r>
          </a:p>
          <a:p>
            <a:pPr lvl="2"/>
            <a:r>
              <a:rPr lang="en-US" dirty="0"/>
              <a:t>May – Implementation Space</a:t>
            </a:r>
          </a:p>
          <a:p>
            <a:pPr lvl="2"/>
            <a:endParaRPr lang="en-US" dirty="0" smtClean="0"/>
          </a:p>
          <a:p>
            <a:pPr marL="914400" lvl="3" indent="0">
              <a:buNone/>
            </a:pPr>
            <a:endParaRPr lang="en-US" dirty="0" smtClean="0"/>
          </a:p>
          <a:p>
            <a:pPr lvl="4"/>
            <a:endParaRPr lang="en-US" dirty="0" smtClean="0"/>
          </a:p>
        </p:txBody>
      </p:sp>
      <p:sp>
        <p:nvSpPr>
          <p:cNvPr id="10" name="Title 9"/>
          <p:cNvSpPr>
            <a:spLocks noGrp="1"/>
          </p:cNvSpPr>
          <p:nvPr>
            <p:ph type="title"/>
          </p:nvPr>
        </p:nvSpPr>
        <p:spPr/>
        <p:txBody>
          <a:bodyPr/>
          <a:lstStyle/>
          <a:p>
            <a:r>
              <a:rPr lang="en-US" dirty="0" smtClean="0">
                <a:latin typeface="Museo Slab 500"/>
                <a:cs typeface="Museo Slab 500"/>
              </a:rPr>
              <a:t>SCCGP Timeline</a:t>
            </a:r>
            <a:endParaRPr lang="en-US" dirty="0">
              <a:latin typeface="Museo Slab 500"/>
              <a:cs typeface="Museo Slab 500"/>
            </a:endParaRPr>
          </a:p>
        </p:txBody>
      </p:sp>
      <p:sp>
        <p:nvSpPr>
          <p:cNvPr id="4" name="Footer Placeholder 3"/>
          <p:cNvSpPr>
            <a:spLocks noGrp="1"/>
          </p:cNvSpPr>
          <p:nvPr>
            <p:ph type="ftr" sz="quarter" idx="3"/>
          </p:nvPr>
        </p:nvSpPr>
        <p:spPr/>
        <p:txBody>
          <a:bodyPr/>
          <a:lstStyle/>
          <a:p>
            <a:fld id="{757A2F4E-5D54-B04B-91BD-7E78EE1FE9FD}" type="slidenum">
              <a:rPr lang="en-US" smtClean="0"/>
              <a:pPr/>
              <a:t>42</a:t>
            </a:fld>
            <a:endParaRPr lang="en-US" dirty="0" smtClean="0"/>
          </a:p>
        </p:txBody>
      </p:sp>
    </p:spTree>
    <p:extLst>
      <p:ext uri="{BB962C8B-B14F-4D97-AF65-F5344CB8AC3E}">
        <p14:creationId xmlns:p14="http://schemas.microsoft.com/office/powerpoint/2010/main" val="1850871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90911"/>
          </a:xfrm>
        </p:spPr>
        <p:txBody>
          <a:bodyPr/>
          <a:lstStyle/>
          <a:p>
            <a:r>
              <a:rPr lang="en-US" dirty="0" smtClean="0"/>
              <a:t>Training Continued</a:t>
            </a:r>
          </a:p>
          <a:p>
            <a:pPr lvl="1"/>
            <a:r>
              <a:rPr lang="en-US" dirty="0" smtClean="0"/>
              <a:t>November Training – Attendance required </a:t>
            </a:r>
          </a:p>
          <a:p>
            <a:pPr lvl="1"/>
            <a:r>
              <a:rPr lang="en-US" dirty="0" smtClean="0"/>
              <a:t>February Training – Attendance required (2 locations options)</a:t>
            </a:r>
          </a:p>
          <a:p>
            <a:r>
              <a:rPr lang="en-US" dirty="0" smtClean="0"/>
              <a:t>Reporting </a:t>
            </a:r>
          </a:p>
          <a:p>
            <a:pPr lvl="1"/>
            <a:r>
              <a:rPr lang="en-US" dirty="0" smtClean="0"/>
              <a:t>October  - Interim Financial Report to CDE	</a:t>
            </a:r>
            <a:r>
              <a:rPr lang="en-US" sz="1800" dirty="0" smtClean="0"/>
              <a:t>(screen shot of current expenditures and encumbrances, your fiscal person can provide this.) </a:t>
            </a:r>
          </a:p>
          <a:p>
            <a:pPr lvl="1"/>
            <a:r>
              <a:rPr lang="en-US" dirty="0" smtClean="0"/>
              <a:t>January – Interim Financial Report to CDE</a:t>
            </a:r>
          </a:p>
          <a:p>
            <a:pPr lvl="1"/>
            <a:r>
              <a:rPr lang="en-US" dirty="0" smtClean="0"/>
              <a:t>March – Interim Financial Report to CDE</a:t>
            </a:r>
          </a:p>
          <a:p>
            <a:pPr lvl="1"/>
            <a:r>
              <a:rPr lang="en-US" b="1" dirty="0" smtClean="0"/>
              <a:t>May 1 – End of Year Report due for Year 1 Grantees</a:t>
            </a:r>
          </a:p>
          <a:p>
            <a:pPr lvl="1"/>
            <a:r>
              <a:rPr lang="en-US" b="1" dirty="0" smtClean="0"/>
              <a:t>July 15 – End of Year Report due from Year 2-4 Grantees</a:t>
            </a:r>
          </a:p>
          <a:p>
            <a:pPr lvl="2"/>
            <a:r>
              <a:rPr lang="en-US" dirty="0"/>
              <a:t>Template posted on our website:  </a:t>
            </a:r>
            <a:r>
              <a:rPr lang="en-US" dirty="0">
                <a:hlinkClick r:id="rId3"/>
              </a:rPr>
              <a:t>http://</a:t>
            </a:r>
            <a:r>
              <a:rPr lang="en-US" dirty="0" smtClean="0">
                <a:hlinkClick r:id="rId3"/>
              </a:rPr>
              <a:t>www.cde.state.co.us/postsecondary/scc_resources</a:t>
            </a:r>
            <a:endParaRPr lang="en-US" dirty="0" smtClean="0"/>
          </a:p>
          <a:p>
            <a:pPr lvl="2"/>
            <a:endParaRPr lang="en-US" dirty="0"/>
          </a:p>
          <a:p>
            <a:pPr lvl="2"/>
            <a:endParaRPr lang="en-US" b="1" dirty="0" smtClean="0"/>
          </a:p>
          <a:p>
            <a:pPr marL="365760" lvl="1" indent="0">
              <a:buNone/>
            </a:pPr>
            <a:endParaRPr lang="en-US" dirty="0"/>
          </a:p>
        </p:txBody>
      </p:sp>
      <p:sp>
        <p:nvSpPr>
          <p:cNvPr id="3" name="Title 2"/>
          <p:cNvSpPr>
            <a:spLocks noGrp="1"/>
          </p:cNvSpPr>
          <p:nvPr>
            <p:ph type="title"/>
          </p:nvPr>
        </p:nvSpPr>
        <p:spPr>
          <a:xfrm>
            <a:off x="380999" y="429657"/>
            <a:ext cx="8381260" cy="1054394"/>
          </a:xfrm>
        </p:spPr>
        <p:txBody>
          <a:bodyPr/>
          <a:lstStyle/>
          <a:p>
            <a:r>
              <a:rPr lang="en-US" dirty="0" smtClean="0"/>
              <a:t>SCCGP Timeline Continued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43</a:t>
            </a:fld>
            <a:endParaRPr lang="en-US" dirty="0" smtClean="0"/>
          </a:p>
        </p:txBody>
      </p:sp>
    </p:spTree>
    <p:extLst>
      <p:ext uri="{BB962C8B-B14F-4D97-AF65-F5344CB8AC3E}">
        <p14:creationId xmlns:p14="http://schemas.microsoft.com/office/powerpoint/2010/main" val="2247182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dirty="0" smtClean="0"/>
              <a:t>We will </a:t>
            </a:r>
            <a:r>
              <a:rPr lang="en-US" sz="5400" dirty="0"/>
              <a:t>be crossing into the </a:t>
            </a:r>
            <a:r>
              <a:rPr lang="en-US" sz="5400" dirty="0" smtClean="0"/>
              <a:t>“Implementation  </a:t>
            </a:r>
            <a:r>
              <a:rPr lang="en-US" sz="5400" dirty="0"/>
              <a:t>Space</a:t>
            </a:r>
            <a:r>
              <a:rPr lang="en-US" sz="5400" dirty="0" smtClean="0"/>
              <a:t>”.</a:t>
            </a:r>
            <a:endParaRPr lang="en-US" sz="3600" dirty="0" smtClean="0"/>
          </a:p>
          <a:p>
            <a:pPr lvl="0"/>
            <a:endParaRPr lang="en-US" sz="3600" dirty="0"/>
          </a:p>
          <a:p>
            <a:pPr lvl="0"/>
            <a:r>
              <a:rPr lang="en-US" sz="3600" dirty="0" smtClean="0"/>
              <a:t>          WEBINAR </a:t>
            </a:r>
            <a:r>
              <a:rPr lang="en-US" sz="3600" dirty="0"/>
              <a:t>6</a:t>
            </a:r>
            <a:r>
              <a:rPr lang="en-US" sz="3600" dirty="0" smtClean="0"/>
              <a:t> </a:t>
            </a:r>
            <a:r>
              <a:rPr lang="en-US" sz="3600" dirty="0"/>
              <a:t>= </a:t>
            </a:r>
            <a:r>
              <a:rPr lang="en-US" sz="3600" dirty="0" smtClean="0"/>
              <a:t>February </a:t>
            </a:r>
            <a:r>
              <a:rPr lang="en-US" sz="3600" dirty="0" smtClean="0"/>
              <a:t>3, 2015   </a:t>
            </a:r>
            <a:endParaRPr lang="en-US" sz="3600" dirty="0"/>
          </a:p>
          <a:p>
            <a:pPr lvl="1"/>
            <a:r>
              <a:rPr lang="en-US" sz="3600" dirty="0" smtClean="0"/>
              <a:t>             </a:t>
            </a:r>
            <a:r>
              <a:rPr lang="en-US" sz="3600" u="sng" dirty="0" smtClean="0"/>
              <a:t>Implementation Space</a:t>
            </a:r>
            <a:r>
              <a:rPr lang="en-US" sz="3600" dirty="0"/>
              <a:t>;  </a:t>
            </a:r>
            <a:endParaRPr lang="en-US" sz="3600" dirty="0" smtClean="0"/>
          </a:p>
          <a:p>
            <a:pPr lvl="1"/>
            <a:endParaRPr lang="en-US" sz="2400" dirty="0"/>
          </a:p>
          <a:p>
            <a:endParaRPr lang="en-US" dirty="0"/>
          </a:p>
          <a:p>
            <a:pPr marL="0" indent="0">
              <a:buNone/>
            </a:pP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a:t>Next Month</a:t>
            </a:r>
          </a:p>
        </p:txBody>
      </p:sp>
      <p:sp>
        <p:nvSpPr>
          <p:cNvPr id="4" name="Footer Placeholder 3"/>
          <p:cNvSpPr>
            <a:spLocks noGrp="1"/>
          </p:cNvSpPr>
          <p:nvPr>
            <p:ph type="ftr" sz="quarter" idx="3"/>
          </p:nvPr>
        </p:nvSpPr>
        <p:spPr/>
        <p:txBody>
          <a:bodyPr/>
          <a:lstStyle/>
          <a:p>
            <a:fld id="{757A2F4E-5D54-B04B-91BD-7E78EE1FE9FD}" type="slidenum">
              <a:rPr lang="en-US" smtClean="0"/>
              <a:pPr/>
              <a:t>44</a:t>
            </a:fld>
            <a:endParaRPr lang="en-US" dirty="0" smtClean="0"/>
          </a:p>
        </p:txBody>
      </p:sp>
    </p:spTree>
    <p:extLst>
      <p:ext uri="{BB962C8B-B14F-4D97-AF65-F5344CB8AC3E}">
        <p14:creationId xmlns:p14="http://schemas.microsoft.com/office/powerpoint/2010/main" val="3860181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805" y="4572000"/>
            <a:ext cx="6553200" cy="1473200"/>
          </a:xfrm>
        </p:spPr>
        <p:txBody>
          <a:bodyPr>
            <a:normAutofit/>
          </a:bodyPr>
          <a:lstStyle/>
          <a:p>
            <a:r>
              <a:rPr lang="en-US" dirty="0" smtClean="0"/>
              <a:t>Have a great J</a:t>
            </a:r>
            <a:r>
              <a:rPr lang="en-US" b="0" dirty="0" smtClean="0"/>
              <a:t>anuary</a:t>
            </a:r>
            <a:r>
              <a:rPr lang="en-US" dirty="0" smtClean="0"/>
              <a:t> and we will see you virtually in February !</a:t>
            </a:r>
          </a:p>
          <a:p>
            <a:endParaRPr lang="en-US" dirty="0" smtClean="0"/>
          </a:p>
          <a:p>
            <a:r>
              <a:rPr lang="en-US" dirty="0" smtClean="0">
                <a:solidFill>
                  <a:schemeClr val="tx1"/>
                </a:solidFill>
              </a:rPr>
              <a:t>Pam and john and eve          </a:t>
            </a:r>
            <a:endParaRPr lang="en-US" dirty="0">
              <a:solidFill>
                <a:schemeClr val="tx1"/>
              </a:solidFill>
            </a:endParaRPr>
          </a:p>
        </p:txBody>
      </p:sp>
      <p:sp>
        <p:nvSpPr>
          <p:cNvPr id="3" name="Title 2"/>
          <p:cNvSpPr>
            <a:spLocks noGrp="1"/>
          </p:cNvSpPr>
          <p:nvPr>
            <p:ph type="ctrTitle"/>
          </p:nvPr>
        </p:nvSpPr>
        <p:spPr>
          <a:xfrm>
            <a:off x="642805" y="1660585"/>
            <a:ext cx="6629400" cy="1474434"/>
          </a:xfrm>
        </p:spPr>
        <p:txBody>
          <a:bodyPr/>
          <a:lstStyle/>
          <a:p>
            <a:r>
              <a:rPr lang="en-US" dirty="0" smtClean="0"/>
              <a:t>THANK YOU SO MUCH!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005" y="5893753"/>
            <a:ext cx="1438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965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999" y="355847"/>
            <a:ext cx="8569037" cy="549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10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SMART Goals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765" y="1593272"/>
            <a:ext cx="7855526" cy="490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498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0946" y="1739590"/>
            <a:ext cx="7549376" cy="452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454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SMART GOAL EXAMPLE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224" y="1605776"/>
            <a:ext cx="7370956" cy="525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05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smtClean="0">
                <a:solidFill>
                  <a:srgbClr val="FF0000"/>
                </a:solidFill>
              </a:rPr>
              <a:t>Students will apply for Financial Aid.  </a:t>
            </a:r>
          </a:p>
          <a:p>
            <a:pPr lvl="6"/>
            <a:r>
              <a:rPr lang="en-US" sz="3600" dirty="0" smtClean="0">
                <a:solidFill>
                  <a:schemeClr val="accent3"/>
                </a:solidFill>
                <a:latin typeface="Comic Sans MS" panose="030F0702030302020204" pitchFamily="66" charset="0"/>
              </a:rPr>
              <a:t>Specific      	NO</a:t>
            </a:r>
          </a:p>
          <a:p>
            <a:pPr lvl="6"/>
            <a:r>
              <a:rPr lang="en-US" sz="3600" dirty="0" smtClean="0">
                <a:solidFill>
                  <a:schemeClr val="accent4"/>
                </a:solidFill>
                <a:latin typeface="Comic Sans MS" panose="030F0702030302020204" pitchFamily="66" charset="0"/>
              </a:rPr>
              <a:t>Measurable	NO</a:t>
            </a:r>
          </a:p>
          <a:p>
            <a:pPr lvl="6"/>
            <a:r>
              <a:rPr lang="en-US" sz="3600" dirty="0" smtClean="0">
                <a:solidFill>
                  <a:srgbClr val="FFC000"/>
                </a:solidFill>
                <a:latin typeface="Comic Sans MS" panose="030F0702030302020204" pitchFamily="66" charset="0"/>
              </a:rPr>
              <a:t>Attainable	NO</a:t>
            </a:r>
          </a:p>
          <a:p>
            <a:pPr lvl="6"/>
            <a:r>
              <a:rPr lang="en-US" sz="3600" dirty="0" smtClean="0">
                <a:solidFill>
                  <a:srgbClr val="00B0F0"/>
                </a:solidFill>
                <a:latin typeface="Comic Sans MS" panose="030F0702030302020204" pitchFamily="66" charset="0"/>
              </a:rPr>
              <a:t>Results-Oriented	NO</a:t>
            </a:r>
          </a:p>
          <a:p>
            <a:pPr lvl="6"/>
            <a:r>
              <a:rPr lang="en-US" sz="3600" dirty="0" smtClean="0">
                <a:solidFill>
                  <a:srgbClr val="C00000"/>
                </a:solidFill>
                <a:latin typeface="Comic Sans MS" panose="030F0702030302020204" pitchFamily="66" charset="0"/>
              </a:rPr>
              <a:t>Time Bound	NO</a:t>
            </a:r>
          </a:p>
        </p:txBody>
      </p:sp>
      <p:sp>
        <p:nvSpPr>
          <p:cNvPr id="3" name="Title 2"/>
          <p:cNvSpPr>
            <a:spLocks noGrp="1"/>
          </p:cNvSpPr>
          <p:nvPr>
            <p:ph type="title"/>
          </p:nvPr>
        </p:nvSpPr>
        <p:spPr/>
        <p:txBody>
          <a:bodyPr/>
          <a:lstStyle/>
          <a:p>
            <a:r>
              <a:rPr lang="en-US" dirty="0" smtClean="0"/>
              <a:t>SMART Goal Example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1076376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10884</TotalTime>
  <Words>2009</Words>
  <Application>Microsoft Office PowerPoint</Application>
  <PresentationFormat>On-screen Show (4:3)</PresentationFormat>
  <Paragraphs>340</Paragraphs>
  <Slides>45</Slides>
  <Notes>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CDE THEME</vt:lpstr>
      <vt:lpstr>The Solution Space Webinar # 5</vt:lpstr>
      <vt:lpstr>Webinar Mid-Year Survey Results</vt:lpstr>
      <vt:lpstr>PowerPoint Presentation</vt:lpstr>
      <vt:lpstr>AGENDA /Objectives </vt:lpstr>
      <vt:lpstr>PowerPoint Presentation</vt:lpstr>
      <vt:lpstr>Setting SMART Goals </vt:lpstr>
      <vt:lpstr>EXAMPLE</vt:lpstr>
      <vt:lpstr>SMART GOAL EXAMPLE</vt:lpstr>
      <vt:lpstr>SMART Goal Example</vt:lpstr>
      <vt:lpstr>SMART Goal Example</vt:lpstr>
      <vt:lpstr>Write a SMART GOAL you might have…….</vt:lpstr>
      <vt:lpstr>SMART GOAL WORKSHEET </vt:lpstr>
      <vt:lpstr>OUR GOAL</vt:lpstr>
      <vt:lpstr>Our Goal - Steps</vt:lpstr>
      <vt:lpstr>It will be measured by</vt:lpstr>
      <vt:lpstr>It is Achievable</vt:lpstr>
      <vt:lpstr>It is Results driven and realistic</vt:lpstr>
      <vt:lpstr>Can it happen in 2014-15</vt:lpstr>
      <vt:lpstr>PowerPoint Presentation</vt:lpstr>
      <vt:lpstr>PowerPoint Presentation</vt:lpstr>
      <vt:lpstr>GATHERING YOUR TEAM</vt:lpstr>
      <vt:lpstr>Who Should You Ask?</vt:lpstr>
      <vt:lpstr>How do you ask</vt:lpstr>
      <vt:lpstr>Dreaming ……VISION</vt:lpstr>
      <vt:lpstr>Identifying Interventions</vt:lpstr>
      <vt:lpstr>THE ROOT OF THE ISSUE</vt:lpstr>
      <vt:lpstr>FROM ISSUE TO INTERVENTION</vt:lpstr>
      <vt:lpstr>Intervention……..</vt:lpstr>
      <vt:lpstr>Choose Interventions Wisely</vt:lpstr>
      <vt:lpstr>One of Pam and John’s School Interventions  </vt:lpstr>
      <vt:lpstr>PUTTING INTERVENTIONS INTO ACTION </vt:lpstr>
      <vt:lpstr>PowerPoint Presentation</vt:lpstr>
      <vt:lpstr>Action Plans</vt:lpstr>
      <vt:lpstr>ASCA ACTION PLANS </vt:lpstr>
      <vt:lpstr>SWEPT</vt:lpstr>
      <vt:lpstr>SWEPT</vt:lpstr>
      <vt:lpstr>Pam and John’s Action Plan To Have 20 Colleges come to Campus</vt:lpstr>
      <vt:lpstr>Pam and John’s Action Plan </vt:lpstr>
      <vt:lpstr>What specifically needs to happen and who is involved?</vt:lpstr>
      <vt:lpstr>Another Example</vt:lpstr>
      <vt:lpstr>Get Ready to Start your Engines</vt:lpstr>
      <vt:lpstr>SCCGP Timeline</vt:lpstr>
      <vt:lpstr>SCCGP Timeline Continued</vt:lpstr>
      <vt:lpstr>Next Month</vt:lpstr>
      <vt:lpstr>THANK YOU SO MUCH!</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Pugh, Eva</cp:lastModifiedBy>
  <cp:revision>166</cp:revision>
  <cp:lastPrinted>2014-11-22T18:12:39Z</cp:lastPrinted>
  <dcterms:created xsi:type="dcterms:W3CDTF">2012-07-16T02:29:43Z</dcterms:created>
  <dcterms:modified xsi:type="dcterms:W3CDTF">2014-12-30T19:17:12Z</dcterms:modified>
</cp:coreProperties>
</file>