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72" r:id="rId5"/>
    <p:sldId id="273" r:id="rId6"/>
    <p:sldId id="274" r:id="rId7"/>
    <p:sldId id="264" r:id="rId8"/>
    <p:sldId id="269" r:id="rId9"/>
    <p:sldId id="271" r:id="rId10"/>
    <p:sldId id="270" r:id="rId11"/>
    <p:sldId id="265" r:id="rId12"/>
    <p:sldId id="266" r:id="rId13"/>
    <p:sldId id="268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8BC9"/>
    <a:srgbClr val="EF7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 autoAdjust="0"/>
  </p:normalViewPr>
  <p:slideViewPr>
    <p:cSldViewPr snapToGrid="0">
      <p:cViewPr varScale="1">
        <p:scale>
          <a:sx n="54" d="100"/>
          <a:sy n="54" d="100"/>
        </p:scale>
        <p:origin x="1029" y="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E894-E0CE-40CF-8CA0-23F05C6E40C6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3E97E-4890-4915-A7C2-F3D207C5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4675238"/>
            <a:ext cx="9144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488BC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36239"/>
            <a:ext cx="7772400" cy="1216589"/>
          </a:xfrm>
        </p:spPr>
        <p:txBody>
          <a:bodyPr anchor="t" anchorCtr="0">
            <a:normAutofit/>
          </a:bodyPr>
          <a:lstStyle>
            <a:lvl1pPr algn="ctr">
              <a:defRPr sz="3600"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73444"/>
            <a:ext cx="7772400" cy="106592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737" y="632706"/>
            <a:ext cx="2821173" cy="17627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685800" y="2772696"/>
            <a:ext cx="7801897" cy="0"/>
          </a:xfrm>
          <a:prstGeom prst="line">
            <a:avLst/>
          </a:prstGeom>
          <a:ln w="19050">
            <a:solidFill>
              <a:srgbClr val="488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575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71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389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5697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21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94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17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6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93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88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945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62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63040"/>
            <a:ext cx="3886200" cy="4583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63040"/>
            <a:ext cx="3886200" cy="4583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20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5193" y="6360652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7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64" r:id="rId9"/>
    <p:sldLayoutId id="2147483666" r:id="rId10"/>
    <p:sldLayoutId id="2147483667" r:id="rId11"/>
    <p:sldLayoutId id="2147483668" r:id="rId12"/>
    <p:sldLayoutId id="2147483669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e.state.co.us/postsecondary/ascentslotrequestprocess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Concurrent Enrollment Advisory Board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23, 2020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915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6673611" cy="59060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ASCENT UPDATES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3070" y="1529947"/>
            <a:ext cx="8920929" cy="4640674"/>
          </a:xfrm>
        </p:spPr>
        <p:txBody>
          <a:bodyPr/>
          <a:lstStyle/>
          <a:p>
            <a:r>
              <a:rPr lang="en-US" dirty="0" smtClean="0"/>
              <a:t>February </a:t>
            </a:r>
            <a:r>
              <a:rPr lang="en-US" dirty="0"/>
              <a:t>5, 2020 @ 10:30am-12:00pm: 2020-21 Training/Q&amp;A Webinar</a:t>
            </a:r>
            <a:br>
              <a:rPr lang="en-US" dirty="0"/>
            </a:br>
            <a:r>
              <a:rPr lang="en-US" dirty="0"/>
              <a:t>More info: </a:t>
            </a:r>
            <a:r>
              <a:rPr lang="en-US" u="sng" dirty="0">
                <a:hlinkClick r:id="rId2"/>
              </a:rPr>
              <a:t>http://</a:t>
            </a:r>
            <a:r>
              <a:rPr lang="en-US" u="sng" dirty="0" smtClean="0">
                <a:hlinkClick r:id="rId2"/>
              </a:rPr>
              <a:t>www.cde.state.co.us/postsecondary/ascentslotrequestprocess</a:t>
            </a:r>
            <a:endParaRPr lang="en-US" u="sng" dirty="0" smtClean="0"/>
          </a:p>
          <a:p>
            <a:endParaRPr lang="en-US" dirty="0"/>
          </a:p>
          <a:p>
            <a:r>
              <a:rPr lang="en-US" dirty="0" smtClean="0"/>
              <a:t>May </a:t>
            </a:r>
            <a:r>
              <a:rPr lang="en-US" dirty="0"/>
              <a:t>1, 2020 is deadline for ITP submission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82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750973" cy="59060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CDHE UPDATES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6793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6327621" cy="59060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Previous discussions follow up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736" y="1463040"/>
            <a:ext cx="7723613" cy="4640674"/>
          </a:xfrm>
        </p:spPr>
        <p:txBody>
          <a:bodyPr/>
          <a:lstStyle/>
          <a:p>
            <a:pPr lvl="0"/>
            <a:r>
              <a:rPr lang="en-US" dirty="0"/>
              <a:t>Schedule 2020 meetings (Apr, Jul/Aug, Oct)</a:t>
            </a:r>
          </a:p>
          <a:p>
            <a:pPr lvl="0"/>
            <a:r>
              <a:rPr lang="en-US" dirty="0"/>
              <a:t>Sharing out from attending any conferences</a:t>
            </a:r>
          </a:p>
          <a:p>
            <a:pPr lvl="0"/>
            <a:r>
              <a:rPr lang="en-US" dirty="0"/>
              <a:t>Creation of sub-committees, such as new member onboarding and handbook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4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Public Input 				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Action </a:t>
            </a:r>
            <a:r>
              <a:rPr lang="en-US" b="1" dirty="0"/>
              <a:t>Plan and Next Steps 			</a:t>
            </a:r>
            <a:endParaRPr lang="en-US" b="1" dirty="0" smtClean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b="1" dirty="0" smtClean="0"/>
              <a:t>Next </a:t>
            </a:r>
            <a:r>
              <a:rPr lang="en-US" b="1" dirty="0"/>
              <a:t>meeting: </a:t>
            </a:r>
          </a:p>
          <a:p>
            <a:pPr marL="457200" lvl="1" indent="0">
              <a:buNone/>
            </a:pPr>
            <a:r>
              <a:rPr lang="en-US" sz="2400" dirty="0" smtClean="0"/>
              <a:t>Date: </a:t>
            </a:r>
            <a:r>
              <a:rPr lang="en-US" sz="2400" b="1" dirty="0" smtClean="0"/>
              <a:t>April ____, 2020</a:t>
            </a:r>
            <a:endParaRPr lang="en-US" sz="2400" dirty="0"/>
          </a:p>
          <a:p>
            <a:pPr marL="457200" lvl="1" indent="0">
              <a:buNone/>
            </a:pPr>
            <a:r>
              <a:rPr lang="en-US" sz="2400" dirty="0" smtClean="0"/>
              <a:t>Location:</a:t>
            </a:r>
            <a:r>
              <a:rPr lang="en-US" sz="2400" b="1" dirty="0" smtClean="0"/>
              <a:t>  MSU South Campus (tentative)</a:t>
            </a:r>
            <a:endParaRPr lang="en-US" sz="2400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Adjourn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62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83453" y="6427018"/>
            <a:ext cx="2057400" cy="365125"/>
          </a:xfrm>
        </p:spPr>
        <p:txBody>
          <a:bodyPr/>
          <a:lstStyle/>
          <a:p>
            <a:fld id="{C479D5F6-EDCB-402A-AC08-4943A1820E8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233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8270157" cy="756418"/>
          </a:xfrm>
        </p:spPr>
        <p:txBody>
          <a:bodyPr/>
          <a:lstStyle/>
          <a:p>
            <a:pPr algn="ctr"/>
            <a:r>
              <a:rPr lang="en-US" sz="4400" b="1" dirty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374" y="1314758"/>
            <a:ext cx="5409685" cy="530022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 smtClean="0"/>
              <a:t>Welcome, Roll Call </a:t>
            </a:r>
            <a:r>
              <a:rPr lang="en-US" sz="1200" b="1" dirty="0"/>
              <a:t>&amp; Minutes Approval 		</a:t>
            </a:r>
            <a:r>
              <a:rPr lang="en-US" sz="1200" b="1" dirty="0" smtClean="0"/>
              <a:t>1:00 </a:t>
            </a:r>
            <a:r>
              <a:rPr lang="en-US" sz="1200" b="1" dirty="0"/>
              <a:t>p.m.</a:t>
            </a:r>
            <a:endParaRPr lang="en-US" sz="1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i="1" dirty="0"/>
              <a:t>Sarah Heath</a:t>
            </a:r>
            <a:endParaRPr lang="en-US" sz="1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/>
              <a:t> </a:t>
            </a:r>
            <a:endParaRPr lang="en-US" sz="12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 smtClean="0"/>
              <a:t>New Members Welcome			1:10 p.m.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 smtClean="0"/>
              <a:t>AG Office: Sunshine Law Overview		1:20 p.m.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 smtClean="0"/>
              <a:t>Officer Elections			2:05 p.m.</a:t>
            </a:r>
            <a:endParaRPr lang="en-US" sz="1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 smtClean="0"/>
              <a:t>CDE Updates – </a:t>
            </a:r>
            <a:r>
              <a:rPr lang="en-US" sz="1200" i="1" dirty="0" smtClean="0"/>
              <a:t>Michelle Romero</a:t>
            </a:r>
            <a:r>
              <a:rPr lang="en-US" sz="1200" b="1" dirty="0"/>
              <a:t>		</a:t>
            </a:r>
            <a:r>
              <a:rPr lang="en-US" sz="1200" b="1" dirty="0" smtClean="0"/>
              <a:t>2:15 </a:t>
            </a:r>
            <a:r>
              <a:rPr lang="en-US" sz="1200" b="1" dirty="0"/>
              <a:t>p.m</a:t>
            </a:r>
            <a:r>
              <a:rPr lang="en-US" sz="1200" b="1" dirty="0" smtClean="0"/>
              <a:t>.</a:t>
            </a:r>
            <a:endParaRPr lang="en-US" sz="1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 smtClean="0"/>
              <a:t>SB 19-176 </a:t>
            </a:r>
            <a:r>
              <a:rPr lang="en-US" sz="1200" dirty="0" smtClean="0"/>
              <a:t>– Communications with Stakeholders on Implementation</a:t>
            </a:r>
            <a:endParaRPr lang="en-US" sz="1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/>
              <a:t>SB 19-176</a:t>
            </a:r>
            <a:r>
              <a:rPr lang="en-US" sz="1200" dirty="0"/>
              <a:t> – CE Expansion &amp; Innovation Grant </a:t>
            </a:r>
            <a:r>
              <a:rPr lang="en-US" sz="1200" dirty="0" smtClean="0"/>
              <a:t>Program Update</a:t>
            </a:r>
            <a:endParaRPr lang="en-US" sz="1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/>
              <a:t>SB 19-176 </a:t>
            </a:r>
            <a:r>
              <a:rPr lang="en-US" sz="1200" dirty="0"/>
              <a:t>– </a:t>
            </a:r>
            <a:r>
              <a:rPr lang="en-US" sz="1200" dirty="0" smtClean="0"/>
              <a:t>CE Website Update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 smtClean="0"/>
              <a:t>ASCENT </a:t>
            </a:r>
            <a:r>
              <a:rPr lang="en-US" sz="1200" dirty="0" smtClean="0"/>
              <a:t>– </a:t>
            </a:r>
            <a:r>
              <a:rPr lang="en-US" sz="1200" i="1" dirty="0" smtClean="0"/>
              <a:t>Mary Anne Hunter</a:t>
            </a:r>
            <a:endParaRPr lang="en-US" sz="1200" i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/>
              <a:t> </a:t>
            </a:r>
            <a:endParaRPr lang="en-US" sz="1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/>
              <a:t>CDHE Updates </a:t>
            </a:r>
            <a:r>
              <a:rPr lang="en-US" sz="1200" dirty="0"/>
              <a:t>– </a:t>
            </a:r>
            <a:r>
              <a:rPr lang="en-US" sz="1200" i="1" dirty="0"/>
              <a:t>Carl </a:t>
            </a:r>
            <a:r>
              <a:rPr lang="en-US" sz="1200" i="1" dirty="0" err="1"/>
              <a:t>Einhaus</a:t>
            </a:r>
            <a:r>
              <a:rPr lang="en-US" sz="1200" b="1" dirty="0"/>
              <a:t>			</a:t>
            </a:r>
            <a:r>
              <a:rPr lang="en-US" sz="1200" b="1" dirty="0" smtClean="0"/>
              <a:t>2:45 </a:t>
            </a:r>
            <a:r>
              <a:rPr lang="en-US" sz="1200" b="1" dirty="0"/>
              <a:t>p.m.</a:t>
            </a:r>
            <a:endParaRPr lang="en-US" sz="1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/>
              <a:t> </a:t>
            </a:r>
            <a:endParaRPr lang="en-US" sz="1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 smtClean="0"/>
              <a:t>Previous </a:t>
            </a:r>
            <a:r>
              <a:rPr lang="en-US" sz="1200" b="1" dirty="0"/>
              <a:t>discussions follow up		</a:t>
            </a:r>
            <a:r>
              <a:rPr lang="en-US" sz="1200" b="1" dirty="0" smtClean="0"/>
              <a:t>3:00 </a:t>
            </a:r>
            <a:r>
              <a:rPr lang="en-US" sz="1200" b="1" dirty="0"/>
              <a:t>p.m.</a:t>
            </a:r>
            <a:endParaRPr lang="en-US" sz="1200" dirty="0"/>
          </a:p>
          <a:p>
            <a:pPr marL="347663"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/>
              <a:t>Schedule 2020 meetings (Apr, Jul/Aug, Oct)</a:t>
            </a:r>
            <a:endParaRPr lang="en-US" sz="1200" dirty="0"/>
          </a:p>
          <a:p>
            <a:pPr marL="347663"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/>
              <a:t>Sharing out from attending any conferences</a:t>
            </a:r>
            <a:endParaRPr lang="en-US" sz="1200" dirty="0"/>
          </a:p>
          <a:p>
            <a:pPr marL="347663"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/>
              <a:t>Creation of sub-committees, such as new member onboarding and handbook</a:t>
            </a:r>
            <a:endParaRPr lang="en-US" sz="1200" dirty="0"/>
          </a:p>
          <a:p>
            <a:pPr marL="0" indent="0">
              <a:buNone/>
            </a:pPr>
            <a:r>
              <a:rPr lang="en-US" sz="1200" b="1" dirty="0" smtClean="0"/>
              <a:t>Public </a:t>
            </a:r>
            <a:r>
              <a:rPr lang="en-US" sz="1200" b="1" dirty="0"/>
              <a:t>Input 			</a:t>
            </a:r>
            <a:r>
              <a:rPr lang="en-US" sz="1200" b="1" dirty="0" smtClean="0"/>
              <a:t>	3:30 </a:t>
            </a:r>
            <a:r>
              <a:rPr lang="en-US" sz="1200" b="1" dirty="0"/>
              <a:t>p.m.</a:t>
            </a:r>
            <a:endParaRPr lang="en-US" sz="1200" dirty="0"/>
          </a:p>
          <a:p>
            <a:pPr marL="0" indent="0">
              <a:buNone/>
            </a:pPr>
            <a:r>
              <a:rPr lang="en-US" sz="1200" b="1" dirty="0" smtClean="0"/>
              <a:t>Action </a:t>
            </a:r>
            <a:r>
              <a:rPr lang="en-US" sz="1200" b="1" dirty="0"/>
              <a:t>Plan and Next Steps 			3:45 </a:t>
            </a:r>
            <a:r>
              <a:rPr lang="en-US" sz="1200" b="1" dirty="0" smtClean="0"/>
              <a:t>p.m.</a:t>
            </a:r>
            <a:endParaRPr lang="en-US" sz="1200" dirty="0"/>
          </a:p>
          <a:p>
            <a:pPr marL="0" indent="0">
              <a:buNone/>
            </a:pPr>
            <a:r>
              <a:rPr lang="en-US" sz="1200" b="1" dirty="0" smtClean="0"/>
              <a:t>Next meeting: </a:t>
            </a:r>
          </a:p>
          <a:p>
            <a:pPr marL="288925" lvl="1" indent="-115888"/>
            <a:r>
              <a:rPr lang="en-US" sz="1200" dirty="0" smtClean="0"/>
              <a:t>Date: </a:t>
            </a:r>
            <a:r>
              <a:rPr lang="en-US" sz="1200" b="1" dirty="0" smtClean="0"/>
              <a:t>April ___, 2020</a:t>
            </a:r>
            <a:endParaRPr lang="en-US" sz="1200" b="1" dirty="0"/>
          </a:p>
          <a:p>
            <a:pPr marL="288925" lvl="1" indent="-115888"/>
            <a:r>
              <a:rPr lang="en-US" sz="1200" dirty="0"/>
              <a:t>Location</a:t>
            </a:r>
            <a:r>
              <a:rPr lang="en-US" sz="1200" b="1" dirty="0"/>
              <a:t>  </a:t>
            </a:r>
            <a:r>
              <a:rPr lang="en-US" sz="1200" b="1" dirty="0" smtClean="0"/>
              <a:t>MSU South Campus (tentative)</a:t>
            </a:r>
            <a:endParaRPr lang="en-US" sz="1200" dirty="0"/>
          </a:p>
          <a:p>
            <a:pPr marL="0" indent="0">
              <a:buNone/>
            </a:pPr>
            <a:r>
              <a:rPr lang="en-US" sz="1200" b="1" dirty="0" smtClean="0"/>
              <a:t>Adjourn				4:00 p.m.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276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9366" y="1851102"/>
            <a:ext cx="7455984" cy="4252611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alibri" panose="020F0502020204030204" pitchFamily="34" charset="0"/>
              </a:rPr>
              <a:t>Welcome, Roll Call </a:t>
            </a:r>
            <a:r>
              <a:rPr lang="en-US" b="1" dirty="0">
                <a:latin typeface="Calibri" panose="020F0502020204030204" pitchFamily="34" charset="0"/>
              </a:rPr>
              <a:t>&amp; Minutes Approval </a:t>
            </a:r>
            <a:r>
              <a:rPr lang="en-US" dirty="0">
                <a:latin typeface="Calibri" panose="020F0502020204030204" pitchFamily="34" charset="0"/>
              </a:rPr>
              <a:t>- </a:t>
            </a:r>
            <a:r>
              <a:rPr lang="en-US" i="1" dirty="0">
                <a:latin typeface="Calibri" panose="020F0502020204030204" pitchFamily="34" charset="0"/>
              </a:rPr>
              <a:t>Sarah </a:t>
            </a:r>
            <a:r>
              <a:rPr lang="en-US" i="1" dirty="0" smtClean="0">
                <a:latin typeface="Calibri" panose="020F0502020204030204" pitchFamily="34" charset="0"/>
              </a:rPr>
              <a:t>Heath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90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41034" y="1764784"/>
            <a:ext cx="47838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libri" panose="020F0502020204030204" pitchFamily="34" charset="0"/>
              </a:rPr>
              <a:t>Reynaldo </a:t>
            </a:r>
            <a:r>
              <a:rPr lang="en-US" sz="2400" b="1" dirty="0">
                <a:latin typeface="Calibri" panose="020F0502020204030204" pitchFamily="34" charset="0"/>
              </a:rPr>
              <a:t>“Chico” </a:t>
            </a:r>
            <a:r>
              <a:rPr lang="en-US" sz="2400" b="1" dirty="0" smtClean="0">
                <a:latin typeface="Calibri" panose="020F0502020204030204" pitchFamily="34" charset="0"/>
              </a:rPr>
              <a:t>Garcia</a:t>
            </a:r>
            <a:br>
              <a:rPr lang="en-US" sz="2400" b="1" dirty="0" smtClean="0">
                <a:latin typeface="Calibri" panose="020F0502020204030204" pitchFamily="34" charset="0"/>
              </a:rPr>
            </a:br>
            <a:endParaRPr lang="en-US" sz="2400" b="1" dirty="0">
              <a:latin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Calibri" panose="020F0502020204030204" pitchFamily="34" charset="0"/>
              </a:rPr>
              <a:t>Kim </a:t>
            </a:r>
            <a:r>
              <a:rPr lang="en-US" sz="2400" b="1" dirty="0" smtClean="0">
                <a:latin typeface="Calibri" panose="020F0502020204030204" pitchFamily="34" charset="0"/>
              </a:rPr>
              <a:t>Maxwell</a:t>
            </a:r>
            <a:br>
              <a:rPr lang="en-US" sz="2400" b="1" dirty="0" smtClean="0">
                <a:latin typeface="Calibri" panose="020F0502020204030204" pitchFamily="34" charset="0"/>
              </a:rPr>
            </a:br>
            <a:endParaRPr lang="en-US" sz="2400" b="1" dirty="0">
              <a:latin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err="1">
                <a:latin typeface="Calibri" panose="020F0502020204030204" pitchFamily="34" charset="0"/>
              </a:rPr>
              <a:t>Jenise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smtClean="0">
                <a:latin typeface="Calibri" panose="020F0502020204030204" pitchFamily="34" charset="0"/>
              </a:rPr>
              <a:t>Rosa</a:t>
            </a:r>
            <a:br>
              <a:rPr lang="en-US" sz="2400" b="1" dirty="0" smtClean="0">
                <a:latin typeface="Calibri" panose="020F0502020204030204" pitchFamily="34" charset="0"/>
              </a:rPr>
            </a:br>
            <a:endParaRPr lang="en-US" sz="2400" b="1" dirty="0">
              <a:latin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Calibri" panose="020F0502020204030204" pitchFamily="34" charset="0"/>
              </a:rPr>
              <a:t>David Vetter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6673611" cy="59060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NEW MEMBERS WELCOME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092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6673611" cy="59060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AG OFFICE: SUNSHINE LAW OVERVIEW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1132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71599" y="1764784"/>
            <a:ext cx="621123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Nominated for Chair at last meeting: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Tammy Ward</a:t>
            </a:r>
            <a:br>
              <a:rPr lang="en-US" sz="2400" dirty="0" smtClean="0">
                <a:latin typeface="Calibri" panose="020F0502020204030204" pitchFamily="34" charset="0"/>
              </a:rPr>
            </a:br>
            <a:endParaRPr lang="en-US" sz="2400" dirty="0" smtClean="0">
              <a:latin typeface="Calibri" panose="020F0502020204030204" pitchFamily="34" charset="0"/>
            </a:endParaRP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Nominated for </a:t>
            </a:r>
            <a:r>
              <a:rPr lang="en-US" sz="2400" dirty="0" smtClean="0">
                <a:latin typeface="Calibri" panose="020F0502020204030204" pitchFamily="34" charset="0"/>
              </a:rPr>
              <a:t>Vice Chair </a:t>
            </a:r>
            <a:r>
              <a:rPr lang="en-US" sz="2400" dirty="0">
                <a:latin typeface="Calibri" panose="020F0502020204030204" pitchFamily="34" charset="0"/>
              </a:rPr>
              <a:t>at last meeting: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Mark Thompson</a:t>
            </a:r>
            <a:endParaRPr lang="en-US" sz="2400" dirty="0">
              <a:latin typeface="Calibri" panose="020F0502020204030204" pitchFamily="34" charset="0"/>
            </a:endParaRPr>
          </a:p>
          <a:p>
            <a:pPr lvl="2"/>
            <a:endParaRPr lang="en-US" sz="2400" dirty="0" smtClean="0">
              <a:latin typeface="Calibri" panose="020F050202020403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6673611" cy="59060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OFFICER ELECTIONS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8654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6673611" cy="59060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CDE UPDATES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SB </a:t>
            </a:r>
            <a:r>
              <a:rPr lang="en-US" b="1" dirty="0" smtClean="0"/>
              <a:t>19-176 </a:t>
            </a:r>
            <a:r>
              <a:rPr lang="en-US" dirty="0" smtClean="0"/>
              <a:t>– Communications with Stakeholders on Implementation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SB 19-176</a:t>
            </a:r>
            <a:r>
              <a:rPr lang="en-US" dirty="0"/>
              <a:t> – CE Expansion &amp; Innovation Grant </a:t>
            </a:r>
            <a:r>
              <a:rPr lang="en-US" dirty="0" smtClean="0"/>
              <a:t>Program Update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SB 19-176 </a:t>
            </a:r>
            <a:r>
              <a:rPr lang="en-US" dirty="0"/>
              <a:t>– </a:t>
            </a:r>
            <a:r>
              <a:rPr lang="en-US" dirty="0" smtClean="0"/>
              <a:t>CE Website Update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15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771" y="1"/>
            <a:ext cx="7696408" cy="825190"/>
          </a:xfrm>
        </p:spPr>
        <p:txBody>
          <a:bodyPr>
            <a:noAutofit/>
          </a:bodyPr>
          <a:lstStyle/>
          <a:p>
            <a:pPr fontAlgn="b"/>
            <a:r>
              <a:rPr lang="en-US" dirty="0"/>
              <a:t>Concurrent Enrollment Expansion and Innovation Grant Program </a:t>
            </a:r>
            <a:r>
              <a:rPr lang="en-US" dirty="0" smtClean="0"/>
              <a:t>2019-2020 Approved </a:t>
            </a:r>
            <a:r>
              <a:rPr lang="en-US" dirty="0"/>
              <a:t>Grantees (School and/or District)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0506573"/>
              </p:ext>
            </p:extLst>
          </p:nvPr>
        </p:nvGraphicFramePr>
        <p:xfrm>
          <a:off x="5406127" y="825191"/>
          <a:ext cx="3542052" cy="59669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2052"/>
              </a:tblGrid>
              <a:tr h="186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Adams-Arapahoe 28J (APS)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51" marR="19451" marT="0" marB="0" anchor="b"/>
                </a:tc>
              </a:tr>
              <a:tr h="186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Alamosa School District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51" marR="19451" marT="0" marB="0" anchor="b"/>
                </a:tc>
              </a:tr>
              <a:tr h="186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Archuleta County School District 50JT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51" marR="19451" marT="0" marB="0" anchor="b"/>
                </a:tc>
              </a:tr>
              <a:tr h="186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Boulder Valley School District RE-2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51" marR="19451" marT="0" marB="0" anchor="b"/>
                </a:tc>
              </a:tr>
              <a:tr h="186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Branson School District RE-82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51" marR="19451" marT="0" marB="0" anchor="b"/>
                </a:tc>
              </a:tr>
              <a:tr h="186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Center Consolidated School District 26JT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51" marR="19451" marT="0" marB="0" anchor="b"/>
                </a:tc>
              </a:tr>
              <a:tr h="186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Cherry Creek School District 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51" marR="19451" marT="0" marB="0" anchor="b"/>
                </a:tc>
              </a:tr>
              <a:tr h="186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Clear Creek School District RE-1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51" marR="19451" marT="0" marB="0" anchor="b"/>
                </a:tc>
              </a:tr>
              <a:tr h="186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CSI - Caprock Academy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51" marR="19451" marT="0" marB="0" anchor="b"/>
                </a:tc>
              </a:tr>
              <a:tr h="186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CSI – Colorado Military Academy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51" marR="19451" marT="0" marB="0" anchor="b"/>
                </a:tc>
              </a:tr>
              <a:tr h="186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CSI - The Academy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51" marR="19451" marT="0" marB="0" anchor="b"/>
                </a:tc>
              </a:tr>
              <a:tr h="186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Delta County School District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51" marR="19451" marT="0" marB="0" anchor="b"/>
                </a:tc>
              </a:tr>
              <a:tr h="186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Denver Public Schools - Abraham Lincoln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51" marR="19451" marT="0" marB="0" anchor="b"/>
                </a:tc>
              </a:tr>
              <a:tr h="186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District 49 (Falcon)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51" marR="19451" marT="0" marB="0" anchor="b"/>
                </a:tc>
              </a:tr>
              <a:tr h="186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Eagle County School District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51" marR="19451" marT="0" marB="0" anchor="b"/>
                </a:tc>
              </a:tr>
              <a:tr h="186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Eaton School District RE-2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51" marR="19451" marT="0" marB="0" anchor="b"/>
                </a:tc>
              </a:tr>
              <a:tr h="186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Englewood School District 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51" marR="19451" marT="0" marB="0" anchor="b"/>
                </a:tc>
              </a:tr>
              <a:tr h="186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Greeley-Evans School District 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51" marR="19451" marT="0" marB="0" anchor="b"/>
                </a:tc>
              </a:tr>
              <a:tr h="186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Harrison 2 - Atlas Prep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51" marR="19451" marT="0" marB="0" anchor="b"/>
                </a:tc>
              </a:tr>
              <a:tr h="186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Harrison 2 - James Irwin Charter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51" marR="19451" marT="0" marB="0" anchor="b"/>
                </a:tc>
              </a:tr>
              <a:tr h="186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Littleton Public Schools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51" marR="19451" marT="0" marB="0" anchor="b"/>
                </a:tc>
              </a:tr>
              <a:tr h="186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Mancos School District RE-6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51" marR="19451" marT="0" marB="0" anchor="b"/>
                </a:tc>
              </a:tr>
              <a:tr h="186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Mesa County Valley School District 51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51" marR="19451" marT="0" marB="0" anchor="b"/>
                </a:tc>
              </a:tr>
              <a:tr h="186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North Conejos School District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51" marR="19451" marT="0" marB="0" anchor="b"/>
                </a:tc>
              </a:tr>
              <a:tr h="186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Poudre School District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51" marR="19451" marT="0" marB="0" anchor="b"/>
                </a:tc>
              </a:tr>
              <a:tr h="186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Poudre School District - Compass Community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51" marR="19451" marT="0" marB="0" anchor="b"/>
                </a:tc>
              </a:tr>
              <a:tr h="186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South Conejos School District RE-10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51" marR="19451" marT="0" marB="0" anchor="b"/>
                </a:tc>
              </a:tr>
              <a:tr h="186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Southeastern BOCES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51" marR="19451" marT="0" marB="0" anchor="b"/>
                </a:tc>
              </a:tr>
              <a:tr h="186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Thompson School District R2-J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51" marR="19451" marT="0" marB="0" anchor="b"/>
                </a:tc>
              </a:tr>
              <a:tr h="186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Upper Rio Grande School District C-7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51" marR="19451" marT="0" marB="0" anchor="b"/>
                </a:tc>
              </a:tr>
              <a:tr h="186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Westminster Public Schools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51" marR="19451" marT="0" marB="0" anchor="b"/>
                </a:tc>
              </a:tr>
              <a:tr h="186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Wiley School District RE-13JT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51" marR="19451" marT="0" marB="0" anchor="b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1485646"/>
            <a:ext cx="5307980" cy="4280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US" dirty="0">
                <a:solidFill>
                  <a:srgbClr val="595959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Approximately $1.48 million </a:t>
            </a:r>
            <a:r>
              <a:rPr lang="en-US" dirty="0" smtClean="0">
                <a:solidFill>
                  <a:srgbClr val="595959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available </a:t>
            </a:r>
            <a:r>
              <a:rPr lang="en-US" dirty="0">
                <a:solidFill>
                  <a:srgbClr val="595959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for grant distribution for the 2019-2020 school year</a:t>
            </a:r>
            <a:r>
              <a:rPr lang="en-US" dirty="0" smtClean="0">
                <a:solidFill>
                  <a:srgbClr val="595959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.</a:t>
            </a:r>
            <a:endParaRPr lang="en-US" sz="2800" dirty="0">
              <a:latin typeface="Noto Sans Symbols"/>
              <a:ea typeface="Noto Sans Symbols"/>
              <a:cs typeface="Noto Sans Symbols"/>
            </a:endParaRPr>
          </a:p>
          <a:p>
            <a:pPr marL="342900" marR="0" lvl="0" indent="-34290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US" dirty="0">
                <a:solidFill>
                  <a:srgbClr val="595959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36 applications were received for a total request of $1,682,610. </a:t>
            </a:r>
            <a:endParaRPr lang="en-US" sz="2800" dirty="0">
              <a:latin typeface="Noto Sans Symbols"/>
              <a:ea typeface="Noto Sans Symbols"/>
              <a:cs typeface="Noto Sans Symbols"/>
            </a:endParaRPr>
          </a:p>
          <a:p>
            <a:pPr marL="342900" marR="0" lvl="0" indent="-34290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US" dirty="0" smtClean="0">
                <a:solidFill>
                  <a:srgbClr val="595959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The </a:t>
            </a:r>
            <a:r>
              <a:rPr lang="en-US" dirty="0">
                <a:solidFill>
                  <a:srgbClr val="595959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applicants included 13</a:t>
            </a:r>
            <a:r>
              <a:rPr lang="en-US" b="1" dirty="0">
                <a:solidFill>
                  <a:srgbClr val="0000FF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solidFill>
                  <a:srgbClr val="595959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districts designated as rural or small rural, 15 urban/suburban districts, 7 charter schools, and 1 BOCES. </a:t>
            </a:r>
            <a:endParaRPr lang="en-US" sz="2800" dirty="0">
              <a:latin typeface="Noto Sans Symbols"/>
              <a:ea typeface="Noto Sans Symbols"/>
              <a:cs typeface="Noto Sans Symbols"/>
            </a:endParaRPr>
          </a:p>
          <a:p>
            <a:pPr marL="342900" marR="0" lvl="0" indent="-34290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US" dirty="0">
                <a:solidFill>
                  <a:srgbClr val="595959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CDE </a:t>
            </a:r>
            <a:r>
              <a:rPr lang="en-US" dirty="0" smtClean="0">
                <a:solidFill>
                  <a:srgbClr val="595959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recommended </a:t>
            </a:r>
            <a:r>
              <a:rPr lang="en-US" dirty="0">
                <a:solidFill>
                  <a:srgbClr val="595959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approval for 32</a:t>
            </a:r>
            <a:r>
              <a:rPr lang="en-US" b="1" dirty="0">
                <a:solidFill>
                  <a:srgbClr val="0000FF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of schools/districts. Of the </a:t>
            </a:r>
            <a:r>
              <a:rPr lang="en-US" dirty="0" smtClean="0">
                <a:solidFill>
                  <a:srgbClr val="666666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approved </a:t>
            </a:r>
            <a:r>
              <a:rPr lang="en-US" dirty="0">
                <a:solidFill>
                  <a:srgbClr val="666666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applicants, 12</a:t>
            </a:r>
            <a:r>
              <a:rPr lang="en-US" b="1" dirty="0">
                <a:solidFill>
                  <a:srgbClr val="0000FF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are</a:t>
            </a:r>
            <a:r>
              <a:rPr lang="en-US" b="1" dirty="0">
                <a:solidFill>
                  <a:srgbClr val="666666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rural or small rura</a:t>
            </a:r>
            <a:r>
              <a:rPr lang="en-US" dirty="0">
                <a:solidFill>
                  <a:srgbClr val="595959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l, 13 urban/suburban, 6 charter schools and 1 BOCES. </a:t>
            </a:r>
            <a:endParaRPr lang="en-US" sz="2800" dirty="0">
              <a:effectLst/>
              <a:latin typeface="Noto Sans Symbols"/>
              <a:ea typeface="Noto Sans Symbols"/>
              <a:cs typeface="Noto Sans Symbols"/>
            </a:endParaRPr>
          </a:p>
        </p:txBody>
      </p:sp>
    </p:spTree>
    <p:extLst>
      <p:ext uri="{BB962C8B-B14F-4D97-AF65-F5344CB8AC3E}">
        <p14:creationId xmlns:p14="http://schemas.microsoft.com/office/powerpoint/2010/main" val="387129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6673611" cy="59060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CE WEBSITE UPDATE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811" y="1509364"/>
            <a:ext cx="6255834" cy="4737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33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337</TotalTime>
  <Words>379</Words>
  <Application>Microsoft Office PowerPoint</Application>
  <PresentationFormat>On-screen Show (4:3)</PresentationFormat>
  <Paragraphs>115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Museo Slab 500</vt:lpstr>
      <vt:lpstr>Noto Sans Symbols</vt:lpstr>
      <vt:lpstr>Times New Roman</vt:lpstr>
      <vt:lpstr>Trebuchet MS</vt:lpstr>
      <vt:lpstr>Office Theme</vt:lpstr>
      <vt:lpstr>Concurrent Enrollment Advisory Board Meeting</vt:lpstr>
      <vt:lpstr>AGENDA</vt:lpstr>
      <vt:lpstr>PowerPoint Presentation</vt:lpstr>
      <vt:lpstr>NEW MEMBERS WELCOME</vt:lpstr>
      <vt:lpstr>AG OFFICE: SUNSHINE LAW OVERVIEW</vt:lpstr>
      <vt:lpstr>OFFICER ELECTIONS</vt:lpstr>
      <vt:lpstr>CDE UPDATES</vt:lpstr>
      <vt:lpstr>Concurrent Enrollment Expansion and Innovation Grant Program 2019-2020 Approved Grantees (School and/or District)</vt:lpstr>
      <vt:lpstr>CE WEBSITE UPDATE</vt:lpstr>
      <vt:lpstr>ASCENT UPDATES</vt:lpstr>
      <vt:lpstr>CDHE UPDATES</vt:lpstr>
      <vt:lpstr>Previous discussions follow up</vt:lpstr>
      <vt:lpstr>PowerPoint Presentation</vt:lpstr>
      <vt:lpstr>Thank you!</vt:lpstr>
    </vt:vector>
  </TitlesOfParts>
  <Company>Colorado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Madorin, Acacia</dc:creator>
  <cp:lastModifiedBy>Romero, Michelle</cp:lastModifiedBy>
  <cp:revision>38</cp:revision>
  <dcterms:created xsi:type="dcterms:W3CDTF">2019-06-25T17:30:52Z</dcterms:created>
  <dcterms:modified xsi:type="dcterms:W3CDTF">2020-06-22T20:18:52Z</dcterms:modified>
</cp:coreProperties>
</file>